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E9E20-D98A-448A-A17F-38507EB766DE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38E05-7B6E-4BD6-A03C-C181CB46F9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8778" y="6597352"/>
            <a:ext cx="18274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DE2FA600-E01B-4513-818E-CF9DC9761B49}" type="slidenum">
              <a:rPr lang="en-US" sz="1200" smtClean="0"/>
              <a:pPr algn="ctr"/>
              <a:t>‹#›</a:t>
            </a:fld>
            <a:endParaRPr 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Network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Protection Interaction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Some examples in which one or more faults in DRNI require a change in Network Protection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Some examples in which one or more faults in Network Protection require a change in DRNI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Adds additional ‘external’ protection switching trigger condition(s) to DRNI (from NP) and to NP (from DRNI)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DRNI and NP need to communicate with each other; what is the minimum message set?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EC SNC Protection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active EC SNCP endpoints are moved from node 2 to node 3 for examples in figures 3A, 3B, 4B and 5A?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DRNI active GW is moved from node 2 to node 3 for examples in figures 4B and 5A?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EC SNCP endpoint in node 1 switches from W to P for example in figure 3B? </a:t>
            </a:r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/>
          <p:cNvCxnSpPr>
            <a:endCxn id="69" idx="1"/>
          </p:cNvCxnSpPr>
          <p:nvPr/>
        </p:nvCxnSpPr>
        <p:spPr>
          <a:xfrm flipV="1">
            <a:off x="1115616" y="4149080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70" idx="1"/>
          </p:cNvCxnSpPr>
          <p:nvPr/>
        </p:nvCxnSpPr>
        <p:spPr>
          <a:xfrm>
            <a:off x="118762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75" idx="1"/>
          </p:cNvCxnSpPr>
          <p:nvPr/>
        </p:nvCxnSpPr>
        <p:spPr>
          <a:xfrm flipH="1" flipV="1">
            <a:off x="6228184" y="4149080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76" idx="1"/>
          </p:cNvCxnSpPr>
          <p:nvPr/>
        </p:nvCxnSpPr>
        <p:spPr>
          <a:xfrm flipH="1">
            <a:off x="622818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3" idx="1"/>
          </p:cNvCxnSpPr>
          <p:nvPr/>
        </p:nvCxnSpPr>
        <p:spPr>
          <a:xfrm flipH="1" flipV="1">
            <a:off x="6228184" y="836712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4" idx="1"/>
          </p:cNvCxnSpPr>
          <p:nvPr/>
        </p:nvCxnSpPr>
        <p:spPr>
          <a:xfrm flipH="1">
            <a:off x="6228184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1"/>
          </p:cNvCxnSpPr>
          <p:nvPr/>
        </p:nvCxnSpPr>
        <p:spPr>
          <a:xfrm flipV="1">
            <a:off x="1115616" y="836712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5" idx="1"/>
          </p:cNvCxnSpPr>
          <p:nvPr/>
        </p:nvCxnSpPr>
        <p:spPr>
          <a:xfrm>
            <a:off x="1187624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771800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91880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flipH="1">
            <a:off x="5364088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5364088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flipH="1">
            <a:off x="7380312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5508104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3"/>
            <a:endCxn id="14" idx="3"/>
          </p:cNvCxnSpPr>
          <p:nvPr/>
        </p:nvCxnSpPr>
        <p:spPr>
          <a:xfrm>
            <a:off x="3635896" y="23488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3"/>
            <a:endCxn id="13" idx="3"/>
          </p:cNvCxnSpPr>
          <p:nvPr/>
        </p:nvCxnSpPr>
        <p:spPr>
          <a:xfrm>
            <a:off x="3635896" y="836712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501805" y="823538"/>
            <a:ext cx="7950819" cy="747131"/>
          </a:xfrm>
          <a:custGeom>
            <a:avLst/>
            <a:gdLst>
              <a:gd name="connsiteX0" fmla="*/ 7950819 w 7950819"/>
              <a:gd name="connsiteY0" fmla="*/ 724829 h 747131"/>
              <a:gd name="connsiteX1" fmla="*/ 7315200 w 7950819"/>
              <a:gd name="connsiteY1" fmla="*/ 747131 h 747131"/>
              <a:gd name="connsiteX2" fmla="*/ 5653668 w 7950819"/>
              <a:gd name="connsiteY2" fmla="*/ 0 h 747131"/>
              <a:gd name="connsiteX3" fmla="*/ 2341756 w 7950819"/>
              <a:gd name="connsiteY3" fmla="*/ 11151 h 747131"/>
              <a:gd name="connsiteX4" fmla="*/ 657922 w 7950819"/>
              <a:gd name="connsiteY4" fmla="*/ 713678 h 747131"/>
              <a:gd name="connsiteX5" fmla="*/ 0 w 7950819"/>
              <a:gd name="connsiteY5" fmla="*/ 713678 h 74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819" h="747131">
                <a:moveTo>
                  <a:pt x="7950819" y="724829"/>
                </a:moveTo>
                <a:lnTo>
                  <a:pt x="7315200" y="747131"/>
                </a:lnTo>
                <a:lnTo>
                  <a:pt x="5653668" y="0"/>
                </a:lnTo>
                <a:lnTo>
                  <a:pt x="2341756" y="11151"/>
                </a:lnTo>
                <a:lnTo>
                  <a:pt x="657922" y="713678"/>
                </a:lnTo>
                <a:lnTo>
                  <a:pt x="0" y="71367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915816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084168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843808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36096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89317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35979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23928" y="278092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1A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95936" y="602128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1B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771800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71800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55576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3491880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 flipH="1">
            <a:off x="5364088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 flipH="1">
            <a:off x="5364088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7380312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5508104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0" idx="3"/>
            <a:endCxn id="76" idx="3"/>
          </p:cNvCxnSpPr>
          <p:nvPr/>
        </p:nvCxnSpPr>
        <p:spPr>
          <a:xfrm>
            <a:off x="3635896" y="5661248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69" idx="3"/>
            <a:endCxn id="75" idx="3"/>
          </p:cNvCxnSpPr>
          <p:nvPr/>
        </p:nvCxnSpPr>
        <p:spPr>
          <a:xfrm>
            <a:off x="3635896" y="41490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 82"/>
          <p:cNvSpPr/>
          <p:nvPr/>
        </p:nvSpPr>
        <p:spPr>
          <a:xfrm>
            <a:off x="501805" y="4135906"/>
            <a:ext cx="7950819" cy="747131"/>
          </a:xfrm>
          <a:custGeom>
            <a:avLst/>
            <a:gdLst>
              <a:gd name="connsiteX0" fmla="*/ 7950819 w 7950819"/>
              <a:gd name="connsiteY0" fmla="*/ 724829 h 747131"/>
              <a:gd name="connsiteX1" fmla="*/ 7315200 w 7950819"/>
              <a:gd name="connsiteY1" fmla="*/ 747131 h 747131"/>
              <a:gd name="connsiteX2" fmla="*/ 5653668 w 7950819"/>
              <a:gd name="connsiteY2" fmla="*/ 0 h 747131"/>
              <a:gd name="connsiteX3" fmla="*/ 2341756 w 7950819"/>
              <a:gd name="connsiteY3" fmla="*/ 11151 h 747131"/>
              <a:gd name="connsiteX4" fmla="*/ 657922 w 7950819"/>
              <a:gd name="connsiteY4" fmla="*/ 713678 h 747131"/>
              <a:gd name="connsiteX5" fmla="*/ 0 w 7950819"/>
              <a:gd name="connsiteY5" fmla="*/ 713678 h 74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819" h="747131">
                <a:moveTo>
                  <a:pt x="7950819" y="724829"/>
                </a:moveTo>
                <a:lnTo>
                  <a:pt x="7315200" y="747131"/>
                </a:lnTo>
                <a:lnTo>
                  <a:pt x="5653668" y="0"/>
                </a:lnTo>
                <a:lnTo>
                  <a:pt x="2341756" y="11151"/>
                </a:lnTo>
                <a:lnTo>
                  <a:pt x="657922" y="713678"/>
                </a:lnTo>
                <a:lnTo>
                  <a:pt x="0" y="71367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2843808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36096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89317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35979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619672" y="965339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1653335" y="1917412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1619672" y="4293096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1653335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7220011" y="1037347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7253674" y="1989420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7220011" y="4365104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7253674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907704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300192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139952" y="1433101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07704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00192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139952" y="4817477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1331641" y="959005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331640" y="4941168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 flipH="1">
            <a:off x="6089516" y="980728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 flipH="1">
            <a:off x="6089515" y="5013176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07504" y="2834352"/>
            <a:ext cx="2304256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Two Network Protection (NP) architecture cases</a:t>
            </a:r>
          </a:p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TOP: with Intra-NP link</a:t>
            </a:r>
          </a:p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BOTTOM: without intra-NP link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/>
          <p:cNvCxnSpPr>
            <a:endCxn id="37" idx="1"/>
          </p:cNvCxnSpPr>
          <p:nvPr/>
        </p:nvCxnSpPr>
        <p:spPr>
          <a:xfrm flipV="1">
            <a:off x="1115616" y="4149080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1"/>
          </p:cNvCxnSpPr>
          <p:nvPr/>
        </p:nvCxnSpPr>
        <p:spPr>
          <a:xfrm>
            <a:off x="118762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3" idx="1"/>
          </p:cNvCxnSpPr>
          <p:nvPr/>
        </p:nvCxnSpPr>
        <p:spPr>
          <a:xfrm flipH="1" flipV="1">
            <a:off x="6228184" y="4149080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4" idx="1"/>
          </p:cNvCxnSpPr>
          <p:nvPr/>
        </p:nvCxnSpPr>
        <p:spPr>
          <a:xfrm flipH="1">
            <a:off x="622818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51" idx="1"/>
          </p:cNvCxnSpPr>
          <p:nvPr/>
        </p:nvCxnSpPr>
        <p:spPr>
          <a:xfrm flipV="1">
            <a:off x="1136161" y="836712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52" idx="1"/>
          </p:cNvCxnSpPr>
          <p:nvPr/>
        </p:nvCxnSpPr>
        <p:spPr>
          <a:xfrm>
            <a:off x="1208169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71" idx="1"/>
          </p:cNvCxnSpPr>
          <p:nvPr/>
        </p:nvCxnSpPr>
        <p:spPr>
          <a:xfrm flipH="1" flipV="1">
            <a:off x="6248729" y="836712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72" idx="1"/>
          </p:cNvCxnSpPr>
          <p:nvPr/>
        </p:nvCxnSpPr>
        <p:spPr>
          <a:xfrm flipH="1">
            <a:off x="6248729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771800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71800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55576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491880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 flipH="1">
            <a:off x="5364088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 flipH="1">
            <a:off x="5364088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 flipH="1">
            <a:off x="7380312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5508104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8" idx="3"/>
            <a:endCxn id="44" idx="3"/>
          </p:cNvCxnSpPr>
          <p:nvPr/>
        </p:nvCxnSpPr>
        <p:spPr>
          <a:xfrm>
            <a:off x="3635896" y="5661248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7" idx="3"/>
            <a:endCxn id="43" idx="3"/>
          </p:cNvCxnSpPr>
          <p:nvPr/>
        </p:nvCxnSpPr>
        <p:spPr>
          <a:xfrm>
            <a:off x="3635896" y="41490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283968" y="3789040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91015" y="4137102"/>
            <a:ext cx="7761248" cy="1538869"/>
          </a:xfrm>
          <a:custGeom>
            <a:avLst/>
            <a:gdLst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884234 w 7761248"/>
              <a:gd name="connsiteY6" fmla="*/ 0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917089 w 7761248"/>
              <a:gd name="connsiteY6" fmla="*/ 11978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61248" h="1538869">
                <a:moveTo>
                  <a:pt x="0" y="735981"/>
                </a:moveTo>
                <a:lnTo>
                  <a:pt x="591014" y="735981"/>
                </a:lnTo>
                <a:lnTo>
                  <a:pt x="2241395" y="11152"/>
                </a:lnTo>
                <a:lnTo>
                  <a:pt x="2921619" y="11152"/>
                </a:lnTo>
                <a:lnTo>
                  <a:pt x="2910468" y="1538869"/>
                </a:lnTo>
                <a:lnTo>
                  <a:pt x="4917687" y="1527718"/>
                </a:lnTo>
                <a:cubicBezTo>
                  <a:pt x="4917488" y="1022471"/>
                  <a:pt x="4917288" y="517225"/>
                  <a:pt x="4917089" y="11978"/>
                </a:cubicBezTo>
                <a:lnTo>
                  <a:pt x="5553307" y="0"/>
                </a:lnTo>
                <a:lnTo>
                  <a:pt x="7225990" y="747132"/>
                </a:lnTo>
                <a:lnTo>
                  <a:pt x="7761248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843808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36213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89434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35979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23928" y="278092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2A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95936" y="602128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smtClean="0">
                <a:solidFill>
                  <a:schemeClr val="accent1">
                    <a:lumMod val="75000"/>
                  </a:schemeClr>
                </a:solidFill>
              </a:rPr>
              <a:t>Figure 2B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792345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92345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6121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3512425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5384633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 flipH="1">
            <a:off x="5384633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 flipH="1">
            <a:off x="7400857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5528649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52" idx="3"/>
            <a:endCxn id="72" idx="3"/>
          </p:cNvCxnSpPr>
          <p:nvPr/>
        </p:nvCxnSpPr>
        <p:spPr>
          <a:xfrm>
            <a:off x="3656441" y="23488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1" idx="3"/>
            <a:endCxn id="71" idx="3"/>
          </p:cNvCxnSpPr>
          <p:nvPr/>
        </p:nvCxnSpPr>
        <p:spPr>
          <a:xfrm>
            <a:off x="3656441" y="836712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304513" y="476672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2936361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104713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81"/>
          <p:cNvSpPr/>
          <p:nvPr/>
        </p:nvSpPr>
        <p:spPr>
          <a:xfrm>
            <a:off x="611560" y="824734"/>
            <a:ext cx="7761248" cy="1538869"/>
          </a:xfrm>
          <a:custGeom>
            <a:avLst/>
            <a:gdLst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884234 w 7761248"/>
              <a:gd name="connsiteY6" fmla="*/ 0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917089 w 7761248"/>
              <a:gd name="connsiteY6" fmla="*/ 11978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61248" h="1538869">
                <a:moveTo>
                  <a:pt x="0" y="735981"/>
                </a:moveTo>
                <a:lnTo>
                  <a:pt x="591014" y="735981"/>
                </a:lnTo>
                <a:lnTo>
                  <a:pt x="2241395" y="11152"/>
                </a:lnTo>
                <a:lnTo>
                  <a:pt x="2921619" y="11152"/>
                </a:lnTo>
                <a:lnTo>
                  <a:pt x="2910468" y="1538869"/>
                </a:lnTo>
                <a:lnTo>
                  <a:pt x="4917687" y="1527718"/>
                </a:lnTo>
                <a:cubicBezTo>
                  <a:pt x="4917488" y="1022471"/>
                  <a:pt x="4917288" y="517225"/>
                  <a:pt x="4917089" y="11978"/>
                </a:cubicBezTo>
                <a:lnTo>
                  <a:pt x="5553307" y="0"/>
                </a:lnTo>
                <a:lnTo>
                  <a:pt x="7225990" y="747132"/>
                </a:lnTo>
                <a:lnTo>
                  <a:pt x="7761248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864353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56758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09979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56524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19672" y="965339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1653335" y="1917412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89" name="TextBox 88"/>
          <p:cNvSpPr txBox="1"/>
          <p:nvPr/>
        </p:nvSpPr>
        <p:spPr>
          <a:xfrm>
            <a:off x="1619672" y="4293096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1653335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7220011" y="1037347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7253674" y="1989420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7220011" y="4365104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7253674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1907704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300192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39952" y="1433101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07704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300192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139952" y="4817477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1331641" y="959005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1331640" y="4941168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 flipH="1">
            <a:off x="6089516" y="980728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flipH="1">
            <a:off x="6089515" y="5013176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95536" y="2690337"/>
            <a:ext cx="1859377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DRNI configuration change to restore EC</a:t>
            </a:r>
          </a:p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(no interaction with network protection)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/>
          <p:cNvCxnSpPr>
            <a:endCxn id="85" idx="1"/>
          </p:cNvCxnSpPr>
          <p:nvPr/>
        </p:nvCxnSpPr>
        <p:spPr>
          <a:xfrm flipV="1">
            <a:off x="1115616" y="4149080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86" idx="1"/>
          </p:cNvCxnSpPr>
          <p:nvPr/>
        </p:nvCxnSpPr>
        <p:spPr>
          <a:xfrm>
            <a:off x="118762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endCxn id="91" idx="1"/>
          </p:cNvCxnSpPr>
          <p:nvPr/>
        </p:nvCxnSpPr>
        <p:spPr>
          <a:xfrm flipH="1" flipV="1">
            <a:off x="6228184" y="4149080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92" idx="1"/>
          </p:cNvCxnSpPr>
          <p:nvPr/>
        </p:nvCxnSpPr>
        <p:spPr>
          <a:xfrm flipH="1">
            <a:off x="622818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2" idx="1"/>
          </p:cNvCxnSpPr>
          <p:nvPr/>
        </p:nvCxnSpPr>
        <p:spPr>
          <a:xfrm flipV="1">
            <a:off x="1115616" y="836712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4" idx="1"/>
          </p:cNvCxnSpPr>
          <p:nvPr/>
        </p:nvCxnSpPr>
        <p:spPr>
          <a:xfrm>
            <a:off x="1187624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2" idx="1"/>
          </p:cNvCxnSpPr>
          <p:nvPr/>
        </p:nvCxnSpPr>
        <p:spPr>
          <a:xfrm flipH="1" flipV="1">
            <a:off x="6228184" y="836712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63" idx="1"/>
          </p:cNvCxnSpPr>
          <p:nvPr/>
        </p:nvCxnSpPr>
        <p:spPr>
          <a:xfrm flipH="1">
            <a:off x="6228184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2771800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771800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55576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3491880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 flipH="1">
            <a:off x="5364088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 flipH="1">
            <a:off x="5364088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 flipH="1">
            <a:off x="7380312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5508104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6" idx="3"/>
            <a:endCxn id="92" idx="3"/>
          </p:cNvCxnSpPr>
          <p:nvPr/>
        </p:nvCxnSpPr>
        <p:spPr>
          <a:xfrm>
            <a:off x="3635896" y="5661248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5" idx="3"/>
            <a:endCxn id="91" idx="3"/>
          </p:cNvCxnSpPr>
          <p:nvPr/>
        </p:nvCxnSpPr>
        <p:spPr>
          <a:xfrm>
            <a:off x="3635896" y="41490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283968" y="3789040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 rot="5400000">
            <a:off x="3309901" y="4581128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3" name="Freeform 102"/>
          <p:cNvSpPr/>
          <p:nvPr/>
        </p:nvSpPr>
        <p:spPr>
          <a:xfrm>
            <a:off x="602166" y="4125951"/>
            <a:ext cx="7783551" cy="1550020"/>
          </a:xfrm>
          <a:custGeom>
            <a:avLst/>
            <a:gdLst>
              <a:gd name="connsiteX0" fmla="*/ 0 w 7783551"/>
              <a:gd name="connsiteY0" fmla="*/ 735980 h 1572322"/>
              <a:gd name="connsiteX1" fmla="*/ 624468 w 7783551"/>
              <a:gd name="connsiteY1" fmla="*/ 747131 h 1572322"/>
              <a:gd name="connsiteX2" fmla="*/ 2297151 w 7783551"/>
              <a:gd name="connsiteY2" fmla="*/ 0 h 1572322"/>
              <a:gd name="connsiteX3" fmla="*/ 2297151 w 7783551"/>
              <a:gd name="connsiteY3" fmla="*/ 1572322 h 1572322"/>
              <a:gd name="connsiteX4" fmla="*/ 4917688 w 7783551"/>
              <a:gd name="connsiteY4" fmla="*/ 1561171 h 1572322"/>
              <a:gd name="connsiteX5" fmla="*/ 4906536 w 7783551"/>
              <a:gd name="connsiteY5" fmla="*/ 22302 h 1572322"/>
              <a:gd name="connsiteX6" fmla="*/ 5519854 w 7783551"/>
              <a:gd name="connsiteY6" fmla="*/ 33453 h 1572322"/>
              <a:gd name="connsiteX7" fmla="*/ 7214839 w 7783551"/>
              <a:gd name="connsiteY7" fmla="*/ 769434 h 1572322"/>
              <a:gd name="connsiteX8" fmla="*/ 7783551 w 7783551"/>
              <a:gd name="connsiteY8" fmla="*/ 769434 h 1572322"/>
              <a:gd name="connsiteX0" fmla="*/ 0 w 7783551"/>
              <a:gd name="connsiteY0" fmla="*/ 713678 h 1550020"/>
              <a:gd name="connsiteX1" fmla="*/ 624468 w 7783551"/>
              <a:gd name="connsiteY1" fmla="*/ 724829 h 1550020"/>
              <a:gd name="connsiteX2" fmla="*/ 2169634 w 7783551"/>
              <a:gd name="connsiteY2" fmla="*/ 1535297 h 1550020"/>
              <a:gd name="connsiteX3" fmla="*/ 2297151 w 7783551"/>
              <a:gd name="connsiteY3" fmla="*/ 1550020 h 1550020"/>
              <a:gd name="connsiteX4" fmla="*/ 4917688 w 7783551"/>
              <a:gd name="connsiteY4" fmla="*/ 1538869 h 1550020"/>
              <a:gd name="connsiteX5" fmla="*/ 4906536 w 7783551"/>
              <a:gd name="connsiteY5" fmla="*/ 0 h 1550020"/>
              <a:gd name="connsiteX6" fmla="*/ 5519854 w 7783551"/>
              <a:gd name="connsiteY6" fmla="*/ 11151 h 1550020"/>
              <a:gd name="connsiteX7" fmla="*/ 7214839 w 7783551"/>
              <a:gd name="connsiteY7" fmla="*/ 747132 h 1550020"/>
              <a:gd name="connsiteX8" fmla="*/ 7783551 w 7783551"/>
              <a:gd name="connsiteY8" fmla="*/ 747132 h 155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83551" h="1550020">
                <a:moveTo>
                  <a:pt x="0" y="713678"/>
                </a:moveTo>
                <a:lnTo>
                  <a:pt x="624468" y="724829"/>
                </a:lnTo>
                <a:lnTo>
                  <a:pt x="2169634" y="1535297"/>
                </a:lnTo>
                <a:lnTo>
                  <a:pt x="2297151" y="1550020"/>
                </a:lnTo>
                <a:lnTo>
                  <a:pt x="4917688" y="1538869"/>
                </a:lnTo>
                <a:cubicBezTo>
                  <a:pt x="4913971" y="1025913"/>
                  <a:pt x="4910253" y="512956"/>
                  <a:pt x="4906536" y="0"/>
                </a:cubicBezTo>
                <a:lnTo>
                  <a:pt x="5519854" y="11151"/>
                </a:lnTo>
                <a:lnTo>
                  <a:pt x="7214839" y="747132"/>
                </a:lnTo>
                <a:lnTo>
                  <a:pt x="7783551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2843808" y="5805264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436213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789434" y="3789040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435979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71800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771800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5576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3491880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 flipH="1">
            <a:off x="5364088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 flipH="1">
            <a:off x="5364088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 flipH="1">
            <a:off x="7380312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5508104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4" idx="3"/>
            <a:endCxn id="63" idx="3"/>
          </p:cNvCxnSpPr>
          <p:nvPr/>
        </p:nvCxnSpPr>
        <p:spPr>
          <a:xfrm>
            <a:off x="3635896" y="23488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2" idx="3"/>
            <a:endCxn id="62" idx="3"/>
          </p:cNvCxnSpPr>
          <p:nvPr/>
        </p:nvCxnSpPr>
        <p:spPr>
          <a:xfrm>
            <a:off x="3635896" y="836712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83968" y="476672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15816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084168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5400000">
            <a:off x="3309901" y="1268760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602166" y="791281"/>
            <a:ext cx="7783551" cy="1572322"/>
          </a:xfrm>
          <a:custGeom>
            <a:avLst/>
            <a:gdLst>
              <a:gd name="connsiteX0" fmla="*/ 0 w 7783551"/>
              <a:gd name="connsiteY0" fmla="*/ 735980 h 1572322"/>
              <a:gd name="connsiteX1" fmla="*/ 624468 w 7783551"/>
              <a:gd name="connsiteY1" fmla="*/ 747131 h 1572322"/>
              <a:gd name="connsiteX2" fmla="*/ 2297151 w 7783551"/>
              <a:gd name="connsiteY2" fmla="*/ 0 h 1572322"/>
              <a:gd name="connsiteX3" fmla="*/ 2297151 w 7783551"/>
              <a:gd name="connsiteY3" fmla="*/ 1572322 h 1572322"/>
              <a:gd name="connsiteX4" fmla="*/ 4917688 w 7783551"/>
              <a:gd name="connsiteY4" fmla="*/ 1561171 h 1572322"/>
              <a:gd name="connsiteX5" fmla="*/ 4906536 w 7783551"/>
              <a:gd name="connsiteY5" fmla="*/ 22302 h 1572322"/>
              <a:gd name="connsiteX6" fmla="*/ 5519854 w 7783551"/>
              <a:gd name="connsiteY6" fmla="*/ 33453 h 1572322"/>
              <a:gd name="connsiteX7" fmla="*/ 7214839 w 7783551"/>
              <a:gd name="connsiteY7" fmla="*/ 769434 h 1572322"/>
              <a:gd name="connsiteX8" fmla="*/ 7783551 w 7783551"/>
              <a:gd name="connsiteY8" fmla="*/ 769434 h 157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83551" h="1572322">
                <a:moveTo>
                  <a:pt x="0" y="735980"/>
                </a:moveTo>
                <a:lnTo>
                  <a:pt x="624468" y="747131"/>
                </a:lnTo>
                <a:lnTo>
                  <a:pt x="2297151" y="0"/>
                </a:lnTo>
                <a:lnTo>
                  <a:pt x="2297151" y="1572322"/>
                </a:lnTo>
                <a:lnTo>
                  <a:pt x="4917688" y="1561171"/>
                </a:lnTo>
                <a:cubicBezTo>
                  <a:pt x="4913971" y="1048215"/>
                  <a:pt x="4910253" y="535258"/>
                  <a:pt x="4906536" y="22302"/>
                </a:cubicBezTo>
                <a:lnTo>
                  <a:pt x="5519854" y="33453"/>
                </a:lnTo>
                <a:lnTo>
                  <a:pt x="7214839" y="769434"/>
                </a:lnTo>
                <a:lnTo>
                  <a:pt x="7783551" y="769434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843808" y="2492896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436213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9434" y="476672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435979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923928" y="278092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3A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995936" y="602128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smtClean="0">
                <a:solidFill>
                  <a:schemeClr val="accent1">
                    <a:lumMod val="75000"/>
                  </a:schemeClr>
                </a:solidFill>
              </a:rPr>
              <a:t>Figure 3B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19672" y="965339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1653335" y="1917412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1619672" y="4293096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1653335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7220011" y="1037347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7253674" y="1989420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7220011" y="4365104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7253674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907704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300192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139952" y="1433101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907704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300192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139952" y="4817477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3" name="Freeform 122"/>
          <p:cNvSpPr/>
          <p:nvPr/>
        </p:nvSpPr>
        <p:spPr>
          <a:xfrm>
            <a:off x="1331640" y="1628800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 flipV="1">
            <a:off x="1331640" y="4115626"/>
            <a:ext cx="1489865" cy="681525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  <a:gd name="connsiteX0" fmla="*/ 0 w 1512168"/>
              <a:gd name="connsiteY0" fmla="*/ 0 h 720080"/>
              <a:gd name="connsiteX1" fmla="*/ 1512168 w 1512168"/>
              <a:gd name="connsiteY1" fmla="*/ 720080 h 720080"/>
              <a:gd name="connsiteX0" fmla="*/ 0 w 1512167"/>
              <a:gd name="connsiteY0" fmla="*/ 0 h 648072"/>
              <a:gd name="connsiteX1" fmla="*/ 1512167 w 1512167"/>
              <a:gd name="connsiteY1" fmla="*/ 648072 h 648072"/>
              <a:gd name="connsiteX0" fmla="*/ 0 w 1489865"/>
              <a:gd name="connsiteY0" fmla="*/ 0 h 681525"/>
              <a:gd name="connsiteX1" fmla="*/ 1489865 w 1489865"/>
              <a:gd name="connsiteY1" fmla="*/ 681525 h 68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9865" h="681525">
                <a:moveTo>
                  <a:pt x="0" y="0"/>
                </a:moveTo>
                <a:lnTo>
                  <a:pt x="1489865" y="681525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 flipH="1">
            <a:off x="6089516" y="980728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 flipH="1">
            <a:off x="6089515" y="5013176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251520" y="2773958"/>
            <a:ext cx="2016224" cy="123110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DRNI configuration change  plus </a:t>
            </a:r>
            <a:r>
              <a:rPr lang="en-GB" sz="1600" u="sng" dirty="0" smtClean="0">
                <a:solidFill>
                  <a:srgbClr val="FF0000"/>
                </a:solidFill>
              </a:rPr>
              <a:t>DRNI initiated </a:t>
            </a:r>
            <a:r>
              <a:rPr lang="en-GB" sz="1600" dirty="0" smtClean="0">
                <a:solidFill>
                  <a:srgbClr val="FF0000"/>
                </a:solidFill>
              </a:rPr>
              <a:t>Network Protection configuration change to restore EC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83568" y="2062009"/>
            <a:ext cx="151216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400" i="1" dirty="0" smtClean="0">
                <a:solidFill>
                  <a:srgbClr val="FF0000"/>
                </a:solidFill>
              </a:rPr>
              <a:t>NP change restricted to portal nodes</a:t>
            </a:r>
            <a:endParaRPr lang="en-US" sz="1400" i="1" dirty="0" smtClean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83568" y="5445224"/>
            <a:ext cx="151216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400" i="1" dirty="0" smtClean="0">
                <a:solidFill>
                  <a:srgbClr val="FF0000"/>
                </a:solidFill>
              </a:rPr>
              <a:t>NP change involves node outside portal</a:t>
            </a:r>
            <a:endParaRPr lang="en-US" sz="1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>
            <a:endCxn id="51" idx="1"/>
          </p:cNvCxnSpPr>
          <p:nvPr/>
        </p:nvCxnSpPr>
        <p:spPr>
          <a:xfrm flipV="1">
            <a:off x="1136161" y="836712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52" idx="1"/>
          </p:cNvCxnSpPr>
          <p:nvPr/>
        </p:nvCxnSpPr>
        <p:spPr>
          <a:xfrm>
            <a:off x="1208169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71" idx="1"/>
          </p:cNvCxnSpPr>
          <p:nvPr/>
        </p:nvCxnSpPr>
        <p:spPr>
          <a:xfrm flipH="1" flipV="1">
            <a:off x="6248729" y="836712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72" idx="1"/>
          </p:cNvCxnSpPr>
          <p:nvPr/>
        </p:nvCxnSpPr>
        <p:spPr>
          <a:xfrm flipH="1">
            <a:off x="6248729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7" idx="1"/>
          </p:cNvCxnSpPr>
          <p:nvPr/>
        </p:nvCxnSpPr>
        <p:spPr>
          <a:xfrm flipV="1">
            <a:off x="1115616" y="4149080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1"/>
          </p:cNvCxnSpPr>
          <p:nvPr/>
        </p:nvCxnSpPr>
        <p:spPr>
          <a:xfrm>
            <a:off x="118762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3" idx="1"/>
          </p:cNvCxnSpPr>
          <p:nvPr/>
        </p:nvCxnSpPr>
        <p:spPr>
          <a:xfrm flipH="1" flipV="1">
            <a:off x="6228184" y="4149080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4" idx="1"/>
          </p:cNvCxnSpPr>
          <p:nvPr/>
        </p:nvCxnSpPr>
        <p:spPr>
          <a:xfrm flipH="1">
            <a:off x="6228184" y="4869160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771800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71800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55576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491880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 flipH="1">
            <a:off x="5364088" y="37890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 flipH="1">
            <a:off x="5364088" y="5301208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 flipH="1">
            <a:off x="7380312" y="450912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5508104" y="4509120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8" idx="3"/>
            <a:endCxn id="44" idx="3"/>
          </p:cNvCxnSpPr>
          <p:nvPr/>
        </p:nvCxnSpPr>
        <p:spPr>
          <a:xfrm>
            <a:off x="3635896" y="5661248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7" idx="3"/>
            <a:endCxn id="43" idx="3"/>
          </p:cNvCxnSpPr>
          <p:nvPr/>
        </p:nvCxnSpPr>
        <p:spPr>
          <a:xfrm>
            <a:off x="3635896" y="41490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591015" y="4137103"/>
            <a:ext cx="7761248" cy="1596154"/>
          </a:xfrm>
          <a:custGeom>
            <a:avLst/>
            <a:gdLst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884234 w 7761248"/>
              <a:gd name="connsiteY6" fmla="*/ 0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917089 w 7761248"/>
              <a:gd name="connsiteY6" fmla="*/ 11978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687 w 7761248"/>
              <a:gd name="connsiteY5" fmla="*/ 1527718 h 1596154"/>
              <a:gd name="connsiteX6" fmla="*/ 4917089 w 7761248"/>
              <a:gd name="connsiteY6" fmla="*/ 11978 h 1596154"/>
              <a:gd name="connsiteX7" fmla="*/ 5553307 w 7761248"/>
              <a:gd name="connsiteY7" fmla="*/ 0 h 1596154"/>
              <a:gd name="connsiteX8" fmla="*/ 7225990 w 7761248"/>
              <a:gd name="connsiteY8" fmla="*/ 747132 h 1596154"/>
              <a:gd name="connsiteX9" fmla="*/ 7761248 w 7761248"/>
              <a:gd name="connsiteY9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687 w 7761248"/>
              <a:gd name="connsiteY5" fmla="*/ 1527718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3044881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00865 w 7761248"/>
              <a:gd name="connsiteY3" fmla="*/ 1596153 h 1596154"/>
              <a:gd name="connsiteX4" fmla="*/ 3044881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00865 w 7761248"/>
              <a:gd name="connsiteY3" fmla="*/ 1596153 h 1596154"/>
              <a:gd name="connsiteX4" fmla="*/ 2900865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248" h="1596154">
                <a:moveTo>
                  <a:pt x="0" y="735981"/>
                </a:moveTo>
                <a:lnTo>
                  <a:pt x="591014" y="735981"/>
                </a:lnTo>
                <a:lnTo>
                  <a:pt x="2324801" y="1596154"/>
                </a:lnTo>
                <a:lnTo>
                  <a:pt x="2900865" y="1596153"/>
                </a:lnTo>
                <a:lnTo>
                  <a:pt x="2900865" y="11977"/>
                </a:lnTo>
                <a:lnTo>
                  <a:pt x="5553307" y="0"/>
                </a:lnTo>
                <a:lnTo>
                  <a:pt x="7225990" y="747132"/>
                </a:lnTo>
                <a:lnTo>
                  <a:pt x="7761248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843808" y="5805264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36213" y="3861048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89434" y="386104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35979" y="5733256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23928" y="278092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4A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95936" y="602128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4B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792345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92345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6121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3512425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5384633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 flipH="1">
            <a:off x="5384633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 flipH="1">
            <a:off x="7400857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5528649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52" idx="3"/>
            <a:endCxn id="72" idx="3"/>
          </p:cNvCxnSpPr>
          <p:nvPr/>
        </p:nvCxnSpPr>
        <p:spPr>
          <a:xfrm>
            <a:off x="3656441" y="23488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1" idx="3"/>
            <a:endCxn id="71" idx="3"/>
          </p:cNvCxnSpPr>
          <p:nvPr/>
        </p:nvCxnSpPr>
        <p:spPr>
          <a:xfrm>
            <a:off x="3656441" y="836712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936361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104713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81"/>
          <p:cNvSpPr/>
          <p:nvPr/>
        </p:nvSpPr>
        <p:spPr>
          <a:xfrm>
            <a:off x="611560" y="824735"/>
            <a:ext cx="7761248" cy="1596154"/>
          </a:xfrm>
          <a:custGeom>
            <a:avLst/>
            <a:gdLst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884234 w 7761248"/>
              <a:gd name="connsiteY6" fmla="*/ 0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917089 w 7761248"/>
              <a:gd name="connsiteY6" fmla="*/ 11978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332362 w 7761248"/>
              <a:gd name="connsiteY3" fmla="*/ 11607 h 1538869"/>
              <a:gd name="connsiteX4" fmla="*/ 2921619 w 7761248"/>
              <a:gd name="connsiteY4" fmla="*/ 11152 h 1538869"/>
              <a:gd name="connsiteX5" fmla="*/ 2910468 w 7761248"/>
              <a:gd name="connsiteY5" fmla="*/ 1538869 h 1538869"/>
              <a:gd name="connsiteX6" fmla="*/ 4917687 w 7761248"/>
              <a:gd name="connsiteY6" fmla="*/ 1527718 h 1538869"/>
              <a:gd name="connsiteX7" fmla="*/ 4917089 w 7761248"/>
              <a:gd name="connsiteY7" fmla="*/ 11978 h 1538869"/>
              <a:gd name="connsiteX8" fmla="*/ 5553307 w 7761248"/>
              <a:gd name="connsiteY8" fmla="*/ 0 h 1538869"/>
              <a:gd name="connsiteX9" fmla="*/ 7225990 w 7761248"/>
              <a:gd name="connsiteY9" fmla="*/ 747132 h 1538869"/>
              <a:gd name="connsiteX10" fmla="*/ 7761248 w 7761248"/>
              <a:gd name="connsiteY10" fmla="*/ 747132 h 1538869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04256 w 7761248"/>
              <a:gd name="connsiteY2" fmla="*/ 1596154 h 1596154"/>
              <a:gd name="connsiteX3" fmla="*/ 2332362 w 7761248"/>
              <a:gd name="connsiteY3" fmla="*/ 11607 h 1596154"/>
              <a:gd name="connsiteX4" fmla="*/ 2921619 w 7761248"/>
              <a:gd name="connsiteY4" fmla="*/ 11152 h 1596154"/>
              <a:gd name="connsiteX5" fmla="*/ 2910468 w 7761248"/>
              <a:gd name="connsiteY5" fmla="*/ 1538869 h 1596154"/>
              <a:gd name="connsiteX6" fmla="*/ 4917687 w 7761248"/>
              <a:gd name="connsiteY6" fmla="*/ 1527718 h 1596154"/>
              <a:gd name="connsiteX7" fmla="*/ 4917089 w 7761248"/>
              <a:gd name="connsiteY7" fmla="*/ 11978 h 1596154"/>
              <a:gd name="connsiteX8" fmla="*/ 5553307 w 7761248"/>
              <a:gd name="connsiteY8" fmla="*/ 0 h 1596154"/>
              <a:gd name="connsiteX9" fmla="*/ 7225990 w 7761248"/>
              <a:gd name="connsiteY9" fmla="*/ 747132 h 1596154"/>
              <a:gd name="connsiteX10" fmla="*/ 7761248 w 7761248"/>
              <a:gd name="connsiteY10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04256 w 7761248"/>
              <a:gd name="connsiteY2" fmla="*/ 1596154 h 1596154"/>
              <a:gd name="connsiteX3" fmla="*/ 2332362 w 7761248"/>
              <a:gd name="connsiteY3" fmla="*/ 11607 h 1596154"/>
              <a:gd name="connsiteX4" fmla="*/ 2921619 w 7761248"/>
              <a:gd name="connsiteY4" fmla="*/ 11152 h 1596154"/>
              <a:gd name="connsiteX5" fmla="*/ 4917687 w 7761248"/>
              <a:gd name="connsiteY5" fmla="*/ 1527718 h 1596154"/>
              <a:gd name="connsiteX6" fmla="*/ 4917089 w 7761248"/>
              <a:gd name="connsiteY6" fmla="*/ 11978 h 1596154"/>
              <a:gd name="connsiteX7" fmla="*/ 5553307 w 7761248"/>
              <a:gd name="connsiteY7" fmla="*/ 0 h 1596154"/>
              <a:gd name="connsiteX8" fmla="*/ 7225990 w 7761248"/>
              <a:gd name="connsiteY8" fmla="*/ 747132 h 1596154"/>
              <a:gd name="connsiteX9" fmla="*/ 7761248 w 7761248"/>
              <a:gd name="connsiteY9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04256 w 7761248"/>
              <a:gd name="connsiteY2" fmla="*/ 1596154 h 1596154"/>
              <a:gd name="connsiteX3" fmla="*/ 2332362 w 7761248"/>
              <a:gd name="connsiteY3" fmla="*/ 11607 h 1596154"/>
              <a:gd name="connsiteX4" fmla="*/ 2921619 w 7761248"/>
              <a:gd name="connsiteY4" fmla="*/ 11152 h 1596154"/>
              <a:gd name="connsiteX5" fmla="*/ 4917089 w 7761248"/>
              <a:gd name="connsiteY5" fmla="*/ 11978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04256 w 7761248"/>
              <a:gd name="connsiteY2" fmla="*/ 1596154 h 1596154"/>
              <a:gd name="connsiteX3" fmla="*/ 2332362 w 7761248"/>
              <a:gd name="connsiteY3" fmla="*/ 11607 h 1596154"/>
              <a:gd name="connsiteX4" fmla="*/ 4917089 w 7761248"/>
              <a:gd name="connsiteY4" fmla="*/ 11978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04256 w 7761248"/>
              <a:gd name="connsiteY2" fmla="*/ 1596154 h 1596154"/>
              <a:gd name="connsiteX3" fmla="*/ 2332362 w 7761248"/>
              <a:gd name="connsiteY3" fmla="*/ 11607 h 1596154"/>
              <a:gd name="connsiteX4" fmla="*/ 5553307 w 7761248"/>
              <a:gd name="connsiteY4" fmla="*/ 0 h 1596154"/>
              <a:gd name="connsiteX5" fmla="*/ 7225990 w 7761248"/>
              <a:gd name="connsiteY5" fmla="*/ 747132 h 1596154"/>
              <a:gd name="connsiteX6" fmla="*/ 7761248 w 7761248"/>
              <a:gd name="connsiteY6" fmla="*/ 747132 h 1596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61248" h="1596154">
                <a:moveTo>
                  <a:pt x="0" y="735981"/>
                </a:moveTo>
                <a:lnTo>
                  <a:pt x="591014" y="735981"/>
                </a:lnTo>
                <a:lnTo>
                  <a:pt x="2304256" y="1596154"/>
                </a:lnTo>
                <a:lnTo>
                  <a:pt x="2332362" y="11607"/>
                </a:lnTo>
                <a:lnTo>
                  <a:pt x="5553307" y="0"/>
                </a:lnTo>
                <a:lnTo>
                  <a:pt x="7225990" y="747132"/>
                </a:lnTo>
                <a:lnTo>
                  <a:pt x="7761248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864353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56758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09979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56524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19672" y="965339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1653335" y="1917412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89" name="TextBox 88"/>
          <p:cNvSpPr txBox="1"/>
          <p:nvPr/>
        </p:nvSpPr>
        <p:spPr>
          <a:xfrm>
            <a:off x="1619672" y="4293096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1653335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7220011" y="1037347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7253674" y="1989420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7220011" y="4365104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7253674" y="5245169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1907704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300192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39952" y="1433101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07704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300192" y="4725144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139952" y="4817477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 flipV="1">
            <a:off x="1336988" y="815358"/>
            <a:ext cx="1500770" cy="701805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500770"/>
              <a:gd name="connsiteY0" fmla="*/ 0 h 701805"/>
              <a:gd name="connsiteX1" fmla="*/ 1500770 w 1500770"/>
              <a:gd name="connsiteY1" fmla="*/ 701805 h 70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770" h="701805">
                <a:moveTo>
                  <a:pt x="0" y="0"/>
                </a:moveTo>
                <a:lnTo>
                  <a:pt x="1500770" y="701805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 flipV="1">
            <a:off x="1331641" y="4121677"/>
            <a:ext cx="1462462" cy="675475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  <a:gd name="connsiteX0" fmla="*/ 0 w 1462462"/>
              <a:gd name="connsiteY0" fmla="*/ 0 h 675475"/>
              <a:gd name="connsiteX1" fmla="*/ 1462462 w 1462462"/>
              <a:gd name="connsiteY1" fmla="*/ 675475 h 67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62462" h="675475">
                <a:moveTo>
                  <a:pt x="0" y="0"/>
                </a:moveTo>
                <a:lnTo>
                  <a:pt x="1462462" y="675475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 flipH="1">
            <a:off x="6089516" y="980728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flipH="1">
            <a:off x="6089515" y="5013176"/>
            <a:ext cx="1440159" cy="720080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440159"/>
              <a:gd name="connsiteY0" fmla="*/ 0 h 720080"/>
              <a:gd name="connsiteX1" fmla="*/ 1440159 w 1440159"/>
              <a:gd name="connsiteY1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59" h="720080">
                <a:moveTo>
                  <a:pt x="0" y="0"/>
                </a:moveTo>
                <a:lnTo>
                  <a:pt x="1440159" y="72008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95536" y="2081754"/>
            <a:ext cx="1859377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Network Protection configuration change to restore EC (no interaction with DRNI)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1720" y="764704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79712" y="4089846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79512" y="5373216"/>
            <a:ext cx="2448272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Network Protection configuration change and </a:t>
            </a:r>
            <a:r>
              <a:rPr lang="en-GB" sz="1600" u="sng" dirty="0" smtClean="0">
                <a:solidFill>
                  <a:srgbClr val="FF0000"/>
                </a:solidFill>
              </a:rPr>
              <a:t>NP initiated</a:t>
            </a:r>
            <a:r>
              <a:rPr lang="en-GB" sz="1600" dirty="0" smtClean="0">
                <a:solidFill>
                  <a:srgbClr val="FF0000"/>
                </a:solidFill>
              </a:rPr>
              <a:t> DRNI configuration change to restore EC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traight Connector 107"/>
          <p:cNvCxnSpPr>
            <a:endCxn id="54" idx="1"/>
          </p:cNvCxnSpPr>
          <p:nvPr/>
        </p:nvCxnSpPr>
        <p:spPr>
          <a:xfrm>
            <a:off x="1208169" y="1556792"/>
            <a:ext cx="1563631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2" idx="1"/>
          </p:cNvCxnSpPr>
          <p:nvPr/>
        </p:nvCxnSpPr>
        <p:spPr>
          <a:xfrm flipV="1">
            <a:off x="1115616" y="836712"/>
            <a:ext cx="1656184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2" idx="1"/>
          </p:cNvCxnSpPr>
          <p:nvPr/>
        </p:nvCxnSpPr>
        <p:spPr>
          <a:xfrm flipH="1" flipV="1">
            <a:off x="6228184" y="836712"/>
            <a:ext cx="1584176" cy="72008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63" idx="1"/>
          </p:cNvCxnSpPr>
          <p:nvPr/>
        </p:nvCxnSpPr>
        <p:spPr>
          <a:xfrm flipH="1">
            <a:off x="6228184" y="1556792"/>
            <a:ext cx="1584176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71800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771800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5576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3491880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 flipH="1">
            <a:off x="5364088" y="47667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 flipH="1">
            <a:off x="5364088" y="1988840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 flipH="1">
            <a:off x="7380312" y="1196752"/>
            <a:ext cx="86409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5508104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4" idx="3"/>
            <a:endCxn id="63" idx="3"/>
          </p:cNvCxnSpPr>
          <p:nvPr/>
        </p:nvCxnSpPr>
        <p:spPr>
          <a:xfrm>
            <a:off x="3635896" y="2348880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2" idx="3"/>
            <a:endCxn id="62" idx="3"/>
          </p:cNvCxnSpPr>
          <p:nvPr/>
        </p:nvCxnSpPr>
        <p:spPr>
          <a:xfrm>
            <a:off x="3635896" y="836712"/>
            <a:ext cx="1728192" cy="0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915816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084168" y="1196752"/>
            <a:ext cx="0" cy="792088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843808" y="2492896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436213" y="548680"/>
            <a:ext cx="66806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Active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89434" y="476672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435979" y="2420888"/>
            <a:ext cx="79220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Standby GW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923928" y="2780928"/>
            <a:ext cx="1152128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Figure 5A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19672" y="965339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1653335" y="1917412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7220011" y="1037347"/>
            <a:ext cx="16030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W</a:t>
            </a:r>
            <a:endParaRPr lang="en-US" sz="14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7253674" y="1989420"/>
            <a:ext cx="929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</a:t>
            </a:r>
            <a:endParaRPr lang="en-US" sz="1400" dirty="0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907704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300192" y="1340768"/>
            <a:ext cx="7587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Network Protection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139952" y="1433101"/>
            <a:ext cx="75873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DRNI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5" name="Freeform 124"/>
          <p:cNvSpPr/>
          <p:nvPr/>
        </p:nvSpPr>
        <p:spPr>
          <a:xfrm flipH="1">
            <a:off x="6089516" y="980728"/>
            <a:ext cx="1578828" cy="1449658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828" h="1449658">
                <a:moveTo>
                  <a:pt x="0" y="669795"/>
                </a:moveTo>
                <a:lnTo>
                  <a:pt x="1578828" y="1449658"/>
                </a:lnTo>
                <a:lnTo>
                  <a:pt x="1578828" y="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 flipV="1">
            <a:off x="1336988" y="815358"/>
            <a:ext cx="1500770" cy="701805"/>
          </a:xfrm>
          <a:custGeom>
            <a:avLst/>
            <a:gdLst>
              <a:gd name="connsiteX0" fmla="*/ 0 w 1694985"/>
              <a:gd name="connsiteY0" fmla="*/ 613317 h 1449658"/>
              <a:gd name="connsiteX1" fmla="*/ 1694985 w 1694985"/>
              <a:gd name="connsiteY1" fmla="*/ 1449658 h 1449658"/>
              <a:gd name="connsiteX2" fmla="*/ 1694985 w 1694985"/>
              <a:gd name="connsiteY2" fmla="*/ 0 h 1449658"/>
              <a:gd name="connsiteX0" fmla="*/ 0 w 1578828"/>
              <a:gd name="connsiteY0" fmla="*/ 669795 h 1449658"/>
              <a:gd name="connsiteX1" fmla="*/ 1578828 w 1578828"/>
              <a:gd name="connsiteY1" fmla="*/ 1449658 h 1449658"/>
              <a:gd name="connsiteX2" fmla="*/ 1578828 w 1578828"/>
              <a:gd name="connsiteY2" fmla="*/ 0 h 1449658"/>
              <a:gd name="connsiteX0" fmla="*/ 0 w 1578828"/>
              <a:gd name="connsiteY0" fmla="*/ 0 h 779863"/>
              <a:gd name="connsiteX1" fmla="*/ 1578828 w 1578828"/>
              <a:gd name="connsiteY1" fmla="*/ 779863 h 779863"/>
              <a:gd name="connsiteX0" fmla="*/ 0 w 1500770"/>
              <a:gd name="connsiteY0" fmla="*/ 0 h 701805"/>
              <a:gd name="connsiteX1" fmla="*/ 1500770 w 1500770"/>
              <a:gd name="connsiteY1" fmla="*/ 701805 h 70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770" h="701805">
                <a:moveTo>
                  <a:pt x="0" y="0"/>
                </a:moveTo>
                <a:lnTo>
                  <a:pt x="1500770" y="701805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051720" y="764704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 rot="5400000">
            <a:off x="2733837" y="1268760"/>
            <a:ext cx="423193" cy="63529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611560" y="824734"/>
            <a:ext cx="7761248" cy="1596154"/>
          </a:xfrm>
          <a:custGeom>
            <a:avLst/>
            <a:gdLst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884234 w 7761248"/>
              <a:gd name="connsiteY6" fmla="*/ 0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38869"/>
              <a:gd name="connsiteX1" fmla="*/ 591014 w 7761248"/>
              <a:gd name="connsiteY1" fmla="*/ 735981 h 1538869"/>
              <a:gd name="connsiteX2" fmla="*/ 2241395 w 7761248"/>
              <a:gd name="connsiteY2" fmla="*/ 11152 h 1538869"/>
              <a:gd name="connsiteX3" fmla="*/ 2921619 w 7761248"/>
              <a:gd name="connsiteY3" fmla="*/ 11152 h 1538869"/>
              <a:gd name="connsiteX4" fmla="*/ 2910468 w 7761248"/>
              <a:gd name="connsiteY4" fmla="*/ 1538869 h 1538869"/>
              <a:gd name="connsiteX5" fmla="*/ 4917687 w 7761248"/>
              <a:gd name="connsiteY5" fmla="*/ 1527718 h 1538869"/>
              <a:gd name="connsiteX6" fmla="*/ 4917089 w 7761248"/>
              <a:gd name="connsiteY6" fmla="*/ 11978 h 1538869"/>
              <a:gd name="connsiteX7" fmla="*/ 5553307 w 7761248"/>
              <a:gd name="connsiteY7" fmla="*/ 0 h 1538869"/>
              <a:gd name="connsiteX8" fmla="*/ 7225990 w 7761248"/>
              <a:gd name="connsiteY8" fmla="*/ 747132 h 1538869"/>
              <a:gd name="connsiteX9" fmla="*/ 7761248 w 7761248"/>
              <a:gd name="connsiteY9" fmla="*/ 747132 h 1538869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687 w 7761248"/>
              <a:gd name="connsiteY5" fmla="*/ 1527718 h 1596154"/>
              <a:gd name="connsiteX6" fmla="*/ 4917089 w 7761248"/>
              <a:gd name="connsiteY6" fmla="*/ 11978 h 1596154"/>
              <a:gd name="connsiteX7" fmla="*/ 5553307 w 7761248"/>
              <a:gd name="connsiteY7" fmla="*/ 0 h 1596154"/>
              <a:gd name="connsiteX8" fmla="*/ 7225990 w 7761248"/>
              <a:gd name="connsiteY8" fmla="*/ 747132 h 1596154"/>
              <a:gd name="connsiteX9" fmla="*/ 7761248 w 7761248"/>
              <a:gd name="connsiteY9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687 w 7761248"/>
              <a:gd name="connsiteY5" fmla="*/ 1527718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4917089 w 7761248"/>
              <a:gd name="connsiteY5" fmla="*/ 1524145 h 1596154"/>
              <a:gd name="connsiteX6" fmla="*/ 5553307 w 7761248"/>
              <a:gd name="connsiteY6" fmla="*/ 0 h 1596154"/>
              <a:gd name="connsiteX7" fmla="*/ 7225990 w 7761248"/>
              <a:gd name="connsiteY7" fmla="*/ 747132 h 1596154"/>
              <a:gd name="connsiteX8" fmla="*/ 7761248 w 7761248"/>
              <a:gd name="connsiteY8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2910468 w 7761248"/>
              <a:gd name="connsiteY4" fmla="*/ 1538869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21619 w 7761248"/>
              <a:gd name="connsiteY3" fmla="*/ 11152 h 1596154"/>
              <a:gd name="connsiteX4" fmla="*/ 3044881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00865 w 7761248"/>
              <a:gd name="connsiteY3" fmla="*/ 1596153 h 1596154"/>
              <a:gd name="connsiteX4" fmla="*/ 3044881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  <a:gd name="connsiteX0" fmla="*/ 0 w 7761248"/>
              <a:gd name="connsiteY0" fmla="*/ 735981 h 1596154"/>
              <a:gd name="connsiteX1" fmla="*/ 591014 w 7761248"/>
              <a:gd name="connsiteY1" fmla="*/ 735981 h 1596154"/>
              <a:gd name="connsiteX2" fmla="*/ 2324801 w 7761248"/>
              <a:gd name="connsiteY2" fmla="*/ 1596154 h 1596154"/>
              <a:gd name="connsiteX3" fmla="*/ 2900865 w 7761248"/>
              <a:gd name="connsiteY3" fmla="*/ 1596153 h 1596154"/>
              <a:gd name="connsiteX4" fmla="*/ 2900865 w 7761248"/>
              <a:gd name="connsiteY4" fmla="*/ 11977 h 1596154"/>
              <a:gd name="connsiteX5" fmla="*/ 5553307 w 7761248"/>
              <a:gd name="connsiteY5" fmla="*/ 0 h 1596154"/>
              <a:gd name="connsiteX6" fmla="*/ 7225990 w 7761248"/>
              <a:gd name="connsiteY6" fmla="*/ 747132 h 1596154"/>
              <a:gd name="connsiteX7" fmla="*/ 7761248 w 7761248"/>
              <a:gd name="connsiteY7" fmla="*/ 747132 h 1596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248" h="1596154">
                <a:moveTo>
                  <a:pt x="0" y="735981"/>
                </a:moveTo>
                <a:lnTo>
                  <a:pt x="591014" y="735981"/>
                </a:lnTo>
                <a:lnTo>
                  <a:pt x="2324801" y="1596154"/>
                </a:lnTo>
                <a:lnTo>
                  <a:pt x="2900865" y="1596153"/>
                </a:lnTo>
                <a:lnTo>
                  <a:pt x="2900865" y="11977"/>
                </a:lnTo>
                <a:lnTo>
                  <a:pt x="5553307" y="0"/>
                </a:lnTo>
                <a:lnTo>
                  <a:pt x="7225990" y="747132"/>
                </a:lnTo>
                <a:lnTo>
                  <a:pt x="7761248" y="74713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179512" y="2132856"/>
            <a:ext cx="2448272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Network Protection configuration change and </a:t>
            </a:r>
            <a:r>
              <a:rPr lang="en-GB" sz="1600" u="sng" dirty="0" smtClean="0">
                <a:solidFill>
                  <a:srgbClr val="FF0000"/>
                </a:solidFill>
              </a:rPr>
              <a:t>NP initiated</a:t>
            </a:r>
            <a:r>
              <a:rPr lang="en-GB" sz="1600" dirty="0" smtClean="0">
                <a:solidFill>
                  <a:srgbClr val="FF0000"/>
                </a:solidFill>
              </a:rPr>
              <a:t> DRNI configuration change to restore EC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Network Protection Types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802.1Q B-VLAN recovery via MSTP/MVRP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802.1Q TESI protection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G.8031 EC SNCP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G.8032 Ethernet Ring Protection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G.873.1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ODUk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SNCP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and more….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B-VLAN Recovery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active B-VLAN endpoint is moved from node 2 to node 3 for examples in figures 3A, 3B, 4B and 5A?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DRNI active GW is moved from node 2 to node 3 for examples in figures 4B and 5A?</a:t>
            </a:r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TESI Protection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active TESI endpoint is moved from node 2 to node 3 for examples in figures 3A, 3B, 4B and 5A?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DRNI active GW is moved from node 2 to node 3 for examples in figures 4B and 5A?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How to control that TESI endpoint in node 1 switches from W to P for example in figure 3B?</a:t>
            </a:r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 anchor="ctr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630</Words>
  <Application>Microsoft Office PowerPoint</Application>
  <PresentationFormat>On-screen Show (4:3)</PresentationFormat>
  <Paragraphs>206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DRNINetwork Protection Interaction</vt:lpstr>
      <vt:lpstr>Slide 2</vt:lpstr>
      <vt:lpstr>Slide 3</vt:lpstr>
      <vt:lpstr>Slide 4</vt:lpstr>
      <vt:lpstr>Slide 5</vt:lpstr>
      <vt:lpstr>Slide 6</vt:lpstr>
      <vt:lpstr>Network Protection Types</vt:lpstr>
      <vt:lpstr>B-VLAN Recovery</vt:lpstr>
      <vt:lpstr>TESI Protection</vt:lpstr>
      <vt:lpstr>EC SNC Protection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Maarten vissers</dc:creator>
  <cp:lastModifiedBy>Maarten vissers</cp:lastModifiedBy>
  <cp:revision>14</cp:revision>
  <dcterms:created xsi:type="dcterms:W3CDTF">2011-10-03T05:57:17Z</dcterms:created>
  <dcterms:modified xsi:type="dcterms:W3CDTF">2011-10-11T12:55:06Z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(2)rgei/Nzeax0ZR7hrkZDmJU66fqPTpOHIgM0Pa+FZ609JrI+0WaSLKGy6CO3yjIJZtb/yafcw
LjStnYEE173jGP/MQ8S0wCNnPik6INbOUDmCMiIDPn/jCtdR/Txj4eOWL77zycL8888sR+99
RFDF228X0onLVsiM4IdD5gQdnJNG+IL4ndqRxqHzZGSOqtuimbXAioIX9w5YkIvZHEIjX8o+
bXvOD8S+JoGmLV5NNdtZh</vt:lpwstr>
  </property>
  <property fmtid="{D5CDD505-2E9C-101B-9397-08002B2CF9AE}" pid="3" name="_ms_pID_7253431">
    <vt:lpwstr>8dGjcFrRnJeQ0g6WcKYiwPKZtZ1MZPNXFj0oU1fzQeHrRpqIxof
wMhnXnTMM8UznZOMe7FntMEiOCJ1MO+M7hz+mbOxFlWsl4Wgd0s3jhID1Nr96pdDmPs2ZiVh
b6rFQaryAabA0j//k7K8yHV49s64p9W6Pe/02cK5T+b8Dgu0iQOC3JabTa3/nzkZgc0=</vt:lpwstr>
  </property>
  <property fmtid="{D5CDD505-2E9C-101B-9397-08002B2CF9AE}" pid="4" name="sflag">
    <vt:lpwstr>1318319500</vt:lpwstr>
  </property>
</Properties>
</file>