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1" r:id="rId4"/>
  </p:sldMasterIdLst>
  <p:notesMasterIdLst>
    <p:notesMasterId r:id="rId31"/>
  </p:notesMasterIdLst>
  <p:sldIdLst>
    <p:sldId id="264" r:id="rId5"/>
    <p:sldId id="603" r:id="rId6"/>
    <p:sldId id="625" r:id="rId7"/>
    <p:sldId id="636" r:id="rId8"/>
    <p:sldId id="604" r:id="rId9"/>
    <p:sldId id="627" r:id="rId10"/>
    <p:sldId id="630" r:id="rId11"/>
    <p:sldId id="325" r:id="rId12"/>
    <p:sldId id="313" r:id="rId13"/>
    <p:sldId id="315" r:id="rId14"/>
    <p:sldId id="631" r:id="rId15"/>
    <p:sldId id="632" r:id="rId16"/>
    <p:sldId id="633" r:id="rId17"/>
    <p:sldId id="635" r:id="rId18"/>
    <p:sldId id="317" r:id="rId19"/>
    <p:sldId id="316" r:id="rId20"/>
    <p:sldId id="309" r:id="rId21"/>
    <p:sldId id="310" r:id="rId22"/>
    <p:sldId id="637" r:id="rId23"/>
    <p:sldId id="687" r:id="rId24"/>
    <p:sldId id="688" r:id="rId25"/>
    <p:sldId id="708" r:id="rId26"/>
    <p:sldId id="711" r:id="rId27"/>
    <p:sldId id="706" r:id="rId28"/>
    <p:sldId id="643" r:id="rId29"/>
    <p:sldId id="62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3397A6"/>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D61CFF-53D9-1754-C3C2-875070ED1883}" v="1120" dt="2020-03-27T09:40:19.359"/>
    <p1510:client id="{94F3FF10-C003-4721-8063-0DC7A3EA04DF}" v="4" dt="2020-03-27T01:25:01.915"/>
    <p1510:client id="{961D3E5D-AFBF-EC47-F1B7-319B53583578}" v="8" dt="2020-03-27T01:44:25.23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816"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3_1">
  <dgm:title val=""/>
  <dgm:desc val=""/>
  <dgm:catLst>
    <dgm:cat type="accent3" pri="11100"/>
  </dgm:catLst>
  <dgm:styleLbl name="node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3">
        <a:shade val="80000"/>
      </a:schemeClr>
    </dgm:linClrLst>
    <dgm:effectClrLst/>
    <dgm:txLinClrLst/>
    <dgm:txFillClrLst/>
    <dgm:txEffectClrLst/>
  </dgm:styleLbl>
  <dgm:styleLbl name="node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f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align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bgImgPlace1">
    <dgm:fillClrLst meth="repeat">
      <a:schemeClr val="accent3">
        <a:tint val="40000"/>
      </a:schemeClr>
    </dgm:fillClrLst>
    <dgm:linClrLst meth="repeat">
      <a:schemeClr val="accent3">
        <a:shade val="80000"/>
      </a:schemeClr>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meth="repeat">
      <a:schemeClr val="dk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3">
        <a:shade val="80000"/>
      </a:schemeClr>
    </dgm:linClrLst>
    <dgm:effectClrLst/>
    <dgm:txLinClrLst/>
    <dgm:txFillClrLst meth="repeat">
      <a:schemeClr val="dk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dgm:txEffectClrLst/>
  </dgm:styleLbl>
  <dgm:styleLbl name="parChTrans2D2">
    <dgm:fillClrLst meth="repeat">
      <a:schemeClr val="accent3"/>
    </dgm:fillClrLst>
    <dgm:linClrLst meth="repeat">
      <a:schemeClr val="accent3"/>
    </dgm:linClrLst>
    <dgm:effectClrLst/>
    <dgm:txLinClrLst/>
    <dgm:txFillClrLst/>
    <dgm:txEffectClrLst/>
  </dgm:styleLbl>
  <dgm:styleLbl name="parChTrans2D3">
    <dgm:fillClrLst meth="repeat">
      <a:schemeClr val="accent3"/>
    </dgm:fillClrLst>
    <dgm:linClrLst meth="repeat">
      <a:schemeClr val="accent3"/>
    </dgm:linClrLst>
    <dgm:effectClrLst/>
    <dgm:txLinClrLst/>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conF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align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trAlignAcc1">
    <dgm:fillClrLst meth="repeat">
      <a:schemeClr val="accent3">
        <a:alpha val="40000"/>
        <a:tint val="40000"/>
      </a:schemeClr>
    </dgm:fillClrLst>
    <dgm:linClrLst meth="repeat">
      <a:schemeClr val="accent3"/>
    </dgm:linClrLst>
    <dgm:effectClrLst/>
    <dgm:txLinClrLst/>
    <dgm:txFillClrLst meth="repeat">
      <a:schemeClr val="dk1"/>
    </dgm:txFillClrLst>
    <dgm:txEffectClrLst/>
  </dgm:styleLbl>
  <dgm:styleLbl name="bgAcc1">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3">
        <a:alpha val="90000"/>
      </a:schemeClr>
    </dgm:linClrLst>
    <dgm:effectClrLst/>
    <dgm:txLinClrLst/>
    <dgm:txFillClrLst meth="repeat">
      <a:schemeClr val="dk1"/>
    </dgm:txFillClrLst>
    <dgm:txEffectClrLst/>
  </dgm:styleLbl>
  <dgm:styleLbl name="fgAcc0">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2">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3">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fgAcc4">
    <dgm:fillClrLst meth="repeat">
      <a:schemeClr val="accent3">
        <a:alpha val="90000"/>
        <a:tint val="4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9A8D8E-3483-604F-A622-972E018B5CEC}" type="doc">
      <dgm:prSet loTypeId="urn:microsoft.com/office/officeart/2005/8/layout/funnel1" loCatId="" qsTypeId="urn:microsoft.com/office/officeart/2005/8/quickstyle/simple1" qsCatId="simple" csTypeId="urn:microsoft.com/office/officeart/2005/8/colors/accent3_1" csCatId="accent3" phldr="1"/>
      <dgm:spPr/>
      <dgm:t>
        <a:bodyPr/>
        <a:lstStyle/>
        <a:p>
          <a:endParaRPr lang="en-US"/>
        </a:p>
      </dgm:t>
    </dgm:pt>
    <dgm:pt modelId="{BDF818D5-1574-7A48-99F6-6E84F23BDAC5}">
      <dgm:prSet phldrT="[Text]" custT="1"/>
      <dgm:spPr/>
      <dgm:t>
        <a:bodyPr/>
        <a:lstStyle/>
        <a:p>
          <a:r>
            <a:rPr lang="en-US" sz="1200">
              <a:latin typeface="Andes" panose="02000000000000000000" pitchFamily="2" charset="0"/>
            </a:rPr>
            <a:t>INVESTMENT</a:t>
          </a:r>
        </a:p>
      </dgm:t>
    </dgm:pt>
    <dgm:pt modelId="{7E821196-5FDD-3149-B8F8-B16D01A57476}" type="parTrans" cxnId="{1F5506DF-40CF-0B48-8B75-6C8EDBAF0A0B}">
      <dgm:prSet/>
      <dgm:spPr/>
      <dgm:t>
        <a:bodyPr/>
        <a:lstStyle/>
        <a:p>
          <a:endParaRPr lang="en-US"/>
        </a:p>
      </dgm:t>
    </dgm:pt>
    <dgm:pt modelId="{54A340E1-51C2-DC46-BBAA-47E7A932D099}" type="sibTrans" cxnId="{1F5506DF-40CF-0B48-8B75-6C8EDBAF0A0B}">
      <dgm:prSet/>
      <dgm:spPr/>
      <dgm:t>
        <a:bodyPr/>
        <a:lstStyle/>
        <a:p>
          <a:endParaRPr lang="en-US"/>
        </a:p>
      </dgm:t>
    </dgm:pt>
    <dgm:pt modelId="{472B66CC-18E0-664B-B78F-CEA10997A2E3}">
      <dgm:prSet phldrT="[Text]" custT="1"/>
      <dgm:spPr/>
      <dgm:t>
        <a:bodyPr/>
        <a:lstStyle/>
        <a:p>
          <a:r>
            <a:rPr lang="en-US" sz="1400">
              <a:latin typeface="Andes" panose="02000000000000000000" pitchFamily="2" charset="0"/>
            </a:rPr>
            <a:t>RESEARCH</a:t>
          </a:r>
        </a:p>
      </dgm:t>
    </dgm:pt>
    <dgm:pt modelId="{42CE83B4-BD18-DA46-8F12-D1425A4F15EA}" type="parTrans" cxnId="{F3CFBA1A-AE90-2042-BEA9-E11F79C500E5}">
      <dgm:prSet/>
      <dgm:spPr/>
      <dgm:t>
        <a:bodyPr/>
        <a:lstStyle/>
        <a:p>
          <a:endParaRPr lang="en-US"/>
        </a:p>
      </dgm:t>
    </dgm:pt>
    <dgm:pt modelId="{848A9868-62CE-F546-9217-EF239EC0C9A0}" type="sibTrans" cxnId="{F3CFBA1A-AE90-2042-BEA9-E11F79C500E5}">
      <dgm:prSet/>
      <dgm:spPr/>
      <dgm:t>
        <a:bodyPr/>
        <a:lstStyle/>
        <a:p>
          <a:endParaRPr lang="en-US"/>
        </a:p>
      </dgm:t>
    </dgm:pt>
    <dgm:pt modelId="{07B21AC9-8E58-9E46-B914-0F0983156C5A}">
      <dgm:prSet phldrT="[Text]" custT="1"/>
      <dgm:spPr/>
      <dgm:t>
        <a:bodyPr/>
        <a:lstStyle/>
        <a:p>
          <a:r>
            <a:rPr lang="en-US" sz="1200">
              <a:latin typeface="Andes" panose="02000000000000000000" pitchFamily="2" charset="0"/>
            </a:rPr>
            <a:t>TECHNICAL ASSISTANCE</a:t>
          </a:r>
        </a:p>
      </dgm:t>
    </dgm:pt>
    <dgm:pt modelId="{F0AE9EEB-FED4-0F46-BCE6-4626E8271F0A}" type="parTrans" cxnId="{D404D12C-815F-0945-B7B8-46D5D6FBC328}">
      <dgm:prSet/>
      <dgm:spPr/>
      <dgm:t>
        <a:bodyPr/>
        <a:lstStyle/>
        <a:p>
          <a:endParaRPr lang="en-US"/>
        </a:p>
      </dgm:t>
    </dgm:pt>
    <dgm:pt modelId="{0AA0CAFE-B36B-1047-8205-E2CFFEE12ACE}" type="sibTrans" cxnId="{D404D12C-815F-0945-B7B8-46D5D6FBC328}">
      <dgm:prSet/>
      <dgm:spPr/>
      <dgm:t>
        <a:bodyPr/>
        <a:lstStyle/>
        <a:p>
          <a:endParaRPr lang="en-US"/>
        </a:p>
      </dgm:t>
    </dgm:pt>
    <dgm:pt modelId="{54052BC8-1164-FC43-B158-F3F9FC9A18B6}">
      <dgm:prSet phldrT="[Text]"/>
      <dgm:spPr/>
      <dgm:t>
        <a:bodyPr/>
        <a:lstStyle/>
        <a:p>
          <a:r>
            <a:rPr lang="en-US">
              <a:solidFill>
                <a:srgbClr val="3397A6"/>
              </a:solidFill>
              <a:latin typeface="Andes" panose="02000000000000000000" pitchFamily="2" charset="0"/>
            </a:rPr>
            <a:t>INDONESIA SUSTAINABLE OCEANS PROGRAM (ISOP)</a:t>
          </a:r>
        </a:p>
      </dgm:t>
    </dgm:pt>
    <dgm:pt modelId="{DC8F660E-ECFB-AC42-8FF8-8CA0103E88EB}" type="parTrans" cxnId="{F026E7BA-495A-D14F-B400-0390AB5381F5}">
      <dgm:prSet/>
      <dgm:spPr/>
      <dgm:t>
        <a:bodyPr/>
        <a:lstStyle/>
        <a:p>
          <a:endParaRPr lang="en-US"/>
        </a:p>
      </dgm:t>
    </dgm:pt>
    <dgm:pt modelId="{AD0D5215-698A-9249-B13F-06756401AE5D}" type="sibTrans" cxnId="{F026E7BA-495A-D14F-B400-0390AB5381F5}">
      <dgm:prSet/>
      <dgm:spPr/>
      <dgm:t>
        <a:bodyPr/>
        <a:lstStyle/>
        <a:p>
          <a:endParaRPr lang="en-US"/>
        </a:p>
      </dgm:t>
    </dgm:pt>
    <dgm:pt modelId="{F24E86FB-AF32-F247-9B40-E76E7A102D5C}" type="pres">
      <dgm:prSet presAssocID="{CD9A8D8E-3483-604F-A622-972E018B5CEC}" presName="Name0" presStyleCnt="0">
        <dgm:presLayoutVars>
          <dgm:chMax val="4"/>
          <dgm:resizeHandles val="exact"/>
        </dgm:presLayoutVars>
      </dgm:prSet>
      <dgm:spPr/>
    </dgm:pt>
    <dgm:pt modelId="{C1C2FE89-2368-054B-9368-B62615807B49}" type="pres">
      <dgm:prSet presAssocID="{CD9A8D8E-3483-604F-A622-972E018B5CEC}" presName="ellipse" presStyleLbl="trBgShp" presStyleIdx="0" presStyleCnt="1"/>
      <dgm:spPr/>
    </dgm:pt>
    <dgm:pt modelId="{9D584187-C037-4B48-9DD5-6AC1A4D39CA9}" type="pres">
      <dgm:prSet presAssocID="{CD9A8D8E-3483-604F-A622-972E018B5CEC}" presName="arrow1" presStyleLbl="fgShp" presStyleIdx="0" presStyleCnt="1"/>
      <dgm:spPr/>
    </dgm:pt>
    <dgm:pt modelId="{3089F9DD-D6E3-DD4D-8DD2-2E3DA0FFB974}" type="pres">
      <dgm:prSet presAssocID="{CD9A8D8E-3483-604F-A622-972E018B5CEC}" presName="rectangle" presStyleLbl="revTx" presStyleIdx="0" presStyleCnt="1" custLinFactNeighborX="0" custLinFactNeighborY="14982">
        <dgm:presLayoutVars>
          <dgm:bulletEnabled val="1"/>
        </dgm:presLayoutVars>
      </dgm:prSet>
      <dgm:spPr/>
    </dgm:pt>
    <dgm:pt modelId="{FC6A9F7C-4DA2-364E-A69C-3C582F7E569E}" type="pres">
      <dgm:prSet presAssocID="{472B66CC-18E0-664B-B78F-CEA10997A2E3}" presName="item1" presStyleLbl="node1" presStyleIdx="0" presStyleCnt="3">
        <dgm:presLayoutVars>
          <dgm:bulletEnabled val="1"/>
        </dgm:presLayoutVars>
      </dgm:prSet>
      <dgm:spPr/>
    </dgm:pt>
    <dgm:pt modelId="{08147B09-86D5-0041-940F-32F2D625EB86}" type="pres">
      <dgm:prSet presAssocID="{07B21AC9-8E58-9E46-B914-0F0983156C5A}" presName="item2" presStyleLbl="node1" presStyleIdx="1" presStyleCnt="3">
        <dgm:presLayoutVars>
          <dgm:bulletEnabled val="1"/>
        </dgm:presLayoutVars>
      </dgm:prSet>
      <dgm:spPr/>
    </dgm:pt>
    <dgm:pt modelId="{DAFF38B3-4DB4-F04D-BEA7-ABAEFFDA9FED}" type="pres">
      <dgm:prSet presAssocID="{54052BC8-1164-FC43-B158-F3F9FC9A18B6}" presName="item3" presStyleLbl="node1" presStyleIdx="2" presStyleCnt="3">
        <dgm:presLayoutVars>
          <dgm:bulletEnabled val="1"/>
        </dgm:presLayoutVars>
      </dgm:prSet>
      <dgm:spPr/>
    </dgm:pt>
    <dgm:pt modelId="{0D6753E8-0E2F-6740-8BE3-795C2F1A92CC}" type="pres">
      <dgm:prSet presAssocID="{CD9A8D8E-3483-604F-A622-972E018B5CEC}" presName="funnel" presStyleLbl="trAlignAcc1" presStyleIdx="0" presStyleCnt="1"/>
      <dgm:spPr/>
    </dgm:pt>
  </dgm:ptLst>
  <dgm:cxnLst>
    <dgm:cxn modelId="{F3CFBA1A-AE90-2042-BEA9-E11F79C500E5}" srcId="{CD9A8D8E-3483-604F-A622-972E018B5CEC}" destId="{472B66CC-18E0-664B-B78F-CEA10997A2E3}" srcOrd="1" destOrd="0" parTransId="{42CE83B4-BD18-DA46-8F12-D1425A4F15EA}" sibTransId="{848A9868-62CE-F546-9217-EF239EC0C9A0}"/>
    <dgm:cxn modelId="{31D46E2C-5F98-FD45-92E4-AAAD9250E4AC}" type="presOf" srcId="{07B21AC9-8E58-9E46-B914-0F0983156C5A}" destId="{FC6A9F7C-4DA2-364E-A69C-3C582F7E569E}" srcOrd="0" destOrd="0" presId="urn:microsoft.com/office/officeart/2005/8/layout/funnel1"/>
    <dgm:cxn modelId="{D404D12C-815F-0945-B7B8-46D5D6FBC328}" srcId="{CD9A8D8E-3483-604F-A622-972E018B5CEC}" destId="{07B21AC9-8E58-9E46-B914-0F0983156C5A}" srcOrd="2" destOrd="0" parTransId="{F0AE9EEB-FED4-0F46-BCE6-4626E8271F0A}" sibTransId="{0AA0CAFE-B36B-1047-8205-E2CFFEE12ACE}"/>
    <dgm:cxn modelId="{65539043-A7E3-724C-B2F0-187725524E37}" type="presOf" srcId="{472B66CC-18E0-664B-B78F-CEA10997A2E3}" destId="{08147B09-86D5-0041-940F-32F2D625EB86}" srcOrd="0" destOrd="0" presId="urn:microsoft.com/office/officeart/2005/8/layout/funnel1"/>
    <dgm:cxn modelId="{C4984B6A-647F-C64A-B324-173E007A4AF2}" type="presOf" srcId="{CD9A8D8E-3483-604F-A622-972E018B5CEC}" destId="{F24E86FB-AF32-F247-9B40-E76E7A102D5C}" srcOrd="0" destOrd="0" presId="urn:microsoft.com/office/officeart/2005/8/layout/funnel1"/>
    <dgm:cxn modelId="{F026E7BA-495A-D14F-B400-0390AB5381F5}" srcId="{CD9A8D8E-3483-604F-A622-972E018B5CEC}" destId="{54052BC8-1164-FC43-B158-F3F9FC9A18B6}" srcOrd="3" destOrd="0" parTransId="{DC8F660E-ECFB-AC42-8FF8-8CA0103E88EB}" sibTransId="{AD0D5215-698A-9249-B13F-06756401AE5D}"/>
    <dgm:cxn modelId="{3314EBD8-18CC-324D-BDE4-545E12C69D94}" type="presOf" srcId="{54052BC8-1164-FC43-B158-F3F9FC9A18B6}" destId="{3089F9DD-D6E3-DD4D-8DD2-2E3DA0FFB974}" srcOrd="0" destOrd="0" presId="urn:microsoft.com/office/officeart/2005/8/layout/funnel1"/>
    <dgm:cxn modelId="{1F5506DF-40CF-0B48-8B75-6C8EDBAF0A0B}" srcId="{CD9A8D8E-3483-604F-A622-972E018B5CEC}" destId="{BDF818D5-1574-7A48-99F6-6E84F23BDAC5}" srcOrd="0" destOrd="0" parTransId="{7E821196-5FDD-3149-B8F8-B16D01A57476}" sibTransId="{54A340E1-51C2-DC46-BBAA-47E7A932D099}"/>
    <dgm:cxn modelId="{AAC50FE8-65E0-6641-ABA7-25E3160D1EA0}" type="presOf" srcId="{BDF818D5-1574-7A48-99F6-6E84F23BDAC5}" destId="{DAFF38B3-4DB4-F04D-BEA7-ABAEFFDA9FED}" srcOrd="0" destOrd="0" presId="urn:microsoft.com/office/officeart/2005/8/layout/funnel1"/>
    <dgm:cxn modelId="{A9F53F16-8903-4F48-937F-59F3F0AA7723}" type="presParOf" srcId="{F24E86FB-AF32-F247-9B40-E76E7A102D5C}" destId="{C1C2FE89-2368-054B-9368-B62615807B49}" srcOrd="0" destOrd="0" presId="urn:microsoft.com/office/officeart/2005/8/layout/funnel1"/>
    <dgm:cxn modelId="{94C3BFB6-34E2-0940-9D0D-C0B3E5536E12}" type="presParOf" srcId="{F24E86FB-AF32-F247-9B40-E76E7A102D5C}" destId="{9D584187-C037-4B48-9DD5-6AC1A4D39CA9}" srcOrd="1" destOrd="0" presId="urn:microsoft.com/office/officeart/2005/8/layout/funnel1"/>
    <dgm:cxn modelId="{EE848031-0DEC-A74B-B877-7686E4030039}" type="presParOf" srcId="{F24E86FB-AF32-F247-9B40-E76E7A102D5C}" destId="{3089F9DD-D6E3-DD4D-8DD2-2E3DA0FFB974}" srcOrd="2" destOrd="0" presId="urn:microsoft.com/office/officeart/2005/8/layout/funnel1"/>
    <dgm:cxn modelId="{C76D600C-D15D-B04F-BC5E-DC175837ADD9}" type="presParOf" srcId="{F24E86FB-AF32-F247-9B40-E76E7A102D5C}" destId="{FC6A9F7C-4DA2-364E-A69C-3C582F7E569E}" srcOrd="3" destOrd="0" presId="urn:microsoft.com/office/officeart/2005/8/layout/funnel1"/>
    <dgm:cxn modelId="{38CD7131-5652-FC40-A1B8-C4739A492C52}" type="presParOf" srcId="{F24E86FB-AF32-F247-9B40-E76E7A102D5C}" destId="{08147B09-86D5-0041-940F-32F2D625EB86}" srcOrd="4" destOrd="0" presId="urn:microsoft.com/office/officeart/2005/8/layout/funnel1"/>
    <dgm:cxn modelId="{50420FFD-D82F-CA4F-BA23-C95EEF3C5966}" type="presParOf" srcId="{F24E86FB-AF32-F247-9B40-E76E7A102D5C}" destId="{DAFF38B3-4DB4-F04D-BEA7-ABAEFFDA9FED}" srcOrd="5" destOrd="0" presId="urn:microsoft.com/office/officeart/2005/8/layout/funnel1"/>
    <dgm:cxn modelId="{413B2127-C685-C342-BBC8-F67573CFB152}" type="presParOf" srcId="{F24E86FB-AF32-F247-9B40-E76E7A102D5C}" destId="{0D6753E8-0E2F-6740-8BE3-795C2F1A92CC}"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2FE89-2368-054B-9368-B62615807B49}">
      <dsp:nvSpPr>
        <dsp:cNvPr id="0" name=""/>
        <dsp:cNvSpPr/>
      </dsp:nvSpPr>
      <dsp:spPr>
        <a:xfrm>
          <a:off x="2127051" y="194592"/>
          <a:ext cx="3861921" cy="1341194"/>
        </a:xfrm>
        <a:prstGeom prst="ellipse">
          <a:avLst/>
        </a:prstGeom>
        <a:solidFill>
          <a:schemeClr val="accent3">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D584187-C037-4B48-9DD5-6AC1A4D39CA9}">
      <dsp:nvSpPr>
        <dsp:cNvPr id="0" name=""/>
        <dsp:cNvSpPr/>
      </dsp:nvSpPr>
      <dsp:spPr>
        <a:xfrm>
          <a:off x="3689782" y="3478722"/>
          <a:ext cx="748434" cy="478998"/>
        </a:xfrm>
        <a:prstGeom prst="downArrow">
          <a:avLst/>
        </a:prstGeom>
        <a:solidFill>
          <a:schemeClr val="accent3">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089F9DD-D6E3-DD4D-8DD2-2E3DA0FFB974}">
      <dsp:nvSpPr>
        <dsp:cNvPr id="0" name=""/>
        <dsp:cNvSpPr/>
      </dsp:nvSpPr>
      <dsp:spPr>
        <a:xfrm>
          <a:off x="2267757" y="3891858"/>
          <a:ext cx="3592485" cy="8981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kern="1200">
              <a:solidFill>
                <a:srgbClr val="3397A6"/>
              </a:solidFill>
              <a:latin typeface="Andes" panose="02000000000000000000" pitchFamily="2" charset="0"/>
            </a:rPr>
            <a:t>INDONESIA SUSTAINABLE OCEANS PROGRAM (ISOP)</a:t>
          </a:r>
        </a:p>
      </dsp:txBody>
      <dsp:txXfrm>
        <a:off x="2267757" y="3891858"/>
        <a:ext cx="3592485" cy="898121"/>
      </dsp:txXfrm>
    </dsp:sp>
    <dsp:sp modelId="{FC6A9F7C-4DA2-364E-A69C-3C582F7E569E}">
      <dsp:nvSpPr>
        <dsp:cNvPr id="0" name=""/>
        <dsp:cNvSpPr/>
      </dsp:nvSpPr>
      <dsp:spPr>
        <a:xfrm>
          <a:off x="3531114" y="1639370"/>
          <a:ext cx="1347181" cy="134718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Andes" panose="02000000000000000000" pitchFamily="2" charset="0"/>
            </a:rPr>
            <a:t>TECHNICAL ASSISTANCE</a:t>
          </a:r>
        </a:p>
      </dsp:txBody>
      <dsp:txXfrm>
        <a:off x="3728404" y="1836660"/>
        <a:ext cx="952601" cy="952601"/>
      </dsp:txXfrm>
    </dsp:sp>
    <dsp:sp modelId="{08147B09-86D5-0041-940F-32F2D625EB86}">
      <dsp:nvSpPr>
        <dsp:cNvPr id="0" name=""/>
        <dsp:cNvSpPr/>
      </dsp:nvSpPr>
      <dsp:spPr>
        <a:xfrm>
          <a:off x="2567131" y="628684"/>
          <a:ext cx="1347181" cy="134718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a:latin typeface="Andes" panose="02000000000000000000" pitchFamily="2" charset="0"/>
            </a:rPr>
            <a:t>RESEARCH</a:t>
          </a:r>
        </a:p>
      </dsp:txBody>
      <dsp:txXfrm>
        <a:off x="2764421" y="825974"/>
        <a:ext cx="952601" cy="952601"/>
      </dsp:txXfrm>
    </dsp:sp>
    <dsp:sp modelId="{DAFF38B3-4DB4-F04D-BEA7-ABAEFFDA9FED}">
      <dsp:nvSpPr>
        <dsp:cNvPr id="0" name=""/>
        <dsp:cNvSpPr/>
      </dsp:nvSpPr>
      <dsp:spPr>
        <a:xfrm>
          <a:off x="3944250" y="302966"/>
          <a:ext cx="1347181" cy="1347181"/>
        </a:xfrm>
        <a:prstGeom prst="ellipse">
          <a:avLst/>
        </a:prstGeom>
        <a:solidFill>
          <a:schemeClr val="lt1">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a:latin typeface="Andes" panose="02000000000000000000" pitchFamily="2" charset="0"/>
            </a:rPr>
            <a:t>INVESTMENT</a:t>
          </a:r>
        </a:p>
      </dsp:txBody>
      <dsp:txXfrm>
        <a:off x="4141540" y="500256"/>
        <a:ext cx="952601" cy="952601"/>
      </dsp:txXfrm>
    </dsp:sp>
    <dsp:sp modelId="{0D6753E8-0E2F-6740-8BE3-795C2F1A92CC}">
      <dsp:nvSpPr>
        <dsp:cNvPr id="0" name=""/>
        <dsp:cNvSpPr/>
      </dsp:nvSpPr>
      <dsp:spPr>
        <a:xfrm>
          <a:off x="1968383" y="29937"/>
          <a:ext cx="4191232" cy="3352986"/>
        </a:xfrm>
        <a:prstGeom prst="funnel">
          <a:avLst/>
        </a:prstGeom>
        <a:solidFill>
          <a:schemeClr val="accent3">
            <a:alpha val="40000"/>
            <a:tint val="4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8CDFC1-F595-E944-A6E4-973306713DAB}" type="datetimeFigureOut">
              <a:rPr lang="en-US" smtClean="0"/>
              <a:t>4/6/2020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2130DD-054B-C34A-9F81-59941023C2C6}" type="slidenum">
              <a:rPr lang="en-US" smtClean="0"/>
              <a:t>‹#›</a:t>
            </a:fld>
            <a:endParaRPr lang="en-US"/>
          </a:p>
        </p:txBody>
      </p:sp>
    </p:spTree>
    <p:extLst>
      <p:ext uri="{BB962C8B-B14F-4D97-AF65-F5344CB8AC3E}">
        <p14:creationId xmlns:p14="http://schemas.microsoft.com/office/powerpoint/2010/main" val="3711060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ink.springer.com/chapter/10.1007/978-3-319-17034-3_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sng">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A89147-A473-0547-AD15-5B0B0ADB84F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872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5" name="Footer Placeholder 4">
            <a:extLst>
              <a:ext uri="{FF2B5EF4-FFF2-40B4-BE49-F238E27FC236}">
                <a16:creationId xmlns:a16="http://schemas.microsoft.com/office/drawing/2014/main" id="{1CBC360B-8CC8-4527-A9CA-109349ADE280}"/>
              </a:ext>
            </a:extLst>
          </p:cNvPr>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DRAFT FOR DISCUSSION</a:t>
            </a:r>
          </a:p>
        </p:txBody>
      </p:sp>
    </p:spTree>
    <p:extLst>
      <p:ext uri="{BB962C8B-B14F-4D97-AF65-F5344CB8AC3E}">
        <p14:creationId xmlns:p14="http://schemas.microsoft.com/office/powerpoint/2010/main" val="8257849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Governance source: </a:t>
            </a:r>
            <a:r>
              <a:rPr lang="en-US" dirty="0">
                <a:hlinkClick r:id="rId3"/>
              </a:rPr>
              <a:t>https://link.springer.com/chapter/10.1007/978-3-319-17034-3_4</a:t>
            </a:r>
            <a:endParaRPr lang="en-US" dirty="0"/>
          </a:p>
        </p:txBody>
      </p:sp>
      <p:sp>
        <p:nvSpPr>
          <p:cNvPr id="4" name="Footer Placeholder 3"/>
          <p:cNvSpPr>
            <a:spLocks noGrp="1"/>
          </p:cNvSpPr>
          <p:nvPr>
            <p:ph type="ftr" sz="quarter" idx="4"/>
          </p:nvPr>
        </p:nvSpPr>
        <p:spPr/>
        <p:txBody>
          <a:bodyPr/>
          <a:lstStyle/>
          <a:p>
            <a:r>
              <a:rPr lang="en-US"/>
              <a:t>DRAFT FOR DISCUSSION</a:t>
            </a:r>
          </a:p>
        </p:txBody>
      </p:sp>
    </p:spTree>
    <p:extLst>
      <p:ext uri="{BB962C8B-B14F-4D97-AF65-F5344CB8AC3E}">
        <p14:creationId xmlns:p14="http://schemas.microsoft.com/office/powerpoint/2010/main" val="527024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Title Placeholder 1">
            <a:extLst>
              <a:ext uri="{FF2B5EF4-FFF2-40B4-BE49-F238E27FC236}">
                <a16:creationId xmlns:a16="http://schemas.microsoft.com/office/drawing/2014/main" id="{2A8097F6-A1DD-1A40-86F4-3D734E9159EE}"/>
              </a:ext>
            </a:extLst>
          </p:cNvPr>
          <p:cNvSpPr>
            <a:spLocks noGrp="1"/>
          </p:cNvSpPr>
          <p:nvPr>
            <p:ph type="title" hasCustomPrompt="1"/>
          </p:nvPr>
        </p:nvSpPr>
        <p:spPr>
          <a:xfrm>
            <a:off x="1516250" y="2766217"/>
            <a:ext cx="9159499" cy="1325563"/>
          </a:xfrm>
          <a:prstGeom prst="rect">
            <a:avLst/>
          </a:prstGeom>
        </p:spPr>
        <p:txBody>
          <a:bodyPr vert="horz" lIns="91440" tIns="45720" rIns="91440" bIns="45720" rtlCol="0" anchor="ctr">
            <a:normAutofit/>
          </a:bodyPr>
          <a:lstStyle>
            <a:lvl1pPr>
              <a:defRPr sz="6600" b="1"/>
            </a:lvl1pPr>
          </a:lstStyle>
          <a:p>
            <a:r>
              <a:rPr lang="en-US"/>
              <a:t>Lorem Ipsum Dolor Sit</a:t>
            </a:r>
          </a:p>
        </p:txBody>
      </p:sp>
      <p:sp>
        <p:nvSpPr>
          <p:cNvPr id="14" name="Text Placeholder 2">
            <a:extLst>
              <a:ext uri="{FF2B5EF4-FFF2-40B4-BE49-F238E27FC236}">
                <a16:creationId xmlns:a16="http://schemas.microsoft.com/office/drawing/2014/main" id="{BD2D4B50-DA07-9149-BF5D-9EE633EF56E4}"/>
              </a:ext>
            </a:extLst>
          </p:cNvPr>
          <p:cNvSpPr>
            <a:spLocks noGrp="1"/>
          </p:cNvSpPr>
          <p:nvPr>
            <p:ph idx="1" hasCustomPrompt="1"/>
          </p:nvPr>
        </p:nvSpPr>
        <p:spPr>
          <a:xfrm>
            <a:off x="1516250" y="4505908"/>
            <a:ext cx="9159499" cy="882521"/>
          </a:xfrm>
          <a:prstGeom prst="rect">
            <a:avLst/>
          </a:prstGeom>
        </p:spPr>
        <p:txBody>
          <a:bodyPr vert="horz" lIns="91440" tIns="45720" rIns="91440" bIns="45720" rtlCol="0">
            <a:noAutofit/>
          </a:bodyPr>
          <a:lstStyle>
            <a:lvl1pPr marL="0" marR="0" indent="0" algn="ctr" defTabSz="914400" rtl="0" eaLnBrk="1" fontAlgn="auto" latinLnBrk="0" hangingPunct="1">
              <a:lnSpc>
                <a:spcPct val="100000"/>
              </a:lnSpc>
              <a:spcBef>
                <a:spcPts val="0"/>
              </a:spcBef>
              <a:spcAft>
                <a:spcPts val="1200"/>
              </a:spcAft>
              <a:buClr>
                <a:schemeClr val="tx1"/>
              </a:buClr>
              <a:buSzTx/>
              <a:buFont typeface="Courier New" panose="02070309020205020404" pitchFamily="49" charset="0"/>
              <a:buNone/>
              <a:tabLst/>
              <a:defRPr sz="28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t>
            </a:r>
            <a:r>
              <a:rPr lang="en-US" err="1"/>
              <a:t>adipiscing</a:t>
            </a:r>
            <a:r>
              <a:rPr lang="en-US"/>
              <a:t> </a:t>
            </a:r>
            <a:r>
              <a:rPr lang="en-US" err="1"/>
              <a:t>maecenas</a:t>
            </a:r>
            <a:r>
              <a:rPr lang="en-US"/>
              <a:t> </a:t>
            </a:r>
            <a:r>
              <a:rPr lang="en-US" err="1"/>
              <a:t>porttitor</a:t>
            </a:r>
            <a:r>
              <a:rPr lang="en-US"/>
              <a:t> </a:t>
            </a:r>
            <a:r>
              <a:rPr lang="en-US" err="1"/>
              <a:t>congue</a:t>
            </a:r>
            <a:r>
              <a:rPr lang="en-US"/>
              <a:t>.</a:t>
            </a:r>
          </a:p>
          <a:p>
            <a:pPr lvl="0"/>
            <a:endParaRPr lang="en-US"/>
          </a:p>
        </p:txBody>
      </p:sp>
      <p:pic>
        <p:nvPicPr>
          <p:cNvPr id="4" name="Picture 3">
            <a:extLst>
              <a:ext uri="{FF2B5EF4-FFF2-40B4-BE49-F238E27FC236}">
                <a16:creationId xmlns:a16="http://schemas.microsoft.com/office/drawing/2014/main" id="{E6E72D31-2E3A-004C-8103-5F7D734E33CA}"/>
              </a:ext>
            </a:extLst>
          </p:cNvPr>
          <p:cNvPicPr>
            <a:picLocks noChangeAspect="1"/>
          </p:cNvPicPr>
          <p:nvPr/>
        </p:nvPicPr>
        <p:blipFill>
          <a:blip r:embed="rId3"/>
          <a:stretch>
            <a:fillRect/>
          </a:stretch>
        </p:blipFill>
        <p:spPr>
          <a:xfrm>
            <a:off x="3829307" y="364233"/>
            <a:ext cx="4533385" cy="898509"/>
          </a:xfrm>
          <a:prstGeom prst="rect">
            <a:avLst/>
          </a:prstGeom>
        </p:spPr>
      </p:pic>
      <p:sp>
        <p:nvSpPr>
          <p:cNvPr id="17" name="Text Placeholder 2">
            <a:extLst>
              <a:ext uri="{FF2B5EF4-FFF2-40B4-BE49-F238E27FC236}">
                <a16:creationId xmlns:a16="http://schemas.microsoft.com/office/drawing/2014/main" id="{584C6AE5-78BA-EA44-B2C8-12D8AF01EF12}"/>
              </a:ext>
            </a:extLst>
          </p:cNvPr>
          <p:cNvSpPr>
            <a:spLocks noGrp="1"/>
          </p:cNvSpPr>
          <p:nvPr>
            <p:ph idx="10" hasCustomPrompt="1"/>
          </p:nvPr>
        </p:nvSpPr>
        <p:spPr>
          <a:xfrm>
            <a:off x="4856596" y="5802557"/>
            <a:ext cx="2478807" cy="293833"/>
          </a:xfrm>
          <a:prstGeom prst="rect">
            <a:avLst/>
          </a:prstGeom>
        </p:spPr>
        <p:txBody>
          <a:bodyPr vert="horz" lIns="91440" tIns="45720" rIns="91440" bIns="45720" rtlCol="0">
            <a:noAutofit/>
          </a:bodyPr>
          <a:lstStyle>
            <a:lvl1pPr marL="0" marR="0" indent="0" algn="l" defTabSz="914400" rtl="0" eaLnBrk="1" fontAlgn="auto" latinLnBrk="0" hangingPunct="1">
              <a:lnSpc>
                <a:spcPct val="100000"/>
              </a:lnSpc>
              <a:spcBef>
                <a:spcPts val="0"/>
              </a:spcBef>
              <a:spcAft>
                <a:spcPts val="1200"/>
              </a:spcAft>
              <a:buClr>
                <a:schemeClr val="tx1"/>
              </a:buClr>
              <a:buSzTx/>
              <a:buFont typeface="Courier New" panose="02070309020205020404" pitchFamily="49" charset="0"/>
              <a:buNone/>
              <a:tabLst/>
              <a:defRPr sz="14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Thursday, September 12, 2019</a:t>
            </a:r>
          </a:p>
        </p:txBody>
      </p:sp>
    </p:spTree>
    <p:extLst>
      <p:ext uri="{BB962C8B-B14F-4D97-AF65-F5344CB8AC3E}">
        <p14:creationId xmlns:p14="http://schemas.microsoft.com/office/powerpoint/2010/main" val="8774002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Slide de título">
    <p:spTree>
      <p:nvGrpSpPr>
        <p:cNvPr id="1" name=""/>
        <p:cNvGrpSpPr/>
        <p:nvPr/>
      </p:nvGrpSpPr>
      <p:grpSpPr>
        <a:xfrm>
          <a:off x="0" y="0"/>
          <a:ext cx="0" cy="0"/>
          <a:chOff x="0" y="0"/>
          <a:chExt cx="0" cy="0"/>
        </a:xfrm>
      </p:grpSpPr>
      <p:sp>
        <p:nvSpPr>
          <p:cNvPr id="4" name="Title Placeholder 25"/>
          <p:cNvSpPr>
            <a:spLocks noGrp="1"/>
          </p:cNvSpPr>
          <p:nvPr>
            <p:ph type="title"/>
          </p:nvPr>
        </p:nvSpPr>
        <p:spPr>
          <a:xfrm>
            <a:off x="349758" y="474084"/>
            <a:ext cx="11535825" cy="5613994"/>
          </a:xfrm>
          <a:prstGeom prst="rect">
            <a:avLst/>
          </a:prstGeom>
        </p:spPr>
        <p:txBody>
          <a:bodyPr vert="horz" lIns="91440" tIns="45720" rIns="91440" bIns="45720" rtlCol="0" anchor="t">
            <a:normAutofit/>
          </a:bodyPr>
          <a:lstStyle>
            <a:lvl1pPr>
              <a:lnSpc>
                <a:spcPts val="9000"/>
              </a:lnSpc>
              <a:defRPr sz="10000" spc="-300"/>
            </a:lvl1pPr>
          </a:lstStyle>
          <a:p>
            <a:r>
              <a:rPr lang="en-US"/>
              <a:t>Click to edit Master title style</a:t>
            </a:r>
          </a:p>
        </p:txBody>
      </p:sp>
      <p:sp>
        <p:nvSpPr>
          <p:cNvPr id="2" name="Footer Placeholder 1"/>
          <p:cNvSpPr>
            <a:spLocks noGrp="1"/>
          </p:cNvSpPr>
          <p:nvPr>
            <p:ph type="ftr" sz="quarter"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rPr>
              <a:t>Closing the Development Gap</a:t>
            </a:r>
          </a:p>
        </p:txBody>
      </p:sp>
      <p:sp>
        <p:nvSpPr>
          <p:cNvPr id="6" name="Slide Number Placeholder 5"/>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5073F5-C331-46EC-B168-20FEB090EE8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705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1371601" y="2286002"/>
            <a:ext cx="4447787"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525405" y="2286002"/>
            <a:ext cx="4447787"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a:p>
        </p:txBody>
      </p:sp>
    </p:spTree>
    <p:extLst>
      <p:ext uri="{BB962C8B-B14F-4D97-AF65-F5344CB8AC3E}">
        <p14:creationId xmlns:p14="http://schemas.microsoft.com/office/powerpoint/2010/main" val="3439894582"/>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F1008-F397-A841-A43D-0CD2B8273E66}"/>
              </a:ext>
            </a:extLst>
          </p:cNvPr>
          <p:cNvSpPr>
            <a:spLocks noGrp="1"/>
          </p:cNvSpPr>
          <p:nvPr>
            <p:ph type="dt" sz="half" idx="10"/>
          </p:nvPr>
        </p:nvSpPr>
        <p:spPr/>
        <p:txBody>
          <a:bodyPr/>
          <a:lstStyle/>
          <a:p>
            <a:fld id="{6AC31DA1-E8A5-B74E-B421-D19BF79942EC}" type="datetimeFigureOut">
              <a:rPr lang="en-US" smtClean="0"/>
              <a:t>4/6/2020</a:t>
            </a:fld>
            <a:endParaRPr lang="en-US"/>
          </a:p>
        </p:txBody>
      </p:sp>
      <p:sp>
        <p:nvSpPr>
          <p:cNvPr id="3" name="Footer Placeholder 2">
            <a:extLst>
              <a:ext uri="{FF2B5EF4-FFF2-40B4-BE49-F238E27FC236}">
                <a16:creationId xmlns:a16="http://schemas.microsoft.com/office/drawing/2014/main" id="{36EA6EF0-2478-194E-AD3A-4C53829219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EB9CFD-741C-F14E-9C3B-61AC9C63EA70}"/>
              </a:ext>
            </a:extLst>
          </p:cNvPr>
          <p:cNvSpPr>
            <a:spLocks noGrp="1"/>
          </p:cNvSpPr>
          <p:nvPr>
            <p:ph type="sldNum" sz="quarter" idx="12"/>
          </p:nvPr>
        </p:nvSpPr>
        <p:spPr/>
        <p:txBody>
          <a:bodyPr/>
          <a:lstStyle/>
          <a:p>
            <a:fld id="{FCC83302-B8B6-8C43-869A-6C9535B11624}" type="slidenum">
              <a:rPr lang="en-US" smtClean="0"/>
              <a:t>‹#›</a:t>
            </a:fld>
            <a:endParaRPr lang="en-US"/>
          </a:p>
        </p:txBody>
      </p:sp>
    </p:spTree>
    <p:extLst>
      <p:ext uri="{BB962C8B-B14F-4D97-AF65-F5344CB8AC3E}">
        <p14:creationId xmlns:p14="http://schemas.microsoft.com/office/powerpoint/2010/main" val="1194072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Title Placeholder 1">
            <a:extLst>
              <a:ext uri="{FF2B5EF4-FFF2-40B4-BE49-F238E27FC236}">
                <a16:creationId xmlns:a16="http://schemas.microsoft.com/office/drawing/2014/main" id="{C92995F2-4B16-344E-BE7A-ADBF4B1774A8}"/>
              </a:ext>
            </a:extLst>
          </p:cNvPr>
          <p:cNvSpPr>
            <a:spLocks noGrp="1"/>
          </p:cNvSpPr>
          <p:nvPr>
            <p:ph type="title" hasCustomPrompt="1"/>
          </p:nvPr>
        </p:nvSpPr>
        <p:spPr>
          <a:xfrm>
            <a:off x="1968284" y="681038"/>
            <a:ext cx="9159499" cy="1325563"/>
          </a:xfrm>
          <a:prstGeom prst="rect">
            <a:avLst/>
          </a:prstGeom>
        </p:spPr>
        <p:txBody>
          <a:bodyPr vert="horz" lIns="91440" tIns="45720" rIns="91440" bIns="45720" rtlCol="0" anchor="ctr">
            <a:normAutofit/>
          </a:bodyPr>
          <a:lstStyle>
            <a:lvl1pPr>
              <a:defRPr b="1"/>
            </a:lvl1pPr>
          </a:lstStyle>
          <a:p>
            <a:r>
              <a:rPr lang="en-US"/>
              <a:t>Lorem Ipsum Dolor Sit</a:t>
            </a:r>
          </a:p>
        </p:txBody>
      </p:sp>
      <p:sp>
        <p:nvSpPr>
          <p:cNvPr id="7" name="Text Placeholder 2">
            <a:extLst>
              <a:ext uri="{FF2B5EF4-FFF2-40B4-BE49-F238E27FC236}">
                <a16:creationId xmlns:a16="http://schemas.microsoft.com/office/drawing/2014/main" id="{7FA97390-2A28-DB43-8D0F-AA36B5B4DE7F}"/>
              </a:ext>
            </a:extLst>
          </p:cNvPr>
          <p:cNvSpPr>
            <a:spLocks noGrp="1"/>
          </p:cNvSpPr>
          <p:nvPr>
            <p:ph idx="1" hasCustomPrompt="1"/>
          </p:nvPr>
        </p:nvSpPr>
        <p:spPr>
          <a:xfrm>
            <a:off x="1968284" y="2247253"/>
            <a:ext cx="9159499" cy="3929709"/>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Char char="o"/>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a:t>
            </a:r>
          </a:p>
          <a:p>
            <a:pPr lvl="0"/>
            <a:r>
              <a:rPr lang="en-US" err="1"/>
              <a:t>Proin</a:t>
            </a:r>
            <a:r>
              <a:rPr lang="en-US"/>
              <a:t> pharetra nonummy pede. Mauris et </a:t>
            </a:r>
            <a:r>
              <a:rPr lang="en-US" err="1"/>
              <a:t>orci</a:t>
            </a:r>
            <a:r>
              <a:rPr lang="en-US"/>
              <a:t>.</a:t>
            </a:r>
          </a:p>
          <a:p>
            <a:pPr lvl="0"/>
            <a:r>
              <a:rPr lang="en-US"/>
              <a:t>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lvl="0"/>
            <a:endParaRPr lang="en-US"/>
          </a:p>
        </p:txBody>
      </p:sp>
      <p:sp>
        <p:nvSpPr>
          <p:cNvPr id="8" name="Date Placeholder 3">
            <a:extLst>
              <a:ext uri="{FF2B5EF4-FFF2-40B4-BE49-F238E27FC236}">
                <a16:creationId xmlns:a16="http://schemas.microsoft.com/office/drawing/2014/main" id="{632BF535-D31A-2C4B-8E26-D24E618BD85C}"/>
              </a:ext>
            </a:extLst>
          </p:cNvPr>
          <p:cNvSpPr txBox="1">
            <a:spLocks/>
          </p:cNvSpPr>
          <p:nvPr/>
        </p:nvSpPr>
        <p:spPr>
          <a:xfrm>
            <a:off x="1968284" y="6358394"/>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9" name="Slide Number Placeholder 5">
            <a:extLst>
              <a:ext uri="{FF2B5EF4-FFF2-40B4-BE49-F238E27FC236}">
                <a16:creationId xmlns:a16="http://schemas.microsoft.com/office/drawing/2014/main" id="{59854308-594B-6F4F-8891-5C516DEAAFB1}"/>
              </a:ext>
            </a:extLst>
          </p:cNvPr>
          <p:cNvSpPr txBox="1">
            <a:spLocks/>
          </p:cNvSpPr>
          <p:nvPr/>
        </p:nvSpPr>
        <p:spPr>
          <a:xfrm>
            <a:off x="10768848" y="6353236"/>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0" name="Picture 9">
            <a:extLst>
              <a:ext uri="{FF2B5EF4-FFF2-40B4-BE49-F238E27FC236}">
                <a16:creationId xmlns:a16="http://schemas.microsoft.com/office/drawing/2014/main" id="{6D0F4ABF-ABE8-D44D-B84B-9375842BCE4C}"/>
              </a:ext>
            </a:extLst>
          </p:cNvPr>
          <p:cNvPicPr>
            <a:picLocks noChangeAspect="1"/>
          </p:cNvPicPr>
          <p:nvPr/>
        </p:nvPicPr>
        <p:blipFill>
          <a:blip r:embed="rId2"/>
          <a:stretch>
            <a:fillRect/>
          </a:stretch>
        </p:blipFill>
        <p:spPr>
          <a:xfrm>
            <a:off x="5520330" y="6353236"/>
            <a:ext cx="2055405" cy="407377"/>
          </a:xfrm>
          <a:prstGeom prst="rect">
            <a:avLst/>
          </a:prstGeom>
        </p:spPr>
      </p:pic>
    </p:spTree>
    <p:extLst>
      <p:ext uri="{BB962C8B-B14F-4D97-AF65-F5344CB8AC3E}">
        <p14:creationId xmlns:p14="http://schemas.microsoft.com/office/powerpoint/2010/main" val="1217580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Title Placeholder 1">
            <a:extLst>
              <a:ext uri="{FF2B5EF4-FFF2-40B4-BE49-F238E27FC236}">
                <a16:creationId xmlns:a16="http://schemas.microsoft.com/office/drawing/2014/main" id="{A93C3884-9CFD-4E42-8A0F-8871B8D3A685}"/>
              </a:ext>
            </a:extLst>
          </p:cNvPr>
          <p:cNvSpPr>
            <a:spLocks noGrp="1"/>
          </p:cNvSpPr>
          <p:nvPr>
            <p:ph type="title" hasCustomPrompt="1"/>
          </p:nvPr>
        </p:nvSpPr>
        <p:spPr>
          <a:xfrm>
            <a:off x="1516250" y="1143550"/>
            <a:ext cx="9159499" cy="1325563"/>
          </a:xfrm>
          <a:prstGeom prst="rect">
            <a:avLst/>
          </a:prstGeom>
        </p:spPr>
        <p:txBody>
          <a:bodyPr vert="horz" lIns="91440" tIns="45720" rIns="91440" bIns="45720" rtlCol="0" anchor="ctr">
            <a:normAutofit/>
          </a:bodyPr>
          <a:lstStyle>
            <a:lvl1pPr>
              <a:defRPr b="1"/>
            </a:lvl1pPr>
          </a:lstStyle>
          <a:p>
            <a:r>
              <a:rPr lang="en-US"/>
              <a:t>Lorem Ipsum Dolor Sit</a:t>
            </a:r>
          </a:p>
        </p:txBody>
      </p:sp>
      <p:sp>
        <p:nvSpPr>
          <p:cNvPr id="10" name="Text Placeholder 2">
            <a:extLst>
              <a:ext uri="{FF2B5EF4-FFF2-40B4-BE49-F238E27FC236}">
                <a16:creationId xmlns:a16="http://schemas.microsoft.com/office/drawing/2014/main" id="{4D3086D9-32B5-0C43-A7B7-188119F862FE}"/>
              </a:ext>
            </a:extLst>
          </p:cNvPr>
          <p:cNvSpPr>
            <a:spLocks noGrp="1"/>
          </p:cNvSpPr>
          <p:nvPr>
            <p:ph idx="1" hasCustomPrompt="1"/>
          </p:nvPr>
        </p:nvSpPr>
        <p:spPr>
          <a:xfrm>
            <a:off x="1516250" y="2709766"/>
            <a:ext cx="9159499" cy="2409372"/>
          </a:xfrm>
          <a:prstGeom prst="rect">
            <a:avLst/>
          </a:prstGeom>
        </p:spPr>
        <p:txBody>
          <a:bodyPr vert="horz" lIns="91440" tIns="45720" rIns="91440" bIns="45720" rtlCol="0">
            <a:normAutofit/>
          </a:bodyPr>
          <a:lstStyle>
            <a:lvl1pPr marL="0" marR="0" indent="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None/>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Maecenas porttitor congue massa. Fusce posuere, magna sed pulvinar ultricies, purus lectus malesuada libero, sit amet commodo magna eros quis </a:t>
            </a:r>
            <a:r>
              <a:rPr lang="en-US" err="1"/>
              <a:t>urna</a:t>
            </a:r>
            <a:r>
              <a:rPr lang="en-US"/>
              <a:t>.</a:t>
            </a:r>
          </a:p>
          <a:p>
            <a:pPr marL="0" marR="0" lvl="0" indent="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None/>
              <a:tabLst/>
              <a:defRPr/>
            </a:pPr>
            <a:r>
              <a:rPr lang="en-US"/>
              <a:t>Lorem ipsum dolor sit </a:t>
            </a:r>
            <a:r>
              <a:rPr lang="en-US" err="1"/>
              <a:t>amet</a:t>
            </a:r>
            <a:r>
              <a:rPr lang="en-US"/>
              <a:t>, </a:t>
            </a:r>
            <a:r>
              <a:rPr lang="en-US" err="1"/>
              <a:t>consectetuer</a:t>
            </a:r>
            <a:r>
              <a:rPr lang="en-US"/>
              <a:t> </a:t>
            </a:r>
            <a:r>
              <a:rPr lang="en-US" err="1"/>
              <a:t>adipiscing</a:t>
            </a:r>
            <a:r>
              <a:rPr lang="en-US"/>
              <a:t> </a:t>
            </a:r>
            <a:r>
              <a:rPr lang="en-US" err="1"/>
              <a:t>elit</a:t>
            </a:r>
            <a:r>
              <a:rPr lang="en-US"/>
              <a:t>. 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lvl="0"/>
            <a:endParaRPr lang="en-US"/>
          </a:p>
        </p:txBody>
      </p:sp>
      <p:sp>
        <p:nvSpPr>
          <p:cNvPr id="11" name="Date Placeholder 3">
            <a:extLst>
              <a:ext uri="{FF2B5EF4-FFF2-40B4-BE49-F238E27FC236}">
                <a16:creationId xmlns:a16="http://schemas.microsoft.com/office/drawing/2014/main" id="{670DE535-C2C0-6B4D-B042-40B985036CBD}"/>
              </a:ext>
            </a:extLst>
          </p:cNvPr>
          <p:cNvSpPr txBox="1">
            <a:spLocks/>
          </p:cNvSpPr>
          <p:nvPr/>
        </p:nvSpPr>
        <p:spPr>
          <a:xfrm>
            <a:off x="1521415" y="417316"/>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12" name="Slide Number Placeholder 5">
            <a:extLst>
              <a:ext uri="{FF2B5EF4-FFF2-40B4-BE49-F238E27FC236}">
                <a16:creationId xmlns:a16="http://schemas.microsoft.com/office/drawing/2014/main" id="{3E934638-8895-E744-A463-4987D7D59B04}"/>
              </a:ext>
            </a:extLst>
          </p:cNvPr>
          <p:cNvSpPr txBox="1">
            <a:spLocks/>
          </p:cNvSpPr>
          <p:nvPr/>
        </p:nvSpPr>
        <p:spPr>
          <a:xfrm>
            <a:off x="10321979" y="412158"/>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3" name="Picture 12">
            <a:extLst>
              <a:ext uri="{FF2B5EF4-FFF2-40B4-BE49-F238E27FC236}">
                <a16:creationId xmlns:a16="http://schemas.microsoft.com/office/drawing/2014/main" id="{5B279B1A-6758-624D-B637-43A30812BA3E}"/>
              </a:ext>
            </a:extLst>
          </p:cNvPr>
          <p:cNvPicPr>
            <a:picLocks noChangeAspect="1"/>
          </p:cNvPicPr>
          <p:nvPr/>
        </p:nvPicPr>
        <p:blipFill>
          <a:blip r:embed="rId3"/>
          <a:stretch>
            <a:fillRect/>
          </a:stretch>
        </p:blipFill>
        <p:spPr>
          <a:xfrm>
            <a:off x="5073461" y="412158"/>
            <a:ext cx="2055405" cy="407377"/>
          </a:xfrm>
          <a:prstGeom prst="rect">
            <a:avLst/>
          </a:prstGeom>
        </p:spPr>
      </p:pic>
    </p:spTree>
    <p:extLst>
      <p:ext uri="{BB962C8B-B14F-4D97-AF65-F5344CB8AC3E}">
        <p14:creationId xmlns:p14="http://schemas.microsoft.com/office/powerpoint/2010/main" val="3981400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4309D712-EE54-0045-ACAA-5FE74C2E34D1}"/>
              </a:ext>
            </a:extLst>
          </p:cNvPr>
          <p:cNvSpPr>
            <a:spLocks noGrp="1"/>
          </p:cNvSpPr>
          <p:nvPr>
            <p:ph type="title" hasCustomPrompt="1"/>
          </p:nvPr>
        </p:nvSpPr>
        <p:spPr>
          <a:xfrm>
            <a:off x="1968284" y="681038"/>
            <a:ext cx="9159499" cy="1325563"/>
          </a:xfrm>
          <a:prstGeom prst="rect">
            <a:avLst/>
          </a:prstGeom>
        </p:spPr>
        <p:txBody>
          <a:bodyPr vert="horz" lIns="91440" tIns="45720" rIns="91440" bIns="45720" rtlCol="0" anchor="ctr">
            <a:normAutofit/>
          </a:bodyPr>
          <a:lstStyle>
            <a:lvl1pPr>
              <a:defRPr b="1"/>
            </a:lvl1pPr>
          </a:lstStyle>
          <a:p>
            <a:r>
              <a:rPr lang="en-US"/>
              <a:t>Lorem Ipsum Dolor Sit</a:t>
            </a:r>
          </a:p>
        </p:txBody>
      </p:sp>
      <p:sp>
        <p:nvSpPr>
          <p:cNvPr id="8" name="Text Placeholder 2">
            <a:extLst>
              <a:ext uri="{FF2B5EF4-FFF2-40B4-BE49-F238E27FC236}">
                <a16:creationId xmlns:a16="http://schemas.microsoft.com/office/drawing/2014/main" id="{EF1C1E43-7F54-EE4C-A520-E04076591E3E}"/>
              </a:ext>
            </a:extLst>
          </p:cNvPr>
          <p:cNvSpPr>
            <a:spLocks noGrp="1"/>
          </p:cNvSpPr>
          <p:nvPr>
            <p:ph idx="1" hasCustomPrompt="1"/>
          </p:nvPr>
        </p:nvSpPr>
        <p:spPr>
          <a:xfrm>
            <a:off x="1968284" y="2247253"/>
            <a:ext cx="4463513" cy="3929709"/>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Char char="o"/>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a:t>
            </a:r>
          </a:p>
          <a:p>
            <a:pPr lvl="0"/>
            <a:r>
              <a:rPr lang="en-US" err="1"/>
              <a:t>Proin</a:t>
            </a:r>
            <a:r>
              <a:rPr lang="en-US"/>
              <a:t> pharetra nonummy </a:t>
            </a:r>
            <a:r>
              <a:rPr lang="en-US" err="1"/>
              <a:t>pede</a:t>
            </a:r>
            <a:r>
              <a:rPr lang="en-US"/>
              <a:t>.</a:t>
            </a:r>
          </a:p>
        </p:txBody>
      </p:sp>
      <p:sp>
        <p:nvSpPr>
          <p:cNvPr id="9" name="Date Placeholder 3">
            <a:extLst>
              <a:ext uri="{FF2B5EF4-FFF2-40B4-BE49-F238E27FC236}">
                <a16:creationId xmlns:a16="http://schemas.microsoft.com/office/drawing/2014/main" id="{14913AAE-F912-4D48-8ED6-0B6C1399887A}"/>
              </a:ext>
            </a:extLst>
          </p:cNvPr>
          <p:cNvSpPr txBox="1">
            <a:spLocks/>
          </p:cNvSpPr>
          <p:nvPr/>
        </p:nvSpPr>
        <p:spPr>
          <a:xfrm>
            <a:off x="1968284" y="6358394"/>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10" name="Slide Number Placeholder 5">
            <a:extLst>
              <a:ext uri="{FF2B5EF4-FFF2-40B4-BE49-F238E27FC236}">
                <a16:creationId xmlns:a16="http://schemas.microsoft.com/office/drawing/2014/main" id="{96057785-631E-DA42-B7DA-5F9FBB5D12A0}"/>
              </a:ext>
            </a:extLst>
          </p:cNvPr>
          <p:cNvSpPr txBox="1">
            <a:spLocks/>
          </p:cNvSpPr>
          <p:nvPr/>
        </p:nvSpPr>
        <p:spPr>
          <a:xfrm>
            <a:off x="10768848" y="6353236"/>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1" name="Picture 10">
            <a:extLst>
              <a:ext uri="{FF2B5EF4-FFF2-40B4-BE49-F238E27FC236}">
                <a16:creationId xmlns:a16="http://schemas.microsoft.com/office/drawing/2014/main" id="{4B841D77-A793-CF4B-ABFD-22187D9DECE2}"/>
              </a:ext>
            </a:extLst>
          </p:cNvPr>
          <p:cNvPicPr>
            <a:picLocks noChangeAspect="1"/>
          </p:cNvPicPr>
          <p:nvPr/>
        </p:nvPicPr>
        <p:blipFill>
          <a:blip r:embed="rId3"/>
          <a:stretch>
            <a:fillRect/>
          </a:stretch>
        </p:blipFill>
        <p:spPr>
          <a:xfrm>
            <a:off x="5520330" y="6353236"/>
            <a:ext cx="2055405" cy="407377"/>
          </a:xfrm>
          <a:prstGeom prst="rect">
            <a:avLst/>
          </a:prstGeom>
        </p:spPr>
      </p:pic>
      <p:sp>
        <p:nvSpPr>
          <p:cNvPr id="12" name="Text Placeholder 2">
            <a:extLst>
              <a:ext uri="{FF2B5EF4-FFF2-40B4-BE49-F238E27FC236}">
                <a16:creationId xmlns:a16="http://schemas.microsoft.com/office/drawing/2014/main" id="{0EDA1DFE-BD6A-934B-B3AF-92DA560F3037}"/>
              </a:ext>
            </a:extLst>
          </p:cNvPr>
          <p:cNvSpPr>
            <a:spLocks noGrp="1"/>
          </p:cNvSpPr>
          <p:nvPr>
            <p:ph idx="10" hasCustomPrompt="1"/>
          </p:nvPr>
        </p:nvSpPr>
        <p:spPr>
          <a:xfrm>
            <a:off x="6659105" y="2247253"/>
            <a:ext cx="4463513" cy="3929709"/>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Char char="o"/>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a:t>
            </a:r>
          </a:p>
          <a:p>
            <a:pPr lvl="0"/>
            <a:r>
              <a:rPr lang="en-US" err="1"/>
              <a:t>Proin</a:t>
            </a:r>
            <a:r>
              <a:rPr lang="en-US"/>
              <a:t> pharetra nonummy </a:t>
            </a:r>
            <a:r>
              <a:rPr lang="en-US" err="1"/>
              <a:t>pede</a:t>
            </a:r>
            <a:r>
              <a:rPr lang="en-US"/>
              <a:t>.</a:t>
            </a:r>
          </a:p>
        </p:txBody>
      </p:sp>
    </p:spTree>
    <p:extLst>
      <p:ext uri="{BB962C8B-B14F-4D97-AF65-F5344CB8AC3E}">
        <p14:creationId xmlns:p14="http://schemas.microsoft.com/office/powerpoint/2010/main" val="861106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66C7F2CC-02E9-9845-AB54-1AB4C9638F7C}"/>
              </a:ext>
            </a:extLst>
          </p:cNvPr>
          <p:cNvSpPr>
            <a:spLocks noGrp="1"/>
          </p:cNvSpPr>
          <p:nvPr>
            <p:ph type="title" hasCustomPrompt="1"/>
          </p:nvPr>
        </p:nvSpPr>
        <p:spPr>
          <a:xfrm>
            <a:off x="1069383" y="650041"/>
            <a:ext cx="9159499" cy="1325563"/>
          </a:xfrm>
          <a:prstGeom prst="rect">
            <a:avLst/>
          </a:prstGeom>
        </p:spPr>
        <p:txBody>
          <a:bodyPr vert="horz" lIns="91440" tIns="45720" rIns="91440" bIns="45720" rtlCol="0" anchor="ctr">
            <a:normAutofit/>
          </a:bodyPr>
          <a:lstStyle>
            <a:lvl1pPr>
              <a:defRPr b="1"/>
            </a:lvl1pPr>
          </a:lstStyle>
          <a:p>
            <a:r>
              <a:rPr lang="en-US"/>
              <a:t>Lorem Ipsum Dolor Sit</a:t>
            </a:r>
          </a:p>
        </p:txBody>
      </p:sp>
      <p:sp>
        <p:nvSpPr>
          <p:cNvPr id="8" name="Text Placeholder 2">
            <a:extLst>
              <a:ext uri="{FF2B5EF4-FFF2-40B4-BE49-F238E27FC236}">
                <a16:creationId xmlns:a16="http://schemas.microsoft.com/office/drawing/2014/main" id="{A2D8882F-5F84-2642-A418-BACAC1FFEDC8}"/>
              </a:ext>
            </a:extLst>
          </p:cNvPr>
          <p:cNvSpPr>
            <a:spLocks noGrp="1"/>
          </p:cNvSpPr>
          <p:nvPr>
            <p:ph idx="1" hasCustomPrompt="1"/>
          </p:nvPr>
        </p:nvSpPr>
        <p:spPr>
          <a:xfrm>
            <a:off x="1069383" y="2216256"/>
            <a:ext cx="9159499" cy="3929709"/>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Char char="o"/>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a:t>
            </a:r>
          </a:p>
          <a:p>
            <a:pPr lvl="0"/>
            <a:r>
              <a:rPr lang="en-US" err="1"/>
              <a:t>Proin</a:t>
            </a:r>
            <a:r>
              <a:rPr lang="en-US"/>
              <a:t> pharetra nonummy pede. Mauris et </a:t>
            </a:r>
            <a:r>
              <a:rPr lang="en-US" err="1"/>
              <a:t>orci</a:t>
            </a:r>
            <a:r>
              <a:rPr lang="en-US"/>
              <a:t>.</a:t>
            </a:r>
          </a:p>
          <a:p>
            <a:pPr lvl="0"/>
            <a:r>
              <a:rPr lang="en-US"/>
              <a:t>Maecenas </a:t>
            </a:r>
            <a:r>
              <a:rPr lang="en-US" err="1"/>
              <a:t>porttitor</a:t>
            </a:r>
            <a:r>
              <a:rPr lang="en-US"/>
              <a:t> </a:t>
            </a:r>
            <a:r>
              <a:rPr lang="en-US" err="1"/>
              <a:t>congue</a:t>
            </a:r>
            <a:r>
              <a:rPr lang="en-US"/>
              <a:t> </a:t>
            </a:r>
            <a:r>
              <a:rPr lang="en-US" err="1"/>
              <a:t>massa</a:t>
            </a:r>
            <a:r>
              <a:rPr lang="en-US"/>
              <a:t>. </a:t>
            </a:r>
            <a:r>
              <a:rPr lang="en-US" err="1"/>
              <a:t>Fusce</a:t>
            </a:r>
            <a:r>
              <a:rPr lang="en-US"/>
              <a:t> </a:t>
            </a:r>
            <a:r>
              <a:rPr lang="en-US" err="1"/>
              <a:t>posuere</a:t>
            </a:r>
            <a:r>
              <a:rPr lang="en-US"/>
              <a:t>, magna sed pulvinar </a:t>
            </a:r>
            <a:r>
              <a:rPr lang="en-US" err="1"/>
              <a:t>ultricies</a:t>
            </a:r>
            <a:r>
              <a:rPr lang="en-US"/>
              <a:t>, </a:t>
            </a:r>
            <a:r>
              <a:rPr lang="en-US" err="1"/>
              <a:t>purus</a:t>
            </a:r>
            <a:r>
              <a:rPr lang="en-US"/>
              <a:t> </a:t>
            </a:r>
            <a:r>
              <a:rPr lang="en-US" err="1"/>
              <a:t>lectus</a:t>
            </a:r>
            <a:r>
              <a:rPr lang="en-US"/>
              <a:t> </a:t>
            </a:r>
            <a:r>
              <a:rPr lang="en-US" err="1"/>
              <a:t>malesuada</a:t>
            </a:r>
            <a:r>
              <a:rPr lang="en-US"/>
              <a:t> libero, sit </a:t>
            </a:r>
            <a:r>
              <a:rPr lang="en-US" err="1"/>
              <a:t>amet</a:t>
            </a:r>
            <a:r>
              <a:rPr lang="en-US"/>
              <a:t> </a:t>
            </a:r>
            <a:r>
              <a:rPr lang="en-US" err="1"/>
              <a:t>commodo</a:t>
            </a:r>
            <a:r>
              <a:rPr lang="en-US"/>
              <a:t> magna </a:t>
            </a:r>
            <a:r>
              <a:rPr lang="en-US" err="1"/>
              <a:t>eros</a:t>
            </a:r>
            <a:r>
              <a:rPr lang="en-US"/>
              <a:t> </a:t>
            </a:r>
            <a:r>
              <a:rPr lang="en-US" err="1"/>
              <a:t>quis</a:t>
            </a:r>
            <a:r>
              <a:rPr lang="en-US"/>
              <a:t> </a:t>
            </a:r>
            <a:r>
              <a:rPr lang="en-US" err="1"/>
              <a:t>urna</a:t>
            </a:r>
            <a:r>
              <a:rPr lang="en-US"/>
              <a:t>.</a:t>
            </a:r>
          </a:p>
          <a:p>
            <a:pPr lvl="0"/>
            <a:endParaRPr lang="en-US"/>
          </a:p>
        </p:txBody>
      </p:sp>
      <p:sp>
        <p:nvSpPr>
          <p:cNvPr id="9" name="Date Placeholder 3">
            <a:extLst>
              <a:ext uri="{FF2B5EF4-FFF2-40B4-BE49-F238E27FC236}">
                <a16:creationId xmlns:a16="http://schemas.microsoft.com/office/drawing/2014/main" id="{6EAE3BE6-39E6-8B4F-8EAE-1C84F46EA05B}"/>
              </a:ext>
            </a:extLst>
          </p:cNvPr>
          <p:cNvSpPr txBox="1">
            <a:spLocks/>
          </p:cNvSpPr>
          <p:nvPr/>
        </p:nvSpPr>
        <p:spPr>
          <a:xfrm>
            <a:off x="1069383" y="6327397"/>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10" name="Slide Number Placeholder 5">
            <a:extLst>
              <a:ext uri="{FF2B5EF4-FFF2-40B4-BE49-F238E27FC236}">
                <a16:creationId xmlns:a16="http://schemas.microsoft.com/office/drawing/2014/main" id="{65962BC3-08DE-B94A-8BDC-4513256C244F}"/>
              </a:ext>
            </a:extLst>
          </p:cNvPr>
          <p:cNvSpPr txBox="1">
            <a:spLocks/>
          </p:cNvSpPr>
          <p:nvPr/>
        </p:nvSpPr>
        <p:spPr>
          <a:xfrm>
            <a:off x="9869947" y="6322239"/>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1" name="Picture 10">
            <a:extLst>
              <a:ext uri="{FF2B5EF4-FFF2-40B4-BE49-F238E27FC236}">
                <a16:creationId xmlns:a16="http://schemas.microsoft.com/office/drawing/2014/main" id="{14C4AFAD-151C-B246-A434-4D4416092F87}"/>
              </a:ext>
            </a:extLst>
          </p:cNvPr>
          <p:cNvPicPr>
            <a:picLocks noChangeAspect="1"/>
          </p:cNvPicPr>
          <p:nvPr/>
        </p:nvPicPr>
        <p:blipFill>
          <a:blip r:embed="rId3"/>
          <a:stretch>
            <a:fillRect/>
          </a:stretch>
        </p:blipFill>
        <p:spPr>
          <a:xfrm>
            <a:off x="4621429" y="6322239"/>
            <a:ext cx="2055405" cy="407377"/>
          </a:xfrm>
          <a:prstGeom prst="rect">
            <a:avLst/>
          </a:prstGeom>
        </p:spPr>
      </p:pic>
    </p:spTree>
    <p:extLst>
      <p:ext uri="{BB962C8B-B14F-4D97-AF65-F5344CB8AC3E}">
        <p14:creationId xmlns:p14="http://schemas.microsoft.com/office/powerpoint/2010/main" val="806927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Picture Placeholder 2">
            <a:extLst>
              <a:ext uri="{FF2B5EF4-FFF2-40B4-BE49-F238E27FC236}">
                <a16:creationId xmlns:a16="http://schemas.microsoft.com/office/drawing/2014/main" id="{FA72E5E4-26D5-BD40-A9D1-8EEC7E56D05D}"/>
              </a:ext>
            </a:extLst>
          </p:cNvPr>
          <p:cNvSpPr>
            <a:spLocks noGrp="1"/>
          </p:cNvSpPr>
          <p:nvPr>
            <p:ph type="pic" idx="13"/>
          </p:nvPr>
        </p:nvSpPr>
        <p:spPr>
          <a:xfrm>
            <a:off x="4029559" y="1097055"/>
            <a:ext cx="6651355" cy="433121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1" name="Date Placeholder 3">
            <a:extLst>
              <a:ext uri="{FF2B5EF4-FFF2-40B4-BE49-F238E27FC236}">
                <a16:creationId xmlns:a16="http://schemas.microsoft.com/office/drawing/2014/main" id="{55838BFA-8282-974C-8008-49F9A7DD6BDE}"/>
              </a:ext>
            </a:extLst>
          </p:cNvPr>
          <p:cNvSpPr txBox="1">
            <a:spLocks/>
          </p:cNvSpPr>
          <p:nvPr/>
        </p:nvSpPr>
        <p:spPr>
          <a:xfrm>
            <a:off x="1521415" y="417316"/>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12" name="Slide Number Placeholder 5">
            <a:extLst>
              <a:ext uri="{FF2B5EF4-FFF2-40B4-BE49-F238E27FC236}">
                <a16:creationId xmlns:a16="http://schemas.microsoft.com/office/drawing/2014/main" id="{4C580122-5AA7-7F4B-A7AA-B5D51A91148E}"/>
              </a:ext>
            </a:extLst>
          </p:cNvPr>
          <p:cNvSpPr txBox="1">
            <a:spLocks/>
          </p:cNvSpPr>
          <p:nvPr/>
        </p:nvSpPr>
        <p:spPr>
          <a:xfrm>
            <a:off x="10321979" y="412158"/>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3" name="Picture 12">
            <a:extLst>
              <a:ext uri="{FF2B5EF4-FFF2-40B4-BE49-F238E27FC236}">
                <a16:creationId xmlns:a16="http://schemas.microsoft.com/office/drawing/2014/main" id="{00A81DAF-EDEA-914B-9C14-95DFFBCD9431}"/>
              </a:ext>
            </a:extLst>
          </p:cNvPr>
          <p:cNvPicPr>
            <a:picLocks noChangeAspect="1"/>
          </p:cNvPicPr>
          <p:nvPr/>
        </p:nvPicPr>
        <p:blipFill>
          <a:blip r:embed="rId3"/>
          <a:stretch>
            <a:fillRect/>
          </a:stretch>
        </p:blipFill>
        <p:spPr>
          <a:xfrm>
            <a:off x="5073461" y="412158"/>
            <a:ext cx="2055405" cy="407377"/>
          </a:xfrm>
          <a:prstGeom prst="rect">
            <a:avLst/>
          </a:prstGeom>
        </p:spPr>
      </p:pic>
      <p:sp>
        <p:nvSpPr>
          <p:cNvPr id="14" name="Text Placeholder 2">
            <a:extLst>
              <a:ext uri="{FF2B5EF4-FFF2-40B4-BE49-F238E27FC236}">
                <a16:creationId xmlns:a16="http://schemas.microsoft.com/office/drawing/2014/main" id="{7A19A7F9-5DBF-8B41-9515-8CA949A7015B}"/>
              </a:ext>
            </a:extLst>
          </p:cNvPr>
          <p:cNvSpPr>
            <a:spLocks noGrp="1"/>
          </p:cNvSpPr>
          <p:nvPr>
            <p:ph idx="1" hasCustomPrompt="1"/>
          </p:nvPr>
        </p:nvSpPr>
        <p:spPr>
          <a:xfrm>
            <a:off x="1516250" y="1097055"/>
            <a:ext cx="2280835" cy="4331218"/>
          </a:xfrm>
          <a:prstGeom prst="rect">
            <a:avLst/>
          </a:prstGeom>
        </p:spPr>
        <p:txBody>
          <a:bodyPr vert="horz" lIns="91440" tIns="45720" rIns="91440" bIns="45720" rtlCol="0">
            <a:normAutofit/>
          </a:bodyPr>
          <a:lstStyle>
            <a:lvl1pPr marL="0" marR="0" indent="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None/>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Maecenas porttitor congue massa. Fusce posuere, magna sed pulvinar ultricies, purus lectus malesuada libero, sit </a:t>
            </a:r>
            <a:r>
              <a:rPr lang="en-US" err="1"/>
              <a:t>amet</a:t>
            </a:r>
            <a:r>
              <a:rPr lang="en-US"/>
              <a:t>.</a:t>
            </a:r>
          </a:p>
        </p:txBody>
      </p:sp>
    </p:spTree>
    <p:extLst>
      <p:ext uri="{BB962C8B-B14F-4D97-AF65-F5344CB8AC3E}">
        <p14:creationId xmlns:p14="http://schemas.microsoft.com/office/powerpoint/2010/main" val="38414585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67F9CA-1A67-D443-A3A6-53963C5E0728}"/>
              </a:ext>
            </a:extLst>
          </p:cNvPr>
          <p:cNvSpPr>
            <a:spLocks noGrp="1"/>
          </p:cNvSpPr>
          <p:nvPr>
            <p:ph sz="half" idx="1"/>
          </p:nvPr>
        </p:nvSpPr>
        <p:spPr>
          <a:xfrm>
            <a:off x="1521415" y="1253331"/>
            <a:ext cx="449838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BD3EB2-B4CB-2F4D-91F0-5E643039379A}"/>
              </a:ext>
            </a:extLst>
          </p:cNvPr>
          <p:cNvSpPr>
            <a:spLocks noGrp="1"/>
          </p:cNvSpPr>
          <p:nvPr>
            <p:ph sz="half" idx="2"/>
          </p:nvPr>
        </p:nvSpPr>
        <p:spPr>
          <a:xfrm>
            <a:off x="6172199" y="1253331"/>
            <a:ext cx="4498384"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5E2C5325-A85B-1A4D-B06E-F2B007DA0DE6}"/>
              </a:ext>
            </a:extLst>
          </p:cNvPr>
          <p:cNvSpPr txBox="1">
            <a:spLocks/>
          </p:cNvSpPr>
          <p:nvPr/>
        </p:nvSpPr>
        <p:spPr>
          <a:xfrm>
            <a:off x="1521415" y="417316"/>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9" name="Slide Number Placeholder 5">
            <a:extLst>
              <a:ext uri="{FF2B5EF4-FFF2-40B4-BE49-F238E27FC236}">
                <a16:creationId xmlns:a16="http://schemas.microsoft.com/office/drawing/2014/main" id="{0CD23F4F-7368-8F4C-AE55-BF8413518558}"/>
              </a:ext>
            </a:extLst>
          </p:cNvPr>
          <p:cNvSpPr txBox="1">
            <a:spLocks/>
          </p:cNvSpPr>
          <p:nvPr/>
        </p:nvSpPr>
        <p:spPr>
          <a:xfrm>
            <a:off x="10321979" y="412158"/>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0" name="Picture 9">
            <a:extLst>
              <a:ext uri="{FF2B5EF4-FFF2-40B4-BE49-F238E27FC236}">
                <a16:creationId xmlns:a16="http://schemas.microsoft.com/office/drawing/2014/main" id="{1CB2617A-973D-6844-A20C-C4D7B73EC26C}"/>
              </a:ext>
            </a:extLst>
          </p:cNvPr>
          <p:cNvPicPr>
            <a:picLocks noChangeAspect="1"/>
          </p:cNvPicPr>
          <p:nvPr/>
        </p:nvPicPr>
        <p:blipFill>
          <a:blip r:embed="rId3"/>
          <a:stretch>
            <a:fillRect/>
          </a:stretch>
        </p:blipFill>
        <p:spPr>
          <a:xfrm>
            <a:off x="5073461" y="412158"/>
            <a:ext cx="2055405" cy="407377"/>
          </a:xfrm>
          <a:prstGeom prst="rect">
            <a:avLst/>
          </a:prstGeom>
        </p:spPr>
      </p:pic>
    </p:spTree>
    <p:extLst>
      <p:ext uri="{BB962C8B-B14F-4D97-AF65-F5344CB8AC3E}">
        <p14:creationId xmlns:p14="http://schemas.microsoft.com/office/powerpoint/2010/main" val="20468687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mparison">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77AC4553-245F-764E-8FCE-550FD37DD09B}"/>
              </a:ext>
            </a:extLst>
          </p:cNvPr>
          <p:cNvSpPr>
            <a:spLocks noGrp="1"/>
          </p:cNvSpPr>
          <p:nvPr>
            <p:ph type="title" hasCustomPrompt="1"/>
          </p:nvPr>
        </p:nvSpPr>
        <p:spPr>
          <a:xfrm>
            <a:off x="1069383" y="650041"/>
            <a:ext cx="9159499" cy="1325563"/>
          </a:xfrm>
          <a:prstGeom prst="rect">
            <a:avLst/>
          </a:prstGeom>
        </p:spPr>
        <p:txBody>
          <a:bodyPr vert="horz" lIns="91440" tIns="45720" rIns="91440" bIns="45720" rtlCol="0" anchor="ctr">
            <a:normAutofit/>
          </a:bodyPr>
          <a:lstStyle>
            <a:lvl1pPr>
              <a:defRPr b="1"/>
            </a:lvl1pPr>
          </a:lstStyle>
          <a:p>
            <a:r>
              <a:rPr lang="en-US"/>
              <a:t>Lorem Ipsum Dolor Sit</a:t>
            </a:r>
          </a:p>
        </p:txBody>
      </p:sp>
      <p:sp>
        <p:nvSpPr>
          <p:cNvPr id="11" name="Text Placeholder 2">
            <a:extLst>
              <a:ext uri="{FF2B5EF4-FFF2-40B4-BE49-F238E27FC236}">
                <a16:creationId xmlns:a16="http://schemas.microsoft.com/office/drawing/2014/main" id="{AB56D301-0418-E340-8BD9-5D7AAAB6EF8A}"/>
              </a:ext>
            </a:extLst>
          </p:cNvPr>
          <p:cNvSpPr>
            <a:spLocks noGrp="1"/>
          </p:cNvSpPr>
          <p:nvPr>
            <p:ph idx="1" hasCustomPrompt="1"/>
          </p:nvPr>
        </p:nvSpPr>
        <p:spPr>
          <a:xfrm>
            <a:off x="1069383" y="2216256"/>
            <a:ext cx="4912963" cy="3929709"/>
          </a:xfrm>
          <a:prstGeom prst="rect">
            <a:avLst/>
          </a:prstGeom>
        </p:spPr>
        <p:txBody>
          <a:bodyPr vert="horz" lIns="91440" tIns="45720" rIns="91440" bIns="45720" rtlCol="0">
            <a:normAutofit/>
          </a:bodyPr>
          <a:lstStyle>
            <a:lvl1pPr marL="285750" marR="0" indent="-285750" algn="l" defTabSz="914400" rtl="0" eaLnBrk="1" fontAlgn="auto" latinLnBrk="0" hangingPunct="1">
              <a:lnSpc>
                <a:spcPct val="120000"/>
              </a:lnSpc>
              <a:spcBef>
                <a:spcPts val="0"/>
              </a:spcBef>
              <a:spcAft>
                <a:spcPts val="1200"/>
              </a:spcAft>
              <a:buClr>
                <a:schemeClr val="tx1"/>
              </a:buClr>
              <a:buSzTx/>
              <a:buFont typeface="Courier New" panose="02070309020205020404" pitchFamily="49" charset="0"/>
              <a:buChar char="o"/>
              <a:tabLst/>
              <a:defRPr sz="2000" b="0" i="0">
                <a:solidFill>
                  <a:schemeClr val="tx1"/>
                </a:solidFill>
                <a:latin typeface="Andes ExtraLight" panose="02000000000000000000" pitchFamily="2" charset="0"/>
              </a:defRPr>
            </a:lvl1pPr>
            <a:lvl2pPr>
              <a:defRPr b="0" i="0">
                <a:latin typeface="Andes ExtraLight" panose="02000000000000000000" pitchFamily="2" charset="0"/>
              </a:defRPr>
            </a:lvl2pPr>
            <a:lvl3pPr>
              <a:defRPr b="0" i="0">
                <a:latin typeface="Andes ExtraLight" panose="02000000000000000000" pitchFamily="2" charset="0"/>
              </a:defRPr>
            </a:lvl3pPr>
            <a:lvl4pPr>
              <a:defRPr b="0" i="0">
                <a:latin typeface="Andes ExtraLight" panose="02000000000000000000" pitchFamily="2" charset="0"/>
              </a:defRPr>
            </a:lvl4pPr>
            <a:lvl5pPr>
              <a:defRPr b="0" i="0">
                <a:latin typeface="Andes ExtraLight" panose="02000000000000000000" pitchFamily="2" charset="0"/>
              </a:defRPr>
            </a:lvl5pPr>
          </a:lstStyle>
          <a:p>
            <a:pPr lvl="0"/>
            <a:r>
              <a:rPr lang="en-US"/>
              <a:t>Lorem ipsum dolor sit amet, consectetuer adipiscing elit. </a:t>
            </a:r>
          </a:p>
          <a:p>
            <a:pPr lvl="0"/>
            <a:r>
              <a:rPr lang="en-US"/>
              <a:t>Nunc viverra imperdiet enim. Fusce est. Vivamus a </a:t>
            </a:r>
            <a:r>
              <a:rPr lang="en-US" err="1"/>
              <a:t>tellus</a:t>
            </a:r>
            <a:r>
              <a:rPr lang="en-US"/>
              <a:t>.</a:t>
            </a:r>
          </a:p>
          <a:p>
            <a:pPr lvl="0"/>
            <a:r>
              <a:rPr lang="en-US"/>
              <a:t>Pellentesque habitant morbi tristique senectus et netus et malesuada fames ac turpis egestas. </a:t>
            </a:r>
          </a:p>
          <a:p>
            <a:pPr lvl="0"/>
            <a:r>
              <a:rPr lang="en-US" err="1"/>
              <a:t>Proin</a:t>
            </a:r>
            <a:r>
              <a:rPr lang="en-US"/>
              <a:t> pharetra nonummy pede. Mauris et </a:t>
            </a:r>
            <a:r>
              <a:rPr lang="en-US" err="1"/>
              <a:t>orci</a:t>
            </a:r>
            <a:r>
              <a:rPr lang="en-US"/>
              <a:t>.</a:t>
            </a:r>
          </a:p>
          <a:p>
            <a:pPr lvl="0"/>
            <a:endParaRPr lang="en-US"/>
          </a:p>
        </p:txBody>
      </p:sp>
      <p:sp>
        <p:nvSpPr>
          <p:cNvPr id="12" name="Date Placeholder 3">
            <a:extLst>
              <a:ext uri="{FF2B5EF4-FFF2-40B4-BE49-F238E27FC236}">
                <a16:creationId xmlns:a16="http://schemas.microsoft.com/office/drawing/2014/main" id="{E062F021-D8AE-0E49-BCB6-BD9038495B83}"/>
              </a:ext>
            </a:extLst>
          </p:cNvPr>
          <p:cNvSpPr txBox="1">
            <a:spLocks/>
          </p:cNvSpPr>
          <p:nvPr/>
        </p:nvSpPr>
        <p:spPr>
          <a:xfrm>
            <a:off x="1069383" y="6327397"/>
            <a:ext cx="748977"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E2214D-D488-E748-B502-0C2302A975A4}" type="datetime5">
              <a:rPr lang="en-US" smtClean="0"/>
              <a:t>6-Apr-20</a:t>
            </a:fld>
            <a:endParaRPr lang="en-US"/>
          </a:p>
        </p:txBody>
      </p:sp>
      <p:sp>
        <p:nvSpPr>
          <p:cNvPr id="13" name="Slide Number Placeholder 5">
            <a:extLst>
              <a:ext uri="{FF2B5EF4-FFF2-40B4-BE49-F238E27FC236}">
                <a16:creationId xmlns:a16="http://schemas.microsoft.com/office/drawing/2014/main" id="{FE584991-8AB7-904F-8EAE-30D207EF0B6B}"/>
              </a:ext>
            </a:extLst>
          </p:cNvPr>
          <p:cNvSpPr txBox="1">
            <a:spLocks/>
          </p:cNvSpPr>
          <p:nvPr/>
        </p:nvSpPr>
        <p:spPr>
          <a:xfrm>
            <a:off x="9869947" y="6322239"/>
            <a:ext cx="353770" cy="365125"/>
          </a:xfrm>
          <a:prstGeom prst="rect">
            <a:avLst/>
          </a:prstGeom>
        </p:spPr>
        <p:txBody>
          <a:bodyPr/>
          <a:lstStyle>
            <a:defPPr>
              <a:defRPr lang="en-US"/>
            </a:defPPr>
            <a:lvl1pPr marL="0" algn="l" defTabSz="914400" rtl="0" eaLnBrk="1" latinLnBrk="0" hangingPunct="1">
              <a:defRPr sz="1000" b="0" i="0" kern="1200">
                <a:solidFill>
                  <a:schemeClr val="tx1"/>
                </a:solidFill>
                <a:latin typeface="Andes ExtraLight"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503902C-C891-B945-AFD3-195E0F9B8662}" type="slidenum">
              <a:rPr lang="en-US" smtClean="0"/>
              <a:pPr algn="r"/>
              <a:t>‹#›</a:t>
            </a:fld>
            <a:endParaRPr lang="en-US"/>
          </a:p>
        </p:txBody>
      </p:sp>
      <p:pic>
        <p:nvPicPr>
          <p:cNvPr id="14" name="Picture 13">
            <a:extLst>
              <a:ext uri="{FF2B5EF4-FFF2-40B4-BE49-F238E27FC236}">
                <a16:creationId xmlns:a16="http://schemas.microsoft.com/office/drawing/2014/main" id="{BA17F46C-A4CD-C143-BE75-88B4F6E61F0F}"/>
              </a:ext>
            </a:extLst>
          </p:cNvPr>
          <p:cNvPicPr>
            <a:picLocks noChangeAspect="1"/>
          </p:cNvPicPr>
          <p:nvPr/>
        </p:nvPicPr>
        <p:blipFill>
          <a:blip r:embed="rId3"/>
          <a:stretch>
            <a:fillRect/>
          </a:stretch>
        </p:blipFill>
        <p:spPr>
          <a:xfrm>
            <a:off x="4621429" y="6322239"/>
            <a:ext cx="2055405" cy="407377"/>
          </a:xfrm>
          <a:prstGeom prst="rect">
            <a:avLst/>
          </a:prstGeom>
        </p:spPr>
      </p:pic>
      <p:sp>
        <p:nvSpPr>
          <p:cNvPr id="15" name="Picture Placeholder 2">
            <a:extLst>
              <a:ext uri="{FF2B5EF4-FFF2-40B4-BE49-F238E27FC236}">
                <a16:creationId xmlns:a16="http://schemas.microsoft.com/office/drawing/2014/main" id="{8F77FD74-5D38-574E-8AF7-3653A227A446}"/>
              </a:ext>
            </a:extLst>
          </p:cNvPr>
          <p:cNvSpPr>
            <a:spLocks noGrp="1"/>
          </p:cNvSpPr>
          <p:nvPr>
            <p:ph type="pic" idx="13"/>
          </p:nvPr>
        </p:nvSpPr>
        <p:spPr>
          <a:xfrm>
            <a:off x="6209656" y="2216256"/>
            <a:ext cx="4014061" cy="392970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Tree>
    <p:extLst>
      <p:ext uri="{BB962C8B-B14F-4D97-AF65-F5344CB8AC3E}">
        <p14:creationId xmlns:p14="http://schemas.microsoft.com/office/powerpoint/2010/main" val="290499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with Caption">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0947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3692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b="0" i="0" kern="1200">
          <a:solidFill>
            <a:schemeClr val="accent1"/>
          </a:solidFill>
          <a:latin typeface="Andes" panose="02000000000000000000" pitchFamily="2" charset="0"/>
          <a:ea typeface="+mj-ea"/>
          <a:cs typeface="+mj-cs"/>
        </a:defRPr>
      </a:lvl1pPr>
    </p:titleStyle>
    <p:body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9.png"/><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31.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3.png"/><Relationship Id="rId1" Type="http://schemas.openxmlformats.org/officeDocument/2006/relationships/slideLayout" Target="../slideLayouts/slideLayout10.xml"/><Relationship Id="rId6" Type="http://schemas.microsoft.com/office/2007/relationships/hdphoto" Target="../media/hdphoto2.wdp"/><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3.wdp"/><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CEC6BF8-42D7-1E46-A9D1-DBD681F26877}"/>
              </a:ext>
            </a:extLst>
          </p:cNvPr>
          <p:cNvSpPr>
            <a:spLocks noGrp="1"/>
          </p:cNvSpPr>
          <p:nvPr>
            <p:ph idx="10"/>
          </p:nvPr>
        </p:nvSpPr>
        <p:spPr>
          <a:xfrm>
            <a:off x="4912109" y="5605501"/>
            <a:ext cx="2478807" cy="293833"/>
          </a:xfrm>
        </p:spPr>
        <p:txBody>
          <a:bodyPr/>
          <a:lstStyle/>
          <a:p>
            <a:pPr algn="ctr"/>
            <a:r>
              <a:rPr lang="en-US"/>
              <a:t>Jakarta, March 2020</a:t>
            </a:r>
          </a:p>
        </p:txBody>
      </p:sp>
      <p:sp>
        <p:nvSpPr>
          <p:cNvPr id="3" name="Rectangle 2"/>
          <p:cNvSpPr/>
          <p:nvPr/>
        </p:nvSpPr>
        <p:spPr>
          <a:xfrm>
            <a:off x="4422578" y="5123121"/>
            <a:ext cx="3457870" cy="461665"/>
          </a:xfrm>
          <a:prstGeom prst="rect">
            <a:avLst/>
          </a:prstGeom>
        </p:spPr>
        <p:txBody>
          <a:bodyPr wrap="none">
            <a:spAutoFit/>
          </a:bodyPr>
          <a:lstStyle/>
          <a:p>
            <a:r>
              <a:rPr lang="en-US" sz="2400"/>
              <a:t>Background and Overview</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596" y="2091703"/>
            <a:ext cx="7555831" cy="2240629"/>
          </a:xfrm>
          <a:prstGeom prst="rect">
            <a:avLst/>
          </a:prstGeom>
        </p:spPr>
      </p:pic>
    </p:spTree>
    <p:extLst>
      <p:ext uri="{BB962C8B-B14F-4D97-AF65-F5344CB8AC3E}">
        <p14:creationId xmlns:p14="http://schemas.microsoft.com/office/powerpoint/2010/main" val="2144621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CaixaDeTexto 2">
            <a:extLst>
              <a:ext uri="{FF2B5EF4-FFF2-40B4-BE49-F238E27FC236}">
                <a16:creationId xmlns:a16="http://schemas.microsoft.com/office/drawing/2014/main" id="{9DEFDCFC-BCB7-45D3-93C0-DBFF48B50859}"/>
              </a:ext>
            </a:extLst>
          </p:cNvPr>
          <p:cNvSpPr txBox="1">
            <a:spLocks noChangeArrowheads="1"/>
          </p:cNvSpPr>
          <p:nvPr/>
        </p:nvSpPr>
        <p:spPr bwMode="auto">
          <a:xfrm>
            <a:off x="550406" y="1051958"/>
            <a:ext cx="11089757" cy="51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lang="en-US"/>
            </a:defPPr>
            <a:lvl1pPr marR="0" lvl="0" indent="0" algn="ctr" defTabSz="914400" fontAlgn="auto">
              <a:lnSpc>
                <a:spcPct val="85000"/>
              </a:lnSpc>
              <a:spcBef>
                <a:spcPts val="0"/>
              </a:spcBef>
              <a:spcAft>
                <a:spcPts val="0"/>
              </a:spcAft>
              <a:buClrTx/>
              <a:buSzTx/>
              <a:buFontTx/>
              <a:buNone/>
              <a:tabLst/>
              <a:defRPr kumimoji="0" sz="4000" b="1" i="0" u="none" strike="noStrike" cap="none" spc="0" normalizeH="0" baseline="0">
                <a:ln>
                  <a:noFill/>
                </a:ln>
                <a:solidFill>
                  <a:srgbClr val="2EA3CC"/>
                </a:solidFill>
                <a:effectLst/>
                <a:uLnTx/>
                <a:uFillTx/>
                <a:latin typeface="Andes" panose="02000000000000000000" pitchFamily="2" charset="0"/>
                <a:ea typeface="Dotum" panose="020B0600000101010101" pitchFamily="34" charset="-127"/>
                <a:cs typeface="Verdana" panose="020B0604030504040204" pitchFamily="34" charset="0"/>
              </a:defRPr>
            </a:lvl1pPr>
          </a:lstStyle>
          <a:p>
            <a:r>
              <a:rPr lang="en-US" altLang="pt-PT" sz="3200"/>
              <a:t>Oceans MDTF Components</a:t>
            </a:r>
          </a:p>
        </p:txBody>
      </p:sp>
      <p:grpSp>
        <p:nvGrpSpPr>
          <p:cNvPr id="2" name="Group 1"/>
          <p:cNvGrpSpPr/>
          <p:nvPr/>
        </p:nvGrpSpPr>
        <p:grpSpPr>
          <a:xfrm>
            <a:off x="148856" y="1709592"/>
            <a:ext cx="11429081" cy="3817889"/>
            <a:chOff x="606056" y="1611592"/>
            <a:chExt cx="11173361" cy="3595165"/>
          </a:xfrm>
        </p:grpSpPr>
        <p:sp>
          <p:nvSpPr>
            <p:cNvPr id="12" name="Content Placeholder 2">
              <a:extLst>
                <a:ext uri="{FF2B5EF4-FFF2-40B4-BE49-F238E27FC236}">
                  <a16:creationId xmlns:a16="http://schemas.microsoft.com/office/drawing/2014/main" id="{8C8C178F-5A18-47F6-95F5-FF40F25AE4AD}"/>
                </a:ext>
              </a:extLst>
            </p:cNvPr>
            <p:cNvSpPr txBox="1">
              <a:spLocks/>
            </p:cNvSpPr>
            <p:nvPr/>
          </p:nvSpPr>
          <p:spPr>
            <a:xfrm>
              <a:off x="606056" y="2277976"/>
              <a:ext cx="3285460" cy="2782290"/>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defTabSz="457200">
                <a:lnSpc>
                  <a:spcPct val="100000"/>
                </a:lnSpc>
                <a:spcBef>
                  <a:spcPts val="0"/>
                </a:spcBef>
                <a:spcAft>
                  <a:spcPts val="400"/>
                </a:spcAft>
                <a:buNone/>
              </a:pPr>
              <a:r>
                <a:rPr lang="en-US" sz="1600">
                  <a:solidFill>
                    <a:srgbClr val="0090C4"/>
                  </a:solidFill>
                  <a:latin typeface="Andes"/>
                  <a:cs typeface="Arial"/>
                </a:rPr>
                <a:t>Multi-stakeholder mechanisms for inter-ministerial coordination of ocean policy and programs under the National Oceans Agenda and policy analysis and multi-stakeholder dialogue</a:t>
              </a:r>
            </a:p>
            <a:p>
              <a:pPr marL="287020" indent="-274320" defTabSz="457200">
                <a:lnSpc>
                  <a:spcPct val="100000"/>
                </a:lnSpc>
                <a:spcBef>
                  <a:spcPts val="0"/>
                </a:spcBef>
                <a:spcAft>
                  <a:spcPts val="400"/>
                </a:spcAft>
                <a:buNone/>
              </a:pPr>
              <a:r>
                <a:rPr lang="en-US" sz="1600">
                  <a:solidFill>
                    <a:schemeClr val="tx2"/>
                  </a:solidFill>
                  <a:latin typeface="Andes"/>
                  <a:cs typeface="Arial"/>
                </a:rPr>
                <a:t>1.1 Supporting national and regional dialogue on National Ocean Agenda</a:t>
              </a:r>
            </a:p>
            <a:p>
              <a:pPr marL="287020" indent="-274320" defTabSz="457200">
                <a:lnSpc>
                  <a:spcPct val="100000"/>
                </a:lnSpc>
                <a:spcBef>
                  <a:spcPts val="0"/>
                </a:spcBef>
                <a:spcAft>
                  <a:spcPts val="400"/>
                </a:spcAft>
                <a:buNone/>
              </a:pPr>
              <a:r>
                <a:rPr lang="en-US" sz="1600">
                  <a:solidFill>
                    <a:schemeClr val="tx2"/>
                  </a:solidFill>
                  <a:latin typeface="Andes"/>
                  <a:cs typeface="Arial"/>
                </a:rPr>
                <a:t>1.2 Coordination Support</a:t>
              </a:r>
            </a:p>
            <a:p>
              <a:pPr marL="287020" indent="-274320" defTabSz="457200">
                <a:lnSpc>
                  <a:spcPct val="100000"/>
                </a:lnSpc>
                <a:spcBef>
                  <a:spcPts val="0"/>
                </a:spcBef>
                <a:spcAft>
                  <a:spcPts val="400"/>
                </a:spcAft>
                <a:buNone/>
              </a:pPr>
              <a:r>
                <a:rPr lang="en-US" sz="1600">
                  <a:solidFill>
                    <a:schemeClr val="tx2"/>
                  </a:solidFill>
                  <a:latin typeface="Andes"/>
                  <a:cs typeface="Arial"/>
                </a:rPr>
                <a:t>1.3 Policy analysis</a:t>
              </a:r>
            </a:p>
          </p:txBody>
        </p:sp>
        <p:sp>
          <p:nvSpPr>
            <p:cNvPr id="14" name="TextBox 13">
              <a:extLst>
                <a:ext uri="{FF2B5EF4-FFF2-40B4-BE49-F238E27FC236}">
                  <a16:creationId xmlns:a16="http://schemas.microsoft.com/office/drawing/2014/main" id="{720C8583-7E85-4EDB-A547-CF1B0DA3E5DF}"/>
                </a:ext>
              </a:extLst>
            </p:cNvPr>
            <p:cNvSpPr txBox="1"/>
            <p:nvPr/>
          </p:nvSpPr>
          <p:spPr>
            <a:xfrm>
              <a:off x="606056" y="1611592"/>
              <a:ext cx="3867275" cy="338554"/>
            </a:xfrm>
            <a:prstGeom prst="rect">
              <a:avLst/>
            </a:prstGeom>
            <a:noFill/>
          </p:spPr>
          <p:txBody>
            <a:bodyPr wrap="square" rtlCol="0">
              <a:spAutoFit/>
            </a:bodyPr>
            <a:lstStyle/>
            <a:p>
              <a:r>
                <a:rPr lang="en-US" sz="1600" b="1">
                  <a:solidFill>
                    <a:srgbClr val="0090C4"/>
                  </a:solidFill>
                  <a:latin typeface="Andes" panose="02000000000000000000" pitchFamily="2" charset="0"/>
                </a:rPr>
                <a:t>Supporting Indonesia’s Oceans Agenda</a:t>
              </a:r>
            </a:p>
          </p:txBody>
        </p:sp>
        <p:sp>
          <p:nvSpPr>
            <p:cNvPr id="18" name="TextBox 17">
              <a:extLst>
                <a:ext uri="{FF2B5EF4-FFF2-40B4-BE49-F238E27FC236}">
                  <a16:creationId xmlns:a16="http://schemas.microsoft.com/office/drawing/2014/main" id="{720C8583-7E85-4EDB-A547-CF1B0DA3E5DF}"/>
                </a:ext>
              </a:extLst>
            </p:cNvPr>
            <p:cNvSpPr txBox="1"/>
            <p:nvPr/>
          </p:nvSpPr>
          <p:spPr>
            <a:xfrm>
              <a:off x="4193640" y="1611592"/>
              <a:ext cx="3237924" cy="338554"/>
            </a:xfrm>
            <a:prstGeom prst="rect">
              <a:avLst/>
            </a:prstGeom>
            <a:noFill/>
          </p:spPr>
          <p:txBody>
            <a:bodyPr wrap="square" rtlCol="0">
              <a:spAutoFit/>
            </a:bodyPr>
            <a:lstStyle/>
            <a:p>
              <a:r>
                <a:rPr lang="en-US" sz="1600" b="1">
                  <a:solidFill>
                    <a:srgbClr val="0090C4"/>
                  </a:solidFill>
                  <a:latin typeface="Andes" panose="02000000000000000000" pitchFamily="2" charset="0"/>
                </a:rPr>
                <a:t>Reducing Marine Debris</a:t>
              </a:r>
            </a:p>
          </p:txBody>
        </p:sp>
        <p:sp>
          <p:nvSpPr>
            <p:cNvPr id="19" name="Content Placeholder 2">
              <a:extLst>
                <a:ext uri="{FF2B5EF4-FFF2-40B4-BE49-F238E27FC236}">
                  <a16:creationId xmlns:a16="http://schemas.microsoft.com/office/drawing/2014/main" id="{8C8C178F-5A18-47F6-95F5-FF40F25AE4AD}"/>
                </a:ext>
              </a:extLst>
            </p:cNvPr>
            <p:cNvSpPr txBox="1">
              <a:spLocks/>
            </p:cNvSpPr>
            <p:nvPr/>
          </p:nvSpPr>
          <p:spPr>
            <a:xfrm>
              <a:off x="4184448" y="2257221"/>
              <a:ext cx="3481851" cy="2878897"/>
            </a:xfrm>
            <a:prstGeom prst="rect">
              <a:avLst/>
            </a:prstGeom>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defTabSz="457200">
                <a:lnSpc>
                  <a:spcPct val="100000"/>
                </a:lnSpc>
                <a:spcBef>
                  <a:spcPts val="0"/>
                </a:spcBef>
                <a:spcAft>
                  <a:spcPts val="400"/>
                </a:spcAft>
                <a:buNone/>
              </a:pPr>
              <a:r>
                <a:rPr lang="en-US" sz="1600">
                  <a:solidFill>
                    <a:srgbClr val="0090C4"/>
                  </a:solidFill>
                  <a:latin typeface="Andes"/>
                  <a:cs typeface="Arial"/>
                </a:rPr>
                <a:t>Analytical work, policy dialogue, communications, and technical assistance for marine debris reduction </a:t>
              </a:r>
              <a:endParaRPr lang="en-US" sz="1600">
                <a:solidFill>
                  <a:srgbClr val="0090C4"/>
                </a:solidFill>
                <a:latin typeface="Andes"/>
                <a:cs typeface="Arial" panose="020B0604020202020204" pitchFamily="34" charset="0"/>
              </a:endParaRPr>
            </a:p>
            <a:p>
              <a:pPr marL="287020" indent="-274320" defTabSz="457200">
                <a:lnSpc>
                  <a:spcPct val="100000"/>
                </a:lnSpc>
                <a:spcBef>
                  <a:spcPts val="0"/>
                </a:spcBef>
                <a:spcAft>
                  <a:spcPts val="400"/>
                </a:spcAft>
                <a:buNone/>
              </a:pPr>
              <a:r>
                <a:rPr lang="en-US" sz="1600">
                  <a:solidFill>
                    <a:schemeClr val="tx2"/>
                  </a:solidFill>
                  <a:latin typeface="Andes"/>
                  <a:cs typeface="Arial"/>
                </a:rPr>
                <a:t>2.1 Communications and Behavior Change</a:t>
              </a:r>
            </a:p>
            <a:p>
              <a:pPr marL="287020" indent="-274320" defTabSz="457200">
                <a:lnSpc>
                  <a:spcPct val="100000"/>
                </a:lnSpc>
                <a:spcBef>
                  <a:spcPts val="0"/>
                </a:spcBef>
                <a:spcAft>
                  <a:spcPts val="400"/>
                </a:spcAft>
                <a:buNone/>
              </a:pPr>
              <a:r>
                <a:rPr lang="en-US" sz="1600">
                  <a:solidFill>
                    <a:schemeClr val="tx2"/>
                  </a:solidFill>
                  <a:latin typeface="Andes"/>
                  <a:cs typeface="Arial"/>
                </a:rPr>
                <a:t>2.2 Metrics and Measurement</a:t>
              </a:r>
            </a:p>
            <a:p>
              <a:pPr marL="287020" indent="-274320" defTabSz="457200">
                <a:lnSpc>
                  <a:spcPct val="100000"/>
                </a:lnSpc>
                <a:spcBef>
                  <a:spcPts val="0"/>
                </a:spcBef>
                <a:spcAft>
                  <a:spcPts val="400"/>
                </a:spcAft>
                <a:buNone/>
              </a:pPr>
              <a:r>
                <a:rPr lang="en-US" sz="1600">
                  <a:solidFill>
                    <a:schemeClr val="tx2"/>
                  </a:solidFill>
                  <a:latin typeface="Andes"/>
                  <a:cs typeface="Arial"/>
                </a:rPr>
                <a:t>2.3 Assessment of Sea Based Leakage</a:t>
              </a:r>
            </a:p>
            <a:p>
              <a:pPr marL="287020" indent="-274320" defTabSz="457200">
                <a:lnSpc>
                  <a:spcPct val="100000"/>
                </a:lnSpc>
                <a:spcBef>
                  <a:spcPts val="0"/>
                </a:spcBef>
                <a:spcAft>
                  <a:spcPts val="400"/>
                </a:spcAft>
                <a:buNone/>
              </a:pPr>
              <a:r>
                <a:rPr lang="en-US" sz="1600">
                  <a:solidFill>
                    <a:schemeClr val="tx2"/>
                  </a:solidFill>
                  <a:latin typeface="Andes"/>
                  <a:cs typeface="Arial"/>
                </a:rPr>
                <a:t>2.4 Analyses for Policies and Solutions for Plastic Waste Reduction</a:t>
              </a:r>
            </a:p>
            <a:p>
              <a:pPr marL="287020" indent="-274320" defTabSz="457200">
                <a:lnSpc>
                  <a:spcPct val="100000"/>
                </a:lnSpc>
                <a:spcBef>
                  <a:spcPts val="0"/>
                </a:spcBef>
                <a:spcAft>
                  <a:spcPts val="400"/>
                </a:spcAft>
                <a:buNone/>
              </a:pPr>
              <a:r>
                <a:rPr lang="en-US" sz="1600">
                  <a:solidFill>
                    <a:schemeClr val="tx2"/>
                  </a:solidFill>
                  <a:latin typeface="Andes"/>
                  <a:cs typeface="Arial"/>
                </a:rPr>
                <a:t>2.5 Knowledge Management and Dissemination</a:t>
              </a:r>
            </a:p>
          </p:txBody>
        </p:sp>
        <p:sp>
          <p:nvSpPr>
            <p:cNvPr id="21" name="TextBox 20">
              <a:extLst>
                <a:ext uri="{FF2B5EF4-FFF2-40B4-BE49-F238E27FC236}">
                  <a16:creationId xmlns:a16="http://schemas.microsoft.com/office/drawing/2014/main" id="{720C8583-7E85-4EDB-A547-CF1B0DA3E5DF}"/>
                </a:ext>
              </a:extLst>
            </p:cNvPr>
            <p:cNvSpPr txBox="1"/>
            <p:nvPr/>
          </p:nvSpPr>
          <p:spPr>
            <a:xfrm>
              <a:off x="7973945" y="1611592"/>
              <a:ext cx="3435656" cy="550661"/>
            </a:xfrm>
            <a:prstGeom prst="rect">
              <a:avLst/>
            </a:prstGeom>
            <a:noFill/>
          </p:spPr>
          <p:txBody>
            <a:bodyPr wrap="square" rtlCol="0">
              <a:spAutoFit/>
            </a:bodyPr>
            <a:lstStyle/>
            <a:p>
              <a:r>
                <a:rPr lang="en-US" sz="1600" b="1">
                  <a:solidFill>
                    <a:srgbClr val="0090C4"/>
                  </a:solidFill>
                  <a:latin typeface="Andes" panose="02000000000000000000" pitchFamily="2" charset="0"/>
                </a:rPr>
                <a:t>Resilience of Coastal and Marine Resources</a:t>
              </a:r>
            </a:p>
          </p:txBody>
        </p:sp>
        <p:sp>
          <p:nvSpPr>
            <p:cNvPr id="23" name="Content Placeholder 2">
              <a:extLst>
                <a:ext uri="{FF2B5EF4-FFF2-40B4-BE49-F238E27FC236}">
                  <a16:creationId xmlns:a16="http://schemas.microsoft.com/office/drawing/2014/main" id="{8C8C178F-5A18-47F6-95F5-FF40F25AE4AD}"/>
                </a:ext>
              </a:extLst>
            </p:cNvPr>
            <p:cNvSpPr txBox="1">
              <a:spLocks/>
            </p:cNvSpPr>
            <p:nvPr/>
          </p:nvSpPr>
          <p:spPr>
            <a:xfrm>
              <a:off x="7940590" y="2200806"/>
              <a:ext cx="3838827" cy="3005951"/>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defTabSz="457200">
                <a:lnSpc>
                  <a:spcPct val="100000"/>
                </a:lnSpc>
                <a:spcBef>
                  <a:spcPts val="0"/>
                </a:spcBef>
                <a:spcAft>
                  <a:spcPts val="400"/>
                </a:spcAft>
                <a:buNone/>
              </a:pPr>
              <a:r>
                <a:rPr lang="en-US" sz="1600">
                  <a:solidFill>
                    <a:srgbClr val="0090C4"/>
                  </a:solidFill>
                  <a:latin typeface="Andes ExtraLight" panose="02000000000000000000"/>
                  <a:cs typeface="Arial" panose="020B0604020202020204" pitchFamily="34" charset="0"/>
                </a:rPr>
                <a:t>Studies to assess information gaps and needs on current mangrove coverage and conditions and blue carbon; multi-stakeholder coordination on policy and actions to improve coastal resource resilience.</a:t>
              </a:r>
            </a:p>
            <a:p>
              <a:pPr marL="287338" indent="-274638" defTabSz="457200">
                <a:lnSpc>
                  <a:spcPct val="100000"/>
                </a:lnSpc>
                <a:spcBef>
                  <a:spcPts val="0"/>
                </a:spcBef>
                <a:spcAft>
                  <a:spcPts val="400"/>
                </a:spcAft>
                <a:buNone/>
              </a:pPr>
              <a:r>
                <a:rPr lang="en-US" sz="1600">
                  <a:solidFill>
                    <a:schemeClr val="tx2"/>
                  </a:solidFill>
                  <a:latin typeface="Andes ExtraLight" panose="02000000000000000000"/>
                  <a:cs typeface="Arial" panose="020B0604020202020204" pitchFamily="34" charset="0"/>
                </a:rPr>
                <a:t>3.1 Information Gaps Analysis for Mangroves</a:t>
              </a:r>
            </a:p>
            <a:p>
              <a:pPr marL="287338" indent="-274638" defTabSz="457200">
                <a:lnSpc>
                  <a:spcPct val="100000"/>
                </a:lnSpc>
                <a:spcBef>
                  <a:spcPts val="0"/>
                </a:spcBef>
                <a:spcAft>
                  <a:spcPts val="400"/>
                </a:spcAft>
                <a:buNone/>
              </a:pPr>
              <a:r>
                <a:rPr lang="en-US" sz="1600">
                  <a:solidFill>
                    <a:schemeClr val="tx2"/>
                  </a:solidFill>
                  <a:latin typeface="Andes ExtraLight" panose="02000000000000000000"/>
                  <a:cs typeface="Arial" panose="020B0604020202020204" pitchFamily="34" charset="0"/>
                </a:rPr>
                <a:t>3.2 Policy and Institutional Analysis on Coastal Management</a:t>
              </a:r>
            </a:p>
            <a:p>
              <a:pPr marL="287338" indent="-274638" defTabSz="457200">
                <a:lnSpc>
                  <a:spcPct val="100000"/>
                </a:lnSpc>
                <a:spcBef>
                  <a:spcPts val="0"/>
                </a:spcBef>
                <a:spcAft>
                  <a:spcPts val="400"/>
                </a:spcAft>
                <a:buNone/>
              </a:pPr>
              <a:r>
                <a:rPr lang="en-US" sz="1600">
                  <a:solidFill>
                    <a:schemeClr val="tx2"/>
                  </a:solidFill>
                  <a:latin typeface="Andes ExtraLight" panose="02000000000000000000"/>
                  <a:cs typeface="Arial" panose="020B0604020202020204" pitchFamily="34" charset="0"/>
                </a:rPr>
                <a:t>3.3 Coordination Support on Mangrove Policy</a:t>
              </a:r>
            </a:p>
            <a:p>
              <a:pPr marL="287338" indent="-274638" defTabSz="457200">
                <a:lnSpc>
                  <a:spcPct val="100000"/>
                </a:lnSpc>
                <a:spcBef>
                  <a:spcPts val="0"/>
                </a:spcBef>
                <a:spcAft>
                  <a:spcPts val="400"/>
                </a:spcAft>
                <a:buNone/>
              </a:pPr>
              <a:r>
                <a:rPr lang="en-US" sz="1600">
                  <a:solidFill>
                    <a:schemeClr val="tx2"/>
                  </a:solidFill>
                  <a:latin typeface="Andes ExtraLight" panose="02000000000000000000"/>
                  <a:cs typeface="Arial" panose="020B0604020202020204" pitchFamily="34" charset="0"/>
                </a:rPr>
                <a:t>3.4 Monitoring and Assessing the Value of Coastal Ecosystems</a:t>
              </a:r>
            </a:p>
          </p:txBody>
        </p:sp>
      </p:gr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9017458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91A4-139B-40E6-93F6-1EF676B95EEF}"/>
              </a:ext>
            </a:extLst>
          </p:cNvPr>
          <p:cNvSpPr>
            <a:spLocks noGrp="1"/>
          </p:cNvSpPr>
          <p:nvPr>
            <p:ph type="title"/>
          </p:nvPr>
        </p:nvSpPr>
        <p:spPr>
          <a:xfrm>
            <a:off x="1513359" y="362590"/>
            <a:ext cx="9159499" cy="882011"/>
          </a:xfrm>
        </p:spPr>
        <p:txBody>
          <a:bodyPr/>
          <a:lstStyle/>
          <a:p>
            <a:pPr algn="ctr"/>
            <a:r>
              <a:rPr lang="en-US" sz="4000">
                <a:latin typeface="Andes"/>
              </a:rPr>
              <a:t>MDTF Work Plan for FY20-22</a:t>
            </a:r>
            <a:endParaRPr lang="en-US" sz="4000"/>
          </a:p>
        </p:txBody>
      </p:sp>
      <p:graphicFrame>
        <p:nvGraphicFramePr>
          <p:cNvPr id="5" name="Table 4">
            <a:extLst>
              <a:ext uri="{FF2B5EF4-FFF2-40B4-BE49-F238E27FC236}">
                <a16:creationId xmlns:a16="http://schemas.microsoft.com/office/drawing/2014/main" id="{06E60402-1E01-4598-B311-0557ED96CF3C}"/>
              </a:ext>
            </a:extLst>
          </p:cNvPr>
          <p:cNvGraphicFramePr>
            <a:graphicFrameLocks noGrp="1"/>
          </p:cNvGraphicFramePr>
          <p:nvPr>
            <p:extLst>
              <p:ext uri="{D42A27DB-BD31-4B8C-83A1-F6EECF244321}">
                <p14:modId xmlns:p14="http://schemas.microsoft.com/office/powerpoint/2010/main" val="3957739149"/>
              </p:ext>
            </p:extLst>
          </p:nvPr>
        </p:nvGraphicFramePr>
        <p:xfrm>
          <a:off x="1285164" y="1626357"/>
          <a:ext cx="10319801" cy="4146871"/>
        </p:xfrm>
        <a:graphic>
          <a:graphicData uri="http://schemas.openxmlformats.org/drawingml/2006/table">
            <a:tbl>
              <a:tblPr firstRow="1" firstCol="1" bandRow="1">
                <a:tableStyleId>{5C22544A-7EE6-4342-B048-85BDC9FD1C3A}</a:tableStyleId>
              </a:tblPr>
              <a:tblGrid>
                <a:gridCol w="2672724">
                  <a:extLst>
                    <a:ext uri="{9D8B030D-6E8A-4147-A177-3AD203B41FA5}">
                      <a16:colId xmlns:a16="http://schemas.microsoft.com/office/drawing/2014/main" val="1176695686"/>
                    </a:ext>
                  </a:extLst>
                </a:gridCol>
                <a:gridCol w="1431856">
                  <a:extLst>
                    <a:ext uri="{9D8B030D-6E8A-4147-A177-3AD203B41FA5}">
                      <a16:colId xmlns:a16="http://schemas.microsoft.com/office/drawing/2014/main" val="377629999"/>
                    </a:ext>
                  </a:extLst>
                </a:gridCol>
                <a:gridCol w="6215221">
                  <a:extLst>
                    <a:ext uri="{9D8B030D-6E8A-4147-A177-3AD203B41FA5}">
                      <a16:colId xmlns:a16="http://schemas.microsoft.com/office/drawing/2014/main" val="3459355026"/>
                    </a:ext>
                  </a:extLst>
                </a:gridCol>
              </a:tblGrid>
              <a:tr h="238835">
                <a:tc>
                  <a:txBody>
                    <a:bodyPr/>
                    <a:lstStyle/>
                    <a:p>
                      <a:pPr marL="0" marR="54610" algn="ctr" rtl="0" eaLnBrk="1" latinLnBrk="0" hangingPunct="1">
                        <a:spcBef>
                          <a:spcPts val="0"/>
                        </a:spcBef>
                        <a:spcAft>
                          <a:spcPts val="0"/>
                        </a:spcAft>
                      </a:pPr>
                      <a:r>
                        <a:rPr lang="en-ID" sz="1400" kern="1200" spc="5">
                          <a:effectLst/>
                          <a:latin typeface="Andes"/>
                        </a:rPr>
                        <a:t>Ou</a:t>
                      </a:r>
                      <a:r>
                        <a:rPr lang="en-ID" sz="1400" kern="1200">
                          <a:effectLst/>
                          <a:latin typeface="Andes"/>
                        </a:rPr>
                        <a:t>t</a:t>
                      </a:r>
                      <a:r>
                        <a:rPr lang="en-ID" sz="1400" kern="1200" spc="5">
                          <a:effectLst/>
                          <a:latin typeface="Andes"/>
                        </a:rPr>
                        <a:t>pu</a:t>
                      </a:r>
                      <a:r>
                        <a:rPr lang="en-ID" sz="1400" kern="1200">
                          <a:effectLst/>
                          <a:latin typeface="Andes"/>
                        </a:rPr>
                        <a:t>ts</a:t>
                      </a:r>
                      <a:endParaRPr lang="en-ID" sz="1400">
                        <a:effectLst/>
                        <a:latin typeface="Andes"/>
                      </a:endParaRPr>
                    </a:p>
                  </a:txBody>
                  <a:tcPr marL="0" marR="0" marT="0" marB="0" anchor="ctr"/>
                </a:tc>
                <a:tc>
                  <a:txBody>
                    <a:bodyPr/>
                    <a:lstStyle/>
                    <a:p>
                      <a:pPr marL="0" indent="0" algn="ctr" rtl="0" eaLnBrk="1" latinLnBrk="0" hangingPunct="1">
                        <a:lnSpc>
                          <a:spcPct val="114000"/>
                        </a:lnSpc>
                        <a:spcBef>
                          <a:spcPts val="0"/>
                        </a:spcBef>
                        <a:spcAft>
                          <a:spcPts val="0"/>
                        </a:spcAft>
                      </a:pPr>
                      <a:r>
                        <a:rPr lang="en-ID" sz="1400" kern="1200" spc="5">
                          <a:effectLst/>
                          <a:latin typeface="Andes"/>
                        </a:rPr>
                        <a:t>Lead </a:t>
                      </a:r>
                      <a:r>
                        <a:rPr lang="en-ID" sz="1400" kern="1200">
                          <a:effectLst/>
                          <a:latin typeface="Andes"/>
                        </a:rPr>
                        <a:t>A</a:t>
                      </a:r>
                      <a:r>
                        <a:rPr lang="en-ID" sz="1400" kern="1200" spc="5">
                          <a:effectLst/>
                          <a:latin typeface="Andes"/>
                        </a:rPr>
                        <a:t>gen</a:t>
                      </a:r>
                      <a:r>
                        <a:rPr lang="en-ID" sz="1400" kern="1200" spc="-5">
                          <a:effectLst/>
                          <a:latin typeface="Andes"/>
                        </a:rPr>
                        <a:t>c</a:t>
                      </a:r>
                      <a:r>
                        <a:rPr lang="en-ID" sz="1400" kern="1200" spc="5">
                          <a:effectLst/>
                          <a:latin typeface="Andes"/>
                        </a:rPr>
                        <a:t>y</a:t>
                      </a:r>
                      <a:endParaRPr lang="en-ID" sz="1400">
                        <a:effectLst/>
                        <a:latin typeface="Andes"/>
                      </a:endParaRPr>
                    </a:p>
                  </a:txBody>
                  <a:tcPr marL="0" marR="0" marT="0" marB="0" anchor="ctr"/>
                </a:tc>
                <a:tc>
                  <a:txBody>
                    <a:bodyPr/>
                    <a:lstStyle/>
                    <a:p>
                      <a:pPr marL="0" marR="27305" algn="ctr" rtl="0" eaLnBrk="1" latinLnBrk="0" hangingPunct="1">
                        <a:spcBef>
                          <a:spcPts val="0"/>
                        </a:spcBef>
                        <a:spcAft>
                          <a:spcPts val="0"/>
                        </a:spcAft>
                      </a:pPr>
                      <a:r>
                        <a:rPr lang="en-ID" sz="1400" kern="1200">
                          <a:effectLst/>
                          <a:latin typeface="Andes"/>
                        </a:rPr>
                        <a:t>Strategic fit</a:t>
                      </a:r>
                      <a:endParaRPr lang="en-ID" sz="1400">
                        <a:effectLst/>
                        <a:latin typeface="Andes"/>
                      </a:endParaRPr>
                    </a:p>
                  </a:txBody>
                  <a:tcPr marL="0" marR="0" marT="0" marB="0" anchor="ctr"/>
                </a:tc>
                <a:extLst>
                  <a:ext uri="{0D108BD9-81ED-4DB2-BD59-A6C34878D82A}">
                    <a16:rowId xmlns:a16="http://schemas.microsoft.com/office/drawing/2014/main" val="1206111899"/>
                  </a:ext>
                </a:extLst>
              </a:tr>
              <a:tr h="0">
                <a:tc>
                  <a:txBody>
                    <a:bodyPr/>
                    <a:lstStyle/>
                    <a:p>
                      <a:pPr marL="0" algn="l" rtl="0" eaLnBrk="1" latinLnBrk="0" hangingPunct="1">
                        <a:spcBef>
                          <a:spcPts val="0"/>
                        </a:spcBef>
                        <a:spcAft>
                          <a:spcPts val="0"/>
                        </a:spcAft>
                      </a:pPr>
                      <a:r>
                        <a:rPr lang="en-ID" sz="1400" kern="1200" spc="5">
                          <a:effectLst/>
                          <a:latin typeface="Andes"/>
                        </a:rPr>
                        <a:t>TA to strengthening, disseminating and monitoring the Indonesian Ocean Policy </a:t>
                      </a:r>
                      <a:endParaRPr lang="en-ID" sz="1400">
                        <a:effectLst/>
                        <a:latin typeface="Andes"/>
                      </a:endParaRPr>
                    </a:p>
                  </a:txBody>
                  <a:tcPr marL="0" marR="0" marT="0" marB="0" anchor="ctr"/>
                </a:tc>
                <a:tc>
                  <a:txBody>
                    <a:bodyPr/>
                    <a:lstStyle/>
                    <a:p>
                      <a:pPr marL="0" algn="ctr" rtl="0" eaLnBrk="1" latinLnBrk="0" hangingPunct="1">
                        <a:spcBef>
                          <a:spcPts val="155"/>
                        </a:spcBef>
                        <a:spcAft>
                          <a:spcPts val="0"/>
                        </a:spcAft>
                      </a:pPr>
                      <a:r>
                        <a:rPr lang="en-ID" sz="1400" kern="1200">
                          <a:effectLst/>
                          <a:latin typeface="Andes"/>
                        </a:rPr>
                        <a:t>C</a:t>
                      </a:r>
                      <a:r>
                        <a:rPr lang="en-ID" sz="1400" kern="1200" spc="-5">
                          <a:effectLst/>
                          <a:latin typeface="Andes"/>
                        </a:rPr>
                        <a:t>MM</a:t>
                      </a:r>
                      <a:r>
                        <a:rPr lang="en-ID" sz="1400" kern="1200">
                          <a:effectLst/>
                          <a:latin typeface="Andes"/>
                        </a:rPr>
                        <a:t>AI Dep 1</a:t>
                      </a:r>
                      <a:endParaRPr lang="en-ID" sz="1400">
                        <a:effectLst/>
                        <a:latin typeface="Andes"/>
                      </a:endParaRPr>
                    </a:p>
                  </a:txBody>
                  <a:tcPr marL="0" marR="0" marT="0" marB="0" anchor="ctr"/>
                </a:tc>
                <a:tc>
                  <a:txBody>
                    <a:bodyPr/>
                    <a:lstStyle/>
                    <a:p>
                      <a:pPr marL="0" algn="l" rtl="0" eaLnBrk="1" latinLnBrk="0" hangingPunct="1">
                        <a:spcBef>
                          <a:spcPts val="0"/>
                        </a:spcBef>
                        <a:spcAft>
                          <a:spcPts val="0"/>
                        </a:spcAft>
                      </a:pPr>
                      <a:r>
                        <a:rPr lang="en-US" sz="1400" kern="1200">
                          <a:effectLst/>
                          <a:latin typeface="Andes"/>
                        </a:rPr>
                        <a:t>Provide technical &amp; analytical support to the Task Force / </a:t>
                      </a:r>
                      <a:r>
                        <a:rPr lang="en-US" sz="1400" kern="1200" err="1">
                          <a:effectLst/>
                          <a:latin typeface="Andes"/>
                        </a:rPr>
                        <a:t>Gugus</a:t>
                      </a:r>
                      <a:r>
                        <a:rPr lang="en-US" sz="1400" kern="1200">
                          <a:effectLst/>
                          <a:latin typeface="Andes"/>
                        </a:rPr>
                        <a:t> </a:t>
                      </a:r>
                      <a:r>
                        <a:rPr lang="en-US" sz="1400" kern="1200" err="1">
                          <a:effectLst/>
                          <a:latin typeface="Andes"/>
                        </a:rPr>
                        <a:t>Tugas</a:t>
                      </a:r>
                      <a:r>
                        <a:rPr lang="en-US" sz="1400" kern="1200">
                          <a:effectLst/>
                          <a:latin typeface="Andes"/>
                        </a:rPr>
                        <a:t> (The task force establishment currently being discussed by CMMAI, as per 11 March 2020) such as related to the monitoring and evaluation of the National Plan of Action on the Indonesian Ocean Policy. This may also include support to the "Oceans for Prosperity" Multi-stakeholder Coordination Platform.</a:t>
                      </a:r>
                      <a:endParaRPr lang="en-US" sz="1400">
                        <a:effectLst/>
                        <a:latin typeface="Andes"/>
                      </a:endParaRPr>
                    </a:p>
                  </a:txBody>
                  <a:tcPr marL="0" marR="0" marT="0" marB="0" anchor="ctr"/>
                </a:tc>
                <a:extLst>
                  <a:ext uri="{0D108BD9-81ED-4DB2-BD59-A6C34878D82A}">
                    <a16:rowId xmlns:a16="http://schemas.microsoft.com/office/drawing/2014/main" val="3314361066"/>
                  </a:ext>
                </a:extLst>
              </a:tr>
              <a:tr h="0">
                <a:tc>
                  <a:txBody>
                    <a:bodyPr/>
                    <a:lstStyle/>
                    <a:p>
                      <a:pPr marL="0" algn="l" rtl="0" eaLnBrk="1" latinLnBrk="0" hangingPunct="1">
                        <a:spcBef>
                          <a:spcPts val="0"/>
                        </a:spcBef>
                        <a:spcAft>
                          <a:spcPts val="0"/>
                        </a:spcAft>
                      </a:pPr>
                      <a:r>
                        <a:rPr lang="en-US" sz="1400" kern="1200" spc="5">
                          <a:effectLst/>
                          <a:latin typeface="Andes"/>
                        </a:rPr>
                        <a:t>TA support to CMMAI and for coordination through two coordination support personnel</a:t>
                      </a:r>
                      <a:endParaRPr lang="en-US" sz="1400">
                        <a:effectLst/>
                        <a:latin typeface="Andes"/>
                      </a:endParaRPr>
                    </a:p>
                  </a:txBody>
                  <a:tcPr marL="0" marR="0" marT="0" marB="0" anchor="ctr"/>
                </a:tc>
                <a:tc>
                  <a:txBody>
                    <a:bodyPr/>
                    <a:lstStyle/>
                    <a:p>
                      <a:pPr marL="0" algn="ctr" rtl="0" eaLnBrk="1" latinLnBrk="0" hangingPunct="1">
                        <a:spcBef>
                          <a:spcPts val="155"/>
                        </a:spcBef>
                        <a:spcAft>
                          <a:spcPts val="0"/>
                        </a:spcAft>
                      </a:pPr>
                      <a:r>
                        <a:rPr lang="en-ID" sz="1400" kern="1200">
                          <a:effectLst/>
                          <a:latin typeface="Andes"/>
                        </a:rPr>
                        <a:t>C</a:t>
                      </a:r>
                      <a:r>
                        <a:rPr lang="en-ID" sz="1400" kern="1200" spc="-5">
                          <a:effectLst/>
                          <a:latin typeface="Andes"/>
                        </a:rPr>
                        <a:t>MM</a:t>
                      </a:r>
                      <a:r>
                        <a:rPr lang="en-ID" sz="1400" kern="1200">
                          <a:effectLst/>
                          <a:latin typeface="Andes"/>
                        </a:rPr>
                        <a:t>AI</a:t>
                      </a:r>
                      <a:endParaRPr lang="en-ID" sz="1400">
                        <a:effectLst/>
                        <a:latin typeface="Andes"/>
                      </a:endParaRPr>
                    </a:p>
                  </a:txBody>
                  <a:tcPr marL="0" marR="0" marT="0" marB="0" anchor="ctr"/>
                </a:tc>
                <a:tc>
                  <a:txBody>
                    <a:bodyPr/>
                    <a:lstStyle/>
                    <a:p>
                      <a:pPr marL="0" algn="l" rtl="0" eaLnBrk="1" latinLnBrk="0" hangingPunct="1">
                        <a:lnSpc>
                          <a:spcPct val="115000"/>
                        </a:lnSpc>
                        <a:spcBef>
                          <a:spcPts val="5"/>
                        </a:spcBef>
                        <a:spcAft>
                          <a:spcPts val="0"/>
                        </a:spcAft>
                      </a:pPr>
                      <a:r>
                        <a:rPr lang="en-US" sz="1400" kern="1200">
                          <a:effectLst/>
                          <a:latin typeface="Andes"/>
                        </a:rPr>
                        <a:t>Day to day engagement and coordination support to CMMAI to strengthen multi-sectoral coordination.</a:t>
                      </a:r>
                      <a:endParaRPr lang="en-US" sz="1400">
                        <a:effectLst/>
                        <a:latin typeface="Andes"/>
                      </a:endParaRPr>
                    </a:p>
                  </a:txBody>
                  <a:tcPr marL="0" marR="0" marT="0" marB="0" anchor="ctr"/>
                </a:tc>
                <a:extLst>
                  <a:ext uri="{0D108BD9-81ED-4DB2-BD59-A6C34878D82A}">
                    <a16:rowId xmlns:a16="http://schemas.microsoft.com/office/drawing/2014/main" val="1971361414"/>
                  </a:ext>
                </a:extLst>
              </a:tr>
              <a:tr h="0">
                <a:tc>
                  <a:txBody>
                    <a:bodyPr/>
                    <a:lstStyle/>
                    <a:p>
                      <a:pPr marL="0" algn="l" rtl="0" eaLnBrk="1" latinLnBrk="0" hangingPunct="1">
                        <a:spcBef>
                          <a:spcPts val="0"/>
                        </a:spcBef>
                        <a:spcAft>
                          <a:spcPts val="0"/>
                        </a:spcAft>
                      </a:pPr>
                      <a:r>
                        <a:rPr lang="en-ID" sz="1400" kern="1200" spc="-5">
                          <a:effectLst/>
                          <a:latin typeface="Andes"/>
                        </a:rPr>
                        <a:t>Multi-stakeholder events on Oceans Agenda (e.g. World Economic Forum)</a:t>
                      </a:r>
                      <a:endParaRPr lang="en-ID" sz="1400">
                        <a:effectLst/>
                        <a:latin typeface="Andes"/>
                      </a:endParaRPr>
                    </a:p>
                  </a:txBody>
                  <a:tcPr marL="0" marR="0" marT="0" marB="0" anchor="ctr"/>
                </a:tc>
                <a:tc>
                  <a:txBody>
                    <a:bodyPr/>
                    <a:lstStyle/>
                    <a:p>
                      <a:pPr marL="0" algn="ctr" rtl="0" eaLnBrk="1" latinLnBrk="0" hangingPunct="1">
                        <a:spcBef>
                          <a:spcPts val="0"/>
                        </a:spcBef>
                        <a:spcAft>
                          <a:spcPts val="0"/>
                        </a:spcAft>
                      </a:pPr>
                      <a:r>
                        <a:rPr lang="en-ID" sz="1400" kern="1200">
                          <a:effectLst/>
                          <a:latin typeface="Andes"/>
                        </a:rPr>
                        <a:t>C</a:t>
                      </a:r>
                      <a:r>
                        <a:rPr lang="en-ID" sz="1400" kern="1200" spc="-5">
                          <a:effectLst/>
                          <a:latin typeface="Andes"/>
                        </a:rPr>
                        <a:t>MM</a:t>
                      </a:r>
                      <a:r>
                        <a:rPr lang="en-ID" sz="1400" kern="1200">
                          <a:effectLst/>
                          <a:latin typeface="Andes"/>
                        </a:rPr>
                        <a:t>AI, MMAF, MoEF, BAPPENAS</a:t>
                      </a:r>
                      <a:endParaRPr lang="en-ID" sz="1400">
                        <a:effectLst/>
                        <a:latin typeface="Andes"/>
                      </a:endParaRPr>
                    </a:p>
                  </a:txBody>
                  <a:tcPr marL="0" marR="0" marT="0" marB="0" anchor="ctr"/>
                </a:tc>
                <a:tc>
                  <a:txBody>
                    <a:bodyPr/>
                    <a:lstStyle/>
                    <a:p>
                      <a:pPr marL="0" algn="l" rtl="0" eaLnBrk="1" latinLnBrk="0" hangingPunct="1">
                        <a:spcBef>
                          <a:spcPts val="0"/>
                        </a:spcBef>
                        <a:spcAft>
                          <a:spcPts val="0"/>
                        </a:spcAft>
                      </a:pPr>
                      <a:r>
                        <a:rPr lang="en-ID" sz="1400" kern="1200">
                          <a:effectLst/>
                          <a:latin typeface="Andes"/>
                        </a:rPr>
                        <a:t>Events to be attended by high-level decision makers, as platforms for further coordination on oceans issues.</a:t>
                      </a:r>
                      <a:endParaRPr lang="en-ID" sz="1400">
                        <a:effectLst/>
                        <a:latin typeface="Andes"/>
                      </a:endParaRPr>
                    </a:p>
                  </a:txBody>
                  <a:tcPr marL="0" marR="0" marT="0" marB="0" anchor="ctr"/>
                </a:tc>
                <a:extLst>
                  <a:ext uri="{0D108BD9-81ED-4DB2-BD59-A6C34878D82A}">
                    <a16:rowId xmlns:a16="http://schemas.microsoft.com/office/drawing/2014/main" val="551003210"/>
                  </a:ext>
                </a:extLst>
              </a:tr>
              <a:tr h="1347716">
                <a:tc>
                  <a:txBody>
                    <a:bodyPr/>
                    <a:lstStyle/>
                    <a:p>
                      <a:pPr marL="0" algn="l" rtl="0" eaLnBrk="1" latinLnBrk="0" hangingPunct="1">
                        <a:spcBef>
                          <a:spcPts val="0"/>
                        </a:spcBef>
                        <a:spcAft>
                          <a:spcPts val="0"/>
                        </a:spcAft>
                      </a:pPr>
                      <a:r>
                        <a:rPr lang="en-ID" sz="1400" kern="1200" spc="-5">
                          <a:effectLst/>
                          <a:latin typeface="Andes"/>
                        </a:rPr>
                        <a:t>Policy analysis of relevant Ocean issues (e.g. “Oceans of Opportunities” publication, following from the July 2019 IEQ)</a:t>
                      </a:r>
                      <a:endParaRPr lang="en-ID" sz="1400">
                        <a:effectLst/>
                        <a:latin typeface="Andes"/>
                      </a:endParaRPr>
                    </a:p>
                  </a:txBody>
                  <a:tcPr marL="0" marR="0" marT="0" marB="0" anchor="ctr"/>
                </a:tc>
                <a:tc>
                  <a:txBody>
                    <a:bodyPr/>
                    <a:lstStyle/>
                    <a:p>
                      <a:pPr marL="0" algn="ctr" rtl="0" eaLnBrk="1" latinLnBrk="0" hangingPunct="1">
                        <a:spcBef>
                          <a:spcPts val="0"/>
                        </a:spcBef>
                        <a:spcAft>
                          <a:spcPts val="0"/>
                        </a:spcAft>
                      </a:pPr>
                      <a:r>
                        <a:rPr lang="en-ID" sz="1400" kern="1200">
                          <a:effectLst/>
                          <a:latin typeface="Andes"/>
                        </a:rPr>
                        <a:t>CMMAI, MMAF, MoEF, BAPPENAS</a:t>
                      </a:r>
                      <a:endParaRPr lang="en-ID" sz="1400">
                        <a:effectLst/>
                        <a:latin typeface="Andes"/>
                      </a:endParaRPr>
                    </a:p>
                  </a:txBody>
                  <a:tcPr marL="0" marR="0" marT="0" marB="0" anchor="ctr"/>
                </a:tc>
                <a:tc>
                  <a:txBody>
                    <a:bodyPr/>
                    <a:lstStyle/>
                    <a:p>
                      <a:pPr marL="0" algn="l" rtl="0" eaLnBrk="1" latinLnBrk="0" hangingPunct="1">
                        <a:spcBef>
                          <a:spcPts val="0"/>
                        </a:spcBef>
                        <a:spcAft>
                          <a:spcPts val="0"/>
                        </a:spcAft>
                      </a:pPr>
                      <a:r>
                        <a:rPr lang="en-ID" sz="1400" kern="1200">
                          <a:effectLst/>
                          <a:latin typeface="Andes"/>
                        </a:rPr>
                        <a:t>Policy topics will be selected in dialogue with participating agencies and delivered as “just in time” support. Team is preparing the “Oceans of Opprtunities” stand-alone paper for publication.</a:t>
                      </a:r>
                      <a:endParaRPr lang="en-ID" sz="1400">
                        <a:effectLst/>
                        <a:latin typeface="Andes"/>
                      </a:endParaRPr>
                    </a:p>
                  </a:txBody>
                  <a:tcPr marL="0" marR="0" marT="0" marB="0" anchor="ctr"/>
                </a:tc>
                <a:extLst>
                  <a:ext uri="{0D108BD9-81ED-4DB2-BD59-A6C34878D82A}">
                    <a16:rowId xmlns:a16="http://schemas.microsoft.com/office/drawing/2014/main" val="279264851"/>
                  </a:ext>
                </a:extLst>
              </a:tr>
              <a:tr h="179705">
                <a:tc gridSpan="2">
                  <a:txBody>
                    <a:bodyPr/>
                    <a:lstStyle/>
                    <a:p>
                      <a:pPr marL="0" algn="ctr" rtl="0" eaLnBrk="1" latinLnBrk="0" hangingPunct="1">
                        <a:spcBef>
                          <a:spcPts val="0"/>
                        </a:spcBef>
                        <a:spcAft>
                          <a:spcPts val="0"/>
                        </a:spcAft>
                      </a:pPr>
                      <a:endParaRPr lang="en-ID" sz="1400" kern="1200" spc="-5">
                        <a:effectLst/>
                        <a:latin typeface="Andes"/>
                      </a:endParaRPr>
                    </a:p>
                  </a:txBody>
                  <a:tcPr marL="0" marR="0" marT="0" marB="0" anchor="ctr"/>
                </a:tc>
                <a:tc hMerge="1">
                  <a:txBody>
                    <a:bodyPr/>
                    <a:lstStyle/>
                    <a:p>
                      <a:endParaRPr lang="en-US"/>
                    </a:p>
                  </a:txBody>
                  <a:tcPr/>
                </a:tc>
                <a:tc>
                  <a:txBody>
                    <a:bodyPr/>
                    <a:lstStyle/>
                    <a:p>
                      <a:pPr marL="0" algn="l" rtl="0" eaLnBrk="1" latinLnBrk="0" hangingPunct="1">
                        <a:spcBef>
                          <a:spcPts val="0"/>
                        </a:spcBef>
                        <a:spcAft>
                          <a:spcPts val="0"/>
                        </a:spcAft>
                      </a:pPr>
                      <a:endParaRPr lang="en-ID" sz="1400">
                        <a:effectLst/>
                        <a:latin typeface="Andes"/>
                      </a:endParaRPr>
                    </a:p>
                  </a:txBody>
                  <a:tcPr marL="0" marR="0" marT="0" marB="0" anchor="ctr"/>
                </a:tc>
                <a:extLst>
                  <a:ext uri="{0D108BD9-81ED-4DB2-BD59-A6C34878D82A}">
                    <a16:rowId xmlns:a16="http://schemas.microsoft.com/office/drawing/2014/main" val="3314268854"/>
                  </a:ext>
                </a:extLst>
              </a:tr>
            </a:tbl>
          </a:graphicData>
        </a:graphic>
      </p:graphicFrame>
      <p:sp>
        <p:nvSpPr>
          <p:cNvPr id="9" name="Title 1">
            <a:extLst>
              <a:ext uri="{FF2B5EF4-FFF2-40B4-BE49-F238E27FC236}">
                <a16:creationId xmlns:a16="http://schemas.microsoft.com/office/drawing/2014/main" id="{1D99A5D8-95DC-45CB-B6E3-131CA8590072}"/>
              </a:ext>
            </a:extLst>
          </p:cNvPr>
          <p:cNvSpPr txBox="1">
            <a:spLocks/>
          </p:cNvSpPr>
          <p:nvPr/>
        </p:nvSpPr>
        <p:spPr>
          <a:xfrm>
            <a:off x="1290445" y="1242871"/>
            <a:ext cx="4519261" cy="34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ndes" panose="02000000000000000000" pitchFamily="2" charset="0"/>
                <a:ea typeface="+mj-ea"/>
                <a:cs typeface="+mj-cs"/>
              </a:defRPr>
            </a:lvl1pPr>
          </a:lstStyle>
          <a:p>
            <a:r>
              <a:rPr lang="en-US" sz="1400">
                <a:latin typeface="Andes"/>
              </a:rPr>
              <a:t>Component 1. Supporting National Ocean Agenda</a:t>
            </a:r>
            <a:endParaRPr lang="en-US" sz="1400"/>
          </a:p>
        </p:txBody>
      </p:sp>
    </p:spTree>
    <p:extLst>
      <p:ext uri="{BB962C8B-B14F-4D97-AF65-F5344CB8AC3E}">
        <p14:creationId xmlns:p14="http://schemas.microsoft.com/office/powerpoint/2010/main" val="2578141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91A4-139B-40E6-93F6-1EF676B95EEF}"/>
              </a:ext>
            </a:extLst>
          </p:cNvPr>
          <p:cNvSpPr>
            <a:spLocks noGrp="1"/>
          </p:cNvSpPr>
          <p:nvPr>
            <p:ph type="title"/>
          </p:nvPr>
        </p:nvSpPr>
        <p:spPr>
          <a:xfrm>
            <a:off x="2013777" y="135128"/>
            <a:ext cx="9159499" cy="631803"/>
          </a:xfrm>
        </p:spPr>
        <p:txBody>
          <a:bodyPr>
            <a:normAutofit/>
          </a:bodyPr>
          <a:lstStyle/>
          <a:p>
            <a:pPr algn="ctr"/>
            <a:r>
              <a:rPr lang="en-US" sz="3600">
                <a:latin typeface="Andes"/>
              </a:rPr>
              <a:t>MDTF Work Plan for FY20-22</a:t>
            </a:r>
            <a:endParaRPr lang="en-US" sz="3600"/>
          </a:p>
        </p:txBody>
      </p:sp>
      <p:graphicFrame>
        <p:nvGraphicFramePr>
          <p:cNvPr id="7" name="Table 6">
            <a:extLst>
              <a:ext uri="{FF2B5EF4-FFF2-40B4-BE49-F238E27FC236}">
                <a16:creationId xmlns:a16="http://schemas.microsoft.com/office/drawing/2014/main" id="{D994819E-D7BA-4AFC-B114-B00407F1CDA5}"/>
              </a:ext>
            </a:extLst>
          </p:cNvPr>
          <p:cNvGraphicFramePr>
            <a:graphicFrameLocks noGrp="1"/>
          </p:cNvGraphicFramePr>
          <p:nvPr>
            <p:extLst>
              <p:ext uri="{D42A27DB-BD31-4B8C-83A1-F6EECF244321}">
                <p14:modId xmlns:p14="http://schemas.microsoft.com/office/powerpoint/2010/main" val="3677917582"/>
              </p:ext>
            </p:extLst>
          </p:nvPr>
        </p:nvGraphicFramePr>
        <p:xfrm>
          <a:off x="1296537" y="1091820"/>
          <a:ext cx="10495606" cy="5651575"/>
        </p:xfrm>
        <a:graphic>
          <a:graphicData uri="http://schemas.openxmlformats.org/drawingml/2006/table">
            <a:tbl>
              <a:tblPr firstRow="1" firstCol="1" bandRow="1">
                <a:tableStyleId>{5C22544A-7EE6-4342-B048-85BDC9FD1C3A}</a:tableStyleId>
              </a:tblPr>
              <a:tblGrid>
                <a:gridCol w="1774209">
                  <a:extLst>
                    <a:ext uri="{9D8B030D-6E8A-4147-A177-3AD203B41FA5}">
                      <a16:colId xmlns:a16="http://schemas.microsoft.com/office/drawing/2014/main" val="798785891"/>
                    </a:ext>
                  </a:extLst>
                </a:gridCol>
                <a:gridCol w="1313597">
                  <a:extLst>
                    <a:ext uri="{9D8B030D-6E8A-4147-A177-3AD203B41FA5}">
                      <a16:colId xmlns:a16="http://schemas.microsoft.com/office/drawing/2014/main" val="4039579824"/>
                    </a:ext>
                  </a:extLst>
                </a:gridCol>
                <a:gridCol w="7407800">
                  <a:extLst>
                    <a:ext uri="{9D8B030D-6E8A-4147-A177-3AD203B41FA5}">
                      <a16:colId xmlns:a16="http://schemas.microsoft.com/office/drawing/2014/main" val="3024680723"/>
                    </a:ext>
                  </a:extLst>
                </a:gridCol>
              </a:tblGrid>
              <a:tr h="324134">
                <a:tc>
                  <a:txBody>
                    <a:bodyPr/>
                    <a:lstStyle/>
                    <a:p>
                      <a:pPr marL="0" marR="54610" algn="ctr" rtl="0" eaLnBrk="1" latinLnBrk="0" hangingPunct="1">
                        <a:spcBef>
                          <a:spcPts val="0"/>
                        </a:spcBef>
                        <a:spcAft>
                          <a:spcPts val="0"/>
                        </a:spcAft>
                      </a:pPr>
                      <a:r>
                        <a:rPr lang="en-ID" sz="1200" kern="1200" spc="5">
                          <a:effectLst/>
                        </a:rPr>
                        <a:t>Ou</a:t>
                      </a:r>
                      <a:r>
                        <a:rPr lang="en-ID" sz="1200" kern="1200">
                          <a:effectLst/>
                        </a:rPr>
                        <a:t>t</a:t>
                      </a:r>
                      <a:r>
                        <a:rPr lang="en-ID" sz="1200" kern="1200" spc="5">
                          <a:effectLst/>
                        </a:rPr>
                        <a:t>pu</a:t>
                      </a:r>
                      <a:r>
                        <a:rPr lang="en-ID" sz="1200" kern="1200">
                          <a:effectLst/>
                        </a:rPr>
                        <a:t>ts</a:t>
                      </a:r>
                      <a:endParaRPr lang="en-ID" sz="1200">
                        <a:effectLst/>
                      </a:endParaRPr>
                    </a:p>
                  </a:txBody>
                  <a:tcPr marL="0" marR="0" marT="0" marB="0" anchor="ctr"/>
                </a:tc>
                <a:tc>
                  <a:txBody>
                    <a:bodyPr/>
                    <a:lstStyle/>
                    <a:p>
                      <a:pPr marL="0" indent="0" algn="ctr" rtl="0" eaLnBrk="1" latinLnBrk="0" hangingPunct="1">
                        <a:lnSpc>
                          <a:spcPct val="114000"/>
                        </a:lnSpc>
                        <a:spcBef>
                          <a:spcPts val="0"/>
                        </a:spcBef>
                        <a:spcAft>
                          <a:spcPts val="0"/>
                        </a:spcAft>
                      </a:pPr>
                      <a:r>
                        <a:rPr lang="en-ID" sz="1200" kern="1200" spc="5">
                          <a:effectLst/>
                        </a:rPr>
                        <a:t>Lead </a:t>
                      </a:r>
                      <a:r>
                        <a:rPr lang="en-ID" sz="1200" kern="1200">
                          <a:effectLst/>
                        </a:rPr>
                        <a:t>A</a:t>
                      </a:r>
                      <a:r>
                        <a:rPr lang="en-ID" sz="1200" kern="1200" spc="5">
                          <a:effectLst/>
                        </a:rPr>
                        <a:t>gen</a:t>
                      </a:r>
                      <a:r>
                        <a:rPr lang="en-ID" sz="1200" kern="1200" spc="-5">
                          <a:effectLst/>
                        </a:rPr>
                        <a:t>c</a:t>
                      </a:r>
                      <a:r>
                        <a:rPr lang="en-ID" sz="1200" kern="1200" spc="5">
                          <a:effectLst/>
                        </a:rPr>
                        <a:t>y</a:t>
                      </a:r>
                      <a:endParaRPr lang="en-ID" sz="1200">
                        <a:effectLst/>
                      </a:endParaRPr>
                    </a:p>
                  </a:txBody>
                  <a:tcPr marL="0" marR="0" marT="0" marB="0" anchor="ctr"/>
                </a:tc>
                <a:tc>
                  <a:txBody>
                    <a:bodyPr/>
                    <a:lstStyle/>
                    <a:p>
                      <a:pPr marL="0" marR="27305" algn="ctr" rtl="0" eaLnBrk="1" latinLnBrk="0" hangingPunct="1">
                        <a:spcBef>
                          <a:spcPts val="0"/>
                        </a:spcBef>
                        <a:spcAft>
                          <a:spcPts val="0"/>
                        </a:spcAft>
                      </a:pPr>
                      <a:r>
                        <a:rPr lang="en-ID" sz="1200" kern="1200">
                          <a:effectLst/>
                        </a:rPr>
                        <a:t>Strategic fit</a:t>
                      </a:r>
                      <a:endParaRPr lang="en-ID" sz="1200">
                        <a:effectLst/>
                      </a:endParaRPr>
                    </a:p>
                  </a:txBody>
                  <a:tcPr marL="0" marR="0" marT="0" marB="0" anchor="ctr"/>
                </a:tc>
                <a:extLst>
                  <a:ext uri="{0D108BD9-81ED-4DB2-BD59-A6C34878D82A}">
                    <a16:rowId xmlns:a16="http://schemas.microsoft.com/office/drawing/2014/main" val="3464398817"/>
                  </a:ext>
                </a:extLst>
              </a:tr>
              <a:tr h="826090">
                <a:tc>
                  <a:txBody>
                    <a:bodyPr/>
                    <a:lstStyle/>
                    <a:p>
                      <a:pPr marL="0" algn="l" rtl="0" eaLnBrk="1" latinLnBrk="0" hangingPunct="1">
                        <a:spcBef>
                          <a:spcPts val="0"/>
                        </a:spcBef>
                        <a:spcAft>
                          <a:spcPts val="0"/>
                        </a:spcAft>
                      </a:pPr>
                      <a:r>
                        <a:rPr lang="en-ID" sz="1300" kern="1200">
                          <a:effectLst/>
                        </a:rPr>
                        <a:t>Design and testing of Communication Program for Marine Debris Behavior Change</a:t>
                      </a:r>
                      <a:endParaRPr lang="en-ID" sz="1300">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CMMAI Dep 4, MoEF, MMAF</a:t>
                      </a:r>
                      <a:endParaRPr lang="en-ID" sz="1300">
                        <a:effectLst/>
                      </a:endParaRPr>
                    </a:p>
                  </a:txBody>
                  <a:tcPr marL="0" marR="0" marT="0" marB="0" anchor="ctr"/>
                </a:tc>
                <a:tc>
                  <a:txBody>
                    <a:bodyPr/>
                    <a:lstStyle/>
                    <a:p>
                      <a:pPr marL="0" algn="l" rtl="0" eaLnBrk="1" latinLnBrk="0" hangingPunct="1">
                        <a:spcBef>
                          <a:spcPts val="0"/>
                        </a:spcBef>
                        <a:spcAft>
                          <a:spcPts val="0"/>
                        </a:spcAft>
                      </a:pPr>
                      <a:r>
                        <a:rPr lang="en-US" sz="1300" kern="1200">
                          <a:effectLst/>
                        </a:rPr>
                        <a:t>Design a communication program on marine debris with information, education and awareness-raising activities, and targeted for changing practices or behavior of specific stakeholder groups. Testing the program in selected schools.</a:t>
                      </a:r>
                      <a:endParaRPr lang="en-US" sz="1300">
                        <a:effectLst/>
                      </a:endParaRPr>
                    </a:p>
                  </a:txBody>
                  <a:tcPr marL="0" marR="0" marT="0" marB="0" anchor="ctr"/>
                </a:tc>
                <a:extLst>
                  <a:ext uri="{0D108BD9-81ED-4DB2-BD59-A6C34878D82A}">
                    <a16:rowId xmlns:a16="http://schemas.microsoft.com/office/drawing/2014/main" val="3446397251"/>
                  </a:ext>
                </a:extLst>
              </a:tr>
              <a:tr h="1045258">
                <a:tc>
                  <a:txBody>
                    <a:bodyPr/>
                    <a:lstStyle/>
                    <a:p>
                      <a:pPr marL="0" algn="l" rtl="0" eaLnBrk="1" latinLnBrk="0" hangingPunct="1">
                        <a:spcBef>
                          <a:spcPts val="0"/>
                        </a:spcBef>
                        <a:spcAft>
                          <a:spcPts val="0"/>
                        </a:spcAft>
                      </a:pPr>
                      <a:r>
                        <a:rPr lang="en-ID" sz="1300" kern="1200">
                          <a:effectLst/>
                        </a:rPr>
                        <a:t>Design and implement a “Partnership to reduce marine debris in Nusa Tenggara Timur (NTT)”</a:t>
                      </a:r>
                      <a:endParaRPr lang="en-ID" sz="1300">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CMMAI Dep 4, MoEF, MMAF, Provincial Government</a:t>
                      </a:r>
                      <a:endParaRPr lang="en-ID" sz="1300">
                        <a:effectLst/>
                      </a:endParaRPr>
                    </a:p>
                  </a:txBody>
                  <a:tcPr marL="0" marR="0" marT="0" marB="0" anchor="ctr"/>
                </a:tc>
                <a:tc>
                  <a:txBody>
                    <a:bodyPr/>
                    <a:lstStyle/>
                    <a:p>
                      <a:pPr marL="0" algn="l" rtl="0" eaLnBrk="1" latinLnBrk="0" hangingPunct="1">
                        <a:spcBef>
                          <a:spcPts val="0"/>
                        </a:spcBef>
                        <a:spcAft>
                          <a:spcPts val="0"/>
                        </a:spcAft>
                      </a:pPr>
                      <a:r>
                        <a:rPr lang="en-US" sz="1300" kern="1200">
                          <a:effectLst/>
                        </a:rPr>
                        <a:t>Feasibility study of the "NTT Partnership to Reduce Marine Debris" (stakeholder consultations, behavior change, coordination platform). The analysis would include initial assessments of marine plastics particularly in coastal regions and small islands, including determination of priority plastic and affordable alternatives for these items in key coastal regions and small islands. This work feeds into ongoing dialogue with the NTT province (through COREMAP).</a:t>
                      </a:r>
                      <a:endParaRPr lang="en-US" sz="1300">
                        <a:effectLst/>
                      </a:endParaRPr>
                    </a:p>
                  </a:txBody>
                  <a:tcPr marL="0" marR="0" marT="0" marB="0" anchor="ctr"/>
                </a:tc>
                <a:extLst>
                  <a:ext uri="{0D108BD9-81ED-4DB2-BD59-A6C34878D82A}">
                    <a16:rowId xmlns:a16="http://schemas.microsoft.com/office/drawing/2014/main" val="3261934380"/>
                  </a:ext>
                </a:extLst>
              </a:tr>
              <a:tr h="421475">
                <a:tc>
                  <a:txBody>
                    <a:bodyPr/>
                    <a:lstStyle/>
                    <a:p>
                      <a:pPr marL="0" algn="l" rtl="0" eaLnBrk="1" latinLnBrk="0" hangingPunct="1">
                        <a:spcBef>
                          <a:spcPts val="0"/>
                        </a:spcBef>
                        <a:spcAft>
                          <a:spcPts val="0"/>
                        </a:spcAft>
                      </a:pPr>
                      <a:r>
                        <a:rPr lang="en-ID" sz="1300" kern="1200">
                          <a:effectLst/>
                        </a:rPr>
                        <a:t>Marine Debris Baseline Study</a:t>
                      </a:r>
                      <a:endParaRPr lang="en-ID" sz="1300">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CMMAI Dep 4, MoEF, LIPI</a:t>
                      </a:r>
                      <a:endParaRPr lang="en-ID" sz="1300">
                        <a:effectLst/>
                      </a:endParaRPr>
                    </a:p>
                  </a:txBody>
                  <a:tcPr marL="0" marR="0" marT="0" marB="0" anchor="ctr"/>
                </a:tc>
                <a:tc>
                  <a:txBody>
                    <a:bodyPr/>
                    <a:lstStyle/>
                    <a:p>
                      <a:pPr marL="0" algn="l" rtl="0" eaLnBrk="1" latinLnBrk="0" hangingPunct="1">
                        <a:spcBef>
                          <a:spcPts val="0"/>
                        </a:spcBef>
                        <a:spcAft>
                          <a:spcPts val="0"/>
                        </a:spcAft>
                      </a:pPr>
                      <a:r>
                        <a:rPr lang="en-US" sz="1300" kern="1200">
                          <a:effectLst/>
                        </a:rPr>
                        <a:t>Ongoing. Finalization of the study, disseminate results, technical support on determining the monitoring protocols. </a:t>
                      </a:r>
                      <a:endParaRPr lang="en-US" sz="1300">
                        <a:effectLst/>
                      </a:endParaRPr>
                    </a:p>
                  </a:txBody>
                  <a:tcPr marL="0" marR="0" marT="0" marB="0" anchor="ctr"/>
                </a:tc>
                <a:extLst>
                  <a:ext uri="{0D108BD9-81ED-4DB2-BD59-A6C34878D82A}">
                    <a16:rowId xmlns:a16="http://schemas.microsoft.com/office/drawing/2014/main" val="3688078612"/>
                  </a:ext>
                </a:extLst>
              </a:tr>
              <a:tr h="1045258">
                <a:tc>
                  <a:txBody>
                    <a:bodyPr/>
                    <a:lstStyle/>
                    <a:p>
                      <a:pPr marL="0" algn="l" rtl="0" eaLnBrk="1" latinLnBrk="0" hangingPunct="1">
                        <a:spcBef>
                          <a:spcPts val="0"/>
                        </a:spcBef>
                        <a:spcAft>
                          <a:spcPts val="0"/>
                        </a:spcAft>
                      </a:pPr>
                      <a:r>
                        <a:rPr lang="en-ID" sz="1300" kern="1200">
                          <a:effectLst/>
                        </a:rPr>
                        <a:t>Marine</a:t>
                      </a:r>
                      <a:r>
                        <a:rPr lang="en-ID" sz="1300" kern="1200" baseline="0">
                          <a:effectLst/>
                        </a:rPr>
                        <a:t> Debris Baseline Monitoring</a:t>
                      </a:r>
                      <a:endParaRPr lang="en-ID" sz="1300">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CMMAI Deputy 4, MoEF, LIPI</a:t>
                      </a:r>
                      <a:endParaRPr lang="en-ID" sz="1300">
                        <a:effectLst/>
                      </a:endParaRPr>
                    </a:p>
                  </a:txBody>
                  <a:tcPr marL="0" marR="0" marT="0" marB="0" anchor="ctr"/>
                </a:tc>
                <a:tc>
                  <a:txBody>
                    <a:bodyPr/>
                    <a:lstStyle/>
                    <a:p>
                      <a:pPr marL="0" algn="l" rtl="0" eaLnBrk="1" latinLnBrk="0" hangingPunct="1">
                        <a:spcBef>
                          <a:spcPts val="0"/>
                        </a:spcBef>
                        <a:spcAft>
                          <a:spcPts val="0"/>
                        </a:spcAft>
                      </a:pPr>
                      <a:r>
                        <a:rPr lang="en-US" sz="1300" kern="1200">
                          <a:effectLst/>
                        </a:rPr>
                        <a:t>Facilitate and support LIPI to monitor and evaluate the marine debris baseline study. This will include (</a:t>
                      </a:r>
                      <a:r>
                        <a:rPr lang="en-US" sz="1300" kern="1200" err="1">
                          <a:effectLst/>
                        </a:rPr>
                        <a:t>i</a:t>
                      </a:r>
                      <a:r>
                        <a:rPr lang="en-US" sz="1300" kern="1200">
                          <a:effectLst/>
                        </a:rPr>
                        <a:t>) “where” to measure the marine debris, as indicated European Commission has adopted “stranded debris on beaches” as a proxy for marine debris; (ii) how often to monitor (iii) monitoring protocol and frequency and (iv) reporting and communication on the monitoring and how to use the monitoring to assess effectiveness of plastic and SWM policies and investments.</a:t>
                      </a:r>
                      <a:endParaRPr lang="en-US" sz="1300">
                        <a:effectLst/>
                      </a:endParaRPr>
                    </a:p>
                  </a:txBody>
                  <a:tcPr marL="0" marR="0" marT="0" marB="0" anchor="ctr"/>
                </a:tc>
                <a:extLst>
                  <a:ext uri="{0D108BD9-81ED-4DB2-BD59-A6C34878D82A}">
                    <a16:rowId xmlns:a16="http://schemas.microsoft.com/office/drawing/2014/main" val="981258515"/>
                  </a:ext>
                </a:extLst>
              </a:tr>
              <a:tr h="724936">
                <a:tc>
                  <a:txBody>
                    <a:bodyPr/>
                    <a:lstStyle/>
                    <a:p>
                      <a:pPr marL="0" algn="l" rtl="0" eaLnBrk="1" latinLnBrk="0" hangingPunct="1">
                        <a:spcBef>
                          <a:spcPts val="0"/>
                        </a:spcBef>
                        <a:spcAft>
                          <a:spcPts val="0"/>
                        </a:spcAft>
                      </a:pPr>
                      <a:r>
                        <a:rPr lang="en-ID" sz="1300" kern="1200">
                          <a:effectLst/>
                        </a:rPr>
                        <a:t>Tracking marine debris in Indonesia’s oceans and archipelagic waters</a:t>
                      </a:r>
                      <a:endParaRPr lang="en-ID" sz="1300">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MMAF</a:t>
                      </a:r>
                      <a:endParaRPr lang="en-ID" sz="1300">
                        <a:effectLst/>
                      </a:endParaRPr>
                    </a:p>
                  </a:txBody>
                  <a:tcPr marL="0" marR="0" marT="0" marB="0" anchor="ctr"/>
                </a:tc>
                <a:tc>
                  <a:txBody>
                    <a:bodyPr/>
                    <a:lstStyle/>
                    <a:p>
                      <a:pPr marL="0" algn="l" rtl="0" eaLnBrk="1" latinLnBrk="0" hangingPunct="1">
                        <a:spcBef>
                          <a:spcPts val="0"/>
                        </a:spcBef>
                        <a:spcAft>
                          <a:spcPts val="0"/>
                        </a:spcAft>
                      </a:pPr>
                      <a:r>
                        <a:rPr lang="en-US" sz="1300" kern="1200">
                          <a:effectLst/>
                        </a:rPr>
                        <a:t>Ongoing. The study employs trackers to follow marine debris in different oceans and archipelagic waters in Indonesia to feed into an accurate map of plastic debris dissemination once it reaches the coast. This will inform marine debris monitoring protocols and cost-efficient clean up actions on the seas and coastal line.</a:t>
                      </a:r>
                      <a:endParaRPr lang="en-US" sz="1300">
                        <a:effectLst/>
                      </a:endParaRPr>
                    </a:p>
                  </a:txBody>
                  <a:tcPr marL="0" marR="0" marT="0" marB="0" anchor="ctr"/>
                </a:tc>
                <a:extLst>
                  <a:ext uri="{0D108BD9-81ED-4DB2-BD59-A6C34878D82A}">
                    <a16:rowId xmlns:a16="http://schemas.microsoft.com/office/drawing/2014/main" val="4248495272"/>
                  </a:ext>
                </a:extLst>
              </a:tr>
              <a:tr h="1264424">
                <a:tc>
                  <a:txBody>
                    <a:bodyPr/>
                    <a:lstStyle/>
                    <a:p>
                      <a:pPr marL="0" algn="l" rtl="0" eaLnBrk="1" latinLnBrk="0" hangingPunct="1">
                        <a:spcBef>
                          <a:spcPts val="0"/>
                        </a:spcBef>
                        <a:spcAft>
                          <a:spcPts val="0"/>
                        </a:spcAft>
                      </a:pPr>
                      <a:r>
                        <a:rPr lang="en-ID" sz="1300" kern="1200">
                          <a:effectLst/>
                        </a:rPr>
                        <a:t>Study on sea-based leakage, particularly a survey of “ghost nets” and assessment of policies </a:t>
                      </a:r>
                      <a:endParaRPr lang="en-ID" sz="1300">
                        <a:effectLst/>
                      </a:endParaRPr>
                    </a:p>
                    <a:p>
                      <a:pPr marL="0" algn="l" rtl="0" eaLnBrk="1" latinLnBrk="0" hangingPunct="1">
                        <a:spcBef>
                          <a:spcPts val="0"/>
                        </a:spcBef>
                        <a:spcAft>
                          <a:spcPts val="0"/>
                        </a:spcAft>
                      </a:pPr>
                      <a:endParaRPr lang="en-ID" sz="1300">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MMAF</a:t>
                      </a:r>
                      <a:endParaRPr lang="en-ID" sz="1300">
                        <a:effectLst/>
                      </a:endParaRPr>
                    </a:p>
                  </a:txBody>
                  <a:tcPr marL="0" marR="0" marT="0" marB="0" anchor="ctr"/>
                </a:tc>
                <a:tc>
                  <a:txBody>
                    <a:bodyPr/>
                    <a:lstStyle/>
                    <a:p>
                      <a:pPr marL="0" algn="l" rtl="0" eaLnBrk="1" latinLnBrk="0" hangingPunct="1">
                        <a:spcBef>
                          <a:spcPts val="0"/>
                        </a:spcBef>
                        <a:spcAft>
                          <a:spcPts val="0"/>
                        </a:spcAft>
                      </a:pPr>
                      <a:r>
                        <a:rPr lang="en-ID" sz="1300" kern="1200">
                          <a:effectLst/>
                        </a:rPr>
                        <a:t>1) Pre-feasibility assessment of policies (positive incentives and law enforcement) to require fishers to retrieve and report on lost fishing gear</a:t>
                      </a:r>
                      <a:endParaRPr lang="en-ID" sz="1300">
                        <a:effectLst/>
                      </a:endParaRPr>
                    </a:p>
                    <a:p>
                      <a:pPr marL="0" algn="l" rtl="0" eaLnBrk="1" latinLnBrk="0" hangingPunct="1">
                        <a:spcBef>
                          <a:spcPts val="0"/>
                        </a:spcBef>
                        <a:spcAft>
                          <a:spcPts val="0"/>
                        </a:spcAft>
                      </a:pPr>
                      <a:r>
                        <a:rPr lang="en-ID" sz="1300" kern="1200">
                          <a:effectLst/>
                        </a:rPr>
                        <a:t>2) Investment needs to provide reception facilities in fishery ports, assessment of incentives for producers of plastic gear to fund the costs of collection, transport and treatment/recycling of the gear</a:t>
                      </a:r>
                      <a:endParaRPr lang="en-ID" sz="1300">
                        <a:effectLst/>
                      </a:endParaRPr>
                    </a:p>
                    <a:p>
                      <a:pPr marL="0" algn="l" rtl="0" eaLnBrk="1" latinLnBrk="0" hangingPunct="1">
                        <a:spcBef>
                          <a:spcPts val="0"/>
                        </a:spcBef>
                        <a:spcAft>
                          <a:spcPts val="0"/>
                        </a:spcAft>
                      </a:pPr>
                      <a:r>
                        <a:rPr lang="en-ID" sz="1300" kern="1200">
                          <a:effectLst/>
                        </a:rPr>
                        <a:t>3) Survey of plastics used in seaweed culture and options to reduce to inform an action plan (which could be financed by the Oceans for Prosperity). </a:t>
                      </a:r>
                      <a:endParaRPr lang="en-ID" sz="1300">
                        <a:effectLst/>
                      </a:endParaRPr>
                    </a:p>
                  </a:txBody>
                  <a:tcPr marL="0" marR="0" marT="0" marB="0" anchor="ctr"/>
                </a:tc>
                <a:extLst>
                  <a:ext uri="{0D108BD9-81ED-4DB2-BD59-A6C34878D82A}">
                    <a16:rowId xmlns:a16="http://schemas.microsoft.com/office/drawing/2014/main" val="4135228282"/>
                  </a:ext>
                </a:extLst>
              </a:tr>
            </a:tbl>
          </a:graphicData>
        </a:graphic>
      </p:graphicFrame>
      <p:sp>
        <p:nvSpPr>
          <p:cNvPr id="11" name="Title 1">
            <a:extLst>
              <a:ext uri="{FF2B5EF4-FFF2-40B4-BE49-F238E27FC236}">
                <a16:creationId xmlns:a16="http://schemas.microsoft.com/office/drawing/2014/main" id="{15B44586-0AF8-45CC-B1DB-DD6B4F370350}"/>
              </a:ext>
            </a:extLst>
          </p:cNvPr>
          <p:cNvSpPr txBox="1">
            <a:spLocks/>
          </p:cNvSpPr>
          <p:nvPr/>
        </p:nvSpPr>
        <p:spPr>
          <a:xfrm>
            <a:off x="1256326" y="765199"/>
            <a:ext cx="4519261" cy="34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ndes" panose="02000000000000000000" pitchFamily="2" charset="0"/>
                <a:ea typeface="+mj-ea"/>
                <a:cs typeface="+mj-cs"/>
              </a:defRPr>
            </a:lvl1pPr>
          </a:lstStyle>
          <a:p>
            <a:r>
              <a:rPr lang="en-US" sz="1400">
                <a:latin typeface="Andes"/>
              </a:rPr>
              <a:t>Component 2. Reducing Marine Debris</a:t>
            </a:r>
            <a:endParaRPr lang="en-US" sz="1400"/>
          </a:p>
        </p:txBody>
      </p:sp>
    </p:spTree>
    <p:extLst>
      <p:ext uri="{BB962C8B-B14F-4D97-AF65-F5344CB8AC3E}">
        <p14:creationId xmlns:p14="http://schemas.microsoft.com/office/powerpoint/2010/main" val="3344867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91A4-139B-40E6-93F6-1EF676B95EEF}"/>
              </a:ext>
            </a:extLst>
          </p:cNvPr>
          <p:cNvSpPr>
            <a:spLocks noGrp="1"/>
          </p:cNvSpPr>
          <p:nvPr>
            <p:ph type="title"/>
          </p:nvPr>
        </p:nvSpPr>
        <p:spPr>
          <a:xfrm>
            <a:off x="2013777" y="305725"/>
            <a:ext cx="9159499" cy="631803"/>
          </a:xfrm>
        </p:spPr>
        <p:txBody>
          <a:bodyPr>
            <a:normAutofit/>
          </a:bodyPr>
          <a:lstStyle/>
          <a:p>
            <a:pPr algn="ctr"/>
            <a:r>
              <a:rPr lang="en-US" sz="3600">
                <a:latin typeface="Andes"/>
              </a:rPr>
              <a:t>MDTF Work Plan for FY20-22</a:t>
            </a:r>
            <a:endParaRPr lang="en-US" sz="3600"/>
          </a:p>
        </p:txBody>
      </p:sp>
      <p:sp>
        <p:nvSpPr>
          <p:cNvPr id="11" name="Title 1">
            <a:extLst>
              <a:ext uri="{FF2B5EF4-FFF2-40B4-BE49-F238E27FC236}">
                <a16:creationId xmlns:a16="http://schemas.microsoft.com/office/drawing/2014/main" id="{15B44586-0AF8-45CC-B1DB-DD6B4F370350}"/>
              </a:ext>
            </a:extLst>
          </p:cNvPr>
          <p:cNvSpPr txBox="1">
            <a:spLocks/>
          </p:cNvSpPr>
          <p:nvPr/>
        </p:nvSpPr>
        <p:spPr>
          <a:xfrm>
            <a:off x="1256326" y="935796"/>
            <a:ext cx="4519261" cy="34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ndes" panose="02000000000000000000" pitchFamily="2" charset="0"/>
                <a:ea typeface="+mj-ea"/>
                <a:cs typeface="+mj-cs"/>
              </a:defRPr>
            </a:lvl1pPr>
          </a:lstStyle>
          <a:p>
            <a:r>
              <a:rPr lang="en-US" sz="1400">
                <a:latin typeface="Andes"/>
              </a:rPr>
              <a:t>Component 2. Reducing Marine Debris</a:t>
            </a:r>
            <a:endParaRPr lang="en-US" sz="1400"/>
          </a:p>
        </p:txBody>
      </p:sp>
      <p:graphicFrame>
        <p:nvGraphicFramePr>
          <p:cNvPr id="4" name="Table 3">
            <a:extLst>
              <a:ext uri="{FF2B5EF4-FFF2-40B4-BE49-F238E27FC236}">
                <a16:creationId xmlns:a16="http://schemas.microsoft.com/office/drawing/2014/main" id="{02336359-6D99-4E2C-806E-2FA8A6B05B73}"/>
              </a:ext>
            </a:extLst>
          </p:cNvPr>
          <p:cNvGraphicFramePr>
            <a:graphicFrameLocks noGrp="1"/>
          </p:cNvGraphicFramePr>
          <p:nvPr>
            <p:extLst>
              <p:ext uri="{D42A27DB-BD31-4B8C-83A1-F6EECF244321}">
                <p14:modId xmlns:p14="http://schemas.microsoft.com/office/powerpoint/2010/main" val="3082967287"/>
              </p:ext>
            </p:extLst>
          </p:nvPr>
        </p:nvGraphicFramePr>
        <p:xfrm>
          <a:off x="1347906" y="1338431"/>
          <a:ext cx="10307717" cy="4563356"/>
        </p:xfrm>
        <a:graphic>
          <a:graphicData uri="http://schemas.openxmlformats.org/drawingml/2006/table">
            <a:tbl>
              <a:tblPr firstRow="1" firstCol="1" bandRow="1">
                <a:tableStyleId>{5C22544A-7EE6-4342-B048-85BDC9FD1C3A}</a:tableStyleId>
              </a:tblPr>
              <a:tblGrid>
                <a:gridCol w="1245358">
                  <a:extLst>
                    <a:ext uri="{9D8B030D-6E8A-4147-A177-3AD203B41FA5}">
                      <a16:colId xmlns:a16="http://schemas.microsoft.com/office/drawing/2014/main" val="2843043370"/>
                    </a:ext>
                  </a:extLst>
                </a:gridCol>
                <a:gridCol w="934193">
                  <a:extLst>
                    <a:ext uri="{9D8B030D-6E8A-4147-A177-3AD203B41FA5}">
                      <a16:colId xmlns:a16="http://schemas.microsoft.com/office/drawing/2014/main" val="2105459416"/>
                    </a:ext>
                  </a:extLst>
                </a:gridCol>
                <a:gridCol w="8128166">
                  <a:extLst>
                    <a:ext uri="{9D8B030D-6E8A-4147-A177-3AD203B41FA5}">
                      <a16:colId xmlns:a16="http://schemas.microsoft.com/office/drawing/2014/main" val="3732296416"/>
                    </a:ext>
                  </a:extLst>
                </a:gridCol>
              </a:tblGrid>
              <a:tr h="204716">
                <a:tc>
                  <a:txBody>
                    <a:bodyPr/>
                    <a:lstStyle/>
                    <a:p>
                      <a:pPr marL="0" marR="54610" algn="ctr" rtl="0" eaLnBrk="1" latinLnBrk="0" hangingPunct="1">
                        <a:spcBef>
                          <a:spcPts val="0"/>
                        </a:spcBef>
                        <a:spcAft>
                          <a:spcPts val="0"/>
                        </a:spcAft>
                      </a:pPr>
                      <a:r>
                        <a:rPr lang="en-ID" sz="1200" kern="1200" spc="5">
                          <a:effectLst/>
                        </a:rPr>
                        <a:t>Ou</a:t>
                      </a:r>
                      <a:r>
                        <a:rPr lang="en-ID" sz="1200" kern="1200">
                          <a:effectLst/>
                        </a:rPr>
                        <a:t>t</a:t>
                      </a:r>
                      <a:r>
                        <a:rPr lang="en-ID" sz="1200" kern="1200" spc="5">
                          <a:effectLst/>
                        </a:rPr>
                        <a:t>pu</a:t>
                      </a:r>
                      <a:r>
                        <a:rPr lang="en-ID" sz="1200" kern="1200">
                          <a:effectLst/>
                        </a:rPr>
                        <a:t>ts</a:t>
                      </a:r>
                      <a:endParaRPr lang="en-ID">
                        <a:effectLst/>
                      </a:endParaRPr>
                    </a:p>
                  </a:txBody>
                  <a:tcPr marL="0" marR="0" marT="0" marB="0" anchor="ctr"/>
                </a:tc>
                <a:tc>
                  <a:txBody>
                    <a:bodyPr/>
                    <a:lstStyle/>
                    <a:p>
                      <a:pPr marL="0" indent="0" algn="ctr" rtl="0" eaLnBrk="1" latinLnBrk="0" hangingPunct="1">
                        <a:lnSpc>
                          <a:spcPct val="114000"/>
                        </a:lnSpc>
                        <a:spcBef>
                          <a:spcPts val="0"/>
                        </a:spcBef>
                        <a:spcAft>
                          <a:spcPts val="0"/>
                        </a:spcAft>
                      </a:pPr>
                      <a:r>
                        <a:rPr lang="en-ID" sz="1200" kern="1200" spc="5">
                          <a:effectLst/>
                        </a:rPr>
                        <a:t>Lead </a:t>
                      </a:r>
                      <a:r>
                        <a:rPr lang="en-ID" sz="1200" kern="1200">
                          <a:effectLst/>
                        </a:rPr>
                        <a:t>A</a:t>
                      </a:r>
                      <a:r>
                        <a:rPr lang="en-ID" sz="1200" kern="1200" spc="5">
                          <a:effectLst/>
                        </a:rPr>
                        <a:t>gen</a:t>
                      </a:r>
                      <a:r>
                        <a:rPr lang="en-ID" sz="1200" kern="1200" spc="-5">
                          <a:effectLst/>
                        </a:rPr>
                        <a:t>c</a:t>
                      </a:r>
                      <a:r>
                        <a:rPr lang="en-ID" sz="1200" kern="1200" spc="5">
                          <a:effectLst/>
                        </a:rPr>
                        <a:t>y</a:t>
                      </a:r>
                      <a:endParaRPr lang="en-ID">
                        <a:effectLst/>
                      </a:endParaRPr>
                    </a:p>
                  </a:txBody>
                  <a:tcPr marL="0" marR="0" marT="0" marB="0" anchor="ctr"/>
                </a:tc>
                <a:tc>
                  <a:txBody>
                    <a:bodyPr/>
                    <a:lstStyle/>
                    <a:p>
                      <a:pPr marL="0" marR="27305" algn="ctr" rtl="0" eaLnBrk="1" latinLnBrk="0" hangingPunct="1">
                        <a:spcBef>
                          <a:spcPts val="0"/>
                        </a:spcBef>
                        <a:spcAft>
                          <a:spcPts val="0"/>
                        </a:spcAft>
                      </a:pPr>
                      <a:r>
                        <a:rPr lang="en-ID" sz="1200" kern="1200">
                          <a:effectLst/>
                        </a:rPr>
                        <a:t>Strategic fit</a:t>
                      </a:r>
                      <a:endParaRPr lang="en-ID">
                        <a:effectLst/>
                      </a:endParaRPr>
                    </a:p>
                  </a:txBody>
                  <a:tcPr marL="0" marR="0" marT="0" marB="0" anchor="ctr"/>
                </a:tc>
                <a:extLst>
                  <a:ext uri="{0D108BD9-81ED-4DB2-BD59-A6C34878D82A}">
                    <a16:rowId xmlns:a16="http://schemas.microsoft.com/office/drawing/2014/main" val="1125043614"/>
                  </a:ext>
                </a:extLst>
              </a:tr>
              <a:tr h="0">
                <a:tc>
                  <a:txBody>
                    <a:bodyPr/>
                    <a:lstStyle/>
                    <a:p>
                      <a:pPr marL="0" algn="l" rtl="0" eaLnBrk="1" latinLnBrk="0" hangingPunct="1">
                        <a:spcBef>
                          <a:spcPts val="0"/>
                        </a:spcBef>
                        <a:spcAft>
                          <a:spcPts val="0"/>
                        </a:spcAft>
                      </a:pPr>
                      <a:r>
                        <a:rPr lang="en-ID" sz="1300" kern="1200">
                          <a:effectLst/>
                        </a:rPr>
                        <a:t>Analysis of policies and economic instruments to reduce marine debris</a:t>
                      </a:r>
                      <a:endParaRPr lang="en-ID">
                        <a:effectLst/>
                      </a:endParaRPr>
                    </a:p>
                  </a:txBody>
                  <a:tcPr marL="0" marR="0" marT="0" marB="0" anchor="ctr"/>
                </a:tc>
                <a:tc>
                  <a:txBody>
                    <a:bodyPr/>
                    <a:lstStyle/>
                    <a:p>
                      <a:pPr marL="0" algn="ctr" rtl="0" eaLnBrk="1" latinLnBrk="0" hangingPunct="1">
                        <a:spcBef>
                          <a:spcPts val="0"/>
                        </a:spcBef>
                        <a:spcAft>
                          <a:spcPts val="0"/>
                        </a:spcAft>
                      </a:pPr>
                      <a:r>
                        <a:rPr lang="en-ID" sz="1300" kern="1200">
                          <a:effectLst/>
                        </a:rPr>
                        <a:t>KLHK, MoI, BAPPENAS, MoF, CMMAI</a:t>
                      </a:r>
                      <a:endParaRPr lang="en-ID">
                        <a:effectLst/>
                      </a:endParaRPr>
                    </a:p>
                  </a:txBody>
                  <a:tcPr marL="0" marR="0" marT="0" marB="0" anchor="ctr"/>
                </a:tc>
                <a:tc>
                  <a:txBody>
                    <a:bodyPr/>
                    <a:lstStyle/>
                    <a:p>
                      <a:pPr marL="228600" indent="-228600" algn="l" rtl="0" eaLnBrk="1" latinLnBrk="0" hangingPunct="1">
                        <a:spcBef>
                          <a:spcPts val="0"/>
                        </a:spcBef>
                        <a:spcAft>
                          <a:spcPts val="0"/>
                        </a:spcAft>
                        <a:buFont typeface="Symbol" panose="05050102010706020507" pitchFamily="18" charset="2"/>
                        <a:buChar char="·"/>
                      </a:pPr>
                      <a:r>
                        <a:rPr lang="en-US" sz="1300" kern="1200">
                          <a:effectLst/>
                        </a:rPr>
                        <a:t>Determination of plastic products and brands most found in selected waterways and beaches to determine priority top 10 plastic items for policies/regulation as these products are mostly leaking into the oceans and market analysis of available affordable alternatives already on Indonesian market</a:t>
                      </a:r>
                      <a:endParaRPr lang="en-US">
                        <a:effectLst/>
                      </a:endParaRPr>
                    </a:p>
                    <a:p>
                      <a:pPr marL="228600" lvl="0" indent="-228600" algn="l">
                        <a:spcBef>
                          <a:spcPts val="0"/>
                        </a:spcBef>
                        <a:spcAft>
                          <a:spcPts val="0"/>
                        </a:spcAft>
                        <a:buFont typeface="Symbol" panose="05050102010706020507" pitchFamily="18" charset="2"/>
                        <a:buChar char="·"/>
                      </a:pPr>
                      <a:r>
                        <a:rPr lang="en-US" sz="1300" kern="1200">
                          <a:effectLst/>
                        </a:rPr>
                        <a:t>Analysis of plastic and waste management regulatory, policy and legal framework, institutional analysis and comparison with international and regional practices.</a:t>
                      </a:r>
                      <a:endParaRPr lang="en-US">
                        <a:effectLst/>
                      </a:endParaRPr>
                    </a:p>
                    <a:p>
                      <a:pPr marL="228600" lvl="0" indent="-228600" algn="l">
                        <a:spcBef>
                          <a:spcPts val="0"/>
                        </a:spcBef>
                        <a:spcAft>
                          <a:spcPts val="0"/>
                        </a:spcAft>
                        <a:buFont typeface="Symbol" panose="05050102010706020507" pitchFamily="18" charset="2"/>
                        <a:buChar char="·"/>
                      </a:pPr>
                      <a:r>
                        <a:rPr lang="en-US" sz="1300" kern="1200">
                          <a:effectLst/>
                        </a:rPr>
                        <a:t>Plastic Action Implementation Roadmap for Institutional Arrangements, Policy and Legal Development for range of plastic policies, such as (</a:t>
                      </a:r>
                      <a:r>
                        <a:rPr lang="en-US" sz="1300" kern="1200" err="1">
                          <a:effectLst/>
                        </a:rPr>
                        <a:t>i</a:t>
                      </a:r>
                      <a:r>
                        <a:rPr lang="en-US" sz="1300" kern="1200">
                          <a:effectLst/>
                        </a:rPr>
                        <a:t>) different types of fees and levies (</a:t>
                      </a:r>
                      <a:r>
                        <a:rPr lang="en-US" sz="1300" kern="1200" err="1">
                          <a:effectLst/>
                        </a:rPr>
                        <a:t>e.g</a:t>
                      </a:r>
                      <a:r>
                        <a:rPr lang="en-US" sz="1300" kern="1200">
                          <a:effectLst/>
                        </a:rPr>
                        <a:t> applied on consumers, producers, mix); bans; regulations of the use of certain products and plastic design requirements (e.g. increase percentage of recycled plastic percentage), funds for innovation, private companies and start-ups, For each of the policy options, information on available funds for financing of the policy implementation will be collected and </a:t>
                      </a:r>
                      <a:r>
                        <a:rPr lang="en-US" sz="1300" kern="1200" err="1">
                          <a:effectLst/>
                        </a:rPr>
                        <a:t>analysed</a:t>
                      </a:r>
                      <a:r>
                        <a:rPr lang="en-US" sz="1300" kern="1200">
                          <a:effectLst/>
                        </a:rPr>
                        <a:t>, permitting, licensing, monitoring and enforcement requirements determined and stakeholder engagement plan drafted to support </a:t>
                      </a:r>
                      <a:r>
                        <a:rPr lang="en-US" sz="1300" kern="1200" err="1">
                          <a:effectLst/>
                        </a:rPr>
                        <a:t>GoI</a:t>
                      </a:r>
                      <a:r>
                        <a:rPr lang="en-US" sz="1300" kern="1200">
                          <a:effectLst/>
                        </a:rPr>
                        <a:t> in organizing stakeholder consultations for possible plastic policies.</a:t>
                      </a:r>
                      <a:endParaRPr lang="en-US">
                        <a:effectLst/>
                      </a:endParaRPr>
                    </a:p>
                    <a:p>
                      <a:pPr marL="228600" lvl="0" indent="-228600" algn="l">
                        <a:spcBef>
                          <a:spcPts val="0"/>
                        </a:spcBef>
                        <a:spcAft>
                          <a:spcPts val="0"/>
                        </a:spcAft>
                        <a:buFont typeface="Symbol" panose="05050102010706020507" pitchFamily="18" charset="2"/>
                        <a:buChar char="·"/>
                      </a:pPr>
                      <a:r>
                        <a:rPr lang="en-US" sz="1300" kern="1200">
                          <a:effectLst/>
                        </a:rPr>
                        <a:t>Priority Investments and Progress Monitoring Indicator development to support implementation of the Marine Plastic Debris Action Plan for Indonesia </a:t>
                      </a:r>
                      <a:endParaRPr lang="en-US">
                        <a:effectLst/>
                      </a:endParaRPr>
                    </a:p>
                    <a:p>
                      <a:pPr marL="228600" lvl="0" indent="-228600" algn="l">
                        <a:spcBef>
                          <a:spcPts val="0"/>
                        </a:spcBef>
                        <a:spcAft>
                          <a:spcPts val="0"/>
                        </a:spcAft>
                        <a:buFont typeface="Symbol" panose="05050102010706020507" pitchFamily="18" charset="2"/>
                        <a:buChar char="·"/>
                      </a:pPr>
                      <a:r>
                        <a:rPr lang="en-US" sz="1300" kern="1200">
                          <a:effectLst/>
                        </a:rPr>
                        <a:t>Support NPAP task force on marine debris policy</a:t>
                      </a:r>
                      <a:endParaRPr lang="en-US">
                        <a:effectLst/>
                      </a:endParaRPr>
                    </a:p>
                    <a:p>
                      <a:pPr marL="228600" lvl="0" indent="-228600" algn="l">
                        <a:spcBef>
                          <a:spcPts val="0"/>
                        </a:spcBef>
                        <a:spcAft>
                          <a:spcPts val="0"/>
                        </a:spcAft>
                        <a:buClrTx/>
                        <a:buSzPts val="1000"/>
                        <a:buFont typeface="Symbol" panose="05050102010706020507" pitchFamily="18" charset="2"/>
                        <a:buChar char="·"/>
                      </a:pPr>
                      <a:r>
                        <a:rPr lang="en-US" sz="1300" kern="1200">
                          <a:effectLst/>
                        </a:rPr>
                        <a:t>Study on the costs and benefits achieved from EPR that can lead to a key contribution to establishing the balance between total social costs and benefits from EPR policies. It can also help to identify the characteristics of EPR programs – including the structure of the program, and the application context - that are most cost-effective, in the sense of yielding the highest social benefit in relation to the costs involved by drawing on the current practices of EPR from other countries.</a:t>
                      </a:r>
                      <a:endParaRPr lang="en-US">
                        <a:effectLst/>
                      </a:endParaRPr>
                    </a:p>
                  </a:txBody>
                  <a:tcPr marL="0" marR="0" marT="0" marB="0" anchor="ctr"/>
                </a:tc>
                <a:extLst>
                  <a:ext uri="{0D108BD9-81ED-4DB2-BD59-A6C34878D82A}">
                    <a16:rowId xmlns:a16="http://schemas.microsoft.com/office/drawing/2014/main" val="3499055691"/>
                  </a:ext>
                </a:extLst>
              </a:tr>
              <a:tr h="0">
                <a:tc>
                  <a:txBody>
                    <a:bodyPr/>
                    <a:lstStyle/>
                    <a:p>
                      <a:pPr marL="0" algn="l" rtl="0" eaLnBrk="1" latinLnBrk="0" hangingPunct="1">
                        <a:spcBef>
                          <a:spcPts val="0"/>
                        </a:spcBef>
                        <a:spcAft>
                          <a:spcPts val="0"/>
                        </a:spcAft>
                      </a:pPr>
                      <a:r>
                        <a:rPr lang="en-ID" sz="1300" kern="1200">
                          <a:effectLst/>
                        </a:rPr>
                        <a:t>Knowledge Management</a:t>
                      </a:r>
                      <a:endParaRPr lang="en-ID">
                        <a:effectLst/>
                      </a:endParaRPr>
                    </a:p>
                  </a:txBody>
                  <a:tcPr marL="0" marR="0" marT="0" marB="0" anchor="ctr"/>
                </a:tc>
                <a:tc>
                  <a:txBody>
                    <a:bodyPr/>
                    <a:lstStyle/>
                    <a:p>
                      <a:pPr marL="0" algn="ctr" rtl="0" eaLnBrk="1" latinLnBrk="0" hangingPunct="1">
                        <a:spcBef>
                          <a:spcPts val="0"/>
                        </a:spcBef>
                        <a:spcAft>
                          <a:spcPts val="0"/>
                        </a:spcAft>
                      </a:pPr>
                      <a:r>
                        <a:rPr lang="en-ID" sz="1300">
                          <a:effectLst/>
                        </a:rPr>
                        <a:t>CMMAI</a:t>
                      </a:r>
                    </a:p>
                  </a:txBody>
                  <a:tcPr marL="0" marR="0" marT="0" marB="0" anchor="ctr"/>
                </a:tc>
                <a:tc>
                  <a:txBody>
                    <a:bodyPr/>
                    <a:lstStyle/>
                    <a:p>
                      <a:pPr marL="0" algn="l" rtl="0" eaLnBrk="1" latinLnBrk="0" hangingPunct="1">
                        <a:spcBef>
                          <a:spcPts val="0"/>
                        </a:spcBef>
                        <a:spcAft>
                          <a:spcPts val="0"/>
                        </a:spcAft>
                      </a:pPr>
                      <a:r>
                        <a:rPr lang="en-ID" sz="1300" kern="1200">
                          <a:effectLst/>
                        </a:rPr>
                        <a:t>Ongoing, this is link to 2.1. on behaviour change event</a:t>
                      </a:r>
                      <a:endParaRPr lang="en-ID">
                        <a:effectLst/>
                      </a:endParaRPr>
                    </a:p>
                  </a:txBody>
                  <a:tcPr marL="0" marR="0" marT="0" marB="0" anchor="ctr"/>
                </a:tc>
                <a:extLst>
                  <a:ext uri="{0D108BD9-81ED-4DB2-BD59-A6C34878D82A}">
                    <a16:rowId xmlns:a16="http://schemas.microsoft.com/office/drawing/2014/main" val="1294618116"/>
                  </a:ext>
                </a:extLst>
              </a:tr>
            </a:tbl>
          </a:graphicData>
        </a:graphic>
      </p:graphicFrame>
    </p:spTree>
    <p:extLst>
      <p:ext uri="{BB962C8B-B14F-4D97-AF65-F5344CB8AC3E}">
        <p14:creationId xmlns:p14="http://schemas.microsoft.com/office/powerpoint/2010/main" val="598020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91A4-139B-40E6-93F6-1EF676B95EEF}"/>
              </a:ext>
            </a:extLst>
          </p:cNvPr>
          <p:cNvSpPr>
            <a:spLocks noGrp="1"/>
          </p:cNvSpPr>
          <p:nvPr>
            <p:ph type="title"/>
          </p:nvPr>
        </p:nvSpPr>
        <p:spPr>
          <a:xfrm>
            <a:off x="2013777" y="305725"/>
            <a:ext cx="9159499" cy="631803"/>
          </a:xfrm>
        </p:spPr>
        <p:txBody>
          <a:bodyPr>
            <a:normAutofit/>
          </a:bodyPr>
          <a:lstStyle/>
          <a:p>
            <a:pPr algn="ctr"/>
            <a:r>
              <a:rPr lang="en-US" sz="3600">
                <a:latin typeface="Andes"/>
              </a:rPr>
              <a:t>MDTF Work Plan for FY20-22</a:t>
            </a:r>
            <a:endParaRPr lang="en-US" sz="3600"/>
          </a:p>
        </p:txBody>
      </p:sp>
      <p:sp>
        <p:nvSpPr>
          <p:cNvPr id="11" name="Title 1">
            <a:extLst>
              <a:ext uri="{FF2B5EF4-FFF2-40B4-BE49-F238E27FC236}">
                <a16:creationId xmlns:a16="http://schemas.microsoft.com/office/drawing/2014/main" id="{15B44586-0AF8-45CC-B1DB-DD6B4F370350}"/>
              </a:ext>
            </a:extLst>
          </p:cNvPr>
          <p:cNvSpPr txBox="1">
            <a:spLocks/>
          </p:cNvSpPr>
          <p:nvPr/>
        </p:nvSpPr>
        <p:spPr>
          <a:xfrm>
            <a:off x="1279072" y="935796"/>
            <a:ext cx="4519261" cy="3474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accent1"/>
                </a:solidFill>
                <a:latin typeface="Andes" panose="02000000000000000000" pitchFamily="2" charset="0"/>
                <a:ea typeface="+mj-ea"/>
                <a:cs typeface="+mj-cs"/>
              </a:defRPr>
            </a:lvl1pPr>
          </a:lstStyle>
          <a:p>
            <a:r>
              <a:rPr lang="en-US" sz="1400">
                <a:latin typeface="Andes"/>
              </a:rPr>
              <a:t>Component 3. Coastal Resilience</a:t>
            </a:r>
            <a:endParaRPr lang="en-US" sz="1400"/>
          </a:p>
        </p:txBody>
      </p:sp>
      <p:graphicFrame>
        <p:nvGraphicFramePr>
          <p:cNvPr id="4" name="Table 3">
            <a:extLst>
              <a:ext uri="{FF2B5EF4-FFF2-40B4-BE49-F238E27FC236}">
                <a16:creationId xmlns:a16="http://schemas.microsoft.com/office/drawing/2014/main" id="{B8F2FC13-F9C9-4628-BDDF-E1EBE20FDF7D}"/>
              </a:ext>
            </a:extLst>
          </p:cNvPr>
          <p:cNvGraphicFramePr>
            <a:graphicFrameLocks noGrp="1"/>
          </p:cNvGraphicFramePr>
          <p:nvPr>
            <p:extLst>
              <p:ext uri="{D42A27DB-BD31-4B8C-83A1-F6EECF244321}">
                <p14:modId xmlns:p14="http://schemas.microsoft.com/office/powerpoint/2010/main" val="1669603893"/>
              </p:ext>
            </p:extLst>
          </p:nvPr>
        </p:nvGraphicFramePr>
        <p:xfrm>
          <a:off x="1205552" y="1364776"/>
          <a:ext cx="10336687" cy="2773553"/>
        </p:xfrm>
        <a:graphic>
          <a:graphicData uri="http://schemas.openxmlformats.org/drawingml/2006/table">
            <a:tbl>
              <a:tblPr firstRow="1" firstCol="1" bandRow="1">
                <a:tableStyleId>{5C22544A-7EE6-4342-B048-85BDC9FD1C3A}</a:tableStyleId>
              </a:tblPr>
              <a:tblGrid>
                <a:gridCol w="1942871">
                  <a:extLst>
                    <a:ext uri="{9D8B030D-6E8A-4147-A177-3AD203B41FA5}">
                      <a16:colId xmlns:a16="http://schemas.microsoft.com/office/drawing/2014/main" val="2396378842"/>
                    </a:ext>
                  </a:extLst>
                </a:gridCol>
                <a:gridCol w="1228298">
                  <a:extLst>
                    <a:ext uri="{9D8B030D-6E8A-4147-A177-3AD203B41FA5}">
                      <a16:colId xmlns:a16="http://schemas.microsoft.com/office/drawing/2014/main" val="896616316"/>
                    </a:ext>
                  </a:extLst>
                </a:gridCol>
                <a:gridCol w="7165518">
                  <a:extLst>
                    <a:ext uri="{9D8B030D-6E8A-4147-A177-3AD203B41FA5}">
                      <a16:colId xmlns:a16="http://schemas.microsoft.com/office/drawing/2014/main" val="3453703472"/>
                    </a:ext>
                  </a:extLst>
                </a:gridCol>
              </a:tblGrid>
              <a:tr h="0">
                <a:tc>
                  <a:txBody>
                    <a:bodyPr/>
                    <a:lstStyle/>
                    <a:p>
                      <a:pPr marL="0" marR="54610" algn="ctr" rtl="0" eaLnBrk="1" latinLnBrk="0" hangingPunct="1">
                        <a:spcBef>
                          <a:spcPts val="0"/>
                        </a:spcBef>
                        <a:spcAft>
                          <a:spcPts val="0"/>
                        </a:spcAft>
                      </a:pPr>
                      <a:r>
                        <a:rPr lang="en-ID" sz="1400" kern="1200" spc="5">
                          <a:effectLst/>
                        </a:rPr>
                        <a:t>Ou</a:t>
                      </a:r>
                      <a:r>
                        <a:rPr lang="en-ID" sz="1400" kern="1200">
                          <a:effectLst/>
                        </a:rPr>
                        <a:t>t</a:t>
                      </a:r>
                      <a:r>
                        <a:rPr lang="en-ID" sz="1400" kern="1200" spc="5">
                          <a:effectLst/>
                        </a:rPr>
                        <a:t>pu</a:t>
                      </a:r>
                      <a:r>
                        <a:rPr lang="en-ID" sz="1400" kern="1200">
                          <a:effectLst/>
                        </a:rPr>
                        <a:t>ts</a:t>
                      </a:r>
                      <a:endParaRPr lang="en-ID">
                        <a:effectLst/>
                      </a:endParaRPr>
                    </a:p>
                  </a:txBody>
                  <a:tcPr marL="0" marR="0" marT="0" marB="0" anchor="ctr"/>
                </a:tc>
                <a:tc>
                  <a:txBody>
                    <a:bodyPr/>
                    <a:lstStyle/>
                    <a:p>
                      <a:pPr marL="0" indent="0" algn="ctr" rtl="0" eaLnBrk="1" latinLnBrk="0" hangingPunct="1">
                        <a:lnSpc>
                          <a:spcPct val="114000"/>
                        </a:lnSpc>
                        <a:spcBef>
                          <a:spcPts val="0"/>
                        </a:spcBef>
                        <a:spcAft>
                          <a:spcPts val="0"/>
                        </a:spcAft>
                      </a:pPr>
                      <a:r>
                        <a:rPr lang="en-ID" sz="1400" kern="1200" spc="5">
                          <a:effectLst/>
                        </a:rPr>
                        <a:t>Lead </a:t>
                      </a:r>
                      <a:r>
                        <a:rPr lang="en-ID" sz="1400" kern="1200">
                          <a:effectLst/>
                        </a:rPr>
                        <a:t>A</a:t>
                      </a:r>
                      <a:r>
                        <a:rPr lang="en-ID" sz="1400" kern="1200" spc="5">
                          <a:effectLst/>
                        </a:rPr>
                        <a:t>gen</a:t>
                      </a:r>
                      <a:r>
                        <a:rPr lang="en-ID" sz="1400" kern="1200" spc="-5">
                          <a:effectLst/>
                        </a:rPr>
                        <a:t>c</a:t>
                      </a:r>
                      <a:r>
                        <a:rPr lang="en-ID" sz="1400" kern="1200" spc="5">
                          <a:effectLst/>
                        </a:rPr>
                        <a:t>y</a:t>
                      </a:r>
                      <a:endParaRPr lang="en-ID">
                        <a:effectLst/>
                      </a:endParaRPr>
                    </a:p>
                  </a:txBody>
                  <a:tcPr marL="0" marR="0" marT="0" marB="0" anchor="ctr"/>
                </a:tc>
                <a:tc>
                  <a:txBody>
                    <a:bodyPr/>
                    <a:lstStyle/>
                    <a:p>
                      <a:pPr marL="0" marR="27305" algn="ctr" rtl="0" eaLnBrk="1" latinLnBrk="0" hangingPunct="1">
                        <a:spcBef>
                          <a:spcPts val="0"/>
                        </a:spcBef>
                        <a:spcAft>
                          <a:spcPts val="0"/>
                        </a:spcAft>
                      </a:pPr>
                      <a:r>
                        <a:rPr lang="en-ID" sz="1400" kern="1200">
                          <a:effectLst/>
                        </a:rPr>
                        <a:t>Strategic fit</a:t>
                      </a:r>
                      <a:endParaRPr lang="en-ID">
                        <a:effectLst/>
                      </a:endParaRPr>
                    </a:p>
                  </a:txBody>
                  <a:tcPr marL="0" marR="0" marT="0" marB="0" anchor="ctr"/>
                </a:tc>
                <a:extLst>
                  <a:ext uri="{0D108BD9-81ED-4DB2-BD59-A6C34878D82A}">
                    <a16:rowId xmlns:a16="http://schemas.microsoft.com/office/drawing/2014/main" val="3999036913"/>
                  </a:ext>
                </a:extLst>
              </a:tr>
              <a:tr h="0">
                <a:tc>
                  <a:txBody>
                    <a:bodyPr/>
                    <a:lstStyle/>
                    <a:p>
                      <a:pPr marL="0" rtl="0" latinLnBrk="0">
                        <a:spcBef>
                          <a:spcPts val="0"/>
                        </a:spcBef>
                        <a:spcAft>
                          <a:spcPts val="0"/>
                        </a:spcAft>
                      </a:pPr>
                      <a:r>
                        <a:rPr lang="en-ID" sz="1200" kern="1200">
                          <a:effectLst/>
                        </a:rPr>
                        <a:t>Feasibility study on the establishment of Mangrove Conservation and Restoration Funding Facility for Indonesia</a:t>
                      </a:r>
                      <a:endParaRPr lang="en-ID" sz="1200">
                        <a:effectLst/>
                      </a:endParaRPr>
                    </a:p>
                  </a:txBody>
                  <a:tcPr marL="0" marR="0" marT="0" marB="0" anchor="ctr"/>
                </a:tc>
                <a:tc>
                  <a:txBody>
                    <a:bodyPr/>
                    <a:lstStyle/>
                    <a:p>
                      <a:pPr marL="0" algn="ctr" rtl="0" eaLnBrk="1" latinLnBrk="0" hangingPunct="1">
                        <a:spcBef>
                          <a:spcPts val="0"/>
                        </a:spcBef>
                        <a:spcAft>
                          <a:spcPts val="0"/>
                        </a:spcAft>
                      </a:pPr>
                      <a:r>
                        <a:rPr lang="en-ID" sz="1200" kern="1200">
                          <a:effectLst/>
                        </a:rPr>
                        <a:t>CMMAI, KLHK, MMAF</a:t>
                      </a:r>
                      <a:endParaRPr lang="en-ID" sz="1200">
                        <a:effectLst/>
                      </a:endParaRPr>
                    </a:p>
                  </a:txBody>
                  <a:tcPr marL="0" marR="0" marT="0" marB="0" anchor="ctr"/>
                </a:tc>
                <a:tc>
                  <a:txBody>
                    <a:bodyPr/>
                    <a:lstStyle/>
                    <a:p>
                      <a:pPr marL="0" rtl="0" latinLnBrk="0">
                        <a:lnSpc>
                          <a:spcPct val="114000"/>
                        </a:lnSpc>
                        <a:spcBef>
                          <a:spcPts val="155"/>
                        </a:spcBef>
                        <a:spcAft>
                          <a:spcPts val="0"/>
                        </a:spcAft>
                      </a:pPr>
                      <a:r>
                        <a:rPr lang="en-US" sz="1200" kern="1200">
                          <a:effectLst/>
                        </a:rPr>
                        <a:t>This study will support directly the </a:t>
                      </a:r>
                      <a:r>
                        <a:rPr lang="en-US" sz="1200" kern="1200" err="1">
                          <a:effectLst/>
                        </a:rPr>
                        <a:t>GoI’s</a:t>
                      </a:r>
                      <a:r>
                        <a:rPr lang="en-US" sz="1200" kern="1200">
                          <a:effectLst/>
                        </a:rPr>
                        <a:t> effort to conserve and restore the Indonesia-wide mangrove ecosystem as mandated in PERMENKO 4/2017 on National Mangrove Ecosystem Management. It will develop a framework and roadmap on how to establish the funding facility and prepare for funding opportunities that can be generated by stakeholders (government, private sector, community and donor).</a:t>
                      </a:r>
                      <a:endParaRPr lang="en-US" sz="1200">
                        <a:effectLst/>
                      </a:endParaRPr>
                    </a:p>
                  </a:txBody>
                  <a:tcPr marL="0" marR="0" marT="0" marB="0" anchor="ctr"/>
                </a:tc>
                <a:extLst>
                  <a:ext uri="{0D108BD9-81ED-4DB2-BD59-A6C34878D82A}">
                    <a16:rowId xmlns:a16="http://schemas.microsoft.com/office/drawing/2014/main" val="1563951249"/>
                  </a:ext>
                </a:extLst>
              </a:tr>
              <a:tr h="0">
                <a:tc>
                  <a:txBody>
                    <a:bodyPr/>
                    <a:lstStyle/>
                    <a:p>
                      <a:pPr marL="0" rtl="0" latinLnBrk="0">
                        <a:spcBef>
                          <a:spcPts val="0"/>
                        </a:spcBef>
                        <a:spcAft>
                          <a:spcPts val="0"/>
                        </a:spcAft>
                      </a:pPr>
                      <a:r>
                        <a:rPr lang="en-ID" sz="1200" kern="1200" spc="5">
                          <a:effectLst/>
                        </a:rPr>
                        <a:t>Strengthen the implementation of Marine Spatial Planning both at national (&gt;12 nm) and provincial level (&lt;12 nm)</a:t>
                      </a:r>
                      <a:endParaRPr lang="en-ID" sz="1200">
                        <a:effectLst/>
                      </a:endParaRPr>
                    </a:p>
                  </a:txBody>
                  <a:tcPr marL="0" marR="0" marT="0" marB="0" anchor="ctr"/>
                </a:tc>
                <a:tc>
                  <a:txBody>
                    <a:bodyPr/>
                    <a:lstStyle/>
                    <a:p>
                      <a:pPr marL="0" algn="ctr" rtl="0" eaLnBrk="1" latinLnBrk="0" hangingPunct="1">
                        <a:spcBef>
                          <a:spcPts val="0"/>
                        </a:spcBef>
                        <a:spcAft>
                          <a:spcPts val="0"/>
                        </a:spcAft>
                      </a:pPr>
                      <a:r>
                        <a:rPr lang="en-ID" sz="1200" kern="1200">
                          <a:effectLst/>
                        </a:rPr>
                        <a:t>C</a:t>
                      </a:r>
                      <a:r>
                        <a:rPr lang="en-ID" sz="1200" kern="1200" spc="-5">
                          <a:effectLst/>
                        </a:rPr>
                        <a:t>MM</a:t>
                      </a:r>
                      <a:r>
                        <a:rPr lang="en-ID" sz="1200" kern="1200">
                          <a:effectLst/>
                        </a:rPr>
                        <a:t>AI De</a:t>
                      </a:r>
                      <a:r>
                        <a:rPr lang="en-ID" sz="1200" kern="1200" spc="5">
                          <a:effectLst/>
                        </a:rPr>
                        <a:t>pu</a:t>
                      </a:r>
                      <a:r>
                        <a:rPr lang="en-ID" sz="1200" kern="1200">
                          <a:effectLst/>
                        </a:rPr>
                        <a:t>ty 2 and MMAF</a:t>
                      </a:r>
                      <a:endParaRPr lang="en-ID" sz="1200">
                        <a:effectLst/>
                      </a:endParaRPr>
                    </a:p>
                  </a:txBody>
                  <a:tcPr marL="0" marR="0" marT="0" marB="0" anchor="ctr"/>
                </a:tc>
                <a:tc>
                  <a:txBody>
                    <a:bodyPr/>
                    <a:lstStyle/>
                    <a:p>
                      <a:pPr marL="347345" indent="-347345" rtl="0" latinLnBrk="0">
                        <a:spcBef>
                          <a:spcPts val="155"/>
                        </a:spcBef>
                        <a:spcAft>
                          <a:spcPts val="0"/>
                        </a:spcAft>
                      </a:pPr>
                      <a:r>
                        <a:rPr lang="en-US" sz="1200">
                          <a:effectLst/>
                        </a:rPr>
                        <a:t>1) </a:t>
                      </a:r>
                      <a:r>
                        <a:rPr lang="en-US" sz="1200" kern="1200">
                          <a:effectLst/>
                        </a:rPr>
                        <a:t>Study on institutional, legal and human resource gaps for RZWP32K implementation. </a:t>
                      </a:r>
                      <a:endParaRPr lang="en-US" sz="1200">
                        <a:effectLst/>
                      </a:endParaRPr>
                    </a:p>
                    <a:p>
                      <a:pPr marL="347345" indent="-347345" rtl="0" latinLnBrk="0">
                        <a:spcBef>
                          <a:spcPts val="155"/>
                        </a:spcBef>
                        <a:spcAft>
                          <a:spcPts val="0"/>
                        </a:spcAft>
                      </a:pPr>
                      <a:r>
                        <a:rPr lang="en-US" sz="1200">
                          <a:effectLst/>
                        </a:rPr>
                        <a:t>2) </a:t>
                      </a:r>
                      <a:r>
                        <a:rPr lang="en-US" sz="1200" kern="1200">
                          <a:effectLst/>
                        </a:rPr>
                        <a:t>Study on scorecard for RZWP3K implementation. Output will be (</a:t>
                      </a:r>
                      <a:r>
                        <a:rPr lang="en-US" sz="1200" kern="1200" err="1">
                          <a:effectLst/>
                        </a:rPr>
                        <a:t>i</a:t>
                      </a:r>
                      <a:r>
                        <a:rPr lang="en-US" sz="1200" kern="1200">
                          <a:effectLst/>
                        </a:rPr>
                        <a:t>) draft scorecard; (ii) draft implementation strategy for subnational actor.</a:t>
                      </a:r>
                      <a:endParaRPr lang="en-US" sz="1200">
                        <a:effectLst/>
                      </a:endParaRPr>
                    </a:p>
                    <a:p>
                      <a:pPr marL="347345" indent="-347345" rtl="0" latinLnBrk="0">
                        <a:spcBef>
                          <a:spcPts val="155"/>
                        </a:spcBef>
                        <a:spcAft>
                          <a:spcPts val="0"/>
                        </a:spcAft>
                      </a:pPr>
                      <a:r>
                        <a:rPr lang="en-US" sz="1200">
                          <a:effectLst/>
                        </a:rPr>
                        <a:t>3) </a:t>
                      </a:r>
                      <a:r>
                        <a:rPr lang="en-US" sz="1200" kern="1200">
                          <a:effectLst/>
                        </a:rPr>
                        <a:t>Study on legal and policy options to extend private sector responsibility to maintain coastal ecosystem services. Output will feed into the preparation of academic paper (</a:t>
                      </a:r>
                      <a:r>
                        <a:rPr lang="en-US" sz="1200" kern="1200" err="1">
                          <a:effectLst/>
                        </a:rPr>
                        <a:t>naskah</a:t>
                      </a:r>
                      <a:r>
                        <a:rPr lang="en-US" sz="1200" kern="1200">
                          <a:effectLst/>
                        </a:rPr>
                        <a:t> </a:t>
                      </a:r>
                      <a:r>
                        <a:rPr lang="en-US" sz="1200" kern="1200" err="1">
                          <a:effectLst/>
                        </a:rPr>
                        <a:t>akademik</a:t>
                      </a:r>
                      <a:r>
                        <a:rPr lang="en-US" sz="1200" kern="1200">
                          <a:effectLst/>
                        </a:rPr>
                        <a:t>) for EPR scheme and policy on coastal ecosystem services)</a:t>
                      </a:r>
                      <a:endParaRPr lang="en-US" sz="1200">
                        <a:effectLst/>
                      </a:endParaRPr>
                    </a:p>
                  </a:txBody>
                  <a:tcPr marL="0" marR="0" marT="0" marB="0" anchor="ctr"/>
                </a:tc>
                <a:extLst>
                  <a:ext uri="{0D108BD9-81ED-4DB2-BD59-A6C34878D82A}">
                    <a16:rowId xmlns:a16="http://schemas.microsoft.com/office/drawing/2014/main" val="2306203445"/>
                  </a:ext>
                </a:extLst>
              </a:tr>
              <a:tr h="0">
                <a:tc>
                  <a:txBody>
                    <a:bodyPr/>
                    <a:lstStyle/>
                    <a:p>
                      <a:pPr marL="0" rtl="0" latinLnBrk="0">
                        <a:spcBef>
                          <a:spcPts val="0"/>
                        </a:spcBef>
                        <a:spcAft>
                          <a:spcPts val="0"/>
                        </a:spcAft>
                      </a:pPr>
                      <a:r>
                        <a:rPr lang="en-ID" sz="1200" kern="1200" spc="5">
                          <a:effectLst/>
                        </a:rPr>
                        <a:t>Strengthen effective management of MPAs at national and provincial level </a:t>
                      </a:r>
                      <a:endParaRPr lang="en-ID" sz="1200">
                        <a:effectLst/>
                      </a:endParaRPr>
                    </a:p>
                  </a:txBody>
                  <a:tcPr marL="0" marR="0" marT="0" marB="0" anchor="ctr"/>
                </a:tc>
                <a:tc>
                  <a:txBody>
                    <a:bodyPr/>
                    <a:lstStyle/>
                    <a:p>
                      <a:pPr marL="0" algn="ctr" rtl="0" eaLnBrk="1" latinLnBrk="0" hangingPunct="1">
                        <a:spcBef>
                          <a:spcPts val="0"/>
                        </a:spcBef>
                        <a:spcAft>
                          <a:spcPts val="0"/>
                        </a:spcAft>
                      </a:pPr>
                      <a:r>
                        <a:rPr lang="en-ID" sz="1200" kern="1200">
                          <a:effectLst/>
                        </a:rPr>
                        <a:t>C</a:t>
                      </a:r>
                      <a:r>
                        <a:rPr lang="en-ID" sz="1200" kern="1200" spc="-5">
                          <a:effectLst/>
                        </a:rPr>
                        <a:t>MM</a:t>
                      </a:r>
                      <a:r>
                        <a:rPr lang="en-ID" sz="1200" kern="1200">
                          <a:effectLst/>
                        </a:rPr>
                        <a:t>AI De</a:t>
                      </a:r>
                      <a:r>
                        <a:rPr lang="en-ID" sz="1200" kern="1200" spc="5">
                          <a:effectLst/>
                        </a:rPr>
                        <a:t>pu</a:t>
                      </a:r>
                      <a:r>
                        <a:rPr lang="en-ID" sz="1200" kern="1200">
                          <a:effectLst/>
                        </a:rPr>
                        <a:t>ty 2 and MMAF</a:t>
                      </a:r>
                      <a:endParaRPr lang="en-ID" sz="1200">
                        <a:effectLst/>
                      </a:endParaRPr>
                    </a:p>
                  </a:txBody>
                  <a:tcPr marL="0" marR="0" marT="0" marB="0" anchor="ctr"/>
                </a:tc>
                <a:tc>
                  <a:txBody>
                    <a:bodyPr/>
                    <a:lstStyle/>
                    <a:p>
                      <a:pPr marL="347345" indent="-347345" rtl="0" latinLnBrk="0">
                        <a:spcBef>
                          <a:spcPts val="155"/>
                        </a:spcBef>
                        <a:spcAft>
                          <a:spcPts val="0"/>
                        </a:spcAft>
                      </a:pPr>
                      <a:r>
                        <a:rPr lang="en-US" sz="1200">
                          <a:effectLst/>
                        </a:rPr>
                        <a:t>1) </a:t>
                      </a:r>
                      <a:r>
                        <a:rPr lang="en-US" sz="1200" kern="1200">
                          <a:effectLst/>
                        </a:rPr>
                        <a:t>Support MMAF study on institutional and human resources gaps for establishing 10 new MPA UPTs </a:t>
                      </a:r>
                      <a:endParaRPr lang="en-US" sz="1200">
                        <a:effectLst/>
                      </a:endParaRPr>
                    </a:p>
                    <a:p>
                      <a:pPr marL="347345" indent="-347345" rtl="0" latinLnBrk="0">
                        <a:spcBef>
                          <a:spcPts val="155"/>
                        </a:spcBef>
                        <a:spcAft>
                          <a:spcPts val="0"/>
                        </a:spcAft>
                      </a:pPr>
                      <a:r>
                        <a:rPr lang="en-US" sz="1200">
                          <a:effectLst/>
                        </a:rPr>
                        <a:t>2) </a:t>
                      </a:r>
                      <a:r>
                        <a:rPr lang="en-US" sz="1200" kern="1200">
                          <a:effectLst/>
                        </a:rPr>
                        <a:t>Study on MPA co-management and sustainable financing models for Indonesia. Includes global review of case studies. Includes private and public funds.</a:t>
                      </a:r>
                      <a:endParaRPr lang="en-US" sz="1200">
                        <a:effectLst/>
                      </a:endParaRPr>
                    </a:p>
                  </a:txBody>
                  <a:tcPr marL="0" marR="0" marT="0" marB="0" anchor="ctr"/>
                </a:tc>
                <a:extLst>
                  <a:ext uri="{0D108BD9-81ED-4DB2-BD59-A6C34878D82A}">
                    <a16:rowId xmlns:a16="http://schemas.microsoft.com/office/drawing/2014/main" val="1288722574"/>
                  </a:ext>
                </a:extLst>
              </a:tr>
            </a:tbl>
          </a:graphicData>
        </a:graphic>
      </p:graphicFrame>
      <p:graphicFrame>
        <p:nvGraphicFramePr>
          <p:cNvPr id="6" name="Table 5">
            <a:extLst>
              <a:ext uri="{FF2B5EF4-FFF2-40B4-BE49-F238E27FC236}">
                <a16:creationId xmlns:a16="http://schemas.microsoft.com/office/drawing/2014/main" id="{B431C251-CC3E-4BEC-9CB2-C99356033766}"/>
              </a:ext>
            </a:extLst>
          </p:cNvPr>
          <p:cNvGraphicFramePr>
            <a:graphicFrameLocks noGrp="1"/>
          </p:cNvGraphicFramePr>
          <p:nvPr>
            <p:extLst>
              <p:ext uri="{D42A27DB-BD31-4B8C-83A1-F6EECF244321}">
                <p14:modId xmlns:p14="http://schemas.microsoft.com/office/powerpoint/2010/main" val="3455020267"/>
              </p:ext>
            </p:extLst>
          </p:nvPr>
        </p:nvGraphicFramePr>
        <p:xfrm>
          <a:off x="1200056" y="4126173"/>
          <a:ext cx="10344117" cy="2560320"/>
        </p:xfrm>
        <a:graphic>
          <a:graphicData uri="http://schemas.openxmlformats.org/drawingml/2006/table">
            <a:tbl>
              <a:tblPr firstRow="1" firstCol="1" bandRow="1">
                <a:tableStyleId>{5C22544A-7EE6-4342-B048-85BDC9FD1C3A}</a:tableStyleId>
              </a:tblPr>
              <a:tblGrid>
                <a:gridCol w="1944805">
                  <a:extLst>
                    <a:ext uri="{9D8B030D-6E8A-4147-A177-3AD203B41FA5}">
                      <a16:colId xmlns:a16="http://schemas.microsoft.com/office/drawing/2014/main" val="704758917"/>
                    </a:ext>
                  </a:extLst>
                </a:gridCol>
                <a:gridCol w="1245358">
                  <a:extLst>
                    <a:ext uri="{9D8B030D-6E8A-4147-A177-3AD203B41FA5}">
                      <a16:colId xmlns:a16="http://schemas.microsoft.com/office/drawing/2014/main" val="321771289"/>
                    </a:ext>
                  </a:extLst>
                </a:gridCol>
                <a:gridCol w="7153954">
                  <a:extLst>
                    <a:ext uri="{9D8B030D-6E8A-4147-A177-3AD203B41FA5}">
                      <a16:colId xmlns:a16="http://schemas.microsoft.com/office/drawing/2014/main" val="2526756140"/>
                    </a:ext>
                  </a:extLst>
                </a:gridCol>
              </a:tblGrid>
              <a:tr h="0">
                <a:tc>
                  <a:txBody>
                    <a:bodyPr/>
                    <a:lstStyle/>
                    <a:p>
                      <a:pPr marL="0" algn="l" rtl="0" eaLnBrk="1" latinLnBrk="0" hangingPunct="1">
                        <a:spcBef>
                          <a:spcPts val="0"/>
                        </a:spcBef>
                        <a:spcAft>
                          <a:spcPts val="0"/>
                        </a:spcAft>
                      </a:pPr>
                      <a:r>
                        <a:rPr lang="en-ID" sz="1200" kern="1200" spc="5">
                          <a:effectLst/>
                        </a:rPr>
                        <a:t>Facilitate coordination and collaboration at national and international for relevant coastal and marine resource issues</a:t>
                      </a:r>
                      <a:endParaRPr lang="en-ID" sz="1200">
                        <a:effectLst/>
                      </a:endParaRPr>
                    </a:p>
                  </a:txBody>
                  <a:tcPr marL="0" marR="0" marT="0" marB="0" anchor="ctr"/>
                </a:tc>
                <a:tc>
                  <a:txBody>
                    <a:bodyPr/>
                    <a:lstStyle/>
                    <a:p>
                      <a:pPr marL="0" algn="ctr" rtl="0" eaLnBrk="1" latinLnBrk="0" hangingPunct="1">
                        <a:spcBef>
                          <a:spcPts val="0"/>
                        </a:spcBef>
                        <a:spcAft>
                          <a:spcPts val="0"/>
                        </a:spcAft>
                      </a:pPr>
                      <a:r>
                        <a:rPr lang="en-ID" sz="1200" kern="1200">
                          <a:effectLst/>
                        </a:rPr>
                        <a:t>C</a:t>
                      </a:r>
                      <a:r>
                        <a:rPr lang="en-ID" sz="1200" kern="1200" spc="-5">
                          <a:effectLst/>
                        </a:rPr>
                        <a:t>MM</a:t>
                      </a:r>
                      <a:r>
                        <a:rPr lang="en-ID" sz="1200" kern="1200">
                          <a:effectLst/>
                        </a:rPr>
                        <a:t>AI De</a:t>
                      </a:r>
                      <a:r>
                        <a:rPr lang="en-ID" sz="1200" kern="1200" spc="5">
                          <a:effectLst/>
                        </a:rPr>
                        <a:t>pu</a:t>
                      </a:r>
                      <a:r>
                        <a:rPr lang="en-ID" sz="1200" kern="1200">
                          <a:effectLst/>
                        </a:rPr>
                        <a:t>ty 2 and MMAF</a:t>
                      </a:r>
                      <a:endParaRPr lang="en-ID" sz="1200">
                        <a:effectLst/>
                      </a:endParaRPr>
                    </a:p>
                  </a:txBody>
                  <a:tcPr marL="0" marR="0" marT="0" marB="0" anchor="ctr"/>
                </a:tc>
                <a:tc>
                  <a:txBody>
                    <a:bodyPr/>
                    <a:lstStyle/>
                    <a:p>
                      <a:pPr marL="0" algn="l" rtl="0" eaLnBrk="1" latinLnBrk="0" hangingPunct="1">
                        <a:spcBef>
                          <a:spcPts val="0"/>
                        </a:spcBef>
                        <a:spcAft>
                          <a:spcPts val="0"/>
                        </a:spcAft>
                      </a:pPr>
                      <a:r>
                        <a:rPr lang="en-US" sz="1200" kern="1200">
                          <a:effectLst/>
                        </a:rPr>
                        <a:t>This activity will support Indonesia involvement in national and international meeting/event such as UN Biodiversity Conference, MSP international conference, and other relevant knowledge exchange and workshop..</a:t>
                      </a:r>
                      <a:endParaRPr lang="en-US" sz="1200">
                        <a:effectLst/>
                      </a:endParaRPr>
                    </a:p>
                  </a:txBody>
                  <a:tcPr marL="0" marR="0" marT="0" marB="0" anchor="ctr"/>
                </a:tc>
                <a:extLst>
                  <a:ext uri="{0D108BD9-81ED-4DB2-BD59-A6C34878D82A}">
                    <a16:rowId xmlns:a16="http://schemas.microsoft.com/office/drawing/2014/main" val="1146183388"/>
                  </a:ext>
                </a:extLst>
              </a:tr>
              <a:tr h="0">
                <a:tc>
                  <a:txBody>
                    <a:bodyPr/>
                    <a:lstStyle/>
                    <a:p>
                      <a:pPr marL="0" algn="l" rtl="0" eaLnBrk="1" latinLnBrk="0" hangingPunct="1">
                        <a:spcBef>
                          <a:spcPts val="0"/>
                        </a:spcBef>
                        <a:spcAft>
                          <a:spcPts val="0"/>
                        </a:spcAft>
                      </a:pPr>
                      <a:r>
                        <a:rPr lang="en-ID" sz="1200" kern="1200" spc="-10">
                          <a:effectLst/>
                        </a:rPr>
                        <a:t>Technical and analytical work related to natural capital accounting and </a:t>
                      </a:r>
                      <a:r>
                        <a:rPr lang="en-ID" sz="1200" kern="1200" spc="5">
                          <a:effectLst/>
                        </a:rPr>
                        <a:t>va</a:t>
                      </a:r>
                      <a:r>
                        <a:rPr lang="en-ID" sz="1200" kern="1200">
                          <a:effectLst/>
                        </a:rPr>
                        <a:t>lu</a:t>
                      </a:r>
                      <a:r>
                        <a:rPr lang="en-ID" sz="1200" kern="1200" spc="5">
                          <a:effectLst/>
                        </a:rPr>
                        <a:t>a</a:t>
                      </a:r>
                      <a:r>
                        <a:rPr lang="en-ID" sz="1200" kern="1200">
                          <a:effectLst/>
                        </a:rPr>
                        <a:t>t</a:t>
                      </a:r>
                      <a:r>
                        <a:rPr lang="en-ID" sz="1200" kern="1200" spc="-10">
                          <a:effectLst/>
                        </a:rPr>
                        <a:t>i</a:t>
                      </a:r>
                      <a:r>
                        <a:rPr lang="en-ID" sz="1200" kern="1200" spc="5">
                          <a:effectLst/>
                        </a:rPr>
                        <a:t>o</a:t>
                      </a:r>
                      <a:r>
                        <a:rPr lang="en-ID" sz="1200" kern="1200">
                          <a:effectLst/>
                        </a:rPr>
                        <a:t>n</a:t>
                      </a:r>
                      <a:r>
                        <a:rPr lang="en-ID" sz="1200" kern="1200" spc="5">
                          <a:effectLst/>
                        </a:rPr>
                        <a:t> o</a:t>
                      </a:r>
                      <a:r>
                        <a:rPr lang="en-ID" sz="1200" kern="1200">
                          <a:effectLst/>
                        </a:rPr>
                        <a:t>f</a:t>
                      </a:r>
                      <a:r>
                        <a:rPr lang="en-ID" sz="1200" kern="1200" spc="-10">
                          <a:effectLst/>
                        </a:rPr>
                        <a:t> coastal </a:t>
                      </a:r>
                      <a:r>
                        <a:rPr lang="en-ID" sz="1200" kern="1200" spc="5">
                          <a:effectLst/>
                        </a:rPr>
                        <a:t>e</a:t>
                      </a:r>
                      <a:r>
                        <a:rPr lang="en-ID" sz="1200" kern="1200" spc="-5">
                          <a:effectLst/>
                        </a:rPr>
                        <a:t>c</a:t>
                      </a:r>
                      <a:r>
                        <a:rPr lang="en-ID" sz="1200" kern="1200" spc="5">
                          <a:effectLst/>
                        </a:rPr>
                        <a:t>o</a:t>
                      </a:r>
                      <a:r>
                        <a:rPr lang="en-ID" sz="1200" kern="1200" spc="-5">
                          <a:effectLst/>
                        </a:rPr>
                        <a:t>s</a:t>
                      </a:r>
                      <a:r>
                        <a:rPr lang="en-ID" sz="1200" kern="1200" spc="5">
                          <a:effectLst/>
                        </a:rPr>
                        <a:t>ys</a:t>
                      </a:r>
                      <a:r>
                        <a:rPr lang="en-ID" sz="1200" kern="1200" spc="-10">
                          <a:effectLst/>
                        </a:rPr>
                        <a:t>t</a:t>
                      </a:r>
                      <a:r>
                        <a:rPr lang="en-ID" sz="1200" kern="1200" spc="5">
                          <a:effectLst/>
                        </a:rPr>
                        <a:t>e</a:t>
                      </a:r>
                      <a:r>
                        <a:rPr lang="en-ID" sz="1200" kern="1200">
                          <a:effectLst/>
                        </a:rPr>
                        <a:t>m</a:t>
                      </a:r>
                      <a:r>
                        <a:rPr lang="en-ID" sz="1200" kern="1200" spc="-5">
                          <a:effectLst/>
                        </a:rPr>
                        <a:t> </a:t>
                      </a:r>
                      <a:r>
                        <a:rPr lang="en-ID" sz="1200" kern="1200" spc="5">
                          <a:effectLst/>
                        </a:rPr>
                        <a:t>se</a:t>
                      </a:r>
                      <a:r>
                        <a:rPr lang="en-ID" sz="1200" kern="1200">
                          <a:effectLst/>
                        </a:rPr>
                        <a:t>r</a:t>
                      </a:r>
                      <a:r>
                        <a:rPr lang="en-ID" sz="1200" kern="1200" spc="5">
                          <a:effectLst/>
                        </a:rPr>
                        <a:t>v</a:t>
                      </a:r>
                      <a:r>
                        <a:rPr lang="en-ID" sz="1200" kern="1200" spc="-15">
                          <a:effectLst/>
                        </a:rPr>
                        <a:t>i</a:t>
                      </a:r>
                      <a:r>
                        <a:rPr lang="en-ID" sz="1200" kern="1200" spc="-5">
                          <a:effectLst/>
                        </a:rPr>
                        <a:t>c</a:t>
                      </a:r>
                      <a:r>
                        <a:rPr lang="en-ID" sz="1200" kern="1200" spc="5">
                          <a:effectLst/>
                        </a:rPr>
                        <a:t>es</a:t>
                      </a:r>
                      <a:r>
                        <a:rPr lang="en-ID" sz="1200" kern="1200">
                          <a:effectLst/>
                        </a:rPr>
                        <a:t>, including </a:t>
                      </a:r>
                      <a:r>
                        <a:rPr lang="en-ID" sz="1200" kern="1200" spc="-5">
                          <a:effectLst/>
                        </a:rPr>
                        <a:t>m</a:t>
                      </a:r>
                      <a:r>
                        <a:rPr lang="en-ID" sz="1200" kern="1200" spc="5">
                          <a:effectLst/>
                        </a:rPr>
                        <a:t>ang</a:t>
                      </a:r>
                      <a:r>
                        <a:rPr lang="en-ID" sz="1200" kern="1200">
                          <a:effectLst/>
                        </a:rPr>
                        <a:t>r</a:t>
                      </a:r>
                      <a:r>
                        <a:rPr lang="en-ID" sz="1200" kern="1200" spc="5">
                          <a:effectLst/>
                        </a:rPr>
                        <a:t>ov</a:t>
                      </a:r>
                      <a:r>
                        <a:rPr lang="en-ID" sz="1200" kern="1200" spc="-10">
                          <a:effectLst/>
                        </a:rPr>
                        <a:t>e</a:t>
                      </a:r>
                      <a:r>
                        <a:rPr lang="en-ID" sz="1200" kern="1200" spc="5">
                          <a:effectLst/>
                        </a:rPr>
                        <a:t>s</a:t>
                      </a:r>
                      <a:r>
                        <a:rPr lang="en-ID" sz="1200" kern="1200">
                          <a:effectLst/>
                        </a:rPr>
                        <a:t>, seagrass and coral reefs</a:t>
                      </a:r>
                      <a:endParaRPr lang="en-ID" sz="1200">
                        <a:effectLst/>
                      </a:endParaRPr>
                    </a:p>
                  </a:txBody>
                  <a:tcPr marL="0" marR="0" marT="0" marB="0" anchor="ctr"/>
                </a:tc>
                <a:tc>
                  <a:txBody>
                    <a:bodyPr/>
                    <a:lstStyle/>
                    <a:p>
                      <a:pPr marL="0" algn="ctr" rtl="0" eaLnBrk="1" latinLnBrk="0" hangingPunct="1">
                        <a:spcBef>
                          <a:spcPts val="0"/>
                        </a:spcBef>
                        <a:spcAft>
                          <a:spcPts val="0"/>
                        </a:spcAft>
                      </a:pPr>
                      <a:r>
                        <a:rPr lang="en-ID" sz="1200" kern="1200">
                          <a:effectLst/>
                        </a:rPr>
                        <a:t>C</a:t>
                      </a:r>
                      <a:r>
                        <a:rPr lang="en-ID" sz="1200" kern="1200" spc="-5">
                          <a:effectLst/>
                        </a:rPr>
                        <a:t>MM</a:t>
                      </a:r>
                      <a:r>
                        <a:rPr lang="en-ID" sz="1200" kern="1200">
                          <a:effectLst/>
                        </a:rPr>
                        <a:t>AI De</a:t>
                      </a:r>
                      <a:r>
                        <a:rPr lang="en-ID" sz="1200" kern="1200" spc="5">
                          <a:effectLst/>
                        </a:rPr>
                        <a:t>pu</a:t>
                      </a:r>
                      <a:r>
                        <a:rPr lang="en-ID" sz="1200" kern="1200">
                          <a:effectLst/>
                        </a:rPr>
                        <a:t>ty 2 and MMAF</a:t>
                      </a:r>
                      <a:endParaRPr lang="en-ID" sz="1200">
                        <a:effectLst/>
                      </a:endParaRPr>
                    </a:p>
                  </a:txBody>
                  <a:tcPr marL="0" marR="0" marT="0" marB="0" anchor="ctr"/>
                </a:tc>
                <a:tc>
                  <a:txBody>
                    <a:bodyPr/>
                    <a:lstStyle/>
                    <a:p>
                      <a:pPr marL="0" algn="l" rtl="0" eaLnBrk="1" latinLnBrk="0" hangingPunct="1">
                        <a:spcBef>
                          <a:spcPts val="0"/>
                        </a:spcBef>
                        <a:spcAft>
                          <a:spcPts val="0"/>
                        </a:spcAft>
                      </a:pPr>
                      <a:r>
                        <a:rPr lang="en-US" sz="1200" kern="1200">
                          <a:effectLst/>
                        </a:rPr>
                        <a:t>This activity would include:</a:t>
                      </a:r>
                      <a:endParaRPr lang="en-US" sz="1200">
                        <a:effectLst/>
                      </a:endParaRPr>
                    </a:p>
                    <a:p>
                      <a:pPr marL="0" algn="l" rtl="0" eaLnBrk="1" latinLnBrk="0" hangingPunct="1">
                        <a:spcBef>
                          <a:spcPts val="0"/>
                        </a:spcBef>
                        <a:spcAft>
                          <a:spcPts val="0"/>
                        </a:spcAft>
                      </a:pPr>
                      <a:r>
                        <a:rPr lang="en-US" sz="1200" kern="1200">
                          <a:effectLst/>
                        </a:rPr>
                        <a:t>1)</a:t>
                      </a:r>
                      <a:r>
                        <a:rPr lang="en-US" sz="1200" kern="1200" baseline="0">
                          <a:effectLst/>
                        </a:rPr>
                        <a:t> </a:t>
                      </a:r>
                      <a:r>
                        <a:rPr lang="en-US" sz="1200" kern="1200">
                          <a:effectLst/>
                        </a:rPr>
                        <a:t>On-going Natural Capital Accounting (NCA) and valuation of coastal ecosystem services work, with expected completion date in August 2020. The analyses can provide baseline indicators of mangrove, seagrass and coral reef ecosystem service value for monitoring purposes.</a:t>
                      </a:r>
                      <a:endParaRPr lang="en-US" sz="1200">
                        <a:effectLst/>
                      </a:endParaRPr>
                    </a:p>
                    <a:p>
                      <a:pPr marL="0" algn="l" rtl="0" eaLnBrk="1" latinLnBrk="0" hangingPunct="1">
                        <a:spcBef>
                          <a:spcPts val="0"/>
                        </a:spcBef>
                        <a:spcAft>
                          <a:spcPts val="0"/>
                        </a:spcAft>
                      </a:pPr>
                      <a:r>
                        <a:rPr lang="en-US" sz="1200" kern="1200">
                          <a:effectLst/>
                        </a:rPr>
                        <a:t>2)</a:t>
                      </a:r>
                      <a:r>
                        <a:rPr lang="en-US" sz="1200" kern="1200" baseline="0">
                          <a:effectLst/>
                        </a:rPr>
                        <a:t> </a:t>
                      </a:r>
                      <a:r>
                        <a:rPr lang="en-US" sz="1200" kern="1200">
                          <a:effectLst/>
                        </a:rPr>
                        <a:t>Knowledge sharing and capacity building on NCA tools for monitoring and assessing the value of coastal ecosystems.</a:t>
                      </a:r>
                      <a:endParaRPr lang="en-US" sz="1200">
                        <a:effectLst/>
                      </a:endParaRPr>
                    </a:p>
                    <a:p>
                      <a:pPr marL="0" algn="l" rtl="0" eaLnBrk="1" latinLnBrk="0" hangingPunct="1">
                        <a:spcBef>
                          <a:spcPts val="0"/>
                        </a:spcBef>
                        <a:spcAft>
                          <a:spcPts val="0"/>
                        </a:spcAft>
                      </a:pPr>
                      <a:r>
                        <a:rPr lang="en-US" sz="1200" kern="1200">
                          <a:effectLst/>
                        </a:rPr>
                        <a:t>3)</a:t>
                      </a:r>
                      <a:r>
                        <a:rPr lang="en-US" sz="1200" kern="1200" baseline="0">
                          <a:effectLst/>
                        </a:rPr>
                        <a:t> </a:t>
                      </a:r>
                      <a:r>
                        <a:rPr lang="en-US" sz="1200" kern="1200">
                          <a:effectLst/>
                        </a:rPr>
                        <a:t>Policy report/brief/study on the economic benefits/costs of strengthened coastal and marine resilience, on topics such as blue carbon, sustainable marine and coastal tourism, and financial instruments to incentivize better coastal management.</a:t>
                      </a:r>
                      <a:endParaRPr lang="en-US" sz="1200">
                        <a:effectLst/>
                      </a:endParaRPr>
                    </a:p>
                  </a:txBody>
                  <a:tcPr marL="0" marR="0" marT="0" marB="0" anchor="ctr"/>
                </a:tc>
                <a:extLst>
                  <a:ext uri="{0D108BD9-81ED-4DB2-BD59-A6C34878D82A}">
                    <a16:rowId xmlns:a16="http://schemas.microsoft.com/office/drawing/2014/main" val="4187056996"/>
                  </a:ext>
                </a:extLst>
              </a:tr>
            </a:tbl>
          </a:graphicData>
        </a:graphic>
      </p:graphicFrame>
    </p:spTree>
    <p:extLst>
      <p:ext uri="{BB962C8B-B14F-4D97-AF65-F5344CB8AC3E}">
        <p14:creationId xmlns:p14="http://schemas.microsoft.com/office/powerpoint/2010/main" val="3412143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4572000" cy="6858000"/>
          </a:xfrm>
          <a:prstGeom prst="rect">
            <a:avLst/>
          </a:prstGeom>
        </p:spPr>
      </p:pic>
      <p:sp>
        <p:nvSpPr>
          <p:cNvPr id="2" name="Title 1">
            <a:extLst>
              <a:ext uri="{FF2B5EF4-FFF2-40B4-BE49-F238E27FC236}">
                <a16:creationId xmlns:a16="http://schemas.microsoft.com/office/drawing/2014/main" id="{AE289E36-713E-BA48-9E70-4A6DD20C122D}"/>
              </a:ext>
            </a:extLst>
          </p:cNvPr>
          <p:cNvSpPr>
            <a:spLocks noGrp="1"/>
          </p:cNvSpPr>
          <p:nvPr>
            <p:ph type="title"/>
          </p:nvPr>
        </p:nvSpPr>
        <p:spPr>
          <a:xfrm>
            <a:off x="4880344" y="753532"/>
            <a:ext cx="6252585" cy="893812"/>
          </a:xfrm>
        </p:spPr>
        <p:txBody>
          <a:bodyPr>
            <a:normAutofit fontScale="90000"/>
          </a:bodyPr>
          <a:lstStyle/>
          <a:p>
            <a:r>
              <a:rPr lang="en-US"/>
              <a:t>Coastal Fisheries Initiative Challenge Funds (CFI-CF)</a:t>
            </a:r>
            <a:endParaRPr lang="en-US">
              <a:solidFill>
                <a:srgbClr val="0090C4"/>
              </a:solidFill>
            </a:endParaRPr>
          </a:p>
        </p:txBody>
      </p:sp>
      <p:sp>
        <p:nvSpPr>
          <p:cNvPr id="3" name="Content Placeholder 2">
            <a:extLst>
              <a:ext uri="{FF2B5EF4-FFF2-40B4-BE49-F238E27FC236}">
                <a16:creationId xmlns:a16="http://schemas.microsoft.com/office/drawing/2014/main" id="{B5F0B3F5-81FD-B648-A78F-9D499BA0B722}"/>
              </a:ext>
            </a:extLst>
          </p:cNvPr>
          <p:cNvSpPr>
            <a:spLocks noGrp="1"/>
          </p:cNvSpPr>
          <p:nvPr>
            <p:ph idx="1"/>
          </p:nvPr>
        </p:nvSpPr>
        <p:spPr>
          <a:xfrm>
            <a:off x="4880344" y="2010395"/>
            <a:ext cx="6974958" cy="2032538"/>
          </a:xfrm>
        </p:spPr>
        <p:txBody>
          <a:bodyPr>
            <a:noAutofit/>
          </a:bodyPr>
          <a:lstStyle/>
          <a:p>
            <a:pPr marL="0" indent="0" algn="just">
              <a:lnSpc>
                <a:spcPct val="100000"/>
              </a:lnSpc>
              <a:spcAft>
                <a:spcPts val="600"/>
              </a:spcAft>
              <a:buNone/>
            </a:pPr>
            <a:r>
              <a:rPr lang="en-US">
                <a:latin typeface="Andes" panose="02000000000000000000" pitchFamily="2" charset="0"/>
              </a:rPr>
              <a:t>The program aims to </a:t>
            </a:r>
            <a:r>
              <a:rPr lang="en-US"/>
              <a:t>promote responsible private sector investment and address the issues by catalyzing private sector contributions for sustainable coastal fisheries. It</a:t>
            </a:r>
            <a:r>
              <a:rPr lang="en-US">
                <a:latin typeface="Andes" panose="02000000000000000000" pitchFamily="2" charset="0"/>
              </a:rPr>
              <a:t> is implemented by the World Bank in partnership with the Government of Indonesia, and is supported by US$ 1 million in funding from the Global Environment Facility (GEF). </a:t>
            </a:r>
          </a:p>
          <a:p>
            <a:pPr marL="0" indent="0" algn="just">
              <a:lnSpc>
                <a:spcPct val="100000"/>
              </a:lnSpc>
              <a:spcAft>
                <a:spcPts val="600"/>
              </a:spcAft>
              <a:buNone/>
            </a:pPr>
            <a:endParaRPr lang="en-US"/>
          </a:p>
          <a:p>
            <a:pPr marL="0" indent="0" algn="just">
              <a:lnSpc>
                <a:spcPct val="100000"/>
              </a:lnSpc>
              <a:spcAft>
                <a:spcPts val="600"/>
              </a:spcAft>
              <a:buNone/>
            </a:pPr>
            <a:endParaRPr lang="en-US"/>
          </a:p>
          <a:p>
            <a:pPr marL="0" indent="0" algn="just">
              <a:lnSpc>
                <a:spcPct val="100000"/>
              </a:lnSpc>
              <a:spcAft>
                <a:spcPts val="600"/>
              </a:spcAft>
              <a:buNone/>
            </a:pPr>
            <a:r>
              <a:rPr lang="en-US"/>
              <a:t> </a:t>
            </a:r>
          </a:p>
        </p:txBody>
      </p:sp>
      <p:sp>
        <p:nvSpPr>
          <p:cNvPr id="15" name="Content Placeholder 2">
            <a:extLst>
              <a:ext uri="{FF2B5EF4-FFF2-40B4-BE49-F238E27FC236}">
                <a16:creationId xmlns:a16="http://schemas.microsoft.com/office/drawing/2014/main" id="{8C8C178F-5A18-47F6-95F5-FF40F25AE4AD}"/>
              </a:ext>
            </a:extLst>
          </p:cNvPr>
          <p:cNvSpPr txBox="1">
            <a:spLocks/>
          </p:cNvSpPr>
          <p:nvPr/>
        </p:nvSpPr>
        <p:spPr>
          <a:xfrm>
            <a:off x="4880344" y="4055285"/>
            <a:ext cx="6974958" cy="178510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defTabSz="457200">
              <a:lnSpc>
                <a:spcPct val="100000"/>
              </a:lnSpc>
              <a:spcBef>
                <a:spcPts val="0"/>
              </a:spcBef>
              <a:spcAft>
                <a:spcPts val="400"/>
              </a:spcAft>
              <a:buNone/>
            </a:pPr>
            <a:r>
              <a:rPr lang="en-US" sz="2000">
                <a:solidFill>
                  <a:srgbClr val="0090C4"/>
                </a:solidFill>
                <a:latin typeface="Andes ExtraLight" panose="02000000000000000000"/>
                <a:cs typeface="Arial" panose="020B0604020202020204" pitchFamily="34" charset="0"/>
              </a:rPr>
              <a:t>Components: </a:t>
            </a:r>
          </a:p>
          <a:p>
            <a:pPr marL="355600" indent="-342900" defTabSz="457200">
              <a:lnSpc>
                <a:spcPct val="100000"/>
              </a:lnSpc>
              <a:spcBef>
                <a:spcPts val="0"/>
              </a:spcBef>
              <a:spcAft>
                <a:spcPts val="400"/>
              </a:spcAft>
              <a:buFont typeface="Courier New" panose="02070309020205020404" pitchFamily="49" charset="0"/>
              <a:buChar char="o"/>
            </a:pPr>
            <a:r>
              <a:rPr lang="en-US" sz="2000">
                <a:solidFill>
                  <a:srgbClr val="0090C4"/>
                </a:solidFill>
                <a:latin typeface="Andes ExtraLight" panose="02000000000000000000"/>
                <a:cs typeface="Arial" panose="020B0604020202020204" pitchFamily="34" charset="0"/>
              </a:rPr>
              <a:t>Investment readiness facility</a:t>
            </a:r>
          </a:p>
          <a:p>
            <a:pPr marL="355600" indent="-342900" defTabSz="457200">
              <a:lnSpc>
                <a:spcPct val="100000"/>
              </a:lnSpc>
              <a:spcBef>
                <a:spcPts val="0"/>
              </a:spcBef>
              <a:spcAft>
                <a:spcPts val="400"/>
              </a:spcAft>
              <a:buFont typeface="Courier New" panose="02070309020205020404" pitchFamily="49" charset="0"/>
              <a:buChar char="o"/>
            </a:pPr>
            <a:r>
              <a:rPr lang="en-US" sz="2000">
                <a:solidFill>
                  <a:srgbClr val="0090C4"/>
                </a:solidFill>
                <a:latin typeface="Andes ExtraLight" panose="02000000000000000000"/>
                <a:cs typeface="Arial" panose="020B0604020202020204" pitchFamily="34" charset="0"/>
              </a:rPr>
              <a:t>Promoting sustainable investment policy and guidelines within the financial sector</a:t>
            </a:r>
          </a:p>
          <a:p>
            <a:pPr marL="355600" indent="-342900" defTabSz="457200">
              <a:lnSpc>
                <a:spcPct val="100000"/>
              </a:lnSpc>
              <a:spcBef>
                <a:spcPts val="0"/>
              </a:spcBef>
              <a:spcAft>
                <a:spcPts val="400"/>
              </a:spcAft>
              <a:buFont typeface="Courier New" panose="02070309020205020404" pitchFamily="49" charset="0"/>
              <a:buChar char="o"/>
            </a:pPr>
            <a:r>
              <a:rPr lang="en-US" sz="2000">
                <a:solidFill>
                  <a:srgbClr val="0090C4"/>
                </a:solidFill>
                <a:latin typeface="Andes ExtraLight" panose="02000000000000000000"/>
                <a:cs typeface="Arial" panose="020B0604020202020204" pitchFamily="34" charset="0"/>
              </a:rPr>
              <a:t>South-South knowledge sharing and learning</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42168310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9E36-713E-BA48-9E70-4A6DD20C122D}"/>
              </a:ext>
            </a:extLst>
          </p:cNvPr>
          <p:cNvSpPr>
            <a:spLocks noGrp="1"/>
          </p:cNvSpPr>
          <p:nvPr>
            <p:ph type="title"/>
          </p:nvPr>
        </p:nvSpPr>
        <p:spPr>
          <a:xfrm>
            <a:off x="3973590" y="457498"/>
            <a:ext cx="4743588" cy="893812"/>
          </a:xfrm>
        </p:spPr>
        <p:txBody>
          <a:bodyPr>
            <a:normAutofit fontScale="90000"/>
          </a:bodyPr>
          <a:lstStyle/>
          <a:p>
            <a:r>
              <a:rPr lang="en-US"/>
              <a:t>PROBLUE Trust Funds</a:t>
            </a:r>
            <a:endParaRPr lang="en-US">
              <a:solidFill>
                <a:srgbClr val="0090C4"/>
              </a:solidFill>
            </a:endParaRPr>
          </a:p>
        </p:txBody>
      </p:sp>
      <p:sp>
        <p:nvSpPr>
          <p:cNvPr id="3" name="Content Placeholder 2">
            <a:extLst>
              <a:ext uri="{FF2B5EF4-FFF2-40B4-BE49-F238E27FC236}">
                <a16:creationId xmlns:a16="http://schemas.microsoft.com/office/drawing/2014/main" id="{B5F0B3F5-81FD-B648-A78F-9D499BA0B722}"/>
              </a:ext>
            </a:extLst>
          </p:cNvPr>
          <p:cNvSpPr>
            <a:spLocks noGrp="1"/>
          </p:cNvSpPr>
          <p:nvPr>
            <p:ph idx="1"/>
          </p:nvPr>
        </p:nvSpPr>
        <p:spPr>
          <a:xfrm>
            <a:off x="1562987" y="1477065"/>
            <a:ext cx="9564794" cy="1071809"/>
          </a:xfrm>
        </p:spPr>
        <p:txBody>
          <a:bodyPr>
            <a:noAutofit/>
          </a:bodyPr>
          <a:lstStyle/>
          <a:p>
            <a:pPr marL="0" indent="0" algn="ctr">
              <a:lnSpc>
                <a:spcPct val="100000"/>
              </a:lnSpc>
              <a:spcAft>
                <a:spcPts val="600"/>
              </a:spcAft>
              <a:buNone/>
            </a:pPr>
            <a:r>
              <a:rPr lang="en-US">
                <a:latin typeface="Andes" panose="02000000000000000000" pitchFamily="2" charset="0"/>
              </a:rPr>
              <a:t>The program aims to </a:t>
            </a:r>
            <a:r>
              <a:rPr lang="en-US"/>
              <a:t>improve the evidence-base and planning capacity for developing sustainable fisheries and aquaculture within Indonesia’s blue economy. </a:t>
            </a:r>
            <a:r>
              <a:rPr lang="en-US">
                <a:latin typeface="Andes" panose="02000000000000000000" pitchFamily="2" charset="0"/>
              </a:rPr>
              <a:t>It is financed primarily through 0.8 million Global </a:t>
            </a:r>
            <a:r>
              <a:rPr lang="en-US" err="1">
                <a:latin typeface="Andes" panose="02000000000000000000" pitchFamily="2" charset="0"/>
              </a:rPr>
              <a:t>Problue</a:t>
            </a:r>
            <a:r>
              <a:rPr lang="en-US">
                <a:latin typeface="Andes" panose="02000000000000000000" pitchFamily="2" charset="0"/>
              </a:rPr>
              <a:t> Multi-Donor Trust Fund </a:t>
            </a:r>
            <a:r>
              <a:rPr lang="en-GB"/>
              <a:t>housed at the World Bank</a:t>
            </a:r>
            <a:r>
              <a:rPr lang="en-US">
                <a:latin typeface="Andes" panose="02000000000000000000" pitchFamily="2" charset="0"/>
              </a:rPr>
              <a:t>.</a:t>
            </a:r>
          </a:p>
          <a:p>
            <a:pPr algn="ctr">
              <a:lnSpc>
                <a:spcPct val="100000"/>
              </a:lnSpc>
              <a:spcAft>
                <a:spcPts val="600"/>
              </a:spcAft>
            </a:pPr>
            <a:endParaRPr lang="en-US"/>
          </a:p>
        </p:txBody>
      </p:sp>
      <p:sp>
        <p:nvSpPr>
          <p:cNvPr id="4" name="Content Placeholder 3">
            <a:extLst>
              <a:ext uri="{FF2B5EF4-FFF2-40B4-BE49-F238E27FC236}">
                <a16:creationId xmlns:a16="http://schemas.microsoft.com/office/drawing/2014/main" id="{9CEC6BF8-42D7-1E46-A9D1-DBD681F26877}"/>
              </a:ext>
            </a:extLst>
          </p:cNvPr>
          <p:cNvSpPr txBox="1">
            <a:spLocks/>
          </p:cNvSpPr>
          <p:nvPr/>
        </p:nvSpPr>
        <p:spPr>
          <a:xfrm>
            <a:off x="8498793" y="5166831"/>
            <a:ext cx="3330251" cy="669924"/>
          </a:xfrm>
          <a:prstGeom prst="rect">
            <a:avLst/>
          </a:prstGeom>
        </p:spPr>
        <p:txBody>
          <a:bodyPr>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ourier New" panose="02070309020205020404" pitchFamily="49" charset="0"/>
              <a:buNone/>
            </a:pPr>
            <a:endParaRPr lang="en-US" sz="2000">
              <a:solidFill>
                <a:srgbClr val="0090C4"/>
              </a:solidFill>
            </a:endParaRPr>
          </a:p>
        </p:txBody>
      </p:sp>
      <p:sp>
        <p:nvSpPr>
          <p:cNvPr id="5" name="Content Placeholder 3">
            <a:extLst>
              <a:ext uri="{FF2B5EF4-FFF2-40B4-BE49-F238E27FC236}">
                <a16:creationId xmlns:a16="http://schemas.microsoft.com/office/drawing/2014/main" id="{9CEC6BF8-42D7-1E46-A9D1-DBD681F26877}"/>
              </a:ext>
            </a:extLst>
          </p:cNvPr>
          <p:cNvSpPr txBox="1">
            <a:spLocks/>
          </p:cNvSpPr>
          <p:nvPr/>
        </p:nvSpPr>
        <p:spPr>
          <a:xfrm>
            <a:off x="4739586" y="5177464"/>
            <a:ext cx="3366242" cy="669925"/>
          </a:xfrm>
          <a:prstGeom prst="rect">
            <a:avLst/>
          </a:prstGeom>
        </p:spPr>
        <p:txBody>
          <a:bodyPr>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ourier New" panose="02070309020205020404" pitchFamily="49" charset="0"/>
              <a:buNone/>
            </a:pPr>
            <a:endParaRPr lang="en-US" sz="2000">
              <a:solidFill>
                <a:srgbClr val="0090C4"/>
              </a:solidFill>
            </a:endParaRPr>
          </a:p>
        </p:txBody>
      </p:sp>
      <p:grpSp>
        <p:nvGrpSpPr>
          <p:cNvPr id="16" name="Group 15"/>
          <p:cNvGrpSpPr/>
          <p:nvPr/>
        </p:nvGrpSpPr>
        <p:grpSpPr>
          <a:xfrm>
            <a:off x="699138" y="2772082"/>
            <a:ext cx="11447138" cy="936614"/>
            <a:chOff x="998513" y="2772082"/>
            <a:chExt cx="11447138" cy="936614"/>
          </a:xfrm>
        </p:grpSpPr>
        <p:pic>
          <p:nvPicPr>
            <p:cNvPr id="10" name="Picture 9" descr="A close up of a logo&#10;&#10;Description automatically generated">
              <a:extLst>
                <a:ext uri="{FF2B5EF4-FFF2-40B4-BE49-F238E27FC236}">
                  <a16:creationId xmlns:a16="http://schemas.microsoft.com/office/drawing/2014/main" id="{2A371CA3-89D3-AB44-AFA9-EDE4430EB6E8}"/>
                </a:ext>
              </a:extLst>
            </p:cNvPr>
            <p:cNvPicPr>
              <a:picLocks noChangeAspect="1"/>
            </p:cNvPicPr>
            <p:nvPr/>
          </p:nvPicPr>
          <p:blipFill>
            <a:blip r:embed="rId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838763" y="2844221"/>
              <a:ext cx="731520" cy="731520"/>
            </a:xfrm>
            <a:prstGeom prst="rect">
              <a:avLst/>
            </a:prstGeom>
          </p:spPr>
        </p:pic>
        <p:grpSp>
          <p:nvGrpSpPr>
            <p:cNvPr id="15" name="Group 14"/>
            <p:cNvGrpSpPr/>
            <p:nvPr/>
          </p:nvGrpSpPr>
          <p:grpSpPr>
            <a:xfrm>
              <a:off x="998513" y="2772082"/>
              <a:ext cx="3275776" cy="936614"/>
              <a:chOff x="998513" y="2517269"/>
              <a:chExt cx="3275776" cy="936614"/>
            </a:xfrm>
          </p:grpSpPr>
          <p:sp>
            <p:nvSpPr>
              <p:cNvPr id="6" name="Content Placeholder 3">
                <a:extLst>
                  <a:ext uri="{FF2B5EF4-FFF2-40B4-BE49-F238E27FC236}">
                    <a16:creationId xmlns:a16="http://schemas.microsoft.com/office/drawing/2014/main" id="{9CEC6BF8-42D7-1E46-A9D1-DBD681F26877}"/>
                  </a:ext>
                </a:extLst>
              </p:cNvPr>
              <p:cNvSpPr txBox="1">
                <a:spLocks/>
              </p:cNvSpPr>
              <p:nvPr/>
            </p:nvSpPr>
            <p:spPr>
              <a:xfrm>
                <a:off x="1968867" y="2730763"/>
                <a:ext cx="2305422" cy="509626"/>
              </a:xfrm>
              <a:prstGeom prst="rect">
                <a:avLst/>
              </a:prstGeom>
            </p:spPr>
            <p:txBody>
              <a:bodyPr>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0"/>
                  </a:spcBef>
                  <a:spcAft>
                    <a:spcPts val="900"/>
                  </a:spcAft>
                  <a:buFont typeface="Courier New" panose="02070309020205020404" pitchFamily="49" charset="0"/>
                  <a:buNone/>
                </a:pPr>
                <a:r>
                  <a:rPr lang="en-US" sz="2000"/>
                  <a:t>Component 1</a:t>
                </a:r>
              </a:p>
              <a:p>
                <a:pPr marL="0" indent="0">
                  <a:lnSpc>
                    <a:spcPts val="1200"/>
                  </a:lnSpc>
                  <a:spcBef>
                    <a:spcPts val="0"/>
                  </a:spcBef>
                  <a:spcAft>
                    <a:spcPts val="900"/>
                  </a:spcAft>
                  <a:buFont typeface="Courier New" panose="02070309020205020404" pitchFamily="49" charset="0"/>
                  <a:buNone/>
                </a:pPr>
                <a:r>
                  <a:rPr lang="en-US" sz="2000"/>
                  <a:t>Sustainable Fisheries</a:t>
                </a:r>
              </a:p>
            </p:txBody>
          </p:sp>
          <p:pic>
            <p:nvPicPr>
              <p:cNvPr id="11" name="Picture 10" descr="A close up of a logo&#10;&#10;Description automatically generated">
                <a:extLst>
                  <a:ext uri="{FF2B5EF4-FFF2-40B4-BE49-F238E27FC236}">
                    <a16:creationId xmlns:a16="http://schemas.microsoft.com/office/drawing/2014/main" id="{B49FA4EA-35B5-C540-B2EA-82A7098233A0}"/>
                  </a:ext>
                </a:extLst>
              </p:cNvPr>
              <p:cNvPicPr>
                <a:picLocks noChangeAspect="1"/>
              </p:cNvPicPr>
              <p:nvPr/>
            </p:nvPicPr>
            <p:blipFill>
              <a:blip r:embed="rId3"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98513" y="2517269"/>
                <a:ext cx="936614" cy="936614"/>
              </a:xfrm>
              <a:prstGeom prst="rect">
                <a:avLst/>
              </a:prstGeom>
            </p:spPr>
          </p:pic>
        </p:grpSp>
        <p:sp>
          <p:nvSpPr>
            <p:cNvPr id="12" name="Content Placeholder 3">
              <a:extLst>
                <a:ext uri="{FF2B5EF4-FFF2-40B4-BE49-F238E27FC236}">
                  <a16:creationId xmlns:a16="http://schemas.microsoft.com/office/drawing/2014/main" id="{9CEC6BF8-42D7-1E46-A9D1-DBD681F26877}"/>
                </a:ext>
              </a:extLst>
            </p:cNvPr>
            <p:cNvSpPr txBox="1">
              <a:spLocks/>
            </p:cNvSpPr>
            <p:nvPr/>
          </p:nvSpPr>
          <p:spPr>
            <a:xfrm>
              <a:off x="9281562" y="2988608"/>
              <a:ext cx="3164089" cy="509626"/>
            </a:xfrm>
            <a:prstGeom prst="rect">
              <a:avLst/>
            </a:prstGeom>
          </p:spPr>
          <p:txBody>
            <a:bodyPr>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0"/>
                </a:spcBef>
                <a:spcAft>
                  <a:spcPts val="900"/>
                </a:spcAft>
                <a:buNone/>
              </a:pPr>
              <a:r>
                <a:rPr lang="en-US" sz="2000"/>
                <a:t>Component 3</a:t>
              </a:r>
            </a:p>
            <a:p>
              <a:pPr marL="0" indent="0">
                <a:lnSpc>
                  <a:spcPts val="1200"/>
                </a:lnSpc>
                <a:spcBef>
                  <a:spcPts val="0"/>
                </a:spcBef>
                <a:spcAft>
                  <a:spcPts val="900"/>
                </a:spcAft>
                <a:buNone/>
              </a:pPr>
              <a:r>
                <a:rPr lang="en-US" sz="2000"/>
                <a:t>Financing the Blue Economy </a:t>
              </a:r>
            </a:p>
          </p:txBody>
        </p:sp>
        <p:sp>
          <p:nvSpPr>
            <p:cNvPr id="13" name="Content Placeholder 3">
              <a:extLst>
                <a:ext uri="{FF2B5EF4-FFF2-40B4-BE49-F238E27FC236}">
                  <a16:creationId xmlns:a16="http://schemas.microsoft.com/office/drawing/2014/main" id="{9CEC6BF8-42D7-1E46-A9D1-DBD681F26877}"/>
                </a:ext>
              </a:extLst>
            </p:cNvPr>
            <p:cNvSpPr txBox="1">
              <a:spLocks/>
            </p:cNvSpPr>
            <p:nvPr/>
          </p:nvSpPr>
          <p:spPr>
            <a:xfrm>
              <a:off x="5570283" y="2988608"/>
              <a:ext cx="2415285" cy="509626"/>
            </a:xfrm>
            <a:prstGeom prst="rect">
              <a:avLst/>
            </a:prstGeom>
          </p:spPr>
          <p:txBody>
            <a:bodyPr>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200"/>
                </a:lnSpc>
                <a:spcBef>
                  <a:spcPts val="0"/>
                </a:spcBef>
                <a:spcAft>
                  <a:spcPts val="900"/>
                </a:spcAft>
                <a:buNone/>
              </a:pPr>
              <a:r>
                <a:rPr lang="en-US" sz="2000"/>
                <a:t>Component 2</a:t>
              </a:r>
            </a:p>
            <a:p>
              <a:pPr marL="0" indent="0">
                <a:lnSpc>
                  <a:spcPts val="1200"/>
                </a:lnSpc>
                <a:spcBef>
                  <a:spcPts val="0"/>
                </a:spcBef>
                <a:spcAft>
                  <a:spcPts val="900"/>
                </a:spcAft>
                <a:buNone/>
              </a:pPr>
              <a:r>
                <a:rPr lang="en-US" sz="2000"/>
                <a:t>Alternative Livelihoods </a:t>
              </a:r>
            </a:p>
          </p:txBody>
        </p:sp>
        <p:pic>
          <p:nvPicPr>
            <p:cNvPr id="1026" name="Picture 2" descr="Image result for economy icon black"/>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50042" y="2844221"/>
              <a:ext cx="731520" cy="731520"/>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Content Placeholder 2">
            <a:extLst>
              <a:ext uri="{FF2B5EF4-FFF2-40B4-BE49-F238E27FC236}">
                <a16:creationId xmlns:a16="http://schemas.microsoft.com/office/drawing/2014/main" id="{8C8C178F-5A18-47F6-95F5-FF40F25AE4AD}"/>
              </a:ext>
            </a:extLst>
          </p:cNvPr>
          <p:cNvSpPr txBox="1">
            <a:spLocks/>
          </p:cNvSpPr>
          <p:nvPr/>
        </p:nvSpPr>
        <p:spPr>
          <a:xfrm>
            <a:off x="767917" y="3737571"/>
            <a:ext cx="3285460" cy="101566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gn="ctr" defTabSz="457200">
              <a:lnSpc>
                <a:spcPct val="100000"/>
              </a:lnSpc>
              <a:spcBef>
                <a:spcPts val="0"/>
              </a:spcBef>
              <a:spcAft>
                <a:spcPts val="400"/>
              </a:spcAft>
              <a:buNone/>
            </a:pPr>
            <a:r>
              <a:rPr lang="en-US" sz="2000">
                <a:solidFill>
                  <a:srgbClr val="0090C4"/>
                </a:solidFill>
                <a:latin typeface="Andes ExtraLight" panose="02000000000000000000"/>
                <a:cs typeface="Arial" panose="020B0604020202020204" pitchFamily="34" charset="0"/>
              </a:rPr>
              <a:t>TA to support the design of effective FMA management in Indonesia</a:t>
            </a:r>
          </a:p>
        </p:txBody>
      </p:sp>
      <p:sp>
        <p:nvSpPr>
          <p:cNvPr id="19" name="Content Placeholder 2">
            <a:extLst>
              <a:ext uri="{FF2B5EF4-FFF2-40B4-BE49-F238E27FC236}">
                <a16:creationId xmlns:a16="http://schemas.microsoft.com/office/drawing/2014/main" id="{8C8C178F-5A18-47F6-95F5-FF40F25AE4AD}"/>
              </a:ext>
            </a:extLst>
          </p:cNvPr>
          <p:cNvSpPr txBox="1">
            <a:spLocks/>
          </p:cNvSpPr>
          <p:nvPr/>
        </p:nvSpPr>
        <p:spPr>
          <a:xfrm>
            <a:off x="4400733" y="3748020"/>
            <a:ext cx="3285460" cy="193899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gn="ctr" defTabSz="457200">
              <a:lnSpc>
                <a:spcPct val="100000"/>
              </a:lnSpc>
              <a:spcBef>
                <a:spcPts val="0"/>
              </a:spcBef>
              <a:spcAft>
                <a:spcPts val="400"/>
              </a:spcAft>
              <a:buNone/>
            </a:pPr>
            <a:r>
              <a:rPr lang="en-US" sz="2000">
                <a:solidFill>
                  <a:srgbClr val="0090C4"/>
                </a:solidFill>
                <a:latin typeface="Andes ExtraLight" panose="02000000000000000000"/>
                <a:cs typeface="Arial" panose="020B0604020202020204" pitchFamily="34" charset="0"/>
              </a:rPr>
              <a:t>TA to identify the opportunities to maximize sustainable and competitive aquaculture development, incl. transfer of global lessons learned and technologies</a:t>
            </a:r>
          </a:p>
        </p:txBody>
      </p:sp>
      <p:sp>
        <p:nvSpPr>
          <p:cNvPr id="20" name="Content Placeholder 2">
            <a:extLst>
              <a:ext uri="{FF2B5EF4-FFF2-40B4-BE49-F238E27FC236}">
                <a16:creationId xmlns:a16="http://schemas.microsoft.com/office/drawing/2014/main" id="{8C8C178F-5A18-47F6-95F5-FF40F25AE4AD}"/>
              </a:ext>
            </a:extLst>
          </p:cNvPr>
          <p:cNvSpPr txBox="1">
            <a:spLocks/>
          </p:cNvSpPr>
          <p:nvPr/>
        </p:nvSpPr>
        <p:spPr>
          <a:xfrm>
            <a:off x="8461088" y="3750317"/>
            <a:ext cx="3405660" cy="1938992"/>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indent="0" algn="ctr" defTabSz="457200">
              <a:lnSpc>
                <a:spcPct val="100000"/>
              </a:lnSpc>
              <a:spcBef>
                <a:spcPts val="0"/>
              </a:spcBef>
              <a:spcAft>
                <a:spcPts val="400"/>
              </a:spcAft>
              <a:buNone/>
            </a:pPr>
            <a:r>
              <a:rPr lang="en-US" sz="2000">
                <a:solidFill>
                  <a:srgbClr val="0090C4"/>
                </a:solidFill>
                <a:latin typeface="Andes ExtraLight" panose="02000000000000000000"/>
                <a:cs typeface="Arial" panose="020B0604020202020204" pitchFamily="34" charset="0"/>
              </a:rPr>
              <a:t>TA to identify the financing needs of sub-sectors of Indonesia’s Blue Economy, with a focus on fisheries, aquaculture, and other priority sectors (e.g., coastal tourism or ports)</a:t>
            </a:r>
          </a:p>
        </p:txBody>
      </p:sp>
      <p:sp>
        <p:nvSpPr>
          <p:cNvPr id="17" name="TextBox 16">
            <a:extLst>
              <a:ext uri="{FF2B5EF4-FFF2-40B4-BE49-F238E27FC236}">
                <a16:creationId xmlns:a16="http://schemas.microsoft.com/office/drawing/2014/main" id="{8F64433A-8CDF-45E5-8B4E-9170B20C3B23}"/>
              </a:ext>
            </a:extLst>
          </p:cNvPr>
          <p:cNvSpPr txBox="1"/>
          <p:nvPr/>
        </p:nvSpPr>
        <p:spPr>
          <a:xfrm>
            <a:off x="902118" y="5972511"/>
            <a:ext cx="6095448" cy="338554"/>
          </a:xfrm>
          <a:prstGeom prst="rect">
            <a:avLst/>
          </a:prstGeom>
          <a:noFill/>
        </p:spPr>
        <p:txBody>
          <a:bodyPr wrap="square" rtlCol="0">
            <a:spAutoFit/>
          </a:bodyPr>
          <a:lstStyle/>
          <a:p>
            <a:r>
              <a:rPr lang="en-US" sz="1600">
                <a:latin typeface="Andes" panose="02000000000000000000"/>
                <a:cs typeface="Calibri" panose="020F0502020204030204" pitchFamily="34" charset="0"/>
              </a:rPr>
              <a:t>*donors: Canada, Germany, Sweden, Iceland, and the European Commission  </a:t>
            </a:r>
          </a:p>
        </p:txBody>
      </p:sp>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15252201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6BC244F-93ED-40C0-BA58-EEABAA04BD90}"/>
              </a:ext>
            </a:extLst>
          </p:cNvPr>
          <p:cNvPicPr>
            <a:picLocks noChangeAspect="1"/>
          </p:cNvPicPr>
          <p:nvPr/>
        </p:nvPicPr>
        <p:blipFill rotWithShape="1">
          <a:blip r:embed="rId2">
            <a:extLst>
              <a:ext uri="{28A0092B-C50C-407E-A947-70E740481C1C}">
                <a14:useLocalDpi xmlns:a14="http://schemas.microsoft.com/office/drawing/2010/main" val="0"/>
              </a:ext>
            </a:extLst>
          </a:blip>
          <a:srcRect l="28312" r="28465"/>
          <a:stretch/>
        </p:blipFill>
        <p:spPr>
          <a:xfrm>
            <a:off x="-1" y="0"/>
            <a:ext cx="4391247" cy="6844516"/>
          </a:xfrm>
          <a:prstGeom prst="rect">
            <a:avLst/>
          </a:prstGeom>
        </p:spPr>
      </p:pic>
      <p:sp>
        <p:nvSpPr>
          <p:cNvPr id="5" name="Slide Number Placeholder 4">
            <a:extLst>
              <a:ext uri="{FF2B5EF4-FFF2-40B4-BE49-F238E27FC236}">
                <a16:creationId xmlns:a16="http://schemas.microsoft.com/office/drawing/2014/main" id="{43CA9045-AD20-4500-AD35-7E25F87917AD}"/>
              </a:ext>
            </a:extLst>
          </p:cNvPr>
          <p:cNvSpPr>
            <a:spLocks noGrp="1"/>
          </p:cNvSpPr>
          <p:nvPr>
            <p:ph type="sldNum" sz="quarter" idx="12"/>
          </p:nvPr>
        </p:nvSpPr>
        <p:spPr/>
        <p:txBody>
          <a:bodyPr/>
          <a:lstStyle/>
          <a:p>
            <a:fld id="{4FAB73BC-B049-4115-A692-8D63A059BFB8}" type="slidenum">
              <a:rPr lang="en-US" smtClean="0"/>
              <a:pPr/>
              <a:t>17</a:t>
            </a:fld>
            <a:endParaRPr lang="en-US"/>
          </a:p>
        </p:txBody>
      </p:sp>
      <p:sp>
        <p:nvSpPr>
          <p:cNvPr id="9" name="TextBox 8">
            <a:extLst>
              <a:ext uri="{FF2B5EF4-FFF2-40B4-BE49-F238E27FC236}">
                <a16:creationId xmlns:a16="http://schemas.microsoft.com/office/drawing/2014/main" id="{8F64433A-8CDF-45E5-8B4E-9170B20C3B23}"/>
              </a:ext>
            </a:extLst>
          </p:cNvPr>
          <p:cNvSpPr txBox="1"/>
          <p:nvPr/>
        </p:nvSpPr>
        <p:spPr>
          <a:xfrm>
            <a:off x="4651368" y="1529432"/>
            <a:ext cx="6947073" cy="3785652"/>
          </a:xfrm>
          <a:prstGeom prst="rect">
            <a:avLst/>
          </a:prstGeom>
          <a:noFill/>
        </p:spPr>
        <p:txBody>
          <a:bodyPr wrap="square" rtlCol="0">
            <a:spAutoFit/>
          </a:bodyPr>
          <a:lstStyle/>
          <a:p>
            <a:r>
              <a:rPr lang="en-US" sz="2000" b="1">
                <a:latin typeface="Andes" panose="02000000000000000000"/>
                <a:cs typeface="Calibri" panose="020F0502020204030204" pitchFamily="34" charset="0"/>
              </a:rPr>
              <a:t>Investment in Indonesia’s Coastal Ecosystems</a:t>
            </a:r>
          </a:p>
          <a:p>
            <a:pPr marL="339725" indent="-339725"/>
            <a:endParaRPr lang="en-US" sz="2000" b="1">
              <a:latin typeface="Andes" panose="02000000000000000000"/>
              <a:cs typeface="Calibri" panose="020F0502020204030204" pitchFamily="34" charset="0"/>
            </a:endParaRPr>
          </a:p>
          <a:p>
            <a:pPr marL="339725" indent="-339725"/>
            <a:r>
              <a:rPr lang="en-US" sz="2000" b="1">
                <a:latin typeface="Andes" panose="02000000000000000000"/>
                <a:cs typeface="Calibri" panose="020F0502020204030204" pitchFamily="34" charset="0"/>
              </a:rPr>
              <a:t>Three phases:</a:t>
            </a:r>
          </a:p>
          <a:p>
            <a:pPr marL="339725" indent="-339725"/>
            <a:endParaRPr lang="en-US" sz="2000" b="1">
              <a:latin typeface="Andes" panose="02000000000000000000"/>
              <a:cs typeface="Calibri" panose="020F0502020204030204" pitchFamily="34" charset="0"/>
            </a:endParaRPr>
          </a:p>
          <a:p>
            <a:pPr marL="339725" indent="-339725"/>
            <a:r>
              <a:rPr lang="en-US" sz="2000" b="1">
                <a:latin typeface="Andes" panose="02000000000000000000"/>
                <a:cs typeface="Calibri" panose="020F0502020204030204" pitchFamily="34" charset="0"/>
              </a:rPr>
              <a:t>1998-04: COREMAP (USD 12 mil.) : </a:t>
            </a:r>
            <a:r>
              <a:rPr lang="en-US" sz="2000">
                <a:latin typeface="Andes" panose="02000000000000000000"/>
                <a:cs typeface="Calibri" panose="020F0502020204030204" pitchFamily="34" charset="0"/>
              </a:rPr>
              <a:t>policy framework, illegal fishing, trial local co-management for reef protection</a:t>
            </a:r>
          </a:p>
          <a:p>
            <a:pPr marL="339725" indent="-339725"/>
            <a:endParaRPr lang="en-US" sz="2000" b="1">
              <a:latin typeface="Andes" panose="02000000000000000000"/>
              <a:cs typeface="Calibri" panose="020F0502020204030204" pitchFamily="34" charset="0"/>
            </a:endParaRPr>
          </a:p>
          <a:p>
            <a:pPr marL="339725" indent="-339725"/>
            <a:r>
              <a:rPr lang="en-US" sz="2000" b="1">
                <a:latin typeface="Andes" panose="02000000000000000000"/>
                <a:cs typeface="Calibri" panose="020F0502020204030204" pitchFamily="34" charset="0"/>
              </a:rPr>
              <a:t>2005-11: COREMAP II: (USD 61 mil.) </a:t>
            </a:r>
            <a:r>
              <a:rPr lang="en-US" sz="2000">
                <a:latin typeface="Andes" panose="02000000000000000000"/>
                <a:cs typeface="Calibri" panose="020F0502020204030204" pitchFamily="34" charset="0"/>
              </a:rPr>
              <a:t>Upscale the local institutions (358 villages), extend no-take zones, increase awareness</a:t>
            </a:r>
          </a:p>
          <a:p>
            <a:pPr marL="339725" indent="-339725"/>
            <a:endParaRPr lang="en-US" sz="2000" b="1">
              <a:latin typeface="Andes" panose="02000000000000000000"/>
              <a:cs typeface="Calibri" panose="020F0502020204030204" pitchFamily="34" charset="0"/>
            </a:endParaRPr>
          </a:p>
          <a:p>
            <a:pPr marL="339725" indent="-339725"/>
            <a:r>
              <a:rPr lang="en-US" sz="2000" b="1">
                <a:latin typeface="Andes" panose="02000000000000000000"/>
                <a:cs typeface="Calibri" panose="020F0502020204030204" pitchFamily="34" charset="0"/>
              </a:rPr>
              <a:t>2014-22: COREMAP-CTI: (USD 57 mil.) </a:t>
            </a:r>
            <a:r>
              <a:rPr lang="en-US" sz="2000">
                <a:latin typeface="Andes" panose="02000000000000000000"/>
                <a:cs typeface="Calibri" panose="020F0502020204030204" pitchFamily="34" charset="0"/>
              </a:rPr>
              <a:t>Scientific capacity, knowledge production, management effectiveness.</a:t>
            </a:r>
          </a:p>
        </p:txBody>
      </p:sp>
      <p:sp>
        <p:nvSpPr>
          <p:cNvPr id="10" name="Title 2">
            <a:extLst>
              <a:ext uri="{FF2B5EF4-FFF2-40B4-BE49-F238E27FC236}">
                <a16:creationId xmlns:a16="http://schemas.microsoft.com/office/drawing/2014/main" id="{846190F8-FEF1-44AB-A1DA-5EF68EBD1268}"/>
              </a:ext>
            </a:extLst>
          </p:cNvPr>
          <p:cNvSpPr>
            <a:spLocks noGrp="1"/>
          </p:cNvSpPr>
          <p:nvPr>
            <p:ph type="title"/>
          </p:nvPr>
        </p:nvSpPr>
        <p:spPr>
          <a:xfrm>
            <a:off x="0" y="5946531"/>
            <a:ext cx="4391246" cy="789235"/>
          </a:xfrm>
        </p:spPr>
        <p:txBody>
          <a:bodyPr vert="horz" lIns="91440" tIns="45720" rIns="91440" bIns="45720" rtlCol="0" anchor="t">
            <a:noAutofit/>
          </a:bodyPr>
          <a:lstStyle/>
          <a:p>
            <a:pPr algn="ctr"/>
            <a:r>
              <a:rPr lang="en-US" sz="2400" b="1">
                <a:solidFill>
                  <a:schemeClr val="bg1"/>
                </a:solidFill>
                <a:latin typeface="Andes" panose="02000000000000000000"/>
              </a:rPr>
              <a:t>Coral Reef Rehabilitation and Management Program</a:t>
            </a:r>
          </a:p>
        </p:txBody>
      </p:sp>
      <p:sp>
        <p:nvSpPr>
          <p:cNvPr id="6" name="Title 1">
            <a:extLst>
              <a:ext uri="{FF2B5EF4-FFF2-40B4-BE49-F238E27FC236}">
                <a16:creationId xmlns:a16="http://schemas.microsoft.com/office/drawing/2014/main" id="{AE289E36-713E-BA48-9E70-4A6DD20C122D}"/>
              </a:ext>
            </a:extLst>
          </p:cNvPr>
          <p:cNvSpPr txBox="1">
            <a:spLocks/>
          </p:cNvSpPr>
          <p:nvPr/>
        </p:nvSpPr>
        <p:spPr>
          <a:xfrm>
            <a:off x="4651368" y="333350"/>
            <a:ext cx="4086007" cy="984133"/>
          </a:xfrm>
        </p:spPr>
        <p:txBody>
          <a:bodyPr>
            <a:normAutofit fontScale="97500"/>
          </a:bodyPr>
          <a:lstStyle>
            <a:lvl1pPr algn="l" defTabSz="914400" rtl="0" eaLnBrk="1" latinLnBrk="0" hangingPunct="1">
              <a:lnSpc>
                <a:spcPct val="90000"/>
              </a:lnSpc>
              <a:spcBef>
                <a:spcPct val="0"/>
              </a:spcBef>
              <a:buNone/>
              <a:defRPr sz="4400" b="0" i="0" kern="1200">
                <a:solidFill>
                  <a:schemeClr val="tx2"/>
                </a:solidFill>
                <a:latin typeface="Andes" panose="02000000000000000000" pitchFamily="2" charset="0"/>
                <a:ea typeface="+mj-ea"/>
                <a:cs typeface="+mj-cs"/>
              </a:defRPr>
            </a:lvl1pPr>
          </a:lstStyle>
          <a:p>
            <a:r>
              <a:rPr lang="en-US">
                <a:solidFill>
                  <a:srgbClr val="0090C4"/>
                </a:solidFill>
              </a:rPr>
              <a:t>COREMAP - CTI</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30852662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E289E36-713E-BA48-9E70-4A6DD20C122D}"/>
              </a:ext>
            </a:extLst>
          </p:cNvPr>
          <p:cNvSpPr>
            <a:spLocks noGrp="1"/>
          </p:cNvSpPr>
          <p:nvPr>
            <p:ph type="title"/>
          </p:nvPr>
        </p:nvSpPr>
        <p:spPr>
          <a:xfrm>
            <a:off x="1830300" y="321653"/>
            <a:ext cx="9159499" cy="1325563"/>
          </a:xfrm>
        </p:spPr>
        <p:txBody>
          <a:bodyPr>
            <a:normAutofit/>
          </a:bodyPr>
          <a:lstStyle/>
          <a:p>
            <a:r>
              <a:rPr lang="en-US">
                <a:solidFill>
                  <a:srgbClr val="0090C4"/>
                </a:solidFill>
              </a:rPr>
              <a:t>COREMAP - CTI</a:t>
            </a:r>
          </a:p>
        </p:txBody>
      </p:sp>
      <p:sp>
        <p:nvSpPr>
          <p:cNvPr id="5" name="TextBox 4">
            <a:extLst>
              <a:ext uri="{FF2B5EF4-FFF2-40B4-BE49-F238E27FC236}">
                <a16:creationId xmlns:a16="http://schemas.microsoft.com/office/drawing/2014/main" id="{58C0CA0F-840F-4C9B-BBE8-AD4AC39CB854}"/>
              </a:ext>
            </a:extLst>
          </p:cNvPr>
          <p:cNvSpPr txBox="1"/>
          <p:nvPr/>
        </p:nvSpPr>
        <p:spPr>
          <a:xfrm>
            <a:off x="1830300" y="1570961"/>
            <a:ext cx="9139590" cy="4154984"/>
          </a:xfrm>
          <a:prstGeom prst="rect">
            <a:avLst/>
          </a:prstGeom>
          <a:noFill/>
        </p:spPr>
        <p:txBody>
          <a:bodyPr wrap="square" rtlCol="0">
            <a:spAutoFit/>
          </a:bodyPr>
          <a:lstStyle/>
          <a:p>
            <a:pPr algn="just"/>
            <a:r>
              <a:rPr lang="en-US" sz="2400" b="1">
                <a:solidFill>
                  <a:srgbClr val="00B0F0"/>
                </a:solidFill>
                <a:latin typeface="Andes" panose="02000000000000000000"/>
                <a:cs typeface="Calibri" panose="020F0502020204030204" pitchFamily="34" charset="0"/>
              </a:rPr>
              <a:t>Component 1</a:t>
            </a:r>
            <a:r>
              <a:rPr lang="en-US" sz="2400" b="1">
                <a:latin typeface="Andes" panose="02000000000000000000"/>
                <a:cs typeface="Calibri" panose="020F0502020204030204" pitchFamily="34" charset="0"/>
              </a:rPr>
              <a:t>: Ecosystem Monitoring </a:t>
            </a:r>
            <a:r>
              <a:rPr lang="en-US" sz="2400">
                <a:latin typeface="Andes" panose="02000000000000000000"/>
                <a:cs typeface="Calibri" panose="020F0502020204030204" pitchFamily="34" charset="0"/>
              </a:rPr>
              <a:t>reef health monitoring surveys, construction of research facilities, certification of assessors and surveyors, construction/refurbishment of 7 research facilities.</a:t>
            </a:r>
          </a:p>
          <a:p>
            <a:pPr algn="just"/>
            <a:endParaRPr lang="en-US" sz="2400" b="1">
              <a:latin typeface="Andes" panose="02000000000000000000"/>
              <a:cs typeface="Calibri" panose="020F0502020204030204" pitchFamily="34" charset="0"/>
            </a:endParaRPr>
          </a:p>
          <a:p>
            <a:pPr algn="just"/>
            <a:r>
              <a:rPr lang="en-US" sz="2400" b="1">
                <a:solidFill>
                  <a:srgbClr val="00B0F0"/>
                </a:solidFill>
                <a:latin typeface="Andes" panose="02000000000000000000"/>
                <a:cs typeface="Calibri" panose="020F0502020204030204" pitchFamily="34" charset="0"/>
              </a:rPr>
              <a:t>Component 2: </a:t>
            </a:r>
            <a:r>
              <a:rPr lang="en-US" sz="2400" b="1">
                <a:latin typeface="Andes" panose="02000000000000000000"/>
                <a:cs typeface="Calibri" panose="020F0502020204030204" pitchFamily="34" charset="0"/>
              </a:rPr>
              <a:t>Ecosystems Research: </a:t>
            </a:r>
            <a:r>
              <a:rPr lang="en-US" sz="2400">
                <a:latin typeface="Andes" panose="02000000000000000000"/>
                <a:cs typeface="Calibri" panose="020F0502020204030204" pitchFamily="34" charset="0"/>
              </a:rPr>
              <a:t>demand-driven research grants, training for capacity strengthening (scholarships and short courses)</a:t>
            </a:r>
          </a:p>
          <a:p>
            <a:pPr algn="just"/>
            <a:endParaRPr lang="en-US" sz="2400">
              <a:latin typeface="Andes" panose="02000000000000000000"/>
              <a:cs typeface="Calibri" panose="020F0502020204030204" pitchFamily="34" charset="0"/>
            </a:endParaRPr>
          </a:p>
          <a:p>
            <a:pPr algn="just"/>
            <a:r>
              <a:rPr lang="en-US" sz="2400" b="1">
                <a:solidFill>
                  <a:srgbClr val="00B0F0"/>
                </a:solidFill>
                <a:latin typeface="Andes" panose="02000000000000000000"/>
                <a:cs typeface="Calibri" panose="020F0502020204030204" pitchFamily="34" charset="0"/>
              </a:rPr>
              <a:t>Component 3: </a:t>
            </a:r>
            <a:r>
              <a:rPr lang="en-US" sz="2400" b="1">
                <a:latin typeface="Andes" panose="02000000000000000000"/>
                <a:cs typeface="Calibri" panose="020F0502020204030204" pitchFamily="34" charset="0"/>
              </a:rPr>
              <a:t>Management Effectiveness: </a:t>
            </a:r>
            <a:r>
              <a:rPr lang="en-US" sz="2400">
                <a:latin typeface="Andes" panose="02000000000000000000"/>
                <a:cs typeface="Calibri" panose="020F0502020204030204" pitchFamily="34" charset="0"/>
              </a:rPr>
              <a:t>improve management for priority MPAs (Raja Ampat, Sawu Sea), support integrated coastal zone planning, and build community stewardship of coastal resources (TURFS, POKMASWAS).</a:t>
            </a:r>
          </a:p>
          <a:p>
            <a:pPr algn="just"/>
            <a:endParaRPr lang="en-US" sz="2400">
              <a:latin typeface="Andes" panose="02000000000000000000"/>
              <a:cs typeface="Calibri" panose="020F0502020204030204" pitchFamily="34"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929657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6" descr="A screenshot of a cell phone&#10;&#10;Description generated with very high confidence">
            <a:extLst>
              <a:ext uri="{FF2B5EF4-FFF2-40B4-BE49-F238E27FC236}">
                <a16:creationId xmlns:a16="http://schemas.microsoft.com/office/drawing/2014/main" id="{C1424DAD-D217-439E-A722-090545F8D8B5}"/>
              </a:ext>
            </a:extLst>
          </p:cNvPr>
          <p:cNvPicPr>
            <a:picLocks noChangeAspect="1"/>
          </p:cNvPicPr>
          <p:nvPr/>
        </p:nvPicPr>
        <p:blipFill>
          <a:blip r:embed="rId2"/>
          <a:stretch>
            <a:fillRect/>
          </a:stretch>
        </p:blipFill>
        <p:spPr>
          <a:xfrm>
            <a:off x="-86435" y="-3837"/>
            <a:ext cx="12353497" cy="6865675"/>
          </a:xfrm>
          <a:prstGeom prst="rect">
            <a:avLst/>
          </a:prstGeom>
        </p:spPr>
      </p:pic>
    </p:spTree>
    <p:extLst>
      <p:ext uri="{BB962C8B-B14F-4D97-AF65-F5344CB8AC3E}">
        <p14:creationId xmlns:p14="http://schemas.microsoft.com/office/powerpoint/2010/main" val="16652993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83715" y="378669"/>
            <a:ext cx="10221913" cy="1146175"/>
          </a:xfrm>
          <a:prstGeom prst="rect">
            <a:avLst/>
          </a:prstGeom>
        </p:spPr>
        <p:txBody>
          <a:bodyPr>
            <a:noAutofit/>
          </a:bodyPr>
          <a:lstStyle/>
          <a:p>
            <a:pPr>
              <a:lnSpc>
                <a:spcPct val="100000"/>
              </a:lnSpc>
            </a:pPr>
            <a:r>
              <a:rPr lang="en-ID" sz="3200" b="1" spc="-150">
                <a:solidFill>
                  <a:srgbClr val="2390A1"/>
                </a:solidFill>
                <a:latin typeface="Andes" panose="02000000000000000000" pitchFamily="2" charset="0"/>
              </a:rPr>
              <a:t>Oceans and coastal communities are at the heart of Indonesia’s development agenda in the next 5 years</a:t>
            </a:r>
            <a:endParaRPr lang="en-US" sz="3200" b="1" spc="-150">
              <a:solidFill>
                <a:srgbClr val="2390A1"/>
              </a:solidFill>
              <a:latin typeface="Andes" panose="02000000000000000000" pitchFamily="2" charset="0"/>
            </a:endParaRPr>
          </a:p>
        </p:txBody>
      </p:sp>
      <p:pic>
        <p:nvPicPr>
          <p:cNvPr id="13" name="Picture 12" descr="A screenshot of a cell phone&#10;&#10;Description automatically generated">
            <a:extLst>
              <a:ext uri="{FF2B5EF4-FFF2-40B4-BE49-F238E27FC236}">
                <a16:creationId xmlns:a16="http://schemas.microsoft.com/office/drawing/2014/main" id="{8DBE3466-6909-BE43-BBB4-0A5C28DC713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9488" y="2564015"/>
            <a:ext cx="1727947" cy="2208290"/>
          </a:xfrm>
          <a:prstGeom prst="rect">
            <a:avLst/>
          </a:prstGeom>
          <a:ln>
            <a:solidFill>
              <a:schemeClr val="bg1">
                <a:lumMod val="65000"/>
              </a:schemeClr>
            </a:solidFill>
          </a:ln>
        </p:spPr>
      </p:pic>
      <p:pic>
        <p:nvPicPr>
          <p:cNvPr id="22" name="Picture 21" descr="A picture containing flower, bird&#10;&#10;Description automatically generated">
            <a:extLst>
              <a:ext uri="{FF2B5EF4-FFF2-40B4-BE49-F238E27FC236}">
                <a16:creationId xmlns:a16="http://schemas.microsoft.com/office/drawing/2014/main" id="{32A67075-1BE5-414B-89BB-F76DC21496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209919" y="2577138"/>
            <a:ext cx="1728098" cy="2224765"/>
          </a:xfrm>
          <a:prstGeom prst="rect">
            <a:avLst/>
          </a:prstGeom>
          <a:solidFill>
            <a:srgbClr val="FFFFFF">
              <a:shade val="85000"/>
            </a:srgbClr>
          </a:solidFill>
          <a:ln w="12700" cap="sq">
            <a:solidFill>
              <a:schemeClr val="bg1">
                <a:lumMod val="65000"/>
              </a:schemeClr>
            </a:solidFill>
            <a:miter lim="800000"/>
          </a:ln>
          <a:effectLst/>
        </p:spPr>
      </p:pic>
      <p:grpSp>
        <p:nvGrpSpPr>
          <p:cNvPr id="27" name="Group 26">
            <a:extLst>
              <a:ext uri="{FF2B5EF4-FFF2-40B4-BE49-F238E27FC236}">
                <a16:creationId xmlns:a16="http://schemas.microsoft.com/office/drawing/2014/main" id="{8F17E946-B5E5-D148-AC7C-7FEE851F9DEC}"/>
              </a:ext>
            </a:extLst>
          </p:cNvPr>
          <p:cNvGrpSpPr/>
          <p:nvPr/>
        </p:nvGrpSpPr>
        <p:grpSpPr>
          <a:xfrm>
            <a:off x="583715" y="2564015"/>
            <a:ext cx="1728098" cy="2224765"/>
            <a:chOff x="802045" y="2459878"/>
            <a:chExt cx="1799738" cy="2316995"/>
          </a:xfrm>
        </p:grpSpPr>
        <p:sp>
          <p:nvSpPr>
            <p:cNvPr id="26" name="Rectangle 25">
              <a:extLst>
                <a:ext uri="{FF2B5EF4-FFF2-40B4-BE49-F238E27FC236}">
                  <a16:creationId xmlns:a16="http://schemas.microsoft.com/office/drawing/2014/main" id="{276F6192-B818-9E4B-BD2C-807F6F15BC43}"/>
                </a:ext>
              </a:extLst>
            </p:cNvPr>
            <p:cNvSpPr/>
            <p:nvPr/>
          </p:nvSpPr>
          <p:spPr>
            <a:xfrm>
              <a:off x="802045" y="2459878"/>
              <a:ext cx="1799738" cy="231699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pic>
          <p:nvPicPr>
            <p:cNvPr id="10" name="Picture 9" descr="A screenshot of a cell phone&#10;&#10;Description automatically generated">
              <a:extLst>
                <a:ext uri="{FF2B5EF4-FFF2-40B4-BE49-F238E27FC236}">
                  <a16:creationId xmlns:a16="http://schemas.microsoft.com/office/drawing/2014/main" id="{34B58CE5-DD1A-1C49-B819-F80F39332F8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6670" y="2896173"/>
              <a:ext cx="1730488" cy="1335700"/>
            </a:xfrm>
            <a:prstGeom prst="rect">
              <a:avLst/>
            </a:prstGeom>
            <a:ln>
              <a:noFill/>
            </a:ln>
          </p:spPr>
        </p:pic>
      </p:grpSp>
      <p:sp>
        <p:nvSpPr>
          <p:cNvPr id="28" name="Title 1">
            <a:extLst>
              <a:ext uri="{FF2B5EF4-FFF2-40B4-BE49-F238E27FC236}">
                <a16:creationId xmlns:a16="http://schemas.microsoft.com/office/drawing/2014/main" id="{DFB0C408-E6E1-FC4C-9D74-48019BC13275}"/>
              </a:ext>
            </a:extLst>
          </p:cNvPr>
          <p:cNvSpPr txBox="1">
            <a:spLocks/>
          </p:cNvSpPr>
          <p:nvPr/>
        </p:nvSpPr>
        <p:spPr>
          <a:xfrm>
            <a:off x="502447" y="1872757"/>
            <a:ext cx="2637063" cy="536770"/>
          </a:xfrm>
          <a:prstGeom prst="rect">
            <a:avLst/>
          </a:prstGeom>
        </p:spPr>
        <p:txBody>
          <a:bodyPr vert="horz" lIns="91440" tIns="45720" rIns="91440" bIns="45720" rtlCol="0" anchor="t">
            <a:noAutofit/>
          </a:bodyPr>
          <a:lstStyle>
            <a:lvl1pPr algn="l" defTabSz="914400" rtl="0" eaLnBrk="1" latinLnBrk="0" hangingPunct="1">
              <a:lnSpc>
                <a:spcPts val="9000"/>
              </a:lnSpc>
              <a:spcBef>
                <a:spcPct val="0"/>
              </a:spcBef>
              <a:buNone/>
              <a:defRPr sz="10000" kern="1200" spc="-3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D" sz="1600" b="1" i="0" u="none" strike="noStrike" kern="1200" cap="none" spc="0" normalizeH="0" baseline="0" noProof="0">
                <a:ln>
                  <a:noFill/>
                </a:ln>
                <a:solidFill>
                  <a:srgbClr val="537983"/>
                </a:solidFill>
                <a:effectLst/>
                <a:uLnTx/>
                <a:uFillTx/>
                <a:latin typeface="Andes" panose="02000000000000000000" pitchFamily="2" charset="0"/>
                <a:ea typeface="+mj-ea"/>
                <a:cs typeface="Arial" panose="020B0604020202020204" pitchFamily="34" charset="0"/>
              </a:rPr>
              <a:t>100 President &amp; Vice President’s Promises</a:t>
            </a:r>
          </a:p>
        </p:txBody>
      </p:sp>
      <p:sp>
        <p:nvSpPr>
          <p:cNvPr id="29" name="Title 1">
            <a:extLst>
              <a:ext uri="{FF2B5EF4-FFF2-40B4-BE49-F238E27FC236}">
                <a16:creationId xmlns:a16="http://schemas.microsoft.com/office/drawing/2014/main" id="{75F716BB-81B3-E346-8659-4D2B7CA203B8}"/>
              </a:ext>
            </a:extLst>
          </p:cNvPr>
          <p:cNvSpPr txBox="1">
            <a:spLocks/>
          </p:cNvSpPr>
          <p:nvPr/>
        </p:nvSpPr>
        <p:spPr>
          <a:xfrm>
            <a:off x="3148967" y="1885880"/>
            <a:ext cx="2637064" cy="536770"/>
          </a:xfrm>
          <a:prstGeom prst="rect">
            <a:avLst/>
          </a:prstGeom>
        </p:spPr>
        <p:txBody>
          <a:bodyPr vert="horz" lIns="91440" tIns="45720" rIns="91440" bIns="45720" rtlCol="0" anchor="t">
            <a:noAutofit/>
          </a:bodyPr>
          <a:lstStyle>
            <a:lvl1pPr algn="l" defTabSz="914400" rtl="0" eaLnBrk="1" latinLnBrk="0" hangingPunct="1">
              <a:lnSpc>
                <a:spcPts val="9000"/>
              </a:lnSpc>
              <a:spcBef>
                <a:spcPct val="0"/>
              </a:spcBef>
              <a:buNone/>
              <a:defRPr sz="10000" kern="1200" spc="-3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D" sz="1600" b="1" i="0" u="none" strike="noStrike" kern="1200" cap="none" spc="0" normalizeH="0" baseline="0" noProof="0">
                <a:ln>
                  <a:noFill/>
                </a:ln>
                <a:solidFill>
                  <a:srgbClr val="537983"/>
                </a:solidFill>
                <a:effectLst/>
                <a:uLnTx/>
                <a:uFillTx/>
                <a:latin typeface="Andes" panose="02000000000000000000" pitchFamily="2" charset="0"/>
                <a:ea typeface="+mj-ea"/>
                <a:cs typeface="Arial" panose="020B0604020202020204" pitchFamily="34" charset="0"/>
              </a:rPr>
              <a:t>RPJMN 2020-2024</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ID" sz="1600" b="1" i="0" u="none" strike="noStrike" kern="1200" cap="none" spc="0" normalizeH="0" baseline="0" noProof="0">
                <a:ln>
                  <a:noFill/>
                </a:ln>
                <a:solidFill>
                  <a:srgbClr val="537983"/>
                </a:solidFill>
                <a:effectLst/>
                <a:uLnTx/>
                <a:uFillTx/>
                <a:latin typeface="Andes" panose="02000000000000000000" pitchFamily="2" charset="0"/>
                <a:ea typeface="+mj-ea"/>
                <a:cs typeface="Arial" panose="020B0604020202020204" pitchFamily="34" charset="0"/>
              </a:rPr>
              <a:t>Development Plans</a:t>
            </a:r>
          </a:p>
        </p:txBody>
      </p:sp>
      <p:sp>
        <p:nvSpPr>
          <p:cNvPr id="30" name="Title 1">
            <a:extLst>
              <a:ext uri="{FF2B5EF4-FFF2-40B4-BE49-F238E27FC236}">
                <a16:creationId xmlns:a16="http://schemas.microsoft.com/office/drawing/2014/main" id="{80955C8D-F496-C644-9F82-7765B872A255}"/>
              </a:ext>
            </a:extLst>
          </p:cNvPr>
          <p:cNvSpPr txBox="1">
            <a:spLocks/>
          </p:cNvSpPr>
          <p:nvPr/>
        </p:nvSpPr>
        <p:spPr>
          <a:xfrm>
            <a:off x="6139488" y="1872757"/>
            <a:ext cx="2637064" cy="536770"/>
          </a:xfrm>
          <a:prstGeom prst="rect">
            <a:avLst/>
          </a:prstGeom>
        </p:spPr>
        <p:txBody>
          <a:bodyPr vert="horz" lIns="91440" tIns="45720" rIns="91440" bIns="45720" rtlCol="0" anchor="t">
            <a:noAutofit/>
          </a:bodyPr>
          <a:lstStyle>
            <a:lvl1pPr algn="l" defTabSz="914400" rtl="0" eaLnBrk="1" latinLnBrk="0" hangingPunct="1">
              <a:lnSpc>
                <a:spcPts val="9000"/>
              </a:lnSpc>
              <a:spcBef>
                <a:spcPct val="0"/>
              </a:spcBef>
              <a:buNone/>
              <a:defRPr sz="10000" kern="1200" spc="-3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D" sz="1600" b="1" i="0" u="none" strike="noStrike" kern="1200" cap="none" spc="0" normalizeH="0" baseline="0" noProof="0">
                <a:ln>
                  <a:noFill/>
                </a:ln>
                <a:solidFill>
                  <a:srgbClr val="537983"/>
                </a:solidFill>
                <a:effectLst/>
                <a:uLnTx/>
                <a:uFillTx/>
                <a:latin typeface="Andes" panose="02000000000000000000" pitchFamily="2" charset="0"/>
                <a:ea typeface="+mj-ea"/>
                <a:cs typeface="Arial" panose="020B0604020202020204" pitchFamily="34" charset="0"/>
              </a:rPr>
              <a:t>41 Prioritized</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ID" sz="1600" b="1" i="0" u="none" strike="noStrike" kern="1200" cap="none" spc="0" normalizeH="0" baseline="0" noProof="0">
                <a:ln>
                  <a:noFill/>
                </a:ln>
                <a:solidFill>
                  <a:srgbClr val="537983"/>
                </a:solidFill>
                <a:effectLst/>
                <a:uLnTx/>
                <a:uFillTx/>
                <a:latin typeface="Andes" panose="02000000000000000000" pitchFamily="2" charset="0"/>
                <a:ea typeface="+mj-ea"/>
                <a:cs typeface="Arial" panose="020B0604020202020204" pitchFamily="34" charset="0"/>
              </a:rPr>
              <a:t>‘Major Projects’</a:t>
            </a:r>
          </a:p>
        </p:txBody>
      </p:sp>
      <p:sp>
        <p:nvSpPr>
          <p:cNvPr id="33" name="TextBox 32">
            <a:extLst>
              <a:ext uri="{FF2B5EF4-FFF2-40B4-BE49-F238E27FC236}">
                <a16:creationId xmlns:a16="http://schemas.microsoft.com/office/drawing/2014/main" id="{E42F06AF-47AF-B54A-A790-1A1EAAD15593}"/>
              </a:ext>
            </a:extLst>
          </p:cNvPr>
          <p:cNvSpPr txBox="1"/>
          <p:nvPr/>
        </p:nvSpPr>
        <p:spPr>
          <a:xfrm>
            <a:off x="538257" y="4891192"/>
            <a:ext cx="227713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“Improving fishers’ welfare through technological innovation to promote sustainable and productive fisheries, conserving oceans ecosystems, addressing stunting, developing</a:t>
            </a:r>
            <a:br>
              <a:rPr kumimoji="0" lang="en-US" sz="1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maritime industry…”</a:t>
            </a:r>
          </a:p>
        </p:txBody>
      </p:sp>
      <p:sp>
        <p:nvSpPr>
          <p:cNvPr id="35" name="TextBox 34">
            <a:extLst>
              <a:ext uri="{FF2B5EF4-FFF2-40B4-BE49-F238E27FC236}">
                <a16:creationId xmlns:a16="http://schemas.microsoft.com/office/drawing/2014/main" id="{1C1DA013-4559-004D-9A9B-9E067FE3CB85}"/>
              </a:ext>
            </a:extLst>
          </p:cNvPr>
          <p:cNvSpPr txBox="1"/>
          <p:nvPr/>
        </p:nvSpPr>
        <p:spPr>
          <a:xfrm>
            <a:off x="3148967" y="4904315"/>
            <a:ext cx="2637064" cy="1015663"/>
          </a:xfrm>
          <a:prstGeom prst="rect">
            <a:avLst/>
          </a:prstGeom>
          <a:noFill/>
        </p:spPr>
        <p:txBody>
          <a:bodyPr wrap="square" rtlCol="0">
            <a:spAutoFit/>
          </a:bodyPr>
          <a:lstStyle/>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PN1</a:t>
            </a:r>
            <a:r>
              <a:rPr kumimoji="0" lang="en-US" sz="1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Strengthening economic resilience for quality growth</a:t>
            </a:r>
            <a:br>
              <a:rPr kumimoji="0" lang="en-US" sz="1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br>
            <a:r>
              <a:rPr kumimoji="0" lang="en-US" sz="120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PN6</a:t>
            </a:r>
            <a:r>
              <a:rPr kumimoji="0" lang="en-US" sz="120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Building the environment, enhancing disaster, and climate change resilience</a:t>
            </a:r>
          </a:p>
        </p:txBody>
      </p:sp>
      <p:grpSp>
        <p:nvGrpSpPr>
          <p:cNvPr id="3" name="Group 2">
            <a:extLst>
              <a:ext uri="{FF2B5EF4-FFF2-40B4-BE49-F238E27FC236}">
                <a16:creationId xmlns:a16="http://schemas.microsoft.com/office/drawing/2014/main" id="{BA879DBA-FE63-CB45-B69A-58D7D4191B4F}"/>
              </a:ext>
            </a:extLst>
          </p:cNvPr>
          <p:cNvGrpSpPr/>
          <p:nvPr/>
        </p:nvGrpSpPr>
        <p:grpSpPr>
          <a:xfrm>
            <a:off x="8892085" y="2511825"/>
            <a:ext cx="1735062" cy="2224765"/>
            <a:chOff x="9517731" y="2511825"/>
            <a:chExt cx="1735062" cy="2224765"/>
          </a:xfrm>
        </p:grpSpPr>
        <p:sp>
          <p:nvSpPr>
            <p:cNvPr id="23" name="Rectangle 22">
              <a:extLst>
                <a:ext uri="{FF2B5EF4-FFF2-40B4-BE49-F238E27FC236}">
                  <a16:creationId xmlns:a16="http://schemas.microsoft.com/office/drawing/2014/main" id="{19021627-803C-6348-9E13-3452ACE7B050}"/>
                </a:ext>
              </a:extLst>
            </p:cNvPr>
            <p:cNvSpPr/>
            <p:nvPr/>
          </p:nvSpPr>
          <p:spPr>
            <a:xfrm>
              <a:off x="9517731" y="2511825"/>
              <a:ext cx="1728098" cy="2224765"/>
            </a:xfrm>
            <a:prstGeom prst="rect">
              <a:avLst/>
            </a:prstGeom>
            <a:solidFill>
              <a:schemeClr val="bg1"/>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546A">
                    <a:lumMod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19501D1-9EE4-4A4B-8193-552406F8533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36019" y="2982943"/>
              <a:ext cx="1716774" cy="1282531"/>
            </a:xfrm>
            <a:prstGeom prst="rect">
              <a:avLst/>
            </a:prstGeom>
          </p:spPr>
        </p:pic>
      </p:grpSp>
      <p:sp>
        <p:nvSpPr>
          <p:cNvPr id="24" name="Title 1">
            <a:extLst>
              <a:ext uri="{FF2B5EF4-FFF2-40B4-BE49-F238E27FC236}">
                <a16:creationId xmlns:a16="http://schemas.microsoft.com/office/drawing/2014/main" id="{0685520E-FA5B-DB4F-AD85-310913465933}"/>
              </a:ext>
            </a:extLst>
          </p:cNvPr>
          <p:cNvSpPr txBox="1">
            <a:spLocks/>
          </p:cNvSpPr>
          <p:nvPr/>
        </p:nvSpPr>
        <p:spPr>
          <a:xfrm>
            <a:off x="8823015" y="1827194"/>
            <a:ext cx="2637064" cy="536770"/>
          </a:xfrm>
          <a:prstGeom prst="rect">
            <a:avLst/>
          </a:prstGeom>
        </p:spPr>
        <p:txBody>
          <a:bodyPr vert="horz" lIns="91440" tIns="45720" rIns="91440" bIns="45720" rtlCol="0" anchor="t">
            <a:noAutofit/>
          </a:bodyPr>
          <a:lstStyle>
            <a:lvl1pPr algn="l" defTabSz="914400" rtl="0" eaLnBrk="1" latinLnBrk="0" hangingPunct="1">
              <a:lnSpc>
                <a:spcPts val="9000"/>
              </a:lnSpc>
              <a:spcBef>
                <a:spcPct val="0"/>
              </a:spcBef>
              <a:buNone/>
              <a:defRPr sz="10000" kern="1200" spc="-3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D" sz="1600" b="1" i="0" u="none" strike="noStrike" kern="1200" cap="none" spc="0" normalizeH="0" baseline="0" noProof="0">
                <a:ln>
                  <a:noFill/>
                </a:ln>
                <a:solidFill>
                  <a:srgbClr val="537983"/>
                </a:solidFill>
                <a:effectLst/>
                <a:uLnTx/>
                <a:uFillTx/>
                <a:latin typeface="Andes" panose="02000000000000000000" pitchFamily="2" charset="0"/>
                <a:ea typeface="+mj-ea"/>
                <a:cs typeface="Arial" panose="020B0604020202020204" pitchFamily="34" charset="0"/>
              </a:rPr>
              <a:t>SDGs Roadmap Implementation</a:t>
            </a:r>
          </a:p>
        </p:txBody>
      </p:sp>
      <p:sp>
        <p:nvSpPr>
          <p:cNvPr id="25" name="TextBox 24">
            <a:extLst>
              <a:ext uri="{FF2B5EF4-FFF2-40B4-BE49-F238E27FC236}">
                <a16:creationId xmlns:a16="http://schemas.microsoft.com/office/drawing/2014/main" id="{FE82D64F-C8A9-4742-9053-7415275A476B}"/>
              </a:ext>
            </a:extLst>
          </p:cNvPr>
          <p:cNvSpPr txBox="1"/>
          <p:nvPr/>
        </p:nvSpPr>
        <p:spPr>
          <a:xfrm>
            <a:off x="8724770" y="4822319"/>
            <a:ext cx="2559338" cy="646331"/>
          </a:xfrm>
          <a:prstGeom prst="rect">
            <a:avLst/>
          </a:prstGeom>
          <a:noFill/>
        </p:spPr>
        <p:txBody>
          <a:bodyPr wrap="square" rtlCol="0">
            <a:spAutoFit/>
          </a:bodyPr>
          <a:lstStyle/>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Goal #14: Life below Water</a:t>
            </a:r>
          </a:p>
          <a:p>
            <a:pPr marL="2984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Sustainable fisheries</a:t>
            </a:r>
          </a:p>
          <a:p>
            <a:pPr marL="298450" marR="0" lvl="1" indent="-1714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Coastal management</a:t>
            </a:r>
          </a:p>
        </p:txBody>
      </p:sp>
      <p:sp>
        <p:nvSpPr>
          <p:cNvPr id="31" name="TextBox 30">
            <a:extLst>
              <a:ext uri="{FF2B5EF4-FFF2-40B4-BE49-F238E27FC236}">
                <a16:creationId xmlns:a16="http://schemas.microsoft.com/office/drawing/2014/main" id="{3B8B7986-F721-7D4A-9854-FA294AE608CB}"/>
              </a:ext>
            </a:extLst>
          </p:cNvPr>
          <p:cNvSpPr txBox="1"/>
          <p:nvPr/>
        </p:nvSpPr>
        <p:spPr>
          <a:xfrm>
            <a:off x="5993186" y="4891191"/>
            <a:ext cx="2559338" cy="830997"/>
          </a:xfrm>
          <a:prstGeom prst="rect">
            <a:avLst/>
          </a:prstGeom>
          <a:noFill/>
        </p:spPr>
        <p:txBody>
          <a:bodyPr wrap="square" rtlCol="0">
            <a:spAutoFit/>
          </a:bodyPr>
          <a:lstStyle/>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MP3:</a:t>
            </a:r>
            <a:r>
              <a:rPr kumimoji="0" lang="en-US" sz="12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10% annual increase of fishers’ income</a:t>
            </a:r>
            <a:endParaRPr kumimoji="0" lang="en-US" sz="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a:p>
            <a:pPr marL="115888" marR="0" lvl="0" indent="-1158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sng"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MP30:</a:t>
            </a:r>
            <a:r>
              <a:rPr kumimoji="0" lang="en-US" sz="12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USD 8.5 billion increase in export value by 2024</a:t>
            </a:r>
          </a:p>
        </p:txBody>
      </p:sp>
    </p:spTree>
    <p:extLst>
      <p:ext uri="{BB962C8B-B14F-4D97-AF65-F5344CB8AC3E}">
        <p14:creationId xmlns:p14="http://schemas.microsoft.com/office/powerpoint/2010/main" val="36908466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1AD623-7826-984C-94D7-1348229F413B}"/>
              </a:ext>
            </a:extLst>
          </p:cNvPr>
          <p:cNvSpPr/>
          <p:nvPr/>
        </p:nvSpPr>
        <p:spPr>
          <a:xfrm>
            <a:off x="666051" y="455364"/>
            <a:ext cx="10859897" cy="830997"/>
          </a:xfrm>
          <a:prstGeom prst="rect">
            <a:avLst/>
          </a:prstGeom>
        </p:spPr>
        <p:txBody>
          <a:bodyPr wrap="square">
            <a:spAutoFit/>
          </a:bodyPr>
          <a:lstStyle/>
          <a:p>
            <a:pPr algn="ctr"/>
            <a:r>
              <a:rPr lang="en-US" altLang="pt-PT" sz="2400" b="1" dirty="0">
                <a:solidFill>
                  <a:srgbClr val="1D9BA1"/>
                </a:solidFill>
                <a:latin typeface="Andes" panose="02000000000000000000" pitchFamily="2" charset="0"/>
                <a:ea typeface="Dotum" panose="020B0600000101010101" pitchFamily="34" charset="-127"/>
                <a:cs typeface="Verdana" panose="020B0604030504040204" pitchFamily="34" charset="0"/>
              </a:rPr>
              <a:t>COMPONENT 1: FISHERIES MANAGEMENT
</a:t>
            </a:r>
            <a:endParaRPr lang="en-US" sz="2400" dirty="0"/>
          </a:p>
        </p:txBody>
      </p:sp>
      <p:sp>
        <p:nvSpPr>
          <p:cNvPr id="35" name="Rectangle 34">
            <a:extLst>
              <a:ext uri="{FF2B5EF4-FFF2-40B4-BE49-F238E27FC236}">
                <a16:creationId xmlns:a16="http://schemas.microsoft.com/office/drawing/2014/main" id="{43E1FDBB-4B05-B941-BD5A-593AD887F6D9}"/>
              </a:ext>
            </a:extLst>
          </p:cNvPr>
          <p:cNvSpPr/>
          <p:nvPr/>
        </p:nvSpPr>
        <p:spPr>
          <a:xfrm>
            <a:off x="6056806" y="2207175"/>
            <a:ext cx="4384366" cy="2231608"/>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DCE8CFA2-B8FD-F741-97AF-BD963362235D}"/>
              </a:ext>
            </a:extLst>
          </p:cNvPr>
          <p:cNvSpPr/>
          <p:nvPr/>
        </p:nvSpPr>
        <p:spPr>
          <a:xfrm>
            <a:off x="1594885" y="2207175"/>
            <a:ext cx="4221052" cy="2231608"/>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solidFill>
                <a:schemeClr val="tx1"/>
              </a:solidFill>
            </a:endParaRPr>
          </a:p>
        </p:txBody>
      </p:sp>
      <p:pic>
        <p:nvPicPr>
          <p:cNvPr id="41" name="Picture 40" descr="A close up of a logo&#10;&#10;Description automatically generated">
            <a:extLst>
              <a:ext uri="{FF2B5EF4-FFF2-40B4-BE49-F238E27FC236}">
                <a16:creationId xmlns:a16="http://schemas.microsoft.com/office/drawing/2014/main" id="{C9ACE0C2-4333-9647-A1D4-CD5D0BE29161}"/>
              </a:ext>
            </a:extLst>
          </p:cNvPr>
          <p:cNvPicPr>
            <a:picLocks noChangeAspect="1"/>
          </p:cNvPicPr>
          <p:nvPr/>
        </p:nvPicPr>
        <p:blipFill>
          <a:blip r:embed="rId3"/>
          <a:stretch>
            <a:fillRect/>
          </a:stretch>
        </p:blipFill>
        <p:spPr>
          <a:xfrm>
            <a:off x="6290473" y="2776209"/>
            <a:ext cx="914400" cy="914400"/>
          </a:xfrm>
          <a:prstGeom prst="rect">
            <a:avLst/>
          </a:prstGeom>
        </p:spPr>
      </p:pic>
      <p:sp>
        <p:nvSpPr>
          <p:cNvPr id="42" name="Rectangle 41">
            <a:extLst>
              <a:ext uri="{FF2B5EF4-FFF2-40B4-BE49-F238E27FC236}">
                <a16:creationId xmlns:a16="http://schemas.microsoft.com/office/drawing/2014/main" id="{93DE0CB8-CCCA-4C42-BAF1-07E89C2B92A9}"/>
              </a:ext>
            </a:extLst>
          </p:cNvPr>
          <p:cNvSpPr/>
          <p:nvPr/>
        </p:nvSpPr>
        <p:spPr>
          <a:xfrm>
            <a:off x="3210895" y="2272850"/>
            <a:ext cx="7230277" cy="707886"/>
          </a:xfrm>
          <a:prstGeom prst="rect">
            <a:avLst/>
          </a:prstGeom>
        </p:spPr>
        <p:txBody>
          <a:bodyPr wrap="square">
            <a:spAutoFit/>
          </a:bodyPr>
          <a:lstStyle/>
          <a:p>
            <a:endParaRPr lang="en-US" sz="2000" b="1" dirty="0">
              <a:latin typeface="Arial" panose="020B0604020202020204" pitchFamily="34" charset="0"/>
              <a:cs typeface="Arial" panose="020B0604020202020204" pitchFamily="34" charset="0"/>
            </a:endParaRPr>
          </a:p>
          <a:p>
            <a:endParaRPr lang="en-US" sz="2000" b="1" dirty="0">
              <a:latin typeface="Arial" panose="020B0604020202020204" pitchFamily="34" charset="0"/>
              <a:cs typeface="Arial" panose="020B0604020202020204" pitchFamily="34" charset="0"/>
            </a:endParaRPr>
          </a:p>
        </p:txBody>
      </p:sp>
      <p:sp>
        <p:nvSpPr>
          <p:cNvPr id="46" name="Rectangle 45">
            <a:extLst>
              <a:ext uri="{FF2B5EF4-FFF2-40B4-BE49-F238E27FC236}">
                <a16:creationId xmlns:a16="http://schemas.microsoft.com/office/drawing/2014/main" id="{58BFCBDC-3831-F843-9B10-5EFE56C50C8B}"/>
              </a:ext>
            </a:extLst>
          </p:cNvPr>
          <p:cNvSpPr/>
          <p:nvPr/>
        </p:nvSpPr>
        <p:spPr>
          <a:xfrm>
            <a:off x="7459951" y="2753113"/>
            <a:ext cx="2726143" cy="1723549"/>
          </a:xfrm>
          <a:prstGeom prst="rect">
            <a:avLst/>
          </a:prstGeom>
        </p:spPr>
        <p:txBody>
          <a:bodyPr wrap="square">
            <a:spAutoFit/>
          </a:bodyPr>
          <a:lstStyle/>
          <a:p>
            <a:r>
              <a:rPr lang="en-US" dirty="0"/>
              <a:t>Strengthen the Capacity of “Fisheries Management Areas (WPP)” Institutions</a:t>
            </a:r>
            <a:endParaRPr lang="en-US" dirty="0">
              <a:cs typeface="Arial" panose="020B0604020202020204" pitchFamily="34" charset="0"/>
            </a:endParaRPr>
          </a:p>
          <a:p>
            <a:r>
              <a:rPr lang="en-US" sz="1600" dirty="0">
                <a:latin typeface="Arial" panose="020B0604020202020204" pitchFamily="34" charset="0"/>
                <a:cs typeface="Arial" panose="020B0604020202020204" pitchFamily="34" charset="0"/>
              </a:rPr>
              <a:t> </a:t>
            </a:r>
          </a:p>
          <a:p>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9086A167-01CC-214F-AC88-F62684765AB7}"/>
              </a:ext>
            </a:extLst>
          </p:cNvPr>
          <p:cNvSpPr txBox="1"/>
          <p:nvPr/>
        </p:nvSpPr>
        <p:spPr>
          <a:xfrm>
            <a:off x="4942863" y="947706"/>
            <a:ext cx="1771062" cy="307777"/>
          </a:xfrm>
          <a:prstGeom prst="rect">
            <a:avLst/>
          </a:prstGeom>
          <a:noFill/>
        </p:spPr>
        <p:txBody>
          <a:bodyPr wrap="none" rtlCol="0">
            <a:spAutoFit/>
          </a:bodyPr>
          <a:lstStyle/>
          <a:p>
            <a:r>
              <a:rPr lang="en-US" sz="1400" dirty="0">
                <a:latin typeface="Andes" panose="02000000000000000000" pitchFamily="2" charset="0"/>
                <a:cs typeface="Arial" panose="020B0604020202020204" pitchFamily="34" charset="0"/>
              </a:rPr>
              <a:t>MAIN COMPONENT:</a:t>
            </a:r>
          </a:p>
        </p:txBody>
      </p:sp>
      <p:pic>
        <p:nvPicPr>
          <p:cNvPr id="10" name="Picture 9" descr="A picture containing drawing, light&#10;&#10;Description automatically generated">
            <a:extLst>
              <a:ext uri="{FF2B5EF4-FFF2-40B4-BE49-F238E27FC236}">
                <a16:creationId xmlns:a16="http://schemas.microsoft.com/office/drawing/2014/main" id="{00F87F45-9CE3-4E7E-95CB-248F9D0B9F7D}"/>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1874914" y="2700488"/>
            <a:ext cx="914400" cy="914400"/>
          </a:xfrm>
          <a:prstGeom prst="rect">
            <a:avLst/>
          </a:prstGeom>
        </p:spPr>
      </p:pic>
      <p:sp>
        <p:nvSpPr>
          <p:cNvPr id="4" name="TextBox 3">
            <a:extLst>
              <a:ext uri="{FF2B5EF4-FFF2-40B4-BE49-F238E27FC236}">
                <a16:creationId xmlns:a16="http://schemas.microsoft.com/office/drawing/2014/main" id="{72D97F92-E481-4813-9902-BADDAE1970F6}"/>
              </a:ext>
            </a:extLst>
          </p:cNvPr>
          <p:cNvSpPr txBox="1"/>
          <p:nvPr/>
        </p:nvSpPr>
        <p:spPr>
          <a:xfrm>
            <a:off x="3014404" y="2700488"/>
            <a:ext cx="2454062" cy="1477328"/>
          </a:xfrm>
          <a:prstGeom prst="rect">
            <a:avLst/>
          </a:prstGeom>
          <a:noFill/>
        </p:spPr>
        <p:txBody>
          <a:bodyPr wrap="square" rtlCol="0">
            <a:spAutoFit/>
          </a:bodyPr>
          <a:lstStyle/>
          <a:p>
            <a:r>
              <a:rPr lang="en-US" dirty="0"/>
              <a:t>Strengthen the Enabling Environment for Sustainable Fisheries Management</a:t>
            </a:r>
          </a:p>
          <a:p>
            <a:endParaRPr lang="en-US" dirty="0"/>
          </a:p>
        </p:txBody>
      </p:sp>
    </p:spTree>
    <p:extLst>
      <p:ext uri="{BB962C8B-B14F-4D97-AF65-F5344CB8AC3E}">
        <p14:creationId xmlns:p14="http://schemas.microsoft.com/office/powerpoint/2010/main" val="10822933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739C0A-688B-4C0B-BF8D-B0838F142E1A}"/>
              </a:ext>
            </a:extLst>
          </p:cNvPr>
          <p:cNvSpPr/>
          <p:nvPr/>
        </p:nvSpPr>
        <p:spPr>
          <a:xfrm>
            <a:off x="896919" y="3012651"/>
            <a:ext cx="3383311" cy="2558009"/>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F68EE568-08D3-F740-8592-E4AE16837741}"/>
              </a:ext>
            </a:extLst>
          </p:cNvPr>
          <p:cNvSpPr/>
          <p:nvPr/>
        </p:nvSpPr>
        <p:spPr>
          <a:xfrm>
            <a:off x="666051" y="455364"/>
            <a:ext cx="10859897" cy="830997"/>
          </a:xfrm>
          <a:prstGeom prst="rect">
            <a:avLst/>
          </a:prstGeom>
        </p:spPr>
        <p:txBody>
          <a:bodyPr wrap="square">
            <a:spAutoFit/>
          </a:bodyPr>
          <a:lstStyle/>
          <a:p>
            <a:pPr algn="ctr"/>
            <a:r>
              <a:rPr lang="en-US" altLang="pt-PT" sz="2400" b="1" dirty="0">
                <a:solidFill>
                  <a:srgbClr val="1D9BA1"/>
                </a:solidFill>
                <a:latin typeface="Andes" panose="02000000000000000000" pitchFamily="2" charset="0"/>
                <a:ea typeface="Dotum" panose="020B0600000101010101" pitchFamily="34" charset="-127"/>
                <a:cs typeface="Verdana" panose="020B0604030504040204" pitchFamily="34" charset="0"/>
              </a:rPr>
              <a:t>COMPONENT 2: LIVELIHOODS AND RESILIENCE OF TARGET COASTAL COMMUNITIES </a:t>
            </a:r>
            <a:endParaRPr lang="en-US" sz="2400" dirty="0"/>
          </a:p>
        </p:txBody>
      </p:sp>
      <p:sp>
        <p:nvSpPr>
          <p:cNvPr id="30" name="TextBox 29">
            <a:extLst>
              <a:ext uri="{FF2B5EF4-FFF2-40B4-BE49-F238E27FC236}">
                <a16:creationId xmlns:a16="http://schemas.microsoft.com/office/drawing/2014/main" id="{8314E09E-4D59-4D91-A28A-7B2949823793}"/>
              </a:ext>
            </a:extLst>
          </p:cNvPr>
          <p:cNvSpPr txBox="1"/>
          <p:nvPr/>
        </p:nvSpPr>
        <p:spPr>
          <a:xfrm>
            <a:off x="5101753" y="1594954"/>
            <a:ext cx="1887376" cy="307777"/>
          </a:xfrm>
          <a:prstGeom prst="rect">
            <a:avLst/>
          </a:prstGeom>
          <a:noFill/>
        </p:spPr>
        <p:txBody>
          <a:bodyPr wrap="none" rtlCol="0">
            <a:spAutoFit/>
          </a:bodyPr>
          <a:lstStyle/>
          <a:p>
            <a:r>
              <a:rPr lang="en-US" sz="1400" dirty="0">
                <a:latin typeface="Andes" panose="02000000000000000000" pitchFamily="2" charset="0"/>
                <a:cs typeface="Arial" panose="020B0604020202020204" pitchFamily="34" charset="0"/>
              </a:rPr>
              <a:t>MAIN COMPONENTS:</a:t>
            </a:r>
          </a:p>
        </p:txBody>
      </p:sp>
      <p:sp>
        <p:nvSpPr>
          <p:cNvPr id="2" name="TextBox 1">
            <a:extLst>
              <a:ext uri="{FF2B5EF4-FFF2-40B4-BE49-F238E27FC236}">
                <a16:creationId xmlns:a16="http://schemas.microsoft.com/office/drawing/2014/main" id="{5C244098-99E6-40A2-94D8-75F61F0BF2BF}"/>
              </a:ext>
            </a:extLst>
          </p:cNvPr>
          <p:cNvSpPr txBox="1"/>
          <p:nvPr/>
        </p:nvSpPr>
        <p:spPr>
          <a:xfrm>
            <a:off x="2125470" y="3465509"/>
            <a:ext cx="2138438" cy="1754326"/>
          </a:xfrm>
          <a:prstGeom prst="rect">
            <a:avLst/>
          </a:prstGeom>
          <a:noFill/>
        </p:spPr>
        <p:txBody>
          <a:bodyPr wrap="square" rtlCol="0">
            <a:spAutoFit/>
          </a:bodyPr>
          <a:lstStyle/>
          <a:p>
            <a:r>
              <a:rPr lang="en-US" dirty="0"/>
              <a:t>Diversify and Enhance the Value of Coastal and Marine Products and Service</a:t>
            </a:r>
            <a:endParaRPr lang="en-US" dirty="0">
              <a:cs typeface="Arial" panose="020B0604020202020204" pitchFamily="34" charset="0"/>
            </a:endParaRPr>
          </a:p>
          <a:p>
            <a:r>
              <a:rPr lang="en-US" dirty="0">
                <a:cs typeface="Arial" panose="020B0604020202020204" pitchFamily="34" charset="0"/>
              </a:rPr>
              <a:t> </a:t>
            </a:r>
          </a:p>
        </p:txBody>
      </p:sp>
      <p:sp>
        <p:nvSpPr>
          <p:cNvPr id="20" name="Rectangle 19">
            <a:extLst>
              <a:ext uri="{FF2B5EF4-FFF2-40B4-BE49-F238E27FC236}">
                <a16:creationId xmlns:a16="http://schemas.microsoft.com/office/drawing/2014/main" id="{E942C02F-C033-4960-AC5D-21AF585A06B8}"/>
              </a:ext>
            </a:extLst>
          </p:cNvPr>
          <p:cNvSpPr/>
          <p:nvPr/>
        </p:nvSpPr>
        <p:spPr>
          <a:xfrm>
            <a:off x="4557407" y="3012651"/>
            <a:ext cx="3383310" cy="2558009"/>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B69FDCF5-3093-4728-ACBD-F6BBF413431E}"/>
              </a:ext>
            </a:extLst>
          </p:cNvPr>
          <p:cNvSpPr txBox="1"/>
          <p:nvPr/>
        </p:nvSpPr>
        <p:spPr>
          <a:xfrm>
            <a:off x="5776909" y="3642840"/>
            <a:ext cx="2040938" cy="1446550"/>
          </a:xfrm>
          <a:prstGeom prst="rect">
            <a:avLst/>
          </a:prstGeom>
          <a:noFill/>
        </p:spPr>
        <p:txBody>
          <a:bodyPr wrap="square" rtlCol="0">
            <a:spAutoFit/>
          </a:bodyPr>
          <a:lstStyle/>
          <a:p>
            <a:r>
              <a:rPr lang="en-US" dirty="0"/>
              <a:t>Facilitate Enhanced Market Access for Selected Seafood Products</a:t>
            </a:r>
            <a:endParaRPr lang="sv-SE" dirty="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pic>
        <p:nvPicPr>
          <p:cNvPr id="25" name="Picture 24" descr="A close up of a logo&#10;&#10;Description automatically generated">
            <a:extLst>
              <a:ext uri="{FF2B5EF4-FFF2-40B4-BE49-F238E27FC236}">
                <a16:creationId xmlns:a16="http://schemas.microsoft.com/office/drawing/2014/main" id="{A97047BC-7BE6-489D-8DD3-FC8D68B46FDE}"/>
              </a:ext>
            </a:extLst>
          </p:cNvPr>
          <p:cNvPicPr>
            <a:picLocks noChangeAspect="1"/>
          </p:cNvPicPr>
          <p:nvPr/>
        </p:nvPicPr>
        <p:blipFill>
          <a:blip r:embed="rId2"/>
          <a:stretch>
            <a:fillRect/>
          </a:stretch>
        </p:blipFill>
        <p:spPr>
          <a:xfrm>
            <a:off x="1068747" y="3642840"/>
            <a:ext cx="914400" cy="9144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8A696678-6E42-CC4E-8AC5-C055C50DCBD7}"/>
              </a:ext>
            </a:extLst>
          </p:cNvPr>
          <p:cNvPicPr>
            <a:picLocks noChangeAspect="1"/>
          </p:cNvPicPr>
          <p:nvPr/>
        </p:nvPicPr>
        <p:blipFill>
          <a:blip r:embed="rId3"/>
          <a:stretch>
            <a:fillRect/>
          </a:stretch>
        </p:blipFill>
        <p:spPr>
          <a:xfrm>
            <a:off x="4837542" y="3719958"/>
            <a:ext cx="914400" cy="922342"/>
          </a:xfrm>
          <a:prstGeom prst="rect">
            <a:avLst/>
          </a:prstGeom>
        </p:spPr>
      </p:pic>
      <p:sp>
        <p:nvSpPr>
          <p:cNvPr id="10" name="Rectangle 9">
            <a:extLst>
              <a:ext uri="{FF2B5EF4-FFF2-40B4-BE49-F238E27FC236}">
                <a16:creationId xmlns:a16="http://schemas.microsoft.com/office/drawing/2014/main" id="{4F863718-6D0F-4D83-96A9-6A6EFBBA28B9}"/>
              </a:ext>
            </a:extLst>
          </p:cNvPr>
          <p:cNvSpPr/>
          <p:nvPr/>
        </p:nvSpPr>
        <p:spPr>
          <a:xfrm>
            <a:off x="8168775" y="3009014"/>
            <a:ext cx="3383310" cy="2561646"/>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1" name="TextBox 10">
            <a:extLst>
              <a:ext uri="{FF2B5EF4-FFF2-40B4-BE49-F238E27FC236}">
                <a16:creationId xmlns:a16="http://schemas.microsoft.com/office/drawing/2014/main" id="{EF0D63B4-CE28-404E-A4EF-6E962854A536}"/>
              </a:ext>
            </a:extLst>
          </p:cNvPr>
          <p:cNvSpPr txBox="1"/>
          <p:nvPr/>
        </p:nvSpPr>
        <p:spPr>
          <a:xfrm>
            <a:off x="9420251" y="3619397"/>
            <a:ext cx="2131834" cy="1446550"/>
          </a:xfrm>
          <a:prstGeom prst="rect">
            <a:avLst/>
          </a:prstGeom>
          <a:noFill/>
        </p:spPr>
        <p:txBody>
          <a:bodyPr wrap="square" rtlCol="0">
            <a:spAutoFit/>
          </a:bodyPr>
          <a:lstStyle/>
          <a:p>
            <a:r>
              <a:rPr lang="en-US" dirty="0">
                <a:cs typeface="Arial" panose="020B0604020202020204" pitchFamily="34" charset="0"/>
              </a:rPr>
              <a:t>Pilot Conditional Cash Transfer to Target Coastal Communities </a:t>
            </a:r>
            <a:endParaRPr lang="sv-SE" dirty="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pic>
        <p:nvPicPr>
          <p:cNvPr id="12" name="Picture 11" descr="A picture containing drawing, light&#10;&#10;Description automatically generated">
            <a:extLst>
              <a:ext uri="{FF2B5EF4-FFF2-40B4-BE49-F238E27FC236}">
                <a16:creationId xmlns:a16="http://schemas.microsoft.com/office/drawing/2014/main" id="{04B571F0-1C79-4CCA-B56C-1DA92AA0F04F}"/>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8337313" y="3642840"/>
            <a:ext cx="914400" cy="914400"/>
          </a:xfrm>
          <a:prstGeom prst="rect">
            <a:avLst/>
          </a:prstGeom>
        </p:spPr>
      </p:pic>
    </p:spTree>
    <p:extLst>
      <p:ext uri="{BB962C8B-B14F-4D97-AF65-F5344CB8AC3E}">
        <p14:creationId xmlns:p14="http://schemas.microsoft.com/office/powerpoint/2010/main" val="3800241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38224F2-E34E-4162-A17C-310027AA0152}"/>
              </a:ext>
            </a:extLst>
          </p:cNvPr>
          <p:cNvSpPr/>
          <p:nvPr/>
        </p:nvSpPr>
        <p:spPr>
          <a:xfrm>
            <a:off x="4353680" y="2026557"/>
            <a:ext cx="3546312" cy="2296261"/>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prstClr val="black"/>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5A739C0A-688B-4C0B-BF8D-B0838F142E1A}"/>
              </a:ext>
            </a:extLst>
          </p:cNvPr>
          <p:cNvSpPr/>
          <p:nvPr/>
        </p:nvSpPr>
        <p:spPr>
          <a:xfrm>
            <a:off x="793522" y="2026556"/>
            <a:ext cx="3325477" cy="2296261"/>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F68EE568-08D3-F740-8592-E4AE16837741}"/>
              </a:ext>
            </a:extLst>
          </p:cNvPr>
          <p:cNvSpPr/>
          <p:nvPr/>
        </p:nvSpPr>
        <p:spPr>
          <a:xfrm>
            <a:off x="666051" y="455364"/>
            <a:ext cx="10859897" cy="461665"/>
          </a:xfrm>
          <a:prstGeom prst="rect">
            <a:avLst/>
          </a:prstGeom>
        </p:spPr>
        <p:txBody>
          <a:bodyPr wrap="square">
            <a:spAutoFit/>
          </a:bodyPr>
          <a:lstStyle/>
          <a:p>
            <a:pPr algn="ctr"/>
            <a:r>
              <a:rPr lang="en-US" sz="2400" b="1" dirty="0">
                <a:solidFill>
                  <a:srgbClr val="1D9BA1"/>
                </a:solidFill>
                <a:latin typeface="Andes" panose="02000000000000000000" pitchFamily="2" charset="0"/>
                <a:ea typeface="Dotum" panose="020B0600000101010101" pitchFamily="34" charset="-127"/>
              </a:rPr>
              <a:t>COMPONENT 3: RESILIENT MARINE AND COASTAL ECOSYSTEM</a:t>
            </a:r>
            <a:endParaRPr lang="en-US" sz="2400" dirty="0"/>
          </a:p>
        </p:txBody>
      </p:sp>
      <p:sp>
        <p:nvSpPr>
          <p:cNvPr id="30" name="TextBox 29">
            <a:extLst>
              <a:ext uri="{FF2B5EF4-FFF2-40B4-BE49-F238E27FC236}">
                <a16:creationId xmlns:a16="http://schemas.microsoft.com/office/drawing/2014/main" id="{8314E09E-4D59-4D91-A28A-7B2949823793}"/>
              </a:ext>
            </a:extLst>
          </p:cNvPr>
          <p:cNvSpPr txBox="1"/>
          <p:nvPr/>
        </p:nvSpPr>
        <p:spPr>
          <a:xfrm>
            <a:off x="4942863" y="947706"/>
            <a:ext cx="1887376" cy="307777"/>
          </a:xfrm>
          <a:prstGeom prst="rect">
            <a:avLst/>
          </a:prstGeom>
          <a:noFill/>
        </p:spPr>
        <p:txBody>
          <a:bodyPr wrap="none" rtlCol="0">
            <a:spAutoFit/>
          </a:bodyPr>
          <a:lstStyle/>
          <a:p>
            <a:r>
              <a:rPr lang="en-US" sz="1400" dirty="0">
                <a:latin typeface="Andes" panose="02000000000000000000" pitchFamily="2" charset="0"/>
                <a:cs typeface="Arial" panose="020B0604020202020204" pitchFamily="34" charset="0"/>
              </a:rPr>
              <a:t>MAIN COMPONENTS:</a:t>
            </a:r>
          </a:p>
        </p:txBody>
      </p:sp>
      <p:sp>
        <p:nvSpPr>
          <p:cNvPr id="2" name="TextBox 1">
            <a:extLst>
              <a:ext uri="{FF2B5EF4-FFF2-40B4-BE49-F238E27FC236}">
                <a16:creationId xmlns:a16="http://schemas.microsoft.com/office/drawing/2014/main" id="{5C244098-99E6-40A2-94D8-75F61F0BF2BF}"/>
              </a:ext>
            </a:extLst>
          </p:cNvPr>
          <p:cNvSpPr txBox="1"/>
          <p:nvPr/>
        </p:nvSpPr>
        <p:spPr>
          <a:xfrm>
            <a:off x="1984398" y="2297523"/>
            <a:ext cx="2118197" cy="1754326"/>
          </a:xfrm>
          <a:prstGeom prst="rect">
            <a:avLst/>
          </a:prstGeom>
          <a:noFill/>
        </p:spPr>
        <p:txBody>
          <a:bodyPr wrap="square" rtlCol="0">
            <a:spAutoFit/>
          </a:bodyPr>
          <a:lstStyle/>
          <a:p>
            <a:r>
              <a:rPr lang="en-US" dirty="0"/>
              <a:t>Strengthen the Implementation of Marine Spatial Plans (RZWP3K) and Manage Critical Ecosystems </a:t>
            </a:r>
            <a:endParaRPr lang="en-US" dirty="0">
              <a:cs typeface="Arial" panose="020B0604020202020204" pitchFamily="34" charset="0"/>
            </a:endParaRPr>
          </a:p>
        </p:txBody>
      </p:sp>
      <p:sp>
        <p:nvSpPr>
          <p:cNvPr id="20" name="Rectangle 19">
            <a:extLst>
              <a:ext uri="{FF2B5EF4-FFF2-40B4-BE49-F238E27FC236}">
                <a16:creationId xmlns:a16="http://schemas.microsoft.com/office/drawing/2014/main" id="{E942C02F-C033-4960-AC5D-21AF585A06B8}"/>
              </a:ext>
            </a:extLst>
          </p:cNvPr>
          <p:cNvSpPr/>
          <p:nvPr/>
        </p:nvSpPr>
        <p:spPr>
          <a:xfrm>
            <a:off x="8134673" y="2016828"/>
            <a:ext cx="3493432" cy="2296261"/>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 name="TextBox 2">
            <a:extLst>
              <a:ext uri="{FF2B5EF4-FFF2-40B4-BE49-F238E27FC236}">
                <a16:creationId xmlns:a16="http://schemas.microsoft.com/office/drawing/2014/main" id="{B69FDCF5-3093-4728-ACBD-F6BBF413431E}"/>
              </a:ext>
            </a:extLst>
          </p:cNvPr>
          <p:cNvSpPr txBox="1"/>
          <p:nvPr/>
        </p:nvSpPr>
        <p:spPr>
          <a:xfrm>
            <a:off x="5596139" y="2594528"/>
            <a:ext cx="1982200" cy="923330"/>
          </a:xfrm>
          <a:prstGeom prst="rect">
            <a:avLst/>
          </a:prstGeom>
          <a:noFill/>
        </p:spPr>
        <p:txBody>
          <a:bodyPr wrap="square" rtlCol="0">
            <a:spAutoFit/>
          </a:bodyPr>
          <a:lstStyle/>
          <a:p>
            <a:r>
              <a:rPr lang="en-US" dirty="0"/>
              <a:t>Strengthen Management of MPAs</a:t>
            </a:r>
          </a:p>
        </p:txBody>
      </p:sp>
      <p:pic>
        <p:nvPicPr>
          <p:cNvPr id="10" name="Picture 9" descr="A picture containing drawing, light&#10;&#10;Description automatically generated">
            <a:extLst>
              <a:ext uri="{FF2B5EF4-FFF2-40B4-BE49-F238E27FC236}">
                <a16:creationId xmlns:a16="http://schemas.microsoft.com/office/drawing/2014/main" id="{35A8ADA4-EC28-4EC3-A917-20ACAE135088}"/>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939962" y="2594528"/>
            <a:ext cx="914400" cy="914400"/>
          </a:xfrm>
          <a:prstGeom prst="rect">
            <a:avLst/>
          </a:prstGeom>
        </p:spPr>
      </p:pic>
      <p:sp>
        <p:nvSpPr>
          <p:cNvPr id="14" name="TextBox 13">
            <a:extLst>
              <a:ext uri="{FF2B5EF4-FFF2-40B4-BE49-F238E27FC236}">
                <a16:creationId xmlns:a16="http://schemas.microsoft.com/office/drawing/2014/main" id="{57E20B66-5DC6-49A9-A6D7-01EC4660C48A}"/>
              </a:ext>
            </a:extLst>
          </p:cNvPr>
          <p:cNvSpPr txBox="1"/>
          <p:nvPr/>
        </p:nvSpPr>
        <p:spPr>
          <a:xfrm>
            <a:off x="9317612" y="2460493"/>
            <a:ext cx="2208336" cy="1200329"/>
          </a:xfrm>
          <a:prstGeom prst="rect">
            <a:avLst/>
          </a:prstGeom>
          <a:noFill/>
        </p:spPr>
        <p:txBody>
          <a:bodyPr wrap="square" rtlCol="0">
            <a:spAutoFit/>
          </a:bodyPr>
          <a:lstStyle/>
          <a:p>
            <a:r>
              <a:rPr lang="en-US" dirty="0">
                <a:cs typeface="Arial" panose="020B0604020202020204" pitchFamily="34" charset="0"/>
              </a:rPr>
              <a:t>Reduce marine debris from fisheries and pilot cost-effective sea clean-up </a:t>
            </a:r>
          </a:p>
        </p:txBody>
      </p:sp>
      <p:sp>
        <p:nvSpPr>
          <p:cNvPr id="17" name="Rectangle 16">
            <a:extLst>
              <a:ext uri="{FF2B5EF4-FFF2-40B4-BE49-F238E27FC236}">
                <a16:creationId xmlns:a16="http://schemas.microsoft.com/office/drawing/2014/main" id="{2A792E6F-60D0-45E2-8BD7-946398F399E4}"/>
              </a:ext>
            </a:extLst>
          </p:cNvPr>
          <p:cNvSpPr/>
          <p:nvPr/>
        </p:nvSpPr>
        <p:spPr>
          <a:xfrm>
            <a:off x="2913321" y="4649253"/>
            <a:ext cx="6900530" cy="1636326"/>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en-US" dirty="0">
              <a:solidFill>
                <a:prstClr val="black"/>
              </a:solidFill>
              <a:latin typeface="Arial" panose="020B0604020202020204" pitchFamily="34" charset="0"/>
              <a:cs typeface="Arial" panose="020B0604020202020204" pitchFamily="34" charset="0"/>
            </a:endParaRPr>
          </a:p>
        </p:txBody>
      </p:sp>
      <p:pic>
        <p:nvPicPr>
          <p:cNvPr id="19" name="Picture 18" descr="A close up of a logo&#10;&#10;Description automatically generated">
            <a:extLst>
              <a:ext uri="{FF2B5EF4-FFF2-40B4-BE49-F238E27FC236}">
                <a16:creationId xmlns:a16="http://schemas.microsoft.com/office/drawing/2014/main" id="{CB2BD5A1-D4C1-4A8C-AF95-90EDC494B63C}"/>
              </a:ext>
            </a:extLst>
          </p:cNvPr>
          <p:cNvPicPr>
            <a:picLocks noChangeAspect="1"/>
          </p:cNvPicPr>
          <p:nvPr/>
        </p:nvPicPr>
        <p:blipFill>
          <a:blip r:embed="rId4"/>
          <a:stretch>
            <a:fillRect/>
          </a:stretch>
        </p:blipFill>
        <p:spPr>
          <a:xfrm>
            <a:off x="3487479" y="4964337"/>
            <a:ext cx="914400" cy="914400"/>
          </a:xfrm>
          <a:prstGeom prst="rect">
            <a:avLst/>
          </a:prstGeom>
        </p:spPr>
      </p:pic>
      <p:sp>
        <p:nvSpPr>
          <p:cNvPr id="4" name="TextBox 3">
            <a:extLst>
              <a:ext uri="{FF2B5EF4-FFF2-40B4-BE49-F238E27FC236}">
                <a16:creationId xmlns:a16="http://schemas.microsoft.com/office/drawing/2014/main" id="{BC3CBA7B-3646-4821-B63E-6D40DEE5D06F}"/>
              </a:ext>
            </a:extLst>
          </p:cNvPr>
          <p:cNvSpPr txBox="1"/>
          <p:nvPr/>
        </p:nvSpPr>
        <p:spPr>
          <a:xfrm>
            <a:off x="4180249" y="5207443"/>
            <a:ext cx="4369981" cy="369332"/>
          </a:xfrm>
          <a:prstGeom prst="rect">
            <a:avLst/>
          </a:prstGeom>
          <a:noFill/>
        </p:spPr>
        <p:txBody>
          <a:bodyPr wrap="square" rtlCol="0">
            <a:spAutoFit/>
          </a:bodyPr>
          <a:lstStyle/>
          <a:p>
            <a:pPr algn="ctr"/>
            <a:r>
              <a:rPr lang="en-US" dirty="0"/>
              <a:t>Capacity Building</a:t>
            </a:r>
          </a:p>
        </p:txBody>
      </p:sp>
      <p:pic>
        <p:nvPicPr>
          <p:cNvPr id="5" name="Picture 4">
            <a:extLst>
              <a:ext uri="{FF2B5EF4-FFF2-40B4-BE49-F238E27FC236}">
                <a16:creationId xmlns:a16="http://schemas.microsoft.com/office/drawing/2014/main" id="{66C15E72-E9C0-444B-A0A6-756CF7F75EE2}"/>
              </a:ext>
            </a:extLst>
          </p:cNvPr>
          <p:cNvPicPr>
            <a:picLocks noChangeAspect="1"/>
          </p:cNvPicPr>
          <p:nvPr/>
        </p:nvPicPr>
        <p:blipFill>
          <a:blip r:embed="rId5"/>
          <a:stretch>
            <a:fillRect/>
          </a:stretch>
        </p:blipFill>
        <p:spPr>
          <a:xfrm>
            <a:off x="4690284" y="2594528"/>
            <a:ext cx="914479" cy="914479"/>
          </a:xfrm>
          <a:prstGeom prst="rect">
            <a:avLst/>
          </a:prstGeom>
        </p:spPr>
      </p:pic>
      <p:pic>
        <p:nvPicPr>
          <p:cNvPr id="21" name="Picture 20" descr="A close up of a logo&#10;&#10;Description automatically generated">
            <a:extLst>
              <a:ext uri="{FF2B5EF4-FFF2-40B4-BE49-F238E27FC236}">
                <a16:creationId xmlns:a16="http://schemas.microsoft.com/office/drawing/2014/main" id="{886D6D15-420C-4C78-9B7D-352DCABA64DA}"/>
              </a:ext>
            </a:extLst>
          </p:cNvPr>
          <p:cNvPicPr>
            <a:picLocks noChangeAspect="1"/>
          </p:cNvPicPr>
          <p:nvPr/>
        </p:nvPicPr>
        <p:blipFill>
          <a:blip r:embed="rId6"/>
          <a:stretch>
            <a:fillRect/>
          </a:stretch>
        </p:blipFill>
        <p:spPr>
          <a:xfrm>
            <a:off x="8236596" y="2603458"/>
            <a:ext cx="914400" cy="914400"/>
          </a:xfrm>
          <a:prstGeom prst="rect">
            <a:avLst/>
          </a:prstGeom>
        </p:spPr>
      </p:pic>
    </p:spTree>
    <p:extLst>
      <p:ext uri="{BB962C8B-B14F-4D97-AF65-F5344CB8AC3E}">
        <p14:creationId xmlns:p14="http://schemas.microsoft.com/office/powerpoint/2010/main" val="14860561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5A739C0A-688B-4C0B-BF8D-B0838F142E1A}"/>
              </a:ext>
            </a:extLst>
          </p:cNvPr>
          <p:cNvSpPr/>
          <p:nvPr/>
        </p:nvSpPr>
        <p:spPr>
          <a:xfrm>
            <a:off x="997304" y="1423644"/>
            <a:ext cx="9842588" cy="2296261"/>
          </a:xfrm>
          <a:prstGeom prst="rect">
            <a:avLst/>
          </a:prstGeom>
          <a:solidFill>
            <a:schemeClr val="bg1">
              <a:lumMod val="95000"/>
            </a:schemeClr>
          </a:solidFill>
          <a:ln>
            <a:solidFill>
              <a:srgbClr val="1D9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4" name="Rectangle 33">
            <a:extLst>
              <a:ext uri="{FF2B5EF4-FFF2-40B4-BE49-F238E27FC236}">
                <a16:creationId xmlns:a16="http://schemas.microsoft.com/office/drawing/2014/main" id="{F68EE568-08D3-F740-8592-E4AE16837741}"/>
              </a:ext>
            </a:extLst>
          </p:cNvPr>
          <p:cNvSpPr/>
          <p:nvPr/>
        </p:nvSpPr>
        <p:spPr>
          <a:xfrm>
            <a:off x="666051" y="455364"/>
            <a:ext cx="10859897" cy="461665"/>
          </a:xfrm>
          <a:prstGeom prst="rect">
            <a:avLst/>
          </a:prstGeom>
        </p:spPr>
        <p:txBody>
          <a:bodyPr wrap="square">
            <a:spAutoFit/>
          </a:bodyPr>
          <a:lstStyle/>
          <a:p>
            <a:pPr algn="ctr"/>
            <a:r>
              <a:rPr lang="en-US" sz="2400" b="1" dirty="0">
                <a:solidFill>
                  <a:srgbClr val="1D9BA1"/>
                </a:solidFill>
                <a:latin typeface="Andes" panose="02000000000000000000" pitchFamily="2" charset="0"/>
                <a:ea typeface="Dotum" panose="020B0600000101010101" pitchFamily="34" charset="-127"/>
              </a:rPr>
              <a:t>COMPONENT </a:t>
            </a:r>
            <a:r>
              <a:rPr lang="id-ID" sz="2400" b="1" dirty="0">
                <a:solidFill>
                  <a:srgbClr val="1D9BA1"/>
                </a:solidFill>
                <a:latin typeface="Andes" panose="02000000000000000000" pitchFamily="2" charset="0"/>
                <a:ea typeface="Dotum" panose="020B0600000101010101" pitchFamily="34" charset="-127"/>
              </a:rPr>
              <a:t>4</a:t>
            </a:r>
            <a:r>
              <a:rPr lang="en-US" sz="2400" b="1" dirty="0">
                <a:solidFill>
                  <a:srgbClr val="1D9BA1"/>
                </a:solidFill>
                <a:latin typeface="Andes" panose="02000000000000000000" pitchFamily="2" charset="0"/>
                <a:ea typeface="Dotum" panose="020B0600000101010101" pitchFamily="34" charset="-127"/>
              </a:rPr>
              <a:t>: PROJECT MANAGEMENT </a:t>
            </a:r>
            <a:endParaRPr lang="en-US" sz="2400" dirty="0"/>
          </a:p>
        </p:txBody>
      </p:sp>
      <p:sp>
        <p:nvSpPr>
          <p:cNvPr id="30" name="TextBox 29">
            <a:extLst>
              <a:ext uri="{FF2B5EF4-FFF2-40B4-BE49-F238E27FC236}">
                <a16:creationId xmlns:a16="http://schemas.microsoft.com/office/drawing/2014/main" id="{8314E09E-4D59-4D91-A28A-7B2949823793}"/>
              </a:ext>
            </a:extLst>
          </p:cNvPr>
          <p:cNvSpPr txBox="1"/>
          <p:nvPr/>
        </p:nvSpPr>
        <p:spPr>
          <a:xfrm>
            <a:off x="4942863" y="947706"/>
            <a:ext cx="1887376" cy="307777"/>
          </a:xfrm>
          <a:prstGeom prst="rect">
            <a:avLst/>
          </a:prstGeom>
          <a:noFill/>
        </p:spPr>
        <p:txBody>
          <a:bodyPr wrap="none" rtlCol="0">
            <a:spAutoFit/>
          </a:bodyPr>
          <a:lstStyle/>
          <a:p>
            <a:r>
              <a:rPr lang="en-US" sz="1400" dirty="0">
                <a:latin typeface="Andes" panose="02000000000000000000" pitchFamily="2" charset="0"/>
                <a:cs typeface="Arial" panose="020B0604020202020204" pitchFamily="34" charset="0"/>
              </a:rPr>
              <a:t>MAIN COMPONENTS:</a:t>
            </a:r>
          </a:p>
        </p:txBody>
      </p:sp>
      <p:sp>
        <p:nvSpPr>
          <p:cNvPr id="2" name="TextBox 1">
            <a:extLst>
              <a:ext uri="{FF2B5EF4-FFF2-40B4-BE49-F238E27FC236}">
                <a16:creationId xmlns:a16="http://schemas.microsoft.com/office/drawing/2014/main" id="{5C244098-99E6-40A2-94D8-75F61F0BF2BF}"/>
              </a:ext>
            </a:extLst>
          </p:cNvPr>
          <p:cNvSpPr txBox="1"/>
          <p:nvPr/>
        </p:nvSpPr>
        <p:spPr>
          <a:xfrm>
            <a:off x="2493334" y="2105644"/>
            <a:ext cx="8119731" cy="923330"/>
          </a:xfrm>
          <a:prstGeom prst="rect">
            <a:avLst/>
          </a:prstGeom>
          <a:noFill/>
        </p:spPr>
        <p:txBody>
          <a:bodyPr wrap="square" rtlCol="0">
            <a:spAutoFit/>
          </a:bodyPr>
          <a:lstStyle/>
          <a:p>
            <a:r>
              <a:rPr lang="en-US" dirty="0"/>
              <a:t>Project Management Office (PMO), monitoring and evaluation (M&amp;E) system, grievance redress mechanism (GRM), and environmental and social framework (ESF) and standards (ESS). </a:t>
            </a:r>
            <a:endParaRPr lang="id-ID" sz="1600" b="1" dirty="0">
              <a:latin typeface="Arial" panose="020B0604020202020204" pitchFamily="34" charset="0"/>
              <a:cs typeface="Arial" panose="020B0604020202020204" pitchFamily="34" charset="0"/>
            </a:endParaRPr>
          </a:p>
        </p:txBody>
      </p:sp>
      <p:pic>
        <p:nvPicPr>
          <p:cNvPr id="10" name="Picture 9" descr="A picture containing drawing, light&#10;&#10;Description automatically generated">
            <a:extLst>
              <a:ext uri="{FF2B5EF4-FFF2-40B4-BE49-F238E27FC236}">
                <a16:creationId xmlns:a16="http://schemas.microsoft.com/office/drawing/2014/main" id="{C97B5B7B-F475-422C-96B1-061F04E39474}"/>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1352108" y="2114574"/>
            <a:ext cx="914400" cy="914400"/>
          </a:xfrm>
          <a:prstGeom prst="rect">
            <a:avLst/>
          </a:prstGeom>
        </p:spPr>
      </p:pic>
    </p:spTree>
    <p:extLst>
      <p:ext uri="{BB962C8B-B14F-4D97-AF65-F5344CB8AC3E}">
        <p14:creationId xmlns:p14="http://schemas.microsoft.com/office/powerpoint/2010/main" val="2230093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D224EA-BA94-4958-9DC8-518F6C6E56F8}"/>
              </a:ext>
            </a:extLst>
          </p:cNvPr>
          <p:cNvPicPr>
            <a:picLocks noChangeAspect="1"/>
          </p:cNvPicPr>
          <p:nvPr/>
        </p:nvPicPr>
        <p:blipFill>
          <a:blip r:embed="rId2"/>
          <a:stretch>
            <a:fillRect/>
          </a:stretch>
        </p:blipFill>
        <p:spPr>
          <a:xfrm>
            <a:off x="2618440" y="1276058"/>
            <a:ext cx="7237942" cy="5140729"/>
          </a:xfrm>
          <a:prstGeom prst="rect">
            <a:avLst/>
          </a:prstGeom>
        </p:spPr>
      </p:pic>
      <p:sp>
        <p:nvSpPr>
          <p:cNvPr id="3" name="Rectangle 2">
            <a:extLst>
              <a:ext uri="{FF2B5EF4-FFF2-40B4-BE49-F238E27FC236}">
                <a16:creationId xmlns:a16="http://schemas.microsoft.com/office/drawing/2014/main" id="{E089E45E-35AB-4198-88F4-99A1D7908AB8}"/>
              </a:ext>
            </a:extLst>
          </p:cNvPr>
          <p:cNvSpPr/>
          <p:nvPr/>
        </p:nvSpPr>
        <p:spPr>
          <a:xfrm>
            <a:off x="666051" y="455364"/>
            <a:ext cx="10859897" cy="830997"/>
          </a:xfrm>
          <a:prstGeom prst="rect">
            <a:avLst/>
          </a:prstGeom>
        </p:spPr>
        <p:txBody>
          <a:bodyPr wrap="square">
            <a:spAutoFit/>
          </a:bodyPr>
          <a:lstStyle/>
          <a:p>
            <a:pPr algn="ctr"/>
            <a:r>
              <a:rPr lang="en-US" sz="2400" b="1" dirty="0">
                <a:solidFill>
                  <a:srgbClr val="1D9BA1"/>
                </a:solidFill>
                <a:latin typeface="Andes" panose="02000000000000000000" pitchFamily="2" charset="0"/>
                <a:ea typeface="Dotum" panose="020B0600000101010101" pitchFamily="34" charset="-127"/>
              </a:rPr>
              <a:t>LOCATIONS: WPP 714, 715, 718, and </a:t>
            </a:r>
            <a:r>
              <a:rPr lang="en-US" sz="2400" b="1" dirty="0" err="1">
                <a:solidFill>
                  <a:srgbClr val="1D9BA1"/>
                </a:solidFill>
                <a:latin typeface="Andes" panose="02000000000000000000" pitchFamily="2" charset="0"/>
                <a:ea typeface="Dotum" panose="020B0600000101010101" pitchFamily="34" charset="-127"/>
              </a:rPr>
              <a:t>Savu</a:t>
            </a:r>
            <a:r>
              <a:rPr lang="en-US" sz="2400" b="1" dirty="0">
                <a:solidFill>
                  <a:srgbClr val="1D9BA1"/>
                </a:solidFill>
                <a:latin typeface="Andes" panose="02000000000000000000" pitchFamily="2" charset="0"/>
                <a:ea typeface="Dotum" panose="020B0600000101010101" pitchFamily="34" charset="-127"/>
              </a:rPr>
              <a:t> Sea
</a:t>
            </a:r>
            <a:endParaRPr lang="en-US" sz="2400" dirty="0"/>
          </a:p>
        </p:txBody>
      </p:sp>
    </p:spTree>
    <p:extLst>
      <p:ext uri="{BB962C8B-B14F-4D97-AF65-F5344CB8AC3E}">
        <p14:creationId xmlns:p14="http://schemas.microsoft.com/office/powerpoint/2010/main" val="27608825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screenshot of a cell phone&#10;&#10;Description generated with very high confidence">
            <a:extLst>
              <a:ext uri="{FF2B5EF4-FFF2-40B4-BE49-F238E27FC236}">
                <a16:creationId xmlns:a16="http://schemas.microsoft.com/office/drawing/2014/main" id="{B65AE55B-86DE-44FC-8547-DC793F6F7FAD}"/>
              </a:ext>
            </a:extLst>
          </p:cNvPr>
          <p:cNvPicPr>
            <a:picLocks noChangeAspect="1"/>
          </p:cNvPicPr>
          <p:nvPr/>
        </p:nvPicPr>
        <p:blipFill>
          <a:blip r:embed="rId2"/>
          <a:stretch>
            <a:fillRect/>
          </a:stretch>
        </p:blipFill>
        <p:spPr>
          <a:xfrm>
            <a:off x="4549" y="-3838"/>
            <a:ext cx="12182901" cy="6877049"/>
          </a:xfrm>
          <a:prstGeom prst="rect">
            <a:avLst/>
          </a:prstGeom>
        </p:spPr>
      </p:pic>
    </p:spTree>
    <p:extLst>
      <p:ext uri="{BB962C8B-B14F-4D97-AF65-F5344CB8AC3E}">
        <p14:creationId xmlns:p14="http://schemas.microsoft.com/office/powerpoint/2010/main" val="1986725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343F7A9-F71C-7340-BAFA-8D9312FC4FDA}"/>
              </a:ext>
            </a:extLst>
          </p:cNvPr>
          <p:cNvSpPr txBox="1">
            <a:spLocks/>
          </p:cNvSpPr>
          <p:nvPr/>
        </p:nvSpPr>
        <p:spPr>
          <a:xfrm>
            <a:off x="1516250" y="2352090"/>
            <a:ext cx="9159499" cy="1325563"/>
          </a:xfrm>
          <a:prstGeom prst="rect">
            <a:avLst/>
          </a:prstGeom>
        </p:spPr>
        <p:txBody>
          <a:bodyPr>
            <a:noAutofit/>
          </a:bodyPr>
          <a:lstStyle>
            <a:lvl1pPr algn="l" defTabSz="914400" rtl="0" eaLnBrk="1" latinLnBrk="0" hangingPunct="1">
              <a:lnSpc>
                <a:spcPct val="90000"/>
              </a:lnSpc>
              <a:spcBef>
                <a:spcPct val="0"/>
              </a:spcBef>
              <a:buNone/>
              <a:defRPr sz="4400" b="0" i="0" kern="1200">
                <a:solidFill>
                  <a:schemeClr val="accent1"/>
                </a:solidFill>
                <a:latin typeface="Andes" panose="02000000000000000000" pitchFamily="2" charset="0"/>
                <a:ea typeface="+mj-ea"/>
                <a:cs typeface="+mj-cs"/>
              </a:defRPr>
            </a:lvl1pPr>
          </a:lstStyle>
          <a:p>
            <a:pPr algn="ctr"/>
            <a:r>
              <a:rPr lang="en-US" sz="5400"/>
              <a:t>THANK YOU</a:t>
            </a:r>
          </a:p>
        </p:txBody>
      </p:sp>
      <p:sp>
        <p:nvSpPr>
          <p:cNvPr id="4" name="Content Placeholder 2">
            <a:extLst>
              <a:ext uri="{FF2B5EF4-FFF2-40B4-BE49-F238E27FC236}">
                <a16:creationId xmlns:a16="http://schemas.microsoft.com/office/drawing/2014/main" id="{DC54F5AA-FEB1-A940-9E7A-C00E7E82E0B1}"/>
              </a:ext>
            </a:extLst>
          </p:cNvPr>
          <p:cNvSpPr txBox="1">
            <a:spLocks/>
          </p:cNvSpPr>
          <p:nvPr/>
        </p:nvSpPr>
        <p:spPr>
          <a:xfrm>
            <a:off x="1516250" y="3429000"/>
            <a:ext cx="9159499" cy="882521"/>
          </a:xfrm>
          <a:prstGeom prst="rect">
            <a:avLst/>
          </a:prstGeom>
        </p:spPr>
        <p:txBody>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pt-PT" sz="1800">
                <a:solidFill>
                  <a:prstClr val="black"/>
                </a:solidFill>
                <a:latin typeface="Basis Grotesque Pro" panose="02000503030000020004" pitchFamily="50" charset="0"/>
                <a:ea typeface="Dotum" panose="020B0600000101010101" pitchFamily="34" charset="-127"/>
                <a:cs typeface="Verdana" panose="020B0604030504040204" pitchFamily="34" charset="0"/>
              </a:rPr>
              <a:t>For more information, contact: André Aquino (adeaquino@worldbank.org)</a:t>
            </a:r>
          </a:p>
        </p:txBody>
      </p:sp>
    </p:spTree>
    <p:extLst>
      <p:ext uri="{BB962C8B-B14F-4D97-AF65-F5344CB8AC3E}">
        <p14:creationId xmlns:p14="http://schemas.microsoft.com/office/powerpoint/2010/main" val="3383949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AC2DA-16D5-B448-89AD-3D344934DD33}"/>
              </a:ext>
            </a:extLst>
          </p:cNvPr>
          <p:cNvSpPr>
            <a:spLocks noGrp="1"/>
          </p:cNvSpPr>
          <p:nvPr>
            <p:ph type="title"/>
          </p:nvPr>
        </p:nvSpPr>
        <p:spPr>
          <a:xfrm>
            <a:off x="1848988" y="1114175"/>
            <a:ext cx="8494023" cy="1325563"/>
          </a:xfrm>
        </p:spPr>
        <p:txBody>
          <a:bodyPr>
            <a:noAutofit/>
          </a:bodyPr>
          <a:lstStyle/>
          <a:p>
            <a:pPr algn="ctr"/>
            <a:r>
              <a:rPr lang="en-US" sz="3200">
                <a:solidFill>
                  <a:srgbClr val="3397A6"/>
                </a:solidFill>
              </a:rPr>
              <a:t>Abundant oceans and coastal resources have provided critical livelihood and contribution to the economy</a:t>
            </a:r>
          </a:p>
        </p:txBody>
      </p:sp>
      <p:sp>
        <p:nvSpPr>
          <p:cNvPr id="4" name="Rectangle 3">
            <a:extLst>
              <a:ext uri="{FF2B5EF4-FFF2-40B4-BE49-F238E27FC236}">
                <a16:creationId xmlns:a16="http://schemas.microsoft.com/office/drawing/2014/main" id="{75CE3A0B-DAB3-064D-886C-31C000315BE7}"/>
              </a:ext>
            </a:extLst>
          </p:cNvPr>
          <p:cNvSpPr/>
          <p:nvPr/>
        </p:nvSpPr>
        <p:spPr>
          <a:xfrm>
            <a:off x="1126072" y="3043445"/>
            <a:ext cx="2851483" cy="1631216"/>
          </a:xfrm>
          <a:prstGeom prst="rect">
            <a:avLst/>
          </a:prstGeom>
        </p:spPr>
        <p:txBody>
          <a:bodyPr wrap="square">
            <a:spAutoFit/>
          </a:bodyPr>
          <a:lstStyle/>
          <a:p>
            <a:r>
              <a:rPr lang="en-US" sz="4000" b="1">
                <a:latin typeface="Andes" panose="02000000000000000000" pitchFamily="2" charset="0"/>
                <a:cs typeface="Times New Roman" panose="02020603050405020304" pitchFamily="18" charset="0"/>
              </a:rPr>
              <a:t>2.56% GDP</a:t>
            </a:r>
            <a:br>
              <a:rPr lang="en-US" sz="3600" b="1">
                <a:latin typeface="Andes" panose="02000000000000000000" pitchFamily="2" charset="0"/>
                <a:cs typeface="Times New Roman" panose="02020603050405020304" pitchFamily="18" charset="0"/>
              </a:rPr>
            </a:br>
            <a:r>
              <a:rPr lang="en-US" sz="2000" b="0">
                <a:latin typeface="Andes" panose="02000000000000000000" pitchFamily="2" charset="0"/>
                <a:cs typeface="Calibri" panose="020F0502020204030204" pitchFamily="34" charset="0"/>
              </a:rPr>
              <a:t>contribution of capture and culture fisheries to Indonesia’s economy.</a:t>
            </a:r>
          </a:p>
        </p:txBody>
      </p:sp>
      <p:sp>
        <p:nvSpPr>
          <p:cNvPr id="5" name="Rectangle 4">
            <a:extLst>
              <a:ext uri="{FF2B5EF4-FFF2-40B4-BE49-F238E27FC236}">
                <a16:creationId xmlns:a16="http://schemas.microsoft.com/office/drawing/2014/main" id="{73306DF0-600F-0846-BE43-B1AB48B48410}"/>
              </a:ext>
            </a:extLst>
          </p:cNvPr>
          <p:cNvSpPr/>
          <p:nvPr/>
        </p:nvSpPr>
        <p:spPr>
          <a:xfrm>
            <a:off x="4646616" y="3043445"/>
            <a:ext cx="2993434" cy="1631216"/>
          </a:xfrm>
          <a:prstGeom prst="rect">
            <a:avLst/>
          </a:prstGeom>
        </p:spPr>
        <p:txBody>
          <a:bodyPr wrap="square">
            <a:spAutoFit/>
          </a:bodyPr>
          <a:lstStyle/>
          <a:p>
            <a:r>
              <a:rPr lang="en-US" sz="4000" b="1">
                <a:latin typeface="Andes" panose="02000000000000000000" pitchFamily="2" charset="0"/>
                <a:cs typeface="Times New Roman" panose="02020603050405020304" pitchFamily="18" charset="0"/>
              </a:rPr>
              <a:t>7 million+</a:t>
            </a:r>
            <a:br>
              <a:rPr lang="en-US" sz="4000">
                <a:latin typeface="Andes" panose="02000000000000000000" pitchFamily="2" charset="0"/>
                <a:cs typeface="Times New Roman" panose="02020603050405020304" pitchFamily="18" charset="0"/>
              </a:rPr>
            </a:br>
            <a:r>
              <a:rPr lang="en-US" sz="2000">
                <a:latin typeface="Andes" panose="02000000000000000000" pitchFamily="2" charset="0"/>
                <a:cs typeface="Times New Roman" panose="02020603050405020304" pitchFamily="18" charset="0"/>
              </a:rPr>
              <a:t>jobs supported by marine capture fisheries and aquaculture.</a:t>
            </a:r>
            <a:endParaRPr lang="en-US" sz="1600"/>
          </a:p>
        </p:txBody>
      </p:sp>
      <p:sp>
        <p:nvSpPr>
          <p:cNvPr id="6" name="Rectangle 5">
            <a:extLst>
              <a:ext uri="{FF2B5EF4-FFF2-40B4-BE49-F238E27FC236}">
                <a16:creationId xmlns:a16="http://schemas.microsoft.com/office/drawing/2014/main" id="{B3582E73-F55C-ED45-9B36-704FF37B9F87}"/>
              </a:ext>
            </a:extLst>
          </p:cNvPr>
          <p:cNvSpPr/>
          <p:nvPr/>
        </p:nvSpPr>
        <p:spPr>
          <a:xfrm>
            <a:off x="8005009" y="3043445"/>
            <a:ext cx="3605463" cy="1631216"/>
          </a:xfrm>
          <a:prstGeom prst="rect">
            <a:avLst/>
          </a:prstGeom>
        </p:spPr>
        <p:txBody>
          <a:bodyPr wrap="square">
            <a:spAutoFit/>
          </a:bodyPr>
          <a:lstStyle/>
          <a:p>
            <a:pPr lvl="0"/>
            <a:r>
              <a:rPr lang="en-US" sz="4000" b="1">
                <a:latin typeface="Andes" panose="02000000000000000000" pitchFamily="2" charset="0"/>
                <a:cs typeface="Times New Roman" panose="02020603050405020304" pitchFamily="18" charset="0"/>
              </a:rPr>
              <a:t>USD 3.1 billion</a:t>
            </a:r>
            <a:br>
              <a:rPr lang="en-US" sz="4000" b="1">
                <a:latin typeface="Andes" panose="02000000000000000000" pitchFamily="2" charset="0"/>
                <a:cs typeface="Times New Roman" panose="02020603050405020304" pitchFamily="18" charset="0"/>
              </a:rPr>
            </a:br>
            <a:r>
              <a:rPr lang="en-US" sz="2000">
                <a:latin typeface="Andes" panose="02000000000000000000" pitchFamily="2" charset="0"/>
                <a:cs typeface="Times New Roman" panose="02020603050405020304" pitchFamily="18" charset="0"/>
              </a:rPr>
              <a:t>estimated annual value of healthy coral reefs until</a:t>
            </a:r>
            <a:br>
              <a:rPr lang="en-US" sz="2000">
                <a:latin typeface="Andes" panose="02000000000000000000" pitchFamily="2" charset="0"/>
                <a:cs typeface="Times New Roman" panose="02020603050405020304" pitchFamily="18" charset="0"/>
              </a:rPr>
            </a:br>
            <a:r>
              <a:rPr lang="en-US" sz="2000">
                <a:latin typeface="Andes" panose="02000000000000000000" pitchFamily="2" charset="0"/>
                <a:cs typeface="Times New Roman" panose="02020603050405020304" pitchFamily="18" charset="0"/>
              </a:rPr>
              <a:t>2030 in Indonesia.</a:t>
            </a:r>
          </a:p>
        </p:txBody>
      </p:sp>
    </p:spTree>
    <p:extLst>
      <p:ext uri="{BB962C8B-B14F-4D97-AF65-F5344CB8AC3E}">
        <p14:creationId xmlns:p14="http://schemas.microsoft.com/office/powerpoint/2010/main" val="4233463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D122FE6-5641-45E4-97B8-D0F6AEACF091}"/>
              </a:ext>
            </a:extLst>
          </p:cNvPr>
          <p:cNvSpPr txBox="1">
            <a:spLocks/>
          </p:cNvSpPr>
          <p:nvPr/>
        </p:nvSpPr>
        <p:spPr>
          <a:xfrm>
            <a:off x="2617377" y="513326"/>
            <a:ext cx="7408976" cy="626272"/>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ctr">
              <a:lnSpc>
                <a:spcPct val="100000"/>
              </a:lnSpc>
            </a:pPr>
            <a:r>
              <a:rPr lang="en-ID" sz="2800" spc="-150">
                <a:solidFill>
                  <a:srgbClr val="3397A6"/>
                </a:solidFill>
                <a:latin typeface="Andes"/>
                <a:ea typeface="MS PGothic"/>
              </a:rPr>
              <a:t>Indonesia Sustainable Oceans Program</a:t>
            </a:r>
            <a:endParaRPr lang="en-ID" sz="2800" i="0" u="none" strike="noStrike" kern="1200" cap="none" spc="-150" normalizeH="0" baseline="0" noProof="0">
              <a:ln>
                <a:noFill/>
              </a:ln>
              <a:effectLst/>
              <a:uLnTx/>
              <a:uFillTx/>
              <a:latin typeface="Andes" panose="02000000000000000000" pitchFamily="2" charset="0"/>
            </a:endParaRPr>
          </a:p>
        </p:txBody>
      </p:sp>
      <p:pic>
        <p:nvPicPr>
          <p:cNvPr id="8" name="Picture 8" descr="A picture containing food&#10;&#10;Description generated with very high confidence">
            <a:extLst>
              <a:ext uri="{FF2B5EF4-FFF2-40B4-BE49-F238E27FC236}">
                <a16:creationId xmlns:a16="http://schemas.microsoft.com/office/drawing/2014/main" id="{2E63C224-D4F0-4AB1-848C-C0099B651485}"/>
              </a:ext>
            </a:extLst>
          </p:cNvPr>
          <p:cNvPicPr>
            <a:picLocks noChangeAspect="1"/>
          </p:cNvPicPr>
          <p:nvPr/>
        </p:nvPicPr>
        <p:blipFill>
          <a:blip r:embed="rId2"/>
          <a:stretch>
            <a:fillRect/>
          </a:stretch>
        </p:blipFill>
        <p:spPr>
          <a:xfrm>
            <a:off x="3871416" y="1242175"/>
            <a:ext cx="5006452" cy="4908189"/>
          </a:xfrm>
          <a:prstGeom prst="ellipse">
            <a:avLst/>
          </a:prstGeom>
          <a:ln>
            <a:noFill/>
          </a:ln>
          <a:effectLst>
            <a:softEdge rad="112500"/>
          </a:effectLst>
        </p:spPr>
      </p:pic>
    </p:spTree>
    <p:extLst>
      <p:ext uri="{BB962C8B-B14F-4D97-AF65-F5344CB8AC3E}">
        <p14:creationId xmlns:p14="http://schemas.microsoft.com/office/powerpoint/2010/main" val="72923122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BEE0F4E6-FF3D-5E4A-99D6-0BACBF37E8F1}"/>
              </a:ext>
            </a:extLst>
          </p:cNvPr>
          <p:cNvSpPr/>
          <p:nvPr/>
        </p:nvSpPr>
        <p:spPr>
          <a:xfrm>
            <a:off x="4905074" y="2670497"/>
            <a:ext cx="3009747" cy="1959281"/>
          </a:xfrm>
          <a:prstGeom prst="rect">
            <a:avLst/>
          </a:prstGeom>
          <a:solidFill>
            <a:srgbClr val="F2F2F2">
              <a:alpha val="40392"/>
            </a:srgbClr>
          </a:solidFill>
          <a:ln>
            <a:solidFill>
              <a:srgbClr val="537983"/>
            </a:solidFill>
            <a:extLst>
              <a:ext uri="{C807C97D-BFC1-408E-A445-0C87EB9F89A2}">
                <ask:lineSketchStyleProps xmlns:ask="http://schemas.microsoft.com/office/drawing/2018/sketchyshapes" xmlns="" sd="1219033472">
                  <a:custGeom>
                    <a:avLst/>
                    <a:gdLst>
                      <a:gd name="connsiteX0" fmla="*/ 0 w 4448076"/>
                      <a:gd name="connsiteY0" fmla="*/ 0 h 879386"/>
                      <a:gd name="connsiteX1" fmla="*/ 590959 w 4448076"/>
                      <a:gd name="connsiteY1" fmla="*/ 0 h 879386"/>
                      <a:gd name="connsiteX2" fmla="*/ 1092956 w 4448076"/>
                      <a:gd name="connsiteY2" fmla="*/ 0 h 879386"/>
                      <a:gd name="connsiteX3" fmla="*/ 1817357 w 4448076"/>
                      <a:gd name="connsiteY3" fmla="*/ 0 h 879386"/>
                      <a:gd name="connsiteX4" fmla="*/ 2408315 w 4448076"/>
                      <a:gd name="connsiteY4" fmla="*/ 0 h 879386"/>
                      <a:gd name="connsiteX5" fmla="*/ 2999274 w 4448076"/>
                      <a:gd name="connsiteY5" fmla="*/ 0 h 879386"/>
                      <a:gd name="connsiteX6" fmla="*/ 3723675 w 4448076"/>
                      <a:gd name="connsiteY6" fmla="*/ 0 h 879386"/>
                      <a:gd name="connsiteX7" fmla="*/ 4448076 w 4448076"/>
                      <a:gd name="connsiteY7" fmla="*/ 0 h 879386"/>
                      <a:gd name="connsiteX8" fmla="*/ 4448076 w 4448076"/>
                      <a:gd name="connsiteY8" fmla="*/ 457281 h 879386"/>
                      <a:gd name="connsiteX9" fmla="*/ 4448076 w 4448076"/>
                      <a:gd name="connsiteY9" fmla="*/ 879386 h 879386"/>
                      <a:gd name="connsiteX10" fmla="*/ 3901598 w 4448076"/>
                      <a:gd name="connsiteY10" fmla="*/ 879386 h 879386"/>
                      <a:gd name="connsiteX11" fmla="*/ 3266159 w 4448076"/>
                      <a:gd name="connsiteY11" fmla="*/ 879386 h 879386"/>
                      <a:gd name="connsiteX12" fmla="*/ 2675200 w 4448076"/>
                      <a:gd name="connsiteY12" fmla="*/ 879386 h 879386"/>
                      <a:gd name="connsiteX13" fmla="*/ 1950799 w 4448076"/>
                      <a:gd name="connsiteY13" fmla="*/ 879386 h 879386"/>
                      <a:gd name="connsiteX14" fmla="*/ 1226398 w 4448076"/>
                      <a:gd name="connsiteY14" fmla="*/ 879386 h 879386"/>
                      <a:gd name="connsiteX15" fmla="*/ 679920 w 4448076"/>
                      <a:gd name="connsiteY15" fmla="*/ 879386 h 879386"/>
                      <a:gd name="connsiteX16" fmla="*/ 0 w 4448076"/>
                      <a:gd name="connsiteY16" fmla="*/ 879386 h 879386"/>
                      <a:gd name="connsiteX17" fmla="*/ 0 w 4448076"/>
                      <a:gd name="connsiteY17" fmla="*/ 422105 h 879386"/>
                      <a:gd name="connsiteX18" fmla="*/ 0 w 4448076"/>
                      <a:gd name="connsiteY18" fmla="*/ 0 h 8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076" h="879386" extrusionOk="0">
                        <a:moveTo>
                          <a:pt x="0" y="0"/>
                        </a:moveTo>
                        <a:cubicBezTo>
                          <a:pt x="286255" y="23837"/>
                          <a:pt x="350238" y="23280"/>
                          <a:pt x="590959" y="0"/>
                        </a:cubicBezTo>
                        <a:cubicBezTo>
                          <a:pt x="831680" y="-23280"/>
                          <a:pt x="850975" y="-20684"/>
                          <a:pt x="1092956" y="0"/>
                        </a:cubicBezTo>
                        <a:cubicBezTo>
                          <a:pt x="1334937" y="20684"/>
                          <a:pt x="1576641" y="18914"/>
                          <a:pt x="1817357" y="0"/>
                        </a:cubicBezTo>
                        <a:cubicBezTo>
                          <a:pt x="2058073" y="-18914"/>
                          <a:pt x="2114374" y="23021"/>
                          <a:pt x="2408315" y="0"/>
                        </a:cubicBezTo>
                        <a:cubicBezTo>
                          <a:pt x="2702256" y="-23021"/>
                          <a:pt x="2721114" y="-27286"/>
                          <a:pt x="2999274" y="0"/>
                        </a:cubicBezTo>
                        <a:cubicBezTo>
                          <a:pt x="3277434" y="27286"/>
                          <a:pt x="3528878" y="-2790"/>
                          <a:pt x="3723675" y="0"/>
                        </a:cubicBezTo>
                        <a:cubicBezTo>
                          <a:pt x="3918472" y="2790"/>
                          <a:pt x="4274891" y="20165"/>
                          <a:pt x="4448076" y="0"/>
                        </a:cubicBezTo>
                        <a:cubicBezTo>
                          <a:pt x="4461111" y="218727"/>
                          <a:pt x="4431376" y="330104"/>
                          <a:pt x="4448076" y="457281"/>
                        </a:cubicBezTo>
                        <a:cubicBezTo>
                          <a:pt x="4464776" y="584458"/>
                          <a:pt x="4429213" y="726535"/>
                          <a:pt x="4448076" y="879386"/>
                        </a:cubicBezTo>
                        <a:cubicBezTo>
                          <a:pt x="4272141" y="876211"/>
                          <a:pt x="4173284" y="857946"/>
                          <a:pt x="3901598" y="879386"/>
                        </a:cubicBezTo>
                        <a:cubicBezTo>
                          <a:pt x="3629912" y="900826"/>
                          <a:pt x="3413186" y="857955"/>
                          <a:pt x="3266159" y="879386"/>
                        </a:cubicBezTo>
                        <a:cubicBezTo>
                          <a:pt x="3119132" y="900817"/>
                          <a:pt x="2804984" y="896605"/>
                          <a:pt x="2675200" y="879386"/>
                        </a:cubicBezTo>
                        <a:cubicBezTo>
                          <a:pt x="2545416" y="862167"/>
                          <a:pt x="2273250" y="910324"/>
                          <a:pt x="1950799" y="879386"/>
                        </a:cubicBezTo>
                        <a:cubicBezTo>
                          <a:pt x="1628348" y="848448"/>
                          <a:pt x="1423996" y="869605"/>
                          <a:pt x="1226398" y="879386"/>
                        </a:cubicBezTo>
                        <a:cubicBezTo>
                          <a:pt x="1028800" y="889167"/>
                          <a:pt x="918217" y="886444"/>
                          <a:pt x="679920" y="879386"/>
                        </a:cubicBezTo>
                        <a:cubicBezTo>
                          <a:pt x="441623" y="872328"/>
                          <a:pt x="174051" y="848291"/>
                          <a:pt x="0" y="879386"/>
                        </a:cubicBezTo>
                        <a:cubicBezTo>
                          <a:pt x="-21255" y="756750"/>
                          <a:pt x="-11349" y="536074"/>
                          <a:pt x="0" y="422105"/>
                        </a:cubicBezTo>
                        <a:cubicBezTo>
                          <a:pt x="11349" y="308136"/>
                          <a:pt x="19842" y="11011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3EF40DD4-7703-8A43-B1BC-CAE4EB792D4D}"/>
              </a:ext>
            </a:extLst>
          </p:cNvPr>
          <p:cNvSpPr txBox="1"/>
          <p:nvPr/>
        </p:nvSpPr>
        <p:spPr>
          <a:xfrm>
            <a:off x="2488604" y="1737428"/>
            <a:ext cx="7666522" cy="338554"/>
          </a:xfrm>
          <a:prstGeom prst="rect">
            <a:avLst/>
          </a:prstGeom>
          <a:noFill/>
        </p:spPr>
        <p:txBody>
          <a:bodyPr wrap="none" rtlCol="0">
            <a:spAutoFit/>
          </a:bodyPr>
          <a:lstStyle/>
          <a:p>
            <a:pPr algn="ctr"/>
            <a:r>
              <a:rPr lang="en-US" sz="1600" i="1"/>
              <a:t>Three strategic issues and one cross-sectoral support to reflect the Government’s priorities</a:t>
            </a:r>
          </a:p>
        </p:txBody>
      </p:sp>
      <p:sp>
        <p:nvSpPr>
          <p:cNvPr id="21" name="Rectangle 20">
            <a:extLst>
              <a:ext uri="{FF2B5EF4-FFF2-40B4-BE49-F238E27FC236}">
                <a16:creationId xmlns:a16="http://schemas.microsoft.com/office/drawing/2014/main" id="{BF8E84D3-66C9-3545-9048-1A822CDCBCDB}"/>
              </a:ext>
            </a:extLst>
          </p:cNvPr>
          <p:cNvSpPr/>
          <p:nvPr/>
        </p:nvSpPr>
        <p:spPr>
          <a:xfrm>
            <a:off x="1516955" y="4935557"/>
            <a:ext cx="9785986" cy="874097"/>
          </a:xfrm>
          <a:prstGeom prst="rect">
            <a:avLst/>
          </a:prstGeom>
          <a:solidFill>
            <a:schemeClr val="bg1">
              <a:lumMod val="95000"/>
              <a:alpha val="40000"/>
            </a:schemeClr>
          </a:solidFill>
          <a:ln>
            <a:solidFill>
              <a:srgbClr val="53798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1AD22E8-3782-D24F-8459-50686016990E}"/>
              </a:ext>
            </a:extLst>
          </p:cNvPr>
          <p:cNvSpPr txBox="1"/>
          <p:nvPr/>
        </p:nvSpPr>
        <p:spPr>
          <a:xfrm>
            <a:off x="1690075" y="5355771"/>
            <a:ext cx="9217787" cy="338554"/>
          </a:xfrm>
          <a:prstGeom prst="rect">
            <a:avLst/>
          </a:prstGeom>
          <a:noFill/>
        </p:spPr>
        <p:txBody>
          <a:bodyPr wrap="square" rtlCol="0">
            <a:spAutoFit/>
          </a:bodyPr>
          <a:lstStyle/>
          <a:p>
            <a:pPr algn="ctr"/>
            <a:r>
              <a:rPr lang="en-US" sz="1600">
                <a:latin typeface="Basis Grotesque Pro" panose="02000503030000020004" pitchFamily="2" charset="77"/>
              </a:rPr>
              <a:t>Strengthen policy and institutions</a:t>
            </a:r>
          </a:p>
        </p:txBody>
      </p:sp>
      <p:sp>
        <p:nvSpPr>
          <p:cNvPr id="23" name="Title 1">
            <a:extLst>
              <a:ext uri="{FF2B5EF4-FFF2-40B4-BE49-F238E27FC236}">
                <a16:creationId xmlns:a16="http://schemas.microsoft.com/office/drawing/2014/main" id="{FE413A92-F5BD-8644-AB9C-7EF3085CA2F1}"/>
              </a:ext>
            </a:extLst>
          </p:cNvPr>
          <p:cNvSpPr txBox="1">
            <a:spLocks/>
          </p:cNvSpPr>
          <p:nvPr/>
        </p:nvSpPr>
        <p:spPr>
          <a:xfrm>
            <a:off x="2617377" y="763535"/>
            <a:ext cx="7408976" cy="1035704"/>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ctr">
              <a:lnSpc>
                <a:spcPct val="100000"/>
              </a:lnSpc>
            </a:pPr>
            <a:r>
              <a:rPr lang="en-ID" sz="2800" spc="-150">
                <a:solidFill>
                  <a:srgbClr val="3397A6"/>
                </a:solidFill>
                <a:latin typeface="Andes" panose="02000000000000000000" pitchFamily="2" charset="0"/>
              </a:rPr>
              <a:t>Indonesia Sustainable Oceans Program</a:t>
            </a:r>
            <a:br>
              <a:rPr lang="en-ID" sz="2800" spc="-150">
                <a:solidFill>
                  <a:srgbClr val="3397A6"/>
                </a:solidFill>
                <a:latin typeface="Andes" panose="02000000000000000000" pitchFamily="2" charset="0"/>
              </a:rPr>
            </a:br>
            <a:r>
              <a:rPr lang="en-ID" sz="2800" spc="-150">
                <a:solidFill>
                  <a:srgbClr val="3397A6"/>
                </a:solidFill>
                <a:latin typeface="Andes" panose="02000000000000000000" pitchFamily="2" charset="0"/>
              </a:rPr>
              <a:t>focuses on four areas of engagement</a:t>
            </a:r>
            <a:endParaRPr kumimoji="0" lang="en-US" sz="2800" i="0" u="none" strike="noStrike" kern="1200" cap="none" spc="-150" normalizeH="0" baseline="0" noProof="0">
              <a:ln>
                <a:noFill/>
              </a:ln>
              <a:solidFill>
                <a:srgbClr val="3397A6"/>
              </a:solidFill>
              <a:effectLst/>
              <a:uLnTx/>
              <a:uFillTx/>
              <a:latin typeface="Andes" panose="02000000000000000000" pitchFamily="2" charset="0"/>
            </a:endParaRPr>
          </a:p>
        </p:txBody>
      </p:sp>
      <p:pic>
        <p:nvPicPr>
          <p:cNvPr id="28" name="Picture 27" descr="A close up of a logo&#10;&#10;Description automatically generated">
            <a:extLst>
              <a:ext uri="{FF2B5EF4-FFF2-40B4-BE49-F238E27FC236}">
                <a16:creationId xmlns:a16="http://schemas.microsoft.com/office/drawing/2014/main" id="{301EF527-D1B7-D24A-B075-263C340AC66F}"/>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5119290" y="3276895"/>
            <a:ext cx="805656" cy="805656"/>
          </a:xfrm>
          <a:prstGeom prst="rect">
            <a:avLst/>
          </a:prstGeom>
        </p:spPr>
      </p:pic>
      <p:sp>
        <p:nvSpPr>
          <p:cNvPr id="31" name="Title 1">
            <a:extLst>
              <a:ext uri="{FF2B5EF4-FFF2-40B4-BE49-F238E27FC236}">
                <a16:creationId xmlns:a16="http://schemas.microsoft.com/office/drawing/2014/main" id="{1FC84469-0B5F-424B-8CFF-6E6B22809E51}"/>
              </a:ext>
            </a:extLst>
          </p:cNvPr>
          <p:cNvSpPr txBox="1">
            <a:spLocks/>
          </p:cNvSpPr>
          <p:nvPr/>
        </p:nvSpPr>
        <p:spPr>
          <a:xfrm>
            <a:off x="6004731" y="3303421"/>
            <a:ext cx="1801399" cy="747395"/>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nSpc>
                <a:spcPct val="100000"/>
              </a:lnSpc>
            </a:pPr>
            <a:r>
              <a:rPr lang="en-ID" sz="1400" b="0" spc="0">
                <a:solidFill>
                  <a:schemeClr val="tx1"/>
                </a:solidFill>
                <a:latin typeface="Basis Grotesque Pro" panose="02000503030000020004" pitchFamily="2" charset="77"/>
              </a:rPr>
              <a:t>Build healthy</a:t>
            </a:r>
            <a:br>
              <a:rPr lang="en-ID" sz="1400" b="0" spc="0">
                <a:solidFill>
                  <a:schemeClr val="tx1"/>
                </a:solidFill>
                <a:latin typeface="Basis Grotesque Pro" panose="02000503030000020004" pitchFamily="2" charset="77"/>
              </a:rPr>
            </a:br>
            <a:r>
              <a:rPr lang="en-ID" sz="1400" b="0" spc="0">
                <a:solidFill>
                  <a:schemeClr val="tx1"/>
                </a:solidFill>
                <a:latin typeface="Basis Grotesque Pro" panose="02000503030000020004" pitchFamily="2" charset="77"/>
              </a:rPr>
              <a:t>coastal and marine ecosystems</a:t>
            </a:r>
            <a:endParaRPr kumimoji="0" lang="en-US" sz="1400" b="0" i="0" u="none" strike="noStrike" kern="1200" cap="none" spc="0" normalizeH="0" baseline="0" noProof="0">
              <a:ln>
                <a:noFill/>
              </a:ln>
              <a:solidFill>
                <a:schemeClr val="tx1"/>
              </a:solidFill>
              <a:effectLst/>
              <a:uLnTx/>
              <a:uFillTx/>
              <a:latin typeface="Basis Grotesque Pro" panose="02000503030000020004" pitchFamily="2" charset="77"/>
            </a:endParaRPr>
          </a:p>
        </p:txBody>
      </p:sp>
      <p:grpSp>
        <p:nvGrpSpPr>
          <p:cNvPr id="6" name="Group 5">
            <a:extLst>
              <a:ext uri="{FF2B5EF4-FFF2-40B4-BE49-F238E27FC236}">
                <a16:creationId xmlns:a16="http://schemas.microsoft.com/office/drawing/2014/main" id="{04F65360-B1F7-EB4B-B7BA-0F26BDA381B3}"/>
              </a:ext>
            </a:extLst>
          </p:cNvPr>
          <p:cNvGrpSpPr/>
          <p:nvPr/>
        </p:nvGrpSpPr>
        <p:grpSpPr>
          <a:xfrm>
            <a:off x="1516955" y="2675650"/>
            <a:ext cx="3009747" cy="1959281"/>
            <a:chOff x="718455" y="2419774"/>
            <a:chExt cx="3009747" cy="1959281"/>
          </a:xfrm>
        </p:grpSpPr>
        <p:sp>
          <p:nvSpPr>
            <p:cNvPr id="41" name="Rectangle 40">
              <a:extLst>
                <a:ext uri="{FF2B5EF4-FFF2-40B4-BE49-F238E27FC236}">
                  <a16:creationId xmlns:a16="http://schemas.microsoft.com/office/drawing/2014/main" id="{20228BD3-6A3A-E94B-92D5-1D58086C9EF0}"/>
                </a:ext>
              </a:extLst>
            </p:cNvPr>
            <p:cNvSpPr/>
            <p:nvPr/>
          </p:nvSpPr>
          <p:spPr>
            <a:xfrm>
              <a:off x="718455" y="2419774"/>
              <a:ext cx="3009747" cy="1959281"/>
            </a:xfrm>
            <a:prstGeom prst="rect">
              <a:avLst/>
            </a:prstGeom>
            <a:solidFill>
              <a:srgbClr val="F2F2F2">
                <a:alpha val="40392"/>
              </a:srgbClr>
            </a:solidFill>
            <a:ln>
              <a:solidFill>
                <a:srgbClr val="537983"/>
              </a:solidFill>
              <a:extLst>
                <a:ext uri="{C807C97D-BFC1-408E-A445-0C87EB9F89A2}">
                  <ask:lineSketchStyleProps xmlns:ask="http://schemas.microsoft.com/office/drawing/2018/sketchyshapes" xmlns="" sd="1219033472">
                    <a:custGeom>
                      <a:avLst/>
                      <a:gdLst>
                        <a:gd name="connsiteX0" fmla="*/ 0 w 4448076"/>
                        <a:gd name="connsiteY0" fmla="*/ 0 h 879386"/>
                        <a:gd name="connsiteX1" fmla="*/ 590959 w 4448076"/>
                        <a:gd name="connsiteY1" fmla="*/ 0 h 879386"/>
                        <a:gd name="connsiteX2" fmla="*/ 1092956 w 4448076"/>
                        <a:gd name="connsiteY2" fmla="*/ 0 h 879386"/>
                        <a:gd name="connsiteX3" fmla="*/ 1817357 w 4448076"/>
                        <a:gd name="connsiteY3" fmla="*/ 0 h 879386"/>
                        <a:gd name="connsiteX4" fmla="*/ 2408315 w 4448076"/>
                        <a:gd name="connsiteY4" fmla="*/ 0 h 879386"/>
                        <a:gd name="connsiteX5" fmla="*/ 2999274 w 4448076"/>
                        <a:gd name="connsiteY5" fmla="*/ 0 h 879386"/>
                        <a:gd name="connsiteX6" fmla="*/ 3723675 w 4448076"/>
                        <a:gd name="connsiteY6" fmla="*/ 0 h 879386"/>
                        <a:gd name="connsiteX7" fmla="*/ 4448076 w 4448076"/>
                        <a:gd name="connsiteY7" fmla="*/ 0 h 879386"/>
                        <a:gd name="connsiteX8" fmla="*/ 4448076 w 4448076"/>
                        <a:gd name="connsiteY8" fmla="*/ 457281 h 879386"/>
                        <a:gd name="connsiteX9" fmla="*/ 4448076 w 4448076"/>
                        <a:gd name="connsiteY9" fmla="*/ 879386 h 879386"/>
                        <a:gd name="connsiteX10" fmla="*/ 3901598 w 4448076"/>
                        <a:gd name="connsiteY10" fmla="*/ 879386 h 879386"/>
                        <a:gd name="connsiteX11" fmla="*/ 3266159 w 4448076"/>
                        <a:gd name="connsiteY11" fmla="*/ 879386 h 879386"/>
                        <a:gd name="connsiteX12" fmla="*/ 2675200 w 4448076"/>
                        <a:gd name="connsiteY12" fmla="*/ 879386 h 879386"/>
                        <a:gd name="connsiteX13" fmla="*/ 1950799 w 4448076"/>
                        <a:gd name="connsiteY13" fmla="*/ 879386 h 879386"/>
                        <a:gd name="connsiteX14" fmla="*/ 1226398 w 4448076"/>
                        <a:gd name="connsiteY14" fmla="*/ 879386 h 879386"/>
                        <a:gd name="connsiteX15" fmla="*/ 679920 w 4448076"/>
                        <a:gd name="connsiteY15" fmla="*/ 879386 h 879386"/>
                        <a:gd name="connsiteX16" fmla="*/ 0 w 4448076"/>
                        <a:gd name="connsiteY16" fmla="*/ 879386 h 879386"/>
                        <a:gd name="connsiteX17" fmla="*/ 0 w 4448076"/>
                        <a:gd name="connsiteY17" fmla="*/ 422105 h 879386"/>
                        <a:gd name="connsiteX18" fmla="*/ 0 w 4448076"/>
                        <a:gd name="connsiteY18" fmla="*/ 0 h 8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076" h="879386" extrusionOk="0">
                          <a:moveTo>
                            <a:pt x="0" y="0"/>
                          </a:moveTo>
                          <a:cubicBezTo>
                            <a:pt x="286255" y="23837"/>
                            <a:pt x="350238" y="23280"/>
                            <a:pt x="590959" y="0"/>
                          </a:cubicBezTo>
                          <a:cubicBezTo>
                            <a:pt x="831680" y="-23280"/>
                            <a:pt x="850975" y="-20684"/>
                            <a:pt x="1092956" y="0"/>
                          </a:cubicBezTo>
                          <a:cubicBezTo>
                            <a:pt x="1334937" y="20684"/>
                            <a:pt x="1576641" y="18914"/>
                            <a:pt x="1817357" y="0"/>
                          </a:cubicBezTo>
                          <a:cubicBezTo>
                            <a:pt x="2058073" y="-18914"/>
                            <a:pt x="2114374" y="23021"/>
                            <a:pt x="2408315" y="0"/>
                          </a:cubicBezTo>
                          <a:cubicBezTo>
                            <a:pt x="2702256" y="-23021"/>
                            <a:pt x="2721114" y="-27286"/>
                            <a:pt x="2999274" y="0"/>
                          </a:cubicBezTo>
                          <a:cubicBezTo>
                            <a:pt x="3277434" y="27286"/>
                            <a:pt x="3528878" y="-2790"/>
                            <a:pt x="3723675" y="0"/>
                          </a:cubicBezTo>
                          <a:cubicBezTo>
                            <a:pt x="3918472" y="2790"/>
                            <a:pt x="4274891" y="20165"/>
                            <a:pt x="4448076" y="0"/>
                          </a:cubicBezTo>
                          <a:cubicBezTo>
                            <a:pt x="4461111" y="218727"/>
                            <a:pt x="4431376" y="330104"/>
                            <a:pt x="4448076" y="457281"/>
                          </a:cubicBezTo>
                          <a:cubicBezTo>
                            <a:pt x="4464776" y="584458"/>
                            <a:pt x="4429213" y="726535"/>
                            <a:pt x="4448076" y="879386"/>
                          </a:cubicBezTo>
                          <a:cubicBezTo>
                            <a:pt x="4272141" y="876211"/>
                            <a:pt x="4173284" y="857946"/>
                            <a:pt x="3901598" y="879386"/>
                          </a:cubicBezTo>
                          <a:cubicBezTo>
                            <a:pt x="3629912" y="900826"/>
                            <a:pt x="3413186" y="857955"/>
                            <a:pt x="3266159" y="879386"/>
                          </a:cubicBezTo>
                          <a:cubicBezTo>
                            <a:pt x="3119132" y="900817"/>
                            <a:pt x="2804984" y="896605"/>
                            <a:pt x="2675200" y="879386"/>
                          </a:cubicBezTo>
                          <a:cubicBezTo>
                            <a:pt x="2545416" y="862167"/>
                            <a:pt x="2273250" y="910324"/>
                            <a:pt x="1950799" y="879386"/>
                          </a:cubicBezTo>
                          <a:cubicBezTo>
                            <a:pt x="1628348" y="848448"/>
                            <a:pt x="1423996" y="869605"/>
                            <a:pt x="1226398" y="879386"/>
                          </a:cubicBezTo>
                          <a:cubicBezTo>
                            <a:pt x="1028800" y="889167"/>
                            <a:pt x="918217" y="886444"/>
                            <a:pt x="679920" y="879386"/>
                          </a:cubicBezTo>
                          <a:cubicBezTo>
                            <a:pt x="441623" y="872328"/>
                            <a:pt x="174051" y="848291"/>
                            <a:pt x="0" y="879386"/>
                          </a:cubicBezTo>
                          <a:cubicBezTo>
                            <a:pt x="-21255" y="756750"/>
                            <a:pt x="-11349" y="536074"/>
                            <a:pt x="0" y="422105"/>
                          </a:cubicBezTo>
                          <a:cubicBezTo>
                            <a:pt x="11349" y="308136"/>
                            <a:pt x="19842" y="11011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close up of a logo&#10;&#10;Description automatically generated">
              <a:extLst>
                <a:ext uri="{FF2B5EF4-FFF2-40B4-BE49-F238E27FC236}">
                  <a16:creationId xmlns:a16="http://schemas.microsoft.com/office/drawing/2014/main" id="{23FA552B-EE83-5F48-B47B-ACD63BBF17C0}"/>
                </a:ext>
              </a:extLst>
            </p:cNvPr>
            <p:cNvPicPr>
              <a:picLocks noChangeAspect="1"/>
            </p:cNvPicPr>
            <p:nvPr/>
          </p:nvPicPr>
          <p:blipFill>
            <a:blip r:embed="rId4"/>
            <a:stretch>
              <a:fillRect/>
            </a:stretch>
          </p:blipFill>
          <p:spPr>
            <a:xfrm>
              <a:off x="908642" y="3024060"/>
              <a:ext cx="804672" cy="804672"/>
            </a:xfrm>
            <a:prstGeom prst="rect">
              <a:avLst/>
            </a:prstGeom>
          </p:spPr>
        </p:pic>
        <p:sp>
          <p:nvSpPr>
            <p:cNvPr id="25" name="Title 1">
              <a:extLst>
                <a:ext uri="{FF2B5EF4-FFF2-40B4-BE49-F238E27FC236}">
                  <a16:creationId xmlns:a16="http://schemas.microsoft.com/office/drawing/2014/main" id="{8A739342-8816-6B4E-A69C-03511971C7BF}"/>
                </a:ext>
              </a:extLst>
            </p:cNvPr>
            <p:cNvSpPr txBox="1">
              <a:spLocks/>
            </p:cNvSpPr>
            <p:nvPr/>
          </p:nvSpPr>
          <p:spPr>
            <a:xfrm>
              <a:off x="1777163" y="3072028"/>
              <a:ext cx="1887189" cy="747395"/>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nSpc>
                  <a:spcPct val="100000"/>
                </a:lnSpc>
              </a:pPr>
              <a:r>
                <a:rPr lang="en-ID" sz="1400" b="0" spc="0">
                  <a:solidFill>
                    <a:schemeClr val="tx1"/>
                  </a:solidFill>
                  <a:latin typeface="Basis Grotesque Pro" panose="02000503030000020004" pitchFamily="2" charset="77"/>
                </a:rPr>
                <a:t>Support sustainable fisheries and coastal livelihoods</a:t>
              </a:r>
              <a:endParaRPr kumimoji="0" lang="en-US" sz="1400" b="0" i="0" u="none" strike="noStrike" kern="1200" cap="none" spc="0" normalizeH="0" baseline="0" noProof="0">
                <a:ln>
                  <a:noFill/>
                </a:ln>
                <a:solidFill>
                  <a:schemeClr val="tx1"/>
                </a:solidFill>
                <a:effectLst/>
                <a:uLnTx/>
                <a:uFillTx/>
                <a:latin typeface="Basis Grotesque Pro" panose="02000503030000020004" pitchFamily="2" charset="77"/>
              </a:endParaRPr>
            </a:p>
          </p:txBody>
        </p:sp>
        <p:sp>
          <p:nvSpPr>
            <p:cNvPr id="37" name="TextBox 36">
              <a:extLst>
                <a:ext uri="{FF2B5EF4-FFF2-40B4-BE49-F238E27FC236}">
                  <a16:creationId xmlns:a16="http://schemas.microsoft.com/office/drawing/2014/main" id="{39EEC93F-8246-F14D-9C72-731519C7A6FA}"/>
                </a:ext>
              </a:extLst>
            </p:cNvPr>
            <p:cNvSpPr txBox="1"/>
            <p:nvPr/>
          </p:nvSpPr>
          <p:spPr>
            <a:xfrm>
              <a:off x="1981855" y="2490278"/>
              <a:ext cx="1013291" cy="338554"/>
            </a:xfrm>
            <a:prstGeom prst="rect">
              <a:avLst/>
            </a:prstGeom>
            <a:noFill/>
          </p:spPr>
          <p:txBody>
            <a:bodyPr wrap="none" rtlCol="0">
              <a:spAutoFit/>
            </a:bodyPr>
            <a:lstStyle/>
            <a:p>
              <a:pPr algn="ctr"/>
              <a:r>
                <a:rPr lang="en-US" sz="1600" b="1">
                  <a:solidFill>
                    <a:srgbClr val="3397A6"/>
                  </a:solidFill>
                  <a:latin typeface="Andes" panose="02000000000000000000" pitchFamily="2" charset="0"/>
                </a:rPr>
                <a:t>PILLAR 1</a:t>
              </a:r>
            </a:p>
          </p:txBody>
        </p:sp>
      </p:grpSp>
      <p:sp>
        <p:nvSpPr>
          <p:cNvPr id="38" name="TextBox 37">
            <a:extLst>
              <a:ext uri="{FF2B5EF4-FFF2-40B4-BE49-F238E27FC236}">
                <a16:creationId xmlns:a16="http://schemas.microsoft.com/office/drawing/2014/main" id="{851898EC-3507-5042-8279-A2733BD15F9B}"/>
              </a:ext>
            </a:extLst>
          </p:cNvPr>
          <p:cNvSpPr txBox="1"/>
          <p:nvPr/>
        </p:nvSpPr>
        <p:spPr>
          <a:xfrm>
            <a:off x="5777897" y="2741001"/>
            <a:ext cx="1042145" cy="338554"/>
          </a:xfrm>
          <a:prstGeom prst="rect">
            <a:avLst/>
          </a:prstGeom>
          <a:noFill/>
        </p:spPr>
        <p:txBody>
          <a:bodyPr wrap="none" rtlCol="0">
            <a:spAutoFit/>
          </a:bodyPr>
          <a:lstStyle/>
          <a:p>
            <a:pPr algn="ctr"/>
            <a:r>
              <a:rPr lang="en-US" sz="1600" b="1">
                <a:solidFill>
                  <a:srgbClr val="3397A6"/>
                </a:solidFill>
                <a:latin typeface="Andes" panose="02000000000000000000" pitchFamily="2" charset="0"/>
              </a:rPr>
              <a:t>PILLAR 2</a:t>
            </a:r>
          </a:p>
        </p:txBody>
      </p:sp>
      <p:grpSp>
        <p:nvGrpSpPr>
          <p:cNvPr id="7" name="Group 6">
            <a:extLst>
              <a:ext uri="{FF2B5EF4-FFF2-40B4-BE49-F238E27FC236}">
                <a16:creationId xmlns:a16="http://schemas.microsoft.com/office/drawing/2014/main" id="{EB6E4157-34F7-AD4B-8F62-4D416B8D27B1}"/>
              </a:ext>
            </a:extLst>
          </p:cNvPr>
          <p:cNvGrpSpPr/>
          <p:nvPr/>
        </p:nvGrpSpPr>
        <p:grpSpPr>
          <a:xfrm>
            <a:off x="8293193" y="2670496"/>
            <a:ext cx="3009747" cy="1959281"/>
            <a:chOff x="8458956" y="2419774"/>
            <a:chExt cx="3009747" cy="1959281"/>
          </a:xfrm>
        </p:grpSpPr>
        <p:sp>
          <p:nvSpPr>
            <p:cNvPr id="30" name="Rectangle 29">
              <a:extLst>
                <a:ext uri="{FF2B5EF4-FFF2-40B4-BE49-F238E27FC236}">
                  <a16:creationId xmlns:a16="http://schemas.microsoft.com/office/drawing/2014/main" id="{82326C76-2B60-A849-B44B-A28CCC36B57B}"/>
                </a:ext>
              </a:extLst>
            </p:cNvPr>
            <p:cNvSpPr/>
            <p:nvPr/>
          </p:nvSpPr>
          <p:spPr>
            <a:xfrm>
              <a:off x="8458956" y="2419774"/>
              <a:ext cx="3009747" cy="1959281"/>
            </a:xfrm>
            <a:prstGeom prst="rect">
              <a:avLst/>
            </a:prstGeom>
            <a:solidFill>
              <a:srgbClr val="F2F2F2">
                <a:alpha val="40392"/>
              </a:srgbClr>
            </a:solidFill>
            <a:ln>
              <a:solidFill>
                <a:srgbClr val="537983"/>
              </a:solidFill>
              <a:extLst>
                <a:ext uri="{C807C97D-BFC1-408E-A445-0C87EB9F89A2}">
                  <ask:lineSketchStyleProps xmlns:ask="http://schemas.microsoft.com/office/drawing/2018/sketchyshapes" xmlns="" sd="1219033472">
                    <a:custGeom>
                      <a:avLst/>
                      <a:gdLst>
                        <a:gd name="connsiteX0" fmla="*/ 0 w 4448076"/>
                        <a:gd name="connsiteY0" fmla="*/ 0 h 879386"/>
                        <a:gd name="connsiteX1" fmla="*/ 590959 w 4448076"/>
                        <a:gd name="connsiteY1" fmla="*/ 0 h 879386"/>
                        <a:gd name="connsiteX2" fmla="*/ 1092956 w 4448076"/>
                        <a:gd name="connsiteY2" fmla="*/ 0 h 879386"/>
                        <a:gd name="connsiteX3" fmla="*/ 1817357 w 4448076"/>
                        <a:gd name="connsiteY3" fmla="*/ 0 h 879386"/>
                        <a:gd name="connsiteX4" fmla="*/ 2408315 w 4448076"/>
                        <a:gd name="connsiteY4" fmla="*/ 0 h 879386"/>
                        <a:gd name="connsiteX5" fmla="*/ 2999274 w 4448076"/>
                        <a:gd name="connsiteY5" fmla="*/ 0 h 879386"/>
                        <a:gd name="connsiteX6" fmla="*/ 3723675 w 4448076"/>
                        <a:gd name="connsiteY6" fmla="*/ 0 h 879386"/>
                        <a:gd name="connsiteX7" fmla="*/ 4448076 w 4448076"/>
                        <a:gd name="connsiteY7" fmla="*/ 0 h 879386"/>
                        <a:gd name="connsiteX8" fmla="*/ 4448076 w 4448076"/>
                        <a:gd name="connsiteY8" fmla="*/ 457281 h 879386"/>
                        <a:gd name="connsiteX9" fmla="*/ 4448076 w 4448076"/>
                        <a:gd name="connsiteY9" fmla="*/ 879386 h 879386"/>
                        <a:gd name="connsiteX10" fmla="*/ 3901598 w 4448076"/>
                        <a:gd name="connsiteY10" fmla="*/ 879386 h 879386"/>
                        <a:gd name="connsiteX11" fmla="*/ 3266159 w 4448076"/>
                        <a:gd name="connsiteY11" fmla="*/ 879386 h 879386"/>
                        <a:gd name="connsiteX12" fmla="*/ 2675200 w 4448076"/>
                        <a:gd name="connsiteY12" fmla="*/ 879386 h 879386"/>
                        <a:gd name="connsiteX13" fmla="*/ 1950799 w 4448076"/>
                        <a:gd name="connsiteY13" fmla="*/ 879386 h 879386"/>
                        <a:gd name="connsiteX14" fmla="*/ 1226398 w 4448076"/>
                        <a:gd name="connsiteY14" fmla="*/ 879386 h 879386"/>
                        <a:gd name="connsiteX15" fmla="*/ 679920 w 4448076"/>
                        <a:gd name="connsiteY15" fmla="*/ 879386 h 879386"/>
                        <a:gd name="connsiteX16" fmla="*/ 0 w 4448076"/>
                        <a:gd name="connsiteY16" fmla="*/ 879386 h 879386"/>
                        <a:gd name="connsiteX17" fmla="*/ 0 w 4448076"/>
                        <a:gd name="connsiteY17" fmla="*/ 422105 h 879386"/>
                        <a:gd name="connsiteX18" fmla="*/ 0 w 4448076"/>
                        <a:gd name="connsiteY18" fmla="*/ 0 h 879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448076" h="879386" extrusionOk="0">
                          <a:moveTo>
                            <a:pt x="0" y="0"/>
                          </a:moveTo>
                          <a:cubicBezTo>
                            <a:pt x="286255" y="23837"/>
                            <a:pt x="350238" y="23280"/>
                            <a:pt x="590959" y="0"/>
                          </a:cubicBezTo>
                          <a:cubicBezTo>
                            <a:pt x="831680" y="-23280"/>
                            <a:pt x="850975" y="-20684"/>
                            <a:pt x="1092956" y="0"/>
                          </a:cubicBezTo>
                          <a:cubicBezTo>
                            <a:pt x="1334937" y="20684"/>
                            <a:pt x="1576641" y="18914"/>
                            <a:pt x="1817357" y="0"/>
                          </a:cubicBezTo>
                          <a:cubicBezTo>
                            <a:pt x="2058073" y="-18914"/>
                            <a:pt x="2114374" y="23021"/>
                            <a:pt x="2408315" y="0"/>
                          </a:cubicBezTo>
                          <a:cubicBezTo>
                            <a:pt x="2702256" y="-23021"/>
                            <a:pt x="2721114" y="-27286"/>
                            <a:pt x="2999274" y="0"/>
                          </a:cubicBezTo>
                          <a:cubicBezTo>
                            <a:pt x="3277434" y="27286"/>
                            <a:pt x="3528878" y="-2790"/>
                            <a:pt x="3723675" y="0"/>
                          </a:cubicBezTo>
                          <a:cubicBezTo>
                            <a:pt x="3918472" y="2790"/>
                            <a:pt x="4274891" y="20165"/>
                            <a:pt x="4448076" y="0"/>
                          </a:cubicBezTo>
                          <a:cubicBezTo>
                            <a:pt x="4461111" y="218727"/>
                            <a:pt x="4431376" y="330104"/>
                            <a:pt x="4448076" y="457281"/>
                          </a:cubicBezTo>
                          <a:cubicBezTo>
                            <a:pt x="4464776" y="584458"/>
                            <a:pt x="4429213" y="726535"/>
                            <a:pt x="4448076" y="879386"/>
                          </a:cubicBezTo>
                          <a:cubicBezTo>
                            <a:pt x="4272141" y="876211"/>
                            <a:pt x="4173284" y="857946"/>
                            <a:pt x="3901598" y="879386"/>
                          </a:cubicBezTo>
                          <a:cubicBezTo>
                            <a:pt x="3629912" y="900826"/>
                            <a:pt x="3413186" y="857955"/>
                            <a:pt x="3266159" y="879386"/>
                          </a:cubicBezTo>
                          <a:cubicBezTo>
                            <a:pt x="3119132" y="900817"/>
                            <a:pt x="2804984" y="896605"/>
                            <a:pt x="2675200" y="879386"/>
                          </a:cubicBezTo>
                          <a:cubicBezTo>
                            <a:pt x="2545416" y="862167"/>
                            <a:pt x="2273250" y="910324"/>
                            <a:pt x="1950799" y="879386"/>
                          </a:cubicBezTo>
                          <a:cubicBezTo>
                            <a:pt x="1628348" y="848448"/>
                            <a:pt x="1423996" y="869605"/>
                            <a:pt x="1226398" y="879386"/>
                          </a:cubicBezTo>
                          <a:cubicBezTo>
                            <a:pt x="1028800" y="889167"/>
                            <a:pt x="918217" y="886444"/>
                            <a:pt x="679920" y="879386"/>
                          </a:cubicBezTo>
                          <a:cubicBezTo>
                            <a:pt x="441623" y="872328"/>
                            <a:pt x="174051" y="848291"/>
                            <a:pt x="0" y="879386"/>
                          </a:cubicBezTo>
                          <a:cubicBezTo>
                            <a:pt x="-21255" y="756750"/>
                            <a:pt x="-11349" y="536074"/>
                            <a:pt x="0" y="422105"/>
                          </a:cubicBezTo>
                          <a:cubicBezTo>
                            <a:pt x="11349" y="308136"/>
                            <a:pt x="19842" y="110119"/>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a:extLst>
                <a:ext uri="{FF2B5EF4-FFF2-40B4-BE49-F238E27FC236}">
                  <a16:creationId xmlns:a16="http://schemas.microsoft.com/office/drawing/2014/main" id="{25446716-41F3-AC46-BC62-C9BCF95767B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8679448" y="3024060"/>
              <a:ext cx="804672" cy="804672"/>
            </a:xfrm>
            <a:prstGeom prst="rect">
              <a:avLst/>
            </a:prstGeom>
          </p:spPr>
        </p:pic>
        <p:sp>
          <p:nvSpPr>
            <p:cNvPr id="34" name="Title 1">
              <a:extLst>
                <a:ext uri="{FF2B5EF4-FFF2-40B4-BE49-F238E27FC236}">
                  <a16:creationId xmlns:a16="http://schemas.microsoft.com/office/drawing/2014/main" id="{4AB038DF-BCEA-D04E-B554-CC57A8D5893B}"/>
                </a:ext>
              </a:extLst>
            </p:cNvPr>
            <p:cNvSpPr txBox="1">
              <a:spLocks/>
            </p:cNvSpPr>
            <p:nvPr/>
          </p:nvSpPr>
          <p:spPr>
            <a:xfrm>
              <a:off x="9594365" y="3171973"/>
              <a:ext cx="1764092" cy="547504"/>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nSpc>
                  <a:spcPct val="100000"/>
                </a:lnSpc>
              </a:pPr>
              <a:r>
                <a:rPr kumimoji="0" lang="en-ID" sz="1400" b="0" i="0" u="none" strike="noStrike" kern="1200" cap="none" spc="0" normalizeH="0" baseline="0" noProof="0">
                  <a:ln>
                    <a:noFill/>
                  </a:ln>
                  <a:solidFill>
                    <a:schemeClr val="tx1"/>
                  </a:solidFill>
                  <a:effectLst/>
                  <a:uLnTx/>
                  <a:uFillTx/>
                  <a:latin typeface="Basis Grotesque Pro" panose="02000503030000020004" pitchFamily="2" charset="77"/>
                </a:rPr>
                <a:t>Reduce marine pollution</a:t>
              </a:r>
              <a:endParaRPr kumimoji="0" lang="en-US" sz="1400" b="0" i="0" u="none" strike="noStrike" kern="1200" cap="none" spc="0" normalizeH="0" baseline="0" noProof="0">
                <a:ln>
                  <a:noFill/>
                </a:ln>
                <a:solidFill>
                  <a:schemeClr val="tx1"/>
                </a:solidFill>
                <a:effectLst/>
                <a:uLnTx/>
                <a:uFillTx/>
                <a:latin typeface="Basis Grotesque Pro" panose="02000503030000020004" pitchFamily="2" charset="77"/>
              </a:endParaRPr>
            </a:p>
          </p:txBody>
        </p:sp>
        <p:sp>
          <p:nvSpPr>
            <p:cNvPr id="39" name="TextBox 38">
              <a:extLst>
                <a:ext uri="{FF2B5EF4-FFF2-40B4-BE49-F238E27FC236}">
                  <a16:creationId xmlns:a16="http://schemas.microsoft.com/office/drawing/2014/main" id="{59D47AB0-E57B-8845-830B-50B5EB05EF64}"/>
                </a:ext>
              </a:extLst>
            </p:cNvPr>
            <p:cNvSpPr txBox="1"/>
            <p:nvPr/>
          </p:nvSpPr>
          <p:spPr>
            <a:xfrm>
              <a:off x="9215388" y="2490278"/>
              <a:ext cx="1045351" cy="338554"/>
            </a:xfrm>
            <a:prstGeom prst="rect">
              <a:avLst/>
            </a:prstGeom>
            <a:noFill/>
          </p:spPr>
          <p:txBody>
            <a:bodyPr wrap="none" rtlCol="0">
              <a:spAutoFit/>
            </a:bodyPr>
            <a:lstStyle/>
            <a:p>
              <a:pPr algn="ctr"/>
              <a:r>
                <a:rPr lang="en-US" sz="1600" b="1">
                  <a:solidFill>
                    <a:srgbClr val="3397A6"/>
                  </a:solidFill>
                  <a:latin typeface="Andes" panose="02000000000000000000" pitchFamily="2" charset="0"/>
                </a:rPr>
                <a:t>PILLAR 3</a:t>
              </a:r>
            </a:p>
          </p:txBody>
        </p:sp>
      </p:grpSp>
      <p:sp>
        <p:nvSpPr>
          <p:cNvPr id="42" name="TextBox 41">
            <a:extLst>
              <a:ext uri="{FF2B5EF4-FFF2-40B4-BE49-F238E27FC236}">
                <a16:creationId xmlns:a16="http://schemas.microsoft.com/office/drawing/2014/main" id="{BF958853-52A5-8B41-A574-7B896404CE47}"/>
              </a:ext>
            </a:extLst>
          </p:cNvPr>
          <p:cNvSpPr txBox="1"/>
          <p:nvPr/>
        </p:nvSpPr>
        <p:spPr>
          <a:xfrm>
            <a:off x="4434109" y="5035244"/>
            <a:ext cx="3729739" cy="338554"/>
          </a:xfrm>
          <a:prstGeom prst="rect">
            <a:avLst/>
          </a:prstGeom>
          <a:noFill/>
        </p:spPr>
        <p:txBody>
          <a:bodyPr wrap="none" rtlCol="0">
            <a:spAutoFit/>
          </a:bodyPr>
          <a:lstStyle/>
          <a:p>
            <a:pPr algn="ctr"/>
            <a:r>
              <a:rPr lang="en-US" sz="1600" b="1">
                <a:solidFill>
                  <a:srgbClr val="3397A6"/>
                </a:solidFill>
                <a:latin typeface="Andes" panose="02000000000000000000" pitchFamily="2" charset="0"/>
              </a:rPr>
              <a:t>OCEANS POLICY AND BLUE FINANCE</a:t>
            </a:r>
          </a:p>
        </p:txBody>
      </p:sp>
    </p:spTree>
    <p:extLst>
      <p:ext uri="{BB962C8B-B14F-4D97-AF65-F5344CB8AC3E}">
        <p14:creationId xmlns:p14="http://schemas.microsoft.com/office/powerpoint/2010/main" val="3086018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E41B4A-55B4-164E-B9E2-2AEDC9972D44}"/>
              </a:ext>
            </a:extLst>
          </p:cNvPr>
          <p:cNvSpPr/>
          <p:nvPr/>
        </p:nvSpPr>
        <p:spPr>
          <a:xfrm>
            <a:off x="5472482" y="1989660"/>
            <a:ext cx="4813261" cy="2379451"/>
          </a:xfrm>
          <a:prstGeom prst="rect">
            <a:avLst/>
          </a:prstGeom>
          <a:solidFill>
            <a:schemeClr val="bg2"/>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a:extLst>
              <a:ext uri="{FF2B5EF4-FFF2-40B4-BE49-F238E27FC236}">
                <a16:creationId xmlns:a16="http://schemas.microsoft.com/office/drawing/2014/main" id="{15653C20-3DDC-1845-9DD2-4B2398F9A40C}"/>
              </a:ext>
            </a:extLst>
          </p:cNvPr>
          <p:cNvGraphicFramePr/>
          <p:nvPr>
            <p:extLst>
              <p:ext uri="{D42A27DB-BD31-4B8C-83A1-F6EECF244321}">
                <p14:modId xmlns:p14="http://schemas.microsoft.com/office/powerpoint/2010/main" val="308057081"/>
              </p:ext>
            </p:extLst>
          </p:nvPr>
        </p:nvGraphicFramePr>
        <p:xfrm>
          <a:off x="-1372940" y="1034010"/>
          <a:ext cx="8128000" cy="47899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Title 8">
            <a:extLst>
              <a:ext uri="{FF2B5EF4-FFF2-40B4-BE49-F238E27FC236}">
                <a16:creationId xmlns:a16="http://schemas.microsoft.com/office/drawing/2014/main" id="{DC4B12BE-4A5D-A94A-951C-A9FCF9F41AA9}"/>
              </a:ext>
            </a:extLst>
          </p:cNvPr>
          <p:cNvSpPr>
            <a:spLocks noGrp="1"/>
          </p:cNvSpPr>
          <p:nvPr>
            <p:ph type="title"/>
          </p:nvPr>
        </p:nvSpPr>
        <p:spPr>
          <a:xfrm>
            <a:off x="5602005" y="2245438"/>
            <a:ext cx="5310480" cy="469519"/>
          </a:xfrm>
        </p:spPr>
        <p:txBody>
          <a:bodyPr>
            <a:noAutofit/>
          </a:bodyPr>
          <a:lstStyle/>
          <a:p>
            <a:r>
              <a:rPr lang="en-US" sz="2000">
                <a:solidFill>
                  <a:srgbClr val="3397A6"/>
                </a:solidFill>
              </a:rPr>
              <a:t>ISOP leverages three instruments:</a:t>
            </a:r>
          </a:p>
        </p:txBody>
      </p:sp>
      <p:sp>
        <p:nvSpPr>
          <p:cNvPr id="12" name="TextBox 11">
            <a:extLst>
              <a:ext uri="{FF2B5EF4-FFF2-40B4-BE49-F238E27FC236}">
                <a16:creationId xmlns:a16="http://schemas.microsoft.com/office/drawing/2014/main" id="{FB153F53-1047-7749-B0E0-41D06A0221F4}"/>
              </a:ext>
            </a:extLst>
          </p:cNvPr>
          <p:cNvSpPr txBox="1"/>
          <p:nvPr/>
        </p:nvSpPr>
        <p:spPr>
          <a:xfrm>
            <a:off x="5602005" y="3665162"/>
            <a:ext cx="4050083" cy="369332"/>
          </a:xfrm>
          <a:prstGeom prst="rect">
            <a:avLst/>
          </a:prstGeom>
          <a:noFill/>
        </p:spPr>
        <p:txBody>
          <a:bodyPr wrap="none" rtlCol="0">
            <a:spAutoFit/>
          </a:bodyPr>
          <a:lstStyle/>
          <a:p>
            <a:r>
              <a:rPr lang="en-US">
                <a:solidFill>
                  <a:srgbClr val="000000"/>
                </a:solidFill>
                <a:latin typeface="Andes" panose="02000000000000000000" pitchFamily="2" charset="0"/>
              </a:rPr>
              <a:t>3. On the Ground Investment &amp; Action</a:t>
            </a:r>
          </a:p>
        </p:txBody>
      </p:sp>
      <p:sp>
        <p:nvSpPr>
          <p:cNvPr id="13" name="TextBox 12">
            <a:extLst>
              <a:ext uri="{FF2B5EF4-FFF2-40B4-BE49-F238E27FC236}">
                <a16:creationId xmlns:a16="http://schemas.microsoft.com/office/drawing/2014/main" id="{FD7E308B-0B26-C948-8788-1AA26219D12F}"/>
              </a:ext>
            </a:extLst>
          </p:cNvPr>
          <p:cNvSpPr txBox="1"/>
          <p:nvPr/>
        </p:nvSpPr>
        <p:spPr>
          <a:xfrm>
            <a:off x="5602005" y="3247789"/>
            <a:ext cx="4696991" cy="369332"/>
          </a:xfrm>
          <a:prstGeom prst="rect">
            <a:avLst/>
          </a:prstGeom>
          <a:noFill/>
        </p:spPr>
        <p:txBody>
          <a:bodyPr wrap="none" rtlCol="0">
            <a:spAutoFit/>
          </a:bodyPr>
          <a:lstStyle/>
          <a:p>
            <a:r>
              <a:rPr lang="en-US">
                <a:solidFill>
                  <a:srgbClr val="000000"/>
                </a:solidFill>
                <a:latin typeface="Andes" panose="02000000000000000000" pitchFamily="2" charset="0"/>
              </a:rPr>
              <a:t>2. Technical Assistance &amp; Capacity Building</a:t>
            </a:r>
          </a:p>
        </p:txBody>
      </p:sp>
      <p:sp>
        <p:nvSpPr>
          <p:cNvPr id="14" name="TextBox 13">
            <a:extLst>
              <a:ext uri="{FF2B5EF4-FFF2-40B4-BE49-F238E27FC236}">
                <a16:creationId xmlns:a16="http://schemas.microsoft.com/office/drawing/2014/main" id="{3AAEF118-5FA9-724A-B5C9-7EA7C4BDC040}"/>
              </a:ext>
            </a:extLst>
          </p:cNvPr>
          <p:cNvSpPr txBox="1"/>
          <p:nvPr/>
        </p:nvSpPr>
        <p:spPr>
          <a:xfrm>
            <a:off x="5602005" y="2836468"/>
            <a:ext cx="2717860" cy="369332"/>
          </a:xfrm>
          <a:prstGeom prst="rect">
            <a:avLst/>
          </a:prstGeom>
          <a:noFill/>
        </p:spPr>
        <p:txBody>
          <a:bodyPr wrap="none" rtlCol="0">
            <a:spAutoFit/>
          </a:bodyPr>
          <a:lstStyle/>
          <a:p>
            <a:r>
              <a:rPr lang="en-US">
                <a:solidFill>
                  <a:srgbClr val="000000"/>
                </a:solidFill>
                <a:latin typeface="Andes" panose="02000000000000000000" pitchFamily="2" charset="0"/>
              </a:rPr>
              <a:t>1. Research &amp; Knowledge</a:t>
            </a:r>
          </a:p>
        </p:txBody>
      </p:sp>
    </p:spTree>
    <p:extLst>
      <p:ext uri="{BB962C8B-B14F-4D97-AF65-F5344CB8AC3E}">
        <p14:creationId xmlns:p14="http://schemas.microsoft.com/office/powerpoint/2010/main" val="24796823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A2AF81-E02E-2749-92E2-7D12A318B0BF}"/>
              </a:ext>
            </a:extLst>
          </p:cNvPr>
          <p:cNvGrpSpPr/>
          <p:nvPr/>
        </p:nvGrpSpPr>
        <p:grpSpPr>
          <a:xfrm>
            <a:off x="4236405" y="2661887"/>
            <a:ext cx="3741294" cy="2122368"/>
            <a:chOff x="3767274" y="1959688"/>
            <a:chExt cx="3741294" cy="2122368"/>
          </a:xfrm>
        </p:grpSpPr>
        <p:pic>
          <p:nvPicPr>
            <p:cNvPr id="29" name="Picture 28" descr="A close up of a logo&#10;&#10;Description automatically generated">
              <a:extLst>
                <a:ext uri="{FF2B5EF4-FFF2-40B4-BE49-F238E27FC236}">
                  <a16:creationId xmlns:a16="http://schemas.microsoft.com/office/drawing/2014/main" id="{1D0469AB-ECCF-E248-BB18-0E35AB78C7BE}"/>
                </a:ext>
              </a:extLst>
            </p:cNvPr>
            <p:cNvPicPr>
              <a:picLocks noChangeAspect="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772470" y="3167656"/>
              <a:ext cx="914400" cy="914400"/>
            </a:xfrm>
            <a:prstGeom prst="rect">
              <a:avLst/>
            </a:prstGeom>
          </p:spPr>
        </p:pic>
        <p:pic>
          <p:nvPicPr>
            <p:cNvPr id="18" name="Picture 17" descr="A close up of a logo&#10;&#10;Description automatically generated">
              <a:extLst>
                <a:ext uri="{FF2B5EF4-FFF2-40B4-BE49-F238E27FC236}">
                  <a16:creationId xmlns:a16="http://schemas.microsoft.com/office/drawing/2014/main" id="{32BAFBC9-9726-1149-AD73-3F74C6C9F0D7}"/>
                </a:ext>
              </a:extLst>
            </p:cNvPr>
            <p:cNvPicPr>
              <a:picLocks noChangeAspect="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3767274" y="1959688"/>
              <a:ext cx="914400" cy="914400"/>
            </a:xfrm>
            <a:prstGeom prst="rect">
              <a:avLst/>
            </a:prstGeom>
          </p:spPr>
        </p:pic>
        <p:pic>
          <p:nvPicPr>
            <p:cNvPr id="22" name="Picture 21" descr="A close up of a logo&#10;&#10;Description automatically generated">
              <a:extLst>
                <a:ext uri="{FF2B5EF4-FFF2-40B4-BE49-F238E27FC236}">
                  <a16:creationId xmlns:a16="http://schemas.microsoft.com/office/drawing/2014/main" id="{B8669B88-9178-C649-8C48-99A44EC54C4A}"/>
                </a:ext>
              </a:extLst>
            </p:cNvPr>
            <p:cNvPicPr>
              <a:picLocks noChangeAspect="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80721" y="1959688"/>
              <a:ext cx="914400" cy="914400"/>
            </a:xfrm>
            <a:prstGeom prst="rect">
              <a:avLst/>
            </a:prstGeom>
          </p:spPr>
        </p:pic>
        <p:pic>
          <p:nvPicPr>
            <p:cNvPr id="25" name="Picture 24" descr="A close up of a logo&#10;&#10;Description automatically generated">
              <a:extLst>
                <a:ext uri="{FF2B5EF4-FFF2-40B4-BE49-F238E27FC236}">
                  <a16:creationId xmlns:a16="http://schemas.microsoft.com/office/drawing/2014/main" id="{0786EF0B-0767-8F4D-A4BF-16903327746A}"/>
                </a:ext>
              </a:extLst>
            </p:cNvPr>
            <p:cNvPicPr>
              <a:picLocks noChangeAspect="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594168" y="1990641"/>
              <a:ext cx="914400" cy="914400"/>
            </a:xfrm>
            <a:prstGeom prst="rect">
              <a:avLst/>
            </a:prstGeom>
          </p:spPr>
        </p:pic>
        <p:pic>
          <p:nvPicPr>
            <p:cNvPr id="28" name="Picture 27" descr="A close up of a logo&#10;&#10;Description automatically generated">
              <a:extLst>
                <a:ext uri="{FF2B5EF4-FFF2-40B4-BE49-F238E27FC236}">
                  <a16:creationId xmlns:a16="http://schemas.microsoft.com/office/drawing/2014/main" id="{DF751F03-E6AB-4049-8B25-3EAE221C5477}"/>
                </a:ext>
              </a:extLst>
            </p:cNvPr>
            <p:cNvPicPr>
              <a:picLocks noChangeAspect="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570976" y="3167656"/>
              <a:ext cx="914400" cy="914400"/>
            </a:xfrm>
            <a:prstGeom prst="rect">
              <a:avLst/>
            </a:prstGeom>
          </p:spPr>
        </p:pic>
        <p:pic>
          <p:nvPicPr>
            <p:cNvPr id="30" name="Picture 29" descr="A close up of a logo&#10;&#10;Description automatically generated">
              <a:extLst>
                <a:ext uri="{FF2B5EF4-FFF2-40B4-BE49-F238E27FC236}">
                  <a16:creationId xmlns:a16="http://schemas.microsoft.com/office/drawing/2014/main" id="{9DCBF18A-FDA9-7D45-8DAF-A8D2AC2263DF}"/>
                </a:ext>
              </a:extLst>
            </p:cNvPr>
            <p:cNvPicPr>
              <a:picLocks noChangeAspect="1"/>
            </p:cNvPicPr>
            <p:nvPr/>
          </p:nvPicPr>
          <p:blipFill>
            <a:blip r:embed="rId2" cstate="hqprint">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5171723" y="3167656"/>
              <a:ext cx="914400" cy="914400"/>
            </a:xfrm>
            <a:prstGeom prst="rect">
              <a:avLst/>
            </a:prstGeom>
          </p:spPr>
        </p:pic>
      </p:grpSp>
      <p:sp>
        <p:nvSpPr>
          <p:cNvPr id="8" name="Title 1">
            <a:extLst>
              <a:ext uri="{FF2B5EF4-FFF2-40B4-BE49-F238E27FC236}">
                <a16:creationId xmlns:a16="http://schemas.microsoft.com/office/drawing/2014/main" id="{3CC6156C-D138-4947-803E-2F75E865E0BB}"/>
              </a:ext>
            </a:extLst>
          </p:cNvPr>
          <p:cNvSpPr txBox="1">
            <a:spLocks/>
          </p:cNvSpPr>
          <p:nvPr/>
        </p:nvSpPr>
        <p:spPr>
          <a:xfrm>
            <a:off x="4871982" y="5363338"/>
            <a:ext cx="2448036" cy="824016"/>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ctr">
              <a:lnSpc>
                <a:spcPct val="100000"/>
              </a:lnSpc>
            </a:pPr>
            <a:r>
              <a:rPr lang="en-ID" sz="1800" b="0" spc="0">
                <a:solidFill>
                  <a:srgbClr val="3397A6"/>
                </a:solidFill>
                <a:latin typeface="Basis Grotesque Pro" panose="02000503030000020004" pitchFamily="2" charset="77"/>
              </a:rPr>
              <a:t>Oceans Multi Donor Trust Fund</a:t>
            </a:r>
            <a:endParaRPr kumimoji="0" lang="en-US" sz="1800" b="0" i="0" u="none" strike="noStrike" kern="1200" cap="none" spc="0" normalizeH="0" baseline="0" noProof="0">
              <a:ln>
                <a:noFill/>
              </a:ln>
              <a:solidFill>
                <a:srgbClr val="3397A6"/>
              </a:solidFill>
              <a:effectLst/>
              <a:uLnTx/>
              <a:uFillTx/>
              <a:latin typeface="Basis Grotesque Pro" panose="02000503030000020004" pitchFamily="2" charset="77"/>
            </a:endParaRPr>
          </a:p>
        </p:txBody>
      </p:sp>
      <p:sp>
        <p:nvSpPr>
          <p:cNvPr id="10" name="Title 1">
            <a:extLst>
              <a:ext uri="{FF2B5EF4-FFF2-40B4-BE49-F238E27FC236}">
                <a16:creationId xmlns:a16="http://schemas.microsoft.com/office/drawing/2014/main" id="{C5D88F06-D58E-4542-84D6-70876088021A}"/>
              </a:ext>
            </a:extLst>
          </p:cNvPr>
          <p:cNvSpPr txBox="1">
            <a:spLocks/>
          </p:cNvSpPr>
          <p:nvPr/>
        </p:nvSpPr>
        <p:spPr>
          <a:xfrm>
            <a:off x="8968752" y="3039390"/>
            <a:ext cx="2448036" cy="883240"/>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nSpc>
                <a:spcPct val="100000"/>
              </a:lnSpc>
            </a:pPr>
            <a:r>
              <a:rPr lang="en-ID" sz="1800" b="0" spc="0">
                <a:solidFill>
                  <a:srgbClr val="3397A6"/>
                </a:solidFill>
                <a:latin typeface="Basis Grotesque Pro" panose="02000503030000020004" pitchFamily="2" charset="77"/>
              </a:rPr>
              <a:t>PROBLUE Multi Donor Trust Fund</a:t>
            </a:r>
            <a:endParaRPr kumimoji="0" lang="en-US" sz="1800" b="0" i="0" u="none" strike="noStrike" kern="1200" cap="none" spc="0" normalizeH="0" baseline="0" noProof="0">
              <a:ln>
                <a:noFill/>
              </a:ln>
              <a:solidFill>
                <a:srgbClr val="3397A6"/>
              </a:solidFill>
              <a:effectLst/>
              <a:uLnTx/>
              <a:uFillTx/>
              <a:latin typeface="Basis Grotesque Pro" panose="02000503030000020004" pitchFamily="2" charset="77"/>
            </a:endParaRPr>
          </a:p>
        </p:txBody>
      </p:sp>
      <p:sp>
        <p:nvSpPr>
          <p:cNvPr id="13" name="Title 1">
            <a:extLst>
              <a:ext uri="{FF2B5EF4-FFF2-40B4-BE49-F238E27FC236}">
                <a16:creationId xmlns:a16="http://schemas.microsoft.com/office/drawing/2014/main" id="{C7A6D7FE-DB7B-DA41-A85A-CEAEF231ABEE}"/>
              </a:ext>
            </a:extLst>
          </p:cNvPr>
          <p:cNvSpPr txBox="1">
            <a:spLocks/>
          </p:cNvSpPr>
          <p:nvPr/>
        </p:nvSpPr>
        <p:spPr>
          <a:xfrm>
            <a:off x="451560" y="3944402"/>
            <a:ext cx="2835595" cy="883240"/>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r">
              <a:lnSpc>
                <a:spcPct val="100000"/>
              </a:lnSpc>
            </a:pPr>
            <a:r>
              <a:rPr lang="en-ID" sz="1800" b="0" spc="0">
                <a:solidFill>
                  <a:srgbClr val="3397A6"/>
                </a:solidFill>
                <a:latin typeface="Basis Grotesque Pro" panose="02000503030000020004" pitchFamily="2" charset="77"/>
              </a:rPr>
              <a:t>Oceans for Prosperity Program (LAUTRA)</a:t>
            </a:r>
            <a:endParaRPr kumimoji="0" lang="en-US" sz="1800" b="0" i="0" u="none" strike="noStrike" kern="1200" cap="none" spc="0" normalizeH="0" baseline="0" noProof="0">
              <a:ln>
                <a:noFill/>
              </a:ln>
              <a:solidFill>
                <a:srgbClr val="3397A6"/>
              </a:solidFill>
              <a:effectLst/>
              <a:uLnTx/>
              <a:uFillTx/>
              <a:latin typeface="Basis Grotesque Pro" panose="02000503030000020004" pitchFamily="2" charset="77"/>
            </a:endParaRPr>
          </a:p>
        </p:txBody>
      </p:sp>
      <p:sp>
        <p:nvSpPr>
          <p:cNvPr id="15" name="Title 1">
            <a:extLst>
              <a:ext uri="{FF2B5EF4-FFF2-40B4-BE49-F238E27FC236}">
                <a16:creationId xmlns:a16="http://schemas.microsoft.com/office/drawing/2014/main" id="{28A7F862-AB3C-6F43-BF79-2CEB0FC664D9}"/>
              </a:ext>
            </a:extLst>
          </p:cNvPr>
          <p:cNvSpPr txBox="1">
            <a:spLocks/>
          </p:cNvSpPr>
          <p:nvPr/>
        </p:nvSpPr>
        <p:spPr>
          <a:xfrm>
            <a:off x="613000" y="608290"/>
            <a:ext cx="10964243" cy="1121551"/>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ctr">
              <a:lnSpc>
                <a:spcPct val="100000"/>
              </a:lnSpc>
            </a:pPr>
            <a:r>
              <a:rPr lang="en-ID" sz="2800" spc="0">
                <a:solidFill>
                  <a:srgbClr val="3397A6"/>
                </a:solidFill>
                <a:latin typeface="Andes" panose="02000000000000000000" pitchFamily="2" charset="0"/>
              </a:rPr>
              <a:t>ISOP provides the platform for enhanced coordination and collaboration across oceans-related program and funding sources</a:t>
            </a:r>
            <a:endParaRPr kumimoji="0" lang="en-US" sz="2800" i="0" u="none" strike="noStrike" kern="1200" cap="none" spc="0" normalizeH="0" baseline="0" noProof="0">
              <a:ln>
                <a:noFill/>
              </a:ln>
              <a:solidFill>
                <a:srgbClr val="3397A6"/>
              </a:solidFill>
              <a:effectLst/>
              <a:uLnTx/>
              <a:uFillTx/>
              <a:latin typeface="Andes" panose="02000000000000000000" pitchFamily="2" charset="0"/>
            </a:endParaRPr>
          </a:p>
        </p:txBody>
      </p:sp>
      <p:cxnSp>
        <p:nvCxnSpPr>
          <p:cNvPr id="19" name="Straight Arrow Connector 18">
            <a:extLst>
              <a:ext uri="{FF2B5EF4-FFF2-40B4-BE49-F238E27FC236}">
                <a16:creationId xmlns:a16="http://schemas.microsoft.com/office/drawing/2014/main" id="{54C3BB50-36A6-DE44-81BC-5AA52376B2B4}"/>
              </a:ext>
            </a:extLst>
          </p:cNvPr>
          <p:cNvCxnSpPr/>
          <p:nvPr/>
        </p:nvCxnSpPr>
        <p:spPr>
          <a:xfrm flipH="1">
            <a:off x="3381159" y="3200058"/>
            <a:ext cx="7926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0D19641D-6042-6E44-9493-134268BB87FD}"/>
              </a:ext>
            </a:extLst>
          </p:cNvPr>
          <p:cNvCxnSpPr/>
          <p:nvPr/>
        </p:nvCxnSpPr>
        <p:spPr>
          <a:xfrm flipH="1">
            <a:off x="3408090" y="4281716"/>
            <a:ext cx="79261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4E943C6A-2480-1145-82FA-AB26807FE377}"/>
              </a:ext>
            </a:extLst>
          </p:cNvPr>
          <p:cNvCxnSpPr>
            <a:cxnSpLocks/>
          </p:cNvCxnSpPr>
          <p:nvPr/>
        </p:nvCxnSpPr>
        <p:spPr>
          <a:xfrm>
            <a:off x="8082135" y="3303210"/>
            <a:ext cx="7821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49777FD-4FAC-F643-BEDD-2A4DBEABDCB4}"/>
              </a:ext>
            </a:extLst>
          </p:cNvPr>
          <p:cNvCxnSpPr>
            <a:cxnSpLocks/>
          </p:cNvCxnSpPr>
          <p:nvPr/>
        </p:nvCxnSpPr>
        <p:spPr>
          <a:xfrm>
            <a:off x="8082135" y="4295021"/>
            <a:ext cx="78218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7FEABD4-4E22-D243-8A5E-C96AA0F185EE}"/>
              </a:ext>
            </a:extLst>
          </p:cNvPr>
          <p:cNvCxnSpPr>
            <a:cxnSpLocks/>
          </p:cNvCxnSpPr>
          <p:nvPr/>
        </p:nvCxnSpPr>
        <p:spPr>
          <a:xfrm>
            <a:off x="6063509" y="4671711"/>
            <a:ext cx="0" cy="6604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itle 1">
            <a:extLst>
              <a:ext uri="{FF2B5EF4-FFF2-40B4-BE49-F238E27FC236}">
                <a16:creationId xmlns:a16="http://schemas.microsoft.com/office/drawing/2014/main" id="{E36A9259-0790-9645-970C-49E115593524}"/>
              </a:ext>
            </a:extLst>
          </p:cNvPr>
          <p:cNvSpPr txBox="1">
            <a:spLocks/>
          </p:cNvSpPr>
          <p:nvPr/>
        </p:nvSpPr>
        <p:spPr>
          <a:xfrm>
            <a:off x="4806833" y="1778242"/>
            <a:ext cx="2448036" cy="366244"/>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ctr">
              <a:lnSpc>
                <a:spcPct val="100000"/>
              </a:lnSpc>
            </a:pPr>
            <a:r>
              <a:rPr lang="en-ID" sz="1800" b="0" spc="0">
                <a:solidFill>
                  <a:srgbClr val="3397A6"/>
                </a:solidFill>
                <a:latin typeface="Basis Grotesque Pro" panose="02000503030000020004" pitchFamily="2" charset="77"/>
              </a:rPr>
              <a:t>GPS/WAVES</a:t>
            </a:r>
            <a:endParaRPr kumimoji="0" lang="en-US" sz="1800" b="0" i="0" u="none" strike="noStrike" kern="1200" cap="none" spc="0" normalizeH="0" baseline="0" noProof="0">
              <a:ln>
                <a:noFill/>
              </a:ln>
              <a:solidFill>
                <a:srgbClr val="3397A6"/>
              </a:solidFill>
              <a:effectLst/>
              <a:uLnTx/>
              <a:uFillTx/>
              <a:latin typeface="Basis Grotesque Pro" panose="02000503030000020004" pitchFamily="2" charset="77"/>
            </a:endParaRPr>
          </a:p>
        </p:txBody>
      </p:sp>
      <p:cxnSp>
        <p:nvCxnSpPr>
          <p:cNvPr id="27" name="Straight Arrow Connector 26">
            <a:extLst>
              <a:ext uri="{FF2B5EF4-FFF2-40B4-BE49-F238E27FC236}">
                <a16:creationId xmlns:a16="http://schemas.microsoft.com/office/drawing/2014/main" id="{044C80B7-8BBF-AD43-AEE9-D967096FD0A3}"/>
              </a:ext>
            </a:extLst>
          </p:cNvPr>
          <p:cNvCxnSpPr>
            <a:cxnSpLocks/>
          </p:cNvCxnSpPr>
          <p:nvPr/>
        </p:nvCxnSpPr>
        <p:spPr>
          <a:xfrm flipV="1">
            <a:off x="6030851" y="2144486"/>
            <a:ext cx="0" cy="4812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itle 1">
            <a:extLst>
              <a:ext uri="{FF2B5EF4-FFF2-40B4-BE49-F238E27FC236}">
                <a16:creationId xmlns:a16="http://schemas.microsoft.com/office/drawing/2014/main" id="{10695D22-F9E6-D34C-BA33-9B588BFCBB5B}"/>
              </a:ext>
            </a:extLst>
          </p:cNvPr>
          <p:cNvSpPr txBox="1">
            <a:spLocks/>
          </p:cNvSpPr>
          <p:nvPr/>
        </p:nvSpPr>
        <p:spPr>
          <a:xfrm>
            <a:off x="57005" y="3039390"/>
            <a:ext cx="3223153" cy="602288"/>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lvl="0" algn="r">
              <a:lnSpc>
                <a:spcPct val="100000"/>
              </a:lnSpc>
            </a:pPr>
            <a:r>
              <a:rPr lang="en-ID" sz="1800" b="0" spc="0">
                <a:solidFill>
                  <a:srgbClr val="3397A6"/>
                </a:solidFill>
                <a:latin typeface="Basis Grotesque Pro" panose="02000503030000020004" pitchFamily="2" charset="77"/>
              </a:rPr>
              <a:t>COREMAP CTI</a:t>
            </a:r>
            <a:endParaRPr lang="en-US" sz="1800" b="0" spc="0">
              <a:solidFill>
                <a:srgbClr val="3397A6"/>
              </a:solidFill>
              <a:latin typeface="Basis Grotesque Pro" panose="02000503030000020004" pitchFamily="2" charset="77"/>
            </a:endParaRPr>
          </a:p>
        </p:txBody>
      </p:sp>
      <p:sp>
        <p:nvSpPr>
          <p:cNvPr id="32" name="Title 1">
            <a:extLst>
              <a:ext uri="{FF2B5EF4-FFF2-40B4-BE49-F238E27FC236}">
                <a16:creationId xmlns:a16="http://schemas.microsoft.com/office/drawing/2014/main" id="{29BF7F5E-D9CC-EE45-B5A1-7B0F336C5B10}"/>
              </a:ext>
            </a:extLst>
          </p:cNvPr>
          <p:cNvSpPr txBox="1">
            <a:spLocks/>
          </p:cNvSpPr>
          <p:nvPr/>
        </p:nvSpPr>
        <p:spPr>
          <a:xfrm>
            <a:off x="8959286" y="4117285"/>
            <a:ext cx="2448036" cy="472158"/>
          </a:xfrm>
          <a:prstGeom prst="rect">
            <a:avLst/>
          </a:prstGeom>
        </p:spPr>
        <p:txBody>
          <a:bodyPr vert="horz" lIns="91440" tIns="45720" rIns="91440" bIns="45720" rtlCol="0" anchor="t">
            <a:noAutofit/>
          </a:bodyPr>
          <a:lstStyle>
            <a:lvl1pPr algn="l" rtl="0" eaLnBrk="1" fontAlgn="base" hangingPunct="1">
              <a:lnSpc>
                <a:spcPts val="9000"/>
              </a:lnSpc>
              <a:spcBef>
                <a:spcPct val="0"/>
              </a:spcBef>
              <a:spcAft>
                <a:spcPct val="0"/>
              </a:spcAft>
              <a:defRPr sz="10000" b="1" kern="1200" spc="-300">
                <a:solidFill>
                  <a:srgbClr val="84B082"/>
                </a:solidFill>
                <a:latin typeface="Basis Grotesque Pro" panose="02000503030000020004" pitchFamily="50" charset="0"/>
                <a:ea typeface="MS PGothic" panose="020B0600070205080204" pitchFamily="34" charset="-128"/>
                <a:cs typeface="+mj-cs"/>
              </a:defRPr>
            </a:lvl1pPr>
            <a:lvl2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2pPr>
            <a:lvl3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3pPr>
            <a:lvl4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4pPr>
            <a:lvl5pPr algn="ctr" rtl="0" eaLnBrk="1" fontAlgn="base" hangingPunct="1">
              <a:spcBef>
                <a:spcPct val="0"/>
              </a:spcBef>
              <a:spcAft>
                <a:spcPct val="0"/>
              </a:spcAft>
              <a:defRPr sz="5600">
                <a:solidFill>
                  <a:schemeClr val="tx1"/>
                </a:solidFill>
                <a:latin typeface="Calibri" pitchFamily="34" charset="0"/>
                <a:ea typeface="MS PGothic" panose="020B0600070205080204" pitchFamily="34" charset="-128"/>
              </a:defRPr>
            </a:lvl5pPr>
            <a:lvl6pPr marL="595075" algn="ctr" rtl="0" eaLnBrk="1" fontAlgn="base" hangingPunct="1">
              <a:spcBef>
                <a:spcPct val="0"/>
              </a:spcBef>
              <a:spcAft>
                <a:spcPct val="0"/>
              </a:spcAft>
              <a:defRPr sz="5727">
                <a:solidFill>
                  <a:schemeClr val="tx1"/>
                </a:solidFill>
                <a:latin typeface="Calibri" pitchFamily="34" charset="0"/>
              </a:defRPr>
            </a:lvl6pPr>
            <a:lvl7pPr marL="1190149" algn="ctr" rtl="0" eaLnBrk="1" fontAlgn="base" hangingPunct="1">
              <a:spcBef>
                <a:spcPct val="0"/>
              </a:spcBef>
              <a:spcAft>
                <a:spcPct val="0"/>
              </a:spcAft>
              <a:defRPr sz="5727">
                <a:solidFill>
                  <a:schemeClr val="tx1"/>
                </a:solidFill>
                <a:latin typeface="Calibri" pitchFamily="34" charset="0"/>
              </a:defRPr>
            </a:lvl7pPr>
            <a:lvl8pPr marL="1785224" algn="ctr" rtl="0" eaLnBrk="1" fontAlgn="base" hangingPunct="1">
              <a:spcBef>
                <a:spcPct val="0"/>
              </a:spcBef>
              <a:spcAft>
                <a:spcPct val="0"/>
              </a:spcAft>
              <a:defRPr sz="5727">
                <a:solidFill>
                  <a:schemeClr val="tx1"/>
                </a:solidFill>
                <a:latin typeface="Calibri" pitchFamily="34" charset="0"/>
              </a:defRPr>
            </a:lvl8pPr>
            <a:lvl9pPr marL="2380297" algn="ctr" rtl="0" eaLnBrk="1" fontAlgn="base" hangingPunct="1">
              <a:spcBef>
                <a:spcPct val="0"/>
              </a:spcBef>
              <a:spcAft>
                <a:spcPct val="0"/>
              </a:spcAft>
              <a:defRPr sz="5727">
                <a:solidFill>
                  <a:schemeClr val="tx1"/>
                </a:solidFill>
                <a:latin typeface="Calibri" pitchFamily="34" charset="0"/>
              </a:defRPr>
            </a:lvl9pPr>
          </a:lstStyle>
          <a:p>
            <a:pPr>
              <a:lnSpc>
                <a:spcPct val="100000"/>
              </a:lnSpc>
            </a:pPr>
            <a:r>
              <a:rPr lang="en-ID" sz="1800" b="0" spc="0">
                <a:solidFill>
                  <a:srgbClr val="3397A6"/>
                </a:solidFill>
                <a:latin typeface="Basis Grotesque Pro" panose="02000503030000020004" pitchFamily="2" charset="77"/>
              </a:rPr>
              <a:t>Coastal Fisheries</a:t>
            </a:r>
            <a:br>
              <a:rPr lang="en-ID" sz="1800" b="0" spc="0">
                <a:solidFill>
                  <a:srgbClr val="3397A6"/>
                </a:solidFill>
                <a:latin typeface="Basis Grotesque Pro" panose="02000503030000020004" pitchFamily="2" charset="77"/>
              </a:rPr>
            </a:br>
            <a:r>
              <a:rPr lang="en-ID" sz="1800" b="0" spc="0">
                <a:solidFill>
                  <a:srgbClr val="3397A6"/>
                </a:solidFill>
                <a:latin typeface="Basis Grotesque Pro" panose="02000503030000020004" pitchFamily="2" charset="77"/>
              </a:rPr>
              <a:t>Initiative</a:t>
            </a:r>
            <a:endParaRPr lang="en-US" sz="1800" b="0" spc="0">
              <a:solidFill>
                <a:srgbClr val="3397A6"/>
              </a:solidFill>
              <a:latin typeface="Basis Grotesque Pro" panose="02000503030000020004" pitchFamily="2" charset="77"/>
            </a:endParaRPr>
          </a:p>
        </p:txBody>
      </p:sp>
    </p:spTree>
    <p:extLst>
      <p:ext uri="{BB962C8B-B14F-4D97-AF65-F5344CB8AC3E}">
        <p14:creationId xmlns:p14="http://schemas.microsoft.com/office/powerpoint/2010/main" val="321431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9E36-713E-BA48-9E70-4A6DD20C122D}"/>
              </a:ext>
            </a:extLst>
          </p:cNvPr>
          <p:cNvSpPr>
            <a:spLocks noGrp="1"/>
          </p:cNvSpPr>
          <p:nvPr>
            <p:ph type="title"/>
          </p:nvPr>
        </p:nvSpPr>
        <p:spPr>
          <a:xfrm>
            <a:off x="1867701" y="344153"/>
            <a:ext cx="9360653" cy="820503"/>
          </a:xfrm>
        </p:spPr>
        <p:txBody>
          <a:bodyPr>
            <a:normAutofit/>
          </a:bodyPr>
          <a:lstStyle/>
          <a:p>
            <a:r>
              <a:rPr lang="en-US" sz="4000">
                <a:solidFill>
                  <a:srgbClr val="159DA7"/>
                </a:solidFill>
              </a:rPr>
              <a:t>ISOP program and timeline</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7898" y="1249596"/>
            <a:ext cx="9800455" cy="50056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22615487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89E36-713E-BA48-9E70-4A6DD20C122D}"/>
              </a:ext>
            </a:extLst>
          </p:cNvPr>
          <p:cNvSpPr>
            <a:spLocks noGrp="1"/>
          </p:cNvSpPr>
          <p:nvPr>
            <p:ph type="title"/>
          </p:nvPr>
        </p:nvSpPr>
        <p:spPr>
          <a:xfrm>
            <a:off x="2015310" y="392993"/>
            <a:ext cx="8171105" cy="916558"/>
          </a:xfrm>
        </p:spPr>
        <p:txBody>
          <a:bodyPr>
            <a:normAutofit/>
          </a:bodyPr>
          <a:lstStyle/>
          <a:p>
            <a:r>
              <a:rPr lang="en-US" sz="4000">
                <a:solidFill>
                  <a:srgbClr val="0090C4"/>
                </a:solidFill>
              </a:rPr>
              <a:t>Oceans Multi Donor Trust Funds </a:t>
            </a:r>
          </a:p>
        </p:txBody>
      </p:sp>
      <p:sp>
        <p:nvSpPr>
          <p:cNvPr id="3" name="Content Placeholder 2">
            <a:extLst>
              <a:ext uri="{FF2B5EF4-FFF2-40B4-BE49-F238E27FC236}">
                <a16:creationId xmlns:a16="http://schemas.microsoft.com/office/drawing/2014/main" id="{B5F0B3F5-81FD-B648-A78F-9D499BA0B722}"/>
              </a:ext>
            </a:extLst>
          </p:cNvPr>
          <p:cNvSpPr>
            <a:spLocks noGrp="1"/>
          </p:cNvSpPr>
          <p:nvPr>
            <p:ph idx="1"/>
          </p:nvPr>
        </p:nvSpPr>
        <p:spPr>
          <a:xfrm>
            <a:off x="1073943" y="1442946"/>
            <a:ext cx="10053838" cy="1382756"/>
          </a:xfrm>
        </p:spPr>
        <p:txBody>
          <a:bodyPr>
            <a:noAutofit/>
          </a:bodyPr>
          <a:lstStyle/>
          <a:p>
            <a:pPr marL="0" indent="0" algn="ctr">
              <a:lnSpc>
                <a:spcPct val="100000"/>
              </a:lnSpc>
              <a:spcAft>
                <a:spcPts val="600"/>
              </a:spcAft>
              <a:buNone/>
            </a:pPr>
            <a:r>
              <a:rPr lang="en-US">
                <a:latin typeface="Andes" panose="02000000000000000000" pitchFamily="2" charset="0"/>
              </a:rPr>
              <a:t>The program aims to deepen knowledge, increase awareness and strengthen coordination to inform strategies and plans to sustainably manage Indonesia’s oceans, reduce marine debris and strengthen coastal resources. It is financed primarily through an MDTF with contributions from </a:t>
            </a:r>
            <a:r>
              <a:rPr lang="en-US" b="1">
                <a:latin typeface="Andes" panose="02000000000000000000" pitchFamily="2" charset="0"/>
              </a:rPr>
              <a:t>Norway (2.26 million) and Denmark (2.23 million).</a:t>
            </a:r>
          </a:p>
          <a:p>
            <a:pPr algn="ctr">
              <a:lnSpc>
                <a:spcPct val="100000"/>
              </a:lnSpc>
              <a:spcAft>
                <a:spcPts val="600"/>
              </a:spcAft>
            </a:pPr>
            <a:endParaRPr lang="en-US"/>
          </a:p>
        </p:txBody>
      </p:sp>
      <p:sp>
        <p:nvSpPr>
          <p:cNvPr id="4" name="Content Placeholder 3">
            <a:extLst>
              <a:ext uri="{FF2B5EF4-FFF2-40B4-BE49-F238E27FC236}">
                <a16:creationId xmlns:a16="http://schemas.microsoft.com/office/drawing/2014/main" id="{9CEC6BF8-42D7-1E46-A9D1-DBD681F26877}"/>
              </a:ext>
            </a:extLst>
          </p:cNvPr>
          <p:cNvSpPr txBox="1">
            <a:spLocks/>
          </p:cNvSpPr>
          <p:nvPr/>
        </p:nvSpPr>
        <p:spPr>
          <a:xfrm>
            <a:off x="8521539" y="5338438"/>
            <a:ext cx="3330251" cy="840521"/>
          </a:xfrm>
          <a:prstGeom prst="rect">
            <a:avLst/>
          </a:prstGeom>
        </p:spPr>
        <p:txBody>
          <a:bodyPr anchor="t">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ourier New" panose="02070309020205020404" pitchFamily="49" charset="0"/>
              <a:buNone/>
            </a:pPr>
            <a:r>
              <a:rPr lang="en-US" sz="2000" b="1">
                <a:solidFill>
                  <a:srgbClr val="0090C4"/>
                </a:solidFill>
                <a:latin typeface="Andes ExtraLight"/>
              </a:rPr>
              <a:t>Pillar 3: Enhancing Resilience of Coastal and Marine Resources</a:t>
            </a:r>
          </a:p>
        </p:txBody>
      </p:sp>
      <p:sp>
        <p:nvSpPr>
          <p:cNvPr id="5" name="Content Placeholder 3">
            <a:extLst>
              <a:ext uri="{FF2B5EF4-FFF2-40B4-BE49-F238E27FC236}">
                <a16:creationId xmlns:a16="http://schemas.microsoft.com/office/drawing/2014/main" id="{9CEC6BF8-42D7-1E46-A9D1-DBD681F26877}"/>
              </a:ext>
            </a:extLst>
          </p:cNvPr>
          <p:cNvSpPr txBox="1">
            <a:spLocks/>
          </p:cNvSpPr>
          <p:nvPr/>
        </p:nvSpPr>
        <p:spPr>
          <a:xfrm>
            <a:off x="4853317" y="5337698"/>
            <a:ext cx="3138780" cy="669925"/>
          </a:xfrm>
          <a:prstGeom prst="rect">
            <a:avLst/>
          </a:prstGeom>
        </p:spPr>
        <p:txBody>
          <a:bodyPr anchor="t">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ourier New" panose="02070309020205020404" pitchFamily="49" charset="0"/>
              <a:buNone/>
            </a:pPr>
            <a:r>
              <a:rPr lang="en-US" sz="2000" b="1">
                <a:solidFill>
                  <a:srgbClr val="0090C4"/>
                </a:solidFill>
                <a:latin typeface="Andes ExtraLight"/>
              </a:rPr>
              <a:t>Pillar 2: Reducing Marine Debris</a:t>
            </a:r>
          </a:p>
        </p:txBody>
      </p:sp>
      <p:sp>
        <p:nvSpPr>
          <p:cNvPr id="6" name="Content Placeholder 3">
            <a:extLst>
              <a:ext uri="{FF2B5EF4-FFF2-40B4-BE49-F238E27FC236}">
                <a16:creationId xmlns:a16="http://schemas.microsoft.com/office/drawing/2014/main" id="{9CEC6BF8-42D7-1E46-A9D1-DBD681F26877}"/>
              </a:ext>
            </a:extLst>
          </p:cNvPr>
          <p:cNvSpPr txBox="1">
            <a:spLocks/>
          </p:cNvSpPr>
          <p:nvPr/>
        </p:nvSpPr>
        <p:spPr>
          <a:xfrm>
            <a:off x="1285156" y="5285859"/>
            <a:ext cx="3277820" cy="829149"/>
          </a:xfrm>
          <a:prstGeom prst="rect">
            <a:avLst/>
          </a:prstGeom>
        </p:spPr>
        <p:txBody>
          <a:bodyPr anchor="t">
            <a:noAutofit/>
          </a:bodyPr>
          <a:lstStyle>
            <a:lvl1pPr marL="228600" indent="-228600" algn="l" defTabSz="914400" rtl="0" eaLnBrk="1" latinLnBrk="0" hangingPunct="1">
              <a:lnSpc>
                <a:spcPct val="90000"/>
              </a:lnSpc>
              <a:spcBef>
                <a:spcPts val="1000"/>
              </a:spcBef>
              <a:buFont typeface="Courier New" panose="02070309020205020404" pitchFamily="49" charset="0"/>
              <a:buChar char="o"/>
              <a:defRPr sz="2800" b="0" i="0" kern="1200">
                <a:solidFill>
                  <a:schemeClr val="tx1"/>
                </a:solidFill>
                <a:latin typeface="Andes ExtraLight" panose="02000000000000000000" pitchFamily="2" charset="0"/>
                <a:ea typeface="+mn-ea"/>
                <a:cs typeface="+mn-cs"/>
              </a:defRPr>
            </a:lvl1pPr>
            <a:lvl2pPr marL="685800" indent="-228600" algn="l" defTabSz="914400" rtl="0" eaLnBrk="1" latinLnBrk="0" hangingPunct="1">
              <a:lnSpc>
                <a:spcPct val="90000"/>
              </a:lnSpc>
              <a:spcBef>
                <a:spcPts val="500"/>
              </a:spcBef>
              <a:buFont typeface="Courier New" panose="02070309020205020404" pitchFamily="49" charset="0"/>
              <a:buChar char="o"/>
              <a:defRPr sz="2400" b="0" i="0" kern="1200">
                <a:solidFill>
                  <a:schemeClr val="tx1"/>
                </a:solidFill>
                <a:latin typeface="Andes ExtraLight" panose="02000000000000000000" pitchFamily="2" charset="0"/>
                <a:ea typeface="+mn-ea"/>
                <a:cs typeface="+mn-cs"/>
              </a:defRPr>
            </a:lvl2pPr>
            <a:lvl3pPr marL="1143000" indent="-228600" algn="l" defTabSz="914400" rtl="0" eaLnBrk="1" latinLnBrk="0" hangingPunct="1">
              <a:lnSpc>
                <a:spcPct val="90000"/>
              </a:lnSpc>
              <a:spcBef>
                <a:spcPts val="500"/>
              </a:spcBef>
              <a:buFont typeface="Courier New" panose="02070309020205020404" pitchFamily="49" charset="0"/>
              <a:buChar char="o"/>
              <a:defRPr sz="2000" b="0" i="0" kern="1200">
                <a:solidFill>
                  <a:schemeClr val="tx1"/>
                </a:solidFill>
                <a:latin typeface="Andes ExtraLight" panose="02000000000000000000" pitchFamily="2"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4pPr>
            <a:lvl5pPr marL="2057400" indent="-228600" algn="l" defTabSz="914400" rtl="0" eaLnBrk="1" latinLnBrk="0" hangingPunct="1">
              <a:lnSpc>
                <a:spcPct val="90000"/>
              </a:lnSpc>
              <a:spcBef>
                <a:spcPts val="500"/>
              </a:spcBef>
              <a:buFont typeface="Courier New" panose="02070309020205020404" pitchFamily="49" charset="0"/>
              <a:buChar char="o"/>
              <a:defRPr sz="1800" b="0" i="0" kern="1200">
                <a:solidFill>
                  <a:schemeClr val="tx1"/>
                </a:solidFill>
                <a:latin typeface="Andes ExtraLight" panose="020000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Courier New" panose="02070309020205020404" pitchFamily="49" charset="0"/>
              <a:buNone/>
            </a:pPr>
            <a:r>
              <a:rPr lang="en-US" sz="1800" b="1">
                <a:solidFill>
                  <a:srgbClr val="0090C4"/>
                </a:solidFill>
                <a:latin typeface="Andes ExtraLight"/>
              </a:rPr>
              <a:t>Pillar 1: Supporting Indonesia’s Oceans </a:t>
            </a:r>
            <a:r>
              <a:rPr lang="en-US" sz="2000" b="1">
                <a:solidFill>
                  <a:srgbClr val="0090C4"/>
                </a:solidFill>
                <a:latin typeface="Andes ExtraLight"/>
              </a:rPr>
              <a:t>Agenda</a:t>
            </a:r>
          </a:p>
        </p:txBody>
      </p:sp>
      <p:pic>
        <p:nvPicPr>
          <p:cNvPr id="7" name="Picture 6" descr="A close up of a logo&#10;&#10;Description automatically generated">
            <a:extLst>
              <a:ext uri="{FF2B5EF4-FFF2-40B4-BE49-F238E27FC236}">
                <a16:creationId xmlns:a16="http://schemas.microsoft.com/office/drawing/2014/main" id="{BC5E46F7-6814-DD4F-9071-2FC079EC9B9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92182" y="3151530"/>
            <a:ext cx="2024494" cy="2024494"/>
          </a:xfrm>
          <a:prstGeom prst="rect">
            <a:avLst/>
          </a:prstGeom>
        </p:spPr>
      </p:pic>
      <p:pic>
        <p:nvPicPr>
          <p:cNvPr id="8" name="Picture 7" descr="A close up of a logo&#10;&#10;Description automatically generated">
            <a:extLst>
              <a:ext uri="{FF2B5EF4-FFF2-40B4-BE49-F238E27FC236}">
                <a16:creationId xmlns:a16="http://schemas.microsoft.com/office/drawing/2014/main" id="{E0012C52-2FED-1645-94F0-88ADEB394F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01771" y="3042841"/>
            <a:ext cx="2241872" cy="2241872"/>
          </a:xfrm>
          <a:prstGeom prst="rect">
            <a:avLst/>
          </a:prstGeom>
        </p:spPr>
      </p:pic>
      <p:pic>
        <p:nvPicPr>
          <p:cNvPr id="9" name="Picture 4" descr="Image result for ocean icon png&quot;"/>
          <p:cNvPicPr>
            <a:picLocks noChangeAspect="1" noChangeArrowheads="1"/>
          </p:cNvPicPr>
          <p:nvPr/>
        </p:nvPicPr>
        <p:blipFill>
          <a:blip r:embed="rId4">
            <a:biLevel thresh="75000"/>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1704866" y="3042841"/>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81117" y="85782"/>
            <a:ext cx="1288139" cy="381989"/>
          </a:xfrm>
          <a:prstGeom prst="rect">
            <a:avLst/>
          </a:prstGeom>
        </p:spPr>
      </p:pic>
    </p:spTree>
    <p:extLst>
      <p:ext uri="{BB962C8B-B14F-4D97-AF65-F5344CB8AC3E}">
        <p14:creationId xmlns:p14="http://schemas.microsoft.com/office/powerpoint/2010/main" val="3374016602"/>
      </p:ext>
    </p:extLst>
  </p:cSld>
  <p:clrMapOvr>
    <a:masterClrMapping/>
  </p:clrMapOvr>
</p:sld>
</file>

<file path=ppt/theme/theme1.xml><?xml version="1.0" encoding="utf-8"?>
<a:theme xmlns:a="http://schemas.openxmlformats.org/drawingml/2006/main" name="Ocean_Template">
  <a:themeElements>
    <a:clrScheme name="WB Oceans">
      <a:dk1>
        <a:srgbClr val="00273F"/>
      </a:dk1>
      <a:lt1>
        <a:srgbClr val="FFFFFF"/>
      </a:lt1>
      <a:dk2>
        <a:srgbClr val="00273F"/>
      </a:dk2>
      <a:lt2>
        <a:srgbClr val="FFFFFF"/>
      </a:lt2>
      <a:accent1>
        <a:srgbClr val="0090C4"/>
      </a:accent1>
      <a:accent2>
        <a:srgbClr val="619740"/>
      </a:accent2>
      <a:accent3>
        <a:srgbClr val="006A32"/>
      </a:accent3>
      <a:accent4>
        <a:srgbClr val="00273F"/>
      </a:accent4>
      <a:accent5>
        <a:srgbClr val="F1B029"/>
      </a:accent5>
      <a:accent6>
        <a:srgbClr val="E98434"/>
      </a:accent6>
      <a:hlink>
        <a:srgbClr val="0090C4"/>
      </a:hlink>
      <a:folHlink>
        <a:srgbClr val="E9843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cean_Template" id="{12057C8B-EC5B-9E43-A42E-7B3E48EA0900}" vid="{E2532530-3B41-A94A-BE2C-245EE671AE1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787EA3DE823DC489E44BF4CD2C2AF9F" ma:contentTypeVersion="13" ma:contentTypeDescription="Create a new document." ma:contentTypeScope="" ma:versionID="006598b08c37f2ae9c808137b485b2c0">
  <xsd:schema xmlns:xsd="http://www.w3.org/2001/XMLSchema" xmlns:xs="http://www.w3.org/2001/XMLSchema" xmlns:p="http://schemas.microsoft.com/office/2006/metadata/properties" xmlns:ns3="2834bc84-a818-4cb9-8b4d-5179cfe104eb" xmlns:ns4="543abfbf-1b39-4535-8b1b-c72a4cdaa484" targetNamespace="http://schemas.microsoft.com/office/2006/metadata/properties" ma:root="true" ma:fieldsID="a4411d8458701e4b284a74ae7823c6e3" ns3:_="" ns4:_="">
    <xsd:import namespace="2834bc84-a818-4cb9-8b4d-5179cfe104eb"/>
    <xsd:import namespace="543abfbf-1b39-4535-8b1b-c72a4cdaa484"/>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4:SharedWithUsers" minOccurs="0"/>
                <xsd:element ref="ns4:SharedWithDetails" minOccurs="0"/>
                <xsd:element ref="ns4:SharingHintHash" minOccurs="0"/>
                <xsd:element ref="ns3:MediaServiceLocation" minOccurs="0"/>
                <xsd:element ref="ns3:MediaServiceOCR" minOccurs="0"/>
                <xsd:element ref="ns3:MediaServiceGenerationTime" minOccurs="0"/>
                <xsd:element ref="ns3:MediaServiceEventHashCod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34bc84-a818-4cb9-8b4d-5179cfe104e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43abfbf-1b39-4535-8b1b-c72a4cdaa484" elementFormDefault="qualified">
    <xsd:import namespace="http://schemas.microsoft.com/office/2006/documentManagement/types"/>
    <xsd:import namespace="http://schemas.microsoft.com/office/infopath/2007/PartnerControls"/>
    <xsd:element name="SharedWithUsers" ma:index="1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description="" ma:internalName="SharedWithDetails" ma:readOnly="true">
      <xsd:simpleType>
        <xsd:restriction base="dms:Note">
          <xsd:maxLength value="255"/>
        </xsd:restriction>
      </xsd:simpleType>
    </xsd:element>
    <xsd:element name="SharingHintHash" ma:index="14"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5BF955A-E77D-43BC-BE37-225E164595B3}">
  <ds:schemaRefs>
    <ds:schemaRef ds:uri="http://schemas.microsoft.com/sharepoint/v3/contenttype/forms"/>
  </ds:schemaRefs>
</ds:datastoreItem>
</file>

<file path=customXml/itemProps2.xml><?xml version="1.0" encoding="utf-8"?>
<ds:datastoreItem xmlns:ds="http://schemas.openxmlformats.org/officeDocument/2006/customXml" ds:itemID="{3052A89C-57D7-44B5-BA23-C1D70C65E1BA}">
  <ds:schemaRefs>
    <ds:schemaRef ds:uri="2834bc84-a818-4cb9-8b4d-5179cfe104eb"/>
    <ds:schemaRef ds:uri="http://purl.org/dc/dcmitype/"/>
    <ds:schemaRef ds:uri="http://schemas.microsoft.com/office/2006/metadata/properties"/>
    <ds:schemaRef ds:uri="543abfbf-1b39-4535-8b1b-c72a4cdaa484"/>
    <ds:schemaRef ds:uri="http://schemas.microsoft.com/office/2006/documentManagement/types"/>
    <ds:schemaRef ds:uri="http://www.w3.org/XML/1998/namespace"/>
    <ds:schemaRef ds:uri="http://purl.org/dc/elements/1.1/"/>
    <ds:schemaRef ds:uri="http://schemas.microsoft.com/office/infopath/2007/PartnerControl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29C1CDC-B5D7-4FFC-A721-D97875D5E6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34bc84-a818-4cb9-8b4d-5179cfe104eb"/>
    <ds:schemaRef ds:uri="543abfbf-1b39-4535-8b1b-c72a4cdaa48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2344</Words>
  <Application>Microsoft Office PowerPoint</Application>
  <PresentationFormat>Widescreen</PresentationFormat>
  <Paragraphs>221</Paragraphs>
  <Slides>26</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Andes</vt:lpstr>
      <vt:lpstr>Andes ExtraLight</vt:lpstr>
      <vt:lpstr>Arial</vt:lpstr>
      <vt:lpstr>Basis Grotesque Pro</vt:lpstr>
      <vt:lpstr>Calibri</vt:lpstr>
      <vt:lpstr>Courier New</vt:lpstr>
      <vt:lpstr>Symbol</vt:lpstr>
      <vt:lpstr>Ocean_Template</vt:lpstr>
      <vt:lpstr>PowerPoint Presentation</vt:lpstr>
      <vt:lpstr>Oceans and coastal communities are at the heart of Indonesia’s development agenda in the next 5 years</vt:lpstr>
      <vt:lpstr>Abundant oceans and coastal resources have provided critical livelihood and contribution to the economy</vt:lpstr>
      <vt:lpstr>PowerPoint Presentation</vt:lpstr>
      <vt:lpstr>PowerPoint Presentation</vt:lpstr>
      <vt:lpstr>ISOP leverages three instruments:</vt:lpstr>
      <vt:lpstr>PowerPoint Presentation</vt:lpstr>
      <vt:lpstr>ISOP program and timeline</vt:lpstr>
      <vt:lpstr>Oceans Multi Donor Trust Funds </vt:lpstr>
      <vt:lpstr>PowerPoint Presentation</vt:lpstr>
      <vt:lpstr>MDTF Work Plan for FY20-22</vt:lpstr>
      <vt:lpstr>MDTF Work Plan for FY20-22</vt:lpstr>
      <vt:lpstr>MDTF Work Plan for FY20-22</vt:lpstr>
      <vt:lpstr>MDTF Work Plan for FY20-22</vt:lpstr>
      <vt:lpstr>Coastal Fisheries Initiative Challenge Funds (CFI-CF)</vt:lpstr>
      <vt:lpstr>PROBLUE Trust Funds</vt:lpstr>
      <vt:lpstr>Coral Reef Rehabilitation and Management Program</vt:lpstr>
      <vt:lpstr>COREMAP - CTI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Andhyta F. Utami | Afu</dc:creator>
  <cp:lastModifiedBy>Yadranka Farita</cp:lastModifiedBy>
  <cp:revision>3</cp:revision>
  <dcterms:created xsi:type="dcterms:W3CDTF">2020-02-03T12:23:24Z</dcterms:created>
  <dcterms:modified xsi:type="dcterms:W3CDTF">2020-04-06T14:41:19Z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0x0101007787EA3DE823DC489E44BF4CD2C2AF9F</vt:lpwstr>
  </property>
</Properties>
</file>