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734" r:id="rId5"/>
    <p:sldMasterId id="2147483754" r:id="rId6"/>
    <p:sldMasterId id="2147483771" r:id="rId7"/>
    <p:sldMasterId id="2147483788" r:id="rId8"/>
    <p:sldMasterId id="2147483850" r:id="rId9"/>
  </p:sldMasterIdLst>
  <p:notesMasterIdLst>
    <p:notesMasterId r:id="rId51"/>
  </p:notesMasterIdLst>
  <p:sldIdLst>
    <p:sldId id="2147481814" r:id="rId10"/>
    <p:sldId id="2147481810" r:id="rId11"/>
    <p:sldId id="2147481812" r:id="rId12"/>
    <p:sldId id="266" r:id="rId13"/>
    <p:sldId id="2147481792" r:id="rId14"/>
    <p:sldId id="2147481811" r:id="rId15"/>
    <p:sldId id="2147481793" r:id="rId16"/>
    <p:sldId id="259" r:id="rId17"/>
    <p:sldId id="2147481801" r:id="rId18"/>
    <p:sldId id="2147481813" r:id="rId19"/>
    <p:sldId id="2147481820" r:id="rId20"/>
    <p:sldId id="2147481795" r:id="rId21"/>
    <p:sldId id="2147481796" r:id="rId22"/>
    <p:sldId id="2147481800" r:id="rId23"/>
    <p:sldId id="2147481799" r:id="rId24"/>
    <p:sldId id="2147481798" r:id="rId25"/>
    <p:sldId id="2147481802" r:id="rId26"/>
    <p:sldId id="2147481797" r:id="rId27"/>
    <p:sldId id="2147481804" r:id="rId28"/>
    <p:sldId id="2147481803" r:id="rId29"/>
    <p:sldId id="2147481815" r:id="rId30"/>
    <p:sldId id="2147481816" r:id="rId31"/>
    <p:sldId id="2147481817" r:id="rId32"/>
    <p:sldId id="2147481818" r:id="rId33"/>
    <p:sldId id="2147481787" r:id="rId34"/>
    <p:sldId id="2147481822" r:id="rId35"/>
    <p:sldId id="2147481790" r:id="rId36"/>
    <p:sldId id="271" r:id="rId37"/>
    <p:sldId id="272" r:id="rId38"/>
    <p:sldId id="273" r:id="rId39"/>
    <p:sldId id="274" r:id="rId40"/>
    <p:sldId id="276" r:id="rId41"/>
    <p:sldId id="275" r:id="rId42"/>
    <p:sldId id="2147481788" r:id="rId43"/>
    <p:sldId id="2147481779" r:id="rId44"/>
    <p:sldId id="2147481780" r:id="rId45"/>
    <p:sldId id="2147481781" r:id="rId46"/>
    <p:sldId id="2147481784" r:id="rId47"/>
    <p:sldId id="2147481782" r:id="rId48"/>
    <p:sldId id="2147481783" r:id="rId49"/>
    <p:sldId id="214748178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86C6A85-60EF-4E0E-9B54-08F33FF4D86D}">
          <p14:sldIdLst>
            <p14:sldId id="2147481814"/>
            <p14:sldId id="2147481810"/>
            <p14:sldId id="2147481812"/>
            <p14:sldId id="266"/>
            <p14:sldId id="2147481792"/>
            <p14:sldId id="2147481811"/>
            <p14:sldId id="2147481793"/>
            <p14:sldId id="259"/>
            <p14:sldId id="2147481801"/>
            <p14:sldId id="2147481813"/>
            <p14:sldId id="2147481820"/>
          </p14:sldIdLst>
        </p14:section>
        <p14:section name="Appendix" id="{2FA70395-A6AD-4DF4-BC23-5D857DC3AD5C}">
          <p14:sldIdLst>
            <p14:sldId id="2147481795"/>
            <p14:sldId id="2147481796"/>
            <p14:sldId id="2147481800"/>
            <p14:sldId id="2147481799"/>
            <p14:sldId id="2147481798"/>
            <p14:sldId id="2147481802"/>
            <p14:sldId id="2147481797"/>
            <p14:sldId id="2147481804"/>
            <p14:sldId id="2147481803"/>
            <p14:sldId id="2147481815"/>
            <p14:sldId id="2147481816"/>
            <p14:sldId id="2147481817"/>
            <p14:sldId id="2147481818"/>
            <p14:sldId id="2147481787"/>
            <p14:sldId id="2147481822"/>
            <p14:sldId id="2147481790"/>
            <p14:sldId id="271"/>
            <p14:sldId id="272"/>
            <p14:sldId id="273"/>
            <p14:sldId id="274"/>
            <p14:sldId id="276"/>
            <p14:sldId id="275"/>
            <p14:sldId id="2147481788"/>
            <p14:sldId id="2147481779"/>
            <p14:sldId id="2147481780"/>
            <p14:sldId id="2147481781"/>
            <p14:sldId id="2147481784"/>
            <p14:sldId id="2147481782"/>
            <p14:sldId id="2147481783"/>
            <p14:sldId id="214748178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A02B80E-149C-7DFD-4E8D-3782118F40E7}" name="Alicia Peterson (NAYAMODE INC)" initials="" userId="S::v-petersonal@microsoft.com::f8898314-5523-4930-acf0-2b563b2b4dc9" providerId="AD"/>
  <p188:author id="{8D230E28-0CFD-03F1-4023-8C0EFBA2B7DD}" name="Caroline Camp" initials="" userId="S::carolinecamp@microsoft.com::b22ff8d0-7d06-48e8-9971-38809001dd16" providerId="AD"/>
  <p188:author id="{42827239-A550-492D-1576-CE1DCACE4914}" name="Daryl Schaal (SYNAXIS CORPORATION)" initials="DS" userId="S::v-darsch@microsoft.com::a951ecaa-969a-4477-a8c9-df0dfa026182" providerId="AD"/>
  <p188:author id="{DAC2E78C-F4DC-3B76-6506-AEB41109304C}" name="Daniel Vargas Gonzalez" initials="DG" userId="S::davargas@microsoft.com::918bf058-05ef-46dd-a10c-108e4aa2acdc" providerId="AD"/>
  <p188:author id="{B5FFE5A1-7F1B-1E38-E5D7-9639430D07B3}" name="Karen Rio (FREEMIND SEATTLE LLC)" initials="KR" userId="S::v-riokaren@microsoft.com::9de00d08-001b-4f19-857a-9b8709403066" providerId="AD"/>
  <p188:author id="{895F83BB-AAAC-C818-2E5E-F46CB22A7C2A}" name="Jolene Tam" initials="JT" userId="S::jolenetam@microsoft.com::1f43f390-817f-4f4d-aca2-8b8f01b40c47" providerId="AD"/>
  <p188:author id="{9F6174CF-D48A-DD27-940C-47BFC88AAFD6}" name="Andrea Lum" initials="" userId="S::anlum@microsoft.com::89002afe-ac3a-4767-b9c9-147d574dba1b" providerId="AD"/>
  <p188:author id="{6A30C1D4-D020-8222-C2C1-49EBE83E8F96}" name="Liz Hess (NAYAMODE INC.)" initials="LH" userId="S::v-lizhess@microsoft.com::74b85be0-a6a6-4834-bc00-38636e22e2dc" providerId="AD"/>
  <p188:author id="{D692B6D8-FF00-2ACC-F9EE-6B79EDFE8A98}" name="Suzanna Zhuang" initials="SZ" userId="S::suzanz@microsoft.com::636c2c54-daab-484b-b682-88e556929dfe" providerId="AD"/>
  <p188:author id="{69BEC3DF-4BCF-1C02-A4E1-2FCE865F505C}" name="Cynthia Johnson Ramirez" initials="CJ" userId="S::cyjohnso@microsoft.com::bc2f0021-774b-4fb2-9d55-c3348f4105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3ED"/>
    <a:srgbClr val="B7E0FF"/>
    <a:srgbClr val="37C6D0"/>
    <a:srgbClr val="115D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CB80A-0B45-50A6-47FD-D321B28A37E4}" v="3" dt="2025-01-14T18:45:16.459"/>
    <p1510:client id="{245BC8CD-D352-72DD-86D5-1A2D50561EBB}" v="1" dt="2025-01-15T00:05:34.187"/>
    <p1510:client id="{44622E46-DCC4-491E-A149-F652D5D621DA}" v="4" dt="2025-01-13T22:48:33.195"/>
    <p1510:client id="{4FEBCF03-C4AA-47D6-9C1A-181E8BFBDC4E}" v="638" dt="2025-01-14T21:01:53.767"/>
    <p1510:client id="{71D75AD6-9135-2D62-3AA1-0C339FCD1D49}" v="1" dt="2025-01-14T19:36:15.235"/>
    <p1510:client id="{9723669E-D947-4C2E-B48F-D89D476BCB8D}" v="1" dt="2025-01-14T17:17:53.2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6" d="100"/>
          <a:sy n="136" d="100"/>
        </p:scale>
        <p:origin x="1008"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8/10/relationships/authors" Targe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75C59-DA86-4333-8729-1C4C0896CFAA}"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11EAE3-013A-4F73-8174-14C48CD2D868}" type="slidenum">
              <a:rPr lang="en-US" smtClean="0"/>
              <a:t>‹#›</a:t>
            </a:fld>
            <a:endParaRPr lang="en-US"/>
          </a:p>
        </p:txBody>
      </p:sp>
    </p:spTree>
    <p:extLst>
      <p:ext uri="{BB962C8B-B14F-4D97-AF65-F5344CB8AC3E}">
        <p14:creationId xmlns:p14="http://schemas.microsoft.com/office/powerpoint/2010/main" val="170839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resources – </a:t>
            </a:r>
          </a:p>
          <a:p>
            <a:pPr marL="171450" indent="-171450">
              <a:buFont typeface="Arial" panose="020B0604020202020204" pitchFamily="34" charset="0"/>
              <a:buChar char="•"/>
            </a:pPr>
            <a:r>
              <a:rPr lang="en-US"/>
              <a:t>SharePoint agents </a:t>
            </a:r>
            <a:r>
              <a:rPr lang="en-US" err="1"/>
              <a:t>Quickstart</a:t>
            </a:r>
            <a:r>
              <a:rPr lang="en-US"/>
              <a:t> Guide - https://aka.ms/SharePointagents/QuickStartGuide </a:t>
            </a:r>
          </a:p>
          <a:p>
            <a:pPr marL="171450" indent="-171450">
              <a:buFont typeface="Arial" panose="020B0604020202020204" pitchFamily="34" charset="0"/>
              <a:buChar char="•"/>
            </a:pPr>
            <a:r>
              <a:rPr lang="en-US"/>
              <a:t>SharePoint agents click-through demo - https://aka.ms/SharePoint/Demo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1EAE3-013A-4F73-8174-14C48CD2D8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3087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D134-F16F-4C6E-8690-511C2296D89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336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D134-F16F-4C6E-8690-511C2296D89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471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1EAE3-013A-4F73-8174-14C48CD2D8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724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11EAE3-013A-4F73-8174-14C48CD2D868}" type="slidenum">
              <a:rPr lang="en-US" smtClean="0"/>
              <a:t>10</a:t>
            </a:fld>
            <a:endParaRPr lang="en-US"/>
          </a:p>
        </p:txBody>
      </p:sp>
    </p:spTree>
    <p:extLst>
      <p:ext uri="{BB962C8B-B14F-4D97-AF65-F5344CB8AC3E}">
        <p14:creationId xmlns:p14="http://schemas.microsoft.com/office/powerpoint/2010/main" val="2769556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16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D134-F16F-4C6E-8690-511C2296D89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545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D134-F16F-4C6E-8690-511C2296D89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537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D134-F16F-4C6E-8690-511C2296D89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605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D134-F16F-4C6E-8690-511C2296D89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508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D134-F16F-4C6E-8690-511C2296D89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759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6.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Master" Target="../slideMasters/slideMaster5.xml"/><Relationship Id="rId5" Type="http://schemas.openxmlformats.org/officeDocument/2006/relationships/image" Target="../media/image71.jpeg"/><Relationship Id="rId4" Type="http://schemas.openxmlformats.org/officeDocument/2006/relationships/image" Target="../media/image70.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5.xml"/><Relationship Id="rId4" Type="http://schemas.openxmlformats.org/officeDocument/2006/relationships/image" Target="../media/image72.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3.jpeg"/><Relationship Id="rId1" Type="http://schemas.openxmlformats.org/officeDocument/2006/relationships/slideMaster" Target="../slideMasters/slideMaster5.xml"/><Relationship Id="rId4" Type="http://schemas.openxmlformats.org/officeDocument/2006/relationships/image" Target="../media/image70.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Master" Target="../slideMasters/slideMaster5.xml"/><Relationship Id="rId4" Type="http://schemas.openxmlformats.org/officeDocument/2006/relationships/image" Target="../media/image76.sv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5.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0.jpe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5.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5.xml"/><Relationship Id="rId4" Type="http://schemas.openxmlformats.org/officeDocument/2006/relationships/image" Target="../media/image32.jpe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5.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Master" Target="../slideMasters/slideMaster5.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5.xml"/><Relationship Id="rId4" Type="http://schemas.openxmlformats.org/officeDocument/2006/relationships/image" Target="../media/image72.jpe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5.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6.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Master" Target="../slideMasters/slideMaster6.xml"/><Relationship Id="rId4" Type="http://schemas.openxmlformats.org/officeDocument/2006/relationships/image" Target="../media/image97.jpe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00.png"/><Relationship Id="rId1" Type="http://schemas.openxmlformats.org/officeDocument/2006/relationships/slideMaster" Target="../slideMasters/slideMaster6.xml"/><Relationship Id="rId4" Type="http://schemas.openxmlformats.org/officeDocument/2006/relationships/image" Target="../media/image99.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Master" Target="../slideMasters/slideMaster6.xml"/><Relationship Id="rId4" Type="http://schemas.openxmlformats.org/officeDocument/2006/relationships/image" Target="../media/image102.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Master" Target="../slideMasters/slideMaster6.xml"/><Relationship Id="rId6" Type="http://schemas.openxmlformats.org/officeDocument/2006/relationships/image" Target="../media/image58.png"/><Relationship Id="rId5" Type="http://schemas.openxmlformats.org/officeDocument/2006/relationships/image" Target="../media/image107.jpeg"/><Relationship Id="rId4" Type="http://schemas.microsoft.com/office/2007/relationships/hdphoto" Target="../media/hdphoto2.wdp"/></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8.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Master" Target="../slideMasters/slideMaster6.xml"/><Relationship Id="rId4" Type="http://schemas.openxmlformats.org/officeDocument/2006/relationships/image" Target="../media/image115.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Master" Target="../slideMasters/slideMaster6.xml"/><Relationship Id="rId5" Type="http://schemas.openxmlformats.org/officeDocument/2006/relationships/image" Target="../media/image119.jpeg"/><Relationship Id="rId4" Type="http://schemas.openxmlformats.org/officeDocument/2006/relationships/image" Target="../media/image118.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Master" Target="../slideMasters/slideMaster6.xml"/><Relationship Id="rId4" Type="http://schemas.openxmlformats.org/officeDocument/2006/relationships/image" Target="../media/image12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Master" Target="../slideMasters/slideMaster6.xml"/><Relationship Id="rId5" Type="http://schemas.openxmlformats.org/officeDocument/2006/relationships/image" Target="../media/image128.jpeg"/><Relationship Id="rId4" Type="http://schemas.openxmlformats.org/officeDocument/2006/relationships/image" Target="../media/image127.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Master" Target="../slideMasters/slideMaster6.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Master" Target="../slideMasters/slideMaster6.xml"/><Relationship Id="rId4" Type="http://schemas.openxmlformats.org/officeDocument/2006/relationships/image" Target="../media/image136.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Master" Target="../slideMasters/slideMaster6.xml"/><Relationship Id="rId5" Type="http://schemas.openxmlformats.org/officeDocument/2006/relationships/image" Target="../media/image137.jpeg"/><Relationship Id="rId4" Type="http://schemas.openxmlformats.org/officeDocument/2006/relationships/image" Target="../media/image136.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Master" Target="../slideMasters/slideMaster6.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Master" Target="../slideMasters/slideMaster6.xml"/><Relationship Id="rId4" Type="http://schemas.microsoft.com/office/2007/relationships/hdphoto" Target="../media/hdphoto3.wdp"/></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Master" Target="../slideMasters/slideMaster6.xml"/><Relationship Id="rId4" Type="http://schemas.openxmlformats.org/officeDocument/2006/relationships/image" Target="../media/image155.sv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6.xml"/><Relationship Id="rId5" Type="http://schemas.openxmlformats.org/officeDocument/2006/relationships/image" Target="../media/image158.svg"/><Relationship Id="rId4" Type="http://schemas.openxmlformats.org/officeDocument/2006/relationships/image" Target="../media/image59.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image" Target="../media/image159.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2.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6.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1.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4B38E-92AC-9B53-41A9-CB9180F933C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MS logo gray - EMF" descr="Microsoft logo, gray text version">
            <a:extLst>
              <a:ext uri="{FF2B5EF4-FFF2-40B4-BE49-F238E27FC236}">
                <a16:creationId xmlns:a16="http://schemas.microsoft.com/office/drawing/2014/main" id="{44B5640C-FD56-0DD1-3E3E-225048EF6B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Graphic 2">
            <a:extLst>
              <a:ext uri="{FF2B5EF4-FFF2-40B4-BE49-F238E27FC236}">
                <a16:creationId xmlns:a16="http://schemas.microsoft.com/office/drawing/2014/main" id="{FC2B69AA-28DE-9B7C-2E42-A3C042FD5956}"/>
              </a:ext>
            </a:extLst>
          </p:cNvPr>
          <p:cNvSpPr/>
          <p:nvPr userDrawn="1"/>
        </p:nvSpPr>
        <p:spPr>
          <a:xfrm>
            <a:off x="584728" y="2517698"/>
            <a:ext cx="3633699" cy="1822605"/>
          </a:xfrm>
          <a:custGeom>
            <a:avLst/>
            <a:gdLst>
              <a:gd name="connsiteX0" fmla="*/ 452057 w 3246882"/>
              <a:gd name="connsiteY0" fmla="*/ 39338 h 1628584"/>
              <a:gd name="connsiteX1" fmla="*/ 576739 w 3246882"/>
              <a:gd name="connsiteY1" fmla="*/ 39338 h 1628584"/>
              <a:gd name="connsiteX2" fmla="*/ 576739 w 3246882"/>
              <a:gd name="connsiteY2" fmla="*/ 572929 h 1628584"/>
              <a:gd name="connsiteX3" fmla="*/ 486347 w 3246882"/>
              <a:gd name="connsiteY3" fmla="*/ 572929 h 1628584"/>
              <a:gd name="connsiteX4" fmla="*/ 486347 w 3246882"/>
              <a:gd name="connsiteY4" fmla="*/ 234315 h 1628584"/>
              <a:gd name="connsiteX5" fmla="*/ 486918 w 3246882"/>
              <a:gd name="connsiteY5" fmla="*/ 193548 h 1628584"/>
              <a:gd name="connsiteX6" fmla="*/ 487871 w 3246882"/>
              <a:gd name="connsiteY6" fmla="*/ 149066 h 1628584"/>
              <a:gd name="connsiteX7" fmla="*/ 485680 w 3246882"/>
              <a:gd name="connsiteY7" fmla="*/ 149066 h 1628584"/>
              <a:gd name="connsiteX8" fmla="*/ 479393 w 3246882"/>
              <a:gd name="connsiteY8" fmla="*/ 168593 h 1628584"/>
              <a:gd name="connsiteX9" fmla="*/ 472726 w 3246882"/>
              <a:gd name="connsiteY9" fmla="*/ 186309 h 1628584"/>
              <a:gd name="connsiteX10" fmla="*/ 319088 w 3246882"/>
              <a:gd name="connsiteY10" fmla="*/ 572929 h 1628584"/>
              <a:gd name="connsiteX11" fmla="*/ 254699 w 3246882"/>
              <a:gd name="connsiteY11" fmla="*/ 572929 h 1628584"/>
              <a:gd name="connsiteX12" fmla="*/ 99727 w 3246882"/>
              <a:gd name="connsiteY12" fmla="*/ 189643 h 1628584"/>
              <a:gd name="connsiteX13" fmla="*/ 93631 w 3246882"/>
              <a:gd name="connsiteY13" fmla="*/ 172307 h 1628584"/>
              <a:gd name="connsiteX14" fmla="*/ 85630 w 3246882"/>
              <a:gd name="connsiteY14" fmla="*/ 149066 h 1628584"/>
              <a:gd name="connsiteX15" fmla="*/ 83439 w 3246882"/>
              <a:gd name="connsiteY15" fmla="*/ 149066 h 1628584"/>
              <a:gd name="connsiteX16" fmla="*/ 84582 w 3246882"/>
              <a:gd name="connsiteY16" fmla="*/ 195739 h 1628584"/>
              <a:gd name="connsiteX17" fmla="*/ 84963 w 3246882"/>
              <a:gd name="connsiteY17" fmla="*/ 246507 h 1628584"/>
              <a:gd name="connsiteX18" fmla="*/ 84963 w 3246882"/>
              <a:gd name="connsiteY18" fmla="*/ 572834 h 1628584"/>
              <a:gd name="connsiteX19" fmla="*/ 0 w 3246882"/>
              <a:gd name="connsiteY19" fmla="*/ 572834 h 1628584"/>
              <a:gd name="connsiteX20" fmla="*/ 0 w 3246882"/>
              <a:gd name="connsiteY20" fmla="*/ 39338 h 1628584"/>
              <a:gd name="connsiteX21" fmla="*/ 129826 w 3246882"/>
              <a:gd name="connsiteY21" fmla="*/ 39338 h 1628584"/>
              <a:gd name="connsiteX22" fmla="*/ 266414 w 3246882"/>
              <a:gd name="connsiteY22" fmla="*/ 383477 h 1628584"/>
              <a:gd name="connsiteX23" fmla="*/ 278892 w 3246882"/>
              <a:gd name="connsiteY23" fmla="*/ 415671 h 1628584"/>
              <a:gd name="connsiteX24" fmla="*/ 288036 w 3246882"/>
              <a:gd name="connsiteY24" fmla="*/ 444913 h 1628584"/>
              <a:gd name="connsiteX25" fmla="*/ 290227 w 3246882"/>
              <a:gd name="connsiteY25" fmla="*/ 444913 h 1628584"/>
              <a:gd name="connsiteX26" fmla="*/ 302324 w 3246882"/>
              <a:gd name="connsiteY26" fmla="*/ 412528 h 1628584"/>
              <a:gd name="connsiteX27" fmla="*/ 313658 w 3246882"/>
              <a:gd name="connsiteY27" fmla="*/ 382429 h 1628584"/>
              <a:gd name="connsiteX28" fmla="*/ 452057 w 3246882"/>
              <a:gd name="connsiteY28" fmla="*/ 39338 h 1628584"/>
              <a:gd name="connsiteX29" fmla="*/ 712375 w 3246882"/>
              <a:gd name="connsiteY29" fmla="*/ 120872 h 1628584"/>
              <a:gd name="connsiteX30" fmla="*/ 752570 w 3246882"/>
              <a:gd name="connsiteY30" fmla="*/ 105632 h 1628584"/>
              <a:gd name="connsiteX31" fmla="*/ 767810 w 3246882"/>
              <a:gd name="connsiteY31" fmla="*/ 67723 h 1628584"/>
              <a:gd name="connsiteX32" fmla="*/ 752570 w 3246882"/>
              <a:gd name="connsiteY32" fmla="*/ 29813 h 1628584"/>
              <a:gd name="connsiteX33" fmla="*/ 712375 w 3246882"/>
              <a:gd name="connsiteY33" fmla="*/ 14573 h 1628584"/>
              <a:gd name="connsiteX34" fmla="*/ 672941 w 3246882"/>
              <a:gd name="connsiteY34" fmla="*/ 29813 h 1628584"/>
              <a:gd name="connsiteX35" fmla="*/ 657701 w 3246882"/>
              <a:gd name="connsiteY35" fmla="*/ 67437 h 1628584"/>
              <a:gd name="connsiteX36" fmla="*/ 672941 w 3246882"/>
              <a:gd name="connsiteY36" fmla="*/ 105156 h 1628584"/>
              <a:gd name="connsiteX37" fmla="*/ 712375 w 3246882"/>
              <a:gd name="connsiteY37" fmla="*/ 120968 h 1628584"/>
              <a:gd name="connsiteX38" fmla="*/ 667703 w 3246882"/>
              <a:gd name="connsiteY38" fmla="*/ 572929 h 1628584"/>
              <a:gd name="connsiteX39" fmla="*/ 756666 w 3246882"/>
              <a:gd name="connsiteY39" fmla="*/ 572929 h 1628584"/>
              <a:gd name="connsiteX40" fmla="*/ 756666 w 3246882"/>
              <a:gd name="connsiteY40" fmla="*/ 191929 h 1628584"/>
              <a:gd name="connsiteX41" fmla="*/ 667703 w 3246882"/>
              <a:gd name="connsiteY41" fmla="*/ 191929 h 1628584"/>
              <a:gd name="connsiteX42" fmla="*/ 667703 w 3246882"/>
              <a:gd name="connsiteY42" fmla="*/ 572929 h 1628584"/>
              <a:gd name="connsiteX43" fmla="*/ 1179100 w 3246882"/>
              <a:gd name="connsiteY43" fmla="*/ 500348 h 1628584"/>
              <a:gd name="connsiteX44" fmla="*/ 1110234 w 3246882"/>
              <a:gd name="connsiteY44" fmla="*/ 461677 h 1628584"/>
              <a:gd name="connsiteX45" fmla="*/ 1072325 w 3246882"/>
              <a:gd name="connsiteY45" fmla="*/ 497205 h 1628584"/>
              <a:gd name="connsiteX46" fmla="*/ 1025843 w 3246882"/>
              <a:gd name="connsiteY46" fmla="*/ 507778 h 1628584"/>
              <a:gd name="connsiteX47" fmla="*/ 948500 w 3246882"/>
              <a:gd name="connsiteY47" fmla="*/ 475393 h 1628584"/>
              <a:gd name="connsiteX48" fmla="*/ 919448 w 3246882"/>
              <a:gd name="connsiteY48" fmla="*/ 383096 h 1628584"/>
              <a:gd name="connsiteX49" fmla="*/ 948881 w 3246882"/>
              <a:gd name="connsiteY49" fmla="*/ 288608 h 1628584"/>
              <a:gd name="connsiteX50" fmla="*/ 1023652 w 3246882"/>
              <a:gd name="connsiteY50" fmla="*/ 254794 h 1628584"/>
              <a:gd name="connsiteX51" fmla="*/ 1069753 w 3246882"/>
              <a:gd name="connsiteY51" fmla="*/ 265557 h 1628584"/>
              <a:gd name="connsiteX52" fmla="*/ 1106996 w 3246882"/>
              <a:gd name="connsiteY52" fmla="*/ 302038 h 1628584"/>
              <a:gd name="connsiteX53" fmla="*/ 1176909 w 3246882"/>
              <a:gd name="connsiteY53" fmla="*/ 267462 h 1628584"/>
              <a:gd name="connsiteX54" fmla="*/ 1116806 w 3246882"/>
              <a:gd name="connsiteY54" fmla="*/ 204407 h 1628584"/>
              <a:gd name="connsiteX55" fmla="*/ 1026605 w 3246882"/>
              <a:gd name="connsiteY55" fmla="*/ 182975 h 1628584"/>
              <a:gd name="connsiteX56" fmla="*/ 883730 w 3246882"/>
              <a:gd name="connsiteY56" fmla="*/ 238220 h 1628584"/>
              <a:gd name="connsiteX57" fmla="*/ 828675 w 3246882"/>
              <a:gd name="connsiteY57" fmla="*/ 389096 h 1628584"/>
              <a:gd name="connsiteX58" fmla="*/ 880396 w 3246882"/>
              <a:gd name="connsiteY58" fmla="*/ 529019 h 1628584"/>
              <a:gd name="connsiteX59" fmla="*/ 1023652 w 3246882"/>
              <a:gd name="connsiteY59" fmla="*/ 581882 h 1628584"/>
              <a:gd name="connsiteX60" fmla="*/ 1113473 w 3246882"/>
              <a:gd name="connsiteY60" fmla="*/ 561785 h 1628584"/>
              <a:gd name="connsiteX61" fmla="*/ 1179100 w 3246882"/>
              <a:gd name="connsiteY61" fmla="*/ 500348 h 1628584"/>
              <a:gd name="connsiteX62" fmla="*/ 1438656 w 3246882"/>
              <a:gd name="connsiteY62" fmla="*/ 185166 h 1628584"/>
              <a:gd name="connsiteX63" fmla="*/ 1378363 w 3246882"/>
              <a:gd name="connsiteY63" fmla="*/ 204692 h 1628584"/>
              <a:gd name="connsiteX64" fmla="*/ 1338929 w 3246882"/>
              <a:gd name="connsiteY64" fmla="*/ 260699 h 1628584"/>
              <a:gd name="connsiteX65" fmla="*/ 1337405 w 3246882"/>
              <a:gd name="connsiteY65" fmla="*/ 260699 h 1628584"/>
              <a:gd name="connsiteX66" fmla="*/ 1337405 w 3246882"/>
              <a:gd name="connsiteY66" fmla="*/ 191834 h 1628584"/>
              <a:gd name="connsiteX67" fmla="*/ 1248442 w 3246882"/>
              <a:gd name="connsiteY67" fmla="*/ 191834 h 1628584"/>
              <a:gd name="connsiteX68" fmla="*/ 1248442 w 3246882"/>
              <a:gd name="connsiteY68" fmla="*/ 572834 h 1628584"/>
              <a:gd name="connsiteX69" fmla="*/ 1337405 w 3246882"/>
              <a:gd name="connsiteY69" fmla="*/ 572834 h 1628584"/>
              <a:gd name="connsiteX70" fmla="*/ 1337405 w 3246882"/>
              <a:gd name="connsiteY70" fmla="*/ 384524 h 1628584"/>
              <a:gd name="connsiteX71" fmla="*/ 1361027 w 3246882"/>
              <a:gd name="connsiteY71" fmla="*/ 296323 h 1628584"/>
              <a:gd name="connsiteX72" fmla="*/ 1422940 w 3246882"/>
              <a:gd name="connsiteY72" fmla="*/ 262795 h 1628584"/>
              <a:gd name="connsiteX73" fmla="*/ 1446181 w 3246882"/>
              <a:gd name="connsiteY73" fmla="*/ 265176 h 1628584"/>
              <a:gd name="connsiteX74" fmla="*/ 1467993 w 3246882"/>
              <a:gd name="connsiteY74" fmla="*/ 271653 h 1628584"/>
              <a:gd name="connsiteX75" fmla="*/ 1491806 w 3246882"/>
              <a:gd name="connsiteY75" fmla="*/ 195739 h 1628584"/>
              <a:gd name="connsiteX76" fmla="*/ 1465421 w 3246882"/>
              <a:gd name="connsiteY76" fmla="*/ 187166 h 1628584"/>
              <a:gd name="connsiteX77" fmla="*/ 1438656 w 3246882"/>
              <a:gd name="connsiteY77" fmla="*/ 184976 h 1628584"/>
              <a:gd name="connsiteX78" fmla="*/ 1855375 w 3246882"/>
              <a:gd name="connsiteY78" fmla="*/ 237649 h 1628584"/>
              <a:gd name="connsiteX79" fmla="*/ 1907667 w 3246882"/>
              <a:gd name="connsiteY79" fmla="*/ 379000 h 1628584"/>
              <a:gd name="connsiteX80" fmla="*/ 1852613 w 3246882"/>
              <a:gd name="connsiteY80" fmla="*/ 524637 h 1628584"/>
              <a:gd name="connsiteX81" fmla="*/ 1707166 w 3246882"/>
              <a:gd name="connsiteY81" fmla="*/ 581787 h 1628584"/>
              <a:gd name="connsiteX82" fmla="*/ 1562957 w 3246882"/>
              <a:gd name="connsiteY82" fmla="*/ 528542 h 1628584"/>
              <a:gd name="connsiteX83" fmla="*/ 1509522 w 3246882"/>
              <a:gd name="connsiteY83" fmla="*/ 385286 h 1628584"/>
              <a:gd name="connsiteX84" fmla="*/ 1566101 w 3246882"/>
              <a:gd name="connsiteY84" fmla="*/ 238506 h 1628584"/>
              <a:gd name="connsiteX85" fmla="*/ 1712309 w 3246882"/>
              <a:gd name="connsiteY85" fmla="*/ 182880 h 1628584"/>
              <a:gd name="connsiteX86" fmla="*/ 1855375 w 3246882"/>
              <a:gd name="connsiteY86" fmla="*/ 237554 h 1628584"/>
              <a:gd name="connsiteX87" fmla="*/ 1816513 w 3246882"/>
              <a:gd name="connsiteY87" fmla="*/ 381286 h 1628584"/>
              <a:gd name="connsiteX88" fmla="*/ 1788605 w 3246882"/>
              <a:gd name="connsiteY88" fmla="*/ 289751 h 1628584"/>
              <a:gd name="connsiteX89" fmla="*/ 1710118 w 3246882"/>
              <a:gd name="connsiteY89" fmla="*/ 255175 h 1628584"/>
              <a:gd name="connsiteX90" fmla="*/ 1630299 w 3246882"/>
              <a:gd name="connsiteY90" fmla="*/ 290894 h 1628584"/>
              <a:gd name="connsiteX91" fmla="*/ 1600391 w 3246882"/>
              <a:gd name="connsiteY91" fmla="*/ 383572 h 1628584"/>
              <a:gd name="connsiteX92" fmla="*/ 1630013 w 3246882"/>
              <a:gd name="connsiteY92" fmla="*/ 476250 h 1628584"/>
              <a:gd name="connsiteX93" fmla="*/ 1710595 w 3246882"/>
              <a:gd name="connsiteY93" fmla="*/ 510064 h 1628584"/>
              <a:gd name="connsiteX94" fmla="*/ 1788890 w 3246882"/>
              <a:gd name="connsiteY94" fmla="*/ 475107 h 1628584"/>
              <a:gd name="connsiteX95" fmla="*/ 1816608 w 3246882"/>
              <a:gd name="connsiteY95" fmla="*/ 381381 h 1628584"/>
              <a:gd name="connsiteX96" fmla="*/ 2123313 w 3246882"/>
              <a:gd name="connsiteY96" fmla="*/ 339566 h 1628584"/>
              <a:gd name="connsiteX97" fmla="*/ 2068068 w 3246882"/>
              <a:gd name="connsiteY97" fmla="*/ 321374 h 1628584"/>
              <a:gd name="connsiteX98" fmla="*/ 2053400 w 3246882"/>
              <a:gd name="connsiteY98" fmla="*/ 292322 h 1628584"/>
              <a:gd name="connsiteX99" fmla="*/ 2067497 w 3246882"/>
              <a:gd name="connsiteY99" fmla="*/ 261461 h 1628584"/>
              <a:gd name="connsiteX100" fmla="*/ 2108835 w 3246882"/>
              <a:gd name="connsiteY100" fmla="*/ 249555 h 1628584"/>
              <a:gd name="connsiteX101" fmla="*/ 2152555 w 3246882"/>
              <a:gd name="connsiteY101" fmla="*/ 258509 h 1628584"/>
              <a:gd name="connsiteX102" fmla="*/ 2188083 w 3246882"/>
              <a:gd name="connsiteY102" fmla="*/ 285274 h 1628584"/>
              <a:gd name="connsiteX103" fmla="*/ 2239804 w 3246882"/>
              <a:gd name="connsiteY103" fmla="*/ 238411 h 1628584"/>
              <a:gd name="connsiteX104" fmla="*/ 2184368 w 3246882"/>
              <a:gd name="connsiteY104" fmla="*/ 196691 h 1628584"/>
              <a:gd name="connsiteX105" fmla="*/ 2111407 w 3246882"/>
              <a:gd name="connsiteY105" fmla="*/ 182880 h 1628584"/>
              <a:gd name="connsiteX106" fmla="*/ 2010251 w 3246882"/>
              <a:gd name="connsiteY106" fmla="*/ 214694 h 1628584"/>
              <a:gd name="connsiteX107" fmla="*/ 1970056 w 3246882"/>
              <a:gd name="connsiteY107" fmla="*/ 302324 h 1628584"/>
              <a:gd name="connsiteX108" fmla="*/ 1999679 w 3246882"/>
              <a:gd name="connsiteY108" fmla="*/ 375476 h 1628584"/>
              <a:gd name="connsiteX109" fmla="*/ 2104073 w 3246882"/>
              <a:gd name="connsiteY109" fmla="*/ 418052 h 1628584"/>
              <a:gd name="connsiteX110" fmla="*/ 2149983 w 3246882"/>
              <a:gd name="connsiteY110" fmla="*/ 436055 h 1628584"/>
              <a:gd name="connsiteX111" fmla="*/ 2165414 w 3246882"/>
              <a:gd name="connsiteY111" fmla="*/ 467106 h 1628584"/>
              <a:gd name="connsiteX112" fmla="*/ 2149031 w 3246882"/>
              <a:gd name="connsiteY112" fmla="*/ 502253 h 1628584"/>
              <a:gd name="connsiteX113" fmla="*/ 2103311 w 3246882"/>
              <a:gd name="connsiteY113" fmla="*/ 514731 h 1628584"/>
              <a:gd name="connsiteX114" fmla="*/ 2053685 w 3246882"/>
              <a:gd name="connsiteY114" fmla="*/ 503015 h 1628584"/>
              <a:gd name="connsiteX115" fmla="*/ 2009204 w 3246882"/>
              <a:gd name="connsiteY115" fmla="*/ 463772 h 1628584"/>
              <a:gd name="connsiteX116" fmla="*/ 1955673 w 3246882"/>
              <a:gd name="connsiteY116" fmla="*/ 511778 h 1628584"/>
              <a:gd name="connsiteX117" fmla="*/ 2015966 w 3246882"/>
              <a:gd name="connsiteY117" fmla="*/ 563880 h 1628584"/>
              <a:gd name="connsiteX118" fmla="*/ 2102644 w 3246882"/>
              <a:gd name="connsiteY118" fmla="*/ 581787 h 1628584"/>
              <a:gd name="connsiteX119" fmla="*/ 2208657 w 3246882"/>
              <a:gd name="connsiteY119" fmla="*/ 547973 h 1628584"/>
              <a:gd name="connsiteX120" fmla="*/ 2249234 w 3246882"/>
              <a:gd name="connsiteY120" fmla="*/ 459010 h 1628584"/>
              <a:gd name="connsiteX121" fmla="*/ 2217992 w 3246882"/>
              <a:gd name="connsiteY121" fmla="*/ 380143 h 1628584"/>
              <a:gd name="connsiteX122" fmla="*/ 2123504 w 3246882"/>
              <a:gd name="connsiteY122" fmla="*/ 339566 h 1628584"/>
              <a:gd name="connsiteX123" fmla="*/ 2658332 w 3246882"/>
              <a:gd name="connsiteY123" fmla="*/ 237649 h 1628584"/>
              <a:gd name="connsiteX124" fmla="*/ 2710624 w 3246882"/>
              <a:gd name="connsiteY124" fmla="*/ 379000 h 1628584"/>
              <a:gd name="connsiteX125" fmla="*/ 2655570 w 3246882"/>
              <a:gd name="connsiteY125" fmla="*/ 524637 h 1628584"/>
              <a:gd name="connsiteX126" fmla="*/ 2510123 w 3246882"/>
              <a:gd name="connsiteY126" fmla="*/ 581787 h 1628584"/>
              <a:gd name="connsiteX127" fmla="*/ 2365915 w 3246882"/>
              <a:gd name="connsiteY127" fmla="*/ 528542 h 1628584"/>
              <a:gd name="connsiteX128" fmla="*/ 2312480 w 3246882"/>
              <a:gd name="connsiteY128" fmla="*/ 385286 h 1628584"/>
              <a:gd name="connsiteX129" fmla="*/ 2369058 w 3246882"/>
              <a:gd name="connsiteY129" fmla="*/ 238506 h 1628584"/>
              <a:gd name="connsiteX130" fmla="*/ 2515267 w 3246882"/>
              <a:gd name="connsiteY130" fmla="*/ 182880 h 1628584"/>
              <a:gd name="connsiteX131" fmla="*/ 2658332 w 3246882"/>
              <a:gd name="connsiteY131" fmla="*/ 237554 h 1628584"/>
              <a:gd name="connsiteX132" fmla="*/ 2619375 w 3246882"/>
              <a:gd name="connsiteY132" fmla="*/ 381286 h 1628584"/>
              <a:gd name="connsiteX133" fmla="*/ 2591467 w 3246882"/>
              <a:gd name="connsiteY133" fmla="*/ 289751 h 1628584"/>
              <a:gd name="connsiteX134" fmla="*/ 2512981 w 3246882"/>
              <a:gd name="connsiteY134" fmla="*/ 255175 h 1628584"/>
              <a:gd name="connsiteX135" fmla="*/ 2433161 w 3246882"/>
              <a:gd name="connsiteY135" fmla="*/ 290894 h 1628584"/>
              <a:gd name="connsiteX136" fmla="*/ 2403253 w 3246882"/>
              <a:gd name="connsiteY136" fmla="*/ 383572 h 1628584"/>
              <a:gd name="connsiteX137" fmla="*/ 2432876 w 3246882"/>
              <a:gd name="connsiteY137" fmla="*/ 476250 h 1628584"/>
              <a:gd name="connsiteX138" fmla="*/ 2513457 w 3246882"/>
              <a:gd name="connsiteY138" fmla="*/ 510064 h 1628584"/>
              <a:gd name="connsiteX139" fmla="*/ 2591753 w 3246882"/>
              <a:gd name="connsiteY139" fmla="*/ 475107 h 1628584"/>
              <a:gd name="connsiteX140" fmla="*/ 2619470 w 3246882"/>
              <a:gd name="connsiteY140" fmla="*/ 381381 h 1628584"/>
              <a:gd name="connsiteX141" fmla="*/ 3219260 w 3246882"/>
              <a:gd name="connsiteY141" fmla="*/ 494729 h 1628584"/>
              <a:gd name="connsiteX142" fmla="*/ 3196209 w 3246882"/>
              <a:gd name="connsiteY142" fmla="*/ 507397 h 1628584"/>
              <a:gd name="connsiteX143" fmla="*/ 3175349 w 3246882"/>
              <a:gd name="connsiteY143" fmla="*/ 511112 h 1628584"/>
              <a:gd name="connsiteX144" fmla="*/ 3144107 w 3246882"/>
              <a:gd name="connsiteY144" fmla="*/ 497872 h 1628584"/>
              <a:gd name="connsiteX145" fmla="*/ 3132963 w 3246882"/>
              <a:gd name="connsiteY145" fmla="*/ 456724 h 1628584"/>
              <a:gd name="connsiteX146" fmla="*/ 3132963 w 3246882"/>
              <a:gd name="connsiteY146" fmla="*/ 260985 h 1628584"/>
              <a:gd name="connsiteX147" fmla="*/ 3230118 w 3246882"/>
              <a:gd name="connsiteY147" fmla="*/ 260985 h 1628584"/>
              <a:gd name="connsiteX148" fmla="*/ 3230118 w 3246882"/>
              <a:gd name="connsiteY148" fmla="*/ 191738 h 1628584"/>
              <a:gd name="connsiteX149" fmla="*/ 3132963 w 3246882"/>
              <a:gd name="connsiteY149" fmla="*/ 191738 h 1628584"/>
              <a:gd name="connsiteX150" fmla="*/ 3132963 w 3246882"/>
              <a:gd name="connsiteY150" fmla="*/ 82677 h 1628584"/>
              <a:gd name="connsiteX151" fmla="*/ 3043999 w 3246882"/>
              <a:gd name="connsiteY151" fmla="*/ 98298 h 1628584"/>
              <a:gd name="connsiteX152" fmla="*/ 3043999 w 3246882"/>
              <a:gd name="connsiteY152" fmla="*/ 191643 h 1628584"/>
              <a:gd name="connsiteX153" fmla="*/ 2893028 w 3246882"/>
              <a:gd name="connsiteY153" fmla="*/ 191643 h 1628584"/>
              <a:gd name="connsiteX154" fmla="*/ 2893028 w 3246882"/>
              <a:gd name="connsiteY154" fmla="*/ 130969 h 1628584"/>
              <a:gd name="connsiteX155" fmla="*/ 2905887 w 3246882"/>
              <a:gd name="connsiteY155" fmla="*/ 86297 h 1628584"/>
              <a:gd name="connsiteX156" fmla="*/ 2942558 w 3246882"/>
              <a:gd name="connsiteY156" fmla="*/ 71438 h 1628584"/>
              <a:gd name="connsiteX157" fmla="*/ 2965037 w 3246882"/>
              <a:gd name="connsiteY157" fmla="*/ 74962 h 1628584"/>
              <a:gd name="connsiteX158" fmla="*/ 2984945 w 3246882"/>
              <a:gd name="connsiteY158" fmla="*/ 84868 h 1628584"/>
              <a:gd name="connsiteX159" fmla="*/ 3021425 w 3246882"/>
              <a:gd name="connsiteY159" fmla="*/ 20479 h 1628584"/>
              <a:gd name="connsiteX160" fmla="*/ 2981230 w 3246882"/>
              <a:gd name="connsiteY160" fmla="*/ 5048 h 1628584"/>
              <a:gd name="connsiteX161" fmla="*/ 2938844 w 3246882"/>
              <a:gd name="connsiteY161" fmla="*/ 0 h 1628584"/>
              <a:gd name="connsiteX162" fmla="*/ 2839688 w 3246882"/>
              <a:gd name="connsiteY162" fmla="*/ 34957 h 1628584"/>
              <a:gd name="connsiteX163" fmla="*/ 2804541 w 3246882"/>
              <a:gd name="connsiteY163" fmla="*/ 130207 h 1628584"/>
              <a:gd name="connsiteX164" fmla="*/ 2804541 w 3246882"/>
              <a:gd name="connsiteY164" fmla="*/ 191643 h 1628584"/>
              <a:gd name="connsiteX165" fmla="*/ 2739771 w 3246882"/>
              <a:gd name="connsiteY165" fmla="*/ 191643 h 1628584"/>
              <a:gd name="connsiteX166" fmla="*/ 2739771 w 3246882"/>
              <a:gd name="connsiteY166" fmla="*/ 260890 h 1628584"/>
              <a:gd name="connsiteX167" fmla="*/ 2804541 w 3246882"/>
              <a:gd name="connsiteY167" fmla="*/ 260890 h 1628584"/>
              <a:gd name="connsiteX168" fmla="*/ 2804541 w 3246882"/>
              <a:gd name="connsiteY168" fmla="*/ 572643 h 1628584"/>
              <a:gd name="connsiteX169" fmla="*/ 2893124 w 3246882"/>
              <a:gd name="connsiteY169" fmla="*/ 572643 h 1628584"/>
              <a:gd name="connsiteX170" fmla="*/ 2893124 w 3246882"/>
              <a:gd name="connsiteY170" fmla="*/ 261080 h 1628584"/>
              <a:gd name="connsiteX171" fmla="*/ 3044095 w 3246882"/>
              <a:gd name="connsiteY171" fmla="*/ 261080 h 1628584"/>
              <a:gd name="connsiteX172" fmla="*/ 3044095 w 3246882"/>
              <a:gd name="connsiteY172" fmla="*/ 469487 h 1628584"/>
              <a:gd name="connsiteX173" fmla="*/ 3072384 w 3246882"/>
              <a:gd name="connsiteY173" fmla="*/ 553212 h 1628584"/>
              <a:gd name="connsiteX174" fmla="*/ 3156871 w 3246882"/>
              <a:gd name="connsiteY174" fmla="*/ 581882 h 1628584"/>
              <a:gd name="connsiteX175" fmla="*/ 3208020 w 3246882"/>
              <a:gd name="connsiteY175" fmla="*/ 574643 h 1628584"/>
              <a:gd name="connsiteX176" fmla="*/ 3246882 w 3246882"/>
              <a:gd name="connsiteY176" fmla="*/ 555117 h 1628584"/>
              <a:gd name="connsiteX177" fmla="*/ 3219355 w 3246882"/>
              <a:gd name="connsiteY177" fmla="*/ 494824 h 1628584"/>
              <a:gd name="connsiteX178" fmla="*/ 0 w 3246882"/>
              <a:gd name="connsiteY178" fmla="*/ 1449229 h 1628584"/>
              <a:gd name="connsiteX179" fmla="*/ 91154 w 3246882"/>
              <a:gd name="connsiteY179" fmla="*/ 1449229 h 1628584"/>
              <a:gd name="connsiteX180" fmla="*/ 91154 w 3246882"/>
              <a:gd name="connsiteY180" fmla="*/ 915638 h 1628584"/>
              <a:gd name="connsiteX181" fmla="*/ 0 w 3246882"/>
              <a:gd name="connsiteY181" fmla="*/ 915638 h 1628584"/>
              <a:gd name="connsiteX182" fmla="*/ 0 w 3246882"/>
              <a:gd name="connsiteY182" fmla="*/ 1449229 h 1628584"/>
              <a:gd name="connsiteX183" fmla="*/ 463391 w 3246882"/>
              <a:gd name="connsiteY183" fmla="*/ 1068229 h 1628584"/>
              <a:gd name="connsiteX184" fmla="*/ 552355 w 3246882"/>
              <a:gd name="connsiteY184" fmla="*/ 1068229 h 1628584"/>
              <a:gd name="connsiteX185" fmla="*/ 552355 w 3246882"/>
              <a:gd name="connsiteY185" fmla="*/ 1426559 h 1628584"/>
              <a:gd name="connsiteX186" fmla="*/ 499682 w 3246882"/>
              <a:gd name="connsiteY186" fmla="*/ 1575721 h 1628584"/>
              <a:gd name="connsiteX187" fmla="*/ 354806 w 3246882"/>
              <a:gd name="connsiteY187" fmla="*/ 1628585 h 1628584"/>
              <a:gd name="connsiteX188" fmla="*/ 254318 w 3246882"/>
              <a:gd name="connsiteY188" fmla="*/ 1608677 h 1628584"/>
              <a:gd name="connsiteX189" fmla="*/ 176213 w 3246882"/>
              <a:gd name="connsiteY189" fmla="*/ 1547431 h 1628584"/>
              <a:gd name="connsiteX190" fmla="*/ 240983 w 3246882"/>
              <a:gd name="connsiteY190" fmla="*/ 1499426 h 1628584"/>
              <a:gd name="connsiteX191" fmla="*/ 290322 w 3246882"/>
              <a:gd name="connsiteY191" fmla="*/ 1543907 h 1628584"/>
              <a:gd name="connsiteX192" fmla="*/ 356330 w 3246882"/>
              <a:gd name="connsiteY192" fmla="*/ 1558576 h 1628584"/>
              <a:gd name="connsiteX193" fmla="*/ 434816 w 3246882"/>
              <a:gd name="connsiteY193" fmla="*/ 1529144 h 1628584"/>
              <a:gd name="connsiteX194" fmla="*/ 463487 w 3246882"/>
              <a:gd name="connsiteY194" fmla="*/ 1441704 h 1628584"/>
              <a:gd name="connsiteX195" fmla="*/ 463487 w 3246882"/>
              <a:gd name="connsiteY195" fmla="*/ 1398175 h 1628584"/>
              <a:gd name="connsiteX196" fmla="*/ 461963 w 3246882"/>
              <a:gd name="connsiteY196" fmla="*/ 1398175 h 1628584"/>
              <a:gd name="connsiteX197" fmla="*/ 411194 w 3246882"/>
              <a:gd name="connsiteY197" fmla="*/ 1442847 h 1628584"/>
              <a:gd name="connsiteX198" fmla="*/ 336995 w 3246882"/>
              <a:gd name="connsiteY198" fmla="*/ 1458087 h 1628584"/>
              <a:gd name="connsiteX199" fmla="*/ 217932 w 3246882"/>
              <a:gd name="connsiteY199" fmla="*/ 1408081 h 1628584"/>
              <a:gd name="connsiteX200" fmla="*/ 172879 w 3246882"/>
              <a:gd name="connsiteY200" fmla="*/ 1268730 h 1628584"/>
              <a:gd name="connsiteX201" fmla="*/ 224790 w 3246882"/>
              <a:gd name="connsiteY201" fmla="*/ 1114520 h 1628584"/>
              <a:gd name="connsiteX202" fmla="*/ 353759 w 3246882"/>
              <a:gd name="connsiteY202" fmla="*/ 1059275 h 1628584"/>
              <a:gd name="connsiteX203" fmla="*/ 416052 w 3246882"/>
              <a:gd name="connsiteY203" fmla="*/ 1071944 h 1628584"/>
              <a:gd name="connsiteX204" fmla="*/ 461963 w 3246882"/>
              <a:gd name="connsiteY204" fmla="*/ 1108043 h 1628584"/>
              <a:gd name="connsiteX205" fmla="*/ 463487 w 3246882"/>
              <a:gd name="connsiteY205" fmla="*/ 1108043 h 1628584"/>
              <a:gd name="connsiteX206" fmla="*/ 463487 w 3246882"/>
              <a:gd name="connsiteY206" fmla="*/ 1068229 h 1628584"/>
              <a:gd name="connsiteX207" fmla="*/ 464153 w 3246882"/>
              <a:gd name="connsiteY207" fmla="*/ 1228154 h 1628584"/>
              <a:gd name="connsiteX208" fmla="*/ 437007 w 3246882"/>
              <a:gd name="connsiteY208" fmla="*/ 1159478 h 1628584"/>
              <a:gd name="connsiteX209" fmla="*/ 367094 w 3246882"/>
              <a:gd name="connsiteY209" fmla="*/ 1130999 h 1628584"/>
              <a:gd name="connsiteX210" fmla="*/ 291560 w 3246882"/>
              <a:gd name="connsiteY210" fmla="*/ 1165765 h 1628584"/>
              <a:gd name="connsiteX211" fmla="*/ 263652 w 3246882"/>
              <a:gd name="connsiteY211" fmla="*/ 1263777 h 1628584"/>
              <a:gd name="connsiteX212" fmla="*/ 289465 w 3246882"/>
              <a:gd name="connsiteY212" fmla="*/ 1353407 h 1628584"/>
              <a:gd name="connsiteX213" fmla="*/ 361093 w 3246882"/>
              <a:gd name="connsiteY213" fmla="*/ 1386173 h 1628584"/>
              <a:gd name="connsiteX214" fmla="*/ 435483 w 3246882"/>
              <a:gd name="connsiteY214" fmla="*/ 1354360 h 1628584"/>
              <a:gd name="connsiteX215" fmla="*/ 464153 w 3246882"/>
              <a:gd name="connsiteY215" fmla="*/ 1271588 h 1628584"/>
              <a:gd name="connsiteX216" fmla="*/ 464153 w 3246882"/>
              <a:gd name="connsiteY216" fmla="*/ 1228058 h 1628584"/>
              <a:gd name="connsiteX217" fmla="*/ 860965 w 3246882"/>
              <a:gd name="connsiteY217" fmla="*/ 1059275 h 1628584"/>
              <a:gd name="connsiteX218" fmla="*/ 791432 w 3246882"/>
              <a:gd name="connsiteY218" fmla="*/ 1075087 h 1628584"/>
              <a:gd name="connsiteX219" fmla="*/ 738950 w 3246882"/>
              <a:gd name="connsiteY219" fmla="*/ 1119950 h 1628584"/>
              <a:gd name="connsiteX220" fmla="*/ 737426 w 3246882"/>
              <a:gd name="connsiteY220" fmla="*/ 1119950 h 1628584"/>
              <a:gd name="connsiteX221" fmla="*/ 737426 w 3246882"/>
              <a:gd name="connsiteY221" fmla="*/ 1068229 h 1628584"/>
              <a:gd name="connsiteX222" fmla="*/ 648462 w 3246882"/>
              <a:gd name="connsiteY222" fmla="*/ 1068229 h 1628584"/>
              <a:gd name="connsiteX223" fmla="*/ 648462 w 3246882"/>
              <a:gd name="connsiteY223" fmla="*/ 1449229 h 1628584"/>
              <a:gd name="connsiteX224" fmla="*/ 737426 w 3246882"/>
              <a:gd name="connsiteY224" fmla="*/ 1449229 h 1628584"/>
              <a:gd name="connsiteX225" fmla="*/ 737426 w 3246882"/>
              <a:gd name="connsiteY225" fmla="*/ 1231964 h 1628584"/>
              <a:gd name="connsiteX226" fmla="*/ 762572 w 3246882"/>
              <a:gd name="connsiteY226" fmla="*/ 1159764 h 1628584"/>
              <a:gd name="connsiteX227" fmla="*/ 827151 w 3246882"/>
              <a:gd name="connsiteY227" fmla="*/ 1131094 h 1628584"/>
              <a:gd name="connsiteX228" fmla="*/ 882968 w 3246882"/>
              <a:gd name="connsiteY228" fmla="*/ 1155668 h 1628584"/>
              <a:gd name="connsiteX229" fmla="*/ 901541 w 3246882"/>
              <a:gd name="connsiteY229" fmla="*/ 1226725 h 1628584"/>
              <a:gd name="connsiteX230" fmla="*/ 901541 w 3246882"/>
              <a:gd name="connsiteY230" fmla="*/ 1449229 h 1628584"/>
              <a:gd name="connsiteX231" fmla="*/ 990505 w 3246882"/>
              <a:gd name="connsiteY231" fmla="*/ 1449229 h 1628584"/>
              <a:gd name="connsiteX232" fmla="*/ 990505 w 3246882"/>
              <a:gd name="connsiteY232" fmla="*/ 1214819 h 1628584"/>
              <a:gd name="connsiteX233" fmla="*/ 957358 w 3246882"/>
              <a:gd name="connsiteY233" fmla="*/ 1099661 h 1628584"/>
              <a:gd name="connsiteX234" fmla="*/ 860965 w 3246882"/>
              <a:gd name="connsiteY234" fmla="*/ 1059275 h 1628584"/>
              <a:gd name="connsiteX235" fmla="*/ 1124236 w 3246882"/>
              <a:gd name="connsiteY235" fmla="*/ 890683 h 1628584"/>
              <a:gd name="connsiteX236" fmla="*/ 1084802 w 3246882"/>
              <a:gd name="connsiteY236" fmla="*/ 905923 h 1628584"/>
              <a:gd name="connsiteX237" fmla="*/ 1069562 w 3246882"/>
              <a:gd name="connsiteY237" fmla="*/ 943547 h 1628584"/>
              <a:gd name="connsiteX238" fmla="*/ 1084802 w 3246882"/>
              <a:gd name="connsiteY238" fmla="*/ 981266 h 1628584"/>
              <a:gd name="connsiteX239" fmla="*/ 1124236 w 3246882"/>
              <a:gd name="connsiteY239" fmla="*/ 997077 h 1628584"/>
              <a:gd name="connsiteX240" fmla="*/ 1164431 w 3246882"/>
              <a:gd name="connsiteY240" fmla="*/ 981837 h 1628584"/>
              <a:gd name="connsiteX241" fmla="*/ 1179671 w 3246882"/>
              <a:gd name="connsiteY241" fmla="*/ 943928 h 1628584"/>
              <a:gd name="connsiteX242" fmla="*/ 1164431 w 3246882"/>
              <a:gd name="connsiteY242" fmla="*/ 906018 h 1628584"/>
              <a:gd name="connsiteX243" fmla="*/ 1124236 w 3246882"/>
              <a:gd name="connsiteY243" fmla="*/ 890778 h 1628584"/>
              <a:gd name="connsiteX244" fmla="*/ 1079564 w 3246882"/>
              <a:gd name="connsiteY244" fmla="*/ 1449229 h 1628584"/>
              <a:gd name="connsiteX245" fmla="*/ 1168527 w 3246882"/>
              <a:gd name="connsiteY245" fmla="*/ 1449229 h 1628584"/>
              <a:gd name="connsiteX246" fmla="*/ 1168527 w 3246882"/>
              <a:gd name="connsiteY246" fmla="*/ 1068229 h 1628584"/>
              <a:gd name="connsiteX247" fmla="*/ 1079564 w 3246882"/>
              <a:gd name="connsiteY247" fmla="*/ 1068229 h 1628584"/>
              <a:gd name="connsiteX248" fmla="*/ 1079564 w 3246882"/>
              <a:gd name="connsiteY248" fmla="*/ 1449229 h 1628584"/>
              <a:gd name="connsiteX249" fmla="*/ 1440656 w 3246882"/>
              <a:gd name="connsiteY249" fmla="*/ 1383697 h 1628584"/>
              <a:gd name="connsiteX250" fmla="*/ 1419797 w 3246882"/>
              <a:gd name="connsiteY250" fmla="*/ 1387412 h 1628584"/>
              <a:gd name="connsiteX251" fmla="*/ 1388555 w 3246882"/>
              <a:gd name="connsiteY251" fmla="*/ 1374172 h 1628584"/>
              <a:gd name="connsiteX252" fmla="*/ 1377410 w 3246882"/>
              <a:gd name="connsiteY252" fmla="*/ 1333024 h 1628584"/>
              <a:gd name="connsiteX253" fmla="*/ 1377410 w 3246882"/>
              <a:gd name="connsiteY253" fmla="*/ 1137285 h 1628584"/>
              <a:gd name="connsiteX254" fmla="*/ 1474565 w 3246882"/>
              <a:gd name="connsiteY254" fmla="*/ 1137285 h 1628584"/>
              <a:gd name="connsiteX255" fmla="*/ 1474565 w 3246882"/>
              <a:gd name="connsiteY255" fmla="*/ 1068038 h 1628584"/>
              <a:gd name="connsiteX256" fmla="*/ 1377410 w 3246882"/>
              <a:gd name="connsiteY256" fmla="*/ 1068038 h 1628584"/>
              <a:gd name="connsiteX257" fmla="*/ 1377410 w 3246882"/>
              <a:gd name="connsiteY257" fmla="*/ 958977 h 1628584"/>
              <a:gd name="connsiteX258" fmla="*/ 1288447 w 3246882"/>
              <a:gd name="connsiteY258" fmla="*/ 974598 h 1628584"/>
              <a:gd name="connsiteX259" fmla="*/ 1288447 w 3246882"/>
              <a:gd name="connsiteY259" fmla="*/ 1067943 h 1628584"/>
              <a:gd name="connsiteX260" fmla="*/ 1224820 w 3246882"/>
              <a:gd name="connsiteY260" fmla="*/ 1067943 h 1628584"/>
              <a:gd name="connsiteX261" fmla="*/ 1224820 w 3246882"/>
              <a:gd name="connsiteY261" fmla="*/ 1137190 h 1628584"/>
              <a:gd name="connsiteX262" fmla="*/ 1288447 w 3246882"/>
              <a:gd name="connsiteY262" fmla="*/ 1137190 h 1628584"/>
              <a:gd name="connsiteX263" fmla="*/ 1288447 w 3246882"/>
              <a:gd name="connsiteY263" fmla="*/ 1345597 h 1628584"/>
              <a:gd name="connsiteX264" fmla="*/ 1316736 w 3246882"/>
              <a:gd name="connsiteY264" fmla="*/ 1429322 h 1628584"/>
              <a:gd name="connsiteX265" fmla="*/ 1401223 w 3246882"/>
              <a:gd name="connsiteY265" fmla="*/ 1457992 h 1628584"/>
              <a:gd name="connsiteX266" fmla="*/ 1452372 w 3246882"/>
              <a:gd name="connsiteY266" fmla="*/ 1450753 h 1628584"/>
              <a:gd name="connsiteX267" fmla="*/ 1491234 w 3246882"/>
              <a:gd name="connsiteY267" fmla="*/ 1431227 h 1628584"/>
              <a:gd name="connsiteX268" fmla="*/ 1463707 w 3246882"/>
              <a:gd name="connsiteY268" fmla="*/ 1370933 h 1628584"/>
              <a:gd name="connsiteX269" fmla="*/ 1440656 w 3246882"/>
              <a:gd name="connsiteY269" fmla="*/ 1383602 h 1628584"/>
              <a:gd name="connsiteX270" fmla="*/ 1829657 w 3246882"/>
              <a:gd name="connsiteY270" fmla="*/ 1107662 h 1628584"/>
              <a:gd name="connsiteX271" fmla="*/ 1873949 w 3246882"/>
              <a:gd name="connsiteY271" fmla="*/ 1247204 h 1628584"/>
              <a:gd name="connsiteX272" fmla="*/ 1873949 w 3246882"/>
              <a:gd name="connsiteY272" fmla="*/ 1280731 h 1628584"/>
              <a:gd name="connsiteX273" fmla="*/ 1612392 w 3246882"/>
              <a:gd name="connsiteY273" fmla="*/ 1280731 h 1628584"/>
              <a:gd name="connsiteX274" fmla="*/ 1641824 w 3246882"/>
              <a:gd name="connsiteY274" fmla="*/ 1362075 h 1628584"/>
              <a:gd name="connsiteX275" fmla="*/ 1711738 w 3246882"/>
              <a:gd name="connsiteY275" fmla="*/ 1389031 h 1628584"/>
              <a:gd name="connsiteX276" fmla="*/ 1763459 w 3246882"/>
              <a:gd name="connsiteY276" fmla="*/ 1375220 h 1628584"/>
              <a:gd name="connsiteX277" fmla="*/ 1802130 w 3246882"/>
              <a:gd name="connsiteY277" fmla="*/ 1334262 h 1628584"/>
              <a:gd name="connsiteX278" fmla="*/ 1870234 w 3246882"/>
              <a:gd name="connsiteY278" fmla="*/ 1371505 h 1628584"/>
              <a:gd name="connsiteX279" fmla="*/ 1803464 w 3246882"/>
              <a:gd name="connsiteY279" fmla="*/ 1435703 h 1628584"/>
              <a:gd name="connsiteX280" fmla="*/ 1708785 w 3246882"/>
              <a:gd name="connsiteY280" fmla="*/ 1458182 h 1628584"/>
              <a:gd name="connsiteX281" fmla="*/ 1573149 w 3246882"/>
              <a:gd name="connsiteY281" fmla="*/ 1407605 h 1628584"/>
              <a:gd name="connsiteX282" fmla="*/ 1522381 w 3246882"/>
              <a:gd name="connsiteY282" fmla="*/ 1262158 h 1628584"/>
              <a:gd name="connsiteX283" fmla="*/ 1574673 w 3246882"/>
              <a:gd name="connsiteY283" fmla="*/ 1115568 h 1628584"/>
              <a:gd name="connsiteX284" fmla="*/ 1705070 w 3246882"/>
              <a:gd name="connsiteY284" fmla="*/ 1059371 h 1628584"/>
              <a:gd name="connsiteX285" fmla="*/ 1829753 w 3246882"/>
              <a:gd name="connsiteY285" fmla="*/ 1107758 h 1628584"/>
              <a:gd name="connsiteX286" fmla="*/ 1788414 w 3246882"/>
              <a:gd name="connsiteY286" fmla="*/ 1218152 h 1628584"/>
              <a:gd name="connsiteX287" fmla="*/ 1766602 w 3246882"/>
              <a:gd name="connsiteY287" fmla="*/ 1149858 h 1628584"/>
              <a:gd name="connsiteX288" fmla="*/ 1706499 w 3246882"/>
              <a:gd name="connsiteY288" fmla="*/ 1125855 h 1628584"/>
              <a:gd name="connsiteX289" fmla="*/ 1641729 w 3246882"/>
              <a:gd name="connsiteY289" fmla="*/ 1152049 h 1628584"/>
              <a:gd name="connsiteX290" fmla="*/ 1612011 w 3246882"/>
              <a:gd name="connsiteY290" fmla="*/ 1218057 h 1628584"/>
              <a:gd name="connsiteX291" fmla="*/ 1788414 w 3246882"/>
              <a:gd name="connsiteY291" fmla="*/ 1218057 h 16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3246882" h="1628584">
                <a:moveTo>
                  <a:pt x="452057" y="39338"/>
                </a:moveTo>
                <a:lnTo>
                  <a:pt x="576739" y="39338"/>
                </a:lnTo>
                <a:lnTo>
                  <a:pt x="576739" y="572929"/>
                </a:lnTo>
                <a:lnTo>
                  <a:pt x="486347" y="572929"/>
                </a:lnTo>
                <a:lnTo>
                  <a:pt x="486347" y="234315"/>
                </a:lnTo>
                <a:cubicBezTo>
                  <a:pt x="486347" y="220218"/>
                  <a:pt x="486537" y="206597"/>
                  <a:pt x="486918" y="193548"/>
                </a:cubicBezTo>
                <a:cubicBezTo>
                  <a:pt x="487299" y="180499"/>
                  <a:pt x="487585" y="165735"/>
                  <a:pt x="487871" y="149066"/>
                </a:cubicBezTo>
                <a:lnTo>
                  <a:pt x="485680" y="149066"/>
                </a:lnTo>
                <a:cubicBezTo>
                  <a:pt x="483489" y="156496"/>
                  <a:pt x="481298" y="162973"/>
                  <a:pt x="479393" y="168593"/>
                </a:cubicBezTo>
                <a:cubicBezTo>
                  <a:pt x="477393" y="174212"/>
                  <a:pt x="475202" y="180023"/>
                  <a:pt x="472726" y="186309"/>
                </a:cubicBezTo>
                <a:lnTo>
                  <a:pt x="319088" y="572929"/>
                </a:lnTo>
                <a:lnTo>
                  <a:pt x="254699" y="572929"/>
                </a:lnTo>
                <a:lnTo>
                  <a:pt x="99727" y="189643"/>
                </a:lnTo>
                <a:cubicBezTo>
                  <a:pt x="97727" y="183928"/>
                  <a:pt x="95726" y="178213"/>
                  <a:pt x="93631" y="172307"/>
                </a:cubicBezTo>
                <a:cubicBezTo>
                  <a:pt x="91535" y="166497"/>
                  <a:pt x="88868" y="158686"/>
                  <a:pt x="85630" y="149066"/>
                </a:cubicBezTo>
                <a:lnTo>
                  <a:pt x="83439" y="149066"/>
                </a:lnTo>
                <a:cubicBezTo>
                  <a:pt x="83915" y="164402"/>
                  <a:pt x="84296" y="180023"/>
                  <a:pt x="84582" y="195739"/>
                </a:cubicBezTo>
                <a:cubicBezTo>
                  <a:pt x="84868" y="211455"/>
                  <a:pt x="84963" y="228410"/>
                  <a:pt x="84963" y="246507"/>
                </a:cubicBezTo>
                <a:lnTo>
                  <a:pt x="84963" y="572834"/>
                </a:lnTo>
                <a:lnTo>
                  <a:pt x="0" y="572834"/>
                </a:lnTo>
                <a:lnTo>
                  <a:pt x="0" y="39338"/>
                </a:lnTo>
                <a:lnTo>
                  <a:pt x="129826" y="39338"/>
                </a:lnTo>
                <a:lnTo>
                  <a:pt x="266414" y="383477"/>
                </a:lnTo>
                <a:cubicBezTo>
                  <a:pt x="271653" y="396145"/>
                  <a:pt x="275749" y="406813"/>
                  <a:pt x="278892" y="415671"/>
                </a:cubicBezTo>
                <a:cubicBezTo>
                  <a:pt x="282035" y="424434"/>
                  <a:pt x="284988" y="434245"/>
                  <a:pt x="288036" y="444913"/>
                </a:cubicBezTo>
                <a:lnTo>
                  <a:pt x="290227" y="444913"/>
                </a:lnTo>
                <a:cubicBezTo>
                  <a:pt x="294704" y="433007"/>
                  <a:pt x="298704" y="422243"/>
                  <a:pt x="302324" y="412528"/>
                </a:cubicBezTo>
                <a:cubicBezTo>
                  <a:pt x="305943" y="402812"/>
                  <a:pt x="309658" y="392811"/>
                  <a:pt x="313658" y="382429"/>
                </a:cubicBezTo>
                <a:lnTo>
                  <a:pt x="452057" y="39338"/>
                </a:lnTo>
                <a:close/>
                <a:moveTo>
                  <a:pt x="712375" y="120872"/>
                </a:moveTo>
                <a:cubicBezTo>
                  <a:pt x="728948" y="120872"/>
                  <a:pt x="742379" y="115824"/>
                  <a:pt x="752570" y="105632"/>
                </a:cubicBezTo>
                <a:cubicBezTo>
                  <a:pt x="762762" y="95441"/>
                  <a:pt x="767810" y="82772"/>
                  <a:pt x="767810" y="67723"/>
                </a:cubicBezTo>
                <a:cubicBezTo>
                  <a:pt x="767810" y="52673"/>
                  <a:pt x="762762" y="39910"/>
                  <a:pt x="752570" y="29813"/>
                </a:cubicBezTo>
                <a:cubicBezTo>
                  <a:pt x="742379" y="19622"/>
                  <a:pt x="729044" y="14573"/>
                  <a:pt x="712375" y="14573"/>
                </a:cubicBezTo>
                <a:cubicBezTo>
                  <a:pt x="695706" y="14573"/>
                  <a:pt x="683133" y="19622"/>
                  <a:pt x="672941" y="29813"/>
                </a:cubicBezTo>
                <a:cubicBezTo>
                  <a:pt x="662750" y="40005"/>
                  <a:pt x="657701" y="52483"/>
                  <a:pt x="657701" y="67437"/>
                </a:cubicBezTo>
                <a:cubicBezTo>
                  <a:pt x="657701" y="82391"/>
                  <a:pt x="662750" y="94679"/>
                  <a:pt x="672941" y="105156"/>
                </a:cubicBezTo>
                <a:cubicBezTo>
                  <a:pt x="683133" y="115729"/>
                  <a:pt x="696278" y="120968"/>
                  <a:pt x="712375" y="120968"/>
                </a:cubicBezTo>
                <a:close/>
                <a:moveTo>
                  <a:pt x="667703" y="572929"/>
                </a:moveTo>
                <a:lnTo>
                  <a:pt x="756666" y="572929"/>
                </a:lnTo>
                <a:lnTo>
                  <a:pt x="756666" y="191929"/>
                </a:lnTo>
                <a:lnTo>
                  <a:pt x="667703" y="191929"/>
                </a:lnTo>
                <a:lnTo>
                  <a:pt x="667703" y="572929"/>
                </a:lnTo>
                <a:close/>
                <a:moveTo>
                  <a:pt x="1179100" y="500348"/>
                </a:moveTo>
                <a:lnTo>
                  <a:pt x="1110234" y="461677"/>
                </a:lnTo>
                <a:cubicBezTo>
                  <a:pt x="1099090" y="478346"/>
                  <a:pt x="1086422" y="490157"/>
                  <a:pt x="1072325" y="497205"/>
                </a:cubicBezTo>
                <a:cubicBezTo>
                  <a:pt x="1058228" y="504254"/>
                  <a:pt x="1042702" y="507778"/>
                  <a:pt x="1025843" y="507778"/>
                </a:cubicBezTo>
                <a:cubicBezTo>
                  <a:pt x="993553" y="507778"/>
                  <a:pt x="967835" y="497015"/>
                  <a:pt x="948500" y="475393"/>
                </a:cubicBezTo>
                <a:cubicBezTo>
                  <a:pt x="929164" y="453771"/>
                  <a:pt x="919448" y="423101"/>
                  <a:pt x="919448" y="383096"/>
                </a:cubicBezTo>
                <a:cubicBezTo>
                  <a:pt x="919448" y="343091"/>
                  <a:pt x="929259" y="311182"/>
                  <a:pt x="948881" y="288608"/>
                </a:cubicBezTo>
                <a:cubicBezTo>
                  <a:pt x="968502" y="266033"/>
                  <a:pt x="993362" y="254794"/>
                  <a:pt x="1023652" y="254794"/>
                </a:cubicBezTo>
                <a:cubicBezTo>
                  <a:pt x="1040987" y="254794"/>
                  <a:pt x="1056418" y="258413"/>
                  <a:pt x="1069753" y="265557"/>
                </a:cubicBezTo>
                <a:cubicBezTo>
                  <a:pt x="1083183" y="272796"/>
                  <a:pt x="1095566" y="284893"/>
                  <a:pt x="1106996" y="302038"/>
                </a:cubicBezTo>
                <a:lnTo>
                  <a:pt x="1176909" y="267462"/>
                </a:lnTo>
                <a:cubicBezTo>
                  <a:pt x="1163479" y="239649"/>
                  <a:pt x="1143476" y="218694"/>
                  <a:pt x="1116806" y="204407"/>
                </a:cubicBezTo>
                <a:cubicBezTo>
                  <a:pt x="1090136" y="190119"/>
                  <a:pt x="1060037" y="182975"/>
                  <a:pt x="1026605" y="182975"/>
                </a:cubicBezTo>
                <a:cubicBezTo>
                  <a:pt x="968026" y="182975"/>
                  <a:pt x="920401" y="201359"/>
                  <a:pt x="883730" y="238220"/>
                </a:cubicBezTo>
                <a:cubicBezTo>
                  <a:pt x="847058" y="275082"/>
                  <a:pt x="828675" y="325374"/>
                  <a:pt x="828675" y="389096"/>
                </a:cubicBezTo>
                <a:cubicBezTo>
                  <a:pt x="828675" y="447104"/>
                  <a:pt x="845915" y="493776"/>
                  <a:pt x="880396" y="529019"/>
                </a:cubicBezTo>
                <a:cubicBezTo>
                  <a:pt x="914876" y="564261"/>
                  <a:pt x="962597" y="581882"/>
                  <a:pt x="1023652" y="581882"/>
                </a:cubicBezTo>
                <a:cubicBezTo>
                  <a:pt x="1056608" y="581882"/>
                  <a:pt x="1086612" y="575215"/>
                  <a:pt x="1113473" y="561785"/>
                </a:cubicBezTo>
                <a:cubicBezTo>
                  <a:pt x="1140333" y="548354"/>
                  <a:pt x="1162241" y="527971"/>
                  <a:pt x="1179100" y="500348"/>
                </a:cubicBezTo>
                <a:close/>
                <a:moveTo>
                  <a:pt x="1438656" y="185166"/>
                </a:moveTo>
                <a:cubicBezTo>
                  <a:pt x="1415796" y="185166"/>
                  <a:pt x="1395698" y="191643"/>
                  <a:pt x="1378363" y="204692"/>
                </a:cubicBezTo>
                <a:cubicBezTo>
                  <a:pt x="1361027" y="217742"/>
                  <a:pt x="1347883" y="236411"/>
                  <a:pt x="1338929" y="260699"/>
                </a:cubicBezTo>
                <a:lnTo>
                  <a:pt x="1337405" y="260699"/>
                </a:lnTo>
                <a:lnTo>
                  <a:pt x="1337405" y="191834"/>
                </a:lnTo>
                <a:lnTo>
                  <a:pt x="1248442" y="191834"/>
                </a:lnTo>
                <a:lnTo>
                  <a:pt x="1248442" y="572834"/>
                </a:lnTo>
                <a:lnTo>
                  <a:pt x="1337405" y="572834"/>
                </a:lnTo>
                <a:lnTo>
                  <a:pt x="1337405" y="384524"/>
                </a:lnTo>
                <a:cubicBezTo>
                  <a:pt x="1337405" y="348043"/>
                  <a:pt x="1345311" y="318707"/>
                  <a:pt x="1361027" y="296323"/>
                </a:cubicBezTo>
                <a:cubicBezTo>
                  <a:pt x="1376743" y="274034"/>
                  <a:pt x="1397413" y="262795"/>
                  <a:pt x="1422940" y="262795"/>
                </a:cubicBezTo>
                <a:cubicBezTo>
                  <a:pt x="1431131" y="262795"/>
                  <a:pt x="1438847" y="263557"/>
                  <a:pt x="1446181" y="265176"/>
                </a:cubicBezTo>
                <a:cubicBezTo>
                  <a:pt x="1453515" y="266795"/>
                  <a:pt x="1460754" y="268986"/>
                  <a:pt x="1467993" y="271653"/>
                </a:cubicBezTo>
                <a:lnTo>
                  <a:pt x="1491806" y="195739"/>
                </a:lnTo>
                <a:cubicBezTo>
                  <a:pt x="1482376" y="191548"/>
                  <a:pt x="1473613" y="188690"/>
                  <a:pt x="1465421" y="187166"/>
                </a:cubicBezTo>
                <a:cubicBezTo>
                  <a:pt x="1457230" y="185642"/>
                  <a:pt x="1448276" y="184976"/>
                  <a:pt x="1438656" y="184976"/>
                </a:cubicBezTo>
                <a:close/>
                <a:moveTo>
                  <a:pt x="1855375" y="237649"/>
                </a:moveTo>
                <a:cubicBezTo>
                  <a:pt x="1890236" y="274130"/>
                  <a:pt x="1907667" y="321278"/>
                  <a:pt x="1907667" y="379000"/>
                </a:cubicBezTo>
                <a:cubicBezTo>
                  <a:pt x="1907667" y="436721"/>
                  <a:pt x="1889284" y="486632"/>
                  <a:pt x="1852613" y="524637"/>
                </a:cubicBezTo>
                <a:cubicBezTo>
                  <a:pt x="1815941" y="562737"/>
                  <a:pt x="1767364" y="581787"/>
                  <a:pt x="1707166" y="581787"/>
                </a:cubicBezTo>
                <a:cubicBezTo>
                  <a:pt x="1646968" y="581787"/>
                  <a:pt x="1598581" y="564071"/>
                  <a:pt x="1562957" y="528542"/>
                </a:cubicBezTo>
                <a:cubicBezTo>
                  <a:pt x="1527334" y="493109"/>
                  <a:pt x="1509522" y="445294"/>
                  <a:pt x="1509522" y="385286"/>
                </a:cubicBezTo>
                <a:cubicBezTo>
                  <a:pt x="1509808" y="324517"/>
                  <a:pt x="1528667" y="275558"/>
                  <a:pt x="1566101" y="238506"/>
                </a:cubicBezTo>
                <a:cubicBezTo>
                  <a:pt x="1603534" y="201454"/>
                  <a:pt x="1652302" y="182880"/>
                  <a:pt x="1712309" y="182880"/>
                </a:cubicBezTo>
                <a:cubicBezTo>
                  <a:pt x="1772317" y="182880"/>
                  <a:pt x="1820513" y="201073"/>
                  <a:pt x="1855375" y="237554"/>
                </a:cubicBezTo>
                <a:close/>
                <a:moveTo>
                  <a:pt x="1816513" y="381286"/>
                </a:moveTo>
                <a:cubicBezTo>
                  <a:pt x="1816513" y="343376"/>
                  <a:pt x="1807178" y="312801"/>
                  <a:pt x="1788605" y="289751"/>
                </a:cubicBezTo>
                <a:cubicBezTo>
                  <a:pt x="1770031" y="266700"/>
                  <a:pt x="1743837" y="255175"/>
                  <a:pt x="1710118" y="255175"/>
                </a:cubicBezTo>
                <a:cubicBezTo>
                  <a:pt x="1676400" y="255175"/>
                  <a:pt x="1650302" y="267081"/>
                  <a:pt x="1630299" y="290894"/>
                </a:cubicBezTo>
                <a:cubicBezTo>
                  <a:pt x="1610297" y="314706"/>
                  <a:pt x="1600391" y="345567"/>
                  <a:pt x="1600391" y="383572"/>
                </a:cubicBezTo>
                <a:cubicBezTo>
                  <a:pt x="1600391" y="421577"/>
                  <a:pt x="1610297" y="453676"/>
                  <a:pt x="1630013" y="476250"/>
                </a:cubicBezTo>
                <a:cubicBezTo>
                  <a:pt x="1649730" y="498824"/>
                  <a:pt x="1676591" y="510064"/>
                  <a:pt x="1710595" y="510064"/>
                </a:cubicBezTo>
                <a:cubicBezTo>
                  <a:pt x="1744599" y="510064"/>
                  <a:pt x="1770412" y="498443"/>
                  <a:pt x="1788890" y="475107"/>
                </a:cubicBezTo>
                <a:cubicBezTo>
                  <a:pt x="1807369" y="451771"/>
                  <a:pt x="1816608" y="420529"/>
                  <a:pt x="1816608" y="381381"/>
                </a:cubicBezTo>
                <a:close/>
                <a:moveTo>
                  <a:pt x="2123313" y="339566"/>
                </a:moveTo>
                <a:cubicBezTo>
                  <a:pt x="2096262" y="334328"/>
                  <a:pt x="2077879" y="328327"/>
                  <a:pt x="2068068" y="321374"/>
                </a:cubicBezTo>
                <a:cubicBezTo>
                  <a:pt x="2058257" y="314420"/>
                  <a:pt x="2053400" y="304800"/>
                  <a:pt x="2053400" y="292322"/>
                </a:cubicBezTo>
                <a:cubicBezTo>
                  <a:pt x="2053400" y="279845"/>
                  <a:pt x="2058067" y="269367"/>
                  <a:pt x="2067497" y="261461"/>
                </a:cubicBezTo>
                <a:cubicBezTo>
                  <a:pt x="2076926" y="253556"/>
                  <a:pt x="2090642" y="249555"/>
                  <a:pt x="2108835" y="249555"/>
                </a:cubicBezTo>
                <a:cubicBezTo>
                  <a:pt x="2125694" y="249555"/>
                  <a:pt x="2140268" y="252508"/>
                  <a:pt x="2152555" y="258509"/>
                </a:cubicBezTo>
                <a:cubicBezTo>
                  <a:pt x="2164842" y="264509"/>
                  <a:pt x="2176653" y="273368"/>
                  <a:pt x="2188083" y="285274"/>
                </a:cubicBezTo>
                <a:lnTo>
                  <a:pt x="2239804" y="238411"/>
                </a:lnTo>
                <a:cubicBezTo>
                  <a:pt x="2225421" y="219837"/>
                  <a:pt x="2206943" y="205931"/>
                  <a:pt x="2184368" y="196691"/>
                </a:cubicBezTo>
                <a:cubicBezTo>
                  <a:pt x="2161794" y="187547"/>
                  <a:pt x="2137505" y="182880"/>
                  <a:pt x="2111407" y="182880"/>
                </a:cubicBezTo>
                <a:cubicBezTo>
                  <a:pt x="2070735" y="182880"/>
                  <a:pt x="2037017" y="193453"/>
                  <a:pt x="2010251" y="214694"/>
                </a:cubicBezTo>
                <a:cubicBezTo>
                  <a:pt x="1983486" y="235934"/>
                  <a:pt x="1970056" y="265081"/>
                  <a:pt x="1970056" y="302324"/>
                </a:cubicBezTo>
                <a:cubicBezTo>
                  <a:pt x="1970056" y="331375"/>
                  <a:pt x="1979962" y="355759"/>
                  <a:pt x="1999679" y="375476"/>
                </a:cubicBezTo>
                <a:cubicBezTo>
                  <a:pt x="2019395" y="395192"/>
                  <a:pt x="2054162" y="409385"/>
                  <a:pt x="2104073" y="418052"/>
                </a:cubicBezTo>
                <a:cubicBezTo>
                  <a:pt x="2124361" y="421767"/>
                  <a:pt x="2139696" y="427768"/>
                  <a:pt x="2149983" y="436055"/>
                </a:cubicBezTo>
                <a:cubicBezTo>
                  <a:pt x="2160270" y="444341"/>
                  <a:pt x="2165414" y="454724"/>
                  <a:pt x="2165414" y="467106"/>
                </a:cubicBezTo>
                <a:cubicBezTo>
                  <a:pt x="2165414" y="482251"/>
                  <a:pt x="2159984" y="493967"/>
                  <a:pt x="2149031" y="502253"/>
                </a:cubicBezTo>
                <a:cubicBezTo>
                  <a:pt x="2138077" y="510540"/>
                  <a:pt x="2122837" y="514731"/>
                  <a:pt x="2103311" y="514731"/>
                </a:cubicBezTo>
                <a:cubicBezTo>
                  <a:pt x="2085975" y="514731"/>
                  <a:pt x="2069402" y="510826"/>
                  <a:pt x="2053685" y="503015"/>
                </a:cubicBezTo>
                <a:cubicBezTo>
                  <a:pt x="2037969" y="495205"/>
                  <a:pt x="2023110" y="482156"/>
                  <a:pt x="2009204" y="463772"/>
                </a:cubicBezTo>
                <a:lnTo>
                  <a:pt x="1955673" y="511778"/>
                </a:lnTo>
                <a:cubicBezTo>
                  <a:pt x="1969770" y="534638"/>
                  <a:pt x="1989868" y="551974"/>
                  <a:pt x="2015966" y="563880"/>
                </a:cubicBezTo>
                <a:cubicBezTo>
                  <a:pt x="2042065" y="575786"/>
                  <a:pt x="2070926" y="581787"/>
                  <a:pt x="2102644" y="581787"/>
                </a:cubicBezTo>
                <a:cubicBezTo>
                  <a:pt x="2146268" y="581787"/>
                  <a:pt x="2181606" y="570548"/>
                  <a:pt x="2208657" y="547973"/>
                </a:cubicBezTo>
                <a:cubicBezTo>
                  <a:pt x="2235708" y="525399"/>
                  <a:pt x="2249234" y="495776"/>
                  <a:pt x="2249234" y="459010"/>
                </a:cubicBezTo>
                <a:cubicBezTo>
                  <a:pt x="2249234" y="426244"/>
                  <a:pt x="2238851" y="399955"/>
                  <a:pt x="2217992" y="380143"/>
                </a:cubicBezTo>
                <a:cubicBezTo>
                  <a:pt x="2197132" y="360331"/>
                  <a:pt x="2165604" y="346805"/>
                  <a:pt x="2123504" y="339566"/>
                </a:cubicBezTo>
                <a:close/>
                <a:moveTo>
                  <a:pt x="2658332" y="237649"/>
                </a:moveTo>
                <a:cubicBezTo>
                  <a:pt x="2693194" y="274130"/>
                  <a:pt x="2710624" y="321278"/>
                  <a:pt x="2710624" y="379000"/>
                </a:cubicBezTo>
                <a:cubicBezTo>
                  <a:pt x="2710624" y="436721"/>
                  <a:pt x="2692241" y="486632"/>
                  <a:pt x="2655570" y="524637"/>
                </a:cubicBezTo>
                <a:cubicBezTo>
                  <a:pt x="2618899" y="562737"/>
                  <a:pt x="2570321" y="581787"/>
                  <a:pt x="2510123" y="581787"/>
                </a:cubicBezTo>
                <a:cubicBezTo>
                  <a:pt x="2449925" y="581787"/>
                  <a:pt x="2401538" y="564071"/>
                  <a:pt x="2365915" y="528542"/>
                </a:cubicBezTo>
                <a:cubicBezTo>
                  <a:pt x="2330291" y="493109"/>
                  <a:pt x="2312480" y="445294"/>
                  <a:pt x="2312480" y="385286"/>
                </a:cubicBezTo>
                <a:cubicBezTo>
                  <a:pt x="2312765" y="324517"/>
                  <a:pt x="2331625" y="275558"/>
                  <a:pt x="2369058" y="238506"/>
                </a:cubicBezTo>
                <a:cubicBezTo>
                  <a:pt x="2406491" y="201454"/>
                  <a:pt x="2455259" y="182880"/>
                  <a:pt x="2515267" y="182880"/>
                </a:cubicBezTo>
                <a:cubicBezTo>
                  <a:pt x="2575274" y="182880"/>
                  <a:pt x="2623471" y="201073"/>
                  <a:pt x="2658332" y="237554"/>
                </a:cubicBezTo>
                <a:close/>
                <a:moveTo>
                  <a:pt x="2619375" y="381286"/>
                </a:moveTo>
                <a:cubicBezTo>
                  <a:pt x="2619375" y="343376"/>
                  <a:pt x="2610041" y="312801"/>
                  <a:pt x="2591467" y="289751"/>
                </a:cubicBezTo>
                <a:cubicBezTo>
                  <a:pt x="2572893" y="266700"/>
                  <a:pt x="2546699" y="255175"/>
                  <a:pt x="2512981" y="255175"/>
                </a:cubicBezTo>
                <a:cubicBezTo>
                  <a:pt x="2479262" y="255175"/>
                  <a:pt x="2453164" y="267081"/>
                  <a:pt x="2433161" y="290894"/>
                </a:cubicBezTo>
                <a:cubicBezTo>
                  <a:pt x="2413159" y="314706"/>
                  <a:pt x="2403253" y="345567"/>
                  <a:pt x="2403253" y="383572"/>
                </a:cubicBezTo>
                <a:cubicBezTo>
                  <a:pt x="2403253" y="421577"/>
                  <a:pt x="2413159" y="453676"/>
                  <a:pt x="2432876" y="476250"/>
                </a:cubicBezTo>
                <a:cubicBezTo>
                  <a:pt x="2452592" y="498824"/>
                  <a:pt x="2479453" y="510064"/>
                  <a:pt x="2513457" y="510064"/>
                </a:cubicBezTo>
                <a:cubicBezTo>
                  <a:pt x="2547461" y="510064"/>
                  <a:pt x="2573274" y="498443"/>
                  <a:pt x="2591753" y="475107"/>
                </a:cubicBezTo>
                <a:cubicBezTo>
                  <a:pt x="2610231" y="451771"/>
                  <a:pt x="2619470" y="420529"/>
                  <a:pt x="2619470" y="381381"/>
                </a:cubicBezTo>
                <a:close/>
                <a:moveTo>
                  <a:pt x="3219260" y="494729"/>
                </a:moveTo>
                <a:cubicBezTo>
                  <a:pt x="3210782" y="500634"/>
                  <a:pt x="3203162" y="504920"/>
                  <a:pt x="3196209" y="507397"/>
                </a:cubicBezTo>
                <a:cubicBezTo>
                  <a:pt x="3189256" y="509873"/>
                  <a:pt x="3182303" y="511112"/>
                  <a:pt x="3175349" y="511112"/>
                </a:cubicBezTo>
                <a:cubicBezTo>
                  <a:pt x="3161919" y="511112"/>
                  <a:pt x="3151537" y="506730"/>
                  <a:pt x="3144107" y="497872"/>
                </a:cubicBezTo>
                <a:cubicBezTo>
                  <a:pt x="3136678" y="489109"/>
                  <a:pt x="3132963" y="475393"/>
                  <a:pt x="3132963" y="456724"/>
                </a:cubicBezTo>
                <a:lnTo>
                  <a:pt x="3132963" y="260985"/>
                </a:lnTo>
                <a:lnTo>
                  <a:pt x="3230118" y="260985"/>
                </a:lnTo>
                <a:lnTo>
                  <a:pt x="3230118" y="191738"/>
                </a:lnTo>
                <a:lnTo>
                  <a:pt x="3132963" y="191738"/>
                </a:lnTo>
                <a:lnTo>
                  <a:pt x="3132963" y="82677"/>
                </a:lnTo>
                <a:lnTo>
                  <a:pt x="3043999" y="98298"/>
                </a:lnTo>
                <a:lnTo>
                  <a:pt x="3043999" y="191643"/>
                </a:lnTo>
                <a:lnTo>
                  <a:pt x="2893028" y="191643"/>
                </a:lnTo>
                <a:lnTo>
                  <a:pt x="2893028" y="130969"/>
                </a:lnTo>
                <a:cubicBezTo>
                  <a:pt x="2893028" y="111157"/>
                  <a:pt x="2897315" y="96203"/>
                  <a:pt x="2905887" y="86297"/>
                </a:cubicBezTo>
                <a:cubicBezTo>
                  <a:pt x="2914460" y="76391"/>
                  <a:pt x="2926652" y="71438"/>
                  <a:pt x="2942558" y="71438"/>
                </a:cubicBezTo>
                <a:cubicBezTo>
                  <a:pt x="2950750" y="71438"/>
                  <a:pt x="2958274" y="72581"/>
                  <a:pt x="2965037" y="74962"/>
                </a:cubicBezTo>
                <a:cubicBezTo>
                  <a:pt x="2971895" y="77343"/>
                  <a:pt x="2978468" y="80582"/>
                  <a:pt x="2984945" y="84868"/>
                </a:cubicBezTo>
                <a:lnTo>
                  <a:pt x="3021425" y="20479"/>
                </a:lnTo>
                <a:cubicBezTo>
                  <a:pt x="3008281" y="13526"/>
                  <a:pt x="2994851" y="8382"/>
                  <a:pt x="2981230" y="5048"/>
                </a:cubicBezTo>
                <a:cubicBezTo>
                  <a:pt x="2967609" y="1715"/>
                  <a:pt x="2953417" y="0"/>
                  <a:pt x="2938844" y="0"/>
                </a:cubicBezTo>
                <a:cubicBezTo>
                  <a:pt x="2896172" y="0"/>
                  <a:pt x="2863120" y="11621"/>
                  <a:pt x="2839688" y="34957"/>
                </a:cubicBezTo>
                <a:cubicBezTo>
                  <a:pt x="2816257" y="58293"/>
                  <a:pt x="2804541" y="90011"/>
                  <a:pt x="2804541" y="130207"/>
                </a:cubicBezTo>
                <a:lnTo>
                  <a:pt x="2804541" y="191643"/>
                </a:lnTo>
                <a:lnTo>
                  <a:pt x="2739771" y="191643"/>
                </a:lnTo>
                <a:lnTo>
                  <a:pt x="2739771" y="260890"/>
                </a:lnTo>
                <a:lnTo>
                  <a:pt x="2804541" y="260890"/>
                </a:lnTo>
                <a:lnTo>
                  <a:pt x="2804541" y="572643"/>
                </a:lnTo>
                <a:lnTo>
                  <a:pt x="2893124" y="572643"/>
                </a:lnTo>
                <a:lnTo>
                  <a:pt x="2893124" y="261080"/>
                </a:lnTo>
                <a:lnTo>
                  <a:pt x="3044095" y="261080"/>
                </a:lnTo>
                <a:lnTo>
                  <a:pt x="3044095" y="469487"/>
                </a:lnTo>
                <a:cubicBezTo>
                  <a:pt x="3044095" y="506159"/>
                  <a:pt x="3053524" y="534067"/>
                  <a:pt x="3072384" y="553212"/>
                </a:cubicBezTo>
                <a:cubicBezTo>
                  <a:pt x="3091244" y="572357"/>
                  <a:pt x="3119342" y="581882"/>
                  <a:pt x="3156871" y="581882"/>
                </a:cubicBezTo>
                <a:cubicBezTo>
                  <a:pt x="3175254" y="581882"/>
                  <a:pt x="3192304" y="579501"/>
                  <a:pt x="3208020" y="574643"/>
                </a:cubicBezTo>
                <a:cubicBezTo>
                  <a:pt x="3223736" y="569786"/>
                  <a:pt x="3236690" y="563309"/>
                  <a:pt x="3246882" y="555117"/>
                </a:cubicBezTo>
                <a:lnTo>
                  <a:pt x="3219355" y="494824"/>
                </a:lnTo>
                <a:close/>
                <a:moveTo>
                  <a:pt x="0" y="1449229"/>
                </a:moveTo>
                <a:lnTo>
                  <a:pt x="91154" y="1449229"/>
                </a:lnTo>
                <a:lnTo>
                  <a:pt x="91154" y="915638"/>
                </a:lnTo>
                <a:lnTo>
                  <a:pt x="0" y="915638"/>
                </a:lnTo>
                <a:lnTo>
                  <a:pt x="0" y="1449229"/>
                </a:lnTo>
                <a:close/>
                <a:moveTo>
                  <a:pt x="463391" y="1068229"/>
                </a:moveTo>
                <a:lnTo>
                  <a:pt x="552355" y="1068229"/>
                </a:lnTo>
                <a:lnTo>
                  <a:pt x="552355" y="1426559"/>
                </a:lnTo>
                <a:cubicBezTo>
                  <a:pt x="552355" y="1490758"/>
                  <a:pt x="534829" y="1540574"/>
                  <a:pt x="499682" y="1575721"/>
                </a:cubicBezTo>
                <a:cubicBezTo>
                  <a:pt x="464534" y="1610963"/>
                  <a:pt x="416243" y="1628585"/>
                  <a:pt x="354806" y="1628585"/>
                </a:cubicBezTo>
                <a:cubicBezTo>
                  <a:pt x="318325" y="1628585"/>
                  <a:pt x="284893" y="1621917"/>
                  <a:pt x="254318" y="1608677"/>
                </a:cubicBezTo>
                <a:cubicBezTo>
                  <a:pt x="223838" y="1595438"/>
                  <a:pt x="197739" y="1574959"/>
                  <a:pt x="176213" y="1547431"/>
                </a:cubicBezTo>
                <a:lnTo>
                  <a:pt x="240983" y="1499426"/>
                </a:lnTo>
                <a:cubicBezTo>
                  <a:pt x="255365" y="1519238"/>
                  <a:pt x="271844" y="1534097"/>
                  <a:pt x="290322" y="1543907"/>
                </a:cubicBezTo>
                <a:cubicBezTo>
                  <a:pt x="308800" y="1553718"/>
                  <a:pt x="330803" y="1558576"/>
                  <a:pt x="356330" y="1558576"/>
                </a:cubicBezTo>
                <a:cubicBezTo>
                  <a:pt x="389573" y="1558576"/>
                  <a:pt x="415766" y="1548765"/>
                  <a:pt x="434816" y="1529144"/>
                </a:cubicBezTo>
                <a:cubicBezTo>
                  <a:pt x="453962" y="1509522"/>
                  <a:pt x="463487" y="1480376"/>
                  <a:pt x="463487" y="1441704"/>
                </a:cubicBezTo>
                <a:lnTo>
                  <a:pt x="463487" y="1398175"/>
                </a:lnTo>
                <a:lnTo>
                  <a:pt x="461963" y="1398175"/>
                </a:lnTo>
                <a:cubicBezTo>
                  <a:pt x="448056" y="1417796"/>
                  <a:pt x="431101" y="1432655"/>
                  <a:pt x="411194" y="1442847"/>
                </a:cubicBezTo>
                <a:cubicBezTo>
                  <a:pt x="391287" y="1453039"/>
                  <a:pt x="366522" y="1458087"/>
                  <a:pt x="336995" y="1458087"/>
                </a:cubicBezTo>
                <a:cubicBezTo>
                  <a:pt x="287655" y="1458087"/>
                  <a:pt x="247936" y="1441418"/>
                  <a:pt x="217932" y="1408081"/>
                </a:cubicBezTo>
                <a:cubicBezTo>
                  <a:pt x="187928" y="1374743"/>
                  <a:pt x="172879" y="1328261"/>
                  <a:pt x="172879" y="1268730"/>
                </a:cubicBezTo>
                <a:cubicBezTo>
                  <a:pt x="172879" y="1202722"/>
                  <a:pt x="190214" y="1151382"/>
                  <a:pt x="224790" y="1114520"/>
                </a:cubicBezTo>
                <a:cubicBezTo>
                  <a:pt x="259366" y="1077659"/>
                  <a:pt x="302324" y="1059275"/>
                  <a:pt x="353759" y="1059275"/>
                </a:cubicBezTo>
                <a:cubicBezTo>
                  <a:pt x="376333" y="1059275"/>
                  <a:pt x="397097" y="1063466"/>
                  <a:pt x="416052" y="1071944"/>
                </a:cubicBezTo>
                <a:cubicBezTo>
                  <a:pt x="435007" y="1080421"/>
                  <a:pt x="450342" y="1092422"/>
                  <a:pt x="461963" y="1108043"/>
                </a:cubicBezTo>
                <a:lnTo>
                  <a:pt x="463487" y="1108043"/>
                </a:lnTo>
                <a:lnTo>
                  <a:pt x="463487" y="1068229"/>
                </a:lnTo>
                <a:close/>
                <a:moveTo>
                  <a:pt x="464153" y="1228154"/>
                </a:moveTo>
                <a:cubicBezTo>
                  <a:pt x="464153" y="1201388"/>
                  <a:pt x="455105" y="1178528"/>
                  <a:pt x="437007" y="1159478"/>
                </a:cubicBezTo>
                <a:cubicBezTo>
                  <a:pt x="418910" y="1140428"/>
                  <a:pt x="395573" y="1130999"/>
                  <a:pt x="367094" y="1130999"/>
                </a:cubicBezTo>
                <a:cubicBezTo>
                  <a:pt x="335375" y="1130999"/>
                  <a:pt x="310134" y="1142619"/>
                  <a:pt x="291560" y="1165765"/>
                </a:cubicBezTo>
                <a:cubicBezTo>
                  <a:pt x="272987" y="1189006"/>
                  <a:pt x="263652" y="1221677"/>
                  <a:pt x="263652" y="1263777"/>
                </a:cubicBezTo>
                <a:cubicBezTo>
                  <a:pt x="263652" y="1301687"/>
                  <a:pt x="272225" y="1331595"/>
                  <a:pt x="289465" y="1353407"/>
                </a:cubicBezTo>
                <a:cubicBezTo>
                  <a:pt x="306705" y="1375220"/>
                  <a:pt x="330613" y="1386173"/>
                  <a:pt x="361093" y="1386173"/>
                </a:cubicBezTo>
                <a:cubicBezTo>
                  <a:pt x="391573" y="1386173"/>
                  <a:pt x="416433" y="1375601"/>
                  <a:pt x="435483" y="1354360"/>
                </a:cubicBezTo>
                <a:cubicBezTo>
                  <a:pt x="454533" y="1333119"/>
                  <a:pt x="464153" y="1305592"/>
                  <a:pt x="464153" y="1271588"/>
                </a:cubicBezTo>
                <a:lnTo>
                  <a:pt x="464153" y="1228058"/>
                </a:lnTo>
                <a:close/>
                <a:moveTo>
                  <a:pt x="860965" y="1059275"/>
                </a:moveTo>
                <a:cubicBezTo>
                  <a:pt x="835914" y="1059275"/>
                  <a:pt x="812673" y="1064514"/>
                  <a:pt x="791432" y="1075087"/>
                </a:cubicBezTo>
                <a:cubicBezTo>
                  <a:pt x="770096" y="1085660"/>
                  <a:pt x="752570" y="1100614"/>
                  <a:pt x="738950" y="1119950"/>
                </a:cubicBezTo>
                <a:lnTo>
                  <a:pt x="737426" y="1119950"/>
                </a:lnTo>
                <a:lnTo>
                  <a:pt x="737426" y="1068229"/>
                </a:lnTo>
                <a:lnTo>
                  <a:pt x="648462" y="1068229"/>
                </a:lnTo>
                <a:lnTo>
                  <a:pt x="648462" y="1449229"/>
                </a:lnTo>
                <a:lnTo>
                  <a:pt x="737426" y="1449229"/>
                </a:lnTo>
                <a:lnTo>
                  <a:pt x="737426" y="1231964"/>
                </a:lnTo>
                <a:cubicBezTo>
                  <a:pt x="737426" y="1202912"/>
                  <a:pt x="745808" y="1178909"/>
                  <a:pt x="762572" y="1159764"/>
                </a:cubicBezTo>
                <a:cubicBezTo>
                  <a:pt x="779336" y="1140714"/>
                  <a:pt x="800862" y="1131094"/>
                  <a:pt x="827151" y="1131094"/>
                </a:cubicBezTo>
                <a:cubicBezTo>
                  <a:pt x="851916" y="1131094"/>
                  <a:pt x="870585" y="1139285"/>
                  <a:pt x="882968" y="1155668"/>
                </a:cubicBezTo>
                <a:cubicBezTo>
                  <a:pt x="895350" y="1172051"/>
                  <a:pt x="901541" y="1195769"/>
                  <a:pt x="901541" y="1226725"/>
                </a:cubicBezTo>
                <a:lnTo>
                  <a:pt x="901541" y="1449229"/>
                </a:lnTo>
                <a:lnTo>
                  <a:pt x="990505" y="1449229"/>
                </a:lnTo>
                <a:lnTo>
                  <a:pt x="990505" y="1214819"/>
                </a:lnTo>
                <a:cubicBezTo>
                  <a:pt x="990505" y="1165003"/>
                  <a:pt x="979456" y="1126617"/>
                  <a:pt x="957358" y="1099661"/>
                </a:cubicBezTo>
                <a:cubicBezTo>
                  <a:pt x="935260" y="1072706"/>
                  <a:pt x="903161" y="1059275"/>
                  <a:pt x="860965" y="1059275"/>
                </a:cubicBezTo>
                <a:close/>
                <a:moveTo>
                  <a:pt x="1124236" y="890683"/>
                </a:moveTo>
                <a:cubicBezTo>
                  <a:pt x="1108139" y="890683"/>
                  <a:pt x="1094994" y="895731"/>
                  <a:pt x="1084802" y="905923"/>
                </a:cubicBezTo>
                <a:cubicBezTo>
                  <a:pt x="1074611" y="916115"/>
                  <a:pt x="1069562" y="928592"/>
                  <a:pt x="1069562" y="943547"/>
                </a:cubicBezTo>
                <a:cubicBezTo>
                  <a:pt x="1069562" y="958501"/>
                  <a:pt x="1074611" y="970788"/>
                  <a:pt x="1084802" y="981266"/>
                </a:cubicBezTo>
                <a:cubicBezTo>
                  <a:pt x="1094994" y="991838"/>
                  <a:pt x="1108139" y="997077"/>
                  <a:pt x="1124236" y="997077"/>
                </a:cubicBezTo>
                <a:cubicBezTo>
                  <a:pt x="1140333" y="997077"/>
                  <a:pt x="1154240" y="992029"/>
                  <a:pt x="1164431" y="981837"/>
                </a:cubicBezTo>
                <a:cubicBezTo>
                  <a:pt x="1174623" y="971645"/>
                  <a:pt x="1179671" y="958977"/>
                  <a:pt x="1179671" y="943928"/>
                </a:cubicBezTo>
                <a:cubicBezTo>
                  <a:pt x="1179671" y="928878"/>
                  <a:pt x="1174623" y="916115"/>
                  <a:pt x="1164431" y="906018"/>
                </a:cubicBezTo>
                <a:cubicBezTo>
                  <a:pt x="1154240" y="895826"/>
                  <a:pt x="1140905" y="890778"/>
                  <a:pt x="1124236" y="890778"/>
                </a:cubicBezTo>
                <a:close/>
                <a:moveTo>
                  <a:pt x="1079564" y="1449229"/>
                </a:moveTo>
                <a:lnTo>
                  <a:pt x="1168527" y="1449229"/>
                </a:lnTo>
                <a:lnTo>
                  <a:pt x="1168527" y="1068229"/>
                </a:lnTo>
                <a:lnTo>
                  <a:pt x="1079564" y="1068229"/>
                </a:lnTo>
                <a:lnTo>
                  <a:pt x="1079564" y="1449229"/>
                </a:lnTo>
                <a:close/>
                <a:moveTo>
                  <a:pt x="1440656" y="1383697"/>
                </a:moveTo>
                <a:cubicBezTo>
                  <a:pt x="1433703" y="1386173"/>
                  <a:pt x="1426750" y="1387412"/>
                  <a:pt x="1419797" y="1387412"/>
                </a:cubicBezTo>
                <a:cubicBezTo>
                  <a:pt x="1406366" y="1387412"/>
                  <a:pt x="1395984" y="1383030"/>
                  <a:pt x="1388555" y="1374172"/>
                </a:cubicBezTo>
                <a:cubicBezTo>
                  <a:pt x="1381125" y="1365409"/>
                  <a:pt x="1377410" y="1351693"/>
                  <a:pt x="1377410" y="1333024"/>
                </a:cubicBezTo>
                <a:lnTo>
                  <a:pt x="1377410" y="1137285"/>
                </a:lnTo>
                <a:lnTo>
                  <a:pt x="1474565" y="1137285"/>
                </a:lnTo>
                <a:lnTo>
                  <a:pt x="1474565" y="1068038"/>
                </a:lnTo>
                <a:lnTo>
                  <a:pt x="1377410" y="1068038"/>
                </a:lnTo>
                <a:lnTo>
                  <a:pt x="1377410" y="958977"/>
                </a:lnTo>
                <a:lnTo>
                  <a:pt x="1288447" y="974598"/>
                </a:lnTo>
                <a:lnTo>
                  <a:pt x="1288447" y="1067943"/>
                </a:lnTo>
                <a:lnTo>
                  <a:pt x="1224820" y="1067943"/>
                </a:lnTo>
                <a:lnTo>
                  <a:pt x="1224820" y="1137190"/>
                </a:lnTo>
                <a:lnTo>
                  <a:pt x="1288447" y="1137190"/>
                </a:lnTo>
                <a:lnTo>
                  <a:pt x="1288447" y="1345597"/>
                </a:lnTo>
                <a:cubicBezTo>
                  <a:pt x="1288447" y="1382268"/>
                  <a:pt x="1297877" y="1410176"/>
                  <a:pt x="1316736" y="1429322"/>
                </a:cubicBezTo>
                <a:cubicBezTo>
                  <a:pt x="1335596" y="1448467"/>
                  <a:pt x="1363789" y="1457992"/>
                  <a:pt x="1401223" y="1457992"/>
                </a:cubicBezTo>
                <a:cubicBezTo>
                  <a:pt x="1419606" y="1457992"/>
                  <a:pt x="1436656" y="1455610"/>
                  <a:pt x="1452372" y="1450753"/>
                </a:cubicBezTo>
                <a:cubicBezTo>
                  <a:pt x="1468088" y="1445895"/>
                  <a:pt x="1481042" y="1439418"/>
                  <a:pt x="1491234" y="1431227"/>
                </a:cubicBezTo>
                <a:lnTo>
                  <a:pt x="1463707" y="1370933"/>
                </a:lnTo>
                <a:cubicBezTo>
                  <a:pt x="1455230" y="1376839"/>
                  <a:pt x="1447610" y="1381125"/>
                  <a:pt x="1440656" y="1383602"/>
                </a:cubicBezTo>
                <a:close/>
                <a:moveTo>
                  <a:pt x="1829657" y="1107662"/>
                </a:moveTo>
                <a:cubicBezTo>
                  <a:pt x="1859185" y="1139952"/>
                  <a:pt x="1873949" y="1186434"/>
                  <a:pt x="1873949" y="1247204"/>
                </a:cubicBezTo>
                <a:lnTo>
                  <a:pt x="1873949" y="1280731"/>
                </a:lnTo>
                <a:lnTo>
                  <a:pt x="1612392" y="1280731"/>
                </a:lnTo>
                <a:cubicBezTo>
                  <a:pt x="1613154" y="1316927"/>
                  <a:pt x="1622965" y="1344073"/>
                  <a:pt x="1641824" y="1362075"/>
                </a:cubicBezTo>
                <a:cubicBezTo>
                  <a:pt x="1660684" y="1380077"/>
                  <a:pt x="1684020" y="1389031"/>
                  <a:pt x="1711738" y="1389031"/>
                </a:cubicBezTo>
                <a:cubicBezTo>
                  <a:pt x="1731074" y="1389031"/>
                  <a:pt x="1748314" y="1384459"/>
                  <a:pt x="1763459" y="1375220"/>
                </a:cubicBezTo>
                <a:cubicBezTo>
                  <a:pt x="1778603" y="1366076"/>
                  <a:pt x="1791462" y="1352360"/>
                  <a:pt x="1802130" y="1334262"/>
                </a:cubicBezTo>
                <a:lnTo>
                  <a:pt x="1870234" y="1371505"/>
                </a:lnTo>
                <a:cubicBezTo>
                  <a:pt x="1852613" y="1399318"/>
                  <a:pt x="1830324" y="1420654"/>
                  <a:pt x="1803464" y="1435703"/>
                </a:cubicBezTo>
                <a:cubicBezTo>
                  <a:pt x="1776508" y="1450753"/>
                  <a:pt x="1744980" y="1458182"/>
                  <a:pt x="1708785" y="1458182"/>
                </a:cubicBezTo>
                <a:cubicBezTo>
                  <a:pt x="1652207" y="1458182"/>
                  <a:pt x="1607058" y="1441323"/>
                  <a:pt x="1573149" y="1407605"/>
                </a:cubicBezTo>
                <a:cubicBezTo>
                  <a:pt x="1539335" y="1373886"/>
                  <a:pt x="1522381" y="1325404"/>
                  <a:pt x="1522381" y="1262158"/>
                </a:cubicBezTo>
                <a:cubicBezTo>
                  <a:pt x="1522667" y="1201865"/>
                  <a:pt x="1540097" y="1153001"/>
                  <a:pt x="1574673" y="1115568"/>
                </a:cubicBezTo>
                <a:cubicBezTo>
                  <a:pt x="1609249" y="1078135"/>
                  <a:pt x="1652778" y="1059371"/>
                  <a:pt x="1705070" y="1059371"/>
                </a:cubicBezTo>
                <a:cubicBezTo>
                  <a:pt x="1757363" y="1059371"/>
                  <a:pt x="1800225" y="1075468"/>
                  <a:pt x="1829753" y="1107758"/>
                </a:cubicBezTo>
                <a:close/>
                <a:moveTo>
                  <a:pt x="1788414" y="1218152"/>
                </a:moveTo>
                <a:cubicBezTo>
                  <a:pt x="1788414" y="1188625"/>
                  <a:pt x="1781175" y="1165860"/>
                  <a:pt x="1766602" y="1149858"/>
                </a:cubicBezTo>
                <a:cubicBezTo>
                  <a:pt x="1752029" y="1133856"/>
                  <a:pt x="1732026" y="1125855"/>
                  <a:pt x="1706499" y="1125855"/>
                </a:cubicBezTo>
                <a:cubicBezTo>
                  <a:pt x="1680972" y="1125855"/>
                  <a:pt x="1658398" y="1134618"/>
                  <a:pt x="1641729" y="1152049"/>
                </a:cubicBezTo>
                <a:cubicBezTo>
                  <a:pt x="1625060" y="1169575"/>
                  <a:pt x="1615154" y="1191578"/>
                  <a:pt x="1612011" y="1218057"/>
                </a:cubicBezTo>
                <a:lnTo>
                  <a:pt x="1788414" y="1218057"/>
                </a:lnTo>
                <a:close/>
              </a:path>
            </a:pathLst>
          </a:custGeom>
          <a:gradFill>
            <a:gsLst>
              <a:gs pos="0">
                <a:srgbClr val="243F6D"/>
              </a:gs>
              <a:gs pos="71000">
                <a:srgbClr val="0D67B3"/>
              </a:gs>
              <a:gs pos="100000">
                <a:srgbClr val="0374CD"/>
              </a:gs>
            </a:gsLst>
            <a:lin ang="0" scaled="1"/>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3047718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751383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0215413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816349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848880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5864710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0901408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68220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0334807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cstate="screen">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7363034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04"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1"/>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1" y="4261495"/>
            <a:ext cx="4162425" cy="246221"/>
          </a:xfrm>
        </p:spPr>
        <p:txBody>
          <a:bodyPr/>
          <a:lstStyle>
            <a:lvl1pPr marL="0" indent="0">
              <a:buNone/>
              <a:defRPr sz="1600"/>
            </a:lvl1pPr>
            <a:lvl2pPr marL="228591" indent="0">
              <a:buNone/>
              <a:defRPr/>
            </a:lvl2pPr>
            <a:lvl3pPr marL="457182" indent="0">
              <a:buNone/>
              <a:defRPr/>
            </a:lvl3pPr>
            <a:lvl4pPr marL="661962" indent="0">
              <a:buNone/>
              <a:defRPr/>
            </a:lvl4pPr>
            <a:lvl5pPr marL="855629"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430888"/>
          </a:xfrm>
          <a:blipFill dpi="0" rotWithShape="1">
            <a:blip r:embed="rId5" cstate="screen">
              <a:extLst>
                <a:ext uri="{28A0092B-C50C-407E-A947-70E740481C1C}">
                  <a14:useLocalDpi xmlns:a14="http://schemas.microsoft.com/office/drawing/2010/main"/>
                </a:ext>
              </a:extLst>
            </a:blip>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908461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04"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1"/>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1" y="4261495"/>
            <a:ext cx="4162425" cy="246221"/>
          </a:xfrm>
        </p:spPr>
        <p:txBody>
          <a:bodyPr/>
          <a:lstStyle>
            <a:lvl1pPr marL="0" indent="0">
              <a:buNone/>
              <a:defRPr sz="1600"/>
            </a:lvl1pPr>
            <a:lvl2pPr marL="228591" indent="0">
              <a:buNone/>
              <a:defRPr/>
            </a:lvl2pPr>
            <a:lvl3pPr marL="457182" indent="0">
              <a:buNone/>
              <a:defRPr/>
            </a:lvl3pPr>
            <a:lvl4pPr marL="661962" indent="0">
              <a:buNone/>
              <a:defRPr/>
            </a:lvl4pPr>
            <a:lvl5pPr marL="855629"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430888"/>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641195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18799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04"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1"/>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1" y="4261495"/>
            <a:ext cx="4162425" cy="246221"/>
          </a:xfrm>
        </p:spPr>
        <p:txBody>
          <a:bodyPr/>
          <a:lstStyle>
            <a:lvl1pPr marL="0" indent="0">
              <a:buNone/>
              <a:defRPr sz="1600"/>
            </a:lvl1pPr>
            <a:lvl2pPr marL="228591" indent="0">
              <a:buNone/>
              <a:defRPr/>
            </a:lvl2pPr>
            <a:lvl3pPr marL="457182" indent="0">
              <a:buNone/>
              <a:defRPr/>
            </a:lvl3pPr>
            <a:lvl4pPr marL="661962" indent="0">
              <a:buNone/>
              <a:defRPr/>
            </a:lvl4pPr>
            <a:lvl5pPr marL="855629" indent="0">
              <a:buNone/>
              <a:defRPr/>
            </a:lvl5pPr>
          </a:lstStyle>
          <a:p>
            <a:pPr lvl="0"/>
            <a:r>
              <a:rPr lang="en-US"/>
              <a:t>Company or other information</a:t>
            </a:r>
          </a:p>
        </p:txBody>
      </p:sp>
    </p:spTree>
    <p:extLst>
      <p:ext uri="{BB962C8B-B14F-4D97-AF65-F5344CB8AC3E}">
        <p14:creationId xmlns:p14="http://schemas.microsoft.com/office/powerpoint/2010/main" val="3371810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3"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04"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1"/>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1" y="4261495"/>
            <a:ext cx="4162425" cy="246221"/>
          </a:xfrm>
        </p:spPr>
        <p:txBody>
          <a:bodyPr/>
          <a:lstStyle>
            <a:lvl1pPr marL="0" indent="0">
              <a:buNone/>
              <a:defRPr sz="1600"/>
            </a:lvl1pPr>
            <a:lvl2pPr marL="228591" indent="0">
              <a:buNone/>
              <a:defRPr/>
            </a:lvl2pPr>
            <a:lvl3pPr marL="457182" indent="0">
              <a:buNone/>
              <a:defRPr/>
            </a:lvl3pPr>
            <a:lvl4pPr marL="661962" indent="0">
              <a:buNone/>
              <a:defRPr/>
            </a:lvl4pPr>
            <a:lvl5pPr marL="855629" indent="0">
              <a:buNone/>
              <a:defRPr/>
            </a:lvl5pPr>
          </a:lstStyle>
          <a:p>
            <a:pPr lvl="0"/>
            <a:r>
              <a:rPr lang="en-US"/>
              <a:t>Company or other information</a:t>
            </a:r>
          </a:p>
        </p:txBody>
      </p:sp>
    </p:spTree>
    <p:extLst>
      <p:ext uri="{BB962C8B-B14F-4D97-AF65-F5344CB8AC3E}">
        <p14:creationId xmlns:p14="http://schemas.microsoft.com/office/powerpoint/2010/main" val="36764420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7"/>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795355"/>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461665"/>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3" lvl="0" indent="-141283"/>
            <a:r>
              <a:rPr lang="en-US"/>
              <a:t>Click to edit Master text styles</a:t>
            </a:r>
          </a:p>
          <a:p>
            <a:pPr marL="141283" lvl="1" indent="-141283"/>
            <a:r>
              <a:rPr lang="en-US"/>
              <a:t>Second level</a:t>
            </a:r>
          </a:p>
          <a:p>
            <a:pPr marL="141283" lvl="2" indent="-141283"/>
            <a:r>
              <a:rPr lang="en-US"/>
              <a:t>Third level</a:t>
            </a:r>
          </a:p>
          <a:p>
            <a:pPr marL="141283" lvl="3" indent="-141283"/>
            <a:r>
              <a:rPr lang="en-US"/>
              <a:t>Fourth level</a:t>
            </a:r>
          </a:p>
          <a:p>
            <a:pPr marL="141283" lvl="4" indent="-141283"/>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6"/>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3" lvl="0" indent="-141283"/>
            <a:r>
              <a:rPr lang="en-US"/>
              <a:t>Click to edit Master text styles</a:t>
            </a:r>
          </a:p>
          <a:p>
            <a:pPr marL="141283" lvl="1" indent="-141283"/>
            <a:r>
              <a:rPr lang="en-US"/>
              <a:t>Second level</a:t>
            </a:r>
          </a:p>
          <a:p>
            <a:pPr marL="141283" lvl="2" indent="-141283"/>
            <a:r>
              <a:rPr lang="en-US"/>
              <a:t>Third level</a:t>
            </a:r>
          </a:p>
          <a:p>
            <a:pPr marL="141283" lvl="3" indent="-141283"/>
            <a:r>
              <a:rPr lang="en-US"/>
              <a:t>Fourth level</a:t>
            </a:r>
          </a:p>
          <a:p>
            <a:pPr marL="141283" lvl="4" indent="-141283"/>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3" lvl="0" indent="-141283"/>
            <a:r>
              <a:rPr lang="en-US"/>
              <a:t>Click to edit Master text styles</a:t>
            </a:r>
          </a:p>
          <a:p>
            <a:pPr marL="141283" lvl="1" indent="-141283"/>
            <a:r>
              <a:rPr lang="en-US"/>
              <a:t>Second level</a:t>
            </a:r>
          </a:p>
          <a:p>
            <a:pPr marL="141283" lvl="2" indent="-141283"/>
            <a:r>
              <a:rPr lang="en-US"/>
              <a:t>Third level</a:t>
            </a:r>
          </a:p>
          <a:p>
            <a:pPr marL="141283" lvl="3" indent="-141283"/>
            <a:r>
              <a:rPr lang="en-US"/>
              <a:t>Fourth level</a:t>
            </a:r>
          </a:p>
          <a:p>
            <a:pPr marL="141283" lvl="4" indent="-141283"/>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6"/>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3" lvl="0" indent="-141283"/>
            <a:r>
              <a:rPr lang="en-US"/>
              <a:t>Click to edit Master text styles</a:t>
            </a:r>
          </a:p>
          <a:p>
            <a:pPr marL="141283" lvl="1" indent="-141283"/>
            <a:r>
              <a:rPr lang="en-US"/>
              <a:t>Second level</a:t>
            </a:r>
          </a:p>
          <a:p>
            <a:pPr marL="141283" lvl="2" indent="-141283"/>
            <a:r>
              <a:rPr lang="en-US"/>
              <a:t>Third level</a:t>
            </a:r>
          </a:p>
          <a:p>
            <a:pPr marL="141283" lvl="3" indent="-141283"/>
            <a:r>
              <a:rPr lang="en-US"/>
              <a:t>Fourth level</a:t>
            </a:r>
          </a:p>
          <a:p>
            <a:pPr marL="141283" lvl="4" indent="-141283"/>
            <a:r>
              <a:rPr lang="en-US"/>
              <a:t>Fifth level</a:t>
            </a:r>
          </a:p>
        </p:txBody>
      </p:sp>
    </p:spTree>
    <p:extLst>
      <p:ext uri="{BB962C8B-B14F-4D97-AF65-F5344CB8AC3E}">
        <p14:creationId xmlns:p14="http://schemas.microsoft.com/office/powerpoint/2010/main" val="200015079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2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286828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12728"/>
          </a:xfrm>
        </p:spPr>
        <p:txBody>
          <a:bodyPr wrap="square">
            <a:spAutoFit/>
          </a:bodyPr>
          <a:lstStyle>
            <a:lvl1pPr marL="0" indent="0">
              <a:buNone/>
              <a:defRPr/>
            </a:lvl1pPr>
            <a:lvl2pPr marL="228591" indent="0">
              <a:buNone/>
              <a:defRPr/>
            </a:lvl2pPr>
            <a:lvl3pPr marL="457182" indent="0">
              <a:buNone/>
              <a:defRPr/>
            </a:lvl3pPr>
            <a:lvl4pPr marL="685773" indent="0">
              <a:buNone/>
              <a:defRPr/>
            </a:lvl4pPr>
            <a:lvl5pPr marL="9143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5414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612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2698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461665"/>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78" indent="0">
              <a:buFont typeface="Wingdings" panose="05000000000000000000" pitchFamily="2" charset="2"/>
              <a:buNone/>
              <a:defRPr sz="2000" b="0"/>
            </a:lvl2pPr>
            <a:lvl3pPr marL="450832" indent="0">
              <a:buFont typeface="Wingdings" panose="05000000000000000000" pitchFamily="2" charset="2"/>
              <a:buNone/>
              <a:tabLst/>
              <a:defRPr sz="1600" b="0"/>
            </a:lvl3pPr>
            <a:lvl4pPr marL="652436" indent="0">
              <a:buFont typeface="Wingdings" panose="05000000000000000000" pitchFamily="2" charset="2"/>
              <a:buNone/>
              <a:defRPr sz="1400" b="0"/>
            </a:lvl4pPr>
            <a:lvl5pPr marL="85404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78" indent="0">
              <a:buFont typeface="Wingdings" panose="05000000000000000000" pitchFamily="2" charset="2"/>
              <a:buNone/>
              <a:defRPr sz="2000" b="0"/>
            </a:lvl2pPr>
            <a:lvl3pPr marL="450832" indent="0">
              <a:buFont typeface="Wingdings" panose="05000000000000000000" pitchFamily="2" charset="2"/>
              <a:buNone/>
              <a:tabLst/>
              <a:defRPr sz="1600" b="0"/>
            </a:lvl3pPr>
            <a:lvl4pPr marL="652436" indent="0">
              <a:buFont typeface="Wingdings" panose="05000000000000000000" pitchFamily="2" charset="2"/>
              <a:buNone/>
              <a:defRPr sz="1400" b="0"/>
            </a:lvl4pPr>
            <a:lvl5pPr marL="85404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3196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461665"/>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9"/>
            <a:ext cx="5219700" cy="1341906"/>
          </a:xfrm>
        </p:spPr>
        <p:txBody>
          <a:bodyPr>
            <a:spAutoFit/>
          </a:bodyPr>
          <a:lstStyle>
            <a:lvl1pPr marL="171443" indent="-171443">
              <a:defRPr lang="en-US" sz="2000" dirty="0"/>
            </a:lvl1pPr>
            <a:lvl2pPr marL="342886" indent="-171443">
              <a:defRPr lang="en-US" sz="1600" dirty="0"/>
            </a:lvl2pPr>
            <a:lvl3pPr marL="514329" indent="-171443">
              <a:defRPr lang="en-US" sz="1400" dirty="0"/>
            </a:lvl3pPr>
            <a:lvl4pPr marL="666723" indent="-152394">
              <a:defRPr lang="en-US" sz="1200" dirty="0"/>
            </a:lvl4pPr>
            <a:lvl5pPr marL="793718" indent="-120645">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9"/>
            <a:ext cx="5219700" cy="1341906"/>
          </a:xfrm>
        </p:spPr>
        <p:txBody>
          <a:bodyPr>
            <a:spAutoFit/>
          </a:bodyPr>
          <a:lstStyle>
            <a:lvl1pPr marL="171443" indent="-171443">
              <a:defRPr lang="en-US" sz="2000" dirty="0"/>
            </a:lvl1pPr>
            <a:lvl2pPr marL="342886" indent="-171443">
              <a:defRPr lang="en-US" sz="1600" dirty="0"/>
            </a:lvl2pPr>
            <a:lvl3pPr marL="514329" indent="-171443">
              <a:defRPr lang="en-US" sz="1400" dirty="0"/>
            </a:lvl3pPr>
            <a:lvl4pPr marL="685773" indent="-136520">
              <a:defRPr lang="en-US" sz="1200" dirty="0"/>
            </a:lvl4pPr>
            <a:lvl5pPr marL="793718" indent="-120645">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9887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461665"/>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3"/>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3"/>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93998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6649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461665"/>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591" indent="0">
              <a:buNone/>
              <a:defRPr/>
            </a:lvl2pPr>
            <a:lvl3pPr marL="457182" indent="0">
              <a:buNone/>
              <a:defRPr/>
            </a:lvl3pPr>
            <a:lvl4pPr marL="661962" indent="0">
              <a:buNone/>
              <a:defRPr/>
            </a:lvl4pPr>
            <a:lvl5pPr marL="855629"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6"/>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3" lvl="0" indent="-141283"/>
            <a:r>
              <a:rPr lang="en-US"/>
              <a:t>Click to edit Master text styles</a:t>
            </a:r>
          </a:p>
          <a:p>
            <a:pPr marL="141283" lvl="1" indent="-141283"/>
            <a:r>
              <a:rPr lang="en-US"/>
              <a:t>Second level</a:t>
            </a:r>
          </a:p>
          <a:p>
            <a:pPr marL="141283" lvl="2" indent="-141283"/>
            <a:r>
              <a:rPr lang="en-US"/>
              <a:t>Third level</a:t>
            </a:r>
          </a:p>
          <a:p>
            <a:pPr marL="141283" lvl="3" indent="-141283"/>
            <a:r>
              <a:rPr lang="en-US"/>
              <a:t>Fourth level</a:t>
            </a:r>
          </a:p>
          <a:p>
            <a:pPr marL="141283" lvl="4" indent="-141283"/>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591" indent="0">
              <a:buNone/>
              <a:defRPr/>
            </a:lvl2pPr>
            <a:lvl3pPr marL="457182" indent="0">
              <a:buNone/>
              <a:defRPr/>
            </a:lvl3pPr>
            <a:lvl4pPr marL="661962" indent="0">
              <a:buNone/>
              <a:defRPr/>
            </a:lvl4pPr>
            <a:lvl5pPr marL="855629"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6"/>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3" lvl="0" indent="-141283"/>
            <a:r>
              <a:rPr lang="en-US"/>
              <a:t>Click to edit Master text styles</a:t>
            </a:r>
          </a:p>
          <a:p>
            <a:pPr marL="141283" lvl="1" indent="-141283"/>
            <a:r>
              <a:rPr lang="en-US"/>
              <a:t>Second level</a:t>
            </a:r>
          </a:p>
          <a:p>
            <a:pPr marL="141283" lvl="2" indent="-141283"/>
            <a:r>
              <a:rPr lang="en-US"/>
              <a:t>Third level</a:t>
            </a:r>
          </a:p>
          <a:p>
            <a:pPr marL="141283" lvl="3" indent="-141283"/>
            <a:r>
              <a:rPr lang="en-US"/>
              <a:t>Fourth level</a:t>
            </a:r>
          </a:p>
          <a:p>
            <a:pPr marL="141283" lvl="4" indent="-141283"/>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591" indent="0">
              <a:buNone/>
              <a:defRPr/>
            </a:lvl2pPr>
            <a:lvl3pPr marL="457182" indent="0">
              <a:buNone/>
              <a:defRPr/>
            </a:lvl3pPr>
            <a:lvl4pPr marL="661962" indent="0">
              <a:buNone/>
              <a:defRPr/>
            </a:lvl4pPr>
            <a:lvl5pPr marL="855629"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6"/>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3" lvl="0" indent="-141283"/>
            <a:r>
              <a:rPr lang="en-US"/>
              <a:t>Click to edit Master text styles</a:t>
            </a:r>
          </a:p>
          <a:p>
            <a:pPr marL="141283" lvl="1" indent="-141283"/>
            <a:r>
              <a:rPr lang="en-US"/>
              <a:t>Second level</a:t>
            </a:r>
          </a:p>
          <a:p>
            <a:pPr marL="141283" lvl="2" indent="-141283"/>
            <a:r>
              <a:rPr lang="en-US"/>
              <a:t>Third level</a:t>
            </a:r>
          </a:p>
          <a:p>
            <a:pPr marL="141283" lvl="3" indent="-141283"/>
            <a:r>
              <a:rPr lang="en-US"/>
              <a:t>Fourth level</a:t>
            </a:r>
          </a:p>
          <a:p>
            <a:pPr marL="141283" lvl="4" indent="-141283"/>
            <a:r>
              <a:rPr lang="en-US"/>
              <a:t>Fifth level</a:t>
            </a:r>
          </a:p>
        </p:txBody>
      </p:sp>
    </p:spTree>
    <p:extLst>
      <p:ext uri="{BB962C8B-B14F-4D97-AF65-F5344CB8AC3E}">
        <p14:creationId xmlns:p14="http://schemas.microsoft.com/office/powerpoint/2010/main" val="955818179"/>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461665"/>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3" lvl="0" indent="-141283"/>
            <a:r>
              <a:rPr lang="en-US"/>
              <a:t>Click to edit Master text styles</a:t>
            </a:r>
          </a:p>
          <a:p>
            <a:pPr marL="141283" lvl="1" indent="-141283"/>
            <a:r>
              <a:rPr lang="en-US"/>
              <a:t>Second level</a:t>
            </a:r>
          </a:p>
          <a:p>
            <a:pPr marL="141283" lvl="2" indent="-141283"/>
            <a:r>
              <a:rPr lang="en-US"/>
              <a:t>Third level</a:t>
            </a:r>
          </a:p>
          <a:p>
            <a:pPr marL="141283" lvl="3" indent="-141283"/>
            <a:r>
              <a:rPr lang="en-US"/>
              <a:t>Fourth level</a:t>
            </a:r>
          </a:p>
          <a:p>
            <a:pPr marL="141283" lvl="4" indent="-141283"/>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6"/>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3" lvl="0" indent="-141283"/>
            <a:r>
              <a:rPr lang="en-US"/>
              <a:t>Click to edit Master text styles</a:t>
            </a:r>
          </a:p>
          <a:p>
            <a:pPr marL="141283" lvl="1" indent="-141283"/>
            <a:r>
              <a:rPr lang="en-US"/>
              <a:t>Second level</a:t>
            </a:r>
          </a:p>
          <a:p>
            <a:pPr marL="141283" lvl="2" indent="-141283"/>
            <a:r>
              <a:rPr lang="en-US"/>
              <a:t>Third level</a:t>
            </a:r>
          </a:p>
          <a:p>
            <a:pPr marL="141283" lvl="3" indent="-141283"/>
            <a:r>
              <a:rPr lang="en-US"/>
              <a:t>Fourth level</a:t>
            </a:r>
          </a:p>
          <a:p>
            <a:pPr marL="141283" lvl="4" indent="-141283"/>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3" lvl="0" indent="-141283"/>
            <a:r>
              <a:rPr lang="en-US"/>
              <a:t>Click to edit Master text styles</a:t>
            </a:r>
          </a:p>
          <a:p>
            <a:pPr marL="141283" lvl="1" indent="-141283"/>
            <a:r>
              <a:rPr lang="en-US"/>
              <a:t>Second level</a:t>
            </a:r>
          </a:p>
          <a:p>
            <a:pPr marL="141283" lvl="2" indent="-141283"/>
            <a:r>
              <a:rPr lang="en-US"/>
              <a:t>Third level</a:t>
            </a:r>
          </a:p>
          <a:p>
            <a:pPr marL="141283" lvl="3" indent="-141283"/>
            <a:r>
              <a:rPr lang="en-US"/>
              <a:t>Fourth level</a:t>
            </a:r>
          </a:p>
          <a:p>
            <a:pPr marL="141283" lvl="4" indent="-141283"/>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6"/>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3" lvl="0" indent="-141283"/>
            <a:r>
              <a:rPr lang="en-US"/>
              <a:t>Click to edit Master text styles</a:t>
            </a:r>
          </a:p>
          <a:p>
            <a:pPr marL="141283" lvl="1" indent="-141283"/>
            <a:r>
              <a:rPr lang="en-US"/>
              <a:t>Second level</a:t>
            </a:r>
          </a:p>
          <a:p>
            <a:pPr marL="141283" lvl="2" indent="-141283"/>
            <a:r>
              <a:rPr lang="en-US"/>
              <a:t>Third level</a:t>
            </a:r>
          </a:p>
          <a:p>
            <a:pPr marL="141283" lvl="3" indent="-141283"/>
            <a:r>
              <a:rPr lang="en-US"/>
              <a:t>Fourth level</a:t>
            </a:r>
          </a:p>
          <a:p>
            <a:pPr marL="141283" lvl="4" indent="-141283"/>
            <a:r>
              <a:rPr lang="en-US"/>
              <a:t>Fifth level</a:t>
            </a:r>
          </a:p>
        </p:txBody>
      </p:sp>
    </p:spTree>
    <p:extLst>
      <p:ext uri="{BB962C8B-B14F-4D97-AF65-F5344CB8AC3E}">
        <p14:creationId xmlns:p14="http://schemas.microsoft.com/office/powerpoint/2010/main" val="90463955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461665"/>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3" indent="-141283">
              <a:defRPr lang="en-US" sz="1600" dirty="0"/>
            </a:lvl1pPr>
            <a:lvl2pPr marL="285739" indent="-125408">
              <a:defRPr lang="en-US" sz="1600" dirty="0"/>
            </a:lvl2pPr>
            <a:lvl3pPr marL="438132" indent="-133345">
              <a:defRPr lang="en-US" sz="1600" dirty="0"/>
            </a:lvl3pPr>
            <a:lvl4pPr marL="566716" indent="-114295">
              <a:defRPr lang="en-US" sz="1400" dirty="0"/>
            </a:lvl4pPr>
            <a:lvl5pPr marL="685773" indent="-109534">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3" indent="-141283">
              <a:defRPr lang="en-US" sz="1600" dirty="0"/>
            </a:lvl1pPr>
            <a:lvl2pPr marL="285739" indent="-125408">
              <a:defRPr lang="en-US" sz="1600" dirty="0"/>
            </a:lvl2pPr>
            <a:lvl3pPr marL="438132" indent="-133345">
              <a:defRPr lang="en-US" sz="1600" dirty="0"/>
            </a:lvl3pPr>
            <a:lvl4pPr marL="566716" indent="-114295">
              <a:defRPr lang="en-US" sz="1400" dirty="0"/>
            </a:lvl4pPr>
            <a:lvl5pPr marL="685773" indent="-109534">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3" indent="-141283">
              <a:defRPr lang="en-US" sz="1600" dirty="0"/>
            </a:lvl1pPr>
            <a:lvl2pPr marL="285739" indent="-125408">
              <a:defRPr lang="en-US" sz="1600" dirty="0"/>
            </a:lvl2pPr>
            <a:lvl3pPr marL="438132" indent="-133345">
              <a:defRPr lang="en-US" sz="1600" dirty="0"/>
            </a:lvl3pPr>
            <a:lvl4pPr marL="566716" indent="-114295">
              <a:defRPr lang="en-US" sz="1400" dirty="0"/>
            </a:lvl4pPr>
            <a:lvl5pPr marL="685773" indent="-109534">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3" indent="-141283">
              <a:defRPr lang="en-US" sz="1600" dirty="0"/>
            </a:lvl1pPr>
            <a:lvl2pPr marL="285739" indent="-125408">
              <a:defRPr lang="en-US" sz="1600" dirty="0"/>
            </a:lvl2pPr>
            <a:lvl3pPr marL="438132" indent="-133345">
              <a:defRPr lang="en-US" sz="1600" dirty="0"/>
            </a:lvl3pPr>
            <a:lvl4pPr marL="566716" indent="-114295">
              <a:defRPr lang="en-US" sz="1400" dirty="0"/>
            </a:lvl4pPr>
            <a:lvl5pPr marL="685773" indent="-109534">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3" indent="-141283">
              <a:defRPr lang="en-US" sz="1600" dirty="0"/>
            </a:lvl1pPr>
            <a:lvl2pPr marL="285739" indent="-125408">
              <a:defRPr lang="en-US" sz="1600" dirty="0"/>
            </a:lvl2pPr>
            <a:lvl3pPr marL="438132" indent="-133345">
              <a:defRPr lang="en-US" sz="1600" dirty="0"/>
            </a:lvl3pPr>
            <a:lvl4pPr marL="566716" indent="-114295">
              <a:defRPr lang="en-US" sz="1400" dirty="0"/>
            </a:lvl4pPr>
            <a:lvl5pPr marL="685773" indent="-109534">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53553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486833" y="457200"/>
            <a:ext cx="11119950" cy="461665"/>
          </a:xfrm>
        </p:spPr>
        <p:txBody>
          <a:bodyPr/>
          <a:lstStyle/>
          <a:p>
            <a:r>
              <a:rPr lang="en-US"/>
              <a:t>Click to edit Master title style</a:t>
            </a:r>
          </a:p>
        </p:txBody>
      </p:sp>
    </p:spTree>
    <p:extLst>
      <p:ext uri="{BB962C8B-B14F-4D97-AF65-F5344CB8AC3E}">
        <p14:creationId xmlns:p14="http://schemas.microsoft.com/office/powerpoint/2010/main" val="4075189359"/>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67336"/>
            <a:ext cx="4127692" cy="923330"/>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1951494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48194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1"/>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5"/>
            <a:ext cx="9155113" cy="246221"/>
          </a:xfrm>
        </p:spPr>
        <p:txBody>
          <a:bodyPr/>
          <a:lstStyle>
            <a:lvl1pPr marL="0" indent="0">
              <a:buNone/>
              <a:defRPr sz="1600"/>
            </a:lvl1pPr>
            <a:lvl2pPr marL="228591" indent="0">
              <a:buNone/>
              <a:defRPr/>
            </a:lvl2pPr>
            <a:lvl3pPr marL="457182" indent="0">
              <a:buNone/>
              <a:defRPr/>
            </a:lvl3pPr>
            <a:lvl4pPr marL="661962" indent="0">
              <a:buNone/>
              <a:defRPr/>
            </a:lvl4pPr>
            <a:lvl5pPr marL="855629" indent="0">
              <a:buNone/>
              <a:defRPr/>
            </a:lvl5pPr>
          </a:lstStyle>
          <a:p>
            <a:pPr lvl="0"/>
            <a:r>
              <a:rPr lang="en-US"/>
              <a:t>Company or other information</a:t>
            </a:r>
          </a:p>
        </p:txBody>
      </p:sp>
    </p:spTree>
    <p:extLst>
      <p:ext uri="{BB962C8B-B14F-4D97-AF65-F5344CB8AC3E}">
        <p14:creationId xmlns:p14="http://schemas.microsoft.com/office/powerpoint/2010/main" val="16460559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04"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1"/>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5"/>
            <a:ext cx="9155113" cy="246221"/>
          </a:xfrm>
        </p:spPr>
        <p:txBody>
          <a:bodyPr/>
          <a:lstStyle>
            <a:lvl1pPr marL="0" indent="0">
              <a:buNone/>
              <a:defRPr sz="1600"/>
            </a:lvl1pPr>
            <a:lvl2pPr marL="228591" indent="0">
              <a:buNone/>
              <a:defRPr/>
            </a:lvl2pPr>
            <a:lvl3pPr marL="457182" indent="0">
              <a:buNone/>
              <a:defRPr/>
            </a:lvl3pPr>
            <a:lvl4pPr marL="661962" indent="0">
              <a:buNone/>
              <a:defRPr/>
            </a:lvl4pPr>
            <a:lvl5pPr marL="855629" indent="0">
              <a:buNone/>
              <a:defRPr/>
            </a:lvl5pPr>
          </a:lstStyle>
          <a:p>
            <a:pPr lvl="0"/>
            <a:r>
              <a:rPr lang="en-US"/>
              <a:t>Click to edit Master text styles</a:t>
            </a:r>
          </a:p>
        </p:txBody>
      </p:sp>
    </p:spTree>
    <p:extLst>
      <p:ext uri="{BB962C8B-B14F-4D97-AF65-F5344CB8AC3E}">
        <p14:creationId xmlns:p14="http://schemas.microsoft.com/office/powerpoint/2010/main" val="499237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04"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0179033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04"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487120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83997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04"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753396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04"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246222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9" y="2941391"/>
            <a:ext cx="9356441" cy="609398"/>
          </a:xfrm>
          <a:noFill/>
        </p:spPr>
        <p:txBody>
          <a:bodyPr wrap="square" lIns="0" tIns="0" rIns="0" bIns="0" anchor="b" anchorCtr="0">
            <a:spAutoFit/>
          </a:bodyPr>
          <a:lstStyle>
            <a:lvl1pPr marL="155442" indent="-155442" algn="l" defTabSz="932704"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1"/>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5"/>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2288605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29" indent="-173729">
              <a:defRPr lang="en-US" sz="4400" dirty="0">
                <a:latin typeface="Segoe UI Semilight" panose="020B0402040204020203" pitchFamily="34" charset="0"/>
                <a:cs typeface="Segoe UI Semilight" panose="020B0402040204020203" pitchFamily="34" charset="0"/>
              </a:defRPr>
            </a:lvl1pPr>
          </a:lstStyle>
          <a:p>
            <a:pPr marL="155442" lvl="0" indent="-155442">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1" y="1643865"/>
            <a:ext cx="3741057" cy="3570270"/>
          </a:xfrm>
          <a:blipFill dpi="0" rotWithShape="1">
            <a:blip r:embed="rId3" cstate="screen">
              <a:extLst>
                <a:ext uri="{28A0092B-C50C-407E-A947-70E740481C1C}">
                  <a14:useLocalDpi xmlns:a14="http://schemas.microsoft.com/office/drawing/2010/main"/>
                </a:ext>
              </a:extLst>
            </a:blip>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1"/>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5"/>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298533627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923330"/>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2043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6"/>
            <a:ext cx="6601968" cy="3713607"/>
          </a:xfrm>
          <a:prstGeom prst="roundRect">
            <a:avLst>
              <a:gd name="adj" fmla="val 3942"/>
            </a:avLst>
          </a:prstGeom>
          <a:blipFill>
            <a:blip r:embed="rId3" cstate="screen">
              <a:extLst>
                <a:ext uri="{28A0092B-C50C-407E-A947-70E740481C1C}">
                  <a14:useLocalDpi xmlns:a14="http://schemas.microsoft.com/office/drawing/2010/main"/>
                </a:ext>
              </a:extLst>
            </a:blip>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247420358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461665"/>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1612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3" y="843604"/>
            <a:ext cx="2383621" cy="5166360"/>
          </a:xfrm>
          <a:prstGeom prst="roundRect">
            <a:avLst>
              <a:gd name="adj" fmla="val 3755"/>
            </a:avLst>
          </a:prstGeom>
          <a:blipFill>
            <a:blip r:embed="rId3" cstate="screen">
              <a:extLst>
                <a:ext uri="{28A0092B-C50C-407E-A947-70E740481C1C}">
                  <a14:useLocalDpi xmlns:a14="http://schemas.microsoft.com/office/drawing/2010/main"/>
                </a:ext>
              </a:extLst>
            </a:blip>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2419576077"/>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811153"/>
      </p:ext>
    </p:extLst>
  </p:cSld>
  <p:clrMapOvr>
    <a:masterClrMapping/>
  </p:clrMapOvr>
  <p:transition>
    <p:fade/>
  </p:transition>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982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662535"/>
            <a:ext cx="4158362" cy="46166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861774"/>
          </a:xfrm>
        </p:spPr>
        <p:txBody>
          <a:bodyPr/>
          <a:lstStyle>
            <a:lvl1pPr marL="0" indent="0">
              <a:buNone/>
              <a:defRPr sz="2800">
                <a:latin typeface="+mn-lt"/>
              </a:defRPr>
            </a:lvl1pPr>
            <a:lvl2pPr marL="228591" indent="0">
              <a:buNone/>
              <a:defRPr/>
            </a:lvl2pPr>
            <a:lvl3pPr marL="457182" indent="0">
              <a:buNone/>
              <a:defRPr/>
            </a:lvl3pPr>
            <a:lvl4pPr marL="661962" indent="0">
              <a:buNone/>
              <a:defRPr/>
            </a:lvl4pPr>
            <a:lvl5pPr marL="85562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65320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965748"/>
            <a:ext cx="4159950" cy="923330"/>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540694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4241825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9"/>
            <a:ext cx="4163125" cy="861774"/>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67679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196995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970938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528710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82294"/>
            <a:ext cx="11018520" cy="461665"/>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591" lvl="0" indent="-228591"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4345571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912454"/>
            <a:ext cx="11018520" cy="461665"/>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591" lvl="0" indent="-228591"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336063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461665"/>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91" lvl="0" indent="-228591"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91" lvl="0" indent="-228591"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049912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461665"/>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1"/>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1"/>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1"/>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810587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461665"/>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679837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912739"/>
            <a:ext cx="11018520" cy="461665"/>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1"/>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69725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391366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912738"/>
            <a:ext cx="11018520" cy="461665"/>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33425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912739"/>
            <a:ext cx="11018520" cy="461665"/>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80007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912739"/>
            <a:ext cx="11018520" cy="461665"/>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5"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9"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26355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915913"/>
            <a:ext cx="11018520" cy="461665"/>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71136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909958"/>
            <a:ext cx="11018520" cy="461665"/>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47303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909958"/>
            <a:ext cx="11018520" cy="461665"/>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35877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3"/>
            <a:ext cx="3182027" cy="46166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3"/>
            <a:ext cx="7253288" cy="430888"/>
          </a:xfrm>
        </p:spPr>
        <p:txBody>
          <a:bodyPr anchor="t"/>
          <a:lstStyle>
            <a:lvl1pPr marL="231766" indent="-231766">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16532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196580"/>
            <a:ext cx="3182027" cy="461665"/>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8"/>
          </a:xfrm>
        </p:spPr>
        <p:txBody>
          <a:bodyPr anchor="ctr"/>
          <a:lstStyle>
            <a:lvl1pPr marL="231766" indent="-231766">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971321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3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2314"/>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39" indent="0">
              <a:buNone/>
              <a:tabLst>
                <a:tab pos="344475" algn="l"/>
              </a:tabLst>
              <a:defRPr sz="2400">
                <a:solidFill>
                  <a:schemeClr val="tx1"/>
                </a:solidFill>
                <a:latin typeface="Consolas" panose="020B0609020204030204" pitchFamily="49" charset="0"/>
                <a:cs typeface="Consolas" panose="020B0609020204030204" pitchFamily="49" charset="0"/>
              </a:defRPr>
            </a:lvl2pPr>
            <a:lvl3pPr marL="584583" indent="0">
              <a:buNone/>
              <a:tabLst>
                <a:tab pos="569891" algn="l"/>
              </a:tabLst>
              <a:defRPr sz="2400">
                <a:solidFill>
                  <a:schemeClr val="tx1"/>
                </a:solidFill>
                <a:latin typeface="Consolas" panose="020B0609020204030204" pitchFamily="49" charset="0"/>
                <a:cs typeface="Consolas" panose="020B0609020204030204" pitchFamily="49" charset="0"/>
              </a:defRPr>
            </a:lvl3pPr>
            <a:lvl4pPr marL="814531" indent="0">
              <a:buNone/>
              <a:tabLst>
                <a:tab pos="800068" algn="l"/>
              </a:tabLst>
              <a:defRPr sz="2400">
                <a:solidFill>
                  <a:schemeClr val="tx1"/>
                </a:solidFill>
                <a:latin typeface="Consolas" panose="020B0609020204030204" pitchFamily="49" charset="0"/>
                <a:cs typeface="Consolas" panose="020B0609020204030204" pitchFamily="49" charset="0"/>
              </a:defRPr>
            </a:lvl4pPr>
            <a:lvl5pPr marL="1050955" indent="0">
              <a:buNone/>
              <a:tabLst>
                <a:tab pos="1028659"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073285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3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39" indent="0">
              <a:buNone/>
              <a:tabLst>
                <a:tab pos="344475" algn="l"/>
              </a:tabLst>
              <a:defRPr sz="2400">
                <a:solidFill>
                  <a:schemeClr val="tx1"/>
                </a:solidFill>
                <a:latin typeface="Consolas" panose="020B0609020204030204" pitchFamily="49" charset="0"/>
                <a:cs typeface="Consolas" panose="020B0609020204030204" pitchFamily="49" charset="0"/>
              </a:defRPr>
            </a:lvl2pPr>
            <a:lvl3pPr marL="584583" indent="0">
              <a:buNone/>
              <a:tabLst>
                <a:tab pos="569891" algn="l"/>
              </a:tabLst>
              <a:defRPr sz="2400">
                <a:solidFill>
                  <a:schemeClr val="tx1"/>
                </a:solidFill>
                <a:latin typeface="Consolas" panose="020B0609020204030204" pitchFamily="49" charset="0"/>
                <a:cs typeface="Consolas" panose="020B0609020204030204" pitchFamily="49" charset="0"/>
              </a:defRPr>
            </a:lvl3pPr>
            <a:lvl4pPr marL="814531" indent="0">
              <a:buNone/>
              <a:tabLst>
                <a:tab pos="800068" algn="l"/>
              </a:tabLst>
              <a:defRPr sz="2400">
                <a:solidFill>
                  <a:schemeClr val="tx1"/>
                </a:solidFill>
                <a:latin typeface="Consolas" panose="020B0609020204030204" pitchFamily="49" charset="0"/>
                <a:cs typeface="Consolas" panose="020B0609020204030204" pitchFamily="49" charset="0"/>
              </a:defRPr>
            </a:lvl4pPr>
            <a:lvl5pPr marL="1050955" indent="0">
              <a:buNone/>
              <a:tabLst>
                <a:tab pos="1028659"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3143804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47073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22" indent="0">
              <a:buNone/>
              <a:defRPr sz="2400">
                <a:solidFill>
                  <a:srgbClr val="2F2F2F"/>
                </a:solidFill>
                <a:latin typeface="Segoe UI" panose="020B0502040204020203" pitchFamily="34" charset="0"/>
                <a:cs typeface="Segoe UI" panose="020B0502040204020203" pitchFamily="34" charset="0"/>
              </a:defRPr>
            </a:lvl2pPr>
            <a:lvl3pPr marL="457045" indent="0">
              <a:buNone/>
              <a:defRPr/>
            </a:lvl3pPr>
            <a:lvl4pPr marL="685567" indent="0">
              <a:buNone/>
              <a:defRPr/>
            </a:lvl4pPr>
            <a:lvl5pPr marL="914089"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3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3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8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4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049299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3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3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8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4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22" indent="0">
              <a:buNone/>
              <a:defRPr sz="2400">
                <a:solidFill>
                  <a:srgbClr val="2F2F2F"/>
                </a:solidFill>
                <a:latin typeface="Segoe UI" panose="020B0502040204020203" pitchFamily="34" charset="0"/>
                <a:cs typeface="Segoe UI" panose="020B0502040204020203" pitchFamily="34" charset="0"/>
              </a:defRPr>
            </a:lvl2pPr>
            <a:lvl3pPr marL="457045" indent="0">
              <a:buNone/>
              <a:defRPr/>
            </a:lvl3pPr>
            <a:lvl4pPr marL="685567" indent="0">
              <a:buNone/>
              <a:defRPr/>
            </a:lvl4pPr>
            <a:lvl5pPr marL="914089" indent="0">
              <a:buNone/>
              <a:defRPr/>
            </a:lvl5pPr>
          </a:lstStyle>
          <a:p>
            <a:pPr lvl="0"/>
            <a:r>
              <a:rPr lang="en-US"/>
              <a:t>Click to edit text</a:t>
            </a:r>
          </a:p>
        </p:txBody>
      </p:sp>
    </p:spTree>
    <p:extLst>
      <p:ext uri="{BB962C8B-B14F-4D97-AF65-F5344CB8AC3E}">
        <p14:creationId xmlns:p14="http://schemas.microsoft.com/office/powerpoint/2010/main" val="18109883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45" indent="0">
              <a:buNone/>
              <a:defRPr/>
            </a:lvl3pPr>
            <a:lvl4pPr marL="685567" indent="0">
              <a:buNone/>
              <a:defRPr/>
            </a:lvl4pPr>
            <a:lvl5pPr marL="914089"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5"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3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6"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3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8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4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5049838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1"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3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3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8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4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45" indent="0">
              <a:buNone/>
              <a:defRPr/>
            </a:lvl3pPr>
            <a:lvl4pPr marL="685567" indent="0">
              <a:buNone/>
              <a:defRPr/>
            </a:lvl4pPr>
            <a:lvl5pPr marL="914089" indent="0">
              <a:buNone/>
              <a:defRPr/>
            </a:lvl5pPr>
          </a:lstStyle>
          <a:p>
            <a:pPr lvl="0"/>
            <a:r>
              <a:rPr lang="en-US"/>
              <a:t>Click to edit text</a:t>
            </a:r>
          </a:p>
        </p:txBody>
      </p:sp>
    </p:spTree>
    <p:extLst>
      <p:ext uri="{BB962C8B-B14F-4D97-AF65-F5344CB8AC3E}">
        <p14:creationId xmlns:p14="http://schemas.microsoft.com/office/powerpoint/2010/main" val="3186945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3"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1"/>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5"/>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53"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8678210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3"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04"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3" y="3962401"/>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1" y="4261495"/>
            <a:ext cx="4162425" cy="246221"/>
          </a:xfrm>
        </p:spPr>
        <p:txBody>
          <a:bodyPr/>
          <a:lstStyle>
            <a:lvl1pPr marL="0" indent="0">
              <a:buNone/>
              <a:defRPr sz="1600"/>
            </a:lvl1pPr>
            <a:lvl2pPr marL="228591" indent="0">
              <a:buNone/>
              <a:defRPr/>
            </a:lvl2pPr>
            <a:lvl3pPr marL="457182" indent="0">
              <a:buNone/>
              <a:defRPr/>
            </a:lvl3pPr>
            <a:lvl4pPr marL="661962" indent="0">
              <a:buNone/>
              <a:defRPr/>
            </a:lvl4pPr>
            <a:lvl5pPr marL="855629"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430888"/>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53"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9583426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9"/>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131687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86633"/>
            <a:ext cx="10363200" cy="92333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36933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EC3321-7257-4B6C-8B43-4C29EDD1AE70}" type="datetimeFigureOut">
              <a:rPr lang="en-IN" smtClean="0"/>
              <a:t>15-01-2025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3B3E1D5-E728-421B-8B2B-0557D89BC0F6}" type="slidenum">
              <a:rPr lang="en-IN" smtClean="0"/>
              <a:t>‹#›</a:t>
            </a:fld>
            <a:endParaRPr lang="en-IN"/>
          </a:p>
        </p:txBody>
      </p:sp>
    </p:spTree>
    <p:extLst>
      <p:ext uri="{BB962C8B-B14F-4D97-AF65-F5344CB8AC3E}">
        <p14:creationId xmlns:p14="http://schemas.microsoft.com/office/powerpoint/2010/main" val="3889777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5249682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2977387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72237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46818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674473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7611418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669666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071671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489487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814716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106055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8909616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0765785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26809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5261651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128987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763908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8611859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6065230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4487455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screen">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0996307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60870708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screen">
            <a:alphaModFix amt="50000"/>
            <a:extLst>
              <a:ext uri="{28A0092B-C50C-407E-A947-70E740481C1C}">
                <a14:useLocalDpi xmlns:a14="http://schemas.microsoft.com/office/drawing/2010/main"/>
              </a:ext>
            </a:extLst>
          </a:blip>
          <a:srcRect/>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87367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875921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899933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1147468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163054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589947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373913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857439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427916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40158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510562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762377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30821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795DD1-EE31-6EA9-5CEB-7EFB6F3612E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141196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105374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26187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36221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61358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80220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8003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7689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76665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1024503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7902585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8058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535453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9954270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753234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007644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584579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7138747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999058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80522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075769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585122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97526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107050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8535837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11345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6318422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465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9293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287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7299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976742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804869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686460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476987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4696669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378149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5228899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591834687"/>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440797561"/>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977775870"/>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2691536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35002523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BB55-2220-EC12-8C37-67B30DD02E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18A687-B336-47B9-0629-A8EB68B3F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92B629-6FD4-B384-F8E3-56093906746D}"/>
              </a:ext>
            </a:extLst>
          </p:cNvPr>
          <p:cNvSpPr>
            <a:spLocks noGrp="1"/>
          </p:cNvSpPr>
          <p:nvPr>
            <p:ph type="dt" sz="half" idx="10"/>
          </p:nvPr>
        </p:nvSpPr>
        <p:spPr/>
        <p:txBody>
          <a:bodyPr/>
          <a:lstStyle/>
          <a:p>
            <a:fld id="{C191E5CE-D9D5-44BC-94B2-AF6626B4E889}" type="datetimeFigureOut">
              <a:rPr lang="en-US" smtClean="0"/>
              <a:t>1/15/2025</a:t>
            </a:fld>
            <a:endParaRPr lang="en-US"/>
          </a:p>
        </p:txBody>
      </p:sp>
      <p:sp>
        <p:nvSpPr>
          <p:cNvPr id="5" name="Footer Placeholder 4">
            <a:extLst>
              <a:ext uri="{FF2B5EF4-FFF2-40B4-BE49-F238E27FC236}">
                <a16:creationId xmlns:a16="http://schemas.microsoft.com/office/drawing/2014/main" id="{D2BAF3B2-F150-C114-989C-97D5C9C9B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22DA3-1F5C-51D1-C142-5C048352FEA5}"/>
              </a:ext>
            </a:extLst>
          </p:cNvPr>
          <p:cNvSpPr>
            <a:spLocks noGrp="1"/>
          </p:cNvSpPr>
          <p:nvPr>
            <p:ph type="sldNum" sz="quarter" idx="12"/>
          </p:nvPr>
        </p:nvSpPr>
        <p:spPr/>
        <p:txBody>
          <a:bodyPr/>
          <a:lstStyle/>
          <a:p>
            <a:fld id="{50A19F77-8ED2-48AD-B9D6-CE87FB456FCC}" type="slidenum">
              <a:rPr lang="en-US" smtClean="0"/>
              <a:t>‹#›</a:t>
            </a:fld>
            <a:endParaRPr lang="en-US"/>
          </a:p>
        </p:txBody>
      </p:sp>
    </p:spTree>
    <p:extLst>
      <p:ext uri="{BB962C8B-B14F-4D97-AF65-F5344CB8AC3E}">
        <p14:creationId xmlns:p14="http://schemas.microsoft.com/office/powerpoint/2010/main" val="30759170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51100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647766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76594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19456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54916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535772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55528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73091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50623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76299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3881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00291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78930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2874901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999227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951806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766576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313765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544619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6190716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274401-DBC2-9496-5064-46F436CBD2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23068984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196638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B2E8E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204B5-4865-0CFD-A2A3-19B1A301AC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80432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27571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4546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3364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420804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7464388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0965618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83520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EEACC-C2E4-2D73-9675-DC106E9867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F3C9DE-D9DB-F5D4-F0A9-0235A17F5F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761750-0C21-A0FB-A83A-44AB145286AF}"/>
              </a:ext>
            </a:extLst>
          </p:cNvPr>
          <p:cNvSpPr>
            <a:spLocks noGrp="1"/>
          </p:cNvSpPr>
          <p:nvPr>
            <p:ph type="dt" sz="half" idx="10"/>
          </p:nvPr>
        </p:nvSpPr>
        <p:spPr/>
        <p:txBody>
          <a:bodyPr/>
          <a:lstStyle/>
          <a:p>
            <a:fld id="{7F48F480-25C7-49B0-961F-6544BE2DFF5B}" type="datetimeFigureOut">
              <a:rPr lang="en-GB" smtClean="0"/>
              <a:t>15/01/2025</a:t>
            </a:fld>
            <a:endParaRPr lang="en-GB"/>
          </a:p>
        </p:txBody>
      </p:sp>
      <p:sp>
        <p:nvSpPr>
          <p:cNvPr id="5" name="Footer Placeholder 4">
            <a:extLst>
              <a:ext uri="{FF2B5EF4-FFF2-40B4-BE49-F238E27FC236}">
                <a16:creationId xmlns:a16="http://schemas.microsoft.com/office/drawing/2014/main" id="{F3174082-4FCE-9699-6BE1-FC9D5B0F6C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7EF13B-B5B9-0334-4CF3-BD41DC4DB9DD}"/>
              </a:ext>
            </a:extLst>
          </p:cNvPr>
          <p:cNvSpPr>
            <a:spLocks noGrp="1"/>
          </p:cNvSpPr>
          <p:nvPr>
            <p:ph type="sldNum" sz="quarter" idx="12"/>
          </p:nvPr>
        </p:nvSpPr>
        <p:spPr/>
        <p:txBody>
          <a:bodyPr/>
          <a:lstStyle/>
          <a:p>
            <a:fld id="{5D505AEA-5614-4C76-B0A1-A5AA6669D51D}" type="slidenum">
              <a:rPr lang="en-GB" smtClean="0"/>
              <a:t>‹#›</a:t>
            </a:fld>
            <a:endParaRPr lang="en-GB"/>
          </a:p>
        </p:txBody>
      </p:sp>
    </p:spTree>
    <p:extLst>
      <p:ext uri="{BB962C8B-B14F-4D97-AF65-F5344CB8AC3E}">
        <p14:creationId xmlns:p14="http://schemas.microsoft.com/office/powerpoint/2010/main" val="37966334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Column-Texture-BIC">
    <p:bg>
      <p:bgPr>
        <a:solidFill>
          <a:srgbClr val="0C283A"/>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A5DDC46-131E-1932-E5FF-2DB33DAECB56}"/>
              </a:ext>
            </a:extLst>
          </p:cNvPr>
          <p:cNvSpPr>
            <a:spLocks noGrp="1"/>
          </p:cNvSpPr>
          <p:nvPr>
            <p:ph type="body" sz="quarter" idx="11" hasCustomPrompt="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a:t>
            </a:r>
          </a:p>
        </p:txBody>
      </p:sp>
      <p:pic>
        <p:nvPicPr>
          <p:cNvPr id="2" name="Picture 1">
            <a:extLst>
              <a:ext uri="{FF2B5EF4-FFF2-40B4-BE49-F238E27FC236}">
                <a16:creationId xmlns:a16="http://schemas.microsoft.com/office/drawing/2014/main" id="{ECDF3D41-39E1-C908-FC73-089315150F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192000" cy="6858000"/>
          </a:xfrm>
          <a:prstGeom prst="rect">
            <a:avLst/>
          </a:prstGeom>
        </p:spPr>
      </p:pic>
      <p:pic>
        <p:nvPicPr>
          <p:cNvPr id="3" name="Picture 2">
            <a:extLst>
              <a:ext uri="{FF2B5EF4-FFF2-40B4-BE49-F238E27FC236}">
                <a16:creationId xmlns:a16="http://schemas.microsoft.com/office/drawing/2014/main" id="{FA656A7D-9CB3-CC60-590B-4E2C9171673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76828135"/>
      </p:ext>
    </p:extLst>
  </p:cSld>
  <p:clrMapOvr>
    <a:masterClrMapping/>
  </p:clrMapOvr>
  <p:extLst>
    <p:ext uri="{DCECCB84-F9BA-43D5-87BE-67443E8EF086}">
      <p15:sldGuideLst xmlns:p15="http://schemas.microsoft.com/office/powerpoint/2012/main">
        <p15:guide id="15" pos="1440">
          <p15:clr>
            <a:srgbClr val="547EBF"/>
          </p15:clr>
        </p15:guide>
        <p15:guide id="17" pos="1632">
          <p15:clr>
            <a:srgbClr val="547EBF"/>
          </p15:clr>
        </p15:guide>
        <p15:guide id="19" pos="2208">
          <p15:clr>
            <a:srgbClr val="A4A3A4"/>
          </p15:clr>
        </p15:guide>
        <p15:guide id="20" pos="2592">
          <p15:clr>
            <a:srgbClr val="547EBF"/>
          </p15:clr>
        </p15:guide>
        <p15:guide id="22" pos="3744">
          <p15:clr>
            <a:srgbClr val="547EBF"/>
          </p15:clr>
        </p15:guide>
        <p15:guide id="23" pos="3168">
          <p15:clr>
            <a:srgbClr val="A4A3A4"/>
          </p15:clr>
        </p15:guide>
        <p15:guide id="24" pos="3360">
          <p15:clr>
            <a:srgbClr val="A4A3A4"/>
          </p15:clr>
        </p15:guide>
        <p15:guide id="25" pos="3936">
          <p15:clr>
            <a:srgbClr val="547EBF"/>
          </p15:clr>
        </p15:guide>
        <p15:guide id="27" pos="4320">
          <p15:clr>
            <a:srgbClr val="A4A3A4"/>
          </p15:clr>
        </p15:guide>
        <p15:guide id="28" pos="4512">
          <p15:clr>
            <a:srgbClr val="A4A3A4"/>
          </p15:clr>
        </p15:guide>
        <p15:guide id="29" pos="4896">
          <p15:clr>
            <a:srgbClr val="547EBF"/>
          </p15:clr>
        </p15:guide>
        <p15:guide id="30" pos="5088">
          <p15:clr>
            <a:srgbClr val="547EBF"/>
          </p15:clr>
        </p15:guide>
        <p15:guide id="32" pos="5472">
          <p15:clr>
            <a:srgbClr val="A4A3A4"/>
          </p15:clr>
        </p15:guide>
        <p15:guide id="33" pos="6048">
          <p15:clr>
            <a:srgbClr val="547EBF"/>
          </p15:clr>
        </p15:guide>
        <p15:guide id="39" pos="5664">
          <p15:clr>
            <a:srgbClr val="A4A3A4"/>
          </p15:clr>
        </p15:guide>
        <p15:guide id="45" pos="1056">
          <p15:clr>
            <a:srgbClr val="A4A3A4"/>
          </p15:clr>
        </p15:guide>
        <p15:guide id="48" pos="864">
          <p15:clr>
            <a:srgbClr val="A4A3A4"/>
          </p15:clr>
        </p15:guide>
        <p15:guide id="49" pos="2016">
          <p15:clr>
            <a:srgbClr val="A4A3A4"/>
          </p15:clr>
        </p15:guide>
        <p15:guide id="50" pos="2784">
          <p15:clr>
            <a:srgbClr val="547EBF"/>
          </p15:clr>
        </p15:guide>
        <p15:guide id="51" pos="6624">
          <p15:clr>
            <a:srgbClr val="A4A3A4"/>
          </p15:clr>
        </p15:guide>
        <p15:guide id="57" pos="6240">
          <p15:clr>
            <a:srgbClr val="547EBF"/>
          </p15:clr>
        </p15:guide>
        <p15:guide id="58" pos="6816">
          <p15:clr>
            <a:srgbClr val="A4A3A4"/>
          </p15:clr>
        </p15:guide>
        <p15:guide id="59" orient="horz" pos="81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Cover 1">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FC6D84C9-F0D0-2E7D-2082-0E0EAA97BC32}"/>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Single Corner Rounded 6">
            <a:extLst>
              <a:ext uri="{FF2B5EF4-FFF2-40B4-BE49-F238E27FC236}">
                <a16:creationId xmlns:a16="http://schemas.microsoft.com/office/drawing/2014/main" id="{14C1DEFF-1CC8-4FA3-1BA4-C46D4165E041}"/>
              </a:ext>
            </a:extLst>
          </p:cNvPr>
          <p:cNvSpPr/>
          <p:nvPr userDrawn="1"/>
        </p:nvSpPr>
        <p:spPr>
          <a:xfrm rot="10800000">
            <a:off x="6925824" y="-3432"/>
            <a:ext cx="5266175" cy="6864864"/>
          </a:xfrm>
          <a:prstGeom prst="round1Rect">
            <a:avLst>
              <a:gd name="adj" fmla="val 30051"/>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1EE70375-B879-2E04-7DE9-267858168E40}"/>
              </a:ext>
            </a:extLst>
          </p:cNvPr>
          <p:cNvGrpSpPr/>
          <p:nvPr userDrawn="1"/>
        </p:nvGrpSpPr>
        <p:grpSpPr>
          <a:xfrm>
            <a:off x="9687834" y="5133271"/>
            <a:ext cx="2504165" cy="1728160"/>
            <a:chOff x="9687834" y="5133271"/>
            <a:chExt cx="2504165" cy="1728160"/>
          </a:xfrm>
        </p:grpSpPr>
        <p:sp>
          <p:nvSpPr>
            <p:cNvPr id="11" name="Rectangle: Single Corner Rounded 10">
              <a:extLst>
                <a:ext uri="{FF2B5EF4-FFF2-40B4-BE49-F238E27FC236}">
                  <a16:creationId xmlns:a16="http://schemas.microsoft.com/office/drawing/2014/main" id="{3E49D4A0-C4CF-0AA5-5EB4-3D4E52E194CA}"/>
                </a:ext>
              </a:extLst>
            </p:cNvPr>
            <p:cNvSpPr/>
            <p:nvPr/>
          </p:nvSpPr>
          <p:spPr>
            <a:xfrm flipH="1">
              <a:off x="9687834" y="5517291"/>
              <a:ext cx="2120144" cy="1344140"/>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5">
              <a:extLst>
                <a:ext uri="{FF2B5EF4-FFF2-40B4-BE49-F238E27FC236}">
                  <a16:creationId xmlns:a16="http://schemas.microsoft.com/office/drawing/2014/main" id="{21736647-7677-95A4-E03E-CFB1CE5ED12C}"/>
                </a:ext>
              </a:extLst>
            </p:cNvPr>
            <p:cNvSpPr/>
            <p:nvPr/>
          </p:nvSpPr>
          <p:spPr>
            <a:xfrm>
              <a:off x="11807979" y="5133271"/>
              <a:ext cx="384020" cy="384020"/>
            </a:xfrm>
            <a:custGeom>
              <a:avLst/>
              <a:gdLst>
                <a:gd name="connsiteX0" fmla="*/ 0 w 384020"/>
                <a:gd name="connsiteY0" fmla="*/ 0 h 384020"/>
                <a:gd name="connsiteX1" fmla="*/ 384021 w 384020"/>
                <a:gd name="connsiteY1" fmla="*/ 0 h 384020"/>
                <a:gd name="connsiteX2" fmla="*/ 384021 w 384020"/>
                <a:gd name="connsiteY2" fmla="*/ 384021 h 384020"/>
                <a:gd name="connsiteX3" fmla="*/ 0 w 384020"/>
                <a:gd name="connsiteY3" fmla="*/ 384021 h 384020"/>
              </a:gdLst>
              <a:ahLst/>
              <a:cxnLst>
                <a:cxn ang="0">
                  <a:pos x="connsiteX0" y="connsiteY0"/>
                </a:cxn>
                <a:cxn ang="0">
                  <a:pos x="connsiteX1" y="connsiteY1"/>
                </a:cxn>
                <a:cxn ang="0">
                  <a:pos x="connsiteX2" y="connsiteY2"/>
                </a:cxn>
                <a:cxn ang="0">
                  <a:pos x="connsiteX3" y="connsiteY3"/>
                </a:cxn>
              </a:cxnLst>
              <a:rect l="l" t="t" r="r" b="b"/>
              <a:pathLst>
                <a:path w="384020" h="384020">
                  <a:moveTo>
                    <a:pt x="0" y="0"/>
                  </a:moveTo>
                  <a:lnTo>
                    <a:pt x="384021" y="0"/>
                  </a:lnTo>
                  <a:lnTo>
                    <a:pt x="384021" y="384021"/>
                  </a:lnTo>
                  <a:lnTo>
                    <a:pt x="0" y="384021"/>
                  </a:lnTo>
                  <a:close/>
                </a:path>
              </a:pathLst>
            </a:cu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746C5367-4BDF-E244-6A42-C9CC3CDE3E7B}"/>
              </a:ext>
            </a:extLst>
          </p:cNvPr>
          <p:cNvGrpSpPr/>
          <p:nvPr userDrawn="1"/>
        </p:nvGrpSpPr>
        <p:grpSpPr>
          <a:xfrm>
            <a:off x="7795920" y="4037990"/>
            <a:ext cx="1891914" cy="1010359"/>
            <a:chOff x="604894" y="4447838"/>
            <a:chExt cx="1891914" cy="1010359"/>
          </a:xfrm>
        </p:grpSpPr>
        <p:sp>
          <p:nvSpPr>
            <p:cNvPr id="14" name="Freeform: Shape 33">
              <a:extLst>
                <a:ext uri="{FF2B5EF4-FFF2-40B4-BE49-F238E27FC236}">
                  <a16:creationId xmlns:a16="http://schemas.microsoft.com/office/drawing/2014/main" id="{E0E3D134-EDDE-C309-761E-7A2931AE5650}"/>
                </a:ext>
              </a:extLst>
            </p:cNvPr>
            <p:cNvSpPr/>
            <p:nvPr/>
          </p:nvSpPr>
          <p:spPr>
            <a:xfrm>
              <a:off x="60489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34">
              <a:extLst>
                <a:ext uri="{FF2B5EF4-FFF2-40B4-BE49-F238E27FC236}">
                  <a16:creationId xmlns:a16="http://schemas.microsoft.com/office/drawing/2014/main" id="{6A47CC7F-4C9B-37F9-2F89-CCB0E67569F9}"/>
                </a:ext>
              </a:extLst>
            </p:cNvPr>
            <p:cNvSpPr/>
            <p:nvPr/>
          </p:nvSpPr>
          <p:spPr>
            <a:xfrm>
              <a:off x="1045792"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35">
              <a:extLst>
                <a:ext uri="{FF2B5EF4-FFF2-40B4-BE49-F238E27FC236}">
                  <a16:creationId xmlns:a16="http://schemas.microsoft.com/office/drawing/2014/main" id="{ACF1B38E-BE08-FFF5-436A-950B19B40061}"/>
                </a:ext>
              </a:extLst>
            </p:cNvPr>
            <p:cNvSpPr/>
            <p:nvPr/>
          </p:nvSpPr>
          <p:spPr>
            <a:xfrm>
              <a:off x="1486689"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36">
              <a:extLst>
                <a:ext uri="{FF2B5EF4-FFF2-40B4-BE49-F238E27FC236}">
                  <a16:creationId xmlns:a16="http://schemas.microsoft.com/office/drawing/2014/main" id="{ABFC80D3-D60A-0429-7B77-A24B5C3DFA51}"/>
                </a:ext>
              </a:extLst>
            </p:cNvPr>
            <p:cNvSpPr/>
            <p:nvPr/>
          </p:nvSpPr>
          <p:spPr>
            <a:xfrm>
              <a:off x="1927822" y="444783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39">
              <a:extLst>
                <a:ext uri="{FF2B5EF4-FFF2-40B4-BE49-F238E27FC236}">
                  <a16:creationId xmlns:a16="http://schemas.microsoft.com/office/drawing/2014/main" id="{E7099C2F-C30D-0008-8482-90E4D75B82B0}"/>
                </a:ext>
              </a:extLst>
            </p:cNvPr>
            <p:cNvSpPr/>
            <p:nvPr/>
          </p:nvSpPr>
          <p:spPr>
            <a:xfrm>
              <a:off x="236848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40">
              <a:extLst>
                <a:ext uri="{FF2B5EF4-FFF2-40B4-BE49-F238E27FC236}">
                  <a16:creationId xmlns:a16="http://schemas.microsoft.com/office/drawing/2014/main" id="{68B94521-C619-90B6-F6E8-DFDC6F0BF984}"/>
                </a:ext>
              </a:extLst>
            </p:cNvPr>
            <p:cNvSpPr/>
            <p:nvPr/>
          </p:nvSpPr>
          <p:spPr>
            <a:xfrm>
              <a:off x="60489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42">
              <a:extLst>
                <a:ext uri="{FF2B5EF4-FFF2-40B4-BE49-F238E27FC236}">
                  <a16:creationId xmlns:a16="http://schemas.microsoft.com/office/drawing/2014/main" id="{74DFA832-4B4A-BA2C-2D5C-9745C6C0B317}"/>
                </a:ext>
              </a:extLst>
            </p:cNvPr>
            <p:cNvSpPr/>
            <p:nvPr/>
          </p:nvSpPr>
          <p:spPr>
            <a:xfrm>
              <a:off x="1045792"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43">
              <a:extLst>
                <a:ext uri="{FF2B5EF4-FFF2-40B4-BE49-F238E27FC236}">
                  <a16:creationId xmlns:a16="http://schemas.microsoft.com/office/drawing/2014/main" id="{2DF856A0-94CB-B9FD-C649-F20AF5300CED}"/>
                </a:ext>
              </a:extLst>
            </p:cNvPr>
            <p:cNvSpPr/>
            <p:nvPr/>
          </p:nvSpPr>
          <p:spPr>
            <a:xfrm>
              <a:off x="1486689"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44">
              <a:extLst>
                <a:ext uri="{FF2B5EF4-FFF2-40B4-BE49-F238E27FC236}">
                  <a16:creationId xmlns:a16="http://schemas.microsoft.com/office/drawing/2014/main" id="{DE06AA07-F3BC-B873-A606-C2BD8A9F47AE}"/>
                </a:ext>
              </a:extLst>
            </p:cNvPr>
            <p:cNvSpPr/>
            <p:nvPr/>
          </p:nvSpPr>
          <p:spPr>
            <a:xfrm>
              <a:off x="1927822" y="488897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45">
              <a:extLst>
                <a:ext uri="{FF2B5EF4-FFF2-40B4-BE49-F238E27FC236}">
                  <a16:creationId xmlns:a16="http://schemas.microsoft.com/office/drawing/2014/main" id="{1456EC0B-C7F1-3E39-DA0A-FF7791984511}"/>
                </a:ext>
              </a:extLst>
            </p:cNvPr>
            <p:cNvSpPr/>
            <p:nvPr/>
          </p:nvSpPr>
          <p:spPr>
            <a:xfrm>
              <a:off x="236848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46">
              <a:extLst>
                <a:ext uri="{FF2B5EF4-FFF2-40B4-BE49-F238E27FC236}">
                  <a16:creationId xmlns:a16="http://schemas.microsoft.com/office/drawing/2014/main" id="{1B4DC2E8-3BE0-89E9-13BF-80A2FF208436}"/>
                </a:ext>
              </a:extLst>
            </p:cNvPr>
            <p:cNvSpPr/>
            <p:nvPr/>
          </p:nvSpPr>
          <p:spPr>
            <a:xfrm>
              <a:off x="60489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47">
              <a:extLst>
                <a:ext uri="{FF2B5EF4-FFF2-40B4-BE49-F238E27FC236}">
                  <a16:creationId xmlns:a16="http://schemas.microsoft.com/office/drawing/2014/main" id="{C15642AC-59F9-C462-7258-FB00902E3114}"/>
                </a:ext>
              </a:extLst>
            </p:cNvPr>
            <p:cNvSpPr/>
            <p:nvPr/>
          </p:nvSpPr>
          <p:spPr>
            <a:xfrm>
              <a:off x="1045792"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48">
              <a:extLst>
                <a:ext uri="{FF2B5EF4-FFF2-40B4-BE49-F238E27FC236}">
                  <a16:creationId xmlns:a16="http://schemas.microsoft.com/office/drawing/2014/main" id="{B21A83EB-4AA9-A21D-52D4-D024CCDB9964}"/>
                </a:ext>
              </a:extLst>
            </p:cNvPr>
            <p:cNvSpPr/>
            <p:nvPr/>
          </p:nvSpPr>
          <p:spPr>
            <a:xfrm>
              <a:off x="1486689"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49">
              <a:extLst>
                <a:ext uri="{FF2B5EF4-FFF2-40B4-BE49-F238E27FC236}">
                  <a16:creationId xmlns:a16="http://schemas.microsoft.com/office/drawing/2014/main" id="{176D7FDF-1F8E-DA92-6B2B-A040AA076321}"/>
                </a:ext>
              </a:extLst>
            </p:cNvPr>
            <p:cNvSpPr/>
            <p:nvPr/>
          </p:nvSpPr>
          <p:spPr>
            <a:xfrm>
              <a:off x="1927822" y="532986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50">
              <a:extLst>
                <a:ext uri="{FF2B5EF4-FFF2-40B4-BE49-F238E27FC236}">
                  <a16:creationId xmlns:a16="http://schemas.microsoft.com/office/drawing/2014/main" id="{2EEA353D-9DEE-DDFF-8CFD-DAE53A86B0DB}"/>
                </a:ext>
              </a:extLst>
            </p:cNvPr>
            <p:cNvSpPr/>
            <p:nvPr/>
          </p:nvSpPr>
          <p:spPr>
            <a:xfrm>
              <a:off x="236848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Rectangle: Single Corner Rounded 28">
            <a:extLst>
              <a:ext uri="{FF2B5EF4-FFF2-40B4-BE49-F238E27FC236}">
                <a16:creationId xmlns:a16="http://schemas.microsoft.com/office/drawing/2014/main" id="{CD78616E-69AD-9AA7-2097-9EB3C37621F4}"/>
              </a:ext>
            </a:extLst>
          </p:cNvPr>
          <p:cNvSpPr/>
          <p:nvPr userDrawn="1"/>
        </p:nvSpPr>
        <p:spPr>
          <a:xfrm rot="10800000" flipH="1">
            <a:off x="6925823" y="-3435"/>
            <a:ext cx="4882152" cy="2318265"/>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Single Corner Rounded 29">
            <a:extLst>
              <a:ext uri="{FF2B5EF4-FFF2-40B4-BE49-F238E27FC236}">
                <a16:creationId xmlns:a16="http://schemas.microsoft.com/office/drawing/2014/main" id="{1089C2C6-EA1F-2659-9060-91E6A380A8AC}"/>
              </a:ext>
            </a:extLst>
          </p:cNvPr>
          <p:cNvSpPr/>
          <p:nvPr userDrawn="1"/>
        </p:nvSpPr>
        <p:spPr>
          <a:xfrm rot="10800000" flipH="1">
            <a:off x="1" y="1959429"/>
            <a:ext cx="293688" cy="3652320"/>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4" name="Picture 3" descr="A logo on a black background&#10;&#10;Description automatically generated">
            <a:extLst>
              <a:ext uri="{FF2B5EF4-FFF2-40B4-BE49-F238E27FC236}">
                <a16:creationId xmlns:a16="http://schemas.microsoft.com/office/drawing/2014/main" id="{63FE37B4-36AC-7CB9-40DA-48FBFAC562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91" y="315185"/>
            <a:ext cx="1914018" cy="857877"/>
          </a:xfrm>
          <a:prstGeom prst="rect">
            <a:avLst/>
          </a:prstGeom>
        </p:spPr>
      </p:pic>
    </p:spTree>
    <p:extLst>
      <p:ext uri="{BB962C8B-B14F-4D97-AF65-F5344CB8AC3E}">
        <p14:creationId xmlns:p14="http://schemas.microsoft.com/office/powerpoint/2010/main" val="353847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D844777-CE79-0284-5BE2-894F11F01939}"/>
              </a:ext>
            </a:extLst>
          </p:cNvPr>
          <p:cNvSpPr/>
          <p:nvPr userDrawn="1"/>
        </p:nvSpPr>
        <p:spPr>
          <a:xfrm>
            <a:off x="531361" y="4955412"/>
            <a:ext cx="1462540" cy="1390022"/>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pattFill prst="wdDnDiag">
            <a:fgClr>
              <a:schemeClr val="accent2">
                <a:lumMod val="20000"/>
                <a:lumOff val="80000"/>
              </a:schemeClr>
            </a:fgClr>
            <a:bgClr>
              <a:schemeClr val="bg1"/>
            </a:bgClr>
          </a:pattFill>
          <a:ln w="1440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0AF8181F-29BE-6A80-09A3-61738088E5A7}"/>
              </a:ext>
            </a:extLst>
          </p:cNvPr>
          <p:cNvSpPr/>
          <p:nvPr userDrawn="1"/>
        </p:nvSpPr>
        <p:spPr>
          <a:xfrm flipV="1">
            <a:off x="1" y="2085662"/>
            <a:ext cx="12191998" cy="3282750"/>
          </a:xfrm>
          <a:custGeom>
            <a:avLst/>
            <a:gdLst>
              <a:gd name="connsiteX0" fmla="*/ 225390 w 12191998"/>
              <a:gd name="connsiteY0" fmla="*/ 3282750 h 3282750"/>
              <a:gd name="connsiteX1" fmla="*/ 9880096 w 12191998"/>
              <a:gd name="connsiteY1" fmla="*/ 3282750 h 3282750"/>
              <a:gd name="connsiteX2" fmla="*/ 10320199 w 12191998"/>
              <a:gd name="connsiteY2" fmla="*/ 3100060 h 3282750"/>
              <a:gd name="connsiteX3" fmla="*/ 12191998 w 12191998"/>
              <a:gd name="connsiteY3" fmla="*/ 1221634 h 3282750"/>
              <a:gd name="connsiteX4" fmla="*/ 12191998 w 12191998"/>
              <a:gd name="connsiteY4" fmla="*/ 1523 h 3282750"/>
              <a:gd name="connsiteX5" fmla="*/ 11409355 w 12191998"/>
              <a:gd name="connsiteY5" fmla="*/ 1523 h 3282750"/>
              <a:gd name="connsiteX6" fmla="*/ 11410872 w 12191998"/>
              <a:gd name="connsiteY6" fmla="*/ 0 h 3282750"/>
              <a:gd name="connsiteX7" fmla="*/ 9138442 w 12191998"/>
              <a:gd name="connsiteY7" fmla="*/ 0 h 3282750"/>
              <a:gd name="connsiteX8" fmla="*/ 6866012 w 12191998"/>
              <a:gd name="connsiteY8" fmla="*/ 0 h 3282750"/>
              <a:gd name="connsiteX9" fmla="*/ 5045748 w 12191998"/>
              <a:gd name="connsiteY9" fmla="*/ 0 h 3282750"/>
              <a:gd name="connsiteX10" fmla="*/ 4593580 w 12191998"/>
              <a:gd name="connsiteY10" fmla="*/ 0 h 3282750"/>
              <a:gd name="connsiteX11" fmla="*/ 2773318 w 12191998"/>
              <a:gd name="connsiteY11" fmla="*/ 0 h 3282750"/>
              <a:gd name="connsiteX12" fmla="*/ 500887 w 12191998"/>
              <a:gd name="connsiteY12" fmla="*/ 0 h 3282750"/>
              <a:gd name="connsiteX13" fmla="*/ 0 w 12191998"/>
              <a:gd name="connsiteY13" fmla="*/ 0 h 3282750"/>
              <a:gd name="connsiteX14" fmla="*/ 0 w 12191998"/>
              <a:gd name="connsiteY14" fmla="*/ 3282749 h 3282750"/>
              <a:gd name="connsiteX15" fmla="*/ 225390 w 12191998"/>
              <a:gd name="connsiteY15" fmla="*/ 3282749 h 32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3282750">
                <a:moveTo>
                  <a:pt x="225390" y="3282750"/>
                </a:moveTo>
                <a:lnTo>
                  <a:pt x="9880096" y="3282750"/>
                </a:lnTo>
                <a:cubicBezTo>
                  <a:pt x="10045266" y="3282750"/>
                  <a:pt x="10203546" y="3217012"/>
                  <a:pt x="10320199" y="3100060"/>
                </a:cubicBezTo>
                <a:lnTo>
                  <a:pt x="12191998" y="1221634"/>
                </a:lnTo>
                <a:lnTo>
                  <a:pt x="12191998" y="1523"/>
                </a:lnTo>
                <a:lnTo>
                  <a:pt x="11409355" y="1523"/>
                </a:lnTo>
                <a:lnTo>
                  <a:pt x="11410872" y="0"/>
                </a:lnTo>
                <a:lnTo>
                  <a:pt x="9138442" y="0"/>
                </a:lnTo>
                <a:lnTo>
                  <a:pt x="6866012" y="0"/>
                </a:lnTo>
                <a:lnTo>
                  <a:pt x="5045748" y="0"/>
                </a:lnTo>
                <a:lnTo>
                  <a:pt x="4593580" y="0"/>
                </a:lnTo>
                <a:lnTo>
                  <a:pt x="2773318" y="0"/>
                </a:lnTo>
                <a:lnTo>
                  <a:pt x="500887" y="0"/>
                </a:lnTo>
                <a:lnTo>
                  <a:pt x="0" y="0"/>
                </a:lnTo>
                <a:lnTo>
                  <a:pt x="0" y="3282749"/>
                </a:lnTo>
                <a:lnTo>
                  <a:pt x="225390" y="3282749"/>
                </a:lnTo>
                <a:close/>
              </a:path>
            </a:pathLst>
          </a:custGeom>
          <a:solidFill>
            <a:schemeClr val="bg1">
              <a:lumMod val="9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Freeform: Shape 4">
            <a:extLst>
              <a:ext uri="{FF2B5EF4-FFF2-40B4-BE49-F238E27FC236}">
                <a16:creationId xmlns:a16="http://schemas.microsoft.com/office/drawing/2014/main" id="{B3C25D0A-1F33-776E-6F3E-6A0A063F92B0}"/>
              </a:ext>
            </a:extLst>
          </p:cNvPr>
          <p:cNvSpPr/>
          <p:nvPr userDrawn="1"/>
        </p:nvSpPr>
        <p:spPr>
          <a:xfrm flipV="1">
            <a:off x="7329714" y="0"/>
            <a:ext cx="4862286" cy="3709134"/>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solidFill>
            <a:schemeClr val="bg2">
              <a:lumMod val="20000"/>
              <a:lumOff val="80000"/>
              <a:alpha val="30000"/>
            </a:schemeClr>
          </a:solidFill>
          <a:ln w="1440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0652A53A-E401-C01D-5589-E40F2FCFFE2A}"/>
              </a:ext>
            </a:extLst>
          </p:cNvPr>
          <p:cNvGrpSpPr/>
          <p:nvPr userDrawn="1"/>
        </p:nvGrpSpPr>
        <p:grpSpPr>
          <a:xfrm>
            <a:off x="10348517" y="5559865"/>
            <a:ext cx="1843479" cy="1298140"/>
            <a:chOff x="10348517" y="5559865"/>
            <a:chExt cx="1843479" cy="1298140"/>
          </a:xfrm>
        </p:grpSpPr>
        <p:grpSp>
          <p:nvGrpSpPr>
            <p:cNvPr id="10" name="Graphic 8">
              <a:extLst>
                <a:ext uri="{FF2B5EF4-FFF2-40B4-BE49-F238E27FC236}">
                  <a16:creationId xmlns:a16="http://schemas.microsoft.com/office/drawing/2014/main" id="{F8016201-D7C6-68F7-DEA4-AD786CC9681A}"/>
                </a:ext>
              </a:extLst>
            </p:cNvPr>
            <p:cNvGrpSpPr/>
            <p:nvPr/>
          </p:nvGrpSpPr>
          <p:grpSpPr>
            <a:xfrm flipH="1">
              <a:off x="10348517" y="5687417"/>
              <a:ext cx="1563963" cy="1170588"/>
              <a:chOff x="5302292" y="8602600"/>
              <a:chExt cx="1381243" cy="1033826"/>
            </a:xfrm>
          </p:grpSpPr>
          <p:sp>
            <p:nvSpPr>
              <p:cNvPr id="16" name="Freeform: Shape 15">
                <a:extLst>
                  <a:ext uri="{FF2B5EF4-FFF2-40B4-BE49-F238E27FC236}">
                    <a16:creationId xmlns:a16="http://schemas.microsoft.com/office/drawing/2014/main" id="{2C93684E-892F-CA9D-9DE8-79F3C0DE070D}"/>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6FE72EB-4EE6-3B97-4A09-5A81889ACEEB}"/>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26AF702-A088-3F6E-FBA1-B7AA82AD143C}"/>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7DF3AA3-8EA8-90A3-ECB5-80DBADEB446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grpSp>
        <p:grpSp>
          <p:nvGrpSpPr>
            <p:cNvPr id="11" name="Graphic 8">
              <a:extLst>
                <a:ext uri="{FF2B5EF4-FFF2-40B4-BE49-F238E27FC236}">
                  <a16:creationId xmlns:a16="http://schemas.microsoft.com/office/drawing/2014/main" id="{AC3289CF-09B3-7069-4B76-09588AF84DDF}"/>
                </a:ext>
              </a:extLst>
            </p:cNvPr>
            <p:cNvGrpSpPr/>
            <p:nvPr/>
          </p:nvGrpSpPr>
          <p:grpSpPr>
            <a:xfrm flipH="1">
              <a:off x="11280562" y="5559865"/>
              <a:ext cx="911434" cy="1298132"/>
              <a:chOff x="5055426" y="8489952"/>
              <a:chExt cx="804949" cy="1146469"/>
            </a:xfrm>
          </p:grpSpPr>
          <p:sp>
            <p:nvSpPr>
              <p:cNvPr id="12" name="Freeform: Shape 11">
                <a:extLst>
                  <a:ext uri="{FF2B5EF4-FFF2-40B4-BE49-F238E27FC236}">
                    <a16:creationId xmlns:a16="http://schemas.microsoft.com/office/drawing/2014/main" id="{7A33D4D5-8187-BD37-1867-EBA824583467}"/>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E8E5DF6-B228-1927-D581-550B588CDB68}"/>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F4889C4-3E2A-6838-32BC-1A667153D4EF}"/>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5CCD32A-5E75-A627-E14D-6F44D12504A3}"/>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1">
                    <a:lumMod val="85000"/>
                  </a:schemeClr>
                </a:solidFill>
                <a:prstDash val="solid"/>
                <a:miter/>
              </a:ln>
            </p:spPr>
            <p:txBody>
              <a:bodyPr rtlCol="0" anchor="ctr"/>
              <a:lstStyle/>
              <a:p>
                <a:endParaRPr lang="en-US"/>
              </a:p>
            </p:txBody>
          </p:sp>
        </p:grpSp>
      </p:grpSp>
      <p:pic>
        <p:nvPicPr>
          <p:cNvPr id="20" name="Graphic 19">
            <a:extLst>
              <a:ext uri="{FF2B5EF4-FFF2-40B4-BE49-F238E27FC236}">
                <a16:creationId xmlns:a16="http://schemas.microsoft.com/office/drawing/2014/main" id="{CF0D4489-DE7F-FE2F-298A-D109E1B47D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19161" y="2357437"/>
            <a:ext cx="5866264" cy="423863"/>
          </a:xfrm>
          <a:prstGeom prst="rect">
            <a:avLst/>
          </a:prstGeom>
        </p:spPr>
      </p:pic>
      <p:sp>
        <p:nvSpPr>
          <p:cNvPr id="2" name="Title 1">
            <a:extLst>
              <a:ext uri="{FF2B5EF4-FFF2-40B4-BE49-F238E27FC236}">
                <a16:creationId xmlns:a16="http://schemas.microsoft.com/office/drawing/2014/main" id="{F1136817-8D12-7A19-C49E-B7812A53F312}"/>
              </a:ext>
            </a:extLst>
          </p:cNvPr>
          <p:cNvSpPr>
            <a:spLocks noGrp="1"/>
          </p:cNvSpPr>
          <p:nvPr>
            <p:ph type="title"/>
          </p:nvPr>
        </p:nvSpPr>
        <p:spPr>
          <a:xfrm>
            <a:off x="604894" y="3388484"/>
            <a:ext cx="11018520" cy="677108"/>
          </a:xfrm>
        </p:spPr>
        <p:txBody>
          <a:bodyPr anchor="ctr"/>
          <a:lstStyle>
            <a:lvl1pPr>
              <a:defRPr sz="4400">
                <a:solidFill>
                  <a:schemeClr val="bg2"/>
                </a:solidFill>
              </a:defRPr>
            </a:lvl1pPr>
          </a:lstStyle>
          <a:p>
            <a:r>
              <a:rPr lang="en-US"/>
              <a:t>Click to edit Master title style</a:t>
            </a:r>
          </a:p>
        </p:txBody>
      </p:sp>
    </p:spTree>
    <p:extLst>
      <p:ext uri="{BB962C8B-B14F-4D97-AF65-F5344CB8AC3E}">
        <p14:creationId xmlns:p14="http://schemas.microsoft.com/office/powerpoint/2010/main" val="2382552298"/>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228071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Main">
    <p:bg>
      <p:bgPr>
        <a:solidFill>
          <a:srgbClr val="F2F2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79438" y="499491"/>
            <a:ext cx="11033124" cy="492443"/>
          </a:xfrm>
        </p:spPr>
        <p:txBody>
          <a:bodyPr/>
          <a:lstStyle>
            <a:lvl1pPr algn="ctr">
              <a:defRPr sz="32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6881319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PAGE (No social)">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983ADA9-62AA-7335-4CA2-6361EEF0E220}"/>
              </a:ext>
            </a:extLst>
          </p:cNvPr>
          <p:cNvSpPr>
            <a:spLocks noGrp="1"/>
          </p:cNvSpPr>
          <p:nvPr>
            <p:ph type="title"/>
          </p:nvPr>
        </p:nvSpPr>
        <p:spPr>
          <a:xfrm>
            <a:off x="588263" y="457200"/>
            <a:ext cx="11018520" cy="553998"/>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598669942"/>
      </p:ext>
    </p:extLst>
  </p:cSld>
  <p:clrMapOvr>
    <a:masterClrMapping/>
  </p:clrMapOvr>
  <p:transition>
    <p:fade/>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6916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Title Slide 2">
    <p:spTree>
      <p:nvGrpSpPr>
        <p:cNvPr id="1" name=""/>
        <p:cNvGrpSpPr/>
        <p:nvPr/>
      </p:nvGrpSpPr>
      <p:grpSpPr>
        <a:xfrm>
          <a:off x="0" y="0"/>
          <a:ext cx="0" cy="0"/>
          <a:chOff x="0" y="0"/>
          <a:chExt cx="0" cy="0"/>
        </a:xfrm>
      </p:grpSpPr>
      <p:pic>
        <p:nvPicPr>
          <p:cNvPr id="3" name="Picture 2" descr="A close-up of a spiral&#10;&#10;Description automatically generated">
            <a:extLst>
              <a:ext uri="{FF2B5EF4-FFF2-40B4-BE49-F238E27FC236}">
                <a16:creationId xmlns:a16="http://schemas.microsoft.com/office/drawing/2014/main" id="{DAF52E76-AE2A-0370-8FD2-86EA8BAB10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137349-BAF1-116C-DF5F-62F8AEEA2544}"/>
              </a:ext>
            </a:extLst>
          </p:cNvPr>
          <p:cNvSpPr/>
          <p:nvPr userDrawn="1"/>
        </p:nvSpPr>
        <p:spPr bwMode="auto">
          <a:xfrm>
            <a:off x="0" y="0"/>
            <a:ext cx="12192000" cy="6858000"/>
          </a:xfrm>
          <a:prstGeom prst="rect">
            <a:avLst/>
          </a:prstGeom>
          <a:solidFill>
            <a:schemeClr val="bg1">
              <a:alpha val="2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1523049"/>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182779"/>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10F14652-D871-8820-D232-EB6A0EB3EF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56930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518590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77478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59697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15764958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descr="A blue and white background&#10;&#10;Description automatically generated">
            <a:extLst>
              <a:ext uri="{FF2B5EF4-FFF2-40B4-BE49-F238E27FC236}">
                <a16:creationId xmlns:a16="http://schemas.microsoft.com/office/drawing/2014/main" id="{61B73DCD-0D98-F3CB-D72D-80FCF3114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07857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29704921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itle Only - left side ">
    <p:spTree>
      <p:nvGrpSpPr>
        <p:cNvPr id="1" name=""/>
        <p:cNvGrpSpPr/>
        <p:nvPr/>
      </p:nvGrpSpPr>
      <p:grpSpPr>
        <a:xfrm>
          <a:off x="0" y="0"/>
          <a:ext cx="0" cy="0"/>
          <a:chOff x="0" y="0"/>
          <a:chExt cx="0" cy="0"/>
        </a:xfrm>
      </p:grpSpPr>
      <p:pic>
        <p:nvPicPr>
          <p:cNvPr id="3" name="Picture 2" descr="A close-up of a curved object">
            <a:extLst>
              <a:ext uri="{FF2B5EF4-FFF2-40B4-BE49-F238E27FC236}">
                <a16:creationId xmlns:a16="http://schemas.microsoft.com/office/drawing/2014/main" id="{65978E02-7B42-4283-0732-A5ECD04C20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D9B2C81-3582-FD54-9197-2A2E6EA52FF9}"/>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0370351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976173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1265230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3424669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382641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6466538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5133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5505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4421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9589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6202472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3314898320"/>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3503128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560822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4755488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94682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7725991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53928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089781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5320613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786001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525356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5877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2975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073940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1539202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2355715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840362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92964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5517049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70833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78933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4308165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0291814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9882642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884397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7590854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579034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42389364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image" Target="../media/image2.svg"/><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2.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1.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3.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image" Target="../media/image2.sv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4.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image" Target="../media/image2.svg"/><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9" Type="http://schemas.openxmlformats.org/officeDocument/2006/relationships/slideLayout" Target="../slideLayouts/slideLayout146.xml"/><Relationship Id="rId21" Type="http://schemas.openxmlformats.org/officeDocument/2006/relationships/slideLayout" Target="../slideLayouts/slideLayout128.xml"/><Relationship Id="rId34" Type="http://schemas.openxmlformats.org/officeDocument/2006/relationships/slideLayout" Target="../slideLayouts/slideLayout141.xml"/><Relationship Id="rId42" Type="http://schemas.openxmlformats.org/officeDocument/2006/relationships/slideLayout" Target="../slideLayouts/slideLayout149.xml"/><Relationship Id="rId47" Type="http://schemas.openxmlformats.org/officeDocument/2006/relationships/slideLayout" Target="../slideLayouts/slideLayout154.xml"/><Relationship Id="rId50" Type="http://schemas.openxmlformats.org/officeDocument/2006/relationships/slideLayout" Target="../slideLayouts/slideLayout157.xml"/><Relationship Id="rId55" Type="http://schemas.openxmlformats.org/officeDocument/2006/relationships/slideLayout" Target="../slideLayouts/slideLayout162.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9" Type="http://schemas.openxmlformats.org/officeDocument/2006/relationships/slideLayout" Target="../slideLayouts/slideLayout136.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slideLayout" Target="../slideLayouts/slideLayout147.xml"/><Relationship Id="rId45" Type="http://schemas.openxmlformats.org/officeDocument/2006/relationships/slideLayout" Target="../slideLayouts/slideLayout152.xml"/><Relationship Id="rId53" Type="http://schemas.openxmlformats.org/officeDocument/2006/relationships/slideLayout" Target="../slideLayouts/slideLayout160.xml"/><Relationship Id="rId58" Type="http://schemas.openxmlformats.org/officeDocument/2006/relationships/slideLayout" Target="../slideLayouts/slideLayout165.xml"/><Relationship Id="rId5" Type="http://schemas.openxmlformats.org/officeDocument/2006/relationships/slideLayout" Target="../slideLayouts/slideLayout112.xml"/><Relationship Id="rId61" Type="http://schemas.openxmlformats.org/officeDocument/2006/relationships/theme" Target="../theme/theme5.xml"/><Relationship Id="rId19" Type="http://schemas.openxmlformats.org/officeDocument/2006/relationships/slideLayout" Target="../slideLayouts/slideLayout12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slideLayout" Target="../slideLayouts/slideLayout150.xml"/><Relationship Id="rId48" Type="http://schemas.openxmlformats.org/officeDocument/2006/relationships/slideLayout" Target="../slideLayouts/slideLayout155.xml"/><Relationship Id="rId56" Type="http://schemas.openxmlformats.org/officeDocument/2006/relationships/slideLayout" Target="../slideLayouts/slideLayout163.xml"/><Relationship Id="rId8" Type="http://schemas.openxmlformats.org/officeDocument/2006/relationships/slideLayout" Target="../slideLayouts/slideLayout115.xml"/><Relationship Id="rId51" Type="http://schemas.openxmlformats.org/officeDocument/2006/relationships/slideLayout" Target="../slideLayouts/slideLayout158.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46" Type="http://schemas.openxmlformats.org/officeDocument/2006/relationships/slideLayout" Target="../slideLayouts/slideLayout153.xml"/><Relationship Id="rId59" Type="http://schemas.openxmlformats.org/officeDocument/2006/relationships/slideLayout" Target="../slideLayouts/slideLayout166.xml"/><Relationship Id="rId20" Type="http://schemas.openxmlformats.org/officeDocument/2006/relationships/slideLayout" Target="../slideLayouts/slideLayout127.xml"/><Relationship Id="rId41" Type="http://schemas.openxmlformats.org/officeDocument/2006/relationships/slideLayout" Target="../slideLayouts/slideLayout148.xml"/><Relationship Id="rId54" Type="http://schemas.openxmlformats.org/officeDocument/2006/relationships/slideLayout" Target="../slideLayouts/slideLayout161.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49" Type="http://schemas.openxmlformats.org/officeDocument/2006/relationships/slideLayout" Target="../slideLayouts/slideLayout156.xml"/><Relationship Id="rId57" Type="http://schemas.openxmlformats.org/officeDocument/2006/relationships/slideLayout" Target="../slideLayouts/slideLayout164.xml"/><Relationship Id="rId10" Type="http://schemas.openxmlformats.org/officeDocument/2006/relationships/slideLayout" Target="../slideLayouts/slideLayout117.xml"/><Relationship Id="rId31" Type="http://schemas.openxmlformats.org/officeDocument/2006/relationships/slideLayout" Target="../slideLayouts/slideLayout138.xml"/><Relationship Id="rId44" Type="http://schemas.openxmlformats.org/officeDocument/2006/relationships/slideLayout" Target="../slideLayouts/slideLayout151.xml"/><Relationship Id="rId52" Type="http://schemas.openxmlformats.org/officeDocument/2006/relationships/slideLayout" Target="../slideLayouts/slideLayout159.xml"/><Relationship Id="rId60" Type="http://schemas.openxmlformats.org/officeDocument/2006/relationships/slideLayout" Target="../slideLayouts/slideLayout16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93.xml"/><Relationship Id="rId21" Type="http://schemas.openxmlformats.org/officeDocument/2006/relationships/slideLayout" Target="../slideLayouts/slideLayout188.xml"/><Relationship Id="rId42" Type="http://schemas.openxmlformats.org/officeDocument/2006/relationships/slideLayout" Target="../slideLayouts/slideLayout209.xml"/><Relationship Id="rId47" Type="http://schemas.openxmlformats.org/officeDocument/2006/relationships/slideLayout" Target="../slideLayouts/slideLayout214.xml"/><Relationship Id="rId63" Type="http://schemas.openxmlformats.org/officeDocument/2006/relationships/slideLayout" Target="../slideLayouts/slideLayout230.xml"/><Relationship Id="rId68" Type="http://schemas.openxmlformats.org/officeDocument/2006/relationships/slideLayout" Target="../slideLayouts/slideLayout235.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9" Type="http://schemas.openxmlformats.org/officeDocument/2006/relationships/slideLayout" Target="../slideLayouts/slideLayout196.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40" Type="http://schemas.openxmlformats.org/officeDocument/2006/relationships/slideLayout" Target="../slideLayouts/slideLayout207.xml"/><Relationship Id="rId45" Type="http://schemas.openxmlformats.org/officeDocument/2006/relationships/slideLayout" Target="../slideLayouts/slideLayout212.xml"/><Relationship Id="rId53" Type="http://schemas.openxmlformats.org/officeDocument/2006/relationships/slideLayout" Target="../slideLayouts/slideLayout220.xml"/><Relationship Id="rId58" Type="http://schemas.openxmlformats.org/officeDocument/2006/relationships/slideLayout" Target="../slideLayouts/slideLayout225.xml"/><Relationship Id="rId66" Type="http://schemas.openxmlformats.org/officeDocument/2006/relationships/slideLayout" Target="../slideLayouts/slideLayout233.xml"/><Relationship Id="rId74" Type="http://schemas.openxmlformats.org/officeDocument/2006/relationships/image" Target="../media/image1.png"/><Relationship Id="rId5" Type="http://schemas.openxmlformats.org/officeDocument/2006/relationships/slideLayout" Target="../slideLayouts/slideLayout172.xml"/><Relationship Id="rId61" Type="http://schemas.openxmlformats.org/officeDocument/2006/relationships/slideLayout" Target="../slideLayouts/slideLayout228.xml"/><Relationship Id="rId19" Type="http://schemas.openxmlformats.org/officeDocument/2006/relationships/slideLayout" Target="../slideLayouts/slideLayout18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43" Type="http://schemas.openxmlformats.org/officeDocument/2006/relationships/slideLayout" Target="../slideLayouts/slideLayout210.xml"/><Relationship Id="rId48" Type="http://schemas.openxmlformats.org/officeDocument/2006/relationships/slideLayout" Target="../slideLayouts/slideLayout215.xml"/><Relationship Id="rId56" Type="http://schemas.openxmlformats.org/officeDocument/2006/relationships/slideLayout" Target="../slideLayouts/slideLayout223.xml"/><Relationship Id="rId64" Type="http://schemas.openxmlformats.org/officeDocument/2006/relationships/slideLayout" Target="../slideLayouts/slideLayout231.xml"/><Relationship Id="rId69" Type="http://schemas.openxmlformats.org/officeDocument/2006/relationships/slideLayout" Target="../slideLayouts/slideLayout236.xml"/><Relationship Id="rId8" Type="http://schemas.openxmlformats.org/officeDocument/2006/relationships/slideLayout" Target="../slideLayouts/slideLayout175.xml"/><Relationship Id="rId51" Type="http://schemas.openxmlformats.org/officeDocument/2006/relationships/slideLayout" Target="../slideLayouts/slideLayout218.xml"/><Relationship Id="rId72" Type="http://schemas.openxmlformats.org/officeDocument/2006/relationships/slideLayout" Target="../slideLayouts/slideLayout239.xml"/><Relationship Id="rId3" Type="http://schemas.openxmlformats.org/officeDocument/2006/relationships/slideLayout" Target="../slideLayouts/slideLayout170.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46" Type="http://schemas.openxmlformats.org/officeDocument/2006/relationships/slideLayout" Target="../slideLayouts/slideLayout213.xml"/><Relationship Id="rId59" Type="http://schemas.openxmlformats.org/officeDocument/2006/relationships/slideLayout" Target="../slideLayouts/slideLayout226.xml"/><Relationship Id="rId67" Type="http://schemas.openxmlformats.org/officeDocument/2006/relationships/slideLayout" Target="../slideLayouts/slideLayout234.xml"/><Relationship Id="rId20" Type="http://schemas.openxmlformats.org/officeDocument/2006/relationships/slideLayout" Target="../slideLayouts/slideLayout187.xml"/><Relationship Id="rId41" Type="http://schemas.openxmlformats.org/officeDocument/2006/relationships/slideLayout" Target="../slideLayouts/slideLayout208.xml"/><Relationship Id="rId54" Type="http://schemas.openxmlformats.org/officeDocument/2006/relationships/slideLayout" Target="../slideLayouts/slideLayout221.xml"/><Relationship Id="rId62" Type="http://schemas.openxmlformats.org/officeDocument/2006/relationships/slideLayout" Target="../slideLayouts/slideLayout229.xml"/><Relationship Id="rId70" Type="http://schemas.openxmlformats.org/officeDocument/2006/relationships/slideLayout" Target="../slideLayouts/slideLayout237.xml"/><Relationship Id="rId75" Type="http://schemas.openxmlformats.org/officeDocument/2006/relationships/image" Target="../media/image2.svg"/><Relationship Id="rId1" Type="http://schemas.openxmlformats.org/officeDocument/2006/relationships/slideLayout" Target="../slideLayouts/slideLayout168.xml"/><Relationship Id="rId6" Type="http://schemas.openxmlformats.org/officeDocument/2006/relationships/slideLayout" Target="../slideLayouts/slideLayout173.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49" Type="http://schemas.openxmlformats.org/officeDocument/2006/relationships/slideLayout" Target="../slideLayouts/slideLayout216.xml"/><Relationship Id="rId57" Type="http://schemas.openxmlformats.org/officeDocument/2006/relationships/slideLayout" Target="../slideLayouts/slideLayout224.xml"/><Relationship Id="rId10" Type="http://schemas.openxmlformats.org/officeDocument/2006/relationships/slideLayout" Target="../slideLayouts/slideLayout177.xml"/><Relationship Id="rId31" Type="http://schemas.openxmlformats.org/officeDocument/2006/relationships/slideLayout" Target="../slideLayouts/slideLayout198.xml"/><Relationship Id="rId44" Type="http://schemas.openxmlformats.org/officeDocument/2006/relationships/slideLayout" Target="../slideLayouts/slideLayout211.xml"/><Relationship Id="rId52" Type="http://schemas.openxmlformats.org/officeDocument/2006/relationships/slideLayout" Target="../slideLayouts/slideLayout219.xml"/><Relationship Id="rId60" Type="http://schemas.openxmlformats.org/officeDocument/2006/relationships/slideLayout" Target="../slideLayouts/slideLayout227.xml"/><Relationship Id="rId65" Type="http://schemas.openxmlformats.org/officeDocument/2006/relationships/slideLayout" Target="../slideLayouts/slideLayout232.xml"/><Relationship Id="rId73" Type="http://schemas.openxmlformats.org/officeDocument/2006/relationships/theme" Target="../theme/theme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9" Type="http://schemas.openxmlformats.org/officeDocument/2006/relationships/slideLayout" Target="../slideLayouts/slideLayout206.xml"/><Relationship Id="rId34" Type="http://schemas.openxmlformats.org/officeDocument/2006/relationships/slideLayout" Target="../slideLayouts/slideLayout201.xml"/><Relationship Id="rId50" Type="http://schemas.openxmlformats.org/officeDocument/2006/relationships/slideLayout" Target="../slideLayouts/slideLayout217.xml"/><Relationship Id="rId55" Type="http://schemas.openxmlformats.org/officeDocument/2006/relationships/slideLayout" Target="../slideLayouts/slideLayout222.xml"/><Relationship Id="rId7" Type="http://schemas.openxmlformats.org/officeDocument/2006/relationships/slideLayout" Target="../slideLayouts/slideLayout174.xml"/><Relationship Id="rId71" Type="http://schemas.openxmlformats.org/officeDocument/2006/relationships/slideLayout" Target="../slideLayouts/slideLayout2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9">
            <a:extLst>
              <a:ext uri="{96DAC541-7B7A-43D3-8B79-37D633B846F1}">
                <asvg:svgBlip xmlns:asvg="http://schemas.microsoft.com/office/drawing/2016/SVG/main" r:embed="rId6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7884743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 id="2147483725" r:id="rId48"/>
    <p:sldLayoutId id="2147483726" r:id="rId49"/>
    <p:sldLayoutId id="2147483727" r:id="rId50"/>
    <p:sldLayoutId id="2147483728" r:id="rId51"/>
    <p:sldLayoutId id="2147483729" r:id="rId52"/>
    <p:sldLayoutId id="2147483730" r:id="rId53"/>
    <p:sldLayoutId id="2147483731" r:id="rId54"/>
    <p:sldLayoutId id="2147483732" r:id="rId55"/>
    <p:sldLayoutId id="2147483733" r:id="rId56"/>
    <p:sldLayoutId id="2147483849" r:id="rId5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781012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79378409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2028996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86833" y="457200"/>
            <a:ext cx="11119950" cy="461665"/>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82770" y="1435504"/>
            <a:ext cx="1111995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1692612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 id="2147483825" r:id="rId37"/>
    <p:sldLayoutId id="2147483826" r:id="rId38"/>
    <p:sldLayoutId id="2147483827" r:id="rId39"/>
    <p:sldLayoutId id="2147483828" r:id="rId40"/>
    <p:sldLayoutId id="2147483829" r:id="rId41"/>
    <p:sldLayoutId id="2147483830" r:id="rId42"/>
    <p:sldLayoutId id="2147483831" r:id="rId43"/>
    <p:sldLayoutId id="2147483832" r:id="rId44"/>
    <p:sldLayoutId id="2147483833" r:id="rId45"/>
    <p:sldLayoutId id="2147483834" r:id="rId46"/>
    <p:sldLayoutId id="2147483835" r:id="rId47"/>
    <p:sldLayoutId id="2147483836" r:id="rId48"/>
    <p:sldLayoutId id="2147483837" r:id="rId49"/>
    <p:sldLayoutId id="2147483838" r:id="rId50"/>
    <p:sldLayoutId id="2147483839" r:id="rId51"/>
    <p:sldLayoutId id="2147483840" r:id="rId52"/>
    <p:sldLayoutId id="2147483841" r:id="rId53"/>
    <p:sldLayoutId id="2147483842" r:id="rId54"/>
    <p:sldLayoutId id="2147483843" r:id="rId55"/>
    <p:sldLayoutId id="2147483844" r:id="rId56"/>
    <p:sldLayoutId id="2147483845" r:id="rId57"/>
    <p:sldLayoutId id="2147483846" r:id="rId58"/>
    <p:sldLayoutId id="2147483847" r:id="rId59"/>
    <p:sldLayoutId id="2147483848" r:id="rId60"/>
  </p:sldLayoutIdLst>
  <p:transition>
    <p:fade/>
  </p:transition>
  <p:hf sldNum="0" hdr="0" ftr="0" dt="0"/>
  <p:txStyles>
    <p:titleStyle>
      <a:lvl1pPr algn="l" defTabSz="932704" rtl="0" eaLnBrk="1" latinLnBrk="0" hangingPunct="1">
        <a:lnSpc>
          <a:spcPct val="100000"/>
        </a:lnSpc>
        <a:spcBef>
          <a:spcPct val="0"/>
        </a:spcBef>
        <a:buNone/>
        <a:defRPr lang="en-US" sz="3000" b="0" kern="1200" cap="none" spc="-50" baseline="0" dirty="0" smtClean="0">
          <a:ln w="3175">
            <a:noFill/>
          </a:ln>
          <a:solidFill>
            <a:schemeClr val="tx1"/>
          </a:solidFill>
          <a:effectLst/>
          <a:latin typeface="Segoe UI Semilight" panose="020B0402040204020203" pitchFamily="34" charset="0"/>
          <a:ea typeface="+mn-ea"/>
          <a:cs typeface="Segoe UI Semilight" panose="020B0402040204020203" pitchFamily="34" charset="0"/>
        </a:defRPr>
      </a:lvl1pPr>
    </p:titleStyle>
    <p:bodyStyle>
      <a:lvl1pPr marL="228591" marR="0" indent="-228591" algn="l" defTabSz="9327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82" marR="0" indent="-228591" algn="l" defTabSz="9327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199" marR="0" indent="-200017" algn="l" defTabSz="9327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30" marR="0" indent="-180968" algn="l" defTabSz="9327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897" marR="0" indent="-168268" algn="l" defTabSz="9327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937" indent="-233177" algn="l" defTabSz="93270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290" indent="-233177" algn="l" defTabSz="93270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43" indent="-233177" algn="l" defTabSz="93270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996" indent="-233177" algn="l" defTabSz="93270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04" rtl="0" eaLnBrk="1" latinLnBrk="0" hangingPunct="1">
        <a:defRPr sz="1800" kern="1200">
          <a:solidFill>
            <a:schemeClr val="tx1"/>
          </a:solidFill>
          <a:latin typeface="+mn-lt"/>
          <a:ea typeface="+mn-ea"/>
          <a:cs typeface="+mn-cs"/>
        </a:defRPr>
      </a:lvl1pPr>
      <a:lvl2pPr marL="466352" algn="l" defTabSz="932704" rtl="0" eaLnBrk="1" latinLnBrk="0" hangingPunct="1">
        <a:defRPr sz="1800" kern="1200">
          <a:solidFill>
            <a:schemeClr val="tx1"/>
          </a:solidFill>
          <a:latin typeface="+mn-lt"/>
          <a:ea typeface="+mn-ea"/>
          <a:cs typeface="+mn-cs"/>
        </a:defRPr>
      </a:lvl2pPr>
      <a:lvl3pPr marL="932704" algn="l" defTabSz="932704" rtl="0" eaLnBrk="1" latinLnBrk="0" hangingPunct="1">
        <a:defRPr sz="1800" kern="1200">
          <a:solidFill>
            <a:schemeClr val="tx1"/>
          </a:solidFill>
          <a:latin typeface="+mn-lt"/>
          <a:ea typeface="+mn-ea"/>
          <a:cs typeface="+mn-cs"/>
        </a:defRPr>
      </a:lvl3pPr>
      <a:lvl4pPr marL="1399057" algn="l" defTabSz="932704" rtl="0" eaLnBrk="1" latinLnBrk="0" hangingPunct="1">
        <a:defRPr sz="1800" kern="1200">
          <a:solidFill>
            <a:schemeClr val="tx1"/>
          </a:solidFill>
          <a:latin typeface="+mn-lt"/>
          <a:ea typeface="+mn-ea"/>
          <a:cs typeface="+mn-cs"/>
        </a:defRPr>
      </a:lvl4pPr>
      <a:lvl5pPr marL="1865410" algn="l" defTabSz="932704" rtl="0" eaLnBrk="1" latinLnBrk="0" hangingPunct="1">
        <a:defRPr sz="1800" kern="1200">
          <a:solidFill>
            <a:schemeClr val="tx1"/>
          </a:solidFill>
          <a:latin typeface="+mn-lt"/>
          <a:ea typeface="+mn-ea"/>
          <a:cs typeface="+mn-cs"/>
        </a:defRPr>
      </a:lvl5pPr>
      <a:lvl6pPr marL="2331763" algn="l" defTabSz="932704" rtl="0" eaLnBrk="1" latinLnBrk="0" hangingPunct="1">
        <a:defRPr sz="1800" kern="1200">
          <a:solidFill>
            <a:schemeClr val="tx1"/>
          </a:solidFill>
          <a:latin typeface="+mn-lt"/>
          <a:ea typeface="+mn-ea"/>
          <a:cs typeface="+mn-cs"/>
        </a:defRPr>
      </a:lvl6pPr>
      <a:lvl7pPr marL="2798114" algn="l" defTabSz="932704" rtl="0" eaLnBrk="1" latinLnBrk="0" hangingPunct="1">
        <a:defRPr sz="1800" kern="1200">
          <a:solidFill>
            <a:schemeClr val="tx1"/>
          </a:solidFill>
          <a:latin typeface="+mn-lt"/>
          <a:ea typeface="+mn-ea"/>
          <a:cs typeface="+mn-cs"/>
        </a:defRPr>
      </a:lvl7pPr>
      <a:lvl8pPr marL="3264466" algn="l" defTabSz="932704" rtl="0" eaLnBrk="1" latinLnBrk="0" hangingPunct="1">
        <a:defRPr sz="1800" kern="1200">
          <a:solidFill>
            <a:schemeClr val="tx1"/>
          </a:solidFill>
          <a:latin typeface="+mn-lt"/>
          <a:ea typeface="+mn-ea"/>
          <a:cs typeface="+mn-cs"/>
        </a:defRPr>
      </a:lvl8pPr>
      <a:lvl9pPr marL="3730820" algn="l" defTabSz="93270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8832">
          <p15:clr>
            <a:srgbClr val="C35EA4"/>
          </p15:clr>
        </p15:guide>
        <p15:guide id="25" orient="horz" pos="369">
          <p15:clr>
            <a:srgbClr val="C35EA4"/>
          </p15:clr>
        </p15:guide>
        <p15:guide id="26" orient="horz" pos="482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4">
            <a:extLst>
              <a:ext uri="{96DAC541-7B7A-43D3-8B79-37D633B846F1}">
                <asvg:svgBlip xmlns:asvg="http://schemas.microsoft.com/office/drawing/2016/SVG/main" r:embed="rId7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69344838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 id="2147483885" r:id="rId35"/>
    <p:sldLayoutId id="2147483886" r:id="rId36"/>
    <p:sldLayoutId id="2147483887" r:id="rId37"/>
    <p:sldLayoutId id="2147483888" r:id="rId38"/>
    <p:sldLayoutId id="2147483889" r:id="rId39"/>
    <p:sldLayoutId id="2147483890" r:id="rId40"/>
    <p:sldLayoutId id="2147483891" r:id="rId41"/>
    <p:sldLayoutId id="2147483892" r:id="rId42"/>
    <p:sldLayoutId id="2147483893" r:id="rId43"/>
    <p:sldLayoutId id="2147483894" r:id="rId44"/>
    <p:sldLayoutId id="2147483895" r:id="rId45"/>
    <p:sldLayoutId id="2147483896" r:id="rId46"/>
    <p:sldLayoutId id="2147483897" r:id="rId47"/>
    <p:sldLayoutId id="2147483898" r:id="rId48"/>
    <p:sldLayoutId id="2147483899" r:id="rId49"/>
    <p:sldLayoutId id="2147483900" r:id="rId50"/>
    <p:sldLayoutId id="2147483901" r:id="rId51"/>
    <p:sldLayoutId id="2147483902" r:id="rId52"/>
    <p:sldLayoutId id="2147483903" r:id="rId53"/>
    <p:sldLayoutId id="2147483904" r:id="rId54"/>
    <p:sldLayoutId id="2147483905" r:id="rId55"/>
    <p:sldLayoutId id="2147483906" r:id="rId56"/>
    <p:sldLayoutId id="2147483907" r:id="rId57"/>
    <p:sldLayoutId id="2147483908" r:id="rId58"/>
    <p:sldLayoutId id="2147483909" r:id="rId59"/>
    <p:sldLayoutId id="2147483910" r:id="rId60"/>
    <p:sldLayoutId id="2147483911" r:id="rId61"/>
    <p:sldLayoutId id="2147483912" r:id="rId62"/>
    <p:sldLayoutId id="2147483913" r:id="rId63"/>
    <p:sldLayoutId id="2147483914" r:id="rId64"/>
    <p:sldLayoutId id="2147483915" r:id="rId65"/>
    <p:sldLayoutId id="2147483916" r:id="rId66"/>
    <p:sldLayoutId id="2147483917" r:id="rId67"/>
    <p:sldLayoutId id="2147483918" r:id="rId68"/>
    <p:sldLayoutId id="2147483919" r:id="rId69"/>
    <p:sldLayoutId id="2147483920" r:id="rId70"/>
    <p:sldLayoutId id="2147483921" r:id="rId71"/>
    <p:sldLayoutId id="2147483922" r:id="rId72"/>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203.png"/><Relationship Id="rId3" Type="http://schemas.openxmlformats.org/officeDocument/2006/relationships/slide" Target="slide34.xml"/><Relationship Id="rId7" Type="http://schemas.openxmlformats.org/officeDocument/2006/relationships/slide" Target="slide37.xml"/><Relationship Id="rId12" Type="http://schemas.openxmlformats.org/officeDocument/2006/relationships/image" Target="../media/image202.png"/><Relationship Id="rId2" Type="http://schemas.openxmlformats.org/officeDocument/2006/relationships/notesSlide" Target="../notesSlides/notesSlide3.xml"/><Relationship Id="rId16" Type="http://schemas.openxmlformats.org/officeDocument/2006/relationships/image" Target="../media/image206.png"/><Relationship Id="rId1" Type="http://schemas.openxmlformats.org/officeDocument/2006/relationships/slideLayout" Target="../slideLayouts/slideLayout61.xml"/><Relationship Id="rId6" Type="http://schemas.openxmlformats.org/officeDocument/2006/relationships/slide" Target="slide36.xml"/><Relationship Id="rId11" Type="http://schemas.openxmlformats.org/officeDocument/2006/relationships/slide" Target="slide41.xml"/><Relationship Id="rId5" Type="http://schemas.openxmlformats.org/officeDocument/2006/relationships/slide" Target="slide35.xml"/><Relationship Id="rId15" Type="http://schemas.openxmlformats.org/officeDocument/2006/relationships/image" Target="../media/image205.png"/><Relationship Id="rId10" Type="http://schemas.openxmlformats.org/officeDocument/2006/relationships/slide" Target="slide40.xml"/><Relationship Id="rId4" Type="http://schemas.openxmlformats.org/officeDocument/2006/relationships/hyperlink" Target="https://www.microsoft.com/microsoft-search/connectors/" TargetMode="External"/><Relationship Id="rId9" Type="http://schemas.openxmlformats.org/officeDocument/2006/relationships/slide" Target="slide39.xml"/><Relationship Id="rId14" Type="http://schemas.openxmlformats.org/officeDocument/2006/relationships/image" Target="../media/image204.svg"/></Relationships>
</file>

<file path=ppt/slides/_rels/slide11.xml.rels><?xml version="1.0" encoding="UTF-8" standalone="yes"?>
<Relationships xmlns="http://schemas.openxmlformats.org/package/2006/relationships"><Relationship Id="rId3" Type="http://schemas.openxmlformats.org/officeDocument/2006/relationships/hyperlink" Target="https://cloudpartners.transform.microsoft.com/copilot-directory"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hyperlink" Target="https://aka.ms/unified" TargetMode="External"/><Relationship Id="rId4" Type="http://schemas.openxmlformats.org/officeDocument/2006/relationships/hyperlink" Target="https://aka.ms/AMC/FASTTRACK"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www.microsoft.com/en-us/microsoft-copilot/microsoft-copilot-studio" TargetMode="Externa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hyperlink" Target="https://learn.microsoft.com/en-us/microsoft-365-copilot/extensibility/decision-guide" TargetMode="Externa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hyperlink" Target="https://aka.ms/SharePoint/AgentsAdoption" TargetMode="Externa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svg"/><Relationship Id="rId7" Type="http://schemas.openxmlformats.org/officeDocument/2006/relationships/image" Target="../media/image223.svg"/><Relationship Id="rId2" Type="http://schemas.openxmlformats.org/officeDocument/2006/relationships/image" Target="../media/image218.png"/><Relationship Id="rId1" Type="http://schemas.openxmlformats.org/officeDocument/2006/relationships/slideLayout" Target="../slideLayouts/slideLayout60.xml"/><Relationship Id="rId6" Type="http://schemas.openxmlformats.org/officeDocument/2006/relationships/image" Target="../media/image222.png"/><Relationship Id="rId5" Type="http://schemas.openxmlformats.org/officeDocument/2006/relationships/image" Target="../media/image221.svg"/><Relationship Id="rId4" Type="http://schemas.openxmlformats.org/officeDocument/2006/relationships/image" Target="../media/image220.png"/></Relationships>
</file>

<file path=ppt/slides/_rels/slide2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68.png"/><Relationship Id="rId3" Type="http://schemas.openxmlformats.org/officeDocument/2006/relationships/slide" Target="slide13.xml"/><Relationship Id="rId7" Type="http://schemas.openxmlformats.org/officeDocument/2006/relationships/slide" Target="slide17.xml"/><Relationship Id="rId12" Type="http://schemas.openxmlformats.org/officeDocument/2006/relationships/image" Target="../media/image167.png"/><Relationship Id="rId2" Type="http://schemas.openxmlformats.org/officeDocument/2006/relationships/slide" Target="slide12.xml"/><Relationship Id="rId1" Type="http://schemas.openxmlformats.org/officeDocument/2006/relationships/slideLayout" Target="../slideLayouts/slideLayout61.xml"/><Relationship Id="rId6" Type="http://schemas.openxmlformats.org/officeDocument/2006/relationships/slide" Target="slide16.xml"/><Relationship Id="rId11" Type="http://schemas.openxmlformats.org/officeDocument/2006/relationships/image" Target="../media/image166.png"/><Relationship Id="rId5" Type="http://schemas.openxmlformats.org/officeDocument/2006/relationships/slide" Target="slide15.xml"/><Relationship Id="rId10" Type="http://schemas.openxmlformats.org/officeDocument/2006/relationships/image" Target="../media/image165.png"/><Relationship Id="rId4" Type="http://schemas.openxmlformats.org/officeDocument/2006/relationships/slide" Target="slide14.xml"/><Relationship Id="rId9" Type="http://schemas.openxmlformats.org/officeDocument/2006/relationships/image" Target="../media/image164.png"/><Relationship Id="rId14" Type="http://schemas.openxmlformats.org/officeDocument/2006/relationships/image" Target="../media/image169.png"/></Relationships>
</file>

<file path=ppt/slides/_rels/slide3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slideLayout" Target="../slideLayouts/slideLayout60.xml"/><Relationship Id="rId1" Type="http://schemas.openxmlformats.org/officeDocument/2006/relationships/themeOverride" Target="../theme/themeOverride2.xml"/><Relationship Id="rId4" Type="http://schemas.openxmlformats.org/officeDocument/2006/relationships/image" Target="../media/image234.png"/></Relationships>
</file>

<file path=ppt/slides/_rels/slide3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29.pn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hyperlink" Target="https://www.microsoft.com/microsoft-search/connectors/" TargetMode="External"/><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3" Type="http://schemas.openxmlformats.org/officeDocument/2006/relationships/hyperlink" Target="https://learn.microsoft.com/en-us/microsoftsearch/servicenow-knowledge-connector" TargetMode="External"/><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hyperlink" Target="https://learn.microsoft.com/en-us/microsoftsearch/servicenow-catalog-connector" TargetMode="External"/><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hyperlink" Target="https://learn.microsoft.com/en-us/microsoftsearch/servicenow-tickets-connector" TargetMode="External"/><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hyperlink" Target="https://learn.microsoft.com/en-us/microsoftsearch/salesforce-connector" TargetMode="External"/><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hyperlink" Target="https://learn.microsoft.com/en-us/microsoftsearch/confluence-cloud-connector" TargetMode="External"/><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19.xml"/><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3" Type="http://schemas.openxmlformats.org/officeDocument/2006/relationships/hyperlink" Target="https://learn.microsoft.com/en-us/microsoftsearch/jira-connector" TargetMode="External"/><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3" Type="http://schemas.openxmlformats.org/officeDocument/2006/relationships/hyperlink" Target="https://learn.microsoft.com/en-us/microsoftsearch/enterprise-web-connector" TargetMode="External"/><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61.xml"/><Relationship Id="rId6" Type="http://schemas.openxmlformats.org/officeDocument/2006/relationships/image" Target="../media/image173.sv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6.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181.png"/><Relationship Id="rId3" Type="http://schemas.openxmlformats.org/officeDocument/2006/relationships/slide" Target="slide25.xml"/><Relationship Id="rId7" Type="http://schemas.openxmlformats.org/officeDocument/2006/relationships/slide" Target="slide30.xml"/><Relationship Id="rId12" Type="http://schemas.openxmlformats.org/officeDocument/2006/relationships/image" Target="../media/image180.png"/><Relationship Id="rId17" Type="http://schemas.openxmlformats.org/officeDocument/2006/relationships/image" Target="../media/image185.jpeg"/><Relationship Id="rId2" Type="http://schemas.openxmlformats.org/officeDocument/2006/relationships/slideLayout" Target="../slideLayouts/slideLayout61.xml"/><Relationship Id="rId16" Type="http://schemas.openxmlformats.org/officeDocument/2006/relationships/image" Target="../media/image184.png"/><Relationship Id="rId1" Type="http://schemas.openxmlformats.org/officeDocument/2006/relationships/themeOverride" Target="../theme/themeOverride1.xml"/><Relationship Id="rId6" Type="http://schemas.openxmlformats.org/officeDocument/2006/relationships/slide" Target="slide29.xml"/><Relationship Id="rId11" Type="http://schemas.openxmlformats.org/officeDocument/2006/relationships/image" Target="../media/image179.png"/><Relationship Id="rId5" Type="http://schemas.openxmlformats.org/officeDocument/2006/relationships/slide" Target="slide28.xml"/><Relationship Id="rId15" Type="http://schemas.openxmlformats.org/officeDocument/2006/relationships/image" Target="../media/image183.png"/><Relationship Id="rId10" Type="http://schemas.openxmlformats.org/officeDocument/2006/relationships/slide" Target="slide33.xml"/><Relationship Id="rId4" Type="http://schemas.openxmlformats.org/officeDocument/2006/relationships/slide" Target="slide27.xml"/><Relationship Id="rId9" Type="http://schemas.openxmlformats.org/officeDocument/2006/relationships/slide" Target="slide32.xml"/><Relationship Id="rId14" Type="http://schemas.openxmlformats.org/officeDocument/2006/relationships/image" Target="../media/image182.png"/></Relationships>
</file>

<file path=ppt/slides/_rels/slide7.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hyperlink" Target="https://support.microsoft.com/en-us/office/get-started-with-agents-in-sharepoint-69e2faf9-2c1e-4baa-8305-23e625021bcf" TargetMode="External"/><Relationship Id="rId7" Type="http://schemas.openxmlformats.org/officeDocument/2006/relationships/image" Target="../media/image189.png"/><Relationship Id="rId2" Type="http://schemas.openxmlformats.org/officeDocument/2006/relationships/notesSlide" Target="../notesSlides/notesSlide1.xml"/><Relationship Id="rId1" Type="http://schemas.openxmlformats.org/officeDocument/2006/relationships/slideLayout" Target="../slideLayouts/slideLayout61.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png"/><Relationship Id="rId10" Type="http://schemas.openxmlformats.org/officeDocument/2006/relationships/image" Target="../media/image192.png"/><Relationship Id="rId4" Type="http://schemas.openxmlformats.org/officeDocument/2006/relationships/image" Target="../media/image186.png"/><Relationship Id="rId9" Type="http://schemas.openxmlformats.org/officeDocument/2006/relationships/image" Target="../media/image191.png"/></Relationships>
</file>

<file path=ppt/slides/_rels/slide8.xml.rels><?xml version="1.0" encoding="UTF-8" standalone="yes"?>
<Relationships xmlns="http://schemas.openxmlformats.org/package/2006/relationships"><Relationship Id="rId8" Type="http://schemas.openxmlformats.org/officeDocument/2006/relationships/hyperlink" Target="https://learn.microsoft.com/en-us/microsoft-copilot-studio/template-weather" TargetMode="External"/><Relationship Id="rId3" Type="http://schemas.openxmlformats.org/officeDocument/2006/relationships/hyperlink" Target="https://learn.microsoft.com/en-us/microsoft-copilot-studio/template-fundamentals" TargetMode="External"/><Relationship Id="rId7" Type="http://schemas.openxmlformats.org/officeDocument/2006/relationships/hyperlink" Target="https://learn.microsoft.com/en-us/microsoft-copilot-studio/template-it-helpdesk" TargetMode="External"/><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hyperlink" Target="https://learn.microsoft.com/en-us/microsoft-copilot-studio/template-awards-recognition" TargetMode="External"/><Relationship Id="rId5" Type="http://schemas.openxmlformats.org/officeDocument/2006/relationships/hyperlink" Target="https://learn.microsoft.com/en-us/microsoft-copilot-studio/template-sustainability-insights" TargetMode="External"/><Relationship Id="rId4" Type="http://schemas.openxmlformats.org/officeDocument/2006/relationships/hyperlink" Target="https://learn.microsoft.com/en-us/microsoft-copilot-studio/template-store-op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hyperlink" Target="https://learn.microsoft.com/en-us/microsoft-copilot-studio/fundamentals-what-is-copilot-studio" TargetMode="External"/><Relationship Id="rId1" Type="http://schemas.openxmlformats.org/officeDocument/2006/relationships/slideLayout" Target="../slideLayouts/slideLayout61.xml"/><Relationship Id="rId6" Type="http://schemas.openxmlformats.org/officeDocument/2006/relationships/image" Target="../media/image197.png"/><Relationship Id="rId5" Type="http://schemas.openxmlformats.org/officeDocument/2006/relationships/image" Target="../media/image196.png"/><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D0F5-AA0B-EC0F-9E3D-B696D4599A5F}"/>
              </a:ext>
            </a:extLst>
          </p:cNvPr>
          <p:cNvSpPr>
            <a:spLocks noGrp="1"/>
          </p:cNvSpPr>
          <p:nvPr>
            <p:ph type="title"/>
          </p:nvPr>
        </p:nvSpPr>
        <p:spPr>
          <a:xfrm>
            <a:off x="569912" y="3384610"/>
            <a:ext cx="8193024" cy="615553"/>
          </a:xfrm>
        </p:spPr>
        <p:txBody>
          <a:bodyPr/>
          <a:lstStyle/>
          <a:p>
            <a:r>
              <a:rPr lang="en-US"/>
              <a:t>Agent overview guide</a:t>
            </a:r>
          </a:p>
        </p:txBody>
      </p:sp>
      <p:sp>
        <p:nvSpPr>
          <p:cNvPr id="5" name="Text Placeholder 4">
            <a:extLst>
              <a:ext uri="{FF2B5EF4-FFF2-40B4-BE49-F238E27FC236}">
                <a16:creationId xmlns:a16="http://schemas.microsoft.com/office/drawing/2014/main" id="{B5BC4E6E-DD38-ACDD-7EF4-A6DE1EAD6969}"/>
              </a:ext>
            </a:extLst>
          </p:cNvPr>
          <p:cNvSpPr>
            <a:spLocks noGrp="1"/>
          </p:cNvSpPr>
          <p:nvPr>
            <p:ph type="body" sz="quarter" idx="12"/>
          </p:nvPr>
        </p:nvSpPr>
        <p:spPr>
          <a:xfrm>
            <a:off x="582614" y="4216400"/>
            <a:ext cx="4859182" cy="492443"/>
          </a:xfrm>
        </p:spPr>
        <p:txBody>
          <a:bodyPr vert="horz" wrap="square" lIns="0" tIns="0" rIns="0" bIns="0" rtlCol="0" anchor="t">
            <a:spAutoFit/>
          </a:bodyPr>
          <a:lstStyle/>
          <a:p>
            <a:r>
              <a:rPr lang="en-US"/>
              <a:t>Learn how to quickly unlock the value of Copilot through agents</a:t>
            </a:r>
          </a:p>
        </p:txBody>
      </p:sp>
      <p:sp>
        <p:nvSpPr>
          <p:cNvPr id="11" name="Text Placeholder 10">
            <a:extLst>
              <a:ext uri="{FF2B5EF4-FFF2-40B4-BE49-F238E27FC236}">
                <a16:creationId xmlns:a16="http://schemas.microsoft.com/office/drawing/2014/main" id="{4E891C02-2DB3-D69D-864F-1E0CB21AA46E}"/>
              </a:ext>
            </a:extLst>
          </p:cNvPr>
          <p:cNvSpPr>
            <a:spLocks noGrp="1"/>
          </p:cNvSpPr>
          <p:nvPr>
            <p:ph type="body" sz="quarter" idx="13"/>
          </p:nvPr>
        </p:nvSpPr>
        <p:spPr/>
        <p:txBody>
          <a:bodyPr vert="horz" wrap="square" lIns="0" tIns="0" rIns="0" bIns="0" rtlCol="0" anchor="t">
            <a:spAutoFit/>
          </a:bodyPr>
          <a:lstStyle/>
          <a:p>
            <a:r>
              <a:rPr lang="en-US">
                <a:cs typeface="Segoe UI"/>
              </a:rPr>
              <a:t>Jan 2025</a:t>
            </a:r>
            <a:endParaRPr lang="en-US"/>
          </a:p>
        </p:txBody>
      </p:sp>
    </p:spTree>
    <p:extLst>
      <p:ext uri="{BB962C8B-B14F-4D97-AF65-F5344CB8AC3E}">
        <p14:creationId xmlns:p14="http://schemas.microsoft.com/office/powerpoint/2010/main" val="23405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8EC81-8F39-F789-ABAE-D4729539366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F1DAD5A-0ECD-595D-9137-14A056F2752C}"/>
              </a:ext>
              <a:ext uri="{C183D7F6-B498-43B3-948B-1728B52AA6E4}">
                <adec:decorative xmlns:adec="http://schemas.microsoft.com/office/drawing/2017/decorative" val="1"/>
              </a:ext>
            </a:extLst>
          </p:cNvPr>
          <p:cNvSpPr/>
          <p:nvPr/>
        </p:nvSpPr>
        <p:spPr>
          <a:xfrm>
            <a:off x="0" y="1"/>
            <a:ext cx="12192000" cy="1419224"/>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 name="Rectangle 11">
            <a:extLst>
              <a:ext uri="{FF2B5EF4-FFF2-40B4-BE49-F238E27FC236}">
                <a16:creationId xmlns:a16="http://schemas.microsoft.com/office/drawing/2014/main" id="{E8C52702-2F73-068D-4043-533D462CE17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86AA5CBE-6D52-36DE-04D0-114D69063B5B}"/>
              </a:ext>
            </a:extLst>
          </p:cNvPr>
          <p:cNvSpPr>
            <a:spLocks noGrp="1"/>
          </p:cNvSpPr>
          <p:nvPr>
            <p:ph type="title"/>
          </p:nvPr>
        </p:nvSpPr>
        <p:spPr>
          <a:xfrm>
            <a:off x="588263" y="457200"/>
            <a:ext cx="11018520" cy="492443"/>
          </a:xfrm>
        </p:spPr>
        <p:txBody>
          <a:bodyPr>
            <a:spAutoFit/>
          </a:bodyPr>
          <a:lstStyle/>
          <a:p>
            <a:r>
              <a:rPr lang="en-US">
                <a:ea typeface="+mj-ea"/>
                <a:cs typeface="+mj-cs"/>
              </a:rPr>
              <a:t>Examples of Microsoft-built Graph connectors</a:t>
            </a:r>
          </a:p>
        </p:txBody>
      </p:sp>
      <p:sp>
        <p:nvSpPr>
          <p:cNvPr id="21" name="Text Placeholder 20">
            <a:extLst>
              <a:ext uri="{FF2B5EF4-FFF2-40B4-BE49-F238E27FC236}">
                <a16:creationId xmlns:a16="http://schemas.microsoft.com/office/drawing/2014/main" id="{70206FDA-4305-E714-271C-9CDAF3FA2E5B}"/>
              </a:ext>
            </a:extLst>
          </p:cNvPr>
          <p:cNvSpPr>
            <a:spLocks noGrp="1"/>
          </p:cNvSpPr>
          <p:nvPr>
            <p:ph type="body" sz="quarter" idx="10"/>
          </p:nvPr>
        </p:nvSpPr>
        <p:spPr>
          <a:xfrm>
            <a:off x="588263" y="1004500"/>
            <a:ext cx="11018520" cy="276999"/>
          </a:xfrm>
        </p:spPr>
        <p:txBody>
          <a:bodyPr/>
          <a:lstStyle/>
          <a:p>
            <a:r>
              <a:rPr lang="en-US">
                <a:ea typeface="+mj-ea"/>
                <a:cs typeface="+mj-cs"/>
              </a:rPr>
              <a:t>See </a:t>
            </a:r>
            <a:r>
              <a:rPr lang="en-US">
                <a:solidFill>
                  <a:schemeClr val="accent1">
                    <a:lumMod val="75000"/>
                  </a:schemeClr>
                </a:solidFill>
                <a:ea typeface="+mj-ea"/>
                <a:cs typeface="+mj-cs"/>
                <a:hlinkClick r:id="rId3" action="ppaction://hlinksldjump">
                  <a:extLst>
                    <a:ext uri="{A12FA001-AC4F-418D-AE19-62706E023703}">
                      <ahyp:hlinkClr xmlns:ahyp="http://schemas.microsoft.com/office/drawing/2018/hyperlinkcolor" val="tx"/>
                    </a:ext>
                  </a:extLst>
                </a:hlinkClick>
              </a:rPr>
              <a:t>Appendix D</a:t>
            </a:r>
            <a:r>
              <a:rPr lang="en-US">
                <a:ea typeface="+mj-ea"/>
                <a:cs typeface="+mj-cs"/>
              </a:rPr>
              <a:t> for more details</a:t>
            </a:r>
          </a:p>
        </p:txBody>
      </p:sp>
      <p:sp>
        <p:nvSpPr>
          <p:cNvPr id="13" name="Rectangle: Rounded Corners 12">
            <a:extLst>
              <a:ext uri="{FF2B5EF4-FFF2-40B4-BE49-F238E27FC236}">
                <a16:creationId xmlns:a16="http://schemas.microsoft.com/office/drawing/2014/main" id="{2936AACB-5F97-38D5-101E-933BC050C6C7}"/>
              </a:ext>
              <a:ext uri="{C183D7F6-B498-43B3-948B-1728B52AA6E4}">
                <adec:decorative xmlns:adec="http://schemas.microsoft.com/office/drawing/2017/decorative" val="1"/>
              </a:ext>
            </a:extLst>
          </p:cNvPr>
          <p:cNvSpPr>
            <a:spLocks/>
          </p:cNvSpPr>
          <p:nvPr/>
        </p:nvSpPr>
        <p:spPr>
          <a:xfrm>
            <a:off x="588263" y="3229342"/>
            <a:ext cx="11018520" cy="3474720"/>
          </a:xfrm>
          <a:prstGeom prst="roundRect">
            <a:avLst>
              <a:gd name="adj" fmla="val 3401"/>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4" name="Rectangle: Top Corners Rounded 13">
            <a:extLst>
              <a:ext uri="{FF2B5EF4-FFF2-40B4-BE49-F238E27FC236}">
                <a16:creationId xmlns:a16="http://schemas.microsoft.com/office/drawing/2014/main" id="{4F1A2E3C-BDA7-EB6D-C435-D43A0E6C81E9}"/>
              </a:ext>
              <a:ext uri="{C183D7F6-B498-43B3-948B-1728B52AA6E4}">
                <adec:decorative xmlns:adec="http://schemas.microsoft.com/office/drawing/2017/decorative" val="1"/>
              </a:ext>
            </a:extLst>
          </p:cNvPr>
          <p:cNvSpPr>
            <a:spLocks/>
          </p:cNvSpPr>
          <p:nvPr/>
        </p:nvSpPr>
        <p:spPr>
          <a:xfrm>
            <a:off x="588963" y="3211699"/>
            <a:ext cx="11018520" cy="365760"/>
          </a:xfrm>
          <a:prstGeom prst="round2SameRect">
            <a:avLst>
              <a:gd name="adj1" fmla="val 33484"/>
              <a:gd name="adj2" fmla="val 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Segoe Sans Display Semibold" pitchFamily="2" charset="0"/>
            </a:endParaRPr>
          </a:p>
        </p:txBody>
      </p:sp>
      <p:sp>
        <p:nvSpPr>
          <p:cNvPr id="15" name="Content Placeholder 2">
            <a:extLst>
              <a:ext uri="{FF2B5EF4-FFF2-40B4-BE49-F238E27FC236}">
                <a16:creationId xmlns:a16="http://schemas.microsoft.com/office/drawing/2014/main" id="{177A0295-1141-A2F3-BC22-46E9F8D734AE}"/>
              </a:ext>
            </a:extLst>
          </p:cNvPr>
          <p:cNvSpPr txBox="1">
            <a:spLocks/>
          </p:cNvSpPr>
          <p:nvPr/>
        </p:nvSpPr>
        <p:spPr>
          <a:xfrm>
            <a:off x="584517" y="1553465"/>
            <a:ext cx="11017250" cy="152657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kumimoji="0" lang="en-US" sz="1600" b="0" i="0" u="none" strike="noStrike" kern="1200" cap="none" spc="0" normalizeH="0" baseline="0" noProof="0">
                <a:ln>
                  <a:noFill/>
                </a:ln>
                <a:solidFill>
                  <a:srgbClr val="091F2C"/>
                </a:solidFill>
                <a:effectLst/>
                <a:uLnTx/>
                <a:uFillTx/>
                <a:latin typeface="Segoe UI"/>
                <a:cs typeface="Segoe Sans Display"/>
              </a:rPr>
              <a:t>Microsoft Graph connectors offer an intuitive way to bring content from external services into Microsoft Graph, enabling </a:t>
            </a:r>
            <a:br>
              <a:rPr lang="en-US" sz="1600" b="0" i="0" u="none" strike="noStrike" kern="1200" cap="none" spc="0" normalizeH="0" baseline="0" noProof="0">
                <a:ln>
                  <a:noFill/>
                </a:ln>
                <a:effectLst/>
                <a:uLnTx/>
                <a:uFillTx/>
                <a:latin typeface="Segoe UI"/>
                <a:cs typeface="Segoe Sans Display" pitchFamily="2" charset="0"/>
              </a:rPr>
            </a:br>
            <a:r>
              <a:rPr kumimoji="0" lang="en-US" sz="1600" b="0" i="0" u="none" strike="noStrike" kern="1200" cap="none" spc="0" normalizeH="0" baseline="0" noProof="0">
                <a:ln>
                  <a:noFill/>
                </a:ln>
                <a:solidFill>
                  <a:srgbClr val="091F2C"/>
                </a:solidFill>
                <a:effectLst/>
                <a:uLnTx/>
                <a:uFillTx/>
                <a:latin typeface="Segoe UI"/>
                <a:cs typeface="Segoe Sans Display"/>
              </a:rPr>
              <a:t>3</a:t>
            </a:r>
            <a:r>
              <a:rPr kumimoji="0" lang="en-US" sz="1600" b="0" i="0" u="none" strike="noStrike" kern="1200" cap="none" spc="0" normalizeH="0" baseline="30000" noProof="0">
                <a:ln>
                  <a:noFill/>
                </a:ln>
                <a:solidFill>
                  <a:srgbClr val="091F2C"/>
                </a:solidFill>
                <a:effectLst/>
                <a:uLnTx/>
                <a:uFillTx/>
                <a:latin typeface="Segoe UI"/>
                <a:cs typeface="Segoe Sans Display"/>
              </a:rPr>
              <a:t>rd</a:t>
            </a:r>
            <a:r>
              <a:rPr kumimoji="0" lang="en-US" sz="1600" b="0" i="0" u="none" strike="noStrike" kern="1200" cap="none" spc="0" normalizeH="0" baseline="0" noProof="0">
                <a:ln>
                  <a:noFill/>
                </a:ln>
                <a:solidFill>
                  <a:srgbClr val="091F2C"/>
                </a:solidFill>
                <a:effectLst/>
                <a:uLnTx/>
                <a:uFillTx/>
                <a:latin typeface="Segoe UI"/>
                <a:cs typeface="Segoe Sans Display"/>
              </a:rPr>
              <a:t> party </a:t>
            </a:r>
            <a:r>
              <a:rPr lang="en-US" sz="1600">
                <a:solidFill>
                  <a:srgbClr val="091F2C"/>
                </a:solidFill>
                <a:latin typeface="Segoe UI"/>
                <a:cs typeface="Segoe Sans Display"/>
              </a:rPr>
              <a:t>data systems</a:t>
            </a:r>
            <a:r>
              <a:rPr kumimoji="0" lang="en-US" sz="1600" b="0" i="0" u="none" strike="noStrike" kern="1200" cap="none" spc="0" normalizeH="0" baseline="0" noProof="0">
                <a:ln>
                  <a:noFill/>
                </a:ln>
                <a:solidFill>
                  <a:srgbClr val="091F2C"/>
                </a:solidFill>
                <a:effectLst/>
                <a:uLnTx/>
                <a:uFillTx/>
                <a:latin typeface="Segoe UI"/>
                <a:cs typeface="Segoe Sans Display"/>
              </a:rPr>
              <a:t> to </a:t>
            </a:r>
            <a:r>
              <a:rPr lang="en-US" sz="1600">
                <a:solidFill>
                  <a:srgbClr val="091F2C"/>
                </a:solidFill>
                <a:latin typeface="Segoe UI"/>
                <a:ea typeface="+mn-lt"/>
                <a:cs typeface="+mn-lt"/>
              </a:rPr>
              <a:t>ground </a:t>
            </a:r>
            <a:r>
              <a:rPr kumimoji="0" lang="en-US" sz="1600" b="0" i="0" u="none" strike="noStrike" kern="1200" cap="none" spc="0" normalizeH="0" baseline="0" noProof="0">
                <a:ln>
                  <a:noFill/>
                </a:ln>
                <a:solidFill>
                  <a:srgbClr val="091F2C"/>
                </a:solidFill>
                <a:effectLst/>
                <a:uLnTx/>
                <a:uFillTx/>
                <a:latin typeface="Segoe UI"/>
                <a:ea typeface="+mn-lt"/>
                <a:cs typeface="+mn-lt"/>
              </a:rPr>
              <a:t>Microsoft 365 Copilot </a:t>
            </a:r>
            <a:r>
              <a:rPr lang="en-US" sz="1600">
                <a:solidFill>
                  <a:srgbClr val="091F2C"/>
                </a:solidFill>
                <a:latin typeface="Segoe UI"/>
                <a:ea typeface="+mn-lt"/>
                <a:cs typeface="+mn-lt"/>
              </a:rPr>
              <a:t>and agents in more of your enterprise knowledge</a:t>
            </a:r>
            <a:r>
              <a:rPr kumimoji="0" lang="en-US" sz="1600" b="0" i="0" u="none" strike="noStrike" kern="1200" cap="none" spc="0" normalizeH="0" baseline="0" noProof="0">
                <a:ln>
                  <a:noFill/>
                </a:ln>
                <a:solidFill>
                  <a:srgbClr val="091F2C"/>
                </a:solidFill>
                <a:effectLst/>
                <a:uLnTx/>
                <a:uFillTx/>
                <a:latin typeface="Segoe UI"/>
                <a:cs typeface="Segoe Sans Display"/>
              </a:rPr>
              <a:t>.</a:t>
            </a:r>
            <a:r>
              <a:rPr lang="en-US" sz="1600">
                <a:solidFill>
                  <a:srgbClr val="091F2C"/>
                </a:solidFill>
                <a:latin typeface="Segoe UI"/>
                <a:cs typeface="Segoe Sans Display"/>
              </a:rPr>
              <a:t> You can review the full list of 100+ Graph connectors, built by Microsoft and our partner ecosystem, in the Microsoft 365 Admin Center and </a:t>
            </a:r>
            <a:r>
              <a:rPr kumimoji="0" lang="en-US" sz="1600" b="0" i="0" u="none" strike="noStrike" kern="1200" cap="none" spc="0" normalizeH="0" baseline="0" noProof="0">
                <a:ln>
                  <a:noFill/>
                </a:ln>
                <a:solidFill>
                  <a:srgbClr val="0078D4"/>
                </a:solidFill>
                <a:effectLst/>
                <a:uLnTx/>
                <a:uFillTx/>
                <a:latin typeface="Segoe UI"/>
                <a:cs typeface="Segoe Sans Display"/>
                <a:hlinkClick r:id="rId4">
                  <a:extLst>
                    <a:ext uri="{A12FA001-AC4F-418D-AE19-62706E023703}">
                      <ahyp:hlinkClr xmlns:ahyp="http://schemas.microsoft.com/office/drawing/2018/hyperlinkcolor" val="tx"/>
                    </a:ext>
                  </a:extLst>
                </a:hlinkClick>
              </a:rPr>
              <a:t>Graph connectors gallery</a:t>
            </a:r>
            <a:r>
              <a:rPr kumimoji="0" lang="en-US" sz="1600" b="0" i="0" u="none" strike="noStrike" kern="1200" cap="none" spc="0" normalizeH="0" baseline="0" noProof="0">
                <a:ln>
                  <a:noFill/>
                </a:ln>
                <a:solidFill>
                  <a:srgbClr val="091F2C"/>
                </a:solidFill>
                <a:effectLst/>
                <a:uLnTx/>
                <a:uFillTx/>
                <a:latin typeface="Segoe UI"/>
                <a:cs typeface="Segoe Sans Display"/>
              </a:rPr>
              <a:t>. </a:t>
            </a:r>
            <a:r>
              <a:rPr lang="en-US" sz="1600">
                <a:solidFill>
                  <a:srgbClr val="161616"/>
                </a:solidFill>
                <a:latin typeface="Segoe UI"/>
                <a:cs typeface="Segoe UI"/>
              </a:rPr>
              <a:t>You can also build your own custom connector.</a:t>
            </a:r>
            <a:r>
              <a:rPr lang="en-US" sz="1600">
                <a:solidFill>
                  <a:srgbClr val="091F2C"/>
                </a:solidFill>
                <a:latin typeface="Segoe UI"/>
                <a:cs typeface="Segoe Sans Display"/>
              </a:rPr>
              <a:t> </a:t>
            </a:r>
          </a:p>
          <a:p>
            <a:pPr marL="0" indent="0">
              <a:buNone/>
              <a:defRPr/>
            </a:pPr>
            <a:r>
              <a:rPr kumimoji="0" lang="en-US" sz="1600" b="0" i="0" u="none" strike="noStrike" kern="1200" cap="none" spc="0" normalizeH="0" baseline="0" noProof="0">
                <a:ln>
                  <a:noFill/>
                </a:ln>
                <a:solidFill>
                  <a:srgbClr val="091F2C"/>
                </a:solidFill>
                <a:effectLst/>
                <a:uLnTx/>
                <a:uFillTx/>
                <a:latin typeface="Segoe UI"/>
                <a:cs typeface="Segoe Sans Display"/>
              </a:rPr>
              <a:t>Graph </a:t>
            </a:r>
            <a:r>
              <a:rPr lang="en-US" sz="1600">
                <a:solidFill>
                  <a:srgbClr val="091F2C"/>
                </a:solidFill>
                <a:latin typeface="Segoe UI"/>
                <a:cs typeface="Segoe Sans Display"/>
              </a:rPr>
              <a:t>connectors respect your organization's data access policies and </a:t>
            </a:r>
            <a:r>
              <a:rPr kumimoji="0" lang="en-US" sz="1600" b="0" i="0" u="none" strike="noStrike" kern="1200" cap="none" spc="0" normalizeH="0" baseline="0" noProof="0">
                <a:ln>
                  <a:noFill/>
                </a:ln>
                <a:solidFill>
                  <a:srgbClr val="091F2C"/>
                </a:solidFill>
                <a:effectLst/>
                <a:uLnTx/>
                <a:uFillTx/>
                <a:latin typeface="Segoe UI"/>
                <a:cs typeface="Segoe Sans Display"/>
              </a:rPr>
              <a:t>must be enabled by your admin before they can be used as a data source for </a:t>
            </a:r>
            <a:r>
              <a:rPr lang="en-US" sz="1600">
                <a:solidFill>
                  <a:srgbClr val="091F2C"/>
                </a:solidFill>
                <a:latin typeface="Segoe UI"/>
                <a:cs typeface="Segoe Sans Display"/>
              </a:rPr>
              <a:t>Microsoft 365 Copilot and</a:t>
            </a:r>
            <a:r>
              <a:rPr kumimoji="0" lang="en-US" sz="1600" b="0" i="0" u="none" strike="noStrike" kern="1200" cap="none" spc="0" normalizeH="0" baseline="0" noProof="0">
                <a:ln>
                  <a:noFill/>
                </a:ln>
                <a:solidFill>
                  <a:srgbClr val="091F2C"/>
                </a:solidFill>
                <a:effectLst/>
                <a:uLnTx/>
                <a:uFillTx/>
                <a:latin typeface="Segoe UI"/>
                <a:cs typeface="Segoe Sans Display"/>
              </a:rPr>
              <a:t> agents.</a:t>
            </a:r>
            <a:endParaRPr lang="en-US" sz="1600" b="0" i="0" u="none" strike="noStrike" kern="1200" cap="none" spc="0" normalizeH="0" baseline="0" noProof="0">
              <a:ln>
                <a:noFill/>
              </a:ln>
              <a:solidFill>
                <a:srgbClr val="091F2C"/>
              </a:solidFill>
              <a:effectLst/>
              <a:uLnTx/>
              <a:uFillTx/>
              <a:latin typeface="Segoe UI"/>
              <a:cs typeface="Segoe Sans Display"/>
            </a:endParaRPr>
          </a:p>
        </p:txBody>
      </p:sp>
      <p:graphicFrame>
        <p:nvGraphicFramePr>
          <p:cNvPr id="16" name="Table 15">
            <a:extLst>
              <a:ext uri="{FF2B5EF4-FFF2-40B4-BE49-F238E27FC236}">
                <a16:creationId xmlns:a16="http://schemas.microsoft.com/office/drawing/2014/main" id="{9A4C5D96-372B-B318-47E5-B5B43CD22A13}"/>
              </a:ext>
            </a:extLst>
          </p:cNvPr>
          <p:cNvGraphicFramePr>
            <a:graphicFrameLocks noGrp="1"/>
          </p:cNvGraphicFramePr>
          <p:nvPr>
            <p:extLst>
              <p:ext uri="{D42A27DB-BD31-4B8C-83A1-F6EECF244321}">
                <p14:modId xmlns:p14="http://schemas.microsoft.com/office/powerpoint/2010/main" val="789261330"/>
              </p:ext>
            </p:extLst>
          </p:nvPr>
        </p:nvGraphicFramePr>
        <p:xfrm>
          <a:off x="584517" y="3229342"/>
          <a:ext cx="11017249" cy="3340210"/>
        </p:xfrm>
        <a:graphic>
          <a:graphicData uri="http://schemas.openxmlformats.org/drawingml/2006/table">
            <a:tbl>
              <a:tblPr firstRow="1" firstCol="1">
                <a:tableStyleId>{5C22544A-7EE6-4342-B048-85BDC9FD1C3A}</a:tableStyleId>
              </a:tblPr>
              <a:tblGrid>
                <a:gridCol w="2715274">
                  <a:extLst>
                    <a:ext uri="{9D8B030D-6E8A-4147-A177-3AD203B41FA5}">
                      <a16:colId xmlns:a16="http://schemas.microsoft.com/office/drawing/2014/main" val="2746429965"/>
                    </a:ext>
                  </a:extLst>
                </a:gridCol>
                <a:gridCol w="1976026">
                  <a:extLst>
                    <a:ext uri="{9D8B030D-6E8A-4147-A177-3AD203B41FA5}">
                      <a16:colId xmlns:a16="http://schemas.microsoft.com/office/drawing/2014/main" val="937084765"/>
                    </a:ext>
                  </a:extLst>
                </a:gridCol>
                <a:gridCol w="6325949">
                  <a:extLst>
                    <a:ext uri="{9D8B030D-6E8A-4147-A177-3AD203B41FA5}">
                      <a16:colId xmlns:a16="http://schemas.microsoft.com/office/drawing/2014/main" val="893455128"/>
                    </a:ext>
                  </a:extLst>
                </a:gridCol>
              </a:tblGrid>
              <a:tr h="287757">
                <a:tc>
                  <a:txBody>
                    <a:bodyPr/>
                    <a:lstStyle/>
                    <a:p>
                      <a:endParaRPr lang="en-US" sz="1600" b="0">
                        <a:solidFill>
                          <a:schemeClr val="bg1"/>
                        </a:solidFill>
                        <a:latin typeface="+mj-lt"/>
                        <a:ea typeface="+mj-ea"/>
                        <a:cs typeface="+mj-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a:solidFill>
                            <a:schemeClr val="bg1"/>
                          </a:solidFill>
                          <a:latin typeface="+mj-lt"/>
                          <a:ea typeface="+mj-ea"/>
                          <a:cs typeface="+mj-cs"/>
                        </a:rPr>
                        <a:t>Name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a:solidFill>
                            <a:schemeClr val="bg1"/>
                          </a:solidFill>
                          <a:latin typeface="+mj-lt"/>
                          <a:ea typeface="+mj-ea"/>
                          <a:cs typeface="+mj-cs"/>
                        </a:rPr>
                        <a:t>Description</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6804055"/>
                  </a:ext>
                </a:extLst>
              </a:tr>
              <a:tr h="256894">
                <a:tc>
                  <a:txBody>
                    <a:bodyPr/>
                    <a:lstStyle/>
                    <a:p>
                      <a:endParaRPr lang="en-US" sz="1400">
                        <a:solidFill>
                          <a:schemeClr val="accent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accent1"/>
                          </a:solidFill>
                          <a:latin typeface="+mn-lt"/>
                          <a:ea typeface="+mn-ea"/>
                          <a:cs typeface="+mn-cs"/>
                          <a:hlinkClick r:id="rId5" action="ppaction://hlinksldjump">
                            <a:extLst>
                              <a:ext uri="{A12FA001-AC4F-418D-AE19-62706E023703}">
                                <ahyp:hlinkClr xmlns:ahyp="http://schemas.microsoft.com/office/drawing/2018/hyperlinkcolor" val="tx"/>
                              </a:ext>
                            </a:extLst>
                          </a:hlinkClick>
                        </a:rPr>
                        <a:t>Knowledge Base</a:t>
                      </a:r>
                      <a:endParaRPr lang="en-US" sz="1400">
                        <a:solidFill>
                          <a:schemeClr val="accent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Copilot can use information from knowledge-base articles in responses</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6538630"/>
                  </a:ext>
                </a:extLst>
              </a:tr>
              <a:tr h="256894">
                <a:tc>
                  <a:txBody>
                    <a:bodyPr/>
                    <a:lstStyle/>
                    <a:p>
                      <a:endParaRPr lang="en-US" sz="1400">
                        <a:solidFill>
                          <a:schemeClr val="accent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accent1"/>
                          </a:solidFill>
                          <a:latin typeface="+mn-lt"/>
                          <a:ea typeface="+mn-ea"/>
                          <a:cs typeface="+mn-cs"/>
                          <a:hlinkClick r:id="rId6" action="ppaction://hlinksldjump">
                            <a:extLst>
                              <a:ext uri="{A12FA001-AC4F-418D-AE19-62706E023703}">
                                <ahyp:hlinkClr xmlns:ahyp="http://schemas.microsoft.com/office/drawing/2018/hyperlinkcolor" val="tx"/>
                              </a:ext>
                            </a:extLst>
                          </a:hlinkClick>
                        </a:rPr>
                        <a:t>Catalog</a:t>
                      </a:r>
                      <a:endParaRPr lang="en-US" sz="1400">
                        <a:solidFill>
                          <a:schemeClr val="accent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Copilot can use information from catalog items in responses</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67581"/>
                  </a:ext>
                </a:extLst>
              </a:tr>
              <a:tr h="256894">
                <a:tc>
                  <a:txBody>
                    <a:bodyPr/>
                    <a:lstStyle/>
                    <a:p>
                      <a:endParaRPr lang="en-US" sz="1400">
                        <a:solidFill>
                          <a:schemeClr val="accent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accent1"/>
                          </a:solidFill>
                          <a:latin typeface="+mn-lt"/>
                          <a:ea typeface="+mn-ea"/>
                          <a:cs typeface="+mn-cs"/>
                          <a:hlinkClick r:id="rId7" action="ppaction://hlinksldjump">
                            <a:extLst>
                              <a:ext uri="{A12FA001-AC4F-418D-AE19-62706E023703}">
                                <ahyp:hlinkClr xmlns:ahyp="http://schemas.microsoft.com/office/drawing/2018/hyperlinkcolor" val="tx"/>
                              </a:ext>
                            </a:extLst>
                          </a:hlinkClick>
                        </a:rPr>
                        <a:t>Tickets</a:t>
                      </a:r>
                      <a:endParaRPr lang="en-US" sz="1400">
                        <a:solidFill>
                          <a:schemeClr val="accent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Copilot can use information from tickets in responses</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3913059"/>
                  </a:ext>
                </a:extLst>
              </a:tr>
              <a:tr h="631873">
                <a:tc>
                  <a:txBody>
                    <a:bodyPr/>
                    <a:lstStyle/>
                    <a:p>
                      <a:endParaRPr lang="en-US" sz="1400">
                        <a:solidFill>
                          <a:schemeClr val="accent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accent1"/>
                          </a:solidFill>
                          <a:latin typeface="+mn-lt"/>
                          <a:ea typeface="+mn-ea"/>
                          <a:cs typeface="+mn-cs"/>
                          <a:hlinkClick r:id="rId8" action="ppaction://hlinksldjump">
                            <a:extLst>
                              <a:ext uri="{A12FA001-AC4F-418D-AE19-62706E023703}">
                                <ahyp:hlinkClr xmlns:ahyp="http://schemas.microsoft.com/office/drawing/2018/hyperlinkcolor" val="tx"/>
                              </a:ext>
                            </a:extLst>
                          </a:hlinkClick>
                        </a:rPr>
                        <a:t>Salesforce</a:t>
                      </a:r>
                      <a:endParaRPr lang="en-US" sz="1400">
                        <a:solidFill>
                          <a:schemeClr val="accent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Copilot can use information from Salesforce objects such as Contacts, Opportunities, Leads, Cases, and Accounts in responses</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4250462"/>
                  </a:ext>
                </a:extLst>
              </a:tr>
              <a:tr h="492649">
                <a:tc>
                  <a:txBody>
                    <a:bodyPr/>
                    <a:lstStyle/>
                    <a:p>
                      <a:endParaRPr lang="en-US" sz="1400">
                        <a:solidFill>
                          <a:schemeClr val="accent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accent1"/>
                          </a:solidFill>
                          <a:latin typeface="+mn-lt"/>
                          <a:ea typeface="+mn-ea"/>
                          <a:cs typeface="+mn-cs"/>
                          <a:hlinkClick r:id="rId9" action="ppaction://hlinksldjump">
                            <a:extLst>
                              <a:ext uri="{A12FA001-AC4F-418D-AE19-62706E023703}">
                                <ahyp:hlinkClr xmlns:ahyp="http://schemas.microsoft.com/office/drawing/2018/hyperlinkcolor" val="tx"/>
                              </a:ext>
                            </a:extLst>
                          </a:hlinkClick>
                        </a:rPr>
                        <a:t>Confluence</a:t>
                      </a:r>
                      <a:endParaRPr lang="en-US" sz="1400">
                        <a:solidFill>
                          <a:schemeClr val="accent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Copilot can use information from Confluence spaces, pages, blogs, </a:t>
                      </a:r>
                      <a:br>
                        <a:rPr lang="en-US" sz="1400">
                          <a:solidFill>
                            <a:schemeClr val="tx1"/>
                          </a:solidFill>
                          <a:latin typeface="+mn-lt"/>
                          <a:ea typeface="+mn-ea"/>
                          <a:cs typeface="+mn-cs"/>
                        </a:rPr>
                      </a:br>
                      <a:r>
                        <a:rPr lang="en-US" sz="1400">
                          <a:solidFill>
                            <a:schemeClr val="tx1"/>
                          </a:solidFill>
                          <a:latin typeface="+mn-lt"/>
                          <a:ea typeface="+mn-ea"/>
                          <a:cs typeface="+mn-cs"/>
                        </a:rPr>
                        <a:t>and comments in responses</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8898372"/>
                  </a:ext>
                </a:extLst>
              </a:tr>
              <a:tr h="405627">
                <a:tc>
                  <a:txBody>
                    <a:bodyPr/>
                    <a:lstStyle/>
                    <a:p>
                      <a:endParaRPr lang="en-US" sz="1400">
                        <a:solidFill>
                          <a:schemeClr val="accent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accent1"/>
                          </a:solidFill>
                          <a:latin typeface="+mn-lt"/>
                          <a:ea typeface="+mn-ea"/>
                          <a:cs typeface="+mn-cs"/>
                          <a:hlinkClick r:id="rId10" action="ppaction://hlinksldjump">
                            <a:extLst>
                              <a:ext uri="{A12FA001-AC4F-418D-AE19-62706E023703}">
                                <ahyp:hlinkClr xmlns:ahyp="http://schemas.microsoft.com/office/drawing/2018/hyperlinkcolor" val="tx"/>
                              </a:ext>
                            </a:extLst>
                          </a:hlinkClick>
                        </a:rPr>
                        <a:t>Jira</a:t>
                      </a:r>
                      <a:endParaRPr lang="en-US" sz="1400">
                        <a:solidFill>
                          <a:schemeClr val="accent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Copilot can use information from detailed Jira task information and summaries in responses</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4898632"/>
                  </a:ext>
                </a:extLst>
              </a:tr>
              <a:tr h="422337">
                <a:tc>
                  <a:txBody>
                    <a:bodyPr/>
                    <a:lstStyle/>
                    <a:p>
                      <a:endParaRPr lang="en-US" sz="1400">
                        <a:solidFill>
                          <a:schemeClr val="accent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accent1"/>
                          </a:solidFill>
                          <a:latin typeface="+mn-lt"/>
                          <a:ea typeface="+mn-ea"/>
                          <a:cs typeface="+mn-cs"/>
                          <a:hlinkClick r:id="rId11" action="ppaction://hlinksldjump">
                            <a:extLst>
                              <a:ext uri="{A12FA001-AC4F-418D-AE19-62706E023703}">
                                <ahyp:hlinkClr xmlns:ahyp="http://schemas.microsoft.com/office/drawing/2018/hyperlinkcolor" val="tx"/>
                              </a:ext>
                            </a:extLst>
                          </a:hlinkClick>
                        </a:rPr>
                        <a:t>Websites</a:t>
                      </a:r>
                      <a:endParaRPr lang="en-US" sz="1400">
                        <a:solidFill>
                          <a:schemeClr val="accent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tx1"/>
                          </a:solidFill>
                          <a:latin typeface="+mn-lt"/>
                          <a:ea typeface="+mn-ea"/>
                          <a:cs typeface="+mn-cs"/>
                        </a:rPr>
                        <a:t>Copilot can use information from company-owned websites in responses</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5142959"/>
                  </a:ext>
                </a:extLst>
              </a:tr>
            </a:tbl>
          </a:graphicData>
        </a:graphic>
      </p:graphicFrame>
      <p:pic>
        <p:nvPicPr>
          <p:cNvPr id="17" name="Picture 2">
            <a:extLst>
              <a:ext uri="{FF2B5EF4-FFF2-40B4-BE49-F238E27FC236}">
                <a16:creationId xmlns:a16="http://schemas.microsoft.com/office/drawing/2014/main" id="{970946A0-F1DD-4726-4510-41EE2A9A0F80}"/>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95071" y="3920428"/>
            <a:ext cx="2006268" cy="290908"/>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a:extLst>
              <a:ext uri="{FF2B5EF4-FFF2-40B4-BE49-F238E27FC236}">
                <a16:creationId xmlns:a16="http://schemas.microsoft.com/office/drawing/2014/main" id="{45CC8D92-394D-73CA-4FF3-16314131565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07597" y="4554305"/>
            <a:ext cx="781216" cy="548640"/>
          </a:xfrm>
          <a:prstGeom prst="rect">
            <a:avLst/>
          </a:prstGeom>
        </p:spPr>
      </p:pic>
      <p:pic>
        <p:nvPicPr>
          <p:cNvPr id="19" name="Picture 24">
            <a:extLst>
              <a:ext uri="{FF2B5EF4-FFF2-40B4-BE49-F238E27FC236}">
                <a16:creationId xmlns:a16="http://schemas.microsoft.com/office/drawing/2014/main" id="{8732358E-B5CB-74AF-2054-1503BE77FD26}"/>
              </a:ext>
              <a:ext uri="{C183D7F6-B498-43B3-948B-1728B52AA6E4}">
                <adec:decorative xmlns:adec="http://schemas.microsoft.com/office/drawing/2017/decorative" val="1"/>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9427" t="39783" r="9629" b="39848"/>
          <a:stretch/>
        </p:blipFill>
        <p:spPr bwMode="auto">
          <a:xfrm>
            <a:off x="1164569" y="5234607"/>
            <a:ext cx="1867273" cy="3132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4">
            <a:extLst>
              <a:ext uri="{FF2B5EF4-FFF2-40B4-BE49-F238E27FC236}">
                <a16:creationId xmlns:a16="http://schemas.microsoft.com/office/drawing/2014/main" id="{16FCECE8-F07E-44D2-39DF-890C13CDBDBC}"/>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640503" y="5940494"/>
            <a:ext cx="915403" cy="310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18159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A7C4A-0536-1F37-DE83-47C0C8491735}"/>
              </a:ext>
            </a:extLst>
          </p:cNvPr>
          <p:cNvSpPr>
            <a:spLocks noGrp="1"/>
          </p:cNvSpPr>
          <p:nvPr>
            <p:ph type="title"/>
          </p:nvPr>
        </p:nvSpPr>
        <p:spPr>
          <a:xfrm>
            <a:off x="506948" y="460307"/>
            <a:ext cx="11860993" cy="492443"/>
          </a:xfrm>
        </p:spPr>
        <p:txBody>
          <a:bodyPr wrap="square">
            <a:spAutoFit/>
          </a:bodyPr>
          <a:lstStyle/>
          <a:p>
            <a:r>
              <a:rPr lang="en-US" sz="3200">
                <a:ea typeface="+mj-ea"/>
                <a:cs typeface="+mj-cs"/>
              </a:rPr>
              <a:t>Microsoft investments to accelerate your time to value</a:t>
            </a:r>
          </a:p>
        </p:txBody>
      </p:sp>
      <p:sp>
        <p:nvSpPr>
          <p:cNvPr id="8" name="Text Placeholder 2">
            <a:extLst>
              <a:ext uri="{FF2B5EF4-FFF2-40B4-BE49-F238E27FC236}">
                <a16:creationId xmlns:a16="http://schemas.microsoft.com/office/drawing/2014/main" id="{8F3DE055-6BA4-49D3-D33A-521B483FDAB3}"/>
              </a:ext>
            </a:extLst>
          </p:cNvPr>
          <p:cNvSpPr txBox="1">
            <a:spLocks/>
          </p:cNvSpPr>
          <p:nvPr/>
        </p:nvSpPr>
        <p:spPr>
          <a:xfrm>
            <a:off x="793808" y="2841984"/>
            <a:ext cx="10947919" cy="276999"/>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Find Partners to help with Microsoft 365 Copilot Extensibility at the </a:t>
            </a:r>
            <a:r>
              <a:rPr kumimoji="0" lang="en-US" sz="1800" b="0" i="0" u="none" strike="noStrike" kern="1200" cap="none" spc="0" normalizeH="0" baseline="0" noProof="0">
                <a:ln>
                  <a:noFill/>
                </a:ln>
                <a:solidFill>
                  <a:schemeClr val="accent1"/>
                </a:solidFill>
                <a:effectLst/>
                <a:uLnTx/>
                <a:uFillTx/>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Microsoft 365 Copilot Partner Directory</a:t>
            </a:r>
            <a:r>
              <a:rPr kumimoji="0" lang="en-US" sz="1800" b="0" i="0" u="none" strike="noStrike" kern="1200" cap="none" spc="0" normalizeH="0" baseline="0" noProof="0">
                <a:ln>
                  <a:noFill/>
                </a:ln>
                <a:solidFill>
                  <a:srgbClr val="091F2C"/>
                </a:solidFill>
                <a:effectLst/>
                <a:uLnTx/>
                <a:uFillTx/>
                <a:latin typeface="Segoe Sans Display"/>
                <a:ea typeface="+mn-ea"/>
                <a:cs typeface="+mn-cs"/>
              </a:rPr>
              <a:t> </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 name="Text Placeholder 2">
            <a:extLst>
              <a:ext uri="{FF2B5EF4-FFF2-40B4-BE49-F238E27FC236}">
                <a16:creationId xmlns:a16="http://schemas.microsoft.com/office/drawing/2014/main" id="{F247BDAF-DC30-36F7-1FE4-1399AB08E7DD}"/>
              </a:ext>
            </a:extLst>
          </p:cNvPr>
          <p:cNvSpPr txBox="1">
            <a:spLocks/>
          </p:cNvSpPr>
          <p:nvPr/>
        </p:nvSpPr>
        <p:spPr>
          <a:xfrm>
            <a:off x="793813" y="4299012"/>
            <a:ext cx="10947914" cy="276999"/>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Eligible customers can request technical and deployment assistance from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4">
                  <a:extLst>
                    <a:ext uri="{A12FA001-AC4F-418D-AE19-62706E023703}">
                      <ahyp:hlinkClr xmlns:ahyp="http://schemas.microsoft.com/office/drawing/2018/hyperlinkcolor" val="tx"/>
                    </a:ext>
                  </a:extLst>
                </a:hlinkClick>
              </a:rPr>
              <a:t>Microsoft FastTrack</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12" name="Text Placeholder 2">
            <a:extLst>
              <a:ext uri="{FF2B5EF4-FFF2-40B4-BE49-F238E27FC236}">
                <a16:creationId xmlns:a16="http://schemas.microsoft.com/office/drawing/2014/main" id="{88DD83ED-6215-CE9F-9BEC-01BEF5FEF6F8}"/>
              </a:ext>
            </a:extLst>
          </p:cNvPr>
          <p:cNvSpPr txBox="1">
            <a:spLocks/>
          </p:cNvSpPr>
          <p:nvPr/>
        </p:nvSpPr>
        <p:spPr>
          <a:xfrm>
            <a:off x="785849" y="5674387"/>
            <a:ext cx="10947914" cy="276999"/>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Get started on your Copilot journey with expert-led services through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Unified</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840837" y="2338683"/>
            <a:ext cx="312557" cy="390630"/>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793813" y="3783474"/>
            <a:ext cx="406614" cy="40286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793808" y="5171022"/>
            <a:ext cx="390696" cy="39069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4" name="Straight Connector 13">
            <a:extLst>
              <a:ext uri="{FF2B5EF4-FFF2-40B4-BE49-F238E27FC236}">
                <a16:creationId xmlns:a16="http://schemas.microsoft.com/office/drawing/2014/main" id="{37714712-B349-73CB-DABB-FBDEBABFD7C9}"/>
              </a:ext>
              <a:ext uri="{C183D7F6-B498-43B3-948B-1728B52AA6E4}">
                <adec:decorative xmlns:adec="http://schemas.microsoft.com/office/drawing/2017/decorative" val="1"/>
              </a:ext>
            </a:extLst>
          </p:cNvPr>
          <p:cNvCxnSpPr>
            <a:cxnSpLocks/>
          </p:cNvCxnSpPr>
          <p:nvPr/>
        </p:nvCxnSpPr>
        <p:spPr>
          <a:xfrm rot="5400000">
            <a:off x="3341741" y="801235"/>
            <a:ext cx="0" cy="6016827"/>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F815B0-AF0B-8AC6-F8CB-43980DCEC2A3}"/>
              </a:ext>
              <a:ext uri="{C183D7F6-B498-43B3-948B-1728B52AA6E4}">
                <adec:decorative xmlns:adec="http://schemas.microsoft.com/office/drawing/2017/decorative" val="1"/>
              </a:ext>
            </a:extLst>
          </p:cNvPr>
          <p:cNvCxnSpPr>
            <a:cxnSpLocks/>
          </p:cNvCxnSpPr>
          <p:nvPr/>
        </p:nvCxnSpPr>
        <p:spPr>
          <a:xfrm rot="5400000">
            <a:off x="3333782" y="1884280"/>
            <a:ext cx="0" cy="6016827"/>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D7C4047-0156-A2F0-0C00-C148293F684B}"/>
              </a:ext>
              <a:ext uri="{C183D7F6-B498-43B3-948B-1728B52AA6E4}">
                <adec:decorative xmlns:adec="http://schemas.microsoft.com/office/drawing/2017/decorative" val="1"/>
              </a:ext>
            </a:extLst>
          </p:cNvPr>
          <p:cNvSpPr/>
          <p:nvPr/>
        </p:nvSpPr>
        <p:spPr>
          <a:xfrm>
            <a:off x="0" y="1"/>
            <a:ext cx="12192000" cy="1419224"/>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 name="Rectangle 3">
            <a:extLst>
              <a:ext uri="{FF2B5EF4-FFF2-40B4-BE49-F238E27FC236}">
                <a16:creationId xmlns:a16="http://schemas.microsoft.com/office/drawing/2014/main" id="{32F547C3-73F9-25AF-1C68-B0EA28F6B9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4.79167E-6 7.40741E-7 L -4.79167E-6 0.03542 " pathEditMode="relative" rAng="0" ptsTypes="AA">
                                      <p:cBhvr>
                                        <p:cTn id="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18764-5637-7BCD-EFF6-F69A177F76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8094C-4ABF-9C26-A769-EB085DB77178}"/>
              </a:ext>
            </a:extLst>
          </p:cNvPr>
          <p:cNvSpPr>
            <a:spLocks noGrp="1"/>
          </p:cNvSpPr>
          <p:nvPr>
            <p:ph type="title"/>
          </p:nvPr>
        </p:nvSpPr>
        <p:spPr>
          <a:xfrm>
            <a:off x="588962" y="2474893"/>
            <a:ext cx="5507038" cy="1908215"/>
          </a:xfrm>
        </p:spPr>
        <p:txBody>
          <a:bodyPr wrap="square">
            <a:spAutoFit/>
          </a:bodyPr>
          <a:lstStyle/>
          <a:p>
            <a:r>
              <a:rPr lang="en-US">
                <a:ea typeface="+mj-ea"/>
                <a:cs typeface="+mj-cs"/>
              </a:rPr>
              <a:t>Appendix A</a:t>
            </a:r>
            <a:br>
              <a:rPr lang="en-US">
                <a:ea typeface="+mj-ea"/>
                <a:cs typeface="+mj-cs"/>
              </a:rPr>
            </a:br>
            <a:r>
              <a:rPr lang="en-US">
                <a:ea typeface="+mj-ea"/>
                <a:cs typeface="+mj-cs"/>
              </a:rPr>
              <a:t>Copilot Chat agent details</a:t>
            </a:r>
            <a:br>
              <a:rPr lang="en-US">
                <a:ea typeface="+mj-ea"/>
                <a:cs typeface="+mj-cs"/>
              </a:rPr>
            </a:br>
            <a:r>
              <a:rPr lang="en-US" sz="2000">
                <a:ea typeface="+mj-ea"/>
                <a:cs typeface="+mj-cs"/>
              </a:rPr>
              <a:t>Learn more at</a:t>
            </a:r>
            <a:br>
              <a:rPr lang="en-US" sz="2000">
                <a:ea typeface="+mj-ea"/>
                <a:cs typeface="+mj-cs"/>
              </a:rPr>
            </a:br>
            <a:r>
              <a:rPr lang="en-US" sz="2000">
                <a:solidFill>
                  <a:schemeClr val="accent1">
                    <a:lumMod val="75000"/>
                  </a:schemeClr>
                </a:solidFill>
                <a:ea typeface="+mj-ea"/>
                <a:cs typeface="+mj-cs"/>
                <a:hlinkClick r:id="rId2">
                  <a:extLst>
                    <a:ext uri="{A12FA001-AC4F-418D-AE19-62706E023703}">
                      <ahyp:hlinkClr xmlns:ahyp="http://schemas.microsoft.com/office/drawing/2018/hyperlinkcolor" val="tx"/>
                    </a:ext>
                  </a:extLst>
                </a:hlinkClick>
              </a:rPr>
              <a:t>Microsoft Copilot Studio | Customize or Create Copilots</a:t>
            </a:r>
            <a:endParaRPr lang="en-US">
              <a:solidFill>
                <a:schemeClr val="accent1">
                  <a:lumMod val="75000"/>
                </a:schemeClr>
              </a:solidFill>
              <a:ea typeface="+mj-ea"/>
              <a:cs typeface="+mj-cs"/>
            </a:endParaRPr>
          </a:p>
        </p:txBody>
      </p:sp>
    </p:spTree>
    <p:extLst>
      <p:ext uri="{BB962C8B-B14F-4D97-AF65-F5344CB8AC3E}">
        <p14:creationId xmlns:p14="http://schemas.microsoft.com/office/powerpoint/2010/main" val="124929686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883161-0B92-7F9C-FEEF-BB1811023C43}"/>
              </a:ext>
              <a:ext uri="{C183D7F6-B498-43B3-948B-1728B52AA6E4}">
                <adec:decorative xmlns:adec="http://schemas.microsoft.com/office/drawing/2017/decorative" val="1"/>
              </a:ext>
            </a:extLst>
          </p:cNvPr>
          <p:cNvSpPr/>
          <p:nvPr/>
        </p:nvSpPr>
        <p:spPr>
          <a:xfrm>
            <a:off x="0" y="1"/>
            <a:ext cx="12192000" cy="13004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2543E88E-3182-BC09-EFDC-60F4CC10440E}"/>
              </a:ext>
              <a:ext uri="{C183D7F6-B498-43B3-948B-1728B52AA6E4}">
                <adec:decorative xmlns:adec="http://schemas.microsoft.com/office/drawing/2017/decorative" val="1"/>
              </a:ext>
            </a:extLst>
          </p:cNvPr>
          <p:cNvSpPr/>
          <p:nvPr/>
        </p:nvSpPr>
        <p:spPr>
          <a:xfrm>
            <a:off x="0" y="130048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EC8737E4-E8B4-875B-F9E7-B37B184FE260}"/>
              </a:ext>
              <a:ext uri="{C183D7F6-B498-43B3-948B-1728B52AA6E4}">
                <adec:decorative xmlns:adec="http://schemas.microsoft.com/office/drawing/2017/decorative" val="1"/>
              </a:ext>
            </a:extLst>
          </p:cNvPr>
          <p:cNvSpPr/>
          <p:nvPr/>
        </p:nvSpPr>
        <p:spPr bwMode="auto">
          <a:xfrm>
            <a:off x="685800" y="1612901"/>
            <a:ext cx="6596062" cy="4656137"/>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9" name="Rectangle: Top Corners Rounded 18">
            <a:extLst>
              <a:ext uri="{FF2B5EF4-FFF2-40B4-BE49-F238E27FC236}">
                <a16:creationId xmlns:a16="http://schemas.microsoft.com/office/drawing/2014/main" id="{8CD95AE1-0D04-EE29-CE8E-D457585DBA12}"/>
              </a:ext>
              <a:ext uri="{C183D7F6-B498-43B3-948B-1728B52AA6E4}">
                <adec:decorative xmlns:adec="http://schemas.microsoft.com/office/drawing/2017/decorative" val="1"/>
              </a:ext>
            </a:extLst>
          </p:cNvPr>
          <p:cNvSpPr/>
          <p:nvPr/>
        </p:nvSpPr>
        <p:spPr>
          <a:xfrm rot="16200000">
            <a:off x="7442201" y="1523998"/>
            <a:ext cx="4660899" cy="4838701"/>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0" name="Rectangle: Rounded Corners 19">
            <a:extLst>
              <a:ext uri="{FF2B5EF4-FFF2-40B4-BE49-F238E27FC236}">
                <a16:creationId xmlns:a16="http://schemas.microsoft.com/office/drawing/2014/main" id="{B63CFCD1-69F2-7ED8-F67F-134930B1CBBD}"/>
              </a:ext>
              <a:ext uri="{C183D7F6-B498-43B3-948B-1728B52AA6E4}">
                <adec:decorative xmlns:adec="http://schemas.microsoft.com/office/drawing/2017/decorative" val="1"/>
              </a:ext>
            </a:extLst>
          </p:cNvPr>
          <p:cNvSpPr>
            <a:spLocks/>
          </p:cNvSpPr>
          <p:nvPr/>
        </p:nvSpPr>
        <p:spPr>
          <a:xfrm>
            <a:off x="7464116" y="1727198"/>
            <a:ext cx="4142097" cy="4432302"/>
          </a:xfrm>
          <a:prstGeom prst="roundRect">
            <a:avLst>
              <a:gd name="adj" fmla="val 2242"/>
            </a:avLst>
          </a:prstGeom>
          <a:solidFill>
            <a:srgbClr val="FFE8E2"/>
          </a:solidFill>
          <a:ln w="12700">
            <a:solidFill>
              <a:srgbClr val="FFB09B"/>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30" name="Straight Connector 29">
            <a:extLst>
              <a:ext uri="{FF2B5EF4-FFF2-40B4-BE49-F238E27FC236}">
                <a16:creationId xmlns:a16="http://schemas.microsoft.com/office/drawing/2014/main" id="{5454D5F8-CF7C-E922-0562-1880339BA34F}"/>
              </a:ext>
              <a:ext uri="{C183D7F6-B498-43B3-948B-1728B52AA6E4}">
                <adec:decorative xmlns:adec="http://schemas.microsoft.com/office/drawing/2017/decorative" val="1"/>
              </a:ext>
            </a:extLst>
          </p:cNvPr>
          <p:cNvCxnSpPr/>
          <p:nvPr/>
        </p:nvCxnSpPr>
        <p:spPr>
          <a:xfrm>
            <a:off x="762000" y="4855956"/>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8D4C67-8283-E53D-AAFA-B9537B70BEA7}"/>
              </a:ext>
              <a:ext uri="{C183D7F6-B498-43B3-948B-1728B52AA6E4}">
                <adec:decorative xmlns:adec="http://schemas.microsoft.com/office/drawing/2017/decorative" val="1"/>
              </a:ext>
            </a:extLst>
          </p:cNvPr>
          <p:cNvCxnSpPr/>
          <p:nvPr/>
        </p:nvCxnSpPr>
        <p:spPr>
          <a:xfrm>
            <a:off x="762000" y="3330024"/>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itle 14">
            <a:extLst>
              <a:ext uri="{FF2B5EF4-FFF2-40B4-BE49-F238E27FC236}">
                <a16:creationId xmlns:a16="http://schemas.microsoft.com/office/drawing/2014/main" id="{9AB548BC-44C0-6D6A-32A4-EFE06E540285}"/>
              </a:ext>
            </a:extLst>
          </p:cNvPr>
          <p:cNvSpPr>
            <a:spLocks noGrp="1"/>
          </p:cNvSpPr>
          <p:nvPr>
            <p:ph type="title"/>
          </p:nvPr>
        </p:nvSpPr>
        <p:spPr>
          <a:xfrm>
            <a:off x="588263" y="457200"/>
            <a:ext cx="11018520" cy="492443"/>
          </a:xfrm>
        </p:spPr>
        <p:txBody>
          <a:bodyPr/>
          <a:lstStyle/>
          <a:p>
            <a:r>
              <a:rPr lang="en-US">
                <a:solidFill>
                  <a:schemeClr val="bg1"/>
                </a:solidFill>
                <a:ea typeface="+mj-ea"/>
                <a:cs typeface="+mj-cs"/>
              </a:rPr>
              <a:t>Writing Coach</a:t>
            </a:r>
          </a:p>
        </p:txBody>
      </p:sp>
      <p:sp>
        <p:nvSpPr>
          <p:cNvPr id="28" name="TextBox 27">
            <a:extLst>
              <a:ext uri="{FF2B5EF4-FFF2-40B4-BE49-F238E27FC236}">
                <a16:creationId xmlns:a16="http://schemas.microsoft.com/office/drawing/2014/main" id="{0BED3213-7EBA-9D77-897C-6678FDCEABE3}"/>
              </a:ext>
            </a:extLst>
          </p:cNvPr>
          <p:cNvSpPr txBox="1">
            <a:spLocks/>
          </p:cNvSpPr>
          <p:nvPr/>
        </p:nvSpPr>
        <p:spPr>
          <a:xfrm>
            <a:off x="762000" y="1771969"/>
            <a:ext cx="6249988" cy="1374735"/>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Business Challenge – Speed content creation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Business success depends on a rapid sharing of ideas. Written communication is crucial as it ensures clear, precise, and permanent records of information, facilitating effective decision-making and accountability. It also enhances professionalism and helps in building strong relationships with clients, partners, and employees by conveying messages accurately and consistently</a:t>
            </a:r>
          </a:p>
        </p:txBody>
      </p:sp>
      <p:sp>
        <p:nvSpPr>
          <p:cNvPr id="32" name="TextBox 31">
            <a:extLst>
              <a:ext uri="{FF2B5EF4-FFF2-40B4-BE49-F238E27FC236}">
                <a16:creationId xmlns:a16="http://schemas.microsoft.com/office/drawing/2014/main" id="{2B09967D-0464-0CBB-5CD7-3375AE22D6FB}"/>
              </a:ext>
            </a:extLst>
          </p:cNvPr>
          <p:cNvSpPr txBox="1"/>
          <p:nvPr/>
        </p:nvSpPr>
        <p:spPr>
          <a:xfrm>
            <a:off x="762000" y="3513344"/>
            <a:ext cx="6249988" cy="1159292"/>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How Writing Coach can help</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Copilot Writing Coach can assist users by providing personalized feedback on their writing, helping to improve clarity, grammar, and overall effectiveness. It offers suggestions for enhancing tone, style, and structure, making written communication more impactful and professional</a:t>
            </a:r>
          </a:p>
        </p:txBody>
      </p:sp>
      <p:sp>
        <p:nvSpPr>
          <p:cNvPr id="29" name="TextBox 28">
            <a:extLst>
              <a:ext uri="{FF2B5EF4-FFF2-40B4-BE49-F238E27FC236}">
                <a16:creationId xmlns:a16="http://schemas.microsoft.com/office/drawing/2014/main" id="{6F9B8906-16D3-3AD8-D1C3-8E2069AF7EA0}"/>
              </a:ext>
            </a:extLst>
          </p:cNvPr>
          <p:cNvSpPr txBox="1"/>
          <p:nvPr/>
        </p:nvSpPr>
        <p:spPr>
          <a:xfrm>
            <a:off x="762000" y="5039276"/>
            <a:ext cx="6249988" cy="1046440"/>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Areas of impact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Saves time</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Improves quality of written communications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Speeds decision-making</a:t>
            </a:r>
          </a:p>
        </p:txBody>
      </p:sp>
      <p:pic>
        <p:nvPicPr>
          <p:cNvPr id="35" name="Picture 34" descr="A screenshot of a writing coach interface featuring pop-up options such as: &quot;Critique my writing,&quot; &quot;Change the tone of an email,&quot; &quot;Translate text,&quot; &quot;Teach me how to write,&quot; &quot;Write a professional blog post,&quot; and &quot;Write a white paper.&quot;">
            <a:extLst>
              <a:ext uri="{FF2B5EF4-FFF2-40B4-BE49-F238E27FC236}">
                <a16:creationId xmlns:a16="http://schemas.microsoft.com/office/drawing/2014/main" id="{2BBEB713-A716-1614-AD07-B08513067D1E}"/>
              </a:ext>
            </a:extLst>
          </p:cNvPr>
          <p:cNvPicPr>
            <a:picLocks/>
          </p:cNvPicPr>
          <p:nvPr/>
        </p:nvPicPr>
        <p:blipFill rotWithShape="1">
          <a:blip r:embed="rId2" cstate="screen">
            <a:extLst>
              <a:ext uri="{28A0092B-C50C-407E-A947-70E740481C1C}">
                <a14:useLocalDpi xmlns:a14="http://schemas.microsoft.com/office/drawing/2010/main"/>
              </a:ext>
            </a:extLst>
          </a:blip>
          <a:srcRect t="-5071" b="-5071"/>
          <a:stretch/>
        </p:blipFill>
        <p:spPr>
          <a:xfrm>
            <a:off x="7564128" y="1828800"/>
            <a:ext cx="3942072" cy="4229098"/>
          </a:xfrm>
          <a:custGeom>
            <a:avLst/>
            <a:gdLst>
              <a:gd name="connsiteX0" fmla="*/ 52193 w 3942072"/>
              <a:gd name="connsiteY0" fmla="*/ 0 h 4229098"/>
              <a:gd name="connsiteX1" fmla="*/ 3889879 w 3942072"/>
              <a:gd name="connsiteY1" fmla="*/ 0 h 4229098"/>
              <a:gd name="connsiteX2" fmla="*/ 3942072 w 3942072"/>
              <a:gd name="connsiteY2" fmla="*/ 52193 h 4229098"/>
              <a:gd name="connsiteX3" fmla="*/ 3942072 w 3942072"/>
              <a:gd name="connsiteY3" fmla="*/ 4176905 h 4229098"/>
              <a:gd name="connsiteX4" fmla="*/ 3889879 w 3942072"/>
              <a:gd name="connsiteY4" fmla="*/ 4229098 h 4229098"/>
              <a:gd name="connsiteX5" fmla="*/ 52193 w 3942072"/>
              <a:gd name="connsiteY5" fmla="*/ 4229098 h 4229098"/>
              <a:gd name="connsiteX6" fmla="*/ 0 w 3942072"/>
              <a:gd name="connsiteY6" fmla="*/ 4176905 h 4229098"/>
              <a:gd name="connsiteX7" fmla="*/ 0 w 3942072"/>
              <a:gd name="connsiteY7" fmla="*/ 52193 h 4229098"/>
              <a:gd name="connsiteX8" fmla="*/ 52193 w 3942072"/>
              <a:gd name="connsiteY8" fmla="*/ 0 h 422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072" h="4229098">
                <a:moveTo>
                  <a:pt x="52193" y="0"/>
                </a:moveTo>
                <a:lnTo>
                  <a:pt x="3889879" y="0"/>
                </a:lnTo>
                <a:cubicBezTo>
                  <a:pt x="3918704" y="0"/>
                  <a:pt x="3942072" y="23368"/>
                  <a:pt x="3942072" y="52193"/>
                </a:cubicBezTo>
                <a:lnTo>
                  <a:pt x="3942072" y="4176905"/>
                </a:lnTo>
                <a:cubicBezTo>
                  <a:pt x="3942072" y="4205730"/>
                  <a:pt x="3918704" y="4229098"/>
                  <a:pt x="3889879" y="4229098"/>
                </a:cubicBezTo>
                <a:lnTo>
                  <a:pt x="52193" y="4229098"/>
                </a:lnTo>
                <a:cubicBezTo>
                  <a:pt x="23368" y="4229098"/>
                  <a:pt x="0" y="4205730"/>
                  <a:pt x="0" y="4176905"/>
                </a:cubicBezTo>
                <a:lnTo>
                  <a:pt x="0" y="52193"/>
                </a:lnTo>
                <a:cubicBezTo>
                  <a:pt x="0" y="23368"/>
                  <a:pt x="23368" y="0"/>
                  <a:pt x="52193" y="0"/>
                </a:cubicBezTo>
                <a:close/>
              </a:path>
            </a:pathLst>
          </a:custGeom>
          <a:solidFill>
            <a:srgbClr val="FAFAFA"/>
          </a:solidFill>
        </p:spPr>
      </p:pic>
    </p:spTree>
    <p:extLst>
      <p:ext uri="{BB962C8B-B14F-4D97-AF65-F5344CB8AC3E}">
        <p14:creationId xmlns:p14="http://schemas.microsoft.com/office/powerpoint/2010/main" val="49772445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898B9-6182-1F05-31F2-9DE86D5909A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062E2B2-77B0-98AD-AEF9-CBBCEE689B30}"/>
              </a:ext>
              <a:ext uri="{C183D7F6-B498-43B3-948B-1728B52AA6E4}">
                <adec:decorative xmlns:adec="http://schemas.microsoft.com/office/drawing/2017/decorative" val="1"/>
              </a:ext>
            </a:extLst>
          </p:cNvPr>
          <p:cNvSpPr/>
          <p:nvPr/>
        </p:nvSpPr>
        <p:spPr>
          <a:xfrm>
            <a:off x="0" y="1"/>
            <a:ext cx="12192000" cy="13004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4FEB979A-D0B5-845B-A783-2138BF932055}"/>
              </a:ext>
              <a:ext uri="{C183D7F6-B498-43B3-948B-1728B52AA6E4}">
                <adec:decorative xmlns:adec="http://schemas.microsoft.com/office/drawing/2017/decorative" val="1"/>
              </a:ext>
            </a:extLst>
          </p:cNvPr>
          <p:cNvSpPr/>
          <p:nvPr/>
        </p:nvSpPr>
        <p:spPr>
          <a:xfrm>
            <a:off x="0" y="130048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 name="Rectangle: Rounded Corners 15">
            <a:extLst>
              <a:ext uri="{FF2B5EF4-FFF2-40B4-BE49-F238E27FC236}">
                <a16:creationId xmlns:a16="http://schemas.microsoft.com/office/drawing/2014/main" id="{3C8F86BD-0190-7844-090B-C17E553A550D}"/>
              </a:ext>
              <a:ext uri="{C183D7F6-B498-43B3-948B-1728B52AA6E4}">
                <adec:decorative xmlns:adec="http://schemas.microsoft.com/office/drawing/2017/decorative" val="1"/>
              </a:ext>
            </a:extLst>
          </p:cNvPr>
          <p:cNvSpPr/>
          <p:nvPr/>
        </p:nvSpPr>
        <p:spPr bwMode="auto">
          <a:xfrm>
            <a:off x="588963" y="1612900"/>
            <a:ext cx="6596062" cy="4656137"/>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7" name="Rectangle: Top Corners Rounded 16">
            <a:extLst>
              <a:ext uri="{FF2B5EF4-FFF2-40B4-BE49-F238E27FC236}">
                <a16:creationId xmlns:a16="http://schemas.microsoft.com/office/drawing/2014/main" id="{922A0D67-75D1-EE71-46A5-F186153BE807}"/>
              </a:ext>
              <a:ext uri="{C183D7F6-B498-43B3-948B-1728B52AA6E4}">
                <adec:decorative xmlns:adec="http://schemas.microsoft.com/office/drawing/2017/decorative" val="1"/>
              </a:ext>
            </a:extLst>
          </p:cNvPr>
          <p:cNvSpPr/>
          <p:nvPr/>
        </p:nvSpPr>
        <p:spPr>
          <a:xfrm rot="16200000">
            <a:off x="7442201" y="1523998"/>
            <a:ext cx="4660899" cy="4838701"/>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853A0E80-7AC6-FE21-91E9-9793AB44BCA2}"/>
              </a:ext>
              <a:ext uri="{C183D7F6-B498-43B3-948B-1728B52AA6E4}">
                <adec:decorative xmlns:adec="http://schemas.microsoft.com/office/drawing/2017/decorative" val="1"/>
              </a:ext>
            </a:extLst>
          </p:cNvPr>
          <p:cNvSpPr>
            <a:spLocks/>
          </p:cNvSpPr>
          <p:nvPr/>
        </p:nvSpPr>
        <p:spPr>
          <a:xfrm>
            <a:off x="7464116" y="1727198"/>
            <a:ext cx="4142097" cy="4432302"/>
          </a:xfrm>
          <a:prstGeom prst="roundRect">
            <a:avLst>
              <a:gd name="adj" fmla="val 2242"/>
            </a:avLst>
          </a:prstGeom>
          <a:solidFill>
            <a:srgbClr val="FFE8E2"/>
          </a:solidFill>
          <a:ln w="12700">
            <a:solidFill>
              <a:srgbClr val="FFB09B"/>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28" name="Straight Connector 27">
            <a:extLst>
              <a:ext uri="{FF2B5EF4-FFF2-40B4-BE49-F238E27FC236}">
                <a16:creationId xmlns:a16="http://schemas.microsoft.com/office/drawing/2014/main" id="{FB0D01C4-6AE9-7547-E8D0-1E945AF685C1}"/>
              </a:ext>
              <a:ext uri="{C183D7F6-B498-43B3-948B-1728B52AA6E4}">
                <adec:decorative xmlns:adec="http://schemas.microsoft.com/office/drawing/2017/decorative" val="1"/>
              </a:ext>
            </a:extLst>
          </p:cNvPr>
          <p:cNvCxnSpPr/>
          <p:nvPr/>
        </p:nvCxnSpPr>
        <p:spPr>
          <a:xfrm>
            <a:off x="762000" y="4437380"/>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92234C-683F-9806-CDCA-D410E2E5BA90}"/>
              </a:ext>
              <a:ext uri="{C183D7F6-B498-43B3-948B-1728B52AA6E4}">
                <adec:decorative xmlns:adec="http://schemas.microsoft.com/office/drawing/2017/decorative" val="1"/>
              </a:ext>
            </a:extLst>
          </p:cNvPr>
          <p:cNvCxnSpPr/>
          <p:nvPr/>
        </p:nvCxnSpPr>
        <p:spPr>
          <a:xfrm>
            <a:off x="762000" y="3190499"/>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15C6F153-3312-EEA8-0E1A-4D764EF1690F}"/>
              </a:ext>
            </a:extLst>
          </p:cNvPr>
          <p:cNvSpPr>
            <a:spLocks noGrp="1"/>
          </p:cNvSpPr>
          <p:nvPr>
            <p:ph type="title"/>
          </p:nvPr>
        </p:nvSpPr>
        <p:spPr>
          <a:xfrm>
            <a:off x="588263" y="457200"/>
            <a:ext cx="11018520" cy="492443"/>
          </a:xfrm>
        </p:spPr>
        <p:txBody>
          <a:bodyPr/>
          <a:lstStyle/>
          <a:p>
            <a:r>
              <a:rPr lang="en-US">
                <a:solidFill>
                  <a:schemeClr val="bg1"/>
                </a:solidFill>
                <a:ea typeface="+mj-ea"/>
                <a:cs typeface="+mj-cs"/>
              </a:rPr>
              <a:t>Idea Coach</a:t>
            </a:r>
          </a:p>
        </p:txBody>
      </p:sp>
      <p:sp>
        <p:nvSpPr>
          <p:cNvPr id="26" name="TextBox 25">
            <a:extLst>
              <a:ext uri="{FF2B5EF4-FFF2-40B4-BE49-F238E27FC236}">
                <a16:creationId xmlns:a16="http://schemas.microsoft.com/office/drawing/2014/main" id="{CBC6CBC3-72CA-21D3-C18C-799929EECDE4}"/>
              </a:ext>
            </a:extLst>
          </p:cNvPr>
          <p:cNvSpPr txBox="1">
            <a:spLocks/>
          </p:cNvSpPr>
          <p:nvPr/>
        </p:nvSpPr>
        <p:spPr>
          <a:xfrm>
            <a:off x="762000" y="1991331"/>
            <a:ext cx="6249988" cy="820738"/>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Business Challenge – Improve creativity</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Creativity fuels innovation, which is essential for businesses to grow and stay competitive. By fostering a creative environment, companies can develop new ideas, products, and services that meet changing market demands and customer needs</a:t>
            </a:r>
          </a:p>
        </p:txBody>
      </p:sp>
      <p:sp>
        <p:nvSpPr>
          <p:cNvPr id="30" name="TextBox 29">
            <a:extLst>
              <a:ext uri="{FF2B5EF4-FFF2-40B4-BE49-F238E27FC236}">
                <a16:creationId xmlns:a16="http://schemas.microsoft.com/office/drawing/2014/main" id="{B0003F53-6D68-E24D-5FEC-617B59B1AA06}"/>
              </a:ext>
            </a:extLst>
          </p:cNvPr>
          <p:cNvSpPr txBox="1"/>
          <p:nvPr/>
        </p:nvSpPr>
        <p:spPr>
          <a:xfrm>
            <a:off x="762000" y="3449737"/>
            <a:ext cx="6249988" cy="636072"/>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How Idea Coach can help</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Copilot Idea Coach can assist teams with scenarios like product development, marketing campaigns, process change, and team building </a:t>
            </a:r>
          </a:p>
        </p:txBody>
      </p:sp>
      <p:sp>
        <p:nvSpPr>
          <p:cNvPr id="27" name="TextBox 26">
            <a:extLst>
              <a:ext uri="{FF2B5EF4-FFF2-40B4-BE49-F238E27FC236}">
                <a16:creationId xmlns:a16="http://schemas.microsoft.com/office/drawing/2014/main" id="{D2326384-07FB-2316-69AD-82808C54BCF9}"/>
              </a:ext>
            </a:extLst>
          </p:cNvPr>
          <p:cNvSpPr txBox="1"/>
          <p:nvPr/>
        </p:nvSpPr>
        <p:spPr>
          <a:xfrm>
            <a:off x="762000" y="4696618"/>
            <a:ext cx="6249988" cy="1159292"/>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Areas of impact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Improve creativity</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Generate more ideas for evaluation</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Improve marketing </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Improve product designs</a:t>
            </a:r>
          </a:p>
        </p:txBody>
      </p:sp>
      <p:pic>
        <p:nvPicPr>
          <p:cNvPr id="33" name="Picture 32" descr="A screenshot of a Idea Coach interface featuring pop-up options such as: &quot;brainstorm a topic, session and exercises,&quot; &quot;organize ideas,&quot; &quot;Feedback and improvement,&quot; &quot;Training and development&quot;">
            <a:extLst>
              <a:ext uri="{FF2B5EF4-FFF2-40B4-BE49-F238E27FC236}">
                <a16:creationId xmlns:a16="http://schemas.microsoft.com/office/drawing/2014/main" id="{8E9C6817-07A2-87A0-B232-16E0A61653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64128" y="1828800"/>
            <a:ext cx="3942072" cy="4229098"/>
          </a:xfrm>
          <a:custGeom>
            <a:avLst/>
            <a:gdLst>
              <a:gd name="connsiteX0" fmla="*/ 52193 w 3942072"/>
              <a:gd name="connsiteY0" fmla="*/ 0 h 4229098"/>
              <a:gd name="connsiteX1" fmla="*/ 3889879 w 3942072"/>
              <a:gd name="connsiteY1" fmla="*/ 0 h 4229098"/>
              <a:gd name="connsiteX2" fmla="*/ 3942072 w 3942072"/>
              <a:gd name="connsiteY2" fmla="*/ 52193 h 4229098"/>
              <a:gd name="connsiteX3" fmla="*/ 3942072 w 3942072"/>
              <a:gd name="connsiteY3" fmla="*/ 4176905 h 4229098"/>
              <a:gd name="connsiteX4" fmla="*/ 3889879 w 3942072"/>
              <a:gd name="connsiteY4" fmla="*/ 4229098 h 4229098"/>
              <a:gd name="connsiteX5" fmla="*/ 52193 w 3942072"/>
              <a:gd name="connsiteY5" fmla="*/ 4229098 h 4229098"/>
              <a:gd name="connsiteX6" fmla="*/ 0 w 3942072"/>
              <a:gd name="connsiteY6" fmla="*/ 4176905 h 4229098"/>
              <a:gd name="connsiteX7" fmla="*/ 0 w 3942072"/>
              <a:gd name="connsiteY7" fmla="*/ 52193 h 4229098"/>
              <a:gd name="connsiteX8" fmla="*/ 52193 w 3942072"/>
              <a:gd name="connsiteY8" fmla="*/ 0 h 422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072" h="4229098">
                <a:moveTo>
                  <a:pt x="52193" y="0"/>
                </a:moveTo>
                <a:lnTo>
                  <a:pt x="3889879" y="0"/>
                </a:lnTo>
                <a:cubicBezTo>
                  <a:pt x="3918704" y="0"/>
                  <a:pt x="3942072" y="23368"/>
                  <a:pt x="3942072" y="52193"/>
                </a:cubicBezTo>
                <a:lnTo>
                  <a:pt x="3942072" y="4176905"/>
                </a:lnTo>
                <a:cubicBezTo>
                  <a:pt x="3942072" y="4205730"/>
                  <a:pt x="3918704" y="4229098"/>
                  <a:pt x="3889879" y="4229098"/>
                </a:cubicBezTo>
                <a:lnTo>
                  <a:pt x="52193" y="4229098"/>
                </a:lnTo>
                <a:cubicBezTo>
                  <a:pt x="23368" y="4229098"/>
                  <a:pt x="0" y="4205730"/>
                  <a:pt x="0" y="4176905"/>
                </a:cubicBezTo>
                <a:lnTo>
                  <a:pt x="0" y="52193"/>
                </a:lnTo>
                <a:cubicBezTo>
                  <a:pt x="0" y="23368"/>
                  <a:pt x="23368" y="0"/>
                  <a:pt x="52193" y="0"/>
                </a:cubicBezTo>
                <a:close/>
              </a:path>
            </a:pathLst>
          </a:custGeom>
        </p:spPr>
      </p:pic>
    </p:spTree>
    <p:extLst>
      <p:ext uri="{BB962C8B-B14F-4D97-AF65-F5344CB8AC3E}">
        <p14:creationId xmlns:p14="http://schemas.microsoft.com/office/powerpoint/2010/main" val="27767369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CBD96-4328-9B0C-0638-5F6D627CF78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0A59C0D-1CC0-BB55-A90A-FD57E1E896C6}"/>
              </a:ext>
              <a:ext uri="{C183D7F6-B498-43B3-948B-1728B52AA6E4}">
                <adec:decorative xmlns:adec="http://schemas.microsoft.com/office/drawing/2017/decorative" val="1"/>
              </a:ext>
            </a:extLst>
          </p:cNvPr>
          <p:cNvSpPr/>
          <p:nvPr/>
        </p:nvSpPr>
        <p:spPr>
          <a:xfrm>
            <a:off x="0" y="1"/>
            <a:ext cx="12192000" cy="13004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CA0B1E89-B43B-8A85-2C6F-258B31CEBBB9}"/>
              </a:ext>
              <a:ext uri="{C183D7F6-B498-43B3-948B-1728B52AA6E4}">
                <adec:decorative xmlns:adec="http://schemas.microsoft.com/office/drawing/2017/decorative" val="1"/>
              </a:ext>
            </a:extLst>
          </p:cNvPr>
          <p:cNvSpPr/>
          <p:nvPr/>
        </p:nvSpPr>
        <p:spPr>
          <a:xfrm>
            <a:off x="0" y="130048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 name="Rectangle: Rounded Corners 15">
            <a:extLst>
              <a:ext uri="{FF2B5EF4-FFF2-40B4-BE49-F238E27FC236}">
                <a16:creationId xmlns:a16="http://schemas.microsoft.com/office/drawing/2014/main" id="{9D594F9F-DECC-DDEC-1DE0-0DEE732B0E1F}"/>
              </a:ext>
              <a:ext uri="{C183D7F6-B498-43B3-948B-1728B52AA6E4}">
                <adec:decorative xmlns:adec="http://schemas.microsoft.com/office/drawing/2017/decorative" val="1"/>
              </a:ext>
            </a:extLst>
          </p:cNvPr>
          <p:cNvSpPr/>
          <p:nvPr/>
        </p:nvSpPr>
        <p:spPr bwMode="auto">
          <a:xfrm>
            <a:off x="588963" y="1612900"/>
            <a:ext cx="6596062" cy="4656137"/>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7" name="Rectangle: Top Corners Rounded 16">
            <a:extLst>
              <a:ext uri="{FF2B5EF4-FFF2-40B4-BE49-F238E27FC236}">
                <a16:creationId xmlns:a16="http://schemas.microsoft.com/office/drawing/2014/main" id="{56468A01-2A65-005A-3D46-7E944E4CE9F2}"/>
              </a:ext>
              <a:ext uri="{C183D7F6-B498-43B3-948B-1728B52AA6E4}">
                <adec:decorative xmlns:adec="http://schemas.microsoft.com/office/drawing/2017/decorative" val="1"/>
              </a:ext>
            </a:extLst>
          </p:cNvPr>
          <p:cNvSpPr/>
          <p:nvPr/>
        </p:nvSpPr>
        <p:spPr>
          <a:xfrm rot="16200000">
            <a:off x="7442201" y="1523998"/>
            <a:ext cx="4660899" cy="4838701"/>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BD8EA8B1-0DAE-4380-E411-A80B38A2AFB1}"/>
              </a:ext>
              <a:ext uri="{C183D7F6-B498-43B3-948B-1728B52AA6E4}">
                <adec:decorative xmlns:adec="http://schemas.microsoft.com/office/drawing/2017/decorative" val="1"/>
              </a:ext>
            </a:extLst>
          </p:cNvPr>
          <p:cNvSpPr>
            <a:spLocks/>
          </p:cNvSpPr>
          <p:nvPr/>
        </p:nvSpPr>
        <p:spPr>
          <a:xfrm>
            <a:off x="7464116" y="1727198"/>
            <a:ext cx="4142097" cy="4432302"/>
          </a:xfrm>
          <a:prstGeom prst="roundRect">
            <a:avLst>
              <a:gd name="adj" fmla="val 2242"/>
            </a:avLst>
          </a:prstGeom>
          <a:solidFill>
            <a:srgbClr val="FFE8E2"/>
          </a:solidFill>
          <a:ln w="12700">
            <a:solidFill>
              <a:srgbClr val="FFB09B"/>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23" name="Straight Connector 22">
            <a:extLst>
              <a:ext uri="{FF2B5EF4-FFF2-40B4-BE49-F238E27FC236}">
                <a16:creationId xmlns:a16="http://schemas.microsoft.com/office/drawing/2014/main" id="{5AEE36CA-9020-4D6F-8F41-FD7F791F4182}"/>
              </a:ext>
              <a:ext uri="{C183D7F6-B498-43B3-948B-1728B52AA6E4}">
                <adec:decorative xmlns:adec="http://schemas.microsoft.com/office/drawing/2017/decorative" val="1"/>
              </a:ext>
            </a:extLst>
          </p:cNvPr>
          <p:cNvCxnSpPr/>
          <p:nvPr/>
        </p:nvCxnSpPr>
        <p:spPr>
          <a:xfrm>
            <a:off x="762000" y="3190499"/>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C4B0937-A4F3-C436-FC09-F6378AE1B3EC}"/>
              </a:ext>
              <a:ext uri="{C183D7F6-B498-43B3-948B-1728B52AA6E4}">
                <adec:decorative xmlns:adec="http://schemas.microsoft.com/office/drawing/2017/decorative" val="1"/>
              </a:ext>
            </a:extLst>
          </p:cNvPr>
          <p:cNvCxnSpPr/>
          <p:nvPr/>
        </p:nvCxnSpPr>
        <p:spPr>
          <a:xfrm>
            <a:off x="762000" y="4652822"/>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70210AAC-4810-1DAC-3C3C-B9564F1AD716}"/>
              </a:ext>
            </a:extLst>
          </p:cNvPr>
          <p:cNvSpPr>
            <a:spLocks noGrp="1"/>
          </p:cNvSpPr>
          <p:nvPr>
            <p:ph type="title"/>
          </p:nvPr>
        </p:nvSpPr>
        <p:spPr>
          <a:xfrm>
            <a:off x="588263" y="457200"/>
            <a:ext cx="11018520" cy="492443"/>
          </a:xfrm>
        </p:spPr>
        <p:txBody>
          <a:bodyPr/>
          <a:lstStyle/>
          <a:p>
            <a:r>
              <a:rPr lang="en-US">
                <a:solidFill>
                  <a:schemeClr val="bg1"/>
                </a:solidFill>
                <a:ea typeface="+mj-ea"/>
                <a:cs typeface="+mj-cs"/>
              </a:rPr>
              <a:t>Prompt Coach</a:t>
            </a:r>
          </a:p>
        </p:txBody>
      </p:sp>
      <p:sp>
        <p:nvSpPr>
          <p:cNvPr id="20" name="TextBox 19">
            <a:extLst>
              <a:ext uri="{FF2B5EF4-FFF2-40B4-BE49-F238E27FC236}">
                <a16:creationId xmlns:a16="http://schemas.microsoft.com/office/drawing/2014/main" id="{F52D20ED-4DB7-0C6A-076C-4248EA867717}"/>
              </a:ext>
            </a:extLst>
          </p:cNvPr>
          <p:cNvSpPr txBox="1">
            <a:spLocks/>
          </p:cNvSpPr>
          <p:nvPr/>
        </p:nvSpPr>
        <p:spPr>
          <a:xfrm>
            <a:off x="762000" y="1991331"/>
            <a:ext cx="6249988" cy="820738"/>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Business Challenge – Improve prompting</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Copilot works best when it gets very detailed prompts that are similar to the instructions you would give to a person. But most people are not used to interacting with a computer that way. Prompt coach can help speed the process of interacting with LLMs</a:t>
            </a:r>
          </a:p>
        </p:txBody>
      </p:sp>
      <p:sp>
        <p:nvSpPr>
          <p:cNvPr id="24" name="TextBox 23">
            <a:extLst>
              <a:ext uri="{FF2B5EF4-FFF2-40B4-BE49-F238E27FC236}">
                <a16:creationId xmlns:a16="http://schemas.microsoft.com/office/drawing/2014/main" id="{877463E3-2884-FCA5-CDEE-1490365DF91C}"/>
              </a:ext>
            </a:extLst>
          </p:cNvPr>
          <p:cNvSpPr txBox="1"/>
          <p:nvPr/>
        </p:nvSpPr>
        <p:spPr>
          <a:xfrm>
            <a:off x="762000" y="3449737"/>
            <a:ext cx="6249988" cy="636072"/>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How Prompt Coach can help</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Prompt coach can help to improve the success rate of receiving valuable responses from Copilot. It can also help users get more value from Copilot suggesting use cases</a:t>
            </a:r>
          </a:p>
        </p:txBody>
      </p:sp>
      <p:sp>
        <p:nvSpPr>
          <p:cNvPr id="21" name="TextBox 20">
            <a:extLst>
              <a:ext uri="{FF2B5EF4-FFF2-40B4-BE49-F238E27FC236}">
                <a16:creationId xmlns:a16="http://schemas.microsoft.com/office/drawing/2014/main" id="{816A6E14-310A-051B-7ED1-381D131684C2}"/>
              </a:ext>
            </a:extLst>
          </p:cNvPr>
          <p:cNvSpPr txBox="1"/>
          <p:nvPr/>
        </p:nvSpPr>
        <p:spPr>
          <a:xfrm>
            <a:off x="762000" y="4901235"/>
            <a:ext cx="6249988" cy="923330"/>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Areas of impact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Improve Copilot usage</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Speed time to value of Copilot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Improve business processes</a:t>
            </a:r>
          </a:p>
        </p:txBody>
      </p:sp>
      <p:pic>
        <p:nvPicPr>
          <p:cNvPr id="29" name="Picture 28" descr="A screenshot of a &quot;Prompt coach&quot; interface featuring pop-up options such as: &quot;prompt generation,&quot; &quot;Analyze prompt,&quot; &quot;prompt compliance, engineering,&quot; &quot;Fix my prompt&quot;">
            <a:extLst>
              <a:ext uri="{FF2B5EF4-FFF2-40B4-BE49-F238E27FC236}">
                <a16:creationId xmlns:a16="http://schemas.microsoft.com/office/drawing/2014/main" id="{F027AF6B-2025-1DA4-5190-D46729A32E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13" t="-3883" r="-961" b="-3883"/>
          <a:stretch/>
        </p:blipFill>
        <p:spPr>
          <a:xfrm>
            <a:off x="7564128" y="1828800"/>
            <a:ext cx="3942072" cy="4229098"/>
          </a:xfrm>
          <a:custGeom>
            <a:avLst/>
            <a:gdLst>
              <a:gd name="connsiteX0" fmla="*/ 52193 w 3942072"/>
              <a:gd name="connsiteY0" fmla="*/ 0 h 4229098"/>
              <a:gd name="connsiteX1" fmla="*/ 3889879 w 3942072"/>
              <a:gd name="connsiteY1" fmla="*/ 0 h 4229098"/>
              <a:gd name="connsiteX2" fmla="*/ 3942072 w 3942072"/>
              <a:gd name="connsiteY2" fmla="*/ 52193 h 4229098"/>
              <a:gd name="connsiteX3" fmla="*/ 3942072 w 3942072"/>
              <a:gd name="connsiteY3" fmla="*/ 4176905 h 4229098"/>
              <a:gd name="connsiteX4" fmla="*/ 3889879 w 3942072"/>
              <a:gd name="connsiteY4" fmla="*/ 4229098 h 4229098"/>
              <a:gd name="connsiteX5" fmla="*/ 52193 w 3942072"/>
              <a:gd name="connsiteY5" fmla="*/ 4229098 h 4229098"/>
              <a:gd name="connsiteX6" fmla="*/ 0 w 3942072"/>
              <a:gd name="connsiteY6" fmla="*/ 4176905 h 4229098"/>
              <a:gd name="connsiteX7" fmla="*/ 0 w 3942072"/>
              <a:gd name="connsiteY7" fmla="*/ 52193 h 4229098"/>
              <a:gd name="connsiteX8" fmla="*/ 52193 w 3942072"/>
              <a:gd name="connsiteY8" fmla="*/ 0 h 422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072" h="4229098">
                <a:moveTo>
                  <a:pt x="52193" y="0"/>
                </a:moveTo>
                <a:lnTo>
                  <a:pt x="3889879" y="0"/>
                </a:lnTo>
                <a:cubicBezTo>
                  <a:pt x="3918704" y="0"/>
                  <a:pt x="3942072" y="23368"/>
                  <a:pt x="3942072" y="52193"/>
                </a:cubicBezTo>
                <a:lnTo>
                  <a:pt x="3942072" y="4176905"/>
                </a:lnTo>
                <a:cubicBezTo>
                  <a:pt x="3942072" y="4205730"/>
                  <a:pt x="3918704" y="4229098"/>
                  <a:pt x="3889879" y="4229098"/>
                </a:cubicBezTo>
                <a:lnTo>
                  <a:pt x="52193" y="4229098"/>
                </a:lnTo>
                <a:cubicBezTo>
                  <a:pt x="23368" y="4229098"/>
                  <a:pt x="0" y="4205730"/>
                  <a:pt x="0" y="4176905"/>
                </a:cubicBezTo>
                <a:lnTo>
                  <a:pt x="0" y="52193"/>
                </a:lnTo>
                <a:cubicBezTo>
                  <a:pt x="0" y="23368"/>
                  <a:pt x="23368" y="0"/>
                  <a:pt x="52193" y="0"/>
                </a:cubicBezTo>
                <a:close/>
              </a:path>
            </a:pathLst>
          </a:custGeom>
          <a:solidFill>
            <a:srgbClr val="FAFAFA"/>
          </a:solidFill>
        </p:spPr>
      </p:pic>
    </p:spTree>
    <p:extLst>
      <p:ext uri="{BB962C8B-B14F-4D97-AF65-F5344CB8AC3E}">
        <p14:creationId xmlns:p14="http://schemas.microsoft.com/office/powerpoint/2010/main" val="57746353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F70B7-E24B-3F1A-FD95-4E8D4AA009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EB3F8D-6F33-C10D-9E78-DDBDE4DA4670}"/>
              </a:ext>
              <a:ext uri="{C183D7F6-B498-43B3-948B-1728B52AA6E4}">
                <adec:decorative xmlns:adec="http://schemas.microsoft.com/office/drawing/2017/decorative" val="1"/>
              </a:ext>
            </a:extLst>
          </p:cNvPr>
          <p:cNvSpPr/>
          <p:nvPr/>
        </p:nvSpPr>
        <p:spPr>
          <a:xfrm>
            <a:off x="0" y="1"/>
            <a:ext cx="12192000" cy="13004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892D2177-26B9-AB1B-433F-3BF86238A10E}"/>
              </a:ext>
              <a:ext uri="{C183D7F6-B498-43B3-948B-1728B52AA6E4}">
                <adec:decorative xmlns:adec="http://schemas.microsoft.com/office/drawing/2017/decorative" val="1"/>
              </a:ext>
            </a:extLst>
          </p:cNvPr>
          <p:cNvSpPr/>
          <p:nvPr/>
        </p:nvSpPr>
        <p:spPr>
          <a:xfrm>
            <a:off x="0" y="130048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 name="Rectangle: Rounded Corners 15">
            <a:extLst>
              <a:ext uri="{FF2B5EF4-FFF2-40B4-BE49-F238E27FC236}">
                <a16:creationId xmlns:a16="http://schemas.microsoft.com/office/drawing/2014/main" id="{080C5F82-D9C4-DF59-5BB9-273EA1ACFC80}"/>
              </a:ext>
              <a:ext uri="{C183D7F6-B498-43B3-948B-1728B52AA6E4}">
                <adec:decorative xmlns:adec="http://schemas.microsoft.com/office/drawing/2017/decorative" val="1"/>
              </a:ext>
            </a:extLst>
          </p:cNvPr>
          <p:cNvSpPr/>
          <p:nvPr/>
        </p:nvSpPr>
        <p:spPr bwMode="auto">
          <a:xfrm>
            <a:off x="588963" y="1612900"/>
            <a:ext cx="6596062" cy="4656137"/>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7" name="Rectangle: Top Corners Rounded 16">
            <a:extLst>
              <a:ext uri="{FF2B5EF4-FFF2-40B4-BE49-F238E27FC236}">
                <a16:creationId xmlns:a16="http://schemas.microsoft.com/office/drawing/2014/main" id="{A3C3BE19-E0FF-955E-3436-32EA7244BF78}"/>
              </a:ext>
              <a:ext uri="{C183D7F6-B498-43B3-948B-1728B52AA6E4}">
                <adec:decorative xmlns:adec="http://schemas.microsoft.com/office/drawing/2017/decorative" val="1"/>
              </a:ext>
            </a:extLst>
          </p:cNvPr>
          <p:cNvSpPr/>
          <p:nvPr/>
        </p:nvSpPr>
        <p:spPr>
          <a:xfrm rot="16200000">
            <a:off x="7442201" y="1523998"/>
            <a:ext cx="4660899" cy="4838701"/>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BF1BDA2C-11C2-D32F-88A5-F869B6CEAFCF}"/>
              </a:ext>
              <a:ext uri="{C183D7F6-B498-43B3-948B-1728B52AA6E4}">
                <adec:decorative xmlns:adec="http://schemas.microsoft.com/office/drawing/2017/decorative" val="1"/>
              </a:ext>
            </a:extLst>
          </p:cNvPr>
          <p:cNvSpPr>
            <a:spLocks/>
          </p:cNvSpPr>
          <p:nvPr/>
        </p:nvSpPr>
        <p:spPr>
          <a:xfrm>
            <a:off x="7464116" y="1727198"/>
            <a:ext cx="4142097" cy="4432302"/>
          </a:xfrm>
          <a:prstGeom prst="roundRect">
            <a:avLst>
              <a:gd name="adj" fmla="val 2242"/>
            </a:avLst>
          </a:prstGeom>
          <a:solidFill>
            <a:srgbClr val="FFE8E2"/>
          </a:solidFill>
          <a:ln w="12700">
            <a:solidFill>
              <a:srgbClr val="FFB09B"/>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21" name="Straight Connector 20">
            <a:extLst>
              <a:ext uri="{FF2B5EF4-FFF2-40B4-BE49-F238E27FC236}">
                <a16:creationId xmlns:a16="http://schemas.microsoft.com/office/drawing/2014/main" id="{CC864182-7B66-FF9A-B2E6-C677382DD9EB}"/>
              </a:ext>
              <a:ext uri="{C183D7F6-B498-43B3-948B-1728B52AA6E4}">
                <adec:decorative xmlns:adec="http://schemas.microsoft.com/office/drawing/2017/decorative" val="1"/>
              </a:ext>
            </a:extLst>
          </p:cNvPr>
          <p:cNvCxnSpPr/>
          <p:nvPr/>
        </p:nvCxnSpPr>
        <p:spPr>
          <a:xfrm>
            <a:off x="762000" y="5169887"/>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3A6C5B-721F-B6E1-87A9-22996D9561A6}"/>
              </a:ext>
              <a:ext uri="{C183D7F6-B498-43B3-948B-1728B52AA6E4}">
                <adec:decorative xmlns:adec="http://schemas.microsoft.com/office/drawing/2017/decorative" val="1"/>
              </a:ext>
            </a:extLst>
          </p:cNvPr>
          <p:cNvCxnSpPr/>
          <p:nvPr/>
        </p:nvCxnSpPr>
        <p:spPr>
          <a:xfrm>
            <a:off x="762000" y="3014040"/>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8FCE1504-4429-32EE-B0C4-8A8221A515A4}"/>
              </a:ext>
            </a:extLst>
          </p:cNvPr>
          <p:cNvSpPr>
            <a:spLocks noGrp="1"/>
          </p:cNvSpPr>
          <p:nvPr>
            <p:ph type="title"/>
          </p:nvPr>
        </p:nvSpPr>
        <p:spPr>
          <a:xfrm>
            <a:off x="588263" y="457200"/>
            <a:ext cx="11018520" cy="492443"/>
          </a:xfrm>
        </p:spPr>
        <p:txBody>
          <a:bodyPr/>
          <a:lstStyle/>
          <a:p>
            <a:r>
              <a:rPr lang="en-US">
                <a:solidFill>
                  <a:schemeClr val="bg1"/>
                </a:solidFill>
                <a:ea typeface="+mj-ea"/>
                <a:cs typeface="+mj-cs"/>
              </a:rPr>
              <a:t>Career Coach</a:t>
            </a:r>
          </a:p>
        </p:txBody>
      </p:sp>
      <p:sp>
        <p:nvSpPr>
          <p:cNvPr id="19" name="TextBox 18">
            <a:extLst>
              <a:ext uri="{FF2B5EF4-FFF2-40B4-BE49-F238E27FC236}">
                <a16:creationId xmlns:a16="http://schemas.microsoft.com/office/drawing/2014/main" id="{511ABF71-EDB2-A741-8007-3F0BDF7A3D32}"/>
              </a:ext>
            </a:extLst>
          </p:cNvPr>
          <p:cNvSpPr txBox="1">
            <a:spLocks/>
          </p:cNvSpPr>
          <p:nvPr/>
        </p:nvSpPr>
        <p:spPr>
          <a:xfrm>
            <a:off x="762000" y="1771969"/>
            <a:ext cx="6249988" cy="1036181"/>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Business Challenge – Improve prompting</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The purpose of the Copilot Career Coach is to provide personalized guidance and support to individuals in their career development journey. By leveraging AI, the Copilot Career Coach can help users reflect on their achievements, identify challenges, and set actionable goals for growth and development</a:t>
            </a:r>
          </a:p>
        </p:txBody>
      </p:sp>
      <p:sp>
        <p:nvSpPr>
          <p:cNvPr id="23" name="TextBox 22">
            <a:extLst>
              <a:ext uri="{FF2B5EF4-FFF2-40B4-BE49-F238E27FC236}">
                <a16:creationId xmlns:a16="http://schemas.microsoft.com/office/drawing/2014/main" id="{244F957E-DC5C-7E56-3F27-E5F0C66F735E}"/>
              </a:ext>
            </a:extLst>
          </p:cNvPr>
          <p:cNvSpPr txBox="1"/>
          <p:nvPr/>
        </p:nvSpPr>
        <p:spPr>
          <a:xfrm>
            <a:off x="762000" y="3219930"/>
            <a:ext cx="6249988" cy="1744067"/>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How Career Coach can help</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Self-Assessment: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The Copilot Career Coach assists users in crafting meaningful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self-assessments for performance reviews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Goal Setting: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It helps users set specific, actionable goals for their career development </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Personalized Guidance: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The Copilot Career Coach provides tailored advice and recommendations based on the user's unique career path and aspirations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Continuous Improvement</a:t>
            </a:r>
            <a:r>
              <a:rPr kumimoji="0" lang="en-US" sz="1200" b="0" i="0" u="none" strike="noStrike" kern="1200" cap="none" spc="0" normalizeH="0" baseline="0" noProof="0">
                <a:ln>
                  <a:noFill/>
                </a:ln>
                <a:solidFill>
                  <a:srgbClr val="091F2C"/>
                </a:solidFill>
                <a:effectLst/>
                <a:uLnTx/>
                <a:uFillTx/>
                <a:latin typeface="Segoe Sans Display"/>
                <a:ea typeface="+mn-ea"/>
                <a:cs typeface="+mn-cs"/>
              </a:rPr>
              <a:t>: By encouraging regular reflection and goal setting, the Copilot Career Coach promotes a growth mindset and continuous improvement</a:t>
            </a:r>
          </a:p>
        </p:txBody>
      </p:sp>
      <p:sp>
        <p:nvSpPr>
          <p:cNvPr id="20" name="TextBox 19">
            <a:extLst>
              <a:ext uri="{FF2B5EF4-FFF2-40B4-BE49-F238E27FC236}">
                <a16:creationId xmlns:a16="http://schemas.microsoft.com/office/drawing/2014/main" id="{AE6275F6-3B79-4DC5-D806-C4EC1EC28314}"/>
              </a:ext>
            </a:extLst>
          </p:cNvPr>
          <p:cNvSpPr txBox="1"/>
          <p:nvPr/>
        </p:nvSpPr>
        <p:spPr>
          <a:xfrm>
            <a:off x="762000" y="5375777"/>
            <a:ext cx="6249988" cy="687368"/>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Areas of impact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Improve employee satisfaction</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Reduce turnover</a:t>
            </a:r>
          </a:p>
        </p:txBody>
      </p:sp>
      <p:pic>
        <p:nvPicPr>
          <p:cNvPr id="28" name="Picture 27" descr="A screenshot of a &quot;Career coach&quot; interface featuring pop-up options such as: &quot;career transition advice,&quot; &quot;networking strategies,&quot; &quot;performance improvement,&quot; &quot;career development plan&quot; &quot; Skill gap analysis&quot; and &quot; learning opportunities&quot;">
            <a:extLst>
              <a:ext uri="{FF2B5EF4-FFF2-40B4-BE49-F238E27FC236}">
                <a16:creationId xmlns:a16="http://schemas.microsoft.com/office/drawing/2014/main" id="{06501715-3C7A-7258-F249-735E609719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625" r="-7625"/>
          <a:stretch/>
        </p:blipFill>
        <p:spPr>
          <a:xfrm>
            <a:off x="7564128" y="1828800"/>
            <a:ext cx="3942072" cy="4229098"/>
          </a:xfrm>
          <a:custGeom>
            <a:avLst/>
            <a:gdLst>
              <a:gd name="connsiteX0" fmla="*/ 52193 w 3942072"/>
              <a:gd name="connsiteY0" fmla="*/ 0 h 4229098"/>
              <a:gd name="connsiteX1" fmla="*/ 3889879 w 3942072"/>
              <a:gd name="connsiteY1" fmla="*/ 0 h 4229098"/>
              <a:gd name="connsiteX2" fmla="*/ 3942072 w 3942072"/>
              <a:gd name="connsiteY2" fmla="*/ 52193 h 4229098"/>
              <a:gd name="connsiteX3" fmla="*/ 3942072 w 3942072"/>
              <a:gd name="connsiteY3" fmla="*/ 4176905 h 4229098"/>
              <a:gd name="connsiteX4" fmla="*/ 3889879 w 3942072"/>
              <a:gd name="connsiteY4" fmla="*/ 4229098 h 4229098"/>
              <a:gd name="connsiteX5" fmla="*/ 52193 w 3942072"/>
              <a:gd name="connsiteY5" fmla="*/ 4229098 h 4229098"/>
              <a:gd name="connsiteX6" fmla="*/ 0 w 3942072"/>
              <a:gd name="connsiteY6" fmla="*/ 4176905 h 4229098"/>
              <a:gd name="connsiteX7" fmla="*/ 0 w 3942072"/>
              <a:gd name="connsiteY7" fmla="*/ 52193 h 4229098"/>
              <a:gd name="connsiteX8" fmla="*/ 52193 w 3942072"/>
              <a:gd name="connsiteY8" fmla="*/ 0 h 422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072" h="4229098">
                <a:moveTo>
                  <a:pt x="52193" y="0"/>
                </a:moveTo>
                <a:lnTo>
                  <a:pt x="3889879" y="0"/>
                </a:lnTo>
                <a:cubicBezTo>
                  <a:pt x="3918704" y="0"/>
                  <a:pt x="3942072" y="23368"/>
                  <a:pt x="3942072" y="52193"/>
                </a:cubicBezTo>
                <a:lnTo>
                  <a:pt x="3942072" y="4176905"/>
                </a:lnTo>
                <a:cubicBezTo>
                  <a:pt x="3942072" y="4205730"/>
                  <a:pt x="3918704" y="4229098"/>
                  <a:pt x="3889879" y="4229098"/>
                </a:cubicBezTo>
                <a:lnTo>
                  <a:pt x="52193" y="4229098"/>
                </a:lnTo>
                <a:cubicBezTo>
                  <a:pt x="23368" y="4229098"/>
                  <a:pt x="0" y="4205730"/>
                  <a:pt x="0" y="4176905"/>
                </a:cubicBezTo>
                <a:lnTo>
                  <a:pt x="0" y="52193"/>
                </a:lnTo>
                <a:cubicBezTo>
                  <a:pt x="0" y="23368"/>
                  <a:pt x="23368" y="0"/>
                  <a:pt x="52193" y="0"/>
                </a:cubicBezTo>
                <a:close/>
              </a:path>
            </a:pathLst>
          </a:custGeom>
          <a:solidFill>
            <a:srgbClr val="FAFAFA"/>
          </a:solidFill>
        </p:spPr>
      </p:pic>
    </p:spTree>
    <p:extLst>
      <p:ext uri="{BB962C8B-B14F-4D97-AF65-F5344CB8AC3E}">
        <p14:creationId xmlns:p14="http://schemas.microsoft.com/office/powerpoint/2010/main" val="282449894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6FE69-3AA2-992B-C1D7-B64240A8BE4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029EB8-C492-3198-F92E-63AA69A58460}"/>
              </a:ext>
              <a:ext uri="{C183D7F6-B498-43B3-948B-1728B52AA6E4}">
                <adec:decorative xmlns:adec="http://schemas.microsoft.com/office/drawing/2017/decorative" val="1"/>
              </a:ext>
            </a:extLst>
          </p:cNvPr>
          <p:cNvSpPr/>
          <p:nvPr/>
        </p:nvSpPr>
        <p:spPr>
          <a:xfrm>
            <a:off x="0" y="1"/>
            <a:ext cx="12192000" cy="13004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8761C15B-5DA8-BE38-6632-F6368BE229BF}"/>
              </a:ext>
              <a:ext uri="{C183D7F6-B498-43B3-948B-1728B52AA6E4}">
                <adec:decorative xmlns:adec="http://schemas.microsoft.com/office/drawing/2017/decorative" val="1"/>
              </a:ext>
            </a:extLst>
          </p:cNvPr>
          <p:cNvSpPr/>
          <p:nvPr/>
        </p:nvSpPr>
        <p:spPr>
          <a:xfrm>
            <a:off x="0" y="130048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 name="Rectangle: Rounded Corners 15">
            <a:extLst>
              <a:ext uri="{FF2B5EF4-FFF2-40B4-BE49-F238E27FC236}">
                <a16:creationId xmlns:a16="http://schemas.microsoft.com/office/drawing/2014/main" id="{A7709044-9A90-98DE-90C2-6EFA59153E1B}"/>
              </a:ext>
              <a:ext uri="{C183D7F6-B498-43B3-948B-1728B52AA6E4}">
                <adec:decorative xmlns:adec="http://schemas.microsoft.com/office/drawing/2017/decorative" val="1"/>
              </a:ext>
            </a:extLst>
          </p:cNvPr>
          <p:cNvSpPr/>
          <p:nvPr/>
        </p:nvSpPr>
        <p:spPr bwMode="auto">
          <a:xfrm>
            <a:off x="588963" y="1612900"/>
            <a:ext cx="6596062" cy="4656137"/>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7" name="Rectangle: Top Corners Rounded 16">
            <a:extLst>
              <a:ext uri="{FF2B5EF4-FFF2-40B4-BE49-F238E27FC236}">
                <a16:creationId xmlns:a16="http://schemas.microsoft.com/office/drawing/2014/main" id="{945CA9A4-14ED-9A25-5A4A-826ACE6ECB53}"/>
              </a:ext>
              <a:ext uri="{C183D7F6-B498-43B3-948B-1728B52AA6E4}">
                <adec:decorative xmlns:adec="http://schemas.microsoft.com/office/drawing/2017/decorative" val="1"/>
              </a:ext>
            </a:extLst>
          </p:cNvPr>
          <p:cNvSpPr/>
          <p:nvPr/>
        </p:nvSpPr>
        <p:spPr>
          <a:xfrm rot="16200000">
            <a:off x="7442201" y="1523998"/>
            <a:ext cx="4660899" cy="4838701"/>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C89EF796-2E4A-7497-CA45-058DFC15DE7F}"/>
              </a:ext>
              <a:ext uri="{C183D7F6-B498-43B3-948B-1728B52AA6E4}">
                <adec:decorative xmlns:adec="http://schemas.microsoft.com/office/drawing/2017/decorative" val="1"/>
              </a:ext>
            </a:extLst>
          </p:cNvPr>
          <p:cNvSpPr>
            <a:spLocks/>
          </p:cNvSpPr>
          <p:nvPr/>
        </p:nvSpPr>
        <p:spPr>
          <a:xfrm>
            <a:off x="7464116" y="1727198"/>
            <a:ext cx="4142097" cy="4432302"/>
          </a:xfrm>
          <a:prstGeom prst="roundRect">
            <a:avLst>
              <a:gd name="adj" fmla="val 2242"/>
            </a:avLst>
          </a:prstGeom>
          <a:solidFill>
            <a:srgbClr val="FFE8E2"/>
          </a:solidFill>
          <a:ln w="12700">
            <a:solidFill>
              <a:srgbClr val="FFB09B"/>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21" name="Straight Connector 20">
            <a:extLst>
              <a:ext uri="{FF2B5EF4-FFF2-40B4-BE49-F238E27FC236}">
                <a16:creationId xmlns:a16="http://schemas.microsoft.com/office/drawing/2014/main" id="{1E64489B-0C07-F22F-25AB-7D7CDD3AB485}"/>
              </a:ext>
              <a:ext uri="{C183D7F6-B498-43B3-948B-1728B52AA6E4}">
                <adec:decorative xmlns:adec="http://schemas.microsoft.com/office/drawing/2017/decorative" val="1"/>
              </a:ext>
            </a:extLst>
          </p:cNvPr>
          <p:cNvCxnSpPr/>
          <p:nvPr/>
        </p:nvCxnSpPr>
        <p:spPr>
          <a:xfrm>
            <a:off x="762000" y="5379175"/>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8A490C-AE70-F9F0-0FA8-68B5E821B73F}"/>
              </a:ext>
              <a:ext uri="{C183D7F6-B498-43B3-948B-1728B52AA6E4}">
                <adec:decorative xmlns:adec="http://schemas.microsoft.com/office/drawing/2017/decorative" val="1"/>
              </a:ext>
            </a:extLst>
          </p:cNvPr>
          <p:cNvCxnSpPr/>
          <p:nvPr/>
        </p:nvCxnSpPr>
        <p:spPr>
          <a:xfrm>
            <a:off x="762000" y="2909396"/>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E2E2F5B3-D111-AF9F-91CD-58896DC74546}"/>
              </a:ext>
            </a:extLst>
          </p:cNvPr>
          <p:cNvSpPr>
            <a:spLocks noGrp="1"/>
          </p:cNvSpPr>
          <p:nvPr>
            <p:ph type="title"/>
          </p:nvPr>
        </p:nvSpPr>
        <p:spPr>
          <a:xfrm>
            <a:off x="588263" y="457200"/>
            <a:ext cx="11018520" cy="492443"/>
          </a:xfrm>
        </p:spPr>
        <p:txBody>
          <a:bodyPr/>
          <a:lstStyle/>
          <a:p>
            <a:r>
              <a:rPr lang="en-US">
                <a:solidFill>
                  <a:schemeClr val="bg1"/>
                </a:solidFill>
                <a:ea typeface="+mj-ea"/>
                <a:cs typeface="+mj-cs"/>
              </a:rPr>
              <a:t>Learning Coach</a:t>
            </a:r>
          </a:p>
        </p:txBody>
      </p:sp>
      <p:sp>
        <p:nvSpPr>
          <p:cNvPr id="19" name="TextBox 18">
            <a:extLst>
              <a:ext uri="{FF2B5EF4-FFF2-40B4-BE49-F238E27FC236}">
                <a16:creationId xmlns:a16="http://schemas.microsoft.com/office/drawing/2014/main" id="{B91D755E-4170-BDC2-B60A-02C24614C5B2}"/>
              </a:ext>
            </a:extLst>
          </p:cNvPr>
          <p:cNvSpPr txBox="1">
            <a:spLocks/>
          </p:cNvSpPr>
          <p:nvPr/>
        </p:nvSpPr>
        <p:spPr>
          <a:xfrm>
            <a:off x="762000" y="1771969"/>
            <a:ext cx="6249988" cy="1036181"/>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Business Challenge – Improve prompting</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The purpose of the Copilot Learning Coach is to provide personalized guidance and support to individuals in their learning and development journey. By leveraging AI, the Copilot Learning Coach helps users enhance their skills, stay updated with relevant knowledge, and achieve their learning goals</a:t>
            </a:r>
          </a:p>
        </p:txBody>
      </p:sp>
      <p:sp>
        <p:nvSpPr>
          <p:cNvPr id="23" name="TextBox 22">
            <a:extLst>
              <a:ext uri="{FF2B5EF4-FFF2-40B4-BE49-F238E27FC236}">
                <a16:creationId xmlns:a16="http://schemas.microsoft.com/office/drawing/2014/main" id="{517CB1E6-813C-1786-7369-1CBE4757A03A}"/>
              </a:ext>
            </a:extLst>
          </p:cNvPr>
          <p:cNvSpPr txBox="1"/>
          <p:nvPr/>
        </p:nvSpPr>
        <p:spPr>
          <a:xfrm>
            <a:off x="762000" y="3010642"/>
            <a:ext cx="6249988" cy="2267287"/>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How Learning Coach can help</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Personalized Learning Paths: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The Copilot Learning Coach offers tailored learning paths based on the user's current skills, career goals, and interests. This ensures that the learning experience is relevant and effective</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Skill Development: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It helps users identify areas for improvement and provides resources and recommendations to develop new skills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Continuous Learning: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The Copilot Learning Coach encourages a culture of continuous learning by regularly suggesting new learning opportunities and keeping users updated with the latest industry trends and best practices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Goal Setting and Tracking: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It assists users in setting specific learning goals and tracking their progress</a:t>
            </a:r>
          </a:p>
        </p:txBody>
      </p:sp>
      <p:sp>
        <p:nvSpPr>
          <p:cNvPr id="20" name="TextBox 19">
            <a:extLst>
              <a:ext uri="{FF2B5EF4-FFF2-40B4-BE49-F238E27FC236}">
                <a16:creationId xmlns:a16="http://schemas.microsoft.com/office/drawing/2014/main" id="{570266F8-622D-E4FB-5B46-3CD602522170}"/>
              </a:ext>
            </a:extLst>
          </p:cNvPr>
          <p:cNvSpPr txBox="1"/>
          <p:nvPr/>
        </p:nvSpPr>
        <p:spPr>
          <a:xfrm>
            <a:off x="762000" y="5480421"/>
            <a:ext cx="6249988" cy="687368"/>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Areas of impact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Improve employee satisfaction</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Reduce turnover</a:t>
            </a:r>
          </a:p>
        </p:txBody>
      </p:sp>
      <p:pic>
        <p:nvPicPr>
          <p:cNvPr id="27" name="Picture 26" descr="A screenshot of a &quot;Learning coach&quot; interface featuring pop-up options such as: &quot;learn about a topic,&quot; &quot;learn a new language,&quot; &quot;practice a skill,&quot; &quot;prepare for a test&quot; &quot; create a learning plan&quot; and &quot; suggest a learning method&quot;">
            <a:extLst>
              <a:ext uri="{FF2B5EF4-FFF2-40B4-BE49-F238E27FC236}">
                <a16:creationId xmlns:a16="http://schemas.microsoft.com/office/drawing/2014/main" id="{F3D6308B-5409-B682-AF20-7BBBEE2112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497" r="-6497"/>
          <a:stretch/>
        </p:blipFill>
        <p:spPr>
          <a:xfrm>
            <a:off x="7564128" y="1828800"/>
            <a:ext cx="3942072" cy="4229098"/>
          </a:xfrm>
          <a:custGeom>
            <a:avLst/>
            <a:gdLst>
              <a:gd name="connsiteX0" fmla="*/ 52193 w 3942072"/>
              <a:gd name="connsiteY0" fmla="*/ 0 h 4229098"/>
              <a:gd name="connsiteX1" fmla="*/ 3889879 w 3942072"/>
              <a:gd name="connsiteY1" fmla="*/ 0 h 4229098"/>
              <a:gd name="connsiteX2" fmla="*/ 3942072 w 3942072"/>
              <a:gd name="connsiteY2" fmla="*/ 52193 h 4229098"/>
              <a:gd name="connsiteX3" fmla="*/ 3942072 w 3942072"/>
              <a:gd name="connsiteY3" fmla="*/ 4176905 h 4229098"/>
              <a:gd name="connsiteX4" fmla="*/ 3889879 w 3942072"/>
              <a:gd name="connsiteY4" fmla="*/ 4229098 h 4229098"/>
              <a:gd name="connsiteX5" fmla="*/ 52193 w 3942072"/>
              <a:gd name="connsiteY5" fmla="*/ 4229098 h 4229098"/>
              <a:gd name="connsiteX6" fmla="*/ 0 w 3942072"/>
              <a:gd name="connsiteY6" fmla="*/ 4176905 h 4229098"/>
              <a:gd name="connsiteX7" fmla="*/ 0 w 3942072"/>
              <a:gd name="connsiteY7" fmla="*/ 52193 h 4229098"/>
              <a:gd name="connsiteX8" fmla="*/ 52193 w 3942072"/>
              <a:gd name="connsiteY8" fmla="*/ 0 h 422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072" h="4229098">
                <a:moveTo>
                  <a:pt x="52193" y="0"/>
                </a:moveTo>
                <a:lnTo>
                  <a:pt x="3889879" y="0"/>
                </a:lnTo>
                <a:cubicBezTo>
                  <a:pt x="3918704" y="0"/>
                  <a:pt x="3942072" y="23368"/>
                  <a:pt x="3942072" y="52193"/>
                </a:cubicBezTo>
                <a:lnTo>
                  <a:pt x="3942072" y="4176905"/>
                </a:lnTo>
                <a:cubicBezTo>
                  <a:pt x="3942072" y="4205730"/>
                  <a:pt x="3918704" y="4229098"/>
                  <a:pt x="3889879" y="4229098"/>
                </a:cubicBezTo>
                <a:lnTo>
                  <a:pt x="52193" y="4229098"/>
                </a:lnTo>
                <a:cubicBezTo>
                  <a:pt x="23368" y="4229098"/>
                  <a:pt x="0" y="4205730"/>
                  <a:pt x="0" y="4176905"/>
                </a:cubicBezTo>
                <a:lnTo>
                  <a:pt x="0" y="52193"/>
                </a:lnTo>
                <a:cubicBezTo>
                  <a:pt x="0" y="23368"/>
                  <a:pt x="23368" y="0"/>
                  <a:pt x="52193" y="0"/>
                </a:cubicBezTo>
                <a:close/>
              </a:path>
            </a:pathLst>
          </a:custGeom>
          <a:solidFill>
            <a:srgbClr val="FAFAFA"/>
          </a:solidFill>
        </p:spPr>
      </p:pic>
    </p:spTree>
    <p:extLst>
      <p:ext uri="{BB962C8B-B14F-4D97-AF65-F5344CB8AC3E}">
        <p14:creationId xmlns:p14="http://schemas.microsoft.com/office/powerpoint/2010/main" val="308134788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FBA81-8C1F-DD81-7F40-6EE93DA307C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45CBEF1-C7E0-C02E-0B6E-27B4E7BFB161}"/>
              </a:ext>
              <a:ext uri="{C183D7F6-B498-43B3-948B-1728B52AA6E4}">
                <adec:decorative xmlns:adec="http://schemas.microsoft.com/office/drawing/2017/decorative" val="1"/>
              </a:ext>
            </a:extLst>
          </p:cNvPr>
          <p:cNvSpPr/>
          <p:nvPr/>
        </p:nvSpPr>
        <p:spPr>
          <a:xfrm>
            <a:off x="0" y="1"/>
            <a:ext cx="12192000" cy="13004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 name="Rectangle 2">
            <a:extLst>
              <a:ext uri="{FF2B5EF4-FFF2-40B4-BE49-F238E27FC236}">
                <a16:creationId xmlns:a16="http://schemas.microsoft.com/office/drawing/2014/main" id="{99169F85-EAD6-64F8-5F34-ACCF80F821FF}"/>
              </a:ext>
              <a:ext uri="{C183D7F6-B498-43B3-948B-1728B52AA6E4}">
                <adec:decorative xmlns:adec="http://schemas.microsoft.com/office/drawing/2017/decorative" val="1"/>
              </a:ext>
            </a:extLst>
          </p:cNvPr>
          <p:cNvSpPr/>
          <p:nvPr/>
        </p:nvSpPr>
        <p:spPr>
          <a:xfrm>
            <a:off x="0" y="130048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 name="Rectangle: Rounded Corners 15">
            <a:extLst>
              <a:ext uri="{FF2B5EF4-FFF2-40B4-BE49-F238E27FC236}">
                <a16:creationId xmlns:a16="http://schemas.microsoft.com/office/drawing/2014/main" id="{72963EB3-318C-9D40-7CDF-0C635E2FF68F}"/>
              </a:ext>
              <a:ext uri="{C183D7F6-B498-43B3-948B-1728B52AA6E4}">
                <adec:decorative xmlns:adec="http://schemas.microsoft.com/office/drawing/2017/decorative" val="1"/>
              </a:ext>
            </a:extLst>
          </p:cNvPr>
          <p:cNvSpPr/>
          <p:nvPr/>
        </p:nvSpPr>
        <p:spPr bwMode="auto">
          <a:xfrm>
            <a:off x="588963" y="1612900"/>
            <a:ext cx="6596062" cy="4656137"/>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7" name="Rectangle: Top Corners Rounded 16">
            <a:extLst>
              <a:ext uri="{FF2B5EF4-FFF2-40B4-BE49-F238E27FC236}">
                <a16:creationId xmlns:a16="http://schemas.microsoft.com/office/drawing/2014/main" id="{4739EBDB-7D19-1CFC-9E8F-05B08CA98C9B}"/>
              </a:ext>
              <a:ext uri="{C183D7F6-B498-43B3-948B-1728B52AA6E4}">
                <adec:decorative xmlns:adec="http://schemas.microsoft.com/office/drawing/2017/decorative" val="1"/>
              </a:ext>
            </a:extLst>
          </p:cNvPr>
          <p:cNvSpPr/>
          <p:nvPr/>
        </p:nvSpPr>
        <p:spPr>
          <a:xfrm rot="16200000">
            <a:off x="7442201" y="1523998"/>
            <a:ext cx="4660899" cy="4838701"/>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321E86DD-2946-FB32-04F1-4B279E41CA56}"/>
              </a:ext>
              <a:ext uri="{C183D7F6-B498-43B3-948B-1728B52AA6E4}">
                <adec:decorative xmlns:adec="http://schemas.microsoft.com/office/drawing/2017/decorative" val="1"/>
              </a:ext>
            </a:extLst>
          </p:cNvPr>
          <p:cNvSpPr>
            <a:spLocks/>
          </p:cNvSpPr>
          <p:nvPr/>
        </p:nvSpPr>
        <p:spPr>
          <a:xfrm>
            <a:off x="7464116" y="1727198"/>
            <a:ext cx="4142097" cy="4432302"/>
          </a:xfrm>
          <a:prstGeom prst="roundRect">
            <a:avLst>
              <a:gd name="adj" fmla="val 2242"/>
            </a:avLst>
          </a:prstGeom>
          <a:solidFill>
            <a:srgbClr val="FFE8E2"/>
          </a:solidFill>
          <a:ln w="12700">
            <a:solidFill>
              <a:srgbClr val="FFB09B"/>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21" name="Straight Connector 20">
            <a:extLst>
              <a:ext uri="{FF2B5EF4-FFF2-40B4-BE49-F238E27FC236}">
                <a16:creationId xmlns:a16="http://schemas.microsoft.com/office/drawing/2014/main" id="{03640C42-147B-46EF-5A9A-9E7D89413C51}"/>
              </a:ext>
              <a:ext uri="{C183D7F6-B498-43B3-948B-1728B52AA6E4}">
                <adec:decorative xmlns:adec="http://schemas.microsoft.com/office/drawing/2017/decorative" val="1"/>
              </a:ext>
            </a:extLst>
          </p:cNvPr>
          <p:cNvCxnSpPr/>
          <p:nvPr/>
        </p:nvCxnSpPr>
        <p:spPr>
          <a:xfrm>
            <a:off x="762000" y="5001637"/>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B9FB1DA-D510-3D86-9806-0B94C8A0F082}"/>
              </a:ext>
              <a:ext uri="{C183D7F6-B498-43B3-948B-1728B52AA6E4}">
                <adec:decorative xmlns:adec="http://schemas.microsoft.com/office/drawing/2017/decorative" val="1"/>
              </a:ext>
            </a:extLst>
          </p:cNvPr>
          <p:cNvCxnSpPr/>
          <p:nvPr/>
        </p:nvCxnSpPr>
        <p:spPr>
          <a:xfrm>
            <a:off x="762000" y="2862204"/>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93001F30-2645-4CDE-36E5-88A9467BE07B}"/>
              </a:ext>
            </a:extLst>
          </p:cNvPr>
          <p:cNvSpPr>
            <a:spLocks noGrp="1"/>
          </p:cNvSpPr>
          <p:nvPr>
            <p:ph type="title"/>
          </p:nvPr>
        </p:nvSpPr>
        <p:spPr>
          <a:xfrm>
            <a:off x="588263" y="457200"/>
            <a:ext cx="11018520" cy="492443"/>
          </a:xfrm>
        </p:spPr>
        <p:txBody>
          <a:bodyPr/>
          <a:lstStyle/>
          <a:p>
            <a:r>
              <a:rPr lang="en-US">
                <a:solidFill>
                  <a:schemeClr val="bg1"/>
                </a:solidFill>
                <a:ea typeface="+mj-ea"/>
                <a:cs typeface="+mj-cs"/>
              </a:rPr>
              <a:t>Visual Creator</a:t>
            </a:r>
          </a:p>
        </p:txBody>
      </p:sp>
      <p:sp>
        <p:nvSpPr>
          <p:cNvPr id="19" name="TextBox 18">
            <a:extLst>
              <a:ext uri="{FF2B5EF4-FFF2-40B4-BE49-F238E27FC236}">
                <a16:creationId xmlns:a16="http://schemas.microsoft.com/office/drawing/2014/main" id="{1015E641-7FEC-8DA4-A8B7-F15CD8F3012A}"/>
              </a:ext>
            </a:extLst>
          </p:cNvPr>
          <p:cNvSpPr txBox="1">
            <a:spLocks/>
          </p:cNvSpPr>
          <p:nvPr/>
        </p:nvSpPr>
        <p:spPr>
          <a:xfrm>
            <a:off x="762000" y="1771969"/>
            <a:ext cx="6249988" cy="1036181"/>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Business Challenge – Speed content creation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The purpose of the Copilot Visual Creator is to help users generate high-quality visual content quickly and easily using AI. This tool is designed to enhance productivity and creativity by allowing users to create images, designs, and even videos based on natural language descriptions</a:t>
            </a:r>
          </a:p>
        </p:txBody>
      </p:sp>
      <p:sp>
        <p:nvSpPr>
          <p:cNvPr id="23" name="TextBox 22">
            <a:extLst>
              <a:ext uri="{FF2B5EF4-FFF2-40B4-BE49-F238E27FC236}">
                <a16:creationId xmlns:a16="http://schemas.microsoft.com/office/drawing/2014/main" id="{F1A8F76F-9256-CB74-D157-DE26CC9EDC79}"/>
              </a:ext>
            </a:extLst>
          </p:cNvPr>
          <p:cNvSpPr txBox="1"/>
          <p:nvPr/>
        </p:nvSpPr>
        <p:spPr>
          <a:xfrm>
            <a:off x="762000" y="2916258"/>
            <a:ext cx="6249988" cy="2031325"/>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How Visual Creator can help</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Professional Visuals: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Copilot Visual Creator enables users to generate professional-looking visuals without needing advanced design skills. This can be particularly useful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for creating images for documents, reports, presentations, and websites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Efficiency: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By using natural language to describe the desired visual content, users can save time and effort. Copilot Visual Creator can generate multiple images based on the description, allowing users to choose the one that best fits their needs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Semibold"/>
                <a:ea typeface="+mn-ea"/>
                <a:cs typeface="+mn-cs"/>
              </a:rPr>
              <a:t>Accessibility: </a:t>
            </a:r>
            <a:r>
              <a:rPr kumimoji="0" lang="en-US" sz="1200" b="0" i="0" u="none" strike="noStrike" kern="1200" cap="none" spc="0" normalizeH="0" baseline="0" noProof="0">
                <a:ln>
                  <a:noFill/>
                </a:ln>
                <a:solidFill>
                  <a:srgbClr val="091F2C"/>
                </a:solidFill>
                <a:effectLst/>
                <a:uLnTx/>
                <a:uFillTx/>
                <a:latin typeface="Segoe Sans Display"/>
                <a:ea typeface="+mn-ea"/>
                <a:cs typeface="+mn-cs"/>
              </a:rPr>
              <a:t>This tool makes it easier for users who may not have access to a designer to create visually appealing content. It democratizes the creation of high-quality visuals, making it accessible to a wider range of users</a:t>
            </a:r>
          </a:p>
        </p:txBody>
      </p:sp>
      <p:sp>
        <p:nvSpPr>
          <p:cNvPr id="20" name="TextBox 19">
            <a:extLst>
              <a:ext uri="{FF2B5EF4-FFF2-40B4-BE49-F238E27FC236}">
                <a16:creationId xmlns:a16="http://schemas.microsoft.com/office/drawing/2014/main" id="{CE9B9FE5-74A7-C58A-4331-105E3F398AE4}"/>
              </a:ext>
            </a:extLst>
          </p:cNvPr>
          <p:cNvSpPr txBox="1"/>
          <p:nvPr/>
        </p:nvSpPr>
        <p:spPr>
          <a:xfrm>
            <a:off x="762000" y="5055691"/>
            <a:ext cx="6249988" cy="1159292"/>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Areas of impact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Improve creativity</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Speed content creation</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Reduce spend on marketing agencies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Improve accessibility</a:t>
            </a:r>
          </a:p>
        </p:txBody>
      </p:sp>
      <p:pic>
        <p:nvPicPr>
          <p:cNvPr id="27" name="Picture 26" descr="A screenshot of a &quot;visual creator&quot; interface featuring pop-up options such as: &quot;generate an image,&quot; &quot;create a video,&quot;">
            <a:extLst>
              <a:ext uri="{FF2B5EF4-FFF2-40B4-BE49-F238E27FC236}">
                <a16:creationId xmlns:a16="http://schemas.microsoft.com/office/drawing/2014/main" id="{B495DDE9-F9B0-4462-BE69-53A591AC61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640" b="-3640"/>
          <a:stretch/>
        </p:blipFill>
        <p:spPr>
          <a:xfrm>
            <a:off x="7564128" y="1828800"/>
            <a:ext cx="3942072" cy="4229098"/>
          </a:xfrm>
          <a:custGeom>
            <a:avLst/>
            <a:gdLst>
              <a:gd name="connsiteX0" fmla="*/ 52193 w 3942072"/>
              <a:gd name="connsiteY0" fmla="*/ 0 h 4229098"/>
              <a:gd name="connsiteX1" fmla="*/ 3889879 w 3942072"/>
              <a:gd name="connsiteY1" fmla="*/ 0 h 4229098"/>
              <a:gd name="connsiteX2" fmla="*/ 3942072 w 3942072"/>
              <a:gd name="connsiteY2" fmla="*/ 52193 h 4229098"/>
              <a:gd name="connsiteX3" fmla="*/ 3942072 w 3942072"/>
              <a:gd name="connsiteY3" fmla="*/ 4176905 h 4229098"/>
              <a:gd name="connsiteX4" fmla="*/ 3889879 w 3942072"/>
              <a:gd name="connsiteY4" fmla="*/ 4229098 h 4229098"/>
              <a:gd name="connsiteX5" fmla="*/ 52193 w 3942072"/>
              <a:gd name="connsiteY5" fmla="*/ 4229098 h 4229098"/>
              <a:gd name="connsiteX6" fmla="*/ 0 w 3942072"/>
              <a:gd name="connsiteY6" fmla="*/ 4176905 h 4229098"/>
              <a:gd name="connsiteX7" fmla="*/ 0 w 3942072"/>
              <a:gd name="connsiteY7" fmla="*/ 52193 h 4229098"/>
              <a:gd name="connsiteX8" fmla="*/ 52193 w 3942072"/>
              <a:gd name="connsiteY8" fmla="*/ 0 h 422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072" h="4229098">
                <a:moveTo>
                  <a:pt x="52193" y="0"/>
                </a:moveTo>
                <a:lnTo>
                  <a:pt x="3889879" y="0"/>
                </a:lnTo>
                <a:cubicBezTo>
                  <a:pt x="3918704" y="0"/>
                  <a:pt x="3942072" y="23368"/>
                  <a:pt x="3942072" y="52193"/>
                </a:cubicBezTo>
                <a:lnTo>
                  <a:pt x="3942072" y="4176905"/>
                </a:lnTo>
                <a:cubicBezTo>
                  <a:pt x="3942072" y="4205730"/>
                  <a:pt x="3918704" y="4229098"/>
                  <a:pt x="3889879" y="4229098"/>
                </a:cubicBezTo>
                <a:lnTo>
                  <a:pt x="52193" y="4229098"/>
                </a:lnTo>
                <a:cubicBezTo>
                  <a:pt x="23368" y="4229098"/>
                  <a:pt x="0" y="4205730"/>
                  <a:pt x="0" y="4176905"/>
                </a:cubicBezTo>
                <a:lnTo>
                  <a:pt x="0" y="52193"/>
                </a:lnTo>
                <a:cubicBezTo>
                  <a:pt x="0" y="23368"/>
                  <a:pt x="23368" y="0"/>
                  <a:pt x="52193" y="0"/>
                </a:cubicBezTo>
                <a:close/>
              </a:path>
            </a:pathLst>
          </a:custGeom>
          <a:solidFill>
            <a:srgbClr val="FAFAFA"/>
          </a:solidFill>
        </p:spPr>
      </p:pic>
    </p:spTree>
    <p:extLst>
      <p:ext uri="{BB962C8B-B14F-4D97-AF65-F5344CB8AC3E}">
        <p14:creationId xmlns:p14="http://schemas.microsoft.com/office/powerpoint/2010/main" val="35455329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DD2B0-FD4B-969B-11B0-D231946FE9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4E3C54-83FA-E522-3458-A61AF43CB5A2}"/>
              </a:ext>
            </a:extLst>
          </p:cNvPr>
          <p:cNvSpPr>
            <a:spLocks noGrp="1"/>
          </p:cNvSpPr>
          <p:nvPr>
            <p:ph type="title"/>
          </p:nvPr>
        </p:nvSpPr>
        <p:spPr>
          <a:xfrm>
            <a:off x="588962" y="2474893"/>
            <a:ext cx="5666365" cy="1908215"/>
          </a:xfrm>
        </p:spPr>
        <p:txBody>
          <a:bodyPr wrap="square">
            <a:spAutoFit/>
          </a:bodyPr>
          <a:lstStyle/>
          <a:p>
            <a:r>
              <a:rPr lang="en-US">
                <a:ea typeface="+mj-ea"/>
                <a:cs typeface="+mj-cs"/>
              </a:rPr>
              <a:t>Appendix B</a:t>
            </a:r>
            <a:br>
              <a:rPr lang="en-US">
                <a:ea typeface="+mj-ea"/>
                <a:cs typeface="+mj-cs"/>
              </a:rPr>
            </a:br>
            <a:r>
              <a:rPr lang="en-US">
                <a:ea typeface="+mj-ea"/>
                <a:cs typeface="+mj-cs"/>
              </a:rPr>
              <a:t>Agent Builder agent examples</a:t>
            </a:r>
            <a:br>
              <a:rPr lang="en-US">
                <a:ea typeface="+mj-ea"/>
                <a:cs typeface="+mj-cs"/>
              </a:rPr>
            </a:br>
            <a:r>
              <a:rPr lang="en-US" sz="2000">
                <a:ea typeface="+mj-ea"/>
                <a:cs typeface="+mj-cs"/>
              </a:rPr>
              <a:t>Learn more at</a:t>
            </a:r>
            <a:br>
              <a:rPr lang="en-US" sz="2000">
                <a:ea typeface="+mj-ea"/>
                <a:cs typeface="+mj-cs"/>
              </a:rPr>
            </a:br>
            <a:r>
              <a:rPr lang="en-US" sz="2000">
                <a:solidFill>
                  <a:schemeClr val="accent1">
                    <a:lumMod val="75000"/>
                  </a:schemeClr>
                </a:solidFill>
                <a:ea typeface="+mj-ea"/>
                <a:cs typeface="+mj-cs"/>
                <a:hlinkClick r:id="rId2">
                  <a:extLst>
                    <a:ext uri="{A12FA001-AC4F-418D-AE19-62706E023703}">
                      <ahyp:hlinkClr xmlns:ahyp="http://schemas.microsoft.com/office/drawing/2018/hyperlinkcolor" val="tx"/>
                    </a:ext>
                  </a:extLst>
                </a:hlinkClick>
              </a:rPr>
              <a:t>Use the Copilot Studio agent builder to build Copilot agents | Microsoft Learn</a:t>
            </a:r>
            <a:endParaRPr lang="en-US">
              <a:solidFill>
                <a:schemeClr val="accent1">
                  <a:lumMod val="75000"/>
                </a:schemeClr>
              </a:solidFill>
              <a:ea typeface="+mj-ea"/>
              <a:cs typeface="+mj-cs"/>
            </a:endParaRPr>
          </a:p>
        </p:txBody>
      </p:sp>
    </p:spTree>
    <p:extLst>
      <p:ext uri="{BB962C8B-B14F-4D97-AF65-F5344CB8AC3E}">
        <p14:creationId xmlns:p14="http://schemas.microsoft.com/office/powerpoint/2010/main" val="257150278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0C4C659-4A7C-1B15-2325-F5E5B647AE6A}"/>
              </a:ext>
              <a:ext uri="{C183D7F6-B498-43B3-948B-1728B52AA6E4}">
                <adec:decorative xmlns:adec="http://schemas.microsoft.com/office/drawing/2017/decorative" val="1"/>
              </a:ext>
            </a:extLst>
          </p:cNvPr>
          <p:cNvSpPr/>
          <p:nvPr/>
        </p:nvSpPr>
        <p:spPr>
          <a:xfrm>
            <a:off x="0" y="0"/>
            <a:ext cx="12192000" cy="1181099"/>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5" name="Rectangle 14">
            <a:extLst>
              <a:ext uri="{FF2B5EF4-FFF2-40B4-BE49-F238E27FC236}">
                <a16:creationId xmlns:a16="http://schemas.microsoft.com/office/drawing/2014/main" id="{A6A02575-886F-DB08-53D8-A2F9424D9423}"/>
              </a:ext>
              <a:ext uri="{C183D7F6-B498-43B3-948B-1728B52AA6E4}">
                <adec:decorative xmlns:adec="http://schemas.microsoft.com/office/drawing/2017/decorative" val="1"/>
              </a:ext>
            </a:extLst>
          </p:cNvPr>
          <p:cNvSpPr/>
          <p:nvPr/>
        </p:nvSpPr>
        <p:spPr>
          <a:xfrm>
            <a:off x="0" y="11811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61F6E005-7704-9EE9-F2C9-D55FCC6DC1F4}"/>
              </a:ext>
            </a:extLst>
          </p:cNvPr>
          <p:cNvSpPr>
            <a:spLocks noGrp="1"/>
          </p:cNvSpPr>
          <p:nvPr>
            <p:ph type="title"/>
          </p:nvPr>
        </p:nvSpPr>
        <p:spPr>
          <a:xfrm>
            <a:off x="588263" y="457200"/>
            <a:ext cx="11018520" cy="492443"/>
          </a:xfrm>
        </p:spPr>
        <p:txBody>
          <a:bodyPr>
            <a:noAutofit/>
          </a:bodyPr>
          <a:lstStyle/>
          <a:p>
            <a:r>
              <a:rPr lang="en-US">
                <a:ea typeface="+mj-ea"/>
                <a:cs typeface="+mj-cs"/>
              </a:rPr>
              <a:t>Low-code options for creating agents*</a:t>
            </a:r>
          </a:p>
        </p:txBody>
      </p:sp>
      <p:graphicFrame>
        <p:nvGraphicFramePr>
          <p:cNvPr id="3" name="Table 2">
            <a:extLst>
              <a:ext uri="{FF2B5EF4-FFF2-40B4-BE49-F238E27FC236}">
                <a16:creationId xmlns:a16="http://schemas.microsoft.com/office/drawing/2014/main" id="{B73DB43F-DC3B-D638-7CB5-AF2C0447F8C3}"/>
              </a:ext>
            </a:extLst>
          </p:cNvPr>
          <p:cNvGraphicFramePr>
            <a:graphicFrameLocks noGrp="1"/>
          </p:cNvGraphicFramePr>
          <p:nvPr>
            <p:extLst>
              <p:ext uri="{D42A27DB-BD31-4B8C-83A1-F6EECF244321}">
                <p14:modId xmlns:p14="http://schemas.microsoft.com/office/powerpoint/2010/main" val="1840684094"/>
              </p:ext>
            </p:extLst>
          </p:nvPr>
        </p:nvGraphicFramePr>
        <p:xfrm>
          <a:off x="0" y="1246054"/>
          <a:ext cx="12192000" cy="5604739"/>
        </p:xfrm>
        <a:graphic>
          <a:graphicData uri="http://schemas.openxmlformats.org/drawingml/2006/table">
            <a:tbl>
              <a:tblPr firstRow="1" firstCol="1"/>
              <a:tblGrid>
                <a:gridCol w="1572127">
                  <a:extLst>
                    <a:ext uri="{9D8B030D-6E8A-4147-A177-3AD203B41FA5}">
                      <a16:colId xmlns:a16="http://schemas.microsoft.com/office/drawing/2014/main" val="1822675625"/>
                    </a:ext>
                  </a:extLst>
                </a:gridCol>
                <a:gridCol w="2974343">
                  <a:extLst>
                    <a:ext uri="{9D8B030D-6E8A-4147-A177-3AD203B41FA5}">
                      <a16:colId xmlns:a16="http://schemas.microsoft.com/office/drawing/2014/main" val="451069461"/>
                    </a:ext>
                  </a:extLst>
                </a:gridCol>
                <a:gridCol w="3645749">
                  <a:extLst>
                    <a:ext uri="{9D8B030D-6E8A-4147-A177-3AD203B41FA5}">
                      <a16:colId xmlns:a16="http://schemas.microsoft.com/office/drawing/2014/main" val="1882435215"/>
                    </a:ext>
                  </a:extLst>
                </a:gridCol>
                <a:gridCol w="3999781">
                  <a:extLst>
                    <a:ext uri="{9D8B030D-6E8A-4147-A177-3AD203B41FA5}">
                      <a16:colId xmlns:a16="http://schemas.microsoft.com/office/drawing/2014/main" val="3045309764"/>
                    </a:ext>
                  </a:extLst>
                </a:gridCol>
              </a:tblGrid>
              <a:tr h="275261">
                <a:tc>
                  <a:txBody>
                    <a:bodyPr/>
                    <a:lstStyle/>
                    <a:p>
                      <a:pPr marL="0" lvl="0" algn="l" defTabSz="457200" rtl="0" eaLnBrk="1" latinLnBrk="0" hangingPunct="1">
                        <a:lnSpc>
                          <a:spcPct val="100000"/>
                        </a:lnSpc>
                        <a:spcBef>
                          <a:spcPts val="300"/>
                        </a:spcBef>
                        <a:spcAft>
                          <a:spcPts val="0"/>
                        </a:spcAft>
                        <a:buNone/>
                      </a:pPr>
                      <a:endParaRPr lang="en-US" sz="1200" kern="1200" spc="0">
                        <a:solidFill>
                          <a:schemeClr val="tx1"/>
                        </a:solidFill>
                        <a:latin typeface="+mj-lt"/>
                        <a:ea typeface="+mn-ea"/>
                        <a:cs typeface="Segoe Sans Display Semibold"/>
                      </a:endParaRPr>
                    </a:p>
                  </a:txBody>
                  <a:tcPr marR="18288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300"/>
                        </a:spcBef>
                        <a:spcAft>
                          <a:spcPts val="0"/>
                        </a:spcAft>
                        <a:buClrTx/>
                        <a:buSzTx/>
                        <a:buFont typeface="Wingdings" panose="05000000000000000000" pitchFamily="2" charset="2"/>
                        <a:buNone/>
                      </a:pPr>
                      <a:r>
                        <a:rPr lang="en-US" sz="1200" b="0" kern="1200" spc="0" noProof="0">
                          <a:solidFill>
                            <a:schemeClr val="bg1"/>
                          </a:solidFill>
                          <a:latin typeface="+mj-lt"/>
                          <a:ea typeface="+mn-ea"/>
                          <a:cs typeface="+mn-cs"/>
                        </a:rPr>
                        <a:t>Copilot Studio agent builder </a:t>
                      </a:r>
                    </a:p>
                  </a:txBody>
                  <a:tcPr marR="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457200" rtl="0" eaLnBrk="1" fontAlgn="auto" latinLnBrk="0" hangingPunct="1">
                        <a:lnSpc>
                          <a:spcPct val="100000"/>
                        </a:lnSpc>
                        <a:spcBef>
                          <a:spcPts val="300"/>
                        </a:spcBef>
                        <a:spcAft>
                          <a:spcPts val="0"/>
                        </a:spcAft>
                        <a:buClrTx/>
                        <a:buSzTx/>
                        <a:buFont typeface="Wingdings" panose="05000000000000000000" pitchFamily="2" charset="2"/>
                        <a:buNone/>
                        <a:tabLst/>
                        <a:defRPr/>
                      </a:pPr>
                      <a:r>
                        <a:rPr lang="en-US" sz="1200" b="0" kern="1200" spc="0" noProof="0">
                          <a:solidFill>
                            <a:schemeClr val="bg1"/>
                          </a:solidFill>
                          <a:latin typeface="+mj-lt"/>
                          <a:ea typeface="+mj-ea"/>
                          <a:cs typeface="+mj-cs"/>
                        </a:rPr>
                        <a:t>SharePoint</a:t>
                      </a:r>
                    </a:p>
                  </a:txBody>
                  <a:tcPr marR="18288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15DBA"/>
                    </a:solidFill>
                  </a:tcPr>
                </a:tc>
                <a:tc>
                  <a:txBody>
                    <a:bodyPr/>
                    <a:lstStyle/>
                    <a:p>
                      <a:pPr marL="0" marR="0" lvl="0" indent="0" algn="l" rtl="0" eaLnBrk="1" fontAlgn="auto" latinLnBrk="0" hangingPunct="1">
                        <a:lnSpc>
                          <a:spcPct val="100000"/>
                        </a:lnSpc>
                        <a:spcBef>
                          <a:spcPts val="300"/>
                        </a:spcBef>
                        <a:spcAft>
                          <a:spcPts val="0"/>
                        </a:spcAft>
                        <a:buClrTx/>
                        <a:buSzTx/>
                        <a:buFont typeface="Wingdings" panose="05000000000000000000" pitchFamily="2" charset="2"/>
                        <a:buNone/>
                      </a:pPr>
                      <a:r>
                        <a:rPr lang="en-US" sz="1200" b="0" kern="1200" spc="0" noProof="0">
                          <a:solidFill>
                            <a:schemeClr val="bg1"/>
                          </a:solidFill>
                          <a:latin typeface="+mj-lt"/>
                          <a:ea typeface="+mj-ea"/>
                          <a:cs typeface="+mj-cs"/>
                        </a:rPr>
                        <a:t>Copilot Studio </a:t>
                      </a:r>
                    </a:p>
                  </a:txBody>
                  <a:tcPr marR="18288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4266626707"/>
                  </a:ext>
                </a:extLst>
              </a:tr>
              <a:tr h="209724">
                <a:tc>
                  <a:txBody>
                    <a:bodyPr/>
                    <a:lstStyle/>
                    <a:p>
                      <a:pPr lvl="0" algn="l">
                        <a:lnSpc>
                          <a:spcPct val="100000"/>
                        </a:lnSpc>
                        <a:spcBef>
                          <a:spcPts val="300"/>
                        </a:spcBef>
                        <a:spcAft>
                          <a:spcPts val="0"/>
                        </a:spcAft>
                        <a:buNone/>
                      </a:pPr>
                      <a:r>
                        <a:rPr lang="en-US" sz="900" b="0" i="0" kern="1200" spc="0">
                          <a:solidFill>
                            <a:schemeClr val="tx1"/>
                          </a:solidFill>
                          <a:latin typeface="+mj-lt"/>
                          <a:ea typeface="+mj-ea"/>
                          <a:cs typeface="+mj-cs"/>
                        </a:rPr>
                        <a:t>Target audience</a:t>
                      </a:r>
                    </a:p>
                  </a:txBody>
                  <a:tcPr marR="182880"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900" kern="1200" spc="0" noProof="0">
                          <a:solidFill>
                            <a:schemeClr val="tx1"/>
                          </a:solidFill>
                          <a:latin typeface="+mn-lt"/>
                          <a:ea typeface="+mn-ea"/>
                          <a:cs typeface="+mn-cs"/>
                        </a:rPr>
                        <a:t>End user, IT</a:t>
                      </a:r>
                    </a:p>
                  </a:txBody>
                  <a:tcPr marR="18288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200"/>
                        </a:spcBef>
                        <a:spcAft>
                          <a:spcPts val="0"/>
                        </a:spcAft>
                        <a:buClrTx/>
                        <a:buSzTx/>
                        <a:buFont typeface="Wingdings" panose="05000000000000000000" pitchFamily="2" charset="2"/>
                        <a:buNone/>
                        <a:tabLst/>
                        <a:defRPr/>
                      </a:pPr>
                      <a:r>
                        <a:rPr lang="en-US" sz="900" kern="1200" spc="0" noProof="0">
                          <a:solidFill>
                            <a:schemeClr val="tx1"/>
                          </a:solidFill>
                          <a:latin typeface="+mn-lt"/>
                          <a:ea typeface="+mn-ea"/>
                          <a:cs typeface="+mn-cs"/>
                        </a:rPr>
                        <a:t>End user, IT</a:t>
                      </a:r>
                    </a:p>
                  </a:txBody>
                  <a:tcPr marR="18288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200"/>
                        </a:spcBef>
                        <a:spcAft>
                          <a:spcPts val="0"/>
                        </a:spcAft>
                        <a:buClrTx/>
                        <a:buSzTx/>
                        <a:buFont typeface="Wingdings" panose="05000000000000000000" pitchFamily="2" charset="2"/>
                        <a:buNone/>
                      </a:pPr>
                      <a:r>
                        <a:rPr lang="en-US" sz="900" kern="1200" spc="0">
                          <a:solidFill>
                            <a:schemeClr val="tx1"/>
                          </a:solidFill>
                          <a:latin typeface="+mn-lt"/>
                          <a:ea typeface="+mn-ea"/>
                          <a:cs typeface="+mn-cs"/>
                        </a:rPr>
                        <a:t>IT</a:t>
                      </a:r>
                    </a:p>
                  </a:txBody>
                  <a:tcPr marR="182880"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3142375"/>
                  </a:ext>
                </a:extLst>
              </a:tr>
              <a:tr h="458767">
                <a:tc>
                  <a:txBody>
                    <a:bodyPr/>
                    <a:lstStyle/>
                    <a:p>
                      <a:pPr lvl="0" algn="l">
                        <a:lnSpc>
                          <a:spcPct val="100000"/>
                        </a:lnSpc>
                        <a:spcBef>
                          <a:spcPts val="300"/>
                        </a:spcBef>
                        <a:spcAft>
                          <a:spcPts val="0"/>
                        </a:spcAft>
                        <a:buNone/>
                      </a:pPr>
                      <a:r>
                        <a:rPr lang="en-US" sz="900" b="0" i="0" spc="0">
                          <a:solidFill>
                            <a:schemeClr val="tx1"/>
                          </a:solidFill>
                          <a:latin typeface="+mj-lt"/>
                          <a:ea typeface="+mj-ea"/>
                          <a:cs typeface="+mj-cs"/>
                        </a:rPr>
                        <a:t>When to use?</a:t>
                      </a:r>
                    </a:p>
                  </a:txBody>
                  <a:tcPr marR="182880"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200"/>
                        </a:spcBef>
                        <a:spcAft>
                          <a:spcPts val="0"/>
                        </a:spcAft>
                        <a:buClrTx/>
                        <a:buSzTx/>
                        <a:buFontTx/>
                        <a:buNone/>
                      </a:pPr>
                      <a:r>
                        <a:rPr lang="en-US" sz="900" kern="1200" spc="0">
                          <a:solidFill>
                            <a:schemeClr val="tx1"/>
                          </a:solidFill>
                          <a:latin typeface="+mn-lt"/>
                          <a:ea typeface="+mn-ea"/>
                          <a:cs typeface="+mn-cs"/>
                        </a:rPr>
                        <a:t>Simple option to query organizational knowledge and general web content from within Copilot Chat.</a:t>
                      </a:r>
                    </a:p>
                  </a:txBody>
                  <a:tcPr marR="18288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eaLnBrk="1" latinLnBrk="0" hangingPunct="1">
                        <a:lnSpc>
                          <a:spcPct val="100000"/>
                        </a:lnSpc>
                        <a:spcBef>
                          <a:spcPts val="200"/>
                        </a:spcBef>
                        <a:spcAft>
                          <a:spcPts val="0"/>
                        </a:spcAft>
                        <a:buNone/>
                      </a:pPr>
                      <a:r>
                        <a:rPr lang="en-US" sz="900" kern="1200" spc="0">
                          <a:solidFill>
                            <a:schemeClr val="tx1"/>
                          </a:solidFill>
                          <a:latin typeface="+mn-lt"/>
                          <a:ea typeface="+mn-ea"/>
                          <a:cs typeface="+mn-cs"/>
                        </a:rPr>
                        <a:t>Simple option to query content from a specific SharePoint site, folder, or from specific files within SharePoint or Teams chats.</a:t>
                      </a:r>
                    </a:p>
                  </a:txBody>
                  <a:tcPr marR="18288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eaLnBrk="1" latinLnBrk="0" hangingPunct="1">
                        <a:lnSpc>
                          <a:spcPct val="100000"/>
                        </a:lnSpc>
                        <a:spcBef>
                          <a:spcPts val="200"/>
                        </a:spcBef>
                        <a:spcAft>
                          <a:spcPts val="0"/>
                        </a:spcAft>
                        <a:buNone/>
                      </a:pPr>
                      <a:r>
                        <a:rPr lang="en-US" sz="900" kern="1200" spc="0">
                          <a:solidFill>
                            <a:schemeClr val="tx1"/>
                          </a:solidFill>
                          <a:latin typeface="+mn-lt"/>
                          <a:ea typeface="+mn-ea"/>
                          <a:cs typeface="+mn-cs"/>
                        </a:rPr>
                        <a:t>Powerful option to retrieve knowledge and perform tasks using a variety of data sources with many deployment options.</a:t>
                      </a:r>
                    </a:p>
                  </a:txBody>
                  <a:tcPr marR="182880"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547989"/>
                  </a:ext>
                </a:extLst>
              </a:tr>
              <a:tr h="715271">
                <a:tc>
                  <a:txBody>
                    <a:bodyPr/>
                    <a:lstStyle/>
                    <a:p>
                      <a:pPr lvl="0" algn="l">
                        <a:lnSpc>
                          <a:spcPct val="100000"/>
                        </a:lnSpc>
                        <a:spcBef>
                          <a:spcPts val="300"/>
                        </a:spcBef>
                        <a:spcAft>
                          <a:spcPts val="0"/>
                        </a:spcAft>
                        <a:buNone/>
                      </a:pPr>
                      <a:r>
                        <a:rPr lang="en-US" sz="900" b="0" i="0" spc="0">
                          <a:solidFill>
                            <a:schemeClr val="tx1"/>
                          </a:solidFill>
                          <a:latin typeface="+mj-lt"/>
                          <a:ea typeface="+mj-ea"/>
                          <a:cs typeface="+mj-cs"/>
                        </a:rPr>
                        <a:t>Who can build?</a:t>
                      </a:r>
                    </a:p>
                  </a:txBody>
                  <a:tcPr marR="182880"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795" marR="0" lvl="0" indent="-137795" algn="l" rtl="0" eaLnBrk="1" fontAlgn="auto" latinLnBrk="0" hangingPunct="1">
                        <a:lnSpc>
                          <a:spcPct val="100000"/>
                        </a:lnSpc>
                        <a:spcBef>
                          <a:spcPts val="200"/>
                        </a:spcBef>
                        <a:spcAft>
                          <a:spcPts val="0"/>
                        </a:spcAft>
                        <a:buClrTx/>
                        <a:buSzTx/>
                        <a:buFont typeface="Arial" panose="020B0604020202020204" pitchFamily="34" charset="0"/>
                        <a:buChar char="•"/>
                      </a:pPr>
                      <a:r>
                        <a:rPr lang="en-US" sz="900" b="0" i="0" kern="1200" spc="0">
                          <a:solidFill>
                            <a:schemeClr val="tx1"/>
                          </a:solidFill>
                          <a:latin typeface="+mn-lt"/>
                          <a:ea typeface="+mn-ea"/>
                          <a:cs typeface="+mn-cs"/>
                        </a:rPr>
                        <a:t>Anyone with access to Copilot Chat </a:t>
                      </a:r>
                      <a:r>
                        <a:rPr lang="en-US" sz="900" b="0" i="0" u="none" strike="noStrike" kern="1200" spc="0" noProof="0">
                          <a:solidFill>
                            <a:schemeClr val="tx1"/>
                          </a:solidFill>
                          <a:latin typeface="Segoe Sans Display"/>
                        </a:rPr>
                        <a:t>if the tenant has enabled pay as you go for Copilot Studio</a:t>
                      </a:r>
                    </a:p>
                    <a:p>
                      <a:pPr marL="137795" marR="0" lvl="0" indent="-137795" algn="l">
                        <a:lnSpc>
                          <a:spcPct val="100000"/>
                        </a:lnSpc>
                        <a:spcBef>
                          <a:spcPts val="200"/>
                        </a:spcBef>
                        <a:spcAft>
                          <a:spcPts val="0"/>
                        </a:spcAft>
                        <a:buClrTx/>
                        <a:buSzTx/>
                        <a:buFont typeface="Arial" panose="020B0604020202020204" pitchFamily="34" charset="0"/>
                        <a:buChar char="•"/>
                      </a:pPr>
                      <a:r>
                        <a:rPr lang="en-US" sz="900" b="0" i="0" u="none" strike="noStrike" kern="1200" spc="0" noProof="0">
                          <a:solidFill>
                            <a:schemeClr val="tx1"/>
                          </a:solidFill>
                          <a:latin typeface="Segoe Sans Display"/>
                        </a:rPr>
                        <a:t>Users with a Microsoft 365 Copilot license</a:t>
                      </a:r>
                    </a:p>
                  </a:txBody>
                  <a:tcPr marR="18288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b="0" i="0" kern="1200" spc="0">
                          <a:solidFill>
                            <a:schemeClr val="tx1"/>
                          </a:solidFill>
                          <a:latin typeface="+mn-lt"/>
                          <a:ea typeface="+mn-ea"/>
                          <a:cs typeface="+mn-cs"/>
                        </a:rPr>
                        <a:t>Anyone with access to SharePoint if the tenant has enabled pay as you go for SharePoint</a:t>
                      </a:r>
                    </a:p>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b="0" i="0" kern="1200" spc="0">
                          <a:solidFill>
                            <a:schemeClr val="tx1"/>
                          </a:solidFill>
                          <a:latin typeface="+mn-lt"/>
                          <a:ea typeface="+mn-ea"/>
                          <a:cs typeface="+mn-cs"/>
                        </a:rPr>
                        <a:t>Users with a Microsoft 365 Copilot license</a:t>
                      </a:r>
                    </a:p>
                  </a:txBody>
                  <a:tcPr marR="18288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795" marR="0" lvl="0" indent="-137795" algn="l" rtl="0" eaLnBrk="1" fontAlgn="auto" latinLnBrk="0" hangingPunct="1">
                        <a:lnSpc>
                          <a:spcPct val="100000"/>
                        </a:lnSpc>
                        <a:spcBef>
                          <a:spcPts val="200"/>
                        </a:spcBef>
                        <a:spcAft>
                          <a:spcPts val="0"/>
                        </a:spcAft>
                        <a:buClrTx/>
                        <a:buSzTx/>
                        <a:buFont typeface="Arial" panose="020B0604020202020204" pitchFamily="34" charset="0"/>
                        <a:buChar char="•"/>
                      </a:pPr>
                      <a:r>
                        <a:rPr lang="en-US" sz="900" b="0" i="0" kern="1200" spc="0">
                          <a:solidFill>
                            <a:schemeClr val="tx1"/>
                          </a:solidFill>
                          <a:latin typeface="+mn-lt"/>
                          <a:ea typeface="+mn-ea"/>
                          <a:cs typeface="+mn-cs"/>
                        </a:rPr>
                        <a:t>Users with a Microsoft 365 Copilot license or Copilot Studio user license</a:t>
                      </a:r>
                    </a:p>
                  </a:txBody>
                  <a:tcPr marR="182880"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4444918"/>
                  </a:ext>
                </a:extLst>
              </a:tr>
              <a:tr h="495931">
                <a:tc>
                  <a:txBody>
                    <a:bodyPr/>
                    <a:lstStyle/>
                    <a:p>
                      <a:pPr lvl="0" algn="l">
                        <a:lnSpc>
                          <a:spcPct val="100000"/>
                        </a:lnSpc>
                        <a:spcBef>
                          <a:spcPts val="300"/>
                        </a:spcBef>
                        <a:spcAft>
                          <a:spcPts val="0"/>
                        </a:spcAft>
                        <a:buNone/>
                      </a:pPr>
                      <a:r>
                        <a:rPr lang="en-US" sz="900" b="0" i="0" spc="0">
                          <a:solidFill>
                            <a:schemeClr val="tx1"/>
                          </a:solidFill>
                          <a:latin typeface="+mj-lt"/>
                          <a:ea typeface="+mj-ea"/>
                          <a:cs typeface="+mj-cs"/>
                        </a:rPr>
                        <a:t>Agent complexity </a:t>
                      </a:r>
                    </a:p>
                  </a:txBody>
                  <a:tcPr marR="182880"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rtl="0" eaLnBrk="1" fontAlgn="auto" latinLnBrk="0" hangingPunct="1">
                        <a:lnSpc>
                          <a:spcPct val="100000"/>
                        </a:lnSpc>
                        <a:spcBef>
                          <a:spcPts val="200"/>
                        </a:spcBef>
                        <a:spcAft>
                          <a:spcPts val="0"/>
                        </a:spcAft>
                        <a:buClrTx/>
                        <a:buSzTx/>
                        <a:buFont typeface="Arial" panose="020B0604020202020204" pitchFamily="34" charset="0"/>
                        <a:buChar char="•"/>
                      </a:pPr>
                      <a:r>
                        <a:rPr lang="en-US" sz="900" b="0" i="0" kern="1200" spc="0">
                          <a:solidFill>
                            <a:schemeClr val="tx1"/>
                          </a:solidFill>
                          <a:latin typeface="+mn-lt"/>
                          <a:ea typeface="+mn-ea"/>
                          <a:cs typeface="+mn-cs"/>
                        </a:rPr>
                        <a:t>Search and retrieval</a:t>
                      </a:r>
                    </a:p>
                  </a:txBody>
                  <a:tcPr marR="18288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b="0" i="0" kern="1200" spc="0">
                          <a:solidFill>
                            <a:schemeClr val="tx1"/>
                          </a:solidFill>
                          <a:latin typeface="+mn-lt"/>
                          <a:ea typeface="+mn-ea"/>
                          <a:cs typeface="+mn-cs"/>
                        </a:rPr>
                        <a:t>Search and retrieval</a:t>
                      </a:r>
                    </a:p>
                  </a:txBody>
                  <a:tcPr marR="18288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32742"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b="0" i="0" kern="1200" spc="0">
                          <a:solidFill>
                            <a:schemeClr val="tx1"/>
                          </a:solidFill>
                          <a:latin typeface="+mn-lt"/>
                          <a:ea typeface="+mn-ea"/>
                          <a:cs typeface="+mn-cs"/>
                        </a:rPr>
                        <a:t>Search and retrieval</a:t>
                      </a:r>
                    </a:p>
                    <a:p>
                      <a:pPr marL="171450" marR="0" lvl="0" indent="-171450" algn="l" rtl="0" eaLnBrk="1" fontAlgn="auto" latinLnBrk="0" hangingPunct="1">
                        <a:lnSpc>
                          <a:spcPct val="100000"/>
                        </a:lnSpc>
                        <a:spcBef>
                          <a:spcPts val="200"/>
                        </a:spcBef>
                        <a:spcAft>
                          <a:spcPts val="0"/>
                        </a:spcAft>
                        <a:buClrTx/>
                        <a:buSzTx/>
                        <a:buFont typeface="Arial" panose="020B0604020202020204" pitchFamily="34" charset="0"/>
                        <a:buChar char="•"/>
                      </a:pPr>
                      <a:r>
                        <a:rPr lang="en-US" sz="900" b="0" i="0" kern="1200" spc="0">
                          <a:solidFill>
                            <a:schemeClr val="tx1"/>
                          </a:solidFill>
                          <a:latin typeface="+mn-lt"/>
                          <a:ea typeface="+mn-ea"/>
                          <a:cs typeface="+mn-cs"/>
                        </a:rPr>
                        <a:t>Task based</a:t>
                      </a:r>
                    </a:p>
                    <a:p>
                      <a:pPr marL="171450" marR="0" lvl="0" indent="-171450" algn="l" rtl="0" eaLnBrk="1" fontAlgn="auto" latinLnBrk="0" hangingPunct="1">
                        <a:lnSpc>
                          <a:spcPct val="100000"/>
                        </a:lnSpc>
                        <a:spcBef>
                          <a:spcPts val="200"/>
                        </a:spcBef>
                        <a:spcAft>
                          <a:spcPts val="0"/>
                        </a:spcAft>
                        <a:buClrTx/>
                        <a:buSzTx/>
                        <a:buFont typeface="Arial" panose="020B0604020202020204" pitchFamily="34" charset="0"/>
                        <a:buChar char="•"/>
                      </a:pPr>
                      <a:r>
                        <a:rPr lang="en-US" sz="900" b="0" i="0" kern="1200" spc="0">
                          <a:solidFill>
                            <a:schemeClr val="tx1"/>
                          </a:solidFill>
                          <a:latin typeface="+mn-lt"/>
                          <a:ea typeface="+mn-ea"/>
                          <a:cs typeface="+mn-cs"/>
                        </a:rPr>
                        <a:t>Autonomous</a:t>
                      </a:r>
                    </a:p>
                  </a:txBody>
                  <a:tcPr marR="182880"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6238334"/>
                  </a:ext>
                </a:extLst>
              </a:tr>
              <a:tr h="658001">
                <a:tc>
                  <a:txBody>
                    <a:bodyPr/>
                    <a:lstStyle/>
                    <a:p>
                      <a:pPr lvl="0" algn="l">
                        <a:lnSpc>
                          <a:spcPct val="100000"/>
                        </a:lnSpc>
                        <a:spcBef>
                          <a:spcPts val="300"/>
                        </a:spcBef>
                        <a:spcAft>
                          <a:spcPts val="0"/>
                        </a:spcAft>
                        <a:buNone/>
                      </a:pPr>
                      <a:r>
                        <a:rPr lang="en-US" sz="900" b="0" i="0" spc="0">
                          <a:solidFill>
                            <a:schemeClr val="tx1"/>
                          </a:solidFill>
                          <a:latin typeface="+mj-lt"/>
                          <a:ea typeface="+mj-ea"/>
                          <a:cs typeface="+mj-cs"/>
                        </a:rPr>
                        <a:t>Where users access?</a:t>
                      </a:r>
                    </a:p>
                  </a:txBody>
                  <a:tcPr marR="182880"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795" marR="0" lvl="0" indent="-137795" algn="l" defTabSz="914400" rtl="0" eaLnBrk="1" fontAlgn="auto" latinLnBrk="0" hangingPunct="1">
                        <a:lnSpc>
                          <a:spcPct val="100000"/>
                        </a:lnSpc>
                        <a:spcBef>
                          <a:spcPts val="200"/>
                        </a:spcBef>
                        <a:spcAft>
                          <a:spcPts val="0"/>
                        </a:spcAft>
                        <a:buClr>
                          <a:schemeClr val="tx1"/>
                        </a:buClr>
                        <a:buSzTx/>
                        <a:buFont typeface="Arial" panose="020B0604020202020204" pitchFamily="34" charset="0"/>
                        <a:buChar char="•"/>
                        <a:tabLst/>
                        <a:defRPr/>
                      </a:pPr>
                      <a:r>
                        <a:rPr lang="en-US" sz="900" kern="1200" spc="0" noProof="0">
                          <a:solidFill>
                            <a:schemeClr val="tx1"/>
                          </a:solidFill>
                          <a:latin typeface="+mn-lt"/>
                          <a:ea typeface="+mn-ea"/>
                          <a:cs typeface="+mn-cs"/>
                        </a:rPr>
                        <a:t>Copilot Chat (Microsoft 365 app and Teams)</a:t>
                      </a:r>
                    </a:p>
                    <a:p>
                      <a:pPr marL="137795" marR="0" lvl="0" indent="-137795" algn="l">
                        <a:lnSpc>
                          <a:spcPct val="100000"/>
                        </a:lnSpc>
                        <a:spcBef>
                          <a:spcPts val="200"/>
                        </a:spcBef>
                        <a:spcAft>
                          <a:spcPts val="0"/>
                        </a:spcAft>
                        <a:buClr>
                          <a:srgbClr val="091F2C"/>
                        </a:buClr>
                        <a:buSzTx/>
                        <a:buFont typeface="Arial" panose="020B0604020202020204" pitchFamily="34" charset="0"/>
                        <a:buChar char="•"/>
                      </a:pPr>
                      <a:r>
                        <a:rPr lang="en-US" sz="900" b="0" i="0" u="none" strike="noStrike" kern="1200" spc="0" noProof="0">
                          <a:solidFill>
                            <a:schemeClr val="tx1"/>
                          </a:solidFill>
                          <a:latin typeface="Segoe Sans Display"/>
                        </a:rPr>
                        <a:t>Copilot Studio</a:t>
                      </a:r>
                      <a:endParaRPr lang="en-US" sz="900" kern="1200" spc="0" noProof="0">
                        <a:solidFill>
                          <a:schemeClr val="tx1"/>
                        </a:solidFill>
                        <a:latin typeface="+mn-lt"/>
                        <a:ea typeface="+mn-ea"/>
                        <a:cs typeface="+mn-cs"/>
                      </a:endParaRPr>
                    </a:p>
                  </a:txBody>
                  <a:tcPr marR="18288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spc="0" noProof="0">
                          <a:solidFill>
                            <a:schemeClr val="tx1"/>
                          </a:solidFill>
                          <a:latin typeface="+mn-lt"/>
                          <a:ea typeface="+mn-ea"/>
                          <a:cs typeface="+mn-cs"/>
                        </a:rPr>
                        <a:t>SharePoint</a:t>
                      </a:r>
                    </a:p>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spc="0" noProof="0">
                          <a:solidFill>
                            <a:schemeClr val="tx1"/>
                          </a:solidFill>
                          <a:latin typeface="+mn-lt"/>
                          <a:ea typeface="+mn-ea"/>
                          <a:cs typeface="+mn-cs"/>
                        </a:rPr>
                        <a:t>Teams Chat</a:t>
                      </a:r>
                    </a:p>
                  </a:txBody>
                  <a:tcPr marR="18288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spc="0">
                          <a:solidFill>
                            <a:schemeClr val="tx1"/>
                          </a:solidFill>
                          <a:latin typeface="+mn-lt"/>
                          <a:ea typeface="+mn-ea"/>
                          <a:cs typeface="+mn-cs"/>
                        </a:rPr>
                        <a:t>Teams</a:t>
                      </a:r>
                    </a:p>
                    <a:p>
                      <a:pPr marL="137795" marR="0" lvl="0" indent="-137795" algn="l" rtl="0" eaLnBrk="1" fontAlgn="auto" latinLnBrk="0" hangingPunct="1">
                        <a:lnSpc>
                          <a:spcPct val="100000"/>
                        </a:lnSpc>
                        <a:spcBef>
                          <a:spcPts val="200"/>
                        </a:spcBef>
                        <a:spcAft>
                          <a:spcPts val="0"/>
                        </a:spcAft>
                        <a:buClrTx/>
                        <a:buSzTx/>
                        <a:buFont typeface="Arial" panose="020B0604020202020204" pitchFamily="34" charset="0"/>
                        <a:buChar char="•"/>
                      </a:pPr>
                      <a:r>
                        <a:rPr lang="en-US" sz="900" kern="1200" spc="0">
                          <a:solidFill>
                            <a:schemeClr val="tx1"/>
                          </a:solidFill>
                          <a:latin typeface="+mn-lt"/>
                          <a:ea typeface="+mn-ea"/>
                          <a:cs typeface="+mn-cs"/>
                        </a:rPr>
                        <a:t>Copilot Chat (</a:t>
                      </a:r>
                      <a:r>
                        <a:rPr lang="en-US" sz="900" kern="1200" spc="0" noProof="0">
                          <a:solidFill>
                            <a:schemeClr val="tx1"/>
                          </a:solidFill>
                          <a:latin typeface="+mn-lt"/>
                          <a:ea typeface="+mn-ea"/>
                          <a:cs typeface="+mn-cs"/>
                        </a:rPr>
                        <a:t>M365 Copilot app</a:t>
                      </a:r>
                      <a:r>
                        <a:rPr lang="en-US" sz="900" kern="1200" spc="0">
                          <a:solidFill>
                            <a:schemeClr val="tx1"/>
                          </a:solidFill>
                          <a:latin typeface="+mn-lt"/>
                          <a:ea typeface="+mn-ea"/>
                          <a:cs typeface="+mn-cs"/>
                        </a:rPr>
                        <a:t>, Teams, and Outlook)</a:t>
                      </a:r>
                    </a:p>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spc="0">
                          <a:solidFill>
                            <a:schemeClr val="tx1"/>
                          </a:solidFill>
                          <a:latin typeface="+mn-lt"/>
                          <a:ea typeface="+mn-ea"/>
                          <a:cs typeface="+mn-cs"/>
                        </a:rPr>
                        <a:t>Websites</a:t>
                      </a:r>
                      <a:endParaRPr lang="en-US" sz="900" b="1" kern="1200" spc="0">
                        <a:solidFill>
                          <a:schemeClr val="accent4"/>
                        </a:solidFill>
                        <a:latin typeface="+mj-lt"/>
                        <a:ea typeface="+mj-ea"/>
                        <a:cs typeface="+mj-cs"/>
                      </a:endParaRPr>
                    </a:p>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spc="0">
                          <a:solidFill>
                            <a:schemeClr val="tx1"/>
                          </a:solidFill>
                          <a:latin typeface="+mn-lt"/>
                          <a:ea typeface="+mn-ea"/>
                          <a:cs typeface="+mn-cs"/>
                        </a:rPr>
                        <a:t>Apps</a:t>
                      </a:r>
                      <a:endParaRPr lang="en-US" sz="900" b="1" kern="1200" spc="0">
                        <a:solidFill>
                          <a:schemeClr val="accent4"/>
                        </a:solidFill>
                        <a:latin typeface="+mj-lt"/>
                        <a:ea typeface="+mj-ea"/>
                        <a:cs typeface="+mj-cs"/>
                      </a:endParaRPr>
                    </a:p>
                  </a:txBody>
                  <a:tcPr marR="182880"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57122"/>
                  </a:ext>
                </a:extLst>
              </a:tr>
              <a:tr h="932714">
                <a:tc>
                  <a:txBody>
                    <a:bodyPr/>
                    <a:lstStyle/>
                    <a:p>
                      <a:pPr lvl="0" algn="l">
                        <a:lnSpc>
                          <a:spcPct val="100000"/>
                        </a:lnSpc>
                        <a:spcBef>
                          <a:spcPts val="300"/>
                        </a:spcBef>
                        <a:spcAft>
                          <a:spcPts val="0"/>
                        </a:spcAft>
                        <a:buNone/>
                      </a:pPr>
                      <a:r>
                        <a:rPr lang="en-US" sz="900" b="0" i="0" kern="1200" spc="0">
                          <a:solidFill>
                            <a:schemeClr val="tx1"/>
                          </a:solidFill>
                          <a:latin typeface="+mj-lt"/>
                          <a:ea typeface="+mj-ea"/>
                          <a:cs typeface="+mj-cs"/>
                        </a:rPr>
                        <a:t>What data is supported?</a:t>
                      </a:r>
                    </a:p>
                  </a:txBody>
                  <a:tcPr marR="182880"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795" lvl="0" indent="-137795" algn="l" defTabSz="914400" rtl="0" eaLnBrk="1" latinLnBrk="0" hangingPunct="1">
                        <a:lnSpc>
                          <a:spcPct val="100000"/>
                        </a:lnSpc>
                        <a:spcBef>
                          <a:spcPts val="200"/>
                        </a:spcBef>
                        <a:spcAft>
                          <a:spcPts val="0"/>
                        </a:spcAft>
                        <a:buClr>
                          <a:schemeClr val="tx1"/>
                        </a:buClr>
                        <a:buFont typeface="Arial" panose="020B0604020202020204" pitchFamily="34" charset="0"/>
                        <a:buChar char="•"/>
                      </a:pPr>
                      <a:r>
                        <a:rPr lang="en-US" sz="900" b="0" kern="1200" spc="0">
                          <a:solidFill>
                            <a:schemeClr val="tx1"/>
                          </a:solidFill>
                          <a:latin typeface="+mn-lt"/>
                          <a:ea typeface="+mn-ea"/>
                          <a:cs typeface="+mn-cs"/>
                        </a:rPr>
                        <a:t>General web content</a:t>
                      </a:r>
                    </a:p>
                    <a:p>
                      <a:pPr marL="137795" lvl="0" indent="-137795" algn="l" defTabSz="914400" rtl="0" eaLnBrk="1" latinLnBrk="0" hangingPunct="1">
                        <a:lnSpc>
                          <a:spcPct val="100000"/>
                        </a:lnSpc>
                        <a:spcBef>
                          <a:spcPts val="200"/>
                        </a:spcBef>
                        <a:spcAft>
                          <a:spcPts val="0"/>
                        </a:spcAft>
                        <a:buClr>
                          <a:schemeClr val="tx1"/>
                        </a:buClr>
                        <a:buFont typeface="Arial" panose="020B0604020202020204" pitchFamily="34" charset="0"/>
                        <a:buChar char="•"/>
                      </a:pPr>
                      <a:r>
                        <a:rPr lang="en-US" sz="900" b="0" kern="1200" spc="0">
                          <a:solidFill>
                            <a:schemeClr val="tx1"/>
                          </a:solidFill>
                          <a:latin typeface="+mn-lt"/>
                          <a:ea typeface="+mn-ea"/>
                          <a:cs typeface="+mn-cs"/>
                        </a:rPr>
                        <a:t>Microsoft Graph connectors</a:t>
                      </a:r>
                    </a:p>
                    <a:p>
                      <a:pPr marL="137795" lvl="0" indent="-137795" algn="l" defTabSz="914400" rtl="0" eaLnBrk="1" latinLnBrk="0" hangingPunct="1">
                        <a:lnSpc>
                          <a:spcPct val="100000"/>
                        </a:lnSpc>
                        <a:spcBef>
                          <a:spcPts val="200"/>
                        </a:spcBef>
                        <a:spcAft>
                          <a:spcPts val="0"/>
                        </a:spcAft>
                        <a:buClr>
                          <a:schemeClr val="tx1"/>
                        </a:buClr>
                        <a:buFont typeface="Arial" panose="020B0604020202020204" pitchFamily="34" charset="0"/>
                        <a:buChar char="•"/>
                      </a:pPr>
                      <a:r>
                        <a:rPr lang="en-US" sz="900" b="0" kern="1200" spc="0">
                          <a:solidFill>
                            <a:schemeClr val="tx1"/>
                          </a:solidFill>
                          <a:latin typeface="+mn-lt"/>
                          <a:ea typeface="+mn-ea"/>
                          <a:cs typeface="+mn-cs"/>
                        </a:rPr>
                        <a:t>SharePoint sites, folders, and files</a:t>
                      </a:r>
                    </a:p>
                  </a:txBody>
                  <a:tcPr marR="18288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795" lvl="0" indent="-137795" algn="l" defTabSz="914400" rtl="0" eaLnBrk="1" latinLnBrk="0" hangingPunct="1">
                        <a:lnSpc>
                          <a:spcPct val="100000"/>
                        </a:lnSpc>
                        <a:spcBef>
                          <a:spcPts val="200"/>
                        </a:spcBef>
                        <a:spcAft>
                          <a:spcPts val="0"/>
                        </a:spcAft>
                        <a:buFont typeface="Arial" panose="020B0604020202020204" pitchFamily="34" charset="0"/>
                        <a:buChar char="•"/>
                      </a:pPr>
                      <a:r>
                        <a:rPr lang="en-US" sz="900" b="0" kern="1200" spc="0">
                          <a:solidFill>
                            <a:schemeClr val="tx1"/>
                          </a:solidFill>
                          <a:latin typeface="+mn-lt"/>
                          <a:ea typeface="+mn-ea"/>
                          <a:cs typeface="+mn-cs"/>
                        </a:rPr>
                        <a:t>SharePoint sites, folders, and files</a:t>
                      </a:r>
                    </a:p>
                    <a:p>
                      <a:pPr marL="137795" lvl="0" indent="-137795" algn="l" defTabSz="914400" rtl="0" eaLnBrk="1" latinLnBrk="0" hangingPunct="1">
                        <a:lnSpc>
                          <a:spcPct val="100000"/>
                        </a:lnSpc>
                        <a:spcBef>
                          <a:spcPts val="200"/>
                        </a:spcBef>
                        <a:spcAft>
                          <a:spcPts val="0"/>
                        </a:spcAft>
                        <a:buFont typeface="Arial" panose="020B0604020202020204" pitchFamily="34" charset="0"/>
                        <a:buChar char="•"/>
                      </a:pPr>
                      <a:r>
                        <a:rPr lang="en-US" sz="900" b="0" kern="1200" spc="0">
                          <a:solidFill>
                            <a:schemeClr val="tx1"/>
                          </a:solidFill>
                          <a:latin typeface="+mn-lt"/>
                          <a:ea typeface="+mn-ea"/>
                          <a:cs typeface="+mn-cs"/>
                        </a:rPr>
                        <a:t>Microsoft Graph data</a:t>
                      </a:r>
                      <a:endParaRPr lang="en-US" sz="900" kern="1200" spc="0">
                        <a:solidFill>
                          <a:schemeClr val="tx1"/>
                        </a:solidFill>
                        <a:latin typeface="+mn-lt"/>
                        <a:ea typeface="+mn-ea"/>
                        <a:cs typeface="+mn-cs"/>
                      </a:endParaRPr>
                    </a:p>
                  </a:txBody>
                  <a:tcPr marR="18288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795" lvl="0" indent="-137795" algn="l" defTabSz="914400" rtl="0" eaLnBrk="1" latinLnBrk="0" hangingPunct="1">
                        <a:lnSpc>
                          <a:spcPct val="100000"/>
                        </a:lnSpc>
                        <a:spcBef>
                          <a:spcPts val="200"/>
                        </a:spcBef>
                        <a:spcAft>
                          <a:spcPts val="0"/>
                        </a:spcAft>
                        <a:buFont typeface="Arial" panose="020B0604020202020204" pitchFamily="34" charset="0"/>
                        <a:buChar char="•"/>
                      </a:pPr>
                      <a:r>
                        <a:rPr lang="en-US" sz="900" b="0" kern="1200" spc="0">
                          <a:solidFill>
                            <a:schemeClr val="tx1"/>
                          </a:solidFill>
                          <a:latin typeface="+mn-lt"/>
                          <a:ea typeface="+mn-ea"/>
                          <a:cs typeface="+mn-cs"/>
                        </a:rPr>
                        <a:t>SharePoint sites, folders, and files</a:t>
                      </a:r>
                    </a:p>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b="0" kern="1200" spc="0">
                          <a:solidFill>
                            <a:schemeClr val="tx1"/>
                          </a:solidFill>
                          <a:latin typeface="+mn-lt"/>
                          <a:ea typeface="+mn-ea"/>
                          <a:cs typeface="+mn-cs"/>
                        </a:rPr>
                        <a:t>Microsoft Graph connectors</a:t>
                      </a:r>
                      <a:endParaRPr lang="en-US" sz="900" kern="1200" spc="0">
                        <a:solidFill>
                          <a:schemeClr val="tx1"/>
                        </a:solidFill>
                        <a:latin typeface="+mn-lt"/>
                        <a:ea typeface="+mn-ea"/>
                        <a:cs typeface="+mn-cs"/>
                      </a:endParaRPr>
                    </a:p>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pPr>
                      <a:r>
                        <a:rPr lang="en-US" sz="900" kern="1200" spc="0">
                          <a:solidFill>
                            <a:schemeClr val="tx1"/>
                          </a:solidFill>
                          <a:latin typeface="+mn-lt"/>
                          <a:ea typeface="+mn-ea"/>
                          <a:cs typeface="+mn-cs"/>
                        </a:rPr>
                        <a:t>1400+ Power Platform Data Connectors</a:t>
                      </a:r>
                    </a:p>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pPr>
                      <a:r>
                        <a:rPr lang="en-US" sz="900" kern="1200" spc="0">
                          <a:solidFill>
                            <a:schemeClr val="tx1"/>
                          </a:solidFill>
                          <a:latin typeface="+mn-lt"/>
                          <a:ea typeface="+mn-ea"/>
                          <a:cs typeface="+mn-cs"/>
                        </a:rPr>
                        <a:t>Public websites</a:t>
                      </a:r>
                      <a:endParaRPr lang="en-US" sz="900" b="1" kern="1200" spc="0">
                        <a:solidFill>
                          <a:schemeClr val="accent4"/>
                        </a:solidFill>
                        <a:latin typeface="+mj-lt"/>
                        <a:ea typeface="+mj-ea"/>
                        <a:cs typeface="+mj-cs"/>
                      </a:endParaRPr>
                    </a:p>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pPr>
                      <a:r>
                        <a:rPr lang="en-US" sz="900" kern="1200" spc="0">
                          <a:solidFill>
                            <a:schemeClr val="tx1"/>
                          </a:solidFill>
                          <a:latin typeface="+mn-lt"/>
                          <a:ea typeface="+mn-ea"/>
                          <a:cs typeface="+mn-cs"/>
                        </a:rPr>
                        <a:t>Dataverse tables</a:t>
                      </a:r>
                      <a:endParaRPr lang="en-US" sz="900" b="1" kern="1200" spc="0">
                        <a:solidFill>
                          <a:schemeClr val="accent4"/>
                        </a:solidFill>
                        <a:latin typeface="+mn-lt"/>
                        <a:ea typeface="+mn-ea"/>
                        <a:cs typeface="+mn-cs"/>
                      </a:endParaRPr>
                    </a:p>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pPr>
                      <a:r>
                        <a:rPr lang="en-US" sz="900" kern="1200" spc="0">
                          <a:solidFill>
                            <a:schemeClr val="tx1"/>
                          </a:solidFill>
                          <a:latin typeface="+mn-lt"/>
                          <a:ea typeface="+mn-ea"/>
                          <a:cs typeface="+mn-cs"/>
                        </a:rPr>
                        <a:t>API data</a:t>
                      </a:r>
                      <a:endParaRPr lang="en-US" sz="900" b="1" kern="1200" spc="0">
                        <a:solidFill>
                          <a:schemeClr val="accent4"/>
                        </a:solidFill>
                        <a:latin typeface="+mj-lt"/>
                        <a:ea typeface="+mj-ea"/>
                        <a:cs typeface="+mj-cs"/>
                      </a:endParaRPr>
                    </a:p>
                  </a:txBody>
                  <a:tcPr marR="182880"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9494341"/>
                  </a:ext>
                </a:extLst>
              </a:tr>
              <a:tr h="1446844">
                <a:tc>
                  <a:txBody>
                    <a:bodyPr/>
                    <a:lstStyle/>
                    <a:p>
                      <a:pPr lvl="0" algn="l">
                        <a:lnSpc>
                          <a:spcPct val="100000"/>
                        </a:lnSpc>
                        <a:spcBef>
                          <a:spcPts val="300"/>
                        </a:spcBef>
                        <a:spcAft>
                          <a:spcPts val="0"/>
                        </a:spcAft>
                        <a:buNone/>
                      </a:pPr>
                      <a:r>
                        <a:rPr lang="en-US" sz="900" b="0" i="0" kern="1200" spc="0">
                          <a:solidFill>
                            <a:schemeClr val="tx1"/>
                          </a:solidFill>
                          <a:latin typeface="+mj-lt"/>
                          <a:ea typeface="+mj-ea"/>
                          <a:cs typeface="+mj-cs"/>
                        </a:rPr>
                        <a:t>What else do I need to know?</a:t>
                      </a:r>
                    </a:p>
                  </a:txBody>
                  <a:tcPr marR="182880"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795" lvl="0" indent="-137795" algn="l" defTabSz="914400" rtl="0" eaLnBrk="1" latinLnBrk="0" hangingPunct="1">
                        <a:lnSpc>
                          <a:spcPct val="100000"/>
                        </a:lnSpc>
                        <a:spcBef>
                          <a:spcPts val="200"/>
                        </a:spcBef>
                        <a:spcAft>
                          <a:spcPts val="0"/>
                        </a:spcAft>
                        <a:buClr>
                          <a:schemeClr val="tx1"/>
                        </a:buClr>
                        <a:buFont typeface="Arial" panose="020B0604020202020204" pitchFamily="34" charset="0"/>
                        <a:buChar char="•"/>
                      </a:pPr>
                      <a:r>
                        <a:rPr lang="en-US" sz="900" kern="1200" spc="0">
                          <a:solidFill>
                            <a:schemeClr val="tx1"/>
                          </a:solidFill>
                          <a:latin typeface="+mn-lt"/>
                          <a:ea typeface="+mn-ea"/>
                          <a:cs typeface="+mn-cs"/>
                        </a:rPr>
                        <a:t>Shareable across a user's organization</a:t>
                      </a:r>
                    </a:p>
                    <a:p>
                      <a:pPr marL="137795" marR="0" lvl="0" indent="-137795" algn="l" rtl="0" eaLnBrk="1" fontAlgn="auto" latinLnBrk="0" hangingPunct="1">
                        <a:lnSpc>
                          <a:spcPct val="100000"/>
                        </a:lnSpc>
                        <a:spcBef>
                          <a:spcPts val="200"/>
                        </a:spcBef>
                        <a:spcAft>
                          <a:spcPts val="0"/>
                        </a:spcAft>
                        <a:buClr>
                          <a:schemeClr val="tx1"/>
                        </a:buClr>
                        <a:buSzTx/>
                        <a:buFont typeface="Arial" panose="020B0604020202020204" pitchFamily="34" charset="0"/>
                        <a:buChar char="•"/>
                      </a:pPr>
                      <a:r>
                        <a:rPr lang="en-US" sz="900" kern="1200" spc="0">
                          <a:solidFill>
                            <a:schemeClr val="tx1"/>
                          </a:solidFill>
                          <a:latin typeface="+mn-lt"/>
                          <a:ea typeface="+mn-ea"/>
                          <a:cs typeface="+mn-cs"/>
                        </a:rPr>
                        <a:t>Capability of agents varies depending on billing model (free, consumption, or Microsoft 365 Copilot license).</a:t>
                      </a:r>
                    </a:p>
                  </a:txBody>
                  <a:tcPr marR="18288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7795" lvl="0" indent="-137795" algn="l" defTabSz="914400" rtl="0" eaLnBrk="1" latinLnBrk="0" hangingPunct="1">
                        <a:lnSpc>
                          <a:spcPct val="100000"/>
                        </a:lnSpc>
                        <a:spcBef>
                          <a:spcPts val="200"/>
                        </a:spcBef>
                        <a:spcAft>
                          <a:spcPts val="0"/>
                        </a:spcAft>
                        <a:buFont typeface="Arial" panose="020B0604020202020204" pitchFamily="34" charset="0"/>
                        <a:buChar char="•"/>
                      </a:pPr>
                      <a:r>
                        <a:rPr lang="en-US" sz="900" kern="1200" spc="0">
                          <a:solidFill>
                            <a:schemeClr val="tx1"/>
                          </a:solidFill>
                          <a:latin typeface="+mn-lt"/>
                          <a:ea typeface="+mn-ea"/>
                          <a:cs typeface="+mn-cs"/>
                        </a:rPr>
                        <a:t>Based on SharePoint data</a:t>
                      </a:r>
                    </a:p>
                    <a:p>
                      <a:pPr marL="137795" lvl="0" indent="-137795" algn="l" defTabSz="914400" rtl="0" eaLnBrk="1" latinLnBrk="0" hangingPunct="1">
                        <a:lnSpc>
                          <a:spcPct val="100000"/>
                        </a:lnSpc>
                        <a:spcBef>
                          <a:spcPts val="200"/>
                        </a:spcBef>
                        <a:spcAft>
                          <a:spcPts val="0"/>
                        </a:spcAft>
                        <a:buFont typeface="Arial" panose="020B0604020202020204" pitchFamily="34" charset="0"/>
                        <a:buChar char="•"/>
                      </a:pPr>
                      <a:r>
                        <a:rPr lang="en-US" sz="900" kern="1200" spc="0">
                          <a:solidFill>
                            <a:schemeClr val="tx1"/>
                          </a:solidFill>
                          <a:latin typeface="+mn-lt"/>
                          <a:ea typeface="+mn-ea"/>
                          <a:cs typeface="+mn-cs"/>
                        </a:rPr>
                        <a:t>Prebuilt for SharePoint sites or create your own</a:t>
                      </a:r>
                    </a:p>
                    <a:p>
                      <a:pPr marL="137795" lvl="0" indent="-137795" algn="l" defTabSz="914400" rtl="0" eaLnBrk="1" latinLnBrk="0" hangingPunct="1">
                        <a:lnSpc>
                          <a:spcPct val="100000"/>
                        </a:lnSpc>
                        <a:spcBef>
                          <a:spcPts val="200"/>
                        </a:spcBef>
                        <a:spcAft>
                          <a:spcPts val="0"/>
                        </a:spcAft>
                        <a:buFont typeface="Arial" panose="020B0604020202020204" pitchFamily="34" charset="0"/>
                        <a:buChar char="•"/>
                      </a:pPr>
                      <a:r>
                        <a:rPr lang="en-US" sz="900" kern="1200" spc="0">
                          <a:solidFill>
                            <a:schemeClr val="tx1"/>
                          </a:solidFill>
                          <a:latin typeface="+mn-lt"/>
                          <a:ea typeface="+mn-ea"/>
                          <a:cs typeface="+mn-cs"/>
                        </a:rPr>
                        <a:t>Shared as file link based on existing user permissions and security settings</a:t>
                      </a:r>
                    </a:p>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kern="1200" spc="0">
                          <a:solidFill>
                            <a:schemeClr val="tx1"/>
                          </a:solidFill>
                          <a:latin typeface="+mn-lt"/>
                          <a:ea typeface="+mn-ea"/>
                          <a:cs typeface="+mn-cs"/>
                        </a:rPr>
                        <a:t>When file is shared to Teams chat, agent can be accessed within that chat</a:t>
                      </a:r>
                    </a:p>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900" b="0" kern="1200" spc="0" noProof="0">
                          <a:solidFill>
                            <a:schemeClr val="tx1"/>
                          </a:solidFill>
                          <a:latin typeface="+mn-lt"/>
                          <a:ea typeface="+mn-ea"/>
                          <a:cs typeface="+mn-cs"/>
                        </a:rPr>
                        <a:t>SharePoint agents require </a:t>
                      </a:r>
                      <a:r>
                        <a:rPr lang="en-US" sz="900" b="0" i="0" kern="1200" spc="0">
                          <a:solidFill>
                            <a:schemeClr val="tx1"/>
                          </a:solidFill>
                          <a:latin typeface="+mn-lt"/>
                          <a:ea typeface="+mn-ea"/>
                          <a:cs typeface="+mn-cs"/>
                        </a:rPr>
                        <a:t>a Microsoft 365 Copilot license or </a:t>
                      </a:r>
                      <a:r>
                        <a:rPr lang="en-US" sz="900" kern="1200" spc="0">
                          <a:solidFill>
                            <a:schemeClr val="tx1"/>
                          </a:solidFill>
                          <a:latin typeface="+mn-lt"/>
                          <a:ea typeface="+mn-ea"/>
                          <a:cs typeface="+mn-cs"/>
                        </a:rPr>
                        <a:t>Copilot Studio consumption-based licenses</a:t>
                      </a:r>
                      <a:r>
                        <a:rPr lang="en-US" sz="900" b="0" i="0" kern="1200" spc="0">
                          <a:solidFill>
                            <a:schemeClr val="tx1"/>
                          </a:solidFill>
                          <a:latin typeface="+mn-lt"/>
                          <a:ea typeface="+mn-ea"/>
                          <a:cs typeface="+mn-cs"/>
                        </a:rPr>
                        <a:t>.</a:t>
                      </a:r>
                      <a:endParaRPr lang="en-US" sz="900" b="0" kern="1200" spc="0" noProof="0">
                        <a:solidFill>
                          <a:schemeClr val="tx1"/>
                        </a:solidFill>
                        <a:latin typeface="+mn-lt"/>
                        <a:ea typeface="+mn-ea"/>
                        <a:cs typeface="+mn-cs"/>
                      </a:endParaRPr>
                    </a:p>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endParaRPr lang="en-US" sz="900" kern="1200" spc="0">
                        <a:solidFill>
                          <a:schemeClr val="tx1"/>
                        </a:solidFill>
                        <a:latin typeface="+mn-lt"/>
                        <a:ea typeface="+mn-ea"/>
                        <a:cs typeface="+mn-cs"/>
                      </a:endParaRPr>
                    </a:p>
                    <a:p>
                      <a:pPr marL="137795" marR="0" lvl="0" indent="-13779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endParaRPr lang="en-US" sz="900" kern="1200" spc="0">
                        <a:solidFill>
                          <a:schemeClr val="tx1"/>
                        </a:solidFill>
                        <a:latin typeface="+mn-lt"/>
                        <a:ea typeface="+mn-ea"/>
                        <a:cs typeface="+mn-cs"/>
                      </a:endParaRPr>
                    </a:p>
                  </a:txBody>
                  <a:tcPr marR="18288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pPr>
                      <a:r>
                        <a:rPr lang="en-US" sz="900" kern="1200" spc="0">
                          <a:solidFill>
                            <a:schemeClr val="tx1"/>
                          </a:solidFill>
                          <a:latin typeface="+mn-lt"/>
                          <a:ea typeface="+mn-ea"/>
                          <a:cs typeface="+mn-cs"/>
                        </a:rPr>
                        <a:t>Allows for many data sources and can be deployed outside of Microsoft 365</a:t>
                      </a: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pPr>
                      <a:r>
                        <a:rPr lang="en-US" sz="900" kern="1200" spc="0">
                          <a:solidFill>
                            <a:schemeClr val="tx1"/>
                          </a:solidFill>
                          <a:latin typeface="+mn-lt"/>
                          <a:ea typeface="+mn-ea"/>
                          <a:cs typeface="+mn-cs"/>
                        </a:rPr>
                        <a:t>Allows actions/task agents</a:t>
                      </a:r>
                    </a:p>
                    <a:p>
                      <a:pPr marL="171450" marR="0" lvl="0" indent="-171450" algn="l" rtl="0" eaLnBrk="1" fontAlgn="auto" latinLnBrk="0" hangingPunct="1">
                        <a:lnSpc>
                          <a:spcPct val="100000"/>
                        </a:lnSpc>
                        <a:spcBef>
                          <a:spcPts val="200"/>
                        </a:spcBef>
                        <a:spcAft>
                          <a:spcPts val="0"/>
                        </a:spcAft>
                        <a:buClrTx/>
                        <a:buSzTx/>
                        <a:buFont typeface="Arial" panose="020B0604020202020204" pitchFamily="34" charset="0"/>
                        <a:buChar char="•"/>
                      </a:pPr>
                      <a:r>
                        <a:rPr lang="en-US" sz="900" kern="1200" spc="0">
                          <a:solidFill>
                            <a:schemeClr val="tx1"/>
                          </a:solidFill>
                          <a:latin typeface="+mn-lt"/>
                          <a:ea typeface="+mn-ea"/>
                          <a:cs typeface="+mn-cs"/>
                        </a:rPr>
                        <a:t>Some agent capabilities require Copilot Studio messages regardless of Microsoft 365 Copilot licensing. For example:</a:t>
                      </a:r>
                      <a:endParaRPr lang="en-US" sz="900"/>
                    </a:p>
                    <a:p>
                      <a:pPr marL="307975" marR="0" lvl="1" indent="-128270" algn="l" defTabSz="914400" rtl="0" eaLnBrk="1" fontAlgn="auto" latinLnBrk="0" hangingPunct="1">
                        <a:lnSpc>
                          <a:spcPct val="100000"/>
                        </a:lnSpc>
                        <a:spcBef>
                          <a:spcPts val="100"/>
                        </a:spcBef>
                        <a:spcAft>
                          <a:spcPts val="0"/>
                        </a:spcAft>
                        <a:buClrTx/>
                        <a:buSzTx/>
                        <a:buFont typeface="Effra Pro" panose="020B0603020203020204" pitchFamily="34" charset="0"/>
                        <a:buChar char="–"/>
                      </a:pPr>
                      <a:r>
                        <a:rPr lang="en-US" sz="900" kern="1200" spc="0">
                          <a:solidFill>
                            <a:schemeClr val="tx1"/>
                          </a:solidFill>
                          <a:latin typeface="+mn-lt"/>
                          <a:ea typeface="+mn-ea"/>
                          <a:cs typeface="+mn-cs"/>
                        </a:rPr>
                        <a:t>Using generative orchestration or generative answers</a:t>
                      </a:r>
                    </a:p>
                    <a:p>
                      <a:pPr marL="307975" marR="0" lvl="1" indent="-128270" algn="l" defTabSz="914400" rtl="0" eaLnBrk="1" fontAlgn="auto" latinLnBrk="0" hangingPunct="1">
                        <a:lnSpc>
                          <a:spcPct val="100000"/>
                        </a:lnSpc>
                        <a:spcBef>
                          <a:spcPts val="100"/>
                        </a:spcBef>
                        <a:spcAft>
                          <a:spcPts val="0"/>
                        </a:spcAft>
                        <a:buClrTx/>
                        <a:buSzTx/>
                        <a:buFont typeface="Effra Pro" panose="020B0603020203020204" pitchFamily="34" charset="0"/>
                        <a:buChar char="–"/>
                      </a:pPr>
                      <a:r>
                        <a:rPr lang="en-US" sz="900" kern="1200" spc="0">
                          <a:solidFill>
                            <a:schemeClr val="tx1"/>
                          </a:solidFill>
                          <a:latin typeface="+mn-lt"/>
                          <a:ea typeface="+mn-ea"/>
                          <a:cs typeface="+mn-cs"/>
                        </a:rPr>
                        <a:t>Published outside of Microsoft 365</a:t>
                      </a:r>
                    </a:p>
                    <a:p>
                      <a:pPr marL="307975" marR="0" lvl="1" indent="-128270" algn="l" defTabSz="914400" rtl="0" eaLnBrk="1" fontAlgn="auto" latinLnBrk="0" hangingPunct="1">
                        <a:lnSpc>
                          <a:spcPct val="100000"/>
                        </a:lnSpc>
                        <a:spcBef>
                          <a:spcPts val="100"/>
                        </a:spcBef>
                        <a:spcAft>
                          <a:spcPts val="0"/>
                        </a:spcAft>
                        <a:buClrTx/>
                        <a:buSzTx/>
                        <a:buFont typeface="Effra Pro" panose="020B0603020203020204" pitchFamily="34" charset="0"/>
                        <a:buChar char="–"/>
                      </a:pPr>
                      <a:r>
                        <a:rPr lang="en-US" sz="900" kern="1200" spc="0">
                          <a:solidFill>
                            <a:schemeClr val="tx1"/>
                          </a:solidFill>
                          <a:latin typeface="+mn-lt"/>
                          <a:ea typeface="+mn-ea"/>
                          <a:cs typeface="+mn-cs"/>
                        </a:rPr>
                        <a:t>Used externally or by employees without a Microsoft 365 Copilot license</a:t>
                      </a:r>
                    </a:p>
                  </a:txBody>
                  <a:tcPr marR="182880"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5174176"/>
                  </a:ext>
                </a:extLst>
              </a:tr>
            </a:tbl>
          </a:graphicData>
        </a:graphic>
      </p:graphicFrame>
      <p:sp>
        <p:nvSpPr>
          <p:cNvPr id="6" name="TextBox 5">
            <a:extLst>
              <a:ext uri="{FF2B5EF4-FFF2-40B4-BE49-F238E27FC236}">
                <a16:creationId xmlns:a16="http://schemas.microsoft.com/office/drawing/2014/main" id="{EEDC3A29-0892-7E5D-782C-5CC8AA87AF00}"/>
              </a:ext>
            </a:extLst>
          </p:cNvPr>
          <p:cNvSpPr txBox="1"/>
          <p:nvPr/>
        </p:nvSpPr>
        <p:spPr>
          <a:xfrm>
            <a:off x="0" y="6611779"/>
            <a:ext cx="8354291" cy="246221"/>
          </a:xfrm>
          <a:prstGeom prst="rect">
            <a:avLst/>
          </a:prstGeom>
          <a:noFill/>
        </p:spPr>
        <p:txBody>
          <a:bodyPr wrap="square">
            <a:spAutoFit/>
          </a:bodyPr>
          <a:lstStyle/>
          <a:p>
            <a:r>
              <a:rPr lang="en-US" sz="1000">
                <a:effectLst/>
                <a:latin typeface="Segoe UI" panose="020B0502040204020203" pitchFamily="34" charset="0"/>
              </a:rPr>
              <a:t>*Developers can learn additional options to create agents at </a:t>
            </a:r>
            <a:r>
              <a:rPr lang="en-US" sz="1000">
                <a:effectLst/>
                <a:latin typeface="Segoe UI" panose="020B0502040204020203" pitchFamily="34" charset="0"/>
                <a:hlinkClick r:id="rId2"/>
              </a:rPr>
              <a:t>https://learn.microsoft.com/en-us/microsoft-365-copilot/extensibility/decision-guide</a:t>
            </a:r>
            <a:r>
              <a:rPr lang="en-US" sz="1000">
                <a:effectLst/>
                <a:latin typeface="Segoe UI" panose="020B0502040204020203" pitchFamily="34" charset="0"/>
              </a:rPr>
              <a:t>.</a:t>
            </a:r>
            <a:endParaRPr lang="en-US" sz="1000">
              <a:effectLst/>
              <a:latin typeface="Arial" panose="020B0604020202020204" pitchFamily="34" charset="0"/>
            </a:endParaRPr>
          </a:p>
        </p:txBody>
      </p:sp>
    </p:spTree>
    <p:extLst>
      <p:ext uri="{BB962C8B-B14F-4D97-AF65-F5344CB8AC3E}">
        <p14:creationId xmlns:p14="http://schemas.microsoft.com/office/powerpoint/2010/main" val="388613361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F6FF4-775A-E04A-0E95-931F8E93576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7BD0B21-7E9E-71AE-FBB7-DD626BC6FD16}"/>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ABAE6FDD-A1A2-3DA7-B737-DBD9B89B77DB}"/>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 name="Freeform: Shape 3">
            <a:extLst>
              <a:ext uri="{FF2B5EF4-FFF2-40B4-BE49-F238E27FC236}">
                <a16:creationId xmlns:a16="http://schemas.microsoft.com/office/drawing/2014/main" id="{64DA7892-1904-2039-4079-75B00DDB27A9}"/>
              </a:ext>
              <a:ext uri="{C183D7F6-B498-43B3-948B-1728B52AA6E4}">
                <adec:decorative xmlns:adec="http://schemas.microsoft.com/office/drawing/2017/decorative" val="1"/>
              </a:ext>
            </a:extLst>
          </p:cNvPr>
          <p:cNvSpPr/>
          <p:nvPr/>
        </p:nvSpPr>
        <p:spPr bwMode="auto">
          <a:xfrm>
            <a:off x="0" y="3063800"/>
            <a:ext cx="12192000" cy="3794197"/>
          </a:xfrm>
          <a:custGeom>
            <a:avLst/>
            <a:gdLst>
              <a:gd name="connsiteX0" fmla="*/ 0 w 12192000"/>
              <a:gd name="connsiteY0" fmla="*/ 0 h 3009564"/>
              <a:gd name="connsiteX1" fmla="*/ 241697 w 12192000"/>
              <a:gd name="connsiteY1" fmla="*/ 0 h 3009564"/>
              <a:gd name="connsiteX2" fmla="*/ 464401 w 12192000"/>
              <a:gd name="connsiteY2" fmla="*/ 147618 h 3009564"/>
              <a:gd name="connsiteX3" fmla="*/ 481391 w 12192000"/>
              <a:gd name="connsiteY3" fmla="*/ 231774 h 3009564"/>
              <a:gd name="connsiteX4" fmla="*/ 481913 w 12192000"/>
              <a:gd name="connsiteY4" fmla="*/ 231774 h 3009564"/>
              <a:gd name="connsiteX5" fmla="*/ 481913 w 12192000"/>
              <a:gd name="connsiteY5" fmla="*/ 234361 h 3009564"/>
              <a:gd name="connsiteX6" fmla="*/ 483394 w 12192000"/>
              <a:gd name="connsiteY6" fmla="*/ 241697 h 3009564"/>
              <a:gd name="connsiteX7" fmla="*/ 483394 w 12192000"/>
              <a:gd name="connsiteY7" fmla="*/ 352488 h 3009564"/>
              <a:gd name="connsiteX8" fmla="*/ 483394 w 12192000"/>
              <a:gd name="connsiteY8" fmla="*/ 1346200 h 3009564"/>
              <a:gd name="connsiteX9" fmla="*/ 483394 w 12192000"/>
              <a:gd name="connsiteY9" fmla="*/ 1456991 h 3009564"/>
              <a:gd name="connsiteX10" fmla="*/ 481913 w 12192000"/>
              <a:gd name="connsiteY10" fmla="*/ 1456991 h 3009564"/>
              <a:gd name="connsiteX11" fmla="*/ 481913 w 12192000"/>
              <a:gd name="connsiteY11" fmla="*/ 2375508 h 3009564"/>
              <a:gd name="connsiteX12" fmla="*/ 622121 w 12192000"/>
              <a:gd name="connsiteY12" fmla="*/ 2515716 h 3009564"/>
              <a:gd name="connsiteX13" fmla="*/ 11573054 w 12192000"/>
              <a:gd name="connsiteY13" fmla="*/ 2515716 h 3009564"/>
              <a:gd name="connsiteX14" fmla="*/ 11713262 w 12192000"/>
              <a:gd name="connsiteY14" fmla="*/ 2375508 h 3009564"/>
              <a:gd name="connsiteX15" fmla="*/ 11713262 w 12192000"/>
              <a:gd name="connsiteY15" fmla="*/ 1456991 h 3009564"/>
              <a:gd name="connsiteX16" fmla="*/ 11708606 w 12192000"/>
              <a:gd name="connsiteY16" fmla="*/ 1456991 h 3009564"/>
              <a:gd name="connsiteX17" fmla="*/ 11708606 w 12192000"/>
              <a:gd name="connsiteY17" fmla="*/ 1346200 h 3009564"/>
              <a:gd name="connsiteX18" fmla="*/ 11708606 w 12192000"/>
              <a:gd name="connsiteY18" fmla="*/ 352488 h 3009564"/>
              <a:gd name="connsiteX19" fmla="*/ 11708606 w 12192000"/>
              <a:gd name="connsiteY19" fmla="*/ 241697 h 3009564"/>
              <a:gd name="connsiteX20" fmla="*/ 11950303 w 12192000"/>
              <a:gd name="connsiteY20" fmla="*/ 0 h 3009564"/>
              <a:gd name="connsiteX21" fmla="*/ 12192000 w 12192000"/>
              <a:gd name="connsiteY21" fmla="*/ 0 h 3009564"/>
              <a:gd name="connsiteX22" fmla="*/ 12192000 w 12192000"/>
              <a:gd name="connsiteY22" fmla="*/ 110791 h 3009564"/>
              <a:gd name="connsiteX23" fmla="*/ 12192000 w 12192000"/>
              <a:gd name="connsiteY23" fmla="*/ 231774 h 3009564"/>
              <a:gd name="connsiteX24" fmla="*/ 12192000 w 12192000"/>
              <a:gd name="connsiteY24" fmla="*/ 342565 h 3009564"/>
              <a:gd name="connsiteX25" fmla="*/ 12192000 w 12192000"/>
              <a:gd name="connsiteY25" fmla="*/ 1104503 h 3009564"/>
              <a:gd name="connsiteX26" fmla="*/ 12192000 w 12192000"/>
              <a:gd name="connsiteY26" fmla="*/ 1215294 h 3009564"/>
              <a:gd name="connsiteX27" fmla="*/ 12192000 w 12192000"/>
              <a:gd name="connsiteY27" fmla="*/ 2898773 h 3009564"/>
              <a:gd name="connsiteX28" fmla="*/ 12192000 w 12192000"/>
              <a:gd name="connsiteY28" fmla="*/ 3009564 h 3009564"/>
              <a:gd name="connsiteX29" fmla="*/ 0 w 12192000"/>
              <a:gd name="connsiteY29" fmla="*/ 3009564 h 3009564"/>
              <a:gd name="connsiteX30" fmla="*/ 0 w 12192000"/>
              <a:gd name="connsiteY30" fmla="*/ 2898773 h 3009564"/>
              <a:gd name="connsiteX31" fmla="*/ 0 w 12192000"/>
              <a:gd name="connsiteY31" fmla="*/ 1215294 h 3009564"/>
              <a:gd name="connsiteX32" fmla="*/ 0 w 12192000"/>
              <a:gd name="connsiteY32" fmla="*/ 1104503 h 3009564"/>
              <a:gd name="connsiteX33" fmla="*/ 0 w 12192000"/>
              <a:gd name="connsiteY33" fmla="*/ 342565 h 3009564"/>
              <a:gd name="connsiteX34" fmla="*/ 0 w 12192000"/>
              <a:gd name="connsiteY34" fmla="*/ 231774 h 3009564"/>
              <a:gd name="connsiteX35" fmla="*/ 0 w 12192000"/>
              <a:gd name="connsiteY35" fmla="*/ 110791 h 30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2000" h="3009564">
                <a:moveTo>
                  <a:pt x="0" y="0"/>
                </a:moveTo>
                <a:lnTo>
                  <a:pt x="241697" y="0"/>
                </a:lnTo>
                <a:cubicBezTo>
                  <a:pt x="341812" y="0"/>
                  <a:pt x="427709" y="60869"/>
                  <a:pt x="464401" y="147618"/>
                </a:cubicBezTo>
                <a:lnTo>
                  <a:pt x="481391" y="231774"/>
                </a:lnTo>
                <a:lnTo>
                  <a:pt x="481913" y="231774"/>
                </a:lnTo>
                <a:lnTo>
                  <a:pt x="481913" y="234361"/>
                </a:lnTo>
                <a:lnTo>
                  <a:pt x="483394" y="241697"/>
                </a:lnTo>
                <a:lnTo>
                  <a:pt x="483394" y="352488"/>
                </a:lnTo>
                <a:lnTo>
                  <a:pt x="483394" y="1346200"/>
                </a:lnTo>
                <a:lnTo>
                  <a:pt x="483394" y="1456991"/>
                </a:lnTo>
                <a:lnTo>
                  <a:pt x="481913" y="1456991"/>
                </a:lnTo>
                <a:lnTo>
                  <a:pt x="481913" y="2375508"/>
                </a:lnTo>
                <a:cubicBezTo>
                  <a:pt x="481913" y="2452943"/>
                  <a:pt x="544686" y="2515716"/>
                  <a:pt x="622121" y="2515716"/>
                </a:cubicBezTo>
                <a:lnTo>
                  <a:pt x="11573054" y="2515716"/>
                </a:lnTo>
                <a:cubicBezTo>
                  <a:pt x="11650489" y="2515716"/>
                  <a:pt x="11713262" y="2452943"/>
                  <a:pt x="11713262" y="2375508"/>
                </a:cubicBezTo>
                <a:lnTo>
                  <a:pt x="11713262" y="1456991"/>
                </a:lnTo>
                <a:lnTo>
                  <a:pt x="11708606" y="1456991"/>
                </a:lnTo>
                <a:lnTo>
                  <a:pt x="11708606" y="1346200"/>
                </a:lnTo>
                <a:lnTo>
                  <a:pt x="11708606" y="352488"/>
                </a:lnTo>
                <a:lnTo>
                  <a:pt x="11708606" y="241697"/>
                </a:lnTo>
                <a:cubicBezTo>
                  <a:pt x="11708606" y="108211"/>
                  <a:pt x="11816817" y="0"/>
                  <a:pt x="11950303" y="0"/>
                </a:cubicBezTo>
                <a:lnTo>
                  <a:pt x="12192000" y="0"/>
                </a:lnTo>
                <a:lnTo>
                  <a:pt x="12192000" y="110791"/>
                </a:lnTo>
                <a:lnTo>
                  <a:pt x="12192000" y="231774"/>
                </a:lnTo>
                <a:lnTo>
                  <a:pt x="12192000" y="342565"/>
                </a:lnTo>
                <a:lnTo>
                  <a:pt x="12192000" y="1104503"/>
                </a:lnTo>
                <a:lnTo>
                  <a:pt x="12192000" y="1215294"/>
                </a:lnTo>
                <a:lnTo>
                  <a:pt x="12192000" y="2898773"/>
                </a:lnTo>
                <a:lnTo>
                  <a:pt x="12192000" y="3009564"/>
                </a:lnTo>
                <a:lnTo>
                  <a:pt x="0" y="3009564"/>
                </a:lnTo>
                <a:lnTo>
                  <a:pt x="0" y="2898773"/>
                </a:lnTo>
                <a:lnTo>
                  <a:pt x="0" y="1215294"/>
                </a:lnTo>
                <a:lnTo>
                  <a:pt x="0" y="1104503"/>
                </a:lnTo>
                <a:lnTo>
                  <a:pt x="0" y="342565"/>
                </a:lnTo>
                <a:lnTo>
                  <a:pt x="0" y="231774"/>
                </a:lnTo>
                <a:lnTo>
                  <a:pt x="0" y="110791"/>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0EF03BA2-2526-E383-91D0-D605D99626DA}"/>
              </a:ext>
              <a:ext uri="{C183D7F6-B498-43B3-948B-1728B52AA6E4}">
                <adec:decorative xmlns:adec="http://schemas.microsoft.com/office/drawing/2017/decorative" val="1"/>
              </a:ext>
            </a:extLst>
          </p:cNvPr>
          <p:cNvSpPr>
            <a:spLocks/>
          </p:cNvSpPr>
          <p:nvPr/>
        </p:nvSpPr>
        <p:spPr>
          <a:xfrm>
            <a:off x="174013" y="2254308"/>
            <a:ext cx="6716853" cy="4538718"/>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BFBC450-1266-CDB7-81E7-B39ACEFAC56F}"/>
              </a:ext>
            </a:extLst>
          </p:cNvPr>
          <p:cNvSpPr>
            <a:spLocks noGrp="1"/>
          </p:cNvSpPr>
          <p:nvPr>
            <p:ph type="title"/>
          </p:nvPr>
        </p:nvSpPr>
        <p:spPr>
          <a:xfrm>
            <a:off x="588263" y="457200"/>
            <a:ext cx="11018520" cy="492443"/>
          </a:xfrm>
        </p:spPr>
        <p:txBody>
          <a:bodyPr>
            <a:normAutofit/>
          </a:bodyPr>
          <a:lstStyle/>
          <a:p>
            <a:r>
              <a:rPr lang="en-US">
                <a:solidFill>
                  <a:schemeClr val="bg1"/>
                </a:solidFill>
                <a:ea typeface="+mj-ea"/>
                <a:cs typeface="+mj-cs"/>
              </a:rPr>
              <a:t>Onboarding Buddy</a:t>
            </a:r>
          </a:p>
        </p:txBody>
      </p:sp>
      <p:sp>
        <p:nvSpPr>
          <p:cNvPr id="13" name="Rectangle 12">
            <a:extLst>
              <a:ext uri="{FF2B5EF4-FFF2-40B4-BE49-F238E27FC236}">
                <a16:creationId xmlns:a16="http://schemas.microsoft.com/office/drawing/2014/main" id="{F4E73092-4476-CD83-8510-A043A6315ACB}"/>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600"/>
              </a:spcBef>
              <a:spcAft>
                <a:spcPts val="0"/>
              </a:spcAft>
              <a:buClrTx/>
              <a:buSzPct val="90000"/>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An Onboarding Buddy Agent is dedicated to ensuring new hires have a seamless and welcoming start. It can greet new team members, assist with technical issues, answer questions, provide essential company resources, and explain the company culture. Additionally, list mandatory training courses and guide new hires through HR processes.</a:t>
            </a:r>
          </a:p>
        </p:txBody>
      </p:sp>
      <p:sp>
        <p:nvSpPr>
          <p:cNvPr id="7" name="TextBox 6">
            <a:extLst>
              <a:ext uri="{FF2B5EF4-FFF2-40B4-BE49-F238E27FC236}">
                <a16:creationId xmlns:a16="http://schemas.microsoft.com/office/drawing/2014/main" id="{DB517687-D8D6-462B-C2D6-35558DC1DD83}"/>
              </a:ext>
            </a:extLst>
          </p:cNvPr>
          <p:cNvSpPr txBox="1"/>
          <p:nvPr/>
        </p:nvSpPr>
        <p:spPr>
          <a:xfrm>
            <a:off x="348900" y="2332546"/>
            <a:ext cx="6124034" cy="432426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description/What would you like it to make: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You're an Onboarding Buddy Agent for our new hires. You know everything about the onboarding process from the documents we've shared with you and are happy to help new team members get the information they need. You can assist with recommending resources, explaining company culture, listing mandatory training, and guiding them through their first few weeks. Your goal is to ensure new employees feel welcomed and supported as they integrate into the company</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Onboarding Buddy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To be emphasized/avoided: </a:t>
            </a:r>
            <a:r>
              <a:rPr kumimoji="0" lang="en-US" sz="1100" b="0" i="1" u="none" strike="noStrike" kern="100" cap="none" spc="0" normalizeH="0" baseline="0" noProof="0">
                <a:ln>
                  <a:noFill/>
                </a:ln>
                <a:solidFill>
                  <a:srgbClr val="091F2C"/>
                </a:solidFill>
                <a:effectLst/>
                <a:uLnTx/>
                <a:uFillTx/>
                <a:latin typeface="Segoe Sans Display"/>
                <a:ea typeface="+mn-ea"/>
                <a:cs typeface="+mn-cs"/>
              </a:rPr>
              <a:t>Please be clear and concise and avoid long answers. Where possible, refer primarily to the knowledge shared with you. If you don't know the answer, please refer them to an HR manager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Starter prompts: </a:t>
            </a:r>
            <a:r>
              <a:rPr kumimoji="0" lang="en-US" sz="1100" b="0" i="1" u="none" strike="noStrike" kern="100" cap="none" spc="0" normalizeH="0" baseline="0" noProof="0">
                <a:ln>
                  <a:noFill/>
                </a:ln>
                <a:solidFill>
                  <a:srgbClr val="091F2C"/>
                </a:solidFill>
                <a:effectLst/>
                <a:uLnTx/>
                <a:uFillTx/>
                <a:latin typeface="Segoe Sans Display"/>
                <a:ea typeface="+mn-ea"/>
                <a:cs typeface="+mn-cs"/>
              </a:rPr>
              <a:t>Leave as is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Knowledge: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Use an existing SharePoint site for onboarding or create a simple SharePoint site called Onboarding Materials and upload the documents required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srgbClr val="0078D4"/>
                </a:solidFill>
                <a:effectLst/>
                <a:uLnTx/>
                <a:uFillTx/>
                <a:latin typeface="Segoe Sans Display Semibold"/>
                <a:ea typeface="+mn-ea"/>
                <a:cs typeface="+mn-cs"/>
              </a:rPr>
              <a:t>Example questions to ask: </a:t>
            </a:r>
          </a:p>
          <a:p>
            <a:pPr marL="2095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What mandatory training sessions do I need to complete in my first few weeks?</a:t>
            </a:r>
          </a:p>
          <a:p>
            <a:pPr marL="2095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How do I register for these training sessions?</a:t>
            </a:r>
          </a:p>
          <a:p>
            <a:pPr marL="2095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What resources are available to help get me started?</a:t>
            </a:r>
          </a:p>
          <a:p>
            <a:pPr marL="2095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Can you tell me more about the company culture and values?</a:t>
            </a:r>
          </a:p>
          <a:p>
            <a:pPr marL="2095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Who do I contact if I have technical issues?</a:t>
            </a:r>
          </a:p>
          <a:p>
            <a:pPr marL="209550" marR="0" lvl="0" indent="-123825"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How do I submit my timesheet?</a:t>
            </a:r>
          </a:p>
        </p:txBody>
      </p:sp>
      <p:sp>
        <p:nvSpPr>
          <p:cNvPr id="11" name="Rectangle: Top Corners Rounded 10">
            <a:extLst>
              <a:ext uri="{FF2B5EF4-FFF2-40B4-BE49-F238E27FC236}">
                <a16:creationId xmlns:a16="http://schemas.microsoft.com/office/drawing/2014/main" id="{5C733C16-8E9A-9B74-6B62-6FB803E0A9BE}"/>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15" name="Picture 14" descr="Example of Onboarding Buddy agent chat">
            <a:extLst>
              <a:ext uri="{FF2B5EF4-FFF2-40B4-BE49-F238E27FC236}">
                <a16:creationId xmlns:a16="http://schemas.microsoft.com/office/drawing/2014/main" id="{F34D11CD-1BC0-3BEC-6104-52B82A854B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9700" y="2837493"/>
            <a:ext cx="4958586" cy="3319739"/>
          </a:xfrm>
          <a:prstGeom prst="rect">
            <a:avLst/>
          </a:prstGeom>
        </p:spPr>
      </p:pic>
    </p:spTree>
    <p:extLst>
      <p:ext uri="{BB962C8B-B14F-4D97-AF65-F5344CB8AC3E}">
        <p14:creationId xmlns:p14="http://schemas.microsoft.com/office/powerpoint/2010/main" val="412153712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F6FF4-775A-E04A-0E95-931F8E93576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7BD0B21-7E9E-71AE-FBB7-DD626BC6FD16}"/>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ABAE6FDD-A1A2-3DA7-B737-DBD9B89B77DB}"/>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 name="Freeform: Shape 3">
            <a:extLst>
              <a:ext uri="{FF2B5EF4-FFF2-40B4-BE49-F238E27FC236}">
                <a16:creationId xmlns:a16="http://schemas.microsoft.com/office/drawing/2014/main" id="{64DA7892-1904-2039-4079-75B00DDB27A9}"/>
              </a:ext>
              <a:ext uri="{C183D7F6-B498-43B3-948B-1728B52AA6E4}">
                <adec:decorative xmlns:adec="http://schemas.microsoft.com/office/drawing/2017/decorative" val="1"/>
              </a:ext>
            </a:extLst>
          </p:cNvPr>
          <p:cNvSpPr/>
          <p:nvPr/>
        </p:nvSpPr>
        <p:spPr bwMode="auto">
          <a:xfrm>
            <a:off x="0" y="3063800"/>
            <a:ext cx="12192000" cy="3794197"/>
          </a:xfrm>
          <a:custGeom>
            <a:avLst/>
            <a:gdLst>
              <a:gd name="connsiteX0" fmla="*/ 0 w 12192000"/>
              <a:gd name="connsiteY0" fmla="*/ 0 h 3009564"/>
              <a:gd name="connsiteX1" fmla="*/ 241697 w 12192000"/>
              <a:gd name="connsiteY1" fmla="*/ 0 h 3009564"/>
              <a:gd name="connsiteX2" fmla="*/ 464401 w 12192000"/>
              <a:gd name="connsiteY2" fmla="*/ 147618 h 3009564"/>
              <a:gd name="connsiteX3" fmla="*/ 481391 w 12192000"/>
              <a:gd name="connsiteY3" fmla="*/ 231774 h 3009564"/>
              <a:gd name="connsiteX4" fmla="*/ 481913 w 12192000"/>
              <a:gd name="connsiteY4" fmla="*/ 231774 h 3009564"/>
              <a:gd name="connsiteX5" fmla="*/ 481913 w 12192000"/>
              <a:gd name="connsiteY5" fmla="*/ 234361 h 3009564"/>
              <a:gd name="connsiteX6" fmla="*/ 483394 w 12192000"/>
              <a:gd name="connsiteY6" fmla="*/ 241697 h 3009564"/>
              <a:gd name="connsiteX7" fmla="*/ 483394 w 12192000"/>
              <a:gd name="connsiteY7" fmla="*/ 352488 h 3009564"/>
              <a:gd name="connsiteX8" fmla="*/ 483394 w 12192000"/>
              <a:gd name="connsiteY8" fmla="*/ 1346200 h 3009564"/>
              <a:gd name="connsiteX9" fmla="*/ 483394 w 12192000"/>
              <a:gd name="connsiteY9" fmla="*/ 1456991 h 3009564"/>
              <a:gd name="connsiteX10" fmla="*/ 481913 w 12192000"/>
              <a:gd name="connsiteY10" fmla="*/ 1456991 h 3009564"/>
              <a:gd name="connsiteX11" fmla="*/ 481913 w 12192000"/>
              <a:gd name="connsiteY11" fmla="*/ 2375508 h 3009564"/>
              <a:gd name="connsiteX12" fmla="*/ 622121 w 12192000"/>
              <a:gd name="connsiteY12" fmla="*/ 2515716 h 3009564"/>
              <a:gd name="connsiteX13" fmla="*/ 11573054 w 12192000"/>
              <a:gd name="connsiteY13" fmla="*/ 2515716 h 3009564"/>
              <a:gd name="connsiteX14" fmla="*/ 11713262 w 12192000"/>
              <a:gd name="connsiteY14" fmla="*/ 2375508 h 3009564"/>
              <a:gd name="connsiteX15" fmla="*/ 11713262 w 12192000"/>
              <a:gd name="connsiteY15" fmla="*/ 1456991 h 3009564"/>
              <a:gd name="connsiteX16" fmla="*/ 11708606 w 12192000"/>
              <a:gd name="connsiteY16" fmla="*/ 1456991 h 3009564"/>
              <a:gd name="connsiteX17" fmla="*/ 11708606 w 12192000"/>
              <a:gd name="connsiteY17" fmla="*/ 1346200 h 3009564"/>
              <a:gd name="connsiteX18" fmla="*/ 11708606 w 12192000"/>
              <a:gd name="connsiteY18" fmla="*/ 352488 h 3009564"/>
              <a:gd name="connsiteX19" fmla="*/ 11708606 w 12192000"/>
              <a:gd name="connsiteY19" fmla="*/ 241697 h 3009564"/>
              <a:gd name="connsiteX20" fmla="*/ 11950303 w 12192000"/>
              <a:gd name="connsiteY20" fmla="*/ 0 h 3009564"/>
              <a:gd name="connsiteX21" fmla="*/ 12192000 w 12192000"/>
              <a:gd name="connsiteY21" fmla="*/ 0 h 3009564"/>
              <a:gd name="connsiteX22" fmla="*/ 12192000 w 12192000"/>
              <a:gd name="connsiteY22" fmla="*/ 110791 h 3009564"/>
              <a:gd name="connsiteX23" fmla="*/ 12192000 w 12192000"/>
              <a:gd name="connsiteY23" fmla="*/ 231774 h 3009564"/>
              <a:gd name="connsiteX24" fmla="*/ 12192000 w 12192000"/>
              <a:gd name="connsiteY24" fmla="*/ 342565 h 3009564"/>
              <a:gd name="connsiteX25" fmla="*/ 12192000 w 12192000"/>
              <a:gd name="connsiteY25" fmla="*/ 1104503 h 3009564"/>
              <a:gd name="connsiteX26" fmla="*/ 12192000 w 12192000"/>
              <a:gd name="connsiteY26" fmla="*/ 1215294 h 3009564"/>
              <a:gd name="connsiteX27" fmla="*/ 12192000 w 12192000"/>
              <a:gd name="connsiteY27" fmla="*/ 2898773 h 3009564"/>
              <a:gd name="connsiteX28" fmla="*/ 12192000 w 12192000"/>
              <a:gd name="connsiteY28" fmla="*/ 3009564 h 3009564"/>
              <a:gd name="connsiteX29" fmla="*/ 0 w 12192000"/>
              <a:gd name="connsiteY29" fmla="*/ 3009564 h 3009564"/>
              <a:gd name="connsiteX30" fmla="*/ 0 w 12192000"/>
              <a:gd name="connsiteY30" fmla="*/ 2898773 h 3009564"/>
              <a:gd name="connsiteX31" fmla="*/ 0 w 12192000"/>
              <a:gd name="connsiteY31" fmla="*/ 1215294 h 3009564"/>
              <a:gd name="connsiteX32" fmla="*/ 0 w 12192000"/>
              <a:gd name="connsiteY32" fmla="*/ 1104503 h 3009564"/>
              <a:gd name="connsiteX33" fmla="*/ 0 w 12192000"/>
              <a:gd name="connsiteY33" fmla="*/ 342565 h 3009564"/>
              <a:gd name="connsiteX34" fmla="*/ 0 w 12192000"/>
              <a:gd name="connsiteY34" fmla="*/ 231774 h 3009564"/>
              <a:gd name="connsiteX35" fmla="*/ 0 w 12192000"/>
              <a:gd name="connsiteY35" fmla="*/ 110791 h 30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2000" h="3009564">
                <a:moveTo>
                  <a:pt x="0" y="0"/>
                </a:moveTo>
                <a:lnTo>
                  <a:pt x="241697" y="0"/>
                </a:lnTo>
                <a:cubicBezTo>
                  <a:pt x="341812" y="0"/>
                  <a:pt x="427709" y="60869"/>
                  <a:pt x="464401" y="147618"/>
                </a:cubicBezTo>
                <a:lnTo>
                  <a:pt x="481391" y="231774"/>
                </a:lnTo>
                <a:lnTo>
                  <a:pt x="481913" y="231774"/>
                </a:lnTo>
                <a:lnTo>
                  <a:pt x="481913" y="234361"/>
                </a:lnTo>
                <a:lnTo>
                  <a:pt x="483394" y="241697"/>
                </a:lnTo>
                <a:lnTo>
                  <a:pt x="483394" y="352488"/>
                </a:lnTo>
                <a:lnTo>
                  <a:pt x="483394" y="1346200"/>
                </a:lnTo>
                <a:lnTo>
                  <a:pt x="483394" y="1456991"/>
                </a:lnTo>
                <a:lnTo>
                  <a:pt x="481913" y="1456991"/>
                </a:lnTo>
                <a:lnTo>
                  <a:pt x="481913" y="2375508"/>
                </a:lnTo>
                <a:cubicBezTo>
                  <a:pt x="481913" y="2452943"/>
                  <a:pt x="544686" y="2515716"/>
                  <a:pt x="622121" y="2515716"/>
                </a:cubicBezTo>
                <a:lnTo>
                  <a:pt x="11573054" y="2515716"/>
                </a:lnTo>
                <a:cubicBezTo>
                  <a:pt x="11650489" y="2515716"/>
                  <a:pt x="11713262" y="2452943"/>
                  <a:pt x="11713262" y="2375508"/>
                </a:cubicBezTo>
                <a:lnTo>
                  <a:pt x="11713262" y="1456991"/>
                </a:lnTo>
                <a:lnTo>
                  <a:pt x="11708606" y="1456991"/>
                </a:lnTo>
                <a:lnTo>
                  <a:pt x="11708606" y="1346200"/>
                </a:lnTo>
                <a:lnTo>
                  <a:pt x="11708606" y="352488"/>
                </a:lnTo>
                <a:lnTo>
                  <a:pt x="11708606" y="241697"/>
                </a:lnTo>
                <a:cubicBezTo>
                  <a:pt x="11708606" y="108211"/>
                  <a:pt x="11816817" y="0"/>
                  <a:pt x="11950303" y="0"/>
                </a:cubicBezTo>
                <a:lnTo>
                  <a:pt x="12192000" y="0"/>
                </a:lnTo>
                <a:lnTo>
                  <a:pt x="12192000" y="110791"/>
                </a:lnTo>
                <a:lnTo>
                  <a:pt x="12192000" y="231774"/>
                </a:lnTo>
                <a:lnTo>
                  <a:pt x="12192000" y="342565"/>
                </a:lnTo>
                <a:lnTo>
                  <a:pt x="12192000" y="1104503"/>
                </a:lnTo>
                <a:lnTo>
                  <a:pt x="12192000" y="1215294"/>
                </a:lnTo>
                <a:lnTo>
                  <a:pt x="12192000" y="2898773"/>
                </a:lnTo>
                <a:lnTo>
                  <a:pt x="12192000" y="3009564"/>
                </a:lnTo>
                <a:lnTo>
                  <a:pt x="0" y="3009564"/>
                </a:lnTo>
                <a:lnTo>
                  <a:pt x="0" y="2898773"/>
                </a:lnTo>
                <a:lnTo>
                  <a:pt x="0" y="1215294"/>
                </a:lnTo>
                <a:lnTo>
                  <a:pt x="0" y="1104503"/>
                </a:lnTo>
                <a:lnTo>
                  <a:pt x="0" y="342565"/>
                </a:lnTo>
                <a:lnTo>
                  <a:pt x="0" y="231774"/>
                </a:lnTo>
                <a:lnTo>
                  <a:pt x="0" y="110791"/>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0EF03BA2-2526-E383-91D0-D605D99626DA}"/>
              </a:ext>
              <a:ext uri="{C183D7F6-B498-43B3-948B-1728B52AA6E4}">
                <adec:decorative xmlns:adec="http://schemas.microsoft.com/office/drawing/2017/decorative" val="1"/>
              </a:ext>
            </a:extLst>
          </p:cNvPr>
          <p:cNvSpPr>
            <a:spLocks/>
          </p:cNvSpPr>
          <p:nvPr/>
        </p:nvSpPr>
        <p:spPr>
          <a:xfrm>
            <a:off x="174013" y="2220291"/>
            <a:ext cx="6716853" cy="4586342"/>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BFBC450-1266-CDB7-81E7-B39ACEFAC56F}"/>
              </a:ext>
            </a:extLst>
          </p:cNvPr>
          <p:cNvSpPr>
            <a:spLocks noGrp="1"/>
          </p:cNvSpPr>
          <p:nvPr>
            <p:ph type="title"/>
          </p:nvPr>
        </p:nvSpPr>
        <p:spPr>
          <a:xfrm>
            <a:off x="588263" y="457200"/>
            <a:ext cx="11018520" cy="492443"/>
          </a:xfrm>
        </p:spPr>
        <p:txBody>
          <a:bodyPr>
            <a:normAutofit/>
          </a:bodyPr>
          <a:lstStyle/>
          <a:p>
            <a:r>
              <a:rPr lang="en-US">
                <a:solidFill>
                  <a:schemeClr val="bg1"/>
                </a:solidFill>
                <a:ea typeface="+mj-ea"/>
                <a:cs typeface="+mj-cs"/>
              </a:rPr>
              <a:t>Resume Reviewer</a:t>
            </a:r>
          </a:p>
        </p:txBody>
      </p:sp>
      <p:sp>
        <p:nvSpPr>
          <p:cNvPr id="13" name="Rectangle 12">
            <a:extLst>
              <a:ext uri="{FF2B5EF4-FFF2-40B4-BE49-F238E27FC236}">
                <a16:creationId xmlns:a16="http://schemas.microsoft.com/office/drawing/2014/main" id="{F4E73092-4476-CD83-8510-A043A6315ACB}"/>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 Resume Reviewer Agent can be designed to streamline the recruitment process by evaluating resumes against job descriptions. This agent can automatically analyze resumes stored in a SharePoint library, compare them with predefined job criteria, and score candidates based on their qualifications. It can also answer queries about specific candidates, providing insights into their suitability for the role. </a:t>
            </a: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TextBox 6">
            <a:extLst>
              <a:ext uri="{FF2B5EF4-FFF2-40B4-BE49-F238E27FC236}">
                <a16:creationId xmlns:a16="http://schemas.microsoft.com/office/drawing/2014/main" id="{DB517687-D8D6-462B-C2D6-35558DC1DD83}"/>
              </a:ext>
            </a:extLst>
          </p:cNvPr>
          <p:cNvSpPr txBox="1"/>
          <p:nvPr/>
        </p:nvSpPr>
        <p:spPr>
          <a:xfrm>
            <a:off x="376114" y="2346153"/>
            <a:ext cx="6124034" cy="432426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description/What would you like it to make: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You're a Resume Reviewer Agent designed to streamline the recruitment process by evaluating resumes against job descriptions. You know everything about the recruitment process from the documents we've shared with you and are happy to help recruiters get the information they need. You can assist with tasks such as analyzing resumes stored in a SharePoint library, comparing them with predefined job criteria, and scoring candidates based on their qualifications. You can also answer queries about specific candidates, providing insights into their suitability for the role. Your goal is to ensure recruiters can efficiently identify the most suitable candidates for open positions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Resume Reviewer </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To be emphasized/avoided: </a:t>
            </a:r>
            <a:r>
              <a:rPr kumimoji="0" lang="en-US" sz="1100" b="0" i="1" u="none" strike="noStrike" kern="100" cap="none" spc="0" normalizeH="0" baseline="0" noProof="0">
                <a:ln>
                  <a:noFill/>
                </a:ln>
                <a:solidFill>
                  <a:srgbClr val="091F2C"/>
                </a:solidFill>
                <a:effectLst/>
                <a:uLnTx/>
                <a:uFillTx/>
                <a:latin typeface="Segoe Sans Display"/>
                <a:ea typeface="+mn-ea"/>
                <a:cs typeface="+mn-cs"/>
              </a:rPr>
              <a:t>Resume Reviewer Please be clear and concise and avoid long answers. Where possible, refer primarily to the knowledge shared with you. If you don't know the answer, please refer them to the HR Team</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Starter prompts: </a:t>
            </a:r>
            <a:r>
              <a:rPr kumimoji="0" lang="en-US" sz="1100" b="0" i="1" u="none" strike="noStrike" kern="100" cap="none" spc="0" normalizeH="0" baseline="0" noProof="0">
                <a:ln>
                  <a:noFill/>
                </a:ln>
                <a:solidFill>
                  <a:srgbClr val="091F2C"/>
                </a:solidFill>
                <a:effectLst/>
                <a:uLnTx/>
                <a:uFillTx/>
                <a:latin typeface="Segoe Sans Display"/>
                <a:ea typeface="+mn-ea"/>
                <a:cs typeface="+mn-cs"/>
              </a:rPr>
              <a:t>Leave as is</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Knowledge: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Use a SharePoint site with resumes and job descriptions</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questions to ask: </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marL="2095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Can you analyze the resumes stored in the SharePoint library and provide a summary of the top candidates?</a:t>
            </a:r>
            <a:endParaRPr kumimoji="0" lang="en-US" sz="1000" b="0" i="0" u="none" strike="noStrike" kern="100" cap="none" spc="0" normalizeH="0" baseline="0" noProof="0">
              <a:ln>
                <a:noFill/>
              </a:ln>
              <a:solidFill>
                <a:srgbClr val="091F2C"/>
              </a:solidFill>
              <a:effectLst/>
              <a:uLnTx/>
              <a:uFillTx/>
              <a:latin typeface="Segoe Sans Display"/>
              <a:ea typeface="+mn-ea"/>
              <a:cs typeface="+mn-cs"/>
            </a:endParaRPr>
          </a:p>
          <a:p>
            <a:pPr marL="2095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What score do you assign to the candidate James Kelly, and what factors influenced their score based on the job description?</a:t>
            </a:r>
            <a:endParaRPr kumimoji="0" lang="en-US" sz="1000" b="0" i="0" u="none" strike="noStrike" kern="100" cap="none" spc="0" normalizeH="0" baseline="0" noProof="0">
              <a:ln>
                <a:noFill/>
              </a:ln>
              <a:solidFill>
                <a:srgbClr val="091F2C"/>
              </a:solidFill>
              <a:effectLst/>
              <a:uLnTx/>
              <a:uFillTx/>
              <a:latin typeface="Segoe Sans Display"/>
              <a:ea typeface="+mn-ea"/>
              <a:cs typeface="+mn-cs"/>
            </a:endParaRPr>
          </a:p>
          <a:p>
            <a:pPr marL="2095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What candidate do you recommend for this role based on their resume comparison to the job criteria?</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 name="Rectangle: Top Corners Rounded 10">
            <a:extLst>
              <a:ext uri="{FF2B5EF4-FFF2-40B4-BE49-F238E27FC236}">
                <a16:creationId xmlns:a16="http://schemas.microsoft.com/office/drawing/2014/main" id="{5C733C16-8E9A-9B74-6B62-6FB803E0A9BE}"/>
              </a:ext>
              <a:ext uri="{C183D7F6-B498-43B3-948B-1728B52AA6E4}">
                <adec:decorative xmlns:adec="http://schemas.microsoft.com/office/drawing/2017/decorative" val="1"/>
              </a:ext>
            </a:extLst>
          </p:cNvPr>
          <p:cNvSpPr/>
          <p:nvPr/>
        </p:nvSpPr>
        <p:spPr>
          <a:xfrm rot="16200000">
            <a:off x="7515153" y="1953296"/>
            <a:ext cx="4315872" cy="5081607"/>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8" name="Picture 7" descr="Example of Resume Reviewer agent chat">
            <a:extLst>
              <a:ext uri="{FF2B5EF4-FFF2-40B4-BE49-F238E27FC236}">
                <a16:creationId xmlns:a16="http://schemas.microsoft.com/office/drawing/2014/main" id="{601EB4F9-82C7-60F5-1832-F24FC38736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3934" y="2496910"/>
            <a:ext cx="4267470" cy="4034519"/>
          </a:xfrm>
          <a:prstGeom prst="rect">
            <a:avLst/>
          </a:prstGeom>
        </p:spPr>
      </p:pic>
    </p:spTree>
    <p:extLst>
      <p:ext uri="{BB962C8B-B14F-4D97-AF65-F5344CB8AC3E}">
        <p14:creationId xmlns:p14="http://schemas.microsoft.com/office/powerpoint/2010/main" val="114472898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F6FF4-775A-E04A-0E95-931F8E93576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7BD0B21-7E9E-71AE-FBB7-DD626BC6FD16}"/>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ABAE6FDD-A1A2-3DA7-B737-DBD9B89B77DB}"/>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 name="Freeform: Shape 3">
            <a:extLst>
              <a:ext uri="{FF2B5EF4-FFF2-40B4-BE49-F238E27FC236}">
                <a16:creationId xmlns:a16="http://schemas.microsoft.com/office/drawing/2014/main" id="{64DA7892-1904-2039-4079-75B00DDB27A9}"/>
              </a:ext>
              <a:ext uri="{C183D7F6-B498-43B3-948B-1728B52AA6E4}">
                <adec:decorative xmlns:adec="http://schemas.microsoft.com/office/drawing/2017/decorative" val="1"/>
              </a:ext>
            </a:extLst>
          </p:cNvPr>
          <p:cNvSpPr/>
          <p:nvPr/>
        </p:nvSpPr>
        <p:spPr bwMode="auto">
          <a:xfrm>
            <a:off x="0" y="3063800"/>
            <a:ext cx="12192000" cy="3794197"/>
          </a:xfrm>
          <a:custGeom>
            <a:avLst/>
            <a:gdLst>
              <a:gd name="connsiteX0" fmla="*/ 0 w 12192000"/>
              <a:gd name="connsiteY0" fmla="*/ 0 h 3009564"/>
              <a:gd name="connsiteX1" fmla="*/ 241697 w 12192000"/>
              <a:gd name="connsiteY1" fmla="*/ 0 h 3009564"/>
              <a:gd name="connsiteX2" fmla="*/ 464401 w 12192000"/>
              <a:gd name="connsiteY2" fmla="*/ 147618 h 3009564"/>
              <a:gd name="connsiteX3" fmla="*/ 481391 w 12192000"/>
              <a:gd name="connsiteY3" fmla="*/ 231774 h 3009564"/>
              <a:gd name="connsiteX4" fmla="*/ 481913 w 12192000"/>
              <a:gd name="connsiteY4" fmla="*/ 231774 h 3009564"/>
              <a:gd name="connsiteX5" fmla="*/ 481913 w 12192000"/>
              <a:gd name="connsiteY5" fmla="*/ 234361 h 3009564"/>
              <a:gd name="connsiteX6" fmla="*/ 483394 w 12192000"/>
              <a:gd name="connsiteY6" fmla="*/ 241697 h 3009564"/>
              <a:gd name="connsiteX7" fmla="*/ 483394 w 12192000"/>
              <a:gd name="connsiteY7" fmla="*/ 352488 h 3009564"/>
              <a:gd name="connsiteX8" fmla="*/ 483394 w 12192000"/>
              <a:gd name="connsiteY8" fmla="*/ 1346200 h 3009564"/>
              <a:gd name="connsiteX9" fmla="*/ 483394 w 12192000"/>
              <a:gd name="connsiteY9" fmla="*/ 1456991 h 3009564"/>
              <a:gd name="connsiteX10" fmla="*/ 481913 w 12192000"/>
              <a:gd name="connsiteY10" fmla="*/ 1456991 h 3009564"/>
              <a:gd name="connsiteX11" fmla="*/ 481913 w 12192000"/>
              <a:gd name="connsiteY11" fmla="*/ 2375508 h 3009564"/>
              <a:gd name="connsiteX12" fmla="*/ 622121 w 12192000"/>
              <a:gd name="connsiteY12" fmla="*/ 2515716 h 3009564"/>
              <a:gd name="connsiteX13" fmla="*/ 11573054 w 12192000"/>
              <a:gd name="connsiteY13" fmla="*/ 2515716 h 3009564"/>
              <a:gd name="connsiteX14" fmla="*/ 11713262 w 12192000"/>
              <a:gd name="connsiteY14" fmla="*/ 2375508 h 3009564"/>
              <a:gd name="connsiteX15" fmla="*/ 11713262 w 12192000"/>
              <a:gd name="connsiteY15" fmla="*/ 1456991 h 3009564"/>
              <a:gd name="connsiteX16" fmla="*/ 11708606 w 12192000"/>
              <a:gd name="connsiteY16" fmla="*/ 1456991 h 3009564"/>
              <a:gd name="connsiteX17" fmla="*/ 11708606 w 12192000"/>
              <a:gd name="connsiteY17" fmla="*/ 1346200 h 3009564"/>
              <a:gd name="connsiteX18" fmla="*/ 11708606 w 12192000"/>
              <a:gd name="connsiteY18" fmla="*/ 352488 h 3009564"/>
              <a:gd name="connsiteX19" fmla="*/ 11708606 w 12192000"/>
              <a:gd name="connsiteY19" fmla="*/ 241697 h 3009564"/>
              <a:gd name="connsiteX20" fmla="*/ 11950303 w 12192000"/>
              <a:gd name="connsiteY20" fmla="*/ 0 h 3009564"/>
              <a:gd name="connsiteX21" fmla="*/ 12192000 w 12192000"/>
              <a:gd name="connsiteY21" fmla="*/ 0 h 3009564"/>
              <a:gd name="connsiteX22" fmla="*/ 12192000 w 12192000"/>
              <a:gd name="connsiteY22" fmla="*/ 110791 h 3009564"/>
              <a:gd name="connsiteX23" fmla="*/ 12192000 w 12192000"/>
              <a:gd name="connsiteY23" fmla="*/ 231774 h 3009564"/>
              <a:gd name="connsiteX24" fmla="*/ 12192000 w 12192000"/>
              <a:gd name="connsiteY24" fmla="*/ 342565 h 3009564"/>
              <a:gd name="connsiteX25" fmla="*/ 12192000 w 12192000"/>
              <a:gd name="connsiteY25" fmla="*/ 1104503 h 3009564"/>
              <a:gd name="connsiteX26" fmla="*/ 12192000 w 12192000"/>
              <a:gd name="connsiteY26" fmla="*/ 1215294 h 3009564"/>
              <a:gd name="connsiteX27" fmla="*/ 12192000 w 12192000"/>
              <a:gd name="connsiteY27" fmla="*/ 2898773 h 3009564"/>
              <a:gd name="connsiteX28" fmla="*/ 12192000 w 12192000"/>
              <a:gd name="connsiteY28" fmla="*/ 3009564 h 3009564"/>
              <a:gd name="connsiteX29" fmla="*/ 0 w 12192000"/>
              <a:gd name="connsiteY29" fmla="*/ 3009564 h 3009564"/>
              <a:gd name="connsiteX30" fmla="*/ 0 w 12192000"/>
              <a:gd name="connsiteY30" fmla="*/ 2898773 h 3009564"/>
              <a:gd name="connsiteX31" fmla="*/ 0 w 12192000"/>
              <a:gd name="connsiteY31" fmla="*/ 1215294 h 3009564"/>
              <a:gd name="connsiteX32" fmla="*/ 0 w 12192000"/>
              <a:gd name="connsiteY32" fmla="*/ 1104503 h 3009564"/>
              <a:gd name="connsiteX33" fmla="*/ 0 w 12192000"/>
              <a:gd name="connsiteY33" fmla="*/ 342565 h 3009564"/>
              <a:gd name="connsiteX34" fmla="*/ 0 w 12192000"/>
              <a:gd name="connsiteY34" fmla="*/ 231774 h 3009564"/>
              <a:gd name="connsiteX35" fmla="*/ 0 w 12192000"/>
              <a:gd name="connsiteY35" fmla="*/ 110791 h 30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2000" h="3009564">
                <a:moveTo>
                  <a:pt x="0" y="0"/>
                </a:moveTo>
                <a:lnTo>
                  <a:pt x="241697" y="0"/>
                </a:lnTo>
                <a:cubicBezTo>
                  <a:pt x="341812" y="0"/>
                  <a:pt x="427709" y="60869"/>
                  <a:pt x="464401" y="147618"/>
                </a:cubicBezTo>
                <a:lnTo>
                  <a:pt x="481391" y="231774"/>
                </a:lnTo>
                <a:lnTo>
                  <a:pt x="481913" y="231774"/>
                </a:lnTo>
                <a:lnTo>
                  <a:pt x="481913" y="234361"/>
                </a:lnTo>
                <a:lnTo>
                  <a:pt x="483394" y="241697"/>
                </a:lnTo>
                <a:lnTo>
                  <a:pt x="483394" y="352488"/>
                </a:lnTo>
                <a:lnTo>
                  <a:pt x="483394" y="1346200"/>
                </a:lnTo>
                <a:lnTo>
                  <a:pt x="483394" y="1456991"/>
                </a:lnTo>
                <a:lnTo>
                  <a:pt x="481913" y="1456991"/>
                </a:lnTo>
                <a:lnTo>
                  <a:pt x="481913" y="2375508"/>
                </a:lnTo>
                <a:cubicBezTo>
                  <a:pt x="481913" y="2452943"/>
                  <a:pt x="544686" y="2515716"/>
                  <a:pt x="622121" y="2515716"/>
                </a:cubicBezTo>
                <a:lnTo>
                  <a:pt x="11573054" y="2515716"/>
                </a:lnTo>
                <a:cubicBezTo>
                  <a:pt x="11650489" y="2515716"/>
                  <a:pt x="11713262" y="2452943"/>
                  <a:pt x="11713262" y="2375508"/>
                </a:cubicBezTo>
                <a:lnTo>
                  <a:pt x="11713262" y="1456991"/>
                </a:lnTo>
                <a:lnTo>
                  <a:pt x="11708606" y="1456991"/>
                </a:lnTo>
                <a:lnTo>
                  <a:pt x="11708606" y="1346200"/>
                </a:lnTo>
                <a:lnTo>
                  <a:pt x="11708606" y="352488"/>
                </a:lnTo>
                <a:lnTo>
                  <a:pt x="11708606" y="241697"/>
                </a:lnTo>
                <a:cubicBezTo>
                  <a:pt x="11708606" y="108211"/>
                  <a:pt x="11816817" y="0"/>
                  <a:pt x="11950303" y="0"/>
                </a:cubicBezTo>
                <a:lnTo>
                  <a:pt x="12192000" y="0"/>
                </a:lnTo>
                <a:lnTo>
                  <a:pt x="12192000" y="110791"/>
                </a:lnTo>
                <a:lnTo>
                  <a:pt x="12192000" y="231774"/>
                </a:lnTo>
                <a:lnTo>
                  <a:pt x="12192000" y="342565"/>
                </a:lnTo>
                <a:lnTo>
                  <a:pt x="12192000" y="1104503"/>
                </a:lnTo>
                <a:lnTo>
                  <a:pt x="12192000" y="1215294"/>
                </a:lnTo>
                <a:lnTo>
                  <a:pt x="12192000" y="2898773"/>
                </a:lnTo>
                <a:lnTo>
                  <a:pt x="12192000" y="3009564"/>
                </a:lnTo>
                <a:lnTo>
                  <a:pt x="0" y="3009564"/>
                </a:lnTo>
                <a:lnTo>
                  <a:pt x="0" y="2898773"/>
                </a:lnTo>
                <a:lnTo>
                  <a:pt x="0" y="1215294"/>
                </a:lnTo>
                <a:lnTo>
                  <a:pt x="0" y="1104503"/>
                </a:lnTo>
                <a:lnTo>
                  <a:pt x="0" y="342565"/>
                </a:lnTo>
                <a:lnTo>
                  <a:pt x="0" y="231774"/>
                </a:lnTo>
                <a:lnTo>
                  <a:pt x="0" y="110791"/>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0EF03BA2-2526-E383-91D0-D605D99626DA}"/>
              </a:ext>
              <a:ext uri="{C183D7F6-B498-43B3-948B-1728B52AA6E4}">
                <adec:decorative xmlns:adec="http://schemas.microsoft.com/office/drawing/2017/decorative" val="1"/>
              </a:ext>
            </a:extLst>
          </p:cNvPr>
          <p:cNvSpPr>
            <a:spLocks/>
          </p:cNvSpPr>
          <p:nvPr/>
        </p:nvSpPr>
        <p:spPr>
          <a:xfrm>
            <a:off x="174013" y="2261112"/>
            <a:ext cx="6716853" cy="4429860"/>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BFBC450-1266-CDB7-81E7-B39ACEFAC56F}"/>
              </a:ext>
            </a:extLst>
          </p:cNvPr>
          <p:cNvSpPr>
            <a:spLocks noGrp="1"/>
          </p:cNvSpPr>
          <p:nvPr>
            <p:ph type="title"/>
          </p:nvPr>
        </p:nvSpPr>
        <p:spPr>
          <a:xfrm>
            <a:off x="588263" y="457200"/>
            <a:ext cx="11018520" cy="492443"/>
          </a:xfrm>
        </p:spPr>
        <p:txBody>
          <a:bodyPr>
            <a:normAutofit/>
          </a:bodyPr>
          <a:lstStyle/>
          <a:p>
            <a:r>
              <a:rPr lang="en-US">
                <a:solidFill>
                  <a:schemeClr val="bg1"/>
                </a:solidFill>
                <a:ea typeface="+mj-ea"/>
                <a:cs typeface="+mj-cs"/>
              </a:rPr>
              <a:t>Contract Review</a:t>
            </a:r>
          </a:p>
        </p:txBody>
      </p:sp>
      <p:sp>
        <p:nvSpPr>
          <p:cNvPr id="13" name="Rectangle 12">
            <a:extLst>
              <a:ext uri="{FF2B5EF4-FFF2-40B4-BE49-F238E27FC236}">
                <a16:creationId xmlns:a16="http://schemas.microsoft.com/office/drawing/2014/main" id="{F4E73092-4476-CD83-8510-A043A6315ACB}"/>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The Contract Review Agent is designed to assist legal teams and contract managers by automating the review and analysis of legal documents. This agent can quickly identify key clauses, ensure compliance with legal standards, assess potential risks, explain specific clauses, and provide summaries of lengthy contracts, ensuring that nothing is overlooked.</a:t>
            </a: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TextBox 6">
            <a:extLst>
              <a:ext uri="{FF2B5EF4-FFF2-40B4-BE49-F238E27FC236}">
                <a16:creationId xmlns:a16="http://schemas.microsoft.com/office/drawing/2014/main" id="{DB517687-D8D6-462B-C2D6-35558DC1DD83}"/>
              </a:ext>
            </a:extLst>
          </p:cNvPr>
          <p:cNvSpPr txBox="1"/>
          <p:nvPr/>
        </p:nvSpPr>
        <p:spPr>
          <a:xfrm>
            <a:off x="376114" y="2373367"/>
            <a:ext cx="6124034" cy="399340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description/What would you like it to make: </a:t>
            </a:r>
            <a:r>
              <a:rPr kumimoji="0" lang="en-US" sz="1100" b="0" i="1" u="none" strike="noStrike" kern="100" cap="none" spc="0" normalizeH="0" baseline="0" noProof="0">
                <a:ln>
                  <a:noFill/>
                </a:ln>
                <a:solidFill>
                  <a:srgbClr val="091F2C"/>
                </a:solidFill>
                <a:effectLst/>
                <a:uLnTx/>
                <a:uFillTx/>
                <a:latin typeface="Segoe Sans Display Semibold"/>
                <a:ea typeface="+mn-ea"/>
                <a:cs typeface="+mn-cs"/>
              </a:rPr>
              <a:t>You're a Contract Review Agent designed to assist legal teams and contract managers by automating the review and analysis of legal documents. You know everything about the contract review process from the documents we've shared with you and are happy to help legal teams get the information they need. You can assist with tasks such as quickly identifying key clauses, ensuring compliance with legal standards, assessing potential risks, explaining specific clauses, and providing summaries of lengthy contracts. Your goal is to ensure that nothing is overlooked and that the contract review process is efficient and thorough</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Contract Review</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To be emphasized/avoided: </a:t>
            </a:r>
            <a:r>
              <a:rPr kumimoji="0" lang="en-US" sz="1100" b="0" i="1" u="none" strike="noStrike" kern="100" cap="none" spc="0" normalizeH="0" baseline="0" noProof="0">
                <a:ln>
                  <a:noFill/>
                </a:ln>
                <a:solidFill>
                  <a:srgbClr val="091F2C"/>
                </a:solidFill>
                <a:effectLst/>
                <a:uLnTx/>
                <a:uFillTx/>
                <a:latin typeface="Segoe Sans Display"/>
                <a:ea typeface="+mn-ea"/>
                <a:cs typeface="+mn-cs"/>
              </a:rPr>
              <a:t>Please be clear and concise and avoid long answers. Where possible, refer primarily to the knowledge shared with you. If you don't know the answer, please refer users to the Legal Team</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Starter prompts: </a:t>
            </a:r>
            <a:r>
              <a:rPr kumimoji="0" lang="en-US" sz="1100" b="0" i="1" u="none" strike="noStrike" kern="100" cap="none" spc="0" normalizeH="0" baseline="0" noProof="0">
                <a:ln>
                  <a:noFill/>
                </a:ln>
                <a:solidFill>
                  <a:srgbClr val="091F2C"/>
                </a:solidFill>
                <a:effectLst/>
                <a:uLnTx/>
                <a:uFillTx/>
                <a:latin typeface="Segoe Sans Display"/>
                <a:ea typeface="+mn-ea"/>
                <a:cs typeface="+mn-cs"/>
              </a:rPr>
              <a:t>Leave as is</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Knowledge: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Use a SharePoint site with contracts and review instructions</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questions to ask: </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marL="2095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Can you identify the key clauses in the XyZ solutions contract?</a:t>
            </a:r>
            <a:endParaRPr kumimoji="0" lang="en-US" sz="1000" b="0" i="0" u="none" strike="noStrike" kern="100" cap="none" spc="0" normalizeH="0" baseline="0" noProof="0">
              <a:ln>
                <a:noFill/>
              </a:ln>
              <a:solidFill>
                <a:srgbClr val="091F2C"/>
              </a:solidFill>
              <a:effectLst/>
              <a:uLnTx/>
              <a:uFillTx/>
              <a:latin typeface="Segoe Sans Display"/>
              <a:ea typeface="+mn-ea"/>
              <a:cs typeface="+mn-cs"/>
            </a:endParaRPr>
          </a:p>
          <a:p>
            <a:pPr marL="2095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Can you summarize the XyZ solutions contract?</a:t>
            </a:r>
            <a:endParaRPr kumimoji="0" lang="en-US" sz="1000" b="0" i="0" u="none" strike="noStrike" kern="100" cap="none" spc="0" normalizeH="0" baseline="0" noProof="0">
              <a:ln>
                <a:noFill/>
              </a:ln>
              <a:solidFill>
                <a:srgbClr val="091F2C"/>
              </a:solidFill>
              <a:effectLst/>
              <a:uLnTx/>
              <a:uFillTx/>
              <a:latin typeface="Segoe Sans Display"/>
              <a:ea typeface="+mn-ea"/>
              <a:cs typeface="+mn-cs"/>
            </a:endParaRPr>
          </a:p>
          <a:p>
            <a:pPr marL="2095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Does the XyZ contract comply with our legal standards and regulations?</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 name="Rectangle: Top Corners Rounded 10">
            <a:extLst>
              <a:ext uri="{FF2B5EF4-FFF2-40B4-BE49-F238E27FC236}">
                <a16:creationId xmlns:a16="http://schemas.microsoft.com/office/drawing/2014/main" id="{5C733C16-8E9A-9B74-6B62-6FB803E0A9BE}"/>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descr="Example of Contract Review Assistant agent chat">
            <a:extLst>
              <a:ext uri="{FF2B5EF4-FFF2-40B4-BE49-F238E27FC236}">
                <a16:creationId xmlns:a16="http://schemas.microsoft.com/office/drawing/2014/main" id="{35BBEA49-502A-A019-DE97-58BC194E02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96204" y="2809874"/>
            <a:ext cx="4916129" cy="3326946"/>
          </a:xfrm>
          <a:prstGeom prst="rect">
            <a:avLst/>
          </a:prstGeom>
        </p:spPr>
      </p:pic>
    </p:spTree>
    <p:extLst>
      <p:ext uri="{BB962C8B-B14F-4D97-AF65-F5344CB8AC3E}">
        <p14:creationId xmlns:p14="http://schemas.microsoft.com/office/powerpoint/2010/main" val="24806847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F6FF4-775A-E04A-0E95-931F8E93576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7BD0B21-7E9E-71AE-FBB7-DD626BC6FD16}"/>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ABAE6FDD-A1A2-3DA7-B737-DBD9B89B77DB}"/>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 name="Freeform: Shape 3">
            <a:extLst>
              <a:ext uri="{FF2B5EF4-FFF2-40B4-BE49-F238E27FC236}">
                <a16:creationId xmlns:a16="http://schemas.microsoft.com/office/drawing/2014/main" id="{64DA7892-1904-2039-4079-75B00DDB27A9}"/>
              </a:ext>
              <a:ext uri="{C183D7F6-B498-43B3-948B-1728B52AA6E4}">
                <adec:decorative xmlns:adec="http://schemas.microsoft.com/office/drawing/2017/decorative" val="1"/>
              </a:ext>
            </a:extLst>
          </p:cNvPr>
          <p:cNvSpPr/>
          <p:nvPr/>
        </p:nvSpPr>
        <p:spPr bwMode="auto">
          <a:xfrm>
            <a:off x="0" y="3063800"/>
            <a:ext cx="12192000" cy="3794197"/>
          </a:xfrm>
          <a:custGeom>
            <a:avLst/>
            <a:gdLst>
              <a:gd name="connsiteX0" fmla="*/ 0 w 12192000"/>
              <a:gd name="connsiteY0" fmla="*/ 0 h 3009564"/>
              <a:gd name="connsiteX1" fmla="*/ 241697 w 12192000"/>
              <a:gd name="connsiteY1" fmla="*/ 0 h 3009564"/>
              <a:gd name="connsiteX2" fmla="*/ 464401 w 12192000"/>
              <a:gd name="connsiteY2" fmla="*/ 147618 h 3009564"/>
              <a:gd name="connsiteX3" fmla="*/ 481391 w 12192000"/>
              <a:gd name="connsiteY3" fmla="*/ 231774 h 3009564"/>
              <a:gd name="connsiteX4" fmla="*/ 481913 w 12192000"/>
              <a:gd name="connsiteY4" fmla="*/ 231774 h 3009564"/>
              <a:gd name="connsiteX5" fmla="*/ 481913 w 12192000"/>
              <a:gd name="connsiteY5" fmla="*/ 234361 h 3009564"/>
              <a:gd name="connsiteX6" fmla="*/ 483394 w 12192000"/>
              <a:gd name="connsiteY6" fmla="*/ 241697 h 3009564"/>
              <a:gd name="connsiteX7" fmla="*/ 483394 w 12192000"/>
              <a:gd name="connsiteY7" fmla="*/ 352488 h 3009564"/>
              <a:gd name="connsiteX8" fmla="*/ 483394 w 12192000"/>
              <a:gd name="connsiteY8" fmla="*/ 1346200 h 3009564"/>
              <a:gd name="connsiteX9" fmla="*/ 483394 w 12192000"/>
              <a:gd name="connsiteY9" fmla="*/ 1456991 h 3009564"/>
              <a:gd name="connsiteX10" fmla="*/ 481913 w 12192000"/>
              <a:gd name="connsiteY10" fmla="*/ 1456991 h 3009564"/>
              <a:gd name="connsiteX11" fmla="*/ 481913 w 12192000"/>
              <a:gd name="connsiteY11" fmla="*/ 2375508 h 3009564"/>
              <a:gd name="connsiteX12" fmla="*/ 622121 w 12192000"/>
              <a:gd name="connsiteY12" fmla="*/ 2515716 h 3009564"/>
              <a:gd name="connsiteX13" fmla="*/ 11573054 w 12192000"/>
              <a:gd name="connsiteY13" fmla="*/ 2515716 h 3009564"/>
              <a:gd name="connsiteX14" fmla="*/ 11713262 w 12192000"/>
              <a:gd name="connsiteY14" fmla="*/ 2375508 h 3009564"/>
              <a:gd name="connsiteX15" fmla="*/ 11713262 w 12192000"/>
              <a:gd name="connsiteY15" fmla="*/ 1456991 h 3009564"/>
              <a:gd name="connsiteX16" fmla="*/ 11708606 w 12192000"/>
              <a:gd name="connsiteY16" fmla="*/ 1456991 h 3009564"/>
              <a:gd name="connsiteX17" fmla="*/ 11708606 w 12192000"/>
              <a:gd name="connsiteY17" fmla="*/ 1346200 h 3009564"/>
              <a:gd name="connsiteX18" fmla="*/ 11708606 w 12192000"/>
              <a:gd name="connsiteY18" fmla="*/ 352488 h 3009564"/>
              <a:gd name="connsiteX19" fmla="*/ 11708606 w 12192000"/>
              <a:gd name="connsiteY19" fmla="*/ 241697 h 3009564"/>
              <a:gd name="connsiteX20" fmla="*/ 11950303 w 12192000"/>
              <a:gd name="connsiteY20" fmla="*/ 0 h 3009564"/>
              <a:gd name="connsiteX21" fmla="*/ 12192000 w 12192000"/>
              <a:gd name="connsiteY21" fmla="*/ 0 h 3009564"/>
              <a:gd name="connsiteX22" fmla="*/ 12192000 w 12192000"/>
              <a:gd name="connsiteY22" fmla="*/ 110791 h 3009564"/>
              <a:gd name="connsiteX23" fmla="*/ 12192000 w 12192000"/>
              <a:gd name="connsiteY23" fmla="*/ 231774 h 3009564"/>
              <a:gd name="connsiteX24" fmla="*/ 12192000 w 12192000"/>
              <a:gd name="connsiteY24" fmla="*/ 342565 h 3009564"/>
              <a:gd name="connsiteX25" fmla="*/ 12192000 w 12192000"/>
              <a:gd name="connsiteY25" fmla="*/ 1104503 h 3009564"/>
              <a:gd name="connsiteX26" fmla="*/ 12192000 w 12192000"/>
              <a:gd name="connsiteY26" fmla="*/ 1215294 h 3009564"/>
              <a:gd name="connsiteX27" fmla="*/ 12192000 w 12192000"/>
              <a:gd name="connsiteY27" fmla="*/ 2898773 h 3009564"/>
              <a:gd name="connsiteX28" fmla="*/ 12192000 w 12192000"/>
              <a:gd name="connsiteY28" fmla="*/ 3009564 h 3009564"/>
              <a:gd name="connsiteX29" fmla="*/ 0 w 12192000"/>
              <a:gd name="connsiteY29" fmla="*/ 3009564 h 3009564"/>
              <a:gd name="connsiteX30" fmla="*/ 0 w 12192000"/>
              <a:gd name="connsiteY30" fmla="*/ 2898773 h 3009564"/>
              <a:gd name="connsiteX31" fmla="*/ 0 w 12192000"/>
              <a:gd name="connsiteY31" fmla="*/ 1215294 h 3009564"/>
              <a:gd name="connsiteX32" fmla="*/ 0 w 12192000"/>
              <a:gd name="connsiteY32" fmla="*/ 1104503 h 3009564"/>
              <a:gd name="connsiteX33" fmla="*/ 0 w 12192000"/>
              <a:gd name="connsiteY33" fmla="*/ 342565 h 3009564"/>
              <a:gd name="connsiteX34" fmla="*/ 0 w 12192000"/>
              <a:gd name="connsiteY34" fmla="*/ 231774 h 3009564"/>
              <a:gd name="connsiteX35" fmla="*/ 0 w 12192000"/>
              <a:gd name="connsiteY35" fmla="*/ 110791 h 30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2000" h="3009564">
                <a:moveTo>
                  <a:pt x="0" y="0"/>
                </a:moveTo>
                <a:lnTo>
                  <a:pt x="241697" y="0"/>
                </a:lnTo>
                <a:cubicBezTo>
                  <a:pt x="341812" y="0"/>
                  <a:pt x="427709" y="60869"/>
                  <a:pt x="464401" y="147618"/>
                </a:cubicBezTo>
                <a:lnTo>
                  <a:pt x="481391" y="231774"/>
                </a:lnTo>
                <a:lnTo>
                  <a:pt x="481913" y="231774"/>
                </a:lnTo>
                <a:lnTo>
                  <a:pt x="481913" y="234361"/>
                </a:lnTo>
                <a:lnTo>
                  <a:pt x="483394" y="241697"/>
                </a:lnTo>
                <a:lnTo>
                  <a:pt x="483394" y="352488"/>
                </a:lnTo>
                <a:lnTo>
                  <a:pt x="483394" y="1346200"/>
                </a:lnTo>
                <a:lnTo>
                  <a:pt x="483394" y="1456991"/>
                </a:lnTo>
                <a:lnTo>
                  <a:pt x="481913" y="1456991"/>
                </a:lnTo>
                <a:lnTo>
                  <a:pt x="481913" y="2375508"/>
                </a:lnTo>
                <a:cubicBezTo>
                  <a:pt x="481913" y="2452943"/>
                  <a:pt x="544686" y="2515716"/>
                  <a:pt x="622121" y="2515716"/>
                </a:cubicBezTo>
                <a:lnTo>
                  <a:pt x="11573054" y="2515716"/>
                </a:lnTo>
                <a:cubicBezTo>
                  <a:pt x="11650489" y="2515716"/>
                  <a:pt x="11713262" y="2452943"/>
                  <a:pt x="11713262" y="2375508"/>
                </a:cubicBezTo>
                <a:lnTo>
                  <a:pt x="11713262" y="1456991"/>
                </a:lnTo>
                <a:lnTo>
                  <a:pt x="11708606" y="1456991"/>
                </a:lnTo>
                <a:lnTo>
                  <a:pt x="11708606" y="1346200"/>
                </a:lnTo>
                <a:lnTo>
                  <a:pt x="11708606" y="352488"/>
                </a:lnTo>
                <a:lnTo>
                  <a:pt x="11708606" y="241697"/>
                </a:lnTo>
                <a:cubicBezTo>
                  <a:pt x="11708606" y="108211"/>
                  <a:pt x="11816817" y="0"/>
                  <a:pt x="11950303" y="0"/>
                </a:cubicBezTo>
                <a:lnTo>
                  <a:pt x="12192000" y="0"/>
                </a:lnTo>
                <a:lnTo>
                  <a:pt x="12192000" y="110791"/>
                </a:lnTo>
                <a:lnTo>
                  <a:pt x="12192000" y="231774"/>
                </a:lnTo>
                <a:lnTo>
                  <a:pt x="12192000" y="342565"/>
                </a:lnTo>
                <a:lnTo>
                  <a:pt x="12192000" y="1104503"/>
                </a:lnTo>
                <a:lnTo>
                  <a:pt x="12192000" y="1215294"/>
                </a:lnTo>
                <a:lnTo>
                  <a:pt x="12192000" y="2898773"/>
                </a:lnTo>
                <a:lnTo>
                  <a:pt x="12192000" y="3009564"/>
                </a:lnTo>
                <a:lnTo>
                  <a:pt x="0" y="3009564"/>
                </a:lnTo>
                <a:lnTo>
                  <a:pt x="0" y="2898773"/>
                </a:lnTo>
                <a:lnTo>
                  <a:pt x="0" y="1215294"/>
                </a:lnTo>
                <a:lnTo>
                  <a:pt x="0" y="1104503"/>
                </a:lnTo>
                <a:lnTo>
                  <a:pt x="0" y="342565"/>
                </a:lnTo>
                <a:lnTo>
                  <a:pt x="0" y="231774"/>
                </a:lnTo>
                <a:lnTo>
                  <a:pt x="0" y="110791"/>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0EF03BA2-2526-E383-91D0-D605D99626DA}"/>
              </a:ext>
              <a:ext uri="{C183D7F6-B498-43B3-948B-1728B52AA6E4}">
                <adec:decorative xmlns:adec="http://schemas.microsoft.com/office/drawing/2017/decorative" val="1"/>
              </a:ext>
            </a:extLst>
          </p:cNvPr>
          <p:cNvSpPr>
            <a:spLocks/>
          </p:cNvSpPr>
          <p:nvPr/>
        </p:nvSpPr>
        <p:spPr>
          <a:xfrm>
            <a:off x="174013" y="2220291"/>
            <a:ext cx="6716853" cy="4586342"/>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BFBC450-1266-CDB7-81E7-B39ACEFAC56F}"/>
              </a:ext>
            </a:extLst>
          </p:cNvPr>
          <p:cNvSpPr>
            <a:spLocks noGrp="1"/>
          </p:cNvSpPr>
          <p:nvPr>
            <p:ph type="title"/>
          </p:nvPr>
        </p:nvSpPr>
        <p:spPr>
          <a:xfrm>
            <a:off x="588263" y="457200"/>
            <a:ext cx="11018520" cy="492443"/>
          </a:xfrm>
        </p:spPr>
        <p:txBody>
          <a:bodyPr>
            <a:normAutofit/>
          </a:bodyPr>
          <a:lstStyle/>
          <a:p>
            <a:r>
              <a:rPr lang="en-US">
                <a:solidFill>
                  <a:schemeClr val="bg1"/>
                </a:solidFill>
                <a:ea typeface="+mj-ea"/>
                <a:cs typeface="+mj-cs"/>
              </a:rPr>
              <a:t>Research Assistant</a:t>
            </a:r>
          </a:p>
        </p:txBody>
      </p:sp>
      <p:sp>
        <p:nvSpPr>
          <p:cNvPr id="13" name="Rectangle 12">
            <a:extLst>
              <a:ext uri="{FF2B5EF4-FFF2-40B4-BE49-F238E27FC236}">
                <a16:creationId xmlns:a16="http://schemas.microsoft.com/office/drawing/2014/main" id="{F4E73092-4476-CD83-8510-A043A6315ACB}"/>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 Research Assistant Agent empowers teams across an organization to efficiently access and retrieve research materials. This agent connects to a SharePoint link or company link that houses all research documents, enabling users to quickly find relevant information based on their specific topics of interest. This streamlined process enhances productivity and ensures that teams have the insights they need at their fingertips.</a:t>
            </a: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TextBox 6">
            <a:extLst>
              <a:ext uri="{FF2B5EF4-FFF2-40B4-BE49-F238E27FC236}">
                <a16:creationId xmlns:a16="http://schemas.microsoft.com/office/drawing/2014/main" id="{DB517687-D8D6-462B-C2D6-35558DC1DD83}"/>
              </a:ext>
            </a:extLst>
          </p:cNvPr>
          <p:cNvSpPr txBox="1"/>
          <p:nvPr/>
        </p:nvSpPr>
        <p:spPr>
          <a:xfrm>
            <a:off x="376114" y="2373367"/>
            <a:ext cx="6124034" cy="418576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description/What would you like it to make: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You're a Research Assistant Agent designed to empower teams across the organization to efficiently access and retrieve research materials. You know everything about the research process from the documents we've shared with you and are happy to help team members get the information they need. You can assist with tasks such as connecting to a SharePoint link that houses all research documents, enabling users to quickly find relevant information based on their specific topics of interest. Your goal is to streamline the research process, enhance productivity, and ensure that teams have the insights they need at their fingertips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Research Assistant </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To be emphasized/avoided: </a:t>
            </a:r>
            <a:r>
              <a:rPr kumimoji="0" lang="en-US" sz="1100" b="0" i="1" u="none" strike="noStrike" kern="100" cap="none" spc="0" normalizeH="0" baseline="0" noProof="0">
                <a:ln>
                  <a:noFill/>
                </a:ln>
                <a:solidFill>
                  <a:srgbClr val="091F2C"/>
                </a:solidFill>
                <a:effectLst/>
                <a:uLnTx/>
                <a:uFillTx/>
                <a:latin typeface="Segoe Sans Display"/>
                <a:ea typeface="+mn-ea"/>
                <a:cs typeface="+mn-cs"/>
              </a:rPr>
              <a:t>Please be clear and concise and avoid long answers. Where possible, refer primarily to the knowledge shared with you. If you don't know the answer, please refer users to the Research Team</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Starter prompts: </a:t>
            </a:r>
            <a:r>
              <a:rPr kumimoji="0" lang="en-US" sz="1100" b="0" i="1" u="none" strike="noStrike" kern="100" cap="none" spc="0" normalizeH="0" baseline="0" noProof="0">
                <a:ln>
                  <a:noFill/>
                </a:ln>
                <a:solidFill>
                  <a:srgbClr val="091F2C"/>
                </a:solidFill>
                <a:effectLst/>
                <a:uLnTx/>
                <a:uFillTx/>
                <a:latin typeface="Segoe Sans Display"/>
                <a:ea typeface="+mn-ea"/>
                <a:cs typeface="+mn-cs"/>
              </a:rPr>
              <a:t>Leave as is</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Knowledge: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SharePoint site with relevant research information</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questions to ask: </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marL="2095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Can you help me find research documents related to [specific topic]?</a:t>
            </a:r>
            <a:endParaRPr kumimoji="0" lang="en-US" sz="1000" b="0" i="0" u="none" strike="noStrike" kern="100" cap="none" spc="0" normalizeH="0" baseline="0" noProof="0">
              <a:ln>
                <a:noFill/>
              </a:ln>
              <a:solidFill>
                <a:srgbClr val="091F2C"/>
              </a:solidFill>
              <a:effectLst/>
              <a:uLnTx/>
              <a:uFillTx/>
              <a:latin typeface="Segoe Sans Display"/>
              <a:ea typeface="+mn-ea"/>
              <a:cs typeface="+mn-cs"/>
            </a:endParaRPr>
          </a:p>
          <a:p>
            <a:pPr marL="2095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Can you provide a summary of the latest research on [specific topic]?</a:t>
            </a:r>
          </a:p>
          <a:p>
            <a:pPr marL="2095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lang="en-US" sz="1000" i="1" kern="100">
                <a:solidFill>
                  <a:srgbClr val="091F2C"/>
                </a:solidFill>
                <a:latin typeface="Segoe Sans Display"/>
              </a:rPr>
              <a:t>Are there any recent updates or new additions to our research documents?</a:t>
            </a:r>
          </a:p>
          <a:p>
            <a:pPr marL="2095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lang="en-US" sz="1000" i="1" kern="100">
                <a:solidFill>
                  <a:srgbClr val="091F2C"/>
                </a:solidFill>
                <a:latin typeface="Segoe Sans Display"/>
              </a:rPr>
              <a:t>What research do we have that was conducting by [specific researcher]</a:t>
            </a:r>
          </a:p>
        </p:txBody>
      </p:sp>
      <p:sp>
        <p:nvSpPr>
          <p:cNvPr id="11" name="Rectangle: Top Corners Rounded 10">
            <a:extLst>
              <a:ext uri="{FF2B5EF4-FFF2-40B4-BE49-F238E27FC236}">
                <a16:creationId xmlns:a16="http://schemas.microsoft.com/office/drawing/2014/main" id="{5C733C16-8E9A-9B74-6B62-6FB803E0A9BE}"/>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6" name="Picture 5" descr="Example of Research Assistant agent chat">
            <a:extLst>
              <a:ext uri="{FF2B5EF4-FFF2-40B4-BE49-F238E27FC236}">
                <a16:creationId xmlns:a16="http://schemas.microsoft.com/office/drawing/2014/main" id="{A36228AB-023A-6FDE-DD4A-D2A34CA459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82178" y="2803071"/>
            <a:ext cx="4944180" cy="3388179"/>
          </a:xfrm>
          <a:prstGeom prst="rect">
            <a:avLst/>
          </a:prstGeom>
        </p:spPr>
      </p:pic>
    </p:spTree>
    <p:extLst>
      <p:ext uri="{BB962C8B-B14F-4D97-AF65-F5344CB8AC3E}">
        <p14:creationId xmlns:p14="http://schemas.microsoft.com/office/powerpoint/2010/main" val="32685588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F6FF4-775A-E04A-0E95-931F8E93576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7BD0B21-7E9E-71AE-FBB7-DD626BC6FD16}"/>
              </a:ext>
              <a:ext uri="{C183D7F6-B498-43B3-948B-1728B52AA6E4}">
                <adec:decorative xmlns:adec="http://schemas.microsoft.com/office/drawing/2017/decorative" val="1"/>
              </a:ext>
            </a:extLst>
          </p:cNvPr>
          <p:cNvSpPr/>
          <p:nvPr/>
        </p:nvSpPr>
        <p:spPr>
          <a:xfrm>
            <a:off x="0" y="1"/>
            <a:ext cx="12192000" cy="11506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Rectangle 4">
            <a:extLst>
              <a:ext uri="{FF2B5EF4-FFF2-40B4-BE49-F238E27FC236}">
                <a16:creationId xmlns:a16="http://schemas.microsoft.com/office/drawing/2014/main" id="{ABAE6FDD-A1A2-3DA7-B737-DBD9B89B77DB}"/>
              </a:ext>
              <a:ext uri="{C183D7F6-B498-43B3-948B-1728B52AA6E4}">
                <adec:decorative xmlns:adec="http://schemas.microsoft.com/office/drawing/2017/decorative" val="1"/>
              </a:ext>
            </a:extLst>
          </p:cNvPr>
          <p:cNvSpPr/>
          <p:nvPr/>
        </p:nvSpPr>
        <p:spPr>
          <a:xfrm>
            <a:off x="0" y="115062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 name="Freeform: Shape 3">
            <a:extLst>
              <a:ext uri="{FF2B5EF4-FFF2-40B4-BE49-F238E27FC236}">
                <a16:creationId xmlns:a16="http://schemas.microsoft.com/office/drawing/2014/main" id="{64DA7892-1904-2039-4079-75B00DDB27A9}"/>
              </a:ext>
              <a:ext uri="{C183D7F6-B498-43B3-948B-1728B52AA6E4}">
                <adec:decorative xmlns:adec="http://schemas.microsoft.com/office/drawing/2017/decorative" val="1"/>
              </a:ext>
            </a:extLst>
          </p:cNvPr>
          <p:cNvSpPr/>
          <p:nvPr/>
        </p:nvSpPr>
        <p:spPr bwMode="auto">
          <a:xfrm>
            <a:off x="0" y="3063800"/>
            <a:ext cx="12192000" cy="3794197"/>
          </a:xfrm>
          <a:custGeom>
            <a:avLst/>
            <a:gdLst>
              <a:gd name="connsiteX0" fmla="*/ 0 w 12192000"/>
              <a:gd name="connsiteY0" fmla="*/ 0 h 3009564"/>
              <a:gd name="connsiteX1" fmla="*/ 241697 w 12192000"/>
              <a:gd name="connsiteY1" fmla="*/ 0 h 3009564"/>
              <a:gd name="connsiteX2" fmla="*/ 464401 w 12192000"/>
              <a:gd name="connsiteY2" fmla="*/ 147618 h 3009564"/>
              <a:gd name="connsiteX3" fmla="*/ 481391 w 12192000"/>
              <a:gd name="connsiteY3" fmla="*/ 231774 h 3009564"/>
              <a:gd name="connsiteX4" fmla="*/ 481913 w 12192000"/>
              <a:gd name="connsiteY4" fmla="*/ 231774 h 3009564"/>
              <a:gd name="connsiteX5" fmla="*/ 481913 w 12192000"/>
              <a:gd name="connsiteY5" fmla="*/ 234361 h 3009564"/>
              <a:gd name="connsiteX6" fmla="*/ 483394 w 12192000"/>
              <a:gd name="connsiteY6" fmla="*/ 241697 h 3009564"/>
              <a:gd name="connsiteX7" fmla="*/ 483394 w 12192000"/>
              <a:gd name="connsiteY7" fmla="*/ 352488 h 3009564"/>
              <a:gd name="connsiteX8" fmla="*/ 483394 w 12192000"/>
              <a:gd name="connsiteY8" fmla="*/ 1346200 h 3009564"/>
              <a:gd name="connsiteX9" fmla="*/ 483394 w 12192000"/>
              <a:gd name="connsiteY9" fmla="*/ 1456991 h 3009564"/>
              <a:gd name="connsiteX10" fmla="*/ 481913 w 12192000"/>
              <a:gd name="connsiteY10" fmla="*/ 1456991 h 3009564"/>
              <a:gd name="connsiteX11" fmla="*/ 481913 w 12192000"/>
              <a:gd name="connsiteY11" fmla="*/ 2375508 h 3009564"/>
              <a:gd name="connsiteX12" fmla="*/ 622121 w 12192000"/>
              <a:gd name="connsiteY12" fmla="*/ 2515716 h 3009564"/>
              <a:gd name="connsiteX13" fmla="*/ 11573054 w 12192000"/>
              <a:gd name="connsiteY13" fmla="*/ 2515716 h 3009564"/>
              <a:gd name="connsiteX14" fmla="*/ 11713262 w 12192000"/>
              <a:gd name="connsiteY14" fmla="*/ 2375508 h 3009564"/>
              <a:gd name="connsiteX15" fmla="*/ 11713262 w 12192000"/>
              <a:gd name="connsiteY15" fmla="*/ 1456991 h 3009564"/>
              <a:gd name="connsiteX16" fmla="*/ 11708606 w 12192000"/>
              <a:gd name="connsiteY16" fmla="*/ 1456991 h 3009564"/>
              <a:gd name="connsiteX17" fmla="*/ 11708606 w 12192000"/>
              <a:gd name="connsiteY17" fmla="*/ 1346200 h 3009564"/>
              <a:gd name="connsiteX18" fmla="*/ 11708606 w 12192000"/>
              <a:gd name="connsiteY18" fmla="*/ 352488 h 3009564"/>
              <a:gd name="connsiteX19" fmla="*/ 11708606 w 12192000"/>
              <a:gd name="connsiteY19" fmla="*/ 241697 h 3009564"/>
              <a:gd name="connsiteX20" fmla="*/ 11950303 w 12192000"/>
              <a:gd name="connsiteY20" fmla="*/ 0 h 3009564"/>
              <a:gd name="connsiteX21" fmla="*/ 12192000 w 12192000"/>
              <a:gd name="connsiteY21" fmla="*/ 0 h 3009564"/>
              <a:gd name="connsiteX22" fmla="*/ 12192000 w 12192000"/>
              <a:gd name="connsiteY22" fmla="*/ 110791 h 3009564"/>
              <a:gd name="connsiteX23" fmla="*/ 12192000 w 12192000"/>
              <a:gd name="connsiteY23" fmla="*/ 231774 h 3009564"/>
              <a:gd name="connsiteX24" fmla="*/ 12192000 w 12192000"/>
              <a:gd name="connsiteY24" fmla="*/ 342565 h 3009564"/>
              <a:gd name="connsiteX25" fmla="*/ 12192000 w 12192000"/>
              <a:gd name="connsiteY25" fmla="*/ 1104503 h 3009564"/>
              <a:gd name="connsiteX26" fmla="*/ 12192000 w 12192000"/>
              <a:gd name="connsiteY26" fmla="*/ 1215294 h 3009564"/>
              <a:gd name="connsiteX27" fmla="*/ 12192000 w 12192000"/>
              <a:gd name="connsiteY27" fmla="*/ 2898773 h 3009564"/>
              <a:gd name="connsiteX28" fmla="*/ 12192000 w 12192000"/>
              <a:gd name="connsiteY28" fmla="*/ 3009564 h 3009564"/>
              <a:gd name="connsiteX29" fmla="*/ 0 w 12192000"/>
              <a:gd name="connsiteY29" fmla="*/ 3009564 h 3009564"/>
              <a:gd name="connsiteX30" fmla="*/ 0 w 12192000"/>
              <a:gd name="connsiteY30" fmla="*/ 2898773 h 3009564"/>
              <a:gd name="connsiteX31" fmla="*/ 0 w 12192000"/>
              <a:gd name="connsiteY31" fmla="*/ 1215294 h 3009564"/>
              <a:gd name="connsiteX32" fmla="*/ 0 w 12192000"/>
              <a:gd name="connsiteY32" fmla="*/ 1104503 h 3009564"/>
              <a:gd name="connsiteX33" fmla="*/ 0 w 12192000"/>
              <a:gd name="connsiteY33" fmla="*/ 342565 h 3009564"/>
              <a:gd name="connsiteX34" fmla="*/ 0 w 12192000"/>
              <a:gd name="connsiteY34" fmla="*/ 231774 h 3009564"/>
              <a:gd name="connsiteX35" fmla="*/ 0 w 12192000"/>
              <a:gd name="connsiteY35" fmla="*/ 110791 h 30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2000" h="3009564">
                <a:moveTo>
                  <a:pt x="0" y="0"/>
                </a:moveTo>
                <a:lnTo>
                  <a:pt x="241697" y="0"/>
                </a:lnTo>
                <a:cubicBezTo>
                  <a:pt x="341812" y="0"/>
                  <a:pt x="427709" y="60869"/>
                  <a:pt x="464401" y="147618"/>
                </a:cubicBezTo>
                <a:lnTo>
                  <a:pt x="481391" y="231774"/>
                </a:lnTo>
                <a:lnTo>
                  <a:pt x="481913" y="231774"/>
                </a:lnTo>
                <a:lnTo>
                  <a:pt x="481913" y="234361"/>
                </a:lnTo>
                <a:lnTo>
                  <a:pt x="483394" y="241697"/>
                </a:lnTo>
                <a:lnTo>
                  <a:pt x="483394" y="352488"/>
                </a:lnTo>
                <a:lnTo>
                  <a:pt x="483394" y="1346200"/>
                </a:lnTo>
                <a:lnTo>
                  <a:pt x="483394" y="1456991"/>
                </a:lnTo>
                <a:lnTo>
                  <a:pt x="481913" y="1456991"/>
                </a:lnTo>
                <a:lnTo>
                  <a:pt x="481913" y="2375508"/>
                </a:lnTo>
                <a:cubicBezTo>
                  <a:pt x="481913" y="2452943"/>
                  <a:pt x="544686" y="2515716"/>
                  <a:pt x="622121" y="2515716"/>
                </a:cubicBezTo>
                <a:lnTo>
                  <a:pt x="11573054" y="2515716"/>
                </a:lnTo>
                <a:cubicBezTo>
                  <a:pt x="11650489" y="2515716"/>
                  <a:pt x="11713262" y="2452943"/>
                  <a:pt x="11713262" y="2375508"/>
                </a:cubicBezTo>
                <a:lnTo>
                  <a:pt x="11713262" y="1456991"/>
                </a:lnTo>
                <a:lnTo>
                  <a:pt x="11708606" y="1456991"/>
                </a:lnTo>
                <a:lnTo>
                  <a:pt x="11708606" y="1346200"/>
                </a:lnTo>
                <a:lnTo>
                  <a:pt x="11708606" y="352488"/>
                </a:lnTo>
                <a:lnTo>
                  <a:pt x="11708606" y="241697"/>
                </a:lnTo>
                <a:cubicBezTo>
                  <a:pt x="11708606" y="108211"/>
                  <a:pt x="11816817" y="0"/>
                  <a:pt x="11950303" y="0"/>
                </a:cubicBezTo>
                <a:lnTo>
                  <a:pt x="12192000" y="0"/>
                </a:lnTo>
                <a:lnTo>
                  <a:pt x="12192000" y="110791"/>
                </a:lnTo>
                <a:lnTo>
                  <a:pt x="12192000" y="231774"/>
                </a:lnTo>
                <a:lnTo>
                  <a:pt x="12192000" y="342565"/>
                </a:lnTo>
                <a:lnTo>
                  <a:pt x="12192000" y="1104503"/>
                </a:lnTo>
                <a:lnTo>
                  <a:pt x="12192000" y="1215294"/>
                </a:lnTo>
                <a:lnTo>
                  <a:pt x="12192000" y="2898773"/>
                </a:lnTo>
                <a:lnTo>
                  <a:pt x="12192000" y="3009564"/>
                </a:lnTo>
                <a:lnTo>
                  <a:pt x="0" y="3009564"/>
                </a:lnTo>
                <a:lnTo>
                  <a:pt x="0" y="2898773"/>
                </a:lnTo>
                <a:lnTo>
                  <a:pt x="0" y="1215294"/>
                </a:lnTo>
                <a:lnTo>
                  <a:pt x="0" y="1104503"/>
                </a:lnTo>
                <a:lnTo>
                  <a:pt x="0" y="342565"/>
                </a:lnTo>
                <a:lnTo>
                  <a:pt x="0" y="231774"/>
                </a:lnTo>
                <a:lnTo>
                  <a:pt x="0" y="110791"/>
                </a:lnTo>
                <a:close/>
              </a:path>
            </a:pathLst>
          </a:cu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0EF03BA2-2526-E383-91D0-D605D99626DA}"/>
              </a:ext>
              <a:ext uri="{C183D7F6-B498-43B3-948B-1728B52AA6E4}">
                <adec:decorative xmlns:adec="http://schemas.microsoft.com/office/drawing/2017/decorative" val="1"/>
              </a:ext>
            </a:extLst>
          </p:cNvPr>
          <p:cNvSpPr>
            <a:spLocks/>
          </p:cNvSpPr>
          <p:nvPr/>
        </p:nvSpPr>
        <p:spPr>
          <a:xfrm>
            <a:off x="174013" y="2247506"/>
            <a:ext cx="6716853" cy="4395842"/>
          </a:xfrm>
          <a:prstGeom prst="roundRect">
            <a:avLst>
              <a:gd name="adj" fmla="val 226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BFBC450-1266-CDB7-81E7-B39ACEFAC56F}"/>
              </a:ext>
            </a:extLst>
          </p:cNvPr>
          <p:cNvSpPr>
            <a:spLocks noGrp="1"/>
          </p:cNvSpPr>
          <p:nvPr>
            <p:ph type="title"/>
          </p:nvPr>
        </p:nvSpPr>
        <p:spPr>
          <a:xfrm>
            <a:off x="588263" y="457200"/>
            <a:ext cx="11018520" cy="492443"/>
          </a:xfrm>
        </p:spPr>
        <p:txBody>
          <a:bodyPr>
            <a:normAutofit/>
          </a:bodyPr>
          <a:lstStyle/>
          <a:p>
            <a:r>
              <a:rPr lang="en-US">
                <a:solidFill>
                  <a:schemeClr val="bg1"/>
                </a:solidFill>
                <a:ea typeface="+mj-ea"/>
                <a:cs typeface="+mj-cs"/>
              </a:rPr>
              <a:t>Policy Searcher</a:t>
            </a:r>
          </a:p>
        </p:txBody>
      </p:sp>
      <p:sp>
        <p:nvSpPr>
          <p:cNvPr id="13" name="Rectangle 12">
            <a:extLst>
              <a:ext uri="{FF2B5EF4-FFF2-40B4-BE49-F238E27FC236}">
                <a16:creationId xmlns:a16="http://schemas.microsoft.com/office/drawing/2014/main" id="{F4E73092-4476-CD83-8510-A043A6315ACB}"/>
              </a:ext>
            </a:extLst>
          </p:cNvPr>
          <p:cNvSpPr/>
          <p:nvPr/>
        </p:nvSpPr>
        <p:spPr>
          <a:xfrm>
            <a:off x="0" y="1301068"/>
            <a:ext cx="12192000" cy="830997"/>
          </a:xfrm>
          <a:prstGeom prst="rect">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 Policy Search Agent offers comprehensive policy lookup capabilities, allowing users to inquire about various company policies such as time off, remote work, benefits, workplace conduct, health and safety, and other HR-related topics. This ensures employees have quick access to the information they need to stay informed and compliant.</a:t>
            </a: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TextBox 6">
            <a:extLst>
              <a:ext uri="{FF2B5EF4-FFF2-40B4-BE49-F238E27FC236}">
                <a16:creationId xmlns:a16="http://schemas.microsoft.com/office/drawing/2014/main" id="{DB517687-D8D6-462B-C2D6-35558DC1DD83}"/>
              </a:ext>
            </a:extLst>
          </p:cNvPr>
          <p:cNvSpPr txBox="1"/>
          <p:nvPr/>
        </p:nvSpPr>
        <p:spPr>
          <a:xfrm>
            <a:off x="376114" y="2373367"/>
            <a:ext cx="6124034" cy="401648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description/What would you like it to make: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You're a Policy Search Agent designed to offer comprehensive policy lookup capabilities. You know everything about the company's policies from the documents we've shared with you and are happy to help employees get the information they need. You can assist with tasks such as inquiring about various company policies, including time off, remote work, benefits, workplace conduct, health and safety, and other HR-related topics. Your goal is to ensure employees have quick access to the information they need to stay informed and compliant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Naming confirmation: </a:t>
            </a:r>
            <a:r>
              <a:rPr kumimoji="0" lang="en-US" sz="1100" b="0" i="1" u="none" strike="noStrike" kern="100" cap="none" spc="0" normalizeH="0" baseline="0" noProof="0">
                <a:ln>
                  <a:noFill/>
                </a:ln>
                <a:solidFill>
                  <a:srgbClr val="091F2C"/>
                </a:solidFill>
                <a:effectLst/>
                <a:uLnTx/>
                <a:uFillTx/>
                <a:latin typeface="Segoe Sans Display"/>
                <a:ea typeface="+mn-ea"/>
                <a:cs typeface="+mn-cs"/>
              </a:rPr>
              <a:t>Policy Searcher </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To be emphasized/avoided: </a:t>
            </a:r>
            <a:r>
              <a:rPr kumimoji="0" lang="en-US" sz="1100" b="0" i="1" u="none" strike="noStrike" kern="100" cap="none" spc="0" normalizeH="0" baseline="0" noProof="0">
                <a:ln>
                  <a:noFill/>
                </a:ln>
                <a:solidFill>
                  <a:srgbClr val="091F2C"/>
                </a:solidFill>
                <a:effectLst/>
                <a:uLnTx/>
                <a:uFillTx/>
                <a:latin typeface="Segoe Sans Display"/>
                <a:ea typeface="+mn-ea"/>
                <a:cs typeface="+mn-cs"/>
              </a:rPr>
              <a:t>Please be clear and concise and avoid long answers. Where possible, refer primarily to the knowledge shared with you. If you don't know the answer, please refer users to the HR Team</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How to communicate: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Friendly and professional</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8661C5"/>
                </a:solidFill>
                <a:effectLst/>
                <a:uLnTx/>
                <a:uFillTx/>
                <a:latin typeface="Segoe Sans Display Semibold"/>
                <a:ea typeface="+mn-ea"/>
                <a:cs typeface="+mn-cs"/>
              </a:rPr>
              <a:t>Move to configure</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Starter prompts</a:t>
            </a:r>
            <a:r>
              <a:rPr kumimoji="0" lang="en-US" sz="1100" b="0" i="0" u="none" strike="noStrike" kern="100" cap="small" spc="0" normalizeH="0" baseline="0" noProof="0">
                <a:ln>
                  <a:noFill/>
                </a:ln>
                <a:solidFill>
                  <a:srgbClr val="0078D4"/>
                </a:solidFill>
                <a:effectLst/>
                <a:uLnTx/>
                <a:uFillTx/>
                <a:latin typeface="Segoe Sans Display Semibold"/>
                <a:ea typeface="+mn-ea"/>
                <a:cs typeface="+mn-cs"/>
              </a:rPr>
              <a:t>: </a:t>
            </a:r>
            <a:r>
              <a:rPr kumimoji="0" lang="en-US" sz="1100" b="0" i="1" u="none" strike="noStrike" kern="100" cap="none" spc="0" normalizeH="0" baseline="0" noProof="0">
                <a:ln>
                  <a:noFill/>
                </a:ln>
                <a:solidFill>
                  <a:srgbClr val="091F2C"/>
                </a:solidFill>
                <a:effectLst/>
                <a:uLnTx/>
                <a:uFillTx/>
                <a:latin typeface="Segoe Sans Display"/>
                <a:ea typeface="+mn-ea"/>
                <a:cs typeface="+mn-cs"/>
              </a:rPr>
              <a:t>Leave as is</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Knowledge: </a:t>
            </a:r>
            <a:r>
              <a:rPr kumimoji="0" lang="en-US" sz="1100" b="0" i="1" u="none" strike="noStrike" kern="100" cap="none" spc="0" normalizeH="0" baseline="0" noProof="0">
                <a:ln>
                  <a:noFill/>
                </a:ln>
                <a:solidFill>
                  <a:srgbClr val="091F2C"/>
                </a:solidFill>
                <a:effectLst/>
                <a:uLnTx/>
                <a:uFillTx/>
                <a:latin typeface="Segoe Sans Display"/>
                <a:ea typeface="+mn-ea"/>
                <a:cs typeface="+mn-cs"/>
              </a:rPr>
              <a:t>Use a SharePoint site that stores company policies</a:t>
            </a:r>
            <a:endParaRPr kumimoji="0" lang="en-US" sz="1100" b="0" i="0" u="none" strike="noStrike" kern="1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srgbClr val="0078D4"/>
                </a:solidFill>
                <a:effectLst/>
                <a:uLnTx/>
                <a:uFillTx/>
                <a:latin typeface="Segoe Sans Display Semibold"/>
                <a:ea typeface="+mn-ea"/>
                <a:cs typeface="+mn-cs"/>
              </a:rPr>
              <a:t>Example questions to ask: </a:t>
            </a:r>
            <a:endParaRPr kumimoji="0" lang="en-US" sz="1100" b="0" i="0" u="none" strike="noStrike" kern="100" cap="none" spc="0" normalizeH="0" baseline="0" noProof="0">
              <a:ln>
                <a:noFill/>
              </a:ln>
              <a:solidFill>
                <a:srgbClr val="091F2C"/>
              </a:solidFill>
              <a:effectLst/>
              <a:uLnTx/>
              <a:uFillTx/>
              <a:latin typeface="Segoe Sans Display Semibold"/>
              <a:ea typeface="+mn-ea"/>
              <a:cs typeface="+mn-cs"/>
            </a:endParaRPr>
          </a:p>
          <a:p>
            <a:pPr marL="2095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What is the company's policy on remote work?</a:t>
            </a:r>
            <a:endParaRPr kumimoji="0" lang="en-US" sz="1000" b="0" i="0" u="none" strike="noStrike" kern="100" cap="none" spc="0" normalizeH="0" baseline="0" noProof="0">
              <a:ln>
                <a:noFill/>
              </a:ln>
              <a:solidFill>
                <a:srgbClr val="091F2C"/>
              </a:solidFill>
              <a:effectLst/>
              <a:uLnTx/>
              <a:uFillTx/>
              <a:latin typeface="Segoe Sans Display"/>
              <a:ea typeface="+mn-ea"/>
              <a:cs typeface="+mn-cs"/>
            </a:endParaRPr>
          </a:p>
          <a:p>
            <a:pPr marL="2095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How many vacation days am I entitled to each year?</a:t>
            </a:r>
            <a:endParaRPr kumimoji="0" lang="en-US" sz="1000" b="0" i="0" u="none" strike="noStrike" kern="100" cap="none" spc="0" normalizeH="0" baseline="0" noProof="0">
              <a:ln>
                <a:noFill/>
              </a:ln>
              <a:solidFill>
                <a:srgbClr val="091F2C"/>
              </a:solidFill>
              <a:effectLst/>
              <a:uLnTx/>
              <a:uFillTx/>
              <a:latin typeface="Segoe Sans Display"/>
              <a:ea typeface="+mn-ea"/>
              <a:cs typeface="+mn-cs"/>
            </a:endParaRPr>
          </a:p>
          <a:p>
            <a:pPr marL="2095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Can you explain the company's health and safety guidelines?</a:t>
            </a:r>
            <a:endParaRPr kumimoji="0" lang="en-US" sz="1000" b="0" i="0" u="none" strike="noStrike" kern="100" cap="none" spc="0" normalizeH="0" baseline="0" noProof="0">
              <a:ln>
                <a:noFill/>
              </a:ln>
              <a:solidFill>
                <a:srgbClr val="091F2C"/>
              </a:solidFill>
              <a:effectLst/>
              <a:uLnTx/>
              <a:uFillTx/>
              <a:latin typeface="Segoe Sans Display"/>
              <a:ea typeface="+mn-ea"/>
              <a:cs typeface="+mn-cs"/>
            </a:endParaRPr>
          </a:p>
          <a:p>
            <a:pPr marL="209550" marR="0" lvl="0" indent="-123825" algn="l" defTabSz="914400" rtl="0" eaLnBrk="1" fontAlgn="auto" latinLnBrk="0" hangingPunct="1">
              <a:lnSpc>
                <a:spcPct val="100000"/>
              </a:lnSpc>
              <a:spcBef>
                <a:spcPts val="300"/>
              </a:spcBef>
              <a:spcAft>
                <a:spcPts val="0"/>
              </a:spcAft>
              <a:buClrTx/>
              <a:buSzTx/>
              <a:buFont typeface="Arial,Sans-Serif"/>
              <a:buChar char="•"/>
              <a:tabLst/>
              <a:defRPr/>
            </a:pPr>
            <a:r>
              <a:rPr kumimoji="0" lang="en-US" sz="1000" b="0" i="1" u="none" strike="noStrike" kern="100" cap="none" spc="0" normalizeH="0" baseline="0" noProof="0">
                <a:ln>
                  <a:noFill/>
                </a:ln>
                <a:solidFill>
                  <a:srgbClr val="091F2C"/>
                </a:solidFill>
                <a:effectLst/>
                <a:uLnTx/>
                <a:uFillTx/>
                <a:latin typeface="Segoe Sans Display"/>
                <a:ea typeface="+mn-ea"/>
                <a:cs typeface="+mn-cs"/>
              </a:rPr>
              <a:t>How do I request time off?</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 name="Rectangle: Top Corners Rounded 10">
            <a:extLst>
              <a:ext uri="{FF2B5EF4-FFF2-40B4-BE49-F238E27FC236}">
                <a16:creationId xmlns:a16="http://schemas.microsoft.com/office/drawing/2014/main" id="{5C733C16-8E9A-9B74-6B62-6FB803E0A9BE}"/>
              </a:ext>
              <a:ext uri="{C183D7F6-B498-43B3-948B-1728B52AA6E4}">
                <adec:decorative xmlns:adec="http://schemas.microsoft.com/office/drawing/2017/decorative" val="1"/>
              </a:ext>
            </a:extLst>
          </p:cNvPr>
          <p:cNvSpPr/>
          <p:nvPr/>
        </p:nvSpPr>
        <p:spPr>
          <a:xfrm rot="16200000">
            <a:off x="7630815" y="1946493"/>
            <a:ext cx="4057337" cy="5095214"/>
          </a:xfrm>
          <a:prstGeom prst="round2SameRect">
            <a:avLst>
              <a:gd name="adj1" fmla="val 2887"/>
              <a:gd name="adj2" fmla="val 0"/>
            </a:avLst>
          </a:prstGeom>
          <a:solidFill>
            <a:srgbClr val="FFD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8" name="Picture 7" descr="Example of Policy Searcher agent chat">
            <a:extLst>
              <a:ext uri="{FF2B5EF4-FFF2-40B4-BE49-F238E27FC236}">
                <a16:creationId xmlns:a16="http://schemas.microsoft.com/office/drawing/2014/main" id="{93D7A1E0-EEA7-1023-BB17-5277B81380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16033" y="2857500"/>
            <a:ext cx="4876468" cy="3272518"/>
          </a:xfrm>
          <a:prstGeom prst="rect">
            <a:avLst/>
          </a:prstGeom>
        </p:spPr>
      </p:pic>
    </p:spTree>
    <p:extLst>
      <p:ext uri="{BB962C8B-B14F-4D97-AF65-F5344CB8AC3E}">
        <p14:creationId xmlns:p14="http://schemas.microsoft.com/office/powerpoint/2010/main" val="410364262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E879-B71D-0B56-64ED-1CCE825A36B3}"/>
              </a:ext>
            </a:extLst>
          </p:cNvPr>
          <p:cNvSpPr>
            <a:spLocks noGrp="1"/>
          </p:cNvSpPr>
          <p:nvPr>
            <p:ph type="title"/>
          </p:nvPr>
        </p:nvSpPr>
        <p:spPr>
          <a:xfrm>
            <a:off x="588963" y="2782669"/>
            <a:ext cx="7193828" cy="1292662"/>
          </a:xfrm>
        </p:spPr>
        <p:txBody>
          <a:bodyPr wrap="square">
            <a:spAutoFit/>
          </a:bodyPr>
          <a:lstStyle/>
          <a:p>
            <a:r>
              <a:rPr lang="en-US">
                <a:ea typeface="+mj-ea"/>
                <a:cs typeface="+mj-cs"/>
              </a:rPr>
              <a:t>Appendix C</a:t>
            </a:r>
            <a:br>
              <a:rPr lang="en-US">
                <a:ea typeface="+mj-ea"/>
                <a:cs typeface="+mj-cs"/>
              </a:rPr>
            </a:br>
            <a:r>
              <a:rPr lang="en-US">
                <a:ea typeface="+mj-ea"/>
                <a:cs typeface="+mj-cs"/>
              </a:rPr>
              <a:t>SharePoint agent examples</a:t>
            </a:r>
            <a:br>
              <a:rPr lang="en-US">
                <a:ea typeface="+mj-ea"/>
                <a:cs typeface="+mj-cs"/>
              </a:rPr>
            </a:br>
            <a:r>
              <a:rPr lang="en-US" sz="2000">
                <a:ea typeface="+mj-ea"/>
                <a:cs typeface="+mj-cs"/>
              </a:rPr>
              <a:t>Learn more at </a:t>
            </a:r>
            <a:r>
              <a:rPr lang="en-US" sz="2000">
                <a:solidFill>
                  <a:schemeClr val="accent1">
                    <a:lumMod val="75000"/>
                  </a:schemeClr>
                </a:solidFill>
                <a:ea typeface="+mj-ea"/>
                <a:cs typeface="+mj-cs"/>
                <a:hlinkClick r:id="rId2">
                  <a:extLst>
                    <a:ext uri="{A12FA001-AC4F-418D-AE19-62706E023703}">
                      <ahyp:hlinkClr xmlns:ahyp="http://schemas.microsoft.com/office/drawing/2018/hyperlinkcolor" val="tx"/>
                    </a:ext>
                  </a:extLst>
                </a:hlinkClick>
              </a:rPr>
              <a:t>aka.ms/SharePoint/</a:t>
            </a:r>
            <a:r>
              <a:rPr lang="en-US" sz="2000" err="1">
                <a:solidFill>
                  <a:schemeClr val="accent1">
                    <a:lumMod val="75000"/>
                  </a:schemeClr>
                </a:solidFill>
                <a:ea typeface="+mj-ea"/>
                <a:cs typeface="+mj-cs"/>
                <a:hlinkClick r:id="rId2">
                  <a:extLst>
                    <a:ext uri="{A12FA001-AC4F-418D-AE19-62706E023703}">
                      <ahyp:hlinkClr xmlns:ahyp="http://schemas.microsoft.com/office/drawing/2018/hyperlinkcolor" val="tx"/>
                    </a:ext>
                  </a:extLst>
                </a:hlinkClick>
              </a:rPr>
              <a:t>AgentsAdoption</a:t>
            </a:r>
            <a:endParaRPr lang="en-US">
              <a:solidFill>
                <a:schemeClr val="accent1">
                  <a:lumMod val="75000"/>
                </a:schemeClr>
              </a:solidFill>
              <a:ea typeface="+mj-ea"/>
              <a:cs typeface="+mj-cs"/>
            </a:endParaRPr>
          </a:p>
        </p:txBody>
      </p:sp>
    </p:spTree>
    <p:extLst>
      <p:ext uri="{BB962C8B-B14F-4D97-AF65-F5344CB8AC3E}">
        <p14:creationId xmlns:p14="http://schemas.microsoft.com/office/powerpoint/2010/main" val="368528577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D8292-0236-FD73-718C-6CBB89BC8BBA}"/>
              </a:ext>
              <a:ext uri="{C183D7F6-B498-43B3-948B-1728B52AA6E4}">
                <adec:decorative xmlns:adec="http://schemas.microsoft.com/office/drawing/2017/decorative" val="1"/>
              </a:ext>
            </a:extLst>
          </p:cNvPr>
          <p:cNvSpPr/>
          <p:nvPr/>
        </p:nvSpPr>
        <p:spPr>
          <a:xfrm>
            <a:off x="0" y="1"/>
            <a:ext cx="12192000" cy="1300479"/>
          </a:xfrm>
          <a:prstGeom prst="rect">
            <a:avLst/>
          </a:prstGeom>
          <a:solidFill>
            <a:srgbClr val="115D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91F2C"/>
              </a:solidFill>
              <a:latin typeface="Segoe Sans Display"/>
            </a:endParaRPr>
          </a:p>
        </p:txBody>
      </p:sp>
      <p:sp>
        <p:nvSpPr>
          <p:cNvPr id="4" name="Rectangle 3">
            <a:extLst>
              <a:ext uri="{FF2B5EF4-FFF2-40B4-BE49-F238E27FC236}">
                <a16:creationId xmlns:a16="http://schemas.microsoft.com/office/drawing/2014/main" id="{EC54EA26-C54D-0A2D-0647-DF9AFC20380B}"/>
              </a:ext>
              <a:ext uri="{C183D7F6-B498-43B3-948B-1728B52AA6E4}">
                <adec:decorative xmlns:adec="http://schemas.microsoft.com/office/drawing/2017/decorative" val="1"/>
              </a:ext>
            </a:extLst>
          </p:cNvPr>
          <p:cNvSpPr/>
          <p:nvPr/>
        </p:nvSpPr>
        <p:spPr>
          <a:xfrm>
            <a:off x="0" y="130048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 name="Title 11">
            <a:extLst>
              <a:ext uri="{FF2B5EF4-FFF2-40B4-BE49-F238E27FC236}">
                <a16:creationId xmlns:a16="http://schemas.microsoft.com/office/drawing/2014/main" id="{54FCB47E-900F-3C71-E86F-BB9F7C3EED7D}"/>
              </a:ext>
            </a:extLst>
          </p:cNvPr>
          <p:cNvSpPr txBox="1">
            <a:spLocks noGrp="1"/>
          </p:cNvSpPr>
          <p:nvPr>
            <p:ph type="title" idx="4294967295"/>
          </p:nvPr>
        </p:nvSpPr>
        <p:spPr>
          <a:xfrm>
            <a:off x="740663" y="609600"/>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bg1"/>
                </a:solidFill>
                <a:effectLst/>
                <a:uLnTx/>
                <a:uFillTx/>
                <a:latin typeface="+mj-lt"/>
                <a:ea typeface="+mj-ea"/>
                <a:cs typeface="+mj-cs"/>
              </a:rPr>
              <a:t>Identifying your SharePoint agents target scenarios</a:t>
            </a:r>
          </a:p>
        </p:txBody>
      </p:sp>
      <p:sp>
        <p:nvSpPr>
          <p:cNvPr id="6" name="TextBox 5">
            <a:extLst>
              <a:ext uri="{FF2B5EF4-FFF2-40B4-BE49-F238E27FC236}">
                <a16:creationId xmlns:a16="http://schemas.microsoft.com/office/drawing/2014/main" id="{6D6EF780-2ADE-FAE8-7ECA-4EF138980C42}"/>
              </a:ext>
            </a:extLst>
          </p:cNvPr>
          <p:cNvSpPr txBox="1">
            <a:spLocks/>
          </p:cNvSpPr>
          <p:nvPr/>
        </p:nvSpPr>
        <p:spPr>
          <a:xfrm>
            <a:off x="740663" y="1472033"/>
            <a:ext cx="10705862" cy="215444"/>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Create a use case scenario to help </a:t>
            </a:r>
            <a:r>
              <a:rPr lang="en-US" sz="1400">
                <a:gradFill flip="none" rotWithShape="1">
                  <a:gsLst>
                    <a:gs pos="29000">
                      <a:srgbClr val="0078D4"/>
                    </a:gs>
                    <a:gs pos="100000">
                      <a:srgbClr val="C53FCC"/>
                    </a:gs>
                  </a:gsLst>
                  <a:lin ang="0" scaled="1"/>
                  <a:tileRect/>
                </a:gradFill>
                <a:latin typeface="Segoe Sans Display Semibold"/>
              </a:rPr>
              <a:t>illustrate how an agent can support your target audience find and interact with your content</a:t>
            </a: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21" name="Straight Connector 20">
            <a:extLst>
              <a:ext uri="{FF2B5EF4-FFF2-40B4-BE49-F238E27FC236}">
                <a16:creationId xmlns:a16="http://schemas.microsoft.com/office/drawing/2014/main" id="{20E27CF2-F858-394C-93EE-6F738681DE16}"/>
              </a:ext>
              <a:ext uri="{C183D7F6-B498-43B3-948B-1728B52AA6E4}">
                <adec:decorative xmlns:adec="http://schemas.microsoft.com/office/drawing/2017/decorative" val="1"/>
              </a:ext>
            </a:extLst>
          </p:cNvPr>
          <p:cNvCxnSpPr>
            <a:cxnSpLocks/>
          </p:cNvCxnSpPr>
          <p:nvPr/>
        </p:nvCxnSpPr>
        <p:spPr>
          <a:xfrm>
            <a:off x="1681630" y="4227049"/>
            <a:ext cx="1" cy="669266"/>
          </a:xfrm>
          <a:prstGeom prst="line">
            <a:avLst/>
          </a:prstGeom>
          <a:ln w="38100">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C22E67-AF30-81B1-F4BF-BBC3E0680748}"/>
              </a:ext>
              <a:ext uri="{C183D7F6-B498-43B3-948B-1728B52AA6E4}">
                <adec:decorative xmlns:adec="http://schemas.microsoft.com/office/drawing/2017/decorative" val="1"/>
              </a:ext>
            </a:extLst>
          </p:cNvPr>
          <p:cNvCxnSpPr>
            <a:cxnSpLocks/>
            <a:stCxn id="33" idx="6"/>
            <a:endCxn id="35" idx="2"/>
          </p:cNvCxnSpPr>
          <p:nvPr/>
        </p:nvCxnSpPr>
        <p:spPr>
          <a:xfrm>
            <a:off x="8717775" y="3092332"/>
            <a:ext cx="675756" cy="5216"/>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C34E68B-244D-D07D-F706-137448C99D7D}"/>
              </a:ext>
              <a:ext uri="{C183D7F6-B498-43B3-948B-1728B52AA6E4}">
                <adec:decorative xmlns:adec="http://schemas.microsoft.com/office/drawing/2017/decorative" val="1"/>
              </a:ext>
            </a:extLst>
          </p:cNvPr>
          <p:cNvCxnSpPr>
            <a:cxnSpLocks/>
            <a:stCxn id="31" idx="6"/>
            <a:endCxn id="33" idx="2"/>
          </p:cNvCxnSpPr>
          <p:nvPr/>
        </p:nvCxnSpPr>
        <p:spPr>
          <a:xfrm flipV="1">
            <a:off x="5782608" y="3092332"/>
            <a:ext cx="639774" cy="5533"/>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F74836B-5055-8BFD-4F74-A1C8D5537381}"/>
              </a:ext>
              <a:ext uri="{C183D7F6-B498-43B3-948B-1728B52AA6E4}">
                <adec:decorative xmlns:adec="http://schemas.microsoft.com/office/drawing/2017/decorative" val="1"/>
              </a:ext>
            </a:extLst>
          </p:cNvPr>
          <p:cNvCxnSpPr>
            <a:cxnSpLocks/>
            <a:stCxn id="29" idx="6"/>
            <a:endCxn id="31" idx="2"/>
          </p:cNvCxnSpPr>
          <p:nvPr/>
        </p:nvCxnSpPr>
        <p:spPr>
          <a:xfrm flipV="1">
            <a:off x="2847440" y="3097865"/>
            <a:ext cx="639775" cy="5896"/>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96DB3F-717F-6F2A-7914-9C6564FE86D7}"/>
              </a:ext>
              <a:ext uri="{C183D7F6-B498-43B3-948B-1728B52AA6E4}">
                <adec:decorative xmlns:adec="http://schemas.microsoft.com/office/drawing/2017/decorative" val="1"/>
              </a:ext>
            </a:extLst>
          </p:cNvPr>
          <p:cNvCxnSpPr>
            <a:cxnSpLocks/>
          </p:cNvCxnSpPr>
          <p:nvPr/>
        </p:nvCxnSpPr>
        <p:spPr>
          <a:xfrm flipH="1" flipV="1">
            <a:off x="1445784" y="4685244"/>
            <a:ext cx="253962" cy="223837"/>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BE55E33A-D3B7-3A2B-02D4-D54C8B9DD675}"/>
              </a:ext>
            </a:extLst>
          </p:cNvPr>
          <p:cNvSpPr/>
          <p:nvPr/>
        </p:nvSpPr>
        <p:spPr bwMode="auto">
          <a:xfrm>
            <a:off x="552047" y="1956064"/>
            <a:ext cx="2295393" cy="2295393"/>
          </a:xfrm>
          <a:prstGeom prst="ellipse">
            <a:avLst/>
          </a:prstGeom>
          <a:noFill/>
          <a:ln w="28575">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49404" rIns="0" bIns="0" numCol="1" spcCol="0" rtlCol="0" fromWordArt="0" anchor="t" anchorCtr="0" forceAA="0" compatLnSpc="1">
            <a:prstTxWarp prst="textNoShape">
              <a:avLst/>
            </a:prstTxWarp>
            <a:noAutofit/>
          </a:bodyPr>
          <a:lstStyle/>
          <a:p>
            <a:pPr algn="ctr" defTabSz="761420" fontAlgn="base">
              <a:spcBef>
                <a:spcPct val="0"/>
              </a:spcBef>
              <a:spcAft>
                <a:spcPts val="490"/>
              </a:spcAft>
              <a:defRPr/>
            </a:pPr>
            <a:r>
              <a:rPr lang="en-US" sz="1167" b="1">
                <a:solidFill>
                  <a:schemeClr val="tx1"/>
                </a:solidFill>
                <a:latin typeface="Segoe UI"/>
                <a:ea typeface="Segoe UI" pitchFamily="34" charset="0"/>
                <a:cs typeface="Segoe UI" pitchFamily="34" charset="0"/>
              </a:rPr>
              <a:t>As someone in</a:t>
            </a:r>
            <a:r>
              <a:rPr lang="en-US" sz="1167">
                <a:solidFill>
                  <a:schemeClr val="tx1"/>
                </a:solidFill>
                <a:latin typeface="Segoe UI"/>
                <a:ea typeface="Segoe UI" pitchFamily="34" charset="0"/>
                <a:cs typeface="Segoe UI" pitchFamily="34" charset="0"/>
              </a:rPr>
              <a:t>…</a:t>
            </a:r>
            <a:br>
              <a:rPr lang="en-US" sz="1167">
                <a:solidFill>
                  <a:schemeClr val="tx1"/>
                </a:solidFill>
                <a:latin typeface="Segoe UI"/>
                <a:ea typeface="Segoe UI" pitchFamily="34" charset="0"/>
                <a:cs typeface="Segoe UI" pitchFamily="34" charset="0"/>
              </a:rPr>
            </a:br>
            <a:r>
              <a:rPr lang="en-US" sz="1167">
                <a:solidFill>
                  <a:schemeClr val="tx1"/>
                </a:solidFill>
                <a:latin typeface="Segoe UI Semilight" panose="020B0402040204020203" pitchFamily="34" charset="0"/>
                <a:ea typeface="Segoe UI" pitchFamily="34" charset="0"/>
                <a:cs typeface="Segoe UI Semilight" panose="020B0402040204020203" pitchFamily="34" charset="0"/>
              </a:rPr>
              <a:t>Sales Enablement</a:t>
            </a:r>
            <a:endParaRPr lang="en-US" sz="1167">
              <a:solidFill>
                <a:schemeClr val="tx1"/>
              </a:solidFill>
              <a:latin typeface="Segoe UI Semilight" panose="020B0402040204020203" pitchFamily="34" charset="0"/>
              <a:cs typeface="Segoe UI Semilight" panose="020B0402040204020203" pitchFamily="34" charset="0"/>
            </a:endParaRPr>
          </a:p>
        </p:txBody>
      </p:sp>
      <p:sp>
        <p:nvSpPr>
          <p:cNvPr id="37" name="Rectangle 36">
            <a:extLst>
              <a:ext uri="{FF2B5EF4-FFF2-40B4-BE49-F238E27FC236}">
                <a16:creationId xmlns:a16="http://schemas.microsoft.com/office/drawing/2014/main" id="{2164B241-DC2A-2308-7DF2-8B2142EAE26F}"/>
              </a:ext>
            </a:extLst>
          </p:cNvPr>
          <p:cNvSpPr/>
          <p:nvPr/>
        </p:nvSpPr>
        <p:spPr bwMode="auto">
          <a:xfrm>
            <a:off x="351512" y="4677268"/>
            <a:ext cx="2660236" cy="2085273"/>
          </a:xfrm>
          <a:prstGeom prst="rect">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404" tIns="119523" rIns="149404" bIns="119523" numCol="1" spcCol="0" rtlCol="0" fromWordArt="0" anchor="t" anchorCtr="0" forceAA="0" compatLnSpc="1">
            <a:prstTxWarp prst="textNoShape">
              <a:avLst/>
            </a:prstTxWarp>
            <a:noAutofit/>
          </a:bodyPr>
          <a:lstStyle/>
          <a:p>
            <a:pPr algn="ctr" defTabSz="761420" fontAlgn="base">
              <a:lnSpc>
                <a:spcPct val="90000"/>
              </a:lnSpc>
              <a:spcBef>
                <a:spcPct val="0"/>
              </a:spcBef>
              <a:spcAft>
                <a:spcPct val="0"/>
              </a:spcAft>
              <a:defRPr/>
            </a:pPr>
            <a:r>
              <a:rPr lang="en-US" sz="1307" b="1" spc="-24">
                <a:solidFill>
                  <a:schemeClr val="tx1"/>
                </a:solidFill>
                <a:latin typeface="Segoe UI"/>
                <a:ea typeface="Segoe UI" pitchFamily="34" charset="0"/>
                <a:cs typeface="Segoe UI" pitchFamily="34" charset="0"/>
              </a:rPr>
              <a:t>As someone in</a:t>
            </a:r>
          </a:p>
          <a:p>
            <a:pPr algn="ctr" defTabSz="761420" fontAlgn="base">
              <a:lnSpc>
                <a:spcPct val="90000"/>
              </a:lnSpc>
              <a:spcBef>
                <a:spcPct val="0"/>
              </a:spcBef>
              <a:spcAft>
                <a:spcPct val="0"/>
              </a:spcAft>
              <a:defRPr/>
            </a:pPr>
            <a:r>
              <a:rPr lang="en-US" sz="1333" i="1">
                <a:solidFill>
                  <a:schemeClr val="tx1"/>
                </a:solidFill>
                <a:latin typeface="Segoe UI"/>
                <a:cs typeface="Segoe UI Semilight" panose="020B0402040204020203" pitchFamily="34" charset="0"/>
              </a:rPr>
              <a:t>Sales enablement I need to equip the sales team with the tools, resources, and support they need to sell effectively</a:t>
            </a:r>
          </a:p>
          <a:p>
            <a:pPr algn="ctr" defTabSz="761420" fontAlgn="base">
              <a:lnSpc>
                <a:spcPct val="90000"/>
              </a:lnSpc>
              <a:spcBef>
                <a:spcPct val="0"/>
              </a:spcBef>
              <a:spcAft>
                <a:spcPct val="0"/>
              </a:spcAft>
              <a:defRPr/>
            </a:pPr>
            <a:endParaRPr lang="en-US" sz="1307" b="1" spc="-24">
              <a:solidFill>
                <a:srgbClr val="225B62"/>
              </a:solidFill>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1AFC226A-3E99-18AD-89F7-7C81377A9E76}"/>
              </a:ext>
            </a:extLst>
          </p:cNvPr>
          <p:cNvSpPr/>
          <p:nvPr/>
        </p:nvSpPr>
        <p:spPr bwMode="auto">
          <a:xfrm>
            <a:off x="3487215" y="1950168"/>
            <a:ext cx="2295393" cy="2295393"/>
          </a:xfrm>
          <a:prstGeom prst="ellipse">
            <a:avLst/>
          </a:prstGeom>
          <a:noFill/>
          <a:ln w="28575">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49404" rIns="0" bIns="0" numCol="1" spcCol="0" rtlCol="0" fromWordArt="0" anchor="t" anchorCtr="0" forceAA="0" compatLnSpc="1">
            <a:prstTxWarp prst="textNoShape">
              <a:avLst/>
            </a:prstTxWarp>
            <a:noAutofit/>
          </a:bodyPr>
          <a:lstStyle/>
          <a:p>
            <a:pPr algn="ctr" defTabSz="761420" fontAlgn="base">
              <a:spcBef>
                <a:spcPct val="0"/>
              </a:spcBef>
              <a:spcAft>
                <a:spcPct val="0"/>
              </a:spcAft>
              <a:defRPr/>
            </a:pPr>
            <a:r>
              <a:rPr lang="en-US" sz="1167" b="1">
                <a:solidFill>
                  <a:schemeClr val="tx1"/>
                </a:solidFill>
                <a:latin typeface="Segoe UI"/>
                <a:ea typeface="Segoe UI" pitchFamily="34" charset="0"/>
                <a:cs typeface="Segoe UI" pitchFamily="34" charset="0"/>
              </a:rPr>
              <a:t>I want to</a:t>
            </a:r>
            <a:r>
              <a:rPr lang="en-US" sz="1167">
                <a:solidFill>
                  <a:schemeClr val="tx1"/>
                </a:solidFill>
                <a:latin typeface="Segoe UI"/>
                <a:ea typeface="Segoe UI" pitchFamily="34" charset="0"/>
                <a:cs typeface="Segoe UI" pitchFamily="34" charset="0"/>
              </a:rPr>
              <a:t>….</a:t>
            </a:r>
          </a:p>
          <a:p>
            <a:pPr marL="0" lvl="1" algn="ctr" defTabSz="761942">
              <a:defRPr/>
            </a:pPr>
            <a:r>
              <a:rPr lang="en-US" sz="1000">
                <a:solidFill>
                  <a:schemeClr val="tx1"/>
                </a:solidFill>
                <a:latin typeface="Segoe UI Semilight" panose="020B0402040204020203" pitchFamily="34" charset="0"/>
                <a:cs typeface="Segoe UI Semilight" panose="020B0402040204020203" pitchFamily="34" charset="0"/>
              </a:rPr>
              <a:t>enable sales efficiency</a:t>
            </a:r>
            <a:endParaRPr lang="en-US" sz="1083">
              <a:solidFill>
                <a:schemeClr val="tx1"/>
              </a:solidFill>
              <a:latin typeface="Segoe UI"/>
              <a:ea typeface="Segoe UI" pitchFamily="34" charset="0"/>
              <a:cs typeface="Segoe UI" pitchFamily="34" charset="0"/>
            </a:endParaRPr>
          </a:p>
        </p:txBody>
      </p:sp>
      <p:sp>
        <p:nvSpPr>
          <p:cNvPr id="38" name="Rectangle 37">
            <a:extLst>
              <a:ext uri="{FF2B5EF4-FFF2-40B4-BE49-F238E27FC236}">
                <a16:creationId xmlns:a16="http://schemas.microsoft.com/office/drawing/2014/main" id="{24765F22-E360-BD11-C70D-5E7D5F5305BB}"/>
              </a:ext>
            </a:extLst>
          </p:cNvPr>
          <p:cNvSpPr/>
          <p:nvPr/>
        </p:nvSpPr>
        <p:spPr bwMode="auto">
          <a:xfrm>
            <a:off x="3308075" y="4702043"/>
            <a:ext cx="2660236" cy="2085273"/>
          </a:xfrm>
          <a:prstGeom prst="rect">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404" tIns="119523" rIns="149404" bIns="119523" numCol="1" spcCol="0" rtlCol="0" fromWordArt="0" anchor="t" anchorCtr="0" forceAA="0" compatLnSpc="1">
            <a:prstTxWarp prst="textNoShape">
              <a:avLst/>
            </a:prstTxWarp>
            <a:noAutofit/>
          </a:bodyPr>
          <a:lstStyle/>
          <a:p>
            <a:pPr algn="ctr" defTabSz="761420" fontAlgn="base">
              <a:lnSpc>
                <a:spcPct val="90000"/>
              </a:lnSpc>
              <a:spcBef>
                <a:spcPct val="0"/>
              </a:spcBef>
              <a:spcAft>
                <a:spcPts val="245"/>
              </a:spcAft>
              <a:defRPr/>
            </a:pPr>
            <a:r>
              <a:rPr lang="en-US" sz="1308" b="1" spc="-24">
                <a:solidFill>
                  <a:schemeClr val="tx1"/>
                </a:solidFill>
                <a:latin typeface="Segoe UI" panose="020B0502040204020203" pitchFamily="34" charset="0"/>
                <a:cs typeface="Segoe UI" panose="020B0502040204020203" pitchFamily="34" charset="0"/>
              </a:rPr>
              <a:t>I want to</a:t>
            </a:r>
          </a:p>
          <a:p>
            <a:pPr algn="ctr" defTabSz="761420" fontAlgn="base">
              <a:lnSpc>
                <a:spcPct val="90000"/>
              </a:lnSpc>
              <a:spcBef>
                <a:spcPct val="0"/>
              </a:spcBef>
              <a:spcAft>
                <a:spcPct val="0"/>
              </a:spcAft>
              <a:defRPr/>
            </a:pPr>
            <a:r>
              <a:rPr lang="en-US" sz="1333" i="1" spc="-24">
                <a:solidFill>
                  <a:schemeClr val="tx1"/>
                </a:solidFill>
                <a:latin typeface="Segoe UI"/>
                <a:cs typeface="Segoe UI Semilight" panose="020B0402040204020203" pitchFamily="34" charset="0"/>
              </a:rPr>
              <a:t>Minimize the time that sales are looking for industry/sector specific product information and reduce the time sales are recreating materials for client presentations.</a:t>
            </a:r>
            <a:endParaRPr lang="en-US" sz="1308" spc="-24">
              <a:solidFill>
                <a:schemeClr val="tx1"/>
              </a:solidFill>
              <a:latin typeface="Segoe UI" panose="020B0502040204020203" pitchFamily="34" charset="0"/>
              <a:cs typeface="Segoe UI" panose="020B0502040204020203" pitchFamily="34" charset="0"/>
            </a:endParaRPr>
          </a:p>
        </p:txBody>
      </p:sp>
      <p:sp>
        <p:nvSpPr>
          <p:cNvPr id="33" name="Oval 32">
            <a:extLst>
              <a:ext uri="{FF2B5EF4-FFF2-40B4-BE49-F238E27FC236}">
                <a16:creationId xmlns:a16="http://schemas.microsoft.com/office/drawing/2014/main" id="{89507A2D-2323-AB01-749A-5AB71D59938C}"/>
              </a:ext>
            </a:extLst>
          </p:cNvPr>
          <p:cNvSpPr/>
          <p:nvPr/>
        </p:nvSpPr>
        <p:spPr bwMode="auto">
          <a:xfrm>
            <a:off x="6422382" y="1944635"/>
            <a:ext cx="2295393" cy="2295393"/>
          </a:xfrm>
          <a:prstGeom prst="ellipse">
            <a:avLst/>
          </a:prstGeom>
          <a:noFill/>
          <a:ln w="28575">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49404" rIns="0" bIns="0" numCol="1" spcCol="0" rtlCol="0" fromWordArt="0" anchor="t" anchorCtr="0" forceAA="0" compatLnSpc="1">
            <a:prstTxWarp prst="textNoShape">
              <a:avLst/>
            </a:prstTxWarp>
            <a:noAutofit/>
          </a:bodyPr>
          <a:lstStyle/>
          <a:p>
            <a:pPr algn="ctr" defTabSz="761420" fontAlgn="base">
              <a:lnSpc>
                <a:spcPct val="90000"/>
              </a:lnSpc>
              <a:spcBef>
                <a:spcPct val="0"/>
              </a:spcBef>
              <a:spcAft>
                <a:spcPct val="0"/>
              </a:spcAft>
              <a:defRPr/>
            </a:pPr>
            <a:r>
              <a:rPr lang="en-US" sz="1167" b="1">
                <a:solidFill>
                  <a:schemeClr val="tx1"/>
                </a:solidFill>
                <a:latin typeface="Segoe UI"/>
                <a:ea typeface="Segoe UI" pitchFamily="34" charset="0"/>
                <a:cs typeface="Segoe UI" pitchFamily="34" charset="0"/>
              </a:rPr>
              <a:t>Using</a:t>
            </a:r>
            <a:r>
              <a:rPr lang="en-US" sz="1167">
                <a:solidFill>
                  <a:schemeClr val="tx1"/>
                </a:solidFill>
                <a:latin typeface="Segoe UI"/>
                <a:ea typeface="Segoe UI" pitchFamily="34" charset="0"/>
                <a:cs typeface="Segoe UI" pitchFamily="34" charset="0"/>
              </a:rPr>
              <a:t>…</a:t>
            </a:r>
          </a:p>
          <a:p>
            <a:pPr marL="0" lvl="1" algn="ctr" defTabSz="761942">
              <a:defRPr/>
            </a:pPr>
            <a:r>
              <a:rPr lang="en-US" sz="1000">
                <a:solidFill>
                  <a:schemeClr val="tx1"/>
                </a:solidFill>
                <a:latin typeface="Segoe UI Semilight" panose="020B0402040204020203" pitchFamily="34" charset="0"/>
                <a:cs typeface="Segoe UI Semilight" panose="020B0402040204020203" pitchFamily="34" charset="0"/>
              </a:rPr>
              <a:t>SharePoint agents</a:t>
            </a:r>
            <a:endParaRPr lang="en-US" sz="1167">
              <a:solidFill>
                <a:schemeClr val="tx1"/>
              </a:solidFill>
              <a:latin typeface="Segoe UI"/>
              <a:ea typeface="Segoe UI" pitchFamily="34" charset="0"/>
              <a:cs typeface="Segoe UI" pitchFamily="34" charset="0"/>
            </a:endParaRPr>
          </a:p>
          <a:p>
            <a:pPr algn="ctr" defTabSz="761420" fontAlgn="base">
              <a:lnSpc>
                <a:spcPct val="90000"/>
              </a:lnSpc>
              <a:spcBef>
                <a:spcPct val="0"/>
              </a:spcBef>
              <a:spcAft>
                <a:spcPct val="0"/>
              </a:spcAft>
              <a:defRPr/>
            </a:pPr>
            <a:br>
              <a:rPr lang="en-US" sz="1471">
                <a:solidFill>
                  <a:srgbClr val="225B62"/>
                </a:solidFill>
                <a:latin typeface="Segoe UI"/>
                <a:ea typeface="Segoe UI" pitchFamily="34" charset="0"/>
                <a:cs typeface="Segoe UI" pitchFamily="34" charset="0"/>
              </a:rPr>
            </a:br>
            <a:endParaRPr lang="en-US" sz="1471">
              <a:solidFill>
                <a:srgbClr val="225B62"/>
              </a:solidFill>
              <a:latin typeface="Segoe UI"/>
              <a:ea typeface="Segoe UI" pitchFamily="34" charset="0"/>
              <a:cs typeface="Segoe UI" pitchFamily="34" charset="0"/>
            </a:endParaRPr>
          </a:p>
        </p:txBody>
      </p:sp>
      <p:sp>
        <p:nvSpPr>
          <p:cNvPr id="39" name="Rectangle 38">
            <a:extLst>
              <a:ext uri="{FF2B5EF4-FFF2-40B4-BE49-F238E27FC236}">
                <a16:creationId xmlns:a16="http://schemas.microsoft.com/office/drawing/2014/main" id="{B38DA5A1-ACCD-2B6B-733F-AD6CB630DD04}"/>
              </a:ext>
            </a:extLst>
          </p:cNvPr>
          <p:cNvSpPr/>
          <p:nvPr/>
        </p:nvSpPr>
        <p:spPr bwMode="auto">
          <a:xfrm>
            <a:off x="6260265" y="4702043"/>
            <a:ext cx="2660236" cy="2085273"/>
          </a:xfrm>
          <a:prstGeom prst="rect">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404" tIns="119523" rIns="149404" bIns="119523" numCol="1" spcCol="0" rtlCol="0" fromWordArt="0" anchor="t" anchorCtr="0" forceAA="0" compatLnSpc="1">
            <a:prstTxWarp prst="textNoShape">
              <a:avLst/>
            </a:prstTxWarp>
            <a:noAutofit/>
          </a:bodyPr>
          <a:lstStyle/>
          <a:p>
            <a:pPr algn="ctr" defTabSz="761420" fontAlgn="base">
              <a:lnSpc>
                <a:spcPct val="90000"/>
              </a:lnSpc>
              <a:spcBef>
                <a:spcPct val="0"/>
              </a:spcBef>
              <a:spcAft>
                <a:spcPct val="0"/>
              </a:spcAft>
              <a:defRPr/>
            </a:pPr>
            <a:r>
              <a:rPr lang="en-US" sz="1307" b="1" spc="-24">
                <a:solidFill>
                  <a:schemeClr val="tx1"/>
                </a:solidFill>
                <a:latin typeface="Segoe UI"/>
                <a:ea typeface="Segoe UI" pitchFamily="34" charset="0"/>
                <a:cs typeface="Segoe UI" pitchFamily="34" charset="0"/>
              </a:rPr>
              <a:t>Using</a:t>
            </a:r>
          </a:p>
          <a:p>
            <a:pPr algn="ctr" defTabSz="761420" fontAlgn="base">
              <a:lnSpc>
                <a:spcPct val="90000"/>
              </a:lnSpc>
              <a:spcBef>
                <a:spcPct val="0"/>
              </a:spcBef>
              <a:spcAft>
                <a:spcPct val="0"/>
              </a:spcAft>
              <a:defRPr/>
            </a:pPr>
            <a:r>
              <a:rPr lang="en-US" sz="1333" i="1">
                <a:solidFill>
                  <a:schemeClr val="tx1"/>
                </a:solidFill>
                <a:latin typeface="Segoe UI"/>
                <a:cs typeface="Segoe UI Semilight" panose="020B0402040204020203" pitchFamily="34" charset="0"/>
              </a:rPr>
              <a:t>I create a Sales excellence SharePoint agent grounded to our library of customer success stories, case studies, and winning proposals.</a:t>
            </a:r>
            <a:endParaRPr lang="en-US" sz="1307" i="1" spc="-24">
              <a:solidFill>
                <a:schemeClr val="tx1"/>
              </a:solidFill>
              <a:highlight>
                <a:srgbClr val="F2F2F2"/>
              </a:highlight>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85A23CDB-4B34-1A48-BA6C-2EDE76189F10}"/>
              </a:ext>
            </a:extLst>
          </p:cNvPr>
          <p:cNvSpPr/>
          <p:nvPr/>
        </p:nvSpPr>
        <p:spPr bwMode="auto">
          <a:xfrm>
            <a:off x="9393531" y="1949851"/>
            <a:ext cx="2295393" cy="2295393"/>
          </a:xfrm>
          <a:prstGeom prst="ellipse">
            <a:avLst/>
          </a:prstGeom>
          <a:noFill/>
          <a:ln w="28575">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49404" rIns="0" bIns="0" numCol="1" spcCol="0" rtlCol="0" fromWordArt="0" anchor="t" anchorCtr="0" forceAA="0" compatLnSpc="1">
            <a:prstTxWarp prst="textNoShape">
              <a:avLst/>
            </a:prstTxWarp>
            <a:noAutofit/>
          </a:bodyPr>
          <a:lstStyle/>
          <a:p>
            <a:pPr algn="ctr" defTabSz="761420" fontAlgn="base">
              <a:lnSpc>
                <a:spcPct val="90000"/>
              </a:lnSpc>
              <a:spcBef>
                <a:spcPct val="0"/>
              </a:spcBef>
              <a:spcAft>
                <a:spcPct val="0"/>
              </a:spcAft>
              <a:defRPr/>
            </a:pPr>
            <a:r>
              <a:rPr lang="en-US" sz="1167" b="1">
                <a:solidFill>
                  <a:schemeClr val="tx1"/>
                </a:solidFill>
                <a:latin typeface="Segoe UI"/>
                <a:ea typeface="Segoe UI" pitchFamily="34" charset="0"/>
                <a:cs typeface="Segoe UI" pitchFamily="34" charset="0"/>
              </a:rPr>
              <a:t>I’ll know this is </a:t>
            </a:r>
          </a:p>
          <a:p>
            <a:pPr algn="ctr" defTabSz="761420" fontAlgn="base">
              <a:lnSpc>
                <a:spcPct val="90000"/>
              </a:lnSpc>
              <a:spcBef>
                <a:spcPct val="0"/>
              </a:spcBef>
              <a:spcAft>
                <a:spcPct val="0"/>
              </a:spcAft>
              <a:defRPr/>
            </a:pPr>
            <a:r>
              <a:rPr lang="en-US" sz="1167" b="1">
                <a:solidFill>
                  <a:schemeClr val="tx1"/>
                </a:solidFill>
                <a:latin typeface="Segoe UI"/>
                <a:ea typeface="Segoe UI" pitchFamily="34" charset="0"/>
                <a:cs typeface="Segoe UI" pitchFamily="34" charset="0"/>
              </a:rPr>
              <a:t>successful when</a:t>
            </a:r>
            <a:r>
              <a:rPr lang="en-US" sz="1167">
                <a:solidFill>
                  <a:schemeClr val="tx1"/>
                </a:solidFill>
                <a:latin typeface="Segoe UI"/>
                <a:ea typeface="Segoe UI" pitchFamily="34" charset="0"/>
                <a:cs typeface="Segoe UI" pitchFamily="34" charset="0"/>
              </a:rPr>
              <a:t>….</a:t>
            </a:r>
            <a:br>
              <a:rPr lang="en-US" sz="1167">
                <a:solidFill>
                  <a:schemeClr val="tx1"/>
                </a:solidFill>
                <a:latin typeface="Segoe UI"/>
                <a:ea typeface="Segoe UI" pitchFamily="34" charset="0"/>
                <a:cs typeface="Segoe UI" pitchFamily="34" charset="0"/>
              </a:rPr>
            </a:br>
            <a:r>
              <a:rPr lang="en-US" sz="1000">
                <a:solidFill>
                  <a:schemeClr val="tx1"/>
                </a:solidFill>
                <a:latin typeface="Segoe UI Semilight" panose="020B0402040204020203" pitchFamily="34" charset="0"/>
                <a:cs typeface="Segoe UI Semilight" panose="020B0402040204020203" pitchFamily="34" charset="0"/>
              </a:rPr>
              <a:t>Sales reports they are spending </a:t>
            </a:r>
          </a:p>
          <a:p>
            <a:pPr algn="ctr" defTabSz="761420" fontAlgn="base">
              <a:lnSpc>
                <a:spcPct val="90000"/>
              </a:lnSpc>
              <a:spcBef>
                <a:spcPct val="0"/>
              </a:spcBef>
              <a:spcAft>
                <a:spcPct val="0"/>
              </a:spcAft>
              <a:defRPr/>
            </a:pPr>
            <a:r>
              <a:rPr lang="en-US" sz="1000">
                <a:solidFill>
                  <a:schemeClr val="tx1"/>
                </a:solidFill>
                <a:latin typeface="Segoe UI Semilight" panose="020B0402040204020203" pitchFamily="34" charset="0"/>
                <a:cs typeface="Segoe UI Semilight" panose="020B0402040204020203" pitchFamily="34" charset="0"/>
              </a:rPr>
              <a:t>less time searching and </a:t>
            </a:r>
          </a:p>
          <a:p>
            <a:pPr algn="ctr" defTabSz="761420" fontAlgn="base">
              <a:lnSpc>
                <a:spcPct val="90000"/>
              </a:lnSpc>
              <a:spcBef>
                <a:spcPct val="0"/>
              </a:spcBef>
              <a:spcAft>
                <a:spcPct val="0"/>
              </a:spcAft>
              <a:defRPr/>
            </a:pPr>
            <a:r>
              <a:rPr lang="en-US" sz="1000">
                <a:solidFill>
                  <a:schemeClr val="tx1"/>
                </a:solidFill>
                <a:latin typeface="Segoe UI Semilight" panose="020B0402040204020203" pitchFamily="34" charset="0"/>
                <a:cs typeface="Segoe UI Semilight" panose="020B0402040204020203" pitchFamily="34" charset="0"/>
              </a:rPr>
              <a:t>collating sales presentations</a:t>
            </a:r>
          </a:p>
        </p:txBody>
      </p:sp>
      <p:sp>
        <p:nvSpPr>
          <p:cNvPr id="40" name="Rectangle 39">
            <a:extLst>
              <a:ext uri="{FF2B5EF4-FFF2-40B4-BE49-F238E27FC236}">
                <a16:creationId xmlns:a16="http://schemas.microsoft.com/office/drawing/2014/main" id="{B23BE2F5-FCE7-3075-122B-B29831DAEE8D}"/>
              </a:ext>
            </a:extLst>
          </p:cNvPr>
          <p:cNvSpPr/>
          <p:nvPr/>
        </p:nvSpPr>
        <p:spPr bwMode="auto">
          <a:xfrm>
            <a:off x="9211110" y="4768145"/>
            <a:ext cx="2660236" cy="2085273"/>
          </a:xfrm>
          <a:prstGeom prst="rect">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404" tIns="119523" rIns="149404" bIns="119523" numCol="1" spcCol="0" rtlCol="0" fromWordArt="0" anchor="t" anchorCtr="0" forceAA="0" compatLnSpc="1">
            <a:prstTxWarp prst="textNoShape">
              <a:avLst/>
            </a:prstTxWarp>
            <a:noAutofit/>
          </a:bodyPr>
          <a:lstStyle/>
          <a:p>
            <a:pPr algn="ctr" defTabSz="761420" fontAlgn="base">
              <a:lnSpc>
                <a:spcPct val="90000"/>
              </a:lnSpc>
              <a:spcBef>
                <a:spcPct val="0"/>
              </a:spcBef>
              <a:spcAft>
                <a:spcPct val="0"/>
              </a:spcAft>
              <a:defRPr/>
            </a:pPr>
            <a:r>
              <a:rPr lang="en-US" sz="1307" b="1" spc="-24">
                <a:solidFill>
                  <a:schemeClr val="tx1"/>
                </a:solidFill>
                <a:latin typeface="Segoe UI"/>
                <a:ea typeface="Segoe UI" pitchFamily="34" charset="0"/>
                <a:cs typeface="Segoe UI" pitchFamily="34" charset="0"/>
              </a:rPr>
              <a:t>I’ll know this is successful when</a:t>
            </a:r>
          </a:p>
          <a:p>
            <a:pPr algn="ctr" defTabSz="761420" fontAlgn="base">
              <a:lnSpc>
                <a:spcPct val="90000"/>
              </a:lnSpc>
              <a:spcBef>
                <a:spcPct val="0"/>
              </a:spcBef>
              <a:spcAft>
                <a:spcPct val="0"/>
              </a:spcAft>
              <a:defRPr/>
            </a:pPr>
            <a:r>
              <a:rPr lang="en-US" sz="1333" i="1">
                <a:solidFill>
                  <a:schemeClr val="tx1"/>
                </a:solidFill>
                <a:latin typeface="Segoe UI"/>
                <a:cs typeface="Segoe UI Semilight" panose="020B0402040204020203" pitchFamily="34" charset="0"/>
              </a:rPr>
              <a:t>I see positive trends and benchmarks on how sales are using our materials to help close business.</a:t>
            </a:r>
            <a:endParaRPr lang="en-US" sz="1333" b="1" i="1" spc="-24">
              <a:solidFill>
                <a:schemeClr val="tx1"/>
              </a:solidFill>
              <a:latin typeface="Segoe UI"/>
              <a:ea typeface="Segoe UI" pitchFamily="34" charset="0"/>
              <a:cs typeface="Segoe UI" pitchFamily="34" charset="0"/>
            </a:endParaRPr>
          </a:p>
        </p:txBody>
      </p:sp>
      <p:pic>
        <p:nvPicPr>
          <p:cNvPr id="30" name="Graphic 29">
            <a:extLst>
              <a:ext uri="{FF2B5EF4-FFF2-40B4-BE49-F238E27FC236}">
                <a16:creationId xmlns:a16="http://schemas.microsoft.com/office/drawing/2014/main" id="{3B07015F-3312-095F-AF6A-57D9EDF0D83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8402" y="2980463"/>
            <a:ext cx="762000" cy="762000"/>
          </a:xfrm>
          <a:prstGeom prst="rect">
            <a:avLst/>
          </a:prstGeom>
        </p:spPr>
      </p:pic>
      <p:pic>
        <p:nvPicPr>
          <p:cNvPr id="36" name="Graphic 35">
            <a:extLst>
              <a:ext uri="{FF2B5EF4-FFF2-40B4-BE49-F238E27FC236}">
                <a16:creationId xmlns:a16="http://schemas.microsoft.com/office/drawing/2014/main" id="{A036E72B-7B97-BB6B-44A0-6A28E93EA8D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3998" y="3185460"/>
            <a:ext cx="609600" cy="609600"/>
          </a:xfrm>
          <a:prstGeom prst="rect">
            <a:avLst/>
          </a:prstGeom>
        </p:spPr>
      </p:pic>
      <p:pic>
        <p:nvPicPr>
          <p:cNvPr id="42" name="Graphic 41">
            <a:extLst>
              <a:ext uri="{FF2B5EF4-FFF2-40B4-BE49-F238E27FC236}">
                <a16:creationId xmlns:a16="http://schemas.microsoft.com/office/drawing/2014/main" id="{563A002A-C7C5-598B-FFCF-FA85C7037BB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50681" y="3127112"/>
            <a:ext cx="569387" cy="569387"/>
          </a:xfrm>
          <a:prstGeom prst="rect">
            <a:avLst/>
          </a:prstGeom>
        </p:spPr>
      </p:pic>
      <p:pic>
        <p:nvPicPr>
          <p:cNvPr id="44" name="Picture 43">
            <a:extLst>
              <a:ext uri="{FF2B5EF4-FFF2-40B4-BE49-F238E27FC236}">
                <a16:creationId xmlns:a16="http://schemas.microsoft.com/office/drawing/2014/main" id="{88F3D4EE-9FFC-969C-C7AB-0963F714DF5C}"/>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91045" y="2932772"/>
            <a:ext cx="958066" cy="958066"/>
          </a:xfrm>
          <a:prstGeom prst="rect">
            <a:avLst/>
          </a:prstGeom>
        </p:spPr>
      </p:pic>
      <p:cxnSp>
        <p:nvCxnSpPr>
          <p:cNvPr id="46" name="Straight Connector 45">
            <a:extLst>
              <a:ext uri="{FF2B5EF4-FFF2-40B4-BE49-F238E27FC236}">
                <a16:creationId xmlns:a16="http://schemas.microsoft.com/office/drawing/2014/main" id="{06959681-7638-7898-0FE3-1ECE16D1AF6A}"/>
              </a:ext>
              <a:ext uri="{C183D7F6-B498-43B3-948B-1728B52AA6E4}">
                <adec:decorative xmlns:adec="http://schemas.microsoft.com/office/drawing/2017/decorative" val="1"/>
              </a:ext>
            </a:extLst>
          </p:cNvPr>
          <p:cNvCxnSpPr>
            <a:cxnSpLocks/>
            <a:endCxn id="38" idx="0"/>
          </p:cNvCxnSpPr>
          <p:nvPr/>
        </p:nvCxnSpPr>
        <p:spPr>
          <a:xfrm flipH="1">
            <a:off x="4638193" y="4251457"/>
            <a:ext cx="5868" cy="450586"/>
          </a:xfrm>
          <a:prstGeom prst="line">
            <a:avLst/>
          </a:prstGeom>
          <a:ln w="38100">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D835660-1C78-C437-E5E1-D9741828EE64}"/>
              </a:ext>
              <a:ext uri="{C183D7F6-B498-43B3-948B-1728B52AA6E4}">
                <adec:decorative xmlns:adec="http://schemas.microsoft.com/office/drawing/2017/decorative" val="1"/>
              </a:ext>
            </a:extLst>
          </p:cNvPr>
          <p:cNvCxnSpPr>
            <a:cxnSpLocks/>
            <a:endCxn id="39" idx="0"/>
          </p:cNvCxnSpPr>
          <p:nvPr/>
        </p:nvCxnSpPr>
        <p:spPr>
          <a:xfrm>
            <a:off x="7588517" y="4248650"/>
            <a:ext cx="1866" cy="453393"/>
          </a:xfrm>
          <a:prstGeom prst="line">
            <a:avLst/>
          </a:prstGeom>
          <a:ln w="38100">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CF23F0B-FF64-BDD1-D8AC-C1F730D0921B}"/>
              </a:ext>
              <a:ext uri="{C183D7F6-B498-43B3-948B-1728B52AA6E4}">
                <adec:decorative xmlns:adec="http://schemas.microsoft.com/office/drawing/2017/decorative" val="1"/>
              </a:ext>
            </a:extLst>
          </p:cNvPr>
          <p:cNvCxnSpPr>
            <a:cxnSpLocks/>
            <a:endCxn id="40" idx="0"/>
          </p:cNvCxnSpPr>
          <p:nvPr/>
        </p:nvCxnSpPr>
        <p:spPr>
          <a:xfrm>
            <a:off x="10541227" y="4205733"/>
            <a:ext cx="1" cy="562412"/>
          </a:xfrm>
          <a:prstGeom prst="line">
            <a:avLst/>
          </a:prstGeom>
          <a:ln w="38100">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78295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BFC67B-489E-E6E3-40BF-4942918CD265}"/>
              </a:ext>
              <a:ext uri="{C183D7F6-B498-43B3-948B-1728B52AA6E4}">
                <adec:decorative xmlns:adec="http://schemas.microsoft.com/office/drawing/2017/decorative" val="1"/>
              </a:ext>
            </a:extLst>
          </p:cNvPr>
          <p:cNvSpPr/>
          <p:nvPr/>
        </p:nvSpPr>
        <p:spPr>
          <a:xfrm>
            <a:off x="0" y="1"/>
            <a:ext cx="12192000" cy="1300479"/>
          </a:xfrm>
          <a:prstGeom prst="rect">
            <a:avLst/>
          </a:prstGeom>
          <a:solidFill>
            <a:srgbClr val="115D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91F2C"/>
              </a:solidFill>
              <a:latin typeface="Segoe Sans Display"/>
            </a:endParaRPr>
          </a:p>
        </p:txBody>
      </p:sp>
      <p:sp>
        <p:nvSpPr>
          <p:cNvPr id="3" name="Rectangle 2">
            <a:extLst>
              <a:ext uri="{FF2B5EF4-FFF2-40B4-BE49-F238E27FC236}">
                <a16:creationId xmlns:a16="http://schemas.microsoft.com/office/drawing/2014/main" id="{C6FA79B9-BF85-B1E6-DF8C-9A2EB39B05AA}"/>
              </a:ext>
              <a:ext uri="{C183D7F6-B498-43B3-948B-1728B52AA6E4}">
                <adec:decorative xmlns:adec="http://schemas.microsoft.com/office/drawing/2017/decorative" val="1"/>
              </a:ext>
            </a:extLst>
          </p:cNvPr>
          <p:cNvSpPr/>
          <p:nvPr/>
        </p:nvSpPr>
        <p:spPr>
          <a:xfrm>
            <a:off x="0" y="130048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3" name="Rectangle: Rounded Corners 12">
            <a:extLst>
              <a:ext uri="{FF2B5EF4-FFF2-40B4-BE49-F238E27FC236}">
                <a16:creationId xmlns:a16="http://schemas.microsoft.com/office/drawing/2014/main" id="{CAE60239-630F-C454-6CB1-ED1DA8E397FC}"/>
              </a:ext>
              <a:ext uri="{C183D7F6-B498-43B3-948B-1728B52AA6E4}">
                <adec:decorative xmlns:adec="http://schemas.microsoft.com/office/drawing/2017/decorative" val="1"/>
              </a:ext>
            </a:extLst>
          </p:cNvPr>
          <p:cNvSpPr/>
          <p:nvPr/>
        </p:nvSpPr>
        <p:spPr bwMode="auto">
          <a:xfrm>
            <a:off x="588963" y="1612900"/>
            <a:ext cx="6596062" cy="4656137"/>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7" name="Rectangle: Top Corners Rounded 16">
            <a:extLst>
              <a:ext uri="{FF2B5EF4-FFF2-40B4-BE49-F238E27FC236}">
                <a16:creationId xmlns:a16="http://schemas.microsoft.com/office/drawing/2014/main" id="{161106E2-5CB5-D3FB-ECA5-F67FCD397026}"/>
              </a:ext>
              <a:ext uri="{C183D7F6-B498-43B3-948B-1728B52AA6E4}">
                <adec:decorative xmlns:adec="http://schemas.microsoft.com/office/drawing/2017/decorative" val="1"/>
              </a:ext>
            </a:extLst>
          </p:cNvPr>
          <p:cNvSpPr/>
          <p:nvPr/>
        </p:nvSpPr>
        <p:spPr>
          <a:xfrm rot="16200000">
            <a:off x="7442201" y="1523998"/>
            <a:ext cx="4660899" cy="4838701"/>
          </a:xfrm>
          <a:prstGeom prst="round2SameRect">
            <a:avLst>
              <a:gd name="adj1" fmla="val 2887"/>
              <a:gd name="adj2" fmla="val 0"/>
            </a:avLst>
          </a:prstGeom>
          <a:solidFill>
            <a:srgbClr val="E2D9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9" name="Rectangle: Rounded Corners 18">
            <a:extLst>
              <a:ext uri="{FF2B5EF4-FFF2-40B4-BE49-F238E27FC236}">
                <a16:creationId xmlns:a16="http://schemas.microsoft.com/office/drawing/2014/main" id="{4D89822C-6687-C2CB-8642-D7C96DE33607}"/>
              </a:ext>
              <a:ext uri="{C183D7F6-B498-43B3-948B-1728B52AA6E4}">
                <adec:decorative xmlns:adec="http://schemas.microsoft.com/office/drawing/2017/decorative" val="1"/>
              </a:ext>
            </a:extLst>
          </p:cNvPr>
          <p:cNvSpPr>
            <a:spLocks/>
          </p:cNvSpPr>
          <p:nvPr/>
        </p:nvSpPr>
        <p:spPr>
          <a:xfrm>
            <a:off x="7464116" y="1727198"/>
            <a:ext cx="4142097" cy="4432302"/>
          </a:xfrm>
          <a:prstGeom prst="roundRect">
            <a:avLst>
              <a:gd name="adj" fmla="val 2242"/>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39" name="Straight Connector 38">
            <a:extLst>
              <a:ext uri="{FF2B5EF4-FFF2-40B4-BE49-F238E27FC236}">
                <a16:creationId xmlns:a16="http://schemas.microsoft.com/office/drawing/2014/main" id="{633940AD-A1B6-F309-6A72-AE7C52ADDA83}"/>
              </a:ext>
              <a:ext uri="{C183D7F6-B498-43B3-948B-1728B52AA6E4}">
                <adec:decorative xmlns:adec="http://schemas.microsoft.com/office/drawing/2017/decorative" val="1"/>
              </a:ext>
            </a:extLst>
          </p:cNvPr>
          <p:cNvCxnSpPr/>
          <p:nvPr/>
        </p:nvCxnSpPr>
        <p:spPr>
          <a:xfrm>
            <a:off x="762000" y="4696515"/>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C9FD84C-0244-AAD4-2C89-CB96476A3523}"/>
              </a:ext>
              <a:ext uri="{C183D7F6-B498-43B3-948B-1728B52AA6E4}">
                <adec:decorative xmlns:adec="http://schemas.microsoft.com/office/drawing/2017/decorative" val="1"/>
              </a:ext>
            </a:extLst>
          </p:cNvPr>
          <p:cNvCxnSpPr/>
          <p:nvPr/>
        </p:nvCxnSpPr>
        <p:spPr>
          <a:xfrm>
            <a:off x="762000" y="2732638"/>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586A5A91-AB88-89ED-2967-7EA902B09C7F}"/>
              </a:ext>
            </a:extLst>
          </p:cNvPr>
          <p:cNvSpPr>
            <a:spLocks noGrp="1"/>
          </p:cNvSpPr>
          <p:nvPr>
            <p:ph type="title"/>
          </p:nvPr>
        </p:nvSpPr>
        <p:spPr/>
        <p:txBody>
          <a:bodyPr/>
          <a:lstStyle/>
          <a:p>
            <a:r>
              <a:rPr lang="en-US" noProof="0">
                <a:solidFill>
                  <a:schemeClr val="bg1"/>
                </a:solidFill>
                <a:ea typeface="+mj-ea"/>
                <a:cs typeface="+mj-cs"/>
              </a:rPr>
              <a:t>Use case scenario – Customer Service</a:t>
            </a:r>
            <a:endParaRPr lang="en-US">
              <a:solidFill>
                <a:schemeClr val="bg1"/>
              </a:solidFill>
              <a:ea typeface="+mj-ea"/>
              <a:cs typeface="+mj-cs"/>
            </a:endParaRPr>
          </a:p>
        </p:txBody>
      </p:sp>
      <p:sp>
        <p:nvSpPr>
          <p:cNvPr id="35" name="TextBox 34">
            <a:extLst>
              <a:ext uri="{FF2B5EF4-FFF2-40B4-BE49-F238E27FC236}">
                <a16:creationId xmlns:a16="http://schemas.microsoft.com/office/drawing/2014/main" id="{286BA843-26AC-90A8-21E0-8369A2C6DAF3}"/>
              </a:ext>
            </a:extLst>
          </p:cNvPr>
          <p:cNvSpPr txBox="1">
            <a:spLocks/>
          </p:cNvSpPr>
          <p:nvPr/>
        </p:nvSpPr>
        <p:spPr>
          <a:xfrm>
            <a:off x="762000" y="1771969"/>
            <a:ext cx="6249988" cy="820738"/>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Business Challenge – Information overload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Many front-line customer service representatives receive service escalations that ultimately require direct intervention. These escalations can require significant manual effort by customer service representatives to find, research, understand, and form a response</a:t>
            </a:r>
          </a:p>
        </p:txBody>
      </p:sp>
      <p:sp>
        <p:nvSpPr>
          <p:cNvPr id="30" name="TextBox 29">
            <a:extLst>
              <a:ext uri="{FF2B5EF4-FFF2-40B4-BE49-F238E27FC236}">
                <a16:creationId xmlns:a16="http://schemas.microsoft.com/office/drawing/2014/main" id="{C62327FD-A063-7CA8-E8DF-5354C6329FCB}"/>
              </a:ext>
            </a:extLst>
          </p:cNvPr>
          <p:cNvSpPr txBox="1">
            <a:spLocks/>
          </p:cNvSpPr>
          <p:nvPr/>
        </p:nvSpPr>
        <p:spPr>
          <a:xfrm>
            <a:off x="762000" y="2825873"/>
            <a:ext cx="6249988" cy="215444"/>
          </a:xfrm>
          <a:prstGeom prst="rect">
            <a:avLst/>
          </a:prstGeom>
          <a:noFill/>
        </p:spPr>
        <p:txBody>
          <a:bodyPr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How SharePoint agents can help</a:t>
            </a:r>
          </a:p>
        </p:txBody>
      </p:sp>
      <p:sp>
        <p:nvSpPr>
          <p:cNvPr id="43" name="TextBox 42">
            <a:extLst>
              <a:ext uri="{FF2B5EF4-FFF2-40B4-BE49-F238E27FC236}">
                <a16:creationId xmlns:a16="http://schemas.microsoft.com/office/drawing/2014/main" id="{78876363-DEC3-452C-2136-9D881A812E8A}"/>
              </a:ext>
            </a:extLst>
          </p:cNvPr>
          <p:cNvSpPr txBox="1">
            <a:spLocks/>
          </p:cNvSpPr>
          <p:nvPr/>
        </p:nvSpPr>
        <p:spPr>
          <a:xfrm>
            <a:off x="845820" y="3085680"/>
            <a:ext cx="6166168" cy="1431828"/>
          </a:xfrm>
          <a:prstGeom prst="rect">
            <a:avLst/>
          </a:prstGeom>
          <a:noFill/>
        </p:spPr>
        <p:txBody>
          <a:bodyPr wrap="square" lIns="0" tIns="0" rIns="0" bIns="0" numCol="2" spcCol="274320" rtlCol="0">
            <a:noAutofit/>
          </a:bodyPr>
          <a:lstStyle/>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Retrieve triage response and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resolution steps</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Empower customer service agents to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get to resolution faster and help solve problems</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See top questions for their area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of support</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Access customer insights to help provide more specialized support</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Consistency in response and quality</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Identify root causes and trends</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Identify opportunities for proactive customer resources to improve the overall customer experience</a:t>
            </a:r>
          </a:p>
        </p:txBody>
      </p:sp>
      <p:sp>
        <p:nvSpPr>
          <p:cNvPr id="36" name="TextBox 35">
            <a:extLst>
              <a:ext uri="{FF2B5EF4-FFF2-40B4-BE49-F238E27FC236}">
                <a16:creationId xmlns:a16="http://schemas.microsoft.com/office/drawing/2014/main" id="{E8FE3CB8-8D18-50D0-B030-0D865C08E444}"/>
              </a:ext>
            </a:extLst>
          </p:cNvPr>
          <p:cNvSpPr txBox="1"/>
          <p:nvPr/>
        </p:nvSpPr>
        <p:spPr>
          <a:xfrm>
            <a:off x="762000" y="4836446"/>
            <a:ext cx="6249988" cy="1292662"/>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Areas of impact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Decrease resolution times, which in turn leads to increased agent productivity and higher customer satisfaction rates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Increase First Call Resolution (FCR) resolution to help improve customer satisfaction, enhance agent efficiency, and foster long-term customer loyalty</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Identify trends and impact areas</a:t>
            </a:r>
          </a:p>
        </p:txBody>
      </p:sp>
      <p:pic>
        <p:nvPicPr>
          <p:cNvPr id="24" name="Picture 23" descr="A screenshot with the heading complaint management displaying the conversation about the summary of the customer's complaint and its resolution.">
            <a:extLst>
              <a:ext uri="{FF2B5EF4-FFF2-40B4-BE49-F238E27FC236}">
                <a16:creationId xmlns:a16="http://schemas.microsoft.com/office/drawing/2014/main" id="{F32686CA-0CE7-9861-02D4-8213712D863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125" r="-39696"/>
          <a:stretch/>
        </p:blipFill>
        <p:spPr bwMode="auto">
          <a:xfrm>
            <a:off x="7564128" y="1828800"/>
            <a:ext cx="3942072" cy="4229098"/>
          </a:xfrm>
          <a:prstGeom prst="roundRect">
            <a:avLst>
              <a:gd name="adj" fmla="val 1324"/>
            </a:avLst>
          </a:prstGeom>
          <a:solidFill>
            <a:schemeClr val="bg1"/>
          </a:solidFill>
        </p:spPr>
      </p:pic>
      <p:sp>
        <p:nvSpPr>
          <p:cNvPr id="25" name="TextBox 24">
            <a:extLst>
              <a:ext uri="{FF2B5EF4-FFF2-40B4-BE49-F238E27FC236}">
                <a16:creationId xmlns:a16="http://schemas.microsoft.com/office/drawing/2014/main" id="{78F5A591-AD2E-D2BD-D363-3A7D0FC38440}"/>
              </a:ext>
              <a:ext uri="{C183D7F6-B498-43B3-948B-1728B52AA6E4}">
                <adec:decorative xmlns:adec="http://schemas.microsoft.com/office/drawing/2017/decorative" val="1"/>
              </a:ext>
            </a:extLst>
          </p:cNvPr>
          <p:cNvSpPr txBox="1">
            <a:spLocks/>
          </p:cNvSpPr>
          <p:nvPr/>
        </p:nvSpPr>
        <p:spPr>
          <a:xfrm>
            <a:off x="10499044" y="1845469"/>
            <a:ext cx="987852" cy="833436"/>
          </a:xfrm>
          <a:prstGeom prst="roundRect">
            <a:avLst>
              <a:gd name="adj" fmla="val 6400"/>
            </a:avLst>
          </a:prstGeom>
          <a:solidFill>
            <a:srgbClr val="F0ECF8"/>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600" b="0" i="0" u="none" strike="noStrike" kern="120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pic>
        <p:nvPicPr>
          <p:cNvPr id="26" name="Picture 25">
            <a:extLst>
              <a:ext uri="{FF2B5EF4-FFF2-40B4-BE49-F238E27FC236}">
                <a16:creationId xmlns:a16="http://schemas.microsoft.com/office/drawing/2014/main" id="{0C1D463B-9A2D-1F7D-6922-A2BA6AA7FDC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6644" y="1868755"/>
            <a:ext cx="932653" cy="786864"/>
          </a:xfrm>
          <a:prstGeom prst="roundRect">
            <a:avLst>
              <a:gd name="adj" fmla="val 4300"/>
            </a:avLst>
          </a:prstGeom>
          <a:noFill/>
          <a:ln w="9525" cap="flat">
            <a:noFill/>
            <a:prstDash val="solid"/>
            <a:miter/>
          </a:ln>
          <a:effectLst/>
        </p:spPr>
      </p:pic>
    </p:spTree>
    <p:extLst>
      <p:ext uri="{BB962C8B-B14F-4D97-AF65-F5344CB8AC3E}">
        <p14:creationId xmlns:p14="http://schemas.microsoft.com/office/powerpoint/2010/main" val="32560923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D9D38-B41D-3CDD-726F-87B3B8CACC2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EE9815-22F8-8004-D4AE-A0C46FE7BFC8}"/>
              </a:ext>
              <a:ext uri="{C183D7F6-B498-43B3-948B-1728B52AA6E4}">
                <adec:decorative xmlns:adec="http://schemas.microsoft.com/office/drawing/2017/decorative" val="1"/>
              </a:ext>
            </a:extLst>
          </p:cNvPr>
          <p:cNvSpPr/>
          <p:nvPr/>
        </p:nvSpPr>
        <p:spPr>
          <a:xfrm>
            <a:off x="0" y="1"/>
            <a:ext cx="12192000" cy="1300479"/>
          </a:xfrm>
          <a:prstGeom prst="rect">
            <a:avLst/>
          </a:prstGeom>
          <a:solidFill>
            <a:srgbClr val="115D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91F2C"/>
              </a:solidFill>
              <a:latin typeface="Segoe Sans Display"/>
            </a:endParaRPr>
          </a:p>
        </p:txBody>
      </p:sp>
      <p:sp>
        <p:nvSpPr>
          <p:cNvPr id="3" name="Rectangle 2">
            <a:extLst>
              <a:ext uri="{FF2B5EF4-FFF2-40B4-BE49-F238E27FC236}">
                <a16:creationId xmlns:a16="http://schemas.microsoft.com/office/drawing/2014/main" id="{D9DE986D-4454-8F37-77B0-68BF8452E7DE}"/>
              </a:ext>
              <a:ext uri="{C183D7F6-B498-43B3-948B-1728B52AA6E4}">
                <adec:decorative xmlns:adec="http://schemas.microsoft.com/office/drawing/2017/decorative" val="1"/>
              </a:ext>
            </a:extLst>
          </p:cNvPr>
          <p:cNvSpPr/>
          <p:nvPr/>
        </p:nvSpPr>
        <p:spPr>
          <a:xfrm>
            <a:off x="0" y="130048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3" name="Rectangle: Rounded Corners 12">
            <a:extLst>
              <a:ext uri="{FF2B5EF4-FFF2-40B4-BE49-F238E27FC236}">
                <a16:creationId xmlns:a16="http://schemas.microsoft.com/office/drawing/2014/main" id="{966DBADC-221B-DC74-F942-4A4FFB640C38}"/>
              </a:ext>
              <a:ext uri="{C183D7F6-B498-43B3-948B-1728B52AA6E4}">
                <adec:decorative xmlns:adec="http://schemas.microsoft.com/office/drawing/2017/decorative" val="1"/>
              </a:ext>
            </a:extLst>
          </p:cNvPr>
          <p:cNvSpPr/>
          <p:nvPr/>
        </p:nvSpPr>
        <p:spPr bwMode="auto">
          <a:xfrm>
            <a:off x="588963" y="1612900"/>
            <a:ext cx="6596062" cy="4656137"/>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Rectangle: Top Corners Rounded 14">
            <a:extLst>
              <a:ext uri="{FF2B5EF4-FFF2-40B4-BE49-F238E27FC236}">
                <a16:creationId xmlns:a16="http://schemas.microsoft.com/office/drawing/2014/main" id="{E57231E8-7652-7051-005C-D9FC32013978}"/>
              </a:ext>
              <a:ext uri="{C183D7F6-B498-43B3-948B-1728B52AA6E4}">
                <adec:decorative xmlns:adec="http://schemas.microsoft.com/office/drawing/2017/decorative" val="1"/>
              </a:ext>
            </a:extLst>
          </p:cNvPr>
          <p:cNvSpPr/>
          <p:nvPr/>
        </p:nvSpPr>
        <p:spPr>
          <a:xfrm rot="16200000">
            <a:off x="7442201" y="1523998"/>
            <a:ext cx="4660899" cy="4838701"/>
          </a:xfrm>
          <a:prstGeom prst="round2SameRect">
            <a:avLst>
              <a:gd name="adj1" fmla="val 2887"/>
              <a:gd name="adj2" fmla="val 0"/>
            </a:avLst>
          </a:prstGeom>
          <a:solidFill>
            <a:srgbClr val="E2D9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 name="Rectangle: Rounded Corners 15">
            <a:extLst>
              <a:ext uri="{FF2B5EF4-FFF2-40B4-BE49-F238E27FC236}">
                <a16:creationId xmlns:a16="http://schemas.microsoft.com/office/drawing/2014/main" id="{99B2B823-B422-49E0-A2D9-EF2415E2561F}"/>
              </a:ext>
              <a:ext uri="{C183D7F6-B498-43B3-948B-1728B52AA6E4}">
                <adec:decorative xmlns:adec="http://schemas.microsoft.com/office/drawing/2017/decorative" val="1"/>
              </a:ext>
            </a:extLst>
          </p:cNvPr>
          <p:cNvSpPr>
            <a:spLocks/>
          </p:cNvSpPr>
          <p:nvPr/>
        </p:nvSpPr>
        <p:spPr>
          <a:xfrm>
            <a:off x="7464116" y="1727198"/>
            <a:ext cx="4142097" cy="4432302"/>
          </a:xfrm>
          <a:prstGeom prst="roundRect">
            <a:avLst>
              <a:gd name="adj" fmla="val 2242"/>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26" name="Straight Connector 25">
            <a:extLst>
              <a:ext uri="{FF2B5EF4-FFF2-40B4-BE49-F238E27FC236}">
                <a16:creationId xmlns:a16="http://schemas.microsoft.com/office/drawing/2014/main" id="{73736A4F-B3B0-57EF-1339-804E48528AC3}"/>
              </a:ext>
              <a:ext uri="{C183D7F6-B498-43B3-948B-1728B52AA6E4}">
                <adec:decorative xmlns:adec="http://schemas.microsoft.com/office/drawing/2017/decorative" val="1"/>
              </a:ext>
            </a:extLst>
          </p:cNvPr>
          <p:cNvCxnSpPr/>
          <p:nvPr/>
        </p:nvCxnSpPr>
        <p:spPr>
          <a:xfrm>
            <a:off x="762000" y="4626471"/>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EF8212-DB4E-2BBD-15BF-DF3FFF924329}"/>
              </a:ext>
              <a:ext uri="{C183D7F6-B498-43B3-948B-1728B52AA6E4}">
                <adec:decorative xmlns:adec="http://schemas.microsoft.com/office/drawing/2017/decorative" val="1"/>
              </a:ext>
            </a:extLst>
          </p:cNvPr>
          <p:cNvCxnSpPr/>
          <p:nvPr/>
        </p:nvCxnSpPr>
        <p:spPr>
          <a:xfrm>
            <a:off x="762000" y="2709290"/>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E9A24300-C863-E00C-F4F9-2721469EFC96}"/>
              </a:ext>
            </a:extLst>
          </p:cNvPr>
          <p:cNvSpPr>
            <a:spLocks noGrp="1"/>
          </p:cNvSpPr>
          <p:nvPr>
            <p:ph type="title"/>
          </p:nvPr>
        </p:nvSpPr>
        <p:spPr/>
        <p:txBody>
          <a:bodyPr/>
          <a:lstStyle/>
          <a:p>
            <a:r>
              <a:rPr lang="en-US" noProof="0">
                <a:solidFill>
                  <a:schemeClr val="bg1"/>
                </a:solidFill>
                <a:ea typeface="+mj-ea"/>
                <a:cs typeface="+mj-cs"/>
              </a:rPr>
              <a:t>Use case scenario – Sales</a:t>
            </a:r>
            <a:endParaRPr lang="en-US">
              <a:solidFill>
                <a:schemeClr val="bg1"/>
              </a:solidFill>
              <a:ea typeface="+mj-ea"/>
              <a:cs typeface="+mj-cs"/>
            </a:endParaRPr>
          </a:p>
        </p:txBody>
      </p:sp>
      <p:sp>
        <p:nvSpPr>
          <p:cNvPr id="24" name="TextBox 23">
            <a:extLst>
              <a:ext uri="{FF2B5EF4-FFF2-40B4-BE49-F238E27FC236}">
                <a16:creationId xmlns:a16="http://schemas.microsoft.com/office/drawing/2014/main" id="{04EFE9B3-F669-197E-9811-A1C0CE5C27A5}"/>
              </a:ext>
            </a:extLst>
          </p:cNvPr>
          <p:cNvSpPr txBox="1">
            <a:spLocks/>
          </p:cNvSpPr>
          <p:nvPr/>
        </p:nvSpPr>
        <p:spPr>
          <a:xfrm>
            <a:off x="762000" y="1771969"/>
            <a:ext cx="6249988" cy="820738"/>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Business Challenge – Deeper engagement at scale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Deeply understanding customers challenges, needs, and obstacles are what drive sales, so it is critical to provide the technology to simplify research and data entry to allow sellers to focus on customer interactions</a:t>
            </a:r>
          </a:p>
        </p:txBody>
      </p:sp>
      <p:sp>
        <p:nvSpPr>
          <p:cNvPr id="38" name="TextBox 37">
            <a:extLst>
              <a:ext uri="{FF2B5EF4-FFF2-40B4-BE49-F238E27FC236}">
                <a16:creationId xmlns:a16="http://schemas.microsoft.com/office/drawing/2014/main" id="{C6589181-48EF-7640-E5E2-80CE6B4B8626}"/>
              </a:ext>
            </a:extLst>
          </p:cNvPr>
          <p:cNvSpPr txBox="1">
            <a:spLocks/>
          </p:cNvSpPr>
          <p:nvPr/>
        </p:nvSpPr>
        <p:spPr>
          <a:xfrm>
            <a:off x="762000" y="2825873"/>
            <a:ext cx="6249988" cy="215444"/>
          </a:xfrm>
          <a:prstGeom prst="rect">
            <a:avLst/>
          </a:prstGeom>
          <a:noFill/>
        </p:spPr>
        <p:txBody>
          <a:bodyPr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How SharePoint agents can help</a:t>
            </a:r>
          </a:p>
        </p:txBody>
      </p:sp>
      <p:sp>
        <p:nvSpPr>
          <p:cNvPr id="37" name="TextBox 36">
            <a:extLst>
              <a:ext uri="{FF2B5EF4-FFF2-40B4-BE49-F238E27FC236}">
                <a16:creationId xmlns:a16="http://schemas.microsoft.com/office/drawing/2014/main" id="{E0EF12F5-EEC9-A401-B1D5-4F383EBB65F5}"/>
              </a:ext>
            </a:extLst>
          </p:cNvPr>
          <p:cNvSpPr txBox="1">
            <a:spLocks/>
          </p:cNvSpPr>
          <p:nvPr/>
        </p:nvSpPr>
        <p:spPr>
          <a:xfrm>
            <a:off x="845820" y="3085680"/>
            <a:ext cx="6166168" cy="1431828"/>
          </a:xfrm>
          <a:prstGeom prst="rect">
            <a:avLst/>
          </a:prstGeom>
          <a:noFill/>
        </p:spPr>
        <p:txBody>
          <a:bodyPr wrap="square" lIns="0" tIns="0" rIns="0" bIns="0" numCol="2" spcCol="274320" rtlCol="0">
            <a:noAutofit/>
          </a:bodyPr>
          <a:lstStyle/>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Simplify how sellers search your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content library to get the appropriate sales content</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Accelerate customer research and sales preparation</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Quickly collate materials for more customized pitches</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Respond to an RFP</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Create personalized offers</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Post-sale customer insights</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Identify the most impactful sales materials, methods, and deliveries</a:t>
            </a:r>
          </a:p>
        </p:txBody>
      </p:sp>
      <p:sp>
        <p:nvSpPr>
          <p:cNvPr id="25" name="TextBox 24">
            <a:extLst>
              <a:ext uri="{FF2B5EF4-FFF2-40B4-BE49-F238E27FC236}">
                <a16:creationId xmlns:a16="http://schemas.microsoft.com/office/drawing/2014/main" id="{8DE9BF5C-12ED-C720-114E-DDBDAB274A8E}"/>
              </a:ext>
            </a:extLst>
          </p:cNvPr>
          <p:cNvSpPr txBox="1"/>
          <p:nvPr/>
        </p:nvSpPr>
        <p:spPr>
          <a:xfrm>
            <a:off x="762000" y="4743054"/>
            <a:ext cx="6249988" cy="1395254"/>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Areas of impact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Allow more time for customer interactions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React more quickly to requests and issues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Spot opportunities for improvement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Increase the number of deal pursued</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Increase close rates</a:t>
            </a:r>
          </a:p>
        </p:txBody>
      </p:sp>
      <p:pic>
        <p:nvPicPr>
          <p:cNvPr id="32" name="Picture 31" descr="A screenshot with the heading sales Enablement displaying the conversation about the comprehensive sales recommendation.">
            <a:extLst>
              <a:ext uri="{FF2B5EF4-FFF2-40B4-BE49-F238E27FC236}">
                <a16:creationId xmlns:a16="http://schemas.microsoft.com/office/drawing/2014/main" id="{1570C781-9069-181A-60BE-083DFA71A95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2169" r="-40140"/>
          <a:stretch/>
        </p:blipFill>
        <p:spPr bwMode="auto">
          <a:xfrm>
            <a:off x="7564128" y="1828800"/>
            <a:ext cx="3942072" cy="4229098"/>
          </a:xfrm>
          <a:custGeom>
            <a:avLst/>
            <a:gdLst>
              <a:gd name="connsiteX0" fmla="*/ 52193 w 3942072"/>
              <a:gd name="connsiteY0" fmla="*/ 0 h 4229098"/>
              <a:gd name="connsiteX1" fmla="*/ 3889879 w 3942072"/>
              <a:gd name="connsiteY1" fmla="*/ 0 h 4229098"/>
              <a:gd name="connsiteX2" fmla="*/ 3942072 w 3942072"/>
              <a:gd name="connsiteY2" fmla="*/ 52193 h 4229098"/>
              <a:gd name="connsiteX3" fmla="*/ 3942072 w 3942072"/>
              <a:gd name="connsiteY3" fmla="*/ 4176905 h 4229098"/>
              <a:gd name="connsiteX4" fmla="*/ 3889879 w 3942072"/>
              <a:gd name="connsiteY4" fmla="*/ 4229098 h 4229098"/>
              <a:gd name="connsiteX5" fmla="*/ 52193 w 3942072"/>
              <a:gd name="connsiteY5" fmla="*/ 4229098 h 4229098"/>
              <a:gd name="connsiteX6" fmla="*/ 0 w 3942072"/>
              <a:gd name="connsiteY6" fmla="*/ 4176905 h 4229098"/>
              <a:gd name="connsiteX7" fmla="*/ 0 w 3942072"/>
              <a:gd name="connsiteY7" fmla="*/ 52193 h 4229098"/>
              <a:gd name="connsiteX8" fmla="*/ 52193 w 3942072"/>
              <a:gd name="connsiteY8" fmla="*/ 0 h 422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072" h="4229098">
                <a:moveTo>
                  <a:pt x="52193" y="0"/>
                </a:moveTo>
                <a:lnTo>
                  <a:pt x="3889879" y="0"/>
                </a:lnTo>
                <a:cubicBezTo>
                  <a:pt x="3918704" y="0"/>
                  <a:pt x="3942072" y="23368"/>
                  <a:pt x="3942072" y="52193"/>
                </a:cubicBezTo>
                <a:lnTo>
                  <a:pt x="3942072" y="4176905"/>
                </a:lnTo>
                <a:cubicBezTo>
                  <a:pt x="3942072" y="4205730"/>
                  <a:pt x="3918704" y="4229098"/>
                  <a:pt x="3889879" y="4229098"/>
                </a:cubicBezTo>
                <a:lnTo>
                  <a:pt x="52193" y="4229098"/>
                </a:lnTo>
                <a:cubicBezTo>
                  <a:pt x="23368" y="4229098"/>
                  <a:pt x="0" y="4205730"/>
                  <a:pt x="0" y="4176905"/>
                </a:cubicBezTo>
                <a:lnTo>
                  <a:pt x="0" y="52193"/>
                </a:lnTo>
                <a:cubicBezTo>
                  <a:pt x="0" y="23368"/>
                  <a:pt x="23368" y="0"/>
                  <a:pt x="52193" y="0"/>
                </a:cubicBezTo>
                <a:close/>
              </a:path>
            </a:pathLst>
          </a:custGeom>
          <a:solidFill>
            <a:srgbClr val="FAF9F8"/>
          </a:solidFill>
        </p:spPr>
      </p:pic>
      <p:sp>
        <p:nvSpPr>
          <p:cNvPr id="18" name="TextBox 17">
            <a:extLst>
              <a:ext uri="{FF2B5EF4-FFF2-40B4-BE49-F238E27FC236}">
                <a16:creationId xmlns:a16="http://schemas.microsoft.com/office/drawing/2014/main" id="{F6B96186-CEAB-70F3-3F94-F5D6DAA9D4CF}"/>
              </a:ext>
              <a:ext uri="{C183D7F6-B498-43B3-948B-1728B52AA6E4}">
                <adec:decorative xmlns:adec="http://schemas.microsoft.com/office/drawing/2017/decorative" val="1"/>
              </a:ext>
            </a:extLst>
          </p:cNvPr>
          <p:cNvSpPr txBox="1">
            <a:spLocks/>
          </p:cNvSpPr>
          <p:nvPr/>
        </p:nvSpPr>
        <p:spPr>
          <a:xfrm>
            <a:off x="10499044" y="1845469"/>
            <a:ext cx="987852" cy="833436"/>
          </a:xfrm>
          <a:prstGeom prst="roundRect">
            <a:avLst>
              <a:gd name="adj" fmla="val 6400"/>
            </a:avLst>
          </a:prstGeom>
          <a:solidFill>
            <a:srgbClr val="F0ECF8"/>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600" b="0" i="0" u="none" strike="noStrike" kern="120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pic>
        <p:nvPicPr>
          <p:cNvPr id="33" name="Picture 32">
            <a:extLst>
              <a:ext uri="{FF2B5EF4-FFF2-40B4-BE49-F238E27FC236}">
                <a16:creationId xmlns:a16="http://schemas.microsoft.com/office/drawing/2014/main" id="{46BAD7FA-9E1E-0C08-E630-4C009787AD5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6644" y="1868755"/>
            <a:ext cx="932653" cy="786864"/>
          </a:xfrm>
          <a:custGeom>
            <a:avLst/>
            <a:gdLst>
              <a:gd name="connsiteX0" fmla="*/ 33835 w 932653"/>
              <a:gd name="connsiteY0" fmla="*/ 0 h 786864"/>
              <a:gd name="connsiteX1" fmla="*/ 898818 w 932653"/>
              <a:gd name="connsiteY1" fmla="*/ 0 h 786864"/>
              <a:gd name="connsiteX2" fmla="*/ 932653 w 932653"/>
              <a:gd name="connsiteY2" fmla="*/ 33835 h 786864"/>
              <a:gd name="connsiteX3" fmla="*/ 932653 w 932653"/>
              <a:gd name="connsiteY3" fmla="*/ 753029 h 786864"/>
              <a:gd name="connsiteX4" fmla="*/ 898818 w 932653"/>
              <a:gd name="connsiteY4" fmla="*/ 786864 h 786864"/>
              <a:gd name="connsiteX5" fmla="*/ 33835 w 932653"/>
              <a:gd name="connsiteY5" fmla="*/ 786864 h 786864"/>
              <a:gd name="connsiteX6" fmla="*/ 0 w 932653"/>
              <a:gd name="connsiteY6" fmla="*/ 753029 h 786864"/>
              <a:gd name="connsiteX7" fmla="*/ 0 w 932653"/>
              <a:gd name="connsiteY7" fmla="*/ 33835 h 786864"/>
              <a:gd name="connsiteX8" fmla="*/ 33835 w 932653"/>
              <a:gd name="connsiteY8" fmla="*/ 0 h 78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653" h="786864">
                <a:moveTo>
                  <a:pt x="33835" y="0"/>
                </a:moveTo>
                <a:lnTo>
                  <a:pt x="898818" y="0"/>
                </a:lnTo>
                <a:cubicBezTo>
                  <a:pt x="917505" y="0"/>
                  <a:pt x="932653" y="15148"/>
                  <a:pt x="932653" y="33835"/>
                </a:cubicBezTo>
                <a:lnTo>
                  <a:pt x="932653" y="753029"/>
                </a:lnTo>
                <a:cubicBezTo>
                  <a:pt x="932653" y="771716"/>
                  <a:pt x="917505" y="786864"/>
                  <a:pt x="898818" y="786864"/>
                </a:cubicBezTo>
                <a:lnTo>
                  <a:pt x="33835" y="786864"/>
                </a:lnTo>
                <a:cubicBezTo>
                  <a:pt x="15148" y="786864"/>
                  <a:pt x="0" y="771716"/>
                  <a:pt x="0" y="753029"/>
                </a:cubicBezTo>
                <a:lnTo>
                  <a:pt x="0" y="33835"/>
                </a:lnTo>
                <a:cubicBezTo>
                  <a:pt x="0" y="15148"/>
                  <a:pt x="15148" y="0"/>
                  <a:pt x="33835" y="0"/>
                </a:cubicBezTo>
                <a:close/>
              </a:path>
            </a:pathLst>
          </a:custGeom>
          <a:noFill/>
          <a:ln w="9525" cap="flat">
            <a:noFill/>
            <a:prstDash val="solid"/>
            <a:miter/>
          </a:ln>
          <a:effectLst/>
        </p:spPr>
      </p:pic>
    </p:spTree>
    <p:extLst>
      <p:ext uri="{BB962C8B-B14F-4D97-AF65-F5344CB8AC3E}">
        <p14:creationId xmlns:p14="http://schemas.microsoft.com/office/powerpoint/2010/main" val="64506753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59358-C837-E06F-B89E-3D8BA7DF831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79CEBE-C0AA-60D8-E5AA-957C6C1B1545}"/>
              </a:ext>
              <a:ext uri="{C183D7F6-B498-43B3-948B-1728B52AA6E4}">
                <adec:decorative xmlns:adec="http://schemas.microsoft.com/office/drawing/2017/decorative" val="1"/>
              </a:ext>
            </a:extLst>
          </p:cNvPr>
          <p:cNvSpPr/>
          <p:nvPr/>
        </p:nvSpPr>
        <p:spPr>
          <a:xfrm>
            <a:off x="0" y="1"/>
            <a:ext cx="12192000" cy="1300479"/>
          </a:xfrm>
          <a:prstGeom prst="rect">
            <a:avLst/>
          </a:prstGeom>
          <a:solidFill>
            <a:srgbClr val="115D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91F2C"/>
              </a:solidFill>
              <a:latin typeface="Segoe Sans Display"/>
            </a:endParaRPr>
          </a:p>
        </p:txBody>
      </p:sp>
      <p:sp>
        <p:nvSpPr>
          <p:cNvPr id="3" name="Rectangle 2">
            <a:extLst>
              <a:ext uri="{FF2B5EF4-FFF2-40B4-BE49-F238E27FC236}">
                <a16:creationId xmlns:a16="http://schemas.microsoft.com/office/drawing/2014/main" id="{F8B286E3-12B2-5578-2DD1-632B2DDF1F3E}"/>
              </a:ext>
              <a:ext uri="{C183D7F6-B498-43B3-948B-1728B52AA6E4}">
                <adec:decorative xmlns:adec="http://schemas.microsoft.com/office/drawing/2017/decorative" val="1"/>
              </a:ext>
            </a:extLst>
          </p:cNvPr>
          <p:cNvSpPr/>
          <p:nvPr/>
        </p:nvSpPr>
        <p:spPr>
          <a:xfrm>
            <a:off x="0" y="130048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 name="Rectangle: Rounded Corners 15">
            <a:extLst>
              <a:ext uri="{FF2B5EF4-FFF2-40B4-BE49-F238E27FC236}">
                <a16:creationId xmlns:a16="http://schemas.microsoft.com/office/drawing/2014/main" id="{31707941-C2A2-00D4-7F9F-6D745993E6EC}"/>
              </a:ext>
              <a:ext uri="{C183D7F6-B498-43B3-948B-1728B52AA6E4}">
                <adec:decorative xmlns:adec="http://schemas.microsoft.com/office/drawing/2017/decorative" val="1"/>
              </a:ext>
            </a:extLst>
          </p:cNvPr>
          <p:cNvSpPr/>
          <p:nvPr/>
        </p:nvSpPr>
        <p:spPr bwMode="auto">
          <a:xfrm>
            <a:off x="588963" y="1612900"/>
            <a:ext cx="6596062" cy="4656137"/>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7" name="Rectangle: Top Corners Rounded 16">
            <a:extLst>
              <a:ext uri="{FF2B5EF4-FFF2-40B4-BE49-F238E27FC236}">
                <a16:creationId xmlns:a16="http://schemas.microsoft.com/office/drawing/2014/main" id="{F53048CD-F1D6-F076-302B-6A0803DF9354}"/>
              </a:ext>
              <a:ext uri="{C183D7F6-B498-43B3-948B-1728B52AA6E4}">
                <adec:decorative xmlns:adec="http://schemas.microsoft.com/office/drawing/2017/decorative" val="1"/>
              </a:ext>
            </a:extLst>
          </p:cNvPr>
          <p:cNvSpPr/>
          <p:nvPr/>
        </p:nvSpPr>
        <p:spPr>
          <a:xfrm rot="16200000">
            <a:off x="7442201" y="1523998"/>
            <a:ext cx="4660899" cy="4838701"/>
          </a:xfrm>
          <a:prstGeom prst="round2SameRect">
            <a:avLst>
              <a:gd name="adj1" fmla="val 2887"/>
              <a:gd name="adj2" fmla="val 0"/>
            </a:avLst>
          </a:prstGeom>
          <a:solidFill>
            <a:srgbClr val="E2D9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2C38F27D-2B13-DE01-4563-57FE583D9DCD}"/>
              </a:ext>
              <a:ext uri="{C183D7F6-B498-43B3-948B-1728B52AA6E4}">
                <adec:decorative xmlns:adec="http://schemas.microsoft.com/office/drawing/2017/decorative" val="1"/>
              </a:ext>
            </a:extLst>
          </p:cNvPr>
          <p:cNvSpPr>
            <a:spLocks/>
          </p:cNvSpPr>
          <p:nvPr/>
        </p:nvSpPr>
        <p:spPr>
          <a:xfrm>
            <a:off x="7464116" y="1727198"/>
            <a:ext cx="4142097" cy="4432302"/>
          </a:xfrm>
          <a:prstGeom prst="roundRect">
            <a:avLst>
              <a:gd name="adj" fmla="val 2242"/>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25" name="Straight Connector 24">
            <a:extLst>
              <a:ext uri="{FF2B5EF4-FFF2-40B4-BE49-F238E27FC236}">
                <a16:creationId xmlns:a16="http://schemas.microsoft.com/office/drawing/2014/main" id="{1A757375-B31E-0689-EAB2-AE263AF4EC37}"/>
              </a:ext>
              <a:ext uri="{C183D7F6-B498-43B3-948B-1728B52AA6E4}">
                <adec:decorative xmlns:adec="http://schemas.microsoft.com/office/drawing/2017/decorative" val="1"/>
              </a:ext>
            </a:extLst>
          </p:cNvPr>
          <p:cNvCxnSpPr/>
          <p:nvPr/>
        </p:nvCxnSpPr>
        <p:spPr>
          <a:xfrm>
            <a:off x="762000" y="4626471"/>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9D4A7C-BFB2-47FB-09DF-EA8F71E3B97E}"/>
              </a:ext>
              <a:ext uri="{C183D7F6-B498-43B3-948B-1728B52AA6E4}">
                <adec:decorative xmlns:adec="http://schemas.microsoft.com/office/drawing/2017/decorative" val="1"/>
              </a:ext>
            </a:extLst>
          </p:cNvPr>
          <p:cNvCxnSpPr/>
          <p:nvPr/>
        </p:nvCxnSpPr>
        <p:spPr>
          <a:xfrm>
            <a:off x="762000" y="2616957"/>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603405EB-FA30-69A2-4751-423133EA2F24}"/>
              </a:ext>
            </a:extLst>
          </p:cNvPr>
          <p:cNvSpPr>
            <a:spLocks noGrp="1"/>
          </p:cNvSpPr>
          <p:nvPr>
            <p:ph type="title"/>
          </p:nvPr>
        </p:nvSpPr>
        <p:spPr>
          <a:xfrm>
            <a:off x="588263" y="457200"/>
            <a:ext cx="11018520" cy="492443"/>
          </a:xfrm>
        </p:spPr>
        <p:txBody>
          <a:bodyPr/>
          <a:lstStyle/>
          <a:p>
            <a:r>
              <a:rPr lang="en-US">
                <a:solidFill>
                  <a:schemeClr val="bg1"/>
                </a:solidFill>
                <a:ea typeface="+mj-ea"/>
                <a:cs typeface="+mj-cs"/>
              </a:rPr>
              <a:t>Use case scenario – Finance</a:t>
            </a:r>
          </a:p>
        </p:txBody>
      </p:sp>
      <p:sp>
        <p:nvSpPr>
          <p:cNvPr id="23" name="TextBox 22">
            <a:extLst>
              <a:ext uri="{FF2B5EF4-FFF2-40B4-BE49-F238E27FC236}">
                <a16:creationId xmlns:a16="http://schemas.microsoft.com/office/drawing/2014/main" id="{1A4D38C1-D585-42AD-83C3-C97E40C1F01D}"/>
              </a:ext>
            </a:extLst>
          </p:cNvPr>
          <p:cNvSpPr txBox="1">
            <a:spLocks/>
          </p:cNvSpPr>
          <p:nvPr/>
        </p:nvSpPr>
        <p:spPr>
          <a:xfrm>
            <a:off x="762000" y="1771969"/>
            <a:ext cx="6249988" cy="636072"/>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Business Challenge – Data driven insights</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Finance manages a vast array of data from various sources. Analyzing documents can be extremely labor and time intensive while also creating a wider margin of error</a:t>
            </a:r>
          </a:p>
        </p:txBody>
      </p:sp>
      <p:sp>
        <p:nvSpPr>
          <p:cNvPr id="42" name="TextBox 41">
            <a:extLst>
              <a:ext uri="{FF2B5EF4-FFF2-40B4-BE49-F238E27FC236}">
                <a16:creationId xmlns:a16="http://schemas.microsoft.com/office/drawing/2014/main" id="{7D75DB28-AC8E-B9DA-E56C-CC501D12A4DC}"/>
              </a:ext>
            </a:extLst>
          </p:cNvPr>
          <p:cNvSpPr txBox="1"/>
          <p:nvPr/>
        </p:nvSpPr>
        <p:spPr>
          <a:xfrm>
            <a:off x="762000" y="2825873"/>
            <a:ext cx="6249988" cy="1477328"/>
          </a:xfrm>
          <a:prstGeom prst="rect">
            <a:avLst/>
          </a:prstGeom>
          <a:noFill/>
        </p:spPr>
        <p:txBody>
          <a:bodyPr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How SharePoint agents can help</a:t>
            </a:r>
          </a:p>
          <a:p>
            <a:pPr marL="250825"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Assist with everyday tasks, increasing time for additional analysis, proactive audits, collections processes, and financial reporting</a:t>
            </a:r>
          </a:p>
          <a:p>
            <a:pPr marL="250825"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Improve billing and collections processes by enhancing communications with customers and vendors</a:t>
            </a:r>
          </a:p>
          <a:p>
            <a:pPr marL="250825"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Extend into ERP systems and other workflows to bring data together and speed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decision-making without performing expensive updates to financial systems</a:t>
            </a:r>
          </a:p>
        </p:txBody>
      </p:sp>
      <p:sp>
        <p:nvSpPr>
          <p:cNvPr id="24" name="TextBox 23">
            <a:extLst>
              <a:ext uri="{FF2B5EF4-FFF2-40B4-BE49-F238E27FC236}">
                <a16:creationId xmlns:a16="http://schemas.microsoft.com/office/drawing/2014/main" id="{7C5823FE-05E6-F6A5-5386-87676F56C2D8}"/>
              </a:ext>
            </a:extLst>
          </p:cNvPr>
          <p:cNvSpPr txBox="1"/>
          <p:nvPr/>
        </p:nvSpPr>
        <p:spPr>
          <a:xfrm>
            <a:off x="762000" y="4743054"/>
            <a:ext cx="6249988" cy="923330"/>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Areas of impact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Optimize financial operations and workflows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Decrease cost per analysis request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Streamline financial systems and tooling</a:t>
            </a:r>
          </a:p>
        </p:txBody>
      </p:sp>
      <p:pic>
        <p:nvPicPr>
          <p:cNvPr id="37" name="Picture 36" descr="A screenshot with the heading Finance wizard displaying the conversation about cost saving recommendations for fiscal year 2025.">
            <a:extLst>
              <a:ext uri="{FF2B5EF4-FFF2-40B4-BE49-F238E27FC236}">
                <a16:creationId xmlns:a16="http://schemas.microsoft.com/office/drawing/2014/main" id="{8680DDC1-C564-2348-2741-D6445BFCC17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4973" r="-37007"/>
          <a:stretch/>
        </p:blipFill>
        <p:spPr bwMode="auto">
          <a:xfrm>
            <a:off x="7564128" y="1828800"/>
            <a:ext cx="3942072" cy="4229098"/>
          </a:xfrm>
          <a:custGeom>
            <a:avLst/>
            <a:gdLst>
              <a:gd name="connsiteX0" fmla="*/ 52193 w 3942072"/>
              <a:gd name="connsiteY0" fmla="*/ 0 h 4229098"/>
              <a:gd name="connsiteX1" fmla="*/ 3889879 w 3942072"/>
              <a:gd name="connsiteY1" fmla="*/ 0 h 4229098"/>
              <a:gd name="connsiteX2" fmla="*/ 3942072 w 3942072"/>
              <a:gd name="connsiteY2" fmla="*/ 52193 h 4229098"/>
              <a:gd name="connsiteX3" fmla="*/ 3942072 w 3942072"/>
              <a:gd name="connsiteY3" fmla="*/ 4176905 h 4229098"/>
              <a:gd name="connsiteX4" fmla="*/ 3889879 w 3942072"/>
              <a:gd name="connsiteY4" fmla="*/ 4229098 h 4229098"/>
              <a:gd name="connsiteX5" fmla="*/ 52193 w 3942072"/>
              <a:gd name="connsiteY5" fmla="*/ 4229098 h 4229098"/>
              <a:gd name="connsiteX6" fmla="*/ 0 w 3942072"/>
              <a:gd name="connsiteY6" fmla="*/ 4176905 h 4229098"/>
              <a:gd name="connsiteX7" fmla="*/ 0 w 3942072"/>
              <a:gd name="connsiteY7" fmla="*/ 52193 h 4229098"/>
              <a:gd name="connsiteX8" fmla="*/ 52193 w 3942072"/>
              <a:gd name="connsiteY8" fmla="*/ 0 h 422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072" h="4229098">
                <a:moveTo>
                  <a:pt x="52193" y="0"/>
                </a:moveTo>
                <a:lnTo>
                  <a:pt x="3889879" y="0"/>
                </a:lnTo>
                <a:cubicBezTo>
                  <a:pt x="3918704" y="0"/>
                  <a:pt x="3942072" y="23368"/>
                  <a:pt x="3942072" y="52193"/>
                </a:cubicBezTo>
                <a:lnTo>
                  <a:pt x="3942072" y="4176905"/>
                </a:lnTo>
                <a:cubicBezTo>
                  <a:pt x="3942072" y="4205730"/>
                  <a:pt x="3918704" y="4229098"/>
                  <a:pt x="3889879" y="4229098"/>
                </a:cubicBezTo>
                <a:lnTo>
                  <a:pt x="52193" y="4229098"/>
                </a:lnTo>
                <a:cubicBezTo>
                  <a:pt x="23368" y="4229098"/>
                  <a:pt x="0" y="4205730"/>
                  <a:pt x="0" y="4176905"/>
                </a:cubicBezTo>
                <a:lnTo>
                  <a:pt x="0" y="52193"/>
                </a:lnTo>
                <a:cubicBezTo>
                  <a:pt x="0" y="23368"/>
                  <a:pt x="23368" y="0"/>
                  <a:pt x="52193" y="0"/>
                </a:cubicBezTo>
                <a:close/>
              </a:path>
            </a:pathLst>
          </a:custGeom>
          <a:solidFill>
            <a:srgbClr val="FAF9F8"/>
          </a:solidFill>
        </p:spPr>
      </p:pic>
      <p:sp>
        <p:nvSpPr>
          <p:cNvPr id="28" name="TextBox 27">
            <a:extLst>
              <a:ext uri="{FF2B5EF4-FFF2-40B4-BE49-F238E27FC236}">
                <a16:creationId xmlns:a16="http://schemas.microsoft.com/office/drawing/2014/main" id="{EDE2BB88-15EC-254B-1DBD-DF3808D19D87}"/>
              </a:ext>
              <a:ext uri="{C183D7F6-B498-43B3-948B-1728B52AA6E4}">
                <adec:decorative xmlns:adec="http://schemas.microsoft.com/office/drawing/2017/decorative" val="1"/>
              </a:ext>
            </a:extLst>
          </p:cNvPr>
          <p:cNvSpPr txBox="1">
            <a:spLocks/>
          </p:cNvSpPr>
          <p:nvPr/>
        </p:nvSpPr>
        <p:spPr>
          <a:xfrm>
            <a:off x="10499044" y="1845469"/>
            <a:ext cx="987852" cy="833436"/>
          </a:xfrm>
          <a:prstGeom prst="roundRect">
            <a:avLst>
              <a:gd name="adj" fmla="val 6400"/>
            </a:avLst>
          </a:prstGeom>
          <a:solidFill>
            <a:srgbClr val="F0ECF8"/>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600" b="0" i="0" u="none" strike="noStrike" kern="120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pic>
        <p:nvPicPr>
          <p:cNvPr id="39" name="Picture 38">
            <a:extLst>
              <a:ext uri="{FF2B5EF4-FFF2-40B4-BE49-F238E27FC236}">
                <a16:creationId xmlns:a16="http://schemas.microsoft.com/office/drawing/2014/main" id="{93AAF6AC-F497-85FD-708F-6989951F875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6645" y="1868755"/>
            <a:ext cx="932653" cy="786864"/>
          </a:xfrm>
          <a:custGeom>
            <a:avLst/>
            <a:gdLst>
              <a:gd name="connsiteX0" fmla="*/ 33835 w 932653"/>
              <a:gd name="connsiteY0" fmla="*/ 0 h 786864"/>
              <a:gd name="connsiteX1" fmla="*/ 898818 w 932653"/>
              <a:gd name="connsiteY1" fmla="*/ 0 h 786864"/>
              <a:gd name="connsiteX2" fmla="*/ 932653 w 932653"/>
              <a:gd name="connsiteY2" fmla="*/ 33835 h 786864"/>
              <a:gd name="connsiteX3" fmla="*/ 932653 w 932653"/>
              <a:gd name="connsiteY3" fmla="*/ 753029 h 786864"/>
              <a:gd name="connsiteX4" fmla="*/ 898818 w 932653"/>
              <a:gd name="connsiteY4" fmla="*/ 786864 h 786864"/>
              <a:gd name="connsiteX5" fmla="*/ 33835 w 932653"/>
              <a:gd name="connsiteY5" fmla="*/ 786864 h 786864"/>
              <a:gd name="connsiteX6" fmla="*/ 0 w 932653"/>
              <a:gd name="connsiteY6" fmla="*/ 753029 h 786864"/>
              <a:gd name="connsiteX7" fmla="*/ 0 w 932653"/>
              <a:gd name="connsiteY7" fmla="*/ 33835 h 786864"/>
              <a:gd name="connsiteX8" fmla="*/ 33835 w 932653"/>
              <a:gd name="connsiteY8" fmla="*/ 0 h 78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653" h="786864">
                <a:moveTo>
                  <a:pt x="33835" y="0"/>
                </a:moveTo>
                <a:lnTo>
                  <a:pt x="898818" y="0"/>
                </a:lnTo>
                <a:cubicBezTo>
                  <a:pt x="917505" y="0"/>
                  <a:pt x="932653" y="15148"/>
                  <a:pt x="932653" y="33835"/>
                </a:cubicBezTo>
                <a:lnTo>
                  <a:pt x="932653" y="753029"/>
                </a:lnTo>
                <a:cubicBezTo>
                  <a:pt x="932653" y="771716"/>
                  <a:pt x="917505" y="786864"/>
                  <a:pt x="898818" y="786864"/>
                </a:cubicBezTo>
                <a:lnTo>
                  <a:pt x="33835" y="786864"/>
                </a:lnTo>
                <a:cubicBezTo>
                  <a:pt x="15148" y="786864"/>
                  <a:pt x="0" y="771716"/>
                  <a:pt x="0" y="753029"/>
                </a:cubicBezTo>
                <a:lnTo>
                  <a:pt x="0" y="33835"/>
                </a:lnTo>
                <a:cubicBezTo>
                  <a:pt x="0" y="15148"/>
                  <a:pt x="15148" y="0"/>
                  <a:pt x="33835" y="0"/>
                </a:cubicBezTo>
                <a:close/>
              </a:path>
            </a:pathLst>
          </a:custGeom>
          <a:noFill/>
          <a:ln w="9525" cap="flat">
            <a:noFill/>
            <a:prstDash val="solid"/>
            <a:miter/>
          </a:ln>
          <a:effectLst/>
        </p:spPr>
      </p:pic>
    </p:spTree>
    <p:extLst>
      <p:ext uri="{BB962C8B-B14F-4D97-AF65-F5344CB8AC3E}">
        <p14:creationId xmlns:p14="http://schemas.microsoft.com/office/powerpoint/2010/main" val="33803690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FAEA1-BEEE-D729-EB90-7DA70A0D47DE}"/>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74099C66-3C2C-9FD5-321E-7814C0A3A31A}"/>
              </a:ext>
              <a:ext uri="{C183D7F6-B498-43B3-948B-1728B52AA6E4}">
                <adec:decorative xmlns:adec="http://schemas.microsoft.com/office/drawing/2017/decorative" val="1"/>
              </a:ext>
            </a:extLst>
          </p:cNvPr>
          <p:cNvSpPr/>
          <p:nvPr/>
        </p:nvSpPr>
        <p:spPr>
          <a:xfrm>
            <a:off x="0" y="1"/>
            <a:ext cx="12192000" cy="1419224"/>
          </a:xfrm>
          <a:prstGeom prst="rect">
            <a:avLst/>
          </a:prstGeom>
          <a:gradFill flip="none" rotWithShape="1">
            <a:gsLst>
              <a:gs pos="23000">
                <a:schemeClr val="accent2"/>
              </a:gs>
              <a:gs pos="100000">
                <a:schemeClr val="accent2">
                  <a:lumMod val="60000"/>
                </a:schemeClr>
              </a:gs>
            </a:gsLst>
            <a:path path="circle">
              <a:fillToRect l="50000" t="130000" r="50000" b="-30000"/>
            </a:path>
            <a:tileRect/>
          </a:gra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24" name="Rectangle: Rounded Corners 23">
            <a:extLst>
              <a:ext uri="{FF2B5EF4-FFF2-40B4-BE49-F238E27FC236}">
                <a16:creationId xmlns:a16="http://schemas.microsoft.com/office/drawing/2014/main" id="{1874D041-65A0-15E1-2046-8D78D08D05E5}"/>
              </a:ext>
              <a:ext uri="{C183D7F6-B498-43B3-948B-1728B52AA6E4}">
                <adec:decorative xmlns:adec="http://schemas.microsoft.com/office/drawing/2017/decorative" val="1"/>
              </a:ext>
            </a:extLst>
          </p:cNvPr>
          <p:cNvSpPr>
            <a:spLocks/>
          </p:cNvSpPr>
          <p:nvPr/>
        </p:nvSpPr>
        <p:spPr>
          <a:xfrm>
            <a:off x="588263" y="2331722"/>
            <a:ext cx="11018520" cy="4049361"/>
          </a:xfrm>
          <a:prstGeom prst="roundRect">
            <a:avLst>
              <a:gd name="adj" fmla="val 2554"/>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11">
            <a:extLst>
              <a:ext uri="{FF2B5EF4-FFF2-40B4-BE49-F238E27FC236}">
                <a16:creationId xmlns:a16="http://schemas.microsoft.com/office/drawing/2014/main" id="{A0EF6535-4F41-6DD3-1820-5ABE612D9044}"/>
              </a:ext>
              <a:ext uri="{C183D7F6-B498-43B3-948B-1728B52AA6E4}">
                <adec:decorative xmlns:adec="http://schemas.microsoft.com/office/drawing/2017/decorative" val="1"/>
              </a:ext>
            </a:extLst>
          </p:cNvPr>
          <p:cNvSpPr>
            <a:spLocks/>
          </p:cNvSpPr>
          <p:nvPr/>
        </p:nvSpPr>
        <p:spPr>
          <a:xfrm>
            <a:off x="0" y="14097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177D0268-E917-E6AC-F2BE-49A56A2BD9A7}"/>
              </a:ext>
            </a:extLst>
          </p:cNvPr>
          <p:cNvSpPr>
            <a:spLocks noGrp="1"/>
          </p:cNvSpPr>
          <p:nvPr>
            <p:ph type="title"/>
          </p:nvPr>
        </p:nvSpPr>
        <p:spPr>
          <a:xfrm>
            <a:off x="588263" y="510630"/>
            <a:ext cx="11018520" cy="492443"/>
          </a:xfrm>
        </p:spPr>
        <p:txBody>
          <a:bodyPr vert="horz" wrap="square" lIns="0" tIns="0" rIns="0" bIns="0" rtlCol="0" anchor="t">
            <a:spAutoFit/>
          </a:bodyPr>
          <a:lstStyle/>
          <a:p>
            <a:r>
              <a:rPr lang="en-US">
                <a:solidFill>
                  <a:schemeClr val="bg1"/>
                </a:solidFill>
                <a:ea typeface="+mj-ea"/>
                <a:cs typeface="+mj-cs"/>
              </a:rPr>
              <a:t>Examples of agent templates in Copilot Chat</a:t>
            </a:r>
          </a:p>
        </p:txBody>
      </p:sp>
      <p:sp>
        <p:nvSpPr>
          <p:cNvPr id="21" name="Text Placeholder 20">
            <a:extLst>
              <a:ext uri="{FF2B5EF4-FFF2-40B4-BE49-F238E27FC236}">
                <a16:creationId xmlns:a16="http://schemas.microsoft.com/office/drawing/2014/main" id="{10360B59-EEF0-D026-9622-82E516A53D5B}"/>
              </a:ext>
            </a:extLst>
          </p:cNvPr>
          <p:cNvSpPr>
            <a:spLocks noGrp="1"/>
          </p:cNvSpPr>
          <p:nvPr>
            <p:ph type="body" sz="quarter" idx="10"/>
          </p:nvPr>
        </p:nvSpPr>
        <p:spPr>
          <a:xfrm>
            <a:off x="585217" y="1030968"/>
            <a:ext cx="11018520" cy="276999"/>
          </a:xfrm>
        </p:spPr>
        <p:txBody>
          <a:bodyPr vert="horz" wrap="square" lIns="0" tIns="0" rIns="0" bIns="0" rtlCol="0">
            <a:spAutoFit/>
          </a:bodyPr>
          <a:lstStyle/>
          <a:p>
            <a:r>
              <a:rPr lang="en-US">
                <a:solidFill>
                  <a:schemeClr val="bg1"/>
                </a:solidFill>
                <a:ea typeface="+mj-ea"/>
                <a:cs typeface="+mj-cs"/>
              </a:rPr>
              <a:t>See </a:t>
            </a:r>
            <a:r>
              <a:rPr lang="en-US">
                <a:solidFill>
                  <a:schemeClr val="tx1">
                    <a:lumMod val="25000"/>
                    <a:lumOff val="75000"/>
                  </a:schemeClr>
                </a:solidFill>
                <a:ea typeface="+mj-ea"/>
                <a:cs typeface="+mj-cs"/>
                <a:hlinkClick r:id="rId2" action="ppaction://hlinksldjump">
                  <a:extLst>
                    <a:ext uri="{A12FA001-AC4F-418D-AE19-62706E023703}">
                      <ahyp:hlinkClr xmlns:ahyp="http://schemas.microsoft.com/office/drawing/2018/hyperlinkcolor" val="tx"/>
                    </a:ext>
                  </a:extLst>
                </a:hlinkClick>
              </a:rPr>
              <a:t>Appendix A</a:t>
            </a:r>
            <a:r>
              <a:rPr lang="en-US">
                <a:solidFill>
                  <a:schemeClr val="bg1"/>
                </a:solidFill>
                <a:ea typeface="+mj-ea"/>
                <a:cs typeface="+mj-cs"/>
              </a:rPr>
              <a:t> for more details</a:t>
            </a:r>
          </a:p>
        </p:txBody>
      </p:sp>
      <p:sp>
        <p:nvSpPr>
          <p:cNvPr id="4" name="Rectangle: Top Corners Rounded 3">
            <a:extLst>
              <a:ext uri="{FF2B5EF4-FFF2-40B4-BE49-F238E27FC236}">
                <a16:creationId xmlns:a16="http://schemas.microsoft.com/office/drawing/2014/main" id="{6FDDF5E0-C970-C8FB-0052-2B9A0633A81B}"/>
              </a:ext>
              <a:ext uri="{C183D7F6-B498-43B3-948B-1728B52AA6E4}">
                <adec:decorative xmlns:adec="http://schemas.microsoft.com/office/drawing/2017/decorative" val="1"/>
              </a:ext>
            </a:extLst>
          </p:cNvPr>
          <p:cNvSpPr/>
          <p:nvPr/>
        </p:nvSpPr>
        <p:spPr>
          <a:xfrm>
            <a:off x="588263" y="2331722"/>
            <a:ext cx="11018520" cy="429768"/>
          </a:xfrm>
          <a:prstGeom prst="round2SameRect">
            <a:avLst>
              <a:gd name="adj1" fmla="val 25672"/>
              <a:gd name="adj2" fmla="val 0"/>
            </a:avLst>
          </a:prstGeom>
          <a:solidFill>
            <a:srgbClr val="115DBA"/>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Segoe Sans Display Semibold" pitchFamily="2" charset="0"/>
            </a:endParaRPr>
          </a:p>
        </p:txBody>
      </p:sp>
      <p:sp>
        <p:nvSpPr>
          <p:cNvPr id="22" name="Text Placeholder 29">
            <a:extLst>
              <a:ext uri="{FF2B5EF4-FFF2-40B4-BE49-F238E27FC236}">
                <a16:creationId xmlns:a16="http://schemas.microsoft.com/office/drawing/2014/main" id="{02FA6D44-1625-95CF-FC7A-03AF79A17D49}"/>
              </a:ext>
            </a:extLst>
          </p:cNvPr>
          <p:cNvSpPr txBox="1">
            <a:spLocks/>
          </p:cNvSpPr>
          <p:nvPr/>
        </p:nvSpPr>
        <p:spPr>
          <a:xfrm>
            <a:off x="588263" y="1575056"/>
            <a:ext cx="11018520" cy="553998"/>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tab pos="635000" algn="l"/>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 simplest way to get started with agents. Once enabled by an admin, users can </a:t>
            </a:r>
            <a:r>
              <a:rPr kumimoji="0" lang="en-US" sz="1800" b="0" i="0" u="none" strike="noStrike" kern="100" cap="none" spc="0" normalizeH="0" baseline="0" noProof="0">
                <a:ln>
                  <a:noFill/>
                </a:ln>
                <a:solidFill>
                  <a:srgbClr val="091F2C"/>
                </a:solidFill>
                <a:effectLst/>
                <a:uLnTx/>
                <a:uFillTx/>
                <a:latin typeface="Segoe Sans Display"/>
                <a:ea typeface="+mn-ea"/>
                <a:cs typeface="Segoe Sans Display" pitchFamily="2" charset="0"/>
              </a:rPr>
              <a:t>@mention the agent in Copilot Chat or open it directly by selecting it from the right-side pane.</a:t>
            </a:r>
          </a:p>
        </p:txBody>
      </p:sp>
      <p:graphicFrame>
        <p:nvGraphicFramePr>
          <p:cNvPr id="23" name="Table 22">
            <a:extLst>
              <a:ext uri="{FF2B5EF4-FFF2-40B4-BE49-F238E27FC236}">
                <a16:creationId xmlns:a16="http://schemas.microsoft.com/office/drawing/2014/main" id="{377B1DB8-0A78-31E2-6E31-5EBA5298CA2E}"/>
              </a:ext>
            </a:extLst>
          </p:cNvPr>
          <p:cNvGraphicFramePr>
            <a:graphicFrameLocks noGrp="1"/>
          </p:cNvGraphicFramePr>
          <p:nvPr>
            <p:extLst>
              <p:ext uri="{D42A27DB-BD31-4B8C-83A1-F6EECF244321}">
                <p14:modId xmlns:p14="http://schemas.microsoft.com/office/powerpoint/2010/main" val="3803411609"/>
              </p:ext>
            </p:extLst>
          </p:nvPr>
        </p:nvGraphicFramePr>
        <p:xfrm>
          <a:off x="588263" y="2331722"/>
          <a:ext cx="11018520" cy="4049358"/>
        </p:xfrm>
        <a:graphic>
          <a:graphicData uri="http://schemas.openxmlformats.org/drawingml/2006/table">
            <a:tbl>
              <a:tblPr firstRow="1" firstCol="1">
                <a:tableStyleId>{5C22544A-7EE6-4342-B048-85BDC9FD1C3A}</a:tableStyleId>
              </a:tblPr>
              <a:tblGrid>
                <a:gridCol w="620784">
                  <a:extLst>
                    <a:ext uri="{9D8B030D-6E8A-4147-A177-3AD203B41FA5}">
                      <a16:colId xmlns:a16="http://schemas.microsoft.com/office/drawing/2014/main" val="4118558838"/>
                    </a:ext>
                  </a:extLst>
                </a:gridCol>
                <a:gridCol w="1905220">
                  <a:extLst>
                    <a:ext uri="{9D8B030D-6E8A-4147-A177-3AD203B41FA5}">
                      <a16:colId xmlns:a16="http://schemas.microsoft.com/office/drawing/2014/main" val="937084765"/>
                    </a:ext>
                  </a:extLst>
                </a:gridCol>
                <a:gridCol w="8492516">
                  <a:extLst>
                    <a:ext uri="{9D8B030D-6E8A-4147-A177-3AD203B41FA5}">
                      <a16:colId xmlns:a16="http://schemas.microsoft.com/office/drawing/2014/main" val="893455128"/>
                    </a:ext>
                  </a:extLst>
                </a:gridCol>
              </a:tblGrid>
              <a:tr h="425124">
                <a:tc>
                  <a:txBody>
                    <a:bodyPr/>
                    <a:lstStyle/>
                    <a:p>
                      <a:endParaRPr lang="en-US" sz="1800">
                        <a:solidFill>
                          <a:schemeClr val="bg1"/>
                        </a:solidFill>
                        <a:latin typeface="+mj-lt"/>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b="0" kern="1200">
                          <a:solidFill>
                            <a:schemeClr val="bg1"/>
                          </a:solidFill>
                          <a:latin typeface="+mj-lt"/>
                          <a:ea typeface="+mj-ea"/>
                          <a:cs typeface="+mj-cs"/>
                        </a:rPr>
                        <a:t>Agent Name</a:t>
                      </a: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b="0" kern="1200">
                          <a:solidFill>
                            <a:schemeClr val="bg1"/>
                          </a:solidFill>
                          <a:latin typeface="+mj-lt"/>
                          <a:ea typeface="+mj-ea"/>
                          <a:cs typeface="+mj-cs"/>
                        </a:rPr>
                        <a:t>Description</a:t>
                      </a:r>
                    </a:p>
                  </a:txBody>
                  <a:tcPr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75343342"/>
                  </a:ext>
                </a:extLst>
              </a:tr>
              <a:tr h="604039">
                <a:tc>
                  <a:txBody>
                    <a:bodyPr/>
                    <a:lstStyle/>
                    <a:p>
                      <a:endParaRPr lang="en-US" sz="1600"/>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accent1"/>
                          </a:solidFill>
                          <a:latin typeface="+mn-lt"/>
                          <a:ea typeface="+mn-ea"/>
                          <a:cs typeface="+mn-cs"/>
                          <a:hlinkClick r:id="rId3" action="ppaction://hlinksldjump">
                            <a:extLst>
                              <a:ext uri="{A12FA001-AC4F-418D-AE19-62706E023703}">
                                <ahyp:hlinkClr xmlns:ahyp="http://schemas.microsoft.com/office/drawing/2018/hyperlinkcolor" val="tx"/>
                              </a:ext>
                            </a:extLst>
                          </a:hlinkClick>
                        </a:rPr>
                        <a:t>Writing Coach</a:t>
                      </a:r>
                      <a:endParaRPr lang="en-US" sz="1600">
                        <a:solidFill>
                          <a:schemeClr val="accent1"/>
                        </a:solidFill>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1"/>
                          </a:solidFill>
                          <a:latin typeface="+mn-lt"/>
                          <a:ea typeface="+mn-ea"/>
                          <a:cs typeface="+mn-cs"/>
                        </a:rPr>
                        <a:t>Provides detailed feedback on writing. Helps change the tone of messages, translates text, and assists in writing tasks</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6538630"/>
                  </a:ext>
                </a:extLst>
              </a:tr>
              <a:tr h="604039">
                <a:tc>
                  <a:txBody>
                    <a:bodyPr/>
                    <a:lstStyle/>
                    <a:p>
                      <a:endParaRPr lang="en-US" sz="1600"/>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accent1"/>
                          </a:solidFill>
                          <a:latin typeface="+mn-lt"/>
                          <a:ea typeface="+mn-ea"/>
                          <a:cs typeface="+mn-cs"/>
                          <a:hlinkClick r:id="rId4" action="ppaction://hlinksldjump">
                            <a:extLst>
                              <a:ext uri="{A12FA001-AC4F-418D-AE19-62706E023703}">
                                <ahyp:hlinkClr xmlns:ahyp="http://schemas.microsoft.com/office/drawing/2018/hyperlinkcolor" val="tx"/>
                              </a:ext>
                            </a:extLst>
                          </a:hlinkClick>
                        </a:rPr>
                        <a:t>Idea Coach</a:t>
                      </a:r>
                      <a:endParaRPr lang="en-US" sz="1600">
                        <a:solidFill>
                          <a:schemeClr val="accent1"/>
                        </a:solidFill>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1"/>
                          </a:solidFill>
                          <a:latin typeface="+mn-lt"/>
                          <a:ea typeface="+mn-ea"/>
                          <a:cs typeface="+mn-cs"/>
                        </a:rPr>
                        <a:t>Helps users brainstorm and organize ideas</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67581"/>
                  </a:ext>
                </a:extLst>
              </a:tr>
              <a:tr h="604039">
                <a:tc>
                  <a:txBody>
                    <a:bodyPr/>
                    <a:lstStyle/>
                    <a:p>
                      <a:endParaRPr lang="en-US" sz="1600"/>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accent1"/>
                          </a:solidFill>
                          <a:latin typeface="+mn-lt"/>
                          <a:ea typeface="+mn-ea"/>
                          <a:cs typeface="+mn-cs"/>
                          <a:hlinkClick r:id="rId5" action="ppaction://hlinksldjump">
                            <a:extLst>
                              <a:ext uri="{A12FA001-AC4F-418D-AE19-62706E023703}">
                                <ahyp:hlinkClr xmlns:ahyp="http://schemas.microsoft.com/office/drawing/2018/hyperlinkcolor" val="tx"/>
                              </a:ext>
                            </a:extLst>
                          </a:hlinkClick>
                        </a:rPr>
                        <a:t>Prompt Coach</a:t>
                      </a:r>
                      <a:endParaRPr lang="en-US" sz="1600">
                        <a:solidFill>
                          <a:schemeClr val="accent1"/>
                        </a:solidFill>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1"/>
                          </a:solidFill>
                          <a:latin typeface="+mn-lt"/>
                          <a:ea typeface="+mn-ea"/>
                          <a:cs typeface="+mn-cs"/>
                        </a:rPr>
                        <a:t>Assists users in creating effective well-structured prompts for Copilot</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3913059"/>
                  </a:ext>
                </a:extLst>
              </a:tr>
              <a:tr h="604039">
                <a:tc>
                  <a:txBody>
                    <a:bodyPr/>
                    <a:lstStyle/>
                    <a:p>
                      <a:endParaRPr lang="en-US" sz="1600"/>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accent1"/>
                          </a:solidFill>
                          <a:latin typeface="+mn-lt"/>
                          <a:ea typeface="+mn-ea"/>
                          <a:cs typeface="+mn-cs"/>
                          <a:hlinkClick r:id="rId6" action="ppaction://hlinksldjump">
                            <a:extLst>
                              <a:ext uri="{A12FA001-AC4F-418D-AE19-62706E023703}">
                                <ahyp:hlinkClr xmlns:ahyp="http://schemas.microsoft.com/office/drawing/2018/hyperlinkcolor" val="tx"/>
                              </a:ext>
                            </a:extLst>
                          </a:hlinkClick>
                        </a:rPr>
                        <a:t>Career Coach</a:t>
                      </a:r>
                      <a:endParaRPr lang="en-US" sz="1600">
                        <a:solidFill>
                          <a:schemeClr val="accent1"/>
                        </a:solidFill>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1"/>
                          </a:solidFill>
                          <a:latin typeface="+mn-lt"/>
                          <a:ea typeface="+mn-ea"/>
                          <a:cs typeface="+mn-cs"/>
                        </a:rPr>
                        <a:t>Provides personalized career development suggestions including role understanding, skill gap analysis, learning opportunities, and career transition plans</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4250462"/>
                  </a:ext>
                </a:extLst>
              </a:tr>
              <a:tr h="604039">
                <a:tc>
                  <a:txBody>
                    <a:bodyPr/>
                    <a:lstStyle/>
                    <a:p>
                      <a:endParaRPr lang="en-US" sz="1600"/>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accent1"/>
                          </a:solidFill>
                          <a:latin typeface="+mn-lt"/>
                          <a:ea typeface="+mn-ea"/>
                          <a:cs typeface="+mn-cs"/>
                          <a:hlinkClick r:id="rId7" action="ppaction://hlinksldjump">
                            <a:extLst>
                              <a:ext uri="{A12FA001-AC4F-418D-AE19-62706E023703}">
                                <ahyp:hlinkClr xmlns:ahyp="http://schemas.microsoft.com/office/drawing/2018/hyperlinkcolor" val="tx"/>
                              </a:ext>
                            </a:extLst>
                          </a:hlinkClick>
                        </a:rPr>
                        <a:t>Learning Coach</a:t>
                      </a:r>
                      <a:endParaRPr lang="en-US" sz="1600">
                        <a:solidFill>
                          <a:schemeClr val="accent1"/>
                        </a:solidFill>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1"/>
                          </a:solidFill>
                          <a:latin typeface="+mn-lt"/>
                          <a:ea typeface="+mn-ea"/>
                          <a:cs typeface="+mn-cs"/>
                        </a:rPr>
                        <a:t>Helps users understand complex topics by breaking them down into simple, intermediate, and advanced summaries. Provides guided practice and learning plans</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8898372"/>
                  </a:ext>
                </a:extLst>
              </a:tr>
              <a:tr h="604039">
                <a:tc>
                  <a:txBody>
                    <a:bodyPr/>
                    <a:lstStyle/>
                    <a:p>
                      <a:endParaRPr lang="en-US" sz="1600"/>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accent1"/>
                          </a:solidFill>
                          <a:latin typeface="+mn-lt"/>
                          <a:ea typeface="+mn-ea"/>
                          <a:cs typeface="+mn-cs"/>
                          <a:hlinkClick r:id="rId8" action="ppaction://hlinksldjump">
                            <a:extLst>
                              <a:ext uri="{A12FA001-AC4F-418D-AE19-62706E023703}">
                                <ahyp:hlinkClr xmlns:ahyp="http://schemas.microsoft.com/office/drawing/2018/hyperlinkcolor" val="tx"/>
                              </a:ext>
                            </a:extLst>
                          </a:hlinkClick>
                        </a:rPr>
                        <a:t>Visual Creator</a:t>
                      </a:r>
                      <a:endParaRPr lang="en-US" sz="1600">
                        <a:solidFill>
                          <a:schemeClr val="accent1"/>
                        </a:solidFill>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1"/>
                          </a:solidFill>
                          <a:latin typeface="+mn-lt"/>
                          <a:ea typeface="+mn-ea"/>
                          <a:cs typeface="+mn-cs"/>
                        </a:rPr>
                        <a:t>Assists users with creating images and videos</a:t>
                      </a: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4898632"/>
                  </a:ext>
                </a:extLst>
              </a:tr>
            </a:tbl>
          </a:graphicData>
        </a:graphic>
      </p:graphicFrame>
      <p:sp>
        <p:nvSpPr>
          <p:cNvPr id="13" name="Content Placeholder 217">
            <a:extLst>
              <a:ext uri="{FF2B5EF4-FFF2-40B4-BE49-F238E27FC236}">
                <a16:creationId xmlns:a16="http://schemas.microsoft.com/office/drawing/2014/main" id="{7B1AF431-BB8E-CD25-B1AF-B601776579D3}"/>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rgbClr val="C03BC4"/>
              </a:gs>
              <a:gs pos="100000">
                <a:srgbClr val="0078D4"/>
              </a:gs>
            </a:gsLst>
            <a:lin ang="5400000" scaled="1"/>
          </a:gra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rgbClr val="FFFFFF"/>
                </a:solidFill>
                <a:effectLst/>
                <a:uLnTx/>
                <a:uFillTx/>
                <a:latin typeface="Segoe Sans Display Semibold"/>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Agents in Copilot Chat</a:t>
            </a:r>
          </a:p>
        </p:txBody>
      </p:sp>
      <p:pic>
        <p:nvPicPr>
          <p:cNvPr id="25" name="Picture 24">
            <a:extLst>
              <a:ext uri="{FF2B5EF4-FFF2-40B4-BE49-F238E27FC236}">
                <a16:creationId xmlns:a16="http://schemas.microsoft.com/office/drawing/2014/main" id="{58630A92-9601-FBF8-69F2-37AD348994AE}"/>
              </a:ext>
              <a:ext uri="{C183D7F6-B498-43B3-948B-1728B52AA6E4}">
                <adec:decorative xmlns:adec="http://schemas.microsoft.com/office/drawing/2017/decorative" val="1"/>
              </a:ext>
            </a:extLst>
          </p:cNvPr>
          <p:cNvPicPr>
            <a:picLocks/>
          </p:cNvPicPr>
          <p:nvPr/>
        </p:nvPicPr>
        <p:blipFill>
          <a:blip r:embed="rId9" cstate="screen">
            <a:extLst>
              <a:ext uri="{28A0092B-C50C-407E-A947-70E740481C1C}">
                <a14:useLocalDpi xmlns:a14="http://schemas.microsoft.com/office/drawing/2010/main"/>
              </a:ext>
            </a:extLst>
          </a:blip>
          <a:srcRect/>
          <a:stretch/>
        </p:blipFill>
        <p:spPr>
          <a:xfrm>
            <a:off x="694743" y="3456214"/>
            <a:ext cx="406117" cy="406117"/>
          </a:xfrm>
          <a:prstGeom prst="rect">
            <a:avLst/>
          </a:prstGeom>
        </p:spPr>
      </p:pic>
      <p:pic>
        <p:nvPicPr>
          <p:cNvPr id="26" name="Picture 25">
            <a:extLst>
              <a:ext uri="{FF2B5EF4-FFF2-40B4-BE49-F238E27FC236}">
                <a16:creationId xmlns:a16="http://schemas.microsoft.com/office/drawing/2014/main" id="{FCC8E60E-CC45-B779-4F9E-BBC3683A3C06}"/>
              </a:ext>
              <a:ext uri="{C183D7F6-B498-43B3-948B-1728B52AA6E4}">
                <adec:decorative xmlns:adec="http://schemas.microsoft.com/office/drawing/2017/decorative" val="1"/>
              </a:ext>
            </a:extLst>
          </p:cNvPr>
          <p:cNvPicPr>
            <a:picLocks/>
          </p:cNvPicPr>
          <p:nvPr/>
        </p:nvPicPr>
        <p:blipFill>
          <a:blip r:embed="rId10" cstate="screen">
            <a:extLst>
              <a:ext uri="{28A0092B-C50C-407E-A947-70E740481C1C}">
                <a14:useLocalDpi xmlns:a14="http://schemas.microsoft.com/office/drawing/2010/main"/>
              </a:ext>
            </a:extLst>
          </a:blip>
          <a:srcRect/>
          <a:stretch/>
        </p:blipFill>
        <p:spPr>
          <a:xfrm>
            <a:off x="694743" y="5862921"/>
            <a:ext cx="406117" cy="406117"/>
          </a:xfrm>
          <a:prstGeom prst="rect">
            <a:avLst/>
          </a:prstGeom>
        </p:spPr>
      </p:pic>
      <p:pic>
        <p:nvPicPr>
          <p:cNvPr id="27" name="Picture 26">
            <a:extLst>
              <a:ext uri="{FF2B5EF4-FFF2-40B4-BE49-F238E27FC236}">
                <a16:creationId xmlns:a16="http://schemas.microsoft.com/office/drawing/2014/main" id="{4B702864-A4F3-86E3-AB6A-32CF5F2D8A72}"/>
              </a:ext>
              <a:ext uri="{C183D7F6-B498-43B3-948B-1728B52AA6E4}">
                <adec:decorative xmlns:adec="http://schemas.microsoft.com/office/drawing/2017/decorative" val="1"/>
              </a:ext>
            </a:extLst>
          </p:cNvPr>
          <p:cNvPicPr>
            <a:picLocks/>
          </p:cNvPicPr>
          <p:nvPr/>
        </p:nvPicPr>
        <p:blipFill>
          <a:blip r:embed="rId11" cstate="screen">
            <a:extLst>
              <a:ext uri="{28A0092B-C50C-407E-A947-70E740481C1C}">
                <a14:useLocalDpi xmlns:a14="http://schemas.microsoft.com/office/drawing/2010/main"/>
              </a:ext>
            </a:extLst>
          </a:blip>
          <a:srcRect/>
          <a:stretch/>
        </p:blipFill>
        <p:spPr>
          <a:xfrm>
            <a:off x="694743" y="2854537"/>
            <a:ext cx="406117" cy="406117"/>
          </a:xfrm>
          <a:prstGeom prst="rect">
            <a:avLst/>
          </a:prstGeom>
        </p:spPr>
      </p:pic>
      <p:pic>
        <p:nvPicPr>
          <p:cNvPr id="28" name="Picture 27">
            <a:extLst>
              <a:ext uri="{FF2B5EF4-FFF2-40B4-BE49-F238E27FC236}">
                <a16:creationId xmlns:a16="http://schemas.microsoft.com/office/drawing/2014/main" id="{77E8B1BC-789C-7FA1-5830-8778BFA8DBAF}"/>
              </a:ext>
              <a:ext uri="{C183D7F6-B498-43B3-948B-1728B52AA6E4}">
                <adec:decorative xmlns:adec="http://schemas.microsoft.com/office/drawing/2017/decorative" val="1"/>
              </a:ext>
            </a:extLst>
          </p:cNvPr>
          <p:cNvPicPr>
            <a:picLocks/>
          </p:cNvPicPr>
          <p:nvPr/>
        </p:nvPicPr>
        <p:blipFill>
          <a:blip r:embed="rId12" cstate="screen">
            <a:extLst>
              <a:ext uri="{28A0092B-C50C-407E-A947-70E740481C1C}">
                <a14:useLocalDpi xmlns:a14="http://schemas.microsoft.com/office/drawing/2010/main"/>
              </a:ext>
            </a:extLst>
          </a:blip>
          <a:srcRect/>
          <a:stretch/>
        </p:blipFill>
        <p:spPr>
          <a:xfrm>
            <a:off x="694743" y="4057891"/>
            <a:ext cx="406117" cy="406117"/>
          </a:xfrm>
          <a:prstGeom prst="rect">
            <a:avLst/>
          </a:prstGeom>
        </p:spPr>
      </p:pic>
      <p:pic>
        <p:nvPicPr>
          <p:cNvPr id="29" name="Picture 28">
            <a:extLst>
              <a:ext uri="{FF2B5EF4-FFF2-40B4-BE49-F238E27FC236}">
                <a16:creationId xmlns:a16="http://schemas.microsoft.com/office/drawing/2014/main" id="{C95637DE-0DAA-5035-44D6-AF30AC03C489}"/>
              </a:ext>
              <a:ext uri="{C183D7F6-B498-43B3-948B-1728B52AA6E4}">
                <adec:decorative xmlns:adec="http://schemas.microsoft.com/office/drawing/2017/decorative" val="1"/>
              </a:ext>
            </a:extLst>
          </p:cNvPr>
          <p:cNvPicPr>
            <a:picLocks/>
          </p:cNvPicPr>
          <p:nvPr/>
        </p:nvPicPr>
        <p:blipFill>
          <a:blip r:embed="rId13" cstate="screen">
            <a:extLst>
              <a:ext uri="{28A0092B-C50C-407E-A947-70E740481C1C}">
                <a14:useLocalDpi xmlns:a14="http://schemas.microsoft.com/office/drawing/2010/main"/>
              </a:ext>
            </a:extLst>
          </a:blip>
          <a:srcRect/>
          <a:stretch/>
        </p:blipFill>
        <p:spPr>
          <a:xfrm>
            <a:off x="694743" y="5261245"/>
            <a:ext cx="406117" cy="406117"/>
          </a:xfrm>
          <a:prstGeom prst="rect">
            <a:avLst/>
          </a:prstGeom>
        </p:spPr>
      </p:pic>
      <p:pic>
        <p:nvPicPr>
          <p:cNvPr id="30" name="Picture 29">
            <a:extLst>
              <a:ext uri="{FF2B5EF4-FFF2-40B4-BE49-F238E27FC236}">
                <a16:creationId xmlns:a16="http://schemas.microsoft.com/office/drawing/2014/main" id="{D1A1A14C-630B-A295-E1B0-9E23C7D95100}"/>
              </a:ext>
              <a:ext uri="{C183D7F6-B498-43B3-948B-1728B52AA6E4}">
                <adec:decorative xmlns:adec="http://schemas.microsoft.com/office/drawing/2017/decorative" val="1"/>
              </a:ext>
            </a:extLst>
          </p:cNvPr>
          <p:cNvPicPr>
            <a:picLocks/>
          </p:cNvPicPr>
          <p:nvPr/>
        </p:nvPicPr>
        <p:blipFill>
          <a:blip r:embed="rId14" cstate="screen">
            <a:extLst>
              <a:ext uri="{28A0092B-C50C-407E-A947-70E740481C1C}">
                <a14:useLocalDpi xmlns:a14="http://schemas.microsoft.com/office/drawing/2010/main"/>
              </a:ext>
            </a:extLst>
          </a:blip>
          <a:srcRect/>
          <a:stretch/>
        </p:blipFill>
        <p:spPr>
          <a:xfrm>
            <a:off x="694743" y="4659568"/>
            <a:ext cx="406117" cy="406117"/>
          </a:xfrm>
          <a:prstGeom prst="rect">
            <a:avLst/>
          </a:prstGeom>
        </p:spPr>
      </p:pic>
    </p:spTree>
    <p:extLst>
      <p:ext uri="{BB962C8B-B14F-4D97-AF65-F5344CB8AC3E}">
        <p14:creationId xmlns:p14="http://schemas.microsoft.com/office/powerpoint/2010/main" val="336882665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5AC05-838A-B07C-0FAF-21ECB7CF16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1BF4013-F5C7-6CE8-CAAB-3365B6CCC37D}"/>
              </a:ext>
              <a:ext uri="{C183D7F6-B498-43B3-948B-1728B52AA6E4}">
                <adec:decorative xmlns:adec="http://schemas.microsoft.com/office/drawing/2017/decorative" val="1"/>
              </a:ext>
            </a:extLst>
          </p:cNvPr>
          <p:cNvSpPr/>
          <p:nvPr/>
        </p:nvSpPr>
        <p:spPr>
          <a:xfrm>
            <a:off x="0" y="1"/>
            <a:ext cx="12192000" cy="1300479"/>
          </a:xfrm>
          <a:prstGeom prst="rect">
            <a:avLst/>
          </a:prstGeom>
          <a:solidFill>
            <a:srgbClr val="115D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91F2C"/>
              </a:solidFill>
              <a:latin typeface="Segoe Sans Display"/>
            </a:endParaRPr>
          </a:p>
        </p:txBody>
      </p:sp>
      <p:sp>
        <p:nvSpPr>
          <p:cNvPr id="3" name="Rectangle 2">
            <a:extLst>
              <a:ext uri="{FF2B5EF4-FFF2-40B4-BE49-F238E27FC236}">
                <a16:creationId xmlns:a16="http://schemas.microsoft.com/office/drawing/2014/main" id="{BD632D51-E88F-F654-93B7-47AA90D4DAA7}"/>
              </a:ext>
              <a:ext uri="{C183D7F6-B498-43B3-948B-1728B52AA6E4}">
                <adec:decorative xmlns:adec="http://schemas.microsoft.com/office/drawing/2017/decorative" val="1"/>
              </a:ext>
            </a:extLst>
          </p:cNvPr>
          <p:cNvSpPr/>
          <p:nvPr/>
        </p:nvSpPr>
        <p:spPr>
          <a:xfrm>
            <a:off x="0" y="130048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1" name="Rectangle: Rounded Corners 20">
            <a:extLst>
              <a:ext uri="{FF2B5EF4-FFF2-40B4-BE49-F238E27FC236}">
                <a16:creationId xmlns:a16="http://schemas.microsoft.com/office/drawing/2014/main" id="{265578D9-D2A3-8FC0-8483-0CFADDCE04CE}"/>
              </a:ext>
              <a:ext uri="{C183D7F6-B498-43B3-948B-1728B52AA6E4}">
                <adec:decorative xmlns:adec="http://schemas.microsoft.com/office/drawing/2017/decorative" val="1"/>
              </a:ext>
            </a:extLst>
          </p:cNvPr>
          <p:cNvSpPr/>
          <p:nvPr/>
        </p:nvSpPr>
        <p:spPr bwMode="auto">
          <a:xfrm>
            <a:off x="588963" y="1612900"/>
            <a:ext cx="6596062" cy="4656137"/>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Top Corners Rounded 21">
            <a:extLst>
              <a:ext uri="{FF2B5EF4-FFF2-40B4-BE49-F238E27FC236}">
                <a16:creationId xmlns:a16="http://schemas.microsoft.com/office/drawing/2014/main" id="{C6706D77-FB27-54CB-32CE-3188FE1591CF}"/>
              </a:ext>
              <a:ext uri="{C183D7F6-B498-43B3-948B-1728B52AA6E4}">
                <adec:decorative xmlns:adec="http://schemas.microsoft.com/office/drawing/2017/decorative" val="1"/>
              </a:ext>
            </a:extLst>
          </p:cNvPr>
          <p:cNvSpPr/>
          <p:nvPr/>
        </p:nvSpPr>
        <p:spPr>
          <a:xfrm rot="16200000">
            <a:off x="7442201" y="1523998"/>
            <a:ext cx="4660899" cy="4838701"/>
          </a:xfrm>
          <a:prstGeom prst="round2SameRect">
            <a:avLst>
              <a:gd name="adj1" fmla="val 2887"/>
              <a:gd name="adj2" fmla="val 0"/>
            </a:avLst>
          </a:prstGeom>
          <a:solidFill>
            <a:srgbClr val="E2D9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3" name="Rectangle: Rounded Corners 22">
            <a:extLst>
              <a:ext uri="{FF2B5EF4-FFF2-40B4-BE49-F238E27FC236}">
                <a16:creationId xmlns:a16="http://schemas.microsoft.com/office/drawing/2014/main" id="{7E0AF24A-B6D7-A21B-1C7F-94245C94BE2B}"/>
              </a:ext>
              <a:ext uri="{C183D7F6-B498-43B3-948B-1728B52AA6E4}">
                <adec:decorative xmlns:adec="http://schemas.microsoft.com/office/drawing/2017/decorative" val="1"/>
              </a:ext>
            </a:extLst>
          </p:cNvPr>
          <p:cNvSpPr>
            <a:spLocks/>
          </p:cNvSpPr>
          <p:nvPr/>
        </p:nvSpPr>
        <p:spPr>
          <a:xfrm>
            <a:off x="7464116" y="1727198"/>
            <a:ext cx="4142097" cy="4432302"/>
          </a:xfrm>
          <a:prstGeom prst="roundRect">
            <a:avLst>
              <a:gd name="adj" fmla="val 2242"/>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29" name="Straight Connector 28">
            <a:extLst>
              <a:ext uri="{FF2B5EF4-FFF2-40B4-BE49-F238E27FC236}">
                <a16:creationId xmlns:a16="http://schemas.microsoft.com/office/drawing/2014/main" id="{E258111A-4B47-234D-179E-095EF7110489}"/>
              </a:ext>
              <a:ext uri="{C183D7F6-B498-43B3-948B-1728B52AA6E4}">
                <adec:decorative xmlns:adec="http://schemas.microsoft.com/office/drawing/2017/decorative" val="1"/>
              </a:ext>
            </a:extLst>
          </p:cNvPr>
          <p:cNvCxnSpPr/>
          <p:nvPr/>
        </p:nvCxnSpPr>
        <p:spPr>
          <a:xfrm>
            <a:off x="762000" y="4822819"/>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F9A0BD-F5A0-54BF-ADAC-EEFDAFF2667D}"/>
              </a:ext>
              <a:ext uri="{C183D7F6-B498-43B3-948B-1728B52AA6E4}">
                <adec:decorative xmlns:adec="http://schemas.microsoft.com/office/drawing/2017/decorative" val="1"/>
              </a:ext>
            </a:extLst>
          </p:cNvPr>
          <p:cNvCxnSpPr/>
          <p:nvPr/>
        </p:nvCxnSpPr>
        <p:spPr>
          <a:xfrm>
            <a:off x="762000" y="3313570"/>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6278413E-8C9D-E515-9948-58B7D15525C3}"/>
              </a:ext>
            </a:extLst>
          </p:cNvPr>
          <p:cNvSpPr>
            <a:spLocks noGrp="1"/>
          </p:cNvSpPr>
          <p:nvPr>
            <p:ph type="title"/>
          </p:nvPr>
        </p:nvSpPr>
        <p:spPr>
          <a:xfrm>
            <a:off x="588263" y="457200"/>
            <a:ext cx="11018520" cy="492443"/>
          </a:xfrm>
        </p:spPr>
        <p:txBody>
          <a:bodyPr/>
          <a:lstStyle/>
          <a:p>
            <a:r>
              <a:rPr lang="en-US">
                <a:solidFill>
                  <a:schemeClr val="bg1"/>
                </a:solidFill>
                <a:ea typeface="+mj-ea"/>
                <a:cs typeface="+mj-cs"/>
              </a:rPr>
              <a:t>Use case scenario – Marketing</a:t>
            </a:r>
          </a:p>
        </p:txBody>
      </p:sp>
      <p:sp>
        <p:nvSpPr>
          <p:cNvPr id="27" name="TextBox 26">
            <a:extLst>
              <a:ext uri="{FF2B5EF4-FFF2-40B4-BE49-F238E27FC236}">
                <a16:creationId xmlns:a16="http://schemas.microsoft.com/office/drawing/2014/main" id="{9E1CC194-D68D-194B-55C6-E93D2876BE43}"/>
              </a:ext>
            </a:extLst>
          </p:cNvPr>
          <p:cNvSpPr txBox="1">
            <a:spLocks/>
          </p:cNvSpPr>
          <p:nvPr/>
        </p:nvSpPr>
        <p:spPr>
          <a:xfrm>
            <a:off x="762000" y="1771969"/>
            <a:ext cx="6249988" cy="1190069"/>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Business Challenge – Impactful, hyper- personalized content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Effectively creating personalized, targeted content for diverse audience personas, leading to missed engagement opportunities and reduced marketing effectiveness. Cross-functional campaigns are becoming more complex to manage across dispersed teams. Marketing teams must create new ways for various stakeholders to stay informed, get specific information, and ultimately measure the success of their initiatives and continue refining for the best results</a:t>
            </a:r>
          </a:p>
        </p:txBody>
      </p:sp>
      <p:sp>
        <p:nvSpPr>
          <p:cNvPr id="24" name="TextBox 23">
            <a:extLst>
              <a:ext uri="{FF2B5EF4-FFF2-40B4-BE49-F238E27FC236}">
                <a16:creationId xmlns:a16="http://schemas.microsoft.com/office/drawing/2014/main" id="{9DD0FEFC-3242-7F9A-230C-645485A9AC52}"/>
              </a:ext>
            </a:extLst>
          </p:cNvPr>
          <p:cNvSpPr txBox="1"/>
          <p:nvPr/>
        </p:nvSpPr>
        <p:spPr>
          <a:xfrm>
            <a:off x="762000" y="3480436"/>
            <a:ext cx="6249988" cy="215444"/>
          </a:xfrm>
          <a:prstGeom prst="rect">
            <a:avLst/>
          </a:prstGeom>
          <a:noFill/>
        </p:spPr>
        <p:txBody>
          <a:bodyPr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How SharePoint agents can help</a:t>
            </a:r>
          </a:p>
        </p:txBody>
      </p:sp>
      <p:sp>
        <p:nvSpPr>
          <p:cNvPr id="8" name="TextBox 7">
            <a:extLst>
              <a:ext uri="{FF2B5EF4-FFF2-40B4-BE49-F238E27FC236}">
                <a16:creationId xmlns:a16="http://schemas.microsoft.com/office/drawing/2014/main" id="{E4660E33-D937-1701-4804-3DB2EE681741}"/>
              </a:ext>
            </a:extLst>
          </p:cNvPr>
          <p:cNvSpPr txBox="1">
            <a:spLocks/>
          </p:cNvSpPr>
          <p:nvPr/>
        </p:nvSpPr>
        <p:spPr>
          <a:xfrm>
            <a:off x="845820" y="3740243"/>
            <a:ext cx="6166168" cy="915709"/>
          </a:xfrm>
          <a:prstGeom prst="rect">
            <a:avLst/>
          </a:prstGeom>
          <a:noFill/>
        </p:spPr>
        <p:txBody>
          <a:bodyPr wrap="square" lIns="0" tIns="0" rIns="0" bIns="0" numCol="2" spcCol="274320" rtlCol="0">
            <a:noAutofit/>
          </a:bodyPr>
          <a:lstStyle/>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Creating a marketing Bill of Materials</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Streamline market research and strategy</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Content creation using Copilot</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Collect and share product feedback</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Create a new offering</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Product Launch </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Campaign performance tracking</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Targeted campaigns</a:t>
            </a:r>
          </a:p>
        </p:txBody>
      </p:sp>
      <p:sp>
        <p:nvSpPr>
          <p:cNvPr id="28" name="TextBox 27">
            <a:extLst>
              <a:ext uri="{FF2B5EF4-FFF2-40B4-BE49-F238E27FC236}">
                <a16:creationId xmlns:a16="http://schemas.microsoft.com/office/drawing/2014/main" id="{C3253400-1656-C337-196B-7245A02C4B06}"/>
              </a:ext>
            </a:extLst>
          </p:cNvPr>
          <p:cNvSpPr txBox="1"/>
          <p:nvPr/>
        </p:nvSpPr>
        <p:spPr>
          <a:xfrm>
            <a:off x="762000" y="4989685"/>
            <a:ext cx="6249988" cy="1056700"/>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Areas of impact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By generating suggestions for content and strategies, marketers can save time and effort, allowing focus on higher-level tasks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Providing an agent to the larger cross team helps facilitate the sharing of information during key marketing campaign milestones</a:t>
            </a:r>
          </a:p>
        </p:txBody>
      </p:sp>
      <p:pic>
        <p:nvPicPr>
          <p:cNvPr id="42" name="Picture 41" descr="A screenshot with the heading 'Ecogadget 3000 Launch' displaying a conversation about the target market for the Ecogadget 3000 and the strategy to align with environmental trends.&quot;">
            <a:extLst>
              <a:ext uri="{FF2B5EF4-FFF2-40B4-BE49-F238E27FC236}">
                <a16:creationId xmlns:a16="http://schemas.microsoft.com/office/drawing/2014/main" id="{431C0E45-C930-C966-5436-09463EC0B9E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4978" r="-37356"/>
          <a:stretch/>
        </p:blipFill>
        <p:spPr bwMode="auto">
          <a:xfrm>
            <a:off x="7564128" y="1828800"/>
            <a:ext cx="3942072" cy="4229098"/>
          </a:xfrm>
          <a:custGeom>
            <a:avLst/>
            <a:gdLst>
              <a:gd name="connsiteX0" fmla="*/ 52193 w 3942072"/>
              <a:gd name="connsiteY0" fmla="*/ 0 h 4229098"/>
              <a:gd name="connsiteX1" fmla="*/ 3889879 w 3942072"/>
              <a:gd name="connsiteY1" fmla="*/ 0 h 4229098"/>
              <a:gd name="connsiteX2" fmla="*/ 3942072 w 3942072"/>
              <a:gd name="connsiteY2" fmla="*/ 52193 h 4229098"/>
              <a:gd name="connsiteX3" fmla="*/ 3942072 w 3942072"/>
              <a:gd name="connsiteY3" fmla="*/ 4176905 h 4229098"/>
              <a:gd name="connsiteX4" fmla="*/ 3889879 w 3942072"/>
              <a:gd name="connsiteY4" fmla="*/ 4229098 h 4229098"/>
              <a:gd name="connsiteX5" fmla="*/ 52193 w 3942072"/>
              <a:gd name="connsiteY5" fmla="*/ 4229098 h 4229098"/>
              <a:gd name="connsiteX6" fmla="*/ 0 w 3942072"/>
              <a:gd name="connsiteY6" fmla="*/ 4176905 h 4229098"/>
              <a:gd name="connsiteX7" fmla="*/ 0 w 3942072"/>
              <a:gd name="connsiteY7" fmla="*/ 52193 h 4229098"/>
              <a:gd name="connsiteX8" fmla="*/ 52193 w 3942072"/>
              <a:gd name="connsiteY8" fmla="*/ 0 h 422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072" h="4229098">
                <a:moveTo>
                  <a:pt x="52193" y="0"/>
                </a:moveTo>
                <a:lnTo>
                  <a:pt x="3889879" y="0"/>
                </a:lnTo>
                <a:cubicBezTo>
                  <a:pt x="3918704" y="0"/>
                  <a:pt x="3942072" y="23368"/>
                  <a:pt x="3942072" y="52193"/>
                </a:cubicBezTo>
                <a:lnTo>
                  <a:pt x="3942072" y="4176905"/>
                </a:lnTo>
                <a:cubicBezTo>
                  <a:pt x="3942072" y="4205730"/>
                  <a:pt x="3918704" y="4229098"/>
                  <a:pt x="3889879" y="4229098"/>
                </a:cubicBezTo>
                <a:lnTo>
                  <a:pt x="52193" y="4229098"/>
                </a:lnTo>
                <a:cubicBezTo>
                  <a:pt x="23368" y="4229098"/>
                  <a:pt x="0" y="4205730"/>
                  <a:pt x="0" y="4176905"/>
                </a:cubicBezTo>
                <a:lnTo>
                  <a:pt x="0" y="52193"/>
                </a:lnTo>
                <a:cubicBezTo>
                  <a:pt x="0" y="23368"/>
                  <a:pt x="23368" y="0"/>
                  <a:pt x="52193" y="0"/>
                </a:cubicBezTo>
                <a:close/>
              </a:path>
            </a:pathLst>
          </a:custGeom>
          <a:solidFill>
            <a:srgbClr val="FAF9F8"/>
          </a:solidFill>
        </p:spPr>
      </p:pic>
      <p:sp>
        <p:nvSpPr>
          <p:cNvPr id="33" name="TextBox 32">
            <a:extLst>
              <a:ext uri="{FF2B5EF4-FFF2-40B4-BE49-F238E27FC236}">
                <a16:creationId xmlns:a16="http://schemas.microsoft.com/office/drawing/2014/main" id="{FF199282-DA64-4630-426E-43F66B31F5D3}"/>
              </a:ext>
              <a:ext uri="{C183D7F6-B498-43B3-948B-1728B52AA6E4}">
                <adec:decorative xmlns:adec="http://schemas.microsoft.com/office/drawing/2017/decorative" val="1"/>
              </a:ext>
            </a:extLst>
          </p:cNvPr>
          <p:cNvSpPr txBox="1">
            <a:spLocks/>
          </p:cNvSpPr>
          <p:nvPr/>
        </p:nvSpPr>
        <p:spPr>
          <a:xfrm>
            <a:off x="10499044" y="1845469"/>
            <a:ext cx="987852" cy="833436"/>
          </a:xfrm>
          <a:prstGeom prst="roundRect">
            <a:avLst>
              <a:gd name="adj" fmla="val 6400"/>
            </a:avLst>
          </a:prstGeom>
          <a:solidFill>
            <a:srgbClr val="F0ECF8"/>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600" b="0" i="0" u="none" strike="noStrike" kern="120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pic>
        <p:nvPicPr>
          <p:cNvPr id="44" name="Picture 43">
            <a:extLst>
              <a:ext uri="{FF2B5EF4-FFF2-40B4-BE49-F238E27FC236}">
                <a16:creationId xmlns:a16="http://schemas.microsoft.com/office/drawing/2014/main" id="{1C64BDFF-416B-ECBD-198E-F8C7683D26C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6646" y="1868755"/>
            <a:ext cx="932653" cy="786864"/>
          </a:xfrm>
          <a:custGeom>
            <a:avLst/>
            <a:gdLst>
              <a:gd name="connsiteX0" fmla="*/ 33835 w 932653"/>
              <a:gd name="connsiteY0" fmla="*/ 0 h 786864"/>
              <a:gd name="connsiteX1" fmla="*/ 898818 w 932653"/>
              <a:gd name="connsiteY1" fmla="*/ 0 h 786864"/>
              <a:gd name="connsiteX2" fmla="*/ 932653 w 932653"/>
              <a:gd name="connsiteY2" fmla="*/ 33835 h 786864"/>
              <a:gd name="connsiteX3" fmla="*/ 932653 w 932653"/>
              <a:gd name="connsiteY3" fmla="*/ 753029 h 786864"/>
              <a:gd name="connsiteX4" fmla="*/ 898818 w 932653"/>
              <a:gd name="connsiteY4" fmla="*/ 786864 h 786864"/>
              <a:gd name="connsiteX5" fmla="*/ 33835 w 932653"/>
              <a:gd name="connsiteY5" fmla="*/ 786864 h 786864"/>
              <a:gd name="connsiteX6" fmla="*/ 0 w 932653"/>
              <a:gd name="connsiteY6" fmla="*/ 753029 h 786864"/>
              <a:gd name="connsiteX7" fmla="*/ 0 w 932653"/>
              <a:gd name="connsiteY7" fmla="*/ 33835 h 786864"/>
              <a:gd name="connsiteX8" fmla="*/ 33835 w 932653"/>
              <a:gd name="connsiteY8" fmla="*/ 0 h 78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653" h="786864">
                <a:moveTo>
                  <a:pt x="33835" y="0"/>
                </a:moveTo>
                <a:lnTo>
                  <a:pt x="898818" y="0"/>
                </a:lnTo>
                <a:cubicBezTo>
                  <a:pt x="917505" y="0"/>
                  <a:pt x="932653" y="15148"/>
                  <a:pt x="932653" y="33835"/>
                </a:cubicBezTo>
                <a:lnTo>
                  <a:pt x="932653" y="753029"/>
                </a:lnTo>
                <a:cubicBezTo>
                  <a:pt x="932653" y="771716"/>
                  <a:pt x="917505" y="786864"/>
                  <a:pt x="898818" y="786864"/>
                </a:cubicBezTo>
                <a:lnTo>
                  <a:pt x="33835" y="786864"/>
                </a:lnTo>
                <a:cubicBezTo>
                  <a:pt x="15148" y="786864"/>
                  <a:pt x="0" y="771716"/>
                  <a:pt x="0" y="753029"/>
                </a:cubicBezTo>
                <a:lnTo>
                  <a:pt x="0" y="33835"/>
                </a:lnTo>
                <a:cubicBezTo>
                  <a:pt x="0" y="15148"/>
                  <a:pt x="15148" y="0"/>
                  <a:pt x="33835" y="0"/>
                </a:cubicBezTo>
                <a:close/>
              </a:path>
            </a:pathLst>
          </a:custGeom>
          <a:noFill/>
          <a:ln w="9525" cap="flat">
            <a:noFill/>
            <a:prstDash val="solid"/>
            <a:miter/>
          </a:ln>
          <a:effectLst/>
        </p:spPr>
      </p:pic>
    </p:spTree>
    <p:extLst>
      <p:ext uri="{BB962C8B-B14F-4D97-AF65-F5344CB8AC3E}">
        <p14:creationId xmlns:p14="http://schemas.microsoft.com/office/powerpoint/2010/main" val="128332452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6165A6C0-E09E-4425-AE3D-BC13989EAE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51DA1D-7F73-4B9E-2277-E358D71F13CB}"/>
              </a:ext>
              <a:ext uri="{C183D7F6-B498-43B3-948B-1728B52AA6E4}">
                <adec:decorative xmlns:adec="http://schemas.microsoft.com/office/drawing/2017/decorative" val="1"/>
              </a:ext>
            </a:extLst>
          </p:cNvPr>
          <p:cNvSpPr/>
          <p:nvPr/>
        </p:nvSpPr>
        <p:spPr>
          <a:xfrm>
            <a:off x="0" y="1"/>
            <a:ext cx="12192000" cy="1300479"/>
          </a:xfrm>
          <a:prstGeom prst="rect">
            <a:avLst/>
          </a:prstGeom>
          <a:solidFill>
            <a:srgbClr val="115D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91F2C"/>
              </a:solidFill>
              <a:latin typeface="Segoe Sans Display"/>
            </a:endParaRPr>
          </a:p>
        </p:txBody>
      </p:sp>
      <p:sp>
        <p:nvSpPr>
          <p:cNvPr id="3" name="Rectangle 2">
            <a:extLst>
              <a:ext uri="{FF2B5EF4-FFF2-40B4-BE49-F238E27FC236}">
                <a16:creationId xmlns:a16="http://schemas.microsoft.com/office/drawing/2014/main" id="{D149C23A-EA5C-4824-A79D-10C96663D36F}"/>
              </a:ext>
              <a:ext uri="{C183D7F6-B498-43B3-948B-1728B52AA6E4}">
                <adec:decorative xmlns:adec="http://schemas.microsoft.com/office/drawing/2017/decorative" val="1"/>
              </a:ext>
            </a:extLst>
          </p:cNvPr>
          <p:cNvSpPr/>
          <p:nvPr/>
        </p:nvSpPr>
        <p:spPr>
          <a:xfrm>
            <a:off x="0" y="130048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 name="Rectangle: Rounded Corners 15">
            <a:extLst>
              <a:ext uri="{FF2B5EF4-FFF2-40B4-BE49-F238E27FC236}">
                <a16:creationId xmlns:a16="http://schemas.microsoft.com/office/drawing/2014/main" id="{22E63D92-7CDA-85D3-5484-15C52CBB4DE5}"/>
              </a:ext>
              <a:ext uri="{C183D7F6-B498-43B3-948B-1728B52AA6E4}">
                <adec:decorative xmlns:adec="http://schemas.microsoft.com/office/drawing/2017/decorative" val="1"/>
              </a:ext>
            </a:extLst>
          </p:cNvPr>
          <p:cNvSpPr/>
          <p:nvPr/>
        </p:nvSpPr>
        <p:spPr bwMode="auto">
          <a:xfrm>
            <a:off x="588963" y="1612900"/>
            <a:ext cx="6596062" cy="4656137"/>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7" name="Rectangle: Top Corners Rounded 16">
            <a:extLst>
              <a:ext uri="{FF2B5EF4-FFF2-40B4-BE49-F238E27FC236}">
                <a16:creationId xmlns:a16="http://schemas.microsoft.com/office/drawing/2014/main" id="{408BEB6A-3ED4-5BA1-65E9-ACE0BCE5B822}"/>
              </a:ext>
              <a:ext uri="{C183D7F6-B498-43B3-948B-1728B52AA6E4}">
                <adec:decorative xmlns:adec="http://schemas.microsoft.com/office/drawing/2017/decorative" val="1"/>
              </a:ext>
            </a:extLst>
          </p:cNvPr>
          <p:cNvSpPr/>
          <p:nvPr/>
        </p:nvSpPr>
        <p:spPr>
          <a:xfrm rot="16200000">
            <a:off x="7442201" y="1523998"/>
            <a:ext cx="4660899" cy="4838701"/>
          </a:xfrm>
          <a:prstGeom prst="round2SameRect">
            <a:avLst>
              <a:gd name="adj1" fmla="val 2887"/>
              <a:gd name="adj2" fmla="val 0"/>
            </a:avLst>
          </a:prstGeom>
          <a:solidFill>
            <a:srgbClr val="E2D9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554BEA61-4FF6-D9E9-AE76-D70BD6A9FCD0}"/>
              </a:ext>
              <a:ext uri="{C183D7F6-B498-43B3-948B-1728B52AA6E4}">
                <adec:decorative xmlns:adec="http://schemas.microsoft.com/office/drawing/2017/decorative" val="1"/>
              </a:ext>
            </a:extLst>
          </p:cNvPr>
          <p:cNvSpPr>
            <a:spLocks/>
          </p:cNvSpPr>
          <p:nvPr/>
        </p:nvSpPr>
        <p:spPr>
          <a:xfrm>
            <a:off x="7464116" y="1727198"/>
            <a:ext cx="4142097" cy="4432302"/>
          </a:xfrm>
          <a:prstGeom prst="roundRect">
            <a:avLst>
              <a:gd name="adj" fmla="val 2242"/>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25" name="Straight Connector 24">
            <a:extLst>
              <a:ext uri="{FF2B5EF4-FFF2-40B4-BE49-F238E27FC236}">
                <a16:creationId xmlns:a16="http://schemas.microsoft.com/office/drawing/2014/main" id="{F1444728-75EB-2020-7DF4-2DC919193FBF}"/>
              </a:ext>
              <a:ext uri="{C183D7F6-B498-43B3-948B-1728B52AA6E4}">
                <adec:decorative xmlns:adec="http://schemas.microsoft.com/office/drawing/2017/decorative" val="1"/>
              </a:ext>
            </a:extLst>
          </p:cNvPr>
          <p:cNvCxnSpPr/>
          <p:nvPr/>
        </p:nvCxnSpPr>
        <p:spPr>
          <a:xfrm>
            <a:off x="762000" y="5112950"/>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776909-DD5A-B51D-EAFD-935ADFFC0FA5}"/>
              </a:ext>
              <a:ext uri="{C183D7F6-B498-43B3-948B-1728B52AA6E4}">
                <adec:decorative xmlns:adec="http://schemas.microsoft.com/office/drawing/2017/decorative" val="1"/>
              </a:ext>
            </a:extLst>
          </p:cNvPr>
          <p:cNvCxnSpPr/>
          <p:nvPr/>
        </p:nvCxnSpPr>
        <p:spPr>
          <a:xfrm>
            <a:off x="762000" y="3270071"/>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F330831A-4FDB-167F-E8E9-C3B1B1AAD45C}"/>
              </a:ext>
            </a:extLst>
          </p:cNvPr>
          <p:cNvSpPr>
            <a:spLocks noGrp="1"/>
          </p:cNvSpPr>
          <p:nvPr>
            <p:ph type="title"/>
          </p:nvPr>
        </p:nvSpPr>
        <p:spPr/>
        <p:txBody>
          <a:bodyPr/>
          <a:lstStyle/>
          <a:p>
            <a:r>
              <a:rPr lang="en-US">
                <a:solidFill>
                  <a:schemeClr val="bg1"/>
                </a:solidFill>
                <a:ea typeface="+mj-ea"/>
                <a:cs typeface="+mj-cs"/>
              </a:rPr>
              <a:t>Use case scenario – HR</a:t>
            </a:r>
          </a:p>
        </p:txBody>
      </p:sp>
      <p:sp>
        <p:nvSpPr>
          <p:cNvPr id="23" name="TextBox 22">
            <a:extLst>
              <a:ext uri="{FF2B5EF4-FFF2-40B4-BE49-F238E27FC236}">
                <a16:creationId xmlns:a16="http://schemas.microsoft.com/office/drawing/2014/main" id="{7CA0CC76-CA18-6A8E-6E74-D702696094C1}"/>
              </a:ext>
            </a:extLst>
          </p:cNvPr>
          <p:cNvSpPr txBox="1">
            <a:spLocks/>
          </p:cNvSpPr>
          <p:nvPr/>
        </p:nvSpPr>
        <p:spPr>
          <a:xfrm>
            <a:off x="762000" y="1771969"/>
            <a:ext cx="6249988" cy="1374735"/>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Business Challenge – Scaling expertise</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HR is spread thin. Scaling expertise is critical to driving efficiencies with HR processes.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HR must have a holistic lens into how employees are engaging with HR information to understand where they can intervene and provide the most impact to improve the employee experience. Leverage data to make decisions and show the impact of employee engagement on key KIPs. Reduce the daily administrative burden on HR to support more strategic initiatives and programs</a:t>
            </a:r>
          </a:p>
        </p:txBody>
      </p:sp>
      <p:sp>
        <p:nvSpPr>
          <p:cNvPr id="20" name="TextBox 19">
            <a:extLst>
              <a:ext uri="{FF2B5EF4-FFF2-40B4-BE49-F238E27FC236}">
                <a16:creationId xmlns:a16="http://schemas.microsoft.com/office/drawing/2014/main" id="{A154564C-B2E6-6194-2E96-B43F1B30F80D}"/>
              </a:ext>
            </a:extLst>
          </p:cNvPr>
          <p:cNvSpPr txBox="1"/>
          <p:nvPr/>
        </p:nvSpPr>
        <p:spPr>
          <a:xfrm>
            <a:off x="762000" y="3393438"/>
            <a:ext cx="6249988" cy="215444"/>
          </a:xfrm>
          <a:prstGeom prst="rect">
            <a:avLst/>
          </a:prstGeom>
          <a:noFill/>
        </p:spPr>
        <p:txBody>
          <a:bodyPr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How SharePoint agents can help</a:t>
            </a:r>
          </a:p>
        </p:txBody>
      </p:sp>
      <p:sp>
        <p:nvSpPr>
          <p:cNvPr id="37" name="TextBox 36">
            <a:extLst>
              <a:ext uri="{FF2B5EF4-FFF2-40B4-BE49-F238E27FC236}">
                <a16:creationId xmlns:a16="http://schemas.microsoft.com/office/drawing/2014/main" id="{C9464D8C-8C21-80A5-CACF-5C5E4CC61000}"/>
              </a:ext>
            </a:extLst>
          </p:cNvPr>
          <p:cNvSpPr txBox="1">
            <a:spLocks/>
          </p:cNvSpPr>
          <p:nvPr/>
        </p:nvSpPr>
        <p:spPr>
          <a:xfrm>
            <a:off x="845820" y="3653245"/>
            <a:ext cx="6166168" cy="1343958"/>
          </a:xfrm>
          <a:prstGeom prst="rect">
            <a:avLst/>
          </a:prstGeom>
          <a:noFill/>
        </p:spPr>
        <p:txBody>
          <a:bodyPr wrap="square" lIns="0" tIns="0" rIns="0" bIns="0" numCol="2" spcCol="274320" rtlCol="0">
            <a:noAutofit/>
          </a:bodyPr>
          <a:lstStyle/>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Create personalized onboarding materials, training modules, providing new hires a more tailored experience and accelerating their readiness</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Analyze employee data to address challenges and design targeted retention and engagement programs</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Simply and standardize policy and compliance questions to ensure consistency in delivery across the organization</a:t>
            </a:r>
          </a:p>
          <a:p>
            <a:pPr marL="166688"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Empower employees to use existing resources</a:t>
            </a:r>
          </a:p>
        </p:txBody>
      </p:sp>
      <p:sp>
        <p:nvSpPr>
          <p:cNvPr id="24" name="TextBox 23">
            <a:extLst>
              <a:ext uri="{FF2B5EF4-FFF2-40B4-BE49-F238E27FC236}">
                <a16:creationId xmlns:a16="http://schemas.microsoft.com/office/drawing/2014/main" id="{CE14C03A-DA32-50DA-209B-F24571F0C795}"/>
              </a:ext>
            </a:extLst>
          </p:cNvPr>
          <p:cNvSpPr txBox="1"/>
          <p:nvPr/>
        </p:nvSpPr>
        <p:spPr>
          <a:xfrm>
            <a:off x="762000" y="5236317"/>
            <a:ext cx="6249988" cy="872034"/>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Areas of impact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Uplevel the HR role to reduce the support of tasks that can be automated</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Provide richer analytics into how employees are leveraging materials and where there could be opportunities to improve the employee experience</a:t>
            </a:r>
          </a:p>
        </p:txBody>
      </p:sp>
      <p:pic>
        <p:nvPicPr>
          <p:cNvPr id="34" name="Picture 33" descr="A screenshot with the heading employee onboarding help displaying the conversation about the Contoso policies regarding working remotely">
            <a:extLst>
              <a:ext uri="{FF2B5EF4-FFF2-40B4-BE49-F238E27FC236}">
                <a16:creationId xmlns:a16="http://schemas.microsoft.com/office/drawing/2014/main" id="{0FE90303-034B-F087-A862-025B4E1CA60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5194" r="-36275"/>
          <a:stretch/>
        </p:blipFill>
        <p:spPr bwMode="auto">
          <a:xfrm>
            <a:off x="7564128" y="1828800"/>
            <a:ext cx="3942072" cy="4229098"/>
          </a:xfrm>
          <a:custGeom>
            <a:avLst/>
            <a:gdLst>
              <a:gd name="connsiteX0" fmla="*/ 52193 w 3942072"/>
              <a:gd name="connsiteY0" fmla="*/ 0 h 4229098"/>
              <a:gd name="connsiteX1" fmla="*/ 3889879 w 3942072"/>
              <a:gd name="connsiteY1" fmla="*/ 0 h 4229098"/>
              <a:gd name="connsiteX2" fmla="*/ 3942072 w 3942072"/>
              <a:gd name="connsiteY2" fmla="*/ 52193 h 4229098"/>
              <a:gd name="connsiteX3" fmla="*/ 3942072 w 3942072"/>
              <a:gd name="connsiteY3" fmla="*/ 4176905 h 4229098"/>
              <a:gd name="connsiteX4" fmla="*/ 3889879 w 3942072"/>
              <a:gd name="connsiteY4" fmla="*/ 4229098 h 4229098"/>
              <a:gd name="connsiteX5" fmla="*/ 52193 w 3942072"/>
              <a:gd name="connsiteY5" fmla="*/ 4229098 h 4229098"/>
              <a:gd name="connsiteX6" fmla="*/ 0 w 3942072"/>
              <a:gd name="connsiteY6" fmla="*/ 4176905 h 4229098"/>
              <a:gd name="connsiteX7" fmla="*/ 0 w 3942072"/>
              <a:gd name="connsiteY7" fmla="*/ 52193 h 4229098"/>
              <a:gd name="connsiteX8" fmla="*/ 52193 w 3942072"/>
              <a:gd name="connsiteY8" fmla="*/ 0 h 422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072" h="4229098">
                <a:moveTo>
                  <a:pt x="52193" y="0"/>
                </a:moveTo>
                <a:lnTo>
                  <a:pt x="3889879" y="0"/>
                </a:lnTo>
                <a:cubicBezTo>
                  <a:pt x="3918704" y="0"/>
                  <a:pt x="3942072" y="23368"/>
                  <a:pt x="3942072" y="52193"/>
                </a:cubicBezTo>
                <a:lnTo>
                  <a:pt x="3942072" y="4176905"/>
                </a:lnTo>
                <a:cubicBezTo>
                  <a:pt x="3942072" y="4205730"/>
                  <a:pt x="3918704" y="4229098"/>
                  <a:pt x="3889879" y="4229098"/>
                </a:cubicBezTo>
                <a:lnTo>
                  <a:pt x="52193" y="4229098"/>
                </a:lnTo>
                <a:cubicBezTo>
                  <a:pt x="23368" y="4229098"/>
                  <a:pt x="0" y="4205730"/>
                  <a:pt x="0" y="4176905"/>
                </a:cubicBezTo>
                <a:lnTo>
                  <a:pt x="0" y="52193"/>
                </a:lnTo>
                <a:cubicBezTo>
                  <a:pt x="0" y="23368"/>
                  <a:pt x="23368" y="0"/>
                  <a:pt x="52193" y="0"/>
                </a:cubicBezTo>
                <a:close/>
              </a:path>
            </a:pathLst>
          </a:custGeom>
          <a:solidFill>
            <a:srgbClr val="FAF9F8"/>
          </a:solidFill>
        </p:spPr>
      </p:pic>
      <p:sp>
        <p:nvSpPr>
          <p:cNvPr id="29" name="TextBox 28">
            <a:extLst>
              <a:ext uri="{FF2B5EF4-FFF2-40B4-BE49-F238E27FC236}">
                <a16:creationId xmlns:a16="http://schemas.microsoft.com/office/drawing/2014/main" id="{4A284C82-04AF-7EA0-B39C-4F8A4A2D9624}"/>
              </a:ext>
              <a:ext uri="{C183D7F6-B498-43B3-948B-1728B52AA6E4}">
                <adec:decorative xmlns:adec="http://schemas.microsoft.com/office/drawing/2017/decorative" val="1"/>
              </a:ext>
            </a:extLst>
          </p:cNvPr>
          <p:cNvSpPr txBox="1">
            <a:spLocks/>
          </p:cNvSpPr>
          <p:nvPr/>
        </p:nvSpPr>
        <p:spPr>
          <a:xfrm>
            <a:off x="10499044" y="1845469"/>
            <a:ext cx="987852" cy="833436"/>
          </a:xfrm>
          <a:prstGeom prst="roundRect">
            <a:avLst>
              <a:gd name="adj" fmla="val 6400"/>
            </a:avLst>
          </a:prstGeom>
          <a:solidFill>
            <a:srgbClr val="F0ECF8"/>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600" b="0" i="0" u="none" strike="noStrike" kern="120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pic>
        <p:nvPicPr>
          <p:cNvPr id="36" name="Picture 35">
            <a:extLst>
              <a:ext uri="{FF2B5EF4-FFF2-40B4-BE49-F238E27FC236}">
                <a16:creationId xmlns:a16="http://schemas.microsoft.com/office/drawing/2014/main" id="{AA76C16B-E4BF-A28C-6337-67E469A7F97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26647" y="1868755"/>
            <a:ext cx="932653" cy="786864"/>
          </a:xfrm>
          <a:custGeom>
            <a:avLst/>
            <a:gdLst>
              <a:gd name="connsiteX0" fmla="*/ 33835 w 932653"/>
              <a:gd name="connsiteY0" fmla="*/ 0 h 786864"/>
              <a:gd name="connsiteX1" fmla="*/ 898818 w 932653"/>
              <a:gd name="connsiteY1" fmla="*/ 0 h 786864"/>
              <a:gd name="connsiteX2" fmla="*/ 932653 w 932653"/>
              <a:gd name="connsiteY2" fmla="*/ 33835 h 786864"/>
              <a:gd name="connsiteX3" fmla="*/ 932653 w 932653"/>
              <a:gd name="connsiteY3" fmla="*/ 753029 h 786864"/>
              <a:gd name="connsiteX4" fmla="*/ 898818 w 932653"/>
              <a:gd name="connsiteY4" fmla="*/ 786864 h 786864"/>
              <a:gd name="connsiteX5" fmla="*/ 33835 w 932653"/>
              <a:gd name="connsiteY5" fmla="*/ 786864 h 786864"/>
              <a:gd name="connsiteX6" fmla="*/ 0 w 932653"/>
              <a:gd name="connsiteY6" fmla="*/ 753029 h 786864"/>
              <a:gd name="connsiteX7" fmla="*/ 0 w 932653"/>
              <a:gd name="connsiteY7" fmla="*/ 33835 h 786864"/>
              <a:gd name="connsiteX8" fmla="*/ 33835 w 932653"/>
              <a:gd name="connsiteY8" fmla="*/ 0 h 78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653" h="786864">
                <a:moveTo>
                  <a:pt x="33835" y="0"/>
                </a:moveTo>
                <a:lnTo>
                  <a:pt x="898818" y="0"/>
                </a:lnTo>
                <a:cubicBezTo>
                  <a:pt x="917505" y="0"/>
                  <a:pt x="932653" y="15148"/>
                  <a:pt x="932653" y="33835"/>
                </a:cubicBezTo>
                <a:lnTo>
                  <a:pt x="932653" y="753029"/>
                </a:lnTo>
                <a:cubicBezTo>
                  <a:pt x="932653" y="771716"/>
                  <a:pt x="917505" y="786864"/>
                  <a:pt x="898818" y="786864"/>
                </a:cubicBezTo>
                <a:lnTo>
                  <a:pt x="33835" y="786864"/>
                </a:lnTo>
                <a:cubicBezTo>
                  <a:pt x="15148" y="786864"/>
                  <a:pt x="0" y="771716"/>
                  <a:pt x="0" y="753029"/>
                </a:cubicBezTo>
                <a:lnTo>
                  <a:pt x="0" y="33835"/>
                </a:lnTo>
                <a:cubicBezTo>
                  <a:pt x="0" y="15148"/>
                  <a:pt x="15148" y="0"/>
                  <a:pt x="33835" y="0"/>
                </a:cubicBezTo>
                <a:close/>
              </a:path>
            </a:pathLst>
          </a:custGeom>
          <a:noFill/>
          <a:ln w="9525" cap="flat">
            <a:noFill/>
            <a:prstDash val="solid"/>
            <a:miter/>
          </a:ln>
          <a:effectLst/>
        </p:spPr>
      </p:pic>
    </p:spTree>
    <p:extLst>
      <p:ext uri="{BB962C8B-B14F-4D97-AF65-F5344CB8AC3E}">
        <p14:creationId xmlns:p14="http://schemas.microsoft.com/office/powerpoint/2010/main" val="2676201291"/>
      </p:ext>
    </p:extLst>
  </p:cSld>
  <p:clrMapOvr>
    <a:overrideClrMapping bg1="lt1" tx1="dk1" bg2="lt2" tx2="dk2" accent1="accent1" accent2="accent2" accent3="accent3" accent4="accent4" accent5="accent5" accent6="accent6" hlink="hlink" folHlink="folHlink"/>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0EF96-965A-9998-730C-E6C9BFB3D2C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EEC3F1-B087-CF9D-2B23-D2FC9F55E840}"/>
              </a:ext>
              <a:ext uri="{C183D7F6-B498-43B3-948B-1728B52AA6E4}">
                <adec:decorative xmlns:adec="http://schemas.microsoft.com/office/drawing/2017/decorative" val="1"/>
              </a:ext>
            </a:extLst>
          </p:cNvPr>
          <p:cNvSpPr/>
          <p:nvPr/>
        </p:nvSpPr>
        <p:spPr>
          <a:xfrm>
            <a:off x="0" y="1"/>
            <a:ext cx="12192000" cy="1300479"/>
          </a:xfrm>
          <a:prstGeom prst="rect">
            <a:avLst/>
          </a:prstGeom>
          <a:solidFill>
            <a:srgbClr val="115D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91F2C"/>
              </a:solidFill>
              <a:latin typeface="Segoe Sans Display"/>
            </a:endParaRPr>
          </a:p>
        </p:txBody>
      </p:sp>
      <p:sp>
        <p:nvSpPr>
          <p:cNvPr id="3" name="Rectangle 2">
            <a:extLst>
              <a:ext uri="{FF2B5EF4-FFF2-40B4-BE49-F238E27FC236}">
                <a16:creationId xmlns:a16="http://schemas.microsoft.com/office/drawing/2014/main" id="{DF3F225A-8D59-BE81-BAAD-18A1B8E94BC7}"/>
              </a:ext>
              <a:ext uri="{C183D7F6-B498-43B3-948B-1728B52AA6E4}">
                <adec:decorative xmlns:adec="http://schemas.microsoft.com/office/drawing/2017/decorative" val="1"/>
              </a:ext>
            </a:extLst>
          </p:cNvPr>
          <p:cNvSpPr/>
          <p:nvPr/>
        </p:nvSpPr>
        <p:spPr>
          <a:xfrm>
            <a:off x="0" y="130048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Rectangle: Rounded Corners 14">
            <a:extLst>
              <a:ext uri="{FF2B5EF4-FFF2-40B4-BE49-F238E27FC236}">
                <a16:creationId xmlns:a16="http://schemas.microsoft.com/office/drawing/2014/main" id="{FDA52AE8-A3CA-496B-527F-0F85569BE6EE}"/>
              </a:ext>
              <a:ext uri="{C183D7F6-B498-43B3-948B-1728B52AA6E4}">
                <adec:decorative xmlns:adec="http://schemas.microsoft.com/office/drawing/2017/decorative" val="1"/>
              </a:ext>
            </a:extLst>
          </p:cNvPr>
          <p:cNvSpPr/>
          <p:nvPr/>
        </p:nvSpPr>
        <p:spPr bwMode="auto">
          <a:xfrm>
            <a:off x="588963" y="1612900"/>
            <a:ext cx="6596062" cy="4656137"/>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 name="Rectangle: Top Corners Rounded 15">
            <a:extLst>
              <a:ext uri="{FF2B5EF4-FFF2-40B4-BE49-F238E27FC236}">
                <a16:creationId xmlns:a16="http://schemas.microsoft.com/office/drawing/2014/main" id="{738ACBB5-18F4-0121-22B6-C0B8468C7135}"/>
              </a:ext>
              <a:ext uri="{C183D7F6-B498-43B3-948B-1728B52AA6E4}">
                <adec:decorative xmlns:adec="http://schemas.microsoft.com/office/drawing/2017/decorative" val="1"/>
              </a:ext>
            </a:extLst>
          </p:cNvPr>
          <p:cNvSpPr/>
          <p:nvPr/>
        </p:nvSpPr>
        <p:spPr>
          <a:xfrm rot="16200000">
            <a:off x="7442201" y="1523998"/>
            <a:ext cx="4660899" cy="4838701"/>
          </a:xfrm>
          <a:prstGeom prst="round2SameRect">
            <a:avLst>
              <a:gd name="adj1" fmla="val 2887"/>
              <a:gd name="adj2" fmla="val 0"/>
            </a:avLst>
          </a:prstGeom>
          <a:solidFill>
            <a:srgbClr val="E2D9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B25CF903-7C58-E454-AA00-0DB5A2222325}"/>
              </a:ext>
              <a:ext uri="{C183D7F6-B498-43B3-948B-1728B52AA6E4}">
                <adec:decorative xmlns:adec="http://schemas.microsoft.com/office/drawing/2017/decorative" val="1"/>
              </a:ext>
            </a:extLst>
          </p:cNvPr>
          <p:cNvSpPr>
            <a:spLocks/>
          </p:cNvSpPr>
          <p:nvPr/>
        </p:nvSpPr>
        <p:spPr>
          <a:xfrm>
            <a:off x="7464116" y="1727198"/>
            <a:ext cx="4142097" cy="4432302"/>
          </a:xfrm>
          <a:prstGeom prst="roundRect">
            <a:avLst>
              <a:gd name="adj" fmla="val 2242"/>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23" name="Straight Connector 22">
            <a:extLst>
              <a:ext uri="{FF2B5EF4-FFF2-40B4-BE49-F238E27FC236}">
                <a16:creationId xmlns:a16="http://schemas.microsoft.com/office/drawing/2014/main" id="{13AC6D5D-4F73-A29D-A908-053E4FA3FDF3}"/>
              </a:ext>
              <a:ext uri="{C183D7F6-B498-43B3-948B-1728B52AA6E4}">
                <adec:decorative xmlns:adec="http://schemas.microsoft.com/office/drawing/2017/decorative" val="1"/>
              </a:ext>
            </a:extLst>
          </p:cNvPr>
          <p:cNvCxnSpPr/>
          <p:nvPr/>
        </p:nvCxnSpPr>
        <p:spPr>
          <a:xfrm>
            <a:off x="762000" y="4934440"/>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8FA0742-3D2A-9AFD-5F69-57731C03A554}"/>
              </a:ext>
              <a:ext uri="{C183D7F6-B498-43B3-948B-1728B52AA6E4}">
                <adec:decorative xmlns:adec="http://schemas.microsoft.com/office/drawing/2017/decorative" val="1"/>
              </a:ext>
            </a:extLst>
          </p:cNvPr>
          <p:cNvCxnSpPr/>
          <p:nvPr/>
        </p:nvCxnSpPr>
        <p:spPr>
          <a:xfrm>
            <a:off x="762000" y="2779681"/>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itle 31">
            <a:extLst>
              <a:ext uri="{FF2B5EF4-FFF2-40B4-BE49-F238E27FC236}">
                <a16:creationId xmlns:a16="http://schemas.microsoft.com/office/drawing/2014/main" id="{5CB12412-BED9-921D-04E6-22D540E6CF39}"/>
              </a:ext>
            </a:extLst>
          </p:cNvPr>
          <p:cNvSpPr>
            <a:spLocks noGrp="1"/>
          </p:cNvSpPr>
          <p:nvPr>
            <p:ph type="title"/>
          </p:nvPr>
        </p:nvSpPr>
        <p:spPr>
          <a:xfrm>
            <a:off x="588263" y="457200"/>
            <a:ext cx="11018520" cy="492443"/>
          </a:xfrm>
        </p:spPr>
        <p:txBody>
          <a:bodyPr/>
          <a:lstStyle/>
          <a:p>
            <a:r>
              <a:rPr lang="en-US">
                <a:solidFill>
                  <a:schemeClr val="bg1"/>
                </a:solidFill>
                <a:ea typeface="+mj-ea"/>
                <a:cs typeface="+mj-cs"/>
              </a:rPr>
              <a:t>Use case scenario – Legal</a:t>
            </a:r>
          </a:p>
        </p:txBody>
      </p:sp>
      <p:sp>
        <p:nvSpPr>
          <p:cNvPr id="21" name="TextBox 20">
            <a:extLst>
              <a:ext uri="{FF2B5EF4-FFF2-40B4-BE49-F238E27FC236}">
                <a16:creationId xmlns:a16="http://schemas.microsoft.com/office/drawing/2014/main" id="{CE8BFDC8-D4EC-4488-0AA4-3643B3BA2DCA}"/>
              </a:ext>
            </a:extLst>
          </p:cNvPr>
          <p:cNvSpPr txBox="1">
            <a:spLocks/>
          </p:cNvSpPr>
          <p:nvPr/>
        </p:nvSpPr>
        <p:spPr>
          <a:xfrm>
            <a:off x="762000" y="1771969"/>
            <a:ext cx="6249988" cy="820738"/>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Business Challenge – Navigating the digital workspace</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Legal departments are navigating an increasingly dynamic and complex legal, regulatory,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and compliance landscape. The workload is growing not just in volume, but in speed and complexity</a:t>
            </a:r>
          </a:p>
        </p:txBody>
      </p:sp>
      <p:sp>
        <p:nvSpPr>
          <p:cNvPr id="18" name="TextBox 17">
            <a:extLst>
              <a:ext uri="{FF2B5EF4-FFF2-40B4-BE49-F238E27FC236}">
                <a16:creationId xmlns:a16="http://schemas.microsoft.com/office/drawing/2014/main" id="{1DDCD37F-7ACD-0A85-D6E0-01F90E64D162}"/>
              </a:ext>
            </a:extLst>
          </p:cNvPr>
          <p:cNvSpPr txBox="1"/>
          <p:nvPr/>
        </p:nvSpPr>
        <p:spPr>
          <a:xfrm>
            <a:off x="762000" y="2966655"/>
            <a:ext cx="6249988" cy="1477328"/>
          </a:xfrm>
          <a:prstGeom prst="rect">
            <a:avLst/>
          </a:prstGeom>
          <a:noFill/>
        </p:spPr>
        <p:txBody>
          <a:bodyPr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How SharePoint agents can help</a:t>
            </a:r>
          </a:p>
          <a:p>
            <a:pPr marL="250825"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Efficiently find relevant information to facilitate rapid decision making and draft guidance with clear and relevant advisory points</a:t>
            </a:r>
          </a:p>
          <a:p>
            <a:pPr marL="250825"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Increase efficiency, understanding, and consistency of contract reviews for increased velocity and better decision making</a:t>
            </a:r>
          </a:p>
          <a:p>
            <a:pPr marL="250825" marR="0" lvl="0" indent="-166688"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Streamline and reduce time spent on researching, summarizing, analyzing, and drafting guidance for complex regulations</a:t>
            </a:r>
          </a:p>
        </p:txBody>
      </p:sp>
      <p:sp>
        <p:nvSpPr>
          <p:cNvPr id="22" name="TextBox 21">
            <a:extLst>
              <a:ext uri="{FF2B5EF4-FFF2-40B4-BE49-F238E27FC236}">
                <a16:creationId xmlns:a16="http://schemas.microsoft.com/office/drawing/2014/main" id="{1CB59DF0-A6B2-A0A8-BC9A-9DEA26BBC4E2}"/>
              </a:ext>
            </a:extLst>
          </p:cNvPr>
          <p:cNvSpPr txBox="1"/>
          <p:nvPr/>
        </p:nvSpPr>
        <p:spPr>
          <a:xfrm>
            <a:off x="762000" y="5121414"/>
            <a:ext cx="6249988" cy="923330"/>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Areas of impact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Support and enhance legal advisory services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Streamline high-value content workflows</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Drive efficiencies in how key documentation is analyzed and reviewed</a:t>
            </a:r>
          </a:p>
        </p:txBody>
      </p:sp>
      <p:pic>
        <p:nvPicPr>
          <p:cNvPr id="36" name="Picture 35" descr="A screenshot with the heading contoso legal matters displaying the conversation about the rapidly evolving landscape of artificial intelligence.">
            <a:extLst>
              <a:ext uri="{FF2B5EF4-FFF2-40B4-BE49-F238E27FC236}">
                <a16:creationId xmlns:a16="http://schemas.microsoft.com/office/drawing/2014/main" id="{FAA3A887-7092-238F-1E6C-6A65D0381EF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5409" r="-37016"/>
          <a:stretch/>
        </p:blipFill>
        <p:spPr bwMode="auto">
          <a:xfrm>
            <a:off x="7564128" y="1828800"/>
            <a:ext cx="3942072" cy="4229098"/>
          </a:xfrm>
          <a:custGeom>
            <a:avLst/>
            <a:gdLst>
              <a:gd name="connsiteX0" fmla="*/ 52193 w 3942072"/>
              <a:gd name="connsiteY0" fmla="*/ 0 h 4229098"/>
              <a:gd name="connsiteX1" fmla="*/ 3889879 w 3942072"/>
              <a:gd name="connsiteY1" fmla="*/ 0 h 4229098"/>
              <a:gd name="connsiteX2" fmla="*/ 3942072 w 3942072"/>
              <a:gd name="connsiteY2" fmla="*/ 52193 h 4229098"/>
              <a:gd name="connsiteX3" fmla="*/ 3942072 w 3942072"/>
              <a:gd name="connsiteY3" fmla="*/ 4176905 h 4229098"/>
              <a:gd name="connsiteX4" fmla="*/ 3889879 w 3942072"/>
              <a:gd name="connsiteY4" fmla="*/ 4229098 h 4229098"/>
              <a:gd name="connsiteX5" fmla="*/ 52193 w 3942072"/>
              <a:gd name="connsiteY5" fmla="*/ 4229098 h 4229098"/>
              <a:gd name="connsiteX6" fmla="*/ 0 w 3942072"/>
              <a:gd name="connsiteY6" fmla="*/ 4176905 h 4229098"/>
              <a:gd name="connsiteX7" fmla="*/ 0 w 3942072"/>
              <a:gd name="connsiteY7" fmla="*/ 52193 h 4229098"/>
              <a:gd name="connsiteX8" fmla="*/ 52193 w 3942072"/>
              <a:gd name="connsiteY8" fmla="*/ 0 h 422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072" h="4229098">
                <a:moveTo>
                  <a:pt x="52193" y="0"/>
                </a:moveTo>
                <a:lnTo>
                  <a:pt x="3889879" y="0"/>
                </a:lnTo>
                <a:cubicBezTo>
                  <a:pt x="3918704" y="0"/>
                  <a:pt x="3942072" y="23368"/>
                  <a:pt x="3942072" y="52193"/>
                </a:cubicBezTo>
                <a:lnTo>
                  <a:pt x="3942072" y="4176905"/>
                </a:lnTo>
                <a:cubicBezTo>
                  <a:pt x="3942072" y="4205730"/>
                  <a:pt x="3918704" y="4229098"/>
                  <a:pt x="3889879" y="4229098"/>
                </a:cubicBezTo>
                <a:lnTo>
                  <a:pt x="52193" y="4229098"/>
                </a:lnTo>
                <a:cubicBezTo>
                  <a:pt x="23368" y="4229098"/>
                  <a:pt x="0" y="4205730"/>
                  <a:pt x="0" y="4176905"/>
                </a:cubicBezTo>
                <a:lnTo>
                  <a:pt x="0" y="52193"/>
                </a:lnTo>
                <a:cubicBezTo>
                  <a:pt x="0" y="23368"/>
                  <a:pt x="23368" y="0"/>
                  <a:pt x="52193" y="0"/>
                </a:cubicBezTo>
                <a:close/>
              </a:path>
            </a:pathLst>
          </a:custGeom>
          <a:solidFill>
            <a:srgbClr val="FAF9F8"/>
          </a:solidFill>
        </p:spPr>
      </p:pic>
      <p:sp>
        <p:nvSpPr>
          <p:cNvPr id="28" name="TextBox 27">
            <a:extLst>
              <a:ext uri="{FF2B5EF4-FFF2-40B4-BE49-F238E27FC236}">
                <a16:creationId xmlns:a16="http://schemas.microsoft.com/office/drawing/2014/main" id="{56BBD5D5-CC36-7DDE-8B54-BBC1A8E7A355}"/>
              </a:ext>
              <a:ext uri="{C183D7F6-B498-43B3-948B-1728B52AA6E4}">
                <adec:decorative xmlns:adec="http://schemas.microsoft.com/office/drawing/2017/decorative" val="1"/>
              </a:ext>
            </a:extLst>
          </p:cNvPr>
          <p:cNvSpPr txBox="1">
            <a:spLocks/>
          </p:cNvSpPr>
          <p:nvPr/>
        </p:nvSpPr>
        <p:spPr>
          <a:xfrm>
            <a:off x="10499044" y="1845469"/>
            <a:ext cx="987852" cy="833436"/>
          </a:xfrm>
          <a:prstGeom prst="roundRect">
            <a:avLst>
              <a:gd name="adj" fmla="val 6400"/>
            </a:avLst>
          </a:prstGeom>
          <a:solidFill>
            <a:srgbClr val="F0ECF8"/>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600" b="0" i="0" u="none" strike="noStrike" kern="120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pic>
        <p:nvPicPr>
          <p:cNvPr id="38" name="Picture 37">
            <a:extLst>
              <a:ext uri="{FF2B5EF4-FFF2-40B4-BE49-F238E27FC236}">
                <a16:creationId xmlns:a16="http://schemas.microsoft.com/office/drawing/2014/main" id="{6B255C27-7306-E96C-FF9B-6153AAFCF9A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6647" y="1868755"/>
            <a:ext cx="932653" cy="786864"/>
          </a:xfrm>
          <a:custGeom>
            <a:avLst/>
            <a:gdLst>
              <a:gd name="connsiteX0" fmla="*/ 33835 w 932653"/>
              <a:gd name="connsiteY0" fmla="*/ 0 h 786864"/>
              <a:gd name="connsiteX1" fmla="*/ 898818 w 932653"/>
              <a:gd name="connsiteY1" fmla="*/ 0 h 786864"/>
              <a:gd name="connsiteX2" fmla="*/ 932653 w 932653"/>
              <a:gd name="connsiteY2" fmla="*/ 33835 h 786864"/>
              <a:gd name="connsiteX3" fmla="*/ 932653 w 932653"/>
              <a:gd name="connsiteY3" fmla="*/ 753029 h 786864"/>
              <a:gd name="connsiteX4" fmla="*/ 898818 w 932653"/>
              <a:gd name="connsiteY4" fmla="*/ 786864 h 786864"/>
              <a:gd name="connsiteX5" fmla="*/ 33835 w 932653"/>
              <a:gd name="connsiteY5" fmla="*/ 786864 h 786864"/>
              <a:gd name="connsiteX6" fmla="*/ 0 w 932653"/>
              <a:gd name="connsiteY6" fmla="*/ 753029 h 786864"/>
              <a:gd name="connsiteX7" fmla="*/ 0 w 932653"/>
              <a:gd name="connsiteY7" fmla="*/ 33835 h 786864"/>
              <a:gd name="connsiteX8" fmla="*/ 33835 w 932653"/>
              <a:gd name="connsiteY8" fmla="*/ 0 h 78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653" h="786864">
                <a:moveTo>
                  <a:pt x="33835" y="0"/>
                </a:moveTo>
                <a:lnTo>
                  <a:pt x="898818" y="0"/>
                </a:lnTo>
                <a:cubicBezTo>
                  <a:pt x="917505" y="0"/>
                  <a:pt x="932653" y="15148"/>
                  <a:pt x="932653" y="33835"/>
                </a:cubicBezTo>
                <a:lnTo>
                  <a:pt x="932653" y="753029"/>
                </a:lnTo>
                <a:cubicBezTo>
                  <a:pt x="932653" y="771716"/>
                  <a:pt x="917505" y="786864"/>
                  <a:pt x="898818" y="786864"/>
                </a:cubicBezTo>
                <a:lnTo>
                  <a:pt x="33835" y="786864"/>
                </a:lnTo>
                <a:cubicBezTo>
                  <a:pt x="15148" y="786864"/>
                  <a:pt x="0" y="771716"/>
                  <a:pt x="0" y="753029"/>
                </a:cubicBezTo>
                <a:lnTo>
                  <a:pt x="0" y="33835"/>
                </a:lnTo>
                <a:cubicBezTo>
                  <a:pt x="0" y="15148"/>
                  <a:pt x="15148" y="0"/>
                  <a:pt x="33835" y="0"/>
                </a:cubicBezTo>
                <a:close/>
              </a:path>
            </a:pathLst>
          </a:custGeom>
          <a:noFill/>
          <a:ln w="9525" cap="flat">
            <a:noFill/>
            <a:prstDash val="solid"/>
            <a:miter/>
          </a:ln>
          <a:effectLst/>
        </p:spPr>
      </p:pic>
    </p:spTree>
    <p:extLst>
      <p:ext uri="{BB962C8B-B14F-4D97-AF65-F5344CB8AC3E}">
        <p14:creationId xmlns:p14="http://schemas.microsoft.com/office/powerpoint/2010/main" val="94009742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9C508-A848-2E1E-90C7-2D81F32A7A7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54E1752-1F43-0A91-EAAA-13CF5D50C23E}"/>
              </a:ext>
              <a:ext uri="{C183D7F6-B498-43B3-948B-1728B52AA6E4}">
                <adec:decorative xmlns:adec="http://schemas.microsoft.com/office/drawing/2017/decorative" val="1"/>
              </a:ext>
            </a:extLst>
          </p:cNvPr>
          <p:cNvSpPr/>
          <p:nvPr/>
        </p:nvSpPr>
        <p:spPr>
          <a:xfrm>
            <a:off x="0" y="1"/>
            <a:ext cx="12192000" cy="1300479"/>
          </a:xfrm>
          <a:prstGeom prst="rect">
            <a:avLst/>
          </a:prstGeom>
          <a:solidFill>
            <a:srgbClr val="115D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91F2C"/>
              </a:solidFill>
              <a:latin typeface="Segoe Sans Display"/>
            </a:endParaRPr>
          </a:p>
        </p:txBody>
      </p:sp>
      <p:sp>
        <p:nvSpPr>
          <p:cNvPr id="3" name="Rectangle 2">
            <a:extLst>
              <a:ext uri="{FF2B5EF4-FFF2-40B4-BE49-F238E27FC236}">
                <a16:creationId xmlns:a16="http://schemas.microsoft.com/office/drawing/2014/main" id="{E26AD001-133D-D1DC-2533-6EB38C046ADC}"/>
              </a:ext>
              <a:ext uri="{C183D7F6-B498-43B3-948B-1728B52AA6E4}">
                <adec:decorative xmlns:adec="http://schemas.microsoft.com/office/drawing/2017/decorative" val="1"/>
              </a:ext>
            </a:extLst>
          </p:cNvPr>
          <p:cNvSpPr/>
          <p:nvPr/>
        </p:nvSpPr>
        <p:spPr>
          <a:xfrm>
            <a:off x="0" y="130048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4" name="Rectangle: Rounded Corners 13">
            <a:extLst>
              <a:ext uri="{FF2B5EF4-FFF2-40B4-BE49-F238E27FC236}">
                <a16:creationId xmlns:a16="http://schemas.microsoft.com/office/drawing/2014/main" id="{9327FE04-26BD-9F9B-6198-A76E073291DC}"/>
              </a:ext>
              <a:ext uri="{C183D7F6-B498-43B3-948B-1728B52AA6E4}">
                <adec:decorative xmlns:adec="http://schemas.microsoft.com/office/drawing/2017/decorative" val="1"/>
              </a:ext>
            </a:extLst>
          </p:cNvPr>
          <p:cNvSpPr/>
          <p:nvPr/>
        </p:nvSpPr>
        <p:spPr bwMode="auto">
          <a:xfrm>
            <a:off x="588963" y="1612900"/>
            <a:ext cx="6596062" cy="4656137"/>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Rectangle: Top Corners Rounded 14">
            <a:extLst>
              <a:ext uri="{FF2B5EF4-FFF2-40B4-BE49-F238E27FC236}">
                <a16:creationId xmlns:a16="http://schemas.microsoft.com/office/drawing/2014/main" id="{8D964E35-B6D2-569A-4858-B17BA71BB198}"/>
              </a:ext>
              <a:ext uri="{C183D7F6-B498-43B3-948B-1728B52AA6E4}">
                <adec:decorative xmlns:adec="http://schemas.microsoft.com/office/drawing/2017/decorative" val="1"/>
              </a:ext>
            </a:extLst>
          </p:cNvPr>
          <p:cNvSpPr/>
          <p:nvPr/>
        </p:nvSpPr>
        <p:spPr>
          <a:xfrm rot="16200000">
            <a:off x="7442201" y="1523998"/>
            <a:ext cx="4660899" cy="4838701"/>
          </a:xfrm>
          <a:prstGeom prst="round2SameRect">
            <a:avLst>
              <a:gd name="adj1" fmla="val 2887"/>
              <a:gd name="adj2" fmla="val 0"/>
            </a:avLst>
          </a:prstGeom>
          <a:solidFill>
            <a:srgbClr val="E2D9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 name="Rectangle: Rounded Corners 15">
            <a:extLst>
              <a:ext uri="{FF2B5EF4-FFF2-40B4-BE49-F238E27FC236}">
                <a16:creationId xmlns:a16="http://schemas.microsoft.com/office/drawing/2014/main" id="{8E23578A-1568-B69F-8B8C-CF662E1FFAC8}"/>
              </a:ext>
              <a:ext uri="{C183D7F6-B498-43B3-948B-1728B52AA6E4}">
                <adec:decorative xmlns:adec="http://schemas.microsoft.com/office/drawing/2017/decorative" val="1"/>
              </a:ext>
            </a:extLst>
          </p:cNvPr>
          <p:cNvSpPr>
            <a:spLocks/>
          </p:cNvSpPr>
          <p:nvPr/>
        </p:nvSpPr>
        <p:spPr>
          <a:xfrm>
            <a:off x="7464116" y="1727198"/>
            <a:ext cx="4142097" cy="4432302"/>
          </a:xfrm>
          <a:prstGeom prst="roundRect">
            <a:avLst>
              <a:gd name="adj" fmla="val 2242"/>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23" name="Straight Connector 22">
            <a:extLst>
              <a:ext uri="{FF2B5EF4-FFF2-40B4-BE49-F238E27FC236}">
                <a16:creationId xmlns:a16="http://schemas.microsoft.com/office/drawing/2014/main" id="{3DBDA851-1A50-3173-59D0-A2E895FFF20D}"/>
              </a:ext>
              <a:ext uri="{C183D7F6-B498-43B3-948B-1728B52AA6E4}">
                <adec:decorative xmlns:adec="http://schemas.microsoft.com/office/drawing/2017/decorative" val="1"/>
              </a:ext>
            </a:extLst>
          </p:cNvPr>
          <p:cNvCxnSpPr/>
          <p:nvPr/>
        </p:nvCxnSpPr>
        <p:spPr>
          <a:xfrm>
            <a:off x="762000" y="4736450"/>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1725B23-7118-95EB-608F-0133530E01B8}"/>
              </a:ext>
              <a:ext uri="{C183D7F6-B498-43B3-948B-1728B52AA6E4}">
                <adec:decorative xmlns:adec="http://schemas.microsoft.com/office/drawing/2017/decorative" val="1"/>
              </a:ext>
            </a:extLst>
          </p:cNvPr>
          <p:cNvCxnSpPr/>
          <p:nvPr/>
        </p:nvCxnSpPr>
        <p:spPr>
          <a:xfrm>
            <a:off x="762000" y="3203862"/>
            <a:ext cx="624998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CB2FB45B-7BBC-8DD2-57FF-BD78D61CC71F}"/>
              </a:ext>
            </a:extLst>
          </p:cNvPr>
          <p:cNvSpPr>
            <a:spLocks noGrp="1"/>
          </p:cNvSpPr>
          <p:nvPr>
            <p:ph type="title"/>
          </p:nvPr>
        </p:nvSpPr>
        <p:spPr>
          <a:xfrm>
            <a:off x="588263" y="457200"/>
            <a:ext cx="11018520" cy="492443"/>
          </a:xfrm>
        </p:spPr>
        <p:txBody>
          <a:bodyPr/>
          <a:lstStyle/>
          <a:p>
            <a:r>
              <a:rPr lang="en-US">
                <a:solidFill>
                  <a:schemeClr val="bg1"/>
                </a:solidFill>
                <a:ea typeface="+mj-ea"/>
                <a:cs typeface="+mj-cs"/>
              </a:rPr>
              <a:t>Use case scenario – IT</a:t>
            </a:r>
          </a:p>
        </p:txBody>
      </p:sp>
      <p:sp>
        <p:nvSpPr>
          <p:cNvPr id="20" name="TextBox 19">
            <a:extLst>
              <a:ext uri="{FF2B5EF4-FFF2-40B4-BE49-F238E27FC236}">
                <a16:creationId xmlns:a16="http://schemas.microsoft.com/office/drawing/2014/main" id="{1B907138-706E-1844-54FD-75C4026E9F23}"/>
              </a:ext>
            </a:extLst>
          </p:cNvPr>
          <p:cNvSpPr txBox="1">
            <a:spLocks/>
          </p:cNvSpPr>
          <p:nvPr/>
        </p:nvSpPr>
        <p:spPr>
          <a:xfrm>
            <a:off x="762000" y="1771969"/>
            <a:ext cx="6249988" cy="1159292"/>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Business Challenge – Supporting digital transformation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IT is driving digital transformation, securing the enterprise, optimizing collaboration, and driving adoption of emerging technologies. They grapple </a:t>
            </a:r>
            <a:br>
              <a:rPr kumimoji="0" lang="en-US" sz="1400" b="0" i="0" u="none" strike="noStrike" kern="1200" cap="none" spc="0" normalizeH="0" baseline="0" noProof="0">
                <a:ln>
                  <a:noFill/>
                </a:ln>
                <a:solidFill>
                  <a:srgbClr val="091F2C"/>
                </a:solidFill>
                <a:effectLst/>
                <a:uLnTx/>
                <a:uFillTx/>
                <a:latin typeface="Segoe Sans Display"/>
                <a:ea typeface="+mn-ea"/>
                <a:cs typeface="+mn-cs"/>
              </a:rPr>
            </a:br>
            <a:r>
              <a:rPr kumimoji="0" lang="en-US" sz="1400" b="0" i="0" u="none" strike="noStrike" kern="1200" cap="none" spc="0" normalizeH="0" baseline="0" noProof="0">
                <a:ln>
                  <a:noFill/>
                </a:ln>
                <a:solidFill>
                  <a:srgbClr val="091F2C"/>
                </a:solidFill>
                <a:effectLst/>
                <a:uLnTx/>
                <a:uFillTx/>
                <a:latin typeface="Segoe Sans Display"/>
                <a:ea typeface="+mn-ea"/>
                <a:cs typeface="+mn-cs"/>
              </a:rPr>
              <a:t>with challenges such as the work force skills gap and driving efficiencies that reduce costs</a:t>
            </a:r>
          </a:p>
        </p:txBody>
      </p:sp>
      <p:sp>
        <p:nvSpPr>
          <p:cNvPr id="29" name="TextBox 28">
            <a:extLst>
              <a:ext uri="{FF2B5EF4-FFF2-40B4-BE49-F238E27FC236}">
                <a16:creationId xmlns:a16="http://schemas.microsoft.com/office/drawing/2014/main" id="{95575F1D-BBFC-374B-5C02-066DABDDFAF3}"/>
              </a:ext>
            </a:extLst>
          </p:cNvPr>
          <p:cNvSpPr txBox="1"/>
          <p:nvPr/>
        </p:nvSpPr>
        <p:spPr>
          <a:xfrm>
            <a:off x="762000" y="3476463"/>
            <a:ext cx="6249988" cy="943848"/>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How SharePoint agents can help</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By grounding an agent to IT’s most critical documentation and internal sites, agents can provide faster ticket time resolution, manage outsourcing costs and drive higher Net user satisfaction (NSAT)</a:t>
            </a:r>
          </a:p>
        </p:txBody>
      </p:sp>
      <p:sp>
        <p:nvSpPr>
          <p:cNvPr id="22" name="TextBox 21">
            <a:extLst>
              <a:ext uri="{FF2B5EF4-FFF2-40B4-BE49-F238E27FC236}">
                <a16:creationId xmlns:a16="http://schemas.microsoft.com/office/drawing/2014/main" id="{836ECE74-A104-6A94-C685-0BA276C8E445}"/>
              </a:ext>
            </a:extLst>
          </p:cNvPr>
          <p:cNvSpPr txBox="1"/>
          <p:nvPr/>
        </p:nvSpPr>
        <p:spPr>
          <a:xfrm>
            <a:off x="762000" y="5009051"/>
            <a:ext cx="6249988" cy="943848"/>
          </a:xfrm>
          <a:prstGeom prst="rect">
            <a:avLst/>
          </a:prstGeom>
          <a:noFill/>
        </p:spPr>
        <p:txBody>
          <a:bodyPr vert="horz" wrap="square" lIns="0" tIns="0" rIns="0" bIns="0" rtlCol="0">
            <a:spAutoFit/>
          </a:bodyPr>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Areas of impact</a:t>
            </a:r>
          </a:p>
          <a:p>
            <a:pPr marL="250825" marR="0" lvl="0" indent="-166688" algn="l" defTabSz="914225"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Agents can impact key functional IT KPIs such as ticket resolution time, product adoption and usage and help manage IT costs by streamlining workflows</a:t>
            </a:r>
          </a:p>
        </p:txBody>
      </p:sp>
      <p:pic>
        <p:nvPicPr>
          <p:cNvPr id="33" name="Picture 32" descr="A screenshot with the heading Finance wizard displaying the conversation about cost saving recommendations for fiscal year 2025.">
            <a:extLst>
              <a:ext uri="{FF2B5EF4-FFF2-40B4-BE49-F238E27FC236}">
                <a16:creationId xmlns:a16="http://schemas.microsoft.com/office/drawing/2014/main" id="{5751DB85-4194-F2E5-35BC-7EC77CFD761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5414" r="-36566"/>
          <a:stretch/>
        </p:blipFill>
        <p:spPr bwMode="auto">
          <a:xfrm>
            <a:off x="7564128" y="1828800"/>
            <a:ext cx="3942072" cy="4229098"/>
          </a:xfrm>
          <a:custGeom>
            <a:avLst/>
            <a:gdLst>
              <a:gd name="connsiteX0" fmla="*/ 52193 w 3942072"/>
              <a:gd name="connsiteY0" fmla="*/ 0 h 4229098"/>
              <a:gd name="connsiteX1" fmla="*/ 3889879 w 3942072"/>
              <a:gd name="connsiteY1" fmla="*/ 0 h 4229098"/>
              <a:gd name="connsiteX2" fmla="*/ 3942072 w 3942072"/>
              <a:gd name="connsiteY2" fmla="*/ 52193 h 4229098"/>
              <a:gd name="connsiteX3" fmla="*/ 3942072 w 3942072"/>
              <a:gd name="connsiteY3" fmla="*/ 4176905 h 4229098"/>
              <a:gd name="connsiteX4" fmla="*/ 3889879 w 3942072"/>
              <a:gd name="connsiteY4" fmla="*/ 4229098 h 4229098"/>
              <a:gd name="connsiteX5" fmla="*/ 52193 w 3942072"/>
              <a:gd name="connsiteY5" fmla="*/ 4229098 h 4229098"/>
              <a:gd name="connsiteX6" fmla="*/ 0 w 3942072"/>
              <a:gd name="connsiteY6" fmla="*/ 4176905 h 4229098"/>
              <a:gd name="connsiteX7" fmla="*/ 0 w 3942072"/>
              <a:gd name="connsiteY7" fmla="*/ 52193 h 4229098"/>
              <a:gd name="connsiteX8" fmla="*/ 52193 w 3942072"/>
              <a:gd name="connsiteY8" fmla="*/ 0 h 422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2072" h="4229098">
                <a:moveTo>
                  <a:pt x="52193" y="0"/>
                </a:moveTo>
                <a:lnTo>
                  <a:pt x="3889879" y="0"/>
                </a:lnTo>
                <a:cubicBezTo>
                  <a:pt x="3918704" y="0"/>
                  <a:pt x="3942072" y="23368"/>
                  <a:pt x="3942072" y="52193"/>
                </a:cubicBezTo>
                <a:lnTo>
                  <a:pt x="3942072" y="4176905"/>
                </a:lnTo>
                <a:cubicBezTo>
                  <a:pt x="3942072" y="4205730"/>
                  <a:pt x="3918704" y="4229098"/>
                  <a:pt x="3889879" y="4229098"/>
                </a:cubicBezTo>
                <a:lnTo>
                  <a:pt x="52193" y="4229098"/>
                </a:lnTo>
                <a:cubicBezTo>
                  <a:pt x="23368" y="4229098"/>
                  <a:pt x="0" y="4205730"/>
                  <a:pt x="0" y="4176905"/>
                </a:cubicBezTo>
                <a:lnTo>
                  <a:pt x="0" y="52193"/>
                </a:lnTo>
                <a:cubicBezTo>
                  <a:pt x="0" y="23368"/>
                  <a:pt x="23368" y="0"/>
                  <a:pt x="52193" y="0"/>
                </a:cubicBezTo>
                <a:close/>
              </a:path>
            </a:pathLst>
          </a:custGeom>
          <a:solidFill>
            <a:srgbClr val="FAF9F8"/>
          </a:solidFill>
        </p:spPr>
      </p:pic>
      <p:sp>
        <p:nvSpPr>
          <p:cNvPr id="27" name="TextBox 26">
            <a:extLst>
              <a:ext uri="{FF2B5EF4-FFF2-40B4-BE49-F238E27FC236}">
                <a16:creationId xmlns:a16="http://schemas.microsoft.com/office/drawing/2014/main" id="{CB9B55D2-0BCD-C0D2-40E6-57B603242BB2}"/>
              </a:ext>
              <a:ext uri="{C183D7F6-B498-43B3-948B-1728B52AA6E4}">
                <adec:decorative xmlns:adec="http://schemas.microsoft.com/office/drawing/2017/decorative" val="1"/>
              </a:ext>
            </a:extLst>
          </p:cNvPr>
          <p:cNvSpPr txBox="1">
            <a:spLocks/>
          </p:cNvSpPr>
          <p:nvPr/>
        </p:nvSpPr>
        <p:spPr>
          <a:xfrm>
            <a:off x="10499044" y="1845469"/>
            <a:ext cx="987852" cy="833436"/>
          </a:xfrm>
          <a:prstGeom prst="roundRect">
            <a:avLst>
              <a:gd name="adj" fmla="val 6400"/>
            </a:avLst>
          </a:prstGeom>
          <a:solidFill>
            <a:srgbClr val="F0ECF8"/>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600" b="0" i="0" u="none" strike="noStrike" kern="120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pic>
        <p:nvPicPr>
          <p:cNvPr id="35" name="Picture 34">
            <a:extLst>
              <a:ext uri="{FF2B5EF4-FFF2-40B4-BE49-F238E27FC236}">
                <a16:creationId xmlns:a16="http://schemas.microsoft.com/office/drawing/2014/main" id="{7D25A2C9-764B-EC0E-DFAF-E58C3642007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6648" y="1868755"/>
            <a:ext cx="932653" cy="786864"/>
          </a:xfrm>
          <a:custGeom>
            <a:avLst/>
            <a:gdLst>
              <a:gd name="connsiteX0" fmla="*/ 33835 w 932653"/>
              <a:gd name="connsiteY0" fmla="*/ 0 h 786864"/>
              <a:gd name="connsiteX1" fmla="*/ 898818 w 932653"/>
              <a:gd name="connsiteY1" fmla="*/ 0 h 786864"/>
              <a:gd name="connsiteX2" fmla="*/ 932653 w 932653"/>
              <a:gd name="connsiteY2" fmla="*/ 33835 h 786864"/>
              <a:gd name="connsiteX3" fmla="*/ 932653 w 932653"/>
              <a:gd name="connsiteY3" fmla="*/ 753029 h 786864"/>
              <a:gd name="connsiteX4" fmla="*/ 898818 w 932653"/>
              <a:gd name="connsiteY4" fmla="*/ 786864 h 786864"/>
              <a:gd name="connsiteX5" fmla="*/ 33835 w 932653"/>
              <a:gd name="connsiteY5" fmla="*/ 786864 h 786864"/>
              <a:gd name="connsiteX6" fmla="*/ 0 w 932653"/>
              <a:gd name="connsiteY6" fmla="*/ 753029 h 786864"/>
              <a:gd name="connsiteX7" fmla="*/ 0 w 932653"/>
              <a:gd name="connsiteY7" fmla="*/ 33835 h 786864"/>
              <a:gd name="connsiteX8" fmla="*/ 33835 w 932653"/>
              <a:gd name="connsiteY8" fmla="*/ 0 h 78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653" h="786864">
                <a:moveTo>
                  <a:pt x="33835" y="0"/>
                </a:moveTo>
                <a:lnTo>
                  <a:pt x="898818" y="0"/>
                </a:lnTo>
                <a:cubicBezTo>
                  <a:pt x="917505" y="0"/>
                  <a:pt x="932653" y="15148"/>
                  <a:pt x="932653" y="33835"/>
                </a:cubicBezTo>
                <a:lnTo>
                  <a:pt x="932653" y="753029"/>
                </a:lnTo>
                <a:cubicBezTo>
                  <a:pt x="932653" y="771716"/>
                  <a:pt x="917505" y="786864"/>
                  <a:pt x="898818" y="786864"/>
                </a:cubicBezTo>
                <a:lnTo>
                  <a:pt x="33835" y="786864"/>
                </a:lnTo>
                <a:cubicBezTo>
                  <a:pt x="15148" y="786864"/>
                  <a:pt x="0" y="771716"/>
                  <a:pt x="0" y="753029"/>
                </a:cubicBezTo>
                <a:lnTo>
                  <a:pt x="0" y="33835"/>
                </a:lnTo>
                <a:cubicBezTo>
                  <a:pt x="0" y="15148"/>
                  <a:pt x="15148" y="0"/>
                  <a:pt x="33835" y="0"/>
                </a:cubicBezTo>
                <a:close/>
              </a:path>
            </a:pathLst>
          </a:custGeom>
          <a:noFill/>
          <a:ln w="9525" cap="flat">
            <a:noFill/>
            <a:prstDash val="solid"/>
            <a:miter/>
          </a:ln>
          <a:effectLst/>
        </p:spPr>
      </p:pic>
    </p:spTree>
    <p:extLst>
      <p:ext uri="{BB962C8B-B14F-4D97-AF65-F5344CB8AC3E}">
        <p14:creationId xmlns:p14="http://schemas.microsoft.com/office/powerpoint/2010/main" val="59455602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3F2ED-067D-5846-C34E-9BB75F9D6E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EF177-2E80-5A5C-F9F3-68810CB8207F}"/>
              </a:ext>
            </a:extLst>
          </p:cNvPr>
          <p:cNvSpPr>
            <a:spLocks noGrp="1"/>
          </p:cNvSpPr>
          <p:nvPr>
            <p:ph type="title"/>
          </p:nvPr>
        </p:nvSpPr>
        <p:spPr>
          <a:xfrm>
            <a:off x="588962" y="2782668"/>
            <a:ext cx="5791056" cy="1292662"/>
          </a:xfrm>
        </p:spPr>
        <p:txBody>
          <a:bodyPr wrap="square">
            <a:spAutoFit/>
          </a:bodyPr>
          <a:lstStyle/>
          <a:p>
            <a:r>
              <a:rPr lang="en-US">
                <a:ea typeface="+mj-ea"/>
                <a:cs typeface="+mj-cs"/>
              </a:rPr>
              <a:t>Appendix D</a:t>
            </a:r>
            <a:br>
              <a:rPr lang="en-US">
                <a:ea typeface="+mj-ea"/>
                <a:cs typeface="+mj-cs"/>
              </a:rPr>
            </a:br>
            <a:r>
              <a:rPr lang="en-US">
                <a:ea typeface="+mj-ea"/>
                <a:cs typeface="+mj-cs"/>
              </a:rPr>
              <a:t>Graph Connector details</a:t>
            </a:r>
            <a:br>
              <a:rPr lang="en-US">
                <a:ea typeface="+mj-ea"/>
                <a:cs typeface="+mj-cs"/>
              </a:rPr>
            </a:br>
            <a:r>
              <a:rPr lang="en-US" sz="2000" noProof="0">
                <a:ea typeface="+mj-ea"/>
                <a:cs typeface="+mj-cs"/>
              </a:rPr>
              <a:t>Learn more at </a:t>
            </a:r>
            <a:r>
              <a:rPr lang="en-US" sz="2000" noProof="0">
                <a:solidFill>
                  <a:schemeClr val="accent1">
                    <a:lumMod val="75000"/>
                  </a:schemeClr>
                </a:solidFill>
                <a:ea typeface="+mj-ea"/>
                <a:cs typeface="+mj-cs"/>
                <a:hlinkClick r:id="rId2">
                  <a:extLst>
                    <a:ext uri="{A12FA001-AC4F-418D-AE19-62706E023703}">
                      <ahyp:hlinkClr xmlns:ahyp="http://schemas.microsoft.com/office/drawing/2018/hyperlinkcolor" val="tx"/>
                    </a:ext>
                  </a:extLst>
                </a:hlinkClick>
              </a:rPr>
              <a:t>Microsoft Graph connectors gallery</a:t>
            </a:r>
            <a:endParaRPr lang="en-US">
              <a:solidFill>
                <a:schemeClr val="accent1">
                  <a:lumMod val="75000"/>
                </a:schemeClr>
              </a:solidFill>
              <a:ea typeface="+mj-ea"/>
              <a:cs typeface="+mj-cs"/>
            </a:endParaRPr>
          </a:p>
        </p:txBody>
      </p:sp>
    </p:spTree>
    <p:extLst>
      <p:ext uri="{BB962C8B-B14F-4D97-AF65-F5344CB8AC3E}">
        <p14:creationId xmlns:p14="http://schemas.microsoft.com/office/powerpoint/2010/main" val="266131043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F2EBDC9-81B0-9A7A-8EA6-AE84A6E03A0E}"/>
              </a:ext>
              <a:ext uri="{C183D7F6-B498-43B3-948B-1728B52AA6E4}">
                <adec:decorative xmlns:adec="http://schemas.microsoft.com/office/drawing/2017/decorative" val="1"/>
              </a:ext>
            </a:extLst>
          </p:cNvPr>
          <p:cNvSpPr/>
          <p:nvPr/>
        </p:nvSpPr>
        <p:spPr>
          <a:xfrm>
            <a:off x="0" y="1"/>
            <a:ext cx="12192000" cy="1181099"/>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2" name="Rectangle 31">
            <a:extLst>
              <a:ext uri="{FF2B5EF4-FFF2-40B4-BE49-F238E27FC236}">
                <a16:creationId xmlns:a16="http://schemas.microsoft.com/office/drawing/2014/main" id="{7982E92C-3422-B5F9-7A9F-FB81FE7A3893}"/>
              </a:ext>
              <a:ext uri="{C183D7F6-B498-43B3-948B-1728B52AA6E4}">
                <adec:decorative xmlns:adec="http://schemas.microsoft.com/office/drawing/2017/decorative" val="1"/>
              </a:ext>
            </a:extLst>
          </p:cNvPr>
          <p:cNvSpPr/>
          <p:nvPr/>
        </p:nvSpPr>
        <p:spPr>
          <a:xfrm>
            <a:off x="0" y="11811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9" name="Rectangle: Rounded Corners 58">
            <a:extLst>
              <a:ext uri="{FF2B5EF4-FFF2-40B4-BE49-F238E27FC236}">
                <a16:creationId xmlns:a16="http://schemas.microsoft.com/office/drawing/2014/main" id="{273FB78A-1CB0-4698-95B0-2F257B8FB7DC}"/>
              </a:ext>
              <a:ext uri="{C183D7F6-B498-43B3-948B-1728B52AA6E4}">
                <adec:decorative xmlns:adec="http://schemas.microsoft.com/office/drawing/2017/decorative" val="1"/>
              </a:ext>
            </a:extLst>
          </p:cNvPr>
          <p:cNvSpPr>
            <a:spLocks/>
          </p:cNvSpPr>
          <p:nvPr/>
        </p:nvSpPr>
        <p:spPr bwMode="auto">
          <a:xfrm>
            <a:off x="588963" y="2552700"/>
            <a:ext cx="11017250" cy="3716339"/>
          </a:xfrm>
          <a:prstGeom prst="roundRect">
            <a:avLst>
              <a:gd name="adj" fmla="val 3443"/>
            </a:avLst>
          </a:prstGeom>
          <a:solidFill>
            <a:srgbClr val="F0ECF8"/>
          </a:solidFill>
          <a:ln w="12700">
            <a:noFill/>
          </a:ln>
          <a:effectLst>
            <a:outerShdw blurRad="177800" dist="127000" dir="27000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3" name="Rectangle: Rounded Corners 62">
            <a:extLst>
              <a:ext uri="{FF2B5EF4-FFF2-40B4-BE49-F238E27FC236}">
                <a16:creationId xmlns:a16="http://schemas.microsoft.com/office/drawing/2014/main" id="{F9164D5F-2D68-352B-AB7A-425508B1877F}"/>
              </a:ext>
              <a:ext uri="{C183D7F6-B498-43B3-948B-1728B52AA6E4}">
                <adec:decorative xmlns:adec="http://schemas.microsoft.com/office/drawing/2017/decorative" val="1"/>
              </a:ext>
            </a:extLst>
          </p:cNvPr>
          <p:cNvSpPr>
            <a:spLocks/>
          </p:cNvSpPr>
          <p:nvPr/>
        </p:nvSpPr>
        <p:spPr bwMode="auto">
          <a:xfrm>
            <a:off x="654845" y="2966323"/>
            <a:ext cx="10885487" cy="303927"/>
          </a:xfrm>
          <a:prstGeom prst="roundRect">
            <a:avLst>
              <a:gd name="adj" fmla="val 319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Segoe Sans Display"/>
              <a:ea typeface="Segoe UI" pitchFamily="34" charset="0"/>
              <a:cs typeface="Segoe UI"/>
            </a:endParaRPr>
          </a:p>
        </p:txBody>
      </p:sp>
      <p:sp>
        <p:nvSpPr>
          <p:cNvPr id="197" name="Rectangle: Rounded Corners 196">
            <a:extLst>
              <a:ext uri="{FF2B5EF4-FFF2-40B4-BE49-F238E27FC236}">
                <a16:creationId xmlns:a16="http://schemas.microsoft.com/office/drawing/2014/main" id="{2D2B05E6-96DC-4903-3D65-8FD66BCE7584}"/>
              </a:ext>
              <a:ext uri="{C183D7F6-B498-43B3-948B-1728B52AA6E4}">
                <adec:decorative xmlns:adec="http://schemas.microsoft.com/office/drawing/2017/decorative" val="1"/>
              </a:ext>
            </a:extLst>
          </p:cNvPr>
          <p:cNvSpPr/>
          <p:nvPr/>
        </p:nvSpPr>
        <p:spPr bwMode="auto">
          <a:xfrm>
            <a:off x="654845" y="3337560"/>
            <a:ext cx="10885487" cy="2860039"/>
          </a:xfrm>
          <a:prstGeom prst="roundRect">
            <a:avLst>
              <a:gd name="adj" fmla="val 333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199" name="Straight Connector 198">
            <a:extLst>
              <a:ext uri="{FF2B5EF4-FFF2-40B4-BE49-F238E27FC236}">
                <a16:creationId xmlns:a16="http://schemas.microsoft.com/office/drawing/2014/main" id="{E6987EDB-5945-6F56-B0C9-19063CFF4E11}"/>
              </a:ext>
              <a:ext uri="{C183D7F6-B498-43B3-948B-1728B52AA6E4}">
                <adec:decorative xmlns:adec="http://schemas.microsoft.com/office/drawing/2017/decorative" val="1"/>
              </a:ext>
            </a:extLst>
          </p:cNvPr>
          <p:cNvCxnSpPr>
            <a:cxnSpLocks/>
          </p:cNvCxnSpPr>
          <p:nvPr/>
        </p:nvCxnSpPr>
        <p:spPr>
          <a:xfrm>
            <a:off x="3376217"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4FD4D74-BC42-D76C-539D-CF2389719819}"/>
              </a:ext>
              <a:ext uri="{C183D7F6-B498-43B3-948B-1728B52AA6E4}">
                <adec:decorative xmlns:adec="http://schemas.microsoft.com/office/drawing/2017/decorative" val="1"/>
              </a:ext>
            </a:extLst>
          </p:cNvPr>
          <p:cNvCxnSpPr>
            <a:cxnSpLocks/>
          </p:cNvCxnSpPr>
          <p:nvPr/>
        </p:nvCxnSpPr>
        <p:spPr>
          <a:xfrm>
            <a:off x="6097589"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C33D618A-2C3F-4E75-CC7D-402DB37AE14E}"/>
              </a:ext>
              <a:ext uri="{C183D7F6-B498-43B3-948B-1728B52AA6E4}">
                <adec:decorative xmlns:adec="http://schemas.microsoft.com/office/drawing/2017/decorative" val="1"/>
              </a:ext>
            </a:extLst>
          </p:cNvPr>
          <p:cNvCxnSpPr>
            <a:cxnSpLocks/>
          </p:cNvCxnSpPr>
          <p:nvPr/>
        </p:nvCxnSpPr>
        <p:spPr>
          <a:xfrm>
            <a:off x="8818961"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CD906155-C034-4C85-5C39-9A39DE20CE4B}"/>
              </a:ext>
              <a:ext uri="{C183D7F6-B498-43B3-948B-1728B52AA6E4}">
                <adec:decorative xmlns:adec="http://schemas.microsoft.com/office/drawing/2017/decorative" val="1"/>
              </a:ext>
            </a:extLst>
          </p:cNvPr>
          <p:cNvCxnSpPr>
            <a:cxnSpLocks/>
          </p:cNvCxnSpPr>
          <p:nvPr/>
        </p:nvCxnSpPr>
        <p:spPr>
          <a:xfrm>
            <a:off x="4682788"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00657138-00EC-E333-C5B5-FEAF870CB2EE}"/>
              </a:ext>
              <a:ext uri="{C183D7F6-B498-43B3-948B-1728B52AA6E4}">
                <adec:decorative xmlns:adec="http://schemas.microsoft.com/office/drawing/2017/decorative" val="1"/>
              </a:ext>
            </a:extLst>
          </p:cNvPr>
          <p:cNvCxnSpPr>
            <a:cxnSpLocks/>
          </p:cNvCxnSpPr>
          <p:nvPr/>
        </p:nvCxnSpPr>
        <p:spPr>
          <a:xfrm>
            <a:off x="7530022"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348EA14E-7354-4BE6-FC44-17C149909C5D}"/>
              </a:ext>
            </a:extLst>
          </p:cNvPr>
          <p:cNvSpPr>
            <a:spLocks noGrp="1"/>
          </p:cNvSpPr>
          <p:nvPr>
            <p:ph type="title"/>
          </p:nvPr>
        </p:nvSpPr>
        <p:spPr>
          <a:xfrm>
            <a:off x="588963" y="457200"/>
            <a:ext cx="11017250" cy="513953"/>
          </a:xfrm>
        </p:spPr>
        <p:txBody>
          <a:bodyPr>
            <a:normAutofit/>
          </a:bodyPr>
          <a:lstStyle/>
          <a:p>
            <a:pPr lvl="0"/>
            <a:r>
              <a:rPr lang="en-US">
                <a:ea typeface="+mj-ea"/>
                <a:cs typeface="+mj-cs"/>
              </a:rPr>
              <a:t>ServiceNow Knowledge Base Connector</a:t>
            </a:r>
            <a:endParaRPr lang="en-US" noProof="0">
              <a:ea typeface="+mj-ea"/>
              <a:cs typeface="+mj-cs"/>
            </a:endParaRPr>
          </a:p>
        </p:txBody>
      </p:sp>
      <p:sp>
        <p:nvSpPr>
          <p:cNvPr id="204" name="Content Placeholder 217">
            <a:extLst>
              <a:ext uri="{FF2B5EF4-FFF2-40B4-BE49-F238E27FC236}">
                <a16:creationId xmlns:a16="http://schemas.microsoft.com/office/drawing/2014/main" id="{0BDB5D69-D138-7A1B-9070-EA830DC971D9}"/>
              </a:ext>
            </a:extLst>
          </p:cNvPr>
          <p:cNvSpPr txBox="1">
            <a:spLocks/>
          </p:cNvSpPr>
          <p:nvPr/>
        </p:nvSpPr>
        <p:spPr>
          <a:xfrm>
            <a:off x="10296525" y="703809"/>
            <a:ext cx="1323975" cy="403536"/>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defTabSz="457200">
              <a:spcAft>
                <a:spcPts val="800"/>
              </a:spcAft>
              <a:defRPr kumimoji="0" sz="1100" b="0" i="0" u="none" strike="noStrike" cap="none" spc="0" normalizeH="0" baseline="0">
                <a:ln>
                  <a:noFill/>
                </a:ln>
                <a:solidFill>
                  <a:schemeClr val="bg1"/>
                </a:solidFill>
                <a:effectLst/>
                <a:uLnTx/>
                <a:uFillTx/>
                <a:ea typeface="Segoe UI" pitchFamily="34" charset="0"/>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j-ea"/>
                <a:cs typeface="Segoe UI"/>
                <a:hlinkClick r:id="rId3">
                  <a:extLst>
                    <a:ext uri="{A12FA001-AC4F-418D-AE19-62706E023703}">
                      <ahyp:hlinkClr xmlns:ahyp="http://schemas.microsoft.com/office/drawing/2018/hyperlinkcolor" val="tx"/>
                    </a:ext>
                  </a:extLst>
                </a:hlinkClick>
              </a:rPr>
              <a:t>Learn more</a:t>
            </a:r>
            <a:endParaRPr kumimoji="0" lang="en-US" sz="1100" b="0" i="0" u="none" strike="noStrike" kern="1200" cap="none" spc="0" normalizeH="0" baseline="0" noProof="0">
              <a:ln>
                <a:noFill/>
              </a:ln>
              <a:solidFill>
                <a:srgbClr val="FFFFFF"/>
              </a:solidFill>
              <a:effectLst/>
              <a:uLnTx/>
              <a:uFillTx/>
              <a:latin typeface="Segoe Sans Display Semibold"/>
              <a:ea typeface="+mj-ea"/>
              <a:cs typeface="Segoe UI"/>
            </a:endParaRPr>
          </a:p>
        </p:txBody>
      </p:sp>
      <p:sp>
        <p:nvSpPr>
          <p:cNvPr id="28" name="Rectangle 27">
            <a:extLst>
              <a:ext uri="{FF2B5EF4-FFF2-40B4-BE49-F238E27FC236}">
                <a16:creationId xmlns:a16="http://schemas.microsoft.com/office/drawing/2014/main" id="{ACCA1439-5E7B-1C37-0AAA-7205FCA11D25}"/>
              </a:ext>
            </a:extLst>
          </p:cNvPr>
          <p:cNvSpPr/>
          <p:nvPr/>
        </p:nvSpPr>
        <p:spPr>
          <a:xfrm>
            <a:off x="0" y="1346454"/>
            <a:ext cx="12192000" cy="1104900"/>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gradFill flip="none" rotWithShape="1">
                  <a:gsLst>
                    <a:gs pos="20000">
                      <a:srgbClr val="0078D4">
                        <a:lumMod val="75000"/>
                      </a:srgbClr>
                    </a:gs>
                    <a:gs pos="100000">
                      <a:srgbClr val="C53FCC"/>
                    </a:gs>
                  </a:gsLst>
                  <a:lin ang="0" scaled="1"/>
                  <a:tileRect/>
                </a:gradFill>
                <a:effectLst/>
                <a:uLnTx/>
                <a:uFillTx/>
                <a:latin typeface="Segoe Sans Display Semibold"/>
                <a:ea typeface="+mn-ea"/>
                <a:cs typeface="+mn-cs"/>
              </a:rPr>
              <a:t>Solution summary</a:t>
            </a:r>
          </a:p>
          <a:p>
            <a:pPr marL="0" marR="0" lvl="2" indent="0" algn="l" defTabSz="457200" rtl="0" eaLnBrk="1" fontAlgn="auto" latinLnBrk="0" hangingPunct="1">
              <a:lnSpc>
                <a:spcPct val="100000"/>
              </a:lnSpc>
              <a:spcBef>
                <a:spcPts val="600"/>
              </a:spcBef>
              <a:spcAft>
                <a:spcPts val="0"/>
              </a:spcAft>
              <a:buClrTx/>
              <a:buSzPct val="90000"/>
              <a:buFontTx/>
              <a:buNone/>
              <a:tabLst/>
              <a:defRPr/>
            </a:pPr>
            <a:r>
              <a:rPr kumimoji="0" lang="en-US" sz="1000" b="0" i="0" u="none" strike="noStrike" kern="1200" cap="none" spc="0" normalizeH="0" baseline="0" noProof="0">
                <a:ln>
                  <a:noFill/>
                </a:ln>
                <a:solidFill>
                  <a:srgbClr val="091F2C"/>
                </a:solidFill>
                <a:effectLst/>
                <a:uLnTx/>
                <a:uFillTx/>
                <a:latin typeface="Segoe Sans Display"/>
                <a:ea typeface="+mn-ea"/>
                <a:cs typeface="+mn-cs"/>
              </a:rPr>
              <a:t>The Microsoft Graph connector for ServiceNow Knowledge Base allows organizations to index knowledge base articles from ServiceNow into Microsoft Graph, to be used across Microsoft 365 experiences, including Copilot. This means that users can search for these articles directly within Microsoft 365 Copilot clients. Content indexed via Graph connectors can be combined with other Copilot agents to create declarative agents that support acting on the content as well as queries and reasoning. This integration helps streamline workflows and enhances productivity by making critical information more accessible and easier to find</a:t>
            </a:r>
          </a:p>
        </p:txBody>
      </p:sp>
      <p:sp>
        <p:nvSpPr>
          <p:cNvPr id="192" name="Content Placeholder 18">
            <a:extLst>
              <a:ext uri="{FF2B5EF4-FFF2-40B4-BE49-F238E27FC236}">
                <a16:creationId xmlns:a16="http://schemas.microsoft.com/office/drawing/2014/main" id="{CE078209-2F0D-0352-7EBB-9105315B6FE0}"/>
              </a:ext>
            </a:extLst>
          </p:cNvPr>
          <p:cNvSpPr txBox="1">
            <a:spLocks/>
          </p:cNvSpPr>
          <p:nvPr/>
        </p:nvSpPr>
        <p:spPr>
          <a:xfrm>
            <a:off x="654845" y="2671984"/>
            <a:ext cx="10885487" cy="16927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Enable ServiceNow Knowledge Base Connector to increase the ROI of Copilot by improving business metrics like:</a:t>
            </a:r>
          </a:p>
        </p:txBody>
      </p:sp>
      <p:sp>
        <p:nvSpPr>
          <p:cNvPr id="206" name="TextBox 205">
            <a:extLst>
              <a:ext uri="{FF2B5EF4-FFF2-40B4-BE49-F238E27FC236}">
                <a16:creationId xmlns:a16="http://schemas.microsoft.com/office/drawing/2014/main" id="{0D48C7A2-DA0B-0C19-D7E1-D3A23307A75E}"/>
              </a:ext>
            </a:extLst>
          </p:cNvPr>
          <p:cNvSpPr txBox="1"/>
          <p:nvPr/>
        </p:nvSpPr>
        <p:spPr>
          <a:xfrm>
            <a:off x="2262103" y="3033648"/>
            <a:ext cx="2045432"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Sans Display Semibold"/>
                <a:ea typeface="+mn-ea"/>
                <a:cs typeface="+mn-cs"/>
              </a:rPr>
              <a:t>Tickets reduction</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07" name="TextBox 206">
            <a:extLst>
              <a:ext uri="{FF2B5EF4-FFF2-40B4-BE49-F238E27FC236}">
                <a16:creationId xmlns:a16="http://schemas.microsoft.com/office/drawing/2014/main" id="{0CD3409D-1935-F9A6-AFBE-D0FE54C1D4B3}"/>
              </a:ext>
            </a:extLst>
          </p:cNvPr>
          <p:cNvSpPr txBox="1"/>
          <p:nvPr/>
        </p:nvSpPr>
        <p:spPr>
          <a:xfrm>
            <a:off x="5058041" y="3033648"/>
            <a:ext cx="2096728"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Faster time to ticket resolution</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08" name="TextBox 207">
            <a:extLst>
              <a:ext uri="{FF2B5EF4-FFF2-40B4-BE49-F238E27FC236}">
                <a16:creationId xmlns:a16="http://schemas.microsoft.com/office/drawing/2014/main" id="{9120C4F4-1D4B-5C49-3C4D-EB836BB84E51}"/>
              </a:ext>
            </a:extLst>
          </p:cNvPr>
          <p:cNvSpPr txBox="1"/>
          <p:nvPr/>
        </p:nvSpPr>
        <p:spPr>
          <a:xfrm>
            <a:off x="7905275" y="3033648"/>
            <a:ext cx="2027798"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Sans Display Semibold"/>
                <a:ea typeface="+mn-ea"/>
                <a:cs typeface="+mn-cs"/>
              </a:rPr>
              <a:t>Increased productivity </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93" name="Content Placeholder 43">
            <a:extLst>
              <a:ext uri="{FF2B5EF4-FFF2-40B4-BE49-F238E27FC236}">
                <a16:creationId xmlns:a16="http://schemas.microsoft.com/office/drawing/2014/main" id="{33D5C79A-913F-2CEA-B8F8-FEA75A3194E5}"/>
              </a:ext>
            </a:extLst>
          </p:cNvPr>
          <p:cNvSpPr txBox="1">
            <a:spLocks/>
          </p:cNvSpPr>
          <p:nvPr/>
        </p:nvSpPr>
        <p:spPr>
          <a:xfrm>
            <a:off x="748706" y="3432810"/>
            <a:ext cx="2533650" cy="1862048"/>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Functional scenarios alignment</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Customer Service: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By leveraging the Microsoft Graph connector for ServiceNow Knowledge Base, customer service representatives can enhance their efficiency, provide better service, and ensure they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have the most accurate information at their fingertips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Employee Self-service: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Employees can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self-serve and find solutions to root causes themselves</a:t>
            </a:r>
          </a:p>
        </p:txBody>
      </p:sp>
      <p:sp>
        <p:nvSpPr>
          <p:cNvPr id="194" name="Content Placeholder 51">
            <a:extLst>
              <a:ext uri="{FF2B5EF4-FFF2-40B4-BE49-F238E27FC236}">
                <a16:creationId xmlns:a16="http://schemas.microsoft.com/office/drawing/2014/main" id="{B334D407-D484-64F2-EB69-03791A72FE67}"/>
              </a:ext>
            </a:extLst>
          </p:cNvPr>
          <p:cNvSpPr txBox="1">
            <a:spLocks/>
          </p:cNvSpPr>
          <p:nvPr/>
        </p:nvSpPr>
        <p:spPr>
          <a:xfrm>
            <a:off x="3470078" y="3432810"/>
            <a:ext cx="2533650" cy="2631490"/>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Key challenges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Time-Consuming Searches: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Customer service representatives often spend a lot of time searching for relevant information to resolve customer issues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Fragmented Information: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Information scattered across different platforms can be hard to manage</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Inconsistent Responses: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Representatives need easy access to up-to-date knowledge articles to provide more consistent and accurate responses to customers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Scattered IT Resources: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In some cases, employees may not know how to solve issues or who to contact when they face IT issues</a:t>
            </a:r>
          </a:p>
        </p:txBody>
      </p:sp>
      <p:sp>
        <p:nvSpPr>
          <p:cNvPr id="195" name="Content Placeholder 52">
            <a:extLst>
              <a:ext uri="{FF2B5EF4-FFF2-40B4-BE49-F238E27FC236}">
                <a16:creationId xmlns:a16="http://schemas.microsoft.com/office/drawing/2014/main" id="{C3E454F9-29D8-BD9E-35F9-58BF40C6B12E}"/>
              </a:ext>
            </a:extLst>
          </p:cNvPr>
          <p:cNvSpPr txBox="1">
            <a:spLocks/>
          </p:cNvSpPr>
          <p:nvPr/>
        </p:nvSpPr>
        <p:spPr>
          <a:xfrm>
            <a:off x="6191450" y="3432810"/>
            <a:ext cx="2533650" cy="2385268"/>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Key value propositions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Enhanced Knowledge Management &amp; Access: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Centralizes data and knowledge, ensures consistent and unified information access across the organization’s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productivity tools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Improved Decision-making: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The power of Copilot allows users to reason over ServiceNow Knowledge Base data, providing insightful analysis and recommendations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Increased Efficiency and Productivity: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Reduces time spent searching and aggregating information from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various sources</a:t>
            </a:r>
          </a:p>
        </p:txBody>
      </p:sp>
      <p:sp>
        <p:nvSpPr>
          <p:cNvPr id="196" name="Content Placeholder 226">
            <a:extLst>
              <a:ext uri="{FF2B5EF4-FFF2-40B4-BE49-F238E27FC236}">
                <a16:creationId xmlns:a16="http://schemas.microsoft.com/office/drawing/2014/main" id="{3DDA1BB4-5932-6102-B571-7A73E5D153D4}"/>
              </a:ext>
            </a:extLst>
          </p:cNvPr>
          <p:cNvSpPr txBox="1">
            <a:spLocks/>
          </p:cNvSpPr>
          <p:nvPr/>
        </p:nvSpPr>
        <p:spPr>
          <a:xfrm>
            <a:off x="8912822" y="3432810"/>
            <a:ext cx="2533650" cy="1938992"/>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Sample prompts for target persona</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a:ea typeface="+mn-ea"/>
                <a:cs typeface="+mn-cs"/>
              </a:rPr>
              <a:t>Any prompts seeking answers from Knowledge Base articles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1: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How do I reset a customer’s password in ServiceNow?</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2: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Show me the latest refund policy</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3: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What are the features of the latest software update?</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4: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Provide the user manual for our new product</a:t>
            </a:r>
          </a:p>
        </p:txBody>
      </p:sp>
    </p:spTree>
    <p:extLst>
      <p:ext uri="{BB962C8B-B14F-4D97-AF65-F5344CB8AC3E}">
        <p14:creationId xmlns:p14="http://schemas.microsoft.com/office/powerpoint/2010/main" val="6841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FBE782-E679-74D7-D606-A0A1A60DC28A}"/>
              </a:ext>
              <a:ext uri="{C183D7F6-B498-43B3-948B-1728B52AA6E4}">
                <adec:decorative xmlns:adec="http://schemas.microsoft.com/office/drawing/2017/decorative" val="1"/>
              </a:ext>
            </a:extLst>
          </p:cNvPr>
          <p:cNvSpPr/>
          <p:nvPr/>
        </p:nvSpPr>
        <p:spPr>
          <a:xfrm>
            <a:off x="0" y="1"/>
            <a:ext cx="12192000" cy="1181099"/>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8" name="Rectangle 7">
            <a:extLst>
              <a:ext uri="{FF2B5EF4-FFF2-40B4-BE49-F238E27FC236}">
                <a16:creationId xmlns:a16="http://schemas.microsoft.com/office/drawing/2014/main" id="{1FADC543-6BDC-317D-6971-EB363579335A}"/>
              </a:ext>
              <a:ext uri="{C183D7F6-B498-43B3-948B-1728B52AA6E4}">
                <adec:decorative xmlns:adec="http://schemas.microsoft.com/office/drawing/2017/decorative" val="1"/>
              </a:ext>
            </a:extLst>
          </p:cNvPr>
          <p:cNvSpPr/>
          <p:nvPr/>
        </p:nvSpPr>
        <p:spPr>
          <a:xfrm>
            <a:off x="0" y="11811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1" name="Rectangle: Rounded Corners 10">
            <a:extLst>
              <a:ext uri="{FF2B5EF4-FFF2-40B4-BE49-F238E27FC236}">
                <a16:creationId xmlns:a16="http://schemas.microsoft.com/office/drawing/2014/main" id="{A3400B9C-DD44-0F6E-E212-B2FA660D322B}"/>
              </a:ext>
              <a:ext uri="{C183D7F6-B498-43B3-948B-1728B52AA6E4}">
                <adec:decorative xmlns:adec="http://schemas.microsoft.com/office/drawing/2017/decorative" val="1"/>
              </a:ext>
            </a:extLst>
          </p:cNvPr>
          <p:cNvSpPr>
            <a:spLocks/>
          </p:cNvSpPr>
          <p:nvPr/>
        </p:nvSpPr>
        <p:spPr bwMode="auto">
          <a:xfrm>
            <a:off x="588963" y="2552700"/>
            <a:ext cx="11017250" cy="3716339"/>
          </a:xfrm>
          <a:prstGeom prst="roundRect">
            <a:avLst>
              <a:gd name="adj" fmla="val 3443"/>
            </a:avLst>
          </a:prstGeom>
          <a:solidFill>
            <a:srgbClr val="F0ECF8"/>
          </a:solidFill>
          <a:ln w="12700">
            <a:noFill/>
          </a:ln>
          <a:effectLst>
            <a:outerShdw blurRad="177800" dist="127000" dir="27000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B86EE1E6-3D15-23D9-558F-4DA6A39EABC9}"/>
              </a:ext>
              <a:ext uri="{C183D7F6-B498-43B3-948B-1728B52AA6E4}">
                <adec:decorative xmlns:adec="http://schemas.microsoft.com/office/drawing/2017/decorative" val="1"/>
              </a:ext>
            </a:extLst>
          </p:cNvPr>
          <p:cNvSpPr>
            <a:spLocks/>
          </p:cNvSpPr>
          <p:nvPr/>
        </p:nvSpPr>
        <p:spPr bwMode="auto">
          <a:xfrm>
            <a:off x="654845" y="2966323"/>
            <a:ext cx="10885487" cy="303927"/>
          </a:xfrm>
          <a:prstGeom prst="roundRect">
            <a:avLst>
              <a:gd name="adj" fmla="val 319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Segoe Sans Display"/>
              <a:ea typeface="Segoe UI" pitchFamily="34" charset="0"/>
              <a:cs typeface="Segoe UI"/>
            </a:endParaRPr>
          </a:p>
        </p:txBody>
      </p:sp>
      <p:sp>
        <p:nvSpPr>
          <p:cNvPr id="14" name="Rectangle: Rounded Corners 13">
            <a:extLst>
              <a:ext uri="{FF2B5EF4-FFF2-40B4-BE49-F238E27FC236}">
                <a16:creationId xmlns:a16="http://schemas.microsoft.com/office/drawing/2014/main" id="{7A0DD402-19FB-0AA0-8A71-A19CB287503C}"/>
              </a:ext>
              <a:ext uri="{C183D7F6-B498-43B3-948B-1728B52AA6E4}">
                <adec:decorative xmlns:adec="http://schemas.microsoft.com/office/drawing/2017/decorative" val="1"/>
              </a:ext>
            </a:extLst>
          </p:cNvPr>
          <p:cNvSpPr/>
          <p:nvPr/>
        </p:nvSpPr>
        <p:spPr bwMode="auto">
          <a:xfrm>
            <a:off x="654845" y="3337560"/>
            <a:ext cx="10885487" cy="2860039"/>
          </a:xfrm>
          <a:prstGeom prst="roundRect">
            <a:avLst>
              <a:gd name="adj" fmla="val 333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20" name="Straight Connector 19">
            <a:extLst>
              <a:ext uri="{FF2B5EF4-FFF2-40B4-BE49-F238E27FC236}">
                <a16:creationId xmlns:a16="http://schemas.microsoft.com/office/drawing/2014/main" id="{671AA88F-10F5-A525-8E57-1FD4B09E791C}"/>
              </a:ext>
              <a:ext uri="{C183D7F6-B498-43B3-948B-1728B52AA6E4}">
                <adec:decorative xmlns:adec="http://schemas.microsoft.com/office/drawing/2017/decorative" val="1"/>
              </a:ext>
            </a:extLst>
          </p:cNvPr>
          <p:cNvCxnSpPr>
            <a:cxnSpLocks/>
          </p:cNvCxnSpPr>
          <p:nvPr/>
        </p:nvCxnSpPr>
        <p:spPr>
          <a:xfrm>
            <a:off x="3376217"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C68D70-D9CE-447B-BBBE-AC3FB218B056}"/>
              </a:ext>
              <a:ext uri="{C183D7F6-B498-43B3-948B-1728B52AA6E4}">
                <adec:decorative xmlns:adec="http://schemas.microsoft.com/office/drawing/2017/decorative" val="1"/>
              </a:ext>
            </a:extLst>
          </p:cNvPr>
          <p:cNvCxnSpPr>
            <a:cxnSpLocks/>
          </p:cNvCxnSpPr>
          <p:nvPr/>
        </p:nvCxnSpPr>
        <p:spPr>
          <a:xfrm>
            <a:off x="6097589"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BCF538-02ED-EBBC-B77A-BBCFE49DC2DD}"/>
              </a:ext>
              <a:ext uri="{C183D7F6-B498-43B3-948B-1728B52AA6E4}">
                <adec:decorative xmlns:adec="http://schemas.microsoft.com/office/drawing/2017/decorative" val="1"/>
              </a:ext>
            </a:extLst>
          </p:cNvPr>
          <p:cNvCxnSpPr>
            <a:cxnSpLocks/>
          </p:cNvCxnSpPr>
          <p:nvPr/>
        </p:nvCxnSpPr>
        <p:spPr>
          <a:xfrm>
            <a:off x="8818961"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09B29D1-AFC2-D585-5D8C-5F87AF67BE74}"/>
              </a:ext>
              <a:ext uri="{C183D7F6-B498-43B3-948B-1728B52AA6E4}">
                <adec:decorative xmlns:adec="http://schemas.microsoft.com/office/drawing/2017/decorative" val="1"/>
              </a:ext>
            </a:extLst>
          </p:cNvPr>
          <p:cNvCxnSpPr>
            <a:cxnSpLocks/>
          </p:cNvCxnSpPr>
          <p:nvPr/>
        </p:nvCxnSpPr>
        <p:spPr>
          <a:xfrm>
            <a:off x="4682788"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DC8463E-EA25-AD23-4D1E-14A5DE1716BD}"/>
              </a:ext>
              <a:ext uri="{C183D7F6-B498-43B3-948B-1728B52AA6E4}">
                <adec:decorative xmlns:adec="http://schemas.microsoft.com/office/drawing/2017/decorative" val="1"/>
              </a:ext>
            </a:extLst>
          </p:cNvPr>
          <p:cNvCxnSpPr>
            <a:cxnSpLocks/>
          </p:cNvCxnSpPr>
          <p:nvPr/>
        </p:nvCxnSpPr>
        <p:spPr>
          <a:xfrm>
            <a:off x="7530022"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348EA14E-7354-4BE6-FC44-17C149909C5D}"/>
              </a:ext>
            </a:extLst>
          </p:cNvPr>
          <p:cNvSpPr>
            <a:spLocks noGrp="1"/>
          </p:cNvSpPr>
          <p:nvPr>
            <p:ph type="title"/>
          </p:nvPr>
        </p:nvSpPr>
        <p:spPr>
          <a:xfrm>
            <a:off x="588263" y="457200"/>
            <a:ext cx="11018520" cy="492443"/>
          </a:xfrm>
        </p:spPr>
        <p:txBody>
          <a:bodyPr>
            <a:normAutofit/>
          </a:bodyPr>
          <a:lstStyle/>
          <a:p>
            <a:pPr lvl="0"/>
            <a:r>
              <a:rPr lang="en-US">
                <a:ea typeface="+mj-ea"/>
                <a:cs typeface="+mj-cs"/>
              </a:rPr>
              <a:t>ServiceNow Catalog Connector</a:t>
            </a:r>
            <a:endParaRPr lang="en-US" noProof="0">
              <a:ea typeface="+mj-ea"/>
              <a:cs typeface="+mj-cs"/>
            </a:endParaRPr>
          </a:p>
        </p:txBody>
      </p:sp>
      <p:sp>
        <p:nvSpPr>
          <p:cNvPr id="23" name="Content Placeholder 217">
            <a:extLst>
              <a:ext uri="{FF2B5EF4-FFF2-40B4-BE49-F238E27FC236}">
                <a16:creationId xmlns:a16="http://schemas.microsoft.com/office/drawing/2014/main" id="{369EAA0A-9661-7BDA-25D9-F9D9678DCB29}"/>
              </a:ext>
            </a:extLst>
          </p:cNvPr>
          <p:cNvSpPr txBox="1">
            <a:spLocks/>
          </p:cNvSpPr>
          <p:nvPr/>
        </p:nvSpPr>
        <p:spPr>
          <a:xfrm>
            <a:off x="10296525" y="703809"/>
            <a:ext cx="1323975" cy="403536"/>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defTabSz="457200">
              <a:spcAft>
                <a:spcPts val="800"/>
              </a:spcAft>
              <a:defRPr kumimoji="0" sz="1100" b="0" i="0" u="none" strike="noStrike" cap="none" spc="0" normalizeH="0" baseline="0">
                <a:ln>
                  <a:noFill/>
                </a:ln>
                <a:solidFill>
                  <a:schemeClr val="bg1"/>
                </a:solidFill>
                <a:effectLst/>
                <a:uLnTx/>
                <a:uFillTx/>
                <a:ea typeface="Segoe UI" pitchFamily="34" charset="0"/>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j-ea"/>
                <a:cs typeface="Segoe UI"/>
                <a:hlinkClick r:id="rId3">
                  <a:extLst>
                    <a:ext uri="{A12FA001-AC4F-418D-AE19-62706E023703}">
                      <ahyp:hlinkClr xmlns:ahyp="http://schemas.microsoft.com/office/drawing/2018/hyperlinkcolor" val="tx"/>
                    </a:ext>
                  </a:extLst>
                </a:hlinkClick>
              </a:rPr>
              <a:t>Learn more</a:t>
            </a:r>
            <a:endParaRPr kumimoji="0" lang="en-US" sz="1100" b="0" i="0" u="none" strike="noStrike" kern="1200" cap="none" spc="0" normalizeH="0" baseline="0" noProof="0">
              <a:ln>
                <a:noFill/>
              </a:ln>
              <a:solidFill>
                <a:srgbClr val="FFFFFF"/>
              </a:solidFill>
              <a:effectLst/>
              <a:uLnTx/>
              <a:uFillTx/>
              <a:latin typeface="Segoe Sans Display Semibold"/>
              <a:ea typeface="+mj-ea"/>
              <a:cs typeface="Segoe UI"/>
            </a:endParaRPr>
          </a:p>
        </p:txBody>
      </p:sp>
      <p:sp>
        <p:nvSpPr>
          <p:cNvPr id="9" name="Rectangle 8">
            <a:extLst>
              <a:ext uri="{FF2B5EF4-FFF2-40B4-BE49-F238E27FC236}">
                <a16:creationId xmlns:a16="http://schemas.microsoft.com/office/drawing/2014/main" id="{F9FCD462-4BA8-9179-A1A1-B12AC0235497}"/>
              </a:ext>
            </a:extLst>
          </p:cNvPr>
          <p:cNvSpPr/>
          <p:nvPr/>
        </p:nvSpPr>
        <p:spPr>
          <a:xfrm>
            <a:off x="0" y="1346454"/>
            <a:ext cx="12192000" cy="1104900"/>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gradFill flip="none" rotWithShape="1">
                  <a:gsLst>
                    <a:gs pos="20000">
                      <a:srgbClr val="0078D4">
                        <a:lumMod val="75000"/>
                      </a:srgbClr>
                    </a:gs>
                    <a:gs pos="100000">
                      <a:srgbClr val="C53FCC"/>
                    </a:gs>
                  </a:gsLst>
                  <a:lin ang="0" scaled="1"/>
                  <a:tileRect/>
                </a:gradFill>
                <a:effectLst/>
                <a:uLnTx/>
                <a:uFillTx/>
                <a:latin typeface="Segoe Sans Display Semibold"/>
                <a:ea typeface="+mn-ea"/>
                <a:cs typeface="+mn-cs"/>
              </a:rPr>
              <a:t>Solution summary</a:t>
            </a:r>
          </a:p>
          <a:p>
            <a:pPr marL="0" marR="0" lvl="2" indent="0" algn="l" defTabSz="457200" rtl="0" eaLnBrk="1" fontAlgn="auto" latinLnBrk="0" hangingPunct="1">
              <a:lnSpc>
                <a:spcPct val="100000"/>
              </a:lnSpc>
              <a:spcBef>
                <a:spcPts val="600"/>
              </a:spcBef>
              <a:spcAft>
                <a:spcPts val="0"/>
              </a:spcAft>
              <a:buClrTx/>
              <a:buSzPct val="90000"/>
              <a:buFontTx/>
              <a:buNone/>
              <a:tabLst/>
              <a:defRPr/>
            </a:pPr>
            <a:r>
              <a:rPr kumimoji="0" lang="en-US" sz="1000" b="0" i="0" u="none" strike="noStrike" kern="1200" cap="none" spc="0" normalizeH="0" baseline="0" noProof="0">
                <a:ln>
                  <a:noFill/>
                </a:ln>
                <a:solidFill>
                  <a:srgbClr val="091F2C"/>
                </a:solidFill>
                <a:effectLst/>
                <a:uLnTx/>
                <a:uFillTx/>
                <a:latin typeface="Segoe Sans Display"/>
                <a:ea typeface="+mn-ea"/>
                <a:cs typeface="+mn-cs"/>
              </a:rPr>
              <a:t>The Microsoft Graph connector for ServiceNow Catalog allows organizations to index service catalog items from ServiceNow into Microsoft Graph, to be used across Microsoft 365 experiences, including Copilot. This means that users can search for these catalog items directly within Microsoft 365 Copilot. Content indexed via Graph connectors can be combined with other Copilot agents to create declarative agents that support taking action on the content as well as queries and reasoning. This integration helps improve efficiency and user satisfaction by making it easier to find and request necessary services and products</a:t>
            </a:r>
          </a:p>
        </p:txBody>
      </p:sp>
      <p:sp>
        <p:nvSpPr>
          <p:cNvPr id="13" name="Content Placeholder 18">
            <a:extLst>
              <a:ext uri="{FF2B5EF4-FFF2-40B4-BE49-F238E27FC236}">
                <a16:creationId xmlns:a16="http://schemas.microsoft.com/office/drawing/2014/main" id="{A64D861E-3AFB-80D9-C267-D3FAB6264530}"/>
              </a:ext>
            </a:extLst>
          </p:cNvPr>
          <p:cNvSpPr txBox="1">
            <a:spLocks/>
          </p:cNvSpPr>
          <p:nvPr/>
        </p:nvSpPr>
        <p:spPr>
          <a:xfrm>
            <a:off x="654845" y="2671984"/>
            <a:ext cx="10885487" cy="16927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Enable ServiceNow Catalog Connector to increase the ROI of Copilot by improving business metrics like:</a:t>
            </a:r>
          </a:p>
        </p:txBody>
      </p:sp>
      <p:sp>
        <p:nvSpPr>
          <p:cNvPr id="24" name="TextBox 23">
            <a:extLst>
              <a:ext uri="{FF2B5EF4-FFF2-40B4-BE49-F238E27FC236}">
                <a16:creationId xmlns:a16="http://schemas.microsoft.com/office/drawing/2014/main" id="{8222DBF9-C787-9135-9557-95FC22EB5578}"/>
              </a:ext>
            </a:extLst>
          </p:cNvPr>
          <p:cNvSpPr txBox="1"/>
          <p:nvPr/>
        </p:nvSpPr>
        <p:spPr>
          <a:xfrm>
            <a:off x="2262103" y="3033648"/>
            <a:ext cx="2045432"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Sans Display Semibold"/>
                <a:ea typeface="+mn-ea"/>
                <a:cs typeface="+mn-cs"/>
              </a:rPr>
              <a:t>Improved operational efficiency</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5" name="TextBox 24">
            <a:extLst>
              <a:ext uri="{FF2B5EF4-FFF2-40B4-BE49-F238E27FC236}">
                <a16:creationId xmlns:a16="http://schemas.microsoft.com/office/drawing/2014/main" id="{722A9809-30DF-7BD2-E26D-9E0350D288DB}"/>
              </a:ext>
            </a:extLst>
          </p:cNvPr>
          <p:cNvSpPr txBox="1"/>
          <p:nvPr/>
        </p:nvSpPr>
        <p:spPr>
          <a:xfrm>
            <a:off x="5058041" y="3033648"/>
            <a:ext cx="2096728"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Sans Display Semibold"/>
                <a:ea typeface="+mn-ea"/>
                <a:cs typeface="+mn-cs"/>
              </a:rPr>
              <a:t>Faster time to request fulfillment</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6" name="TextBox 25">
            <a:extLst>
              <a:ext uri="{FF2B5EF4-FFF2-40B4-BE49-F238E27FC236}">
                <a16:creationId xmlns:a16="http://schemas.microsoft.com/office/drawing/2014/main" id="{5FEBC371-DFD7-0A18-B537-5E8AA0AC4911}"/>
              </a:ext>
            </a:extLst>
          </p:cNvPr>
          <p:cNvSpPr txBox="1"/>
          <p:nvPr/>
        </p:nvSpPr>
        <p:spPr>
          <a:xfrm>
            <a:off x="7905275" y="3033648"/>
            <a:ext cx="2027798"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Sans Display Semibold"/>
                <a:ea typeface="+mn-ea"/>
                <a:cs typeface="+mn-cs"/>
              </a:rPr>
              <a:t>Enhanced request management</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5" name="Content Placeholder 43">
            <a:extLst>
              <a:ext uri="{FF2B5EF4-FFF2-40B4-BE49-F238E27FC236}">
                <a16:creationId xmlns:a16="http://schemas.microsoft.com/office/drawing/2014/main" id="{1D058E37-E2A9-0095-E535-5EC64144FD8B}"/>
              </a:ext>
            </a:extLst>
          </p:cNvPr>
          <p:cNvSpPr txBox="1">
            <a:spLocks/>
          </p:cNvSpPr>
          <p:nvPr/>
        </p:nvSpPr>
        <p:spPr>
          <a:xfrm>
            <a:off x="748706" y="3432810"/>
            <a:ext cx="2533650" cy="1862048"/>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Functional scenarios alignment</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Employee Self-serve: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Help employees raise catalog requests by finding the right information</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Customer Service: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By leveraging the Microsoft Graph connector for ServiceNow Catalog, customer service representatives can provide quicker responses, enhance their efficiency, and ensure they have the most accurate and up-to-date information about catalogs at the ready</a:t>
            </a:r>
          </a:p>
        </p:txBody>
      </p:sp>
      <p:sp>
        <p:nvSpPr>
          <p:cNvPr id="16" name="Content Placeholder 51">
            <a:extLst>
              <a:ext uri="{FF2B5EF4-FFF2-40B4-BE49-F238E27FC236}">
                <a16:creationId xmlns:a16="http://schemas.microsoft.com/office/drawing/2014/main" id="{24899B9B-4CE1-8660-5D9F-9785D99D5B2E}"/>
              </a:ext>
            </a:extLst>
          </p:cNvPr>
          <p:cNvSpPr txBox="1">
            <a:spLocks/>
          </p:cNvSpPr>
          <p:nvPr/>
        </p:nvSpPr>
        <p:spPr>
          <a:xfrm>
            <a:off x="3470078" y="3432810"/>
            <a:ext cx="2533650" cy="2323713"/>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Key customer challenges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Inefficient Service Requests: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Customer services representatives often spend time navigating multiple systems to request services or products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Delayed Responses</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Waiting for approvals or information from different departments can slow down service</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Lack of Visibility</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Representatives may not always know what services or products are available</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Manual Processes: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Many service requests involve manual steps that can be automated</a:t>
            </a:r>
          </a:p>
        </p:txBody>
      </p:sp>
      <p:sp>
        <p:nvSpPr>
          <p:cNvPr id="17" name="Content Placeholder 52">
            <a:extLst>
              <a:ext uri="{FF2B5EF4-FFF2-40B4-BE49-F238E27FC236}">
                <a16:creationId xmlns:a16="http://schemas.microsoft.com/office/drawing/2014/main" id="{79BBEA70-5F52-8C32-6107-65EE67BED7B4}"/>
              </a:ext>
            </a:extLst>
          </p:cNvPr>
          <p:cNvSpPr txBox="1">
            <a:spLocks/>
          </p:cNvSpPr>
          <p:nvPr/>
        </p:nvSpPr>
        <p:spPr>
          <a:xfrm>
            <a:off x="6191450" y="3432810"/>
            <a:ext cx="2533650" cy="2015936"/>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Key value propositions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Easier Service Request: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Contains details of all products and services, allowing users to place requests directly. With Copilot, users can quickly find request instructions and receive a direct link through the ServiceNow Catalog just with the natural language</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Faster Workflow Creation, Tracking and Follow up: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Allows users to create, find details from catalog quickly in the flow of work- which will help in overall productivity and user experience</a:t>
            </a:r>
          </a:p>
        </p:txBody>
      </p:sp>
      <p:sp>
        <p:nvSpPr>
          <p:cNvPr id="18" name="Content Placeholder 226">
            <a:extLst>
              <a:ext uri="{FF2B5EF4-FFF2-40B4-BE49-F238E27FC236}">
                <a16:creationId xmlns:a16="http://schemas.microsoft.com/office/drawing/2014/main" id="{75BE79F7-675F-886E-4B35-960081B90BB0}"/>
              </a:ext>
            </a:extLst>
          </p:cNvPr>
          <p:cNvSpPr txBox="1">
            <a:spLocks/>
          </p:cNvSpPr>
          <p:nvPr/>
        </p:nvSpPr>
        <p:spPr>
          <a:xfrm>
            <a:off x="8912822" y="3432810"/>
            <a:ext cx="2533650" cy="1323439"/>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Sample prompts for target persona</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1: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Order a new laptop for a customer</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2: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What software licenses are available for new employees?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3: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Show me the available mobile devices for staff</a:t>
            </a:r>
          </a:p>
        </p:txBody>
      </p:sp>
    </p:spTree>
    <p:extLst>
      <p:ext uri="{BB962C8B-B14F-4D97-AF65-F5344CB8AC3E}">
        <p14:creationId xmlns:p14="http://schemas.microsoft.com/office/powerpoint/2010/main" val="416352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6A19F3D-83D0-230B-DD59-545602E83AE1}"/>
              </a:ext>
              <a:ext uri="{C183D7F6-B498-43B3-948B-1728B52AA6E4}">
                <adec:decorative xmlns:adec="http://schemas.microsoft.com/office/drawing/2017/decorative" val="1"/>
              </a:ext>
            </a:extLst>
          </p:cNvPr>
          <p:cNvSpPr/>
          <p:nvPr/>
        </p:nvSpPr>
        <p:spPr>
          <a:xfrm>
            <a:off x="0" y="1"/>
            <a:ext cx="12192000" cy="1181099"/>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7" name="Rectangle 26">
            <a:extLst>
              <a:ext uri="{FF2B5EF4-FFF2-40B4-BE49-F238E27FC236}">
                <a16:creationId xmlns:a16="http://schemas.microsoft.com/office/drawing/2014/main" id="{71524EE3-086C-B412-7D32-7AC4D69EF77E}"/>
              </a:ext>
              <a:ext uri="{C183D7F6-B498-43B3-948B-1728B52AA6E4}">
                <adec:decorative xmlns:adec="http://schemas.microsoft.com/office/drawing/2017/decorative" val="1"/>
              </a:ext>
            </a:extLst>
          </p:cNvPr>
          <p:cNvSpPr/>
          <p:nvPr/>
        </p:nvSpPr>
        <p:spPr>
          <a:xfrm>
            <a:off x="0" y="11811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9" name="Rectangle: Rounded Corners 28">
            <a:extLst>
              <a:ext uri="{FF2B5EF4-FFF2-40B4-BE49-F238E27FC236}">
                <a16:creationId xmlns:a16="http://schemas.microsoft.com/office/drawing/2014/main" id="{283C0ADB-E0D4-A3F3-923D-1608A3309C31}"/>
              </a:ext>
              <a:ext uri="{C183D7F6-B498-43B3-948B-1728B52AA6E4}">
                <adec:decorative xmlns:adec="http://schemas.microsoft.com/office/drawing/2017/decorative" val="1"/>
              </a:ext>
            </a:extLst>
          </p:cNvPr>
          <p:cNvSpPr>
            <a:spLocks/>
          </p:cNvSpPr>
          <p:nvPr/>
        </p:nvSpPr>
        <p:spPr bwMode="auto">
          <a:xfrm>
            <a:off x="588963" y="2552700"/>
            <a:ext cx="11017250" cy="3716339"/>
          </a:xfrm>
          <a:prstGeom prst="roundRect">
            <a:avLst>
              <a:gd name="adj" fmla="val 3443"/>
            </a:avLst>
          </a:prstGeom>
          <a:solidFill>
            <a:srgbClr val="F0ECF8"/>
          </a:solidFill>
          <a:ln w="12700">
            <a:noFill/>
          </a:ln>
          <a:effectLst>
            <a:outerShdw blurRad="177800" dist="127000" dir="27000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0" name="Rectangle: Rounded Corners 29">
            <a:extLst>
              <a:ext uri="{FF2B5EF4-FFF2-40B4-BE49-F238E27FC236}">
                <a16:creationId xmlns:a16="http://schemas.microsoft.com/office/drawing/2014/main" id="{3A8BA2BF-ECF8-4721-92D3-6AF35BC14981}"/>
              </a:ext>
              <a:ext uri="{C183D7F6-B498-43B3-948B-1728B52AA6E4}">
                <adec:decorative xmlns:adec="http://schemas.microsoft.com/office/drawing/2017/decorative" val="1"/>
              </a:ext>
            </a:extLst>
          </p:cNvPr>
          <p:cNvSpPr>
            <a:spLocks/>
          </p:cNvSpPr>
          <p:nvPr/>
        </p:nvSpPr>
        <p:spPr bwMode="auto">
          <a:xfrm>
            <a:off x="654845" y="2966323"/>
            <a:ext cx="10885487" cy="303927"/>
          </a:xfrm>
          <a:prstGeom prst="roundRect">
            <a:avLst>
              <a:gd name="adj" fmla="val 319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Segoe Sans Display"/>
              <a:ea typeface="Segoe UI" pitchFamily="34" charset="0"/>
              <a:cs typeface="Segoe UI"/>
            </a:endParaRPr>
          </a:p>
        </p:txBody>
      </p:sp>
      <p:sp>
        <p:nvSpPr>
          <p:cNvPr id="32" name="Rectangle: Rounded Corners 31">
            <a:extLst>
              <a:ext uri="{FF2B5EF4-FFF2-40B4-BE49-F238E27FC236}">
                <a16:creationId xmlns:a16="http://schemas.microsoft.com/office/drawing/2014/main" id="{D624D653-9D96-8F0B-F47B-9C2A8111FD4E}"/>
              </a:ext>
              <a:ext uri="{C183D7F6-B498-43B3-948B-1728B52AA6E4}">
                <adec:decorative xmlns:adec="http://schemas.microsoft.com/office/drawing/2017/decorative" val="1"/>
              </a:ext>
            </a:extLst>
          </p:cNvPr>
          <p:cNvSpPr/>
          <p:nvPr/>
        </p:nvSpPr>
        <p:spPr bwMode="auto">
          <a:xfrm>
            <a:off x="654845" y="3337560"/>
            <a:ext cx="10885487" cy="2860039"/>
          </a:xfrm>
          <a:prstGeom prst="roundRect">
            <a:avLst>
              <a:gd name="adj" fmla="val 333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37" name="Straight Connector 36">
            <a:extLst>
              <a:ext uri="{FF2B5EF4-FFF2-40B4-BE49-F238E27FC236}">
                <a16:creationId xmlns:a16="http://schemas.microsoft.com/office/drawing/2014/main" id="{CE14514D-1708-15D9-678D-6BFF9B9429BB}"/>
              </a:ext>
              <a:ext uri="{C183D7F6-B498-43B3-948B-1728B52AA6E4}">
                <adec:decorative xmlns:adec="http://schemas.microsoft.com/office/drawing/2017/decorative" val="1"/>
              </a:ext>
            </a:extLst>
          </p:cNvPr>
          <p:cNvCxnSpPr>
            <a:cxnSpLocks/>
          </p:cNvCxnSpPr>
          <p:nvPr/>
        </p:nvCxnSpPr>
        <p:spPr>
          <a:xfrm>
            <a:off x="3376217"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6B48D72-D8AF-629F-C39C-BD39A3ECEF43}"/>
              </a:ext>
              <a:ext uri="{C183D7F6-B498-43B3-948B-1728B52AA6E4}">
                <adec:decorative xmlns:adec="http://schemas.microsoft.com/office/drawing/2017/decorative" val="1"/>
              </a:ext>
            </a:extLst>
          </p:cNvPr>
          <p:cNvCxnSpPr>
            <a:cxnSpLocks/>
          </p:cNvCxnSpPr>
          <p:nvPr/>
        </p:nvCxnSpPr>
        <p:spPr>
          <a:xfrm>
            <a:off x="6097589"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D3C968C-E634-606E-2B52-420EECE2B75E}"/>
              </a:ext>
              <a:ext uri="{C183D7F6-B498-43B3-948B-1728B52AA6E4}">
                <adec:decorative xmlns:adec="http://schemas.microsoft.com/office/drawing/2017/decorative" val="1"/>
              </a:ext>
            </a:extLst>
          </p:cNvPr>
          <p:cNvCxnSpPr>
            <a:cxnSpLocks/>
          </p:cNvCxnSpPr>
          <p:nvPr/>
        </p:nvCxnSpPr>
        <p:spPr>
          <a:xfrm>
            <a:off x="8818961"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EFC1ED-4798-2151-2719-7DBA6E2CC172}"/>
              </a:ext>
              <a:ext uri="{C183D7F6-B498-43B3-948B-1728B52AA6E4}">
                <adec:decorative xmlns:adec="http://schemas.microsoft.com/office/drawing/2017/decorative" val="1"/>
              </a:ext>
            </a:extLst>
          </p:cNvPr>
          <p:cNvCxnSpPr>
            <a:cxnSpLocks/>
          </p:cNvCxnSpPr>
          <p:nvPr/>
        </p:nvCxnSpPr>
        <p:spPr>
          <a:xfrm>
            <a:off x="4682788"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6DACB9F-4020-B110-3C6B-BEA3997D4F4A}"/>
              </a:ext>
              <a:ext uri="{C183D7F6-B498-43B3-948B-1728B52AA6E4}">
                <adec:decorative xmlns:adec="http://schemas.microsoft.com/office/drawing/2017/decorative" val="1"/>
              </a:ext>
            </a:extLst>
          </p:cNvPr>
          <p:cNvCxnSpPr>
            <a:cxnSpLocks/>
          </p:cNvCxnSpPr>
          <p:nvPr/>
        </p:nvCxnSpPr>
        <p:spPr>
          <a:xfrm>
            <a:off x="7530022"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itle 24">
            <a:extLst>
              <a:ext uri="{FF2B5EF4-FFF2-40B4-BE49-F238E27FC236}">
                <a16:creationId xmlns:a16="http://schemas.microsoft.com/office/drawing/2014/main" id="{37FB1A0C-ADED-5D06-C289-2051BD4DC8BD}"/>
              </a:ext>
            </a:extLst>
          </p:cNvPr>
          <p:cNvSpPr>
            <a:spLocks noGrp="1"/>
          </p:cNvSpPr>
          <p:nvPr>
            <p:ph type="title"/>
          </p:nvPr>
        </p:nvSpPr>
        <p:spPr/>
        <p:txBody>
          <a:bodyPr/>
          <a:lstStyle/>
          <a:p>
            <a:r>
              <a:rPr lang="en-US">
                <a:ea typeface="+mj-ea"/>
                <a:cs typeface="+mj-cs"/>
              </a:rPr>
              <a:t>ServiceNow Tickets Connector</a:t>
            </a:r>
          </a:p>
        </p:txBody>
      </p:sp>
      <p:sp>
        <p:nvSpPr>
          <p:cNvPr id="40" name="Content Placeholder 217">
            <a:extLst>
              <a:ext uri="{FF2B5EF4-FFF2-40B4-BE49-F238E27FC236}">
                <a16:creationId xmlns:a16="http://schemas.microsoft.com/office/drawing/2014/main" id="{0ACA0C82-18B4-28D1-CB05-44EB9736D001}"/>
              </a:ext>
            </a:extLst>
          </p:cNvPr>
          <p:cNvSpPr txBox="1">
            <a:spLocks/>
          </p:cNvSpPr>
          <p:nvPr/>
        </p:nvSpPr>
        <p:spPr>
          <a:xfrm>
            <a:off x="10296525" y="703809"/>
            <a:ext cx="1323975" cy="403536"/>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defTabSz="457200">
              <a:spcAft>
                <a:spcPts val="800"/>
              </a:spcAft>
              <a:defRPr kumimoji="0" sz="1100" b="0" i="0" u="none" strike="noStrike" cap="none" spc="0" normalizeH="0" baseline="0">
                <a:ln>
                  <a:noFill/>
                </a:ln>
                <a:solidFill>
                  <a:schemeClr val="bg1"/>
                </a:solidFill>
                <a:effectLst/>
                <a:uLnTx/>
                <a:uFillTx/>
                <a:ea typeface="Segoe UI" pitchFamily="34" charset="0"/>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j-ea"/>
                <a:cs typeface="Segoe UI"/>
                <a:hlinkClick r:id="rId3">
                  <a:extLst>
                    <a:ext uri="{A12FA001-AC4F-418D-AE19-62706E023703}">
                      <ahyp:hlinkClr xmlns:ahyp="http://schemas.microsoft.com/office/drawing/2018/hyperlinkcolor" val="tx"/>
                    </a:ext>
                  </a:extLst>
                </a:hlinkClick>
              </a:rPr>
              <a:t>Learn more</a:t>
            </a:r>
            <a:endParaRPr kumimoji="0" lang="en-US" sz="1100" b="0" i="0" u="none" strike="noStrike" kern="1200" cap="none" spc="0" normalizeH="0" baseline="0" noProof="0">
              <a:ln>
                <a:noFill/>
              </a:ln>
              <a:solidFill>
                <a:srgbClr val="FFFFFF"/>
              </a:solidFill>
              <a:effectLst/>
              <a:uLnTx/>
              <a:uFillTx/>
              <a:latin typeface="Segoe Sans Display Semibold"/>
              <a:ea typeface="+mj-ea"/>
              <a:cs typeface="Segoe UI"/>
            </a:endParaRPr>
          </a:p>
        </p:txBody>
      </p:sp>
      <p:sp>
        <p:nvSpPr>
          <p:cNvPr id="28" name="Rectangle 27">
            <a:extLst>
              <a:ext uri="{FF2B5EF4-FFF2-40B4-BE49-F238E27FC236}">
                <a16:creationId xmlns:a16="http://schemas.microsoft.com/office/drawing/2014/main" id="{0CFD7E0A-1CA7-D5A8-BEC5-12C9847D5133}"/>
              </a:ext>
            </a:extLst>
          </p:cNvPr>
          <p:cNvSpPr/>
          <p:nvPr/>
        </p:nvSpPr>
        <p:spPr>
          <a:xfrm>
            <a:off x="0" y="1346454"/>
            <a:ext cx="12192000" cy="1104900"/>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gradFill flip="none" rotWithShape="1">
                  <a:gsLst>
                    <a:gs pos="20000">
                      <a:srgbClr val="0078D4">
                        <a:lumMod val="75000"/>
                      </a:srgbClr>
                    </a:gs>
                    <a:gs pos="100000">
                      <a:srgbClr val="C53FCC"/>
                    </a:gs>
                  </a:gsLst>
                  <a:lin ang="0" scaled="1"/>
                  <a:tileRect/>
                </a:gradFill>
                <a:effectLst/>
                <a:uLnTx/>
                <a:uFillTx/>
                <a:latin typeface="Segoe Sans Display Semibold"/>
                <a:ea typeface="+mn-ea"/>
                <a:cs typeface="+mn-cs"/>
              </a:rPr>
              <a:t>Solution summary</a:t>
            </a:r>
          </a:p>
          <a:p>
            <a:pPr marL="0" marR="0" lvl="2" indent="0" algn="l" defTabSz="457200" rtl="0" eaLnBrk="1" fontAlgn="auto" latinLnBrk="0" hangingPunct="1">
              <a:lnSpc>
                <a:spcPct val="100000"/>
              </a:lnSpc>
              <a:spcBef>
                <a:spcPts val="600"/>
              </a:spcBef>
              <a:spcAft>
                <a:spcPts val="0"/>
              </a:spcAft>
              <a:buClrTx/>
              <a:buSzPct val="90000"/>
              <a:buFontTx/>
              <a:buNone/>
              <a:tabLst/>
              <a:defRPr/>
            </a:pPr>
            <a:r>
              <a:rPr kumimoji="0" lang="en-US" sz="1000" b="0" i="0" u="none" strike="noStrike" kern="1200" cap="none" spc="0" normalizeH="0" baseline="0" noProof="0">
                <a:ln>
                  <a:noFill/>
                </a:ln>
                <a:solidFill>
                  <a:srgbClr val="091F2C"/>
                </a:solidFill>
                <a:effectLst/>
                <a:uLnTx/>
                <a:uFillTx/>
                <a:latin typeface="Segoe Sans Display"/>
                <a:ea typeface="+mn-ea"/>
                <a:cs typeface="+mn-cs"/>
              </a:rPr>
              <a:t>The Microsoft Graph connector for ServiceNow Tickets allows organizations to index various tickets from ServiceNow into Microsoft Graph, to be used across Microsoft 365 experiences, including Copilot. This means that users can search for these tickets directly within Microsoft 365 Copilot clients. Content indexed via Graph connectors can be combined with other Copilot agents to create declarative agents that support taking action on the content as well as queries and reasoning. This integration helps improve efficiency and user satisfaction by making it easier to find and manage tickets, ultimately enhancing productivity</a:t>
            </a:r>
          </a:p>
        </p:txBody>
      </p:sp>
      <p:sp>
        <p:nvSpPr>
          <p:cNvPr id="31" name="Content Placeholder 18">
            <a:extLst>
              <a:ext uri="{FF2B5EF4-FFF2-40B4-BE49-F238E27FC236}">
                <a16:creationId xmlns:a16="http://schemas.microsoft.com/office/drawing/2014/main" id="{EA315E2C-3DA9-14DA-C7EF-B882EA8C77A6}"/>
              </a:ext>
            </a:extLst>
          </p:cNvPr>
          <p:cNvSpPr txBox="1">
            <a:spLocks/>
          </p:cNvSpPr>
          <p:nvPr/>
        </p:nvSpPr>
        <p:spPr>
          <a:xfrm>
            <a:off x="654845" y="2671984"/>
            <a:ext cx="10885487" cy="16927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Enable ServiceNow Tickets Connector to increase the ROI of Copilot by improving business metrics like:</a:t>
            </a:r>
          </a:p>
        </p:txBody>
      </p:sp>
      <p:sp>
        <p:nvSpPr>
          <p:cNvPr id="41" name="TextBox 40">
            <a:extLst>
              <a:ext uri="{FF2B5EF4-FFF2-40B4-BE49-F238E27FC236}">
                <a16:creationId xmlns:a16="http://schemas.microsoft.com/office/drawing/2014/main" id="{7BA21B01-47F5-E1A6-954E-29902D0C68D1}"/>
              </a:ext>
            </a:extLst>
          </p:cNvPr>
          <p:cNvSpPr txBox="1"/>
          <p:nvPr/>
        </p:nvSpPr>
        <p:spPr>
          <a:xfrm>
            <a:off x="2262103" y="3033648"/>
            <a:ext cx="2045432"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Sans Display Semibold"/>
                <a:ea typeface="+mn-ea"/>
                <a:cs typeface="+mn-cs"/>
              </a:rPr>
              <a:t>Increased customer satisfaction</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2" name="TextBox 41">
            <a:extLst>
              <a:ext uri="{FF2B5EF4-FFF2-40B4-BE49-F238E27FC236}">
                <a16:creationId xmlns:a16="http://schemas.microsoft.com/office/drawing/2014/main" id="{FD181CA2-36B7-45CA-27E3-B25AD61EAA09}"/>
              </a:ext>
            </a:extLst>
          </p:cNvPr>
          <p:cNvSpPr txBox="1"/>
          <p:nvPr/>
        </p:nvSpPr>
        <p:spPr>
          <a:xfrm>
            <a:off x="5058041" y="3033648"/>
            <a:ext cx="2096728"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Faster time to ticket resolution</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3" name="TextBox 42">
            <a:extLst>
              <a:ext uri="{FF2B5EF4-FFF2-40B4-BE49-F238E27FC236}">
                <a16:creationId xmlns:a16="http://schemas.microsoft.com/office/drawing/2014/main" id="{573FD9B3-41DD-EEF2-D62F-D929E33D2FBA}"/>
              </a:ext>
            </a:extLst>
          </p:cNvPr>
          <p:cNvSpPr txBox="1"/>
          <p:nvPr/>
        </p:nvSpPr>
        <p:spPr>
          <a:xfrm>
            <a:off x="7905275" y="3033648"/>
            <a:ext cx="2027798"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Better ROI for IT investment</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3" name="Content Placeholder 43">
            <a:extLst>
              <a:ext uri="{FF2B5EF4-FFF2-40B4-BE49-F238E27FC236}">
                <a16:creationId xmlns:a16="http://schemas.microsoft.com/office/drawing/2014/main" id="{8E61120E-7971-E4A7-4EA6-7B5D1F4DB3C4}"/>
              </a:ext>
            </a:extLst>
          </p:cNvPr>
          <p:cNvSpPr txBox="1">
            <a:spLocks/>
          </p:cNvSpPr>
          <p:nvPr/>
        </p:nvSpPr>
        <p:spPr>
          <a:xfrm>
            <a:off x="748706" y="3432810"/>
            <a:ext cx="2533650" cy="1323439"/>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Functional scenarios alignment</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Customer Service: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Using Microsoft Copilot, quickly search for relevant tickets, check status, and provide the customer with an update. If an issue needs to be escalated, customer service representatives can do so directly through Copilot, ensuring that the problem is addressed swiftly and efficiently</a:t>
            </a:r>
          </a:p>
        </p:txBody>
      </p:sp>
      <p:sp>
        <p:nvSpPr>
          <p:cNvPr id="34" name="Content Placeholder 51">
            <a:extLst>
              <a:ext uri="{FF2B5EF4-FFF2-40B4-BE49-F238E27FC236}">
                <a16:creationId xmlns:a16="http://schemas.microsoft.com/office/drawing/2014/main" id="{DE9B4448-29DD-B5E6-03C9-27AF1FC559EF}"/>
              </a:ext>
            </a:extLst>
          </p:cNvPr>
          <p:cNvSpPr txBox="1">
            <a:spLocks/>
          </p:cNvSpPr>
          <p:nvPr/>
        </p:nvSpPr>
        <p:spPr>
          <a:xfrm>
            <a:off x="3470078" y="3432810"/>
            <a:ext cx="2533650" cy="2323713"/>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Key customer challenges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Delayed Ticket Resolution: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Customer service representatives often face delays in finding and accessing relevant tickets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Fragmented Ticket Management: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Managing tickets across multiple platforms can be cumbersome</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Lack of Visibility: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Representatives may struggle to get a comprehensive view of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all open tickets </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Manual Tracking: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Keeping track of ticket statuses manually can lead to errors and inefficiencies</a:t>
            </a:r>
          </a:p>
        </p:txBody>
      </p:sp>
      <p:sp>
        <p:nvSpPr>
          <p:cNvPr id="35" name="Content Placeholder 52">
            <a:extLst>
              <a:ext uri="{FF2B5EF4-FFF2-40B4-BE49-F238E27FC236}">
                <a16:creationId xmlns:a16="http://schemas.microsoft.com/office/drawing/2014/main" id="{7948A661-BBE0-1D62-BE63-8DCEFB82DF08}"/>
              </a:ext>
            </a:extLst>
          </p:cNvPr>
          <p:cNvSpPr txBox="1">
            <a:spLocks/>
          </p:cNvSpPr>
          <p:nvPr/>
        </p:nvSpPr>
        <p:spPr>
          <a:xfrm>
            <a:off x="6191450" y="3432810"/>
            <a:ext cx="2533650" cy="2400657"/>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Key value propositions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Intelligent Querying and Data Analysis: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With Copilot querying capabilities, users can ask complex questions about the tickets and receive comprehensive, context-aware responses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Improved Decision-making: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Enables quick data-driven decision making. Helps IT team to do effective prioritization and management of IT issues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Enhanced User Experience: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Enhances the user experience by resolving issues more accurately and efficiently, and by integrating all relevant details into the flow of work</a:t>
            </a:r>
          </a:p>
        </p:txBody>
      </p:sp>
      <p:sp>
        <p:nvSpPr>
          <p:cNvPr id="36" name="Content Placeholder 226">
            <a:extLst>
              <a:ext uri="{FF2B5EF4-FFF2-40B4-BE49-F238E27FC236}">
                <a16:creationId xmlns:a16="http://schemas.microsoft.com/office/drawing/2014/main" id="{61A4E06D-1C74-02C9-A396-037BF54ABC69}"/>
              </a:ext>
            </a:extLst>
          </p:cNvPr>
          <p:cNvSpPr txBox="1">
            <a:spLocks/>
          </p:cNvSpPr>
          <p:nvPr/>
        </p:nvSpPr>
        <p:spPr>
          <a:xfrm>
            <a:off x="8912822" y="3432810"/>
            <a:ext cx="2533650" cy="1323439"/>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Sample prompts for target persona</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1: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Find the ticket for the network outage reported yesterday</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2: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What is the current status of the high-priority ticket?</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4: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Escalate the ticket for the server issue to the IT manager</a:t>
            </a:r>
          </a:p>
        </p:txBody>
      </p:sp>
    </p:spTree>
    <p:extLst>
      <p:ext uri="{BB962C8B-B14F-4D97-AF65-F5344CB8AC3E}">
        <p14:creationId xmlns:p14="http://schemas.microsoft.com/office/powerpoint/2010/main" val="339412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3225C9-BD20-690A-5DBC-8FC854EEAF5B}"/>
              </a:ext>
              <a:ext uri="{C183D7F6-B498-43B3-948B-1728B52AA6E4}">
                <adec:decorative xmlns:adec="http://schemas.microsoft.com/office/drawing/2017/decorative" val="1"/>
              </a:ext>
            </a:extLst>
          </p:cNvPr>
          <p:cNvSpPr/>
          <p:nvPr/>
        </p:nvSpPr>
        <p:spPr>
          <a:xfrm>
            <a:off x="0" y="1"/>
            <a:ext cx="12192000" cy="1181099"/>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9" name="Rectangle: Rounded Corners 8">
            <a:extLst>
              <a:ext uri="{FF2B5EF4-FFF2-40B4-BE49-F238E27FC236}">
                <a16:creationId xmlns:a16="http://schemas.microsoft.com/office/drawing/2014/main" id="{F88462CF-F538-DAD2-0706-D62FAD108DF2}"/>
              </a:ext>
              <a:ext uri="{C183D7F6-B498-43B3-948B-1728B52AA6E4}">
                <adec:decorative xmlns:adec="http://schemas.microsoft.com/office/drawing/2017/decorative" val="1"/>
              </a:ext>
            </a:extLst>
          </p:cNvPr>
          <p:cNvSpPr>
            <a:spLocks/>
          </p:cNvSpPr>
          <p:nvPr/>
        </p:nvSpPr>
        <p:spPr bwMode="auto">
          <a:xfrm>
            <a:off x="588963" y="2552700"/>
            <a:ext cx="11017250" cy="3716339"/>
          </a:xfrm>
          <a:prstGeom prst="roundRect">
            <a:avLst>
              <a:gd name="adj" fmla="val 3443"/>
            </a:avLst>
          </a:prstGeom>
          <a:solidFill>
            <a:srgbClr val="F0ECF8"/>
          </a:solidFill>
          <a:ln w="12700">
            <a:noFill/>
          </a:ln>
          <a:effectLst>
            <a:outerShdw blurRad="177800" dist="127000" dir="27000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1" name="Rectangle: Rounded Corners 10">
            <a:extLst>
              <a:ext uri="{FF2B5EF4-FFF2-40B4-BE49-F238E27FC236}">
                <a16:creationId xmlns:a16="http://schemas.microsoft.com/office/drawing/2014/main" id="{6D615CFD-9645-55FE-E56D-863E5CAC8B69}"/>
              </a:ext>
              <a:ext uri="{C183D7F6-B498-43B3-948B-1728B52AA6E4}">
                <adec:decorative xmlns:adec="http://schemas.microsoft.com/office/drawing/2017/decorative" val="1"/>
              </a:ext>
            </a:extLst>
          </p:cNvPr>
          <p:cNvSpPr>
            <a:spLocks/>
          </p:cNvSpPr>
          <p:nvPr/>
        </p:nvSpPr>
        <p:spPr bwMode="auto">
          <a:xfrm>
            <a:off x="654845" y="2966323"/>
            <a:ext cx="10885487" cy="303927"/>
          </a:xfrm>
          <a:prstGeom prst="roundRect">
            <a:avLst>
              <a:gd name="adj" fmla="val 31924"/>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Segoe Sans Display"/>
              <a:ea typeface="Segoe UI" pitchFamily="34" charset="0"/>
              <a:cs typeface="Segoe UI"/>
            </a:endParaRPr>
          </a:p>
        </p:txBody>
      </p:sp>
      <p:sp>
        <p:nvSpPr>
          <p:cNvPr id="13" name="Rectangle: Rounded Corners 12">
            <a:extLst>
              <a:ext uri="{FF2B5EF4-FFF2-40B4-BE49-F238E27FC236}">
                <a16:creationId xmlns:a16="http://schemas.microsoft.com/office/drawing/2014/main" id="{64AD10CA-5463-453F-1F48-DC21808F308F}"/>
              </a:ext>
              <a:ext uri="{C183D7F6-B498-43B3-948B-1728B52AA6E4}">
                <adec:decorative xmlns:adec="http://schemas.microsoft.com/office/drawing/2017/decorative" val="1"/>
              </a:ext>
            </a:extLst>
          </p:cNvPr>
          <p:cNvSpPr/>
          <p:nvPr/>
        </p:nvSpPr>
        <p:spPr bwMode="auto">
          <a:xfrm>
            <a:off x="654845" y="3337560"/>
            <a:ext cx="10885487" cy="2860039"/>
          </a:xfrm>
          <a:prstGeom prst="roundRect">
            <a:avLst>
              <a:gd name="adj" fmla="val 333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18" name="Straight Connector 17">
            <a:extLst>
              <a:ext uri="{FF2B5EF4-FFF2-40B4-BE49-F238E27FC236}">
                <a16:creationId xmlns:a16="http://schemas.microsoft.com/office/drawing/2014/main" id="{867D88F1-617C-08F9-31F6-5F7AD4A1E554}"/>
              </a:ext>
              <a:ext uri="{C183D7F6-B498-43B3-948B-1728B52AA6E4}">
                <adec:decorative xmlns:adec="http://schemas.microsoft.com/office/drawing/2017/decorative" val="1"/>
              </a:ext>
            </a:extLst>
          </p:cNvPr>
          <p:cNvCxnSpPr>
            <a:cxnSpLocks/>
          </p:cNvCxnSpPr>
          <p:nvPr/>
        </p:nvCxnSpPr>
        <p:spPr>
          <a:xfrm>
            <a:off x="3376217"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BBF0CF-89E4-7D4F-16D9-E620A4FA090D}"/>
              </a:ext>
              <a:ext uri="{C183D7F6-B498-43B3-948B-1728B52AA6E4}">
                <adec:decorative xmlns:adec="http://schemas.microsoft.com/office/drawing/2017/decorative" val="1"/>
              </a:ext>
            </a:extLst>
          </p:cNvPr>
          <p:cNvCxnSpPr>
            <a:cxnSpLocks/>
          </p:cNvCxnSpPr>
          <p:nvPr/>
        </p:nvCxnSpPr>
        <p:spPr>
          <a:xfrm>
            <a:off x="6097589"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056538-EF9A-F058-AED5-48C2C2281C22}"/>
              </a:ext>
              <a:ext uri="{C183D7F6-B498-43B3-948B-1728B52AA6E4}">
                <adec:decorative xmlns:adec="http://schemas.microsoft.com/office/drawing/2017/decorative" val="1"/>
              </a:ext>
            </a:extLst>
          </p:cNvPr>
          <p:cNvCxnSpPr>
            <a:cxnSpLocks/>
          </p:cNvCxnSpPr>
          <p:nvPr/>
        </p:nvCxnSpPr>
        <p:spPr>
          <a:xfrm>
            <a:off x="8818961"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DDE67C8-9E4F-8E4F-06FA-00A660F7BA21}"/>
              </a:ext>
              <a:ext uri="{C183D7F6-B498-43B3-948B-1728B52AA6E4}">
                <adec:decorative xmlns:adec="http://schemas.microsoft.com/office/drawing/2017/decorative" val="1"/>
              </a:ext>
            </a:extLst>
          </p:cNvPr>
          <p:cNvSpPr/>
          <p:nvPr/>
        </p:nvSpPr>
        <p:spPr>
          <a:xfrm>
            <a:off x="0" y="11811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26" name="Straight Connector 25">
            <a:extLst>
              <a:ext uri="{FF2B5EF4-FFF2-40B4-BE49-F238E27FC236}">
                <a16:creationId xmlns:a16="http://schemas.microsoft.com/office/drawing/2014/main" id="{D2B19670-EBE3-0EFC-EAD4-4E67CE5F063A}"/>
              </a:ext>
              <a:ext uri="{C183D7F6-B498-43B3-948B-1728B52AA6E4}">
                <adec:decorative xmlns:adec="http://schemas.microsoft.com/office/drawing/2017/decorative" val="1"/>
              </a:ext>
            </a:extLst>
          </p:cNvPr>
          <p:cNvCxnSpPr>
            <a:cxnSpLocks/>
          </p:cNvCxnSpPr>
          <p:nvPr/>
        </p:nvCxnSpPr>
        <p:spPr>
          <a:xfrm>
            <a:off x="3569059"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B461C3-3421-2201-F2B8-9DEC170F1F29}"/>
              </a:ext>
              <a:ext uri="{C183D7F6-B498-43B3-948B-1728B52AA6E4}">
                <adec:decorative xmlns:adec="http://schemas.microsoft.com/office/drawing/2017/decorative" val="1"/>
              </a:ext>
            </a:extLst>
          </p:cNvPr>
          <p:cNvCxnSpPr>
            <a:cxnSpLocks/>
          </p:cNvCxnSpPr>
          <p:nvPr/>
        </p:nvCxnSpPr>
        <p:spPr>
          <a:xfrm>
            <a:off x="6375710"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D4726D-1D6A-05F9-3DFE-07E60A30187D}"/>
              </a:ext>
              <a:ext uri="{C183D7F6-B498-43B3-948B-1728B52AA6E4}">
                <adec:decorative xmlns:adec="http://schemas.microsoft.com/office/drawing/2017/decorative" val="1"/>
              </a:ext>
            </a:extLst>
          </p:cNvPr>
          <p:cNvCxnSpPr>
            <a:cxnSpLocks/>
          </p:cNvCxnSpPr>
          <p:nvPr/>
        </p:nvCxnSpPr>
        <p:spPr>
          <a:xfrm>
            <a:off x="9645628"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348EA14E-7354-4BE6-FC44-17C149909C5D}"/>
              </a:ext>
            </a:extLst>
          </p:cNvPr>
          <p:cNvSpPr>
            <a:spLocks noGrp="1"/>
          </p:cNvSpPr>
          <p:nvPr>
            <p:ph type="title"/>
          </p:nvPr>
        </p:nvSpPr>
        <p:spPr>
          <a:xfrm>
            <a:off x="588263" y="457200"/>
            <a:ext cx="11018520" cy="492443"/>
          </a:xfrm>
        </p:spPr>
        <p:txBody>
          <a:bodyPr>
            <a:normAutofit/>
          </a:bodyPr>
          <a:lstStyle/>
          <a:p>
            <a:pPr lvl="0"/>
            <a:r>
              <a:rPr lang="en-US">
                <a:ea typeface="+mj-ea"/>
                <a:cs typeface="+mj-cs"/>
              </a:rPr>
              <a:t>Salesforce Connector</a:t>
            </a:r>
            <a:endParaRPr lang="en-US" noProof="0">
              <a:ea typeface="+mj-ea"/>
              <a:cs typeface="+mj-cs"/>
            </a:endParaRPr>
          </a:p>
        </p:txBody>
      </p:sp>
      <p:sp>
        <p:nvSpPr>
          <p:cNvPr id="22" name="Content Placeholder 217">
            <a:extLst>
              <a:ext uri="{FF2B5EF4-FFF2-40B4-BE49-F238E27FC236}">
                <a16:creationId xmlns:a16="http://schemas.microsoft.com/office/drawing/2014/main" id="{7BB944B5-6D4D-D3F5-EBD8-6C262DC52258}"/>
              </a:ext>
            </a:extLst>
          </p:cNvPr>
          <p:cNvSpPr txBox="1">
            <a:spLocks/>
          </p:cNvSpPr>
          <p:nvPr/>
        </p:nvSpPr>
        <p:spPr>
          <a:xfrm>
            <a:off x="10296525" y="703809"/>
            <a:ext cx="1323975" cy="403536"/>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defTabSz="457200">
              <a:spcAft>
                <a:spcPts val="800"/>
              </a:spcAft>
              <a:defRPr kumimoji="0" sz="1100" b="0" i="0" u="none" strike="noStrike" cap="none" spc="0" normalizeH="0" baseline="0">
                <a:ln>
                  <a:noFill/>
                </a:ln>
                <a:solidFill>
                  <a:schemeClr val="bg1"/>
                </a:solidFill>
                <a:effectLst/>
                <a:uLnTx/>
                <a:uFillTx/>
                <a:ea typeface="Segoe UI" pitchFamily="34" charset="0"/>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j-ea"/>
                <a:cs typeface="Segoe UI"/>
                <a:hlinkClick r:id="rId3">
                  <a:extLst>
                    <a:ext uri="{A12FA001-AC4F-418D-AE19-62706E023703}">
                      <ahyp:hlinkClr xmlns:ahyp="http://schemas.microsoft.com/office/drawing/2018/hyperlinkcolor" val="tx"/>
                    </a:ext>
                  </a:extLst>
                </a:hlinkClick>
              </a:rPr>
              <a:t>Learn more</a:t>
            </a:r>
            <a:endParaRPr kumimoji="0" lang="en-US" sz="1100" b="0" i="0" u="none" strike="noStrike" kern="1200" cap="none" spc="0" normalizeH="0" baseline="0" noProof="0">
              <a:ln>
                <a:noFill/>
              </a:ln>
              <a:solidFill>
                <a:srgbClr val="FFFFFF"/>
              </a:solidFill>
              <a:effectLst/>
              <a:uLnTx/>
              <a:uFillTx/>
              <a:latin typeface="Segoe Sans Display Semibold"/>
              <a:ea typeface="+mj-ea"/>
              <a:cs typeface="Segoe UI"/>
            </a:endParaRPr>
          </a:p>
        </p:txBody>
      </p:sp>
      <p:sp>
        <p:nvSpPr>
          <p:cNvPr id="8" name="Rectangle 7">
            <a:extLst>
              <a:ext uri="{FF2B5EF4-FFF2-40B4-BE49-F238E27FC236}">
                <a16:creationId xmlns:a16="http://schemas.microsoft.com/office/drawing/2014/main" id="{5BEA64B4-2496-1F81-929B-EDCCE341DB1C}"/>
              </a:ext>
            </a:extLst>
          </p:cNvPr>
          <p:cNvSpPr/>
          <p:nvPr/>
        </p:nvSpPr>
        <p:spPr>
          <a:xfrm>
            <a:off x="0" y="1346454"/>
            <a:ext cx="12192000" cy="1104900"/>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gradFill flip="none" rotWithShape="1">
                  <a:gsLst>
                    <a:gs pos="20000">
                      <a:srgbClr val="0078D4">
                        <a:lumMod val="75000"/>
                      </a:srgbClr>
                    </a:gs>
                    <a:gs pos="100000">
                      <a:srgbClr val="C53FCC"/>
                    </a:gs>
                  </a:gsLst>
                  <a:lin ang="0" scaled="1"/>
                  <a:tileRect/>
                </a:gradFill>
                <a:effectLst/>
                <a:uLnTx/>
                <a:uFillTx/>
                <a:latin typeface="Segoe Sans Display Semibold"/>
                <a:ea typeface="+mn-ea"/>
                <a:cs typeface="+mn-cs"/>
              </a:rPr>
              <a:t>Solution summary</a:t>
            </a:r>
          </a:p>
          <a:p>
            <a:pPr marL="0" marR="0" lvl="2" indent="0" algn="l" defTabSz="457200" rtl="0" eaLnBrk="1" fontAlgn="auto" latinLnBrk="0" hangingPunct="1">
              <a:lnSpc>
                <a:spcPct val="100000"/>
              </a:lnSpc>
              <a:spcBef>
                <a:spcPts val="600"/>
              </a:spcBef>
              <a:spcAft>
                <a:spcPts val="0"/>
              </a:spcAft>
              <a:buClrTx/>
              <a:buSzPct val="90000"/>
              <a:buFontTx/>
              <a:buNone/>
              <a:tabLst/>
              <a:defRPr/>
            </a:pPr>
            <a:r>
              <a:rPr kumimoji="0" lang="en-US" sz="1000" b="0" i="0" u="none" strike="noStrike" kern="1200" cap="none" spc="0" normalizeH="0" baseline="0" noProof="0">
                <a:ln>
                  <a:noFill/>
                </a:ln>
                <a:solidFill>
                  <a:srgbClr val="091F2C"/>
                </a:solidFill>
                <a:effectLst/>
                <a:uLnTx/>
                <a:uFillTx/>
                <a:latin typeface="Segoe Sans Display"/>
                <a:ea typeface="+mn-ea"/>
                <a:cs typeface="+mn-cs"/>
              </a:rPr>
              <a:t>The Microsoft Graph connector for Salesforce allows organizations to index Salesforce objects such as Contacts, Opportunities, Leads, Cases, and Accounts into Microsoft Graph, to be used across Microsoft 365 experiences, including Copilot. This means users can search for these Salesforce items directly within Microsoft 365 Copilot clients. Indexing Salesforce data for Copilot analysis drives enhanced customer insights, improved sales performance, data-driven decision making, and a competitive advantage, ultimately leading to significant business growth and customer satisfaction. Content indexed via Graph connectors can be combined with other Copilot agents to create declarative agents that support taking action on the content as well as queries and reasoning</a:t>
            </a:r>
          </a:p>
        </p:txBody>
      </p:sp>
      <p:sp>
        <p:nvSpPr>
          <p:cNvPr id="12" name="Content Placeholder 18">
            <a:extLst>
              <a:ext uri="{FF2B5EF4-FFF2-40B4-BE49-F238E27FC236}">
                <a16:creationId xmlns:a16="http://schemas.microsoft.com/office/drawing/2014/main" id="{B5B82741-931E-16C5-2D93-5D5C7A4AF70F}"/>
              </a:ext>
            </a:extLst>
          </p:cNvPr>
          <p:cNvSpPr txBox="1">
            <a:spLocks/>
          </p:cNvSpPr>
          <p:nvPr/>
        </p:nvSpPr>
        <p:spPr>
          <a:xfrm>
            <a:off x="654845" y="2671984"/>
            <a:ext cx="10885487" cy="16927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Enable Salesforce Connector to increase the ROI of Copilot by improving business metrics like:</a:t>
            </a:r>
          </a:p>
        </p:txBody>
      </p:sp>
      <p:sp>
        <p:nvSpPr>
          <p:cNvPr id="23" name="TextBox 22">
            <a:extLst>
              <a:ext uri="{FF2B5EF4-FFF2-40B4-BE49-F238E27FC236}">
                <a16:creationId xmlns:a16="http://schemas.microsoft.com/office/drawing/2014/main" id="{3FF69151-12CA-C59B-D3B4-F96519D1A3BC}"/>
              </a:ext>
            </a:extLst>
          </p:cNvPr>
          <p:cNvSpPr txBox="1"/>
          <p:nvPr/>
        </p:nvSpPr>
        <p:spPr>
          <a:xfrm>
            <a:off x="1185497" y="3033648"/>
            <a:ext cx="1896353"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Sans Display Semibold"/>
                <a:ea typeface="+mn-ea"/>
                <a:cs typeface="+mn-cs"/>
              </a:rPr>
              <a:t>Improved customer retention</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4" name="TextBox 23">
            <a:extLst>
              <a:ext uri="{FF2B5EF4-FFF2-40B4-BE49-F238E27FC236}">
                <a16:creationId xmlns:a16="http://schemas.microsoft.com/office/drawing/2014/main" id="{2FD73011-9C8D-B328-E255-40F616C1E430}"/>
              </a:ext>
            </a:extLst>
          </p:cNvPr>
          <p:cNvSpPr txBox="1"/>
          <p:nvPr/>
        </p:nvSpPr>
        <p:spPr>
          <a:xfrm>
            <a:off x="4056268" y="3033648"/>
            <a:ext cx="1832233"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Higher leads conversion rate</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5" name="TextBox 24">
            <a:extLst>
              <a:ext uri="{FF2B5EF4-FFF2-40B4-BE49-F238E27FC236}">
                <a16:creationId xmlns:a16="http://schemas.microsoft.com/office/drawing/2014/main" id="{367FBC0E-6190-8F64-2C18-43277CD34EA7}"/>
              </a:ext>
            </a:extLst>
          </p:cNvPr>
          <p:cNvSpPr txBox="1"/>
          <p:nvPr/>
        </p:nvSpPr>
        <p:spPr>
          <a:xfrm>
            <a:off x="6862919" y="3033648"/>
            <a:ext cx="2295500"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Average customer revenue increase</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0" name="TextBox 29">
            <a:extLst>
              <a:ext uri="{FF2B5EF4-FFF2-40B4-BE49-F238E27FC236}">
                <a16:creationId xmlns:a16="http://schemas.microsoft.com/office/drawing/2014/main" id="{6E6E9937-36AD-990B-FDF1-1AF8B32C6E1B}"/>
              </a:ext>
            </a:extLst>
          </p:cNvPr>
          <p:cNvSpPr txBox="1"/>
          <p:nvPr/>
        </p:nvSpPr>
        <p:spPr>
          <a:xfrm>
            <a:off x="10132836" y="3033648"/>
            <a:ext cx="876843"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Reduced cost</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4" name="Content Placeholder 43">
            <a:extLst>
              <a:ext uri="{FF2B5EF4-FFF2-40B4-BE49-F238E27FC236}">
                <a16:creationId xmlns:a16="http://schemas.microsoft.com/office/drawing/2014/main" id="{49791B25-4C06-36F9-F58A-7539B7275005}"/>
              </a:ext>
            </a:extLst>
          </p:cNvPr>
          <p:cNvSpPr txBox="1">
            <a:spLocks/>
          </p:cNvSpPr>
          <p:nvPr/>
        </p:nvSpPr>
        <p:spPr>
          <a:xfrm>
            <a:off x="748706" y="3432810"/>
            <a:ext cx="2533650" cy="861774"/>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Functional scenarios alignment</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Sales: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Personalize customer interactions with AI-assisted insights and recommendations to improve sales performance and customer satisfaction</a:t>
            </a:r>
          </a:p>
        </p:txBody>
      </p:sp>
      <p:sp>
        <p:nvSpPr>
          <p:cNvPr id="15" name="Content Placeholder 51">
            <a:extLst>
              <a:ext uri="{FF2B5EF4-FFF2-40B4-BE49-F238E27FC236}">
                <a16:creationId xmlns:a16="http://schemas.microsoft.com/office/drawing/2014/main" id="{63A67CCD-05D3-0122-BC83-8CDBB1BE0D8C}"/>
              </a:ext>
            </a:extLst>
          </p:cNvPr>
          <p:cNvSpPr txBox="1">
            <a:spLocks/>
          </p:cNvSpPr>
          <p:nvPr/>
        </p:nvSpPr>
        <p:spPr>
          <a:xfrm>
            <a:off x="3470078" y="3432810"/>
            <a:ext cx="2533650" cy="1938992"/>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Key customer challenges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Fragmented Data Access: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Sales professionals often need to switch between multiple platforms to access customer information, which can be time-consuming</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Inefficient Workflow: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Manually searching for and updating Salesforce records can slow down the sales process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Lack of Real-time Information: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Sales teams need up-to-date information to make informed decisions</a:t>
            </a:r>
          </a:p>
        </p:txBody>
      </p:sp>
      <p:sp>
        <p:nvSpPr>
          <p:cNvPr id="16" name="Content Placeholder 52">
            <a:extLst>
              <a:ext uri="{FF2B5EF4-FFF2-40B4-BE49-F238E27FC236}">
                <a16:creationId xmlns:a16="http://schemas.microsoft.com/office/drawing/2014/main" id="{8F5493DE-68F3-0871-4064-A80FAE9E0893}"/>
              </a:ext>
            </a:extLst>
          </p:cNvPr>
          <p:cNvSpPr txBox="1">
            <a:spLocks/>
          </p:cNvSpPr>
          <p:nvPr/>
        </p:nvSpPr>
        <p:spPr>
          <a:xfrm>
            <a:off x="6191450" y="3432810"/>
            <a:ext cx="2533650" cy="2400657"/>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Key value propositions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Quicker Discovery and Management on Data: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Copilot can retrieve and display Salesforce records during tasks like drafting emails or preparing reports, saving time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and effort</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Streamlined Workflows: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Users can seamlessly integrate Salesforce data into their daily tasks without switching between platforms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Improved Collaboration: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Copilot can surface relevant Salesforce data in real-time during meetings or collaborative sessions, ensuring everyone has the latest information</a:t>
            </a:r>
          </a:p>
        </p:txBody>
      </p:sp>
      <p:sp>
        <p:nvSpPr>
          <p:cNvPr id="17" name="Content Placeholder 226">
            <a:extLst>
              <a:ext uri="{FF2B5EF4-FFF2-40B4-BE49-F238E27FC236}">
                <a16:creationId xmlns:a16="http://schemas.microsoft.com/office/drawing/2014/main" id="{A59D2C1A-E23F-C490-8BBF-84A446A9F6E2}"/>
              </a:ext>
            </a:extLst>
          </p:cNvPr>
          <p:cNvSpPr txBox="1">
            <a:spLocks/>
          </p:cNvSpPr>
          <p:nvPr/>
        </p:nvSpPr>
        <p:spPr>
          <a:xfrm>
            <a:off x="8912822" y="3432810"/>
            <a:ext cx="2533650" cy="155427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Sample prompts for target persona</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1: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Who is the owner of account XYZ?</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2: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Who is the contact person for account ABC?</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3: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What is the opportunity size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of XYZ?</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4: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What is the status of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opportunity ABC?</a:t>
            </a:r>
          </a:p>
        </p:txBody>
      </p:sp>
    </p:spTree>
    <p:extLst>
      <p:ext uri="{BB962C8B-B14F-4D97-AF65-F5344CB8AC3E}">
        <p14:creationId xmlns:p14="http://schemas.microsoft.com/office/powerpoint/2010/main" val="152405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7C69FF4-697F-417F-FABA-688B0340128B}"/>
              </a:ext>
              <a:ext uri="{C183D7F6-B498-43B3-948B-1728B52AA6E4}">
                <adec:decorative xmlns:adec="http://schemas.microsoft.com/office/drawing/2017/decorative" val="1"/>
              </a:ext>
            </a:extLst>
          </p:cNvPr>
          <p:cNvSpPr/>
          <p:nvPr/>
        </p:nvSpPr>
        <p:spPr>
          <a:xfrm>
            <a:off x="0" y="1"/>
            <a:ext cx="12192000" cy="1181099"/>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8" name="Rectangle: Rounded Corners 27">
            <a:extLst>
              <a:ext uri="{FF2B5EF4-FFF2-40B4-BE49-F238E27FC236}">
                <a16:creationId xmlns:a16="http://schemas.microsoft.com/office/drawing/2014/main" id="{5CE8C0BE-8F91-8CB2-521A-D1A2A7A1B8A1}"/>
              </a:ext>
              <a:ext uri="{C183D7F6-B498-43B3-948B-1728B52AA6E4}">
                <adec:decorative xmlns:adec="http://schemas.microsoft.com/office/drawing/2017/decorative" val="1"/>
              </a:ext>
            </a:extLst>
          </p:cNvPr>
          <p:cNvSpPr>
            <a:spLocks/>
          </p:cNvSpPr>
          <p:nvPr/>
        </p:nvSpPr>
        <p:spPr bwMode="auto">
          <a:xfrm>
            <a:off x="588963" y="2552700"/>
            <a:ext cx="11017250" cy="3716339"/>
          </a:xfrm>
          <a:prstGeom prst="roundRect">
            <a:avLst>
              <a:gd name="adj" fmla="val 3443"/>
            </a:avLst>
          </a:prstGeom>
          <a:solidFill>
            <a:srgbClr val="F0ECF8"/>
          </a:solidFill>
          <a:ln w="12700">
            <a:noFill/>
          </a:ln>
          <a:effectLst>
            <a:outerShdw blurRad="177800" dist="127000" dir="27000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9" name="Rectangle: Rounded Corners 28">
            <a:extLst>
              <a:ext uri="{FF2B5EF4-FFF2-40B4-BE49-F238E27FC236}">
                <a16:creationId xmlns:a16="http://schemas.microsoft.com/office/drawing/2014/main" id="{9A270C1D-119E-C1D8-76A6-87E37E4FC309}"/>
              </a:ext>
              <a:ext uri="{C183D7F6-B498-43B3-948B-1728B52AA6E4}">
                <adec:decorative xmlns:adec="http://schemas.microsoft.com/office/drawing/2017/decorative" val="1"/>
              </a:ext>
            </a:extLst>
          </p:cNvPr>
          <p:cNvSpPr>
            <a:spLocks/>
          </p:cNvSpPr>
          <p:nvPr/>
        </p:nvSpPr>
        <p:spPr bwMode="auto">
          <a:xfrm>
            <a:off x="654845" y="2966323"/>
            <a:ext cx="10885487" cy="303927"/>
          </a:xfrm>
          <a:prstGeom prst="roundRect">
            <a:avLst>
              <a:gd name="adj" fmla="val 31924"/>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Segoe Sans Display"/>
              <a:ea typeface="Segoe UI" pitchFamily="34" charset="0"/>
              <a:cs typeface="Segoe UI"/>
            </a:endParaRPr>
          </a:p>
        </p:txBody>
      </p:sp>
      <p:sp>
        <p:nvSpPr>
          <p:cNvPr id="31" name="Rectangle: Rounded Corners 30">
            <a:extLst>
              <a:ext uri="{FF2B5EF4-FFF2-40B4-BE49-F238E27FC236}">
                <a16:creationId xmlns:a16="http://schemas.microsoft.com/office/drawing/2014/main" id="{4FB032A9-F913-52DA-45F5-F21FA4115637}"/>
              </a:ext>
              <a:ext uri="{C183D7F6-B498-43B3-948B-1728B52AA6E4}">
                <adec:decorative xmlns:adec="http://schemas.microsoft.com/office/drawing/2017/decorative" val="1"/>
              </a:ext>
            </a:extLst>
          </p:cNvPr>
          <p:cNvSpPr/>
          <p:nvPr/>
        </p:nvSpPr>
        <p:spPr bwMode="auto">
          <a:xfrm>
            <a:off x="654845" y="3337560"/>
            <a:ext cx="10885487" cy="2860039"/>
          </a:xfrm>
          <a:prstGeom prst="roundRect">
            <a:avLst>
              <a:gd name="adj" fmla="val 333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36" name="Straight Connector 35">
            <a:extLst>
              <a:ext uri="{FF2B5EF4-FFF2-40B4-BE49-F238E27FC236}">
                <a16:creationId xmlns:a16="http://schemas.microsoft.com/office/drawing/2014/main" id="{DEBEA49D-7BFF-9869-7942-248745F5AEF7}"/>
              </a:ext>
              <a:ext uri="{C183D7F6-B498-43B3-948B-1728B52AA6E4}">
                <adec:decorative xmlns:adec="http://schemas.microsoft.com/office/drawing/2017/decorative" val="1"/>
              </a:ext>
            </a:extLst>
          </p:cNvPr>
          <p:cNvCxnSpPr>
            <a:cxnSpLocks/>
          </p:cNvCxnSpPr>
          <p:nvPr/>
        </p:nvCxnSpPr>
        <p:spPr>
          <a:xfrm>
            <a:off x="3376217"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A07619-0BB0-437B-E593-D8623B767E63}"/>
              </a:ext>
              <a:ext uri="{C183D7F6-B498-43B3-948B-1728B52AA6E4}">
                <adec:decorative xmlns:adec="http://schemas.microsoft.com/office/drawing/2017/decorative" val="1"/>
              </a:ext>
            </a:extLst>
          </p:cNvPr>
          <p:cNvCxnSpPr>
            <a:cxnSpLocks/>
          </p:cNvCxnSpPr>
          <p:nvPr/>
        </p:nvCxnSpPr>
        <p:spPr>
          <a:xfrm>
            <a:off x="6097589"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174CA4A-C949-F31D-B7C0-C99EEECCA984}"/>
              </a:ext>
              <a:ext uri="{C183D7F6-B498-43B3-948B-1728B52AA6E4}">
                <adec:decorative xmlns:adec="http://schemas.microsoft.com/office/drawing/2017/decorative" val="1"/>
              </a:ext>
            </a:extLst>
          </p:cNvPr>
          <p:cNvCxnSpPr>
            <a:cxnSpLocks/>
          </p:cNvCxnSpPr>
          <p:nvPr/>
        </p:nvCxnSpPr>
        <p:spPr>
          <a:xfrm>
            <a:off x="8818961" y="3432810"/>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58EC226E-481F-B64B-0885-5490CF49145E}"/>
              </a:ext>
              <a:ext uri="{C183D7F6-B498-43B3-948B-1728B52AA6E4}">
                <adec:decorative xmlns:adec="http://schemas.microsoft.com/office/drawing/2017/decorative" val="1"/>
              </a:ext>
            </a:extLst>
          </p:cNvPr>
          <p:cNvSpPr/>
          <p:nvPr/>
        </p:nvSpPr>
        <p:spPr>
          <a:xfrm>
            <a:off x="0" y="11811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45" name="Straight Connector 44">
            <a:extLst>
              <a:ext uri="{FF2B5EF4-FFF2-40B4-BE49-F238E27FC236}">
                <a16:creationId xmlns:a16="http://schemas.microsoft.com/office/drawing/2014/main" id="{9D322E87-84B5-408D-E5B3-FAFA6ECBAFA8}"/>
              </a:ext>
              <a:ext uri="{C183D7F6-B498-43B3-948B-1728B52AA6E4}">
                <adec:decorative xmlns:adec="http://schemas.microsoft.com/office/drawing/2017/decorative" val="1"/>
              </a:ext>
            </a:extLst>
          </p:cNvPr>
          <p:cNvCxnSpPr>
            <a:cxnSpLocks/>
          </p:cNvCxnSpPr>
          <p:nvPr/>
        </p:nvCxnSpPr>
        <p:spPr>
          <a:xfrm>
            <a:off x="6853404"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itle 24">
            <a:extLst>
              <a:ext uri="{FF2B5EF4-FFF2-40B4-BE49-F238E27FC236}">
                <a16:creationId xmlns:a16="http://schemas.microsoft.com/office/drawing/2014/main" id="{0C43E4D8-15D3-AF52-5D4B-044D3E2EBA83}"/>
              </a:ext>
            </a:extLst>
          </p:cNvPr>
          <p:cNvSpPr>
            <a:spLocks noGrp="1"/>
          </p:cNvSpPr>
          <p:nvPr>
            <p:ph type="title"/>
          </p:nvPr>
        </p:nvSpPr>
        <p:spPr/>
        <p:txBody>
          <a:bodyPr/>
          <a:lstStyle/>
          <a:p>
            <a:r>
              <a:rPr lang="en-US">
                <a:ea typeface="+mj-ea"/>
                <a:cs typeface="+mj-cs"/>
              </a:rPr>
              <a:t>Confluence Connector</a:t>
            </a:r>
          </a:p>
        </p:txBody>
      </p:sp>
      <p:sp>
        <p:nvSpPr>
          <p:cNvPr id="39" name="Content Placeholder 217">
            <a:extLst>
              <a:ext uri="{FF2B5EF4-FFF2-40B4-BE49-F238E27FC236}">
                <a16:creationId xmlns:a16="http://schemas.microsoft.com/office/drawing/2014/main" id="{18CE2984-404E-900D-A032-103C55AC623B}"/>
              </a:ext>
            </a:extLst>
          </p:cNvPr>
          <p:cNvSpPr txBox="1">
            <a:spLocks/>
          </p:cNvSpPr>
          <p:nvPr/>
        </p:nvSpPr>
        <p:spPr>
          <a:xfrm>
            <a:off x="10296525" y="703809"/>
            <a:ext cx="1323975" cy="403536"/>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defTabSz="457200">
              <a:spcAft>
                <a:spcPts val="800"/>
              </a:spcAft>
              <a:defRPr kumimoji="0" sz="1100" b="0" i="0" u="none" strike="noStrike" cap="none" spc="0" normalizeH="0" baseline="0">
                <a:ln>
                  <a:noFill/>
                </a:ln>
                <a:solidFill>
                  <a:schemeClr val="bg1"/>
                </a:solidFill>
                <a:effectLst/>
                <a:uLnTx/>
                <a:uFillTx/>
                <a:ea typeface="Segoe UI" pitchFamily="34" charset="0"/>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j-ea"/>
                <a:cs typeface="Segoe UI"/>
                <a:hlinkClick r:id="rId3">
                  <a:extLst>
                    <a:ext uri="{A12FA001-AC4F-418D-AE19-62706E023703}">
                      <ahyp:hlinkClr xmlns:ahyp="http://schemas.microsoft.com/office/drawing/2018/hyperlinkcolor" val="tx"/>
                    </a:ext>
                  </a:extLst>
                </a:hlinkClick>
              </a:rPr>
              <a:t>Learn more</a:t>
            </a:r>
            <a:endParaRPr kumimoji="0" lang="en-US" sz="1100" b="0" i="0" u="none" strike="noStrike" kern="1200" cap="none" spc="0" normalizeH="0" baseline="0" noProof="0">
              <a:ln>
                <a:noFill/>
              </a:ln>
              <a:solidFill>
                <a:srgbClr val="FFFFFF"/>
              </a:solidFill>
              <a:effectLst/>
              <a:uLnTx/>
              <a:uFillTx/>
              <a:latin typeface="Segoe Sans Display Semibold"/>
              <a:ea typeface="+mj-ea"/>
              <a:cs typeface="Segoe UI"/>
            </a:endParaRPr>
          </a:p>
        </p:txBody>
      </p:sp>
      <p:sp>
        <p:nvSpPr>
          <p:cNvPr id="27" name="Rectangle 26">
            <a:extLst>
              <a:ext uri="{FF2B5EF4-FFF2-40B4-BE49-F238E27FC236}">
                <a16:creationId xmlns:a16="http://schemas.microsoft.com/office/drawing/2014/main" id="{FE0FECC1-7007-775D-A465-0940920A3512}"/>
              </a:ext>
            </a:extLst>
          </p:cNvPr>
          <p:cNvSpPr/>
          <p:nvPr/>
        </p:nvSpPr>
        <p:spPr>
          <a:xfrm>
            <a:off x="0" y="1346454"/>
            <a:ext cx="12192000" cy="1104900"/>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594360" bIns="45720" rtlCol="0" anchor="ctr"/>
          <a:lstStyle/>
          <a:p>
            <a:pPr marL="0" marR="0" lvl="2" indent="0" algn="l" defTabSz="457200"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gradFill flip="none" rotWithShape="1">
                  <a:gsLst>
                    <a:gs pos="20000">
                      <a:srgbClr val="0078D4">
                        <a:lumMod val="75000"/>
                      </a:srgbClr>
                    </a:gs>
                    <a:gs pos="100000">
                      <a:srgbClr val="C53FCC"/>
                    </a:gs>
                  </a:gsLst>
                  <a:lin ang="0" scaled="1"/>
                  <a:tileRect/>
                </a:gradFill>
                <a:effectLst/>
                <a:uLnTx/>
                <a:uFillTx/>
                <a:latin typeface="Segoe Sans Display Semibold"/>
                <a:ea typeface="+mn-ea"/>
                <a:cs typeface="+mn-cs"/>
              </a:rPr>
              <a:t>Solution summary</a:t>
            </a:r>
          </a:p>
          <a:p>
            <a:pPr marL="0" marR="0" lvl="2" indent="0" algn="l" defTabSz="457200" rtl="0" eaLnBrk="1" fontAlgn="auto" latinLnBrk="0" hangingPunct="1">
              <a:lnSpc>
                <a:spcPct val="100000"/>
              </a:lnSpc>
              <a:spcBef>
                <a:spcPts val="600"/>
              </a:spcBef>
              <a:spcAft>
                <a:spcPts val="0"/>
              </a:spcAft>
              <a:buClrTx/>
              <a:buSzPct val="90000"/>
              <a:buFontTx/>
              <a:buNone/>
              <a:tabLst/>
              <a:defRPr/>
            </a:pPr>
            <a:r>
              <a:rPr kumimoji="0" lang="en-US" sz="1000" b="0" i="0" u="none" strike="noStrike" kern="1200" cap="none" spc="0" normalizeH="0" baseline="0" noProof="0">
                <a:ln>
                  <a:noFill/>
                </a:ln>
                <a:solidFill>
                  <a:srgbClr val="091F2C"/>
                </a:solidFill>
                <a:effectLst/>
                <a:uLnTx/>
                <a:uFillTx/>
                <a:latin typeface="Segoe Sans Display"/>
                <a:ea typeface="+mn-ea"/>
                <a:cs typeface="+mn-cs"/>
              </a:rPr>
              <a:t>The Microsoft Graph connector for Confluence allows organizations to index content from Confluence into Microsoft Graph, to be used across Microsoft 365 experiences, including Copilot.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This means that users can search for Confluence spaces, pages, blogs, and comments directly within Microsoft 365 Copilot clients. This allows users to combine information related to a project from different data sources like Email, SharePoint, Meetings and Confluence to get better insights. Content indexed via Graph connectors can be combined with other Copilot agents to create declarative agents that support taking action on the content as well as queries and reasoning</a:t>
            </a:r>
          </a:p>
        </p:txBody>
      </p:sp>
      <p:sp>
        <p:nvSpPr>
          <p:cNvPr id="30" name="Content Placeholder 18">
            <a:extLst>
              <a:ext uri="{FF2B5EF4-FFF2-40B4-BE49-F238E27FC236}">
                <a16:creationId xmlns:a16="http://schemas.microsoft.com/office/drawing/2014/main" id="{0109CB2A-035D-C563-2F05-789464F6823A}"/>
              </a:ext>
            </a:extLst>
          </p:cNvPr>
          <p:cNvSpPr txBox="1">
            <a:spLocks/>
          </p:cNvSpPr>
          <p:nvPr/>
        </p:nvSpPr>
        <p:spPr>
          <a:xfrm>
            <a:off x="654845" y="2671984"/>
            <a:ext cx="10885487" cy="16927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Enable Confluence Connector to increase the ROI of Copilot by improving business metrics like:</a:t>
            </a:r>
          </a:p>
        </p:txBody>
      </p:sp>
      <p:sp>
        <p:nvSpPr>
          <p:cNvPr id="41" name="TextBox 40">
            <a:extLst>
              <a:ext uri="{FF2B5EF4-FFF2-40B4-BE49-F238E27FC236}">
                <a16:creationId xmlns:a16="http://schemas.microsoft.com/office/drawing/2014/main" id="{753E37EE-ED8E-DD49-74E9-6D7FABA2B498}"/>
              </a:ext>
            </a:extLst>
          </p:cNvPr>
          <p:cNvSpPr txBox="1"/>
          <p:nvPr/>
        </p:nvSpPr>
        <p:spPr>
          <a:xfrm>
            <a:off x="3104330" y="3033648"/>
            <a:ext cx="2954335"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Efficient knowledge and content management</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7" name="TextBox 46">
            <a:extLst>
              <a:ext uri="{FF2B5EF4-FFF2-40B4-BE49-F238E27FC236}">
                <a16:creationId xmlns:a16="http://schemas.microsoft.com/office/drawing/2014/main" id="{5DF40097-F1E8-92F1-C0B0-A251391680B6}"/>
              </a:ext>
            </a:extLst>
          </p:cNvPr>
          <p:cNvSpPr txBox="1"/>
          <p:nvPr/>
        </p:nvSpPr>
        <p:spPr>
          <a:xfrm>
            <a:off x="7648143" y="3033648"/>
            <a:ext cx="1442703"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Effective collaboration</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2" name="Content Placeholder 43">
            <a:extLst>
              <a:ext uri="{FF2B5EF4-FFF2-40B4-BE49-F238E27FC236}">
                <a16:creationId xmlns:a16="http://schemas.microsoft.com/office/drawing/2014/main" id="{5230A5E8-C6B3-C208-D421-DE345FC149CB}"/>
              </a:ext>
            </a:extLst>
          </p:cNvPr>
          <p:cNvSpPr txBox="1">
            <a:spLocks/>
          </p:cNvSpPr>
          <p:nvPr/>
        </p:nvSpPr>
        <p:spPr>
          <a:xfrm>
            <a:off x="748706" y="3432810"/>
            <a:ext cx="2533650" cy="1015663"/>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Functional scenarios alignment</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Engineering and DevOps: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Engineering and DevOps teams can significantly enhance their productivity, reduce friction in accessing critical information, and improve overall collaboration</a:t>
            </a:r>
          </a:p>
        </p:txBody>
      </p:sp>
      <p:sp>
        <p:nvSpPr>
          <p:cNvPr id="33" name="Content Placeholder 51">
            <a:extLst>
              <a:ext uri="{FF2B5EF4-FFF2-40B4-BE49-F238E27FC236}">
                <a16:creationId xmlns:a16="http://schemas.microsoft.com/office/drawing/2014/main" id="{2057379A-5348-10DF-D8C9-4232BE6A2FC3}"/>
              </a:ext>
            </a:extLst>
          </p:cNvPr>
          <p:cNvSpPr txBox="1">
            <a:spLocks/>
          </p:cNvSpPr>
          <p:nvPr/>
        </p:nvSpPr>
        <p:spPr>
          <a:xfrm>
            <a:off x="3470078" y="3432810"/>
            <a:ext cx="2533650" cy="2169825"/>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Key customer challenges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Information Overload: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Engineers and DevOps professionals often deal with vast amounts of documentation </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Context Switching: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Constantly switching between tools can disrupt workflow</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Collaboration Challenges: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Ensuring all team members have access to the latest information can be difficult</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Time-consuming Searches: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Finding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specific information in Confluence can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be time-consuming</a:t>
            </a:r>
          </a:p>
        </p:txBody>
      </p:sp>
      <p:sp>
        <p:nvSpPr>
          <p:cNvPr id="34" name="Content Placeholder 52">
            <a:extLst>
              <a:ext uri="{FF2B5EF4-FFF2-40B4-BE49-F238E27FC236}">
                <a16:creationId xmlns:a16="http://schemas.microsoft.com/office/drawing/2014/main" id="{5DC68B3F-9E45-C812-0AED-09638F11011D}"/>
              </a:ext>
            </a:extLst>
          </p:cNvPr>
          <p:cNvSpPr txBox="1">
            <a:spLocks/>
          </p:cNvSpPr>
          <p:nvPr/>
        </p:nvSpPr>
        <p:spPr>
          <a:xfrm>
            <a:off x="6191450" y="3432810"/>
            <a:ext cx="2533650" cy="2400657"/>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Key value propositions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Unified Information Ecosystem</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Centralizes data and knowledge, ensures consistent and unified information access across the organization's productivity tools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Improved Decision-making: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The power of Copilot allows users to reason over Confluence data, providing insightful analysis and recommendations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Enhanced Data Accessibility and Discoverability: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Users can seamlessly query and retrieve data from Confluence through Copilot, ensuring critical information is easily accessible across Microsoft 365 apps</a:t>
            </a:r>
          </a:p>
        </p:txBody>
      </p:sp>
      <p:sp>
        <p:nvSpPr>
          <p:cNvPr id="35" name="Content Placeholder 226">
            <a:extLst>
              <a:ext uri="{FF2B5EF4-FFF2-40B4-BE49-F238E27FC236}">
                <a16:creationId xmlns:a16="http://schemas.microsoft.com/office/drawing/2014/main" id="{36020149-25F0-B4B6-80CD-3685EF2DCE5F}"/>
              </a:ext>
            </a:extLst>
          </p:cNvPr>
          <p:cNvSpPr txBox="1">
            <a:spLocks/>
          </p:cNvSpPr>
          <p:nvPr/>
        </p:nvSpPr>
        <p:spPr>
          <a:xfrm>
            <a:off x="8912822" y="3432810"/>
            <a:ext cx="2533650" cy="209288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Sample prompts for target persona</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1: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Find the Confluence page on our return policy</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2: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Show me the latest troubleshooting guide for our product</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3: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What is the procedure for handling escalated tickets?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4: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What has changed since I’ve been on parental leave?</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5: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What is the design pattern for error notifications?</a:t>
            </a:r>
          </a:p>
        </p:txBody>
      </p:sp>
    </p:spTree>
    <p:extLst>
      <p:ext uri="{BB962C8B-B14F-4D97-AF65-F5344CB8AC3E}">
        <p14:creationId xmlns:p14="http://schemas.microsoft.com/office/powerpoint/2010/main" val="70552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E44F1-ED78-2B6D-77A0-962B0CFE23C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71C8AF9-4284-3156-B202-D9EB79CC7E99}"/>
              </a:ext>
              <a:ext uri="{C183D7F6-B498-43B3-948B-1728B52AA6E4}">
                <adec:decorative xmlns:adec="http://schemas.microsoft.com/office/drawing/2017/decorative" val="1"/>
              </a:ext>
            </a:extLst>
          </p:cNvPr>
          <p:cNvSpPr/>
          <p:nvPr/>
        </p:nvSpPr>
        <p:spPr>
          <a:xfrm>
            <a:off x="0" y="1"/>
            <a:ext cx="12192000" cy="1419224"/>
          </a:xfrm>
          <a:prstGeom prst="rect">
            <a:avLst/>
          </a:prstGeom>
          <a:gradFill flip="none" rotWithShape="1">
            <a:gsLst>
              <a:gs pos="23000">
                <a:schemeClr val="accent2"/>
              </a:gs>
              <a:gs pos="100000">
                <a:schemeClr val="accent2">
                  <a:lumMod val="60000"/>
                </a:schemeClr>
              </a:gs>
            </a:gsLst>
            <a:path path="circle">
              <a:fillToRect l="50000" t="130000" r="50000" b="-30000"/>
            </a:path>
            <a:tileRect/>
          </a:gra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12" name="Rectangle 11">
            <a:extLst>
              <a:ext uri="{FF2B5EF4-FFF2-40B4-BE49-F238E27FC236}">
                <a16:creationId xmlns:a16="http://schemas.microsoft.com/office/drawing/2014/main" id="{E38DB361-8DED-245A-4894-968EDBB75A27}"/>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D6C79BD5-3F41-9E9D-4DBB-4AC9983C76F2}"/>
              </a:ext>
            </a:extLst>
          </p:cNvPr>
          <p:cNvSpPr>
            <a:spLocks noGrp="1"/>
          </p:cNvSpPr>
          <p:nvPr>
            <p:ph type="title"/>
          </p:nvPr>
        </p:nvSpPr>
        <p:spPr>
          <a:xfrm>
            <a:off x="588263" y="512064"/>
            <a:ext cx="11018520" cy="492443"/>
          </a:xfrm>
        </p:spPr>
        <p:txBody>
          <a:bodyPr>
            <a:spAutoFit/>
          </a:bodyPr>
          <a:lstStyle/>
          <a:p>
            <a:r>
              <a:rPr lang="en-US">
                <a:solidFill>
                  <a:schemeClr val="bg1"/>
                </a:solidFill>
                <a:ea typeface="+mj-ea"/>
                <a:cs typeface="+mj-cs"/>
              </a:rPr>
              <a:t>Examples of agents that can be created in Copilot Chat</a:t>
            </a:r>
          </a:p>
        </p:txBody>
      </p:sp>
      <p:sp>
        <p:nvSpPr>
          <p:cNvPr id="21" name="Text Placeholder 20">
            <a:extLst>
              <a:ext uri="{FF2B5EF4-FFF2-40B4-BE49-F238E27FC236}">
                <a16:creationId xmlns:a16="http://schemas.microsoft.com/office/drawing/2014/main" id="{3CCA592D-F0CB-0F70-6B44-06F10CACBF4C}"/>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See </a:t>
            </a:r>
            <a:r>
              <a:rPr lang="en-US">
                <a:solidFill>
                  <a:schemeClr val="tx1">
                    <a:lumMod val="25000"/>
                    <a:lumOff val="75000"/>
                  </a:schemeClr>
                </a:solidFill>
                <a:ea typeface="+mj-ea"/>
                <a:cs typeface="+mj-cs"/>
                <a:hlinkClick r:id="rId2" action="ppaction://hlinksldjump">
                  <a:extLst>
                    <a:ext uri="{A12FA001-AC4F-418D-AE19-62706E023703}">
                      <ahyp:hlinkClr xmlns:ahyp="http://schemas.microsoft.com/office/drawing/2018/hyperlinkcolor" val="tx"/>
                    </a:ext>
                  </a:extLst>
                </a:hlinkClick>
              </a:rPr>
              <a:t>Appendix B</a:t>
            </a:r>
            <a:r>
              <a:rPr lang="en-US">
                <a:solidFill>
                  <a:schemeClr val="bg1"/>
                </a:solidFill>
                <a:ea typeface="+mj-ea"/>
                <a:cs typeface="+mj-cs"/>
              </a:rPr>
              <a:t> for more details</a:t>
            </a:r>
          </a:p>
        </p:txBody>
      </p:sp>
      <p:sp>
        <p:nvSpPr>
          <p:cNvPr id="7" name="Rectangle: Rounded Corners 6">
            <a:extLst>
              <a:ext uri="{FF2B5EF4-FFF2-40B4-BE49-F238E27FC236}">
                <a16:creationId xmlns:a16="http://schemas.microsoft.com/office/drawing/2014/main" id="{CBD4B51E-6917-9599-74F9-96479D423C99}"/>
              </a:ext>
              <a:ext uri="{C183D7F6-B498-43B3-948B-1728B52AA6E4}">
                <adec:decorative xmlns:adec="http://schemas.microsoft.com/office/drawing/2017/decorative" val="1"/>
              </a:ext>
            </a:extLst>
          </p:cNvPr>
          <p:cNvSpPr>
            <a:spLocks/>
          </p:cNvSpPr>
          <p:nvPr/>
        </p:nvSpPr>
        <p:spPr>
          <a:xfrm>
            <a:off x="588263" y="2331722"/>
            <a:ext cx="11018520" cy="4049361"/>
          </a:xfrm>
          <a:prstGeom prst="roundRect">
            <a:avLst>
              <a:gd name="adj" fmla="val 2554"/>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8" name="Rectangle: Top Corners Rounded 7">
            <a:extLst>
              <a:ext uri="{FF2B5EF4-FFF2-40B4-BE49-F238E27FC236}">
                <a16:creationId xmlns:a16="http://schemas.microsoft.com/office/drawing/2014/main" id="{C2DFD852-CDA6-B637-EB59-34DDF9961C93}"/>
              </a:ext>
              <a:ext uri="{C183D7F6-B498-43B3-948B-1728B52AA6E4}">
                <adec:decorative xmlns:adec="http://schemas.microsoft.com/office/drawing/2017/decorative" val="1"/>
              </a:ext>
            </a:extLst>
          </p:cNvPr>
          <p:cNvSpPr/>
          <p:nvPr/>
        </p:nvSpPr>
        <p:spPr>
          <a:xfrm>
            <a:off x="588263" y="2331722"/>
            <a:ext cx="11018520" cy="429768"/>
          </a:xfrm>
          <a:prstGeom prst="round2SameRect">
            <a:avLst>
              <a:gd name="adj1" fmla="val 25672"/>
              <a:gd name="adj2" fmla="val 0"/>
            </a:avLst>
          </a:prstGeom>
          <a:solidFill>
            <a:srgbClr val="115DBA"/>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Segoe Sans Display Semibold" pitchFamily="2" charset="0"/>
            </a:endParaRPr>
          </a:p>
        </p:txBody>
      </p:sp>
      <p:sp>
        <p:nvSpPr>
          <p:cNvPr id="56" name="Text Placeholder 29">
            <a:extLst>
              <a:ext uri="{FF2B5EF4-FFF2-40B4-BE49-F238E27FC236}">
                <a16:creationId xmlns:a16="http://schemas.microsoft.com/office/drawing/2014/main" id="{2D2EFF4F-C5EC-A303-15C7-5B33181F82BB}"/>
              </a:ext>
            </a:extLst>
          </p:cNvPr>
          <p:cNvSpPr txBox="1">
            <a:spLocks/>
          </p:cNvSpPr>
          <p:nvPr/>
        </p:nvSpPr>
        <p:spPr>
          <a:xfrm>
            <a:off x="588263" y="1575056"/>
            <a:ext cx="11018520" cy="553998"/>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tab pos="635000" algn="l"/>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Segoe Sans Display" pitchFamily="2" charset="0"/>
              </a:rPr>
              <a:t>These agents can be easily built using the agent builder in Copilot Chat. Once shared, users with access can add the agent by selecting </a:t>
            </a:r>
            <a:r>
              <a:rPr kumimoji="0" lang="en-US" sz="18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Get Copilot Agents</a:t>
            </a:r>
            <a:r>
              <a:rPr kumimoji="0" lang="en-US" sz="1800" b="0" i="0" u="none" strike="noStrike" kern="1200" cap="none" spc="0" normalizeH="0" baseline="0" noProof="0">
                <a:ln>
                  <a:noFill/>
                </a:ln>
                <a:solidFill>
                  <a:srgbClr val="091F2C"/>
                </a:solidFill>
                <a:effectLst/>
                <a:uLnTx/>
                <a:uFillTx/>
                <a:latin typeface="Segoe Sans Display"/>
                <a:ea typeface="+mn-ea"/>
                <a:cs typeface="Segoe Sans Display" pitchFamily="2" charset="0"/>
              </a:rPr>
              <a:t> in Copilot Chat in the right-side pane.</a:t>
            </a:r>
          </a:p>
        </p:txBody>
      </p:sp>
      <p:graphicFrame>
        <p:nvGraphicFramePr>
          <p:cNvPr id="46" name="Table 45">
            <a:extLst>
              <a:ext uri="{FF2B5EF4-FFF2-40B4-BE49-F238E27FC236}">
                <a16:creationId xmlns:a16="http://schemas.microsoft.com/office/drawing/2014/main" id="{532DB42D-1FCC-8881-9096-1FD7081A27FA}"/>
              </a:ext>
            </a:extLst>
          </p:cNvPr>
          <p:cNvGraphicFramePr>
            <a:graphicFrameLocks noGrp="1"/>
          </p:cNvGraphicFramePr>
          <p:nvPr>
            <p:extLst>
              <p:ext uri="{D42A27DB-BD31-4B8C-83A1-F6EECF244321}">
                <p14:modId xmlns:p14="http://schemas.microsoft.com/office/powerpoint/2010/main" val="53458340"/>
              </p:ext>
            </p:extLst>
          </p:nvPr>
        </p:nvGraphicFramePr>
        <p:xfrm>
          <a:off x="588263" y="2331722"/>
          <a:ext cx="11018520" cy="4049358"/>
        </p:xfrm>
        <a:graphic>
          <a:graphicData uri="http://schemas.openxmlformats.org/drawingml/2006/table">
            <a:tbl>
              <a:tblPr firstRow="1" firstCol="1"/>
              <a:tblGrid>
                <a:gridCol w="622309">
                  <a:extLst>
                    <a:ext uri="{9D8B030D-6E8A-4147-A177-3AD203B41FA5}">
                      <a16:colId xmlns:a16="http://schemas.microsoft.com/office/drawing/2014/main" val="3851663422"/>
                    </a:ext>
                  </a:extLst>
                </a:gridCol>
                <a:gridCol w="1903531">
                  <a:extLst>
                    <a:ext uri="{9D8B030D-6E8A-4147-A177-3AD203B41FA5}">
                      <a16:colId xmlns:a16="http://schemas.microsoft.com/office/drawing/2014/main" val="4186572976"/>
                    </a:ext>
                  </a:extLst>
                </a:gridCol>
                <a:gridCol w="8492680">
                  <a:extLst>
                    <a:ext uri="{9D8B030D-6E8A-4147-A177-3AD203B41FA5}">
                      <a16:colId xmlns:a16="http://schemas.microsoft.com/office/drawing/2014/main" val="3680765912"/>
                    </a:ext>
                  </a:extLst>
                </a:gridCol>
              </a:tblGrid>
              <a:tr h="429693">
                <a:tc>
                  <a:txBody>
                    <a:bodyPr/>
                    <a:lstStyle/>
                    <a:p>
                      <a:pPr rtl="0"/>
                      <a:endParaRPr lang="en-US" sz="1800" b="0">
                        <a:solidFill>
                          <a:schemeClr val="bg1"/>
                        </a:solidFill>
                        <a:effectLst/>
                        <a:latin typeface="+mj-lt"/>
                      </a:endParaRPr>
                    </a:p>
                  </a:txBody>
                  <a:tcPr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solidFill>
                  </a:tcPr>
                </a:tc>
                <a:tc>
                  <a:txBody>
                    <a:bodyPr/>
                    <a:lstStyle/>
                    <a:p>
                      <a:pPr rtl="0"/>
                      <a:r>
                        <a:rPr lang="en-US" sz="1800" b="0">
                          <a:solidFill>
                            <a:schemeClr val="bg1"/>
                          </a:solidFill>
                          <a:effectLst/>
                          <a:latin typeface="+mj-lt"/>
                          <a:ea typeface="+mj-ea"/>
                          <a:cs typeface="+mj-cs"/>
                        </a:rPr>
                        <a:t>Agent Name </a:t>
                      </a:r>
                    </a:p>
                  </a:txBody>
                  <a:tcPr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solidFill>
                  </a:tcPr>
                </a:tc>
                <a:tc>
                  <a:txBody>
                    <a:bodyPr/>
                    <a:lstStyle/>
                    <a:p>
                      <a:pPr rtl="0"/>
                      <a:r>
                        <a:rPr lang="en-US" sz="1800" b="0">
                          <a:solidFill>
                            <a:schemeClr val="bg1"/>
                          </a:solidFill>
                          <a:effectLst/>
                          <a:latin typeface="+mj-lt"/>
                          <a:ea typeface="+mj-ea"/>
                          <a:cs typeface="+mj-cs"/>
                        </a:rPr>
                        <a:t>Description </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43698087"/>
                  </a:ext>
                </a:extLst>
              </a:tr>
              <a:tr h="723933">
                <a:tc>
                  <a:txBody>
                    <a:bodyPr/>
                    <a:lstStyle/>
                    <a:p>
                      <a:pPr rtl="0"/>
                      <a:endParaRPr lang="en-US" sz="1600">
                        <a:solidFill>
                          <a:schemeClr val="tx1"/>
                        </a:solidFill>
                        <a:effectLst/>
                        <a:latin typeface="+mn-lt"/>
                      </a:endParaRPr>
                    </a:p>
                  </a:txBody>
                  <a:tcPr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rtl="0"/>
                      <a:r>
                        <a:rPr lang="en-US" sz="1600">
                          <a:solidFill>
                            <a:schemeClr val="accent1"/>
                          </a:solidFill>
                          <a:effectLst/>
                          <a:latin typeface="+mn-lt"/>
                          <a:ea typeface="+mn-ea"/>
                          <a:cs typeface="+mn-cs"/>
                          <a:hlinkClick r:id="rId3" action="ppaction://hlinksldjump">
                            <a:extLst>
                              <a:ext uri="{A12FA001-AC4F-418D-AE19-62706E023703}">
                                <ahyp:hlinkClr xmlns:ahyp="http://schemas.microsoft.com/office/drawing/2018/hyperlinkcolor" val="tx"/>
                              </a:ext>
                            </a:extLst>
                          </a:hlinkClick>
                        </a:rPr>
                        <a:t>Onboarding Buddy</a:t>
                      </a:r>
                      <a:endParaRPr lang="en-US" sz="1600">
                        <a:solidFill>
                          <a:schemeClr val="accent1"/>
                        </a:solidFill>
                        <a:effectLst/>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rtl="0"/>
                      <a:r>
                        <a:rPr lang="en-US" sz="1600">
                          <a:solidFill>
                            <a:schemeClr val="tx1"/>
                          </a:solidFill>
                          <a:effectLst/>
                          <a:latin typeface="+mn-lt"/>
                          <a:ea typeface="+mn-ea"/>
                          <a:cs typeface="+mn-cs"/>
                        </a:rPr>
                        <a:t>Assists new hires with onboarding processes, provides training, answers questions, and sets up meetings </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30484275"/>
                  </a:ext>
                </a:extLst>
              </a:tr>
              <a:tr h="723933">
                <a:tc>
                  <a:txBody>
                    <a:bodyPr/>
                    <a:lstStyle/>
                    <a:p>
                      <a:pPr rtl="0"/>
                      <a:endParaRPr lang="en-US" sz="1600">
                        <a:solidFill>
                          <a:schemeClr val="tx1"/>
                        </a:solidFill>
                        <a:effectLst/>
                        <a:latin typeface="+mn-lt"/>
                      </a:endParaRPr>
                    </a:p>
                  </a:txBody>
                  <a:tcPr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rtl="0"/>
                      <a:r>
                        <a:rPr lang="en-US" sz="1600">
                          <a:solidFill>
                            <a:schemeClr val="accent1"/>
                          </a:solidFill>
                          <a:effectLst/>
                          <a:latin typeface="+mn-lt"/>
                          <a:ea typeface="+mn-ea"/>
                          <a:cs typeface="+mn-cs"/>
                          <a:hlinkClick r:id="" action="ppaction://noaction">
                            <a:extLst>
                              <a:ext uri="{A12FA001-AC4F-418D-AE19-62706E023703}">
                                <ahyp:hlinkClr xmlns:ahyp="http://schemas.microsoft.com/office/drawing/2018/hyperlinkcolor" val="tx"/>
                              </a:ext>
                            </a:extLst>
                          </a:hlinkClick>
                        </a:rPr>
                        <a:t>Resume Reviewer</a:t>
                      </a:r>
                      <a:endParaRPr lang="en-US" sz="1600">
                        <a:solidFill>
                          <a:schemeClr val="accent1"/>
                        </a:solidFill>
                        <a:effectLst/>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rtl="0"/>
                      <a:r>
                        <a:rPr lang="en-US" sz="1600">
                          <a:solidFill>
                            <a:schemeClr val="tx1"/>
                          </a:solidFill>
                          <a:effectLst/>
                          <a:latin typeface="+mn-lt"/>
                          <a:ea typeface="+mn-ea"/>
                          <a:cs typeface="+mn-cs"/>
                        </a:rPr>
                        <a:t>Evaluates resumes against job descriptions, scores candidates based on qualifications </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69884776"/>
                  </a:ext>
                </a:extLst>
              </a:tr>
              <a:tr h="723933">
                <a:tc>
                  <a:txBody>
                    <a:bodyPr/>
                    <a:lstStyle/>
                    <a:p>
                      <a:pPr rtl="0"/>
                      <a:endParaRPr lang="en-US" sz="1600">
                        <a:solidFill>
                          <a:schemeClr val="tx1"/>
                        </a:solidFill>
                        <a:effectLst/>
                        <a:latin typeface="+mn-lt"/>
                      </a:endParaRPr>
                    </a:p>
                  </a:txBody>
                  <a:tcPr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rtl="0"/>
                      <a:r>
                        <a:rPr lang="en-US" sz="1600">
                          <a:solidFill>
                            <a:schemeClr val="accent1"/>
                          </a:solidFill>
                          <a:effectLst/>
                          <a:latin typeface="+mn-lt"/>
                          <a:ea typeface="+mn-ea"/>
                          <a:cs typeface="+mn-cs"/>
                          <a:hlinkClick r:id="" action="ppaction://noaction">
                            <a:extLst>
                              <a:ext uri="{A12FA001-AC4F-418D-AE19-62706E023703}">
                                <ahyp:hlinkClr xmlns:ahyp="http://schemas.microsoft.com/office/drawing/2018/hyperlinkcolor" val="tx"/>
                              </a:ext>
                            </a:extLst>
                          </a:hlinkClick>
                        </a:rPr>
                        <a:t>Contract/Legal Review</a:t>
                      </a:r>
                      <a:endParaRPr lang="en-US" sz="1600">
                        <a:solidFill>
                          <a:schemeClr val="accent1"/>
                        </a:solidFill>
                        <a:effectLst/>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rtl="0"/>
                      <a:r>
                        <a:rPr lang="en-US" sz="1600">
                          <a:solidFill>
                            <a:schemeClr val="tx1"/>
                          </a:solidFill>
                          <a:effectLst/>
                          <a:latin typeface="+mn-lt"/>
                          <a:ea typeface="+mn-ea"/>
                          <a:cs typeface="+mn-cs"/>
                        </a:rPr>
                        <a:t>Automates review and analysis of legal documents, identifies key clauses and assesses compliance </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315317892"/>
                  </a:ext>
                </a:extLst>
              </a:tr>
              <a:tr h="723933">
                <a:tc>
                  <a:txBody>
                    <a:bodyPr/>
                    <a:lstStyle/>
                    <a:p>
                      <a:pPr rtl="0"/>
                      <a:endParaRPr lang="en-US" sz="1600">
                        <a:solidFill>
                          <a:schemeClr val="tx1"/>
                        </a:solidFill>
                        <a:effectLst/>
                        <a:latin typeface="+mn-lt"/>
                      </a:endParaRPr>
                    </a:p>
                  </a:txBody>
                  <a:tcPr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rtl="0"/>
                      <a:r>
                        <a:rPr lang="en-US" sz="1600">
                          <a:solidFill>
                            <a:schemeClr val="accent1"/>
                          </a:solidFill>
                          <a:effectLst/>
                          <a:latin typeface="+mn-lt"/>
                          <a:ea typeface="+mn-ea"/>
                          <a:cs typeface="+mn-cs"/>
                          <a:hlinkClick r:id="" action="ppaction://noaction">
                            <a:extLst>
                              <a:ext uri="{A12FA001-AC4F-418D-AE19-62706E023703}">
                                <ahyp:hlinkClr xmlns:ahyp="http://schemas.microsoft.com/office/drawing/2018/hyperlinkcolor" val="tx"/>
                              </a:ext>
                            </a:extLst>
                          </a:hlinkClick>
                        </a:rPr>
                        <a:t>Research Assistant</a:t>
                      </a:r>
                      <a:endParaRPr lang="en-US" sz="1600">
                        <a:solidFill>
                          <a:schemeClr val="accent1"/>
                        </a:solidFill>
                        <a:effectLst/>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rtl="0"/>
                      <a:r>
                        <a:rPr lang="en-US" sz="1600">
                          <a:solidFill>
                            <a:schemeClr val="tx1"/>
                          </a:solidFill>
                          <a:effectLst/>
                          <a:latin typeface="+mn-lt"/>
                          <a:ea typeface="+mn-ea"/>
                          <a:cs typeface="+mn-cs"/>
                        </a:rPr>
                        <a:t>Retrieves research materials from company databases, enhances productivity by providing relevant information </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63357104"/>
                  </a:ext>
                </a:extLst>
              </a:tr>
              <a:tr h="723933">
                <a:tc>
                  <a:txBody>
                    <a:bodyPr/>
                    <a:lstStyle/>
                    <a:p>
                      <a:pPr rtl="0"/>
                      <a:endParaRPr lang="en-US" sz="1600">
                        <a:solidFill>
                          <a:schemeClr val="tx1"/>
                        </a:solidFill>
                        <a:effectLst/>
                        <a:latin typeface="+mn-lt"/>
                      </a:endParaRPr>
                    </a:p>
                  </a:txBody>
                  <a:tcPr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r>
                        <a:rPr lang="en-US" sz="1600">
                          <a:solidFill>
                            <a:schemeClr val="accent1"/>
                          </a:solidFill>
                          <a:effectLst/>
                          <a:latin typeface="+mn-lt"/>
                          <a:ea typeface="+mn-ea"/>
                          <a:cs typeface="+mn-cs"/>
                          <a:hlinkClick r:id="" action="ppaction://noaction">
                            <a:extLst>
                              <a:ext uri="{A12FA001-AC4F-418D-AE19-62706E023703}">
                                <ahyp:hlinkClr xmlns:ahyp="http://schemas.microsoft.com/office/drawing/2018/hyperlinkcolor" val="tx"/>
                              </a:ext>
                            </a:extLst>
                          </a:hlinkClick>
                        </a:rPr>
                        <a:t>Policy Search</a:t>
                      </a:r>
                      <a:endParaRPr lang="en-US" sz="1600">
                        <a:solidFill>
                          <a:schemeClr val="accent1"/>
                        </a:solidFill>
                        <a:effectLst/>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r>
                        <a:rPr lang="en-US" sz="1600">
                          <a:solidFill>
                            <a:schemeClr val="tx1"/>
                          </a:solidFill>
                          <a:effectLst/>
                          <a:latin typeface="+mn-lt"/>
                          <a:ea typeface="+mn-ea"/>
                          <a:cs typeface="+mn-cs"/>
                        </a:rPr>
                        <a:t>Offers comprehensive policy lookup capabilities, answers inquiries about company policies </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32646804"/>
                  </a:ext>
                </a:extLst>
              </a:tr>
            </a:tbl>
          </a:graphicData>
        </a:graphic>
      </p:graphicFrame>
      <p:grpSp>
        <p:nvGrpSpPr>
          <p:cNvPr id="26" name="Group 25">
            <a:extLst>
              <a:ext uri="{FF2B5EF4-FFF2-40B4-BE49-F238E27FC236}">
                <a16:creationId xmlns:a16="http://schemas.microsoft.com/office/drawing/2014/main" id="{09688D16-2218-E5A6-1F1C-7539E885B085}"/>
              </a:ext>
              <a:ext uri="{C183D7F6-B498-43B3-948B-1728B52AA6E4}">
                <adec:decorative xmlns:adec="http://schemas.microsoft.com/office/drawing/2017/decorative" val="1"/>
              </a:ext>
            </a:extLst>
          </p:cNvPr>
          <p:cNvGrpSpPr/>
          <p:nvPr/>
        </p:nvGrpSpPr>
        <p:grpSpPr>
          <a:xfrm>
            <a:off x="681109" y="2922129"/>
            <a:ext cx="433386" cy="386039"/>
            <a:chOff x="681109" y="2140818"/>
            <a:chExt cx="433386" cy="386039"/>
          </a:xfrm>
        </p:grpSpPr>
        <p:sp>
          <p:nvSpPr>
            <p:cNvPr id="27" name="Graphic 6">
              <a:extLst>
                <a:ext uri="{FF2B5EF4-FFF2-40B4-BE49-F238E27FC236}">
                  <a16:creationId xmlns:a16="http://schemas.microsoft.com/office/drawing/2014/main" id="{1AD1D962-21BC-9675-B96C-EF9E883A7945}"/>
                </a:ext>
              </a:extLst>
            </p:cNvPr>
            <p:cNvSpPr/>
            <p:nvPr/>
          </p:nvSpPr>
          <p:spPr>
            <a:xfrm>
              <a:off x="681109" y="2140818"/>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FF5C39"/>
                </a:gs>
                <a:gs pos="100000">
                  <a:srgbClr val="C53FCC"/>
                </a:gs>
              </a:gsLst>
              <a:lin ang="54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8" name="Freeform: Shape 27" descr="Icon of a person with a plus sign">
              <a:extLst>
                <a:ext uri="{FF2B5EF4-FFF2-40B4-BE49-F238E27FC236}">
                  <a16:creationId xmlns:a16="http://schemas.microsoft.com/office/drawing/2014/main" id="{D3F719C2-FA39-D537-0137-B947035DB467}"/>
                </a:ext>
              </a:extLst>
            </p:cNvPr>
            <p:cNvSpPr/>
            <p:nvPr/>
          </p:nvSpPr>
          <p:spPr>
            <a:xfrm>
              <a:off x="795479" y="2231524"/>
              <a:ext cx="204646" cy="204626"/>
            </a:xfrm>
            <a:custGeom>
              <a:avLst/>
              <a:gdLst>
                <a:gd name="connsiteX0" fmla="*/ 147610 w 199997"/>
                <a:gd name="connsiteY0" fmla="*/ 114253 h 199978"/>
                <a:gd name="connsiteX1" fmla="*/ 146752 w 199997"/>
                <a:gd name="connsiteY1" fmla="*/ 114329 h 199978"/>
                <a:gd name="connsiteX2" fmla="*/ 142923 w 199997"/>
                <a:gd name="connsiteY2" fmla="*/ 118158 h 199978"/>
                <a:gd name="connsiteX3" fmla="*/ 142847 w 199997"/>
                <a:gd name="connsiteY3" fmla="*/ 119016 h 199978"/>
                <a:gd name="connsiteX4" fmla="*/ 142847 w 199997"/>
                <a:gd name="connsiteY4" fmla="*/ 142828 h 199978"/>
                <a:gd name="connsiteX5" fmla="*/ 119073 w 199997"/>
                <a:gd name="connsiteY5" fmla="*/ 142828 h 199978"/>
                <a:gd name="connsiteX6" fmla="*/ 118215 w 199997"/>
                <a:gd name="connsiteY6" fmla="*/ 142904 h 199978"/>
                <a:gd name="connsiteX7" fmla="*/ 114386 w 199997"/>
                <a:gd name="connsiteY7" fmla="*/ 146733 h 199978"/>
                <a:gd name="connsiteX8" fmla="*/ 114310 w 199997"/>
                <a:gd name="connsiteY8" fmla="*/ 147591 h 199978"/>
                <a:gd name="connsiteX9" fmla="*/ 114386 w 199997"/>
                <a:gd name="connsiteY9" fmla="*/ 148448 h 199978"/>
                <a:gd name="connsiteX10" fmla="*/ 118215 w 199997"/>
                <a:gd name="connsiteY10" fmla="*/ 152277 h 199978"/>
                <a:gd name="connsiteX11" fmla="*/ 119073 w 199997"/>
                <a:gd name="connsiteY11" fmla="*/ 152353 h 199978"/>
                <a:gd name="connsiteX12" fmla="*/ 142847 w 199997"/>
                <a:gd name="connsiteY12" fmla="*/ 152353 h 199978"/>
                <a:gd name="connsiteX13" fmla="*/ 142847 w 199997"/>
                <a:gd name="connsiteY13" fmla="*/ 176166 h 199978"/>
                <a:gd name="connsiteX14" fmla="*/ 142923 w 199997"/>
                <a:gd name="connsiteY14" fmla="*/ 177023 h 199978"/>
                <a:gd name="connsiteX15" fmla="*/ 146752 w 199997"/>
                <a:gd name="connsiteY15" fmla="*/ 180852 h 199978"/>
                <a:gd name="connsiteX16" fmla="*/ 147610 w 199997"/>
                <a:gd name="connsiteY16" fmla="*/ 180928 h 199978"/>
                <a:gd name="connsiteX17" fmla="*/ 148467 w 199997"/>
                <a:gd name="connsiteY17" fmla="*/ 180852 h 199978"/>
                <a:gd name="connsiteX18" fmla="*/ 152296 w 199997"/>
                <a:gd name="connsiteY18" fmla="*/ 177023 h 199978"/>
                <a:gd name="connsiteX19" fmla="*/ 152372 w 199997"/>
                <a:gd name="connsiteY19" fmla="*/ 176166 h 199978"/>
                <a:gd name="connsiteX20" fmla="*/ 152372 w 199997"/>
                <a:gd name="connsiteY20" fmla="*/ 152353 h 199978"/>
                <a:gd name="connsiteX21" fmla="*/ 176223 w 199997"/>
                <a:gd name="connsiteY21" fmla="*/ 152353 h 199978"/>
                <a:gd name="connsiteX22" fmla="*/ 177080 w 199997"/>
                <a:gd name="connsiteY22" fmla="*/ 152277 h 199978"/>
                <a:gd name="connsiteX23" fmla="*/ 180909 w 199997"/>
                <a:gd name="connsiteY23" fmla="*/ 148448 h 199978"/>
                <a:gd name="connsiteX24" fmla="*/ 180985 w 199997"/>
                <a:gd name="connsiteY24" fmla="*/ 147591 h 199978"/>
                <a:gd name="connsiteX25" fmla="*/ 180909 w 199997"/>
                <a:gd name="connsiteY25" fmla="*/ 146733 h 199978"/>
                <a:gd name="connsiteX26" fmla="*/ 177080 w 199997"/>
                <a:gd name="connsiteY26" fmla="*/ 142904 h 199978"/>
                <a:gd name="connsiteX27" fmla="*/ 176223 w 199997"/>
                <a:gd name="connsiteY27" fmla="*/ 142828 h 199978"/>
                <a:gd name="connsiteX28" fmla="*/ 152372 w 199997"/>
                <a:gd name="connsiteY28" fmla="*/ 142828 h 199978"/>
                <a:gd name="connsiteX29" fmla="*/ 152372 w 199997"/>
                <a:gd name="connsiteY29" fmla="*/ 119016 h 199978"/>
                <a:gd name="connsiteX30" fmla="*/ 152296 w 199997"/>
                <a:gd name="connsiteY30" fmla="*/ 118158 h 199978"/>
                <a:gd name="connsiteX31" fmla="*/ 148467 w 199997"/>
                <a:gd name="connsiteY31" fmla="*/ 114329 h 199978"/>
                <a:gd name="connsiteX32" fmla="*/ 21431 w 199997"/>
                <a:gd name="connsiteY32" fmla="*/ 114252 h 199978"/>
                <a:gd name="connsiteX33" fmla="*/ 95441 w 199997"/>
                <a:gd name="connsiteY33" fmla="*/ 114252 h 199978"/>
                <a:gd name="connsiteX34" fmla="*/ 85696 w 199997"/>
                <a:gd name="connsiteY34" fmla="*/ 147590 h 199978"/>
                <a:gd name="connsiteX35" fmla="*/ 85696 w 199997"/>
                <a:gd name="connsiteY35" fmla="*/ 147609 h 199978"/>
                <a:gd name="connsiteX36" fmla="*/ 100860 w 199997"/>
                <a:gd name="connsiteY36" fmla="*/ 188166 h 199978"/>
                <a:gd name="connsiteX37" fmla="*/ 76171 w 199997"/>
                <a:gd name="connsiteY37" fmla="*/ 190452 h 199978"/>
                <a:gd name="connsiteX38" fmla="*/ 4867 w 199997"/>
                <a:gd name="connsiteY38" fmla="*/ 159639 h 199978"/>
                <a:gd name="connsiteX39" fmla="*/ 0 w 199997"/>
                <a:gd name="connsiteY39" fmla="*/ 144437 h 199978"/>
                <a:gd name="connsiteX40" fmla="*/ 0 w 199997"/>
                <a:gd name="connsiteY40" fmla="*/ 135684 h 199978"/>
                <a:gd name="connsiteX41" fmla="*/ 0 w 199997"/>
                <a:gd name="connsiteY41" fmla="*/ 135665 h 199978"/>
                <a:gd name="connsiteX42" fmla="*/ 21431 w 199997"/>
                <a:gd name="connsiteY42" fmla="*/ 114252 h 199978"/>
                <a:gd name="connsiteX43" fmla="*/ 147610 w 199997"/>
                <a:gd name="connsiteY43" fmla="*/ 95203 h 199978"/>
                <a:gd name="connsiteX44" fmla="*/ 199997 w 199997"/>
                <a:gd name="connsiteY44" fmla="*/ 147591 h 199978"/>
                <a:gd name="connsiteX45" fmla="*/ 147610 w 199997"/>
                <a:gd name="connsiteY45" fmla="*/ 199978 h 199978"/>
                <a:gd name="connsiteX46" fmla="*/ 95222 w 199997"/>
                <a:gd name="connsiteY46" fmla="*/ 147591 h 199978"/>
                <a:gd name="connsiteX47" fmla="*/ 147610 w 199997"/>
                <a:gd name="connsiteY47" fmla="*/ 95203 h 199978"/>
                <a:gd name="connsiteX48" fmla="*/ 76171 w 199997"/>
                <a:gd name="connsiteY48" fmla="*/ 0 h 199978"/>
                <a:gd name="connsiteX49" fmla="*/ 123796 w 199997"/>
                <a:gd name="connsiteY49" fmla="*/ 47625 h 199978"/>
                <a:gd name="connsiteX50" fmla="*/ 76171 w 199997"/>
                <a:gd name="connsiteY50" fmla="*/ 95250 h 199978"/>
                <a:gd name="connsiteX51" fmla="*/ 28546 w 199997"/>
                <a:gd name="connsiteY51" fmla="*/ 47625 h 199978"/>
                <a:gd name="connsiteX52" fmla="*/ 76171 w 199997"/>
                <a:gd name="connsiteY52" fmla="*/ 0 h 19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9997" h="199978">
                  <a:moveTo>
                    <a:pt x="147610" y="114253"/>
                  </a:moveTo>
                  <a:lnTo>
                    <a:pt x="146752" y="114329"/>
                  </a:lnTo>
                  <a:cubicBezTo>
                    <a:pt x="144803" y="114685"/>
                    <a:pt x="143279" y="116209"/>
                    <a:pt x="142923" y="118158"/>
                  </a:cubicBezTo>
                  <a:lnTo>
                    <a:pt x="142847" y="119016"/>
                  </a:lnTo>
                  <a:lnTo>
                    <a:pt x="142847" y="142828"/>
                  </a:lnTo>
                  <a:lnTo>
                    <a:pt x="119073" y="142828"/>
                  </a:lnTo>
                  <a:lnTo>
                    <a:pt x="118215" y="142904"/>
                  </a:lnTo>
                  <a:cubicBezTo>
                    <a:pt x="116267" y="143260"/>
                    <a:pt x="114743" y="144784"/>
                    <a:pt x="114386" y="146733"/>
                  </a:cubicBezTo>
                  <a:lnTo>
                    <a:pt x="114310" y="147591"/>
                  </a:lnTo>
                  <a:lnTo>
                    <a:pt x="114386" y="148448"/>
                  </a:lnTo>
                  <a:cubicBezTo>
                    <a:pt x="114743" y="150397"/>
                    <a:pt x="116267" y="151921"/>
                    <a:pt x="118215" y="152277"/>
                  </a:cubicBezTo>
                  <a:lnTo>
                    <a:pt x="119073" y="152353"/>
                  </a:lnTo>
                  <a:lnTo>
                    <a:pt x="142847" y="152353"/>
                  </a:lnTo>
                  <a:lnTo>
                    <a:pt x="142847" y="176166"/>
                  </a:lnTo>
                  <a:lnTo>
                    <a:pt x="142923" y="177023"/>
                  </a:lnTo>
                  <a:cubicBezTo>
                    <a:pt x="143279" y="178972"/>
                    <a:pt x="144803" y="180496"/>
                    <a:pt x="146752" y="180852"/>
                  </a:cubicBezTo>
                  <a:lnTo>
                    <a:pt x="147610" y="180928"/>
                  </a:lnTo>
                  <a:lnTo>
                    <a:pt x="148467" y="180852"/>
                  </a:lnTo>
                  <a:cubicBezTo>
                    <a:pt x="150416" y="180496"/>
                    <a:pt x="151940" y="178972"/>
                    <a:pt x="152296" y="177023"/>
                  </a:cubicBezTo>
                  <a:lnTo>
                    <a:pt x="152372" y="176166"/>
                  </a:lnTo>
                  <a:lnTo>
                    <a:pt x="152372" y="152353"/>
                  </a:lnTo>
                  <a:lnTo>
                    <a:pt x="176223" y="152353"/>
                  </a:lnTo>
                  <a:lnTo>
                    <a:pt x="177080" y="152277"/>
                  </a:lnTo>
                  <a:cubicBezTo>
                    <a:pt x="179029" y="151921"/>
                    <a:pt x="180553" y="150397"/>
                    <a:pt x="180909" y="148448"/>
                  </a:cubicBezTo>
                  <a:lnTo>
                    <a:pt x="180985" y="147591"/>
                  </a:lnTo>
                  <a:lnTo>
                    <a:pt x="180909" y="146733"/>
                  </a:lnTo>
                  <a:cubicBezTo>
                    <a:pt x="180553" y="144784"/>
                    <a:pt x="179029" y="143260"/>
                    <a:pt x="177080" y="142904"/>
                  </a:cubicBezTo>
                  <a:lnTo>
                    <a:pt x="176223" y="142828"/>
                  </a:lnTo>
                  <a:lnTo>
                    <a:pt x="152372" y="142828"/>
                  </a:lnTo>
                  <a:lnTo>
                    <a:pt x="152372" y="119016"/>
                  </a:lnTo>
                  <a:lnTo>
                    <a:pt x="152296" y="118158"/>
                  </a:lnTo>
                  <a:cubicBezTo>
                    <a:pt x="151940" y="116209"/>
                    <a:pt x="150416" y="114685"/>
                    <a:pt x="148467" y="114329"/>
                  </a:cubicBezTo>
                  <a:close/>
                  <a:moveTo>
                    <a:pt x="21431" y="114252"/>
                  </a:moveTo>
                  <a:lnTo>
                    <a:pt x="95441" y="114252"/>
                  </a:lnTo>
                  <a:cubicBezTo>
                    <a:pt x="89064" y="124201"/>
                    <a:pt x="85681" y="135773"/>
                    <a:pt x="85696" y="147590"/>
                  </a:cubicBezTo>
                  <a:lnTo>
                    <a:pt x="85696" y="147609"/>
                  </a:lnTo>
                  <a:cubicBezTo>
                    <a:pt x="85683" y="162517"/>
                    <a:pt x="91070" y="176924"/>
                    <a:pt x="100860" y="188166"/>
                  </a:cubicBezTo>
                  <a:cubicBezTo>
                    <a:pt x="93288" y="189690"/>
                    <a:pt x="85049" y="190452"/>
                    <a:pt x="76171" y="190452"/>
                  </a:cubicBezTo>
                  <a:cubicBezTo>
                    <a:pt x="43596" y="190452"/>
                    <a:pt x="19555" y="180251"/>
                    <a:pt x="4867" y="159639"/>
                  </a:cubicBezTo>
                  <a:cubicBezTo>
                    <a:pt x="1715" y="155200"/>
                    <a:pt x="0" y="149885"/>
                    <a:pt x="0" y="144437"/>
                  </a:cubicBezTo>
                  <a:lnTo>
                    <a:pt x="0" y="135684"/>
                  </a:lnTo>
                  <a:cubicBezTo>
                    <a:pt x="0" y="135677"/>
                    <a:pt x="0" y="135671"/>
                    <a:pt x="0" y="135665"/>
                  </a:cubicBezTo>
                  <a:cubicBezTo>
                    <a:pt x="5" y="123834"/>
                    <a:pt x="9600" y="114247"/>
                    <a:pt x="21431" y="114252"/>
                  </a:cubicBezTo>
                  <a:close/>
                  <a:moveTo>
                    <a:pt x="147610" y="95203"/>
                  </a:moveTo>
                  <a:cubicBezTo>
                    <a:pt x="176543" y="95203"/>
                    <a:pt x="199997" y="118657"/>
                    <a:pt x="199997" y="147591"/>
                  </a:cubicBezTo>
                  <a:cubicBezTo>
                    <a:pt x="199997" y="176524"/>
                    <a:pt x="176543" y="199978"/>
                    <a:pt x="147610" y="199978"/>
                  </a:cubicBezTo>
                  <a:cubicBezTo>
                    <a:pt x="118676" y="199978"/>
                    <a:pt x="95222" y="176524"/>
                    <a:pt x="95222" y="147591"/>
                  </a:cubicBezTo>
                  <a:cubicBezTo>
                    <a:pt x="95222" y="118657"/>
                    <a:pt x="118676" y="95203"/>
                    <a:pt x="147610" y="95203"/>
                  </a:cubicBez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29" name="Group 28">
            <a:extLst>
              <a:ext uri="{FF2B5EF4-FFF2-40B4-BE49-F238E27FC236}">
                <a16:creationId xmlns:a16="http://schemas.microsoft.com/office/drawing/2014/main" id="{06A95555-5A6C-86EC-BEB3-0557CF756EBC}"/>
              </a:ext>
              <a:ext uri="{C183D7F6-B498-43B3-948B-1728B52AA6E4}">
                <adec:decorative xmlns:adec="http://schemas.microsoft.com/office/drawing/2017/decorative" val="1"/>
              </a:ext>
            </a:extLst>
          </p:cNvPr>
          <p:cNvGrpSpPr/>
          <p:nvPr/>
        </p:nvGrpSpPr>
        <p:grpSpPr>
          <a:xfrm>
            <a:off x="681109" y="3647648"/>
            <a:ext cx="433386" cy="386039"/>
            <a:chOff x="681109" y="3026413"/>
            <a:chExt cx="433386" cy="386039"/>
          </a:xfrm>
        </p:grpSpPr>
        <p:sp>
          <p:nvSpPr>
            <p:cNvPr id="37" name="Graphic 6">
              <a:extLst>
                <a:ext uri="{FF2B5EF4-FFF2-40B4-BE49-F238E27FC236}">
                  <a16:creationId xmlns:a16="http://schemas.microsoft.com/office/drawing/2014/main" id="{70A8182C-8F78-96BF-952D-335172437E90}"/>
                </a:ext>
              </a:extLst>
            </p:cNvPr>
            <p:cNvSpPr/>
            <p:nvPr/>
          </p:nvSpPr>
          <p:spPr>
            <a:xfrm>
              <a:off x="681109" y="3026413"/>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3EB476"/>
                </a:gs>
                <a:gs pos="100000">
                  <a:srgbClr val="198AAA"/>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8" name="Graphic 136" descr="icon of a person with a text note ">
              <a:extLst>
                <a:ext uri="{FF2B5EF4-FFF2-40B4-BE49-F238E27FC236}">
                  <a16:creationId xmlns:a16="http://schemas.microsoft.com/office/drawing/2014/main" id="{D9645174-CD74-391D-EF79-BED9AC677DF8}"/>
                </a:ext>
              </a:extLst>
            </p:cNvPr>
            <p:cNvSpPr/>
            <p:nvPr/>
          </p:nvSpPr>
          <p:spPr>
            <a:xfrm>
              <a:off x="793098" y="3114734"/>
              <a:ext cx="209408" cy="209396"/>
            </a:xfrm>
            <a:custGeom>
              <a:avLst/>
              <a:gdLst>
                <a:gd name="connsiteX0" fmla="*/ 114249 w 266649"/>
                <a:gd name="connsiteY0" fmla="*/ 165037 h 266636"/>
                <a:gd name="connsiteX1" fmla="*/ 116408 w 266649"/>
                <a:gd name="connsiteY1" fmla="*/ 152337 h 266636"/>
                <a:gd name="connsiteX2" fmla="*/ 28562 w 266649"/>
                <a:gd name="connsiteY2" fmla="*/ 152337 h 266636"/>
                <a:gd name="connsiteX3" fmla="*/ 0 w 266649"/>
                <a:gd name="connsiteY3" fmla="*/ 180899 h 266636"/>
                <a:gd name="connsiteX4" fmla="*/ 0 w 266649"/>
                <a:gd name="connsiteY4" fmla="*/ 192583 h 266636"/>
                <a:gd name="connsiteX5" fmla="*/ 6477 w 266649"/>
                <a:gd name="connsiteY5" fmla="*/ 212852 h 266636"/>
                <a:gd name="connsiteX6" fmla="*/ 101549 w 266649"/>
                <a:gd name="connsiteY6" fmla="*/ 253937 h 266636"/>
                <a:gd name="connsiteX7" fmla="*/ 116230 w 266649"/>
                <a:gd name="connsiteY7" fmla="*/ 253390 h 266636"/>
                <a:gd name="connsiteX8" fmla="*/ 114249 w 266649"/>
                <a:gd name="connsiteY8" fmla="*/ 241237 h 266636"/>
                <a:gd name="connsiteX9" fmla="*/ 114249 w 266649"/>
                <a:gd name="connsiteY9" fmla="*/ 165037 h 266636"/>
                <a:gd name="connsiteX10" fmla="*/ 101549 w 266649"/>
                <a:gd name="connsiteY10" fmla="*/ 0 h 266636"/>
                <a:gd name="connsiteX11" fmla="*/ 165049 w 266649"/>
                <a:gd name="connsiteY11" fmla="*/ 63500 h 266636"/>
                <a:gd name="connsiteX12" fmla="*/ 101549 w 266649"/>
                <a:gd name="connsiteY12" fmla="*/ 127000 h 266636"/>
                <a:gd name="connsiteX13" fmla="*/ 38049 w 266649"/>
                <a:gd name="connsiteY13" fmla="*/ 63500 h 266636"/>
                <a:gd name="connsiteX14" fmla="*/ 101549 w 266649"/>
                <a:gd name="connsiteY14" fmla="*/ 0 h 266636"/>
                <a:gd name="connsiteX15" fmla="*/ 126949 w 266649"/>
                <a:gd name="connsiteY15" fmla="*/ 165037 h 266636"/>
                <a:gd name="connsiteX16" fmla="*/ 152349 w 266649"/>
                <a:gd name="connsiteY16" fmla="*/ 139637 h 266636"/>
                <a:gd name="connsiteX17" fmla="*/ 241249 w 266649"/>
                <a:gd name="connsiteY17" fmla="*/ 139637 h 266636"/>
                <a:gd name="connsiteX18" fmla="*/ 266649 w 266649"/>
                <a:gd name="connsiteY18" fmla="*/ 165037 h 266636"/>
                <a:gd name="connsiteX19" fmla="*/ 266649 w 266649"/>
                <a:gd name="connsiteY19" fmla="*/ 241237 h 266636"/>
                <a:gd name="connsiteX20" fmla="*/ 241249 w 266649"/>
                <a:gd name="connsiteY20" fmla="*/ 266637 h 266636"/>
                <a:gd name="connsiteX21" fmla="*/ 152349 w 266649"/>
                <a:gd name="connsiteY21" fmla="*/ 266637 h 266636"/>
                <a:gd name="connsiteX22" fmla="*/ 126949 w 266649"/>
                <a:gd name="connsiteY22" fmla="*/ 241237 h 266636"/>
                <a:gd name="connsiteX23" fmla="*/ 126949 w 266649"/>
                <a:gd name="connsiteY23" fmla="*/ 165037 h 266636"/>
                <a:gd name="connsiteX24" fmla="*/ 158699 w 266649"/>
                <a:gd name="connsiteY24" fmla="*/ 177737 h 266636"/>
                <a:gd name="connsiteX25" fmla="*/ 152349 w 266649"/>
                <a:gd name="connsiteY25" fmla="*/ 184087 h 266636"/>
                <a:gd name="connsiteX26" fmla="*/ 158699 w 266649"/>
                <a:gd name="connsiteY26" fmla="*/ 190437 h 266636"/>
                <a:gd name="connsiteX27" fmla="*/ 234899 w 266649"/>
                <a:gd name="connsiteY27" fmla="*/ 190437 h 266636"/>
                <a:gd name="connsiteX28" fmla="*/ 241249 w 266649"/>
                <a:gd name="connsiteY28" fmla="*/ 184087 h 266636"/>
                <a:gd name="connsiteX29" fmla="*/ 234899 w 266649"/>
                <a:gd name="connsiteY29" fmla="*/ 177737 h 266636"/>
                <a:gd name="connsiteX30" fmla="*/ 158699 w 266649"/>
                <a:gd name="connsiteY30" fmla="*/ 177737 h 266636"/>
                <a:gd name="connsiteX31" fmla="*/ 158699 w 266649"/>
                <a:gd name="connsiteY31" fmla="*/ 215837 h 266636"/>
                <a:gd name="connsiteX32" fmla="*/ 152349 w 266649"/>
                <a:gd name="connsiteY32" fmla="*/ 222187 h 266636"/>
                <a:gd name="connsiteX33" fmla="*/ 158699 w 266649"/>
                <a:gd name="connsiteY33" fmla="*/ 228537 h 266636"/>
                <a:gd name="connsiteX34" fmla="*/ 234899 w 266649"/>
                <a:gd name="connsiteY34" fmla="*/ 228537 h 266636"/>
                <a:gd name="connsiteX35" fmla="*/ 241249 w 266649"/>
                <a:gd name="connsiteY35" fmla="*/ 222187 h 266636"/>
                <a:gd name="connsiteX36" fmla="*/ 234899 w 266649"/>
                <a:gd name="connsiteY36" fmla="*/ 215837 h 266636"/>
                <a:gd name="connsiteX37" fmla="*/ 158699 w 266649"/>
                <a:gd name="connsiteY37" fmla="*/ 215837 h 26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6649" h="266636">
                  <a:moveTo>
                    <a:pt x="114249" y="165037"/>
                  </a:moveTo>
                  <a:cubicBezTo>
                    <a:pt x="114249" y="160592"/>
                    <a:pt x="115011" y="156312"/>
                    <a:pt x="116408" y="152337"/>
                  </a:cubicBezTo>
                  <a:lnTo>
                    <a:pt x="28562" y="152337"/>
                  </a:lnTo>
                  <a:cubicBezTo>
                    <a:pt x="12788" y="152337"/>
                    <a:pt x="0" y="165124"/>
                    <a:pt x="0" y="180899"/>
                  </a:cubicBezTo>
                  <a:lnTo>
                    <a:pt x="0" y="192583"/>
                  </a:lnTo>
                  <a:cubicBezTo>
                    <a:pt x="0" y="199847"/>
                    <a:pt x="2273" y="206934"/>
                    <a:pt x="6477" y="212852"/>
                  </a:cubicBezTo>
                  <a:cubicBezTo>
                    <a:pt x="26073" y="240335"/>
                    <a:pt x="58115" y="253937"/>
                    <a:pt x="101549" y="253937"/>
                  </a:cubicBezTo>
                  <a:cubicBezTo>
                    <a:pt x="106591" y="253937"/>
                    <a:pt x="111493" y="253759"/>
                    <a:pt x="116230" y="253390"/>
                  </a:cubicBezTo>
                  <a:cubicBezTo>
                    <a:pt x="114915" y="249474"/>
                    <a:pt x="114245" y="245369"/>
                    <a:pt x="114249" y="241237"/>
                  </a:cubicBezTo>
                  <a:lnTo>
                    <a:pt x="114249" y="165037"/>
                  </a:lnTo>
                  <a:close/>
                  <a:moveTo>
                    <a:pt x="101549" y="0"/>
                  </a:moveTo>
                  <a:cubicBezTo>
                    <a:pt x="136619" y="0"/>
                    <a:pt x="165049" y="28430"/>
                    <a:pt x="165049" y="63500"/>
                  </a:cubicBezTo>
                  <a:cubicBezTo>
                    <a:pt x="165049" y="98570"/>
                    <a:pt x="136619" y="127000"/>
                    <a:pt x="101549" y="127000"/>
                  </a:cubicBezTo>
                  <a:cubicBezTo>
                    <a:pt x="66479" y="127000"/>
                    <a:pt x="38049" y="98570"/>
                    <a:pt x="38049" y="63500"/>
                  </a:cubicBezTo>
                  <a:cubicBezTo>
                    <a:pt x="38049" y="28430"/>
                    <a:pt x="66479" y="0"/>
                    <a:pt x="101549" y="0"/>
                  </a:cubicBezTo>
                  <a:close/>
                  <a:moveTo>
                    <a:pt x="126949" y="165037"/>
                  </a:moveTo>
                  <a:cubicBezTo>
                    <a:pt x="126949" y="151008"/>
                    <a:pt x="138321" y="139637"/>
                    <a:pt x="152349" y="139637"/>
                  </a:cubicBezTo>
                  <a:lnTo>
                    <a:pt x="241249" y="139637"/>
                  </a:lnTo>
                  <a:cubicBezTo>
                    <a:pt x="255278" y="139637"/>
                    <a:pt x="266649" y="151008"/>
                    <a:pt x="266649" y="165037"/>
                  </a:cubicBezTo>
                  <a:lnTo>
                    <a:pt x="266649" y="241237"/>
                  </a:lnTo>
                  <a:cubicBezTo>
                    <a:pt x="266649" y="255265"/>
                    <a:pt x="255278" y="266637"/>
                    <a:pt x="241249" y="266637"/>
                  </a:cubicBezTo>
                  <a:lnTo>
                    <a:pt x="152349" y="266637"/>
                  </a:lnTo>
                  <a:cubicBezTo>
                    <a:pt x="138321" y="266637"/>
                    <a:pt x="126949" y="255265"/>
                    <a:pt x="126949" y="241237"/>
                  </a:cubicBezTo>
                  <a:lnTo>
                    <a:pt x="126949" y="165037"/>
                  </a:lnTo>
                  <a:close/>
                  <a:moveTo>
                    <a:pt x="158699" y="177737"/>
                  </a:moveTo>
                  <a:cubicBezTo>
                    <a:pt x="155193" y="177737"/>
                    <a:pt x="152349" y="180580"/>
                    <a:pt x="152349" y="184087"/>
                  </a:cubicBezTo>
                  <a:cubicBezTo>
                    <a:pt x="152349" y="187593"/>
                    <a:pt x="155193" y="190437"/>
                    <a:pt x="158699" y="190437"/>
                  </a:cubicBezTo>
                  <a:lnTo>
                    <a:pt x="234899" y="190437"/>
                  </a:lnTo>
                  <a:cubicBezTo>
                    <a:pt x="238406" y="190437"/>
                    <a:pt x="241249" y="187593"/>
                    <a:pt x="241249" y="184087"/>
                  </a:cubicBezTo>
                  <a:cubicBezTo>
                    <a:pt x="241249" y="180580"/>
                    <a:pt x="238406" y="177737"/>
                    <a:pt x="234899" y="177737"/>
                  </a:cubicBezTo>
                  <a:lnTo>
                    <a:pt x="158699" y="177737"/>
                  </a:lnTo>
                  <a:close/>
                  <a:moveTo>
                    <a:pt x="158699" y="215837"/>
                  </a:moveTo>
                  <a:cubicBezTo>
                    <a:pt x="155193" y="215837"/>
                    <a:pt x="152349" y="218680"/>
                    <a:pt x="152349" y="222187"/>
                  </a:cubicBezTo>
                  <a:cubicBezTo>
                    <a:pt x="152349" y="225693"/>
                    <a:pt x="155193" y="228537"/>
                    <a:pt x="158699" y="228537"/>
                  </a:cubicBezTo>
                  <a:lnTo>
                    <a:pt x="234899" y="228537"/>
                  </a:lnTo>
                  <a:cubicBezTo>
                    <a:pt x="238406" y="228537"/>
                    <a:pt x="241249" y="225693"/>
                    <a:pt x="241249" y="222187"/>
                  </a:cubicBezTo>
                  <a:cubicBezTo>
                    <a:pt x="241249" y="218680"/>
                    <a:pt x="238406" y="215837"/>
                    <a:pt x="234899" y="215837"/>
                  </a:cubicBezTo>
                  <a:lnTo>
                    <a:pt x="158699" y="215837"/>
                  </a:ln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41" name="Group 40">
            <a:extLst>
              <a:ext uri="{FF2B5EF4-FFF2-40B4-BE49-F238E27FC236}">
                <a16:creationId xmlns:a16="http://schemas.microsoft.com/office/drawing/2014/main" id="{DD2F86E0-E02D-A820-1428-268770BD4188}"/>
              </a:ext>
              <a:ext uri="{C183D7F6-B498-43B3-948B-1728B52AA6E4}">
                <adec:decorative xmlns:adec="http://schemas.microsoft.com/office/drawing/2017/decorative" val="1"/>
              </a:ext>
            </a:extLst>
          </p:cNvPr>
          <p:cNvGrpSpPr/>
          <p:nvPr/>
        </p:nvGrpSpPr>
        <p:grpSpPr>
          <a:xfrm>
            <a:off x="681109" y="4373167"/>
            <a:ext cx="433386" cy="386039"/>
            <a:chOff x="681109" y="3912008"/>
            <a:chExt cx="433386" cy="386039"/>
          </a:xfrm>
        </p:grpSpPr>
        <p:sp>
          <p:nvSpPr>
            <p:cNvPr id="42" name="Graphic 6">
              <a:extLst>
                <a:ext uri="{FF2B5EF4-FFF2-40B4-BE49-F238E27FC236}">
                  <a16:creationId xmlns:a16="http://schemas.microsoft.com/office/drawing/2014/main" id="{0BFDA470-FAB3-CB52-D561-E6448D290989}"/>
                </a:ext>
              </a:extLst>
            </p:cNvPr>
            <p:cNvSpPr/>
            <p:nvPr/>
          </p:nvSpPr>
          <p:spPr>
            <a:xfrm>
              <a:off x="681109" y="3912008"/>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C03BC4"/>
                </a:gs>
                <a:gs pos="100000">
                  <a:srgbClr val="8661C5"/>
                </a:gs>
              </a:gsLst>
              <a:lin ang="54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3" name="Graphic 17" descr="Icon of a document with a checkmark">
              <a:extLst>
                <a:ext uri="{FF2B5EF4-FFF2-40B4-BE49-F238E27FC236}">
                  <a16:creationId xmlns:a16="http://schemas.microsoft.com/office/drawing/2014/main" id="{024DD008-15D1-6BCB-A6C7-355C547A508A}"/>
                </a:ext>
              </a:extLst>
            </p:cNvPr>
            <p:cNvSpPr/>
            <p:nvPr/>
          </p:nvSpPr>
          <p:spPr>
            <a:xfrm>
              <a:off x="795479" y="3991934"/>
              <a:ext cx="204646" cy="226188"/>
            </a:xfrm>
            <a:custGeom>
              <a:avLst/>
              <a:gdLst>
                <a:gd name="connsiteX0" fmla="*/ 166562 w 287698"/>
                <a:gd name="connsiteY0" fmla="*/ 0 h 317982"/>
                <a:gd name="connsiteX1" fmla="*/ 166562 w 287698"/>
                <a:gd name="connsiteY1" fmla="*/ 90852 h 317982"/>
                <a:gd name="connsiteX2" fmla="*/ 196847 w 287698"/>
                <a:gd name="connsiteY2" fmla="*/ 121136 h 317982"/>
                <a:gd name="connsiteX3" fmla="*/ 287699 w 287698"/>
                <a:gd name="connsiteY3" fmla="*/ 121136 h 317982"/>
                <a:gd name="connsiteX4" fmla="*/ 287699 w 287698"/>
                <a:gd name="connsiteY4" fmla="*/ 272557 h 317982"/>
                <a:gd name="connsiteX5" fmla="*/ 257415 w 287698"/>
                <a:gd name="connsiteY5" fmla="*/ 302841 h 317982"/>
                <a:gd name="connsiteX6" fmla="*/ 154297 w 287698"/>
                <a:gd name="connsiteY6" fmla="*/ 302841 h 317982"/>
                <a:gd name="connsiteX7" fmla="*/ 151505 w 287698"/>
                <a:gd name="connsiteY7" fmla="*/ 163678 h 317982"/>
                <a:gd name="connsiteX8" fmla="*/ 45426 w 287698"/>
                <a:gd name="connsiteY8" fmla="*/ 143819 h 317982"/>
                <a:gd name="connsiteX9" fmla="*/ 45426 w 287698"/>
                <a:gd name="connsiteY9" fmla="*/ 30284 h 317982"/>
                <a:gd name="connsiteX10" fmla="*/ 75710 w 287698"/>
                <a:gd name="connsiteY10" fmla="*/ 0 h 317982"/>
                <a:gd name="connsiteX11" fmla="*/ 166562 w 287698"/>
                <a:gd name="connsiteY11" fmla="*/ 0 h 317982"/>
                <a:gd name="connsiteX12" fmla="*/ 189276 w 287698"/>
                <a:gd name="connsiteY12" fmla="*/ 7571 h 317982"/>
                <a:gd name="connsiteX13" fmla="*/ 189276 w 287698"/>
                <a:gd name="connsiteY13" fmla="*/ 90852 h 317982"/>
                <a:gd name="connsiteX14" fmla="*/ 196847 w 287698"/>
                <a:gd name="connsiteY14" fmla="*/ 98423 h 317982"/>
                <a:gd name="connsiteX15" fmla="*/ 280128 w 287698"/>
                <a:gd name="connsiteY15" fmla="*/ 98423 h 317982"/>
                <a:gd name="connsiteX16" fmla="*/ 189276 w 287698"/>
                <a:gd name="connsiteY16" fmla="*/ 7571 h 317982"/>
                <a:gd name="connsiteX17" fmla="*/ 166562 w 287698"/>
                <a:gd name="connsiteY17" fmla="*/ 234702 h 317982"/>
                <a:gd name="connsiteX18" fmla="*/ 83281 w 287698"/>
                <a:gd name="connsiteY18" fmla="*/ 317983 h 317982"/>
                <a:gd name="connsiteX19" fmla="*/ 0 w 287698"/>
                <a:gd name="connsiteY19" fmla="*/ 234702 h 317982"/>
                <a:gd name="connsiteX20" fmla="*/ 83281 w 287698"/>
                <a:gd name="connsiteY20" fmla="*/ 151420 h 317982"/>
                <a:gd name="connsiteX21" fmla="*/ 166562 w 287698"/>
                <a:gd name="connsiteY21" fmla="*/ 234702 h 317982"/>
                <a:gd name="connsiteX22" fmla="*/ 134068 w 287698"/>
                <a:gd name="connsiteY22" fmla="*/ 199057 h 317982"/>
                <a:gd name="connsiteX23" fmla="*/ 123361 w 287698"/>
                <a:gd name="connsiteY23" fmla="*/ 199044 h 317982"/>
                <a:gd name="connsiteX24" fmla="*/ 123347 w 287698"/>
                <a:gd name="connsiteY24" fmla="*/ 199057 h 317982"/>
                <a:gd name="connsiteX25" fmla="*/ 68139 w 287698"/>
                <a:gd name="connsiteY25" fmla="*/ 254280 h 317982"/>
                <a:gd name="connsiteX26" fmla="*/ 43215 w 287698"/>
                <a:gd name="connsiteY26" fmla="*/ 229341 h 317982"/>
                <a:gd name="connsiteX27" fmla="*/ 32495 w 287698"/>
                <a:gd name="connsiteY27" fmla="*/ 229341 h 317982"/>
                <a:gd name="connsiteX28" fmla="*/ 32495 w 287698"/>
                <a:gd name="connsiteY28" fmla="*/ 240062 h 317982"/>
                <a:gd name="connsiteX29" fmla="*/ 62779 w 287698"/>
                <a:gd name="connsiteY29" fmla="*/ 270346 h 317982"/>
                <a:gd name="connsiteX30" fmla="*/ 73486 w 287698"/>
                <a:gd name="connsiteY30" fmla="*/ 270360 h 317982"/>
                <a:gd name="connsiteX31" fmla="*/ 73499 w 287698"/>
                <a:gd name="connsiteY31" fmla="*/ 270346 h 317982"/>
                <a:gd name="connsiteX32" fmla="*/ 134068 w 287698"/>
                <a:gd name="connsiteY32" fmla="*/ 209778 h 317982"/>
                <a:gd name="connsiteX33" fmla="*/ 134081 w 287698"/>
                <a:gd name="connsiteY33" fmla="*/ 199071 h 317982"/>
                <a:gd name="connsiteX34" fmla="*/ 134068 w 287698"/>
                <a:gd name="connsiteY34" fmla="*/ 199057 h 31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698" h="317982">
                  <a:moveTo>
                    <a:pt x="166562" y="0"/>
                  </a:moveTo>
                  <a:lnTo>
                    <a:pt x="166562" y="90852"/>
                  </a:lnTo>
                  <a:cubicBezTo>
                    <a:pt x="166562" y="107578"/>
                    <a:pt x="180121" y="121136"/>
                    <a:pt x="196847" y="121136"/>
                  </a:cubicBezTo>
                  <a:lnTo>
                    <a:pt x="287699" y="121136"/>
                  </a:lnTo>
                  <a:lnTo>
                    <a:pt x="287699" y="272557"/>
                  </a:lnTo>
                  <a:cubicBezTo>
                    <a:pt x="287699" y="289283"/>
                    <a:pt x="274141" y="302841"/>
                    <a:pt x="257415" y="302841"/>
                  </a:cubicBezTo>
                  <a:lnTo>
                    <a:pt x="154297" y="302841"/>
                  </a:lnTo>
                  <a:cubicBezTo>
                    <a:pt x="191956" y="263641"/>
                    <a:pt x="190705" y="201335"/>
                    <a:pt x="151505" y="163678"/>
                  </a:cubicBezTo>
                  <a:cubicBezTo>
                    <a:pt x="123250" y="136534"/>
                    <a:pt x="81586" y="128735"/>
                    <a:pt x="45426" y="143819"/>
                  </a:cubicBezTo>
                  <a:lnTo>
                    <a:pt x="45426" y="30284"/>
                  </a:lnTo>
                  <a:cubicBezTo>
                    <a:pt x="45426" y="13559"/>
                    <a:pt x="58985" y="0"/>
                    <a:pt x="75710" y="0"/>
                  </a:cubicBezTo>
                  <a:lnTo>
                    <a:pt x="166562" y="0"/>
                  </a:lnTo>
                  <a:close/>
                  <a:moveTo>
                    <a:pt x="189276" y="7571"/>
                  </a:moveTo>
                  <a:lnTo>
                    <a:pt x="189276" y="90852"/>
                  </a:lnTo>
                  <a:cubicBezTo>
                    <a:pt x="189276" y="95034"/>
                    <a:pt x="192666" y="98423"/>
                    <a:pt x="196847" y="98423"/>
                  </a:cubicBezTo>
                  <a:lnTo>
                    <a:pt x="280128" y="98423"/>
                  </a:lnTo>
                  <a:lnTo>
                    <a:pt x="189276" y="7571"/>
                  </a:lnTo>
                  <a:close/>
                  <a:moveTo>
                    <a:pt x="166562" y="234702"/>
                  </a:moveTo>
                  <a:cubicBezTo>
                    <a:pt x="166562" y="280697"/>
                    <a:pt x="129276" y="317983"/>
                    <a:pt x="83281" y="317983"/>
                  </a:cubicBezTo>
                  <a:cubicBezTo>
                    <a:pt x="37286" y="317983"/>
                    <a:pt x="0" y="280697"/>
                    <a:pt x="0" y="234702"/>
                  </a:cubicBezTo>
                  <a:cubicBezTo>
                    <a:pt x="0" y="188706"/>
                    <a:pt x="37286" y="151420"/>
                    <a:pt x="83281" y="151420"/>
                  </a:cubicBezTo>
                  <a:cubicBezTo>
                    <a:pt x="129276" y="151420"/>
                    <a:pt x="166562" y="188706"/>
                    <a:pt x="166562" y="234702"/>
                  </a:cubicBezTo>
                  <a:close/>
                  <a:moveTo>
                    <a:pt x="134068" y="199057"/>
                  </a:moveTo>
                  <a:cubicBezTo>
                    <a:pt x="131115" y="196097"/>
                    <a:pt x="126321" y="196091"/>
                    <a:pt x="123361" y="199044"/>
                  </a:cubicBezTo>
                  <a:cubicBezTo>
                    <a:pt x="123356" y="199048"/>
                    <a:pt x="123352" y="199053"/>
                    <a:pt x="123347" y="199057"/>
                  </a:cubicBezTo>
                  <a:lnTo>
                    <a:pt x="68139" y="254280"/>
                  </a:lnTo>
                  <a:lnTo>
                    <a:pt x="43215" y="229341"/>
                  </a:lnTo>
                  <a:cubicBezTo>
                    <a:pt x="40255" y="226381"/>
                    <a:pt x="35455" y="226381"/>
                    <a:pt x="32495" y="229341"/>
                  </a:cubicBezTo>
                  <a:cubicBezTo>
                    <a:pt x="29534" y="232302"/>
                    <a:pt x="29534" y="237102"/>
                    <a:pt x="32495" y="240062"/>
                  </a:cubicBezTo>
                  <a:lnTo>
                    <a:pt x="62779" y="270346"/>
                  </a:lnTo>
                  <a:cubicBezTo>
                    <a:pt x="65732" y="273306"/>
                    <a:pt x="70526" y="273312"/>
                    <a:pt x="73486" y="270360"/>
                  </a:cubicBezTo>
                  <a:cubicBezTo>
                    <a:pt x="73490" y="270355"/>
                    <a:pt x="73495" y="270351"/>
                    <a:pt x="73499" y="270346"/>
                  </a:cubicBezTo>
                  <a:lnTo>
                    <a:pt x="134068" y="209778"/>
                  </a:lnTo>
                  <a:cubicBezTo>
                    <a:pt x="137028" y="206825"/>
                    <a:pt x="137034" y="202031"/>
                    <a:pt x="134081" y="199071"/>
                  </a:cubicBezTo>
                  <a:cubicBezTo>
                    <a:pt x="134077" y="199066"/>
                    <a:pt x="134072" y="199062"/>
                    <a:pt x="134068" y="199057"/>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44" name="Group 43">
            <a:extLst>
              <a:ext uri="{FF2B5EF4-FFF2-40B4-BE49-F238E27FC236}">
                <a16:creationId xmlns:a16="http://schemas.microsoft.com/office/drawing/2014/main" id="{F3EA91BA-78ED-9661-6E79-E6F99F846CE4}"/>
              </a:ext>
              <a:ext uri="{C183D7F6-B498-43B3-948B-1728B52AA6E4}">
                <adec:decorative xmlns:adec="http://schemas.microsoft.com/office/drawing/2017/decorative" val="1"/>
              </a:ext>
            </a:extLst>
          </p:cNvPr>
          <p:cNvGrpSpPr/>
          <p:nvPr/>
        </p:nvGrpSpPr>
        <p:grpSpPr>
          <a:xfrm>
            <a:off x="681109" y="5098686"/>
            <a:ext cx="433386" cy="386039"/>
            <a:chOff x="681109" y="4797603"/>
            <a:chExt cx="433386" cy="386039"/>
          </a:xfrm>
        </p:grpSpPr>
        <p:sp>
          <p:nvSpPr>
            <p:cNvPr id="45" name="Graphic 6">
              <a:extLst>
                <a:ext uri="{FF2B5EF4-FFF2-40B4-BE49-F238E27FC236}">
                  <a16:creationId xmlns:a16="http://schemas.microsoft.com/office/drawing/2014/main" id="{FF62668C-7F32-A76D-2C4E-DE9A27DD0969}"/>
                </a:ext>
              </a:extLst>
            </p:cNvPr>
            <p:cNvSpPr/>
            <p:nvPr/>
          </p:nvSpPr>
          <p:spPr>
            <a:xfrm>
              <a:off x="681109" y="4797603"/>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3EB476"/>
                </a:gs>
                <a:gs pos="100000">
                  <a:srgbClr val="198AAA"/>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7" name="Graphic 168" descr="Icon of a person with a magnifying glass">
              <a:extLst>
                <a:ext uri="{FF2B5EF4-FFF2-40B4-BE49-F238E27FC236}">
                  <a16:creationId xmlns:a16="http://schemas.microsoft.com/office/drawing/2014/main" id="{43189785-D12F-62F3-7310-2385E2785BCD}"/>
                </a:ext>
              </a:extLst>
            </p:cNvPr>
            <p:cNvSpPr/>
            <p:nvPr/>
          </p:nvSpPr>
          <p:spPr>
            <a:xfrm>
              <a:off x="793097" y="4885958"/>
              <a:ext cx="209410" cy="209330"/>
            </a:xfrm>
            <a:custGeom>
              <a:avLst/>
              <a:gdLst>
                <a:gd name="connsiteX0" fmla="*/ 125862 w 254043"/>
                <a:gd name="connsiteY0" fmla="*/ 152349 h 253949"/>
                <a:gd name="connsiteX1" fmla="*/ 225469 w 254043"/>
                <a:gd name="connsiteY1" fmla="*/ 152349 h 253949"/>
                <a:gd name="connsiteX2" fmla="*/ 254044 w 254043"/>
                <a:gd name="connsiteY2" fmla="*/ 180924 h 253949"/>
                <a:gd name="connsiteX3" fmla="*/ 254044 w 254043"/>
                <a:gd name="connsiteY3" fmla="*/ 192418 h 253949"/>
                <a:gd name="connsiteX4" fmla="*/ 237445 w 254043"/>
                <a:gd name="connsiteY4" fmla="*/ 228549 h 253949"/>
                <a:gd name="connsiteX5" fmla="*/ 152405 w 254043"/>
                <a:gd name="connsiteY5" fmla="*/ 253949 h 253949"/>
                <a:gd name="connsiteX6" fmla="*/ 150132 w 254043"/>
                <a:gd name="connsiteY6" fmla="*/ 253949 h 253949"/>
                <a:gd name="connsiteX7" fmla="*/ 147325 w 254043"/>
                <a:gd name="connsiteY7" fmla="*/ 229857 h 253949"/>
                <a:gd name="connsiteX8" fmla="*/ 145916 w 254043"/>
                <a:gd name="connsiteY8" fmla="*/ 228333 h 253949"/>
                <a:gd name="connsiteX9" fmla="*/ 117595 w 254043"/>
                <a:gd name="connsiteY9" fmla="*/ 200089 h 253949"/>
                <a:gd name="connsiteX10" fmla="*/ 125850 w 254043"/>
                <a:gd name="connsiteY10" fmla="*/ 152337 h 253949"/>
                <a:gd name="connsiteX11" fmla="*/ 57155 w 254043"/>
                <a:gd name="connsiteY11" fmla="*/ 107899 h 253949"/>
                <a:gd name="connsiteX12" fmla="*/ 114293 w 254043"/>
                <a:gd name="connsiteY12" fmla="*/ 165062 h 253949"/>
                <a:gd name="connsiteX13" fmla="*/ 101097 w 254043"/>
                <a:gd name="connsiteY13" fmla="*/ 201574 h 253949"/>
                <a:gd name="connsiteX14" fmla="*/ 136950 w 254043"/>
                <a:gd name="connsiteY14" fmla="*/ 237312 h 253949"/>
                <a:gd name="connsiteX15" fmla="*/ 137020 w 254043"/>
                <a:gd name="connsiteY15" fmla="*/ 250782 h 253949"/>
                <a:gd name="connsiteX16" fmla="*/ 124567 w 254043"/>
                <a:gd name="connsiteY16" fmla="*/ 251727 h 253949"/>
                <a:gd name="connsiteX17" fmla="*/ 123488 w 254043"/>
                <a:gd name="connsiteY17" fmla="*/ 250800 h 253949"/>
                <a:gd name="connsiteX18" fmla="*/ 86619 w 254043"/>
                <a:gd name="connsiteY18" fmla="*/ 214020 h 253949"/>
                <a:gd name="connsiteX19" fmla="*/ 8187 w 254043"/>
                <a:gd name="connsiteY19" fmla="*/ 194510 h 253949"/>
                <a:gd name="connsiteX20" fmla="*/ 27698 w 254043"/>
                <a:gd name="connsiteY20" fmla="*/ 116078 h 253949"/>
                <a:gd name="connsiteX21" fmla="*/ 57155 w 254043"/>
                <a:gd name="connsiteY21" fmla="*/ 107899 h 253949"/>
                <a:gd name="connsiteX22" fmla="*/ 57155 w 254043"/>
                <a:gd name="connsiteY22" fmla="*/ 126949 h 253949"/>
                <a:gd name="connsiteX23" fmla="*/ 19055 w 254043"/>
                <a:gd name="connsiteY23" fmla="*/ 165049 h 253949"/>
                <a:gd name="connsiteX24" fmla="*/ 57155 w 254043"/>
                <a:gd name="connsiteY24" fmla="*/ 203149 h 253949"/>
                <a:gd name="connsiteX25" fmla="*/ 95255 w 254043"/>
                <a:gd name="connsiteY25" fmla="*/ 165049 h 253949"/>
                <a:gd name="connsiteX26" fmla="*/ 57155 w 254043"/>
                <a:gd name="connsiteY26" fmla="*/ 126949 h 253949"/>
                <a:gd name="connsiteX27" fmla="*/ 152405 w 254043"/>
                <a:gd name="connsiteY27" fmla="*/ 0 h 253949"/>
                <a:gd name="connsiteX28" fmla="*/ 215905 w 254043"/>
                <a:gd name="connsiteY28" fmla="*/ 63500 h 253949"/>
                <a:gd name="connsiteX29" fmla="*/ 152405 w 254043"/>
                <a:gd name="connsiteY29" fmla="*/ 127000 h 253949"/>
                <a:gd name="connsiteX30" fmla="*/ 88905 w 254043"/>
                <a:gd name="connsiteY30" fmla="*/ 63500 h 253949"/>
                <a:gd name="connsiteX31" fmla="*/ 152405 w 254043"/>
                <a:gd name="connsiteY31" fmla="*/ 0 h 2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4043" h="253949">
                  <a:moveTo>
                    <a:pt x="125862" y="152349"/>
                  </a:moveTo>
                  <a:lnTo>
                    <a:pt x="225469" y="152349"/>
                  </a:lnTo>
                  <a:cubicBezTo>
                    <a:pt x="241250" y="152349"/>
                    <a:pt x="254044" y="165143"/>
                    <a:pt x="254044" y="180924"/>
                  </a:cubicBezTo>
                  <a:lnTo>
                    <a:pt x="254044" y="192418"/>
                  </a:lnTo>
                  <a:cubicBezTo>
                    <a:pt x="254043" y="206306"/>
                    <a:pt x="247981" y="219502"/>
                    <a:pt x="237445" y="228549"/>
                  </a:cubicBezTo>
                  <a:cubicBezTo>
                    <a:pt x="217556" y="245618"/>
                    <a:pt x="189108" y="253949"/>
                    <a:pt x="152405" y="253949"/>
                  </a:cubicBezTo>
                  <a:lnTo>
                    <a:pt x="150132" y="253949"/>
                  </a:lnTo>
                  <a:cubicBezTo>
                    <a:pt x="154041" y="246070"/>
                    <a:pt x="152941" y="236627"/>
                    <a:pt x="147325" y="229857"/>
                  </a:cubicBezTo>
                  <a:lnTo>
                    <a:pt x="145916" y="228333"/>
                  </a:lnTo>
                  <a:lnTo>
                    <a:pt x="117595" y="200089"/>
                  </a:lnTo>
                  <a:cubicBezTo>
                    <a:pt x="125976" y="185673"/>
                    <a:pt x="128905" y="168729"/>
                    <a:pt x="125850" y="152337"/>
                  </a:cubicBezTo>
                  <a:close/>
                  <a:moveTo>
                    <a:pt x="57155" y="107899"/>
                  </a:moveTo>
                  <a:cubicBezTo>
                    <a:pt x="88719" y="107906"/>
                    <a:pt x="114300" y="133499"/>
                    <a:pt x="114293" y="165062"/>
                  </a:cubicBezTo>
                  <a:cubicBezTo>
                    <a:pt x="114290" y="178400"/>
                    <a:pt x="109622" y="191316"/>
                    <a:pt x="101097" y="201574"/>
                  </a:cubicBezTo>
                  <a:lnTo>
                    <a:pt x="136950" y="237312"/>
                  </a:lnTo>
                  <a:cubicBezTo>
                    <a:pt x="140689" y="241012"/>
                    <a:pt x="140720" y="247043"/>
                    <a:pt x="137020" y="250782"/>
                  </a:cubicBezTo>
                  <a:cubicBezTo>
                    <a:pt x="133683" y="254154"/>
                    <a:pt x="128374" y="254557"/>
                    <a:pt x="124567" y="251727"/>
                  </a:cubicBezTo>
                  <a:lnTo>
                    <a:pt x="123488" y="250800"/>
                  </a:lnTo>
                  <a:lnTo>
                    <a:pt x="86619" y="214020"/>
                  </a:lnTo>
                  <a:cubicBezTo>
                    <a:pt x="59573" y="230291"/>
                    <a:pt x="24458" y="221556"/>
                    <a:pt x="8187" y="194510"/>
                  </a:cubicBezTo>
                  <a:cubicBezTo>
                    <a:pt x="-8083" y="167464"/>
                    <a:pt x="652" y="132349"/>
                    <a:pt x="27698" y="116078"/>
                  </a:cubicBezTo>
                  <a:cubicBezTo>
                    <a:pt x="36592" y="110727"/>
                    <a:pt x="46776" y="107900"/>
                    <a:pt x="57155" y="107899"/>
                  </a:cubicBezTo>
                  <a:close/>
                  <a:moveTo>
                    <a:pt x="57155" y="126949"/>
                  </a:moveTo>
                  <a:cubicBezTo>
                    <a:pt x="36113" y="126949"/>
                    <a:pt x="19055" y="144007"/>
                    <a:pt x="19055" y="165049"/>
                  </a:cubicBezTo>
                  <a:cubicBezTo>
                    <a:pt x="19055" y="186091"/>
                    <a:pt x="36113" y="203149"/>
                    <a:pt x="57155" y="203149"/>
                  </a:cubicBezTo>
                  <a:cubicBezTo>
                    <a:pt x="78198" y="203149"/>
                    <a:pt x="95255" y="186091"/>
                    <a:pt x="95255" y="165049"/>
                  </a:cubicBezTo>
                  <a:cubicBezTo>
                    <a:pt x="95255" y="144007"/>
                    <a:pt x="78198" y="126949"/>
                    <a:pt x="57155" y="126949"/>
                  </a:cubicBezTo>
                  <a:close/>
                  <a:moveTo>
                    <a:pt x="152405" y="0"/>
                  </a:moveTo>
                  <a:cubicBezTo>
                    <a:pt x="187476" y="0"/>
                    <a:pt x="215905" y="28430"/>
                    <a:pt x="215905" y="63500"/>
                  </a:cubicBezTo>
                  <a:cubicBezTo>
                    <a:pt x="215905" y="98570"/>
                    <a:pt x="187476" y="127000"/>
                    <a:pt x="152405" y="127000"/>
                  </a:cubicBezTo>
                  <a:cubicBezTo>
                    <a:pt x="117335" y="127000"/>
                    <a:pt x="88905" y="98570"/>
                    <a:pt x="88905" y="63500"/>
                  </a:cubicBezTo>
                  <a:cubicBezTo>
                    <a:pt x="88905" y="28430"/>
                    <a:pt x="117335" y="0"/>
                    <a:pt x="152405" y="0"/>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48" name="Group 47">
            <a:extLst>
              <a:ext uri="{FF2B5EF4-FFF2-40B4-BE49-F238E27FC236}">
                <a16:creationId xmlns:a16="http://schemas.microsoft.com/office/drawing/2014/main" id="{E95E783E-B1D1-CE2B-7BEB-DF96515E7459}"/>
              </a:ext>
              <a:ext uri="{C183D7F6-B498-43B3-948B-1728B52AA6E4}">
                <adec:decorative xmlns:adec="http://schemas.microsoft.com/office/drawing/2017/decorative" val="1"/>
              </a:ext>
            </a:extLst>
          </p:cNvPr>
          <p:cNvGrpSpPr/>
          <p:nvPr/>
        </p:nvGrpSpPr>
        <p:grpSpPr>
          <a:xfrm>
            <a:off x="681109" y="5824205"/>
            <a:ext cx="433386" cy="386039"/>
            <a:chOff x="681109" y="5683198"/>
            <a:chExt cx="433386" cy="386039"/>
          </a:xfrm>
        </p:grpSpPr>
        <p:sp>
          <p:nvSpPr>
            <p:cNvPr id="49" name="Graphic 6">
              <a:extLst>
                <a:ext uri="{FF2B5EF4-FFF2-40B4-BE49-F238E27FC236}">
                  <a16:creationId xmlns:a16="http://schemas.microsoft.com/office/drawing/2014/main" id="{7E60134B-9F77-D316-CD69-EE74A9DEE3C8}"/>
                </a:ext>
              </a:extLst>
            </p:cNvPr>
            <p:cNvSpPr/>
            <p:nvPr/>
          </p:nvSpPr>
          <p:spPr>
            <a:xfrm>
              <a:off x="681109" y="5683198"/>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17B4DB"/>
                </a:gs>
                <a:gs pos="97000">
                  <a:srgbClr val="0078D4"/>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0" name="Freeform: Shape 49">
              <a:extLst>
                <a:ext uri="{FF2B5EF4-FFF2-40B4-BE49-F238E27FC236}">
                  <a16:creationId xmlns:a16="http://schemas.microsoft.com/office/drawing/2014/main" id="{F5C54689-1211-FF8E-4B85-F15D499D985B}"/>
                </a:ext>
              </a:extLst>
            </p:cNvPr>
            <p:cNvSpPr/>
            <p:nvPr/>
          </p:nvSpPr>
          <p:spPr>
            <a:xfrm>
              <a:off x="794295" y="5755481"/>
              <a:ext cx="207014" cy="241474"/>
            </a:xfrm>
            <a:custGeom>
              <a:avLst/>
              <a:gdLst>
                <a:gd name="connsiteX0" fmla="*/ 47806 w 171631"/>
                <a:gd name="connsiteY0" fmla="*/ 85725 h 200202"/>
                <a:gd name="connsiteX1" fmla="*/ 14468 w 171631"/>
                <a:gd name="connsiteY1" fmla="*/ 119062 h 200202"/>
                <a:gd name="connsiteX2" fmla="*/ 47806 w 171631"/>
                <a:gd name="connsiteY2" fmla="*/ 152400 h 200202"/>
                <a:gd name="connsiteX3" fmla="*/ 81143 w 171631"/>
                <a:gd name="connsiteY3" fmla="*/ 119062 h 200202"/>
                <a:gd name="connsiteX4" fmla="*/ 47806 w 171631"/>
                <a:gd name="connsiteY4" fmla="*/ 85725 h 200202"/>
                <a:gd name="connsiteX5" fmla="*/ 47806 w 171631"/>
                <a:gd name="connsiteY5" fmla="*/ 71437 h 200202"/>
                <a:gd name="connsiteX6" fmla="*/ 81810 w 171631"/>
                <a:gd name="connsiteY6" fmla="*/ 85725 h 200202"/>
                <a:gd name="connsiteX7" fmla="*/ 95431 w 171631"/>
                <a:gd name="connsiteY7" fmla="*/ 119062 h 200202"/>
                <a:gd name="connsiteX8" fmla="*/ 85125 w 171631"/>
                <a:gd name="connsiteY8" fmla="*/ 148656 h 200202"/>
                <a:gd name="connsiteX9" fmla="*/ 124291 w 171631"/>
                <a:gd name="connsiteY9" fmla="*/ 187833 h 200202"/>
                <a:gd name="connsiteX10" fmla="*/ 124648 w 171631"/>
                <a:gd name="connsiteY10" fmla="*/ 188189 h 200202"/>
                <a:gd name="connsiteX11" fmla="*/ 124291 w 171631"/>
                <a:gd name="connsiteY11" fmla="*/ 198285 h 200202"/>
                <a:gd name="connsiteX12" fmla="*/ 114195 w 171631"/>
                <a:gd name="connsiteY12" fmla="*/ 197929 h 200202"/>
                <a:gd name="connsiteX13" fmla="*/ 74666 w 171631"/>
                <a:gd name="connsiteY13" fmla="*/ 158400 h 200202"/>
                <a:gd name="connsiteX14" fmla="*/ 9394 w 171631"/>
                <a:gd name="connsiteY14" fmla="*/ 147591 h 200202"/>
                <a:gd name="connsiteX15" fmla="*/ 19231 w 171631"/>
                <a:gd name="connsiteY15" fmla="*/ 80962 h 200202"/>
                <a:gd name="connsiteX16" fmla="*/ 47806 w 171631"/>
                <a:gd name="connsiteY16" fmla="*/ 71437 h 200202"/>
                <a:gd name="connsiteX17" fmla="*/ 109718 w 171631"/>
                <a:gd name="connsiteY17" fmla="*/ 4762 h 200202"/>
                <a:gd name="connsiteX18" fmla="*/ 166868 w 171631"/>
                <a:gd name="connsiteY18" fmla="*/ 61912 h 200202"/>
                <a:gd name="connsiteX19" fmla="*/ 114481 w 171631"/>
                <a:gd name="connsiteY19" fmla="*/ 61912 h 200202"/>
                <a:gd name="connsiteX20" fmla="*/ 109718 w 171631"/>
                <a:gd name="connsiteY20" fmla="*/ 57150 h 200202"/>
                <a:gd name="connsiteX21" fmla="*/ 38281 w 171631"/>
                <a:gd name="connsiteY21" fmla="*/ 0 h 200202"/>
                <a:gd name="connsiteX22" fmla="*/ 95431 w 171631"/>
                <a:gd name="connsiteY22" fmla="*/ 0 h 200202"/>
                <a:gd name="connsiteX23" fmla="*/ 95431 w 171631"/>
                <a:gd name="connsiteY23" fmla="*/ 57150 h 200202"/>
                <a:gd name="connsiteX24" fmla="*/ 114481 w 171631"/>
                <a:gd name="connsiteY24" fmla="*/ 76200 h 200202"/>
                <a:gd name="connsiteX25" fmla="*/ 171631 w 171631"/>
                <a:gd name="connsiteY25" fmla="*/ 76200 h 200202"/>
                <a:gd name="connsiteX26" fmla="*/ 171631 w 171631"/>
                <a:gd name="connsiteY26" fmla="*/ 171450 h 200202"/>
                <a:gd name="connsiteX27" fmla="*/ 152581 w 171631"/>
                <a:gd name="connsiteY27" fmla="*/ 190500 h 200202"/>
                <a:gd name="connsiteX28" fmla="*/ 135741 w 171631"/>
                <a:gd name="connsiteY28" fmla="*/ 190500 h 200202"/>
                <a:gd name="connsiteX29" fmla="*/ 131026 w 171631"/>
                <a:gd name="connsiteY29" fmla="*/ 181099 h 200202"/>
                <a:gd name="connsiteX30" fmla="*/ 97403 w 171631"/>
                <a:gd name="connsiteY30" fmla="*/ 147476 h 200202"/>
                <a:gd name="connsiteX31" fmla="*/ 97308 w 171631"/>
                <a:gd name="connsiteY31" fmla="*/ 90445 h 200202"/>
                <a:gd name="connsiteX32" fmla="*/ 19231 w 171631"/>
                <a:gd name="connsiteY32" fmla="*/ 69561 h 200202"/>
                <a:gd name="connsiteX33" fmla="*/ 19231 w 171631"/>
                <a:gd name="connsiteY33" fmla="*/ 19050 h 200202"/>
                <a:gd name="connsiteX34" fmla="*/ 38281 w 171631"/>
                <a:gd name="connsiteY34" fmla="*/ 0 h 20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1631" h="200202">
                  <a:moveTo>
                    <a:pt x="47806" y="85725"/>
                  </a:moveTo>
                  <a:cubicBezTo>
                    <a:pt x="29394" y="85725"/>
                    <a:pt x="14468" y="100650"/>
                    <a:pt x="14468" y="119062"/>
                  </a:cubicBezTo>
                  <a:cubicBezTo>
                    <a:pt x="14468" y="137474"/>
                    <a:pt x="29394" y="152400"/>
                    <a:pt x="47806" y="152400"/>
                  </a:cubicBezTo>
                  <a:cubicBezTo>
                    <a:pt x="66218" y="152400"/>
                    <a:pt x="81143" y="137474"/>
                    <a:pt x="81143" y="119062"/>
                  </a:cubicBezTo>
                  <a:cubicBezTo>
                    <a:pt x="81143" y="100650"/>
                    <a:pt x="66218" y="85725"/>
                    <a:pt x="47806" y="85725"/>
                  </a:cubicBezTo>
                  <a:close/>
                  <a:moveTo>
                    <a:pt x="47806" y="71437"/>
                  </a:moveTo>
                  <a:cubicBezTo>
                    <a:pt x="60603" y="71423"/>
                    <a:pt x="72864" y="76575"/>
                    <a:pt x="81810" y="85725"/>
                  </a:cubicBezTo>
                  <a:cubicBezTo>
                    <a:pt x="90553" y="94617"/>
                    <a:pt x="95445" y="106592"/>
                    <a:pt x="95431" y="119062"/>
                  </a:cubicBezTo>
                  <a:cubicBezTo>
                    <a:pt x="95449" y="129810"/>
                    <a:pt x="91815" y="140245"/>
                    <a:pt x="85125" y="148656"/>
                  </a:cubicBezTo>
                  <a:lnTo>
                    <a:pt x="124291" y="187833"/>
                  </a:lnTo>
                  <a:cubicBezTo>
                    <a:pt x="124414" y="187947"/>
                    <a:pt x="124533" y="188066"/>
                    <a:pt x="124648" y="188189"/>
                  </a:cubicBezTo>
                  <a:cubicBezTo>
                    <a:pt x="127338" y="191076"/>
                    <a:pt x="127178" y="195595"/>
                    <a:pt x="124291" y="198285"/>
                  </a:cubicBezTo>
                  <a:cubicBezTo>
                    <a:pt x="121405" y="200975"/>
                    <a:pt x="116885" y="200815"/>
                    <a:pt x="114195" y="197929"/>
                  </a:cubicBezTo>
                  <a:lnTo>
                    <a:pt x="74666" y="158400"/>
                  </a:lnTo>
                  <a:cubicBezTo>
                    <a:pt x="53549" y="172965"/>
                    <a:pt x="24689" y="168186"/>
                    <a:pt x="9394" y="147591"/>
                  </a:cubicBezTo>
                  <a:cubicBezTo>
                    <a:pt x="-6289" y="126476"/>
                    <a:pt x="-1885" y="96645"/>
                    <a:pt x="19231" y="80962"/>
                  </a:cubicBezTo>
                  <a:cubicBezTo>
                    <a:pt x="27467" y="74766"/>
                    <a:pt x="37499" y="71422"/>
                    <a:pt x="47806" y="71437"/>
                  </a:cubicBezTo>
                  <a:close/>
                  <a:moveTo>
                    <a:pt x="109718" y="4762"/>
                  </a:moveTo>
                  <a:lnTo>
                    <a:pt x="166868" y="61912"/>
                  </a:lnTo>
                  <a:lnTo>
                    <a:pt x="114481" y="61912"/>
                  </a:lnTo>
                  <a:cubicBezTo>
                    <a:pt x="111851" y="61912"/>
                    <a:pt x="109718" y="59780"/>
                    <a:pt x="109718" y="57150"/>
                  </a:cubicBezTo>
                  <a:close/>
                  <a:moveTo>
                    <a:pt x="38281" y="0"/>
                  </a:moveTo>
                  <a:lnTo>
                    <a:pt x="95431" y="0"/>
                  </a:lnTo>
                  <a:lnTo>
                    <a:pt x="95431" y="57150"/>
                  </a:lnTo>
                  <a:cubicBezTo>
                    <a:pt x="95431" y="67671"/>
                    <a:pt x="103960" y="76200"/>
                    <a:pt x="114481" y="76200"/>
                  </a:cubicBezTo>
                  <a:lnTo>
                    <a:pt x="171631" y="76200"/>
                  </a:lnTo>
                  <a:lnTo>
                    <a:pt x="171631" y="171450"/>
                  </a:lnTo>
                  <a:cubicBezTo>
                    <a:pt x="171631" y="181971"/>
                    <a:pt x="163102" y="190500"/>
                    <a:pt x="152581" y="190500"/>
                  </a:cubicBezTo>
                  <a:lnTo>
                    <a:pt x="135741" y="190500"/>
                  </a:lnTo>
                  <a:cubicBezTo>
                    <a:pt x="135246" y="187061"/>
                    <a:pt x="133674" y="183737"/>
                    <a:pt x="131026" y="181099"/>
                  </a:cubicBezTo>
                  <a:lnTo>
                    <a:pt x="97403" y="147476"/>
                  </a:lnTo>
                  <a:cubicBezTo>
                    <a:pt x="107536" y="129807"/>
                    <a:pt x="107501" y="108080"/>
                    <a:pt x="97308" y="90445"/>
                  </a:cubicBezTo>
                  <a:cubicBezTo>
                    <a:pt x="81515" y="63117"/>
                    <a:pt x="46558" y="53767"/>
                    <a:pt x="19231" y="69561"/>
                  </a:cubicBezTo>
                  <a:lnTo>
                    <a:pt x="19231" y="19050"/>
                  </a:lnTo>
                  <a:cubicBezTo>
                    <a:pt x="19231" y="8529"/>
                    <a:pt x="27760" y="0"/>
                    <a:pt x="38281" y="0"/>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53" name="Content Placeholder 217">
            <a:extLst>
              <a:ext uri="{FF2B5EF4-FFF2-40B4-BE49-F238E27FC236}">
                <a16:creationId xmlns:a16="http://schemas.microsoft.com/office/drawing/2014/main" id="{E5AB4745-3C03-4120-34A0-9941604814B4}"/>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rgbClr val="C03BC4"/>
              </a:gs>
              <a:gs pos="100000">
                <a:srgbClr val="0078D4"/>
              </a:gs>
            </a:gsLst>
            <a:lin ang="5400000" scaled="1"/>
          </a:gra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 Chat</a:t>
            </a:r>
          </a:p>
        </p:txBody>
      </p:sp>
    </p:spTree>
    <p:extLst>
      <p:ext uri="{BB962C8B-B14F-4D97-AF65-F5344CB8AC3E}">
        <p14:creationId xmlns:p14="http://schemas.microsoft.com/office/powerpoint/2010/main" val="150208981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5D5F64D-9994-5170-9167-F98347C4367B}"/>
              </a:ext>
              <a:ext uri="{C183D7F6-B498-43B3-948B-1728B52AA6E4}">
                <adec:decorative xmlns:adec="http://schemas.microsoft.com/office/drawing/2017/decorative" val="1"/>
              </a:ext>
            </a:extLst>
          </p:cNvPr>
          <p:cNvSpPr/>
          <p:nvPr/>
        </p:nvSpPr>
        <p:spPr>
          <a:xfrm>
            <a:off x="0" y="1"/>
            <a:ext cx="12192000" cy="1181099"/>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7" name="Rectangle: Rounded Corners 26">
            <a:extLst>
              <a:ext uri="{FF2B5EF4-FFF2-40B4-BE49-F238E27FC236}">
                <a16:creationId xmlns:a16="http://schemas.microsoft.com/office/drawing/2014/main" id="{846F7D71-62AD-4941-162E-6CABD12070C2}"/>
              </a:ext>
              <a:ext uri="{C183D7F6-B498-43B3-948B-1728B52AA6E4}">
                <adec:decorative xmlns:adec="http://schemas.microsoft.com/office/drawing/2017/decorative" val="1"/>
              </a:ext>
            </a:extLst>
          </p:cNvPr>
          <p:cNvSpPr>
            <a:spLocks/>
          </p:cNvSpPr>
          <p:nvPr/>
        </p:nvSpPr>
        <p:spPr bwMode="auto">
          <a:xfrm>
            <a:off x="588963" y="2552700"/>
            <a:ext cx="11017250" cy="3716339"/>
          </a:xfrm>
          <a:prstGeom prst="roundRect">
            <a:avLst>
              <a:gd name="adj" fmla="val 3443"/>
            </a:avLst>
          </a:prstGeom>
          <a:solidFill>
            <a:srgbClr val="F0ECF8"/>
          </a:solidFill>
          <a:ln w="12700">
            <a:noFill/>
          </a:ln>
          <a:effectLst>
            <a:outerShdw blurRad="177800" dist="127000" dir="27000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8" name="Rectangle: Rounded Corners 27">
            <a:extLst>
              <a:ext uri="{FF2B5EF4-FFF2-40B4-BE49-F238E27FC236}">
                <a16:creationId xmlns:a16="http://schemas.microsoft.com/office/drawing/2014/main" id="{F13B56D3-5165-3E0B-39D7-69C4B6E82DEC}"/>
              </a:ext>
              <a:ext uri="{C183D7F6-B498-43B3-948B-1728B52AA6E4}">
                <adec:decorative xmlns:adec="http://schemas.microsoft.com/office/drawing/2017/decorative" val="1"/>
              </a:ext>
            </a:extLst>
          </p:cNvPr>
          <p:cNvSpPr>
            <a:spLocks/>
          </p:cNvSpPr>
          <p:nvPr/>
        </p:nvSpPr>
        <p:spPr bwMode="auto">
          <a:xfrm>
            <a:off x="654845" y="2966323"/>
            <a:ext cx="10885487" cy="303927"/>
          </a:xfrm>
          <a:prstGeom prst="roundRect">
            <a:avLst>
              <a:gd name="adj" fmla="val 31924"/>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Segoe Sans Display"/>
              <a:ea typeface="Segoe UI" pitchFamily="34" charset="0"/>
              <a:cs typeface="Segoe UI"/>
            </a:endParaRPr>
          </a:p>
        </p:txBody>
      </p:sp>
      <p:sp>
        <p:nvSpPr>
          <p:cNvPr id="30" name="Rectangle: Rounded Corners 29">
            <a:extLst>
              <a:ext uri="{FF2B5EF4-FFF2-40B4-BE49-F238E27FC236}">
                <a16:creationId xmlns:a16="http://schemas.microsoft.com/office/drawing/2014/main" id="{41DFB1F5-E122-FB2D-09DE-EADF43F91C98}"/>
              </a:ext>
              <a:ext uri="{C183D7F6-B498-43B3-948B-1728B52AA6E4}">
                <adec:decorative xmlns:adec="http://schemas.microsoft.com/office/drawing/2017/decorative" val="1"/>
              </a:ext>
            </a:extLst>
          </p:cNvPr>
          <p:cNvSpPr/>
          <p:nvPr/>
        </p:nvSpPr>
        <p:spPr bwMode="auto">
          <a:xfrm>
            <a:off x="654845" y="3337560"/>
            <a:ext cx="10885487" cy="2860039"/>
          </a:xfrm>
          <a:prstGeom prst="roundRect">
            <a:avLst>
              <a:gd name="adj" fmla="val 333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35" name="Straight Connector 34">
            <a:extLst>
              <a:ext uri="{FF2B5EF4-FFF2-40B4-BE49-F238E27FC236}">
                <a16:creationId xmlns:a16="http://schemas.microsoft.com/office/drawing/2014/main" id="{749B0DC6-0DE0-5CD9-8DE4-F3F4F7C0E62F}"/>
              </a:ext>
              <a:ext uri="{C183D7F6-B498-43B3-948B-1728B52AA6E4}">
                <adec:decorative xmlns:adec="http://schemas.microsoft.com/office/drawing/2017/decorative" val="1"/>
              </a:ext>
            </a:extLst>
          </p:cNvPr>
          <p:cNvCxnSpPr>
            <a:cxnSpLocks/>
          </p:cNvCxnSpPr>
          <p:nvPr/>
        </p:nvCxnSpPr>
        <p:spPr>
          <a:xfrm>
            <a:off x="3376217" y="3432809"/>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59526CB-85FB-537E-0F4F-4940A7D1FF62}"/>
              </a:ext>
              <a:ext uri="{C183D7F6-B498-43B3-948B-1728B52AA6E4}">
                <adec:decorative xmlns:adec="http://schemas.microsoft.com/office/drawing/2017/decorative" val="1"/>
              </a:ext>
            </a:extLst>
          </p:cNvPr>
          <p:cNvCxnSpPr>
            <a:cxnSpLocks/>
          </p:cNvCxnSpPr>
          <p:nvPr/>
        </p:nvCxnSpPr>
        <p:spPr>
          <a:xfrm>
            <a:off x="6097589" y="3432809"/>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93AD34B-9B99-FF20-5667-C959AB62D48E}"/>
              </a:ext>
              <a:ext uri="{C183D7F6-B498-43B3-948B-1728B52AA6E4}">
                <adec:decorative xmlns:adec="http://schemas.microsoft.com/office/drawing/2017/decorative" val="1"/>
              </a:ext>
            </a:extLst>
          </p:cNvPr>
          <p:cNvCxnSpPr>
            <a:cxnSpLocks/>
          </p:cNvCxnSpPr>
          <p:nvPr/>
        </p:nvCxnSpPr>
        <p:spPr>
          <a:xfrm>
            <a:off x="8818961" y="3432809"/>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1D385886-8D6B-6C6A-4643-CF167CE826EB}"/>
              </a:ext>
              <a:ext uri="{C183D7F6-B498-43B3-948B-1728B52AA6E4}">
                <adec:decorative xmlns:adec="http://schemas.microsoft.com/office/drawing/2017/decorative" val="1"/>
              </a:ext>
            </a:extLst>
          </p:cNvPr>
          <p:cNvSpPr/>
          <p:nvPr/>
        </p:nvSpPr>
        <p:spPr>
          <a:xfrm>
            <a:off x="0" y="11811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47" name="Straight Connector 46">
            <a:extLst>
              <a:ext uri="{FF2B5EF4-FFF2-40B4-BE49-F238E27FC236}">
                <a16:creationId xmlns:a16="http://schemas.microsoft.com/office/drawing/2014/main" id="{0647E1D6-9EF7-DF3C-237F-D9A9A7C60F8F}"/>
              </a:ext>
              <a:ext uri="{C183D7F6-B498-43B3-948B-1728B52AA6E4}">
                <adec:decorative xmlns:adec="http://schemas.microsoft.com/office/drawing/2017/decorative" val="1"/>
              </a:ext>
            </a:extLst>
          </p:cNvPr>
          <p:cNvCxnSpPr>
            <a:cxnSpLocks/>
          </p:cNvCxnSpPr>
          <p:nvPr/>
        </p:nvCxnSpPr>
        <p:spPr>
          <a:xfrm>
            <a:off x="4682788"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EC7D6C2-BD7A-60AA-452C-3C360A70107D}"/>
              </a:ext>
              <a:ext uri="{C183D7F6-B498-43B3-948B-1728B52AA6E4}">
                <adec:decorative xmlns:adec="http://schemas.microsoft.com/office/drawing/2017/decorative" val="1"/>
              </a:ext>
            </a:extLst>
          </p:cNvPr>
          <p:cNvCxnSpPr>
            <a:cxnSpLocks/>
          </p:cNvCxnSpPr>
          <p:nvPr/>
        </p:nvCxnSpPr>
        <p:spPr>
          <a:xfrm>
            <a:off x="7530022"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8C1920AA-E839-35A6-C1BB-337AB3804AE1}"/>
              </a:ext>
            </a:extLst>
          </p:cNvPr>
          <p:cNvSpPr>
            <a:spLocks noGrp="1"/>
          </p:cNvSpPr>
          <p:nvPr>
            <p:ph type="title"/>
          </p:nvPr>
        </p:nvSpPr>
        <p:spPr/>
        <p:txBody>
          <a:bodyPr/>
          <a:lstStyle/>
          <a:p>
            <a:r>
              <a:rPr lang="en-US">
                <a:ea typeface="+mj-ea"/>
                <a:cs typeface="+mj-cs"/>
              </a:rPr>
              <a:t>Jira Connector</a:t>
            </a:r>
          </a:p>
        </p:txBody>
      </p:sp>
      <p:sp>
        <p:nvSpPr>
          <p:cNvPr id="42" name="Content Placeholder 217">
            <a:extLst>
              <a:ext uri="{FF2B5EF4-FFF2-40B4-BE49-F238E27FC236}">
                <a16:creationId xmlns:a16="http://schemas.microsoft.com/office/drawing/2014/main" id="{E130D2AB-42D1-BDC5-34C2-624FFBEAFE61}"/>
              </a:ext>
            </a:extLst>
          </p:cNvPr>
          <p:cNvSpPr txBox="1">
            <a:spLocks/>
          </p:cNvSpPr>
          <p:nvPr/>
        </p:nvSpPr>
        <p:spPr>
          <a:xfrm>
            <a:off x="10296525" y="703809"/>
            <a:ext cx="1323975" cy="403536"/>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defTabSz="457200">
              <a:spcAft>
                <a:spcPts val="800"/>
              </a:spcAft>
              <a:defRPr kumimoji="0" sz="1100" b="0" i="0" u="none" strike="noStrike" cap="none" spc="0" normalizeH="0" baseline="0">
                <a:ln>
                  <a:noFill/>
                </a:ln>
                <a:solidFill>
                  <a:schemeClr val="bg1"/>
                </a:solidFill>
                <a:effectLst/>
                <a:uLnTx/>
                <a:uFillTx/>
                <a:ea typeface="Segoe UI" pitchFamily="34" charset="0"/>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j-ea"/>
                <a:cs typeface="Segoe UI"/>
                <a:hlinkClick r:id="rId3">
                  <a:extLst>
                    <a:ext uri="{A12FA001-AC4F-418D-AE19-62706E023703}">
                      <ahyp:hlinkClr xmlns:ahyp="http://schemas.microsoft.com/office/drawing/2018/hyperlinkcolor" val="tx"/>
                    </a:ext>
                  </a:extLst>
                </a:hlinkClick>
              </a:rPr>
              <a:t>Learn more</a:t>
            </a:r>
            <a:endParaRPr kumimoji="0" lang="en-US" sz="1100" b="0" i="0" u="none" strike="noStrike" kern="1200" cap="none" spc="0" normalizeH="0" baseline="0" noProof="0">
              <a:ln>
                <a:noFill/>
              </a:ln>
              <a:solidFill>
                <a:srgbClr val="FFFFFF"/>
              </a:solidFill>
              <a:effectLst/>
              <a:uLnTx/>
              <a:uFillTx/>
              <a:latin typeface="Segoe Sans Display Semibold"/>
              <a:ea typeface="+mj-ea"/>
              <a:cs typeface="Segoe UI"/>
            </a:endParaRPr>
          </a:p>
        </p:txBody>
      </p:sp>
      <p:sp>
        <p:nvSpPr>
          <p:cNvPr id="50" name="Rectangle 49">
            <a:extLst>
              <a:ext uri="{FF2B5EF4-FFF2-40B4-BE49-F238E27FC236}">
                <a16:creationId xmlns:a16="http://schemas.microsoft.com/office/drawing/2014/main" id="{8B7898C5-51CF-73E4-33E0-D3945E41BB36}"/>
              </a:ext>
            </a:extLst>
          </p:cNvPr>
          <p:cNvSpPr/>
          <p:nvPr/>
        </p:nvSpPr>
        <p:spPr>
          <a:xfrm>
            <a:off x="0" y="1346454"/>
            <a:ext cx="12192000" cy="1104900"/>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493776" bIns="45720" rtlCol="0" anchor="ctr"/>
          <a:lstStyle/>
          <a:p>
            <a:pPr marL="0" marR="0" lvl="2" indent="0" algn="l" defTabSz="457200"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gradFill flip="none" rotWithShape="1">
                  <a:gsLst>
                    <a:gs pos="20000">
                      <a:srgbClr val="0078D4">
                        <a:lumMod val="75000"/>
                      </a:srgbClr>
                    </a:gs>
                    <a:gs pos="100000">
                      <a:srgbClr val="C53FCC"/>
                    </a:gs>
                  </a:gsLst>
                  <a:lin ang="0" scaled="1"/>
                  <a:tileRect/>
                </a:gradFill>
                <a:effectLst/>
                <a:uLnTx/>
                <a:uFillTx/>
                <a:latin typeface="Segoe Sans Display Semibold"/>
                <a:ea typeface="+mn-ea"/>
                <a:cs typeface="+mn-cs"/>
              </a:rPr>
              <a:t>Solution summary</a:t>
            </a:r>
          </a:p>
          <a:p>
            <a:pPr marL="0" marR="0" lvl="2" indent="0" algn="l" defTabSz="457200" rtl="0" eaLnBrk="1" fontAlgn="auto" latinLnBrk="0" hangingPunct="1">
              <a:lnSpc>
                <a:spcPct val="100000"/>
              </a:lnSpc>
              <a:spcBef>
                <a:spcPts val="600"/>
              </a:spcBef>
              <a:spcAft>
                <a:spcPts val="0"/>
              </a:spcAft>
              <a:buClrTx/>
              <a:buSzPct val="90000"/>
              <a:buFontTx/>
              <a:buNone/>
              <a:tabLst/>
              <a:defRPr/>
            </a:pPr>
            <a:r>
              <a:rPr kumimoji="0" lang="en-US" sz="1000" b="0" i="0" u="none" strike="noStrike" kern="1200" cap="none" spc="0" normalizeH="0" baseline="0" noProof="0">
                <a:ln>
                  <a:noFill/>
                </a:ln>
                <a:solidFill>
                  <a:srgbClr val="091F2C"/>
                </a:solidFill>
                <a:effectLst/>
                <a:uLnTx/>
                <a:uFillTx/>
                <a:latin typeface="Segoe Sans Display"/>
                <a:ea typeface="+mn-ea"/>
                <a:cs typeface="+mn-cs"/>
              </a:rPr>
              <a:t>The Microsoft Graph connector for Jira allows organizations to index Jira issues into Microsoft Graph, to be used across Microsoft 365 experiences, including Copilot. This means that users can search for Jira issues directly within Microsoft 365 Copilot clients. Users can retrieve detailed Jira task information and summaries through natural language prompts, maintaining context across queries.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It also provides updates from Jira and other sources, aiding in project planning, decision-making, and increasing productivity by centralizing access to information without switching applications. Content indexed via Graph connectors can be combined with other Copilot agents to create declarative agents that support taking action on the content as well as queries and reasoning</a:t>
            </a:r>
          </a:p>
        </p:txBody>
      </p:sp>
      <p:sp>
        <p:nvSpPr>
          <p:cNvPr id="29" name="Content Placeholder 18">
            <a:extLst>
              <a:ext uri="{FF2B5EF4-FFF2-40B4-BE49-F238E27FC236}">
                <a16:creationId xmlns:a16="http://schemas.microsoft.com/office/drawing/2014/main" id="{98AA9B94-3C28-6EA0-7B18-0B52880B7AA8}"/>
              </a:ext>
            </a:extLst>
          </p:cNvPr>
          <p:cNvSpPr txBox="1">
            <a:spLocks/>
          </p:cNvSpPr>
          <p:nvPr/>
        </p:nvSpPr>
        <p:spPr>
          <a:xfrm>
            <a:off x="654845" y="2671984"/>
            <a:ext cx="10885487" cy="16927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Enable Jira Connector to increase the ROI of Copilot by improving business metrics like:</a:t>
            </a:r>
          </a:p>
        </p:txBody>
      </p:sp>
      <p:sp>
        <p:nvSpPr>
          <p:cNvPr id="43" name="TextBox 42">
            <a:extLst>
              <a:ext uri="{FF2B5EF4-FFF2-40B4-BE49-F238E27FC236}">
                <a16:creationId xmlns:a16="http://schemas.microsoft.com/office/drawing/2014/main" id="{C2DD8EFE-0791-46AC-284C-D2AC5766D1FC}"/>
              </a:ext>
            </a:extLst>
          </p:cNvPr>
          <p:cNvSpPr txBox="1"/>
          <p:nvPr/>
        </p:nvSpPr>
        <p:spPr>
          <a:xfrm>
            <a:off x="2262103" y="3033648"/>
            <a:ext cx="2045432"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Sans Display Semibold"/>
                <a:ea typeface="+mn-ea"/>
                <a:cs typeface="+mn-cs"/>
              </a:rPr>
              <a:t>Reduced cycle time </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5" name="TextBox 44">
            <a:extLst>
              <a:ext uri="{FF2B5EF4-FFF2-40B4-BE49-F238E27FC236}">
                <a16:creationId xmlns:a16="http://schemas.microsoft.com/office/drawing/2014/main" id="{5EFF6724-68F7-B7BF-FB50-884BB819F081}"/>
              </a:ext>
            </a:extLst>
          </p:cNvPr>
          <p:cNvSpPr txBox="1"/>
          <p:nvPr/>
        </p:nvSpPr>
        <p:spPr>
          <a:xfrm>
            <a:off x="5058041" y="3033648"/>
            <a:ext cx="2096728"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Increased velocity</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6" name="TextBox 45">
            <a:extLst>
              <a:ext uri="{FF2B5EF4-FFF2-40B4-BE49-F238E27FC236}">
                <a16:creationId xmlns:a16="http://schemas.microsoft.com/office/drawing/2014/main" id="{C2348D38-B80B-84D6-923B-93907FCC44AD}"/>
              </a:ext>
            </a:extLst>
          </p:cNvPr>
          <p:cNvSpPr txBox="1"/>
          <p:nvPr/>
        </p:nvSpPr>
        <p:spPr>
          <a:xfrm>
            <a:off x="7905275" y="3033648"/>
            <a:ext cx="2027798"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Improved engineer productivity </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1" name="Content Placeholder 43">
            <a:extLst>
              <a:ext uri="{FF2B5EF4-FFF2-40B4-BE49-F238E27FC236}">
                <a16:creationId xmlns:a16="http://schemas.microsoft.com/office/drawing/2014/main" id="{92523704-407C-AD4F-AD4D-2E30A0575AD5}"/>
              </a:ext>
            </a:extLst>
          </p:cNvPr>
          <p:cNvSpPr txBox="1">
            <a:spLocks/>
          </p:cNvSpPr>
          <p:nvPr/>
        </p:nvSpPr>
        <p:spPr>
          <a:xfrm>
            <a:off x="748706" y="3432810"/>
            <a:ext cx="2533650" cy="1015663"/>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Functional scenarios alignment</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Engineering: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By leveraging these capabilities, engineering teams can significantly enhance their productivity, reduce friction in accessing critical information, and improve overall collaboration</a:t>
            </a:r>
          </a:p>
        </p:txBody>
      </p:sp>
      <p:sp>
        <p:nvSpPr>
          <p:cNvPr id="32" name="Content Placeholder 51">
            <a:extLst>
              <a:ext uri="{FF2B5EF4-FFF2-40B4-BE49-F238E27FC236}">
                <a16:creationId xmlns:a16="http://schemas.microsoft.com/office/drawing/2014/main" id="{E2ADE7C5-8344-AC1B-0C7F-B12B194E7083}"/>
              </a:ext>
            </a:extLst>
          </p:cNvPr>
          <p:cNvSpPr txBox="1">
            <a:spLocks/>
          </p:cNvSpPr>
          <p:nvPr/>
        </p:nvSpPr>
        <p:spPr>
          <a:xfrm>
            <a:off x="3470078" y="3432810"/>
            <a:ext cx="2533650" cy="2015936"/>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Key customer challenges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Task Management Overload: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Engineers often juggle multiple tasks and projects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Context Switching: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Constantly switching between Jira and other tools can disrupt workflow</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Collaboration Challenges: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Ensuring all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team members are on the same page can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be difficult</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Time-Consuming Searches</a:t>
            </a:r>
            <a:r>
              <a:rPr kumimoji="0" lang="en-US" sz="1000" b="0" i="0" u="none" strike="noStrike" kern="1200" cap="none" spc="0" normalizeH="0" baseline="0" noProof="0">
                <a:ln>
                  <a:noFill/>
                </a:ln>
                <a:solidFill>
                  <a:srgbClr val="091F2C"/>
                </a:solidFill>
                <a:effectLst/>
                <a:uLnTx/>
                <a:uFillTx/>
                <a:latin typeface="Segoe Sans Display"/>
                <a:ea typeface="+mn-ea"/>
                <a:cs typeface="+mn-cs"/>
              </a:rPr>
              <a:t>: Finding specific issues in Jira can be time-consuming </a:t>
            </a:r>
          </a:p>
        </p:txBody>
      </p:sp>
      <p:sp>
        <p:nvSpPr>
          <p:cNvPr id="33" name="Content Placeholder 52">
            <a:extLst>
              <a:ext uri="{FF2B5EF4-FFF2-40B4-BE49-F238E27FC236}">
                <a16:creationId xmlns:a16="http://schemas.microsoft.com/office/drawing/2014/main" id="{F9FEF2FF-069D-B236-F7C1-93F597952206}"/>
              </a:ext>
            </a:extLst>
          </p:cNvPr>
          <p:cNvSpPr txBox="1">
            <a:spLocks/>
          </p:cNvSpPr>
          <p:nvPr/>
        </p:nvSpPr>
        <p:spPr>
          <a:xfrm>
            <a:off x="6191450" y="3432810"/>
            <a:ext cx="2533650" cy="2708434"/>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Key value propositions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Intelligent Querying and Data Analysis: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With Copilot querying capabilities, users can ask complex questions about their Jira data and receive comprehensive, context-aware responses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Streamlined Project Management: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Copilot helps streamline project management by providing intelligent summaries and updates from Jira</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Enhanced Decision-making: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By integrating Jira with Copilot, users can access insights from their project data. This enables quicker, data-driven decision-making, reducing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the time spent on manual data retrieval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and analysis</a:t>
            </a:r>
          </a:p>
        </p:txBody>
      </p:sp>
      <p:sp>
        <p:nvSpPr>
          <p:cNvPr id="34" name="Content Placeholder 226">
            <a:extLst>
              <a:ext uri="{FF2B5EF4-FFF2-40B4-BE49-F238E27FC236}">
                <a16:creationId xmlns:a16="http://schemas.microsoft.com/office/drawing/2014/main" id="{4261D858-3B52-2734-8A78-B7CBFC7703CB}"/>
              </a:ext>
            </a:extLst>
          </p:cNvPr>
          <p:cNvSpPr txBox="1">
            <a:spLocks/>
          </p:cNvSpPr>
          <p:nvPr/>
        </p:nvSpPr>
        <p:spPr>
          <a:xfrm>
            <a:off x="8912822" y="3432810"/>
            <a:ext cx="2533650" cy="132343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Sample prompts for target persona</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1: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Find me comments on the Jira issues about the customer’s feedback</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2: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Show me details on the issue about website not loading properly</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3: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Get me the issue created by John yesterday</a:t>
            </a:r>
          </a:p>
        </p:txBody>
      </p:sp>
    </p:spTree>
    <p:extLst>
      <p:ext uri="{BB962C8B-B14F-4D97-AF65-F5344CB8AC3E}">
        <p14:creationId xmlns:p14="http://schemas.microsoft.com/office/powerpoint/2010/main" val="58760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391962C-7385-A73E-2649-1A0A281179FE}"/>
              </a:ext>
              <a:ext uri="{C183D7F6-B498-43B3-948B-1728B52AA6E4}">
                <adec:decorative xmlns:adec="http://schemas.microsoft.com/office/drawing/2017/decorative" val="1"/>
              </a:ext>
            </a:extLst>
          </p:cNvPr>
          <p:cNvSpPr/>
          <p:nvPr/>
        </p:nvSpPr>
        <p:spPr>
          <a:xfrm>
            <a:off x="0" y="1"/>
            <a:ext cx="12192000" cy="1181099"/>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8" name="Rectangle: Rounded Corners 27">
            <a:extLst>
              <a:ext uri="{FF2B5EF4-FFF2-40B4-BE49-F238E27FC236}">
                <a16:creationId xmlns:a16="http://schemas.microsoft.com/office/drawing/2014/main" id="{B6458C85-BD00-006E-77CF-9D4D6E07DBEE}"/>
              </a:ext>
              <a:ext uri="{C183D7F6-B498-43B3-948B-1728B52AA6E4}">
                <adec:decorative xmlns:adec="http://schemas.microsoft.com/office/drawing/2017/decorative" val="1"/>
              </a:ext>
            </a:extLst>
          </p:cNvPr>
          <p:cNvSpPr>
            <a:spLocks/>
          </p:cNvSpPr>
          <p:nvPr/>
        </p:nvSpPr>
        <p:spPr bwMode="auto">
          <a:xfrm>
            <a:off x="588963" y="2552700"/>
            <a:ext cx="11017250" cy="3716339"/>
          </a:xfrm>
          <a:prstGeom prst="roundRect">
            <a:avLst>
              <a:gd name="adj" fmla="val 3443"/>
            </a:avLst>
          </a:prstGeom>
          <a:solidFill>
            <a:srgbClr val="F0ECF8"/>
          </a:solidFill>
          <a:ln w="12700">
            <a:noFill/>
          </a:ln>
          <a:effectLst>
            <a:outerShdw blurRad="177800" dist="127000" dir="27000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9" name="Rectangle: Rounded Corners 28">
            <a:extLst>
              <a:ext uri="{FF2B5EF4-FFF2-40B4-BE49-F238E27FC236}">
                <a16:creationId xmlns:a16="http://schemas.microsoft.com/office/drawing/2014/main" id="{6985EE43-8980-49D8-1E5B-C2E3C4DB1DA9}"/>
              </a:ext>
              <a:ext uri="{C183D7F6-B498-43B3-948B-1728B52AA6E4}">
                <adec:decorative xmlns:adec="http://schemas.microsoft.com/office/drawing/2017/decorative" val="1"/>
              </a:ext>
            </a:extLst>
          </p:cNvPr>
          <p:cNvSpPr>
            <a:spLocks/>
          </p:cNvSpPr>
          <p:nvPr/>
        </p:nvSpPr>
        <p:spPr bwMode="auto">
          <a:xfrm>
            <a:off x="654845" y="2966323"/>
            <a:ext cx="10885487" cy="303927"/>
          </a:xfrm>
          <a:prstGeom prst="roundRect">
            <a:avLst>
              <a:gd name="adj" fmla="val 31924"/>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Segoe Sans Display"/>
              <a:ea typeface="Segoe UI" pitchFamily="34" charset="0"/>
              <a:cs typeface="Segoe UI"/>
            </a:endParaRPr>
          </a:p>
        </p:txBody>
      </p:sp>
      <p:sp>
        <p:nvSpPr>
          <p:cNvPr id="31" name="Rectangle: Rounded Corners 30">
            <a:extLst>
              <a:ext uri="{FF2B5EF4-FFF2-40B4-BE49-F238E27FC236}">
                <a16:creationId xmlns:a16="http://schemas.microsoft.com/office/drawing/2014/main" id="{732A8401-2E11-6211-5A8C-CA050EFFA77D}"/>
              </a:ext>
              <a:ext uri="{C183D7F6-B498-43B3-948B-1728B52AA6E4}">
                <adec:decorative xmlns:adec="http://schemas.microsoft.com/office/drawing/2017/decorative" val="1"/>
              </a:ext>
            </a:extLst>
          </p:cNvPr>
          <p:cNvSpPr/>
          <p:nvPr/>
        </p:nvSpPr>
        <p:spPr bwMode="auto">
          <a:xfrm>
            <a:off x="654845" y="3337560"/>
            <a:ext cx="10885487" cy="2860039"/>
          </a:xfrm>
          <a:prstGeom prst="roundRect">
            <a:avLst>
              <a:gd name="adj" fmla="val 333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cxnSp>
        <p:nvCxnSpPr>
          <p:cNvPr id="36" name="Straight Connector 35">
            <a:extLst>
              <a:ext uri="{FF2B5EF4-FFF2-40B4-BE49-F238E27FC236}">
                <a16:creationId xmlns:a16="http://schemas.microsoft.com/office/drawing/2014/main" id="{A4361961-A78C-5CF0-3C4B-18F587AB5C6E}"/>
              </a:ext>
              <a:ext uri="{C183D7F6-B498-43B3-948B-1728B52AA6E4}">
                <adec:decorative xmlns:adec="http://schemas.microsoft.com/office/drawing/2017/decorative" val="1"/>
              </a:ext>
            </a:extLst>
          </p:cNvPr>
          <p:cNvCxnSpPr>
            <a:cxnSpLocks/>
          </p:cNvCxnSpPr>
          <p:nvPr/>
        </p:nvCxnSpPr>
        <p:spPr>
          <a:xfrm>
            <a:off x="3376217" y="3432809"/>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1D21F8D-1533-28CC-1501-916074FB9559}"/>
              </a:ext>
              <a:ext uri="{C183D7F6-B498-43B3-948B-1728B52AA6E4}">
                <adec:decorative xmlns:adec="http://schemas.microsoft.com/office/drawing/2017/decorative" val="1"/>
              </a:ext>
            </a:extLst>
          </p:cNvPr>
          <p:cNvCxnSpPr>
            <a:cxnSpLocks/>
          </p:cNvCxnSpPr>
          <p:nvPr/>
        </p:nvCxnSpPr>
        <p:spPr>
          <a:xfrm>
            <a:off x="6097589" y="3432809"/>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2278FA7-E657-A992-0C15-253A55A9C352}"/>
              </a:ext>
              <a:ext uri="{C183D7F6-B498-43B3-948B-1728B52AA6E4}">
                <adec:decorative xmlns:adec="http://schemas.microsoft.com/office/drawing/2017/decorative" val="1"/>
              </a:ext>
            </a:extLst>
          </p:cNvPr>
          <p:cNvCxnSpPr>
            <a:cxnSpLocks/>
          </p:cNvCxnSpPr>
          <p:nvPr/>
        </p:nvCxnSpPr>
        <p:spPr>
          <a:xfrm>
            <a:off x="8818961" y="3432809"/>
            <a:ext cx="0" cy="263149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09C3336-528A-DEBD-26DC-829CFB92FFAF}"/>
              </a:ext>
              <a:ext uri="{C183D7F6-B498-43B3-948B-1728B52AA6E4}">
                <adec:decorative xmlns:adec="http://schemas.microsoft.com/office/drawing/2017/decorative" val="1"/>
              </a:ext>
            </a:extLst>
          </p:cNvPr>
          <p:cNvSpPr/>
          <p:nvPr/>
        </p:nvSpPr>
        <p:spPr>
          <a:xfrm>
            <a:off x="0" y="11811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50" name="Straight Connector 49">
            <a:extLst>
              <a:ext uri="{FF2B5EF4-FFF2-40B4-BE49-F238E27FC236}">
                <a16:creationId xmlns:a16="http://schemas.microsoft.com/office/drawing/2014/main" id="{CB7422CC-94A4-599A-D4FD-43D37CDC9C4C}"/>
              </a:ext>
              <a:ext uri="{C183D7F6-B498-43B3-948B-1728B52AA6E4}">
                <adec:decorative xmlns:adec="http://schemas.microsoft.com/office/drawing/2017/decorative" val="1"/>
              </a:ext>
            </a:extLst>
          </p:cNvPr>
          <p:cNvCxnSpPr>
            <a:cxnSpLocks/>
          </p:cNvCxnSpPr>
          <p:nvPr/>
        </p:nvCxnSpPr>
        <p:spPr>
          <a:xfrm>
            <a:off x="3379441"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27036F4-DC80-9E8D-EF0C-B7381DFEF3A7}"/>
              </a:ext>
              <a:ext uri="{C183D7F6-B498-43B3-948B-1728B52AA6E4}">
                <adec:decorative xmlns:adec="http://schemas.microsoft.com/office/drawing/2017/decorative" val="1"/>
              </a:ext>
            </a:extLst>
          </p:cNvPr>
          <p:cNvCxnSpPr>
            <a:cxnSpLocks/>
          </p:cNvCxnSpPr>
          <p:nvPr/>
        </p:nvCxnSpPr>
        <p:spPr>
          <a:xfrm>
            <a:off x="6186092"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9E63CA3-0020-2915-8F46-430549E5697B}"/>
              </a:ext>
              <a:ext uri="{C183D7F6-B498-43B3-948B-1728B52AA6E4}">
                <adec:decorative xmlns:adec="http://schemas.microsoft.com/office/drawing/2017/decorative" val="1"/>
              </a:ext>
            </a:extLst>
          </p:cNvPr>
          <p:cNvCxnSpPr>
            <a:cxnSpLocks/>
          </p:cNvCxnSpPr>
          <p:nvPr/>
        </p:nvCxnSpPr>
        <p:spPr>
          <a:xfrm>
            <a:off x="9456010" y="3007558"/>
            <a:ext cx="0" cy="221456"/>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itle 24">
            <a:extLst>
              <a:ext uri="{FF2B5EF4-FFF2-40B4-BE49-F238E27FC236}">
                <a16:creationId xmlns:a16="http://schemas.microsoft.com/office/drawing/2014/main" id="{3F70C59E-4CB2-589A-9D14-8FAC8B03AAEE}"/>
              </a:ext>
            </a:extLst>
          </p:cNvPr>
          <p:cNvSpPr>
            <a:spLocks noGrp="1"/>
          </p:cNvSpPr>
          <p:nvPr>
            <p:ph type="title"/>
          </p:nvPr>
        </p:nvSpPr>
        <p:spPr/>
        <p:txBody>
          <a:bodyPr/>
          <a:lstStyle/>
          <a:p>
            <a:r>
              <a:rPr lang="en-US">
                <a:ea typeface="+mj-ea"/>
                <a:cs typeface="+mj-cs"/>
              </a:rPr>
              <a:t>Enterprise Websites Connector</a:t>
            </a:r>
          </a:p>
        </p:txBody>
      </p:sp>
      <p:sp>
        <p:nvSpPr>
          <p:cNvPr id="40" name="Content Placeholder 217">
            <a:extLst>
              <a:ext uri="{FF2B5EF4-FFF2-40B4-BE49-F238E27FC236}">
                <a16:creationId xmlns:a16="http://schemas.microsoft.com/office/drawing/2014/main" id="{1C1525C4-4DA7-4CB8-7ACA-177B36A28BD5}"/>
              </a:ext>
            </a:extLst>
          </p:cNvPr>
          <p:cNvSpPr txBox="1">
            <a:spLocks/>
          </p:cNvSpPr>
          <p:nvPr/>
        </p:nvSpPr>
        <p:spPr>
          <a:xfrm>
            <a:off x="10296525" y="703809"/>
            <a:ext cx="1323975" cy="403536"/>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defTabSz="457200">
              <a:spcAft>
                <a:spcPts val="800"/>
              </a:spcAft>
              <a:defRPr kumimoji="0" sz="1100" b="0" i="0" u="none" strike="noStrike" cap="none" spc="0" normalizeH="0" baseline="0">
                <a:ln>
                  <a:noFill/>
                </a:ln>
                <a:solidFill>
                  <a:schemeClr val="bg1"/>
                </a:solidFill>
                <a:effectLst/>
                <a:uLnTx/>
                <a:uFillTx/>
                <a:ea typeface="Segoe UI" pitchFamily="34" charset="0"/>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j-ea"/>
                <a:cs typeface="Segoe UI"/>
                <a:hlinkClick r:id="rId3">
                  <a:extLst>
                    <a:ext uri="{A12FA001-AC4F-418D-AE19-62706E023703}">
                      <ahyp:hlinkClr xmlns:ahyp="http://schemas.microsoft.com/office/drawing/2018/hyperlinkcolor" val="tx"/>
                    </a:ext>
                  </a:extLst>
                </a:hlinkClick>
              </a:rPr>
              <a:t>Learn more</a:t>
            </a:r>
            <a:endParaRPr kumimoji="0" lang="en-US" sz="1100" b="0" i="0" u="none" strike="noStrike" kern="1200" cap="none" spc="0" normalizeH="0" baseline="0" noProof="0">
              <a:ln>
                <a:noFill/>
              </a:ln>
              <a:solidFill>
                <a:srgbClr val="FFFFFF"/>
              </a:solidFill>
              <a:effectLst/>
              <a:uLnTx/>
              <a:uFillTx/>
              <a:latin typeface="Segoe Sans Display Semibold"/>
              <a:ea typeface="+mj-ea"/>
              <a:cs typeface="Segoe UI"/>
            </a:endParaRPr>
          </a:p>
        </p:txBody>
      </p:sp>
      <p:sp>
        <p:nvSpPr>
          <p:cNvPr id="27" name="Rectangle 26">
            <a:extLst>
              <a:ext uri="{FF2B5EF4-FFF2-40B4-BE49-F238E27FC236}">
                <a16:creationId xmlns:a16="http://schemas.microsoft.com/office/drawing/2014/main" id="{EA326367-C7E0-B9F8-F679-42792BD9A7F2}"/>
              </a:ext>
            </a:extLst>
          </p:cNvPr>
          <p:cNvSpPr/>
          <p:nvPr/>
        </p:nvSpPr>
        <p:spPr>
          <a:xfrm>
            <a:off x="0" y="1346454"/>
            <a:ext cx="12192000" cy="1104900"/>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594360" tIns="45720" rIns="493776" bIns="45720" rtlCol="0" anchor="ctr"/>
          <a:lstStyle/>
          <a:p>
            <a:pPr marL="0" marR="0" lvl="2" indent="0" algn="l" defTabSz="457200"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gradFill flip="none" rotWithShape="1">
                  <a:gsLst>
                    <a:gs pos="20000">
                      <a:srgbClr val="0078D4">
                        <a:lumMod val="75000"/>
                      </a:srgbClr>
                    </a:gs>
                    <a:gs pos="100000">
                      <a:srgbClr val="C53FCC"/>
                    </a:gs>
                  </a:gsLst>
                  <a:lin ang="0" scaled="1"/>
                  <a:tileRect/>
                </a:gradFill>
                <a:effectLst/>
                <a:uLnTx/>
                <a:uFillTx/>
                <a:latin typeface="Segoe Sans Display Semibold"/>
                <a:ea typeface="+mn-ea"/>
                <a:cs typeface="+mn-cs"/>
              </a:rPr>
              <a:t>Solution summary</a:t>
            </a:r>
          </a:p>
          <a:p>
            <a:pPr marL="0" marR="0" lvl="2" indent="0" algn="l" defTabSz="457200" rtl="0" eaLnBrk="1" fontAlgn="auto" latinLnBrk="0" hangingPunct="1">
              <a:lnSpc>
                <a:spcPct val="100000"/>
              </a:lnSpc>
              <a:spcBef>
                <a:spcPts val="600"/>
              </a:spcBef>
              <a:spcAft>
                <a:spcPts val="0"/>
              </a:spcAft>
              <a:buClrTx/>
              <a:buSzPct val="90000"/>
              <a:buFontTx/>
              <a:buNone/>
              <a:tabLst/>
              <a:defRPr/>
            </a:pPr>
            <a:r>
              <a:rPr kumimoji="0" lang="en-US" sz="1000" b="0" i="0" u="none" strike="noStrike" kern="1200" cap="none" spc="0" normalizeH="0" baseline="0" noProof="0">
                <a:ln>
                  <a:noFill/>
                </a:ln>
                <a:solidFill>
                  <a:srgbClr val="091F2C"/>
                </a:solidFill>
                <a:effectLst/>
                <a:uLnTx/>
                <a:uFillTx/>
                <a:latin typeface="Segoe Sans Display"/>
                <a:ea typeface="+mn-ea"/>
                <a:cs typeface="+mn-cs"/>
              </a:rPr>
              <a:t>The Microsoft Graph connector for Enterprise Websites allows organizations to index content from their company-owned websites into Microsoft Graph, to be used across Microsoft 365 experiences, including Copilot. This means users can search for this content directly within Microsoft 365 Copilot clients. Content indexed via Graph connectors can be combined with other Copilot agents to create declarative agents that support taking action on the content as well as queries and reasoning. This integration enables users to quickly locate and utilize website content, streamline collaboration on projects, and access the latest information and metadata, such as publish dates and authors. By centralizing access to website content, it ensures that all efforts are based on the most current and accurate data</a:t>
            </a:r>
          </a:p>
        </p:txBody>
      </p:sp>
      <p:sp>
        <p:nvSpPr>
          <p:cNvPr id="30" name="Content Placeholder 18">
            <a:extLst>
              <a:ext uri="{FF2B5EF4-FFF2-40B4-BE49-F238E27FC236}">
                <a16:creationId xmlns:a16="http://schemas.microsoft.com/office/drawing/2014/main" id="{1324E524-2EF1-0E82-3DE3-8932A996E8A0}"/>
              </a:ext>
            </a:extLst>
          </p:cNvPr>
          <p:cNvSpPr txBox="1">
            <a:spLocks/>
          </p:cNvSpPr>
          <p:nvPr/>
        </p:nvSpPr>
        <p:spPr>
          <a:xfrm>
            <a:off x="654845" y="2671984"/>
            <a:ext cx="10885487" cy="16927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Enable Enterprise Websites Connector to increase the ROI of Copilot by improving business metrics like:</a:t>
            </a:r>
          </a:p>
        </p:txBody>
      </p:sp>
      <p:sp>
        <p:nvSpPr>
          <p:cNvPr id="47" name="TextBox 46">
            <a:extLst>
              <a:ext uri="{FF2B5EF4-FFF2-40B4-BE49-F238E27FC236}">
                <a16:creationId xmlns:a16="http://schemas.microsoft.com/office/drawing/2014/main" id="{FCA97AE4-9BB1-9616-EC4F-4B1DE04E5E2B}"/>
              </a:ext>
            </a:extLst>
          </p:cNvPr>
          <p:cNvSpPr txBox="1"/>
          <p:nvPr/>
        </p:nvSpPr>
        <p:spPr>
          <a:xfrm>
            <a:off x="995879" y="3033648"/>
            <a:ext cx="1896353"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CA" sz="1100" b="0" i="0" u="none" strike="noStrike" kern="1200" cap="none" spc="0" normalizeH="0" baseline="0" noProof="0">
                <a:ln>
                  <a:noFill/>
                </a:ln>
                <a:solidFill>
                  <a:srgbClr val="FFFFFF"/>
                </a:solidFill>
                <a:effectLst/>
                <a:uLnTx/>
                <a:uFillTx/>
                <a:latin typeface="Segoe Sans Display Semibold"/>
                <a:ea typeface="+mn-ea"/>
                <a:cs typeface="+mn-cs"/>
              </a:rPr>
              <a:t>Enhanced collaboration</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8" name="TextBox 47">
            <a:extLst>
              <a:ext uri="{FF2B5EF4-FFF2-40B4-BE49-F238E27FC236}">
                <a16:creationId xmlns:a16="http://schemas.microsoft.com/office/drawing/2014/main" id="{231E178A-E334-8667-BC53-868072EB7949}"/>
              </a:ext>
            </a:extLst>
          </p:cNvPr>
          <p:cNvSpPr txBox="1"/>
          <p:nvPr/>
        </p:nvSpPr>
        <p:spPr>
          <a:xfrm>
            <a:off x="3866650" y="3033648"/>
            <a:ext cx="1832233"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Improved click-through rate</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9" name="TextBox 48">
            <a:extLst>
              <a:ext uri="{FF2B5EF4-FFF2-40B4-BE49-F238E27FC236}">
                <a16:creationId xmlns:a16="http://schemas.microsoft.com/office/drawing/2014/main" id="{E4F2AF2B-2BFB-9B1B-65BD-376D30522EC0}"/>
              </a:ext>
            </a:extLst>
          </p:cNvPr>
          <p:cNvSpPr txBox="1"/>
          <p:nvPr/>
        </p:nvSpPr>
        <p:spPr>
          <a:xfrm>
            <a:off x="6673301" y="3033648"/>
            <a:ext cx="2295500"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Increased conversion rate</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54" name="TextBox 53">
            <a:extLst>
              <a:ext uri="{FF2B5EF4-FFF2-40B4-BE49-F238E27FC236}">
                <a16:creationId xmlns:a16="http://schemas.microsoft.com/office/drawing/2014/main" id="{52600774-D5FF-FCE3-EEBD-DDD740EF176F}"/>
              </a:ext>
            </a:extLst>
          </p:cNvPr>
          <p:cNvSpPr txBox="1"/>
          <p:nvPr/>
        </p:nvSpPr>
        <p:spPr>
          <a:xfrm>
            <a:off x="9563982" y="3033648"/>
            <a:ext cx="1635316" cy="169277"/>
          </a:xfrm>
          <a:prstGeom prst="rect">
            <a:avLst/>
          </a:prstGeom>
          <a:noFill/>
        </p:spPr>
        <p:txBody>
          <a:bodyPr wrap="square" lIns="0" tIns="0" rIns="0" bIns="0" anchor="ctr">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Reduce research time</a:t>
            </a:r>
            <a:endParaRPr kumimoji="0" lang="en-CA" sz="1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2" name="Content Placeholder 43">
            <a:extLst>
              <a:ext uri="{FF2B5EF4-FFF2-40B4-BE49-F238E27FC236}">
                <a16:creationId xmlns:a16="http://schemas.microsoft.com/office/drawing/2014/main" id="{57374FC6-26F6-28F6-2351-1E1B2FB24558}"/>
              </a:ext>
            </a:extLst>
          </p:cNvPr>
          <p:cNvSpPr txBox="1">
            <a:spLocks/>
          </p:cNvSpPr>
          <p:nvPr/>
        </p:nvSpPr>
        <p:spPr>
          <a:xfrm>
            <a:off x="748706" y="3432810"/>
            <a:ext cx="2533650" cy="1323439"/>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Functional scenarios alignment</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Marketing: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Quickly locate and utilize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website content, streamline collaboration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on marketing projects, and access the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latest information and metadata directly through Microsoft 365 Copilot, ensuring campaigns are based on the most current and accurate data</a:t>
            </a:r>
          </a:p>
        </p:txBody>
      </p:sp>
      <p:sp>
        <p:nvSpPr>
          <p:cNvPr id="33" name="Content Placeholder 51">
            <a:extLst>
              <a:ext uri="{FF2B5EF4-FFF2-40B4-BE49-F238E27FC236}">
                <a16:creationId xmlns:a16="http://schemas.microsoft.com/office/drawing/2014/main" id="{C0490B0C-C184-E292-E36A-87F7CDADF1B9}"/>
              </a:ext>
            </a:extLst>
          </p:cNvPr>
          <p:cNvSpPr txBox="1">
            <a:spLocks/>
          </p:cNvSpPr>
          <p:nvPr/>
        </p:nvSpPr>
        <p:spPr>
          <a:xfrm>
            <a:off x="3470078" y="3432810"/>
            <a:ext cx="2533650" cy="1785104"/>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Key customer challenges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Disorganized Content: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Marketing teams often struggle with finding and managing content spread across various websites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Inconsistent Information: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Ensuring that all team members have access to the most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up-to-date content can be challenging</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Time-consuming Searches: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Searching for specific content across multiple websites </a:t>
            </a:r>
            <a:br>
              <a:rPr kumimoji="0" lang="en-US" sz="1000" b="0" i="0" u="none" strike="noStrike" kern="1200" cap="none" spc="0" normalizeH="0" baseline="0" noProof="0">
                <a:ln>
                  <a:noFill/>
                </a:ln>
                <a:solidFill>
                  <a:srgbClr val="091F2C"/>
                </a:solidFill>
                <a:effectLst/>
                <a:uLnTx/>
                <a:uFillTx/>
                <a:latin typeface="Segoe Sans Display"/>
                <a:ea typeface="+mn-ea"/>
                <a:cs typeface="+mn-cs"/>
              </a:rPr>
            </a:br>
            <a:r>
              <a:rPr kumimoji="0" lang="en-US" sz="1000" b="0" i="0" u="none" strike="noStrike" kern="1200" cap="none" spc="0" normalizeH="0" baseline="0" noProof="0">
                <a:ln>
                  <a:noFill/>
                </a:ln>
                <a:solidFill>
                  <a:srgbClr val="091F2C"/>
                </a:solidFill>
                <a:effectLst/>
                <a:uLnTx/>
                <a:uFillTx/>
                <a:latin typeface="Segoe Sans Display"/>
                <a:ea typeface="+mn-ea"/>
                <a:cs typeface="+mn-cs"/>
              </a:rPr>
              <a:t>can be time-consuming</a:t>
            </a:r>
          </a:p>
        </p:txBody>
      </p:sp>
      <p:sp>
        <p:nvSpPr>
          <p:cNvPr id="34" name="Content Placeholder 52">
            <a:extLst>
              <a:ext uri="{FF2B5EF4-FFF2-40B4-BE49-F238E27FC236}">
                <a16:creationId xmlns:a16="http://schemas.microsoft.com/office/drawing/2014/main" id="{7E77F1E2-A9DC-EA67-8691-3BCE7CA004B6}"/>
              </a:ext>
            </a:extLst>
          </p:cNvPr>
          <p:cNvSpPr txBox="1">
            <a:spLocks/>
          </p:cNvSpPr>
          <p:nvPr/>
        </p:nvSpPr>
        <p:spPr>
          <a:xfrm>
            <a:off x="6191450" y="3432810"/>
            <a:ext cx="2533650" cy="2400657"/>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Key value propositions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Comprehensive Content Access: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Users can easily find articles, pages, and other content from both on-premise and cloud-hosted company websites through Copilot</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Enhanced Search Capabilities: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The connector enhances search by crawling all sitemap-listed pages, including dynamic content, with options to exclude certain pages for more relevant results</a:t>
            </a:r>
          </a:p>
          <a:p>
            <a:pPr marL="0" marR="0" lvl="2"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Improved Collaboration: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By integrating website content into Microsoft Copilot, users can seamlessly access and share information, improving team collaboration</a:t>
            </a:r>
          </a:p>
        </p:txBody>
      </p:sp>
      <p:sp>
        <p:nvSpPr>
          <p:cNvPr id="35" name="Content Placeholder 226">
            <a:extLst>
              <a:ext uri="{FF2B5EF4-FFF2-40B4-BE49-F238E27FC236}">
                <a16:creationId xmlns:a16="http://schemas.microsoft.com/office/drawing/2014/main" id="{A8EB69F6-CD5B-13E6-CD0E-969248BACF9C}"/>
              </a:ext>
            </a:extLst>
          </p:cNvPr>
          <p:cNvSpPr txBox="1">
            <a:spLocks/>
          </p:cNvSpPr>
          <p:nvPr/>
        </p:nvSpPr>
        <p:spPr>
          <a:xfrm>
            <a:off x="8912822" y="3432810"/>
            <a:ext cx="2533650" cy="186204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Sample prompts for target persona</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1: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Can you check the compliance requirements as per policy are met in this design proposal?</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2: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Find the webpage with our new product launch details</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3: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What is the publish date of the case study on our website?</a:t>
            </a:r>
          </a:p>
          <a:p>
            <a:pPr marL="0" marR="0" lvl="3" indent="0" algn="l" defTabSz="932742"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Example 4: </a:t>
            </a:r>
            <a:r>
              <a:rPr kumimoji="0" lang="en-US" sz="1000" b="0" i="0" u="none" strike="noStrike" kern="1200" cap="none" spc="0" normalizeH="0" baseline="0" noProof="0">
                <a:ln>
                  <a:noFill/>
                </a:ln>
                <a:solidFill>
                  <a:srgbClr val="091F2C"/>
                </a:solidFill>
                <a:effectLst/>
                <a:uLnTx/>
                <a:uFillTx/>
                <a:latin typeface="Segoe Sans Display"/>
                <a:ea typeface="+mn-ea"/>
                <a:cs typeface="+mn-cs"/>
              </a:rPr>
              <a:t>Find and link the webpage on our brand guidelines</a:t>
            </a:r>
          </a:p>
        </p:txBody>
      </p:sp>
    </p:spTree>
    <p:extLst>
      <p:ext uri="{BB962C8B-B14F-4D97-AF65-F5344CB8AC3E}">
        <p14:creationId xmlns:p14="http://schemas.microsoft.com/office/powerpoint/2010/main" val="245171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gradFill flip="none" rotWithShape="1">
            <a:gsLst>
              <a:gs pos="23000">
                <a:schemeClr val="accent2"/>
              </a:gs>
              <a:gs pos="100000">
                <a:schemeClr val="accent2">
                  <a:lumMod val="60000"/>
                </a:schemeClr>
              </a:gs>
            </a:gsLst>
            <a:path path="circle">
              <a:fillToRect l="50000" t="130000" r="50000" b="-30000"/>
            </a:path>
            <a:tileRect/>
          </a:gra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9" name="Rectangle: Rounded Corners 58">
            <a:extLst>
              <a:ext uri="{FF2B5EF4-FFF2-40B4-BE49-F238E27FC236}">
                <a16:creationId xmlns:a16="http://schemas.microsoft.com/office/drawing/2014/main" id="{7C0FDC1E-9301-20CF-6028-D92DBC25763B}"/>
              </a:ext>
              <a:ext uri="{C183D7F6-B498-43B3-948B-1728B52AA6E4}">
                <adec:decorative xmlns:adec="http://schemas.microsoft.com/office/drawing/2017/decorative" val="1"/>
              </a:ext>
            </a:extLst>
          </p:cNvPr>
          <p:cNvSpPr>
            <a:spLocks/>
          </p:cNvSpPr>
          <p:nvPr/>
        </p:nvSpPr>
        <p:spPr bwMode="auto">
          <a:xfrm>
            <a:off x="588963" y="1601619"/>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0" name="Rectangle: Rounded Corners 59">
            <a:extLst>
              <a:ext uri="{FF2B5EF4-FFF2-40B4-BE49-F238E27FC236}">
                <a16:creationId xmlns:a16="http://schemas.microsoft.com/office/drawing/2014/main" id="{9965CB17-A5EF-52E6-37F6-9D3E4E235CE7}"/>
              </a:ext>
              <a:ext uri="{C183D7F6-B498-43B3-948B-1728B52AA6E4}">
                <adec:decorative xmlns:adec="http://schemas.microsoft.com/office/drawing/2017/decorative" val="1"/>
              </a:ext>
            </a:extLst>
          </p:cNvPr>
          <p:cNvSpPr>
            <a:spLocks/>
          </p:cNvSpPr>
          <p:nvPr/>
        </p:nvSpPr>
        <p:spPr bwMode="auto">
          <a:xfrm>
            <a:off x="3371851" y="1601619"/>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1" name="Rectangle: Rounded Corners 60">
            <a:extLst>
              <a:ext uri="{FF2B5EF4-FFF2-40B4-BE49-F238E27FC236}">
                <a16:creationId xmlns:a16="http://schemas.microsoft.com/office/drawing/2014/main" id="{26F5D698-5EE9-977F-EAA4-7E78E6D8680E}"/>
              </a:ext>
              <a:ext uri="{C183D7F6-B498-43B3-948B-1728B52AA6E4}">
                <adec:decorative xmlns:adec="http://schemas.microsoft.com/office/drawing/2017/decorative" val="1"/>
              </a:ext>
            </a:extLst>
          </p:cNvPr>
          <p:cNvSpPr>
            <a:spLocks/>
          </p:cNvSpPr>
          <p:nvPr/>
        </p:nvSpPr>
        <p:spPr bwMode="auto">
          <a:xfrm>
            <a:off x="6154739" y="1601619"/>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2" name="Rectangle: Rounded Corners 61">
            <a:extLst>
              <a:ext uri="{FF2B5EF4-FFF2-40B4-BE49-F238E27FC236}">
                <a16:creationId xmlns:a16="http://schemas.microsoft.com/office/drawing/2014/main" id="{E9D5B6DF-AEF6-2B46-6840-C080B7C3140E}"/>
              </a:ext>
              <a:ext uri="{C183D7F6-B498-43B3-948B-1728B52AA6E4}">
                <adec:decorative xmlns:adec="http://schemas.microsoft.com/office/drawing/2017/decorative" val="1"/>
              </a:ext>
            </a:extLst>
          </p:cNvPr>
          <p:cNvSpPr>
            <a:spLocks/>
          </p:cNvSpPr>
          <p:nvPr/>
        </p:nvSpPr>
        <p:spPr bwMode="auto">
          <a:xfrm>
            <a:off x="8937627" y="1601619"/>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3" name="Rectangle: Rounded Corners 62">
            <a:extLst>
              <a:ext uri="{FF2B5EF4-FFF2-40B4-BE49-F238E27FC236}">
                <a16:creationId xmlns:a16="http://schemas.microsoft.com/office/drawing/2014/main" id="{FC37900B-DDBC-2AAE-2AE2-27453A3DC5C3}"/>
              </a:ext>
              <a:ext uri="{C183D7F6-B498-43B3-948B-1728B52AA6E4}">
                <adec:decorative xmlns:adec="http://schemas.microsoft.com/office/drawing/2017/decorative" val="1"/>
              </a:ext>
            </a:extLst>
          </p:cNvPr>
          <p:cNvSpPr>
            <a:spLocks/>
          </p:cNvSpPr>
          <p:nvPr/>
        </p:nvSpPr>
        <p:spPr bwMode="auto">
          <a:xfrm>
            <a:off x="588963" y="4057111"/>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4" name="Rectangle: Rounded Corners 63">
            <a:extLst>
              <a:ext uri="{FF2B5EF4-FFF2-40B4-BE49-F238E27FC236}">
                <a16:creationId xmlns:a16="http://schemas.microsoft.com/office/drawing/2014/main" id="{D513BA3E-0C61-0287-9E55-D1477DD44712}"/>
              </a:ext>
              <a:ext uri="{C183D7F6-B498-43B3-948B-1728B52AA6E4}">
                <adec:decorative xmlns:adec="http://schemas.microsoft.com/office/drawing/2017/decorative" val="1"/>
              </a:ext>
            </a:extLst>
          </p:cNvPr>
          <p:cNvSpPr>
            <a:spLocks/>
          </p:cNvSpPr>
          <p:nvPr/>
        </p:nvSpPr>
        <p:spPr bwMode="auto">
          <a:xfrm>
            <a:off x="3371851" y="4057111"/>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5" name="Rectangle: Rounded Corners 64">
            <a:extLst>
              <a:ext uri="{FF2B5EF4-FFF2-40B4-BE49-F238E27FC236}">
                <a16:creationId xmlns:a16="http://schemas.microsoft.com/office/drawing/2014/main" id="{A51AE38F-E18C-8CEA-A6DE-390E32B507F1}"/>
              </a:ext>
              <a:ext uri="{C183D7F6-B498-43B3-948B-1728B52AA6E4}">
                <adec:decorative xmlns:adec="http://schemas.microsoft.com/office/drawing/2017/decorative" val="1"/>
              </a:ext>
            </a:extLst>
          </p:cNvPr>
          <p:cNvSpPr>
            <a:spLocks/>
          </p:cNvSpPr>
          <p:nvPr/>
        </p:nvSpPr>
        <p:spPr bwMode="auto">
          <a:xfrm>
            <a:off x="6154739" y="4057111"/>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6" name="Rectangle: Rounded Corners 65">
            <a:extLst>
              <a:ext uri="{FF2B5EF4-FFF2-40B4-BE49-F238E27FC236}">
                <a16:creationId xmlns:a16="http://schemas.microsoft.com/office/drawing/2014/main" id="{F303CB8F-8B07-987B-4A8E-0F4C7232BC97}"/>
              </a:ext>
              <a:ext uri="{C183D7F6-B498-43B3-948B-1728B52AA6E4}">
                <adec:decorative xmlns:adec="http://schemas.microsoft.com/office/drawing/2017/decorative" val="1"/>
              </a:ext>
            </a:extLst>
          </p:cNvPr>
          <p:cNvSpPr>
            <a:spLocks/>
          </p:cNvSpPr>
          <p:nvPr/>
        </p:nvSpPr>
        <p:spPr bwMode="auto">
          <a:xfrm>
            <a:off x="8937627" y="4057111"/>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492443"/>
          </a:xfrm>
        </p:spPr>
        <p:txBody>
          <a:bodyPr>
            <a:spAutoFit/>
          </a:bodyPr>
          <a:lstStyle/>
          <a:p>
            <a:r>
              <a:rPr lang="en-US">
                <a:solidFill>
                  <a:schemeClr val="bg1"/>
                </a:solidFill>
                <a:ea typeface="+mj-ea"/>
                <a:cs typeface="+mj-cs"/>
              </a:rPr>
              <a:t>Build agents in Copilot Chat | Summary Steps</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pic>
        <p:nvPicPr>
          <p:cNvPr id="81" name="Picture 80" descr="A screenshot showing the process of accessing the agent in BizChat to create the Copilot agent.">
            <a:extLst>
              <a:ext uri="{FF2B5EF4-FFF2-40B4-BE49-F238E27FC236}">
                <a16:creationId xmlns:a16="http://schemas.microsoft.com/office/drawing/2014/main" id="{D3865616-4775-AE14-D7FC-A01FCC2B50C4}"/>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827" r="-6827"/>
          <a:stretch/>
        </p:blipFill>
        <p:spPr>
          <a:xfrm>
            <a:off x="644935" y="1654978"/>
            <a:ext cx="2556645" cy="1225551"/>
          </a:xfrm>
          <a:prstGeom prst="roundRect">
            <a:avLst>
              <a:gd name="adj" fmla="val 6100"/>
            </a:avLst>
          </a:prstGeom>
          <a:solidFill>
            <a:srgbClr val="F7F8FB"/>
          </a:solidFill>
          <a:ln>
            <a:noFill/>
          </a:ln>
          <a:effectLst/>
        </p:spPr>
      </p:pic>
      <p:sp>
        <p:nvSpPr>
          <p:cNvPr id="122" name="TextBox 121">
            <a:extLst>
              <a:ext uri="{FF2B5EF4-FFF2-40B4-BE49-F238E27FC236}">
                <a16:creationId xmlns:a16="http://schemas.microsoft.com/office/drawing/2014/main" id="{550E1AE5-B3C8-02F5-91B7-C403D16D7BD5}"/>
              </a:ext>
            </a:extLst>
          </p:cNvPr>
          <p:cNvSpPr txBox="1"/>
          <p:nvPr/>
        </p:nvSpPr>
        <p:spPr>
          <a:xfrm>
            <a:off x="588963" y="3011550"/>
            <a:ext cx="2556645"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Access agents in Copilot Chat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Open Copilot Chat and navigate to "Create a Copilot agent” in the right pane. The right pane is where you will find your latest chats and can access the ability to add and create your own agents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83" name="Picture 82" descr="A screenshot displaying the agent's purpose and how Copilot can assist in guiding the process of building an agent.">
            <a:extLst>
              <a:ext uri="{FF2B5EF4-FFF2-40B4-BE49-F238E27FC236}">
                <a16:creationId xmlns:a16="http://schemas.microsoft.com/office/drawing/2014/main" id="{7D5A0979-5C68-1476-1E06-21A2C654F633}"/>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906" r="-8906"/>
          <a:stretch/>
        </p:blipFill>
        <p:spPr>
          <a:xfrm>
            <a:off x="3427823" y="1654978"/>
            <a:ext cx="2556645" cy="1225551"/>
          </a:xfrm>
          <a:prstGeom prst="roundRect">
            <a:avLst>
              <a:gd name="adj" fmla="val 6100"/>
            </a:avLst>
          </a:prstGeom>
          <a:solidFill>
            <a:srgbClr val="939494"/>
          </a:solidFill>
          <a:ln>
            <a:noFill/>
          </a:ln>
          <a:effectLst/>
        </p:spPr>
      </p:pic>
      <p:sp>
        <p:nvSpPr>
          <p:cNvPr id="123" name="TextBox 122">
            <a:extLst>
              <a:ext uri="{FF2B5EF4-FFF2-40B4-BE49-F238E27FC236}">
                <a16:creationId xmlns:a16="http://schemas.microsoft.com/office/drawing/2014/main" id="{E988DDC9-0F0E-8CA9-8306-A78B2D8C406D}"/>
              </a:ext>
            </a:extLst>
          </p:cNvPr>
          <p:cNvSpPr txBox="1"/>
          <p:nvPr/>
        </p:nvSpPr>
        <p:spPr>
          <a:xfrm>
            <a:off x="3409165" y="3011550"/>
            <a:ext cx="2556645"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Define your agent’s purpose</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Using the lightweight Copilot Studio experience, Copilot will guide you through the creation process for building an agent. First, describe what you would like your agent to do and identify a name for your new agent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88" name="Graphic 87" descr="A screenshot of a chat showing the process of connecting the agent to the organization's data.">
            <a:extLst>
              <a:ext uri="{FF2B5EF4-FFF2-40B4-BE49-F238E27FC236}">
                <a16:creationId xmlns:a16="http://schemas.microsoft.com/office/drawing/2014/main" id="{1EC5025D-3E6D-F147-FB19-CE044A519B75}"/>
              </a:ext>
              <a:ext uri="{C183D7F6-B498-43B3-948B-1728B52AA6E4}">
                <adec:decorative xmlns:adec="http://schemas.microsoft.com/office/drawing/2017/decorative" val="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7090" b="7090"/>
          <a:stretch/>
        </p:blipFill>
        <p:spPr>
          <a:xfrm>
            <a:off x="6210712" y="1654978"/>
            <a:ext cx="2556645" cy="1225551"/>
          </a:xfrm>
          <a:prstGeom prst="roundRect">
            <a:avLst>
              <a:gd name="adj" fmla="val 6100"/>
            </a:avLst>
          </a:prstGeom>
          <a:effectLst/>
        </p:spPr>
      </p:pic>
      <p:sp>
        <p:nvSpPr>
          <p:cNvPr id="124" name="TextBox 123">
            <a:extLst>
              <a:ext uri="{FF2B5EF4-FFF2-40B4-BE49-F238E27FC236}">
                <a16:creationId xmlns:a16="http://schemas.microsoft.com/office/drawing/2014/main" id="{FDEA750D-3387-95E0-C71F-3E2AD1C1E1EA}"/>
              </a:ext>
            </a:extLst>
          </p:cNvPr>
          <p:cNvSpPr txBox="1"/>
          <p:nvPr/>
        </p:nvSpPr>
        <p:spPr>
          <a:xfrm>
            <a:off x="6229367" y="3011550"/>
            <a:ext cx="2556645" cy="738664"/>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3</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Add your organization’s data</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Connect your agent to any necessary data sources. This could be your organization's internal data, third-party business data, or other relevant information</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89" name="Picture 88" descr="A screenshot of a chat in Copilot demonstrating how Copilot assists its user.">
            <a:extLst>
              <a:ext uri="{FF2B5EF4-FFF2-40B4-BE49-F238E27FC236}">
                <a16:creationId xmlns:a16="http://schemas.microsoft.com/office/drawing/2014/main" id="{9D250200-0501-07DE-B193-800159D0A735}"/>
              </a:ext>
              <a:ext uri="{C183D7F6-B498-43B3-948B-1728B52AA6E4}">
                <adec:decorative xmlns:adec="http://schemas.microsoft.com/office/drawing/2017/decorative" val="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93600" y="1654978"/>
            <a:ext cx="2556645" cy="1225551"/>
          </a:xfrm>
          <a:prstGeom prst="roundRect">
            <a:avLst>
              <a:gd name="adj" fmla="val 6100"/>
            </a:avLst>
          </a:prstGeom>
          <a:ln>
            <a:noFill/>
          </a:ln>
          <a:effectLst/>
        </p:spPr>
      </p:pic>
      <p:sp>
        <p:nvSpPr>
          <p:cNvPr id="125" name="TextBox 124">
            <a:extLst>
              <a:ext uri="{FF2B5EF4-FFF2-40B4-BE49-F238E27FC236}">
                <a16:creationId xmlns:a16="http://schemas.microsoft.com/office/drawing/2014/main" id="{E19F4F5F-248E-78C0-0BB8-9D11311CE826}"/>
              </a:ext>
            </a:extLst>
          </p:cNvPr>
          <p:cNvSpPr txBox="1"/>
          <p:nvPr/>
        </p:nvSpPr>
        <p:spPr>
          <a:xfrm>
            <a:off x="9049569" y="3011550"/>
            <a:ext cx="2556645"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4</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Define agent behavior</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Use the natural language interface to define how your Copilot should assist its users and the tone you would like it to use when responding</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91" name="Picture 90" descr="A screenshot of a chat in Copilot showing the process of adding additional customization by selecting &quot;Configure&quot; to include extra details.">
            <a:extLst>
              <a:ext uri="{FF2B5EF4-FFF2-40B4-BE49-F238E27FC236}">
                <a16:creationId xmlns:a16="http://schemas.microsoft.com/office/drawing/2014/main" id="{587BB43A-41D6-B032-A6E4-27E6FF70F5E1}"/>
              </a:ext>
              <a:ext uri="{C183D7F6-B498-43B3-948B-1728B52AA6E4}">
                <adec:decorative xmlns:adec="http://schemas.microsoft.com/office/drawing/2017/decorative" val="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4935" y="4110470"/>
            <a:ext cx="2556645" cy="1225551"/>
          </a:xfrm>
          <a:prstGeom prst="roundRect">
            <a:avLst>
              <a:gd name="adj" fmla="val 6100"/>
            </a:avLst>
          </a:prstGeom>
          <a:ln>
            <a:noFill/>
          </a:ln>
          <a:effectLst/>
        </p:spPr>
      </p:pic>
      <p:sp>
        <p:nvSpPr>
          <p:cNvPr id="126" name="TextBox 125">
            <a:extLst>
              <a:ext uri="{FF2B5EF4-FFF2-40B4-BE49-F238E27FC236}">
                <a16:creationId xmlns:a16="http://schemas.microsoft.com/office/drawing/2014/main" id="{A66D24FF-BC53-1DCF-FB71-977E892EFF18}"/>
              </a:ext>
            </a:extLst>
          </p:cNvPr>
          <p:cNvSpPr txBox="1"/>
          <p:nvPr/>
        </p:nvSpPr>
        <p:spPr>
          <a:xfrm>
            <a:off x="588963" y="5467042"/>
            <a:ext cx="2556645"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Try your agent and add additional customization</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Select “Configure” to review and add extra details to your agent. This can include instructions for your agent, additional knowledge sources, actions </a:t>
            </a:r>
            <a:r>
              <a:rPr kumimoji="0" lang="en-US" sz="800" b="0" i="1" u="none" strike="noStrike" kern="1200" cap="none" spc="0" normalizeH="0" baseline="0" noProof="0">
                <a:ln>
                  <a:noFill/>
                </a:ln>
                <a:solidFill>
                  <a:srgbClr val="091F2C"/>
                </a:solidFill>
                <a:effectLst/>
                <a:uLnTx/>
                <a:uFillTx/>
                <a:latin typeface="Segoe Sans Display"/>
                <a:ea typeface="+mn-ea"/>
                <a:cs typeface="+mn-cs"/>
              </a:rPr>
              <a:t>(coming soon)*</a:t>
            </a:r>
            <a:r>
              <a:rPr kumimoji="0" lang="en-US" sz="800" b="0" i="0" u="none" strike="noStrike" kern="1200" cap="none" spc="0" normalizeH="0" baseline="0" noProof="0">
                <a:ln>
                  <a:noFill/>
                </a:ln>
                <a:solidFill>
                  <a:srgbClr val="091F2C"/>
                </a:solidFill>
                <a:effectLst/>
                <a:uLnTx/>
                <a:uFillTx/>
                <a:latin typeface="Segoe Sans Display"/>
                <a:ea typeface="+mn-ea"/>
                <a:cs typeface="+mn-cs"/>
              </a:rPr>
              <a:t>, starter prompts, and the icon</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93" name="Picture 92" descr="A screenshot displaying the process of publishing an agent.">
            <a:extLst>
              <a:ext uri="{FF2B5EF4-FFF2-40B4-BE49-F238E27FC236}">
                <a16:creationId xmlns:a16="http://schemas.microsoft.com/office/drawing/2014/main" id="{24309379-384C-EE83-AD88-0F4452B5068D}"/>
              </a:ext>
              <a:ext uri="{C183D7F6-B498-43B3-948B-1728B52AA6E4}">
                <adec:decorative xmlns:adec="http://schemas.microsoft.com/office/drawing/2017/decorative" val="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427824" y="4110470"/>
            <a:ext cx="2556645" cy="1225551"/>
          </a:xfrm>
          <a:prstGeom prst="roundRect">
            <a:avLst>
              <a:gd name="adj" fmla="val 6100"/>
            </a:avLst>
          </a:prstGeom>
          <a:ln>
            <a:noFill/>
          </a:ln>
          <a:effectLst/>
        </p:spPr>
      </p:pic>
      <p:sp>
        <p:nvSpPr>
          <p:cNvPr id="127" name="TextBox 126">
            <a:extLst>
              <a:ext uri="{FF2B5EF4-FFF2-40B4-BE49-F238E27FC236}">
                <a16:creationId xmlns:a16="http://schemas.microsoft.com/office/drawing/2014/main" id="{F06C1BDC-1ABE-7D18-B286-0D556F4D6091}"/>
              </a:ext>
            </a:extLst>
          </p:cNvPr>
          <p:cNvSpPr txBox="1"/>
          <p:nvPr/>
        </p:nvSpPr>
        <p:spPr>
          <a:xfrm>
            <a:off x="3409165" y="5467042"/>
            <a:ext cx="2556645" cy="738664"/>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When you have finished editing and reviewing your agent, select “Create” to complete the agent </a:t>
            </a:r>
            <a:br>
              <a:rPr kumimoji="0" lang="en-US" sz="800" b="0" i="0" u="none" strike="noStrike" kern="1200" cap="none" spc="0" normalizeH="0" baseline="0" noProof="0">
                <a:ln>
                  <a:noFill/>
                </a:ln>
                <a:solidFill>
                  <a:srgbClr val="091F2C"/>
                </a:solidFill>
                <a:effectLst/>
                <a:uLnTx/>
                <a:uFillTx/>
                <a:latin typeface="Segoe Sans Display"/>
                <a:ea typeface="+mn-ea"/>
                <a:cs typeface="+mn-cs"/>
              </a:rPr>
            </a:br>
            <a:r>
              <a:rPr kumimoji="0" lang="en-US" sz="800" b="0" i="0" u="none" strike="noStrike" kern="1200" cap="none" spc="0" normalizeH="0" baseline="0" noProof="0">
                <a:ln>
                  <a:noFill/>
                </a:ln>
                <a:solidFill>
                  <a:srgbClr val="091F2C"/>
                </a:solidFill>
                <a:effectLst/>
                <a:uLnTx/>
                <a:uFillTx/>
                <a:latin typeface="Segoe Sans Display"/>
                <a:ea typeface="+mn-ea"/>
                <a:cs typeface="+mn-cs"/>
              </a:rPr>
              <a:t>building process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95" name="Picture 94" descr="A screenshot showing a pop-up menu for sharing your agent.">
            <a:extLst>
              <a:ext uri="{FF2B5EF4-FFF2-40B4-BE49-F238E27FC236}">
                <a16:creationId xmlns:a16="http://schemas.microsoft.com/office/drawing/2014/main" id="{E844D1F0-F4E4-29EE-54C0-46A7D522470F}"/>
              </a:ext>
              <a:ext uri="{C183D7F6-B498-43B3-948B-1728B52AA6E4}">
                <adec:decorative xmlns:adec="http://schemas.microsoft.com/office/drawing/2017/decorative" val="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210712" y="4110470"/>
            <a:ext cx="2556645" cy="1225551"/>
          </a:xfrm>
          <a:prstGeom prst="roundRect">
            <a:avLst>
              <a:gd name="adj" fmla="val 6100"/>
            </a:avLst>
          </a:prstGeom>
          <a:ln>
            <a:noFill/>
          </a:ln>
          <a:effectLst/>
        </p:spPr>
      </p:pic>
      <p:sp>
        <p:nvSpPr>
          <p:cNvPr id="128" name="TextBox 127">
            <a:extLst>
              <a:ext uri="{FF2B5EF4-FFF2-40B4-BE49-F238E27FC236}">
                <a16:creationId xmlns:a16="http://schemas.microsoft.com/office/drawing/2014/main" id="{30ED5FCB-426C-9A3D-AB24-7A4E6607DF63}"/>
              </a:ext>
            </a:extLst>
          </p:cNvPr>
          <p:cNvSpPr txBox="1"/>
          <p:nvPr/>
        </p:nvSpPr>
        <p:spPr>
          <a:xfrm>
            <a:off x="6229367" y="5467042"/>
            <a:ext cx="2556645"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Once created, you will be able to share your agent across your organization to unlock capacity at scale. You can also review the agent using the right pane in Copilot Chat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97" name="Picture 96" descr="A screenshot displaying the process of mentioning an agent and asking questions in BizChat.">
            <a:extLst>
              <a:ext uri="{FF2B5EF4-FFF2-40B4-BE49-F238E27FC236}">
                <a16:creationId xmlns:a16="http://schemas.microsoft.com/office/drawing/2014/main" id="{B5C96CCA-54CD-57C2-2A17-E11DF6BDFEA1}"/>
              </a:ext>
              <a:ext uri="{C183D7F6-B498-43B3-948B-1728B52AA6E4}">
                <adec:decorative xmlns:adec="http://schemas.microsoft.com/office/drawing/2017/decorative" val="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5191" r="-5191"/>
          <a:stretch/>
        </p:blipFill>
        <p:spPr>
          <a:xfrm>
            <a:off x="8993599" y="4110469"/>
            <a:ext cx="2556645" cy="1225551"/>
          </a:xfrm>
          <a:prstGeom prst="roundRect">
            <a:avLst>
              <a:gd name="adj" fmla="val 6100"/>
            </a:avLst>
          </a:prstGeom>
          <a:solidFill>
            <a:srgbClr val="FFFFFF"/>
          </a:solidFill>
          <a:ln>
            <a:noFill/>
          </a:ln>
          <a:effectLst/>
        </p:spPr>
      </p:pic>
      <p:sp>
        <p:nvSpPr>
          <p:cNvPr id="129" name="TextBox 128">
            <a:extLst>
              <a:ext uri="{FF2B5EF4-FFF2-40B4-BE49-F238E27FC236}">
                <a16:creationId xmlns:a16="http://schemas.microsoft.com/office/drawing/2014/main" id="{73E7AD43-CD34-02B9-D238-22F20E374331}"/>
              </a:ext>
            </a:extLst>
          </p:cNvPr>
          <p:cNvSpPr txBox="1"/>
          <p:nvPr/>
        </p:nvSpPr>
        <p:spPr>
          <a:xfrm>
            <a:off x="9049569" y="5467042"/>
            <a:ext cx="2556645"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You can now @mention your agent or ask it questions directly in Copilot Chat, saving you valuable time to focus on your most important tasks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rgbClr val="C03BC4"/>
              </a:gs>
              <a:gs pos="100000">
                <a:srgbClr val="0078D4"/>
              </a:gs>
            </a:gsLst>
            <a:lin ang="5400000" scaled="1"/>
          </a:gra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 Chat</a:t>
            </a:r>
          </a:p>
        </p:txBody>
      </p:sp>
    </p:spTree>
    <p:extLst>
      <p:ext uri="{BB962C8B-B14F-4D97-AF65-F5344CB8AC3E}">
        <p14:creationId xmlns:p14="http://schemas.microsoft.com/office/powerpoint/2010/main" val="98455129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D85D3E-C8B8-38DD-D7E6-797B6EF3E265}"/>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42DCAD54-69E6-BC18-BBD3-47DDBA4B2EF4}"/>
              </a:ext>
              <a:ext uri="{C183D7F6-B498-43B3-948B-1728B52AA6E4}">
                <adec:decorative xmlns:adec="http://schemas.microsoft.com/office/drawing/2017/decorative" val="1"/>
              </a:ext>
            </a:extLst>
          </p:cNvPr>
          <p:cNvSpPr/>
          <p:nvPr/>
        </p:nvSpPr>
        <p:spPr>
          <a:xfrm>
            <a:off x="0" y="1"/>
            <a:ext cx="12192000" cy="1419224"/>
          </a:xfrm>
          <a:prstGeom prst="rect">
            <a:avLst/>
          </a:prstGeom>
          <a:solidFill>
            <a:srgbClr val="115D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91F2C"/>
              </a:solidFill>
              <a:latin typeface="Segoe Sans Display"/>
            </a:endParaRPr>
          </a:p>
        </p:txBody>
      </p:sp>
      <p:sp>
        <p:nvSpPr>
          <p:cNvPr id="2" name="Title 1">
            <a:extLst>
              <a:ext uri="{FF2B5EF4-FFF2-40B4-BE49-F238E27FC236}">
                <a16:creationId xmlns:a16="http://schemas.microsoft.com/office/drawing/2014/main" id="{ADAA9245-CE3E-66F4-B487-374BC444693C}"/>
              </a:ext>
            </a:extLst>
          </p:cNvPr>
          <p:cNvSpPr>
            <a:spLocks noGrp="1"/>
          </p:cNvSpPr>
          <p:nvPr>
            <p:ph type="title"/>
          </p:nvPr>
        </p:nvSpPr>
        <p:spPr>
          <a:xfrm>
            <a:off x="588263" y="512064"/>
            <a:ext cx="11018520" cy="276999"/>
          </a:xfrm>
        </p:spPr>
        <p:txBody>
          <a:bodyPr>
            <a:spAutoFit/>
          </a:bodyPr>
          <a:lstStyle/>
          <a:p>
            <a:r>
              <a:rPr lang="en-US">
                <a:solidFill>
                  <a:schemeClr val="bg1"/>
                </a:solidFill>
                <a:ea typeface="+mj-ea"/>
                <a:cs typeface="+mj-cs"/>
              </a:rPr>
              <a:t>Examples of SharePoint agent use cases</a:t>
            </a:r>
          </a:p>
        </p:txBody>
      </p:sp>
      <p:sp>
        <p:nvSpPr>
          <p:cNvPr id="21" name="Text Placeholder 20">
            <a:extLst>
              <a:ext uri="{FF2B5EF4-FFF2-40B4-BE49-F238E27FC236}">
                <a16:creationId xmlns:a16="http://schemas.microsoft.com/office/drawing/2014/main" id="{E55EB0A5-A586-38E7-0D87-853DA538A084}"/>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See </a:t>
            </a:r>
            <a:r>
              <a:rPr lang="en-US">
                <a:solidFill>
                  <a:schemeClr val="accent1">
                    <a:lumMod val="20000"/>
                    <a:lumOff val="80000"/>
                  </a:schemeClr>
                </a:solidFill>
                <a:ea typeface="+mj-ea"/>
                <a:cs typeface="+mj-cs"/>
                <a:hlinkClick r:id="rId3" action="ppaction://hlinksldjump">
                  <a:extLst>
                    <a:ext uri="{A12FA001-AC4F-418D-AE19-62706E023703}">
                      <ahyp:hlinkClr xmlns:ahyp="http://schemas.microsoft.com/office/drawing/2018/hyperlinkcolor" val="tx"/>
                    </a:ext>
                  </a:extLst>
                </a:hlinkClick>
              </a:rPr>
              <a:t>Appendix C</a:t>
            </a:r>
            <a:r>
              <a:rPr lang="en-US">
                <a:solidFill>
                  <a:schemeClr val="bg1"/>
                </a:solidFill>
                <a:ea typeface="+mj-ea"/>
                <a:cs typeface="+mj-cs"/>
              </a:rPr>
              <a:t> for more details</a:t>
            </a:r>
          </a:p>
        </p:txBody>
      </p:sp>
      <p:sp>
        <p:nvSpPr>
          <p:cNvPr id="15" name="Text Placeholder 29">
            <a:extLst>
              <a:ext uri="{FF2B5EF4-FFF2-40B4-BE49-F238E27FC236}">
                <a16:creationId xmlns:a16="http://schemas.microsoft.com/office/drawing/2014/main" id="{2782A6B1-3638-5DEB-9B64-0FF42C53BB9C}"/>
              </a:ext>
            </a:extLst>
          </p:cNvPr>
          <p:cNvSpPr txBox="1">
            <a:spLocks/>
          </p:cNvSpPr>
          <p:nvPr/>
        </p:nvSpPr>
        <p:spPr>
          <a:xfrm>
            <a:off x="588263" y="1575056"/>
            <a:ext cx="11018520" cy="553998"/>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tab pos="635000" algn="l"/>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Segoe Sans Display" pitchFamily="2" charset="0"/>
              </a:rPr>
              <a:t>Each SharePoint site includes an agent based on the site’s content, or, with a single click, users can create and share a custom agent that accesses only the information they select.</a:t>
            </a:r>
          </a:p>
        </p:txBody>
      </p:sp>
      <p:graphicFrame>
        <p:nvGraphicFramePr>
          <p:cNvPr id="5" name="Table 4">
            <a:extLst>
              <a:ext uri="{FF2B5EF4-FFF2-40B4-BE49-F238E27FC236}">
                <a16:creationId xmlns:a16="http://schemas.microsoft.com/office/drawing/2014/main" id="{AC9455D6-C37F-9B93-0FDE-BC21D80974AA}"/>
              </a:ext>
            </a:extLst>
          </p:cNvPr>
          <p:cNvGraphicFramePr>
            <a:graphicFrameLocks noGrp="1"/>
          </p:cNvGraphicFramePr>
          <p:nvPr>
            <p:extLst>
              <p:ext uri="{D42A27DB-BD31-4B8C-83A1-F6EECF244321}">
                <p14:modId xmlns:p14="http://schemas.microsoft.com/office/powerpoint/2010/main" val="1829619200"/>
              </p:ext>
            </p:extLst>
          </p:nvPr>
        </p:nvGraphicFramePr>
        <p:xfrm>
          <a:off x="601988" y="2266087"/>
          <a:ext cx="11018518" cy="4543998"/>
        </p:xfrm>
        <a:graphic>
          <a:graphicData uri="http://schemas.openxmlformats.org/drawingml/2006/table">
            <a:tbl>
              <a:tblPr firstRow="1" firstCol="1" bandRow="1">
                <a:tableStyleId>{5C22544A-7EE6-4342-B048-85BDC9FD1C3A}</a:tableStyleId>
              </a:tblPr>
              <a:tblGrid>
                <a:gridCol w="800110">
                  <a:extLst>
                    <a:ext uri="{9D8B030D-6E8A-4147-A177-3AD203B41FA5}">
                      <a16:colId xmlns:a16="http://schemas.microsoft.com/office/drawing/2014/main" val="419529123"/>
                    </a:ext>
                  </a:extLst>
                </a:gridCol>
                <a:gridCol w="1500594">
                  <a:extLst>
                    <a:ext uri="{9D8B030D-6E8A-4147-A177-3AD203B41FA5}">
                      <a16:colId xmlns:a16="http://schemas.microsoft.com/office/drawing/2014/main" val="1793691201"/>
                    </a:ext>
                  </a:extLst>
                </a:gridCol>
                <a:gridCol w="1452969">
                  <a:extLst>
                    <a:ext uri="{9D8B030D-6E8A-4147-A177-3AD203B41FA5}">
                      <a16:colId xmlns:a16="http://schemas.microsoft.com/office/drawing/2014/main" val="757685473"/>
                    </a:ext>
                  </a:extLst>
                </a:gridCol>
                <a:gridCol w="1452969">
                  <a:extLst>
                    <a:ext uri="{9D8B030D-6E8A-4147-A177-3AD203B41FA5}">
                      <a16:colId xmlns:a16="http://schemas.microsoft.com/office/drawing/2014/main" val="1936690869"/>
                    </a:ext>
                  </a:extLst>
                </a:gridCol>
                <a:gridCol w="1452969">
                  <a:extLst>
                    <a:ext uri="{9D8B030D-6E8A-4147-A177-3AD203B41FA5}">
                      <a16:colId xmlns:a16="http://schemas.microsoft.com/office/drawing/2014/main" val="717494166"/>
                    </a:ext>
                  </a:extLst>
                </a:gridCol>
                <a:gridCol w="1452969">
                  <a:extLst>
                    <a:ext uri="{9D8B030D-6E8A-4147-A177-3AD203B41FA5}">
                      <a16:colId xmlns:a16="http://schemas.microsoft.com/office/drawing/2014/main" val="2661904891"/>
                    </a:ext>
                  </a:extLst>
                </a:gridCol>
                <a:gridCol w="1452969">
                  <a:extLst>
                    <a:ext uri="{9D8B030D-6E8A-4147-A177-3AD203B41FA5}">
                      <a16:colId xmlns:a16="http://schemas.microsoft.com/office/drawing/2014/main" val="2620079248"/>
                    </a:ext>
                  </a:extLst>
                </a:gridCol>
                <a:gridCol w="1452969">
                  <a:extLst>
                    <a:ext uri="{9D8B030D-6E8A-4147-A177-3AD203B41FA5}">
                      <a16:colId xmlns:a16="http://schemas.microsoft.com/office/drawing/2014/main" val="1191445868"/>
                    </a:ext>
                  </a:extLst>
                </a:gridCol>
              </a:tblGrid>
              <a:tr h="1141280">
                <a:tc>
                  <a:txBody>
                    <a:bodyPr/>
                    <a:lstStyle/>
                    <a:p>
                      <a:endParaRPr lang="en-US"/>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051948"/>
                  </a:ext>
                </a:extLst>
              </a:tr>
              <a:tr h="300251">
                <a:tc>
                  <a:txBody>
                    <a:bodyPr/>
                    <a:lstStyle/>
                    <a:p>
                      <a:endParaRPr lang="en-US" sz="1200" spc="0">
                        <a:solidFill>
                          <a:schemeClr val="accent1"/>
                        </a:solidFill>
                        <a:latin typeface="+mj-lt"/>
                      </a:endParaRPr>
                    </a:p>
                  </a:txBody>
                  <a:tcPr anchor="ct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u="none" spc="0">
                          <a:ln w="3175">
                            <a:noFill/>
                          </a:ln>
                          <a:solidFill>
                            <a:schemeClr val="accent1"/>
                          </a:solidFill>
                          <a:latin typeface="+mj-lt"/>
                          <a:ea typeface="+mj-ea"/>
                          <a:cs typeface="+mj-cs"/>
                          <a:hlinkClick r:id="rId4" action="ppaction://hlinksldjump">
                            <a:extLst>
                              <a:ext uri="{A12FA001-AC4F-418D-AE19-62706E023703}">
                                <ahyp:hlinkClr xmlns:ahyp="http://schemas.microsoft.com/office/drawing/2018/hyperlinkcolor" val="tx"/>
                              </a:ext>
                            </a:extLst>
                          </a:hlinkClick>
                        </a:rPr>
                        <a:t>Customer Service</a:t>
                      </a:r>
                      <a:endParaRPr lang="en-US" sz="1200" b="0" u="none" spc="0">
                        <a:ln w="3175">
                          <a:noFill/>
                        </a:ln>
                        <a:solidFill>
                          <a:schemeClr val="accent1"/>
                        </a:solidFill>
                        <a:latin typeface="+mj-lt"/>
                        <a:ea typeface="+mj-ea"/>
                        <a:cs typeface="+mj-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0" spc="0">
                          <a:ln w="3175">
                            <a:noFill/>
                          </a:ln>
                          <a:solidFill>
                            <a:schemeClr val="accent1"/>
                          </a:solidFill>
                          <a:latin typeface="+mj-lt"/>
                          <a:ea typeface="+mj-ea"/>
                          <a:cs typeface="+mj-cs"/>
                          <a:hlinkClick r:id="rId5" action="ppaction://hlinksldjump">
                            <a:extLst>
                              <a:ext uri="{A12FA001-AC4F-418D-AE19-62706E023703}">
                                <ahyp:hlinkClr xmlns:ahyp="http://schemas.microsoft.com/office/drawing/2018/hyperlinkcolor" val="tx"/>
                              </a:ext>
                            </a:extLst>
                          </a:hlinkClick>
                        </a:rPr>
                        <a:t>Sales</a:t>
                      </a:r>
                      <a:endParaRPr lang="en-US" sz="1200" b="0" spc="0">
                        <a:solidFill>
                          <a:schemeClr val="accent1"/>
                        </a:solidFill>
                        <a:latin typeface="+mj-lt"/>
                        <a:ea typeface="+mj-ea"/>
                        <a:cs typeface="+mj-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0" spc="0">
                          <a:ln w="3175">
                            <a:noFill/>
                          </a:ln>
                          <a:solidFill>
                            <a:schemeClr val="accent1"/>
                          </a:solidFill>
                          <a:latin typeface="+mj-lt"/>
                          <a:ea typeface="+mj-ea"/>
                          <a:cs typeface="+mj-cs"/>
                          <a:hlinkClick r:id="rId6" action="ppaction://hlinksldjump">
                            <a:extLst>
                              <a:ext uri="{A12FA001-AC4F-418D-AE19-62706E023703}">
                                <ahyp:hlinkClr xmlns:ahyp="http://schemas.microsoft.com/office/drawing/2018/hyperlinkcolor" val="tx"/>
                              </a:ext>
                            </a:extLst>
                          </a:hlinkClick>
                        </a:rPr>
                        <a:t>Finance</a:t>
                      </a:r>
                      <a:endParaRPr lang="en-US" sz="1200" b="0" spc="0">
                        <a:ln w="3175">
                          <a:noFill/>
                        </a:ln>
                        <a:solidFill>
                          <a:schemeClr val="accent1"/>
                        </a:solidFill>
                        <a:latin typeface="+mj-lt"/>
                        <a:ea typeface="+mj-ea"/>
                        <a:cs typeface="+mj-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0" spc="0">
                          <a:ln w="3175">
                            <a:noFill/>
                          </a:ln>
                          <a:solidFill>
                            <a:schemeClr val="accent1"/>
                          </a:solidFill>
                          <a:latin typeface="+mj-lt"/>
                          <a:ea typeface="+mj-ea"/>
                          <a:cs typeface="+mj-cs"/>
                          <a:hlinkClick r:id="rId7" action="ppaction://hlinksldjump">
                            <a:extLst>
                              <a:ext uri="{A12FA001-AC4F-418D-AE19-62706E023703}">
                                <ahyp:hlinkClr xmlns:ahyp="http://schemas.microsoft.com/office/drawing/2018/hyperlinkcolor" val="tx"/>
                              </a:ext>
                            </a:extLst>
                          </a:hlinkClick>
                        </a:rPr>
                        <a:t>Marketing</a:t>
                      </a:r>
                      <a:endParaRPr lang="en-US" sz="1200" b="0" spc="0">
                        <a:solidFill>
                          <a:schemeClr val="accent1"/>
                        </a:solidFill>
                        <a:latin typeface="+mj-lt"/>
                        <a:ea typeface="+mj-ea"/>
                        <a:cs typeface="+mj-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0" spc="0">
                          <a:ln w="3175">
                            <a:noFill/>
                          </a:ln>
                          <a:solidFill>
                            <a:schemeClr val="accent1"/>
                          </a:solidFill>
                          <a:latin typeface="+mj-lt"/>
                          <a:ea typeface="+mj-ea"/>
                          <a:cs typeface="+mj-cs"/>
                          <a:hlinkClick r:id="rId8" action="ppaction://hlinksldjump">
                            <a:extLst>
                              <a:ext uri="{A12FA001-AC4F-418D-AE19-62706E023703}">
                                <ahyp:hlinkClr xmlns:ahyp="http://schemas.microsoft.com/office/drawing/2018/hyperlinkcolor" val="tx"/>
                              </a:ext>
                            </a:extLst>
                          </a:hlinkClick>
                        </a:rPr>
                        <a:t>HR</a:t>
                      </a:r>
                      <a:endParaRPr lang="en-US" sz="1200" b="0" spc="0">
                        <a:ln w="3175">
                          <a:noFill/>
                        </a:ln>
                        <a:solidFill>
                          <a:schemeClr val="accent1"/>
                        </a:solidFill>
                        <a:latin typeface="+mj-lt"/>
                        <a:ea typeface="+mj-ea"/>
                        <a:cs typeface="+mj-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0" spc="0">
                          <a:ln w="3175">
                            <a:noFill/>
                          </a:ln>
                          <a:solidFill>
                            <a:schemeClr val="accent1"/>
                          </a:solidFill>
                          <a:latin typeface="+mj-lt"/>
                          <a:ea typeface="+mj-ea"/>
                          <a:cs typeface="+mj-cs"/>
                          <a:hlinkClick r:id="rId9" action="ppaction://hlinksldjump">
                            <a:extLst>
                              <a:ext uri="{A12FA001-AC4F-418D-AE19-62706E023703}">
                                <ahyp:hlinkClr xmlns:ahyp="http://schemas.microsoft.com/office/drawing/2018/hyperlinkcolor" val="tx"/>
                              </a:ext>
                            </a:extLst>
                          </a:hlinkClick>
                        </a:rPr>
                        <a:t>Legal</a:t>
                      </a:r>
                      <a:endParaRPr lang="en-US" sz="1200" b="0" spc="0">
                        <a:ln w="3175">
                          <a:noFill/>
                        </a:ln>
                        <a:solidFill>
                          <a:schemeClr val="accent1"/>
                        </a:solidFill>
                        <a:latin typeface="+mj-lt"/>
                        <a:ea typeface="+mj-ea"/>
                        <a:cs typeface="+mj-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0" spc="0">
                          <a:ln w="3175">
                            <a:noFill/>
                          </a:ln>
                          <a:solidFill>
                            <a:schemeClr val="accent1"/>
                          </a:solidFill>
                          <a:latin typeface="+mj-lt"/>
                          <a:ea typeface="+mj-ea"/>
                          <a:cs typeface="+mj-cs"/>
                          <a:hlinkClick r:id="rId10" action="ppaction://hlinksldjump">
                            <a:extLst>
                              <a:ext uri="{A12FA001-AC4F-418D-AE19-62706E023703}">
                                <ahyp:hlinkClr xmlns:ahyp="http://schemas.microsoft.com/office/drawing/2018/hyperlinkcolor" val="tx"/>
                              </a:ext>
                            </a:extLst>
                          </a:hlinkClick>
                        </a:rPr>
                        <a:t>IT</a:t>
                      </a:r>
                      <a:endParaRPr lang="en-US" sz="1200" b="0" spc="0">
                        <a:ln w="3175">
                          <a:noFill/>
                        </a:ln>
                        <a:solidFill>
                          <a:schemeClr val="accent1"/>
                        </a:solidFill>
                        <a:latin typeface="+mj-lt"/>
                        <a:ea typeface="+mj-ea"/>
                        <a:cs typeface="+mj-cs"/>
                      </a:endParaRPr>
                    </a:p>
                  </a:txBody>
                  <a:tcPr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1187757">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j-lt"/>
                          <a:ea typeface="+mj-ea"/>
                          <a:cs typeface="+mj-cs"/>
                        </a:rPr>
                        <a:t>Example agents</a:t>
                      </a:r>
                    </a:p>
                  </a:txBody>
                  <a:tcP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6525" marR="0" lvl="0" indent="-136525"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100" spc="0">
                          <a:solidFill>
                            <a:schemeClr val="tx1"/>
                          </a:solidFill>
                          <a:latin typeface="+mn-lt"/>
                          <a:ea typeface="+mn-ea"/>
                          <a:cs typeface="+mn-cs"/>
                        </a:rPr>
                        <a:t>Service knowledge base</a:t>
                      </a:r>
                    </a:p>
                    <a:p>
                      <a:pPr marL="136525" marR="0" lvl="0" indent="-136525"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100" spc="0">
                          <a:solidFill>
                            <a:schemeClr val="tx1"/>
                          </a:solidFill>
                          <a:latin typeface="+mn-lt"/>
                          <a:ea typeface="+mn-ea"/>
                          <a:cs typeface="+mn-cs"/>
                        </a:rPr>
                        <a:t>Service Q&amp;A</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6525" marR="0" lvl="0" indent="-136525"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100" strike="noStrike" spc="0">
                          <a:solidFill>
                            <a:schemeClr val="tx1"/>
                          </a:solidFill>
                          <a:latin typeface="+mn-lt"/>
                          <a:ea typeface="+mn-ea"/>
                          <a:cs typeface="+mn-cs"/>
                        </a:rPr>
                        <a:t>Product catalog</a:t>
                      </a:r>
                    </a:p>
                    <a:p>
                      <a:pPr marL="136525" marR="0" lvl="0" indent="-136525"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100" strike="noStrike" spc="0">
                          <a:solidFill>
                            <a:schemeClr val="tx1"/>
                          </a:solidFill>
                          <a:latin typeface="+mn-lt"/>
                          <a:ea typeface="+mn-ea"/>
                          <a:cs typeface="+mn-cs"/>
                        </a:rPr>
                        <a:t>Proposal templates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6525" marR="0" lvl="0" indent="-136525"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100" spc="0">
                          <a:solidFill>
                            <a:schemeClr val="tx1"/>
                          </a:solidFill>
                          <a:latin typeface="+mn-lt"/>
                          <a:ea typeface="+mn-ea"/>
                          <a:cs typeface="+mn-cs"/>
                        </a:rPr>
                        <a:t>Accounting </a:t>
                      </a:r>
                      <a:br>
                        <a:rPr lang="en-US" sz="1100" spc="0">
                          <a:solidFill>
                            <a:srgbClr val="091F2C"/>
                          </a:solidFill>
                          <a:latin typeface="+mn-lt"/>
                          <a:ea typeface="+mn-ea"/>
                          <a:cs typeface="+mn-cs"/>
                        </a:rPr>
                      </a:br>
                      <a:r>
                        <a:rPr lang="en-US" sz="1100" spc="0">
                          <a:solidFill>
                            <a:schemeClr val="tx1"/>
                          </a:solidFill>
                          <a:latin typeface="+mn-lt"/>
                          <a:ea typeface="+mn-ea"/>
                          <a:cs typeface="+mn-cs"/>
                        </a:rPr>
                        <a:t>policy Q&amp;A</a:t>
                      </a:r>
                    </a:p>
                    <a:p>
                      <a:pPr marL="136525" marR="0" lvl="0" indent="-136525"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100" spc="0">
                          <a:solidFill>
                            <a:schemeClr val="tx1"/>
                          </a:solidFill>
                          <a:latin typeface="+mn-lt"/>
                          <a:ea typeface="+mn-ea"/>
                          <a:cs typeface="+mn-cs"/>
                        </a:rPr>
                        <a:t>Expenses Q&amp;A</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6525" marR="0" lvl="0" indent="-136525"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100" spc="0">
                          <a:solidFill>
                            <a:schemeClr val="tx1"/>
                          </a:solidFill>
                          <a:latin typeface="+mn-lt"/>
                          <a:ea typeface="+mn-ea"/>
                          <a:cs typeface="+mn-cs"/>
                        </a:rPr>
                        <a:t>Brand guidelines</a:t>
                      </a:r>
                    </a:p>
                    <a:p>
                      <a:pPr marL="136525" marR="0" lvl="0" indent="-136525"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100" spc="0">
                          <a:solidFill>
                            <a:schemeClr val="tx1"/>
                          </a:solidFill>
                          <a:latin typeface="+mn-lt"/>
                          <a:ea typeface="+mn-ea"/>
                          <a:cs typeface="+mn-cs"/>
                        </a:rPr>
                        <a:t>Audience personas</a:t>
                      </a:r>
                    </a:p>
                    <a:p>
                      <a:pPr marL="136525" marR="0" lvl="0" indent="-136525"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100" spc="0">
                          <a:solidFill>
                            <a:schemeClr val="tx1"/>
                          </a:solidFill>
                          <a:latin typeface="+mn-lt"/>
                          <a:ea typeface="+mn-ea"/>
                          <a:cs typeface="+mn-cs"/>
                        </a:rPr>
                        <a:t>Product feedback analysis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6525" marR="0" lvl="0" indent="-136525"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100" kern="1200" spc="0">
                          <a:solidFill>
                            <a:schemeClr val="tx1"/>
                          </a:solidFill>
                          <a:latin typeface="+mn-lt"/>
                          <a:ea typeface="+mn-ea"/>
                          <a:cs typeface="+mn-cs"/>
                        </a:rPr>
                        <a:t>Employee onboarding</a:t>
                      </a:r>
                    </a:p>
                    <a:p>
                      <a:pPr marL="136525" marR="0" lvl="0" indent="-136525"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100" kern="1200" spc="0">
                          <a:solidFill>
                            <a:schemeClr val="tx1"/>
                          </a:solidFill>
                          <a:latin typeface="+mn-lt"/>
                          <a:ea typeface="+mn-ea"/>
                          <a:cs typeface="+mn-cs"/>
                        </a:rPr>
                        <a:t>Policy Q&amp;A</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6525" indent="-136525" algn="l">
                        <a:spcBef>
                          <a:spcPts val="300"/>
                        </a:spcBef>
                        <a:buFont typeface="Arial" panose="020B0604020202020204" pitchFamily="34" charset="0"/>
                        <a:buChar char="•"/>
                      </a:pPr>
                      <a:r>
                        <a:rPr lang="en-US" sz="1100" spc="0">
                          <a:solidFill>
                            <a:schemeClr val="tx1"/>
                          </a:solidFill>
                          <a:latin typeface="+mn-lt"/>
                          <a:ea typeface="+mn-ea"/>
                          <a:cs typeface="+mn-cs"/>
                        </a:rPr>
                        <a:t>Regulatory Q&amp;A</a:t>
                      </a:r>
                    </a:p>
                    <a:p>
                      <a:pPr marL="136525" indent="-136525" algn="l">
                        <a:spcBef>
                          <a:spcPts val="300"/>
                        </a:spcBef>
                        <a:buFont typeface="Arial" panose="020B0604020202020204" pitchFamily="34" charset="0"/>
                        <a:buChar char="•"/>
                      </a:pPr>
                      <a:r>
                        <a:rPr lang="en-US" sz="1100" spc="0">
                          <a:solidFill>
                            <a:schemeClr val="tx1"/>
                          </a:solidFill>
                          <a:latin typeface="+mn-lt"/>
                          <a:ea typeface="+mn-ea"/>
                          <a:cs typeface="+mn-cs"/>
                        </a:rPr>
                        <a:t>Contract templates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36525" marR="0" lvl="0" indent="-136525"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100" spc="0">
                          <a:solidFill>
                            <a:schemeClr val="tx1"/>
                          </a:solidFill>
                          <a:latin typeface="+mn-lt"/>
                          <a:ea typeface="+mn-ea"/>
                          <a:cs typeface="+mn-cs"/>
                        </a:rPr>
                        <a:t>IT knowledge base</a:t>
                      </a:r>
                    </a:p>
                    <a:p>
                      <a:pPr marL="136525" marR="0" lvl="0" indent="-136525"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100" spc="0">
                          <a:solidFill>
                            <a:schemeClr val="tx1"/>
                          </a:solidFill>
                          <a:latin typeface="+mn-lt"/>
                          <a:ea typeface="+mn-ea"/>
                          <a:cs typeface="+mn-cs"/>
                        </a:rPr>
                        <a:t>Service Q&amp;A</a:t>
                      </a:r>
                    </a:p>
                  </a:txBody>
                  <a:tcP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874527"/>
                  </a:ext>
                </a:extLst>
              </a:tr>
              <a:tr h="567881">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j-lt"/>
                          <a:ea typeface="+mj-ea"/>
                          <a:cs typeface="+mj-cs"/>
                        </a:rPr>
                        <a:t>KPIs</a:t>
                      </a:r>
                    </a:p>
                  </a:txBody>
                  <a:tcP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100" spc="0">
                          <a:solidFill>
                            <a:schemeClr val="tx1"/>
                          </a:solidFill>
                          <a:latin typeface="+mn-lt"/>
                          <a:ea typeface="+mn-ea"/>
                          <a:cs typeface="+mn-cs"/>
                        </a:rPr>
                        <a:t>Lower average resolution time (ART)</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100" kern="1200" spc="0">
                          <a:solidFill>
                            <a:schemeClr val="tx1"/>
                          </a:solidFill>
                          <a:latin typeface="+mn-lt"/>
                          <a:ea typeface="+mn-ea"/>
                          <a:cs typeface="+mn-cs"/>
                        </a:rPr>
                        <a:t>Increase sales conversation rate</a:t>
                      </a:r>
                      <a:endParaRPr lang="en-US" sz="1100" strike="sngStrike"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100" kern="1200" spc="0">
                          <a:solidFill>
                            <a:schemeClr val="tx1"/>
                          </a:solidFill>
                          <a:latin typeface="+mn-lt"/>
                          <a:ea typeface="+mn-ea"/>
                          <a:cs typeface="+mn-cs"/>
                        </a:rPr>
                        <a:t>Lower analysis </a:t>
                      </a:r>
                      <a:br>
                        <a:rPr lang="en-US" sz="1100" kern="1200" spc="0">
                          <a:solidFill>
                            <a:srgbClr val="091F2C"/>
                          </a:solidFill>
                          <a:latin typeface="+mn-lt"/>
                          <a:ea typeface="+mn-ea"/>
                          <a:cs typeface="+mn-cs"/>
                        </a:rPr>
                      </a:br>
                      <a:r>
                        <a:rPr lang="en-US" sz="1100" kern="1200" spc="0">
                          <a:solidFill>
                            <a:schemeClr val="tx1"/>
                          </a:solidFill>
                          <a:latin typeface="+mn-lt"/>
                          <a:ea typeface="+mn-ea"/>
                          <a:cs typeface="+mn-cs"/>
                        </a:rPr>
                        <a:t>cycle time</a:t>
                      </a:r>
                      <a:endParaRPr lang="en-US" sz="110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100" kern="1200" spc="0">
                          <a:solidFill>
                            <a:schemeClr val="tx1"/>
                          </a:solidFill>
                          <a:latin typeface="+mn-lt"/>
                          <a:ea typeface="+mn-ea"/>
                          <a:cs typeface="+mn-cs"/>
                        </a:rPr>
                        <a:t>Decrease time </a:t>
                      </a:r>
                      <a:br>
                        <a:rPr lang="en-US" sz="1100" kern="1200" spc="0">
                          <a:solidFill>
                            <a:srgbClr val="091F2C"/>
                          </a:solidFill>
                          <a:latin typeface="+mn-lt"/>
                          <a:ea typeface="+mn-ea"/>
                          <a:cs typeface="+mn-cs"/>
                        </a:rPr>
                      </a:br>
                      <a:r>
                        <a:rPr lang="en-US" sz="1100" kern="1200" spc="0">
                          <a:solidFill>
                            <a:schemeClr val="tx1"/>
                          </a:solidFill>
                          <a:latin typeface="+mn-lt"/>
                          <a:ea typeface="+mn-ea"/>
                          <a:cs typeface="+mn-cs"/>
                        </a:rPr>
                        <a:t>to market</a:t>
                      </a:r>
                      <a:endParaRPr lang="en-US" sz="110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100" spc="0">
                          <a:solidFill>
                            <a:schemeClr val="tx1"/>
                          </a:solidFill>
                          <a:latin typeface="+mn-lt"/>
                          <a:ea typeface="+mn-ea"/>
                          <a:cs typeface="+mn-cs"/>
                        </a:rPr>
                        <a:t>Reduce </a:t>
                      </a:r>
                      <a:br>
                        <a:rPr lang="en-US" sz="1100" spc="0">
                          <a:solidFill>
                            <a:srgbClr val="091F2C"/>
                          </a:solidFill>
                          <a:latin typeface="+mn-lt"/>
                          <a:ea typeface="+mn-ea"/>
                          <a:cs typeface="+mn-cs"/>
                        </a:rPr>
                      </a:br>
                      <a:r>
                        <a:rPr lang="en-US" sz="1100" spc="0">
                          <a:solidFill>
                            <a:schemeClr val="tx1"/>
                          </a:solidFill>
                          <a:latin typeface="+mn-lt"/>
                          <a:ea typeface="+mn-ea"/>
                          <a:cs typeface="+mn-cs"/>
                        </a:rPr>
                        <a:t>onboarding time</a:t>
                      </a:r>
                      <a:endParaRPr lang="en-US" sz="1100" kern="120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300"/>
                        </a:spcBef>
                      </a:pPr>
                      <a:r>
                        <a:rPr lang="en-US" sz="1100" spc="0">
                          <a:solidFill>
                            <a:schemeClr val="tx1"/>
                          </a:solidFill>
                          <a:latin typeface="+mn-lt"/>
                          <a:ea typeface="+mn-ea"/>
                          <a:cs typeface="+mn-cs"/>
                        </a:rPr>
                        <a:t>Improve contract consistency and review time</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100" spc="0">
                          <a:solidFill>
                            <a:schemeClr val="tx1"/>
                          </a:solidFill>
                          <a:latin typeface="+mn-lt"/>
                          <a:ea typeface="+mn-ea"/>
                          <a:cs typeface="+mn-cs"/>
                        </a:rPr>
                        <a:t>Increase user satisfaction score</a:t>
                      </a:r>
                    </a:p>
                  </a:txBody>
                  <a:tcP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596279"/>
                  </a:ext>
                </a:extLst>
              </a:tr>
              <a:tr h="1320350">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j-lt"/>
                          <a:ea typeface="+mj-ea"/>
                          <a:cs typeface="+mj-cs"/>
                        </a:rPr>
                        <a:t>How </a:t>
                      </a:r>
                      <a:br>
                        <a:rPr kumimoji="0" lang="en-US" sz="1100" b="0" i="0" u="none" strike="noStrike" kern="1200" cap="none" spc="0" normalizeH="0" baseline="0" noProof="0">
                          <a:ln>
                            <a:noFill/>
                          </a:ln>
                          <a:solidFill>
                            <a:srgbClr val="091F2C"/>
                          </a:solidFill>
                          <a:effectLst/>
                          <a:uLnTx/>
                          <a:uFillTx/>
                          <a:latin typeface="+mj-lt"/>
                          <a:ea typeface="+mj-ea"/>
                          <a:cs typeface="+mj-cs"/>
                        </a:rPr>
                      </a:br>
                      <a:r>
                        <a:rPr kumimoji="0" lang="en-US" sz="1100" b="0" i="0" u="none" strike="noStrike" kern="1200" cap="none" spc="0" normalizeH="0" baseline="0" noProof="0">
                          <a:ln>
                            <a:noFill/>
                          </a:ln>
                          <a:solidFill>
                            <a:schemeClr val="tx1"/>
                          </a:solidFill>
                          <a:effectLst/>
                          <a:uLnTx/>
                          <a:uFillTx/>
                          <a:latin typeface="+mj-lt"/>
                          <a:ea typeface="+mj-ea"/>
                          <a:cs typeface="+mj-cs"/>
                        </a:rPr>
                        <a:t>a</a:t>
                      </a:r>
                      <a:r>
                        <a:rPr lang="en-US" sz="1100" b="0" i="0" u="none" strike="noStrike" kern="1200" cap="none" spc="0" normalizeH="0" baseline="0" noProof="0">
                          <a:ln>
                            <a:noFill/>
                          </a:ln>
                          <a:solidFill>
                            <a:schemeClr val="tx1"/>
                          </a:solidFill>
                          <a:effectLst/>
                          <a:uLnTx/>
                          <a:uFillTx/>
                          <a:latin typeface="+mj-lt"/>
                          <a:ea typeface="+mj-ea"/>
                          <a:cs typeface="+mj-cs"/>
                        </a:rPr>
                        <a:t>gents</a:t>
                      </a:r>
                      <a:r>
                        <a:rPr kumimoji="0" lang="en-US" sz="1100" b="0" i="0" u="none" strike="noStrike" kern="1200" cap="none" spc="0" normalizeH="0" baseline="0" noProof="0">
                          <a:ln>
                            <a:noFill/>
                          </a:ln>
                          <a:solidFill>
                            <a:schemeClr val="tx1"/>
                          </a:solidFill>
                          <a:effectLst/>
                          <a:uLnTx/>
                          <a:uFillTx/>
                          <a:latin typeface="+mj-lt"/>
                          <a:ea typeface="+mj-ea"/>
                          <a:cs typeface="+mj-cs"/>
                        </a:rPr>
                        <a:t> </a:t>
                      </a:r>
                      <a:br>
                        <a:rPr kumimoji="0" lang="en-US" sz="1100" b="0" i="0" u="none" strike="noStrike" kern="1200" cap="none" spc="0" normalizeH="0" baseline="0" noProof="0">
                          <a:ln>
                            <a:noFill/>
                          </a:ln>
                          <a:solidFill>
                            <a:srgbClr val="091F2C"/>
                          </a:solidFill>
                          <a:effectLst/>
                          <a:uLnTx/>
                          <a:uFillTx/>
                          <a:latin typeface="+mj-lt"/>
                          <a:ea typeface="+mj-ea"/>
                          <a:cs typeface="+mj-cs"/>
                        </a:rPr>
                      </a:br>
                      <a:r>
                        <a:rPr kumimoji="0" lang="en-US" sz="1100" b="0" i="0" u="none" strike="noStrike" kern="1200" cap="none" spc="0" normalizeH="0" baseline="0" noProof="0">
                          <a:ln>
                            <a:noFill/>
                          </a:ln>
                          <a:solidFill>
                            <a:schemeClr val="tx1"/>
                          </a:solidFill>
                          <a:effectLst/>
                          <a:uLnTx/>
                          <a:uFillTx/>
                          <a:latin typeface="+mj-lt"/>
                          <a:ea typeface="+mj-ea"/>
                          <a:cs typeface="+mj-cs"/>
                        </a:rPr>
                        <a:t>can assist</a:t>
                      </a:r>
                      <a:endParaRPr lang="en-US" sz="1100" b="0" spc="0">
                        <a:solidFill>
                          <a:schemeClr val="tx1"/>
                        </a:solidFill>
                        <a:latin typeface="+mj-lt"/>
                        <a:ea typeface="+mj-ea"/>
                        <a:cs typeface="+mj-cs"/>
                      </a:endParaRPr>
                    </a:p>
                  </a:txBody>
                  <a:tcP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300"/>
                        </a:spcBef>
                        <a:spcAft>
                          <a:spcPts val="0"/>
                        </a:spcAft>
                        <a:buClrTx/>
                        <a:buSzTx/>
                        <a:buFontTx/>
                        <a:buNone/>
                      </a:pPr>
                      <a:r>
                        <a:rPr lang="en-US" sz="1100" spc="0">
                          <a:solidFill>
                            <a:schemeClr val="tx1"/>
                          </a:solidFill>
                          <a:latin typeface="+mn-lt"/>
                          <a:ea typeface="+mn-ea"/>
                          <a:cs typeface="+mn-cs"/>
                        </a:rPr>
                        <a:t>Get precise answers faster, </a:t>
                      </a:r>
                      <a:r>
                        <a:rPr lang="en-US" sz="1100" b="0" i="0" u="none" strike="noStrike" spc="0" noProof="0">
                          <a:solidFill>
                            <a:schemeClr val="tx1"/>
                          </a:solidFill>
                          <a:latin typeface="+mn-lt"/>
                          <a:ea typeface="+mn-ea"/>
                          <a:cs typeface="+mn-cs"/>
                        </a:rPr>
                        <a:t>based on specific deployment documents</a:t>
                      </a:r>
                      <a:endParaRPr lang="en-US" sz="110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100" spc="0">
                          <a:solidFill>
                            <a:schemeClr val="tx1"/>
                          </a:solidFill>
                          <a:latin typeface="+mn-lt"/>
                          <a:ea typeface="+mn-ea"/>
                          <a:cs typeface="+mn-cs"/>
                        </a:rPr>
                        <a:t>Propose product models based on specific criteria, along with recommended alternate options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100" spc="0">
                          <a:solidFill>
                            <a:schemeClr val="tx1"/>
                          </a:solidFill>
                          <a:latin typeface="+mn-lt"/>
                          <a:ea typeface="+mn-ea"/>
                          <a:cs typeface="+mn-cs"/>
                        </a:rPr>
                        <a:t>Get cost savings recommendations by analyzing years of financial reports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100" spc="0">
                          <a:solidFill>
                            <a:schemeClr val="tx1"/>
                          </a:solidFill>
                          <a:latin typeface="+mn-lt"/>
                          <a:ea typeface="+mn-ea"/>
                          <a:cs typeface="+mn-cs"/>
                        </a:rPr>
                        <a:t>Provide a go-to for product updates based on most current product documentation </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Streamline learning and information consumption with role specific onboarding agents</a:t>
                      </a:r>
                      <a:endParaRPr lang="en-US" sz="110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Access to contract expertise, similar docs, and specific criteria when reviewing documents</a:t>
                      </a:r>
                      <a:endParaRPr lang="en-US" sz="110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Analyze customer feedback for trends and opportunities to inform product roadmap</a:t>
                      </a:r>
                      <a:endParaRPr lang="en-US" sz="110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219429"/>
                  </a:ext>
                </a:extLst>
              </a:tr>
            </a:tbl>
          </a:graphicData>
        </a:graphic>
      </p:graphicFrame>
      <p:sp>
        <p:nvSpPr>
          <p:cNvPr id="12" name="Rectangle 11">
            <a:extLst>
              <a:ext uri="{FF2B5EF4-FFF2-40B4-BE49-F238E27FC236}">
                <a16:creationId xmlns:a16="http://schemas.microsoft.com/office/drawing/2014/main" id="{86CA576A-57E3-4797-A5C2-E93905FA4D50}"/>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nvGrpSpPr>
          <p:cNvPr id="3" name="Group 2">
            <a:extLst>
              <a:ext uri="{FF2B5EF4-FFF2-40B4-BE49-F238E27FC236}">
                <a16:creationId xmlns:a16="http://schemas.microsoft.com/office/drawing/2014/main" id="{179F3C10-14AA-311F-8827-B523181F8E6C}"/>
              </a:ext>
              <a:ext uri="{C183D7F6-B498-43B3-948B-1728B52AA6E4}">
                <adec:decorative xmlns:adec="http://schemas.microsoft.com/office/drawing/2017/decorative" val="1"/>
              </a:ext>
            </a:extLst>
          </p:cNvPr>
          <p:cNvGrpSpPr/>
          <p:nvPr/>
        </p:nvGrpSpPr>
        <p:grpSpPr>
          <a:xfrm>
            <a:off x="1518325" y="2257520"/>
            <a:ext cx="1318079" cy="1112044"/>
            <a:chOff x="1704521" y="1593056"/>
            <a:chExt cx="1318079" cy="1112044"/>
          </a:xfrm>
        </p:grpSpPr>
        <p:sp>
          <p:nvSpPr>
            <p:cNvPr id="23" name="TextBox 22">
              <a:extLst>
                <a:ext uri="{FF2B5EF4-FFF2-40B4-BE49-F238E27FC236}">
                  <a16:creationId xmlns:a16="http://schemas.microsoft.com/office/drawing/2014/main" id="{EA6A3559-28A1-B94F-923D-5312CD6F8820}"/>
                </a:ext>
              </a:extLst>
            </p:cNvPr>
            <p:cNvSpPr txBox="1">
              <a:spLocks/>
            </p:cNvSpPr>
            <p:nvPr/>
          </p:nvSpPr>
          <p:spPr>
            <a:xfrm>
              <a:off x="1704521" y="1593056"/>
              <a:ext cx="1318079" cy="1112044"/>
            </a:xfrm>
            <a:prstGeom prst="roundRect">
              <a:avLst>
                <a:gd name="adj" fmla="val 6400"/>
              </a:avLst>
            </a:prstGeom>
            <a:solidFill>
              <a:srgbClr val="F0ECF8"/>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600" b="0" i="0" u="none" strike="noStrike" kern="120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pic>
          <p:nvPicPr>
            <p:cNvPr id="37" name="Picture 36">
              <a:extLst>
                <a:ext uri="{FF2B5EF4-FFF2-40B4-BE49-F238E27FC236}">
                  <a16:creationId xmlns:a16="http://schemas.microsoft.com/office/drawing/2014/main" id="{7F638931-4430-5E85-B813-1BD878046C92}"/>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741347" y="1624126"/>
              <a:ext cx="1244428" cy="1049904"/>
            </a:xfrm>
            <a:prstGeom prst="roundRect">
              <a:avLst>
                <a:gd name="adj" fmla="val 4300"/>
              </a:avLst>
            </a:prstGeom>
            <a:noFill/>
            <a:ln w="9525" cap="flat">
              <a:noFill/>
              <a:prstDash val="solid"/>
              <a:miter/>
            </a:ln>
            <a:effectLst/>
          </p:spPr>
        </p:pic>
      </p:grpSp>
      <p:grpSp>
        <p:nvGrpSpPr>
          <p:cNvPr id="4" name="Group 3">
            <a:extLst>
              <a:ext uri="{FF2B5EF4-FFF2-40B4-BE49-F238E27FC236}">
                <a16:creationId xmlns:a16="http://schemas.microsoft.com/office/drawing/2014/main" id="{169A25B8-9C0A-10B0-E65B-CB451892CA43}"/>
              </a:ext>
              <a:ext uri="{C183D7F6-B498-43B3-948B-1728B52AA6E4}">
                <adec:decorative xmlns:adec="http://schemas.microsoft.com/office/drawing/2017/decorative" val="1"/>
              </a:ext>
            </a:extLst>
          </p:cNvPr>
          <p:cNvGrpSpPr/>
          <p:nvPr/>
        </p:nvGrpSpPr>
        <p:grpSpPr>
          <a:xfrm>
            <a:off x="2969934" y="2257520"/>
            <a:ext cx="1318079" cy="1112044"/>
            <a:chOff x="3122263" y="1593056"/>
            <a:chExt cx="1318079" cy="1112044"/>
          </a:xfrm>
        </p:grpSpPr>
        <p:sp>
          <p:nvSpPr>
            <p:cNvPr id="24" name="TextBox 23">
              <a:extLst>
                <a:ext uri="{FF2B5EF4-FFF2-40B4-BE49-F238E27FC236}">
                  <a16:creationId xmlns:a16="http://schemas.microsoft.com/office/drawing/2014/main" id="{E17E47D9-CF2D-357D-14C6-E18688DAD7FE}"/>
                </a:ext>
              </a:extLst>
            </p:cNvPr>
            <p:cNvSpPr txBox="1">
              <a:spLocks/>
            </p:cNvSpPr>
            <p:nvPr/>
          </p:nvSpPr>
          <p:spPr>
            <a:xfrm>
              <a:off x="3122263" y="1593056"/>
              <a:ext cx="1318079" cy="1112044"/>
            </a:xfrm>
            <a:prstGeom prst="roundRect">
              <a:avLst>
                <a:gd name="adj" fmla="val 6400"/>
              </a:avLst>
            </a:prstGeom>
            <a:solidFill>
              <a:srgbClr val="F0ECF8"/>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600" b="0" i="0" u="none" strike="noStrike" kern="120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pic>
          <p:nvPicPr>
            <p:cNvPr id="38" name="Picture 37">
              <a:extLst>
                <a:ext uri="{FF2B5EF4-FFF2-40B4-BE49-F238E27FC236}">
                  <a16:creationId xmlns:a16="http://schemas.microsoft.com/office/drawing/2014/main" id="{AB591F7D-521D-62E6-9EBA-DFB60280CE34}"/>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159089" y="1624126"/>
              <a:ext cx="1244428" cy="1049904"/>
            </a:xfrm>
            <a:prstGeom prst="roundRect">
              <a:avLst>
                <a:gd name="adj" fmla="val 4300"/>
              </a:avLst>
            </a:prstGeom>
            <a:noFill/>
            <a:ln w="9525" cap="flat">
              <a:noFill/>
              <a:prstDash val="solid"/>
              <a:miter/>
            </a:ln>
            <a:effectLst/>
          </p:spPr>
        </p:pic>
      </p:grpSp>
      <p:grpSp>
        <p:nvGrpSpPr>
          <p:cNvPr id="6" name="Group 5">
            <a:extLst>
              <a:ext uri="{FF2B5EF4-FFF2-40B4-BE49-F238E27FC236}">
                <a16:creationId xmlns:a16="http://schemas.microsoft.com/office/drawing/2014/main" id="{FCA92F2B-1F9F-F060-133F-197DDBD16D42}"/>
              </a:ext>
              <a:ext uri="{C183D7F6-B498-43B3-948B-1728B52AA6E4}">
                <adec:decorative xmlns:adec="http://schemas.microsoft.com/office/drawing/2017/decorative" val="1"/>
              </a:ext>
            </a:extLst>
          </p:cNvPr>
          <p:cNvGrpSpPr/>
          <p:nvPr/>
        </p:nvGrpSpPr>
        <p:grpSpPr>
          <a:xfrm>
            <a:off x="4421543" y="2257520"/>
            <a:ext cx="1318079" cy="1112044"/>
            <a:chOff x="4540005" y="1593056"/>
            <a:chExt cx="1318079" cy="1112044"/>
          </a:xfrm>
        </p:grpSpPr>
        <p:sp>
          <p:nvSpPr>
            <p:cNvPr id="25" name="TextBox 24">
              <a:extLst>
                <a:ext uri="{FF2B5EF4-FFF2-40B4-BE49-F238E27FC236}">
                  <a16:creationId xmlns:a16="http://schemas.microsoft.com/office/drawing/2014/main" id="{0917D368-FE1B-5F5A-8497-885D77BB0D26}"/>
                </a:ext>
              </a:extLst>
            </p:cNvPr>
            <p:cNvSpPr txBox="1">
              <a:spLocks/>
            </p:cNvSpPr>
            <p:nvPr/>
          </p:nvSpPr>
          <p:spPr>
            <a:xfrm>
              <a:off x="4540005" y="1593056"/>
              <a:ext cx="1318079" cy="1112044"/>
            </a:xfrm>
            <a:prstGeom prst="roundRect">
              <a:avLst>
                <a:gd name="adj" fmla="val 6400"/>
              </a:avLst>
            </a:prstGeom>
            <a:solidFill>
              <a:srgbClr val="F0ECF8"/>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600" b="0" i="0" u="none" strike="noStrike" kern="120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pic>
          <p:nvPicPr>
            <p:cNvPr id="41" name="Picture 40">
              <a:extLst>
                <a:ext uri="{FF2B5EF4-FFF2-40B4-BE49-F238E27FC236}">
                  <a16:creationId xmlns:a16="http://schemas.microsoft.com/office/drawing/2014/main" id="{BB1FF8AB-998E-E4FA-B7BC-8588D5B97598}"/>
                </a:ext>
                <a:ext uri="{C183D7F6-B498-43B3-948B-1728B52AA6E4}">
                  <adec:decorative xmlns:adec="http://schemas.microsoft.com/office/drawing/2017/decorative" val="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576831" y="1624126"/>
              <a:ext cx="1244428" cy="1049904"/>
            </a:xfrm>
            <a:prstGeom prst="roundRect">
              <a:avLst>
                <a:gd name="adj" fmla="val 4300"/>
              </a:avLst>
            </a:prstGeom>
            <a:noFill/>
            <a:ln w="9525" cap="flat">
              <a:noFill/>
              <a:prstDash val="solid"/>
              <a:miter/>
            </a:ln>
            <a:effectLst/>
          </p:spPr>
        </p:pic>
      </p:grpSp>
      <p:grpSp>
        <p:nvGrpSpPr>
          <p:cNvPr id="7" name="Group 6">
            <a:extLst>
              <a:ext uri="{FF2B5EF4-FFF2-40B4-BE49-F238E27FC236}">
                <a16:creationId xmlns:a16="http://schemas.microsoft.com/office/drawing/2014/main" id="{41B8454B-5D03-08B2-CEE6-B7FAE5412A0B}"/>
              </a:ext>
              <a:ext uri="{C183D7F6-B498-43B3-948B-1728B52AA6E4}">
                <adec:decorative xmlns:adec="http://schemas.microsoft.com/office/drawing/2017/decorative" val="1"/>
              </a:ext>
            </a:extLst>
          </p:cNvPr>
          <p:cNvGrpSpPr/>
          <p:nvPr/>
        </p:nvGrpSpPr>
        <p:grpSpPr>
          <a:xfrm>
            <a:off x="5873152" y="2257520"/>
            <a:ext cx="1318079" cy="1112044"/>
            <a:chOff x="5957747" y="1593056"/>
            <a:chExt cx="1318079" cy="1112044"/>
          </a:xfrm>
        </p:grpSpPr>
        <p:sp>
          <p:nvSpPr>
            <p:cNvPr id="26" name="TextBox 25">
              <a:extLst>
                <a:ext uri="{FF2B5EF4-FFF2-40B4-BE49-F238E27FC236}">
                  <a16:creationId xmlns:a16="http://schemas.microsoft.com/office/drawing/2014/main" id="{FDB5D157-6909-A46C-5028-D61E3B98A2E4}"/>
                </a:ext>
              </a:extLst>
            </p:cNvPr>
            <p:cNvSpPr txBox="1">
              <a:spLocks/>
            </p:cNvSpPr>
            <p:nvPr/>
          </p:nvSpPr>
          <p:spPr>
            <a:xfrm>
              <a:off x="5957747" y="1593056"/>
              <a:ext cx="1318079" cy="1112044"/>
            </a:xfrm>
            <a:prstGeom prst="roundRect">
              <a:avLst>
                <a:gd name="adj" fmla="val 6400"/>
              </a:avLst>
            </a:prstGeom>
            <a:solidFill>
              <a:srgbClr val="F0ECF8"/>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600" b="0" i="0" u="none" strike="noStrike" kern="120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pic>
          <p:nvPicPr>
            <p:cNvPr id="42" name="Picture 41">
              <a:extLst>
                <a:ext uri="{FF2B5EF4-FFF2-40B4-BE49-F238E27FC236}">
                  <a16:creationId xmlns:a16="http://schemas.microsoft.com/office/drawing/2014/main" id="{E1054ABB-9F25-65FF-C911-310D46769536}"/>
                </a:ext>
                <a:ext uri="{C183D7F6-B498-43B3-948B-1728B52AA6E4}">
                  <adec:decorative xmlns:adec="http://schemas.microsoft.com/office/drawing/2017/decorative" val="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994573" y="1624126"/>
              <a:ext cx="1244428" cy="1049904"/>
            </a:xfrm>
            <a:prstGeom prst="roundRect">
              <a:avLst>
                <a:gd name="adj" fmla="val 4300"/>
              </a:avLst>
            </a:prstGeom>
            <a:noFill/>
            <a:ln w="9525" cap="flat">
              <a:noFill/>
              <a:prstDash val="solid"/>
              <a:miter/>
            </a:ln>
            <a:effectLst/>
          </p:spPr>
        </p:pic>
      </p:grpSp>
      <p:grpSp>
        <p:nvGrpSpPr>
          <p:cNvPr id="8" name="Group 7">
            <a:extLst>
              <a:ext uri="{FF2B5EF4-FFF2-40B4-BE49-F238E27FC236}">
                <a16:creationId xmlns:a16="http://schemas.microsoft.com/office/drawing/2014/main" id="{58D6F468-8DCD-FC7E-E2D5-C88D37EDDA1B}"/>
              </a:ext>
              <a:ext uri="{C183D7F6-B498-43B3-948B-1728B52AA6E4}">
                <adec:decorative xmlns:adec="http://schemas.microsoft.com/office/drawing/2017/decorative" val="1"/>
              </a:ext>
            </a:extLst>
          </p:cNvPr>
          <p:cNvGrpSpPr/>
          <p:nvPr/>
        </p:nvGrpSpPr>
        <p:grpSpPr>
          <a:xfrm>
            <a:off x="7324761" y="2257520"/>
            <a:ext cx="1318079" cy="1112044"/>
            <a:chOff x="7375489" y="1593056"/>
            <a:chExt cx="1318079" cy="1112044"/>
          </a:xfrm>
        </p:grpSpPr>
        <p:sp>
          <p:nvSpPr>
            <p:cNvPr id="27" name="TextBox 26">
              <a:extLst>
                <a:ext uri="{FF2B5EF4-FFF2-40B4-BE49-F238E27FC236}">
                  <a16:creationId xmlns:a16="http://schemas.microsoft.com/office/drawing/2014/main" id="{37B4EAC1-65CD-15B4-45B0-2B3091BBAB52}"/>
                </a:ext>
              </a:extLst>
            </p:cNvPr>
            <p:cNvSpPr txBox="1">
              <a:spLocks/>
            </p:cNvSpPr>
            <p:nvPr/>
          </p:nvSpPr>
          <p:spPr>
            <a:xfrm>
              <a:off x="7375489" y="1593056"/>
              <a:ext cx="1318079" cy="1112044"/>
            </a:xfrm>
            <a:prstGeom prst="roundRect">
              <a:avLst>
                <a:gd name="adj" fmla="val 6400"/>
              </a:avLst>
            </a:prstGeom>
            <a:solidFill>
              <a:srgbClr val="F0ECF8"/>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600" b="0" i="0" u="none" strike="noStrike" kern="120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pic>
          <p:nvPicPr>
            <p:cNvPr id="43" name="Picture 42">
              <a:extLst>
                <a:ext uri="{FF2B5EF4-FFF2-40B4-BE49-F238E27FC236}">
                  <a16:creationId xmlns:a16="http://schemas.microsoft.com/office/drawing/2014/main" id="{CB3A012F-CB8C-33F1-652C-E2A4E2711FB3}"/>
                </a:ext>
                <a:ext uri="{C183D7F6-B498-43B3-948B-1728B52AA6E4}">
                  <adec:decorative xmlns:adec="http://schemas.microsoft.com/office/drawing/2017/decorative" val="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412315" y="1624126"/>
              <a:ext cx="1244428" cy="1049904"/>
            </a:xfrm>
            <a:prstGeom prst="roundRect">
              <a:avLst>
                <a:gd name="adj" fmla="val 4300"/>
              </a:avLst>
            </a:prstGeom>
            <a:noFill/>
            <a:ln w="9525" cap="flat">
              <a:noFill/>
              <a:prstDash val="solid"/>
              <a:miter/>
            </a:ln>
            <a:effectLst/>
          </p:spPr>
        </p:pic>
      </p:grpSp>
      <p:grpSp>
        <p:nvGrpSpPr>
          <p:cNvPr id="9" name="Group 8">
            <a:extLst>
              <a:ext uri="{FF2B5EF4-FFF2-40B4-BE49-F238E27FC236}">
                <a16:creationId xmlns:a16="http://schemas.microsoft.com/office/drawing/2014/main" id="{B1E8C5BA-AF63-1FE5-DE7B-57F1EEAC0788}"/>
              </a:ext>
              <a:ext uri="{C183D7F6-B498-43B3-948B-1728B52AA6E4}">
                <adec:decorative xmlns:adec="http://schemas.microsoft.com/office/drawing/2017/decorative" val="1"/>
              </a:ext>
            </a:extLst>
          </p:cNvPr>
          <p:cNvGrpSpPr/>
          <p:nvPr/>
        </p:nvGrpSpPr>
        <p:grpSpPr>
          <a:xfrm>
            <a:off x="8776370" y="2257520"/>
            <a:ext cx="1318079" cy="1112044"/>
            <a:chOff x="8793231" y="1593056"/>
            <a:chExt cx="1318079" cy="1112044"/>
          </a:xfrm>
        </p:grpSpPr>
        <p:sp>
          <p:nvSpPr>
            <p:cNvPr id="28" name="TextBox 27">
              <a:extLst>
                <a:ext uri="{FF2B5EF4-FFF2-40B4-BE49-F238E27FC236}">
                  <a16:creationId xmlns:a16="http://schemas.microsoft.com/office/drawing/2014/main" id="{2FC8BB0B-1A08-BF57-6E56-21097BF0CC60}"/>
                </a:ext>
              </a:extLst>
            </p:cNvPr>
            <p:cNvSpPr txBox="1">
              <a:spLocks/>
            </p:cNvSpPr>
            <p:nvPr/>
          </p:nvSpPr>
          <p:spPr>
            <a:xfrm>
              <a:off x="8793231" y="1593056"/>
              <a:ext cx="1318079" cy="1112044"/>
            </a:xfrm>
            <a:prstGeom prst="roundRect">
              <a:avLst>
                <a:gd name="adj" fmla="val 6400"/>
              </a:avLst>
            </a:prstGeom>
            <a:solidFill>
              <a:srgbClr val="F0ECF8"/>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600" b="0" i="0" u="none" strike="noStrike" kern="120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pic>
          <p:nvPicPr>
            <p:cNvPr id="44" name="Picture 43">
              <a:extLst>
                <a:ext uri="{FF2B5EF4-FFF2-40B4-BE49-F238E27FC236}">
                  <a16:creationId xmlns:a16="http://schemas.microsoft.com/office/drawing/2014/main" id="{718B2EDF-0A03-E339-A3CD-E1AD14027561}"/>
                </a:ext>
                <a:ext uri="{C183D7F6-B498-43B3-948B-1728B52AA6E4}">
                  <adec:decorative xmlns:adec="http://schemas.microsoft.com/office/drawing/2017/decorative" val="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830057" y="1624126"/>
              <a:ext cx="1244428" cy="1049904"/>
            </a:xfrm>
            <a:prstGeom prst="roundRect">
              <a:avLst>
                <a:gd name="adj" fmla="val 4300"/>
              </a:avLst>
            </a:prstGeom>
            <a:noFill/>
            <a:ln w="9525" cap="flat">
              <a:noFill/>
              <a:prstDash val="solid"/>
              <a:miter/>
            </a:ln>
            <a:effectLst/>
          </p:spPr>
        </p:pic>
      </p:grpSp>
      <p:grpSp>
        <p:nvGrpSpPr>
          <p:cNvPr id="10" name="Group 9">
            <a:extLst>
              <a:ext uri="{FF2B5EF4-FFF2-40B4-BE49-F238E27FC236}">
                <a16:creationId xmlns:a16="http://schemas.microsoft.com/office/drawing/2014/main" id="{19D7081F-0D36-93AA-C16D-5C512E7F653F}"/>
              </a:ext>
              <a:ext uri="{C183D7F6-B498-43B3-948B-1728B52AA6E4}">
                <adec:decorative xmlns:adec="http://schemas.microsoft.com/office/drawing/2017/decorative" val="1"/>
              </a:ext>
            </a:extLst>
          </p:cNvPr>
          <p:cNvGrpSpPr/>
          <p:nvPr/>
        </p:nvGrpSpPr>
        <p:grpSpPr>
          <a:xfrm>
            <a:off x="10227976" y="2257520"/>
            <a:ext cx="1318079" cy="1112044"/>
            <a:chOff x="10210973" y="1593056"/>
            <a:chExt cx="1318079" cy="1112044"/>
          </a:xfrm>
        </p:grpSpPr>
        <p:sp>
          <p:nvSpPr>
            <p:cNvPr id="29" name="TextBox 28">
              <a:extLst>
                <a:ext uri="{FF2B5EF4-FFF2-40B4-BE49-F238E27FC236}">
                  <a16:creationId xmlns:a16="http://schemas.microsoft.com/office/drawing/2014/main" id="{3F7B63F8-F064-073F-BFF7-D50C77564691}"/>
                </a:ext>
              </a:extLst>
            </p:cNvPr>
            <p:cNvSpPr txBox="1">
              <a:spLocks/>
            </p:cNvSpPr>
            <p:nvPr/>
          </p:nvSpPr>
          <p:spPr>
            <a:xfrm>
              <a:off x="10210973" y="1593056"/>
              <a:ext cx="1318079" cy="1112044"/>
            </a:xfrm>
            <a:prstGeom prst="roundRect">
              <a:avLst>
                <a:gd name="adj" fmla="val 6400"/>
              </a:avLst>
            </a:prstGeom>
            <a:solidFill>
              <a:srgbClr val="F0ECF8"/>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3600" b="0" i="0" u="none" strike="noStrike" kern="1200" cap="none" spc="0" normalizeH="0" baseline="0" noProof="0">
                <a:ln>
                  <a:noFill/>
                </a:ln>
                <a:solidFill>
                  <a:srgbClr val="091F2C"/>
                </a:solidFill>
                <a:effectLst/>
                <a:uLnTx/>
                <a:uFillTx/>
                <a:latin typeface="Segoe Sans Display Semibold"/>
                <a:ea typeface="+mn-ea"/>
                <a:cs typeface="Segoe Sans Display Semibold" pitchFamily="2" charset="0"/>
              </a:endParaRPr>
            </a:p>
          </p:txBody>
        </p:sp>
        <p:pic>
          <p:nvPicPr>
            <p:cNvPr id="45" name="Picture 44">
              <a:extLst>
                <a:ext uri="{FF2B5EF4-FFF2-40B4-BE49-F238E27FC236}">
                  <a16:creationId xmlns:a16="http://schemas.microsoft.com/office/drawing/2014/main" id="{C5DF9797-3219-DD3B-9AE9-A734E2076596}"/>
                </a:ext>
                <a:ext uri="{C183D7F6-B498-43B3-948B-1728B52AA6E4}">
                  <adec:decorative xmlns:adec="http://schemas.microsoft.com/office/drawing/2017/decorative" val="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247799" y="1624126"/>
              <a:ext cx="1244428" cy="1049904"/>
            </a:xfrm>
            <a:prstGeom prst="roundRect">
              <a:avLst>
                <a:gd name="adj" fmla="val 4268"/>
              </a:avLst>
            </a:prstGeom>
            <a:noFill/>
            <a:ln w="9525" cap="flat">
              <a:noFill/>
              <a:prstDash val="solid"/>
              <a:miter/>
            </a:ln>
            <a:effectLst/>
          </p:spPr>
        </p:pic>
      </p:grpSp>
      <p:sp>
        <p:nvSpPr>
          <p:cNvPr id="19" name="Content Placeholder 217">
            <a:extLst>
              <a:ext uri="{FF2B5EF4-FFF2-40B4-BE49-F238E27FC236}">
                <a16:creationId xmlns:a16="http://schemas.microsoft.com/office/drawing/2014/main" id="{FF2E4F15-0BE0-54A9-55D6-09F1230D6997}"/>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rgbClr val="C03BC4"/>
              </a:gs>
              <a:gs pos="100000">
                <a:srgbClr val="0078D4"/>
              </a:gs>
            </a:gsLst>
            <a:lin ang="5400000" scaled="1"/>
          </a:gra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SharePoint agents</a:t>
            </a:r>
          </a:p>
        </p:txBody>
      </p:sp>
    </p:spTree>
    <p:extLst>
      <p:ext uri="{BB962C8B-B14F-4D97-AF65-F5344CB8AC3E}">
        <p14:creationId xmlns:p14="http://schemas.microsoft.com/office/powerpoint/2010/main" val="226828684"/>
      </p:ext>
    </p:extLst>
  </p:cSld>
  <p:clrMapOvr>
    <a:overrideClrMapping bg1="lt1" tx1="dk1" bg2="lt2" tx2="dk2" accent1="accent1" accent2="accent2" accent3="accent3" accent4="accent4" accent5="accent5" accent6="accent6" hlink="hlink" folHlink="folHlink"/>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BE3E7-0C20-EDE7-CA70-B7768A1EE67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33CD0CD-7D0A-6593-8CEB-D409009D3B0C}"/>
              </a:ext>
              <a:ext uri="{C183D7F6-B498-43B3-948B-1728B52AA6E4}">
                <adec:decorative xmlns:adec="http://schemas.microsoft.com/office/drawing/2017/decorative" val="1"/>
              </a:ext>
            </a:extLst>
          </p:cNvPr>
          <p:cNvSpPr/>
          <p:nvPr/>
        </p:nvSpPr>
        <p:spPr>
          <a:xfrm>
            <a:off x="0" y="1"/>
            <a:ext cx="12192000" cy="1419224"/>
          </a:xfrm>
          <a:prstGeom prst="rect">
            <a:avLst/>
          </a:prstGeom>
          <a:solidFill>
            <a:srgbClr val="115D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91F2C"/>
              </a:solidFill>
              <a:latin typeface="Segoe Sans Display"/>
            </a:endParaRPr>
          </a:p>
        </p:txBody>
      </p:sp>
      <p:sp>
        <p:nvSpPr>
          <p:cNvPr id="3" name="Rectangle 2">
            <a:extLst>
              <a:ext uri="{FF2B5EF4-FFF2-40B4-BE49-F238E27FC236}">
                <a16:creationId xmlns:a16="http://schemas.microsoft.com/office/drawing/2014/main" id="{E06FCEB5-1D1B-84B3-8EF4-592A49982FA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 name="Rectangle: Rounded Corners 15">
            <a:extLst>
              <a:ext uri="{FF2B5EF4-FFF2-40B4-BE49-F238E27FC236}">
                <a16:creationId xmlns:a16="http://schemas.microsoft.com/office/drawing/2014/main" id="{5EA2F48A-3101-57B3-F557-9A7A69290ABC}"/>
              </a:ext>
              <a:ext uri="{C183D7F6-B498-43B3-948B-1728B52AA6E4}">
                <adec:decorative xmlns:adec="http://schemas.microsoft.com/office/drawing/2017/decorative" val="1"/>
              </a:ext>
            </a:extLst>
          </p:cNvPr>
          <p:cNvSpPr>
            <a:spLocks/>
          </p:cNvSpPr>
          <p:nvPr/>
        </p:nvSpPr>
        <p:spPr bwMode="auto">
          <a:xfrm>
            <a:off x="588963" y="1601619"/>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DF4587F8-3B64-36FE-F183-AAC30348E000}"/>
              </a:ext>
              <a:ext uri="{C183D7F6-B498-43B3-948B-1728B52AA6E4}">
                <adec:decorative xmlns:adec="http://schemas.microsoft.com/office/drawing/2017/decorative" val="1"/>
              </a:ext>
            </a:extLst>
          </p:cNvPr>
          <p:cNvSpPr>
            <a:spLocks/>
          </p:cNvSpPr>
          <p:nvPr/>
        </p:nvSpPr>
        <p:spPr bwMode="auto">
          <a:xfrm>
            <a:off x="3371851" y="1601619"/>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0D25BA29-09D2-96D5-B77D-125466D7384E}"/>
              </a:ext>
              <a:ext uri="{C183D7F6-B498-43B3-948B-1728B52AA6E4}">
                <adec:decorative xmlns:adec="http://schemas.microsoft.com/office/drawing/2017/decorative" val="1"/>
              </a:ext>
            </a:extLst>
          </p:cNvPr>
          <p:cNvSpPr>
            <a:spLocks/>
          </p:cNvSpPr>
          <p:nvPr/>
        </p:nvSpPr>
        <p:spPr bwMode="auto">
          <a:xfrm>
            <a:off x="6154739" y="1601619"/>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9" name="Rectangle: Rounded Corners 18">
            <a:extLst>
              <a:ext uri="{FF2B5EF4-FFF2-40B4-BE49-F238E27FC236}">
                <a16:creationId xmlns:a16="http://schemas.microsoft.com/office/drawing/2014/main" id="{773ABF15-2196-DE69-E3DD-CB621991F940}"/>
              </a:ext>
              <a:ext uri="{C183D7F6-B498-43B3-948B-1728B52AA6E4}">
                <adec:decorative xmlns:adec="http://schemas.microsoft.com/office/drawing/2017/decorative" val="1"/>
              </a:ext>
            </a:extLst>
          </p:cNvPr>
          <p:cNvSpPr>
            <a:spLocks/>
          </p:cNvSpPr>
          <p:nvPr/>
        </p:nvSpPr>
        <p:spPr bwMode="auto">
          <a:xfrm>
            <a:off x="8937627" y="1601619"/>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0" name="Rectangle: Rounded Corners 19">
            <a:extLst>
              <a:ext uri="{FF2B5EF4-FFF2-40B4-BE49-F238E27FC236}">
                <a16:creationId xmlns:a16="http://schemas.microsoft.com/office/drawing/2014/main" id="{10055BC1-7E6A-C2E2-18E3-56E4252DC106}"/>
              </a:ext>
              <a:ext uri="{C183D7F6-B498-43B3-948B-1728B52AA6E4}">
                <adec:decorative xmlns:adec="http://schemas.microsoft.com/office/drawing/2017/decorative" val="1"/>
              </a:ext>
            </a:extLst>
          </p:cNvPr>
          <p:cNvSpPr>
            <a:spLocks/>
          </p:cNvSpPr>
          <p:nvPr/>
        </p:nvSpPr>
        <p:spPr bwMode="auto">
          <a:xfrm>
            <a:off x="588963" y="4057111"/>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1" name="Rectangle: Rounded Corners 20">
            <a:extLst>
              <a:ext uri="{FF2B5EF4-FFF2-40B4-BE49-F238E27FC236}">
                <a16:creationId xmlns:a16="http://schemas.microsoft.com/office/drawing/2014/main" id="{146C7436-E9B5-C1E7-B1C7-B3B52FFB1CF1}"/>
              </a:ext>
              <a:ext uri="{C183D7F6-B498-43B3-948B-1728B52AA6E4}">
                <adec:decorative xmlns:adec="http://schemas.microsoft.com/office/drawing/2017/decorative" val="1"/>
              </a:ext>
            </a:extLst>
          </p:cNvPr>
          <p:cNvSpPr>
            <a:spLocks/>
          </p:cNvSpPr>
          <p:nvPr/>
        </p:nvSpPr>
        <p:spPr bwMode="auto">
          <a:xfrm>
            <a:off x="3371851" y="4057111"/>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F141661C-6A1B-588B-77C0-81EA4C44BDA5}"/>
              </a:ext>
              <a:ext uri="{C183D7F6-B498-43B3-948B-1728B52AA6E4}">
                <adec:decorative xmlns:adec="http://schemas.microsoft.com/office/drawing/2017/decorative" val="1"/>
              </a:ext>
            </a:extLst>
          </p:cNvPr>
          <p:cNvSpPr>
            <a:spLocks/>
          </p:cNvSpPr>
          <p:nvPr/>
        </p:nvSpPr>
        <p:spPr bwMode="auto">
          <a:xfrm>
            <a:off x="6154739" y="4057111"/>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3" name="Rectangle: Rounded Corners 22">
            <a:extLst>
              <a:ext uri="{FF2B5EF4-FFF2-40B4-BE49-F238E27FC236}">
                <a16:creationId xmlns:a16="http://schemas.microsoft.com/office/drawing/2014/main" id="{5ACEA248-1222-8E26-ABCB-9049F781FC90}"/>
              </a:ext>
              <a:ext uri="{C183D7F6-B498-43B3-948B-1728B52AA6E4}">
                <adec:decorative xmlns:adec="http://schemas.microsoft.com/office/drawing/2017/decorative" val="1"/>
              </a:ext>
            </a:extLst>
          </p:cNvPr>
          <p:cNvSpPr>
            <a:spLocks/>
          </p:cNvSpPr>
          <p:nvPr/>
        </p:nvSpPr>
        <p:spPr bwMode="auto">
          <a:xfrm>
            <a:off x="8937627" y="4057111"/>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4" name="Title 13">
            <a:extLst>
              <a:ext uri="{FF2B5EF4-FFF2-40B4-BE49-F238E27FC236}">
                <a16:creationId xmlns:a16="http://schemas.microsoft.com/office/drawing/2014/main" id="{4AA743BB-3786-445A-6066-84AA70178A1C}"/>
              </a:ext>
            </a:extLst>
          </p:cNvPr>
          <p:cNvSpPr>
            <a:spLocks noGrp="1"/>
          </p:cNvSpPr>
          <p:nvPr>
            <p:ph type="title"/>
          </p:nvPr>
        </p:nvSpPr>
        <p:spPr>
          <a:xfrm>
            <a:off x="588962" y="512064"/>
            <a:ext cx="11182123" cy="492125"/>
          </a:xfrm>
        </p:spPr>
        <p:txBody>
          <a:bodyPr wrap="square">
            <a:spAutoFit/>
          </a:bodyPr>
          <a:lstStyle/>
          <a:p>
            <a:r>
              <a:rPr lang="en-US">
                <a:solidFill>
                  <a:schemeClr val="bg1"/>
                </a:solidFill>
                <a:ea typeface="+mj-ea"/>
                <a:cs typeface="+mj-cs"/>
              </a:rPr>
              <a:t>Build SharePoint agents| Summary Steps</a:t>
            </a:r>
          </a:p>
        </p:txBody>
      </p:sp>
      <p:sp>
        <p:nvSpPr>
          <p:cNvPr id="15" name="Text Placeholder 14">
            <a:extLst>
              <a:ext uri="{FF2B5EF4-FFF2-40B4-BE49-F238E27FC236}">
                <a16:creationId xmlns:a16="http://schemas.microsoft.com/office/drawing/2014/main" id="{5C45D465-7B91-8A72-12C9-1FA8464218E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bg1"/>
                </a:solidFill>
                <a:ea typeface="+mj-ea"/>
                <a:cs typeface="+mj-cs"/>
                <a:hlinkClick r:id="rId3">
                  <a:extLst>
                    <a:ext uri="{A12FA001-AC4F-418D-AE19-62706E023703}">
                      <ahyp:hlinkClr xmlns:ahyp="http://schemas.microsoft.com/office/drawing/2018/hyperlinkcolor" val="tx"/>
                    </a:ext>
                  </a:extLst>
                </a:hlinkClick>
              </a:rPr>
              <a:t>Get started with SharePoint agents</a:t>
            </a:r>
            <a:endParaRPr lang="en-US">
              <a:solidFill>
                <a:schemeClr val="bg1"/>
              </a:solidFill>
              <a:ea typeface="+mj-ea"/>
              <a:cs typeface="+mj-cs"/>
            </a:endParaRPr>
          </a:p>
        </p:txBody>
      </p:sp>
      <p:pic>
        <p:nvPicPr>
          <p:cNvPr id="74" name="Picture 73" descr="A screenshot with the heading &quot;Company HR Site&quot; illustrating the process of accessing agents in SharePoint.">
            <a:extLst>
              <a:ext uri="{FF2B5EF4-FFF2-40B4-BE49-F238E27FC236}">
                <a16:creationId xmlns:a16="http://schemas.microsoft.com/office/drawing/2014/main" id="{DC301243-0F25-7161-ACFC-E541F9F07D2E}"/>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172" t="-1811" r="-22172" b="-1811"/>
          <a:stretch/>
        </p:blipFill>
        <p:spPr>
          <a:xfrm>
            <a:off x="644936" y="1654979"/>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chemeClr val="bg1"/>
          </a:solidFill>
        </p:spPr>
      </p:pic>
      <p:sp>
        <p:nvSpPr>
          <p:cNvPr id="32" name="TextBox 31">
            <a:extLst>
              <a:ext uri="{FF2B5EF4-FFF2-40B4-BE49-F238E27FC236}">
                <a16:creationId xmlns:a16="http://schemas.microsoft.com/office/drawing/2014/main" id="{8A5D1011-297D-A747-50B7-44A582E2FE06}"/>
              </a:ext>
            </a:extLst>
          </p:cNvPr>
          <p:cNvSpPr txBox="1"/>
          <p:nvPr/>
        </p:nvSpPr>
        <p:spPr>
          <a:xfrm>
            <a:off x="588963" y="3011550"/>
            <a:ext cx="2556645" cy="738664"/>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Access agents in SharePoint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Open a SharePoint library and click on "Create an agent” on the action bar. From the ‘Your new agent’ screen choose the Edit button. </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76" name="Picture 75" descr="A screenshot showing a pop-up menu demonstrating the process of editing your Copilot agent and adding a description.">
            <a:extLst>
              <a:ext uri="{FF2B5EF4-FFF2-40B4-BE49-F238E27FC236}">
                <a16:creationId xmlns:a16="http://schemas.microsoft.com/office/drawing/2014/main" id="{5F73D969-56CA-C8C6-963C-B0C4BF5768EF}"/>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410" t="-1811" r="-19410" b="-1811"/>
          <a:stretch/>
        </p:blipFill>
        <p:spPr>
          <a:xfrm>
            <a:off x="3427824" y="1654979"/>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rgbClr val="979796"/>
          </a:solidFill>
        </p:spPr>
      </p:pic>
      <p:sp>
        <p:nvSpPr>
          <p:cNvPr id="33" name="TextBox 32">
            <a:extLst>
              <a:ext uri="{FF2B5EF4-FFF2-40B4-BE49-F238E27FC236}">
                <a16:creationId xmlns:a16="http://schemas.microsoft.com/office/drawing/2014/main" id="{25FACE41-E9C6-F495-13D2-477D7C69E614}"/>
              </a:ext>
            </a:extLst>
          </p:cNvPr>
          <p:cNvSpPr txBox="1"/>
          <p:nvPr/>
        </p:nvSpPr>
        <p:spPr>
          <a:xfrm>
            <a:off x="3409165" y="3011550"/>
            <a:ext cx="2556645" cy="589905"/>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Edit your new SharePoint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Create a unique name for your new agent, add a description, and a do a quick test of your agent!</a:t>
            </a:r>
          </a:p>
        </p:txBody>
      </p:sp>
      <p:pic>
        <p:nvPicPr>
          <p:cNvPr id="78" name="Picture 77" descr="A screenshot displaying a pop-up menu to add additional content sources and files for the agent.">
            <a:extLst>
              <a:ext uri="{FF2B5EF4-FFF2-40B4-BE49-F238E27FC236}">
                <a16:creationId xmlns:a16="http://schemas.microsoft.com/office/drawing/2014/main" id="{C98A99C9-8825-CBF2-C598-CFCE4266EBC7}"/>
              </a:ext>
              <a:ext uri="{C183D7F6-B498-43B3-948B-1728B52AA6E4}">
                <adec:decorative xmlns:adec="http://schemas.microsoft.com/office/drawing/2017/decorative" val="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0203" t="-1811" r="-20203" b="-1811"/>
          <a:stretch/>
        </p:blipFill>
        <p:spPr>
          <a:xfrm>
            <a:off x="6210713" y="1654978"/>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rgbClr val="979796"/>
          </a:solidFill>
        </p:spPr>
      </p:pic>
      <p:sp>
        <p:nvSpPr>
          <p:cNvPr id="34" name="TextBox 33">
            <a:extLst>
              <a:ext uri="{FF2B5EF4-FFF2-40B4-BE49-F238E27FC236}">
                <a16:creationId xmlns:a16="http://schemas.microsoft.com/office/drawing/2014/main" id="{17233E54-C230-D71D-BF27-A3083051351A}"/>
              </a:ext>
            </a:extLst>
          </p:cNvPr>
          <p:cNvSpPr txBox="1"/>
          <p:nvPr/>
        </p:nvSpPr>
        <p:spPr>
          <a:xfrm>
            <a:off x="6229367" y="3011550"/>
            <a:ext cx="2556645" cy="861774"/>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3</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Add more content sources</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Add other folders and files as sources for your agent. This additional grounding content can help your agent to engage in informative conversations by accessing relevant information</a:t>
            </a:r>
          </a:p>
        </p:txBody>
      </p:sp>
      <p:pic>
        <p:nvPicPr>
          <p:cNvPr id="80" name="Picture 79" descr="A screenshot showing a popup menu from a behavior tab in Copilot, demonstrating how it can assist the user">
            <a:extLst>
              <a:ext uri="{FF2B5EF4-FFF2-40B4-BE49-F238E27FC236}">
                <a16:creationId xmlns:a16="http://schemas.microsoft.com/office/drawing/2014/main" id="{EDE8E4B8-BF64-5E6E-5B23-BF25B13013AA}"/>
              </a:ext>
              <a:ext uri="{C183D7F6-B498-43B3-948B-1728B52AA6E4}">
                <adec:decorative xmlns:adec="http://schemas.microsoft.com/office/drawing/2017/decorative" val="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3555" r="-13555"/>
          <a:stretch/>
        </p:blipFill>
        <p:spPr>
          <a:xfrm>
            <a:off x="8993600" y="1654979"/>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rgbClr val="979796"/>
          </a:solidFill>
        </p:spPr>
      </p:pic>
      <p:sp>
        <p:nvSpPr>
          <p:cNvPr id="35" name="TextBox 34">
            <a:extLst>
              <a:ext uri="{FF2B5EF4-FFF2-40B4-BE49-F238E27FC236}">
                <a16:creationId xmlns:a16="http://schemas.microsoft.com/office/drawing/2014/main" id="{0CEE1099-EEC9-FD8F-EE14-9426B7730BE6}"/>
              </a:ext>
            </a:extLst>
          </p:cNvPr>
          <p:cNvSpPr txBox="1"/>
          <p:nvPr/>
        </p:nvSpPr>
        <p:spPr>
          <a:xfrm>
            <a:off x="9049569" y="3011550"/>
            <a:ext cx="2556645" cy="861774"/>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4</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Define agent behavior</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Use the Behavior tab to define how your SharePoint agent should assist its users including a welcome message, starter prompts and any other instructions you want to give your agent for responding to users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82" name="Picture 81" descr="A screenshot featuring a popup menu displaying an option to view the agent's interference.">
            <a:extLst>
              <a:ext uri="{FF2B5EF4-FFF2-40B4-BE49-F238E27FC236}">
                <a16:creationId xmlns:a16="http://schemas.microsoft.com/office/drawing/2014/main" id="{3C24B6A3-26B8-449A-D1DA-529DF123F01B}"/>
              </a:ext>
              <a:ext uri="{C183D7F6-B498-43B3-948B-1728B52AA6E4}">
                <adec:decorative xmlns:adec="http://schemas.microsoft.com/office/drawing/2017/decorative" val="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4446" t="-356" r="-14446" b="-356"/>
          <a:stretch/>
        </p:blipFill>
        <p:spPr>
          <a:xfrm>
            <a:off x="644935" y="4110470"/>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rgbClr val="979796"/>
          </a:solidFill>
        </p:spPr>
      </p:pic>
      <p:sp>
        <p:nvSpPr>
          <p:cNvPr id="68" name="TextBox 67">
            <a:extLst>
              <a:ext uri="{FF2B5EF4-FFF2-40B4-BE49-F238E27FC236}">
                <a16:creationId xmlns:a16="http://schemas.microsoft.com/office/drawing/2014/main" id="{7DCA37BB-361A-09EB-B826-9FE710604528}"/>
              </a:ext>
            </a:extLst>
          </p:cNvPr>
          <p:cNvSpPr txBox="1"/>
          <p:nvPr/>
        </p:nvSpPr>
        <p:spPr>
          <a:xfrm>
            <a:off x="588963" y="5467042"/>
            <a:ext cx="2556645"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Test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Try using your agent right in the Edit SharePoint agent interface to see your agent in action. Adjust your instructions, starer prompts, and grounding sources as needed to tune your agent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84" name="Picture 83" descr="A screenshot displaying the company HR site, showcasing the process of saving and editing the agent">
            <a:extLst>
              <a:ext uri="{FF2B5EF4-FFF2-40B4-BE49-F238E27FC236}">
                <a16:creationId xmlns:a16="http://schemas.microsoft.com/office/drawing/2014/main" id="{21DA67E5-996A-E177-47B6-95481DB94EAB}"/>
              </a:ext>
              <a:ext uri="{C183D7F6-B498-43B3-948B-1728B52AA6E4}">
                <adec:decorative xmlns:adec="http://schemas.microsoft.com/office/drawing/2017/decorative" val="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6499" t="-355" r="-16499" b="-355"/>
          <a:stretch/>
        </p:blipFill>
        <p:spPr>
          <a:xfrm>
            <a:off x="3427825" y="4110471"/>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chemeClr val="bg1"/>
          </a:solidFill>
        </p:spPr>
      </p:pic>
      <p:sp>
        <p:nvSpPr>
          <p:cNvPr id="69" name="TextBox 68">
            <a:extLst>
              <a:ext uri="{FF2B5EF4-FFF2-40B4-BE49-F238E27FC236}">
                <a16:creationId xmlns:a16="http://schemas.microsoft.com/office/drawing/2014/main" id="{FE1965EB-C12D-B863-127F-A43C112CE6CD}"/>
              </a:ext>
            </a:extLst>
          </p:cNvPr>
          <p:cNvSpPr txBox="1"/>
          <p:nvPr/>
        </p:nvSpPr>
        <p:spPr>
          <a:xfrm>
            <a:off x="3409165" y="5467042"/>
            <a:ext cx="2556645" cy="984885"/>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Save and start using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Once you Save your agent and close the Edit agent screen, your agent will appear in the sidebar of your SharePoint site. You can also display your agent in </a:t>
            </a:r>
            <a:br>
              <a:rPr kumimoji="0" lang="en-US" sz="800" b="0" i="0" u="none" strike="noStrike" kern="1200" cap="none" spc="0" normalizeH="0" baseline="0" noProof="0">
                <a:ln>
                  <a:noFill/>
                </a:ln>
                <a:solidFill>
                  <a:srgbClr val="091F2C"/>
                </a:solidFill>
                <a:effectLst/>
                <a:uLnTx/>
                <a:uFillTx/>
                <a:latin typeface="Segoe Sans Display"/>
                <a:ea typeface="+mn-ea"/>
                <a:cs typeface="+mn-cs"/>
              </a:rPr>
            </a:br>
            <a:r>
              <a:rPr kumimoji="0" lang="en-US" sz="800" b="0" i="0" u="none" strike="noStrike" kern="1200" cap="none" spc="0" normalizeH="0" baseline="0" noProof="0">
                <a:ln>
                  <a:noFill/>
                </a:ln>
                <a:solidFill>
                  <a:srgbClr val="091F2C"/>
                </a:solidFill>
                <a:effectLst/>
                <a:uLnTx/>
                <a:uFillTx/>
                <a:latin typeface="Segoe Sans Display"/>
                <a:ea typeface="+mn-ea"/>
                <a:cs typeface="+mn-cs"/>
              </a:rPr>
              <a:t>full-screen mode using the short-cut menu from the agent file</a:t>
            </a:r>
          </a:p>
        </p:txBody>
      </p:sp>
      <p:pic>
        <p:nvPicPr>
          <p:cNvPr id="86" name="Picture 85" descr="A screenshot with a popup menu displaying the option to share the agent.">
            <a:extLst>
              <a:ext uri="{FF2B5EF4-FFF2-40B4-BE49-F238E27FC236}">
                <a16:creationId xmlns:a16="http://schemas.microsoft.com/office/drawing/2014/main" id="{594442BE-8E23-0CB2-A7A8-335E5C7C655D}"/>
              </a:ext>
              <a:ext uri="{C183D7F6-B498-43B3-948B-1728B52AA6E4}">
                <adec:decorative xmlns:adec="http://schemas.microsoft.com/office/drawing/2017/decorative" val="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4091" r="-14091"/>
          <a:stretch/>
        </p:blipFill>
        <p:spPr>
          <a:xfrm>
            <a:off x="6210713" y="4110471"/>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rgbClr val="979796"/>
          </a:solidFill>
        </p:spPr>
      </p:pic>
      <p:sp>
        <p:nvSpPr>
          <p:cNvPr id="70" name="TextBox 69">
            <a:extLst>
              <a:ext uri="{FF2B5EF4-FFF2-40B4-BE49-F238E27FC236}">
                <a16:creationId xmlns:a16="http://schemas.microsoft.com/office/drawing/2014/main" id="{6F95288C-A93E-79EB-D5AD-13844EE06B47}"/>
              </a:ext>
            </a:extLst>
          </p:cNvPr>
          <p:cNvSpPr txBox="1"/>
          <p:nvPr/>
        </p:nvSpPr>
        <p:spPr>
          <a:xfrm>
            <a:off x="6229367" y="5467042"/>
            <a:ext cx="2556645" cy="861774"/>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Share your agent just like you’d share any other document from SharePoint. Your agent will respect agent and data access permissions just like any item in a SharePoint library</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88" name="Picture 87" descr="A screenshot showing an option to add the agent to Teams channel">
            <a:extLst>
              <a:ext uri="{FF2B5EF4-FFF2-40B4-BE49-F238E27FC236}">
                <a16:creationId xmlns:a16="http://schemas.microsoft.com/office/drawing/2014/main" id="{F17A0106-82FF-CF31-A83E-E1B3B2EB2621}"/>
              </a:ext>
              <a:ext uri="{C183D7F6-B498-43B3-948B-1728B52AA6E4}">
                <adec:decorative xmlns:adec="http://schemas.microsoft.com/office/drawing/2017/decorative" val="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3034" t="-356" r="-23034" b="-356"/>
          <a:stretch/>
        </p:blipFill>
        <p:spPr>
          <a:xfrm>
            <a:off x="8993599" y="4110469"/>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chemeClr val="bg1"/>
          </a:solidFill>
        </p:spPr>
      </p:pic>
      <p:sp>
        <p:nvSpPr>
          <p:cNvPr id="71" name="TextBox 70">
            <a:extLst>
              <a:ext uri="{FF2B5EF4-FFF2-40B4-BE49-F238E27FC236}">
                <a16:creationId xmlns:a16="http://schemas.microsoft.com/office/drawing/2014/main" id="{846CD406-A173-132C-0B0E-14165934D216}"/>
              </a:ext>
            </a:extLst>
          </p:cNvPr>
          <p:cNvSpPr txBox="1"/>
          <p:nvPr/>
        </p:nvSpPr>
        <p:spPr>
          <a:xfrm>
            <a:off x="9049569" y="5467042"/>
            <a:ext cx="2556645" cy="589905"/>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Add your agent to Teams</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Just copy the link and past into a Teams channel to </a:t>
            </a:r>
            <a:br>
              <a:rPr kumimoji="0" lang="en-US" sz="800" b="0" i="0" u="none" strike="noStrike" kern="1200" cap="none" spc="0" normalizeH="0" baseline="0" noProof="0">
                <a:ln>
                  <a:noFill/>
                </a:ln>
                <a:solidFill>
                  <a:srgbClr val="091F2C"/>
                </a:solidFill>
                <a:effectLst/>
                <a:uLnTx/>
                <a:uFillTx/>
                <a:latin typeface="Segoe Sans Display"/>
                <a:ea typeface="+mn-ea"/>
                <a:cs typeface="+mn-cs"/>
              </a:rPr>
            </a:br>
            <a:r>
              <a:rPr kumimoji="0" lang="en-US" sz="800" b="0" i="0" u="none" strike="noStrike" kern="1200" cap="none" spc="0" normalizeH="0" baseline="0" noProof="0">
                <a:ln>
                  <a:noFill/>
                </a:ln>
                <a:solidFill>
                  <a:srgbClr val="091F2C"/>
                </a:solidFill>
                <a:effectLst/>
                <a:uLnTx/>
                <a:uFillTx/>
                <a:latin typeface="Segoe Sans Display"/>
                <a:ea typeface="+mn-ea"/>
                <a:cs typeface="+mn-cs"/>
              </a:rPr>
              <a:t>share the agent with your collaborators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 name="Content Placeholder 217">
            <a:extLst>
              <a:ext uri="{FF2B5EF4-FFF2-40B4-BE49-F238E27FC236}">
                <a16:creationId xmlns:a16="http://schemas.microsoft.com/office/drawing/2014/main" id="{56AAADCB-8CFF-AB09-164D-FC3FEE1965C2}"/>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rgbClr val="C03BC4"/>
              </a:gs>
              <a:gs pos="100000">
                <a:srgbClr val="0078D4"/>
              </a:gs>
            </a:gsLst>
            <a:lin ang="5400000" scaled="1"/>
          </a:gra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SharePoint agents</a:t>
            </a:r>
          </a:p>
        </p:txBody>
      </p:sp>
    </p:spTree>
    <p:extLst>
      <p:ext uri="{BB962C8B-B14F-4D97-AF65-F5344CB8AC3E}">
        <p14:creationId xmlns:p14="http://schemas.microsoft.com/office/powerpoint/2010/main" val="327659066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19716-286D-76C1-E58E-34D202D2F1EA}"/>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6B110248-CCA1-F040-E86E-C575E6FF186D}"/>
              </a:ext>
              <a:ext uri="{C183D7F6-B498-43B3-948B-1728B52AA6E4}">
                <adec:decorative xmlns:adec="http://schemas.microsoft.com/office/drawing/2017/decorative" val="1"/>
              </a:ext>
            </a:extLst>
          </p:cNvPr>
          <p:cNvSpPr/>
          <p:nvPr/>
        </p:nvSpPr>
        <p:spPr>
          <a:xfrm>
            <a:off x="0" y="1"/>
            <a:ext cx="12192000" cy="1200149"/>
          </a:xfrm>
          <a:prstGeom prst="rect">
            <a:avLst/>
          </a:prstGeom>
          <a:solidFill>
            <a:srgbClr val="7E5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9" name="Rectangle 28">
            <a:extLst>
              <a:ext uri="{FF2B5EF4-FFF2-40B4-BE49-F238E27FC236}">
                <a16:creationId xmlns:a16="http://schemas.microsoft.com/office/drawing/2014/main" id="{C724E402-6027-7ECE-9B9C-9F6C946F4FE5}"/>
              </a:ext>
              <a:ext uri="{C183D7F6-B498-43B3-948B-1728B52AA6E4}">
                <adec:decorative xmlns:adec="http://schemas.microsoft.com/office/drawing/2017/decorative" val="1"/>
              </a:ext>
            </a:extLst>
          </p:cNvPr>
          <p:cNvSpPr/>
          <p:nvPr/>
        </p:nvSpPr>
        <p:spPr>
          <a:xfrm>
            <a:off x="0" y="11811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707FF15-2C54-E57C-D4B2-1454E8F28AAD}"/>
              </a:ext>
            </a:extLst>
          </p:cNvPr>
          <p:cNvSpPr>
            <a:spLocks noGrp="1"/>
          </p:cNvSpPr>
          <p:nvPr>
            <p:ph type="title"/>
          </p:nvPr>
        </p:nvSpPr>
        <p:spPr>
          <a:xfrm>
            <a:off x="588263" y="512064"/>
            <a:ext cx="11018520" cy="492443"/>
          </a:xfrm>
        </p:spPr>
        <p:txBody>
          <a:bodyPr>
            <a:normAutofit/>
          </a:bodyPr>
          <a:lstStyle/>
          <a:p>
            <a:r>
              <a:rPr lang="en-US">
                <a:solidFill>
                  <a:schemeClr val="bg1"/>
                </a:solidFill>
                <a:ea typeface="+mj-ea"/>
                <a:cs typeface="+mj-cs"/>
              </a:rPr>
              <a:t>Examples of agent templates in Copilot Studio</a:t>
            </a:r>
          </a:p>
        </p:txBody>
      </p:sp>
      <p:sp>
        <p:nvSpPr>
          <p:cNvPr id="25" name="Text Placeholder 29">
            <a:extLst>
              <a:ext uri="{FF2B5EF4-FFF2-40B4-BE49-F238E27FC236}">
                <a16:creationId xmlns:a16="http://schemas.microsoft.com/office/drawing/2014/main" id="{8C6809F2-F14C-2F15-D753-19CDB0A4C992}"/>
              </a:ext>
            </a:extLst>
          </p:cNvPr>
          <p:cNvSpPr txBox="1">
            <a:spLocks/>
          </p:cNvSpPr>
          <p:nvPr/>
        </p:nvSpPr>
        <p:spPr>
          <a:xfrm>
            <a:off x="588263" y="1346454"/>
            <a:ext cx="11018520" cy="830997"/>
          </a:xfrm>
          <a:prstGeom prst="rect">
            <a:avLst/>
          </a:prstGeom>
        </p:spPr>
        <p:txBody>
          <a:bodyPr lIns="0" tIns="0" rIns="0" bIns="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tab pos="635000" algn="l"/>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Segoe Sans Display"/>
              </a:rPr>
              <a:t>Copilot Studio is a great way to build</a:t>
            </a:r>
            <a:r>
              <a:rPr kumimoji="0" lang="en-US" sz="1800" b="0" i="0" u="none" strike="noStrike" kern="1200" cap="none" spc="0" normalizeH="0" baseline="0" noProof="0">
                <a:ln>
                  <a:noFill/>
                </a:ln>
                <a:solidFill>
                  <a:srgbClr val="FF0000"/>
                </a:solidFill>
                <a:effectLst/>
                <a:uLnTx/>
                <a:uFillTx/>
                <a:latin typeface="Segoe Sans Display"/>
                <a:ea typeface="+mn-ea"/>
                <a:cs typeface="Segoe Sans Display"/>
              </a:rPr>
              <a:t> </a:t>
            </a:r>
            <a:r>
              <a:rPr kumimoji="0" lang="en-US" sz="1800" b="0" i="0" u="none" strike="noStrike" kern="1200" cap="none" spc="0" normalizeH="0" baseline="0" noProof="0">
                <a:ln>
                  <a:noFill/>
                </a:ln>
                <a:solidFill>
                  <a:srgbClr val="091F2C"/>
                </a:solidFill>
                <a:effectLst/>
                <a:uLnTx/>
                <a:uFillTx/>
                <a:latin typeface="Segoe Sans Display"/>
                <a:ea typeface="+mn-ea"/>
                <a:cs typeface="Segoe Sans Display"/>
              </a:rPr>
              <a:t>powerful, custom agents to improve business processes. The pre-built agents in Copilot Studio are a great way to get started as they are preconfigured to speed the process of building more complex agents. For more information </a:t>
            </a:r>
            <a:r>
              <a:rPr lang="en-US" sz="1800">
                <a:solidFill>
                  <a:srgbClr val="091F2C"/>
                </a:solidFill>
                <a:latin typeface="Segoe Sans Display"/>
                <a:cs typeface="Segoe Sans Display"/>
              </a:rPr>
              <a:t>on how to get started with a pre-built agent see </a:t>
            </a:r>
            <a:r>
              <a:rPr lang="en-US" sz="1800">
                <a:solidFill>
                  <a:srgbClr val="091F2C"/>
                </a:solidFill>
                <a:latin typeface="Segoe Sans Display"/>
                <a:cs typeface="Segoe Sans Display"/>
                <a:hlinkClick r:id="rId3"/>
              </a:rPr>
              <a:t>here</a:t>
            </a:r>
            <a:r>
              <a:rPr lang="en-US" sz="1800">
                <a:solidFill>
                  <a:srgbClr val="091F2C"/>
                </a:solidFill>
                <a:latin typeface="Segoe Sans Display"/>
                <a:cs typeface="Segoe Sans Display"/>
              </a:rPr>
              <a:t>.</a:t>
            </a:r>
            <a:endParaRPr kumimoji="0" lang="en-US" sz="1800" b="0" i="0" u="none" strike="noStrike" kern="1200" cap="none" spc="0" normalizeH="0" baseline="0" noProof="0">
              <a:ln>
                <a:noFill/>
              </a:ln>
              <a:solidFill>
                <a:srgbClr val="0078D4"/>
              </a:solidFill>
              <a:effectLst/>
              <a:uLnTx/>
              <a:uFillTx/>
              <a:latin typeface="Segoe Sans Display"/>
              <a:ea typeface="+mn-ea"/>
              <a:cs typeface="Segoe Sans Display"/>
            </a:endParaRPr>
          </a:p>
        </p:txBody>
      </p:sp>
      <p:sp>
        <p:nvSpPr>
          <p:cNvPr id="10" name="Content Placeholder 217">
            <a:extLst>
              <a:ext uri="{FF2B5EF4-FFF2-40B4-BE49-F238E27FC236}">
                <a16:creationId xmlns:a16="http://schemas.microsoft.com/office/drawing/2014/main" id="{A17DC7EA-139E-E1DE-C492-81F9B8E8C500}"/>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rgbClr val="C03BC4"/>
              </a:gs>
              <a:gs pos="100000">
                <a:srgbClr val="0078D4"/>
              </a:gs>
            </a:gsLst>
            <a:lin ang="5400000" scaled="1"/>
          </a:gra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Copilot Studio</a:t>
            </a:r>
          </a:p>
        </p:txBody>
      </p:sp>
      <p:sp>
        <p:nvSpPr>
          <p:cNvPr id="14" name="Rectangle: Rounded Corners 13">
            <a:extLst>
              <a:ext uri="{FF2B5EF4-FFF2-40B4-BE49-F238E27FC236}">
                <a16:creationId xmlns:a16="http://schemas.microsoft.com/office/drawing/2014/main" id="{96F608EA-74DA-61D2-3A5E-98F85E0F298F}"/>
              </a:ext>
              <a:ext uri="{C183D7F6-B498-43B3-948B-1728B52AA6E4}">
                <adec:decorative xmlns:adec="http://schemas.microsoft.com/office/drawing/2017/decorative" val="1"/>
              </a:ext>
            </a:extLst>
          </p:cNvPr>
          <p:cNvSpPr>
            <a:spLocks/>
          </p:cNvSpPr>
          <p:nvPr/>
        </p:nvSpPr>
        <p:spPr>
          <a:xfrm>
            <a:off x="588263" y="2331722"/>
            <a:ext cx="11018520" cy="4049361"/>
          </a:xfrm>
          <a:prstGeom prst="roundRect">
            <a:avLst>
              <a:gd name="adj" fmla="val 2554"/>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3" name="Rectangle: Top Corners Rounded 22">
            <a:extLst>
              <a:ext uri="{FF2B5EF4-FFF2-40B4-BE49-F238E27FC236}">
                <a16:creationId xmlns:a16="http://schemas.microsoft.com/office/drawing/2014/main" id="{29048B2F-7EC2-097F-66CD-5B509006D59A}"/>
              </a:ext>
              <a:ext uri="{C183D7F6-B498-43B3-948B-1728B52AA6E4}">
                <adec:decorative xmlns:adec="http://schemas.microsoft.com/office/drawing/2017/decorative" val="1"/>
              </a:ext>
            </a:extLst>
          </p:cNvPr>
          <p:cNvSpPr/>
          <p:nvPr/>
        </p:nvSpPr>
        <p:spPr>
          <a:xfrm>
            <a:off x="588263" y="2331722"/>
            <a:ext cx="11018520" cy="429768"/>
          </a:xfrm>
          <a:prstGeom prst="round2SameRect">
            <a:avLst>
              <a:gd name="adj1" fmla="val 25672"/>
              <a:gd name="adj2" fmla="val 0"/>
            </a:avLst>
          </a:prstGeom>
          <a:solidFill>
            <a:srgbClr val="7E5BE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Segoe Sans Display Semibold" pitchFamily="2" charset="0"/>
            </a:endParaRPr>
          </a:p>
        </p:txBody>
      </p:sp>
      <p:graphicFrame>
        <p:nvGraphicFramePr>
          <p:cNvPr id="26" name="Table 25">
            <a:extLst>
              <a:ext uri="{FF2B5EF4-FFF2-40B4-BE49-F238E27FC236}">
                <a16:creationId xmlns:a16="http://schemas.microsoft.com/office/drawing/2014/main" id="{307A02B8-810A-62F7-0489-DE5C4BCF2F70}"/>
              </a:ext>
            </a:extLst>
          </p:cNvPr>
          <p:cNvGraphicFramePr>
            <a:graphicFrameLocks noGrp="1"/>
          </p:cNvGraphicFramePr>
          <p:nvPr/>
        </p:nvGraphicFramePr>
        <p:xfrm>
          <a:off x="588263" y="2331723"/>
          <a:ext cx="11018520" cy="4034415"/>
        </p:xfrm>
        <a:graphic>
          <a:graphicData uri="http://schemas.openxmlformats.org/drawingml/2006/table">
            <a:tbl>
              <a:tblPr firstRow="1" firstCol="1"/>
              <a:tblGrid>
                <a:gridCol w="622309">
                  <a:extLst>
                    <a:ext uri="{9D8B030D-6E8A-4147-A177-3AD203B41FA5}">
                      <a16:colId xmlns:a16="http://schemas.microsoft.com/office/drawing/2014/main" val="3851663422"/>
                    </a:ext>
                  </a:extLst>
                </a:gridCol>
                <a:gridCol w="1903531">
                  <a:extLst>
                    <a:ext uri="{9D8B030D-6E8A-4147-A177-3AD203B41FA5}">
                      <a16:colId xmlns:a16="http://schemas.microsoft.com/office/drawing/2014/main" val="4186572976"/>
                    </a:ext>
                  </a:extLst>
                </a:gridCol>
                <a:gridCol w="8492680">
                  <a:extLst>
                    <a:ext uri="{9D8B030D-6E8A-4147-A177-3AD203B41FA5}">
                      <a16:colId xmlns:a16="http://schemas.microsoft.com/office/drawing/2014/main" val="3680765912"/>
                    </a:ext>
                  </a:extLst>
                </a:gridCol>
              </a:tblGrid>
              <a:tr h="429768">
                <a:tc>
                  <a:txBody>
                    <a:bodyPr/>
                    <a:lstStyle/>
                    <a:p>
                      <a:pPr rtl="0"/>
                      <a:endParaRPr lang="en-US" sz="1800" b="0">
                        <a:solidFill>
                          <a:schemeClr val="bg1"/>
                        </a:solidFill>
                        <a:effectLst/>
                        <a:latin typeface="+mj-lt"/>
                      </a:endParaRPr>
                    </a:p>
                  </a:txBody>
                  <a:tcPr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r>
                        <a:rPr lang="en-US" sz="1800" b="0">
                          <a:solidFill>
                            <a:schemeClr val="bg1"/>
                          </a:solidFill>
                          <a:effectLst/>
                          <a:latin typeface="+mj-lt"/>
                          <a:ea typeface="+mj-ea"/>
                          <a:cs typeface="+mj-cs"/>
                        </a:rPr>
                        <a:t>Agent Name </a:t>
                      </a:r>
                    </a:p>
                  </a:txBody>
                  <a:tcPr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r>
                        <a:rPr lang="en-US" sz="1800" b="0">
                          <a:solidFill>
                            <a:schemeClr val="bg1"/>
                          </a:solidFill>
                          <a:effectLst/>
                          <a:latin typeface="+mj-lt"/>
                          <a:ea typeface="+mj-ea"/>
                          <a:cs typeface="+mj-cs"/>
                        </a:rPr>
                        <a:t>Description </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3698087"/>
                  </a:ext>
                </a:extLst>
              </a:tr>
              <a:tr h="694658">
                <a:tc>
                  <a:txBody>
                    <a:bodyPr/>
                    <a:lstStyle/>
                    <a:p>
                      <a:pPr rtl="0"/>
                      <a:endParaRPr lang="en-US" sz="1600">
                        <a:solidFill>
                          <a:schemeClr val="tx1"/>
                        </a:solidFill>
                        <a:effectLst/>
                        <a:latin typeface="+mn-lt"/>
                      </a:endParaRPr>
                    </a:p>
                  </a:txBody>
                  <a:tcPr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algn="l" defTabSz="932742" rtl="0" eaLnBrk="1" latinLnBrk="0" hangingPunct="1"/>
                      <a:r>
                        <a:rPr lang="en-US" sz="1600" kern="1200">
                          <a:solidFill>
                            <a:schemeClr val="accent1"/>
                          </a:solidFill>
                          <a:effectLst/>
                          <a:latin typeface="+mn-lt"/>
                          <a:ea typeface="+mn-ea"/>
                          <a:cs typeface="+mn-cs"/>
                          <a:hlinkClick r:id="rId4">
                            <a:extLst>
                              <a:ext uri="{A12FA001-AC4F-418D-AE19-62706E023703}">
                                <ahyp:hlinkClr xmlns:ahyp="http://schemas.microsoft.com/office/drawing/2018/hyperlinkcolor" val="tx"/>
                              </a:ext>
                            </a:extLst>
                          </a:hlinkClick>
                        </a:rPr>
                        <a:t>Store Operations</a:t>
                      </a:r>
                      <a:endParaRPr lang="en-US" sz="1600" kern="1200">
                        <a:solidFill>
                          <a:schemeClr val="accent1"/>
                        </a:solidFill>
                        <a:effectLst/>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algn="l" defTabSz="932742" rtl="0" eaLnBrk="1" latinLnBrk="0" hangingPunct="1"/>
                      <a:r>
                        <a:rPr lang="en-US" sz="1600" kern="1200">
                          <a:solidFill>
                            <a:schemeClr val="tx1"/>
                          </a:solidFill>
                          <a:effectLst/>
                          <a:latin typeface="+mn-lt"/>
                          <a:ea typeface="+mn-ea"/>
                          <a:cs typeface="+mn-cs"/>
                        </a:rPr>
                        <a:t>The Store </a:t>
                      </a:r>
                      <a:r>
                        <a:rPr lang="en-US" sz="1600" i="1" kern="1200">
                          <a:solidFill>
                            <a:schemeClr val="tx1"/>
                          </a:solidFill>
                          <a:effectLst/>
                          <a:latin typeface="+mn-lt"/>
                          <a:ea typeface="+mn-ea"/>
                          <a:cs typeface="+mn-cs"/>
                        </a:rPr>
                        <a:t>Operations Copilot</a:t>
                      </a:r>
                      <a:r>
                        <a:rPr lang="en-US" sz="1600" kern="1200">
                          <a:solidFill>
                            <a:schemeClr val="tx1"/>
                          </a:solidFill>
                          <a:effectLst/>
                          <a:latin typeface="+mn-lt"/>
                          <a:ea typeface="+mn-ea"/>
                          <a:cs typeface="+mn-cs"/>
                        </a:rPr>
                        <a:t> agent improves the efficiency of retail frontline workers by enabling easy access to store procedures and policies</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30484275"/>
                  </a:ext>
                </a:extLst>
              </a:tr>
              <a:tr h="694658">
                <a:tc>
                  <a:txBody>
                    <a:bodyPr/>
                    <a:lstStyle/>
                    <a:p>
                      <a:pPr rtl="0"/>
                      <a:endParaRPr lang="en-US" sz="1600">
                        <a:solidFill>
                          <a:schemeClr val="tx1"/>
                        </a:solidFill>
                        <a:effectLst/>
                        <a:latin typeface="+mn-lt"/>
                      </a:endParaRPr>
                    </a:p>
                  </a:txBody>
                  <a:tcPr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algn="l" defTabSz="932742" rtl="0" eaLnBrk="1" latinLnBrk="0" hangingPunct="1"/>
                      <a:r>
                        <a:rPr lang="en-US" sz="1600" kern="1200">
                          <a:solidFill>
                            <a:schemeClr val="accent1"/>
                          </a:solidFill>
                          <a:effectLst/>
                          <a:latin typeface="+mn-lt"/>
                          <a:ea typeface="+mn-ea"/>
                          <a:cs typeface="+mn-cs"/>
                          <a:hlinkClick r:id="rId5">
                            <a:extLst>
                              <a:ext uri="{A12FA001-AC4F-418D-AE19-62706E023703}">
                                <ahyp:hlinkClr xmlns:ahyp="http://schemas.microsoft.com/office/drawing/2018/hyperlinkcolor" val="tx"/>
                              </a:ext>
                            </a:extLst>
                          </a:hlinkClick>
                        </a:rPr>
                        <a:t>Sustainability Insights</a:t>
                      </a:r>
                      <a:endParaRPr lang="en-US" sz="1600" kern="1200">
                        <a:solidFill>
                          <a:schemeClr val="accent1"/>
                        </a:solidFill>
                        <a:effectLst/>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algn="l" defTabSz="932742" rtl="0" eaLnBrk="1" latinLnBrk="0" hangingPunct="1"/>
                      <a:r>
                        <a:rPr lang="en-US" sz="1600" kern="1200">
                          <a:solidFill>
                            <a:schemeClr val="tx1"/>
                          </a:solidFill>
                          <a:effectLst/>
                          <a:latin typeface="+mn-lt"/>
                          <a:ea typeface="+mn-ea"/>
                          <a:cs typeface="+mn-cs"/>
                        </a:rPr>
                        <a:t>The </a:t>
                      </a:r>
                      <a:r>
                        <a:rPr lang="en-US" sz="1600" i="1" kern="1200">
                          <a:solidFill>
                            <a:schemeClr val="tx1"/>
                          </a:solidFill>
                          <a:effectLst/>
                          <a:latin typeface="+mn-lt"/>
                          <a:ea typeface="+mn-ea"/>
                          <a:cs typeface="+mn-cs"/>
                        </a:rPr>
                        <a:t>Sustainability Insights</a:t>
                      </a:r>
                      <a:r>
                        <a:rPr lang="en-US" sz="1600" kern="1200">
                          <a:solidFill>
                            <a:schemeClr val="tx1"/>
                          </a:solidFill>
                          <a:effectLst/>
                          <a:latin typeface="+mn-lt"/>
                          <a:ea typeface="+mn-ea"/>
                          <a:cs typeface="+mn-cs"/>
                        </a:rPr>
                        <a:t> Copilot agent enables users to easily get insights and data about their company's sustainability goals and progress</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69884776"/>
                  </a:ext>
                </a:extLst>
              </a:tr>
              <a:tr h="694658">
                <a:tc>
                  <a:txBody>
                    <a:bodyPr/>
                    <a:lstStyle/>
                    <a:p>
                      <a:pPr rtl="0"/>
                      <a:endParaRPr lang="en-US" sz="1600">
                        <a:solidFill>
                          <a:schemeClr val="tx1"/>
                        </a:solidFill>
                        <a:effectLst/>
                        <a:latin typeface="+mn-lt"/>
                      </a:endParaRPr>
                    </a:p>
                  </a:txBody>
                  <a:tcPr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algn="l" defTabSz="932742" rtl="0" eaLnBrk="1" latinLnBrk="0" hangingPunct="1"/>
                      <a:r>
                        <a:rPr lang="en-US" sz="1600" kern="1200">
                          <a:solidFill>
                            <a:schemeClr val="accent1"/>
                          </a:solidFill>
                          <a:effectLst/>
                          <a:latin typeface="+mn-lt"/>
                          <a:ea typeface="+mn-ea"/>
                          <a:cs typeface="+mn-cs"/>
                          <a:hlinkClick r:id="rId6">
                            <a:extLst>
                              <a:ext uri="{A12FA001-AC4F-418D-AE19-62706E023703}">
                                <ahyp:hlinkClr xmlns:ahyp="http://schemas.microsoft.com/office/drawing/2018/hyperlinkcolor" val="tx"/>
                              </a:ext>
                            </a:extLst>
                          </a:hlinkClick>
                        </a:rPr>
                        <a:t>Awards and Recognition</a:t>
                      </a:r>
                      <a:endParaRPr lang="en-US" sz="1600" kern="1200">
                        <a:solidFill>
                          <a:schemeClr val="accent1"/>
                        </a:solidFill>
                        <a:effectLst/>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algn="l" defTabSz="932742" rtl="0" eaLnBrk="1" latinLnBrk="0" hangingPunct="1"/>
                      <a:r>
                        <a:rPr lang="en-US" sz="1600" i="1" kern="1200">
                          <a:solidFill>
                            <a:schemeClr val="tx1"/>
                          </a:solidFill>
                          <a:effectLst/>
                          <a:latin typeface="+mn-lt"/>
                          <a:ea typeface="+mn-ea"/>
                          <a:cs typeface="+mn-cs"/>
                        </a:rPr>
                        <a:t>Awards and Recognition </a:t>
                      </a:r>
                      <a:r>
                        <a:rPr lang="en-US" sz="1600" kern="1200">
                          <a:solidFill>
                            <a:schemeClr val="tx1"/>
                          </a:solidFill>
                          <a:effectLst/>
                          <a:latin typeface="+mn-lt"/>
                          <a:ea typeface="+mn-ea"/>
                          <a:cs typeface="+mn-cs"/>
                        </a:rPr>
                        <a:t>is designed to streamline the process of nominating and recognizing your employees for their contributions and achievements</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315317892"/>
                  </a:ext>
                </a:extLst>
              </a:tr>
              <a:tr h="694658">
                <a:tc>
                  <a:txBody>
                    <a:bodyPr/>
                    <a:lstStyle/>
                    <a:p>
                      <a:pPr rtl="0"/>
                      <a:endParaRPr lang="en-US" sz="1600">
                        <a:solidFill>
                          <a:schemeClr val="tx1"/>
                        </a:solidFill>
                        <a:effectLst/>
                        <a:latin typeface="+mn-lt"/>
                      </a:endParaRPr>
                    </a:p>
                  </a:txBody>
                  <a:tcPr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algn="l" defTabSz="932742" rtl="0" eaLnBrk="1" latinLnBrk="0" hangingPunct="1"/>
                      <a:r>
                        <a:rPr lang="en-US" sz="1600" kern="1200">
                          <a:solidFill>
                            <a:schemeClr val="accent1"/>
                          </a:solidFill>
                          <a:effectLst/>
                          <a:latin typeface="+mn-lt"/>
                          <a:ea typeface="+mn-ea"/>
                          <a:cs typeface="+mn-cs"/>
                          <a:hlinkClick r:id="rId7">
                            <a:extLst>
                              <a:ext uri="{A12FA001-AC4F-418D-AE19-62706E023703}">
                                <ahyp:hlinkClr xmlns:ahyp="http://schemas.microsoft.com/office/drawing/2018/hyperlinkcolor" val="tx"/>
                              </a:ext>
                            </a:extLst>
                          </a:hlinkClick>
                        </a:rPr>
                        <a:t>IT Helpdesk</a:t>
                      </a:r>
                      <a:endParaRPr lang="en-US" sz="1600" kern="1200">
                        <a:solidFill>
                          <a:schemeClr val="accent1"/>
                        </a:solidFill>
                        <a:effectLst/>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algn="l" defTabSz="932742" rtl="0" eaLnBrk="1" latinLnBrk="0" hangingPunct="1"/>
                      <a:r>
                        <a:rPr lang="en-US" sz="1600" i="1" kern="1200">
                          <a:solidFill>
                            <a:schemeClr val="tx1"/>
                          </a:solidFill>
                          <a:effectLst/>
                          <a:latin typeface="+mn-lt"/>
                          <a:ea typeface="+mn-ea"/>
                          <a:cs typeface="+mn-cs"/>
                        </a:rPr>
                        <a:t>IT Helpdesk </a:t>
                      </a:r>
                      <a:r>
                        <a:rPr lang="en-US" sz="1600" kern="1200">
                          <a:solidFill>
                            <a:schemeClr val="tx1"/>
                          </a:solidFill>
                          <a:effectLst/>
                          <a:latin typeface="+mn-lt"/>
                          <a:ea typeface="+mn-ea"/>
                          <a:cs typeface="+mn-cs"/>
                        </a:rPr>
                        <a:t>uses your organization's knowledge base to enhance operational efficiency, improve employee satisfaction, and optimize resource utilization in helpdesk scenarios</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163357104"/>
                  </a:ext>
                </a:extLst>
              </a:tr>
              <a:tr h="826015">
                <a:tc>
                  <a:txBody>
                    <a:bodyPr/>
                    <a:lstStyle/>
                    <a:p>
                      <a:pPr rtl="0"/>
                      <a:endParaRPr lang="en-US" sz="1600">
                        <a:solidFill>
                          <a:schemeClr val="tx1"/>
                        </a:solidFill>
                        <a:effectLst/>
                        <a:latin typeface="+mn-lt"/>
                      </a:endParaRPr>
                    </a:p>
                  </a:txBody>
                  <a:tcPr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algn="l" defTabSz="932742" rtl="0" eaLnBrk="1" latinLnBrk="0" hangingPunct="1"/>
                      <a:r>
                        <a:rPr lang="en-US" sz="1600" kern="1200">
                          <a:solidFill>
                            <a:schemeClr val="accent1"/>
                          </a:solidFill>
                          <a:effectLst/>
                          <a:latin typeface="+mn-lt"/>
                          <a:ea typeface="+mn-ea"/>
                          <a:cs typeface="+mn-cs"/>
                          <a:hlinkClick r:id="rId8">
                            <a:extLst>
                              <a:ext uri="{A12FA001-AC4F-418D-AE19-62706E023703}">
                                <ahyp:hlinkClr xmlns:ahyp="http://schemas.microsoft.com/office/drawing/2018/hyperlinkcolor" val="tx"/>
                              </a:ext>
                            </a:extLst>
                          </a:hlinkClick>
                        </a:rPr>
                        <a:t>Weather </a:t>
                      </a:r>
                      <a:endParaRPr lang="en-US" sz="1600" kern="1200">
                        <a:solidFill>
                          <a:schemeClr val="accent1"/>
                        </a:solidFill>
                        <a:effectLst/>
                        <a:latin typeface="+mn-lt"/>
                        <a:ea typeface="+mn-ea"/>
                        <a:cs typeface="+mn-cs"/>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algn="l" defTabSz="932742" rtl="0" eaLnBrk="1" latinLnBrk="0" hangingPunct="1"/>
                      <a:r>
                        <a:rPr lang="en-US" sz="1600" kern="1200">
                          <a:solidFill>
                            <a:schemeClr val="tx1"/>
                          </a:solidFill>
                          <a:effectLst/>
                          <a:latin typeface="+mn-lt"/>
                          <a:ea typeface="+mn-ea"/>
                          <a:cs typeface="+mn-cs"/>
                        </a:rPr>
                        <a:t>The </a:t>
                      </a:r>
                      <a:r>
                        <a:rPr lang="en-US" sz="1600" i="1" kern="1200">
                          <a:solidFill>
                            <a:schemeClr val="tx1"/>
                          </a:solidFill>
                          <a:effectLst/>
                          <a:latin typeface="+mn-lt"/>
                          <a:ea typeface="+mn-ea"/>
                          <a:cs typeface="+mn-cs"/>
                        </a:rPr>
                        <a:t>Weather</a:t>
                      </a:r>
                      <a:r>
                        <a:rPr lang="en-US" sz="1600" kern="1200">
                          <a:solidFill>
                            <a:schemeClr val="tx1"/>
                          </a:solidFill>
                          <a:effectLst/>
                          <a:latin typeface="+mn-lt"/>
                          <a:ea typeface="+mn-ea"/>
                          <a:cs typeface="+mn-cs"/>
                        </a:rPr>
                        <a:t> copilot is the go-to assistant for getting weather forecasts embedded in Teams or a website. Users can ask about the weather anywhere in the world to get current conditions and future forecasts</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32646804"/>
                  </a:ext>
                </a:extLst>
              </a:tr>
            </a:tbl>
          </a:graphicData>
        </a:graphic>
      </p:graphicFrame>
      <p:grpSp>
        <p:nvGrpSpPr>
          <p:cNvPr id="7" name="Group 6">
            <a:extLst>
              <a:ext uri="{FF2B5EF4-FFF2-40B4-BE49-F238E27FC236}">
                <a16:creationId xmlns:a16="http://schemas.microsoft.com/office/drawing/2014/main" id="{351643D9-889A-769A-E0EF-626A699F4ED3}"/>
              </a:ext>
              <a:ext uri="{C183D7F6-B498-43B3-948B-1728B52AA6E4}">
                <adec:decorative xmlns:adec="http://schemas.microsoft.com/office/drawing/2017/decorative" val="1"/>
              </a:ext>
            </a:extLst>
          </p:cNvPr>
          <p:cNvGrpSpPr>
            <a:grpSpLocks/>
          </p:cNvGrpSpPr>
          <p:nvPr/>
        </p:nvGrpSpPr>
        <p:grpSpPr>
          <a:xfrm>
            <a:off x="681109" y="2922129"/>
            <a:ext cx="433386" cy="386039"/>
            <a:chOff x="144113" y="2620558"/>
            <a:chExt cx="433386" cy="386039"/>
          </a:xfrm>
        </p:grpSpPr>
        <p:sp>
          <p:nvSpPr>
            <p:cNvPr id="8" name="Graphic 6">
              <a:extLst>
                <a:ext uri="{FF2B5EF4-FFF2-40B4-BE49-F238E27FC236}">
                  <a16:creationId xmlns:a16="http://schemas.microsoft.com/office/drawing/2014/main" id="{4D5AE362-8238-24DD-A0E7-64E519873464}"/>
                </a:ext>
              </a:extLst>
            </p:cNvPr>
            <p:cNvSpPr/>
            <p:nvPr/>
          </p:nvSpPr>
          <p:spPr>
            <a:xfrm>
              <a:off x="144113" y="2620558"/>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FF5C39"/>
                </a:gs>
                <a:gs pos="100000">
                  <a:srgbClr val="C53FCC"/>
                </a:gs>
              </a:gsLst>
              <a:lin ang="54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 name="Graphic 28">
              <a:extLst>
                <a:ext uri="{FF2B5EF4-FFF2-40B4-BE49-F238E27FC236}">
                  <a16:creationId xmlns:a16="http://schemas.microsoft.com/office/drawing/2014/main" id="{EE03858C-0ED5-11BF-BD41-47DEEF530BED}"/>
                </a:ext>
              </a:extLst>
            </p:cNvPr>
            <p:cNvSpPr/>
            <p:nvPr/>
          </p:nvSpPr>
          <p:spPr>
            <a:xfrm>
              <a:off x="252492" y="2714787"/>
              <a:ext cx="202328" cy="202342"/>
            </a:xfrm>
            <a:custGeom>
              <a:avLst/>
              <a:gdLst>
                <a:gd name="connsiteX0" fmla="*/ 0 w 166675"/>
                <a:gd name="connsiteY0" fmla="*/ 7144 h 166687"/>
                <a:gd name="connsiteX1" fmla="*/ 7144 w 166675"/>
                <a:gd name="connsiteY1" fmla="*/ 0 h 166687"/>
                <a:gd name="connsiteX2" fmla="*/ 12459 w 166675"/>
                <a:gd name="connsiteY2" fmla="*/ 0 h 166687"/>
                <a:gd name="connsiteX3" fmla="*/ 30032 w 166675"/>
                <a:gd name="connsiteY3" fmla="*/ 11744 h 166687"/>
                <a:gd name="connsiteX4" fmla="*/ 34766 w 166675"/>
                <a:gd name="connsiteY4" fmla="*/ 23851 h 166687"/>
                <a:gd name="connsiteX5" fmla="*/ 35719 w 166675"/>
                <a:gd name="connsiteY5" fmla="*/ 23813 h 166687"/>
                <a:gd name="connsiteX6" fmla="*/ 154762 w 166675"/>
                <a:gd name="connsiteY6" fmla="*/ 23813 h 166687"/>
                <a:gd name="connsiteX7" fmla="*/ 166211 w 166675"/>
                <a:gd name="connsiteY7" fmla="*/ 38986 h 166687"/>
                <a:gd name="connsiteX8" fmla="*/ 148800 w 166675"/>
                <a:gd name="connsiteY8" fmla="*/ 100032 h 166687"/>
                <a:gd name="connsiteX9" fmla="*/ 123615 w 166675"/>
                <a:gd name="connsiteY9" fmla="*/ 119043 h 166687"/>
                <a:gd name="connsiteX10" fmla="*/ 66961 w 166675"/>
                <a:gd name="connsiteY10" fmla="*/ 119043 h 166687"/>
                <a:gd name="connsiteX11" fmla="*/ 41700 w 166675"/>
                <a:gd name="connsiteY11" fmla="*/ 99784 h 166687"/>
                <a:gd name="connsiteX12" fmla="*/ 34461 w 166675"/>
                <a:gd name="connsiteY12" fmla="*/ 73381 h 166687"/>
                <a:gd name="connsiteX13" fmla="*/ 22460 w 166675"/>
                <a:gd name="connsiteY13" fmla="*/ 32918 h 166687"/>
                <a:gd name="connsiteX14" fmla="*/ 22450 w 166675"/>
                <a:gd name="connsiteY14" fmla="*/ 32842 h 166687"/>
                <a:gd name="connsiteX15" fmla="*/ 17497 w 166675"/>
                <a:gd name="connsiteY15" fmla="*/ 18612 h 166687"/>
                <a:gd name="connsiteX16" fmla="*/ 12468 w 166675"/>
                <a:gd name="connsiteY16" fmla="*/ 14288 h 166687"/>
                <a:gd name="connsiteX17" fmla="*/ 7144 w 166675"/>
                <a:gd name="connsiteY17" fmla="*/ 14288 h 166687"/>
                <a:gd name="connsiteX18" fmla="*/ 0 w 166675"/>
                <a:gd name="connsiteY18" fmla="*/ 7144 h 166687"/>
                <a:gd name="connsiteX19" fmla="*/ 61913 w 166675"/>
                <a:gd name="connsiteY19" fmla="*/ 166688 h 166687"/>
                <a:gd name="connsiteX20" fmla="*/ 80963 w 166675"/>
                <a:gd name="connsiteY20" fmla="*/ 147638 h 166687"/>
                <a:gd name="connsiteX21" fmla="*/ 61913 w 166675"/>
                <a:gd name="connsiteY21" fmla="*/ 128588 h 166687"/>
                <a:gd name="connsiteX22" fmla="*/ 42863 w 166675"/>
                <a:gd name="connsiteY22" fmla="*/ 147638 h 166687"/>
                <a:gd name="connsiteX23" fmla="*/ 61913 w 166675"/>
                <a:gd name="connsiteY23" fmla="*/ 166688 h 166687"/>
                <a:gd name="connsiteX24" fmla="*/ 128588 w 166675"/>
                <a:gd name="connsiteY24" fmla="*/ 166688 h 166687"/>
                <a:gd name="connsiteX25" fmla="*/ 147638 w 166675"/>
                <a:gd name="connsiteY25" fmla="*/ 147638 h 166687"/>
                <a:gd name="connsiteX26" fmla="*/ 128588 w 166675"/>
                <a:gd name="connsiteY26" fmla="*/ 128588 h 166687"/>
                <a:gd name="connsiteX27" fmla="*/ 109538 w 166675"/>
                <a:gd name="connsiteY27" fmla="*/ 147638 h 166687"/>
                <a:gd name="connsiteX28" fmla="*/ 128588 w 166675"/>
                <a:gd name="connsiteY28" fmla="*/ 166688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6675" h="166687">
                  <a:moveTo>
                    <a:pt x="0" y="7144"/>
                  </a:moveTo>
                  <a:cubicBezTo>
                    <a:pt x="0" y="3198"/>
                    <a:pt x="3198" y="0"/>
                    <a:pt x="7144" y="0"/>
                  </a:cubicBezTo>
                  <a:lnTo>
                    <a:pt x="12459" y="0"/>
                  </a:lnTo>
                  <a:cubicBezTo>
                    <a:pt x="21507" y="0"/>
                    <a:pt x="26937" y="6086"/>
                    <a:pt x="30032" y="11744"/>
                  </a:cubicBezTo>
                  <a:cubicBezTo>
                    <a:pt x="32099" y="15516"/>
                    <a:pt x="33595" y="19888"/>
                    <a:pt x="34766" y="23851"/>
                  </a:cubicBezTo>
                  <a:cubicBezTo>
                    <a:pt x="35083" y="23826"/>
                    <a:pt x="35401" y="23813"/>
                    <a:pt x="35719" y="23813"/>
                  </a:cubicBezTo>
                  <a:lnTo>
                    <a:pt x="154762" y="23813"/>
                  </a:lnTo>
                  <a:cubicBezTo>
                    <a:pt x="162668" y="23813"/>
                    <a:pt x="168383" y="31375"/>
                    <a:pt x="166211" y="38986"/>
                  </a:cubicBezTo>
                  <a:lnTo>
                    <a:pt x="148800" y="100032"/>
                  </a:lnTo>
                  <a:cubicBezTo>
                    <a:pt x="145592" y="111282"/>
                    <a:pt x="135314" y="119041"/>
                    <a:pt x="123615" y="119043"/>
                  </a:cubicBezTo>
                  <a:lnTo>
                    <a:pt x="66961" y="119043"/>
                  </a:lnTo>
                  <a:cubicBezTo>
                    <a:pt x="55165" y="119043"/>
                    <a:pt x="44823" y="111160"/>
                    <a:pt x="41700" y="99784"/>
                  </a:cubicBezTo>
                  <a:lnTo>
                    <a:pt x="34461" y="73381"/>
                  </a:lnTo>
                  <a:lnTo>
                    <a:pt x="22460" y="32918"/>
                  </a:lnTo>
                  <a:lnTo>
                    <a:pt x="22450" y="32842"/>
                  </a:lnTo>
                  <a:cubicBezTo>
                    <a:pt x="20965" y="27442"/>
                    <a:pt x="19574" y="22384"/>
                    <a:pt x="17497" y="18612"/>
                  </a:cubicBezTo>
                  <a:cubicBezTo>
                    <a:pt x="15507" y="14945"/>
                    <a:pt x="13907" y="14288"/>
                    <a:pt x="12468" y="14288"/>
                  </a:cubicBezTo>
                  <a:lnTo>
                    <a:pt x="7144" y="14288"/>
                  </a:lnTo>
                  <a:cubicBezTo>
                    <a:pt x="3198" y="14288"/>
                    <a:pt x="0" y="11089"/>
                    <a:pt x="0" y="7144"/>
                  </a:cubicBezTo>
                  <a:close/>
                  <a:moveTo>
                    <a:pt x="61913" y="166688"/>
                  </a:moveTo>
                  <a:cubicBezTo>
                    <a:pt x="72434" y="166688"/>
                    <a:pt x="80963" y="158159"/>
                    <a:pt x="80963" y="147638"/>
                  </a:cubicBezTo>
                  <a:cubicBezTo>
                    <a:pt x="80963" y="137116"/>
                    <a:pt x="72434" y="128588"/>
                    <a:pt x="61913" y="128588"/>
                  </a:cubicBezTo>
                  <a:cubicBezTo>
                    <a:pt x="51391" y="128588"/>
                    <a:pt x="42863" y="137116"/>
                    <a:pt x="42863" y="147638"/>
                  </a:cubicBezTo>
                  <a:cubicBezTo>
                    <a:pt x="42863" y="158159"/>
                    <a:pt x="51391" y="166688"/>
                    <a:pt x="61913" y="166688"/>
                  </a:cubicBezTo>
                  <a:close/>
                  <a:moveTo>
                    <a:pt x="128588" y="166688"/>
                  </a:moveTo>
                  <a:cubicBezTo>
                    <a:pt x="139109" y="166688"/>
                    <a:pt x="147638" y="158159"/>
                    <a:pt x="147638" y="147638"/>
                  </a:cubicBezTo>
                  <a:cubicBezTo>
                    <a:pt x="147638" y="137116"/>
                    <a:pt x="139109" y="128588"/>
                    <a:pt x="128588" y="128588"/>
                  </a:cubicBezTo>
                  <a:cubicBezTo>
                    <a:pt x="118066" y="128588"/>
                    <a:pt x="109538" y="137116"/>
                    <a:pt x="109538" y="147638"/>
                  </a:cubicBezTo>
                  <a:cubicBezTo>
                    <a:pt x="109538" y="158159"/>
                    <a:pt x="118066" y="166688"/>
                    <a:pt x="128588" y="16668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13" name="Group 12">
            <a:extLst>
              <a:ext uri="{FF2B5EF4-FFF2-40B4-BE49-F238E27FC236}">
                <a16:creationId xmlns:a16="http://schemas.microsoft.com/office/drawing/2014/main" id="{922C8D71-623D-EE1C-405E-39B57F2421EF}"/>
              </a:ext>
              <a:ext uri="{C183D7F6-B498-43B3-948B-1728B52AA6E4}">
                <adec:decorative xmlns:adec="http://schemas.microsoft.com/office/drawing/2017/decorative" val="1"/>
              </a:ext>
            </a:extLst>
          </p:cNvPr>
          <p:cNvGrpSpPr>
            <a:grpSpLocks/>
          </p:cNvGrpSpPr>
          <p:nvPr/>
        </p:nvGrpSpPr>
        <p:grpSpPr>
          <a:xfrm>
            <a:off x="681109" y="3614836"/>
            <a:ext cx="433386" cy="386039"/>
            <a:chOff x="144113" y="3235980"/>
            <a:chExt cx="433386" cy="386039"/>
          </a:xfrm>
        </p:grpSpPr>
        <p:sp>
          <p:nvSpPr>
            <p:cNvPr id="16" name="Graphic 6">
              <a:extLst>
                <a:ext uri="{FF2B5EF4-FFF2-40B4-BE49-F238E27FC236}">
                  <a16:creationId xmlns:a16="http://schemas.microsoft.com/office/drawing/2014/main" id="{35DA5655-34DA-2CD6-83C2-DD3667E6C55E}"/>
                </a:ext>
              </a:extLst>
            </p:cNvPr>
            <p:cNvSpPr/>
            <p:nvPr/>
          </p:nvSpPr>
          <p:spPr>
            <a:xfrm>
              <a:off x="144113" y="3235980"/>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3EB476"/>
                </a:gs>
                <a:gs pos="100000">
                  <a:srgbClr val="198AAA"/>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9" name="Graphic 32">
              <a:extLst>
                <a:ext uri="{FF2B5EF4-FFF2-40B4-BE49-F238E27FC236}">
                  <a16:creationId xmlns:a16="http://schemas.microsoft.com/office/drawing/2014/main" id="{25D3E708-D442-0FDF-DA05-0DF77FF47B38}"/>
                </a:ext>
              </a:extLst>
            </p:cNvPr>
            <p:cNvSpPr/>
            <p:nvPr/>
          </p:nvSpPr>
          <p:spPr>
            <a:xfrm>
              <a:off x="266785" y="3304305"/>
              <a:ext cx="188034" cy="258492"/>
            </a:xfrm>
            <a:custGeom>
              <a:avLst/>
              <a:gdLst>
                <a:gd name="connsiteX0" fmla="*/ 72429 w 167966"/>
                <a:gd name="connsiteY0" fmla="*/ 3463 h 230905"/>
                <a:gd name="connsiteX1" fmla="*/ 98833 w 167966"/>
                <a:gd name="connsiteY1" fmla="*/ 6152 h 230905"/>
                <a:gd name="connsiteX2" fmla="*/ 143383 w 167966"/>
                <a:gd name="connsiteY2" fmla="*/ 50701 h 230905"/>
                <a:gd name="connsiteX3" fmla="*/ 143346 w 167966"/>
                <a:gd name="connsiteY3" fmla="*/ 169494 h 230905"/>
                <a:gd name="connsiteX4" fmla="*/ 92988 w 167966"/>
                <a:gd name="connsiteY4" fmla="*/ 193592 h 230905"/>
                <a:gd name="connsiteX5" fmla="*/ 92988 w 167966"/>
                <a:gd name="connsiteY5" fmla="*/ 221904 h 230905"/>
                <a:gd name="connsiteX6" fmla="*/ 83987 w 167966"/>
                <a:gd name="connsiteY6" fmla="*/ 230905 h 230905"/>
                <a:gd name="connsiteX7" fmla="*/ 74986 w 167966"/>
                <a:gd name="connsiteY7" fmla="*/ 221904 h 230905"/>
                <a:gd name="connsiteX8" fmla="*/ 74986 w 167966"/>
                <a:gd name="connsiteY8" fmla="*/ 193592 h 230905"/>
                <a:gd name="connsiteX9" fmla="*/ 493 w 167966"/>
                <a:gd name="connsiteY9" fmla="*/ 101059 h 230905"/>
                <a:gd name="connsiteX10" fmla="*/ 24591 w 167966"/>
                <a:gd name="connsiteY10" fmla="*/ 50701 h 230905"/>
                <a:gd name="connsiteX11" fmla="*/ 69141 w 167966"/>
                <a:gd name="connsiteY11" fmla="*/ 6152 h 230905"/>
                <a:gd name="connsiteX12" fmla="*/ 72429 w 167966"/>
                <a:gd name="connsiteY12" fmla="*/ 3463 h 230905"/>
                <a:gd name="connsiteX13" fmla="*/ 83987 w 167966"/>
                <a:gd name="connsiteY13" fmla="*/ 98900 h 230905"/>
                <a:gd name="connsiteX14" fmla="*/ 74986 w 167966"/>
                <a:gd name="connsiteY14" fmla="*/ 107901 h 230905"/>
                <a:gd name="connsiteX15" fmla="*/ 74986 w 167966"/>
                <a:gd name="connsiteY15" fmla="*/ 175470 h 230905"/>
                <a:gd name="connsiteX16" fmla="*/ 92988 w 167966"/>
                <a:gd name="connsiteY16" fmla="*/ 175470 h 230905"/>
                <a:gd name="connsiteX17" fmla="*/ 92988 w 167966"/>
                <a:gd name="connsiteY17" fmla="*/ 107901 h 230905"/>
                <a:gd name="connsiteX18" fmla="*/ 83987 w 167966"/>
                <a:gd name="connsiteY18" fmla="*/ 98900 h 23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966" h="230905">
                  <a:moveTo>
                    <a:pt x="72429" y="3463"/>
                  </a:moveTo>
                  <a:cubicBezTo>
                    <a:pt x="80754" y="-2020"/>
                    <a:pt x="91784" y="-896"/>
                    <a:pt x="98833" y="6152"/>
                  </a:cubicBezTo>
                  <a:lnTo>
                    <a:pt x="143383" y="50701"/>
                  </a:lnTo>
                  <a:cubicBezTo>
                    <a:pt x="176176" y="83515"/>
                    <a:pt x="176159" y="136701"/>
                    <a:pt x="143346" y="169494"/>
                  </a:cubicBezTo>
                  <a:cubicBezTo>
                    <a:pt x="129798" y="183033"/>
                    <a:pt x="112030" y="191535"/>
                    <a:pt x="92988" y="193592"/>
                  </a:cubicBezTo>
                  <a:lnTo>
                    <a:pt x="92988" y="221904"/>
                  </a:lnTo>
                  <a:cubicBezTo>
                    <a:pt x="92988" y="226875"/>
                    <a:pt x="88958" y="230905"/>
                    <a:pt x="83987" y="230905"/>
                  </a:cubicBezTo>
                  <a:cubicBezTo>
                    <a:pt x="79016" y="230905"/>
                    <a:pt x="74986" y="226875"/>
                    <a:pt x="74986" y="221904"/>
                  </a:cubicBezTo>
                  <a:lnTo>
                    <a:pt x="74986" y="193592"/>
                  </a:lnTo>
                  <a:cubicBezTo>
                    <a:pt x="28863" y="188610"/>
                    <a:pt x="-4489" y="147182"/>
                    <a:pt x="493" y="101059"/>
                  </a:cubicBezTo>
                  <a:cubicBezTo>
                    <a:pt x="2550" y="82016"/>
                    <a:pt x="11052" y="64249"/>
                    <a:pt x="24591" y="50701"/>
                  </a:cubicBezTo>
                  <a:lnTo>
                    <a:pt x="69141" y="6152"/>
                  </a:lnTo>
                  <a:cubicBezTo>
                    <a:pt x="70144" y="5147"/>
                    <a:pt x="71246" y="4246"/>
                    <a:pt x="72429" y="3463"/>
                  </a:cubicBezTo>
                  <a:close/>
                  <a:moveTo>
                    <a:pt x="83987" y="98900"/>
                  </a:moveTo>
                  <a:cubicBezTo>
                    <a:pt x="79016" y="98900"/>
                    <a:pt x="74986" y="102930"/>
                    <a:pt x="74986" y="107901"/>
                  </a:cubicBezTo>
                  <a:lnTo>
                    <a:pt x="74986" y="175470"/>
                  </a:lnTo>
                  <a:cubicBezTo>
                    <a:pt x="80959" y="176288"/>
                    <a:pt x="87015" y="176288"/>
                    <a:pt x="92988" y="175470"/>
                  </a:cubicBezTo>
                  <a:lnTo>
                    <a:pt x="92988" y="107901"/>
                  </a:lnTo>
                  <a:cubicBezTo>
                    <a:pt x="92988" y="102930"/>
                    <a:pt x="88958" y="98900"/>
                    <a:pt x="83987" y="98900"/>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20" name="Group 19">
            <a:extLst>
              <a:ext uri="{FF2B5EF4-FFF2-40B4-BE49-F238E27FC236}">
                <a16:creationId xmlns:a16="http://schemas.microsoft.com/office/drawing/2014/main" id="{FDD7FE6D-E592-CE4A-5005-AE5CE5F7D88E}"/>
              </a:ext>
              <a:ext uri="{C183D7F6-B498-43B3-948B-1728B52AA6E4}">
                <adec:decorative xmlns:adec="http://schemas.microsoft.com/office/drawing/2017/decorative" val="1"/>
              </a:ext>
            </a:extLst>
          </p:cNvPr>
          <p:cNvGrpSpPr>
            <a:grpSpLocks/>
          </p:cNvGrpSpPr>
          <p:nvPr/>
        </p:nvGrpSpPr>
        <p:grpSpPr>
          <a:xfrm>
            <a:off x="681109" y="4307543"/>
            <a:ext cx="433386" cy="386039"/>
            <a:chOff x="144113" y="3897147"/>
            <a:chExt cx="433386" cy="386039"/>
          </a:xfrm>
        </p:grpSpPr>
        <p:sp>
          <p:nvSpPr>
            <p:cNvPr id="21" name="Graphic 6">
              <a:extLst>
                <a:ext uri="{FF2B5EF4-FFF2-40B4-BE49-F238E27FC236}">
                  <a16:creationId xmlns:a16="http://schemas.microsoft.com/office/drawing/2014/main" id="{4AB7FD6C-AC01-FBB8-7E25-8B718F596694}"/>
                </a:ext>
              </a:extLst>
            </p:cNvPr>
            <p:cNvSpPr/>
            <p:nvPr/>
          </p:nvSpPr>
          <p:spPr>
            <a:xfrm>
              <a:off x="144113" y="3897147"/>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C03BC4"/>
                </a:gs>
                <a:gs pos="100000">
                  <a:srgbClr val="8661C5"/>
                </a:gs>
              </a:gsLst>
              <a:lin ang="54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2" name="Graphic 36">
              <a:extLst>
                <a:ext uri="{FF2B5EF4-FFF2-40B4-BE49-F238E27FC236}">
                  <a16:creationId xmlns:a16="http://schemas.microsoft.com/office/drawing/2014/main" id="{ECE17E28-2F47-9893-E5E5-C3624EFDA10A}"/>
                </a:ext>
              </a:extLst>
            </p:cNvPr>
            <p:cNvSpPr/>
            <p:nvPr/>
          </p:nvSpPr>
          <p:spPr>
            <a:xfrm>
              <a:off x="271556" y="3988231"/>
              <a:ext cx="178500" cy="203872"/>
            </a:xfrm>
            <a:custGeom>
              <a:avLst/>
              <a:gdLst>
                <a:gd name="connsiteX0" fmla="*/ 116757 w 166792"/>
                <a:gd name="connsiteY0" fmla="*/ 0 h 190500"/>
                <a:gd name="connsiteX1" fmla="*/ 138055 w 166792"/>
                <a:gd name="connsiteY1" fmla="*/ 19050 h 190500"/>
                <a:gd name="connsiteX2" fmla="*/ 150133 w 166792"/>
                <a:gd name="connsiteY2" fmla="*/ 19050 h 190500"/>
                <a:gd name="connsiteX3" fmla="*/ 166735 w 166792"/>
                <a:gd name="connsiteY3" fmla="*/ 34347 h 190500"/>
                <a:gd name="connsiteX4" fmla="*/ 166792 w 166792"/>
                <a:gd name="connsiteY4" fmla="*/ 35719 h 190500"/>
                <a:gd name="connsiteX5" fmla="*/ 166792 w 166792"/>
                <a:gd name="connsiteY5" fmla="*/ 64294 h 190500"/>
                <a:gd name="connsiteX6" fmla="*/ 137589 w 166792"/>
                <a:gd name="connsiteY6" fmla="*/ 95202 h 190500"/>
                <a:gd name="connsiteX7" fmla="*/ 135588 w 166792"/>
                <a:gd name="connsiteY7" fmla="*/ 95260 h 190500"/>
                <a:gd name="connsiteX8" fmla="*/ 90526 w 166792"/>
                <a:gd name="connsiteY8" fmla="*/ 132883 h 190500"/>
                <a:gd name="connsiteX9" fmla="*/ 90526 w 166792"/>
                <a:gd name="connsiteY9" fmla="*/ 147638 h 190500"/>
                <a:gd name="connsiteX10" fmla="*/ 107223 w 166792"/>
                <a:gd name="connsiteY10" fmla="*/ 147638 h 190500"/>
                <a:gd name="connsiteX11" fmla="*/ 138122 w 166792"/>
                <a:gd name="connsiteY11" fmla="*/ 176841 h 190500"/>
                <a:gd name="connsiteX12" fmla="*/ 138179 w 166792"/>
                <a:gd name="connsiteY12" fmla="*/ 178594 h 190500"/>
                <a:gd name="connsiteX13" fmla="*/ 138179 w 166792"/>
                <a:gd name="connsiteY13" fmla="*/ 183356 h 190500"/>
                <a:gd name="connsiteX14" fmla="*/ 131997 w 166792"/>
                <a:gd name="connsiteY14" fmla="*/ 190433 h 190500"/>
                <a:gd name="connsiteX15" fmla="*/ 131035 w 166792"/>
                <a:gd name="connsiteY15" fmla="*/ 190500 h 190500"/>
                <a:gd name="connsiteX16" fmla="*/ 35766 w 166792"/>
                <a:gd name="connsiteY16" fmla="*/ 190500 h 190500"/>
                <a:gd name="connsiteX17" fmla="*/ 28680 w 166792"/>
                <a:gd name="connsiteY17" fmla="*/ 184328 h 190500"/>
                <a:gd name="connsiteX18" fmla="*/ 28623 w 166792"/>
                <a:gd name="connsiteY18" fmla="*/ 183356 h 190500"/>
                <a:gd name="connsiteX19" fmla="*/ 28623 w 166792"/>
                <a:gd name="connsiteY19" fmla="*/ 178594 h 190500"/>
                <a:gd name="connsiteX20" fmla="*/ 57817 w 166792"/>
                <a:gd name="connsiteY20" fmla="*/ 147685 h 190500"/>
                <a:gd name="connsiteX21" fmla="*/ 59579 w 166792"/>
                <a:gd name="connsiteY21" fmla="*/ 147638 h 190500"/>
                <a:gd name="connsiteX22" fmla="*/ 76248 w 166792"/>
                <a:gd name="connsiteY22" fmla="*/ 147638 h 190500"/>
                <a:gd name="connsiteX23" fmla="*/ 76248 w 166792"/>
                <a:gd name="connsiteY23" fmla="*/ 132883 h 190500"/>
                <a:gd name="connsiteX24" fmla="*/ 31204 w 166792"/>
                <a:gd name="connsiteY24" fmla="*/ 95260 h 190500"/>
                <a:gd name="connsiteX25" fmla="*/ 30956 w 166792"/>
                <a:gd name="connsiteY25" fmla="*/ 95250 h 190500"/>
                <a:gd name="connsiteX26" fmla="*/ 0 w 166792"/>
                <a:gd name="connsiteY26" fmla="*/ 64294 h 190500"/>
                <a:gd name="connsiteX27" fmla="*/ 0 w 166792"/>
                <a:gd name="connsiteY27" fmla="*/ 35719 h 190500"/>
                <a:gd name="connsiteX28" fmla="*/ 16669 w 166792"/>
                <a:gd name="connsiteY28" fmla="*/ 19050 h 190500"/>
                <a:gd name="connsiteX29" fmla="*/ 28746 w 166792"/>
                <a:gd name="connsiteY29" fmla="*/ 19050 h 190500"/>
                <a:gd name="connsiteX30" fmla="*/ 50054 w 166792"/>
                <a:gd name="connsiteY30" fmla="*/ 0 h 190500"/>
                <a:gd name="connsiteX31" fmla="*/ 116757 w 166792"/>
                <a:gd name="connsiteY31" fmla="*/ 0 h 190500"/>
                <a:gd name="connsiteX32" fmla="*/ 150133 w 166792"/>
                <a:gd name="connsiteY32" fmla="*/ 33338 h 190500"/>
                <a:gd name="connsiteX33" fmla="*/ 138189 w 166792"/>
                <a:gd name="connsiteY33" fmla="*/ 33338 h 190500"/>
                <a:gd name="connsiteX34" fmla="*/ 138189 w 166792"/>
                <a:gd name="connsiteY34" fmla="*/ 80801 h 190500"/>
                <a:gd name="connsiteX35" fmla="*/ 152448 w 166792"/>
                <a:gd name="connsiteY35" fmla="*/ 65761 h 190500"/>
                <a:gd name="connsiteX36" fmla="*/ 152514 w 166792"/>
                <a:gd name="connsiteY36" fmla="*/ 64294 h 190500"/>
                <a:gd name="connsiteX37" fmla="*/ 152514 w 166792"/>
                <a:gd name="connsiteY37" fmla="*/ 35719 h 190500"/>
                <a:gd name="connsiteX38" fmla="*/ 150676 w 166792"/>
                <a:gd name="connsiteY38" fmla="*/ 33404 h 190500"/>
                <a:gd name="connsiteX39" fmla="*/ 150133 w 166792"/>
                <a:gd name="connsiteY39" fmla="*/ 33338 h 190500"/>
                <a:gd name="connsiteX40" fmla="*/ 28623 w 166792"/>
                <a:gd name="connsiteY40" fmla="*/ 33338 h 190500"/>
                <a:gd name="connsiteX41" fmla="*/ 16669 w 166792"/>
                <a:gd name="connsiteY41" fmla="*/ 33338 h 190500"/>
                <a:gd name="connsiteX42" fmla="*/ 14288 w 166792"/>
                <a:gd name="connsiteY42" fmla="*/ 35719 h 190500"/>
                <a:gd name="connsiteX43" fmla="*/ 14288 w 166792"/>
                <a:gd name="connsiteY43" fmla="*/ 64294 h 190500"/>
                <a:gd name="connsiteX44" fmla="*/ 28623 w 166792"/>
                <a:gd name="connsiteY44" fmla="*/ 80801 h 190500"/>
                <a:gd name="connsiteX45" fmla="*/ 28623 w 166792"/>
                <a:gd name="connsiteY45" fmla="*/ 33338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6792" h="190500">
                  <a:moveTo>
                    <a:pt x="116757" y="0"/>
                  </a:moveTo>
                  <a:cubicBezTo>
                    <a:pt x="127672" y="0"/>
                    <a:pt x="136843" y="8203"/>
                    <a:pt x="138055" y="19050"/>
                  </a:cubicBezTo>
                  <a:lnTo>
                    <a:pt x="150133" y="19050"/>
                  </a:lnTo>
                  <a:cubicBezTo>
                    <a:pt x="158804" y="19055"/>
                    <a:pt x="166022" y="25706"/>
                    <a:pt x="166735" y="34347"/>
                  </a:cubicBezTo>
                  <a:lnTo>
                    <a:pt x="166792" y="35719"/>
                  </a:lnTo>
                  <a:lnTo>
                    <a:pt x="166792" y="64294"/>
                  </a:lnTo>
                  <a:cubicBezTo>
                    <a:pt x="166793" y="80710"/>
                    <a:pt x="153979" y="94273"/>
                    <a:pt x="137589" y="95202"/>
                  </a:cubicBezTo>
                  <a:lnTo>
                    <a:pt x="135588" y="95260"/>
                  </a:lnTo>
                  <a:cubicBezTo>
                    <a:pt x="129109" y="115461"/>
                    <a:pt x="111559" y="130113"/>
                    <a:pt x="90526" y="132883"/>
                  </a:cubicBezTo>
                  <a:lnTo>
                    <a:pt x="90526" y="147638"/>
                  </a:lnTo>
                  <a:lnTo>
                    <a:pt x="107223" y="147638"/>
                  </a:lnTo>
                  <a:cubicBezTo>
                    <a:pt x="123635" y="147641"/>
                    <a:pt x="137192" y="160454"/>
                    <a:pt x="138122" y="176841"/>
                  </a:cubicBezTo>
                  <a:lnTo>
                    <a:pt x="138179" y="178594"/>
                  </a:lnTo>
                  <a:lnTo>
                    <a:pt x="138179" y="183356"/>
                  </a:lnTo>
                  <a:cubicBezTo>
                    <a:pt x="138178" y="186929"/>
                    <a:pt x="135538" y="189952"/>
                    <a:pt x="131997" y="190433"/>
                  </a:cubicBezTo>
                  <a:lnTo>
                    <a:pt x="131035" y="190500"/>
                  </a:lnTo>
                  <a:lnTo>
                    <a:pt x="35766" y="190500"/>
                  </a:lnTo>
                  <a:cubicBezTo>
                    <a:pt x="32193" y="190505"/>
                    <a:pt x="29166" y="187868"/>
                    <a:pt x="28680" y="184328"/>
                  </a:cubicBezTo>
                  <a:lnTo>
                    <a:pt x="28623" y="183356"/>
                  </a:lnTo>
                  <a:lnTo>
                    <a:pt x="28623" y="178594"/>
                  </a:lnTo>
                  <a:cubicBezTo>
                    <a:pt x="28621" y="162180"/>
                    <a:pt x="41430" y="148620"/>
                    <a:pt x="57817" y="147685"/>
                  </a:cubicBezTo>
                  <a:lnTo>
                    <a:pt x="59579" y="147638"/>
                  </a:lnTo>
                  <a:lnTo>
                    <a:pt x="76248" y="147638"/>
                  </a:lnTo>
                  <a:lnTo>
                    <a:pt x="76248" y="132883"/>
                  </a:lnTo>
                  <a:cubicBezTo>
                    <a:pt x="55221" y="130107"/>
                    <a:pt x="37681" y="115455"/>
                    <a:pt x="31204" y="95260"/>
                  </a:cubicBezTo>
                  <a:lnTo>
                    <a:pt x="30956" y="95250"/>
                  </a:lnTo>
                  <a:cubicBezTo>
                    <a:pt x="13860" y="95250"/>
                    <a:pt x="0" y="81390"/>
                    <a:pt x="0" y="64294"/>
                  </a:cubicBezTo>
                  <a:lnTo>
                    <a:pt x="0" y="35719"/>
                  </a:lnTo>
                  <a:cubicBezTo>
                    <a:pt x="0" y="26518"/>
                    <a:pt x="7468" y="19050"/>
                    <a:pt x="16669" y="19050"/>
                  </a:cubicBezTo>
                  <a:lnTo>
                    <a:pt x="28746" y="19050"/>
                  </a:lnTo>
                  <a:cubicBezTo>
                    <a:pt x="29960" y="8200"/>
                    <a:pt x="39136" y="-4"/>
                    <a:pt x="50054" y="0"/>
                  </a:cubicBezTo>
                  <a:lnTo>
                    <a:pt x="116757" y="0"/>
                  </a:lnTo>
                  <a:close/>
                  <a:moveTo>
                    <a:pt x="150133" y="33338"/>
                  </a:moveTo>
                  <a:lnTo>
                    <a:pt x="138189" y="33338"/>
                  </a:lnTo>
                  <a:lnTo>
                    <a:pt x="138189" y="80801"/>
                  </a:lnTo>
                  <a:cubicBezTo>
                    <a:pt x="145859" y="79710"/>
                    <a:pt x="151768" y="73479"/>
                    <a:pt x="152448" y="65761"/>
                  </a:cubicBezTo>
                  <a:lnTo>
                    <a:pt x="152514" y="64294"/>
                  </a:lnTo>
                  <a:lnTo>
                    <a:pt x="152514" y="35719"/>
                  </a:lnTo>
                  <a:cubicBezTo>
                    <a:pt x="152512" y="34614"/>
                    <a:pt x="151751" y="33656"/>
                    <a:pt x="150676" y="33404"/>
                  </a:cubicBezTo>
                  <a:lnTo>
                    <a:pt x="150133" y="33338"/>
                  </a:lnTo>
                  <a:close/>
                  <a:moveTo>
                    <a:pt x="28623" y="33338"/>
                  </a:moveTo>
                  <a:lnTo>
                    <a:pt x="16669" y="33338"/>
                  </a:lnTo>
                  <a:cubicBezTo>
                    <a:pt x="15354" y="33338"/>
                    <a:pt x="14288" y="34404"/>
                    <a:pt x="14288" y="35719"/>
                  </a:cubicBezTo>
                  <a:lnTo>
                    <a:pt x="14288" y="64294"/>
                  </a:lnTo>
                  <a:cubicBezTo>
                    <a:pt x="14286" y="72599"/>
                    <a:pt x="20399" y="79638"/>
                    <a:pt x="28623" y="80801"/>
                  </a:cubicBezTo>
                  <a:lnTo>
                    <a:pt x="28623" y="33338"/>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3" name="Group 2">
            <a:extLst>
              <a:ext uri="{FF2B5EF4-FFF2-40B4-BE49-F238E27FC236}">
                <a16:creationId xmlns:a16="http://schemas.microsoft.com/office/drawing/2014/main" id="{3427BA11-2AB4-2241-582D-91928CE3269D}"/>
              </a:ext>
              <a:ext uri="{C183D7F6-B498-43B3-948B-1728B52AA6E4}">
                <adec:decorative xmlns:adec="http://schemas.microsoft.com/office/drawing/2017/decorative" val="1"/>
              </a:ext>
            </a:extLst>
          </p:cNvPr>
          <p:cNvGrpSpPr>
            <a:grpSpLocks/>
          </p:cNvGrpSpPr>
          <p:nvPr/>
        </p:nvGrpSpPr>
        <p:grpSpPr>
          <a:xfrm>
            <a:off x="681109" y="5000249"/>
            <a:ext cx="433386" cy="386039"/>
            <a:chOff x="144113" y="4508227"/>
            <a:chExt cx="433386" cy="386039"/>
          </a:xfrm>
        </p:grpSpPr>
        <p:sp>
          <p:nvSpPr>
            <p:cNvPr id="4" name="Graphic 6">
              <a:extLst>
                <a:ext uri="{FF2B5EF4-FFF2-40B4-BE49-F238E27FC236}">
                  <a16:creationId xmlns:a16="http://schemas.microsoft.com/office/drawing/2014/main" id="{5B50DD72-3A33-A313-E389-D8CAC8BE8D57}"/>
                </a:ext>
              </a:extLst>
            </p:cNvPr>
            <p:cNvSpPr/>
            <p:nvPr/>
          </p:nvSpPr>
          <p:spPr>
            <a:xfrm>
              <a:off x="144113" y="4508227"/>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3EB476"/>
                </a:gs>
                <a:gs pos="100000">
                  <a:srgbClr val="198AAA"/>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 name="Graphic 57" descr="Icon of a monitor">
              <a:extLst>
                <a:ext uri="{FF2B5EF4-FFF2-40B4-BE49-F238E27FC236}">
                  <a16:creationId xmlns:a16="http://schemas.microsoft.com/office/drawing/2014/main" id="{81DF086C-C81C-D60B-1F1C-A8C091A27EF4}"/>
                </a:ext>
              </a:extLst>
            </p:cNvPr>
            <p:cNvSpPr>
              <a:spLocks/>
            </p:cNvSpPr>
            <p:nvPr/>
          </p:nvSpPr>
          <p:spPr>
            <a:xfrm>
              <a:off x="271556" y="4616455"/>
              <a:ext cx="178500" cy="169584"/>
            </a:xfrm>
            <a:custGeom>
              <a:avLst/>
              <a:gdLst>
                <a:gd name="connsiteX0" fmla="*/ 45244 w 190490"/>
                <a:gd name="connsiteY0" fmla="*/ 180975 h 180975"/>
                <a:gd name="connsiteX1" fmla="*/ 38102 w 190490"/>
                <a:gd name="connsiteY1" fmla="*/ 173829 h 180975"/>
                <a:gd name="connsiteX2" fmla="*/ 44272 w 190490"/>
                <a:gd name="connsiteY2" fmla="*/ 166754 h 180975"/>
                <a:gd name="connsiteX3" fmla="*/ 45244 w 190490"/>
                <a:gd name="connsiteY3" fmla="*/ 166688 h 180975"/>
                <a:gd name="connsiteX4" fmla="*/ 61903 w 190490"/>
                <a:gd name="connsiteY4" fmla="*/ 166688 h 180975"/>
                <a:gd name="connsiteX5" fmla="*/ 61903 w 190490"/>
                <a:gd name="connsiteY5" fmla="*/ 142894 h 180975"/>
                <a:gd name="connsiteX6" fmla="*/ 21431 w 190490"/>
                <a:gd name="connsiteY6" fmla="*/ 142894 h 180975"/>
                <a:gd name="connsiteX7" fmla="*/ 48 w 190490"/>
                <a:gd name="connsiteY7" fmla="*/ 122930 h 180975"/>
                <a:gd name="connsiteX8" fmla="*/ 0 w 190490"/>
                <a:gd name="connsiteY8" fmla="*/ 121463 h 180975"/>
                <a:gd name="connsiteX9" fmla="*/ 0 w 190490"/>
                <a:gd name="connsiteY9" fmla="*/ 21431 h 180975"/>
                <a:gd name="connsiteX10" fmla="*/ 19964 w 190490"/>
                <a:gd name="connsiteY10" fmla="*/ 48 h 180975"/>
                <a:gd name="connsiteX11" fmla="*/ 21431 w 190490"/>
                <a:gd name="connsiteY11" fmla="*/ 0 h 180975"/>
                <a:gd name="connsiteX12" fmla="*/ 169059 w 190490"/>
                <a:gd name="connsiteY12" fmla="*/ 0 h 180975"/>
                <a:gd name="connsiteX13" fmla="*/ 190443 w 190490"/>
                <a:gd name="connsiteY13" fmla="*/ 19964 h 180975"/>
                <a:gd name="connsiteX14" fmla="*/ 190490 w 190490"/>
                <a:gd name="connsiteY14" fmla="*/ 21431 h 180975"/>
                <a:gd name="connsiteX15" fmla="*/ 190490 w 190490"/>
                <a:gd name="connsiteY15" fmla="*/ 121463 h 180975"/>
                <a:gd name="connsiteX16" fmla="*/ 170526 w 190490"/>
                <a:gd name="connsiteY16" fmla="*/ 142846 h 180975"/>
                <a:gd name="connsiteX17" fmla="*/ 169059 w 190490"/>
                <a:gd name="connsiteY17" fmla="*/ 142894 h 180975"/>
                <a:gd name="connsiteX18" fmla="*/ 128578 w 190490"/>
                <a:gd name="connsiteY18" fmla="*/ 142894 h 180975"/>
                <a:gd name="connsiteX19" fmla="*/ 128578 w 190490"/>
                <a:gd name="connsiteY19" fmla="*/ 166688 h 180975"/>
                <a:gd name="connsiteX20" fmla="*/ 145256 w 190490"/>
                <a:gd name="connsiteY20" fmla="*/ 166688 h 180975"/>
                <a:gd name="connsiteX21" fmla="*/ 152472 w 190490"/>
                <a:gd name="connsiteY21" fmla="*/ 173758 h 180975"/>
                <a:gd name="connsiteX22" fmla="*/ 146228 w 190490"/>
                <a:gd name="connsiteY22" fmla="*/ 180918 h 180975"/>
                <a:gd name="connsiteX23" fmla="*/ 145256 w 190490"/>
                <a:gd name="connsiteY23" fmla="*/ 180975 h 180975"/>
                <a:gd name="connsiteX24" fmla="*/ 45244 w 190490"/>
                <a:gd name="connsiteY24" fmla="*/ 180975 h 180975"/>
                <a:gd name="connsiteX25" fmla="*/ 114281 w 190490"/>
                <a:gd name="connsiteY25" fmla="*/ 142894 h 180975"/>
                <a:gd name="connsiteX26" fmla="*/ 76181 w 190490"/>
                <a:gd name="connsiteY26" fmla="*/ 142894 h 180975"/>
                <a:gd name="connsiteX27" fmla="*/ 76190 w 190490"/>
                <a:gd name="connsiteY27" fmla="*/ 166688 h 180975"/>
                <a:gd name="connsiteX28" fmla="*/ 114290 w 190490"/>
                <a:gd name="connsiteY28" fmla="*/ 166688 h 180975"/>
                <a:gd name="connsiteX29" fmla="*/ 114281 w 190490"/>
                <a:gd name="connsiteY29" fmla="*/ 14289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490" h="180975">
                  <a:moveTo>
                    <a:pt x="45244" y="180975"/>
                  </a:moveTo>
                  <a:cubicBezTo>
                    <a:pt x="41298" y="180974"/>
                    <a:pt x="38101" y="177775"/>
                    <a:pt x="38102" y="173829"/>
                  </a:cubicBezTo>
                  <a:cubicBezTo>
                    <a:pt x="38103" y="170260"/>
                    <a:pt x="40737" y="167241"/>
                    <a:pt x="44272" y="166754"/>
                  </a:cubicBezTo>
                  <a:lnTo>
                    <a:pt x="45244" y="166688"/>
                  </a:lnTo>
                  <a:lnTo>
                    <a:pt x="61903" y="166688"/>
                  </a:lnTo>
                  <a:lnTo>
                    <a:pt x="61903" y="142894"/>
                  </a:lnTo>
                  <a:lnTo>
                    <a:pt x="21431" y="142894"/>
                  </a:lnTo>
                  <a:cubicBezTo>
                    <a:pt x="10163" y="142895"/>
                    <a:pt x="819" y="134171"/>
                    <a:pt x="48" y="122930"/>
                  </a:cubicBezTo>
                  <a:lnTo>
                    <a:pt x="0" y="121463"/>
                  </a:lnTo>
                  <a:lnTo>
                    <a:pt x="0" y="21431"/>
                  </a:lnTo>
                  <a:cubicBezTo>
                    <a:pt x="-1" y="10163"/>
                    <a:pt x="8723" y="819"/>
                    <a:pt x="19964" y="48"/>
                  </a:cubicBezTo>
                  <a:lnTo>
                    <a:pt x="21431" y="0"/>
                  </a:lnTo>
                  <a:lnTo>
                    <a:pt x="169059" y="0"/>
                  </a:lnTo>
                  <a:cubicBezTo>
                    <a:pt x="180327" y="-1"/>
                    <a:pt x="189671" y="8723"/>
                    <a:pt x="190443" y="19964"/>
                  </a:cubicBezTo>
                  <a:lnTo>
                    <a:pt x="190490" y="21431"/>
                  </a:lnTo>
                  <a:lnTo>
                    <a:pt x="190490" y="121463"/>
                  </a:lnTo>
                  <a:cubicBezTo>
                    <a:pt x="190491" y="132731"/>
                    <a:pt x="181767" y="142075"/>
                    <a:pt x="170526" y="142846"/>
                  </a:cubicBezTo>
                  <a:lnTo>
                    <a:pt x="169059" y="142894"/>
                  </a:lnTo>
                  <a:lnTo>
                    <a:pt x="128578" y="142894"/>
                  </a:lnTo>
                  <a:lnTo>
                    <a:pt x="128578" y="166688"/>
                  </a:lnTo>
                  <a:lnTo>
                    <a:pt x="145256" y="166688"/>
                  </a:lnTo>
                  <a:cubicBezTo>
                    <a:pt x="149202" y="166648"/>
                    <a:pt x="152432" y="169813"/>
                    <a:pt x="152472" y="173758"/>
                  </a:cubicBezTo>
                  <a:cubicBezTo>
                    <a:pt x="152510" y="177383"/>
                    <a:pt x="149824" y="180462"/>
                    <a:pt x="146228" y="180918"/>
                  </a:cubicBezTo>
                  <a:lnTo>
                    <a:pt x="145256" y="180975"/>
                  </a:lnTo>
                  <a:lnTo>
                    <a:pt x="45244" y="180975"/>
                  </a:lnTo>
                  <a:close/>
                  <a:moveTo>
                    <a:pt x="114281" y="142894"/>
                  </a:moveTo>
                  <a:lnTo>
                    <a:pt x="76181" y="142894"/>
                  </a:lnTo>
                  <a:lnTo>
                    <a:pt x="76190" y="166688"/>
                  </a:lnTo>
                  <a:lnTo>
                    <a:pt x="114290" y="166688"/>
                  </a:lnTo>
                  <a:lnTo>
                    <a:pt x="114281" y="142894"/>
                  </a:ln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grpSp>
      <p:grpSp>
        <p:nvGrpSpPr>
          <p:cNvPr id="30" name="Group 29">
            <a:extLst>
              <a:ext uri="{FF2B5EF4-FFF2-40B4-BE49-F238E27FC236}">
                <a16:creationId xmlns:a16="http://schemas.microsoft.com/office/drawing/2014/main" id="{495CF3BD-F88C-BE5F-1782-985B564ABD31}"/>
              </a:ext>
              <a:ext uri="{C183D7F6-B498-43B3-948B-1728B52AA6E4}">
                <adec:decorative xmlns:adec="http://schemas.microsoft.com/office/drawing/2017/decorative" val="1"/>
              </a:ext>
            </a:extLst>
          </p:cNvPr>
          <p:cNvGrpSpPr>
            <a:grpSpLocks/>
          </p:cNvGrpSpPr>
          <p:nvPr/>
        </p:nvGrpSpPr>
        <p:grpSpPr>
          <a:xfrm>
            <a:off x="681109" y="5758721"/>
            <a:ext cx="433386" cy="386039"/>
            <a:chOff x="681109" y="5597473"/>
            <a:chExt cx="433386" cy="386039"/>
          </a:xfrm>
        </p:grpSpPr>
        <p:sp>
          <p:nvSpPr>
            <p:cNvPr id="24" name="Graphic 6">
              <a:extLst>
                <a:ext uri="{FF2B5EF4-FFF2-40B4-BE49-F238E27FC236}">
                  <a16:creationId xmlns:a16="http://schemas.microsoft.com/office/drawing/2014/main" id="{CD84561F-74F1-BB61-6CD4-6C4A487D0A8D}"/>
                </a:ext>
              </a:extLst>
            </p:cNvPr>
            <p:cNvSpPr/>
            <p:nvPr/>
          </p:nvSpPr>
          <p:spPr>
            <a:xfrm>
              <a:off x="681109" y="5597473"/>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17B4DB"/>
                </a:gs>
                <a:gs pos="97000">
                  <a:srgbClr val="0078D4"/>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7" name="Graphic 3" descr="Icon of a cloud in front of the sun">
              <a:extLst>
                <a:ext uri="{FF2B5EF4-FFF2-40B4-BE49-F238E27FC236}">
                  <a16:creationId xmlns:a16="http://schemas.microsoft.com/office/drawing/2014/main" id="{B2657EB5-B7E9-1180-1ED2-66664B2CC5FE}"/>
                </a:ext>
              </a:extLst>
            </p:cNvPr>
            <p:cNvSpPr/>
            <p:nvPr/>
          </p:nvSpPr>
          <p:spPr>
            <a:xfrm>
              <a:off x="786801" y="5701678"/>
              <a:ext cx="222002" cy="177628"/>
            </a:xfrm>
            <a:custGeom>
              <a:avLst/>
              <a:gdLst>
                <a:gd name="connsiteX0" fmla="*/ 192131 w 349293"/>
                <a:gd name="connsiteY0" fmla="*/ 70012 h 279475"/>
                <a:gd name="connsiteX1" fmla="*/ 283425 w 349293"/>
                <a:gd name="connsiteY1" fmla="*/ 150864 h 279475"/>
                <a:gd name="connsiteX2" fmla="*/ 284822 w 349293"/>
                <a:gd name="connsiteY2" fmla="*/ 150864 h 279475"/>
                <a:gd name="connsiteX3" fmla="*/ 349293 w 349293"/>
                <a:gd name="connsiteY3" fmla="*/ 215161 h 279475"/>
                <a:gd name="connsiteX4" fmla="*/ 349293 w 349293"/>
                <a:gd name="connsiteY4" fmla="*/ 215178 h 279475"/>
                <a:gd name="connsiteX5" fmla="*/ 284822 w 349293"/>
                <a:gd name="connsiteY5" fmla="*/ 279475 h 279475"/>
                <a:gd name="connsiteX6" fmla="*/ 99440 w 349293"/>
                <a:gd name="connsiteY6" fmla="*/ 279475 h 279475"/>
                <a:gd name="connsiteX7" fmla="*/ 34968 w 349293"/>
                <a:gd name="connsiteY7" fmla="*/ 215178 h 279475"/>
                <a:gd name="connsiteX8" fmla="*/ 99422 w 349293"/>
                <a:gd name="connsiteY8" fmla="*/ 150864 h 279475"/>
                <a:gd name="connsiteX9" fmla="*/ 99440 w 349293"/>
                <a:gd name="connsiteY9" fmla="*/ 150864 h 279475"/>
                <a:gd name="connsiteX10" fmla="*/ 100837 w 349293"/>
                <a:gd name="connsiteY10" fmla="*/ 150864 h 279475"/>
                <a:gd name="connsiteX11" fmla="*/ 192113 w 349293"/>
                <a:gd name="connsiteY11" fmla="*/ 70012 h 279475"/>
                <a:gd name="connsiteX12" fmla="*/ 41360 w 349293"/>
                <a:gd name="connsiteY12" fmla="*/ 142569 h 279475"/>
                <a:gd name="connsiteX13" fmla="*/ 35859 w 349293"/>
                <a:gd name="connsiteY13" fmla="*/ 158897 h 279475"/>
                <a:gd name="connsiteX14" fmla="*/ 34270 w 349293"/>
                <a:gd name="connsiteY14" fmla="*/ 159682 h 279475"/>
                <a:gd name="connsiteX15" fmla="*/ 18100 w 349293"/>
                <a:gd name="connsiteY15" fmla="*/ 166388 h 279475"/>
                <a:gd name="connsiteX16" fmla="*/ 994 w 349293"/>
                <a:gd name="connsiteY16" fmla="*/ 159284 h 279475"/>
                <a:gd name="connsiteX17" fmla="*/ 6469 w 349293"/>
                <a:gd name="connsiteY17" fmla="*/ 142988 h 279475"/>
                <a:gd name="connsiteX18" fmla="*/ 8076 w 349293"/>
                <a:gd name="connsiteY18" fmla="*/ 142185 h 279475"/>
                <a:gd name="connsiteX19" fmla="*/ 24246 w 349293"/>
                <a:gd name="connsiteY19" fmla="*/ 135497 h 279475"/>
                <a:gd name="connsiteX20" fmla="*/ 41360 w 349293"/>
                <a:gd name="connsiteY20" fmla="*/ 142569 h 279475"/>
                <a:gd name="connsiteX21" fmla="*/ 154639 w 349293"/>
                <a:gd name="connsiteY21" fmla="*/ 58173 h 279475"/>
                <a:gd name="connsiteX22" fmla="*/ 151635 w 349293"/>
                <a:gd name="connsiteY22" fmla="*/ 59186 h 279475"/>
                <a:gd name="connsiteX23" fmla="*/ 88508 w 349293"/>
                <a:gd name="connsiteY23" fmla="*/ 125945 h 279475"/>
                <a:gd name="connsiteX24" fmla="*/ 87286 w 349293"/>
                <a:gd name="connsiteY24" fmla="*/ 130310 h 279475"/>
                <a:gd name="connsiteX25" fmla="*/ 86273 w 349293"/>
                <a:gd name="connsiteY25" fmla="*/ 134466 h 279475"/>
                <a:gd name="connsiteX26" fmla="*/ 82676 w 349293"/>
                <a:gd name="connsiteY26" fmla="*/ 135148 h 279475"/>
                <a:gd name="connsiteX27" fmla="*/ 53513 w 349293"/>
                <a:gd name="connsiteY27" fmla="*/ 147616 h 279475"/>
                <a:gd name="connsiteX28" fmla="*/ 78396 w 349293"/>
                <a:gd name="connsiteY28" fmla="*/ 53499 h 279475"/>
                <a:gd name="connsiteX29" fmla="*/ 154639 w 349293"/>
                <a:gd name="connsiteY29" fmla="*/ 58173 h 279475"/>
                <a:gd name="connsiteX30" fmla="*/ 16423 w 349293"/>
                <a:gd name="connsiteY30" fmla="*/ 58714 h 279475"/>
                <a:gd name="connsiteX31" fmla="*/ 18274 w 349293"/>
                <a:gd name="connsiteY31" fmla="*/ 59325 h 279475"/>
                <a:gd name="connsiteX32" fmla="*/ 34444 w 349293"/>
                <a:gd name="connsiteY32" fmla="*/ 66031 h 279475"/>
                <a:gd name="connsiteX33" fmla="*/ 41460 w 349293"/>
                <a:gd name="connsiteY33" fmla="*/ 83173 h 279475"/>
                <a:gd name="connsiteX34" fmla="*/ 26255 w 349293"/>
                <a:gd name="connsiteY34" fmla="*/ 90828 h 279475"/>
                <a:gd name="connsiteX35" fmla="*/ 24456 w 349293"/>
                <a:gd name="connsiteY35" fmla="*/ 90251 h 279475"/>
                <a:gd name="connsiteX36" fmla="*/ 8286 w 349293"/>
                <a:gd name="connsiteY36" fmla="*/ 83546 h 279475"/>
                <a:gd name="connsiteX37" fmla="*/ 1305 w 349293"/>
                <a:gd name="connsiteY37" fmla="*/ 66390 h 279475"/>
                <a:gd name="connsiteX38" fmla="*/ 16458 w 349293"/>
                <a:gd name="connsiteY38" fmla="*/ 58749 h 279475"/>
                <a:gd name="connsiteX39" fmla="*/ 83043 w 349293"/>
                <a:gd name="connsiteY39" fmla="*/ 6571 h 279475"/>
                <a:gd name="connsiteX40" fmla="*/ 83846 w 349293"/>
                <a:gd name="connsiteY40" fmla="*/ 8160 h 279475"/>
                <a:gd name="connsiteX41" fmla="*/ 90534 w 349293"/>
                <a:gd name="connsiteY41" fmla="*/ 24348 h 279475"/>
                <a:gd name="connsiteX42" fmla="*/ 83349 w 349293"/>
                <a:gd name="connsiteY42" fmla="*/ 41419 h 279475"/>
                <a:gd name="connsiteX43" fmla="*/ 67134 w 349293"/>
                <a:gd name="connsiteY43" fmla="*/ 35961 h 279475"/>
                <a:gd name="connsiteX44" fmla="*/ 66331 w 349293"/>
                <a:gd name="connsiteY44" fmla="*/ 34371 h 279475"/>
                <a:gd name="connsiteX45" fmla="*/ 59643 w 349293"/>
                <a:gd name="connsiteY45" fmla="*/ 18184 h 279475"/>
                <a:gd name="connsiteX46" fmla="*/ 66828 w 349293"/>
                <a:gd name="connsiteY46" fmla="*/ 1112 h 279475"/>
                <a:gd name="connsiteX47" fmla="*/ 83043 w 349293"/>
                <a:gd name="connsiteY47" fmla="*/ 6571 h 279475"/>
                <a:gd name="connsiteX48" fmla="*/ 159074 w 349293"/>
                <a:gd name="connsiteY48" fmla="*/ 1001 h 279475"/>
                <a:gd name="connsiteX49" fmla="*/ 166758 w 349293"/>
                <a:gd name="connsiteY49" fmla="*/ 16280 h 279475"/>
                <a:gd name="connsiteX50" fmla="*/ 166147 w 349293"/>
                <a:gd name="connsiteY50" fmla="*/ 18114 h 279475"/>
                <a:gd name="connsiteX51" fmla="*/ 159458 w 349293"/>
                <a:gd name="connsiteY51" fmla="*/ 34302 h 279475"/>
                <a:gd name="connsiteX52" fmla="*/ 142317 w 349293"/>
                <a:gd name="connsiteY52" fmla="*/ 41317 h 279475"/>
                <a:gd name="connsiteX53" fmla="*/ 134662 w 349293"/>
                <a:gd name="connsiteY53" fmla="*/ 26112 h 279475"/>
                <a:gd name="connsiteX54" fmla="*/ 135255 w 349293"/>
                <a:gd name="connsiteY54" fmla="*/ 24261 h 279475"/>
                <a:gd name="connsiteX55" fmla="*/ 141961 w 349293"/>
                <a:gd name="connsiteY55" fmla="*/ 8090 h 279475"/>
                <a:gd name="connsiteX56" fmla="*/ 159073 w 349293"/>
                <a:gd name="connsiteY56" fmla="*/ 1000 h 279475"/>
                <a:gd name="connsiteX57" fmla="*/ 159074 w 349293"/>
                <a:gd name="connsiteY57" fmla="*/ 1001 h 27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49293" h="279475">
                  <a:moveTo>
                    <a:pt x="192131" y="70012"/>
                  </a:moveTo>
                  <a:cubicBezTo>
                    <a:pt x="247469" y="70012"/>
                    <a:pt x="278850" y="106631"/>
                    <a:pt x="283425" y="150864"/>
                  </a:cubicBezTo>
                  <a:lnTo>
                    <a:pt x="284822" y="150864"/>
                  </a:lnTo>
                  <a:cubicBezTo>
                    <a:pt x="320381" y="150815"/>
                    <a:pt x="349244" y="179602"/>
                    <a:pt x="349293" y="215161"/>
                  </a:cubicBezTo>
                  <a:cubicBezTo>
                    <a:pt x="349293" y="215166"/>
                    <a:pt x="349293" y="215173"/>
                    <a:pt x="349293" y="215178"/>
                  </a:cubicBezTo>
                  <a:cubicBezTo>
                    <a:pt x="349244" y="250737"/>
                    <a:pt x="320381" y="279524"/>
                    <a:pt x="284822" y="279475"/>
                  </a:cubicBezTo>
                  <a:lnTo>
                    <a:pt x="99440" y="279475"/>
                  </a:lnTo>
                  <a:cubicBezTo>
                    <a:pt x="63881" y="279524"/>
                    <a:pt x="35016" y="250737"/>
                    <a:pt x="34968" y="215178"/>
                  </a:cubicBezTo>
                  <a:cubicBezTo>
                    <a:pt x="35007" y="179619"/>
                    <a:pt x="63864" y="150825"/>
                    <a:pt x="99422" y="150864"/>
                  </a:cubicBezTo>
                  <a:cubicBezTo>
                    <a:pt x="99428" y="150864"/>
                    <a:pt x="99434" y="150864"/>
                    <a:pt x="99440" y="150864"/>
                  </a:cubicBezTo>
                  <a:lnTo>
                    <a:pt x="100837" y="150864"/>
                  </a:lnTo>
                  <a:cubicBezTo>
                    <a:pt x="105429" y="106334"/>
                    <a:pt x="136792" y="70012"/>
                    <a:pt x="192113" y="70012"/>
                  </a:cubicBezTo>
                  <a:close/>
                  <a:moveTo>
                    <a:pt x="41360" y="142569"/>
                  </a:moveTo>
                  <a:cubicBezTo>
                    <a:pt x="43868" y="148622"/>
                    <a:pt x="41518" y="155596"/>
                    <a:pt x="35859" y="158897"/>
                  </a:cubicBezTo>
                  <a:lnTo>
                    <a:pt x="34270" y="159682"/>
                  </a:lnTo>
                  <a:lnTo>
                    <a:pt x="18100" y="166388"/>
                  </a:lnTo>
                  <a:cubicBezTo>
                    <a:pt x="11414" y="169151"/>
                    <a:pt x="3756" y="165969"/>
                    <a:pt x="994" y="159284"/>
                  </a:cubicBezTo>
                  <a:cubicBezTo>
                    <a:pt x="-1500" y="153247"/>
                    <a:pt x="836" y="146294"/>
                    <a:pt x="6469" y="142988"/>
                  </a:cubicBezTo>
                  <a:lnTo>
                    <a:pt x="8076" y="142185"/>
                  </a:lnTo>
                  <a:lnTo>
                    <a:pt x="24246" y="135497"/>
                  </a:lnTo>
                  <a:cubicBezTo>
                    <a:pt x="30925" y="132725"/>
                    <a:pt x="38585" y="135891"/>
                    <a:pt x="41360" y="142569"/>
                  </a:cubicBezTo>
                  <a:close/>
                  <a:moveTo>
                    <a:pt x="154639" y="58173"/>
                  </a:moveTo>
                  <a:lnTo>
                    <a:pt x="151635" y="59186"/>
                  </a:lnTo>
                  <a:cubicBezTo>
                    <a:pt x="120482" y="70187"/>
                    <a:pt x="98165" y="94198"/>
                    <a:pt x="88508" y="125945"/>
                  </a:cubicBezTo>
                  <a:lnTo>
                    <a:pt x="87286" y="130310"/>
                  </a:lnTo>
                  <a:lnTo>
                    <a:pt x="86273" y="134466"/>
                  </a:lnTo>
                  <a:lnTo>
                    <a:pt x="82676" y="135148"/>
                  </a:lnTo>
                  <a:cubicBezTo>
                    <a:pt x="72229" y="137343"/>
                    <a:pt x="62318" y="141579"/>
                    <a:pt x="53513" y="147616"/>
                  </a:cubicBezTo>
                  <a:cubicBezTo>
                    <a:pt x="34395" y="114755"/>
                    <a:pt x="45535" y="72617"/>
                    <a:pt x="78396" y="53499"/>
                  </a:cubicBezTo>
                  <a:cubicBezTo>
                    <a:pt x="102423" y="39520"/>
                    <a:pt x="132499" y="41364"/>
                    <a:pt x="154639" y="58173"/>
                  </a:cubicBezTo>
                  <a:close/>
                  <a:moveTo>
                    <a:pt x="16423" y="58714"/>
                  </a:moveTo>
                  <a:lnTo>
                    <a:pt x="18274" y="59325"/>
                  </a:lnTo>
                  <a:lnTo>
                    <a:pt x="34444" y="66031"/>
                  </a:lnTo>
                  <a:cubicBezTo>
                    <a:pt x="41115" y="68827"/>
                    <a:pt x="44256" y="76502"/>
                    <a:pt x="41460" y="83173"/>
                  </a:cubicBezTo>
                  <a:cubicBezTo>
                    <a:pt x="38967" y="89120"/>
                    <a:pt x="32516" y="92367"/>
                    <a:pt x="26255" y="90828"/>
                  </a:cubicBezTo>
                  <a:lnTo>
                    <a:pt x="24456" y="90251"/>
                  </a:lnTo>
                  <a:lnTo>
                    <a:pt x="8286" y="83546"/>
                  </a:lnTo>
                  <a:cubicBezTo>
                    <a:pt x="1620" y="80736"/>
                    <a:pt x="-1505" y="73055"/>
                    <a:pt x="1305" y="66390"/>
                  </a:cubicBezTo>
                  <a:cubicBezTo>
                    <a:pt x="3799" y="60472"/>
                    <a:pt x="10217" y="57236"/>
                    <a:pt x="16458" y="58749"/>
                  </a:cubicBezTo>
                  <a:close/>
                  <a:moveTo>
                    <a:pt x="83043" y="6571"/>
                  </a:moveTo>
                  <a:lnTo>
                    <a:pt x="83846" y="8160"/>
                  </a:lnTo>
                  <a:lnTo>
                    <a:pt x="90534" y="24348"/>
                  </a:lnTo>
                  <a:cubicBezTo>
                    <a:pt x="93264" y="31046"/>
                    <a:pt x="90047" y="38689"/>
                    <a:pt x="83349" y="41419"/>
                  </a:cubicBezTo>
                  <a:cubicBezTo>
                    <a:pt x="77338" y="43869"/>
                    <a:pt x="70440" y="41547"/>
                    <a:pt x="67134" y="35961"/>
                  </a:cubicBezTo>
                  <a:lnTo>
                    <a:pt x="66331" y="34371"/>
                  </a:lnTo>
                  <a:lnTo>
                    <a:pt x="59643" y="18184"/>
                  </a:lnTo>
                  <a:cubicBezTo>
                    <a:pt x="56913" y="11485"/>
                    <a:pt x="60129" y="3842"/>
                    <a:pt x="66828" y="1112"/>
                  </a:cubicBezTo>
                  <a:cubicBezTo>
                    <a:pt x="72839" y="-1338"/>
                    <a:pt x="79737" y="985"/>
                    <a:pt x="83043" y="6571"/>
                  </a:cubicBezTo>
                  <a:close/>
                  <a:moveTo>
                    <a:pt x="159074" y="1001"/>
                  </a:moveTo>
                  <a:cubicBezTo>
                    <a:pt x="165066" y="3488"/>
                    <a:pt x="168335" y="9987"/>
                    <a:pt x="166758" y="16280"/>
                  </a:cubicBezTo>
                  <a:lnTo>
                    <a:pt x="166147" y="18114"/>
                  </a:lnTo>
                  <a:lnTo>
                    <a:pt x="159458" y="34302"/>
                  </a:lnTo>
                  <a:cubicBezTo>
                    <a:pt x="156663" y="40972"/>
                    <a:pt x="148988" y="44113"/>
                    <a:pt x="142317" y="41317"/>
                  </a:cubicBezTo>
                  <a:cubicBezTo>
                    <a:pt x="136370" y="38824"/>
                    <a:pt x="133122" y="32373"/>
                    <a:pt x="134662" y="26112"/>
                  </a:cubicBezTo>
                  <a:lnTo>
                    <a:pt x="135255" y="24261"/>
                  </a:lnTo>
                  <a:lnTo>
                    <a:pt x="141961" y="8090"/>
                  </a:lnTo>
                  <a:cubicBezTo>
                    <a:pt x="144727" y="1407"/>
                    <a:pt x="152388" y="-1767"/>
                    <a:pt x="159073" y="1000"/>
                  </a:cubicBezTo>
                  <a:cubicBezTo>
                    <a:pt x="159073" y="1000"/>
                    <a:pt x="159074" y="1000"/>
                    <a:pt x="159074" y="1001"/>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grpSp>
    </p:spTree>
    <p:extLst>
      <p:ext uri="{BB962C8B-B14F-4D97-AF65-F5344CB8AC3E}">
        <p14:creationId xmlns:p14="http://schemas.microsoft.com/office/powerpoint/2010/main" val="279176822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21D44-EF15-B343-27ED-36D5E7F669F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92FA0CC-BADA-7BF9-F364-20B7919ED34B}"/>
              </a:ext>
              <a:ext uri="{C183D7F6-B498-43B3-948B-1728B52AA6E4}">
                <adec:decorative xmlns:adec="http://schemas.microsoft.com/office/drawing/2017/decorative" val="1"/>
              </a:ext>
            </a:extLst>
          </p:cNvPr>
          <p:cNvSpPr/>
          <p:nvPr/>
        </p:nvSpPr>
        <p:spPr>
          <a:xfrm>
            <a:off x="0" y="1"/>
            <a:ext cx="12192000" cy="1419224"/>
          </a:xfrm>
          <a:prstGeom prst="rect">
            <a:avLst/>
          </a:prstGeom>
          <a:solidFill>
            <a:srgbClr val="7E5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 name="Rectangle 3">
            <a:extLst>
              <a:ext uri="{FF2B5EF4-FFF2-40B4-BE49-F238E27FC236}">
                <a16:creationId xmlns:a16="http://schemas.microsoft.com/office/drawing/2014/main" id="{C07FF3E8-F452-8F4C-7B4C-6C75AF4F081A}"/>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040B3F71-DEF9-AF49-9BF2-894CA0DDF032}"/>
              </a:ext>
              <a:ext uri="{C183D7F6-B498-43B3-948B-1728B52AA6E4}">
                <adec:decorative xmlns:adec="http://schemas.microsoft.com/office/drawing/2017/decorative" val="1"/>
              </a:ext>
            </a:extLst>
          </p:cNvPr>
          <p:cNvSpPr>
            <a:spLocks/>
          </p:cNvSpPr>
          <p:nvPr/>
        </p:nvSpPr>
        <p:spPr bwMode="auto">
          <a:xfrm>
            <a:off x="588963" y="1601619"/>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1A12206F-6090-205F-F7DE-144DF307163E}"/>
              </a:ext>
              <a:ext uri="{C183D7F6-B498-43B3-948B-1728B52AA6E4}">
                <adec:decorative xmlns:adec="http://schemas.microsoft.com/office/drawing/2017/decorative" val="1"/>
              </a:ext>
            </a:extLst>
          </p:cNvPr>
          <p:cNvSpPr>
            <a:spLocks/>
          </p:cNvSpPr>
          <p:nvPr/>
        </p:nvSpPr>
        <p:spPr bwMode="auto">
          <a:xfrm>
            <a:off x="3371851" y="1601619"/>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9" name="Rectangle: Rounded Corners 18">
            <a:extLst>
              <a:ext uri="{FF2B5EF4-FFF2-40B4-BE49-F238E27FC236}">
                <a16:creationId xmlns:a16="http://schemas.microsoft.com/office/drawing/2014/main" id="{E86BC982-85A3-0ECF-D467-B13026BCF2A2}"/>
              </a:ext>
              <a:ext uri="{C183D7F6-B498-43B3-948B-1728B52AA6E4}">
                <adec:decorative xmlns:adec="http://schemas.microsoft.com/office/drawing/2017/decorative" val="1"/>
              </a:ext>
            </a:extLst>
          </p:cNvPr>
          <p:cNvSpPr>
            <a:spLocks/>
          </p:cNvSpPr>
          <p:nvPr/>
        </p:nvSpPr>
        <p:spPr bwMode="auto">
          <a:xfrm>
            <a:off x="6154739" y="1601619"/>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0" name="Rectangle: Rounded Corners 19">
            <a:extLst>
              <a:ext uri="{FF2B5EF4-FFF2-40B4-BE49-F238E27FC236}">
                <a16:creationId xmlns:a16="http://schemas.microsoft.com/office/drawing/2014/main" id="{474D5BEF-69E8-73AC-7A58-4EB35FA3F5C0}"/>
              </a:ext>
              <a:ext uri="{C183D7F6-B498-43B3-948B-1728B52AA6E4}">
                <adec:decorative xmlns:adec="http://schemas.microsoft.com/office/drawing/2017/decorative" val="1"/>
              </a:ext>
            </a:extLst>
          </p:cNvPr>
          <p:cNvSpPr>
            <a:spLocks/>
          </p:cNvSpPr>
          <p:nvPr/>
        </p:nvSpPr>
        <p:spPr bwMode="auto">
          <a:xfrm>
            <a:off x="8937627" y="1601619"/>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1" name="Rectangle: Rounded Corners 20">
            <a:extLst>
              <a:ext uri="{FF2B5EF4-FFF2-40B4-BE49-F238E27FC236}">
                <a16:creationId xmlns:a16="http://schemas.microsoft.com/office/drawing/2014/main" id="{282D6476-717D-609C-B250-F5D0A8EF5492}"/>
              </a:ext>
              <a:ext uri="{C183D7F6-B498-43B3-948B-1728B52AA6E4}">
                <adec:decorative xmlns:adec="http://schemas.microsoft.com/office/drawing/2017/decorative" val="1"/>
              </a:ext>
            </a:extLst>
          </p:cNvPr>
          <p:cNvSpPr>
            <a:spLocks/>
          </p:cNvSpPr>
          <p:nvPr/>
        </p:nvSpPr>
        <p:spPr bwMode="auto">
          <a:xfrm>
            <a:off x="588963" y="4057111"/>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DE5E7AC4-EBB4-CA2A-849C-6F5A2F9949E0}"/>
              </a:ext>
              <a:ext uri="{C183D7F6-B498-43B3-948B-1728B52AA6E4}">
                <adec:decorative xmlns:adec="http://schemas.microsoft.com/office/drawing/2017/decorative" val="1"/>
              </a:ext>
            </a:extLst>
          </p:cNvPr>
          <p:cNvSpPr>
            <a:spLocks/>
          </p:cNvSpPr>
          <p:nvPr/>
        </p:nvSpPr>
        <p:spPr bwMode="auto">
          <a:xfrm>
            <a:off x="3371851" y="4057111"/>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3" name="Rectangle: Rounded Corners 22">
            <a:extLst>
              <a:ext uri="{FF2B5EF4-FFF2-40B4-BE49-F238E27FC236}">
                <a16:creationId xmlns:a16="http://schemas.microsoft.com/office/drawing/2014/main" id="{44B45644-953E-8069-F460-C53525CFD561}"/>
              </a:ext>
              <a:ext uri="{C183D7F6-B498-43B3-948B-1728B52AA6E4}">
                <adec:decorative xmlns:adec="http://schemas.microsoft.com/office/drawing/2017/decorative" val="1"/>
              </a:ext>
            </a:extLst>
          </p:cNvPr>
          <p:cNvSpPr>
            <a:spLocks/>
          </p:cNvSpPr>
          <p:nvPr/>
        </p:nvSpPr>
        <p:spPr bwMode="auto">
          <a:xfrm>
            <a:off x="6154739" y="4057111"/>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4" name="Rectangle: Rounded Corners 23">
            <a:extLst>
              <a:ext uri="{FF2B5EF4-FFF2-40B4-BE49-F238E27FC236}">
                <a16:creationId xmlns:a16="http://schemas.microsoft.com/office/drawing/2014/main" id="{FCB0C484-4365-0A49-6F9B-08E74B026072}"/>
              </a:ext>
              <a:ext uri="{C183D7F6-B498-43B3-948B-1728B52AA6E4}">
                <adec:decorative xmlns:adec="http://schemas.microsoft.com/office/drawing/2017/decorative" val="1"/>
              </a:ext>
            </a:extLst>
          </p:cNvPr>
          <p:cNvSpPr>
            <a:spLocks/>
          </p:cNvSpPr>
          <p:nvPr/>
        </p:nvSpPr>
        <p:spPr bwMode="auto">
          <a:xfrm>
            <a:off x="8937627" y="4057111"/>
            <a:ext cx="2668588" cy="1332966"/>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Content Placeholder 217">
            <a:extLst>
              <a:ext uri="{FF2B5EF4-FFF2-40B4-BE49-F238E27FC236}">
                <a16:creationId xmlns:a16="http://schemas.microsoft.com/office/drawing/2014/main" id="{3CE94B87-06DF-3023-319C-B632F3B7CC84}"/>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0">
                <a:srgbClr val="C03BC4"/>
              </a:gs>
              <a:gs pos="100000">
                <a:srgbClr val="0078D4"/>
              </a:gs>
            </a:gsLst>
            <a:lin ang="5400000" scaled="1"/>
          </a:gra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Copilot Studio</a:t>
            </a:r>
          </a:p>
        </p:txBody>
      </p:sp>
      <p:sp>
        <p:nvSpPr>
          <p:cNvPr id="14" name="Title 13">
            <a:extLst>
              <a:ext uri="{FF2B5EF4-FFF2-40B4-BE49-F238E27FC236}">
                <a16:creationId xmlns:a16="http://schemas.microsoft.com/office/drawing/2014/main" id="{D9BA3BF2-FBDD-5375-97A3-F7BCDCD86E3C}"/>
              </a:ext>
            </a:extLst>
          </p:cNvPr>
          <p:cNvSpPr>
            <a:spLocks noGrp="1"/>
          </p:cNvSpPr>
          <p:nvPr>
            <p:ph type="title"/>
          </p:nvPr>
        </p:nvSpPr>
        <p:spPr>
          <a:xfrm>
            <a:off x="588263" y="512064"/>
            <a:ext cx="11018520" cy="492443"/>
          </a:xfrm>
        </p:spPr>
        <p:txBody>
          <a:bodyPr/>
          <a:lstStyle/>
          <a:p>
            <a:r>
              <a:rPr lang="en-US">
                <a:solidFill>
                  <a:schemeClr val="bg1"/>
                </a:solidFill>
                <a:ea typeface="+mj-ea"/>
                <a:cs typeface="+mj-cs"/>
              </a:rPr>
              <a:t>Build agents with Copilot Studio | Summary Steps</a:t>
            </a:r>
          </a:p>
        </p:txBody>
      </p:sp>
      <p:sp>
        <p:nvSpPr>
          <p:cNvPr id="15" name="Text Placeholder 14">
            <a:extLst>
              <a:ext uri="{FF2B5EF4-FFF2-40B4-BE49-F238E27FC236}">
                <a16:creationId xmlns:a16="http://schemas.microsoft.com/office/drawing/2014/main" id="{E757495C-3F10-BB5A-558A-4C933456BB45}"/>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bg1"/>
                </a:solidFill>
                <a:ea typeface="+mj-ea"/>
                <a:cs typeface="+mj-cs"/>
                <a:hlinkClick r:id="rId2">
                  <a:extLst>
                    <a:ext uri="{A12FA001-AC4F-418D-AE19-62706E023703}">
                      <ahyp:hlinkClr xmlns:ahyp="http://schemas.microsoft.com/office/drawing/2018/hyperlinkcolor" val="tx"/>
                    </a:ext>
                  </a:extLst>
                </a:hlinkClick>
              </a:rPr>
              <a:t>Copilot Studio overview</a:t>
            </a:r>
            <a:endParaRPr lang="en-US">
              <a:solidFill>
                <a:schemeClr val="bg1"/>
              </a:solidFill>
              <a:ea typeface="+mj-ea"/>
              <a:cs typeface="+mj-cs"/>
            </a:endParaRPr>
          </a:p>
        </p:txBody>
      </p:sp>
      <p:pic>
        <p:nvPicPr>
          <p:cNvPr id="60" name="Picture 59" descr="A screenshot of a dashboard with the title &quot;Describe Your Agent to Create It,&quot; laying the foundation for Copilot.">
            <a:extLst>
              <a:ext uri="{FF2B5EF4-FFF2-40B4-BE49-F238E27FC236}">
                <a16:creationId xmlns:a16="http://schemas.microsoft.com/office/drawing/2014/main" id="{66938133-6D20-E03E-277A-7DE2C803CE28}"/>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827" r="-6827"/>
          <a:stretch/>
        </p:blipFill>
        <p:spPr>
          <a:xfrm>
            <a:off x="644936" y="1654979"/>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rgbClr val="F0F0F0"/>
          </a:solidFill>
          <a:ln>
            <a:noFill/>
          </a:ln>
          <a:effectLst/>
        </p:spPr>
      </p:pic>
      <p:sp>
        <p:nvSpPr>
          <p:cNvPr id="33" name="TextBox 32">
            <a:extLst>
              <a:ext uri="{FF2B5EF4-FFF2-40B4-BE49-F238E27FC236}">
                <a16:creationId xmlns:a16="http://schemas.microsoft.com/office/drawing/2014/main" id="{6FB993C2-3368-0A91-DF2D-4E5CA90D3FF5}"/>
              </a:ext>
            </a:extLst>
          </p:cNvPr>
          <p:cNvSpPr txBox="1"/>
          <p:nvPr/>
        </p:nvSpPr>
        <p:spPr>
          <a:xfrm>
            <a:off x="588963" y="3011550"/>
            <a:ext cx="2556645"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Create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Lay the foundations of your </a:t>
            </a:r>
            <a:r>
              <a:rPr lang="en-US" sz="800">
                <a:solidFill>
                  <a:srgbClr val="091F2C"/>
                </a:solidFill>
                <a:latin typeface="Segoe Sans Display"/>
              </a:rPr>
              <a:t>agent</a:t>
            </a:r>
            <a:r>
              <a:rPr kumimoji="0" lang="en-US" sz="800" b="0" i="0" u="none" strike="noStrike" kern="1200" cap="none" spc="0" normalizeH="0" baseline="0" noProof="0">
                <a:ln>
                  <a:noFill/>
                </a:ln>
                <a:solidFill>
                  <a:srgbClr val="091F2C"/>
                </a:solidFill>
                <a:effectLst/>
                <a:uLnTx/>
                <a:uFillTx/>
                <a:latin typeface="Segoe Sans Display"/>
                <a:ea typeface="+mn-ea"/>
                <a:cs typeface="+mn-cs"/>
              </a:rPr>
              <a:t>. Begin by defining the personality and capabilities of your </a:t>
            </a:r>
            <a:r>
              <a:rPr lang="en-US" sz="800">
                <a:solidFill>
                  <a:srgbClr val="091F2C"/>
                </a:solidFill>
                <a:latin typeface="Segoe Sans Display"/>
              </a:rPr>
              <a:t>agent</a:t>
            </a:r>
            <a:r>
              <a:rPr kumimoji="0" lang="en-US" sz="800" b="0" i="0" u="none" strike="noStrike" kern="1200" cap="none" spc="0" normalizeH="0" baseline="0" noProof="0">
                <a:ln>
                  <a:noFill/>
                </a:ln>
                <a:solidFill>
                  <a:srgbClr val="091F2C"/>
                </a:solidFill>
                <a:effectLst/>
                <a:uLnTx/>
                <a:uFillTx/>
                <a:latin typeface="Segoe Sans Display"/>
                <a:ea typeface="+mn-ea"/>
                <a:cs typeface="+mn-cs"/>
              </a:rPr>
              <a:t>, ensuring it aligns with your company’s ethos and customer engagement strategy</a:t>
            </a:r>
          </a:p>
        </p:txBody>
      </p:sp>
      <p:pic>
        <p:nvPicPr>
          <p:cNvPr id="68" name="Picture 67" descr="A screenshot of a dashboard with the title &quot;Add Available Knowledge Sources.&quot;">
            <a:extLst>
              <a:ext uri="{FF2B5EF4-FFF2-40B4-BE49-F238E27FC236}">
                <a16:creationId xmlns:a16="http://schemas.microsoft.com/office/drawing/2014/main" id="{BFF2D3FB-71DD-7D65-9B0C-DC9F88B98AE3}"/>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437" t="-1811" r="-19437" b="-1811"/>
          <a:stretch/>
        </p:blipFill>
        <p:spPr>
          <a:xfrm>
            <a:off x="3427823" y="1654979"/>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chemeClr val="bg1"/>
          </a:solidFill>
          <a:ln w="9525" cap="flat" cmpd="sng" algn="ctr">
            <a:noFill/>
            <a:prstDash val="solid"/>
            <a:headEnd type="none" w="med" len="med"/>
            <a:tailEnd type="none" w="med" len="med"/>
          </a:ln>
          <a:effectLst>
            <a:outerShdw blurRad="190500" algn="ctr" rotWithShape="0">
              <a:prstClr val="black">
                <a:alpha val="40000"/>
              </a:prstClr>
            </a:outerShdw>
          </a:effectLst>
        </p:spPr>
      </p:pic>
      <p:sp>
        <p:nvSpPr>
          <p:cNvPr id="34" name="TextBox 33">
            <a:extLst>
              <a:ext uri="{FF2B5EF4-FFF2-40B4-BE49-F238E27FC236}">
                <a16:creationId xmlns:a16="http://schemas.microsoft.com/office/drawing/2014/main" id="{30E2456C-A285-86CF-84E5-7BDBEBC0D9F5}"/>
              </a:ext>
            </a:extLst>
          </p:cNvPr>
          <p:cNvSpPr txBox="1"/>
          <p:nvPr/>
        </p:nvSpPr>
        <p:spPr>
          <a:xfrm>
            <a:off x="3409165" y="3011550"/>
            <a:ext cx="2556645" cy="984885"/>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Connect your knowledge base </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Before building out manual topics, give your </a:t>
            </a:r>
            <a:r>
              <a:rPr lang="en-US" sz="800">
                <a:solidFill>
                  <a:srgbClr val="091F2C"/>
                </a:solidFill>
                <a:latin typeface="Segoe Sans Display"/>
              </a:rPr>
              <a:t>agent</a:t>
            </a:r>
            <a:r>
              <a:rPr kumimoji="0" lang="en-US" sz="800" b="0" i="0" u="none" strike="noStrike" kern="1200" cap="none" spc="0" normalizeH="0" baseline="0" noProof="0">
                <a:ln>
                  <a:noFill/>
                </a:ln>
                <a:solidFill>
                  <a:srgbClr val="091F2C"/>
                </a:solidFill>
                <a:effectLst/>
                <a:uLnTx/>
                <a:uFillTx/>
                <a:latin typeface="Segoe Sans Display"/>
                <a:ea typeface="+mn-ea"/>
                <a:cs typeface="+mn-cs"/>
              </a:rPr>
              <a:t> a running start by leveraging ‘generative answers’ to immediately equip your </a:t>
            </a:r>
            <a:r>
              <a:rPr lang="en-US" sz="800">
                <a:solidFill>
                  <a:srgbClr val="091F2C"/>
                </a:solidFill>
                <a:latin typeface="Segoe Sans Display"/>
              </a:rPr>
              <a:t>agent</a:t>
            </a:r>
            <a:r>
              <a:rPr kumimoji="0" lang="en-US" sz="800" b="0" i="0" u="none" strike="noStrike" kern="1200" cap="none" spc="0" normalizeH="0" baseline="0" noProof="0">
                <a:ln>
                  <a:noFill/>
                </a:ln>
                <a:solidFill>
                  <a:srgbClr val="091F2C"/>
                </a:solidFill>
                <a:effectLst/>
                <a:uLnTx/>
                <a:uFillTx/>
                <a:latin typeface="Segoe Sans Display"/>
                <a:ea typeface="+mn-ea"/>
                <a:cs typeface="+mn-cs"/>
              </a:rPr>
              <a:t> with knowledge from your existing resources. Connect resources like FAQs to generate dynamic, real-time, informed responses</a:t>
            </a:r>
          </a:p>
        </p:txBody>
      </p:sp>
      <p:pic>
        <p:nvPicPr>
          <p:cNvPr id="73" name="Picture 72" descr="A screenshot of a dashboard with the title &quot;Steps to Create an Action.&quot;">
            <a:extLst>
              <a:ext uri="{FF2B5EF4-FFF2-40B4-BE49-F238E27FC236}">
                <a16:creationId xmlns:a16="http://schemas.microsoft.com/office/drawing/2014/main" id="{8DD9B3C6-EF20-A564-F15B-A7E8E89E6D57}"/>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1577" t="2337" r="-21577" b="2337"/>
          <a:stretch/>
        </p:blipFill>
        <p:spPr>
          <a:xfrm>
            <a:off x="6210712" y="1654978"/>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chemeClr val="bg1"/>
          </a:solidFill>
        </p:spPr>
      </p:pic>
      <p:sp>
        <p:nvSpPr>
          <p:cNvPr id="35" name="TextBox 34">
            <a:extLst>
              <a:ext uri="{FF2B5EF4-FFF2-40B4-BE49-F238E27FC236}">
                <a16:creationId xmlns:a16="http://schemas.microsoft.com/office/drawing/2014/main" id="{67170B95-C517-8E14-9295-D9D50609FB0A}"/>
              </a:ext>
            </a:extLst>
          </p:cNvPr>
          <p:cNvSpPr txBox="1"/>
          <p:nvPr/>
        </p:nvSpPr>
        <p:spPr>
          <a:xfrm>
            <a:off x="6229367" y="3011550"/>
            <a:ext cx="2556645" cy="738664"/>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3</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Create actions</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Empower the agent to interact with other systems, data repositories, LoB services, and workflows using plugins, prompts, GPTs, connectors, and Power Automate flows </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77" name="Picture 76" descr="A screenshot featuring the &quot;Create from Description&quot; option in Copilot, with various tabs below, such as &quot;Name Your Topic&quot; and &quot;Create a Topic.&quot;">
            <a:extLst>
              <a:ext uri="{FF2B5EF4-FFF2-40B4-BE49-F238E27FC236}">
                <a16:creationId xmlns:a16="http://schemas.microsoft.com/office/drawing/2014/main" id="{CF74D41C-B52E-C7FB-D0EB-1895279D06AA}"/>
              </a:ext>
              <a:ext uri="{C183D7F6-B498-43B3-948B-1728B52AA6E4}">
                <adec:decorative xmlns:adec="http://schemas.microsoft.com/office/drawing/2017/decorative" val="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93600" y="1654978"/>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p:spPr>
      </p:pic>
      <p:sp>
        <p:nvSpPr>
          <p:cNvPr id="36" name="TextBox 35">
            <a:extLst>
              <a:ext uri="{FF2B5EF4-FFF2-40B4-BE49-F238E27FC236}">
                <a16:creationId xmlns:a16="http://schemas.microsoft.com/office/drawing/2014/main" id="{29C365EB-B3A3-6BE9-77D5-F5940FC01561}"/>
              </a:ext>
            </a:extLst>
          </p:cNvPr>
          <p:cNvSpPr txBox="1"/>
          <p:nvPr/>
        </p:nvSpPr>
        <p:spPr>
          <a:xfrm>
            <a:off x="9049569" y="3011550"/>
            <a:ext cx="2556645" cy="861774"/>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4</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Create rule-based topics</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Control conversations by manually designing rule-based topics to ensure that your agent adheres to company policies and regulatory requirements while providing precise, curated content for your scenario</a:t>
            </a:r>
          </a:p>
        </p:txBody>
      </p:sp>
      <p:pic>
        <p:nvPicPr>
          <p:cNvPr id="80" name="Picture 79" descr="A screenshot displaying a chat in Copilot with the title &quot;Test Your Agent.&quot;">
            <a:extLst>
              <a:ext uri="{FF2B5EF4-FFF2-40B4-BE49-F238E27FC236}">
                <a16:creationId xmlns:a16="http://schemas.microsoft.com/office/drawing/2014/main" id="{50EAA104-1A95-7533-770A-DC04AB7EEF7D}"/>
              </a:ext>
              <a:ext uri="{C183D7F6-B498-43B3-948B-1728B52AA6E4}">
                <adec:decorative xmlns:adec="http://schemas.microsoft.com/office/drawing/2017/decorative" val="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3804" t="-356" r="-63804" b="-356"/>
          <a:stretch/>
        </p:blipFill>
        <p:spPr>
          <a:xfrm>
            <a:off x="644936" y="4110470"/>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chemeClr val="bg1"/>
          </a:solidFill>
        </p:spPr>
      </p:pic>
      <p:sp>
        <p:nvSpPr>
          <p:cNvPr id="40" name="TextBox 39">
            <a:extLst>
              <a:ext uri="{FF2B5EF4-FFF2-40B4-BE49-F238E27FC236}">
                <a16:creationId xmlns:a16="http://schemas.microsoft.com/office/drawing/2014/main" id="{1BBA0D8E-6085-F028-50A9-C92F49E1AFCF}"/>
              </a:ext>
            </a:extLst>
          </p:cNvPr>
          <p:cNvSpPr txBox="1"/>
          <p:nvPr/>
        </p:nvSpPr>
        <p:spPr>
          <a:xfrm>
            <a:off x="588963" y="5467042"/>
            <a:ext cx="2556645"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Test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Enhance its functionality with Azure AI Studio and other conversational services with pro developers. These customizations allow you to create more sophisticated and responsive agents. (Not required)</a:t>
            </a:r>
          </a:p>
        </p:txBody>
      </p:sp>
      <p:pic>
        <p:nvPicPr>
          <p:cNvPr id="83" name="Picture 82" descr="A screenshot displaying the dashboard for publishing the agent across various channels.">
            <a:extLst>
              <a:ext uri="{FF2B5EF4-FFF2-40B4-BE49-F238E27FC236}">
                <a16:creationId xmlns:a16="http://schemas.microsoft.com/office/drawing/2014/main" id="{856A6FC7-867C-E4D1-4347-A0706E9A80E3}"/>
              </a:ext>
              <a:ext uri="{C183D7F6-B498-43B3-948B-1728B52AA6E4}">
                <adec:decorative xmlns:adec="http://schemas.microsoft.com/office/drawing/2017/decorative" val="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7565" b="-7565"/>
          <a:stretch/>
        </p:blipFill>
        <p:spPr>
          <a:xfrm>
            <a:off x="3427824" y="4110470"/>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chemeClr val="bg1"/>
          </a:solidFill>
        </p:spPr>
      </p:pic>
      <p:sp>
        <p:nvSpPr>
          <p:cNvPr id="44" name="TextBox 43">
            <a:extLst>
              <a:ext uri="{FF2B5EF4-FFF2-40B4-BE49-F238E27FC236}">
                <a16:creationId xmlns:a16="http://schemas.microsoft.com/office/drawing/2014/main" id="{DC958693-B1E9-6A0E-566B-CC1F215C4701}"/>
              </a:ext>
            </a:extLst>
          </p:cNvPr>
          <p:cNvSpPr txBox="1"/>
          <p:nvPr/>
        </p:nvSpPr>
        <p:spPr>
          <a:xfrm>
            <a:off x="3409165" y="5467042"/>
            <a:ext cx="2556645" cy="861774"/>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Deploy the agent across a variety of channels and modalities so your agent can be where your customers</a:t>
            </a:r>
            <a:br>
              <a:rPr kumimoji="0" lang="en-US" sz="800" b="0" i="0" u="none" strike="noStrike" kern="1200" cap="none" spc="0" normalizeH="0" baseline="0" noProof="0">
                <a:ln>
                  <a:noFill/>
                </a:ln>
                <a:solidFill>
                  <a:srgbClr val="091F2C"/>
                </a:solidFill>
                <a:effectLst/>
                <a:uLnTx/>
                <a:uFillTx/>
                <a:latin typeface="Segoe Sans Display"/>
                <a:ea typeface="+mn-ea"/>
                <a:cs typeface="+mn-cs"/>
              </a:rPr>
            </a:br>
            <a:r>
              <a:rPr kumimoji="0" lang="en-US" sz="800" b="0" i="0" u="none" strike="noStrike" kern="1200" cap="none" spc="0" normalizeH="0" baseline="0" noProof="0">
                <a:ln>
                  <a:noFill/>
                </a:ln>
                <a:solidFill>
                  <a:srgbClr val="091F2C"/>
                </a:solidFill>
                <a:effectLst/>
                <a:uLnTx/>
                <a:uFillTx/>
                <a:latin typeface="Segoe Sans Display"/>
                <a:ea typeface="+mn-ea"/>
                <a:cs typeface="+mn-cs"/>
              </a:rPr>
              <a:t>or employees are. Channel options include custom websites, mobile apps, SMS, and more</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86" name="Picture 85" descr="A screenshot of a dashboard displaying various data designed to help learn and improve.">
            <a:extLst>
              <a:ext uri="{FF2B5EF4-FFF2-40B4-BE49-F238E27FC236}">
                <a16:creationId xmlns:a16="http://schemas.microsoft.com/office/drawing/2014/main" id="{14D19E1A-E2A9-E7C2-BD20-8F5726344329}"/>
              </a:ext>
              <a:ext uri="{C183D7F6-B498-43B3-948B-1728B52AA6E4}">
                <adec:decorative xmlns:adec="http://schemas.microsoft.com/office/drawing/2017/decorative" val="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5950" t="538" r="-15950" b="538"/>
          <a:stretch/>
        </p:blipFill>
        <p:spPr>
          <a:xfrm>
            <a:off x="6210713" y="4110471"/>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chemeClr val="bg1"/>
          </a:solidFill>
        </p:spPr>
      </p:pic>
      <p:sp>
        <p:nvSpPr>
          <p:cNvPr id="48" name="TextBox 47">
            <a:extLst>
              <a:ext uri="{FF2B5EF4-FFF2-40B4-BE49-F238E27FC236}">
                <a16:creationId xmlns:a16="http://schemas.microsoft.com/office/drawing/2014/main" id="{86BCCA83-566B-CD78-98CA-87A579A8DB35}"/>
              </a:ext>
            </a:extLst>
          </p:cNvPr>
          <p:cNvSpPr txBox="1"/>
          <p:nvPr/>
        </p:nvSpPr>
        <p:spPr>
          <a:xfrm>
            <a:off x="6229367" y="5467042"/>
            <a:ext cx="2556645" cy="110799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Learn and improve</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Continuous improvement is key to maintaining an effective agent. Utilize built-in telemetry to gain </a:t>
            </a:r>
            <a:br>
              <a:rPr kumimoji="0" lang="en-US" sz="800" b="0" i="0" u="none" strike="noStrike" kern="1200" cap="none" spc="0" normalizeH="0" baseline="0" noProof="0">
                <a:ln>
                  <a:noFill/>
                </a:ln>
                <a:solidFill>
                  <a:srgbClr val="091F2C"/>
                </a:solidFill>
                <a:effectLst/>
                <a:uLnTx/>
                <a:uFillTx/>
                <a:latin typeface="Segoe Sans Display"/>
                <a:ea typeface="+mn-ea"/>
                <a:cs typeface="+mn-cs"/>
              </a:rPr>
            </a:br>
            <a:r>
              <a:rPr kumimoji="0" lang="en-US" sz="800" b="0" i="0" u="none" strike="noStrike" kern="1200" cap="none" spc="0" normalizeH="0" baseline="0" noProof="0">
                <a:ln>
                  <a:noFill/>
                </a:ln>
                <a:solidFill>
                  <a:srgbClr val="091F2C"/>
                </a:solidFill>
                <a:effectLst/>
                <a:uLnTx/>
                <a:uFillTx/>
                <a:latin typeface="Segoe Sans Display"/>
                <a:ea typeface="+mn-ea"/>
                <a:cs typeface="+mn-cs"/>
              </a:rPr>
              <a:t>insights into interactions, measure performance, and identify areas for enhancement. This data-driven approach ensures that your agents evolve with your business needs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88" name="Picture 87" descr="A screenshot showing the Power Platform Admin Center with the &quot;Publish Bots with AI feature&quot; enabled.">
            <a:extLst>
              <a:ext uri="{FF2B5EF4-FFF2-40B4-BE49-F238E27FC236}">
                <a16:creationId xmlns:a16="http://schemas.microsoft.com/office/drawing/2014/main" id="{279BBA82-CF2F-2362-BA8F-57B33D09FF63}"/>
              </a:ext>
              <a:ext uri="{C183D7F6-B498-43B3-948B-1728B52AA6E4}">
                <adec:decorative xmlns:adec="http://schemas.microsoft.com/office/drawing/2017/decorative" val="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7947" t="-356" r="-7947" b="-356"/>
          <a:stretch/>
        </p:blipFill>
        <p:spPr>
          <a:xfrm>
            <a:off x="8993600" y="4110470"/>
            <a:ext cx="2556645" cy="1225551"/>
          </a:xfrm>
          <a:custGeom>
            <a:avLst/>
            <a:gdLst>
              <a:gd name="connsiteX0" fmla="*/ 74759 w 2556645"/>
              <a:gd name="connsiteY0" fmla="*/ 0 h 1225551"/>
              <a:gd name="connsiteX1" fmla="*/ 2481886 w 2556645"/>
              <a:gd name="connsiteY1" fmla="*/ 0 h 1225551"/>
              <a:gd name="connsiteX2" fmla="*/ 2556645 w 2556645"/>
              <a:gd name="connsiteY2" fmla="*/ 74759 h 1225551"/>
              <a:gd name="connsiteX3" fmla="*/ 2556645 w 2556645"/>
              <a:gd name="connsiteY3" fmla="*/ 1150792 h 1225551"/>
              <a:gd name="connsiteX4" fmla="*/ 2481886 w 2556645"/>
              <a:gd name="connsiteY4" fmla="*/ 1225551 h 1225551"/>
              <a:gd name="connsiteX5" fmla="*/ 74759 w 2556645"/>
              <a:gd name="connsiteY5" fmla="*/ 1225551 h 1225551"/>
              <a:gd name="connsiteX6" fmla="*/ 0 w 2556645"/>
              <a:gd name="connsiteY6" fmla="*/ 1150792 h 1225551"/>
              <a:gd name="connsiteX7" fmla="*/ 0 w 2556645"/>
              <a:gd name="connsiteY7" fmla="*/ 74759 h 1225551"/>
              <a:gd name="connsiteX8" fmla="*/ 74759 w 2556645"/>
              <a:gd name="connsiteY8" fmla="*/ 0 h 12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645" h="1225551">
                <a:moveTo>
                  <a:pt x="74759" y="0"/>
                </a:moveTo>
                <a:lnTo>
                  <a:pt x="2481886" y="0"/>
                </a:lnTo>
                <a:cubicBezTo>
                  <a:pt x="2523174" y="0"/>
                  <a:pt x="2556645" y="33471"/>
                  <a:pt x="2556645" y="74759"/>
                </a:cubicBezTo>
                <a:lnTo>
                  <a:pt x="2556645" y="1150792"/>
                </a:lnTo>
                <a:cubicBezTo>
                  <a:pt x="2556645" y="1192080"/>
                  <a:pt x="2523174" y="1225551"/>
                  <a:pt x="2481886" y="1225551"/>
                </a:cubicBezTo>
                <a:lnTo>
                  <a:pt x="74759" y="1225551"/>
                </a:lnTo>
                <a:cubicBezTo>
                  <a:pt x="33471" y="1225551"/>
                  <a:pt x="0" y="1192080"/>
                  <a:pt x="0" y="1150792"/>
                </a:cubicBezTo>
                <a:lnTo>
                  <a:pt x="0" y="74759"/>
                </a:lnTo>
                <a:cubicBezTo>
                  <a:pt x="0" y="33471"/>
                  <a:pt x="33471" y="0"/>
                  <a:pt x="74759" y="0"/>
                </a:cubicBezTo>
                <a:close/>
              </a:path>
            </a:pathLst>
          </a:custGeom>
          <a:solidFill>
            <a:schemeClr val="bg1"/>
          </a:solidFill>
        </p:spPr>
      </p:pic>
      <p:sp>
        <p:nvSpPr>
          <p:cNvPr id="52" name="TextBox 51">
            <a:extLst>
              <a:ext uri="{FF2B5EF4-FFF2-40B4-BE49-F238E27FC236}">
                <a16:creationId xmlns:a16="http://schemas.microsoft.com/office/drawing/2014/main" id="{38DC0CB0-638C-670E-61F8-C38A4E3C8405}"/>
              </a:ext>
            </a:extLst>
          </p:cNvPr>
          <p:cNvSpPr txBox="1"/>
          <p:nvPr/>
        </p:nvSpPr>
        <p:spPr>
          <a:xfrm>
            <a:off x="9049569" y="5467042"/>
            <a:ext cx="2556645"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Manage and secure</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As you continue to iterate and improve your agent, maintain compliance and security with streamlined management tools</a:t>
            </a:r>
          </a:p>
        </p:txBody>
      </p:sp>
    </p:spTree>
    <p:extLst>
      <p:ext uri="{BB962C8B-B14F-4D97-AF65-F5344CB8AC3E}">
        <p14:creationId xmlns:p14="http://schemas.microsoft.com/office/powerpoint/2010/main" val="119489853"/>
      </p:ext>
    </p:extLst>
  </p:cSld>
  <p:clrMapOvr>
    <a:masterClrMapping/>
  </p:clrMapOvr>
  <p:transition>
    <p:fade/>
  </p:transition>
</p:sld>
</file>

<file path=ppt/theme/theme1.xml><?xml version="1.0" encoding="utf-8"?>
<a:theme xmlns:a="http://schemas.openxmlformats.org/drawingml/2006/main" name="MS Ignite 16:9 Template Light to use">
  <a:themeElements>
    <a:clrScheme name="Custom 200">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lumMod val="75000"/>
            </a:schemeClr>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_2024_16-9 Event-template.potx  -  Last saved by user" id="{25E4B35E-646D-4F3A-8D0B-C2BDF548142B}" vid="{27C8C421-03CD-44B7-A7BB-31B9B31BCF20}"/>
    </a:ext>
  </a:extLst>
</a:theme>
</file>

<file path=ppt/theme/theme2.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4.xml><?xml version="1.0" encoding="utf-8"?>
<a:theme xmlns:a="http://schemas.openxmlformats.org/drawingml/2006/main" name="1_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5.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6.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 id="{45D8A70D-BF6C-4093-9EF8-5CF445DB7997}" vid="{24F93973-1432-4153-82CC-4E851EBE818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2.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F5BF04D09820409158EB6CABF13CA3" ma:contentTypeVersion="13" ma:contentTypeDescription="Create a new document." ma:contentTypeScope="" ma:versionID="7e6f60317fadf8cd16a4db818ecbb2ac">
  <xsd:schema xmlns:xsd="http://www.w3.org/2001/XMLSchema" xmlns:xs="http://www.w3.org/2001/XMLSchema" xmlns:p="http://schemas.microsoft.com/office/2006/metadata/properties" xmlns:ns1="http://schemas.microsoft.com/sharepoint/v3" xmlns:ns2="7b674952-e49b-4ee9-a364-998c50e5b9b3" xmlns:ns3="0a13d439-ae06-4996-94c0-ea977f535766" targetNamespace="http://schemas.microsoft.com/office/2006/metadata/properties" ma:root="true" ma:fieldsID="706cf4e1273356168c5740d340c41c94" ns1:_="" ns2:_="" ns3:_="">
    <xsd:import namespace="http://schemas.microsoft.com/sharepoint/v3"/>
    <xsd:import namespace="7b674952-e49b-4ee9-a364-998c50e5b9b3"/>
    <xsd:import namespace="0a13d439-ae06-4996-94c0-ea977f53576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674952-e49b-4ee9-a364-998c50e5b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13d439-ae06-4996-94c0-ea977f53576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220159F-E5E0-4F2F-B507-7EB40E3536EF}">
  <ds:schemaRefs>
    <ds:schemaRef ds:uri="0a13d439-ae06-4996-94c0-ea977f535766"/>
    <ds:schemaRef ds:uri="7b674952-e49b-4ee9-a364-998c50e5b9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A035C0-0702-4753-8523-45CD8E10D301}">
  <ds:schemaRefs>
    <ds:schemaRef ds:uri="http://schemas.microsoft.com/sharepoint/v3/contenttype/forms"/>
  </ds:schemaRefs>
</ds:datastoreItem>
</file>

<file path=customXml/itemProps3.xml><?xml version="1.0" encoding="utf-8"?>
<ds:datastoreItem xmlns:ds="http://schemas.openxmlformats.org/officeDocument/2006/customXml" ds:itemID="{5AB584A7-340C-4059-B8B4-A67BC8C1C37F}">
  <ds:schemaRefs>
    <ds:schemaRef ds:uri="0a13d439-ae06-4996-94c0-ea977f535766"/>
    <ds:schemaRef ds:uri="7b674952-e49b-4ee9-a364-998c50e5b9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8541</Words>
  <Application>Microsoft Office PowerPoint</Application>
  <PresentationFormat>Widescreen</PresentationFormat>
  <Paragraphs>684</Paragraphs>
  <Slides>41</Slides>
  <Notes>11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41</vt:i4>
      </vt:variant>
    </vt:vector>
  </HeadingPairs>
  <TitlesOfParts>
    <vt:vector size="59" baseType="lpstr">
      <vt:lpstr>Aptos</vt:lpstr>
      <vt:lpstr>Arial</vt:lpstr>
      <vt:lpstr>Arial,Sans-Serif</vt:lpstr>
      <vt:lpstr>Calibri</vt:lpstr>
      <vt:lpstr>Consolas</vt:lpstr>
      <vt:lpstr>Effra Pro</vt:lpstr>
      <vt:lpstr>Segoe Sans Display</vt:lpstr>
      <vt:lpstr>Segoe Sans Display Semibold</vt:lpstr>
      <vt:lpstr>Segoe UI</vt:lpstr>
      <vt:lpstr>Segoe UI Semibold</vt:lpstr>
      <vt:lpstr>Segoe UI Semilight</vt:lpstr>
      <vt:lpstr>Wingdings</vt:lpstr>
      <vt:lpstr>MS Ignite 16:9 Template Light to use</vt:lpstr>
      <vt:lpstr>1_Microsoft 365 Copilot Template</vt:lpstr>
      <vt:lpstr>LIGHT MODE</vt:lpstr>
      <vt:lpstr>1_LIGHT MODE</vt:lpstr>
      <vt:lpstr>Microsoft Viva Template</vt:lpstr>
      <vt:lpstr>Microsoft 365 Copilot Template</vt:lpstr>
      <vt:lpstr>Agent overview guide</vt:lpstr>
      <vt:lpstr>Low-code options for creating agents*</vt:lpstr>
      <vt:lpstr>Examples of agent templates in Copilot Chat</vt:lpstr>
      <vt:lpstr>Examples of agents that can be created in Copilot Chat</vt:lpstr>
      <vt:lpstr>Build agents in Copilot Chat | Summary Steps</vt:lpstr>
      <vt:lpstr>Examples of SharePoint agent use cases</vt:lpstr>
      <vt:lpstr>Build SharePoint agents| Summary Steps</vt:lpstr>
      <vt:lpstr>Examples of agent templates in Copilot Studio</vt:lpstr>
      <vt:lpstr>Build agents with Copilot Studio | Summary Steps</vt:lpstr>
      <vt:lpstr>Examples of Microsoft-built Graph connectors</vt:lpstr>
      <vt:lpstr>Microsoft investments to accelerate your time to value</vt:lpstr>
      <vt:lpstr>Appendix A Copilot Chat agent details Learn more at Microsoft Copilot Studio | Customize or Create Copilots</vt:lpstr>
      <vt:lpstr>Writing Coach</vt:lpstr>
      <vt:lpstr>Idea Coach</vt:lpstr>
      <vt:lpstr>Prompt Coach</vt:lpstr>
      <vt:lpstr>Career Coach</vt:lpstr>
      <vt:lpstr>Learning Coach</vt:lpstr>
      <vt:lpstr>Visual Creator</vt:lpstr>
      <vt:lpstr>Appendix B Agent Builder agent examples Learn more at Use the Copilot Studio agent builder to build Copilot agents | Microsoft Learn</vt:lpstr>
      <vt:lpstr>Onboarding Buddy</vt:lpstr>
      <vt:lpstr>Resume Reviewer</vt:lpstr>
      <vt:lpstr>Contract Review</vt:lpstr>
      <vt:lpstr>Research Assistant</vt:lpstr>
      <vt:lpstr>Policy Searcher</vt:lpstr>
      <vt:lpstr>Appendix C SharePoint agent examples Learn more at aka.ms/SharePoint/AgentsAdoption</vt:lpstr>
      <vt:lpstr>Identifying your SharePoint agents target scenarios</vt:lpstr>
      <vt:lpstr>Use case scenario – Customer Service</vt:lpstr>
      <vt:lpstr>Use case scenario – Sales</vt:lpstr>
      <vt:lpstr>Use case scenario – Finance</vt:lpstr>
      <vt:lpstr>Use case scenario – Marketing</vt:lpstr>
      <vt:lpstr>Use case scenario – HR</vt:lpstr>
      <vt:lpstr>Use case scenario – Legal</vt:lpstr>
      <vt:lpstr>Use case scenario – IT</vt:lpstr>
      <vt:lpstr>Appendix D Graph Connector details Learn more at Microsoft Graph connectors gallery</vt:lpstr>
      <vt:lpstr>ServiceNow Knowledge Base Connector</vt:lpstr>
      <vt:lpstr>ServiceNow Catalog Connector</vt:lpstr>
      <vt:lpstr>ServiceNow Tickets Connector</vt:lpstr>
      <vt:lpstr>Salesforce Connector</vt:lpstr>
      <vt:lpstr>Confluence Connector</vt:lpstr>
      <vt:lpstr>Jira Connector</vt:lpstr>
      <vt:lpstr>Enterprise Websites Connector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Jessie Hwang (MCAG)</cp:lastModifiedBy>
  <cp:revision>5</cp:revision>
  <dcterms:created xsi:type="dcterms:W3CDTF">2024-12-20T17:49:32Z</dcterms:created>
  <dcterms:modified xsi:type="dcterms:W3CDTF">2025-01-15T14:10:05Z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0x01010029F5BF04D09820409158EB6CABF13CA3</vt:lpwstr>
  </property>
</Properties>
</file>