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6" r:id="rId4"/>
  </p:sldMasterIdLst>
  <p:notesMasterIdLst>
    <p:notesMasterId r:id="rId6"/>
  </p:notesMasterIdLst>
  <p:sldIdLst>
    <p:sldId id="32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2E5CA431-AFCB-AD7E-C79E-26B59B00EA37}" name="Kalisa Jenne-Fraser (SYNAXIS CORPORATION)" initials="KJ" userId="S::v-kalisajen@microsoft.com::de9ee15a-c645-43f2-a73b-6d05f9e668b3" providerId="AD"/>
  <p188:author id="{42827239-A550-492D-1576-CE1DCACE4914}" name="Daryl Schaal (SYNAXIS CORPORATION)" initials="DS" userId="S::v-darsch@microsoft.com::a951ecaa-969a-4477-a8c9-df0dfa026182" providerId="AD"/>
  <p188:author id="{1CC9BD66-4965-66EC-D43C-4175EDB96078}" name="Erin McHugh Saif" initials="" userId="S::ermchugh@microsoft.com::9f93b4d3-52d4-4220-a190-55567abe2076" providerId="AD"/>
  <p188:author id="{0AF83D72-BA31-CE2B-D76F-59446C5DD042}" name="Aysha Kaushik" initials="AK" userId="S::aypathak@microsoft.com::549cd2d3-dab8-4c0c-ac06-1c38fc8f43a9" providerId="AD"/>
  <p188:author id="{AD354776-933C-5BDF-6C9E-2409DB95755A}" name="Lisa Fernow (ANDERSEN CONSULTANTS LLC)" initials="LL" userId="S::v-fernowlisa@microsoft.com::da10156c-1dd1-44f6-80d8-a41de904022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EF8"/>
    <a:srgbClr val="FFFFFF"/>
    <a:srgbClr val="B63EC5"/>
    <a:srgbClr val="0078D4"/>
    <a:srgbClr val="B1B3B3"/>
    <a:srgbClr val="49C5B1"/>
    <a:srgbClr val="F5EBE9"/>
    <a:srgbClr val="593794"/>
    <a:srgbClr val="E4DFDC"/>
    <a:srgbClr val="E7E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97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white clouds&#10;&#10;AI-generated content may be incorrect.">
            <a:extLst>
              <a:ext uri="{FF2B5EF4-FFF2-40B4-BE49-F238E27FC236}">
                <a16:creationId xmlns:a16="http://schemas.microsoft.com/office/drawing/2014/main" id="{D06997A8-9B2A-B93C-F597-79B38162A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58B1CC-7E89-FC8B-DE61-81B292780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rgbClr val="FFF8F3">
                <a:tint val="45000"/>
                <a:satMod val="400000"/>
              </a:srgbClr>
            </a:duotone>
          </a:blip>
          <a:srcRect t="7440" b="52893"/>
          <a:stretch/>
        </p:blipFill>
        <p:spPr>
          <a:xfrm>
            <a:off x="0" y="0"/>
            <a:ext cx="12191999" cy="6857999"/>
          </a:xfrm>
          <a:prstGeom prst="round2SameRect">
            <a:avLst>
              <a:gd name="adj1" fmla="val 0"/>
              <a:gd name="adj2" fmla="val 0"/>
            </a:avLst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661770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C6C3234-D3F7-EB91-19FC-3FF3921A6EF7}"/>
              </a:ext>
            </a:extLst>
          </p:cNvPr>
          <p:cNvSpPr>
            <a:spLocks/>
          </p:cNvSpPr>
          <p:nvPr userDrawn="1"/>
        </p:nvSpPr>
        <p:spPr bwMode="auto">
          <a:xfrm>
            <a:off x="2179638" y="304726"/>
            <a:ext cx="4582191" cy="526298"/>
          </a:xfrm>
          <a:prstGeom prst="roundRect">
            <a:avLst/>
          </a:prstGeom>
          <a:solidFill>
            <a:srgbClr val="DDEEF8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254000" algn="ctr" rotWithShape="0">
              <a:schemeClr val="bg1">
                <a:lumMod val="75000"/>
                <a:alpha val="3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148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489450-2B99-F45D-B0AD-1BD8CA42038B}"/>
              </a:ext>
            </a:extLst>
          </p:cNvPr>
          <p:cNvSpPr txBox="1">
            <a:spLocks/>
          </p:cNvSpPr>
          <p:nvPr userDrawn="1"/>
        </p:nvSpPr>
        <p:spPr>
          <a:xfrm>
            <a:off x="0" y="304726"/>
            <a:ext cx="2431247" cy="526298"/>
          </a:xfrm>
          <a:custGeom>
            <a:avLst/>
            <a:gdLst>
              <a:gd name="connsiteX0" fmla="*/ 1993 w 2431247"/>
              <a:gd name="connsiteY0" fmla="*/ 0 h 526298"/>
              <a:gd name="connsiteX1" fmla="*/ 2338766 w 2431247"/>
              <a:gd name="connsiteY1" fmla="*/ 0 h 526298"/>
              <a:gd name="connsiteX2" fmla="*/ 2431247 w 2431247"/>
              <a:gd name="connsiteY2" fmla="*/ 92481 h 526298"/>
              <a:gd name="connsiteX3" fmla="*/ 2431247 w 2431247"/>
              <a:gd name="connsiteY3" fmla="*/ 433817 h 526298"/>
              <a:gd name="connsiteX4" fmla="*/ 2338766 w 2431247"/>
              <a:gd name="connsiteY4" fmla="*/ 526298 h 526298"/>
              <a:gd name="connsiteX5" fmla="*/ 1993 w 2431247"/>
              <a:gd name="connsiteY5" fmla="*/ 526298 h 526298"/>
              <a:gd name="connsiteX6" fmla="*/ 0 w 2431247"/>
              <a:gd name="connsiteY6" fmla="*/ 525896 h 526298"/>
              <a:gd name="connsiteX7" fmla="*/ 0 w 2431247"/>
              <a:gd name="connsiteY7" fmla="*/ 402 h 52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1247" h="526298">
                <a:moveTo>
                  <a:pt x="1993" y="0"/>
                </a:moveTo>
                <a:lnTo>
                  <a:pt x="2338766" y="0"/>
                </a:lnTo>
                <a:cubicBezTo>
                  <a:pt x="2389842" y="0"/>
                  <a:pt x="2431247" y="41405"/>
                  <a:pt x="2431247" y="92481"/>
                </a:cubicBezTo>
                <a:lnTo>
                  <a:pt x="2431247" y="433817"/>
                </a:lnTo>
                <a:cubicBezTo>
                  <a:pt x="2431247" y="484893"/>
                  <a:pt x="2389842" y="526298"/>
                  <a:pt x="2338766" y="526298"/>
                </a:cubicBezTo>
                <a:lnTo>
                  <a:pt x="1993" y="526298"/>
                </a:lnTo>
                <a:lnTo>
                  <a:pt x="0" y="525896"/>
                </a:lnTo>
                <a:lnTo>
                  <a:pt x="0" y="402"/>
                </a:lnTo>
                <a:close/>
              </a:path>
            </a:pathLst>
          </a:cu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/>
        </p:spPr>
        <p:txBody>
          <a:bodyPr vert="horz" wrap="square" lIns="310896" tIns="0" rIns="0" bIns="0" rtlCol="0" anchor="ctr" anchorCtr="0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200" b="1" i="0" kern="1200" spc="0" baseline="0">
                <a:solidFill>
                  <a:srgbClr val="FFFFFF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71" name="Scenario Level">
            <a:extLst>
              <a:ext uri="{FF2B5EF4-FFF2-40B4-BE49-F238E27FC236}">
                <a16:creationId xmlns:a16="http://schemas.microsoft.com/office/drawing/2014/main" id="{5C914349-B5B3-D703-EE31-78482DD3DAA9}"/>
              </a:ext>
            </a:extLst>
          </p:cNvPr>
          <p:cNvSpPr txBox="1"/>
          <p:nvPr userDrawn="1"/>
        </p:nvSpPr>
        <p:spPr>
          <a:xfrm>
            <a:off x="10895070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73" name="Available with">
            <a:extLst>
              <a:ext uri="{FF2B5EF4-FFF2-40B4-BE49-F238E27FC236}">
                <a16:creationId xmlns:a16="http://schemas.microsoft.com/office/drawing/2014/main" id="{1E59605F-F04E-58C0-102B-28C6AFF01B7D}"/>
              </a:ext>
            </a:extLst>
          </p:cNvPr>
          <p:cNvSpPr txBox="1"/>
          <p:nvPr userDrawn="1"/>
        </p:nvSpPr>
        <p:spPr>
          <a:xfrm>
            <a:off x="9126798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84F79FD-8FB8-5727-A3FB-9193B8AF441D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: Top Corners Rounded 73">
            <a:extLst>
              <a:ext uri="{FF2B5EF4-FFF2-40B4-BE49-F238E27FC236}">
                <a16:creationId xmlns:a16="http://schemas.microsoft.com/office/drawing/2014/main" id="{6FDEA399-18DB-E6DC-793E-5041B1E784CA}"/>
              </a:ext>
            </a:extLst>
          </p:cNvPr>
          <p:cNvSpPr>
            <a:spLocks/>
          </p:cNvSpPr>
          <p:nvPr userDrawn="1"/>
        </p:nvSpPr>
        <p:spPr bwMode="auto">
          <a:xfrm rot="16200000" flipV="1">
            <a:off x="6107793" y="-1681313"/>
            <a:ext cx="2612241" cy="8679949"/>
          </a:xfrm>
          <a:custGeom>
            <a:avLst/>
            <a:gdLst>
              <a:gd name="connsiteX0" fmla="*/ 163683 w 2612241"/>
              <a:gd name="connsiteY0" fmla="*/ 0 h 8666696"/>
              <a:gd name="connsiteX1" fmla="*/ 2448558 w 2612241"/>
              <a:gd name="connsiteY1" fmla="*/ 0 h 8666696"/>
              <a:gd name="connsiteX2" fmla="*/ 2612241 w 2612241"/>
              <a:gd name="connsiteY2" fmla="*/ 163683 h 8666696"/>
              <a:gd name="connsiteX3" fmla="*/ 2612241 w 2612241"/>
              <a:gd name="connsiteY3" fmla="*/ 8666696 h 8666696"/>
              <a:gd name="connsiteX4" fmla="*/ 2612241 w 2612241"/>
              <a:gd name="connsiteY4" fmla="*/ 8666696 h 8666696"/>
              <a:gd name="connsiteX5" fmla="*/ 0 w 2612241"/>
              <a:gd name="connsiteY5" fmla="*/ 8666696 h 8666696"/>
              <a:gd name="connsiteX6" fmla="*/ 0 w 2612241"/>
              <a:gd name="connsiteY6" fmla="*/ 8666696 h 8666696"/>
              <a:gd name="connsiteX7" fmla="*/ 0 w 2612241"/>
              <a:gd name="connsiteY7" fmla="*/ 163683 h 8666696"/>
              <a:gd name="connsiteX8" fmla="*/ 163683 w 2612241"/>
              <a:gd name="connsiteY8" fmla="*/ 0 h 8666696"/>
              <a:gd name="connsiteX0" fmla="*/ 0 w 2612241"/>
              <a:gd name="connsiteY0" fmla="*/ 8666696 h 8758136"/>
              <a:gd name="connsiteX1" fmla="*/ 0 w 2612241"/>
              <a:gd name="connsiteY1" fmla="*/ 163683 h 8758136"/>
              <a:gd name="connsiteX2" fmla="*/ 163683 w 2612241"/>
              <a:gd name="connsiteY2" fmla="*/ 0 h 8758136"/>
              <a:gd name="connsiteX3" fmla="*/ 2448558 w 2612241"/>
              <a:gd name="connsiteY3" fmla="*/ 0 h 8758136"/>
              <a:gd name="connsiteX4" fmla="*/ 2612241 w 2612241"/>
              <a:gd name="connsiteY4" fmla="*/ 163683 h 8758136"/>
              <a:gd name="connsiteX5" fmla="*/ 2612241 w 2612241"/>
              <a:gd name="connsiteY5" fmla="*/ 8666696 h 8758136"/>
              <a:gd name="connsiteX6" fmla="*/ 2612241 w 2612241"/>
              <a:gd name="connsiteY6" fmla="*/ 8666696 h 8758136"/>
              <a:gd name="connsiteX7" fmla="*/ 0 w 2612241"/>
              <a:gd name="connsiteY7" fmla="*/ 8666696 h 8758136"/>
              <a:gd name="connsiteX8" fmla="*/ 91440 w 2612241"/>
              <a:gd name="connsiteY8" fmla="*/ 8758136 h 875813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  <a:gd name="connsiteX7" fmla="*/ 0 w 2612241"/>
              <a:gd name="connsiteY7" fmla="*/ 8666696 h 866669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  <a:gd name="connsiteX0" fmla="*/ 0 w 2612241"/>
              <a:gd name="connsiteY0" fmla="*/ 8666696 h 8666696"/>
              <a:gd name="connsiteX1" fmla="*/ 2382 w 2612241"/>
              <a:gd name="connsiteY1" fmla="*/ 7817633 h 8666696"/>
              <a:gd name="connsiteX2" fmla="*/ 0 w 2612241"/>
              <a:gd name="connsiteY2" fmla="*/ 163683 h 8666696"/>
              <a:gd name="connsiteX3" fmla="*/ 163683 w 2612241"/>
              <a:gd name="connsiteY3" fmla="*/ 0 h 8666696"/>
              <a:gd name="connsiteX4" fmla="*/ 2448558 w 2612241"/>
              <a:gd name="connsiteY4" fmla="*/ 0 h 8666696"/>
              <a:gd name="connsiteX5" fmla="*/ 2612241 w 2612241"/>
              <a:gd name="connsiteY5" fmla="*/ 163683 h 8666696"/>
              <a:gd name="connsiteX6" fmla="*/ 2612241 w 2612241"/>
              <a:gd name="connsiteY6" fmla="*/ 8666696 h 8666696"/>
              <a:gd name="connsiteX7" fmla="*/ 2612241 w 2612241"/>
              <a:gd name="connsiteY7" fmla="*/ 8666696 h 8666696"/>
              <a:gd name="connsiteX0" fmla="*/ 2382 w 2612241"/>
              <a:gd name="connsiteY0" fmla="*/ 7817633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12241" h="8666696">
                <a:moveTo>
                  <a:pt x="2382" y="7817633"/>
                </a:moveTo>
                <a:lnTo>
                  <a:pt x="0" y="163683"/>
                </a:lnTo>
                <a:cubicBezTo>
                  <a:pt x="0" y="73283"/>
                  <a:pt x="73283" y="0"/>
                  <a:pt x="163683" y="0"/>
                </a:cubicBezTo>
                <a:lnTo>
                  <a:pt x="2448558" y="0"/>
                </a:lnTo>
                <a:cubicBezTo>
                  <a:pt x="2538958" y="0"/>
                  <a:pt x="2612241" y="73283"/>
                  <a:pt x="2612241" y="163683"/>
                </a:cubicBezTo>
                <a:lnTo>
                  <a:pt x="2612241" y="8666696"/>
                </a:lnTo>
                <a:lnTo>
                  <a:pt x="2612241" y="8666696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CD8F809-3EF5-43AD-9927-8D87766BB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05591" y="1247214"/>
            <a:ext cx="210652" cy="210652"/>
            <a:chOff x="5214995" y="-1168400"/>
            <a:chExt cx="431800" cy="4318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D95EE76-3BB3-5D96-1162-650D8265E79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1" name="Rectangle 89">
              <a:extLst>
                <a:ext uri="{FF2B5EF4-FFF2-40B4-BE49-F238E27FC236}">
                  <a16:creationId xmlns:a16="http://schemas.microsoft.com/office/drawing/2014/main" id="{C479534D-98FF-6F65-ECCB-79C6294552EA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684A0D0-9EC4-FC0C-B023-76950C80D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689384" y="1247214"/>
            <a:ext cx="210652" cy="210652"/>
            <a:chOff x="5214995" y="-1168400"/>
            <a:chExt cx="431800" cy="4318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82D2312-1888-7E4C-63E7-F0B9A0902E6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5" name="Rectangle 89">
              <a:extLst>
                <a:ext uri="{FF2B5EF4-FFF2-40B4-BE49-F238E27FC236}">
                  <a16:creationId xmlns:a16="http://schemas.microsoft.com/office/drawing/2014/main" id="{E1424AAE-0B41-949F-3E6D-9A5D7323D7DB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DA40472D-7D94-31D5-9B70-1F1437F603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648565" y="3486389"/>
            <a:ext cx="210652" cy="210652"/>
            <a:chOff x="5214995" y="-1168400"/>
            <a:chExt cx="431800" cy="431800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33E7D74F-AA6E-58D6-9B3A-285D6343874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9" name="Rectangle 89">
              <a:extLst>
                <a:ext uri="{FF2B5EF4-FFF2-40B4-BE49-F238E27FC236}">
                  <a16:creationId xmlns:a16="http://schemas.microsoft.com/office/drawing/2014/main" id="{D741BEDD-0302-D041-F924-FED2F26F753C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7ECE0A2C-9275-E8D8-37D4-26EF9382F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247487" y="3859456"/>
            <a:ext cx="210652" cy="210652"/>
            <a:chOff x="5214995" y="-1168400"/>
            <a:chExt cx="431800" cy="431800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9D2B6D01-D3C4-D4AC-FA55-BCAA6D16B124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92" name="Rectangle 89">
              <a:extLst>
                <a:ext uri="{FF2B5EF4-FFF2-40B4-BE49-F238E27FC236}">
                  <a16:creationId xmlns:a16="http://schemas.microsoft.com/office/drawing/2014/main" id="{E69E9A3D-9D75-565F-769F-9D5EAF4DE661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37120404-23B9-B744-0816-1D0C351C9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556" y="429376"/>
            <a:ext cx="4144817" cy="276999"/>
          </a:xfrm>
        </p:spPr>
        <p:txBody>
          <a:bodyPr/>
          <a:lstStyle>
            <a:lvl1pPr>
              <a:defRPr lang="en-IN" sz="1800" kern="1200" spc="-50" baseline="0" dirty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5" name="Text Placeholder 70">
            <a:extLst>
              <a:ext uri="{FF2B5EF4-FFF2-40B4-BE49-F238E27FC236}">
                <a16:creationId xmlns:a16="http://schemas.microsoft.com/office/drawing/2014/main" id="{BECC6E1E-CB20-24F2-9CE6-B77C08524D0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6" y="413987"/>
            <a:ext cx="1941119" cy="30777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000" spc="-50" baseline="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4" name="Licenses">
            <a:extLst>
              <a:ext uri="{FF2B5EF4-FFF2-40B4-BE49-F238E27FC236}">
                <a16:creationId xmlns:a16="http://schemas.microsoft.com/office/drawing/2014/main" id="{E442F0DF-3967-354D-A17D-A2229F6B3036}"/>
              </a:ext>
            </a:extLst>
          </p:cNvPr>
          <p:cNvSpPr>
            <a:spLocks noGrp="1"/>
          </p:cNvSpPr>
          <p:nvPr userDrawn="1">
            <p:ph type="body" sz="quarter" idx="44"/>
          </p:nvPr>
        </p:nvSpPr>
        <p:spPr>
          <a:xfrm>
            <a:off x="7149557" y="521100"/>
            <a:ext cx="2969488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C03BC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2" name="Level">
            <a:extLst>
              <a:ext uri="{FF2B5EF4-FFF2-40B4-BE49-F238E27FC236}">
                <a16:creationId xmlns:a16="http://schemas.microsoft.com/office/drawing/2014/main" id="{0CD96223-5C6F-D226-0888-B8E8522B7793}"/>
              </a:ext>
            </a:extLst>
          </p:cNvPr>
          <p:cNvSpPr>
            <a:spLocks noGrp="1"/>
          </p:cNvSpPr>
          <p:nvPr userDrawn="1">
            <p:ph type="body" sz="quarter" idx="43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0078D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Click to edit</a:t>
            </a:r>
          </a:p>
        </p:txBody>
      </p:sp>
      <p:sp>
        <p:nvSpPr>
          <p:cNvPr id="14" name="Step 5 Top">
            <a:extLst>
              <a:ext uri="{FF2B5EF4-FFF2-40B4-BE49-F238E27FC236}">
                <a16:creationId xmlns:a16="http://schemas.microsoft.com/office/drawing/2014/main" id="{5F6FC536-93D3-A645-6321-E19971F6F7A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11388" y="1026303"/>
            <a:ext cx="2431246" cy="113107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kumimoji="0" lang="en-US" sz="1050" b="0" i="0" u="none" strike="noStrike" kern="1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53" name="Text Placeholder 8">
            <a:extLst>
              <a:ext uri="{FF2B5EF4-FFF2-40B4-BE49-F238E27FC236}">
                <a16:creationId xmlns:a16="http://schemas.microsoft.com/office/drawing/2014/main" id="{20290FDF-B386-A402-3F54-8F38D89E3855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2" name="Text Placeholder 8">
            <a:extLst>
              <a:ext uri="{FF2B5EF4-FFF2-40B4-BE49-F238E27FC236}">
                <a16:creationId xmlns:a16="http://schemas.microsoft.com/office/drawing/2014/main" id="{CC259F50-FF88-8A52-A7A2-B916E54D0007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 w="12700">
            <a:solidFill>
              <a:srgbClr val="C03BC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04" name="Step 1 Title">
            <a:extLst>
              <a:ext uri="{FF2B5EF4-FFF2-40B4-BE49-F238E27FC236}">
                <a16:creationId xmlns:a16="http://schemas.microsoft.com/office/drawing/2014/main" id="{AAECE90F-E2FD-C50D-2380-5A623E6E68CC}"/>
              </a:ext>
            </a:extLst>
          </p:cNvPr>
          <p:cNvSpPr>
            <a:spLocks noGrp="1"/>
          </p:cNvSpPr>
          <p:nvPr userDrawn="1">
            <p:ph type="body" sz="quarter" idx="47"/>
          </p:nvPr>
        </p:nvSpPr>
        <p:spPr>
          <a:xfrm>
            <a:off x="3182890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Step 1 Top">
            <a:extLst>
              <a:ext uri="{FF2B5EF4-FFF2-40B4-BE49-F238E27FC236}">
                <a16:creationId xmlns:a16="http://schemas.microsoft.com/office/drawing/2014/main" id="{A10522D6-287E-CAF9-7877-202543AC084D}"/>
              </a:ext>
            </a:extLst>
          </p:cNvPr>
          <p:cNvSpPr>
            <a:spLocks noGrp="1"/>
          </p:cNvSpPr>
          <p:nvPr userDrawn="1">
            <p:ph type="body" sz="quarter" idx="48"/>
          </p:nvPr>
        </p:nvSpPr>
        <p:spPr>
          <a:xfrm>
            <a:off x="3182890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11">
            <a:extLst>
              <a:ext uri="{FF2B5EF4-FFF2-40B4-BE49-F238E27FC236}">
                <a16:creationId xmlns:a16="http://schemas.microsoft.com/office/drawing/2014/main" id="{899216D1-14EF-7DC6-A6A8-3649535AF5E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182889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3"/>
            <a:r>
              <a:rPr lang="en-US" dirty="0"/>
              <a:t>Level 2</a:t>
            </a:r>
          </a:p>
        </p:txBody>
      </p:sp>
      <p:sp>
        <p:nvSpPr>
          <p:cNvPr id="114" name="Step 1 Title">
            <a:extLst>
              <a:ext uri="{FF2B5EF4-FFF2-40B4-BE49-F238E27FC236}">
                <a16:creationId xmlns:a16="http://schemas.microsoft.com/office/drawing/2014/main" id="{AFF8CAD5-73C9-15E8-C15B-5669E59EDF22}"/>
              </a:ext>
            </a:extLst>
          </p:cNvPr>
          <p:cNvSpPr>
            <a:spLocks noGrp="1"/>
          </p:cNvSpPr>
          <p:nvPr userDrawn="1">
            <p:ph type="body" sz="quarter" idx="49"/>
          </p:nvPr>
        </p:nvSpPr>
        <p:spPr>
          <a:xfrm>
            <a:off x="6066682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2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Step 1 Top">
            <a:extLst>
              <a:ext uri="{FF2B5EF4-FFF2-40B4-BE49-F238E27FC236}">
                <a16:creationId xmlns:a16="http://schemas.microsoft.com/office/drawing/2014/main" id="{CBBB447E-62C7-3EE8-58FD-A63BA4091DC2}"/>
              </a:ext>
            </a:extLst>
          </p:cNvPr>
          <p:cNvSpPr>
            <a:spLocks noGrp="1"/>
          </p:cNvSpPr>
          <p:nvPr userDrawn="1">
            <p:ph type="body" sz="quarter" idx="50"/>
          </p:nvPr>
        </p:nvSpPr>
        <p:spPr>
          <a:xfrm>
            <a:off x="6066682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6E7EFF7-AB37-8C10-0D72-C219A327442B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6066682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3"/>
            <a:r>
              <a:rPr lang="en-US" dirty="0"/>
              <a:t>Level 2</a:t>
            </a:r>
          </a:p>
        </p:txBody>
      </p:sp>
      <p:sp>
        <p:nvSpPr>
          <p:cNvPr id="127" name="Step 1 Title">
            <a:extLst>
              <a:ext uri="{FF2B5EF4-FFF2-40B4-BE49-F238E27FC236}">
                <a16:creationId xmlns:a16="http://schemas.microsoft.com/office/drawing/2014/main" id="{DC3628C0-ED08-9682-4738-5B06F7C21C56}"/>
              </a:ext>
            </a:extLst>
          </p:cNvPr>
          <p:cNvSpPr>
            <a:spLocks noGrp="1"/>
          </p:cNvSpPr>
          <p:nvPr userDrawn="1">
            <p:ph type="body" sz="quarter" idx="52"/>
          </p:nvPr>
        </p:nvSpPr>
        <p:spPr>
          <a:xfrm>
            <a:off x="8950475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3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8" name="Step 1 Top">
            <a:extLst>
              <a:ext uri="{FF2B5EF4-FFF2-40B4-BE49-F238E27FC236}">
                <a16:creationId xmlns:a16="http://schemas.microsoft.com/office/drawing/2014/main" id="{E91EBCF2-F3C6-3640-61AD-0C42AE3B6C92}"/>
              </a:ext>
            </a:extLst>
          </p:cNvPr>
          <p:cNvSpPr>
            <a:spLocks noGrp="1"/>
          </p:cNvSpPr>
          <p:nvPr userDrawn="1">
            <p:ph type="body" sz="quarter" idx="53"/>
          </p:nvPr>
        </p:nvSpPr>
        <p:spPr>
          <a:xfrm>
            <a:off x="8950475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6820393F-A448-2E4C-089D-807F9DC2A07E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8950475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3"/>
            <a:r>
              <a:rPr lang="en-US" dirty="0"/>
              <a:t>Level 2</a:t>
            </a:r>
          </a:p>
        </p:txBody>
      </p:sp>
      <p:sp>
        <p:nvSpPr>
          <p:cNvPr id="138" name="Step 1 Title">
            <a:extLst>
              <a:ext uri="{FF2B5EF4-FFF2-40B4-BE49-F238E27FC236}">
                <a16:creationId xmlns:a16="http://schemas.microsoft.com/office/drawing/2014/main" id="{E7C3DF1D-9756-4E60-3B60-5FC1042D732B}"/>
              </a:ext>
            </a:extLst>
          </p:cNvPr>
          <p:cNvSpPr>
            <a:spLocks noGrp="1"/>
          </p:cNvSpPr>
          <p:nvPr userDrawn="1">
            <p:ph type="body" sz="quarter" idx="61"/>
          </p:nvPr>
        </p:nvSpPr>
        <p:spPr>
          <a:xfrm>
            <a:off x="7507483" y="3725103"/>
            <a:ext cx="3161734" cy="153888"/>
          </a:xfrm>
          <a:prstGeom prst="rect">
            <a:avLst/>
          </a:prstGeom>
          <a:noFill/>
          <a:effectLst/>
        </p:spPr>
        <p:txBody>
          <a:bodyPr wrap="square"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4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9" name="Step 1 Top">
            <a:extLst>
              <a:ext uri="{FF2B5EF4-FFF2-40B4-BE49-F238E27FC236}">
                <a16:creationId xmlns:a16="http://schemas.microsoft.com/office/drawing/2014/main" id="{DD4D8F41-19D0-1C40-C8A6-6751BDCBB4E6}"/>
              </a:ext>
            </a:extLst>
          </p:cNvPr>
          <p:cNvSpPr>
            <a:spLocks noGrp="1"/>
          </p:cNvSpPr>
          <p:nvPr userDrawn="1">
            <p:ph type="body" sz="quarter" idx="62"/>
          </p:nvPr>
        </p:nvSpPr>
        <p:spPr>
          <a:xfrm>
            <a:off x="7507483" y="4050957"/>
            <a:ext cx="3161734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0510E80C-A092-E34D-569F-C7503B34CDEA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7507483" y="5338502"/>
            <a:ext cx="3161734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3"/>
            <a:r>
              <a:rPr lang="en-US" dirty="0"/>
              <a:t>Level 2</a:t>
            </a:r>
          </a:p>
        </p:txBody>
      </p:sp>
      <p:sp>
        <p:nvSpPr>
          <p:cNvPr id="135" name="Step 1 Title">
            <a:extLst>
              <a:ext uri="{FF2B5EF4-FFF2-40B4-BE49-F238E27FC236}">
                <a16:creationId xmlns:a16="http://schemas.microsoft.com/office/drawing/2014/main" id="{F3576EDF-8C4D-5381-E991-4104EFE19D8D}"/>
              </a:ext>
            </a:extLst>
          </p:cNvPr>
          <p:cNvSpPr>
            <a:spLocks noGrp="1"/>
          </p:cNvSpPr>
          <p:nvPr userDrawn="1">
            <p:ph type="body" sz="quarter" idx="58"/>
          </p:nvPr>
        </p:nvSpPr>
        <p:spPr>
          <a:xfrm>
            <a:off x="4036409" y="3725103"/>
            <a:ext cx="3161734" cy="153888"/>
          </a:xfrm>
          <a:prstGeom prst="rect">
            <a:avLst/>
          </a:prstGeom>
          <a:noFill/>
          <a:effectLst/>
        </p:spPr>
        <p:txBody>
          <a:bodyPr wrap="square"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5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6" name="Step 1 Top">
            <a:extLst>
              <a:ext uri="{FF2B5EF4-FFF2-40B4-BE49-F238E27FC236}">
                <a16:creationId xmlns:a16="http://schemas.microsoft.com/office/drawing/2014/main" id="{E979A6D5-04D7-EDA1-795C-CDE631F70816}"/>
              </a:ext>
            </a:extLst>
          </p:cNvPr>
          <p:cNvSpPr>
            <a:spLocks noGrp="1"/>
          </p:cNvSpPr>
          <p:nvPr userDrawn="1">
            <p:ph type="body" sz="quarter" idx="59"/>
          </p:nvPr>
        </p:nvSpPr>
        <p:spPr>
          <a:xfrm>
            <a:off x="4036409" y="4050957"/>
            <a:ext cx="3161734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DACE21C0-49A4-DA91-EDBF-71FBF06125C4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4036409" y="5338502"/>
            <a:ext cx="3161734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3"/>
            <a:r>
              <a:rPr lang="en-US" dirty="0"/>
              <a:t>Level 2</a:t>
            </a:r>
          </a:p>
        </p:txBody>
      </p:sp>
      <p:sp>
        <p:nvSpPr>
          <p:cNvPr id="145" name="Footnote">
            <a:extLst>
              <a:ext uri="{FF2B5EF4-FFF2-40B4-BE49-F238E27FC236}">
                <a16:creationId xmlns:a16="http://schemas.microsoft.com/office/drawing/2014/main" id="{EFC765AC-7584-A8D3-1059-43D998733533}"/>
              </a:ext>
            </a:extLst>
          </p:cNvPr>
          <p:cNvSpPr txBox="1">
            <a:spLocks/>
          </p:cNvSpPr>
          <p:nvPr userDrawn="1"/>
        </p:nvSpPr>
        <p:spPr>
          <a:xfrm>
            <a:off x="320040" y="6309360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or the Microsoft 365 Copilot Chat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365 Copilot Chat mobile app, or the M365 Copilot Chat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3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AI Agents allow Copilot to access your organization-specific apps. In the past this would have required an API call to get data from a system of record.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56657193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8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60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4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888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94A1448-F8D7-EA0F-E466-136E038AA3F1}"/>
              </a:ext>
            </a:extLst>
          </p:cNvPr>
          <p:cNvCxnSpPr>
            <a:cxnSpLocks/>
          </p:cNvCxnSpPr>
          <p:nvPr userDrawn="1"/>
        </p:nvCxnSpPr>
        <p:spPr>
          <a:xfrm>
            <a:off x="3182889" y="1352539"/>
            <a:ext cx="8339848" cy="0"/>
          </a:xfrm>
          <a:prstGeom prst="line">
            <a:avLst/>
          </a:pr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C6C3234-D3F7-EB91-19FC-3FF3921A6EF7}"/>
              </a:ext>
            </a:extLst>
          </p:cNvPr>
          <p:cNvSpPr>
            <a:spLocks/>
          </p:cNvSpPr>
          <p:nvPr userDrawn="1"/>
        </p:nvSpPr>
        <p:spPr bwMode="auto">
          <a:xfrm>
            <a:off x="2179638" y="304726"/>
            <a:ext cx="4582191" cy="526298"/>
          </a:xfrm>
          <a:prstGeom prst="roundRect">
            <a:avLst/>
          </a:prstGeom>
          <a:solidFill>
            <a:srgbClr val="DDEEF8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254000" algn="ctr" rotWithShape="0">
              <a:schemeClr val="bg1">
                <a:lumMod val="75000"/>
                <a:alpha val="3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148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489450-2B99-F45D-B0AD-1BD8CA42038B}"/>
              </a:ext>
            </a:extLst>
          </p:cNvPr>
          <p:cNvSpPr txBox="1">
            <a:spLocks/>
          </p:cNvSpPr>
          <p:nvPr userDrawn="1"/>
        </p:nvSpPr>
        <p:spPr>
          <a:xfrm>
            <a:off x="0" y="304726"/>
            <a:ext cx="2431247" cy="526298"/>
          </a:xfrm>
          <a:custGeom>
            <a:avLst/>
            <a:gdLst>
              <a:gd name="connsiteX0" fmla="*/ 1993 w 2431247"/>
              <a:gd name="connsiteY0" fmla="*/ 0 h 526298"/>
              <a:gd name="connsiteX1" fmla="*/ 2338766 w 2431247"/>
              <a:gd name="connsiteY1" fmla="*/ 0 h 526298"/>
              <a:gd name="connsiteX2" fmla="*/ 2431247 w 2431247"/>
              <a:gd name="connsiteY2" fmla="*/ 92481 h 526298"/>
              <a:gd name="connsiteX3" fmla="*/ 2431247 w 2431247"/>
              <a:gd name="connsiteY3" fmla="*/ 433817 h 526298"/>
              <a:gd name="connsiteX4" fmla="*/ 2338766 w 2431247"/>
              <a:gd name="connsiteY4" fmla="*/ 526298 h 526298"/>
              <a:gd name="connsiteX5" fmla="*/ 1993 w 2431247"/>
              <a:gd name="connsiteY5" fmla="*/ 526298 h 526298"/>
              <a:gd name="connsiteX6" fmla="*/ 0 w 2431247"/>
              <a:gd name="connsiteY6" fmla="*/ 525896 h 526298"/>
              <a:gd name="connsiteX7" fmla="*/ 0 w 2431247"/>
              <a:gd name="connsiteY7" fmla="*/ 402 h 52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1247" h="526298">
                <a:moveTo>
                  <a:pt x="1993" y="0"/>
                </a:moveTo>
                <a:lnTo>
                  <a:pt x="2338766" y="0"/>
                </a:lnTo>
                <a:cubicBezTo>
                  <a:pt x="2389842" y="0"/>
                  <a:pt x="2431247" y="41405"/>
                  <a:pt x="2431247" y="92481"/>
                </a:cubicBezTo>
                <a:lnTo>
                  <a:pt x="2431247" y="433817"/>
                </a:lnTo>
                <a:cubicBezTo>
                  <a:pt x="2431247" y="484893"/>
                  <a:pt x="2389842" y="526298"/>
                  <a:pt x="2338766" y="526298"/>
                </a:cubicBezTo>
                <a:lnTo>
                  <a:pt x="1993" y="526298"/>
                </a:lnTo>
                <a:lnTo>
                  <a:pt x="0" y="525896"/>
                </a:lnTo>
                <a:lnTo>
                  <a:pt x="0" y="402"/>
                </a:lnTo>
                <a:close/>
              </a:path>
            </a:pathLst>
          </a:cu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/>
        </p:spPr>
        <p:txBody>
          <a:bodyPr vert="horz" wrap="square" lIns="310896" tIns="0" rIns="0" bIns="0" rtlCol="0" anchor="ctr" anchorCtr="0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200" b="1" i="0" kern="1200" spc="0" baseline="0">
                <a:solidFill>
                  <a:srgbClr val="FFFFFF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71" name="Scenario Level">
            <a:extLst>
              <a:ext uri="{FF2B5EF4-FFF2-40B4-BE49-F238E27FC236}">
                <a16:creationId xmlns:a16="http://schemas.microsoft.com/office/drawing/2014/main" id="{5C914349-B5B3-D703-EE31-78482DD3DAA9}"/>
              </a:ext>
            </a:extLst>
          </p:cNvPr>
          <p:cNvSpPr txBox="1"/>
          <p:nvPr userDrawn="1"/>
        </p:nvSpPr>
        <p:spPr>
          <a:xfrm>
            <a:off x="10895070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73" name="Available with">
            <a:extLst>
              <a:ext uri="{FF2B5EF4-FFF2-40B4-BE49-F238E27FC236}">
                <a16:creationId xmlns:a16="http://schemas.microsoft.com/office/drawing/2014/main" id="{1E59605F-F04E-58C0-102B-28C6AFF01B7D}"/>
              </a:ext>
            </a:extLst>
          </p:cNvPr>
          <p:cNvSpPr txBox="1"/>
          <p:nvPr userDrawn="1"/>
        </p:nvSpPr>
        <p:spPr>
          <a:xfrm>
            <a:off x="9126798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84F79FD-8FB8-5727-A3FB-9193B8AF441D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CD8F809-3EF5-43AD-9927-8D87766BB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05591" y="1247214"/>
            <a:ext cx="210652" cy="210652"/>
            <a:chOff x="5214995" y="-1168400"/>
            <a:chExt cx="431800" cy="4318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D95EE76-3BB3-5D96-1162-650D8265E79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1" name="Rectangle 89">
              <a:extLst>
                <a:ext uri="{FF2B5EF4-FFF2-40B4-BE49-F238E27FC236}">
                  <a16:creationId xmlns:a16="http://schemas.microsoft.com/office/drawing/2014/main" id="{C479534D-98FF-6F65-ECCB-79C6294552EA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684A0D0-9EC4-FC0C-B023-76950C80D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689384" y="1247214"/>
            <a:ext cx="210652" cy="210652"/>
            <a:chOff x="5214995" y="-1168400"/>
            <a:chExt cx="431800" cy="4318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82D2312-1888-7E4C-63E7-F0B9A0902E6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5" name="Rectangle 89">
              <a:extLst>
                <a:ext uri="{FF2B5EF4-FFF2-40B4-BE49-F238E27FC236}">
                  <a16:creationId xmlns:a16="http://schemas.microsoft.com/office/drawing/2014/main" id="{E1424AAE-0B41-949F-3E6D-9A5D7323D7DB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37120404-23B9-B744-0816-1D0C351C9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556" y="429376"/>
            <a:ext cx="4144817" cy="276999"/>
          </a:xfrm>
        </p:spPr>
        <p:txBody>
          <a:bodyPr/>
          <a:lstStyle>
            <a:lvl1pPr>
              <a:defRPr lang="en-IN" sz="1800" kern="1200" spc="-50" baseline="0" dirty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5" name="Text Placeholder 70">
            <a:extLst>
              <a:ext uri="{FF2B5EF4-FFF2-40B4-BE49-F238E27FC236}">
                <a16:creationId xmlns:a16="http://schemas.microsoft.com/office/drawing/2014/main" id="{BECC6E1E-CB20-24F2-9CE6-B77C08524D0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6" y="413987"/>
            <a:ext cx="1941119" cy="30777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000" spc="-50" baseline="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4" name="Licenses">
            <a:extLst>
              <a:ext uri="{FF2B5EF4-FFF2-40B4-BE49-F238E27FC236}">
                <a16:creationId xmlns:a16="http://schemas.microsoft.com/office/drawing/2014/main" id="{E442F0DF-3967-354D-A17D-A2229F6B3036}"/>
              </a:ext>
            </a:extLst>
          </p:cNvPr>
          <p:cNvSpPr>
            <a:spLocks noGrp="1"/>
          </p:cNvSpPr>
          <p:nvPr userDrawn="1">
            <p:ph type="body" sz="quarter" idx="44"/>
          </p:nvPr>
        </p:nvSpPr>
        <p:spPr>
          <a:xfrm>
            <a:off x="7149557" y="521100"/>
            <a:ext cx="2969488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C03BC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2" name="Level">
            <a:extLst>
              <a:ext uri="{FF2B5EF4-FFF2-40B4-BE49-F238E27FC236}">
                <a16:creationId xmlns:a16="http://schemas.microsoft.com/office/drawing/2014/main" id="{0CD96223-5C6F-D226-0888-B8E8522B7793}"/>
              </a:ext>
            </a:extLst>
          </p:cNvPr>
          <p:cNvSpPr>
            <a:spLocks noGrp="1"/>
          </p:cNvSpPr>
          <p:nvPr userDrawn="1">
            <p:ph type="body" sz="quarter" idx="43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0078D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Click to edit</a:t>
            </a:r>
          </a:p>
        </p:txBody>
      </p:sp>
      <p:sp>
        <p:nvSpPr>
          <p:cNvPr id="14" name="Step 5 Top">
            <a:extLst>
              <a:ext uri="{FF2B5EF4-FFF2-40B4-BE49-F238E27FC236}">
                <a16:creationId xmlns:a16="http://schemas.microsoft.com/office/drawing/2014/main" id="{5F6FC536-93D3-A645-6321-E19971F6F7A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11388" y="1026303"/>
            <a:ext cx="2431246" cy="113107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kumimoji="0" lang="en-US" sz="1050" b="0" i="0" u="none" strike="noStrike" kern="1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53" name="Text Placeholder 8">
            <a:extLst>
              <a:ext uri="{FF2B5EF4-FFF2-40B4-BE49-F238E27FC236}">
                <a16:creationId xmlns:a16="http://schemas.microsoft.com/office/drawing/2014/main" id="{20290FDF-B386-A402-3F54-8F38D89E3855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2" name="Text Placeholder 8">
            <a:extLst>
              <a:ext uri="{FF2B5EF4-FFF2-40B4-BE49-F238E27FC236}">
                <a16:creationId xmlns:a16="http://schemas.microsoft.com/office/drawing/2014/main" id="{CC259F50-FF88-8A52-A7A2-B916E54D0007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 w="12700">
            <a:solidFill>
              <a:srgbClr val="C03BC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04" name="Step 1 Title">
            <a:extLst>
              <a:ext uri="{FF2B5EF4-FFF2-40B4-BE49-F238E27FC236}">
                <a16:creationId xmlns:a16="http://schemas.microsoft.com/office/drawing/2014/main" id="{AAECE90F-E2FD-C50D-2380-5A623E6E68CC}"/>
              </a:ext>
            </a:extLst>
          </p:cNvPr>
          <p:cNvSpPr>
            <a:spLocks noGrp="1"/>
          </p:cNvSpPr>
          <p:nvPr userDrawn="1">
            <p:ph type="body" sz="quarter" idx="47"/>
          </p:nvPr>
        </p:nvSpPr>
        <p:spPr>
          <a:xfrm>
            <a:off x="3182890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Step 1 Top">
            <a:extLst>
              <a:ext uri="{FF2B5EF4-FFF2-40B4-BE49-F238E27FC236}">
                <a16:creationId xmlns:a16="http://schemas.microsoft.com/office/drawing/2014/main" id="{A10522D6-287E-CAF9-7877-202543AC084D}"/>
              </a:ext>
            </a:extLst>
          </p:cNvPr>
          <p:cNvSpPr>
            <a:spLocks noGrp="1"/>
          </p:cNvSpPr>
          <p:nvPr userDrawn="1">
            <p:ph type="body" sz="quarter" idx="48"/>
          </p:nvPr>
        </p:nvSpPr>
        <p:spPr>
          <a:xfrm>
            <a:off x="3182890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11">
            <a:extLst>
              <a:ext uri="{FF2B5EF4-FFF2-40B4-BE49-F238E27FC236}">
                <a16:creationId xmlns:a16="http://schemas.microsoft.com/office/drawing/2014/main" id="{899216D1-14EF-7DC6-A6A8-3649535AF5E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182889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3"/>
            <a:r>
              <a:rPr lang="en-US" dirty="0"/>
              <a:t>Level 2</a:t>
            </a:r>
          </a:p>
        </p:txBody>
      </p:sp>
      <p:sp>
        <p:nvSpPr>
          <p:cNvPr id="114" name="Step 1 Title">
            <a:extLst>
              <a:ext uri="{FF2B5EF4-FFF2-40B4-BE49-F238E27FC236}">
                <a16:creationId xmlns:a16="http://schemas.microsoft.com/office/drawing/2014/main" id="{AFF8CAD5-73C9-15E8-C15B-5669E59EDF22}"/>
              </a:ext>
            </a:extLst>
          </p:cNvPr>
          <p:cNvSpPr>
            <a:spLocks noGrp="1"/>
          </p:cNvSpPr>
          <p:nvPr userDrawn="1">
            <p:ph type="body" sz="quarter" idx="49"/>
          </p:nvPr>
        </p:nvSpPr>
        <p:spPr>
          <a:xfrm>
            <a:off x="6066682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2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Step 1 Top">
            <a:extLst>
              <a:ext uri="{FF2B5EF4-FFF2-40B4-BE49-F238E27FC236}">
                <a16:creationId xmlns:a16="http://schemas.microsoft.com/office/drawing/2014/main" id="{CBBB447E-62C7-3EE8-58FD-A63BA4091DC2}"/>
              </a:ext>
            </a:extLst>
          </p:cNvPr>
          <p:cNvSpPr>
            <a:spLocks noGrp="1"/>
          </p:cNvSpPr>
          <p:nvPr userDrawn="1">
            <p:ph type="body" sz="quarter" idx="50"/>
          </p:nvPr>
        </p:nvSpPr>
        <p:spPr>
          <a:xfrm>
            <a:off x="6066682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6E7EFF7-AB37-8C10-0D72-C219A327442B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6066682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3"/>
            <a:r>
              <a:rPr lang="en-US" dirty="0"/>
              <a:t>Level 2</a:t>
            </a:r>
          </a:p>
        </p:txBody>
      </p:sp>
      <p:sp>
        <p:nvSpPr>
          <p:cNvPr id="127" name="Step 1 Title">
            <a:extLst>
              <a:ext uri="{FF2B5EF4-FFF2-40B4-BE49-F238E27FC236}">
                <a16:creationId xmlns:a16="http://schemas.microsoft.com/office/drawing/2014/main" id="{DC3628C0-ED08-9682-4738-5B06F7C21C56}"/>
              </a:ext>
            </a:extLst>
          </p:cNvPr>
          <p:cNvSpPr>
            <a:spLocks noGrp="1"/>
          </p:cNvSpPr>
          <p:nvPr userDrawn="1">
            <p:ph type="body" sz="quarter" idx="52"/>
          </p:nvPr>
        </p:nvSpPr>
        <p:spPr>
          <a:xfrm>
            <a:off x="8950475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3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8" name="Step 1 Top">
            <a:extLst>
              <a:ext uri="{FF2B5EF4-FFF2-40B4-BE49-F238E27FC236}">
                <a16:creationId xmlns:a16="http://schemas.microsoft.com/office/drawing/2014/main" id="{E91EBCF2-F3C6-3640-61AD-0C42AE3B6C92}"/>
              </a:ext>
            </a:extLst>
          </p:cNvPr>
          <p:cNvSpPr>
            <a:spLocks noGrp="1"/>
          </p:cNvSpPr>
          <p:nvPr userDrawn="1">
            <p:ph type="body" sz="quarter" idx="53"/>
          </p:nvPr>
        </p:nvSpPr>
        <p:spPr>
          <a:xfrm>
            <a:off x="8950475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6820393F-A448-2E4C-089D-807F9DC2A07E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8950475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3"/>
            <a:r>
              <a:rPr lang="en-US" dirty="0"/>
              <a:t>Level 2</a:t>
            </a:r>
          </a:p>
        </p:txBody>
      </p:sp>
      <p:sp>
        <p:nvSpPr>
          <p:cNvPr id="145" name="Footnote">
            <a:extLst>
              <a:ext uri="{FF2B5EF4-FFF2-40B4-BE49-F238E27FC236}">
                <a16:creationId xmlns:a16="http://schemas.microsoft.com/office/drawing/2014/main" id="{EFC765AC-7584-A8D3-1059-43D998733533}"/>
              </a:ext>
            </a:extLst>
          </p:cNvPr>
          <p:cNvSpPr txBox="1">
            <a:spLocks/>
          </p:cNvSpPr>
          <p:nvPr userDrawn="1"/>
        </p:nvSpPr>
        <p:spPr>
          <a:xfrm>
            <a:off x="320040" y="6309360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or the Microsoft 365 Copilot Chat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365 Copilot Chat mobile app, or the M365 Copilot Chat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3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AI Agents allow Copilot to access your organization-specific apps. In the past this would have required an API call to get data from a system of record.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238783479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8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60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4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888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955436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" name="Level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License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85751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79309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79309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24834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24834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23351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95451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Step 1 TItle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Step 1 Top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9" name="Step 1 Bottom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199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183" name="Step 2 Title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Step 2 Top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Step 2 Bottom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76897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186" name="Step 3 Title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Step 3 Top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900" kern="1200" spc="0" baseline="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88" name="Step 3 Bottom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Step 4 Title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Step 4 Top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Step 4 Bottom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96772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192" name="Step 5 Title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Step 5 Top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4" name="Step 5 Bottom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76897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189" name="Step 6 Title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Step 6 Top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Step 6 Bottom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5" name="Footnote">
            <a:extLst>
              <a:ext uri="{FF2B5EF4-FFF2-40B4-BE49-F238E27FC236}">
                <a16:creationId xmlns:a16="http://schemas.microsoft.com/office/drawing/2014/main" id="{31EB8337-5CD4-C7D9-AFCA-89AFAC81CFF8}"/>
              </a:ext>
            </a:extLst>
          </p:cNvPr>
          <p:cNvSpPr txBox="1">
            <a:spLocks/>
          </p:cNvSpPr>
          <p:nvPr userDrawn="1"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 dirty="0"/>
              <a:t>1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 </a:t>
            </a:r>
            <a:r>
              <a:rPr lang="en-US" noProof="0" dirty="0"/>
              <a:t>or the Microsoft 365 Copilot Chat mobile app and set toggle to “Web”.</a:t>
            </a:r>
          </a:p>
          <a:p>
            <a:r>
              <a:rPr lang="en-US" baseline="30000" noProof="0" dirty="0"/>
              <a:t>2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</a:t>
            </a:r>
            <a:r>
              <a:rPr lang="en-US" noProof="0" dirty="0"/>
              <a:t>, the Microsoft 365 Copilot Chat mobile app, or the M365 Copilot Chat app in Teams, and set toggle to “Work”.</a:t>
            </a:r>
          </a:p>
          <a:p>
            <a:r>
              <a:rPr lang="en-US" baseline="30000" noProof="0" dirty="0"/>
              <a:t>3</a:t>
            </a:r>
            <a:r>
              <a:rPr lang="en-US" noProof="0" dirty="0"/>
              <a:t>AI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907" r:id="rId3"/>
    <p:sldLayoutId id="2147483835" r:id="rId4"/>
    <p:sldLayoutId id="2147483675" r:id="rId5"/>
    <p:sldLayoutId id="2147483676" r:id="rId6"/>
    <p:sldLayoutId id="2147483908" r:id="rId7"/>
    <p:sldLayoutId id="2147483911" r:id="rId8"/>
    <p:sldLayoutId id="2147483816" r:id="rId9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sv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upport.microsoft.com/en-us/topic/overview-of-microsoft-365-chat-preview-5b00a52d-7296-48ee-b938-b95b7209f737" TargetMode="External"/><Relationship Id="rId5" Type="http://schemas.openxmlformats.org/officeDocument/2006/relationships/image" Target="../media/image11.svg"/><Relationship Id="rId10" Type="http://schemas.openxmlformats.org/officeDocument/2006/relationships/image" Target="../media/image15.sv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8B39B87-4284-853F-E428-518F71BA935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11388" y="1026303"/>
            <a:ext cx="2340372" cy="1131079"/>
          </a:xfrm>
        </p:spPr>
        <p:txBody>
          <a:bodyPr/>
          <a:lstStyle/>
          <a:p>
            <a:r>
              <a:rPr lang="en-US" dirty="0"/>
              <a:t>School board meetings require extensive preparation. Copilot can assist with researching topics and creating an agenda. It can then help to prepare a meeting summary and create action plans.</a:t>
            </a:r>
            <a:endParaRPr lang="en-US" noProof="0" dirty="0"/>
          </a:p>
        </p:txBody>
      </p:sp>
      <p:sp>
        <p:nvSpPr>
          <p:cNvPr id="78" name="Text Placeholder 77">
            <a:extLst>
              <a:ext uri="{FF2B5EF4-FFF2-40B4-BE49-F238E27FC236}">
                <a16:creationId xmlns:a16="http://schemas.microsoft.com/office/drawing/2014/main" id="{B93081FB-396A-7CDA-259D-BAC8FAAE2E53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10430351" y="521099"/>
            <a:ext cx="1456966" cy="175614"/>
          </a:xfrm>
        </p:spPr>
        <p:txBody>
          <a:bodyPr/>
          <a:lstStyle/>
          <a:p>
            <a:r>
              <a:rPr lang="en-US" noProof="0"/>
              <a:t>Buy</a:t>
            </a:r>
          </a:p>
        </p:txBody>
      </p:sp>
      <p:sp>
        <p:nvSpPr>
          <p:cNvPr id="79" name="Text Placeholder 78">
            <a:extLst>
              <a:ext uri="{FF2B5EF4-FFF2-40B4-BE49-F238E27FC236}">
                <a16:creationId xmlns:a16="http://schemas.microsoft.com/office/drawing/2014/main" id="{20094D2D-44B2-F941-1490-57F5A1A13814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7149557" y="521100"/>
            <a:ext cx="2969488" cy="169277"/>
          </a:xfrm>
        </p:spPr>
        <p:txBody>
          <a:bodyPr/>
          <a:lstStyle/>
          <a:p>
            <a:r>
              <a:rPr lang="en-US" noProof="0"/>
              <a:t>Microsoft 365 Copilot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2D17105-AE6D-BE75-2D37-1F3D33F8C0AA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182889" y="2725494"/>
            <a:ext cx="2572262" cy="712876"/>
          </a:xfrm>
        </p:spPr>
        <p:txBody>
          <a:bodyPr/>
          <a:lstStyle/>
          <a:p>
            <a:r>
              <a:rPr lang="en-US" noProof="0"/>
              <a:t>Benefit: </a:t>
            </a:r>
            <a:r>
              <a:rPr lang="en-US" noProof="0">
                <a:latin typeface="+mj-lt"/>
              </a:rPr>
              <a:t>Quickly and easily analyze </a:t>
            </a:r>
            <a:r>
              <a:rPr lang="en-US" noProof="0"/>
              <a:t>previous meeting notes and discussions, referencing relevant talking points on curriculum updates or budget proposals or specific follow-ups.</a:t>
            </a:r>
          </a:p>
        </p:txBody>
      </p:sp>
      <p:sp>
        <p:nvSpPr>
          <p:cNvPr id="88" name="Text Placeholder 87">
            <a:extLst>
              <a:ext uri="{FF2B5EF4-FFF2-40B4-BE49-F238E27FC236}">
                <a16:creationId xmlns:a16="http://schemas.microsoft.com/office/drawing/2014/main" id="{55E4BA8C-B67E-4EAF-5217-73D4801473A1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3182890" y="1112478"/>
            <a:ext cx="2572262" cy="153888"/>
          </a:xfrm>
        </p:spPr>
        <p:txBody>
          <a:bodyPr/>
          <a:lstStyle/>
          <a:p>
            <a:r>
              <a:rPr lang="en-US" noProof="0"/>
              <a:t>Meeting preparation</a:t>
            </a:r>
          </a:p>
        </p:txBody>
      </p:sp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6BA70EFE-0A97-F0FD-907B-2CD0D88102A0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3182890" y="1438715"/>
            <a:ext cx="2572262" cy="626701"/>
          </a:xfrm>
        </p:spPr>
        <p:txBody>
          <a:bodyPr/>
          <a:lstStyle/>
          <a:p>
            <a:r>
              <a:rPr lang="en-US" noProof="0"/>
              <a:t>Use Copilot to effectively manage the next board meeting on curriculum and budget updates.</a:t>
            </a:r>
          </a:p>
          <a:p>
            <a:endParaRPr lang="en-US" noProof="0"/>
          </a:p>
        </p:txBody>
      </p:sp>
      <p:sp>
        <p:nvSpPr>
          <p:cNvPr id="90" name="Text Placeholder 89">
            <a:extLst>
              <a:ext uri="{FF2B5EF4-FFF2-40B4-BE49-F238E27FC236}">
                <a16:creationId xmlns:a16="http://schemas.microsoft.com/office/drawing/2014/main" id="{4914611B-8ACD-AC17-7E18-B7A8B708194F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6066682" y="1112478"/>
            <a:ext cx="2572262" cy="153888"/>
          </a:xfrm>
        </p:spPr>
        <p:txBody>
          <a:bodyPr/>
          <a:lstStyle/>
          <a:p>
            <a:r>
              <a:rPr lang="en-US" noProof="0"/>
              <a:t>Agenda creation and meeting reminders</a:t>
            </a:r>
          </a:p>
        </p:txBody>
      </p:sp>
      <p:sp>
        <p:nvSpPr>
          <p:cNvPr id="91" name="Text Placeholder 90">
            <a:extLst>
              <a:ext uri="{FF2B5EF4-FFF2-40B4-BE49-F238E27FC236}">
                <a16:creationId xmlns:a16="http://schemas.microsoft.com/office/drawing/2014/main" id="{21BE0A1E-DE03-9909-820D-148393BC25EA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6066682" y="1438715"/>
            <a:ext cx="2572262" cy="626701"/>
          </a:xfrm>
        </p:spPr>
        <p:txBody>
          <a:bodyPr/>
          <a:lstStyle/>
          <a:p>
            <a:r>
              <a:rPr lang="en-US" noProof="0"/>
              <a:t>Create and refine meeting agendas with reminders and summary of email threads to  recommend pertinent topics to the monthly board meeting and stakeholders.</a:t>
            </a:r>
          </a:p>
          <a:p>
            <a:endParaRPr lang="en-US" noProof="0"/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B8B43691-8ED4-0979-9347-22D24703E661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8950325" y="2725738"/>
            <a:ext cx="2571750" cy="712787"/>
          </a:xfrm>
        </p:spPr>
        <p:txBody>
          <a:bodyPr/>
          <a:lstStyle/>
          <a:p>
            <a:r>
              <a:rPr lang="en-US" noProof="0" dirty="0"/>
              <a:t>Benefit: </a:t>
            </a:r>
            <a:r>
              <a:rPr lang="en-US" noProof="0" dirty="0">
                <a:latin typeface="+mj-lt"/>
              </a:rPr>
              <a:t>Stay engaged </a:t>
            </a:r>
            <a:r>
              <a:rPr lang="en-US" noProof="0" dirty="0"/>
              <a:t>by using Copilot to accurately summarize key points, action items for each participant, and upcoming deadlines.</a:t>
            </a:r>
          </a:p>
        </p:txBody>
      </p: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973214D4-05EC-C48E-AC63-695AC2EABBDD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8950475" y="1112478"/>
            <a:ext cx="2572262" cy="153888"/>
          </a:xfrm>
        </p:spPr>
        <p:txBody>
          <a:bodyPr/>
          <a:lstStyle/>
          <a:p>
            <a:r>
              <a:rPr lang="en-US" noProof="0"/>
              <a:t>Interactive meeting experience</a:t>
            </a:r>
          </a:p>
        </p:txBody>
      </p:sp>
      <p:sp>
        <p:nvSpPr>
          <p:cNvPr id="94" name="Text Placeholder 93">
            <a:extLst>
              <a:ext uri="{FF2B5EF4-FFF2-40B4-BE49-F238E27FC236}">
                <a16:creationId xmlns:a16="http://schemas.microsoft.com/office/drawing/2014/main" id="{AD74D9C9-43BA-3D40-1421-EF1E8ADCD3A5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8950475" y="1438715"/>
            <a:ext cx="2572262" cy="626701"/>
          </a:xfrm>
        </p:spPr>
        <p:txBody>
          <a:bodyPr/>
          <a:lstStyle/>
          <a:p>
            <a:r>
              <a:rPr lang="en-US" noProof="0"/>
              <a:t>Capture important notes and feedback relevant to the updates while staying highly engaged in the meeting.</a:t>
            </a:r>
          </a:p>
          <a:p>
            <a:endParaRPr lang="en-US" noProof="0"/>
          </a:p>
        </p:txBody>
      </p:sp>
      <p:sp>
        <p:nvSpPr>
          <p:cNvPr id="92" name="Text Placeholder 91">
            <a:extLst>
              <a:ext uri="{FF2B5EF4-FFF2-40B4-BE49-F238E27FC236}">
                <a16:creationId xmlns:a16="http://schemas.microsoft.com/office/drawing/2014/main" id="{C0163543-FE38-35C4-B373-81289841B832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6067425" y="2725738"/>
            <a:ext cx="2571750" cy="712787"/>
          </a:xfrm>
        </p:spPr>
        <p:txBody>
          <a:bodyPr/>
          <a:lstStyle/>
          <a:p>
            <a:r>
              <a:rPr lang="en-US" noProof="0"/>
              <a:t>Benefit: </a:t>
            </a:r>
            <a:r>
              <a:rPr lang="en-US" noProof="0">
                <a:latin typeface="+mj-lt"/>
              </a:rPr>
              <a:t>Save time </a:t>
            </a:r>
            <a:r>
              <a:rPr lang="en-US" noProof="0"/>
              <a:t>and ensure you’ve capture board recommendations by using Copilot to generate and refine meeting agendas and documentation.</a:t>
            </a:r>
          </a:p>
        </p:txBody>
      </p:sp>
      <p:sp>
        <p:nvSpPr>
          <p:cNvPr id="96" name="Text Placeholder 95">
            <a:extLst>
              <a:ext uri="{FF2B5EF4-FFF2-40B4-BE49-F238E27FC236}">
                <a16:creationId xmlns:a16="http://schemas.microsoft.com/office/drawing/2014/main" id="{1A679671-250B-DC68-84F9-F318436088B6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4036409" y="3725103"/>
            <a:ext cx="3161734" cy="153888"/>
          </a:xfrm>
        </p:spPr>
        <p:txBody>
          <a:bodyPr/>
          <a:lstStyle/>
          <a:p>
            <a:r>
              <a:rPr lang="en-US" noProof="0"/>
              <a:t>Formalize an evidence-based process</a:t>
            </a:r>
          </a:p>
        </p:txBody>
      </p:sp>
      <p:sp>
        <p:nvSpPr>
          <p:cNvPr id="97" name="Text Placeholder 96">
            <a:extLst>
              <a:ext uri="{FF2B5EF4-FFF2-40B4-BE49-F238E27FC236}">
                <a16:creationId xmlns:a16="http://schemas.microsoft.com/office/drawing/2014/main" id="{6B4E1FA9-0333-0832-E7C5-B6A791A0C4FB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4036409" y="4050957"/>
            <a:ext cx="3161734" cy="626701"/>
          </a:xfrm>
        </p:spPr>
        <p:txBody>
          <a:bodyPr/>
          <a:lstStyle/>
          <a:p>
            <a:r>
              <a:rPr lang="en-US" noProof="0"/>
              <a:t>Socialize the curriculum and budget plans to promote active refinement and transparency of information between Board members, and Superintendent office.</a:t>
            </a:r>
          </a:p>
          <a:p>
            <a:endParaRPr lang="en-US" noProof="0"/>
          </a:p>
        </p:txBody>
      </p:sp>
      <p:sp>
        <p:nvSpPr>
          <p:cNvPr id="101" name="Text Placeholder 100">
            <a:extLst>
              <a:ext uri="{FF2B5EF4-FFF2-40B4-BE49-F238E27FC236}">
                <a16:creationId xmlns:a16="http://schemas.microsoft.com/office/drawing/2014/main" id="{A87EDE7E-D7CC-8CF1-7926-10488DABB3A3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7507288" y="5338763"/>
            <a:ext cx="3162300" cy="712787"/>
          </a:xfrm>
        </p:spPr>
        <p:txBody>
          <a:bodyPr/>
          <a:lstStyle/>
          <a:p>
            <a:r>
              <a:rPr lang="en-US" noProof="0"/>
              <a:t>Benefit: </a:t>
            </a:r>
            <a:r>
              <a:rPr lang="en-US" noProof="0">
                <a:latin typeface="+mj-lt"/>
              </a:rPr>
              <a:t>Document next steps </a:t>
            </a:r>
            <a:r>
              <a:rPr lang="en-US" noProof="0"/>
              <a:t>by using Copilot to create a meeting recap encompassing all to-dos and key points to help track progress over time.</a:t>
            </a:r>
          </a:p>
        </p:txBody>
      </p:sp>
      <p:sp>
        <p:nvSpPr>
          <p:cNvPr id="99" name="Text Placeholder 98">
            <a:extLst>
              <a:ext uri="{FF2B5EF4-FFF2-40B4-BE49-F238E27FC236}">
                <a16:creationId xmlns:a16="http://schemas.microsoft.com/office/drawing/2014/main" id="{601634ED-3CFC-6077-208C-84CC6410A140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7507483" y="3725103"/>
            <a:ext cx="3161734" cy="153888"/>
          </a:xfrm>
        </p:spPr>
        <p:txBody>
          <a:bodyPr/>
          <a:lstStyle/>
          <a:p>
            <a:r>
              <a:rPr lang="en-US" noProof="0"/>
              <a:t>Collaborative communication</a:t>
            </a:r>
          </a:p>
        </p:txBody>
      </p:sp>
      <p:sp>
        <p:nvSpPr>
          <p:cNvPr id="100" name="Text Placeholder 99">
            <a:extLst>
              <a:ext uri="{FF2B5EF4-FFF2-40B4-BE49-F238E27FC236}">
                <a16:creationId xmlns:a16="http://schemas.microsoft.com/office/drawing/2014/main" id="{46DE1027-7AFC-07DD-6A0A-6594A1C37D60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7507483" y="4050957"/>
            <a:ext cx="3161734" cy="626701"/>
          </a:xfrm>
        </p:spPr>
        <p:txBody>
          <a:bodyPr/>
          <a:lstStyle/>
          <a:p>
            <a:pPr lvl="0"/>
            <a:r>
              <a:rPr lang="en-US" noProof="0"/>
              <a:t>Organize meeting key takeaways, gather survey insights, highlight themes, and emphasize action items into a recap communication.</a:t>
            </a:r>
          </a:p>
        </p:txBody>
      </p:sp>
      <p:sp>
        <p:nvSpPr>
          <p:cNvPr id="98" name="Text Placeholder 97">
            <a:extLst>
              <a:ext uri="{FF2B5EF4-FFF2-40B4-BE49-F238E27FC236}">
                <a16:creationId xmlns:a16="http://schemas.microsoft.com/office/drawing/2014/main" id="{027D41DA-D8E2-13BE-D24B-21AFD8401595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4037013" y="5338763"/>
            <a:ext cx="3160712" cy="712787"/>
          </a:xfrm>
        </p:spPr>
        <p:txBody>
          <a:bodyPr/>
          <a:lstStyle/>
          <a:p>
            <a:r>
              <a:rPr lang="en-US" noProof="0"/>
              <a:t>Benefit: </a:t>
            </a:r>
            <a:r>
              <a:rPr lang="en-US" noProof="0">
                <a:latin typeface="+mj-lt"/>
              </a:rPr>
              <a:t>Easily create </a:t>
            </a:r>
            <a:r>
              <a:rPr lang="en-US" noProof="0"/>
              <a:t>what you need and apply branding guidelines, adjust layouts, and reformat text to socialize plans effectively.</a:t>
            </a:r>
          </a:p>
        </p:txBody>
      </p:sp>
      <p:sp>
        <p:nvSpPr>
          <p:cNvPr id="102" name="Text Placeholder 101">
            <a:extLst>
              <a:ext uri="{FF2B5EF4-FFF2-40B4-BE49-F238E27FC236}">
                <a16:creationId xmlns:a16="http://schemas.microsoft.com/office/drawing/2014/main" id="{565EEB2B-80AB-4D2E-1F1F-DCF32912B8F6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</p:spPr>
        <p:txBody>
          <a:bodyPr/>
          <a:lstStyle/>
          <a:p>
            <a:r>
              <a:rPr lang="en-US" noProof="0"/>
              <a:t>Value benefit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18626D93-CCBE-59A3-19AE-9BBAB782B0C0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</p:spPr>
        <p:txBody>
          <a:bodyPr/>
          <a:lstStyle/>
          <a:p>
            <a:r>
              <a:rPr lang="en-US" noProof="0"/>
              <a:t>KPIs impacted</a:t>
            </a:r>
          </a:p>
        </p:txBody>
      </p:sp>
      <p:sp>
        <p:nvSpPr>
          <p:cNvPr id="75" name="Title 74">
            <a:extLst>
              <a:ext uri="{FF2B5EF4-FFF2-40B4-BE49-F238E27FC236}">
                <a16:creationId xmlns:a16="http://schemas.microsoft.com/office/drawing/2014/main" id="{1E2603E9-D0E3-9497-EFCF-F1854390B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1874" y="429826"/>
            <a:ext cx="3994781" cy="276999"/>
          </a:xfrm>
        </p:spPr>
        <p:txBody>
          <a:bodyPr/>
          <a:lstStyle/>
          <a:p>
            <a:r>
              <a:rPr lang="en-US" noProof="0"/>
              <a:t>Monthly board meeting management</a:t>
            </a:r>
          </a:p>
        </p:txBody>
      </p:sp>
      <p:sp>
        <p:nvSpPr>
          <p:cNvPr id="76" name="Text Placeholder 75">
            <a:extLst>
              <a:ext uri="{FF2B5EF4-FFF2-40B4-BE49-F238E27FC236}">
                <a16:creationId xmlns:a16="http://schemas.microsoft.com/office/drawing/2014/main" id="{8523B223-DB02-1370-6A36-76D0C4677B5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6" y="414437"/>
            <a:ext cx="3994781" cy="307777"/>
          </a:xfrm>
        </p:spPr>
        <p:txBody>
          <a:bodyPr/>
          <a:lstStyle/>
          <a:p>
            <a:r>
              <a:rPr lang="en-US" noProof="0"/>
              <a:t>Education</a:t>
            </a:r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C7602D7B-0712-72B9-D7C3-DAB6A39EABF3}"/>
              </a:ext>
            </a:extLst>
          </p:cNvPr>
          <p:cNvGrpSpPr>
            <a:grpSpLocks/>
          </p:cNvGrpSpPr>
          <p:nvPr/>
        </p:nvGrpSpPr>
        <p:grpSpPr>
          <a:xfrm>
            <a:off x="320719" y="5020658"/>
            <a:ext cx="1771605" cy="216000"/>
            <a:chOff x="320721" y="4517211"/>
            <a:chExt cx="1771605" cy="216000"/>
          </a:xfrm>
        </p:grpSpPr>
        <p:sp>
          <p:nvSpPr>
            <p:cNvPr id="130" name="Rectangle: Rounded Corners 6">
              <a:extLst>
                <a:ext uri="{FF2B5EF4-FFF2-40B4-BE49-F238E27FC236}">
                  <a16:creationId xmlns:a16="http://schemas.microsoft.com/office/drawing/2014/main" id="{CFAB728C-3699-8434-F840-B56E681859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20721" y="4517211"/>
              <a:ext cx="1771605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C03BC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C03BC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 panose="020B0702040204020203" pitchFamily="34" charset="0"/>
                </a:rPr>
                <a:t>Reduce costs</a:t>
              </a:r>
            </a:p>
          </p:txBody>
        </p:sp>
        <p:pic>
          <p:nvPicPr>
            <p:cNvPr id="131" name="Graphic 130">
              <a:extLst>
                <a:ext uri="{FF2B5EF4-FFF2-40B4-BE49-F238E27FC236}">
                  <a16:creationId xmlns:a16="http://schemas.microsoft.com/office/drawing/2014/main" id="{D524DE33-7E64-2B1F-5513-F4567A1309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67507" y="4552645"/>
              <a:ext cx="144000" cy="141732"/>
            </a:xfrm>
            <a:prstGeom prst="rect">
              <a:avLst/>
            </a:prstGeom>
          </p:spPr>
        </p:pic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3ADDB2EA-8FEF-C20D-A6AB-F3394448E883}"/>
              </a:ext>
            </a:extLst>
          </p:cNvPr>
          <p:cNvGrpSpPr>
            <a:grpSpLocks/>
          </p:cNvGrpSpPr>
          <p:nvPr/>
        </p:nvGrpSpPr>
        <p:grpSpPr>
          <a:xfrm>
            <a:off x="320721" y="5309272"/>
            <a:ext cx="1771605" cy="216000"/>
            <a:chOff x="320719" y="4224856"/>
            <a:chExt cx="1771605" cy="219456"/>
          </a:xfrm>
        </p:grpSpPr>
        <p:sp>
          <p:nvSpPr>
            <p:cNvPr id="127" name="Rectangle: Rounded Corners 6">
              <a:extLst>
                <a:ext uri="{FF2B5EF4-FFF2-40B4-BE49-F238E27FC236}">
                  <a16:creationId xmlns:a16="http://schemas.microsoft.com/office/drawing/2014/main" id="{D693CF1C-04CB-07CA-F542-B8327D4CCC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320719" y="4224856"/>
              <a:ext cx="1771605" cy="219456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C03BC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C03BC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 panose="020B0702040204020203" pitchFamily="34" charset="0"/>
                </a:rPr>
                <a:t>Time savings</a:t>
              </a:r>
            </a:p>
          </p:txBody>
        </p:sp>
        <p:pic>
          <p:nvPicPr>
            <p:cNvPr id="128" name="Graphic 127">
              <a:extLst>
                <a:ext uri="{FF2B5EF4-FFF2-40B4-BE49-F238E27FC236}">
                  <a16:creationId xmlns:a16="http://schemas.microsoft.com/office/drawing/2014/main" id="{484D0896-68F8-DE6E-D607-5EAA002934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67506" y="4260849"/>
              <a:ext cx="144000" cy="144000"/>
            </a:xfrm>
            <a:prstGeom prst="rect">
              <a:avLst/>
            </a:prstGeom>
          </p:spPr>
        </p:pic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AF63078D-40F4-2913-82A9-0B26FAA348C7}"/>
              </a:ext>
            </a:extLst>
          </p:cNvPr>
          <p:cNvGrpSpPr/>
          <p:nvPr/>
        </p:nvGrpSpPr>
        <p:grpSpPr>
          <a:xfrm>
            <a:off x="320719" y="3778836"/>
            <a:ext cx="1771605" cy="216000"/>
            <a:chOff x="320719" y="4224856"/>
            <a:chExt cx="1771605" cy="219456"/>
          </a:xfrm>
        </p:grpSpPr>
        <p:sp>
          <p:nvSpPr>
            <p:cNvPr id="133" name="Rectangle: Rounded Corners 6">
              <a:extLst>
                <a:ext uri="{FF2B5EF4-FFF2-40B4-BE49-F238E27FC236}">
                  <a16:creationId xmlns:a16="http://schemas.microsoft.com/office/drawing/2014/main" id="{9CAF728C-793F-DC89-3801-337CCAA43C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320719" y="4224856"/>
              <a:ext cx="1771605" cy="219456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 panose="020B0702040204020203" pitchFamily="34" charset="0"/>
                </a:rPr>
                <a:t>Operational efficiency</a:t>
              </a:r>
            </a:p>
          </p:txBody>
        </p:sp>
        <p:pic>
          <p:nvPicPr>
            <p:cNvPr id="134" name="Graphic 133">
              <a:extLst>
                <a:ext uri="{FF2B5EF4-FFF2-40B4-BE49-F238E27FC236}">
                  <a16:creationId xmlns:a16="http://schemas.microsoft.com/office/drawing/2014/main" id="{633237D5-242A-8460-FB6A-8A35599195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67506" y="4260849"/>
              <a:ext cx="144000" cy="144000"/>
            </a:xfrm>
            <a:prstGeom prst="rect">
              <a:avLst/>
            </a:prstGeom>
          </p:spPr>
        </p:pic>
      </p:grpSp>
      <p:sp>
        <p:nvSpPr>
          <p:cNvPr id="136" name="TextBox 135">
            <a:extLst>
              <a:ext uri="{FF2B5EF4-FFF2-40B4-BE49-F238E27FC236}">
                <a16:creationId xmlns:a16="http://schemas.microsoft.com/office/drawing/2014/main" id="{CBE3F5A7-28B0-7E8D-3CBA-C3E144BE679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6446959" y="2268596"/>
            <a:ext cx="183052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Chat</a:t>
            </a:r>
            <a:r>
              <a:rPr kumimoji="0" lang="en-US" sz="10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2</a:t>
            </a:r>
          </a:p>
        </p:txBody>
      </p:sp>
      <p:pic>
        <p:nvPicPr>
          <p:cNvPr id="137" name="Picture 50">
            <a:hlinkClick r:id="rId6"/>
            <a:extLst>
              <a:ext uri="{FF2B5EF4-FFF2-40B4-BE49-F238E27FC236}">
                <a16:creationId xmlns:a16="http://schemas.microsoft.com/office/drawing/2014/main" id="{163A426B-1E4E-BF39-8794-85359C8CA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5" y="2224353"/>
            <a:ext cx="242374" cy="24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TextBox 138">
            <a:extLst>
              <a:ext uri="{FF2B5EF4-FFF2-40B4-BE49-F238E27FC236}">
                <a16:creationId xmlns:a16="http://schemas.microsoft.com/office/drawing/2014/main" id="{805EA009-C390-4416-E1ED-D846B3E607E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3562472" y="2268596"/>
            <a:ext cx="183052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Chat</a:t>
            </a:r>
            <a:r>
              <a:rPr kumimoji="0" lang="en-US" sz="10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2</a:t>
            </a:r>
          </a:p>
        </p:txBody>
      </p:sp>
      <p:pic>
        <p:nvPicPr>
          <p:cNvPr id="140" name="Picture 50">
            <a:hlinkClick r:id="rId6"/>
            <a:extLst>
              <a:ext uri="{FF2B5EF4-FFF2-40B4-BE49-F238E27FC236}">
                <a16:creationId xmlns:a16="http://schemas.microsoft.com/office/drawing/2014/main" id="{6D2BF06E-CE3B-2AAA-3606-8476ED518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889" y="2224353"/>
            <a:ext cx="242374" cy="24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" name="TextBox 142">
            <a:extLst>
              <a:ext uri="{FF2B5EF4-FFF2-40B4-BE49-F238E27FC236}">
                <a16:creationId xmlns:a16="http://schemas.microsoft.com/office/drawing/2014/main" id="{B263AC3B-A15E-FE1D-7D76-5B2B82A816F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9328927" y="2268596"/>
            <a:ext cx="1490793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Teams</a:t>
            </a:r>
          </a:p>
        </p:txBody>
      </p:sp>
      <p:pic>
        <p:nvPicPr>
          <p:cNvPr id="144" name="Picture 6" descr="Microsoft Teams Logo, symbol, meaning, history, PNG, brand">
            <a:extLst>
              <a:ext uri="{FF2B5EF4-FFF2-40B4-BE49-F238E27FC236}">
                <a16:creationId xmlns:a16="http://schemas.microsoft.com/office/drawing/2014/main" id="{BC1F347F-CF71-8A13-84E2-FD14DC1F02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9" r="19049"/>
          <a:stretch/>
        </p:blipFill>
        <p:spPr bwMode="auto">
          <a:xfrm>
            <a:off x="8950325" y="2233879"/>
            <a:ext cx="245612" cy="223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" name="TextBox 145">
            <a:extLst>
              <a:ext uri="{FF2B5EF4-FFF2-40B4-BE49-F238E27FC236}">
                <a16:creationId xmlns:a16="http://schemas.microsoft.com/office/drawing/2014/main" id="{7B2B75D0-75C7-6523-9EAF-77D5E830E14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7890060" y="4901781"/>
            <a:ext cx="1490793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Teams</a:t>
            </a:r>
          </a:p>
        </p:txBody>
      </p:sp>
      <p:pic>
        <p:nvPicPr>
          <p:cNvPr id="147" name="Picture 6" descr="Microsoft Teams Logo, symbol, meaning, history, PNG, brand">
            <a:extLst>
              <a:ext uri="{FF2B5EF4-FFF2-40B4-BE49-F238E27FC236}">
                <a16:creationId xmlns:a16="http://schemas.microsoft.com/office/drawing/2014/main" id="{DEB55A0D-1923-5FE5-48E5-65E9ADDE13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9" r="19049"/>
          <a:stretch/>
        </p:blipFill>
        <p:spPr bwMode="auto">
          <a:xfrm>
            <a:off x="7507288" y="4867065"/>
            <a:ext cx="245612" cy="223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" name="TextBox 148">
            <a:extLst>
              <a:ext uri="{FF2B5EF4-FFF2-40B4-BE49-F238E27FC236}">
                <a16:creationId xmlns:a16="http://schemas.microsoft.com/office/drawing/2014/main" id="{8F353CA3-5605-4DF1-2176-EE9668629F7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4432423" y="4901781"/>
            <a:ext cx="183052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PowerPoint</a:t>
            </a:r>
            <a:endParaRPr kumimoji="0" lang="en-US" sz="10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pic>
        <p:nvPicPr>
          <p:cNvPr id="150" name="Graphic 149">
            <a:extLst>
              <a:ext uri="{FF2B5EF4-FFF2-40B4-BE49-F238E27FC236}">
                <a16:creationId xmlns:a16="http://schemas.microsoft.com/office/drawing/2014/main" id="{40AC6A2A-79B1-D9E5-FB74-14E78C6F428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t="-7386" b="-7386"/>
          <a:stretch/>
        </p:blipFill>
        <p:spPr>
          <a:xfrm>
            <a:off x="4037013" y="4849600"/>
            <a:ext cx="258250" cy="25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16390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c12c9beb-9115-4dd4-b4b0-98592a7680e2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6" ma:contentTypeDescription="Create a new document." ma:contentTypeScope="" ma:versionID="ba0c03e64be8ee40ecdff530c39fb4b4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e40f2d4fd7089cf71002697928c39dfe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  <xsd:element ref="ns2:lcf76f155ced4ddcb4097134ff3c332f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49B3AD-9962-4CE5-8E0A-2C8D95E7DE3D}">
  <ds:schemaRefs>
    <ds:schemaRef ds:uri="c12c9beb-9115-4dd4-b4b0-98592a7680e2"/>
    <ds:schemaRef ds:uri="http://purl.org/dc/terms/"/>
    <ds:schemaRef ds:uri="http://schemas.microsoft.com/office/infopath/2007/PartnerControls"/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  <ds:schemaRef ds:uri="9b9b331a-5640-4f50-a010-6cc4266aa39c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0852CF4-760D-4C86-B3E5-0A48508144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12c9beb-9115-4dd4-b4b0-98592a7680e2"/>
    <ds:schemaRef ds:uri="9b9b331a-5640-4f50-a010-6cc4266aa3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35959</TotalTime>
  <Words>299</Words>
  <Application>Microsoft Office PowerPoint</Application>
  <PresentationFormat>Widescreen</PresentationFormat>
  <Paragraphs>30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Monthly board meeting management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</cp:lastModifiedBy>
  <cp:revision>6</cp:revision>
  <dcterms:created xsi:type="dcterms:W3CDTF">2024-09-25T15:39:48Z</dcterms:created>
  <dcterms:modified xsi:type="dcterms:W3CDTF">2025-06-27T01:43:57Z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  <property fmtid="{D5CDD505-2E9C-101B-9397-08002B2CF9AE}" pid="3" name="MediaServiceImageTags">
    <vt:lpwstr/>
  </property>
</Properties>
</file>