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5471" r:id="rId2"/>
  </p:sldMasterIdLst>
  <p:notesMasterIdLst>
    <p:notesMasterId r:id="rId29"/>
  </p:notesMasterIdLst>
  <p:sldIdLst>
    <p:sldId id="2076138211" r:id="rId3"/>
    <p:sldId id="2076138218" r:id="rId4"/>
    <p:sldId id="2147478965" r:id="rId5"/>
    <p:sldId id="2076138236" r:id="rId6"/>
    <p:sldId id="2147478967" r:id="rId7"/>
    <p:sldId id="2147482739" r:id="rId8"/>
    <p:sldId id="2147478968" r:id="rId9"/>
    <p:sldId id="2147478966" r:id="rId10"/>
    <p:sldId id="2147478970" r:id="rId11"/>
    <p:sldId id="2147479625" r:id="rId12"/>
    <p:sldId id="2147479626" r:id="rId13"/>
    <p:sldId id="2147479619" r:id="rId14"/>
    <p:sldId id="2147479620" r:id="rId15"/>
    <p:sldId id="2147482741" r:id="rId16"/>
    <p:sldId id="2147482732" r:id="rId17"/>
    <p:sldId id="2147482728" r:id="rId18"/>
    <p:sldId id="2147482743" r:id="rId19"/>
    <p:sldId id="2147482740" r:id="rId20"/>
    <p:sldId id="2147482733" r:id="rId21"/>
    <p:sldId id="2147482734" r:id="rId22"/>
    <p:sldId id="2147482744" r:id="rId23"/>
    <p:sldId id="2147482745" r:id="rId24"/>
    <p:sldId id="2147482737" r:id="rId25"/>
    <p:sldId id="2147482742" r:id="rId26"/>
    <p:sldId id="2147482735" r:id="rId27"/>
    <p:sldId id="214748273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E3EA85-4BB2-62E6-C0E2-02A97586BFED}" name="Kruthika Ponnusamy" initials="KP" userId="S::kponnus@microsoft.com::a9cc8622-3553-4a45-8564-338ad05761bc" providerId="AD"/>
  <p188:author id="{B281B5A3-FA01-8E0D-FFDA-33D946FF664F}" name="Evie Grimshaw" initials="EG" userId="S::eviegrimshaw@microsoft.com::1ee76b80-e95b-4fb8-876e-2cad67558f30" providerId="AD"/>
  <p188:author id="{CDB15CC2-BFC6-4B91-82A6-60A07F3789F2}" name="Matt Slomka" initials="MS" userId="S::mattslomka@microsoft.com::973881e2-8511-4dfa-9f96-c2b34e46aa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9D5FD-EFC2-4101-9BF8-50809A63AF29}" v="15" dt="2025-08-26T21:24:26.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88" y="5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47F34-3A4E-4DDB-A366-26850F810C39}" type="datetimeFigureOut">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0F2DD-E360-4A4A-A1C3-27CAAAD95E86}" type="slidenum">
              <a:t>‹#›</a:t>
            </a:fld>
            <a:endParaRPr lang="en-US"/>
          </a:p>
        </p:txBody>
      </p:sp>
    </p:spTree>
    <p:extLst>
      <p:ext uri="{BB962C8B-B14F-4D97-AF65-F5344CB8AC3E}">
        <p14:creationId xmlns:p14="http://schemas.microsoft.com/office/powerpoint/2010/main" val="139472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75"/>
              </a:spcAft>
            </a:pP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10207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25403" marR="0" lvl="0" indent="0" algn="l" defTabSz="100031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102071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020717" rtl="0" eaLnBrk="1" fontAlgn="auto" latinLnBrk="0" hangingPunct="1">
                <a:lnSpc>
                  <a:spcPct val="100000"/>
                </a:lnSpc>
                <a:spcBef>
                  <a:spcPts val="0"/>
                </a:spcBef>
                <a:spcAft>
                  <a:spcPts val="0"/>
                </a:spcAft>
                <a:buClrTx/>
                <a:buSzTx/>
                <a:buFontTx/>
                <a:buNone/>
                <a:tabLst/>
                <a:defRPr/>
              </a:pPr>
              <a:t>9/3/2025 12:44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102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02071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246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b="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9/3/2025 12:44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822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 Id="rId4" Type="http://schemas.openxmlformats.org/officeDocument/2006/relationships/image" Target="../media/image5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 Id="rId5" Type="http://schemas.openxmlformats.org/officeDocument/2006/relationships/image" Target="../media/image57.png"/><Relationship Id="rId4" Type="http://schemas.openxmlformats.org/officeDocument/2006/relationships/image" Target="../media/image5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738287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368244815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1CD858CF-2184-A979-4D7F-332EC818A928}"/>
              </a:ext>
            </a:extLst>
          </p:cNvPr>
          <p:cNvSpPr>
            <a:spLocks noGrp="1"/>
          </p:cNvSpPr>
          <p:nvPr>
            <p:ph type="pic" sz="quarter" idx="18" hasCustomPrompt="1"/>
          </p:nvPr>
        </p:nvSpPr>
        <p:spPr bwMode="ltGray">
          <a:xfrm>
            <a:off x="6127531" y="2286000"/>
            <a:ext cx="6062472" cy="2807208"/>
          </a:xfrm>
          <a:blipFill dpi="0" rotWithShape="1">
            <a:blip r:embed="rId2">
              <a:extLst>
                <a:ext uri="{28A0092B-C50C-407E-A947-70E740481C1C}">
                  <a14:useLocalDpi xmlns:a14="http://schemas.microsoft.com/office/drawing/2010/main"/>
                </a:ext>
              </a:extLst>
            </a:blip>
            <a:srcRect/>
            <a:stretch>
              <a:fillRect/>
            </a:stretch>
          </a:blipFill>
        </p:spPr>
        <p:txBody>
          <a:bodyPr lIns="0" tIns="777240" rIns="0" anchor="t" anchorCtr="0">
            <a:noAutofit/>
          </a:bodyPr>
          <a:lstStyle>
            <a:lvl1pPr marL="0" indent="0" algn="ctr">
              <a:lnSpc>
                <a:spcPts val="100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276999"/>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B4222CD-1C03-3A88-623D-7889F585837D}"/>
              </a:ext>
            </a:extLst>
          </p:cNvPr>
          <p:cNvSpPr>
            <a:spLocks noGrp="1"/>
          </p:cNvSpPr>
          <p:nvPr>
            <p:ph type="pic" sz="quarter" idx="11" hasCustomPrompt="1"/>
          </p:nvPr>
        </p:nvSpPr>
        <p:spPr bwMode="ltGray">
          <a:xfrm>
            <a:off x="0" y="2286000"/>
            <a:ext cx="6062472" cy="2807208"/>
          </a:xfrm>
          <a:blipFill dpi="0" rotWithShape="1">
            <a:blip r:embed="rId3">
              <a:extLst>
                <a:ext uri="{28A0092B-C50C-407E-A947-70E740481C1C}">
                  <a14:useLocalDpi xmlns:a14="http://schemas.microsoft.com/office/drawing/2010/main"/>
                </a:ext>
              </a:extLst>
            </a:blip>
            <a:srcRect/>
            <a:stretch>
              <a:fillRect/>
            </a:stretch>
          </a:blipFill>
        </p:spPr>
        <p:txBody>
          <a:bodyPr lIns="0" tIns="777240" rIns="0" anchor="t" anchorCtr="0">
            <a:noAutofit/>
          </a:bodyPr>
          <a:lstStyle>
            <a:lvl1pPr marL="0" indent="0" algn="ctr">
              <a:lnSpc>
                <a:spcPts val="100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28128"/>
            <a:ext cx="11018520" cy="430887"/>
          </a:xfrm>
        </p:spPr>
        <p:txBody>
          <a:bodyPr anchor="ctr"/>
          <a:lstStyle>
            <a:lvl1pPr algn="ctr">
              <a:defRPr sz="2800" b="1" i="0">
                <a:solidFill>
                  <a:srgbClr val="5C5AD4"/>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76892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CE97407-8DEE-8117-1349-282D3AF6CE5D}"/>
              </a:ext>
            </a:extLst>
          </p:cNvPr>
          <p:cNvSpPr>
            <a:spLocks noGrp="1"/>
          </p:cNvSpPr>
          <p:nvPr>
            <p:ph type="pic" sz="quarter" idx="20" hasCustomPrompt="1"/>
          </p:nvPr>
        </p:nvSpPr>
        <p:spPr bwMode="ltGray">
          <a:xfrm>
            <a:off x="8171793" y="2286000"/>
            <a:ext cx="4023360" cy="228600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64008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D0BDC7F4-8A47-37AA-76B4-2DE58878B286}"/>
              </a:ext>
            </a:extLst>
          </p:cNvPr>
          <p:cNvSpPr>
            <a:spLocks noGrp="1"/>
          </p:cNvSpPr>
          <p:nvPr>
            <p:ph type="pic" sz="quarter" idx="19" hasCustomPrompt="1"/>
          </p:nvPr>
        </p:nvSpPr>
        <p:spPr bwMode="ltGray">
          <a:xfrm>
            <a:off x="4088524" y="2286000"/>
            <a:ext cx="4023360" cy="228600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64008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EA6A152-8595-3F05-4FDF-907BFDCEAFA6}"/>
              </a:ext>
            </a:extLst>
          </p:cNvPr>
          <p:cNvSpPr>
            <a:spLocks noGrp="1"/>
          </p:cNvSpPr>
          <p:nvPr>
            <p:ph type="pic" sz="quarter" idx="11" hasCustomPrompt="1"/>
          </p:nvPr>
        </p:nvSpPr>
        <p:spPr bwMode="ltGray">
          <a:xfrm>
            <a:off x="0" y="2286000"/>
            <a:ext cx="4023360" cy="228600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64008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28127"/>
            <a:ext cx="11018520" cy="430887"/>
          </a:xfrm>
        </p:spPr>
        <p:txBody>
          <a:bodyPr anchor="ctr"/>
          <a:lstStyle>
            <a:lvl1pPr algn="ctr">
              <a:defRPr sz="2800" b="1" i="0">
                <a:solidFill>
                  <a:srgbClr val="5C5AD4"/>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0035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65C6E8D-2B53-37CF-515F-B87E1D8DD69B}"/>
              </a:ext>
            </a:extLst>
          </p:cNvPr>
          <p:cNvSpPr>
            <a:spLocks noGrp="1"/>
          </p:cNvSpPr>
          <p:nvPr>
            <p:ph type="pic" sz="quarter" idx="23" hasCustomPrompt="1"/>
          </p:nvPr>
        </p:nvSpPr>
        <p:spPr bwMode="ltGray">
          <a:xfrm>
            <a:off x="9196554" y="2286000"/>
            <a:ext cx="2999232" cy="228600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6482EFA3-A812-27DC-DF71-F71A2E835EB9}"/>
              </a:ext>
            </a:extLst>
          </p:cNvPr>
          <p:cNvSpPr>
            <a:spLocks noGrp="1"/>
          </p:cNvSpPr>
          <p:nvPr>
            <p:ph type="pic" sz="quarter" idx="22" hasCustomPrompt="1"/>
          </p:nvPr>
        </p:nvSpPr>
        <p:spPr bwMode="ltGray">
          <a:xfrm>
            <a:off x="6127533" y="2286000"/>
            <a:ext cx="2999232" cy="228600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DAE931E-8EDB-E7CD-5B45-4FEE67BB5020}"/>
              </a:ext>
            </a:extLst>
          </p:cNvPr>
          <p:cNvSpPr>
            <a:spLocks noGrp="1"/>
          </p:cNvSpPr>
          <p:nvPr>
            <p:ph type="pic" sz="quarter" idx="21" hasCustomPrompt="1"/>
          </p:nvPr>
        </p:nvSpPr>
        <p:spPr bwMode="ltGray">
          <a:xfrm>
            <a:off x="3069022" y="2286000"/>
            <a:ext cx="2999232" cy="228600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21D5563C-FB7C-5ABE-4534-449DA7E459FF}"/>
              </a:ext>
            </a:extLst>
          </p:cNvPr>
          <p:cNvSpPr>
            <a:spLocks noGrp="1"/>
          </p:cNvSpPr>
          <p:nvPr>
            <p:ph type="pic" sz="quarter" idx="11" hasCustomPrompt="1"/>
          </p:nvPr>
        </p:nvSpPr>
        <p:spPr bwMode="ltGray">
          <a:xfrm>
            <a:off x="1" y="2286000"/>
            <a:ext cx="2999232" cy="2286000"/>
          </a:xfrm>
          <a:blipFill dpi="0" rotWithShape="1">
            <a:blip r:embed="rId5"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28128"/>
            <a:ext cx="11018520" cy="430887"/>
          </a:xfrm>
        </p:spPr>
        <p:txBody>
          <a:bodyPr anchor="ctr"/>
          <a:lstStyle>
            <a:lvl1pPr algn="ctr">
              <a:defRPr sz="2800" b="1" i="0">
                <a:solidFill>
                  <a:srgbClr val="5C5AD4"/>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267697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6609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Tree>
    <p:extLst>
      <p:ext uri="{BB962C8B-B14F-4D97-AF65-F5344CB8AC3E}">
        <p14:creationId xmlns:p14="http://schemas.microsoft.com/office/powerpoint/2010/main" val="2549630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56352858"/>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7374040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624457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90728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334661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6130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269830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2992193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2451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284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6746473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656272" y="6780362"/>
            <a:ext cx="65" cy="307777"/>
          </a:xfrm>
          <a:prstGeom prst="rect">
            <a:avLst/>
          </a:prstGeom>
          <a:noFill/>
        </p:spPr>
        <p:txBody>
          <a:bodyPr wrap="none" lIns="0" tIns="0" rIns="0" bIns="0" rtlCol="0">
            <a:spAutoFit/>
          </a:bodyPr>
          <a:lstStyle/>
          <a:p>
            <a:pPr algn="l"/>
            <a:endParaRPr lang="en-US" sz="2000" err="1"/>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1457864" y="6763109"/>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8667344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92443"/>
          </a:xfrm>
        </p:spPr>
        <p:txBody>
          <a:bodyPr/>
          <a:lstStyle>
            <a:lvl1pPr>
              <a:defRPr sz="32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97682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6163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50681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898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899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112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59947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0370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2948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74567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0341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453389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077300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1633900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214563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8415632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888691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800856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41310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02354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541379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90777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91554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0574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61023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35283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890614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48661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32895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65108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93275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00139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83812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70245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4924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7627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04391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8423976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1846742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266582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32661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303205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89595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236422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97720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169187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3220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907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314194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52AB-6B8E-C3AC-372A-BA32EF364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F22BB5-CB87-FEAC-5139-3BC662193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D65256-EB42-528C-DE72-612AE18EDB90}"/>
              </a:ext>
            </a:extLst>
          </p:cNvPr>
          <p:cNvSpPr>
            <a:spLocks noGrp="1"/>
          </p:cNvSpPr>
          <p:nvPr>
            <p:ph type="dt" sz="half" idx="10"/>
          </p:nvPr>
        </p:nvSpPr>
        <p:spPr/>
        <p:txBody>
          <a:bodyPr/>
          <a:lstStyle/>
          <a:p>
            <a:fld id="{8D872012-848B-421C-AEAD-1AC5D8589B47}" type="datetimeFigureOut">
              <a:rPr lang="en-US" smtClean="0"/>
              <a:t>9/3/2025</a:t>
            </a:fld>
            <a:endParaRPr lang="en-US"/>
          </a:p>
        </p:txBody>
      </p:sp>
      <p:sp>
        <p:nvSpPr>
          <p:cNvPr id="5" name="Footer Placeholder 4">
            <a:extLst>
              <a:ext uri="{FF2B5EF4-FFF2-40B4-BE49-F238E27FC236}">
                <a16:creationId xmlns:a16="http://schemas.microsoft.com/office/drawing/2014/main" id="{D4759481-602E-0F4E-DCC9-8960F8530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BD903-5B2E-38AE-0534-987F87CD6BCC}"/>
              </a:ext>
            </a:extLst>
          </p:cNvPr>
          <p:cNvSpPr>
            <a:spLocks noGrp="1"/>
          </p:cNvSpPr>
          <p:nvPr>
            <p:ph type="sldNum" sz="quarter" idx="12"/>
          </p:nvPr>
        </p:nvSpPr>
        <p:spPr/>
        <p:txBody>
          <a:bodyPr/>
          <a:lstStyle/>
          <a:p>
            <a:fld id="{D0D52556-FAA7-44EB-A413-EFE5332C9ED6}" type="slidenum">
              <a:rPr lang="en-US" smtClean="0"/>
              <a:t>‹#›</a:t>
            </a:fld>
            <a:endParaRPr lang="en-US"/>
          </a:p>
        </p:txBody>
      </p:sp>
    </p:spTree>
    <p:extLst>
      <p:ext uri="{BB962C8B-B14F-4D97-AF65-F5344CB8AC3E}">
        <p14:creationId xmlns:p14="http://schemas.microsoft.com/office/powerpoint/2010/main" val="4058201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MinorSectionDivider">
    <p:bg>
      <p:bgPr>
        <a:solidFill>
          <a:srgbClr val="EEF1F5"/>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36114" y="2062174"/>
            <a:ext cx="9846085" cy="1566862"/>
          </a:xfrm>
          <a:prstGeom prst="rect">
            <a:avLst/>
          </a:prstGeom>
        </p:spPr>
        <p:txBody>
          <a:bodyPr anchor="b">
            <a:noAutofit/>
          </a:bodyPr>
          <a:lstStyle>
            <a:lvl1pPr algn="l">
              <a:defRPr sz="6000" b="0" i="0">
                <a:solidFill>
                  <a:srgbClr val="16233A">
                    <a:alpha val="76000"/>
                  </a:srgbClr>
                </a:solidFill>
                <a:latin typeface="Segoe UI Light" charset="0"/>
                <a:ea typeface="Segoe UI Light" charset="0"/>
                <a:cs typeface="Segoe UI Light" charset="0"/>
              </a:defRPr>
            </a:lvl1pPr>
          </a:lstStyle>
          <a:p>
            <a:r>
              <a:rPr lang="en-US"/>
              <a:t>Click to edit Master title style</a:t>
            </a:r>
          </a:p>
        </p:txBody>
      </p:sp>
      <p:sp>
        <p:nvSpPr>
          <p:cNvPr id="5" name="Subtitle 2"/>
          <p:cNvSpPr>
            <a:spLocks noGrp="1"/>
          </p:cNvSpPr>
          <p:nvPr>
            <p:ph type="subTitle" idx="1"/>
          </p:nvPr>
        </p:nvSpPr>
        <p:spPr>
          <a:xfrm>
            <a:off x="136114" y="3656852"/>
            <a:ext cx="9846085" cy="1655762"/>
          </a:xfrm>
          <a:prstGeom prst="rect">
            <a:avLst/>
          </a:prstGeom>
        </p:spPr>
        <p:txBody>
          <a:bodyPr>
            <a:normAutofit/>
          </a:bodyPr>
          <a:lstStyle>
            <a:lvl1pPr marL="0" indent="0" algn="l">
              <a:lnSpc>
                <a:spcPct val="70000"/>
              </a:lnSpc>
              <a:buNone/>
              <a:defRPr sz="1400">
                <a:solidFill>
                  <a:srgbClr val="16233A">
                    <a:alpha val="76000"/>
                  </a:srgbClr>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34508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89B4F7-C0C3-4F4A-A129-0871D7A547CE}"/>
              </a:ext>
            </a:extLst>
          </p:cNvPr>
          <p:cNvSpPr>
            <a:spLocks noGrp="1"/>
          </p:cNvSpPr>
          <p:nvPr>
            <p:ph type="body" sz="quarter" idx="11"/>
          </p:nvPr>
        </p:nvSpPr>
        <p:spPr>
          <a:xfrm>
            <a:off x="449215" y="1358860"/>
            <a:ext cx="10808045" cy="5069069"/>
          </a:xfrm>
        </p:spPr>
        <p:txBody>
          <a:bodyPr/>
          <a:lstStyle>
            <a:lvl1pPr marL="0" indent="0">
              <a:lnSpc>
                <a:spcPct val="90000"/>
              </a:lnSpc>
              <a:spcBef>
                <a:spcPts val="1200"/>
              </a:spcBef>
              <a:buNone/>
              <a:defRPr sz="1600">
                <a:latin typeface="Segoe UI" panose="020B0502040204020203" pitchFamily="34" charset="0"/>
                <a:cs typeface="Segoe UI" panose="020B0502040204020203" pitchFamily="34" charset="0"/>
              </a:defRPr>
            </a:lvl1pPr>
            <a:lvl2pPr marL="346075" indent="-169863">
              <a:spcBef>
                <a:spcPts val="600"/>
              </a:spcBef>
              <a:defRPr sz="1400">
                <a:latin typeface="Segoe UI" panose="020B0502040204020203" pitchFamily="34" charset="0"/>
                <a:cs typeface="Segoe UI" panose="020B0502040204020203" pitchFamily="34" charset="0"/>
              </a:defRPr>
            </a:lvl2pPr>
            <a:lvl3pPr marL="684213" indent="-168275">
              <a:spcBef>
                <a:spcPts val="300"/>
              </a:spcBef>
              <a:defRPr sz="1200">
                <a:latin typeface="Segoe UI" panose="020B0502040204020203" pitchFamily="34" charset="0"/>
                <a:cs typeface="Segoe UI" panose="020B0502040204020203" pitchFamily="34" charset="0"/>
              </a:defRPr>
            </a:lvl3pPr>
          </a:lstStyle>
          <a:p>
            <a:pPr lvl="0"/>
            <a:r>
              <a:rPr lang="en-US"/>
              <a:t>Click to edit Master text styles</a:t>
            </a:r>
          </a:p>
          <a:p>
            <a:pPr lvl="1"/>
            <a:r>
              <a:rPr lang="en-US"/>
              <a:t>Second level</a:t>
            </a:r>
          </a:p>
          <a:p>
            <a:pPr lvl="2"/>
            <a:r>
              <a:rPr lang="en-US"/>
              <a:t>Third level</a:t>
            </a:r>
          </a:p>
        </p:txBody>
      </p:sp>
      <p:sp>
        <p:nvSpPr>
          <p:cNvPr id="7" name="Title 7">
            <a:extLst>
              <a:ext uri="{FF2B5EF4-FFF2-40B4-BE49-F238E27FC236}">
                <a16:creationId xmlns:a16="http://schemas.microsoft.com/office/drawing/2014/main" id="{39AD0AE8-7438-5E0A-41A3-152C9B91AA09}"/>
              </a:ext>
            </a:extLst>
          </p:cNvPr>
          <p:cNvSpPr>
            <a:spLocks noGrp="1"/>
          </p:cNvSpPr>
          <p:nvPr>
            <p:ph type="title" hasCustomPrompt="1"/>
          </p:nvPr>
        </p:nvSpPr>
        <p:spPr>
          <a:xfrm>
            <a:off x="710265" y="430071"/>
            <a:ext cx="10808045" cy="227520"/>
          </a:xfrm>
        </p:spPr>
        <p:txBody>
          <a:bodyPr/>
          <a:lstStyle>
            <a:lvl1pPr>
              <a:defRPr/>
            </a:lvl1pPr>
          </a:lstStyle>
          <a:p>
            <a:r>
              <a:rPr lang="en-US"/>
              <a:t>THEME</a:t>
            </a:r>
          </a:p>
        </p:txBody>
      </p:sp>
      <p:sp>
        <p:nvSpPr>
          <p:cNvPr id="8" name="Text Placeholder 9">
            <a:extLst>
              <a:ext uri="{FF2B5EF4-FFF2-40B4-BE49-F238E27FC236}">
                <a16:creationId xmlns:a16="http://schemas.microsoft.com/office/drawing/2014/main" id="{87CA33BB-74AB-D0B9-1765-563E6B2B0D39}"/>
              </a:ext>
            </a:extLst>
          </p:cNvPr>
          <p:cNvSpPr>
            <a:spLocks noGrp="1"/>
          </p:cNvSpPr>
          <p:nvPr>
            <p:ph type="body" sz="quarter" idx="10" hasCustomPrompt="1"/>
          </p:nvPr>
        </p:nvSpPr>
        <p:spPr>
          <a:xfrm>
            <a:off x="449216" y="752640"/>
            <a:ext cx="10808045" cy="507749"/>
          </a:xfrm>
        </p:spPr>
        <p:txBody>
          <a:bodyPr lIns="0" rIns="0">
            <a:normAutofit/>
          </a:bodyPr>
          <a:lstStyle>
            <a:lvl1pPr marL="0" indent="0">
              <a:buNone/>
              <a:defRPr sz="3000">
                <a:solidFill>
                  <a:srgbClr val="6264A7"/>
                </a:solidFill>
                <a:latin typeface="Segoe UI Semibold" panose="020B0702040204020203" pitchFamily="34" charset="0"/>
                <a:cs typeface="Segoe UI Semibold" panose="020B0702040204020203" pitchFamily="34" charset="0"/>
              </a:defRPr>
            </a:lvl1pPr>
          </a:lstStyle>
          <a:p>
            <a:pPr lvl="0"/>
            <a:r>
              <a:rPr lang="en-US"/>
              <a:t>Title</a:t>
            </a:r>
          </a:p>
        </p:txBody>
      </p:sp>
    </p:spTree>
    <p:extLst>
      <p:ext uri="{BB962C8B-B14F-4D97-AF65-F5344CB8AC3E}">
        <p14:creationId xmlns:p14="http://schemas.microsoft.com/office/powerpoint/2010/main" val="131111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graphic 2">
    <p:bg>
      <p:bgRef idx="1001">
        <a:schemeClr val="bg1"/>
      </p:bgRef>
    </p:bg>
    <p:spTree>
      <p:nvGrpSpPr>
        <p:cNvPr id="1" name=""/>
        <p:cNvGrpSpPr/>
        <p:nvPr/>
      </p:nvGrpSpPr>
      <p:grpSpPr>
        <a:xfrm>
          <a:off x="0" y="0"/>
          <a:ext cx="0" cy="0"/>
          <a:chOff x="0" y="0"/>
          <a:chExt cx="0" cy="0"/>
        </a:xfrm>
      </p:grpSpPr>
      <p:pic>
        <p:nvPicPr>
          <p:cNvPr id="3" name="Picture 2" descr="A person holding glasses in his hands&#10;&#10;Description automatically generated">
            <a:extLst>
              <a:ext uri="{FF2B5EF4-FFF2-40B4-BE49-F238E27FC236}">
                <a16:creationId xmlns:a16="http://schemas.microsoft.com/office/drawing/2014/main" id="{70C98EF7-0871-A141-CDDA-8BD25D16CED5}"/>
              </a:ext>
            </a:extLst>
          </p:cNvPr>
          <p:cNvPicPr>
            <a:picLocks noChangeAspect="1"/>
          </p:cNvPicPr>
          <p:nvPr userDrawn="1"/>
        </p:nvPicPr>
        <p:blipFill>
          <a:blip r:embed="rId2"/>
          <a:stretch>
            <a:fillRect/>
          </a:stretch>
        </p:blipFill>
        <p:spPr>
          <a:xfrm>
            <a:off x="1524" y="1746"/>
            <a:ext cx="12188952" cy="6854509"/>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rgbClr val="C03BC4"/>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1761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587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graphic 2">
    <p:bg>
      <p:bgPr>
        <a:solidFill>
          <a:schemeClr val="accent4"/>
        </a:solidFill>
        <a:effectLst/>
      </p:bgPr>
    </p:bg>
    <p:spTree>
      <p:nvGrpSpPr>
        <p:cNvPr id="1" name=""/>
        <p:cNvGrpSpPr/>
        <p:nvPr/>
      </p:nvGrpSpPr>
      <p:grpSpPr>
        <a:xfrm>
          <a:off x="0" y="0"/>
          <a:ext cx="0" cy="0"/>
          <a:chOff x="0" y="0"/>
          <a:chExt cx="0" cy="0"/>
        </a:xfrm>
      </p:grpSpPr>
      <p:pic>
        <p:nvPicPr>
          <p:cNvPr id="2" name="Picture 1" descr="Images of man and woman sitting at their desks with laptops.">
            <a:extLst>
              <a:ext uri="{FF2B5EF4-FFF2-40B4-BE49-F238E27FC236}">
                <a16:creationId xmlns:a16="http://schemas.microsoft.com/office/drawing/2014/main" id="{74D52297-78E4-A46B-9C1D-6CB68057EF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949" t="-3592" r="28561" b="-3592"/>
          <a:stretch/>
        </p:blipFill>
        <p:spPr>
          <a:xfrm>
            <a:off x="5001846" y="1"/>
            <a:ext cx="7190154" cy="6858000"/>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15467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923171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522053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rgbClr val="0E0B1A"/>
        </a:solidFill>
        <a:effectLst/>
      </p:bgPr>
    </p:bg>
    <p:spTree>
      <p:nvGrpSpPr>
        <p:cNvPr id="1" name=""/>
        <p:cNvGrpSpPr/>
        <p:nvPr/>
      </p:nvGrpSpPr>
      <p:grpSpPr>
        <a:xfrm>
          <a:off x="0" y="0"/>
          <a:ext cx="0" cy="0"/>
          <a:chOff x="0" y="0"/>
          <a:chExt cx="0" cy="0"/>
        </a:xfrm>
      </p:grpSpPr>
      <p:pic>
        <p:nvPicPr>
          <p:cNvPr id="6" name="Picture 5" descr="A computer screen with emojis&#10;&#10;Description automatically generated">
            <a:extLst>
              <a:ext uri="{FF2B5EF4-FFF2-40B4-BE49-F238E27FC236}">
                <a16:creationId xmlns:a16="http://schemas.microsoft.com/office/drawing/2014/main" id="{B609798E-F6F6-6FED-36D2-46DDBAC52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 y="-12481"/>
            <a:ext cx="12181794" cy="6870481"/>
          </a:xfrm>
          <a:prstGeom prst="rect">
            <a:avLst/>
          </a:prstGeom>
        </p:spPr>
      </p:pic>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833815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Pr>
        <a:solidFill>
          <a:schemeClr val="accent4"/>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137FDC5B-95EE-316E-B9A5-79ED64FE8F3F}"/>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F95432C5-2EBB-5E7F-F93F-8A3AFDF886F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rgbClr val="C03BC4"/>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231AD60C-6836-B7B6-23F9-D3B8E7B362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5" name="Picture Placeholder 5" descr="This photo is a 'placeholder' only. Drag or drop your photo here, or click and tap the center to insert a photo.">
            <a:extLst>
              <a:ext uri="{FF2B5EF4-FFF2-40B4-BE49-F238E27FC236}">
                <a16:creationId xmlns:a16="http://schemas.microsoft.com/office/drawing/2014/main" id="{9DB5E255-9A2F-DFEA-B90C-F798EC392F9B}"/>
              </a:ext>
            </a:extLst>
          </p:cNvPr>
          <p:cNvSpPr>
            <a:spLocks noGrp="1"/>
          </p:cNvSpPr>
          <p:nvPr>
            <p:ph type="pic" sz="quarter" idx="11" hasCustomPrompt="1"/>
          </p:nvPr>
        </p:nvSpPr>
        <p:spPr>
          <a:xfrm>
            <a:off x="6096000" y="0"/>
            <a:ext cx="6096000" cy="6858000"/>
          </a:xfrm>
          <a:blipFill dpi="0" rotWithShape="1">
            <a:blip r:embed="rId3">
              <a:extLst>
                <a:ext uri="{28A0092B-C50C-407E-A947-70E740481C1C}">
                  <a14:useLocalDpi xmlns:a14="http://schemas.microsoft.com/office/drawing/2010/main"/>
                </a:ext>
              </a:extLst>
            </a:blip>
            <a:srcRect/>
            <a:stretch>
              <a:fillRect l="-4929" r="-7571"/>
            </a:stretch>
          </a:blipFill>
        </p:spPr>
        <p:txBody>
          <a:bodyPr lIns="0" bIns="1280160" anchor="ctr" anchorCtr="1">
            <a:noAutofit/>
          </a:bodyPr>
          <a:lstStyle>
            <a:lvl1pPr marL="0" indent="0" algn="ctr">
              <a:lnSpc>
                <a:spcPct val="100000"/>
              </a:lnSpc>
              <a:buFontTx/>
              <a:buNone/>
              <a:defRPr sz="1200" b="0" i="0">
                <a:solidFill>
                  <a:schemeClr val="accent4"/>
                </a:solidFill>
                <a:latin typeface="Segoe UI" panose="020B0502040204020203" pitchFamily="34" charset="0"/>
                <a:cs typeface="Segoe UI" panose="020B0502040204020203" pitchFamily="34" charset="0"/>
              </a:defRPr>
            </a:lvl1pPr>
          </a:lstStyle>
          <a:p>
            <a:r>
              <a:rPr lang="en-US"/>
              <a:t>Drag &amp; drop your photo here</a:t>
            </a:r>
            <a:br>
              <a:rPr lang="en-US"/>
            </a:br>
            <a:r>
              <a:rPr lang="en-US"/>
              <a:t>or click or tap icon below to insert</a:t>
            </a:r>
          </a:p>
        </p:txBody>
      </p:sp>
    </p:spTree>
    <p:extLst>
      <p:ext uri="{BB962C8B-B14F-4D97-AF65-F5344CB8AC3E}">
        <p14:creationId xmlns:p14="http://schemas.microsoft.com/office/powerpoint/2010/main" val="2148535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1976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17489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165464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19362003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4890054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51138357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1394033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5615299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874957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53404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127072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06290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772669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4776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47254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6499091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411971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2847783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74941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11DCB628-7CC1-0234-DEFA-BB347232CE0D}"/>
              </a:ext>
            </a:extLst>
          </p:cNvPr>
          <p:cNvSpPr txBox="1">
            <a:spLocks/>
          </p:cNvSpPr>
          <p:nvPr userDrawn="1"/>
        </p:nvSpPr>
        <p:spPr>
          <a:xfrm>
            <a:off x="588263" y="457200"/>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Sans Text Semibold" pitchFamily="2" charset="0"/>
              </a:defRPr>
            </a:lvl1pPr>
          </a:lstStyle>
          <a:p>
            <a:r>
              <a:rPr lang="en-US" b="1" i="0">
                <a:latin typeface="Segoe UI Semibold" panose="020B0502040204020203" pitchFamily="34" charset="0"/>
                <a:cs typeface="Segoe UI Semibold" panose="020B0502040204020203" pitchFamily="34" charset="0"/>
              </a:rPr>
              <a:t>Click to edit Master title style</a:t>
            </a:r>
          </a:p>
        </p:txBody>
      </p:sp>
    </p:spTree>
    <p:extLst>
      <p:ext uri="{BB962C8B-B14F-4D97-AF65-F5344CB8AC3E}">
        <p14:creationId xmlns:p14="http://schemas.microsoft.com/office/powerpoint/2010/main" val="280152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14138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pic>
        <p:nvPicPr>
          <p:cNvPr id="11" name="Picture 10" descr="A person smiling with her hand up&#10;&#10;Description automatically generated">
            <a:extLst>
              <a:ext uri="{FF2B5EF4-FFF2-40B4-BE49-F238E27FC236}">
                <a16:creationId xmlns:a16="http://schemas.microsoft.com/office/drawing/2014/main" id="{B89AC358-C00A-E0C8-D68E-CB1E426B7AF3}"/>
              </a:ext>
            </a:extLst>
          </p:cNvPr>
          <p:cNvPicPr>
            <a:picLocks/>
          </p:cNvPicPr>
          <p:nvPr userDrawn="1"/>
        </p:nvPicPr>
        <p:blipFill>
          <a:blip r:embed="rId2"/>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585216" y="3035808"/>
            <a:ext cx="4399379"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rgbClr val="C03BC4"/>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0116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Title graphic 2">
    <p:spTree>
      <p:nvGrpSpPr>
        <p:cNvPr id="1" name=""/>
        <p:cNvGrpSpPr/>
        <p:nvPr/>
      </p:nvGrpSpPr>
      <p:grpSpPr>
        <a:xfrm>
          <a:off x="0" y="0"/>
          <a:ext cx="0" cy="0"/>
          <a:chOff x="0" y="0"/>
          <a:chExt cx="0" cy="0"/>
        </a:xfrm>
      </p:grpSpPr>
      <p:pic>
        <p:nvPicPr>
          <p:cNvPr id="5" name="Picture 4" descr="Computer generated graphic of a vibrant and cheerful work station.">
            <a:extLst>
              <a:ext uri="{FF2B5EF4-FFF2-40B4-BE49-F238E27FC236}">
                <a16:creationId xmlns:a16="http://schemas.microsoft.com/office/drawing/2014/main" id="{4D8B0274-0436-AC9E-80EC-E8CF0A2920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909"/>
          <a:stretch/>
        </p:blipFill>
        <p:spPr>
          <a:xfrm>
            <a:off x="6096000" y="0"/>
            <a:ext cx="6096000" cy="6858000"/>
          </a:xfrm>
          <a:prstGeom prst="rect">
            <a:avLst/>
          </a:prstGeom>
        </p:spPr>
      </p:pic>
      <p:sp>
        <p:nvSpPr>
          <p:cNvPr id="2" name="Title 1"/>
          <p:cNvSpPr>
            <a:spLocks noGrp="1"/>
          </p:cNvSpPr>
          <p:nvPr>
            <p:ph type="title" hasCustomPrompt="1"/>
          </p:nvPr>
        </p:nvSpPr>
        <p:spPr>
          <a:xfrm>
            <a:off x="585217" y="3035808"/>
            <a:ext cx="399236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32385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Section Title graphic 2">
    <p:spTree>
      <p:nvGrpSpPr>
        <p:cNvPr id="1" name=""/>
        <p:cNvGrpSpPr/>
        <p:nvPr/>
      </p:nvGrpSpPr>
      <p:grpSpPr>
        <a:xfrm>
          <a:off x="0" y="0"/>
          <a:ext cx="0" cy="0"/>
          <a:chOff x="0" y="0"/>
          <a:chExt cx="0" cy="0"/>
        </a:xfrm>
      </p:grpSpPr>
      <p:pic>
        <p:nvPicPr>
          <p:cNvPr id="4" name="Picture 3" descr="Graphic image of a man and woman placed inside of a circle grid.">
            <a:extLst>
              <a:ext uri="{FF2B5EF4-FFF2-40B4-BE49-F238E27FC236}">
                <a16:creationId xmlns:a16="http://schemas.microsoft.com/office/drawing/2014/main" id="{740DD853-A881-FBD4-A8FC-106405887B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921" r="2921"/>
          <a:stretch/>
        </p:blipFill>
        <p:spPr>
          <a:xfrm>
            <a:off x="5875153" y="425446"/>
            <a:ext cx="5861764" cy="6138867"/>
          </a:xfrm>
          <a:prstGeom prst="rect">
            <a:avLst/>
          </a:prstGeom>
        </p:spPr>
      </p:pic>
      <p:sp>
        <p:nvSpPr>
          <p:cNvPr id="2" name="Title 1"/>
          <p:cNvSpPr>
            <a:spLocks noGrp="1"/>
          </p:cNvSpPr>
          <p:nvPr>
            <p:ph type="title" hasCustomPrompt="1"/>
          </p:nvPr>
        </p:nvSpPr>
        <p:spPr>
          <a:xfrm>
            <a:off x="585217" y="3035808"/>
            <a:ext cx="419308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88341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ection Title graphic 2">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DD853-A881-FBD4-A8FC-106405887B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909"/>
          <a:stretch/>
        </p:blipFill>
        <p:spPr>
          <a:xfrm>
            <a:off x="6096000" y="-1"/>
            <a:ext cx="6095999" cy="6858001"/>
          </a:xfrm>
          <a:prstGeom prst="rect">
            <a:avLst/>
          </a:prstGeom>
        </p:spPr>
      </p:pic>
      <p:sp>
        <p:nvSpPr>
          <p:cNvPr id="2" name="Title 1"/>
          <p:cNvSpPr>
            <a:spLocks noGrp="1"/>
          </p:cNvSpPr>
          <p:nvPr>
            <p:ph type="title" hasCustomPrompt="1"/>
          </p:nvPr>
        </p:nvSpPr>
        <p:spPr>
          <a:xfrm>
            <a:off x="585217" y="3035808"/>
            <a:ext cx="4159628"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bg2"/>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29447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727987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0140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436688"/>
            <a:ext cx="4309079" cy="24622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6">
            <a:extLst>
              <a:ext uri="{FF2B5EF4-FFF2-40B4-BE49-F238E27FC236}">
                <a16:creationId xmlns:a16="http://schemas.microsoft.com/office/drawing/2014/main" id="{A6E8F057-5D16-5A57-F5BC-038DAA0A7EA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Content Placeholder 13" descr="This photo is a 'placeholder' only. Drag or drop your photo here, or click and tap the center to insert a photo.">
            <a:extLst>
              <a:ext uri="{FF2B5EF4-FFF2-40B4-BE49-F238E27FC236}">
                <a16:creationId xmlns:a16="http://schemas.microsoft.com/office/drawing/2014/main" id="{32CE3E10-2039-12AE-CC87-57D41C446A40}"/>
              </a:ext>
            </a:extLst>
          </p:cNvPr>
          <p:cNvSpPr>
            <a:spLocks noGrp="1"/>
          </p:cNvSpPr>
          <p:nvPr>
            <p:ph sz="quarter" idx="14" hasCustomPrompt="1"/>
          </p:nvPr>
        </p:nvSpPr>
        <p:spPr>
          <a:xfrm>
            <a:off x="6096000" y="1440444"/>
            <a:ext cx="5519928" cy="4828594"/>
          </a:xfrm>
          <a:blipFill dpi="0" rotWithShape="1">
            <a:blip r:embed="rId2" cstate="screen">
              <a:extLst>
                <a:ext uri="{28A0092B-C50C-407E-A947-70E740481C1C}">
                  <a14:useLocalDpi xmlns:a14="http://schemas.microsoft.com/office/drawing/2010/main"/>
                </a:ext>
              </a:extLst>
            </a:blip>
            <a:srcRect/>
            <a:stretch>
              <a:fillRect l="-36783" t="-11439" r="-36207" b="237"/>
            </a:stretch>
          </a:blipFill>
          <a:effectLst/>
        </p:spPr>
        <p:txBody>
          <a:bodyPr tIns="8229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a:t>Drag &amp; drop your </a:t>
            </a:r>
            <a:br>
              <a:rPr lang="en-US"/>
            </a:br>
            <a:r>
              <a:rPr lang="en-US"/>
              <a:t>photo here</a:t>
            </a:r>
            <a:br>
              <a:rPr lang="en-US"/>
            </a:br>
            <a:r>
              <a:rPr lang="en-US"/>
              <a:t> or tap the icon below </a:t>
            </a:r>
            <a:br>
              <a:rPr lang="en-US"/>
            </a:br>
            <a:r>
              <a:rPr lang="en-US"/>
              <a:t>to insert</a:t>
            </a:r>
          </a:p>
        </p:txBody>
      </p:sp>
    </p:spTree>
    <p:extLst>
      <p:ext uri="{BB962C8B-B14F-4D97-AF65-F5344CB8AC3E}">
        <p14:creationId xmlns:p14="http://schemas.microsoft.com/office/powerpoint/2010/main" val="170261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2986190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436688"/>
            <a:ext cx="4023637" cy="24622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6">
            <a:extLst>
              <a:ext uri="{FF2B5EF4-FFF2-40B4-BE49-F238E27FC236}">
                <a16:creationId xmlns:a16="http://schemas.microsoft.com/office/drawing/2014/main" id="{99173D87-19EA-04C2-B895-84BF930F365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Content Placeholder 13" descr="This photo is a 'placeholder' only. Drag or drop your photo here, or click and tap the center to insert a photo.">
            <a:extLst>
              <a:ext uri="{FF2B5EF4-FFF2-40B4-BE49-F238E27FC236}">
                <a16:creationId xmlns:a16="http://schemas.microsoft.com/office/drawing/2014/main" id="{5DC2722A-B914-4AB3-B3B3-7FCC3FDCD486}"/>
              </a:ext>
            </a:extLst>
          </p:cNvPr>
          <p:cNvSpPr>
            <a:spLocks noGrp="1"/>
          </p:cNvSpPr>
          <p:nvPr>
            <p:ph sz="quarter" idx="14" hasCustomPrompt="1"/>
          </p:nvPr>
        </p:nvSpPr>
        <p:spPr>
          <a:xfrm>
            <a:off x="6095999" y="1436687"/>
            <a:ext cx="2609083" cy="3465576"/>
          </a:xfrm>
          <a:blipFill dpi="0" rotWithShape="1">
            <a:blip r:embed="rId2"/>
            <a:srcRect/>
            <a:stretch>
              <a:fillRect l="-1610" t="-2178" r="-1010" b="-443"/>
            </a:stretch>
          </a:blipFill>
          <a:effectLst/>
        </p:spPr>
        <p:txBody>
          <a:bodyPr tIns="8229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a:t>Drag &amp; drop your </a:t>
            </a:r>
            <a:br>
              <a:rPr lang="en-US"/>
            </a:br>
            <a:r>
              <a:rPr lang="en-US"/>
              <a:t>photo here</a:t>
            </a:r>
            <a:br>
              <a:rPr lang="en-US"/>
            </a:br>
            <a:r>
              <a:rPr lang="en-US"/>
              <a:t> or tap the icon below </a:t>
            </a:r>
            <a:br>
              <a:rPr lang="en-US"/>
            </a:br>
            <a:r>
              <a:rPr lang="en-US"/>
              <a:t>to insert</a:t>
            </a:r>
          </a:p>
        </p:txBody>
      </p:sp>
      <p:sp>
        <p:nvSpPr>
          <p:cNvPr id="12" name="Content Placeholder 13" descr="This photo is a 'placeholder' only. Drag or drop your photo here, or click and tap the center to insert a photo.">
            <a:extLst>
              <a:ext uri="{FF2B5EF4-FFF2-40B4-BE49-F238E27FC236}">
                <a16:creationId xmlns:a16="http://schemas.microsoft.com/office/drawing/2014/main" id="{472302E8-33D2-375D-E6DF-46102EAAFCBB}"/>
              </a:ext>
            </a:extLst>
          </p:cNvPr>
          <p:cNvSpPr>
            <a:spLocks noGrp="1"/>
          </p:cNvSpPr>
          <p:nvPr>
            <p:ph sz="quarter" idx="16" hasCustomPrompt="1"/>
          </p:nvPr>
        </p:nvSpPr>
        <p:spPr>
          <a:xfrm>
            <a:off x="9005454" y="1436687"/>
            <a:ext cx="2609083" cy="3465576"/>
          </a:xfrm>
          <a:blipFill dpi="0" rotWithShape="1">
            <a:blip r:embed="rId2"/>
            <a:srcRect/>
            <a:stretch>
              <a:fillRect l="-1610" t="-2178" r="-1010" b="-443"/>
            </a:stretch>
          </a:blipFill>
          <a:effectLst/>
        </p:spPr>
        <p:txBody>
          <a:bodyPr tIns="8229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a:t>Drag &amp; drop your </a:t>
            </a:r>
            <a:br>
              <a:rPr lang="en-US"/>
            </a:br>
            <a:r>
              <a:rPr lang="en-US"/>
              <a:t>photo here</a:t>
            </a:r>
            <a:br>
              <a:rPr lang="en-US"/>
            </a:br>
            <a:r>
              <a:rPr lang="en-US"/>
              <a:t> or tap the icon below </a:t>
            </a:r>
            <a:br>
              <a:rPr lang="en-US"/>
            </a:br>
            <a:r>
              <a:rPr lang="en-US"/>
              <a:t>to insert</a:t>
            </a:r>
          </a:p>
        </p:txBody>
      </p:sp>
    </p:spTree>
    <p:extLst>
      <p:ext uri="{BB962C8B-B14F-4D97-AF65-F5344CB8AC3E}">
        <p14:creationId xmlns:p14="http://schemas.microsoft.com/office/powerpoint/2010/main" val="35045182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2BA0A9A-C742-7928-5B07-AF90A93BC117}"/>
              </a:ext>
            </a:extLst>
          </p:cNvPr>
          <p:cNvSpPr>
            <a:spLocks noGrp="1"/>
          </p:cNvSpPr>
          <p:nvPr>
            <p:ph type="body" sz="half" idx="2"/>
          </p:nvPr>
        </p:nvSpPr>
        <p:spPr>
          <a:xfrm>
            <a:off x="576072" y="1436688"/>
            <a:ext cx="4023637" cy="24622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6">
            <a:extLst>
              <a:ext uri="{FF2B5EF4-FFF2-40B4-BE49-F238E27FC236}">
                <a16:creationId xmlns:a16="http://schemas.microsoft.com/office/drawing/2014/main" id="{60E664F8-C67B-8619-C4E8-8638BD388AF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Content Placeholder 13" descr="This photo is a 'placeholder' only. Drag or drop your photo here, or click and tap the center to insert a photo.">
            <a:extLst>
              <a:ext uri="{FF2B5EF4-FFF2-40B4-BE49-F238E27FC236}">
                <a16:creationId xmlns:a16="http://schemas.microsoft.com/office/drawing/2014/main" id="{4FAC5B4A-F3EB-8225-68AA-ED2E4FAF014B}"/>
              </a:ext>
            </a:extLst>
          </p:cNvPr>
          <p:cNvSpPr>
            <a:spLocks noGrp="1"/>
          </p:cNvSpPr>
          <p:nvPr>
            <p:ph sz="quarter" idx="14" hasCustomPrompt="1"/>
          </p:nvPr>
        </p:nvSpPr>
        <p:spPr>
          <a:xfrm>
            <a:off x="6096001" y="1440441"/>
            <a:ext cx="5519928" cy="3833257"/>
          </a:xfrm>
          <a:blipFill dpi="0" rotWithShape="1">
            <a:blip r:embed="rId2" cstate="screen">
              <a:extLst>
                <a:ext uri="{28A0092B-C50C-407E-A947-70E740481C1C}">
                  <a14:useLocalDpi xmlns:a14="http://schemas.microsoft.com/office/drawing/2010/main"/>
                </a:ext>
              </a:extLst>
            </a:blip>
            <a:srcRect/>
            <a:stretch>
              <a:fillRect/>
            </a:stretch>
          </a:blipFill>
          <a:effectLst>
            <a:outerShdw blurRad="254000" dist="12700" dir="5400000" sx="101000" sy="101000" algn="ctr" rotWithShape="0">
              <a:srgbClr val="000000">
                <a:alpha val="20000"/>
              </a:srgbClr>
            </a:outerShdw>
          </a:effectLst>
        </p:spPr>
        <p:txBody>
          <a:bodyPr tIns="12801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a:t>Drag &amp; drop your </a:t>
            </a:r>
            <a:br>
              <a:rPr lang="en-US"/>
            </a:br>
            <a:r>
              <a:rPr lang="en-US"/>
              <a:t>photo here</a:t>
            </a:r>
            <a:br>
              <a:rPr lang="en-US"/>
            </a:br>
            <a:r>
              <a:rPr lang="en-US"/>
              <a:t> or tap the icon below </a:t>
            </a:r>
            <a:br>
              <a:rPr lang="en-US"/>
            </a:br>
            <a:r>
              <a:rPr lang="en-US"/>
              <a:t>to insert</a:t>
            </a:r>
          </a:p>
        </p:txBody>
      </p:sp>
    </p:spTree>
    <p:extLst>
      <p:ext uri="{BB962C8B-B14F-4D97-AF65-F5344CB8AC3E}">
        <p14:creationId xmlns:p14="http://schemas.microsoft.com/office/powerpoint/2010/main" val="1491912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096000" y="0"/>
            <a:ext cx="6096000" cy="6858000"/>
          </a:xfrm>
          <a:blipFill dpi="0" rotWithShape="1">
            <a:blip r:embed="rId2">
              <a:extLst>
                <a:ext uri="{28A0092B-C50C-407E-A947-70E740481C1C}">
                  <a14:useLocalDpi xmlns:a14="http://schemas.microsoft.com/office/drawing/2010/main"/>
                </a:ext>
              </a:extLst>
            </a:blip>
            <a:srcRect/>
            <a:stretch>
              <a:fillRect l="-4836" r="-7664"/>
            </a:stretch>
          </a:blipFill>
        </p:spPr>
        <p:txBody>
          <a:bodyPr lIns="0" tIns="265176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buNone/>
              <a:defRPr sz="2200" b="0" i="0">
                <a:latin typeface="Segoe UI" panose="020B0502040204020203" pitchFamily="34" charset="0"/>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693312"/>
            <a:ext cx="4158362" cy="430887"/>
          </a:xfrm>
        </p:spPr>
        <p:txBody>
          <a:bodyPr anchor="b"/>
          <a:lstStyle>
            <a:lvl1pPr>
              <a:defRPr>
                <a:solidFill>
                  <a:schemeClr val="accent1"/>
                </a:solidFill>
              </a:defRPr>
            </a:lvl1pPr>
          </a:lstStyle>
          <a:p>
            <a:r>
              <a:rPr lang="en-US"/>
              <a:t>Title square photo layout </a:t>
            </a:r>
          </a:p>
        </p:txBody>
      </p:sp>
    </p:spTree>
    <p:extLst>
      <p:ext uri="{BB962C8B-B14F-4D97-AF65-F5344CB8AC3E}">
        <p14:creationId xmlns:p14="http://schemas.microsoft.com/office/powerpoint/2010/main" val="1303921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996525"/>
            <a:ext cx="4159950" cy="861774"/>
          </a:xfrm>
        </p:spPr>
        <p:txBody>
          <a:bodyPr anchor="ctr"/>
          <a:lstStyle>
            <a:lvl1pPr>
              <a:defRPr>
                <a:solidFill>
                  <a:srgbClr val="C03BC4"/>
                </a:solidFill>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0930046-2AEE-69A1-CD4A-4A4775476125}"/>
              </a:ext>
            </a:extLst>
          </p:cNvPr>
          <p:cNvSpPr>
            <a:spLocks noGrp="1"/>
          </p:cNvSpPr>
          <p:nvPr>
            <p:ph type="pic" sz="quarter" idx="11" hasCustomPrompt="1"/>
          </p:nvPr>
        </p:nvSpPr>
        <p:spPr bwMode="ltGray">
          <a:xfrm>
            <a:off x="6096000" y="0"/>
            <a:ext cx="6096000" cy="6858000"/>
          </a:xfrm>
          <a:blipFill dpi="0" rotWithShape="1">
            <a:blip r:embed="rId2">
              <a:extLst>
                <a:ext uri="{28A0092B-C50C-407E-A947-70E740481C1C}">
                  <a14:useLocalDpi xmlns:a14="http://schemas.microsoft.com/office/drawing/2010/main"/>
                </a:ext>
              </a:extLst>
            </a:blip>
            <a:srcRect/>
            <a:stretch>
              <a:fillRect l="-4836" r="-7664"/>
            </a:stretch>
          </a:blipFill>
        </p:spPr>
        <p:txBody>
          <a:bodyPr lIns="0" tIns="265176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Tree>
    <p:extLst>
      <p:ext uri="{BB962C8B-B14F-4D97-AF65-F5344CB8AC3E}">
        <p14:creationId xmlns:p14="http://schemas.microsoft.com/office/powerpoint/2010/main" val="18927442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solidFill>
                  <a:schemeClr val="accent1"/>
                </a:solidFill>
              </a:defRPr>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B1F03DB-F86E-C9A8-D4BA-8510A84E577A}"/>
              </a:ext>
            </a:extLst>
          </p:cNvPr>
          <p:cNvSpPr>
            <a:spLocks noGrp="1"/>
          </p:cNvSpPr>
          <p:nvPr>
            <p:ph type="pic" sz="quarter" idx="11" hasCustomPrompt="1"/>
          </p:nvPr>
        </p:nvSpPr>
        <p:spPr bwMode="ltGray">
          <a:xfrm>
            <a:off x="6096000" y="0"/>
            <a:ext cx="6096000" cy="6858000"/>
          </a:xfrm>
          <a:blipFill dpi="0" rotWithShape="1">
            <a:blip r:embed="rId2">
              <a:extLst>
                <a:ext uri="{28A0092B-C50C-407E-A947-70E740481C1C}">
                  <a14:useLocalDpi xmlns:a14="http://schemas.microsoft.com/office/drawing/2010/main"/>
                </a:ext>
              </a:extLst>
            </a:blip>
            <a:srcRect/>
            <a:stretch>
              <a:fillRect l="-4836" r="-7664"/>
            </a:stretch>
          </a:blipFill>
        </p:spPr>
        <p:txBody>
          <a:bodyPr lIns="0" tIns="265176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Tree>
    <p:extLst>
      <p:ext uri="{BB962C8B-B14F-4D97-AF65-F5344CB8AC3E}">
        <p14:creationId xmlns:p14="http://schemas.microsoft.com/office/powerpoint/2010/main" val="11387501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D9D0DEC-DCC4-B460-6AC3-FF3F6499EFC7}"/>
              </a:ext>
            </a:extLst>
          </p:cNvPr>
          <p:cNvSpPr>
            <a:spLocks noGrp="1"/>
          </p:cNvSpPr>
          <p:nvPr>
            <p:ph type="pic" sz="quarter" idx="12" hasCustomPrompt="1"/>
          </p:nvPr>
        </p:nvSpPr>
        <p:spPr bwMode="ltGray">
          <a:xfrm>
            <a:off x="0" y="0"/>
            <a:ext cx="12192000" cy="4572000"/>
          </a:xfrm>
          <a:blipFill dpi="0" rotWithShape="1">
            <a:blip r:embed="rId2">
              <a:extLst>
                <a:ext uri="{28A0092B-C50C-407E-A947-70E740481C1C}">
                  <a14:useLocalDpi xmlns:a14="http://schemas.microsoft.com/office/drawing/2010/main"/>
                </a:ext>
              </a:extLst>
            </a:blip>
            <a:srcRect/>
            <a:stretch>
              <a:fillRect/>
            </a:stretch>
          </a:blipFill>
        </p:spPr>
        <p:txBody>
          <a:bodyPr lIns="0" tIns="256032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above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97683"/>
            <a:ext cx="11018520" cy="430887"/>
          </a:xfrm>
        </p:spPr>
        <p:txBody>
          <a:bodyPr anchor="ctr"/>
          <a:lstStyle>
            <a:lvl1pPr algn="ctr">
              <a:defRPr sz="2800"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5521655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F77AFD1A-5F7C-D140-CA9C-3DEEF4F70363}"/>
              </a:ext>
            </a:extLst>
          </p:cNvPr>
          <p:cNvSpPr>
            <a:spLocks noGrp="1"/>
          </p:cNvSpPr>
          <p:nvPr>
            <p:ph type="pic" sz="quarter" idx="12" hasCustomPrompt="1"/>
          </p:nvPr>
        </p:nvSpPr>
        <p:spPr bwMode="ltGray">
          <a:xfrm>
            <a:off x="0" y="2286000"/>
            <a:ext cx="12192000" cy="4572000"/>
          </a:xfrm>
          <a:blipFill dpi="0" rotWithShape="1">
            <a:blip r:embed="rId2">
              <a:extLst>
                <a:ext uri="{28A0092B-C50C-407E-A947-70E740481C1C}">
                  <a14:useLocalDpi xmlns:a14="http://schemas.microsoft.com/office/drawing/2010/main"/>
                </a:ext>
              </a:extLst>
            </a:blip>
            <a:srcRect/>
            <a:stretch>
              <a:fillRect/>
            </a:stretch>
          </a:blipFill>
        </p:spPr>
        <p:txBody>
          <a:bodyPr lIns="0" tIns="256032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above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927842"/>
            <a:ext cx="11018520" cy="430887"/>
          </a:xfrm>
        </p:spPr>
        <p:txBody>
          <a:bodyPr anchor="ctr"/>
          <a:lstStyle>
            <a:lvl1pPr algn="ctr">
              <a:defRPr sz="2800"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4516015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732F6AA-9B79-ED06-86B0-D35C6C33425F}"/>
              </a:ext>
            </a:extLst>
          </p:cNvPr>
          <p:cNvSpPr>
            <a:spLocks noGrp="1"/>
          </p:cNvSpPr>
          <p:nvPr>
            <p:ph type="pic" sz="quarter" idx="19" hasCustomPrompt="1"/>
          </p:nvPr>
        </p:nvSpPr>
        <p:spPr bwMode="ltGray">
          <a:xfrm>
            <a:off x="6242433" y="2025651"/>
            <a:ext cx="5365940" cy="3473450"/>
          </a:xfrm>
          <a:blipFill dpi="0" rotWithShape="1">
            <a:blip r:embed="rId2">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3CD8B83D-AB42-4329-1869-A362F97F76EE}"/>
              </a:ext>
            </a:extLst>
          </p:cNvPr>
          <p:cNvSpPr>
            <a:spLocks noGrp="1"/>
          </p:cNvSpPr>
          <p:nvPr>
            <p:ph type="pic" sz="quarter" idx="11" hasCustomPrompt="1"/>
          </p:nvPr>
        </p:nvSpPr>
        <p:spPr bwMode="ltGray">
          <a:xfrm>
            <a:off x="582612" y="2025651"/>
            <a:ext cx="5365940" cy="3473450"/>
          </a:xfrm>
          <a:blipFill dpi="0" rotWithShape="1">
            <a:blip r:embed="rId3">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2" name="Title 6">
            <a:extLst>
              <a:ext uri="{FF2B5EF4-FFF2-40B4-BE49-F238E27FC236}">
                <a16:creationId xmlns:a16="http://schemas.microsoft.com/office/drawing/2014/main" id="{442DA346-7E8E-3D0D-EC0F-9053002DA740}"/>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648976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4337DB58-D625-06E4-B925-5B3FE2017663}"/>
              </a:ext>
            </a:extLst>
          </p:cNvPr>
          <p:cNvSpPr>
            <a:spLocks noGrp="1"/>
          </p:cNvSpPr>
          <p:nvPr>
            <p:ph type="pic" sz="quarter" idx="20" hasCustomPrompt="1"/>
          </p:nvPr>
        </p:nvSpPr>
        <p:spPr bwMode="ltGray">
          <a:xfrm>
            <a:off x="8139549" y="2025651"/>
            <a:ext cx="3474720" cy="347345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603EF7FD-0002-1710-348B-B64EE1882711}"/>
              </a:ext>
            </a:extLst>
          </p:cNvPr>
          <p:cNvSpPr>
            <a:spLocks noGrp="1"/>
          </p:cNvSpPr>
          <p:nvPr>
            <p:ph type="pic" sz="quarter" idx="19" hasCustomPrompt="1"/>
          </p:nvPr>
        </p:nvSpPr>
        <p:spPr bwMode="ltGray">
          <a:xfrm>
            <a:off x="4366336" y="2025651"/>
            <a:ext cx="3474720" cy="347345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9DF1E040-0941-6869-558C-C2463306AEFA}"/>
              </a:ext>
            </a:extLst>
          </p:cNvPr>
          <p:cNvSpPr>
            <a:spLocks noGrp="1"/>
          </p:cNvSpPr>
          <p:nvPr>
            <p:ph type="pic" sz="quarter" idx="11" hasCustomPrompt="1"/>
          </p:nvPr>
        </p:nvSpPr>
        <p:spPr bwMode="ltGray">
          <a:xfrm>
            <a:off x="582612" y="2025651"/>
            <a:ext cx="3474720" cy="347345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30887"/>
          </a:xfrm>
        </p:spPr>
        <p:txBody>
          <a:bodyPr/>
          <a:lstStyle>
            <a:lvl1pPr>
              <a:defRPr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069818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8" name="Picture Placeholder" descr="This photo is a 'placeholder' only. Drag or drop your photo here, or click and tap the center to insert a photo.">
            <a:extLst>
              <a:ext uri="{FF2B5EF4-FFF2-40B4-BE49-F238E27FC236}">
                <a16:creationId xmlns:a16="http://schemas.microsoft.com/office/drawing/2014/main" id="{CB4A9C70-A9D5-92AD-7CB9-B4E9280B95CC}"/>
              </a:ext>
            </a:extLst>
          </p:cNvPr>
          <p:cNvSpPr>
            <a:spLocks noGrp="1"/>
          </p:cNvSpPr>
          <p:nvPr>
            <p:ph type="pic" sz="quarter" idx="23" hasCustomPrompt="1"/>
          </p:nvPr>
        </p:nvSpPr>
        <p:spPr bwMode="ltGray">
          <a:xfrm>
            <a:off x="9074970" y="2025651"/>
            <a:ext cx="2533813" cy="2532887"/>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2B83E35C-8D0E-DB17-DA47-F1FEC2B0AD0D}"/>
              </a:ext>
            </a:extLst>
          </p:cNvPr>
          <p:cNvSpPr>
            <a:spLocks noGrp="1"/>
          </p:cNvSpPr>
          <p:nvPr>
            <p:ph type="pic" sz="quarter" idx="22" hasCustomPrompt="1"/>
          </p:nvPr>
        </p:nvSpPr>
        <p:spPr bwMode="ltGray">
          <a:xfrm>
            <a:off x="6247688" y="2025651"/>
            <a:ext cx="2533813" cy="2532887"/>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98E40177-582B-E8A8-116F-186B1D7A836E}"/>
              </a:ext>
            </a:extLst>
          </p:cNvPr>
          <p:cNvSpPr>
            <a:spLocks noGrp="1"/>
          </p:cNvSpPr>
          <p:nvPr>
            <p:ph type="pic" sz="quarter" idx="21" hasCustomPrompt="1"/>
          </p:nvPr>
        </p:nvSpPr>
        <p:spPr bwMode="ltGray">
          <a:xfrm>
            <a:off x="3415150" y="2025651"/>
            <a:ext cx="2533813" cy="2532887"/>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4F1881F-1874-7379-72E2-44128D2A9BCD}"/>
              </a:ext>
            </a:extLst>
          </p:cNvPr>
          <p:cNvSpPr>
            <a:spLocks noGrp="1"/>
          </p:cNvSpPr>
          <p:nvPr>
            <p:ph type="pic" sz="quarter" idx="11" hasCustomPrompt="1"/>
          </p:nvPr>
        </p:nvSpPr>
        <p:spPr bwMode="ltGray">
          <a:xfrm>
            <a:off x="582612" y="2025651"/>
            <a:ext cx="2533813" cy="2532887"/>
          </a:xfrm>
          <a:blipFill dpi="0" rotWithShape="1">
            <a:blip r:embed="rId5"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30887"/>
          </a:xfrm>
        </p:spPr>
        <p:txBody>
          <a:bodyPr/>
          <a:lstStyle>
            <a:lvl1pPr>
              <a:defRPr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292947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theme" Target="../theme/theme2.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3365990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68" r:id="rId5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804001453"/>
      </p:ext>
    </p:extLst>
  </p:cSld>
  <p:clrMap bg1="lt1" tx1="dk1" bg2="lt2" tx2="dk2" accent1="accent1" accent2="accent2" accent3="accent3" accent4="accent4" accent5="accent5" accent6="accent6" hlink="hlink" folHlink="folHlink"/>
  <p:sldLayoutIdLst>
    <p:sldLayoutId id="2147485636" r:id="rId1"/>
    <p:sldLayoutId id="2147485638" r:id="rId2"/>
    <p:sldLayoutId id="2147485635" r:id="rId3"/>
    <p:sldLayoutId id="2147485472" r:id="rId4"/>
    <p:sldLayoutId id="2147485473" r:id="rId5"/>
    <p:sldLayoutId id="2147485475" r:id="rId6"/>
    <p:sldLayoutId id="2147485474" r:id="rId7"/>
    <p:sldLayoutId id="2147485477" r:id="rId8"/>
    <p:sldLayoutId id="2147485476" r:id="rId9"/>
    <p:sldLayoutId id="2147485478" r:id="rId10"/>
    <p:sldLayoutId id="2147485479" r:id="rId11"/>
    <p:sldLayoutId id="2147485605" r:id="rId12"/>
    <p:sldLayoutId id="2147485481" r:id="rId13"/>
    <p:sldLayoutId id="2147485483" r:id="rId14"/>
    <p:sldLayoutId id="2147485484" r:id="rId15"/>
    <p:sldLayoutId id="2147485485" r:id="rId16"/>
    <p:sldLayoutId id="2147485486" r:id="rId17"/>
    <p:sldLayoutId id="2147485487" r:id="rId18"/>
    <p:sldLayoutId id="2147485488" r:id="rId19"/>
    <p:sldLayoutId id="2147485489" r:id="rId20"/>
    <p:sldLayoutId id="2147485490" r:id="rId21"/>
    <p:sldLayoutId id="2147485491" r:id="rId22"/>
    <p:sldLayoutId id="2147485492" r:id="rId23"/>
    <p:sldLayoutId id="2147485493" r:id="rId24"/>
    <p:sldLayoutId id="2147485610" r:id="rId25"/>
    <p:sldLayoutId id="2147485631" r:id="rId26"/>
    <p:sldLayoutId id="2147485634" r:id="rId27"/>
    <p:sldLayoutId id="2147485633" r:id="rId28"/>
    <p:sldLayoutId id="2147485521" r:id="rId29"/>
    <p:sldLayoutId id="2147485630" r:id="rId30"/>
    <p:sldLayoutId id="2147485494" r:id="rId31"/>
    <p:sldLayoutId id="2147485495" r:id="rId32"/>
    <p:sldLayoutId id="2147485496" r:id="rId33"/>
    <p:sldLayoutId id="2147485500" r:id="rId34"/>
    <p:sldLayoutId id="2147485501" r:id="rId35"/>
    <p:sldLayoutId id="2147485502" r:id="rId36"/>
    <p:sldLayoutId id="2147485503" r:id="rId37"/>
    <p:sldLayoutId id="2147485504" r:id="rId38"/>
    <p:sldLayoutId id="2147485505" r:id="rId39"/>
    <p:sldLayoutId id="2147485506" r:id="rId40"/>
    <p:sldLayoutId id="2147485507" r:id="rId41"/>
    <p:sldLayoutId id="2147485508" r:id="rId42"/>
    <p:sldLayoutId id="2147485509" r:id="rId43"/>
    <p:sldLayoutId id="2147485510" r:id="rId44"/>
    <p:sldLayoutId id="2147485515" r:id="rId45"/>
    <p:sldLayoutId id="2147485623" r:id="rId46"/>
    <p:sldLayoutId id="2147485624" r:id="rId47"/>
    <p:sldLayoutId id="2147485625" r:id="rId48"/>
    <p:sldLayoutId id="2147485626" r:id="rId49"/>
    <p:sldLayoutId id="2147485627" r:id="rId50"/>
    <p:sldLayoutId id="2147485628" r:id="rId51"/>
    <p:sldLayoutId id="2147485629" r:id="rId52"/>
    <p:sldLayoutId id="2147485516" r:id="rId53"/>
    <p:sldLayoutId id="2147485518" r:id="rId54"/>
    <p:sldLayoutId id="2147485612" r:id="rId55"/>
    <p:sldLayoutId id="2147485520" r:id="rId56"/>
    <p:sldLayoutId id="2147485639" r:id="rId57"/>
    <p:sldLayoutId id="2147485640" r:id="rId58"/>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hyperlink" Target="aka.ms/placesdeployment" TargetMode="Externa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16.xml"/><Relationship Id="rId4" Type="http://schemas.openxmlformats.org/officeDocument/2006/relationships/hyperlink" Target="https://learn.microsoft.com/en-us/microsoftteams/rooms/get-peripheral-informatio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3.xml"/><Relationship Id="rId4" Type="http://schemas.openxmlformats.org/officeDocument/2006/relationships/hyperlink" Target="https://learn.microsoft.com/en-us/microsoftteams/rooms/bookable-desks#turning-off-automatic-discovery-and-usage-data-collection-in-the-teams-clien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6.xml"/><Relationship Id="rId5" Type="http://schemas.openxmlformats.org/officeDocument/2006/relationships/hyperlink" Target="https://learn.microsoft.com/en-us/powershell/module/teams/grant-csteamsworklocationdetectionpolicy?view=teams-ps" TargetMode="External"/><Relationship Id="rId4" Type="http://schemas.openxmlformats.org/officeDocument/2006/relationships/hyperlink" Target="https://learn.microsoft.com/en-us/powershell/module/teams/new-csteamsworklocationdetectionpolicy?view=teams-p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n-us/microsoft-365/places/enable-auto-release?branch=main" TargetMode="External"/><Relationship Id="rId2" Type="http://schemas.openxmlformats.org/officeDocument/2006/relationships/image" Target="../media/image81.png"/><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8" Type="http://schemas.openxmlformats.org/officeDocument/2006/relationships/hyperlink" Target="https://learn.microsoft.com/en-us/microsoft-365/places/configure-desk-booking" TargetMode="External"/><Relationship Id="rId3" Type="http://schemas.openxmlformats.org/officeDocument/2006/relationships/hyperlink" Target="https://support.microsoft.com/en-us/office/first-things-to-know-about-bookable-desks-in-microsoft-teams-5d10c217-1205-48a1-a883-ff4533f4ae71?preview=true" TargetMode="External"/><Relationship Id="rId7" Type="http://schemas.openxmlformats.org/officeDocument/2006/relationships/hyperlink" Target="https://learn.microsoft.com/en-us/microsoft-365/places/enable-auto-release?branch=main" TargetMode="External"/><Relationship Id="rId2" Type="http://schemas.openxmlformats.org/officeDocument/2006/relationships/hyperlink" Target="https://learn.microsoft.com/en-us/microsoftteams/rooms/bookable-desks" TargetMode="External"/><Relationship Id="rId1" Type="http://schemas.openxmlformats.org/officeDocument/2006/relationships/slideLayout" Target="../slideLayouts/slideLayout116.xml"/><Relationship Id="rId6" Type="http://schemas.openxmlformats.org/officeDocument/2006/relationships/hyperlink" Target="https://learn.microsoft.com/en-us/powershell/module/teams/grant-csteamsworklocationdetectionpolicy?view=teams-ps" TargetMode="External"/><Relationship Id="rId5" Type="http://schemas.openxmlformats.org/officeDocument/2006/relationships/hyperlink" Target="https://learn.microsoft.com/en-us/powershell/module/teams/new-csteamsworklocationdetectionpolicy?view=teams-ps" TargetMode="External"/><Relationship Id="rId4" Type="http://schemas.openxmlformats.org/officeDocument/2006/relationships/hyperlink" Target="https://learn.microsoft.com/en-us/microsoftteams/rooms/get-peripheral-inform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1.xml"/><Relationship Id="rId1" Type="http://schemas.openxmlformats.org/officeDocument/2006/relationships/slideLayout" Target="../slideLayouts/slideLayout1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hyperlink" Target="https://learn.microsoft.com/en-us/microsoft-365/places/configure-desk-booking?branch=main" TargetMode="Externa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hyperlink" Target="https://learn.microsoft.com/en-us/microsoftteams/rooms/bookable-desks" TargetMode="Externa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E8C8-738B-CF43-BC5F-6391E9A2AA25}"/>
              </a:ext>
            </a:extLst>
          </p:cNvPr>
          <p:cNvSpPr>
            <a:spLocks noGrp="1"/>
          </p:cNvSpPr>
          <p:nvPr>
            <p:ph type="title"/>
          </p:nvPr>
        </p:nvSpPr>
        <p:spPr>
          <a:xfrm>
            <a:off x="470075" y="1873490"/>
            <a:ext cx="4736406" cy="1846659"/>
          </a:xfrm>
        </p:spPr>
        <p:txBody>
          <a:bodyPr/>
          <a:lstStyle/>
          <a:p>
            <a:r>
              <a:rPr lang="en-US" dirty="0"/>
              <a:t>Microsoft Teams</a:t>
            </a:r>
            <a:br>
              <a:rPr lang="en-US" dirty="0"/>
            </a:br>
            <a:r>
              <a:rPr lang="en-US" dirty="0"/>
              <a:t>Bookable desks </a:t>
            </a:r>
            <a:br>
              <a:rPr lang="en-US" dirty="0"/>
            </a:br>
            <a:r>
              <a:rPr lang="en-US" dirty="0"/>
              <a:t>deployment guide</a:t>
            </a:r>
          </a:p>
        </p:txBody>
      </p:sp>
    </p:spTree>
    <p:extLst>
      <p:ext uri="{BB962C8B-B14F-4D97-AF65-F5344CB8AC3E}">
        <p14:creationId xmlns:p14="http://schemas.microsoft.com/office/powerpoint/2010/main" val="152963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66C6D-E2DC-093F-60DB-F7EB04DEEE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1BA5A9-26BE-A402-8B99-7D5354BD0432}"/>
              </a:ext>
            </a:extLst>
          </p:cNvPr>
          <p:cNvSpPr>
            <a:spLocks noGrp="1"/>
          </p:cNvSpPr>
          <p:nvPr>
            <p:ph type="title"/>
          </p:nvPr>
        </p:nvSpPr>
        <p:spPr>
          <a:xfrm>
            <a:off x="503518" y="255058"/>
            <a:ext cx="11018520" cy="430887"/>
          </a:xfrm>
        </p:spPr>
        <p:txBody>
          <a:bodyPr/>
          <a:lstStyle/>
          <a:p>
            <a:r>
              <a:rPr lang="en-GB" dirty="0">
                <a:latin typeface="+mj-lt"/>
              </a:rPr>
              <a:t>Create Individual Desks for booking (1/2)</a:t>
            </a:r>
          </a:p>
        </p:txBody>
      </p:sp>
      <p:sp>
        <p:nvSpPr>
          <p:cNvPr id="5" name="TextBox 4">
            <a:extLst>
              <a:ext uri="{FF2B5EF4-FFF2-40B4-BE49-F238E27FC236}">
                <a16:creationId xmlns:a16="http://schemas.microsoft.com/office/drawing/2014/main" id="{63858F6A-2748-FE44-240D-A0FB32737DD6}"/>
              </a:ext>
            </a:extLst>
          </p:cNvPr>
          <p:cNvSpPr txBox="1"/>
          <p:nvPr/>
        </p:nvSpPr>
        <p:spPr>
          <a:xfrm>
            <a:off x="584200" y="868333"/>
            <a:ext cx="11069762" cy="1384995"/>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000000"/>
                </a:solidFill>
                <a:cs typeface="Segoe UI" panose="020B0502040204020203" pitchFamily="34" charset="0"/>
              </a:rPr>
              <a:t>You will need to complete these steps for each individual desk you want to configure within your organization using the Exchange Online and Places PowerShell modules.  We recommend you connect to both within one PowerShell 7 instance.</a:t>
            </a:r>
          </a:p>
          <a:p>
            <a:pPr marL="11204" defTabSz="806658">
              <a:spcAft>
                <a:spcPts val="1200"/>
              </a:spcAft>
              <a:tabLst>
                <a:tab pos="1645806" algn="l"/>
              </a:tabLst>
              <a:defRPr/>
            </a:pPr>
            <a:r>
              <a:rPr lang="en-US" sz="1600" dirty="0">
                <a:solidFill>
                  <a:srgbClr val="5A5FC7"/>
                </a:solidFill>
                <a:cs typeface="Segoe UI" panose="020B0502040204020203" pitchFamily="34" charset="0"/>
              </a:rPr>
              <a:t>Step 1: </a:t>
            </a:r>
            <a:r>
              <a:rPr lang="en-US" sz="1600" dirty="0">
                <a:solidFill>
                  <a:srgbClr val="000000"/>
                </a:solidFill>
                <a:cs typeface="Segoe UI" panose="020B0502040204020203" pitchFamily="34" charset="0"/>
              </a:rPr>
              <a:t>Create the desk and a new section (also known as a zone or neighborhood) associated to the desired floor in your building using the following commands. This example creates a new desk and associates it to a section named “HQ.1.SouthWest” on the first floor of the Contoso HQ Building.</a:t>
            </a:r>
          </a:p>
        </p:txBody>
      </p:sp>
      <p:sp>
        <p:nvSpPr>
          <p:cNvPr id="10" name="TextBox 9">
            <a:extLst>
              <a:ext uri="{FF2B5EF4-FFF2-40B4-BE49-F238E27FC236}">
                <a16:creationId xmlns:a16="http://schemas.microsoft.com/office/drawing/2014/main" id="{BBF96855-C01A-8073-A78F-D0D780BE62C1}"/>
              </a:ext>
            </a:extLst>
          </p:cNvPr>
          <p:cNvSpPr txBox="1"/>
          <p:nvPr/>
        </p:nvSpPr>
        <p:spPr>
          <a:xfrm>
            <a:off x="914074" y="2451374"/>
            <a:ext cx="10739887" cy="1384995"/>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MicrosoftPlaces</a:t>
            </a:r>
            <a:endParaRPr lang="en-US" sz="1400">
              <a:solidFill>
                <a:srgbClr val="F9F1A5"/>
              </a:solidFill>
              <a:latin typeface="Consolas" panose="020B0609020204030204" pitchFamily="49" charset="0"/>
            </a:endParaRPr>
          </a:p>
          <a:p>
            <a:r>
              <a:rPr lang="en-US" sz="1400">
                <a:solidFill>
                  <a:srgbClr val="00B050"/>
                </a:solidFill>
                <a:latin typeface="Consolas" panose="020B0609020204030204" pitchFamily="49" charset="0"/>
              </a:rPr>
              <a:t>$building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Get-PlaceV3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Building</a:t>
            </a:r>
            <a:r>
              <a:rPr lang="en-US" sz="1400">
                <a:solidFill>
                  <a:srgbClr val="F9F1A5"/>
                </a:solidFill>
                <a:latin typeface="Consolas" panose="020B0609020204030204" pitchFamily="49" charset="0"/>
              </a:rPr>
              <a:t> </a:t>
            </a:r>
            <a:r>
              <a:rPr lang="en-US" sz="1400">
                <a:solidFill>
                  <a:srgbClr val="D2D2D2"/>
                </a:solidFill>
                <a:latin typeface="Consolas" panose="020B0609020204030204" pitchFamily="49" charset="0"/>
              </a:rPr>
              <a:t>|</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-eq </a:t>
            </a:r>
            <a:r>
              <a:rPr lang="en-US" sz="1400">
                <a:solidFill>
                  <a:srgbClr val="3A96DD"/>
                </a:solidFill>
                <a:latin typeface="Consolas" panose="020B0609020204030204" pitchFamily="49" charset="0"/>
              </a:rPr>
              <a:t>'Contoso HQ'</a:t>
            </a:r>
          </a:p>
          <a:p>
            <a:r>
              <a:rPr lang="en-US" sz="1400">
                <a:solidFill>
                  <a:srgbClr val="00B050"/>
                </a:solidFill>
                <a:latin typeface="Consolas" panose="020B0609020204030204" pitchFamily="49" charset="0"/>
              </a:rPr>
              <a:t>$floor1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Get-PlaceV3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AncestorId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a:t>
            </a:r>
            <a:r>
              <a:rPr lang="en-US" sz="1400" err="1">
                <a:solidFill>
                  <a:srgbClr val="00B050"/>
                </a:solidFill>
                <a:latin typeface="Consolas" panose="020B0609020204030204" pitchFamily="49" charset="0"/>
              </a:rPr>
              <a:t>building</a:t>
            </a:r>
            <a:r>
              <a:rPr lang="en-US" sz="1400" err="1">
                <a:solidFill>
                  <a:srgbClr val="D2D2D2"/>
                </a:solidFill>
                <a:latin typeface="Consolas" panose="020B0609020204030204" pitchFamily="49" charset="0"/>
              </a:rPr>
              <a:t>.PlaceId</a:t>
            </a:r>
            <a:r>
              <a:rPr lang="en-US" sz="1400">
                <a:solidFill>
                  <a:srgbClr val="D2D2D2"/>
                </a:solidFill>
                <a:latin typeface="Consolas" panose="020B0609020204030204" pitchFamily="49" charset="0"/>
              </a:rPr>
              <a:t> |</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-eq </a:t>
            </a:r>
            <a:r>
              <a:rPr lang="en-US" sz="1400">
                <a:solidFill>
                  <a:srgbClr val="3A96DD"/>
                </a:solidFill>
                <a:latin typeface="Consolas" panose="020B0609020204030204" pitchFamily="49" charset="0"/>
              </a:rPr>
              <a:t>'1'</a:t>
            </a:r>
          </a:p>
          <a:p>
            <a:r>
              <a:rPr lang="en-US" sz="1400">
                <a:solidFill>
                  <a:srgbClr val="00B050"/>
                </a:solidFill>
                <a:latin typeface="Consolas" panose="020B0609020204030204" pitchFamily="49" charset="0"/>
              </a:rPr>
              <a:t>$sectionSW1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Section</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"HQ.1.SouthWest"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$floor1</a:t>
            </a:r>
            <a:r>
              <a:rPr lang="en-US" sz="1400">
                <a:solidFill>
                  <a:srgbClr val="D2D2D2"/>
                </a:solidFill>
                <a:latin typeface="Consolas" panose="020B0609020204030204" pitchFamily="49" charset="0"/>
              </a:rPr>
              <a:t>.PlaceId</a:t>
            </a:r>
          </a:p>
          <a:p>
            <a:r>
              <a:rPr lang="en-US" sz="1400">
                <a:solidFill>
                  <a:srgbClr val="00B050"/>
                </a:solidFill>
                <a:latin typeface="Consolas" panose="020B0609020204030204" pitchFamily="49" charset="0"/>
              </a:rPr>
              <a:t>$desk1 </a:t>
            </a:r>
            <a:r>
              <a:rPr lang="en-US" sz="1400">
                <a:solidFill>
                  <a:srgbClr val="767676"/>
                </a:solidFill>
                <a:latin typeface="Consolas" panose="020B0609020204030204" pitchFamily="49" charset="0"/>
              </a:rPr>
              <a:t>=</a:t>
            </a:r>
            <a:r>
              <a:rPr lang="en-US" sz="1400">
                <a:solidFill>
                  <a:srgbClr val="D2D2D2"/>
                </a:solidFill>
                <a:latin typeface="Consolas" panose="020B0609020204030204" pitchFamily="49" charset="0"/>
              </a:rPr>
              <a:t> 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Desk </a:t>
            </a:r>
            <a:r>
              <a:rPr lang="en-US" sz="1400">
                <a:solidFill>
                  <a:srgbClr val="767676"/>
                </a:solidFill>
                <a:latin typeface="Consolas" panose="020B0609020204030204" pitchFamily="49" charset="0"/>
              </a:rPr>
              <a:t>-Name </a:t>
            </a:r>
            <a:r>
              <a:rPr lang="en-US" sz="1400">
                <a:solidFill>
                  <a:srgbClr val="D2D2D2"/>
                </a:solidFill>
                <a:latin typeface="Consolas" panose="020B0609020204030204" pitchFamily="49" charset="0"/>
              </a:rPr>
              <a:t>"Office HQ/1.190"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$sectionSW1</a:t>
            </a:r>
            <a:r>
              <a:rPr lang="en-US" sz="1400">
                <a:solidFill>
                  <a:srgbClr val="D2D2D2"/>
                </a:solidFill>
                <a:latin typeface="Consolas" panose="020B0609020204030204" pitchFamily="49" charset="0"/>
              </a:rPr>
              <a:t>.PlaceId</a:t>
            </a:r>
          </a:p>
        </p:txBody>
      </p:sp>
      <p:sp>
        <p:nvSpPr>
          <p:cNvPr id="7" name="TextBox 6">
            <a:extLst>
              <a:ext uri="{FF2B5EF4-FFF2-40B4-BE49-F238E27FC236}">
                <a16:creationId xmlns:a16="http://schemas.microsoft.com/office/drawing/2014/main" id="{B9E3BB73-41AB-7167-B5CA-7DAADAF07E5B}"/>
              </a:ext>
            </a:extLst>
          </p:cNvPr>
          <p:cNvSpPr txBox="1"/>
          <p:nvPr/>
        </p:nvSpPr>
        <p:spPr>
          <a:xfrm>
            <a:off x="503518" y="4173215"/>
            <a:ext cx="11399644" cy="246221"/>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5A5FC7"/>
                </a:solidFill>
                <a:cs typeface="Segoe UI" panose="020B0502040204020203" pitchFamily="34" charset="0"/>
              </a:rPr>
              <a:t>Step 2: </a:t>
            </a:r>
            <a:r>
              <a:rPr lang="en-US" sz="1600" dirty="0">
                <a:cs typeface="Segoe UI" panose="020B0502040204020203" pitchFamily="34" charset="0"/>
              </a:rPr>
              <a:t>Make the desk bookable by creating and associating a mailbox with the newly created desk object.</a:t>
            </a:r>
          </a:p>
        </p:txBody>
      </p:sp>
      <p:sp>
        <p:nvSpPr>
          <p:cNvPr id="8" name="TextBox 7">
            <a:extLst>
              <a:ext uri="{FF2B5EF4-FFF2-40B4-BE49-F238E27FC236}">
                <a16:creationId xmlns:a16="http://schemas.microsoft.com/office/drawing/2014/main" id="{C19E6EDC-B591-B838-2B22-126D27DFD0D1}"/>
              </a:ext>
            </a:extLst>
          </p:cNvPr>
          <p:cNvSpPr txBox="1"/>
          <p:nvPr/>
        </p:nvSpPr>
        <p:spPr>
          <a:xfrm>
            <a:off x="914074" y="4674582"/>
            <a:ext cx="10739887" cy="1169551"/>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p>
          <a:p>
            <a:r>
              <a:rPr lang="en-US" sz="1400" dirty="0">
                <a:solidFill>
                  <a:srgbClr val="F9F1A5"/>
                </a:solidFill>
                <a:latin typeface="Consolas" panose="020B0609020204030204" pitchFamily="49" charset="0"/>
              </a:rPr>
              <a:t>Connect-</a:t>
            </a:r>
            <a:r>
              <a:rPr lang="en-US" sz="1400" dirty="0" err="1">
                <a:solidFill>
                  <a:srgbClr val="F9F1A5"/>
                </a:solidFill>
                <a:latin typeface="Consolas" panose="020B0609020204030204" pitchFamily="49" charset="0"/>
              </a:rPr>
              <a:t>ExchangeOnline</a:t>
            </a:r>
            <a:endParaRPr lang="en-US" sz="1400" dirty="0">
              <a:solidFill>
                <a:srgbClr val="F9F1A5"/>
              </a:solidFill>
              <a:latin typeface="Consolas" panose="020B0609020204030204" pitchFamily="49" charset="0"/>
            </a:endParaRPr>
          </a:p>
          <a:p>
            <a:r>
              <a:rPr lang="en-US" sz="1400" dirty="0">
                <a:solidFill>
                  <a:srgbClr val="00B050"/>
                </a:solidFill>
                <a:latin typeface="Consolas" panose="020B0609020204030204" pitchFamily="49" charset="0"/>
              </a:rPr>
              <a:t>$mbx1 </a:t>
            </a:r>
            <a:r>
              <a:rPr lang="en-US" sz="1400" dirty="0">
                <a:solidFill>
                  <a:srgbClr val="F9F1A5"/>
                </a:solidFill>
                <a:latin typeface="Consolas" panose="020B0609020204030204" pitchFamily="49" charset="0"/>
              </a:rPr>
              <a:t>= New-Mailbox </a:t>
            </a:r>
            <a:r>
              <a:rPr lang="en-US" sz="1400" dirty="0">
                <a:solidFill>
                  <a:srgbClr val="767676"/>
                </a:solidFill>
                <a:latin typeface="Consolas" panose="020B0609020204030204" pitchFamily="49" charset="0"/>
              </a:rPr>
              <a:t>-Room -Alias </a:t>
            </a:r>
            <a:r>
              <a:rPr lang="en-US" sz="1400" dirty="0">
                <a:solidFill>
                  <a:srgbClr val="3A96DD"/>
                </a:solidFill>
                <a:latin typeface="Consolas" panose="020B0609020204030204" pitchFamily="49" charset="0"/>
              </a:rPr>
              <a:t>"office-hq-1.190" </a:t>
            </a:r>
            <a:r>
              <a:rPr lang="en-US" sz="1400" dirty="0">
                <a:solidFill>
                  <a:srgbClr val="767676"/>
                </a:solidFill>
                <a:latin typeface="Consolas" panose="020B0609020204030204" pitchFamily="49" charset="0"/>
              </a:rPr>
              <a:t>-Name </a:t>
            </a:r>
            <a:r>
              <a:rPr lang="en-US" sz="1400" dirty="0">
                <a:solidFill>
                  <a:srgbClr val="3A96DD"/>
                </a:solidFill>
                <a:latin typeface="Consolas" panose="020B0609020204030204" pitchFamily="49" charset="0"/>
              </a:rPr>
              <a:t>"Office HQ/1.190"</a:t>
            </a:r>
          </a:p>
          <a:p>
            <a:r>
              <a:rPr lang="en-US" sz="1400" dirty="0">
                <a:solidFill>
                  <a:srgbClr val="F9F1A5"/>
                </a:solidFill>
                <a:latin typeface="Consolas" panose="020B0609020204030204" pitchFamily="49" charset="0"/>
              </a:rPr>
              <a:t>Set-Mailbox </a:t>
            </a:r>
            <a:r>
              <a:rPr lang="en-US" sz="1400" dirty="0">
                <a:solidFill>
                  <a:srgbClr val="00B050"/>
                </a:solidFill>
                <a:latin typeface="Consolas" panose="020B0609020204030204" pitchFamily="49" charset="0"/>
              </a:rPr>
              <a:t>$mbx1</a:t>
            </a:r>
            <a:r>
              <a:rPr lang="en-US" sz="1400" dirty="0">
                <a:solidFill>
                  <a:srgbClr val="D2D2D2"/>
                </a:solidFill>
                <a:latin typeface="Consolas" panose="020B0609020204030204" pitchFamily="49" charset="0"/>
              </a:rPr>
              <a:t>.Identity </a:t>
            </a:r>
            <a:r>
              <a:rPr lang="en-US" sz="1400" dirty="0">
                <a:solidFill>
                  <a:srgbClr val="767676"/>
                </a:solidFill>
                <a:latin typeface="Consolas" panose="020B0609020204030204" pitchFamily="49" charset="0"/>
              </a:rPr>
              <a:t>-Type </a:t>
            </a:r>
            <a:r>
              <a:rPr lang="en-US" sz="1400" dirty="0">
                <a:solidFill>
                  <a:srgbClr val="D2D2D2"/>
                </a:solidFill>
                <a:latin typeface="Consolas" panose="020B0609020204030204" pitchFamily="49" charset="0"/>
              </a:rPr>
              <a:t>Desk</a:t>
            </a:r>
            <a:r>
              <a:rPr lang="en-US" sz="1400" dirty="0">
                <a:solidFill>
                  <a:srgbClr val="F9F1A5"/>
                </a:solidFill>
                <a:latin typeface="Consolas" panose="020B0609020204030204" pitchFamily="49" charset="0"/>
              </a:rPr>
              <a:t> </a:t>
            </a:r>
            <a:r>
              <a:rPr lang="en-US" sz="1400" dirty="0">
                <a:solidFill>
                  <a:srgbClr val="D2D2D2"/>
                </a:solidFill>
                <a:latin typeface="Consolas" panose="020B0609020204030204" pitchFamily="49" charset="0"/>
              </a:rPr>
              <a:t>-</a:t>
            </a:r>
            <a:r>
              <a:rPr lang="en-US" sz="1400" dirty="0" err="1">
                <a:solidFill>
                  <a:srgbClr val="D2D2D2"/>
                </a:solidFill>
                <a:latin typeface="Consolas" panose="020B0609020204030204" pitchFamily="49" charset="0"/>
              </a:rPr>
              <a:t>HiddenFromAddressListsEnabled</a:t>
            </a:r>
            <a:r>
              <a:rPr lang="en-US" sz="1400" dirty="0">
                <a:solidFill>
                  <a:srgbClr val="D2D2D2"/>
                </a:solidFill>
                <a:latin typeface="Consolas" panose="020B0609020204030204" pitchFamily="49" charset="0"/>
              </a:rPr>
              <a:t> </a:t>
            </a:r>
            <a:r>
              <a:rPr lang="en-US" sz="1400" dirty="0">
                <a:solidFill>
                  <a:srgbClr val="00B050"/>
                </a:solidFill>
                <a:latin typeface="Consolas" panose="020B0609020204030204" pitchFamily="49" charset="0"/>
              </a:rPr>
              <a:t>$true</a:t>
            </a:r>
          </a:p>
          <a:p>
            <a:r>
              <a:rPr lang="en-US" sz="1400" dirty="0">
                <a:solidFill>
                  <a:srgbClr val="F9F1A5"/>
                </a:solidFill>
                <a:latin typeface="Consolas" panose="020B0609020204030204" pitchFamily="49" charset="0"/>
              </a:rPr>
              <a:t>Set-PlaceV3 </a:t>
            </a:r>
            <a:r>
              <a:rPr lang="en-US" sz="1400" dirty="0">
                <a:solidFill>
                  <a:srgbClr val="00B050"/>
                </a:solidFill>
                <a:latin typeface="Consolas" panose="020B0609020204030204" pitchFamily="49" charset="0"/>
              </a:rPr>
              <a:t>$desk1</a:t>
            </a:r>
            <a:r>
              <a:rPr lang="en-US" sz="1400" dirty="0">
                <a:solidFill>
                  <a:srgbClr val="D2D2D2"/>
                </a:solidFill>
                <a:latin typeface="Consolas" panose="020B0609020204030204" pitchFamily="49" charset="0"/>
              </a:rPr>
              <a:t>.PlaceId </a:t>
            </a:r>
            <a:r>
              <a:rPr lang="en-US" sz="1400" dirty="0">
                <a:solidFill>
                  <a:srgbClr val="767676"/>
                </a:solidFill>
                <a:latin typeface="Consolas" panose="020B0609020204030204" pitchFamily="49" charset="0"/>
              </a:rPr>
              <a:t>-Mailbox </a:t>
            </a:r>
            <a:r>
              <a:rPr lang="en-US" sz="1400" dirty="0">
                <a:solidFill>
                  <a:srgbClr val="00B050"/>
                </a:solidFill>
                <a:latin typeface="Consolas" panose="020B0609020204030204" pitchFamily="49" charset="0"/>
              </a:rPr>
              <a:t>$mbx1</a:t>
            </a:r>
            <a:r>
              <a:rPr lang="en-US" sz="1400" dirty="0">
                <a:solidFill>
                  <a:srgbClr val="D2D2D2"/>
                </a:solidFill>
                <a:latin typeface="Consolas" panose="020B0609020204030204" pitchFamily="49" charset="0"/>
              </a:rPr>
              <a:t>.Identity</a:t>
            </a:r>
          </a:p>
        </p:txBody>
      </p:sp>
    </p:spTree>
    <p:extLst>
      <p:ext uri="{BB962C8B-B14F-4D97-AF65-F5344CB8AC3E}">
        <p14:creationId xmlns:p14="http://schemas.microsoft.com/office/powerpoint/2010/main" val="19760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362"/>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803"/>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p:stCondLst>
                              <p:cond delay="2404"/>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par>
                          <p:cTn id="16" fill="hold">
                            <p:stCondLst>
                              <p:cond delay="4105"/>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par>
                          <p:cTn id="19" fill="hold">
                            <p:stCondLst>
                              <p:cond delay="5646"/>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10">
                                            <p:txEl>
                                              <p:pRg st="5" end="5"/>
                                            </p:txEl>
                                          </p:spTgt>
                                        </p:tgtEl>
                                        <p:attrNameLst>
                                          <p:attrName>style.visibility</p:attrName>
                                        </p:attrNameLst>
                                      </p:cBhvr>
                                      <p:to>
                                        <p:strVal val="visible"/>
                                      </p:to>
                                    </p:set>
                                  </p:childTnLst>
                                </p:cTn>
                              </p:par>
                            </p:childTnLst>
                          </p:cTn>
                        </p:par>
                        <p:par>
                          <p:cTn id="22" fill="hold">
                            <p:stCondLst>
                              <p:cond delay="7107"/>
                            </p:stCondLst>
                            <p:childTnLst>
                              <p:par>
                                <p:cTn id="23" presetID="1" presetClass="entr" presetSubtype="0" fill="hold" nodeType="afterEffect">
                                  <p:stCondLst>
                                    <p:cond delay="0"/>
                                  </p:stCondLst>
                                  <p:iterate type="lt">
                                    <p:tmAbs val="20"/>
                                  </p:iterate>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par>
                          <p:cTn id="25" fill="hold">
                            <p:stCondLst>
                              <p:cond delay="7288"/>
                            </p:stCondLst>
                            <p:childTnLst>
                              <p:par>
                                <p:cTn id="26" presetID="1" presetClass="entr" presetSubtype="0" fill="hold" nodeType="afterEffect">
                                  <p:stCondLst>
                                    <p:cond delay="0"/>
                                  </p:stCondLst>
                                  <p:iterate type="lt">
                                    <p:tmAbs val="20"/>
                                  </p:iterate>
                                  <p:childTnLst>
                                    <p:set>
                                      <p:cBhvr>
                                        <p:cTn id="27" dur="1" fill="hold">
                                          <p:stCondLst>
                                            <p:cond delay="0"/>
                                          </p:stCondLst>
                                        </p:cTn>
                                        <p:tgtEl>
                                          <p:spTgt spid="8">
                                            <p:txEl>
                                              <p:pRg st="1" end="1"/>
                                            </p:txEl>
                                          </p:spTgt>
                                        </p:tgtEl>
                                        <p:attrNameLst>
                                          <p:attrName>style.visibility</p:attrName>
                                        </p:attrNameLst>
                                      </p:cBhvr>
                                      <p:to>
                                        <p:strVal val="visible"/>
                                      </p:to>
                                    </p:set>
                                  </p:childTnLst>
                                </p:cTn>
                              </p:par>
                            </p:childTnLst>
                          </p:cTn>
                        </p:par>
                        <p:par>
                          <p:cTn id="28" fill="hold">
                            <p:stCondLst>
                              <p:cond delay="7709"/>
                            </p:stCondLst>
                            <p:childTnLst>
                              <p:par>
                                <p:cTn id="29" presetID="1" presetClass="entr" presetSubtype="0" fill="hold" nodeType="afterEffect">
                                  <p:stCondLst>
                                    <p:cond delay="0"/>
                                  </p:stCondLst>
                                  <p:iterate type="lt">
                                    <p:tmAbs val="20"/>
                                  </p:iterate>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par>
                          <p:cTn id="31" fill="hold">
                            <p:stCondLst>
                              <p:cond delay="9010"/>
                            </p:stCondLst>
                            <p:childTnLst>
                              <p:par>
                                <p:cTn id="32" presetID="1" presetClass="entr" presetSubtype="0" fill="hold" nodeType="afterEffect">
                                  <p:stCondLst>
                                    <p:cond delay="0"/>
                                  </p:stCondLst>
                                  <p:iterate type="lt">
                                    <p:tmAbs val="20"/>
                                  </p:iterate>
                                  <p:childTnLst>
                                    <p:set>
                                      <p:cBhvr>
                                        <p:cTn id="33" dur="1" fill="hold">
                                          <p:stCondLst>
                                            <p:cond delay="0"/>
                                          </p:stCondLst>
                                        </p:cTn>
                                        <p:tgtEl>
                                          <p:spTgt spid="8">
                                            <p:txEl>
                                              <p:pRg st="3" end="3"/>
                                            </p:txEl>
                                          </p:spTgt>
                                        </p:tgtEl>
                                        <p:attrNameLst>
                                          <p:attrName>style.visibility</p:attrName>
                                        </p:attrNameLst>
                                      </p:cBhvr>
                                      <p:to>
                                        <p:strVal val="visible"/>
                                      </p:to>
                                    </p:set>
                                  </p:childTnLst>
                                </p:cTn>
                              </p:par>
                            </p:childTnLst>
                          </p:cTn>
                        </p:par>
                        <p:par>
                          <p:cTn id="34" fill="hold">
                            <p:stCondLst>
                              <p:cond delay="10371"/>
                            </p:stCondLst>
                            <p:childTnLst>
                              <p:par>
                                <p:cTn id="35" presetID="1" presetClass="entr" presetSubtype="0" fill="hold" nodeType="afterEffect">
                                  <p:stCondLst>
                                    <p:cond delay="0"/>
                                  </p:stCondLst>
                                  <p:iterate type="lt">
                                    <p:tmAbs val="20"/>
                                  </p:iterate>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4C103-9204-6B68-1EAF-EBCAB74720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683BC8-DC2D-792E-7D35-9BF297FD1033}"/>
              </a:ext>
            </a:extLst>
          </p:cNvPr>
          <p:cNvSpPr>
            <a:spLocks noGrp="1"/>
          </p:cNvSpPr>
          <p:nvPr>
            <p:ph type="title"/>
          </p:nvPr>
        </p:nvSpPr>
        <p:spPr>
          <a:xfrm>
            <a:off x="584198" y="263551"/>
            <a:ext cx="11018520" cy="430887"/>
          </a:xfrm>
        </p:spPr>
        <p:txBody>
          <a:bodyPr/>
          <a:lstStyle/>
          <a:p>
            <a:r>
              <a:rPr lang="en-GB" dirty="0">
                <a:latin typeface="+mj-lt"/>
              </a:rPr>
              <a:t>Create Individual Desks for booking (2/2)</a:t>
            </a:r>
          </a:p>
        </p:txBody>
      </p:sp>
      <p:sp>
        <p:nvSpPr>
          <p:cNvPr id="5" name="TextBox 4">
            <a:extLst>
              <a:ext uri="{FF2B5EF4-FFF2-40B4-BE49-F238E27FC236}">
                <a16:creationId xmlns:a16="http://schemas.microsoft.com/office/drawing/2014/main" id="{2C1557B7-3695-0C8A-0FD0-AB76B7927EB7}"/>
              </a:ext>
            </a:extLst>
          </p:cNvPr>
          <p:cNvSpPr txBox="1"/>
          <p:nvPr/>
        </p:nvSpPr>
        <p:spPr>
          <a:xfrm>
            <a:off x="584198" y="921325"/>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000000"/>
                </a:solidFill>
                <a:cs typeface="Segoe UI" panose="020B0502040204020203" pitchFamily="34" charset="0"/>
              </a:rPr>
              <a:t>You will need to complete these steps for each individual desk you want to configure within your organization using the Exchange Online and Places PowerShell modules.  We recommend you connect to both within one PowerShell 7 instance.</a:t>
            </a:r>
          </a:p>
        </p:txBody>
      </p:sp>
      <p:sp>
        <p:nvSpPr>
          <p:cNvPr id="2" name="TextBox 1">
            <a:extLst>
              <a:ext uri="{FF2B5EF4-FFF2-40B4-BE49-F238E27FC236}">
                <a16:creationId xmlns:a16="http://schemas.microsoft.com/office/drawing/2014/main" id="{996398B0-EDFE-C9F0-3F60-2484C9B98CFB}"/>
              </a:ext>
            </a:extLst>
          </p:cNvPr>
          <p:cNvSpPr txBox="1"/>
          <p:nvPr/>
        </p:nvSpPr>
        <p:spPr>
          <a:xfrm>
            <a:off x="584198" y="1740286"/>
            <a:ext cx="11399644" cy="984885"/>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5A5FC7"/>
                </a:solidFill>
                <a:cs typeface="Segoe UI" panose="020B0502040204020203" pitchFamily="34" charset="0"/>
              </a:rPr>
              <a:t>Step 3: </a:t>
            </a:r>
            <a:r>
              <a:rPr lang="en-US" sz="1600" dirty="0">
                <a:cs typeface="Segoe UI" panose="020B0502040204020203" pitchFamily="34" charset="0"/>
              </a:rPr>
              <a:t>Add additional capabilities (metadata) to the desk object to allow users to choose a desk based on their needs and preferences. In this example, we will configure the desk as wheelchair accessible, with custom tags indicating this desk is in an office, with a monitor, docking station and a height adjustable desk. We’re using the desk that was created in Step 3, using the </a:t>
            </a:r>
            <a:r>
              <a:rPr lang="en-US" sz="1600" b="1" dirty="0">
                <a:cs typeface="Segoe UI" panose="020B0502040204020203" pitchFamily="34" charset="0"/>
              </a:rPr>
              <a:t>$desk1 </a:t>
            </a:r>
            <a:r>
              <a:rPr lang="en-US" sz="1600" dirty="0">
                <a:cs typeface="Segoe UI" panose="020B0502040204020203" pitchFamily="34" charset="0"/>
              </a:rPr>
              <a:t>variable.</a:t>
            </a:r>
          </a:p>
        </p:txBody>
      </p:sp>
      <p:sp>
        <p:nvSpPr>
          <p:cNvPr id="7" name="TextBox 6">
            <a:extLst>
              <a:ext uri="{FF2B5EF4-FFF2-40B4-BE49-F238E27FC236}">
                <a16:creationId xmlns:a16="http://schemas.microsoft.com/office/drawing/2014/main" id="{621FF0E3-E694-0741-274F-192AC0F70195}"/>
              </a:ext>
            </a:extLst>
          </p:cNvPr>
          <p:cNvSpPr txBox="1"/>
          <p:nvPr/>
        </p:nvSpPr>
        <p:spPr>
          <a:xfrm>
            <a:off x="584198" y="3073321"/>
            <a:ext cx="10739887" cy="954107"/>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p>
          <a:p>
            <a:r>
              <a:rPr lang="en-US" sz="1400" dirty="0">
                <a:solidFill>
                  <a:srgbClr val="F9F1A5"/>
                </a:solidFill>
                <a:latin typeface="Consolas" panose="020B0609020204030204" pitchFamily="49" charset="0"/>
              </a:rPr>
              <a:t>Connect-</a:t>
            </a:r>
            <a:r>
              <a:rPr lang="en-US" sz="1400" dirty="0" err="1">
                <a:solidFill>
                  <a:srgbClr val="F9F1A5"/>
                </a:solidFill>
                <a:latin typeface="Consolas" panose="020B0609020204030204" pitchFamily="49" charset="0"/>
              </a:rPr>
              <a:t>ExchangeOnline</a:t>
            </a:r>
            <a:endParaRPr lang="en-US" sz="1400" dirty="0">
              <a:solidFill>
                <a:srgbClr val="F9F1A5"/>
              </a:solidFill>
              <a:latin typeface="Consolas" panose="020B0609020204030204" pitchFamily="49" charset="0"/>
            </a:endParaRPr>
          </a:p>
          <a:p>
            <a:r>
              <a:rPr lang="en-US" sz="1400" dirty="0">
                <a:solidFill>
                  <a:srgbClr val="F9F1A5"/>
                </a:solidFill>
                <a:latin typeface="Consolas" panose="020B0609020204030204" pitchFamily="49" charset="0"/>
              </a:rPr>
              <a:t>Set-Placev3 </a:t>
            </a:r>
            <a:r>
              <a:rPr lang="en-US" sz="1400" dirty="0">
                <a:solidFill>
                  <a:srgbClr val="00B050"/>
                </a:solidFill>
                <a:latin typeface="Consolas" panose="020B0609020204030204" pitchFamily="49" charset="0"/>
              </a:rPr>
              <a:t>$desk1</a:t>
            </a:r>
            <a:r>
              <a:rPr lang="en-US" sz="1400" dirty="0">
                <a:solidFill>
                  <a:srgbClr val="D2D2D2"/>
                </a:solidFill>
                <a:latin typeface="Consolas" panose="020B0609020204030204" pitchFamily="49" charset="0"/>
              </a:rPr>
              <a:t>.PlaceId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IsWheelChairAccessible</a:t>
            </a:r>
            <a:r>
              <a:rPr lang="en-US" sz="1400" dirty="0">
                <a:solidFill>
                  <a:srgbClr val="767676"/>
                </a:solidFill>
                <a:latin typeface="Consolas" panose="020B0609020204030204" pitchFamily="49" charset="0"/>
              </a:rPr>
              <a:t> </a:t>
            </a:r>
            <a:r>
              <a:rPr lang="en-US" sz="1400" dirty="0">
                <a:solidFill>
                  <a:srgbClr val="00B050"/>
                </a:solidFill>
                <a:latin typeface="Consolas" panose="020B0609020204030204" pitchFamily="49" charset="0"/>
              </a:rPr>
              <a:t>$true </a:t>
            </a:r>
            <a:r>
              <a:rPr lang="en-US" sz="1400" dirty="0">
                <a:solidFill>
                  <a:srgbClr val="767676"/>
                </a:solidFill>
                <a:latin typeface="Consolas" panose="020B0609020204030204" pitchFamily="49" charset="0"/>
              </a:rPr>
              <a:t>-Tags </a:t>
            </a:r>
            <a:r>
              <a:rPr lang="en-US" sz="1400" dirty="0">
                <a:solidFill>
                  <a:srgbClr val="3A96DD"/>
                </a:solidFill>
                <a:latin typeface="Consolas" panose="020B0609020204030204" pitchFamily="49" charset="0"/>
              </a:rPr>
              <a:t>"Office"</a:t>
            </a:r>
            <a:r>
              <a:rPr lang="en-US" sz="1400" dirty="0">
                <a:solidFill>
                  <a:srgbClr val="D2D2D2"/>
                </a:solidFill>
                <a:latin typeface="Consolas" panose="020B0609020204030204" pitchFamily="49" charset="0"/>
              </a:rPr>
              <a:t>,</a:t>
            </a:r>
            <a:r>
              <a:rPr lang="en-US" sz="1400" dirty="0">
                <a:solidFill>
                  <a:srgbClr val="3A96DD"/>
                </a:solidFill>
                <a:latin typeface="Consolas" panose="020B0609020204030204" pitchFamily="49" charset="0"/>
              </a:rPr>
              <a:t> "Monitor"</a:t>
            </a:r>
            <a:r>
              <a:rPr lang="en-US" sz="1400" dirty="0">
                <a:solidFill>
                  <a:srgbClr val="D2D2D2"/>
                </a:solidFill>
                <a:latin typeface="Consolas" panose="020B0609020204030204" pitchFamily="49" charset="0"/>
              </a:rPr>
              <a:t>,</a:t>
            </a:r>
            <a:r>
              <a:rPr lang="en-US" sz="1400" dirty="0">
                <a:solidFill>
                  <a:srgbClr val="3A96DD"/>
                </a:solidFill>
                <a:latin typeface="Consolas" panose="020B0609020204030204" pitchFamily="49" charset="0"/>
              </a:rPr>
              <a:t> "Docking Station"</a:t>
            </a:r>
            <a:r>
              <a:rPr lang="en-US" sz="1400" dirty="0">
                <a:solidFill>
                  <a:srgbClr val="D2D2D2"/>
                </a:solidFill>
                <a:latin typeface="Consolas" panose="020B0609020204030204" pitchFamily="49" charset="0"/>
              </a:rPr>
              <a:t>,</a:t>
            </a:r>
            <a:r>
              <a:rPr lang="en-US" sz="1400" dirty="0">
                <a:solidFill>
                  <a:srgbClr val="3A96DD"/>
                </a:solidFill>
                <a:latin typeface="Consolas" panose="020B0609020204030204" pitchFamily="49" charset="0"/>
              </a:rPr>
              <a:t> "Height Adjustable Desk"</a:t>
            </a:r>
          </a:p>
        </p:txBody>
      </p:sp>
      <p:sp>
        <p:nvSpPr>
          <p:cNvPr id="12" name="TextBox 11">
            <a:extLst>
              <a:ext uri="{FF2B5EF4-FFF2-40B4-BE49-F238E27FC236}">
                <a16:creationId xmlns:a16="http://schemas.microsoft.com/office/drawing/2014/main" id="{0B80D23D-B505-A7FE-4535-07EE6EA1F481}"/>
              </a:ext>
            </a:extLst>
          </p:cNvPr>
          <p:cNvSpPr txBox="1"/>
          <p:nvPr/>
        </p:nvSpPr>
        <p:spPr>
          <a:xfrm>
            <a:off x="584198" y="4392132"/>
            <a:ext cx="11022583" cy="738664"/>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5A5FC7"/>
                </a:solidFill>
                <a:cs typeface="Segoe UI" panose="020B0502040204020203" pitchFamily="34" charset="0"/>
              </a:rPr>
              <a:t>Step 4: </a:t>
            </a:r>
            <a:r>
              <a:rPr lang="en-US" sz="1600" dirty="0">
                <a:solidFill>
                  <a:srgbClr val="000000"/>
                </a:solidFill>
                <a:cs typeface="Segoe UI" panose="020B0502040204020203" pitchFamily="34" charset="0"/>
              </a:rPr>
              <a:t>Optionally, you can also configure and apply booking policies to the individual desk. Booking policies would allow you to control who is allowed to book this specific desk (for example, you could ensure only engineering people can book a desk in the engineering area).</a:t>
            </a:r>
            <a:endParaRPr lang="en-US" sz="1600" dirty="0">
              <a:cs typeface="Segoe UI" panose="020B0502040204020203" pitchFamily="34" charset="0"/>
            </a:endParaRPr>
          </a:p>
        </p:txBody>
      </p:sp>
      <p:sp>
        <p:nvSpPr>
          <p:cNvPr id="10" name="TextBox 9">
            <a:extLst>
              <a:ext uri="{FF2B5EF4-FFF2-40B4-BE49-F238E27FC236}">
                <a16:creationId xmlns:a16="http://schemas.microsoft.com/office/drawing/2014/main" id="{33B188E9-872D-D9D4-DC93-83B10E2DCAF9}"/>
              </a:ext>
            </a:extLst>
          </p:cNvPr>
          <p:cNvSpPr txBox="1"/>
          <p:nvPr/>
        </p:nvSpPr>
        <p:spPr>
          <a:xfrm>
            <a:off x="584198" y="5339644"/>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Set-</a:t>
            </a:r>
            <a:r>
              <a:rPr lang="en-US" sz="1400" err="1">
                <a:solidFill>
                  <a:srgbClr val="F9F1A5"/>
                </a:solidFill>
                <a:latin typeface="Consolas" panose="020B0609020204030204" pitchFamily="49" charset="0"/>
              </a:rPr>
              <a:t>CalendarProcessing</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–Identity </a:t>
            </a:r>
            <a:r>
              <a:rPr lang="en-US" sz="1400">
                <a:solidFill>
                  <a:srgbClr val="00B050"/>
                </a:solidFill>
                <a:latin typeface="Consolas" panose="020B0609020204030204" pitchFamily="49" charset="0"/>
              </a:rPr>
              <a:t>$mbx1</a:t>
            </a:r>
            <a:r>
              <a:rPr lang="en-US" sz="1400">
                <a:solidFill>
                  <a:srgbClr val="D2D2D2"/>
                </a:solidFill>
                <a:latin typeface="Consolas" panose="020B0609020204030204" pitchFamily="49" charset="0"/>
              </a:rPr>
              <a:t>.Identity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BookInPolicy</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"&lt;users, groups&gt;"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AllBookInPolicy</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a:t>
            </a:r>
            <a:r>
              <a:rPr lang="en-US" sz="1400">
                <a:solidFill>
                  <a:srgbClr val="767676"/>
                </a:solidFill>
                <a:latin typeface="Consolas" panose="020B0609020204030204" pitchFamily="49" charset="0"/>
              </a:rPr>
              <a:t> </a:t>
            </a:r>
            <a:endParaRPr lang="en-US" sz="1400">
              <a:solidFill>
                <a:srgbClr val="16C06C"/>
              </a:solidFill>
              <a:latin typeface="Consolas" panose="020B0609020204030204" pitchFamily="49" charset="0"/>
            </a:endParaRPr>
          </a:p>
        </p:txBody>
      </p:sp>
      <p:sp>
        <p:nvSpPr>
          <p:cNvPr id="4" name="TextBox 3">
            <a:extLst>
              <a:ext uri="{FF2B5EF4-FFF2-40B4-BE49-F238E27FC236}">
                <a16:creationId xmlns:a16="http://schemas.microsoft.com/office/drawing/2014/main" id="{3C1020FF-21B5-9BD5-8476-E41C5CB3FAE4}"/>
              </a:ext>
            </a:extLst>
          </p:cNvPr>
          <p:cNvSpPr txBox="1"/>
          <p:nvPr/>
        </p:nvSpPr>
        <p:spPr>
          <a:xfrm>
            <a:off x="652739" y="6443012"/>
            <a:ext cx="10602804" cy="338554"/>
          </a:xfrm>
          <a:prstGeom prst="rect">
            <a:avLst/>
          </a:prstGeom>
          <a:noFill/>
        </p:spPr>
        <p:txBody>
          <a:bodyPr wrap="square">
            <a:spAutoFit/>
          </a:bodyPr>
          <a:lstStyle/>
          <a:p>
            <a:pPr algn="ctr"/>
            <a:r>
              <a:rPr lang="en-US" sz="1600" b="1">
                <a:solidFill>
                  <a:srgbClr val="000000"/>
                </a:solidFill>
                <a:cs typeface="Segoe UI" panose="020B0502040204020203" pitchFamily="34" charset="0"/>
              </a:rPr>
              <a:t>Note</a:t>
            </a:r>
            <a:r>
              <a:rPr lang="en-US" sz="1600">
                <a:solidFill>
                  <a:srgbClr val="000000"/>
                </a:solidFill>
                <a:cs typeface="Segoe UI" panose="020B0502040204020203" pitchFamily="34" charset="0"/>
              </a:rPr>
              <a:t>: new desks (as well as changes to existing desks) may take up to 24 hours to update.</a:t>
            </a:r>
            <a:endParaRPr lang="en-US" sz="1600"/>
          </a:p>
        </p:txBody>
      </p:sp>
    </p:spTree>
    <p:extLst>
      <p:ext uri="{BB962C8B-B14F-4D97-AF65-F5344CB8AC3E}">
        <p14:creationId xmlns:p14="http://schemas.microsoft.com/office/powerpoint/2010/main" val="2845227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6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290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par>
                          <p:cTn id="16" fill="hold">
                            <p:stCondLst>
                              <p:cond delay="308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par>
                          <p:cTn id="19" fill="hold">
                            <p:stCondLst>
                              <p:cond delay="350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90EB-2848-AD5D-7724-0E5C52605E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8D2D65-3C86-2AAE-993D-4C31840AE197}"/>
              </a:ext>
            </a:extLst>
          </p:cNvPr>
          <p:cNvSpPr>
            <a:spLocks noGrp="1"/>
          </p:cNvSpPr>
          <p:nvPr>
            <p:ph type="title"/>
          </p:nvPr>
        </p:nvSpPr>
        <p:spPr>
          <a:xfrm>
            <a:off x="488873" y="139819"/>
            <a:ext cx="11018520" cy="430887"/>
          </a:xfrm>
        </p:spPr>
        <p:txBody>
          <a:bodyPr/>
          <a:lstStyle/>
          <a:p>
            <a:r>
              <a:rPr lang="en-GB" dirty="0">
                <a:latin typeface="+mj-lt"/>
                <a:cs typeface="Segoe UI Semibold"/>
              </a:rPr>
              <a:t>Creating desk pools  </a:t>
            </a:r>
          </a:p>
        </p:txBody>
      </p:sp>
      <p:sp>
        <p:nvSpPr>
          <p:cNvPr id="5" name="TextBox 4">
            <a:extLst>
              <a:ext uri="{FF2B5EF4-FFF2-40B4-BE49-F238E27FC236}">
                <a16:creationId xmlns:a16="http://schemas.microsoft.com/office/drawing/2014/main" id="{D8F42282-2C5A-677C-9201-AABE615F389E}"/>
              </a:ext>
            </a:extLst>
          </p:cNvPr>
          <p:cNvSpPr txBox="1"/>
          <p:nvPr/>
        </p:nvSpPr>
        <p:spPr>
          <a:xfrm>
            <a:off x="584200" y="737516"/>
            <a:ext cx="11399644" cy="1631216"/>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dirty="0">
                <a:solidFill>
                  <a:srgbClr val="000000"/>
                </a:solidFill>
                <a:cs typeface="Segoe UI"/>
              </a:rPr>
              <a:t>You will need to complete these steps for each desk pool within your organization using the Exchange Online and Places PowerShell modules.  We recommend you connect to both within one PowerShell 7 instance</a:t>
            </a:r>
            <a:br>
              <a:rPr lang="en-US" sz="1600" dirty="0">
                <a:solidFill>
                  <a:srgbClr val="000000"/>
                </a:solidFill>
                <a:cs typeface="Segoe UI"/>
              </a:rPr>
            </a:br>
            <a:br>
              <a:rPr lang="en-US" sz="1600" dirty="0">
                <a:cs typeface="Segoe UI"/>
              </a:rPr>
            </a:br>
            <a:r>
              <a:rPr lang="en-US" sz="1600" b="1" dirty="0">
                <a:solidFill>
                  <a:srgbClr val="000000"/>
                </a:solidFill>
                <a:cs typeface="Segoe UI"/>
              </a:rPr>
              <a:t>Note: </a:t>
            </a:r>
            <a:r>
              <a:rPr lang="en-US" sz="1600" dirty="0">
                <a:solidFill>
                  <a:srgbClr val="000000"/>
                </a:solidFill>
                <a:cs typeface="Segoe UI"/>
              </a:rPr>
              <a:t>You do not need to be a Microsoft Places customer or have Microsoft Teams premium to use these cmdlets. In addition, it can take up to 48 hours for the resource account to be appear in Teams Rooms Pro Management portal. </a:t>
            </a:r>
            <a:endParaRPr lang="en-US" sz="1600" dirty="0">
              <a:solidFill>
                <a:srgbClr val="000000"/>
              </a:solidFill>
              <a:cs typeface="Segoe UI" panose="020B0502040204020203" pitchFamily="34" charset="0"/>
            </a:endParaRPr>
          </a:p>
          <a:p>
            <a:pPr marL="10795" defTabSz="806658">
              <a:spcAft>
                <a:spcPts val="1200"/>
              </a:spcAft>
              <a:tabLst>
                <a:tab pos="1645806" algn="l"/>
              </a:tabLst>
              <a:defRPr/>
            </a:pPr>
            <a:r>
              <a:rPr lang="en-US" sz="1600" dirty="0">
                <a:solidFill>
                  <a:srgbClr val="5A5FC7"/>
                </a:solidFill>
                <a:cs typeface="Segoe UI"/>
              </a:rPr>
              <a:t>Step 1: </a:t>
            </a:r>
            <a:r>
              <a:rPr lang="en-US" sz="1600" dirty="0">
                <a:solidFill>
                  <a:srgbClr val="000000"/>
                </a:solidFill>
                <a:cs typeface="Segoe UI"/>
              </a:rPr>
              <a:t>Create the desk pool in Exchange Online.</a:t>
            </a:r>
          </a:p>
        </p:txBody>
      </p:sp>
      <p:sp>
        <p:nvSpPr>
          <p:cNvPr id="2" name="TextBox 1">
            <a:extLst>
              <a:ext uri="{FF2B5EF4-FFF2-40B4-BE49-F238E27FC236}">
                <a16:creationId xmlns:a16="http://schemas.microsoft.com/office/drawing/2014/main" id="{0FC4BC85-653C-FBE9-70D1-7FD3A77D0718}"/>
              </a:ext>
            </a:extLst>
          </p:cNvPr>
          <p:cNvSpPr txBox="1"/>
          <p:nvPr/>
        </p:nvSpPr>
        <p:spPr>
          <a:xfrm>
            <a:off x="914076" y="2489746"/>
            <a:ext cx="10739887" cy="738664"/>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p>
          <a:p>
            <a:r>
              <a:rPr lang="en-US" sz="1400" dirty="0">
                <a:solidFill>
                  <a:srgbClr val="F9F1A5"/>
                </a:solidFill>
                <a:latin typeface="Consolas" panose="020B0609020204030204" pitchFamily="49" charset="0"/>
              </a:rPr>
              <a:t>Connect-</a:t>
            </a:r>
            <a:r>
              <a:rPr lang="en-US" sz="1400" dirty="0" err="1">
                <a:solidFill>
                  <a:srgbClr val="F9F1A5"/>
                </a:solidFill>
                <a:latin typeface="Consolas" panose="020B0609020204030204" pitchFamily="49" charset="0"/>
              </a:rPr>
              <a:t>ExchangeOnline</a:t>
            </a:r>
            <a:endParaRPr lang="en-US" sz="1400" dirty="0">
              <a:solidFill>
                <a:srgbClr val="F9F1A5"/>
              </a:solidFill>
              <a:latin typeface="Consolas" panose="020B0609020204030204" pitchFamily="49" charset="0"/>
            </a:endParaRPr>
          </a:p>
          <a:p>
            <a:r>
              <a:rPr lang="en-US" sz="1400" dirty="0">
                <a:solidFill>
                  <a:srgbClr val="F9F1A5"/>
                </a:solidFill>
                <a:latin typeface="Consolas" panose="020B0609020204030204" pitchFamily="49" charset="0"/>
              </a:rPr>
              <a:t>New-Mailbox </a:t>
            </a:r>
            <a:r>
              <a:rPr lang="en-US" sz="1400" dirty="0">
                <a:solidFill>
                  <a:srgbClr val="767676"/>
                </a:solidFill>
                <a:latin typeface="Consolas" panose="020B0609020204030204" pitchFamily="49" charset="0"/>
              </a:rPr>
              <a:t>–Room -Alias </a:t>
            </a:r>
            <a:r>
              <a:rPr lang="en-US" sz="1400" dirty="0">
                <a:solidFill>
                  <a:srgbClr val="3A96DD"/>
                </a:solidFill>
                <a:latin typeface="Consolas" panose="020B0609020204030204" pitchFamily="49" charset="0"/>
              </a:rPr>
              <a:t>"wksp-hq-2.160" </a:t>
            </a:r>
            <a:r>
              <a:rPr lang="en-US" sz="1400" dirty="0">
                <a:solidFill>
                  <a:srgbClr val="767676"/>
                </a:solidFill>
                <a:latin typeface="Consolas" panose="020B0609020204030204" pitchFamily="49" charset="0"/>
              </a:rPr>
              <a:t>-Name </a:t>
            </a:r>
            <a:r>
              <a:rPr lang="en-US" sz="1400" dirty="0">
                <a:solidFill>
                  <a:srgbClr val="3A96DD"/>
                </a:solidFill>
                <a:latin typeface="Consolas" panose="020B0609020204030204" pitchFamily="49" charset="0"/>
              </a:rPr>
              <a:t>"Workspace HQ/2.160" </a:t>
            </a:r>
            <a:r>
              <a:rPr lang="en-US" sz="1400" dirty="0">
                <a:solidFill>
                  <a:srgbClr val="767676"/>
                </a:solidFill>
                <a:latin typeface="Consolas" panose="020B0609020204030204" pitchFamily="49" charset="0"/>
              </a:rPr>
              <a:t>|</a:t>
            </a:r>
            <a:r>
              <a:rPr lang="en-US" sz="1400" dirty="0">
                <a:solidFill>
                  <a:srgbClr val="3A96DD"/>
                </a:solidFill>
                <a:latin typeface="Consolas" panose="020B0609020204030204" pitchFamily="49" charset="0"/>
              </a:rPr>
              <a:t> </a:t>
            </a:r>
            <a:r>
              <a:rPr lang="en-US" sz="1400" dirty="0">
                <a:solidFill>
                  <a:srgbClr val="F9F1A5"/>
                </a:solidFill>
                <a:latin typeface="Consolas" panose="020B0609020204030204" pitchFamily="49" charset="0"/>
              </a:rPr>
              <a:t>New-Mailbox </a:t>
            </a:r>
            <a:r>
              <a:rPr lang="en-US" sz="1400" dirty="0">
                <a:solidFill>
                  <a:srgbClr val="767676"/>
                </a:solidFill>
                <a:latin typeface="Consolas" panose="020B0609020204030204" pitchFamily="49" charset="0"/>
              </a:rPr>
              <a:t>–Room </a:t>
            </a:r>
            <a:r>
              <a:rPr lang="en-US" sz="1400" dirty="0">
                <a:solidFill>
                  <a:srgbClr val="D83B01"/>
                </a:solidFill>
                <a:latin typeface="Consolas" panose="020B0609020204030204" pitchFamily="49" charset="0"/>
              </a:rPr>
              <a:t>Workspace</a:t>
            </a:r>
          </a:p>
        </p:txBody>
      </p:sp>
      <p:sp>
        <p:nvSpPr>
          <p:cNvPr id="7" name="TextBox 6">
            <a:extLst>
              <a:ext uri="{FF2B5EF4-FFF2-40B4-BE49-F238E27FC236}">
                <a16:creationId xmlns:a16="http://schemas.microsoft.com/office/drawing/2014/main" id="{52F9B546-330D-1DE7-DBF6-B91684D310A4}"/>
              </a:ext>
            </a:extLst>
          </p:cNvPr>
          <p:cNvSpPr txBox="1"/>
          <p:nvPr/>
        </p:nvSpPr>
        <p:spPr>
          <a:xfrm>
            <a:off x="584197" y="3365397"/>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5A5FC7"/>
                </a:solidFill>
                <a:cs typeface="Segoe UI" panose="020B0502040204020203" pitchFamily="34" charset="0"/>
              </a:rPr>
              <a:t>Step 2: </a:t>
            </a:r>
            <a:r>
              <a:rPr lang="en-US" sz="1600" dirty="0">
                <a:cs typeface="Segoe UI" panose="020B0502040204020203" pitchFamily="34" charset="0"/>
              </a:rPr>
              <a:t>Set the calendar configuration on each desk pool to align time zone and working hours as desired for that office as well as enforce the capacity of the desk.</a:t>
            </a:r>
          </a:p>
        </p:txBody>
      </p:sp>
      <p:sp>
        <p:nvSpPr>
          <p:cNvPr id="4" name="TextBox 3">
            <a:extLst>
              <a:ext uri="{FF2B5EF4-FFF2-40B4-BE49-F238E27FC236}">
                <a16:creationId xmlns:a16="http://schemas.microsoft.com/office/drawing/2014/main" id="{73C65C60-CDC1-9B49-6EF3-E5A04F197C65}"/>
              </a:ext>
            </a:extLst>
          </p:cNvPr>
          <p:cNvSpPr txBox="1"/>
          <p:nvPr/>
        </p:nvSpPr>
        <p:spPr>
          <a:xfrm>
            <a:off x="913279" y="3962474"/>
            <a:ext cx="10739887" cy="954107"/>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Set-</a:t>
            </a:r>
            <a:r>
              <a:rPr lang="en-US" sz="1400" err="1">
                <a:solidFill>
                  <a:srgbClr val="F9F1A5"/>
                </a:solidFill>
                <a:latin typeface="Consolas" panose="020B0609020204030204" pitchFamily="49" charset="0"/>
              </a:rPr>
              <a:t>MailboxCalendarConfiguration</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"wksp-hq-2.160"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WorkingHoursTimeZone</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"Pacific Standard Time"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WorkingHoursStartTime</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09:00:00</a:t>
            </a:r>
          </a:p>
          <a:p>
            <a:r>
              <a:rPr lang="en-US" sz="1400">
                <a:solidFill>
                  <a:srgbClr val="F9F1A5"/>
                </a:solidFill>
                <a:latin typeface="Consolas" panose="020B0609020204030204" pitchFamily="49" charset="0"/>
              </a:rPr>
              <a:t>Set-</a:t>
            </a:r>
            <a:r>
              <a:rPr lang="en-US" sz="1400" err="1">
                <a:solidFill>
                  <a:srgbClr val="F9F1A5"/>
                </a:solidFill>
                <a:latin typeface="Consolas" panose="020B0609020204030204" pitchFamily="49" charset="0"/>
              </a:rPr>
              <a:t>CalendarProcessing</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"wksp-hq-2.160"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EnforceCapacity</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AllowConflicts</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a:t>
            </a:r>
          </a:p>
        </p:txBody>
      </p:sp>
      <p:sp>
        <p:nvSpPr>
          <p:cNvPr id="13" name="TextBox 12">
            <a:extLst>
              <a:ext uri="{FF2B5EF4-FFF2-40B4-BE49-F238E27FC236}">
                <a16:creationId xmlns:a16="http://schemas.microsoft.com/office/drawing/2014/main" id="{03406387-08EF-E1F4-0F6C-967C9221AC07}"/>
              </a:ext>
            </a:extLst>
          </p:cNvPr>
          <p:cNvSpPr txBox="1"/>
          <p:nvPr/>
        </p:nvSpPr>
        <p:spPr>
          <a:xfrm>
            <a:off x="584200" y="5052771"/>
            <a:ext cx="11022583" cy="492443"/>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dirty="0">
                <a:solidFill>
                  <a:srgbClr val="5A5FC7"/>
                </a:solidFill>
                <a:cs typeface="Segoe UI"/>
              </a:rPr>
              <a:t>Step 3: </a:t>
            </a:r>
            <a:r>
              <a:rPr lang="en-US" sz="1600" dirty="0">
                <a:solidFill>
                  <a:srgbClr val="000000"/>
                </a:solidFill>
                <a:cs typeface="Segoe UI"/>
              </a:rPr>
              <a:t>Make the desk pool available in the new desk booking experience. In this example, we're setting the capacity (i.e. number of seats) in the pool to 10 and, optionally, adding tags so users are aware of what is on the desk when booking. </a:t>
            </a:r>
            <a:endParaRPr lang="en-US" sz="1600" dirty="0">
              <a:cs typeface="Segoe UI"/>
            </a:endParaRPr>
          </a:p>
        </p:txBody>
      </p:sp>
      <p:sp>
        <p:nvSpPr>
          <p:cNvPr id="15" name="TextBox 14">
            <a:extLst>
              <a:ext uri="{FF2B5EF4-FFF2-40B4-BE49-F238E27FC236}">
                <a16:creationId xmlns:a16="http://schemas.microsoft.com/office/drawing/2014/main" id="{4F9A3241-0121-4EEC-4D8E-322AD93DE986}"/>
              </a:ext>
            </a:extLst>
          </p:cNvPr>
          <p:cNvSpPr txBox="1"/>
          <p:nvPr/>
        </p:nvSpPr>
        <p:spPr>
          <a:xfrm>
            <a:off x="913278" y="5681404"/>
            <a:ext cx="10739887" cy="954107"/>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endParaRPr lang="en-US" sz="1400" dirty="0">
              <a:solidFill>
                <a:srgbClr val="F9F1A5"/>
              </a:solidFill>
              <a:latin typeface="Consolas" panose="020B0609020204030204" pitchFamily="49" charset="0"/>
            </a:endParaRPr>
          </a:p>
          <a:p>
            <a:r>
              <a:rPr lang="en-US" sz="1400" dirty="0">
                <a:solidFill>
                  <a:srgbClr val="F9F1A5"/>
                </a:solidFill>
                <a:latin typeface="Consolas" panose="020B0609020204030204" pitchFamily="49" charset="0"/>
              </a:rPr>
              <a:t>Connect-</a:t>
            </a:r>
            <a:r>
              <a:rPr lang="en-US" sz="1400" dirty="0" err="1">
                <a:solidFill>
                  <a:srgbClr val="F9F1A5"/>
                </a:solidFill>
                <a:latin typeface="Consolas" panose="020B0609020204030204" pitchFamily="49" charset="0"/>
              </a:rPr>
              <a:t>MicrosoftPlaces</a:t>
            </a:r>
            <a:endParaRPr lang="en-US" sz="1400" dirty="0">
              <a:solidFill>
                <a:srgbClr val="F9F1A5"/>
              </a:solidFill>
              <a:latin typeface="Consolas" panose="020B0609020204030204" pitchFamily="49" charset="0"/>
            </a:endParaRPr>
          </a:p>
          <a:p>
            <a:r>
              <a:rPr lang="en-US" sz="1400" dirty="0">
                <a:solidFill>
                  <a:srgbClr val="F9F1A5"/>
                </a:solidFill>
                <a:latin typeface="Consolas" panose="020B0609020204030204" pitchFamily="49" charset="0"/>
              </a:rPr>
              <a:t>Set-PlaceV3 </a:t>
            </a:r>
            <a:r>
              <a:rPr lang="en-US" sz="1400" dirty="0">
                <a:solidFill>
                  <a:srgbClr val="767676"/>
                </a:solidFill>
                <a:latin typeface="Consolas" panose="020B0609020204030204" pitchFamily="49" charset="0"/>
              </a:rPr>
              <a:t>–Identity </a:t>
            </a:r>
            <a:r>
              <a:rPr lang="en-US" sz="1400" dirty="0">
                <a:solidFill>
                  <a:srgbClr val="3A96DD"/>
                </a:solidFill>
                <a:latin typeface="Consolas" panose="020B0609020204030204" pitchFamily="49" charset="0"/>
              </a:rPr>
              <a:t>"wksp-hq-2.160" </a:t>
            </a:r>
            <a:r>
              <a:rPr lang="en-US" sz="1400" dirty="0">
                <a:solidFill>
                  <a:srgbClr val="767676"/>
                </a:solidFill>
                <a:latin typeface="Consolas" panose="020B0609020204030204" pitchFamily="49" charset="0"/>
              </a:rPr>
              <a:t>-Capacity </a:t>
            </a:r>
            <a:r>
              <a:rPr lang="en-US" sz="1400" dirty="0">
                <a:solidFill>
                  <a:srgbClr val="3A96DD"/>
                </a:solidFill>
                <a:latin typeface="Consolas" panose="020B0609020204030204" pitchFamily="49" charset="0"/>
              </a:rPr>
              <a:t>10 </a:t>
            </a:r>
            <a:r>
              <a:rPr lang="en-US" sz="1400" dirty="0">
                <a:solidFill>
                  <a:srgbClr val="767676"/>
                </a:solidFill>
                <a:latin typeface="Consolas" panose="020B0609020204030204" pitchFamily="49" charset="0"/>
              </a:rPr>
              <a:t>-Label </a:t>
            </a:r>
            <a:r>
              <a:rPr lang="en-US" sz="1400" dirty="0">
                <a:solidFill>
                  <a:srgbClr val="3A96DD"/>
                </a:solidFill>
                <a:latin typeface="Consolas" panose="020B0609020204030204" pitchFamily="49" charset="0"/>
              </a:rPr>
              <a:t>"Workspace HQ/2.160"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FloorLabel</a:t>
            </a:r>
            <a:r>
              <a:rPr lang="en-US" sz="1400" dirty="0">
                <a:solidFill>
                  <a:srgbClr val="767676"/>
                </a:solidFill>
                <a:latin typeface="Consolas" panose="020B0609020204030204" pitchFamily="49" charset="0"/>
              </a:rPr>
              <a:t> </a:t>
            </a:r>
            <a:r>
              <a:rPr lang="en-US" sz="1400" dirty="0">
                <a:solidFill>
                  <a:srgbClr val="3A96DD"/>
                </a:solidFill>
                <a:latin typeface="Consolas" panose="020B0609020204030204" pitchFamily="49" charset="0"/>
              </a:rPr>
              <a:t>“2"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IsWheelChairAccessible</a:t>
            </a:r>
            <a:r>
              <a:rPr lang="en-US" sz="1400" dirty="0">
                <a:solidFill>
                  <a:srgbClr val="767676"/>
                </a:solidFill>
                <a:latin typeface="Consolas" panose="020B0609020204030204" pitchFamily="49" charset="0"/>
              </a:rPr>
              <a:t> </a:t>
            </a:r>
            <a:r>
              <a:rPr lang="en-US" sz="1400" dirty="0">
                <a:solidFill>
                  <a:srgbClr val="16C06C"/>
                </a:solidFill>
                <a:latin typeface="Consolas" panose="020B0609020204030204" pitchFamily="49" charset="0"/>
              </a:rPr>
              <a:t>$true </a:t>
            </a:r>
            <a:r>
              <a:rPr lang="en-US" sz="1400" dirty="0">
                <a:solidFill>
                  <a:srgbClr val="767676"/>
                </a:solidFill>
                <a:latin typeface="Consolas" panose="020B0609020204030204" pitchFamily="49" charset="0"/>
              </a:rPr>
              <a:t>–Tags </a:t>
            </a:r>
            <a:r>
              <a:rPr lang="en-US" sz="1400" dirty="0">
                <a:solidFill>
                  <a:srgbClr val="3A96DD"/>
                </a:solidFill>
                <a:latin typeface="Consolas" panose="020B0609020204030204" pitchFamily="49" charset="0"/>
              </a:rPr>
              <a:t>"Office", "Monitor”</a:t>
            </a:r>
          </a:p>
        </p:txBody>
      </p:sp>
      <p:sp>
        <p:nvSpPr>
          <p:cNvPr id="6" name="Rectangle 5">
            <a:extLst>
              <a:ext uri="{FF2B5EF4-FFF2-40B4-BE49-F238E27FC236}">
                <a16:creationId xmlns:a16="http://schemas.microsoft.com/office/drawing/2014/main" id="{AA7D792F-BE3B-D08D-D664-AFB01F3B7268}"/>
              </a:ext>
              <a:ext uri="{C183D7F6-B498-43B3-948B-1728B52AA6E4}">
                <adec:decorative xmlns:adec="http://schemas.microsoft.com/office/drawing/2017/decorative" val="1"/>
              </a:ext>
            </a:extLst>
          </p:cNvPr>
          <p:cNvSpPr/>
          <p:nvPr/>
        </p:nvSpPr>
        <p:spPr bwMode="auto">
          <a:xfrm>
            <a:off x="8055429" y="4622347"/>
            <a:ext cx="3451964" cy="23853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50542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6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32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par>
                          <p:cTn id="16" fill="hold">
                            <p:stCondLst>
                              <p:cond delay="250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par>
                          <p:cTn id="19" fill="hold">
                            <p:stCondLst>
                              <p:cond delay="504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par>
                          <p:cTn id="22" fill="hold">
                            <p:stCondLst>
                              <p:cond delay="6766"/>
                            </p:stCondLst>
                            <p:childTnLst>
                              <p:par>
                                <p:cTn id="23" presetID="1" presetClass="entr" presetSubtype="0" fill="hold" nodeType="afterEffect">
                                  <p:stCondLst>
                                    <p:cond delay="0"/>
                                  </p:stCondLst>
                                  <p:iterate type="lt">
                                    <p:tmAbs val="20"/>
                                  </p:iterate>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par>
                          <p:cTn id="25" fill="hold">
                            <p:stCondLst>
                              <p:cond delay="6947"/>
                            </p:stCondLst>
                            <p:childTnLst>
                              <p:par>
                                <p:cTn id="26" presetID="1" presetClass="entr" presetSubtype="0" fill="hold" nodeType="afterEffect">
                                  <p:stCondLst>
                                    <p:cond delay="0"/>
                                  </p:stCondLst>
                                  <p:iterate type="lt">
                                    <p:tmAbs val="20"/>
                                  </p:iterate>
                                  <p:childTnLst>
                                    <p:set>
                                      <p:cBhvr>
                                        <p:cTn id="27" dur="1" fill="hold">
                                          <p:stCondLst>
                                            <p:cond delay="0"/>
                                          </p:stCondLst>
                                        </p:cTn>
                                        <p:tgtEl>
                                          <p:spTgt spid="15">
                                            <p:txEl>
                                              <p:pRg st="1" end="1"/>
                                            </p:txEl>
                                          </p:spTgt>
                                        </p:tgtEl>
                                        <p:attrNameLst>
                                          <p:attrName>style.visibility</p:attrName>
                                        </p:attrNameLst>
                                      </p:cBhvr>
                                      <p:to>
                                        <p:strVal val="visible"/>
                                      </p:to>
                                    </p:set>
                                  </p:childTnLst>
                                </p:cTn>
                              </p:par>
                            </p:childTnLst>
                          </p:cTn>
                        </p:par>
                        <p:par>
                          <p:cTn id="28" fill="hold">
                            <p:stCondLst>
                              <p:cond delay="7388"/>
                            </p:stCondLst>
                            <p:childTnLst>
                              <p:par>
                                <p:cTn id="29" presetID="1" presetClass="entr" presetSubtype="0" fill="hold" nodeType="afterEffect">
                                  <p:stCondLst>
                                    <p:cond delay="0"/>
                                  </p:stCondLst>
                                  <p:iterate type="lt">
                                    <p:tmAbs val="20"/>
                                  </p:iterate>
                                  <p:childTnLst>
                                    <p:set>
                                      <p:cBhvr>
                                        <p:cTn id="3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90EB-2848-AD5D-7724-0E5C52605E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8D2D65-3C86-2AAE-993D-4C31840AE197}"/>
              </a:ext>
            </a:extLst>
          </p:cNvPr>
          <p:cNvSpPr>
            <a:spLocks noGrp="1"/>
          </p:cNvSpPr>
          <p:nvPr>
            <p:ph type="title"/>
          </p:nvPr>
        </p:nvSpPr>
        <p:spPr>
          <a:xfrm>
            <a:off x="488872" y="304375"/>
            <a:ext cx="11018520" cy="430887"/>
          </a:xfrm>
        </p:spPr>
        <p:txBody>
          <a:bodyPr/>
          <a:lstStyle/>
          <a:p>
            <a:r>
              <a:rPr lang="en-GB" dirty="0">
                <a:latin typeface="+mj-lt"/>
                <a:cs typeface="Segoe UI Semibold"/>
              </a:rPr>
              <a:t>What if I am also onboarding desk pools to Microsoft Places? </a:t>
            </a:r>
            <a:endParaRPr lang="en-US" dirty="0"/>
          </a:p>
        </p:txBody>
      </p:sp>
      <p:sp>
        <p:nvSpPr>
          <p:cNvPr id="5" name="TextBox 4">
            <a:extLst>
              <a:ext uri="{FF2B5EF4-FFF2-40B4-BE49-F238E27FC236}">
                <a16:creationId xmlns:a16="http://schemas.microsoft.com/office/drawing/2014/main" id="{D8F42282-2C5A-677C-9201-AABE615F389E}"/>
              </a:ext>
            </a:extLst>
          </p:cNvPr>
          <p:cNvSpPr txBox="1"/>
          <p:nvPr/>
        </p:nvSpPr>
        <p:spPr>
          <a:xfrm>
            <a:off x="491131" y="958554"/>
            <a:ext cx="11399644" cy="492443"/>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dirty="0">
                <a:solidFill>
                  <a:srgbClr val="000000"/>
                </a:solidFill>
                <a:cs typeface="Segoe UI"/>
              </a:rPr>
              <a:t>To complete onboarding this desk pool to Microsoft Places, you will need to parent the desk pool to the correct location hierarchy.</a:t>
            </a:r>
          </a:p>
        </p:txBody>
      </p:sp>
      <p:sp>
        <p:nvSpPr>
          <p:cNvPr id="8" name="TextBox 7">
            <a:extLst>
              <a:ext uri="{FF2B5EF4-FFF2-40B4-BE49-F238E27FC236}">
                <a16:creationId xmlns:a16="http://schemas.microsoft.com/office/drawing/2014/main" id="{BEF32D73-B476-B21E-900A-0EA0FE0A1C94}"/>
              </a:ext>
            </a:extLst>
          </p:cNvPr>
          <p:cNvSpPr txBox="1"/>
          <p:nvPr/>
        </p:nvSpPr>
        <p:spPr>
          <a:xfrm>
            <a:off x="491130" y="1796894"/>
            <a:ext cx="11399644" cy="492443"/>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dirty="0">
                <a:solidFill>
                  <a:srgbClr val="5A5FC7"/>
                </a:solidFill>
                <a:cs typeface="Segoe UI"/>
              </a:rPr>
              <a:t>Step 4: </a:t>
            </a:r>
            <a:r>
              <a:rPr lang="en-US" sz="1600" dirty="0">
                <a:solidFill>
                  <a:srgbClr val="000000"/>
                </a:solidFill>
                <a:cs typeface="Segoe UI"/>
              </a:rPr>
              <a:t>Create a new section (also called a zone or neighborhood) associated to the desired floor in your building. In this example, we have created a section called “HQ.1.SouthWest” on the first floor of the Contoso HQ building.</a:t>
            </a:r>
            <a:endParaRPr lang="en-US" sz="1600" dirty="0">
              <a:cs typeface="Segoe UI"/>
            </a:endParaRPr>
          </a:p>
        </p:txBody>
      </p:sp>
      <p:sp>
        <p:nvSpPr>
          <p:cNvPr id="10" name="TextBox 9">
            <a:extLst>
              <a:ext uri="{FF2B5EF4-FFF2-40B4-BE49-F238E27FC236}">
                <a16:creationId xmlns:a16="http://schemas.microsoft.com/office/drawing/2014/main" id="{615BDCF2-E02E-C4FD-D17B-853F5D09997E}"/>
              </a:ext>
            </a:extLst>
          </p:cNvPr>
          <p:cNvSpPr txBox="1"/>
          <p:nvPr/>
        </p:nvSpPr>
        <p:spPr>
          <a:xfrm>
            <a:off x="1146748" y="2718136"/>
            <a:ext cx="10739887" cy="1384995"/>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endParaRPr lang="en-US" sz="1400" dirty="0">
              <a:solidFill>
                <a:srgbClr val="F9F1A5"/>
              </a:solidFill>
              <a:latin typeface="Consolas" panose="020B0609020204030204" pitchFamily="49" charset="0"/>
            </a:endParaRPr>
          </a:p>
          <a:p>
            <a:r>
              <a:rPr lang="en-US" sz="1400" dirty="0">
                <a:solidFill>
                  <a:srgbClr val="F9F1A5"/>
                </a:solidFill>
                <a:latin typeface="Consolas" panose="020B0609020204030204" pitchFamily="49" charset="0"/>
              </a:rPr>
              <a:t>Connect-</a:t>
            </a:r>
            <a:r>
              <a:rPr lang="en-US" sz="1400" dirty="0" err="1">
                <a:solidFill>
                  <a:srgbClr val="F9F1A5"/>
                </a:solidFill>
                <a:latin typeface="Consolas" panose="020B0609020204030204" pitchFamily="49" charset="0"/>
              </a:rPr>
              <a:t>MicrosoftPlaces</a:t>
            </a:r>
            <a:endParaRPr lang="en-US" sz="1400" dirty="0">
              <a:solidFill>
                <a:srgbClr val="F9F1A5"/>
              </a:solidFill>
              <a:latin typeface="Consolas" panose="020B0609020204030204" pitchFamily="49" charset="0"/>
            </a:endParaRPr>
          </a:p>
          <a:p>
            <a:r>
              <a:rPr lang="en-US" sz="1400" dirty="0">
                <a:solidFill>
                  <a:srgbClr val="00B050"/>
                </a:solidFill>
                <a:latin typeface="Consolas" panose="020B0609020204030204" pitchFamily="49" charset="0"/>
              </a:rPr>
              <a:t>$building </a:t>
            </a:r>
            <a:r>
              <a:rPr lang="en-US" sz="1400" dirty="0">
                <a:solidFill>
                  <a:srgbClr val="767676"/>
                </a:solidFill>
                <a:latin typeface="Consolas" panose="020B0609020204030204" pitchFamily="49" charset="0"/>
              </a:rPr>
              <a:t>=</a:t>
            </a:r>
            <a:r>
              <a:rPr lang="en-US" sz="1400" dirty="0">
                <a:solidFill>
                  <a:srgbClr val="F9F1A5"/>
                </a:solidFill>
                <a:latin typeface="Consolas" panose="020B0609020204030204" pitchFamily="49" charset="0"/>
              </a:rPr>
              <a:t> Get-PlaceV3 </a:t>
            </a:r>
            <a:r>
              <a:rPr lang="en-US" sz="1400" dirty="0">
                <a:solidFill>
                  <a:srgbClr val="767676"/>
                </a:solidFill>
                <a:latin typeface="Consolas" panose="020B0609020204030204" pitchFamily="49" charset="0"/>
              </a:rPr>
              <a:t>-Type </a:t>
            </a:r>
            <a:r>
              <a:rPr lang="en-US" sz="1400" dirty="0">
                <a:solidFill>
                  <a:srgbClr val="D2D2D2"/>
                </a:solidFill>
                <a:latin typeface="Consolas" panose="020B0609020204030204" pitchFamily="49" charset="0"/>
              </a:rPr>
              <a:t>Building</a:t>
            </a:r>
            <a:r>
              <a:rPr lang="en-US" sz="1400" dirty="0">
                <a:solidFill>
                  <a:srgbClr val="F9F1A5"/>
                </a:solidFill>
                <a:latin typeface="Consolas" panose="020B0609020204030204" pitchFamily="49" charset="0"/>
              </a:rPr>
              <a:t> </a:t>
            </a:r>
            <a:r>
              <a:rPr lang="en-US" sz="1400" dirty="0">
                <a:solidFill>
                  <a:srgbClr val="D2D2D2"/>
                </a:solidFill>
                <a:latin typeface="Consolas" panose="020B0609020204030204" pitchFamily="49" charset="0"/>
              </a:rPr>
              <a:t>|</a:t>
            </a:r>
            <a:r>
              <a:rPr lang="en-US" sz="1400" dirty="0">
                <a:solidFill>
                  <a:srgbClr val="F9F1A5"/>
                </a:solidFill>
                <a:latin typeface="Consolas" panose="020B0609020204030204" pitchFamily="49" charset="0"/>
              </a:rPr>
              <a:t> Where-Object </a:t>
            </a:r>
            <a:r>
              <a:rPr lang="en-US" sz="1400" dirty="0">
                <a:solidFill>
                  <a:srgbClr val="767676"/>
                </a:solidFill>
                <a:latin typeface="Consolas" panose="020B0609020204030204" pitchFamily="49" charset="0"/>
              </a:rPr>
              <a:t>-Property </a:t>
            </a:r>
            <a:r>
              <a:rPr lang="en-US" sz="1400" dirty="0">
                <a:solidFill>
                  <a:srgbClr val="D2D2D2"/>
                </a:solidFill>
                <a:latin typeface="Consolas" panose="020B0609020204030204" pitchFamily="49" charset="0"/>
              </a:rPr>
              <a:t>DisplayName</a:t>
            </a:r>
            <a:r>
              <a:rPr lang="en-US" sz="1400" dirty="0">
                <a:solidFill>
                  <a:srgbClr val="F9F1A5"/>
                </a:solidFill>
                <a:latin typeface="Consolas" panose="020B0609020204030204" pitchFamily="49" charset="0"/>
              </a:rPr>
              <a:t> </a:t>
            </a:r>
            <a:r>
              <a:rPr lang="en-US" sz="1400" dirty="0">
                <a:solidFill>
                  <a:srgbClr val="767676"/>
                </a:solidFill>
                <a:latin typeface="Consolas" panose="020B0609020204030204" pitchFamily="49" charset="0"/>
              </a:rPr>
              <a:t>-eq </a:t>
            </a:r>
            <a:r>
              <a:rPr lang="en-US" sz="1400" dirty="0">
                <a:solidFill>
                  <a:srgbClr val="3A96DD"/>
                </a:solidFill>
                <a:latin typeface="Consolas" panose="020B0609020204030204" pitchFamily="49" charset="0"/>
              </a:rPr>
              <a:t>'Contoso HQ'</a:t>
            </a:r>
          </a:p>
          <a:p>
            <a:r>
              <a:rPr lang="en-US" sz="1400" dirty="0">
                <a:solidFill>
                  <a:srgbClr val="00B050"/>
                </a:solidFill>
                <a:latin typeface="Consolas" panose="020B0609020204030204" pitchFamily="49" charset="0"/>
              </a:rPr>
              <a:t>$floor1 </a:t>
            </a:r>
            <a:r>
              <a:rPr lang="en-US" sz="1400" dirty="0">
                <a:solidFill>
                  <a:srgbClr val="767676"/>
                </a:solidFill>
                <a:latin typeface="Consolas" panose="020B0609020204030204" pitchFamily="49" charset="0"/>
              </a:rPr>
              <a:t>=</a:t>
            </a:r>
            <a:r>
              <a:rPr lang="en-US" sz="1400" dirty="0">
                <a:solidFill>
                  <a:srgbClr val="F9F1A5"/>
                </a:solidFill>
                <a:latin typeface="Consolas" panose="020B0609020204030204" pitchFamily="49" charset="0"/>
              </a:rPr>
              <a:t> Get-PlaceV3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AncestorId</a:t>
            </a:r>
            <a:r>
              <a:rPr lang="en-US" sz="1400" dirty="0">
                <a:solidFill>
                  <a:srgbClr val="767676"/>
                </a:solidFill>
                <a:latin typeface="Consolas" panose="020B0609020204030204" pitchFamily="49" charset="0"/>
              </a:rPr>
              <a:t> </a:t>
            </a:r>
            <a:r>
              <a:rPr lang="en-US" sz="1400" dirty="0">
                <a:solidFill>
                  <a:srgbClr val="00B050"/>
                </a:solidFill>
                <a:latin typeface="Consolas" panose="020B0609020204030204" pitchFamily="49" charset="0"/>
              </a:rPr>
              <a:t>$</a:t>
            </a:r>
            <a:r>
              <a:rPr lang="en-US" sz="1400" dirty="0" err="1">
                <a:solidFill>
                  <a:srgbClr val="00B050"/>
                </a:solidFill>
                <a:latin typeface="Consolas" panose="020B0609020204030204" pitchFamily="49" charset="0"/>
              </a:rPr>
              <a:t>building</a:t>
            </a:r>
            <a:r>
              <a:rPr lang="en-US" sz="1400" dirty="0" err="1">
                <a:solidFill>
                  <a:srgbClr val="D2D2D2"/>
                </a:solidFill>
                <a:latin typeface="Consolas" panose="020B0609020204030204" pitchFamily="49" charset="0"/>
              </a:rPr>
              <a:t>.PlaceId</a:t>
            </a:r>
            <a:r>
              <a:rPr lang="en-US" sz="1400" dirty="0">
                <a:solidFill>
                  <a:srgbClr val="D2D2D2"/>
                </a:solidFill>
                <a:latin typeface="Consolas" panose="020B0609020204030204" pitchFamily="49" charset="0"/>
              </a:rPr>
              <a:t> |</a:t>
            </a:r>
            <a:r>
              <a:rPr lang="en-US" sz="1400" dirty="0">
                <a:solidFill>
                  <a:srgbClr val="F9F1A5"/>
                </a:solidFill>
                <a:latin typeface="Consolas" panose="020B0609020204030204" pitchFamily="49" charset="0"/>
              </a:rPr>
              <a:t> Where-Object </a:t>
            </a:r>
            <a:r>
              <a:rPr lang="en-US" sz="1400" dirty="0">
                <a:solidFill>
                  <a:srgbClr val="767676"/>
                </a:solidFill>
                <a:latin typeface="Consolas" panose="020B0609020204030204" pitchFamily="49" charset="0"/>
              </a:rPr>
              <a:t>-Property </a:t>
            </a:r>
            <a:r>
              <a:rPr lang="en-US" sz="1400" dirty="0">
                <a:solidFill>
                  <a:srgbClr val="D2D2D2"/>
                </a:solidFill>
                <a:latin typeface="Consolas" panose="020B0609020204030204" pitchFamily="49" charset="0"/>
              </a:rPr>
              <a:t>DisplayName</a:t>
            </a:r>
            <a:r>
              <a:rPr lang="en-US" sz="1400" dirty="0">
                <a:solidFill>
                  <a:srgbClr val="F9F1A5"/>
                </a:solidFill>
                <a:latin typeface="Consolas" panose="020B0609020204030204" pitchFamily="49" charset="0"/>
              </a:rPr>
              <a:t> -eq </a:t>
            </a:r>
            <a:r>
              <a:rPr lang="en-US" sz="1400" dirty="0">
                <a:solidFill>
                  <a:srgbClr val="3A96DD"/>
                </a:solidFill>
                <a:latin typeface="Consolas" panose="020B0609020204030204" pitchFamily="49" charset="0"/>
              </a:rPr>
              <a:t>'1'</a:t>
            </a:r>
          </a:p>
          <a:p>
            <a:r>
              <a:rPr lang="en-US" sz="1400" dirty="0">
                <a:solidFill>
                  <a:srgbClr val="00B050"/>
                </a:solidFill>
                <a:latin typeface="Consolas" panose="020B0609020204030204" pitchFamily="49" charset="0"/>
              </a:rPr>
              <a:t>$sectionSW1 </a:t>
            </a:r>
            <a:r>
              <a:rPr lang="en-US" sz="1400" dirty="0">
                <a:solidFill>
                  <a:srgbClr val="767676"/>
                </a:solidFill>
                <a:latin typeface="Consolas" panose="020B0609020204030204" pitchFamily="49" charset="0"/>
              </a:rPr>
              <a:t>=</a:t>
            </a:r>
            <a:r>
              <a:rPr lang="en-US" sz="1400" dirty="0">
                <a:solidFill>
                  <a:srgbClr val="F9F1A5"/>
                </a:solidFill>
                <a:latin typeface="Consolas" panose="020B0609020204030204" pitchFamily="49" charset="0"/>
              </a:rPr>
              <a:t> New-Place </a:t>
            </a:r>
            <a:r>
              <a:rPr lang="en-US" sz="1400" dirty="0">
                <a:solidFill>
                  <a:srgbClr val="767676"/>
                </a:solidFill>
                <a:latin typeface="Consolas" panose="020B0609020204030204" pitchFamily="49" charset="0"/>
              </a:rPr>
              <a:t>-type </a:t>
            </a:r>
            <a:r>
              <a:rPr lang="en-US" sz="1400" dirty="0">
                <a:solidFill>
                  <a:srgbClr val="D2D2D2"/>
                </a:solidFill>
                <a:latin typeface="Consolas" panose="020B0609020204030204" pitchFamily="49" charset="0"/>
              </a:rPr>
              <a:t>Section</a:t>
            </a:r>
            <a:r>
              <a:rPr lang="en-US" sz="1400" dirty="0">
                <a:solidFill>
                  <a:srgbClr val="F9F1A5"/>
                </a:solidFill>
                <a:latin typeface="Consolas" panose="020B0609020204030204" pitchFamily="49" charset="0"/>
              </a:rPr>
              <a:t> </a:t>
            </a:r>
            <a:r>
              <a:rPr lang="en-US" sz="1400" dirty="0">
                <a:solidFill>
                  <a:srgbClr val="767676"/>
                </a:solidFill>
                <a:latin typeface="Consolas" panose="020B0609020204030204" pitchFamily="49" charset="0"/>
              </a:rPr>
              <a:t>-Name </a:t>
            </a:r>
            <a:r>
              <a:rPr lang="en-US" sz="1400" dirty="0">
                <a:solidFill>
                  <a:srgbClr val="3A96DD"/>
                </a:solidFill>
                <a:latin typeface="Consolas" panose="020B0609020204030204" pitchFamily="49" charset="0"/>
              </a:rPr>
              <a:t>"HQ.1.SouthWest"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ParentId</a:t>
            </a:r>
            <a:r>
              <a:rPr lang="en-US" sz="1400" dirty="0">
                <a:solidFill>
                  <a:srgbClr val="767676"/>
                </a:solidFill>
                <a:latin typeface="Consolas" panose="020B0609020204030204" pitchFamily="49" charset="0"/>
              </a:rPr>
              <a:t> </a:t>
            </a:r>
            <a:r>
              <a:rPr lang="en-US" sz="1400" dirty="0">
                <a:solidFill>
                  <a:srgbClr val="00B050"/>
                </a:solidFill>
                <a:latin typeface="Consolas" panose="020B0609020204030204" pitchFamily="49" charset="0"/>
              </a:rPr>
              <a:t>$floor1</a:t>
            </a:r>
            <a:r>
              <a:rPr lang="en-US" sz="1400" dirty="0">
                <a:solidFill>
                  <a:srgbClr val="D2D2D2"/>
                </a:solidFill>
                <a:latin typeface="Consolas" panose="020B0609020204030204" pitchFamily="49" charset="0"/>
              </a:rPr>
              <a:t>.PlaceId</a:t>
            </a:r>
            <a:br>
              <a:rPr lang="en-US" sz="1400" dirty="0">
                <a:solidFill>
                  <a:srgbClr val="D2D2D2"/>
                </a:solidFill>
                <a:latin typeface="Consolas" panose="020B0609020204030204" pitchFamily="49" charset="0"/>
              </a:rPr>
            </a:br>
            <a:r>
              <a:rPr lang="en-US" sz="1400" dirty="0">
                <a:solidFill>
                  <a:srgbClr val="F9F1A5"/>
                </a:solidFill>
                <a:latin typeface="Consolas" panose="020B0609020204030204" pitchFamily="49" charset="0"/>
              </a:rPr>
              <a:t>Set-PlaceV3 </a:t>
            </a:r>
            <a:r>
              <a:rPr lang="en-US" sz="1400" dirty="0">
                <a:solidFill>
                  <a:srgbClr val="767676"/>
                </a:solidFill>
                <a:latin typeface="Consolas" panose="020B0609020204030204" pitchFamily="49" charset="0"/>
              </a:rPr>
              <a:t>–Identity </a:t>
            </a:r>
            <a:r>
              <a:rPr lang="en-US" sz="1400" dirty="0">
                <a:solidFill>
                  <a:srgbClr val="3A96DD"/>
                </a:solidFill>
                <a:latin typeface="Consolas" panose="020B0609020204030204" pitchFamily="49" charset="0"/>
              </a:rPr>
              <a:t>"wksp-hq-2.160"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ParentId</a:t>
            </a:r>
            <a:r>
              <a:rPr lang="en-US" sz="1400" dirty="0">
                <a:solidFill>
                  <a:srgbClr val="767676"/>
                </a:solidFill>
                <a:latin typeface="Consolas" panose="020B0609020204030204" pitchFamily="49" charset="0"/>
              </a:rPr>
              <a:t> </a:t>
            </a:r>
            <a:r>
              <a:rPr lang="en-US" sz="1400" dirty="0">
                <a:solidFill>
                  <a:srgbClr val="00B050"/>
                </a:solidFill>
                <a:latin typeface="Consolas" panose="020B0609020204030204" pitchFamily="49" charset="0"/>
              </a:rPr>
              <a:t>$sectionSW1</a:t>
            </a:r>
            <a:r>
              <a:rPr lang="en-US" sz="1400" dirty="0">
                <a:solidFill>
                  <a:srgbClr val="D2D2D2"/>
                </a:solidFill>
                <a:latin typeface="Consolas" panose="020B0609020204030204" pitchFamily="49" charset="0"/>
              </a:rPr>
              <a:t>.PlaceId</a:t>
            </a:r>
            <a:r>
              <a:rPr lang="en-US" sz="1400" dirty="0">
                <a:solidFill>
                  <a:srgbClr val="00B050"/>
                </a:solidFill>
                <a:latin typeface="Consolas" panose="020B0609020204030204" pitchFamily="49" charset="0"/>
              </a:rPr>
              <a:t> </a:t>
            </a:r>
            <a:endParaRPr lang="en-US" sz="1400" dirty="0">
              <a:solidFill>
                <a:srgbClr val="D2D2D2"/>
              </a:solidFill>
              <a:latin typeface="Consolas" panose="020B0609020204030204" pitchFamily="49" charset="0"/>
            </a:endParaRPr>
          </a:p>
        </p:txBody>
      </p:sp>
      <p:sp>
        <p:nvSpPr>
          <p:cNvPr id="11" name="TextBox 10">
            <a:extLst>
              <a:ext uri="{FF2B5EF4-FFF2-40B4-BE49-F238E27FC236}">
                <a16:creationId xmlns:a16="http://schemas.microsoft.com/office/drawing/2014/main" id="{ABA6DC84-C725-EA9B-01CF-B9DA2E193E29}"/>
              </a:ext>
            </a:extLst>
          </p:cNvPr>
          <p:cNvSpPr txBox="1"/>
          <p:nvPr/>
        </p:nvSpPr>
        <p:spPr>
          <a:xfrm>
            <a:off x="491130" y="4465844"/>
            <a:ext cx="11399644" cy="892552"/>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dirty="0">
                <a:solidFill>
                  <a:srgbClr val="000000"/>
                </a:solidFill>
                <a:cs typeface="Segoe UI"/>
              </a:rPr>
              <a:t>If you aren't sure what a section, floor, or building is or how to create one, please see the following deck for proper cmdlets and methods. </a:t>
            </a:r>
            <a:endParaRPr lang="en-US" dirty="0"/>
          </a:p>
          <a:p>
            <a:pPr marL="10795" algn="ctr" defTabSz="806658">
              <a:spcAft>
                <a:spcPts val="1200"/>
              </a:spcAft>
              <a:tabLst>
                <a:tab pos="1645806" algn="l"/>
              </a:tabLst>
              <a:defRPr/>
            </a:pPr>
            <a:r>
              <a:rPr lang="en-US" sz="1600" dirty="0">
                <a:cs typeface="Segoe UI"/>
                <a:hlinkClick r:id="rId2"/>
              </a:rPr>
              <a:t>aka.ms/</a:t>
            </a:r>
            <a:r>
              <a:rPr lang="en-US" sz="1600" dirty="0" err="1">
                <a:cs typeface="Segoe UI"/>
                <a:hlinkClick r:id="rId2"/>
              </a:rPr>
              <a:t>PlacesDeployments</a:t>
            </a:r>
            <a:endParaRPr lang="en-US" sz="1600" dirty="0">
              <a:cs typeface="Segoe UI"/>
            </a:endParaRPr>
          </a:p>
        </p:txBody>
      </p:sp>
    </p:spTree>
    <p:extLst>
      <p:ext uri="{BB962C8B-B14F-4D97-AF65-F5344CB8AC3E}">
        <p14:creationId xmlns:p14="http://schemas.microsoft.com/office/powerpoint/2010/main" val="929718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62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p:stCondLst>
                              <p:cond delay="222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par>
                          <p:cTn id="16" fill="hold">
                            <p:stCondLst>
                              <p:cond delay="392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50AFE-CE5F-AF8B-9635-FF12ECB2EE3A}"/>
              </a:ext>
            </a:extLst>
          </p:cNvPr>
          <p:cNvSpPr>
            <a:spLocks noGrp="1"/>
          </p:cNvSpPr>
          <p:nvPr>
            <p:ph type="title"/>
          </p:nvPr>
        </p:nvSpPr>
        <p:spPr>
          <a:xfrm>
            <a:off x="491131" y="318596"/>
            <a:ext cx="11018520" cy="430887"/>
          </a:xfrm>
        </p:spPr>
        <p:txBody>
          <a:bodyPr/>
          <a:lstStyle/>
          <a:p>
            <a:r>
              <a:rPr lang="en-US" dirty="0"/>
              <a:t>Once created, you can see the desk and desk pools under inventory</a:t>
            </a:r>
          </a:p>
        </p:txBody>
      </p:sp>
      <p:sp>
        <p:nvSpPr>
          <p:cNvPr id="7" name="TextBox 6">
            <a:extLst>
              <a:ext uri="{FF2B5EF4-FFF2-40B4-BE49-F238E27FC236}">
                <a16:creationId xmlns:a16="http://schemas.microsoft.com/office/drawing/2014/main" id="{24B37438-897D-46EB-1A4B-83DFE987240E}"/>
              </a:ext>
            </a:extLst>
          </p:cNvPr>
          <p:cNvSpPr txBox="1"/>
          <p:nvPr/>
        </p:nvSpPr>
        <p:spPr>
          <a:xfrm>
            <a:off x="491131" y="958554"/>
            <a:ext cx="11399644" cy="246221"/>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b="1" dirty="0">
                <a:solidFill>
                  <a:srgbClr val="000000"/>
                </a:solidFill>
                <a:cs typeface="Segoe UI"/>
              </a:rPr>
              <a:t>Note: </a:t>
            </a:r>
            <a:r>
              <a:rPr lang="en-US" sz="1600" dirty="0">
                <a:solidFill>
                  <a:srgbClr val="000000"/>
                </a:solidFill>
                <a:cs typeface="Segoe UI"/>
              </a:rPr>
              <a:t>It may 24-48 hours for the account to appear in the Teams Rooms Pro Management portal after it has been created. </a:t>
            </a:r>
            <a:endParaRPr lang="en-US" sz="1600" b="1" dirty="0">
              <a:solidFill>
                <a:srgbClr val="000000"/>
              </a:solidFill>
              <a:cs typeface="Segoe UI"/>
            </a:endParaRPr>
          </a:p>
        </p:txBody>
      </p:sp>
      <p:pic>
        <p:nvPicPr>
          <p:cNvPr id="12" name="Picture 11" descr="A screenshot of a computer">
            <a:extLst>
              <a:ext uri="{FF2B5EF4-FFF2-40B4-BE49-F238E27FC236}">
                <a16:creationId xmlns:a16="http://schemas.microsoft.com/office/drawing/2014/main" id="{DC689972-6D2A-B016-69BD-485808B4F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31" y="1329148"/>
            <a:ext cx="9088592" cy="5112333"/>
          </a:xfrm>
          <a:prstGeom prst="rect">
            <a:avLst/>
          </a:prstGeom>
        </p:spPr>
      </p:pic>
    </p:spTree>
    <p:extLst>
      <p:ext uri="{BB962C8B-B14F-4D97-AF65-F5344CB8AC3E}">
        <p14:creationId xmlns:p14="http://schemas.microsoft.com/office/powerpoint/2010/main" val="16424784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71C6EA-674C-7438-21BD-32D6EC5B4C9E}"/>
              </a:ext>
            </a:extLst>
          </p:cNvPr>
          <p:cNvSpPr>
            <a:spLocks noGrp="1"/>
          </p:cNvSpPr>
          <p:nvPr>
            <p:ph type="title"/>
          </p:nvPr>
        </p:nvSpPr>
        <p:spPr>
          <a:xfrm>
            <a:off x="608662" y="3035808"/>
            <a:ext cx="9144000" cy="498598"/>
          </a:xfrm>
        </p:spPr>
        <p:txBody>
          <a:bodyPr/>
          <a:lstStyle/>
          <a:p>
            <a:r>
              <a:rPr lang="en-GB">
                <a:latin typeface="Segoe UI Semibold"/>
                <a:cs typeface="Segoe UI Semibold"/>
              </a:rPr>
              <a:t>Step 3: Capturing peripheral information </a:t>
            </a:r>
            <a:endParaRPr lang="en-US"/>
          </a:p>
        </p:txBody>
      </p:sp>
    </p:spTree>
    <p:extLst>
      <p:ext uri="{BB962C8B-B14F-4D97-AF65-F5344CB8AC3E}">
        <p14:creationId xmlns:p14="http://schemas.microsoft.com/office/powerpoint/2010/main" val="362693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0C6060-5B42-76F0-1653-7DADAF24AE9A}"/>
              </a:ext>
              <a:ext uri="{C183D7F6-B498-43B3-948B-1728B52AA6E4}">
                <adec:decorative xmlns:adec="http://schemas.microsoft.com/office/drawing/2017/decorative" val="1"/>
              </a:ext>
            </a:extLst>
          </p:cNvPr>
          <p:cNvSpPr>
            <a:spLocks/>
          </p:cNvSpPr>
          <p:nvPr/>
        </p:nvSpPr>
        <p:spPr bwMode="auto">
          <a:xfrm>
            <a:off x="440675" y="1499451"/>
            <a:ext cx="5336011" cy="4262371"/>
          </a:xfrm>
          <a:prstGeom prst="roundRect">
            <a:avLst>
              <a:gd name="adj" fmla="val 6443"/>
            </a:avLst>
          </a:prstGeom>
          <a:solidFill>
            <a:srgbClr val="FFF8F3">
              <a:alpha val="50000"/>
            </a:srgbClr>
          </a:solidFill>
          <a:ln w="63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A5D966F5-574C-CCD1-76EB-50C6D43DE7E9}"/>
              </a:ext>
              <a:ext uri="{C183D7F6-B498-43B3-948B-1728B52AA6E4}">
                <adec:decorative xmlns:adec="http://schemas.microsoft.com/office/drawing/2017/decorative" val="1"/>
              </a:ext>
            </a:extLst>
          </p:cNvPr>
          <p:cNvSpPr/>
          <p:nvPr/>
        </p:nvSpPr>
        <p:spPr bwMode="auto">
          <a:xfrm>
            <a:off x="5458138" y="1377262"/>
            <a:ext cx="6151250" cy="4565572"/>
          </a:xfrm>
          <a:prstGeom prst="roundRect">
            <a:avLst>
              <a:gd name="adj" fmla="val 2740"/>
            </a:avLst>
          </a:prstGeom>
          <a:solidFill>
            <a:schemeClr val="bg1"/>
          </a:solidFill>
          <a:ln>
            <a:no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IN" sz="2000" b="0" i="0" u="none" strike="noStrike" kern="1200" cap="none" spc="0" normalizeH="0" baseline="0" noProof="0">
              <a:ln>
                <a:noFill/>
              </a:ln>
              <a:solidFill>
                <a:srgbClr val="444791"/>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BB17C958-1BEB-A429-0CF0-4F9C0A28951A}"/>
              </a:ext>
            </a:extLst>
          </p:cNvPr>
          <p:cNvSpPr>
            <a:spLocks noGrp="1"/>
          </p:cNvSpPr>
          <p:nvPr>
            <p:ph type="title"/>
          </p:nvPr>
        </p:nvSpPr>
        <p:spPr>
          <a:xfrm>
            <a:off x="269040" y="410665"/>
            <a:ext cx="11017250" cy="430887"/>
          </a:xfrm>
        </p:spPr>
        <p:txBody>
          <a:bodyPr>
            <a:normAutofit/>
          </a:bodyPr>
          <a:lstStyle/>
          <a:p>
            <a:r>
              <a:rPr lang="en-US" sz="2600" b="0" dirty="0">
                <a:solidFill>
                  <a:schemeClr val="accent5"/>
                </a:solidFill>
                <a:latin typeface="Segoe UI Semibold"/>
                <a:cs typeface="Segoe UI Semibold"/>
              </a:rPr>
              <a:t>Peripheral association through PowerShell</a:t>
            </a:r>
            <a:endParaRPr lang="en-US" dirty="0">
              <a:solidFill>
                <a:schemeClr val="accent5"/>
              </a:solidFill>
            </a:endParaRPr>
          </a:p>
          <a:p>
            <a:endParaRPr lang="en-US" sz="2800" dirty="0">
              <a:solidFill>
                <a:schemeClr val="accent3">
                  <a:lumMod val="60000"/>
                  <a:lumOff val="40000"/>
                </a:schemeClr>
              </a:solidFill>
              <a:cs typeface="Segoe UI Semibold"/>
            </a:endParaRPr>
          </a:p>
        </p:txBody>
      </p:sp>
      <p:pic>
        <p:nvPicPr>
          <p:cNvPr id="5" name="Picture 4" descr="Image showing a user plugging a USB-C cable into the laptop">
            <a:extLst>
              <a:ext uri="{FF2B5EF4-FFF2-40B4-BE49-F238E27FC236}">
                <a16:creationId xmlns:a16="http://schemas.microsoft.com/office/drawing/2014/main" id="{FBCCFA85-601F-557A-06D4-58F2DB72292F}"/>
              </a:ext>
            </a:extLst>
          </p:cNvPr>
          <p:cNvPicPr>
            <a:picLocks noChangeAspect="1"/>
          </p:cNvPicPr>
          <p:nvPr/>
        </p:nvPicPr>
        <p:blipFill rotWithShape="1">
          <a:blip r:embed="rId3"/>
          <a:srcRect l="12493" t="34744" r="52859" b="25498"/>
          <a:stretch/>
        </p:blipFill>
        <p:spPr>
          <a:xfrm>
            <a:off x="582612" y="1809691"/>
            <a:ext cx="5078227" cy="3641889"/>
          </a:xfrm>
          <a:prstGeom prst="roundRect">
            <a:avLst>
              <a:gd name="adj" fmla="val 4443"/>
            </a:avLst>
          </a:prstGeom>
        </p:spPr>
      </p:pic>
      <p:sp>
        <p:nvSpPr>
          <p:cNvPr id="12" name="TextBox 11">
            <a:extLst>
              <a:ext uri="{FF2B5EF4-FFF2-40B4-BE49-F238E27FC236}">
                <a16:creationId xmlns:a16="http://schemas.microsoft.com/office/drawing/2014/main" id="{9882B680-B816-DA83-504C-789FD04F2A03}"/>
              </a:ext>
            </a:extLst>
          </p:cNvPr>
          <p:cNvSpPr txBox="1"/>
          <p:nvPr/>
        </p:nvSpPr>
        <p:spPr>
          <a:xfrm>
            <a:off x="6084116" y="1922476"/>
            <a:ext cx="5217841" cy="3385542"/>
          </a:xfrm>
          <a:prstGeom prst="rect">
            <a:avLst/>
          </a:prstGeom>
          <a:noFill/>
        </p:spPr>
        <p:txBody>
          <a:bodyPr vert="horz" wrap="square" lIns="0" tIns="0" rIns="0" bIns="0" rtlCol="0">
            <a:spAutoFit/>
          </a:bodyPr>
          <a:lstStyle/>
          <a:p>
            <a:pPr marL="355600" indent="-355600">
              <a:spcBef>
                <a:spcPts val="1200"/>
              </a:spcBef>
              <a:spcAft>
                <a:spcPts val="1200"/>
              </a:spcAft>
              <a:buFont typeface="Courier New" panose="02070309020205020404" pitchFamily="49" charset="0"/>
              <a:buChar char="o"/>
              <a:defRPr/>
            </a:pPr>
            <a:r>
              <a:rPr kumimoji="0" lang="en-US" sz="1800" b="0" i="0" u="none" strike="noStrike" kern="1200" cap="none" spc="0" normalizeH="0" baseline="0" noProof="0" dirty="0">
                <a:ln>
                  <a:noFill/>
                </a:ln>
                <a:solidFill>
                  <a:srgbClr val="444791"/>
                </a:solidFill>
                <a:effectLst/>
                <a:uLnTx/>
                <a:uFillTx/>
                <a:latin typeface="Segoe Sans Display Semibold"/>
                <a:ea typeface="+mn-ea"/>
                <a:cs typeface="+mn-cs"/>
              </a:rPr>
              <a:t>Associating the peripherals to the resource account </a:t>
            </a:r>
            <a:r>
              <a:rPr lang="en-US" dirty="0">
                <a:solidFill>
                  <a:srgbClr val="000000"/>
                </a:solidFill>
                <a:latin typeface="Segoe Sans Text"/>
              </a:rPr>
              <a:t>is key such that upon plug-in to the peripheral(s), Teams desktop client can recognize that the user is at a desk pool the admin has configured.</a:t>
            </a:r>
            <a:endParaRPr kumimoji="0" lang="en-US" sz="1800" b="1" i="0" u="none" strike="noStrike" kern="1200" cap="none" spc="0" normalizeH="0" baseline="0" noProof="0" dirty="0">
              <a:ln>
                <a:noFill/>
              </a:ln>
              <a:solidFill>
                <a:srgbClr val="444791"/>
              </a:solidFill>
              <a:effectLst/>
              <a:uLnTx/>
              <a:uFillTx/>
              <a:latin typeface="Segoe Sans Display Semibold"/>
              <a:ea typeface="+mn-ea"/>
              <a:cs typeface="+mn-cs"/>
            </a:endParaRPr>
          </a:p>
          <a:p>
            <a:pPr marL="355600" indent="-355600">
              <a:spcBef>
                <a:spcPts val="1200"/>
              </a:spcBef>
              <a:spcAft>
                <a:spcPts val="1200"/>
              </a:spcAft>
              <a:buFont typeface="Courier New" panose="02070309020205020404" pitchFamily="49" charset="0"/>
              <a:buChar char="o"/>
              <a:defRPr/>
            </a:pPr>
            <a:r>
              <a:rPr kumimoji="0" lang="en-US" sz="1800" b="0" i="0" u="none" strike="noStrike" kern="1200" cap="none" spc="0" normalizeH="0" baseline="0" noProof="0" dirty="0">
                <a:ln>
                  <a:noFill/>
                </a:ln>
                <a:solidFill>
                  <a:srgbClr val="444791"/>
                </a:solidFill>
                <a:effectLst/>
                <a:uLnTx/>
                <a:uFillTx/>
                <a:latin typeface="Segoe Sans Display Semibold"/>
                <a:ea typeface="+mn-ea"/>
                <a:cs typeface="+mn-cs"/>
              </a:rPr>
              <a:t>Fast, easy setup </a:t>
            </a:r>
            <a:r>
              <a:rPr kumimoji="0" lang="en-US" sz="1800" b="0" i="0" u="none" strike="noStrike" kern="1200" cap="none" spc="0" normalizeH="0" baseline="0" noProof="0" dirty="0">
                <a:ln>
                  <a:noFill/>
                </a:ln>
                <a:solidFill>
                  <a:srgbClr val="000000"/>
                </a:solidFill>
                <a:effectLst/>
                <a:uLnTx/>
                <a:uFillTx/>
                <a:latin typeface="Segoe Sans Text"/>
                <a:ea typeface="+mn-ea"/>
                <a:cs typeface="+mn-cs"/>
              </a:rPr>
              <a:t>with the free PowerShell script at </a:t>
            </a:r>
            <a:r>
              <a:rPr lang="en-US" dirty="0">
                <a:solidFill>
                  <a:srgbClr val="000000"/>
                </a:solidFill>
                <a:latin typeface="Segoe Sans Text"/>
                <a:hlinkClick r:id="rId4"/>
              </a:rPr>
              <a:t>aka.ms/</a:t>
            </a:r>
            <a:r>
              <a:rPr lang="en-US" dirty="0" err="1">
                <a:solidFill>
                  <a:srgbClr val="000000"/>
                </a:solidFill>
                <a:latin typeface="Segoe Sans Text"/>
                <a:hlinkClick r:id="rId4"/>
              </a:rPr>
              <a:t>byodonboard</a:t>
            </a:r>
            <a:r>
              <a:rPr lang="en-US" dirty="0">
                <a:solidFill>
                  <a:srgbClr val="000000"/>
                </a:solidFill>
                <a:latin typeface="Segoe Sans Text"/>
              </a:rPr>
              <a:t>.</a:t>
            </a:r>
            <a:endParaRPr kumimoji="0" lang="en-US" sz="1800" b="0" i="0" u="none" strike="noStrike" kern="1200" cap="none" spc="0" normalizeH="0" baseline="0" noProof="0" dirty="0">
              <a:ln>
                <a:noFill/>
              </a:ln>
              <a:solidFill>
                <a:srgbClr val="000000"/>
              </a:solidFill>
              <a:effectLst/>
              <a:uLnTx/>
              <a:uFillTx/>
              <a:latin typeface="Segoe Sans Text"/>
              <a:ea typeface="+mn-ea"/>
              <a:cs typeface="+mn-cs"/>
            </a:endParaRPr>
          </a:p>
          <a:p>
            <a:pPr marL="355600" marR="0" lvl="0" indent="-355600" algn="l" defTabSz="914400" rtl="0" eaLnBrk="1" fontAlgn="auto" latinLnBrk="0" hangingPunct="1">
              <a:lnSpc>
                <a:spcPct val="100000"/>
              </a:lnSpc>
              <a:spcBef>
                <a:spcPts val="1200"/>
              </a:spcBef>
              <a:spcAft>
                <a:spcPts val="12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444791"/>
                </a:solidFill>
                <a:effectLst/>
                <a:uLnTx/>
                <a:uFillTx/>
                <a:latin typeface="Segoe Sans Display Semibold"/>
                <a:ea typeface="+mn-ea"/>
                <a:cs typeface="+mn-cs"/>
              </a:rPr>
              <a:t>Capture unique device information </a:t>
            </a:r>
            <a:r>
              <a:rPr kumimoji="0" lang="en-US" sz="1800" b="0" i="0" u="none" strike="noStrike" kern="1200" cap="none" spc="0" normalizeH="0" baseline="0" noProof="0" dirty="0">
                <a:ln>
                  <a:noFill/>
                </a:ln>
                <a:solidFill>
                  <a:srgbClr val="000000"/>
                </a:solidFill>
                <a:effectLst/>
                <a:uLnTx/>
                <a:uFillTx/>
                <a:latin typeface="Segoe Sans Text"/>
                <a:ea typeface="+mn-ea"/>
                <a:cs typeface="+mn-cs"/>
              </a:rPr>
              <a:t>to include in inventory and track device usage in the Teams Rooms Pro Management portal</a:t>
            </a:r>
          </a:p>
        </p:txBody>
      </p:sp>
    </p:spTree>
    <p:extLst>
      <p:ext uri="{BB962C8B-B14F-4D97-AF65-F5344CB8AC3E}">
        <p14:creationId xmlns:p14="http://schemas.microsoft.com/office/powerpoint/2010/main" val="5584844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293B-0123-C032-0630-51BB05B1D90E}"/>
              </a:ext>
            </a:extLst>
          </p:cNvPr>
          <p:cNvSpPr>
            <a:spLocks noGrp="1"/>
          </p:cNvSpPr>
          <p:nvPr>
            <p:ph type="title"/>
          </p:nvPr>
        </p:nvSpPr>
        <p:spPr>
          <a:xfrm>
            <a:off x="588263" y="457200"/>
            <a:ext cx="11018520" cy="400110"/>
          </a:xfrm>
        </p:spPr>
        <p:txBody>
          <a:bodyPr/>
          <a:lstStyle/>
          <a:p>
            <a:r>
              <a:rPr lang="en-US" sz="2600" dirty="0"/>
              <a:t>Automatic peripheral association</a:t>
            </a:r>
          </a:p>
        </p:txBody>
      </p:sp>
      <p:sp>
        <p:nvSpPr>
          <p:cNvPr id="3" name="Rectangle: Rounded Corners 2">
            <a:extLst>
              <a:ext uri="{FF2B5EF4-FFF2-40B4-BE49-F238E27FC236}">
                <a16:creationId xmlns:a16="http://schemas.microsoft.com/office/drawing/2014/main" id="{112D9771-5F20-6E2C-7D9F-0E39632D93EF}"/>
              </a:ext>
              <a:ext uri="{C183D7F6-B498-43B3-948B-1728B52AA6E4}">
                <adec:decorative xmlns:adec="http://schemas.microsoft.com/office/drawing/2017/decorative" val="1"/>
              </a:ext>
            </a:extLst>
          </p:cNvPr>
          <p:cNvSpPr>
            <a:spLocks/>
          </p:cNvSpPr>
          <p:nvPr/>
        </p:nvSpPr>
        <p:spPr bwMode="auto">
          <a:xfrm>
            <a:off x="440675" y="1499451"/>
            <a:ext cx="5336011" cy="4262371"/>
          </a:xfrm>
          <a:prstGeom prst="roundRect">
            <a:avLst>
              <a:gd name="adj" fmla="val 6443"/>
            </a:avLst>
          </a:prstGeom>
          <a:solidFill>
            <a:srgbClr val="FFF8F3">
              <a:alpha val="50000"/>
            </a:srgbClr>
          </a:solidFill>
          <a:ln w="63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Rectangle: Rounded Corners 5">
            <a:extLst>
              <a:ext uri="{FF2B5EF4-FFF2-40B4-BE49-F238E27FC236}">
                <a16:creationId xmlns:a16="http://schemas.microsoft.com/office/drawing/2014/main" id="{996F50C8-85CD-9884-75B4-347CFF568E79}"/>
              </a:ext>
              <a:ext uri="{C183D7F6-B498-43B3-948B-1728B52AA6E4}">
                <adec:decorative xmlns:adec="http://schemas.microsoft.com/office/drawing/2017/decorative" val="1"/>
              </a:ext>
            </a:extLst>
          </p:cNvPr>
          <p:cNvSpPr/>
          <p:nvPr/>
        </p:nvSpPr>
        <p:spPr bwMode="auto">
          <a:xfrm>
            <a:off x="5458138" y="1377262"/>
            <a:ext cx="6151250" cy="4565572"/>
          </a:xfrm>
          <a:prstGeom prst="roundRect">
            <a:avLst>
              <a:gd name="adj" fmla="val 2740"/>
            </a:avLst>
          </a:prstGeom>
          <a:solidFill>
            <a:schemeClr val="bg1"/>
          </a:solidFill>
          <a:ln>
            <a:no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IN" sz="2000" b="0" i="0" u="none" strike="noStrike" kern="1200" cap="none" spc="0" normalizeH="0" baseline="0" noProof="0">
              <a:ln>
                <a:noFill/>
              </a:ln>
              <a:solidFill>
                <a:srgbClr val="444791"/>
              </a:solidFill>
              <a:effectLst/>
              <a:uLnTx/>
              <a:uFillTx/>
              <a:latin typeface="Segoe Sans Display Semibold"/>
              <a:ea typeface="+mn-ea"/>
              <a:cs typeface="+mn-cs"/>
            </a:endParaRPr>
          </a:p>
        </p:txBody>
      </p:sp>
      <p:pic>
        <p:nvPicPr>
          <p:cNvPr id="7" name="Picture 6" descr="Inventory screen in Pro management portal showing a peripheral that has been automatically associated to a desk account">
            <a:extLst>
              <a:ext uri="{FF2B5EF4-FFF2-40B4-BE49-F238E27FC236}">
                <a16:creationId xmlns:a16="http://schemas.microsoft.com/office/drawing/2014/main" id="{734B316B-E173-F186-6BDB-932244E091D5}"/>
              </a:ext>
            </a:extLst>
          </p:cNvPr>
          <p:cNvPicPr>
            <a:picLocks noChangeAspect="1"/>
          </p:cNvPicPr>
          <p:nvPr/>
        </p:nvPicPr>
        <p:blipFill>
          <a:blip r:embed="rId2">
            <a:extLst>
              <a:ext uri="{28A0092B-C50C-407E-A947-70E740481C1C}">
                <a14:useLocalDpi xmlns:a14="http://schemas.microsoft.com/office/drawing/2010/main" val="0"/>
              </a:ext>
            </a:extLst>
          </a:blip>
          <a:srcRect l="10497" r="10497"/>
          <a:stretch/>
        </p:blipFill>
        <p:spPr>
          <a:xfrm>
            <a:off x="511453" y="1768015"/>
            <a:ext cx="5194453" cy="3725241"/>
          </a:xfrm>
          <a:prstGeom prst="roundRect">
            <a:avLst>
              <a:gd name="adj" fmla="val 4443"/>
            </a:avLst>
          </a:prstGeom>
        </p:spPr>
      </p:pic>
      <p:sp>
        <p:nvSpPr>
          <p:cNvPr id="9" name="TextBox 8">
            <a:extLst>
              <a:ext uri="{FF2B5EF4-FFF2-40B4-BE49-F238E27FC236}">
                <a16:creationId xmlns:a16="http://schemas.microsoft.com/office/drawing/2014/main" id="{CABF485D-FB92-0349-32E9-0F2927A3BA37}"/>
              </a:ext>
            </a:extLst>
          </p:cNvPr>
          <p:cNvSpPr txBox="1"/>
          <p:nvPr/>
        </p:nvSpPr>
        <p:spPr>
          <a:xfrm>
            <a:off x="5960101" y="1876309"/>
            <a:ext cx="5465871" cy="1200329"/>
          </a:xfrm>
          <a:prstGeom prst="rect">
            <a:avLst/>
          </a:prstGeom>
          <a:noFill/>
        </p:spPr>
        <p:txBody>
          <a:bodyPr wrap="square">
            <a:spAutoFit/>
          </a:bodyPr>
          <a:lstStyle/>
          <a:p>
            <a:pPr marL="355600" marR="0" lvl="0" indent="-355600" algn="l" defTabSz="932742" rtl="0" eaLnBrk="1" fontAlgn="auto" latinLnBrk="0" hangingPunct="1">
              <a:lnSpc>
                <a:spcPct val="100000"/>
              </a:lnSpc>
              <a:spcBef>
                <a:spcPts val="1200"/>
              </a:spcBef>
              <a:spcAft>
                <a:spcPts val="1200"/>
              </a:spcAft>
              <a:buClrTx/>
              <a:buSzPct val="90000"/>
              <a:buFont typeface="Courier New" panose="02070309020205020404" pitchFamily="49" charset="0"/>
              <a:buChar char="o"/>
              <a:tabLst/>
              <a:defRPr/>
            </a:pPr>
            <a:r>
              <a:rPr kumimoji="0" lang="en-US" sz="1800" b="1" i="0" u="none" strike="noStrike" kern="1200" cap="none" spc="0" normalizeH="0" baseline="0" noProof="0" dirty="0">
                <a:ln>
                  <a:noFill/>
                </a:ln>
                <a:solidFill>
                  <a:srgbClr val="444791"/>
                </a:solidFill>
                <a:effectLst/>
                <a:uLnTx/>
                <a:uFillTx/>
                <a:latin typeface="Segoe Sans Text"/>
                <a:ea typeface="Calibri" panose="020F0502020204030204" pitchFamily="34" charset="0"/>
                <a:cs typeface="Calibri" panose="020F0502020204030204" pitchFamily="34" charset="0"/>
              </a:rPr>
              <a:t>Automatic association </a:t>
            </a:r>
            <a:r>
              <a:rPr kumimoji="0" lang="en-US" sz="1800" b="0" i="0" u="none" strike="noStrike" kern="1200" cap="none" spc="0" normalizeH="0" baseline="0" noProof="0" dirty="0">
                <a:ln>
                  <a:noFill/>
                </a:ln>
                <a:solidFill>
                  <a:srgbClr val="000000"/>
                </a:solidFill>
                <a:effectLst/>
                <a:uLnTx/>
                <a:uFillTx/>
                <a:latin typeface="Segoe Sans Text"/>
                <a:ea typeface="Calibri" panose="020F0502020204030204" pitchFamily="34" charset="0"/>
                <a:cs typeface="Calibri" panose="020F0502020204030204" pitchFamily="34" charset="0"/>
              </a:rPr>
              <a:t>can help to ease the set-up process by automatically mapping peripherals to the desk accounts in the Teams Rooms Pro management portal.</a:t>
            </a:r>
          </a:p>
        </p:txBody>
      </p:sp>
      <p:sp>
        <p:nvSpPr>
          <p:cNvPr id="11" name="TextBox 10">
            <a:extLst>
              <a:ext uri="{FF2B5EF4-FFF2-40B4-BE49-F238E27FC236}">
                <a16:creationId xmlns:a16="http://schemas.microsoft.com/office/drawing/2014/main" id="{5D8F6E78-02F3-E595-A425-3EEB4BE6E8D5}"/>
              </a:ext>
            </a:extLst>
          </p:cNvPr>
          <p:cNvSpPr txBox="1"/>
          <p:nvPr/>
        </p:nvSpPr>
        <p:spPr>
          <a:xfrm>
            <a:off x="5960101" y="3429000"/>
            <a:ext cx="5465871" cy="1200329"/>
          </a:xfrm>
          <a:prstGeom prst="rect">
            <a:avLst/>
          </a:prstGeom>
          <a:noFill/>
        </p:spPr>
        <p:txBody>
          <a:bodyPr wrap="square">
            <a:spAutoFit/>
          </a:bodyPr>
          <a:lstStyle/>
          <a:p>
            <a:pPr marL="355600" marR="0" lvl="0" indent="-355600" algn="l" defTabSz="932742" rtl="0" eaLnBrk="1" fontAlgn="auto" latinLnBrk="0" hangingPunct="1">
              <a:lnSpc>
                <a:spcPct val="100000"/>
              </a:lnSpc>
              <a:spcBef>
                <a:spcPts val="1200"/>
              </a:spcBef>
              <a:spcAft>
                <a:spcPts val="1200"/>
              </a:spcAft>
              <a:buClrTx/>
              <a:buSzPct val="90000"/>
              <a:buFont typeface="Courier New" panose="02070309020205020404" pitchFamily="49" charset="0"/>
              <a:buChar char="o"/>
              <a:tabLst/>
              <a:defRPr/>
            </a:pPr>
            <a:r>
              <a:rPr kumimoji="0" lang="en-US" sz="1800" b="1" i="0" u="none" strike="noStrike" kern="1200" cap="none" spc="0" normalizeH="0" baseline="0" noProof="0" dirty="0">
                <a:ln>
                  <a:noFill/>
                </a:ln>
                <a:solidFill>
                  <a:srgbClr val="444791"/>
                </a:solidFill>
                <a:effectLst/>
                <a:uLnTx/>
                <a:uFillTx/>
                <a:latin typeface="Segoe Sans Text"/>
                <a:ea typeface="Calibri" panose="020F0502020204030204" pitchFamily="34" charset="0"/>
                <a:cs typeface="Calibri" panose="020F0502020204030204" pitchFamily="34" charset="0"/>
              </a:rPr>
              <a:t>Relies on desk reservations </a:t>
            </a:r>
            <a:r>
              <a:rPr kumimoji="0" lang="en-US" sz="1800" b="0" i="0" u="none" strike="noStrike" kern="1200" cap="none" spc="0" normalizeH="0" baseline="0" noProof="0" dirty="0">
                <a:ln>
                  <a:noFill/>
                </a:ln>
                <a:solidFill>
                  <a:srgbClr val="000000"/>
                </a:solidFill>
                <a:effectLst/>
                <a:uLnTx/>
                <a:uFillTx/>
                <a:latin typeface="Segoe Sans Text"/>
                <a:ea typeface="Calibri" panose="020F0502020204030204" pitchFamily="34" charset="0"/>
                <a:cs typeface="Calibri" panose="020F0502020204030204" pitchFamily="34" charset="0"/>
              </a:rPr>
              <a:t>with at least 5 unique users using the same peripheral with the same desk reservation. You can increase or decrease the unique user threshold required.</a:t>
            </a:r>
          </a:p>
        </p:txBody>
      </p:sp>
    </p:spTree>
    <p:extLst>
      <p:ext uri="{BB962C8B-B14F-4D97-AF65-F5344CB8AC3E}">
        <p14:creationId xmlns:p14="http://schemas.microsoft.com/office/powerpoint/2010/main" val="41887650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D39C-ADA0-ABFE-C949-DEC512F836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F7CB56-6B92-E88F-904C-250FA625112A}"/>
              </a:ext>
            </a:extLst>
          </p:cNvPr>
          <p:cNvSpPr>
            <a:spLocks noGrp="1"/>
          </p:cNvSpPr>
          <p:nvPr>
            <p:ph type="title"/>
          </p:nvPr>
        </p:nvSpPr>
        <p:spPr>
          <a:xfrm>
            <a:off x="488872" y="304375"/>
            <a:ext cx="11018520" cy="430887"/>
          </a:xfrm>
        </p:spPr>
        <p:txBody>
          <a:bodyPr/>
          <a:lstStyle/>
          <a:p>
            <a:r>
              <a:rPr lang="en-GB">
                <a:latin typeface="+mj-lt"/>
                <a:cs typeface="Segoe UI Semibold"/>
              </a:rPr>
              <a:t>I have a GCC tenant. Is there anything additional I need to do?</a:t>
            </a:r>
            <a:endParaRPr lang="en-US"/>
          </a:p>
        </p:txBody>
      </p:sp>
      <p:sp>
        <p:nvSpPr>
          <p:cNvPr id="5" name="TextBox 4">
            <a:extLst>
              <a:ext uri="{FF2B5EF4-FFF2-40B4-BE49-F238E27FC236}">
                <a16:creationId xmlns:a16="http://schemas.microsoft.com/office/drawing/2014/main" id="{75841BCA-4E2C-5E58-217C-24F20FCE7016}"/>
              </a:ext>
            </a:extLst>
          </p:cNvPr>
          <p:cNvSpPr txBox="1"/>
          <p:nvPr/>
        </p:nvSpPr>
        <p:spPr>
          <a:xfrm>
            <a:off x="491131" y="958554"/>
            <a:ext cx="11399644" cy="1138773"/>
          </a:xfrm>
          <a:prstGeom prst="rect">
            <a:avLst/>
          </a:prstGeom>
          <a:noFill/>
        </p:spPr>
        <p:txBody>
          <a:bodyPr wrap="square" lIns="0" tIns="0" rIns="0" bIns="0" anchor="t">
            <a:spAutoFit/>
          </a:bodyPr>
          <a:lstStyle/>
          <a:p>
            <a:pPr marL="10795" defTabSz="806658">
              <a:spcAft>
                <a:spcPts val="1200"/>
              </a:spcAft>
              <a:tabLst>
                <a:tab pos="1645806" algn="l"/>
              </a:tabLst>
              <a:defRPr/>
            </a:pPr>
            <a:r>
              <a:rPr lang="en-US" sz="1600">
                <a:solidFill>
                  <a:srgbClr val="000000"/>
                </a:solidFill>
                <a:cs typeface="Segoe UI"/>
              </a:rPr>
              <a:t>For peripheral information to be sent to the Teams Rooms Pro Management portal which will allow for the end-user experience and reports to start working, you need to enable the </a:t>
            </a:r>
            <a:r>
              <a:rPr lang="en-US" sz="1600" err="1">
                <a:solidFill>
                  <a:srgbClr val="000000"/>
                </a:solidFill>
                <a:cs typeface="Segoe UI"/>
              </a:rPr>
              <a:t>CSTeamsBYODAndDesksPolicy</a:t>
            </a:r>
            <a:r>
              <a:rPr lang="en-US" sz="1600">
                <a:solidFill>
                  <a:srgbClr val="000000"/>
                </a:solidFill>
                <a:cs typeface="Segoe UI"/>
              </a:rPr>
              <a:t>. This is off by default for GCC.</a:t>
            </a:r>
          </a:p>
          <a:p>
            <a:pPr marL="10795" defTabSz="806658">
              <a:spcAft>
                <a:spcPts val="1200"/>
              </a:spcAft>
              <a:tabLst>
                <a:tab pos="1645806" algn="l"/>
              </a:tabLst>
              <a:defRPr/>
            </a:pPr>
            <a:r>
              <a:rPr lang="en-US" sz="1600" b="1">
                <a:solidFill>
                  <a:srgbClr val="161616"/>
                </a:solidFill>
                <a:latin typeface="Segoe UI"/>
                <a:cs typeface="Segoe UI"/>
              </a:rPr>
              <a:t>Note: </a:t>
            </a:r>
            <a:r>
              <a:rPr lang="en-US" sz="1600">
                <a:solidFill>
                  <a:srgbClr val="161616"/>
                </a:solidFill>
                <a:latin typeface="Segoe UI"/>
                <a:cs typeface="Segoe UI"/>
              </a:rPr>
              <a:t>You must be connected to Teams PowerShell and running Teams module on version 6.5.0 or higher. Any user who can run other cmdlets in Teams can also run this one. No special permission is required.  </a:t>
            </a:r>
            <a:r>
              <a:rPr lang="en-US" sz="1600">
                <a:solidFill>
                  <a:srgbClr val="000000"/>
                </a:solidFill>
                <a:cs typeface="Segoe UI"/>
              </a:rPr>
              <a:t>  </a:t>
            </a:r>
          </a:p>
        </p:txBody>
      </p:sp>
      <p:sp>
        <p:nvSpPr>
          <p:cNvPr id="2" name="TextBox 1">
            <a:extLst>
              <a:ext uri="{FF2B5EF4-FFF2-40B4-BE49-F238E27FC236}">
                <a16:creationId xmlns:a16="http://schemas.microsoft.com/office/drawing/2014/main" id="{6020B85D-D9D2-D685-5AD5-066858740872}"/>
              </a:ext>
            </a:extLst>
          </p:cNvPr>
          <p:cNvSpPr txBox="1"/>
          <p:nvPr/>
        </p:nvSpPr>
        <p:spPr>
          <a:xfrm>
            <a:off x="488872" y="2420670"/>
            <a:ext cx="820972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solidFill>
                  <a:srgbClr val="5A5FC7"/>
                </a:solidFill>
              </a:rPr>
              <a:t>Step 1: </a:t>
            </a:r>
            <a:r>
              <a:rPr lang="en-US" sz="1600"/>
              <a:t>Create a policy with </a:t>
            </a:r>
            <a:r>
              <a:rPr lang="en-US" sz="1600" err="1"/>
              <a:t>DeviceDataCollectionEnabled</a:t>
            </a:r>
            <a:r>
              <a:rPr lang="en-US" sz="1600"/>
              <a:t> set to True.</a:t>
            </a:r>
            <a:endParaRPr lang="en-US" sz="1600">
              <a:cs typeface="Segoe Sans Text"/>
            </a:endParaRPr>
          </a:p>
        </p:txBody>
      </p:sp>
      <p:pic>
        <p:nvPicPr>
          <p:cNvPr id="9" name="Picture 8" descr="Image showing a user plugging into a USB-C cable and a">
            <a:extLst>
              <a:ext uri="{FF2B5EF4-FFF2-40B4-BE49-F238E27FC236}">
                <a16:creationId xmlns:a16="http://schemas.microsoft.com/office/drawing/2014/main" id="{13514F78-4D62-9429-2F7F-27C684361B59}"/>
              </a:ext>
            </a:extLst>
          </p:cNvPr>
          <p:cNvPicPr>
            <a:picLocks noChangeAspect="1"/>
          </p:cNvPicPr>
          <p:nvPr/>
        </p:nvPicPr>
        <p:blipFill>
          <a:blip r:embed="rId2"/>
          <a:stretch>
            <a:fillRect/>
          </a:stretch>
        </p:blipFill>
        <p:spPr>
          <a:xfrm>
            <a:off x="488872" y="2900006"/>
            <a:ext cx="9869277" cy="933580"/>
          </a:xfrm>
          <a:prstGeom prst="rect">
            <a:avLst/>
          </a:prstGeom>
        </p:spPr>
      </p:pic>
      <p:sp>
        <p:nvSpPr>
          <p:cNvPr id="12" name="TextBox 11">
            <a:extLst>
              <a:ext uri="{FF2B5EF4-FFF2-40B4-BE49-F238E27FC236}">
                <a16:creationId xmlns:a16="http://schemas.microsoft.com/office/drawing/2014/main" id="{A6D4474D-9B6B-17D3-30A0-EAD943D7D3D7}"/>
              </a:ext>
            </a:extLst>
          </p:cNvPr>
          <p:cNvSpPr txBox="1"/>
          <p:nvPr/>
        </p:nvSpPr>
        <p:spPr>
          <a:xfrm>
            <a:off x="488871" y="4066701"/>
            <a:ext cx="820972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solidFill>
                  <a:srgbClr val="5A5FC7"/>
                </a:solidFill>
              </a:rPr>
              <a:t>Step 2: </a:t>
            </a:r>
            <a:r>
              <a:rPr lang="en-US" sz="1600"/>
              <a:t>Assign the policy to the whole tenant or to a specific group of users.</a:t>
            </a:r>
            <a:endParaRPr lang="en-US" sz="1600">
              <a:cs typeface="Segoe Sans Text"/>
            </a:endParaRPr>
          </a:p>
        </p:txBody>
      </p:sp>
      <p:pic>
        <p:nvPicPr>
          <p:cNvPr id="14" name="Picture 13" descr="Cmdlet to apply the TeamsBYODAndDesks policy to the whole tenant ">
            <a:extLst>
              <a:ext uri="{FF2B5EF4-FFF2-40B4-BE49-F238E27FC236}">
                <a16:creationId xmlns:a16="http://schemas.microsoft.com/office/drawing/2014/main" id="{3CCA4A33-C343-2CAA-6E09-AB7740FA09AB}"/>
              </a:ext>
            </a:extLst>
          </p:cNvPr>
          <p:cNvPicPr>
            <a:picLocks noChangeAspect="1"/>
          </p:cNvPicPr>
          <p:nvPr/>
        </p:nvPicPr>
        <p:blipFill>
          <a:blip r:embed="rId3"/>
          <a:stretch>
            <a:fillRect/>
          </a:stretch>
        </p:blipFill>
        <p:spPr>
          <a:xfrm>
            <a:off x="488871" y="4531475"/>
            <a:ext cx="5449060" cy="209579"/>
          </a:xfrm>
          <a:prstGeom prst="rect">
            <a:avLst/>
          </a:prstGeom>
        </p:spPr>
      </p:pic>
      <p:sp>
        <p:nvSpPr>
          <p:cNvPr id="15" name="TextBox 14">
            <a:extLst>
              <a:ext uri="{FF2B5EF4-FFF2-40B4-BE49-F238E27FC236}">
                <a16:creationId xmlns:a16="http://schemas.microsoft.com/office/drawing/2014/main" id="{4AC3F893-AA63-21C3-ACF6-E5BE73B4FFFC}"/>
              </a:ext>
            </a:extLst>
          </p:cNvPr>
          <p:cNvSpPr txBox="1"/>
          <p:nvPr/>
        </p:nvSpPr>
        <p:spPr>
          <a:xfrm>
            <a:off x="1571195" y="5349620"/>
            <a:ext cx="8209721" cy="8002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t>Please refer to the following link for more information on enabling this feature. </a:t>
            </a:r>
            <a:br>
              <a:rPr lang="en-US" sz="1600">
                <a:cs typeface="Segoe Sans Text"/>
              </a:rPr>
            </a:br>
            <a:r>
              <a:rPr lang="en-US">
                <a:hlinkClick r:id="rId4"/>
              </a:rPr>
              <a:t>Setting up Bookable Desks in Microsoft Teams - Microsoft Teams | Microsoft Learn</a:t>
            </a:r>
            <a:endParaRPr lang="en-US">
              <a:ea typeface="+mn-lt"/>
              <a:cs typeface="+mn-lt"/>
            </a:endParaRPr>
          </a:p>
        </p:txBody>
      </p:sp>
    </p:spTree>
    <p:extLst>
      <p:ext uri="{BB962C8B-B14F-4D97-AF65-F5344CB8AC3E}">
        <p14:creationId xmlns:p14="http://schemas.microsoft.com/office/powerpoint/2010/main" val="32523897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71C6EA-674C-7438-21BD-32D6EC5B4C9E}"/>
              </a:ext>
            </a:extLst>
          </p:cNvPr>
          <p:cNvSpPr>
            <a:spLocks noGrp="1"/>
          </p:cNvSpPr>
          <p:nvPr>
            <p:ph type="title"/>
          </p:nvPr>
        </p:nvSpPr>
        <p:spPr>
          <a:xfrm>
            <a:off x="-788244" y="2930402"/>
            <a:ext cx="9978886" cy="498598"/>
          </a:xfrm>
        </p:spPr>
        <p:txBody>
          <a:bodyPr/>
          <a:lstStyle/>
          <a:p>
            <a:pPr algn="ctr"/>
            <a:r>
              <a:rPr lang="en-GB" dirty="0">
                <a:latin typeface="Segoe UI Semibold"/>
                <a:cs typeface="Segoe UI Semibold"/>
              </a:rPr>
              <a:t>Enabling automatic location updates </a:t>
            </a:r>
            <a:endParaRPr lang="en-US" dirty="0"/>
          </a:p>
        </p:txBody>
      </p:sp>
    </p:spTree>
    <p:extLst>
      <p:ext uri="{BB962C8B-B14F-4D97-AF65-F5344CB8AC3E}">
        <p14:creationId xmlns:p14="http://schemas.microsoft.com/office/powerpoint/2010/main" val="248282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19A1-80C3-074B-9D7B-4C41AEEE295F}"/>
              </a:ext>
            </a:extLst>
          </p:cNvPr>
          <p:cNvSpPr>
            <a:spLocks noGrp="1"/>
          </p:cNvSpPr>
          <p:nvPr>
            <p:ph type="title"/>
          </p:nvPr>
        </p:nvSpPr>
        <p:spPr/>
        <p:txBody>
          <a:bodyPr/>
          <a:lstStyle/>
          <a:p>
            <a:r>
              <a:rPr lang="en-US" dirty="0">
                <a:solidFill>
                  <a:schemeClr val="tx2"/>
                </a:solidFill>
              </a:rPr>
              <a:t>Overview</a:t>
            </a:r>
          </a:p>
        </p:txBody>
      </p:sp>
    </p:spTree>
    <p:extLst>
      <p:ext uri="{BB962C8B-B14F-4D97-AF65-F5344CB8AC3E}">
        <p14:creationId xmlns:p14="http://schemas.microsoft.com/office/powerpoint/2010/main" val="35740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6B7DAA-A4B9-FA9E-0741-8334FC2AD85C}"/>
              </a:ext>
            </a:extLst>
          </p:cNvPr>
          <p:cNvSpPr txBox="1">
            <a:spLocks noGrp="1"/>
          </p:cNvSpPr>
          <p:nvPr>
            <p:ph type="title" idx="4294967295"/>
          </p:nvPr>
        </p:nvSpPr>
        <p:spPr>
          <a:xfrm>
            <a:off x="271515" y="244698"/>
            <a:ext cx="1101725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dirty="0">
                <a:ln w="3175">
                  <a:noFill/>
                </a:ln>
                <a:solidFill>
                  <a:schemeClr val="accent5"/>
                </a:solidFill>
                <a:effectLst/>
                <a:uLnTx/>
                <a:uFillTx/>
                <a:latin typeface="Segoe UI Semibold"/>
                <a:ea typeface="+mn-ea"/>
                <a:cs typeface="Segoe UI Semibold"/>
              </a:rPr>
              <a:t>Enabling automatic location updates</a:t>
            </a:r>
            <a:endParaRPr kumimoji="0" lang="en-US" sz="3200" b="1" i="0" u="none" strike="noStrike" kern="1200" cap="none" spc="-50" normalizeH="0" baseline="0" noProof="0" dirty="0">
              <a:ln w="3175">
                <a:noFill/>
              </a:ln>
              <a:solidFill>
                <a:schemeClr val="accent5"/>
              </a:solidFill>
              <a:effectLst/>
              <a:uLnTx/>
              <a:uFillTx/>
              <a:latin typeface="+mj-lt"/>
              <a:ea typeface="+mn-ea"/>
              <a:cs typeface="Segoe UI Semibold" panose="020B05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50" normalizeH="0" baseline="0" noProof="0" dirty="0">
              <a:ln w="3175">
                <a:noFill/>
              </a:ln>
              <a:solidFill>
                <a:schemeClr val="accent3">
                  <a:lumMod val="60000"/>
                  <a:lumOff val="40000"/>
                </a:schemeClr>
              </a:solidFill>
              <a:effectLst/>
              <a:uLnTx/>
              <a:uFillTx/>
              <a:latin typeface="+mj-lt"/>
              <a:ea typeface="+mn-ea"/>
              <a:cs typeface="Segoe UI Semibold"/>
            </a:endParaRPr>
          </a:p>
        </p:txBody>
      </p:sp>
      <p:sp>
        <p:nvSpPr>
          <p:cNvPr id="4" name="TextBox 3">
            <a:extLst>
              <a:ext uri="{FF2B5EF4-FFF2-40B4-BE49-F238E27FC236}">
                <a16:creationId xmlns:a16="http://schemas.microsoft.com/office/drawing/2014/main" id="{E53CC882-CD6F-DFA6-1AB1-B41BEDB345F9}"/>
              </a:ext>
            </a:extLst>
          </p:cNvPr>
          <p:cNvSpPr txBox="1"/>
          <p:nvPr/>
        </p:nvSpPr>
        <p:spPr>
          <a:xfrm>
            <a:off x="324678" y="907774"/>
            <a:ext cx="11668539" cy="16158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500" dirty="0">
                <a:solidFill>
                  <a:srgbClr val="161616"/>
                </a:solidFill>
                <a:latin typeface="Segoe UI"/>
                <a:cs typeface="Segoe UI"/>
              </a:rPr>
              <a:t>Automatic work location updates are designed to enhance the end user experience by making it easier to keep work location up-to-date and connect with others when in the office. With the policy enabled, users will have the option to enable automatic work location updates. After users have opted-in, their work location will automatically update when they connect to a bookable desk to </a:t>
            </a:r>
            <a:r>
              <a:rPr lang="en-US" sz="1500" b="1" dirty="0">
                <a:solidFill>
                  <a:srgbClr val="161616"/>
                </a:solidFill>
                <a:latin typeface="Segoe UI"/>
                <a:cs typeface="Segoe UI"/>
              </a:rPr>
              <a:t>In the office</a:t>
            </a:r>
            <a:r>
              <a:rPr lang="en-US" sz="1500" dirty="0">
                <a:solidFill>
                  <a:srgbClr val="161616"/>
                </a:solidFill>
                <a:latin typeface="Segoe UI"/>
                <a:cs typeface="Segoe UI"/>
              </a:rPr>
              <a:t> or to a specific building if the desk pool is a part of the location hierarchy. </a:t>
            </a:r>
          </a:p>
          <a:p>
            <a:endParaRPr lang="en-US" sz="1500" dirty="0">
              <a:solidFill>
                <a:srgbClr val="161616"/>
              </a:solidFill>
              <a:latin typeface="Segoe UI"/>
              <a:cs typeface="Segoe UI"/>
            </a:endParaRPr>
          </a:p>
          <a:p>
            <a:r>
              <a:rPr lang="en-US" sz="1500" b="1" dirty="0">
                <a:solidFill>
                  <a:srgbClr val="161616"/>
                </a:solidFill>
                <a:latin typeface="Segoe UI"/>
                <a:cs typeface="Segoe UI"/>
              </a:rPr>
              <a:t>Note: </a:t>
            </a:r>
            <a:r>
              <a:rPr lang="en-US" sz="1500" dirty="0">
                <a:solidFill>
                  <a:srgbClr val="161616"/>
                </a:solidFill>
                <a:latin typeface="Segoe UI"/>
                <a:cs typeface="Segoe UI"/>
              </a:rPr>
              <a:t>You must have Teams Admin permission to run these cmdlets and be connected to Teams PowerShell. In addition, this feature is not supported for GCC.</a:t>
            </a:r>
          </a:p>
        </p:txBody>
      </p:sp>
      <p:sp>
        <p:nvSpPr>
          <p:cNvPr id="6" name="TextBox 5">
            <a:extLst>
              <a:ext uri="{FF2B5EF4-FFF2-40B4-BE49-F238E27FC236}">
                <a16:creationId xmlns:a16="http://schemas.microsoft.com/office/drawing/2014/main" id="{8B336864-9875-4F27-3A6E-C4E75AB3A674}"/>
              </a:ext>
            </a:extLst>
          </p:cNvPr>
          <p:cNvSpPr txBox="1"/>
          <p:nvPr/>
        </p:nvSpPr>
        <p:spPr>
          <a:xfrm>
            <a:off x="271515" y="2613503"/>
            <a:ext cx="820972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solidFill>
                  <a:srgbClr val="5A5FC7"/>
                </a:solidFill>
              </a:rPr>
              <a:t>Step 1: </a:t>
            </a:r>
            <a:r>
              <a:rPr lang="en-US" sz="1600" dirty="0"/>
              <a:t>Create a policy with </a:t>
            </a:r>
            <a:r>
              <a:rPr lang="en-US" sz="1600" dirty="0" err="1"/>
              <a:t>EnableWorkLocationDetection</a:t>
            </a:r>
            <a:r>
              <a:rPr lang="en-US" sz="1600" dirty="0"/>
              <a:t> set to True. </a:t>
            </a:r>
            <a:endParaRPr lang="en-US" sz="1600" dirty="0">
              <a:cs typeface="Segoe Sans Text"/>
            </a:endParaRPr>
          </a:p>
        </p:txBody>
      </p:sp>
      <p:pic>
        <p:nvPicPr>
          <p:cNvPr id="5" name="Picture 4" descr="Image showing a user plugging into a USB-C cable">
            <a:extLst>
              <a:ext uri="{FF2B5EF4-FFF2-40B4-BE49-F238E27FC236}">
                <a16:creationId xmlns:a16="http://schemas.microsoft.com/office/drawing/2014/main" id="{E00F9EC9-73DE-DF26-795A-1B16C0914770}"/>
              </a:ext>
            </a:extLst>
          </p:cNvPr>
          <p:cNvPicPr>
            <a:picLocks noChangeAspect="1"/>
          </p:cNvPicPr>
          <p:nvPr/>
        </p:nvPicPr>
        <p:blipFill>
          <a:blip r:embed="rId2"/>
          <a:stretch>
            <a:fillRect/>
          </a:stretch>
        </p:blipFill>
        <p:spPr>
          <a:xfrm>
            <a:off x="1058311" y="3047098"/>
            <a:ext cx="9744075" cy="1352550"/>
          </a:xfrm>
          <a:prstGeom prst="rect">
            <a:avLst/>
          </a:prstGeom>
        </p:spPr>
      </p:pic>
      <p:sp>
        <p:nvSpPr>
          <p:cNvPr id="9" name="TextBox 8">
            <a:extLst>
              <a:ext uri="{FF2B5EF4-FFF2-40B4-BE49-F238E27FC236}">
                <a16:creationId xmlns:a16="http://schemas.microsoft.com/office/drawing/2014/main" id="{2C775EA4-0AFE-0501-5D2E-674F6FAE5B37}"/>
              </a:ext>
            </a:extLst>
          </p:cNvPr>
          <p:cNvSpPr txBox="1"/>
          <p:nvPr/>
        </p:nvSpPr>
        <p:spPr>
          <a:xfrm>
            <a:off x="271669" y="4677092"/>
            <a:ext cx="820972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solidFill>
                  <a:srgbClr val="5A5FC7"/>
                </a:solidFill>
              </a:rPr>
              <a:t>Step 2: </a:t>
            </a:r>
            <a:r>
              <a:rPr lang="en-US" sz="1600" dirty="0"/>
              <a:t>Assign the policy to the whole tenant or to a specific group of users. </a:t>
            </a:r>
            <a:endParaRPr lang="en-US" sz="1600" dirty="0">
              <a:cs typeface="Segoe Sans Text"/>
            </a:endParaRPr>
          </a:p>
        </p:txBody>
      </p:sp>
      <p:pic>
        <p:nvPicPr>
          <p:cNvPr id="3" name="Picture 2" descr="Cmdlet to apply the TeamsWorkLocationDetectionPolicy to a specific group">
            <a:extLst>
              <a:ext uri="{FF2B5EF4-FFF2-40B4-BE49-F238E27FC236}">
                <a16:creationId xmlns:a16="http://schemas.microsoft.com/office/drawing/2014/main" id="{B8E04978-BFC6-3199-DB62-A836F9A7F83D}"/>
              </a:ext>
            </a:extLst>
          </p:cNvPr>
          <p:cNvPicPr>
            <a:picLocks noChangeAspect="1"/>
          </p:cNvPicPr>
          <p:nvPr/>
        </p:nvPicPr>
        <p:blipFill>
          <a:blip r:embed="rId3"/>
          <a:srcRect t="47244"/>
          <a:stretch/>
        </p:blipFill>
        <p:spPr>
          <a:xfrm>
            <a:off x="1058311" y="5103775"/>
            <a:ext cx="10040751" cy="447288"/>
          </a:xfrm>
          <a:prstGeom prst="rect">
            <a:avLst/>
          </a:prstGeom>
        </p:spPr>
      </p:pic>
      <p:sp>
        <p:nvSpPr>
          <p:cNvPr id="10" name="TextBox 9">
            <a:extLst>
              <a:ext uri="{FF2B5EF4-FFF2-40B4-BE49-F238E27FC236}">
                <a16:creationId xmlns:a16="http://schemas.microsoft.com/office/drawing/2014/main" id="{12E2004A-4FC4-9530-FFB6-0B186037CE85}"/>
              </a:ext>
            </a:extLst>
          </p:cNvPr>
          <p:cNvSpPr txBox="1"/>
          <p:nvPr/>
        </p:nvSpPr>
        <p:spPr>
          <a:xfrm>
            <a:off x="1583635" y="5705061"/>
            <a:ext cx="8209721"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t>Please refer to the following links for more information on enabling this feature. </a:t>
            </a:r>
            <a:br>
              <a:rPr lang="en-US" sz="1600">
                <a:cs typeface="Segoe Sans Text"/>
              </a:rPr>
            </a:br>
            <a:r>
              <a:rPr lang="en-US" sz="1600">
                <a:solidFill>
                  <a:srgbClr val="5A5FC7"/>
                </a:solidFill>
                <a:ea typeface="+mn-lt"/>
                <a:cs typeface="+mn-lt"/>
                <a:hlinkClick r:id="rId4"/>
              </a:rPr>
              <a:t>New-</a:t>
            </a:r>
            <a:r>
              <a:rPr lang="en-US" sz="1600" err="1">
                <a:solidFill>
                  <a:srgbClr val="5A5FC7"/>
                </a:solidFill>
                <a:ea typeface="+mn-lt"/>
                <a:cs typeface="+mn-lt"/>
                <a:hlinkClick r:id="rId4"/>
              </a:rPr>
              <a:t>CsTeamsWorkLocationDetectionPolicy</a:t>
            </a:r>
            <a:r>
              <a:rPr lang="en-US" sz="1600">
                <a:solidFill>
                  <a:srgbClr val="5A5FC7"/>
                </a:solidFill>
                <a:ea typeface="+mn-lt"/>
                <a:cs typeface="+mn-lt"/>
                <a:hlinkClick r:id="rId4"/>
              </a:rPr>
              <a:t> (</a:t>
            </a:r>
            <a:r>
              <a:rPr lang="en-US" sz="1600" err="1">
                <a:solidFill>
                  <a:srgbClr val="5A5FC7"/>
                </a:solidFill>
                <a:ea typeface="+mn-lt"/>
                <a:cs typeface="+mn-lt"/>
                <a:hlinkClick r:id="rId4"/>
              </a:rPr>
              <a:t>MicrosoftTeamsPowerShell</a:t>
            </a:r>
            <a:r>
              <a:rPr lang="en-US" sz="1600">
                <a:solidFill>
                  <a:srgbClr val="5A5FC7"/>
                </a:solidFill>
                <a:ea typeface="+mn-lt"/>
                <a:cs typeface="+mn-lt"/>
                <a:hlinkClick r:id="rId4"/>
              </a:rPr>
              <a:t>) | Microsoft Learn</a:t>
            </a:r>
            <a:endParaRPr lang="en-US" sz="1600">
              <a:ea typeface="+mn-lt"/>
              <a:cs typeface="+mn-lt"/>
            </a:endParaRPr>
          </a:p>
          <a:p>
            <a:pPr algn="ctr"/>
            <a:r>
              <a:rPr lang="en-US" sz="1600">
                <a:solidFill>
                  <a:srgbClr val="5A5FC7"/>
                </a:solidFill>
                <a:ea typeface="+mn-lt"/>
                <a:cs typeface="+mn-lt"/>
                <a:hlinkClick r:id="rId5"/>
              </a:rPr>
              <a:t>Grant-</a:t>
            </a:r>
            <a:r>
              <a:rPr lang="en-US" sz="1600" err="1">
                <a:solidFill>
                  <a:srgbClr val="5A5FC7"/>
                </a:solidFill>
                <a:ea typeface="+mn-lt"/>
                <a:cs typeface="+mn-lt"/>
                <a:hlinkClick r:id="rId5"/>
              </a:rPr>
              <a:t>CsTeamsWorkLocationDetectionPolicy</a:t>
            </a:r>
            <a:r>
              <a:rPr lang="en-US" sz="1600">
                <a:solidFill>
                  <a:srgbClr val="5A5FC7"/>
                </a:solidFill>
                <a:ea typeface="+mn-lt"/>
                <a:cs typeface="+mn-lt"/>
                <a:hlinkClick r:id="rId5"/>
              </a:rPr>
              <a:t> (</a:t>
            </a:r>
            <a:r>
              <a:rPr lang="en-US" sz="1600" err="1">
                <a:solidFill>
                  <a:srgbClr val="5A5FC7"/>
                </a:solidFill>
                <a:ea typeface="+mn-lt"/>
                <a:cs typeface="+mn-lt"/>
                <a:hlinkClick r:id="rId5"/>
              </a:rPr>
              <a:t>MicrosoftTeamsPowerShell</a:t>
            </a:r>
            <a:r>
              <a:rPr lang="en-US" sz="1600">
                <a:solidFill>
                  <a:srgbClr val="5A5FC7"/>
                </a:solidFill>
                <a:ea typeface="+mn-lt"/>
                <a:cs typeface="+mn-lt"/>
                <a:hlinkClick r:id="rId5"/>
              </a:rPr>
              <a:t>) | Microsoft Learn</a:t>
            </a:r>
            <a:endParaRPr lang="en-US">
              <a:ea typeface="+mn-lt"/>
              <a:cs typeface="+mn-lt"/>
            </a:endParaRPr>
          </a:p>
        </p:txBody>
      </p:sp>
    </p:spTree>
    <p:extLst>
      <p:ext uri="{BB962C8B-B14F-4D97-AF65-F5344CB8AC3E}">
        <p14:creationId xmlns:p14="http://schemas.microsoft.com/office/powerpoint/2010/main" val="95073311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14A76-B112-AD4E-50A7-2ACD3A004599}"/>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775BF512-2D82-04EA-ABCF-3F314AF166A3}"/>
              </a:ext>
            </a:extLst>
          </p:cNvPr>
          <p:cNvSpPr>
            <a:spLocks noGrp="1"/>
          </p:cNvSpPr>
          <p:nvPr>
            <p:ph type="title"/>
          </p:nvPr>
        </p:nvSpPr>
        <p:spPr>
          <a:xfrm>
            <a:off x="-788244" y="2930402"/>
            <a:ext cx="9978886" cy="498598"/>
          </a:xfrm>
        </p:spPr>
        <p:txBody>
          <a:bodyPr/>
          <a:lstStyle/>
          <a:p>
            <a:pPr algn="ctr"/>
            <a:r>
              <a:rPr lang="en-GB" dirty="0">
                <a:latin typeface="Segoe UI Semibold"/>
                <a:cs typeface="Segoe UI Semibold"/>
              </a:rPr>
              <a:t>Enabling check-in and auto-release</a:t>
            </a:r>
            <a:endParaRPr lang="en-US" dirty="0"/>
          </a:p>
        </p:txBody>
      </p:sp>
    </p:spTree>
    <p:extLst>
      <p:ext uri="{BB962C8B-B14F-4D97-AF65-F5344CB8AC3E}">
        <p14:creationId xmlns:p14="http://schemas.microsoft.com/office/powerpoint/2010/main" val="32895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10827-ADAB-5ACB-1553-8233698242F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B7F35F7-AE9A-BD59-F936-F97F0F936346}"/>
              </a:ext>
            </a:extLst>
          </p:cNvPr>
          <p:cNvSpPr txBox="1">
            <a:spLocks noGrp="1"/>
          </p:cNvSpPr>
          <p:nvPr>
            <p:ph type="title" idx="4294967295"/>
          </p:nvPr>
        </p:nvSpPr>
        <p:spPr>
          <a:xfrm>
            <a:off x="271515" y="244698"/>
            <a:ext cx="1101725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dirty="0">
                <a:ln w="3175">
                  <a:noFill/>
                </a:ln>
                <a:solidFill>
                  <a:schemeClr val="accent5"/>
                </a:solidFill>
                <a:effectLst/>
                <a:uLnTx/>
                <a:uFillTx/>
                <a:latin typeface="Segoe UI Semibold"/>
                <a:ea typeface="+mn-ea"/>
                <a:cs typeface="Segoe UI Semibold"/>
              </a:rPr>
              <a:t>Enabling check-in and auto-release</a:t>
            </a:r>
            <a:endParaRPr kumimoji="0" lang="en-US" sz="3200" b="1" i="0" u="none" strike="noStrike" kern="1200" cap="none" spc="-50" normalizeH="0" baseline="0" noProof="0" dirty="0">
              <a:ln w="3175">
                <a:noFill/>
              </a:ln>
              <a:solidFill>
                <a:schemeClr val="accent5"/>
              </a:solidFill>
              <a:effectLst/>
              <a:uLnTx/>
              <a:uFillTx/>
              <a:latin typeface="+mj-lt"/>
              <a:ea typeface="+mn-ea"/>
              <a:cs typeface="Segoe UI Semibold" panose="020B05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50" normalizeH="0" baseline="0" noProof="0" dirty="0">
              <a:ln w="3175">
                <a:noFill/>
              </a:ln>
              <a:solidFill>
                <a:schemeClr val="accent3">
                  <a:lumMod val="60000"/>
                  <a:lumOff val="40000"/>
                </a:schemeClr>
              </a:solidFill>
              <a:effectLst/>
              <a:uLnTx/>
              <a:uFillTx/>
              <a:latin typeface="+mj-lt"/>
              <a:ea typeface="+mn-ea"/>
              <a:cs typeface="Segoe UI Semibold"/>
            </a:endParaRPr>
          </a:p>
        </p:txBody>
      </p:sp>
      <p:sp>
        <p:nvSpPr>
          <p:cNvPr id="4" name="TextBox 3">
            <a:extLst>
              <a:ext uri="{FF2B5EF4-FFF2-40B4-BE49-F238E27FC236}">
                <a16:creationId xmlns:a16="http://schemas.microsoft.com/office/drawing/2014/main" id="{5E43F270-EC14-3560-8FC2-4C04F6F88AB8}"/>
              </a:ext>
            </a:extLst>
          </p:cNvPr>
          <p:cNvSpPr txBox="1"/>
          <p:nvPr/>
        </p:nvSpPr>
        <p:spPr>
          <a:xfrm>
            <a:off x="324678" y="907774"/>
            <a:ext cx="11668539" cy="11541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500" dirty="0">
                <a:solidFill>
                  <a:srgbClr val="161616"/>
                </a:solidFill>
                <a:latin typeface="Segoe UI"/>
                <a:cs typeface="Segoe UI"/>
              </a:rPr>
              <a:t>Check-in and auto-release is designed to help ensure efficient use of shared spaces. When auto-release is enabled, users who have reserved an individual desk or a seat in a desk pool can check in using various methods. If they do not check-in within a configurable time window, the space is released automatically and becomes available for others to reserve. </a:t>
            </a:r>
            <a:br>
              <a:rPr lang="en-US" sz="1500" dirty="0">
                <a:solidFill>
                  <a:srgbClr val="161616"/>
                </a:solidFill>
                <a:latin typeface="Segoe UI"/>
                <a:cs typeface="Segoe UI"/>
              </a:rPr>
            </a:br>
            <a:endParaRPr lang="en-US" sz="1500" dirty="0">
              <a:solidFill>
                <a:srgbClr val="161616"/>
              </a:solidFill>
              <a:latin typeface="Segoe UI"/>
              <a:cs typeface="Segoe UI"/>
            </a:endParaRPr>
          </a:p>
          <a:p>
            <a:r>
              <a:rPr lang="en-US" sz="1500" b="1" dirty="0">
                <a:solidFill>
                  <a:srgbClr val="161616"/>
                </a:solidFill>
                <a:latin typeface="Segoe UI"/>
                <a:cs typeface="Segoe UI"/>
              </a:rPr>
              <a:t>Note: </a:t>
            </a:r>
            <a:r>
              <a:rPr lang="en-US" sz="1500" dirty="0">
                <a:solidFill>
                  <a:srgbClr val="161616"/>
                </a:solidFill>
                <a:latin typeface="Segoe UI"/>
                <a:cs typeface="Segoe UI"/>
              </a:rPr>
              <a:t>You must have Teams Admin permission to run these cmdlets and be connected to Teams PowerShell. </a:t>
            </a:r>
          </a:p>
        </p:txBody>
      </p:sp>
      <p:sp>
        <p:nvSpPr>
          <p:cNvPr id="6" name="TextBox 5">
            <a:extLst>
              <a:ext uri="{FF2B5EF4-FFF2-40B4-BE49-F238E27FC236}">
                <a16:creationId xmlns:a16="http://schemas.microsoft.com/office/drawing/2014/main" id="{C91FEFD4-4177-0410-EDDB-2C42E6836AD7}"/>
              </a:ext>
            </a:extLst>
          </p:cNvPr>
          <p:cNvSpPr txBox="1"/>
          <p:nvPr/>
        </p:nvSpPr>
        <p:spPr>
          <a:xfrm>
            <a:off x="324678" y="2615586"/>
            <a:ext cx="820972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t>Use the Set-</a:t>
            </a:r>
            <a:r>
              <a:rPr lang="en-US" sz="1600" dirty="0" err="1"/>
              <a:t>CalendarProcessing</a:t>
            </a:r>
            <a:r>
              <a:rPr lang="en-US" sz="1600" dirty="0"/>
              <a:t> cmdlet to enable auto-release. </a:t>
            </a:r>
            <a:endParaRPr lang="en-US" sz="1600" dirty="0">
              <a:cs typeface="Segoe Sans Text"/>
            </a:endParaRPr>
          </a:p>
        </p:txBody>
      </p:sp>
      <p:pic>
        <p:nvPicPr>
          <p:cNvPr id="8" name="Picture 7" descr="Set-CalendarProcessing -Identity &quot;desk1234@contoso.com&quot; -EnableAutoRelease $true">
            <a:extLst>
              <a:ext uri="{FF2B5EF4-FFF2-40B4-BE49-F238E27FC236}">
                <a16:creationId xmlns:a16="http://schemas.microsoft.com/office/drawing/2014/main" id="{5462789F-6FCF-64C1-9AC4-4D0AE365480E}"/>
              </a:ext>
            </a:extLst>
          </p:cNvPr>
          <p:cNvPicPr>
            <a:picLocks noChangeAspect="1"/>
          </p:cNvPicPr>
          <p:nvPr/>
        </p:nvPicPr>
        <p:blipFill>
          <a:blip r:embed="rId2"/>
          <a:stretch>
            <a:fillRect/>
          </a:stretch>
        </p:blipFill>
        <p:spPr>
          <a:xfrm>
            <a:off x="1891428" y="3193665"/>
            <a:ext cx="7296018" cy="435252"/>
          </a:xfrm>
          <a:prstGeom prst="rect">
            <a:avLst/>
          </a:prstGeom>
        </p:spPr>
      </p:pic>
      <p:sp>
        <p:nvSpPr>
          <p:cNvPr id="11" name="TextBox 10">
            <a:extLst>
              <a:ext uri="{FF2B5EF4-FFF2-40B4-BE49-F238E27FC236}">
                <a16:creationId xmlns:a16="http://schemas.microsoft.com/office/drawing/2014/main" id="{237B8FAD-8116-1F1F-025F-877205DE5214}"/>
              </a:ext>
            </a:extLst>
          </p:cNvPr>
          <p:cNvSpPr txBox="1"/>
          <p:nvPr/>
        </p:nvSpPr>
        <p:spPr>
          <a:xfrm>
            <a:off x="324678" y="3906783"/>
            <a:ext cx="820972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t>The default policy is ten minutes. You can adjust this as you see fit. </a:t>
            </a:r>
            <a:endParaRPr lang="en-US" sz="1600" dirty="0">
              <a:cs typeface="Segoe Sans Text"/>
            </a:endParaRPr>
          </a:p>
        </p:txBody>
      </p:sp>
      <p:sp>
        <p:nvSpPr>
          <p:cNvPr id="17" name="Rectangle 16" descr="Set-CalendarProcessing -Identity &quot;desk1234@contoso.com&quot; -EnableAutoRelease $true -PostReservationMaxClaimTimeInMinutes 60">
            <a:extLst>
              <a:ext uri="{FF2B5EF4-FFF2-40B4-BE49-F238E27FC236}">
                <a16:creationId xmlns:a16="http://schemas.microsoft.com/office/drawing/2014/main" id="{27DFA553-7242-F5BB-32F7-DDC4A04E8FE3}"/>
              </a:ext>
            </a:extLst>
          </p:cNvPr>
          <p:cNvSpPr/>
          <p:nvPr/>
        </p:nvSpPr>
        <p:spPr bwMode="auto">
          <a:xfrm>
            <a:off x="694733" y="4510278"/>
            <a:ext cx="10802533" cy="435252"/>
          </a:xfrm>
          <a:prstGeom prst="rect">
            <a:avLst/>
          </a:prstGeom>
          <a:solidFill>
            <a:srgbClr val="F2F2F2"/>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 name="TextBox 14">
            <a:extLst>
              <a:ext uri="{FF2B5EF4-FFF2-40B4-BE49-F238E27FC236}">
                <a16:creationId xmlns:a16="http://schemas.microsoft.com/office/drawing/2014/main" id="{689C267B-8ABB-1707-33F2-3BC17361B5B0}"/>
              </a:ext>
            </a:extLst>
          </p:cNvPr>
          <p:cNvSpPr txBox="1"/>
          <p:nvPr/>
        </p:nvSpPr>
        <p:spPr>
          <a:xfrm>
            <a:off x="788276" y="4589404"/>
            <a:ext cx="10403465" cy="276999"/>
          </a:xfrm>
          <a:prstGeom prst="rect">
            <a:avLst/>
          </a:prstGeom>
          <a:noFill/>
        </p:spPr>
        <p:txBody>
          <a:bodyPr wrap="square">
            <a:spAutoFit/>
          </a:bodyPr>
          <a:lstStyle/>
          <a:p>
            <a:pPr algn="l" rtl="0" latinLnBrk="0">
              <a:buNone/>
            </a:pPr>
            <a:r>
              <a:rPr lang="en-US" sz="1200" b="0" i="0" dirty="0">
                <a:solidFill>
                  <a:srgbClr val="0101FD"/>
                </a:solidFill>
                <a:effectLst/>
                <a:latin typeface="Consolas" panose="020B0609020204030204" pitchFamily="49" charset="0"/>
                <a:cs typeface="Times New Roman" panose="02020603050405020304" pitchFamily="18" charset="0"/>
              </a:rPr>
              <a:t>Set-</a:t>
            </a:r>
            <a:r>
              <a:rPr lang="en-US" sz="1200" b="0" i="0" dirty="0" err="1">
                <a:solidFill>
                  <a:srgbClr val="0101FD"/>
                </a:solidFill>
                <a:effectLst/>
                <a:latin typeface="Consolas" panose="020B0609020204030204" pitchFamily="49" charset="0"/>
                <a:cs typeface="Times New Roman" panose="02020603050405020304" pitchFamily="18" charset="0"/>
              </a:rPr>
              <a:t>CalendarProcessing</a:t>
            </a:r>
            <a:r>
              <a:rPr lang="en-US" sz="1200" b="0" i="0" dirty="0">
                <a:solidFill>
                  <a:srgbClr val="006881"/>
                </a:solidFill>
                <a:effectLst/>
                <a:latin typeface="Consolas" panose="020B0609020204030204" pitchFamily="49" charset="0"/>
                <a:cs typeface="Times New Roman" panose="02020603050405020304" pitchFamily="18" charset="0"/>
              </a:rPr>
              <a:t> -Identity</a:t>
            </a:r>
            <a:r>
              <a:rPr lang="en-US" sz="1200" b="0" i="0" dirty="0">
                <a:solidFill>
                  <a:srgbClr val="161616"/>
                </a:solidFill>
                <a:effectLst/>
                <a:latin typeface="Consolas" panose="020B0609020204030204" pitchFamily="49" charset="0"/>
                <a:cs typeface="Times New Roman" panose="02020603050405020304" pitchFamily="18" charset="0"/>
              </a:rPr>
              <a:t> </a:t>
            </a:r>
            <a:r>
              <a:rPr lang="en-US" sz="1200" b="0" i="0" dirty="0">
                <a:solidFill>
                  <a:srgbClr val="A31515"/>
                </a:solidFill>
                <a:effectLst/>
                <a:latin typeface="Consolas" panose="020B0609020204030204" pitchFamily="49" charset="0"/>
                <a:cs typeface="Times New Roman" panose="02020603050405020304" pitchFamily="18" charset="0"/>
              </a:rPr>
              <a:t>"desk1234@contoso.com"</a:t>
            </a:r>
            <a:r>
              <a:rPr lang="en-US" sz="1200" b="0" i="0" dirty="0">
                <a:solidFill>
                  <a:srgbClr val="006881"/>
                </a:solidFill>
                <a:effectLst/>
                <a:latin typeface="Consolas" panose="020B0609020204030204" pitchFamily="49" charset="0"/>
                <a:cs typeface="Times New Roman" panose="02020603050405020304" pitchFamily="18" charset="0"/>
              </a:rPr>
              <a:t> -</a:t>
            </a:r>
            <a:r>
              <a:rPr lang="en-US" sz="1200" b="0" i="0" dirty="0" err="1">
                <a:solidFill>
                  <a:srgbClr val="006881"/>
                </a:solidFill>
                <a:effectLst/>
                <a:latin typeface="Consolas" panose="020B0609020204030204" pitchFamily="49" charset="0"/>
                <a:cs typeface="Times New Roman" panose="02020603050405020304" pitchFamily="18" charset="0"/>
              </a:rPr>
              <a:t>EnableAutoRelease</a:t>
            </a:r>
            <a:r>
              <a:rPr lang="en-US" sz="1200" b="0" i="0" dirty="0">
                <a:solidFill>
                  <a:srgbClr val="161616"/>
                </a:solidFill>
                <a:effectLst/>
                <a:latin typeface="Consolas" panose="020B0609020204030204" pitchFamily="49" charset="0"/>
                <a:cs typeface="Times New Roman" panose="02020603050405020304" pitchFamily="18" charset="0"/>
              </a:rPr>
              <a:t> </a:t>
            </a:r>
            <a:r>
              <a:rPr lang="en-US" sz="1200" b="0" i="0" dirty="0">
                <a:solidFill>
                  <a:srgbClr val="07704A"/>
                </a:solidFill>
                <a:effectLst/>
                <a:latin typeface="Consolas" panose="020B0609020204030204" pitchFamily="49" charset="0"/>
                <a:cs typeface="Times New Roman" panose="02020603050405020304" pitchFamily="18" charset="0"/>
              </a:rPr>
              <a:t>$true</a:t>
            </a:r>
            <a:r>
              <a:rPr lang="en-US" sz="1200" b="0" i="0" dirty="0">
                <a:solidFill>
                  <a:srgbClr val="006881"/>
                </a:solidFill>
                <a:effectLst/>
                <a:latin typeface="Consolas" panose="020B0609020204030204" pitchFamily="49" charset="0"/>
                <a:cs typeface="Times New Roman" panose="02020603050405020304" pitchFamily="18" charset="0"/>
              </a:rPr>
              <a:t> -</a:t>
            </a:r>
            <a:r>
              <a:rPr lang="en-US" sz="1200" b="0" i="0" dirty="0" err="1">
                <a:solidFill>
                  <a:srgbClr val="006881"/>
                </a:solidFill>
                <a:effectLst/>
                <a:latin typeface="Consolas" panose="020B0609020204030204" pitchFamily="49" charset="0"/>
                <a:cs typeface="Times New Roman" panose="02020603050405020304" pitchFamily="18" charset="0"/>
              </a:rPr>
              <a:t>PostReservationMaxClaimTimeInMinutes</a:t>
            </a:r>
            <a:r>
              <a:rPr lang="en-US" sz="1200" b="0" i="0" dirty="0">
                <a:solidFill>
                  <a:srgbClr val="161616"/>
                </a:solidFill>
                <a:effectLst/>
                <a:latin typeface="Consolas" panose="020B0609020204030204" pitchFamily="49" charset="0"/>
                <a:cs typeface="Times New Roman" panose="02020603050405020304" pitchFamily="18" charset="0"/>
              </a:rPr>
              <a:t> </a:t>
            </a:r>
            <a:r>
              <a:rPr lang="en-US" sz="1200" dirty="0">
                <a:solidFill>
                  <a:srgbClr val="161616"/>
                </a:solidFill>
                <a:latin typeface="Consolas" panose="020B0609020204030204" pitchFamily="49" charset="0"/>
                <a:cs typeface="Times New Roman" panose="02020603050405020304" pitchFamily="18" charset="0"/>
              </a:rPr>
              <a:t>6</a:t>
            </a:r>
            <a:r>
              <a:rPr lang="en-US" sz="1200" b="0" i="0" dirty="0">
                <a:solidFill>
                  <a:srgbClr val="161616"/>
                </a:solidFill>
                <a:effectLst/>
                <a:latin typeface="Consolas" panose="020B0609020204030204" pitchFamily="49" charset="0"/>
                <a:cs typeface="Times New Roman" panose="02020603050405020304" pitchFamily="18" charset="0"/>
              </a:rPr>
              <a:t>0</a:t>
            </a:r>
          </a:p>
        </p:txBody>
      </p:sp>
      <p:sp>
        <p:nvSpPr>
          <p:cNvPr id="10" name="TextBox 9">
            <a:extLst>
              <a:ext uri="{FF2B5EF4-FFF2-40B4-BE49-F238E27FC236}">
                <a16:creationId xmlns:a16="http://schemas.microsoft.com/office/drawing/2014/main" id="{9D4E34BB-8515-EA0D-4720-7EC55CE5C4AB}"/>
              </a:ext>
            </a:extLst>
          </p:cNvPr>
          <p:cNvSpPr txBox="1"/>
          <p:nvPr/>
        </p:nvSpPr>
        <p:spPr>
          <a:xfrm>
            <a:off x="1583635" y="5705061"/>
            <a:ext cx="8209721" cy="523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dirty="0"/>
              <a:t>Please refer to the following links for more information on enabling this feature. </a:t>
            </a:r>
            <a:br>
              <a:rPr lang="en-US" sz="1600" dirty="0">
                <a:cs typeface="Segoe Sans Text"/>
              </a:rPr>
            </a:br>
            <a:r>
              <a:rPr lang="en-US" dirty="0">
                <a:hlinkClick r:id="rId3"/>
              </a:rPr>
              <a:t>Enable check-in and </a:t>
            </a:r>
            <a:r>
              <a:rPr lang="en-US" dirty="0" err="1">
                <a:hlinkClick r:id="rId3"/>
              </a:rPr>
              <a:t>autorelease</a:t>
            </a:r>
            <a:r>
              <a:rPr lang="en-US" dirty="0">
                <a:hlinkClick r:id="rId3"/>
              </a:rPr>
              <a:t> - Microsoft Places | Microsoft Learn</a:t>
            </a:r>
            <a:endParaRPr lang="en-US" dirty="0">
              <a:ea typeface="+mn-lt"/>
              <a:cs typeface="+mn-lt"/>
            </a:endParaRPr>
          </a:p>
        </p:txBody>
      </p:sp>
    </p:spTree>
    <p:extLst>
      <p:ext uri="{BB962C8B-B14F-4D97-AF65-F5344CB8AC3E}">
        <p14:creationId xmlns:p14="http://schemas.microsoft.com/office/powerpoint/2010/main" val="17052077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4F09-5AB1-8491-CDD3-B6A2CBC5AD6F}"/>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26D2155-4131-B567-249A-7CE4F38B2C58}"/>
              </a:ext>
            </a:extLst>
          </p:cNvPr>
          <p:cNvSpPr>
            <a:spLocks noGrp="1"/>
          </p:cNvSpPr>
          <p:nvPr>
            <p:ph type="title"/>
          </p:nvPr>
        </p:nvSpPr>
        <p:spPr>
          <a:xfrm>
            <a:off x="608662" y="3035808"/>
            <a:ext cx="9144000" cy="498598"/>
          </a:xfrm>
        </p:spPr>
        <p:txBody>
          <a:bodyPr/>
          <a:lstStyle/>
          <a:p>
            <a:r>
              <a:rPr lang="en-GB">
                <a:latin typeface="Segoe UI Semibold"/>
                <a:cs typeface="Segoe UI Semibold"/>
              </a:rPr>
              <a:t>Timeline to deploy </a:t>
            </a:r>
            <a:endParaRPr lang="en-US"/>
          </a:p>
        </p:txBody>
      </p:sp>
    </p:spTree>
    <p:extLst>
      <p:ext uri="{BB962C8B-B14F-4D97-AF65-F5344CB8AC3E}">
        <p14:creationId xmlns:p14="http://schemas.microsoft.com/office/powerpoint/2010/main" val="37601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F2638-70EA-0F2C-79A2-331BE1B77FD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758AF5C-0A0B-4AF9-6E50-B036DD4909F8}"/>
              </a:ext>
            </a:extLst>
          </p:cNvPr>
          <p:cNvSpPr txBox="1">
            <a:spLocks noGrp="1"/>
          </p:cNvSpPr>
          <p:nvPr>
            <p:ph type="title" idx="4294967295"/>
          </p:nvPr>
        </p:nvSpPr>
        <p:spPr>
          <a:xfrm>
            <a:off x="248259" y="255450"/>
            <a:ext cx="1101725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dirty="0">
                <a:ln w="3175">
                  <a:noFill/>
                </a:ln>
                <a:solidFill>
                  <a:schemeClr val="accent5"/>
                </a:solidFill>
                <a:effectLst/>
                <a:uLnTx/>
                <a:uFillTx/>
                <a:latin typeface="Segoe UI Semibold"/>
                <a:ea typeface="+mn-ea"/>
                <a:cs typeface="Segoe UI Semibold"/>
              </a:rPr>
              <a:t>Tenants can be up and running within a week</a:t>
            </a:r>
            <a:endParaRPr kumimoji="0" lang="en-US" sz="3200" b="1" i="0" u="none" strike="noStrike" kern="1200" cap="none" spc="-50" normalizeH="0" baseline="0" noProof="0" dirty="0">
              <a:ln w="3175">
                <a:noFill/>
              </a:ln>
              <a:solidFill>
                <a:schemeClr val="accent5"/>
              </a:solidFill>
              <a:effectLst/>
              <a:uLnTx/>
              <a:uFillTx/>
              <a:latin typeface="+mj-lt"/>
              <a:ea typeface="+mn-ea"/>
              <a:cs typeface="Segoe UI Semibold" panose="020B05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50" normalizeH="0" baseline="0" noProof="0" dirty="0">
              <a:ln w="3175">
                <a:noFill/>
              </a:ln>
              <a:solidFill>
                <a:schemeClr val="accent3">
                  <a:lumMod val="60000"/>
                  <a:lumOff val="40000"/>
                </a:schemeClr>
              </a:solidFill>
              <a:effectLst/>
              <a:uLnTx/>
              <a:uFillTx/>
              <a:latin typeface="+mj-lt"/>
              <a:ea typeface="+mn-ea"/>
              <a:cs typeface="Segoe UI Semibold"/>
            </a:endParaRPr>
          </a:p>
        </p:txBody>
      </p:sp>
      <p:sp>
        <p:nvSpPr>
          <p:cNvPr id="4" name="TextBox 3">
            <a:extLst>
              <a:ext uri="{FF2B5EF4-FFF2-40B4-BE49-F238E27FC236}">
                <a16:creationId xmlns:a16="http://schemas.microsoft.com/office/drawing/2014/main" id="{F12BD402-432E-3D42-6BCE-89D4038EE78A}"/>
              </a:ext>
            </a:extLst>
          </p:cNvPr>
          <p:cNvSpPr txBox="1"/>
          <p:nvPr/>
        </p:nvSpPr>
        <p:spPr>
          <a:xfrm>
            <a:off x="916739" y="4258731"/>
            <a:ext cx="1669473" cy="384721"/>
          </a:xfrm>
          <a:prstGeom prst="rect">
            <a:avLst/>
          </a:prstGeom>
          <a:noFill/>
        </p:spPr>
        <p:txBody>
          <a:bodyPr wrap="square" lIns="0" tIns="0" rIns="0" bIns="0" rtlCol="0">
            <a:spAutoFit/>
          </a:bodyPr>
          <a:lstStyle/>
          <a:p>
            <a:pPr algn="l"/>
            <a:r>
              <a:rPr lang="en-US" sz="2500" b="1" dirty="0">
                <a:solidFill>
                  <a:srgbClr val="8661C5"/>
                </a:solidFill>
              </a:rPr>
              <a:t>Day 1</a:t>
            </a:r>
          </a:p>
        </p:txBody>
      </p:sp>
      <p:sp>
        <p:nvSpPr>
          <p:cNvPr id="6" name="TextBox 5">
            <a:extLst>
              <a:ext uri="{FF2B5EF4-FFF2-40B4-BE49-F238E27FC236}">
                <a16:creationId xmlns:a16="http://schemas.microsoft.com/office/drawing/2014/main" id="{548BFF92-060F-DF81-2E78-59F55CE055F5}"/>
              </a:ext>
            </a:extLst>
          </p:cNvPr>
          <p:cNvSpPr txBox="1"/>
          <p:nvPr/>
        </p:nvSpPr>
        <p:spPr>
          <a:xfrm>
            <a:off x="435295" y="4750099"/>
            <a:ext cx="2474160" cy="1846659"/>
          </a:xfrm>
          <a:prstGeom prst="rect">
            <a:avLst/>
          </a:prstGeom>
          <a:noFill/>
        </p:spPr>
        <p:txBody>
          <a:bodyPr wrap="square" lIns="0" tIns="0" rIns="0" bIns="0" rtlCol="0">
            <a:spAutoFit/>
          </a:bodyPr>
          <a:lstStyle/>
          <a:p>
            <a:r>
              <a:rPr lang="en-US" sz="2000" dirty="0"/>
              <a:t>Map out the different desks and align on the name and capacity. Create the desk and desk pool accounts.</a:t>
            </a:r>
          </a:p>
        </p:txBody>
      </p:sp>
      <p:sp>
        <p:nvSpPr>
          <p:cNvPr id="8" name="TextBox 7">
            <a:extLst>
              <a:ext uri="{FF2B5EF4-FFF2-40B4-BE49-F238E27FC236}">
                <a16:creationId xmlns:a16="http://schemas.microsoft.com/office/drawing/2014/main" id="{6B35BAAD-8003-62A6-61B7-554BDF247198}"/>
              </a:ext>
            </a:extLst>
          </p:cNvPr>
          <p:cNvSpPr txBox="1"/>
          <p:nvPr/>
        </p:nvSpPr>
        <p:spPr>
          <a:xfrm>
            <a:off x="3321629" y="2214549"/>
            <a:ext cx="1669473" cy="384721"/>
          </a:xfrm>
          <a:prstGeom prst="rect">
            <a:avLst/>
          </a:prstGeom>
          <a:noFill/>
        </p:spPr>
        <p:txBody>
          <a:bodyPr wrap="square" lIns="0" tIns="0" rIns="0" bIns="0" rtlCol="0">
            <a:spAutoFit/>
          </a:bodyPr>
          <a:lstStyle/>
          <a:p>
            <a:pPr algn="l"/>
            <a:r>
              <a:rPr lang="en-US" sz="2500" b="1" dirty="0">
                <a:solidFill>
                  <a:srgbClr val="8661C5"/>
                </a:solidFill>
              </a:rPr>
              <a:t>Day 2</a:t>
            </a:r>
          </a:p>
        </p:txBody>
      </p:sp>
      <p:sp>
        <p:nvSpPr>
          <p:cNvPr id="10" name="TextBox 9">
            <a:extLst>
              <a:ext uri="{FF2B5EF4-FFF2-40B4-BE49-F238E27FC236}">
                <a16:creationId xmlns:a16="http://schemas.microsoft.com/office/drawing/2014/main" id="{E87A4E98-AA85-2BD1-15C7-1D3C697DBC9C}"/>
              </a:ext>
            </a:extLst>
          </p:cNvPr>
          <p:cNvSpPr txBox="1"/>
          <p:nvPr/>
        </p:nvSpPr>
        <p:spPr>
          <a:xfrm>
            <a:off x="2140527" y="1003727"/>
            <a:ext cx="3766704" cy="1200329"/>
          </a:xfrm>
          <a:prstGeom prst="rect">
            <a:avLst/>
          </a:prstGeom>
          <a:noFill/>
        </p:spPr>
        <p:txBody>
          <a:bodyPr wrap="square">
            <a:spAutoFit/>
          </a:bodyPr>
          <a:lstStyle/>
          <a:p>
            <a:r>
              <a:rPr lang="en-US" dirty="0"/>
              <a:t>Fetch peripheral information from each desk, and make sure Excel is ready to go with the associated accounts.</a:t>
            </a:r>
          </a:p>
        </p:txBody>
      </p:sp>
      <p:sp>
        <p:nvSpPr>
          <p:cNvPr id="11" name="TextBox 10">
            <a:extLst>
              <a:ext uri="{FF2B5EF4-FFF2-40B4-BE49-F238E27FC236}">
                <a16:creationId xmlns:a16="http://schemas.microsoft.com/office/drawing/2014/main" id="{080183C4-E768-B79B-3783-76238B387383}"/>
              </a:ext>
            </a:extLst>
          </p:cNvPr>
          <p:cNvSpPr txBox="1"/>
          <p:nvPr/>
        </p:nvSpPr>
        <p:spPr>
          <a:xfrm>
            <a:off x="5257799" y="4257962"/>
            <a:ext cx="1669473" cy="384721"/>
          </a:xfrm>
          <a:prstGeom prst="rect">
            <a:avLst/>
          </a:prstGeom>
          <a:noFill/>
        </p:spPr>
        <p:txBody>
          <a:bodyPr wrap="square" lIns="0" tIns="0" rIns="0" bIns="0" rtlCol="0">
            <a:spAutoFit/>
          </a:bodyPr>
          <a:lstStyle/>
          <a:p>
            <a:pPr algn="l"/>
            <a:r>
              <a:rPr lang="en-US" sz="2500" b="1" dirty="0">
                <a:solidFill>
                  <a:srgbClr val="8661C5"/>
                </a:solidFill>
              </a:rPr>
              <a:t>Day 3</a:t>
            </a:r>
          </a:p>
        </p:txBody>
      </p:sp>
      <p:sp>
        <p:nvSpPr>
          <p:cNvPr id="13" name="TextBox 12">
            <a:extLst>
              <a:ext uri="{FF2B5EF4-FFF2-40B4-BE49-F238E27FC236}">
                <a16:creationId xmlns:a16="http://schemas.microsoft.com/office/drawing/2014/main" id="{5A968566-4009-35B3-3A86-D6E332FC7E5F}"/>
              </a:ext>
            </a:extLst>
          </p:cNvPr>
          <p:cNvSpPr txBox="1"/>
          <p:nvPr/>
        </p:nvSpPr>
        <p:spPr>
          <a:xfrm>
            <a:off x="4714008" y="4750099"/>
            <a:ext cx="2635828" cy="1477328"/>
          </a:xfrm>
          <a:prstGeom prst="rect">
            <a:avLst/>
          </a:prstGeom>
          <a:noFill/>
        </p:spPr>
        <p:txBody>
          <a:bodyPr wrap="square">
            <a:spAutoFit/>
          </a:bodyPr>
          <a:lstStyle/>
          <a:p>
            <a:r>
              <a:rPr lang="en-US" dirty="0"/>
              <a:t>Confirm desk and desk pool accounts appear in Teams Rooms Pro Management portal and import the Excel.</a:t>
            </a:r>
          </a:p>
        </p:txBody>
      </p:sp>
      <p:sp>
        <p:nvSpPr>
          <p:cNvPr id="14" name="TextBox 13">
            <a:extLst>
              <a:ext uri="{FF2B5EF4-FFF2-40B4-BE49-F238E27FC236}">
                <a16:creationId xmlns:a16="http://schemas.microsoft.com/office/drawing/2014/main" id="{4122A191-B8FD-8E92-15CA-D23D9DFAE73D}"/>
              </a:ext>
            </a:extLst>
          </p:cNvPr>
          <p:cNvSpPr txBox="1"/>
          <p:nvPr/>
        </p:nvSpPr>
        <p:spPr>
          <a:xfrm>
            <a:off x="8717972" y="2211943"/>
            <a:ext cx="1669473" cy="384721"/>
          </a:xfrm>
          <a:prstGeom prst="rect">
            <a:avLst/>
          </a:prstGeom>
          <a:noFill/>
        </p:spPr>
        <p:txBody>
          <a:bodyPr wrap="square" lIns="0" tIns="0" rIns="0" bIns="0" rtlCol="0">
            <a:spAutoFit/>
          </a:bodyPr>
          <a:lstStyle/>
          <a:p>
            <a:pPr algn="l"/>
            <a:r>
              <a:rPr lang="en-US" sz="2500" b="1" dirty="0">
                <a:solidFill>
                  <a:srgbClr val="8661C5"/>
                </a:solidFill>
              </a:rPr>
              <a:t>Day 4</a:t>
            </a:r>
          </a:p>
        </p:txBody>
      </p:sp>
      <p:sp>
        <p:nvSpPr>
          <p:cNvPr id="16" name="TextBox 15">
            <a:extLst>
              <a:ext uri="{FF2B5EF4-FFF2-40B4-BE49-F238E27FC236}">
                <a16:creationId xmlns:a16="http://schemas.microsoft.com/office/drawing/2014/main" id="{A24BF105-27D8-72C1-BEE9-E0565A699583}"/>
              </a:ext>
            </a:extLst>
          </p:cNvPr>
          <p:cNvSpPr txBox="1"/>
          <p:nvPr/>
        </p:nvSpPr>
        <p:spPr>
          <a:xfrm>
            <a:off x="7453744" y="959568"/>
            <a:ext cx="4197927" cy="1200329"/>
          </a:xfrm>
          <a:prstGeom prst="rect">
            <a:avLst/>
          </a:prstGeom>
          <a:noFill/>
        </p:spPr>
        <p:txBody>
          <a:bodyPr wrap="square">
            <a:spAutoFit/>
          </a:bodyPr>
          <a:lstStyle/>
          <a:p>
            <a:r>
              <a:rPr lang="en-US" dirty="0"/>
              <a:t>Validate that the end-user experience is working correctly. Enable additional features such as automatic location updates.</a:t>
            </a:r>
          </a:p>
        </p:txBody>
      </p:sp>
      <p:sp>
        <p:nvSpPr>
          <p:cNvPr id="17" name="TextBox 16">
            <a:extLst>
              <a:ext uri="{FF2B5EF4-FFF2-40B4-BE49-F238E27FC236}">
                <a16:creationId xmlns:a16="http://schemas.microsoft.com/office/drawing/2014/main" id="{035DE3D5-A0C3-D676-7E79-8B86EFD820A4}"/>
              </a:ext>
            </a:extLst>
          </p:cNvPr>
          <p:cNvSpPr txBox="1"/>
          <p:nvPr/>
        </p:nvSpPr>
        <p:spPr>
          <a:xfrm>
            <a:off x="9874827" y="4257961"/>
            <a:ext cx="1669473" cy="384721"/>
          </a:xfrm>
          <a:prstGeom prst="rect">
            <a:avLst/>
          </a:prstGeom>
          <a:noFill/>
        </p:spPr>
        <p:txBody>
          <a:bodyPr wrap="square" lIns="0" tIns="0" rIns="0" bIns="0" rtlCol="0">
            <a:spAutoFit/>
          </a:bodyPr>
          <a:lstStyle/>
          <a:p>
            <a:pPr algn="l"/>
            <a:r>
              <a:rPr lang="en-US" sz="2500" b="1" dirty="0">
                <a:solidFill>
                  <a:srgbClr val="8661C5"/>
                </a:solidFill>
              </a:rPr>
              <a:t>Day 5</a:t>
            </a:r>
          </a:p>
        </p:txBody>
      </p:sp>
      <p:sp>
        <p:nvSpPr>
          <p:cNvPr id="19" name="TextBox 18">
            <a:extLst>
              <a:ext uri="{FF2B5EF4-FFF2-40B4-BE49-F238E27FC236}">
                <a16:creationId xmlns:a16="http://schemas.microsoft.com/office/drawing/2014/main" id="{69D09875-CFEC-D8FF-AAAE-F74414E083CF}"/>
              </a:ext>
            </a:extLst>
          </p:cNvPr>
          <p:cNvSpPr txBox="1"/>
          <p:nvPr/>
        </p:nvSpPr>
        <p:spPr>
          <a:xfrm>
            <a:off x="8881084" y="4750099"/>
            <a:ext cx="3248891" cy="923330"/>
          </a:xfrm>
          <a:prstGeom prst="rect">
            <a:avLst/>
          </a:prstGeom>
          <a:noFill/>
        </p:spPr>
        <p:txBody>
          <a:bodyPr wrap="square">
            <a:spAutoFit/>
          </a:bodyPr>
          <a:lstStyle/>
          <a:p>
            <a:r>
              <a:rPr lang="en-US" dirty="0"/>
              <a:t>Validate additional features, and data is flowing into usage reports. </a:t>
            </a:r>
          </a:p>
        </p:txBody>
      </p:sp>
      <p:cxnSp>
        <p:nvCxnSpPr>
          <p:cNvPr id="3" name="Straight Connector 2">
            <a:extLst>
              <a:ext uri="{FF2B5EF4-FFF2-40B4-BE49-F238E27FC236}">
                <a16:creationId xmlns:a16="http://schemas.microsoft.com/office/drawing/2014/main" id="{6C9FA59A-2A35-B24D-B010-DC97FA3E11C7}"/>
              </a:ext>
              <a:ext uri="{C183D7F6-B498-43B3-948B-1728B52AA6E4}">
                <adec:decorative xmlns:adec="http://schemas.microsoft.com/office/drawing/2017/decorative" val="1"/>
              </a:ext>
            </a:extLst>
          </p:cNvPr>
          <p:cNvCxnSpPr>
            <a:cxnSpLocks/>
          </p:cNvCxnSpPr>
          <p:nvPr/>
        </p:nvCxnSpPr>
        <p:spPr>
          <a:xfrm>
            <a:off x="180109" y="3429000"/>
            <a:ext cx="11942618" cy="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Oval 17">
            <a:extLst>
              <a:ext uri="{FF2B5EF4-FFF2-40B4-BE49-F238E27FC236}">
                <a16:creationId xmlns:a16="http://schemas.microsoft.com/office/drawing/2014/main" id="{975C2E4B-6F20-1146-2F9A-10BDE5F837EF}"/>
              </a:ext>
              <a:ext uri="{C183D7F6-B498-43B3-948B-1728B52AA6E4}">
                <adec:decorative xmlns:adec="http://schemas.microsoft.com/office/drawing/2017/decorative" val="1"/>
              </a:ext>
            </a:extLst>
          </p:cNvPr>
          <p:cNvSpPr/>
          <p:nvPr/>
        </p:nvSpPr>
        <p:spPr>
          <a:xfrm>
            <a:off x="1250172" y="4073388"/>
            <a:ext cx="132020" cy="132020"/>
          </a:xfrm>
          <a:prstGeom prst="ellipse">
            <a:avLst/>
          </a:prstGeom>
          <a:solidFill>
            <a:srgbClr val="7030A0">
              <a:alpha val="90000"/>
            </a:srgbClr>
          </a:solidFill>
          <a:ln w="12700" cap="flat" cmpd="sng" algn="ctr">
            <a:noFill/>
            <a:prstDash val="solid"/>
            <a:miter lim="800000"/>
          </a:ln>
          <a:effectLst/>
        </p:spPr>
        <p:txBody>
          <a:bodyPr/>
          <a:lstStyle/>
          <a:p>
            <a:endParaRPr lang="en-US"/>
          </a:p>
        </p:txBody>
      </p:sp>
      <p:cxnSp>
        <p:nvCxnSpPr>
          <p:cNvPr id="21" name="Straight Connector 20">
            <a:extLst>
              <a:ext uri="{FF2B5EF4-FFF2-40B4-BE49-F238E27FC236}">
                <a16:creationId xmlns:a16="http://schemas.microsoft.com/office/drawing/2014/main" id="{A9F9BDD2-556C-A23F-D2F7-82F9B5FEF271}"/>
              </a:ext>
              <a:ext uri="{C183D7F6-B498-43B3-948B-1728B52AA6E4}">
                <adec:decorative xmlns:adec="http://schemas.microsoft.com/office/drawing/2017/decorative" val="1"/>
              </a:ext>
            </a:extLst>
          </p:cNvPr>
          <p:cNvCxnSpPr>
            <a:cxnSpLocks/>
            <a:endCxn id="18" idx="0"/>
          </p:cNvCxnSpPr>
          <p:nvPr/>
        </p:nvCxnSpPr>
        <p:spPr>
          <a:xfrm>
            <a:off x="1316182" y="3429000"/>
            <a:ext cx="0" cy="644388"/>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C9474B8-05B1-7CE5-641C-8E3D15B6035A}"/>
              </a:ext>
              <a:ext uri="{C183D7F6-B498-43B3-948B-1728B52AA6E4}">
                <adec:decorative xmlns:adec="http://schemas.microsoft.com/office/drawing/2017/decorative" val="1"/>
              </a:ext>
            </a:extLst>
          </p:cNvPr>
          <p:cNvSpPr/>
          <p:nvPr/>
        </p:nvSpPr>
        <p:spPr>
          <a:xfrm>
            <a:off x="3684910" y="2627203"/>
            <a:ext cx="132020" cy="132020"/>
          </a:xfrm>
          <a:prstGeom prst="ellipse">
            <a:avLst/>
          </a:prstGeom>
          <a:solidFill>
            <a:srgbClr val="7030A0">
              <a:alpha val="90000"/>
            </a:srgbClr>
          </a:solidFill>
          <a:ln w="12700" cap="flat" cmpd="sng" algn="ctr">
            <a:noFill/>
            <a:prstDash val="solid"/>
            <a:miter lim="800000"/>
          </a:ln>
          <a:effectLst/>
        </p:spPr>
        <p:txBody>
          <a:bodyPr/>
          <a:lstStyle/>
          <a:p>
            <a:endParaRPr lang="en-US"/>
          </a:p>
        </p:txBody>
      </p:sp>
      <p:cxnSp>
        <p:nvCxnSpPr>
          <p:cNvPr id="23" name="Straight Connector 22">
            <a:extLst>
              <a:ext uri="{FF2B5EF4-FFF2-40B4-BE49-F238E27FC236}">
                <a16:creationId xmlns:a16="http://schemas.microsoft.com/office/drawing/2014/main" id="{794B8091-3801-CA06-BDFC-5E7F40D57667}"/>
              </a:ext>
              <a:ext uri="{C183D7F6-B498-43B3-948B-1728B52AA6E4}">
                <adec:decorative xmlns:adec="http://schemas.microsoft.com/office/drawing/2017/decorative" val="1"/>
              </a:ext>
            </a:extLst>
          </p:cNvPr>
          <p:cNvCxnSpPr>
            <a:cxnSpLocks/>
          </p:cNvCxnSpPr>
          <p:nvPr/>
        </p:nvCxnSpPr>
        <p:spPr>
          <a:xfrm>
            <a:off x="3750920" y="2759223"/>
            <a:ext cx="0" cy="669777"/>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DE867FEB-B1AC-2F72-3899-85544C225BA1}"/>
              </a:ext>
              <a:ext uri="{C183D7F6-B498-43B3-948B-1728B52AA6E4}">
                <adec:decorative xmlns:adec="http://schemas.microsoft.com/office/drawing/2017/decorative" val="1"/>
              </a:ext>
            </a:extLst>
          </p:cNvPr>
          <p:cNvSpPr/>
          <p:nvPr/>
        </p:nvSpPr>
        <p:spPr>
          <a:xfrm>
            <a:off x="5604083" y="4068965"/>
            <a:ext cx="132020" cy="132020"/>
          </a:xfrm>
          <a:prstGeom prst="ellipse">
            <a:avLst/>
          </a:prstGeom>
          <a:solidFill>
            <a:srgbClr val="7030A0">
              <a:alpha val="90000"/>
            </a:srgbClr>
          </a:solidFill>
          <a:ln w="12700" cap="flat" cmpd="sng" algn="ctr">
            <a:noFill/>
            <a:prstDash val="solid"/>
            <a:miter lim="800000"/>
          </a:ln>
          <a:effectLst/>
        </p:spPr>
        <p:txBody>
          <a:bodyPr/>
          <a:lstStyle/>
          <a:p>
            <a:endParaRPr lang="en-US"/>
          </a:p>
        </p:txBody>
      </p:sp>
      <p:cxnSp>
        <p:nvCxnSpPr>
          <p:cNvPr id="26" name="Straight Connector 25">
            <a:extLst>
              <a:ext uri="{FF2B5EF4-FFF2-40B4-BE49-F238E27FC236}">
                <a16:creationId xmlns:a16="http://schemas.microsoft.com/office/drawing/2014/main" id="{9561637B-53BF-973E-1D29-004D9110958D}"/>
              </a:ext>
              <a:ext uri="{C183D7F6-B498-43B3-948B-1728B52AA6E4}">
                <adec:decorative xmlns:adec="http://schemas.microsoft.com/office/drawing/2017/decorative" val="1"/>
              </a:ext>
            </a:extLst>
          </p:cNvPr>
          <p:cNvCxnSpPr>
            <a:cxnSpLocks/>
          </p:cNvCxnSpPr>
          <p:nvPr/>
        </p:nvCxnSpPr>
        <p:spPr>
          <a:xfrm>
            <a:off x="5670093" y="3476624"/>
            <a:ext cx="0" cy="592341"/>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D828501-337D-9236-61B0-5FB85D44F98F}"/>
              </a:ext>
              <a:ext uri="{C183D7F6-B498-43B3-948B-1728B52AA6E4}">
                <adec:decorative xmlns:adec="http://schemas.microsoft.com/office/drawing/2017/decorative" val="1"/>
              </a:ext>
            </a:extLst>
          </p:cNvPr>
          <p:cNvSpPr/>
          <p:nvPr/>
        </p:nvSpPr>
        <p:spPr>
          <a:xfrm>
            <a:off x="9109283" y="2624437"/>
            <a:ext cx="132020" cy="132020"/>
          </a:xfrm>
          <a:prstGeom prst="ellipse">
            <a:avLst/>
          </a:prstGeom>
          <a:solidFill>
            <a:srgbClr val="7030A0">
              <a:alpha val="90000"/>
            </a:srgbClr>
          </a:solidFill>
          <a:ln w="12700" cap="flat" cmpd="sng" algn="ctr">
            <a:noFill/>
            <a:prstDash val="solid"/>
            <a:miter lim="800000"/>
          </a:ln>
          <a:effectLst/>
        </p:spPr>
        <p:txBody>
          <a:bodyPr/>
          <a:lstStyle/>
          <a:p>
            <a:endParaRPr lang="en-US"/>
          </a:p>
        </p:txBody>
      </p:sp>
      <p:cxnSp>
        <p:nvCxnSpPr>
          <p:cNvPr id="30" name="Straight Connector 29">
            <a:extLst>
              <a:ext uri="{FF2B5EF4-FFF2-40B4-BE49-F238E27FC236}">
                <a16:creationId xmlns:a16="http://schemas.microsoft.com/office/drawing/2014/main" id="{E278AB62-12B9-9634-F571-08BCAB335598}"/>
              </a:ext>
              <a:ext uri="{C183D7F6-B498-43B3-948B-1728B52AA6E4}">
                <adec:decorative xmlns:adec="http://schemas.microsoft.com/office/drawing/2017/decorative" val="1"/>
              </a:ext>
            </a:extLst>
          </p:cNvPr>
          <p:cNvCxnSpPr>
            <a:cxnSpLocks/>
          </p:cNvCxnSpPr>
          <p:nvPr/>
        </p:nvCxnSpPr>
        <p:spPr>
          <a:xfrm>
            <a:off x="9175293" y="2756457"/>
            <a:ext cx="0" cy="644895"/>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8B384E6-F281-ED01-1C3D-E3C886B40FD6}"/>
              </a:ext>
              <a:ext uri="{C183D7F6-B498-43B3-948B-1728B52AA6E4}">
                <adec:decorative xmlns:adec="http://schemas.microsoft.com/office/drawing/2017/decorative" val="1"/>
              </a:ext>
            </a:extLst>
          </p:cNvPr>
          <p:cNvSpPr/>
          <p:nvPr/>
        </p:nvSpPr>
        <p:spPr>
          <a:xfrm>
            <a:off x="10321435" y="4073388"/>
            <a:ext cx="132020" cy="132020"/>
          </a:xfrm>
          <a:prstGeom prst="ellipse">
            <a:avLst/>
          </a:prstGeom>
          <a:solidFill>
            <a:srgbClr val="7030A0">
              <a:alpha val="90000"/>
            </a:srgbClr>
          </a:solidFill>
          <a:ln w="12700" cap="flat" cmpd="sng" algn="ctr">
            <a:noFill/>
            <a:prstDash val="solid"/>
            <a:miter lim="800000"/>
          </a:ln>
          <a:effectLst/>
        </p:spPr>
        <p:txBody>
          <a:bodyPr/>
          <a:lstStyle/>
          <a:p>
            <a:endParaRPr lang="en-US"/>
          </a:p>
        </p:txBody>
      </p:sp>
      <p:cxnSp>
        <p:nvCxnSpPr>
          <p:cNvPr id="34" name="Straight Connector 33">
            <a:extLst>
              <a:ext uri="{FF2B5EF4-FFF2-40B4-BE49-F238E27FC236}">
                <a16:creationId xmlns:a16="http://schemas.microsoft.com/office/drawing/2014/main" id="{9D2942F7-B3AE-3581-B5D7-043D49F090CD}"/>
              </a:ext>
              <a:ext uri="{C183D7F6-B498-43B3-948B-1728B52AA6E4}">
                <adec:decorative xmlns:adec="http://schemas.microsoft.com/office/drawing/2017/decorative" val="1"/>
              </a:ext>
            </a:extLst>
          </p:cNvPr>
          <p:cNvCxnSpPr>
            <a:cxnSpLocks/>
          </p:cNvCxnSpPr>
          <p:nvPr/>
        </p:nvCxnSpPr>
        <p:spPr>
          <a:xfrm>
            <a:off x="10377174" y="3476624"/>
            <a:ext cx="0" cy="592341"/>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9262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71C6EA-674C-7438-21BD-32D6EC5B4C9E}"/>
              </a:ext>
            </a:extLst>
          </p:cNvPr>
          <p:cNvSpPr>
            <a:spLocks noGrp="1"/>
          </p:cNvSpPr>
          <p:nvPr>
            <p:ph type="title"/>
          </p:nvPr>
        </p:nvSpPr>
        <p:spPr>
          <a:xfrm>
            <a:off x="608662" y="3035808"/>
            <a:ext cx="9144000" cy="498598"/>
          </a:xfrm>
        </p:spPr>
        <p:txBody>
          <a:bodyPr/>
          <a:lstStyle/>
          <a:p>
            <a:r>
              <a:rPr lang="en-GB">
                <a:latin typeface="Segoe UI Semibold"/>
                <a:cs typeface="Segoe UI Semibold"/>
              </a:rPr>
              <a:t>Important links</a:t>
            </a:r>
            <a:endParaRPr lang="en-US"/>
          </a:p>
        </p:txBody>
      </p:sp>
    </p:spTree>
    <p:extLst>
      <p:ext uri="{BB962C8B-B14F-4D97-AF65-F5344CB8AC3E}">
        <p14:creationId xmlns:p14="http://schemas.microsoft.com/office/powerpoint/2010/main" val="190345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7D223-CBFB-989A-62AB-FE997C59BAFA}"/>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US"/>
              <a:t>Important links to have</a:t>
            </a:r>
          </a:p>
        </p:txBody>
      </p:sp>
      <p:sp>
        <p:nvSpPr>
          <p:cNvPr id="2" name="TextBox 1">
            <a:extLst>
              <a:ext uri="{FF2B5EF4-FFF2-40B4-BE49-F238E27FC236}">
                <a16:creationId xmlns:a16="http://schemas.microsoft.com/office/drawing/2014/main" id="{883D4644-A3DA-048E-0E8F-A74140AC88BB}"/>
              </a:ext>
            </a:extLst>
          </p:cNvPr>
          <p:cNvSpPr txBox="1"/>
          <p:nvPr/>
        </p:nvSpPr>
        <p:spPr>
          <a:xfrm>
            <a:off x="212541" y="470048"/>
            <a:ext cx="11008863" cy="36009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ea typeface="+mn-lt"/>
                <a:cs typeface="+mn-lt"/>
                <a:hlinkClick r:id="rId2"/>
              </a:rPr>
              <a:t>Setting up Bookable Desks in Microsoft Teams - Microsoft Teams | Microsoft Learn</a:t>
            </a:r>
          </a:p>
          <a:p>
            <a:endParaRPr lang="en-US" dirty="0">
              <a:cs typeface="Segoe Sans Text"/>
            </a:endParaRPr>
          </a:p>
          <a:p>
            <a:r>
              <a:rPr lang="en-US" dirty="0">
                <a:ea typeface="+mn-lt"/>
                <a:cs typeface="+mn-lt"/>
                <a:hlinkClick r:id="rId3"/>
              </a:rPr>
              <a:t>First things to know about bookable desks in Microsoft Teams - Microsoft Support</a:t>
            </a:r>
            <a:endParaRPr lang="en-US" dirty="0">
              <a:ea typeface="+mn-lt"/>
              <a:cs typeface="+mn-lt"/>
            </a:endParaRPr>
          </a:p>
          <a:p>
            <a:endParaRPr lang="en-US" dirty="0">
              <a:ea typeface="+mn-lt"/>
              <a:cs typeface="+mn-lt"/>
            </a:endParaRPr>
          </a:p>
          <a:p>
            <a:r>
              <a:rPr lang="en-US" dirty="0">
                <a:ea typeface="+mn-lt"/>
                <a:cs typeface="+mn-lt"/>
                <a:hlinkClick r:id="rId4"/>
              </a:rPr>
              <a:t>Add peripherals to inventory - Microsoft Teams | Microsoft Learn</a:t>
            </a:r>
            <a:endParaRPr lang="en-US" dirty="0">
              <a:ea typeface="+mn-lt"/>
              <a:cs typeface="+mn-lt"/>
            </a:endParaRPr>
          </a:p>
          <a:p>
            <a:endParaRPr lang="en-US" dirty="0">
              <a:ea typeface="+mn-lt"/>
              <a:cs typeface="+mn-lt"/>
            </a:endParaRPr>
          </a:p>
          <a:p>
            <a:r>
              <a:rPr lang="en-US" dirty="0">
                <a:ea typeface="+mn-lt"/>
                <a:cs typeface="+mn-lt"/>
                <a:hlinkClick r:id="rId5"/>
              </a:rPr>
              <a:t>New-</a:t>
            </a:r>
            <a:r>
              <a:rPr lang="en-US" dirty="0" err="1">
                <a:ea typeface="+mn-lt"/>
                <a:cs typeface="+mn-lt"/>
                <a:hlinkClick r:id="rId5"/>
              </a:rPr>
              <a:t>CsTeamsWorkLocationDetectionPolicy</a:t>
            </a:r>
            <a:r>
              <a:rPr lang="en-US" dirty="0">
                <a:ea typeface="+mn-lt"/>
                <a:cs typeface="+mn-lt"/>
                <a:hlinkClick r:id="rId5"/>
              </a:rPr>
              <a:t> (</a:t>
            </a:r>
            <a:r>
              <a:rPr lang="en-US" dirty="0" err="1">
                <a:ea typeface="+mn-lt"/>
                <a:cs typeface="+mn-lt"/>
                <a:hlinkClick r:id="rId5"/>
              </a:rPr>
              <a:t>MicrosoftTeamsPowerShell</a:t>
            </a:r>
            <a:r>
              <a:rPr lang="en-US" dirty="0">
                <a:ea typeface="+mn-lt"/>
                <a:cs typeface="+mn-lt"/>
                <a:hlinkClick r:id="rId5"/>
              </a:rPr>
              <a:t>) | Microsoft Learn</a:t>
            </a:r>
            <a:endParaRPr lang="en-US" dirty="0">
              <a:ea typeface="+mn-lt"/>
              <a:cs typeface="+mn-lt"/>
            </a:endParaRPr>
          </a:p>
          <a:p>
            <a:endParaRPr lang="en-US" dirty="0">
              <a:ea typeface="+mn-lt"/>
              <a:cs typeface="+mn-lt"/>
            </a:endParaRPr>
          </a:p>
          <a:p>
            <a:r>
              <a:rPr lang="en-US" dirty="0">
                <a:ea typeface="+mn-lt"/>
                <a:cs typeface="+mn-lt"/>
                <a:hlinkClick r:id="rId6"/>
              </a:rPr>
              <a:t>Grant-</a:t>
            </a:r>
            <a:r>
              <a:rPr lang="en-US" dirty="0" err="1">
                <a:ea typeface="+mn-lt"/>
                <a:cs typeface="+mn-lt"/>
                <a:hlinkClick r:id="rId6"/>
              </a:rPr>
              <a:t>CsTeamsWorkLocationDetectionPolicy</a:t>
            </a:r>
            <a:r>
              <a:rPr lang="en-US" dirty="0">
                <a:ea typeface="+mn-lt"/>
                <a:cs typeface="+mn-lt"/>
                <a:hlinkClick r:id="rId6"/>
              </a:rPr>
              <a:t> (</a:t>
            </a:r>
            <a:r>
              <a:rPr lang="en-US" dirty="0" err="1">
                <a:ea typeface="+mn-lt"/>
                <a:cs typeface="+mn-lt"/>
                <a:hlinkClick r:id="rId6"/>
              </a:rPr>
              <a:t>MicrosoftTeamsPowerShell</a:t>
            </a:r>
            <a:r>
              <a:rPr lang="en-US" dirty="0">
                <a:ea typeface="+mn-lt"/>
                <a:cs typeface="+mn-lt"/>
                <a:hlinkClick r:id="rId6"/>
              </a:rPr>
              <a:t>) | Microsoft Learn</a:t>
            </a:r>
            <a:br>
              <a:rPr lang="en-US" dirty="0">
                <a:ea typeface="+mn-lt"/>
                <a:cs typeface="+mn-lt"/>
              </a:rPr>
            </a:br>
            <a:br>
              <a:rPr lang="en-US" dirty="0">
                <a:ea typeface="+mn-lt"/>
                <a:cs typeface="+mn-lt"/>
              </a:rPr>
            </a:br>
            <a:r>
              <a:rPr lang="en-US" dirty="0">
                <a:hlinkClick r:id="rId7"/>
              </a:rPr>
              <a:t>Enable check-in and </a:t>
            </a:r>
            <a:r>
              <a:rPr lang="en-US" dirty="0" err="1">
                <a:hlinkClick r:id="rId7"/>
              </a:rPr>
              <a:t>autorelease</a:t>
            </a:r>
            <a:r>
              <a:rPr lang="en-US" dirty="0">
                <a:hlinkClick r:id="rId7"/>
              </a:rPr>
              <a:t> - Microsoft Places | Microsoft Learn</a:t>
            </a:r>
            <a:endParaRPr lang="en-US" dirty="0"/>
          </a:p>
          <a:p>
            <a:endParaRPr lang="en-US" dirty="0"/>
          </a:p>
          <a:p>
            <a:r>
              <a:rPr lang="en-US" dirty="0">
                <a:hlinkClick r:id="rId8"/>
              </a:rPr>
              <a:t>Configure desk booking - Microsoft Places | Microsoft Learn</a:t>
            </a:r>
            <a:endParaRPr lang="en-US" dirty="0"/>
          </a:p>
        </p:txBody>
      </p:sp>
    </p:spTree>
    <p:extLst>
      <p:ext uri="{BB962C8B-B14F-4D97-AF65-F5344CB8AC3E}">
        <p14:creationId xmlns:p14="http://schemas.microsoft.com/office/powerpoint/2010/main" val="12159687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DEC1424-02AB-3434-3117-E407C39CCBB4}"/>
              </a:ext>
              <a:ext uri="{C183D7F6-B498-43B3-948B-1728B52AA6E4}">
                <adec:decorative xmlns:adec="http://schemas.microsoft.com/office/drawing/2017/decorative" val="1"/>
              </a:ext>
            </a:extLst>
          </p:cNvPr>
          <p:cNvSpPr/>
          <p:nvPr/>
        </p:nvSpPr>
        <p:spPr bwMode="auto">
          <a:xfrm>
            <a:off x="584200" y="1465292"/>
            <a:ext cx="3555673" cy="2482594"/>
          </a:xfrm>
          <a:prstGeom prst="roundRect">
            <a:avLst>
              <a:gd name="adj" fmla="val 3462"/>
            </a:avLst>
          </a:prstGeom>
          <a:solidFill>
            <a:srgbClr val="FFF8F3">
              <a:alpha val="50000"/>
            </a:srgbClr>
          </a:solidFill>
          <a:ln w="63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B8C3023F-F787-A88C-7909-2DB61C716267}"/>
              </a:ext>
              <a:ext uri="{C183D7F6-B498-43B3-948B-1728B52AA6E4}">
                <adec:decorative xmlns:adec="http://schemas.microsoft.com/office/drawing/2017/decorative" val="1"/>
              </a:ext>
            </a:extLst>
          </p:cNvPr>
          <p:cNvSpPr/>
          <p:nvPr/>
        </p:nvSpPr>
        <p:spPr bwMode="auto">
          <a:xfrm>
            <a:off x="4317369" y="1465292"/>
            <a:ext cx="3555673" cy="2482594"/>
          </a:xfrm>
          <a:prstGeom prst="roundRect">
            <a:avLst>
              <a:gd name="adj" fmla="val 3462"/>
            </a:avLst>
          </a:prstGeom>
          <a:solidFill>
            <a:srgbClr val="FFF8F3">
              <a:alpha val="50000"/>
            </a:srgbClr>
          </a:solidFill>
          <a:ln w="63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 name="Rectangle: Rounded Corners 17">
            <a:extLst>
              <a:ext uri="{FF2B5EF4-FFF2-40B4-BE49-F238E27FC236}">
                <a16:creationId xmlns:a16="http://schemas.microsoft.com/office/drawing/2014/main" id="{51A42BFA-DE01-0975-E6B2-83670B840369}"/>
              </a:ext>
              <a:ext uri="{C183D7F6-B498-43B3-948B-1728B52AA6E4}">
                <adec:decorative xmlns:adec="http://schemas.microsoft.com/office/drawing/2017/decorative" val="1"/>
              </a:ext>
            </a:extLst>
          </p:cNvPr>
          <p:cNvSpPr/>
          <p:nvPr/>
        </p:nvSpPr>
        <p:spPr bwMode="auto">
          <a:xfrm>
            <a:off x="8050539" y="1465292"/>
            <a:ext cx="3555673" cy="2482594"/>
          </a:xfrm>
          <a:prstGeom prst="roundRect">
            <a:avLst>
              <a:gd name="adj" fmla="val 3462"/>
            </a:avLst>
          </a:prstGeom>
          <a:solidFill>
            <a:srgbClr val="FFF8F3">
              <a:alpha val="50000"/>
            </a:srgbClr>
          </a:solidFill>
          <a:ln w="63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Rectangle: Rounded Corners 22">
            <a:extLst>
              <a:ext uri="{FF2B5EF4-FFF2-40B4-BE49-F238E27FC236}">
                <a16:creationId xmlns:a16="http://schemas.microsoft.com/office/drawing/2014/main" id="{23302A02-8EB8-1F8B-5FED-45692E56C892}"/>
              </a:ext>
              <a:ext uri="{C183D7F6-B498-43B3-948B-1728B52AA6E4}">
                <adec:decorative xmlns:adec="http://schemas.microsoft.com/office/drawing/2017/decorative" val="1"/>
              </a:ext>
            </a:extLst>
          </p:cNvPr>
          <p:cNvSpPr>
            <a:spLocks/>
          </p:cNvSpPr>
          <p:nvPr/>
        </p:nvSpPr>
        <p:spPr bwMode="auto">
          <a:xfrm>
            <a:off x="588263" y="4142665"/>
            <a:ext cx="3555673" cy="2258135"/>
          </a:xfrm>
          <a:prstGeom prst="roundRect">
            <a:avLst>
              <a:gd name="adj" fmla="val 4883"/>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4" name="Rectangle: Rounded Corners 23">
            <a:extLst>
              <a:ext uri="{FF2B5EF4-FFF2-40B4-BE49-F238E27FC236}">
                <a16:creationId xmlns:a16="http://schemas.microsoft.com/office/drawing/2014/main" id="{1D75304D-1670-B222-7FA0-8ECA6D7E54E5}"/>
              </a:ext>
              <a:ext uri="{C183D7F6-B498-43B3-948B-1728B52AA6E4}">
                <adec:decorative xmlns:adec="http://schemas.microsoft.com/office/drawing/2017/decorative" val="1"/>
              </a:ext>
            </a:extLst>
          </p:cNvPr>
          <p:cNvSpPr/>
          <p:nvPr/>
        </p:nvSpPr>
        <p:spPr bwMode="auto">
          <a:xfrm>
            <a:off x="702235" y="4255364"/>
            <a:ext cx="3327728" cy="6138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98D23A5E-2494-2E1C-0063-43B059D3D969}"/>
              </a:ext>
              <a:ext uri="{C183D7F6-B498-43B3-948B-1728B52AA6E4}">
                <adec:decorative xmlns:adec="http://schemas.microsoft.com/office/drawing/2017/decorative" val="1"/>
              </a:ext>
            </a:extLst>
          </p:cNvPr>
          <p:cNvSpPr>
            <a:spLocks/>
          </p:cNvSpPr>
          <p:nvPr/>
        </p:nvSpPr>
        <p:spPr bwMode="auto">
          <a:xfrm>
            <a:off x="4317369" y="4142665"/>
            <a:ext cx="3555673" cy="2258135"/>
          </a:xfrm>
          <a:prstGeom prst="roundRect">
            <a:avLst>
              <a:gd name="adj" fmla="val 4883"/>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8" name="Rectangle: Rounded Corners 27">
            <a:extLst>
              <a:ext uri="{FF2B5EF4-FFF2-40B4-BE49-F238E27FC236}">
                <a16:creationId xmlns:a16="http://schemas.microsoft.com/office/drawing/2014/main" id="{9AC3C68E-9A38-7BE4-5468-ABA4765DFC8C}"/>
              </a:ext>
              <a:ext uri="{C183D7F6-B498-43B3-948B-1728B52AA6E4}">
                <adec:decorative xmlns:adec="http://schemas.microsoft.com/office/drawing/2017/decorative" val="1"/>
              </a:ext>
            </a:extLst>
          </p:cNvPr>
          <p:cNvSpPr/>
          <p:nvPr/>
        </p:nvSpPr>
        <p:spPr bwMode="auto">
          <a:xfrm>
            <a:off x="4431341" y="4255364"/>
            <a:ext cx="3327728" cy="6138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9C551CFA-0D0B-B8DC-AFD9-86F9012DE867}"/>
              </a:ext>
              <a:ext uri="{C183D7F6-B498-43B3-948B-1728B52AA6E4}">
                <adec:decorative xmlns:adec="http://schemas.microsoft.com/office/drawing/2017/decorative" val="1"/>
              </a:ext>
            </a:extLst>
          </p:cNvPr>
          <p:cNvSpPr>
            <a:spLocks/>
          </p:cNvSpPr>
          <p:nvPr/>
        </p:nvSpPr>
        <p:spPr bwMode="auto">
          <a:xfrm>
            <a:off x="8050539" y="4142665"/>
            <a:ext cx="3555673" cy="2258135"/>
          </a:xfrm>
          <a:prstGeom prst="roundRect">
            <a:avLst>
              <a:gd name="adj" fmla="val 4883"/>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Rounded Corners 30">
            <a:extLst>
              <a:ext uri="{FF2B5EF4-FFF2-40B4-BE49-F238E27FC236}">
                <a16:creationId xmlns:a16="http://schemas.microsoft.com/office/drawing/2014/main" id="{B4EFE1DE-595D-F4B5-6CC9-E6C1D1D76A8C}"/>
              </a:ext>
              <a:ext uri="{C183D7F6-B498-43B3-948B-1728B52AA6E4}">
                <adec:decorative xmlns:adec="http://schemas.microsoft.com/office/drawing/2017/decorative" val="1"/>
              </a:ext>
            </a:extLst>
          </p:cNvPr>
          <p:cNvSpPr/>
          <p:nvPr/>
        </p:nvSpPr>
        <p:spPr bwMode="auto">
          <a:xfrm>
            <a:off x="8160448" y="4255364"/>
            <a:ext cx="3327728" cy="6138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2" name="Title 11">
            <a:extLst>
              <a:ext uri="{FF2B5EF4-FFF2-40B4-BE49-F238E27FC236}">
                <a16:creationId xmlns:a16="http://schemas.microsoft.com/office/drawing/2014/main" id="{C9A4ACD8-86A3-97CA-1B78-2FAF5A99E295}"/>
              </a:ext>
            </a:extLst>
          </p:cNvPr>
          <p:cNvSpPr>
            <a:spLocks noGrp="1"/>
          </p:cNvSpPr>
          <p:nvPr>
            <p:ph type="title"/>
          </p:nvPr>
        </p:nvSpPr>
        <p:spPr>
          <a:xfrm>
            <a:off x="588963" y="457200"/>
            <a:ext cx="11017250" cy="430887"/>
          </a:xfrm>
        </p:spPr>
        <p:txBody>
          <a:bodyPr/>
          <a:lstStyle/>
          <a:p>
            <a:r>
              <a:rPr lang="en-US" sz="2800" noProof="0"/>
              <a:t>Bookable </a:t>
            </a:r>
            <a:r>
              <a:rPr lang="en-US" sz="2800"/>
              <a:t>desks</a:t>
            </a:r>
            <a:r>
              <a:rPr lang="en-US" sz="2800" noProof="0"/>
              <a:t> with Microsoft Teams</a:t>
            </a:r>
            <a:endParaRPr lang="en-US" sz="2800"/>
          </a:p>
        </p:txBody>
      </p:sp>
      <p:sp>
        <p:nvSpPr>
          <p:cNvPr id="8" name="TextBox 7">
            <a:extLst>
              <a:ext uri="{FF2B5EF4-FFF2-40B4-BE49-F238E27FC236}">
                <a16:creationId xmlns:a16="http://schemas.microsoft.com/office/drawing/2014/main" id="{B42129FF-0A91-5DA5-50DA-AA2A547D7DB7}"/>
              </a:ext>
            </a:extLst>
          </p:cNvPr>
          <p:cNvSpPr txBox="1"/>
          <p:nvPr/>
        </p:nvSpPr>
        <p:spPr>
          <a:xfrm>
            <a:off x="588963" y="1049268"/>
            <a:ext cx="334976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5FC7"/>
                </a:solidFill>
                <a:effectLst/>
                <a:uLnTx/>
                <a:uFillTx/>
                <a:latin typeface="Segoe Sans Display Semibold"/>
                <a:ea typeface="Calibri" panose="020F0502020204030204" pitchFamily="34" charset="0"/>
                <a:cs typeface="Segoe UI" panose="020B0502040204020203" pitchFamily="34" charset="0"/>
              </a:rPr>
              <a:t>Make any shared desk your own</a:t>
            </a:r>
            <a:endParaRPr kumimoji="0" lang="en-US" sz="1800" b="0" i="0" u="none" strike="noStrike" kern="1200" cap="none" spc="0" normalizeH="0" baseline="0" noProof="0">
              <a:ln>
                <a:noFill/>
              </a:ln>
              <a:solidFill>
                <a:srgbClr val="5B5FC7"/>
              </a:solidFill>
              <a:effectLst/>
              <a:uLnTx/>
              <a:uFillTx/>
              <a:latin typeface="Segoe Sans Display Semibold"/>
              <a:ea typeface="Calibri" panose="020F0502020204030204" pitchFamily="34" charset="0"/>
              <a:cs typeface="Arial" panose="020B0604020202020204" pitchFamily="34" charset="0"/>
            </a:endParaRPr>
          </a:p>
        </p:txBody>
      </p:sp>
      <p:pic>
        <p:nvPicPr>
          <p:cNvPr id="44" name="Picture 43" descr="A computer on a desk connected to a monitor">
            <a:extLst>
              <a:ext uri="{FF2B5EF4-FFF2-40B4-BE49-F238E27FC236}">
                <a16:creationId xmlns:a16="http://schemas.microsoft.com/office/drawing/2014/main" id="{76CEA569-F6F8-CD0A-5B64-B0EBB08BF6C3}"/>
              </a:ext>
            </a:extLst>
          </p:cNvPr>
          <p:cNvPicPr>
            <a:picLocks noChangeAspect="1"/>
          </p:cNvPicPr>
          <p:nvPr/>
        </p:nvPicPr>
        <p:blipFill>
          <a:blip r:embed="rId3" cstate="print">
            <a:extLst>
              <a:ext uri="{28A0092B-C50C-407E-A947-70E740481C1C}">
                <a14:useLocalDpi xmlns:a14="http://schemas.microsoft.com/office/drawing/2010/main" val="0"/>
              </a:ext>
            </a:extLst>
          </a:blip>
          <a:srcRect l="1108" t="1840" r="2097" b="8882"/>
          <a:stretch/>
        </p:blipFill>
        <p:spPr>
          <a:xfrm>
            <a:off x="698172" y="1589717"/>
            <a:ext cx="3327728" cy="2233745"/>
          </a:xfrm>
          <a:custGeom>
            <a:avLst/>
            <a:gdLst>
              <a:gd name="connsiteX0" fmla="*/ 48450 w 3327728"/>
              <a:gd name="connsiteY0" fmla="*/ 0 h 2233745"/>
              <a:gd name="connsiteX1" fmla="*/ 3279278 w 3327728"/>
              <a:gd name="connsiteY1" fmla="*/ 0 h 2233745"/>
              <a:gd name="connsiteX2" fmla="*/ 3327728 w 3327728"/>
              <a:gd name="connsiteY2" fmla="*/ 48450 h 2233745"/>
              <a:gd name="connsiteX3" fmla="*/ 3327728 w 3327728"/>
              <a:gd name="connsiteY3" fmla="*/ 2185295 h 2233745"/>
              <a:gd name="connsiteX4" fmla="*/ 3279278 w 3327728"/>
              <a:gd name="connsiteY4" fmla="*/ 2233745 h 2233745"/>
              <a:gd name="connsiteX5" fmla="*/ 48450 w 3327728"/>
              <a:gd name="connsiteY5" fmla="*/ 2233745 h 2233745"/>
              <a:gd name="connsiteX6" fmla="*/ 0 w 3327728"/>
              <a:gd name="connsiteY6" fmla="*/ 2185295 h 2233745"/>
              <a:gd name="connsiteX7" fmla="*/ 0 w 3327728"/>
              <a:gd name="connsiteY7" fmla="*/ 48450 h 2233745"/>
              <a:gd name="connsiteX8" fmla="*/ 48450 w 3327728"/>
              <a:gd name="connsiteY8" fmla="*/ 0 h 22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728" h="2233745">
                <a:moveTo>
                  <a:pt x="48450" y="0"/>
                </a:moveTo>
                <a:lnTo>
                  <a:pt x="3279278" y="0"/>
                </a:lnTo>
                <a:cubicBezTo>
                  <a:pt x="3306036" y="0"/>
                  <a:pt x="3327728" y="21692"/>
                  <a:pt x="3327728" y="48450"/>
                </a:cubicBezTo>
                <a:lnTo>
                  <a:pt x="3327728" y="2185295"/>
                </a:lnTo>
                <a:cubicBezTo>
                  <a:pt x="3327728" y="2212053"/>
                  <a:pt x="3306036" y="2233745"/>
                  <a:pt x="3279278" y="2233745"/>
                </a:cubicBezTo>
                <a:lnTo>
                  <a:pt x="48450" y="2233745"/>
                </a:lnTo>
                <a:cubicBezTo>
                  <a:pt x="21692" y="2233745"/>
                  <a:pt x="0" y="2212053"/>
                  <a:pt x="0" y="2185295"/>
                </a:cubicBezTo>
                <a:lnTo>
                  <a:pt x="0" y="48450"/>
                </a:lnTo>
                <a:cubicBezTo>
                  <a:pt x="0" y="21692"/>
                  <a:pt x="21692" y="0"/>
                  <a:pt x="48450" y="0"/>
                </a:cubicBezTo>
                <a:close/>
              </a:path>
            </a:pathLst>
          </a:custGeom>
        </p:spPr>
      </p:pic>
      <p:sp>
        <p:nvSpPr>
          <p:cNvPr id="32" name="Rectangle 31">
            <a:extLst>
              <a:ext uri="{FF2B5EF4-FFF2-40B4-BE49-F238E27FC236}">
                <a16:creationId xmlns:a16="http://schemas.microsoft.com/office/drawing/2014/main" id="{32B7856F-3C40-FCC5-6B53-47AEDE0BFEB7}"/>
              </a:ext>
            </a:extLst>
          </p:cNvPr>
          <p:cNvSpPr/>
          <p:nvPr/>
        </p:nvSpPr>
        <p:spPr bwMode="auto">
          <a:xfrm>
            <a:off x="1084876" y="4327654"/>
            <a:ext cx="2562446" cy="4692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Reserve your desk instantly or in advance</a:t>
            </a:r>
          </a:p>
        </p:txBody>
      </p:sp>
      <p:sp>
        <p:nvSpPr>
          <p:cNvPr id="36" name="Rectangle 35">
            <a:extLst>
              <a:ext uri="{FF2B5EF4-FFF2-40B4-BE49-F238E27FC236}">
                <a16:creationId xmlns:a16="http://schemas.microsoft.com/office/drawing/2014/main" id="{C603B6E0-53EB-B582-CB71-307263115D37}"/>
              </a:ext>
              <a:ext uri="{C183D7F6-B498-43B3-948B-1728B52AA6E4}">
                <adec:decorative xmlns:adec="http://schemas.microsoft.com/office/drawing/2017/decorative" val="0"/>
              </a:ext>
            </a:extLst>
          </p:cNvPr>
          <p:cNvSpPr/>
          <p:nvPr/>
        </p:nvSpPr>
        <p:spPr>
          <a:xfrm flipH="1">
            <a:off x="915187" y="5033080"/>
            <a:ext cx="2901824" cy="984885"/>
          </a:xfrm>
          <a:prstGeom prst="rect">
            <a:avLst/>
          </a:prstGeom>
        </p:spPr>
        <p:txBody>
          <a:bodyPr wrap="square" lIns="0" tIns="0" rIns="0" bIns="0" anchor="t">
            <a:spAutoFit/>
          </a:bodyPr>
          <a:lstStyle/>
          <a:p>
            <a:pPr marL="0" marR="0" lvl="0" indent="0" algn="ctr" defTabSz="932472"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Sans Text"/>
                <a:ea typeface="+mn-ea"/>
                <a:cs typeface="Segoe UI"/>
              </a:rPr>
              <a:t>Book a desk in advance or make a desk your personal workspace by reserving it upon connection </a:t>
            </a:r>
            <a:br>
              <a:rPr kumimoji="0" lang="en-US" sz="1600" b="0" i="0" u="none" strike="noStrike" kern="1200" cap="none" spc="0" normalizeH="0" baseline="0" noProof="0" dirty="0">
                <a:ln>
                  <a:noFill/>
                </a:ln>
                <a:solidFill>
                  <a:srgbClr val="000000"/>
                </a:solidFill>
                <a:effectLst/>
                <a:uLnTx/>
                <a:uFillTx/>
                <a:latin typeface="Segoe Sans Text"/>
                <a:ea typeface="+mn-ea"/>
                <a:cs typeface="Segoe UI"/>
              </a:rPr>
            </a:br>
            <a:r>
              <a:rPr kumimoji="0" lang="en-US" sz="1600" b="0" i="0" u="none" strike="noStrike" kern="1200" cap="none" spc="0" normalizeH="0" baseline="0" noProof="0" dirty="0">
                <a:ln>
                  <a:noFill/>
                </a:ln>
                <a:solidFill>
                  <a:srgbClr val="000000"/>
                </a:solidFill>
                <a:effectLst/>
                <a:uLnTx/>
                <a:uFillTx/>
                <a:latin typeface="Segoe Sans Text"/>
                <a:ea typeface="+mn-ea"/>
                <a:cs typeface="Segoe UI"/>
              </a:rPr>
              <a:t>to desk peripherals</a:t>
            </a:r>
          </a:p>
        </p:txBody>
      </p:sp>
      <p:pic>
        <p:nvPicPr>
          <p:cNvPr id="15" name="Picture 14" descr="Usage reports in the Teams Rooms Pro Management portal">
            <a:extLst>
              <a:ext uri="{FF2B5EF4-FFF2-40B4-BE49-F238E27FC236}">
                <a16:creationId xmlns:a16="http://schemas.microsoft.com/office/drawing/2014/main" id="{C4E377DB-D7A8-28C9-C29D-32735914EB74}"/>
              </a:ext>
            </a:extLst>
          </p:cNvPr>
          <p:cNvPicPr>
            <a:picLocks noChangeAspect="1"/>
          </p:cNvPicPr>
          <p:nvPr/>
        </p:nvPicPr>
        <p:blipFill>
          <a:blip r:embed="rId4">
            <a:extLst>
              <a:ext uri="{28A0092B-C50C-407E-A947-70E740481C1C}">
                <a14:useLocalDpi xmlns:a14="http://schemas.microsoft.com/office/drawing/2010/main" val="0"/>
              </a:ext>
            </a:extLst>
          </a:blip>
          <a:srcRect l="8101" r="8101"/>
          <a:stretch/>
        </p:blipFill>
        <p:spPr>
          <a:xfrm>
            <a:off x="4431892" y="1589717"/>
            <a:ext cx="3327728" cy="2233745"/>
          </a:xfrm>
          <a:custGeom>
            <a:avLst/>
            <a:gdLst>
              <a:gd name="connsiteX0" fmla="*/ 48450 w 3327728"/>
              <a:gd name="connsiteY0" fmla="*/ 0 h 2233745"/>
              <a:gd name="connsiteX1" fmla="*/ 3279278 w 3327728"/>
              <a:gd name="connsiteY1" fmla="*/ 0 h 2233745"/>
              <a:gd name="connsiteX2" fmla="*/ 3327728 w 3327728"/>
              <a:gd name="connsiteY2" fmla="*/ 48450 h 2233745"/>
              <a:gd name="connsiteX3" fmla="*/ 3327728 w 3327728"/>
              <a:gd name="connsiteY3" fmla="*/ 2185295 h 2233745"/>
              <a:gd name="connsiteX4" fmla="*/ 3279278 w 3327728"/>
              <a:gd name="connsiteY4" fmla="*/ 2233745 h 2233745"/>
              <a:gd name="connsiteX5" fmla="*/ 48450 w 3327728"/>
              <a:gd name="connsiteY5" fmla="*/ 2233745 h 2233745"/>
              <a:gd name="connsiteX6" fmla="*/ 0 w 3327728"/>
              <a:gd name="connsiteY6" fmla="*/ 2185295 h 2233745"/>
              <a:gd name="connsiteX7" fmla="*/ 0 w 3327728"/>
              <a:gd name="connsiteY7" fmla="*/ 48450 h 2233745"/>
              <a:gd name="connsiteX8" fmla="*/ 48450 w 3327728"/>
              <a:gd name="connsiteY8" fmla="*/ 0 h 22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728" h="2233745">
                <a:moveTo>
                  <a:pt x="48450" y="0"/>
                </a:moveTo>
                <a:lnTo>
                  <a:pt x="3279278" y="0"/>
                </a:lnTo>
                <a:cubicBezTo>
                  <a:pt x="3306036" y="0"/>
                  <a:pt x="3327728" y="21692"/>
                  <a:pt x="3327728" y="48450"/>
                </a:cubicBezTo>
                <a:lnTo>
                  <a:pt x="3327728" y="2185295"/>
                </a:lnTo>
                <a:cubicBezTo>
                  <a:pt x="3327728" y="2212053"/>
                  <a:pt x="3306036" y="2233745"/>
                  <a:pt x="3279278" y="2233745"/>
                </a:cubicBezTo>
                <a:lnTo>
                  <a:pt x="48450" y="2233745"/>
                </a:lnTo>
                <a:cubicBezTo>
                  <a:pt x="21692" y="2233745"/>
                  <a:pt x="0" y="2212053"/>
                  <a:pt x="0" y="2185295"/>
                </a:cubicBezTo>
                <a:lnTo>
                  <a:pt x="0" y="48450"/>
                </a:lnTo>
                <a:cubicBezTo>
                  <a:pt x="0" y="21692"/>
                  <a:pt x="21692" y="0"/>
                  <a:pt x="48450" y="0"/>
                </a:cubicBezTo>
                <a:close/>
              </a:path>
            </a:pathLst>
          </a:custGeom>
        </p:spPr>
      </p:pic>
      <p:sp>
        <p:nvSpPr>
          <p:cNvPr id="33" name="Rectangle 32">
            <a:extLst>
              <a:ext uri="{FF2B5EF4-FFF2-40B4-BE49-F238E27FC236}">
                <a16:creationId xmlns:a16="http://schemas.microsoft.com/office/drawing/2014/main" id="{E2CA2678-E98C-7165-25CB-7C96ACEEC355}"/>
              </a:ext>
            </a:extLst>
          </p:cNvPr>
          <p:cNvSpPr/>
          <p:nvPr/>
        </p:nvSpPr>
        <p:spPr bwMode="auto">
          <a:xfrm>
            <a:off x="4744180" y="4449807"/>
            <a:ext cx="2562446" cy="4692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a:defRPr/>
            </a:pPr>
            <a:r>
              <a:rPr lang="en-US" sz="1600" dirty="0">
                <a:solidFill>
                  <a:srgbClr val="FFFFFF"/>
                </a:solidFill>
                <a:latin typeface="Segoe UI Semibold"/>
                <a:cs typeface="Segoe UI Semibold"/>
              </a:rPr>
              <a:t>Space and device inventory and analytics</a:t>
            </a:r>
            <a:endParaRPr lang="en-US" sz="1600" dirty="0">
              <a:solidFill>
                <a:srgbClr val="000000"/>
              </a:solidFill>
              <a:latin typeface="Segoe UI Semibold"/>
              <a:cs typeface="Segoe UI Semibold"/>
            </a:endParaRPr>
          </a:p>
          <a:p>
            <a:pPr marL="0" marR="0" lvl="0" indent="0" algn="ctr" defTabSz="932472">
              <a:lnSpc>
                <a:spcPct val="100000"/>
              </a:lnSpc>
              <a:spcBef>
                <a:spcPct val="0"/>
              </a:spcBef>
              <a:spcAft>
                <a:spcPts val="600"/>
              </a:spcAft>
              <a:buClrTx/>
              <a:buSzTx/>
              <a:buFontTx/>
              <a:buNone/>
              <a:tabLst/>
              <a:defRPr/>
            </a:pPr>
            <a:endParaRPr lang="en-US" sz="1600" b="0" i="0" u="none" strike="noStrike" kern="1200" cap="none" spc="0" normalizeH="0" baseline="0" noProof="0" dirty="0">
              <a:ln>
                <a:noFill/>
              </a:ln>
              <a:solidFill>
                <a:srgbClr val="FFFFFF"/>
              </a:solidFill>
              <a:effectLst/>
              <a:uLnTx/>
              <a:uFillTx/>
              <a:latin typeface="Segoe Sans Display Semibold"/>
              <a:cs typeface="Segoe Sans Display Semibold"/>
            </a:endParaRPr>
          </a:p>
        </p:txBody>
      </p:sp>
      <p:sp>
        <p:nvSpPr>
          <p:cNvPr id="37" name="Rectangle 36">
            <a:extLst>
              <a:ext uri="{FF2B5EF4-FFF2-40B4-BE49-F238E27FC236}">
                <a16:creationId xmlns:a16="http://schemas.microsoft.com/office/drawing/2014/main" id="{3B965CA4-4C29-2158-9D20-40EE2D358F12}"/>
              </a:ext>
              <a:ext uri="{C183D7F6-B498-43B3-948B-1728B52AA6E4}">
                <adec:decorative xmlns:adec="http://schemas.microsoft.com/office/drawing/2017/decorative" val="0"/>
              </a:ext>
            </a:extLst>
          </p:cNvPr>
          <p:cNvSpPr/>
          <p:nvPr/>
        </p:nvSpPr>
        <p:spPr>
          <a:xfrm flipH="1">
            <a:off x="4317368" y="5039511"/>
            <a:ext cx="3573720" cy="1231106"/>
          </a:xfrm>
          <a:prstGeom prst="rect">
            <a:avLst/>
          </a:prstGeom>
        </p:spPr>
        <p:txBody>
          <a:bodyPr wrap="square" lIns="0" tIns="0" rIns="0" bIns="0" anchor="t">
            <a:spAutoFit/>
          </a:bodyPr>
          <a:lstStyle/>
          <a:p>
            <a:pPr algn="ctr" defTabSz="932472">
              <a:defRPr/>
            </a:pPr>
            <a:r>
              <a:rPr lang="en-US" sz="1600">
                <a:solidFill>
                  <a:srgbClr val="000000"/>
                </a:solidFill>
                <a:latin typeface="Segoe Sans Text"/>
                <a:cs typeface="Segoe Sans Text"/>
              </a:rPr>
              <a:t>Get a holistic inventory in the Teams Rooms Pro Management portal </a:t>
            </a:r>
            <a:r>
              <a:rPr kumimoji="0" lang="en-US" sz="1600" i="0" u="none" strike="noStrike" kern="1200" cap="none" spc="0" normalizeH="0" baseline="0" noProof="0">
                <a:ln>
                  <a:noFill/>
                </a:ln>
                <a:solidFill>
                  <a:srgbClr val="000000"/>
                </a:solidFill>
                <a:effectLst/>
                <a:uLnTx/>
                <a:uFillTx/>
                <a:latin typeface="Segoe Sans Text"/>
                <a:ea typeface="+mn-ea"/>
                <a:cs typeface="Segoe Sans Text"/>
              </a:rPr>
              <a:t>with </a:t>
            </a:r>
            <a:r>
              <a:rPr lang="en-US" sz="1600">
                <a:solidFill>
                  <a:srgbClr val="000000"/>
                </a:solidFill>
                <a:latin typeface="Segoe Sans Text"/>
                <a:cs typeface="Segoe Sans Text"/>
              </a:rPr>
              <a:t>usage data and insights </a:t>
            </a:r>
            <a:r>
              <a:rPr kumimoji="0" lang="en-US" sz="1600" i="0" u="none" strike="noStrike" kern="1200" cap="none" spc="0" normalizeH="0" baseline="0" noProof="0">
                <a:ln>
                  <a:noFill/>
                </a:ln>
                <a:solidFill>
                  <a:srgbClr val="000000"/>
                </a:solidFill>
                <a:effectLst/>
                <a:uLnTx/>
                <a:uFillTx/>
                <a:latin typeface="Segoe Sans Text"/>
                <a:ea typeface="+mn-ea"/>
                <a:cs typeface="Segoe Sans Text"/>
              </a:rPr>
              <a:t>for </a:t>
            </a:r>
            <a:r>
              <a:rPr lang="en-US" sz="1600">
                <a:solidFill>
                  <a:srgbClr val="000000"/>
                </a:solidFill>
                <a:latin typeface="Segoe Sans Text"/>
                <a:cs typeface="Segoe Sans Text"/>
              </a:rPr>
              <a:t>smart management and planning</a:t>
            </a:r>
          </a:p>
          <a:p>
            <a:pPr marL="0" marR="0" lvl="0" indent="0" algn="ctr" defTabSz="932472">
              <a:lnSpc>
                <a:spcPct val="100000"/>
              </a:lnSpc>
              <a:spcBef>
                <a:spcPct val="0"/>
              </a:spcBef>
              <a:spcAft>
                <a:spcPts val="600"/>
              </a:spcAft>
              <a:buClrTx/>
              <a:buSzTx/>
              <a:buFontTx/>
              <a:buNone/>
              <a:tabLst/>
              <a:defRPr/>
            </a:pPr>
            <a:endParaRPr lang="en-US" sz="1600" b="1" i="0" u="none" strike="noStrike" kern="1200" cap="none" spc="0" normalizeH="0" baseline="0" noProof="0">
              <a:ln>
                <a:noFill/>
              </a:ln>
              <a:solidFill>
                <a:srgbClr val="000000"/>
              </a:solidFill>
              <a:effectLst/>
              <a:uLnTx/>
              <a:uFillTx/>
              <a:latin typeface="Segoe Sans Text"/>
              <a:cs typeface="Segoe UI"/>
            </a:endParaRPr>
          </a:p>
        </p:txBody>
      </p:sp>
      <p:pic>
        <p:nvPicPr>
          <p:cNvPr id="4" name="Picture 3" descr="A close-up of Places logo">
            <a:extLst>
              <a:ext uri="{FF2B5EF4-FFF2-40B4-BE49-F238E27FC236}">
                <a16:creationId xmlns:a16="http://schemas.microsoft.com/office/drawing/2014/main" id="{4FB92BD6-6BB3-AD24-B75E-5D4145BE9B6D}"/>
              </a:ext>
            </a:extLst>
          </p:cNvPr>
          <p:cNvPicPr>
            <a:picLocks noChangeAspect="1"/>
          </p:cNvPicPr>
          <p:nvPr/>
        </p:nvPicPr>
        <p:blipFill>
          <a:blip r:embed="rId5"/>
          <a:srcRect l="65868" r="-200" b="619"/>
          <a:stretch/>
        </p:blipFill>
        <p:spPr>
          <a:xfrm>
            <a:off x="8157835" y="2323916"/>
            <a:ext cx="523667" cy="632142"/>
          </a:xfrm>
          <a:prstGeom prst="rect">
            <a:avLst/>
          </a:prstGeom>
        </p:spPr>
      </p:pic>
      <p:pic>
        <p:nvPicPr>
          <p:cNvPr id="7" name="Picture 6" descr="A plus sign ">
            <a:extLst>
              <a:ext uri="{FF2B5EF4-FFF2-40B4-BE49-F238E27FC236}">
                <a16:creationId xmlns:a16="http://schemas.microsoft.com/office/drawing/2014/main" id="{38A619C0-38D3-AF8B-4715-D658022B82B1}"/>
              </a:ext>
            </a:extLst>
          </p:cNvPr>
          <p:cNvPicPr>
            <a:picLocks noChangeAspect="1"/>
          </p:cNvPicPr>
          <p:nvPr/>
        </p:nvPicPr>
        <p:blipFill>
          <a:blip r:embed="rId5"/>
          <a:srcRect l="43313" r="34531" b="481"/>
          <a:stretch/>
        </p:blipFill>
        <p:spPr>
          <a:xfrm>
            <a:off x="10228613" y="2254115"/>
            <a:ext cx="407279" cy="773417"/>
          </a:xfrm>
          <a:prstGeom prst="rect">
            <a:avLst/>
          </a:prstGeom>
        </p:spPr>
      </p:pic>
      <p:pic>
        <p:nvPicPr>
          <p:cNvPr id="3" name="Picture 2" descr="A close-up of Teams logo">
            <a:extLst>
              <a:ext uri="{FF2B5EF4-FFF2-40B4-BE49-F238E27FC236}">
                <a16:creationId xmlns:a16="http://schemas.microsoft.com/office/drawing/2014/main" id="{B63314CA-E132-ADB3-E681-768A59C669A5}"/>
              </a:ext>
            </a:extLst>
          </p:cNvPr>
          <p:cNvPicPr>
            <a:picLocks noChangeAspect="1"/>
          </p:cNvPicPr>
          <p:nvPr/>
        </p:nvPicPr>
        <p:blipFill>
          <a:blip r:embed="rId5"/>
          <a:srcRect r="53693" b="481"/>
          <a:stretch/>
        </p:blipFill>
        <p:spPr>
          <a:xfrm>
            <a:off x="9478248" y="2341368"/>
            <a:ext cx="686585" cy="616365"/>
          </a:xfrm>
          <a:prstGeom prst="rect">
            <a:avLst/>
          </a:prstGeom>
        </p:spPr>
      </p:pic>
      <p:pic>
        <p:nvPicPr>
          <p:cNvPr id="10" name="Picture 9" descr="A plus sign">
            <a:extLst>
              <a:ext uri="{FF2B5EF4-FFF2-40B4-BE49-F238E27FC236}">
                <a16:creationId xmlns:a16="http://schemas.microsoft.com/office/drawing/2014/main" id="{EA56424A-3996-BA94-BE89-038F3A006B28}"/>
              </a:ext>
            </a:extLst>
          </p:cNvPr>
          <p:cNvPicPr>
            <a:picLocks noChangeAspect="1"/>
          </p:cNvPicPr>
          <p:nvPr/>
        </p:nvPicPr>
        <p:blipFill>
          <a:blip r:embed="rId5"/>
          <a:srcRect l="43313" r="34531" b="481"/>
          <a:stretch/>
        </p:blipFill>
        <p:spPr>
          <a:xfrm>
            <a:off x="8844216" y="2265749"/>
            <a:ext cx="407279" cy="773417"/>
          </a:xfrm>
          <a:prstGeom prst="rect">
            <a:avLst/>
          </a:prstGeom>
        </p:spPr>
      </p:pic>
      <p:pic>
        <p:nvPicPr>
          <p:cNvPr id="5" name="グラフィックス 38" descr="Close-up of Outlook logo">
            <a:extLst>
              <a:ext uri="{FF2B5EF4-FFF2-40B4-BE49-F238E27FC236}">
                <a16:creationId xmlns:a16="http://schemas.microsoft.com/office/drawing/2014/main" id="{9229A91B-372B-4A79-A3E5-6867DB4722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54264" y="2175952"/>
            <a:ext cx="935340" cy="917890"/>
          </a:xfrm>
          <a:prstGeom prst="rect">
            <a:avLst/>
          </a:prstGeom>
        </p:spPr>
      </p:pic>
      <p:sp>
        <p:nvSpPr>
          <p:cNvPr id="34" name="Rectangle 33" descr="Title saying 'Integration across all your apps' ">
            <a:extLst>
              <a:ext uri="{FF2B5EF4-FFF2-40B4-BE49-F238E27FC236}">
                <a16:creationId xmlns:a16="http://schemas.microsoft.com/office/drawing/2014/main" id="{0524A92A-9150-60A7-D383-C5C9F718B9FE}"/>
              </a:ext>
            </a:extLst>
          </p:cNvPr>
          <p:cNvSpPr/>
          <p:nvPr/>
        </p:nvSpPr>
        <p:spPr bwMode="auto">
          <a:xfrm>
            <a:off x="8468373" y="4327654"/>
            <a:ext cx="2711878" cy="4692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lang="en-US" sz="1600" b="0" i="0" u="none" strike="noStrike" kern="1200" cap="none" spc="0" normalizeH="0" baseline="0" noProof="0">
              <a:ln>
                <a:noFill/>
              </a:ln>
              <a:solidFill>
                <a:srgbClr val="FFFFFF"/>
              </a:solidFill>
              <a:effectLst/>
              <a:uLnTx/>
              <a:uFillTx/>
              <a:latin typeface="Segoe UI Semibold"/>
              <a:cs typeface="Segoe UI"/>
            </a:endParaRPr>
          </a:p>
        </p:txBody>
      </p:sp>
      <p:sp>
        <p:nvSpPr>
          <p:cNvPr id="17" name="Rectangle 16">
            <a:extLst>
              <a:ext uri="{FF2B5EF4-FFF2-40B4-BE49-F238E27FC236}">
                <a16:creationId xmlns:a16="http://schemas.microsoft.com/office/drawing/2014/main" id="{70539953-FFF8-5E93-4EBF-B960A5C93F89}"/>
              </a:ext>
              <a:ext uri="{C183D7F6-B498-43B3-948B-1728B52AA6E4}">
                <adec:decorative xmlns:adec="http://schemas.microsoft.com/office/drawing/2017/decorative" val="0"/>
              </a:ext>
            </a:extLst>
          </p:cNvPr>
          <p:cNvSpPr/>
          <p:nvPr/>
        </p:nvSpPr>
        <p:spPr>
          <a:xfrm flipH="1">
            <a:off x="8173901" y="5033695"/>
            <a:ext cx="3393401" cy="1477328"/>
          </a:xfrm>
          <a:prstGeom prst="rect">
            <a:avLst/>
          </a:prstGeom>
        </p:spPr>
        <p:txBody>
          <a:bodyPr wrap="square" lIns="0" tIns="0" rIns="0" bIns="0" anchor="t">
            <a:spAutoFit/>
          </a:bodyPr>
          <a:lstStyle/>
          <a:p>
            <a:pPr algn="ctr" defTabSz="932472">
              <a:defRPr/>
            </a:pPr>
            <a:r>
              <a:rPr lang="en-US" sz="1600" dirty="0">
                <a:solidFill>
                  <a:srgbClr val="000000"/>
                </a:solidFill>
                <a:latin typeface="Segoe Sans Text"/>
                <a:cs typeface="Segoe Sans Text"/>
              </a:rPr>
              <a:t>No need to onboard to a new app! Bookable desks is a part of the AI-powered workplace and integrated with all your commonly used apps, right where you want it. </a:t>
            </a:r>
            <a:endParaRPr lang="en-US" dirty="0">
              <a:cs typeface="Segoe Sans Text"/>
            </a:endParaRPr>
          </a:p>
          <a:p>
            <a:pPr marL="0" marR="0" lvl="0" indent="0" algn="ctr" defTabSz="932472">
              <a:lnSpc>
                <a:spcPct val="100000"/>
              </a:lnSpc>
              <a:spcBef>
                <a:spcPct val="0"/>
              </a:spcBef>
              <a:spcAft>
                <a:spcPts val="600"/>
              </a:spcAft>
              <a:buClrTx/>
              <a:buSzTx/>
              <a:buFontTx/>
              <a:buNone/>
              <a:tabLst/>
              <a:defRPr/>
            </a:pPr>
            <a:endParaRPr lang="en-US" sz="1600" b="1" i="0" u="none" strike="noStrike" kern="1200" cap="none" spc="0" normalizeH="0" baseline="0" noProof="0" dirty="0">
              <a:ln>
                <a:noFill/>
              </a:ln>
              <a:solidFill>
                <a:srgbClr val="000000"/>
              </a:solidFill>
              <a:effectLst/>
              <a:uLnTx/>
              <a:uFillTx/>
              <a:latin typeface="Segoe Sans Text"/>
              <a:cs typeface="Segoe UI"/>
            </a:endParaRPr>
          </a:p>
        </p:txBody>
      </p:sp>
      <p:sp>
        <p:nvSpPr>
          <p:cNvPr id="11" name="Rectangle 10">
            <a:extLst>
              <a:ext uri="{FF2B5EF4-FFF2-40B4-BE49-F238E27FC236}">
                <a16:creationId xmlns:a16="http://schemas.microsoft.com/office/drawing/2014/main" id="{6DF30E56-7A1C-497C-7AF1-A6E5491B6C83}"/>
              </a:ext>
              <a:ext uri="{C183D7F6-B498-43B3-948B-1728B52AA6E4}">
                <adec:decorative xmlns:adec="http://schemas.microsoft.com/office/drawing/2017/decorative" val="1"/>
              </a:ext>
            </a:extLst>
          </p:cNvPr>
          <p:cNvSpPr/>
          <p:nvPr/>
        </p:nvSpPr>
        <p:spPr bwMode="auto">
          <a:xfrm>
            <a:off x="8468373" y="4481894"/>
            <a:ext cx="2562446" cy="4692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a:spcBef>
                <a:spcPct val="0"/>
              </a:spcBef>
              <a:spcAft>
                <a:spcPts val="600"/>
              </a:spcAf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Integration across all</a:t>
            </a:r>
            <a:r>
              <a:rPr lang="en-US">
                <a:solidFill>
                  <a:srgbClr val="FFFFFF"/>
                </a:solidFill>
                <a:latin typeface="Segoe Sans Display Semibold"/>
                <a:cs typeface="Segoe Sans Display Semibold"/>
              </a:rPr>
              <a:t> </a:t>
            </a: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a:rPr>
              <a:t>your apps</a:t>
            </a: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a:p>
            <a:pPr algn="ctr" defTabSz="932472">
              <a:spcBef>
                <a:spcPct val="0"/>
              </a:spcBef>
              <a:spcAft>
                <a:spcPts val="600"/>
              </a:spcAft>
              <a:defRPr/>
            </a:pPr>
            <a:endParaRPr lang="en-US"/>
          </a:p>
        </p:txBody>
      </p:sp>
      <p:sp>
        <p:nvSpPr>
          <p:cNvPr id="39" name="Rectangle 38">
            <a:extLst>
              <a:ext uri="{FF2B5EF4-FFF2-40B4-BE49-F238E27FC236}">
                <a16:creationId xmlns:a16="http://schemas.microsoft.com/office/drawing/2014/main" id="{2F7EB244-FB41-00F8-0666-99A2C16DA667}"/>
              </a:ext>
              <a:ext uri="{C183D7F6-B498-43B3-948B-1728B52AA6E4}">
                <adec:decorative xmlns:adec="http://schemas.microsoft.com/office/drawing/2017/decorative" val="1"/>
              </a:ext>
            </a:extLst>
          </p:cNvPr>
          <p:cNvSpPr/>
          <p:nvPr/>
        </p:nvSpPr>
        <p:spPr>
          <a:xfrm flipH="1">
            <a:off x="8160448" y="5033080"/>
            <a:ext cx="3397813" cy="246221"/>
          </a:xfrm>
          <a:prstGeom prst="rect">
            <a:avLst/>
          </a:prstGeom>
        </p:spPr>
        <p:txBody>
          <a:bodyPr wrap="square" lIns="0" tIns="0" rIns="0" bIns="0" anchor="t">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endParaRPr lang="en-US" sz="1600" b="0" i="0" u="none" strike="noStrike" kern="1200" cap="none" spc="0" normalizeH="0" baseline="0" noProof="0">
              <a:ln>
                <a:noFill/>
              </a:ln>
              <a:solidFill>
                <a:srgbClr val="000000"/>
              </a:solidFill>
              <a:effectLst/>
              <a:uLnTx/>
              <a:uFillTx/>
              <a:latin typeface="Segoe Sans Text"/>
              <a:cs typeface="Segoe Sans Text" pitchFamily="2" charset="0"/>
            </a:endParaRPr>
          </a:p>
        </p:txBody>
      </p:sp>
    </p:spTree>
    <p:extLst>
      <p:ext uri="{BB962C8B-B14F-4D97-AF65-F5344CB8AC3E}">
        <p14:creationId xmlns:p14="http://schemas.microsoft.com/office/powerpoint/2010/main" val="383033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4E289-E69E-DD83-DF9B-13CC9818FC2C}"/>
              </a:ext>
            </a:extLst>
          </p:cNvPr>
          <p:cNvSpPr>
            <a:spLocks noGrp="1"/>
          </p:cNvSpPr>
          <p:nvPr>
            <p:ph type="title"/>
          </p:nvPr>
        </p:nvSpPr>
        <p:spPr/>
        <p:txBody>
          <a:bodyPr/>
          <a:lstStyle/>
          <a:p>
            <a:r>
              <a:rPr lang="en-GB">
                <a:latin typeface="+mj-lt"/>
                <a:cs typeface="Segoe UI Semibold"/>
              </a:rPr>
              <a:t>What is a Teams Bookable desk?</a:t>
            </a:r>
            <a:endParaRPr lang="en-US"/>
          </a:p>
        </p:txBody>
      </p:sp>
      <p:sp>
        <p:nvSpPr>
          <p:cNvPr id="6" name="Content Placeholder 5">
            <a:extLst>
              <a:ext uri="{FF2B5EF4-FFF2-40B4-BE49-F238E27FC236}">
                <a16:creationId xmlns:a16="http://schemas.microsoft.com/office/drawing/2014/main" id="{23DCFD99-FF5C-4968-0917-A9CA8D71E4A7}"/>
              </a:ext>
            </a:extLst>
          </p:cNvPr>
          <p:cNvSpPr>
            <a:spLocks noGrp="1"/>
          </p:cNvSpPr>
          <p:nvPr>
            <p:ph sz="quarter" idx="10"/>
          </p:nvPr>
        </p:nvSpPr>
        <p:spPr>
          <a:xfrm>
            <a:off x="529866" y="1858922"/>
            <a:ext cx="6115534" cy="2492990"/>
          </a:xfrm>
        </p:spPr>
        <p:txBody>
          <a:bodyPr vert="horz" wrap="square" lIns="0" tIns="0" rIns="0" bIns="0" rtlCol="0" anchor="t">
            <a:spAutoFit/>
          </a:bodyPr>
          <a:lstStyle/>
          <a:p>
            <a:pPr marL="0" indent="0">
              <a:spcBef>
                <a:spcPts val="1200"/>
              </a:spcBef>
              <a:spcAft>
                <a:spcPts val="1200"/>
              </a:spcAft>
              <a:buNone/>
            </a:pPr>
            <a:r>
              <a:rPr lang="en-GB" sz="1800" dirty="0">
                <a:solidFill>
                  <a:srgbClr val="161616"/>
                </a:solidFill>
                <a:latin typeface="+mn-lt"/>
                <a:cs typeface="Segoe UI"/>
              </a:rPr>
              <a:t>Unassigned seating is becoming increasingly popular. Teams Bookable desks are designed </a:t>
            </a:r>
            <a:r>
              <a:rPr lang="en-GB" sz="1800" dirty="0">
                <a:solidFill>
                  <a:srgbClr val="161616"/>
                </a:solidFill>
                <a:latin typeface="Segoe Sans Text"/>
                <a:cs typeface="Segoe UI"/>
              </a:rPr>
              <a:t>to improve both the end-user and admin experience with no extra hardware or software required. </a:t>
            </a:r>
            <a:r>
              <a:rPr lang="en-GB" sz="1800" dirty="0">
                <a:solidFill>
                  <a:srgbClr val="000000"/>
                </a:solidFill>
                <a:latin typeface="Segoe Sans Text"/>
                <a:cs typeface="Segoe UI"/>
              </a:rPr>
              <a:t>We leverage the Teams desktop client, Teams Rooms Pro Management portal, and hardware you have today (monitors and audio / video devices). This solution</a:t>
            </a:r>
            <a:r>
              <a:rPr lang="en-GB" sz="1800" dirty="0">
                <a:solidFill>
                  <a:srgbClr val="161616"/>
                </a:solidFill>
                <a:latin typeface="Segoe Sans Text"/>
                <a:cs typeface="Segoe UI"/>
              </a:rPr>
              <a:t> goes hand-in-hand with Microsoft Places, and many customers deploy both to create a great end-to-end solution.  </a:t>
            </a:r>
            <a:endParaRPr lang="en-GB" sz="1800" b="0" i="0" dirty="0">
              <a:solidFill>
                <a:srgbClr val="161616"/>
              </a:solidFill>
              <a:effectLst/>
              <a:latin typeface="Segoe Sans Text"/>
            </a:endParaRPr>
          </a:p>
        </p:txBody>
      </p:sp>
      <p:pic>
        <p:nvPicPr>
          <p:cNvPr id="13" name="Picture 12" descr="Interior of an office">
            <a:extLst>
              <a:ext uri="{FF2B5EF4-FFF2-40B4-BE49-F238E27FC236}">
                <a16:creationId xmlns:a16="http://schemas.microsoft.com/office/drawing/2014/main" id="{5CAE7A8A-A7E5-006B-CF7A-F4B9A0505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620" y="1914821"/>
            <a:ext cx="4839478" cy="3226318"/>
          </a:xfrm>
          <a:prstGeom prst="rect">
            <a:avLst/>
          </a:prstGeom>
        </p:spPr>
      </p:pic>
    </p:spTree>
    <p:extLst>
      <p:ext uri="{BB962C8B-B14F-4D97-AF65-F5344CB8AC3E}">
        <p14:creationId xmlns:p14="http://schemas.microsoft.com/office/powerpoint/2010/main" val="39563983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340A6-D3F2-3273-BB3A-3D5DC1B3B8E3}"/>
              </a:ext>
            </a:extLst>
          </p:cNvPr>
          <p:cNvSpPr>
            <a:spLocks noGrp="1"/>
          </p:cNvSpPr>
          <p:nvPr>
            <p:ph type="title"/>
          </p:nvPr>
        </p:nvSpPr>
        <p:spPr/>
        <p:txBody>
          <a:bodyPr/>
          <a:lstStyle/>
          <a:p>
            <a:r>
              <a:rPr lang="en-US">
                <a:latin typeface="Segoe UI Semibold"/>
                <a:cs typeface="Segoe UI Semibold"/>
              </a:rPr>
              <a:t>Understanding desk pools vs individual desks</a:t>
            </a:r>
            <a:endParaRPr lang="en-US"/>
          </a:p>
        </p:txBody>
      </p:sp>
      <p:sp>
        <p:nvSpPr>
          <p:cNvPr id="2" name="Content Placeholder 1">
            <a:extLst>
              <a:ext uri="{FF2B5EF4-FFF2-40B4-BE49-F238E27FC236}">
                <a16:creationId xmlns:a16="http://schemas.microsoft.com/office/drawing/2014/main" id="{0730837B-98FB-89EE-0EF2-A0E6F3055C31}"/>
              </a:ext>
            </a:extLst>
          </p:cNvPr>
          <p:cNvSpPr>
            <a:spLocks noGrp="1"/>
          </p:cNvSpPr>
          <p:nvPr>
            <p:ph sz="quarter" idx="10"/>
          </p:nvPr>
        </p:nvSpPr>
        <p:spPr>
          <a:xfrm>
            <a:off x="584200" y="1435100"/>
            <a:ext cx="11018838" cy="4431983"/>
          </a:xfrm>
        </p:spPr>
        <p:txBody>
          <a:bodyPr vert="horz" wrap="square" lIns="0" tIns="0" rIns="0" bIns="0" rtlCol="0" anchor="t">
            <a:spAutoFit/>
          </a:bodyPr>
          <a:lstStyle/>
          <a:p>
            <a:pPr marL="0" indent="0">
              <a:buNone/>
            </a:pPr>
            <a:r>
              <a:rPr lang="en-US" dirty="0">
                <a:latin typeface="Segoe UI"/>
                <a:cs typeface="Segoe UI"/>
              </a:rPr>
              <a:t>Desk pools represent a group of seats in the office and is known in Exchange as a </a:t>
            </a:r>
            <a:r>
              <a:rPr lang="en-US" b="1" dirty="0">
                <a:latin typeface="Segoe UI"/>
                <a:cs typeface="Segoe UI"/>
              </a:rPr>
              <a:t>workspace</a:t>
            </a:r>
            <a:r>
              <a:rPr lang="en-US" dirty="0">
                <a:latin typeface="Segoe UI"/>
                <a:cs typeface="Segoe UI"/>
              </a:rPr>
              <a:t>. When a user books a desk pool, they are reserving </a:t>
            </a:r>
            <a:r>
              <a:rPr lang="en-US" i="1" dirty="0">
                <a:latin typeface="Segoe UI"/>
                <a:cs typeface="Segoe UI"/>
              </a:rPr>
              <a:t>a </a:t>
            </a:r>
            <a:r>
              <a:rPr lang="en-US" dirty="0">
                <a:latin typeface="Segoe UI"/>
                <a:cs typeface="Segoe UI"/>
              </a:rPr>
              <a:t>seat in the desk pool, not a specific seat. </a:t>
            </a:r>
          </a:p>
          <a:p>
            <a:pPr marL="0" indent="0">
              <a:buNone/>
            </a:pPr>
            <a:endParaRPr lang="en-US" dirty="0"/>
          </a:p>
          <a:p>
            <a:pPr marL="0" indent="0">
              <a:buNone/>
            </a:pPr>
            <a:r>
              <a:rPr lang="en-US" dirty="0">
                <a:latin typeface="Segoe UI"/>
                <a:cs typeface="Segoe UI"/>
              </a:rPr>
              <a:t>On the other hand, an individual desk is a specific seat in the office and is known in Exchange as a </a:t>
            </a:r>
            <a:r>
              <a:rPr lang="en-US" b="1" dirty="0">
                <a:latin typeface="Segoe UI"/>
                <a:cs typeface="Segoe UI"/>
              </a:rPr>
              <a:t>desk</a:t>
            </a:r>
            <a:r>
              <a:rPr lang="en-US" dirty="0">
                <a:latin typeface="Segoe UI"/>
                <a:cs typeface="Segoe UI"/>
              </a:rPr>
              <a:t>. When a user books the desk, they are reserving a specific seat. </a:t>
            </a:r>
          </a:p>
          <a:p>
            <a:pPr marL="0" indent="0">
              <a:buNone/>
            </a:pPr>
            <a:endParaRPr lang="en-US" dirty="0"/>
          </a:p>
          <a:p>
            <a:pPr marL="0" indent="0">
              <a:buNone/>
            </a:pPr>
            <a:r>
              <a:rPr lang="en-US" dirty="0">
                <a:latin typeface="Segoe UI"/>
                <a:cs typeface="Segoe UI"/>
              </a:rPr>
              <a:t>For more information, please see </a:t>
            </a:r>
            <a:r>
              <a:rPr lang="en-US" dirty="0">
                <a:latin typeface="Segoe UI"/>
                <a:cs typeface="Segoe UI"/>
                <a:hlinkClick r:id="rId2"/>
              </a:rPr>
              <a:t>Configure desk booking - Microsoft Places | Microsoft Learn</a:t>
            </a:r>
            <a:endParaRPr lang="en-US" dirty="0">
              <a:latin typeface="Segoe UI"/>
              <a:ea typeface="Calibri"/>
              <a:cs typeface="Segoe UI"/>
            </a:endParaRPr>
          </a:p>
          <a:p>
            <a:pPr marL="0" indent="0">
              <a:buNone/>
            </a:pPr>
            <a:endParaRPr lang="en-US" dirty="0"/>
          </a:p>
        </p:txBody>
      </p:sp>
    </p:spTree>
    <p:extLst>
      <p:ext uri="{BB962C8B-B14F-4D97-AF65-F5344CB8AC3E}">
        <p14:creationId xmlns:p14="http://schemas.microsoft.com/office/powerpoint/2010/main" val="24429423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6317-FE5B-E3A9-432F-906C672E77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5DAD85-281C-ABE8-D72E-F13C8F8FAD91}"/>
              </a:ext>
            </a:extLst>
          </p:cNvPr>
          <p:cNvSpPr>
            <a:spLocks noGrp="1"/>
          </p:cNvSpPr>
          <p:nvPr>
            <p:ph type="title"/>
          </p:nvPr>
        </p:nvSpPr>
        <p:spPr/>
        <p:txBody>
          <a:bodyPr/>
          <a:lstStyle/>
          <a:p>
            <a:r>
              <a:rPr lang="en-GB" dirty="0">
                <a:latin typeface="+mj-lt"/>
                <a:cs typeface="Segoe UI Semibold"/>
              </a:rPr>
              <a:t>Get started in just three steps </a:t>
            </a:r>
            <a:endParaRPr lang="en-US" dirty="0"/>
          </a:p>
        </p:txBody>
      </p:sp>
      <p:sp>
        <p:nvSpPr>
          <p:cNvPr id="6" name="Content Placeholder 5">
            <a:extLst>
              <a:ext uri="{FF2B5EF4-FFF2-40B4-BE49-F238E27FC236}">
                <a16:creationId xmlns:a16="http://schemas.microsoft.com/office/drawing/2014/main" id="{CDDCCA64-DF93-1F0D-7B78-9A6B3562E473}"/>
              </a:ext>
            </a:extLst>
          </p:cNvPr>
          <p:cNvSpPr>
            <a:spLocks noGrp="1"/>
          </p:cNvSpPr>
          <p:nvPr>
            <p:ph sz="quarter" idx="10"/>
          </p:nvPr>
        </p:nvSpPr>
        <p:spPr>
          <a:xfrm>
            <a:off x="526058" y="1621712"/>
            <a:ext cx="10564930" cy="3323987"/>
          </a:xfrm>
        </p:spPr>
        <p:txBody>
          <a:bodyPr vert="horz" wrap="square" lIns="0" tIns="0" rIns="0" bIns="0" rtlCol="0" anchor="t">
            <a:spAutoFit/>
          </a:bodyPr>
          <a:lstStyle/>
          <a:p>
            <a:pPr marL="0" indent="0">
              <a:spcBef>
                <a:spcPts val="1200"/>
              </a:spcBef>
              <a:spcAft>
                <a:spcPts val="1200"/>
              </a:spcAft>
              <a:buNone/>
            </a:pPr>
            <a:r>
              <a:rPr lang="en-GB" sz="1800" dirty="0">
                <a:solidFill>
                  <a:srgbClr val="000000"/>
                </a:solidFill>
                <a:latin typeface="Segoe Sans Text"/>
              </a:rPr>
              <a:t>1) Confirm that you meet the pre-requisites</a:t>
            </a:r>
            <a:br>
              <a:rPr lang="en-GB" sz="1800" dirty="0">
                <a:solidFill>
                  <a:srgbClr val="000000"/>
                </a:solidFill>
                <a:latin typeface="Segoe Sans Text"/>
              </a:rPr>
            </a:br>
            <a:br>
              <a:rPr lang="en-GB" sz="1800" dirty="0">
                <a:solidFill>
                  <a:srgbClr val="000000"/>
                </a:solidFill>
                <a:latin typeface="Segoe Sans Text"/>
              </a:rPr>
            </a:br>
            <a:r>
              <a:rPr lang="en-GB" sz="1800" dirty="0">
                <a:solidFill>
                  <a:srgbClr val="000000"/>
                </a:solidFill>
                <a:latin typeface="Segoe Sans Text"/>
              </a:rPr>
              <a:t>2) Set up desk and / or desk pool accounts in Exchange </a:t>
            </a:r>
            <a:br>
              <a:rPr lang="en-GB" sz="1800" dirty="0">
                <a:solidFill>
                  <a:srgbClr val="000000"/>
                </a:solidFill>
                <a:latin typeface="Segoe Sans Text"/>
              </a:rPr>
            </a:br>
            <a:br>
              <a:rPr lang="en-GB" sz="1800" dirty="0">
                <a:solidFill>
                  <a:srgbClr val="000000"/>
                </a:solidFill>
                <a:latin typeface="Segoe Sans Text"/>
              </a:rPr>
            </a:br>
            <a:r>
              <a:rPr lang="en-GB" sz="1800" dirty="0">
                <a:solidFill>
                  <a:srgbClr val="000000"/>
                </a:solidFill>
                <a:latin typeface="Segoe Sans Text"/>
              </a:rPr>
              <a:t>3) Collect information from peripherals on the </a:t>
            </a:r>
            <a:br>
              <a:rPr lang="en-GB" sz="1800" dirty="0">
                <a:solidFill>
                  <a:srgbClr val="000000"/>
                </a:solidFill>
                <a:latin typeface="Segoe Sans Text"/>
              </a:rPr>
            </a:br>
            <a:r>
              <a:rPr lang="en-GB" sz="1800" dirty="0">
                <a:solidFill>
                  <a:srgbClr val="000000"/>
                </a:solidFill>
                <a:latin typeface="Segoe Sans Text"/>
              </a:rPr>
              <a:t>desks and associate them to the desk and desk </a:t>
            </a:r>
            <a:br>
              <a:rPr lang="en-GB" sz="1800" dirty="0">
                <a:solidFill>
                  <a:srgbClr val="000000"/>
                </a:solidFill>
                <a:latin typeface="Segoe Sans Text"/>
              </a:rPr>
            </a:br>
            <a:r>
              <a:rPr lang="en-GB" sz="1800" dirty="0">
                <a:solidFill>
                  <a:srgbClr val="000000"/>
                </a:solidFill>
                <a:latin typeface="Segoe Sans Text"/>
              </a:rPr>
              <a:t>pool accounts in Teams Rooms Pro Management portal. </a:t>
            </a:r>
            <a:br>
              <a:rPr lang="en-GB" sz="1800" dirty="0">
                <a:solidFill>
                  <a:srgbClr val="000000"/>
                </a:solidFill>
                <a:latin typeface="Segoe Sans Text"/>
              </a:rPr>
            </a:br>
            <a:br>
              <a:rPr lang="en-GB" sz="1800" dirty="0">
                <a:solidFill>
                  <a:srgbClr val="000000"/>
                </a:solidFill>
                <a:latin typeface="Segoe Sans Text"/>
              </a:rPr>
            </a:br>
            <a:r>
              <a:rPr lang="en-GB" sz="1800" dirty="0">
                <a:solidFill>
                  <a:srgbClr val="000000"/>
                </a:solidFill>
                <a:latin typeface="Segoe Sans Text"/>
              </a:rPr>
              <a:t>That’s it! You’re all set! Automatic reservations for users </a:t>
            </a:r>
            <a:br>
              <a:rPr lang="en-GB" sz="1800" dirty="0">
                <a:solidFill>
                  <a:srgbClr val="000000"/>
                </a:solidFill>
                <a:latin typeface="Segoe Sans Text"/>
              </a:rPr>
            </a:br>
            <a:r>
              <a:rPr lang="en-GB" sz="1800" dirty="0">
                <a:solidFill>
                  <a:srgbClr val="000000"/>
                </a:solidFill>
                <a:latin typeface="Segoe Sans Text"/>
              </a:rPr>
              <a:t>will start firing, and usage reports will start populating.</a:t>
            </a:r>
            <a:br>
              <a:rPr lang="en-GB" sz="1800" dirty="0">
                <a:solidFill>
                  <a:srgbClr val="000000"/>
                </a:solidFill>
                <a:latin typeface="Segoe Sans Text"/>
              </a:rPr>
            </a:br>
            <a:r>
              <a:rPr lang="en-GB" sz="1800" dirty="0">
                <a:solidFill>
                  <a:srgbClr val="000000"/>
                </a:solidFill>
                <a:latin typeface="Segoe Sans Text"/>
              </a:rPr>
              <a:t> </a:t>
            </a:r>
            <a:br>
              <a:rPr lang="en-GB" sz="1800" dirty="0">
                <a:solidFill>
                  <a:srgbClr val="000000"/>
                </a:solidFill>
                <a:latin typeface="Segoe Sans Text"/>
              </a:rPr>
            </a:br>
            <a:r>
              <a:rPr lang="en-GB" sz="1800" dirty="0">
                <a:solidFill>
                  <a:srgbClr val="000000"/>
                </a:solidFill>
                <a:latin typeface="Segoe Sans Text"/>
              </a:rPr>
              <a:t>With automatic peripheral association, step 3 can even be skipped!</a:t>
            </a:r>
          </a:p>
        </p:txBody>
      </p:sp>
      <p:pic>
        <p:nvPicPr>
          <p:cNvPr id="12" name="Picture 11" descr="Teams desktop client with a notification in the activity feed showing that the space is reserved for the user">
            <a:extLst>
              <a:ext uri="{FF2B5EF4-FFF2-40B4-BE49-F238E27FC236}">
                <a16:creationId xmlns:a16="http://schemas.microsoft.com/office/drawing/2014/main" id="{7DD3C8D2-4B63-58B0-0010-BF8D55BE40A6}"/>
              </a:ext>
            </a:extLst>
          </p:cNvPr>
          <p:cNvPicPr>
            <a:picLocks noChangeAspect="1"/>
          </p:cNvPicPr>
          <p:nvPr/>
        </p:nvPicPr>
        <p:blipFill>
          <a:blip r:embed="rId2"/>
          <a:stretch>
            <a:fillRect/>
          </a:stretch>
        </p:blipFill>
        <p:spPr>
          <a:xfrm>
            <a:off x="6096000" y="745742"/>
            <a:ext cx="5092764" cy="2950947"/>
          </a:xfrm>
          <a:prstGeom prst="rect">
            <a:avLst/>
          </a:prstGeom>
        </p:spPr>
      </p:pic>
      <p:sp>
        <p:nvSpPr>
          <p:cNvPr id="13" name="Rectangle 12" descr="Text box highlighting the notification on the Teams desktop client ">
            <a:extLst>
              <a:ext uri="{FF2B5EF4-FFF2-40B4-BE49-F238E27FC236}">
                <a16:creationId xmlns:a16="http://schemas.microsoft.com/office/drawing/2014/main" id="{AC0C74D9-3E6C-A9CC-F1EC-42CCD0DD40EA}"/>
              </a:ext>
            </a:extLst>
          </p:cNvPr>
          <p:cNvSpPr/>
          <p:nvPr/>
        </p:nvSpPr>
        <p:spPr bwMode="auto">
          <a:xfrm>
            <a:off x="6444881" y="1275184"/>
            <a:ext cx="1063152" cy="346528"/>
          </a:xfrm>
          <a:prstGeom prst="rect">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descr="Usage reports in the Teams Rooms Pro Management portal">
            <a:extLst>
              <a:ext uri="{FF2B5EF4-FFF2-40B4-BE49-F238E27FC236}">
                <a16:creationId xmlns:a16="http://schemas.microsoft.com/office/drawing/2014/main" id="{0EA35D5F-94AD-23BB-21D1-B2CC97C69D1A}"/>
              </a:ext>
            </a:extLst>
          </p:cNvPr>
          <p:cNvPicPr>
            <a:picLocks noChangeAspect="1"/>
          </p:cNvPicPr>
          <p:nvPr/>
        </p:nvPicPr>
        <p:blipFill>
          <a:blip r:embed="rId3">
            <a:extLst>
              <a:ext uri="{28A0092B-C50C-407E-A947-70E740481C1C}">
                <a14:useLocalDpi xmlns:a14="http://schemas.microsoft.com/office/drawing/2010/main" val="0"/>
              </a:ext>
            </a:extLst>
          </a:blip>
          <a:srcRect l="8101" r="8101"/>
          <a:stretch/>
        </p:blipFill>
        <p:spPr>
          <a:xfrm>
            <a:off x="8033415" y="3201882"/>
            <a:ext cx="3940871" cy="2645319"/>
          </a:xfrm>
          <a:custGeom>
            <a:avLst/>
            <a:gdLst>
              <a:gd name="connsiteX0" fmla="*/ 48450 w 3327728"/>
              <a:gd name="connsiteY0" fmla="*/ 0 h 2233745"/>
              <a:gd name="connsiteX1" fmla="*/ 3279278 w 3327728"/>
              <a:gd name="connsiteY1" fmla="*/ 0 h 2233745"/>
              <a:gd name="connsiteX2" fmla="*/ 3327728 w 3327728"/>
              <a:gd name="connsiteY2" fmla="*/ 48450 h 2233745"/>
              <a:gd name="connsiteX3" fmla="*/ 3327728 w 3327728"/>
              <a:gd name="connsiteY3" fmla="*/ 2185295 h 2233745"/>
              <a:gd name="connsiteX4" fmla="*/ 3279278 w 3327728"/>
              <a:gd name="connsiteY4" fmla="*/ 2233745 h 2233745"/>
              <a:gd name="connsiteX5" fmla="*/ 48450 w 3327728"/>
              <a:gd name="connsiteY5" fmla="*/ 2233745 h 2233745"/>
              <a:gd name="connsiteX6" fmla="*/ 0 w 3327728"/>
              <a:gd name="connsiteY6" fmla="*/ 2185295 h 2233745"/>
              <a:gd name="connsiteX7" fmla="*/ 0 w 3327728"/>
              <a:gd name="connsiteY7" fmla="*/ 48450 h 2233745"/>
              <a:gd name="connsiteX8" fmla="*/ 48450 w 3327728"/>
              <a:gd name="connsiteY8" fmla="*/ 0 h 22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728" h="2233745">
                <a:moveTo>
                  <a:pt x="48450" y="0"/>
                </a:moveTo>
                <a:lnTo>
                  <a:pt x="3279278" y="0"/>
                </a:lnTo>
                <a:cubicBezTo>
                  <a:pt x="3306036" y="0"/>
                  <a:pt x="3327728" y="21692"/>
                  <a:pt x="3327728" y="48450"/>
                </a:cubicBezTo>
                <a:lnTo>
                  <a:pt x="3327728" y="2185295"/>
                </a:lnTo>
                <a:cubicBezTo>
                  <a:pt x="3327728" y="2212053"/>
                  <a:pt x="3306036" y="2233745"/>
                  <a:pt x="3279278" y="2233745"/>
                </a:cubicBezTo>
                <a:lnTo>
                  <a:pt x="48450" y="2233745"/>
                </a:lnTo>
                <a:cubicBezTo>
                  <a:pt x="21692" y="2233745"/>
                  <a:pt x="0" y="2212053"/>
                  <a:pt x="0" y="2185295"/>
                </a:cubicBezTo>
                <a:lnTo>
                  <a:pt x="0" y="48450"/>
                </a:lnTo>
                <a:cubicBezTo>
                  <a:pt x="0" y="21692"/>
                  <a:pt x="21692" y="0"/>
                  <a:pt x="48450" y="0"/>
                </a:cubicBezTo>
                <a:close/>
              </a:path>
            </a:pathLst>
          </a:custGeom>
        </p:spPr>
      </p:pic>
    </p:spTree>
    <p:extLst>
      <p:ext uri="{BB962C8B-B14F-4D97-AF65-F5344CB8AC3E}">
        <p14:creationId xmlns:p14="http://schemas.microsoft.com/office/powerpoint/2010/main" val="20269933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71C6EA-674C-7438-21BD-32D6EC5B4C9E}"/>
              </a:ext>
            </a:extLst>
          </p:cNvPr>
          <p:cNvSpPr>
            <a:spLocks noGrp="1"/>
          </p:cNvSpPr>
          <p:nvPr>
            <p:ph type="title"/>
          </p:nvPr>
        </p:nvSpPr>
        <p:spPr>
          <a:xfrm>
            <a:off x="608662" y="3035808"/>
            <a:ext cx="9144000" cy="498598"/>
          </a:xfrm>
        </p:spPr>
        <p:txBody>
          <a:bodyPr/>
          <a:lstStyle/>
          <a:p>
            <a:r>
              <a:rPr lang="en-GB" dirty="0">
                <a:latin typeface="Segoe UI Semibold"/>
                <a:cs typeface="Segoe UI Semibold"/>
              </a:rPr>
              <a:t>Step 1: Prerequisites </a:t>
            </a:r>
            <a:endParaRPr lang="en-US" dirty="0"/>
          </a:p>
        </p:txBody>
      </p:sp>
    </p:spTree>
    <p:extLst>
      <p:ext uri="{BB962C8B-B14F-4D97-AF65-F5344CB8AC3E}">
        <p14:creationId xmlns:p14="http://schemas.microsoft.com/office/powerpoint/2010/main" val="94483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34A35-55C7-C01B-4B71-EC2B3FAD02BD}"/>
              </a:ext>
            </a:extLst>
          </p:cNvPr>
          <p:cNvSpPr>
            <a:spLocks noGrp="1"/>
          </p:cNvSpPr>
          <p:nvPr>
            <p:ph type="title"/>
          </p:nvPr>
        </p:nvSpPr>
        <p:spPr/>
        <p:txBody>
          <a:bodyPr/>
          <a:lstStyle/>
          <a:p>
            <a:r>
              <a:rPr lang="en-US" dirty="0">
                <a:latin typeface="Segoe UI Semibold"/>
                <a:cs typeface="Segoe UI Semibold"/>
              </a:rPr>
              <a:t>License requirements and prerequisites to get started  </a:t>
            </a:r>
            <a:endParaRPr lang="en-US" dirty="0"/>
          </a:p>
        </p:txBody>
      </p:sp>
      <p:sp>
        <p:nvSpPr>
          <p:cNvPr id="2" name="Content Placeholder 1">
            <a:extLst>
              <a:ext uri="{FF2B5EF4-FFF2-40B4-BE49-F238E27FC236}">
                <a16:creationId xmlns:a16="http://schemas.microsoft.com/office/drawing/2014/main" id="{1DD4E51D-2243-E93B-FC4B-75CE508A8E9D}"/>
              </a:ext>
            </a:extLst>
          </p:cNvPr>
          <p:cNvSpPr>
            <a:spLocks noGrp="1"/>
          </p:cNvSpPr>
          <p:nvPr>
            <p:ph sz="quarter" idx="10"/>
          </p:nvPr>
        </p:nvSpPr>
        <p:spPr>
          <a:xfrm>
            <a:off x="584200" y="1435100"/>
            <a:ext cx="11018838" cy="3853363"/>
          </a:xfrm>
        </p:spPr>
        <p:txBody>
          <a:bodyPr vert="horz" wrap="square" lIns="0" tIns="0" rIns="0" bIns="0" rtlCol="0" anchor="t">
            <a:spAutoFit/>
          </a:bodyPr>
          <a:lstStyle/>
          <a:p>
            <a:r>
              <a:rPr lang="en-US" dirty="0">
                <a:latin typeface="Segoe UI"/>
                <a:cs typeface="Segoe UI"/>
              </a:rPr>
              <a:t>Qualifying Microsoft 365 subscription on users</a:t>
            </a:r>
            <a:br>
              <a:rPr lang="en-US" dirty="0">
                <a:latin typeface="Segoe UI"/>
                <a:cs typeface="Segoe UI"/>
              </a:rPr>
            </a:br>
            <a:endParaRPr lang="en-US" dirty="0">
              <a:latin typeface="Segoe UI"/>
              <a:cs typeface="Segoe UI"/>
            </a:endParaRPr>
          </a:p>
          <a:p>
            <a:r>
              <a:rPr lang="en-US" dirty="0">
                <a:latin typeface="Segoe UI"/>
                <a:cs typeface="Segoe UI"/>
              </a:rPr>
              <a:t>Access to Teams Rooms Pro Management Portal</a:t>
            </a:r>
          </a:p>
          <a:p>
            <a:pPr lvl="1">
              <a:buFont typeface="Courier New" panose="05000000000000000000" pitchFamily="2" charset="2"/>
              <a:buChar char="o"/>
            </a:pPr>
            <a:r>
              <a:rPr lang="en-US" dirty="0">
                <a:latin typeface="Segoe UI"/>
                <a:cs typeface="Segoe UI"/>
              </a:rPr>
              <a:t>Requires at least one Microsoft Teams Rooms Pro license in the tenant</a:t>
            </a:r>
            <a:br>
              <a:rPr lang="en-US" dirty="0">
                <a:latin typeface="Segoe UI"/>
                <a:cs typeface="Segoe UI"/>
              </a:rPr>
            </a:br>
            <a:endParaRPr lang="en-US" dirty="0">
              <a:latin typeface="Segoe UI"/>
              <a:cs typeface="Segoe UI"/>
            </a:endParaRPr>
          </a:p>
          <a:p>
            <a:r>
              <a:rPr lang="en-US" dirty="0">
                <a:latin typeface="Segoe UI"/>
                <a:cs typeface="Segoe UI"/>
              </a:rPr>
              <a:t>Monitor or audio / video peripherals on each bookable desk</a:t>
            </a:r>
          </a:p>
          <a:p>
            <a:pPr marL="0" indent="0">
              <a:buNone/>
            </a:pPr>
            <a:endParaRPr lang="en-US" dirty="0"/>
          </a:p>
          <a:p>
            <a:pPr marL="228600" lvl="1" indent="0">
              <a:buNone/>
            </a:pPr>
            <a:endParaRPr lang="en-US" dirty="0"/>
          </a:p>
          <a:p>
            <a:pPr marL="228600" lvl="1" indent="0" algn="ctr">
              <a:buNone/>
            </a:pPr>
            <a:r>
              <a:rPr lang="en-US" dirty="0">
                <a:latin typeface="Segoe UI"/>
                <a:cs typeface="Segoe UI"/>
              </a:rPr>
              <a:t>Please refer to the following link for more information on licensing </a:t>
            </a:r>
          </a:p>
          <a:p>
            <a:pPr marL="228600" lvl="1" indent="0" algn="ctr">
              <a:buNone/>
            </a:pPr>
            <a:r>
              <a:rPr lang="en-US" dirty="0">
                <a:hlinkClick r:id="rId2"/>
              </a:rPr>
              <a:t>Setting up Bookable Desks in Microsoft Teams - Microsoft Teams | Microsoft Learn</a:t>
            </a:r>
            <a:endParaRPr lang="en-US" dirty="0"/>
          </a:p>
        </p:txBody>
      </p:sp>
    </p:spTree>
    <p:extLst>
      <p:ext uri="{BB962C8B-B14F-4D97-AF65-F5344CB8AC3E}">
        <p14:creationId xmlns:p14="http://schemas.microsoft.com/office/powerpoint/2010/main" val="32071652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71C6EA-674C-7438-21BD-32D6EC5B4C9E}"/>
              </a:ext>
            </a:extLst>
          </p:cNvPr>
          <p:cNvSpPr>
            <a:spLocks noGrp="1"/>
          </p:cNvSpPr>
          <p:nvPr>
            <p:ph type="title"/>
          </p:nvPr>
        </p:nvSpPr>
        <p:spPr>
          <a:xfrm>
            <a:off x="608662" y="2537210"/>
            <a:ext cx="10204173" cy="997196"/>
          </a:xfrm>
        </p:spPr>
        <p:txBody>
          <a:bodyPr/>
          <a:lstStyle/>
          <a:p>
            <a:r>
              <a:rPr lang="en-GB" dirty="0">
                <a:latin typeface="Segoe UI Semibold"/>
                <a:cs typeface="Segoe UI Semibold"/>
              </a:rPr>
              <a:t>Step 2: Creating an individual desk or desk pool account in Exchange</a:t>
            </a:r>
          </a:p>
        </p:txBody>
      </p:sp>
    </p:spTree>
    <p:extLst>
      <p:ext uri="{BB962C8B-B14F-4D97-AF65-F5344CB8AC3E}">
        <p14:creationId xmlns:p14="http://schemas.microsoft.com/office/powerpoint/2010/main" val="215876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2.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5872</TotalTime>
  <Words>2371</Words>
  <Application>Microsoft Office PowerPoint</Application>
  <PresentationFormat>Widescreen</PresentationFormat>
  <Paragraphs>145</Paragraphs>
  <Slides>26</Slides>
  <Notes>2</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White template</vt:lpstr>
      <vt:lpstr>White template</vt:lpstr>
      <vt:lpstr>Microsoft Teams Bookable desks  deployment guide</vt:lpstr>
      <vt:lpstr>Overview</vt:lpstr>
      <vt:lpstr>Bookable desks with Microsoft Teams</vt:lpstr>
      <vt:lpstr>What is a Teams Bookable desk?</vt:lpstr>
      <vt:lpstr>Understanding desk pools vs individual desks</vt:lpstr>
      <vt:lpstr>Get started in just three steps </vt:lpstr>
      <vt:lpstr>Step 1: Prerequisites </vt:lpstr>
      <vt:lpstr>License requirements and prerequisites to get started  </vt:lpstr>
      <vt:lpstr>Step 2: Creating an individual desk or desk pool account in Exchange</vt:lpstr>
      <vt:lpstr>Create Individual Desks for booking (1/2)</vt:lpstr>
      <vt:lpstr>Create Individual Desks for booking (2/2)</vt:lpstr>
      <vt:lpstr>Creating desk pools  </vt:lpstr>
      <vt:lpstr>What if I am also onboarding desk pools to Microsoft Places? </vt:lpstr>
      <vt:lpstr>Once created, you can see the desk and desk pools under inventory</vt:lpstr>
      <vt:lpstr>Step 3: Capturing peripheral information </vt:lpstr>
      <vt:lpstr>Peripheral association through PowerShell </vt:lpstr>
      <vt:lpstr>Automatic peripheral association</vt:lpstr>
      <vt:lpstr>I have a GCC tenant. Is there anything additional I need to do?</vt:lpstr>
      <vt:lpstr>Enabling automatic location updates </vt:lpstr>
      <vt:lpstr>Enabling automatic location updates </vt:lpstr>
      <vt:lpstr>Enabling check-in and auto-release</vt:lpstr>
      <vt:lpstr>Enabling check-in and auto-release </vt:lpstr>
      <vt:lpstr>Timeline to deploy </vt:lpstr>
      <vt:lpstr>Tenants can be up and running within a week </vt:lpstr>
      <vt:lpstr>Important links</vt:lpstr>
      <vt:lpstr>Important links to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Evie Grimshaw</cp:lastModifiedBy>
  <cp:revision>4</cp:revision>
  <dcterms:created xsi:type="dcterms:W3CDTF">2025-01-03T17:35:18Z</dcterms:created>
  <dcterms:modified xsi:type="dcterms:W3CDTF">2025-09-03T19:44:47Z</dcterms:modified>
</cp:coreProperties>
</file>