
<file path=[Content_Types].xml><?xml version="1.0" encoding="utf-8"?>
<Types xmlns="http://schemas.openxmlformats.org/package/2006/content-types">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72" r:id="rId4"/>
  </p:sldMasterIdLst>
  <p:notesMasterIdLst>
    <p:notesMasterId r:id="rId19"/>
  </p:notesMasterIdLst>
  <p:sldIdLst>
    <p:sldId id="349" r:id="rId5"/>
    <p:sldId id="350" r:id="rId6"/>
    <p:sldId id="351" r:id="rId7"/>
    <p:sldId id="352" r:id="rId8"/>
    <p:sldId id="353" r:id="rId9"/>
    <p:sldId id="354" r:id="rId10"/>
    <p:sldId id="355" r:id="rId11"/>
    <p:sldId id="356" r:id="rId12"/>
    <p:sldId id="357" r:id="rId13"/>
    <p:sldId id="358" r:id="rId14"/>
    <p:sldId id="359" r:id="rId15"/>
    <p:sldId id="360" r:id="rId16"/>
    <p:sldId id="361" r:id="rId17"/>
    <p:sldId id="362" r:id="rId18"/>
  </p:sldIdLst>
  <p:sldSz cx="7772400" cy="10058400"/>
  <p:notesSz cx="6858000" cy="9144000"/>
  <p:defaultTextStyle>
    <a:defPPr>
      <a:defRPr lang="en-US"/>
    </a:defPPr>
    <a:lvl1pPr marL="0" algn="l" defTabSz="1018824" rtl="0" eaLnBrk="1" latinLnBrk="0" hangingPunct="1">
      <a:defRPr sz="2006" kern="1200">
        <a:solidFill>
          <a:schemeClr val="tx1"/>
        </a:solidFill>
        <a:latin typeface="+mn-lt"/>
        <a:ea typeface="+mn-ea"/>
        <a:cs typeface="+mn-cs"/>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3C82EB03-407E-01D1-7CBB-F45B950A7ECF}" name="Maria Barrios Fernandez (CELA)" initials="MB" userId="S::mariabar@microsoft.com::dc305456-2c7f-4936-9e2b-7984bbfa73b9" providerId="AD"/>
  <p188:author id="{BC359940-2180-73AA-FD03-DF01F28630C6}" name="Sneha Trivedi" initials="ST" userId="S::sntrived@microsoft.com::c419527c-a451-492a-ad08-2af15df28a39" providerId="AD"/>
  <p188:author id="{48821C4B-037F-25D6-7732-C3EB941964AB}" name="Lafferty, Katie" initials="LK" userId="S::KLafferty@kforce.com::28ce74aa-bd52-401c-a783-584127797ffb" providerId="AD"/>
  <p188:author id="{7DCC914F-22F3-8F55-6CEF-FF0EEBD93F7E}" name="Yana Terukhova" initials="YT" userId="S::yanat@microsoft.com::28c1b028-299b-4ee2-bac8-a770e006f64c" providerId="AD"/>
  <p188:author id="{E96D924F-81FC-902E-DFB7-BB539F87B531}" name="William Riedell" initials="WR" userId="S::wriedell@microsoft.com::51d5d4c2-0f0c-40b2-a838-ce9ad15777a5" providerId="AD"/>
  <p188:author id="{D20E775B-B30C-2397-2CC0-1091A8A4692D}" name="Blake Norton (Synaxis Corporation)" initials="BC" userId="S::v-blnort@microsoft.com::c7b2b92d-57f0-4b9f-a279-7f61fcd2e32f" providerId="AD"/>
  <p188:author id="{0072BD5E-5B89-AD7E-3E25-5ADEB1C9A9D0}" name="Anna-Marie Scarberry (Spur Reply LLC)" initials="AS" userId="S::v-ascarberry@microsoft.com::080a8209-c1c6-418b-b988-ff4dc0872be7" providerId="AD"/>
  <p188:author id="{C8174262-ED7F-D21D-3D7A-C4BCA27E877E}" name="Christine Wollin" initials="CW" userId="S::cwollin@microsoft.com::143ca00e-dd8a-4e0b-a98c-bceb622960bd" providerId="AD"/>
  <p188:author id="{00F6EC84-4F1F-7C19-7B50-DDD51850A4DE}" name="Jasmin Zilkens" initials="JZ" userId="S::jzilkens@microsoft.com::9dd16739-6e60-4d0b-bf59-851974939c29" providerId="AD"/>
  <p188:author id="{E5AC6D94-16F5-F310-3425-4C83425C8D84}" name="Angelica Johnson (SHE/HER)" initials="AJ" userId="S::angjohnson@microsoft.com::10320aef-65d3-4dea-8667-30a53b9a42a2" providerId="AD"/>
  <p188:author id="{6D5E61A7-3E7E-8942-A511-5634EA338113}" name="Tiffany Ellis" initials="TE" userId="S::tiellis@microsoft.com::b80b2530-a376-45b2-8ebc-8e10d021bb54" providerId="AD"/>
  <p188:author id="{02CE38B2-A77E-99CA-5556-A58DDC93F84B}" name="Dustin Somers (Spur Reply LLC)" initials="DS" userId="S::v-dusomers@microsoft.com::88de94a9-35ce-4cf3-9428-fa417392392b" providerId="AD"/>
  <p188:author id="{49B2D9B8-9E40-F92B-EA45-3AE27D34BBB6}" name="Anu Domingo" initials="AD" userId="S::anudomingo@microsoft.com::8d0d3857-3c32-4046-b556-cc76845d0c8c" providerId="AD"/>
  <p188:author id="{52AD75C7-6B7A-F9E0-22C6-77223870412E}" name="Sergei Solntsev" initials="SS" userId="S::ssolntsev@microsoft.com::84668661-e0cb-4d93-8645-cec1fa2a68a8" providerId="AD"/>
  <p188:author id="{65E70CCE-0136-8621-A2EC-88DEE51B3F20}" name="Amber Waisanen" initials="AW" userId="S::amberw@microsoft.com::015a684b-c5c6-4872-a61d-43586cf092b4" providerId="AD"/>
  <p188:author id="{A5D03CDC-B4E9-C5A0-E47D-1D0C1686714E}" name="Kent Sucgang (CELA)" initials="K(" userId="S::kentsucgang@microsoft.com::da66670c-76ce-4d48-8782-51889970015e" providerId="AD"/>
  <p188:author id="{251871E8-1052-0574-57C0-60020D8857D0}" name="Saulo Machado" initials="SM" userId="S::samachad@microsoft.com::27113bbf-fdf8-43dc-8297-892970210243" providerId="AD"/>
  <p188:author id="{85E129EF-0A81-ABE2-7338-D8D28E8E3AD5}" name="Alvindarison Wanniang [Chillibreeze]" initials="AW" userId="S::alvindarison.w@chillibreeze.com::11fa43a0-90c6-45ea-8cf5-2de0fc77cfd0" providerId="AD"/>
  <p188:author id="{F73661F5-D9AF-BC2E-098C-F0E8BF0EA6C9}" name="Nidhi Chaudhry" initials="NC" userId="S::nichaudh@microsoft.com::a212df4e-42ef-43ee-b89a-b89468c47fc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F7F5"/>
    <a:srgbClr val="ED5261"/>
    <a:srgbClr val="EC4A27"/>
    <a:srgbClr val="C03BC4"/>
    <a:srgbClr val="0078D4"/>
    <a:srgbClr val="9D30A0"/>
    <a:srgbClr val="F5EAE4"/>
    <a:srgbClr val="F8EDF9"/>
    <a:srgbClr val="000000"/>
    <a:srgbClr val="9449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1DBE8D-0EBD-94A1-8A1C-392D88369688}" v="7" dt="2026-03-17T23:39:12.140"/>
    <p1510:client id="{75698438-F80F-FFAF-2249-5AD8108828AF}" v="28" dt="2026-03-17T16:20:34.867"/>
    <p1510:client id="{A7F81882-AA03-A797-EFED-26730FDCAD14}" v="7" dt="2026-03-18T16:03:56.2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B56165-ABC8-4FA1-BE91-485B83700693}" type="datetimeFigureOut">
              <a:rPr lang="en-US" smtClean="0"/>
              <a:t>3/18/2026</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077077-4E4C-471B-86C4-ADBCAD9D2B80}" type="slidenum">
              <a:rPr lang="en-US" smtClean="0"/>
              <a:t>‹#›</a:t>
            </a:fld>
            <a:endParaRPr lang="en-US"/>
          </a:p>
        </p:txBody>
      </p:sp>
    </p:spTree>
    <p:extLst>
      <p:ext uri="{BB962C8B-B14F-4D97-AF65-F5344CB8AC3E}">
        <p14:creationId xmlns:p14="http://schemas.microsoft.com/office/powerpoint/2010/main" val="2500003243"/>
      </p:ext>
    </p:extLst>
  </p:cSld>
  <p:clrMap bg1="lt1" tx1="dk1" bg2="lt2" tx2="dk2" accent1="accent1" accent2="accent2" accent3="accent3" accent4="accent4" accent5="accent5" accent6="accent6" hlink="hlink" folHlink="folHlink"/>
  <p:notesStyle>
    <a:lvl1pPr marL="0" algn="l" defTabSz="1018824" rtl="0" eaLnBrk="1" latinLnBrk="0" hangingPunct="1">
      <a:defRPr sz="1337" kern="1200">
        <a:solidFill>
          <a:schemeClr val="tx1"/>
        </a:solidFill>
        <a:latin typeface="+mn-lt"/>
        <a:ea typeface="+mn-ea"/>
        <a:cs typeface="+mn-cs"/>
      </a:defRPr>
    </a:lvl1pPr>
    <a:lvl2pPr marL="509412" algn="l" defTabSz="1018824" rtl="0" eaLnBrk="1" latinLnBrk="0" hangingPunct="1">
      <a:defRPr sz="1337" kern="1200">
        <a:solidFill>
          <a:schemeClr val="tx1"/>
        </a:solidFill>
        <a:latin typeface="+mn-lt"/>
        <a:ea typeface="+mn-ea"/>
        <a:cs typeface="+mn-cs"/>
      </a:defRPr>
    </a:lvl2pPr>
    <a:lvl3pPr marL="1018824" algn="l" defTabSz="1018824" rtl="0" eaLnBrk="1" latinLnBrk="0" hangingPunct="1">
      <a:defRPr sz="1337" kern="1200">
        <a:solidFill>
          <a:schemeClr val="tx1"/>
        </a:solidFill>
        <a:latin typeface="+mn-lt"/>
        <a:ea typeface="+mn-ea"/>
        <a:cs typeface="+mn-cs"/>
      </a:defRPr>
    </a:lvl3pPr>
    <a:lvl4pPr marL="1528237" algn="l" defTabSz="1018824" rtl="0" eaLnBrk="1" latinLnBrk="0" hangingPunct="1">
      <a:defRPr sz="1337" kern="1200">
        <a:solidFill>
          <a:schemeClr val="tx1"/>
        </a:solidFill>
        <a:latin typeface="+mn-lt"/>
        <a:ea typeface="+mn-ea"/>
        <a:cs typeface="+mn-cs"/>
      </a:defRPr>
    </a:lvl4pPr>
    <a:lvl5pPr marL="2037649" algn="l" defTabSz="1018824" rtl="0" eaLnBrk="1" latinLnBrk="0" hangingPunct="1">
      <a:defRPr sz="1337" kern="1200">
        <a:solidFill>
          <a:schemeClr val="tx1"/>
        </a:solidFill>
        <a:latin typeface="+mn-lt"/>
        <a:ea typeface="+mn-ea"/>
        <a:cs typeface="+mn-cs"/>
      </a:defRPr>
    </a:lvl5pPr>
    <a:lvl6pPr marL="2547061" algn="l" defTabSz="1018824" rtl="0" eaLnBrk="1" latinLnBrk="0" hangingPunct="1">
      <a:defRPr sz="1337" kern="1200">
        <a:solidFill>
          <a:schemeClr val="tx1"/>
        </a:solidFill>
        <a:latin typeface="+mn-lt"/>
        <a:ea typeface="+mn-ea"/>
        <a:cs typeface="+mn-cs"/>
      </a:defRPr>
    </a:lvl6pPr>
    <a:lvl7pPr marL="3056473" algn="l" defTabSz="1018824" rtl="0" eaLnBrk="1" latinLnBrk="0" hangingPunct="1">
      <a:defRPr sz="1337" kern="1200">
        <a:solidFill>
          <a:schemeClr val="tx1"/>
        </a:solidFill>
        <a:latin typeface="+mn-lt"/>
        <a:ea typeface="+mn-ea"/>
        <a:cs typeface="+mn-cs"/>
      </a:defRPr>
    </a:lvl7pPr>
    <a:lvl8pPr marL="3565886" algn="l" defTabSz="1018824" rtl="0" eaLnBrk="1" latinLnBrk="0" hangingPunct="1">
      <a:defRPr sz="1337" kern="1200">
        <a:solidFill>
          <a:schemeClr val="tx1"/>
        </a:solidFill>
        <a:latin typeface="+mn-lt"/>
        <a:ea typeface="+mn-ea"/>
        <a:cs typeface="+mn-cs"/>
      </a:defRPr>
    </a:lvl8pPr>
    <a:lvl9pPr marL="4075298" algn="l" defTabSz="1018824" rtl="0" eaLnBrk="1" latinLnBrk="0" hangingPunct="1">
      <a:defRPr sz="13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018824" rtl="0" eaLnBrk="1" fontAlgn="auto" latinLnBrk="0" hangingPunct="1">
              <a:lnSpc>
                <a:spcPct val="100000"/>
              </a:lnSpc>
              <a:spcBef>
                <a:spcPts val="0"/>
              </a:spcBef>
              <a:spcAft>
                <a:spcPts val="0"/>
              </a:spcAft>
              <a:buClrTx/>
              <a:buSzTx/>
              <a:buFontTx/>
              <a:buNone/>
              <a:tabLst/>
              <a:defRPr/>
            </a:pPr>
            <a:fld id="{B2077077-4E4C-471B-86C4-ADBCAD9D2B8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018824"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122060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CD3874-E11A-1DF6-F67A-15BD94C631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A58C1F-1A81-4096-1DE4-EE995C3036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DD9A50-07A8-628A-503E-507D40D7D51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6B1C3D1-6CC0-ABF3-78C5-1D46F7D25596}"/>
              </a:ext>
            </a:extLst>
          </p:cNvPr>
          <p:cNvSpPr>
            <a:spLocks noGrp="1"/>
          </p:cNvSpPr>
          <p:nvPr>
            <p:ph type="sldNum" sz="quarter" idx="5"/>
          </p:nvPr>
        </p:nvSpPr>
        <p:spPr/>
        <p:txBody>
          <a:bodyPr/>
          <a:lstStyle/>
          <a:p>
            <a:pPr marL="0" marR="0" lvl="0" indent="0" algn="r" defTabSz="1018824" rtl="0" eaLnBrk="1" fontAlgn="auto" latinLnBrk="0" hangingPunct="1">
              <a:lnSpc>
                <a:spcPct val="100000"/>
              </a:lnSpc>
              <a:spcBef>
                <a:spcPts val="0"/>
              </a:spcBef>
              <a:spcAft>
                <a:spcPts val="0"/>
              </a:spcAft>
              <a:buClrTx/>
              <a:buSzTx/>
              <a:buFontTx/>
              <a:buNone/>
              <a:tabLst/>
              <a:defRPr/>
            </a:pPr>
            <a:fld id="{B2077077-4E4C-471B-86C4-ADBCAD9D2B8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018824"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425205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018824" rtl="0" eaLnBrk="1" fontAlgn="auto" latinLnBrk="0" hangingPunct="1">
              <a:lnSpc>
                <a:spcPct val="100000"/>
              </a:lnSpc>
              <a:spcBef>
                <a:spcPts val="0"/>
              </a:spcBef>
              <a:spcAft>
                <a:spcPts val="0"/>
              </a:spcAft>
              <a:buClrTx/>
              <a:buSzTx/>
              <a:buFontTx/>
              <a:buNone/>
              <a:tabLst/>
              <a:defRPr/>
            </a:pPr>
            <a:fld id="{B2077077-4E4C-471B-86C4-ADBCAD9D2B8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018824"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294946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018824" rtl="0" eaLnBrk="1" fontAlgn="auto" latinLnBrk="0" hangingPunct="1">
              <a:lnSpc>
                <a:spcPct val="100000"/>
              </a:lnSpc>
              <a:spcBef>
                <a:spcPts val="0"/>
              </a:spcBef>
              <a:spcAft>
                <a:spcPts val="0"/>
              </a:spcAft>
              <a:buClrTx/>
              <a:buSzTx/>
              <a:buFontTx/>
              <a:buNone/>
              <a:tabLst/>
              <a:defRPr/>
            </a:pPr>
            <a:fld id="{B2077077-4E4C-471B-86C4-ADBCAD9D2B8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018824"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274144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018824" rtl="0" eaLnBrk="1" fontAlgn="auto" latinLnBrk="0" hangingPunct="1">
              <a:lnSpc>
                <a:spcPct val="100000"/>
              </a:lnSpc>
              <a:spcBef>
                <a:spcPts val="0"/>
              </a:spcBef>
              <a:spcAft>
                <a:spcPts val="0"/>
              </a:spcAft>
              <a:buClrTx/>
              <a:buSzTx/>
              <a:buFontTx/>
              <a:buNone/>
              <a:tabLst/>
              <a:defRPr/>
            </a:pPr>
            <a:fld id="{B2077077-4E4C-471B-86C4-ADBCAD9D2B8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018824"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569044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018824" rtl="0" eaLnBrk="1" fontAlgn="auto" latinLnBrk="0" hangingPunct="1">
              <a:lnSpc>
                <a:spcPct val="100000"/>
              </a:lnSpc>
              <a:spcBef>
                <a:spcPts val="0"/>
              </a:spcBef>
              <a:spcAft>
                <a:spcPts val="0"/>
              </a:spcAft>
              <a:buClrTx/>
              <a:buSzTx/>
              <a:buFontTx/>
              <a:buNone/>
              <a:tabLst/>
              <a:defRPr/>
            </a:pPr>
            <a:fld id="{B2077077-4E4C-471B-86C4-ADBCAD9D2B8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018824"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730136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018824" rtl="0" eaLnBrk="1" fontAlgn="auto" latinLnBrk="0" hangingPunct="1">
              <a:lnSpc>
                <a:spcPct val="100000"/>
              </a:lnSpc>
              <a:spcBef>
                <a:spcPts val="0"/>
              </a:spcBef>
              <a:spcAft>
                <a:spcPts val="0"/>
              </a:spcAft>
              <a:buClrTx/>
              <a:buSzTx/>
              <a:buFontTx/>
              <a:buNone/>
              <a:tabLst/>
              <a:defRPr/>
            </a:pPr>
            <a:fld id="{B2077077-4E4C-471B-86C4-ADBCAD9D2B8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018824"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10271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018824" rtl="0" eaLnBrk="1" fontAlgn="auto" latinLnBrk="0" hangingPunct="1">
              <a:lnSpc>
                <a:spcPct val="100000"/>
              </a:lnSpc>
              <a:spcBef>
                <a:spcPts val="0"/>
              </a:spcBef>
              <a:spcAft>
                <a:spcPts val="0"/>
              </a:spcAft>
              <a:buClrTx/>
              <a:buSzTx/>
              <a:buFontTx/>
              <a:buNone/>
              <a:tabLst/>
              <a:defRPr/>
            </a:pPr>
            <a:fld id="{B2077077-4E4C-471B-86C4-ADBCAD9D2B8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018824"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062431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018824" rtl="0" eaLnBrk="1" fontAlgn="auto" latinLnBrk="0" hangingPunct="1">
              <a:lnSpc>
                <a:spcPct val="100000"/>
              </a:lnSpc>
              <a:spcBef>
                <a:spcPts val="0"/>
              </a:spcBef>
              <a:spcAft>
                <a:spcPts val="0"/>
              </a:spcAft>
              <a:buClrTx/>
              <a:buSzTx/>
              <a:buFontTx/>
              <a:buNone/>
              <a:tabLst/>
              <a:defRPr/>
            </a:pPr>
            <a:fld id="{B2077077-4E4C-471B-86C4-ADBCAD9D2B8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018824"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470790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018824" rtl="0" eaLnBrk="1" fontAlgn="auto" latinLnBrk="0" hangingPunct="1">
              <a:lnSpc>
                <a:spcPct val="100000"/>
              </a:lnSpc>
              <a:spcBef>
                <a:spcPts val="0"/>
              </a:spcBef>
              <a:spcAft>
                <a:spcPts val="0"/>
              </a:spcAft>
              <a:buClrTx/>
              <a:buSzTx/>
              <a:buFontTx/>
              <a:buNone/>
              <a:tabLst/>
              <a:defRPr/>
            </a:pPr>
            <a:fld id="{B2077077-4E4C-471B-86C4-ADBCAD9D2B8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018824"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55756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018824" rtl="0" eaLnBrk="1" fontAlgn="auto" latinLnBrk="0" hangingPunct="1">
              <a:lnSpc>
                <a:spcPct val="100000"/>
              </a:lnSpc>
              <a:spcBef>
                <a:spcPts val="0"/>
              </a:spcBef>
              <a:spcAft>
                <a:spcPts val="0"/>
              </a:spcAft>
              <a:buClrTx/>
              <a:buSzTx/>
              <a:buFontTx/>
              <a:buNone/>
              <a:tabLst/>
              <a:defRPr/>
            </a:pPr>
            <a:fld id="{B2077077-4E4C-471B-86C4-ADBCAD9D2B8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018824"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303445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018824" rtl="0" eaLnBrk="1" fontAlgn="auto" latinLnBrk="0" hangingPunct="1">
              <a:lnSpc>
                <a:spcPct val="100000"/>
              </a:lnSpc>
              <a:spcBef>
                <a:spcPts val="0"/>
              </a:spcBef>
              <a:spcAft>
                <a:spcPts val="0"/>
              </a:spcAft>
              <a:buClrTx/>
              <a:buSzTx/>
              <a:buFontTx/>
              <a:buNone/>
              <a:tabLst/>
              <a:defRPr/>
            </a:pPr>
            <a:fld id="{B2077077-4E4C-471B-86C4-ADBCAD9D2B8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018824"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959695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018824" rtl="0" eaLnBrk="1" fontAlgn="auto" latinLnBrk="0" hangingPunct="1">
              <a:lnSpc>
                <a:spcPct val="100000"/>
              </a:lnSpc>
              <a:spcBef>
                <a:spcPts val="0"/>
              </a:spcBef>
              <a:spcAft>
                <a:spcPts val="0"/>
              </a:spcAft>
              <a:buClrTx/>
              <a:buSzTx/>
              <a:buFontTx/>
              <a:buNone/>
              <a:tabLst/>
              <a:defRPr/>
            </a:pPr>
            <a:fld id="{B2077077-4E4C-471B-86C4-ADBCAD9D2B8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018824"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766384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018824" rtl="0" eaLnBrk="1" fontAlgn="auto" latinLnBrk="0" hangingPunct="1">
              <a:lnSpc>
                <a:spcPct val="100000"/>
              </a:lnSpc>
              <a:spcBef>
                <a:spcPts val="0"/>
              </a:spcBef>
              <a:spcAft>
                <a:spcPts val="0"/>
              </a:spcAft>
              <a:buClrTx/>
              <a:buSzTx/>
              <a:buFontTx/>
              <a:buNone/>
              <a:tabLst/>
              <a:defRPr/>
            </a:pPr>
            <a:fld id="{B2077077-4E4C-471B-86C4-ADBCAD9D2B8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018824"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452832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p:spTree>
      <p:nvGrpSpPr>
        <p:cNvPr id="1" name=""/>
        <p:cNvGrpSpPr/>
        <p:nvPr/>
      </p:nvGrpSpPr>
      <p:grpSpPr>
        <a:xfrm>
          <a:off x="0" y="0"/>
          <a:ext cx="0" cy="0"/>
          <a:chOff x="0" y="0"/>
          <a:chExt cx="0" cy="0"/>
        </a:xfrm>
      </p:grpSpPr>
      <p:pic>
        <p:nvPicPr>
          <p:cNvPr id="4" name="Picture 3" descr="A white and pink background&#10;&#10;AI-generated content may be incorrect.">
            <a:extLst>
              <a:ext uri="{FF2B5EF4-FFF2-40B4-BE49-F238E27FC236}">
                <a16:creationId xmlns:a16="http://schemas.microsoft.com/office/drawing/2014/main" id="{3EE8B504-AE94-EA84-63D0-AF31D7E1421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4453" r="22081"/>
          <a:stretch>
            <a:fillRect/>
          </a:stretch>
        </p:blipFill>
        <p:spPr>
          <a:xfrm>
            <a:off x="0" y="0"/>
            <a:ext cx="7772400" cy="10058400"/>
          </a:xfrm>
          <a:prstGeom prst="rect">
            <a:avLst/>
          </a:prstGeom>
        </p:spPr>
      </p:pic>
      <p:sp>
        <p:nvSpPr>
          <p:cNvPr id="5" name="Rectangle: Top Corners Rounded 4">
            <a:extLst>
              <a:ext uri="{FF2B5EF4-FFF2-40B4-BE49-F238E27FC236}">
                <a16:creationId xmlns:a16="http://schemas.microsoft.com/office/drawing/2014/main" id="{B9CC6EFE-9254-0867-0CB5-F353F84773FB}"/>
              </a:ext>
            </a:extLst>
          </p:cNvPr>
          <p:cNvSpPr/>
          <p:nvPr userDrawn="1"/>
        </p:nvSpPr>
        <p:spPr bwMode="auto">
          <a:xfrm rot="5400000">
            <a:off x="1184529" y="679147"/>
            <a:ext cx="4098973" cy="6468036"/>
          </a:xfrm>
          <a:prstGeom prst="round2SameRect">
            <a:avLst>
              <a:gd name="adj1" fmla="val 6204"/>
              <a:gd name="adj2" fmla="val 0"/>
            </a:avLst>
          </a:prstGeom>
          <a:gradFill flip="none" rotWithShape="1">
            <a:gsLst>
              <a:gs pos="59000">
                <a:schemeClr val="bg1">
                  <a:alpha val="3000"/>
                </a:schemeClr>
              </a:gs>
              <a:gs pos="99000">
                <a:schemeClr val="bg1">
                  <a:alpha val="55000"/>
                </a:schemeClr>
              </a:gs>
              <a:gs pos="99000">
                <a:schemeClr val="bg1">
                  <a:alpha val="36000"/>
                </a:schemeClr>
              </a:gs>
              <a:gs pos="100000">
                <a:schemeClr val="bg1"/>
              </a:gs>
            </a:gsLst>
            <a:path path="shape">
              <a:fillToRect l="50000" t="50000" r="50000" b="50000"/>
            </a:path>
            <a:tileRect/>
          </a:gradFill>
          <a:ln>
            <a:noFill/>
            <a:headEnd type="none" w="med" len="med"/>
            <a:tailEnd type="none" w="med" len="med"/>
          </a:ln>
          <a:effectLst>
            <a:outerShdw blurRad="152400" algn="ctr" rotWithShape="0">
              <a:schemeClr val="bg2">
                <a:lumMod val="75000"/>
                <a:alpha val="33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chemeClr val="bg1"/>
              </a:solidFill>
              <a:cs typeface="Segoe UI" pitchFamily="34" charset="0"/>
            </a:endParaRPr>
          </a:p>
        </p:txBody>
      </p:sp>
      <p:pic>
        <p:nvPicPr>
          <p:cNvPr id="6" name="Picture 5">
            <a:extLst>
              <a:ext uri="{FF2B5EF4-FFF2-40B4-BE49-F238E27FC236}">
                <a16:creationId xmlns:a16="http://schemas.microsoft.com/office/drawing/2014/main" id="{C0BBC328-951F-8B86-DEC5-2B205E39232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2158"/>
          <a:stretch>
            <a:fillRect/>
          </a:stretch>
        </p:blipFill>
        <p:spPr>
          <a:xfrm>
            <a:off x="0" y="5589984"/>
            <a:ext cx="7772400" cy="4468416"/>
          </a:xfrm>
          <a:custGeom>
            <a:avLst/>
            <a:gdLst>
              <a:gd name="connsiteX0" fmla="*/ 0 w 7772400"/>
              <a:gd name="connsiteY0" fmla="*/ 0 h 4468416"/>
              <a:gd name="connsiteX1" fmla="*/ 7772400 w 7772400"/>
              <a:gd name="connsiteY1" fmla="*/ 0 h 4468416"/>
              <a:gd name="connsiteX2" fmla="*/ 7772400 w 7772400"/>
              <a:gd name="connsiteY2" fmla="*/ 4468416 h 4468416"/>
              <a:gd name="connsiteX3" fmla="*/ 0 w 7772400"/>
              <a:gd name="connsiteY3" fmla="*/ 4468416 h 4468416"/>
            </a:gdLst>
            <a:ahLst/>
            <a:cxnLst>
              <a:cxn ang="0">
                <a:pos x="connsiteX0" y="connsiteY0"/>
              </a:cxn>
              <a:cxn ang="0">
                <a:pos x="connsiteX1" y="connsiteY1"/>
              </a:cxn>
              <a:cxn ang="0">
                <a:pos x="connsiteX2" y="connsiteY2"/>
              </a:cxn>
              <a:cxn ang="0">
                <a:pos x="connsiteX3" y="connsiteY3"/>
              </a:cxn>
            </a:cxnLst>
            <a:rect l="l" t="t" r="r" b="b"/>
            <a:pathLst>
              <a:path w="7772400" h="4468416">
                <a:moveTo>
                  <a:pt x="0" y="0"/>
                </a:moveTo>
                <a:lnTo>
                  <a:pt x="7772400" y="0"/>
                </a:lnTo>
                <a:lnTo>
                  <a:pt x="7772400" y="4468416"/>
                </a:lnTo>
                <a:lnTo>
                  <a:pt x="0" y="4468416"/>
                </a:lnTo>
                <a:close/>
              </a:path>
            </a:pathLst>
          </a:custGeom>
        </p:spPr>
      </p:pic>
      <p:pic>
        <p:nvPicPr>
          <p:cNvPr id="7" name="Picture 6" descr="A logo with a rainbow colored heart&#10;&#10;AI-generated content may be incorrect.">
            <a:extLst>
              <a:ext uri="{FF2B5EF4-FFF2-40B4-BE49-F238E27FC236}">
                <a16:creationId xmlns:a16="http://schemas.microsoft.com/office/drawing/2014/main" id="{0D639120-378C-1C4D-88D5-6B311FC21F67}"/>
              </a:ext>
            </a:extLst>
          </p:cNvPr>
          <p:cNvPicPr>
            <a:picLocks noChangeAspect="1"/>
          </p:cNvPicPr>
          <p:nvPr userDrawn="1"/>
        </p:nvPicPr>
        <p:blipFill>
          <a:blip r:embed="rId4">
            <a:extLst>
              <a:ext uri="{28A0092B-C50C-407E-A947-70E740481C1C}">
                <a14:useLocalDpi xmlns:a14="http://schemas.microsoft.com/office/drawing/2010/main" val="0"/>
              </a:ext>
            </a:extLst>
          </a:blip>
          <a:srcRect l="15322" t="28467" r="15322" b="28467"/>
          <a:stretch>
            <a:fillRect/>
          </a:stretch>
        </p:blipFill>
        <p:spPr>
          <a:xfrm>
            <a:off x="510572" y="490825"/>
            <a:ext cx="1773755" cy="466438"/>
          </a:xfrm>
          <a:prstGeom prst="rect">
            <a:avLst/>
          </a:prstGeom>
        </p:spPr>
      </p:pic>
    </p:spTree>
    <p:extLst>
      <p:ext uri="{BB962C8B-B14F-4D97-AF65-F5344CB8AC3E}">
        <p14:creationId xmlns:p14="http://schemas.microsoft.com/office/powerpoint/2010/main" val="442869595"/>
      </p:ext>
    </p:extLst>
  </p:cSld>
  <p:clrMapOvr>
    <a:masterClrMapping/>
  </p:clrMapOvr>
  <p:transition>
    <p:fade/>
  </p:transition>
  <p:extLst>
    <p:ext uri="{DCECCB84-F9BA-43D5-87BE-67443E8EF086}">
      <p15:sldGuideLst xmlns:p15="http://schemas.microsoft.com/office/powerpoint/2012/main">
        <p15:guide id="28" orient="horz" pos="905">
          <p15:clr>
            <a:srgbClr val="5ACBF0"/>
          </p15:clr>
        </p15:guide>
        <p15:guide id="30" orient="horz" pos="288">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pic>
        <p:nvPicPr>
          <p:cNvPr id="2" name="object 2">
            <a:extLst>
              <a:ext uri="{FF2B5EF4-FFF2-40B4-BE49-F238E27FC236}">
                <a16:creationId xmlns:a16="http://schemas.microsoft.com/office/drawing/2014/main" id="{F0E6B399-5A0D-2112-225A-1306C5F3FBA8}"/>
              </a:ext>
            </a:extLst>
          </p:cNvPr>
          <p:cNvPicPr/>
          <p:nvPr userDrawn="1"/>
        </p:nvPicPr>
        <p:blipFill rotWithShape="1">
          <a:blip r:embed="rId2" cstate="print">
            <a:alphaModFix/>
          </a:blip>
          <a:srcRect l="1778" t="1700" r="1778" b="1700"/>
          <a:stretch>
            <a:fillRect/>
          </a:stretch>
        </p:blipFill>
        <p:spPr>
          <a:xfrm>
            <a:off x="1" y="0"/>
            <a:ext cx="7772399" cy="10058399"/>
          </a:xfrm>
          <a:prstGeom prst="rect">
            <a:avLst/>
          </a:prstGeom>
        </p:spPr>
      </p:pic>
      <p:sp>
        <p:nvSpPr>
          <p:cNvPr id="3" name="Title Placeholder 1">
            <a:extLst>
              <a:ext uri="{FF2B5EF4-FFF2-40B4-BE49-F238E27FC236}">
                <a16:creationId xmlns:a16="http://schemas.microsoft.com/office/drawing/2014/main" id="{C814CC6B-A4AD-859C-BAF5-BC798807787D}"/>
              </a:ext>
            </a:extLst>
          </p:cNvPr>
          <p:cNvSpPr>
            <a:spLocks noGrp="1"/>
          </p:cNvSpPr>
          <p:nvPr>
            <p:ph type="title" hasCustomPrompt="1"/>
          </p:nvPr>
        </p:nvSpPr>
        <p:spPr>
          <a:xfrm>
            <a:off x="508001" y="939488"/>
            <a:ext cx="6756400" cy="430887"/>
          </a:xfrm>
          <a:prstGeom prst="rect">
            <a:avLst/>
          </a:prstGeom>
        </p:spPr>
        <p:txBody>
          <a:bodyPr vert="horz" wrap="square" lIns="0" tIns="0" rIns="0" bIns="0" rtlCol="0" anchor="t">
            <a:spAutoFit/>
          </a:bodyPr>
          <a:lstStyle>
            <a:lvl1pPr>
              <a:defRPr lang="en-US" sz="2800" b="0" kern="1200" cap="none" spc="-28" baseline="0" dirty="0">
                <a:ln w="3175">
                  <a:noFill/>
                </a:ln>
                <a:gradFill>
                  <a:gsLst>
                    <a:gs pos="0">
                      <a:srgbClr val="0078D4"/>
                    </a:gs>
                    <a:gs pos="50000">
                      <a:srgbClr val="8661C5"/>
                    </a:gs>
                    <a:gs pos="99000">
                      <a:srgbClr val="C73ECC"/>
                    </a:gs>
                  </a:gsLst>
                  <a:lin ang="2700000" scaled="0"/>
                </a:gradFill>
                <a:effectLst/>
                <a:latin typeface="+mn-lt"/>
                <a:ea typeface="+mn-ea"/>
                <a:cs typeface="Segoe UI" pitchFamily="34" charset="0"/>
              </a:defRPr>
            </a:lvl1pPr>
          </a:lstStyle>
          <a:p>
            <a:r>
              <a:rPr lang="en-US"/>
              <a:t>Title</a:t>
            </a:r>
          </a:p>
        </p:txBody>
      </p:sp>
    </p:spTree>
    <p:extLst>
      <p:ext uri="{BB962C8B-B14F-4D97-AF65-F5344CB8AC3E}">
        <p14:creationId xmlns:p14="http://schemas.microsoft.com/office/powerpoint/2010/main" val="235113675"/>
      </p:ext>
    </p:extLst>
  </p:cSld>
  <p:clrMapOvr>
    <a:masterClrMapping/>
  </p:clrMapOvr>
  <p:transition>
    <p:fade/>
  </p:transition>
  <p:extLst>
    <p:ext uri="{DCECCB84-F9BA-43D5-87BE-67443E8EF086}">
      <p15:sldGuideLst xmlns:p15="http://schemas.microsoft.com/office/powerpoint/2012/main">
        <p15:guide id="28" orient="horz" pos="905">
          <p15:clr>
            <a:srgbClr val="5ACBF0"/>
          </p15:clr>
        </p15:guide>
        <p15:guide id="30" orient="horz" pos="288">
          <p15:clr>
            <a:srgbClr val="5ACBF0"/>
          </p15:clr>
        </p15:guide>
        <p15:guide id="31" pos="2448"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0347233"/>
      </p:ext>
    </p:extLst>
  </p:cSld>
  <p:clrMapOvr>
    <a:masterClrMapping/>
  </p:clrMapOvr>
  <p:transition>
    <p:fade/>
  </p:transition>
  <p:extLst>
    <p:ext uri="{DCECCB84-F9BA-43D5-87BE-67443E8EF086}">
      <p15:sldGuideLst xmlns:p15="http://schemas.microsoft.com/office/powerpoint/2012/main">
        <p15:guide id="28" orient="horz" pos="905">
          <p15:clr>
            <a:srgbClr val="5ACBF0"/>
          </p15:clr>
        </p15:guide>
        <p15:guide id="30" orient="horz" pos="288">
          <p15:clr>
            <a:srgbClr val="5ACBF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blackWhite">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8001" y="521335"/>
            <a:ext cx="6756400" cy="492443"/>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08000" y="1195300"/>
            <a:ext cx="6756402" cy="1028358"/>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7772400" cy="100584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0" y="0"/>
            <a:ext cx="373075" cy="858317"/>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16586" tIns="93269" rIns="116586" bIns="93269" numCol="1" spcCol="0" rtlCol="0" fromWordArt="0" anchor="t" anchorCtr="0" forceAA="0" compatLnSpc="1">
            <a:prstTxWarp prst="textNoShape">
              <a:avLst/>
            </a:prstTxWarp>
            <a:noAutofit/>
          </a:bodyPr>
          <a:lstStyle/>
          <a:p>
            <a:pPr algn="ctr" defTabSz="594451" fontAlgn="base">
              <a:lnSpc>
                <a:spcPct val="90000"/>
              </a:lnSpc>
              <a:spcBef>
                <a:spcPct val="0"/>
              </a:spcBef>
              <a:spcAft>
                <a:spcPct val="0"/>
              </a:spcAft>
            </a:pPr>
            <a:endParaRPr lang="en-US" sz="1530">
              <a:gradFill>
                <a:gsLst>
                  <a:gs pos="0">
                    <a:srgbClr val="FFFFFF"/>
                  </a:gs>
                  <a:gs pos="100000">
                    <a:srgbClr val="FFFFFF"/>
                  </a:gs>
                </a:gsLst>
                <a:lin ang="5400000" scaled="0"/>
              </a:gradFill>
              <a:ea typeface="Segoe UI" pitchFamily="34" charset="0"/>
              <a:cs typeface="Segoe Sans Display" pitchFamily="2"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0" y="0"/>
            <a:ext cx="186538" cy="42915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16586" tIns="93269" rIns="116586" bIns="93269" numCol="1" spcCol="0" rtlCol="0" fromWordArt="0" anchor="t" anchorCtr="0" forceAA="0" compatLnSpc="1">
            <a:prstTxWarp prst="textNoShape">
              <a:avLst/>
            </a:prstTxWarp>
            <a:noAutofit/>
          </a:bodyPr>
          <a:lstStyle/>
          <a:p>
            <a:pPr algn="ctr" defTabSz="594451" fontAlgn="base">
              <a:lnSpc>
                <a:spcPct val="90000"/>
              </a:lnSpc>
              <a:spcBef>
                <a:spcPct val="0"/>
              </a:spcBef>
              <a:spcAft>
                <a:spcPct val="0"/>
              </a:spcAft>
            </a:pPr>
            <a:endParaRPr lang="en-US" sz="1530">
              <a:gradFill>
                <a:gsLst>
                  <a:gs pos="0">
                    <a:srgbClr val="FFFFFF"/>
                  </a:gs>
                  <a:gs pos="100000">
                    <a:srgbClr val="FFFFFF"/>
                  </a:gs>
                </a:gsLst>
                <a:lin ang="5400000" scaled="0"/>
              </a:gradFill>
              <a:ea typeface="Segoe UI" pitchFamily="34" charset="0"/>
              <a:cs typeface="Segoe Sans Display" pitchFamily="2" charset="0"/>
            </a:endParaRPr>
          </a:p>
        </p:txBody>
      </p:sp>
      <p:sp>
        <p:nvSpPr>
          <p:cNvPr id="37" name="Slide Number Placeholder 36">
            <a:extLst>
              <a:ext uri="{FF2B5EF4-FFF2-40B4-BE49-F238E27FC236}">
                <a16:creationId xmlns:a16="http://schemas.microsoft.com/office/drawing/2014/main" id="{A528C398-2011-F0B9-2EC4-90B9ED8556DC}"/>
              </a:ext>
            </a:extLst>
          </p:cNvPr>
          <p:cNvSpPr>
            <a:spLocks noGrp="1"/>
          </p:cNvSpPr>
          <p:nvPr>
            <p:ph type="sldNum" sz="quarter" idx="4"/>
          </p:nvPr>
        </p:nvSpPr>
        <p:spPr>
          <a:xfrm>
            <a:off x="5605849" y="9395833"/>
            <a:ext cx="1747838" cy="534987"/>
          </a:xfrm>
          <a:prstGeom prst="rect">
            <a:avLst/>
          </a:prstGeom>
        </p:spPr>
        <p:txBody>
          <a:bodyPr vert="horz" lIns="91440" tIns="45720" rIns="91440" bIns="45720" rtlCol="0" anchor="ctr"/>
          <a:lstStyle>
            <a:lvl1pPr algn="r">
              <a:defRPr sz="1200">
                <a:solidFill>
                  <a:schemeClr val="tx1">
                    <a:tint val="82000"/>
                  </a:schemeClr>
                </a:solidFill>
              </a:defRPr>
            </a:lvl1pPr>
          </a:lstStyle>
          <a:p>
            <a:fld id="{C4736139-12A3-49E1-950F-1846E93A2FA7}" type="slidenum">
              <a:rPr lang="en-US" smtClean="0"/>
              <a:t>‹#›</a:t>
            </a:fld>
            <a:endParaRPr lang="en-US"/>
          </a:p>
        </p:txBody>
      </p:sp>
    </p:spTree>
    <p:extLst>
      <p:ext uri="{BB962C8B-B14F-4D97-AF65-F5344CB8AC3E}">
        <p14:creationId xmlns:p14="http://schemas.microsoft.com/office/powerpoint/2010/main" val="3414048902"/>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Lst>
  <p:transition>
    <p:fade/>
  </p:transition>
  <p:hf sldNum="0" hdr="0" ftr="0" dt="0"/>
  <p:txStyles>
    <p:titleStyle>
      <a:lvl1pPr algn="l" defTabSz="594623" rtl="0" eaLnBrk="1" latinLnBrk="0" hangingPunct="1">
        <a:lnSpc>
          <a:spcPct val="100000"/>
        </a:lnSpc>
        <a:spcBef>
          <a:spcPct val="0"/>
        </a:spcBef>
        <a:buNone/>
        <a:defRPr lang="en-US" sz="3200" b="0" kern="1200" cap="none" spc="-32" baseline="0" dirty="0" smtClean="0">
          <a:ln w="3175">
            <a:noFill/>
          </a:ln>
          <a:solidFill>
            <a:schemeClr val="tx1"/>
          </a:solidFill>
          <a:effectLst/>
          <a:latin typeface="+mj-lt"/>
          <a:ea typeface="+mn-ea"/>
          <a:cs typeface="Segoe Sans Display" pitchFamily="2" charset="0"/>
        </a:defRPr>
      </a:lvl1pPr>
    </p:titleStyle>
    <p:bodyStyle>
      <a:lvl1pPr marL="145733"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785" kern="1200" spc="0" baseline="0">
          <a:solidFill>
            <a:schemeClr val="tx1"/>
          </a:solidFill>
          <a:latin typeface="+mn-lt"/>
          <a:ea typeface="+mn-ea"/>
          <a:cs typeface="Segoe Sans Display" pitchFamily="2" charset="0"/>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p:bodyStyle>
    <p:otherStyle>
      <a:defPPr>
        <a:defRPr lang="en-US"/>
      </a:defPPr>
      <a:lvl1pPr marL="0" algn="l" defTabSz="594623" rtl="0" eaLnBrk="1" latinLnBrk="0" hangingPunct="1">
        <a:defRPr sz="1148" kern="1200">
          <a:solidFill>
            <a:schemeClr val="tx1"/>
          </a:solidFill>
          <a:latin typeface="+mn-lt"/>
          <a:ea typeface="+mn-ea"/>
          <a:cs typeface="+mn-cs"/>
        </a:defRPr>
      </a:lvl1pPr>
      <a:lvl2pPr marL="297312" algn="l" defTabSz="594623" rtl="0" eaLnBrk="1" latinLnBrk="0" hangingPunct="1">
        <a:defRPr sz="1148" kern="1200">
          <a:solidFill>
            <a:schemeClr val="tx1"/>
          </a:solidFill>
          <a:latin typeface="+mn-lt"/>
          <a:ea typeface="+mn-ea"/>
          <a:cs typeface="+mn-cs"/>
        </a:defRPr>
      </a:lvl2pPr>
      <a:lvl3pPr marL="594623" algn="l" defTabSz="594623" rtl="0" eaLnBrk="1" latinLnBrk="0" hangingPunct="1">
        <a:defRPr sz="1148" kern="1200">
          <a:solidFill>
            <a:schemeClr val="tx1"/>
          </a:solidFill>
          <a:latin typeface="+mn-lt"/>
          <a:ea typeface="+mn-ea"/>
          <a:cs typeface="+mn-cs"/>
        </a:defRPr>
      </a:lvl3pPr>
      <a:lvl4pPr marL="891935" algn="l" defTabSz="594623" rtl="0" eaLnBrk="1" latinLnBrk="0" hangingPunct="1">
        <a:defRPr sz="1148" kern="1200">
          <a:solidFill>
            <a:schemeClr val="tx1"/>
          </a:solidFill>
          <a:latin typeface="+mn-lt"/>
          <a:ea typeface="+mn-ea"/>
          <a:cs typeface="+mn-cs"/>
        </a:defRPr>
      </a:lvl4pPr>
      <a:lvl5pPr marL="1189246" algn="l" defTabSz="594623" rtl="0" eaLnBrk="1" latinLnBrk="0" hangingPunct="1">
        <a:defRPr sz="1148" kern="1200">
          <a:solidFill>
            <a:schemeClr val="tx1"/>
          </a:solidFill>
          <a:latin typeface="+mn-lt"/>
          <a:ea typeface="+mn-ea"/>
          <a:cs typeface="+mn-cs"/>
        </a:defRPr>
      </a:lvl5pPr>
      <a:lvl6pPr marL="1486558" algn="l" defTabSz="594623" rtl="0" eaLnBrk="1" latinLnBrk="0" hangingPunct="1">
        <a:defRPr sz="1148" kern="1200">
          <a:solidFill>
            <a:schemeClr val="tx1"/>
          </a:solidFill>
          <a:latin typeface="+mn-lt"/>
          <a:ea typeface="+mn-ea"/>
          <a:cs typeface="+mn-cs"/>
        </a:defRPr>
      </a:lvl6pPr>
      <a:lvl7pPr marL="1783869" algn="l" defTabSz="594623" rtl="0" eaLnBrk="1" latinLnBrk="0" hangingPunct="1">
        <a:defRPr sz="1148" kern="1200">
          <a:solidFill>
            <a:schemeClr val="tx1"/>
          </a:solidFill>
          <a:latin typeface="+mn-lt"/>
          <a:ea typeface="+mn-ea"/>
          <a:cs typeface="+mn-cs"/>
        </a:defRPr>
      </a:lvl7pPr>
      <a:lvl8pPr marL="2081181" algn="l" defTabSz="594623" rtl="0" eaLnBrk="1" latinLnBrk="0" hangingPunct="1">
        <a:defRPr sz="1148" kern="1200">
          <a:solidFill>
            <a:schemeClr val="tx1"/>
          </a:solidFill>
          <a:latin typeface="+mn-lt"/>
          <a:ea typeface="+mn-ea"/>
          <a:cs typeface="+mn-cs"/>
        </a:defRPr>
      </a:lvl8pPr>
      <a:lvl9pPr marL="2378493" algn="l" defTabSz="594623" rtl="0" eaLnBrk="1" latinLnBrk="0" hangingPunct="1">
        <a:defRPr sz="1148"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20" userDrawn="1">
          <p15:clr>
            <a:srgbClr val="C35EA4"/>
          </p15:clr>
        </p15:guide>
        <p15:guide id="25" orient="horz" pos="323" userDrawn="1">
          <p15:clr>
            <a:srgbClr val="C35EA4"/>
          </p15:clr>
        </p15:guide>
        <p15:guide id="26" orient="horz" pos="6014" userDrawn="1">
          <p15:clr>
            <a:srgbClr val="C35EA4"/>
          </p15:clr>
        </p15:guide>
        <p15:guide id="28" pos="162" userDrawn="1">
          <p15:clr>
            <a:srgbClr val="A4A3A4"/>
          </p15:clr>
        </p15:guide>
        <p15:guide id="30" pos="4737" userDrawn="1">
          <p15:clr>
            <a:srgbClr val="A4A3A4"/>
          </p15:clr>
        </p15:guide>
        <p15:guide id="31" orient="horz" pos="6056" userDrawn="1">
          <p15:clr>
            <a:srgbClr val="F26B43"/>
          </p15:clr>
        </p15:guide>
        <p15:guide id="32" pos="4576" userDrawn="1">
          <p15:clr>
            <a:srgbClr val="C35E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aka.ms/Go-To-Market_Strategy_Footwear" TargetMode="External"/><Relationship Id="rId3" Type="http://schemas.openxmlformats.org/officeDocument/2006/relationships/image" Target="../media/image6.png"/><Relationship Id="rId7" Type="http://schemas.openxmlformats.org/officeDocument/2006/relationships/slide" Target="slide10.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9.png"/><Relationship Id="rId4" Type="http://schemas.openxmlformats.org/officeDocument/2006/relationships/image" Target="../media/image7.png"/><Relationship Id="rId9" Type="http://schemas.openxmlformats.org/officeDocument/2006/relationships/hyperlink" Target="https://aka.ms/Product_Launch_Plan_for_AI-powered_Footwear"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9.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9.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9.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9.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www.microsoft.com/en-us/worklab/work-trend-index/2025-the-year-the-frontier-firm-is-born?msockid=095a2cf3cbc5618514e13940cae86042" TargetMode="External"/><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slide" Target="slide3.xml"/></Relationships>
</file>

<file path=ppt/slides/_rels/slide4.xml.rels><?xml version="1.0" encoding="UTF-8" standalone="yes"?>
<Relationships xmlns="http://schemas.openxmlformats.org/package/2006/relationships"><Relationship Id="rId8" Type="http://schemas.openxmlformats.org/officeDocument/2006/relationships/hyperlink" Target="https://www.microsoft.com/en-us/microsoft-365-copilot?msockid=2a71ad00bf6a61de126fbfd7bed06075" TargetMode="External"/><Relationship Id="rId3" Type="http://schemas.openxmlformats.org/officeDocument/2006/relationships/image" Target="../media/image6.png"/><Relationship Id="rId7" Type="http://schemas.openxmlformats.org/officeDocument/2006/relationships/slide" Target="slide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9.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slide" Target="slide5.xml"/><Relationship Id="rId5" Type="http://schemas.microsoft.com/office/2007/relationships/hdphoto" Target="../media/hdphoto1.wdp"/><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slide" Target="slide6.xml"/><Relationship Id="rId5" Type="http://schemas.microsoft.com/office/2007/relationships/hdphoto" Target="../media/hdphoto1.wdp"/><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slide" Target="slide7.xml"/><Relationship Id="rId5" Type="http://schemas.microsoft.com/office/2007/relationships/hdphoto" Target="../media/hdphoto1.wdp"/><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slide" Target="slide8.xml"/><Relationship Id="rId5" Type="http://schemas.microsoft.com/office/2007/relationships/hdphoto" Target="../media/hdphoto1.wdp"/><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slide" Target="slide9.xml"/><Relationship Id="rId5" Type="http://schemas.microsoft.com/office/2007/relationships/hdphoto" Target="../media/hdphoto1.wdp"/><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CC880-F13F-47B2-D16D-32C4E1AAF83B}"/>
            </a:ext>
          </a:extLst>
        </p:cNvPr>
        <p:cNvGrpSpPr/>
        <p:nvPr/>
      </p:nvGrpSpPr>
      <p:grpSpPr>
        <a:xfrm>
          <a:off x="0" y="0"/>
          <a:ext cx="0" cy="0"/>
          <a:chOff x="0" y="0"/>
          <a:chExt cx="0" cy="0"/>
        </a:xfrm>
      </p:grpSpPr>
      <p:sp>
        <p:nvSpPr>
          <p:cNvPr id="32" name="Title 1">
            <a:extLst>
              <a:ext uri="{FF2B5EF4-FFF2-40B4-BE49-F238E27FC236}">
                <a16:creationId xmlns:a16="http://schemas.microsoft.com/office/drawing/2014/main" id="{48124070-75E1-64DC-FFE4-C4269EF3A3A4}"/>
              </a:ext>
            </a:extLst>
          </p:cNvPr>
          <p:cNvSpPr txBox="1">
            <a:spLocks noGrp="1"/>
          </p:cNvSpPr>
          <p:nvPr>
            <p:ph type="title" idx="4294967295"/>
          </p:nvPr>
        </p:nvSpPr>
        <p:spPr>
          <a:xfrm>
            <a:off x="514350" y="2566017"/>
            <a:ext cx="4921250" cy="166199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524695" rtl="0" eaLnBrk="1" latinLnBrk="0" hangingPunct="1">
              <a:lnSpc>
                <a:spcPct val="100000"/>
              </a:lnSpc>
              <a:spcBef>
                <a:spcPct val="0"/>
              </a:spcBef>
              <a:buNone/>
              <a:defRPr lang="en-US" sz="2118" b="0" kern="1200" cap="none" spc="-28" baseline="0" dirty="0" smtClean="0">
                <a:ln w="3175">
                  <a:noFill/>
                </a:ln>
                <a:solidFill>
                  <a:srgbClr val="091F2C"/>
                </a:solidFill>
                <a:effectLst/>
                <a:latin typeface="+mj-lt"/>
                <a:ea typeface="+mn-ea"/>
                <a:cs typeface="Segoe UI" pitchFamily="34" charset="0"/>
              </a:defRPr>
            </a:lvl1pPr>
          </a:lstStyle>
          <a:p>
            <a:pPr marL="0" marR="0" lvl="0" indent="0" algn="l" defTabSz="932742"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50" normalizeH="0" baseline="0" noProof="0">
                <a:ln w="3175">
                  <a:noFill/>
                </a:ln>
                <a:gradFill>
                  <a:gsLst>
                    <a:gs pos="1942">
                      <a:srgbClr val="0078D4"/>
                    </a:gs>
                    <a:gs pos="100000">
                      <a:srgbClr val="C03BC4"/>
                    </a:gs>
                  </a:gsLst>
                  <a:lin ang="0" scaled="1"/>
                </a:gradFill>
                <a:effectLst/>
                <a:uLnTx/>
                <a:uFillTx/>
                <a:latin typeface="+mn-lt"/>
                <a:ea typeface="+mn-ea"/>
                <a:cs typeface="Segoe UI" pitchFamily="34" charset="0"/>
              </a:rPr>
              <a:t>Microsoft 365 Copilot Prompt Pack for Marketing </a:t>
            </a:r>
          </a:p>
        </p:txBody>
      </p:sp>
      <p:sp>
        <p:nvSpPr>
          <p:cNvPr id="42" name="Text Placeholder 2">
            <a:extLst>
              <a:ext uri="{FF2B5EF4-FFF2-40B4-BE49-F238E27FC236}">
                <a16:creationId xmlns:a16="http://schemas.microsoft.com/office/drawing/2014/main" id="{1DEC2680-10CD-9F23-2E9D-133AACA601ED}"/>
              </a:ext>
            </a:extLst>
          </p:cNvPr>
          <p:cNvSpPr txBox="1">
            <a:spLocks/>
          </p:cNvSpPr>
          <p:nvPr/>
        </p:nvSpPr>
        <p:spPr>
          <a:xfrm>
            <a:off x="514350" y="4429316"/>
            <a:ext cx="5087815" cy="1231106"/>
          </a:xfrm>
          <a:prstGeom prst="rect">
            <a:avLst/>
          </a:prstGeom>
        </p:spPr>
        <p:txBody>
          <a:bodyPr vert="horz" wrap="square" lIns="0" tIns="0" rIns="0" bIns="0" rtlCol="0" anchor="t">
            <a:spAutoFit/>
          </a:bodyPr>
          <a:lstStyle>
            <a:lvl1pPr marL="145733"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785" kern="1200" spc="0" baseline="0">
                <a:solidFill>
                  <a:schemeClr val="tx1"/>
                </a:solidFill>
                <a:latin typeface="+mn-lt"/>
                <a:ea typeface="+mn-ea"/>
                <a:cs typeface="Segoe Sans Display" pitchFamily="2" charset="0"/>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594623"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kumimoji="0" lang="en-US" sz="2000" b="0" i="0" u="none" strike="noStrike" kern="1200" cap="none" spc="0" normalizeH="0" baseline="0" noProof="0">
                <a:ln>
                  <a:noFill/>
                </a:ln>
                <a:solidFill>
                  <a:srgbClr val="091F2C"/>
                </a:solidFill>
                <a:effectLst/>
                <a:uLnTx/>
                <a:uFillTx/>
                <a:latin typeface="Segoe Sans Display Semibold"/>
                <a:ea typeface="+mn-ea"/>
                <a:cs typeface="Segoe Sans Display" pitchFamily="2" charset="0"/>
              </a:rPr>
              <a:t>Marketing Prompt Packs deliver ready‑to‑use Copilot prompts designed to support everyday marketing tasks and workflows.</a:t>
            </a:r>
          </a:p>
        </p:txBody>
      </p:sp>
    </p:spTree>
    <p:extLst>
      <p:ext uri="{BB962C8B-B14F-4D97-AF65-F5344CB8AC3E}">
        <p14:creationId xmlns:p14="http://schemas.microsoft.com/office/powerpoint/2010/main" val="3750294940"/>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49248-ADEF-5145-4548-286F2F4CFDB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A63AA9A-D11F-A108-CABB-960D946E060E}"/>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11336" r="25772" b="60312"/>
          <a:stretch>
            <a:fillRect/>
          </a:stretch>
        </p:blipFill>
        <p:spPr>
          <a:xfrm>
            <a:off x="2786743" y="8340175"/>
            <a:ext cx="4840514" cy="1718225"/>
          </a:xfrm>
          <a:custGeom>
            <a:avLst/>
            <a:gdLst>
              <a:gd name="csX0" fmla="*/ 0 w 4635062"/>
              <a:gd name="csY0" fmla="*/ 0 h 1645296"/>
              <a:gd name="csX1" fmla="*/ 4635062 w 4635062"/>
              <a:gd name="csY1" fmla="*/ 0 h 1645296"/>
              <a:gd name="csX2" fmla="*/ 4635062 w 4635062"/>
              <a:gd name="csY2" fmla="*/ 1645296 h 1645296"/>
              <a:gd name="csX3" fmla="*/ 0 w 4635062"/>
              <a:gd name="csY3" fmla="*/ 1645296 h 1645296"/>
            </a:gdLst>
            <a:ahLst/>
            <a:cxnLst>
              <a:cxn ang="0">
                <a:pos x="csX0" y="csY0"/>
              </a:cxn>
              <a:cxn ang="0">
                <a:pos x="csX1" y="csY1"/>
              </a:cxn>
              <a:cxn ang="0">
                <a:pos x="csX2" y="csY2"/>
              </a:cxn>
              <a:cxn ang="0">
                <a:pos x="csX3" y="csY3"/>
              </a:cxn>
            </a:cxnLst>
            <a:rect l="l" t="t" r="r" b="b"/>
            <a:pathLst>
              <a:path w="4635062" h="1645296">
                <a:moveTo>
                  <a:pt x="0" y="0"/>
                </a:moveTo>
                <a:lnTo>
                  <a:pt x="4635062" y="0"/>
                </a:lnTo>
                <a:lnTo>
                  <a:pt x="4635062" y="1645296"/>
                </a:lnTo>
                <a:lnTo>
                  <a:pt x="0" y="1645296"/>
                </a:lnTo>
                <a:close/>
              </a:path>
            </a:pathLst>
          </a:custGeom>
        </p:spPr>
      </p:pic>
      <p:sp>
        <p:nvSpPr>
          <p:cNvPr id="14" name="Slide Number Placeholder 5">
            <a:extLst>
              <a:ext uri="{FF2B5EF4-FFF2-40B4-BE49-F238E27FC236}">
                <a16:creationId xmlns:a16="http://schemas.microsoft.com/office/drawing/2014/main" id="{54C81AB7-30C1-737A-883E-E3C4B0D2A55C}"/>
              </a:ext>
              <a:ext uri="{C183D7F6-B498-43B3-948B-1728B52AA6E4}">
                <adec:decorative xmlns:adec="http://schemas.microsoft.com/office/drawing/2017/decorative" val="1"/>
              </a:ext>
            </a:extLst>
          </p:cNvPr>
          <p:cNvSpPr txBox="1">
            <a:spLocks/>
          </p:cNvSpPr>
          <p:nvPr/>
        </p:nvSpPr>
        <p:spPr>
          <a:xfrm>
            <a:off x="5770248" y="9617713"/>
            <a:ext cx="1748790" cy="264474"/>
          </a:xfrm>
        </p:spPr>
        <p:txBody>
          <a:bodyPr rIns="0" anchor="ctr"/>
          <a:lstStyle>
            <a:defPPr>
              <a:defRPr lang="en-US"/>
            </a:defPPr>
            <a:lvl1pPr marL="0" algn="r" defTabSz="1018824" rtl="0" eaLnBrk="1" latinLnBrk="0" hangingPunct="1">
              <a:defRPr sz="1200" kern="1200">
                <a:solidFill>
                  <a:schemeClr val="tx1"/>
                </a:solidFill>
                <a:latin typeface="+mn-lt"/>
                <a:ea typeface="+mn-ea"/>
                <a:cs typeface="+mn-cs"/>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ct val="100000"/>
              </a:lnSpc>
              <a:spcBef>
                <a:spcPts val="0"/>
              </a:spcBef>
              <a:spcAft>
                <a:spcPts val="0"/>
              </a:spcAft>
              <a:buClrTx/>
              <a:buSzTx/>
              <a:buFontTx/>
              <a:buNone/>
              <a:tabLst/>
              <a:defRPr/>
            </a:pPr>
            <a:fld id="{BF64B658-AF8F-7D4C-AC24-1E662CA57B6D}" type="slidenum">
              <a:rPr kumimoji="0" lang="en-US" sz="1000" b="0" i="0" u="none" strike="noStrike" kern="1200" cap="none" spc="0" normalizeH="0" baseline="0" noProof="0" smtClean="0">
                <a:ln>
                  <a:noFill/>
                </a:ln>
                <a:solidFill>
                  <a:srgbClr val="091F2C"/>
                </a:solidFill>
                <a:effectLst/>
                <a:uLnTx/>
                <a:uFillTx/>
                <a:latin typeface="Segoe Sans Display Semilight" pitchFamily="2" charset="0"/>
                <a:ea typeface="+mn-ea"/>
                <a:cs typeface="Segoe Sans Display Semilight" pitchFamily="2" charset="0"/>
              </a:rPr>
              <a:pPr marL="0" marR="0" lvl="0" indent="0" algn="r" defTabSz="1018824"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091F2C"/>
              </a:solidFill>
              <a:effectLst/>
              <a:uLnTx/>
              <a:uFillTx/>
              <a:latin typeface="Segoe Sans Display Semilight" pitchFamily="2" charset="0"/>
              <a:ea typeface="+mn-ea"/>
              <a:cs typeface="Segoe Sans Display Semilight" pitchFamily="2" charset="0"/>
            </a:endParaRPr>
          </a:p>
        </p:txBody>
      </p:sp>
      <p:pic>
        <p:nvPicPr>
          <p:cNvPr id="15" name="object 4">
            <a:extLst>
              <a:ext uri="{FF2B5EF4-FFF2-40B4-BE49-F238E27FC236}">
                <a16:creationId xmlns:a16="http://schemas.microsoft.com/office/drawing/2014/main" id="{D58F6526-5E6A-DDE6-0AAD-966EA08EB7E8}"/>
              </a:ext>
              <a:ext uri="{C183D7F6-B498-43B3-948B-1728B52AA6E4}">
                <adec:decorative xmlns:adec="http://schemas.microsoft.com/office/drawing/2017/decorative" val="1"/>
              </a:ext>
            </a:extLst>
          </p:cNvPr>
          <p:cNvPicPr/>
          <p:nvPr/>
        </p:nvPicPr>
        <p:blipFill rotWithShape="1">
          <a:blip r:embed="rId4" cstate="print"/>
          <a:srcRect l="19670" r="19670"/>
          <a:stretch>
            <a:fillRect/>
          </a:stretch>
        </p:blipFill>
        <p:spPr>
          <a:xfrm rot="5400000">
            <a:off x="3850482" y="6136484"/>
            <a:ext cx="71436" cy="7772400"/>
          </a:xfrm>
          <a:prstGeom prst="rect">
            <a:avLst/>
          </a:prstGeom>
        </p:spPr>
      </p:pic>
      <p:sp>
        <p:nvSpPr>
          <p:cNvPr id="20" name="Rectangle: Rounded Corners 19">
            <a:extLst>
              <a:ext uri="{FF2B5EF4-FFF2-40B4-BE49-F238E27FC236}">
                <a16:creationId xmlns:a16="http://schemas.microsoft.com/office/drawing/2014/main" id="{151E0854-4031-3AF8-316C-EC3ED8C92805}"/>
              </a:ext>
              <a:ext uri="{C183D7F6-B498-43B3-948B-1728B52AA6E4}">
                <adec:decorative xmlns:adec="http://schemas.microsoft.com/office/drawing/2017/decorative" val="1"/>
              </a:ext>
            </a:extLst>
          </p:cNvPr>
          <p:cNvSpPr>
            <a:spLocks/>
          </p:cNvSpPr>
          <p:nvPr/>
        </p:nvSpPr>
        <p:spPr bwMode="auto">
          <a:xfrm>
            <a:off x="508000" y="3382738"/>
            <a:ext cx="6756400" cy="6397691"/>
          </a:xfrm>
          <a:prstGeom prst="roundRect">
            <a:avLst>
              <a:gd name="adj" fmla="val 2074"/>
            </a:avLst>
          </a:prstGeom>
          <a:solidFill>
            <a:schemeClr val="bg1">
              <a:alpha val="90000"/>
            </a:schemeClr>
          </a:solidFill>
          <a:ln w="9525">
            <a:solidFill>
              <a:schemeClr val="bg1"/>
            </a:solidFill>
          </a:ln>
          <a:effectLst>
            <a:outerShdw blurRad="114300" algn="ctr" rotWithShape="0">
              <a:prstClr val="black">
                <a:alpha val="6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FFFFFF"/>
              </a:solidFill>
              <a:effectLst/>
              <a:uLnTx/>
              <a:uFillTx/>
              <a:latin typeface="Segoe Sans Display"/>
              <a:ea typeface="+mn-ea"/>
              <a:cs typeface="+mn-cs"/>
            </a:endParaRPr>
          </a:p>
        </p:txBody>
      </p:sp>
      <p:sp>
        <p:nvSpPr>
          <p:cNvPr id="36" name="Rectangle: Rounded Corners 35">
            <a:extLst>
              <a:ext uri="{FF2B5EF4-FFF2-40B4-BE49-F238E27FC236}">
                <a16:creationId xmlns:a16="http://schemas.microsoft.com/office/drawing/2014/main" id="{1D692274-D687-B776-D2F5-6DE4DC6DF38D}"/>
              </a:ext>
              <a:ext uri="{C183D7F6-B498-43B3-948B-1728B52AA6E4}">
                <adec:decorative xmlns:adec="http://schemas.microsoft.com/office/drawing/2017/decorative" val="1"/>
              </a:ext>
            </a:extLst>
          </p:cNvPr>
          <p:cNvSpPr>
            <a:spLocks/>
          </p:cNvSpPr>
          <p:nvPr/>
        </p:nvSpPr>
        <p:spPr bwMode="auto">
          <a:xfrm>
            <a:off x="507997" y="1908889"/>
            <a:ext cx="6756400" cy="672386"/>
          </a:xfrm>
          <a:prstGeom prst="roundRect">
            <a:avLst>
              <a:gd name="adj" fmla="val 18570"/>
            </a:avLst>
          </a:prstGeom>
          <a:solidFill>
            <a:schemeClr val="bg1">
              <a:alpha val="90000"/>
            </a:schemeClr>
          </a:solidFill>
          <a:ln w="9525">
            <a:solidFill>
              <a:schemeClr val="bg1"/>
            </a:solidFill>
          </a:ln>
          <a:effectLst>
            <a:outerShdw blurRad="114300" algn="ctr" rotWithShape="0">
              <a:prstClr val="black">
                <a:alpha val="6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FFFFFF"/>
              </a:solidFill>
              <a:effectLst/>
              <a:uLnTx/>
              <a:uFillTx/>
              <a:latin typeface="Segoe Sans Display"/>
              <a:ea typeface="+mn-ea"/>
              <a:cs typeface="+mn-cs"/>
            </a:endParaRPr>
          </a:p>
        </p:txBody>
      </p:sp>
      <p:cxnSp>
        <p:nvCxnSpPr>
          <p:cNvPr id="37" name="Straight Connector 36">
            <a:extLst>
              <a:ext uri="{FF2B5EF4-FFF2-40B4-BE49-F238E27FC236}">
                <a16:creationId xmlns:a16="http://schemas.microsoft.com/office/drawing/2014/main" id="{8B7C6AD0-EDD8-026E-CC5A-870D4D151C9E}"/>
              </a:ext>
              <a:ext uri="{C183D7F6-B498-43B3-948B-1728B52AA6E4}">
                <adec:decorative xmlns:adec="http://schemas.microsoft.com/office/drawing/2017/decorative" val="1"/>
              </a:ext>
            </a:extLst>
          </p:cNvPr>
          <p:cNvCxnSpPr>
            <a:cxnSpLocks/>
          </p:cNvCxnSpPr>
          <p:nvPr/>
        </p:nvCxnSpPr>
        <p:spPr>
          <a:xfrm>
            <a:off x="0" y="2697221"/>
            <a:ext cx="7772400" cy="0"/>
          </a:xfrm>
          <a:prstGeom prst="line">
            <a:avLst/>
          </a:prstGeom>
          <a:ln w="127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38" name="Rectangle 37">
            <a:extLst>
              <a:ext uri="{FF2B5EF4-FFF2-40B4-BE49-F238E27FC236}">
                <a16:creationId xmlns:a16="http://schemas.microsoft.com/office/drawing/2014/main" id="{6E6C4A5B-7AE6-AADA-5D93-0A7D886898F7}"/>
              </a:ext>
              <a:ext uri="{C183D7F6-B498-43B3-948B-1728B52AA6E4}">
                <adec:decorative xmlns:adec="http://schemas.microsoft.com/office/drawing/2017/decorative" val="1"/>
              </a:ext>
            </a:extLst>
          </p:cNvPr>
          <p:cNvSpPr>
            <a:spLocks/>
          </p:cNvSpPr>
          <p:nvPr/>
        </p:nvSpPr>
        <p:spPr bwMode="auto">
          <a:xfrm>
            <a:off x="0" y="2695800"/>
            <a:ext cx="7772400" cy="572413"/>
          </a:xfrm>
          <a:prstGeom prst="rect">
            <a:avLst/>
          </a:prstGeom>
          <a:solidFill>
            <a:schemeClr val="bg2">
              <a:lumMod val="90000"/>
              <a:alpha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pic>
        <p:nvPicPr>
          <p:cNvPr id="44" name="Picture 43">
            <a:extLst>
              <a:ext uri="{FF2B5EF4-FFF2-40B4-BE49-F238E27FC236}">
                <a16:creationId xmlns:a16="http://schemas.microsoft.com/office/drawing/2014/main" id="{62307B5A-6566-52CE-DA75-D8FE8BAEFDC8}"/>
              </a:ext>
              <a:ext uri="{C183D7F6-B498-43B3-948B-1728B52AA6E4}">
                <adec:decorative xmlns:adec="http://schemas.microsoft.com/office/drawing/2017/decorative" val="1"/>
              </a:ext>
            </a:extLst>
          </p:cNvPr>
          <p:cNvPicPr>
            <a:picLocks/>
          </p:cNvPicPr>
          <p:nvPr/>
        </p:nvPicPr>
        <p:blipFill rotWithShape="1">
          <a:blip r:embed="rId5">
            <a:extLst>
              <a:ext uri="{BEBA8EAE-BF5A-486C-A8C5-ECC9F3942E4B}">
                <a14:imgProps xmlns:a14="http://schemas.microsoft.com/office/drawing/2010/main">
                  <a14:imgLayer r:embed="rId6">
                    <a14:imgEffect>
                      <a14:artisticBlur radius="5"/>
                    </a14:imgEffect>
                  </a14:imgLayer>
                </a14:imgProps>
              </a:ext>
              <a:ext uri="{28A0092B-C50C-407E-A947-70E740481C1C}">
                <a14:useLocalDpi xmlns:a14="http://schemas.microsoft.com/office/drawing/2010/main" val="0"/>
              </a:ext>
            </a:extLst>
          </a:blip>
          <a:srcRect t="45207" b="45207"/>
          <a:stretch>
            <a:fillRect/>
          </a:stretch>
        </p:blipFill>
        <p:spPr>
          <a:xfrm>
            <a:off x="1" y="0"/>
            <a:ext cx="7772400" cy="419100"/>
          </a:xfrm>
          <a:prstGeom prst="rect">
            <a:avLst/>
          </a:prstGeom>
          <a:ln>
            <a:noFill/>
          </a:ln>
          <a:effectLst/>
        </p:spPr>
      </p:pic>
      <p:sp>
        <p:nvSpPr>
          <p:cNvPr id="45" name="Rectangle 44">
            <a:extLst>
              <a:ext uri="{FF2B5EF4-FFF2-40B4-BE49-F238E27FC236}">
                <a16:creationId xmlns:a16="http://schemas.microsoft.com/office/drawing/2014/main" id="{21C0DDEA-B211-0A8E-3840-5FD97A06820D}"/>
              </a:ext>
              <a:ext uri="{C183D7F6-B498-43B3-948B-1728B52AA6E4}">
                <adec:decorative xmlns:adec="http://schemas.microsoft.com/office/drawing/2017/decorative" val="1"/>
              </a:ext>
            </a:extLst>
          </p:cNvPr>
          <p:cNvSpPr>
            <a:spLocks/>
          </p:cNvSpPr>
          <p:nvPr/>
        </p:nvSpPr>
        <p:spPr bwMode="auto">
          <a:xfrm>
            <a:off x="0" y="0"/>
            <a:ext cx="7772400" cy="406400"/>
          </a:xfrm>
          <a:prstGeom prst="rect">
            <a:avLst/>
          </a:prstGeom>
          <a:solidFill>
            <a:schemeClr val="bg1">
              <a:alpha val="6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Sans Display Semibold"/>
              <a:ea typeface="Segoe UI" pitchFamily="34" charset="0"/>
              <a:cs typeface="Segoe UI" pitchFamily="34" charset="0"/>
            </a:endParaRPr>
          </a:p>
        </p:txBody>
      </p:sp>
      <p:sp>
        <p:nvSpPr>
          <p:cNvPr id="46" name="Rectangle: Rounded Corners 45">
            <a:hlinkClick r:id="" action="ppaction://noaction"/>
            <a:extLst>
              <a:ext uri="{FF2B5EF4-FFF2-40B4-BE49-F238E27FC236}">
                <a16:creationId xmlns:a16="http://schemas.microsoft.com/office/drawing/2014/main" id="{F7C5EF95-F498-3AFC-03AB-69162D15E092}"/>
              </a:ext>
              <a:ext uri="{C183D7F6-B498-43B3-948B-1728B52AA6E4}">
                <adec:decorative xmlns:adec="http://schemas.microsoft.com/office/drawing/2017/decorative" val="1"/>
              </a:ext>
            </a:extLst>
          </p:cNvPr>
          <p:cNvSpPr>
            <a:spLocks/>
          </p:cNvSpPr>
          <p:nvPr/>
        </p:nvSpPr>
        <p:spPr bwMode="auto">
          <a:xfrm>
            <a:off x="507999"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Best Practices</a:t>
            </a:r>
          </a:p>
        </p:txBody>
      </p:sp>
      <p:sp>
        <p:nvSpPr>
          <p:cNvPr id="47" name="Rectangle: Rounded Corners 46">
            <a:hlinkClick r:id="" action="ppaction://noaction"/>
            <a:extLst>
              <a:ext uri="{FF2B5EF4-FFF2-40B4-BE49-F238E27FC236}">
                <a16:creationId xmlns:a16="http://schemas.microsoft.com/office/drawing/2014/main" id="{C2F3E59E-8282-3D64-59A1-107D1C540D3A}"/>
              </a:ext>
              <a:ext uri="{C183D7F6-B498-43B3-948B-1728B52AA6E4}">
                <adec:decorative xmlns:adec="http://schemas.microsoft.com/office/drawing/2017/decorative" val="1"/>
              </a:ext>
            </a:extLst>
          </p:cNvPr>
          <p:cNvSpPr>
            <a:spLocks/>
          </p:cNvSpPr>
          <p:nvPr/>
        </p:nvSpPr>
        <p:spPr bwMode="auto">
          <a:xfrm>
            <a:off x="1486262"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1</a:t>
            </a:r>
          </a:p>
        </p:txBody>
      </p:sp>
      <p:sp>
        <p:nvSpPr>
          <p:cNvPr id="48" name="Rectangle: Rounded Corners 47">
            <a:hlinkClick r:id="" action="ppaction://noaction"/>
            <a:extLst>
              <a:ext uri="{FF2B5EF4-FFF2-40B4-BE49-F238E27FC236}">
                <a16:creationId xmlns:a16="http://schemas.microsoft.com/office/drawing/2014/main" id="{A1B23222-2FB1-7025-85E0-05AB6678099F}"/>
              </a:ext>
              <a:ext uri="{C183D7F6-B498-43B3-948B-1728B52AA6E4}">
                <adec:decorative xmlns:adec="http://schemas.microsoft.com/office/drawing/2017/decorative" val="1"/>
              </a:ext>
            </a:extLst>
          </p:cNvPr>
          <p:cNvSpPr>
            <a:spLocks/>
          </p:cNvSpPr>
          <p:nvPr/>
        </p:nvSpPr>
        <p:spPr bwMode="auto">
          <a:xfrm>
            <a:off x="2464525"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2</a:t>
            </a:r>
          </a:p>
        </p:txBody>
      </p:sp>
      <p:sp>
        <p:nvSpPr>
          <p:cNvPr id="49" name="Rectangle: Rounded Corners 48">
            <a:hlinkClick r:id="" action="ppaction://noaction"/>
            <a:extLst>
              <a:ext uri="{FF2B5EF4-FFF2-40B4-BE49-F238E27FC236}">
                <a16:creationId xmlns:a16="http://schemas.microsoft.com/office/drawing/2014/main" id="{18ABB03D-FD1E-0787-4D3E-E6141AFE0063}"/>
              </a:ext>
              <a:ext uri="{C183D7F6-B498-43B3-948B-1728B52AA6E4}">
                <adec:decorative xmlns:adec="http://schemas.microsoft.com/office/drawing/2017/decorative" val="1"/>
              </a:ext>
            </a:extLst>
          </p:cNvPr>
          <p:cNvSpPr>
            <a:spLocks/>
          </p:cNvSpPr>
          <p:nvPr/>
        </p:nvSpPr>
        <p:spPr bwMode="auto">
          <a:xfrm>
            <a:off x="3442787"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3</a:t>
            </a:r>
          </a:p>
        </p:txBody>
      </p:sp>
      <p:sp>
        <p:nvSpPr>
          <p:cNvPr id="50" name="Rectangle: Rounded Corners 49">
            <a:hlinkClick r:id="" action="ppaction://noaction"/>
            <a:extLst>
              <a:ext uri="{FF2B5EF4-FFF2-40B4-BE49-F238E27FC236}">
                <a16:creationId xmlns:a16="http://schemas.microsoft.com/office/drawing/2014/main" id="{DD6D26B4-63CF-6954-1C7C-A1BD4E4A38D2}"/>
              </a:ext>
              <a:ext uri="{C183D7F6-B498-43B3-948B-1728B52AA6E4}">
                <adec:decorative xmlns:adec="http://schemas.microsoft.com/office/drawing/2017/decorative" val="1"/>
              </a:ext>
            </a:extLst>
          </p:cNvPr>
          <p:cNvSpPr>
            <a:spLocks/>
          </p:cNvSpPr>
          <p:nvPr/>
        </p:nvSpPr>
        <p:spPr bwMode="auto">
          <a:xfrm>
            <a:off x="5399312"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5</a:t>
            </a:r>
          </a:p>
        </p:txBody>
      </p:sp>
      <p:sp>
        <p:nvSpPr>
          <p:cNvPr id="51" name="Rectangle: Rounded Corners 50">
            <a:hlinkClick r:id="rId7" action="ppaction://hlinksldjump"/>
            <a:extLst>
              <a:ext uri="{FF2B5EF4-FFF2-40B4-BE49-F238E27FC236}">
                <a16:creationId xmlns:a16="http://schemas.microsoft.com/office/drawing/2014/main" id="{0A931734-D23F-F66D-80EA-1AD6E4AFB622}"/>
              </a:ext>
              <a:ext uri="{C183D7F6-B498-43B3-948B-1728B52AA6E4}">
                <adec:decorative xmlns:adec="http://schemas.microsoft.com/office/drawing/2017/decorative" val="1"/>
              </a:ext>
            </a:extLst>
          </p:cNvPr>
          <p:cNvSpPr>
            <a:spLocks/>
          </p:cNvSpPr>
          <p:nvPr/>
        </p:nvSpPr>
        <p:spPr bwMode="auto">
          <a:xfrm>
            <a:off x="6377575" y="230036"/>
            <a:ext cx="886822" cy="373214"/>
          </a:xfrm>
          <a:prstGeom prst="roundRect">
            <a:avLst>
              <a:gd name="adj" fmla="val 50000"/>
            </a:avLst>
          </a:prstGeom>
          <a:gradFill flip="none" rotWithShape="1">
            <a:gsLst>
              <a:gs pos="0">
                <a:srgbClr val="C742CD"/>
              </a:gs>
              <a:gs pos="100000">
                <a:srgbClr val="2780D7"/>
              </a:gs>
            </a:gsLst>
            <a:path path="circle">
              <a:fillToRect l="100000" t="100000"/>
            </a:path>
            <a:tileRect r="-100000" b="-100000"/>
          </a:gradFill>
          <a:ln w="1905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Segoe Sans Display Semibold"/>
                <a:ea typeface="+mn-ea"/>
                <a:cs typeface="Segoe UI" pitchFamily="34" charset="0"/>
              </a:rPr>
              <a:t>File Guidance </a:t>
            </a:r>
            <a:br>
              <a:rPr kumimoji="0" lang="en-US" sz="800" b="0" i="0" u="none" strike="noStrike" kern="1200" cap="none" spc="0" normalizeH="0" baseline="0" noProof="0">
                <a:ln>
                  <a:noFill/>
                </a:ln>
                <a:solidFill>
                  <a:srgbClr val="FFFFFF"/>
                </a:solidFill>
                <a:effectLst/>
                <a:uLnTx/>
                <a:uFillTx/>
                <a:latin typeface="Segoe Sans Display Semibold"/>
                <a:ea typeface="+mn-ea"/>
                <a:cs typeface="Segoe UI" pitchFamily="34" charset="0"/>
              </a:rPr>
            </a:br>
            <a:r>
              <a:rPr kumimoji="0" lang="en-US" sz="800" b="0" i="0" u="none" strike="noStrike" kern="1200" cap="none" spc="0" normalizeH="0" baseline="0" noProof="0">
                <a:ln>
                  <a:noFill/>
                </a:ln>
                <a:solidFill>
                  <a:srgbClr val="FFFFFF"/>
                </a:solidFill>
                <a:effectLst/>
                <a:uLnTx/>
                <a:uFillTx/>
                <a:latin typeface="Segoe Sans Display Semibold"/>
                <a:ea typeface="+mn-ea"/>
                <a:cs typeface="Segoe UI" pitchFamily="34" charset="0"/>
              </a:rPr>
              <a:t>&amp; Example</a:t>
            </a:r>
          </a:p>
        </p:txBody>
      </p:sp>
      <p:sp>
        <p:nvSpPr>
          <p:cNvPr id="52" name="Rectangle: Rounded Corners 51">
            <a:hlinkClick r:id="" action="ppaction://noaction"/>
            <a:extLst>
              <a:ext uri="{FF2B5EF4-FFF2-40B4-BE49-F238E27FC236}">
                <a16:creationId xmlns:a16="http://schemas.microsoft.com/office/drawing/2014/main" id="{D56B1BE3-AE73-8600-A311-03F441237188}"/>
              </a:ext>
              <a:ext uri="{C183D7F6-B498-43B3-948B-1728B52AA6E4}">
                <adec:decorative xmlns:adec="http://schemas.microsoft.com/office/drawing/2017/decorative" val="1"/>
              </a:ext>
            </a:extLst>
          </p:cNvPr>
          <p:cNvSpPr>
            <a:spLocks/>
          </p:cNvSpPr>
          <p:nvPr/>
        </p:nvSpPr>
        <p:spPr bwMode="auto">
          <a:xfrm>
            <a:off x="4421050"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4</a:t>
            </a:r>
          </a:p>
        </p:txBody>
      </p:sp>
      <p:sp>
        <p:nvSpPr>
          <p:cNvPr id="25" name="Title 24">
            <a:extLst>
              <a:ext uri="{FF2B5EF4-FFF2-40B4-BE49-F238E27FC236}">
                <a16:creationId xmlns:a16="http://schemas.microsoft.com/office/drawing/2014/main" id="{C63C2A89-1CE2-7E46-300A-EAA8B085829D}"/>
              </a:ext>
            </a:extLst>
          </p:cNvPr>
          <p:cNvSpPr>
            <a:spLocks noGrp="1"/>
          </p:cNvSpPr>
          <p:nvPr>
            <p:ph type="title"/>
          </p:nvPr>
        </p:nvSpPr>
        <p:spPr>
          <a:xfrm>
            <a:off x="508001" y="939488"/>
            <a:ext cx="6756400" cy="430887"/>
          </a:xfrm>
        </p:spPr>
        <p:txBody>
          <a:bodyPr/>
          <a:lstStyle/>
          <a:p>
            <a:r>
              <a:rPr lang="en-US"/>
              <a:t>File Guidance &amp; Examples     </a:t>
            </a:r>
          </a:p>
        </p:txBody>
      </p:sp>
      <p:sp>
        <p:nvSpPr>
          <p:cNvPr id="16" name="TextBox 15">
            <a:extLst>
              <a:ext uri="{FF2B5EF4-FFF2-40B4-BE49-F238E27FC236}">
                <a16:creationId xmlns:a16="http://schemas.microsoft.com/office/drawing/2014/main" id="{AA6FE7B8-017E-9CF7-9E8E-365972BD3D33}"/>
              </a:ext>
            </a:extLst>
          </p:cNvPr>
          <p:cNvSpPr txBox="1"/>
          <p:nvPr/>
        </p:nvSpPr>
        <p:spPr>
          <a:xfrm>
            <a:off x="425958" y="1356527"/>
            <a:ext cx="6674359" cy="458908"/>
          </a:xfrm>
          <a:prstGeom prst="rect">
            <a:avLst/>
          </a:prstGeom>
          <a:noFill/>
        </p:spPr>
        <p:txBody>
          <a:bodyPr wrap="square">
            <a:spAutoFit/>
          </a:bodyPr>
          <a:lstStyle/>
          <a:p>
            <a:pPr marL="0" marR="0" lvl="0" indent="0" algn="l" defTabSz="1018824" rtl="0" eaLnBrk="1" fontAlgn="auto" latinLnBrk="0" hangingPunct="1">
              <a:lnSpc>
                <a:spcPts val="1500"/>
              </a:lnSpc>
              <a:spcBef>
                <a:spcPts val="0"/>
              </a:spcBef>
              <a:spcAft>
                <a:spcPts val="400"/>
              </a:spcAft>
              <a:buClrTx/>
              <a:buSzTx/>
              <a:buFontTx/>
              <a:buNone/>
              <a:tabLst/>
              <a:defRPr/>
            </a:pPr>
            <a:r>
              <a:rPr kumimoji="0" lang="en-US" sz="1100" b="0" i="0" u="none" strike="noStrike" kern="1200" cap="none" spc="0" normalizeH="0" baseline="0" noProof="0">
                <a:ln>
                  <a:noFill/>
                </a:ln>
                <a:solidFill>
                  <a:srgbClr val="091F2C"/>
                </a:solidFill>
                <a:effectLst/>
                <a:uLnTx/>
                <a:uFillTx/>
                <a:latin typeface="Segoe Sans Display"/>
                <a:ea typeface="+mn-ea"/>
                <a:cs typeface="+mn-cs"/>
              </a:rPr>
              <a:t>This File Guide explains the types of files used in each prompt, so you know what content to include when preparing or substituting your own documents.</a:t>
            </a:r>
          </a:p>
        </p:txBody>
      </p:sp>
      <p:sp>
        <p:nvSpPr>
          <p:cNvPr id="21" name="TextBox 20">
            <a:extLst>
              <a:ext uri="{FF2B5EF4-FFF2-40B4-BE49-F238E27FC236}">
                <a16:creationId xmlns:a16="http://schemas.microsoft.com/office/drawing/2014/main" id="{31E53706-7D2E-F29B-D559-D679B81F4602}"/>
              </a:ext>
            </a:extLst>
          </p:cNvPr>
          <p:cNvSpPr txBox="1">
            <a:spLocks/>
          </p:cNvSpPr>
          <p:nvPr/>
        </p:nvSpPr>
        <p:spPr>
          <a:xfrm>
            <a:off x="678656" y="1971769"/>
            <a:ext cx="6415088" cy="546625"/>
          </a:xfrm>
          <a:prstGeom prst="rect">
            <a:avLst/>
          </a:prstGeom>
          <a:noFill/>
        </p:spPr>
        <p:txBody>
          <a:bodyPr wrap="square" lIns="0" tIns="0" rIns="0" bIns="0" rtlCol="0" anchor="t">
            <a:spAutoFit/>
          </a:bodyPr>
          <a:lstStyle/>
          <a:p>
            <a:pPr marL="0" marR="0" lvl="0" indent="0" algn="l" defTabSz="1018824" rtl="0" eaLnBrk="1" fontAlgn="auto" latinLnBrk="0" hangingPunct="1">
              <a:lnSpc>
                <a:spcPts val="1400"/>
              </a:lnSpc>
              <a:spcBef>
                <a:spcPts val="0"/>
              </a:spcBef>
              <a:spcAft>
                <a:spcPts val="0"/>
              </a:spcAft>
              <a:buClrTx/>
              <a:buSzTx/>
              <a:buFontTx/>
              <a:buNone/>
              <a:tabLst/>
              <a:defRPr/>
            </a:pPr>
            <a:r>
              <a:rPr kumimoji="0" lang="en-US" sz="1000" b="0" i="0" u="none" strike="noStrike" kern="1200" cap="none" spc="0" normalizeH="0" baseline="0" noProof="0">
                <a:ln>
                  <a:noFill/>
                </a:ln>
                <a:solidFill>
                  <a:srgbClr val="091F2C">
                    <a:alpha val="99000"/>
                  </a:srgbClr>
                </a:solidFill>
                <a:effectLst/>
                <a:uLnTx/>
                <a:uFillTx/>
                <a:latin typeface="Segoe Sans Display"/>
                <a:ea typeface="+mn-ea"/>
                <a:cs typeface="+mn-cs"/>
              </a:rPr>
              <a:t>Downloadable examples</a:t>
            </a:r>
          </a:p>
          <a:p>
            <a:pPr defTabSz="594623">
              <a:lnSpc>
                <a:spcPts val="1400"/>
              </a:lnSpc>
              <a:spcAft>
                <a:spcPts val="200"/>
              </a:spcAft>
              <a:defRPr/>
            </a:pPr>
            <a:r>
              <a:rPr kumimoji="0" lang="en-US" sz="1000" b="0" i="0" u="none" strike="noStrike" kern="1200" cap="none" spc="0" normalizeH="0" baseline="0" noProof="0" dirty="0">
                <a:ln>
                  <a:noFill/>
                </a:ln>
                <a:solidFill>
                  <a:srgbClr val="EC4A27">
                    <a:alpha val="99000"/>
                  </a:srgbClr>
                </a:solidFill>
                <a:effectLst/>
                <a:uLnTx/>
                <a:uFillTx/>
                <a:latin typeface="Segoe Sans Display"/>
                <a:ea typeface="+mn-ea"/>
                <a:cs typeface="+mn-cs"/>
              </a:rPr>
              <a:t>/Go to market strategy:</a:t>
            </a:r>
            <a:r>
              <a:rPr lang="en-US" sz="1000" dirty="0">
                <a:solidFill>
                  <a:srgbClr val="EC4A27">
                    <a:alpha val="99000"/>
                  </a:srgbClr>
                </a:solidFill>
                <a:ea typeface="+mn-lt"/>
                <a:cs typeface="+mn-lt"/>
              </a:rPr>
              <a:t> </a:t>
            </a:r>
            <a:r>
              <a:rPr lang="en-US" sz="1000" dirty="0">
                <a:solidFill>
                  <a:srgbClr val="EC4A27">
                    <a:alpha val="99000"/>
                  </a:srgbClr>
                </a:solidFill>
                <a:ea typeface="+mn-lt"/>
                <a:cs typeface="+mn-lt"/>
                <a:hlinkClick r:id="rId8"/>
              </a:rPr>
              <a:t>Go-To-</a:t>
            </a:r>
            <a:r>
              <a:rPr lang="en-US" sz="1000" dirty="0" err="1">
                <a:solidFill>
                  <a:srgbClr val="EC4A27">
                    <a:alpha val="99000"/>
                  </a:srgbClr>
                </a:solidFill>
                <a:ea typeface="+mn-lt"/>
                <a:cs typeface="+mn-lt"/>
                <a:hlinkClick r:id="rId8"/>
              </a:rPr>
              <a:t>Market_Strategy_Footwear</a:t>
            </a:r>
            <a:endParaRPr lang="en-US" sz="1000" dirty="0" err="1">
              <a:solidFill>
                <a:srgbClr val="0078D4">
                  <a:alpha val="99000"/>
                </a:srgbClr>
              </a:solidFill>
              <a:ea typeface="+mn-lt"/>
              <a:cs typeface="+mn-lt"/>
            </a:endParaRPr>
          </a:p>
          <a:p>
            <a:pPr defTabSz="594623">
              <a:lnSpc>
                <a:spcPts val="1400"/>
              </a:lnSpc>
              <a:spcAft>
                <a:spcPts val="200"/>
              </a:spcAft>
              <a:defRPr/>
            </a:pPr>
            <a:r>
              <a:rPr kumimoji="0" lang="en-US" sz="1000" b="0" i="0" u="none" strike="noStrike" kern="1200" cap="none" spc="0" normalizeH="0" baseline="0" noProof="0" dirty="0">
                <a:ln>
                  <a:noFill/>
                </a:ln>
                <a:solidFill>
                  <a:srgbClr val="EC4A27">
                    <a:alpha val="99000"/>
                  </a:srgbClr>
                </a:solidFill>
                <a:effectLst/>
                <a:uLnTx/>
                <a:uFillTx/>
                <a:latin typeface="Segoe Sans Display"/>
                <a:ea typeface="+mn-ea"/>
                <a:cs typeface="+mn-cs"/>
              </a:rPr>
              <a:t>/Product launch plan: </a:t>
            </a:r>
            <a:r>
              <a:rPr lang="en-US" sz="1000" dirty="0" err="1">
                <a:solidFill>
                  <a:srgbClr val="EC4A27">
                    <a:alpha val="99000"/>
                  </a:srgbClr>
                </a:solidFill>
                <a:ea typeface="+mn-lt"/>
                <a:cs typeface="+mn-lt"/>
                <a:hlinkClick r:id="rId9"/>
              </a:rPr>
              <a:t>Product_Launch_Plan_for_AI-powered_Footwear</a:t>
            </a:r>
            <a:endParaRPr lang="en-US" sz="1000">
              <a:solidFill>
                <a:srgbClr val="091F2C"/>
              </a:solidFill>
              <a:latin typeface="Segoe Sans Display"/>
              <a:cs typeface="Segoe Sans Display"/>
            </a:endParaRPr>
          </a:p>
        </p:txBody>
      </p:sp>
      <p:sp>
        <p:nvSpPr>
          <p:cNvPr id="34" name="Title 10">
            <a:extLst>
              <a:ext uri="{FF2B5EF4-FFF2-40B4-BE49-F238E27FC236}">
                <a16:creationId xmlns:a16="http://schemas.microsoft.com/office/drawing/2014/main" id="{BA358405-BD05-BC14-015A-606A88915F76}"/>
              </a:ext>
            </a:extLst>
          </p:cNvPr>
          <p:cNvSpPr txBox="1">
            <a:spLocks/>
          </p:cNvSpPr>
          <p:nvPr/>
        </p:nvSpPr>
        <p:spPr>
          <a:xfrm>
            <a:off x="507997" y="2843507"/>
            <a:ext cx="6756400" cy="276999"/>
          </a:xfrm>
          <a:prstGeom prst="rect">
            <a:avLst/>
          </a:prstGeom>
        </p:spPr>
        <p:txBody>
          <a:bodyPr vert="horz" wrap="square" lIns="0" tIns="0" rIns="0" bIns="0" rtlCol="0" anchor="t">
            <a:spAutoFit/>
          </a:bodyPr>
          <a:lstStyle>
            <a:lvl1pPr algn="l" defTabSz="594623" rtl="0" eaLnBrk="1" latinLnBrk="0" hangingPunct="1">
              <a:lnSpc>
                <a:spcPct val="100000"/>
              </a:lnSpc>
              <a:spcBef>
                <a:spcPct val="0"/>
              </a:spcBef>
              <a:buNone/>
              <a:defRPr lang="en-US" sz="2800" b="0" kern="1200" cap="none" spc="-28" baseline="0" dirty="0">
                <a:ln w="3175">
                  <a:noFill/>
                </a:ln>
                <a:gradFill>
                  <a:gsLst>
                    <a:gs pos="0">
                      <a:srgbClr val="0078D4"/>
                    </a:gs>
                    <a:gs pos="50000">
                      <a:srgbClr val="8661C5"/>
                    </a:gs>
                    <a:gs pos="99000">
                      <a:srgbClr val="C73ECC"/>
                    </a:gs>
                  </a:gsLst>
                  <a:lin ang="2700000" scaled="0"/>
                </a:gradFill>
                <a:effectLst/>
                <a:latin typeface="+mn-lt"/>
                <a:ea typeface="+mn-ea"/>
                <a:cs typeface="Segoe UI" pitchFamily="34" charset="0"/>
              </a:defRPr>
            </a:lvl1pPr>
          </a:lstStyle>
          <a:p>
            <a:pPr marL="0" marR="0" lvl="0" indent="0" algn="l" defTabSz="594623"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a:ln w="3175">
                  <a:noFill/>
                </a:ln>
                <a:gradFill>
                  <a:gsLst>
                    <a:gs pos="0">
                      <a:srgbClr val="0078D4"/>
                    </a:gs>
                    <a:gs pos="50000">
                      <a:srgbClr val="8661C5"/>
                    </a:gs>
                    <a:gs pos="99000">
                      <a:srgbClr val="C73ECC"/>
                    </a:gs>
                  </a:gsLst>
                  <a:lin ang="2700000" scaled="0"/>
                </a:gradFill>
                <a:effectLst/>
                <a:uLnTx/>
                <a:uFillTx/>
                <a:latin typeface="Segoe Sans Display"/>
                <a:ea typeface="+mn-ea"/>
                <a:cs typeface="Segoe UI" pitchFamily="34" charset="0"/>
              </a:rPr>
              <a:t>Scenario 1: Market and Competitive Analysis </a:t>
            </a:r>
          </a:p>
        </p:txBody>
      </p:sp>
      <p:graphicFrame>
        <p:nvGraphicFramePr>
          <p:cNvPr id="4" name="Table 3">
            <a:extLst>
              <a:ext uri="{FF2B5EF4-FFF2-40B4-BE49-F238E27FC236}">
                <a16:creationId xmlns:a16="http://schemas.microsoft.com/office/drawing/2014/main" id="{755FCDED-7909-AFB0-227D-30B0FC59A36D}"/>
              </a:ext>
            </a:extLst>
          </p:cNvPr>
          <p:cNvGraphicFramePr>
            <a:graphicFrameLocks noGrp="1"/>
          </p:cNvGraphicFramePr>
          <p:nvPr/>
        </p:nvGraphicFramePr>
        <p:xfrm>
          <a:off x="590042" y="3464526"/>
          <a:ext cx="6592316" cy="6234117"/>
        </p:xfrm>
        <a:graphic>
          <a:graphicData uri="http://schemas.openxmlformats.org/drawingml/2006/table">
            <a:tbl>
              <a:tblPr firstRow="1" bandRow="1">
                <a:tableStyleId>{5C22544A-7EE6-4342-B048-85BDC9FD1C3A}</a:tableStyleId>
              </a:tblPr>
              <a:tblGrid>
                <a:gridCol w="6592316">
                  <a:extLst>
                    <a:ext uri="{9D8B030D-6E8A-4147-A177-3AD203B41FA5}">
                      <a16:colId xmlns:a16="http://schemas.microsoft.com/office/drawing/2014/main" val="800310417"/>
                    </a:ext>
                  </a:extLst>
                </a:gridCol>
              </a:tblGrid>
              <a:tr h="1097087">
                <a:tc>
                  <a:txBody>
                    <a:bodyPr/>
                    <a:lstStyle/>
                    <a:p>
                      <a:pPr>
                        <a:lnSpc>
                          <a:spcPts val="1300"/>
                        </a:lnSpc>
                        <a:spcAft>
                          <a:spcPts val="200"/>
                        </a:spcAft>
                      </a:pPr>
                      <a:r>
                        <a:rPr lang="en-US" sz="1000" b="0" kern="1200">
                          <a:solidFill>
                            <a:schemeClr val="accent2"/>
                          </a:solidFill>
                          <a:latin typeface="+mj-lt"/>
                          <a:ea typeface="+mn-ea"/>
                          <a:cs typeface="+mn-cs"/>
                        </a:rPr>
                        <a:t>USE CASE 1: </a:t>
                      </a:r>
                      <a:r>
                        <a:rPr lang="en-US" sz="1000" b="0">
                          <a:solidFill>
                            <a:schemeClr val="tx1"/>
                          </a:solidFill>
                          <a:latin typeface="+mj-lt"/>
                        </a:rPr>
                        <a:t>Summarize competitive positioning</a:t>
                      </a:r>
                    </a:p>
                    <a:p>
                      <a:pPr>
                        <a:lnSpc>
                          <a:spcPts val="1300"/>
                        </a:lnSpc>
                        <a:spcAft>
                          <a:spcPts val="200"/>
                        </a:spcAft>
                      </a:pPr>
                      <a:r>
                        <a:rPr lang="en-US" sz="900" b="0">
                          <a:solidFill>
                            <a:srgbClr val="EC4A27"/>
                          </a:solidFill>
                          <a:latin typeface="+mn-lt"/>
                        </a:rPr>
                        <a:t>/Competitor overview</a:t>
                      </a:r>
                      <a:r>
                        <a:rPr lang="en-US" sz="900" b="0" kern="1200">
                          <a:solidFill>
                            <a:srgbClr val="EC4A27"/>
                          </a:solidFill>
                          <a:latin typeface="+mn-lt"/>
                          <a:ea typeface="+mn-ea"/>
                          <a:cs typeface="+mn-cs"/>
                        </a:rPr>
                        <a:t>:</a:t>
                      </a:r>
                      <a:r>
                        <a:rPr lang="en-US" sz="900" b="0">
                          <a:solidFill>
                            <a:schemeClr val="tx1"/>
                          </a:solidFill>
                          <a:latin typeface="+mn-lt"/>
                        </a:rPr>
                        <a:t> A document that summarizes each competitor’s positioning, such as their target audience, product lines, differentiation points, and marketing strategy.</a:t>
                      </a:r>
                    </a:p>
                    <a:p>
                      <a:pPr>
                        <a:lnSpc>
                          <a:spcPts val="1300"/>
                        </a:lnSpc>
                        <a:spcAft>
                          <a:spcPts val="200"/>
                        </a:spcAft>
                      </a:pPr>
                      <a:r>
                        <a:rPr lang="en-US" sz="900" b="0">
                          <a:solidFill>
                            <a:srgbClr val="EC4A27"/>
                          </a:solidFill>
                          <a:latin typeface="+mn-lt"/>
                        </a:rPr>
                        <a:t>/Product feature comparison: </a:t>
                      </a:r>
                      <a:r>
                        <a:rPr lang="en-US" sz="900" b="0">
                          <a:solidFill>
                            <a:schemeClr val="tx1"/>
                          </a:solidFill>
                          <a:latin typeface="+mn-lt"/>
                        </a:rPr>
                        <a:t>A document that compares product features across competitors, such as capabilities, strengths and limitations, pricing tiers, or unique functionalities.</a:t>
                      </a:r>
                    </a:p>
                  </a:txBody>
                  <a:tcPr marT="91440" marB="91440">
                    <a:lnL w="12700" cmpd="sng">
                      <a:noFill/>
                    </a:lnL>
                    <a:lnR w="12700" cmpd="sng">
                      <a:noFill/>
                    </a:lnR>
                    <a:lnT w="127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3484900"/>
                  </a:ext>
                </a:extLst>
              </a:tr>
              <a:tr h="1471428">
                <a:tc>
                  <a:txBody>
                    <a:bodyPr/>
                    <a:lstStyle/>
                    <a:p>
                      <a:pPr>
                        <a:lnSpc>
                          <a:spcPts val="1300"/>
                        </a:lnSpc>
                        <a:spcAft>
                          <a:spcPts val="200"/>
                        </a:spcAft>
                      </a:pPr>
                      <a:r>
                        <a:rPr lang="en-US" sz="1000" b="0">
                          <a:solidFill>
                            <a:schemeClr val="accent2"/>
                          </a:solidFill>
                          <a:latin typeface="+mj-lt"/>
                        </a:rPr>
                        <a:t>USE CASE 2: </a:t>
                      </a:r>
                      <a:r>
                        <a:rPr lang="en-US" sz="1000" b="0">
                          <a:solidFill>
                            <a:schemeClr val="tx1"/>
                          </a:solidFill>
                          <a:latin typeface="+mj-lt"/>
                        </a:rPr>
                        <a:t>Identify market shifts and emerging trends</a:t>
                      </a:r>
                    </a:p>
                    <a:p>
                      <a:pPr>
                        <a:lnSpc>
                          <a:spcPts val="1300"/>
                        </a:lnSpc>
                        <a:spcAft>
                          <a:spcPts val="200"/>
                        </a:spcAft>
                      </a:pPr>
                      <a:r>
                        <a:rPr lang="en-US" sz="900" b="0">
                          <a:solidFill>
                            <a:srgbClr val="EC4A27"/>
                          </a:solidFill>
                          <a:latin typeface="+mn-lt"/>
                        </a:rPr>
                        <a:t>/Industry research report: </a:t>
                      </a:r>
                      <a:r>
                        <a:rPr lang="en-US" sz="900" b="0">
                          <a:solidFill>
                            <a:schemeClr val="tx1"/>
                          </a:solidFill>
                          <a:latin typeface="+mn-lt"/>
                        </a:rPr>
                        <a:t>A document containing third‑party or internal market research that outlines market-level insights, such as current trends, customer behaviors, emerging technologies, risks, market growth patterns, and competitive movements.</a:t>
                      </a:r>
                    </a:p>
                    <a:p>
                      <a:pPr>
                        <a:lnSpc>
                          <a:spcPts val="1300"/>
                        </a:lnSpc>
                        <a:spcAft>
                          <a:spcPts val="200"/>
                        </a:spcAft>
                      </a:pPr>
                      <a:r>
                        <a:rPr lang="en-US" sz="900" b="0">
                          <a:solidFill>
                            <a:srgbClr val="EC4A27"/>
                          </a:solidFill>
                          <a:latin typeface="+mn-lt"/>
                        </a:rPr>
                        <a:t>/Customer’s social media sentiment analysis: </a:t>
                      </a:r>
                      <a:r>
                        <a:rPr lang="en-US" sz="900" b="0">
                          <a:solidFill>
                            <a:schemeClr val="tx1"/>
                          </a:solidFill>
                          <a:latin typeface="+mn-lt"/>
                        </a:rPr>
                        <a:t>A document that summarizes social media sentiment, such as common themes in customer posts, positive or negative trends, and recurring feedback.</a:t>
                      </a:r>
                    </a:p>
                    <a:p>
                      <a:pPr>
                        <a:lnSpc>
                          <a:spcPts val="1300"/>
                        </a:lnSpc>
                        <a:spcAft>
                          <a:spcPts val="200"/>
                        </a:spcAft>
                      </a:pPr>
                      <a:r>
                        <a:rPr lang="en-US" sz="900" b="0">
                          <a:solidFill>
                            <a:srgbClr val="EC4A27"/>
                          </a:solidFill>
                          <a:latin typeface="+mn-lt"/>
                        </a:rPr>
                        <a:t>/Go to market strategy: </a:t>
                      </a:r>
                      <a:r>
                        <a:rPr lang="en-US" sz="900" b="0">
                          <a:solidFill>
                            <a:schemeClr val="tx1"/>
                          </a:solidFill>
                          <a:latin typeface="+mn-lt"/>
                        </a:rPr>
                        <a:t>A document that outlines how a product or solution will be taken to market, such as target audiences, positioning, key messaging, launch activities, channel approach, competitive differentiation, and near‑term priorities.</a:t>
                      </a:r>
                    </a:p>
                  </a:txBody>
                  <a:tcPr marT="91440" marB="9144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8275402"/>
                  </a:ext>
                </a:extLst>
              </a:tr>
              <a:tr h="1471428">
                <a:tc>
                  <a:txBody>
                    <a:bodyPr/>
                    <a:lstStyle/>
                    <a:p>
                      <a:pPr>
                        <a:lnSpc>
                          <a:spcPts val="1300"/>
                        </a:lnSpc>
                        <a:spcAft>
                          <a:spcPts val="200"/>
                        </a:spcAft>
                      </a:pPr>
                      <a:r>
                        <a:rPr lang="en-US" sz="1000" b="0" kern="1200">
                          <a:solidFill>
                            <a:schemeClr val="accent2"/>
                          </a:solidFill>
                          <a:latin typeface="+mj-lt"/>
                          <a:ea typeface="+mn-ea"/>
                          <a:cs typeface="+mn-cs"/>
                        </a:rPr>
                        <a:t>USE CASE 3: </a:t>
                      </a:r>
                      <a:r>
                        <a:rPr lang="en-US" sz="1000" b="0">
                          <a:solidFill>
                            <a:schemeClr val="tx1"/>
                          </a:solidFill>
                          <a:latin typeface="+mj-lt"/>
                        </a:rPr>
                        <a:t>Synthesize Customer Feedback and Product Usage Insights </a:t>
                      </a:r>
                    </a:p>
                    <a:p>
                      <a:pPr>
                        <a:lnSpc>
                          <a:spcPts val="1300"/>
                        </a:lnSpc>
                        <a:spcAft>
                          <a:spcPts val="200"/>
                        </a:spcAft>
                      </a:pPr>
                      <a:r>
                        <a:rPr lang="en-US" sz="900" b="0">
                          <a:solidFill>
                            <a:srgbClr val="EC4A27"/>
                          </a:solidFill>
                          <a:latin typeface="+mn-lt"/>
                        </a:rPr>
                        <a:t>/Product usage data: </a:t>
                      </a:r>
                      <a:r>
                        <a:rPr lang="en-US" sz="900" b="0">
                          <a:solidFill>
                            <a:schemeClr val="tx1"/>
                          </a:solidFill>
                          <a:latin typeface="+mn-lt"/>
                        </a:rPr>
                        <a:t>A dataset or report showing how customers use the product, such as feature adoption, usage frequency, or common workflows.</a:t>
                      </a:r>
                    </a:p>
                    <a:p>
                      <a:pPr>
                        <a:lnSpc>
                          <a:spcPts val="1300"/>
                        </a:lnSpc>
                        <a:spcAft>
                          <a:spcPts val="200"/>
                        </a:spcAft>
                      </a:pPr>
                      <a:r>
                        <a:rPr lang="en-US" sz="900" b="0">
                          <a:solidFill>
                            <a:srgbClr val="EC4A27"/>
                          </a:solidFill>
                          <a:latin typeface="+mn-lt"/>
                        </a:rPr>
                        <a:t>/Customer feedback summary: </a:t>
                      </a:r>
                      <a:r>
                        <a:rPr lang="en-US" sz="900" b="0">
                          <a:solidFill>
                            <a:schemeClr val="tx1"/>
                          </a:solidFill>
                          <a:latin typeface="+mn-lt"/>
                        </a:rPr>
                        <a:t>A document that compiles customer feedback, such as survey responses, reviews, interview notes, or support themes.</a:t>
                      </a:r>
                    </a:p>
                    <a:p>
                      <a:pPr>
                        <a:lnSpc>
                          <a:spcPts val="1300"/>
                        </a:lnSpc>
                        <a:spcAft>
                          <a:spcPts val="200"/>
                        </a:spcAft>
                      </a:pPr>
                      <a:r>
                        <a:rPr lang="en-US" sz="900" b="0">
                          <a:solidFill>
                            <a:srgbClr val="EC4A27"/>
                          </a:solidFill>
                          <a:latin typeface="+mn-lt"/>
                        </a:rPr>
                        <a:t>/Market research survey results: </a:t>
                      </a:r>
                      <a:r>
                        <a:rPr lang="en-US" sz="900" b="0">
                          <a:solidFill>
                            <a:schemeClr val="tx1"/>
                          </a:solidFill>
                          <a:latin typeface="+mn-lt"/>
                        </a:rPr>
                        <a:t>A document that summarizes findings from research surveys, such as customer preferences, unmet needs, or perceptions of your product or category.</a:t>
                      </a:r>
                    </a:p>
                  </a:txBody>
                  <a:tcPr marT="91440" marB="9144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16033243"/>
                  </a:ext>
                </a:extLst>
              </a:tr>
              <a:tr h="1097087">
                <a:tc>
                  <a:txBody>
                    <a:bodyPr/>
                    <a:lstStyle/>
                    <a:p>
                      <a:pPr>
                        <a:lnSpc>
                          <a:spcPts val="1300"/>
                        </a:lnSpc>
                        <a:spcAft>
                          <a:spcPts val="200"/>
                        </a:spcAft>
                      </a:pPr>
                      <a:r>
                        <a:rPr lang="en-US" sz="1000" b="0" kern="1200">
                          <a:solidFill>
                            <a:schemeClr val="accent2"/>
                          </a:solidFill>
                          <a:latin typeface="+mj-lt"/>
                          <a:ea typeface="+mn-ea"/>
                          <a:cs typeface="+mn-cs"/>
                        </a:rPr>
                        <a:t>USE CASE 4: </a:t>
                      </a:r>
                      <a:r>
                        <a:rPr lang="en-US" sz="1000" b="0">
                          <a:solidFill>
                            <a:schemeClr val="tx1"/>
                          </a:solidFill>
                          <a:latin typeface="+mj-lt"/>
                        </a:rPr>
                        <a:t>Compare sentiment across key competitors</a:t>
                      </a:r>
                    </a:p>
                    <a:p>
                      <a:pPr>
                        <a:lnSpc>
                          <a:spcPts val="1300"/>
                        </a:lnSpc>
                        <a:spcAft>
                          <a:spcPts val="200"/>
                        </a:spcAft>
                      </a:pPr>
                      <a:r>
                        <a:rPr lang="en-US" sz="900" b="0">
                          <a:solidFill>
                            <a:srgbClr val="EC4A27"/>
                          </a:solidFill>
                          <a:latin typeface="+mn-lt"/>
                        </a:rPr>
                        <a:t>/Customer product reviews data: </a:t>
                      </a:r>
                      <a:r>
                        <a:rPr lang="en-US" sz="900" b="0">
                          <a:solidFill>
                            <a:schemeClr val="tx1"/>
                          </a:solidFill>
                          <a:latin typeface="+mn-lt"/>
                        </a:rPr>
                        <a:t>A document that includes customer reviews for competitors, such as ratings, positive and negative comments, or themes in feedback.</a:t>
                      </a:r>
                    </a:p>
                    <a:p>
                      <a:pPr>
                        <a:lnSpc>
                          <a:spcPts val="1300"/>
                        </a:lnSpc>
                        <a:spcAft>
                          <a:spcPts val="200"/>
                        </a:spcAft>
                      </a:pPr>
                      <a:r>
                        <a:rPr lang="en-US" sz="900" b="0">
                          <a:solidFill>
                            <a:srgbClr val="EC4A27"/>
                          </a:solidFill>
                          <a:latin typeface="+mn-lt"/>
                        </a:rPr>
                        <a:t>/Analyst quotes on market competitors: </a:t>
                      </a:r>
                      <a:r>
                        <a:rPr lang="en-US" sz="900" b="0">
                          <a:solidFill>
                            <a:schemeClr val="tx1"/>
                          </a:solidFill>
                          <a:latin typeface="+mn-lt"/>
                        </a:rPr>
                        <a:t>A document that summarizes analyst commentary, such as competitive strengths, weaknesses, market positioning, or predictions. </a:t>
                      </a:r>
                    </a:p>
                  </a:txBody>
                  <a:tcPr marT="91440" marB="9144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0306"/>
                  </a:ext>
                </a:extLst>
              </a:tr>
              <a:tr h="1097087">
                <a:tc>
                  <a:txBody>
                    <a:bodyPr/>
                    <a:lstStyle/>
                    <a:p>
                      <a:pPr>
                        <a:lnSpc>
                          <a:spcPts val="1300"/>
                        </a:lnSpc>
                        <a:spcAft>
                          <a:spcPts val="200"/>
                        </a:spcAft>
                      </a:pPr>
                      <a:r>
                        <a:rPr lang="en-US" sz="1000" b="0" kern="1200">
                          <a:solidFill>
                            <a:schemeClr val="accent2"/>
                          </a:solidFill>
                          <a:latin typeface="+mj-lt"/>
                          <a:ea typeface="+mn-ea"/>
                          <a:cs typeface="+mn-cs"/>
                        </a:rPr>
                        <a:t>USE CASE 5: </a:t>
                      </a:r>
                      <a:r>
                        <a:rPr lang="en-US" sz="1000" b="0">
                          <a:solidFill>
                            <a:schemeClr val="tx1"/>
                          </a:solidFill>
                          <a:latin typeface="+mj-lt"/>
                        </a:rPr>
                        <a:t>Build a competitive landscape summary deck</a:t>
                      </a:r>
                    </a:p>
                    <a:p>
                      <a:pPr>
                        <a:lnSpc>
                          <a:spcPts val="1300"/>
                        </a:lnSpc>
                        <a:spcAft>
                          <a:spcPts val="200"/>
                        </a:spcAft>
                      </a:pPr>
                      <a:r>
                        <a:rPr lang="en-US" sz="900" b="0">
                          <a:solidFill>
                            <a:srgbClr val="EC4A27"/>
                          </a:solidFill>
                          <a:latin typeface="+mn-lt"/>
                        </a:rPr>
                        <a:t>/Competitive insights report: </a:t>
                      </a:r>
                      <a:r>
                        <a:rPr lang="en-US" sz="900" b="0">
                          <a:solidFill>
                            <a:schemeClr val="tx1"/>
                          </a:solidFill>
                          <a:latin typeface="+mn-lt"/>
                        </a:rPr>
                        <a:t>A document that summarizes competitor strategies, such as positioning, pricing, messaging, differentiation, and product direction.</a:t>
                      </a:r>
                    </a:p>
                    <a:p>
                      <a:pPr>
                        <a:lnSpc>
                          <a:spcPts val="1300"/>
                        </a:lnSpc>
                        <a:spcAft>
                          <a:spcPts val="200"/>
                        </a:spcAft>
                      </a:pPr>
                      <a:r>
                        <a:rPr lang="en-US" sz="900" b="0">
                          <a:solidFill>
                            <a:srgbClr val="EC4A27"/>
                          </a:solidFill>
                          <a:latin typeface="+mn-lt"/>
                        </a:rPr>
                        <a:t>/Market share data: </a:t>
                      </a:r>
                      <a:r>
                        <a:rPr lang="en-US" sz="900" b="0">
                          <a:solidFill>
                            <a:schemeClr val="tx1"/>
                          </a:solidFill>
                          <a:latin typeface="+mn-lt"/>
                        </a:rPr>
                        <a:t>A dataset or document that shows market share patterns, such as distribution across competitors, growth or decline trends, or segment-level breakdowns.</a:t>
                      </a:r>
                    </a:p>
                  </a:txBody>
                  <a:tcPr marT="91440" marB="91440">
                    <a:lnL w="12700" cmpd="sng">
                      <a:noFill/>
                    </a:lnL>
                    <a:lnR w="12700" cmpd="sng">
                      <a:noFill/>
                    </a:lnR>
                    <a:lnT w="635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86580557"/>
                  </a:ext>
                </a:extLst>
              </a:tr>
            </a:tbl>
          </a:graphicData>
        </a:graphic>
      </p:graphicFrame>
    </p:spTree>
    <p:extLst>
      <p:ext uri="{BB962C8B-B14F-4D97-AF65-F5344CB8AC3E}">
        <p14:creationId xmlns:p14="http://schemas.microsoft.com/office/powerpoint/2010/main" val="1912984395"/>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2202DD6-1793-3202-EAF3-48B48C21878B}"/>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11336" r="25772" b="60312"/>
          <a:stretch>
            <a:fillRect/>
          </a:stretch>
        </p:blipFill>
        <p:spPr>
          <a:xfrm>
            <a:off x="2786743" y="8340175"/>
            <a:ext cx="4840514" cy="1718225"/>
          </a:xfrm>
          <a:custGeom>
            <a:avLst/>
            <a:gdLst>
              <a:gd name="csX0" fmla="*/ 0 w 4635062"/>
              <a:gd name="csY0" fmla="*/ 0 h 1645296"/>
              <a:gd name="csX1" fmla="*/ 4635062 w 4635062"/>
              <a:gd name="csY1" fmla="*/ 0 h 1645296"/>
              <a:gd name="csX2" fmla="*/ 4635062 w 4635062"/>
              <a:gd name="csY2" fmla="*/ 1645296 h 1645296"/>
              <a:gd name="csX3" fmla="*/ 0 w 4635062"/>
              <a:gd name="csY3" fmla="*/ 1645296 h 1645296"/>
            </a:gdLst>
            <a:ahLst/>
            <a:cxnLst>
              <a:cxn ang="0">
                <a:pos x="csX0" y="csY0"/>
              </a:cxn>
              <a:cxn ang="0">
                <a:pos x="csX1" y="csY1"/>
              </a:cxn>
              <a:cxn ang="0">
                <a:pos x="csX2" y="csY2"/>
              </a:cxn>
              <a:cxn ang="0">
                <a:pos x="csX3" y="csY3"/>
              </a:cxn>
            </a:cxnLst>
            <a:rect l="l" t="t" r="r" b="b"/>
            <a:pathLst>
              <a:path w="4635062" h="1645296">
                <a:moveTo>
                  <a:pt x="0" y="0"/>
                </a:moveTo>
                <a:lnTo>
                  <a:pt x="4635062" y="0"/>
                </a:lnTo>
                <a:lnTo>
                  <a:pt x="4635062" y="1645296"/>
                </a:lnTo>
                <a:lnTo>
                  <a:pt x="0" y="1645296"/>
                </a:lnTo>
                <a:close/>
              </a:path>
            </a:pathLst>
          </a:custGeom>
        </p:spPr>
      </p:pic>
      <p:sp>
        <p:nvSpPr>
          <p:cNvPr id="4" name="Slide Number Placeholder 5">
            <a:extLst>
              <a:ext uri="{FF2B5EF4-FFF2-40B4-BE49-F238E27FC236}">
                <a16:creationId xmlns:a16="http://schemas.microsoft.com/office/drawing/2014/main" id="{B29C7B95-D07C-D1AB-FC75-C35C1CFAB5D3}"/>
              </a:ext>
              <a:ext uri="{C183D7F6-B498-43B3-948B-1728B52AA6E4}">
                <adec:decorative xmlns:adec="http://schemas.microsoft.com/office/drawing/2017/decorative" val="1"/>
              </a:ext>
            </a:extLst>
          </p:cNvPr>
          <p:cNvSpPr txBox="1">
            <a:spLocks/>
          </p:cNvSpPr>
          <p:nvPr/>
        </p:nvSpPr>
        <p:spPr>
          <a:xfrm>
            <a:off x="5770248" y="9617713"/>
            <a:ext cx="1748790" cy="264474"/>
          </a:xfrm>
        </p:spPr>
        <p:txBody>
          <a:bodyPr rIns="0" anchor="ctr"/>
          <a:lstStyle>
            <a:defPPr>
              <a:defRPr lang="en-US"/>
            </a:defPPr>
            <a:lvl1pPr marL="0" algn="r" defTabSz="1018824" rtl="0" eaLnBrk="1" latinLnBrk="0" hangingPunct="1">
              <a:defRPr sz="1200" kern="1200">
                <a:solidFill>
                  <a:schemeClr val="tx1"/>
                </a:solidFill>
                <a:latin typeface="+mn-lt"/>
                <a:ea typeface="+mn-ea"/>
                <a:cs typeface="+mn-cs"/>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ct val="100000"/>
              </a:lnSpc>
              <a:spcBef>
                <a:spcPts val="0"/>
              </a:spcBef>
              <a:spcAft>
                <a:spcPts val="0"/>
              </a:spcAft>
              <a:buClrTx/>
              <a:buSzTx/>
              <a:buFontTx/>
              <a:buNone/>
              <a:tabLst/>
              <a:defRPr/>
            </a:pPr>
            <a:fld id="{BF64B658-AF8F-7D4C-AC24-1E662CA57B6D}" type="slidenum">
              <a:rPr kumimoji="0" lang="en-US" sz="1000" b="0" i="0" u="none" strike="noStrike" kern="1200" cap="none" spc="0" normalizeH="0" baseline="0" noProof="0" smtClean="0">
                <a:ln>
                  <a:noFill/>
                </a:ln>
                <a:solidFill>
                  <a:srgbClr val="091F2C"/>
                </a:solidFill>
                <a:effectLst/>
                <a:uLnTx/>
                <a:uFillTx/>
                <a:latin typeface="Segoe Sans Display Semilight" pitchFamily="2" charset="0"/>
                <a:ea typeface="+mn-ea"/>
                <a:cs typeface="Segoe Sans Display Semilight" pitchFamily="2" charset="0"/>
              </a:rPr>
              <a:pPr marL="0" marR="0" lvl="0" indent="0" algn="r" defTabSz="1018824"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091F2C"/>
              </a:solidFill>
              <a:effectLst/>
              <a:uLnTx/>
              <a:uFillTx/>
              <a:latin typeface="Segoe Sans Display Semilight" pitchFamily="2" charset="0"/>
              <a:ea typeface="+mn-ea"/>
              <a:cs typeface="Segoe Sans Display Semilight" pitchFamily="2" charset="0"/>
            </a:endParaRPr>
          </a:p>
        </p:txBody>
      </p:sp>
      <p:pic>
        <p:nvPicPr>
          <p:cNvPr id="5" name="object 4">
            <a:extLst>
              <a:ext uri="{FF2B5EF4-FFF2-40B4-BE49-F238E27FC236}">
                <a16:creationId xmlns:a16="http://schemas.microsoft.com/office/drawing/2014/main" id="{16D84B87-0558-DC82-2F0C-00B5AE681EE2}"/>
              </a:ext>
              <a:ext uri="{C183D7F6-B498-43B3-948B-1728B52AA6E4}">
                <adec:decorative xmlns:adec="http://schemas.microsoft.com/office/drawing/2017/decorative" val="1"/>
              </a:ext>
            </a:extLst>
          </p:cNvPr>
          <p:cNvPicPr/>
          <p:nvPr/>
        </p:nvPicPr>
        <p:blipFill rotWithShape="1">
          <a:blip r:embed="rId4" cstate="print"/>
          <a:srcRect l="19670" r="19670"/>
          <a:stretch>
            <a:fillRect/>
          </a:stretch>
        </p:blipFill>
        <p:spPr>
          <a:xfrm rot="5400000">
            <a:off x="3850482" y="6136484"/>
            <a:ext cx="71436" cy="7772400"/>
          </a:xfrm>
          <a:prstGeom prst="rect">
            <a:avLst/>
          </a:prstGeom>
        </p:spPr>
      </p:pic>
      <p:sp>
        <p:nvSpPr>
          <p:cNvPr id="6" name="Rectangle: Rounded Corners 5">
            <a:extLst>
              <a:ext uri="{FF2B5EF4-FFF2-40B4-BE49-F238E27FC236}">
                <a16:creationId xmlns:a16="http://schemas.microsoft.com/office/drawing/2014/main" id="{5C204BEE-EC82-9E36-617D-D058D21E3AC9}"/>
              </a:ext>
              <a:ext uri="{C183D7F6-B498-43B3-948B-1728B52AA6E4}">
                <adec:decorative xmlns:adec="http://schemas.microsoft.com/office/drawing/2017/decorative" val="1"/>
              </a:ext>
            </a:extLst>
          </p:cNvPr>
          <p:cNvSpPr>
            <a:spLocks/>
          </p:cNvSpPr>
          <p:nvPr/>
        </p:nvSpPr>
        <p:spPr bwMode="auto">
          <a:xfrm>
            <a:off x="508000" y="2456294"/>
            <a:ext cx="6756400" cy="7324135"/>
          </a:xfrm>
          <a:prstGeom prst="roundRect">
            <a:avLst>
              <a:gd name="adj" fmla="val 1964"/>
            </a:avLst>
          </a:prstGeom>
          <a:solidFill>
            <a:schemeClr val="bg1">
              <a:alpha val="90000"/>
            </a:schemeClr>
          </a:solidFill>
          <a:ln w="9525">
            <a:solidFill>
              <a:schemeClr val="bg1"/>
            </a:solidFill>
          </a:ln>
          <a:effectLst>
            <a:outerShdw blurRad="114300" algn="ctr" rotWithShape="0">
              <a:prstClr val="black">
                <a:alpha val="6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FFFFFF"/>
              </a:solidFill>
              <a:effectLst/>
              <a:uLnTx/>
              <a:uFillTx/>
              <a:latin typeface="Segoe Sans Display"/>
              <a:ea typeface="+mn-ea"/>
              <a:cs typeface="+mn-cs"/>
            </a:endParaRPr>
          </a:p>
        </p:txBody>
      </p:sp>
      <p:sp>
        <p:nvSpPr>
          <p:cNvPr id="7" name="Rectangle 6">
            <a:extLst>
              <a:ext uri="{FF2B5EF4-FFF2-40B4-BE49-F238E27FC236}">
                <a16:creationId xmlns:a16="http://schemas.microsoft.com/office/drawing/2014/main" id="{C055C444-74FE-3298-27E5-BE8A52534032}"/>
              </a:ext>
              <a:ext uri="{C183D7F6-B498-43B3-948B-1728B52AA6E4}">
                <adec:decorative xmlns:adec="http://schemas.microsoft.com/office/drawing/2017/decorative" val="1"/>
              </a:ext>
            </a:extLst>
          </p:cNvPr>
          <p:cNvSpPr>
            <a:spLocks/>
          </p:cNvSpPr>
          <p:nvPr/>
        </p:nvSpPr>
        <p:spPr bwMode="auto">
          <a:xfrm>
            <a:off x="0" y="1714006"/>
            <a:ext cx="7772400" cy="572413"/>
          </a:xfrm>
          <a:prstGeom prst="rect">
            <a:avLst/>
          </a:prstGeom>
          <a:solidFill>
            <a:schemeClr val="bg2">
              <a:lumMod val="90000"/>
              <a:alpha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cxnSp>
        <p:nvCxnSpPr>
          <p:cNvPr id="8" name="Straight Connector 7">
            <a:extLst>
              <a:ext uri="{FF2B5EF4-FFF2-40B4-BE49-F238E27FC236}">
                <a16:creationId xmlns:a16="http://schemas.microsoft.com/office/drawing/2014/main" id="{8B8B446C-6F35-9E97-AA4C-A3C7A4AD7CE7}"/>
              </a:ext>
              <a:ext uri="{C183D7F6-B498-43B3-948B-1728B52AA6E4}">
                <adec:decorative xmlns:adec="http://schemas.microsoft.com/office/drawing/2017/decorative" val="1"/>
              </a:ext>
            </a:extLst>
          </p:cNvPr>
          <p:cNvCxnSpPr>
            <a:cxnSpLocks/>
          </p:cNvCxnSpPr>
          <p:nvPr/>
        </p:nvCxnSpPr>
        <p:spPr>
          <a:xfrm>
            <a:off x="0" y="1714006"/>
            <a:ext cx="7772400" cy="0"/>
          </a:xfrm>
          <a:prstGeom prst="line">
            <a:avLst/>
          </a:prstGeom>
          <a:ln w="127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pic>
        <p:nvPicPr>
          <p:cNvPr id="38" name="Picture 37">
            <a:extLst>
              <a:ext uri="{FF2B5EF4-FFF2-40B4-BE49-F238E27FC236}">
                <a16:creationId xmlns:a16="http://schemas.microsoft.com/office/drawing/2014/main" id="{A2D9C3AB-F553-B50B-D71C-7FDC6FB28313}"/>
              </a:ext>
              <a:ext uri="{C183D7F6-B498-43B3-948B-1728B52AA6E4}">
                <adec:decorative xmlns:adec="http://schemas.microsoft.com/office/drawing/2017/decorative" val="1"/>
              </a:ext>
            </a:extLst>
          </p:cNvPr>
          <p:cNvPicPr>
            <a:picLocks/>
          </p:cNvPicPr>
          <p:nvPr/>
        </p:nvPicPr>
        <p:blipFill rotWithShape="1">
          <a:blip r:embed="rId5">
            <a:extLst>
              <a:ext uri="{BEBA8EAE-BF5A-486C-A8C5-ECC9F3942E4B}">
                <a14:imgProps xmlns:a14="http://schemas.microsoft.com/office/drawing/2010/main">
                  <a14:imgLayer r:embed="rId6">
                    <a14:imgEffect>
                      <a14:artisticBlur radius="5"/>
                    </a14:imgEffect>
                  </a14:imgLayer>
                </a14:imgProps>
              </a:ext>
              <a:ext uri="{28A0092B-C50C-407E-A947-70E740481C1C}">
                <a14:useLocalDpi xmlns:a14="http://schemas.microsoft.com/office/drawing/2010/main" val="0"/>
              </a:ext>
            </a:extLst>
          </a:blip>
          <a:srcRect t="45207" b="45207"/>
          <a:stretch>
            <a:fillRect/>
          </a:stretch>
        </p:blipFill>
        <p:spPr>
          <a:xfrm>
            <a:off x="1" y="0"/>
            <a:ext cx="7772400" cy="419100"/>
          </a:xfrm>
          <a:prstGeom prst="rect">
            <a:avLst/>
          </a:prstGeom>
          <a:ln>
            <a:noFill/>
          </a:ln>
          <a:effectLst/>
        </p:spPr>
      </p:pic>
      <p:sp>
        <p:nvSpPr>
          <p:cNvPr id="39" name="Rectangle 38">
            <a:extLst>
              <a:ext uri="{FF2B5EF4-FFF2-40B4-BE49-F238E27FC236}">
                <a16:creationId xmlns:a16="http://schemas.microsoft.com/office/drawing/2014/main" id="{8177F6CC-A87C-2E24-56C6-79C2DE7A5AA5}"/>
              </a:ext>
              <a:ext uri="{C183D7F6-B498-43B3-948B-1728B52AA6E4}">
                <adec:decorative xmlns:adec="http://schemas.microsoft.com/office/drawing/2017/decorative" val="1"/>
              </a:ext>
            </a:extLst>
          </p:cNvPr>
          <p:cNvSpPr>
            <a:spLocks/>
          </p:cNvSpPr>
          <p:nvPr/>
        </p:nvSpPr>
        <p:spPr bwMode="auto">
          <a:xfrm>
            <a:off x="0" y="0"/>
            <a:ext cx="7772400" cy="406400"/>
          </a:xfrm>
          <a:prstGeom prst="rect">
            <a:avLst/>
          </a:prstGeom>
          <a:solidFill>
            <a:schemeClr val="bg1">
              <a:alpha val="6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Sans Display Semibold"/>
              <a:ea typeface="Segoe UI" pitchFamily="34" charset="0"/>
              <a:cs typeface="Segoe UI" pitchFamily="34" charset="0"/>
            </a:endParaRPr>
          </a:p>
        </p:txBody>
      </p:sp>
      <p:sp>
        <p:nvSpPr>
          <p:cNvPr id="40" name="Rectangle: Rounded Corners 39">
            <a:hlinkClick r:id="" action="ppaction://noaction"/>
            <a:extLst>
              <a:ext uri="{FF2B5EF4-FFF2-40B4-BE49-F238E27FC236}">
                <a16:creationId xmlns:a16="http://schemas.microsoft.com/office/drawing/2014/main" id="{6064A33B-E251-9916-F903-82DCDB044B7A}"/>
              </a:ext>
              <a:ext uri="{C183D7F6-B498-43B3-948B-1728B52AA6E4}">
                <adec:decorative xmlns:adec="http://schemas.microsoft.com/office/drawing/2017/decorative" val="1"/>
              </a:ext>
            </a:extLst>
          </p:cNvPr>
          <p:cNvSpPr>
            <a:spLocks/>
          </p:cNvSpPr>
          <p:nvPr/>
        </p:nvSpPr>
        <p:spPr bwMode="auto">
          <a:xfrm>
            <a:off x="507999"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Best Practices</a:t>
            </a:r>
          </a:p>
        </p:txBody>
      </p:sp>
      <p:sp>
        <p:nvSpPr>
          <p:cNvPr id="41" name="Rectangle: Rounded Corners 40">
            <a:hlinkClick r:id="" action="ppaction://noaction"/>
            <a:extLst>
              <a:ext uri="{FF2B5EF4-FFF2-40B4-BE49-F238E27FC236}">
                <a16:creationId xmlns:a16="http://schemas.microsoft.com/office/drawing/2014/main" id="{778B5498-FF49-450B-A9F9-EB144536AFE6}"/>
              </a:ext>
              <a:ext uri="{C183D7F6-B498-43B3-948B-1728B52AA6E4}">
                <adec:decorative xmlns:adec="http://schemas.microsoft.com/office/drawing/2017/decorative" val="1"/>
              </a:ext>
            </a:extLst>
          </p:cNvPr>
          <p:cNvSpPr>
            <a:spLocks/>
          </p:cNvSpPr>
          <p:nvPr/>
        </p:nvSpPr>
        <p:spPr bwMode="auto">
          <a:xfrm>
            <a:off x="1486262"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1</a:t>
            </a:r>
          </a:p>
        </p:txBody>
      </p:sp>
      <p:sp>
        <p:nvSpPr>
          <p:cNvPr id="42" name="Rectangle: Rounded Corners 41">
            <a:hlinkClick r:id="" action="ppaction://noaction"/>
            <a:extLst>
              <a:ext uri="{FF2B5EF4-FFF2-40B4-BE49-F238E27FC236}">
                <a16:creationId xmlns:a16="http://schemas.microsoft.com/office/drawing/2014/main" id="{4D583104-27FA-D5EF-E0CF-FA78F0D9A3AF}"/>
              </a:ext>
              <a:ext uri="{C183D7F6-B498-43B3-948B-1728B52AA6E4}">
                <adec:decorative xmlns:adec="http://schemas.microsoft.com/office/drawing/2017/decorative" val="1"/>
              </a:ext>
            </a:extLst>
          </p:cNvPr>
          <p:cNvSpPr>
            <a:spLocks/>
          </p:cNvSpPr>
          <p:nvPr/>
        </p:nvSpPr>
        <p:spPr bwMode="auto">
          <a:xfrm>
            <a:off x="2464525"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2</a:t>
            </a:r>
          </a:p>
        </p:txBody>
      </p:sp>
      <p:sp>
        <p:nvSpPr>
          <p:cNvPr id="43" name="Rectangle: Rounded Corners 42">
            <a:hlinkClick r:id="" action="ppaction://noaction"/>
            <a:extLst>
              <a:ext uri="{FF2B5EF4-FFF2-40B4-BE49-F238E27FC236}">
                <a16:creationId xmlns:a16="http://schemas.microsoft.com/office/drawing/2014/main" id="{F43E2A9E-3734-F468-9AC3-0980C5061408}"/>
              </a:ext>
              <a:ext uri="{C183D7F6-B498-43B3-948B-1728B52AA6E4}">
                <adec:decorative xmlns:adec="http://schemas.microsoft.com/office/drawing/2017/decorative" val="1"/>
              </a:ext>
            </a:extLst>
          </p:cNvPr>
          <p:cNvSpPr>
            <a:spLocks/>
          </p:cNvSpPr>
          <p:nvPr/>
        </p:nvSpPr>
        <p:spPr bwMode="auto">
          <a:xfrm>
            <a:off x="3442787"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3</a:t>
            </a:r>
          </a:p>
        </p:txBody>
      </p:sp>
      <p:sp>
        <p:nvSpPr>
          <p:cNvPr id="44" name="Rectangle: Rounded Corners 43">
            <a:hlinkClick r:id="" action="ppaction://noaction"/>
            <a:extLst>
              <a:ext uri="{FF2B5EF4-FFF2-40B4-BE49-F238E27FC236}">
                <a16:creationId xmlns:a16="http://schemas.microsoft.com/office/drawing/2014/main" id="{B9366399-4A17-8A40-8476-E1DA43266B48}"/>
              </a:ext>
              <a:ext uri="{C183D7F6-B498-43B3-948B-1728B52AA6E4}">
                <adec:decorative xmlns:adec="http://schemas.microsoft.com/office/drawing/2017/decorative" val="1"/>
              </a:ext>
            </a:extLst>
          </p:cNvPr>
          <p:cNvSpPr>
            <a:spLocks/>
          </p:cNvSpPr>
          <p:nvPr/>
        </p:nvSpPr>
        <p:spPr bwMode="auto">
          <a:xfrm>
            <a:off x="5399312"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5</a:t>
            </a:r>
          </a:p>
        </p:txBody>
      </p:sp>
      <p:sp>
        <p:nvSpPr>
          <p:cNvPr id="45" name="Rectangle: Rounded Corners 44">
            <a:hlinkClick r:id="" action="ppaction://noaction"/>
            <a:extLst>
              <a:ext uri="{FF2B5EF4-FFF2-40B4-BE49-F238E27FC236}">
                <a16:creationId xmlns:a16="http://schemas.microsoft.com/office/drawing/2014/main" id="{6CEAC8C4-FA54-B9F1-12F1-B09F81192011}"/>
              </a:ext>
              <a:ext uri="{C183D7F6-B498-43B3-948B-1728B52AA6E4}">
                <adec:decorative xmlns:adec="http://schemas.microsoft.com/office/drawing/2017/decorative" val="1"/>
              </a:ext>
            </a:extLst>
          </p:cNvPr>
          <p:cNvSpPr>
            <a:spLocks/>
          </p:cNvSpPr>
          <p:nvPr/>
        </p:nvSpPr>
        <p:spPr bwMode="auto">
          <a:xfrm>
            <a:off x="6377575" y="230036"/>
            <a:ext cx="886822" cy="373214"/>
          </a:xfrm>
          <a:prstGeom prst="roundRect">
            <a:avLst>
              <a:gd name="adj" fmla="val 50000"/>
            </a:avLst>
          </a:prstGeom>
          <a:gradFill flip="none" rotWithShape="1">
            <a:gsLst>
              <a:gs pos="0">
                <a:srgbClr val="C742CD"/>
              </a:gs>
              <a:gs pos="100000">
                <a:srgbClr val="2780D7"/>
              </a:gs>
            </a:gsLst>
            <a:path path="circle">
              <a:fillToRect l="100000" t="100000"/>
            </a:path>
            <a:tileRect r="-100000" b="-100000"/>
          </a:gradFill>
          <a:ln w="1905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Segoe Sans Display Semibold"/>
                <a:ea typeface="+mn-ea"/>
                <a:cs typeface="Segoe UI" pitchFamily="34" charset="0"/>
              </a:rPr>
              <a:t>File Guidance </a:t>
            </a:r>
            <a:br>
              <a:rPr kumimoji="0" lang="en-US" sz="800" b="0" i="0" u="none" strike="noStrike" kern="1200" cap="none" spc="0" normalizeH="0" baseline="0" noProof="0">
                <a:ln>
                  <a:noFill/>
                </a:ln>
                <a:solidFill>
                  <a:srgbClr val="FFFFFF"/>
                </a:solidFill>
                <a:effectLst/>
                <a:uLnTx/>
                <a:uFillTx/>
                <a:latin typeface="Segoe Sans Display Semibold"/>
                <a:ea typeface="+mn-ea"/>
                <a:cs typeface="Segoe UI" pitchFamily="34" charset="0"/>
              </a:rPr>
            </a:br>
            <a:r>
              <a:rPr kumimoji="0" lang="en-US" sz="800" b="0" i="0" u="none" strike="noStrike" kern="1200" cap="none" spc="0" normalizeH="0" baseline="0" noProof="0">
                <a:ln>
                  <a:noFill/>
                </a:ln>
                <a:solidFill>
                  <a:srgbClr val="FFFFFF"/>
                </a:solidFill>
                <a:effectLst/>
                <a:uLnTx/>
                <a:uFillTx/>
                <a:latin typeface="Segoe Sans Display Semibold"/>
                <a:ea typeface="+mn-ea"/>
                <a:cs typeface="Segoe UI" pitchFamily="34" charset="0"/>
              </a:rPr>
              <a:t>&amp; Example</a:t>
            </a:r>
          </a:p>
        </p:txBody>
      </p:sp>
      <p:sp>
        <p:nvSpPr>
          <p:cNvPr id="46" name="Rectangle: Rounded Corners 45">
            <a:hlinkClick r:id="" action="ppaction://noaction"/>
            <a:extLst>
              <a:ext uri="{FF2B5EF4-FFF2-40B4-BE49-F238E27FC236}">
                <a16:creationId xmlns:a16="http://schemas.microsoft.com/office/drawing/2014/main" id="{316EC706-A1B9-66BD-2151-D0FAAF6583BE}"/>
              </a:ext>
              <a:ext uri="{C183D7F6-B498-43B3-948B-1728B52AA6E4}">
                <adec:decorative xmlns:adec="http://schemas.microsoft.com/office/drawing/2017/decorative" val="1"/>
              </a:ext>
            </a:extLst>
          </p:cNvPr>
          <p:cNvSpPr>
            <a:spLocks/>
          </p:cNvSpPr>
          <p:nvPr/>
        </p:nvSpPr>
        <p:spPr bwMode="auto">
          <a:xfrm>
            <a:off x="4421050"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4</a:t>
            </a:r>
          </a:p>
        </p:txBody>
      </p:sp>
      <p:sp>
        <p:nvSpPr>
          <p:cNvPr id="23" name="Title 24">
            <a:extLst>
              <a:ext uri="{FF2B5EF4-FFF2-40B4-BE49-F238E27FC236}">
                <a16:creationId xmlns:a16="http://schemas.microsoft.com/office/drawing/2014/main" id="{6ACE3886-D8BA-95DF-1205-626C14FCFBDF}"/>
              </a:ext>
            </a:extLst>
          </p:cNvPr>
          <p:cNvSpPr>
            <a:spLocks noGrp="1"/>
          </p:cNvSpPr>
          <p:nvPr>
            <p:ph type="title"/>
          </p:nvPr>
        </p:nvSpPr>
        <p:spPr>
          <a:xfrm>
            <a:off x="508001" y="939488"/>
            <a:ext cx="6756400" cy="430887"/>
          </a:xfrm>
        </p:spPr>
        <p:txBody>
          <a:bodyPr/>
          <a:lstStyle/>
          <a:p>
            <a:r>
              <a:rPr lang="en-US"/>
              <a:t>File Guidance  </a:t>
            </a:r>
          </a:p>
        </p:txBody>
      </p:sp>
      <p:sp>
        <p:nvSpPr>
          <p:cNvPr id="17" name="Title 10">
            <a:extLst>
              <a:ext uri="{FF2B5EF4-FFF2-40B4-BE49-F238E27FC236}">
                <a16:creationId xmlns:a16="http://schemas.microsoft.com/office/drawing/2014/main" id="{C8C27A4F-A183-674B-3BDC-54E4E2F88E8B}"/>
              </a:ext>
            </a:extLst>
          </p:cNvPr>
          <p:cNvSpPr txBox="1">
            <a:spLocks/>
          </p:cNvSpPr>
          <p:nvPr/>
        </p:nvSpPr>
        <p:spPr>
          <a:xfrm>
            <a:off x="508001" y="1861713"/>
            <a:ext cx="6756400" cy="276999"/>
          </a:xfrm>
          <a:prstGeom prst="rect">
            <a:avLst/>
          </a:prstGeom>
        </p:spPr>
        <p:txBody>
          <a:bodyPr vert="horz" wrap="square" lIns="0" tIns="0" rIns="0" bIns="0" rtlCol="0" anchor="t">
            <a:spAutoFit/>
          </a:bodyPr>
          <a:lstStyle>
            <a:lvl1pPr algn="l" defTabSz="594623" rtl="0" eaLnBrk="1" latinLnBrk="0" hangingPunct="1">
              <a:lnSpc>
                <a:spcPct val="100000"/>
              </a:lnSpc>
              <a:spcBef>
                <a:spcPct val="0"/>
              </a:spcBef>
              <a:buNone/>
              <a:defRPr lang="en-US" sz="2800" b="0" kern="1200" cap="none" spc="-28" baseline="0" dirty="0">
                <a:ln w="3175">
                  <a:noFill/>
                </a:ln>
                <a:gradFill>
                  <a:gsLst>
                    <a:gs pos="0">
                      <a:srgbClr val="0078D4"/>
                    </a:gs>
                    <a:gs pos="50000">
                      <a:srgbClr val="8661C5"/>
                    </a:gs>
                    <a:gs pos="99000">
                      <a:srgbClr val="C73ECC"/>
                    </a:gs>
                  </a:gsLst>
                  <a:lin ang="2700000" scaled="0"/>
                </a:gradFill>
                <a:effectLst/>
                <a:latin typeface="+mn-lt"/>
                <a:ea typeface="+mn-ea"/>
                <a:cs typeface="Segoe UI" pitchFamily="34" charset="0"/>
              </a:defRPr>
            </a:lvl1pPr>
          </a:lstStyle>
          <a:p>
            <a:pPr marL="0" marR="0" lvl="0" indent="0" algn="l" defTabSz="594623"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a:ln w="3175">
                  <a:noFill/>
                </a:ln>
                <a:gradFill>
                  <a:gsLst>
                    <a:gs pos="0">
                      <a:srgbClr val="0078D4"/>
                    </a:gs>
                    <a:gs pos="50000">
                      <a:srgbClr val="8661C5"/>
                    </a:gs>
                    <a:gs pos="99000">
                      <a:srgbClr val="C73ECC"/>
                    </a:gs>
                  </a:gsLst>
                  <a:lin ang="2700000" scaled="0"/>
                </a:gradFill>
                <a:effectLst/>
                <a:uLnTx/>
                <a:uFillTx/>
                <a:latin typeface="Segoe Sans Display"/>
                <a:ea typeface="+mn-ea"/>
                <a:cs typeface="Segoe UI" pitchFamily="34" charset="0"/>
              </a:rPr>
              <a:t>Scenario 2: Messaging and Positioning Development </a:t>
            </a:r>
          </a:p>
        </p:txBody>
      </p:sp>
      <p:graphicFrame>
        <p:nvGraphicFramePr>
          <p:cNvPr id="3" name="Table 2">
            <a:extLst>
              <a:ext uri="{FF2B5EF4-FFF2-40B4-BE49-F238E27FC236}">
                <a16:creationId xmlns:a16="http://schemas.microsoft.com/office/drawing/2014/main" id="{6ADE6E3F-B57F-1882-B78D-6C94CA5B263E}"/>
              </a:ext>
            </a:extLst>
          </p:cNvPr>
          <p:cNvGraphicFramePr>
            <a:graphicFrameLocks noGrp="1"/>
          </p:cNvGraphicFramePr>
          <p:nvPr/>
        </p:nvGraphicFramePr>
        <p:xfrm>
          <a:off x="590042" y="2538210"/>
          <a:ext cx="6592316" cy="7160303"/>
        </p:xfrm>
        <a:graphic>
          <a:graphicData uri="http://schemas.openxmlformats.org/drawingml/2006/table">
            <a:tbl>
              <a:tblPr firstRow="1" bandRow="1">
                <a:tableStyleId>{5C22544A-7EE6-4342-B048-85BDC9FD1C3A}</a:tableStyleId>
              </a:tblPr>
              <a:tblGrid>
                <a:gridCol w="6592316">
                  <a:extLst>
                    <a:ext uri="{9D8B030D-6E8A-4147-A177-3AD203B41FA5}">
                      <a16:colId xmlns:a16="http://schemas.microsoft.com/office/drawing/2014/main" val="800310417"/>
                    </a:ext>
                  </a:extLst>
                </a:gridCol>
              </a:tblGrid>
              <a:tr h="1644196">
                <a:tc>
                  <a:txBody>
                    <a:bodyPr/>
                    <a:lstStyle/>
                    <a:p>
                      <a:pPr>
                        <a:lnSpc>
                          <a:spcPts val="1300"/>
                        </a:lnSpc>
                        <a:spcBef>
                          <a:spcPts val="0"/>
                        </a:spcBef>
                        <a:spcAft>
                          <a:spcPts val="200"/>
                        </a:spcAft>
                      </a:pPr>
                      <a:r>
                        <a:rPr lang="en-US" sz="1000" b="1" kern="1200">
                          <a:solidFill>
                            <a:schemeClr val="accent2"/>
                          </a:solidFill>
                          <a:latin typeface="+mj-lt"/>
                          <a:ea typeface="+mn-ea"/>
                          <a:cs typeface="+mn-cs"/>
                        </a:rPr>
                        <a:t>USE CASE 1: </a:t>
                      </a:r>
                      <a:r>
                        <a:rPr lang="en-US" sz="1000" b="1">
                          <a:solidFill>
                            <a:schemeClr val="tx1"/>
                          </a:solidFill>
                          <a:latin typeface="+mj-lt"/>
                        </a:rPr>
                        <a:t>Draft a messaging framework</a:t>
                      </a:r>
                    </a:p>
                    <a:p>
                      <a:pPr>
                        <a:lnSpc>
                          <a:spcPts val="1300"/>
                        </a:lnSpc>
                        <a:spcBef>
                          <a:spcPts val="0"/>
                        </a:spcBef>
                        <a:spcAft>
                          <a:spcPts val="200"/>
                        </a:spcAft>
                      </a:pPr>
                      <a:r>
                        <a:rPr lang="en-US" sz="900" b="0">
                          <a:solidFill>
                            <a:srgbClr val="EC4A27"/>
                          </a:solidFill>
                          <a:latin typeface="+mn-lt"/>
                        </a:rPr>
                        <a:t>/Product strategy outlining value pillars, product vision: </a:t>
                      </a:r>
                      <a:r>
                        <a:rPr lang="en-US" sz="900" b="0">
                          <a:solidFill>
                            <a:schemeClr val="tx1"/>
                          </a:solidFill>
                          <a:latin typeface="+mn-lt"/>
                        </a:rPr>
                        <a:t>A document that summarizes the product’s strategic foundation, such as value pillars, product vision, customer needs, or the problems the product aims to solve</a:t>
                      </a:r>
                      <a:r>
                        <a:rPr lang="en-US" sz="900" b="0">
                          <a:solidFill>
                            <a:srgbClr val="EC4A27"/>
                          </a:solidFill>
                          <a:latin typeface="+mn-lt"/>
                        </a:rPr>
                        <a:t>.</a:t>
                      </a:r>
                      <a:endParaRPr lang="en-US" sz="900" b="0">
                        <a:solidFill>
                          <a:schemeClr val="tx1"/>
                        </a:solidFill>
                        <a:latin typeface="+mn-lt"/>
                      </a:endParaRPr>
                    </a:p>
                    <a:p>
                      <a:pPr>
                        <a:lnSpc>
                          <a:spcPts val="1300"/>
                        </a:lnSpc>
                        <a:spcBef>
                          <a:spcPts val="0"/>
                        </a:spcBef>
                        <a:spcAft>
                          <a:spcPts val="200"/>
                        </a:spcAft>
                      </a:pPr>
                      <a:r>
                        <a:rPr lang="en-US" sz="900" b="0">
                          <a:solidFill>
                            <a:srgbClr val="EC4A27"/>
                          </a:solidFill>
                          <a:latin typeface="+mn-lt"/>
                        </a:rPr>
                        <a:t>/Customer insights report summarizing customer problems</a:t>
                      </a:r>
                      <a:r>
                        <a:rPr lang="en-US" sz="900" b="0" kern="1200">
                          <a:solidFill>
                            <a:srgbClr val="EC4A27"/>
                          </a:solidFill>
                          <a:latin typeface="+mn-lt"/>
                          <a:ea typeface="+mn-ea"/>
                          <a:cs typeface="+mn-cs"/>
                        </a:rPr>
                        <a:t>:</a:t>
                      </a:r>
                      <a:r>
                        <a:rPr lang="en-US" sz="900" b="0">
                          <a:solidFill>
                            <a:schemeClr val="tx1"/>
                          </a:solidFill>
                          <a:latin typeface="+mn-lt"/>
                        </a:rPr>
                        <a:t> A document that highlights customer insights, such as common pain points, unmet needs, behavioral patterns, or recurring challenges customers experience.</a:t>
                      </a:r>
                    </a:p>
                    <a:p>
                      <a:pPr>
                        <a:lnSpc>
                          <a:spcPts val="1300"/>
                        </a:lnSpc>
                        <a:spcBef>
                          <a:spcPts val="0"/>
                        </a:spcBef>
                        <a:spcAft>
                          <a:spcPts val="200"/>
                        </a:spcAft>
                      </a:pPr>
                      <a:r>
                        <a:rPr lang="en-US" sz="900" b="0">
                          <a:solidFill>
                            <a:srgbClr val="EC4A27"/>
                          </a:solidFill>
                          <a:latin typeface="+mn-lt"/>
                        </a:rPr>
                        <a:t>/Competitive positioning summary: </a:t>
                      </a:r>
                      <a:r>
                        <a:rPr lang="en-US" sz="900" b="0">
                          <a:solidFill>
                            <a:schemeClr val="tx1"/>
                          </a:solidFill>
                          <a:latin typeface="+mn-lt"/>
                        </a:rPr>
                        <a:t>A document that outlines how competitors position themselves, such as their key messages, differentiators, target segments, or claims they make in the market.</a:t>
                      </a:r>
                    </a:p>
                  </a:txBody>
                  <a:tcPr marT="91440" marB="91440">
                    <a:lnL w="12700" cmpd="sng">
                      <a:noFill/>
                    </a:lnL>
                    <a:lnR w="12700" cmpd="sng">
                      <a:noFill/>
                    </a:lnR>
                    <a:lnT w="127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3484900"/>
                  </a:ext>
                </a:extLst>
              </a:tr>
              <a:tr h="1225901">
                <a:tc>
                  <a:txBody>
                    <a:bodyPr/>
                    <a:lstStyle/>
                    <a:p>
                      <a:pPr>
                        <a:lnSpc>
                          <a:spcPts val="1300"/>
                        </a:lnSpc>
                        <a:spcBef>
                          <a:spcPts val="0"/>
                        </a:spcBef>
                        <a:spcAft>
                          <a:spcPts val="200"/>
                        </a:spcAft>
                      </a:pPr>
                      <a:r>
                        <a:rPr lang="en-US" sz="1000" b="0">
                          <a:solidFill>
                            <a:schemeClr val="accent2"/>
                          </a:solidFill>
                          <a:latin typeface="+mj-lt"/>
                        </a:rPr>
                        <a:t>USE CASE 2: </a:t>
                      </a:r>
                      <a:r>
                        <a:rPr lang="en-US" sz="1000" b="0">
                          <a:solidFill>
                            <a:schemeClr val="tx1"/>
                          </a:solidFill>
                          <a:latin typeface="+mj-lt"/>
                        </a:rPr>
                        <a:t>Translate features into benefits</a:t>
                      </a:r>
                    </a:p>
                    <a:p>
                      <a:pPr>
                        <a:lnSpc>
                          <a:spcPts val="1300"/>
                        </a:lnSpc>
                        <a:spcBef>
                          <a:spcPts val="0"/>
                        </a:spcBef>
                        <a:spcAft>
                          <a:spcPts val="200"/>
                        </a:spcAft>
                      </a:pPr>
                      <a:r>
                        <a:rPr lang="en-US" sz="900" b="0">
                          <a:solidFill>
                            <a:srgbClr val="EC4A27"/>
                          </a:solidFill>
                          <a:latin typeface="+mn-lt"/>
                        </a:rPr>
                        <a:t>/Feature list describing product capabilities: </a:t>
                      </a:r>
                      <a:r>
                        <a:rPr lang="en-US" sz="900" b="0">
                          <a:solidFill>
                            <a:schemeClr val="tx1"/>
                          </a:solidFill>
                          <a:latin typeface="+mn-lt"/>
                        </a:rPr>
                        <a:t>A document that lists the product’s key features, such as functionalities, technical capabilities, or performance attributes.</a:t>
                      </a:r>
                    </a:p>
                    <a:p>
                      <a:pPr>
                        <a:lnSpc>
                          <a:spcPts val="1300"/>
                        </a:lnSpc>
                        <a:spcBef>
                          <a:spcPts val="0"/>
                        </a:spcBef>
                        <a:spcAft>
                          <a:spcPts val="200"/>
                        </a:spcAft>
                      </a:pPr>
                      <a:r>
                        <a:rPr lang="en-US" sz="900" b="0">
                          <a:solidFill>
                            <a:schemeClr val="tx1"/>
                          </a:solidFill>
                          <a:latin typeface="+mn-lt"/>
                        </a:rPr>
                        <a:t> </a:t>
                      </a:r>
                      <a:r>
                        <a:rPr lang="en-US" sz="900" b="0">
                          <a:solidFill>
                            <a:srgbClr val="EC4A27"/>
                          </a:solidFill>
                          <a:latin typeface="+mn-lt"/>
                        </a:rPr>
                        <a:t>/Customer feedback survey: </a:t>
                      </a:r>
                      <a:r>
                        <a:rPr lang="en-US" sz="900" b="0">
                          <a:solidFill>
                            <a:schemeClr val="tx1"/>
                          </a:solidFill>
                          <a:latin typeface="+mn-lt"/>
                        </a:rPr>
                        <a:t>A document summarizing customer feedback, such as pain points, requests, what customers value most, and areas where they see the most benefit.</a:t>
                      </a:r>
                    </a:p>
                  </a:txBody>
                  <a:tcPr marT="91440" marB="9144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8275402"/>
                  </a:ext>
                </a:extLst>
              </a:tr>
              <a:tr h="1420109">
                <a:tc>
                  <a:txBody>
                    <a:bodyPr/>
                    <a:lstStyle/>
                    <a:p>
                      <a:pPr>
                        <a:lnSpc>
                          <a:spcPts val="1300"/>
                        </a:lnSpc>
                        <a:spcBef>
                          <a:spcPts val="0"/>
                        </a:spcBef>
                        <a:spcAft>
                          <a:spcPts val="200"/>
                        </a:spcAft>
                      </a:pPr>
                      <a:r>
                        <a:rPr lang="en-US" sz="1000" b="0" kern="1200">
                          <a:solidFill>
                            <a:schemeClr val="accent2"/>
                          </a:solidFill>
                          <a:latin typeface="+mj-lt"/>
                          <a:ea typeface="+mn-ea"/>
                          <a:cs typeface="+mn-cs"/>
                        </a:rPr>
                        <a:t>USE CASE 3: </a:t>
                      </a:r>
                      <a:r>
                        <a:rPr lang="en-US" sz="1000" b="0">
                          <a:solidFill>
                            <a:schemeClr val="tx1"/>
                          </a:solidFill>
                          <a:latin typeface="+mj-lt"/>
                        </a:rPr>
                        <a:t>Build persona-specific messaging</a:t>
                      </a:r>
                    </a:p>
                    <a:p>
                      <a:pPr>
                        <a:lnSpc>
                          <a:spcPts val="1300"/>
                        </a:lnSpc>
                        <a:spcBef>
                          <a:spcPts val="0"/>
                        </a:spcBef>
                        <a:spcAft>
                          <a:spcPts val="200"/>
                        </a:spcAft>
                      </a:pPr>
                      <a:r>
                        <a:rPr lang="en-US" sz="900" b="0">
                          <a:solidFill>
                            <a:srgbClr val="EC4A27"/>
                          </a:solidFill>
                          <a:latin typeface="+mn-lt"/>
                        </a:rPr>
                        <a:t>/Customer market research</a:t>
                      </a:r>
                      <a:r>
                        <a:rPr lang="en-US" sz="900" b="0" kern="1200">
                          <a:solidFill>
                            <a:srgbClr val="EC4A27"/>
                          </a:solidFill>
                          <a:latin typeface="+mn-lt"/>
                          <a:ea typeface="+mn-ea"/>
                          <a:cs typeface="+mn-cs"/>
                        </a:rPr>
                        <a:t>:</a:t>
                      </a:r>
                      <a:r>
                        <a:rPr lang="en-US" sz="900" b="0">
                          <a:solidFill>
                            <a:schemeClr val="tx1"/>
                          </a:solidFill>
                          <a:latin typeface="+mn-lt"/>
                        </a:rPr>
                        <a:t> A document that includes customer insights, such as demographics, behaviors, motivations, challenges, and buying triggers.</a:t>
                      </a:r>
                    </a:p>
                    <a:p>
                      <a:pPr>
                        <a:lnSpc>
                          <a:spcPts val="1300"/>
                        </a:lnSpc>
                        <a:spcBef>
                          <a:spcPts val="0"/>
                        </a:spcBef>
                        <a:spcAft>
                          <a:spcPts val="200"/>
                        </a:spcAft>
                      </a:pPr>
                      <a:r>
                        <a:rPr lang="en-US" sz="900" b="0">
                          <a:solidFill>
                            <a:srgbClr val="EC4A27"/>
                          </a:solidFill>
                          <a:latin typeface="+mn-lt"/>
                        </a:rPr>
                        <a:t>/Audience persona profiles: </a:t>
                      </a:r>
                      <a:r>
                        <a:rPr lang="en-US" sz="900" b="0">
                          <a:solidFill>
                            <a:schemeClr val="tx1"/>
                          </a:solidFill>
                          <a:latin typeface="+mn-lt"/>
                        </a:rPr>
                        <a:t>A document that describes a fictional representation of a target customer segment, based on real research and customer data. It typically includes details such as common goals, challenges, motivations, behaviors, preferences, and decision-making patterns to help marketers tailor messaging and campaigns to specific audience needs.</a:t>
                      </a:r>
                    </a:p>
                  </a:txBody>
                  <a:tcPr marT="91440" marB="9144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16033243"/>
                  </a:ext>
                </a:extLst>
              </a:tr>
              <a:tr h="1644196">
                <a:tc>
                  <a:txBody>
                    <a:bodyPr/>
                    <a:lstStyle/>
                    <a:p>
                      <a:pPr>
                        <a:lnSpc>
                          <a:spcPts val="1300"/>
                        </a:lnSpc>
                        <a:spcBef>
                          <a:spcPts val="0"/>
                        </a:spcBef>
                        <a:spcAft>
                          <a:spcPts val="200"/>
                        </a:spcAft>
                      </a:pPr>
                      <a:r>
                        <a:rPr lang="en-US" sz="1000" b="0" kern="1200">
                          <a:solidFill>
                            <a:schemeClr val="accent2"/>
                          </a:solidFill>
                          <a:latin typeface="+mj-lt"/>
                          <a:ea typeface="+mn-ea"/>
                          <a:cs typeface="+mn-cs"/>
                        </a:rPr>
                        <a:t>USE CASE 4: </a:t>
                      </a:r>
                      <a:r>
                        <a:rPr lang="en-US" sz="1000" b="0">
                          <a:solidFill>
                            <a:schemeClr val="tx1"/>
                          </a:solidFill>
                          <a:latin typeface="+mj-lt"/>
                        </a:rPr>
                        <a:t>Align messaging with business objectives</a:t>
                      </a:r>
                    </a:p>
                    <a:p>
                      <a:pPr>
                        <a:lnSpc>
                          <a:spcPts val="1300"/>
                        </a:lnSpc>
                        <a:spcBef>
                          <a:spcPts val="0"/>
                        </a:spcBef>
                        <a:spcAft>
                          <a:spcPts val="200"/>
                        </a:spcAft>
                      </a:pPr>
                      <a:r>
                        <a:rPr lang="en-US" sz="900" b="0">
                          <a:solidFill>
                            <a:srgbClr val="EC4A27"/>
                          </a:solidFill>
                          <a:latin typeface="+mn-lt"/>
                        </a:rPr>
                        <a:t>/Business plan and OKR overview: </a:t>
                      </a:r>
                      <a:r>
                        <a:rPr lang="en-US" sz="900" b="0">
                          <a:solidFill>
                            <a:schemeClr val="tx1"/>
                          </a:solidFill>
                          <a:latin typeface="+mn-lt"/>
                        </a:rPr>
                        <a:t>A document summarizing team or product goals, such as quarterly priorities, key results, success metrics, and strategic focus areas.</a:t>
                      </a:r>
                    </a:p>
                    <a:p>
                      <a:pPr>
                        <a:lnSpc>
                          <a:spcPts val="1300"/>
                        </a:lnSpc>
                        <a:spcBef>
                          <a:spcPts val="0"/>
                        </a:spcBef>
                        <a:spcAft>
                          <a:spcPts val="200"/>
                        </a:spcAft>
                      </a:pPr>
                      <a:r>
                        <a:rPr lang="en-US" sz="900" b="0">
                          <a:solidFill>
                            <a:srgbClr val="EC4A27"/>
                          </a:solidFill>
                          <a:latin typeface="+mn-lt"/>
                        </a:rPr>
                        <a:t>/Brand voice guidelines: </a:t>
                      </a:r>
                      <a:r>
                        <a:rPr lang="en-US" sz="900" b="0">
                          <a:solidFill>
                            <a:schemeClr val="tx1"/>
                          </a:solidFill>
                          <a:latin typeface="+mn-lt"/>
                        </a:rPr>
                        <a:t>A document that explains how the brand communicates, such as tone, personality traits, writing rules, and do’s/don’ts.</a:t>
                      </a:r>
                    </a:p>
                    <a:p>
                      <a:pPr>
                        <a:lnSpc>
                          <a:spcPts val="1300"/>
                        </a:lnSpc>
                        <a:spcBef>
                          <a:spcPts val="0"/>
                        </a:spcBef>
                        <a:spcAft>
                          <a:spcPts val="200"/>
                        </a:spcAft>
                      </a:pPr>
                      <a:r>
                        <a:rPr lang="en-US" sz="900" b="0">
                          <a:solidFill>
                            <a:srgbClr val="EC4A27"/>
                          </a:solidFill>
                          <a:latin typeface="+mn-lt"/>
                        </a:rPr>
                        <a:t>/Messaging framework: </a:t>
                      </a:r>
                      <a:r>
                        <a:rPr lang="en-US" sz="900" b="0">
                          <a:solidFill>
                            <a:schemeClr val="tx1"/>
                          </a:solidFill>
                          <a:latin typeface="+mn-lt"/>
                        </a:rPr>
                        <a:t>A document that outlines the current messaging structure, such as pillars, value propositions, proof points, and key themes.</a:t>
                      </a:r>
                    </a:p>
                  </a:txBody>
                  <a:tcPr marT="91440" marB="9144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0306"/>
                  </a:ext>
                </a:extLst>
              </a:tr>
              <a:tr h="1225901">
                <a:tc>
                  <a:txBody>
                    <a:bodyPr/>
                    <a:lstStyle/>
                    <a:p>
                      <a:pPr>
                        <a:lnSpc>
                          <a:spcPts val="1300"/>
                        </a:lnSpc>
                        <a:spcBef>
                          <a:spcPts val="0"/>
                        </a:spcBef>
                        <a:spcAft>
                          <a:spcPts val="200"/>
                        </a:spcAft>
                      </a:pPr>
                      <a:r>
                        <a:rPr lang="en-US" sz="1000" b="0" kern="1200">
                          <a:solidFill>
                            <a:schemeClr val="accent2"/>
                          </a:solidFill>
                          <a:latin typeface="+mj-lt"/>
                          <a:ea typeface="+mn-ea"/>
                          <a:cs typeface="+mn-cs"/>
                        </a:rPr>
                        <a:t>USE CASE 5: </a:t>
                      </a:r>
                      <a:r>
                        <a:rPr lang="en-US" sz="1000" b="0">
                          <a:solidFill>
                            <a:schemeClr val="tx1"/>
                          </a:solidFill>
                          <a:latin typeface="+mj-lt"/>
                        </a:rPr>
                        <a:t>Generate positioning statements for competitive scenarios</a:t>
                      </a:r>
                    </a:p>
                    <a:p>
                      <a:pPr>
                        <a:lnSpc>
                          <a:spcPts val="1300"/>
                        </a:lnSpc>
                        <a:spcBef>
                          <a:spcPts val="0"/>
                        </a:spcBef>
                        <a:spcAft>
                          <a:spcPts val="200"/>
                        </a:spcAft>
                      </a:pPr>
                      <a:r>
                        <a:rPr lang="en-US" sz="900" b="0">
                          <a:solidFill>
                            <a:srgbClr val="EC4A27"/>
                          </a:solidFill>
                          <a:latin typeface="+mn-lt"/>
                        </a:rPr>
                        <a:t>/Competitor comparison product report: </a:t>
                      </a:r>
                      <a:r>
                        <a:rPr lang="en-US" sz="900" b="0">
                          <a:solidFill>
                            <a:schemeClr val="tx1"/>
                          </a:solidFill>
                          <a:latin typeface="+mn-lt"/>
                        </a:rPr>
                        <a:t>A document that compares your product with competitors, such as differences in features, performance, pricing, and customer outcomes.</a:t>
                      </a:r>
                    </a:p>
                    <a:p>
                      <a:pPr>
                        <a:lnSpc>
                          <a:spcPts val="1300"/>
                        </a:lnSpc>
                        <a:spcBef>
                          <a:spcPts val="0"/>
                        </a:spcBef>
                        <a:spcAft>
                          <a:spcPts val="200"/>
                        </a:spcAft>
                      </a:pPr>
                      <a:r>
                        <a:rPr lang="en-US" sz="900" b="0">
                          <a:solidFill>
                            <a:srgbClr val="EC4A27"/>
                          </a:solidFill>
                          <a:latin typeface="+mn-lt"/>
                        </a:rPr>
                        <a:t>/Product spec sheet outlining capabilities: </a:t>
                      </a:r>
                      <a:r>
                        <a:rPr lang="en-US" sz="900" b="0">
                          <a:solidFill>
                            <a:schemeClr val="tx1"/>
                          </a:solidFill>
                          <a:latin typeface="+mn-lt"/>
                        </a:rPr>
                        <a:t>A document that summarizes product specifications, such as core features, system requirements, performance metrics, or supported scenarios.</a:t>
                      </a:r>
                    </a:p>
                  </a:txBody>
                  <a:tcPr marT="91440" marB="91440">
                    <a:lnL w="12700" cmpd="sng">
                      <a:noFill/>
                    </a:lnL>
                    <a:lnR w="12700" cmpd="sng">
                      <a:noFill/>
                    </a:lnR>
                    <a:lnT w="635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86580557"/>
                  </a:ext>
                </a:extLst>
              </a:tr>
            </a:tbl>
          </a:graphicData>
        </a:graphic>
      </p:graphicFrame>
    </p:spTree>
    <p:extLst>
      <p:ext uri="{BB962C8B-B14F-4D97-AF65-F5344CB8AC3E}">
        <p14:creationId xmlns:p14="http://schemas.microsoft.com/office/powerpoint/2010/main" val="3332204810"/>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50261FF-7CE5-9631-E7A3-15D8789CCEF3}"/>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11336" r="25772" b="60312"/>
          <a:stretch>
            <a:fillRect/>
          </a:stretch>
        </p:blipFill>
        <p:spPr>
          <a:xfrm>
            <a:off x="2786743" y="8340175"/>
            <a:ext cx="4840514" cy="1718225"/>
          </a:xfrm>
          <a:custGeom>
            <a:avLst/>
            <a:gdLst>
              <a:gd name="csX0" fmla="*/ 0 w 4635062"/>
              <a:gd name="csY0" fmla="*/ 0 h 1645296"/>
              <a:gd name="csX1" fmla="*/ 4635062 w 4635062"/>
              <a:gd name="csY1" fmla="*/ 0 h 1645296"/>
              <a:gd name="csX2" fmla="*/ 4635062 w 4635062"/>
              <a:gd name="csY2" fmla="*/ 1645296 h 1645296"/>
              <a:gd name="csX3" fmla="*/ 0 w 4635062"/>
              <a:gd name="csY3" fmla="*/ 1645296 h 1645296"/>
            </a:gdLst>
            <a:ahLst/>
            <a:cxnLst>
              <a:cxn ang="0">
                <a:pos x="csX0" y="csY0"/>
              </a:cxn>
              <a:cxn ang="0">
                <a:pos x="csX1" y="csY1"/>
              </a:cxn>
              <a:cxn ang="0">
                <a:pos x="csX2" y="csY2"/>
              </a:cxn>
              <a:cxn ang="0">
                <a:pos x="csX3" y="csY3"/>
              </a:cxn>
            </a:cxnLst>
            <a:rect l="l" t="t" r="r" b="b"/>
            <a:pathLst>
              <a:path w="4635062" h="1645296">
                <a:moveTo>
                  <a:pt x="0" y="0"/>
                </a:moveTo>
                <a:lnTo>
                  <a:pt x="4635062" y="0"/>
                </a:lnTo>
                <a:lnTo>
                  <a:pt x="4635062" y="1645296"/>
                </a:lnTo>
                <a:lnTo>
                  <a:pt x="0" y="1645296"/>
                </a:lnTo>
                <a:close/>
              </a:path>
            </a:pathLst>
          </a:custGeom>
        </p:spPr>
      </p:pic>
      <p:sp>
        <p:nvSpPr>
          <p:cNvPr id="3" name="Slide Number Placeholder 5">
            <a:extLst>
              <a:ext uri="{FF2B5EF4-FFF2-40B4-BE49-F238E27FC236}">
                <a16:creationId xmlns:a16="http://schemas.microsoft.com/office/drawing/2014/main" id="{7C0A14C8-1BC7-41B7-96A4-4FF09F18F696}"/>
              </a:ext>
              <a:ext uri="{C183D7F6-B498-43B3-948B-1728B52AA6E4}">
                <adec:decorative xmlns:adec="http://schemas.microsoft.com/office/drawing/2017/decorative" val="1"/>
              </a:ext>
            </a:extLst>
          </p:cNvPr>
          <p:cNvSpPr txBox="1">
            <a:spLocks/>
          </p:cNvSpPr>
          <p:nvPr/>
        </p:nvSpPr>
        <p:spPr>
          <a:xfrm>
            <a:off x="5770248" y="9617713"/>
            <a:ext cx="1748790" cy="264474"/>
          </a:xfrm>
        </p:spPr>
        <p:txBody>
          <a:bodyPr rIns="0" anchor="ctr"/>
          <a:lstStyle>
            <a:defPPr>
              <a:defRPr lang="en-US"/>
            </a:defPPr>
            <a:lvl1pPr marL="0" algn="r" defTabSz="1018824" rtl="0" eaLnBrk="1" latinLnBrk="0" hangingPunct="1">
              <a:defRPr sz="1200" kern="1200">
                <a:solidFill>
                  <a:schemeClr val="tx1"/>
                </a:solidFill>
                <a:latin typeface="+mn-lt"/>
                <a:ea typeface="+mn-ea"/>
                <a:cs typeface="+mn-cs"/>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ct val="100000"/>
              </a:lnSpc>
              <a:spcBef>
                <a:spcPts val="0"/>
              </a:spcBef>
              <a:spcAft>
                <a:spcPts val="0"/>
              </a:spcAft>
              <a:buClrTx/>
              <a:buSzTx/>
              <a:buFontTx/>
              <a:buNone/>
              <a:tabLst/>
              <a:defRPr/>
            </a:pPr>
            <a:fld id="{BF64B658-AF8F-7D4C-AC24-1E662CA57B6D}" type="slidenum">
              <a:rPr kumimoji="0" lang="en-US" sz="1000" b="0" i="0" u="none" strike="noStrike" kern="1200" cap="none" spc="0" normalizeH="0" baseline="0" noProof="0" smtClean="0">
                <a:ln>
                  <a:noFill/>
                </a:ln>
                <a:solidFill>
                  <a:srgbClr val="091F2C"/>
                </a:solidFill>
                <a:effectLst/>
                <a:uLnTx/>
                <a:uFillTx/>
                <a:latin typeface="Segoe Sans Display Semilight" pitchFamily="2" charset="0"/>
                <a:ea typeface="+mn-ea"/>
                <a:cs typeface="Segoe Sans Display Semilight" pitchFamily="2" charset="0"/>
              </a:rPr>
              <a:pPr marL="0" marR="0" lvl="0" indent="0" algn="r" defTabSz="1018824"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091F2C"/>
              </a:solidFill>
              <a:effectLst/>
              <a:uLnTx/>
              <a:uFillTx/>
              <a:latin typeface="Segoe Sans Display Semilight" pitchFamily="2" charset="0"/>
              <a:ea typeface="+mn-ea"/>
              <a:cs typeface="Segoe Sans Display Semilight" pitchFamily="2" charset="0"/>
            </a:endParaRPr>
          </a:p>
        </p:txBody>
      </p:sp>
      <p:pic>
        <p:nvPicPr>
          <p:cNvPr id="4" name="object 4">
            <a:extLst>
              <a:ext uri="{FF2B5EF4-FFF2-40B4-BE49-F238E27FC236}">
                <a16:creationId xmlns:a16="http://schemas.microsoft.com/office/drawing/2014/main" id="{6FE4A9C3-B979-B8CA-D53B-2B1626EC31A3}"/>
              </a:ext>
              <a:ext uri="{C183D7F6-B498-43B3-948B-1728B52AA6E4}">
                <adec:decorative xmlns:adec="http://schemas.microsoft.com/office/drawing/2017/decorative" val="1"/>
              </a:ext>
            </a:extLst>
          </p:cNvPr>
          <p:cNvPicPr/>
          <p:nvPr/>
        </p:nvPicPr>
        <p:blipFill rotWithShape="1">
          <a:blip r:embed="rId4" cstate="print"/>
          <a:srcRect l="19670" r="19670"/>
          <a:stretch>
            <a:fillRect/>
          </a:stretch>
        </p:blipFill>
        <p:spPr>
          <a:xfrm rot="5400000">
            <a:off x="3850482" y="6136484"/>
            <a:ext cx="71436" cy="7772400"/>
          </a:xfrm>
          <a:prstGeom prst="rect">
            <a:avLst/>
          </a:prstGeom>
        </p:spPr>
      </p:pic>
      <p:sp>
        <p:nvSpPr>
          <p:cNvPr id="5" name="Rectangle: Rounded Corners 4">
            <a:extLst>
              <a:ext uri="{FF2B5EF4-FFF2-40B4-BE49-F238E27FC236}">
                <a16:creationId xmlns:a16="http://schemas.microsoft.com/office/drawing/2014/main" id="{130B7C1F-44AB-8206-8110-A6C2DC31B343}"/>
              </a:ext>
              <a:ext uri="{C183D7F6-B498-43B3-948B-1728B52AA6E4}">
                <adec:decorative xmlns:adec="http://schemas.microsoft.com/office/drawing/2017/decorative" val="1"/>
              </a:ext>
            </a:extLst>
          </p:cNvPr>
          <p:cNvSpPr>
            <a:spLocks/>
          </p:cNvSpPr>
          <p:nvPr/>
        </p:nvSpPr>
        <p:spPr bwMode="auto">
          <a:xfrm>
            <a:off x="508000" y="2456294"/>
            <a:ext cx="6756400" cy="7324135"/>
          </a:xfrm>
          <a:prstGeom prst="roundRect">
            <a:avLst>
              <a:gd name="adj" fmla="val 1964"/>
            </a:avLst>
          </a:prstGeom>
          <a:solidFill>
            <a:schemeClr val="bg1">
              <a:alpha val="90000"/>
            </a:schemeClr>
          </a:solidFill>
          <a:ln w="9525">
            <a:solidFill>
              <a:schemeClr val="bg1"/>
            </a:solidFill>
          </a:ln>
          <a:effectLst>
            <a:outerShdw blurRad="114300" algn="ctr" rotWithShape="0">
              <a:prstClr val="black">
                <a:alpha val="6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FFFFFF"/>
              </a:solidFill>
              <a:effectLst/>
              <a:uLnTx/>
              <a:uFillTx/>
              <a:latin typeface="Segoe Sans Display"/>
              <a:ea typeface="+mn-ea"/>
              <a:cs typeface="+mn-cs"/>
            </a:endParaRPr>
          </a:p>
        </p:txBody>
      </p:sp>
      <p:sp>
        <p:nvSpPr>
          <p:cNvPr id="7" name="Rectangle 6">
            <a:extLst>
              <a:ext uri="{FF2B5EF4-FFF2-40B4-BE49-F238E27FC236}">
                <a16:creationId xmlns:a16="http://schemas.microsoft.com/office/drawing/2014/main" id="{BC484F44-6559-7F0F-E322-FD328B886D73}"/>
              </a:ext>
              <a:ext uri="{C183D7F6-B498-43B3-948B-1728B52AA6E4}">
                <adec:decorative xmlns:adec="http://schemas.microsoft.com/office/drawing/2017/decorative" val="1"/>
              </a:ext>
            </a:extLst>
          </p:cNvPr>
          <p:cNvSpPr>
            <a:spLocks/>
          </p:cNvSpPr>
          <p:nvPr/>
        </p:nvSpPr>
        <p:spPr bwMode="auto">
          <a:xfrm>
            <a:off x="0" y="1714006"/>
            <a:ext cx="7772400" cy="572413"/>
          </a:xfrm>
          <a:prstGeom prst="rect">
            <a:avLst/>
          </a:prstGeom>
          <a:solidFill>
            <a:schemeClr val="bg2">
              <a:lumMod val="90000"/>
              <a:alpha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cxnSp>
        <p:nvCxnSpPr>
          <p:cNvPr id="8" name="Straight Connector 7">
            <a:extLst>
              <a:ext uri="{FF2B5EF4-FFF2-40B4-BE49-F238E27FC236}">
                <a16:creationId xmlns:a16="http://schemas.microsoft.com/office/drawing/2014/main" id="{B6AC8852-7436-C063-0D29-C2FC115676CF}"/>
              </a:ext>
              <a:ext uri="{C183D7F6-B498-43B3-948B-1728B52AA6E4}">
                <adec:decorative xmlns:adec="http://schemas.microsoft.com/office/drawing/2017/decorative" val="1"/>
              </a:ext>
            </a:extLst>
          </p:cNvPr>
          <p:cNvCxnSpPr>
            <a:cxnSpLocks/>
          </p:cNvCxnSpPr>
          <p:nvPr/>
        </p:nvCxnSpPr>
        <p:spPr>
          <a:xfrm>
            <a:off x="0" y="1714006"/>
            <a:ext cx="7772400" cy="0"/>
          </a:xfrm>
          <a:prstGeom prst="line">
            <a:avLst/>
          </a:prstGeom>
          <a:ln w="127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pic>
        <p:nvPicPr>
          <p:cNvPr id="37" name="Picture 36">
            <a:extLst>
              <a:ext uri="{FF2B5EF4-FFF2-40B4-BE49-F238E27FC236}">
                <a16:creationId xmlns:a16="http://schemas.microsoft.com/office/drawing/2014/main" id="{97B6527B-3419-74C2-A415-3F74F2A1C721}"/>
              </a:ext>
              <a:ext uri="{C183D7F6-B498-43B3-948B-1728B52AA6E4}">
                <adec:decorative xmlns:adec="http://schemas.microsoft.com/office/drawing/2017/decorative" val="1"/>
              </a:ext>
            </a:extLst>
          </p:cNvPr>
          <p:cNvPicPr>
            <a:picLocks/>
          </p:cNvPicPr>
          <p:nvPr/>
        </p:nvPicPr>
        <p:blipFill rotWithShape="1">
          <a:blip r:embed="rId5">
            <a:extLst>
              <a:ext uri="{BEBA8EAE-BF5A-486C-A8C5-ECC9F3942E4B}">
                <a14:imgProps xmlns:a14="http://schemas.microsoft.com/office/drawing/2010/main">
                  <a14:imgLayer r:embed="rId6">
                    <a14:imgEffect>
                      <a14:artisticBlur radius="5"/>
                    </a14:imgEffect>
                  </a14:imgLayer>
                </a14:imgProps>
              </a:ext>
              <a:ext uri="{28A0092B-C50C-407E-A947-70E740481C1C}">
                <a14:useLocalDpi xmlns:a14="http://schemas.microsoft.com/office/drawing/2010/main" val="0"/>
              </a:ext>
            </a:extLst>
          </a:blip>
          <a:srcRect t="45207" b="45207"/>
          <a:stretch>
            <a:fillRect/>
          </a:stretch>
        </p:blipFill>
        <p:spPr>
          <a:xfrm>
            <a:off x="1" y="0"/>
            <a:ext cx="7772400" cy="419100"/>
          </a:xfrm>
          <a:prstGeom prst="rect">
            <a:avLst/>
          </a:prstGeom>
          <a:ln>
            <a:noFill/>
          </a:ln>
          <a:effectLst/>
        </p:spPr>
      </p:pic>
      <p:sp>
        <p:nvSpPr>
          <p:cNvPr id="38" name="Rectangle 37">
            <a:extLst>
              <a:ext uri="{FF2B5EF4-FFF2-40B4-BE49-F238E27FC236}">
                <a16:creationId xmlns:a16="http://schemas.microsoft.com/office/drawing/2014/main" id="{F2505AB4-C339-EF0D-EEBE-22D34176C434}"/>
              </a:ext>
              <a:ext uri="{C183D7F6-B498-43B3-948B-1728B52AA6E4}">
                <adec:decorative xmlns:adec="http://schemas.microsoft.com/office/drawing/2017/decorative" val="1"/>
              </a:ext>
            </a:extLst>
          </p:cNvPr>
          <p:cNvSpPr>
            <a:spLocks/>
          </p:cNvSpPr>
          <p:nvPr/>
        </p:nvSpPr>
        <p:spPr bwMode="auto">
          <a:xfrm>
            <a:off x="0" y="0"/>
            <a:ext cx="7772400" cy="406400"/>
          </a:xfrm>
          <a:prstGeom prst="rect">
            <a:avLst/>
          </a:prstGeom>
          <a:solidFill>
            <a:schemeClr val="bg1">
              <a:alpha val="6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Sans Display Semibold"/>
              <a:ea typeface="Segoe UI" pitchFamily="34" charset="0"/>
              <a:cs typeface="Segoe UI" pitchFamily="34" charset="0"/>
            </a:endParaRPr>
          </a:p>
        </p:txBody>
      </p:sp>
      <p:sp>
        <p:nvSpPr>
          <p:cNvPr id="40" name="Rectangle: Rounded Corners 39">
            <a:hlinkClick r:id="" action="ppaction://noaction"/>
            <a:extLst>
              <a:ext uri="{FF2B5EF4-FFF2-40B4-BE49-F238E27FC236}">
                <a16:creationId xmlns:a16="http://schemas.microsoft.com/office/drawing/2014/main" id="{EAA8E668-1433-6207-92D9-63DDBD8AB8B4}"/>
              </a:ext>
              <a:ext uri="{C183D7F6-B498-43B3-948B-1728B52AA6E4}">
                <adec:decorative xmlns:adec="http://schemas.microsoft.com/office/drawing/2017/decorative" val="1"/>
              </a:ext>
            </a:extLst>
          </p:cNvPr>
          <p:cNvSpPr>
            <a:spLocks/>
          </p:cNvSpPr>
          <p:nvPr/>
        </p:nvSpPr>
        <p:spPr bwMode="auto">
          <a:xfrm>
            <a:off x="507999"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Best Practices</a:t>
            </a:r>
          </a:p>
        </p:txBody>
      </p:sp>
      <p:sp>
        <p:nvSpPr>
          <p:cNvPr id="41" name="Rectangle: Rounded Corners 40">
            <a:hlinkClick r:id="" action="ppaction://noaction"/>
            <a:extLst>
              <a:ext uri="{FF2B5EF4-FFF2-40B4-BE49-F238E27FC236}">
                <a16:creationId xmlns:a16="http://schemas.microsoft.com/office/drawing/2014/main" id="{61C68964-4793-E917-383E-5B9B66EF48FA}"/>
              </a:ext>
              <a:ext uri="{C183D7F6-B498-43B3-948B-1728B52AA6E4}">
                <adec:decorative xmlns:adec="http://schemas.microsoft.com/office/drawing/2017/decorative" val="1"/>
              </a:ext>
            </a:extLst>
          </p:cNvPr>
          <p:cNvSpPr>
            <a:spLocks/>
          </p:cNvSpPr>
          <p:nvPr/>
        </p:nvSpPr>
        <p:spPr bwMode="auto">
          <a:xfrm>
            <a:off x="1486262"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1</a:t>
            </a:r>
          </a:p>
        </p:txBody>
      </p:sp>
      <p:sp>
        <p:nvSpPr>
          <p:cNvPr id="42" name="Rectangle: Rounded Corners 41">
            <a:hlinkClick r:id="" action="ppaction://noaction"/>
            <a:extLst>
              <a:ext uri="{FF2B5EF4-FFF2-40B4-BE49-F238E27FC236}">
                <a16:creationId xmlns:a16="http://schemas.microsoft.com/office/drawing/2014/main" id="{72E2A145-D5A9-E18F-B12E-FC01BD4E26B8}"/>
              </a:ext>
              <a:ext uri="{C183D7F6-B498-43B3-948B-1728B52AA6E4}">
                <adec:decorative xmlns:adec="http://schemas.microsoft.com/office/drawing/2017/decorative" val="1"/>
              </a:ext>
            </a:extLst>
          </p:cNvPr>
          <p:cNvSpPr>
            <a:spLocks/>
          </p:cNvSpPr>
          <p:nvPr/>
        </p:nvSpPr>
        <p:spPr bwMode="auto">
          <a:xfrm>
            <a:off x="2464525"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2</a:t>
            </a:r>
          </a:p>
        </p:txBody>
      </p:sp>
      <p:sp>
        <p:nvSpPr>
          <p:cNvPr id="43" name="Rectangle: Rounded Corners 42">
            <a:hlinkClick r:id="" action="ppaction://noaction"/>
            <a:extLst>
              <a:ext uri="{FF2B5EF4-FFF2-40B4-BE49-F238E27FC236}">
                <a16:creationId xmlns:a16="http://schemas.microsoft.com/office/drawing/2014/main" id="{181902C8-348C-3421-7741-44ECEDF47D38}"/>
              </a:ext>
              <a:ext uri="{C183D7F6-B498-43B3-948B-1728B52AA6E4}">
                <adec:decorative xmlns:adec="http://schemas.microsoft.com/office/drawing/2017/decorative" val="1"/>
              </a:ext>
            </a:extLst>
          </p:cNvPr>
          <p:cNvSpPr>
            <a:spLocks/>
          </p:cNvSpPr>
          <p:nvPr/>
        </p:nvSpPr>
        <p:spPr bwMode="auto">
          <a:xfrm>
            <a:off x="3442787"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3</a:t>
            </a:r>
          </a:p>
        </p:txBody>
      </p:sp>
      <p:sp>
        <p:nvSpPr>
          <p:cNvPr id="44" name="Rectangle: Rounded Corners 43">
            <a:hlinkClick r:id="" action="ppaction://noaction"/>
            <a:extLst>
              <a:ext uri="{FF2B5EF4-FFF2-40B4-BE49-F238E27FC236}">
                <a16:creationId xmlns:a16="http://schemas.microsoft.com/office/drawing/2014/main" id="{83E6161B-4494-7F46-1985-F29CA4DCFFDD}"/>
              </a:ext>
              <a:ext uri="{C183D7F6-B498-43B3-948B-1728B52AA6E4}">
                <adec:decorative xmlns:adec="http://schemas.microsoft.com/office/drawing/2017/decorative" val="1"/>
              </a:ext>
            </a:extLst>
          </p:cNvPr>
          <p:cNvSpPr>
            <a:spLocks/>
          </p:cNvSpPr>
          <p:nvPr/>
        </p:nvSpPr>
        <p:spPr bwMode="auto">
          <a:xfrm>
            <a:off x="5399312"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5</a:t>
            </a:r>
          </a:p>
        </p:txBody>
      </p:sp>
      <p:sp>
        <p:nvSpPr>
          <p:cNvPr id="45" name="Rectangle: Rounded Corners 44">
            <a:hlinkClick r:id="" action="ppaction://noaction"/>
            <a:extLst>
              <a:ext uri="{FF2B5EF4-FFF2-40B4-BE49-F238E27FC236}">
                <a16:creationId xmlns:a16="http://schemas.microsoft.com/office/drawing/2014/main" id="{5E8772CC-1503-A366-CDA6-CEB415FF05BF}"/>
              </a:ext>
              <a:ext uri="{C183D7F6-B498-43B3-948B-1728B52AA6E4}">
                <adec:decorative xmlns:adec="http://schemas.microsoft.com/office/drawing/2017/decorative" val="1"/>
              </a:ext>
            </a:extLst>
          </p:cNvPr>
          <p:cNvSpPr>
            <a:spLocks/>
          </p:cNvSpPr>
          <p:nvPr/>
        </p:nvSpPr>
        <p:spPr bwMode="auto">
          <a:xfrm>
            <a:off x="6377575" y="230036"/>
            <a:ext cx="886822" cy="373214"/>
          </a:xfrm>
          <a:prstGeom prst="roundRect">
            <a:avLst>
              <a:gd name="adj" fmla="val 50000"/>
            </a:avLst>
          </a:prstGeom>
          <a:gradFill flip="none" rotWithShape="1">
            <a:gsLst>
              <a:gs pos="0">
                <a:srgbClr val="C742CD"/>
              </a:gs>
              <a:gs pos="100000">
                <a:srgbClr val="2780D7"/>
              </a:gs>
            </a:gsLst>
            <a:path path="circle">
              <a:fillToRect l="100000" t="100000"/>
            </a:path>
            <a:tileRect r="-100000" b="-100000"/>
          </a:gradFill>
          <a:ln w="1905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Segoe Sans Display Semibold"/>
                <a:ea typeface="+mn-ea"/>
                <a:cs typeface="Segoe UI" pitchFamily="34" charset="0"/>
              </a:rPr>
              <a:t>File Guidance </a:t>
            </a:r>
            <a:br>
              <a:rPr kumimoji="0" lang="en-US" sz="800" b="0" i="0" u="none" strike="noStrike" kern="1200" cap="none" spc="0" normalizeH="0" baseline="0" noProof="0">
                <a:ln>
                  <a:noFill/>
                </a:ln>
                <a:solidFill>
                  <a:srgbClr val="FFFFFF"/>
                </a:solidFill>
                <a:effectLst/>
                <a:uLnTx/>
                <a:uFillTx/>
                <a:latin typeface="Segoe Sans Display Semibold"/>
                <a:ea typeface="+mn-ea"/>
                <a:cs typeface="Segoe UI" pitchFamily="34" charset="0"/>
              </a:rPr>
            </a:br>
            <a:r>
              <a:rPr kumimoji="0" lang="en-US" sz="800" b="0" i="0" u="none" strike="noStrike" kern="1200" cap="none" spc="0" normalizeH="0" baseline="0" noProof="0">
                <a:ln>
                  <a:noFill/>
                </a:ln>
                <a:solidFill>
                  <a:srgbClr val="FFFFFF"/>
                </a:solidFill>
                <a:effectLst/>
                <a:uLnTx/>
                <a:uFillTx/>
                <a:latin typeface="Segoe Sans Display Semibold"/>
                <a:ea typeface="+mn-ea"/>
                <a:cs typeface="Segoe UI" pitchFamily="34" charset="0"/>
              </a:rPr>
              <a:t>&amp; Example</a:t>
            </a:r>
          </a:p>
        </p:txBody>
      </p:sp>
      <p:sp>
        <p:nvSpPr>
          <p:cNvPr id="46" name="Rectangle: Rounded Corners 45">
            <a:hlinkClick r:id="" action="ppaction://noaction"/>
            <a:extLst>
              <a:ext uri="{FF2B5EF4-FFF2-40B4-BE49-F238E27FC236}">
                <a16:creationId xmlns:a16="http://schemas.microsoft.com/office/drawing/2014/main" id="{19432F6A-1345-29BA-AF3E-D041413178E8}"/>
              </a:ext>
              <a:ext uri="{C183D7F6-B498-43B3-948B-1728B52AA6E4}">
                <adec:decorative xmlns:adec="http://schemas.microsoft.com/office/drawing/2017/decorative" val="1"/>
              </a:ext>
            </a:extLst>
          </p:cNvPr>
          <p:cNvSpPr>
            <a:spLocks/>
          </p:cNvSpPr>
          <p:nvPr/>
        </p:nvSpPr>
        <p:spPr bwMode="auto">
          <a:xfrm>
            <a:off x="4421050"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4</a:t>
            </a:r>
          </a:p>
        </p:txBody>
      </p:sp>
      <p:sp>
        <p:nvSpPr>
          <p:cNvPr id="20" name="Title 24">
            <a:extLst>
              <a:ext uri="{FF2B5EF4-FFF2-40B4-BE49-F238E27FC236}">
                <a16:creationId xmlns:a16="http://schemas.microsoft.com/office/drawing/2014/main" id="{59DD7A4A-35E3-87AE-C366-8DCDDB9909BD}"/>
              </a:ext>
            </a:extLst>
          </p:cNvPr>
          <p:cNvSpPr>
            <a:spLocks noGrp="1"/>
          </p:cNvSpPr>
          <p:nvPr>
            <p:ph type="title"/>
          </p:nvPr>
        </p:nvSpPr>
        <p:spPr>
          <a:xfrm>
            <a:off x="508001" y="939488"/>
            <a:ext cx="6756400" cy="430887"/>
          </a:xfrm>
        </p:spPr>
        <p:txBody>
          <a:bodyPr/>
          <a:lstStyle/>
          <a:p>
            <a:r>
              <a:rPr lang="en-US"/>
              <a:t>File Guidance   </a:t>
            </a:r>
          </a:p>
        </p:txBody>
      </p:sp>
      <p:sp>
        <p:nvSpPr>
          <p:cNvPr id="39" name="Title 10">
            <a:extLst>
              <a:ext uri="{FF2B5EF4-FFF2-40B4-BE49-F238E27FC236}">
                <a16:creationId xmlns:a16="http://schemas.microsoft.com/office/drawing/2014/main" id="{6CCE72FC-803D-B80B-E1C7-7E4ADBB132B2}"/>
              </a:ext>
            </a:extLst>
          </p:cNvPr>
          <p:cNvSpPr txBox="1">
            <a:spLocks/>
          </p:cNvSpPr>
          <p:nvPr/>
        </p:nvSpPr>
        <p:spPr>
          <a:xfrm>
            <a:off x="508001" y="1861713"/>
            <a:ext cx="6756400" cy="276999"/>
          </a:xfrm>
          <a:prstGeom prst="rect">
            <a:avLst/>
          </a:prstGeom>
        </p:spPr>
        <p:txBody>
          <a:bodyPr vert="horz" wrap="square" lIns="0" tIns="0" rIns="0" bIns="0" rtlCol="0" anchor="t">
            <a:spAutoFit/>
          </a:bodyPr>
          <a:lstStyle>
            <a:lvl1pPr algn="l" defTabSz="594623" rtl="0" eaLnBrk="1" latinLnBrk="0" hangingPunct="1">
              <a:lnSpc>
                <a:spcPct val="100000"/>
              </a:lnSpc>
              <a:spcBef>
                <a:spcPct val="0"/>
              </a:spcBef>
              <a:buNone/>
              <a:defRPr lang="en-US" sz="2800" b="0" kern="1200" cap="none" spc="-28" baseline="0" dirty="0">
                <a:ln w="3175">
                  <a:noFill/>
                </a:ln>
                <a:gradFill>
                  <a:gsLst>
                    <a:gs pos="0">
                      <a:srgbClr val="0078D4"/>
                    </a:gs>
                    <a:gs pos="50000">
                      <a:srgbClr val="8661C5"/>
                    </a:gs>
                    <a:gs pos="99000">
                      <a:srgbClr val="C73ECC"/>
                    </a:gs>
                  </a:gsLst>
                  <a:lin ang="2700000" scaled="0"/>
                </a:gradFill>
                <a:effectLst/>
                <a:latin typeface="+mn-lt"/>
                <a:ea typeface="+mn-ea"/>
                <a:cs typeface="Segoe UI" pitchFamily="34" charset="0"/>
              </a:defRPr>
            </a:lvl1pPr>
          </a:lstStyle>
          <a:p>
            <a:pPr marL="0" marR="0" lvl="0" indent="0" algn="l" defTabSz="594623"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a:ln w="3175">
                  <a:noFill/>
                </a:ln>
                <a:gradFill>
                  <a:gsLst>
                    <a:gs pos="0">
                      <a:srgbClr val="0078D4"/>
                    </a:gs>
                    <a:gs pos="50000">
                      <a:srgbClr val="8661C5"/>
                    </a:gs>
                    <a:gs pos="99000">
                      <a:srgbClr val="C73ECC"/>
                    </a:gs>
                  </a:gsLst>
                  <a:lin ang="2700000" scaled="0"/>
                </a:gradFill>
                <a:effectLst/>
                <a:uLnTx/>
                <a:uFillTx/>
                <a:latin typeface="Segoe Sans Display"/>
                <a:ea typeface="+mn-ea"/>
                <a:cs typeface="Segoe UI" pitchFamily="34" charset="0"/>
              </a:rPr>
              <a:t>Scenario 3: Product Launch Planning and Readiness</a:t>
            </a:r>
          </a:p>
        </p:txBody>
      </p:sp>
      <p:graphicFrame>
        <p:nvGraphicFramePr>
          <p:cNvPr id="6" name="Table 5">
            <a:extLst>
              <a:ext uri="{FF2B5EF4-FFF2-40B4-BE49-F238E27FC236}">
                <a16:creationId xmlns:a16="http://schemas.microsoft.com/office/drawing/2014/main" id="{69EA9D18-0E15-32DC-2337-04F1C1A2B2A5}"/>
              </a:ext>
            </a:extLst>
          </p:cNvPr>
          <p:cNvGraphicFramePr>
            <a:graphicFrameLocks noGrp="1"/>
          </p:cNvGraphicFramePr>
          <p:nvPr/>
        </p:nvGraphicFramePr>
        <p:xfrm>
          <a:off x="590042" y="2538210"/>
          <a:ext cx="6592316" cy="7160304"/>
        </p:xfrm>
        <a:graphic>
          <a:graphicData uri="http://schemas.openxmlformats.org/drawingml/2006/table">
            <a:tbl>
              <a:tblPr firstRow="1" bandRow="1">
                <a:tableStyleId>{5C22544A-7EE6-4342-B048-85BDC9FD1C3A}</a:tableStyleId>
              </a:tblPr>
              <a:tblGrid>
                <a:gridCol w="6592316">
                  <a:extLst>
                    <a:ext uri="{9D8B030D-6E8A-4147-A177-3AD203B41FA5}">
                      <a16:colId xmlns:a16="http://schemas.microsoft.com/office/drawing/2014/main" val="800310417"/>
                    </a:ext>
                  </a:extLst>
                </a:gridCol>
              </a:tblGrid>
              <a:tr h="1920699">
                <a:tc>
                  <a:txBody>
                    <a:bodyPr/>
                    <a:lstStyle/>
                    <a:p>
                      <a:pPr>
                        <a:lnSpc>
                          <a:spcPts val="1300"/>
                        </a:lnSpc>
                        <a:spcAft>
                          <a:spcPts val="200"/>
                        </a:spcAft>
                      </a:pPr>
                      <a:r>
                        <a:rPr lang="en-US" sz="1000" b="0" kern="1200">
                          <a:solidFill>
                            <a:schemeClr val="accent2"/>
                          </a:solidFill>
                          <a:latin typeface="+mj-lt"/>
                          <a:ea typeface="+mn-ea"/>
                          <a:cs typeface="+mn-cs"/>
                        </a:rPr>
                        <a:t>USE CASE 1: </a:t>
                      </a:r>
                      <a:r>
                        <a:rPr lang="en-US" sz="1000" b="0">
                          <a:solidFill>
                            <a:schemeClr val="tx1"/>
                          </a:solidFill>
                          <a:latin typeface="+mj-lt"/>
                        </a:rPr>
                        <a:t>Build a product launch plan draft</a:t>
                      </a:r>
                    </a:p>
                    <a:p>
                      <a:pPr>
                        <a:lnSpc>
                          <a:spcPts val="1300"/>
                        </a:lnSpc>
                        <a:spcAft>
                          <a:spcPts val="200"/>
                        </a:spcAft>
                      </a:pPr>
                      <a:r>
                        <a:rPr lang="en-US" sz="900" b="0">
                          <a:solidFill>
                            <a:srgbClr val="EC4A27"/>
                          </a:solidFill>
                          <a:latin typeface="+mn-lt"/>
                        </a:rPr>
                        <a:t>/Product launch roadmap template: </a:t>
                      </a:r>
                      <a:r>
                        <a:rPr lang="en-US" sz="900" b="0">
                          <a:solidFill>
                            <a:schemeClr val="tx1"/>
                          </a:solidFill>
                          <a:latin typeface="+mn-lt"/>
                        </a:rPr>
                        <a:t>A document that outlines the structure of a launch plan, such as phases, milestones, owners, dependencies, and key date ranges.</a:t>
                      </a:r>
                    </a:p>
                    <a:p>
                      <a:pPr>
                        <a:lnSpc>
                          <a:spcPts val="1300"/>
                        </a:lnSpc>
                        <a:spcAft>
                          <a:spcPts val="200"/>
                        </a:spcAft>
                      </a:pPr>
                      <a:r>
                        <a:rPr lang="en-US" sz="900" b="0">
                          <a:solidFill>
                            <a:schemeClr val="tx1"/>
                          </a:solidFill>
                          <a:latin typeface="+mn-lt"/>
                        </a:rPr>
                        <a:t> </a:t>
                      </a:r>
                      <a:r>
                        <a:rPr lang="en-US" sz="900" b="0">
                          <a:solidFill>
                            <a:srgbClr val="EC4A27"/>
                          </a:solidFill>
                          <a:latin typeface="+mn-lt"/>
                        </a:rPr>
                        <a:t>/Go to market strategy: </a:t>
                      </a:r>
                      <a:r>
                        <a:rPr lang="en-US" sz="900" b="0">
                          <a:solidFill>
                            <a:schemeClr val="tx1"/>
                          </a:solidFill>
                          <a:latin typeface="+mn-lt"/>
                        </a:rPr>
                        <a:t>A document that describes how the product will be brought to market, such as target audiences, positioning, messaging priorities, launch activities, and channel plans.</a:t>
                      </a:r>
                    </a:p>
                    <a:p>
                      <a:pPr>
                        <a:lnSpc>
                          <a:spcPts val="1300"/>
                        </a:lnSpc>
                        <a:spcAft>
                          <a:spcPts val="200"/>
                        </a:spcAft>
                      </a:pPr>
                      <a:r>
                        <a:rPr lang="en-US" sz="900" b="0">
                          <a:solidFill>
                            <a:srgbClr val="EC4A27"/>
                          </a:solidFill>
                          <a:latin typeface="+mn-lt"/>
                        </a:rPr>
                        <a:t>/Cross team planning notes with responsibilities: </a:t>
                      </a:r>
                      <a:r>
                        <a:rPr lang="en-US" sz="900" b="0">
                          <a:solidFill>
                            <a:schemeClr val="tx1"/>
                          </a:solidFill>
                          <a:latin typeface="+mn-lt"/>
                        </a:rPr>
                        <a:t>A document that summarizes planning discussions across teams, such as assigned owners, workstreams, dependencies, blockers, and agreed‑upon next steps.</a:t>
                      </a:r>
                    </a:p>
                  </a:txBody>
                  <a:tcPr marT="91440" marB="91440">
                    <a:lnL w="12700" cmpd="sng">
                      <a:noFill/>
                    </a:lnL>
                    <a:lnR w="12700" cmpd="sng">
                      <a:noFill/>
                    </a:lnR>
                    <a:lnT w="127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3484900"/>
                  </a:ext>
                </a:extLst>
              </a:tr>
              <a:tr h="943422">
                <a:tc>
                  <a:txBody>
                    <a:bodyPr/>
                    <a:lstStyle/>
                    <a:p>
                      <a:pPr>
                        <a:lnSpc>
                          <a:spcPts val="1300"/>
                        </a:lnSpc>
                        <a:spcAft>
                          <a:spcPts val="200"/>
                        </a:spcAft>
                      </a:pPr>
                      <a:r>
                        <a:rPr lang="en-US" sz="1000" b="0">
                          <a:solidFill>
                            <a:schemeClr val="accent2"/>
                          </a:solidFill>
                          <a:latin typeface="+mj-lt"/>
                        </a:rPr>
                        <a:t>USE CASE 2: </a:t>
                      </a:r>
                      <a:r>
                        <a:rPr lang="en-US" sz="1000" b="0">
                          <a:solidFill>
                            <a:schemeClr val="tx1"/>
                          </a:solidFill>
                          <a:latin typeface="+mj-lt"/>
                        </a:rPr>
                        <a:t>Summarize cross-functional readiness meetings</a:t>
                      </a:r>
                    </a:p>
                    <a:p>
                      <a:pPr>
                        <a:lnSpc>
                          <a:spcPts val="1300"/>
                        </a:lnSpc>
                        <a:spcAft>
                          <a:spcPts val="200"/>
                        </a:spcAft>
                      </a:pPr>
                      <a:r>
                        <a:rPr lang="en-US" sz="900" b="0">
                          <a:solidFill>
                            <a:srgbClr val="EC4A27"/>
                          </a:solidFill>
                          <a:latin typeface="+mn-lt"/>
                        </a:rPr>
                        <a:t>/Product launch readiness meeting: </a:t>
                      </a:r>
                      <a:r>
                        <a:rPr lang="en-US" sz="900" b="0">
                          <a:solidFill>
                            <a:schemeClr val="tx1"/>
                          </a:solidFill>
                          <a:latin typeface="+mn-lt"/>
                        </a:rPr>
                        <a:t>A meeting recording capturing cross‑functional readiness updates, such as action items, blockers, owners, dates, and decisions made during the discussion.</a:t>
                      </a:r>
                    </a:p>
                  </a:txBody>
                  <a:tcPr marT="91440" marB="9144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8275402"/>
                  </a:ext>
                </a:extLst>
              </a:tr>
              <a:tr h="1432061">
                <a:tc>
                  <a:txBody>
                    <a:bodyPr/>
                    <a:lstStyle/>
                    <a:p>
                      <a:pPr>
                        <a:lnSpc>
                          <a:spcPts val="1300"/>
                        </a:lnSpc>
                        <a:spcAft>
                          <a:spcPts val="200"/>
                        </a:spcAft>
                      </a:pPr>
                      <a:r>
                        <a:rPr lang="en-US" sz="1000" b="0" kern="1200">
                          <a:solidFill>
                            <a:schemeClr val="accent2"/>
                          </a:solidFill>
                          <a:latin typeface="+mj-lt"/>
                          <a:ea typeface="+mn-ea"/>
                          <a:cs typeface="+mn-cs"/>
                        </a:rPr>
                        <a:t>USE CASE 3: </a:t>
                      </a:r>
                      <a:r>
                        <a:rPr lang="en-US" sz="1000" b="0">
                          <a:solidFill>
                            <a:schemeClr val="tx1"/>
                          </a:solidFill>
                          <a:latin typeface="+mj-lt"/>
                        </a:rPr>
                        <a:t>Create product launch updates</a:t>
                      </a:r>
                    </a:p>
                    <a:p>
                      <a:pPr>
                        <a:lnSpc>
                          <a:spcPts val="1300"/>
                        </a:lnSpc>
                        <a:spcAft>
                          <a:spcPts val="200"/>
                        </a:spcAft>
                      </a:pPr>
                      <a:r>
                        <a:rPr lang="en-US" sz="900" b="0">
                          <a:solidFill>
                            <a:srgbClr val="EC4A27"/>
                          </a:solidFill>
                          <a:latin typeface="+mn-lt"/>
                        </a:rPr>
                        <a:t>/Product launch status report: </a:t>
                      </a:r>
                      <a:r>
                        <a:rPr lang="en-US" sz="900" b="0">
                          <a:solidFill>
                            <a:schemeClr val="tx1"/>
                          </a:solidFill>
                          <a:latin typeface="+mn-lt"/>
                        </a:rPr>
                        <a:t>A document that summarizes launch progress, such as completed tasks, pending items, risks, blockers, and overall status by workstream.</a:t>
                      </a:r>
                    </a:p>
                    <a:p>
                      <a:pPr>
                        <a:lnSpc>
                          <a:spcPts val="1300"/>
                        </a:lnSpc>
                        <a:spcAft>
                          <a:spcPts val="200"/>
                        </a:spcAft>
                      </a:pPr>
                      <a:r>
                        <a:rPr lang="en-US" sz="900" b="0">
                          <a:solidFill>
                            <a:srgbClr val="EC4A27"/>
                          </a:solidFill>
                          <a:latin typeface="+mn-lt"/>
                        </a:rPr>
                        <a:t>/Campaign progress report: </a:t>
                      </a:r>
                      <a:r>
                        <a:rPr lang="en-US" sz="900" b="0">
                          <a:solidFill>
                            <a:schemeClr val="tx1"/>
                          </a:solidFill>
                          <a:latin typeface="+mn-lt"/>
                        </a:rPr>
                        <a:t>A document that tracks campaign execution progress, such as performance metrics, creative status, channel readiness, or risks that could impact launch.</a:t>
                      </a:r>
                    </a:p>
                  </a:txBody>
                  <a:tcPr marT="91440" marB="9144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16033243"/>
                  </a:ext>
                </a:extLst>
              </a:tr>
              <a:tr h="1432061">
                <a:tc>
                  <a:txBody>
                    <a:bodyPr/>
                    <a:lstStyle/>
                    <a:p>
                      <a:pPr>
                        <a:lnSpc>
                          <a:spcPts val="1300"/>
                        </a:lnSpc>
                        <a:spcAft>
                          <a:spcPts val="200"/>
                        </a:spcAft>
                      </a:pPr>
                      <a:r>
                        <a:rPr lang="en-US" sz="1000" b="0" kern="1200">
                          <a:solidFill>
                            <a:schemeClr val="accent2"/>
                          </a:solidFill>
                          <a:latin typeface="+mj-lt"/>
                          <a:ea typeface="+mn-ea"/>
                          <a:cs typeface="+mn-cs"/>
                        </a:rPr>
                        <a:t>USE CASE 4: </a:t>
                      </a:r>
                      <a:r>
                        <a:rPr lang="en-US" sz="1000" b="0">
                          <a:solidFill>
                            <a:schemeClr val="tx1"/>
                          </a:solidFill>
                          <a:latin typeface="+mj-lt"/>
                        </a:rPr>
                        <a:t>Generate product launch checklists and timelines</a:t>
                      </a:r>
                    </a:p>
                    <a:p>
                      <a:pPr>
                        <a:lnSpc>
                          <a:spcPts val="1300"/>
                        </a:lnSpc>
                        <a:spcAft>
                          <a:spcPts val="200"/>
                        </a:spcAft>
                      </a:pPr>
                      <a:r>
                        <a:rPr lang="en-US" sz="900" b="0">
                          <a:solidFill>
                            <a:srgbClr val="EC4A27"/>
                          </a:solidFill>
                          <a:latin typeface="+mn-lt"/>
                        </a:rPr>
                        <a:t>/Project plan</a:t>
                      </a:r>
                      <a:r>
                        <a:rPr lang="en-US" sz="900" b="0" kern="1200">
                          <a:solidFill>
                            <a:srgbClr val="EC4A27"/>
                          </a:solidFill>
                          <a:latin typeface="+mn-lt"/>
                          <a:ea typeface="+mn-ea"/>
                          <a:cs typeface="+mn-cs"/>
                        </a:rPr>
                        <a:t>:</a:t>
                      </a:r>
                      <a:r>
                        <a:rPr lang="en-US" sz="900" b="0">
                          <a:solidFill>
                            <a:schemeClr val="tx1"/>
                          </a:solidFill>
                          <a:latin typeface="+mn-lt"/>
                        </a:rPr>
                        <a:t> A document that outlines project tasks and timelines, such as owners, due dates, dependencies, and status for each work item.</a:t>
                      </a:r>
                    </a:p>
                    <a:p>
                      <a:pPr>
                        <a:lnSpc>
                          <a:spcPts val="1300"/>
                        </a:lnSpc>
                        <a:spcAft>
                          <a:spcPts val="200"/>
                        </a:spcAft>
                      </a:pPr>
                      <a:r>
                        <a:rPr lang="en-US" sz="900" b="0">
                          <a:solidFill>
                            <a:srgbClr val="EC4A27"/>
                          </a:solidFill>
                          <a:latin typeface="+mn-lt"/>
                        </a:rPr>
                        <a:t>/Product launch meeting: </a:t>
                      </a:r>
                      <a:r>
                        <a:rPr lang="en-US" sz="900" b="0">
                          <a:solidFill>
                            <a:schemeClr val="tx1"/>
                          </a:solidFill>
                          <a:latin typeface="+mn-lt"/>
                        </a:rPr>
                        <a:t>A meeting recording summarizing launch discussions, such as owner updates, risks, decisions, unmet dependencies, and timing adjustments.</a:t>
                      </a:r>
                    </a:p>
                  </a:txBody>
                  <a:tcPr marT="91440" marB="9144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0306"/>
                  </a:ext>
                </a:extLst>
              </a:tr>
              <a:tr h="1432061">
                <a:tc>
                  <a:txBody>
                    <a:bodyPr/>
                    <a:lstStyle/>
                    <a:p>
                      <a:pPr>
                        <a:lnSpc>
                          <a:spcPts val="1300"/>
                        </a:lnSpc>
                        <a:spcAft>
                          <a:spcPts val="200"/>
                        </a:spcAft>
                      </a:pPr>
                      <a:r>
                        <a:rPr lang="en-US" sz="1000" b="0" kern="1200">
                          <a:solidFill>
                            <a:schemeClr val="accent2"/>
                          </a:solidFill>
                          <a:latin typeface="+mj-lt"/>
                          <a:ea typeface="+mn-ea"/>
                          <a:cs typeface="+mn-cs"/>
                        </a:rPr>
                        <a:t>USE CASE 5: </a:t>
                      </a:r>
                      <a:r>
                        <a:rPr lang="en-US" sz="1000" b="0">
                          <a:solidFill>
                            <a:schemeClr val="tx1"/>
                          </a:solidFill>
                          <a:latin typeface="+mj-lt"/>
                        </a:rPr>
                        <a:t>Develop a product launch readiness summary deck</a:t>
                      </a:r>
                    </a:p>
                    <a:p>
                      <a:pPr>
                        <a:lnSpc>
                          <a:spcPts val="1300"/>
                        </a:lnSpc>
                        <a:spcAft>
                          <a:spcPts val="200"/>
                        </a:spcAft>
                      </a:pPr>
                      <a:r>
                        <a:rPr lang="en-US" sz="900" b="0">
                          <a:solidFill>
                            <a:srgbClr val="EC4A27"/>
                          </a:solidFill>
                          <a:latin typeface="+mn-lt"/>
                        </a:rPr>
                        <a:t>/Go to market review meeting: </a:t>
                      </a:r>
                      <a:r>
                        <a:rPr lang="en-US" sz="900" b="0">
                          <a:solidFill>
                            <a:schemeClr val="tx1"/>
                          </a:solidFill>
                          <a:latin typeface="+mn-lt"/>
                        </a:rPr>
                        <a:t>A meeting recording or transcript that captures GTM discussion highlights, such as messaging direction, channel readiness, risks, and decisions. </a:t>
                      </a:r>
                    </a:p>
                    <a:p>
                      <a:pPr>
                        <a:lnSpc>
                          <a:spcPts val="1300"/>
                        </a:lnSpc>
                        <a:spcAft>
                          <a:spcPts val="200"/>
                        </a:spcAft>
                      </a:pPr>
                      <a:r>
                        <a:rPr lang="en-US" sz="900" b="0">
                          <a:solidFill>
                            <a:srgbClr val="EC4A27"/>
                          </a:solidFill>
                          <a:latin typeface="+mn-lt"/>
                        </a:rPr>
                        <a:t>/Messaging framework guidance: </a:t>
                      </a:r>
                      <a:r>
                        <a:rPr lang="en-US" sz="900" b="0">
                          <a:solidFill>
                            <a:schemeClr val="tx1"/>
                          </a:solidFill>
                          <a:latin typeface="+mn-lt"/>
                        </a:rPr>
                        <a:t>A document that outlines core messaging guidance, such as value pillars, key messages, proof points, language rules, or approved positioning.</a:t>
                      </a:r>
                    </a:p>
                  </a:txBody>
                  <a:tcPr marT="91440" marB="91440">
                    <a:lnL w="12700" cmpd="sng">
                      <a:noFill/>
                    </a:lnL>
                    <a:lnR w="12700" cmpd="sng">
                      <a:noFill/>
                    </a:lnR>
                    <a:lnT w="635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86580557"/>
                  </a:ext>
                </a:extLst>
              </a:tr>
            </a:tbl>
          </a:graphicData>
        </a:graphic>
      </p:graphicFrame>
    </p:spTree>
    <p:extLst>
      <p:ext uri="{BB962C8B-B14F-4D97-AF65-F5344CB8AC3E}">
        <p14:creationId xmlns:p14="http://schemas.microsoft.com/office/powerpoint/2010/main" val="3587363571"/>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73B6E-563D-A72C-E6FF-F15C9630CCD2}"/>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49B8DCD2-4E1D-06D5-AD35-0D1B5937DC08}"/>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11336" r="25772" b="60312"/>
          <a:stretch>
            <a:fillRect/>
          </a:stretch>
        </p:blipFill>
        <p:spPr>
          <a:xfrm>
            <a:off x="2786743" y="8340175"/>
            <a:ext cx="4840514" cy="1718225"/>
          </a:xfrm>
          <a:custGeom>
            <a:avLst/>
            <a:gdLst>
              <a:gd name="csX0" fmla="*/ 0 w 4635062"/>
              <a:gd name="csY0" fmla="*/ 0 h 1645296"/>
              <a:gd name="csX1" fmla="*/ 4635062 w 4635062"/>
              <a:gd name="csY1" fmla="*/ 0 h 1645296"/>
              <a:gd name="csX2" fmla="*/ 4635062 w 4635062"/>
              <a:gd name="csY2" fmla="*/ 1645296 h 1645296"/>
              <a:gd name="csX3" fmla="*/ 0 w 4635062"/>
              <a:gd name="csY3" fmla="*/ 1645296 h 1645296"/>
            </a:gdLst>
            <a:ahLst/>
            <a:cxnLst>
              <a:cxn ang="0">
                <a:pos x="csX0" y="csY0"/>
              </a:cxn>
              <a:cxn ang="0">
                <a:pos x="csX1" y="csY1"/>
              </a:cxn>
              <a:cxn ang="0">
                <a:pos x="csX2" y="csY2"/>
              </a:cxn>
              <a:cxn ang="0">
                <a:pos x="csX3" y="csY3"/>
              </a:cxn>
            </a:cxnLst>
            <a:rect l="l" t="t" r="r" b="b"/>
            <a:pathLst>
              <a:path w="4635062" h="1645296">
                <a:moveTo>
                  <a:pt x="0" y="0"/>
                </a:moveTo>
                <a:lnTo>
                  <a:pt x="4635062" y="0"/>
                </a:lnTo>
                <a:lnTo>
                  <a:pt x="4635062" y="1645296"/>
                </a:lnTo>
                <a:lnTo>
                  <a:pt x="0" y="1645296"/>
                </a:lnTo>
                <a:close/>
              </a:path>
            </a:pathLst>
          </a:custGeom>
        </p:spPr>
      </p:pic>
      <p:sp>
        <p:nvSpPr>
          <p:cNvPr id="3" name="Slide Number Placeholder 5">
            <a:extLst>
              <a:ext uri="{FF2B5EF4-FFF2-40B4-BE49-F238E27FC236}">
                <a16:creationId xmlns:a16="http://schemas.microsoft.com/office/drawing/2014/main" id="{1AADD6AC-3DF3-C6E8-EB69-2CF233D85310}"/>
              </a:ext>
              <a:ext uri="{C183D7F6-B498-43B3-948B-1728B52AA6E4}">
                <adec:decorative xmlns:adec="http://schemas.microsoft.com/office/drawing/2017/decorative" val="1"/>
              </a:ext>
            </a:extLst>
          </p:cNvPr>
          <p:cNvSpPr txBox="1">
            <a:spLocks/>
          </p:cNvSpPr>
          <p:nvPr/>
        </p:nvSpPr>
        <p:spPr>
          <a:xfrm>
            <a:off x="5770248" y="9617713"/>
            <a:ext cx="1748790" cy="264474"/>
          </a:xfrm>
        </p:spPr>
        <p:txBody>
          <a:bodyPr rIns="0" anchor="ctr"/>
          <a:lstStyle>
            <a:defPPr>
              <a:defRPr lang="en-US"/>
            </a:defPPr>
            <a:lvl1pPr marL="0" algn="r" defTabSz="1018824" rtl="0" eaLnBrk="1" latinLnBrk="0" hangingPunct="1">
              <a:defRPr sz="1200" kern="1200">
                <a:solidFill>
                  <a:schemeClr val="tx1"/>
                </a:solidFill>
                <a:latin typeface="+mn-lt"/>
                <a:ea typeface="+mn-ea"/>
                <a:cs typeface="+mn-cs"/>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ct val="100000"/>
              </a:lnSpc>
              <a:spcBef>
                <a:spcPts val="0"/>
              </a:spcBef>
              <a:spcAft>
                <a:spcPts val="0"/>
              </a:spcAft>
              <a:buClrTx/>
              <a:buSzTx/>
              <a:buFontTx/>
              <a:buNone/>
              <a:tabLst/>
              <a:defRPr/>
            </a:pPr>
            <a:fld id="{BF64B658-AF8F-7D4C-AC24-1E662CA57B6D}" type="slidenum">
              <a:rPr kumimoji="0" lang="en-US" sz="1000" b="0" i="0" u="none" strike="noStrike" kern="1200" cap="none" spc="0" normalizeH="0" baseline="0" noProof="0" smtClean="0">
                <a:ln>
                  <a:noFill/>
                </a:ln>
                <a:solidFill>
                  <a:srgbClr val="091F2C"/>
                </a:solidFill>
                <a:effectLst/>
                <a:uLnTx/>
                <a:uFillTx/>
                <a:latin typeface="Segoe Sans Display Semilight" pitchFamily="2" charset="0"/>
                <a:ea typeface="+mn-ea"/>
                <a:cs typeface="Segoe Sans Display Semilight" pitchFamily="2" charset="0"/>
              </a:rPr>
              <a:pPr marL="0" marR="0" lvl="0" indent="0" algn="r" defTabSz="1018824"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091F2C"/>
              </a:solidFill>
              <a:effectLst/>
              <a:uLnTx/>
              <a:uFillTx/>
              <a:latin typeface="Segoe Sans Display Semilight" pitchFamily="2" charset="0"/>
              <a:ea typeface="+mn-ea"/>
              <a:cs typeface="Segoe Sans Display Semilight" pitchFamily="2" charset="0"/>
            </a:endParaRPr>
          </a:p>
        </p:txBody>
      </p:sp>
      <p:pic>
        <p:nvPicPr>
          <p:cNvPr id="4" name="object 4">
            <a:extLst>
              <a:ext uri="{FF2B5EF4-FFF2-40B4-BE49-F238E27FC236}">
                <a16:creationId xmlns:a16="http://schemas.microsoft.com/office/drawing/2014/main" id="{432FF6BB-3F43-C08B-4613-406BA1F1F775}"/>
              </a:ext>
              <a:ext uri="{C183D7F6-B498-43B3-948B-1728B52AA6E4}">
                <adec:decorative xmlns:adec="http://schemas.microsoft.com/office/drawing/2017/decorative" val="1"/>
              </a:ext>
            </a:extLst>
          </p:cNvPr>
          <p:cNvPicPr/>
          <p:nvPr/>
        </p:nvPicPr>
        <p:blipFill rotWithShape="1">
          <a:blip r:embed="rId4" cstate="print"/>
          <a:srcRect l="19670" r="19670"/>
          <a:stretch>
            <a:fillRect/>
          </a:stretch>
        </p:blipFill>
        <p:spPr>
          <a:xfrm rot="5400000">
            <a:off x="3850482" y="6136484"/>
            <a:ext cx="71436" cy="7772400"/>
          </a:xfrm>
          <a:prstGeom prst="rect">
            <a:avLst/>
          </a:prstGeom>
        </p:spPr>
      </p:pic>
      <p:sp>
        <p:nvSpPr>
          <p:cNvPr id="5" name="Rectangle: Rounded Corners 4">
            <a:extLst>
              <a:ext uri="{FF2B5EF4-FFF2-40B4-BE49-F238E27FC236}">
                <a16:creationId xmlns:a16="http://schemas.microsoft.com/office/drawing/2014/main" id="{32AC9AF2-AAF5-A3DD-E14D-B7C6DA045F90}"/>
              </a:ext>
              <a:ext uri="{C183D7F6-B498-43B3-948B-1728B52AA6E4}">
                <adec:decorative xmlns:adec="http://schemas.microsoft.com/office/drawing/2017/decorative" val="1"/>
              </a:ext>
            </a:extLst>
          </p:cNvPr>
          <p:cNvSpPr>
            <a:spLocks/>
          </p:cNvSpPr>
          <p:nvPr/>
        </p:nvSpPr>
        <p:spPr bwMode="auto">
          <a:xfrm>
            <a:off x="508000" y="2456294"/>
            <a:ext cx="6756400" cy="7324135"/>
          </a:xfrm>
          <a:prstGeom prst="roundRect">
            <a:avLst>
              <a:gd name="adj" fmla="val 1964"/>
            </a:avLst>
          </a:prstGeom>
          <a:solidFill>
            <a:schemeClr val="bg1">
              <a:alpha val="90000"/>
            </a:schemeClr>
          </a:solidFill>
          <a:ln w="9525">
            <a:solidFill>
              <a:schemeClr val="bg1"/>
            </a:solidFill>
          </a:ln>
          <a:effectLst>
            <a:outerShdw blurRad="114300" algn="ctr" rotWithShape="0">
              <a:prstClr val="black">
                <a:alpha val="6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FFFFFF"/>
              </a:solidFill>
              <a:effectLst/>
              <a:uLnTx/>
              <a:uFillTx/>
              <a:latin typeface="Segoe Sans Display"/>
              <a:ea typeface="+mn-ea"/>
              <a:cs typeface="+mn-cs"/>
            </a:endParaRPr>
          </a:p>
        </p:txBody>
      </p:sp>
      <p:sp>
        <p:nvSpPr>
          <p:cNvPr id="6" name="Rectangle 5">
            <a:extLst>
              <a:ext uri="{FF2B5EF4-FFF2-40B4-BE49-F238E27FC236}">
                <a16:creationId xmlns:a16="http://schemas.microsoft.com/office/drawing/2014/main" id="{4391FF88-824D-252F-C298-C1ECAC76B462}"/>
              </a:ext>
              <a:ext uri="{C183D7F6-B498-43B3-948B-1728B52AA6E4}">
                <adec:decorative xmlns:adec="http://schemas.microsoft.com/office/drawing/2017/decorative" val="1"/>
              </a:ext>
            </a:extLst>
          </p:cNvPr>
          <p:cNvSpPr>
            <a:spLocks/>
          </p:cNvSpPr>
          <p:nvPr/>
        </p:nvSpPr>
        <p:spPr bwMode="auto">
          <a:xfrm>
            <a:off x="0" y="1714006"/>
            <a:ext cx="7772400" cy="572413"/>
          </a:xfrm>
          <a:prstGeom prst="rect">
            <a:avLst/>
          </a:prstGeom>
          <a:solidFill>
            <a:schemeClr val="bg2">
              <a:lumMod val="90000"/>
              <a:alpha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cxnSp>
        <p:nvCxnSpPr>
          <p:cNvPr id="7" name="Straight Connector 6">
            <a:extLst>
              <a:ext uri="{FF2B5EF4-FFF2-40B4-BE49-F238E27FC236}">
                <a16:creationId xmlns:a16="http://schemas.microsoft.com/office/drawing/2014/main" id="{A386446E-2B15-E711-6BED-D48F617ECBCE}"/>
              </a:ext>
              <a:ext uri="{C183D7F6-B498-43B3-948B-1728B52AA6E4}">
                <adec:decorative xmlns:adec="http://schemas.microsoft.com/office/drawing/2017/decorative" val="1"/>
              </a:ext>
            </a:extLst>
          </p:cNvPr>
          <p:cNvCxnSpPr>
            <a:cxnSpLocks/>
          </p:cNvCxnSpPr>
          <p:nvPr/>
        </p:nvCxnSpPr>
        <p:spPr>
          <a:xfrm>
            <a:off x="0" y="1714006"/>
            <a:ext cx="7772400" cy="0"/>
          </a:xfrm>
          <a:prstGeom prst="line">
            <a:avLst/>
          </a:prstGeom>
          <a:ln w="127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pic>
        <p:nvPicPr>
          <p:cNvPr id="38" name="Picture 37">
            <a:extLst>
              <a:ext uri="{FF2B5EF4-FFF2-40B4-BE49-F238E27FC236}">
                <a16:creationId xmlns:a16="http://schemas.microsoft.com/office/drawing/2014/main" id="{6A8E4D95-4252-0D7F-FA7D-5928827C6F0D}"/>
              </a:ext>
              <a:ext uri="{C183D7F6-B498-43B3-948B-1728B52AA6E4}">
                <adec:decorative xmlns:adec="http://schemas.microsoft.com/office/drawing/2017/decorative" val="1"/>
              </a:ext>
            </a:extLst>
          </p:cNvPr>
          <p:cNvPicPr>
            <a:picLocks/>
          </p:cNvPicPr>
          <p:nvPr/>
        </p:nvPicPr>
        <p:blipFill rotWithShape="1">
          <a:blip r:embed="rId5">
            <a:extLst>
              <a:ext uri="{BEBA8EAE-BF5A-486C-A8C5-ECC9F3942E4B}">
                <a14:imgProps xmlns:a14="http://schemas.microsoft.com/office/drawing/2010/main">
                  <a14:imgLayer r:embed="rId6">
                    <a14:imgEffect>
                      <a14:artisticBlur radius="5"/>
                    </a14:imgEffect>
                  </a14:imgLayer>
                </a14:imgProps>
              </a:ext>
              <a:ext uri="{28A0092B-C50C-407E-A947-70E740481C1C}">
                <a14:useLocalDpi xmlns:a14="http://schemas.microsoft.com/office/drawing/2010/main" val="0"/>
              </a:ext>
            </a:extLst>
          </a:blip>
          <a:srcRect t="45207" b="45207"/>
          <a:stretch>
            <a:fillRect/>
          </a:stretch>
        </p:blipFill>
        <p:spPr>
          <a:xfrm>
            <a:off x="1" y="0"/>
            <a:ext cx="7772400" cy="419100"/>
          </a:xfrm>
          <a:prstGeom prst="rect">
            <a:avLst/>
          </a:prstGeom>
          <a:ln>
            <a:noFill/>
          </a:ln>
          <a:effectLst/>
        </p:spPr>
      </p:pic>
      <p:sp>
        <p:nvSpPr>
          <p:cNvPr id="39" name="Rectangle 38">
            <a:extLst>
              <a:ext uri="{FF2B5EF4-FFF2-40B4-BE49-F238E27FC236}">
                <a16:creationId xmlns:a16="http://schemas.microsoft.com/office/drawing/2014/main" id="{053491EC-0B6F-C8F1-14CE-8BB703393EE6}"/>
              </a:ext>
              <a:ext uri="{C183D7F6-B498-43B3-948B-1728B52AA6E4}">
                <adec:decorative xmlns:adec="http://schemas.microsoft.com/office/drawing/2017/decorative" val="1"/>
              </a:ext>
            </a:extLst>
          </p:cNvPr>
          <p:cNvSpPr>
            <a:spLocks/>
          </p:cNvSpPr>
          <p:nvPr/>
        </p:nvSpPr>
        <p:spPr bwMode="auto">
          <a:xfrm>
            <a:off x="0" y="0"/>
            <a:ext cx="7772400" cy="406400"/>
          </a:xfrm>
          <a:prstGeom prst="rect">
            <a:avLst/>
          </a:prstGeom>
          <a:solidFill>
            <a:schemeClr val="bg1">
              <a:alpha val="6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Sans Display Semibold"/>
              <a:ea typeface="Segoe UI" pitchFamily="34" charset="0"/>
              <a:cs typeface="Segoe UI" pitchFamily="34" charset="0"/>
            </a:endParaRPr>
          </a:p>
        </p:txBody>
      </p:sp>
      <p:sp>
        <p:nvSpPr>
          <p:cNvPr id="40" name="Rectangle: Rounded Corners 39">
            <a:hlinkClick r:id="" action="ppaction://noaction"/>
            <a:extLst>
              <a:ext uri="{FF2B5EF4-FFF2-40B4-BE49-F238E27FC236}">
                <a16:creationId xmlns:a16="http://schemas.microsoft.com/office/drawing/2014/main" id="{BCCCC29C-5AB2-6095-DA93-6B7FCEE3EDC5}"/>
              </a:ext>
              <a:ext uri="{C183D7F6-B498-43B3-948B-1728B52AA6E4}">
                <adec:decorative xmlns:adec="http://schemas.microsoft.com/office/drawing/2017/decorative" val="1"/>
              </a:ext>
            </a:extLst>
          </p:cNvPr>
          <p:cNvSpPr>
            <a:spLocks/>
          </p:cNvSpPr>
          <p:nvPr/>
        </p:nvSpPr>
        <p:spPr bwMode="auto">
          <a:xfrm>
            <a:off x="507999"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Best Practices</a:t>
            </a:r>
          </a:p>
        </p:txBody>
      </p:sp>
      <p:sp>
        <p:nvSpPr>
          <p:cNvPr id="41" name="Rectangle: Rounded Corners 40">
            <a:hlinkClick r:id="" action="ppaction://noaction"/>
            <a:extLst>
              <a:ext uri="{FF2B5EF4-FFF2-40B4-BE49-F238E27FC236}">
                <a16:creationId xmlns:a16="http://schemas.microsoft.com/office/drawing/2014/main" id="{A4810D22-D89F-2F71-3C35-2BE55D53FAAD}"/>
              </a:ext>
              <a:ext uri="{C183D7F6-B498-43B3-948B-1728B52AA6E4}">
                <adec:decorative xmlns:adec="http://schemas.microsoft.com/office/drawing/2017/decorative" val="1"/>
              </a:ext>
            </a:extLst>
          </p:cNvPr>
          <p:cNvSpPr>
            <a:spLocks/>
          </p:cNvSpPr>
          <p:nvPr/>
        </p:nvSpPr>
        <p:spPr bwMode="auto">
          <a:xfrm>
            <a:off x="1486262"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1</a:t>
            </a:r>
          </a:p>
        </p:txBody>
      </p:sp>
      <p:sp>
        <p:nvSpPr>
          <p:cNvPr id="42" name="Rectangle: Rounded Corners 41">
            <a:hlinkClick r:id="" action="ppaction://noaction"/>
            <a:extLst>
              <a:ext uri="{FF2B5EF4-FFF2-40B4-BE49-F238E27FC236}">
                <a16:creationId xmlns:a16="http://schemas.microsoft.com/office/drawing/2014/main" id="{17D0953B-636B-699A-9AFE-28C634E98ECF}"/>
              </a:ext>
              <a:ext uri="{C183D7F6-B498-43B3-948B-1728B52AA6E4}">
                <adec:decorative xmlns:adec="http://schemas.microsoft.com/office/drawing/2017/decorative" val="1"/>
              </a:ext>
            </a:extLst>
          </p:cNvPr>
          <p:cNvSpPr>
            <a:spLocks/>
          </p:cNvSpPr>
          <p:nvPr/>
        </p:nvSpPr>
        <p:spPr bwMode="auto">
          <a:xfrm>
            <a:off x="2464525"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2</a:t>
            </a:r>
          </a:p>
        </p:txBody>
      </p:sp>
      <p:sp>
        <p:nvSpPr>
          <p:cNvPr id="43" name="Rectangle: Rounded Corners 42">
            <a:hlinkClick r:id="" action="ppaction://noaction"/>
            <a:extLst>
              <a:ext uri="{FF2B5EF4-FFF2-40B4-BE49-F238E27FC236}">
                <a16:creationId xmlns:a16="http://schemas.microsoft.com/office/drawing/2014/main" id="{590D139D-D02A-4DD0-1D0E-BBC5B0AB9FAA}"/>
              </a:ext>
              <a:ext uri="{C183D7F6-B498-43B3-948B-1728B52AA6E4}">
                <adec:decorative xmlns:adec="http://schemas.microsoft.com/office/drawing/2017/decorative" val="1"/>
              </a:ext>
            </a:extLst>
          </p:cNvPr>
          <p:cNvSpPr>
            <a:spLocks/>
          </p:cNvSpPr>
          <p:nvPr/>
        </p:nvSpPr>
        <p:spPr bwMode="auto">
          <a:xfrm>
            <a:off x="3442787"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3</a:t>
            </a:r>
          </a:p>
        </p:txBody>
      </p:sp>
      <p:sp>
        <p:nvSpPr>
          <p:cNvPr id="44" name="Rectangle: Rounded Corners 43">
            <a:hlinkClick r:id="" action="ppaction://noaction"/>
            <a:extLst>
              <a:ext uri="{FF2B5EF4-FFF2-40B4-BE49-F238E27FC236}">
                <a16:creationId xmlns:a16="http://schemas.microsoft.com/office/drawing/2014/main" id="{28D6115A-D90C-BE5D-7E6F-F536160537A7}"/>
              </a:ext>
              <a:ext uri="{C183D7F6-B498-43B3-948B-1728B52AA6E4}">
                <adec:decorative xmlns:adec="http://schemas.microsoft.com/office/drawing/2017/decorative" val="1"/>
              </a:ext>
            </a:extLst>
          </p:cNvPr>
          <p:cNvSpPr>
            <a:spLocks/>
          </p:cNvSpPr>
          <p:nvPr/>
        </p:nvSpPr>
        <p:spPr bwMode="auto">
          <a:xfrm>
            <a:off x="5399312"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5</a:t>
            </a:r>
          </a:p>
        </p:txBody>
      </p:sp>
      <p:sp>
        <p:nvSpPr>
          <p:cNvPr id="45" name="Rectangle: Rounded Corners 44">
            <a:hlinkClick r:id="" action="ppaction://noaction"/>
            <a:extLst>
              <a:ext uri="{FF2B5EF4-FFF2-40B4-BE49-F238E27FC236}">
                <a16:creationId xmlns:a16="http://schemas.microsoft.com/office/drawing/2014/main" id="{529DEB5D-5AA5-2CC0-93EB-A716A22D82D0}"/>
              </a:ext>
              <a:ext uri="{C183D7F6-B498-43B3-948B-1728B52AA6E4}">
                <adec:decorative xmlns:adec="http://schemas.microsoft.com/office/drawing/2017/decorative" val="1"/>
              </a:ext>
            </a:extLst>
          </p:cNvPr>
          <p:cNvSpPr>
            <a:spLocks/>
          </p:cNvSpPr>
          <p:nvPr/>
        </p:nvSpPr>
        <p:spPr bwMode="auto">
          <a:xfrm>
            <a:off x="6377575" y="230036"/>
            <a:ext cx="886822" cy="373214"/>
          </a:xfrm>
          <a:prstGeom prst="roundRect">
            <a:avLst>
              <a:gd name="adj" fmla="val 50000"/>
            </a:avLst>
          </a:prstGeom>
          <a:gradFill flip="none" rotWithShape="1">
            <a:gsLst>
              <a:gs pos="0">
                <a:srgbClr val="C742CD"/>
              </a:gs>
              <a:gs pos="100000">
                <a:srgbClr val="2780D7"/>
              </a:gs>
            </a:gsLst>
            <a:path path="circle">
              <a:fillToRect l="100000" t="100000"/>
            </a:path>
            <a:tileRect r="-100000" b="-100000"/>
          </a:gradFill>
          <a:ln w="1905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Segoe Sans Display Semibold"/>
                <a:ea typeface="+mn-ea"/>
                <a:cs typeface="Segoe UI" pitchFamily="34" charset="0"/>
              </a:rPr>
              <a:t>File Guidance </a:t>
            </a:r>
            <a:br>
              <a:rPr kumimoji="0" lang="en-US" sz="800" b="0" i="0" u="none" strike="noStrike" kern="1200" cap="none" spc="0" normalizeH="0" baseline="0" noProof="0">
                <a:ln>
                  <a:noFill/>
                </a:ln>
                <a:solidFill>
                  <a:srgbClr val="FFFFFF"/>
                </a:solidFill>
                <a:effectLst/>
                <a:uLnTx/>
                <a:uFillTx/>
                <a:latin typeface="Segoe Sans Display Semibold"/>
                <a:ea typeface="+mn-ea"/>
                <a:cs typeface="Segoe UI" pitchFamily="34" charset="0"/>
              </a:rPr>
            </a:br>
            <a:r>
              <a:rPr kumimoji="0" lang="en-US" sz="800" b="0" i="0" u="none" strike="noStrike" kern="1200" cap="none" spc="0" normalizeH="0" baseline="0" noProof="0">
                <a:ln>
                  <a:noFill/>
                </a:ln>
                <a:solidFill>
                  <a:srgbClr val="FFFFFF"/>
                </a:solidFill>
                <a:effectLst/>
                <a:uLnTx/>
                <a:uFillTx/>
                <a:latin typeface="Segoe Sans Display Semibold"/>
                <a:ea typeface="+mn-ea"/>
                <a:cs typeface="Segoe UI" pitchFamily="34" charset="0"/>
              </a:rPr>
              <a:t>&amp; Example</a:t>
            </a:r>
          </a:p>
        </p:txBody>
      </p:sp>
      <p:sp>
        <p:nvSpPr>
          <p:cNvPr id="46" name="Rectangle: Rounded Corners 45">
            <a:hlinkClick r:id="" action="ppaction://noaction"/>
            <a:extLst>
              <a:ext uri="{FF2B5EF4-FFF2-40B4-BE49-F238E27FC236}">
                <a16:creationId xmlns:a16="http://schemas.microsoft.com/office/drawing/2014/main" id="{1C82779B-E644-98BA-60C4-EB6B43B7D142}"/>
              </a:ext>
              <a:ext uri="{C183D7F6-B498-43B3-948B-1728B52AA6E4}">
                <adec:decorative xmlns:adec="http://schemas.microsoft.com/office/drawing/2017/decorative" val="1"/>
              </a:ext>
            </a:extLst>
          </p:cNvPr>
          <p:cNvSpPr>
            <a:spLocks/>
          </p:cNvSpPr>
          <p:nvPr/>
        </p:nvSpPr>
        <p:spPr bwMode="auto">
          <a:xfrm>
            <a:off x="4421050"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4</a:t>
            </a:r>
          </a:p>
        </p:txBody>
      </p:sp>
      <p:sp>
        <p:nvSpPr>
          <p:cNvPr id="20" name="Title 24">
            <a:extLst>
              <a:ext uri="{FF2B5EF4-FFF2-40B4-BE49-F238E27FC236}">
                <a16:creationId xmlns:a16="http://schemas.microsoft.com/office/drawing/2014/main" id="{D08B6C0A-CCB7-A459-178F-A2CC278DE8D7}"/>
              </a:ext>
            </a:extLst>
          </p:cNvPr>
          <p:cNvSpPr>
            <a:spLocks noGrp="1"/>
          </p:cNvSpPr>
          <p:nvPr>
            <p:ph type="title"/>
          </p:nvPr>
        </p:nvSpPr>
        <p:spPr>
          <a:xfrm>
            <a:off x="508001" y="939488"/>
            <a:ext cx="6756400" cy="430887"/>
          </a:xfrm>
        </p:spPr>
        <p:txBody>
          <a:bodyPr/>
          <a:lstStyle/>
          <a:p>
            <a:r>
              <a:rPr lang="en-US"/>
              <a:t>File Guidance    </a:t>
            </a:r>
          </a:p>
        </p:txBody>
      </p:sp>
      <p:sp>
        <p:nvSpPr>
          <p:cNvPr id="34" name="Title 10">
            <a:extLst>
              <a:ext uri="{FF2B5EF4-FFF2-40B4-BE49-F238E27FC236}">
                <a16:creationId xmlns:a16="http://schemas.microsoft.com/office/drawing/2014/main" id="{523DDAD0-B793-9590-B8D9-5395AEDD0C3C}"/>
              </a:ext>
            </a:extLst>
          </p:cNvPr>
          <p:cNvSpPr txBox="1">
            <a:spLocks/>
          </p:cNvSpPr>
          <p:nvPr/>
        </p:nvSpPr>
        <p:spPr>
          <a:xfrm>
            <a:off x="508001" y="1861713"/>
            <a:ext cx="6756400" cy="276999"/>
          </a:xfrm>
          <a:prstGeom prst="rect">
            <a:avLst/>
          </a:prstGeom>
        </p:spPr>
        <p:txBody>
          <a:bodyPr vert="horz" wrap="square" lIns="0" tIns="0" rIns="0" bIns="0" rtlCol="0" anchor="t">
            <a:spAutoFit/>
          </a:bodyPr>
          <a:lstStyle>
            <a:lvl1pPr algn="l" defTabSz="594623" rtl="0" eaLnBrk="1" latinLnBrk="0" hangingPunct="1">
              <a:lnSpc>
                <a:spcPct val="100000"/>
              </a:lnSpc>
              <a:spcBef>
                <a:spcPct val="0"/>
              </a:spcBef>
              <a:buNone/>
              <a:defRPr lang="en-US" sz="2800" b="0" kern="1200" cap="none" spc="-28" baseline="0" dirty="0">
                <a:ln w="3175">
                  <a:noFill/>
                </a:ln>
                <a:gradFill>
                  <a:gsLst>
                    <a:gs pos="0">
                      <a:srgbClr val="0078D4"/>
                    </a:gs>
                    <a:gs pos="50000">
                      <a:srgbClr val="8661C5"/>
                    </a:gs>
                    <a:gs pos="99000">
                      <a:srgbClr val="C73ECC"/>
                    </a:gs>
                  </a:gsLst>
                  <a:lin ang="2700000" scaled="0"/>
                </a:gradFill>
                <a:effectLst/>
                <a:latin typeface="+mn-lt"/>
                <a:ea typeface="+mn-ea"/>
                <a:cs typeface="Segoe UI" pitchFamily="34" charset="0"/>
              </a:defRPr>
            </a:lvl1pPr>
          </a:lstStyle>
          <a:p>
            <a:pPr marL="0" marR="0" lvl="0" indent="0" algn="l" defTabSz="594623"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a:ln w="3175">
                  <a:noFill/>
                </a:ln>
                <a:gradFill>
                  <a:gsLst>
                    <a:gs pos="0">
                      <a:srgbClr val="0078D4"/>
                    </a:gs>
                    <a:gs pos="50000">
                      <a:srgbClr val="8661C5"/>
                    </a:gs>
                    <a:gs pos="99000">
                      <a:srgbClr val="C73ECC"/>
                    </a:gs>
                  </a:gsLst>
                  <a:lin ang="2700000" scaled="0"/>
                </a:gradFill>
                <a:effectLst/>
                <a:uLnTx/>
                <a:uFillTx/>
                <a:latin typeface="Segoe Sans Display"/>
                <a:ea typeface="+mn-ea"/>
                <a:cs typeface="Segoe UI" pitchFamily="34" charset="0"/>
              </a:rPr>
              <a:t>Scenario 4: Sales Readiness and Enablement </a:t>
            </a:r>
          </a:p>
        </p:txBody>
      </p:sp>
      <p:graphicFrame>
        <p:nvGraphicFramePr>
          <p:cNvPr id="8" name="Table 7">
            <a:extLst>
              <a:ext uri="{FF2B5EF4-FFF2-40B4-BE49-F238E27FC236}">
                <a16:creationId xmlns:a16="http://schemas.microsoft.com/office/drawing/2014/main" id="{582C4FFE-9A3F-DC9D-45EE-BC9A4316AF70}"/>
              </a:ext>
            </a:extLst>
          </p:cNvPr>
          <p:cNvGraphicFramePr>
            <a:graphicFrameLocks noGrp="1"/>
          </p:cNvGraphicFramePr>
          <p:nvPr/>
        </p:nvGraphicFramePr>
        <p:xfrm>
          <a:off x="590042" y="2538210"/>
          <a:ext cx="6592316" cy="7160303"/>
        </p:xfrm>
        <a:graphic>
          <a:graphicData uri="http://schemas.openxmlformats.org/drawingml/2006/table">
            <a:tbl>
              <a:tblPr firstRow="1" bandRow="1">
                <a:tableStyleId>{5C22544A-7EE6-4342-B048-85BDC9FD1C3A}</a:tableStyleId>
              </a:tblPr>
              <a:tblGrid>
                <a:gridCol w="6592316">
                  <a:extLst>
                    <a:ext uri="{9D8B030D-6E8A-4147-A177-3AD203B41FA5}">
                      <a16:colId xmlns:a16="http://schemas.microsoft.com/office/drawing/2014/main" val="800310417"/>
                    </a:ext>
                  </a:extLst>
                </a:gridCol>
              </a:tblGrid>
              <a:tr h="1797999">
                <a:tc>
                  <a:txBody>
                    <a:bodyPr/>
                    <a:lstStyle/>
                    <a:p>
                      <a:pPr>
                        <a:lnSpc>
                          <a:spcPts val="1300"/>
                        </a:lnSpc>
                        <a:spcAft>
                          <a:spcPts val="200"/>
                        </a:spcAft>
                      </a:pPr>
                      <a:r>
                        <a:rPr lang="en-US" sz="1000" b="0" kern="1200">
                          <a:solidFill>
                            <a:schemeClr val="accent2"/>
                          </a:solidFill>
                          <a:latin typeface="+mj-lt"/>
                          <a:ea typeface="+mn-ea"/>
                          <a:cs typeface="+mn-cs"/>
                        </a:rPr>
                        <a:t>USE CASE 1: </a:t>
                      </a:r>
                      <a:r>
                        <a:rPr lang="en-US" sz="1000" b="0" kern="1200">
                          <a:solidFill>
                            <a:schemeClr val="tx1"/>
                          </a:solidFill>
                          <a:latin typeface="+mj-lt"/>
                          <a:ea typeface="+mn-ea"/>
                          <a:cs typeface="+mn-cs"/>
                        </a:rPr>
                        <a:t>Create a seller enablement summary</a:t>
                      </a:r>
                    </a:p>
                    <a:p>
                      <a:pPr>
                        <a:lnSpc>
                          <a:spcPts val="1300"/>
                        </a:lnSpc>
                        <a:spcAft>
                          <a:spcPts val="200"/>
                        </a:spcAft>
                      </a:pPr>
                      <a:r>
                        <a:rPr lang="en-US" sz="900" b="0" kern="1200">
                          <a:solidFill>
                            <a:srgbClr val="EC4A27"/>
                          </a:solidFill>
                          <a:latin typeface="+mn-lt"/>
                          <a:ea typeface="+mn-ea"/>
                          <a:cs typeface="+mn-cs"/>
                        </a:rPr>
                        <a:t>/Product overview document</a:t>
                      </a:r>
                      <a:r>
                        <a:rPr lang="en-US" sz="900" b="0" kern="1200">
                          <a:solidFill>
                            <a:schemeClr val="tx1"/>
                          </a:solidFill>
                          <a:latin typeface="+mn-lt"/>
                          <a:ea typeface="+mn-ea"/>
                          <a:cs typeface="+mn-cs"/>
                        </a:rPr>
                        <a:t>: A document that summarizes the product at a high level, such as key features, value pillars, differentiators, and the main problems the product solves.</a:t>
                      </a:r>
                    </a:p>
                    <a:p>
                      <a:pPr>
                        <a:lnSpc>
                          <a:spcPts val="1300"/>
                        </a:lnSpc>
                        <a:spcAft>
                          <a:spcPts val="200"/>
                        </a:spcAft>
                      </a:pPr>
                      <a:r>
                        <a:rPr lang="en-US" sz="900" b="0" kern="1200">
                          <a:solidFill>
                            <a:srgbClr val="EC4A27"/>
                          </a:solidFill>
                          <a:latin typeface="+mn-lt"/>
                          <a:ea typeface="+mn-ea"/>
                          <a:cs typeface="+mn-cs"/>
                        </a:rPr>
                        <a:t>/Recent release notes: </a:t>
                      </a:r>
                      <a:r>
                        <a:rPr lang="en-US" sz="900" b="0" kern="1200">
                          <a:solidFill>
                            <a:schemeClr val="tx1"/>
                          </a:solidFill>
                          <a:latin typeface="+mn-lt"/>
                          <a:ea typeface="+mn-ea"/>
                          <a:cs typeface="+mn-cs"/>
                        </a:rPr>
                        <a:t>A document that outlines recent updates, such as new features, enhancements, fixes, or important changes sellers should know.</a:t>
                      </a:r>
                    </a:p>
                    <a:p>
                      <a:pPr>
                        <a:lnSpc>
                          <a:spcPts val="1300"/>
                        </a:lnSpc>
                        <a:spcAft>
                          <a:spcPts val="200"/>
                        </a:spcAft>
                      </a:pPr>
                      <a:r>
                        <a:rPr lang="en-US" sz="900" b="0" kern="1200">
                          <a:solidFill>
                            <a:srgbClr val="EC4A27"/>
                          </a:solidFill>
                          <a:latin typeface="+mn-lt"/>
                          <a:ea typeface="+mn-ea"/>
                          <a:cs typeface="+mn-cs"/>
                        </a:rPr>
                        <a:t>/Sales enablement guide: </a:t>
                      </a:r>
                      <a:r>
                        <a:rPr lang="en-US" sz="900" b="0" kern="1200">
                          <a:solidFill>
                            <a:schemeClr val="tx1"/>
                          </a:solidFill>
                          <a:latin typeface="+mn-lt"/>
                          <a:ea typeface="+mn-ea"/>
                          <a:cs typeface="+mn-cs"/>
                        </a:rPr>
                        <a:t>A document that provides seller-ready information, such as talk tracks, key messages, proof points, competitive notes, and links to supporting materials.</a:t>
                      </a:r>
                      <a:endParaRPr lang="en-US" sz="900" b="0">
                        <a:solidFill>
                          <a:schemeClr val="tx1"/>
                        </a:solidFill>
                        <a:latin typeface="+mn-lt"/>
                      </a:endParaRPr>
                    </a:p>
                  </a:txBody>
                  <a:tcPr marT="91440" marB="91440">
                    <a:lnL w="12700" cmpd="sng">
                      <a:noFill/>
                    </a:lnL>
                    <a:lnR w="12700" cmpd="sng">
                      <a:noFill/>
                    </a:lnR>
                    <a:lnT w="127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3484900"/>
                  </a:ext>
                </a:extLst>
              </a:tr>
              <a:tr h="1340576">
                <a:tc>
                  <a:txBody>
                    <a:bodyPr/>
                    <a:lstStyle/>
                    <a:p>
                      <a:pPr>
                        <a:lnSpc>
                          <a:spcPts val="1300"/>
                        </a:lnSpc>
                        <a:spcAft>
                          <a:spcPts val="200"/>
                        </a:spcAft>
                      </a:pPr>
                      <a:r>
                        <a:rPr lang="en-US" sz="1000" b="1" kern="1200">
                          <a:solidFill>
                            <a:srgbClr val="C03BC4"/>
                          </a:solidFill>
                          <a:latin typeface="+mj-lt"/>
                          <a:ea typeface="+mn-ea"/>
                          <a:cs typeface="+mn-cs"/>
                        </a:rPr>
                        <a:t>USE CASE 2: </a:t>
                      </a:r>
                      <a:r>
                        <a:rPr lang="en-US" sz="1000" b="1" kern="1200">
                          <a:solidFill>
                            <a:schemeClr val="tx1"/>
                          </a:solidFill>
                          <a:latin typeface="+mj-lt"/>
                          <a:ea typeface="+mn-ea"/>
                          <a:cs typeface="+mn-cs"/>
                        </a:rPr>
                        <a:t>Draft a sales notification email for an upcoming product launch</a:t>
                      </a:r>
                    </a:p>
                    <a:p>
                      <a:pPr>
                        <a:lnSpc>
                          <a:spcPts val="1300"/>
                        </a:lnSpc>
                        <a:spcAft>
                          <a:spcPts val="200"/>
                        </a:spcAft>
                      </a:pPr>
                      <a:r>
                        <a:rPr lang="en-US" sz="900" b="0" kern="1200">
                          <a:solidFill>
                            <a:srgbClr val="EC4A27"/>
                          </a:solidFill>
                          <a:latin typeface="+mn-lt"/>
                          <a:ea typeface="+mn-ea"/>
                          <a:cs typeface="+mn-cs"/>
                        </a:rPr>
                        <a:t>/Go to market strategy: </a:t>
                      </a:r>
                      <a:r>
                        <a:rPr lang="en-US" sz="900" b="0" kern="1200">
                          <a:solidFill>
                            <a:schemeClr val="tx1"/>
                          </a:solidFill>
                          <a:latin typeface="+mn-lt"/>
                          <a:ea typeface="+mn-ea"/>
                          <a:cs typeface="+mn-cs"/>
                        </a:rPr>
                        <a:t>A document describing how the product will be launched, such as target audiences, messaging, launch activities, and channel plans.</a:t>
                      </a:r>
                    </a:p>
                    <a:p>
                      <a:pPr>
                        <a:lnSpc>
                          <a:spcPts val="1300"/>
                        </a:lnSpc>
                        <a:spcAft>
                          <a:spcPts val="200"/>
                        </a:spcAft>
                      </a:pPr>
                      <a:r>
                        <a:rPr lang="en-US" sz="900" b="0" kern="1200">
                          <a:solidFill>
                            <a:srgbClr val="EC4A27"/>
                          </a:solidFill>
                          <a:latin typeface="+mn-lt"/>
                          <a:ea typeface="+mn-ea"/>
                          <a:cs typeface="+mn-cs"/>
                        </a:rPr>
                        <a:t>/Product launch plan: </a:t>
                      </a:r>
                      <a:r>
                        <a:rPr lang="en-US" sz="900" b="0" kern="1200">
                          <a:solidFill>
                            <a:schemeClr val="tx1"/>
                          </a:solidFill>
                          <a:latin typeface="+mn-lt"/>
                          <a:ea typeface="+mn-ea"/>
                          <a:cs typeface="+mn-cs"/>
                        </a:rPr>
                        <a:t>A document that summarizes launch details, such as feature descriptions, customer value, readiness status, key dates, and links to supporting materials.</a:t>
                      </a:r>
                      <a:endParaRPr lang="en-US" sz="900" b="0">
                        <a:solidFill>
                          <a:schemeClr val="tx1"/>
                        </a:solidFill>
                        <a:latin typeface="+mn-lt"/>
                      </a:endParaRPr>
                    </a:p>
                  </a:txBody>
                  <a:tcPr marT="91440" marB="9144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82580172"/>
                  </a:ext>
                </a:extLst>
              </a:tr>
              <a:tr h="1340576">
                <a:tc>
                  <a:txBody>
                    <a:bodyPr/>
                    <a:lstStyle/>
                    <a:p>
                      <a:pPr>
                        <a:lnSpc>
                          <a:spcPts val="1300"/>
                        </a:lnSpc>
                        <a:spcAft>
                          <a:spcPts val="200"/>
                        </a:spcAft>
                      </a:pPr>
                      <a:r>
                        <a:rPr lang="en-US" sz="1000" b="1" kern="1200">
                          <a:solidFill>
                            <a:schemeClr val="accent2"/>
                          </a:solidFill>
                          <a:latin typeface="+mj-lt"/>
                          <a:ea typeface="+mn-ea"/>
                          <a:cs typeface="+mn-cs"/>
                        </a:rPr>
                        <a:t>USE CASE 3: </a:t>
                      </a:r>
                      <a:r>
                        <a:rPr lang="en-US" sz="1000" b="1" kern="1200">
                          <a:solidFill>
                            <a:schemeClr val="tx1"/>
                          </a:solidFill>
                          <a:latin typeface="+mj-lt"/>
                          <a:ea typeface="+mn-ea"/>
                          <a:cs typeface="+mn-cs"/>
                        </a:rPr>
                        <a:t>Build competitive response statements</a:t>
                      </a:r>
                    </a:p>
                    <a:p>
                      <a:pPr>
                        <a:lnSpc>
                          <a:spcPts val="1300"/>
                        </a:lnSpc>
                        <a:spcAft>
                          <a:spcPts val="200"/>
                        </a:spcAft>
                      </a:pPr>
                      <a:r>
                        <a:rPr lang="en-US" sz="900" b="0" kern="1200">
                          <a:solidFill>
                            <a:srgbClr val="EC4A27"/>
                          </a:solidFill>
                          <a:latin typeface="+mn-lt"/>
                          <a:ea typeface="+mn-ea"/>
                          <a:cs typeface="+mn-cs"/>
                        </a:rPr>
                        <a:t>/Competitor comparison report: </a:t>
                      </a:r>
                      <a:r>
                        <a:rPr lang="en-US" sz="900" b="0" kern="1200">
                          <a:solidFill>
                            <a:schemeClr val="tx1"/>
                          </a:solidFill>
                          <a:latin typeface="+mn-lt"/>
                          <a:ea typeface="+mn-ea"/>
                          <a:cs typeface="+mn-cs"/>
                        </a:rPr>
                        <a:t>A document that compares your product with competitor offerings, such as strengths, weaknesses, feature differences, pricing considerations, or customer outcomes.</a:t>
                      </a:r>
                    </a:p>
                    <a:p>
                      <a:pPr>
                        <a:lnSpc>
                          <a:spcPts val="1300"/>
                        </a:lnSpc>
                        <a:spcAft>
                          <a:spcPts val="200"/>
                        </a:spcAft>
                      </a:pPr>
                      <a:r>
                        <a:rPr lang="en-US" sz="900" b="0" kern="1200">
                          <a:solidFill>
                            <a:srgbClr val="EC4A27"/>
                          </a:solidFill>
                          <a:latin typeface="+mn-lt"/>
                          <a:ea typeface="+mn-ea"/>
                          <a:cs typeface="+mn-cs"/>
                        </a:rPr>
                        <a:t>/Customer success stories: </a:t>
                      </a:r>
                      <a:r>
                        <a:rPr lang="en-US" sz="900" b="0" kern="1200">
                          <a:solidFill>
                            <a:schemeClr val="tx1"/>
                          </a:solidFill>
                          <a:latin typeface="+mn-lt"/>
                          <a:ea typeface="+mn-ea"/>
                          <a:cs typeface="+mn-cs"/>
                        </a:rPr>
                        <a:t>A document that shares real examples of customers using the product successfully, such as the challenge they faced, how they used the product, and the positive outcomes or measurable results they achieved.</a:t>
                      </a:r>
                      <a:endParaRPr lang="en-US" sz="900" b="0">
                        <a:solidFill>
                          <a:schemeClr val="tx1"/>
                        </a:solidFill>
                        <a:latin typeface="+mn-lt"/>
                      </a:endParaRPr>
                    </a:p>
                  </a:txBody>
                  <a:tcPr marT="91440" marB="9144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8042344"/>
                  </a:ext>
                </a:extLst>
              </a:tr>
              <a:tr h="1340576">
                <a:tc>
                  <a:txBody>
                    <a:bodyPr/>
                    <a:lstStyle/>
                    <a:p>
                      <a:pPr>
                        <a:lnSpc>
                          <a:spcPts val="1300"/>
                        </a:lnSpc>
                        <a:spcAft>
                          <a:spcPts val="200"/>
                        </a:spcAft>
                      </a:pPr>
                      <a:r>
                        <a:rPr lang="en-US" sz="1000" b="1" kern="1200">
                          <a:solidFill>
                            <a:schemeClr val="accent2"/>
                          </a:solidFill>
                          <a:latin typeface="+mj-lt"/>
                          <a:ea typeface="+mn-ea"/>
                          <a:cs typeface="+mn-cs"/>
                        </a:rPr>
                        <a:t>USE CASE 4: </a:t>
                      </a:r>
                      <a:r>
                        <a:rPr lang="en-US" sz="1000" b="1" kern="1200">
                          <a:solidFill>
                            <a:schemeClr val="tx1"/>
                          </a:solidFill>
                          <a:latin typeface="+mj-lt"/>
                          <a:ea typeface="+mn-ea"/>
                          <a:cs typeface="+mn-cs"/>
                        </a:rPr>
                        <a:t>Create internal briefing materials for field calls</a:t>
                      </a:r>
                    </a:p>
                    <a:p>
                      <a:pPr>
                        <a:lnSpc>
                          <a:spcPts val="1300"/>
                        </a:lnSpc>
                        <a:spcAft>
                          <a:spcPts val="200"/>
                        </a:spcAft>
                      </a:pPr>
                      <a:r>
                        <a:rPr lang="en-US" sz="900" b="0" kern="1200">
                          <a:solidFill>
                            <a:srgbClr val="EC4A27"/>
                          </a:solidFill>
                          <a:latin typeface="+mn-lt"/>
                          <a:ea typeface="+mn-ea"/>
                          <a:cs typeface="+mn-cs"/>
                        </a:rPr>
                        <a:t>/Field enablement notes: </a:t>
                      </a:r>
                      <a:r>
                        <a:rPr lang="en-US" sz="900" b="0" kern="1200">
                          <a:solidFill>
                            <a:schemeClr val="tx1"/>
                          </a:solidFill>
                          <a:latin typeface="+mn-lt"/>
                          <a:ea typeface="+mn-ea"/>
                          <a:cs typeface="+mn-cs"/>
                        </a:rPr>
                        <a:t>A document summarizing field insights, such as common customer questions, pain points, competitive themes, or objections heard in recent conversations.</a:t>
                      </a:r>
                    </a:p>
                    <a:p>
                      <a:pPr>
                        <a:lnSpc>
                          <a:spcPts val="1300"/>
                        </a:lnSpc>
                        <a:spcAft>
                          <a:spcPts val="200"/>
                        </a:spcAft>
                      </a:pPr>
                      <a:r>
                        <a:rPr lang="en-US" sz="900" b="0" kern="1200">
                          <a:solidFill>
                            <a:srgbClr val="EC4A27"/>
                          </a:solidFill>
                          <a:latin typeface="+mn-lt"/>
                          <a:ea typeface="+mn-ea"/>
                          <a:cs typeface="+mn-cs"/>
                        </a:rPr>
                        <a:t>/Seller feedback: </a:t>
                      </a:r>
                      <a:r>
                        <a:rPr lang="en-US" sz="900" b="0" kern="1200">
                          <a:solidFill>
                            <a:schemeClr val="tx1"/>
                          </a:solidFill>
                          <a:latin typeface="+mn-lt"/>
                          <a:ea typeface="+mn-ea"/>
                          <a:cs typeface="+mn-cs"/>
                        </a:rPr>
                        <a:t>A document that captures feedback from sellers, such as what customers are asking, what messaging resonates, and what blockers or opportunities sellers are seeing.</a:t>
                      </a:r>
                      <a:endParaRPr lang="en-US" sz="900" b="0">
                        <a:solidFill>
                          <a:schemeClr val="tx1"/>
                        </a:solidFill>
                        <a:latin typeface="+mn-lt"/>
                      </a:endParaRPr>
                    </a:p>
                  </a:txBody>
                  <a:tcPr marT="91440" marB="9144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94698562"/>
                  </a:ext>
                </a:extLst>
              </a:tr>
              <a:tr h="1340576">
                <a:tc>
                  <a:txBody>
                    <a:bodyPr/>
                    <a:lstStyle/>
                    <a:p>
                      <a:pPr>
                        <a:lnSpc>
                          <a:spcPts val="1300"/>
                        </a:lnSpc>
                        <a:spcAft>
                          <a:spcPts val="200"/>
                        </a:spcAft>
                      </a:pPr>
                      <a:r>
                        <a:rPr lang="en-US" sz="1000" b="1" kern="1200">
                          <a:solidFill>
                            <a:schemeClr val="accent2"/>
                          </a:solidFill>
                          <a:latin typeface="+mj-lt"/>
                          <a:ea typeface="+mn-ea"/>
                          <a:cs typeface="+mn-cs"/>
                        </a:rPr>
                        <a:t>USE CASE 5: </a:t>
                      </a:r>
                      <a:r>
                        <a:rPr lang="en-US" sz="1000" b="1" kern="1200">
                          <a:solidFill>
                            <a:schemeClr val="tx1"/>
                          </a:solidFill>
                          <a:latin typeface="+mj-lt"/>
                          <a:ea typeface="+mn-ea"/>
                          <a:cs typeface="+mn-cs"/>
                        </a:rPr>
                        <a:t>Develop a seller‑facing talk track</a:t>
                      </a:r>
                    </a:p>
                    <a:p>
                      <a:pPr>
                        <a:lnSpc>
                          <a:spcPts val="1300"/>
                        </a:lnSpc>
                        <a:spcAft>
                          <a:spcPts val="200"/>
                        </a:spcAft>
                      </a:pPr>
                      <a:r>
                        <a:rPr lang="en-US" sz="900" b="0" kern="1200">
                          <a:solidFill>
                            <a:srgbClr val="EC4A27"/>
                          </a:solidFill>
                          <a:latin typeface="+mn-lt"/>
                          <a:ea typeface="+mn-ea"/>
                          <a:cs typeface="+mn-cs"/>
                        </a:rPr>
                        <a:t>/Messaging framework: </a:t>
                      </a:r>
                      <a:r>
                        <a:rPr lang="en-US" sz="900" b="0" kern="1200">
                          <a:solidFill>
                            <a:schemeClr val="tx1"/>
                          </a:solidFill>
                          <a:latin typeface="+mn-lt"/>
                          <a:ea typeface="+mn-ea"/>
                          <a:cs typeface="+mn-cs"/>
                        </a:rPr>
                        <a:t>A document outlining the product’s core messaging, such as value pillars, key messages, proof points, and recommended talking points.</a:t>
                      </a:r>
                    </a:p>
                    <a:p>
                      <a:pPr>
                        <a:lnSpc>
                          <a:spcPts val="1300"/>
                        </a:lnSpc>
                        <a:spcAft>
                          <a:spcPts val="200"/>
                        </a:spcAft>
                      </a:pPr>
                      <a:r>
                        <a:rPr lang="en-US" sz="900" b="0" kern="1200">
                          <a:solidFill>
                            <a:srgbClr val="EC4A27"/>
                          </a:solidFill>
                          <a:latin typeface="+mn-lt"/>
                          <a:ea typeface="+mn-ea"/>
                          <a:cs typeface="+mn-cs"/>
                        </a:rPr>
                        <a:t>/Customer success story: </a:t>
                      </a:r>
                      <a:r>
                        <a:rPr lang="en-US" sz="900" b="0" kern="1200">
                          <a:solidFill>
                            <a:schemeClr val="tx1"/>
                          </a:solidFill>
                          <a:latin typeface="+mn-lt"/>
                          <a:ea typeface="+mn-ea"/>
                          <a:cs typeface="+mn-cs"/>
                        </a:rPr>
                        <a:t>A document summarizing a single customer’s experience, such as their challenge, the solution implemented, outcomes achieved, and quantifiable results that support your product narrative.</a:t>
                      </a:r>
                      <a:endParaRPr lang="en-US" sz="900" b="0">
                        <a:solidFill>
                          <a:schemeClr val="tx1"/>
                        </a:solidFill>
                        <a:latin typeface="+mn-lt"/>
                      </a:endParaRPr>
                    </a:p>
                  </a:txBody>
                  <a:tcPr marT="91440" marB="9144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0914865"/>
                  </a:ext>
                </a:extLst>
              </a:tr>
            </a:tbl>
          </a:graphicData>
        </a:graphic>
      </p:graphicFrame>
    </p:spTree>
    <p:extLst>
      <p:ext uri="{BB962C8B-B14F-4D97-AF65-F5344CB8AC3E}">
        <p14:creationId xmlns:p14="http://schemas.microsoft.com/office/powerpoint/2010/main" val="2714446473"/>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66E068D8-2261-6463-CB0A-37ACC354DCAA}"/>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11336" r="25772" b="60312"/>
          <a:stretch>
            <a:fillRect/>
          </a:stretch>
        </p:blipFill>
        <p:spPr>
          <a:xfrm>
            <a:off x="2786743" y="8340175"/>
            <a:ext cx="4840514" cy="1718225"/>
          </a:xfrm>
          <a:custGeom>
            <a:avLst/>
            <a:gdLst>
              <a:gd name="csX0" fmla="*/ 0 w 4635062"/>
              <a:gd name="csY0" fmla="*/ 0 h 1645296"/>
              <a:gd name="csX1" fmla="*/ 4635062 w 4635062"/>
              <a:gd name="csY1" fmla="*/ 0 h 1645296"/>
              <a:gd name="csX2" fmla="*/ 4635062 w 4635062"/>
              <a:gd name="csY2" fmla="*/ 1645296 h 1645296"/>
              <a:gd name="csX3" fmla="*/ 0 w 4635062"/>
              <a:gd name="csY3" fmla="*/ 1645296 h 1645296"/>
            </a:gdLst>
            <a:ahLst/>
            <a:cxnLst>
              <a:cxn ang="0">
                <a:pos x="csX0" y="csY0"/>
              </a:cxn>
              <a:cxn ang="0">
                <a:pos x="csX1" y="csY1"/>
              </a:cxn>
              <a:cxn ang="0">
                <a:pos x="csX2" y="csY2"/>
              </a:cxn>
              <a:cxn ang="0">
                <a:pos x="csX3" y="csY3"/>
              </a:cxn>
            </a:cxnLst>
            <a:rect l="l" t="t" r="r" b="b"/>
            <a:pathLst>
              <a:path w="4635062" h="1645296">
                <a:moveTo>
                  <a:pt x="0" y="0"/>
                </a:moveTo>
                <a:lnTo>
                  <a:pt x="4635062" y="0"/>
                </a:lnTo>
                <a:lnTo>
                  <a:pt x="4635062" y="1645296"/>
                </a:lnTo>
                <a:lnTo>
                  <a:pt x="0" y="1645296"/>
                </a:lnTo>
                <a:close/>
              </a:path>
            </a:pathLst>
          </a:custGeom>
        </p:spPr>
      </p:pic>
      <p:sp>
        <p:nvSpPr>
          <p:cNvPr id="19" name="Slide Number Placeholder 5">
            <a:extLst>
              <a:ext uri="{FF2B5EF4-FFF2-40B4-BE49-F238E27FC236}">
                <a16:creationId xmlns:a16="http://schemas.microsoft.com/office/drawing/2014/main" id="{E3E6E86C-72B1-1116-E4EF-3FB716D33954}"/>
              </a:ext>
              <a:ext uri="{C183D7F6-B498-43B3-948B-1728B52AA6E4}">
                <adec:decorative xmlns:adec="http://schemas.microsoft.com/office/drawing/2017/decorative" val="1"/>
              </a:ext>
            </a:extLst>
          </p:cNvPr>
          <p:cNvSpPr txBox="1">
            <a:spLocks/>
          </p:cNvSpPr>
          <p:nvPr/>
        </p:nvSpPr>
        <p:spPr>
          <a:xfrm>
            <a:off x="5770248" y="9617713"/>
            <a:ext cx="1748790" cy="264474"/>
          </a:xfrm>
        </p:spPr>
        <p:txBody>
          <a:bodyPr rIns="0" anchor="ctr"/>
          <a:lstStyle>
            <a:defPPr>
              <a:defRPr lang="en-US"/>
            </a:defPPr>
            <a:lvl1pPr marL="0" algn="r" defTabSz="1018824" rtl="0" eaLnBrk="1" latinLnBrk="0" hangingPunct="1">
              <a:defRPr sz="1200" kern="1200">
                <a:solidFill>
                  <a:schemeClr val="tx1"/>
                </a:solidFill>
                <a:latin typeface="+mn-lt"/>
                <a:ea typeface="+mn-ea"/>
                <a:cs typeface="+mn-cs"/>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ct val="100000"/>
              </a:lnSpc>
              <a:spcBef>
                <a:spcPts val="0"/>
              </a:spcBef>
              <a:spcAft>
                <a:spcPts val="0"/>
              </a:spcAft>
              <a:buClrTx/>
              <a:buSzTx/>
              <a:buFontTx/>
              <a:buNone/>
              <a:tabLst/>
              <a:defRPr/>
            </a:pPr>
            <a:fld id="{BF64B658-AF8F-7D4C-AC24-1E662CA57B6D}" type="slidenum">
              <a:rPr kumimoji="0" lang="en-US" sz="1000" b="0" i="0" u="none" strike="noStrike" kern="1200" cap="none" spc="0" normalizeH="0" baseline="0" noProof="0" smtClean="0">
                <a:ln>
                  <a:noFill/>
                </a:ln>
                <a:solidFill>
                  <a:srgbClr val="091F2C"/>
                </a:solidFill>
                <a:effectLst/>
                <a:uLnTx/>
                <a:uFillTx/>
                <a:latin typeface="Segoe Sans Display Semilight" pitchFamily="2" charset="0"/>
                <a:ea typeface="+mn-ea"/>
                <a:cs typeface="Segoe Sans Display Semilight" pitchFamily="2" charset="0"/>
              </a:rPr>
              <a:pPr marL="0" marR="0" lvl="0" indent="0" algn="r" defTabSz="1018824"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srgbClr val="091F2C"/>
              </a:solidFill>
              <a:effectLst/>
              <a:uLnTx/>
              <a:uFillTx/>
              <a:latin typeface="Segoe Sans Display Semilight" pitchFamily="2" charset="0"/>
              <a:ea typeface="+mn-ea"/>
              <a:cs typeface="Segoe Sans Display Semilight" pitchFamily="2" charset="0"/>
            </a:endParaRPr>
          </a:p>
        </p:txBody>
      </p:sp>
      <p:pic>
        <p:nvPicPr>
          <p:cNvPr id="21" name="object 4">
            <a:extLst>
              <a:ext uri="{FF2B5EF4-FFF2-40B4-BE49-F238E27FC236}">
                <a16:creationId xmlns:a16="http://schemas.microsoft.com/office/drawing/2014/main" id="{F3F85561-1035-D478-974F-E4717A65E4C5}"/>
              </a:ext>
              <a:ext uri="{C183D7F6-B498-43B3-948B-1728B52AA6E4}">
                <adec:decorative xmlns:adec="http://schemas.microsoft.com/office/drawing/2017/decorative" val="1"/>
              </a:ext>
            </a:extLst>
          </p:cNvPr>
          <p:cNvPicPr/>
          <p:nvPr/>
        </p:nvPicPr>
        <p:blipFill rotWithShape="1">
          <a:blip r:embed="rId4" cstate="print"/>
          <a:srcRect l="19670" r="19670"/>
          <a:stretch>
            <a:fillRect/>
          </a:stretch>
        </p:blipFill>
        <p:spPr>
          <a:xfrm rot="5400000">
            <a:off x="3850482" y="6136484"/>
            <a:ext cx="71436" cy="7772400"/>
          </a:xfrm>
          <a:prstGeom prst="rect">
            <a:avLst/>
          </a:prstGeom>
        </p:spPr>
      </p:pic>
      <p:sp>
        <p:nvSpPr>
          <p:cNvPr id="22" name="Rectangle: Rounded Corners 21">
            <a:extLst>
              <a:ext uri="{FF2B5EF4-FFF2-40B4-BE49-F238E27FC236}">
                <a16:creationId xmlns:a16="http://schemas.microsoft.com/office/drawing/2014/main" id="{57D0D9A9-F009-FEE2-7DFD-9975BEB1D629}"/>
              </a:ext>
              <a:ext uri="{C183D7F6-B498-43B3-948B-1728B52AA6E4}">
                <adec:decorative xmlns:adec="http://schemas.microsoft.com/office/drawing/2017/decorative" val="1"/>
              </a:ext>
            </a:extLst>
          </p:cNvPr>
          <p:cNvSpPr>
            <a:spLocks/>
          </p:cNvSpPr>
          <p:nvPr/>
        </p:nvSpPr>
        <p:spPr bwMode="auto">
          <a:xfrm>
            <a:off x="508000" y="2456294"/>
            <a:ext cx="6756400" cy="7324135"/>
          </a:xfrm>
          <a:prstGeom prst="roundRect">
            <a:avLst>
              <a:gd name="adj" fmla="val 1964"/>
            </a:avLst>
          </a:prstGeom>
          <a:solidFill>
            <a:schemeClr val="bg1">
              <a:alpha val="90000"/>
            </a:schemeClr>
          </a:solidFill>
          <a:ln w="9525">
            <a:solidFill>
              <a:schemeClr val="bg1"/>
            </a:solidFill>
          </a:ln>
          <a:effectLst>
            <a:outerShdw blurRad="114300" algn="ctr" rotWithShape="0">
              <a:prstClr val="black">
                <a:alpha val="6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FFFFFF"/>
              </a:solidFill>
              <a:effectLst/>
              <a:uLnTx/>
              <a:uFillTx/>
              <a:latin typeface="Segoe Sans Display"/>
              <a:ea typeface="+mn-ea"/>
              <a:cs typeface="+mn-cs"/>
            </a:endParaRPr>
          </a:p>
        </p:txBody>
      </p:sp>
      <p:sp>
        <p:nvSpPr>
          <p:cNvPr id="23" name="Rectangle 22">
            <a:extLst>
              <a:ext uri="{FF2B5EF4-FFF2-40B4-BE49-F238E27FC236}">
                <a16:creationId xmlns:a16="http://schemas.microsoft.com/office/drawing/2014/main" id="{8C69D08B-1FC8-25ED-23A6-C189D8971BA0}"/>
              </a:ext>
              <a:ext uri="{C183D7F6-B498-43B3-948B-1728B52AA6E4}">
                <adec:decorative xmlns:adec="http://schemas.microsoft.com/office/drawing/2017/decorative" val="1"/>
              </a:ext>
            </a:extLst>
          </p:cNvPr>
          <p:cNvSpPr>
            <a:spLocks/>
          </p:cNvSpPr>
          <p:nvPr/>
        </p:nvSpPr>
        <p:spPr bwMode="auto">
          <a:xfrm>
            <a:off x="0" y="1714006"/>
            <a:ext cx="7772400" cy="572413"/>
          </a:xfrm>
          <a:prstGeom prst="rect">
            <a:avLst/>
          </a:prstGeom>
          <a:solidFill>
            <a:schemeClr val="bg2">
              <a:lumMod val="90000"/>
              <a:alpha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cxnSp>
        <p:nvCxnSpPr>
          <p:cNvPr id="24" name="Straight Connector 23">
            <a:extLst>
              <a:ext uri="{FF2B5EF4-FFF2-40B4-BE49-F238E27FC236}">
                <a16:creationId xmlns:a16="http://schemas.microsoft.com/office/drawing/2014/main" id="{88890FFD-4ECB-1A6B-31EC-4FF823BDB676}"/>
              </a:ext>
              <a:ext uri="{C183D7F6-B498-43B3-948B-1728B52AA6E4}">
                <adec:decorative xmlns:adec="http://schemas.microsoft.com/office/drawing/2017/decorative" val="1"/>
              </a:ext>
            </a:extLst>
          </p:cNvPr>
          <p:cNvCxnSpPr>
            <a:cxnSpLocks/>
          </p:cNvCxnSpPr>
          <p:nvPr/>
        </p:nvCxnSpPr>
        <p:spPr>
          <a:xfrm>
            <a:off x="0" y="1714006"/>
            <a:ext cx="7772400" cy="0"/>
          </a:xfrm>
          <a:prstGeom prst="line">
            <a:avLst/>
          </a:prstGeom>
          <a:ln w="127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pic>
        <p:nvPicPr>
          <p:cNvPr id="38" name="Picture 37">
            <a:extLst>
              <a:ext uri="{FF2B5EF4-FFF2-40B4-BE49-F238E27FC236}">
                <a16:creationId xmlns:a16="http://schemas.microsoft.com/office/drawing/2014/main" id="{C552BFA2-44A1-9728-9111-0947BD2E66D8}"/>
              </a:ext>
              <a:ext uri="{C183D7F6-B498-43B3-948B-1728B52AA6E4}">
                <adec:decorative xmlns:adec="http://schemas.microsoft.com/office/drawing/2017/decorative" val="1"/>
              </a:ext>
            </a:extLst>
          </p:cNvPr>
          <p:cNvPicPr>
            <a:picLocks/>
          </p:cNvPicPr>
          <p:nvPr/>
        </p:nvPicPr>
        <p:blipFill rotWithShape="1">
          <a:blip r:embed="rId5">
            <a:extLst>
              <a:ext uri="{BEBA8EAE-BF5A-486C-A8C5-ECC9F3942E4B}">
                <a14:imgProps xmlns:a14="http://schemas.microsoft.com/office/drawing/2010/main">
                  <a14:imgLayer r:embed="rId6">
                    <a14:imgEffect>
                      <a14:artisticBlur radius="5"/>
                    </a14:imgEffect>
                  </a14:imgLayer>
                </a14:imgProps>
              </a:ext>
              <a:ext uri="{28A0092B-C50C-407E-A947-70E740481C1C}">
                <a14:useLocalDpi xmlns:a14="http://schemas.microsoft.com/office/drawing/2010/main" val="0"/>
              </a:ext>
            </a:extLst>
          </a:blip>
          <a:srcRect t="45207" b="45207"/>
          <a:stretch>
            <a:fillRect/>
          </a:stretch>
        </p:blipFill>
        <p:spPr>
          <a:xfrm>
            <a:off x="1" y="0"/>
            <a:ext cx="7772400" cy="419100"/>
          </a:xfrm>
          <a:prstGeom prst="rect">
            <a:avLst/>
          </a:prstGeom>
          <a:ln>
            <a:noFill/>
          </a:ln>
          <a:effectLst/>
        </p:spPr>
      </p:pic>
      <p:sp>
        <p:nvSpPr>
          <p:cNvPr id="39" name="Rectangle 38">
            <a:extLst>
              <a:ext uri="{FF2B5EF4-FFF2-40B4-BE49-F238E27FC236}">
                <a16:creationId xmlns:a16="http://schemas.microsoft.com/office/drawing/2014/main" id="{CCFF2DA7-1B0C-9B09-5CE9-7F47F7A771D5}"/>
              </a:ext>
              <a:ext uri="{C183D7F6-B498-43B3-948B-1728B52AA6E4}">
                <adec:decorative xmlns:adec="http://schemas.microsoft.com/office/drawing/2017/decorative" val="1"/>
              </a:ext>
            </a:extLst>
          </p:cNvPr>
          <p:cNvSpPr>
            <a:spLocks/>
          </p:cNvSpPr>
          <p:nvPr/>
        </p:nvSpPr>
        <p:spPr bwMode="auto">
          <a:xfrm>
            <a:off x="0" y="0"/>
            <a:ext cx="7772400" cy="406400"/>
          </a:xfrm>
          <a:prstGeom prst="rect">
            <a:avLst/>
          </a:prstGeom>
          <a:solidFill>
            <a:schemeClr val="bg1">
              <a:alpha val="6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Sans Display Semibold"/>
              <a:ea typeface="Segoe UI" pitchFamily="34" charset="0"/>
              <a:cs typeface="Segoe UI" pitchFamily="34" charset="0"/>
            </a:endParaRPr>
          </a:p>
        </p:txBody>
      </p:sp>
      <p:sp>
        <p:nvSpPr>
          <p:cNvPr id="40" name="Rectangle: Rounded Corners 39">
            <a:hlinkClick r:id="" action="ppaction://noaction"/>
            <a:extLst>
              <a:ext uri="{FF2B5EF4-FFF2-40B4-BE49-F238E27FC236}">
                <a16:creationId xmlns:a16="http://schemas.microsoft.com/office/drawing/2014/main" id="{6A2A9FE3-889A-12CB-CEAD-91C0B3AC0883}"/>
              </a:ext>
              <a:ext uri="{C183D7F6-B498-43B3-948B-1728B52AA6E4}">
                <adec:decorative xmlns:adec="http://schemas.microsoft.com/office/drawing/2017/decorative" val="1"/>
              </a:ext>
            </a:extLst>
          </p:cNvPr>
          <p:cNvSpPr>
            <a:spLocks/>
          </p:cNvSpPr>
          <p:nvPr/>
        </p:nvSpPr>
        <p:spPr bwMode="auto">
          <a:xfrm>
            <a:off x="507999"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Best Practices</a:t>
            </a:r>
          </a:p>
        </p:txBody>
      </p:sp>
      <p:sp>
        <p:nvSpPr>
          <p:cNvPr id="41" name="Rectangle: Rounded Corners 40">
            <a:hlinkClick r:id="" action="ppaction://noaction"/>
            <a:extLst>
              <a:ext uri="{FF2B5EF4-FFF2-40B4-BE49-F238E27FC236}">
                <a16:creationId xmlns:a16="http://schemas.microsoft.com/office/drawing/2014/main" id="{9D95B256-B5D1-65E2-D39B-0B458398CF05}"/>
              </a:ext>
              <a:ext uri="{C183D7F6-B498-43B3-948B-1728B52AA6E4}">
                <adec:decorative xmlns:adec="http://schemas.microsoft.com/office/drawing/2017/decorative" val="1"/>
              </a:ext>
            </a:extLst>
          </p:cNvPr>
          <p:cNvSpPr>
            <a:spLocks/>
          </p:cNvSpPr>
          <p:nvPr/>
        </p:nvSpPr>
        <p:spPr bwMode="auto">
          <a:xfrm>
            <a:off x="1486262"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1</a:t>
            </a:r>
          </a:p>
        </p:txBody>
      </p:sp>
      <p:sp>
        <p:nvSpPr>
          <p:cNvPr id="42" name="Rectangle: Rounded Corners 41">
            <a:hlinkClick r:id="" action="ppaction://noaction"/>
            <a:extLst>
              <a:ext uri="{FF2B5EF4-FFF2-40B4-BE49-F238E27FC236}">
                <a16:creationId xmlns:a16="http://schemas.microsoft.com/office/drawing/2014/main" id="{7F9A03C4-6631-CCE5-78E4-0208566488A3}"/>
              </a:ext>
              <a:ext uri="{C183D7F6-B498-43B3-948B-1728B52AA6E4}">
                <adec:decorative xmlns:adec="http://schemas.microsoft.com/office/drawing/2017/decorative" val="1"/>
              </a:ext>
            </a:extLst>
          </p:cNvPr>
          <p:cNvSpPr>
            <a:spLocks/>
          </p:cNvSpPr>
          <p:nvPr/>
        </p:nvSpPr>
        <p:spPr bwMode="auto">
          <a:xfrm>
            <a:off x="2464525"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2</a:t>
            </a:r>
          </a:p>
        </p:txBody>
      </p:sp>
      <p:sp>
        <p:nvSpPr>
          <p:cNvPr id="43" name="Rectangle: Rounded Corners 42">
            <a:hlinkClick r:id="" action="ppaction://noaction"/>
            <a:extLst>
              <a:ext uri="{FF2B5EF4-FFF2-40B4-BE49-F238E27FC236}">
                <a16:creationId xmlns:a16="http://schemas.microsoft.com/office/drawing/2014/main" id="{79F77611-1D6D-0E54-DB04-E29A481CE8E1}"/>
              </a:ext>
              <a:ext uri="{C183D7F6-B498-43B3-948B-1728B52AA6E4}">
                <adec:decorative xmlns:adec="http://schemas.microsoft.com/office/drawing/2017/decorative" val="1"/>
              </a:ext>
            </a:extLst>
          </p:cNvPr>
          <p:cNvSpPr>
            <a:spLocks/>
          </p:cNvSpPr>
          <p:nvPr/>
        </p:nvSpPr>
        <p:spPr bwMode="auto">
          <a:xfrm>
            <a:off x="3442787"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3</a:t>
            </a:r>
          </a:p>
        </p:txBody>
      </p:sp>
      <p:sp>
        <p:nvSpPr>
          <p:cNvPr id="44" name="Rectangle: Rounded Corners 43">
            <a:hlinkClick r:id="" action="ppaction://noaction"/>
            <a:extLst>
              <a:ext uri="{FF2B5EF4-FFF2-40B4-BE49-F238E27FC236}">
                <a16:creationId xmlns:a16="http://schemas.microsoft.com/office/drawing/2014/main" id="{BDDA534F-6C55-1F6F-859E-D90FE9670EA8}"/>
              </a:ext>
              <a:ext uri="{C183D7F6-B498-43B3-948B-1728B52AA6E4}">
                <adec:decorative xmlns:adec="http://schemas.microsoft.com/office/drawing/2017/decorative" val="1"/>
              </a:ext>
            </a:extLst>
          </p:cNvPr>
          <p:cNvSpPr>
            <a:spLocks/>
          </p:cNvSpPr>
          <p:nvPr/>
        </p:nvSpPr>
        <p:spPr bwMode="auto">
          <a:xfrm>
            <a:off x="5399312"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5</a:t>
            </a:r>
          </a:p>
        </p:txBody>
      </p:sp>
      <p:sp>
        <p:nvSpPr>
          <p:cNvPr id="45" name="Rectangle: Rounded Corners 44">
            <a:hlinkClick r:id="" action="ppaction://noaction"/>
            <a:extLst>
              <a:ext uri="{FF2B5EF4-FFF2-40B4-BE49-F238E27FC236}">
                <a16:creationId xmlns:a16="http://schemas.microsoft.com/office/drawing/2014/main" id="{A343682A-6189-C570-E924-23961A312C94}"/>
              </a:ext>
              <a:ext uri="{C183D7F6-B498-43B3-948B-1728B52AA6E4}">
                <adec:decorative xmlns:adec="http://schemas.microsoft.com/office/drawing/2017/decorative" val="1"/>
              </a:ext>
            </a:extLst>
          </p:cNvPr>
          <p:cNvSpPr>
            <a:spLocks/>
          </p:cNvSpPr>
          <p:nvPr/>
        </p:nvSpPr>
        <p:spPr bwMode="auto">
          <a:xfrm>
            <a:off x="6377575" y="230036"/>
            <a:ext cx="886822" cy="373214"/>
          </a:xfrm>
          <a:prstGeom prst="roundRect">
            <a:avLst>
              <a:gd name="adj" fmla="val 50000"/>
            </a:avLst>
          </a:prstGeom>
          <a:gradFill flip="none" rotWithShape="1">
            <a:gsLst>
              <a:gs pos="0">
                <a:srgbClr val="C742CD"/>
              </a:gs>
              <a:gs pos="100000">
                <a:srgbClr val="2780D7"/>
              </a:gs>
            </a:gsLst>
            <a:path path="circle">
              <a:fillToRect l="100000" t="100000"/>
            </a:path>
            <a:tileRect r="-100000" b="-100000"/>
          </a:gradFill>
          <a:ln w="1905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Segoe Sans Display Semibold"/>
                <a:ea typeface="+mn-ea"/>
                <a:cs typeface="Segoe UI" pitchFamily="34" charset="0"/>
              </a:rPr>
              <a:t>File Guidance </a:t>
            </a:r>
            <a:br>
              <a:rPr kumimoji="0" lang="en-US" sz="800" b="0" i="0" u="none" strike="noStrike" kern="1200" cap="none" spc="0" normalizeH="0" baseline="0" noProof="0">
                <a:ln>
                  <a:noFill/>
                </a:ln>
                <a:solidFill>
                  <a:srgbClr val="FFFFFF"/>
                </a:solidFill>
                <a:effectLst/>
                <a:uLnTx/>
                <a:uFillTx/>
                <a:latin typeface="Segoe Sans Display Semibold"/>
                <a:ea typeface="+mn-ea"/>
                <a:cs typeface="Segoe UI" pitchFamily="34" charset="0"/>
              </a:rPr>
            </a:br>
            <a:r>
              <a:rPr kumimoji="0" lang="en-US" sz="800" b="0" i="0" u="none" strike="noStrike" kern="1200" cap="none" spc="0" normalizeH="0" baseline="0" noProof="0">
                <a:ln>
                  <a:noFill/>
                </a:ln>
                <a:solidFill>
                  <a:srgbClr val="FFFFFF"/>
                </a:solidFill>
                <a:effectLst/>
                <a:uLnTx/>
                <a:uFillTx/>
                <a:latin typeface="Segoe Sans Display Semibold"/>
                <a:ea typeface="+mn-ea"/>
                <a:cs typeface="Segoe UI" pitchFamily="34" charset="0"/>
              </a:rPr>
              <a:t>&amp; Example</a:t>
            </a:r>
          </a:p>
        </p:txBody>
      </p:sp>
      <p:sp>
        <p:nvSpPr>
          <p:cNvPr id="46" name="Rectangle: Rounded Corners 45">
            <a:hlinkClick r:id="" action="ppaction://noaction"/>
            <a:extLst>
              <a:ext uri="{FF2B5EF4-FFF2-40B4-BE49-F238E27FC236}">
                <a16:creationId xmlns:a16="http://schemas.microsoft.com/office/drawing/2014/main" id="{5BE1B46B-6B6B-4A3E-99F9-B61F0F4CF554}"/>
              </a:ext>
              <a:ext uri="{C183D7F6-B498-43B3-948B-1728B52AA6E4}">
                <adec:decorative xmlns:adec="http://schemas.microsoft.com/office/drawing/2017/decorative" val="1"/>
              </a:ext>
            </a:extLst>
          </p:cNvPr>
          <p:cNvSpPr>
            <a:spLocks/>
          </p:cNvSpPr>
          <p:nvPr/>
        </p:nvSpPr>
        <p:spPr bwMode="auto">
          <a:xfrm>
            <a:off x="4421050"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4</a:t>
            </a:r>
          </a:p>
        </p:txBody>
      </p:sp>
      <p:sp>
        <p:nvSpPr>
          <p:cNvPr id="20" name="Title 24">
            <a:extLst>
              <a:ext uri="{FF2B5EF4-FFF2-40B4-BE49-F238E27FC236}">
                <a16:creationId xmlns:a16="http://schemas.microsoft.com/office/drawing/2014/main" id="{AD16936E-CB45-9865-CAC2-A58D46F460C7}"/>
              </a:ext>
            </a:extLst>
          </p:cNvPr>
          <p:cNvSpPr>
            <a:spLocks noGrp="1"/>
          </p:cNvSpPr>
          <p:nvPr>
            <p:ph type="title"/>
          </p:nvPr>
        </p:nvSpPr>
        <p:spPr>
          <a:xfrm>
            <a:off x="508001" y="939488"/>
            <a:ext cx="6756400" cy="430887"/>
          </a:xfrm>
        </p:spPr>
        <p:txBody>
          <a:bodyPr/>
          <a:lstStyle/>
          <a:p>
            <a:r>
              <a:rPr lang="en-US"/>
              <a:t>File Guidance      </a:t>
            </a:r>
          </a:p>
        </p:txBody>
      </p:sp>
      <p:sp>
        <p:nvSpPr>
          <p:cNvPr id="30" name="Title 10">
            <a:extLst>
              <a:ext uri="{FF2B5EF4-FFF2-40B4-BE49-F238E27FC236}">
                <a16:creationId xmlns:a16="http://schemas.microsoft.com/office/drawing/2014/main" id="{02198C02-801C-C247-5FE8-B910C2ADE3B2}"/>
              </a:ext>
            </a:extLst>
          </p:cNvPr>
          <p:cNvSpPr txBox="1">
            <a:spLocks/>
          </p:cNvSpPr>
          <p:nvPr/>
        </p:nvSpPr>
        <p:spPr>
          <a:xfrm>
            <a:off x="508001" y="1861713"/>
            <a:ext cx="6756400" cy="276999"/>
          </a:xfrm>
          <a:prstGeom prst="rect">
            <a:avLst/>
          </a:prstGeom>
        </p:spPr>
        <p:txBody>
          <a:bodyPr vert="horz" wrap="square" lIns="0" tIns="0" rIns="0" bIns="0" rtlCol="0" anchor="t">
            <a:spAutoFit/>
          </a:bodyPr>
          <a:lstStyle>
            <a:lvl1pPr algn="l" defTabSz="594623" rtl="0" eaLnBrk="1" latinLnBrk="0" hangingPunct="1">
              <a:lnSpc>
                <a:spcPct val="100000"/>
              </a:lnSpc>
              <a:spcBef>
                <a:spcPct val="0"/>
              </a:spcBef>
              <a:buNone/>
              <a:defRPr lang="en-US" sz="2800" b="0" kern="1200" cap="none" spc="-28" baseline="0" dirty="0">
                <a:ln w="3175">
                  <a:noFill/>
                </a:ln>
                <a:gradFill>
                  <a:gsLst>
                    <a:gs pos="0">
                      <a:srgbClr val="0078D4"/>
                    </a:gs>
                    <a:gs pos="50000">
                      <a:srgbClr val="8661C5"/>
                    </a:gs>
                    <a:gs pos="99000">
                      <a:srgbClr val="C73ECC"/>
                    </a:gs>
                  </a:gsLst>
                  <a:lin ang="2700000" scaled="0"/>
                </a:gradFill>
                <a:effectLst/>
                <a:latin typeface="+mn-lt"/>
                <a:ea typeface="+mn-ea"/>
                <a:cs typeface="Segoe UI" pitchFamily="34" charset="0"/>
              </a:defRPr>
            </a:lvl1pPr>
          </a:lstStyle>
          <a:p>
            <a:pPr marL="0" marR="0" lvl="0" indent="0" algn="l" defTabSz="594623"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a:ln w="3175">
                  <a:noFill/>
                </a:ln>
                <a:gradFill>
                  <a:gsLst>
                    <a:gs pos="0">
                      <a:srgbClr val="0078D4"/>
                    </a:gs>
                    <a:gs pos="50000">
                      <a:srgbClr val="8661C5"/>
                    </a:gs>
                    <a:gs pos="99000">
                      <a:srgbClr val="C73ECC"/>
                    </a:gs>
                  </a:gsLst>
                  <a:lin ang="2700000" scaled="0"/>
                </a:gradFill>
                <a:effectLst/>
                <a:uLnTx/>
                <a:uFillTx/>
                <a:latin typeface="Segoe Sans Display"/>
                <a:ea typeface="+mn-ea"/>
                <a:cs typeface="Segoe UI" pitchFamily="34" charset="0"/>
              </a:rPr>
              <a:t>Scenario 5: Analyze Metrics to Identify Insights and Business Impact</a:t>
            </a:r>
          </a:p>
        </p:txBody>
      </p:sp>
      <p:graphicFrame>
        <p:nvGraphicFramePr>
          <p:cNvPr id="18" name="Table 17">
            <a:extLst>
              <a:ext uri="{FF2B5EF4-FFF2-40B4-BE49-F238E27FC236}">
                <a16:creationId xmlns:a16="http://schemas.microsoft.com/office/drawing/2014/main" id="{0BA2515A-23A4-6429-CB11-B5230313B865}"/>
              </a:ext>
            </a:extLst>
          </p:cNvPr>
          <p:cNvGraphicFramePr>
            <a:graphicFrameLocks noGrp="1"/>
          </p:cNvGraphicFramePr>
          <p:nvPr/>
        </p:nvGraphicFramePr>
        <p:xfrm>
          <a:off x="590042" y="2538210"/>
          <a:ext cx="6592316" cy="7160303"/>
        </p:xfrm>
        <a:graphic>
          <a:graphicData uri="http://schemas.openxmlformats.org/drawingml/2006/table">
            <a:tbl>
              <a:tblPr firstRow="1" bandRow="1">
                <a:tableStyleId>{5C22544A-7EE6-4342-B048-85BDC9FD1C3A}</a:tableStyleId>
              </a:tblPr>
              <a:tblGrid>
                <a:gridCol w="6592316">
                  <a:extLst>
                    <a:ext uri="{9D8B030D-6E8A-4147-A177-3AD203B41FA5}">
                      <a16:colId xmlns:a16="http://schemas.microsoft.com/office/drawing/2014/main" val="800310417"/>
                    </a:ext>
                  </a:extLst>
                </a:gridCol>
              </a:tblGrid>
              <a:tr h="1797999">
                <a:tc>
                  <a:txBody>
                    <a:bodyPr/>
                    <a:lstStyle/>
                    <a:p>
                      <a:pPr>
                        <a:lnSpc>
                          <a:spcPts val="1300"/>
                        </a:lnSpc>
                        <a:spcAft>
                          <a:spcPts val="200"/>
                        </a:spcAft>
                      </a:pPr>
                      <a:r>
                        <a:rPr lang="en-US" sz="1000" b="1">
                          <a:solidFill>
                            <a:schemeClr val="accent2"/>
                          </a:solidFill>
                          <a:latin typeface="+mj-lt"/>
                        </a:rPr>
                        <a:t>USE CASE 1: </a:t>
                      </a:r>
                      <a:r>
                        <a:rPr lang="en-US" sz="1000" b="1">
                          <a:solidFill>
                            <a:schemeClr val="tx1"/>
                          </a:solidFill>
                          <a:latin typeface="+mj-lt"/>
                        </a:rPr>
                        <a:t>Summarize product launch performance metrics</a:t>
                      </a:r>
                    </a:p>
                    <a:p>
                      <a:pPr>
                        <a:lnSpc>
                          <a:spcPts val="1300"/>
                        </a:lnSpc>
                        <a:spcAft>
                          <a:spcPts val="200"/>
                        </a:spcAft>
                      </a:pPr>
                      <a:r>
                        <a:rPr lang="en-US" sz="900" b="0">
                          <a:solidFill>
                            <a:srgbClr val="EC4A27"/>
                          </a:solidFill>
                          <a:latin typeface="+mn-lt"/>
                        </a:rPr>
                        <a:t>/Product launch KPIs: </a:t>
                      </a:r>
                      <a:r>
                        <a:rPr lang="en-US" sz="900" b="0">
                          <a:solidFill>
                            <a:schemeClr val="tx1"/>
                          </a:solidFill>
                          <a:latin typeface="+mn-lt"/>
                        </a:rPr>
                        <a:t>A document that summarizes key launch metrics, such as activation, adoption, usage, conversions, </a:t>
                      </a:r>
                      <a:br>
                        <a:rPr lang="en-US" sz="900" b="0">
                          <a:solidFill>
                            <a:schemeClr val="tx1"/>
                          </a:solidFill>
                          <a:latin typeface="+mn-lt"/>
                        </a:rPr>
                      </a:br>
                      <a:r>
                        <a:rPr lang="en-US" sz="900" b="0">
                          <a:solidFill>
                            <a:schemeClr val="tx1"/>
                          </a:solidFill>
                          <a:latin typeface="+mn-lt"/>
                        </a:rPr>
                        <a:t>or other performance indicators.</a:t>
                      </a:r>
                    </a:p>
                    <a:p>
                      <a:pPr>
                        <a:lnSpc>
                          <a:spcPts val="1300"/>
                        </a:lnSpc>
                        <a:spcAft>
                          <a:spcPts val="200"/>
                        </a:spcAft>
                      </a:pPr>
                      <a:r>
                        <a:rPr lang="en-US" sz="900" b="0">
                          <a:solidFill>
                            <a:srgbClr val="EC4A27"/>
                          </a:solidFill>
                          <a:latin typeface="+mn-lt"/>
                        </a:rPr>
                        <a:t>/Adoption data report</a:t>
                      </a:r>
                      <a:r>
                        <a:rPr lang="en-US" sz="900" b="0" kern="1200">
                          <a:solidFill>
                            <a:srgbClr val="EC4A27"/>
                          </a:solidFill>
                          <a:latin typeface="+mn-lt"/>
                          <a:ea typeface="+mn-ea"/>
                          <a:cs typeface="+mn-cs"/>
                        </a:rPr>
                        <a:t>:</a:t>
                      </a:r>
                      <a:r>
                        <a:rPr lang="en-US" sz="900" b="0">
                          <a:solidFill>
                            <a:schemeClr val="tx1"/>
                          </a:solidFill>
                          <a:latin typeface="+mn-lt"/>
                        </a:rPr>
                        <a:t> A document containing adoption‑related data, such as new users, returning users, usage frequency, </a:t>
                      </a:r>
                      <a:br>
                        <a:rPr lang="en-US" sz="900" b="0">
                          <a:solidFill>
                            <a:schemeClr val="tx1"/>
                          </a:solidFill>
                          <a:latin typeface="+mn-lt"/>
                        </a:rPr>
                      </a:br>
                      <a:r>
                        <a:rPr lang="en-US" sz="900" b="0">
                          <a:solidFill>
                            <a:schemeClr val="tx1"/>
                          </a:solidFill>
                          <a:latin typeface="+mn-lt"/>
                        </a:rPr>
                        <a:t>or feature adoption trends.</a:t>
                      </a:r>
                    </a:p>
                    <a:p>
                      <a:pPr>
                        <a:lnSpc>
                          <a:spcPts val="1300"/>
                        </a:lnSpc>
                        <a:spcAft>
                          <a:spcPts val="200"/>
                        </a:spcAft>
                      </a:pPr>
                      <a:r>
                        <a:rPr lang="en-US" sz="900" b="0">
                          <a:solidFill>
                            <a:srgbClr val="EC4A27"/>
                          </a:solidFill>
                          <a:latin typeface="+mn-lt"/>
                        </a:rPr>
                        <a:t>/Seller feedback survey: </a:t>
                      </a:r>
                      <a:r>
                        <a:rPr lang="en-US" sz="900" b="0">
                          <a:solidFill>
                            <a:schemeClr val="tx1"/>
                          </a:solidFill>
                          <a:latin typeface="+mn-lt"/>
                        </a:rPr>
                        <a:t>A document summarizing seller feedback, such as customer reactions, common questions, objections, or early sentiment following launch.</a:t>
                      </a:r>
                    </a:p>
                  </a:txBody>
                  <a:tcPr marT="91440" marB="91440">
                    <a:lnL w="12700" cmpd="sng">
                      <a:noFill/>
                    </a:lnL>
                    <a:lnR w="12700" cmpd="sng">
                      <a:noFill/>
                    </a:lnR>
                    <a:lnT w="127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3484900"/>
                  </a:ext>
                </a:extLst>
              </a:tr>
              <a:tr h="1340576">
                <a:tc>
                  <a:txBody>
                    <a:bodyPr/>
                    <a:lstStyle/>
                    <a:p>
                      <a:pPr marL="0" marR="0" lvl="0" indent="0" algn="l" defTabSz="594623" rtl="0" eaLnBrk="1" fontAlgn="auto" latinLnBrk="0" hangingPunct="1">
                        <a:lnSpc>
                          <a:spcPts val="1300"/>
                        </a:lnSpc>
                        <a:spcBef>
                          <a:spcPts val="0"/>
                        </a:spcBef>
                        <a:spcAft>
                          <a:spcPts val="200"/>
                        </a:spcAft>
                        <a:buClrTx/>
                        <a:buSzTx/>
                        <a:buFontTx/>
                        <a:buNone/>
                        <a:tabLst/>
                        <a:defRPr/>
                      </a:pPr>
                      <a:r>
                        <a:rPr lang="en-US" sz="900" b="1">
                          <a:solidFill>
                            <a:schemeClr val="accent2"/>
                          </a:solidFill>
                          <a:latin typeface="+mj-lt"/>
                        </a:rPr>
                        <a:t> </a:t>
                      </a:r>
                      <a:r>
                        <a:rPr lang="en-US" sz="1000" b="1">
                          <a:solidFill>
                            <a:schemeClr val="accent2"/>
                          </a:solidFill>
                          <a:latin typeface="+mj-lt"/>
                        </a:rPr>
                        <a:t>USE CASE 2: </a:t>
                      </a:r>
                      <a:r>
                        <a:rPr lang="en-US" sz="1000" b="1">
                          <a:solidFill>
                            <a:schemeClr val="tx1"/>
                          </a:solidFill>
                          <a:latin typeface="+mj-lt"/>
                        </a:rPr>
                        <a:t>Identify leading indicators of success</a:t>
                      </a:r>
                    </a:p>
                    <a:p>
                      <a:pPr marL="0" marR="0" lvl="0" indent="0" algn="l" defTabSz="594623" rtl="0" eaLnBrk="1" fontAlgn="auto" latinLnBrk="0" hangingPunct="1">
                        <a:lnSpc>
                          <a:spcPts val="1300"/>
                        </a:lnSpc>
                        <a:spcBef>
                          <a:spcPts val="0"/>
                        </a:spcBef>
                        <a:spcAft>
                          <a:spcPts val="200"/>
                        </a:spcAft>
                        <a:buClrTx/>
                        <a:buSzTx/>
                        <a:buFontTx/>
                        <a:buNone/>
                        <a:tabLst/>
                        <a:defRPr/>
                      </a:pPr>
                      <a:r>
                        <a:rPr lang="en-US" sz="900" b="0">
                          <a:solidFill>
                            <a:srgbClr val="EC4A27"/>
                          </a:solidFill>
                          <a:latin typeface="+mn-lt"/>
                        </a:rPr>
                        <a:t>/Pipeline report</a:t>
                      </a:r>
                      <a:r>
                        <a:rPr lang="en-US" sz="900" b="0" kern="1200">
                          <a:solidFill>
                            <a:srgbClr val="EC4A27"/>
                          </a:solidFill>
                          <a:latin typeface="+mn-lt"/>
                          <a:ea typeface="+mn-ea"/>
                          <a:cs typeface="+mn-cs"/>
                        </a:rPr>
                        <a:t>:</a:t>
                      </a:r>
                      <a:r>
                        <a:rPr lang="en-US" sz="900" b="0">
                          <a:solidFill>
                            <a:schemeClr val="tx1"/>
                          </a:solidFill>
                          <a:latin typeface="+mn-lt"/>
                        </a:rPr>
                        <a:t> A document that outlines pipeline activity, such as new opportunities, win rates, sales velocity, or deal movement after launch.</a:t>
                      </a:r>
                    </a:p>
                    <a:p>
                      <a:pPr marL="0" marR="0" lvl="0" indent="0" algn="l" defTabSz="594623" rtl="0" eaLnBrk="1" fontAlgn="auto" latinLnBrk="0" hangingPunct="1">
                        <a:lnSpc>
                          <a:spcPts val="1300"/>
                        </a:lnSpc>
                        <a:spcBef>
                          <a:spcPts val="0"/>
                        </a:spcBef>
                        <a:spcAft>
                          <a:spcPts val="200"/>
                        </a:spcAft>
                        <a:buClrTx/>
                        <a:buSzTx/>
                        <a:buFontTx/>
                        <a:buNone/>
                        <a:tabLst/>
                        <a:defRPr/>
                      </a:pPr>
                      <a:r>
                        <a:rPr lang="en-US" sz="900" b="0">
                          <a:solidFill>
                            <a:srgbClr val="EC4A27"/>
                          </a:solidFill>
                          <a:latin typeface="+mn-lt"/>
                        </a:rPr>
                        <a:t>/Product usage data</a:t>
                      </a:r>
                      <a:r>
                        <a:rPr lang="en-US" sz="900" b="0" kern="1200">
                          <a:solidFill>
                            <a:srgbClr val="EC4A27"/>
                          </a:solidFill>
                          <a:latin typeface="+mn-lt"/>
                          <a:ea typeface="+mn-ea"/>
                          <a:cs typeface="+mn-cs"/>
                        </a:rPr>
                        <a:t>:</a:t>
                      </a:r>
                      <a:r>
                        <a:rPr lang="en-US" sz="900" b="0">
                          <a:solidFill>
                            <a:schemeClr val="tx1"/>
                          </a:solidFill>
                          <a:latin typeface="+mn-lt"/>
                        </a:rPr>
                        <a:t> A dataset or report showing how customers are using the product, such as feature usage, engagement patterns, or growth signals.</a:t>
                      </a:r>
                    </a:p>
                  </a:txBody>
                  <a:tcPr marT="91440" marB="9144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8275402"/>
                  </a:ext>
                </a:extLst>
              </a:tr>
              <a:tr h="1340576">
                <a:tc>
                  <a:txBody>
                    <a:bodyPr/>
                    <a:lstStyle/>
                    <a:p>
                      <a:pPr marL="0" marR="0" lvl="0" indent="0" algn="l" defTabSz="594623" rtl="0" eaLnBrk="1" fontAlgn="auto" latinLnBrk="0" hangingPunct="1">
                        <a:lnSpc>
                          <a:spcPts val="1300"/>
                        </a:lnSpc>
                        <a:spcBef>
                          <a:spcPts val="0"/>
                        </a:spcBef>
                        <a:spcAft>
                          <a:spcPts val="200"/>
                        </a:spcAft>
                        <a:buClrTx/>
                        <a:buSzTx/>
                        <a:buFontTx/>
                        <a:buNone/>
                        <a:tabLst/>
                        <a:defRPr/>
                      </a:pPr>
                      <a:r>
                        <a:rPr lang="en-US" sz="900" b="1">
                          <a:solidFill>
                            <a:schemeClr val="accent2"/>
                          </a:solidFill>
                          <a:latin typeface="+mj-lt"/>
                        </a:rPr>
                        <a:t> </a:t>
                      </a:r>
                      <a:r>
                        <a:rPr lang="en-US" sz="1000" b="1">
                          <a:solidFill>
                            <a:schemeClr val="accent2"/>
                          </a:solidFill>
                          <a:latin typeface="+mj-lt"/>
                        </a:rPr>
                        <a:t>USE CASE 3: </a:t>
                      </a:r>
                      <a:r>
                        <a:rPr lang="en-US" sz="1000" b="1">
                          <a:solidFill>
                            <a:schemeClr val="tx1"/>
                          </a:solidFill>
                          <a:latin typeface="+mj-lt"/>
                        </a:rPr>
                        <a:t>Analyze messaging resonance</a:t>
                      </a:r>
                    </a:p>
                    <a:p>
                      <a:pPr marL="0" marR="0" lvl="0" indent="0" algn="l" defTabSz="594623" rtl="0" eaLnBrk="1" fontAlgn="auto" latinLnBrk="0" hangingPunct="1">
                        <a:lnSpc>
                          <a:spcPts val="1300"/>
                        </a:lnSpc>
                        <a:spcBef>
                          <a:spcPts val="0"/>
                        </a:spcBef>
                        <a:spcAft>
                          <a:spcPts val="200"/>
                        </a:spcAft>
                        <a:buClrTx/>
                        <a:buSzTx/>
                        <a:buFontTx/>
                        <a:buNone/>
                        <a:tabLst/>
                        <a:defRPr/>
                      </a:pPr>
                      <a:r>
                        <a:rPr lang="en-US" sz="900" b="0">
                          <a:solidFill>
                            <a:srgbClr val="EC4A27"/>
                          </a:solidFill>
                          <a:latin typeface="+mn-lt"/>
                        </a:rPr>
                        <a:t>/Customer engagement data: </a:t>
                      </a:r>
                      <a:r>
                        <a:rPr lang="en-US" sz="900" b="0">
                          <a:solidFill>
                            <a:schemeClr val="tx1"/>
                          </a:solidFill>
                          <a:latin typeface="+mn-lt"/>
                        </a:rPr>
                        <a:t>A document that includes engagement metrics, such as email opens, click‑through rates, website engagement, or content interaction trends.</a:t>
                      </a:r>
                    </a:p>
                    <a:p>
                      <a:pPr marL="0" marR="0" lvl="0" indent="0" algn="l" defTabSz="594623" rtl="0" eaLnBrk="1" fontAlgn="auto" latinLnBrk="0" hangingPunct="1">
                        <a:lnSpc>
                          <a:spcPts val="1300"/>
                        </a:lnSpc>
                        <a:spcBef>
                          <a:spcPts val="0"/>
                        </a:spcBef>
                        <a:spcAft>
                          <a:spcPts val="200"/>
                        </a:spcAft>
                        <a:buClrTx/>
                        <a:buSzTx/>
                        <a:buFontTx/>
                        <a:buNone/>
                        <a:tabLst/>
                        <a:defRPr/>
                      </a:pPr>
                      <a:r>
                        <a:rPr lang="en-US" sz="900" b="0">
                          <a:solidFill>
                            <a:srgbClr val="EC4A27"/>
                          </a:solidFill>
                          <a:latin typeface="+mn-lt"/>
                        </a:rPr>
                        <a:t>/Campaign performance tracker: </a:t>
                      </a:r>
                      <a:r>
                        <a:rPr lang="en-US" sz="900" b="0">
                          <a:solidFill>
                            <a:schemeClr val="tx1"/>
                          </a:solidFill>
                          <a:latin typeface="+mn-lt"/>
                        </a:rPr>
                        <a:t>A document summarizing campaign performance, such as impressions, conversions, audience segments, or message effectiveness.</a:t>
                      </a:r>
                    </a:p>
                  </a:txBody>
                  <a:tcPr marT="91440" marB="9144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14487965"/>
                  </a:ext>
                </a:extLst>
              </a:tr>
              <a:tr h="1340576">
                <a:tc>
                  <a:txBody>
                    <a:bodyPr/>
                    <a:lstStyle/>
                    <a:p>
                      <a:pPr marL="0" marR="0" lvl="0" indent="0" algn="l" defTabSz="594623" rtl="0" eaLnBrk="1" fontAlgn="auto" latinLnBrk="0" hangingPunct="1">
                        <a:lnSpc>
                          <a:spcPts val="1300"/>
                        </a:lnSpc>
                        <a:spcBef>
                          <a:spcPts val="0"/>
                        </a:spcBef>
                        <a:spcAft>
                          <a:spcPts val="200"/>
                        </a:spcAft>
                        <a:buClrTx/>
                        <a:buSzTx/>
                        <a:buFontTx/>
                        <a:buNone/>
                        <a:tabLst/>
                        <a:defRPr/>
                      </a:pPr>
                      <a:r>
                        <a:rPr lang="en-US" sz="1000" b="1">
                          <a:solidFill>
                            <a:srgbClr val="C03BC4"/>
                          </a:solidFill>
                          <a:latin typeface="+mj-lt"/>
                        </a:rPr>
                        <a:t>USE CASE 4: </a:t>
                      </a:r>
                      <a:r>
                        <a:rPr lang="en-US" sz="1000" b="1">
                          <a:solidFill>
                            <a:schemeClr val="tx1"/>
                          </a:solidFill>
                          <a:latin typeface="+mj-lt"/>
                        </a:rPr>
                        <a:t>Create an executive summary report</a:t>
                      </a:r>
                    </a:p>
                    <a:p>
                      <a:pPr marL="0" marR="0" lvl="0" indent="0" algn="l" defTabSz="594623" rtl="0" eaLnBrk="1" fontAlgn="auto" latinLnBrk="0" hangingPunct="1">
                        <a:lnSpc>
                          <a:spcPts val="1300"/>
                        </a:lnSpc>
                        <a:spcBef>
                          <a:spcPts val="0"/>
                        </a:spcBef>
                        <a:spcAft>
                          <a:spcPts val="200"/>
                        </a:spcAft>
                        <a:buClrTx/>
                        <a:buSzTx/>
                        <a:buFontTx/>
                        <a:buNone/>
                        <a:tabLst/>
                        <a:defRPr/>
                      </a:pPr>
                      <a:r>
                        <a:rPr lang="en-US" sz="900" b="0">
                          <a:solidFill>
                            <a:srgbClr val="EC4A27"/>
                          </a:solidFill>
                          <a:latin typeface="+mn-lt"/>
                        </a:rPr>
                        <a:t>/GTM performance review meeting: </a:t>
                      </a:r>
                      <a:r>
                        <a:rPr lang="en-US" sz="900" b="0">
                          <a:solidFill>
                            <a:schemeClr val="tx1"/>
                          </a:solidFill>
                          <a:latin typeface="+mn-lt"/>
                        </a:rPr>
                        <a:t>A meeting recording or transcript that captures GTM performance insights, such as channel performance, message resonance, risks, and decisions.</a:t>
                      </a:r>
                    </a:p>
                    <a:p>
                      <a:pPr marL="0" marR="0" lvl="0" indent="0" algn="l" defTabSz="594623" rtl="0" eaLnBrk="1" fontAlgn="auto" latinLnBrk="0" hangingPunct="1">
                        <a:lnSpc>
                          <a:spcPts val="1300"/>
                        </a:lnSpc>
                        <a:spcBef>
                          <a:spcPts val="0"/>
                        </a:spcBef>
                        <a:spcAft>
                          <a:spcPts val="200"/>
                        </a:spcAft>
                        <a:buClrTx/>
                        <a:buSzTx/>
                        <a:buFontTx/>
                        <a:buNone/>
                        <a:tabLst/>
                        <a:defRPr/>
                      </a:pPr>
                      <a:r>
                        <a:rPr lang="en-US" sz="900" b="0">
                          <a:solidFill>
                            <a:srgbClr val="EC4A27"/>
                          </a:solidFill>
                          <a:latin typeface="+mn-lt"/>
                        </a:rPr>
                        <a:t>/ROI tracker: </a:t>
                      </a:r>
                      <a:r>
                        <a:rPr lang="en-US" sz="900" b="0">
                          <a:solidFill>
                            <a:schemeClr val="tx1"/>
                          </a:solidFill>
                          <a:latin typeface="+mn-lt"/>
                        </a:rPr>
                        <a:t>A document that outlines return‑on‑investment metrics, such as revenue contribution, cost performance, efficiency trends, or budget utilization.</a:t>
                      </a:r>
                    </a:p>
                  </a:txBody>
                  <a:tcPr marT="91440" marB="9144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6111808"/>
                  </a:ext>
                </a:extLst>
              </a:tr>
              <a:tr h="1340576">
                <a:tc>
                  <a:txBody>
                    <a:bodyPr/>
                    <a:lstStyle/>
                    <a:p>
                      <a:pPr marL="0" marR="0" lvl="0" indent="0" algn="l" defTabSz="594623" rtl="0" eaLnBrk="1" fontAlgn="auto" latinLnBrk="0" hangingPunct="1">
                        <a:lnSpc>
                          <a:spcPts val="1300"/>
                        </a:lnSpc>
                        <a:spcBef>
                          <a:spcPts val="0"/>
                        </a:spcBef>
                        <a:spcAft>
                          <a:spcPts val="200"/>
                        </a:spcAft>
                        <a:buClrTx/>
                        <a:buSzTx/>
                        <a:buFontTx/>
                        <a:buNone/>
                        <a:tabLst/>
                        <a:defRPr/>
                      </a:pPr>
                      <a:r>
                        <a:rPr lang="en-US" sz="1000" b="1">
                          <a:solidFill>
                            <a:srgbClr val="C03BC4"/>
                          </a:solidFill>
                          <a:latin typeface="+mj-lt"/>
                        </a:rPr>
                        <a:t> USE CASE 5: </a:t>
                      </a:r>
                      <a:r>
                        <a:rPr lang="en-US" sz="1000" b="1">
                          <a:solidFill>
                            <a:schemeClr val="tx1"/>
                          </a:solidFill>
                          <a:latin typeface="+mj-lt"/>
                        </a:rPr>
                        <a:t>Develop a performance report </a:t>
                      </a:r>
                    </a:p>
                    <a:p>
                      <a:pPr marL="0" marR="0" lvl="0" indent="0" algn="l" defTabSz="594623" rtl="0" eaLnBrk="1" fontAlgn="auto" latinLnBrk="0" hangingPunct="1">
                        <a:lnSpc>
                          <a:spcPts val="1300"/>
                        </a:lnSpc>
                        <a:spcBef>
                          <a:spcPts val="0"/>
                        </a:spcBef>
                        <a:spcAft>
                          <a:spcPts val="200"/>
                        </a:spcAft>
                        <a:buClrTx/>
                        <a:buSzTx/>
                        <a:buFontTx/>
                        <a:buNone/>
                        <a:tabLst/>
                        <a:defRPr/>
                      </a:pPr>
                      <a:r>
                        <a:rPr lang="en-US" sz="900" b="0">
                          <a:solidFill>
                            <a:srgbClr val="EC4A27"/>
                          </a:solidFill>
                          <a:latin typeface="+mn-lt"/>
                        </a:rPr>
                        <a:t>/Campaign performance data: </a:t>
                      </a:r>
                      <a:r>
                        <a:rPr lang="en-US" sz="900" b="0">
                          <a:solidFill>
                            <a:schemeClr val="tx1"/>
                          </a:solidFill>
                          <a:latin typeface="+mn-lt"/>
                        </a:rPr>
                        <a:t>A document that summarizes campaign metrics, such as channel performance, conversions, cost efficiency, or audience targets.</a:t>
                      </a:r>
                    </a:p>
                    <a:p>
                      <a:pPr marL="0" marR="0" lvl="0" indent="0" algn="l" defTabSz="594623" rtl="0" eaLnBrk="1" fontAlgn="auto" latinLnBrk="0" hangingPunct="1">
                        <a:lnSpc>
                          <a:spcPts val="1300"/>
                        </a:lnSpc>
                        <a:spcBef>
                          <a:spcPts val="0"/>
                        </a:spcBef>
                        <a:spcAft>
                          <a:spcPts val="200"/>
                        </a:spcAft>
                        <a:buClrTx/>
                        <a:buSzTx/>
                        <a:buFontTx/>
                        <a:buNone/>
                        <a:tabLst/>
                        <a:defRPr/>
                      </a:pPr>
                      <a:r>
                        <a:rPr lang="en-US" sz="900" b="0">
                          <a:solidFill>
                            <a:srgbClr val="EC4A27"/>
                          </a:solidFill>
                          <a:latin typeface="+mn-lt"/>
                        </a:rPr>
                        <a:t>/Campaign social media email thread: </a:t>
                      </a:r>
                      <a:r>
                        <a:rPr lang="en-US" sz="900" b="0">
                          <a:solidFill>
                            <a:schemeClr val="tx1"/>
                          </a:solidFill>
                          <a:latin typeface="+mn-lt"/>
                        </a:rPr>
                        <a:t>A email that includes social media insights, such as engagement trends, sentiment shifts, top‑performing posts, or audience reactions.</a:t>
                      </a:r>
                    </a:p>
                  </a:txBody>
                  <a:tcPr marT="91440" marB="9144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07751606"/>
                  </a:ext>
                </a:extLst>
              </a:tr>
            </a:tbl>
          </a:graphicData>
        </a:graphic>
      </p:graphicFrame>
    </p:spTree>
    <p:extLst>
      <p:ext uri="{BB962C8B-B14F-4D97-AF65-F5344CB8AC3E}">
        <p14:creationId xmlns:p14="http://schemas.microsoft.com/office/powerpoint/2010/main" val="3372375210"/>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31A2E-9B17-80C0-7477-A688AE489A89}"/>
            </a:ext>
          </a:extLst>
        </p:cNvPr>
        <p:cNvGrpSpPr/>
        <p:nvPr/>
      </p:nvGrpSpPr>
      <p:grpSpPr>
        <a:xfrm>
          <a:off x="0" y="0"/>
          <a:ext cx="0" cy="0"/>
          <a:chOff x="0" y="0"/>
          <a:chExt cx="0" cy="0"/>
        </a:xfrm>
      </p:grpSpPr>
      <p:pic>
        <p:nvPicPr>
          <p:cNvPr id="48" name="Picture 47">
            <a:extLst>
              <a:ext uri="{FF2B5EF4-FFF2-40B4-BE49-F238E27FC236}">
                <a16:creationId xmlns:a16="http://schemas.microsoft.com/office/drawing/2014/main" id="{E54D1C65-1D05-9433-E7DA-5058D818008D}"/>
              </a:ext>
              <a:ext uri="{C183D7F6-B498-43B3-948B-1728B52AA6E4}">
                <adec:decorative xmlns:adec="http://schemas.microsoft.com/office/drawing/2017/decorative" val="1"/>
              </a:ext>
            </a:extLst>
          </p:cNvPr>
          <p:cNvPicPr>
            <a:picLocks noChangeAspect="1"/>
          </p:cNvPicPr>
          <p:nvPr/>
        </p:nvPicPr>
        <p:blipFill rotWithShape="1">
          <a:blip r:embed="rId3"/>
          <a:srcRect l="17782" r="10404"/>
          <a:stretch>
            <a:fillRect/>
          </a:stretch>
        </p:blipFill>
        <p:spPr>
          <a:xfrm>
            <a:off x="4381702" y="2"/>
            <a:ext cx="3390698" cy="7356902"/>
          </a:xfrm>
          <a:custGeom>
            <a:avLst/>
            <a:gdLst>
              <a:gd name="csX0" fmla="*/ 0 w 3390698"/>
              <a:gd name="csY0" fmla="*/ 0 h 3315380"/>
              <a:gd name="csX1" fmla="*/ 3390698 w 3390698"/>
              <a:gd name="csY1" fmla="*/ 0 h 3315380"/>
              <a:gd name="csX2" fmla="*/ 3390698 w 3390698"/>
              <a:gd name="csY2" fmla="*/ 3315380 h 3315380"/>
              <a:gd name="csX3" fmla="*/ 0 w 3390698"/>
              <a:gd name="csY3" fmla="*/ 3315380 h 3315380"/>
            </a:gdLst>
            <a:ahLst/>
            <a:cxnLst>
              <a:cxn ang="0">
                <a:pos x="csX0" y="csY0"/>
              </a:cxn>
              <a:cxn ang="0">
                <a:pos x="csX1" y="csY1"/>
              </a:cxn>
              <a:cxn ang="0">
                <a:pos x="csX2" y="csY2"/>
              </a:cxn>
              <a:cxn ang="0">
                <a:pos x="csX3" y="csY3"/>
              </a:cxn>
            </a:cxnLst>
            <a:rect l="l" t="t" r="r" b="b"/>
            <a:pathLst>
              <a:path w="3390698" h="3315380">
                <a:moveTo>
                  <a:pt x="0" y="0"/>
                </a:moveTo>
                <a:lnTo>
                  <a:pt x="3390698" y="0"/>
                </a:lnTo>
                <a:lnTo>
                  <a:pt x="3390698" y="3315380"/>
                </a:lnTo>
                <a:lnTo>
                  <a:pt x="0" y="3315380"/>
                </a:lnTo>
                <a:close/>
              </a:path>
            </a:pathLst>
          </a:custGeom>
        </p:spPr>
      </p:pic>
      <p:sp>
        <p:nvSpPr>
          <p:cNvPr id="4" name="Rectangle 3">
            <a:extLst>
              <a:ext uri="{FF2B5EF4-FFF2-40B4-BE49-F238E27FC236}">
                <a16:creationId xmlns:a16="http://schemas.microsoft.com/office/drawing/2014/main" id="{7B12D57C-60EF-151D-514B-62E46E863545}"/>
              </a:ext>
              <a:ext uri="{C183D7F6-B498-43B3-948B-1728B52AA6E4}">
                <adec:decorative xmlns:adec="http://schemas.microsoft.com/office/drawing/2017/decorative" val="1"/>
              </a:ext>
            </a:extLst>
          </p:cNvPr>
          <p:cNvSpPr>
            <a:spLocks/>
          </p:cNvSpPr>
          <p:nvPr/>
        </p:nvSpPr>
        <p:spPr bwMode="auto">
          <a:xfrm>
            <a:off x="0" y="7356904"/>
            <a:ext cx="7772400" cy="2630062"/>
          </a:xfrm>
          <a:prstGeom prst="rect">
            <a:avLst/>
          </a:prstGeom>
          <a:solidFill>
            <a:schemeClr val="bg2">
              <a:lumMod val="90000"/>
              <a:alpha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pic>
        <p:nvPicPr>
          <p:cNvPr id="6" name="Picture 5">
            <a:extLst>
              <a:ext uri="{FF2B5EF4-FFF2-40B4-BE49-F238E27FC236}">
                <a16:creationId xmlns:a16="http://schemas.microsoft.com/office/drawing/2014/main" id="{0C571AF1-9341-201C-4A5F-5AEA4A981B47}"/>
              </a:ex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Lst>
          </a:blip>
          <a:srcRect l="11336" r="14120" b="56213"/>
          <a:stretch>
            <a:fillRect/>
          </a:stretch>
        </p:blipFill>
        <p:spPr>
          <a:xfrm>
            <a:off x="608729" y="7620001"/>
            <a:ext cx="7163671" cy="2366966"/>
          </a:xfrm>
          <a:custGeom>
            <a:avLst/>
            <a:gdLst>
              <a:gd name="csX0" fmla="*/ 0 w 7163671"/>
              <a:gd name="csY0" fmla="*/ 0 h 2366966"/>
              <a:gd name="csX1" fmla="*/ 7163671 w 7163671"/>
              <a:gd name="csY1" fmla="*/ 0 h 2366966"/>
              <a:gd name="csX2" fmla="*/ 7163671 w 7163671"/>
              <a:gd name="csY2" fmla="*/ 2366966 h 2366966"/>
              <a:gd name="csX3" fmla="*/ 0 w 7163671"/>
              <a:gd name="csY3" fmla="*/ 2366966 h 2366966"/>
            </a:gdLst>
            <a:ahLst/>
            <a:cxnLst>
              <a:cxn ang="0">
                <a:pos x="csX0" y="csY0"/>
              </a:cxn>
              <a:cxn ang="0">
                <a:pos x="csX1" y="csY1"/>
              </a:cxn>
              <a:cxn ang="0">
                <a:pos x="csX2" y="csY2"/>
              </a:cxn>
              <a:cxn ang="0">
                <a:pos x="csX3" y="csY3"/>
              </a:cxn>
            </a:cxnLst>
            <a:rect l="l" t="t" r="r" b="b"/>
            <a:pathLst>
              <a:path w="7163671" h="2366966">
                <a:moveTo>
                  <a:pt x="0" y="0"/>
                </a:moveTo>
                <a:lnTo>
                  <a:pt x="7163671" y="0"/>
                </a:lnTo>
                <a:lnTo>
                  <a:pt x="7163671" y="2366966"/>
                </a:lnTo>
                <a:lnTo>
                  <a:pt x="0" y="2366966"/>
                </a:lnTo>
                <a:close/>
              </a:path>
            </a:pathLst>
          </a:custGeom>
        </p:spPr>
      </p:pic>
      <p:pic>
        <p:nvPicPr>
          <p:cNvPr id="7" name="object 4">
            <a:extLst>
              <a:ext uri="{FF2B5EF4-FFF2-40B4-BE49-F238E27FC236}">
                <a16:creationId xmlns:a16="http://schemas.microsoft.com/office/drawing/2014/main" id="{2F4FD07D-ADE2-30AD-601E-5202A2137E0F}"/>
              </a:ext>
              <a:ext uri="{C183D7F6-B498-43B3-948B-1728B52AA6E4}">
                <adec:decorative xmlns:adec="http://schemas.microsoft.com/office/drawing/2017/decorative" val="1"/>
              </a:ext>
            </a:extLst>
          </p:cNvPr>
          <p:cNvPicPr/>
          <p:nvPr/>
        </p:nvPicPr>
        <p:blipFill rotWithShape="1">
          <a:blip r:embed="rId5" cstate="print"/>
          <a:srcRect l="19670" r="19670"/>
          <a:stretch>
            <a:fillRect/>
          </a:stretch>
        </p:blipFill>
        <p:spPr>
          <a:xfrm rot="5400000">
            <a:off x="3850482" y="6136484"/>
            <a:ext cx="71436" cy="7772400"/>
          </a:xfrm>
          <a:prstGeom prst="rect">
            <a:avLst/>
          </a:prstGeom>
        </p:spPr>
      </p:pic>
      <p:sp>
        <p:nvSpPr>
          <p:cNvPr id="8" name="Slide Number Placeholder 5">
            <a:extLst>
              <a:ext uri="{FF2B5EF4-FFF2-40B4-BE49-F238E27FC236}">
                <a16:creationId xmlns:a16="http://schemas.microsoft.com/office/drawing/2014/main" id="{6313C75A-E3A1-6BD6-D261-5ABF0516F1CC}"/>
              </a:ext>
              <a:ext uri="{C183D7F6-B498-43B3-948B-1728B52AA6E4}">
                <adec:decorative xmlns:adec="http://schemas.microsoft.com/office/drawing/2017/decorative" val="1"/>
              </a:ext>
            </a:extLst>
          </p:cNvPr>
          <p:cNvSpPr txBox="1">
            <a:spLocks/>
          </p:cNvSpPr>
          <p:nvPr/>
        </p:nvSpPr>
        <p:spPr>
          <a:xfrm>
            <a:off x="5770248" y="9617713"/>
            <a:ext cx="1748790" cy="264474"/>
          </a:xfrm>
        </p:spPr>
        <p:txBody>
          <a:bodyPr rIns="0" anchor="ctr"/>
          <a:lstStyle>
            <a:defPPr>
              <a:defRPr lang="en-US"/>
            </a:defPPr>
            <a:lvl1pPr marL="0" algn="r" defTabSz="1018824" rtl="0" eaLnBrk="1" latinLnBrk="0" hangingPunct="1">
              <a:defRPr sz="1200" kern="1200">
                <a:solidFill>
                  <a:schemeClr val="tx1"/>
                </a:solidFill>
                <a:latin typeface="+mn-lt"/>
                <a:ea typeface="+mn-ea"/>
                <a:cs typeface="+mn-cs"/>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ct val="100000"/>
              </a:lnSpc>
              <a:spcBef>
                <a:spcPts val="0"/>
              </a:spcBef>
              <a:spcAft>
                <a:spcPts val="0"/>
              </a:spcAft>
              <a:buClrTx/>
              <a:buSzTx/>
              <a:buFontTx/>
              <a:buNone/>
              <a:tabLst/>
              <a:defRPr/>
            </a:pPr>
            <a:fld id="{BF64B658-AF8F-7D4C-AC24-1E662CA57B6D}" type="slidenum">
              <a:rPr kumimoji="0" lang="en-US" sz="1000" b="0" i="0" u="none" strike="noStrike" kern="1200" cap="none" spc="0" normalizeH="0" baseline="0" noProof="0" smtClean="0">
                <a:ln>
                  <a:noFill/>
                </a:ln>
                <a:solidFill>
                  <a:srgbClr val="091F2C"/>
                </a:solidFill>
                <a:effectLst/>
                <a:uLnTx/>
                <a:uFillTx/>
                <a:latin typeface="Segoe Sans Display Semilight" pitchFamily="2" charset="0"/>
                <a:ea typeface="+mn-ea"/>
                <a:cs typeface="Segoe Sans Display Semilight" pitchFamily="2" charset="0"/>
              </a:rPr>
              <a:pPr marL="0" marR="0" lvl="0" indent="0" algn="r" defTabSz="1018824" rtl="0" eaLnBrk="1" fontAlgn="auto" latinLnBrk="0" hangingPunct="1">
                <a:lnSpc>
                  <a:spcPct val="100000"/>
                </a:lnSpc>
                <a:spcBef>
                  <a:spcPts val="0"/>
                </a:spcBef>
                <a:spcAft>
                  <a:spcPts val="0"/>
                </a:spcAft>
                <a:buClrTx/>
                <a:buSzTx/>
                <a:buFontTx/>
                <a:buNone/>
                <a:tabLst/>
                <a:defRPr/>
              </a:pPr>
              <a:t>2</a:t>
            </a:fld>
            <a:endParaRPr kumimoji="0" lang="en-US" sz="1000" b="0" i="0" u="none" strike="noStrike" kern="1200" cap="none" spc="0" normalizeH="0" baseline="0" noProof="0">
              <a:ln>
                <a:noFill/>
              </a:ln>
              <a:solidFill>
                <a:srgbClr val="091F2C"/>
              </a:solidFill>
              <a:effectLst/>
              <a:uLnTx/>
              <a:uFillTx/>
              <a:latin typeface="Segoe Sans Display Semilight" pitchFamily="2" charset="0"/>
              <a:ea typeface="+mn-ea"/>
              <a:cs typeface="Segoe Sans Display Semilight" pitchFamily="2" charset="0"/>
            </a:endParaRPr>
          </a:p>
        </p:txBody>
      </p:sp>
      <p:sp>
        <p:nvSpPr>
          <p:cNvPr id="2" name="Title 10">
            <a:extLst>
              <a:ext uri="{FF2B5EF4-FFF2-40B4-BE49-F238E27FC236}">
                <a16:creationId xmlns:a16="http://schemas.microsoft.com/office/drawing/2014/main" id="{ABA641DE-1B6E-0B87-B880-F1C9EAF6EA71}"/>
              </a:ext>
              <a:ext uri="{C183D7F6-B498-43B3-948B-1728B52AA6E4}">
                <adec:decorative xmlns:adec="http://schemas.microsoft.com/office/drawing/2017/decorative" val="0"/>
              </a:ext>
            </a:extLst>
          </p:cNvPr>
          <p:cNvSpPr txBox="1">
            <a:spLocks noGrp="1"/>
          </p:cNvSpPr>
          <p:nvPr>
            <p:ph type="title" idx="4294967295"/>
          </p:nvPr>
        </p:nvSpPr>
        <p:spPr>
          <a:xfrm>
            <a:off x="508000" y="349659"/>
            <a:ext cx="3655075" cy="86177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594623" rtl="0" eaLnBrk="1" latinLnBrk="0" hangingPunct="1">
              <a:lnSpc>
                <a:spcPct val="100000"/>
              </a:lnSpc>
              <a:spcBef>
                <a:spcPct val="0"/>
              </a:spcBef>
              <a:buNone/>
              <a:defRPr lang="en-US" sz="2800" b="0" kern="1200" cap="none" spc="-28" baseline="0" dirty="0">
                <a:ln w="3175">
                  <a:noFill/>
                </a:ln>
                <a:gradFill>
                  <a:gsLst>
                    <a:gs pos="0">
                      <a:srgbClr val="0078D4"/>
                    </a:gs>
                    <a:gs pos="50000">
                      <a:srgbClr val="8661C5"/>
                    </a:gs>
                    <a:gs pos="99000">
                      <a:srgbClr val="C73ECC"/>
                    </a:gs>
                  </a:gsLst>
                  <a:lin ang="2700000" scaled="0"/>
                </a:gradFill>
                <a:effectLst/>
                <a:latin typeface="+mn-lt"/>
                <a:ea typeface="+mn-ea"/>
                <a:cs typeface="Segoe UI" pitchFamily="34" charset="0"/>
              </a:defRPr>
            </a:lvl1pPr>
          </a:lstStyle>
          <a:p>
            <a:pPr marL="0" marR="0" lvl="0" indent="0" algn="l" defTabSz="594623"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28" normalizeH="0" baseline="0" noProof="0">
                <a:ln w="3175">
                  <a:noFill/>
                </a:ln>
                <a:gradFill>
                  <a:gsLst>
                    <a:gs pos="0">
                      <a:srgbClr val="0078D4"/>
                    </a:gs>
                    <a:gs pos="50000">
                      <a:srgbClr val="8661C5"/>
                    </a:gs>
                    <a:gs pos="99000">
                      <a:srgbClr val="C73ECC"/>
                    </a:gs>
                  </a:gsLst>
                  <a:lin ang="2700000" scaled="0"/>
                </a:gradFill>
                <a:effectLst/>
                <a:uLnTx/>
                <a:uFillTx/>
                <a:latin typeface="+mn-lt"/>
                <a:ea typeface="+mn-ea"/>
                <a:cs typeface="Segoe UI" pitchFamily="34" charset="0"/>
              </a:rPr>
              <a:t>Prompt Pack for Marketing </a:t>
            </a:r>
          </a:p>
        </p:txBody>
      </p:sp>
      <p:sp>
        <p:nvSpPr>
          <p:cNvPr id="10" name="TextBox 9">
            <a:extLst>
              <a:ext uri="{FF2B5EF4-FFF2-40B4-BE49-F238E27FC236}">
                <a16:creationId xmlns:a16="http://schemas.microsoft.com/office/drawing/2014/main" id="{9221C4B9-21DF-0BBA-EEB9-40A2B52F18BD}"/>
              </a:ext>
            </a:extLst>
          </p:cNvPr>
          <p:cNvSpPr txBox="1">
            <a:spLocks/>
          </p:cNvSpPr>
          <p:nvPr/>
        </p:nvSpPr>
        <p:spPr>
          <a:xfrm>
            <a:off x="508000" y="1395443"/>
            <a:ext cx="3655075" cy="5409173"/>
          </a:xfrm>
          <a:prstGeom prst="rect">
            <a:avLst/>
          </a:prstGeom>
          <a:noFill/>
        </p:spPr>
        <p:txBody>
          <a:bodyPr wrap="square" lIns="0" tIns="0" rIns="0" bIns="0">
            <a:spAutoFit/>
          </a:bodyPr>
          <a:lstStyle/>
          <a:p>
            <a:pPr marL="0" marR="0" lvl="0" indent="0" algn="l" defTabSz="1018824" rtl="0" eaLnBrk="1" fontAlgn="auto" latinLnBrk="0" hangingPunct="1">
              <a:lnSpc>
                <a:spcPts val="1900"/>
              </a:lnSpc>
              <a:spcBef>
                <a:spcPts val="0"/>
              </a:spcBef>
              <a:spcAft>
                <a:spcPts val="400"/>
              </a:spcAft>
              <a:buClrTx/>
              <a:buSzTx/>
              <a:buFontTx/>
              <a:buNone/>
              <a:tabLst/>
              <a:defRPr/>
            </a:pPr>
            <a:r>
              <a:rPr kumimoji="0" lang="en-US" sz="1400" b="0" i="0" u="none" strike="noStrike" kern="1200" cap="none" spc="0" normalizeH="0" baseline="0" noProof="0">
                <a:ln>
                  <a:noFill/>
                </a:ln>
                <a:solidFill>
                  <a:srgbClr val="C03BC4">
                    <a:alpha val="99000"/>
                  </a:srgbClr>
                </a:solidFill>
                <a:effectLst/>
                <a:uLnTx/>
                <a:uFillTx/>
                <a:latin typeface="Segoe Sans Display Semibold"/>
                <a:ea typeface="+mn-ea"/>
                <a:cs typeface="+mn-cs"/>
              </a:rPr>
              <a:t>Purpose:</a:t>
            </a:r>
          </a:p>
          <a:p>
            <a:pPr marL="0" marR="0" lvl="0" indent="0" algn="l" defTabSz="1018824" rtl="0" eaLnBrk="1" fontAlgn="auto" latinLnBrk="0" hangingPunct="1">
              <a:lnSpc>
                <a:spcPts val="19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091F2C"/>
                </a:solidFill>
                <a:effectLst/>
                <a:uLnTx/>
                <a:uFillTx/>
                <a:latin typeface="Segoe Sans Display"/>
                <a:ea typeface="+mn-ea"/>
                <a:cs typeface="+mn-cs"/>
              </a:rPr>
              <a:t>This prompt pack provides example prompts to help marketing teams learn how to use Microsoft 365 Copilot to support common marketing workflows. It showcases how Copilot can assist with activities such as market analysis, messaging development, product launch planning, sales enablement preparation, and performance review.</a:t>
            </a:r>
          </a:p>
          <a:p>
            <a:pPr marL="0" marR="0" lvl="0" indent="0" algn="l" defTabSz="1018824" rtl="0" eaLnBrk="1" fontAlgn="auto" latinLnBrk="0" hangingPunct="1">
              <a:lnSpc>
                <a:spcPts val="1900"/>
              </a:lnSpc>
              <a:spcBef>
                <a:spcPts val="0"/>
              </a:spcBef>
              <a:spcAft>
                <a:spcPts val="400"/>
              </a:spcAft>
              <a:buClrTx/>
              <a:buSzTx/>
              <a:buFontTx/>
              <a:buNone/>
              <a:tabLst/>
              <a:defRPr/>
            </a:pPr>
            <a:r>
              <a:rPr kumimoji="0" lang="en-US" sz="1400" b="0" i="0" u="none" strike="noStrike" kern="1200" cap="none" spc="0" normalizeH="0" baseline="0" noProof="0">
                <a:ln>
                  <a:noFill/>
                </a:ln>
                <a:solidFill>
                  <a:srgbClr val="C03BC4">
                    <a:alpha val="99000"/>
                  </a:srgbClr>
                </a:solidFill>
                <a:effectLst/>
                <a:uLnTx/>
                <a:uFillTx/>
                <a:latin typeface="Segoe Sans Display Semibold"/>
                <a:ea typeface="+mn-ea"/>
                <a:cs typeface="+mn-cs"/>
              </a:rPr>
              <a:t>Intended Use:</a:t>
            </a:r>
          </a:p>
          <a:p>
            <a:pPr marL="171450" marR="0" lvl="0" indent="-171450" algn="l" defTabSz="1018824" rtl="0" eaLnBrk="1" fontAlgn="auto" latinLnBrk="0" hangingPunct="1">
              <a:lnSpc>
                <a:spcPts val="19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91F2C"/>
                </a:solidFill>
                <a:effectLst/>
                <a:uLnTx/>
                <a:uFillTx/>
                <a:latin typeface="Segoe Sans Display"/>
                <a:ea typeface="+mn-ea"/>
                <a:cs typeface="+mn-cs"/>
              </a:rPr>
              <a:t>For marketing professionals looking to enhance productivity with Microsoft 365 Copilot</a:t>
            </a:r>
          </a:p>
          <a:p>
            <a:pPr marL="171450" marR="0" lvl="0" indent="-171450" algn="l" defTabSz="1018824" rtl="0" eaLnBrk="1" fontAlgn="auto" latinLnBrk="0" hangingPunct="1">
              <a:lnSpc>
                <a:spcPts val="19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91F2C"/>
                </a:solidFill>
                <a:effectLst/>
                <a:uLnTx/>
                <a:uFillTx/>
                <a:latin typeface="Segoe Sans Display"/>
                <a:ea typeface="+mn-ea"/>
                <a:cs typeface="+mn-cs"/>
              </a:rPr>
              <a:t>As inspiration and guidance for structuring effective prompts</a:t>
            </a:r>
          </a:p>
          <a:p>
            <a:pPr marL="171450" marR="0" lvl="0" indent="-171450" algn="l" defTabSz="1018824" rtl="0" eaLnBrk="1" fontAlgn="auto" latinLnBrk="0" hangingPunct="1">
              <a:lnSpc>
                <a:spcPts val="1900"/>
              </a:lnSpc>
              <a:spcBef>
                <a:spcPts val="0"/>
              </a:spcBef>
              <a:spcAft>
                <a:spcPts val="12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91F2C"/>
                </a:solidFill>
                <a:effectLst/>
                <a:uLnTx/>
                <a:uFillTx/>
                <a:latin typeface="Segoe Sans Display"/>
                <a:ea typeface="+mn-ea"/>
                <a:cs typeface="+mn-cs"/>
              </a:rPr>
              <a:t>As a learning resource to demonstrate how Copilot can be grounded in files, research inputs, and other marketing‑relevant materials</a:t>
            </a:r>
          </a:p>
          <a:p>
            <a:pPr marL="0" marR="0" lvl="0" indent="0" algn="l" defTabSz="1018824" rtl="0" eaLnBrk="1" fontAlgn="auto" latinLnBrk="0" hangingPunct="1">
              <a:lnSpc>
                <a:spcPts val="1900"/>
              </a:lnSpc>
              <a:spcBef>
                <a:spcPts val="0"/>
              </a:spcBef>
              <a:spcAft>
                <a:spcPts val="600"/>
              </a:spcAft>
              <a:buClrTx/>
              <a:buSzTx/>
              <a:buFontTx/>
              <a:buNone/>
              <a:tabLst/>
              <a:defRPr/>
            </a:pPr>
            <a:r>
              <a:rPr kumimoji="0" lang="en-US" sz="1200" b="0" i="0" u="none" strike="noStrike" kern="100" cap="none" spc="0" normalizeH="0" baseline="0" noProof="0">
                <a:ln>
                  <a:noFill/>
                </a:ln>
                <a:solidFill>
                  <a:srgbClr val="091F2C"/>
                </a:solidFill>
                <a:effectLst/>
                <a:uLnTx/>
                <a:uFillTx/>
                <a:latin typeface="Segoe Sans Display"/>
                <a:ea typeface="+mn-ea"/>
                <a:cs typeface="+mn-cs"/>
              </a:rPr>
              <a:t>The prompts are built to help teams operate like a </a:t>
            </a:r>
            <a:r>
              <a:rPr kumimoji="0" lang="en-US" sz="1200" b="0" i="0" u="none" strike="noStrike" kern="100" cap="none" spc="0" normalizeH="0" baseline="0" noProof="0">
                <a:ln>
                  <a:noFill/>
                </a:ln>
                <a:solidFill>
                  <a:srgbClr val="0078D4">
                    <a:alpha val="99000"/>
                  </a:srgbClr>
                </a:solidFill>
                <a:effectLst/>
                <a:uLnTx/>
                <a:uFillTx/>
                <a:latin typeface="Segoe Sans Display"/>
                <a:ea typeface="+mn-ea"/>
                <a:cs typeface="+mn-cs"/>
                <a:hlinkClick r:id="rId6">
                  <a:extLst>
                    <a:ext uri="{A12FA001-AC4F-418D-AE19-62706E023703}">
                      <ahyp:hlinkClr xmlns:ahyp="http://schemas.microsoft.com/office/drawing/2018/hyperlinkcolor" val="tx"/>
                    </a:ext>
                  </a:extLst>
                </a:hlinkClick>
              </a:rPr>
              <a:t>Frontier Firm</a:t>
            </a:r>
            <a:r>
              <a:rPr kumimoji="0" lang="en-US" sz="1200" b="0" i="0" u="none" strike="noStrike" kern="100" cap="none" spc="0" normalizeH="0" baseline="0" noProof="0">
                <a:ln>
                  <a:noFill/>
                </a:ln>
                <a:solidFill>
                  <a:srgbClr val="091F2C"/>
                </a:solidFill>
                <a:effectLst/>
                <a:uLnTx/>
                <a:uFillTx/>
                <a:latin typeface="Segoe Sans Display"/>
                <a:ea typeface="+mn-ea"/>
                <a:cs typeface="+mn-cs"/>
              </a:rPr>
              <a:t>: More adaptable, more informed, and more effective, all while keeping your organization’s data secure and private.</a:t>
            </a:r>
          </a:p>
        </p:txBody>
      </p:sp>
      <p:sp>
        <p:nvSpPr>
          <p:cNvPr id="11" name="TextBox 10">
            <a:extLst>
              <a:ext uri="{FF2B5EF4-FFF2-40B4-BE49-F238E27FC236}">
                <a16:creationId xmlns:a16="http://schemas.microsoft.com/office/drawing/2014/main" id="{24378EEE-9731-6307-6742-78646F6C1DF6}"/>
              </a:ext>
            </a:extLst>
          </p:cNvPr>
          <p:cNvSpPr txBox="1">
            <a:spLocks/>
          </p:cNvSpPr>
          <p:nvPr/>
        </p:nvSpPr>
        <p:spPr>
          <a:xfrm>
            <a:off x="608729" y="7548566"/>
            <a:ext cx="6756400" cy="619763"/>
          </a:xfrm>
          <a:prstGeom prst="roundRect">
            <a:avLst/>
          </a:prstGeom>
          <a:solidFill>
            <a:srgbClr val="FAF7F5">
              <a:alpha val="90000"/>
            </a:srgbClr>
          </a:solidFill>
          <a:ln>
            <a:solidFill>
              <a:schemeClr val="bg1"/>
            </a:solidFill>
          </a:ln>
        </p:spPr>
        <p:txBody>
          <a:bodyPr wrap="square" anchor="ctr">
            <a:noAutofit/>
          </a:bodyPr>
          <a:lstStyle/>
          <a:p>
            <a:pPr marL="0" marR="0" lvl="0" indent="0" algn="ctr" defTabSz="1018824" rtl="0" eaLnBrk="1" fontAlgn="auto" latinLnBrk="0" hangingPunct="1">
              <a:lnSpc>
                <a:spcPct val="100000"/>
              </a:lnSpc>
              <a:spcBef>
                <a:spcPts val="0"/>
              </a:spcBef>
              <a:spcAft>
                <a:spcPts val="200"/>
              </a:spcAft>
              <a:buClrTx/>
              <a:buSzTx/>
              <a:buFontTx/>
              <a:buNone/>
              <a:tabLst/>
              <a:defRPr/>
            </a:pPr>
            <a:r>
              <a:rPr kumimoji="0" lang="en-US" sz="1200" b="1" i="1" u="none" strike="noStrike" kern="1200" cap="none" spc="0" normalizeH="0" baseline="0" noProof="0">
                <a:ln>
                  <a:noFill/>
                </a:ln>
                <a:solidFill>
                  <a:srgbClr val="091F2C"/>
                </a:solidFill>
                <a:effectLst/>
                <a:uLnTx/>
                <a:uFillTx/>
                <a:latin typeface="Segoe Sans Display Semibold"/>
                <a:ea typeface="+mn-ea"/>
                <a:cs typeface="+mn-cs"/>
              </a:rPr>
              <a:t>Please note</a:t>
            </a:r>
            <a:r>
              <a:rPr kumimoji="0" lang="en-US" sz="1200" b="0" i="1" u="none" strike="noStrike" kern="1200" cap="none" spc="0" normalizeH="0" baseline="0" noProof="0">
                <a:ln>
                  <a:noFill/>
                </a:ln>
                <a:solidFill>
                  <a:srgbClr val="091F2C"/>
                </a:solidFill>
                <a:effectLst/>
                <a:uLnTx/>
                <a:uFillTx/>
                <a:latin typeface="Segoe Sans Display Semibold"/>
                <a:ea typeface="+mn-ea"/>
                <a:cs typeface="+mn-cs"/>
              </a:rPr>
              <a:t>:  </a:t>
            </a:r>
            <a:r>
              <a:rPr kumimoji="0" lang="en-US" sz="1200" b="0" i="1" u="none" strike="noStrike" kern="1200" cap="none" spc="0" normalizeH="0" baseline="0" noProof="0">
                <a:ln>
                  <a:noFill/>
                </a:ln>
                <a:solidFill>
                  <a:srgbClr val="091F2C"/>
                </a:solidFill>
                <a:effectLst/>
                <a:uLnTx/>
                <a:uFillTx/>
                <a:latin typeface="Segoe Sans Display"/>
                <a:ea typeface="+mn-ea"/>
                <a:cs typeface="+mn-cs"/>
              </a:rPr>
              <a:t>Results vary based on organizational configuration, permissions, data quality, and product availability</a:t>
            </a:r>
          </a:p>
        </p:txBody>
      </p:sp>
    </p:spTree>
    <p:extLst>
      <p:ext uri="{BB962C8B-B14F-4D97-AF65-F5344CB8AC3E}">
        <p14:creationId xmlns:p14="http://schemas.microsoft.com/office/powerpoint/2010/main" val="815143164"/>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8BFEA9D-760B-0D83-06DD-B7F62084B466}"/>
              </a:ext>
              <a:ext uri="{C183D7F6-B498-43B3-948B-1728B52AA6E4}">
                <adec:decorative xmlns:adec="http://schemas.microsoft.com/office/drawing/2017/decorative" val="1"/>
              </a:ext>
            </a:extLst>
          </p:cNvPr>
          <p:cNvPicPr>
            <a:picLocks noChangeAspect="1"/>
          </p:cNvPicPr>
          <p:nvPr/>
        </p:nvPicPr>
        <p:blipFill rotWithShape="1">
          <a:blip r:embed="rId3"/>
          <a:srcRect l="35831" t="44844" b="1748"/>
          <a:stretch>
            <a:fillRect/>
          </a:stretch>
        </p:blipFill>
        <p:spPr>
          <a:xfrm rot="20817313" flipH="1">
            <a:off x="4582683" y="139096"/>
            <a:ext cx="3239609" cy="1572874"/>
          </a:xfrm>
          <a:custGeom>
            <a:avLst/>
            <a:gdLst>
              <a:gd name="csX0" fmla="*/ 0 w 3239609"/>
              <a:gd name="csY0" fmla="*/ 750590 h 1572874"/>
              <a:gd name="csX1" fmla="*/ 190517 w 3239609"/>
              <a:gd name="csY1" fmla="*/ 1572874 h 1572874"/>
              <a:gd name="csX2" fmla="*/ 3239609 w 3239609"/>
              <a:gd name="csY2" fmla="*/ 866425 h 1572874"/>
              <a:gd name="csX3" fmla="*/ 3239609 w 3239609"/>
              <a:gd name="csY3" fmla="*/ 0 h 1572874"/>
            </a:gdLst>
            <a:ahLst/>
            <a:cxnLst>
              <a:cxn ang="0">
                <a:pos x="csX0" y="csY0"/>
              </a:cxn>
              <a:cxn ang="0">
                <a:pos x="csX1" y="csY1"/>
              </a:cxn>
              <a:cxn ang="0">
                <a:pos x="csX2" y="csY2"/>
              </a:cxn>
              <a:cxn ang="0">
                <a:pos x="csX3" y="csY3"/>
              </a:cxn>
            </a:cxnLst>
            <a:rect l="l" t="t" r="r" b="b"/>
            <a:pathLst>
              <a:path w="3239609" h="1572874">
                <a:moveTo>
                  <a:pt x="0" y="750590"/>
                </a:moveTo>
                <a:lnTo>
                  <a:pt x="190517" y="1572874"/>
                </a:lnTo>
                <a:lnTo>
                  <a:pt x="3239609" y="866425"/>
                </a:lnTo>
                <a:lnTo>
                  <a:pt x="3239609" y="0"/>
                </a:lnTo>
                <a:close/>
              </a:path>
            </a:pathLst>
          </a:custGeom>
        </p:spPr>
      </p:pic>
      <p:cxnSp>
        <p:nvCxnSpPr>
          <p:cNvPr id="4" name="Straight Connector 3">
            <a:extLst>
              <a:ext uri="{FF2B5EF4-FFF2-40B4-BE49-F238E27FC236}">
                <a16:creationId xmlns:a16="http://schemas.microsoft.com/office/drawing/2014/main" id="{973B961B-C7F0-1FD5-EB6D-D8B5DBBCCD5E}"/>
              </a:ext>
              <a:ext uri="{C183D7F6-B498-43B3-948B-1728B52AA6E4}">
                <adec:decorative xmlns:adec="http://schemas.microsoft.com/office/drawing/2017/decorative" val="1"/>
              </a:ext>
            </a:extLst>
          </p:cNvPr>
          <p:cNvCxnSpPr/>
          <p:nvPr/>
        </p:nvCxnSpPr>
        <p:spPr>
          <a:xfrm>
            <a:off x="0" y="452455"/>
            <a:ext cx="7772400" cy="0"/>
          </a:xfrm>
          <a:prstGeom prst="line">
            <a:avLst/>
          </a:prstGeom>
          <a:ln w="28575">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AD365379-E1F1-8CAE-E687-930293FF4BC9}"/>
              </a:ext>
              <a:ext uri="{C183D7F6-B498-43B3-948B-1728B52AA6E4}">
                <adec:decorative xmlns:adec="http://schemas.microsoft.com/office/drawing/2017/decorative" val="1"/>
              </a:ext>
            </a:extLst>
          </p:cNvPr>
          <p:cNvSpPr>
            <a:spLocks/>
          </p:cNvSpPr>
          <p:nvPr/>
        </p:nvSpPr>
        <p:spPr bwMode="auto">
          <a:xfrm>
            <a:off x="0" y="452454"/>
            <a:ext cx="7772400" cy="916613"/>
          </a:xfrm>
          <a:prstGeom prst="rect">
            <a:avLst/>
          </a:prstGeom>
          <a:solidFill>
            <a:schemeClr val="bg2">
              <a:lumMod val="90000"/>
              <a:alpha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sp>
        <p:nvSpPr>
          <p:cNvPr id="6" name="Rectangle: Rounded Corners 5">
            <a:extLst>
              <a:ext uri="{FF2B5EF4-FFF2-40B4-BE49-F238E27FC236}">
                <a16:creationId xmlns:a16="http://schemas.microsoft.com/office/drawing/2014/main" id="{2A591DA8-CC44-7E07-B1A2-A65601F7C2AC}"/>
              </a:ext>
              <a:ext uri="{C183D7F6-B498-43B3-948B-1728B52AA6E4}">
                <adec:decorative xmlns:adec="http://schemas.microsoft.com/office/drawing/2017/decorative" val="1"/>
              </a:ext>
            </a:extLst>
          </p:cNvPr>
          <p:cNvSpPr>
            <a:spLocks/>
          </p:cNvSpPr>
          <p:nvPr/>
        </p:nvSpPr>
        <p:spPr bwMode="auto">
          <a:xfrm>
            <a:off x="508000" y="1808806"/>
            <a:ext cx="6756400" cy="7659591"/>
          </a:xfrm>
          <a:prstGeom prst="roundRect">
            <a:avLst>
              <a:gd name="adj" fmla="val 2340"/>
            </a:avLst>
          </a:prstGeom>
          <a:solidFill>
            <a:schemeClr val="bg1">
              <a:alpha val="75000"/>
            </a:schemeClr>
          </a:solidFill>
          <a:ln w="9525">
            <a:solidFill>
              <a:schemeClr val="bg1"/>
            </a:solidFill>
          </a:ln>
          <a:effectLst>
            <a:outerShdw blurRad="114300" algn="ctr" rotWithShape="0">
              <a:prstClr val="black">
                <a:alpha val="6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FFFFFF"/>
              </a:solidFill>
              <a:effectLst/>
              <a:uLnTx/>
              <a:uFillTx/>
              <a:latin typeface="Segoe Sans Display"/>
              <a:ea typeface="+mn-ea"/>
              <a:cs typeface="+mn-cs"/>
            </a:endParaRPr>
          </a:p>
        </p:txBody>
      </p:sp>
      <p:sp>
        <p:nvSpPr>
          <p:cNvPr id="7" name="TextBox 43">
            <a:hlinkClick r:id="rId4" action="ppaction://hlinksldjump"/>
            <a:extLst>
              <a:ext uri="{FF2B5EF4-FFF2-40B4-BE49-F238E27FC236}">
                <a16:creationId xmlns:a16="http://schemas.microsoft.com/office/drawing/2014/main" id="{2D7459A2-952A-A7D4-FC49-61341E9FC645}"/>
              </a:ext>
              <a:ext uri="{C183D7F6-B498-43B3-948B-1728B52AA6E4}">
                <adec:decorative xmlns:adec="http://schemas.microsoft.com/office/drawing/2017/decorative" val="1"/>
              </a:ext>
            </a:extLst>
          </p:cNvPr>
          <p:cNvSpPr txBox="1">
            <a:spLocks/>
          </p:cNvSpPr>
          <p:nvPr/>
        </p:nvSpPr>
        <p:spPr>
          <a:xfrm>
            <a:off x="708660" y="2203995"/>
            <a:ext cx="6112251" cy="509435"/>
          </a:xfrm>
          <a:prstGeom prst="rect">
            <a:avLst/>
          </a:prstGeom>
        </p:spPr>
        <p:txBody>
          <a:bodyPr wrap="square" lIns="0" tIns="0" rIns="0" bIns="0" anchor="b">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ts val="2100"/>
              </a:lnSpc>
              <a:spcBef>
                <a:spcPts val="0"/>
              </a:spcBef>
              <a:spcAft>
                <a:spcPts val="0"/>
              </a:spcAft>
              <a:buClrTx/>
              <a:buSzTx/>
              <a:buFontTx/>
              <a:buNone/>
              <a:tabLst>
                <a:tab pos="2849563" algn="l"/>
              </a:tabLst>
              <a:defRPr/>
            </a:pPr>
            <a:br>
              <a:rPr kumimoji="0" lang="en-US" sz="1400" b="0" i="0" u="none" strike="noStrike" kern="1200" cap="none" spc="0" normalizeH="0" baseline="0" noProof="0">
                <a:ln>
                  <a:noFill/>
                </a:ln>
                <a:solidFill>
                  <a:srgbClr val="091F2C"/>
                </a:solidFill>
                <a:effectLst/>
                <a:uLnTx/>
                <a:uFillTx/>
                <a:latin typeface="Segoe Sans Display Semilight" pitchFamily="2" charset="0"/>
                <a:ea typeface="Yu Mincho" panose="02020400000000000000" pitchFamily="18" charset="-128"/>
                <a:cs typeface="Segoe Sans Display Semilight" pitchFamily="2" charset="0"/>
              </a:rPr>
            </a:br>
            <a:r>
              <a:rPr kumimoji="0" lang="en-US" sz="1400" b="0" i="0" u="none" strike="noStrike" kern="1200" cap="none" spc="0" normalizeH="0" baseline="0" noProof="0">
                <a:ln>
                  <a:noFill/>
                </a:ln>
                <a:solidFill>
                  <a:srgbClr val="091F2C"/>
                </a:solidFill>
                <a:effectLst/>
                <a:uLnTx/>
                <a:uFillTx/>
                <a:latin typeface="Segoe Sans Display Semilight" pitchFamily="2" charset="0"/>
                <a:ea typeface="Yu Mincho" panose="02020400000000000000" pitchFamily="18" charset="-128"/>
                <a:cs typeface="Segoe Sans Display Semilight" pitchFamily="2" charset="0"/>
              </a:rPr>
              <a:t>. . . . . . . . . . . . . . . . . . . . . . . . . . . . . . .      4</a:t>
            </a:r>
          </a:p>
        </p:txBody>
      </p:sp>
      <p:sp>
        <p:nvSpPr>
          <p:cNvPr id="8" name="TextBox 42">
            <a:hlinkClick r:id="" action="ppaction://noaction"/>
            <a:extLst>
              <a:ext uri="{FF2B5EF4-FFF2-40B4-BE49-F238E27FC236}">
                <a16:creationId xmlns:a16="http://schemas.microsoft.com/office/drawing/2014/main" id="{DB4D480D-6239-B20B-FB19-1AB1B66A5BB4}"/>
              </a:ext>
              <a:ext uri="{C183D7F6-B498-43B3-948B-1728B52AA6E4}">
                <adec:decorative xmlns:adec="http://schemas.microsoft.com/office/drawing/2017/decorative" val="1"/>
              </a:ext>
            </a:extLst>
          </p:cNvPr>
          <p:cNvSpPr txBox="1">
            <a:spLocks/>
          </p:cNvSpPr>
          <p:nvPr/>
        </p:nvSpPr>
        <p:spPr>
          <a:xfrm>
            <a:off x="708660" y="3532365"/>
            <a:ext cx="6112251" cy="240130"/>
          </a:xfrm>
          <a:prstGeom prst="rect">
            <a:avLst/>
          </a:prstGeom>
        </p:spPr>
        <p:txBody>
          <a:bodyPr wrap="square" lIns="0" tIns="0" rIns="0" bIns="0" anchor="b">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ts val="2100"/>
              </a:lnSpc>
              <a:spcBef>
                <a:spcPts val="0"/>
              </a:spcBef>
              <a:spcAft>
                <a:spcPts val="0"/>
              </a:spcAft>
              <a:buClrTx/>
              <a:buSzTx/>
              <a:buFontTx/>
              <a:buNone/>
              <a:tabLst>
                <a:tab pos="2849563" algn="l"/>
              </a:tabLst>
              <a:defRPr/>
            </a:pPr>
            <a:r>
              <a:rPr kumimoji="0" lang="en-US" sz="1400" b="0" i="0" u="none" strike="noStrike" kern="1200" cap="none" spc="0" normalizeH="0" baseline="0" noProof="0">
                <a:ln>
                  <a:noFill/>
                </a:ln>
                <a:solidFill>
                  <a:srgbClr val="091F2C"/>
                </a:solidFill>
                <a:effectLst/>
                <a:uLnTx/>
                <a:uFillTx/>
                <a:latin typeface="Segoe Sans Display Semilight" pitchFamily="2" charset="0"/>
                <a:ea typeface="Yu Mincho" panose="02020400000000000000" pitchFamily="18" charset="-128"/>
                <a:cs typeface="Segoe Sans Display Semilight" pitchFamily="2" charset="0"/>
              </a:rPr>
              <a:t>. . . . . . . . . . . . . . . . .  . . . . . . . . . . . . . . .     5</a:t>
            </a:r>
          </a:p>
        </p:txBody>
      </p:sp>
      <p:sp>
        <p:nvSpPr>
          <p:cNvPr id="9" name="TextBox 41">
            <a:hlinkClick r:id="" action="ppaction://noaction"/>
            <a:extLst>
              <a:ext uri="{FF2B5EF4-FFF2-40B4-BE49-F238E27FC236}">
                <a16:creationId xmlns:a16="http://schemas.microsoft.com/office/drawing/2014/main" id="{91AA8223-BEA1-3DDE-9A0A-38F580EAC2AA}"/>
              </a:ext>
              <a:ext uri="{C183D7F6-B498-43B3-948B-1728B52AA6E4}">
                <adec:decorative xmlns:adec="http://schemas.microsoft.com/office/drawing/2017/decorative" val="1"/>
              </a:ext>
            </a:extLst>
          </p:cNvPr>
          <p:cNvSpPr txBox="1">
            <a:spLocks/>
          </p:cNvSpPr>
          <p:nvPr/>
        </p:nvSpPr>
        <p:spPr>
          <a:xfrm>
            <a:off x="708660" y="4591430"/>
            <a:ext cx="6112251" cy="240130"/>
          </a:xfrm>
          <a:prstGeom prst="rect">
            <a:avLst/>
          </a:prstGeom>
        </p:spPr>
        <p:txBody>
          <a:bodyPr wrap="square" lIns="0" tIns="0" rIns="0" bIns="0" anchor="b">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ts val="2100"/>
              </a:lnSpc>
              <a:spcBef>
                <a:spcPts val="0"/>
              </a:spcBef>
              <a:spcAft>
                <a:spcPts val="0"/>
              </a:spcAft>
              <a:buClrTx/>
              <a:buSzTx/>
              <a:buFontTx/>
              <a:buNone/>
              <a:tabLst>
                <a:tab pos="2849563" algn="l"/>
              </a:tabLst>
              <a:defRPr/>
            </a:pPr>
            <a:r>
              <a:rPr kumimoji="0" lang="en-US" sz="1400" b="0" i="0" u="none" strike="noStrike" kern="1200" cap="none" spc="0" normalizeH="0" baseline="0" noProof="0">
                <a:ln>
                  <a:noFill/>
                </a:ln>
                <a:solidFill>
                  <a:srgbClr val="091F2C"/>
                </a:solidFill>
                <a:effectLst/>
                <a:uLnTx/>
                <a:uFillTx/>
                <a:latin typeface="Segoe Sans Display Semilight" pitchFamily="2" charset="0"/>
                <a:ea typeface="Yu Mincho" panose="02020400000000000000" pitchFamily="18" charset="-128"/>
                <a:cs typeface="Segoe Sans Display Semilight" pitchFamily="2" charset="0"/>
              </a:rPr>
              <a:t>. . . . . . . . . . . . . . . . . . . . . . .      6</a:t>
            </a:r>
          </a:p>
        </p:txBody>
      </p:sp>
      <p:sp>
        <p:nvSpPr>
          <p:cNvPr id="11" name="TextBox 40">
            <a:hlinkClick r:id="" action="ppaction://noaction"/>
            <a:extLst>
              <a:ext uri="{FF2B5EF4-FFF2-40B4-BE49-F238E27FC236}">
                <a16:creationId xmlns:a16="http://schemas.microsoft.com/office/drawing/2014/main" id="{2DDE9008-10EF-C644-9DAC-DE8505516198}"/>
              </a:ext>
              <a:ext uri="{C183D7F6-B498-43B3-948B-1728B52AA6E4}">
                <adec:decorative xmlns:adec="http://schemas.microsoft.com/office/drawing/2017/decorative" val="1"/>
              </a:ext>
            </a:extLst>
          </p:cNvPr>
          <p:cNvSpPr txBox="1">
            <a:spLocks/>
          </p:cNvSpPr>
          <p:nvPr/>
        </p:nvSpPr>
        <p:spPr>
          <a:xfrm>
            <a:off x="708660" y="5650495"/>
            <a:ext cx="6112251" cy="240130"/>
          </a:xfrm>
          <a:prstGeom prst="rect">
            <a:avLst/>
          </a:prstGeom>
        </p:spPr>
        <p:txBody>
          <a:bodyPr wrap="square" lIns="0" tIns="0" rIns="0" bIns="0" anchor="b">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ts val="2100"/>
              </a:lnSpc>
              <a:spcBef>
                <a:spcPts val="0"/>
              </a:spcBef>
              <a:spcAft>
                <a:spcPts val="0"/>
              </a:spcAft>
              <a:buClrTx/>
              <a:buSzTx/>
              <a:buFontTx/>
              <a:buNone/>
              <a:tabLst>
                <a:tab pos="2849563" algn="l"/>
              </a:tabLst>
              <a:defRPr/>
            </a:pPr>
            <a:r>
              <a:rPr kumimoji="0" lang="en-US" sz="1400" b="0" i="0" u="none" strike="noStrike" kern="1200" cap="none" spc="0" normalizeH="0" baseline="0" noProof="0">
                <a:ln>
                  <a:noFill/>
                </a:ln>
                <a:solidFill>
                  <a:srgbClr val="091F2C"/>
                </a:solidFill>
                <a:effectLst/>
                <a:uLnTx/>
                <a:uFillTx/>
                <a:latin typeface="Segoe Sans Display Semilight" pitchFamily="2" charset="0"/>
                <a:ea typeface="Yu Mincho" panose="02020400000000000000" pitchFamily="18" charset="-128"/>
                <a:cs typeface="Segoe Sans Display Semilight" pitchFamily="2" charset="0"/>
              </a:rPr>
              <a:t>. . . . . . . . . . . . . . . . . . . . . . . . .      7</a:t>
            </a:r>
          </a:p>
        </p:txBody>
      </p:sp>
      <p:sp>
        <p:nvSpPr>
          <p:cNvPr id="13" name="TextBox 39">
            <a:hlinkClick r:id="" action="ppaction://noaction"/>
            <a:extLst>
              <a:ext uri="{FF2B5EF4-FFF2-40B4-BE49-F238E27FC236}">
                <a16:creationId xmlns:a16="http://schemas.microsoft.com/office/drawing/2014/main" id="{E01CA5AE-2D1F-B812-00F6-5401AE27B266}"/>
              </a:ext>
              <a:ext uri="{C183D7F6-B498-43B3-948B-1728B52AA6E4}">
                <adec:decorative xmlns:adec="http://schemas.microsoft.com/office/drawing/2017/decorative" val="1"/>
              </a:ext>
            </a:extLst>
          </p:cNvPr>
          <p:cNvSpPr txBox="1">
            <a:spLocks/>
          </p:cNvSpPr>
          <p:nvPr/>
        </p:nvSpPr>
        <p:spPr>
          <a:xfrm>
            <a:off x="708660" y="6709560"/>
            <a:ext cx="6112251" cy="240130"/>
          </a:xfrm>
          <a:prstGeom prst="rect">
            <a:avLst/>
          </a:prstGeom>
        </p:spPr>
        <p:txBody>
          <a:bodyPr wrap="square" lIns="0" tIns="0" rIns="0" bIns="0" anchor="b">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ts val="2100"/>
              </a:lnSpc>
              <a:spcBef>
                <a:spcPts val="0"/>
              </a:spcBef>
              <a:spcAft>
                <a:spcPts val="0"/>
              </a:spcAft>
              <a:buClrTx/>
              <a:buSzTx/>
              <a:buFontTx/>
              <a:buNone/>
              <a:tabLst>
                <a:tab pos="2849563" algn="l"/>
              </a:tabLst>
              <a:defRPr/>
            </a:pPr>
            <a:r>
              <a:rPr kumimoji="0" lang="en-US" sz="1400" b="0" i="0" u="none" strike="noStrike" kern="1200" cap="none" spc="0" normalizeH="0" baseline="0" noProof="0">
                <a:ln>
                  <a:noFill/>
                </a:ln>
                <a:solidFill>
                  <a:srgbClr val="091F2C"/>
                </a:solidFill>
                <a:effectLst/>
                <a:uLnTx/>
                <a:uFillTx/>
                <a:latin typeface="Segoe Sans Display Semilight" pitchFamily="2" charset="0"/>
                <a:ea typeface="Yu Mincho" panose="02020400000000000000" pitchFamily="18" charset="-128"/>
                <a:cs typeface="Segoe Sans Display Semilight" pitchFamily="2" charset="0"/>
              </a:rPr>
              <a:t>. . . . . . . . . . . . . . . . . . . . . . . . . . . . . . . . . .      8</a:t>
            </a:r>
          </a:p>
        </p:txBody>
      </p:sp>
      <p:sp>
        <p:nvSpPr>
          <p:cNvPr id="15" name="TextBox 38">
            <a:hlinkClick r:id="" action="ppaction://noaction"/>
            <a:extLst>
              <a:ext uri="{FF2B5EF4-FFF2-40B4-BE49-F238E27FC236}">
                <a16:creationId xmlns:a16="http://schemas.microsoft.com/office/drawing/2014/main" id="{3115E9AE-B9B2-B740-C72A-9172EBF4128E}"/>
              </a:ext>
              <a:ext uri="{C183D7F6-B498-43B3-948B-1728B52AA6E4}">
                <adec:decorative xmlns:adec="http://schemas.microsoft.com/office/drawing/2017/decorative" val="1"/>
              </a:ext>
            </a:extLst>
          </p:cNvPr>
          <p:cNvSpPr txBox="1">
            <a:spLocks/>
          </p:cNvSpPr>
          <p:nvPr/>
        </p:nvSpPr>
        <p:spPr>
          <a:xfrm>
            <a:off x="708660" y="7768624"/>
            <a:ext cx="6112251" cy="240130"/>
          </a:xfrm>
          <a:prstGeom prst="rect">
            <a:avLst/>
          </a:prstGeom>
        </p:spPr>
        <p:txBody>
          <a:bodyPr wrap="square" lIns="0" tIns="0" rIns="0" bIns="0" anchor="b">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ts val="2100"/>
              </a:lnSpc>
              <a:spcBef>
                <a:spcPts val="0"/>
              </a:spcBef>
              <a:spcAft>
                <a:spcPts val="0"/>
              </a:spcAft>
              <a:buClrTx/>
              <a:buSzTx/>
              <a:buFontTx/>
              <a:buNone/>
              <a:tabLst>
                <a:tab pos="2849563" algn="l"/>
              </a:tabLst>
              <a:defRPr/>
            </a:pPr>
            <a:r>
              <a:rPr kumimoji="0" lang="en-US" sz="1400" b="0" i="0" u="none" strike="noStrike" kern="1200" cap="none" spc="0" normalizeH="0" baseline="0" noProof="0">
                <a:ln>
                  <a:noFill/>
                </a:ln>
                <a:solidFill>
                  <a:srgbClr val="091F2C"/>
                </a:solidFill>
                <a:effectLst/>
                <a:uLnTx/>
                <a:uFillTx/>
                <a:latin typeface="Segoe Sans Display Semilight" pitchFamily="2" charset="0"/>
                <a:ea typeface="Yu Mincho" panose="02020400000000000000" pitchFamily="18" charset="-128"/>
                <a:cs typeface="Segoe Sans Display Semilight" pitchFamily="2" charset="0"/>
              </a:rPr>
              <a:t>   . . . . . . .      9</a:t>
            </a:r>
          </a:p>
        </p:txBody>
      </p:sp>
      <p:sp>
        <p:nvSpPr>
          <p:cNvPr id="17" name="TextBox 38">
            <a:hlinkClick r:id="" action="ppaction://noaction"/>
            <a:extLst>
              <a:ext uri="{FF2B5EF4-FFF2-40B4-BE49-F238E27FC236}">
                <a16:creationId xmlns:a16="http://schemas.microsoft.com/office/drawing/2014/main" id="{D28ADEBF-1FAC-8F86-3045-8C483776A30F}"/>
              </a:ext>
              <a:ext uri="{C183D7F6-B498-43B3-948B-1728B52AA6E4}">
                <adec:decorative xmlns:adec="http://schemas.microsoft.com/office/drawing/2017/decorative" val="1"/>
              </a:ext>
            </a:extLst>
          </p:cNvPr>
          <p:cNvSpPr txBox="1">
            <a:spLocks/>
          </p:cNvSpPr>
          <p:nvPr/>
        </p:nvSpPr>
        <p:spPr>
          <a:xfrm>
            <a:off x="731693" y="8827691"/>
            <a:ext cx="6312002" cy="240130"/>
          </a:xfrm>
          <a:prstGeom prst="rect">
            <a:avLst/>
          </a:prstGeom>
        </p:spPr>
        <p:txBody>
          <a:bodyPr wrap="square" lIns="0" tIns="0" rIns="0" bIns="0" anchor="b">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ts val="2100"/>
              </a:lnSpc>
              <a:spcBef>
                <a:spcPts val="0"/>
              </a:spcBef>
              <a:spcAft>
                <a:spcPts val="0"/>
              </a:spcAft>
              <a:buClrTx/>
              <a:buSzTx/>
              <a:buFontTx/>
              <a:buNone/>
              <a:tabLst>
                <a:tab pos="2849563" algn="l"/>
              </a:tabLst>
              <a:defRPr/>
            </a:pPr>
            <a:r>
              <a:rPr kumimoji="0" lang="en-US" sz="1400" b="0" i="0" u="none" strike="noStrike" kern="1200" cap="none" spc="0" normalizeH="0" baseline="0" noProof="0">
                <a:ln>
                  <a:noFill/>
                </a:ln>
                <a:solidFill>
                  <a:srgbClr val="091F2C"/>
                </a:solidFill>
                <a:effectLst/>
                <a:uLnTx/>
                <a:uFillTx/>
                <a:latin typeface="Segoe Sans Display Semilight" pitchFamily="2" charset="0"/>
                <a:ea typeface="Yu Mincho" panose="02020400000000000000" pitchFamily="18" charset="-128"/>
                <a:cs typeface="Segoe Sans Display Semilight" pitchFamily="2" charset="0"/>
              </a:rPr>
              <a:t>. . . . . . . . . . . . . . . . . . . . . . . . . . . . . . . . . . . . . . . . . . . . . . . . . . . . . . . . . . .    10–14</a:t>
            </a:r>
          </a:p>
        </p:txBody>
      </p:sp>
      <p:sp>
        <p:nvSpPr>
          <p:cNvPr id="19" name="Title 10">
            <a:extLst>
              <a:ext uri="{FF2B5EF4-FFF2-40B4-BE49-F238E27FC236}">
                <a16:creationId xmlns:a16="http://schemas.microsoft.com/office/drawing/2014/main" id="{3071AC81-B741-1388-1DBD-338E7170DCD9}"/>
              </a:ext>
            </a:extLst>
          </p:cNvPr>
          <p:cNvSpPr txBox="1">
            <a:spLocks noGrp="1"/>
          </p:cNvSpPr>
          <p:nvPr>
            <p:ph type="title" idx="4294967295"/>
          </p:nvPr>
        </p:nvSpPr>
        <p:spPr>
          <a:xfrm>
            <a:off x="508202" y="664539"/>
            <a:ext cx="4383314" cy="4924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594623" rtl="0" eaLnBrk="1" latinLnBrk="0" hangingPunct="1">
              <a:lnSpc>
                <a:spcPct val="100000"/>
              </a:lnSpc>
              <a:spcBef>
                <a:spcPct val="0"/>
              </a:spcBef>
              <a:buNone/>
              <a:defRPr lang="en-US" sz="2800" b="0" kern="1200" cap="none" spc="-28" baseline="0" dirty="0">
                <a:ln w="3175">
                  <a:noFill/>
                </a:ln>
                <a:gradFill>
                  <a:gsLst>
                    <a:gs pos="0">
                      <a:srgbClr val="0078D4"/>
                    </a:gs>
                    <a:gs pos="50000">
                      <a:srgbClr val="8661C5"/>
                    </a:gs>
                    <a:gs pos="99000">
                      <a:srgbClr val="C73ECC"/>
                    </a:gs>
                  </a:gsLst>
                  <a:lin ang="2700000" scaled="0"/>
                </a:gradFill>
                <a:effectLst/>
                <a:latin typeface="+mn-lt"/>
                <a:ea typeface="+mn-ea"/>
                <a:cs typeface="Segoe UI" pitchFamily="34" charset="0"/>
              </a:defRPr>
            </a:lvl1pPr>
          </a:lstStyle>
          <a:p>
            <a:pPr marL="0" marR="0" lvl="0" indent="0" algn="l" defTabSz="594623"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28" normalizeH="0" baseline="0" noProof="0">
                <a:ln w="3175">
                  <a:noFill/>
                </a:ln>
                <a:gradFill>
                  <a:gsLst>
                    <a:gs pos="0">
                      <a:srgbClr val="0078D4"/>
                    </a:gs>
                    <a:gs pos="50000">
                      <a:srgbClr val="8661C5"/>
                    </a:gs>
                    <a:gs pos="99000">
                      <a:srgbClr val="C73ECC"/>
                    </a:gs>
                  </a:gsLst>
                  <a:lin ang="2700000" scaled="0"/>
                </a:gradFill>
                <a:effectLst/>
                <a:uLnTx/>
                <a:uFillTx/>
                <a:latin typeface="+mn-lt"/>
                <a:ea typeface="+mn-ea"/>
                <a:cs typeface="Segoe UI"/>
              </a:rPr>
              <a:t>Table of </a:t>
            </a:r>
            <a:r>
              <a:rPr lang="en-US" sz="3200">
                <a:cs typeface="Segoe UI"/>
              </a:rPr>
              <a:t>Contents</a:t>
            </a:r>
            <a:endParaRPr kumimoji="0" lang="en-US" sz="3200" b="0" i="0" u="none" strike="noStrike" kern="1200" cap="none" spc="-28" normalizeH="0" baseline="0" noProof="0">
              <a:ln w="3175">
                <a:noFill/>
              </a:ln>
              <a:gradFill>
                <a:gsLst>
                  <a:gs pos="0">
                    <a:srgbClr val="0078D4"/>
                  </a:gs>
                  <a:gs pos="50000">
                    <a:srgbClr val="8661C5"/>
                  </a:gs>
                  <a:gs pos="99000">
                    <a:srgbClr val="C73ECC"/>
                  </a:gs>
                </a:gsLst>
                <a:lin ang="2700000" scaled="0"/>
              </a:gradFill>
              <a:effectLst/>
              <a:uLnTx/>
              <a:uFillTx/>
              <a:latin typeface="+mn-lt"/>
              <a:ea typeface="+mn-ea"/>
              <a:cs typeface="Segoe UI" pitchFamily="34" charset="0"/>
            </a:endParaRPr>
          </a:p>
        </p:txBody>
      </p:sp>
      <p:sp>
        <p:nvSpPr>
          <p:cNvPr id="40" name="TextBox 32">
            <a:hlinkClick r:id="" action="ppaction://noaction"/>
            <a:extLst>
              <a:ext uri="{FF2B5EF4-FFF2-40B4-BE49-F238E27FC236}">
                <a16:creationId xmlns:a16="http://schemas.microsoft.com/office/drawing/2014/main" id="{D002C136-ABC3-8B30-9AD6-AF6881E453B2}"/>
              </a:ext>
            </a:extLst>
          </p:cNvPr>
          <p:cNvSpPr txBox="1"/>
          <p:nvPr/>
        </p:nvSpPr>
        <p:spPr>
          <a:xfrm>
            <a:off x="708660" y="2203995"/>
            <a:ext cx="6355080" cy="514821"/>
          </a:xfrm>
          <a:prstGeom prst="rect">
            <a:avLst/>
          </a:prstGeom>
        </p:spPr>
        <p:txBody>
          <a:bodyPr wrap="square" lIns="0" tIns="0" rIns="0" bIns="0" anchor="t">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l" defTabSz="1018824" rtl="0" eaLnBrk="1" fontAlgn="auto" latinLnBrk="0" hangingPunct="1">
              <a:lnSpc>
                <a:spcPts val="2100"/>
              </a:lnSpc>
              <a:spcBef>
                <a:spcPts val="0"/>
              </a:spcBef>
              <a:spcAft>
                <a:spcPts val="0"/>
              </a:spcAft>
              <a:buClrTx/>
              <a:buSzTx/>
              <a:buFontTx/>
              <a:buNone/>
              <a:tabLst>
                <a:tab pos="2849563" algn="l"/>
              </a:tabLst>
              <a:defRPr/>
            </a:pPr>
            <a:r>
              <a:rPr kumimoji="0" lang="en-US" sz="1600" b="0" i="0" u="none" strike="noStrike" kern="1200" cap="none" spc="0" normalizeH="0" baseline="0" noProof="0">
                <a:ln>
                  <a:noFill/>
                </a:ln>
                <a:solidFill>
                  <a:srgbClr val="C03BC4">
                    <a:alpha val="99000"/>
                  </a:srgbClr>
                </a:solidFill>
                <a:effectLst/>
                <a:uLnTx/>
                <a:uFillTx/>
                <a:latin typeface="Segoe Sans Display Semibold"/>
                <a:ea typeface="Yu Mincho" panose="02020400000000000000" pitchFamily="18" charset="-128"/>
                <a:cs typeface="Arial" panose="020B0604020202020204" pitchFamily="34" charset="0"/>
              </a:rPr>
              <a:t>Best Practice</a:t>
            </a:r>
            <a:br>
              <a:rPr kumimoji="0" lang="en-US" sz="1400" b="0" i="0" u="none" strike="noStrike" kern="1200" cap="none" spc="0" normalizeH="0" baseline="0" noProof="0">
                <a:ln>
                  <a:noFill/>
                </a:ln>
                <a:solidFill>
                  <a:srgbClr val="C03BC4">
                    <a:alpha val="99000"/>
                  </a:srgbClr>
                </a:solidFill>
                <a:effectLst/>
                <a:uLnTx/>
                <a:uFillTx/>
                <a:latin typeface="Segoe Sans Display Semibold"/>
                <a:ea typeface="Yu Mincho" panose="02020400000000000000" pitchFamily="18" charset="-128"/>
                <a:cs typeface="Arial" panose="020B0604020202020204" pitchFamily="34" charset="0"/>
                <a:hlinkClick r:id="" action="ppaction://noaction">
                  <a:extLst>
                    <a:ext uri="{A12FA001-AC4F-418D-AE19-62706E023703}">
                      <ahyp:hlinkClr xmlns:ahyp="http://schemas.microsoft.com/office/drawing/2018/hyperlinkcolor" val="tx"/>
                    </a:ext>
                  </a:extLst>
                </a:hlinkClick>
              </a:rPr>
            </a:br>
            <a:r>
              <a:rPr kumimoji="0" lang="en-US" sz="1600" b="0" i="0" u="none" strike="noStrike" kern="1200" cap="none" spc="0" normalizeH="0" baseline="0" noProof="0">
                <a:ln>
                  <a:noFill/>
                </a:ln>
                <a:solidFill>
                  <a:srgbClr val="0078D4">
                    <a:alpha val="99000"/>
                  </a:srgbClr>
                </a:solidFill>
                <a:effectLst/>
                <a:uLnTx/>
                <a:uFillTx/>
                <a:latin typeface="Segoe Sans Display"/>
                <a:ea typeface="Yu Mincho" panose="02020400000000000000" pitchFamily="18" charset="-128"/>
                <a:cs typeface="Arial" panose="020B0604020202020204" pitchFamily="34" charset="0"/>
                <a:hlinkClick r:id="" action="ppaction://noaction">
                  <a:extLst>
                    <a:ext uri="{A12FA001-AC4F-418D-AE19-62706E023703}">
                      <ahyp:hlinkClr xmlns:ahyp="http://schemas.microsoft.com/office/drawing/2018/hyperlinkcolor" val="tx"/>
                    </a:ext>
                  </a:extLst>
                </a:hlinkClick>
              </a:rPr>
              <a:t>When Using Microsoft 365 Copilot</a:t>
            </a:r>
            <a:endParaRPr kumimoji="0" lang="en-US" sz="1600" b="0" i="0" u="none" strike="noStrike" kern="1200" cap="none" spc="0" normalizeH="0" baseline="0" noProof="0">
              <a:ln>
                <a:noFill/>
              </a:ln>
              <a:solidFill>
                <a:srgbClr val="0078D4">
                  <a:alpha val="99000"/>
                </a:srgbClr>
              </a:solidFill>
              <a:effectLst/>
              <a:uLnTx/>
              <a:uFillTx/>
              <a:latin typeface="Segoe Sans Display"/>
              <a:ea typeface="Yu Mincho" panose="02020400000000000000" pitchFamily="18" charset="-128"/>
              <a:cs typeface="Arial" panose="020B0604020202020204" pitchFamily="34" charset="0"/>
            </a:endParaRPr>
          </a:p>
        </p:txBody>
      </p:sp>
      <p:sp>
        <p:nvSpPr>
          <p:cNvPr id="37" name="TextBox 31">
            <a:hlinkClick r:id="" action="ppaction://noaction"/>
            <a:extLst>
              <a:ext uri="{FF2B5EF4-FFF2-40B4-BE49-F238E27FC236}">
                <a16:creationId xmlns:a16="http://schemas.microsoft.com/office/drawing/2014/main" id="{911C937D-7DE8-C2B5-DC7A-9ADED2D4A669}"/>
              </a:ext>
            </a:extLst>
          </p:cNvPr>
          <p:cNvSpPr txBox="1"/>
          <p:nvPr/>
        </p:nvSpPr>
        <p:spPr>
          <a:xfrm>
            <a:off x="708660" y="3263060"/>
            <a:ext cx="6355080" cy="514821"/>
          </a:xfrm>
          <a:prstGeom prst="rect">
            <a:avLst/>
          </a:prstGeom>
        </p:spPr>
        <p:txBody>
          <a:bodyPr wrap="square" lIns="0" tIns="0" rIns="0" bIns="0" anchor="t">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l" defTabSz="1018824" rtl="0" eaLnBrk="1" fontAlgn="auto" latinLnBrk="0" hangingPunct="1">
              <a:lnSpc>
                <a:spcPts val="2100"/>
              </a:lnSpc>
              <a:spcBef>
                <a:spcPts val="0"/>
              </a:spcBef>
              <a:spcAft>
                <a:spcPts val="0"/>
              </a:spcAft>
              <a:buClrTx/>
              <a:buSzTx/>
              <a:buFontTx/>
              <a:buNone/>
              <a:tabLst>
                <a:tab pos="2849563" algn="l"/>
              </a:tabLst>
              <a:defRPr/>
            </a:pPr>
            <a:r>
              <a:rPr kumimoji="0" lang="en-US" sz="1600" b="0" i="0" u="none" strike="noStrike" kern="1200" cap="none" spc="0" normalizeH="0" baseline="0" noProof="0">
                <a:ln>
                  <a:noFill/>
                </a:ln>
                <a:solidFill>
                  <a:srgbClr val="C03BC4">
                    <a:alpha val="99000"/>
                  </a:srgbClr>
                </a:solidFill>
                <a:effectLst/>
                <a:uLnTx/>
                <a:uFillTx/>
                <a:latin typeface="Segoe Sans Display Semibold"/>
                <a:ea typeface="Yu Mincho" panose="02020400000000000000" pitchFamily="18" charset="-128"/>
                <a:cs typeface="Arial" panose="020B0604020202020204" pitchFamily="34" charset="0"/>
              </a:rPr>
              <a:t>Scenario 1</a:t>
            </a:r>
          </a:p>
          <a:p>
            <a:pPr marL="0" marR="0" lvl="0" indent="0" algn="l" defTabSz="1018824" rtl="0" eaLnBrk="1" fontAlgn="auto" latinLnBrk="0" hangingPunct="1">
              <a:lnSpc>
                <a:spcPts val="2100"/>
              </a:lnSpc>
              <a:spcBef>
                <a:spcPts val="0"/>
              </a:spcBef>
              <a:spcAft>
                <a:spcPts val="0"/>
              </a:spcAft>
              <a:buClrTx/>
              <a:buSzTx/>
              <a:buFontTx/>
              <a:buNone/>
              <a:tabLst>
                <a:tab pos="2849563" algn="l"/>
              </a:tabLst>
              <a:defRPr/>
            </a:pPr>
            <a:r>
              <a:rPr kumimoji="0" lang="en-US" sz="1600" b="0" i="0" u="none" strike="noStrike" kern="1200" cap="none" spc="0" normalizeH="0" baseline="0" noProof="0">
                <a:ln>
                  <a:noFill/>
                </a:ln>
                <a:solidFill>
                  <a:srgbClr val="0078D4">
                    <a:alpha val="99000"/>
                  </a:srgbClr>
                </a:solidFill>
                <a:effectLst/>
                <a:uLnTx/>
                <a:uFillTx/>
                <a:latin typeface="Segoe Sans Display"/>
                <a:ea typeface="Yu Mincho" panose="02020400000000000000" pitchFamily="18" charset="-128"/>
                <a:cs typeface="Arial" panose="020B0604020202020204" pitchFamily="34" charset="0"/>
                <a:hlinkClick r:id="" action="ppaction://noaction">
                  <a:extLst>
                    <a:ext uri="{A12FA001-AC4F-418D-AE19-62706E023703}">
                      <ahyp:hlinkClr xmlns:ahyp="http://schemas.microsoft.com/office/drawing/2018/hyperlinkcolor" val="tx"/>
                    </a:ext>
                  </a:extLst>
                </a:hlinkClick>
              </a:rPr>
              <a:t>Market and Competitive Analysis </a:t>
            </a:r>
            <a:endParaRPr kumimoji="0" lang="en-US" sz="1600" b="0" i="0" u="none" strike="noStrike" kern="1200" cap="none" spc="0" normalizeH="0" baseline="0" noProof="0">
              <a:ln>
                <a:noFill/>
              </a:ln>
              <a:solidFill>
                <a:srgbClr val="0078D4">
                  <a:alpha val="99000"/>
                </a:srgbClr>
              </a:solidFill>
              <a:effectLst/>
              <a:uLnTx/>
              <a:uFillTx/>
              <a:latin typeface="Segoe Sans Display"/>
              <a:ea typeface="Yu Mincho" panose="02020400000000000000" pitchFamily="18" charset="-128"/>
              <a:cs typeface="Arial" panose="020B0604020202020204" pitchFamily="34" charset="0"/>
            </a:endParaRPr>
          </a:p>
        </p:txBody>
      </p:sp>
      <p:sp>
        <p:nvSpPr>
          <p:cNvPr id="34" name="TextBox 30">
            <a:hlinkClick r:id="" action="ppaction://noaction"/>
            <a:extLst>
              <a:ext uri="{FF2B5EF4-FFF2-40B4-BE49-F238E27FC236}">
                <a16:creationId xmlns:a16="http://schemas.microsoft.com/office/drawing/2014/main" id="{F3CF22FE-0A29-8E57-585E-1D95486C0988}"/>
              </a:ext>
            </a:extLst>
          </p:cNvPr>
          <p:cNvSpPr txBox="1"/>
          <p:nvPr/>
        </p:nvSpPr>
        <p:spPr>
          <a:xfrm>
            <a:off x="708660" y="4322125"/>
            <a:ext cx="6355080" cy="514821"/>
          </a:xfrm>
          <a:prstGeom prst="rect">
            <a:avLst/>
          </a:prstGeom>
        </p:spPr>
        <p:txBody>
          <a:bodyPr wrap="square" lIns="0" tIns="0" rIns="0" bIns="0" anchor="t">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l" defTabSz="1018824" rtl="0" eaLnBrk="1" fontAlgn="auto" latinLnBrk="0" hangingPunct="1">
              <a:lnSpc>
                <a:spcPts val="2100"/>
              </a:lnSpc>
              <a:spcBef>
                <a:spcPts val="0"/>
              </a:spcBef>
              <a:spcAft>
                <a:spcPts val="0"/>
              </a:spcAft>
              <a:buClrTx/>
              <a:buSzTx/>
              <a:buFontTx/>
              <a:buNone/>
              <a:tabLst>
                <a:tab pos="2849563" algn="l"/>
              </a:tabLst>
              <a:defRPr/>
            </a:pPr>
            <a:r>
              <a:rPr kumimoji="0" lang="en-US" sz="1600" b="0" i="0" u="none" strike="noStrike" kern="1200" cap="none" spc="0" normalizeH="0" baseline="0" noProof="0">
                <a:ln>
                  <a:noFill/>
                </a:ln>
                <a:solidFill>
                  <a:srgbClr val="C03BC4">
                    <a:alpha val="99000"/>
                  </a:srgbClr>
                </a:solidFill>
                <a:effectLst/>
                <a:uLnTx/>
                <a:uFillTx/>
                <a:latin typeface="Segoe Sans Display Semibold"/>
                <a:ea typeface="Yu Mincho" panose="02020400000000000000" pitchFamily="18" charset="-128"/>
                <a:cs typeface="Arial" panose="020B0604020202020204" pitchFamily="34" charset="0"/>
              </a:rPr>
              <a:t>Scenario 2</a:t>
            </a:r>
          </a:p>
          <a:p>
            <a:pPr marL="0" marR="0" lvl="0" indent="0" algn="l" defTabSz="1018824" rtl="0" eaLnBrk="1" fontAlgn="auto" latinLnBrk="0" hangingPunct="1">
              <a:lnSpc>
                <a:spcPts val="2100"/>
              </a:lnSpc>
              <a:spcBef>
                <a:spcPts val="0"/>
              </a:spcBef>
              <a:spcAft>
                <a:spcPts val="0"/>
              </a:spcAft>
              <a:buClrTx/>
              <a:buSzTx/>
              <a:buFontTx/>
              <a:buNone/>
              <a:tabLst>
                <a:tab pos="2849563" algn="l"/>
              </a:tabLst>
              <a:defRPr/>
            </a:pPr>
            <a:r>
              <a:rPr kumimoji="0" lang="en-US" sz="1600" b="0" i="0" u="none" strike="noStrike" kern="1200" cap="none" spc="0" normalizeH="0" baseline="0" noProof="0">
                <a:ln>
                  <a:noFill/>
                </a:ln>
                <a:solidFill>
                  <a:srgbClr val="0078D4">
                    <a:alpha val="99000"/>
                  </a:srgbClr>
                </a:solidFill>
                <a:effectLst/>
                <a:uLnTx/>
                <a:uFillTx/>
                <a:latin typeface="Segoe Sans Display"/>
                <a:ea typeface="Yu Mincho" panose="02020400000000000000" pitchFamily="18" charset="-128"/>
                <a:cs typeface="Arial" panose="020B0604020202020204" pitchFamily="34" charset="0"/>
                <a:hlinkClick r:id="" action="ppaction://noaction">
                  <a:extLst>
                    <a:ext uri="{A12FA001-AC4F-418D-AE19-62706E023703}">
                      <ahyp:hlinkClr xmlns:ahyp="http://schemas.microsoft.com/office/drawing/2018/hyperlinkcolor" val="tx"/>
                    </a:ext>
                  </a:extLst>
                </a:hlinkClick>
              </a:rPr>
              <a:t>Messaging and Positioning Development </a:t>
            </a:r>
            <a:endParaRPr kumimoji="0" lang="en-US" sz="1600" b="0" i="0" u="none" strike="noStrike" kern="1200" cap="none" spc="0" normalizeH="0" baseline="0" noProof="0">
              <a:ln>
                <a:noFill/>
              </a:ln>
              <a:solidFill>
                <a:srgbClr val="0078D4">
                  <a:alpha val="99000"/>
                </a:srgbClr>
              </a:solidFill>
              <a:effectLst/>
              <a:uLnTx/>
              <a:uFillTx/>
              <a:latin typeface="Segoe Sans Display"/>
              <a:ea typeface="Yu Mincho" panose="02020400000000000000" pitchFamily="18" charset="-128"/>
              <a:cs typeface="Arial" panose="020B0604020202020204" pitchFamily="34" charset="0"/>
            </a:endParaRPr>
          </a:p>
        </p:txBody>
      </p:sp>
      <p:sp>
        <p:nvSpPr>
          <p:cNvPr id="31" name="TextBox 29">
            <a:hlinkClick r:id="" action="ppaction://noaction"/>
            <a:extLst>
              <a:ext uri="{FF2B5EF4-FFF2-40B4-BE49-F238E27FC236}">
                <a16:creationId xmlns:a16="http://schemas.microsoft.com/office/drawing/2014/main" id="{449D5A6F-9D56-45E0-364C-E72F356DAA0A}"/>
              </a:ext>
            </a:extLst>
          </p:cNvPr>
          <p:cNvSpPr txBox="1"/>
          <p:nvPr/>
        </p:nvSpPr>
        <p:spPr>
          <a:xfrm>
            <a:off x="708660" y="5381190"/>
            <a:ext cx="6355080" cy="514821"/>
          </a:xfrm>
          <a:prstGeom prst="rect">
            <a:avLst/>
          </a:prstGeom>
        </p:spPr>
        <p:txBody>
          <a:bodyPr wrap="square" lIns="0" tIns="0" rIns="0" bIns="0" anchor="t">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l" defTabSz="1018824" rtl="0" eaLnBrk="1" fontAlgn="auto" latinLnBrk="0" hangingPunct="1">
              <a:lnSpc>
                <a:spcPts val="2100"/>
              </a:lnSpc>
              <a:spcBef>
                <a:spcPts val="0"/>
              </a:spcBef>
              <a:spcAft>
                <a:spcPts val="0"/>
              </a:spcAft>
              <a:buClrTx/>
              <a:buSzTx/>
              <a:buFontTx/>
              <a:buNone/>
              <a:tabLst>
                <a:tab pos="2849563" algn="l"/>
              </a:tabLst>
              <a:defRPr/>
            </a:pPr>
            <a:r>
              <a:rPr kumimoji="0" lang="en-US" sz="1600" b="0" i="0" u="none" strike="noStrike" kern="1200" cap="none" spc="0" normalizeH="0" baseline="0" noProof="0">
                <a:ln>
                  <a:noFill/>
                </a:ln>
                <a:solidFill>
                  <a:srgbClr val="C03BC4">
                    <a:alpha val="99000"/>
                  </a:srgbClr>
                </a:solidFill>
                <a:effectLst/>
                <a:uLnTx/>
                <a:uFillTx/>
                <a:latin typeface="Segoe Sans Display Semibold"/>
                <a:ea typeface="Yu Mincho" panose="02020400000000000000" pitchFamily="18" charset="-128"/>
                <a:cs typeface="Arial" panose="020B0604020202020204" pitchFamily="34" charset="0"/>
              </a:rPr>
              <a:t>Scenario 3</a:t>
            </a:r>
          </a:p>
          <a:p>
            <a:pPr marL="0" marR="0" lvl="0" indent="0" algn="l" defTabSz="1018824" rtl="0" eaLnBrk="1" fontAlgn="auto" latinLnBrk="0" hangingPunct="1">
              <a:lnSpc>
                <a:spcPts val="2100"/>
              </a:lnSpc>
              <a:spcBef>
                <a:spcPts val="0"/>
              </a:spcBef>
              <a:spcAft>
                <a:spcPts val="0"/>
              </a:spcAft>
              <a:buClrTx/>
              <a:buSzTx/>
              <a:buFontTx/>
              <a:buNone/>
              <a:tabLst>
                <a:tab pos="2849563" algn="l"/>
              </a:tabLst>
              <a:defRPr/>
            </a:pPr>
            <a:r>
              <a:rPr kumimoji="0" lang="en-US" sz="1600" b="0" i="0" u="none" strike="noStrike" kern="1200" cap="none" spc="0" normalizeH="0" baseline="0" noProof="0">
                <a:ln>
                  <a:noFill/>
                </a:ln>
                <a:solidFill>
                  <a:srgbClr val="0078D4">
                    <a:alpha val="99000"/>
                  </a:srgbClr>
                </a:solidFill>
                <a:effectLst/>
                <a:uLnTx/>
                <a:uFillTx/>
                <a:latin typeface="Segoe Sans Display"/>
                <a:ea typeface="Yu Mincho" panose="02020400000000000000" pitchFamily="18" charset="-128"/>
                <a:cs typeface="Arial" panose="020B0604020202020204" pitchFamily="34" charset="0"/>
                <a:hlinkClick r:id="" action="ppaction://noaction">
                  <a:extLst>
                    <a:ext uri="{A12FA001-AC4F-418D-AE19-62706E023703}">
                      <ahyp:hlinkClr xmlns:ahyp="http://schemas.microsoft.com/office/drawing/2018/hyperlinkcolor" val="tx"/>
                    </a:ext>
                  </a:extLst>
                </a:hlinkClick>
              </a:rPr>
              <a:t>Product Launch Planning and Readiness</a:t>
            </a:r>
            <a:endParaRPr kumimoji="0" lang="en-US" sz="1600" b="0" i="0" u="none" strike="noStrike" kern="1200" cap="none" spc="0" normalizeH="0" baseline="0" noProof="0">
              <a:ln>
                <a:noFill/>
              </a:ln>
              <a:solidFill>
                <a:srgbClr val="0078D4">
                  <a:alpha val="99000"/>
                </a:srgbClr>
              </a:solidFill>
              <a:effectLst/>
              <a:uLnTx/>
              <a:uFillTx/>
              <a:latin typeface="Segoe Sans Display"/>
              <a:ea typeface="Yu Mincho" panose="02020400000000000000" pitchFamily="18" charset="-128"/>
              <a:cs typeface="Arial" panose="020B0604020202020204" pitchFamily="34" charset="0"/>
            </a:endParaRPr>
          </a:p>
        </p:txBody>
      </p:sp>
      <p:sp>
        <p:nvSpPr>
          <p:cNvPr id="28" name="TextBox 28">
            <a:hlinkClick r:id="" action="ppaction://noaction"/>
            <a:extLst>
              <a:ext uri="{FF2B5EF4-FFF2-40B4-BE49-F238E27FC236}">
                <a16:creationId xmlns:a16="http://schemas.microsoft.com/office/drawing/2014/main" id="{1D490F48-26EC-7AF9-83DB-F1DAF6037CC7}"/>
              </a:ext>
            </a:extLst>
          </p:cNvPr>
          <p:cNvSpPr txBox="1"/>
          <p:nvPr/>
        </p:nvSpPr>
        <p:spPr>
          <a:xfrm>
            <a:off x="708660" y="6440255"/>
            <a:ext cx="6355080" cy="514821"/>
          </a:xfrm>
          <a:prstGeom prst="rect">
            <a:avLst/>
          </a:prstGeom>
        </p:spPr>
        <p:txBody>
          <a:bodyPr wrap="square" lIns="0" tIns="0" rIns="0" bIns="0" anchor="t">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l" defTabSz="1018824" rtl="0" eaLnBrk="1" fontAlgn="auto" latinLnBrk="0" hangingPunct="1">
              <a:lnSpc>
                <a:spcPts val="2100"/>
              </a:lnSpc>
              <a:spcBef>
                <a:spcPts val="0"/>
              </a:spcBef>
              <a:spcAft>
                <a:spcPts val="0"/>
              </a:spcAft>
              <a:buClrTx/>
              <a:buSzTx/>
              <a:buFontTx/>
              <a:buNone/>
              <a:tabLst>
                <a:tab pos="2849563" algn="l"/>
              </a:tabLst>
              <a:defRPr/>
            </a:pPr>
            <a:r>
              <a:rPr kumimoji="0" lang="en-US" sz="1600" b="0" i="0" u="none" strike="noStrike" kern="1200" cap="none" spc="0" normalizeH="0" baseline="0" noProof="0">
                <a:ln>
                  <a:noFill/>
                </a:ln>
                <a:solidFill>
                  <a:srgbClr val="C03BC4">
                    <a:alpha val="99000"/>
                  </a:srgbClr>
                </a:solidFill>
                <a:effectLst/>
                <a:uLnTx/>
                <a:uFillTx/>
                <a:latin typeface="Segoe Sans Display Semibold"/>
                <a:ea typeface="Yu Mincho" panose="02020400000000000000" pitchFamily="18" charset="-128"/>
                <a:cs typeface="Arial" panose="020B0604020202020204" pitchFamily="34" charset="0"/>
              </a:rPr>
              <a:t>Scenario 4</a:t>
            </a:r>
          </a:p>
          <a:p>
            <a:pPr marL="0" marR="0" lvl="0" indent="0" algn="l" defTabSz="1018824" rtl="0" eaLnBrk="1" fontAlgn="auto" latinLnBrk="0" hangingPunct="1">
              <a:lnSpc>
                <a:spcPts val="2100"/>
              </a:lnSpc>
              <a:spcBef>
                <a:spcPts val="0"/>
              </a:spcBef>
              <a:spcAft>
                <a:spcPts val="0"/>
              </a:spcAft>
              <a:buClrTx/>
              <a:buSzTx/>
              <a:buFontTx/>
              <a:buNone/>
              <a:tabLst>
                <a:tab pos="2849563" algn="l"/>
              </a:tabLst>
              <a:defRPr/>
            </a:pPr>
            <a:r>
              <a:rPr kumimoji="0" lang="en-US" sz="1600" b="0" i="0" u="none" strike="noStrike" kern="1200" cap="none" spc="0" normalizeH="0" baseline="0" noProof="0">
                <a:ln>
                  <a:noFill/>
                </a:ln>
                <a:solidFill>
                  <a:srgbClr val="0078D4">
                    <a:alpha val="99000"/>
                  </a:srgbClr>
                </a:solidFill>
                <a:effectLst/>
                <a:uLnTx/>
                <a:uFillTx/>
                <a:latin typeface="Segoe Sans Display"/>
                <a:ea typeface="Yu Mincho" panose="02020400000000000000" pitchFamily="18" charset="-128"/>
                <a:cs typeface="Arial" panose="020B0604020202020204" pitchFamily="34" charset="0"/>
                <a:hlinkClick r:id="" action="ppaction://noaction">
                  <a:extLst>
                    <a:ext uri="{A12FA001-AC4F-418D-AE19-62706E023703}">
                      <ahyp:hlinkClr xmlns:ahyp="http://schemas.microsoft.com/office/drawing/2018/hyperlinkcolor" val="tx"/>
                    </a:ext>
                  </a:extLst>
                </a:hlinkClick>
              </a:rPr>
              <a:t>Sales Readiness and Enablement </a:t>
            </a:r>
            <a:endParaRPr kumimoji="0" lang="en-US" sz="1600" b="0" i="0" u="none" strike="noStrike" kern="1200" cap="none" spc="0" normalizeH="0" baseline="0" noProof="0">
              <a:ln>
                <a:noFill/>
              </a:ln>
              <a:solidFill>
                <a:srgbClr val="0078D4">
                  <a:alpha val="99000"/>
                </a:srgbClr>
              </a:solidFill>
              <a:effectLst/>
              <a:uLnTx/>
              <a:uFillTx/>
              <a:latin typeface="Segoe Sans Display"/>
              <a:ea typeface="Yu Mincho" panose="02020400000000000000" pitchFamily="18" charset="-128"/>
              <a:cs typeface="Arial" panose="020B0604020202020204" pitchFamily="34" charset="0"/>
            </a:endParaRPr>
          </a:p>
        </p:txBody>
      </p:sp>
      <p:sp>
        <p:nvSpPr>
          <p:cNvPr id="25" name="TextBox 27">
            <a:hlinkClick r:id="" action="ppaction://noaction"/>
            <a:extLst>
              <a:ext uri="{FF2B5EF4-FFF2-40B4-BE49-F238E27FC236}">
                <a16:creationId xmlns:a16="http://schemas.microsoft.com/office/drawing/2014/main" id="{F4CA7C5B-4138-AD65-7652-CD1BA5120A2E}"/>
              </a:ext>
            </a:extLst>
          </p:cNvPr>
          <p:cNvSpPr txBox="1"/>
          <p:nvPr/>
        </p:nvSpPr>
        <p:spPr>
          <a:xfrm>
            <a:off x="708660" y="7499320"/>
            <a:ext cx="6355080" cy="514821"/>
          </a:xfrm>
          <a:prstGeom prst="rect">
            <a:avLst/>
          </a:prstGeom>
        </p:spPr>
        <p:txBody>
          <a:bodyPr wrap="square" lIns="0" tIns="0" rIns="0" bIns="0" anchor="t">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l" defTabSz="1018824" rtl="0" eaLnBrk="1" fontAlgn="auto" latinLnBrk="0" hangingPunct="1">
              <a:lnSpc>
                <a:spcPts val="2100"/>
              </a:lnSpc>
              <a:spcBef>
                <a:spcPts val="0"/>
              </a:spcBef>
              <a:spcAft>
                <a:spcPts val="0"/>
              </a:spcAft>
              <a:buClrTx/>
              <a:buSzTx/>
              <a:buFontTx/>
              <a:buNone/>
              <a:tabLst>
                <a:tab pos="2849563" algn="l"/>
              </a:tabLst>
              <a:defRPr/>
            </a:pPr>
            <a:r>
              <a:rPr kumimoji="0" lang="en-US" sz="1600" b="0" i="0" u="none" strike="noStrike" kern="1200" cap="none" spc="0" normalizeH="0" baseline="0" noProof="0">
                <a:ln>
                  <a:noFill/>
                </a:ln>
                <a:solidFill>
                  <a:srgbClr val="C03BC4">
                    <a:alpha val="99000"/>
                  </a:srgbClr>
                </a:solidFill>
                <a:effectLst/>
                <a:uLnTx/>
                <a:uFillTx/>
                <a:latin typeface="Segoe Sans Display Semibold"/>
                <a:ea typeface="Yu Mincho" panose="02020400000000000000" pitchFamily="18" charset="-128"/>
                <a:cs typeface="Arial" panose="020B0604020202020204" pitchFamily="34" charset="0"/>
              </a:rPr>
              <a:t>Scenario 5</a:t>
            </a:r>
          </a:p>
          <a:p>
            <a:pPr marL="0" marR="0" lvl="0" indent="0" algn="l" defTabSz="1018824" rtl="0" eaLnBrk="1" fontAlgn="auto" latinLnBrk="0" hangingPunct="1">
              <a:lnSpc>
                <a:spcPts val="2100"/>
              </a:lnSpc>
              <a:spcBef>
                <a:spcPts val="0"/>
              </a:spcBef>
              <a:spcAft>
                <a:spcPts val="0"/>
              </a:spcAft>
              <a:buClrTx/>
              <a:buSzTx/>
              <a:buFontTx/>
              <a:buNone/>
              <a:tabLst>
                <a:tab pos="2849563" algn="l"/>
              </a:tabLst>
              <a:defRPr/>
            </a:pPr>
            <a:r>
              <a:rPr kumimoji="0" lang="en-US" sz="1600" b="0" i="0" u="none" strike="noStrike" kern="1200" cap="none" spc="0" normalizeH="0" baseline="0" noProof="0">
                <a:ln>
                  <a:noFill/>
                </a:ln>
                <a:solidFill>
                  <a:srgbClr val="0078D4">
                    <a:alpha val="99000"/>
                  </a:srgbClr>
                </a:solidFill>
                <a:effectLst/>
                <a:uLnTx/>
                <a:uFillTx/>
                <a:latin typeface="Segoe Sans Display"/>
                <a:ea typeface="Yu Mincho" panose="02020400000000000000" pitchFamily="18" charset="-128"/>
                <a:cs typeface="Arial" panose="020B0604020202020204" pitchFamily="34" charset="0"/>
                <a:hlinkClick r:id="" action="ppaction://noaction">
                  <a:extLst>
                    <a:ext uri="{A12FA001-AC4F-418D-AE19-62706E023703}">
                      <ahyp:hlinkClr xmlns:ahyp="http://schemas.microsoft.com/office/drawing/2018/hyperlinkcolor" val="tx"/>
                    </a:ext>
                  </a:extLst>
                </a:hlinkClick>
              </a:rPr>
              <a:t>Analyze Metrics to Identify Insights and Business Impact</a:t>
            </a:r>
            <a:endParaRPr kumimoji="0" lang="en-US" sz="1600" b="0" i="0" u="none" strike="noStrike" kern="1200" cap="none" spc="0" normalizeH="0" baseline="0" noProof="0">
              <a:ln>
                <a:noFill/>
              </a:ln>
              <a:solidFill>
                <a:srgbClr val="0078D4">
                  <a:alpha val="99000"/>
                </a:srgbClr>
              </a:solidFill>
              <a:effectLst/>
              <a:uLnTx/>
              <a:uFillTx/>
              <a:latin typeface="Segoe Sans Display"/>
              <a:ea typeface="Yu Mincho" panose="02020400000000000000" pitchFamily="18" charset="-128"/>
              <a:cs typeface="Arial" panose="020B0604020202020204" pitchFamily="34" charset="0"/>
            </a:endParaRPr>
          </a:p>
        </p:txBody>
      </p:sp>
      <p:sp>
        <p:nvSpPr>
          <p:cNvPr id="10" name="TextBox 27">
            <a:hlinkClick r:id="" action="ppaction://noaction"/>
            <a:extLst>
              <a:ext uri="{FF2B5EF4-FFF2-40B4-BE49-F238E27FC236}">
                <a16:creationId xmlns:a16="http://schemas.microsoft.com/office/drawing/2014/main" id="{2E61E0D9-B1F5-ACA4-4125-12D4F48AB049}"/>
              </a:ext>
            </a:extLst>
          </p:cNvPr>
          <p:cNvSpPr txBox="1"/>
          <p:nvPr/>
        </p:nvSpPr>
        <p:spPr>
          <a:xfrm>
            <a:off x="708660" y="8558387"/>
            <a:ext cx="6355080" cy="514821"/>
          </a:xfrm>
          <a:prstGeom prst="rect">
            <a:avLst/>
          </a:prstGeom>
        </p:spPr>
        <p:txBody>
          <a:bodyPr wrap="square" lIns="0" tIns="0" rIns="0" bIns="0" anchor="t">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l" defTabSz="1018824" rtl="0" eaLnBrk="1" fontAlgn="auto" latinLnBrk="0" hangingPunct="1">
              <a:lnSpc>
                <a:spcPts val="2100"/>
              </a:lnSpc>
              <a:spcBef>
                <a:spcPts val="0"/>
              </a:spcBef>
              <a:spcAft>
                <a:spcPts val="0"/>
              </a:spcAft>
              <a:buClrTx/>
              <a:buSzTx/>
              <a:buFontTx/>
              <a:buNone/>
              <a:tabLst>
                <a:tab pos="2849563" algn="l"/>
              </a:tabLst>
              <a:defRPr/>
            </a:pPr>
            <a:r>
              <a:rPr kumimoji="0" lang="en-US" sz="1600" b="0" i="0" u="none" strike="noStrike" kern="1200" cap="none" spc="0" normalizeH="0" baseline="0" noProof="0">
                <a:ln>
                  <a:noFill/>
                </a:ln>
                <a:solidFill>
                  <a:srgbClr val="C03BC4">
                    <a:alpha val="99000"/>
                  </a:srgbClr>
                </a:solidFill>
                <a:effectLst/>
                <a:uLnTx/>
                <a:uFillTx/>
                <a:latin typeface="Segoe Sans Display Semibold"/>
                <a:ea typeface="Yu Mincho" panose="02020400000000000000" pitchFamily="18" charset="-128"/>
                <a:cs typeface="Arial" panose="020B0604020202020204" pitchFamily="34" charset="0"/>
              </a:rPr>
              <a:t>File Guidance &amp; Example</a:t>
            </a:r>
          </a:p>
          <a:p>
            <a:pPr marL="0" marR="0" lvl="0" indent="0" algn="l" defTabSz="1018824" rtl="0" eaLnBrk="1" fontAlgn="auto" latinLnBrk="0" hangingPunct="1">
              <a:lnSpc>
                <a:spcPts val="2100"/>
              </a:lnSpc>
              <a:spcBef>
                <a:spcPts val="0"/>
              </a:spcBef>
              <a:spcAft>
                <a:spcPts val="0"/>
              </a:spcAft>
              <a:buClrTx/>
              <a:buSzTx/>
              <a:buFontTx/>
              <a:buNone/>
              <a:tabLst>
                <a:tab pos="2849563" algn="l"/>
              </a:tabLst>
              <a:defRPr/>
            </a:pPr>
            <a:r>
              <a:rPr kumimoji="0" lang="en-US" sz="1600" b="0" i="0" u="none" strike="noStrike" kern="1200" cap="none" spc="0" normalizeH="0" baseline="0" noProof="0">
                <a:ln>
                  <a:noFill/>
                </a:ln>
                <a:solidFill>
                  <a:srgbClr val="0078D4">
                    <a:alpha val="99000"/>
                  </a:srgbClr>
                </a:solidFill>
                <a:effectLst/>
                <a:uLnTx/>
                <a:uFillTx/>
                <a:latin typeface="Segoe Sans Display"/>
                <a:ea typeface="Yu Mincho" panose="02020400000000000000" pitchFamily="18" charset="-128"/>
                <a:cs typeface="Arial" panose="020B0604020202020204" pitchFamily="34" charset="0"/>
                <a:hlinkClick r:id="" action="ppaction://noaction">
                  <a:extLst>
                    <a:ext uri="{A12FA001-AC4F-418D-AE19-62706E023703}">
                      <ahyp:hlinkClr xmlns:ahyp="http://schemas.microsoft.com/office/drawing/2018/hyperlinkcolor" val="tx"/>
                    </a:ext>
                  </a:extLst>
                </a:hlinkClick>
              </a:rPr>
              <a:t>Scenarios</a:t>
            </a:r>
            <a:endParaRPr kumimoji="0" lang="en-US" sz="1600" b="0" i="0" u="none" strike="noStrike" kern="1200" cap="none" spc="0" normalizeH="0" baseline="0" noProof="0">
              <a:ln>
                <a:noFill/>
              </a:ln>
              <a:solidFill>
                <a:srgbClr val="0078D4">
                  <a:alpha val="99000"/>
                </a:srgbClr>
              </a:solidFill>
              <a:effectLst/>
              <a:uLnTx/>
              <a:uFillTx/>
              <a:latin typeface="Segoe Sans Display"/>
              <a:ea typeface="Yu Mincho" panose="02020400000000000000" pitchFamily="18" charset="-128"/>
              <a:cs typeface="Arial" panose="020B0604020202020204" pitchFamily="34" charset="0"/>
            </a:endParaRPr>
          </a:p>
        </p:txBody>
      </p:sp>
    </p:spTree>
    <p:extLst>
      <p:ext uri="{BB962C8B-B14F-4D97-AF65-F5344CB8AC3E}">
        <p14:creationId xmlns:p14="http://schemas.microsoft.com/office/powerpoint/2010/main" val="3552746467"/>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420E00-4D48-ADAB-1301-F2A56FFC535B}"/>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A1EAF5B4-B20D-4B68-BF28-D7AC62CC5CE3}"/>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11336" r="13365" b="48413"/>
          <a:stretch>
            <a:fillRect/>
          </a:stretch>
        </p:blipFill>
        <p:spPr>
          <a:xfrm>
            <a:off x="160298" y="7124928"/>
            <a:ext cx="7612102" cy="2933472"/>
          </a:xfrm>
          <a:custGeom>
            <a:avLst/>
            <a:gdLst>
              <a:gd name="connsiteX0" fmla="*/ 0 w 7612102"/>
              <a:gd name="connsiteY0" fmla="*/ 0 h 2933472"/>
              <a:gd name="connsiteX1" fmla="*/ 7612102 w 7612102"/>
              <a:gd name="connsiteY1" fmla="*/ 0 h 2933472"/>
              <a:gd name="connsiteX2" fmla="*/ 7612102 w 7612102"/>
              <a:gd name="connsiteY2" fmla="*/ 2933472 h 2933472"/>
              <a:gd name="connsiteX3" fmla="*/ 0 w 7612102"/>
              <a:gd name="connsiteY3" fmla="*/ 2933472 h 2933472"/>
            </a:gdLst>
            <a:ahLst/>
            <a:cxnLst>
              <a:cxn ang="0">
                <a:pos x="connsiteX0" y="connsiteY0"/>
              </a:cxn>
              <a:cxn ang="0">
                <a:pos x="connsiteX1" y="connsiteY1"/>
              </a:cxn>
              <a:cxn ang="0">
                <a:pos x="connsiteX2" y="connsiteY2"/>
              </a:cxn>
              <a:cxn ang="0">
                <a:pos x="connsiteX3" y="connsiteY3"/>
              </a:cxn>
            </a:cxnLst>
            <a:rect l="l" t="t" r="r" b="b"/>
            <a:pathLst>
              <a:path w="7612102" h="2933472">
                <a:moveTo>
                  <a:pt x="0" y="0"/>
                </a:moveTo>
                <a:lnTo>
                  <a:pt x="7612102" y="0"/>
                </a:lnTo>
                <a:lnTo>
                  <a:pt x="7612102" y="2933472"/>
                </a:lnTo>
                <a:lnTo>
                  <a:pt x="0" y="2933472"/>
                </a:lnTo>
                <a:close/>
              </a:path>
            </a:pathLst>
          </a:custGeom>
        </p:spPr>
      </p:pic>
      <p:pic>
        <p:nvPicPr>
          <p:cNvPr id="3" name="object 4">
            <a:extLst>
              <a:ext uri="{FF2B5EF4-FFF2-40B4-BE49-F238E27FC236}">
                <a16:creationId xmlns:a16="http://schemas.microsoft.com/office/drawing/2014/main" id="{16B1BC69-D82C-ADC0-86B4-5C03B5C2B00F}"/>
              </a:ext>
              <a:ext uri="{C183D7F6-B498-43B3-948B-1728B52AA6E4}">
                <adec:decorative xmlns:adec="http://schemas.microsoft.com/office/drawing/2017/decorative" val="1"/>
              </a:ext>
            </a:extLst>
          </p:cNvPr>
          <p:cNvPicPr/>
          <p:nvPr/>
        </p:nvPicPr>
        <p:blipFill rotWithShape="1">
          <a:blip r:embed="rId4" cstate="print"/>
          <a:srcRect l="19670" r="19670"/>
          <a:stretch>
            <a:fillRect/>
          </a:stretch>
        </p:blipFill>
        <p:spPr>
          <a:xfrm rot="5400000">
            <a:off x="3850482" y="6136484"/>
            <a:ext cx="71436" cy="7772400"/>
          </a:xfrm>
          <a:prstGeom prst="rect">
            <a:avLst/>
          </a:prstGeom>
        </p:spPr>
      </p:pic>
      <p:sp>
        <p:nvSpPr>
          <p:cNvPr id="4" name="Slide Number Placeholder 5">
            <a:extLst>
              <a:ext uri="{FF2B5EF4-FFF2-40B4-BE49-F238E27FC236}">
                <a16:creationId xmlns:a16="http://schemas.microsoft.com/office/drawing/2014/main" id="{9A88C93B-0F33-7A8B-3921-283759DA01F4}"/>
              </a:ext>
              <a:ext uri="{C183D7F6-B498-43B3-948B-1728B52AA6E4}">
                <adec:decorative xmlns:adec="http://schemas.microsoft.com/office/drawing/2017/decorative" val="1"/>
              </a:ext>
            </a:extLst>
          </p:cNvPr>
          <p:cNvSpPr txBox="1">
            <a:spLocks/>
          </p:cNvSpPr>
          <p:nvPr/>
        </p:nvSpPr>
        <p:spPr>
          <a:xfrm>
            <a:off x="5770248" y="9617713"/>
            <a:ext cx="1748790" cy="264474"/>
          </a:xfrm>
        </p:spPr>
        <p:txBody>
          <a:bodyPr rIns="0" anchor="ctr"/>
          <a:lstStyle>
            <a:defPPr>
              <a:defRPr lang="en-US"/>
            </a:defPPr>
            <a:lvl1pPr marL="0" algn="r" defTabSz="1018824" rtl="0" eaLnBrk="1" latinLnBrk="0" hangingPunct="1">
              <a:defRPr sz="1200" kern="1200">
                <a:solidFill>
                  <a:schemeClr val="tx1"/>
                </a:solidFill>
                <a:latin typeface="+mn-lt"/>
                <a:ea typeface="+mn-ea"/>
                <a:cs typeface="+mn-cs"/>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ct val="100000"/>
              </a:lnSpc>
              <a:spcBef>
                <a:spcPts val="0"/>
              </a:spcBef>
              <a:spcAft>
                <a:spcPts val="0"/>
              </a:spcAft>
              <a:buClrTx/>
              <a:buSzTx/>
              <a:buFontTx/>
              <a:buNone/>
              <a:tabLst/>
              <a:defRPr/>
            </a:pPr>
            <a:fld id="{BF64B658-AF8F-7D4C-AC24-1E662CA57B6D}" type="slidenum">
              <a:rPr kumimoji="0" lang="en-US" sz="1000" b="0" i="0" u="none" strike="noStrike" kern="1200" cap="none" spc="0" normalizeH="0" baseline="0" noProof="0" smtClean="0">
                <a:ln>
                  <a:noFill/>
                </a:ln>
                <a:solidFill>
                  <a:srgbClr val="091F2C"/>
                </a:solidFill>
                <a:effectLst/>
                <a:uLnTx/>
                <a:uFillTx/>
                <a:latin typeface="Segoe Sans Display Semilight" pitchFamily="2" charset="0"/>
                <a:ea typeface="+mn-ea"/>
                <a:cs typeface="Segoe Sans Display Semilight" pitchFamily="2" charset="0"/>
              </a:rPr>
              <a:pPr marL="0" marR="0" lvl="0" indent="0" algn="r" defTabSz="1018824"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091F2C"/>
              </a:solidFill>
              <a:effectLst/>
              <a:uLnTx/>
              <a:uFillTx/>
              <a:latin typeface="Segoe Sans Display Semilight" pitchFamily="2" charset="0"/>
              <a:ea typeface="+mn-ea"/>
              <a:cs typeface="Segoe Sans Display Semilight" pitchFamily="2" charset="0"/>
            </a:endParaRPr>
          </a:p>
        </p:txBody>
      </p:sp>
      <p:sp>
        <p:nvSpPr>
          <p:cNvPr id="5" name="Freeform: Shape 4">
            <a:extLst>
              <a:ext uri="{FF2B5EF4-FFF2-40B4-BE49-F238E27FC236}">
                <a16:creationId xmlns:a16="http://schemas.microsoft.com/office/drawing/2014/main" id="{39751A26-2E76-73C7-FBE4-B883963F6D64}"/>
              </a:ext>
              <a:ext uri="{C183D7F6-B498-43B3-948B-1728B52AA6E4}">
                <adec:decorative xmlns:adec="http://schemas.microsoft.com/office/drawing/2017/decorative" val="1"/>
              </a:ext>
            </a:extLst>
          </p:cNvPr>
          <p:cNvSpPr>
            <a:spLocks/>
          </p:cNvSpPr>
          <p:nvPr/>
        </p:nvSpPr>
        <p:spPr bwMode="auto">
          <a:xfrm>
            <a:off x="0" y="5502460"/>
            <a:ext cx="4005080" cy="1622465"/>
          </a:xfrm>
          <a:custGeom>
            <a:avLst/>
            <a:gdLst>
              <a:gd name="csX0" fmla="*/ 0 w 4005080"/>
              <a:gd name="csY0" fmla="*/ 0 h 2391905"/>
              <a:gd name="csX1" fmla="*/ 3886201 w 4005080"/>
              <a:gd name="csY1" fmla="*/ 0 h 2391905"/>
              <a:gd name="csX2" fmla="*/ 3886201 w 4005080"/>
              <a:gd name="csY2" fmla="*/ 2273026 h 2391905"/>
              <a:gd name="csX3" fmla="*/ 4005080 w 4005080"/>
              <a:gd name="csY3" fmla="*/ 2391905 h 2391905"/>
              <a:gd name="csX4" fmla="*/ 0 w 4005080"/>
              <a:gd name="csY4" fmla="*/ 2391905 h 2391905"/>
              <a:gd name="csX5" fmla="*/ 0 w 4005080"/>
              <a:gd name="csY5" fmla="*/ 0 h 2391905"/>
            </a:gdLst>
            <a:ahLst/>
            <a:cxnLst>
              <a:cxn ang="0">
                <a:pos x="csX0" y="csY0"/>
              </a:cxn>
              <a:cxn ang="0">
                <a:pos x="csX1" y="csY1"/>
              </a:cxn>
              <a:cxn ang="0">
                <a:pos x="csX2" y="csY2"/>
              </a:cxn>
              <a:cxn ang="0">
                <a:pos x="csX3" y="csY3"/>
              </a:cxn>
              <a:cxn ang="0">
                <a:pos x="csX4" y="csY4"/>
              </a:cxn>
              <a:cxn ang="0">
                <a:pos x="csX5" y="csY5"/>
              </a:cxn>
            </a:cxnLst>
            <a:rect l="l" t="t" r="r" b="b"/>
            <a:pathLst>
              <a:path w="4005080" h="2391905">
                <a:moveTo>
                  <a:pt x="0" y="0"/>
                </a:moveTo>
                <a:lnTo>
                  <a:pt x="3886201" y="0"/>
                </a:lnTo>
                <a:lnTo>
                  <a:pt x="3886201" y="2273026"/>
                </a:lnTo>
                <a:cubicBezTo>
                  <a:pt x="3886201" y="2338681"/>
                  <a:pt x="3939425" y="2391905"/>
                  <a:pt x="4005080" y="2391905"/>
                </a:cubicBezTo>
                <a:lnTo>
                  <a:pt x="0" y="2391905"/>
                </a:lnTo>
                <a:lnTo>
                  <a:pt x="0" y="0"/>
                </a:lnTo>
                <a:close/>
              </a:path>
            </a:pathLst>
          </a:custGeom>
          <a:solidFill>
            <a:srgbClr val="FCE7DB"/>
          </a:solidFill>
          <a:ln w="9525">
            <a:solidFill>
              <a:schemeClr val="bg1"/>
            </a:solidFill>
          </a:ln>
          <a:effectLst>
            <a:outerShdw blurRad="114300" algn="ctr" rotWithShape="0">
              <a:prstClr val="black">
                <a:alpha val="6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FFFFFF"/>
              </a:solidFill>
              <a:effectLst/>
              <a:uLnTx/>
              <a:uFillTx/>
              <a:latin typeface="Segoe Sans Display"/>
              <a:ea typeface="+mn-ea"/>
              <a:cs typeface="+mn-cs"/>
            </a:endParaRPr>
          </a:p>
        </p:txBody>
      </p:sp>
      <p:sp>
        <p:nvSpPr>
          <p:cNvPr id="6" name="Rectangle: Top Corners Rounded 5">
            <a:extLst>
              <a:ext uri="{FF2B5EF4-FFF2-40B4-BE49-F238E27FC236}">
                <a16:creationId xmlns:a16="http://schemas.microsoft.com/office/drawing/2014/main" id="{8A2007AA-2F8C-3359-688F-00C5972FF9FB}"/>
              </a:ext>
              <a:ext uri="{C183D7F6-B498-43B3-948B-1728B52AA6E4}">
                <adec:decorative xmlns:adec="http://schemas.microsoft.com/office/drawing/2017/decorative" val="1"/>
              </a:ext>
            </a:extLst>
          </p:cNvPr>
          <p:cNvSpPr>
            <a:spLocks/>
          </p:cNvSpPr>
          <p:nvPr/>
        </p:nvSpPr>
        <p:spPr bwMode="auto">
          <a:xfrm rot="16200000">
            <a:off x="3266961" y="2619486"/>
            <a:ext cx="5124679" cy="3886199"/>
          </a:xfrm>
          <a:prstGeom prst="round2SameRect">
            <a:avLst>
              <a:gd name="adj1" fmla="val 3059"/>
              <a:gd name="adj2" fmla="val 0"/>
            </a:avLst>
          </a:prstGeom>
          <a:solidFill>
            <a:schemeClr val="bg1">
              <a:alpha val="62000"/>
            </a:schemeClr>
          </a:solidFill>
          <a:ln w="9525">
            <a:solidFill>
              <a:schemeClr val="bg1"/>
            </a:solidFill>
          </a:ln>
          <a:effectLst>
            <a:outerShdw blurRad="114300" algn="ctr" rotWithShape="0">
              <a:prstClr val="black">
                <a:alpha val="6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FFFFFF"/>
              </a:solidFill>
              <a:effectLst/>
              <a:uLnTx/>
              <a:uFillTx/>
              <a:latin typeface="Segoe Sans Display"/>
              <a:ea typeface="+mn-ea"/>
              <a:cs typeface="+mn-cs"/>
            </a:endParaRPr>
          </a:p>
        </p:txBody>
      </p:sp>
      <p:sp>
        <p:nvSpPr>
          <p:cNvPr id="7" name="Rectangle: Rounded Corners 6">
            <a:extLst>
              <a:ext uri="{FF2B5EF4-FFF2-40B4-BE49-F238E27FC236}">
                <a16:creationId xmlns:a16="http://schemas.microsoft.com/office/drawing/2014/main" id="{04B2A3D1-9898-6632-E51F-91985B4C99CB}"/>
              </a:ext>
              <a:ext uri="{C183D7F6-B498-43B3-948B-1728B52AA6E4}">
                <adec:decorative xmlns:adec="http://schemas.microsoft.com/office/drawing/2017/decorative" val="1"/>
              </a:ext>
            </a:extLst>
          </p:cNvPr>
          <p:cNvSpPr/>
          <p:nvPr/>
        </p:nvSpPr>
        <p:spPr bwMode="auto">
          <a:xfrm>
            <a:off x="610600" y="6575450"/>
            <a:ext cx="172970" cy="172970"/>
          </a:xfrm>
          <a:prstGeom prst="round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8" name="Rectangle: Rounded Corners 7">
            <a:extLst>
              <a:ext uri="{FF2B5EF4-FFF2-40B4-BE49-F238E27FC236}">
                <a16:creationId xmlns:a16="http://schemas.microsoft.com/office/drawing/2014/main" id="{46006386-8312-505B-C398-24AD1D0EC0CB}"/>
              </a:ext>
              <a:ext uri="{C183D7F6-B498-43B3-948B-1728B52AA6E4}">
                <adec:decorative xmlns:adec="http://schemas.microsoft.com/office/drawing/2017/decorative" val="1"/>
              </a:ext>
            </a:extLst>
          </p:cNvPr>
          <p:cNvSpPr/>
          <p:nvPr/>
        </p:nvSpPr>
        <p:spPr bwMode="auto">
          <a:xfrm>
            <a:off x="610600" y="5818506"/>
            <a:ext cx="172970" cy="172970"/>
          </a:xfrm>
          <a:prstGeom prst="roundRect">
            <a:avLst/>
          </a:prstGeom>
          <a:solidFill>
            <a:schemeClr val="accent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pic>
        <p:nvPicPr>
          <p:cNvPr id="9" name="Picture 8">
            <a:extLst>
              <a:ext uri="{FF2B5EF4-FFF2-40B4-BE49-F238E27FC236}">
                <a16:creationId xmlns:a16="http://schemas.microsoft.com/office/drawing/2014/main" id="{1999439E-C784-41B8-33E0-07E31BD64404}"/>
              </a:ext>
              <a:ext uri="{C183D7F6-B498-43B3-948B-1728B52AA6E4}">
                <adec:decorative xmlns:adec="http://schemas.microsoft.com/office/drawing/2017/decorative" val="1"/>
              </a:ext>
            </a:extLst>
          </p:cNvPr>
          <p:cNvPicPr>
            <a:picLocks/>
          </p:cNvPicPr>
          <p:nvPr/>
        </p:nvPicPr>
        <p:blipFill rotWithShape="1">
          <a:blip r:embed="rId5">
            <a:extLst>
              <a:ext uri="{BEBA8EAE-BF5A-486C-A8C5-ECC9F3942E4B}">
                <a14:imgProps xmlns:a14="http://schemas.microsoft.com/office/drawing/2010/main">
                  <a14:imgLayer r:embed="rId6">
                    <a14:imgEffect>
                      <a14:artisticBlur radius="5"/>
                    </a14:imgEffect>
                  </a14:imgLayer>
                </a14:imgProps>
              </a:ext>
              <a:ext uri="{28A0092B-C50C-407E-A947-70E740481C1C}">
                <a14:useLocalDpi xmlns:a14="http://schemas.microsoft.com/office/drawing/2010/main" val="0"/>
              </a:ext>
            </a:extLst>
          </a:blip>
          <a:srcRect t="45207" b="45207"/>
          <a:stretch>
            <a:fillRect/>
          </a:stretch>
        </p:blipFill>
        <p:spPr>
          <a:xfrm>
            <a:off x="1" y="0"/>
            <a:ext cx="7772400" cy="419100"/>
          </a:xfrm>
          <a:prstGeom prst="rect">
            <a:avLst/>
          </a:prstGeom>
          <a:ln>
            <a:noFill/>
          </a:ln>
          <a:effectLst/>
        </p:spPr>
      </p:pic>
      <p:sp>
        <p:nvSpPr>
          <p:cNvPr id="10" name="Rectangle 9">
            <a:extLst>
              <a:ext uri="{FF2B5EF4-FFF2-40B4-BE49-F238E27FC236}">
                <a16:creationId xmlns:a16="http://schemas.microsoft.com/office/drawing/2014/main" id="{2CC97C27-3765-E95E-8703-5FEB09062FB7}"/>
              </a:ext>
              <a:ext uri="{C183D7F6-B498-43B3-948B-1728B52AA6E4}">
                <adec:decorative xmlns:adec="http://schemas.microsoft.com/office/drawing/2017/decorative" val="1"/>
              </a:ext>
            </a:extLst>
          </p:cNvPr>
          <p:cNvSpPr>
            <a:spLocks/>
          </p:cNvSpPr>
          <p:nvPr/>
        </p:nvSpPr>
        <p:spPr bwMode="auto">
          <a:xfrm>
            <a:off x="0" y="0"/>
            <a:ext cx="7772400" cy="406400"/>
          </a:xfrm>
          <a:prstGeom prst="rect">
            <a:avLst/>
          </a:prstGeom>
          <a:solidFill>
            <a:schemeClr val="bg1">
              <a:alpha val="6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Sans Display Semibold"/>
              <a:ea typeface="Segoe UI" pitchFamily="34" charset="0"/>
              <a:cs typeface="Segoe UI" pitchFamily="34" charset="0"/>
            </a:endParaRPr>
          </a:p>
        </p:txBody>
      </p:sp>
      <p:sp>
        <p:nvSpPr>
          <p:cNvPr id="12" name="Rectangle: Rounded Corners 11">
            <a:hlinkClick r:id="rId7" action="ppaction://hlinksldjump"/>
            <a:extLst>
              <a:ext uri="{FF2B5EF4-FFF2-40B4-BE49-F238E27FC236}">
                <a16:creationId xmlns:a16="http://schemas.microsoft.com/office/drawing/2014/main" id="{E2C2EB6C-5BB4-9941-6D92-89CA00C637E4}"/>
              </a:ext>
              <a:ext uri="{C183D7F6-B498-43B3-948B-1728B52AA6E4}">
                <adec:decorative xmlns:adec="http://schemas.microsoft.com/office/drawing/2017/decorative" val="1"/>
              </a:ext>
            </a:extLst>
          </p:cNvPr>
          <p:cNvSpPr>
            <a:spLocks/>
          </p:cNvSpPr>
          <p:nvPr/>
        </p:nvSpPr>
        <p:spPr bwMode="auto">
          <a:xfrm>
            <a:off x="507999" y="230036"/>
            <a:ext cx="886822" cy="373214"/>
          </a:xfrm>
          <a:prstGeom prst="roundRect">
            <a:avLst>
              <a:gd name="adj" fmla="val 50000"/>
            </a:avLst>
          </a:prstGeom>
          <a:gradFill flip="none" rotWithShape="1">
            <a:gsLst>
              <a:gs pos="0">
                <a:srgbClr val="C742CD"/>
              </a:gs>
              <a:gs pos="100000">
                <a:srgbClr val="2780D7"/>
              </a:gs>
            </a:gsLst>
            <a:path path="circle">
              <a:fillToRect l="100000" t="100000"/>
            </a:path>
            <a:tileRect r="-100000" b="-100000"/>
          </a:gradFill>
          <a:ln w="1905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Segoe Sans Display Semibold"/>
                <a:ea typeface="+mn-ea"/>
                <a:cs typeface="Segoe UI" pitchFamily="34" charset="0"/>
              </a:rPr>
              <a:t>Best Practices</a:t>
            </a:r>
          </a:p>
        </p:txBody>
      </p:sp>
      <p:sp>
        <p:nvSpPr>
          <p:cNvPr id="13" name="Rectangle: Rounded Corners 12">
            <a:hlinkClick r:id="" action="ppaction://noaction"/>
            <a:extLst>
              <a:ext uri="{FF2B5EF4-FFF2-40B4-BE49-F238E27FC236}">
                <a16:creationId xmlns:a16="http://schemas.microsoft.com/office/drawing/2014/main" id="{71B092FB-A0BB-2676-15B7-DD66C539A487}"/>
              </a:ext>
              <a:ext uri="{C183D7F6-B498-43B3-948B-1728B52AA6E4}">
                <adec:decorative xmlns:adec="http://schemas.microsoft.com/office/drawing/2017/decorative" val="1"/>
              </a:ext>
            </a:extLst>
          </p:cNvPr>
          <p:cNvSpPr>
            <a:spLocks/>
          </p:cNvSpPr>
          <p:nvPr/>
        </p:nvSpPr>
        <p:spPr bwMode="auto">
          <a:xfrm>
            <a:off x="1486262"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1</a:t>
            </a:r>
          </a:p>
        </p:txBody>
      </p:sp>
      <p:sp>
        <p:nvSpPr>
          <p:cNvPr id="14" name="Rectangle: Rounded Corners 13">
            <a:hlinkClick r:id="" action="ppaction://noaction"/>
            <a:extLst>
              <a:ext uri="{FF2B5EF4-FFF2-40B4-BE49-F238E27FC236}">
                <a16:creationId xmlns:a16="http://schemas.microsoft.com/office/drawing/2014/main" id="{3A2B45C7-B4BA-6FC5-3CBF-BA12FA3D2355}"/>
              </a:ext>
              <a:ext uri="{C183D7F6-B498-43B3-948B-1728B52AA6E4}">
                <adec:decorative xmlns:adec="http://schemas.microsoft.com/office/drawing/2017/decorative" val="1"/>
              </a:ext>
            </a:extLst>
          </p:cNvPr>
          <p:cNvSpPr>
            <a:spLocks/>
          </p:cNvSpPr>
          <p:nvPr/>
        </p:nvSpPr>
        <p:spPr bwMode="auto">
          <a:xfrm>
            <a:off x="2464525"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2</a:t>
            </a:r>
          </a:p>
        </p:txBody>
      </p:sp>
      <p:sp>
        <p:nvSpPr>
          <p:cNvPr id="15" name="Rectangle: Rounded Corners 14">
            <a:hlinkClick r:id="" action="ppaction://noaction"/>
            <a:extLst>
              <a:ext uri="{FF2B5EF4-FFF2-40B4-BE49-F238E27FC236}">
                <a16:creationId xmlns:a16="http://schemas.microsoft.com/office/drawing/2014/main" id="{BE286AD4-C2F6-78A7-11A6-E91485B59C50}"/>
              </a:ext>
              <a:ext uri="{C183D7F6-B498-43B3-948B-1728B52AA6E4}">
                <adec:decorative xmlns:adec="http://schemas.microsoft.com/office/drawing/2017/decorative" val="1"/>
              </a:ext>
            </a:extLst>
          </p:cNvPr>
          <p:cNvSpPr>
            <a:spLocks/>
          </p:cNvSpPr>
          <p:nvPr/>
        </p:nvSpPr>
        <p:spPr bwMode="auto">
          <a:xfrm>
            <a:off x="3442787"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3</a:t>
            </a:r>
          </a:p>
        </p:txBody>
      </p:sp>
      <p:sp>
        <p:nvSpPr>
          <p:cNvPr id="16" name="Rectangle: Rounded Corners 15">
            <a:hlinkClick r:id="" action="ppaction://noaction"/>
            <a:extLst>
              <a:ext uri="{FF2B5EF4-FFF2-40B4-BE49-F238E27FC236}">
                <a16:creationId xmlns:a16="http://schemas.microsoft.com/office/drawing/2014/main" id="{E6275607-9A30-166D-51B9-70D64CA8ED9C}"/>
              </a:ext>
              <a:ext uri="{C183D7F6-B498-43B3-948B-1728B52AA6E4}">
                <adec:decorative xmlns:adec="http://schemas.microsoft.com/office/drawing/2017/decorative" val="1"/>
              </a:ext>
            </a:extLst>
          </p:cNvPr>
          <p:cNvSpPr>
            <a:spLocks/>
          </p:cNvSpPr>
          <p:nvPr/>
        </p:nvSpPr>
        <p:spPr bwMode="auto">
          <a:xfrm>
            <a:off x="5399312"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5</a:t>
            </a:r>
          </a:p>
        </p:txBody>
      </p:sp>
      <p:sp>
        <p:nvSpPr>
          <p:cNvPr id="23" name="Rectangle: Rounded Corners 22">
            <a:hlinkClick r:id="" action="ppaction://noaction"/>
            <a:extLst>
              <a:ext uri="{FF2B5EF4-FFF2-40B4-BE49-F238E27FC236}">
                <a16:creationId xmlns:a16="http://schemas.microsoft.com/office/drawing/2014/main" id="{E5CEF40E-7DB0-B98F-900C-C589D05207D1}"/>
              </a:ext>
              <a:ext uri="{C183D7F6-B498-43B3-948B-1728B52AA6E4}">
                <adec:decorative xmlns:adec="http://schemas.microsoft.com/office/drawing/2017/decorative" val="1"/>
              </a:ext>
            </a:extLst>
          </p:cNvPr>
          <p:cNvSpPr>
            <a:spLocks/>
          </p:cNvSpPr>
          <p:nvPr/>
        </p:nvSpPr>
        <p:spPr bwMode="auto">
          <a:xfrm>
            <a:off x="6377575"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File Guidance </a:t>
            </a:r>
            <a:b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b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&amp; Example</a:t>
            </a:r>
          </a:p>
        </p:txBody>
      </p:sp>
      <p:sp>
        <p:nvSpPr>
          <p:cNvPr id="24" name="Rectangle: Rounded Corners 23">
            <a:hlinkClick r:id="" action="ppaction://noaction"/>
            <a:extLst>
              <a:ext uri="{FF2B5EF4-FFF2-40B4-BE49-F238E27FC236}">
                <a16:creationId xmlns:a16="http://schemas.microsoft.com/office/drawing/2014/main" id="{F5F496EC-6BCC-E86F-6180-10E799EF7E7E}"/>
              </a:ext>
              <a:ext uri="{C183D7F6-B498-43B3-948B-1728B52AA6E4}">
                <adec:decorative xmlns:adec="http://schemas.microsoft.com/office/drawing/2017/decorative" val="1"/>
              </a:ext>
            </a:extLst>
          </p:cNvPr>
          <p:cNvSpPr>
            <a:spLocks/>
          </p:cNvSpPr>
          <p:nvPr/>
        </p:nvSpPr>
        <p:spPr bwMode="auto">
          <a:xfrm>
            <a:off x="4421050"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4</a:t>
            </a:r>
          </a:p>
        </p:txBody>
      </p:sp>
      <p:sp>
        <p:nvSpPr>
          <p:cNvPr id="11" name="Title 10">
            <a:extLst>
              <a:ext uri="{FF2B5EF4-FFF2-40B4-BE49-F238E27FC236}">
                <a16:creationId xmlns:a16="http://schemas.microsoft.com/office/drawing/2014/main" id="{47F87D9B-4BE0-BC5C-BAE3-F3520FB678DB}"/>
              </a:ext>
            </a:extLst>
          </p:cNvPr>
          <p:cNvSpPr>
            <a:spLocks noGrp="1"/>
          </p:cNvSpPr>
          <p:nvPr>
            <p:ph type="title"/>
          </p:nvPr>
        </p:nvSpPr>
        <p:spPr>
          <a:xfrm>
            <a:off x="508000" y="939800"/>
            <a:ext cx="4383314" cy="861774"/>
          </a:xfrm>
        </p:spPr>
        <p:txBody>
          <a:bodyPr/>
          <a:lstStyle/>
          <a:p>
            <a:r>
              <a:rPr lang="en-US">
                <a:latin typeface="+mn-lt"/>
              </a:rPr>
              <a:t>Best practices when using Microsoft 365 Copilot</a:t>
            </a:r>
          </a:p>
        </p:txBody>
      </p:sp>
      <p:sp>
        <p:nvSpPr>
          <p:cNvPr id="26" name="Content Placeholder 2">
            <a:extLst>
              <a:ext uri="{FF2B5EF4-FFF2-40B4-BE49-F238E27FC236}">
                <a16:creationId xmlns:a16="http://schemas.microsoft.com/office/drawing/2014/main" id="{65B42430-D008-0CC6-C536-5300610EEC39}"/>
              </a:ext>
            </a:extLst>
          </p:cNvPr>
          <p:cNvSpPr txBox="1">
            <a:spLocks/>
          </p:cNvSpPr>
          <p:nvPr/>
        </p:nvSpPr>
        <p:spPr>
          <a:xfrm>
            <a:off x="505599" y="2102215"/>
            <a:ext cx="3035300" cy="2782621"/>
          </a:xfrm>
          <a:prstGeom prst="rect">
            <a:avLst/>
          </a:prstGeom>
          <a:noFill/>
        </p:spPr>
        <p:txBody>
          <a:bodyPr wrap="square" lIns="0" tIns="0" rIns="0" bIns="0" anchor="t">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a:lnSpc>
                <a:spcPct val="150000"/>
              </a:lnSpc>
              <a:defRPr/>
            </a:pPr>
            <a:r>
              <a:rPr kumimoji="0" lang="en-US" sz="1200" b="0" i="0" u="none" strike="noStrike" kern="100" cap="none" spc="0" normalizeH="0" baseline="0" noProof="0">
                <a:ln>
                  <a:noFill/>
                </a:ln>
                <a:solidFill>
                  <a:srgbClr val="091F2C"/>
                </a:solidFill>
                <a:effectLst/>
                <a:uLnTx/>
                <a:uFillTx/>
                <a:latin typeface="Aptos"/>
              </a:rPr>
              <a:t>With </a:t>
            </a:r>
            <a:r>
              <a:rPr kumimoji="0" lang="en-US" sz="1200" b="0" i="0" u="none" strike="noStrike" kern="100" cap="none" spc="0" normalizeH="0" baseline="0" noProof="0" dirty="0">
                <a:ln>
                  <a:noFill/>
                </a:ln>
                <a:solidFill>
                  <a:srgbClr val="091F2C"/>
                </a:solidFill>
                <a:effectLst/>
                <a:uLnTx/>
                <a:uFillTx/>
                <a:latin typeface="Aptos"/>
                <a:hlinkClick r:id="rId8"/>
              </a:rPr>
              <a:t>Work IQ</a:t>
            </a:r>
            <a:r>
              <a:rPr kumimoji="0" lang="en-US" sz="1200" b="0" i="0" u="none" strike="noStrike" kern="100" cap="none" spc="0" normalizeH="0" baseline="0" noProof="0">
                <a:ln>
                  <a:noFill/>
                </a:ln>
                <a:solidFill>
                  <a:srgbClr val="091F2C"/>
                </a:solidFill>
                <a:effectLst/>
                <a:uLnTx/>
                <a:uFillTx/>
                <a:latin typeface="Aptos"/>
              </a:rPr>
              <a:t>, </a:t>
            </a:r>
            <a:r>
              <a:rPr lang="en-US" sz="1100">
                <a:solidFill>
                  <a:srgbClr val="091F2C"/>
                </a:solidFill>
                <a:latin typeface="Segoe Sans Display"/>
              </a:rPr>
              <a:t>Microsoft 365 </a:t>
            </a:r>
            <a:r>
              <a:rPr kumimoji="0" lang="en-US" sz="1100" b="0" i="0" u="none" strike="noStrike" kern="100" cap="none" spc="0" normalizeH="0" baseline="0" noProof="0">
                <a:ln>
                  <a:noFill/>
                </a:ln>
                <a:solidFill>
                  <a:srgbClr val="091F2C"/>
                </a:solidFill>
                <a:effectLst/>
                <a:uLnTx/>
                <a:uFillTx/>
                <a:latin typeface="Segoe Sans Display"/>
                <a:ea typeface="+mn-ea"/>
                <a:cs typeface="+mn-cs"/>
              </a:rPr>
              <a:t>Copilot and </a:t>
            </a:r>
            <a:r>
              <a:rPr lang="en-US" sz="1100">
                <a:solidFill>
                  <a:srgbClr val="091F2C"/>
                </a:solidFill>
                <a:latin typeface="Segoe Sans Display"/>
              </a:rPr>
              <a:t>agents are powered by </a:t>
            </a:r>
            <a:r>
              <a:rPr kumimoji="0" lang="en-US" sz="1100" b="0" i="0" u="none" strike="noStrike" kern="100" cap="none" spc="0" normalizeH="0" baseline="0" noProof="0">
                <a:ln>
                  <a:noFill/>
                </a:ln>
                <a:solidFill>
                  <a:srgbClr val="091F2C"/>
                </a:solidFill>
                <a:effectLst/>
                <a:uLnTx/>
                <a:uFillTx/>
                <a:latin typeface="Segoe Sans Display"/>
                <a:ea typeface="+mn-ea"/>
                <a:cs typeface="+mn-cs"/>
              </a:rPr>
              <a:t>an intelligence layer</a:t>
            </a:r>
            <a:r>
              <a:rPr lang="en-US" sz="1100">
                <a:solidFill>
                  <a:srgbClr val="091F2C"/>
                </a:solidFill>
                <a:latin typeface="Segoe Sans Display"/>
              </a:rPr>
              <a:t> that helps Copilot understand you, your role</a:t>
            </a:r>
            <a:r>
              <a:rPr kumimoji="0" lang="en-US" sz="1100" b="0" i="0" u="none" strike="noStrike" kern="100" cap="none" spc="0" normalizeH="0" baseline="0" noProof="0">
                <a:ln>
                  <a:noFill/>
                </a:ln>
                <a:solidFill>
                  <a:srgbClr val="091F2C"/>
                </a:solidFill>
                <a:effectLst/>
                <a:uLnTx/>
                <a:uFillTx/>
                <a:latin typeface="Segoe Sans Display"/>
                <a:ea typeface="+mn-ea"/>
                <a:cs typeface="+mn-cs"/>
              </a:rPr>
              <a:t>, and your </a:t>
            </a:r>
            <a:r>
              <a:rPr lang="en-US" sz="1100">
                <a:solidFill>
                  <a:srgbClr val="091F2C"/>
                </a:solidFill>
                <a:latin typeface="Segoe Sans Display"/>
              </a:rPr>
              <a:t>organization—connecting individual and organizational knowledge to deliver intelligence designed for the flow of </a:t>
            </a:r>
            <a:r>
              <a:rPr kumimoji="0" lang="en-US" sz="1100" b="0" i="0" u="none" strike="noStrike" kern="100" cap="none" spc="0" normalizeH="0" baseline="0" noProof="0">
                <a:ln>
                  <a:noFill/>
                </a:ln>
                <a:solidFill>
                  <a:srgbClr val="091F2C"/>
                </a:solidFill>
                <a:effectLst/>
                <a:uLnTx/>
                <a:uFillTx/>
                <a:latin typeface="Segoe Sans Display"/>
                <a:ea typeface="+mn-ea"/>
                <a:cs typeface="+mn-cs"/>
              </a:rPr>
              <a:t>your </a:t>
            </a:r>
            <a:r>
              <a:rPr lang="en-US" sz="1100">
                <a:solidFill>
                  <a:srgbClr val="091F2C"/>
                </a:solidFill>
                <a:latin typeface="Segoe Sans Display"/>
              </a:rPr>
              <a:t>work. This shared understanding supports more relevant</a:t>
            </a:r>
            <a:r>
              <a:rPr kumimoji="0" lang="en-US" sz="1100" b="0" i="0" u="none" strike="noStrike" kern="100" cap="none" spc="0" normalizeH="0" baseline="0" noProof="0">
                <a:ln>
                  <a:noFill/>
                </a:ln>
                <a:solidFill>
                  <a:srgbClr val="091F2C"/>
                </a:solidFill>
                <a:effectLst/>
                <a:uLnTx/>
                <a:uFillTx/>
                <a:latin typeface="Segoe Sans Display"/>
                <a:ea typeface="+mn-ea"/>
                <a:cs typeface="+mn-cs"/>
              </a:rPr>
              <a:t>, </a:t>
            </a:r>
            <a:r>
              <a:rPr lang="en-US" sz="1100">
                <a:solidFill>
                  <a:srgbClr val="091F2C"/>
                </a:solidFill>
                <a:latin typeface="Segoe Sans Display"/>
              </a:rPr>
              <a:t>accurate</a:t>
            </a:r>
            <a:r>
              <a:rPr kumimoji="0" lang="en-US" sz="1100" b="0" i="0" u="none" strike="noStrike" kern="100" cap="none" spc="0" normalizeH="0" baseline="0" noProof="0">
                <a:ln>
                  <a:noFill/>
                </a:ln>
                <a:solidFill>
                  <a:srgbClr val="091F2C"/>
                </a:solidFill>
                <a:effectLst/>
                <a:uLnTx/>
                <a:uFillTx/>
                <a:latin typeface="Segoe Sans Display"/>
                <a:ea typeface="+mn-ea"/>
                <a:cs typeface="+mn-cs"/>
              </a:rPr>
              <a:t>, and </a:t>
            </a:r>
            <a:r>
              <a:rPr lang="en-US" sz="1100">
                <a:solidFill>
                  <a:srgbClr val="091F2C"/>
                </a:solidFill>
                <a:latin typeface="Segoe Sans Display"/>
              </a:rPr>
              <a:t>secure experiences across apps and workflows, helping teams work more effectively without relying solely on connector-based approaches</a:t>
            </a:r>
            <a:r>
              <a:rPr kumimoji="0" lang="en-US" sz="1100" b="0" i="0" u="none" strike="noStrike" kern="100" cap="none" spc="0" normalizeH="0" baseline="0" noProof="0">
                <a:ln>
                  <a:noFill/>
                </a:ln>
                <a:solidFill>
                  <a:srgbClr val="091F2C"/>
                </a:solidFill>
                <a:effectLst/>
                <a:uLnTx/>
                <a:uFillTx/>
                <a:latin typeface="Segoe Sans Display"/>
                <a:ea typeface="+mn-ea"/>
                <a:cs typeface="+mn-cs"/>
              </a:rPr>
              <a:t>.</a:t>
            </a:r>
            <a:endParaRPr lang="en-US" sz="1100" kern="100">
              <a:solidFill>
                <a:srgbClr val="000000"/>
              </a:solidFill>
              <a:effectLst/>
              <a:latin typeface="Segoe Sans Display"/>
              <a:cs typeface="Segoe Sans Display"/>
            </a:endParaRPr>
          </a:p>
        </p:txBody>
      </p:sp>
      <p:sp>
        <p:nvSpPr>
          <p:cNvPr id="42" name="Rectangle: Rounded Corners 41">
            <a:extLst>
              <a:ext uri="{FF2B5EF4-FFF2-40B4-BE49-F238E27FC236}">
                <a16:creationId xmlns:a16="http://schemas.microsoft.com/office/drawing/2014/main" id="{5902845C-8103-FEA4-55AF-7DAA8BF4AA8B}"/>
              </a:ext>
            </a:extLst>
          </p:cNvPr>
          <p:cNvSpPr>
            <a:spLocks/>
          </p:cNvSpPr>
          <p:nvPr/>
        </p:nvSpPr>
        <p:spPr bwMode="auto">
          <a:xfrm>
            <a:off x="508000" y="5350060"/>
            <a:ext cx="3178175" cy="304800"/>
          </a:xfrm>
          <a:prstGeom prst="roundRect">
            <a:avLst>
              <a:gd name="adj" fmla="val 50000"/>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Segoe Sans Display Semibold"/>
                <a:ea typeface="Segoe UI" pitchFamily="34" charset="0"/>
                <a:cs typeface="Segoe UI" pitchFamily="34" charset="0"/>
              </a:rPr>
              <a:t>Prompt Syntax Legend</a:t>
            </a:r>
          </a:p>
        </p:txBody>
      </p:sp>
      <p:sp>
        <p:nvSpPr>
          <p:cNvPr id="28" name="Content Placeholder 2">
            <a:extLst>
              <a:ext uri="{FF2B5EF4-FFF2-40B4-BE49-F238E27FC236}">
                <a16:creationId xmlns:a16="http://schemas.microsoft.com/office/drawing/2014/main" id="{EA5A5E75-38BD-0117-2AF4-5B3C06885F99}"/>
              </a:ext>
            </a:extLst>
          </p:cNvPr>
          <p:cNvSpPr txBox="1">
            <a:spLocks/>
          </p:cNvSpPr>
          <p:nvPr/>
        </p:nvSpPr>
        <p:spPr>
          <a:xfrm>
            <a:off x="507998" y="5764497"/>
            <a:ext cx="3178175" cy="1250792"/>
          </a:xfrm>
          <a:prstGeom prst="rect">
            <a:avLst/>
          </a:prstGeom>
          <a:noFill/>
        </p:spPr>
        <p:txBody>
          <a:bodyPr wrap="square" lIns="91440" tIns="45720" rIns="91440" bIns="4572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265113" algn="l" defTabSz="1018824" rtl="0" eaLnBrk="1" fontAlgn="auto" latinLnBrk="0" hangingPunct="1">
              <a:lnSpc>
                <a:spcPts val="1600"/>
              </a:lnSpc>
              <a:spcBef>
                <a:spcPts val="0"/>
              </a:spcBef>
              <a:spcAft>
                <a:spcPts val="1200"/>
              </a:spcAft>
              <a:buClrTx/>
              <a:buSzTx/>
              <a:buFontTx/>
              <a:buNone/>
              <a:tabLst/>
              <a:defRPr/>
            </a:pPr>
            <a:r>
              <a:rPr kumimoji="0" lang="en-US" sz="1100" b="0" i="0" u="none" strike="noStrike" kern="100" cap="none" spc="0" normalizeH="0" baseline="0" noProof="0" dirty="0">
                <a:ln>
                  <a:noFill/>
                </a:ln>
                <a:solidFill>
                  <a:srgbClr val="FF5C39">
                    <a:alpha val="99000"/>
                  </a:srgbClr>
                </a:solidFill>
                <a:effectLst/>
                <a:uLnTx/>
                <a:uFillTx/>
                <a:latin typeface="Segoe Sans Display Semibold"/>
                <a:ea typeface="+mn-ea"/>
                <a:cs typeface="+mn-cs"/>
              </a:rPr>
              <a:t>Orange text</a:t>
            </a:r>
            <a:r>
              <a:rPr kumimoji="0" lang="en-US" sz="1100" b="0" i="0" u="none" strike="noStrike" kern="100" cap="none" spc="0" normalizeH="0" baseline="0" noProof="0" dirty="0">
                <a:ln>
                  <a:noFill/>
                </a:ln>
                <a:solidFill>
                  <a:srgbClr val="FF5C39">
                    <a:alpha val="99000"/>
                  </a:srgbClr>
                </a:solidFill>
                <a:effectLst/>
                <a:uLnTx/>
                <a:uFillTx/>
                <a:latin typeface="Segoe Sans Display"/>
                <a:ea typeface="+mn-ea"/>
                <a:cs typeface="+mn-cs"/>
              </a:rPr>
              <a:t> = Context you reference in Copilot</a:t>
            </a:r>
            <a:r>
              <a:rPr kumimoji="0" lang="en-US" sz="1100" b="0" i="0" u="none" strike="noStrike" kern="100" cap="none" spc="0" normalizeH="0" baseline="0" noProof="0" dirty="0">
                <a:ln>
                  <a:noFill/>
                </a:ln>
                <a:solidFill>
                  <a:srgbClr val="091F2C">
                    <a:alpha val="99000"/>
                  </a:srgbClr>
                </a:solidFill>
                <a:effectLst/>
                <a:uLnTx/>
                <a:uFillTx/>
                <a:latin typeface="Segoe Sans Display"/>
                <a:ea typeface="+mn-ea"/>
                <a:cs typeface="+mn-cs"/>
              </a:rPr>
              <a:t> </a:t>
            </a:r>
            <a:r>
              <a:rPr kumimoji="0" lang="en-US" sz="1100" b="0" i="1" u="none" strike="noStrike" kern="100" cap="none" spc="0" normalizeH="0" baseline="0" noProof="0" dirty="0">
                <a:ln>
                  <a:noFill/>
                </a:ln>
                <a:solidFill>
                  <a:srgbClr val="091F2C">
                    <a:alpha val="99000"/>
                  </a:srgbClr>
                </a:solidFill>
                <a:effectLst/>
                <a:uLnTx/>
                <a:uFillTx/>
                <a:latin typeface="Segoe Sans Display"/>
                <a:ea typeface="+mn-ea"/>
                <a:cs typeface="+mn-cs"/>
              </a:rPr>
              <a:t>(e.g., a file, email, meeting, Team chats, Team channels, site)</a:t>
            </a:r>
          </a:p>
          <a:p>
            <a:pPr marL="0" marR="0" lvl="0" indent="265113" algn="l" defTabSz="1018824" rtl="0" eaLnBrk="1" fontAlgn="auto" latinLnBrk="0" hangingPunct="1">
              <a:lnSpc>
                <a:spcPts val="1600"/>
              </a:lnSpc>
              <a:spcBef>
                <a:spcPts val="0"/>
              </a:spcBef>
              <a:spcAft>
                <a:spcPts val="1200"/>
              </a:spcAft>
              <a:buClrTx/>
              <a:buSzTx/>
              <a:buFontTx/>
              <a:buNone/>
              <a:tabLst/>
              <a:defRPr/>
            </a:pPr>
            <a:r>
              <a:rPr kumimoji="0" lang="en-US" sz="1100" b="0" i="0" u="none" strike="noStrike" kern="100" cap="none" spc="0" normalizeH="0" baseline="0" noProof="0" dirty="0">
                <a:ln>
                  <a:noFill/>
                </a:ln>
                <a:solidFill>
                  <a:srgbClr val="C03BC4">
                    <a:alpha val="99000"/>
                  </a:srgbClr>
                </a:solidFill>
                <a:effectLst/>
                <a:uLnTx/>
                <a:uFillTx/>
                <a:latin typeface="Segoe Sans Display Semibold"/>
                <a:ea typeface="+mn-ea"/>
                <a:cs typeface="+mn-cs"/>
              </a:rPr>
              <a:t>Purple text </a:t>
            </a:r>
            <a:r>
              <a:rPr kumimoji="0" lang="en-US" sz="1100" b="0" i="0" u="none" strike="noStrike" kern="100" cap="none" spc="0" normalizeH="0" baseline="0" noProof="0" dirty="0">
                <a:ln>
                  <a:noFill/>
                </a:ln>
                <a:solidFill>
                  <a:srgbClr val="C03BC4">
                    <a:alpha val="99000"/>
                  </a:srgbClr>
                </a:solidFill>
                <a:effectLst/>
                <a:uLnTx/>
                <a:uFillTx/>
                <a:latin typeface="Segoe Sans Display"/>
                <a:ea typeface="+mn-ea"/>
                <a:cs typeface="+mn-cs"/>
              </a:rPr>
              <a:t>= Details you insert</a:t>
            </a:r>
            <a:br>
              <a:rPr kumimoji="0" lang="en-US" sz="1100" b="0" i="0" u="none" strike="noStrike" kern="100" cap="none" spc="0" normalizeH="0" baseline="0" noProof="0" dirty="0">
                <a:ln>
                  <a:noFill/>
                </a:ln>
                <a:solidFill>
                  <a:srgbClr val="091F2C">
                    <a:alpha val="99000"/>
                  </a:srgbClr>
                </a:solidFill>
                <a:effectLst/>
                <a:uLnTx/>
                <a:uFillTx/>
                <a:latin typeface="Segoe Sans Display"/>
                <a:ea typeface="+mn-ea"/>
                <a:cs typeface="+mn-cs"/>
              </a:rPr>
            </a:br>
            <a:r>
              <a:rPr kumimoji="0" lang="en-US" sz="1100" b="0" i="1" u="none" strike="noStrike" kern="100" cap="none" spc="0" normalizeH="0" baseline="0" noProof="0" dirty="0">
                <a:ln>
                  <a:noFill/>
                </a:ln>
                <a:solidFill>
                  <a:srgbClr val="091F2C">
                    <a:alpha val="99000"/>
                  </a:srgbClr>
                </a:solidFill>
                <a:effectLst/>
                <a:uLnTx/>
                <a:uFillTx/>
                <a:latin typeface="Segoe Sans Display"/>
                <a:ea typeface="+mn-ea"/>
                <a:cs typeface="+mn-cs"/>
              </a:rPr>
              <a:t>(e.g., customer name, industry, product, or date)</a:t>
            </a:r>
          </a:p>
        </p:txBody>
      </p:sp>
      <p:sp>
        <p:nvSpPr>
          <p:cNvPr id="29" name="Content Placeholder 2">
            <a:extLst>
              <a:ext uri="{FF2B5EF4-FFF2-40B4-BE49-F238E27FC236}">
                <a16:creationId xmlns:a16="http://schemas.microsoft.com/office/drawing/2014/main" id="{4FA32824-6C06-CE49-4D27-02FE9D876128}"/>
              </a:ext>
            </a:extLst>
          </p:cNvPr>
          <p:cNvSpPr txBox="1">
            <a:spLocks/>
          </p:cNvSpPr>
          <p:nvPr/>
        </p:nvSpPr>
        <p:spPr>
          <a:xfrm>
            <a:off x="4107180" y="2151124"/>
            <a:ext cx="3185160" cy="4822923"/>
          </a:xfrm>
          <a:prstGeom prst="rect">
            <a:avLst/>
          </a:prstGeom>
        </p:spPr>
        <p:txBody>
          <a:bodyPr vert="horz" wrap="square" lIns="0" tIns="0" rIns="0" bIns="0" rtlCol="0" anchor="t">
            <a:spAutoFit/>
          </a:bodyPr>
          <a:lstStyle>
            <a:defPPr>
              <a:defRPr lang="en-US"/>
            </a:defPPr>
            <a:lvl1pPr marL="145733"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785" kern="1200" spc="0" baseline="0">
                <a:solidFill>
                  <a:schemeClr val="tx1"/>
                </a:solidFill>
                <a:latin typeface="+mn-lt"/>
                <a:ea typeface="+mn-ea"/>
                <a:cs typeface="Segoe Sans Display" pitchFamily="2" charset="0"/>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594623" rtl="0" eaLnBrk="1" fontAlgn="auto" latinLnBrk="0" hangingPunct="1">
              <a:lnSpc>
                <a:spcPts val="1700"/>
              </a:lnSpc>
              <a:spcBef>
                <a:spcPts val="0"/>
              </a:spcBef>
              <a:spcAft>
                <a:spcPts val="600"/>
              </a:spcAft>
              <a:buClrTx/>
              <a:buSzPct val="90000"/>
              <a:buFont typeface="Wingdings" panose="05000000000000000000" pitchFamily="2" charset="2"/>
              <a:buNone/>
              <a:tabLst/>
              <a:defRPr/>
            </a:pPr>
            <a:r>
              <a:rPr kumimoji="0" lang="en-US" sz="1200" b="0" i="0" u="none" strike="noStrike" kern="1200" cap="none" spc="0" normalizeH="0" baseline="0" noProof="0">
                <a:ln>
                  <a:noFill/>
                </a:ln>
                <a:solidFill>
                  <a:srgbClr val="C03BC4">
                    <a:alpha val="99000"/>
                  </a:srgbClr>
                </a:solidFill>
                <a:effectLst/>
                <a:uLnTx/>
                <a:uFillTx/>
                <a:latin typeface="Segoe Sans Display Semibold"/>
                <a:ea typeface="+mn-ea"/>
                <a:cs typeface="Segoe Sans Display" pitchFamily="2" charset="0"/>
              </a:rPr>
              <a:t>Tips: </a:t>
            </a:r>
          </a:p>
          <a:p>
            <a:pPr marL="190500" marR="0" lvl="0" indent="-190500" algn="l" defTabSz="1018824" rtl="0" eaLnBrk="1" fontAlgn="auto" latinLnBrk="0" hangingPunct="1">
              <a:lnSpc>
                <a:spcPts val="1700"/>
              </a:lnSpc>
              <a:spcBef>
                <a:spcPts val="0"/>
              </a:spcBef>
              <a:spcAft>
                <a:spcPts val="800"/>
              </a:spcAft>
              <a:buClrTx/>
              <a:buSzPct val="100000"/>
              <a:buFont typeface="Arial" panose="020B0604020202020204" pitchFamily="34" charset="0"/>
              <a:buChar char="•"/>
              <a:tabLst/>
              <a:defRPr/>
            </a:pPr>
            <a:r>
              <a:rPr kumimoji="0" lang="en-US" sz="1100" b="0" i="0" u="none" strike="noStrike" kern="100" cap="none" spc="0" normalizeH="0" baseline="0" noProof="0">
                <a:ln>
                  <a:noFill/>
                </a:ln>
                <a:solidFill>
                  <a:srgbClr val="091F2C">
                    <a:alpha val="99000"/>
                  </a:srgbClr>
                </a:solidFill>
                <a:effectLst/>
                <a:uLnTx/>
                <a:uFillTx/>
                <a:latin typeface="Segoe Sans Display Semibold"/>
                <a:ea typeface="+mn-ea"/>
                <a:cs typeface="Segoe Sans Display" pitchFamily="2" charset="0"/>
              </a:rPr>
              <a:t>Work Toggle </a:t>
            </a:r>
            <a:r>
              <a:rPr kumimoji="0" lang="en-US" sz="1100" b="0" i="0" u="none" strike="noStrike" kern="100" cap="none" spc="0" normalizeH="0" baseline="0" noProof="0">
                <a:ln>
                  <a:noFill/>
                </a:ln>
                <a:solidFill>
                  <a:srgbClr val="091F2C">
                    <a:alpha val="99000"/>
                  </a:srgbClr>
                </a:solidFill>
                <a:effectLst/>
                <a:uLnTx/>
                <a:uFillTx/>
                <a:latin typeface="Segoe Sans Display"/>
                <a:ea typeface="+mn-ea"/>
                <a:cs typeface="Segoe Sans Display" pitchFamily="2" charset="0"/>
              </a:rPr>
              <a:t>– Work Mode keeps outputs focused on your organizational data and maintains context across apps and workflows. </a:t>
            </a:r>
            <a:br>
              <a:rPr kumimoji="0" lang="en-US" sz="1100" b="0" i="0" u="none" strike="noStrike" kern="100" cap="none" spc="0" normalizeH="0" baseline="0" noProof="0">
                <a:ln>
                  <a:noFill/>
                </a:ln>
                <a:solidFill>
                  <a:srgbClr val="091F2C">
                    <a:alpha val="99000"/>
                  </a:srgbClr>
                </a:solidFill>
                <a:effectLst/>
                <a:uLnTx/>
                <a:uFillTx/>
                <a:latin typeface="Segoe Sans Display"/>
                <a:ea typeface="+mn-ea"/>
                <a:cs typeface="Segoe Sans Display" pitchFamily="2" charset="0"/>
              </a:rPr>
            </a:br>
            <a:r>
              <a:rPr kumimoji="0" lang="en-US" sz="1100" b="0" i="0" u="none" strike="noStrike" kern="100" cap="none" spc="0" normalizeH="0" baseline="0" noProof="0">
                <a:ln>
                  <a:noFill/>
                </a:ln>
                <a:solidFill>
                  <a:srgbClr val="091F2C">
                    <a:alpha val="99000"/>
                  </a:srgbClr>
                </a:solidFill>
                <a:effectLst/>
                <a:uLnTx/>
                <a:uFillTx/>
                <a:latin typeface="Segoe Sans Display"/>
                <a:ea typeface="+mn-ea"/>
                <a:cs typeface="Segoe Sans Display" pitchFamily="2" charset="0"/>
              </a:rPr>
              <a:t>It will also pull in relevant web data to provide complete, connected responses.</a:t>
            </a:r>
          </a:p>
          <a:p>
            <a:pPr marL="190500" marR="0" lvl="0" indent="-190500" algn="l" defTabSz="1018824" rtl="0" eaLnBrk="1" fontAlgn="auto" latinLnBrk="0" hangingPunct="1">
              <a:lnSpc>
                <a:spcPts val="1700"/>
              </a:lnSpc>
              <a:spcBef>
                <a:spcPts val="0"/>
              </a:spcBef>
              <a:spcAft>
                <a:spcPts val="800"/>
              </a:spcAft>
              <a:buClrTx/>
              <a:buSzPct val="100000"/>
              <a:buFont typeface="Arial" panose="020B0604020202020204" pitchFamily="34" charset="0"/>
              <a:buChar char="•"/>
              <a:tabLst/>
              <a:defRPr/>
            </a:pPr>
            <a:r>
              <a:rPr kumimoji="0" lang="en-US" sz="1100" b="0" i="0" u="none" strike="noStrike" kern="100" cap="none" spc="0" normalizeH="0" baseline="0" noProof="0">
                <a:ln>
                  <a:noFill/>
                </a:ln>
                <a:solidFill>
                  <a:srgbClr val="091F2C">
                    <a:alpha val="99000"/>
                  </a:srgbClr>
                </a:solidFill>
                <a:effectLst/>
                <a:uLnTx/>
                <a:uFillTx/>
                <a:latin typeface="Segoe Sans Display Semibold"/>
                <a:ea typeface="+mn-ea"/>
                <a:cs typeface="Segoe Sans Display" pitchFamily="2" charset="0"/>
              </a:rPr>
              <a:t>Invoke with /text </a:t>
            </a:r>
            <a:r>
              <a:rPr kumimoji="0" lang="en-US" sz="1100" b="0" i="0" u="none" strike="noStrike" kern="100" cap="none" spc="0" normalizeH="0" baseline="0" noProof="0">
                <a:ln>
                  <a:noFill/>
                </a:ln>
                <a:solidFill>
                  <a:srgbClr val="091F2C">
                    <a:alpha val="99000"/>
                  </a:srgbClr>
                </a:solidFill>
                <a:effectLst/>
                <a:uLnTx/>
                <a:uFillTx/>
                <a:latin typeface="Segoe Sans Display"/>
                <a:ea typeface="+mn-ea"/>
                <a:cs typeface="Segoe Sans Display" pitchFamily="2" charset="0"/>
              </a:rPr>
              <a:t>– Use the forward slash to directly reference files, chats, or meetings so Copilot can ground responses in the right source. Ex. </a:t>
            </a:r>
            <a:r>
              <a:rPr kumimoji="0" lang="en-US" sz="1100" b="0" i="0" u="none" strike="noStrike" kern="100" cap="none" spc="0" normalizeH="0" baseline="0" noProof="0">
                <a:ln>
                  <a:noFill/>
                </a:ln>
                <a:solidFill>
                  <a:srgbClr val="EC4A27">
                    <a:alpha val="99000"/>
                  </a:srgbClr>
                </a:solidFill>
                <a:effectLst/>
                <a:uLnTx/>
                <a:uFillTx/>
                <a:latin typeface="Segoe Sans Display"/>
                <a:ea typeface="+mn-ea"/>
                <a:cs typeface="Segoe Sans Display" pitchFamily="2" charset="0"/>
              </a:rPr>
              <a:t>/Text</a:t>
            </a:r>
          </a:p>
          <a:p>
            <a:pPr marL="190500" marR="0" lvl="0" indent="-190500" algn="l" defTabSz="1018824" rtl="0" eaLnBrk="1" fontAlgn="auto" latinLnBrk="0" hangingPunct="1">
              <a:lnSpc>
                <a:spcPts val="1700"/>
              </a:lnSpc>
              <a:spcBef>
                <a:spcPts val="0"/>
              </a:spcBef>
              <a:spcAft>
                <a:spcPts val="800"/>
              </a:spcAft>
              <a:buClrTx/>
              <a:buSzPct val="100000"/>
              <a:buFont typeface="Arial" panose="020B0604020202020204" pitchFamily="34" charset="0"/>
              <a:buChar char="•"/>
              <a:tabLst/>
              <a:defRPr/>
            </a:pPr>
            <a:r>
              <a:rPr kumimoji="0" lang="en-US" sz="1100" b="0" i="0" u="none" strike="noStrike" kern="100" cap="none" spc="0" normalizeH="0" baseline="0" noProof="0">
                <a:ln>
                  <a:noFill/>
                </a:ln>
                <a:solidFill>
                  <a:srgbClr val="091F2C">
                    <a:alpha val="99000"/>
                  </a:srgbClr>
                </a:solidFill>
                <a:effectLst/>
                <a:uLnTx/>
                <a:uFillTx/>
                <a:latin typeface="Segoe Sans Display Semibold"/>
                <a:ea typeface="+mn-ea"/>
                <a:cs typeface="Segoe Sans Display" pitchFamily="2" charset="0"/>
              </a:rPr>
              <a:t>Responsible Outputs </a:t>
            </a:r>
            <a:r>
              <a:rPr kumimoji="0" lang="en-US" sz="1100" b="0" i="0" u="none" strike="noStrike" kern="100" cap="none" spc="0" normalizeH="0" baseline="0" noProof="0">
                <a:ln>
                  <a:noFill/>
                </a:ln>
                <a:solidFill>
                  <a:srgbClr val="091F2C">
                    <a:alpha val="99000"/>
                  </a:srgbClr>
                </a:solidFill>
                <a:effectLst/>
                <a:uLnTx/>
                <a:uFillTx/>
                <a:latin typeface="Segoe Sans Display"/>
                <a:ea typeface="+mn-ea"/>
                <a:cs typeface="Segoe Sans Display" pitchFamily="2" charset="0"/>
              </a:rPr>
              <a:t>– Always review </a:t>
            </a:r>
            <a:br>
              <a:rPr kumimoji="0" lang="en-US" sz="1100" b="0" i="0" u="none" strike="noStrike" kern="100" cap="none" spc="0" normalizeH="0" baseline="0" noProof="0">
                <a:ln>
                  <a:noFill/>
                </a:ln>
                <a:solidFill>
                  <a:srgbClr val="091F2C">
                    <a:alpha val="99000"/>
                  </a:srgbClr>
                </a:solidFill>
                <a:effectLst/>
                <a:uLnTx/>
                <a:uFillTx/>
                <a:latin typeface="Segoe Sans Display"/>
                <a:ea typeface="+mn-ea"/>
                <a:cs typeface="Segoe Sans Display" pitchFamily="2" charset="0"/>
              </a:rPr>
            </a:br>
            <a:r>
              <a:rPr kumimoji="0" lang="en-US" sz="1100" b="0" i="0" u="none" strike="noStrike" kern="100" cap="none" spc="0" normalizeH="0" baseline="0" noProof="0">
                <a:ln>
                  <a:noFill/>
                </a:ln>
                <a:solidFill>
                  <a:srgbClr val="091F2C">
                    <a:alpha val="99000"/>
                  </a:srgbClr>
                </a:solidFill>
                <a:effectLst/>
                <a:uLnTx/>
                <a:uFillTx/>
                <a:latin typeface="Segoe Sans Display"/>
                <a:ea typeface="+mn-ea"/>
                <a:cs typeface="Segoe Sans Display" pitchFamily="2" charset="0"/>
              </a:rPr>
              <a:t>AI-generated content for accuracy, bias, and relevance and verify information with trusted sources.</a:t>
            </a:r>
          </a:p>
          <a:p>
            <a:pPr marL="190500" marR="0" lvl="0" indent="-190500" algn="l" defTabSz="1018824" rtl="0" eaLnBrk="1" fontAlgn="auto" latinLnBrk="0" hangingPunct="1">
              <a:lnSpc>
                <a:spcPts val="1700"/>
              </a:lnSpc>
              <a:spcBef>
                <a:spcPts val="0"/>
              </a:spcBef>
              <a:spcAft>
                <a:spcPts val="800"/>
              </a:spcAft>
              <a:buClrTx/>
              <a:buSzPct val="100000"/>
              <a:buFont typeface="Arial" panose="020B0604020202020204" pitchFamily="34" charset="0"/>
              <a:buChar char="•"/>
              <a:tabLst/>
              <a:defRPr/>
            </a:pPr>
            <a:r>
              <a:rPr kumimoji="0" lang="en-US" sz="1100" b="0" i="0" u="none" strike="noStrike" kern="100" cap="none" spc="0" normalizeH="0" baseline="0" noProof="0">
                <a:ln>
                  <a:noFill/>
                </a:ln>
                <a:solidFill>
                  <a:srgbClr val="091F2C">
                    <a:alpha val="99000"/>
                  </a:srgbClr>
                </a:solidFill>
                <a:effectLst/>
                <a:uLnTx/>
                <a:uFillTx/>
                <a:latin typeface="Segoe Sans Display Semibold"/>
                <a:ea typeface="+mn-ea"/>
                <a:cs typeface="Segoe Sans Display" pitchFamily="2" charset="0"/>
              </a:rPr>
              <a:t>Share Prompts &amp; Tips </a:t>
            </a:r>
            <a:r>
              <a:rPr kumimoji="0" lang="en-US" sz="1100" b="0" i="0" u="none" strike="noStrike" kern="100" cap="none" spc="0" normalizeH="0" baseline="0" noProof="0">
                <a:ln>
                  <a:noFill/>
                </a:ln>
                <a:solidFill>
                  <a:srgbClr val="091F2C">
                    <a:alpha val="99000"/>
                  </a:srgbClr>
                </a:solidFill>
                <a:effectLst/>
                <a:uLnTx/>
                <a:uFillTx/>
                <a:latin typeface="Segoe Sans Display"/>
                <a:ea typeface="+mn-ea"/>
                <a:cs typeface="Segoe Sans Display" pitchFamily="2" charset="0"/>
              </a:rPr>
              <a:t>– Post your favorite Copilot prompts and helpful tricks to boost team productivity and success.</a:t>
            </a:r>
          </a:p>
          <a:p>
            <a:pPr marL="190500" marR="0" lvl="0" indent="-190500" algn="l" defTabSz="1018824" rtl="0" eaLnBrk="1" fontAlgn="auto" latinLnBrk="0" hangingPunct="1">
              <a:lnSpc>
                <a:spcPts val="1700"/>
              </a:lnSpc>
              <a:spcBef>
                <a:spcPts val="0"/>
              </a:spcBef>
              <a:spcAft>
                <a:spcPts val="800"/>
              </a:spcAft>
              <a:buClrTx/>
              <a:buSzPct val="100000"/>
              <a:buFont typeface="Arial" panose="020B0604020202020204" pitchFamily="34" charset="0"/>
              <a:buChar char="•"/>
              <a:tabLst/>
              <a:defRPr/>
            </a:pPr>
            <a:r>
              <a:rPr kumimoji="0" lang="en-US" sz="1100" b="0" i="0" u="none" strike="noStrike" kern="100" cap="none" spc="0" normalizeH="0" baseline="0" noProof="0">
                <a:ln>
                  <a:noFill/>
                </a:ln>
                <a:solidFill>
                  <a:srgbClr val="091F2C">
                    <a:alpha val="99000"/>
                  </a:srgbClr>
                </a:solidFill>
                <a:effectLst/>
                <a:uLnTx/>
                <a:uFillTx/>
                <a:latin typeface="Segoe Sans Display Semibold"/>
                <a:ea typeface="+mn-ea"/>
                <a:cs typeface="Segoe Sans Display" pitchFamily="2" charset="0"/>
              </a:rPr>
              <a:t>Give Feedback </a:t>
            </a:r>
            <a:r>
              <a:rPr kumimoji="0" lang="en-US" sz="1100" b="0" i="0" u="none" strike="noStrike" kern="100" cap="none" spc="0" normalizeH="0" baseline="0" noProof="0">
                <a:ln>
                  <a:noFill/>
                </a:ln>
                <a:solidFill>
                  <a:srgbClr val="091F2C">
                    <a:alpha val="99000"/>
                  </a:srgbClr>
                </a:solidFill>
                <a:effectLst/>
                <a:uLnTx/>
                <a:uFillTx/>
                <a:latin typeface="Segoe Sans Display"/>
                <a:ea typeface="+mn-ea"/>
                <a:cs typeface="Segoe Sans Display" pitchFamily="2" charset="0"/>
              </a:rPr>
              <a:t>– Use Copilot’s built-in tools or reach out to your admin to share feedback and help improve your experience.</a:t>
            </a:r>
          </a:p>
        </p:txBody>
      </p:sp>
    </p:spTree>
    <p:extLst>
      <p:ext uri="{BB962C8B-B14F-4D97-AF65-F5344CB8AC3E}">
        <p14:creationId xmlns:p14="http://schemas.microsoft.com/office/powerpoint/2010/main" val="749776533"/>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7FD5A1-52D2-B8D5-E02A-E50B133AF277}"/>
            </a:ext>
          </a:extLst>
        </p:cNvPr>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37300F58-DB9E-24A3-4F8D-647FB3634EAF}"/>
              </a:ext>
              <a:ext uri="{C183D7F6-B498-43B3-948B-1728B52AA6E4}">
                <adec:decorative xmlns:adec="http://schemas.microsoft.com/office/drawing/2017/decorative" val="1"/>
              </a:ext>
            </a:extLst>
          </p:cNvPr>
          <p:cNvSpPr>
            <a:spLocks/>
          </p:cNvSpPr>
          <p:nvPr/>
        </p:nvSpPr>
        <p:spPr bwMode="auto">
          <a:xfrm>
            <a:off x="507998" y="3880067"/>
            <a:ext cx="6756399" cy="5238534"/>
          </a:xfrm>
          <a:prstGeom prst="roundRect">
            <a:avLst>
              <a:gd name="adj" fmla="val 2541"/>
            </a:avLst>
          </a:prstGeom>
          <a:solidFill>
            <a:schemeClr val="bg1">
              <a:alpha val="62000"/>
            </a:schemeClr>
          </a:solidFill>
          <a:ln w="9525">
            <a:solidFill>
              <a:schemeClr val="bg1"/>
            </a:solidFill>
          </a:ln>
          <a:effectLst>
            <a:outerShdw blurRad="114300" algn="ctr" rotWithShape="0">
              <a:prstClr val="black">
                <a:alpha val="6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FFFFFF"/>
              </a:solidFill>
              <a:effectLst/>
              <a:uLnTx/>
              <a:uFillTx/>
              <a:latin typeface="Segoe Sans Display"/>
              <a:ea typeface="+mn-ea"/>
              <a:cs typeface="+mn-cs"/>
            </a:endParaRPr>
          </a:p>
        </p:txBody>
      </p:sp>
      <p:pic>
        <p:nvPicPr>
          <p:cNvPr id="18" name="object 4">
            <a:extLst>
              <a:ext uri="{FF2B5EF4-FFF2-40B4-BE49-F238E27FC236}">
                <a16:creationId xmlns:a16="http://schemas.microsoft.com/office/drawing/2014/main" id="{58B0CA61-66D6-6B6D-81CE-09169542B1C8}"/>
              </a:ext>
              <a:ext uri="{C183D7F6-B498-43B3-948B-1728B52AA6E4}">
                <adec:decorative xmlns:adec="http://schemas.microsoft.com/office/drawing/2017/decorative" val="1"/>
              </a:ext>
            </a:extLst>
          </p:cNvPr>
          <p:cNvPicPr/>
          <p:nvPr/>
        </p:nvPicPr>
        <p:blipFill rotWithShape="1">
          <a:blip r:embed="rId3" cstate="print"/>
          <a:srcRect l="19670" r="19670"/>
          <a:stretch>
            <a:fillRect/>
          </a:stretch>
        </p:blipFill>
        <p:spPr>
          <a:xfrm rot="5400000">
            <a:off x="3850482" y="6136484"/>
            <a:ext cx="71436" cy="7772400"/>
          </a:xfrm>
          <a:prstGeom prst="rect">
            <a:avLst/>
          </a:prstGeom>
        </p:spPr>
      </p:pic>
      <p:sp>
        <p:nvSpPr>
          <p:cNvPr id="10" name="Rectangle 9">
            <a:extLst>
              <a:ext uri="{FF2B5EF4-FFF2-40B4-BE49-F238E27FC236}">
                <a16:creationId xmlns:a16="http://schemas.microsoft.com/office/drawing/2014/main" id="{A75EAB29-B005-3FC5-83C1-8214FB6D0343}"/>
              </a:ext>
              <a:ext uri="{C183D7F6-B498-43B3-948B-1728B52AA6E4}">
                <adec:decorative xmlns:adec="http://schemas.microsoft.com/office/drawing/2017/decorative" val="1"/>
              </a:ext>
            </a:extLst>
          </p:cNvPr>
          <p:cNvSpPr>
            <a:spLocks/>
          </p:cNvSpPr>
          <p:nvPr/>
        </p:nvSpPr>
        <p:spPr bwMode="auto">
          <a:xfrm>
            <a:off x="0" y="2066925"/>
            <a:ext cx="7772400" cy="1199542"/>
          </a:xfrm>
          <a:prstGeom prst="rect">
            <a:avLst/>
          </a:prstGeom>
          <a:solidFill>
            <a:schemeClr val="bg2">
              <a:lumMod val="90000"/>
              <a:alpha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12" name="Graphic 5">
            <a:extLst>
              <a:ext uri="{FF2B5EF4-FFF2-40B4-BE49-F238E27FC236}">
                <a16:creationId xmlns:a16="http://schemas.microsoft.com/office/drawing/2014/main" id="{6899D07E-1BCA-F80A-432F-2A1702CDDA7D}"/>
              </a:ext>
              <a:ext uri="{C183D7F6-B498-43B3-948B-1728B52AA6E4}">
                <adec:decorative xmlns:adec="http://schemas.microsoft.com/office/drawing/2017/decorative" val="1"/>
              </a:ext>
            </a:extLst>
          </p:cNvPr>
          <p:cNvSpPr>
            <a:spLocks/>
          </p:cNvSpPr>
          <p:nvPr/>
        </p:nvSpPr>
        <p:spPr>
          <a:xfrm>
            <a:off x="543716" y="2221541"/>
            <a:ext cx="287344" cy="287340"/>
          </a:xfrm>
          <a:custGeom>
            <a:avLst/>
            <a:gdLst>
              <a:gd name="csX0" fmla="*/ 188408 w 190501"/>
              <a:gd name="csY0" fmla="*/ 45534 h 190500"/>
              <a:gd name="csX1" fmla="*/ 189957 w 190501"/>
              <a:gd name="csY1" fmla="*/ 37748 h 190500"/>
              <a:gd name="csX2" fmla="*/ 183357 w 190501"/>
              <a:gd name="csY2" fmla="*/ 33338 h 190500"/>
              <a:gd name="csX3" fmla="*/ 157162 w 190501"/>
              <a:gd name="csY3" fmla="*/ 33338 h 190500"/>
              <a:gd name="csX4" fmla="*/ 157162 w 190501"/>
              <a:gd name="csY4" fmla="*/ 7144 h 190500"/>
              <a:gd name="csX5" fmla="*/ 152751 w 190501"/>
              <a:gd name="csY5" fmla="*/ 544 h 190500"/>
              <a:gd name="csX6" fmla="*/ 144967 w 190501"/>
              <a:gd name="csY6" fmla="*/ 2093 h 190500"/>
              <a:gd name="csX7" fmla="*/ 121155 w 190501"/>
              <a:gd name="csY7" fmla="*/ 25906 h 190500"/>
              <a:gd name="csX8" fmla="*/ 119063 w 190501"/>
              <a:gd name="csY8" fmla="*/ 30957 h 190500"/>
              <a:gd name="csX9" fmla="*/ 119063 w 190501"/>
              <a:gd name="csY9" fmla="*/ 57967 h 190500"/>
              <a:gd name="csX10" fmla="*/ 100185 w 190501"/>
              <a:gd name="csY10" fmla="*/ 76846 h 190500"/>
              <a:gd name="csX11" fmla="*/ 95250 w 190501"/>
              <a:gd name="csY11" fmla="*/ 76201 h 190500"/>
              <a:gd name="csX12" fmla="*/ 76200 w 190501"/>
              <a:gd name="csY12" fmla="*/ 95251 h 190500"/>
              <a:gd name="csX13" fmla="*/ 95250 w 190501"/>
              <a:gd name="csY13" fmla="*/ 114301 h 190500"/>
              <a:gd name="csX14" fmla="*/ 114300 w 190501"/>
              <a:gd name="csY14" fmla="*/ 95251 h 190500"/>
              <a:gd name="csX15" fmla="*/ 113655 w 190501"/>
              <a:gd name="csY15" fmla="*/ 90316 h 190500"/>
              <a:gd name="csX16" fmla="*/ 132533 w 190501"/>
              <a:gd name="csY16" fmla="*/ 71438 h 190500"/>
              <a:gd name="csX17" fmla="*/ 159545 w 190501"/>
              <a:gd name="csY17" fmla="*/ 71438 h 190500"/>
              <a:gd name="csX18" fmla="*/ 164596 w 190501"/>
              <a:gd name="csY18" fmla="*/ 69346 h 190500"/>
              <a:gd name="csX19" fmla="*/ 188408 w 190501"/>
              <a:gd name="csY19" fmla="*/ 45534 h 190500"/>
              <a:gd name="csX20" fmla="*/ 95250 w 190501"/>
              <a:gd name="csY20" fmla="*/ 1 h 190500"/>
              <a:gd name="csX21" fmla="*/ 127860 w 190501"/>
              <a:gd name="csY21" fmla="*/ 5729 h 190500"/>
              <a:gd name="csX22" fmla="*/ 114419 w 190501"/>
              <a:gd name="csY22" fmla="*/ 19170 h 190500"/>
              <a:gd name="csX23" fmla="*/ 112781 w 190501"/>
              <a:gd name="csY23" fmla="*/ 21077 h 190500"/>
              <a:gd name="csX24" fmla="*/ 95250 w 190501"/>
              <a:gd name="csY24" fmla="*/ 19051 h 190500"/>
              <a:gd name="csX25" fmla="*/ 19050 w 190501"/>
              <a:gd name="csY25" fmla="*/ 95251 h 190500"/>
              <a:gd name="csX26" fmla="*/ 95250 w 190501"/>
              <a:gd name="csY26" fmla="*/ 171451 h 190500"/>
              <a:gd name="csX27" fmla="*/ 171450 w 190501"/>
              <a:gd name="csY27" fmla="*/ 95251 h 190500"/>
              <a:gd name="csX28" fmla="*/ 169424 w 190501"/>
              <a:gd name="csY28" fmla="*/ 77720 h 190500"/>
              <a:gd name="csX29" fmla="*/ 171331 w 190501"/>
              <a:gd name="csY29" fmla="*/ 76081 h 190500"/>
              <a:gd name="csX30" fmla="*/ 184772 w 190501"/>
              <a:gd name="csY30" fmla="*/ 62641 h 190500"/>
              <a:gd name="csX31" fmla="*/ 190500 w 190501"/>
              <a:gd name="csY31" fmla="*/ 95251 h 190500"/>
              <a:gd name="csX32" fmla="*/ 95250 w 190501"/>
              <a:gd name="csY32" fmla="*/ 190501 h 190500"/>
              <a:gd name="csX33" fmla="*/ 0 w 190501"/>
              <a:gd name="csY33" fmla="*/ 95251 h 190500"/>
              <a:gd name="csX34" fmla="*/ 95250 w 190501"/>
              <a:gd name="csY34" fmla="*/ 1 h 190500"/>
              <a:gd name="csX35" fmla="*/ 95250 w 190501"/>
              <a:gd name="csY35" fmla="*/ 38101 h 190500"/>
              <a:gd name="csX36" fmla="*/ 109538 w 190501"/>
              <a:gd name="csY36" fmla="*/ 39901 h 190500"/>
              <a:gd name="csX37" fmla="*/ 109538 w 190501"/>
              <a:gd name="csY37" fmla="*/ 54021 h 190500"/>
              <a:gd name="csX38" fmla="*/ 105592 w 190501"/>
              <a:gd name="csY38" fmla="*/ 57968 h 190500"/>
              <a:gd name="csX39" fmla="*/ 105131 w 190501"/>
              <a:gd name="csY39" fmla="*/ 58444 h 190500"/>
              <a:gd name="csX40" fmla="*/ 95250 w 190501"/>
              <a:gd name="csY40" fmla="*/ 57151 h 190500"/>
              <a:gd name="csX41" fmla="*/ 57150 w 190501"/>
              <a:gd name="csY41" fmla="*/ 95251 h 190500"/>
              <a:gd name="csX42" fmla="*/ 95250 w 190501"/>
              <a:gd name="csY42" fmla="*/ 133351 h 190500"/>
              <a:gd name="csX43" fmla="*/ 133350 w 190501"/>
              <a:gd name="csY43" fmla="*/ 95251 h 190500"/>
              <a:gd name="csX44" fmla="*/ 132057 w 190501"/>
              <a:gd name="csY44" fmla="*/ 85369 h 190500"/>
              <a:gd name="csX45" fmla="*/ 132533 w 190501"/>
              <a:gd name="csY45" fmla="*/ 84909 h 190500"/>
              <a:gd name="csX46" fmla="*/ 136478 w 190501"/>
              <a:gd name="csY46" fmla="*/ 80963 h 190500"/>
              <a:gd name="csX47" fmla="*/ 150600 w 190501"/>
              <a:gd name="csY47" fmla="*/ 80963 h 190500"/>
              <a:gd name="csX48" fmla="*/ 152400 w 190501"/>
              <a:gd name="csY48" fmla="*/ 95251 h 190500"/>
              <a:gd name="csX49" fmla="*/ 95250 w 190501"/>
              <a:gd name="csY49" fmla="*/ 152401 h 190500"/>
              <a:gd name="csX50" fmla="*/ 38100 w 190501"/>
              <a:gd name="csY50" fmla="*/ 95251 h 190500"/>
              <a:gd name="csX51" fmla="*/ 95250 w 190501"/>
              <a:gd name="csY51" fmla="*/ 38101 h 190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Lst>
            <a:rect l="l" t="t" r="r" b="b"/>
            <a:pathLst>
              <a:path w="190501" h="190500">
                <a:moveTo>
                  <a:pt x="188408" y="45534"/>
                </a:moveTo>
                <a:cubicBezTo>
                  <a:pt x="190452" y="43491"/>
                  <a:pt x="191063" y="40418"/>
                  <a:pt x="189957" y="37748"/>
                </a:cubicBezTo>
                <a:cubicBezTo>
                  <a:pt x="188852" y="35079"/>
                  <a:pt x="186247" y="33338"/>
                  <a:pt x="183357" y="33338"/>
                </a:cubicBezTo>
                <a:lnTo>
                  <a:pt x="157162" y="33338"/>
                </a:lnTo>
                <a:lnTo>
                  <a:pt x="157162" y="7144"/>
                </a:lnTo>
                <a:cubicBezTo>
                  <a:pt x="157162" y="4255"/>
                  <a:pt x="155421" y="1650"/>
                  <a:pt x="152751" y="544"/>
                </a:cubicBezTo>
                <a:cubicBezTo>
                  <a:pt x="150083" y="-562"/>
                  <a:pt x="147010" y="50"/>
                  <a:pt x="144967" y="2093"/>
                </a:cubicBezTo>
                <a:lnTo>
                  <a:pt x="121155" y="25906"/>
                </a:lnTo>
                <a:cubicBezTo>
                  <a:pt x="119815" y="27246"/>
                  <a:pt x="119063" y="29063"/>
                  <a:pt x="119063" y="30957"/>
                </a:cubicBezTo>
                <a:lnTo>
                  <a:pt x="119063" y="57967"/>
                </a:lnTo>
                <a:lnTo>
                  <a:pt x="100185" y="76846"/>
                </a:lnTo>
                <a:cubicBezTo>
                  <a:pt x="98610" y="76425"/>
                  <a:pt x="96957" y="76201"/>
                  <a:pt x="95250" y="76201"/>
                </a:cubicBezTo>
                <a:cubicBezTo>
                  <a:pt x="84729" y="76201"/>
                  <a:pt x="76200" y="84730"/>
                  <a:pt x="76200" y="95251"/>
                </a:cubicBezTo>
                <a:cubicBezTo>
                  <a:pt x="76200" y="105771"/>
                  <a:pt x="84729" y="114301"/>
                  <a:pt x="95250" y="114301"/>
                </a:cubicBezTo>
                <a:cubicBezTo>
                  <a:pt x="105771" y="114301"/>
                  <a:pt x="114300" y="105771"/>
                  <a:pt x="114300" y="95251"/>
                </a:cubicBezTo>
                <a:cubicBezTo>
                  <a:pt x="114300" y="93544"/>
                  <a:pt x="114075" y="91891"/>
                  <a:pt x="113655" y="90316"/>
                </a:cubicBezTo>
                <a:lnTo>
                  <a:pt x="132533" y="71438"/>
                </a:lnTo>
                <a:lnTo>
                  <a:pt x="159545" y="71438"/>
                </a:lnTo>
                <a:cubicBezTo>
                  <a:pt x="161439" y="71438"/>
                  <a:pt x="163256" y="70686"/>
                  <a:pt x="164596" y="69346"/>
                </a:cubicBezTo>
                <a:lnTo>
                  <a:pt x="188408" y="45534"/>
                </a:lnTo>
                <a:close/>
                <a:moveTo>
                  <a:pt x="95250" y="1"/>
                </a:moveTo>
                <a:cubicBezTo>
                  <a:pt x="106705" y="1"/>
                  <a:pt x="117687" y="2023"/>
                  <a:pt x="127860" y="5729"/>
                </a:cubicBezTo>
                <a:lnTo>
                  <a:pt x="114419" y="19170"/>
                </a:lnTo>
                <a:cubicBezTo>
                  <a:pt x="113823" y="19767"/>
                  <a:pt x="113275" y="20405"/>
                  <a:pt x="112781" y="21077"/>
                </a:cubicBezTo>
                <a:cubicBezTo>
                  <a:pt x="107152" y="19752"/>
                  <a:pt x="101283" y="19051"/>
                  <a:pt x="95250" y="19051"/>
                </a:cubicBezTo>
                <a:cubicBezTo>
                  <a:pt x="53166" y="19051"/>
                  <a:pt x="19050" y="53166"/>
                  <a:pt x="19050" y="95251"/>
                </a:cubicBezTo>
                <a:cubicBezTo>
                  <a:pt x="19050" y="137334"/>
                  <a:pt x="53166" y="171451"/>
                  <a:pt x="95250" y="171451"/>
                </a:cubicBezTo>
                <a:cubicBezTo>
                  <a:pt x="137334" y="171451"/>
                  <a:pt x="171450" y="137334"/>
                  <a:pt x="171450" y="95251"/>
                </a:cubicBezTo>
                <a:cubicBezTo>
                  <a:pt x="171450" y="89218"/>
                  <a:pt x="170749" y="83348"/>
                  <a:pt x="169424" y="77720"/>
                </a:cubicBezTo>
                <a:cubicBezTo>
                  <a:pt x="170096" y="77226"/>
                  <a:pt x="170734" y="76678"/>
                  <a:pt x="171331" y="76081"/>
                </a:cubicBezTo>
                <a:lnTo>
                  <a:pt x="184772" y="62641"/>
                </a:lnTo>
                <a:cubicBezTo>
                  <a:pt x="188478" y="72813"/>
                  <a:pt x="190500" y="83796"/>
                  <a:pt x="190500" y="95251"/>
                </a:cubicBezTo>
                <a:cubicBezTo>
                  <a:pt x="190500" y="147856"/>
                  <a:pt x="147855" y="190501"/>
                  <a:pt x="95250" y="190501"/>
                </a:cubicBezTo>
                <a:cubicBezTo>
                  <a:pt x="42645" y="190501"/>
                  <a:pt x="0" y="147856"/>
                  <a:pt x="0" y="95251"/>
                </a:cubicBezTo>
                <a:cubicBezTo>
                  <a:pt x="0" y="42645"/>
                  <a:pt x="42645" y="1"/>
                  <a:pt x="95250" y="1"/>
                </a:cubicBezTo>
                <a:close/>
                <a:moveTo>
                  <a:pt x="95250" y="38101"/>
                </a:moveTo>
                <a:cubicBezTo>
                  <a:pt x="100184" y="38101"/>
                  <a:pt x="104971" y="38726"/>
                  <a:pt x="109538" y="39901"/>
                </a:cubicBezTo>
                <a:lnTo>
                  <a:pt x="109538" y="54021"/>
                </a:lnTo>
                <a:lnTo>
                  <a:pt x="105592" y="57968"/>
                </a:lnTo>
                <a:cubicBezTo>
                  <a:pt x="105435" y="58125"/>
                  <a:pt x="105282" y="58284"/>
                  <a:pt x="105131" y="58444"/>
                </a:cubicBezTo>
                <a:cubicBezTo>
                  <a:pt x="101980" y="57601"/>
                  <a:pt x="98668" y="57151"/>
                  <a:pt x="95250" y="57151"/>
                </a:cubicBezTo>
                <a:cubicBezTo>
                  <a:pt x="74208" y="57151"/>
                  <a:pt x="57150" y="74208"/>
                  <a:pt x="57150" y="95251"/>
                </a:cubicBezTo>
                <a:cubicBezTo>
                  <a:pt x="57150" y="116293"/>
                  <a:pt x="74208" y="133351"/>
                  <a:pt x="95250" y="133351"/>
                </a:cubicBezTo>
                <a:cubicBezTo>
                  <a:pt x="116292" y="133351"/>
                  <a:pt x="133350" y="116293"/>
                  <a:pt x="133350" y="95251"/>
                </a:cubicBezTo>
                <a:cubicBezTo>
                  <a:pt x="133350" y="91833"/>
                  <a:pt x="132900" y="88521"/>
                  <a:pt x="132057" y="85369"/>
                </a:cubicBezTo>
                <a:cubicBezTo>
                  <a:pt x="132217" y="85219"/>
                  <a:pt x="132376" y="85065"/>
                  <a:pt x="132533" y="84909"/>
                </a:cubicBezTo>
                <a:lnTo>
                  <a:pt x="136478" y="80963"/>
                </a:lnTo>
                <a:lnTo>
                  <a:pt x="150600" y="80963"/>
                </a:lnTo>
                <a:cubicBezTo>
                  <a:pt x="151775" y="85530"/>
                  <a:pt x="152400" y="90317"/>
                  <a:pt x="152400" y="95251"/>
                </a:cubicBezTo>
                <a:cubicBezTo>
                  <a:pt x="152400" y="126814"/>
                  <a:pt x="126813" y="152401"/>
                  <a:pt x="95250" y="152401"/>
                </a:cubicBezTo>
                <a:cubicBezTo>
                  <a:pt x="63687" y="152401"/>
                  <a:pt x="38100" y="126814"/>
                  <a:pt x="38100" y="95251"/>
                </a:cubicBezTo>
                <a:cubicBezTo>
                  <a:pt x="38100" y="63687"/>
                  <a:pt x="63687" y="38101"/>
                  <a:pt x="95250" y="38101"/>
                </a:cubicBezTo>
                <a:close/>
              </a:path>
            </a:pathLst>
          </a:custGeom>
          <a:gradFill flip="none" rotWithShape="1">
            <a:gsLst>
              <a:gs pos="0">
                <a:srgbClr val="0078D4"/>
              </a:gs>
              <a:gs pos="100000">
                <a:srgbClr val="C53FCC"/>
              </a:gs>
            </a:gsLst>
            <a:lin ang="0" scaled="1"/>
            <a:tileRect/>
          </a:gradFill>
          <a:ln>
            <a:noFill/>
          </a:ln>
          <a:effectLst>
            <a:outerShdw blurRad="127000" dist="50800" dir="5400000" algn="ctr" rotWithShape="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261190" tIns="208950" rIns="261190" bIns="208950" numCol="1" spcCol="0" rtlCol="0" fromWordArt="0" anchor="t" anchorCtr="0" forceAA="0" compatLnSpc="1">
            <a:prstTxWarp prst="textNoShape">
              <a:avLst/>
            </a:prstTxWarp>
            <a:noAutofit/>
          </a:bodyPr>
          <a:lstStyle/>
          <a:p>
            <a:pPr marL="0" marR="0" lvl="0" indent="0" algn="l" defTabSz="1330972" rtl="0" eaLnBrk="1" fontAlgn="base" latinLnBrk="0" hangingPunct="1">
              <a:lnSpc>
                <a:spcPct val="100000"/>
              </a:lnSpc>
              <a:spcBef>
                <a:spcPct val="0"/>
              </a:spcBef>
              <a:spcAft>
                <a:spcPct val="0"/>
              </a:spcAft>
              <a:buClrTx/>
              <a:buSzTx/>
              <a:buFontTx/>
              <a:buNone/>
              <a:tabLst/>
              <a:defRPr/>
            </a:pPr>
            <a:endParaRPr kumimoji="0" lang="en-US" sz="2799" b="1" i="0" u="none" strike="noStrike" kern="1200" cap="none" spc="0" normalizeH="0" baseline="0" noProof="0">
              <a:ln>
                <a:noFill/>
              </a:ln>
              <a:noFill/>
              <a:effectLst/>
              <a:uLnTx/>
              <a:uFillTx/>
              <a:latin typeface="Segoe UI Variable Display Semibold" pitchFamily="2" charset="0"/>
              <a:ea typeface="+mn-ea"/>
              <a:cs typeface="Segoe UI" pitchFamily="34" charset="0"/>
            </a:endParaRPr>
          </a:p>
        </p:txBody>
      </p:sp>
      <p:cxnSp>
        <p:nvCxnSpPr>
          <p:cNvPr id="13" name="Straight Connector 12">
            <a:extLst>
              <a:ext uri="{FF2B5EF4-FFF2-40B4-BE49-F238E27FC236}">
                <a16:creationId xmlns:a16="http://schemas.microsoft.com/office/drawing/2014/main" id="{327D2CBB-6F71-75A4-1DB0-4A6438636ECA}"/>
              </a:ext>
              <a:ext uri="{C183D7F6-B498-43B3-948B-1728B52AA6E4}">
                <adec:decorative xmlns:adec="http://schemas.microsoft.com/office/drawing/2017/decorative" val="1"/>
              </a:ext>
            </a:extLst>
          </p:cNvPr>
          <p:cNvCxnSpPr>
            <a:cxnSpLocks/>
          </p:cNvCxnSpPr>
          <p:nvPr/>
        </p:nvCxnSpPr>
        <p:spPr>
          <a:xfrm>
            <a:off x="1000125" y="2666697"/>
            <a:ext cx="6264276" cy="0"/>
          </a:xfrm>
          <a:prstGeom prst="line">
            <a:avLst/>
          </a:prstGeom>
          <a:ln w="635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14" name="Graphic 15">
            <a:extLst>
              <a:ext uri="{FF2B5EF4-FFF2-40B4-BE49-F238E27FC236}">
                <a16:creationId xmlns:a16="http://schemas.microsoft.com/office/drawing/2014/main" id="{1CE9011E-B455-9B28-0C32-DD6261189CCF}"/>
              </a:ext>
              <a:ext uri="{C183D7F6-B498-43B3-948B-1728B52AA6E4}">
                <adec:decorative xmlns:adec="http://schemas.microsoft.com/office/drawing/2017/decorative" val="1"/>
              </a:ext>
            </a:extLst>
          </p:cNvPr>
          <p:cNvSpPr>
            <a:spLocks/>
          </p:cNvSpPr>
          <p:nvPr/>
        </p:nvSpPr>
        <p:spPr>
          <a:xfrm>
            <a:off x="538187" y="2841363"/>
            <a:ext cx="298402" cy="253640"/>
          </a:xfrm>
          <a:custGeom>
            <a:avLst/>
            <a:gdLst>
              <a:gd name="csX0" fmla="*/ 147926 w 190499"/>
              <a:gd name="csY0" fmla="*/ 2092 h 161924"/>
              <a:gd name="csX1" fmla="*/ 137824 w 190499"/>
              <a:gd name="csY1" fmla="*/ 2092 h 161924"/>
              <a:gd name="csX2" fmla="*/ 137824 w 190499"/>
              <a:gd name="csY2" fmla="*/ 12195 h 161924"/>
              <a:gd name="csX3" fmla="*/ 166109 w 190499"/>
              <a:gd name="csY3" fmla="*/ 40481 h 161924"/>
              <a:gd name="csX4" fmla="*/ 119063 w 190499"/>
              <a:gd name="csY4" fmla="*/ 40481 h 161924"/>
              <a:gd name="csX5" fmla="*/ 88106 w 190499"/>
              <a:gd name="csY5" fmla="*/ 71437 h 161924"/>
              <a:gd name="csX6" fmla="*/ 88106 w 190499"/>
              <a:gd name="csY6" fmla="*/ 100012 h 161924"/>
              <a:gd name="csX7" fmla="*/ 75437 w 190499"/>
              <a:gd name="csY7" fmla="*/ 116198 h 161924"/>
              <a:gd name="csX8" fmla="*/ 38100 w 190499"/>
              <a:gd name="csY8" fmla="*/ 85725 h 161924"/>
              <a:gd name="csX9" fmla="*/ 0 w 190499"/>
              <a:gd name="csY9" fmla="*/ 123825 h 161924"/>
              <a:gd name="csX10" fmla="*/ 38100 w 190499"/>
              <a:gd name="csY10" fmla="*/ 161925 h 161924"/>
              <a:gd name="csX11" fmla="*/ 75582 w 190499"/>
              <a:gd name="csY11" fmla="*/ 130693 h 161924"/>
              <a:gd name="csX12" fmla="*/ 102394 w 190499"/>
              <a:gd name="csY12" fmla="*/ 100012 h 161924"/>
              <a:gd name="csX13" fmla="*/ 102394 w 190499"/>
              <a:gd name="csY13" fmla="*/ 71437 h 161924"/>
              <a:gd name="csX14" fmla="*/ 119063 w 190499"/>
              <a:gd name="csY14" fmla="*/ 54769 h 161924"/>
              <a:gd name="csX15" fmla="*/ 166109 w 190499"/>
              <a:gd name="csY15" fmla="*/ 54769 h 161924"/>
              <a:gd name="csX16" fmla="*/ 137824 w 190499"/>
              <a:gd name="csY16" fmla="*/ 83055 h 161924"/>
              <a:gd name="csX17" fmla="*/ 137824 w 190499"/>
              <a:gd name="csY17" fmla="*/ 93157 h 161924"/>
              <a:gd name="csX18" fmla="*/ 147926 w 190499"/>
              <a:gd name="csY18" fmla="*/ 93157 h 161924"/>
              <a:gd name="csX19" fmla="*/ 188407 w 190499"/>
              <a:gd name="csY19" fmla="*/ 52676 h 161924"/>
              <a:gd name="csX20" fmla="*/ 188407 w 190499"/>
              <a:gd name="csY20" fmla="*/ 42574 h 161924"/>
              <a:gd name="csX21" fmla="*/ 147926 w 190499"/>
              <a:gd name="csY21" fmla="*/ 2092 h 1619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190499" h="161924">
                <a:moveTo>
                  <a:pt x="147926" y="2092"/>
                </a:moveTo>
                <a:cubicBezTo>
                  <a:pt x="145136" y="-697"/>
                  <a:pt x="140614" y="-697"/>
                  <a:pt x="137824" y="2092"/>
                </a:cubicBezTo>
                <a:cubicBezTo>
                  <a:pt x="135034" y="4882"/>
                  <a:pt x="135034" y="9405"/>
                  <a:pt x="137824" y="12195"/>
                </a:cubicBezTo>
                <a:lnTo>
                  <a:pt x="166109" y="40481"/>
                </a:lnTo>
                <a:lnTo>
                  <a:pt x="119063" y="40481"/>
                </a:lnTo>
                <a:cubicBezTo>
                  <a:pt x="101966" y="40481"/>
                  <a:pt x="88106" y="54341"/>
                  <a:pt x="88106" y="71437"/>
                </a:cubicBezTo>
                <a:lnTo>
                  <a:pt x="88106" y="100012"/>
                </a:lnTo>
                <a:cubicBezTo>
                  <a:pt x="88106" y="107840"/>
                  <a:pt x="82711" y="114408"/>
                  <a:pt x="75437" y="116198"/>
                </a:cubicBezTo>
                <a:cubicBezTo>
                  <a:pt x="71904" y="98811"/>
                  <a:pt x="56530" y="85725"/>
                  <a:pt x="38100" y="85725"/>
                </a:cubicBezTo>
                <a:cubicBezTo>
                  <a:pt x="17058" y="85725"/>
                  <a:pt x="0" y="102783"/>
                  <a:pt x="0" y="123825"/>
                </a:cubicBezTo>
                <a:cubicBezTo>
                  <a:pt x="0" y="144867"/>
                  <a:pt x="17058" y="161925"/>
                  <a:pt x="38100" y="161925"/>
                </a:cubicBezTo>
                <a:cubicBezTo>
                  <a:pt x="56797" y="161925"/>
                  <a:pt x="72348" y="148458"/>
                  <a:pt x="75582" y="130693"/>
                </a:cubicBezTo>
                <a:cubicBezTo>
                  <a:pt x="90719" y="128668"/>
                  <a:pt x="102394" y="115704"/>
                  <a:pt x="102394" y="100012"/>
                </a:cubicBezTo>
                <a:lnTo>
                  <a:pt x="102394" y="71437"/>
                </a:lnTo>
                <a:cubicBezTo>
                  <a:pt x="102394" y="62232"/>
                  <a:pt x="109857" y="54769"/>
                  <a:pt x="119063" y="54769"/>
                </a:cubicBezTo>
                <a:lnTo>
                  <a:pt x="166109" y="54769"/>
                </a:lnTo>
                <a:lnTo>
                  <a:pt x="137824" y="83055"/>
                </a:lnTo>
                <a:cubicBezTo>
                  <a:pt x="135034" y="85845"/>
                  <a:pt x="135034" y="90367"/>
                  <a:pt x="137824" y="93157"/>
                </a:cubicBezTo>
                <a:cubicBezTo>
                  <a:pt x="140614" y="95947"/>
                  <a:pt x="145136" y="95947"/>
                  <a:pt x="147926" y="93157"/>
                </a:cubicBezTo>
                <a:lnTo>
                  <a:pt x="188407" y="52676"/>
                </a:lnTo>
                <a:cubicBezTo>
                  <a:pt x="191197" y="49887"/>
                  <a:pt x="191197" y="45363"/>
                  <a:pt x="188407" y="42574"/>
                </a:cubicBezTo>
                <a:lnTo>
                  <a:pt x="147926" y="2092"/>
                </a:lnTo>
                <a:close/>
              </a:path>
            </a:pathLst>
          </a:custGeom>
          <a:gradFill flip="none" rotWithShape="1">
            <a:gsLst>
              <a:gs pos="0">
                <a:srgbClr val="0078D4"/>
              </a:gs>
              <a:gs pos="100000">
                <a:srgbClr val="C53FCC"/>
              </a:gs>
            </a:gsLst>
            <a:lin ang="0" scaled="1"/>
            <a:tileRect/>
          </a:gradFill>
          <a:ln>
            <a:noFill/>
          </a:ln>
          <a:effectLst>
            <a:outerShdw blurRad="127000" dist="50800" dir="5400000" algn="ctr" rotWithShape="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261190" tIns="208950" rIns="261190" bIns="208950" numCol="1" spcCol="0" rtlCol="0" fromWordArt="0" anchor="t" anchorCtr="0" forceAA="0" compatLnSpc="1">
            <a:prstTxWarp prst="textNoShape">
              <a:avLst/>
            </a:prstTxWarp>
            <a:noAutofit/>
          </a:bodyPr>
          <a:lstStyle/>
          <a:p>
            <a:pPr marL="0" marR="0" lvl="0" indent="0" algn="l" defTabSz="1330972" rtl="0" eaLnBrk="1" fontAlgn="base" latinLnBrk="0" hangingPunct="1">
              <a:lnSpc>
                <a:spcPct val="100000"/>
              </a:lnSpc>
              <a:spcBef>
                <a:spcPct val="0"/>
              </a:spcBef>
              <a:spcAft>
                <a:spcPct val="0"/>
              </a:spcAft>
              <a:buClrTx/>
              <a:buSzTx/>
              <a:buFontTx/>
              <a:buNone/>
              <a:tabLst/>
              <a:defRPr/>
            </a:pPr>
            <a:endParaRPr kumimoji="0" lang="en-US" sz="2799" b="1" i="0" u="none" strike="noStrike" kern="1200" cap="none" spc="0" normalizeH="0" baseline="0" noProof="0">
              <a:ln>
                <a:noFill/>
              </a:ln>
              <a:noFill/>
              <a:effectLst/>
              <a:uLnTx/>
              <a:uFillTx/>
              <a:latin typeface="Segoe UI Variable Display Semibold" pitchFamily="2" charset="0"/>
              <a:ea typeface="+mn-ea"/>
              <a:cs typeface="Segoe UI" pitchFamily="34" charset="0"/>
            </a:endParaRPr>
          </a:p>
        </p:txBody>
      </p:sp>
      <p:sp>
        <p:nvSpPr>
          <p:cNvPr id="47" name="Slide Number Placeholder 5">
            <a:extLst>
              <a:ext uri="{FF2B5EF4-FFF2-40B4-BE49-F238E27FC236}">
                <a16:creationId xmlns:a16="http://schemas.microsoft.com/office/drawing/2014/main" id="{4BACE7BB-AFD3-0282-D3FE-9CFCFECE43C9}"/>
              </a:ext>
              <a:ext uri="{C183D7F6-B498-43B3-948B-1728B52AA6E4}">
                <adec:decorative xmlns:adec="http://schemas.microsoft.com/office/drawing/2017/decorative" val="1"/>
              </a:ext>
            </a:extLst>
          </p:cNvPr>
          <p:cNvSpPr txBox="1">
            <a:spLocks/>
          </p:cNvSpPr>
          <p:nvPr/>
        </p:nvSpPr>
        <p:spPr>
          <a:xfrm>
            <a:off x="5770248" y="9617713"/>
            <a:ext cx="1748790" cy="264474"/>
          </a:xfrm>
        </p:spPr>
        <p:txBody>
          <a:bodyPr rIns="0" anchor="ctr"/>
          <a:lstStyle>
            <a:defPPr>
              <a:defRPr lang="en-US"/>
            </a:defPPr>
            <a:lvl1pPr marL="0" algn="r" defTabSz="1018824" rtl="0" eaLnBrk="1" latinLnBrk="0" hangingPunct="1">
              <a:defRPr sz="1200" kern="1200">
                <a:solidFill>
                  <a:schemeClr val="tx1"/>
                </a:solidFill>
                <a:latin typeface="+mn-lt"/>
                <a:ea typeface="+mn-ea"/>
                <a:cs typeface="+mn-cs"/>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ct val="100000"/>
              </a:lnSpc>
              <a:spcBef>
                <a:spcPts val="0"/>
              </a:spcBef>
              <a:spcAft>
                <a:spcPts val="0"/>
              </a:spcAft>
              <a:buClrTx/>
              <a:buSzTx/>
              <a:buFontTx/>
              <a:buNone/>
              <a:tabLst/>
              <a:defRPr/>
            </a:pPr>
            <a:fld id="{BF64B658-AF8F-7D4C-AC24-1E662CA57B6D}" type="slidenum">
              <a:rPr kumimoji="0" lang="en-US" sz="1000" b="0" i="0" u="none" strike="noStrike" kern="1200" cap="none" spc="0" normalizeH="0" baseline="0" noProof="0" smtClean="0">
                <a:ln>
                  <a:noFill/>
                </a:ln>
                <a:solidFill>
                  <a:srgbClr val="091F2C"/>
                </a:solidFill>
                <a:effectLst/>
                <a:uLnTx/>
                <a:uFillTx/>
                <a:latin typeface="Segoe Sans Display Semilight" pitchFamily="2" charset="0"/>
                <a:ea typeface="+mn-ea"/>
                <a:cs typeface="Segoe Sans Display Semilight" pitchFamily="2" charset="0"/>
              </a:rPr>
              <a:pPr marL="0" marR="0" lvl="0" indent="0" algn="r" defTabSz="1018824"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91F2C"/>
              </a:solidFill>
              <a:effectLst/>
              <a:uLnTx/>
              <a:uFillTx/>
              <a:latin typeface="Segoe Sans Display Semilight" pitchFamily="2" charset="0"/>
              <a:ea typeface="+mn-ea"/>
              <a:cs typeface="Segoe Sans Display Semilight" pitchFamily="2" charset="0"/>
            </a:endParaRPr>
          </a:p>
        </p:txBody>
      </p:sp>
      <p:pic>
        <p:nvPicPr>
          <p:cNvPr id="29" name="Picture 28">
            <a:extLst>
              <a:ext uri="{FF2B5EF4-FFF2-40B4-BE49-F238E27FC236}">
                <a16:creationId xmlns:a16="http://schemas.microsoft.com/office/drawing/2014/main" id="{93FE47DC-2C49-230C-DED9-C63C77A8611C}"/>
              </a:ext>
              <a:ext uri="{C183D7F6-B498-43B3-948B-1728B52AA6E4}">
                <adec:decorative xmlns:adec="http://schemas.microsoft.com/office/drawing/2017/decorative" val="1"/>
              </a:ext>
            </a:extLst>
          </p:cNvPr>
          <p:cNvPicPr>
            <a:picLocks/>
          </p:cNvPicPr>
          <p:nvPr/>
        </p:nvPicPr>
        <p:blipFill rotWithShape="1">
          <a:blip r:embed="rId4">
            <a:extLst>
              <a:ext uri="{BEBA8EAE-BF5A-486C-A8C5-ECC9F3942E4B}">
                <a14:imgProps xmlns:a14="http://schemas.microsoft.com/office/drawing/2010/main">
                  <a14:imgLayer r:embed="rId5">
                    <a14:imgEffect>
                      <a14:artisticBlur radius="5"/>
                    </a14:imgEffect>
                  </a14:imgLayer>
                </a14:imgProps>
              </a:ext>
              <a:ext uri="{28A0092B-C50C-407E-A947-70E740481C1C}">
                <a14:useLocalDpi xmlns:a14="http://schemas.microsoft.com/office/drawing/2010/main" val="0"/>
              </a:ext>
            </a:extLst>
          </a:blip>
          <a:srcRect t="45207" b="45207"/>
          <a:stretch>
            <a:fillRect/>
          </a:stretch>
        </p:blipFill>
        <p:spPr>
          <a:xfrm>
            <a:off x="1" y="0"/>
            <a:ext cx="7772400" cy="419100"/>
          </a:xfrm>
          <a:prstGeom prst="rect">
            <a:avLst/>
          </a:prstGeom>
          <a:ln>
            <a:noFill/>
          </a:ln>
          <a:effectLst/>
        </p:spPr>
      </p:pic>
      <p:sp>
        <p:nvSpPr>
          <p:cNvPr id="31" name="Rectangle 30">
            <a:extLst>
              <a:ext uri="{FF2B5EF4-FFF2-40B4-BE49-F238E27FC236}">
                <a16:creationId xmlns:a16="http://schemas.microsoft.com/office/drawing/2014/main" id="{835DB001-60FC-BCE8-9103-5A3F7A2D035A}"/>
              </a:ext>
              <a:ext uri="{C183D7F6-B498-43B3-948B-1728B52AA6E4}">
                <adec:decorative xmlns:adec="http://schemas.microsoft.com/office/drawing/2017/decorative" val="1"/>
              </a:ext>
            </a:extLst>
          </p:cNvPr>
          <p:cNvSpPr>
            <a:spLocks/>
          </p:cNvSpPr>
          <p:nvPr/>
        </p:nvSpPr>
        <p:spPr bwMode="auto">
          <a:xfrm>
            <a:off x="0" y="0"/>
            <a:ext cx="7772400" cy="406400"/>
          </a:xfrm>
          <a:prstGeom prst="rect">
            <a:avLst/>
          </a:prstGeom>
          <a:solidFill>
            <a:schemeClr val="bg1">
              <a:alpha val="6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Sans Display Semibold"/>
              <a:ea typeface="Segoe UI" pitchFamily="34" charset="0"/>
              <a:cs typeface="Segoe UI" pitchFamily="34" charset="0"/>
            </a:endParaRPr>
          </a:p>
        </p:txBody>
      </p:sp>
      <p:sp>
        <p:nvSpPr>
          <p:cNvPr id="32" name="Rectangle: Rounded Corners 31">
            <a:hlinkClick r:id="" action="ppaction://noaction"/>
            <a:extLst>
              <a:ext uri="{FF2B5EF4-FFF2-40B4-BE49-F238E27FC236}">
                <a16:creationId xmlns:a16="http://schemas.microsoft.com/office/drawing/2014/main" id="{75A59526-54B8-DCC3-0C6D-FD2756646FFB}"/>
              </a:ext>
              <a:ext uri="{C183D7F6-B498-43B3-948B-1728B52AA6E4}">
                <adec:decorative xmlns:adec="http://schemas.microsoft.com/office/drawing/2017/decorative" val="1"/>
              </a:ext>
            </a:extLst>
          </p:cNvPr>
          <p:cNvSpPr>
            <a:spLocks/>
          </p:cNvSpPr>
          <p:nvPr/>
        </p:nvSpPr>
        <p:spPr bwMode="auto">
          <a:xfrm>
            <a:off x="507999"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dirty="0">
                <a:ln>
                  <a:noFill/>
                </a:ln>
                <a:solidFill>
                  <a:srgbClr val="091F2C"/>
                </a:solidFill>
                <a:effectLst/>
                <a:uLnTx/>
                <a:uFillTx/>
                <a:latin typeface="Segoe Sans Display Semibold"/>
                <a:ea typeface="+mn-ea"/>
                <a:cs typeface="Segoe UI" pitchFamily="34" charset="0"/>
              </a:rPr>
              <a:t>Best Practices</a:t>
            </a:r>
          </a:p>
        </p:txBody>
      </p:sp>
      <p:sp>
        <p:nvSpPr>
          <p:cNvPr id="33" name="Rectangle: Rounded Corners 32">
            <a:hlinkClick r:id="rId6" action="ppaction://hlinksldjump"/>
            <a:extLst>
              <a:ext uri="{FF2B5EF4-FFF2-40B4-BE49-F238E27FC236}">
                <a16:creationId xmlns:a16="http://schemas.microsoft.com/office/drawing/2014/main" id="{CD3CB0EA-2E32-35EC-149F-4AB7CCF6FBB5}"/>
              </a:ext>
              <a:ext uri="{C183D7F6-B498-43B3-948B-1728B52AA6E4}">
                <adec:decorative xmlns:adec="http://schemas.microsoft.com/office/drawing/2017/decorative" val="1"/>
              </a:ext>
            </a:extLst>
          </p:cNvPr>
          <p:cNvSpPr>
            <a:spLocks/>
          </p:cNvSpPr>
          <p:nvPr/>
        </p:nvSpPr>
        <p:spPr bwMode="auto">
          <a:xfrm>
            <a:off x="1486262" y="230036"/>
            <a:ext cx="886822" cy="373214"/>
          </a:xfrm>
          <a:prstGeom prst="roundRect">
            <a:avLst>
              <a:gd name="adj" fmla="val 50000"/>
            </a:avLst>
          </a:prstGeom>
          <a:gradFill flip="none" rotWithShape="1">
            <a:gsLst>
              <a:gs pos="0">
                <a:srgbClr val="C742CD"/>
              </a:gs>
              <a:gs pos="100000">
                <a:srgbClr val="2780D7"/>
              </a:gs>
            </a:gsLst>
            <a:path path="circle">
              <a:fillToRect l="100000" t="100000"/>
            </a:path>
            <a:tileRect r="-100000" b="-100000"/>
          </a:gradFill>
          <a:ln w="1905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Segoe Sans Display Semibold"/>
                <a:ea typeface="+mn-ea"/>
                <a:cs typeface="Segoe UI" pitchFamily="34" charset="0"/>
              </a:rPr>
              <a:t>Scenario 1</a:t>
            </a:r>
          </a:p>
        </p:txBody>
      </p:sp>
      <p:sp>
        <p:nvSpPr>
          <p:cNvPr id="34" name="Rectangle: Rounded Corners 33">
            <a:hlinkClick r:id="" action="ppaction://noaction"/>
            <a:extLst>
              <a:ext uri="{FF2B5EF4-FFF2-40B4-BE49-F238E27FC236}">
                <a16:creationId xmlns:a16="http://schemas.microsoft.com/office/drawing/2014/main" id="{AF39E226-FF9C-6413-1A89-D67DF52AF247}"/>
              </a:ext>
              <a:ext uri="{C183D7F6-B498-43B3-948B-1728B52AA6E4}">
                <adec:decorative xmlns:adec="http://schemas.microsoft.com/office/drawing/2017/decorative" val="1"/>
              </a:ext>
            </a:extLst>
          </p:cNvPr>
          <p:cNvSpPr>
            <a:spLocks/>
          </p:cNvSpPr>
          <p:nvPr/>
        </p:nvSpPr>
        <p:spPr bwMode="auto">
          <a:xfrm>
            <a:off x="2464525"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2</a:t>
            </a:r>
          </a:p>
        </p:txBody>
      </p:sp>
      <p:sp>
        <p:nvSpPr>
          <p:cNvPr id="35" name="Rectangle: Rounded Corners 34">
            <a:hlinkClick r:id="" action="ppaction://noaction"/>
            <a:extLst>
              <a:ext uri="{FF2B5EF4-FFF2-40B4-BE49-F238E27FC236}">
                <a16:creationId xmlns:a16="http://schemas.microsoft.com/office/drawing/2014/main" id="{2950C5AE-9AB3-57E8-0B9C-38C3D42FF3FB}"/>
              </a:ext>
              <a:ext uri="{C183D7F6-B498-43B3-948B-1728B52AA6E4}">
                <adec:decorative xmlns:adec="http://schemas.microsoft.com/office/drawing/2017/decorative" val="1"/>
              </a:ext>
            </a:extLst>
          </p:cNvPr>
          <p:cNvSpPr>
            <a:spLocks/>
          </p:cNvSpPr>
          <p:nvPr/>
        </p:nvSpPr>
        <p:spPr bwMode="auto">
          <a:xfrm>
            <a:off x="3442787"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3</a:t>
            </a:r>
          </a:p>
        </p:txBody>
      </p:sp>
      <p:sp>
        <p:nvSpPr>
          <p:cNvPr id="36" name="Rectangle: Rounded Corners 35">
            <a:hlinkClick r:id="" action="ppaction://noaction"/>
            <a:extLst>
              <a:ext uri="{FF2B5EF4-FFF2-40B4-BE49-F238E27FC236}">
                <a16:creationId xmlns:a16="http://schemas.microsoft.com/office/drawing/2014/main" id="{04B9EE0F-302F-1A4E-B2DB-9A668FC836EB}"/>
              </a:ext>
              <a:ext uri="{C183D7F6-B498-43B3-948B-1728B52AA6E4}">
                <adec:decorative xmlns:adec="http://schemas.microsoft.com/office/drawing/2017/decorative" val="1"/>
              </a:ext>
            </a:extLst>
          </p:cNvPr>
          <p:cNvSpPr>
            <a:spLocks/>
          </p:cNvSpPr>
          <p:nvPr/>
        </p:nvSpPr>
        <p:spPr bwMode="auto">
          <a:xfrm>
            <a:off x="5399312"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5</a:t>
            </a:r>
          </a:p>
        </p:txBody>
      </p:sp>
      <p:sp>
        <p:nvSpPr>
          <p:cNvPr id="37" name="Rectangle: Rounded Corners 36">
            <a:hlinkClick r:id="" action="ppaction://noaction"/>
            <a:extLst>
              <a:ext uri="{FF2B5EF4-FFF2-40B4-BE49-F238E27FC236}">
                <a16:creationId xmlns:a16="http://schemas.microsoft.com/office/drawing/2014/main" id="{2B08ECBD-CF7A-C17E-A6E6-DD818A416423}"/>
              </a:ext>
              <a:ext uri="{C183D7F6-B498-43B3-948B-1728B52AA6E4}">
                <adec:decorative xmlns:adec="http://schemas.microsoft.com/office/drawing/2017/decorative" val="1"/>
              </a:ext>
            </a:extLst>
          </p:cNvPr>
          <p:cNvSpPr>
            <a:spLocks/>
          </p:cNvSpPr>
          <p:nvPr/>
        </p:nvSpPr>
        <p:spPr bwMode="auto">
          <a:xfrm>
            <a:off x="6377575"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File Guidance </a:t>
            </a:r>
            <a:b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b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&amp; Example</a:t>
            </a:r>
          </a:p>
        </p:txBody>
      </p:sp>
      <p:sp>
        <p:nvSpPr>
          <p:cNvPr id="38" name="Rectangle: Rounded Corners 37">
            <a:hlinkClick r:id="" action="ppaction://noaction"/>
            <a:extLst>
              <a:ext uri="{FF2B5EF4-FFF2-40B4-BE49-F238E27FC236}">
                <a16:creationId xmlns:a16="http://schemas.microsoft.com/office/drawing/2014/main" id="{077F57A4-AA27-5CAD-E9B1-1D314592E01D}"/>
              </a:ext>
              <a:ext uri="{C183D7F6-B498-43B3-948B-1728B52AA6E4}">
                <adec:decorative xmlns:adec="http://schemas.microsoft.com/office/drawing/2017/decorative" val="1"/>
              </a:ext>
            </a:extLst>
          </p:cNvPr>
          <p:cNvSpPr>
            <a:spLocks/>
          </p:cNvSpPr>
          <p:nvPr/>
        </p:nvSpPr>
        <p:spPr bwMode="auto">
          <a:xfrm>
            <a:off x="4421050"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4</a:t>
            </a:r>
          </a:p>
        </p:txBody>
      </p:sp>
      <p:sp>
        <p:nvSpPr>
          <p:cNvPr id="11" name="Title 10">
            <a:extLst>
              <a:ext uri="{FF2B5EF4-FFF2-40B4-BE49-F238E27FC236}">
                <a16:creationId xmlns:a16="http://schemas.microsoft.com/office/drawing/2014/main" id="{FC415353-3CF9-2196-1C6A-E5BF5DF37401}"/>
              </a:ext>
            </a:extLst>
          </p:cNvPr>
          <p:cNvSpPr>
            <a:spLocks noGrp="1"/>
          </p:cNvSpPr>
          <p:nvPr>
            <p:ph type="title"/>
          </p:nvPr>
        </p:nvSpPr>
        <p:spPr>
          <a:xfrm>
            <a:off x="508001" y="939800"/>
            <a:ext cx="5262247" cy="861774"/>
          </a:xfrm>
        </p:spPr>
        <p:txBody>
          <a:bodyPr/>
          <a:lstStyle/>
          <a:p>
            <a:r>
              <a:rPr lang="en-US"/>
              <a:t>Scenario 1: Market and Competitive Analysis </a:t>
            </a:r>
          </a:p>
        </p:txBody>
      </p:sp>
      <p:sp>
        <p:nvSpPr>
          <p:cNvPr id="50" name="Content Placeholder 2">
            <a:extLst>
              <a:ext uri="{FF2B5EF4-FFF2-40B4-BE49-F238E27FC236}">
                <a16:creationId xmlns:a16="http://schemas.microsoft.com/office/drawing/2014/main" id="{77ED1159-0FAD-4081-0768-2C8FEB008C15}"/>
              </a:ext>
            </a:extLst>
          </p:cNvPr>
          <p:cNvSpPr txBox="1">
            <a:spLocks/>
          </p:cNvSpPr>
          <p:nvPr/>
        </p:nvSpPr>
        <p:spPr>
          <a:xfrm>
            <a:off x="1000125" y="2182597"/>
            <a:ext cx="6264276" cy="365228"/>
          </a:xfrm>
          <a:prstGeom prst="rect">
            <a:avLst/>
          </a:prstGeom>
        </p:spPr>
        <p:txBody>
          <a:bodyPr vert="horz" wrap="square" lIns="0" tIns="0" rIns="0" bIns="0" rtlCol="0">
            <a:spAutoFit/>
          </a:bodyPr>
          <a:lstStyle>
            <a:lvl1pPr marL="145733"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785" kern="1200" spc="0" baseline="0">
                <a:solidFill>
                  <a:schemeClr val="tx1"/>
                </a:solidFill>
                <a:latin typeface="+mn-lt"/>
                <a:ea typeface="+mn-ea"/>
                <a:cs typeface="Segoe Sans Display" pitchFamily="2" charset="0"/>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ts val="1500"/>
              </a:lnSpc>
              <a:spcBef>
                <a:spcPts val="0"/>
              </a:spcBef>
              <a:spcAft>
                <a:spcPts val="1200"/>
              </a:spcAft>
              <a:buClrTx/>
              <a:buSzPct val="90000"/>
              <a:buFont typeface="Wingdings" panose="05000000000000000000" pitchFamily="2" charset="2"/>
              <a:buNone/>
              <a:tabLst/>
              <a:defRPr/>
            </a:pPr>
            <a:r>
              <a:rPr kumimoji="0" lang="en-US" sz="1050" b="0" i="0" u="none" strike="noStrike" kern="100" cap="none" spc="0" normalizeH="0" baseline="0" noProof="0" dirty="0">
                <a:ln>
                  <a:noFill/>
                </a:ln>
                <a:solidFill>
                  <a:srgbClr val="091F2C"/>
                </a:solidFill>
                <a:effectLst/>
                <a:uLnTx/>
                <a:uFillTx/>
                <a:latin typeface="Segoe Sans Display Semibold"/>
                <a:ea typeface="+mn-ea"/>
                <a:cs typeface="Segoe Sans Display" pitchFamily="2" charset="0"/>
              </a:rPr>
              <a:t>Goal: </a:t>
            </a:r>
            <a:r>
              <a:rPr kumimoji="0" lang="en-US" sz="1050" b="0" i="0" u="none" strike="noStrike" kern="100" cap="none" spc="0" normalizeH="0" baseline="0" noProof="0" dirty="0">
                <a:ln>
                  <a:noFill/>
                </a:ln>
                <a:solidFill>
                  <a:srgbClr val="091F2C"/>
                </a:solidFill>
                <a:effectLst/>
                <a:uLnTx/>
                <a:uFillTx/>
                <a:latin typeface="Segoe Sans Display"/>
                <a:ea typeface="+mn-ea"/>
                <a:cs typeface="Segoe Sans Display" pitchFamily="2" charset="0"/>
              </a:rPr>
              <a:t>Help product marketers organize and summarize market‑related inputs by bringing together research, customer feedback, and publicly available information for internal review.</a:t>
            </a:r>
          </a:p>
        </p:txBody>
      </p:sp>
      <p:sp>
        <p:nvSpPr>
          <p:cNvPr id="52" name="Content Placeholder 2">
            <a:extLst>
              <a:ext uri="{FF2B5EF4-FFF2-40B4-BE49-F238E27FC236}">
                <a16:creationId xmlns:a16="http://schemas.microsoft.com/office/drawing/2014/main" id="{4628EB74-B52F-BBB5-DA4B-D593EE12081C}"/>
              </a:ext>
            </a:extLst>
          </p:cNvPr>
          <p:cNvSpPr txBox="1">
            <a:spLocks/>
          </p:cNvSpPr>
          <p:nvPr/>
        </p:nvSpPr>
        <p:spPr>
          <a:xfrm>
            <a:off x="1000125" y="2785569"/>
            <a:ext cx="6264276" cy="365228"/>
          </a:xfrm>
          <a:prstGeom prst="rect">
            <a:avLst/>
          </a:prstGeom>
        </p:spPr>
        <p:txBody>
          <a:bodyPr vert="horz" wrap="square" lIns="0" tIns="0" rIns="0" bIns="0" rtlCol="0">
            <a:spAutoFit/>
          </a:bodyPr>
          <a:lstStyle>
            <a:lvl1pPr marL="145733"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785" kern="1200" spc="0" baseline="0">
                <a:solidFill>
                  <a:schemeClr val="tx1"/>
                </a:solidFill>
                <a:latin typeface="+mn-lt"/>
                <a:ea typeface="+mn-ea"/>
                <a:cs typeface="Segoe Sans Display" pitchFamily="2" charset="0"/>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ts val="1500"/>
              </a:lnSpc>
              <a:spcBef>
                <a:spcPts val="0"/>
              </a:spcBef>
              <a:spcAft>
                <a:spcPts val="1200"/>
              </a:spcAft>
              <a:buClrTx/>
              <a:buSzPct val="90000"/>
              <a:buFont typeface="Wingdings" panose="05000000000000000000" pitchFamily="2" charset="2"/>
              <a:buNone/>
              <a:tabLst/>
              <a:defRPr/>
            </a:pPr>
            <a:r>
              <a:rPr kumimoji="0" lang="en-US" sz="1050" b="0" i="0" u="none" strike="noStrike" kern="100" cap="none" spc="0" normalizeH="0" baseline="0" noProof="0">
                <a:ln>
                  <a:noFill/>
                </a:ln>
                <a:solidFill>
                  <a:srgbClr val="091F2C"/>
                </a:solidFill>
                <a:effectLst/>
                <a:uLnTx/>
                <a:uFillTx/>
                <a:latin typeface="Segoe Sans Display Semibold"/>
                <a:ea typeface="+mn-ea"/>
                <a:cs typeface="Segoe Sans Display" pitchFamily="2" charset="0"/>
              </a:rPr>
              <a:t>Outcome: </a:t>
            </a:r>
            <a:r>
              <a:rPr kumimoji="0" lang="en-US" sz="1050" b="0" i="0" u="none" strike="noStrike" kern="100" cap="none" spc="0" normalizeH="0" baseline="0" noProof="0">
                <a:ln>
                  <a:noFill/>
                </a:ln>
                <a:solidFill>
                  <a:srgbClr val="091F2C"/>
                </a:solidFill>
                <a:effectLst/>
                <a:uLnTx/>
                <a:uFillTx/>
                <a:latin typeface="Segoe Sans Display"/>
                <a:ea typeface="+mn-ea"/>
                <a:cs typeface="Segoe Sans Display" pitchFamily="2" charset="0"/>
              </a:rPr>
              <a:t>A data-driven understanding of the competitive landscape grounded in customer signals and internal insights.</a:t>
            </a:r>
          </a:p>
        </p:txBody>
      </p:sp>
      <p:graphicFrame>
        <p:nvGraphicFramePr>
          <p:cNvPr id="87" name="Table 86">
            <a:extLst>
              <a:ext uri="{FF2B5EF4-FFF2-40B4-BE49-F238E27FC236}">
                <a16:creationId xmlns:a16="http://schemas.microsoft.com/office/drawing/2014/main" id="{5D1C9775-BA89-42FF-C9C4-603BCF8A725C}"/>
              </a:ext>
            </a:extLst>
          </p:cNvPr>
          <p:cNvGraphicFramePr>
            <a:graphicFrameLocks noGrp="1"/>
          </p:cNvGraphicFramePr>
          <p:nvPr/>
        </p:nvGraphicFramePr>
        <p:xfrm>
          <a:off x="590294" y="3967274"/>
          <a:ext cx="6591806" cy="5120640"/>
        </p:xfrm>
        <a:graphic>
          <a:graphicData uri="http://schemas.openxmlformats.org/drawingml/2006/table">
            <a:tbl>
              <a:tblPr firstRow="1" bandRow="1">
                <a:tableStyleId>{5C22544A-7EE6-4342-B048-85BDC9FD1C3A}</a:tableStyleId>
              </a:tblPr>
              <a:tblGrid>
                <a:gridCol w="1659348">
                  <a:extLst>
                    <a:ext uri="{9D8B030D-6E8A-4147-A177-3AD203B41FA5}">
                      <a16:colId xmlns:a16="http://schemas.microsoft.com/office/drawing/2014/main" val="800310417"/>
                    </a:ext>
                  </a:extLst>
                </a:gridCol>
                <a:gridCol w="4932458">
                  <a:extLst>
                    <a:ext uri="{9D8B030D-6E8A-4147-A177-3AD203B41FA5}">
                      <a16:colId xmlns:a16="http://schemas.microsoft.com/office/drawing/2014/main" val="769226981"/>
                    </a:ext>
                  </a:extLst>
                </a:gridCol>
              </a:tblGrid>
              <a:tr h="1024128">
                <a:tc>
                  <a:txBody>
                    <a:bodyPr/>
                    <a:lstStyle/>
                    <a:p>
                      <a:pPr>
                        <a:lnSpc>
                          <a:spcPts val="1500"/>
                        </a:lnSpc>
                        <a:spcAft>
                          <a:spcPts val="200"/>
                        </a:spcAft>
                      </a:pPr>
                      <a:r>
                        <a:rPr lang="en-US" sz="1000" b="0" kern="1200" dirty="0">
                          <a:solidFill>
                            <a:schemeClr val="accent2"/>
                          </a:solidFill>
                          <a:latin typeface="+mj-lt"/>
                          <a:ea typeface="+mn-ea"/>
                          <a:cs typeface="+mn-cs"/>
                        </a:rPr>
                        <a:t>USE CASE 1: </a:t>
                      </a:r>
                      <a:r>
                        <a:rPr lang="en-US" sz="1000" b="0" dirty="0">
                          <a:solidFill>
                            <a:schemeClr val="tx1"/>
                          </a:solidFill>
                          <a:latin typeface="+mj-lt"/>
                        </a:rPr>
                        <a:t>Summarize competitive positioning</a:t>
                      </a:r>
                    </a:p>
                  </a:txBody>
                  <a:tcPr marT="91440" marB="91440">
                    <a:lnL w="12700" cmpd="sng">
                      <a:noFill/>
                    </a:lnL>
                    <a:lnR w="6350" cap="flat" cmpd="sng" algn="ctr">
                      <a:solidFill>
                        <a:schemeClr val="bg1">
                          <a:lumMod val="85000"/>
                        </a:schemeClr>
                      </a:solidFill>
                      <a:prstDash val="solid"/>
                      <a:round/>
                      <a:headEnd type="none" w="med" len="med"/>
                      <a:tailEnd type="none" w="med" len="med"/>
                    </a:lnR>
                    <a:lnT w="127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500"/>
                        </a:lnSpc>
                        <a:spcAft>
                          <a:spcPts val="200"/>
                        </a:spcAft>
                      </a:pPr>
                      <a:r>
                        <a:rPr lang="en-US" sz="1000" b="0" dirty="0">
                          <a:solidFill>
                            <a:schemeClr val="tx1"/>
                          </a:solidFill>
                          <a:latin typeface="+mj-lt"/>
                        </a:rPr>
                        <a:t>Prompt: </a:t>
                      </a:r>
                      <a:r>
                        <a:rPr lang="en-US" sz="1000" b="0" dirty="0">
                          <a:solidFill>
                            <a:schemeClr val="tx1"/>
                          </a:solidFill>
                          <a:latin typeface="+mn-lt"/>
                        </a:rPr>
                        <a:t>Review </a:t>
                      </a:r>
                      <a:r>
                        <a:rPr lang="en-US" sz="1000" b="0" dirty="0">
                          <a:solidFill>
                            <a:srgbClr val="EC4A27"/>
                          </a:solidFill>
                          <a:latin typeface="+mn-lt"/>
                        </a:rPr>
                        <a:t>/Competitor overview</a:t>
                      </a:r>
                      <a:r>
                        <a:rPr lang="en-US" sz="1000" b="0" dirty="0">
                          <a:solidFill>
                            <a:schemeClr val="tx1"/>
                          </a:solidFill>
                          <a:latin typeface="+mn-lt"/>
                        </a:rPr>
                        <a:t>, </a:t>
                      </a:r>
                      <a:r>
                        <a:rPr lang="en-US" sz="1000" b="0" dirty="0">
                          <a:solidFill>
                            <a:srgbClr val="EC4A27"/>
                          </a:solidFill>
                          <a:latin typeface="+mn-lt"/>
                        </a:rPr>
                        <a:t>/Product feature comparison </a:t>
                      </a:r>
                      <a:r>
                        <a:rPr lang="en-US" sz="1000" b="0" dirty="0">
                          <a:solidFill>
                            <a:schemeClr val="tx1"/>
                          </a:solidFill>
                          <a:latin typeface="+mn-lt"/>
                        </a:rPr>
                        <a:t>and </a:t>
                      </a:r>
                      <a:r>
                        <a:rPr lang="en-US" sz="1000" b="0" dirty="0">
                          <a:solidFill>
                            <a:srgbClr val="C03BC4"/>
                          </a:solidFill>
                          <a:latin typeface="+mn-lt"/>
                        </a:rPr>
                        <a:t>[Industry name]</a:t>
                      </a:r>
                      <a:r>
                        <a:rPr lang="en-US" sz="1000" b="0" dirty="0">
                          <a:solidFill>
                            <a:schemeClr val="tx1"/>
                          </a:solidFill>
                          <a:latin typeface="+mn-lt"/>
                        </a:rPr>
                        <a:t> insights from the web. Summarize each competitor’s core differentiators, target audience, and pricing strategy in a concise 200-word brief. </a:t>
                      </a:r>
                    </a:p>
                  </a:txBody>
                  <a:tcPr marT="91440" marB="91440">
                    <a:lnL w="6350" cap="flat" cmpd="sng" algn="ctr">
                      <a:solidFill>
                        <a:schemeClr val="bg1">
                          <a:lumMod val="85000"/>
                        </a:schemeClr>
                      </a:solidFill>
                      <a:prstDash val="solid"/>
                      <a:round/>
                      <a:headEnd type="none" w="med" len="med"/>
                      <a:tailEnd type="none" w="med" len="med"/>
                    </a:lnL>
                    <a:lnR w="12700" cmpd="sng">
                      <a:noFill/>
                    </a:lnR>
                    <a:lnT w="127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3484900"/>
                  </a:ext>
                </a:extLst>
              </a:tr>
              <a:tr h="1024128">
                <a:tc>
                  <a:txBody>
                    <a:bodyPr/>
                    <a:lstStyle/>
                    <a:p>
                      <a:pPr>
                        <a:lnSpc>
                          <a:spcPts val="1500"/>
                        </a:lnSpc>
                        <a:spcAft>
                          <a:spcPts val="200"/>
                        </a:spcAft>
                      </a:pPr>
                      <a:r>
                        <a:rPr lang="en-US" sz="1000" b="0" dirty="0">
                          <a:solidFill>
                            <a:schemeClr val="accent2"/>
                          </a:solidFill>
                          <a:latin typeface="+mj-lt"/>
                        </a:rPr>
                        <a:t>USE CASE 2: </a:t>
                      </a:r>
                      <a:r>
                        <a:rPr lang="en-US" sz="1000" b="0" dirty="0">
                          <a:solidFill>
                            <a:schemeClr val="tx1"/>
                          </a:solidFill>
                          <a:latin typeface="+mj-lt"/>
                        </a:rPr>
                        <a:t>Identify market shifts and emerging trends</a:t>
                      </a:r>
                    </a:p>
                  </a:txBody>
                  <a:tcPr marT="91440" marB="91440">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500"/>
                        </a:lnSpc>
                        <a:spcAft>
                          <a:spcPts val="200"/>
                        </a:spcAft>
                      </a:pPr>
                      <a:r>
                        <a:rPr lang="en-US" sz="1000" b="0">
                          <a:solidFill>
                            <a:schemeClr val="tx1"/>
                          </a:solidFill>
                          <a:latin typeface="+mj-lt"/>
                        </a:rPr>
                        <a:t>Prompt: </a:t>
                      </a:r>
                      <a:r>
                        <a:rPr lang="en-US" sz="1000" b="0">
                          <a:solidFill>
                            <a:schemeClr val="tx1"/>
                          </a:solidFill>
                          <a:latin typeface="+mn-lt"/>
                        </a:rPr>
                        <a:t>Analyze </a:t>
                      </a:r>
                      <a:r>
                        <a:rPr lang="en-US" sz="1000" b="0">
                          <a:solidFill>
                            <a:srgbClr val="EC4A27"/>
                          </a:solidFill>
                          <a:latin typeface="+mn-lt"/>
                        </a:rPr>
                        <a:t>/Industry research report </a:t>
                      </a:r>
                      <a:r>
                        <a:rPr lang="en-US" sz="1000" b="0">
                          <a:solidFill>
                            <a:schemeClr val="tx1"/>
                          </a:solidFill>
                          <a:latin typeface="+mn-lt"/>
                        </a:rPr>
                        <a:t>and </a:t>
                      </a:r>
                      <a:r>
                        <a:rPr lang="en-US" sz="1000" b="0">
                          <a:solidFill>
                            <a:srgbClr val="EC4A27"/>
                          </a:solidFill>
                          <a:latin typeface="+mn-lt"/>
                        </a:rPr>
                        <a:t>/Customer’s social media sentiment analysis </a:t>
                      </a:r>
                      <a:r>
                        <a:rPr lang="en-US" sz="1000" b="0">
                          <a:solidFill>
                            <a:schemeClr val="tx1"/>
                          </a:solidFill>
                          <a:latin typeface="+mn-lt"/>
                        </a:rPr>
                        <a:t>for patterns in customer needs. Summarize three emerging trends and explain how they may impact our </a:t>
                      </a:r>
                      <a:r>
                        <a:rPr lang="en-US" sz="1000" b="0">
                          <a:solidFill>
                            <a:srgbClr val="EC4A27"/>
                          </a:solidFill>
                          <a:latin typeface="+mn-lt"/>
                        </a:rPr>
                        <a:t>/Go to market strategy </a:t>
                      </a:r>
                      <a:r>
                        <a:rPr lang="en-US" sz="1000" b="0">
                          <a:solidFill>
                            <a:schemeClr val="tx1"/>
                          </a:solidFill>
                          <a:latin typeface="+mn-lt"/>
                        </a:rPr>
                        <a:t>this quarter.</a:t>
                      </a:r>
                    </a:p>
                  </a:txBody>
                  <a:tcPr marT="91440" marB="91440">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8275402"/>
                  </a:ext>
                </a:extLst>
              </a:tr>
              <a:tr h="1024128">
                <a:tc>
                  <a:txBody>
                    <a:bodyPr/>
                    <a:lstStyle/>
                    <a:p>
                      <a:pPr>
                        <a:lnSpc>
                          <a:spcPts val="1500"/>
                        </a:lnSpc>
                        <a:spcAft>
                          <a:spcPts val="200"/>
                        </a:spcAft>
                      </a:pPr>
                      <a:r>
                        <a:rPr lang="en-US" sz="1000" b="0" kern="1200">
                          <a:solidFill>
                            <a:schemeClr val="accent2"/>
                          </a:solidFill>
                          <a:latin typeface="+mj-lt"/>
                          <a:ea typeface="+mn-ea"/>
                          <a:cs typeface="+mn-cs"/>
                        </a:rPr>
                        <a:t>USE CASE 3: </a:t>
                      </a:r>
                      <a:r>
                        <a:rPr lang="en-US" sz="1000" b="0">
                          <a:solidFill>
                            <a:schemeClr val="tx1"/>
                          </a:solidFill>
                          <a:latin typeface="+mj-lt"/>
                        </a:rPr>
                        <a:t>Synthesize Customer Feedback and Product Usage Insights </a:t>
                      </a:r>
                    </a:p>
                  </a:txBody>
                  <a:tcPr marT="91440" marB="91440">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500"/>
                        </a:lnSpc>
                        <a:spcAft>
                          <a:spcPts val="200"/>
                        </a:spcAft>
                      </a:pPr>
                      <a:r>
                        <a:rPr lang="en-US" sz="1000" b="0" dirty="0">
                          <a:solidFill>
                            <a:schemeClr val="tx1"/>
                          </a:solidFill>
                          <a:latin typeface="+mj-lt"/>
                        </a:rPr>
                        <a:t>Prompt: </a:t>
                      </a:r>
                      <a:r>
                        <a:rPr lang="en-US" sz="1000" b="0" dirty="0">
                          <a:solidFill>
                            <a:schemeClr val="tx1"/>
                          </a:solidFill>
                          <a:latin typeface="+mn-lt"/>
                        </a:rPr>
                        <a:t>Review </a:t>
                      </a:r>
                      <a:r>
                        <a:rPr lang="en-US" sz="1000" b="0" dirty="0">
                          <a:solidFill>
                            <a:srgbClr val="EC4A27"/>
                          </a:solidFill>
                          <a:latin typeface="+mn-lt"/>
                        </a:rPr>
                        <a:t>/Product usage data</a:t>
                      </a:r>
                      <a:r>
                        <a:rPr lang="en-US" sz="1000" b="0" dirty="0">
                          <a:solidFill>
                            <a:schemeClr val="tx1"/>
                          </a:solidFill>
                          <a:latin typeface="+mn-lt"/>
                        </a:rPr>
                        <a:t>, </a:t>
                      </a:r>
                      <a:r>
                        <a:rPr lang="en-US" sz="1000" b="0" dirty="0">
                          <a:solidFill>
                            <a:srgbClr val="EC4A27"/>
                          </a:solidFill>
                          <a:latin typeface="+mn-lt"/>
                        </a:rPr>
                        <a:t>/Customer feedback summary</a:t>
                      </a:r>
                      <a:r>
                        <a:rPr lang="en-US" sz="1000" b="0" dirty="0">
                          <a:solidFill>
                            <a:schemeClr val="tx1"/>
                          </a:solidFill>
                          <a:latin typeface="+mn-lt"/>
                        </a:rPr>
                        <a:t>, and </a:t>
                      </a:r>
                      <a:r>
                        <a:rPr lang="en-US" sz="1000" b="0" dirty="0">
                          <a:solidFill>
                            <a:srgbClr val="EC4A27"/>
                          </a:solidFill>
                          <a:latin typeface="+mn-lt"/>
                        </a:rPr>
                        <a:t>/Market research survey results</a:t>
                      </a:r>
                      <a:r>
                        <a:rPr lang="en-US" sz="1000" b="0" dirty="0">
                          <a:solidFill>
                            <a:schemeClr val="tx1"/>
                          </a:solidFill>
                          <a:latin typeface="+mn-lt"/>
                        </a:rPr>
                        <a:t>. Identify recurring themes in how customers use </a:t>
                      </a:r>
                      <a:r>
                        <a:rPr lang="en-US" sz="1000" b="0" dirty="0">
                          <a:solidFill>
                            <a:srgbClr val="C03BC4"/>
                          </a:solidFill>
                          <a:latin typeface="+mn-lt"/>
                        </a:rPr>
                        <a:t>[Product]</a:t>
                      </a:r>
                      <a:r>
                        <a:rPr lang="en-US" sz="1000" b="0" dirty="0">
                          <a:solidFill>
                            <a:schemeClr val="tx1"/>
                          </a:solidFill>
                          <a:latin typeface="+mn-lt"/>
                        </a:rPr>
                        <a:t>, synthesize key feedback, and highlight notable customer insights. Recommend emerging product needs and propose three actions to strengthen our positioning.</a:t>
                      </a:r>
                    </a:p>
                  </a:txBody>
                  <a:tcPr marT="91440" marB="91440">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16033243"/>
                  </a:ext>
                </a:extLst>
              </a:tr>
              <a:tr h="1024128">
                <a:tc>
                  <a:txBody>
                    <a:bodyPr/>
                    <a:lstStyle/>
                    <a:p>
                      <a:pPr>
                        <a:lnSpc>
                          <a:spcPts val="1500"/>
                        </a:lnSpc>
                        <a:spcAft>
                          <a:spcPts val="200"/>
                        </a:spcAft>
                      </a:pPr>
                      <a:r>
                        <a:rPr lang="en-US" sz="1000" b="0" kern="1200">
                          <a:solidFill>
                            <a:schemeClr val="accent2"/>
                          </a:solidFill>
                          <a:latin typeface="+mj-lt"/>
                          <a:ea typeface="+mn-ea"/>
                          <a:cs typeface="+mn-cs"/>
                        </a:rPr>
                        <a:t>USE CASE 4: </a:t>
                      </a:r>
                      <a:r>
                        <a:rPr lang="en-US" sz="1000" b="0">
                          <a:solidFill>
                            <a:schemeClr val="tx1"/>
                          </a:solidFill>
                          <a:latin typeface="+mj-lt"/>
                        </a:rPr>
                        <a:t>Compare sentiment across key competitors</a:t>
                      </a:r>
                    </a:p>
                  </a:txBody>
                  <a:tcPr marT="91440" marB="91440">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500"/>
                        </a:lnSpc>
                        <a:spcAft>
                          <a:spcPts val="200"/>
                        </a:spcAft>
                      </a:pPr>
                      <a:r>
                        <a:rPr lang="en-US" sz="1000" b="0">
                          <a:solidFill>
                            <a:schemeClr val="tx1"/>
                          </a:solidFill>
                          <a:latin typeface="+mj-lt"/>
                        </a:rPr>
                        <a:t>Prompt: </a:t>
                      </a:r>
                      <a:r>
                        <a:rPr lang="en-US" sz="1000" b="0">
                          <a:solidFill>
                            <a:schemeClr val="tx1"/>
                          </a:solidFill>
                          <a:latin typeface="+mn-lt"/>
                        </a:rPr>
                        <a:t>Review </a:t>
                      </a:r>
                      <a:r>
                        <a:rPr lang="en-US" sz="1000" b="0">
                          <a:solidFill>
                            <a:srgbClr val="EC4A27"/>
                          </a:solidFill>
                          <a:latin typeface="+mn-lt"/>
                        </a:rPr>
                        <a:t>/Customer product reviews data </a:t>
                      </a:r>
                      <a:r>
                        <a:rPr lang="en-US" sz="1000" b="0">
                          <a:solidFill>
                            <a:schemeClr val="tx1"/>
                          </a:solidFill>
                          <a:latin typeface="+mn-lt"/>
                        </a:rPr>
                        <a:t>and </a:t>
                      </a:r>
                      <a:r>
                        <a:rPr lang="en-US" sz="1000" b="0">
                          <a:solidFill>
                            <a:srgbClr val="EC4A27"/>
                          </a:solidFill>
                          <a:latin typeface="+mn-lt"/>
                        </a:rPr>
                        <a:t>/Analyst quotes on market competitors </a:t>
                      </a:r>
                      <a:r>
                        <a:rPr lang="en-US" sz="1000" b="0">
                          <a:solidFill>
                            <a:schemeClr val="tx1"/>
                          </a:solidFill>
                          <a:latin typeface="+mn-lt"/>
                        </a:rPr>
                        <a:t>for </a:t>
                      </a:r>
                      <a:r>
                        <a:rPr lang="en-US" sz="1000" b="0">
                          <a:solidFill>
                            <a:srgbClr val="C03BC4"/>
                          </a:solidFill>
                          <a:latin typeface="+mn-lt"/>
                        </a:rPr>
                        <a:t>[Competitor name]</a:t>
                      </a:r>
                      <a:r>
                        <a:rPr lang="en-US" sz="1000" b="0">
                          <a:solidFill>
                            <a:schemeClr val="tx1"/>
                          </a:solidFill>
                          <a:latin typeface="+mn-lt"/>
                        </a:rPr>
                        <a:t>. Summarize overall sentiment (positive, neutral, negative) and highlight where we outperform or underperform based on customer perception.</a:t>
                      </a:r>
                    </a:p>
                  </a:txBody>
                  <a:tcPr marT="91440" marB="91440">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0306"/>
                  </a:ext>
                </a:extLst>
              </a:tr>
              <a:tr h="1024128">
                <a:tc>
                  <a:txBody>
                    <a:bodyPr/>
                    <a:lstStyle/>
                    <a:p>
                      <a:pPr>
                        <a:lnSpc>
                          <a:spcPts val="1500"/>
                        </a:lnSpc>
                        <a:spcAft>
                          <a:spcPts val="200"/>
                        </a:spcAft>
                      </a:pPr>
                      <a:r>
                        <a:rPr lang="en-US" sz="1000" b="0" kern="1200">
                          <a:solidFill>
                            <a:schemeClr val="accent2"/>
                          </a:solidFill>
                          <a:latin typeface="+mj-lt"/>
                          <a:ea typeface="+mn-ea"/>
                          <a:cs typeface="+mn-cs"/>
                        </a:rPr>
                        <a:t>USE CASE 5: </a:t>
                      </a:r>
                      <a:r>
                        <a:rPr lang="en-US" sz="1000" b="0">
                          <a:solidFill>
                            <a:schemeClr val="tx1"/>
                          </a:solidFill>
                          <a:latin typeface="+mj-lt"/>
                        </a:rPr>
                        <a:t>Build a competitive landscape summary deck</a:t>
                      </a:r>
                    </a:p>
                  </a:txBody>
                  <a:tcPr marT="91440" marB="91440">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nSpc>
                          <a:spcPts val="1500"/>
                        </a:lnSpc>
                        <a:spcAft>
                          <a:spcPts val="200"/>
                        </a:spcAft>
                      </a:pPr>
                      <a:r>
                        <a:rPr lang="en-US" sz="1000" b="0" dirty="0">
                          <a:solidFill>
                            <a:schemeClr val="tx1"/>
                          </a:solidFill>
                          <a:latin typeface="+mj-lt"/>
                        </a:rPr>
                        <a:t>Prompt: </a:t>
                      </a:r>
                      <a:r>
                        <a:rPr lang="en-US" sz="1000" b="0" dirty="0">
                          <a:solidFill>
                            <a:schemeClr val="tx1"/>
                          </a:solidFill>
                          <a:latin typeface="+mn-lt"/>
                        </a:rPr>
                        <a:t>Using insights from </a:t>
                      </a:r>
                      <a:r>
                        <a:rPr lang="en-US" sz="1000" b="0" dirty="0">
                          <a:solidFill>
                            <a:srgbClr val="EC4A27"/>
                          </a:solidFill>
                          <a:latin typeface="+mn-lt"/>
                        </a:rPr>
                        <a:t>/Competitive insights report</a:t>
                      </a:r>
                      <a:r>
                        <a:rPr lang="en-US" sz="1000" b="0" dirty="0">
                          <a:solidFill>
                            <a:schemeClr val="tx1"/>
                          </a:solidFill>
                          <a:latin typeface="+mn-lt"/>
                        </a:rPr>
                        <a:t>, </a:t>
                      </a:r>
                      <a:r>
                        <a:rPr lang="en-US" sz="1000" b="0" dirty="0">
                          <a:solidFill>
                            <a:srgbClr val="EC4A27"/>
                          </a:solidFill>
                          <a:latin typeface="+mn-lt"/>
                        </a:rPr>
                        <a:t>/Market share data</a:t>
                      </a:r>
                      <a:r>
                        <a:rPr lang="en-US" sz="1000" b="0" dirty="0">
                          <a:solidFill>
                            <a:schemeClr val="tx1"/>
                          </a:solidFill>
                          <a:latin typeface="+mn-lt"/>
                        </a:rPr>
                        <a:t>, and </a:t>
                      </a:r>
                      <a:r>
                        <a:rPr lang="en-US" sz="1000" b="0" dirty="0">
                          <a:solidFill>
                            <a:srgbClr val="C03BC4"/>
                          </a:solidFill>
                          <a:latin typeface="+mn-lt"/>
                        </a:rPr>
                        <a:t>[Industry name] </a:t>
                      </a:r>
                      <a:r>
                        <a:rPr lang="en-US" sz="1000" b="0" dirty="0">
                          <a:solidFill>
                            <a:schemeClr val="tx1"/>
                          </a:solidFill>
                          <a:latin typeface="+mn-lt"/>
                        </a:rPr>
                        <a:t>trends for the web, create a PowerPoint outline with sections for market overview, competitor positioning, and key opportunities for differentiation.</a:t>
                      </a:r>
                    </a:p>
                  </a:txBody>
                  <a:tcPr marT="91440" marB="91440">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86580557"/>
                  </a:ext>
                </a:extLst>
              </a:tr>
            </a:tbl>
          </a:graphicData>
        </a:graphic>
      </p:graphicFrame>
      <p:sp>
        <p:nvSpPr>
          <p:cNvPr id="4" name="Rectangle: Top Corners Rounded 3">
            <a:extLst>
              <a:ext uri="{FF2B5EF4-FFF2-40B4-BE49-F238E27FC236}">
                <a16:creationId xmlns:a16="http://schemas.microsoft.com/office/drawing/2014/main" id="{10E4790B-B069-9005-27C4-6DF317F7DC01}"/>
              </a:ext>
              <a:ext uri="{C183D7F6-B498-43B3-948B-1728B52AA6E4}">
                <adec:decorative xmlns:adec="http://schemas.microsoft.com/office/drawing/2017/decorative" val="1"/>
              </a:ext>
            </a:extLst>
          </p:cNvPr>
          <p:cNvSpPr/>
          <p:nvPr/>
        </p:nvSpPr>
        <p:spPr bwMode="auto">
          <a:xfrm>
            <a:off x="4584319" y="3471712"/>
            <a:ext cx="2613022" cy="401871"/>
          </a:xfrm>
          <a:prstGeom prst="round2SameRect">
            <a:avLst/>
          </a:prstGeom>
          <a:solidFill>
            <a:srgbClr val="FCE7DB"/>
          </a:solidFill>
          <a:ln w="9525">
            <a:solidFill>
              <a:schemeClr val="bg1"/>
            </a:solidFill>
          </a:ln>
          <a:effectLst>
            <a:outerShdw blurRad="114300" algn="ctr" rotWithShape="0">
              <a:prstClr val="black">
                <a:alpha val="6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FFFFFF"/>
              </a:solidFill>
              <a:effectLst/>
              <a:uLnTx/>
              <a:uFillTx/>
              <a:latin typeface="Segoe Sans Display"/>
              <a:ea typeface="+mn-ea"/>
              <a:cs typeface="+mn-cs"/>
            </a:endParaRPr>
          </a:p>
        </p:txBody>
      </p:sp>
      <p:sp>
        <p:nvSpPr>
          <p:cNvPr id="15" name="Rectangle: Top Corners Rounded 14">
            <a:extLst>
              <a:ext uri="{FF2B5EF4-FFF2-40B4-BE49-F238E27FC236}">
                <a16:creationId xmlns:a16="http://schemas.microsoft.com/office/drawing/2014/main" id="{4814E2D8-4266-4024-5F69-D44D07F82537}"/>
              </a:ext>
              <a:ext uri="{C183D7F6-B498-43B3-948B-1728B52AA6E4}">
                <adec:decorative xmlns:adec="http://schemas.microsoft.com/office/drawing/2017/decorative" val="1"/>
              </a:ext>
            </a:extLst>
          </p:cNvPr>
          <p:cNvSpPr/>
          <p:nvPr/>
        </p:nvSpPr>
        <p:spPr bwMode="auto">
          <a:xfrm rot="16200000">
            <a:off x="4052887" y="3284503"/>
            <a:ext cx="286576" cy="776288"/>
          </a:xfrm>
          <a:prstGeom prst="round2Same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16" name="Content Placeholder 2">
            <a:extLst>
              <a:ext uri="{FF2B5EF4-FFF2-40B4-BE49-F238E27FC236}">
                <a16:creationId xmlns:a16="http://schemas.microsoft.com/office/drawing/2014/main" id="{E6AB2CB4-3754-F312-9C2E-6083892DC399}"/>
              </a:ext>
              <a:ext uri="{C183D7F6-B498-43B3-948B-1728B52AA6E4}">
                <adec:decorative xmlns:adec="http://schemas.microsoft.com/office/drawing/2017/decorative" val="0"/>
              </a:ext>
            </a:extLst>
          </p:cNvPr>
          <p:cNvSpPr txBox="1">
            <a:spLocks/>
          </p:cNvSpPr>
          <p:nvPr/>
        </p:nvSpPr>
        <p:spPr>
          <a:xfrm>
            <a:off x="3911173" y="3588009"/>
            <a:ext cx="535258" cy="169277"/>
          </a:xfrm>
          <a:prstGeom prst="rect">
            <a:avLst/>
          </a:prstGeom>
          <a:noFill/>
        </p:spPr>
        <p:txBody>
          <a:bodyPr wrap="squar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3000"/>
              </a:spcAft>
              <a:buClrTx/>
              <a:buSzTx/>
              <a:buFontTx/>
              <a:buNone/>
              <a:tabLst/>
              <a:defRPr/>
            </a:pPr>
            <a:r>
              <a:rPr kumimoji="0" lang="en-US" sz="1100" b="0" i="0" u="none" strike="noStrike" kern="100" cap="none" spc="0" normalizeH="0" baseline="0" noProof="0">
                <a:ln>
                  <a:noFill/>
                </a:ln>
                <a:solidFill>
                  <a:srgbClr val="FFFFFF">
                    <a:alpha val="99000"/>
                  </a:srgbClr>
                </a:solidFill>
                <a:effectLst/>
                <a:uLnTx/>
                <a:uFillTx/>
                <a:latin typeface="Segoe Sans Display Semibold"/>
                <a:ea typeface="+mn-ea"/>
                <a:cs typeface="+mn-cs"/>
              </a:rPr>
              <a:t>Legend </a:t>
            </a:r>
          </a:p>
        </p:txBody>
      </p:sp>
      <p:sp>
        <p:nvSpPr>
          <p:cNvPr id="19" name="Rectangle: Rounded Corners 18" descr="Orange text">
            <a:extLst>
              <a:ext uri="{FF2B5EF4-FFF2-40B4-BE49-F238E27FC236}">
                <a16:creationId xmlns:a16="http://schemas.microsoft.com/office/drawing/2014/main" id="{54AAED44-775A-FCDA-3457-9FFD3EF1AA4E}"/>
              </a:ext>
              <a:ext uri="{C183D7F6-B498-43B3-948B-1728B52AA6E4}">
                <adec:decorative xmlns:adec="http://schemas.microsoft.com/office/drawing/2017/decorative" val="0"/>
              </a:ext>
            </a:extLst>
          </p:cNvPr>
          <p:cNvSpPr>
            <a:spLocks/>
          </p:cNvSpPr>
          <p:nvPr/>
        </p:nvSpPr>
        <p:spPr bwMode="auto">
          <a:xfrm>
            <a:off x="4703015" y="3586162"/>
            <a:ext cx="172970" cy="172970"/>
          </a:xfrm>
          <a:prstGeom prst="roundRect">
            <a:avLst/>
          </a:prstGeom>
          <a:solidFill>
            <a:schemeClr val="accent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20" name="Content Placeholder 2">
            <a:extLst>
              <a:ext uri="{FF2B5EF4-FFF2-40B4-BE49-F238E27FC236}">
                <a16:creationId xmlns:a16="http://schemas.microsoft.com/office/drawing/2014/main" id="{2250A171-1425-59F9-C317-6943003B4784}"/>
              </a:ext>
              <a:ext uri="{C183D7F6-B498-43B3-948B-1728B52AA6E4}">
                <adec:decorative xmlns:adec="http://schemas.microsoft.com/office/drawing/2017/decorative" val="0"/>
              </a:ext>
            </a:extLst>
          </p:cNvPr>
          <p:cNvSpPr txBox="1">
            <a:spLocks/>
          </p:cNvSpPr>
          <p:nvPr/>
        </p:nvSpPr>
        <p:spPr>
          <a:xfrm>
            <a:off x="4951289" y="3603397"/>
            <a:ext cx="850682" cy="138499"/>
          </a:xfrm>
          <a:prstGeom prst="rect">
            <a:avLst/>
          </a:prstGeom>
          <a:noFill/>
        </p:spPr>
        <p:txBody>
          <a:bodyPr wrap="non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3000"/>
              </a:spcAft>
              <a:buClrTx/>
              <a:buSzTx/>
              <a:buFontTx/>
              <a:buNone/>
              <a:tabLst/>
              <a:defRPr/>
            </a:pPr>
            <a:r>
              <a:rPr kumimoji="0" lang="en-US" sz="900" b="0" i="0" u="none" strike="noStrike" kern="100" cap="none" spc="0" normalizeH="0" baseline="0" noProof="0">
                <a:ln>
                  <a:noFill/>
                </a:ln>
                <a:solidFill>
                  <a:srgbClr val="EC4A27">
                    <a:alpha val="99000"/>
                  </a:srgbClr>
                </a:solidFill>
                <a:effectLst/>
                <a:uLnTx/>
                <a:uFillTx/>
                <a:latin typeface="Segoe Sans Display"/>
                <a:ea typeface="+mn-ea"/>
                <a:cs typeface="+mn-cs"/>
              </a:rPr>
              <a:t>/Referenced File </a:t>
            </a:r>
          </a:p>
        </p:txBody>
      </p:sp>
      <p:sp>
        <p:nvSpPr>
          <p:cNvPr id="21" name="Rectangle: Rounded Corners 20" descr="Purple text">
            <a:extLst>
              <a:ext uri="{FF2B5EF4-FFF2-40B4-BE49-F238E27FC236}">
                <a16:creationId xmlns:a16="http://schemas.microsoft.com/office/drawing/2014/main" id="{BA04B82D-F786-68E8-A16F-F76A87C947EB}"/>
              </a:ext>
              <a:ext uri="{C183D7F6-B498-43B3-948B-1728B52AA6E4}">
                <adec:decorative xmlns:adec="http://schemas.microsoft.com/office/drawing/2017/decorative" val="0"/>
              </a:ext>
            </a:extLst>
          </p:cNvPr>
          <p:cNvSpPr/>
          <p:nvPr/>
        </p:nvSpPr>
        <p:spPr bwMode="auto">
          <a:xfrm>
            <a:off x="5928378" y="3586162"/>
            <a:ext cx="172970" cy="172970"/>
          </a:xfrm>
          <a:prstGeom prst="round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22" name="Content Placeholder 2">
            <a:extLst>
              <a:ext uri="{FF2B5EF4-FFF2-40B4-BE49-F238E27FC236}">
                <a16:creationId xmlns:a16="http://schemas.microsoft.com/office/drawing/2014/main" id="{1AE9EF65-99F4-F6FD-22D2-BEBCAA4F534E}"/>
              </a:ext>
              <a:ext uri="{C183D7F6-B498-43B3-948B-1728B52AA6E4}">
                <adec:decorative xmlns:adec="http://schemas.microsoft.com/office/drawing/2017/decorative" val="0"/>
              </a:ext>
            </a:extLst>
          </p:cNvPr>
          <p:cNvSpPr txBox="1">
            <a:spLocks/>
          </p:cNvSpPr>
          <p:nvPr/>
        </p:nvSpPr>
        <p:spPr>
          <a:xfrm>
            <a:off x="6176651" y="3603397"/>
            <a:ext cx="944041" cy="138499"/>
          </a:xfrm>
          <a:prstGeom prst="rect">
            <a:avLst/>
          </a:prstGeom>
          <a:noFill/>
        </p:spPr>
        <p:txBody>
          <a:bodyPr wrap="non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3000"/>
              </a:spcAft>
              <a:buClrTx/>
              <a:buSzTx/>
              <a:buFontTx/>
              <a:buNone/>
              <a:tabLst/>
              <a:defRPr/>
            </a:pPr>
            <a:r>
              <a:rPr kumimoji="0" lang="en-US" sz="900" b="0" i="0" u="none" strike="noStrike" kern="100" cap="none" spc="0" normalizeH="0" baseline="0" noProof="0" dirty="0">
                <a:ln>
                  <a:noFill/>
                </a:ln>
                <a:solidFill>
                  <a:srgbClr val="C03BC4">
                    <a:alpha val="99000"/>
                  </a:srgbClr>
                </a:solidFill>
                <a:effectLst/>
                <a:uLnTx/>
                <a:uFillTx/>
                <a:latin typeface="Segoe Sans Display"/>
                <a:ea typeface="+mn-ea"/>
                <a:cs typeface="+mn-cs"/>
              </a:rPr>
              <a:t>[Details you insert]</a:t>
            </a:r>
          </a:p>
        </p:txBody>
      </p:sp>
      <p:sp>
        <p:nvSpPr>
          <p:cNvPr id="23" name="Rectangle 22">
            <a:hlinkClick r:id="" action="ppaction://noaction"/>
            <a:extLst>
              <a:ext uri="{FF2B5EF4-FFF2-40B4-BE49-F238E27FC236}">
                <a16:creationId xmlns:a16="http://schemas.microsoft.com/office/drawing/2014/main" id="{C8B20404-F630-C8C2-E08C-FA2B176BEA1B}"/>
              </a:ext>
            </a:extLst>
          </p:cNvPr>
          <p:cNvSpPr>
            <a:spLocks/>
          </p:cNvSpPr>
          <p:nvPr/>
        </p:nvSpPr>
        <p:spPr bwMode="auto">
          <a:xfrm>
            <a:off x="5503983" y="9407114"/>
            <a:ext cx="1760414" cy="13849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r" defTabSz="932472" rtl="0" eaLnBrk="1" fontAlgn="base" latinLnBrk="0" hangingPunct="1">
              <a:lnSpc>
                <a:spcPct val="100000"/>
              </a:lnSpc>
              <a:spcBef>
                <a:spcPct val="0"/>
              </a:spcBef>
              <a:spcAft>
                <a:spcPct val="0"/>
              </a:spcAft>
              <a:buClrTx/>
              <a:buSzTx/>
              <a:buFontTx/>
              <a:buNone/>
              <a:tabLst/>
              <a:defRPr/>
            </a:pPr>
            <a:r>
              <a:rPr kumimoji="0" lang="en-IN" sz="900" b="0" i="1" u="none" strike="noStrike" kern="1200" cap="none" spc="0" normalizeH="0" baseline="0" noProof="0" dirty="0">
                <a:ln>
                  <a:noFill/>
                </a:ln>
                <a:solidFill>
                  <a:srgbClr val="FFFFFF">
                    <a:lumMod val="50000"/>
                    <a:alpha val="99000"/>
                  </a:srgbClr>
                </a:solidFill>
                <a:effectLst/>
                <a:uLnTx/>
                <a:uFillTx/>
                <a:latin typeface="Segoe Sans Display"/>
                <a:ea typeface="Segoe UI" pitchFamily="34" charset="0"/>
                <a:cs typeface="Segoe UI" pitchFamily="34" charset="0"/>
              </a:rPr>
              <a:t>See file guidance on </a:t>
            </a:r>
            <a:r>
              <a:rPr lang="en-IN" sz="900" i="1" u="sng" dirty="0">
                <a:solidFill>
                  <a:srgbClr val="0078D4">
                    <a:alpha val="99000"/>
                  </a:srgbClr>
                </a:solidFill>
                <a:latin typeface="Segoe Sans Display"/>
                <a:ea typeface="Segoe UI" pitchFamily="34" charset="0"/>
                <a:cs typeface="Segoe UI" pitchFamily="34" charset="0"/>
              </a:rPr>
              <a:t>page 10</a:t>
            </a:r>
            <a:endParaRPr kumimoji="0" lang="en-US" sz="900" b="0" i="1" u="sng" strike="noStrike" kern="1200" cap="none" spc="0" normalizeH="0" baseline="0" noProof="0" dirty="0">
              <a:ln>
                <a:noFill/>
              </a:ln>
              <a:solidFill>
                <a:srgbClr val="0078D4">
                  <a:alpha val="99000"/>
                </a:srgbClr>
              </a:solidFill>
              <a:effectLst/>
              <a:uLnTx/>
              <a:uFillTx/>
              <a:latin typeface="Segoe Sans Display"/>
              <a:ea typeface="Segoe UI" pitchFamily="34" charset="0"/>
              <a:cs typeface="Segoe UI" pitchFamily="34" charset="0"/>
            </a:endParaRPr>
          </a:p>
        </p:txBody>
      </p:sp>
    </p:spTree>
    <p:extLst>
      <p:ext uri="{BB962C8B-B14F-4D97-AF65-F5344CB8AC3E}">
        <p14:creationId xmlns:p14="http://schemas.microsoft.com/office/powerpoint/2010/main" val="279937322"/>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6EF18-160F-192F-9E15-21C52D564742}"/>
            </a:ext>
          </a:extLst>
        </p:cNvPr>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5068D44C-A12B-D2A3-81FF-7C0C80AD7237}"/>
              </a:ext>
              <a:ext uri="{C183D7F6-B498-43B3-948B-1728B52AA6E4}">
                <adec:decorative xmlns:adec="http://schemas.microsoft.com/office/drawing/2017/decorative" val="1"/>
              </a:ext>
            </a:extLst>
          </p:cNvPr>
          <p:cNvSpPr>
            <a:spLocks/>
          </p:cNvSpPr>
          <p:nvPr/>
        </p:nvSpPr>
        <p:spPr bwMode="auto">
          <a:xfrm>
            <a:off x="507998" y="3880067"/>
            <a:ext cx="6756399" cy="5238534"/>
          </a:xfrm>
          <a:prstGeom prst="roundRect">
            <a:avLst>
              <a:gd name="adj" fmla="val 2541"/>
            </a:avLst>
          </a:prstGeom>
          <a:solidFill>
            <a:schemeClr val="bg1">
              <a:alpha val="62000"/>
            </a:schemeClr>
          </a:solidFill>
          <a:ln w="9525">
            <a:solidFill>
              <a:schemeClr val="bg1"/>
            </a:solidFill>
          </a:ln>
          <a:effectLst>
            <a:outerShdw blurRad="114300" algn="ctr" rotWithShape="0">
              <a:prstClr val="black">
                <a:alpha val="6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FFFFFF"/>
              </a:solidFill>
              <a:effectLst/>
              <a:uLnTx/>
              <a:uFillTx/>
              <a:latin typeface="Segoe Sans Display"/>
              <a:ea typeface="+mn-ea"/>
              <a:cs typeface="+mn-cs"/>
            </a:endParaRPr>
          </a:p>
        </p:txBody>
      </p:sp>
      <p:graphicFrame>
        <p:nvGraphicFramePr>
          <p:cNvPr id="50" name="Table 49">
            <a:extLst>
              <a:ext uri="{FF2B5EF4-FFF2-40B4-BE49-F238E27FC236}">
                <a16:creationId xmlns:a16="http://schemas.microsoft.com/office/drawing/2014/main" id="{EF9A625B-DDE3-4820-A9A9-8AF493CC0DF4}"/>
              </a:ext>
            </a:extLst>
          </p:cNvPr>
          <p:cNvGraphicFramePr>
            <a:graphicFrameLocks noGrp="1"/>
          </p:cNvGraphicFramePr>
          <p:nvPr/>
        </p:nvGraphicFramePr>
        <p:xfrm>
          <a:off x="590294" y="3967276"/>
          <a:ext cx="6591806" cy="5120640"/>
        </p:xfrm>
        <a:graphic>
          <a:graphicData uri="http://schemas.openxmlformats.org/drawingml/2006/table">
            <a:tbl>
              <a:tblPr firstRow="1" bandRow="1">
                <a:tableStyleId>{5C22544A-7EE6-4342-B048-85BDC9FD1C3A}</a:tableStyleId>
              </a:tblPr>
              <a:tblGrid>
                <a:gridCol w="1659348">
                  <a:extLst>
                    <a:ext uri="{9D8B030D-6E8A-4147-A177-3AD203B41FA5}">
                      <a16:colId xmlns:a16="http://schemas.microsoft.com/office/drawing/2014/main" val="800310417"/>
                    </a:ext>
                  </a:extLst>
                </a:gridCol>
                <a:gridCol w="4932458">
                  <a:extLst>
                    <a:ext uri="{9D8B030D-6E8A-4147-A177-3AD203B41FA5}">
                      <a16:colId xmlns:a16="http://schemas.microsoft.com/office/drawing/2014/main" val="769226981"/>
                    </a:ext>
                  </a:extLst>
                </a:gridCol>
              </a:tblGrid>
              <a:tr h="1024128">
                <a:tc>
                  <a:txBody>
                    <a:bodyPr/>
                    <a:lstStyle/>
                    <a:p>
                      <a:pPr>
                        <a:lnSpc>
                          <a:spcPts val="1500"/>
                        </a:lnSpc>
                        <a:spcBef>
                          <a:spcPts val="0"/>
                        </a:spcBef>
                        <a:spcAft>
                          <a:spcPts val="200"/>
                        </a:spcAft>
                      </a:pPr>
                      <a:r>
                        <a:rPr lang="en-US" sz="1000" b="0" kern="1200" dirty="0">
                          <a:solidFill>
                            <a:schemeClr val="accent2"/>
                          </a:solidFill>
                          <a:latin typeface="+mj-lt"/>
                          <a:ea typeface="+mn-ea"/>
                          <a:cs typeface="+mn-cs"/>
                        </a:rPr>
                        <a:t>USE CASE 1: </a:t>
                      </a:r>
                      <a:r>
                        <a:rPr lang="en-US" sz="1000" b="0" dirty="0">
                          <a:solidFill>
                            <a:schemeClr val="tx1"/>
                          </a:solidFill>
                          <a:latin typeface="+mj-lt"/>
                        </a:rPr>
                        <a:t>Draft a messaging framework</a:t>
                      </a:r>
                    </a:p>
                  </a:txBody>
                  <a:tcPr marT="91440" marB="91440">
                    <a:lnL w="12700" cmpd="sng">
                      <a:noFill/>
                    </a:lnL>
                    <a:lnR w="6350" cap="flat" cmpd="sng" algn="ctr">
                      <a:solidFill>
                        <a:schemeClr val="bg1">
                          <a:lumMod val="85000"/>
                        </a:schemeClr>
                      </a:solidFill>
                      <a:prstDash val="solid"/>
                      <a:round/>
                      <a:headEnd type="none" w="med" len="med"/>
                      <a:tailEnd type="none" w="med" len="med"/>
                    </a:lnR>
                    <a:lnT w="127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500"/>
                        </a:lnSpc>
                        <a:spcBef>
                          <a:spcPts val="0"/>
                        </a:spcBef>
                        <a:spcAft>
                          <a:spcPts val="200"/>
                        </a:spcAft>
                      </a:pPr>
                      <a:r>
                        <a:rPr lang="en-US" sz="1000" b="0" dirty="0">
                          <a:solidFill>
                            <a:schemeClr val="tx1"/>
                          </a:solidFill>
                          <a:latin typeface="+mj-lt"/>
                        </a:rPr>
                        <a:t>Prompt: </a:t>
                      </a:r>
                      <a:r>
                        <a:rPr lang="en-US" sz="1000" b="0" dirty="0">
                          <a:solidFill>
                            <a:schemeClr val="tx1"/>
                          </a:solidFill>
                          <a:latin typeface="+mn-lt"/>
                        </a:rPr>
                        <a:t>Review </a:t>
                      </a:r>
                      <a:r>
                        <a:rPr lang="en-US" sz="1000" b="0" dirty="0">
                          <a:solidFill>
                            <a:srgbClr val="EC4A27"/>
                          </a:solidFill>
                          <a:latin typeface="+mn-lt"/>
                        </a:rPr>
                        <a:t>/Product strategy outlining value pillars, product vision</a:t>
                      </a:r>
                      <a:r>
                        <a:rPr lang="en-US" sz="1000" b="0" dirty="0">
                          <a:solidFill>
                            <a:schemeClr val="tx1"/>
                          </a:solidFill>
                          <a:latin typeface="+mn-lt"/>
                        </a:rPr>
                        <a:t>,</a:t>
                      </a:r>
                      <a:r>
                        <a:rPr lang="en-US" sz="1000" b="0" dirty="0">
                          <a:solidFill>
                            <a:srgbClr val="0078D4"/>
                          </a:solidFill>
                          <a:latin typeface="+mn-lt"/>
                        </a:rPr>
                        <a:t> </a:t>
                      </a:r>
                      <a:r>
                        <a:rPr lang="en-US" sz="1000" b="0" dirty="0">
                          <a:solidFill>
                            <a:srgbClr val="EC4A27"/>
                          </a:solidFill>
                          <a:latin typeface="+mn-lt"/>
                        </a:rPr>
                        <a:t>/Customer insights report summarizing customer problems</a:t>
                      </a:r>
                      <a:r>
                        <a:rPr lang="en-US" sz="1000" b="0" dirty="0">
                          <a:solidFill>
                            <a:schemeClr val="tx1"/>
                          </a:solidFill>
                          <a:latin typeface="+mn-lt"/>
                        </a:rPr>
                        <a:t>, and </a:t>
                      </a:r>
                      <a:r>
                        <a:rPr lang="en-US" sz="1000" b="0" dirty="0">
                          <a:solidFill>
                            <a:srgbClr val="EC4A27"/>
                          </a:solidFill>
                          <a:latin typeface="+mn-lt"/>
                        </a:rPr>
                        <a:t>/Competitive positioning summary</a:t>
                      </a:r>
                      <a:r>
                        <a:rPr lang="en-US" sz="1000" b="0" dirty="0">
                          <a:solidFill>
                            <a:schemeClr val="tx1"/>
                          </a:solidFill>
                          <a:latin typeface="+mn-lt"/>
                        </a:rPr>
                        <a:t>. Create a messaging framework starting with value pillars, followed by proof points and customer challenges.</a:t>
                      </a:r>
                    </a:p>
                  </a:txBody>
                  <a:tcPr marT="91440" marB="91440">
                    <a:lnL w="6350" cap="flat" cmpd="sng" algn="ctr">
                      <a:solidFill>
                        <a:schemeClr val="bg1">
                          <a:lumMod val="85000"/>
                        </a:schemeClr>
                      </a:solidFill>
                      <a:prstDash val="solid"/>
                      <a:round/>
                      <a:headEnd type="none" w="med" len="med"/>
                      <a:tailEnd type="none" w="med" len="med"/>
                    </a:lnL>
                    <a:lnR w="12700" cmpd="sng">
                      <a:noFill/>
                    </a:lnR>
                    <a:lnT w="127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3484900"/>
                  </a:ext>
                </a:extLst>
              </a:tr>
              <a:tr h="1024128">
                <a:tc>
                  <a:txBody>
                    <a:bodyPr/>
                    <a:lstStyle/>
                    <a:p>
                      <a:pPr>
                        <a:lnSpc>
                          <a:spcPts val="1500"/>
                        </a:lnSpc>
                        <a:spcBef>
                          <a:spcPts val="0"/>
                        </a:spcBef>
                        <a:spcAft>
                          <a:spcPts val="200"/>
                        </a:spcAft>
                      </a:pPr>
                      <a:r>
                        <a:rPr lang="en-US" sz="1000" b="0">
                          <a:solidFill>
                            <a:schemeClr val="accent2"/>
                          </a:solidFill>
                          <a:latin typeface="+mj-lt"/>
                        </a:rPr>
                        <a:t>USE CASE 2: </a:t>
                      </a:r>
                      <a:r>
                        <a:rPr lang="en-US" sz="1000" b="0">
                          <a:solidFill>
                            <a:schemeClr val="tx1"/>
                          </a:solidFill>
                          <a:latin typeface="+mj-lt"/>
                        </a:rPr>
                        <a:t>Translate features into benefits</a:t>
                      </a:r>
                    </a:p>
                  </a:txBody>
                  <a:tcPr marT="91440" marB="91440">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500"/>
                        </a:lnSpc>
                        <a:spcBef>
                          <a:spcPts val="0"/>
                        </a:spcBef>
                        <a:spcAft>
                          <a:spcPts val="200"/>
                        </a:spcAft>
                      </a:pPr>
                      <a:r>
                        <a:rPr lang="en-US" sz="1000" b="0">
                          <a:solidFill>
                            <a:schemeClr val="tx1"/>
                          </a:solidFill>
                          <a:latin typeface="+mj-lt"/>
                        </a:rPr>
                        <a:t>Prompt: </a:t>
                      </a:r>
                      <a:r>
                        <a:rPr lang="en-US" sz="1000" b="0">
                          <a:solidFill>
                            <a:schemeClr val="tx1"/>
                          </a:solidFill>
                          <a:latin typeface="+mn-lt"/>
                        </a:rPr>
                        <a:t>Using </a:t>
                      </a:r>
                      <a:r>
                        <a:rPr lang="en-US" sz="1000" b="0">
                          <a:solidFill>
                            <a:srgbClr val="EC4A27"/>
                          </a:solidFill>
                          <a:latin typeface="+mn-lt"/>
                        </a:rPr>
                        <a:t>/Feature list describing product capabilities </a:t>
                      </a:r>
                      <a:r>
                        <a:rPr lang="en-US" sz="1000" b="0">
                          <a:solidFill>
                            <a:schemeClr val="tx1"/>
                          </a:solidFill>
                          <a:latin typeface="+mn-lt"/>
                        </a:rPr>
                        <a:t>and </a:t>
                      </a:r>
                      <a:r>
                        <a:rPr lang="en-US" sz="1000" b="0">
                          <a:solidFill>
                            <a:srgbClr val="EC4A27"/>
                          </a:solidFill>
                          <a:latin typeface="+mn-lt"/>
                        </a:rPr>
                        <a:t>/Customer feedback survey</a:t>
                      </a:r>
                      <a:r>
                        <a:rPr lang="en-US" sz="1000" b="0">
                          <a:solidFill>
                            <a:schemeClr val="tx1"/>
                          </a:solidFill>
                          <a:latin typeface="+mn-lt"/>
                        </a:rPr>
                        <a:t>, translate each feature into a clear customer facing benefit and provide one example use case for each benefit.</a:t>
                      </a:r>
                    </a:p>
                  </a:txBody>
                  <a:tcPr marT="91440" marB="91440">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8275402"/>
                  </a:ext>
                </a:extLst>
              </a:tr>
              <a:tr h="1024128">
                <a:tc>
                  <a:txBody>
                    <a:bodyPr/>
                    <a:lstStyle/>
                    <a:p>
                      <a:pPr>
                        <a:lnSpc>
                          <a:spcPts val="1500"/>
                        </a:lnSpc>
                        <a:spcBef>
                          <a:spcPts val="0"/>
                        </a:spcBef>
                        <a:spcAft>
                          <a:spcPts val="200"/>
                        </a:spcAft>
                      </a:pPr>
                      <a:r>
                        <a:rPr lang="en-US" sz="1000" b="0" kern="1200">
                          <a:solidFill>
                            <a:schemeClr val="accent2"/>
                          </a:solidFill>
                          <a:latin typeface="+mj-lt"/>
                          <a:ea typeface="+mn-ea"/>
                          <a:cs typeface="+mn-cs"/>
                        </a:rPr>
                        <a:t>USE CASE 3: </a:t>
                      </a:r>
                      <a:r>
                        <a:rPr lang="en-US" sz="1000" b="0">
                          <a:solidFill>
                            <a:schemeClr val="tx1"/>
                          </a:solidFill>
                          <a:latin typeface="+mj-lt"/>
                        </a:rPr>
                        <a:t>Build persona-specific messaging</a:t>
                      </a:r>
                    </a:p>
                  </a:txBody>
                  <a:tcPr marT="91440" marB="91440">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500"/>
                        </a:lnSpc>
                        <a:spcBef>
                          <a:spcPts val="0"/>
                        </a:spcBef>
                        <a:spcAft>
                          <a:spcPts val="200"/>
                        </a:spcAft>
                      </a:pPr>
                      <a:r>
                        <a:rPr lang="en-US" sz="1000" b="0">
                          <a:solidFill>
                            <a:schemeClr val="tx1"/>
                          </a:solidFill>
                          <a:latin typeface="+mj-lt"/>
                        </a:rPr>
                        <a:t>Prompt: </a:t>
                      </a:r>
                      <a:r>
                        <a:rPr lang="en-US" sz="1000" b="0">
                          <a:solidFill>
                            <a:schemeClr val="tx1"/>
                          </a:solidFill>
                          <a:latin typeface="+mn-lt"/>
                        </a:rPr>
                        <a:t>Analyze </a:t>
                      </a:r>
                      <a:r>
                        <a:rPr lang="en-US" sz="1000" b="0">
                          <a:solidFill>
                            <a:srgbClr val="EC4A27"/>
                          </a:solidFill>
                          <a:latin typeface="+mn-lt"/>
                        </a:rPr>
                        <a:t>/Customer market research </a:t>
                      </a:r>
                      <a:r>
                        <a:rPr lang="en-US" sz="1000" b="0">
                          <a:solidFill>
                            <a:schemeClr val="tx1"/>
                          </a:solidFill>
                          <a:latin typeface="+mn-lt"/>
                        </a:rPr>
                        <a:t>and reference </a:t>
                      </a:r>
                      <a:r>
                        <a:rPr lang="en-US" sz="1000" b="0">
                          <a:solidFill>
                            <a:srgbClr val="EC4A27"/>
                          </a:solidFill>
                          <a:latin typeface="+mn-lt"/>
                        </a:rPr>
                        <a:t>/Audience persona profiles</a:t>
                      </a:r>
                      <a:r>
                        <a:rPr lang="en-US" sz="1000" b="0">
                          <a:solidFill>
                            <a:srgbClr val="0078D4"/>
                          </a:solidFill>
                          <a:latin typeface="+mn-lt"/>
                        </a:rPr>
                        <a:t> </a:t>
                      </a:r>
                      <a:r>
                        <a:rPr lang="en-US" sz="1000" b="0">
                          <a:solidFill>
                            <a:schemeClr val="tx1"/>
                          </a:solidFill>
                          <a:latin typeface="+mn-lt"/>
                        </a:rPr>
                        <a:t>to identify key themes. Use these insights to create messaging segmentations and build persona cards with goals, challenges, triggers, and success metrics.</a:t>
                      </a:r>
                    </a:p>
                  </a:txBody>
                  <a:tcPr marT="91440" marB="91440">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16033243"/>
                  </a:ext>
                </a:extLst>
              </a:tr>
              <a:tr h="1024128">
                <a:tc>
                  <a:txBody>
                    <a:bodyPr/>
                    <a:lstStyle/>
                    <a:p>
                      <a:pPr>
                        <a:lnSpc>
                          <a:spcPts val="1500"/>
                        </a:lnSpc>
                        <a:spcBef>
                          <a:spcPts val="0"/>
                        </a:spcBef>
                        <a:spcAft>
                          <a:spcPts val="200"/>
                        </a:spcAft>
                      </a:pPr>
                      <a:r>
                        <a:rPr lang="en-US" sz="1000" b="0" kern="1200">
                          <a:solidFill>
                            <a:schemeClr val="accent2"/>
                          </a:solidFill>
                          <a:latin typeface="+mj-lt"/>
                          <a:ea typeface="+mn-ea"/>
                          <a:cs typeface="+mn-cs"/>
                        </a:rPr>
                        <a:t>USE CASE 4: </a:t>
                      </a:r>
                      <a:r>
                        <a:rPr lang="en-US" sz="1000" b="0">
                          <a:solidFill>
                            <a:schemeClr val="tx1"/>
                          </a:solidFill>
                          <a:latin typeface="+mj-lt"/>
                        </a:rPr>
                        <a:t>Align messaging with business objectives</a:t>
                      </a:r>
                    </a:p>
                  </a:txBody>
                  <a:tcPr marT="91440" marB="91440">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500"/>
                        </a:lnSpc>
                        <a:spcBef>
                          <a:spcPts val="0"/>
                        </a:spcBef>
                        <a:spcAft>
                          <a:spcPts val="200"/>
                        </a:spcAft>
                      </a:pPr>
                      <a:r>
                        <a:rPr lang="en-US" sz="1000" b="0" dirty="0">
                          <a:solidFill>
                            <a:schemeClr val="tx1"/>
                          </a:solidFill>
                          <a:latin typeface="+mj-lt"/>
                        </a:rPr>
                        <a:t>Prompt: </a:t>
                      </a:r>
                      <a:r>
                        <a:rPr lang="en-US" sz="1000" b="0" dirty="0">
                          <a:solidFill>
                            <a:schemeClr val="tx1"/>
                          </a:solidFill>
                          <a:latin typeface="+mn-lt"/>
                        </a:rPr>
                        <a:t>Using </a:t>
                      </a:r>
                      <a:r>
                        <a:rPr lang="en-US" sz="1000" b="0" dirty="0">
                          <a:solidFill>
                            <a:srgbClr val="EC4A27"/>
                          </a:solidFill>
                          <a:latin typeface="+mn-lt"/>
                        </a:rPr>
                        <a:t>/Business plan and OKR overview</a:t>
                      </a:r>
                      <a:r>
                        <a:rPr lang="en-US" sz="1000" b="0" dirty="0">
                          <a:solidFill>
                            <a:schemeClr val="tx1"/>
                          </a:solidFill>
                          <a:latin typeface="+mn-lt"/>
                        </a:rPr>
                        <a:t>, and </a:t>
                      </a:r>
                      <a:r>
                        <a:rPr lang="en-US" sz="1000" b="0" dirty="0">
                          <a:solidFill>
                            <a:srgbClr val="EC4A27"/>
                          </a:solidFill>
                          <a:latin typeface="+mn-lt"/>
                        </a:rPr>
                        <a:t>/Brand voice guidelines</a:t>
                      </a:r>
                      <a:r>
                        <a:rPr lang="en-US" sz="1000" b="0" dirty="0">
                          <a:solidFill>
                            <a:srgbClr val="0078D4"/>
                          </a:solidFill>
                          <a:latin typeface="+mn-lt"/>
                        </a:rPr>
                        <a:t> </a:t>
                      </a:r>
                      <a:r>
                        <a:rPr lang="en-US" sz="1000" b="0" dirty="0">
                          <a:solidFill>
                            <a:schemeClr val="tx1"/>
                          </a:solidFill>
                          <a:latin typeface="+mn-lt"/>
                        </a:rPr>
                        <a:t>refine product messaging in </a:t>
                      </a:r>
                      <a:r>
                        <a:rPr lang="en-US" sz="1000" b="0" dirty="0">
                          <a:solidFill>
                            <a:srgbClr val="EC4A27"/>
                          </a:solidFill>
                          <a:latin typeface="+mn-lt"/>
                        </a:rPr>
                        <a:t>/Messaging framework</a:t>
                      </a:r>
                      <a:r>
                        <a:rPr lang="en-US" sz="1000" b="0" dirty="0">
                          <a:solidFill>
                            <a:srgbClr val="0078D4"/>
                          </a:solidFill>
                          <a:latin typeface="+mn-lt"/>
                        </a:rPr>
                        <a:t> </a:t>
                      </a:r>
                      <a:r>
                        <a:rPr lang="en-US" sz="1000" b="0" dirty="0">
                          <a:solidFill>
                            <a:schemeClr val="tx1"/>
                          </a:solidFill>
                          <a:latin typeface="+mn-lt"/>
                        </a:rPr>
                        <a:t>to meet business objectives and resonate with our </a:t>
                      </a:r>
                      <a:r>
                        <a:rPr lang="en-US" sz="1000" b="0" dirty="0">
                          <a:solidFill>
                            <a:srgbClr val="C03BC4"/>
                          </a:solidFill>
                          <a:latin typeface="+mn-lt"/>
                        </a:rPr>
                        <a:t>[Target audience]</a:t>
                      </a:r>
                      <a:r>
                        <a:rPr lang="en-US" sz="1000" b="0" dirty="0">
                          <a:solidFill>
                            <a:schemeClr val="tx1"/>
                          </a:solidFill>
                          <a:latin typeface="+mn-lt"/>
                        </a:rPr>
                        <a:t>.</a:t>
                      </a:r>
                    </a:p>
                  </a:txBody>
                  <a:tcPr marT="91440" marB="91440">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0306"/>
                  </a:ext>
                </a:extLst>
              </a:tr>
              <a:tr h="1024128">
                <a:tc>
                  <a:txBody>
                    <a:bodyPr/>
                    <a:lstStyle/>
                    <a:p>
                      <a:pPr>
                        <a:lnSpc>
                          <a:spcPts val="1500"/>
                        </a:lnSpc>
                        <a:spcBef>
                          <a:spcPts val="0"/>
                        </a:spcBef>
                        <a:spcAft>
                          <a:spcPts val="200"/>
                        </a:spcAft>
                      </a:pPr>
                      <a:r>
                        <a:rPr lang="en-US" sz="1000" b="0" kern="1200">
                          <a:solidFill>
                            <a:schemeClr val="accent2"/>
                          </a:solidFill>
                          <a:latin typeface="+mj-lt"/>
                          <a:ea typeface="+mn-ea"/>
                          <a:cs typeface="+mn-cs"/>
                        </a:rPr>
                        <a:t>USE CASE 5: </a:t>
                      </a:r>
                      <a:r>
                        <a:rPr lang="en-US" sz="1000" b="0">
                          <a:solidFill>
                            <a:schemeClr val="tx1"/>
                          </a:solidFill>
                          <a:latin typeface="+mj-lt"/>
                        </a:rPr>
                        <a:t>Generate positioning statements for competitive scenarios</a:t>
                      </a:r>
                    </a:p>
                  </a:txBody>
                  <a:tcPr marT="91440" marB="91440">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nSpc>
                          <a:spcPts val="1500"/>
                        </a:lnSpc>
                        <a:spcBef>
                          <a:spcPts val="0"/>
                        </a:spcBef>
                        <a:spcAft>
                          <a:spcPts val="200"/>
                        </a:spcAft>
                      </a:pPr>
                      <a:r>
                        <a:rPr lang="en-US" sz="1000" b="0" dirty="0">
                          <a:solidFill>
                            <a:schemeClr val="tx1"/>
                          </a:solidFill>
                          <a:latin typeface="+mj-lt"/>
                        </a:rPr>
                        <a:t>Prompt: </a:t>
                      </a:r>
                      <a:r>
                        <a:rPr lang="en-US" sz="1000" b="0" dirty="0">
                          <a:solidFill>
                            <a:schemeClr val="tx1"/>
                          </a:solidFill>
                          <a:latin typeface="+mn-lt"/>
                        </a:rPr>
                        <a:t>Using </a:t>
                      </a:r>
                      <a:r>
                        <a:rPr lang="en-US" sz="1000" b="0" dirty="0">
                          <a:solidFill>
                            <a:srgbClr val="EC4A27"/>
                          </a:solidFill>
                          <a:latin typeface="+mn-lt"/>
                        </a:rPr>
                        <a:t>/Competitor comparison product report </a:t>
                      </a:r>
                      <a:r>
                        <a:rPr lang="en-US" sz="1000" b="0" dirty="0">
                          <a:solidFill>
                            <a:schemeClr val="tx1"/>
                          </a:solidFill>
                          <a:latin typeface="+mn-lt"/>
                        </a:rPr>
                        <a:t>and </a:t>
                      </a:r>
                      <a:r>
                        <a:rPr lang="en-US" sz="1000" b="0" dirty="0">
                          <a:solidFill>
                            <a:srgbClr val="EC4A27"/>
                          </a:solidFill>
                          <a:latin typeface="+mn-lt"/>
                        </a:rPr>
                        <a:t>/Product spec sheet outlining capabilities</a:t>
                      </a:r>
                      <a:r>
                        <a:rPr lang="en-US" sz="1000" b="0" dirty="0">
                          <a:solidFill>
                            <a:schemeClr val="tx1"/>
                          </a:solidFill>
                          <a:latin typeface="+mn-lt"/>
                        </a:rPr>
                        <a:t>, create three online positioning statements that differentiate our product from </a:t>
                      </a:r>
                      <a:r>
                        <a:rPr lang="en-US" sz="1000" b="0" dirty="0">
                          <a:solidFill>
                            <a:srgbClr val="C03BC4"/>
                          </a:solidFill>
                          <a:latin typeface="+mn-lt"/>
                        </a:rPr>
                        <a:t>[Competitor name]</a:t>
                      </a:r>
                      <a:r>
                        <a:rPr lang="en-US" sz="1000" b="0" dirty="0">
                          <a:solidFill>
                            <a:schemeClr val="tx1"/>
                          </a:solidFill>
                          <a:latin typeface="+mn-lt"/>
                        </a:rPr>
                        <a:t>, focusing on customer outcomes and unique advantages.</a:t>
                      </a:r>
                    </a:p>
                  </a:txBody>
                  <a:tcPr marT="91440" marB="91440">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86580557"/>
                  </a:ext>
                </a:extLst>
              </a:tr>
            </a:tbl>
          </a:graphicData>
        </a:graphic>
      </p:graphicFrame>
      <p:pic>
        <p:nvPicPr>
          <p:cNvPr id="12" name="object 4">
            <a:extLst>
              <a:ext uri="{FF2B5EF4-FFF2-40B4-BE49-F238E27FC236}">
                <a16:creationId xmlns:a16="http://schemas.microsoft.com/office/drawing/2014/main" id="{C942DCCB-7BAC-4244-A2B3-BEE8EC2F02E8}"/>
              </a:ext>
              <a:ext uri="{C183D7F6-B498-43B3-948B-1728B52AA6E4}">
                <adec:decorative xmlns:adec="http://schemas.microsoft.com/office/drawing/2017/decorative" val="1"/>
              </a:ext>
            </a:extLst>
          </p:cNvPr>
          <p:cNvPicPr/>
          <p:nvPr/>
        </p:nvPicPr>
        <p:blipFill rotWithShape="1">
          <a:blip r:embed="rId3" cstate="print"/>
          <a:srcRect l="19670" r="19670"/>
          <a:stretch>
            <a:fillRect/>
          </a:stretch>
        </p:blipFill>
        <p:spPr>
          <a:xfrm rot="5400000">
            <a:off x="3850482" y="6136484"/>
            <a:ext cx="71436" cy="7772400"/>
          </a:xfrm>
          <a:prstGeom prst="rect">
            <a:avLst/>
          </a:prstGeom>
        </p:spPr>
      </p:pic>
      <p:sp>
        <p:nvSpPr>
          <p:cNvPr id="64" name="Slide Number Placeholder 5">
            <a:extLst>
              <a:ext uri="{FF2B5EF4-FFF2-40B4-BE49-F238E27FC236}">
                <a16:creationId xmlns:a16="http://schemas.microsoft.com/office/drawing/2014/main" id="{1C4112D7-9080-E442-BC55-12CFC18BABA9}"/>
              </a:ext>
              <a:ext uri="{C183D7F6-B498-43B3-948B-1728B52AA6E4}">
                <adec:decorative xmlns:adec="http://schemas.microsoft.com/office/drawing/2017/decorative" val="1"/>
              </a:ext>
            </a:extLst>
          </p:cNvPr>
          <p:cNvSpPr txBox="1">
            <a:spLocks/>
          </p:cNvSpPr>
          <p:nvPr/>
        </p:nvSpPr>
        <p:spPr>
          <a:xfrm>
            <a:off x="5770248" y="9617713"/>
            <a:ext cx="1748790" cy="264474"/>
          </a:xfrm>
        </p:spPr>
        <p:txBody>
          <a:bodyPr rIns="0" anchor="ctr"/>
          <a:lstStyle>
            <a:defPPr>
              <a:defRPr lang="en-US"/>
            </a:defPPr>
            <a:lvl1pPr marL="0" algn="r" defTabSz="1018824" rtl="0" eaLnBrk="1" latinLnBrk="0" hangingPunct="1">
              <a:defRPr sz="1200" kern="1200">
                <a:solidFill>
                  <a:schemeClr val="tx1"/>
                </a:solidFill>
                <a:latin typeface="+mn-lt"/>
                <a:ea typeface="+mn-ea"/>
                <a:cs typeface="+mn-cs"/>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ct val="100000"/>
              </a:lnSpc>
              <a:spcBef>
                <a:spcPts val="0"/>
              </a:spcBef>
              <a:spcAft>
                <a:spcPts val="0"/>
              </a:spcAft>
              <a:buClrTx/>
              <a:buSzTx/>
              <a:buFontTx/>
              <a:buNone/>
              <a:tabLst/>
              <a:defRPr/>
            </a:pPr>
            <a:fld id="{BF64B658-AF8F-7D4C-AC24-1E662CA57B6D}" type="slidenum">
              <a:rPr kumimoji="0" lang="en-US" sz="1000" b="0" i="0" u="none" strike="noStrike" kern="1200" cap="none" spc="0" normalizeH="0" baseline="0" noProof="0" smtClean="0">
                <a:ln>
                  <a:noFill/>
                </a:ln>
                <a:solidFill>
                  <a:srgbClr val="091F2C"/>
                </a:solidFill>
                <a:effectLst/>
                <a:uLnTx/>
                <a:uFillTx/>
                <a:latin typeface="Segoe Sans Display Semilight" pitchFamily="2" charset="0"/>
                <a:ea typeface="+mn-ea"/>
                <a:cs typeface="Segoe Sans Display Semilight" pitchFamily="2" charset="0"/>
              </a:rPr>
              <a:pPr marL="0" marR="0" lvl="0" indent="0" algn="r" defTabSz="1018824"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91F2C"/>
              </a:solidFill>
              <a:effectLst/>
              <a:uLnTx/>
              <a:uFillTx/>
              <a:latin typeface="Segoe Sans Display Semilight" pitchFamily="2" charset="0"/>
              <a:ea typeface="+mn-ea"/>
              <a:cs typeface="Segoe Sans Display Semilight" pitchFamily="2" charset="0"/>
            </a:endParaRPr>
          </a:p>
        </p:txBody>
      </p:sp>
      <p:sp>
        <p:nvSpPr>
          <p:cNvPr id="29" name="Rectangle 28">
            <a:extLst>
              <a:ext uri="{FF2B5EF4-FFF2-40B4-BE49-F238E27FC236}">
                <a16:creationId xmlns:a16="http://schemas.microsoft.com/office/drawing/2014/main" id="{C7FEA995-C105-FFA6-2231-90BBE97A1401}"/>
              </a:ext>
              <a:ext uri="{C183D7F6-B498-43B3-948B-1728B52AA6E4}">
                <adec:decorative xmlns:adec="http://schemas.microsoft.com/office/drawing/2017/decorative" val="1"/>
              </a:ext>
            </a:extLst>
          </p:cNvPr>
          <p:cNvSpPr>
            <a:spLocks/>
          </p:cNvSpPr>
          <p:nvPr/>
        </p:nvSpPr>
        <p:spPr bwMode="auto">
          <a:xfrm>
            <a:off x="0" y="2066925"/>
            <a:ext cx="7772400" cy="1199542"/>
          </a:xfrm>
          <a:prstGeom prst="rect">
            <a:avLst/>
          </a:prstGeom>
          <a:solidFill>
            <a:schemeClr val="bg2">
              <a:lumMod val="90000"/>
              <a:alpha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30" name="Graphic 5">
            <a:extLst>
              <a:ext uri="{FF2B5EF4-FFF2-40B4-BE49-F238E27FC236}">
                <a16:creationId xmlns:a16="http://schemas.microsoft.com/office/drawing/2014/main" id="{438E77C5-887B-4C91-AC33-3C3E776A4C7D}"/>
              </a:ext>
              <a:ext uri="{C183D7F6-B498-43B3-948B-1728B52AA6E4}">
                <adec:decorative xmlns:adec="http://schemas.microsoft.com/office/drawing/2017/decorative" val="1"/>
              </a:ext>
            </a:extLst>
          </p:cNvPr>
          <p:cNvSpPr>
            <a:spLocks/>
          </p:cNvSpPr>
          <p:nvPr/>
        </p:nvSpPr>
        <p:spPr>
          <a:xfrm>
            <a:off x="543716" y="2221541"/>
            <a:ext cx="287344" cy="287340"/>
          </a:xfrm>
          <a:custGeom>
            <a:avLst/>
            <a:gdLst>
              <a:gd name="csX0" fmla="*/ 188408 w 190501"/>
              <a:gd name="csY0" fmla="*/ 45534 h 190500"/>
              <a:gd name="csX1" fmla="*/ 189957 w 190501"/>
              <a:gd name="csY1" fmla="*/ 37748 h 190500"/>
              <a:gd name="csX2" fmla="*/ 183357 w 190501"/>
              <a:gd name="csY2" fmla="*/ 33338 h 190500"/>
              <a:gd name="csX3" fmla="*/ 157162 w 190501"/>
              <a:gd name="csY3" fmla="*/ 33338 h 190500"/>
              <a:gd name="csX4" fmla="*/ 157162 w 190501"/>
              <a:gd name="csY4" fmla="*/ 7144 h 190500"/>
              <a:gd name="csX5" fmla="*/ 152751 w 190501"/>
              <a:gd name="csY5" fmla="*/ 544 h 190500"/>
              <a:gd name="csX6" fmla="*/ 144967 w 190501"/>
              <a:gd name="csY6" fmla="*/ 2093 h 190500"/>
              <a:gd name="csX7" fmla="*/ 121155 w 190501"/>
              <a:gd name="csY7" fmla="*/ 25906 h 190500"/>
              <a:gd name="csX8" fmla="*/ 119063 w 190501"/>
              <a:gd name="csY8" fmla="*/ 30957 h 190500"/>
              <a:gd name="csX9" fmla="*/ 119063 w 190501"/>
              <a:gd name="csY9" fmla="*/ 57967 h 190500"/>
              <a:gd name="csX10" fmla="*/ 100185 w 190501"/>
              <a:gd name="csY10" fmla="*/ 76846 h 190500"/>
              <a:gd name="csX11" fmla="*/ 95250 w 190501"/>
              <a:gd name="csY11" fmla="*/ 76201 h 190500"/>
              <a:gd name="csX12" fmla="*/ 76200 w 190501"/>
              <a:gd name="csY12" fmla="*/ 95251 h 190500"/>
              <a:gd name="csX13" fmla="*/ 95250 w 190501"/>
              <a:gd name="csY13" fmla="*/ 114301 h 190500"/>
              <a:gd name="csX14" fmla="*/ 114300 w 190501"/>
              <a:gd name="csY14" fmla="*/ 95251 h 190500"/>
              <a:gd name="csX15" fmla="*/ 113655 w 190501"/>
              <a:gd name="csY15" fmla="*/ 90316 h 190500"/>
              <a:gd name="csX16" fmla="*/ 132533 w 190501"/>
              <a:gd name="csY16" fmla="*/ 71438 h 190500"/>
              <a:gd name="csX17" fmla="*/ 159545 w 190501"/>
              <a:gd name="csY17" fmla="*/ 71438 h 190500"/>
              <a:gd name="csX18" fmla="*/ 164596 w 190501"/>
              <a:gd name="csY18" fmla="*/ 69346 h 190500"/>
              <a:gd name="csX19" fmla="*/ 188408 w 190501"/>
              <a:gd name="csY19" fmla="*/ 45534 h 190500"/>
              <a:gd name="csX20" fmla="*/ 95250 w 190501"/>
              <a:gd name="csY20" fmla="*/ 1 h 190500"/>
              <a:gd name="csX21" fmla="*/ 127860 w 190501"/>
              <a:gd name="csY21" fmla="*/ 5729 h 190500"/>
              <a:gd name="csX22" fmla="*/ 114419 w 190501"/>
              <a:gd name="csY22" fmla="*/ 19170 h 190500"/>
              <a:gd name="csX23" fmla="*/ 112781 w 190501"/>
              <a:gd name="csY23" fmla="*/ 21077 h 190500"/>
              <a:gd name="csX24" fmla="*/ 95250 w 190501"/>
              <a:gd name="csY24" fmla="*/ 19051 h 190500"/>
              <a:gd name="csX25" fmla="*/ 19050 w 190501"/>
              <a:gd name="csY25" fmla="*/ 95251 h 190500"/>
              <a:gd name="csX26" fmla="*/ 95250 w 190501"/>
              <a:gd name="csY26" fmla="*/ 171451 h 190500"/>
              <a:gd name="csX27" fmla="*/ 171450 w 190501"/>
              <a:gd name="csY27" fmla="*/ 95251 h 190500"/>
              <a:gd name="csX28" fmla="*/ 169424 w 190501"/>
              <a:gd name="csY28" fmla="*/ 77720 h 190500"/>
              <a:gd name="csX29" fmla="*/ 171331 w 190501"/>
              <a:gd name="csY29" fmla="*/ 76081 h 190500"/>
              <a:gd name="csX30" fmla="*/ 184772 w 190501"/>
              <a:gd name="csY30" fmla="*/ 62641 h 190500"/>
              <a:gd name="csX31" fmla="*/ 190500 w 190501"/>
              <a:gd name="csY31" fmla="*/ 95251 h 190500"/>
              <a:gd name="csX32" fmla="*/ 95250 w 190501"/>
              <a:gd name="csY32" fmla="*/ 190501 h 190500"/>
              <a:gd name="csX33" fmla="*/ 0 w 190501"/>
              <a:gd name="csY33" fmla="*/ 95251 h 190500"/>
              <a:gd name="csX34" fmla="*/ 95250 w 190501"/>
              <a:gd name="csY34" fmla="*/ 1 h 190500"/>
              <a:gd name="csX35" fmla="*/ 95250 w 190501"/>
              <a:gd name="csY35" fmla="*/ 38101 h 190500"/>
              <a:gd name="csX36" fmla="*/ 109538 w 190501"/>
              <a:gd name="csY36" fmla="*/ 39901 h 190500"/>
              <a:gd name="csX37" fmla="*/ 109538 w 190501"/>
              <a:gd name="csY37" fmla="*/ 54021 h 190500"/>
              <a:gd name="csX38" fmla="*/ 105592 w 190501"/>
              <a:gd name="csY38" fmla="*/ 57968 h 190500"/>
              <a:gd name="csX39" fmla="*/ 105131 w 190501"/>
              <a:gd name="csY39" fmla="*/ 58444 h 190500"/>
              <a:gd name="csX40" fmla="*/ 95250 w 190501"/>
              <a:gd name="csY40" fmla="*/ 57151 h 190500"/>
              <a:gd name="csX41" fmla="*/ 57150 w 190501"/>
              <a:gd name="csY41" fmla="*/ 95251 h 190500"/>
              <a:gd name="csX42" fmla="*/ 95250 w 190501"/>
              <a:gd name="csY42" fmla="*/ 133351 h 190500"/>
              <a:gd name="csX43" fmla="*/ 133350 w 190501"/>
              <a:gd name="csY43" fmla="*/ 95251 h 190500"/>
              <a:gd name="csX44" fmla="*/ 132057 w 190501"/>
              <a:gd name="csY44" fmla="*/ 85369 h 190500"/>
              <a:gd name="csX45" fmla="*/ 132533 w 190501"/>
              <a:gd name="csY45" fmla="*/ 84909 h 190500"/>
              <a:gd name="csX46" fmla="*/ 136478 w 190501"/>
              <a:gd name="csY46" fmla="*/ 80963 h 190500"/>
              <a:gd name="csX47" fmla="*/ 150600 w 190501"/>
              <a:gd name="csY47" fmla="*/ 80963 h 190500"/>
              <a:gd name="csX48" fmla="*/ 152400 w 190501"/>
              <a:gd name="csY48" fmla="*/ 95251 h 190500"/>
              <a:gd name="csX49" fmla="*/ 95250 w 190501"/>
              <a:gd name="csY49" fmla="*/ 152401 h 190500"/>
              <a:gd name="csX50" fmla="*/ 38100 w 190501"/>
              <a:gd name="csY50" fmla="*/ 95251 h 190500"/>
              <a:gd name="csX51" fmla="*/ 95250 w 190501"/>
              <a:gd name="csY51" fmla="*/ 38101 h 190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Lst>
            <a:rect l="l" t="t" r="r" b="b"/>
            <a:pathLst>
              <a:path w="190501" h="190500">
                <a:moveTo>
                  <a:pt x="188408" y="45534"/>
                </a:moveTo>
                <a:cubicBezTo>
                  <a:pt x="190452" y="43491"/>
                  <a:pt x="191063" y="40418"/>
                  <a:pt x="189957" y="37748"/>
                </a:cubicBezTo>
                <a:cubicBezTo>
                  <a:pt x="188852" y="35079"/>
                  <a:pt x="186247" y="33338"/>
                  <a:pt x="183357" y="33338"/>
                </a:cubicBezTo>
                <a:lnTo>
                  <a:pt x="157162" y="33338"/>
                </a:lnTo>
                <a:lnTo>
                  <a:pt x="157162" y="7144"/>
                </a:lnTo>
                <a:cubicBezTo>
                  <a:pt x="157162" y="4255"/>
                  <a:pt x="155421" y="1650"/>
                  <a:pt x="152751" y="544"/>
                </a:cubicBezTo>
                <a:cubicBezTo>
                  <a:pt x="150083" y="-562"/>
                  <a:pt x="147010" y="50"/>
                  <a:pt x="144967" y="2093"/>
                </a:cubicBezTo>
                <a:lnTo>
                  <a:pt x="121155" y="25906"/>
                </a:lnTo>
                <a:cubicBezTo>
                  <a:pt x="119815" y="27246"/>
                  <a:pt x="119063" y="29063"/>
                  <a:pt x="119063" y="30957"/>
                </a:cubicBezTo>
                <a:lnTo>
                  <a:pt x="119063" y="57967"/>
                </a:lnTo>
                <a:lnTo>
                  <a:pt x="100185" y="76846"/>
                </a:lnTo>
                <a:cubicBezTo>
                  <a:pt x="98610" y="76425"/>
                  <a:pt x="96957" y="76201"/>
                  <a:pt x="95250" y="76201"/>
                </a:cubicBezTo>
                <a:cubicBezTo>
                  <a:pt x="84729" y="76201"/>
                  <a:pt x="76200" y="84730"/>
                  <a:pt x="76200" y="95251"/>
                </a:cubicBezTo>
                <a:cubicBezTo>
                  <a:pt x="76200" y="105771"/>
                  <a:pt x="84729" y="114301"/>
                  <a:pt x="95250" y="114301"/>
                </a:cubicBezTo>
                <a:cubicBezTo>
                  <a:pt x="105771" y="114301"/>
                  <a:pt x="114300" y="105771"/>
                  <a:pt x="114300" y="95251"/>
                </a:cubicBezTo>
                <a:cubicBezTo>
                  <a:pt x="114300" y="93544"/>
                  <a:pt x="114075" y="91891"/>
                  <a:pt x="113655" y="90316"/>
                </a:cubicBezTo>
                <a:lnTo>
                  <a:pt x="132533" y="71438"/>
                </a:lnTo>
                <a:lnTo>
                  <a:pt x="159545" y="71438"/>
                </a:lnTo>
                <a:cubicBezTo>
                  <a:pt x="161439" y="71438"/>
                  <a:pt x="163256" y="70686"/>
                  <a:pt x="164596" y="69346"/>
                </a:cubicBezTo>
                <a:lnTo>
                  <a:pt x="188408" y="45534"/>
                </a:lnTo>
                <a:close/>
                <a:moveTo>
                  <a:pt x="95250" y="1"/>
                </a:moveTo>
                <a:cubicBezTo>
                  <a:pt x="106705" y="1"/>
                  <a:pt x="117687" y="2023"/>
                  <a:pt x="127860" y="5729"/>
                </a:cubicBezTo>
                <a:lnTo>
                  <a:pt x="114419" y="19170"/>
                </a:lnTo>
                <a:cubicBezTo>
                  <a:pt x="113823" y="19767"/>
                  <a:pt x="113275" y="20405"/>
                  <a:pt x="112781" y="21077"/>
                </a:cubicBezTo>
                <a:cubicBezTo>
                  <a:pt x="107152" y="19752"/>
                  <a:pt x="101283" y="19051"/>
                  <a:pt x="95250" y="19051"/>
                </a:cubicBezTo>
                <a:cubicBezTo>
                  <a:pt x="53166" y="19051"/>
                  <a:pt x="19050" y="53166"/>
                  <a:pt x="19050" y="95251"/>
                </a:cubicBezTo>
                <a:cubicBezTo>
                  <a:pt x="19050" y="137334"/>
                  <a:pt x="53166" y="171451"/>
                  <a:pt x="95250" y="171451"/>
                </a:cubicBezTo>
                <a:cubicBezTo>
                  <a:pt x="137334" y="171451"/>
                  <a:pt x="171450" y="137334"/>
                  <a:pt x="171450" y="95251"/>
                </a:cubicBezTo>
                <a:cubicBezTo>
                  <a:pt x="171450" y="89218"/>
                  <a:pt x="170749" y="83348"/>
                  <a:pt x="169424" y="77720"/>
                </a:cubicBezTo>
                <a:cubicBezTo>
                  <a:pt x="170096" y="77226"/>
                  <a:pt x="170734" y="76678"/>
                  <a:pt x="171331" y="76081"/>
                </a:cubicBezTo>
                <a:lnTo>
                  <a:pt x="184772" y="62641"/>
                </a:lnTo>
                <a:cubicBezTo>
                  <a:pt x="188478" y="72813"/>
                  <a:pt x="190500" y="83796"/>
                  <a:pt x="190500" y="95251"/>
                </a:cubicBezTo>
                <a:cubicBezTo>
                  <a:pt x="190500" y="147856"/>
                  <a:pt x="147855" y="190501"/>
                  <a:pt x="95250" y="190501"/>
                </a:cubicBezTo>
                <a:cubicBezTo>
                  <a:pt x="42645" y="190501"/>
                  <a:pt x="0" y="147856"/>
                  <a:pt x="0" y="95251"/>
                </a:cubicBezTo>
                <a:cubicBezTo>
                  <a:pt x="0" y="42645"/>
                  <a:pt x="42645" y="1"/>
                  <a:pt x="95250" y="1"/>
                </a:cubicBezTo>
                <a:close/>
                <a:moveTo>
                  <a:pt x="95250" y="38101"/>
                </a:moveTo>
                <a:cubicBezTo>
                  <a:pt x="100184" y="38101"/>
                  <a:pt x="104971" y="38726"/>
                  <a:pt x="109538" y="39901"/>
                </a:cubicBezTo>
                <a:lnTo>
                  <a:pt x="109538" y="54021"/>
                </a:lnTo>
                <a:lnTo>
                  <a:pt x="105592" y="57968"/>
                </a:lnTo>
                <a:cubicBezTo>
                  <a:pt x="105435" y="58125"/>
                  <a:pt x="105282" y="58284"/>
                  <a:pt x="105131" y="58444"/>
                </a:cubicBezTo>
                <a:cubicBezTo>
                  <a:pt x="101980" y="57601"/>
                  <a:pt x="98668" y="57151"/>
                  <a:pt x="95250" y="57151"/>
                </a:cubicBezTo>
                <a:cubicBezTo>
                  <a:pt x="74208" y="57151"/>
                  <a:pt x="57150" y="74208"/>
                  <a:pt x="57150" y="95251"/>
                </a:cubicBezTo>
                <a:cubicBezTo>
                  <a:pt x="57150" y="116293"/>
                  <a:pt x="74208" y="133351"/>
                  <a:pt x="95250" y="133351"/>
                </a:cubicBezTo>
                <a:cubicBezTo>
                  <a:pt x="116292" y="133351"/>
                  <a:pt x="133350" y="116293"/>
                  <a:pt x="133350" y="95251"/>
                </a:cubicBezTo>
                <a:cubicBezTo>
                  <a:pt x="133350" y="91833"/>
                  <a:pt x="132900" y="88521"/>
                  <a:pt x="132057" y="85369"/>
                </a:cubicBezTo>
                <a:cubicBezTo>
                  <a:pt x="132217" y="85219"/>
                  <a:pt x="132376" y="85065"/>
                  <a:pt x="132533" y="84909"/>
                </a:cubicBezTo>
                <a:lnTo>
                  <a:pt x="136478" y="80963"/>
                </a:lnTo>
                <a:lnTo>
                  <a:pt x="150600" y="80963"/>
                </a:lnTo>
                <a:cubicBezTo>
                  <a:pt x="151775" y="85530"/>
                  <a:pt x="152400" y="90317"/>
                  <a:pt x="152400" y="95251"/>
                </a:cubicBezTo>
                <a:cubicBezTo>
                  <a:pt x="152400" y="126814"/>
                  <a:pt x="126813" y="152401"/>
                  <a:pt x="95250" y="152401"/>
                </a:cubicBezTo>
                <a:cubicBezTo>
                  <a:pt x="63687" y="152401"/>
                  <a:pt x="38100" y="126814"/>
                  <a:pt x="38100" y="95251"/>
                </a:cubicBezTo>
                <a:cubicBezTo>
                  <a:pt x="38100" y="63687"/>
                  <a:pt x="63687" y="38101"/>
                  <a:pt x="95250" y="38101"/>
                </a:cubicBezTo>
                <a:close/>
              </a:path>
            </a:pathLst>
          </a:custGeom>
          <a:gradFill flip="none" rotWithShape="1">
            <a:gsLst>
              <a:gs pos="0">
                <a:srgbClr val="0078D4"/>
              </a:gs>
              <a:gs pos="100000">
                <a:srgbClr val="C53FCC"/>
              </a:gs>
            </a:gsLst>
            <a:lin ang="0" scaled="1"/>
            <a:tileRect/>
          </a:gradFill>
          <a:ln>
            <a:noFill/>
          </a:ln>
          <a:effectLst>
            <a:outerShdw blurRad="127000" dist="50800" dir="5400000" algn="ctr" rotWithShape="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261190" tIns="208950" rIns="261190" bIns="208950" numCol="1" spcCol="0" rtlCol="0" fromWordArt="0" anchor="t" anchorCtr="0" forceAA="0" compatLnSpc="1">
            <a:prstTxWarp prst="textNoShape">
              <a:avLst/>
            </a:prstTxWarp>
            <a:noAutofit/>
          </a:bodyPr>
          <a:lstStyle/>
          <a:p>
            <a:pPr marL="0" marR="0" lvl="0" indent="0" algn="l" defTabSz="1330972" rtl="0" eaLnBrk="1" fontAlgn="base" latinLnBrk="0" hangingPunct="1">
              <a:lnSpc>
                <a:spcPct val="100000"/>
              </a:lnSpc>
              <a:spcBef>
                <a:spcPct val="0"/>
              </a:spcBef>
              <a:spcAft>
                <a:spcPct val="0"/>
              </a:spcAft>
              <a:buClrTx/>
              <a:buSzTx/>
              <a:buFontTx/>
              <a:buNone/>
              <a:tabLst/>
              <a:defRPr/>
            </a:pPr>
            <a:endParaRPr kumimoji="0" lang="en-US" sz="2799" b="1" i="0" u="none" strike="noStrike" kern="1200" cap="none" spc="0" normalizeH="0" baseline="0" noProof="0">
              <a:ln>
                <a:noFill/>
              </a:ln>
              <a:noFill/>
              <a:effectLst/>
              <a:uLnTx/>
              <a:uFillTx/>
              <a:latin typeface="Segoe UI Variable Display Semibold" pitchFamily="2" charset="0"/>
              <a:ea typeface="+mn-ea"/>
              <a:cs typeface="Segoe UI" pitchFamily="34" charset="0"/>
            </a:endParaRPr>
          </a:p>
        </p:txBody>
      </p:sp>
      <p:cxnSp>
        <p:nvCxnSpPr>
          <p:cNvPr id="32" name="Straight Connector 31">
            <a:extLst>
              <a:ext uri="{FF2B5EF4-FFF2-40B4-BE49-F238E27FC236}">
                <a16:creationId xmlns:a16="http://schemas.microsoft.com/office/drawing/2014/main" id="{3EB26987-5BDC-055D-46B1-F9F4B86738A3}"/>
              </a:ext>
              <a:ext uri="{C183D7F6-B498-43B3-948B-1728B52AA6E4}">
                <adec:decorative xmlns:adec="http://schemas.microsoft.com/office/drawing/2017/decorative" val="1"/>
              </a:ext>
            </a:extLst>
          </p:cNvPr>
          <p:cNvCxnSpPr>
            <a:cxnSpLocks/>
          </p:cNvCxnSpPr>
          <p:nvPr/>
        </p:nvCxnSpPr>
        <p:spPr>
          <a:xfrm>
            <a:off x="1000125" y="2666697"/>
            <a:ext cx="6264276" cy="0"/>
          </a:xfrm>
          <a:prstGeom prst="line">
            <a:avLst/>
          </a:prstGeom>
          <a:ln w="635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33" name="Graphic 15">
            <a:extLst>
              <a:ext uri="{FF2B5EF4-FFF2-40B4-BE49-F238E27FC236}">
                <a16:creationId xmlns:a16="http://schemas.microsoft.com/office/drawing/2014/main" id="{A6471481-234B-1EAC-74B0-6B499AE56DF6}"/>
              </a:ext>
              <a:ext uri="{C183D7F6-B498-43B3-948B-1728B52AA6E4}">
                <adec:decorative xmlns:adec="http://schemas.microsoft.com/office/drawing/2017/decorative" val="1"/>
              </a:ext>
            </a:extLst>
          </p:cNvPr>
          <p:cNvSpPr>
            <a:spLocks/>
          </p:cNvSpPr>
          <p:nvPr/>
        </p:nvSpPr>
        <p:spPr>
          <a:xfrm>
            <a:off x="538187" y="2841363"/>
            <a:ext cx="298402" cy="253640"/>
          </a:xfrm>
          <a:custGeom>
            <a:avLst/>
            <a:gdLst>
              <a:gd name="csX0" fmla="*/ 147926 w 190499"/>
              <a:gd name="csY0" fmla="*/ 2092 h 161924"/>
              <a:gd name="csX1" fmla="*/ 137824 w 190499"/>
              <a:gd name="csY1" fmla="*/ 2092 h 161924"/>
              <a:gd name="csX2" fmla="*/ 137824 w 190499"/>
              <a:gd name="csY2" fmla="*/ 12195 h 161924"/>
              <a:gd name="csX3" fmla="*/ 166109 w 190499"/>
              <a:gd name="csY3" fmla="*/ 40481 h 161924"/>
              <a:gd name="csX4" fmla="*/ 119063 w 190499"/>
              <a:gd name="csY4" fmla="*/ 40481 h 161924"/>
              <a:gd name="csX5" fmla="*/ 88106 w 190499"/>
              <a:gd name="csY5" fmla="*/ 71437 h 161924"/>
              <a:gd name="csX6" fmla="*/ 88106 w 190499"/>
              <a:gd name="csY6" fmla="*/ 100012 h 161924"/>
              <a:gd name="csX7" fmla="*/ 75437 w 190499"/>
              <a:gd name="csY7" fmla="*/ 116198 h 161924"/>
              <a:gd name="csX8" fmla="*/ 38100 w 190499"/>
              <a:gd name="csY8" fmla="*/ 85725 h 161924"/>
              <a:gd name="csX9" fmla="*/ 0 w 190499"/>
              <a:gd name="csY9" fmla="*/ 123825 h 161924"/>
              <a:gd name="csX10" fmla="*/ 38100 w 190499"/>
              <a:gd name="csY10" fmla="*/ 161925 h 161924"/>
              <a:gd name="csX11" fmla="*/ 75582 w 190499"/>
              <a:gd name="csY11" fmla="*/ 130693 h 161924"/>
              <a:gd name="csX12" fmla="*/ 102394 w 190499"/>
              <a:gd name="csY12" fmla="*/ 100012 h 161924"/>
              <a:gd name="csX13" fmla="*/ 102394 w 190499"/>
              <a:gd name="csY13" fmla="*/ 71437 h 161924"/>
              <a:gd name="csX14" fmla="*/ 119063 w 190499"/>
              <a:gd name="csY14" fmla="*/ 54769 h 161924"/>
              <a:gd name="csX15" fmla="*/ 166109 w 190499"/>
              <a:gd name="csY15" fmla="*/ 54769 h 161924"/>
              <a:gd name="csX16" fmla="*/ 137824 w 190499"/>
              <a:gd name="csY16" fmla="*/ 83055 h 161924"/>
              <a:gd name="csX17" fmla="*/ 137824 w 190499"/>
              <a:gd name="csY17" fmla="*/ 93157 h 161924"/>
              <a:gd name="csX18" fmla="*/ 147926 w 190499"/>
              <a:gd name="csY18" fmla="*/ 93157 h 161924"/>
              <a:gd name="csX19" fmla="*/ 188407 w 190499"/>
              <a:gd name="csY19" fmla="*/ 52676 h 161924"/>
              <a:gd name="csX20" fmla="*/ 188407 w 190499"/>
              <a:gd name="csY20" fmla="*/ 42574 h 161924"/>
              <a:gd name="csX21" fmla="*/ 147926 w 190499"/>
              <a:gd name="csY21" fmla="*/ 2092 h 1619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190499" h="161924">
                <a:moveTo>
                  <a:pt x="147926" y="2092"/>
                </a:moveTo>
                <a:cubicBezTo>
                  <a:pt x="145136" y="-697"/>
                  <a:pt x="140614" y="-697"/>
                  <a:pt x="137824" y="2092"/>
                </a:cubicBezTo>
                <a:cubicBezTo>
                  <a:pt x="135034" y="4882"/>
                  <a:pt x="135034" y="9405"/>
                  <a:pt x="137824" y="12195"/>
                </a:cubicBezTo>
                <a:lnTo>
                  <a:pt x="166109" y="40481"/>
                </a:lnTo>
                <a:lnTo>
                  <a:pt x="119063" y="40481"/>
                </a:lnTo>
                <a:cubicBezTo>
                  <a:pt x="101966" y="40481"/>
                  <a:pt x="88106" y="54341"/>
                  <a:pt x="88106" y="71437"/>
                </a:cubicBezTo>
                <a:lnTo>
                  <a:pt x="88106" y="100012"/>
                </a:lnTo>
                <a:cubicBezTo>
                  <a:pt x="88106" y="107840"/>
                  <a:pt x="82711" y="114408"/>
                  <a:pt x="75437" y="116198"/>
                </a:cubicBezTo>
                <a:cubicBezTo>
                  <a:pt x="71904" y="98811"/>
                  <a:pt x="56530" y="85725"/>
                  <a:pt x="38100" y="85725"/>
                </a:cubicBezTo>
                <a:cubicBezTo>
                  <a:pt x="17058" y="85725"/>
                  <a:pt x="0" y="102783"/>
                  <a:pt x="0" y="123825"/>
                </a:cubicBezTo>
                <a:cubicBezTo>
                  <a:pt x="0" y="144867"/>
                  <a:pt x="17058" y="161925"/>
                  <a:pt x="38100" y="161925"/>
                </a:cubicBezTo>
                <a:cubicBezTo>
                  <a:pt x="56797" y="161925"/>
                  <a:pt x="72348" y="148458"/>
                  <a:pt x="75582" y="130693"/>
                </a:cubicBezTo>
                <a:cubicBezTo>
                  <a:pt x="90719" y="128668"/>
                  <a:pt x="102394" y="115704"/>
                  <a:pt x="102394" y="100012"/>
                </a:cubicBezTo>
                <a:lnTo>
                  <a:pt x="102394" y="71437"/>
                </a:lnTo>
                <a:cubicBezTo>
                  <a:pt x="102394" y="62232"/>
                  <a:pt x="109857" y="54769"/>
                  <a:pt x="119063" y="54769"/>
                </a:cubicBezTo>
                <a:lnTo>
                  <a:pt x="166109" y="54769"/>
                </a:lnTo>
                <a:lnTo>
                  <a:pt x="137824" y="83055"/>
                </a:lnTo>
                <a:cubicBezTo>
                  <a:pt x="135034" y="85845"/>
                  <a:pt x="135034" y="90367"/>
                  <a:pt x="137824" y="93157"/>
                </a:cubicBezTo>
                <a:cubicBezTo>
                  <a:pt x="140614" y="95947"/>
                  <a:pt x="145136" y="95947"/>
                  <a:pt x="147926" y="93157"/>
                </a:cubicBezTo>
                <a:lnTo>
                  <a:pt x="188407" y="52676"/>
                </a:lnTo>
                <a:cubicBezTo>
                  <a:pt x="191197" y="49887"/>
                  <a:pt x="191197" y="45363"/>
                  <a:pt x="188407" y="42574"/>
                </a:cubicBezTo>
                <a:lnTo>
                  <a:pt x="147926" y="2092"/>
                </a:lnTo>
                <a:close/>
              </a:path>
            </a:pathLst>
          </a:custGeom>
          <a:gradFill flip="none" rotWithShape="1">
            <a:gsLst>
              <a:gs pos="0">
                <a:srgbClr val="0078D4"/>
              </a:gs>
              <a:gs pos="100000">
                <a:srgbClr val="C53FCC"/>
              </a:gs>
            </a:gsLst>
            <a:lin ang="0" scaled="1"/>
            <a:tileRect/>
          </a:gradFill>
          <a:ln>
            <a:noFill/>
          </a:ln>
          <a:effectLst>
            <a:outerShdw blurRad="127000" dist="50800" dir="5400000" algn="ctr" rotWithShape="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261190" tIns="208950" rIns="261190" bIns="208950" numCol="1" spcCol="0" rtlCol="0" fromWordArt="0" anchor="t" anchorCtr="0" forceAA="0" compatLnSpc="1">
            <a:prstTxWarp prst="textNoShape">
              <a:avLst/>
            </a:prstTxWarp>
            <a:noAutofit/>
          </a:bodyPr>
          <a:lstStyle/>
          <a:p>
            <a:pPr marL="0" marR="0" lvl="0" indent="0" algn="l" defTabSz="1330972" rtl="0" eaLnBrk="1" fontAlgn="base" latinLnBrk="0" hangingPunct="1">
              <a:lnSpc>
                <a:spcPct val="100000"/>
              </a:lnSpc>
              <a:spcBef>
                <a:spcPct val="0"/>
              </a:spcBef>
              <a:spcAft>
                <a:spcPct val="0"/>
              </a:spcAft>
              <a:buClrTx/>
              <a:buSzTx/>
              <a:buFontTx/>
              <a:buNone/>
              <a:tabLst/>
              <a:defRPr/>
            </a:pPr>
            <a:endParaRPr kumimoji="0" lang="en-US" sz="2799" b="1" i="0" u="none" strike="noStrike" kern="1200" cap="none" spc="0" normalizeH="0" baseline="0" noProof="0">
              <a:ln>
                <a:noFill/>
              </a:ln>
              <a:noFill/>
              <a:effectLst/>
              <a:uLnTx/>
              <a:uFillTx/>
              <a:latin typeface="Segoe UI Variable Display Semibold" pitchFamily="2" charset="0"/>
              <a:ea typeface="+mn-ea"/>
              <a:cs typeface="Segoe UI" pitchFamily="34" charset="0"/>
            </a:endParaRPr>
          </a:p>
        </p:txBody>
      </p:sp>
      <p:pic>
        <p:nvPicPr>
          <p:cNvPr id="8" name="Picture 7">
            <a:extLst>
              <a:ext uri="{FF2B5EF4-FFF2-40B4-BE49-F238E27FC236}">
                <a16:creationId xmlns:a16="http://schemas.microsoft.com/office/drawing/2014/main" id="{F7B9DC7D-497F-DD8D-BE89-1A52A5C5AD40}"/>
              </a:ext>
              <a:ext uri="{C183D7F6-B498-43B3-948B-1728B52AA6E4}">
                <adec:decorative xmlns:adec="http://schemas.microsoft.com/office/drawing/2017/decorative" val="1"/>
              </a:ext>
            </a:extLst>
          </p:cNvPr>
          <p:cNvPicPr>
            <a:picLocks/>
          </p:cNvPicPr>
          <p:nvPr/>
        </p:nvPicPr>
        <p:blipFill rotWithShape="1">
          <a:blip r:embed="rId4">
            <a:extLst>
              <a:ext uri="{BEBA8EAE-BF5A-486C-A8C5-ECC9F3942E4B}">
                <a14:imgProps xmlns:a14="http://schemas.microsoft.com/office/drawing/2010/main">
                  <a14:imgLayer r:embed="rId5">
                    <a14:imgEffect>
                      <a14:artisticBlur radius="5"/>
                    </a14:imgEffect>
                  </a14:imgLayer>
                </a14:imgProps>
              </a:ext>
              <a:ext uri="{28A0092B-C50C-407E-A947-70E740481C1C}">
                <a14:useLocalDpi xmlns:a14="http://schemas.microsoft.com/office/drawing/2010/main" val="0"/>
              </a:ext>
            </a:extLst>
          </a:blip>
          <a:srcRect t="45207" b="45207"/>
          <a:stretch>
            <a:fillRect/>
          </a:stretch>
        </p:blipFill>
        <p:spPr>
          <a:xfrm>
            <a:off x="1" y="0"/>
            <a:ext cx="7772400" cy="419100"/>
          </a:xfrm>
          <a:prstGeom prst="rect">
            <a:avLst/>
          </a:prstGeom>
          <a:ln>
            <a:noFill/>
          </a:ln>
          <a:effectLst/>
        </p:spPr>
      </p:pic>
      <p:sp>
        <p:nvSpPr>
          <p:cNvPr id="10" name="Rectangle 9">
            <a:extLst>
              <a:ext uri="{FF2B5EF4-FFF2-40B4-BE49-F238E27FC236}">
                <a16:creationId xmlns:a16="http://schemas.microsoft.com/office/drawing/2014/main" id="{4BB8559E-2127-BA45-C8F1-9AF53374EDB4}"/>
              </a:ext>
              <a:ext uri="{C183D7F6-B498-43B3-948B-1728B52AA6E4}">
                <adec:decorative xmlns:adec="http://schemas.microsoft.com/office/drawing/2017/decorative" val="1"/>
              </a:ext>
            </a:extLst>
          </p:cNvPr>
          <p:cNvSpPr>
            <a:spLocks/>
          </p:cNvSpPr>
          <p:nvPr/>
        </p:nvSpPr>
        <p:spPr bwMode="auto">
          <a:xfrm>
            <a:off x="0" y="0"/>
            <a:ext cx="7772400" cy="406400"/>
          </a:xfrm>
          <a:prstGeom prst="rect">
            <a:avLst/>
          </a:prstGeom>
          <a:solidFill>
            <a:schemeClr val="bg1">
              <a:alpha val="6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Sans Display Semibold"/>
              <a:ea typeface="Segoe UI" pitchFamily="34" charset="0"/>
              <a:cs typeface="Segoe UI" pitchFamily="34" charset="0"/>
            </a:endParaRPr>
          </a:p>
        </p:txBody>
      </p:sp>
      <p:sp>
        <p:nvSpPr>
          <p:cNvPr id="13" name="Rectangle: Rounded Corners 12">
            <a:hlinkClick r:id="" action="ppaction://noaction"/>
            <a:extLst>
              <a:ext uri="{FF2B5EF4-FFF2-40B4-BE49-F238E27FC236}">
                <a16:creationId xmlns:a16="http://schemas.microsoft.com/office/drawing/2014/main" id="{C78C397E-0787-0A19-F6EE-B77C0D1DDC38}"/>
              </a:ext>
              <a:ext uri="{C183D7F6-B498-43B3-948B-1728B52AA6E4}">
                <adec:decorative xmlns:adec="http://schemas.microsoft.com/office/drawing/2017/decorative" val="1"/>
              </a:ext>
            </a:extLst>
          </p:cNvPr>
          <p:cNvSpPr>
            <a:spLocks/>
          </p:cNvSpPr>
          <p:nvPr/>
        </p:nvSpPr>
        <p:spPr bwMode="auto">
          <a:xfrm>
            <a:off x="507999"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Best Practices</a:t>
            </a:r>
          </a:p>
        </p:txBody>
      </p:sp>
      <p:sp>
        <p:nvSpPr>
          <p:cNvPr id="21" name="Rectangle: Rounded Corners 20">
            <a:hlinkClick r:id="" action="ppaction://noaction"/>
            <a:extLst>
              <a:ext uri="{FF2B5EF4-FFF2-40B4-BE49-F238E27FC236}">
                <a16:creationId xmlns:a16="http://schemas.microsoft.com/office/drawing/2014/main" id="{D6EABC56-D2CA-6CFC-DF72-AFFFF7980240}"/>
              </a:ext>
              <a:ext uri="{C183D7F6-B498-43B3-948B-1728B52AA6E4}">
                <adec:decorative xmlns:adec="http://schemas.microsoft.com/office/drawing/2017/decorative" val="1"/>
              </a:ext>
            </a:extLst>
          </p:cNvPr>
          <p:cNvSpPr>
            <a:spLocks/>
          </p:cNvSpPr>
          <p:nvPr/>
        </p:nvSpPr>
        <p:spPr bwMode="auto">
          <a:xfrm>
            <a:off x="1486262"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1</a:t>
            </a:r>
          </a:p>
        </p:txBody>
      </p:sp>
      <p:sp>
        <p:nvSpPr>
          <p:cNvPr id="24" name="Rectangle: Rounded Corners 23">
            <a:hlinkClick r:id="rId6" action="ppaction://hlinksldjump"/>
            <a:extLst>
              <a:ext uri="{FF2B5EF4-FFF2-40B4-BE49-F238E27FC236}">
                <a16:creationId xmlns:a16="http://schemas.microsoft.com/office/drawing/2014/main" id="{1396EE19-D973-DF35-21E2-45C065133299}"/>
              </a:ext>
              <a:ext uri="{C183D7F6-B498-43B3-948B-1728B52AA6E4}">
                <adec:decorative xmlns:adec="http://schemas.microsoft.com/office/drawing/2017/decorative" val="1"/>
              </a:ext>
            </a:extLst>
          </p:cNvPr>
          <p:cNvSpPr>
            <a:spLocks/>
          </p:cNvSpPr>
          <p:nvPr/>
        </p:nvSpPr>
        <p:spPr bwMode="auto">
          <a:xfrm>
            <a:off x="2464525" y="230036"/>
            <a:ext cx="886822" cy="373214"/>
          </a:xfrm>
          <a:prstGeom prst="roundRect">
            <a:avLst>
              <a:gd name="adj" fmla="val 50000"/>
            </a:avLst>
          </a:prstGeom>
          <a:gradFill flip="none" rotWithShape="1">
            <a:gsLst>
              <a:gs pos="0">
                <a:srgbClr val="C742CD"/>
              </a:gs>
              <a:gs pos="100000">
                <a:srgbClr val="2780D7"/>
              </a:gs>
            </a:gsLst>
            <a:path path="circle">
              <a:fillToRect l="100000" t="100000"/>
            </a:path>
            <a:tileRect r="-100000" b="-100000"/>
          </a:gradFill>
          <a:ln w="1905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Segoe Sans Display Semibold"/>
                <a:ea typeface="+mn-ea"/>
                <a:cs typeface="Segoe UI" pitchFamily="34" charset="0"/>
              </a:rPr>
              <a:t>Scenario 2</a:t>
            </a:r>
          </a:p>
        </p:txBody>
      </p:sp>
      <p:sp>
        <p:nvSpPr>
          <p:cNvPr id="25" name="Rectangle: Rounded Corners 24">
            <a:hlinkClick r:id="" action="ppaction://noaction"/>
            <a:extLst>
              <a:ext uri="{FF2B5EF4-FFF2-40B4-BE49-F238E27FC236}">
                <a16:creationId xmlns:a16="http://schemas.microsoft.com/office/drawing/2014/main" id="{E1CDF553-83DD-5EA8-23FC-95CE5ABFB067}"/>
              </a:ext>
              <a:ext uri="{C183D7F6-B498-43B3-948B-1728B52AA6E4}">
                <adec:decorative xmlns:adec="http://schemas.microsoft.com/office/drawing/2017/decorative" val="1"/>
              </a:ext>
            </a:extLst>
          </p:cNvPr>
          <p:cNvSpPr>
            <a:spLocks/>
          </p:cNvSpPr>
          <p:nvPr/>
        </p:nvSpPr>
        <p:spPr bwMode="auto">
          <a:xfrm>
            <a:off x="3442787"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3</a:t>
            </a:r>
          </a:p>
        </p:txBody>
      </p:sp>
      <p:sp>
        <p:nvSpPr>
          <p:cNvPr id="31" name="Rectangle: Rounded Corners 30">
            <a:hlinkClick r:id="" action="ppaction://noaction"/>
            <a:extLst>
              <a:ext uri="{FF2B5EF4-FFF2-40B4-BE49-F238E27FC236}">
                <a16:creationId xmlns:a16="http://schemas.microsoft.com/office/drawing/2014/main" id="{AAA52799-A5DC-0521-952E-C556F03E9390}"/>
              </a:ext>
              <a:ext uri="{C183D7F6-B498-43B3-948B-1728B52AA6E4}">
                <adec:decorative xmlns:adec="http://schemas.microsoft.com/office/drawing/2017/decorative" val="1"/>
              </a:ext>
            </a:extLst>
          </p:cNvPr>
          <p:cNvSpPr>
            <a:spLocks/>
          </p:cNvSpPr>
          <p:nvPr/>
        </p:nvSpPr>
        <p:spPr bwMode="auto">
          <a:xfrm>
            <a:off x="5399312"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5</a:t>
            </a:r>
          </a:p>
        </p:txBody>
      </p:sp>
      <p:sp>
        <p:nvSpPr>
          <p:cNvPr id="35" name="Rectangle: Rounded Corners 34">
            <a:hlinkClick r:id="" action="ppaction://noaction"/>
            <a:extLst>
              <a:ext uri="{FF2B5EF4-FFF2-40B4-BE49-F238E27FC236}">
                <a16:creationId xmlns:a16="http://schemas.microsoft.com/office/drawing/2014/main" id="{EC286BA2-AB2A-B893-F45E-6BC424158425}"/>
              </a:ext>
              <a:ext uri="{C183D7F6-B498-43B3-948B-1728B52AA6E4}">
                <adec:decorative xmlns:adec="http://schemas.microsoft.com/office/drawing/2017/decorative" val="1"/>
              </a:ext>
            </a:extLst>
          </p:cNvPr>
          <p:cNvSpPr>
            <a:spLocks/>
          </p:cNvSpPr>
          <p:nvPr/>
        </p:nvSpPr>
        <p:spPr bwMode="auto">
          <a:xfrm>
            <a:off x="6377575"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File Guidance </a:t>
            </a:r>
            <a:b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b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&amp; Example</a:t>
            </a:r>
          </a:p>
        </p:txBody>
      </p:sp>
      <p:sp>
        <p:nvSpPr>
          <p:cNvPr id="37" name="Rectangle: Rounded Corners 36">
            <a:hlinkClick r:id="" action="ppaction://noaction"/>
            <a:extLst>
              <a:ext uri="{FF2B5EF4-FFF2-40B4-BE49-F238E27FC236}">
                <a16:creationId xmlns:a16="http://schemas.microsoft.com/office/drawing/2014/main" id="{F3ACEE32-7B43-9416-FD0B-1DF818ED1D98}"/>
              </a:ext>
              <a:ext uri="{C183D7F6-B498-43B3-948B-1728B52AA6E4}">
                <adec:decorative xmlns:adec="http://schemas.microsoft.com/office/drawing/2017/decorative" val="1"/>
              </a:ext>
            </a:extLst>
          </p:cNvPr>
          <p:cNvSpPr>
            <a:spLocks/>
          </p:cNvSpPr>
          <p:nvPr/>
        </p:nvSpPr>
        <p:spPr bwMode="auto">
          <a:xfrm>
            <a:off x="4421050"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4</a:t>
            </a:r>
          </a:p>
        </p:txBody>
      </p:sp>
      <p:sp>
        <p:nvSpPr>
          <p:cNvPr id="11" name="Title 10">
            <a:extLst>
              <a:ext uri="{FF2B5EF4-FFF2-40B4-BE49-F238E27FC236}">
                <a16:creationId xmlns:a16="http://schemas.microsoft.com/office/drawing/2014/main" id="{94177162-10E0-C1DD-FD65-15E21B6D03E2}"/>
              </a:ext>
            </a:extLst>
          </p:cNvPr>
          <p:cNvSpPr>
            <a:spLocks noGrp="1"/>
          </p:cNvSpPr>
          <p:nvPr>
            <p:ph type="title"/>
          </p:nvPr>
        </p:nvSpPr>
        <p:spPr>
          <a:xfrm>
            <a:off x="508001" y="939800"/>
            <a:ext cx="5659335" cy="861774"/>
          </a:xfrm>
        </p:spPr>
        <p:txBody>
          <a:bodyPr/>
          <a:lstStyle/>
          <a:p>
            <a:r>
              <a:rPr lang="en-US"/>
              <a:t>Scenario 2: Messaging and Positioning Development </a:t>
            </a:r>
          </a:p>
        </p:txBody>
      </p:sp>
      <p:sp>
        <p:nvSpPr>
          <p:cNvPr id="22" name="Content Placeholder 2">
            <a:extLst>
              <a:ext uri="{FF2B5EF4-FFF2-40B4-BE49-F238E27FC236}">
                <a16:creationId xmlns:a16="http://schemas.microsoft.com/office/drawing/2014/main" id="{12C3849E-9F82-B256-D423-91AA7541B871}"/>
              </a:ext>
            </a:extLst>
          </p:cNvPr>
          <p:cNvSpPr txBox="1">
            <a:spLocks/>
          </p:cNvSpPr>
          <p:nvPr/>
        </p:nvSpPr>
        <p:spPr>
          <a:xfrm>
            <a:off x="1000125" y="2182597"/>
            <a:ext cx="6264276" cy="365228"/>
          </a:xfrm>
          <a:prstGeom prst="rect">
            <a:avLst/>
          </a:prstGeom>
        </p:spPr>
        <p:txBody>
          <a:bodyPr vert="horz" wrap="square" lIns="0" tIns="0" rIns="0" bIns="0" rtlCol="0">
            <a:spAutoFit/>
          </a:bodyPr>
          <a:lstStyle>
            <a:lvl1pPr marL="145733"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785" kern="1200" spc="0" baseline="0">
                <a:solidFill>
                  <a:schemeClr val="tx1"/>
                </a:solidFill>
                <a:latin typeface="+mn-lt"/>
                <a:ea typeface="+mn-ea"/>
                <a:cs typeface="Segoe Sans Display" pitchFamily="2" charset="0"/>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ts val="1500"/>
              </a:lnSpc>
              <a:spcBef>
                <a:spcPts val="0"/>
              </a:spcBef>
              <a:spcAft>
                <a:spcPts val="1200"/>
              </a:spcAft>
              <a:buClrTx/>
              <a:buSzPct val="90000"/>
              <a:buFont typeface="Wingdings" panose="05000000000000000000" pitchFamily="2" charset="2"/>
              <a:buNone/>
              <a:tabLst/>
              <a:defRPr/>
            </a:pPr>
            <a:r>
              <a:rPr kumimoji="0" lang="en-US" sz="1050" b="0" i="0" u="none" strike="noStrike" kern="100" cap="none" spc="0" normalizeH="0" baseline="0" noProof="0">
                <a:ln>
                  <a:noFill/>
                </a:ln>
                <a:solidFill>
                  <a:srgbClr val="091F2C"/>
                </a:solidFill>
                <a:effectLst/>
                <a:uLnTx/>
                <a:uFillTx/>
                <a:latin typeface="Segoe Sans Display Semibold"/>
                <a:ea typeface="+mn-ea"/>
                <a:cs typeface="Segoe Sans Display" pitchFamily="2" charset="0"/>
              </a:rPr>
              <a:t>Goal: </a:t>
            </a:r>
            <a:r>
              <a:rPr kumimoji="0" lang="en-US" sz="1050" b="0" i="0" u="none" strike="noStrike" kern="100" cap="none" spc="0" normalizeH="0" baseline="0" noProof="0">
                <a:ln>
                  <a:noFill/>
                </a:ln>
                <a:solidFill>
                  <a:srgbClr val="091F2C"/>
                </a:solidFill>
                <a:effectLst/>
                <a:uLnTx/>
                <a:uFillTx/>
                <a:latin typeface="Segoe Sans Display"/>
                <a:ea typeface="+mn-ea"/>
                <a:cs typeface="Segoe Sans Display" pitchFamily="2" charset="0"/>
              </a:rPr>
              <a:t>Empower product marketers to develop, refine, and validate differentiated messaging that aligns with customer needs, product value, and market opportunities.</a:t>
            </a:r>
          </a:p>
        </p:txBody>
      </p:sp>
      <p:sp>
        <p:nvSpPr>
          <p:cNvPr id="26" name="Content Placeholder 2">
            <a:extLst>
              <a:ext uri="{FF2B5EF4-FFF2-40B4-BE49-F238E27FC236}">
                <a16:creationId xmlns:a16="http://schemas.microsoft.com/office/drawing/2014/main" id="{DB4CC329-39FE-E560-DC40-AE7FA00E501E}"/>
              </a:ext>
            </a:extLst>
          </p:cNvPr>
          <p:cNvSpPr txBox="1">
            <a:spLocks/>
          </p:cNvSpPr>
          <p:nvPr/>
        </p:nvSpPr>
        <p:spPr>
          <a:xfrm>
            <a:off x="1000125" y="2785569"/>
            <a:ext cx="6264276" cy="365228"/>
          </a:xfrm>
          <a:prstGeom prst="rect">
            <a:avLst/>
          </a:prstGeom>
        </p:spPr>
        <p:txBody>
          <a:bodyPr vert="horz" wrap="square" lIns="0" tIns="0" rIns="0" bIns="0" rtlCol="0" anchor="t">
            <a:spAutoFit/>
          </a:bodyPr>
          <a:lstStyle>
            <a:lvl1pPr marL="145733"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785" kern="1200" spc="0" baseline="0">
                <a:solidFill>
                  <a:schemeClr val="tx1"/>
                </a:solidFill>
                <a:latin typeface="+mn-lt"/>
                <a:ea typeface="+mn-ea"/>
                <a:cs typeface="Segoe Sans Display" pitchFamily="2" charset="0"/>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ts val="1500"/>
              </a:lnSpc>
              <a:spcBef>
                <a:spcPts val="0"/>
              </a:spcBef>
              <a:spcAft>
                <a:spcPts val="1200"/>
              </a:spcAft>
              <a:buClrTx/>
              <a:buSzPct val="90000"/>
              <a:buFont typeface="Wingdings" panose="05000000000000000000" pitchFamily="2" charset="2"/>
              <a:buNone/>
              <a:tabLst/>
              <a:defRPr/>
            </a:pPr>
            <a:r>
              <a:rPr kumimoji="0" lang="en-US" sz="1050" b="0" i="0" u="none" strike="noStrike" kern="100" cap="none" spc="0" normalizeH="0" baseline="0" noProof="0">
                <a:ln>
                  <a:noFill/>
                </a:ln>
                <a:solidFill>
                  <a:srgbClr val="091F2C"/>
                </a:solidFill>
                <a:effectLst/>
                <a:uLnTx/>
                <a:uFillTx/>
                <a:latin typeface="Segoe Sans Display Semibold"/>
                <a:ea typeface="+mn-ea"/>
                <a:cs typeface="Segoe Sans Display" pitchFamily="2" charset="0"/>
              </a:rPr>
              <a:t>Outcome: </a:t>
            </a:r>
            <a:r>
              <a:rPr kumimoji="0" lang="en-US" sz="1050" b="0" i="0" u="none" strike="noStrike" kern="100" cap="none" spc="0" normalizeH="0" baseline="0" noProof="0">
                <a:ln>
                  <a:noFill/>
                </a:ln>
                <a:solidFill>
                  <a:srgbClr val="091F2C"/>
                </a:solidFill>
                <a:effectLst/>
                <a:uLnTx/>
                <a:uFillTx/>
                <a:latin typeface="Segoe Sans Display"/>
                <a:ea typeface="+mn-ea"/>
                <a:cs typeface="Segoe Sans Display" pitchFamily="2" charset="0"/>
              </a:rPr>
              <a:t>A clear, messaging foundation that connects customer insights, product strengths, and brand identity, ready to use across content, campaigns, and seller enablement.</a:t>
            </a:r>
          </a:p>
        </p:txBody>
      </p:sp>
      <p:sp>
        <p:nvSpPr>
          <p:cNvPr id="2" name="Rectangle: Top Corners Rounded 1">
            <a:extLst>
              <a:ext uri="{FF2B5EF4-FFF2-40B4-BE49-F238E27FC236}">
                <a16:creationId xmlns:a16="http://schemas.microsoft.com/office/drawing/2014/main" id="{757CE29D-28B3-C43A-792D-374F4670541F}"/>
              </a:ext>
              <a:ext uri="{C183D7F6-B498-43B3-948B-1728B52AA6E4}">
                <adec:decorative xmlns:adec="http://schemas.microsoft.com/office/drawing/2017/decorative" val="1"/>
              </a:ext>
            </a:extLst>
          </p:cNvPr>
          <p:cNvSpPr/>
          <p:nvPr/>
        </p:nvSpPr>
        <p:spPr bwMode="auto">
          <a:xfrm>
            <a:off x="4584319" y="3471712"/>
            <a:ext cx="2613022" cy="401871"/>
          </a:xfrm>
          <a:prstGeom prst="round2SameRect">
            <a:avLst/>
          </a:prstGeom>
          <a:solidFill>
            <a:srgbClr val="FCE7DB"/>
          </a:solidFill>
          <a:ln w="9525">
            <a:solidFill>
              <a:schemeClr val="bg1"/>
            </a:solidFill>
          </a:ln>
          <a:effectLst>
            <a:outerShdw blurRad="114300" algn="ctr" rotWithShape="0">
              <a:prstClr val="black">
                <a:alpha val="6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FFFFFF"/>
              </a:solidFill>
              <a:effectLst/>
              <a:uLnTx/>
              <a:uFillTx/>
              <a:latin typeface="Segoe Sans Display"/>
              <a:ea typeface="+mn-ea"/>
              <a:cs typeface="+mn-cs"/>
            </a:endParaRPr>
          </a:p>
        </p:txBody>
      </p:sp>
      <p:sp>
        <p:nvSpPr>
          <p:cNvPr id="3" name="Rectangle: Top Corners Rounded 2">
            <a:extLst>
              <a:ext uri="{FF2B5EF4-FFF2-40B4-BE49-F238E27FC236}">
                <a16:creationId xmlns:a16="http://schemas.microsoft.com/office/drawing/2014/main" id="{BEC91EFF-B663-2D65-BF80-FB0BAF8AC12B}"/>
              </a:ext>
              <a:ext uri="{C183D7F6-B498-43B3-948B-1728B52AA6E4}">
                <adec:decorative xmlns:adec="http://schemas.microsoft.com/office/drawing/2017/decorative" val="1"/>
              </a:ext>
            </a:extLst>
          </p:cNvPr>
          <p:cNvSpPr/>
          <p:nvPr/>
        </p:nvSpPr>
        <p:spPr bwMode="auto">
          <a:xfrm rot="16200000">
            <a:off x="4052887" y="3284503"/>
            <a:ext cx="286576" cy="776288"/>
          </a:xfrm>
          <a:prstGeom prst="round2Same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4" name="Content Placeholder 2">
            <a:extLst>
              <a:ext uri="{FF2B5EF4-FFF2-40B4-BE49-F238E27FC236}">
                <a16:creationId xmlns:a16="http://schemas.microsoft.com/office/drawing/2014/main" id="{DB680DAC-59CA-5539-E918-7D91AE17A14E}"/>
              </a:ext>
              <a:ext uri="{C183D7F6-B498-43B3-948B-1728B52AA6E4}">
                <adec:decorative xmlns:adec="http://schemas.microsoft.com/office/drawing/2017/decorative" val="0"/>
              </a:ext>
            </a:extLst>
          </p:cNvPr>
          <p:cNvSpPr txBox="1">
            <a:spLocks/>
          </p:cNvSpPr>
          <p:nvPr/>
        </p:nvSpPr>
        <p:spPr>
          <a:xfrm>
            <a:off x="3911173" y="3588009"/>
            <a:ext cx="535258" cy="169277"/>
          </a:xfrm>
          <a:prstGeom prst="rect">
            <a:avLst/>
          </a:prstGeom>
          <a:noFill/>
        </p:spPr>
        <p:txBody>
          <a:bodyPr wrap="squar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3000"/>
              </a:spcAft>
              <a:buClrTx/>
              <a:buSzTx/>
              <a:buFontTx/>
              <a:buNone/>
              <a:tabLst/>
              <a:defRPr/>
            </a:pPr>
            <a:r>
              <a:rPr kumimoji="0" lang="en-US" sz="1100" b="0" i="0" u="none" strike="noStrike" kern="100" cap="none" spc="0" normalizeH="0" baseline="0" noProof="0">
                <a:ln>
                  <a:noFill/>
                </a:ln>
                <a:solidFill>
                  <a:srgbClr val="FFFFFF">
                    <a:alpha val="99000"/>
                  </a:srgbClr>
                </a:solidFill>
                <a:effectLst/>
                <a:uLnTx/>
                <a:uFillTx/>
                <a:latin typeface="Segoe Sans Display Semibold"/>
                <a:ea typeface="+mn-ea"/>
                <a:cs typeface="+mn-cs"/>
              </a:rPr>
              <a:t>Legend </a:t>
            </a:r>
          </a:p>
        </p:txBody>
      </p:sp>
      <p:sp>
        <p:nvSpPr>
          <p:cNvPr id="5" name="Rectangle: Rounded Corners 4" descr="Orange text">
            <a:extLst>
              <a:ext uri="{FF2B5EF4-FFF2-40B4-BE49-F238E27FC236}">
                <a16:creationId xmlns:a16="http://schemas.microsoft.com/office/drawing/2014/main" id="{4BCEE644-3948-2F26-2A44-5784249D82E9}"/>
              </a:ext>
              <a:ext uri="{C183D7F6-B498-43B3-948B-1728B52AA6E4}">
                <adec:decorative xmlns:adec="http://schemas.microsoft.com/office/drawing/2017/decorative" val="0"/>
              </a:ext>
            </a:extLst>
          </p:cNvPr>
          <p:cNvSpPr>
            <a:spLocks/>
          </p:cNvSpPr>
          <p:nvPr/>
        </p:nvSpPr>
        <p:spPr bwMode="auto">
          <a:xfrm>
            <a:off x="4703015" y="3586162"/>
            <a:ext cx="172970" cy="172970"/>
          </a:xfrm>
          <a:prstGeom prst="roundRect">
            <a:avLst/>
          </a:prstGeom>
          <a:solidFill>
            <a:schemeClr val="accent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6" name="Content Placeholder 2">
            <a:extLst>
              <a:ext uri="{FF2B5EF4-FFF2-40B4-BE49-F238E27FC236}">
                <a16:creationId xmlns:a16="http://schemas.microsoft.com/office/drawing/2014/main" id="{9B4AEB84-C1FA-A7A1-05B7-5562AF21A1EF}"/>
              </a:ext>
              <a:ext uri="{C183D7F6-B498-43B3-948B-1728B52AA6E4}">
                <adec:decorative xmlns:adec="http://schemas.microsoft.com/office/drawing/2017/decorative" val="0"/>
              </a:ext>
            </a:extLst>
          </p:cNvPr>
          <p:cNvSpPr txBox="1">
            <a:spLocks/>
          </p:cNvSpPr>
          <p:nvPr/>
        </p:nvSpPr>
        <p:spPr>
          <a:xfrm>
            <a:off x="4951289" y="3603397"/>
            <a:ext cx="850682" cy="138499"/>
          </a:xfrm>
          <a:prstGeom prst="rect">
            <a:avLst/>
          </a:prstGeom>
          <a:noFill/>
        </p:spPr>
        <p:txBody>
          <a:bodyPr wrap="non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3000"/>
              </a:spcAft>
              <a:buClrTx/>
              <a:buSzTx/>
              <a:buFontTx/>
              <a:buNone/>
              <a:tabLst/>
              <a:defRPr/>
            </a:pPr>
            <a:r>
              <a:rPr kumimoji="0" lang="en-US" sz="900" b="0" i="0" u="none" strike="noStrike" kern="100" cap="none" spc="0" normalizeH="0" baseline="0" noProof="0" dirty="0">
                <a:ln>
                  <a:noFill/>
                </a:ln>
                <a:solidFill>
                  <a:srgbClr val="EC4A27">
                    <a:alpha val="99000"/>
                  </a:srgbClr>
                </a:solidFill>
                <a:effectLst/>
                <a:uLnTx/>
                <a:uFillTx/>
                <a:latin typeface="Segoe Sans Display"/>
                <a:ea typeface="+mn-ea"/>
                <a:cs typeface="+mn-cs"/>
              </a:rPr>
              <a:t>/Referenced File </a:t>
            </a:r>
          </a:p>
        </p:txBody>
      </p:sp>
      <p:sp>
        <p:nvSpPr>
          <p:cNvPr id="7" name="Rectangle: Rounded Corners 6" descr="Purple text">
            <a:extLst>
              <a:ext uri="{FF2B5EF4-FFF2-40B4-BE49-F238E27FC236}">
                <a16:creationId xmlns:a16="http://schemas.microsoft.com/office/drawing/2014/main" id="{6191C8EF-AE01-336C-D5AB-9203F99D6498}"/>
              </a:ext>
              <a:ext uri="{C183D7F6-B498-43B3-948B-1728B52AA6E4}">
                <adec:decorative xmlns:adec="http://schemas.microsoft.com/office/drawing/2017/decorative" val="0"/>
              </a:ext>
            </a:extLst>
          </p:cNvPr>
          <p:cNvSpPr/>
          <p:nvPr/>
        </p:nvSpPr>
        <p:spPr bwMode="auto">
          <a:xfrm>
            <a:off x="5928378" y="3586162"/>
            <a:ext cx="172970" cy="172970"/>
          </a:xfrm>
          <a:prstGeom prst="round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9" name="Content Placeholder 2">
            <a:extLst>
              <a:ext uri="{FF2B5EF4-FFF2-40B4-BE49-F238E27FC236}">
                <a16:creationId xmlns:a16="http://schemas.microsoft.com/office/drawing/2014/main" id="{F1F7A640-2EEF-FE3E-04DB-A9E308AB2135}"/>
              </a:ext>
              <a:ext uri="{C183D7F6-B498-43B3-948B-1728B52AA6E4}">
                <adec:decorative xmlns:adec="http://schemas.microsoft.com/office/drawing/2017/decorative" val="0"/>
              </a:ext>
            </a:extLst>
          </p:cNvPr>
          <p:cNvSpPr txBox="1">
            <a:spLocks/>
          </p:cNvSpPr>
          <p:nvPr/>
        </p:nvSpPr>
        <p:spPr>
          <a:xfrm>
            <a:off x="6176651" y="3603397"/>
            <a:ext cx="944041" cy="138499"/>
          </a:xfrm>
          <a:prstGeom prst="rect">
            <a:avLst/>
          </a:prstGeom>
          <a:noFill/>
        </p:spPr>
        <p:txBody>
          <a:bodyPr wrap="non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3000"/>
              </a:spcAft>
              <a:buClrTx/>
              <a:buSzTx/>
              <a:buFontTx/>
              <a:buNone/>
              <a:tabLst/>
              <a:defRPr/>
            </a:pPr>
            <a:r>
              <a:rPr kumimoji="0" lang="en-US" sz="900" b="0" i="0" u="none" strike="noStrike" kern="100" cap="none" spc="0" normalizeH="0" baseline="0" noProof="0" dirty="0">
                <a:ln>
                  <a:noFill/>
                </a:ln>
                <a:solidFill>
                  <a:srgbClr val="C03BC4">
                    <a:alpha val="99000"/>
                  </a:srgbClr>
                </a:solidFill>
                <a:effectLst/>
                <a:uLnTx/>
                <a:uFillTx/>
                <a:latin typeface="Segoe Sans Display"/>
                <a:ea typeface="+mn-ea"/>
                <a:cs typeface="+mn-cs"/>
              </a:rPr>
              <a:t>[Details you insert]</a:t>
            </a:r>
          </a:p>
        </p:txBody>
      </p:sp>
      <p:sp>
        <p:nvSpPr>
          <p:cNvPr id="15" name="Rectangle 14">
            <a:hlinkClick r:id="" action="ppaction://noaction"/>
            <a:extLst>
              <a:ext uri="{FF2B5EF4-FFF2-40B4-BE49-F238E27FC236}">
                <a16:creationId xmlns:a16="http://schemas.microsoft.com/office/drawing/2014/main" id="{5FA8CFA6-8C37-5217-C603-1D9C4BA3D122}"/>
              </a:ext>
            </a:extLst>
          </p:cNvPr>
          <p:cNvSpPr>
            <a:spLocks/>
          </p:cNvSpPr>
          <p:nvPr/>
        </p:nvSpPr>
        <p:spPr bwMode="auto">
          <a:xfrm>
            <a:off x="5503983" y="9407114"/>
            <a:ext cx="1760414" cy="13849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r" defTabSz="932472" rtl="0" eaLnBrk="1" fontAlgn="base" latinLnBrk="0" hangingPunct="1">
              <a:lnSpc>
                <a:spcPct val="100000"/>
              </a:lnSpc>
              <a:spcBef>
                <a:spcPct val="0"/>
              </a:spcBef>
              <a:spcAft>
                <a:spcPct val="0"/>
              </a:spcAft>
              <a:buClrTx/>
              <a:buSzTx/>
              <a:buFontTx/>
              <a:buNone/>
              <a:tabLst/>
              <a:defRPr/>
            </a:pPr>
            <a:r>
              <a:rPr kumimoji="0" lang="en-IN" sz="900" b="0" i="1" u="none" strike="noStrike" kern="1200" cap="none" spc="0" normalizeH="0" baseline="0" noProof="0" dirty="0">
                <a:ln>
                  <a:noFill/>
                </a:ln>
                <a:solidFill>
                  <a:srgbClr val="FFFFFF">
                    <a:lumMod val="50000"/>
                    <a:alpha val="99000"/>
                  </a:srgbClr>
                </a:solidFill>
                <a:effectLst/>
                <a:uLnTx/>
                <a:uFillTx/>
                <a:latin typeface="Segoe Sans Display"/>
                <a:ea typeface="Segoe UI" pitchFamily="34" charset="0"/>
                <a:cs typeface="Segoe UI" pitchFamily="34" charset="0"/>
              </a:rPr>
              <a:t>See file guidance on </a:t>
            </a:r>
            <a:r>
              <a:rPr lang="en-IN" sz="900" i="1" u="sng" dirty="0">
                <a:solidFill>
                  <a:srgbClr val="0078D4">
                    <a:alpha val="99000"/>
                  </a:srgbClr>
                </a:solidFill>
                <a:latin typeface="Segoe Sans Display"/>
                <a:ea typeface="Segoe UI" pitchFamily="34" charset="0"/>
                <a:cs typeface="Segoe UI" pitchFamily="34" charset="0"/>
                <a:hlinkClick r:id="" action="ppaction://noaction">
                  <a:extLst>
                    <a:ext uri="{A12FA001-AC4F-418D-AE19-62706E023703}">
                      <ahyp:hlinkClr xmlns:ahyp="http://schemas.microsoft.com/office/drawing/2018/hyperlinkcolor" val="tx"/>
                    </a:ext>
                  </a:extLst>
                </a:hlinkClick>
              </a:rPr>
              <a:t>page 11</a:t>
            </a:r>
            <a:endParaRPr kumimoji="0" lang="en-US" sz="900" b="0" i="1" u="sng" strike="noStrike" kern="1200" cap="none" spc="0" normalizeH="0" baseline="0" noProof="0" dirty="0">
              <a:ln>
                <a:noFill/>
              </a:ln>
              <a:solidFill>
                <a:srgbClr val="0078D4">
                  <a:alpha val="99000"/>
                </a:srgbClr>
              </a:solidFill>
              <a:effectLst/>
              <a:uLnTx/>
              <a:uFillTx/>
              <a:latin typeface="Segoe Sans Display"/>
              <a:ea typeface="Segoe UI" pitchFamily="34" charset="0"/>
              <a:cs typeface="Segoe UI" pitchFamily="34" charset="0"/>
            </a:endParaRPr>
          </a:p>
        </p:txBody>
      </p:sp>
    </p:spTree>
    <p:extLst>
      <p:ext uri="{BB962C8B-B14F-4D97-AF65-F5344CB8AC3E}">
        <p14:creationId xmlns:p14="http://schemas.microsoft.com/office/powerpoint/2010/main" val="4014705879"/>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F441B4-6017-A9BC-D30E-9C6F22C199AC}"/>
            </a:ext>
          </a:extLst>
        </p:cNvPr>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C9ED986A-01F3-0076-1F66-7F70732D6557}"/>
              </a:ext>
              <a:ext uri="{C183D7F6-B498-43B3-948B-1728B52AA6E4}">
                <adec:decorative xmlns:adec="http://schemas.microsoft.com/office/drawing/2017/decorative" val="1"/>
              </a:ext>
            </a:extLst>
          </p:cNvPr>
          <p:cNvSpPr>
            <a:spLocks/>
          </p:cNvSpPr>
          <p:nvPr/>
        </p:nvSpPr>
        <p:spPr bwMode="auto">
          <a:xfrm>
            <a:off x="507998" y="3880067"/>
            <a:ext cx="6756399" cy="5238534"/>
          </a:xfrm>
          <a:prstGeom prst="roundRect">
            <a:avLst>
              <a:gd name="adj" fmla="val 2541"/>
            </a:avLst>
          </a:prstGeom>
          <a:solidFill>
            <a:schemeClr val="bg1">
              <a:alpha val="62000"/>
            </a:schemeClr>
          </a:solidFill>
          <a:ln w="9525">
            <a:solidFill>
              <a:schemeClr val="bg1"/>
            </a:solidFill>
          </a:ln>
          <a:effectLst>
            <a:outerShdw blurRad="114300" algn="ctr" rotWithShape="0">
              <a:prstClr val="black">
                <a:alpha val="6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FFFFFF"/>
              </a:solidFill>
              <a:effectLst/>
              <a:uLnTx/>
              <a:uFillTx/>
              <a:latin typeface="Segoe Sans Display"/>
              <a:ea typeface="+mn-ea"/>
              <a:cs typeface="+mn-cs"/>
            </a:endParaRPr>
          </a:p>
        </p:txBody>
      </p:sp>
      <p:graphicFrame>
        <p:nvGraphicFramePr>
          <p:cNvPr id="23" name="Table 22">
            <a:extLst>
              <a:ext uri="{FF2B5EF4-FFF2-40B4-BE49-F238E27FC236}">
                <a16:creationId xmlns:a16="http://schemas.microsoft.com/office/drawing/2014/main" id="{43099772-D371-0F22-C49B-27BB8B3BEBD9}"/>
              </a:ext>
            </a:extLst>
          </p:cNvPr>
          <p:cNvGraphicFramePr>
            <a:graphicFrameLocks noGrp="1"/>
          </p:cNvGraphicFramePr>
          <p:nvPr/>
        </p:nvGraphicFramePr>
        <p:xfrm>
          <a:off x="590294" y="3967275"/>
          <a:ext cx="6591806" cy="5120640"/>
        </p:xfrm>
        <a:graphic>
          <a:graphicData uri="http://schemas.openxmlformats.org/drawingml/2006/table">
            <a:tbl>
              <a:tblPr firstRow="1" bandRow="1">
                <a:tableStyleId>{5C22544A-7EE6-4342-B048-85BDC9FD1C3A}</a:tableStyleId>
              </a:tblPr>
              <a:tblGrid>
                <a:gridCol w="1659348">
                  <a:extLst>
                    <a:ext uri="{9D8B030D-6E8A-4147-A177-3AD203B41FA5}">
                      <a16:colId xmlns:a16="http://schemas.microsoft.com/office/drawing/2014/main" val="800310417"/>
                    </a:ext>
                  </a:extLst>
                </a:gridCol>
                <a:gridCol w="4932458">
                  <a:extLst>
                    <a:ext uri="{9D8B030D-6E8A-4147-A177-3AD203B41FA5}">
                      <a16:colId xmlns:a16="http://schemas.microsoft.com/office/drawing/2014/main" val="769226981"/>
                    </a:ext>
                  </a:extLst>
                </a:gridCol>
              </a:tblGrid>
              <a:tr h="1024128">
                <a:tc>
                  <a:txBody>
                    <a:bodyPr/>
                    <a:lstStyle/>
                    <a:p>
                      <a:pPr>
                        <a:lnSpc>
                          <a:spcPts val="1500"/>
                        </a:lnSpc>
                        <a:spcAft>
                          <a:spcPts val="200"/>
                        </a:spcAft>
                      </a:pPr>
                      <a:r>
                        <a:rPr lang="en-US" sz="1000" b="0" kern="1200" dirty="0">
                          <a:solidFill>
                            <a:schemeClr val="accent2"/>
                          </a:solidFill>
                          <a:latin typeface="+mj-lt"/>
                          <a:ea typeface="+mn-ea"/>
                          <a:cs typeface="+mn-cs"/>
                        </a:rPr>
                        <a:t>USE CASE 1: </a:t>
                      </a:r>
                      <a:r>
                        <a:rPr lang="en-US" sz="1000" b="0" dirty="0">
                          <a:solidFill>
                            <a:schemeClr val="tx1"/>
                          </a:solidFill>
                          <a:latin typeface="+mj-lt"/>
                        </a:rPr>
                        <a:t>Build a product launch plan draft</a:t>
                      </a:r>
                    </a:p>
                  </a:txBody>
                  <a:tcPr marT="91440" marB="91440">
                    <a:lnL w="12700" cmpd="sng">
                      <a:noFill/>
                    </a:lnL>
                    <a:lnR w="6350" cap="flat" cmpd="sng" algn="ctr">
                      <a:solidFill>
                        <a:schemeClr val="bg1">
                          <a:lumMod val="85000"/>
                        </a:schemeClr>
                      </a:solidFill>
                      <a:prstDash val="solid"/>
                      <a:round/>
                      <a:headEnd type="none" w="med" len="med"/>
                      <a:tailEnd type="none" w="med" len="med"/>
                    </a:lnR>
                    <a:lnT w="127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500"/>
                        </a:lnSpc>
                        <a:spcAft>
                          <a:spcPts val="200"/>
                        </a:spcAft>
                      </a:pPr>
                      <a:r>
                        <a:rPr lang="en-US" sz="1000" b="0" dirty="0">
                          <a:solidFill>
                            <a:schemeClr val="tx1"/>
                          </a:solidFill>
                          <a:latin typeface="+mj-lt"/>
                        </a:rPr>
                        <a:t>Prompt: </a:t>
                      </a:r>
                      <a:r>
                        <a:rPr lang="en-US" sz="1000" b="0" dirty="0">
                          <a:solidFill>
                            <a:schemeClr val="tx1"/>
                          </a:solidFill>
                          <a:latin typeface="+mn-lt"/>
                        </a:rPr>
                        <a:t>Review </a:t>
                      </a:r>
                      <a:r>
                        <a:rPr lang="en-US" sz="1000" b="0" dirty="0">
                          <a:solidFill>
                            <a:srgbClr val="EC4A27"/>
                          </a:solidFill>
                          <a:latin typeface="+mn-lt"/>
                        </a:rPr>
                        <a:t>/Product launch roadmap template</a:t>
                      </a:r>
                      <a:r>
                        <a:rPr lang="en-US" sz="1000" b="0" dirty="0">
                          <a:solidFill>
                            <a:schemeClr val="tx1"/>
                          </a:solidFill>
                          <a:latin typeface="+mn-lt"/>
                        </a:rPr>
                        <a:t>, </a:t>
                      </a:r>
                      <a:r>
                        <a:rPr lang="en-US" sz="1000" b="0" dirty="0">
                          <a:solidFill>
                            <a:srgbClr val="EC4A27"/>
                          </a:solidFill>
                          <a:latin typeface="+mn-lt"/>
                        </a:rPr>
                        <a:t>/Go to market strategy</a:t>
                      </a:r>
                      <a:r>
                        <a:rPr lang="en-US" sz="1000" b="0" dirty="0">
                          <a:solidFill>
                            <a:schemeClr val="tx1"/>
                          </a:solidFill>
                          <a:latin typeface="+mn-lt"/>
                        </a:rPr>
                        <a:t>, and </a:t>
                      </a:r>
                      <a:r>
                        <a:rPr lang="en-US" sz="1000" b="0" dirty="0">
                          <a:solidFill>
                            <a:srgbClr val="EC4A27"/>
                          </a:solidFill>
                          <a:latin typeface="+mn-lt"/>
                        </a:rPr>
                        <a:t>/Cross team planning notes with responsibilities</a:t>
                      </a:r>
                      <a:r>
                        <a:rPr lang="en-US" sz="1000" b="0" dirty="0">
                          <a:solidFill>
                            <a:schemeClr val="tx1"/>
                          </a:solidFill>
                          <a:latin typeface="+mn-lt"/>
                        </a:rPr>
                        <a:t>. Draft a detailed launch plan with phases, owners, dependencies, and key milestone dates.</a:t>
                      </a:r>
                    </a:p>
                  </a:txBody>
                  <a:tcPr marT="91440" marB="91440">
                    <a:lnL w="6350" cap="flat" cmpd="sng" algn="ctr">
                      <a:solidFill>
                        <a:schemeClr val="bg1">
                          <a:lumMod val="85000"/>
                        </a:schemeClr>
                      </a:solidFill>
                      <a:prstDash val="solid"/>
                      <a:round/>
                      <a:headEnd type="none" w="med" len="med"/>
                      <a:tailEnd type="none" w="med" len="med"/>
                    </a:lnL>
                    <a:lnR w="12700" cmpd="sng">
                      <a:noFill/>
                    </a:lnR>
                    <a:lnT w="127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3484900"/>
                  </a:ext>
                </a:extLst>
              </a:tr>
              <a:tr h="1024128">
                <a:tc>
                  <a:txBody>
                    <a:bodyPr/>
                    <a:lstStyle/>
                    <a:p>
                      <a:pPr>
                        <a:lnSpc>
                          <a:spcPts val="1500"/>
                        </a:lnSpc>
                        <a:spcAft>
                          <a:spcPts val="200"/>
                        </a:spcAft>
                      </a:pPr>
                      <a:r>
                        <a:rPr lang="en-US" sz="1000" b="0" dirty="0">
                          <a:solidFill>
                            <a:schemeClr val="accent2"/>
                          </a:solidFill>
                          <a:latin typeface="+mj-lt"/>
                        </a:rPr>
                        <a:t>USE CASE 2: </a:t>
                      </a:r>
                      <a:r>
                        <a:rPr lang="en-US" sz="1000" b="0" dirty="0">
                          <a:solidFill>
                            <a:schemeClr val="tx1"/>
                          </a:solidFill>
                          <a:latin typeface="+mj-lt"/>
                        </a:rPr>
                        <a:t>Summarize cross-functional readiness meetings</a:t>
                      </a:r>
                    </a:p>
                  </a:txBody>
                  <a:tcPr marT="91440" marB="91440">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500"/>
                        </a:lnSpc>
                        <a:spcAft>
                          <a:spcPts val="200"/>
                        </a:spcAft>
                      </a:pPr>
                      <a:r>
                        <a:rPr lang="en-US" sz="1000" b="0" dirty="0">
                          <a:solidFill>
                            <a:schemeClr val="tx1"/>
                          </a:solidFill>
                          <a:latin typeface="+mj-lt"/>
                        </a:rPr>
                        <a:t>Prompt: </a:t>
                      </a:r>
                      <a:r>
                        <a:rPr lang="en-US" sz="1000" b="0" dirty="0">
                          <a:solidFill>
                            <a:schemeClr val="tx1"/>
                          </a:solidFill>
                          <a:latin typeface="+mn-lt"/>
                        </a:rPr>
                        <a:t>Summarize </a:t>
                      </a:r>
                      <a:r>
                        <a:rPr lang="en-US" sz="1000" b="0" dirty="0">
                          <a:solidFill>
                            <a:srgbClr val="EC4A27"/>
                          </a:solidFill>
                          <a:latin typeface="+mn-lt"/>
                        </a:rPr>
                        <a:t>/Product launch readiness meeting</a:t>
                      </a:r>
                      <a:r>
                        <a:rPr lang="en-US" sz="1000" b="0" dirty="0">
                          <a:solidFill>
                            <a:srgbClr val="0078D4"/>
                          </a:solidFill>
                          <a:latin typeface="+mn-lt"/>
                        </a:rPr>
                        <a:t> </a:t>
                      </a:r>
                      <a:r>
                        <a:rPr lang="en-US" sz="1000" b="0" dirty="0">
                          <a:solidFill>
                            <a:schemeClr val="tx1"/>
                          </a:solidFill>
                          <a:latin typeface="+mn-lt"/>
                        </a:rPr>
                        <a:t>into a concise update. Capture action items by function, blockers, next steps, and highlight strategic priorities and decisions for review by my manager. </a:t>
                      </a:r>
                    </a:p>
                  </a:txBody>
                  <a:tcPr marT="91440" marB="91440">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8275402"/>
                  </a:ext>
                </a:extLst>
              </a:tr>
              <a:tr h="1024128">
                <a:tc>
                  <a:txBody>
                    <a:bodyPr/>
                    <a:lstStyle/>
                    <a:p>
                      <a:pPr>
                        <a:lnSpc>
                          <a:spcPts val="1500"/>
                        </a:lnSpc>
                        <a:spcAft>
                          <a:spcPts val="200"/>
                        </a:spcAft>
                      </a:pPr>
                      <a:r>
                        <a:rPr lang="en-US" sz="1000" b="0" kern="1200">
                          <a:solidFill>
                            <a:schemeClr val="accent2"/>
                          </a:solidFill>
                          <a:latin typeface="+mj-lt"/>
                          <a:ea typeface="+mn-ea"/>
                          <a:cs typeface="+mn-cs"/>
                        </a:rPr>
                        <a:t>USE CASE 3: </a:t>
                      </a:r>
                      <a:r>
                        <a:rPr lang="en-US" sz="1000" b="0">
                          <a:solidFill>
                            <a:schemeClr val="tx1"/>
                          </a:solidFill>
                          <a:latin typeface="+mj-lt"/>
                        </a:rPr>
                        <a:t>Create product launch updates</a:t>
                      </a:r>
                    </a:p>
                  </a:txBody>
                  <a:tcPr marT="91440" marB="91440">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500"/>
                        </a:lnSpc>
                        <a:spcAft>
                          <a:spcPts val="200"/>
                        </a:spcAft>
                      </a:pPr>
                      <a:r>
                        <a:rPr lang="en-US" sz="1000" b="0">
                          <a:solidFill>
                            <a:schemeClr val="tx1"/>
                          </a:solidFill>
                          <a:latin typeface="+mj-lt"/>
                        </a:rPr>
                        <a:t>Prompt: </a:t>
                      </a:r>
                      <a:r>
                        <a:rPr lang="en-US" sz="1000" b="0">
                          <a:solidFill>
                            <a:schemeClr val="tx1"/>
                          </a:solidFill>
                          <a:latin typeface="+mn-lt"/>
                        </a:rPr>
                        <a:t>Using the </a:t>
                      </a:r>
                      <a:r>
                        <a:rPr lang="en-US" sz="1000" b="0">
                          <a:solidFill>
                            <a:srgbClr val="EC4A27"/>
                          </a:solidFill>
                          <a:latin typeface="+mn-lt"/>
                        </a:rPr>
                        <a:t>/Product launch status report </a:t>
                      </a:r>
                      <a:r>
                        <a:rPr lang="en-US" sz="1000" b="0">
                          <a:solidFill>
                            <a:schemeClr val="tx1"/>
                          </a:solidFill>
                          <a:latin typeface="+mn-lt"/>
                        </a:rPr>
                        <a:t>and </a:t>
                      </a:r>
                      <a:r>
                        <a:rPr lang="en-US" sz="1000" b="0">
                          <a:solidFill>
                            <a:srgbClr val="EC4A27"/>
                          </a:solidFill>
                          <a:latin typeface="+mn-lt"/>
                        </a:rPr>
                        <a:t>/Campaign progress report</a:t>
                      </a:r>
                      <a:r>
                        <a:rPr lang="en-US" sz="1000" b="0">
                          <a:solidFill>
                            <a:schemeClr val="tx1"/>
                          </a:solidFill>
                          <a:latin typeface="+mn-lt"/>
                        </a:rPr>
                        <a:t>, draft a short update for stakeholders summarizing what’s complete, what’s pending, and key risks ahead of the next review.</a:t>
                      </a:r>
                    </a:p>
                  </a:txBody>
                  <a:tcPr marT="91440" marB="91440">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16033243"/>
                  </a:ext>
                </a:extLst>
              </a:tr>
              <a:tr h="1024128">
                <a:tc>
                  <a:txBody>
                    <a:bodyPr/>
                    <a:lstStyle/>
                    <a:p>
                      <a:pPr>
                        <a:lnSpc>
                          <a:spcPts val="1500"/>
                        </a:lnSpc>
                        <a:spcAft>
                          <a:spcPts val="200"/>
                        </a:spcAft>
                      </a:pPr>
                      <a:r>
                        <a:rPr lang="en-US" sz="1000" b="0" kern="1200">
                          <a:solidFill>
                            <a:schemeClr val="accent2"/>
                          </a:solidFill>
                          <a:latin typeface="+mj-lt"/>
                          <a:ea typeface="+mn-ea"/>
                          <a:cs typeface="+mn-cs"/>
                        </a:rPr>
                        <a:t>USE CASE 4: </a:t>
                      </a:r>
                      <a:r>
                        <a:rPr lang="en-US" sz="1000" b="0">
                          <a:solidFill>
                            <a:schemeClr val="tx1"/>
                          </a:solidFill>
                          <a:latin typeface="+mj-lt"/>
                        </a:rPr>
                        <a:t>Generate product launch checklists and timelines</a:t>
                      </a:r>
                    </a:p>
                  </a:txBody>
                  <a:tcPr marT="91440" marB="91440">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500"/>
                        </a:lnSpc>
                        <a:spcAft>
                          <a:spcPts val="200"/>
                        </a:spcAft>
                      </a:pPr>
                      <a:r>
                        <a:rPr lang="en-US" sz="1000" b="0">
                          <a:solidFill>
                            <a:schemeClr val="tx1"/>
                          </a:solidFill>
                          <a:latin typeface="+mj-lt"/>
                        </a:rPr>
                        <a:t>Prompt: </a:t>
                      </a:r>
                      <a:r>
                        <a:rPr lang="en-US" sz="1000" b="0">
                          <a:solidFill>
                            <a:schemeClr val="tx1"/>
                          </a:solidFill>
                          <a:latin typeface="+mn-lt"/>
                        </a:rPr>
                        <a:t>Review the </a:t>
                      </a:r>
                      <a:r>
                        <a:rPr lang="en-US" sz="1000" b="0">
                          <a:solidFill>
                            <a:srgbClr val="EC4A27"/>
                          </a:solidFill>
                          <a:latin typeface="+mn-lt"/>
                        </a:rPr>
                        <a:t>/Project plan</a:t>
                      </a:r>
                      <a:r>
                        <a:rPr lang="en-US" sz="1000" b="0">
                          <a:solidFill>
                            <a:srgbClr val="0078D4"/>
                          </a:solidFill>
                          <a:latin typeface="+mn-lt"/>
                        </a:rPr>
                        <a:t> </a:t>
                      </a:r>
                      <a:r>
                        <a:rPr lang="en-US" sz="1000" b="0">
                          <a:solidFill>
                            <a:schemeClr val="tx1"/>
                          </a:solidFill>
                          <a:latin typeface="+mn-lt"/>
                        </a:rPr>
                        <a:t>and the </a:t>
                      </a:r>
                      <a:r>
                        <a:rPr lang="en-US" sz="1000" b="0">
                          <a:solidFill>
                            <a:srgbClr val="EC4A27"/>
                          </a:solidFill>
                          <a:latin typeface="+mn-lt"/>
                        </a:rPr>
                        <a:t>/Product launch meeting</a:t>
                      </a:r>
                      <a:r>
                        <a:rPr lang="en-US" sz="1000" b="0">
                          <a:solidFill>
                            <a:schemeClr val="tx1"/>
                          </a:solidFill>
                          <a:latin typeface="+mn-lt"/>
                        </a:rPr>
                        <a:t>. Build a checklist of all tasks due this month and visualize dependencies in a table with the following columns: Owner | Task | Due date | Status.</a:t>
                      </a:r>
                    </a:p>
                  </a:txBody>
                  <a:tcPr marT="91440" marB="91440">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0306"/>
                  </a:ext>
                </a:extLst>
              </a:tr>
              <a:tr h="1024128">
                <a:tc>
                  <a:txBody>
                    <a:bodyPr/>
                    <a:lstStyle/>
                    <a:p>
                      <a:pPr>
                        <a:lnSpc>
                          <a:spcPts val="1500"/>
                        </a:lnSpc>
                        <a:spcAft>
                          <a:spcPts val="200"/>
                        </a:spcAft>
                      </a:pPr>
                      <a:r>
                        <a:rPr lang="en-US" sz="1000" b="0" kern="1200">
                          <a:solidFill>
                            <a:schemeClr val="accent2"/>
                          </a:solidFill>
                          <a:latin typeface="+mj-lt"/>
                          <a:ea typeface="+mn-ea"/>
                          <a:cs typeface="+mn-cs"/>
                        </a:rPr>
                        <a:t>USE CASE 5: </a:t>
                      </a:r>
                      <a:r>
                        <a:rPr lang="en-US" sz="1000" b="0">
                          <a:solidFill>
                            <a:schemeClr val="tx1"/>
                          </a:solidFill>
                          <a:latin typeface="+mj-lt"/>
                        </a:rPr>
                        <a:t>Develop a product launch readiness summary deck</a:t>
                      </a:r>
                    </a:p>
                  </a:txBody>
                  <a:tcPr marT="91440" marB="91440">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nSpc>
                          <a:spcPts val="1500"/>
                        </a:lnSpc>
                        <a:spcAft>
                          <a:spcPts val="200"/>
                        </a:spcAft>
                      </a:pPr>
                      <a:r>
                        <a:rPr lang="en-US" sz="1000" b="0" dirty="0">
                          <a:solidFill>
                            <a:schemeClr val="tx1"/>
                          </a:solidFill>
                          <a:latin typeface="+mj-lt"/>
                        </a:rPr>
                        <a:t>Prompt: </a:t>
                      </a:r>
                      <a:r>
                        <a:rPr lang="en-US" sz="1000" b="0" dirty="0">
                          <a:solidFill>
                            <a:schemeClr val="tx1"/>
                          </a:solidFill>
                          <a:latin typeface="+mn-lt"/>
                        </a:rPr>
                        <a:t>Combine insights from </a:t>
                      </a:r>
                      <a:r>
                        <a:rPr lang="en-US" sz="1000" b="0" dirty="0">
                          <a:solidFill>
                            <a:srgbClr val="EC4A27"/>
                          </a:solidFill>
                          <a:latin typeface="+mn-lt"/>
                        </a:rPr>
                        <a:t>/Go to market review meeting </a:t>
                      </a:r>
                      <a:r>
                        <a:rPr lang="en-US" sz="1000" b="0" dirty="0">
                          <a:solidFill>
                            <a:schemeClr val="tx1"/>
                          </a:solidFill>
                          <a:latin typeface="+mn-lt"/>
                        </a:rPr>
                        <a:t>and </a:t>
                      </a:r>
                      <a:r>
                        <a:rPr lang="en-US" sz="1000" b="0" dirty="0">
                          <a:solidFill>
                            <a:srgbClr val="EC4A27"/>
                          </a:solidFill>
                          <a:latin typeface="+mn-lt"/>
                        </a:rPr>
                        <a:t>/Messaging framework guidance</a:t>
                      </a:r>
                      <a:r>
                        <a:rPr lang="en-US" sz="1000" b="0" dirty="0">
                          <a:solidFill>
                            <a:schemeClr val="tx1"/>
                          </a:solidFill>
                          <a:latin typeface="+mn-lt"/>
                        </a:rPr>
                        <a:t>. Create a PowerPoint outline summarizing readiness, launch messaging, and risk mitigation actions for leadership.</a:t>
                      </a:r>
                    </a:p>
                  </a:txBody>
                  <a:tcPr marT="91440" marB="91440">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86580557"/>
                  </a:ext>
                </a:extLst>
              </a:tr>
            </a:tbl>
          </a:graphicData>
        </a:graphic>
      </p:graphicFrame>
      <p:pic>
        <p:nvPicPr>
          <p:cNvPr id="46" name="object 4">
            <a:extLst>
              <a:ext uri="{FF2B5EF4-FFF2-40B4-BE49-F238E27FC236}">
                <a16:creationId xmlns:a16="http://schemas.microsoft.com/office/drawing/2014/main" id="{660AEB95-CE69-1503-73CC-5A0316405F22}"/>
              </a:ext>
              <a:ext uri="{C183D7F6-B498-43B3-948B-1728B52AA6E4}">
                <adec:decorative xmlns:adec="http://schemas.microsoft.com/office/drawing/2017/decorative" val="1"/>
              </a:ext>
            </a:extLst>
          </p:cNvPr>
          <p:cNvPicPr/>
          <p:nvPr/>
        </p:nvPicPr>
        <p:blipFill rotWithShape="1">
          <a:blip r:embed="rId3" cstate="print"/>
          <a:srcRect l="19670" r="19670"/>
          <a:stretch>
            <a:fillRect/>
          </a:stretch>
        </p:blipFill>
        <p:spPr>
          <a:xfrm rot="5400000">
            <a:off x="3850482" y="6136484"/>
            <a:ext cx="71436" cy="7772400"/>
          </a:xfrm>
          <a:prstGeom prst="rect">
            <a:avLst/>
          </a:prstGeom>
        </p:spPr>
      </p:pic>
      <p:sp>
        <p:nvSpPr>
          <p:cNvPr id="2" name="Rectangle 1">
            <a:extLst>
              <a:ext uri="{FF2B5EF4-FFF2-40B4-BE49-F238E27FC236}">
                <a16:creationId xmlns:a16="http://schemas.microsoft.com/office/drawing/2014/main" id="{BA9A873F-7640-4CE0-7105-0B8454EF7B1E}"/>
              </a:ext>
              <a:ext uri="{C183D7F6-B498-43B3-948B-1728B52AA6E4}">
                <adec:decorative xmlns:adec="http://schemas.microsoft.com/office/drawing/2017/decorative" val="1"/>
              </a:ext>
            </a:extLst>
          </p:cNvPr>
          <p:cNvSpPr>
            <a:spLocks/>
          </p:cNvSpPr>
          <p:nvPr/>
        </p:nvSpPr>
        <p:spPr bwMode="auto">
          <a:xfrm>
            <a:off x="0" y="2066925"/>
            <a:ext cx="7772400" cy="1199542"/>
          </a:xfrm>
          <a:prstGeom prst="rect">
            <a:avLst/>
          </a:prstGeom>
          <a:solidFill>
            <a:schemeClr val="bg2">
              <a:lumMod val="90000"/>
              <a:alpha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57" name="Slide Number Placeholder 5">
            <a:extLst>
              <a:ext uri="{FF2B5EF4-FFF2-40B4-BE49-F238E27FC236}">
                <a16:creationId xmlns:a16="http://schemas.microsoft.com/office/drawing/2014/main" id="{1E3C874A-03A7-36B8-DA09-C9B153B76360}"/>
              </a:ext>
              <a:ext uri="{C183D7F6-B498-43B3-948B-1728B52AA6E4}">
                <adec:decorative xmlns:adec="http://schemas.microsoft.com/office/drawing/2017/decorative" val="1"/>
              </a:ext>
            </a:extLst>
          </p:cNvPr>
          <p:cNvSpPr txBox="1">
            <a:spLocks/>
          </p:cNvSpPr>
          <p:nvPr/>
        </p:nvSpPr>
        <p:spPr>
          <a:xfrm>
            <a:off x="5770248" y="9617713"/>
            <a:ext cx="1748790" cy="264474"/>
          </a:xfrm>
        </p:spPr>
        <p:txBody>
          <a:bodyPr rIns="0" anchor="ctr"/>
          <a:lstStyle>
            <a:defPPr>
              <a:defRPr lang="en-US"/>
            </a:defPPr>
            <a:lvl1pPr marL="0" algn="r" defTabSz="1018824" rtl="0" eaLnBrk="1" latinLnBrk="0" hangingPunct="1">
              <a:defRPr sz="1200" kern="1200">
                <a:solidFill>
                  <a:schemeClr val="tx1"/>
                </a:solidFill>
                <a:latin typeface="+mn-lt"/>
                <a:ea typeface="+mn-ea"/>
                <a:cs typeface="+mn-cs"/>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ct val="100000"/>
              </a:lnSpc>
              <a:spcBef>
                <a:spcPts val="0"/>
              </a:spcBef>
              <a:spcAft>
                <a:spcPts val="0"/>
              </a:spcAft>
              <a:buClrTx/>
              <a:buSzTx/>
              <a:buFontTx/>
              <a:buNone/>
              <a:tabLst/>
              <a:defRPr/>
            </a:pPr>
            <a:fld id="{BF64B658-AF8F-7D4C-AC24-1E662CA57B6D}" type="slidenum">
              <a:rPr kumimoji="0" lang="en-US" sz="1000" b="0" i="0" u="none" strike="noStrike" kern="1200" cap="none" spc="0" normalizeH="0" baseline="0" noProof="0" smtClean="0">
                <a:ln>
                  <a:noFill/>
                </a:ln>
                <a:solidFill>
                  <a:srgbClr val="091F2C"/>
                </a:solidFill>
                <a:effectLst/>
                <a:uLnTx/>
                <a:uFillTx/>
                <a:latin typeface="Segoe Sans Display Semilight" pitchFamily="2" charset="0"/>
                <a:ea typeface="+mn-ea"/>
                <a:cs typeface="Segoe Sans Display Semilight" pitchFamily="2" charset="0"/>
              </a:rPr>
              <a:pPr marL="0" marR="0" lvl="0" indent="0" algn="r" defTabSz="1018824"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091F2C"/>
              </a:solidFill>
              <a:effectLst/>
              <a:uLnTx/>
              <a:uFillTx/>
              <a:latin typeface="Segoe Sans Display Semilight" pitchFamily="2" charset="0"/>
              <a:ea typeface="+mn-ea"/>
              <a:cs typeface="Segoe Sans Display Semilight" pitchFamily="2" charset="0"/>
            </a:endParaRPr>
          </a:p>
        </p:txBody>
      </p:sp>
      <p:sp>
        <p:nvSpPr>
          <p:cNvPr id="20" name="Graphic 5">
            <a:extLst>
              <a:ext uri="{FF2B5EF4-FFF2-40B4-BE49-F238E27FC236}">
                <a16:creationId xmlns:a16="http://schemas.microsoft.com/office/drawing/2014/main" id="{B2459667-4349-B309-097A-2722F9B2BF2C}"/>
              </a:ext>
              <a:ext uri="{C183D7F6-B498-43B3-948B-1728B52AA6E4}">
                <adec:decorative xmlns:adec="http://schemas.microsoft.com/office/drawing/2017/decorative" val="1"/>
              </a:ext>
            </a:extLst>
          </p:cNvPr>
          <p:cNvSpPr>
            <a:spLocks/>
          </p:cNvSpPr>
          <p:nvPr/>
        </p:nvSpPr>
        <p:spPr>
          <a:xfrm>
            <a:off x="543716" y="2221541"/>
            <a:ext cx="287344" cy="287340"/>
          </a:xfrm>
          <a:custGeom>
            <a:avLst/>
            <a:gdLst>
              <a:gd name="csX0" fmla="*/ 188408 w 190501"/>
              <a:gd name="csY0" fmla="*/ 45534 h 190500"/>
              <a:gd name="csX1" fmla="*/ 189957 w 190501"/>
              <a:gd name="csY1" fmla="*/ 37748 h 190500"/>
              <a:gd name="csX2" fmla="*/ 183357 w 190501"/>
              <a:gd name="csY2" fmla="*/ 33338 h 190500"/>
              <a:gd name="csX3" fmla="*/ 157162 w 190501"/>
              <a:gd name="csY3" fmla="*/ 33338 h 190500"/>
              <a:gd name="csX4" fmla="*/ 157162 w 190501"/>
              <a:gd name="csY4" fmla="*/ 7144 h 190500"/>
              <a:gd name="csX5" fmla="*/ 152751 w 190501"/>
              <a:gd name="csY5" fmla="*/ 544 h 190500"/>
              <a:gd name="csX6" fmla="*/ 144967 w 190501"/>
              <a:gd name="csY6" fmla="*/ 2093 h 190500"/>
              <a:gd name="csX7" fmla="*/ 121155 w 190501"/>
              <a:gd name="csY7" fmla="*/ 25906 h 190500"/>
              <a:gd name="csX8" fmla="*/ 119063 w 190501"/>
              <a:gd name="csY8" fmla="*/ 30957 h 190500"/>
              <a:gd name="csX9" fmla="*/ 119063 w 190501"/>
              <a:gd name="csY9" fmla="*/ 57967 h 190500"/>
              <a:gd name="csX10" fmla="*/ 100185 w 190501"/>
              <a:gd name="csY10" fmla="*/ 76846 h 190500"/>
              <a:gd name="csX11" fmla="*/ 95250 w 190501"/>
              <a:gd name="csY11" fmla="*/ 76201 h 190500"/>
              <a:gd name="csX12" fmla="*/ 76200 w 190501"/>
              <a:gd name="csY12" fmla="*/ 95251 h 190500"/>
              <a:gd name="csX13" fmla="*/ 95250 w 190501"/>
              <a:gd name="csY13" fmla="*/ 114301 h 190500"/>
              <a:gd name="csX14" fmla="*/ 114300 w 190501"/>
              <a:gd name="csY14" fmla="*/ 95251 h 190500"/>
              <a:gd name="csX15" fmla="*/ 113655 w 190501"/>
              <a:gd name="csY15" fmla="*/ 90316 h 190500"/>
              <a:gd name="csX16" fmla="*/ 132533 w 190501"/>
              <a:gd name="csY16" fmla="*/ 71438 h 190500"/>
              <a:gd name="csX17" fmla="*/ 159545 w 190501"/>
              <a:gd name="csY17" fmla="*/ 71438 h 190500"/>
              <a:gd name="csX18" fmla="*/ 164596 w 190501"/>
              <a:gd name="csY18" fmla="*/ 69346 h 190500"/>
              <a:gd name="csX19" fmla="*/ 188408 w 190501"/>
              <a:gd name="csY19" fmla="*/ 45534 h 190500"/>
              <a:gd name="csX20" fmla="*/ 95250 w 190501"/>
              <a:gd name="csY20" fmla="*/ 1 h 190500"/>
              <a:gd name="csX21" fmla="*/ 127860 w 190501"/>
              <a:gd name="csY21" fmla="*/ 5729 h 190500"/>
              <a:gd name="csX22" fmla="*/ 114419 w 190501"/>
              <a:gd name="csY22" fmla="*/ 19170 h 190500"/>
              <a:gd name="csX23" fmla="*/ 112781 w 190501"/>
              <a:gd name="csY23" fmla="*/ 21077 h 190500"/>
              <a:gd name="csX24" fmla="*/ 95250 w 190501"/>
              <a:gd name="csY24" fmla="*/ 19051 h 190500"/>
              <a:gd name="csX25" fmla="*/ 19050 w 190501"/>
              <a:gd name="csY25" fmla="*/ 95251 h 190500"/>
              <a:gd name="csX26" fmla="*/ 95250 w 190501"/>
              <a:gd name="csY26" fmla="*/ 171451 h 190500"/>
              <a:gd name="csX27" fmla="*/ 171450 w 190501"/>
              <a:gd name="csY27" fmla="*/ 95251 h 190500"/>
              <a:gd name="csX28" fmla="*/ 169424 w 190501"/>
              <a:gd name="csY28" fmla="*/ 77720 h 190500"/>
              <a:gd name="csX29" fmla="*/ 171331 w 190501"/>
              <a:gd name="csY29" fmla="*/ 76081 h 190500"/>
              <a:gd name="csX30" fmla="*/ 184772 w 190501"/>
              <a:gd name="csY30" fmla="*/ 62641 h 190500"/>
              <a:gd name="csX31" fmla="*/ 190500 w 190501"/>
              <a:gd name="csY31" fmla="*/ 95251 h 190500"/>
              <a:gd name="csX32" fmla="*/ 95250 w 190501"/>
              <a:gd name="csY32" fmla="*/ 190501 h 190500"/>
              <a:gd name="csX33" fmla="*/ 0 w 190501"/>
              <a:gd name="csY33" fmla="*/ 95251 h 190500"/>
              <a:gd name="csX34" fmla="*/ 95250 w 190501"/>
              <a:gd name="csY34" fmla="*/ 1 h 190500"/>
              <a:gd name="csX35" fmla="*/ 95250 w 190501"/>
              <a:gd name="csY35" fmla="*/ 38101 h 190500"/>
              <a:gd name="csX36" fmla="*/ 109538 w 190501"/>
              <a:gd name="csY36" fmla="*/ 39901 h 190500"/>
              <a:gd name="csX37" fmla="*/ 109538 w 190501"/>
              <a:gd name="csY37" fmla="*/ 54021 h 190500"/>
              <a:gd name="csX38" fmla="*/ 105592 w 190501"/>
              <a:gd name="csY38" fmla="*/ 57968 h 190500"/>
              <a:gd name="csX39" fmla="*/ 105131 w 190501"/>
              <a:gd name="csY39" fmla="*/ 58444 h 190500"/>
              <a:gd name="csX40" fmla="*/ 95250 w 190501"/>
              <a:gd name="csY40" fmla="*/ 57151 h 190500"/>
              <a:gd name="csX41" fmla="*/ 57150 w 190501"/>
              <a:gd name="csY41" fmla="*/ 95251 h 190500"/>
              <a:gd name="csX42" fmla="*/ 95250 w 190501"/>
              <a:gd name="csY42" fmla="*/ 133351 h 190500"/>
              <a:gd name="csX43" fmla="*/ 133350 w 190501"/>
              <a:gd name="csY43" fmla="*/ 95251 h 190500"/>
              <a:gd name="csX44" fmla="*/ 132057 w 190501"/>
              <a:gd name="csY44" fmla="*/ 85369 h 190500"/>
              <a:gd name="csX45" fmla="*/ 132533 w 190501"/>
              <a:gd name="csY45" fmla="*/ 84909 h 190500"/>
              <a:gd name="csX46" fmla="*/ 136478 w 190501"/>
              <a:gd name="csY46" fmla="*/ 80963 h 190500"/>
              <a:gd name="csX47" fmla="*/ 150600 w 190501"/>
              <a:gd name="csY47" fmla="*/ 80963 h 190500"/>
              <a:gd name="csX48" fmla="*/ 152400 w 190501"/>
              <a:gd name="csY48" fmla="*/ 95251 h 190500"/>
              <a:gd name="csX49" fmla="*/ 95250 w 190501"/>
              <a:gd name="csY49" fmla="*/ 152401 h 190500"/>
              <a:gd name="csX50" fmla="*/ 38100 w 190501"/>
              <a:gd name="csY50" fmla="*/ 95251 h 190500"/>
              <a:gd name="csX51" fmla="*/ 95250 w 190501"/>
              <a:gd name="csY51" fmla="*/ 38101 h 190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Lst>
            <a:rect l="l" t="t" r="r" b="b"/>
            <a:pathLst>
              <a:path w="190501" h="190500">
                <a:moveTo>
                  <a:pt x="188408" y="45534"/>
                </a:moveTo>
                <a:cubicBezTo>
                  <a:pt x="190452" y="43491"/>
                  <a:pt x="191063" y="40418"/>
                  <a:pt x="189957" y="37748"/>
                </a:cubicBezTo>
                <a:cubicBezTo>
                  <a:pt x="188852" y="35079"/>
                  <a:pt x="186247" y="33338"/>
                  <a:pt x="183357" y="33338"/>
                </a:cubicBezTo>
                <a:lnTo>
                  <a:pt x="157162" y="33338"/>
                </a:lnTo>
                <a:lnTo>
                  <a:pt x="157162" y="7144"/>
                </a:lnTo>
                <a:cubicBezTo>
                  <a:pt x="157162" y="4255"/>
                  <a:pt x="155421" y="1650"/>
                  <a:pt x="152751" y="544"/>
                </a:cubicBezTo>
                <a:cubicBezTo>
                  <a:pt x="150083" y="-562"/>
                  <a:pt x="147010" y="50"/>
                  <a:pt x="144967" y="2093"/>
                </a:cubicBezTo>
                <a:lnTo>
                  <a:pt x="121155" y="25906"/>
                </a:lnTo>
                <a:cubicBezTo>
                  <a:pt x="119815" y="27246"/>
                  <a:pt x="119063" y="29063"/>
                  <a:pt x="119063" y="30957"/>
                </a:cubicBezTo>
                <a:lnTo>
                  <a:pt x="119063" y="57967"/>
                </a:lnTo>
                <a:lnTo>
                  <a:pt x="100185" y="76846"/>
                </a:lnTo>
                <a:cubicBezTo>
                  <a:pt x="98610" y="76425"/>
                  <a:pt x="96957" y="76201"/>
                  <a:pt x="95250" y="76201"/>
                </a:cubicBezTo>
                <a:cubicBezTo>
                  <a:pt x="84729" y="76201"/>
                  <a:pt x="76200" y="84730"/>
                  <a:pt x="76200" y="95251"/>
                </a:cubicBezTo>
                <a:cubicBezTo>
                  <a:pt x="76200" y="105771"/>
                  <a:pt x="84729" y="114301"/>
                  <a:pt x="95250" y="114301"/>
                </a:cubicBezTo>
                <a:cubicBezTo>
                  <a:pt x="105771" y="114301"/>
                  <a:pt x="114300" y="105771"/>
                  <a:pt x="114300" y="95251"/>
                </a:cubicBezTo>
                <a:cubicBezTo>
                  <a:pt x="114300" y="93544"/>
                  <a:pt x="114075" y="91891"/>
                  <a:pt x="113655" y="90316"/>
                </a:cubicBezTo>
                <a:lnTo>
                  <a:pt x="132533" y="71438"/>
                </a:lnTo>
                <a:lnTo>
                  <a:pt x="159545" y="71438"/>
                </a:lnTo>
                <a:cubicBezTo>
                  <a:pt x="161439" y="71438"/>
                  <a:pt x="163256" y="70686"/>
                  <a:pt x="164596" y="69346"/>
                </a:cubicBezTo>
                <a:lnTo>
                  <a:pt x="188408" y="45534"/>
                </a:lnTo>
                <a:close/>
                <a:moveTo>
                  <a:pt x="95250" y="1"/>
                </a:moveTo>
                <a:cubicBezTo>
                  <a:pt x="106705" y="1"/>
                  <a:pt x="117687" y="2023"/>
                  <a:pt x="127860" y="5729"/>
                </a:cubicBezTo>
                <a:lnTo>
                  <a:pt x="114419" y="19170"/>
                </a:lnTo>
                <a:cubicBezTo>
                  <a:pt x="113823" y="19767"/>
                  <a:pt x="113275" y="20405"/>
                  <a:pt x="112781" y="21077"/>
                </a:cubicBezTo>
                <a:cubicBezTo>
                  <a:pt x="107152" y="19752"/>
                  <a:pt x="101283" y="19051"/>
                  <a:pt x="95250" y="19051"/>
                </a:cubicBezTo>
                <a:cubicBezTo>
                  <a:pt x="53166" y="19051"/>
                  <a:pt x="19050" y="53166"/>
                  <a:pt x="19050" y="95251"/>
                </a:cubicBezTo>
                <a:cubicBezTo>
                  <a:pt x="19050" y="137334"/>
                  <a:pt x="53166" y="171451"/>
                  <a:pt x="95250" y="171451"/>
                </a:cubicBezTo>
                <a:cubicBezTo>
                  <a:pt x="137334" y="171451"/>
                  <a:pt x="171450" y="137334"/>
                  <a:pt x="171450" y="95251"/>
                </a:cubicBezTo>
                <a:cubicBezTo>
                  <a:pt x="171450" y="89218"/>
                  <a:pt x="170749" y="83348"/>
                  <a:pt x="169424" y="77720"/>
                </a:cubicBezTo>
                <a:cubicBezTo>
                  <a:pt x="170096" y="77226"/>
                  <a:pt x="170734" y="76678"/>
                  <a:pt x="171331" y="76081"/>
                </a:cubicBezTo>
                <a:lnTo>
                  <a:pt x="184772" y="62641"/>
                </a:lnTo>
                <a:cubicBezTo>
                  <a:pt x="188478" y="72813"/>
                  <a:pt x="190500" y="83796"/>
                  <a:pt x="190500" y="95251"/>
                </a:cubicBezTo>
                <a:cubicBezTo>
                  <a:pt x="190500" y="147856"/>
                  <a:pt x="147855" y="190501"/>
                  <a:pt x="95250" y="190501"/>
                </a:cubicBezTo>
                <a:cubicBezTo>
                  <a:pt x="42645" y="190501"/>
                  <a:pt x="0" y="147856"/>
                  <a:pt x="0" y="95251"/>
                </a:cubicBezTo>
                <a:cubicBezTo>
                  <a:pt x="0" y="42645"/>
                  <a:pt x="42645" y="1"/>
                  <a:pt x="95250" y="1"/>
                </a:cubicBezTo>
                <a:close/>
                <a:moveTo>
                  <a:pt x="95250" y="38101"/>
                </a:moveTo>
                <a:cubicBezTo>
                  <a:pt x="100184" y="38101"/>
                  <a:pt x="104971" y="38726"/>
                  <a:pt x="109538" y="39901"/>
                </a:cubicBezTo>
                <a:lnTo>
                  <a:pt x="109538" y="54021"/>
                </a:lnTo>
                <a:lnTo>
                  <a:pt x="105592" y="57968"/>
                </a:lnTo>
                <a:cubicBezTo>
                  <a:pt x="105435" y="58125"/>
                  <a:pt x="105282" y="58284"/>
                  <a:pt x="105131" y="58444"/>
                </a:cubicBezTo>
                <a:cubicBezTo>
                  <a:pt x="101980" y="57601"/>
                  <a:pt x="98668" y="57151"/>
                  <a:pt x="95250" y="57151"/>
                </a:cubicBezTo>
                <a:cubicBezTo>
                  <a:pt x="74208" y="57151"/>
                  <a:pt x="57150" y="74208"/>
                  <a:pt x="57150" y="95251"/>
                </a:cubicBezTo>
                <a:cubicBezTo>
                  <a:pt x="57150" y="116293"/>
                  <a:pt x="74208" y="133351"/>
                  <a:pt x="95250" y="133351"/>
                </a:cubicBezTo>
                <a:cubicBezTo>
                  <a:pt x="116292" y="133351"/>
                  <a:pt x="133350" y="116293"/>
                  <a:pt x="133350" y="95251"/>
                </a:cubicBezTo>
                <a:cubicBezTo>
                  <a:pt x="133350" y="91833"/>
                  <a:pt x="132900" y="88521"/>
                  <a:pt x="132057" y="85369"/>
                </a:cubicBezTo>
                <a:cubicBezTo>
                  <a:pt x="132217" y="85219"/>
                  <a:pt x="132376" y="85065"/>
                  <a:pt x="132533" y="84909"/>
                </a:cubicBezTo>
                <a:lnTo>
                  <a:pt x="136478" y="80963"/>
                </a:lnTo>
                <a:lnTo>
                  <a:pt x="150600" y="80963"/>
                </a:lnTo>
                <a:cubicBezTo>
                  <a:pt x="151775" y="85530"/>
                  <a:pt x="152400" y="90317"/>
                  <a:pt x="152400" y="95251"/>
                </a:cubicBezTo>
                <a:cubicBezTo>
                  <a:pt x="152400" y="126814"/>
                  <a:pt x="126813" y="152401"/>
                  <a:pt x="95250" y="152401"/>
                </a:cubicBezTo>
                <a:cubicBezTo>
                  <a:pt x="63687" y="152401"/>
                  <a:pt x="38100" y="126814"/>
                  <a:pt x="38100" y="95251"/>
                </a:cubicBezTo>
                <a:cubicBezTo>
                  <a:pt x="38100" y="63687"/>
                  <a:pt x="63687" y="38101"/>
                  <a:pt x="95250" y="38101"/>
                </a:cubicBezTo>
                <a:close/>
              </a:path>
            </a:pathLst>
          </a:custGeom>
          <a:gradFill flip="none" rotWithShape="1">
            <a:gsLst>
              <a:gs pos="0">
                <a:srgbClr val="0078D4"/>
              </a:gs>
              <a:gs pos="100000">
                <a:srgbClr val="C53FCC"/>
              </a:gs>
            </a:gsLst>
            <a:lin ang="0" scaled="1"/>
            <a:tileRect/>
          </a:gradFill>
          <a:ln>
            <a:noFill/>
          </a:ln>
          <a:effectLst>
            <a:outerShdw blurRad="127000" dist="50800" dir="5400000" algn="ctr" rotWithShape="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261190" tIns="208950" rIns="261190" bIns="208950" numCol="1" spcCol="0" rtlCol="0" fromWordArt="0" anchor="t" anchorCtr="0" forceAA="0" compatLnSpc="1">
            <a:prstTxWarp prst="textNoShape">
              <a:avLst/>
            </a:prstTxWarp>
            <a:noAutofit/>
          </a:bodyPr>
          <a:lstStyle/>
          <a:p>
            <a:pPr marL="0" marR="0" lvl="0" indent="0" algn="l" defTabSz="1330972" rtl="0" eaLnBrk="1" fontAlgn="base" latinLnBrk="0" hangingPunct="1">
              <a:lnSpc>
                <a:spcPct val="100000"/>
              </a:lnSpc>
              <a:spcBef>
                <a:spcPct val="0"/>
              </a:spcBef>
              <a:spcAft>
                <a:spcPct val="0"/>
              </a:spcAft>
              <a:buClrTx/>
              <a:buSzTx/>
              <a:buFontTx/>
              <a:buNone/>
              <a:tabLst/>
              <a:defRPr/>
            </a:pPr>
            <a:endParaRPr kumimoji="0" lang="en-US" sz="2799" b="1" i="0" u="none" strike="noStrike" kern="1200" cap="none" spc="0" normalizeH="0" baseline="0" noProof="0">
              <a:ln>
                <a:noFill/>
              </a:ln>
              <a:noFill/>
              <a:effectLst/>
              <a:uLnTx/>
              <a:uFillTx/>
              <a:latin typeface="Segoe UI Variable Display Semibold" pitchFamily="2" charset="0"/>
              <a:ea typeface="+mn-ea"/>
              <a:cs typeface="Segoe UI" pitchFamily="34" charset="0"/>
            </a:endParaRPr>
          </a:p>
        </p:txBody>
      </p:sp>
      <p:cxnSp>
        <p:nvCxnSpPr>
          <p:cNvPr id="22" name="Straight Connector 21">
            <a:extLst>
              <a:ext uri="{FF2B5EF4-FFF2-40B4-BE49-F238E27FC236}">
                <a16:creationId xmlns:a16="http://schemas.microsoft.com/office/drawing/2014/main" id="{44801A1F-A2C6-BAB5-FA61-C298D4387242}"/>
              </a:ext>
              <a:ext uri="{C183D7F6-B498-43B3-948B-1728B52AA6E4}">
                <adec:decorative xmlns:adec="http://schemas.microsoft.com/office/drawing/2017/decorative" val="1"/>
              </a:ext>
            </a:extLst>
          </p:cNvPr>
          <p:cNvCxnSpPr>
            <a:cxnSpLocks/>
          </p:cNvCxnSpPr>
          <p:nvPr/>
        </p:nvCxnSpPr>
        <p:spPr>
          <a:xfrm>
            <a:off x="1000125" y="2666697"/>
            <a:ext cx="6264276" cy="0"/>
          </a:xfrm>
          <a:prstGeom prst="line">
            <a:avLst/>
          </a:prstGeom>
          <a:ln w="635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4" name="Graphic 15">
            <a:extLst>
              <a:ext uri="{FF2B5EF4-FFF2-40B4-BE49-F238E27FC236}">
                <a16:creationId xmlns:a16="http://schemas.microsoft.com/office/drawing/2014/main" id="{C69250E7-1A8D-EEB0-43AF-4C3CEDE6DB30}"/>
              </a:ext>
              <a:ext uri="{C183D7F6-B498-43B3-948B-1728B52AA6E4}">
                <adec:decorative xmlns:adec="http://schemas.microsoft.com/office/drawing/2017/decorative" val="1"/>
              </a:ext>
            </a:extLst>
          </p:cNvPr>
          <p:cNvSpPr>
            <a:spLocks/>
          </p:cNvSpPr>
          <p:nvPr/>
        </p:nvSpPr>
        <p:spPr>
          <a:xfrm>
            <a:off x="538187" y="2841363"/>
            <a:ext cx="298402" cy="253640"/>
          </a:xfrm>
          <a:custGeom>
            <a:avLst/>
            <a:gdLst>
              <a:gd name="csX0" fmla="*/ 147926 w 190499"/>
              <a:gd name="csY0" fmla="*/ 2092 h 161924"/>
              <a:gd name="csX1" fmla="*/ 137824 w 190499"/>
              <a:gd name="csY1" fmla="*/ 2092 h 161924"/>
              <a:gd name="csX2" fmla="*/ 137824 w 190499"/>
              <a:gd name="csY2" fmla="*/ 12195 h 161924"/>
              <a:gd name="csX3" fmla="*/ 166109 w 190499"/>
              <a:gd name="csY3" fmla="*/ 40481 h 161924"/>
              <a:gd name="csX4" fmla="*/ 119063 w 190499"/>
              <a:gd name="csY4" fmla="*/ 40481 h 161924"/>
              <a:gd name="csX5" fmla="*/ 88106 w 190499"/>
              <a:gd name="csY5" fmla="*/ 71437 h 161924"/>
              <a:gd name="csX6" fmla="*/ 88106 w 190499"/>
              <a:gd name="csY6" fmla="*/ 100012 h 161924"/>
              <a:gd name="csX7" fmla="*/ 75437 w 190499"/>
              <a:gd name="csY7" fmla="*/ 116198 h 161924"/>
              <a:gd name="csX8" fmla="*/ 38100 w 190499"/>
              <a:gd name="csY8" fmla="*/ 85725 h 161924"/>
              <a:gd name="csX9" fmla="*/ 0 w 190499"/>
              <a:gd name="csY9" fmla="*/ 123825 h 161924"/>
              <a:gd name="csX10" fmla="*/ 38100 w 190499"/>
              <a:gd name="csY10" fmla="*/ 161925 h 161924"/>
              <a:gd name="csX11" fmla="*/ 75582 w 190499"/>
              <a:gd name="csY11" fmla="*/ 130693 h 161924"/>
              <a:gd name="csX12" fmla="*/ 102394 w 190499"/>
              <a:gd name="csY12" fmla="*/ 100012 h 161924"/>
              <a:gd name="csX13" fmla="*/ 102394 w 190499"/>
              <a:gd name="csY13" fmla="*/ 71437 h 161924"/>
              <a:gd name="csX14" fmla="*/ 119063 w 190499"/>
              <a:gd name="csY14" fmla="*/ 54769 h 161924"/>
              <a:gd name="csX15" fmla="*/ 166109 w 190499"/>
              <a:gd name="csY15" fmla="*/ 54769 h 161924"/>
              <a:gd name="csX16" fmla="*/ 137824 w 190499"/>
              <a:gd name="csY16" fmla="*/ 83055 h 161924"/>
              <a:gd name="csX17" fmla="*/ 137824 w 190499"/>
              <a:gd name="csY17" fmla="*/ 93157 h 161924"/>
              <a:gd name="csX18" fmla="*/ 147926 w 190499"/>
              <a:gd name="csY18" fmla="*/ 93157 h 161924"/>
              <a:gd name="csX19" fmla="*/ 188407 w 190499"/>
              <a:gd name="csY19" fmla="*/ 52676 h 161924"/>
              <a:gd name="csX20" fmla="*/ 188407 w 190499"/>
              <a:gd name="csY20" fmla="*/ 42574 h 161924"/>
              <a:gd name="csX21" fmla="*/ 147926 w 190499"/>
              <a:gd name="csY21" fmla="*/ 2092 h 1619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190499" h="161924">
                <a:moveTo>
                  <a:pt x="147926" y="2092"/>
                </a:moveTo>
                <a:cubicBezTo>
                  <a:pt x="145136" y="-697"/>
                  <a:pt x="140614" y="-697"/>
                  <a:pt x="137824" y="2092"/>
                </a:cubicBezTo>
                <a:cubicBezTo>
                  <a:pt x="135034" y="4882"/>
                  <a:pt x="135034" y="9405"/>
                  <a:pt x="137824" y="12195"/>
                </a:cubicBezTo>
                <a:lnTo>
                  <a:pt x="166109" y="40481"/>
                </a:lnTo>
                <a:lnTo>
                  <a:pt x="119063" y="40481"/>
                </a:lnTo>
                <a:cubicBezTo>
                  <a:pt x="101966" y="40481"/>
                  <a:pt x="88106" y="54341"/>
                  <a:pt x="88106" y="71437"/>
                </a:cubicBezTo>
                <a:lnTo>
                  <a:pt x="88106" y="100012"/>
                </a:lnTo>
                <a:cubicBezTo>
                  <a:pt x="88106" y="107840"/>
                  <a:pt x="82711" y="114408"/>
                  <a:pt x="75437" y="116198"/>
                </a:cubicBezTo>
                <a:cubicBezTo>
                  <a:pt x="71904" y="98811"/>
                  <a:pt x="56530" y="85725"/>
                  <a:pt x="38100" y="85725"/>
                </a:cubicBezTo>
                <a:cubicBezTo>
                  <a:pt x="17058" y="85725"/>
                  <a:pt x="0" y="102783"/>
                  <a:pt x="0" y="123825"/>
                </a:cubicBezTo>
                <a:cubicBezTo>
                  <a:pt x="0" y="144867"/>
                  <a:pt x="17058" y="161925"/>
                  <a:pt x="38100" y="161925"/>
                </a:cubicBezTo>
                <a:cubicBezTo>
                  <a:pt x="56797" y="161925"/>
                  <a:pt x="72348" y="148458"/>
                  <a:pt x="75582" y="130693"/>
                </a:cubicBezTo>
                <a:cubicBezTo>
                  <a:pt x="90719" y="128668"/>
                  <a:pt x="102394" y="115704"/>
                  <a:pt x="102394" y="100012"/>
                </a:cubicBezTo>
                <a:lnTo>
                  <a:pt x="102394" y="71437"/>
                </a:lnTo>
                <a:cubicBezTo>
                  <a:pt x="102394" y="62232"/>
                  <a:pt x="109857" y="54769"/>
                  <a:pt x="119063" y="54769"/>
                </a:cubicBezTo>
                <a:lnTo>
                  <a:pt x="166109" y="54769"/>
                </a:lnTo>
                <a:lnTo>
                  <a:pt x="137824" y="83055"/>
                </a:lnTo>
                <a:cubicBezTo>
                  <a:pt x="135034" y="85845"/>
                  <a:pt x="135034" y="90367"/>
                  <a:pt x="137824" y="93157"/>
                </a:cubicBezTo>
                <a:cubicBezTo>
                  <a:pt x="140614" y="95947"/>
                  <a:pt x="145136" y="95947"/>
                  <a:pt x="147926" y="93157"/>
                </a:cubicBezTo>
                <a:lnTo>
                  <a:pt x="188407" y="52676"/>
                </a:lnTo>
                <a:cubicBezTo>
                  <a:pt x="191197" y="49887"/>
                  <a:pt x="191197" y="45363"/>
                  <a:pt x="188407" y="42574"/>
                </a:cubicBezTo>
                <a:lnTo>
                  <a:pt x="147926" y="2092"/>
                </a:lnTo>
                <a:close/>
              </a:path>
            </a:pathLst>
          </a:custGeom>
          <a:gradFill flip="none" rotWithShape="1">
            <a:gsLst>
              <a:gs pos="0">
                <a:srgbClr val="0078D4"/>
              </a:gs>
              <a:gs pos="100000">
                <a:srgbClr val="C53FCC"/>
              </a:gs>
            </a:gsLst>
            <a:lin ang="0" scaled="1"/>
            <a:tileRect/>
          </a:gradFill>
          <a:ln>
            <a:noFill/>
          </a:ln>
          <a:effectLst>
            <a:outerShdw blurRad="127000" dist="50800" dir="5400000" algn="ctr" rotWithShape="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261190" tIns="208950" rIns="261190" bIns="208950" numCol="1" spcCol="0" rtlCol="0" fromWordArt="0" anchor="t" anchorCtr="0" forceAA="0" compatLnSpc="1">
            <a:prstTxWarp prst="textNoShape">
              <a:avLst/>
            </a:prstTxWarp>
            <a:noAutofit/>
          </a:bodyPr>
          <a:lstStyle/>
          <a:p>
            <a:pPr marL="0" marR="0" lvl="0" indent="0" algn="l" defTabSz="1330972" rtl="0" eaLnBrk="1" fontAlgn="base" latinLnBrk="0" hangingPunct="1">
              <a:lnSpc>
                <a:spcPct val="100000"/>
              </a:lnSpc>
              <a:spcBef>
                <a:spcPct val="0"/>
              </a:spcBef>
              <a:spcAft>
                <a:spcPct val="0"/>
              </a:spcAft>
              <a:buClrTx/>
              <a:buSzTx/>
              <a:buFontTx/>
              <a:buNone/>
              <a:tabLst/>
              <a:defRPr/>
            </a:pPr>
            <a:endParaRPr kumimoji="0" lang="en-US" sz="2799" b="1" i="0" u="none" strike="noStrike" kern="1200" cap="none" spc="0" normalizeH="0" baseline="0" noProof="0">
              <a:ln>
                <a:noFill/>
              </a:ln>
              <a:noFill/>
              <a:effectLst/>
              <a:uLnTx/>
              <a:uFillTx/>
              <a:latin typeface="Segoe UI Variable Display Semibold" pitchFamily="2" charset="0"/>
              <a:ea typeface="+mn-ea"/>
              <a:cs typeface="Segoe UI" pitchFamily="34" charset="0"/>
            </a:endParaRPr>
          </a:p>
        </p:txBody>
      </p:sp>
      <p:pic>
        <p:nvPicPr>
          <p:cNvPr id="5" name="Picture 4">
            <a:extLst>
              <a:ext uri="{FF2B5EF4-FFF2-40B4-BE49-F238E27FC236}">
                <a16:creationId xmlns:a16="http://schemas.microsoft.com/office/drawing/2014/main" id="{0C785686-804B-F455-9AFE-9AC710345707}"/>
              </a:ext>
              <a:ext uri="{C183D7F6-B498-43B3-948B-1728B52AA6E4}">
                <adec:decorative xmlns:adec="http://schemas.microsoft.com/office/drawing/2017/decorative" val="1"/>
              </a:ext>
            </a:extLst>
          </p:cNvPr>
          <p:cNvPicPr>
            <a:picLocks/>
          </p:cNvPicPr>
          <p:nvPr/>
        </p:nvPicPr>
        <p:blipFill rotWithShape="1">
          <a:blip r:embed="rId4">
            <a:extLst>
              <a:ext uri="{BEBA8EAE-BF5A-486C-A8C5-ECC9F3942E4B}">
                <a14:imgProps xmlns:a14="http://schemas.microsoft.com/office/drawing/2010/main">
                  <a14:imgLayer r:embed="rId5">
                    <a14:imgEffect>
                      <a14:artisticBlur radius="5"/>
                    </a14:imgEffect>
                  </a14:imgLayer>
                </a14:imgProps>
              </a:ext>
              <a:ext uri="{28A0092B-C50C-407E-A947-70E740481C1C}">
                <a14:useLocalDpi xmlns:a14="http://schemas.microsoft.com/office/drawing/2010/main" val="0"/>
              </a:ext>
            </a:extLst>
          </a:blip>
          <a:srcRect t="45207" b="45207"/>
          <a:stretch>
            <a:fillRect/>
          </a:stretch>
        </p:blipFill>
        <p:spPr>
          <a:xfrm>
            <a:off x="1" y="0"/>
            <a:ext cx="7772400" cy="419100"/>
          </a:xfrm>
          <a:prstGeom prst="rect">
            <a:avLst/>
          </a:prstGeom>
          <a:ln>
            <a:noFill/>
          </a:ln>
          <a:effectLst/>
        </p:spPr>
      </p:pic>
      <p:sp>
        <p:nvSpPr>
          <p:cNvPr id="8" name="Rectangle 7">
            <a:extLst>
              <a:ext uri="{FF2B5EF4-FFF2-40B4-BE49-F238E27FC236}">
                <a16:creationId xmlns:a16="http://schemas.microsoft.com/office/drawing/2014/main" id="{A987DF0F-8E18-84CC-7D16-722E1E2BE1D1}"/>
              </a:ext>
              <a:ext uri="{C183D7F6-B498-43B3-948B-1728B52AA6E4}">
                <adec:decorative xmlns:adec="http://schemas.microsoft.com/office/drawing/2017/decorative" val="1"/>
              </a:ext>
            </a:extLst>
          </p:cNvPr>
          <p:cNvSpPr>
            <a:spLocks/>
          </p:cNvSpPr>
          <p:nvPr/>
        </p:nvSpPr>
        <p:spPr bwMode="auto">
          <a:xfrm>
            <a:off x="0" y="0"/>
            <a:ext cx="7772400" cy="406400"/>
          </a:xfrm>
          <a:prstGeom prst="rect">
            <a:avLst/>
          </a:prstGeom>
          <a:solidFill>
            <a:schemeClr val="bg1">
              <a:alpha val="6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Sans Display Semibold"/>
              <a:ea typeface="Segoe UI" pitchFamily="34" charset="0"/>
              <a:cs typeface="Segoe UI" pitchFamily="34" charset="0"/>
            </a:endParaRPr>
          </a:p>
        </p:txBody>
      </p:sp>
      <p:sp>
        <p:nvSpPr>
          <p:cNvPr id="12" name="Rectangle: Rounded Corners 11">
            <a:hlinkClick r:id="" action="ppaction://noaction"/>
            <a:extLst>
              <a:ext uri="{FF2B5EF4-FFF2-40B4-BE49-F238E27FC236}">
                <a16:creationId xmlns:a16="http://schemas.microsoft.com/office/drawing/2014/main" id="{C043C373-2379-0232-C35A-B8DAB773ADDF}"/>
              </a:ext>
              <a:ext uri="{C183D7F6-B498-43B3-948B-1728B52AA6E4}">
                <adec:decorative xmlns:adec="http://schemas.microsoft.com/office/drawing/2017/decorative" val="1"/>
              </a:ext>
            </a:extLst>
          </p:cNvPr>
          <p:cNvSpPr>
            <a:spLocks/>
          </p:cNvSpPr>
          <p:nvPr/>
        </p:nvSpPr>
        <p:spPr bwMode="auto">
          <a:xfrm>
            <a:off x="507999"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Best Practices</a:t>
            </a:r>
          </a:p>
        </p:txBody>
      </p:sp>
      <p:sp>
        <p:nvSpPr>
          <p:cNvPr id="25" name="Rectangle: Rounded Corners 24">
            <a:hlinkClick r:id="" action="ppaction://noaction"/>
            <a:extLst>
              <a:ext uri="{FF2B5EF4-FFF2-40B4-BE49-F238E27FC236}">
                <a16:creationId xmlns:a16="http://schemas.microsoft.com/office/drawing/2014/main" id="{61AE0130-D586-B955-DAB8-1AC262E8447F}"/>
              </a:ext>
              <a:ext uri="{C183D7F6-B498-43B3-948B-1728B52AA6E4}">
                <adec:decorative xmlns:adec="http://schemas.microsoft.com/office/drawing/2017/decorative" val="1"/>
              </a:ext>
            </a:extLst>
          </p:cNvPr>
          <p:cNvSpPr>
            <a:spLocks/>
          </p:cNvSpPr>
          <p:nvPr/>
        </p:nvSpPr>
        <p:spPr bwMode="auto">
          <a:xfrm>
            <a:off x="1486262"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1</a:t>
            </a:r>
          </a:p>
        </p:txBody>
      </p:sp>
      <p:sp>
        <p:nvSpPr>
          <p:cNvPr id="26" name="Rectangle: Rounded Corners 25">
            <a:hlinkClick r:id="" action="ppaction://noaction"/>
            <a:extLst>
              <a:ext uri="{FF2B5EF4-FFF2-40B4-BE49-F238E27FC236}">
                <a16:creationId xmlns:a16="http://schemas.microsoft.com/office/drawing/2014/main" id="{6A64A840-1E92-D606-3150-D1126052C15F}"/>
              </a:ext>
              <a:ext uri="{C183D7F6-B498-43B3-948B-1728B52AA6E4}">
                <adec:decorative xmlns:adec="http://schemas.microsoft.com/office/drawing/2017/decorative" val="1"/>
              </a:ext>
            </a:extLst>
          </p:cNvPr>
          <p:cNvSpPr>
            <a:spLocks/>
          </p:cNvSpPr>
          <p:nvPr/>
        </p:nvSpPr>
        <p:spPr bwMode="auto">
          <a:xfrm>
            <a:off x="2464525"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2</a:t>
            </a:r>
          </a:p>
        </p:txBody>
      </p:sp>
      <p:sp>
        <p:nvSpPr>
          <p:cNvPr id="37" name="Rectangle: Rounded Corners 36">
            <a:hlinkClick r:id="rId6" action="ppaction://hlinksldjump"/>
            <a:extLst>
              <a:ext uri="{FF2B5EF4-FFF2-40B4-BE49-F238E27FC236}">
                <a16:creationId xmlns:a16="http://schemas.microsoft.com/office/drawing/2014/main" id="{26F0ED35-4855-A76B-E9C4-D4F8A28DAD29}"/>
              </a:ext>
              <a:ext uri="{C183D7F6-B498-43B3-948B-1728B52AA6E4}">
                <adec:decorative xmlns:adec="http://schemas.microsoft.com/office/drawing/2017/decorative" val="1"/>
              </a:ext>
            </a:extLst>
          </p:cNvPr>
          <p:cNvSpPr>
            <a:spLocks/>
          </p:cNvSpPr>
          <p:nvPr/>
        </p:nvSpPr>
        <p:spPr bwMode="auto">
          <a:xfrm>
            <a:off x="3442787" y="230036"/>
            <a:ext cx="886822" cy="373214"/>
          </a:xfrm>
          <a:prstGeom prst="roundRect">
            <a:avLst>
              <a:gd name="adj" fmla="val 50000"/>
            </a:avLst>
          </a:prstGeom>
          <a:gradFill flip="none" rotWithShape="1">
            <a:gsLst>
              <a:gs pos="0">
                <a:srgbClr val="C742CD"/>
              </a:gs>
              <a:gs pos="100000">
                <a:srgbClr val="2780D7"/>
              </a:gs>
            </a:gsLst>
            <a:path path="circle">
              <a:fillToRect l="100000" t="100000"/>
            </a:path>
            <a:tileRect r="-100000" b="-100000"/>
          </a:gradFill>
          <a:ln w="1905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Segoe Sans Display Semibold"/>
                <a:ea typeface="+mn-ea"/>
                <a:cs typeface="Segoe UI" pitchFamily="34" charset="0"/>
              </a:rPr>
              <a:t>Scenario 3</a:t>
            </a:r>
          </a:p>
        </p:txBody>
      </p:sp>
      <p:sp>
        <p:nvSpPr>
          <p:cNvPr id="38" name="Rectangle: Rounded Corners 37">
            <a:hlinkClick r:id="" action="ppaction://noaction"/>
            <a:extLst>
              <a:ext uri="{FF2B5EF4-FFF2-40B4-BE49-F238E27FC236}">
                <a16:creationId xmlns:a16="http://schemas.microsoft.com/office/drawing/2014/main" id="{EFFC9E09-7F58-5AA2-4A09-6BFC3621E71F}"/>
              </a:ext>
              <a:ext uri="{C183D7F6-B498-43B3-948B-1728B52AA6E4}">
                <adec:decorative xmlns:adec="http://schemas.microsoft.com/office/drawing/2017/decorative" val="1"/>
              </a:ext>
            </a:extLst>
          </p:cNvPr>
          <p:cNvSpPr>
            <a:spLocks/>
          </p:cNvSpPr>
          <p:nvPr/>
        </p:nvSpPr>
        <p:spPr bwMode="auto">
          <a:xfrm>
            <a:off x="5399312"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5</a:t>
            </a:r>
          </a:p>
        </p:txBody>
      </p:sp>
      <p:sp>
        <p:nvSpPr>
          <p:cNvPr id="39" name="Rectangle: Rounded Corners 38">
            <a:hlinkClick r:id="" action="ppaction://noaction"/>
            <a:extLst>
              <a:ext uri="{FF2B5EF4-FFF2-40B4-BE49-F238E27FC236}">
                <a16:creationId xmlns:a16="http://schemas.microsoft.com/office/drawing/2014/main" id="{55175020-19D6-DD6B-D08D-7440A51566CA}"/>
              </a:ext>
              <a:ext uri="{C183D7F6-B498-43B3-948B-1728B52AA6E4}">
                <adec:decorative xmlns:adec="http://schemas.microsoft.com/office/drawing/2017/decorative" val="1"/>
              </a:ext>
            </a:extLst>
          </p:cNvPr>
          <p:cNvSpPr>
            <a:spLocks/>
          </p:cNvSpPr>
          <p:nvPr/>
        </p:nvSpPr>
        <p:spPr bwMode="auto">
          <a:xfrm>
            <a:off x="6377575"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File Guidance </a:t>
            </a:r>
            <a:b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b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&amp; Example</a:t>
            </a:r>
          </a:p>
        </p:txBody>
      </p:sp>
      <p:sp>
        <p:nvSpPr>
          <p:cNvPr id="40" name="Rectangle: Rounded Corners 39">
            <a:hlinkClick r:id="" action="ppaction://noaction"/>
            <a:extLst>
              <a:ext uri="{FF2B5EF4-FFF2-40B4-BE49-F238E27FC236}">
                <a16:creationId xmlns:a16="http://schemas.microsoft.com/office/drawing/2014/main" id="{0D09B039-D030-BDFF-A40F-B1B629701CE9}"/>
              </a:ext>
              <a:ext uri="{C183D7F6-B498-43B3-948B-1728B52AA6E4}">
                <adec:decorative xmlns:adec="http://schemas.microsoft.com/office/drawing/2017/decorative" val="1"/>
              </a:ext>
            </a:extLst>
          </p:cNvPr>
          <p:cNvSpPr>
            <a:spLocks/>
          </p:cNvSpPr>
          <p:nvPr/>
        </p:nvSpPr>
        <p:spPr bwMode="auto">
          <a:xfrm>
            <a:off x="4421050"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4</a:t>
            </a:r>
          </a:p>
        </p:txBody>
      </p:sp>
      <p:sp>
        <p:nvSpPr>
          <p:cNvPr id="11" name="Title 10">
            <a:extLst>
              <a:ext uri="{FF2B5EF4-FFF2-40B4-BE49-F238E27FC236}">
                <a16:creationId xmlns:a16="http://schemas.microsoft.com/office/drawing/2014/main" id="{0E7DAF9B-CF67-9F1C-F85E-1B6D2DCC61B9}"/>
              </a:ext>
            </a:extLst>
          </p:cNvPr>
          <p:cNvSpPr>
            <a:spLocks noGrp="1"/>
          </p:cNvSpPr>
          <p:nvPr>
            <p:ph type="title"/>
          </p:nvPr>
        </p:nvSpPr>
        <p:spPr>
          <a:xfrm>
            <a:off x="508001" y="939800"/>
            <a:ext cx="5659335" cy="861774"/>
          </a:xfrm>
        </p:spPr>
        <p:txBody>
          <a:bodyPr/>
          <a:lstStyle/>
          <a:p>
            <a:r>
              <a:rPr lang="en-US"/>
              <a:t>Scenario 3: Product Launch Planning and Readiness</a:t>
            </a:r>
          </a:p>
        </p:txBody>
      </p:sp>
      <p:sp>
        <p:nvSpPr>
          <p:cNvPr id="15" name="Content Placeholder 2">
            <a:extLst>
              <a:ext uri="{FF2B5EF4-FFF2-40B4-BE49-F238E27FC236}">
                <a16:creationId xmlns:a16="http://schemas.microsoft.com/office/drawing/2014/main" id="{5AFB3FDD-8678-1AEE-C548-9E6323EFD2F3}"/>
              </a:ext>
            </a:extLst>
          </p:cNvPr>
          <p:cNvSpPr txBox="1">
            <a:spLocks/>
          </p:cNvSpPr>
          <p:nvPr/>
        </p:nvSpPr>
        <p:spPr>
          <a:xfrm>
            <a:off x="1000125" y="2182597"/>
            <a:ext cx="6264276" cy="365228"/>
          </a:xfrm>
          <a:prstGeom prst="rect">
            <a:avLst/>
          </a:prstGeom>
        </p:spPr>
        <p:txBody>
          <a:bodyPr vert="horz" wrap="square" lIns="0" tIns="0" rIns="0" bIns="0" rtlCol="0">
            <a:spAutoFit/>
          </a:bodyPr>
          <a:lstStyle>
            <a:lvl1pPr marL="145733"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785" kern="1200" spc="0" baseline="0">
                <a:solidFill>
                  <a:schemeClr val="tx1"/>
                </a:solidFill>
                <a:latin typeface="+mn-lt"/>
                <a:ea typeface="+mn-ea"/>
                <a:cs typeface="Segoe Sans Display" pitchFamily="2" charset="0"/>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ts val="1500"/>
              </a:lnSpc>
              <a:spcBef>
                <a:spcPts val="0"/>
              </a:spcBef>
              <a:spcAft>
                <a:spcPts val="1200"/>
              </a:spcAft>
              <a:buClrTx/>
              <a:buSzPct val="90000"/>
              <a:buFont typeface="Wingdings" panose="05000000000000000000" pitchFamily="2" charset="2"/>
              <a:buNone/>
              <a:tabLst/>
              <a:defRPr/>
            </a:pPr>
            <a:r>
              <a:rPr kumimoji="0" lang="en-US" sz="1050" b="0" i="0" u="none" strike="noStrike" kern="100" cap="none" spc="0" normalizeH="0" baseline="0" noProof="0">
                <a:ln>
                  <a:noFill/>
                </a:ln>
                <a:solidFill>
                  <a:srgbClr val="091F2C"/>
                </a:solidFill>
                <a:effectLst/>
                <a:uLnTx/>
                <a:uFillTx/>
                <a:latin typeface="Segoe Sans Display Semibold"/>
                <a:ea typeface="+mn-ea"/>
                <a:cs typeface="Segoe Sans Display" pitchFamily="2" charset="0"/>
              </a:rPr>
              <a:t>Goal: </a:t>
            </a:r>
            <a:r>
              <a:rPr kumimoji="0" lang="en-US" sz="1050" b="0" i="0" u="none" strike="noStrike" kern="100" cap="none" spc="0" normalizeH="0" baseline="0" noProof="0">
                <a:ln>
                  <a:noFill/>
                </a:ln>
                <a:solidFill>
                  <a:srgbClr val="091F2C"/>
                </a:solidFill>
                <a:effectLst/>
                <a:uLnTx/>
                <a:uFillTx/>
                <a:latin typeface="Segoe Sans Display"/>
                <a:ea typeface="+mn-ea"/>
                <a:cs typeface="Segoe Sans Display" pitchFamily="2" charset="0"/>
              </a:rPr>
              <a:t>Help Product Marketers plan product launches and prepare teams by connecting documents, meetings, and timelines into one unified, dynamic workflow that drives clarity and execution.</a:t>
            </a:r>
          </a:p>
        </p:txBody>
      </p:sp>
      <p:sp>
        <p:nvSpPr>
          <p:cNvPr id="18" name="Content Placeholder 2">
            <a:extLst>
              <a:ext uri="{FF2B5EF4-FFF2-40B4-BE49-F238E27FC236}">
                <a16:creationId xmlns:a16="http://schemas.microsoft.com/office/drawing/2014/main" id="{3248EF6E-90A9-FF73-7B3B-5ABB431694FF}"/>
              </a:ext>
            </a:extLst>
          </p:cNvPr>
          <p:cNvSpPr txBox="1">
            <a:spLocks/>
          </p:cNvSpPr>
          <p:nvPr/>
        </p:nvSpPr>
        <p:spPr>
          <a:xfrm>
            <a:off x="1000125" y="2785569"/>
            <a:ext cx="6264276" cy="365228"/>
          </a:xfrm>
          <a:prstGeom prst="rect">
            <a:avLst/>
          </a:prstGeom>
        </p:spPr>
        <p:txBody>
          <a:bodyPr vert="horz" wrap="square" lIns="0" tIns="0" rIns="0" bIns="0" rtlCol="0">
            <a:spAutoFit/>
          </a:bodyPr>
          <a:lstStyle>
            <a:lvl1pPr marL="145733"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785" kern="1200" spc="0" baseline="0">
                <a:solidFill>
                  <a:schemeClr val="tx1"/>
                </a:solidFill>
                <a:latin typeface="+mn-lt"/>
                <a:ea typeface="+mn-ea"/>
                <a:cs typeface="Segoe Sans Display" pitchFamily="2" charset="0"/>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ts val="1500"/>
              </a:lnSpc>
              <a:spcBef>
                <a:spcPts val="0"/>
              </a:spcBef>
              <a:spcAft>
                <a:spcPts val="1200"/>
              </a:spcAft>
              <a:buClrTx/>
              <a:buSzPct val="90000"/>
              <a:buFont typeface="Wingdings" panose="05000000000000000000" pitchFamily="2" charset="2"/>
              <a:buNone/>
              <a:tabLst/>
              <a:defRPr/>
            </a:pPr>
            <a:r>
              <a:rPr kumimoji="0" lang="en-US" sz="1050" b="0" i="0" u="none" strike="noStrike" kern="100" cap="none" spc="0" normalizeH="0" baseline="0" noProof="0">
                <a:ln>
                  <a:noFill/>
                </a:ln>
                <a:solidFill>
                  <a:srgbClr val="091F2C"/>
                </a:solidFill>
                <a:effectLst/>
                <a:uLnTx/>
                <a:uFillTx/>
                <a:latin typeface="Segoe Sans Display Semibold"/>
                <a:ea typeface="+mn-ea"/>
                <a:cs typeface="Segoe Sans Display" pitchFamily="2" charset="0"/>
              </a:rPr>
              <a:t>Outcome: </a:t>
            </a:r>
            <a:r>
              <a:rPr kumimoji="0" lang="en-US" sz="1050" b="0" i="0" u="none" strike="noStrike" kern="100" cap="none" spc="0" normalizeH="0" baseline="0" noProof="0">
                <a:ln>
                  <a:noFill/>
                </a:ln>
                <a:solidFill>
                  <a:srgbClr val="091F2C"/>
                </a:solidFill>
                <a:effectLst/>
                <a:uLnTx/>
                <a:uFillTx/>
                <a:latin typeface="Segoe Sans Display"/>
                <a:ea typeface="+mn-ea"/>
                <a:cs typeface="Segoe Sans Display" pitchFamily="2" charset="0"/>
              </a:rPr>
              <a:t>A connected product‑launch workflow where all tasks, updates, and milestones live in one place, helping Product Marketing Managers move from planning to launch faster and with fewer gaps.</a:t>
            </a:r>
          </a:p>
        </p:txBody>
      </p:sp>
      <p:sp>
        <p:nvSpPr>
          <p:cNvPr id="3" name="Rectangle: Top Corners Rounded 2">
            <a:extLst>
              <a:ext uri="{FF2B5EF4-FFF2-40B4-BE49-F238E27FC236}">
                <a16:creationId xmlns:a16="http://schemas.microsoft.com/office/drawing/2014/main" id="{BAF1E2D1-9D07-C768-34AD-DC7A9BDDEB40}"/>
              </a:ext>
              <a:ext uri="{C183D7F6-B498-43B3-948B-1728B52AA6E4}">
                <adec:decorative xmlns:adec="http://schemas.microsoft.com/office/drawing/2017/decorative" val="1"/>
              </a:ext>
            </a:extLst>
          </p:cNvPr>
          <p:cNvSpPr/>
          <p:nvPr/>
        </p:nvSpPr>
        <p:spPr bwMode="auto">
          <a:xfrm>
            <a:off x="4584319" y="3471712"/>
            <a:ext cx="2613022" cy="401871"/>
          </a:xfrm>
          <a:prstGeom prst="round2SameRect">
            <a:avLst/>
          </a:prstGeom>
          <a:solidFill>
            <a:srgbClr val="FCE7DB"/>
          </a:solidFill>
          <a:ln w="9525">
            <a:solidFill>
              <a:schemeClr val="bg1"/>
            </a:solidFill>
          </a:ln>
          <a:effectLst>
            <a:outerShdw blurRad="114300" algn="ctr" rotWithShape="0">
              <a:prstClr val="black">
                <a:alpha val="6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FFFFFF"/>
              </a:solidFill>
              <a:effectLst/>
              <a:uLnTx/>
              <a:uFillTx/>
              <a:latin typeface="Segoe Sans Display"/>
              <a:ea typeface="+mn-ea"/>
              <a:cs typeface="+mn-cs"/>
            </a:endParaRPr>
          </a:p>
        </p:txBody>
      </p:sp>
      <p:sp>
        <p:nvSpPr>
          <p:cNvPr id="4" name="Rectangle: Top Corners Rounded 3">
            <a:extLst>
              <a:ext uri="{FF2B5EF4-FFF2-40B4-BE49-F238E27FC236}">
                <a16:creationId xmlns:a16="http://schemas.microsoft.com/office/drawing/2014/main" id="{9A56F8BD-AF82-304A-4429-686309FE3E4A}"/>
              </a:ext>
              <a:ext uri="{C183D7F6-B498-43B3-948B-1728B52AA6E4}">
                <adec:decorative xmlns:adec="http://schemas.microsoft.com/office/drawing/2017/decorative" val="1"/>
              </a:ext>
            </a:extLst>
          </p:cNvPr>
          <p:cNvSpPr/>
          <p:nvPr/>
        </p:nvSpPr>
        <p:spPr bwMode="auto">
          <a:xfrm rot="16200000">
            <a:off x="4052887" y="3284503"/>
            <a:ext cx="286576" cy="776288"/>
          </a:xfrm>
          <a:prstGeom prst="round2Same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6" name="Content Placeholder 2">
            <a:extLst>
              <a:ext uri="{FF2B5EF4-FFF2-40B4-BE49-F238E27FC236}">
                <a16:creationId xmlns:a16="http://schemas.microsoft.com/office/drawing/2014/main" id="{2F42EA05-D26A-EC4D-E77F-DC3DD5A8B280}"/>
              </a:ext>
              <a:ext uri="{C183D7F6-B498-43B3-948B-1728B52AA6E4}">
                <adec:decorative xmlns:adec="http://schemas.microsoft.com/office/drawing/2017/decorative" val="0"/>
              </a:ext>
            </a:extLst>
          </p:cNvPr>
          <p:cNvSpPr txBox="1">
            <a:spLocks/>
          </p:cNvSpPr>
          <p:nvPr/>
        </p:nvSpPr>
        <p:spPr>
          <a:xfrm>
            <a:off x="3911173" y="3588009"/>
            <a:ext cx="535258" cy="169277"/>
          </a:xfrm>
          <a:prstGeom prst="rect">
            <a:avLst/>
          </a:prstGeom>
          <a:noFill/>
        </p:spPr>
        <p:txBody>
          <a:bodyPr wrap="squar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3000"/>
              </a:spcAft>
              <a:buClrTx/>
              <a:buSzTx/>
              <a:buFontTx/>
              <a:buNone/>
              <a:tabLst/>
              <a:defRPr/>
            </a:pPr>
            <a:r>
              <a:rPr kumimoji="0" lang="en-US" sz="1100" b="0" i="0" u="none" strike="noStrike" kern="100" cap="none" spc="0" normalizeH="0" baseline="0" noProof="0">
                <a:ln>
                  <a:noFill/>
                </a:ln>
                <a:solidFill>
                  <a:srgbClr val="FFFFFF">
                    <a:alpha val="99000"/>
                  </a:srgbClr>
                </a:solidFill>
                <a:effectLst/>
                <a:uLnTx/>
                <a:uFillTx/>
                <a:latin typeface="Segoe Sans Display Semibold"/>
                <a:ea typeface="+mn-ea"/>
                <a:cs typeface="+mn-cs"/>
              </a:rPr>
              <a:t>Legend </a:t>
            </a:r>
          </a:p>
        </p:txBody>
      </p:sp>
      <p:sp>
        <p:nvSpPr>
          <p:cNvPr id="7" name="Rectangle: Rounded Corners 6" descr="Orange text">
            <a:extLst>
              <a:ext uri="{FF2B5EF4-FFF2-40B4-BE49-F238E27FC236}">
                <a16:creationId xmlns:a16="http://schemas.microsoft.com/office/drawing/2014/main" id="{843F883C-51A9-F949-095D-51E0A5148B97}"/>
              </a:ext>
              <a:ext uri="{C183D7F6-B498-43B3-948B-1728B52AA6E4}">
                <adec:decorative xmlns:adec="http://schemas.microsoft.com/office/drawing/2017/decorative" val="0"/>
              </a:ext>
            </a:extLst>
          </p:cNvPr>
          <p:cNvSpPr>
            <a:spLocks/>
          </p:cNvSpPr>
          <p:nvPr/>
        </p:nvSpPr>
        <p:spPr bwMode="auto">
          <a:xfrm>
            <a:off x="4703015" y="3586162"/>
            <a:ext cx="172970" cy="172970"/>
          </a:xfrm>
          <a:prstGeom prst="roundRect">
            <a:avLst/>
          </a:prstGeom>
          <a:solidFill>
            <a:schemeClr val="accent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9" name="Content Placeholder 2">
            <a:extLst>
              <a:ext uri="{FF2B5EF4-FFF2-40B4-BE49-F238E27FC236}">
                <a16:creationId xmlns:a16="http://schemas.microsoft.com/office/drawing/2014/main" id="{7823B32A-3AE8-2A41-675F-285BE8EB46B1}"/>
              </a:ext>
              <a:ext uri="{C183D7F6-B498-43B3-948B-1728B52AA6E4}">
                <adec:decorative xmlns:adec="http://schemas.microsoft.com/office/drawing/2017/decorative" val="0"/>
              </a:ext>
            </a:extLst>
          </p:cNvPr>
          <p:cNvSpPr txBox="1">
            <a:spLocks/>
          </p:cNvSpPr>
          <p:nvPr/>
        </p:nvSpPr>
        <p:spPr>
          <a:xfrm>
            <a:off x="4951289" y="3603397"/>
            <a:ext cx="850682" cy="138499"/>
          </a:xfrm>
          <a:prstGeom prst="rect">
            <a:avLst/>
          </a:prstGeom>
          <a:noFill/>
        </p:spPr>
        <p:txBody>
          <a:bodyPr wrap="non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3000"/>
              </a:spcAft>
              <a:buClrTx/>
              <a:buSzTx/>
              <a:buFontTx/>
              <a:buNone/>
              <a:tabLst/>
              <a:defRPr/>
            </a:pPr>
            <a:r>
              <a:rPr kumimoji="0" lang="en-US" sz="900" b="0" i="0" u="none" strike="noStrike" kern="100" cap="none" spc="0" normalizeH="0" baseline="0" noProof="0">
                <a:ln>
                  <a:noFill/>
                </a:ln>
                <a:solidFill>
                  <a:srgbClr val="EC4A27">
                    <a:alpha val="99000"/>
                  </a:srgbClr>
                </a:solidFill>
                <a:effectLst/>
                <a:uLnTx/>
                <a:uFillTx/>
                <a:latin typeface="Segoe Sans Display"/>
                <a:ea typeface="+mn-ea"/>
                <a:cs typeface="+mn-cs"/>
              </a:rPr>
              <a:t>/Referenced File </a:t>
            </a:r>
          </a:p>
        </p:txBody>
      </p:sp>
      <p:sp>
        <p:nvSpPr>
          <p:cNvPr id="10" name="Rectangle: Rounded Corners 9" descr="Purple text">
            <a:extLst>
              <a:ext uri="{FF2B5EF4-FFF2-40B4-BE49-F238E27FC236}">
                <a16:creationId xmlns:a16="http://schemas.microsoft.com/office/drawing/2014/main" id="{C564694B-ACDF-CD95-DFEC-B01B88A3002C}"/>
              </a:ext>
              <a:ext uri="{C183D7F6-B498-43B3-948B-1728B52AA6E4}">
                <adec:decorative xmlns:adec="http://schemas.microsoft.com/office/drawing/2017/decorative" val="0"/>
              </a:ext>
            </a:extLst>
          </p:cNvPr>
          <p:cNvSpPr/>
          <p:nvPr/>
        </p:nvSpPr>
        <p:spPr bwMode="auto">
          <a:xfrm>
            <a:off x="5928378" y="3586162"/>
            <a:ext cx="172970" cy="172970"/>
          </a:xfrm>
          <a:prstGeom prst="round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13" name="Content Placeholder 2">
            <a:extLst>
              <a:ext uri="{FF2B5EF4-FFF2-40B4-BE49-F238E27FC236}">
                <a16:creationId xmlns:a16="http://schemas.microsoft.com/office/drawing/2014/main" id="{B3BDE72F-91DA-8828-BB7B-6A706C31B8B2}"/>
              </a:ext>
              <a:ext uri="{C183D7F6-B498-43B3-948B-1728B52AA6E4}">
                <adec:decorative xmlns:adec="http://schemas.microsoft.com/office/drawing/2017/decorative" val="0"/>
              </a:ext>
            </a:extLst>
          </p:cNvPr>
          <p:cNvSpPr txBox="1">
            <a:spLocks/>
          </p:cNvSpPr>
          <p:nvPr/>
        </p:nvSpPr>
        <p:spPr>
          <a:xfrm>
            <a:off x="6176651" y="3603397"/>
            <a:ext cx="944041" cy="138499"/>
          </a:xfrm>
          <a:prstGeom prst="rect">
            <a:avLst/>
          </a:prstGeom>
          <a:noFill/>
        </p:spPr>
        <p:txBody>
          <a:bodyPr wrap="non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3000"/>
              </a:spcAft>
              <a:buClrTx/>
              <a:buSzTx/>
              <a:buFontTx/>
              <a:buNone/>
              <a:tabLst/>
              <a:defRPr/>
            </a:pPr>
            <a:r>
              <a:rPr kumimoji="0" lang="en-US" sz="900" b="0" i="0" u="none" strike="noStrike" kern="100" cap="none" spc="0" normalizeH="0" baseline="0" noProof="0" dirty="0">
                <a:ln>
                  <a:noFill/>
                </a:ln>
                <a:solidFill>
                  <a:srgbClr val="C03BC4">
                    <a:alpha val="99000"/>
                  </a:srgbClr>
                </a:solidFill>
                <a:effectLst/>
                <a:uLnTx/>
                <a:uFillTx/>
                <a:latin typeface="Segoe Sans Display"/>
                <a:ea typeface="+mn-ea"/>
                <a:cs typeface="+mn-cs"/>
              </a:rPr>
              <a:t>[Details you insert]</a:t>
            </a:r>
          </a:p>
        </p:txBody>
      </p:sp>
      <p:sp>
        <p:nvSpPr>
          <p:cNvPr id="16" name="Rectangle 15">
            <a:hlinkClick r:id="" action="ppaction://noaction"/>
            <a:extLst>
              <a:ext uri="{FF2B5EF4-FFF2-40B4-BE49-F238E27FC236}">
                <a16:creationId xmlns:a16="http://schemas.microsoft.com/office/drawing/2014/main" id="{A6CFC3D2-A69A-253D-2577-C0D7614F5E16}"/>
              </a:ext>
            </a:extLst>
          </p:cNvPr>
          <p:cNvSpPr>
            <a:spLocks/>
          </p:cNvSpPr>
          <p:nvPr/>
        </p:nvSpPr>
        <p:spPr bwMode="auto">
          <a:xfrm>
            <a:off x="5503983" y="9407114"/>
            <a:ext cx="1760414" cy="13849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r" defTabSz="932472" rtl="0" eaLnBrk="1" fontAlgn="base" latinLnBrk="0" hangingPunct="1">
              <a:lnSpc>
                <a:spcPct val="100000"/>
              </a:lnSpc>
              <a:spcBef>
                <a:spcPct val="0"/>
              </a:spcBef>
              <a:spcAft>
                <a:spcPct val="0"/>
              </a:spcAft>
              <a:buClrTx/>
              <a:buSzTx/>
              <a:buFontTx/>
              <a:buNone/>
              <a:tabLst/>
              <a:defRPr/>
            </a:pPr>
            <a:r>
              <a:rPr kumimoji="0" lang="en-IN" sz="900" b="0" i="1" u="none" strike="noStrike" kern="1200" cap="none" spc="0" normalizeH="0" baseline="0" noProof="0" dirty="0">
                <a:ln>
                  <a:noFill/>
                </a:ln>
                <a:solidFill>
                  <a:srgbClr val="FFFFFF">
                    <a:lumMod val="50000"/>
                    <a:alpha val="99000"/>
                  </a:srgbClr>
                </a:solidFill>
                <a:effectLst/>
                <a:uLnTx/>
                <a:uFillTx/>
                <a:latin typeface="Segoe Sans Display"/>
                <a:ea typeface="Segoe UI" pitchFamily="34" charset="0"/>
                <a:cs typeface="Segoe UI" pitchFamily="34" charset="0"/>
              </a:rPr>
              <a:t>See file guidance on </a:t>
            </a:r>
            <a:r>
              <a:rPr lang="en-IN" sz="900" i="1" u="sng" dirty="0">
                <a:solidFill>
                  <a:srgbClr val="0078D4">
                    <a:alpha val="99000"/>
                  </a:srgbClr>
                </a:solidFill>
                <a:latin typeface="Segoe Sans Display"/>
                <a:ea typeface="Segoe UI" pitchFamily="34" charset="0"/>
                <a:cs typeface="Segoe UI" pitchFamily="34" charset="0"/>
                <a:hlinkClick r:id="" action="ppaction://noaction">
                  <a:extLst>
                    <a:ext uri="{A12FA001-AC4F-418D-AE19-62706E023703}">
                      <ahyp:hlinkClr xmlns:ahyp="http://schemas.microsoft.com/office/drawing/2018/hyperlinkcolor" val="tx"/>
                    </a:ext>
                  </a:extLst>
                </a:hlinkClick>
              </a:rPr>
              <a:t>page 12</a:t>
            </a:r>
            <a:endParaRPr kumimoji="0" lang="en-US" sz="900" b="0" i="1" u="sng" strike="noStrike" kern="1200" cap="none" spc="0" normalizeH="0" baseline="0" noProof="0" dirty="0">
              <a:ln>
                <a:noFill/>
              </a:ln>
              <a:solidFill>
                <a:srgbClr val="0078D4">
                  <a:alpha val="99000"/>
                </a:srgbClr>
              </a:solidFill>
              <a:effectLst/>
              <a:uLnTx/>
              <a:uFillTx/>
              <a:latin typeface="Segoe Sans Display"/>
              <a:ea typeface="Segoe UI" pitchFamily="34" charset="0"/>
              <a:cs typeface="Segoe UI" pitchFamily="34" charset="0"/>
            </a:endParaRPr>
          </a:p>
        </p:txBody>
      </p:sp>
    </p:spTree>
    <p:extLst>
      <p:ext uri="{BB962C8B-B14F-4D97-AF65-F5344CB8AC3E}">
        <p14:creationId xmlns:p14="http://schemas.microsoft.com/office/powerpoint/2010/main" val="2570611984"/>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2FFE1-31DE-E1A4-5E80-F532378E0888}"/>
            </a:ext>
          </a:extLst>
        </p:cNvPr>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EEA7A6A0-734C-9257-C0CE-90D11CE7C16F}"/>
              </a:ext>
              <a:ext uri="{C183D7F6-B498-43B3-948B-1728B52AA6E4}">
                <adec:decorative xmlns:adec="http://schemas.microsoft.com/office/drawing/2017/decorative" val="1"/>
              </a:ext>
            </a:extLst>
          </p:cNvPr>
          <p:cNvSpPr>
            <a:spLocks/>
          </p:cNvSpPr>
          <p:nvPr/>
        </p:nvSpPr>
        <p:spPr bwMode="auto">
          <a:xfrm>
            <a:off x="507998" y="3880067"/>
            <a:ext cx="6756399" cy="5238534"/>
          </a:xfrm>
          <a:prstGeom prst="roundRect">
            <a:avLst>
              <a:gd name="adj" fmla="val 2541"/>
            </a:avLst>
          </a:prstGeom>
          <a:solidFill>
            <a:schemeClr val="bg1">
              <a:alpha val="62000"/>
            </a:schemeClr>
          </a:solidFill>
          <a:ln w="9525">
            <a:solidFill>
              <a:schemeClr val="bg1"/>
            </a:solidFill>
          </a:ln>
          <a:effectLst>
            <a:outerShdw blurRad="114300" algn="ctr" rotWithShape="0">
              <a:prstClr val="black">
                <a:alpha val="6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FFFFFF"/>
              </a:solidFill>
              <a:effectLst/>
              <a:uLnTx/>
              <a:uFillTx/>
              <a:latin typeface="Segoe Sans Display"/>
              <a:ea typeface="+mn-ea"/>
              <a:cs typeface="+mn-cs"/>
            </a:endParaRPr>
          </a:p>
        </p:txBody>
      </p:sp>
      <p:graphicFrame>
        <p:nvGraphicFramePr>
          <p:cNvPr id="21" name="Table 20">
            <a:extLst>
              <a:ext uri="{FF2B5EF4-FFF2-40B4-BE49-F238E27FC236}">
                <a16:creationId xmlns:a16="http://schemas.microsoft.com/office/drawing/2014/main" id="{1EDBD404-61B9-13B0-D56E-D64B108814B7}"/>
              </a:ext>
            </a:extLst>
          </p:cNvPr>
          <p:cNvGraphicFramePr>
            <a:graphicFrameLocks noGrp="1"/>
          </p:cNvGraphicFramePr>
          <p:nvPr/>
        </p:nvGraphicFramePr>
        <p:xfrm>
          <a:off x="590294" y="3967273"/>
          <a:ext cx="6591806" cy="5120640"/>
        </p:xfrm>
        <a:graphic>
          <a:graphicData uri="http://schemas.openxmlformats.org/drawingml/2006/table">
            <a:tbl>
              <a:tblPr firstRow="1" bandRow="1">
                <a:tableStyleId>{5C22544A-7EE6-4342-B048-85BDC9FD1C3A}</a:tableStyleId>
              </a:tblPr>
              <a:tblGrid>
                <a:gridCol w="1659348">
                  <a:extLst>
                    <a:ext uri="{9D8B030D-6E8A-4147-A177-3AD203B41FA5}">
                      <a16:colId xmlns:a16="http://schemas.microsoft.com/office/drawing/2014/main" val="800310417"/>
                    </a:ext>
                  </a:extLst>
                </a:gridCol>
                <a:gridCol w="4932458">
                  <a:extLst>
                    <a:ext uri="{9D8B030D-6E8A-4147-A177-3AD203B41FA5}">
                      <a16:colId xmlns:a16="http://schemas.microsoft.com/office/drawing/2014/main" val="769226981"/>
                    </a:ext>
                  </a:extLst>
                </a:gridCol>
              </a:tblGrid>
              <a:tr h="1024128">
                <a:tc>
                  <a:txBody>
                    <a:bodyPr/>
                    <a:lstStyle/>
                    <a:p>
                      <a:pPr>
                        <a:lnSpc>
                          <a:spcPts val="1500"/>
                        </a:lnSpc>
                        <a:spcAft>
                          <a:spcPts val="200"/>
                        </a:spcAft>
                      </a:pPr>
                      <a:r>
                        <a:rPr lang="en-US" sz="1000" b="0" kern="1200" dirty="0">
                          <a:solidFill>
                            <a:schemeClr val="accent2"/>
                          </a:solidFill>
                          <a:latin typeface="+mj-lt"/>
                          <a:ea typeface="+mn-ea"/>
                          <a:cs typeface="+mn-cs"/>
                        </a:rPr>
                        <a:t>USE CASE 1: </a:t>
                      </a:r>
                      <a:r>
                        <a:rPr lang="en-US" sz="1000" b="0" dirty="0">
                          <a:solidFill>
                            <a:schemeClr val="tx1"/>
                          </a:solidFill>
                          <a:latin typeface="+mj-lt"/>
                        </a:rPr>
                        <a:t>Create a seller enablement summary</a:t>
                      </a:r>
                    </a:p>
                  </a:txBody>
                  <a:tcPr marT="91440" marB="91440">
                    <a:lnL w="12700" cmpd="sng">
                      <a:noFill/>
                    </a:lnL>
                    <a:lnR w="6350" cap="flat" cmpd="sng" algn="ctr">
                      <a:solidFill>
                        <a:schemeClr val="bg1">
                          <a:lumMod val="85000"/>
                        </a:schemeClr>
                      </a:solidFill>
                      <a:prstDash val="solid"/>
                      <a:round/>
                      <a:headEnd type="none" w="med" len="med"/>
                      <a:tailEnd type="none" w="med" len="med"/>
                    </a:lnR>
                    <a:lnT w="127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500"/>
                        </a:lnSpc>
                        <a:spcAft>
                          <a:spcPts val="200"/>
                        </a:spcAft>
                      </a:pPr>
                      <a:r>
                        <a:rPr lang="en-US" sz="1000" b="0" dirty="0">
                          <a:solidFill>
                            <a:schemeClr val="tx1"/>
                          </a:solidFill>
                          <a:latin typeface="+mj-lt"/>
                        </a:rPr>
                        <a:t>Prompt: </a:t>
                      </a:r>
                      <a:r>
                        <a:rPr lang="en-US" sz="1000" b="0" dirty="0">
                          <a:solidFill>
                            <a:schemeClr val="tx1"/>
                          </a:solidFill>
                          <a:latin typeface="+mn-lt"/>
                        </a:rPr>
                        <a:t>Review the </a:t>
                      </a:r>
                      <a:r>
                        <a:rPr lang="en-US" sz="1000" b="0" dirty="0">
                          <a:solidFill>
                            <a:srgbClr val="EC4A27"/>
                          </a:solidFill>
                          <a:latin typeface="+mn-lt"/>
                        </a:rPr>
                        <a:t>/Product overview document</a:t>
                      </a:r>
                      <a:r>
                        <a:rPr lang="en-US" sz="1000" b="0" dirty="0">
                          <a:solidFill>
                            <a:schemeClr val="tx1"/>
                          </a:solidFill>
                          <a:latin typeface="+mn-lt"/>
                        </a:rPr>
                        <a:t>, </a:t>
                      </a:r>
                      <a:r>
                        <a:rPr lang="en-US" sz="1000" b="0" dirty="0">
                          <a:solidFill>
                            <a:srgbClr val="EC4A27"/>
                          </a:solidFill>
                          <a:latin typeface="+mn-lt"/>
                        </a:rPr>
                        <a:t>/Recent release notes</a:t>
                      </a:r>
                      <a:r>
                        <a:rPr lang="en-US" sz="1000" b="0" dirty="0">
                          <a:solidFill>
                            <a:schemeClr val="tx1"/>
                          </a:solidFill>
                          <a:latin typeface="+mn-lt"/>
                        </a:rPr>
                        <a:t>, and </a:t>
                      </a:r>
                      <a:r>
                        <a:rPr lang="en-US" sz="1000" b="0" dirty="0">
                          <a:solidFill>
                            <a:srgbClr val="EC4A27"/>
                          </a:solidFill>
                          <a:latin typeface="+mn-lt"/>
                        </a:rPr>
                        <a:t>/Sales enablement guide</a:t>
                      </a:r>
                      <a:r>
                        <a:rPr lang="en-US" sz="1000" b="0" dirty="0">
                          <a:solidFill>
                            <a:schemeClr val="tx1"/>
                          </a:solidFill>
                          <a:latin typeface="+mn-lt"/>
                        </a:rPr>
                        <a:t>. Summarize the top three updates sellers need to know this week, including short positioning blurbs and relevant proof points.</a:t>
                      </a:r>
                    </a:p>
                  </a:txBody>
                  <a:tcPr marT="91440" marB="91440">
                    <a:lnL w="6350" cap="flat" cmpd="sng" algn="ctr">
                      <a:solidFill>
                        <a:schemeClr val="bg1">
                          <a:lumMod val="85000"/>
                        </a:schemeClr>
                      </a:solidFill>
                      <a:prstDash val="solid"/>
                      <a:round/>
                      <a:headEnd type="none" w="med" len="med"/>
                      <a:tailEnd type="none" w="med" len="med"/>
                    </a:lnL>
                    <a:lnR w="12700" cmpd="sng">
                      <a:noFill/>
                    </a:lnR>
                    <a:lnT w="127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3484900"/>
                  </a:ext>
                </a:extLst>
              </a:tr>
              <a:tr h="1024128">
                <a:tc>
                  <a:txBody>
                    <a:bodyPr/>
                    <a:lstStyle/>
                    <a:p>
                      <a:pPr>
                        <a:lnSpc>
                          <a:spcPts val="1500"/>
                        </a:lnSpc>
                        <a:spcAft>
                          <a:spcPts val="200"/>
                        </a:spcAft>
                      </a:pPr>
                      <a:r>
                        <a:rPr lang="en-US" sz="1000" b="0" dirty="0">
                          <a:solidFill>
                            <a:schemeClr val="accent2"/>
                          </a:solidFill>
                          <a:latin typeface="+mj-lt"/>
                        </a:rPr>
                        <a:t>USE CASE 2: </a:t>
                      </a:r>
                      <a:r>
                        <a:rPr lang="en-US" sz="1000" b="0" dirty="0">
                          <a:solidFill>
                            <a:schemeClr val="tx1"/>
                          </a:solidFill>
                          <a:latin typeface="+mj-lt"/>
                        </a:rPr>
                        <a:t>Draft a sales notification email for an upcoming product launch</a:t>
                      </a:r>
                    </a:p>
                  </a:txBody>
                  <a:tcPr marT="91440" marB="91440">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500"/>
                        </a:lnSpc>
                        <a:spcAft>
                          <a:spcPts val="200"/>
                        </a:spcAft>
                      </a:pPr>
                      <a:r>
                        <a:rPr lang="en-US" sz="1000" b="0">
                          <a:solidFill>
                            <a:schemeClr val="tx1"/>
                          </a:solidFill>
                          <a:latin typeface="+mj-lt"/>
                        </a:rPr>
                        <a:t>Prompt: </a:t>
                      </a:r>
                      <a:r>
                        <a:rPr lang="en-US" sz="1000" b="0">
                          <a:solidFill>
                            <a:schemeClr val="tx1"/>
                          </a:solidFill>
                          <a:latin typeface="+mn-lt"/>
                        </a:rPr>
                        <a:t>Using the </a:t>
                      </a:r>
                      <a:r>
                        <a:rPr lang="en-US" sz="1000" b="0">
                          <a:solidFill>
                            <a:srgbClr val="EC4A27"/>
                          </a:solidFill>
                          <a:latin typeface="+mn-lt"/>
                        </a:rPr>
                        <a:t>/Go to market strategy</a:t>
                      </a:r>
                      <a:r>
                        <a:rPr lang="en-US" sz="1000" b="0">
                          <a:solidFill>
                            <a:schemeClr val="tx1"/>
                          </a:solidFill>
                          <a:latin typeface="+mn-lt"/>
                        </a:rPr>
                        <a:t>, </a:t>
                      </a:r>
                      <a:r>
                        <a:rPr lang="en-US" sz="1000" b="0">
                          <a:solidFill>
                            <a:srgbClr val="EC4A27"/>
                          </a:solidFill>
                          <a:latin typeface="+mn-lt"/>
                        </a:rPr>
                        <a:t>/Product launch plan</a:t>
                      </a:r>
                      <a:r>
                        <a:rPr lang="en-US" sz="1000" b="0">
                          <a:solidFill>
                            <a:schemeClr val="tx1"/>
                          </a:solidFill>
                          <a:latin typeface="+mn-lt"/>
                        </a:rPr>
                        <a:t>, draft a concise advisory email to </a:t>
                      </a:r>
                      <a:r>
                        <a:rPr lang="en-US" sz="1000" b="0">
                          <a:solidFill>
                            <a:srgbClr val="C03BC4"/>
                          </a:solidFill>
                          <a:latin typeface="+mn-lt"/>
                        </a:rPr>
                        <a:t>[Seller audience] </a:t>
                      </a:r>
                      <a:r>
                        <a:rPr lang="en-US" sz="1000" b="0">
                          <a:solidFill>
                            <a:schemeClr val="tx1"/>
                          </a:solidFill>
                          <a:latin typeface="+mn-lt"/>
                        </a:rPr>
                        <a:t>highlighting the new feature, its customer value, and where to find supporting materials.</a:t>
                      </a:r>
                    </a:p>
                  </a:txBody>
                  <a:tcPr marT="91440" marB="91440">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8275402"/>
                  </a:ext>
                </a:extLst>
              </a:tr>
              <a:tr h="1024128">
                <a:tc>
                  <a:txBody>
                    <a:bodyPr/>
                    <a:lstStyle/>
                    <a:p>
                      <a:pPr>
                        <a:lnSpc>
                          <a:spcPts val="1500"/>
                        </a:lnSpc>
                        <a:spcAft>
                          <a:spcPts val="200"/>
                        </a:spcAft>
                      </a:pPr>
                      <a:r>
                        <a:rPr lang="en-US" sz="1000" b="0" kern="1200" dirty="0">
                          <a:solidFill>
                            <a:schemeClr val="accent2"/>
                          </a:solidFill>
                          <a:latin typeface="+mj-lt"/>
                          <a:ea typeface="+mn-ea"/>
                          <a:cs typeface="+mn-cs"/>
                        </a:rPr>
                        <a:t>USE CASE 3: </a:t>
                      </a:r>
                      <a:r>
                        <a:rPr lang="en-US" sz="1000" b="0" dirty="0">
                          <a:solidFill>
                            <a:schemeClr val="tx1"/>
                          </a:solidFill>
                          <a:latin typeface="+mj-lt"/>
                        </a:rPr>
                        <a:t>Build competitive response statements</a:t>
                      </a:r>
                    </a:p>
                  </a:txBody>
                  <a:tcPr marT="91440" marB="91440">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500"/>
                        </a:lnSpc>
                        <a:spcAft>
                          <a:spcPts val="200"/>
                        </a:spcAft>
                      </a:pPr>
                      <a:r>
                        <a:rPr lang="en-US" sz="1000" b="0">
                          <a:solidFill>
                            <a:schemeClr val="tx1"/>
                          </a:solidFill>
                          <a:latin typeface="+mj-lt"/>
                        </a:rPr>
                        <a:t>Prompt: </a:t>
                      </a:r>
                      <a:r>
                        <a:rPr lang="en-US" sz="1000" b="0">
                          <a:solidFill>
                            <a:schemeClr val="tx1"/>
                          </a:solidFill>
                          <a:latin typeface="+mn-lt"/>
                        </a:rPr>
                        <a:t>Review the </a:t>
                      </a:r>
                      <a:r>
                        <a:rPr lang="en-US" sz="1000" b="0">
                          <a:solidFill>
                            <a:srgbClr val="EC4A27"/>
                          </a:solidFill>
                          <a:latin typeface="+mn-lt"/>
                        </a:rPr>
                        <a:t>/Competitor comparison report </a:t>
                      </a:r>
                      <a:r>
                        <a:rPr lang="en-US" sz="1000" b="0">
                          <a:solidFill>
                            <a:schemeClr val="tx1"/>
                          </a:solidFill>
                          <a:latin typeface="+mn-lt"/>
                        </a:rPr>
                        <a:t>and the </a:t>
                      </a:r>
                      <a:r>
                        <a:rPr lang="en-US" sz="1000" b="0">
                          <a:solidFill>
                            <a:srgbClr val="EC4A27"/>
                          </a:solidFill>
                          <a:latin typeface="+mn-lt"/>
                        </a:rPr>
                        <a:t>/Customer success stories</a:t>
                      </a:r>
                      <a:r>
                        <a:rPr lang="en-US" sz="1000" b="0">
                          <a:solidFill>
                            <a:schemeClr val="tx1"/>
                          </a:solidFill>
                          <a:latin typeface="+mn-lt"/>
                        </a:rPr>
                        <a:t>. Generate three short rebuttal statements sellers can use to respond to common objections, each with one differentiator and one supporting proof point.</a:t>
                      </a:r>
                    </a:p>
                  </a:txBody>
                  <a:tcPr marT="91440" marB="91440">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16033243"/>
                  </a:ext>
                </a:extLst>
              </a:tr>
              <a:tr h="1024128">
                <a:tc>
                  <a:txBody>
                    <a:bodyPr/>
                    <a:lstStyle/>
                    <a:p>
                      <a:pPr>
                        <a:lnSpc>
                          <a:spcPts val="1500"/>
                        </a:lnSpc>
                        <a:spcAft>
                          <a:spcPts val="200"/>
                        </a:spcAft>
                      </a:pPr>
                      <a:r>
                        <a:rPr lang="en-US" sz="1000" b="0" kern="1200">
                          <a:solidFill>
                            <a:schemeClr val="accent2"/>
                          </a:solidFill>
                          <a:latin typeface="+mj-lt"/>
                          <a:ea typeface="+mn-ea"/>
                          <a:cs typeface="+mn-cs"/>
                        </a:rPr>
                        <a:t>USE CASE 4: </a:t>
                      </a:r>
                      <a:r>
                        <a:rPr lang="en-US" sz="1000" b="0">
                          <a:solidFill>
                            <a:schemeClr val="tx1"/>
                          </a:solidFill>
                          <a:latin typeface="+mj-lt"/>
                        </a:rPr>
                        <a:t>Create internal briefing materials for </a:t>
                      </a:r>
                      <a:br>
                        <a:rPr lang="en-US" sz="1000" b="0">
                          <a:solidFill>
                            <a:schemeClr val="tx1"/>
                          </a:solidFill>
                          <a:latin typeface="+mj-lt"/>
                        </a:rPr>
                      </a:br>
                      <a:r>
                        <a:rPr lang="en-US" sz="1000" b="0">
                          <a:solidFill>
                            <a:schemeClr val="tx1"/>
                          </a:solidFill>
                          <a:latin typeface="+mj-lt"/>
                        </a:rPr>
                        <a:t>field calls</a:t>
                      </a:r>
                    </a:p>
                  </a:txBody>
                  <a:tcPr marT="91440" marB="91440">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500"/>
                        </a:lnSpc>
                        <a:spcAft>
                          <a:spcPts val="200"/>
                        </a:spcAft>
                      </a:pPr>
                      <a:r>
                        <a:rPr lang="en-US" sz="1000" b="0" dirty="0">
                          <a:solidFill>
                            <a:schemeClr val="tx1"/>
                          </a:solidFill>
                          <a:latin typeface="+mj-lt"/>
                        </a:rPr>
                        <a:t>Prompt: </a:t>
                      </a:r>
                      <a:r>
                        <a:rPr lang="en-US" sz="1000" b="0" dirty="0">
                          <a:solidFill>
                            <a:schemeClr val="tx1"/>
                          </a:solidFill>
                          <a:latin typeface="+mn-lt"/>
                        </a:rPr>
                        <a:t>Summarize the </a:t>
                      </a:r>
                      <a:r>
                        <a:rPr lang="en-US" sz="1000" b="0" dirty="0">
                          <a:solidFill>
                            <a:srgbClr val="EC4A27"/>
                          </a:solidFill>
                          <a:latin typeface="+mn-lt"/>
                        </a:rPr>
                        <a:t>/Field enablement notes </a:t>
                      </a:r>
                      <a:r>
                        <a:rPr lang="en-US" sz="1000" b="0" dirty="0">
                          <a:solidFill>
                            <a:schemeClr val="tx1"/>
                          </a:solidFill>
                          <a:latin typeface="+mn-lt"/>
                        </a:rPr>
                        <a:t>and the </a:t>
                      </a:r>
                      <a:r>
                        <a:rPr lang="en-US" sz="1000" b="0" dirty="0">
                          <a:solidFill>
                            <a:srgbClr val="EC4A27"/>
                          </a:solidFill>
                          <a:latin typeface="+mn-lt"/>
                        </a:rPr>
                        <a:t>/Seller feedback</a:t>
                      </a:r>
                      <a:r>
                        <a:rPr lang="en-US" sz="1000" b="0" dirty="0">
                          <a:solidFill>
                            <a:schemeClr val="tx1"/>
                          </a:solidFill>
                          <a:latin typeface="+mn-lt"/>
                        </a:rPr>
                        <a:t>. Build a one page brief with key themes, customer stories, and field submitted insights to guide upcoming enablement discussions.</a:t>
                      </a:r>
                    </a:p>
                  </a:txBody>
                  <a:tcPr marT="91440" marB="91440">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0306"/>
                  </a:ext>
                </a:extLst>
              </a:tr>
              <a:tr h="1024128">
                <a:tc>
                  <a:txBody>
                    <a:bodyPr/>
                    <a:lstStyle/>
                    <a:p>
                      <a:pPr>
                        <a:lnSpc>
                          <a:spcPts val="1500"/>
                        </a:lnSpc>
                        <a:spcAft>
                          <a:spcPts val="200"/>
                        </a:spcAft>
                      </a:pPr>
                      <a:r>
                        <a:rPr lang="en-US" sz="1000" b="0" kern="1200">
                          <a:solidFill>
                            <a:schemeClr val="accent2"/>
                          </a:solidFill>
                          <a:latin typeface="+mj-lt"/>
                          <a:ea typeface="+mn-ea"/>
                          <a:cs typeface="+mn-cs"/>
                        </a:rPr>
                        <a:t>USE CASE 5: </a:t>
                      </a:r>
                      <a:r>
                        <a:rPr lang="en-US" sz="1000" b="0">
                          <a:solidFill>
                            <a:schemeClr val="tx1"/>
                          </a:solidFill>
                          <a:latin typeface="+mj-lt"/>
                        </a:rPr>
                        <a:t>Develop a seller-facing talk track</a:t>
                      </a:r>
                    </a:p>
                  </a:txBody>
                  <a:tcPr marT="91440" marB="91440">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nSpc>
                          <a:spcPts val="1500"/>
                        </a:lnSpc>
                        <a:spcAft>
                          <a:spcPts val="200"/>
                        </a:spcAft>
                      </a:pPr>
                      <a:r>
                        <a:rPr lang="en-US" sz="1000" b="0" dirty="0">
                          <a:solidFill>
                            <a:schemeClr val="tx1"/>
                          </a:solidFill>
                          <a:latin typeface="+mj-lt"/>
                        </a:rPr>
                        <a:t>Prompt: </a:t>
                      </a:r>
                      <a:r>
                        <a:rPr lang="en-US" sz="1000" b="0" dirty="0">
                          <a:solidFill>
                            <a:schemeClr val="tx1"/>
                          </a:solidFill>
                          <a:latin typeface="+mn-lt"/>
                        </a:rPr>
                        <a:t>Using the </a:t>
                      </a:r>
                      <a:r>
                        <a:rPr lang="en-US" sz="1000" b="0" dirty="0">
                          <a:solidFill>
                            <a:srgbClr val="EC4A27"/>
                          </a:solidFill>
                          <a:latin typeface="+mn-lt"/>
                        </a:rPr>
                        <a:t>/Messaging framework </a:t>
                      </a:r>
                      <a:r>
                        <a:rPr lang="en-US" sz="1000" b="0" dirty="0">
                          <a:solidFill>
                            <a:schemeClr val="tx1"/>
                          </a:solidFill>
                          <a:latin typeface="+mn-lt"/>
                        </a:rPr>
                        <a:t>and a </a:t>
                      </a:r>
                      <a:r>
                        <a:rPr lang="en-US" sz="1000" b="0" dirty="0">
                          <a:solidFill>
                            <a:srgbClr val="EC4A27"/>
                          </a:solidFill>
                          <a:latin typeface="+mn-lt"/>
                        </a:rPr>
                        <a:t>/Customer success story</a:t>
                      </a:r>
                      <a:r>
                        <a:rPr lang="en-US" sz="1000" b="0" dirty="0">
                          <a:solidFill>
                            <a:schemeClr val="tx1"/>
                          </a:solidFill>
                          <a:latin typeface="+mn-lt"/>
                        </a:rPr>
                        <a:t>, draft a two-minute talk track sellers can use in customer conversations, emphasizing business outcomes and differentiated value.</a:t>
                      </a:r>
                    </a:p>
                  </a:txBody>
                  <a:tcPr marT="91440" marB="91440">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86580557"/>
                  </a:ext>
                </a:extLst>
              </a:tr>
            </a:tbl>
          </a:graphicData>
        </a:graphic>
      </p:graphicFrame>
      <p:pic>
        <p:nvPicPr>
          <p:cNvPr id="57" name="object 4">
            <a:extLst>
              <a:ext uri="{FF2B5EF4-FFF2-40B4-BE49-F238E27FC236}">
                <a16:creationId xmlns:a16="http://schemas.microsoft.com/office/drawing/2014/main" id="{FD0D31B7-4CF6-F2DD-1C58-67248C3372FF}"/>
              </a:ext>
              <a:ext uri="{C183D7F6-B498-43B3-948B-1728B52AA6E4}">
                <adec:decorative xmlns:adec="http://schemas.microsoft.com/office/drawing/2017/decorative" val="1"/>
              </a:ext>
            </a:extLst>
          </p:cNvPr>
          <p:cNvPicPr/>
          <p:nvPr/>
        </p:nvPicPr>
        <p:blipFill rotWithShape="1">
          <a:blip r:embed="rId3" cstate="print"/>
          <a:srcRect l="19670" r="19670"/>
          <a:stretch>
            <a:fillRect/>
          </a:stretch>
        </p:blipFill>
        <p:spPr>
          <a:xfrm rot="5400000">
            <a:off x="3850482" y="6136484"/>
            <a:ext cx="71436" cy="7772400"/>
          </a:xfrm>
          <a:prstGeom prst="rect">
            <a:avLst/>
          </a:prstGeom>
        </p:spPr>
      </p:pic>
      <p:sp>
        <p:nvSpPr>
          <p:cNvPr id="15" name="Rectangle 14">
            <a:extLst>
              <a:ext uri="{FF2B5EF4-FFF2-40B4-BE49-F238E27FC236}">
                <a16:creationId xmlns:a16="http://schemas.microsoft.com/office/drawing/2014/main" id="{01CC9161-DC62-0BB4-06C4-F377ED49C5C7}"/>
              </a:ext>
              <a:ext uri="{C183D7F6-B498-43B3-948B-1728B52AA6E4}">
                <adec:decorative xmlns:adec="http://schemas.microsoft.com/office/drawing/2017/decorative" val="1"/>
              </a:ext>
            </a:extLst>
          </p:cNvPr>
          <p:cNvSpPr>
            <a:spLocks/>
          </p:cNvSpPr>
          <p:nvPr/>
        </p:nvSpPr>
        <p:spPr bwMode="auto">
          <a:xfrm>
            <a:off x="0" y="2066925"/>
            <a:ext cx="7772400" cy="1199542"/>
          </a:xfrm>
          <a:prstGeom prst="rect">
            <a:avLst/>
          </a:prstGeom>
          <a:solidFill>
            <a:schemeClr val="bg2">
              <a:lumMod val="90000"/>
              <a:alpha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17" name="Graphic 5">
            <a:extLst>
              <a:ext uri="{FF2B5EF4-FFF2-40B4-BE49-F238E27FC236}">
                <a16:creationId xmlns:a16="http://schemas.microsoft.com/office/drawing/2014/main" id="{FDE275E3-D0F8-A5AE-FB49-1ED1459A85F2}"/>
              </a:ext>
              <a:ext uri="{C183D7F6-B498-43B3-948B-1728B52AA6E4}">
                <adec:decorative xmlns:adec="http://schemas.microsoft.com/office/drawing/2017/decorative" val="1"/>
              </a:ext>
            </a:extLst>
          </p:cNvPr>
          <p:cNvSpPr>
            <a:spLocks/>
          </p:cNvSpPr>
          <p:nvPr/>
        </p:nvSpPr>
        <p:spPr>
          <a:xfrm>
            <a:off x="543716" y="2221541"/>
            <a:ext cx="287344" cy="287340"/>
          </a:xfrm>
          <a:custGeom>
            <a:avLst/>
            <a:gdLst>
              <a:gd name="csX0" fmla="*/ 188408 w 190501"/>
              <a:gd name="csY0" fmla="*/ 45534 h 190500"/>
              <a:gd name="csX1" fmla="*/ 189957 w 190501"/>
              <a:gd name="csY1" fmla="*/ 37748 h 190500"/>
              <a:gd name="csX2" fmla="*/ 183357 w 190501"/>
              <a:gd name="csY2" fmla="*/ 33338 h 190500"/>
              <a:gd name="csX3" fmla="*/ 157162 w 190501"/>
              <a:gd name="csY3" fmla="*/ 33338 h 190500"/>
              <a:gd name="csX4" fmla="*/ 157162 w 190501"/>
              <a:gd name="csY4" fmla="*/ 7144 h 190500"/>
              <a:gd name="csX5" fmla="*/ 152751 w 190501"/>
              <a:gd name="csY5" fmla="*/ 544 h 190500"/>
              <a:gd name="csX6" fmla="*/ 144967 w 190501"/>
              <a:gd name="csY6" fmla="*/ 2093 h 190500"/>
              <a:gd name="csX7" fmla="*/ 121155 w 190501"/>
              <a:gd name="csY7" fmla="*/ 25906 h 190500"/>
              <a:gd name="csX8" fmla="*/ 119063 w 190501"/>
              <a:gd name="csY8" fmla="*/ 30957 h 190500"/>
              <a:gd name="csX9" fmla="*/ 119063 w 190501"/>
              <a:gd name="csY9" fmla="*/ 57967 h 190500"/>
              <a:gd name="csX10" fmla="*/ 100185 w 190501"/>
              <a:gd name="csY10" fmla="*/ 76846 h 190500"/>
              <a:gd name="csX11" fmla="*/ 95250 w 190501"/>
              <a:gd name="csY11" fmla="*/ 76201 h 190500"/>
              <a:gd name="csX12" fmla="*/ 76200 w 190501"/>
              <a:gd name="csY12" fmla="*/ 95251 h 190500"/>
              <a:gd name="csX13" fmla="*/ 95250 w 190501"/>
              <a:gd name="csY13" fmla="*/ 114301 h 190500"/>
              <a:gd name="csX14" fmla="*/ 114300 w 190501"/>
              <a:gd name="csY14" fmla="*/ 95251 h 190500"/>
              <a:gd name="csX15" fmla="*/ 113655 w 190501"/>
              <a:gd name="csY15" fmla="*/ 90316 h 190500"/>
              <a:gd name="csX16" fmla="*/ 132533 w 190501"/>
              <a:gd name="csY16" fmla="*/ 71438 h 190500"/>
              <a:gd name="csX17" fmla="*/ 159545 w 190501"/>
              <a:gd name="csY17" fmla="*/ 71438 h 190500"/>
              <a:gd name="csX18" fmla="*/ 164596 w 190501"/>
              <a:gd name="csY18" fmla="*/ 69346 h 190500"/>
              <a:gd name="csX19" fmla="*/ 188408 w 190501"/>
              <a:gd name="csY19" fmla="*/ 45534 h 190500"/>
              <a:gd name="csX20" fmla="*/ 95250 w 190501"/>
              <a:gd name="csY20" fmla="*/ 1 h 190500"/>
              <a:gd name="csX21" fmla="*/ 127860 w 190501"/>
              <a:gd name="csY21" fmla="*/ 5729 h 190500"/>
              <a:gd name="csX22" fmla="*/ 114419 w 190501"/>
              <a:gd name="csY22" fmla="*/ 19170 h 190500"/>
              <a:gd name="csX23" fmla="*/ 112781 w 190501"/>
              <a:gd name="csY23" fmla="*/ 21077 h 190500"/>
              <a:gd name="csX24" fmla="*/ 95250 w 190501"/>
              <a:gd name="csY24" fmla="*/ 19051 h 190500"/>
              <a:gd name="csX25" fmla="*/ 19050 w 190501"/>
              <a:gd name="csY25" fmla="*/ 95251 h 190500"/>
              <a:gd name="csX26" fmla="*/ 95250 w 190501"/>
              <a:gd name="csY26" fmla="*/ 171451 h 190500"/>
              <a:gd name="csX27" fmla="*/ 171450 w 190501"/>
              <a:gd name="csY27" fmla="*/ 95251 h 190500"/>
              <a:gd name="csX28" fmla="*/ 169424 w 190501"/>
              <a:gd name="csY28" fmla="*/ 77720 h 190500"/>
              <a:gd name="csX29" fmla="*/ 171331 w 190501"/>
              <a:gd name="csY29" fmla="*/ 76081 h 190500"/>
              <a:gd name="csX30" fmla="*/ 184772 w 190501"/>
              <a:gd name="csY30" fmla="*/ 62641 h 190500"/>
              <a:gd name="csX31" fmla="*/ 190500 w 190501"/>
              <a:gd name="csY31" fmla="*/ 95251 h 190500"/>
              <a:gd name="csX32" fmla="*/ 95250 w 190501"/>
              <a:gd name="csY32" fmla="*/ 190501 h 190500"/>
              <a:gd name="csX33" fmla="*/ 0 w 190501"/>
              <a:gd name="csY33" fmla="*/ 95251 h 190500"/>
              <a:gd name="csX34" fmla="*/ 95250 w 190501"/>
              <a:gd name="csY34" fmla="*/ 1 h 190500"/>
              <a:gd name="csX35" fmla="*/ 95250 w 190501"/>
              <a:gd name="csY35" fmla="*/ 38101 h 190500"/>
              <a:gd name="csX36" fmla="*/ 109538 w 190501"/>
              <a:gd name="csY36" fmla="*/ 39901 h 190500"/>
              <a:gd name="csX37" fmla="*/ 109538 w 190501"/>
              <a:gd name="csY37" fmla="*/ 54021 h 190500"/>
              <a:gd name="csX38" fmla="*/ 105592 w 190501"/>
              <a:gd name="csY38" fmla="*/ 57968 h 190500"/>
              <a:gd name="csX39" fmla="*/ 105131 w 190501"/>
              <a:gd name="csY39" fmla="*/ 58444 h 190500"/>
              <a:gd name="csX40" fmla="*/ 95250 w 190501"/>
              <a:gd name="csY40" fmla="*/ 57151 h 190500"/>
              <a:gd name="csX41" fmla="*/ 57150 w 190501"/>
              <a:gd name="csY41" fmla="*/ 95251 h 190500"/>
              <a:gd name="csX42" fmla="*/ 95250 w 190501"/>
              <a:gd name="csY42" fmla="*/ 133351 h 190500"/>
              <a:gd name="csX43" fmla="*/ 133350 w 190501"/>
              <a:gd name="csY43" fmla="*/ 95251 h 190500"/>
              <a:gd name="csX44" fmla="*/ 132057 w 190501"/>
              <a:gd name="csY44" fmla="*/ 85369 h 190500"/>
              <a:gd name="csX45" fmla="*/ 132533 w 190501"/>
              <a:gd name="csY45" fmla="*/ 84909 h 190500"/>
              <a:gd name="csX46" fmla="*/ 136478 w 190501"/>
              <a:gd name="csY46" fmla="*/ 80963 h 190500"/>
              <a:gd name="csX47" fmla="*/ 150600 w 190501"/>
              <a:gd name="csY47" fmla="*/ 80963 h 190500"/>
              <a:gd name="csX48" fmla="*/ 152400 w 190501"/>
              <a:gd name="csY48" fmla="*/ 95251 h 190500"/>
              <a:gd name="csX49" fmla="*/ 95250 w 190501"/>
              <a:gd name="csY49" fmla="*/ 152401 h 190500"/>
              <a:gd name="csX50" fmla="*/ 38100 w 190501"/>
              <a:gd name="csY50" fmla="*/ 95251 h 190500"/>
              <a:gd name="csX51" fmla="*/ 95250 w 190501"/>
              <a:gd name="csY51" fmla="*/ 38101 h 190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Lst>
            <a:rect l="l" t="t" r="r" b="b"/>
            <a:pathLst>
              <a:path w="190501" h="190500">
                <a:moveTo>
                  <a:pt x="188408" y="45534"/>
                </a:moveTo>
                <a:cubicBezTo>
                  <a:pt x="190452" y="43491"/>
                  <a:pt x="191063" y="40418"/>
                  <a:pt x="189957" y="37748"/>
                </a:cubicBezTo>
                <a:cubicBezTo>
                  <a:pt x="188852" y="35079"/>
                  <a:pt x="186247" y="33338"/>
                  <a:pt x="183357" y="33338"/>
                </a:cubicBezTo>
                <a:lnTo>
                  <a:pt x="157162" y="33338"/>
                </a:lnTo>
                <a:lnTo>
                  <a:pt x="157162" y="7144"/>
                </a:lnTo>
                <a:cubicBezTo>
                  <a:pt x="157162" y="4255"/>
                  <a:pt x="155421" y="1650"/>
                  <a:pt x="152751" y="544"/>
                </a:cubicBezTo>
                <a:cubicBezTo>
                  <a:pt x="150083" y="-562"/>
                  <a:pt x="147010" y="50"/>
                  <a:pt x="144967" y="2093"/>
                </a:cubicBezTo>
                <a:lnTo>
                  <a:pt x="121155" y="25906"/>
                </a:lnTo>
                <a:cubicBezTo>
                  <a:pt x="119815" y="27246"/>
                  <a:pt x="119063" y="29063"/>
                  <a:pt x="119063" y="30957"/>
                </a:cubicBezTo>
                <a:lnTo>
                  <a:pt x="119063" y="57967"/>
                </a:lnTo>
                <a:lnTo>
                  <a:pt x="100185" y="76846"/>
                </a:lnTo>
                <a:cubicBezTo>
                  <a:pt x="98610" y="76425"/>
                  <a:pt x="96957" y="76201"/>
                  <a:pt x="95250" y="76201"/>
                </a:cubicBezTo>
                <a:cubicBezTo>
                  <a:pt x="84729" y="76201"/>
                  <a:pt x="76200" y="84730"/>
                  <a:pt x="76200" y="95251"/>
                </a:cubicBezTo>
                <a:cubicBezTo>
                  <a:pt x="76200" y="105771"/>
                  <a:pt x="84729" y="114301"/>
                  <a:pt x="95250" y="114301"/>
                </a:cubicBezTo>
                <a:cubicBezTo>
                  <a:pt x="105771" y="114301"/>
                  <a:pt x="114300" y="105771"/>
                  <a:pt x="114300" y="95251"/>
                </a:cubicBezTo>
                <a:cubicBezTo>
                  <a:pt x="114300" y="93544"/>
                  <a:pt x="114075" y="91891"/>
                  <a:pt x="113655" y="90316"/>
                </a:cubicBezTo>
                <a:lnTo>
                  <a:pt x="132533" y="71438"/>
                </a:lnTo>
                <a:lnTo>
                  <a:pt x="159545" y="71438"/>
                </a:lnTo>
                <a:cubicBezTo>
                  <a:pt x="161439" y="71438"/>
                  <a:pt x="163256" y="70686"/>
                  <a:pt x="164596" y="69346"/>
                </a:cubicBezTo>
                <a:lnTo>
                  <a:pt x="188408" y="45534"/>
                </a:lnTo>
                <a:close/>
                <a:moveTo>
                  <a:pt x="95250" y="1"/>
                </a:moveTo>
                <a:cubicBezTo>
                  <a:pt x="106705" y="1"/>
                  <a:pt x="117687" y="2023"/>
                  <a:pt x="127860" y="5729"/>
                </a:cubicBezTo>
                <a:lnTo>
                  <a:pt x="114419" y="19170"/>
                </a:lnTo>
                <a:cubicBezTo>
                  <a:pt x="113823" y="19767"/>
                  <a:pt x="113275" y="20405"/>
                  <a:pt x="112781" y="21077"/>
                </a:cubicBezTo>
                <a:cubicBezTo>
                  <a:pt x="107152" y="19752"/>
                  <a:pt x="101283" y="19051"/>
                  <a:pt x="95250" y="19051"/>
                </a:cubicBezTo>
                <a:cubicBezTo>
                  <a:pt x="53166" y="19051"/>
                  <a:pt x="19050" y="53166"/>
                  <a:pt x="19050" y="95251"/>
                </a:cubicBezTo>
                <a:cubicBezTo>
                  <a:pt x="19050" y="137334"/>
                  <a:pt x="53166" y="171451"/>
                  <a:pt x="95250" y="171451"/>
                </a:cubicBezTo>
                <a:cubicBezTo>
                  <a:pt x="137334" y="171451"/>
                  <a:pt x="171450" y="137334"/>
                  <a:pt x="171450" y="95251"/>
                </a:cubicBezTo>
                <a:cubicBezTo>
                  <a:pt x="171450" y="89218"/>
                  <a:pt x="170749" y="83348"/>
                  <a:pt x="169424" y="77720"/>
                </a:cubicBezTo>
                <a:cubicBezTo>
                  <a:pt x="170096" y="77226"/>
                  <a:pt x="170734" y="76678"/>
                  <a:pt x="171331" y="76081"/>
                </a:cubicBezTo>
                <a:lnTo>
                  <a:pt x="184772" y="62641"/>
                </a:lnTo>
                <a:cubicBezTo>
                  <a:pt x="188478" y="72813"/>
                  <a:pt x="190500" y="83796"/>
                  <a:pt x="190500" y="95251"/>
                </a:cubicBezTo>
                <a:cubicBezTo>
                  <a:pt x="190500" y="147856"/>
                  <a:pt x="147855" y="190501"/>
                  <a:pt x="95250" y="190501"/>
                </a:cubicBezTo>
                <a:cubicBezTo>
                  <a:pt x="42645" y="190501"/>
                  <a:pt x="0" y="147856"/>
                  <a:pt x="0" y="95251"/>
                </a:cubicBezTo>
                <a:cubicBezTo>
                  <a:pt x="0" y="42645"/>
                  <a:pt x="42645" y="1"/>
                  <a:pt x="95250" y="1"/>
                </a:cubicBezTo>
                <a:close/>
                <a:moveTo>
                  <a:pt x="95250" y="38101"/>
                </a:moveTo>
                <a:cubicBezTo>
                  <a:pt x="100184" y="38101"/>
                  <a:pt x="104971" y="38726"/>
                  <a:pt x="109538" y="39901"/>
                </a:cubicBezTo>
                <a:lnTo>
                  <a:pt x="109538" y="54021"/>
                </a:lnTo>
                <a:lnTo>
                  <a:pt x="105592" y="57968"/>
                </a:lnTo>
                <a:cubicBezTo>
                  <a:pt x="105435" y="58125"/>
                  <a:pt x="105282" y="58284"/>
                  <a:pt x="105131" y="58444"/>
                </a:cubicBezTo>
                <a:cubicBezTo>
                  <a:pt x="101980" y="57601"/>
                  <a:pt x="98668" y="57151"/>
                  <a:pt x="95250" y="57151"/>
                </a:cubicBezTo>
                <a:cubicBezTo>
                  <a:pt x="74208" y="57151"/>
                  <a:pt x="57150" y="74208"/>
                  <a:pt x="57150" y="95251"/>
                </a:cubicBezTo>
                <a:cubicBezTo>
                  <a:pt x="57150" y="116293"/>
                  <a:pt x="74208" y="133351"/>
                  <a:pt x="95250" y="133351"/>
                </a:cubicBezTo>
                <a:cubicBezTo>
                  <a:pt x="116292" y="133351"/>
                  <a:pt x="133350" y="116293"/>
                  <a:pt x="133350" y="95251"/>
                </a:cubicBezTo>
                <a:cubicBezTo>
                  <a:pt x="133350" y="91833"/>
                  <a:pt x="132900" y="88521"/>
                  <a:pt x="132057" y="85369"/>
                </a:cubicBezTo>
                <a:cubicBezTo>
                  <a:pt x="132217" y="85219"/>
                  <a:pt x="132376" y="85065"/>
                  <a:pt x="132533" y="84909"/>
                </a:cubicBezTo>
                <a:lnTo>
                  <a:pt x="136478" y="80963"/>
                </a:lnTo>
                <a:lnTo>
                  <a:pt x="150600" y="80963"/>
                </a:lnTo>
                <a:cubicBezTo>
                  <a:pt x="151775" y="85530"/>
                  <a:pt x="152400" y="90317"/>
                  <a:pt x="152400" y="95251"/>
                </a:cubicBezTo>
                <a:cubicBezTo>
                  <a:pt x="152400" y="126814"/>
                  <a:pt x="126813" y="152401"/>
                  <a:pt x="95250" y="152401"/>
                </a:cubicBezTo>
                <a:cubicBezTo>
                  <a:pt x="63687" y="152401"/>
                  <a:pt x="38100" y="126814"/>
                  <a:pt x="38100" y="95251"/>
                </a:cubicBezTo>
                <a:cubicBezTo>
                  <a:pt x="38100" y="63687"/>
                  <a:pt x="63687" y="38101"/>
                  <a:pt x="95250" y="38101"/>
                </a:cubicBezTo>
                <a:close/>
              </a:path>
            </a:pathLst>
          </a:custGeom>
          <a:gradFill flip="none" rotWithShape="1">
            <a:gsLst>
              <a:gs pos="0">
                <a:srgbClr val="0078D4"/>
              </a:gs>
              <a:gs pos="100000">
                <a:srgbClr val="C53FCC"/>
              </a:gs>
            </a:gsLst>
            <a:lin ang="0" scaled="1"/>
            <a:tileRect/>
          </a:gradFill>
          <a:ln>
            <a:noFill/>
          </a:ln>
          <a:effectLst>
            <a:outerShdw blurRad="127000" dist="50800" dir="5400000" algn="ctr" rotWithShape="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261190" tIns="208950" rIns="261190" bIns="208950" numCol="1" spcCol="0" rtlCol="0" fromWordArt="0" anchor="t" anchorCtr="0" forceAA="0" compatLnSpc="1">
            <a:prstTxWarp prst="textNoShape">
              <a:avLst/>
            </a:prstTxWarp>
            <a:noAutofit/>
          </a:bodyPr>
          <a:lstStyle/>
          <a:p>
            <a:pPr marL="0" marR="0" lvl="0" indent="0" algn="l" defTabSz="1330972" rtl="0" eaLnBrk="1" fontAlgn="base" latinLnBrk="0" hangingPunct="1">
              <a:lnSpc>
                <a:spcPct val="100000"/>
              </a:lnSpc>
              <a:spcBef>
                <a:spcPct val="0"/>
              </a:spcBef>
              <a:spcAft>
                <a:spcPct val="0"/>
              </a:spcAft>
              <a:buClrTx/>
              <a:buSzTx/>
              <a:buFontTx/>
              <a:buNone/>
              <a:tabLst/>
              <a:defRPr/>
            </a:pPr>
            <a:endParaRPr kumimoji="0" lang="en-US" sz="2799" b="1" i="0" u="none" strike="noStrike" kern="1200" cap="none" spc="0" normalizeH="0" baseline="0" noProof="0">
              <a:ln>
                <a:noFill/>
              </a:ln>
              <a:noFill/>
              <a:effectLst/>
              <a:uLnTx/>
              <a:uFillTx/>
              <a:latin typeface="Segoe UI Variable Display Semibold" pitchFamily="2" charset="0"/>
              <a:ea typeface="+mn-ea"/>
              <a:cs typeface="Segoe UI" pitchFamily="34" charset="0"/>
            </a:endParaRPr>
          </a:p>
        </p:txBody>
      </p:sp>
      <p:cxnSp>
        <p:nvCxnSpPr>
          <p:cNvPr id="18" name="Straight Connector 17">
            <a:extLst>
              <a:ext uri="{FF2B5EF4-FFF2-40B4-BE49-F238E27FC236}">
                <a16:creationId xmlns:a16="http://schemas.microsoft.com/office/drawing/2014/main" id="{D476417D-CA2B-212F-A54E-5F7399A9A95A}"/>
              </a:ext>
              <a:ext uri="{C183D7F6-B498-43B3-948B-1728B52AA6E4}">
                <adec:decorative xmlns:adec="http://schemas.microsoft.com/office/drawing/2017/decorative" val="1"/>
              </a:ext>
            </a:extLst>
          </p:cNvPr>
          <p:cNvCxnSpPr>
            <a:cxnSpLocks/>
          </p:cNvCxnSpPr>
          <p:nvPr/>
        </p:nvCxnSpPr>
        <p:spPr>
          <a:xfrm>
            <a:off x="1000125" y="2666697"/>
            <a:ext cx="6264276" cy="0"/>
          </a:xfrm>
          <a:prstGeom prst="line">
            <a:avLst/>
          </a:prstGeom>
          <a:ln w="635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0" name="Graphic 15">
            <a:extLst>
              <a:ext uri="{FF2B5EF4-FFF2-40B4-BE49-F238E27FC236}">
                <a16:creationId xmlns:a16="http://schemas.microsoft.com/office/drawing/2014/main" id="{5084B6B7-F0CD-83AB-461B-DB3534FC8F82}"/>
              </a:ext>
              <a:ext uri="{C183D7F6-B498-43B3-948B-1728B52AA6E4}">
                <adec:decorative xmlns:adec="http://schemas.microsoft.com/office/drawing/2017/decorative" val="1"/>
              </a:ext>
            </a:extLst>
          </p:cNvPr>
          <p:cNvSpPr>
            <a:spLocks/>
          </p:cNvSpPr>
          <p:nvPr/>
        </p:nvSpPr>
        <p:spPr>
          <a:xfrm>
            <a:off x="538187" y="2841363"/>
            <a:ext cx="298402" cy="253640"/>
          </a:xfrm>
          <a:custGeom>
            <a:avLst/>
            <a:gdLst>
              <a:gd name="csX0" fmla="*/ 147926 w 190499"/>
              <a:gd name="csY0" fmla="*/ 2092 h 161924"/>
              <a:gd name="csX1" fmla="*/ 137824 w 190499"/>
              <a:gd name="csY1" fmla="*/ 2092 h 161924"/>
              <a:gd name="csX2" fmla="*/ 137824 w 190499"/>
              <a:gd name="csY2" fmla="*/ 12195 h 161924"/>
              <a:gd name="csX3" fmla="*/ 166109 w 190499"/>
              <a:gd name="csY3" fmla="*/ 40481 h 161924"/>
              <a:gd name="csX4" fmla="*/ 119063 w 190499"/>
              <a:gd name="csY4" fmla="*/ 40481 h 161924"/>
              <a:gd name="csX5" fmla="*/ 88106 w 190499"/>
              <a:gd name="csY5" fmla="*/ 71437 h 161924"/>
              <a:gd name="csX6" fmla="*/ 88106 w 190499"/>
              <a:gd name="csY6" fmla="*/ 100012 h 161924"/>
              <a:gd name="csX7" fmla="*/ 75437 w 190499"/>
              <a:gd name="csY7" fmla="*/ 116198 h 161924"/>
              <a:gd name="csX8" fmla="*/ 38100 w 190499"/>
              <a:gd name="csY8" fmla="*/ 85725 h 161924"/>
              <a:gd name="csX9" fmla="*/ 0 w 190499"/>
              <a:gd name="csY9" fmla="*/ 123825 h 161924"/>
              <a:gd name="csX10" fmla="*/ 38100 w 190499"/>
              <a:gd name="csY10" fmla="*/ 161925 h 161924"/>
              <a:gd name="csX11" fmla="*/ 75582 w 190499"/>
              <a:gd name="csY11" fmla="*/ 130693 h 161924"/>
              <a:gd name="csX12" fmla="*/ 102394 w 190499"/>
              <a:gd name="csY12" fmla="*/ 100012 h 161924"/>
              <a:gd name="csX13" fmla="*/ 102394 w 190499"/>
              <a:gd name="csY13" fmla="*/ 71437 h 161924"/>
              <a:gd name="csX14" fmla="*/ 119063 w 190499"/>
              <a:gd name="csY14" fmla="*/ 54769 h 161924"/>
              <a:gd name="csX15" fmla="*/ 166109 w 190499"/>
              <a:gd name="csY15" fmla="*/ 54769 h 161924"/>
              <a:gd name="csX16" fmla="*/ 137824 w 190499"/>
              <a:gd name="csY16" fmla="*/ 83055 h 161924"/>
              <a:gd name="csX17" fmla="*/ 137824 w 190499"/>
              <a:gd name="csY17" fmla="*/ 93157 h 161924"/>
              <a:gd name="csX18" fmla="*/ 147926 w 190499"/>
              <a:gd name="csY18" fmla="*/ 93157 h 161924"/>
              <a:gd name="csX19" fmla="*/ 188407 w 190499"/>
              <a:gd name="csY19" fmla="*/ 52676 h 161924"/>
              <a:gd name="csX20" fmla="*/ 188407 w 190499"/>
              <a:gd name="csY20" fmla="*/ 42574 h 161924"/>
              <a:gd name="csX21" fmla="*/ 147926 w 190499"/>
              <a:gd name="csY21" fmla="*/ 2092 h 1619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190499" h="161924">
                <a:moveTo>
                  <a:pt x="147926" y="2092"/>
                </a:moveTo>
                <a:cubicBezTo>
                  <a:pt x="145136" y="-697"/>
                  <a:pt x="140614" y="-697"/>
                  <a:pt x="137824" y="2092"/>
                </a:cubicBezTo>
                <a:cubicBezTo>
                  <a:pt x="135034" y="4882"/>
                  <a:pt x="135034" y="9405"/>
                  <a:pt x="137824" y="12195"/>
                </a:cubicBezTo>
                <a:lnTo>
                  <a:pt x="166109" y="40481"/>
                </a:lnTo>
                <a:lnTo>
                  <a:pt x="119063" y="40481"/>
                </a:lnTo>
                <a:cubicBezTo>
                  <a:pt x="101966" y="40481"/>
                  <a:pt x="88106" y="54341"/>
                  <a:pt x="88106" y="71437"/>
                </a:cubicBezTo>
                <a:lnTo>
                  <a:pt x="88106" y="100012"/>
                </a:lnTo>
                <a:cubicBezTo>
                  <a:pt x="88106" y="107840"/>
                  <a:pt x="82711" y="114408"/>
                  <a:pt x="75437" y="116198"/>
                </a:cubicBezTo>
                <a:cubicBezTo>
                  <a:pt x="71904" y="98811"/>
                  <a:pt x="56530" y="85725"/>
                  <a:pt x="38100" y="85725"/>
                </a:cubicBezTo>
                <a:cubicBezTo>
                  <a:pt x="17058" y="85725"/>
                  <a:pt x="0" y="102783"/>
                  <a:pt x="0" y="123825"/>
                </a:cubicBezTo>
                <a:cubicBezTo>
                  <a:pt x="0" y="144867"/>
                  <a:pt x="17058" y="161925"/>
                  <a:pt x="38100" y="161925"/>
                </a:cubicBezTo>
                <a:cubicBezTo>
                  <a:pt x="56797" y="161925"/>
                  <a:pt x="72348" y="148458"/>
                  <a:pt x="75582" y="130693"/>
                </a:cubicBezTo>
                <a:cubicBezTo>
                  <a:pt x="90719" y="128668"/>
                  <a:pt x="102394" y="115704"/>
                  <a:pt x="102394" y="100012"/>
                </a:cubicBezTo>
                <a:lnTo>
                  <a:pt x="102394" y="71437"/>
                </a:lnTo>
                <a:cubicBezTo>
                  <a:pt x="102394" y="62232"/>
                  <a:pt x="109857" y="54769"/>
                  <a:pt x="119063" y="54769"/>
                </a:cubicBezTo>
                <a:lnTo>
                  <a:pt x="166109" y="54769"/>
                </a:lnTo>
                <a:lnTo>
                  <a:pt x="137824" y="83055"/>
                </a:lnTo>
                <a:cubicBezTo>
                  <a:pt x="135034" y="85845"/>
                  <a:pt x="135034" y="90367"/>
                  <a:pt x="137824" y="93157"/>
                </a:cubicBezTo>
                <a:cubicBezTo>
                  <a:pt x="140614" y="95947"/>
                  <a:pt x="145136" y="95947"/>
                  <a:pt x="147926" y="93157"/>
                </a:cubicBezTo>
                <a:lnTo>
                  <a:pt x="188407" y="52676"/>
                </a:lnTo>
                <a:cubicBezTo>
                  <a:pt x="191197" y="49887"/>
                  <a:pt x="191197" y="45363"/>
                  <a:pt x="188407" y="42574"/>
                </a:cubicBezTo>
                <a:lnTo>
                  <a:pt x="147926" y="2092"/>
                </a:lnTo>
                <a:close/>
              </a:path>
            </a:pathLst>
          </a:custGeom>
          <a:gradFill flip="none" rotWithShape="1">
            <a:gsLst>
              <a:gs pos="0">
                <a:srgbClr val="0078D4"/>
              </a:gs>
              <a:gs pos="100000">
                <a:srgbClr val="C53FCC"/>
              </a:gs>
            </a:gsLst>
            <a:lin ang="0" scaled="1"/>
            <a:tileRect/>
          </a:gradFill>
          <a:ln>
            <a:noFill/>
          </a:ln>
          <a:effectLst>
            <a:outerShdw blurRad="127000" dist="50800" dir="5400000" algn="ctr" rotWithShape="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261190" tIns="208950" rIns="261190" bIns="208950" numCol="1" spcCol="0" rtlCol="0" fromWordArt="0" anchor="t" anchorCtr="0" forceAA="0" compatLnSpc="1">
            <a:prstTxWarp prst="textNoShape">
              <a:avLst/>
            </a:prstTxWarp>
            <a:noAutofit/>
          </a:bodyPr>
          <a:lstStyle/>
          <a:p>
            <a:pPr marL="0" marR="0" lvl="0" indent="0" algn="l" defTabSz="1330972" rtl="0" eaLnBrk="1" fontAlgn="base" latinLnBrk="0" hangingPunct="1">
              <a:lnSpc>
                <a:spcPct val="100000"/>
              </a:lnSpc>
              <a:spcBef>
                <a:spcPct val="0"/>
              </a:spcBef>
              <a:spcAft>
                <a:spcPct val="0"/>
              </a:spcAft>
              <a:buClrTx/>
              <a:buSzTx/>
              <a:buFontTx/>
              <a:buNone/>
              <a:tabLst/>
              <a:defRPr/>
            </a:pPr>
            <a:endParaRPr kumimoji="0" lang="en-US" sz="2799" b="1" i="0" u="none" strike="noStrike" kern="1200" cap="none" spc="0" normalizeH="0" baseline="0" noProof="0">
              <a:ln>
                <a:noFill/>
              </a:ln>
              <a:noFill/>
              <a:effectLst/>
              <a:uLnTx/>
              <a:uFillTx/>
              <a:latin typeface="Segoe UI Variable Display Semibold" pitchFamily="2" charset="0"/>
              <a:ea typeface="+mn-ea"/>
              <a:cs typeface="Segoe UI" pitchFamily="34" charset="0"/>
            </a:endParaRPr>
          </a:p>
        </p:txBody>
      </p:sp>
      <p:sp>
        <p:nvSpPr>
          <p:cNvPr id="50" name="Slide Number Placeholder 5">
            <a:extLst>
              <a:ext uri="{FF2B5EF4-FFF2-40B4-BE49-F238E27FC236}">
                <a16:creationId xmlns:a16="http://schemas.microsoft.com/office/drawing/2014/main" id="{1B06687C-9C71-0DFB-FF3B-1180F45FDD49}"/>
              </a:ext>
              <a:ext uri="{C183D7F6-B498-43B3-948B-1728B52AA6E4}">
                <adec:decorative xmlns:adec="http://schemas.microsoft.com/office/drawing/2017/decorative" val="1"/>
              </a:ext>
            </a:extLst>
          </p:cNvPr>
          <p:cNvSpPr txBox="1">
            <a:spLocks/>
          </p:cNvSpPr>
          <p:nvPr/>
        </p:nvSpPr>
        <p:spPr>
          <a:xfrm>
            <a:off x="5770248" y="9617713"/>
            <a:ext cx="1748790" cy="264474"/>
          </a:xfrm>
        </p:spPr>
        <p:txBody>
          <a:bodyPr rIns="0" anchor="ctr"/>
          <a:lstStyle>
            <a:defPPr>
              <a:defRPr lang="en-US"/>
            </a:defPPr>
            <a:lvl1pPr marL="0" algn="r" defTabSz="1018824" rtl="0" eaLnBrk="1" latinLnBrk="0" hangingPunct="1">
              <a:defRPr sz="1200" kern="1200">
                <a:solidFill>
                  <a:schemeClr val="tx1"/>
                </a:solidFill>
                <a:latin typeface="+mn-lt"/>
                <a:ea typeface="+mn-ea"/>
                <a:cs typeface="+mn-cs"/>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ct val="100000"/>
              </a:lnSpc>
              <a:spcBef>
                <a:spcPts val="0"/>
              </a:spcBef>
              <a:spcAft>
                <a:spcPts val="0"/>
              </a:spcAft>
              <a:buClrTx/>
              <a:buSzTx/>
              <a:buFontTx/>
              <a:buNone/>
              <a:tabLst/>
              <a:defRPr/>
            </a:pPr>
            <a:fld id="{BF64B658-AF8F-7D4C-AC24-1E662CA57B6D}" type="slidenum">
              <a:rPr kumimoji="0" lang="en-US" sz="1000" b="0" i="0" u="none" strike="noStrike" kern="1200" cap="none" spc="0" normalizeH="0" baseline="0" noProof="0" smtClean="0">
                <a:ln>
                  <a:noFill/>
                </a:ln>
                <a:solidFill>
                  <a:srgbClr val="091F2C"/>
                </a:solidFill>
                <a:effectLst/>
                <a:uLnTx/>
                <a:uFillTx/>
                <a:latin typeface="Segoe Sans Display Semilight" pitchFamily="2" charset="0"/>
                <a:ea typeface="+mn-ea"/>
                <a:cs typeface="Segoe Sans Display Semilight" pitchFamily="2" charset="0"/>
              </a:rPr>
              <a:pPr marL="0" marR="0" lvl="0" indent="0" algn="r" defTabSz="1018824"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91F2C"/>
              </a:solidFill>
              <a:effectLst/>
              <a:uLnTx/>
              <a:uFillTx/>
              <a:latin typeface="Segoe Sans Display Semilight" pitchFamily="2" charset="0"/>
              <a:ea typeface="+mn-ea"/>
              <a:cs typeface="Segoe Sans Display Semilight" pitchFamily="2" charset="0"/>
            </a:endParaRPr>
          </a:p>
        </p:txBody>
      </p:sp>
      <p:pic>
        <p:nvPicPr>
          <p:cNvPr id="2" name="Picture 1">
            <a:extLst>
              <a:ext uri="{FF2B5EF4-FFF2-40B4-BE49-F238E27FC236}">
                <a16:creationId xmlns:a16="http://schemas.microsoft.com/office/drawing/2014/main" id="{BB42C576-1EA0-558D-5E56-9459FB2EFB35}"/>
              </a:ext>
              <a:ext uri="{C183D7F6-B498-43B3-948B-1728B52AA6E4}">
                <adec:decorative xmlns:adec="http://schemas.microsoft.com/office/drawing/2017/decorative" val="1"/>
              </a:ext>
            </a:extLst>
          </p:cNvPr>
          <p:cNvPicPr>
            <a:picLocks/>
          </p:cNvPicPr>
          <p:nvPr/>
        </p:nvPicPr>
        <p:blipFill rotWithShape="1">
          <a:blip r:embed="rId4">
            <a:extLst>
              <a:ext uri="{BEBA8EAE-BF5A-486C-A8C5-ECC9F3942E4B}">
                <a14:imgProps xmlns:a14="http://schemas.microsoft.com/office/drawing/2010/main">
                  <a14:imgLayer r:embed="rId5">
                    <a14:imgEffect>
                      <a14:artisticBlur radius="5"/>
                    </a14:imgEffect>
                  </a14:imgLayer>
                </a14:imgProps>
              </a:ext>
              <a:ext uri="{28A0092B-C50C-407E-A947-70E740481C1C}">
                <a14:useLocalDpi xmlns:a14="http://schemas.microsoft.com/office/drawing/2010/main" val="0"/>
              </a:ext>
            </a:extLst>
          </a:blip>
          <a:srcRect t="45207" b="45207"/>
          <a:stretch>
            <a:fillRect/>
          </a:stretch>
        </p:blipFill>
        <p:spPr>
          <a:xfrm>
            <a:off x="1" y="0"/>
            <a:ext cx="7772400" cy="419100"/>
          </a:xfrm>
          <a:prstGeom prst="rect">
            <a:avLst/>
          </a:prstGeom>
          <a:ln>
            <a:noFill/>
          </a:ln>
          <a:effectLst/>
        </p:spPr>
      </p:pic>
      <p:sp>
        <p:nvSpPr>
          <p:cNvPr id="22" name="Rectangle 21">
            <a:extLst>
              <a:ext uri="{FF2B5EF4-FFF2-40B4-BE49-F238E27FC236}">
                <a16:creationId xmlns:a16="http://schemas.microsoft.com/office/drawing/2014/main" id="{0E90525F-A4CE-E8F0-71FC-820F437039AB}"/>
              </a:ext>
              <a:ext uri="{C183D7F6-B498-43B3-948B-1728B52AA6E4}">
                <adec:decorative xmlns:adec="http://schemas.microsoft.com/office/drawing/2017/decorative" val="1"/>
              </a:ext>
            </a:extLst>
          </p:cNvPr>
          <p:cNvSpPr>
            <a:spLocks/>
          </p:cNvSpPr>
          <p:nvPr/>
        </p:nvSpPr>
        <p:spPr bwMode="auto">
          <a:xfrm>
            <a:off x="0" y="0"/>
            <a:ext cx="7772400" cy="406400"/>
          </a:xfrm>
          <a:prstGeom prst="rect">
            <a:avLst/>
          </a:prstGeom>
          <a:solidFill>
            <a:schemeClr val="bg1">
              <a:alpha val="6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Sans Display Semibold"/>
              <a:ea typeface="Segoe UI" pitchFamily="34" charset="0"/>
              <a:cs typeface="Segoe UI" pitchFamily="34" charset="0"/>
            </a:endParaRPr>
          </a:p>
        </p:txBody>
      </p:sp>
      <p:sp>
        <p:nvSpPr>
          <p:cNvPr id="23" name="Rectangle: Rounded Corners 22">
            <a:hlinkClick r:id="" action="ppaction://noaction"/>
            <a:extLst>
              <a:ext uri="{FF2B5EF4-FFF2-40B4-BE49-F238E27FC236}">
                <a16:creationId xmlns:a16="http://schemas.microsoft.com/office/drawing/2014/main" id="{813733B8-6280-9201-FD87-B3774E8C69F8}"/>
              </a:ext>
              <a:ext uri="{C183D7F6-B498-43B3-948B-1728B52AA6E4}">
                <adec:decorative xmlns:adec="http://schemas.microsoft.com/office/drawing/2017/decorative" val="1"/>
              </a:ext>
            </a:extLst>
          </p:cNvPr>
          <p:cNvSpPr>
            <a:spLocks/>
          </p:cNvSpPr>
          <p:nvPr/>
        </p:nvSpPr>
        <p:spPr bwMode="auto">
          <a:xfrm>
            <a:off x="507999"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Best Practices</a:t>
            </a:r>
          </a:p>
        </p:txBody>
      </p:sp>
      <p:sp>
        <p:nvSpPr>
          <p:cNvPr id="24" name="Rectangle: Rounded Corners 23">
            <a:hlinkClick r:id="" action="ppaction://noaction"/>
            <a:extLst>
              <a:ext uri="{FF2B5EF4-FFF2-40B4-BE49-F238E27FC236}">
                <a16:creationId xmlns:a16="http://schemas.microsoft.com/office/drawing/2014/main" id="{88C88937-DCDA-8DE2-D9C8-1F6AFC09352B}"/>
              </a:ext>
              <a:ext uri="{C183D7F6-B498-43B3-948B-1728B52AA6E4}">
                <adec:decorative xmlns:adec="http://schemas.microsoft.com/office/drawing/2017/decorative" val="1"/>
              </a:ext>
            </a:extLst>
          </p:cNvPr>
          <p:cNvSpPr>
            <a:spLocks/>
          </p:cNvSpPr>
          <p:nvPr/>
        </p:nvSpPr>
        <p:spPr bwMode="auto">
          <a:xfrm>
            <a:off x="1486262"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1</a:t>
            </a:r>
          </a:p>
        </p:txBody>
      </p:sp>
      <p:sp>
        <p:nvSpPr>
          <p:cNvPr id="25" name="Rectangle: Rounded Corners 24">
            <a:hlinkClick r:id="" action="ppaction://noaction"/>
            <a:extLst>
              <a:ext uri="{FF2B5EF4-FFF2-40B4-BE49-F238E27FC236}">
                <a16:creationId xmlns:a16="http://schemas.microsoft.com/office/drawing/2014/main" id="{48C5341D-5894-49D0-1CB9-323433ABFC41}"/>
              </a:ext>
              <a:ext uri="{C183D7F6-B498-43B3-948B-1728B52AA6E4}">
                <adec:decorative xmlns:adec="http://schemas.microsoft.com/office/drawing/2017/decorative" val="1"/>
              </a:ext>
            </a:extLst>
          </p:cNvPr>
          <p:cNvSpPr>
            <a:spLocks/>
          </p:cNvSpPr>
          <p:nvPr/>
        </p:nvSpPr>
        <p:spPr bwMode="auto">
          <a:xfrm>
            <a:off x="2464525"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2</a:t>
            </a:r>
          </a:p>
        </p:txBody>
      </p:sp>
      <p:sp>
        <p:nvSpPr>
          <p:cNvPr id="26" name="Rectangle: Rounded Corners 25">
            <a:hlinkClick r:id="" action="ppaction://noaction"/>
            <a:extLst>
              <a:ext uri="{FF2B5EF4-FFF2-40B4-BE49-F238E27FC236}">
                <a16:creationId xmlns:a16="http://schemas.microsoft.com/office/drawing/2014/main" id="{DB85E63E-D2B9-89C2-D394-F12338FE6D33}"/>
              </a:ext>
              <a:ext uri="{C183D7F6-B498-43B3-948B-1728B52AA6E4}">
                <adec:decorative xmlns:adec="http://schemas.microsoft.com/office/drawing/2017/decorative" val="1"/>
              </a:ext>
            </a:extLst>
          </p:cNvPr>
          <p:cNvSpPr>
            <a:spLocks/>
          </p:cNvSpPr>
          <p:nvPr/>
        </p:nvSpPr>
        <p:spPr bwMode="auto">
          <a:xfrm>
            <a:off x="3442787"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3</a:t>
            </a:r>
          </a:p>
        </p:txBody>
      </p:sp>
      <p:sp>
        <p:nvSpPr>
          <p:cNvPr id="27" name="Rectangle: Rounded Corners 26">
            <a:hlinkClick r:id="" action="ppaction://noaction"/>
            <a:extLst>
              <a:ext uri="{FF2B5EF4-FFF2-40B4-BE49-F238E27FC236}">
                <a16:creationId xmlns:a16="http://schemas.microsoft.com/office/drawing/2014/main" id="{9E8D7722-805A-DB05-4719-314D93DF2EED}"/>
              </a:ext>
              <a:ext uri="{C183D7F6-B498-43B3-948B-1728B52AA6E4}">
                <adec:decorative xmlns:adec="http://schemas.microsoft.com/office/drawing/2017/decorative" val="1"/>
              </a:ext>
            </a:extLst>
          </p:cNvPr>
          <p:cNvSpPr>
            <a:spLocks/>
          </p:cNvSpPr>
          <p:nvPr/>
        </p:nvSpPr>
        <p:spPr bwMode="auto">
          <a:xfrm>
            <a:off x="5399312"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5</a:t>
            </a:r>
          </a:p>
        </p:txBody>
      </p:sp>
      <p:sp>
        <p:nvSpPr>
          <p:cNvPr id="33" name="Rectangle: Rounded Corners 32">
            <a:hlinkClick r:id="" action="ppaction://noaction"/>
            <a:extLst>
              <a:ext uri="{FF2B5EF4-FFF2-40B4-BE49-F238E27FC236}">
                <a16:creationId xmlns:a16="http://schemas.microsoft.com/office/drawing/2014/main" id="{A3428D07-76F0-A446-4975-996D6B36BC58}"/>
              </a:ext>
              <a:ext uri="{C183D7F6-B498-43B3-948B-1728B52AA6E4}">
                <adec:decorative xmlns:adec="http://schemas.microsoft.com/office/drawing/2017/decorative" val="1"/>
              </a:ext>
            </a:extLst>
          </p:cNvPr>
          <p:cNvSpPr>
            <a:spLocks/>
          </p:cNvSpPr>
          <p:nvPr/>
        </p:nvSpPr>
        <p:spPr bwMode="auto">
          <a:xfrm>
            <a:off x="6377575"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File Guidance </a:t>
            </a:r>
            <a:b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b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&amp; Example</a:t>
            </a:r>
          </a:p>
        </p:txBody>
      </p:sp>
      <p:sp>
        <p:nvSpPr>
          <p:cNvPr id="34" name="Rectangle: Rounded Corners 33">
            <a:hlinkClick r:id="rId6" action="ppaction://hlinksldjump"/>
            <a:extLst>
              <a:ext uri="{FF2B5EF4-FFF2-40B4-BE49-F238E27FC236}">
                <a16:creationId xmlns:a16="http://schemas.microsoft.com/office/drawing/2014/main" id="{EE574713-18DF-14C9-74F6-A9DD2C37C8B2}"/>
              </a:ext>
              <a:ext uri="{C183D7F6-B498-43B3-948B-1728B52AA6E4}">
                <adec:decorative xmlns:adec="http://schemas.microsoft.com/office/drawing/2017/decorative" val="1"/>
              </a:ext>
            </a:extLst>
          </p:cNvPr>
          <p:cNvSpPr>
            <a:spLocks/>
          </p:cNvSpPr>
          <p:nvPr/>
        </p:nvSpPr>
        <p:spPr bwMode="auto">
          <a:xfrm>
            <a:off x="4421050" y="230036"/>
            <a:ext cx="886822" cy="373214"/>
          </a:xfrm>
          <a:prstGeom prst="roundRect">
            <a:avLst>
              <a:gd name="adj" fmla="val 50000"/>
            </a:avLst>
          </a:prstGeom>
          <a:gradFill flip="none" rotWithShape="1">
            <a:gsLst>
              <a:gs pos="0">
                <a:srgbClr val="C742CD"/>
              </a:gs>
              <a:gs pos="100000">
                <a:srgbClr val="2780D7"/>
              </a:gs>
            </a:gsLst>
            <a:path path="circle">
              <a:fillToRect l="100000" t="100000"/>
            </a:path>
            <a:tileRect r="-100000" b="-100000"/>
          </a:gradFill>
          <a:ln w="1905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Segoe Sans Display Semibold"/>
                <a:ea typeface="+mn-ea"/>
                <a:cs typeface="Segoe UI" pitchFamily="34" charset="0"/>
              </a:rPr>
              <a:t>Scenario 4</a:t>
            </a:r>
          </a:p>
        </p:txBody>
      </p:sp>
      <p:sp>
        <p:nvSpPr>
          <p:cNvPr id="11" name="Title 10">
            <a:extLst>
              <a:ext uri="{FF2B5EF4-FFF2-40B4-BE49-F238E27FC236}">
                <a16:creationId xmlns:a16="http://schemas.microsoft.com/office/drawing/2014/main" id="{C12C3D63-652C-AB8D-27E6-A979891D442F}"/>
              </a:ext>
            </a:extLst>
          </p:cNvPr>
          <p:cNvSpPr>
            <a:spLocks noGrp="1"/>
          </p:cNvSpPr>
          <p:nvPr>
            <p:ph type="title"/>
          </p:nvPr>
        </p:nvSpPr>
        <p:spPr>
          <a:xfrm>
            <a:off x="508001" y="939800"/>
            <a:ext cx="5659335" cy="861774"/>
          </a:xfrm>
        </p:spPr>
        <p:txBody>
          <a:bodyPr/>
          <a:lstStyle/>
          <a:p>
            <a:r>
              <a:rPr lang="en-US"/>
              <a:t>Scenario 4: Sales Readiness and Enablement </a:t>
            </a:r>
          </a:p>
        </p:txBody>
      </p:sp>
      <p:sp>
        <p:nvSpPr>
          <p:cNvPr id="8" name="Content Placeholder 2">
            <a:extLst>
              <a:ext uri="{FF2B5EF4-FFF2-40B4-BE49-F238E27FC236}">
                <a16:creationId xmlns:a16="http://schemas.microsoft.com/office/drawing/2014/main" id="{D5DF16E9-4CDA-BDC9-0057-B5C3EC8966C7}"/>
              </a:ext>
            </a:extLst>
          </p:cNvPr>
          <p:cNvSpPr txBox="1">
            <a:spLocks/>
          </p:cNvSpPr>
          <p:nvPr/>
        </p:nvSpPr>
        <p:spPr>
          <a:xfrm>
            <a:off x="1000125" y="2182597"/>
            <a:ext cx="6264276" cy="365228"/>
          </a:xfrm>
          <a:prstGeom prst="rect">
            <a:avLst/>
          </a:prstGeom>
        </p:spPr>
        <p:txBody>
          <a:bodyPr vert="horz" wrap="square" lIns="0" tIns="0" rIns="0" bIns="0" rtlCol="0">
            <a:spAutoFit/>
          </a:bodyPr>
          <a:lstStyle>
            <a:lvl1pPr marL="145733"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785" kern="1200" spc="0" baseline="0">
                <a:solidFill>
                  <a:schemeClr val="tx1"/>
                </a:solidFill>
                <a:latin typeface="+mn-lt"/>
                <a:ea typeface="+mn-ea"/>
                <a:cs typeface="Segoe Sans Display" pitchFamily="2" charset="0"/>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ts val="1500"/>
              </a:lnSpc>
              <a:spcBef>
                <a:spcPts val="0"/>
              </a:spcBef>
              <a:spcAft>
                <a:spcPts val="1200"/>
              </a:spcAft>
              <a:buClrTx/>
              <a:buSzPct val="90000"/>
              <a:buFont typeface="Wingdings" panose="05000000000000000000" pitchFamily="2" charset="2"/>
              <a:buNone/>
              <a:tabLst/>
              <a:defRPr/>
            </a:pPr>
            <a:r>
              <a:rPr kumimoji="0" lang="en-US" sz="1050" b="0" i="0" u="none" strike="noStrike" kern="100" cap="none" spc="0" normalizeH="0" baseline="0" noProof="0">
                <a:ln>
                  <a:noFill/>
                </a:ln>
                <a:solidFill>
                  <a:srgbClr val="091F2C"/>
                </a:solidFill>
                <a:effectLst/>
                <a:uLnTx/>
                <a:uFillTx/>
                <a:latin typeface="Segoe Sans Display Semibold"/>
                <a:ea typeface="+mn-ea"/>
                <a:cs typeface="Segoe Sans Display" pitchFamily="2" charset="0"/>
              </a:rPr>
              <a:t>Goal: </a:t>
            </a:r>
            <a:r>
              <a:rPr kumimoji="0" lang="en-US" sz="1050" b="0" i="0" u="none" strike="noStrike" kern="100" cap="none" spc="0" normalizeH="0" baseline="0" noProof="0">
                <a:ln>
                  <a:noFill/>
                </a:ln>
                <a:solidFill>
                  <a:srgbClr val="091F2C"/>
                </a:solidFill>
                <a:effectLst/>
                <a:uLnTx/>
                <a:uFillTx/>
                <a:latin typeface="Segoe Sans Display"/>
                <a:ea typeface="+mn-ea"/>
                <a:cs typeface="Segoe Sans Display" pitchFamily="2" charset="0"/>
              </a:rPr>
              <a:t>Help product marketers turn raw product information into timely, accurate content for sellers by creating clear explanations, simple talk tracks, and useful customer examples.</a:t>
            </a:r>
          </a:p>
        </p:txBody>
      </p:sp>
      <p:sp>
        <p:nvSpPr>
          <p:cNvPr id="16" name="Content Placeholder 2">
            <a:extLst>
              <a:ext uri="{FF2B5EF4-FFF2-40B4-BE49-F238E27FC236}">
                <a16:creationId xmlns:a16="http://schemas.microsoft.com/office/drawing/2014/main" id="{6BCF6068-2E87-D04B-A721-20768779007C}"/>
              </a:ext>
            </a:extLst>
          </p:cNvPr>
          <p:cNvSpPr txBox="1">
            <a:spLocks/>
          </p:cNvSpPr>
          <p:nvPr/>
        </p:nvSpPr>
        <p:spPr>
          <a:xfrm>
            <a:off x="1000125" y="2881749"/>
            <a:ext cx="6264276" cy="172868"/>
          </a:xfrm>
          <a:prstGeom prst="rect">
            <a:avLst/>
          </a:prstGeom>
        </p:spPr>
        <p:txBody>
          <a:bodyPr vert="horz" wrap="square" lIns="0" tIns="0" rIns="0" bIns="0" rtlCol="0">
            <a:spAutoFit/>
          </a:bodyPr>
          <a:lstStyle>
            <a:lvl1pPr marL="145733"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785" kern="1200" spc="0" baseline="0">
                <a:solidFill>
                  <a:schemeClr val="tx1"/>
                </a:solidFill>
                <a:latin typeface="+mn-lt"/>
                <a:ea typeface="+mn-ea"/>
                <a:cs typeface="Segoe Sans Display" pitchFamily="2" charset="0"/>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ts val="1500"/>
              </a:lnSpc>
              <a:spcBef>
                <a:spcPts val="0"/>
              </a:spcBef>
              <a:spcAft>
                <a:spcPts val="1200"/>
              </a:spcAft>
              <a:buClrTx/>
              <a:buSzPct val="90000"/>
              <a:buFont typeface="Wingdings" panose="05000000000000000000" pitchFamily="2" charset="2"/>
              <a:buNone/>
              <a:tabLst/>
              <a:defRPr/>
            </a:pPr>
            <a:r>
              <a:rPr kumimoji="0" lang="en-US" sz="1050" b="0" i="0" u="none" strike="noStrike" kern="100" cap="none" spc="0" normalizeH="0" baseline="0" noProof="0">
                <a:ln>
                  <a:noFill/>
                </a:ln>
                <a:solidFill>
                  <a:srgbClr val="091F2C"/>
                </a:solidFill>
                <a:effectLst/>
                <a:uLnTx/>
                <a:uFillTx/>
                <a:latin typeface="Segoe Sans Display Semibold"/>
                <a:ea typeface="+mn-ea"/>
                <a:cs typeface="Segoe Sans Display" pitchFamily="2" charset="0"/>
              </a:rPr>
              <a:t>Outcome: </a:t>
            </a:r>
            <a:r>
              <a:rPr kumimoji="0" lang="en-US" sz="1050" b="0" i="0" u="none" strike="noStrike" kern="100" cap="none" spc="0" normalizeH="0" baseline="0" noProof="0">
                <a:ln>
                  <a:noFill/>
                </a:ln>
                <a:solidFill>
                  <a:srgbClr val="091F2C"/>
                </a:solidFill>
                <a:effectLst/>
                <a:uLnTx/>
                <a:uFillTx/>
                <a:latin typeface="Segoe Sans Display"/>
                <a:ea typeface="+mn-ea"/>
                <a:cs typeface="Segoe Sans Display" pitchFamily="2" charset="0"/>
              </a:rPr>
              <a:t>Simple draft materials to support seller readiness discussions</a:t>
            </a:r>
          </a:p>
        </p:txBody>
      </p:sp>
      <p:sp>
        <p:nvSpPr>
          <p:cNvPr id="3" name="Rectangle: Top Corners Rounded 2">
            <a:extLst>
              <a:ext uri="{FF2B5EF4-FFF2-40B4-BE49-F238E27FC236}">
                <a16:creationId xmlns:a16="http://schemas.microsoft.com/office/drawing/2014/main" id="{8D5B0518-09EC-DAEB-B9E1-12DEDD16BBF5}"/>
              </a:ext>
              <a:ext uri="{C183D7F6-B498-43B3-948B-1728B52AA6E4}">
                <adec:decorative xmlns:adec="http://schemas.microsoft.com/office/drawing/2017/decorative" val="1"/>
              </a:ext>
            </a:extLst>
          </p:cNvPr>
          <p:cNvSpPr/>
          <p:nvPr/>
        </p:nvSpPr>
        <p:spPr bwMode="auto">
          <a:xfrm>
            <a:off x="4584319" y="3471712"/>
            <a:ext cx="2613022" cy="401871"/>
          </a:xfrm>
          <a:prstGeom prst="round2SameRect">
            <a:avLst/>
          </a:prstGeom>
          <a:solidFill>
            <a:srgbClr val="FCE7DB"/>
          </a:solidFill>
          <a:ln w="9525">
            <a:solidFill>
              <a:schemeClr val="bg1"/>
            </a:solidFill>
          </a:ln>
          <a:effectLst>
            <a:outerShdw blurRad="114300" algn="ctr" rotWithShape="0">
              <a:prstClr val="black">
                <a:alpha val="6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FFFFFF"/>
              </a:solidFill>
              <a:effectLst/>
              <a:uLnTx/>
              <a:uFillTx/>
              <a:latin typeface="Segoe Sans Display"/>
              <a:ea typeface="+mn-ea"/>
              <a:cs typeface="+mn-cs"/>
            </a:endParaRPr>
          </a:p>
        </p:txBody>
      </p:sp>
      <p:sp>
        <p:nvSpPr>
          <p:cNvPr id="4" name="Rectangle: Top Corners Rounded 3">
            <a:extLst>
              <a:ext uri="{FF2B5EF4-FFF2-40B4-BE49-F238E27FC236}">
                <a16:creationId xmlns:a16="http://schemas.microsoft.com/office/drawing/2014/main" id="{601D708E-FD5E-3959-960B-D37BD66FEBDF}"/>
              </a:ext>
              <a:ext uri="{C183D7F6-B498-43B3-948B-1728B52AA6E4}">
                <adec:decorative xmlns:adec="http://schemas.microsoft.com/office/drawing/2017/decorative" val="1"/>
              </a:ext>
            </a:extLst>
          </p:cNvPr>
          <p:cNvSpPr/>
          <p:nvPr/>
        </p:nvSpPr>
        <p:spPr bwMode="auto">
          <a:xfrm rot="16200000">
            <a:off x="4052887" y="3284503"/>
            <a:ext cx="286576" cy="776288"/>
          </a:xfrm>
          <a:prstGeom prst="round2Same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5" name="Content Placeholder 2">
            <a:extLst>
              <a:ext uri="{FF2B5EF4-FFF2-40B4-BE49-F238E27FC236}">
                <a16:creationId xmlns:a16="http://schemas.microsoft.com/office/drawing/2014/main" id="{FE6F87EF-DC93-4E38-BDC8-ADE658651D42}"/>
              </a:ext>
              <a:ext uri="{C183D7F6-B498-43B3-948B-1728B52AA6E4}">
                <adec:decorative xmlns:adec="http://schemas.microsoft.com/office/drawing/2017/decorative" val="0"/>
              </a:ext>
            </a:extLst>
          </p:cNvPr>
          <p:cNvSpPr txBox="1">
            <a:spLocks/>
          </p:cNvSpPr>
          <p:nvPr/>
        </p:nvSpPr>
        <p:spPr>
          <a:xfrm>
            <a:off x="3911173" y="3588009"/>
            <a:ext cx="535258" cy="169277"/>
          </a:xfrm>
          <a:prstGeom prst="rect">
            <a:avLst/>
          </a:prstGeom>
          <a:noFill/>
        </p:spPr>
        <p:txBody>
          <a:bodyPr wrap="squar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3000"/>
              </a:spcAft>
              <a:buClrTx/>
              <a:buSzTx/>
              <a:buFontTx/>
              <a:buNone/>
              <a:tabLst/>
              <a:defRPr/>
            </a:pPr>
            <a:r>
              <a:rPr kumimoji="0" lang="en-US" sz="1100" b="0" i="0" u="none" strike="noStrike" kern="100" cap="none" spc="0" normalizeH="0" baseline="0" noProof="0">
                <a:ln>
                  <a:noFill/>
                </a:ln>
                <a:solidFill>
                  <a:srgbClr val="FFFFFF">
                    <a:alpha val="99000"/>
                  </a:srgbClr>
                </a:solidFill>
                <a:effectLst/>
                <a:uLnTx/>
                <a:uFillTx/>
                <a:latin typeface="Segoe Sans Display Semibold"/>
                <a:ea typeface="+mn-ea"/>
                <a:cs typeface="+mn-cs"/>
              </a:rPr>
              <a:t>Legend </a:t>
            </a:r>
          </a:p>
        </p:txBody>
      </p:sp>
      <p:sp>
        <p:nvSpPr>
          <p:cNvPr id="7" name="Rectangle: Rounded Corners 6" descr="Orange text">
            <a:extLst>
              <a:ext uri="{FF2B5EF4-FFF2-40B4-BE49-F238E27FC236}">
                <a16:creationId xmlns:a16="http://schemas.microsoft.com/office/drawing/2014/main" id="{D1455247-CF2F-9097-C388-7C0B6B187DF4}"/>
              </a:ext>
              <a:ext uri="{C183D7F6-B498-43B3-948B-1728B52AA6E4}">
                <adec:decorative xmlns:adec="http://schemas.microsoft.com/office/drawing/2017/decorative" val="0"/>
              </a:ext>
            </a:extLst>
          </p:cNvPr>
          <p:cNvSpPr>
            <a:spLocks/>
          </p:cNvSpPr>
          <p:nvPr/>
        </p:nvSpPr>
        <p:spPr bwMode="auto">
          <a:xfrm>
            <a:off x="4703015" y="3586162"/>
            <a:ext cx="172970" cy="172970"/>
          </a:xfrm>
          <a:prstGeom prst="roundRect">
            <a:avLst/>
          </a:prstGeom>
          <a:solidFill>
            <a:schemeClr val="accent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9" name="Content Placeholder 2">
            <a:extLst>
              <a:ext uri="{FF2B5EF4-FFF2-40B4-BE49-F238E27FC236}">
                <a16:creationId xmlns:a16="http://schemas.microsoft.com/office/drawing/2014/main" id="{23B9B6F6-7D54-5341-34B3-1E22A7FE16B6}"/>
              </a:ext>
              <a:ext uri="{C183D7F6-B498-43B3-948B-1728B52AA6E4}">
                <adec:decorative xmlns:adec="http://schemas.microsoft.com/office/drawing/2017/decorative" val="0"/>
              </a:ext>
            </a:extLst>
          </p:cNvPr>
          <p:cNvSpPr txBox="1">
            <a:spLocks/>
          </p:cNvSpPr>
          <p:nvPr/>
        </p:nvSpPr>
        <p:spPr>
          <a:xfrm>
            <a:off x="4951289" y="3603397"/>
            <a:ext cx="850682" cy="138499"/>
          </a:xfrm>
          <a:prstGeom prst="rect">
            <a:avLst/>
          </a:prstGeom>
          <a:noFill/>
        </p:spPr>
        <p:txBody>
          <a:bodyPr wrap="non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3000"/>
              </a:spcAft>
              <a:buClrTx/>
              <a:buSzTx/>
              <a:buFontTx/>
              <a:buNone/>
              <a:tabLst/>
              <a:defRPr/>
            </a:pPr>
            <a:r>
              <a:rPr kumimoji="0" lang="en-US" sz="900" b="0" i="0" u="none" strike="noStrike" kern="100" cap="none" spc="0" normalizeH="0" baseline="0" noProof="0">
                <a:ln>
                  <a:noFill/>
                </a:ln>
                <a:solidFill>
                  <a:srgbClr val="EC4A27">
                    <a:alpha val="99000"/>
                  </a:srgbClr>
                </a:solidFill>
                <a:effectLst/>
                <a:uLnTx/>
                <a:uFillTx/>
                <a:latin typeface="Segoe Sans Display"/>
                <a:ea typeface="+mn-ea"/>
                <a:cs typeface="+mn-cs"/>
              </a:rPr>
              <a:t>/Referenced File </a:t>
            </a:r>
          </a:p>
        </p:txBody>
      </p:sp>
      <p:sp>
        <p:nvSpPr>
          <p:cNvPr id="10" name="Rectangle: Rounded Corners 9" descr="Purple text">
            <a:extLst>
              <a:ext uri="{FF2B5EF4-FFF2-40B4-BE49-F238E27FC236}">
                <a16:creationId xmlns:a16="http://schemas.microsoft.com/office/drawing/2014/main" id="{2327543E-154D-39E1-EEDD-3C8A411B2F03}"/>
              </a:ext>
              <a:ext uri="{C183D7F6-B498-43B3-948B-1728B52AA6E4}">
                <adec:decorative xmlns:adec="http://schemas.microsoft.com/office/drawing/2017/decorative" val="0"/>
              </a:ext>
            </a:extLst>
          </p:cNvPr>
          <p:cNvSpPr/>
          <p:nvPr/>
        </p:nvSpPr>
        <p:spPr bwMode="auto">
          <a:xfrm>
            <a:off x="5928378" y="3586162"/>
            <a:ext cx="172970" cy="172970"/>
          </a:xfrm>
          <a:prstGeom prst="round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12" name="Content Placeholder 2">
            <a:extLst>
              <a:ext uri="{FF2B5EF4-FFF2-40B4-BE49-F238E27FC236}">
                <a16:creationId xmlns:a16="http://schemas.microsoft.com/office/drawing/2014/main" id="{D46806E7-7ECF-5AEA-6915-DC06C505F494}"/>
              </a:ext>
              <a:ext uri="{C183D7F6-B498-43B3-948B-1728B52AA6E4}">
                <adec:decorative xmlns:adec="http://schemas.microsoft.com/office/drawing/2017/decorative" val="0"/>
              </a:ext>
            </a:extLst>
          </p:cNvPr>
          <p:cNvSpPr txBox="1">
            <a:spLocks/>
          </p:cNvSpPr>
          <p:nvPr/>
        </p:nvSpPr>
        <p:spPr>
          <a:xfrm>
            <a:off x="6176651" y="3603397"/>
            <a:ext cx="944041" cy="138499"/>
          </a:xfrm>
          <a:prstGeom prst="rect">
            <a:avLst/>
          </a:prstGeom>
          <a:noFill/>
        </p:spPr>
        <p:txBody>
          <a:bodyPr wrap="non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3000"/>
              </a:spcAft>
              <a:buClrTx/>
              <a:buSzTx/>
              <a:buFontTx/>
              <a:buNone/>
              <a:tabLst/>
              <a:defRPr/>
            </a:pPr>
            <a:r>
              <a:rPr kumimoji="0" lang="en-US" sz="900" b="0" i="0" u="none" strike="noStrike" kern="100" cap="none" spc="0" normalizeH="0" baseline="0" noProof="0" dirty="0">
                <a:ln>
                  <a:noFill/>
                </a:ln>
                <a:solidFill>
                  <a:srgbClr val="C03BC4">
                    <a:alpha val="99000"/>
                  </a:srgbClr>
                </a:solidFill>
                <a:effectLst/>
                <a:uLnTx/>
                <a:uFillTx/>
                <a:latin typeface="Segoe Sans Display"/>
                <a:ea typeface="+mn-ea"/>
                <a:cs typeface="+mn-cs"/>
              </a:rPr>
              <a:t>[Details you insert]</a:t>
            </a:r>
          </a:p>
        </p:txBody>
      </p:sp>
      <p:sp>
        <p:nvSpPr>
          <p:cNvPr id="14" name="Rectangle 13">
            <a:hlinkClick r:id="" action="ppaction://noaction"/>
            <a:extLst>
              <a:ext uri="{FF2B5EF4-FFF2-40B4-BE49-F238E27FC236}">
                <a16:creationId xmlns:a16="http://schemas.microsoft.com/office/drawing/2014/main" id="{A6948ACE-719A-4A3F-1921-09E4EF8FC5B0}"/>
              </a:ext>
            </a:extLst>
          </p:cNvPr>
          <p:cNvSpPr>
            <a:spLocks/>
          </p:cNvSpPr>
          <p:nvPr/>
        </p:nvSpPr>
        <p:spPr bwMode="auto">
          <a:xfrm>
            <a:off x="5503983" y="9407114"/>
            <a:ext cx="1760414" cy="13849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r" defTabSz="932472" rtl="0" eaLnBrk="1" fontAlgn="base" latinLnBrk="0" hangingPunct="1">
              <a:lnSpc>
                <a:spcPct val="100000"/>
              </a:lnSpc>
              <a:spcBef>
                <a:spcPct val="0"/>
              </a:spcBef>
              <a:spcAft>
                <a:spcPct val="0"/>
              </a:spcAft>
              <a:buClrTx/>
              <a:buSzTx/>
              <a:buFontTx/>
              <a:buNone/>
              <a:tabLst/>
              <a:defRPr/>
            </a:pPr>
            <a:r>
              <a:rPr kumimoji="0" lang="en-IN" sz="900" b="0" i="1" u="none" strike="noStrike" kern="1200" cap="none" spc="0" normalizeH="0" baseline="0" noProof="0" dirty="0">
                <a:ln>
                  <a:noFill/>
                </a:ln>
                <a:solidFill>
                  <a:srgbClr val="FFFFFF">
                    <a:lumMod val="50000"/>
                    <a:alpha val="99000"/>
                  </a:srgbClr>
                </a:solidFill>
                <a:effectLst/>
                <a:uLnTx/>
                <a:uFillTx/>
                <a:latin typeface="Segoe Sans Display"/>
                <a:ea typeface="Segoe UI" pitchFamily="34" charset="0"/>
                <a:cs typeface="Segoe UI" pitchFamily="34" charset="0"/>
              </a:rPr>
              <a:t>See file guidance on </a:t>
            </a:r>
            <a:r>
              <a:rPr lang="en-IN" sz="900" i="1" u="sng" dirty="0">
                <a:solidFill>
                  <a:srgbClr val="0078D4">
                    <a:alpha val="99000"/>
                  </a:srgbClr>
                </a:solidFill>
                <a:latin typeface="Segoe Sans Display"/>
                <a:ea typeface="Segoe UI" pitchFamily="34" charset="0"/>
                <a:cs typeface="Segoe UI" pitchFamily="34" charset="0"/>
                <a:hlinkClick r:id="" action="ppaction://noaction">
                  <a:extLst>
                    <a:ext uri="{A12FA001-AC4F-418D-AE19-62706E023703}">
                      <ahyp:hlinkClr xmlns:ahyp="http://schemas.microsoft.com/office/drawing/2018/hyperlinkcolor" val="tx"/>
                    </a:ext>
                  </a:extLst>
                </a:hlinkClick>
              </a:rPr>
              <a:t>page 13</a:t>
            </a:r>
            <a:endParaRPr kumimoji="0" lang="en-US" sz="900" b="0" i="1" u="sng" strike="noStrike" kern="1200" cap="none" spc="0" normalizeH="0" baseline="0" noProof="0" dirty="0">
              <a:ln>
                <a:noFill/>
              </a:ln>
              <a:solidFill>
                <a:srgbClr val="0078D4">
                  <a:alpha val="99000"/>
                </a:srgbClr>
              </a:solidFill>
              <a:effectLst/>
              <a:uLnTx/>
              <a:uFillTx/>
              <a:latin typeface="Segoe Sans Display"/>
              <a:ea typeface="Segoe UI" pitchFamily="34" charset="0"/>
              <a:cs typeface="Segoe UI" pitchFamily="34" charset="0"/>
            </a:endParaRPr>
          </a:p>
        </p:txBody>
      </p:sp>
    </p:spTree>
    <p:extLst>
      <p:ext uri="{BB962C8B-B14F-4D97-AF65-F5344CB8AC3E}">
        <p14:creationId xmlns:p14="http://schemas.microsoft.com/office/powerpoint/2010/main" val="371862947"/>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F623D-A050-D720-74D3-84AF24C01D95}"/>
            </a:ext>
          </a:extLst>
        </p:cNvPr>
        <p:cNvGrpSpPr/>
        <p:nvPr/>
      </p:nvGrpSpPr>
      <p:grpSpPr>
        <a:xfrm>
          <a:off x="0" y="0"/>
          <a:ext cx="0" cy="0"/>
          <a:chOff x="0" y="0"/>
          <a:chExt cx="0" cy="0"/>
        </a:xfrm>
      </p:grpSpPr>
      <p:sp>
        <p:nvSpPr>
          <p:cNvPr id="36" name="Rectangle: Rounded Corners 35">
            <a:extLst>
              <a:ext uri="{FF2B5EF4-FFF2-40B4-BE49-F238E27FC236}">
                <a16:creationId xmlns:a16="http://schemas.microsoft.com/office/drawing/2014/main" id="{AC80FE44-1ED9-0AB6-2743-802E8DCFCA56}"/>
              </a:ext>
              <a:ext uri="{C183D7F6-B498-43B3-948B-1728B52AA6E4}">
                <adec:decorative xmlns:adec="http://schemas.microsoft.com/office/drawing/2017/decorative" val="1"/>
              </a:ext>
            </a:extLst>
          </p:cNvPr>
          <p:cNvSpPr>
            <a:spLocks/>
          </p:cNvSpPr>
          <p:nvPr/>
        </p:nvSpPr>
        <p:spPr bwMode="auto">
          <a:xfrm>
            <a:off x="507998" y="3880067"/>
            <a:ext cx="6756399" cy="5238534"/>
          </a:xfrm>
          <a:prstGeom prst="roundRect">
            <a:avLst>
              <a:gd name="adj" fmla="val 2541"/>
            </a:avLst>
          </a:prstGeom>
          <a:solidFill>
            <a:schemeClr val="bg1">
              <a:alpha val="62000"/>
            </a:schemeClr>
          </a:solidFill>
          <a:ln w="9525">
            <a:solidFill>
              <a:schemeClr val="bg1"/>
            </a:solidFill>
          </a:ln>
          <a:effectLst>
            <a:outerShdw blurRad="114300" algn="ctr" rotWithShape="0">
              <a:prstClr val="black">
                <a:alpha val="6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FFFFFF"/>
              </a:solidFill>
              <a:effectLst/>
              <a:uLnTx/>
              <a:uFillTx/>
              <a:latin typeface="Segoe Sans Display"/>
              <a:ea typeface="+mn-ea"/>
              <a:cs typeface="+mn-cs"/>
            </a:endParaRPr>
          </a:p>
        </p:txBody>
      </p:sp>
      <p:pic>
        <p:nvPicPr>
          <p:cNvPr id="31" name="object 4">
            <a:extLst>
              <a:ext uri="{FF2B5EF4-FFF2-40B4-BE49-F238E27FC236}">
                <a16:creationId xmlns:a16="http://schemas.microsoft.com/office/drawing/2014/main" id="{31613F8B-5596-7E83-D294-22CBC434F0CC}"/>
              </a:ext>
              <a:ext uri="{C183D7F6-B498-43B3-948B-1728B52AA6E4}">
                <adec:decorative xmlns:adec="http://schemas.microsoft.com/office/drawing/2017/decorative" val="1"/>
              </a:ext>
            </a:extLst>
          </p:cNvPr>
          <p:cNvPicPr/>
          <p:nvPr/>
        </p:nvPicPr>
        <p:blipFill rotWithShape="1">
          <a:blip r:embed="rId3" cstate="print"/>
          <a:srcRect l="19670" r="19670"/>
          <a:stretch>
            <a:fillRect/>
          </a:stretch>
        </p:blipFill>
        <p:spPr>
          <a:xfrm rot="5400000">
            <a:off x="3850482" y="6136484"/>
            <a:ext cx="71436" cy="7772400"/>
          </a:xfrm>
          <a:prstGeom prst="rect">
            <a:avLst/>
          </a:prstGeom>
        </p:spPr>
      </p:pic>
      <p:sp>
        <p:nvSpPr>
          <p:cNvPr id="15" name="Rectangle 14">
            <a:extLst>
              <a:ext uri="{FF2B5EF4-FFF2-40B4-BE49-F238E27FC236}">
                <a16:creationId xmlns:a16="http://schemas.microsoft.com/office/drawing/2014/main" id="{1F892B7A-F690-C6CB-9AA7-DC2AE5AD4E44}"/>
              </a:ext>
              <a:ext uri="{C183D7F6-B498-43B3-948B-1728B52AA6E4}">
                <adec:decorative xmlns:adec="http://schemas.microsoft.com/office/drawing/2017/decorative" val="1"/>
              </a:ext>
            </a:extLst>
          </p:cNvPr>
          <p:cNvSpPr>
            <a:spLocks/>
          </p:cNvSpPr>
          <p:nvPr/>
        </p:nvSpPr>
        <p:spPr bwMode="auto">
          <a:xfrm>
            <a:off x="0" y="2066925"/>
            <a:ext cx="7772400" cy="1199542"/>
          </a:xfrm>
          <a:prstGeom prst="rect">
            <a:avLst/>
          </a:prstGeom>
          <a:solidFill>
            <a:schemeClr val="bg2">
              <a:lumMod val="90000"/>
              <a:alpha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17" name="Graphic 5">
            <a:extLst>
              <a:ext uri="{FF2B5EF4-FFF2-40B4-BE49-F238E27FC236}">
                <a16:creationId xmlns:a16="http://schemas.microsoft.com/office/drawing/2014/main" id="{EE52B3AD-954C-5EAE-3C90-A375CA034811}"/>
              </a:ext>
              <a:ext uri="{C183D7F6-B498-43B3-948B-1728B52AA6E4}">
                <adec:decorative xmlns:adec="http://schemas.microsoft.com/office/drawing/2017/decorative" val="1"/>
              </a:ext>
            </a:extLst>
          </p:cNvPr>
          <p:cNvSpPr>
            <a:spLocks/>
          </p:cNvSpPr>
          <p:nvPr/>
        </p:nvSpPr>
        <p:spPr>
          <a:xfrm>
            <a:off x="543716" y="2221541"/>
            <a:ext cx="287344" cy="287340"/>
          </a:xfrm>
          <a:custGeom>
            <a:avLst/>
            <a:gdLst>
              <a:gd name="csX0" fmla="*/ 188408 w 190501"/>
              <a:gd name="csY0" fmla="*/ 45534 h 190500"/>
              <a:gd name="csX1" fmla="*/ 189957 w 190501"/>
              <a:gd name="csY1" fmla="*/ 37748 h 190500"/>
              <a:gd name="csX2" fmla="*/ 183357 w 190501"/>
              <a:gd name="csY2" fmla="*/ 33338 h 190500"/>
              <a:gd name="csX3" fmla="*/ 157162 w 190501"/>
              <a:gd name="csY3" fmla="*/ 33338 h 190500"/>
              <a:gd name="csX4" fmla="*/ 157162 w 190501"/>
              <a:gd name="csY4" fmla="*/ 7144 h 190500"/>
              <a:gd name="csX5" fmla="*/ 152751 w 190501"/>
              <a:gd name="csY5" fmla="*/ 544 h 190500"/>
              <a:gd name="csX6" fmla="*/ 144967 w 190501"/>
              <a:gd name="csY6" fmla="*/ 2093 h 190500"/>
              <a:gd name="csX7" fmla="*/ 121155 w 190501"/>
              <a:gd name="csY7" fmla="*/ 25906 h 190500"/>
              <a:gd name="csX8" fmla="*/ 119063 w 190501"/>
              <a:gd name="csY8" fmla="*/ 30957 h 190500"/>
              <a:gd name="csX9" fmla="*/ 119063 w 190501"/>
              <a:gd name="csY9" fmla="*/ 57967 h 190500"/>
              <a:gd name="csX10" fmla="*/ 100185 w 190501"/>
              <a:gd name="csY10" fmla="*/ 76846 h 190500"/>
              <a:gd name="csX11" fmla="*/ 95250 w 190501"/>
              <a:gd name="csY11" fmla="*/ 76201 h 190500"/>
              <a:gd name="csX12" fmla="*/ 76200 w 190501"/>
              <a:gd name="csY12" fmla="*/ 95251 h 190500"/>
              <a:gd name="csX13" fmla="*/ 95250 w 190501"/>
              <a:gd name="csY13" fmla="*/ 114301 h 190500"/>
              <a:gd name="csX14" fmla="*/ 114300 w 190501"/>
              <a:gd name="csY14" fmla="*/ 95251 h 190500"/>
              <a:gd name="csX15" fmla="*/ 113655 w 190501"/>
              <a:gd name="csY15" fmla="*/ 90316 h 190500"/>
              <a:gd name="csX16" fmla="*/ 132533 w 190501"/>
              <a:gd name="csY16" fmla="*/ 71438 h 190500"/>
              <a:gd name="csX17" fmla="*/ 159545 w 190501"/>
              <a:gd name="csY17" fmla="*/ 71438 h 190500"/>
              <a:gd name="csX18" fmla="*/ 164596 w 190501"/>
              <a:gd name="csY18" fmla="*/ 69346 h 190500"/>
              <a:gd name="csX19" fmla="*/ 188408 w 190501"/>
              <a:gd name="csY19" fmla="*/ 45534 h 190500"/>
              <a:gd name="csX20" fmla="*/ 95250 w 190501"/>
              <a:gd name="csY20" fmla="*/ 1 h 190500"/>
              <a:gd name="csX21" fmla="*/ 127860 w 190501"/>
              <a:gd name="csY21" fmla="*/ 5729 h 190500"/>
              <a:gd name="csX22" fmla="*/ 114419 w 190501"/>
              <a:gd name="csY22" fmla="*/ 19170 h 190500"/>
              <a:gd name="csX23" fmla="*/ 112781 w 190501"/>
              <a:gd name="csY23" fmla="*/ 21077 h 190500"/>
              <a:gd name="csX24" fmla="*/ 95250 w 190501"/>
              <a:gd name="csY24" fmla="*/ 19051 h 190500"/>
              <a:gd name="csX25" fmla="*/ 19050 w 190501"/>
              <a:gd name="csY25" fmla="*/ 95251 h 190500"/>
              <a:gd name="csX26" fmla="*/ 95250 w 190501"/>
              <a:gd name="csY26" fmla="*/ 171451 h 190500"/>
              <a:gd name="csX27" fmla="*/ 171450 w 190501"/>
              <a:gd name="csY27" fmla="*/ 95251 h 190500"/>
              <a:gd name="csX28" fmla="*/ 169424 w 190501"/>
              <a:gd name="csY28" fmla="*/ 77720 h 190500"/>
              <a:gd name="csX29" fmla="*/ 171331 w 190501"/>
              <a:gd name="csY29" fmla="*/ 76081 h 190500"/>
              <a:gd name="csX30" fmla="*/ 184772 w 190501"/>
              <a:gd name="csY30" fmla="*/ 62641 h 190500"/>
              <a:gd name="csX31" fmla="*/ 190500 w 190501"/>
              <a:gd name="csY31" fmla="*/ 95251 h 190500"/>
              <a:gd name="csX32" fmla="*/ 95250 w 190501"/>
              <a:gd name="csY32" fmla="*/ 190501 h 190500"/>
              <a:gd name="csX33" fmla="*/ 0 w 190501"/>
              <a:gd name="csY33" fmla="*/ 95251 h 190500"/>
              <a:gd name="csX34" fmla="*/ 95250 w 190501"/>
              <a:gd name="csY34" fmla="*/ 1 h 190500"/>
              <a:gd name="csX35" fmla="*/ 95250 w 190501"/>
              <a:gd name="csY35" fmla="*/ 38101 h 190500"/>
              <a:gd name="csX36" fmla="*/ 109538 w 190501"/>
              <a:gd name="csY36" fmla="*/ 39901 h 190500"/>
              <a:gd name="csX37" fmla="*/ 109538 w 190501"/>
              <a:gd name="csY37" fmla="*/ 54021 h 190500"/>
              <a:gd name="csX38" fmla="*/ 105592 w 190501"/>
              <a:gd name="csY38" fmla="*/ 57968 h 190500"/>
              <a:gd name="csX39" fmla="*/ 105131 w 190501"/>
              <a:gd name="csY39" fmla="*/ 58444 h 190500"/>
              <a:gd name="csX40" fmla="*/ 95250 w 190501"/>
              <a:gd name="csY40" fmla="*/ 57151 h 190500"/>
              <a:gd name="csX41" fmla="*/ 57150 w 190501"/>
              <a:gd name="csY41" fmla="*/ 95251 h 190500"/>
              <a:gd name="csX42" fmla="*/ 95250 w 190501"/>
              <a:gd name="csY42" fmla="*/ 133351 h 190500"/>
              <a:gd name="csX43" fmla="*/ 133350 w 190501"/>
              <a:gd name="csY43" fmla="*/ 95251 h 190500"/>
              <a:gd name="csX44" fmla="*/ 132057 w 190501"/>
              <a:gd name="csY44" fmla="*/ 85369 h 190500"/>
              <a:gd name="csX45" fmla="*/ 132533 w 190501"/>
              <a:gd name="csY45" fmla="*/ 84909 h 190500"/>
              <a:gd name="csX46" fmla="*/ 136478 w 190501"/>
              <a:gd name="csY46" fmla="*/ 80963 h 190500"/>
              <a:gd name="csX47" fmla="*/ 150600 w 190501"/>
              <a:gd name="csY47" fmla="*/ 80963 h 190500"/>
              <a:gd name="csX48" fmla="*/ 152400 w 190501"/>
              <a:gd name="csY48" fmla="*/ 95251 h 190500"/>
              <a:gd name="csX49" fmla="*/ 95250 w 190501"/>
              <a:gd name="csY49" fmla="*/ 152401 h 190500"/>
              <a:gd name="csX50" fmla="*/ 38100 w 190501"/>
              <a:gd name="csY50" fmla="*/ 95251 h 190500"/>
              <a:gd name="csX51" fmla="*/ 95250 w 190501"/>
              <a:gd name="csY51" fmla="*/ 38101 h 190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Lst>
            <a:rect l="l" t="t" r="r" b="b"/>
            <a:pathLst>
              <a:path w="190501" h="190500">
                <a:moveTo>
                  <a:pt x="188408" y="45534"/>
                </a:moveTo>
                <a:cubicBezTo>
                  <a:pt x="190452" y="43491"/>
                  <a:pt x="191063" y="40418"/>
                  <a:pt x="189957" y="37748"/>
                </a:cubicBezTo>
                <a:cubicBezTo>
                  <a:pt x="188852" y="35079"/>
                  <a:pt x="186247" y="33338"/>
                  <a:pt x="183357" y="33338"/>
                </a:cubicBezTo>
                <a:lnTo>
                  <a:pt x="157162" y="33338"/>
                </a:lnTo>
                <a:lnTo>
                  <a:pt x="157162" y="7144"/>
                </a:lnTo>
                <a:cubicBezTo>
                  <a:pt x="157162" y="4255"/>
                  <a:pt x="155421" y="1650"/>
                  <a:pt x="152751" y="544"/>
                </a:cubicBezTo>
                <a:cubicBezTo>
                  <a:pt x="150083" y="-562"/>
                  <a:pt x="147010" y="50"/>
                  <a:pt x="144967" y="2093"/>
                </a:cubicBezTo>
                <a:lnTo>
                  <a:pt x="121155" y="25906"/>
                </a:lnTo>
                <a:cubicBezTo>
                  <a:pt x="119815" y="27246"/>
                  <a:pt x="119063" y="29063"/>
                  <a:pt x="119063" y="30957"/>
                </a:cubicBezTo>
                <a:lnTo>
                  <a:pt x="119063" y="57967"/>
                </a:lnTo>
                <a:lnTo>
                  <a:pt x="100185" y="76846"/>
                </a:lnTo>
                <a:cubicBezTo>
                  <a:pt x="98610" y="76425"/>
                  <a:pt x="96957" y="76201"/>
                  <a:pt x="95250" y="76201"/>
                </a:cubicBezTo>
                <a:cubicBezTo>
                  <a:pt x="84729" y="76201"/>
                  <a:pt x="76200" y="84730"/>
                  <a:pt x="76200" y="95251"/>
                </a:cubicBezTo>
                <a:cubicBezTo>
                  <a:pt x="76200" y="105771"/>
                  <a:pt x="84729" y="114301"/>
                  <a:pt x="95250" y="114301"/>
                </a:cubicBezTo>
                <a:cubicBezTo>
                  <a:pt x="105771" y="114301"/>
                  <a:pt x="114300" y="105771"/>
                  <a:pt x="114300" y="95251"/>
                </a:cubicBezTo>
                <a:cubicBezTo>
                  <a:pt x="114300" y="93544"/>
                  <a:pt x="114075" y="91891"/>
                  <a:pt x="113655" y="90316"/>
                </a:cubicBezTo>
                <a:lnTo>
                  <a:pt x="132533" y="71438"/>
                </a:lnTo>
                <a:lnTo>
                  <a:pt x="159545" y="71438"/>
                </a:lnTo>
                <a:cubicBezTo>
                  <a:pt x="161439" y="71438"/>
                  <a:pt x="163256" y="70686"/>
                  <a:pt x="164596" y="69346"/>
                </a:cubicBezTo>
                <a:lnTo>
                  <a:pt x="188408" y="45534"/>
                </a:lnTo>
                <a:close/>
                <a:moveTo>
                  <a:pt x="95250" y="1"/>
                </a:moveTo>
                <a:cubicBezTo>
                  <a:pt x="106705" y="1"/>
                  <a:pt x="117687" y="2023"/>
                  <a:pt x="127860" y="5729"/>
                </a:cubicBezTo>
                <a:lnTo>
                  <a:pt x="114419" y="19170"/>
                </a:lnTo>
                <a:cubicBezTo>
                  <a:pt x="113823" y="19767"/>
                  <a:pt x="113275" y="20405"/>
                  <a:pt x="112781" y="21077"/>
                </a:cubicBezTo>
                <a:cubicBezTo>
                  <a:pt x="107152" y="19752"/>
                  <a:pt x="101283" y="19051"/>
                  <a:pt x="95250" y="19051"/>
                </a:cubicBezTo>
                <a:cubicBezTo>
                  <a:pt x="53166" y="19051"/>
                  <a:pt x="19050" y="53166"/>
                  <a:pt x="19050" y="95251"/>
                </a:cubicBezTo>
                <a:cubicBezTo>
                  <a:pt x="19050" y="137334"/>
                  <a:pt x="53166" y="171451"/>
                  <a:pt x="95250" y="171451"/>
                </a:cubicBezTo>
                <a:cubicBezTo>
                  <a:pt x="137334" y="171451"/>
                  <a:pt x="171450" y="137334"/>
                  <a:pt x="171450" y="95251"/>
                </a:cubicBezTo>
                <a:cubicBezTo>
                  <a:pt x="171450" y="89218"/>
                  <a:pt x="170749" y="83348"/>
                  <a:pt x="169424" y="77720"/>
                </a:cubicBezTo>
                <a:cubicBezTo>
                  <a:pt x="170096" y="77226"/>
                  <a:pt x="170734" y="76678"/>
                  <a:pt x="171331" y="76081"/>
                </a:cubicBezTo>
                <a:lnTo>
                  <a:pt x="184772" y="62641"/>
                </a:lnTo>
                <a:cubicBezTo>
                  <a:pt x="188478" y="72813"/>
                  <a:pt x="190500" y="83796"/>
                  <a:pt x="190500" y="95251"/>
                </a:cubicBezTo>
                <a:cubicBezTo>
                  <a:pt x="190500" y="147856"/>
                  <a:pt x="147855" y="190501"/>
                  <a:pt x="95250" y="190501"/>
                </a:cubicBezTo>
                <a:cubicBezTo>
                  <a:pt x="42645" y="190501"/>
                  <a:pt x="0" y="147856"/>
                  <a:pt x="0" y="95251"/>
                </a:cubicBezTo>
                <a:cubicBezTo>
                  <a:pt x="0" y="42645"/>
                  <a:pt x="42645" y="1"/>
                  <a:pt x="95250" y="1"/>
                </a:cubicBezTo>
                <a:close/>
                <a:moveTo>
                  <a:pt x="95250" y="38101"/>
                </a:moveTo>
                <a:cubicBezTo>
                  <a:pt x="100184" y="38101"/>
                  <a:pt x="104971" y="38726"/>
                  <a:pt x="109538" y="39901"/>
                </a:cubicBezTo>
                <a:lnTo>
                  <a:pt x="109538" y="54021"/>
                </a:lnTo>
                <a:lnTo>
                  <a:pt x="105592" y="57968"/>
                </a:lnTo>
                <a:cubicBezTo>
                  <a:pt x="105435" y="58125"/>
                  <a:pt x="105282" y="58284"/>
                  <a:pt x="105131" y="58444"/>
                </a:cubicBezTo>
                <a:cubicBezTo>
                  <a:pt x="101980" y="57601"/>
                  <a:pt x="98668" y="57151"/>
                  <a:pt x="95250" y="57151"/>
                </a:cubicBezTo>
                <a:cubicBezTo>
                  <a:pt x="74208" y="57151"/>
                  <a:pt x="57150" y="74208"/>
                  <a:pt x="57150" y="95251"/>
                </a:cubicBezTo>
                <a:cubicBezTo>
                  <a:pt x="57150" y="116293"/>
                  <a:pt x="74208" y="133351"/>
                  <a:pt x="95250" y="133351"/>
                </a:cubicBezTo>
                <a:cubicBezTo>
                  <a:pt x="116292" y="133351"/>
                  <a:pt x="133350" y="116293"/>
                  <a:pt x="133350" y="95251"/>
                </a:cubicBezTo>
                <a:cubicBezTo>
                  <a:pt x="133350" y="91833"/>
                  <a:pt x="132900" y="88521"/>
                  <a:pt x="132057" y="85369"/>
                </a:cubicBezTo>
                <a:cubicBezTo>
                  <a:pt x="132217" y="85219"/>
                  <a:pt x="132376" y="85065"/>
                  <a:pt x="132533" y="84909"/>
                </a:cubicBezTo>
                <a:lnTo>
                  <a:pt x="136478" y="80963"/>
                </a:lnTo>
                <a:lnTo>
                  <a:pt x="150600" y="80963"/>
                </a:lnTo>
                <a:cubicBezTo>
                  <a:pt x="151775" y="85530"/>
                  <a:pt x="152400" y="90317"/>
                  <a:pt x="152400" y="95251"/>
                </a:cubicBezTo>
                <a:cubicBezTo>
                  <a:pt x="152400" y="126814"/>
                  <a:pt x="126813" y="152401"/>
                  <a:pt x="95250" y="152401"/>
                </a:cubicBezTo>
                <a:cubicBezTo>
                  <a:pt x="63687" y="152401"/>
                  <a:pt x="38100" y="126814"/>
                  <a:pt x="38100" y="95251"/>
                </a:cubicBezTo>
                <a:cubicBezTo>
                  <a:pt x="38100" y="63687"/>
                  <a:pt x="63687" y="38101"/>
                  <a:pt x="95250" y="38101"/>
                </a:cubicBezTo>
                <a:close/>
              </a:path>
            </a:pathLst>
          </a:custGeom>
          <a:gradFill flip="none" rotWithShape="1">
            <a:gsLst>
              <a:gs pos="0">
                <a:srgbClr val="0078D4"/>
              </a:gs>
              <a:gs pos="100000">
                <a:srgbClr val="C53FCC"/>
              </a:gs>
            </a:gsLst>
            <a:lin ang="0" scaled="1"/>
            <a:tileRect/>
          </a:gradFill>
          <a:ln>
            <a:noFill/>
          </a:ln>
          <a:effectLst>
            <a:outerShdw blurRad="127000" dist="50800" dir="5400000" algn="ctr" rotWithShape="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261190" tIns="208950" rIns="261190" bIns="208950" numCol="1" spcCol="0" rtlCol="0" fromWordArt="0" anchor="t" anchorCtr="0" forceAA="0" compatLnSpc="1">
            <a:prstTxWarp prst="textNoShape">
              <a:avLst/>
            </a:prstTxWarp>
            <a:noAutofit/>
          </a:bodyPr>
          <a:lstStyle/>
          <a:p>
            <a:pPr marL="0" marR="0" lvl="0" indent="0" algn="l" defTabSz="1330972" rtl="0" eaLnBrk="1" fontAlgn="base" latinLnBrk="0" hangingPunct="1">
              <a:lnSpc>
                <a:spcPct val="100000"/>
              </a:lnSpc>
              <a:spcBef>
                <a:spcPct val="0"/>
              </a:spcBef>
              <a:spcAft>
                <a:spcPct val="0"/>
              </a:spcAft>
              <a:buClrTx/>
              <a:buSzTx/>
              <a:buFontTx/>
              <a:buNone/>
              <a:tabLst/>
              <a:defRPr/>
            </a:pPr>
            <a:endParaRPr kumimoji="0" lang="en-US" sz="2799" b="1" i="0" u="none" strike="noStrike" kern="1200" cap="none" spc="0" normalizeH="0" baseline="0" noProof="0">
              <a:ln>
                <a:noFill/>
              </a:ln>
              <a:noFill/>
              <a:effectLst/>
              <a:uLnTx/>
              <a:uFillTx/>
              <a:latin typeface="Segoe UI Variable Display Semibold" pitchFamily="2" charset="0"/>
              <a:ea typeface="+mn-ea"/>
              <a:cs typeface="Segoe UI" pitchFamily="34" charset="0"/>
            </a:endParaRPr>
          </a:p>
        </p:txBody>
      </p:sp>
      <p:sp>
        <p:nvSpPr>
          <p:cNvPr id="20" name="Graphic 15">
            <a:extLst>
              <a:ext uri="{FF2B5EF4-FFF2-40B4-BE49-F238E27FC236}">
                <a16:creationId xmlns:a16="http://schemas.microsoft.com/office/drawing/2014/main" id="{854F0842-04F9-86FE-FCC6-307DE1925DB6}"/>
              </a:ext>
              <a:ext uri="{C183D7F6-B498-43B3-948B-1728B52AA6E4}">
                <adec:decorative xmlns:adec="http://schemas.microsoft.com/office/drawing/2017/decorative" val="1"/>
              </a:ext>
            </a:extLst>
          </p:cNvPr>
          <p:cNvSpPr>
            <a:spLocks/>
          </p:cNvSpPr>
          <p:nvPr/>
        </p:nvSpPr>
        <p:spPr>
          <a:xfrm>
            <a:off x="538187" y="2841363"/>
            <a:ext cx="298402" cy="253640"/>
          </a:xfrm>
          <a:custGeom>
            <a:avLst/>
            <a:gdLst>
              <a:gd name="csX0" fmla="*/ 147926 w 190499"/>
              <a:gd name="csY0" fmla="*/ 2092 h 161924"/>
              <a:gd name="csX1" fmla="*/ 137824 w 190499"/>
              <a:gd name="csY1" fmla="*/ 2092 h 161924"/>
              <a:gd name="csX2" fmla="*/ 137824 w 190499"/>
              <a:gd name="csY2" fmla="*/ 12195 h 161924"/>
              <a:gd name="csX3" fmla="*/ 166109 w 190499"/>
              <a:gd name="csY3" fmla="*/ 40481 h 161924"/>
              <a:gd name="csX4" fmla="*/ 119063 w 190499"/>
              <a:gd name="csY4" fmla="*/ 40481 h 161924"/>
              <a:gd name="csX5" fmla="*/ 88106 w 190499"/>
              <a:gd name="csY5" fmla="*/ 71437 h 161924"/>
              <a:gd name="csX6" fmla="*/ 88106 w 190499"/>
              <a:gd name="csY6" fmla="*/ 100012 h 161924"/>
              <a:gd name="csX7" fmla="*/ 75437 w 190499"/>
              <a:gd name="csY7" fmla="*/ 116198 h 161924"/>
              <a:gd name="csX8" fmla="*/ 38100 w 190499"/>
              <a:gd name="csY8" fmla="*/ 85725 h 161924"/>
              <a:gd name="csX9" fmla="*/ 0 w 190499"/>
              <a:gd name="csY9" fmla="*/ 123825 h 161924"/>
              <a:gd name="csX10" fmla="*/ 38100 w 190499"/>
              <a:gd name="csY10" fmla="*/ 161925 h 161924"/>
              <a:gd name="csX11" fmla="*/ 75582 w 190499"/>
              <a:gd name="csY11" fmla="*/ 130693 h 161924"/>
              <a:gd name="csX12" fmla="*/ 102394 w 190499"/>
              <a:gd name="csY12" fmla="*/ 100012 h 161924"/>
              <a:gd name="csX13" fmla="*/ 102394 w 190499"/>
              <a:gd name="csY13" fmla="*/ 71437 h 161924"/>
              <a:gd name="csX14" fmla="*/ 119063 w 190499"/>
              <a:gd name="csY14" fmla="*/ 54769 h 161924"/>
              <a:gd name="csX15" fmla="*/ 166109 w 190499"/>
              <a:gd name="csY15" fmla="*/ 54769 h 161924"/>
              <a:gd name="csX16" fmla="*/ 137824 w 190499"/>
              <a:gd name="csY16" fmla="*/ 83055 h 161924"/>
              <a:gd name="csX17" fmla="*/ 137824 w 190499"/>
              <a:gd name="csY17" fmla="*/ 93157 h 161924"/>
              <a:gd name="csX18" fmla="*/ 147926 w 190499"/>
              <a:gd name="csY18" fmla="*/ 93157 h 161924"/>
              <a:gd name="csX19" fmla="*/ 188407 w 190499"/>
              <a:gd name="csY19" fmla="*/ 52676 h 161924"/>
              <a:gd name="csX20" fmla="*/ 188407 w 190499"/>
              <a:gd name="csY20" fmla="*/ 42574 h 161924"/>
              <a:gd name="csX21" fmla="*/ 147926 w 190499"/>
              <a:gd name="csY21" fmla="*/ 2092 h 1619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190499" h="161924">
                <a:moveTo>
                  <a:pt x="147926" y="2092"/>
                </a:moveTo>
                <a:cubicBezTo>
                  <a:pt x="145136" y="-697"/>
                  <a:pt x="140614" y="-697"/>
                  <a:pt x="137824" y="2092"/>
                </a:cubicBezTo>
                <a:cubicBezTo>
                  <a:pt x="135034" y="4882"/>
                  <a:pt x="135034" y="9405"/>
                  <a:pt x="137824" y="12195"/>
                </a:cubicBezTo>
                <a:lnTo>
                  <a:pt x="166109" y="40481"/>
                </a:lnTo>
                <a:lnTo>
                  <a:pt x="119063" y="40481"/>
                </a:lnTo>
                <a:cubicBezTo>
                  <a:pt x="101966" y="40481"/>
                  <a:pt x="88106" y="54341"/>
                  <a:pt x="88106" y="71437"/>
                </a:cubicBezTo>
                <a:lnTo>
                  <a:pt x="88106" y="100012"/>
                </a:lnTo>
                <a:cubicBezTo>
                  <a:pt x="88106" y="107840"/>
                  <a:pt x="82711" y="114408"/>
                  <a:pt x="75437" y="116198"/>
                </a:cubicBezTo>
                <a:cubicBezTo>
                  <a:pt x="71904" y="98811"/>
                  <a:pt x="56530" y="85725"/>
                  <a:pt x="38100" y="85725"/>
                </a:cubicBezTo>
                <a:cubicBezTo>
                  <a:pt x="17058" y="85725"/>
                  <a:pt x="0" y="102783"/>
                  <a:pt x="0" y="123825"/>
                </a:cubicBezTo>
                <a:cubicBezTo>
                  <a:pt x="0" y="144867"/>
                  <a:pt x="17058" y="161925"/>
                  <a:pt x="38100" y="161925"/>
                </a:cubicBezTo>
                <a:cubicBezTo>
                  <a:pt x="56797" y="161925"/>
                  <a:pt x="72348" y="148458"/>
                  <a:pt x="75582" y="130693"/>
                </a:cubicBezTo>
                <a:cubicBezTo>
                  <a:pt x="90719" y="128668"/>
                  <a:pt x="102394" y="115704"/>
                  <a:pt x="102394" y="100012"/>
                </a:cubicBezTo>
                <a:lnTo>
                  <a:pt x="102394" y="71437"/>
                </a:lnTo>
                <a:cubicBezTo>
                  <a:pt x="102394" y="62232"/>
                  <a:pt x="109857" y="54769"/>
                  <a:pt x="119063" y="54769"/>
                </a:cubicBezTo>
                <a:lnTo>
                  <a:pt x="166109" y="54769"/>
                </a:lnTo>
                <a:lnTo>
                  <a:pt x="137824" y="83055"/>
                </a:lnTo>
                <a:cubicBezTo>
                  <a:pt x="135034" y="85845"/>
                  <a:pt x="135034" y="90367"/>
                  <a:pt x="137824" y="93157"/>
                </a:cubicBezTo>
                <a:cubicBezTo>
                  <a:pt x="140614" y="95947"/>
                  <a:pt x="145136" y="95947"/>
                  <a:pt x="147926" y="93157"/>
                </a:cubicBezTo>
                <a:lnTo>
                  <a:pt x="188407" y="52676"/>
                </a:lnTo>
                <a:cubicBezTo>
                  <a:pt x="191197" y="49887"/>
                  <a:pt x="191197" y="45363"/>
                  <a:pt x="188407" y="42574"/>
                </a:cubicBezTo>
                <a:lnTo>
                  <a:pt x="147926" y="2092"/>
                </a:lnTo>
                <a:close/>
              </a:path>
            </a:pathLst>
          </a:custGeom>
          <a:gradFill flip="none" rotWithShape="1">
            <a:gsLst>
              <a:gs pos="0">
                <a:srgbClr val="0078D4"/>
              </a:gs>
              <a:gs pos="100000">
                <a:srgbClr val="C53FCC"/>
              </a:gs>
            </a:gsLst>
            <a:lin ang="0" scaled="1"/>
            <a:tileRect/>
          </a:gradFill>
          <a:ln>
            <a:noFill/>
          </a:ln>
          <a:effectLst>
            <a:outerShdw blurRad="127000" dist="50800" dir="5400000" algn="ctr" rotWithShape="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261190" tIns="208950" rIns="261190" bIns="208950" numCol="1" spcCol="0" rtlCol="0" fromWordArt="0" anchor="t" anchorCtr="0" forceAA="0" compatLnSpc="1">
            <a:prstTxWarp prst="textNoShape">
              <a:avLst/>
            </a:prstTxWarp>
            <a:noAutofit/>
          </a:bodyPr>
          <a:lstStyle/>
          <a:p>
            <a:pPr marL="0" marR="0" lvl="0" indent="0" algn="l" defTabSz="1330972" rtl="0" eaLnBrk="1" fontAlgn="base" latinLnBrk="0" hangingPunct="1">
              <a:lnSpc>
                <a:spcPct val="100000"/>
              </a:lnSpc>
              <a:spcBef>
                <a:spcPct val="0"/>
              </a:spcBef>
              <a:spcAft>
                <a:spcPct val="0"/>
              </a:spcAft>
              <a:buClrTx/>
              <a:buSzTx/>
              <a:buFontTx/>
              <a:buNone/>
              <a:tabLst/>
              <a:defRPr/>
            </a:pPr>
            <a:endParaRPr kumimoji="0" lang="en-US" sz="2799" b="1" i="0" u="none" strike="noStrike" kern="1200" cap="none" spc="0" normalizeH="0" baseline="0" noProof="0">
              <a:ln>
                <a:noFill/>
              </a:ln>
              <a:noFill/>
              <a:effectLst/>
              <a:uLnTx/>
              <a:uFillTx/>
              <a:latin typeface="Segoe UI Variable Display Semibold" pitchFamily="2" charset="0"/>
              <a:ea typeface="+mn-ea"/>
              <a:cs typeface="Segoe UI" pitchFamily="34" charset="0"/>
            </a:endParaRPr>
          </a:p>
        </p:txBody>
      </p:sp>
      <p:sp>
        <p:nvSpPr>
          <p:cNvPr id="63" name="Slide Number Placeholder 5">
            <a:extLst>
              <a:ext uri="{FF2B5EF4-FFF2-40B4-BE49-F238E27FC236}">
                <a16:creationId xmlns:a16="http://schemas.microsoft.com/office/drawing/2014/main" id="{5121E0AA-F943-F2E7-830A-A108F31D17D0}"/>
              </a:ext>
              <a:ext uri="{C183D7F6-B498-43B3-948B-1728B52AA6E4}">
                <adec:decorative xmlns:adec="http://schemas.microsoft.com/office/drawing/2017/decorative" val="1"/>
              </a:ext>
            </a:extLst>
          </p:cNvPr>
          <p:cNvSpPr txBox="1">
            <a:spLocks/>
          </p:cNvSpPr>
          <p:nvPr/>
        </p:nvSpPr>
        <p:spPr>
          <a:xfrm>
            <a:off x="5770248" y="9617713"/>
            <a:ext cx="1748790" cy="264474"/>
          </a:xfrm>
        </p:spPr>
        <p:txBody>
          <a:bodyPr rIns="0" anchor="ctr"/>
          <a:lstStyle>
            <a:defPPr>
              <a:defRPr lang="en-US"/>
            </a:defPPr>
            <a:lvl1pPr marL="0" algn="r" defTabSz="1018824" rtl="0" eaLnBrk="1" latinLnBrk="0" hangingPunct="1">
              <a:defRPr sz="1200" kern="1200">
                <a:solidFill>
                  <a:schemeClr val="tx1"/>
                </a:solidFill>
                <a:latin typeface="+mn-lt"/>
                <a:ea typeface="+mn-ea"/>
                <a:cs typeface="+mn-cs"/>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ct val="100000"/>
              </a:lnSpc>
              <a:spcBef>
                <a:spcPts val="0"/>
              </a:spcBef>
              <a:spcAft>
                <a:spcPts val="0"/>
              </a:spcAft>
              <a:buClrTx/>
              <a:buSzTx/>
              <a:buFontTx/>
              <a:buNone/>
              <a:tabLst/>
              <a:defRPr/>
            </a:pPr>
            <a:fld id="{BF64B658-AF8F-7D4C-AC24-1E662CA57B6D}" type="slidenum">
              <a:rPr kumimoji="0" lang="en-US" sz="1000" b="0" i="0" u="none" strike="noStrike" kern="1200" cap="none" spc="0" normalizeH="0" baseline="0" noProof="0" smtClean="0">
                <a:ln>
                  <a:noFill/>
                </a:ln>
                <a:solidFill>
                  <a:srgbClr val="091F2C"/>
                </a:solidFill>
                <a:effectLst/>
                <a:uLnTx/>
                <a:uFillTx/>
                <a:latin typeface="Segoe Sans Display Semilight" pitchFamily="2" charset="0"/>
                <a:ea typeface="+mn-ea"/>
                <a:cs typeface="Segoe Sans Display Semilight" pitchFamily="2" charset="0"/>
              </a:rPr>
              <a:pPr marL="0" marR="0" lvl="0" indent="0" algn="r" defTabSz="1018824"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091F2C"/>
              </a:solidFill>
              <a:effectLst/>
              <a:uLnTx/>
              <a:uFillTx/>
              <a:latin typeface="Segoe Sans Display Semilight" pitchFamily="2" charset="0"/>
              <a:ea typeface="+mn-ea"/>
              <a:cs typeface="Segoe Sans Display Semilight" pitchFamily="2" charset="0"/>
            </a:endParaRPr>
          </a:p>
        </p:txBody>
      </p:sp>
      <p:cxnSp>
        <p:nvCxnSpPr>
          <p:cNvPr id="10" name="Straight Connector 9">
            <a:extLst>
              <a:ext uri="{FF2B5EF4-FFF2-40B4-BE49-F238E27FC236}">
                <a16:creationId xmlns:a16="http://schemas.microsoft.com/office/drawing/2014/main" id="{3BFCF637-0BA3-F842-159B-565488E3A17D}"/>
              </a:ext>
              <a:ext uri="{C183D7F6-B498-43B3-948B-1728B52AA6E4}">
                <adec:decorative xmlns:adec="http://schemas.microsoft.com/office/drawing/2017/decorative" val="1"/>
              </a:ext>
            </a:extLst>
          </p:cNvPr>
          <p:cNvCxnSpPr>
            <a:cxnSpLocks/>
          </p:cNvCxnSpPr>
          <p:nvPr/>
        </p:nvCxnSpPr>
        <p:spPr>
          <a:xfrm>
            <a:off x="1000125" y="2666697"/>
            <a:ext cx="6264276" cy="0"/>
          </a:xfrm>
          <a:prstGeom prst="line">
            <a:avLst/>
          </a:prstGeom>
          <a:ln w="635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B6605470-7B2B-FC42-CB26-416421593E8A}"/>
              </a:ext>
              <a:ext uri="{C183D7F6-B498-43B3-948B-1728B52AA6E4}">
                <adec:decorative xmlns:adec="http://schemas.microsoft.com/office/drawing/2017/decorative" val="1"/>
              </a:ext>
            </a:extLst>
          </p:cNvPr>
          <p:cNvPicPr>
            <a:picLocks/>
          </p:cNvPicPr>
          <p:nvPr/>
        </p:nvPicPr>
        <p:blipFill rotWithShape="1">
          <a:blip r:embed="rId4">
            <a:extLst>
              <a:ext uri="{BEBA8EAE-BF5A-486C-A8C5-ECC9F3942E4B}">
                <a14:imgProps xmlns:a14="http://schemas.microsoft.com/office/drawing/2010/main">
                  <a14:imgLayer r:embed="rId5">
                    <a14:imgEffect>
                      <a14:artisticBlur radius="5"/>
                    </a14:imgEffect>
                  </a14:imgLayer>
                </a14:imgProps>
              </a:ext>
              <a:ext uri="{28A0092B-C50C-407E-A947-70E740481C1C}">
                <a14:useLocalDpi xmlns:a14="http://schemas.microsoft.com/office/drawing/2010/main" val="0"/>
              </a:ext>
            </a:extLst>
          </a:blip>
          <a:srcRect t="45207" b="45207"/>
          <a:stretch>
            <a:fillRect/>
          </a:stretch>
        </p:blipFill>
        <p:spPr>
          <a:xfrm>
            <a:off x="1" y="0"/>
            <a:ext cx="7772400" cy="419100"/>
          </a:xfrm>
          <a:prstGeom prst="rect">
            <a:avLst/>
          </a:prstGeom>
          <a:ln>
            <a:noFill/>
          </a:ln>
          <a:effectLst/>
        </p:spPr>
      </p:pic>
      <p:sp>
        <p:nvSpPr>
          <p:cNvPr id="3" name="Rectangle 2">
            <a:extLst>
              <a:ext uri="{FF2B5EF4-FFF2-40B4-BE49-F238E27FC236}">
                <a16:creationId xmlns:a16="http://schemas.microsoft.com/office/drawing/2014/main" id="{B0DAF55E-D779-B436-9DD2-898B4A92855B}"/>
              </a:ext>
              <a:ext uri="{C183D7F6-B498-43B3-948B-1728B52AA6E4}">
                <adec:decorative xmlns:adec="http://schemas.microsoft.com/office/drawing/2017/decorative" val="1"/>
              </a:ext>
            </a:extLst>
          </p:cNvPr>
          <p:cNvSpPr>
            <a:spLocks/>
          </p:cNvSpPr>
          <p:nvPr/>
        </p:nvSpPr>
        <p:spPr bwMode="auto">
          <a:xfrm>
            <a:off x="0" y="0"/>
            <a:ext cx="7772400" cy="406400"/>
          </a:xfrm>
          <a:prstGeom prst="rect">
            <a:avLst/>
          </a:prstGeom>
          <a:solidFill>
            <a:schemeClr val="bg1">
              <a:alpha val="6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Sans Display Semibold"/>
              <a:ea typeface="Segoe UI" pitchFamily="34" charset="0"/>
              <a:cs typeface="Segoe UI" pitchFamily="34" charset="0"/>
            </a:endParaRPr>
          </a:p>
        </p:txBody>
      </p:sp>
      <p:sp>
        <p:nvSpPr>
          <p:cNvPr id="5" name="Rectangle: Rounded Corners 4">
            <a:hlinkClick r:id="" action="ppaction://noaction"/>
            <a:extLst>
              <a:ext uri="{FF2B5EF4-FFF2-40B4-BE49-F238E27FC236}">
                <a16:creationId xmlns:a16="http://schemas.microsoft.com/office/drawing/2014/main" id="{6554D415-A1A9-AEA3-D4C6-1D71AFB145BB}"/>
              </a:ext>
              <a:ext uri="{C183D7F6-B498-43B3-948B-1728B52AA6E4}">
                <adec:decorative xmlns:adec="http://schemas.microsoft.com/office/drawing/2017/decorative" val="1"/>
              </a:ext>
            </a:extLst>
          </p:cNvPr>
          <p:cNvSpPr>
            <a:spLocks/>
          </p:cNvSpPr>
          <p:nvPr/>
        </p:nvSpPr>
        <p:spPr bwMode="auto">
          <a:xfrm>
            <a:off x="507999"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Best Practices</a:t>
            </a:r>
          </a:p>
        </p:txBody>
      </p:sp>
      <p:sp>
        <p:nvSpPr>
          <p:cNvPr id="7" name="Rectangle: Rounded Corners 6">
            <a:hlinkClick r:id="" action="ppaction://noaction"/>
            <a:extLst>
              <a:ext uri="{FF2B5EF4-FFF2-40B4-BE49-F238E27FC236}">
                <a16:creationId xmlns:a16="http://schemas.microsoft.com/office/drawing/2014/main" id="{30B34056-321B-9968-4680-DBF764F94CF7}"/>
              </a:ext>
              <a:ext uri="{C183D7F6-B498-43B3-948B-1728B52AA6E4}">
                <adec:decorative xmlns:adec="http://schemas.microsoft.com/office/drawing/2017/decorative" val="1"/>
              </a:ext>
            </a:extLst>
          </p:cNvPr>
          <p:cNvSpPr>
            <a:spLocks/>
          </p:cNvSpPr>
          <p:nvPr/>
        </p:nvSpPr>
        <p:spPr bwMode="auto">
          <a:xfrm>
            <a:off x="1486262"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1</a:t>
            </a:r>
          </a:p>
        </p:txBody>
      </p:sp>
      <p:sp>
        <p:nvSpPr>
          <p:cNvPr id="8" name="Rectangle: Rounded Corners 7">
            <a:hlinkClick r:id="" action="ppaction://noaction"/>
            <a:extLst>
              <a:ext uri="{FF2B5EF4-FFF2-40B4-BE49-F238E27FC236}">
                <a16:creationId xmlns:a16="http://schemas.microsoft.com/office/drawing/2014/main" id="{15D90DA1-9EE8-55C7-1F0B-63B876C46CE5}"/>
              </a:ext>
              <a:ext uri="{C183D7F6-B498-43B3-948B-1728B52AA6E4}">
                <adec:decorative xmlns:adec="http://schemas.microsoft.com/office/drawing/2017/decorative" val="1"/>
              </a:ext>
            </a:extLst>
          </p:cNvPr>
          <p:cNvSpPr>
            <a:spLocks/>
          </p:cNvSpPr>
          <p:nvPr/>
        </p:nvSpPr>
        <p:spPr bwMode="auto">
          <a:xfrm>
            <a:off x="2464525"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2</a:t>
            </a:r>
          </a:p>
        </p:txBody>
      </p:sp>
      <p:sp>
        <p:nvSpPr>
          <p:cNvPr id="9" name="Rectangle: Rounded Corners 8">
            <a:hlinkClick r:id="" action="ppaction://noaction"/>
            <a:extLst>
              <a:ext uri="{FF2B5EF4-FFF2-40B4-BE49-F238E27FC236}">
                <a16:creationId xmlns:a16="http://schemas.microsoft.com/office/drawing/2014/main" id="{C452BF1A-5D79-C636-9B57-4ECE3B870042}"/>
              </a:ext>
              <a:ext uri="{C183D7F6-B498-43B3-948B-1728B52AA6E4}">
                <adec:decorative xmlns:adec="http://schemas.microsoft.com/office/drawing/2017/decorative" val="1"/>
              </a:ext>
            </a:extLst>
          </p:cNvPr>
          <p:cNvSpPr>
            <a:spLocks/>
          </p:cNvSpPr>
          <p:nvPr/>
        </p:nvSpPr>
        <p:spPr bwMode="auto">
          <a:xfrm>
            <a:off x="3442787"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3</a:t>
            </a:r>
          </a:p>
        </p:txBody>
      </p:sp>
      <p:sp>
        <p:nvSpPr>
          <p:cNvPr id="14" name="Rectangle: Rounded Corners 13">
            <a:hlinkClick r:id="rId6" action="ppaction://hlinksldjump"/>
            <a:extLst>
              <a:ext uri="{FF2B5EF4-FFF2-40B4-BE49-F238E27FC236}">
                <a16:creationId xmlns:a16="http://schemas.microsoft.com/office/drawing/2014/main" id="{819F07C8-1CB8-6D47-0580-0F4B43CDF3BA}"/>
              </a:ext>
              <a:ext uri="{C183D7F6-B498-43B3-948B-1728B52AA6E4}">
                <adec:decorative xmlns:adec="http://schemas.microsoft.com/office/drawing/2017/decorative" val="1"/>
              </a:ext>
            </a:extLst>
          </p:cNvPr>
          <p:cNvSpPr>
            <a:spLocks/>
          </p:cNvSpPr>
          <p:nvPr/>
        </p:nvSpPr>
        <p:spPr bwMode="auto">
          <a:xfrm>
            <a:off x="5399312" y="230036"/>
            <a:ext cx="886822" cy="373214"/>
          </a:xfrm>
          <a:prstGeom prst="roundRect">
            <a:avLst>
              <a:gd name="adj" fmla="val 50000"/>
            </a:avLst>
          </a:prstGeom>
          <a:gradFill flip="none" rotWithShape="1">
            <a:gsLst>
              <a:gs pos="0">
                <a:srgbClr val="C742CD"/>
              </a:gs>
              <a:gs pos="100000">
                <a:srgbClr val="2780D7"/>
              </a:gs>
            </a:gsLst>
            <a:path path="circle">
              <a:fillToRect l="100000" t="100000"/>
            </a:path>
            <a:tileRect r="-100000" b="-100000"/>
          </a:gradFill>
          <a:ln w="1905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Segoe Sans Display Semibold"/>
                <a:ea typeface="+mn-ea"/>
                <a:cs typeface="Segoe UI" pitchFamily="34" charset="0"/>
              </a:rPr>
              <a:t>Scenario 5</a:t>
            </a:r>
          </a:p>
        </p:txBody>
      </p:sp>
      <p:sp>
        <p:nvSpPr>
          <p:cNvPr id="16" name="Rectangle: Rounded Corners 15">
            <a:hlinkClick r:id="" action="ppaction://noaction"/>
            <a:extLst>
              <a:ext uri="{FF2B5EF4-FFF2-40B4-BE49-F238E27FC236}">
                <a16:creationId xmlns:a16="http://schemas.microsoft.com/office/drawing/2014/main" id="{80ED696A-BF3B-A169-61BE-FA7D11E3260D}"/>
              </a:ext>
              <a:ext uri="{C183D7F6-B498-43B3-948B-1728B52AA6E4}">
                <adec:decorative xmlns:adec="http://schemas.microsoft.com/office/drawing/2017/decorative" val="1"/>
              </a:ext>
            </a:extLst>
          </p:cNvPr>
          <p:cNvSpPr>
            <a:spLocks/>
          </p:cNvSpPr>
          <p:nvPr/>
        </p:nvSpPr>
        <p:spPr bwMode="auto">
          <a:xfrm>
            <a:off x="6377575"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File Guidance </a:t>
            </a:r>
            <a:b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b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&amp; Example</a:t>
            </a:r>
          </a:p>
        </p:txBody>
      </p:sp>
      <p:sp>
        <p:nvSpPr>
          <p:cNvPr id="26" name="Rectangle: Rounded Corners 25">
            <a:hlinkClick r:id="" action="ppaction://noaction"/>
            <a:extLst>
              <a:ext uri="{FF2B5EF4-FFF2-40B4-BE49-F238E27FC236}">
                <a16:creationId xmlns:a16="http://schemas.microsoft.com/office/drawing/2014/main" id="{A73D2777-6F5E-68C7-B81E-FB0190F8A27F}"/>
              </a:ext>
              <a:ext uri="{C183D7F6-B498-43B3-948B-1728B52AA6E4}">
                <adec:decorative xmlns:adec="http://schemas.microsoft.com/office/drawing/2017/decorative" val="1"/>
              </a:ext>
            </a:extLst>
          </p:cNvPr>
          <p:cNvSpPr>
            <a:spLocks/>
          </p:cNvSpPr>
          <p:nvPr/>
        </p:nvSpPr>
        <p:spPr bwMode="auto">
          <a:xfrm>
            <a:off x="4421050"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4</a:t>
            </a:r>
          </a:p>
        </p:txBody>
      </p:sp>
      <p:sp>
        <p:nvSpPr>
          <p:cNvPr id="11" name="Title 10">
            <a:extLst>
              <a:ext uri="{FF2B5EF4-FFF2-40B4-BE49-F238E27FC236}">
                <a16:creationId xmlns:a16="http://schemas.microsoft.com/office/drawing/2014/main" id="{B3A45491-83B2-9E96-2AF2-E5002F7B5FA5}"/>
              </a:ext>
            </a:extLst>
          </p:cNvPr>
          <p:cNvSpPr>
            <a:spLocks noGrp="1"/>
          </p:cNvSpPr>
          <p:nvPr>
            <p:ph type="title"/>
          </p:nvPr>
        </p:nvSpPr>
        <p:spPr>
          <a:xfrm>
            <a:off x="508001" y="939800"/>
            <a:ext cx="6088243" cy="861774"/>
          </a:xfrm>
        </p:spPr>
        <p:txBody>
          <a:bodyPr/>
          <a:lstStyle/>
          <a:p>
            <a:r>
              <a:rPr lang="en-US"/>
              <a:t>Scenario 5: Analyze Metrics to Identify Insights and Business Impact</a:t>
            </a:r>
          </a:p>
        </p:txBody>
      </p:sp>
      <p:sp>
        <p:nvSpPr>
          <p:cNvPr id="6" name="Content Placeholder 2">
            <a:extLst>
              <a:ext uri="{FF2B5EF4-FFF2-40B4-BE49-F238E27FC236}">
                <a16:creationId xmlns:a16="http://schemas.microsoft.com/office/drawing/2014/main" id="{CFFB7996-A89B-FF25-47E9-E8674342ABAA}"/>
              </a:ext>
            </a:extLst>
          </p:cNvPr>
          <p:cNvSpPr txBox="1">
            <a:spLocks/>
          </p:cNvSpPr>
          <p:nvPr/>
        </p:nvSpPr>
        <p:spPr>
          <a:xfrm>
            <a:off x="1000121" y="2182597"/>
            <a:ext cx="6264276" cy="365228"/>
          </a:xfrm>
          <a:prstGeom prst="rect">
            <a:avLst/>
          </a:prstGeom>
        </p:spPr>
        <p:txBody>
          <a:bodyPr vert="horz" wrap="square" lIns="0" tIns="0" rIns="0" bIns="0" rtlCol="0" anchor="t">
            <a:spAutoFit/>
          </a:bodyPr>
          <a:lstStyle>
            <a:lvl1pPr marL="145733"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785" kern="1200" spc="0" baseline="0">
                <a:solidFill>
                  <a:schemeClr val="tx1"/>
                </a:solidFill>
                <a:latin typeface="+mn-lt"/>
                <a:ea typeface="+mn-ea"/>
                <a:cs typeface="Segoe Sans Display" pitchFamily="2" charset="0"/>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ts val="1500"/>
              </a:lnSpc>
              <a:spcBef>
                <a:spcPts val="0"/>
              </a:spcBef>
              <a:spcAft>
                <a:spcPts val="1200"/>
              </a:spcAft>
              <a:buClrTx/>
              <a:buSzPct val="90000"/>
              <a:buFont typeface="Wingdings" panose="05000000000000000000" pitchFamily="2" charset="2"/>
              <a:buNone/>
              <a:tabLst/>
              <a:defRPr/>
            </a:pPr>
            <a:r>
              <a:rPr kumimoji="0" lang="en-US" sz="1050" b="0" i="0" u="none" strike="noStrike" kern="100" cap="none" spc="0" normalizeH="0" baseline="0" noProof="0">
                <a:ln>
                  <a:noFill/>
                </a:ln>
                <a:solidFill>
                  <a:srgbClr val="091F2C"/>
                </a:solidFill>
                <a:effectLst/>
                <a:uLnTx/>
                <a:uFillTx/>
                <a:latin typeface="Segoe Sans Display Semibold"/>
                <a:ea typeface="+mn-ea"/>
                <a:cs typeface="Segoe Sans Display" pitchFamily="2" charset="0"/>
              </a:rPr>
              <a:t>Goal: </a:t>
            </a:r>
            <a:r>
              <a:rPr kumimoji="0" lang="en-US" sz="1050" b="0" i="0" u="none" strike="noStrike" kern="100" cap="none" spc="0" normalizeH="0" baseline="0" noProof="0">
                <a:ln>
                  <a:noFill/>
                </a:ln>
                <a:solidFill>
                  <a:srgbClr val="091F2C"/>
                </a:solidFill>
                <a:effectLst/>
                <a:uLnTx/>
                <a:uFillTx/>
                <a:latin typeface="Segoe Sans Display"/>
                <a:ea typeface="+mn-ea"/>
                <a:cs typeface="Segoe Sans Display" pitchFamily="2" charset="0"/>
              </a:rPr>
              <a:t>Support product marketers in summarizing available performance data to identify patterns, questions, and potential areas for further analysis.</a:t>
            </a:r>
          </a:p>
        </p:txBody>
      </p:sp>
      <p:sp>
        <p:nvSpPr>
          <p:cNvPr id="49" name="Content Placeholder 2">
            <a:extLst>
              <a:ext uri="{FF2B5EF4-FFF2-40B4-BE49-F238E27FC236}">
                <a16:creationId xmlns:a16="http://schemas.microsoft.com/office/drawing/2014/main" id="{F06597F9-40E0-02CA-4283-2BF3AF59BFF6}"/>
              </a:ext>
            </a:extLst>
          </p:cNvPr>
          <p:cNvSpPr txBox="1">
            <a:spLocks/>
          </p:cNvSpPr>
          <p:nvPr/>
        </p:nvSpPr>
        <p:spPr>
          <a:xfrm>
            <a:off x="1000125" y="2785569"/>
            <a:ext cx="6264276" cy="365228"/>
          </a:xfrm>
          <a:prstGeom prst="rect">
            <a:avLst/>
          </a:prstGeom>
        </p:spPr>
        <p:txBody>
          <a:bodyPr vert="horz" wrap="square" lIns="0" tIns="0" rIns="0" bIns="0" rtlCol="0">
            <a:spAutoFit/>
          </a:bodyPr>
          <a:lstStyle>
            <a:lvl1pPr marL="145733"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785" kern="1200" spc="0" baseline="0">
                <a:solidFill>
                  <a:schemeClr val="tx1"/>
                </a:solidFill>
                <a:latin typeface="+mn-lt"/>
                <a:ea typeface="+mn-ea"/>
                <a:cs typeface="Segoe Sans Display" pitchFamily="2" charset="0"/>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ts val="1500"/>
              </a:lnSpc>
              <a:spcBef>
                <a:spcPts val="0"/>
              </a:spcBef>
              <a:spcAft>
                <a:spcPts val="1200"/>
              </a:spcAft>
              <a:buClrTx/>
              <a:buSzPct val="90000"/>
              <a:buFont typeface="Wingdings" panose="05000000000000000000" pitchFamily="2" charset="2"/>
              <a:buNone/>
              <a:tabLst/>
              <a:defRPr/>
            </a:pPr>
            <a:r>
              <a:rPr kumimoji="0" lang="en-US" sz="1050" b="0" i="0" u="none" strike="noStrike" kern="100" cap="none" spc="0" normalizeH="0" baseline="0" noProof="0">
                <a:ln>
                  <a:noFill/>
                </a:ln>
                <a:solidFill>
                  <a:srgbClr val="091F2C"/>
                </a:solidFill>
                <a:effectLst/>
                <a:uLnTx/>
                <a:uFillTx/>
                <a:latin typeface="Segoe Sans Display Semibold"/>
                <a:ea typeface="+mn-ea"/>
                <a:cs typeface="Segoe Sans Display" pitchFamily="2" charset="0"/>
              </a:rPr>
              <a:t>Outcome: </a:t>
            </a:r>
            <a:r>
              <a:rPr kumimoji="0" lang="en-US" sz="1050" b="0" i="0" u="none" strike="noStrike" kern="100" cap="none" spc="0" normalizeH="0" baseline="0" noProof="0">
                <a:ln>
                  <a:noFill/>
                </a:ln>
                <a:solidFill>
                  <a:srgbClr val="091F2C"/>
                </a:solidFill>
                <a:effectLst/>
                <a:uLnTx/>
                <a:uFillTx/>
                <a:latin typeface="Segoe Sans Display"/>
                <a:ea typeface="+mn-ea"/>
                <a:cs typeface="Segoe Sans Display" pitchFamily="2" charset="0"/>
              </a:rPr>
              <a:t>A concise summary of available performance data that helps Product Marketing Managers spot patterns, ask informed questions, and guide ongoing go‑to‑market planning.</a:t>
            </a:r>
          </a:p>
        </p:txBody>
      </p:sp>
      <p:graphicFrame>
        <p:nvGraphicFramePr>
          <p:cNvPr id="57" name="Table 56">
            <a:extLst>
              <a:ext uri="{FF2B5EF4-FFF2-40B4-BE49-F238E27FC236}">
                <a16:creationId xmlns:a16="http://schemas.microsoft.com/office/drawing/2014/main" id="{A182BCF5-4EBB-F1C6-B3B4-6ADF9823943C}"/>
              </a:ext>
            </a:extLst>
          </p:cNvPr>
          <p:cNvGraphicFramePr>
            <a:graphicFrameLocks noGrp="1"/>
          </p:cNvGraphicFramePr>
          <p:nvPr/>
        </p:nvGraphicFramePr>
        <p:xfrm>
          <a:off x="590294" y="3967274"/>
          <a:ext cx="6591806" cy="5120640"/>
        </p:xfrm>
        <a:graphic>
          <a:graphicData uri="http://schemas.openxmlformats.org/drawingml/2006/table">
            <a:tbl>
              <a:tblPr firstRow="1" bandRow="1">
                <a:tableStyleId>{5C22544A-7EE6-4342-B048-85BDC9FD1C3A}</a:tableStyleId>
              </a:tblPr>
              <a:tblGrid>
                <a:gridCol w="1659348">
                  <a:extLst>
                    <a:ext uri="{9D8B030D-6E8A-4147-A177-3AD203B41FA5}">
                      <a16:colId xmlns:a16="http://schemas.microsoft.com/office/drawing/2014/main" val="800310417"/>
                    </a:ext>
                  </a:extLst>
                </a:gridCol>
                <a:gridCol w="4932458">
                  <a:extLst>
                    <a:ext uri="{9D8B030D-6E8A-4147-A177-3AD203B41FA5}">
                      <a16:colId xmlns:a16="http://schemas.microsoft.com/office/drawing/2014/main" val="769226981"/>
                    </a:ext>
                  </a:extLst>
                </a:gridCol>
              </a:tblGrid>
              <a:tr h="1024128">
                <a:tc>
                  <a:txBody>
                    <a:bodyPr/>
                    <a:lstStyle/>
                    <a:p>
                      <a:pPr>
                        <a:lnSpc>
                          <a:spcPts val="1500"/>
                        </a:lnSpc>
                        <a:spcAft>
                          <a:spcPts val="200"/>
                        </a:spcAft>
                      </a:pPr>
                      <a:r>
                        <a:rPr lang="en-US" sz="1000" b="0" kern="1200" dirty="0">
                          <a:solidFill>
                            <a:schemeClr val="accent2"/>
                          </a:solidFill>
                          <a:latin typeface="+mj-lt"/>
                          <a:ea typeface="+mn-ea"/>
                          <a:cs typeface="+mn-cs"/>
                        </a:rPr>
                        <a:t>USE CASE 1: </a:t>
                      </a:r>
                      <a:r>
                        <a:rPr lang="en-US" sz="1000" b="0" dirty="0">
                          <a:solidFill>
                            <a:schemeClr val="tx1"/>
                          </a:solidFill>
                          <a:latin typeface="+mj-lt"/>
                        </a:rPr>
                        <a:t>Summarize</a:t>
                      </a:r>
                      <a:r>
                        <a:rPr lang="en-US" sz="1000" b="0" baseline="0" dirty="0">
                          <a:solidFill>
                            <a:schemeClr val="tx1"/>
                          </a:solidFill>
                          <a:latin typeface="+mj-lt"/>
                        </a:rPr>
                        <a:t> product</a:t>
                      </a:r>
                      <a:r>
                        <a:rPr lang="en-US" sz="1000" b="0" dirty="0">
                          <a:solidFill>
                            <a:schemeClr val="tx1"/>
                          </a:solidFill>
                          <a:latin typeface="+mj-lt"/>
                        </a:rPr>
                        <a:t> launch performance metrics</a:t>
                      </a:r>
                    </a:p>
                  </a:txBody>
                  <a:tcPr marT="91440" marB="91440">
                    <a:lnL w="12700" cmpd="sng">
                      <a:noFill/>
                    </a:lnL>
                    <a:lnR w="6350" cap="flat" cmpd="sng" algn="ctr">
                      <a:solidFill>
                        <a:schemeClr val="bg1">
                          <a:lumMod val="85000"/>
                        </a:schemeClr>
                      </a:solidFill>
                      <a:prstDash val="solid"/>
                      <a:round/>
                      <a:headEnd type="none" w="med" len="med"/>
                      <a:tailEnd type="none" w="med" len="med"/>
                    </a:lnR>
                    <a:lnT w="127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500"/>
                        </a:lnSpc>
                        <a:spcAft>
                          <a:spcPts val="200"/>
                        </a:spcAft>
                      </a:pPr>
                      <a:r>
                        <a:rPr lang="en-US" sz="1000" b="0" dirty="0">
                          <a:solidFill>
                            <a:schemeClr val="tx1"/>
                          </a:solidFill>
                          <a:latin typeface="+mj-lt"/>
                        </a:rPr>
                        <a:t>Prompt: </a:t>
                      </a:r>
                      <a:r>
                        <a:rPr lang="en-US" sz="1000" b="0" dirty="0">
                          <a:solidFill>
                            <a:schemeClr val="tx1"/>
                          </a:solidFill>
                          <a:latin typeface="+mn-lt"/>
                        </a:rPr>
                        <a:t>Review the </a:t>
                      </a:r>
                      <a:r>
                        <a:rPr lang="en-US" sz="1000" b="0" dirty="0">
                          <a:solidFill>
                            <a:srgbClr val="EC4A27"/>
                          </a:solidFill>
                          <a:latin typeface="+mn-lt"/>
                        </a:rPr>
                        <a:t>/Product launch KPIs</a:t>
                      </a:r>
                      <a:r>
                        <a:rPr lang="en-US" sz="1000" b="0" dirty="0">
                          <a:solidFill>
                            <a:schemeClr val="tx1"/>
                          </a:solidFill>
                          <a:latin typeface="+mn-lt"/>
                        </a:rPr>
                        <a:t>, the </a:t>
                      </a:r>
                      <a:r>
                        <a:rPr lang="en-US" sz="1000" b="0" dirty="0">
                          <a:solidFill>
                            <a:srgbClr val="EC4A27"/>
                          </a:solidFill>
                          <a:latin typeface="+mn-lt"/>
                        </a:rPr>
                        <a:t>/Adoption data report </a:t>
                      </a:r>
                      <a:r>
                        <a:rPr lang="en-US" sz="1000" b="0" dirty="0">
                          <a:solidFill>
                            <a:schemeClr val="tx1"/>
                          </a:solidFill>
                          <a:latin typeface="+mn-lt"/>
                        </a:rPr>
                        <a:t>and the </a:t>
                      </a:r>
                      <a:r>
                        <a:rPr lang="en-US" sz="1000" b="0" dirty="0">
                          <a:solidFill>
                            <a:srgbClr val="EC4A27"/>
                          </a:solidFill>
                          <a:latin typeface="+mn-lt"/>
                        </a:rPr>
                        <a:t>/Seller feedback survey </a:t>
                      </a:r>
                      <a:r>
                        <a:rPr lang="en-US" sz="1000" b="0" dirty="0">
                          <a:solidFill>
                            <a:schemeClr val="tx1"/>
                          </a:solidFill>
                          <a:latin typeface="+mn-lt"/>
                        </a:rPr>
                        <a:t>capturing early customer reactions. Summarize three key insights on performance, adoption, and early customer outcomes in concise bullet points.</a:t>
                      </a:r>
                    </a:p>
                  </a:txBody>
                  <a:tcPr marT="91440" marB="91440">
                    <a:lnL w="6350" cap="flat" cmpd="sng" algn="ctr">
                      <a:solidFill>
                        <a:schemeClr val="bg1">
                          <a:lumMod val="85000"/>
                        </a:schemeClr>
                      </a:solidFill>
                      <a:prstDash val="solid"/>
                      <a:round/>
                      <a:headEnd type="none" w="med" len="med"/>
                      <a:tailEnd type="none" w="med" len="med"/>
                    </a:lnL>
                    <a:lnR w="12700" cmpd="sng">
                      <a:noFill/>
                    </a:lnR>
                    <a:lnT w="127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3484900"/>
                  </a:ext>
                </a:extLst>
              </a:tr>
              <a:tr h="1024128">
                <a:tc>
                  <a:txBody>
                    <a:bodyPr/>
                    <a:lstStyle/>
                    <a:p>
                      <a:pPr>
                        <a:lnSpc>
                          <a:spcPts val="1500"/>
                        </a:lnSpc>
                        <a:spcAft>
                          <a:spcPts val="200"/>
                        </a:spcAft>
                      </a:pPr>
                      <a:r>
                        <a:rPr lang="en-US" sz="1000" b="0">
                          <a:solidFill>
                            <a:schemeClr val="accent2"/>
                          </a:solidFill>
                          <a:latin typeface="+mj-lt"/>
                        </a:rPr>
                        <a:t>USE CASE 2: </a:t>
                      </a:r>
                      <a:r>
                        <a:rPr lang="en-US" sz="1000" b="0">
                          <a:solidFill>
                            <a:schemeClr val="tx1"/>
                          </a:solidFill>
                          <a:latin typeface="+mj-lt"/>
                        </a:rPr>
                        <a:t>Identify leading indicators of success</a:t>
                      </a:r>
                    </a:p>
                  </a:txBody>
                  <a:tcPr marT="91440" marB="91440">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500"/>
                        </a:lnSpc>
                        <a:spcAft>
                          <a:spcPts val="200"/>
                        </a:spcAft>
                      </a:pPr>
                      <a:r>
                        <a:rPr lang="en-US" sz="1000" b="0" dirty="0">
                          <a:solidFill>
                            <a:schemeClr val="tx1"/>
                          </a:solidFill>
                          <a:latin typeface="+mj-lt"/>
                        </a:rPr>
                        <a:t>Prompt: </a:t>
                      </a:r>
                      <a:r>
                        <a:rPr lang="en-US" sz="1000" b="0" dirty="0">
                          <a:solidFill>
                            <a:schemeClr val="tx1"/>
                          </a:solidFill>
                          <a:latin typeface="+mn-lt"/>
                        </a:rPr>
                        <a:t>Using the </a:t>
                      </a:r>
                      <a:r>
                        <a:rPr lang="en-US" sz="1000" b="0" dirty="0">
                          <a:solidFill>
                            <a:srgbClr val="EC4A27"/>
                          </a:solidFill>
                          <a:latin typeface="+mn-lt"/>
                        </a:rPr>
                        <a:t>/Pipeline report</a:t>
                      </a:r>
                      <a:r>
                        <a:rPr lang="en-US" sz="1000" b="0" dirty="0">
                          <a:solidFill>
                            <a:srgbClr val="0078D4"/>
                          </a:solidFill>
                          <a:latin typeface="+mn-lt"/>
                        </a:rPr>
                        <a:t> </a:t>
                      </a:r>
                      <a:r>
                        <a:rPr lang="en-US" sz="1000" b="0" dirty="0">
                          <a:solidFill>
                            <a:schemeClr val="tx1"/>
                          </a:solidFill>
                          <a:latin typeface="+mn-lt"/>
                        </a:rPr>
                        <a:t>and the </a:t>
                      </a:r>
                      <a:r>
                        <a:rPr lang="en-US" sz="1000" b="0" dirty="0">
                          <a:solidFill>
                            <a:srgbClr val="EC4A27"/>
                          </a:solidFill>
                          <a:latin typeface="+mn-lt"/>
                        </a:rPr>
                        <a:t>/Product usage data</a:t>
                      </a:r>
                      <a:r>
                        <a:rPr lang="en-US" sz="1000" b="0" dirty="0">
                          <a:solidFill>
                            <a:schemeClr val="tx1"/>
                          </a:solidFill>
                          <a:latin typeface="+mn-lt"/>
                        </a:rPr>
                        <a:t>, identify early signs of traction—such as new opportunities, win rates, or active seat growth—and suggest how these could shape next quarters go-to-market plan. </a:t>
                      </a:r>
                    </a:p>
                  </a:txBody>
                  <a:tcPr marT="91440" marB="91440">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8275402"/>
                  </a:ext>
                </a:extLst>
              </a:tr>
              <a:tr h="1024128">
                <a:tc>
                  <a:txBody>
                    <a:bodyPr/>
                    <a:lstStyle/>
                    <a:p>
                      <a:pPr>
                        <a:lnSpc>
                          <a:spcPts val="1500"/>
                        </a:lnSpc>
                        <a:spcAft>
                          <a:spcPts val="200"/>
                        </a:spcAft>
                      </a:pPr>
                      <a:r>
                        <a:rPr lang="en-US" sz="1000" b="0" kern="1200">
                          <a:solidFill>
                            <a:schemeClr val="accent2"/>
                          </a:solidFill>
                          <a:latin typeface="+mj-lt"/>
                          <a:ea typeface="+mn-ea"/>
                          <a:cs typeface="+mn-cs"/>
                        </a:rPr>
                        <a:t>USE CASE 3: </a:t>
                      </a:r>
                      <a:r>
                        <a:rPr lang="en-US" sz="1000" b="0">
                          <a:solidFill>
                            <a:schemeClr val="tx1"/>
                          </a:solidFill>
                          <a:latin typeface="+mj-lt"/>
                        </a:rPr>
                        <a:t>Analyze messaging resonance</a:t>
                      </a:r>
                    </a:p>
                  </a:txBody>
                  <a:tcPr marT="91440" marB="91440">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500"/>
                        </a:lnSpc>
                        <a:spcAft>
                          <a:spcPts val="200"/>
                        </a:spcAft>
                      </a:pPr>
                      <a:r>
                        <a:rPr lang="en-US" sz="1000" b="0">
                          <a:solidFill>
                            <a:schemeClr val="tx1"/>
                          </a:solidFill>
                          <a:latin typeface="+mj-lt"/>
                        </a:rPr>
                        <a:t>Prompt: </a:t>
                      </a:r>
                      <a:r>
                        <a:rPr lang="en-US" sz="1000" b="0">
                          <a:solidFill>
                            <a:schemeClr val="tx1"/>
                          </a:solidFill>
                          <a:latin typeface="+mn-lt"/>
                        </a:rPr>
                        <a:t>Review the </a:t>
                      </a:r>
                      <a:r>
                        <a:rPr lang="en-US" sz="1000" b="0">
                          <a:solidFill>
                            <a:srgbClr val="EC4A27"/>
                          </a:solidFill>
                          <a:latin typeface="+mn-lt"/>
                        </a:rPr>
                        <a:t>/Customer engagement data </a:t>
                      </a:r>
                      <a:r>
                        <a:rPr lang="en-US" sz="1000" b="0">
                          <a:solidFill>
                            <a:schemeClr val="tx1"/>
                          </a:solidFill>
                          <a:latin typeface="+mn-lt"/>
                        </a:rPr>
                        <a:t>and the </a:t>
                      </a:r>
                      <a:r>
                        <a:rPr lang="en-US" sz="1000" b="0">
                          <a:solidFill>
                            <a:srgbClr val="EC4A27"/>
                          </a:solidFill>
                          <a:latin typeface="+mn-lt"/>
                        </a:rPr>
                        <a:t>/Campaign performance tracker</a:t>
                      </a:r>
                      <a:r>
                        <a:rPr lang="en-US" sz="1000" b="0">
                          <a:solidFill>
                            <a:schemeClr val="tx1"/>
                          </a:solidFill>
                          <a:latin typeface="+mn-lt"/>
                        </a:rPr>
                        <a:t>. Identify which messages or assets drove the highest engagement and recommend how to amplify what is resonating.</a:t>
                      </a:r>
                    </a:p>
                  </a:txBody>
                  <a:tcPr marT="91440" marB="91440">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16033243"/>
                  </a:ext>
                </a:extLst>
              </a:tr>
              <a:tr h="1024128">
                <a:tc>
                  <a:txBody>
                    <a:bodyPr/>
                    <a:lstStyle/>
                    <a:p>
                      <a:pPr>
                        <a:lnSpc>
                          <a:spcPts val="1500"/>
                        </a:lnSpc>
                        <a:spcAft>
                          <a:spcPts val="200"/>
                        </a:spcAft>
                      </a:pPr>
                      <a:r>
                        <a:rPr lang="en-US" sz="1000" b="0" kern="1200">
                          <a:solidFill>
                            <a:schemeClr val="accent2"/>
                          </a:solidFill>
                          <a:latin typeface="+mj-lt"/>
                          <a:ea typeface="+mn-ea"/>
                          <a:cs typeface="+mn-cs"/>
                        </a:rPr>
                        <a:t>USE CASE 4: </a:t>
                      </a:r>
                      <a:r>
                        <a:rPr lang="en-US" sz="1000" b="0">
                          <a:solidFill>
                            <a:schemeClr val="tx1"/>
                          </a:solidFill>
                          <a:latin typeface="+mj-lt"/>
                        </a:rPr>
                        <a:t>Create an executive impact summary</a:t>
                      </a:r>
                    </a:p>
                  </a:txBody>
                  <a:tcPr marT="91440" marB="91440">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500"/>
                        </a:lnSpc>
                        <a:spcAft>
                          <a:spcPts val="200"/>
                        </a:spcAft>
                      </a:pPr>
                      <a:r>
                        <a:rPr lang="en-US" sz="1000" b="0" dirty="0">
                          <a:solidFill>
                            <a:schemeClr val="tx1"/>
                          </a:solidFill>
                          <a:latin typeface="+mj-lt"/>
                        </a:rPr>
                        <a:t>Prompt: </a:t>
                      </a:r>
                      <a:r>
                        <a:rPr lang="en-US" sz="1000" b="0" dirty="0">
                          <a:solidFill>
                            <a:schemeClr val="tx1"/>
                          </a:solidFill>
                          <a:latin typeface="+mn-lt"/>
                        </a:rPr>
                        <a:t>Summarize insights from the </a:t>
                      </a:r>
                      <a:r>
                        <a:rPr lang="en-US" sz="1000" b="0" dirty="0">
                          <a:solidFill>
                            <a:srgbClr val="EC4A27"/>
                          </a:solidFill>
                          <a:latin typeface="+mn-lt"/>
                        </a:rPr>
                        <a:t>/GTM performance review meeting</a:t>
                      </a:r>
                      <a:r>
                        <a:rPr lang="en-US" sz="1000" b="0" dirty="0">
                          <a:solidFill>
                            <a:srgbClr val="0078D4"/>
                          </a:solidFill>
                          <a:latin typeface="+mn-lt"/>
                        </a:rPr>
                        <a:t> </a:t>
                      </a:r>
                      <a:r>
                        <a:rPr lang="en-US" sz="1000" b="0" dirty="0">
                          <a:solidFill>
                            <a:schemeClr val="tx1"/>
                          </a:solidFill>
                          <a:latin typeface="+mn-lt"/>
                        </a:rPr>
                        <a:t>and the </a:t>
                      </a:r>
                      <a:r>
                        <a:rPr lang="en-US" sz="1000" b="0" dirty="0">
                          <a:solidFill>
                            <a:srgbClr val="EC4A27"/>
                          </a:solidFill>
                          <a:latin typeface="+mn-lt"/>
                        </a:rPr>
                        <a:t>/ROI tracker</a:t>
                      </a:r>
                      <a:r>
                        <a:rPr lang="en-US" sz="1000" b="0" dirty="0">
                          <a:solidFill>
                            <a:schemeClr val="tx1"/>
                          </a:solidFill>
                          <a:latin typeface="+mn-lt"/>
                        </a:rPr>
                        <a:t>. Draft a one page leadership summary with results, lessons learned, and recommended actions for future go to market motion.</a:t>
                      </a:r>
                    </a:p>
                  </a:txBody>
                  <a:tcPr marT="91440" marB="91440">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0306"/>
                  </a:ext>
                </a:extLst>
              </a:tr>
              <a:tr h="1024128">
                <a:tc>
                  <a:txBody>
                    <a:bodyPr/>
                    <a:lstStyle/>
                    <a:p>
                      <a:pPr>
                        <a:lnSpc>
                          <a:spcPts val="1500"/>
                        </a:lnSpc>
                        <a:spcAft>
                          <a:spcPts val="200"/>
                        </a:spcAft>
                      </a:pPr>
                      <a:r>
                        <a:rPr lang="en-US" sz="1000" b="0" kern="1200">
                          <a:solidFill>
                            <a:schemeClr val="accent2"/>
                          </a:solidFill>
                          <a:latin typeface="+mj-lt"/>
                          <a:ea typeface="+mn-ea"/>
                          <a:cs typeface="+mn-cs"/>
                        </a:rPr>
                        <a:t>USE CASE 5: </a:t>
                      </a:r>
                      <a:r>
                        <a:rPr lang="en-US" sz="1000" b="0" kern="1200">
                          <a:solidFill>
                            <a:schemeClr val="tx1"/>
                          </a:solidFill>
                          <a:latin typeface="+mj-lt"/>
                          <a:ea typeface="+mn-ea"/>
                          <a:cs typeface="+mn-cs"/>
                        </a:rPr>
                        <a:t>Develop a performance report </a:t>
                      </a:r>
                      <a:endParaRPr lang="en-US" sz="1000" b="0">
                        <a:solidFill>
                          <a:schemeClr val="tx1"/>
                        </a:solidFill>
                        <a:latin typeface="+mj-lt"/>
                      </a:endParaRPr>
                    </a:p>
                  </a:txBody>
                  <a:tcPr marT="91440" marB="91440">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nSpc>
                          <a:spcPts val="1500"/>
                        </a:lnSpc>
                        <a:spcAft>
                          <a:spcPts val="200"/>
                        </a:spcAft>
                      </a:pPr>
                      <a:r>
                        <a:rPr lang="en-US" sz="1000" b="0" dirty="0">
                          <a:solidFill>
                            <a:schemeClr val="tx1"/>
                          </a:solidFill>
                          <a:latin typeface="+mj-lt"/>
                        </a:rPr>
                        <a:t>Prompt: </a:t>
                      </a:r>
                      <a:r>
                        <a:rPr lang="en-US" sz="1000" b="0" dirty="0">
                          <a:solidFill>
                            <a:schemeClr val="tx1"/>
                          </a:solidFill>
                          <a:latin typeface="+mn-lt"/>
                        </a:rPr>
                        <a:t>Using the </a:t>
                      </a:r>
                      <a:r>
                        <a:rPr lang="en-US" sz="1000" b="0" dirty="0">
                          <a:solidFill>
                            <a:srgbClr val="EC4A27"/>
                          </a:solidFill>
                          <a:latin typeface="+mn-lt"/>
                        </a:rPr>
                        <a:t>/Campaign performance data </a:t>
                      </a:r>
                      <a:r>
                        <a:rPr lang="en-US" sz="1000" b="0" dirty="0">
                          <a:solidFill>
                            <a:schemeClr val="tx1"/>
                          </a:solidFill>
                          <a:latin typeface="+mn-lt"/>
                        </a:rPr>
                        <a:t>and the </a:t>
                      </a:r>
                      <a:r>
                        <a:rPr lang="en-US" sz="1000" b="0" dirty="0">
                          <a:solidFill>
                            <a:srgbClr val="EC4A27"/>
                          </a:solidFill>
                          <a:latin typeface="+mn-lt"/>
                        </a:rPr>
                        <a:t>/Campaign social media email thread</a:t>
                      </a:r>
                      <a:r>
                        <a:rPr lang="en-US" sz="1000" b="0" dirty="0">
                          <a:solidFill>
                            <a:schemeClr val="tx1"/>
                          </a:solidFill>
                          <a:latin typeface="+mn-lt"/>
                        </a:rPr>
                        <a:t>, create a performance report summarizing progress, wins, learnings, and upcoming opportunities for an executive audience.</a:t>
                      </a:r>
                    </a:p>
                  </a:txBody>
                  <a:tcPr marT="91440" marB="91440">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86580557"/>
                  </a:ext>
                </a:extLst>
              </a:tr>
            </a:tbl>
          </a:graphicData>
        </a:graphic>
      </p:graphicFrame>
      <p:sp>
        <p:nvSpPr>
          <p:cNvPr id="27" name="Rectangle: Top Corners Rounded 26">
            <a:extLst>
              <a:ext uri="{FF2B5EF4-FFF2-40B4-BE49-F238E27FC236}">
                <a16:creationId xmlns:a16="http://schemas.microsoft.com/office/drawing/2014/main" id="{0225839F-3549-4100-5C83-FBDA6DCB1083}"/>
              </a:ext>
              <a:ext uri="{C183D7F6-B498-43B3-948B-1728B52AA6E4}">
                <adec:decorative xmlns:adec="http://schemas.microsoft.com/office/drawing/2017/decorative" val="1"/>
              </a:ext>
            </a:extLst>
          </p:cNvPr>
          <p:cNvSpPr/>
          <p:nvPr/>
        </p:nvSpPr>
        <p:spPr bwMode="auto">
          <a:xfrm>
            <a:off x="4584319" y="3471712"/>
            <a:ext cx="2613022" cy="401871"/>
          </a:xfrm>
          <a:prstGeom prst="round2SameRect">
            <a:avLst/>
          </a:prstGeom>
          <a:solidFill>
            <a:srgbClr val="FCE7DB"/>
          </a:solidFill>
          <a:ln w="9525">
            <a:solidFill>
              <a:schemeClr val="bg1"/>
            </a:solidFill>
          </a:ln>
          <a:effectLst>
            <a:outerShdw blurRad="114300" algn="ctr" rotWithShape="0">
              <a:prstClr val="black">
                <a:alpha val="6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FFFFFF"/>
              </a:solidFill>
              <a:effectLst/>
              <a:uLnTx/>
              <a:uFillTx/>
              <a:latin typeface="Segoe Sans Display"/>
              <a:ea typeface="+mn-ea"/>
              <a:cs typeface="+mn-cs"/>
            </a:endParaRPr>
          </a:p>
        </p:txBody>
      </p:sp>
      <p:sp>
        <p:nvSpPr>
          <p:cNvPr id="28" name="Rectangle: Top Corners Rounded 27">
            <a:extLst>
              <a:ext uri="{FF2B5EF4-FFF2-40B4-BE49-F238E27FC236}">
                <a16:creationId xmlns:a16="http://schemas.microsoft.com/office/drawing/2014/main" id="{D036BE89-23D0-82B2-B360-740788EC00EA}"/>
              </a:ext>
              <a:ext uri="{C183D7F6-B498-43B3-948B-1728B52AA6E4}">
                <adec:decorative xmlns:adec="http://schemas.microsoft.com/office/drawing/2017/decorative" val="1"/>
              </a:ext>
            </a:extLst>
          </p:cNvPr>
          <p:cNvSpPr/>
          <p:nvPr/>
        </p:nvSpPr>
        <p:spPr bwMode="auto">
          <a:xfrm rot="16200000">
            <a:off x="4052887" y="3284503"/>
            <a:ext cx="286576" cy="776288"/>
          </a:xfrm>
          <a:prstGeom prst="round2Same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29" name="Content Placeholder 2">
            <a:extLst>
              <a:ext uri="{FF2B5EF4-FFF2-40B4-BE49-F238E27FC236}">
                <a16:creationId xmlns:a16="http://schemas.microsoft.com/office/drawing/2014/main" id="{19A4ACE0-2217-BF87-FF77-FCC3154AC471}"/>
              </a:ext>
              <a:ext uri="{C183D7F6-B498-43B3-948B-1728B52AA6E4}">
                <adec:decorative xmlns:adec="http://schemas.microsoft.com/office/drawing/2017/decorative" val="0"/>
              </a:ext>
            </a:extLst>
          </p:cNvPr>
          <p:cNvSpPr txBox="1">
            <a:spLocks/>
          </p:cNvSpPr>
          <p:nvPr/>
        </p:nvSpPr>
        <p:spPr>
          <a:xfrm>
            <a:off x="3911173" y="3588009"/>
            <a:ext cx="535258" cy="169277"/>
          </a:xfrm>
          <a:prstGeom prst="rect">
            <a:avLst/>
          </a:prstGeom>
          <a:noFill/>
        </p:spPr>
        <p:txBody>
          <a:bodyPr wrap="squar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3000"/>
              </a:spcAft>
              <a:buClrTx/>
              <a:buSzTx/>
              <a:buFontTx/>
              <a:buNone/>
              <a:tabLst/>
              <a:defRPr/>
            </a:pPr>
            <a:r>
              <a:rPr kumimoji="0" lang="en-US" sz="1100" b="0" i="0" u="none" strike="noStrike" kern="100" cap="none" spc="0" normalizeH="0" baseline="0" noProof="0">
                <a:ln>
                  <a:noFill/>
                </a:ln>
                <a:solidFill>
                  <a:srgbClr val="FFFFFF">
                    <a:alpha val="99000"/>
                  </a:srgbClr>
                </a:solidFill>
                <a:effectLst/>
                <a:uLnTx/>
                <a:uFillTx/>
                <a:latin typeface="Segoe Sans Display Semibold"/>
                <a:ea typeface="+mn-ea"/>
                <a:cs typeface="+mn-cs"/>
              </a:rPr>
              <a:t>Legend </a:t>
            </a:r>
          </a:p>
        </p:txBody>
      </p:sp>
      <p:sp>
        <p:nvSpPr>
          <p:cNvPr id="30" name="Rectangle: Rounded Corners 29" descr="Orange text">
            <a:extLst>
              <a:ext uri="{FF2B5EF4-FFF2-40B4-BE49-F238E27FC236}">
                <a16:creationId xmlns:a16="http://schemas.microsoft.com/office/drawing/2014/main" id="{BDC64F51-8E08-4119-032A-BF90218EFDF1}"/>
              </a:ext>
              <a:ext uri="{C183D7F6-B498-43B3-948B-1728B52AA6E4}">
                <adec:decorative xmlns:adec="http://schemas.microsoft.com/office/drawing/2017/decorative" val="0"/>
              </a:ext>
            </a:extLst>
          </p:cNvPr>
          <p:cNvSpPr>
            <a:spLocks/>
          </p:cNvSpPr>
          <p:nvPr/>
        </p:nvSpPr>
        <p:spPr bwMode="auto">
          <a:xfrm>
            <a:off x="4703015" y="3586162"/>
            <a:ext cx="172970" cy="172970"/>
          </a:xfrm>
          <a:prstGeom prst="roundRect">
            <a:avLst/>
          </a:prstGeom>
          <a:solidFill>
            <a:schemeClr val="accent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32" name="Content Placeholder 2">
            <a:extLst>
              <a:ext uri="{FF2B5EF4-FFF2-40B4-BE49-F238E27FC236}">
                <a16:creationId xmlns:a16="http://schemas.microsoft.com/office/drawing/2014/main" id="{8EC0F78D-784F-E1EC-A32D-23588440ADCC}"/>
              </a:ext>
              <a:ext uri="{C183D7F6-B498-43B3-948B-1728B52AA6E4}">
                <adec:decorative xmlns:adec="http://schemas.microsoft.com/office/drawing/2017/decorative" val="0"/>
              </a:ext>
            </a:extLst>
          </p:cNvPr>
          <p:cNvSpPr txBox="1">
            <a:spLocks/>
          </p:cNvSpPr>
          <p:nvPr/>
        </p:nvSpPr>
        <p:spPr>
          <a:xfrm>
            <a:off x="4951289" y="3603397"/>
            <a:ext cx="850682" cy="138499"/>
          </a:xfrm>
          <a:prstGeom prst="rect">
            <a:avLst/>
          </a:prstGeom>
          <a:noFill/>
        </p:spPr>
        <p:txBody>
          <a:bodyPr wrap="non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3000"/>
              </a:spcAft>
              <a:buClrTx/>
              <a:buSzTx/>
              <a:buFontTx/>
              <a:buNone/>
              <a:tabLst/>
              <a:defRPr/>
            </a:pPr>
            <a:r>
              <a:rPr kumimoji="0" lang="en-US" sz="900" b="0" i="0" u="none" strike="noStrike" kern="100" cap="none" spc="0" normalizeH="0" baseline="0" noProof="0">
                <a:ln>
                  <a:noFill/>
                </a:ln>
                <a:solidFill>
                  <a:srgbClr val="EC4A27">
                    <a:alpha val="99000"/>
                  </a:srgbClr>
                </a:solidFill>
                <a:effectLst/>
                <a:uLnTx/>
                <a:uFillTx/>
                <a:latin typeface="Segoe Sans Display"/>
                <a:ea typeface="+mn-ea"/>
                <a:cs typeface="+mn-cs"/>
              </a:rPr>
              <a:t>/Referenced File </a:t>
            </a:r>
          </a:p>
        </p:txBody>
      </p:sp>
      <p:sp>
        <p:nvSpPr>
          <p:cNvPr id="33" name="Rectangle: Rounded Corners 32" descr="Purple text">
            <a:extLst>
              <a:ext uri="{FF2B5EF4-FFF2-40B4-BE49-F238E27FC236}">
                <a16:creationId xmlns:a16="http://schemas.microsoft.com/office/drawing/2014/main" id="{11DECE2B-1582-3953-75C2-FAD89B92633A}"/>
              </a:ext>
              <a:ext uri="{C183D7F6-B498-43B3-948B-1728B52AA6E4}">
                <adec:decorative xmlns:adec="http://schemas.microsoft.com/office/drawing/2017/decorative" val="0"/>
              </a:ext>
            </a:extLst>
          </p:cNvPr>
          <p:cNvSpPr/>
          <p:nvPr/>
        </p:nvSpPr>
        <p:spPr bwMode="auto">
          <a:xfrm>
            <a:off x="5928378" y="3586162"/>
            <a:ext cx="172970" cy="172970"/>
          </a:xfrm>
          <a:prstGeom prst="round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34" name="Content Placeholder 2">
            <a:extLst>
              <a:ext uri="{FF2B5EF4-FFF2-40B4-BE49-F238E27FC236}">
                <a16:creationId xmlns:a16="http://schemas.microsoft.com/office/drawing/2014/main" id="{EFAE820A-BA5A-BEC0-97FF-CBAD195F5170}"/>
              </a:ext>
              <a:ext uri="{C183D7F6-B498-43B3-948B-1728B52AA6E4}">
                <adec:decorative xmlns:adec="http://schemas.microsoft.com/office/drawing/2017/decorative" val="0"/>
              </a:ext>
            </a:extLst>
          </p:cNvPr>
          <p:cNvSpPr txBox="1">
            <a:spLocks/>
          </p:cNvSpPr>
          <p:nvPr/>
        </p:nvSpPr>
        <p:spPr>
          <a:xfrm>
            <a:off x="6176651" y="3603397"/>
            <a:ext cx="944041" cy="138499"/>
          </a:xfrm>
          <a:prstGeom prst="rect">
            <a:avLst/>
          </a:prstGeom>
          <a:noFill/>
        </p:spPr>
        <p:txBody>
          <a:bodyPr wrap="non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3000"/>
              </a:spcAft>
              <a:buClrTx/>
              <a:buSzTx/>
              <a:buFontTx/>
              <a:buNone/>
              <a:tabLst/>
              <a:defRPr/>
            </a:pPr>
            <a:r>
              <a:rPr kumimoji="0" lang="en-US" sz="900" b="0" i="0" u="none" strike="noStrike" kern="100" cap="none" spc="0" normalizeH="0" baseline="0" noProof="0" dirty="0">
                <a:ln>
                  <a:noFill/>
                </a:ln>
                <a:solidFill>
                  <a:srgbClr val="C03BC4">
                    <a:alpha val="99000"/>
                  </a:srgbClr>
                </a:solidFill>
                <a:effectLst/>
                <a:uLnTx/>
                <a:uFillTx/>
                <a:latin typeface="Segoe Sans Display"/>
                <a:ea typeface="+mn-ea"/>
                <a:cs typeface="+mn-cs"/>
              </a:rPr>
              <a:t>[Details you insert]</a:t>
            </a:r>
          </a:p>
        </p:txBody>
      </p:sp>
      <p:sp>
        <p:nvSpPr>
          <p:cNvPr id="37" name="Rectangle 36">
            <a:hlinkClick r:id="" action="ppaction://noaction"/>
            <a:extLst>
              <a:ext uri="{FF2B5EF4-FFF2-40B4-BE49-F238E27FC236}">
                <a16:creationId xmlns:a16="http://schemas.microsoft.com/office/drawing/2014/main" id="{2C017E3C-B856-A681-0F29-C67FF54E83E0}"/>
              </a:ext>
            </a:extLst>
          </p:cNvPr>
          <p:cNvSpPr>
            <a:spLocks/>
          </p:cNvSpPr>
          <p:nvPr/>
        </p:nvSpPr>
        <p:spPr bwMode="auto">
          <a:xfrm>
            <a:off x="5503983" y="9407114"/>
            <a:ext cx="1760414" cy="13849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r" defTabSz="932472" rtl="0" eaLnBrk="1" fontAlgn="base" latinLnBrk="0" hangingPunct="1">
              <a:lnSpc>
                <a:spcPct val="100000"/>
              </a:lnSpc>
              <a:spcBef>
                <a:spcPct val="0"/>
              </a:spcBef>
              <a:spcAft>
                <a:spcPct val="0"/>
              </a:spcAft>
              <a:buClrTx/>
              <a:buSzTx/>
              <a:buFontTx/>
              <a:buNone/>
              <a:tabLst/>
              <a:defRPr/>
            </a:pPr>
            <a:r>
              <a:rPr kumimoji="0" lang="en-IN" sz="900" b="0" i="1" u="none" strike="noStrike" kern="1200" cap="none" spc="0" normalizeH="0" baseline="0" noProof="0" dirty="0">
                <a:ln>
                  <a:noFill/>
                </a:ln>
                <a:solidFill>
                  <a:srgbClr val="FFFFFF">
                    <a:lumMod val="50000"/>
                    <a:alpha val="99000"/>
                  </a:srgbClr>
                </a:solidFill>
                <a:effectLst/>
                <a:uLnTx/>
                <a:uFillTx/>
                <a:latin typeface="Segoe Sans Display"/>
                <a:ea typeface="Segoe UI" pitchFamily="34" charset="0"/>
                <a:cs typeface="Segoe UI" pitchFamily="34" charset="0"/>
              </a:rPr>
              <a:t>See file guidance on </a:t>
            </a:r>
            <a:r>
              <a:rPr lang="en-IN" sz="900" i="1" u="sng" dirty="0">
                <a:solidFill>
                  <a:srgbClr val="0078D4">
                    <a:alpha val="99000"/>
                  </a:srgbClr>
                </a:solidFill>
                <a:latin typeface="Segoe Sans Display"/>
                <a:ea typeface="Segoe UI" pitchFamily="34" charset="0"/>
                <a:cs typeface="Segoe UI" pitchFamily="34" charset="0"/>
                <a:hlinkClick r:id="" action="ppaction://noaction">
                  <a:extLst>
                    <a:ext uri="{A12FA001-AC4F-418D-AE19-62706E023703}">
                      <ahyp:hlinkClr xmlns:ahyp="http://schemas.microsoft.com/office/drawing/2018/hyperlinkcolor" val="tx"/>
                    </a:ext>
                  </a:extLst>
                </a:hlinkClick>
              </a:rPr>
              <a:t>page 14</a:t>
            </a:r>
            <a:endParaRPr kumimoji="0" lang="en-US" sz="900" b="0" i="1" u="sng" strike="noStrike" kern="1200" cap="none" spc="0" normalizeH="0" baseline="0" noProof="0" dirty="0">
              <a:ln>
                <a:noFill/>
              </a:ln>
              <a:solidFill>
                <a:srgbClr val="0078D4">
                  <a:alpha val="99000"/>
                </a:srgbClr>
              </a:solidFill>
              <a:effectLst/>
              <a:uLnTx/>
              <a:uFillTx/>
              <a:latin typeface="Segoe Sans Display"/>
              <a:ea typeface="Segoe UI" pitchFamily="34" charset="0"/>
              <a:cs typeface="Segoe UI" pitchFamily="34" charset="0"/>
            </a:endParaRPr>
          </a:p>
        </p:txBody>
      </p:sp>
    </p:spTree>
    <p:extLst>
      <p:ext uri="{BB962C8B-B14F-4D97-AF65-F5344CB8AC3E}">
        <p14:creationId xmlns:p14="http://schemas.microsoft.com/office/powerpoint/2010/main" val="1196047084"/>
      </p:ext>
    </p:extLst>
  </p:cSld>
  <p:clrMapOvr>
    <a:masterClrMapping/>
  </p:clrMapOvr>
  <p:transition>
    <p:fade/>
  </p:transition>
</p:sld>
</file>

<file path=ppt/theme/theme1.xml><?xml version="1.0" encoding="utf-8"?>
<a:theme xmlns:a="http://schemas.openxmlformats.org/drawingml/2006/main" name="Microsoft 365 Copilot Template">
  <a:themeElements>
    <a:clrScheme name="Microsoft 365 Copilot">
      <a:dk1>
        <a:srgbClr val="091F2C"/>
      </a:dk1>
      <a:lt1>
        <a:srgbClr val="FFFFFF"/>
      </a:lt1>
      <a:dk2>
        <a:srgbClr val="000000"/>
      </a:dk2>
      <a:lt2>
        <a:srgbClr val="FFF8F5"/>
      </a:lt2>
      <a:accent1>
        <a:srgbClr val="0078D4"/>
      </a:accent1>
      <a:accent2>
        <a:srgbClr val="C03BC4"/>
      </a:accent2>
      <a:accent3>
        <a:srgbClr val="FFA38B"/>
      </a:accent3>
      <a:accent4>
        <a:srgbClr val="8661C5"/>
      </a:accent4>
      <a:accent5>
        <a:srgbClr val="8DC8E8"/>
      </a:accent5>
      <a:accent6>
        <a:srgbClr val="FF5C39"/>
      </a:accent6>
      <a:hlink>
        <a:srgbClr val="0078D4"/>
      </a:hlink>
      <a:folHlink>
        <a:srgbClr val="C03BC4"/>
      </a:folHlink>
    </a:clrScheme>
    <a:fontScheme name="FantasyxMSFT">
      <a:majorFont>
        <a:latin typeface="Segoe Sans Display Semibold"/>
        <a:ea typeface=""/>
        <a:cs typeface=""/>
      </a:majorFont>
      <a:minorFont>
        <a:latin typeface="Segoe Sans Display"/>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a:solidFill>
              <a:schemeClr val="bg1"/>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Brown">
      <a:srgbClr val="E1D3C7"/>
    </a:custClr>
    <a:custClr name="Light Yellow">
      <a:srgbClr val="FFE399"/>
    </a:custClr>
    <a:custClr name="Light Orange">
      <a:srgbClr val="FFA38B"/>
    </a:custClr>
    <a:custClr name="Light Red">
      <a:srgbClr val="FFB3BB"/>
    </a:custClr>
    <a:custClr name="Light Magenta">
      <a:srgbClr val="D59ED7"/>
    </a:custClr>
    <a:custClr name="Light Purple">
      <a:srgbClr val="C5B4E3"/>
    </a:custClr>
    <a:custClr name="Light Blue">
      <a:srgbClr val="8DC8E8"/>
    </a:custClr>
    <a:custClr name="Light Teal">
      <a:srgbClr val="B9DCD2"/>
    </a:custClr>
    <a:custClr name="Light Green">
      <a:srgbClr val="D4EC8E"/>
    </a:custClr>
    <a:custClr name="Blue Black">
      <a:srgbClr val="091F2C"/>
    </a:custClr>
    <a:custClr name="Brown">
      <a:srgbClr val="BF9474"/>
    </a:custClr>
    <a:custClr name="Yellow">
      <a:srgbClr val="FFB900"/>
    </a:custClr>
    <a:custClr name="Orange">
      <a:srgbClr val="FF5C39"/>
    </a:custClr>
    <a:custClr name="Red">
      <a:srgbClr val="F4364C"/>
    </a:custClr>
    <a:custClr name="Magenta">
      <a:srgbClr val="C03BC4"/>
    </a:custClr>
    <a:custClr name="Purple">
      <a:srgbClr val="8661C5"/>
    </a:custClr>
    <a:custClr name="Blue">
      <a:srgbClr val="0078D4"/>
    </a:custClr>
    <a:custClr name="Teal">
      <a:srgbClr val="49C5B1"/>
    </a:custClr>
    <a:custClr name="Green">
      <a:srgbClr val="8DE971"/>
    </a:custClr>
    <a:custClr name="Rich Black">
      <a:srgbClr val="000000"/>
    </a:custClr>
    <a:custClr name="Dark Brown">
      <a:srgbClr val="5C4738"/>
    </a:custClr>
    <a:custClr name="Dark Yellow">
      <a:srgbClr val="7F5A1A"/>
    </a:custClr>
    <a:custClr name="Dark Orange">
      <a:srgbClr val="73391D"/>
    </a:custClr>
    <a:custClr name="Dark Red">
      <a:srgbClr val="73262F"/>
    </a:custClr>
    <a:custClr name="Dark Magenta">
      <a:srgbClr val="702573"/>
    </a:custClr>
    <a:custClr name="Dark Purple">
      <a:srgbClr val="463668"/>
    </a:custClr>
    <a:custClr name="Dark Blue">
      <a:srgbClr val="2A446F"/>
    </a:custClr>
    <a:custClr name="Dark Teal">
      <a:srgbClr val="225B62"/>
    </a:custClr>
    <a:custClr name="Dark Green">
      <a:srgbClr val="07641D"/>
    </a:custClr>
    <a:custClr name="Brown Black">
      <a:srgbClr val="291817"/>
    </a:custClr>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Pure White">
      <a:srgbClr val="FFFFFF"/>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Lst>
  <a:extLst>
    <a:ext uri="{05A4C25C-085E-4340-85A3-A5531E510DB2}">
      <thm15:themeFamily xmlns:thm15="http://schemas.microsoft.com/office/thememl/2012/main" name="Presentation1" id="{37823CB9-DC0F-DE49-A7F7-325A4228CCF9}" vid="{6CB80000-F9EA-4D40-9817-2B5CD0D7D27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65B64D402CB764E9CC233FF31987642" ma:contentTypeVersion="22" ma:contentTypeDescription="Create a new document." ma:contentTypeScope="" ma:versionID="7fccc76ee1dab1efaf365864c20eca90">
  <xsd:schema xmlns:xsd="http://www.w3.org/2001/XMLSchema" xmlns:xs="http://www.w3.org/2001/XMLSchema" xmlns:p="http://schemas.microsoft.com/office/2006/metadata/properties" xmlns:ns1="http://schemas.microsoft.com/sharepoint/v3" xmlns:ns2="00cf0def-a058-47bd-9265-f6d1f111732e" xmlns:ns3="54f626bb-976e-4a25-a89f-d089672a3eb7" targetNamespace="http://schemas.microsoft.com/office/2006/metadata/properties" ma:root="true" ma:fieldsID="0e72f5cb3121eb9eb0dd12dc94081ce1" ns1:_="" ns2:_="" ns3:_="">
    <xsd:import namespace="http://schemas.microsoft.com/sharepoint/v3"/>
    <xsd:import namespace="00cf0def-a058-47bd-9265-f6d1f111732e"/>
    <xsd:import namespace="54f626bb-976e-4a25-a89f-d089672a3eb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1:_ip_UnifiedCompliancePolicyProperties" minOccurs="0"/>
                <xsd:element ref="ns1:_ip_UnifiedCompliancePolicyUIAction"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BillingMetadata" minOccurs="0"/>
                <xsd:element ref="ns2:MediaServiceLocation" minOccurs="0"/>
                <xsd:element ref="ns2:MediaServiceDocTags" minOccurs="0"/>
                <xsd:element ref="ns2:Audience" minOccurs="0"/>
                <xsd:element ref="ns2:m6d15d1a6e5942a28eb1f6522643c4e1"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2" nillable="true" ma:displayName="Unified Compliance Policy Properties" ma:hidden="true" ma:internalName="_ip_UnifiedCompliancePolicyProperties">
      <xsd:simpleType>
        <xsd:restriction base="dms:Note"/>
      </xsd:simpleType>
    </xsd:element>
    <xsd:element name="_ip_UnifiedCompliancePolicyUIAction" ma:index="1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0cf0def-a058-47bd-9265-f6d1f11173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BillingMetadata" ma:index="24" nillable="true" ma:displayName="MediaServiceBillingMetadata" ma:hidden="true" ma:internalName="MediaServiceBillingMetadata" ma:readOnly="true">
      <xsd:simpleType>
        <xsd:restriction base="dms:Text"/>
      </xsd:simpleType>
    </xsd:element>
    <xsd:element name="MediaServiceLocation" ma:index="25" nillable="true" ma:displayName="Location" ma:indexed="true" ma:internalName="MediaServiceLocation" ma:readOnly="true">
      <xsd:simpleType>
        <xsd:restriction base="dms:Text"/>
      </xsd:simpleType>
    </xsd:element>
    <xsd:element name="MediaServiceDocTags" ma:index="26" nillable="true" ma:displayName="MediaServiceDocTags" ma:hidden="true" ma:internalName="MediaServiceDocTags" ma:readOnly="true">
      <xsd:simpleType>
        <xsd:restriction base="dms:Note"/>
      </xsd:simpleType>
    </xsd:element>
    <xsd:element name="Audience" ma:index="27" nillable="true" ma:displayName="Audience" ma:format="Dropdown" ma:internalName="Audience">
      <xsd:simpleType>
        <xsd:restriction base="dms:Text">
          <xsd:maxLength value="255"/>
        </xsd:restriction>
      </xsd:simpleType>
    </xsd:element>
    <xsd:element name="m6d15d1a6e5942a28eb1f6522643c4e1" ma:index="29" nillable="true" ma:taxonomy="true" ma:internalName="m6d15d1a6e5942a28eb1f6522643c4e1" ma:taxonomyFieldName="Asset_x0020_Type" ma:displayName="Asset Type" ma:default="" ma:fieldId="{66d15d1a-6e59-42a2-8eb1-f6522643c4e1}" ma:taxonomyMulti="true" ma:sspId="e385fb40-52d4-4fae-9c5b-3e8ff8a5878e" ma:termSetId="076e976b-31ab-4f71-86b0-4aacfa2b30b3"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4f626bb-976e-4a25-a89f-d089672a3eb7"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7600fa0d-e7d3-4e7d-aa6c-9a64a26f4e6d}" ma:internalName="TaxCatchAll" ma:showField="CatchAllData" ma:web="54f626bb-976e-4a25-a89f-d089672a3e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00cf0def-a058-47bd-9265-f6d1f111732e">
      <Terms xmlns="http://schemas.microsoft.com/office/infopath/2007/PartnerControls"/>
    </lcf76f155ced4ddcb4097134ff3c332f>
    <TaxCatchAll xmlns="54f626bb-976e-4a25-a89f-d089672a3eb7" xsi:nil="true"/>
    <Audience xmlns="00cf0def-a058-47bd-9265-f6d1f111732e" xsi:nil="true"/>
    <m6d15d1a6e5942a28eb1f6522643c4e1 xmlns="00cf0def-a058-47bd-9265-f6d1f111732e">
      <Terms xmlns="http://schemas.microsoft.com/office/infopath/2007/PartnerControls"/>
    </m6d15d1a6e5942a28eb1f6522643c4e1>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B817216-3F77-4E97-A3FF-737187A5D6E6}">
  <ds:schemaRefs>
    <ds:schemaRef ds:uri="00cf0def-a058-47bd-9265-f6d1f111732e"/>
    <ds:schemaRef ds:uri="54f626bb-976e-4a25-a89f-d089672a3eb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B25959C-63D6-4D53-8E13-A92082E580B8}">
  <ds:schemaRefs>
    <ds:schemaRef ds:uri="00cf0def-a058-47bd-9265-f6d1f111732e"/>
    <ds:schemaRef ds:uri="54f626bb-976e-4a25-a89f-d089672a3eb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266C008F-37DC-457A-833C-D373466886CC}">
  <ds:schemaRefs>
    <ds:schemaRef ds:uri="http://schemas.microsoft.com/sharepoint/v3/contenttype/forms"/>
  </ds:schemaRefs>
</ds:datastoreItem>
</file>

<file path=docMetadata/LabelInfo.xml><?xml version="1.0" encoding="utf-8"?>
<clbl:labelList xmlns:clbl="http://schemas.microsoft.com/office/2020/mipLabelMetadata">
  <clbl:label id="{87867195-f2b8-4ac2-b0b6-6bb73cb33af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14</Slides>
  <Notes>14</Notes>
  <HiddenSlides>0</HiddenSlide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Microsoft 365 Copilot Template</vt:lpstr>
      <vt:lpstr>Microsoft 365 Copilot Prompt Pack for Marketing </vt:lpstr>
      <vt:lpstr>Prompt Pack for Marketing </vt:lpstr>
      <vt:lpstr>Table of Contents</vt:lpstr>
      <vt:lpstr>Best practices when using Microsoft 365 Copilot</vt:lpstr>
      <vt:lpstr>Scenario 1: Market and Competitive Analysis </vt:lpstr>
      <vt:lpstr>Scenario 2: Messaging and Positioning Development </vt:lpstr>
      <vt:lpstr>Scenario 3: Product Launch Planning and Readiness</vt:lpstr>
      <vt:lpstr>Scenario 4: Sales Readiness and Enablement </vt:lpstr>
      <vt:lpstr>Scenario 5: Analyze Metrics to Identify Insights and Business Impact</vt:lpstr>
      <vt:lpstr>File Guidance &amp; Examples     </vt:lpstr>
      <vt:lpstr>File Guidance  </vt:lpstr>
      <vt:lpstr>File Guidance   </vt:lpstr>
      <vt:lpstr>File Guidance    </vt:lpstr>
      <vt:lpstr>File Guidance      </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Microsoft 365 Copilot Prompt Pack for Marketing</dc:title>
  <dc:creator>Anu Domingo</dc:creator>
  <cp:revision>24</cp:revision>
  <dcterms:created xsi:type="dcterms:W3CDTF">2025-02-06T15:46:51Z</dcterms:created>
  <dcterms:modified xsi:type="dcterms:W3CDTF">2026-03-18T19:11:18Z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0x010100A65B64D402CB764E9CC233FF31987642</vt:lpwstr>
  </property>
  <property fmtid="{D5CDD505-2E9C-101B-9397-08002B2CF9AE}" pid="3" name="MediaServiceImageTags">
    <vt:lpwstr/>
  </property>
  <property fmtid="{D5CDD505-2E9C-101B-9397-08002B2CF9AE}" pid="4" name="_dlc_policyId">
    <vt:lpwstr>0x01010070AB3889E58DB141A6E1281B02136174|-369733750</vt:lpwstr>
  </property>
  <property fmtid="{D5CDD505-2E9C-101B-9397-08002B2CF9AE}" pid="5" name="ItemRetentionFormula">
    <vt:lpwstr>&lt;formula id="Microsoft.Office.RecordsManagement.PolicyFeatures.Expiration.Formula.BuiltIn"&gt;&lt;number&gt;30&lt;/number&gt;&lt;property&gt;Modified&lt;/property&gt;&lt;propertyId&gt;28cf69c5-fa48-462a-b5cd-27b6f9d2bd5f&lt;/propertyId&gt;&lt;period&gt;days&lt;/period&gt;&lt;/formula&gt;</vt:lpwstr>
  </property>
  <property fmtid="{D5CDD505-2E9C-101B-9397-08002B2CF9AE}" pid="6" name="Asset_x0020_Type">
    <vt:lpwstr/>
  </property>
  <property fmtid="{D5CDD505-2E9C-101B-9397-08002B2CF9AE}" pid="7" name="Asset Type">
    <vt:lpwstr/>
  </property>
</Properties>
</file>