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ink/ink1.xml" ContentType="application/inkml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ink/ink2.xml" ContentType="application/inkml+xml"/>
  <Override PartName="/ppt/notesSlides/notesSlide4.xml" ContentType="application/vnd.openxmlformats-officedocument.presentationml.notesSlide+xml"/>
  <Override PartName="/ppt/ink/ink3.xml" ContentType="application/inkml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4"/>
  </p:sldMasterIdLst>
  <p:notesMasterIdLst>
    <p:notesMasterId r:id="rId10"/>
  </p:notesMasterIdLst>
  <p:sldIdLst>
    <p:sldId id="2147483371" r:id="rId5"/>
    <p:sldId id="2147483379" r:id="rId6"/>
    <p:sldId id="2147483376" r:id="rId7"/>
    <p:sldId id="2147483391" r:id="rId8"/>
    <p:sldId id="214748339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5BEF49B-DA8F-4EA6-87F3-793AA7CFCDEB}">
          <p14:sldIdLst>
            <p14:sldId id="2147483371"/>
          </p14:sldIdLst>
        </p14:section>
        <p14:section name="Instructions" id="{E28CE5E0-F22F-4408-8BC1-969F8889FCDF}">
          <p14:sldIdLst>
            <p14:sldId id="2147483379"/>
            <p14:sldId id="2147483376"/>
          </p14:sldIdLst>
        </p14:section>
        <p14:section name="Template" id="{016190E8-0449-4B9B-A2D3-F96506D2A4CB}">
          <p14:sldIdLst>
            <p14:sldId id="2147483391"/>
          </p14:sldIdLst>
        </p14:section>
        <p14:section name="Closing" id="{06A7F6C7-0365-4CAC-ADF6-A9D8416E1927}">
          <p14:sldIdLst>
            <p14:sldId id="214748339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A02B80E-149C-7DFD-4E8D-3782118F40E7}" name="Alicia Peterson (NAYAMODE INC)" initials="AI" userId="S::v-petersonal@microsoft.com::f8898314-5523-4930-acf0-2b563b2b4dc9" providerId="AD"/>
  <p188:author id="{1F2FB147-BFED-65AA-E7E0-8A886AC8D59B}" name="Rishi Nicolai (Change &amp; Behaviour Specialist)" initials="RN" userId="S::rinicola@microsoft.com::02fec64b-7fd1-49ec-b6ab-057bf8d8fb54" providerId="AD"/>
  <p188:author id="{D6F26963-7D31-7E94-BDCA-0053EED9EF82}" name="Leslie Overland" initials="LO" userId="S::leoverla@microsoft.com::f3978a41-ce7f-4ee8-a07a-b9255d9fc7c0" providerId="AD"/>
  <p188:author id="{923ED4CA-16ED-2C3B-A7B5-C9271605EAFB}" name="Sead Borovina" initials="" userId="S::seadb@microsoft.com::18a820bc-e121-4b68-86af-045748a2c1b7" providerId="AD"/>
  <p188:author id="{2B89B1E3-0AE2-0511-8B86-F67F274F5C4F}" name="James Hammonds" initials="JH" userId="S::jhammonds@microsoft.com::7864826f-e6d8-4d4b-94f8-c6f85559312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56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6" d="100"/>
          <a:sy n="136" d="100"/>
        </p:scale>
        <p:origin x="1148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1-24T01:24:05.68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48 38 799 0 0,'-4'-3'0'0'0,"1"0"0"0"0,1 1 0 0 0,1 1 72 0 0,-1 1-72 0 0,-1 0 0 0 0,-1-4 0 0 0,-4-2 0 0 0,0-3 64 0 0,-4 0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4T10:05:50.36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48 38 799 0 0,'-4'-3'0'0'0,"1"0"0"0"0,1 1 0 0 0,1 1 72 0 0,-1 1-72 0 0,-1 0 0 0 0,-1-4 0 0 0,-4-2 0 0 0,0-3 64 0 0,-4 0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9-04T10:05:50.36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48 38 799 0 0,'-4'-3'0'0'0,"1"0"0"0"0,1 1 0 0 0,1 1 72 0 0,-1 1-72 0 0,-1 0 0 0 0,-1-4 0 0 0,-4-2 0 0 0,0-3 64 0 0,-4 0 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93FE76-A090-4837-8D6B-B38D8DDAC65C}" type="datetimeFigureOut">
              <a:rPr lang="en-AU" smtClean="0"/>
              <a:t>12/02/2025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C870F-CF7E-4E84-A68E-B5F161D2102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64700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3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571500" marR="0" lvl="0" indent="0" algn="l" defTabSz="914099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pPr marL="0" marR="0" lvl="0" indent="0" algn="r" defTabSz="9143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C61DAB-D93E-49CA-B245-379601CFE8D0}" type="datetime8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+mn-ea"/>
                <a:cs typeface="+mn-cs"/>
              </a:rPr>
              <a:pPr marL="0" marR="0" lvl="0" indent="0" algn="r" defTabSz="9143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2/12/2025 6:04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3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08EB6-D09E-4580-8CD6-DDB1451194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+mn-ea"/>
                <a:cs typeface="+mn-cs"/>
              </a:rPr>
              <a:pPr marL="0" marR="0" lvl="0" indent="0" algn="r" defTabSz="91436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583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C870F-CF7E-4E84-A68E-B5F161D21025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39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C870F-CF7E-4E84-A68E-B5F161D21025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6762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A0A9E-EBE3-E9D8-ADDD-F957A90D6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625E97-FB59-2804-9CD0-42E1800C87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93D5C0-1042-0FFB-8410-098511454C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C940D-8E28-D2A8-7A6B-833EFF346B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C870F-CF7E-4E84-A68E-B5F161D21025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9239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C870F-CF7E-4E84-A68E-B5F161D21025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74983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26" Type="http://schemas.openxmlformats.org/officeDocument/2006/relationships/image" Target="../media/image40.png"/><Relationship Id="rId3" Type="http://schemas.openxmlformats.org/officeDocument/2006/relationships/image" Target="../media/image19.pn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svg"/><Relationship Id="rId17" Type="http://schemas.openxmlformats.org/officeDocument/2006/relationships/image" Target="../media/image32.png"/><Relationship Id="rId25" Type="http://schemas.openxmlformats.org/officeDocument/2006/relationships/image" Target="../media/image39.png"/><Relationship Id="rId2" Type="http://schemas.openxmlformats.org/officeDocument/2006/relationships/customXml" Target="../ink/ink1.xml"/><Relationship Id="rId16" Type="http://schemas.openxmlformats.org/officeDocument/2006/relationships/image" Target="../media/image31.svg"/><Relationship Id="rId20" Type="http://schemas.openxmlformats.org/officeDocument/2006/relationships/image" Target="../media/image35.png"/><Relationship Id="rId29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svg"/><Relationship Id="rId11" Type="http://schemas.openxmlformats.org/officeDocument/2006/relationships/image" Target="../media/image26.png"/><Relationship Id="rId24" Type="http://schemas.openxmlformats.org/officeDocument/2006/relationships/image" Target="../media/image38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23" Type="http://schemas.openxmlformats.org/officeDocument/2006/relationships/image" Target="../media/image37.png"/><Relationship Id="rId28" Type="http://schemas.openxmlformats.org/officeDocument/2006/relationships/image" Target="../media/image42.png"/><Relationship Id="rId10" Type="http://schemas.openxmlformats.org/officeDocument/2006/relationships/image" Target="../media/image25.svg"/><Relationship Id="rId19" Type="http://schemas.openxmlformats.org/officeDocument/2006/relationships/image" Target="../media/image34.jpeg"/><Relationship Id="rId4" Type="http://schemas.openxmlformats.org/officeDocument/2006/relationships/hyperlink" Target="https://aka.ms/MOCAonapage" TargetMode="External"/><Relationship Id="rId9" Type="http://schemas.openxmlformats.org/officeDocument/2006/relationships/image" Target="../media/image24.png"/><Relationship Id="rId14" Type="http://schemas.openxmlformats.org/officeDocument/2006/relationships/image" Target="../media/image29.svg"/><Relationship Id="rId22" Type="http://schemas.microsoft.com/office/2007/relationships/hdphoto" Target="../media/hdphoto1.wdp"/><Relationship Id="rId27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ith blonde hair and a white shirt&#10;&#10;Description automatically generated">
            <a:extLst>
              <a:ext uri="{FF2B5EF4-FFF2-40B4-BE49-F238E27FC236}">
                <a16:creationId xmlns:a16="http://schemas.microsoft.com/office/drawing/2014/main" id="{1331CF21-D904-5335-BBD8-2AAF92B0C8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5">
            <a:extLst>
              <a:ext uri="{FF2B5EF4-FFF2-40B4-BE49-F238E27FC236}">
                <a16:creationId xmlns:a16="http://schemas.microsoft.com/office/drawing/2014/main" id="{E64861AC-ADB0-AFE5-E703-001307E22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021" y="2811645"/>
            <a:ext cx="7683500" cy="89506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3">
            <a:extLst>
              <a:ext uri="{FF2B5EF4-FFF2-40B4-BE49-F238E27FC236}">
                <a16:creationId xmlns:a16="http://schemas.microsoft.com/office/drawing/2014/main" id="{435BB0DD-35B6-1FD4-387B-6019DA7D25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9778" y="3846332"/>
            <a:ext cx="6823075" cy="45451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B85F8E1-7640-1F49-FB11-1928C83889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101" y="505600"/>
            <a:ext cx="1870905" cy="68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783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person's hand&#10;&#10;Description automatically generated">
            <a:extLst>
              <a:ext uri="{FF2B5EF4-FFF2-40B4-BE49-F238E27FC236}">
                <a16:creationId xmlns:a16="http://schemas.microsoft.com/office/drawing/2014/main" id="{093B630B-98F0-A558-44D6-C08F95FB3C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07"/>
          <a:stretch/>
        </p:blipFill>
        <p:spPr>
          <a:xfrm>
            <a:off x="0" y="0"/>
            <a:ext cx="12192000" cy="6692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FCFEFD-88E5-4869-B5C3-1611B0B50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29134"/>
            <a:ext cx="11018521" cy="590931"/>
          </a:xfrm>
        </p:spPr>
        <p:txBody>
          <a:bodyPr>
            <a:spAutoFit/>
          </a:bodyPr>
          <a:lstStyle>
            <a:lvl1pPr>
              <a:defRPr sz="36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84199" y="1435497"/>
            <a:ext cx="11018521" cy="1268296"/>
          </a:xfrm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+mn-lt"/>
              </a:defRPr>
            </a:lvl1pPr>
            <a:lvl2pPr>
              <a:defRPr sz="1600">
                <a:solidFill>
                  <a:srgbClr val="000000"/>
                </a:solidFill>
              </a:defRPr>
            </a:lvl2pPr>
            <a:lvl3pPr>
              <a:defRPr sz="1401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00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21A61E-DF9E-F052-06B1-83ADA07FFD3F}"/>
              </a:ext>
            </a:extLst>
          </p:cNvPr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gradFill flip="none" rotWithShape="1">
            <a:gsLst>
              <a:gs pos="20000">
                <a:srgbClr val="8661C5"/>
              </a:gs>
              <a:gs pos="100000">
                <a:srgbClr val="C03BC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5528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orient="horz" pos="1272">
          <p15:clr>
            <a:srgbClr val="5ACBF0"/>
          </p15:clr>
        </p15:guide>
        <p15:guide id="3" orient="horz" pos="288">
          <p15:clr>
            <a:srgbClr val="5ACBF0"/>
          </p15:clr>
        </p15:guide>
        <p15:guide id="5" orient="horz" pos="904">
          <p15:clr>
            <a:srgbClr val="5ACBF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ribbon&#10;&#10;Description automatically generated">
            <a:extLst>
              <a:ext uri="{FF2B5EF4-FFF2-40B4-BE49-F238E27FC236}">
                <a16:creationId xmlns:a16="http://schemas.microsoft.com/office/drawing/2014/main" id="{0C8AED29-A2C9-D869-28FB-33C34244EB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54002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FCFEFD-88E5-4869-B5C3-1611B0B50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0363" y="509156"/>
            <a:ext cx="5803901" cy="430887"/>
          </a:xfrm>
        </p:spPr>
        <p:txBody>
          <a:bodyPr/>
          <a:lstStyle>
            <a:lvl1pPr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956299" y="1435497"/>
            <a:ext cx="5803901" cy="1268296"/>
          </a:xfrm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+mn-lt"/>
              </a:defRPr>
            </a:lvl1pPr>
            <a:lvl2pPr>
              <a:defRPr sz="1600">
                <a:solidFill>
                  <a:srgbClr val="000000"/>
                </a:solidFill>
              </a:defRPr>
            </a:lvl2pPr>
            <a:lvl3pPr>
              <a:defRPr sz="1401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00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21A61E-DF9E-F052-06B1-83ADA07FFD3F}"/>
              </a:ext>
            </a:extLst>
          </p:cNvPr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gradFill flip="none" rotWithShape="1">
            <a:gsLst>
              <a:gs pos="20000">
                <a:srgbClr val="8661C5"/>
              </a:gs>
              <a:gs pos="100000">
                <a:srgbClr val="C03BC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73972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orient="horz" pos="1272">
          <p15:clr>
            <a:srgbClr val="5ACBF0"/>
          </p15:clr>
        </p15:guide>
        <p15:guide id="3" orient="horz" pos="288">
          <p15:clr>
            <a:srgbClr val="5ACBF0"/>
          </p15:clr>
        </p15:guide>
        <p15:guide id="5" orient="horz" pos="904">
          <p15:clr>
            <a:srgbClr val="5ACBF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colorful object&#10;&#10;Description automatically generated">
            <a:extLst>
              <a:ext uri="{FF2B5EF4-FFF2-40B4-BE49-F238E27FC236}">
                <a16:creationId xmlns:a16="http://schemas.microsoft.com/office/drawing/2014/main" id="{8FA3090A-C743-6442-6B26-85597FDE3A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1970" y="0"/>
            <a:ext cx="554003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FCFEFD-88E5-4869-B5C3-1611B0B50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063" y="610756"/>
            <a:ext cx="11018521" cy="430887"/>
          </a:xfrm>
        </p:spPr>
        <p:txBody>
          <a:bodyPr/>
          <a:lstStyle>
            <a:lvl1pPr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80999" y="1537097"/>
            <a:ext cx="11018521" cy="1268296"/>
          </a:xfrm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+mn-lt"/>
              </a:defRPr>
            </a:lvl1pPr>
            <a:lvl2pPr>
              <a:defRPr sz="1600">
                <a:solidFill>
                  <a:srgbClr val="000000"/>
                </a:solidFill>
              </a:defRPr>
            </a:lvl2pPr>
            <a:lvl3pPr>
              <a:defRPr sz="1401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001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21A61E-DF9E-F052-06B1-83ADA07FFD3F}"/>
              </a:ext>
            </a:extLst>
          </p:cNvPr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gradFill flip="none" rotWithShape="1">
            <a:gsLst>
              <a:gs pos="20000">
                <a:srgbClr val="8661C5"/>
              </a:gs>
              <a:gs pos="100000">
                <a:srgbClr val="C03BC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04562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orient="horz" pos="1272">
          <p15:clr>
            <a:srgbClr val="5ACBF0"/>
          </p15:clr>
        </p15:guide>
        <p15:guide id="3" orient="horz" pos="288">
          <p15:clr>
            <a:srgbClr val="5ACBF0"/>
          </p15:clr>
        </p15:guide>
        <p15:guide id="5" orient="horz" pos="904">
          <p15:clr>
            <a:srgbClr val="5ACBF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rry image of a person's hand&#10;&#10;Description automatically generated">
            <a:extLst>
              <a:ext uri="{FF2B5EF4-FFF2-40B4-BE49-F238E27FC236}">
                <a16:creationId xmlns:a16="http://schemas.microsoft.com/office/drawing/2014/main" id="{29C3C374-A664-D7F0-45D0-0450091390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07"/>
          <a:stretch/>
        </p:blipFill>
        <p:spPr>
          <a:xfrm>
            <a:off x="0" y="0"/>
            <a:ext cx="12192000" cy="6692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4784F0-D959-7D20-3CA8-6E0D5AAE2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18141"/>
            <a:ext cx="10515600" cy="590931"/>
          </a:xfrm>
        </p:spPr>
        <p:txBody>
          <a:bodyPr>
            <a:sp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FE1D8-1E7C-8A86-A01A-514505B42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7113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734CD-7B05-0092-D5B9-837ACCA6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1000" y="6242050"/>
            <a:ext cx="2743200" cy="365125"/>
          </a:xfrm>
        </p:spPr>
        <p:txBody>
          <a:bodyPr/>
          <a:lstStyle/>
          <a:p>
            <a:fld id="{DC2E2A91-B98C-49DE-8553-119ECA58152C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8CC31-DAE6-D4D7-A480-A8D61B236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62420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909B1-270B-7393-59C8-6EE9EFCA0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6242050"/>
            <a:ext cx="2743200" cy="365125"/>
          </a:xfrm>
        </p:spPr>
        <p:txBody>
          <a:bodyPr/>
          <a:lstStyle/>
          <a:p>
            <a:fld id="{C67CA0B0-04EF-433A-8113-67BC344D39D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118B41-A307-0DD1-5000-30B9B4FBE2D6}"/>
              </a:ext>
            </a:extLst>
          </p:cNvPr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gradFill flip="none" rotWithShape="1">
            <a:gsLst>
              <a:gs pos="20000">
                <a:srgbClr val="8661C5"/>
              </a:gs>
              <a:gs pos="100000">
                <a:srgbClr val="C03BC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2024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Titl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ribbon&#10;&#10;Description automatically generated">
            <a:extLst>
              <a:ext uri="{FF2B5EF4-FFF2-40B4-BE49-F238E27FC236}">
                <a16:creationId xmlns:a16="http://schemas.microsoft.com/office/drawing/2014/main" id="{8D106E32-AE8C-D4ED-B83A-9ECE4F6522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20A2AEC-2128-127A-9EBE-97F194038AB7}"/>
              </a:ext>
            </a:extLst>
          </p:cNvPr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gradFill flip="none" rotWithShape="1">
            <a:gsLst>
              <a:gs pos="20000">
                <a:srgbClr val="8661C5"/>
              </a:gs>
              <a:gs pos="100000">
                <a:srgbClr val="C03BC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397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35">
          <p15:clr>
            <a:srgbClr val="5ACBF0"/>
          </p15:clr>
        </p15:guide>
        <p15:guide id="3" orient="horz" pos="1910">
          <p15:clr>
            <a:srgbClr val="5ACBF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Titl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ribbon&#10;&#10;Description automatically generated">
            <a:extLst>
              <a:ext uri="{FF2B5EF4-FFF2-40B4-BE49-F238E27FC236}">
                <a16:creationId xmlns:a16="http://schemas.microsoft.com/office/drawing/2014/main" id="{AC871D7A-C89B-F090-4E20-507E04C5B4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04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35">
          <p15:clr>
            <a:srgbClr val="5ACBF0"/>
          </p15:clr>
        </p15:guide>
        <p15:guide id="3" orient="horz" pos="1910">
          <p15:clr>
            <a:srgbClr val="5ACBF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mmary page_Big headlin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chat boxes&#10;&#10;Description automatically generated">
            <a:extLst>
              <a:ext uri="{FF2B5EF4-FFF2-40B4-BE49-F238E27FC236}">
                <a16:creationId xmlns:a16="http://schemas.microsoft.com/office/drawing/2014/main" id="{7EC4F649-6224-35AC-63DA-ED13663C2B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1204" y="685800"/>
            <a:ext cx="4035496" cy="5600700"/>
          </a:xfrm>
          <a:prstGeom prst="rect">
            <a:avLst/>
          </a:prstGeom>
        </p:spPr>
      </p:pic>
      <p:pic>
        <p:nvPicPr>
          <p:cNvPr id="3" name="Picture 2" descr="A blurry image of a person's hand&#10;&#10;Description automatically generated">
            <a:extLst>
              <a:ext uri="{FF2B5EF4-FFF2-40B4-BE49-F238E27FC236}">
                <a16:creationId xmlns:a16="http://schemas.microsoft.com/office/drawing/2014/main" id="{1886A6EB-DC3A-AC64-803E-AEC23C354B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07"/>
          <a:stretch/>
        </p:blipFill>
        <p:spPr>
          <a:xfrm>
            <a:off x="0" y="0"/>
            <a:ext cx="12192000" cy="66929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0F8B4D4-45FE-8A6B-0940-2613A4013FC0}"/>
              </a:ext>
            </a:extLst>
          </p:cNvPr>
          <p:cNvSpPr/>
          <p:nvPr userDrawn="1"/>
        </p:nvSpPr>
        <p:spPr>
          <a:xfrm>
            <a:off x="0" y="0"/>
            <a:ext cx="12192000" cy="6692900"/>
          </a:xfrm>
          <a:prstGeom prst="rect">
            <a:avLst/>
          </a:prstGeom>
          <a:gradFill flip="none" rotWithShape="1">
            <a:gsLst>
              <a:gs pos="36000">
                <a:schemeClr val="bg1">
                  <a:alpha val="68000"/>
                </a:schemeClr>
              </a:gs>
              <a:gs pos="100000">
                <a:schemeClr val="bg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AE3F76B-93DD-2A11-C7C5-3051EECE97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7350" y="1619611"/>
            <a:ext cx="5055459" cy="105157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spcAft>
                <a:spcPts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265176" indent="-128016">
              <a:spcAft>
                <a:spcPts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384048" indent="-118872">
              <a:spcAft>
                <a:spcPts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D367F4E-8C73-E0F8-F13E-FE82EB5E8890}"/>
              </a:ext>
            </a:extLst>
          </p:cNvPr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gradFill flip="none" rotWithShape="1">
            <a:gsLst>
              <a:gs pos="20000">
                <a:srgbClr val="8661C5"/>
              </a:gs>
              <a:gs pos="100000">
                <a:srgbClr val="C03BC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oup of chat boxes&#10;&#10;Description automatically generated">
            <a:extLst>
              <a:ext uri="{FF2B5EF4-FFF2-40B4-BE49-F238E27FC236}">
                <a16:creationId xmlns:a16="http://schemas.microsoft.com/office/drawing/2014/main" id="{C9DC74CC-1FDA-D2C2-CA47-399C0C900E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88192" y="685800"/>
            <a:ext cx="4035496" cy="56007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1AC44E4-6E8B-3264-6C80-836DA134E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673541"/>
            <a:ext cx="6924604" cy="480131"/>
          </a:xfrm>
        </p:spPr>
        <p:txBody>
          <a:bodyPr>
            <a:sp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734492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68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36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88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904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83A31-8631-8F3A-6AA4-991FDEB0E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A73B15-1A7B-5BD0-E012-FC649CE4CC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3D26F-F828-8EAC-AB33-60297955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E2A91-B98C-49DE-8553-119ECA58152C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6D9D78-AFF0-7146-E4A2-78B69E592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59E22-287A-53E7-460F-1C2B313DC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A0B0-04EF-433A-8113-67BC344D39D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BBCE01-CD37-A49C-BF8B-26B1541AD262}"/>
              </a:ext>
            </a:extLst>
          </p:cNvPr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gradFill flip="none" rotWithShape="1">
            <a:gsLst>
              <a:gs pos="20000">
                <a:srgbClr val="8661C5"/>
              </a:gs>
              <a:gs pos="100000">
                <a:srgbClr val="C03BC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37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B7594-1484-81D3-4108-E794D8FF0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F8D616-E238-5793-BE31-A700A0074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CBE81-3130-0687-E0B2-92C08370B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E2A91-B98C-49DE-8553-119ECA58152C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8B7A8-B160-5E2E-51FE-267793E88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05FA0-A6C9-0997-B1E4-29C0A6141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A0B0-04EF-433A-8113-67BC344D39D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75326B-5925-1E0B-801E-AF7E354EC63D}"/>
              </a:ext>
            </a:extLst>
          </p:cNvPr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gradFill flip="none" rotWithShape="1">
            <a:gsLst>
              <a:gs pos="20000">
                <a:srgbClr val="8661C5"/>
              </a:gs>
              <a:gs pos="100000">
                <a:srgbClr val="C03BC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319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5DFB7-70A0-1665-D6E3-4A8CAF915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18141"/>
            <a:ext cx="10515600" cy="590931"/>
          </a:xfrm>
        </p:spPr>
        <p:txBody>
          <a:bodyPr>
            <a:sp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6B0EF-C30F-FDAC-0650-753D06E042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17113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D0EDF9-509E-B7B5-406B-7749F5FC0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5000" y="17113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83EC1C-D01B-4AFA-E5CB-CB9EA45004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1000" y="6242050"/>
            <a:ext cx="2743200" cy="365125"/>
          </a:xfrm>
        </p:spPr>
        <p:txBody>
          <a:bodyPr/>
          <a:lstStyle/>
          <a:p>
            <a:fld id="{DC2E2A91-B98C-49DE-8553-119ECA58152C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760E75-3DB5-88DA-8C51-62D26037C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62420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8E7EC2-179C-311E-A9E8-D465C5F73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6242050"/>
            <a:ext cx="2743200" cy="365125"/>
          </a:xfrm>
        </p:spPr>
        <p:txBody>
          <a:bodyPr/>
          <a:lstStyle/>
          <a:p>
            <a:fld id="{C67CA0B0-04EF-433A-8113-67BC344D39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ACDD53-1F86-E418-E788-467AF6D1530F}"/>
              </a:ext>
            </a:extLst>
          </p:cNvPr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gradFill flip="none" rotWithShape="1">
            <a:gsLst>
              <a:gs pos="20000">
                <a:srgbClr val="8661C5"/>
              </a:gs>
              <a:gs pos="100000">
                <a:srgbClr val="C03BC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33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ith blonde hair and a white shirt&#10;&#10;Description automatically generated">
            <a:extLst>
              <a:ext uri="{FF2B5EF4-FFF2-40B4-BE49-F238E27FC236}">
                <a16:creationId xmlns:a16="http://schemas.microsoft.com/office/drawing/2014/main" id="{1331CF21-D904-5335-BBD8-2AAF92B0C8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5">
            <a:extLst>
              <a:ext uri="{FF2B5EF4-FFF2-40B4-BE49-F238E27FC236}">
                <a16:creationId xmlns:a16="http://schemas.microsoft.com/office/drawing/2014/main" id="{E64861AC-ADB0-AFE5-E703-001307E22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021" y="2811645"/>
            <a:ext cx="7683500" cy="89506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3">
            <a:extLst>
              <a:ext uri="{FF2B5EF4-FFF2-40B4-BE49-F238E27FC236}">
                <a16:creationId xmlns:a16="http://schemas.microsoft.com/office/drawing/2014/main" id="{435BB0DD-35B6-1FD4-387B-6019DA7D25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9778" y="3846332"/>
            <a:ext cx="6823075" cy="45451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57916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78B8E-7848-30AF-3D59-8AF1A4C60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588" y="618141"/>
            <a:ext cx="10515600" cy="590931"/>
          </a:xfrm>
        </p:spPr>
        <p:txBody>
          <a:bodyPr>
            <a:sp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992D2E-5DBF-88B7-5F5C-652CFE965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2588" y="15668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0B60D5-5D33-75D9-93C0-377F2BC460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588" y="23907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125DA9-5EB4-C98D-5B05-C4523B8821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15000" y="15668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FB6702-3DE9-928A-A39D-8180D4597F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15000" y="23907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E29ECA-2675-6459-76F2-D75FA569EF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1000" y="6242050"/>
            <a:ext cx="2743200" cy="365125"/>
          </a:xfrm>
        </p:spPr>
        <p:txBody>
          <a:bodyPr/>
          <a:lstStyle/>
          <a:p>
            <a:fld id="{DC2E2A91-B98C-49DE-8553-119ECA58152C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748ED8-DACD-0038-D6D6-DE4AC207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400" y="62420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AECBAA-A556-42DF-4612-1F8A33B69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6242050"/>
            <a:ext cx="2743200" cy="365125"/>
          </a:xfrm>
        </p:spPr>
        <p:txBody>
          <a:bodyPr/>
          <a:lstStyle/>
          <a:p>
            <a:fld id="{C67CA0B0-04EF-433A-8113-67BC344D39D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32FE57-96C7-114F-2AF4-DD1802AB550E}"/>
              </a:ext>
            </a:extLst>
          </p:cNvPr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gradFill flip="none" rotWithShape="1">
            <a:gsLst>
              <a:gs pos="20000">
                <a:srgbClr val="8661C5"/>
              </a:gs>
              <a:gs pos="100000">
                <a:srgbClr val="C03BC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527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enario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6">
            <a:extLst>
              <a:ext uri="{FF2B5EF4-FFF2-40B4-BE49-F238E27FC236}">
                <a16:creationId xmlns:a16="http://schemas.microsoft.com/office/drawing/2014/main" id="{865555BA-C92A-1CFB-B5D2-DBADF3CF6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4633405" y="694654"/>
            <a:ext cx="2944986" cy="5995774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9" name="Rectangle: Rounded Corners 6">
            <a:extLst>
              <a:ext uri="{FF2B5EF4-FFF2-40B4-BE49-F238E27FC236}">
                <a16:creationId xmlns:a16="http://schemas.microsoft.com/office/drawing/2014/main" id="{D3093D42-2CA7-F63D-6231-BB7623B45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7844151" y="693974"/>
            <a:ext cx="3975178" cy="1393028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10" name="Rectangle: Rounded Corners 6">
            <a:extLst>
              <a:ext uri="{FF2B5EF4-FFF2-40B4-BE49-F238E27FC236}">
                <a16:creationId xmlns:a16="http://schemas.microsoft.com/office/drawing/2014/main" id="{FEA6E451-297A-5E11-765E-DDBB89E2C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7833998" y="2897742"/>
            <a:ext cx="3975178" cy="1393028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7550F961-430F-4E05-D54C-DE3C07930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7844151" y="5247747"/>
            <a:ext cx="3975178" cy="1393028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12" name="Rectangle: Rounded Corners 6">
            <a:extLst>
              <a:ext uri="{FF2B5EF4-FFF2-40B4-BE49-F238E27FC236}">
                <a16:creationId xmlns:a16="http://schemas.microsoft.com/office/drawing/2014/main" id="{A4369304-124E-2DE2-0185-BECB6849A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317002" y="5297400"/>
            <a:ext cx="3975178" cy="1393028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13" name="Rectangle: Rounded Corners 6">
            <a:extLst>
              <a:ext uri="{FF2B5EF4-FFF2-40B4-BE49-F238E27FC236}">
                <a16:creationId xmlns:a16="http://schemas.microsoft.com/office/drawing/2014/main" id="{893A3055-B6EA-5B18-9350-1C9D627A5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317003" y="2266262"/>
            <a:ext cx="3975178" cy="2862996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14" name="Rectangle: Rounded Corners 6">
            <a:extLst>
              <a:ext uri="{FF2B5EF4-FFF2-40B4-BE49-F238E27FC236}">
                <a16:creationId xmlns:a16="http://schemas.microsoft.com/office/drawing/2014/main" id="{DB5B5C98-B66E-B862-309C-51901240E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309501" y="693974"/>
            <a:ext cx="3975178" cy="1393028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3E9BAFDA-23C2-BB57-7854-76503B1E7844}"/>
                  </a:ext>
                </a:extLst>
              </p14:cNvPr>
              <p14:cNvContentPartPr/>
              <p14:nvPr userDrawn="1"/>
            </p14:nvContentPartPr>
            <p14:xfrm>
              <a:off x="13214007" y="6917517"/>
              <a:ext cx="17640" cy="1368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3E9BAFDA-23C2-BB57-7854-76503B1E784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207759" y="6911397"/>
                <a:ext cx="30135" cy="2592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E0E6CD04-58AA-4556-5A90-41BBD6FD56C4}"/>
              </a:ext>
            </a:extLst>
          </p:cNvPr>
          <p:cNvSpPr txBox="1"/>
          <p:nvPr userDrawn="1"/>
        </p:nvSpPr>
        <p:spPr>
          <a:xfrm>
            <a:off x="469411" y="793791"/>
            <a:ext cx="487634" cy="24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11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rPr>
              <a:t>Who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031746-BAEA-3692-770A-E8ED8905B492}"/>
              </a:ext>
            </a:extLst>
          </p:cNvPr>
          <p:cNvSpPr txBox="1"/>
          <p:nvPr userDrawn="1"/>
        </p:nvSpPr>
        <p:spPr>
          <a:xfrm>
            <a:off x="757024" y="2212292"/>
            <a:ext cx="3173981" cy="355031"/>
          </a:xfrm>
          <a:prstGeom prst="roundRect">
            <a:avLst>
              <a:gd name="adj" fmla="val 8225"/>
            </a:avLst>
          </a:prstGeom>
          <a:solidFill>
            <a:srgbClr val="E9EBFA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3600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900">
                <a:solidFill>
                  <a:srgbClr val="282828"/>
                </a:solidFill>
                <a:ea typeface="Segoe UI" pitchFamily="34" charset="0"/>
              </a:rPr>
              <a:t>How do you work today and what problem do you want to solve/new opportunity? </a:t>
            </a:r>
            <a:r>
              <a:rPr lang="en-US" sz="900">
                <a:solidFill>
                  <a:srgbClr val="0070C0"/>
                </a:solidFill>
                <a:ea typeface="Segoe UI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https://aka.ms/MOCAonapage</a:t>
            </a:r>
            <a:endParaRPr lang="en-US" sz="900">
              <a:solidFill>
                <a:srgbClr val="282828"/>
              </a:solidFill>
              <a:ea typeface="Segoe UI" pitchFamily="34" charset="0"/>
            </a:endParaRPr>
          </a:p>
        </p:txBody>
      </p:sp>
      <p:sp>
        <p:nvSpPr>
          <p:cNvPr id="18" name="TextBox 623">
            <a:extLst>
              <a:ext uri="{FF2B5EF4-FFF2-40B4-BE49-F238E27FC236}">
                <a16:creationId xmlns:a16="http://schemas.microsoft.com/office/drawing/2014/main" id="{F5CF8A0C-7313-FBC1-245D-AA3C3E315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065426" y="2944012"/>
            <a:ext cx="11100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AU" sz="600">
                <a:solidFill>
                  <a:srgbClr val="4472C4"/>
                </a:solidFill>
                <a:latin typeface="Calibri" panose="020F0502020204030204"/>
              </a:rPr>
              <a:t>Community</a:t>
            </a:r>
          </a:p>
          <a:p>
            <a:pPr algn="ctr">
              <a:defRPr/>
            </a:pPr>
            <a:r>
              <a:rPr lang="en-AU" sz="600">
                <a:solidFill>
                  <a:srgbClr val="4472C4"/>
                </a:solidFill>
                <a:latin typeface="Calibri" panose="020F0502020204030204"/>
              </a:rPr>
              <a:t>+ Organization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A2BB5C9-7504-151C-D248-E4A1E1589F7D}"/>
              </a:ext>
            </a:extLst>
          </p:cNvPr>
          <p:cNvGrpSpPr/>
          <p:nvPr userDrawn="1"/>
        </p:nvGrpSpPr>
        <p:grpSpPr>
          <a:xfrm>
            <a:off x="2481748" y="2684672"/>
            <a:ext cx="267863" cy="267863"/>
            <a:chOff x="2363237" y="2333802"/>
            <a:chExt cx="374076" cy="37407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C5D4663-653B-1DF1-91A6-F6DBBC5BF455}"/>
                </a:ext>
              </a:extLst>
            </p:cNvPr>
            <p:cNvSpPr/>
            <p:nvPr/>
          </p:nvSpPr>
          <p:spPr>
            <a:xfrm>
              <a:off x="2363237" y="2333802"/>
              <a:ext cx="374076" cy="374076"/>
            </a:xfrm>
            <a:prstGeom prst="ellipse">
              <a:avLst/>
            </a:prstGeom>
            <a:solidFill>
              <a:srgbClr val="70AD47">
                <a:lumMod val="40000"/>
                <a:lumOff val="60000"/>
              </a:srgbClr>
            </a:solidFill>
            <a:ln w="12700" cap="flat" cmpd="sng" algn="ctr">
              <a:solidFill>
                <a:sysClr val="window" lastClr="FFFFFF">
                  <a:lumMod val="85000"/>
                </a:sysClr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8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Partial Circle 20">
              <a:extLst>
                <a:ext uri="{FF2B5EF4-FFF2-40B4-BE49-F238E27FC236}">
                  <a16:creationId xmlns:a16="http://schemas.microsoft.com/office/drawing/2014/main" id="{3AB8844E-7673-452E-0D92-D65A718DE69F}"/>
                </a:ext>
              </a:extLst>
            </p:cNvPr>
            <p:cNvSpPr/>
            <p:nvPr/>
          </p:nvSpPr>
          <p:spPr>
            <a:xfrm>
              <a:off x="2363366" y="2333932"/>
              <a:ext cx="373817" cy="373817"/>
            </a:xfrm>
            <a:prstGeom prst="pie">
              <a:avLst>
                <a:gd name="adj1" fmla="val 13731290"/>
                <a:gd name="adj2" fmla="val 7412804"/>
              </a:avLst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65271E8-7D30-368C-119B-E9AE006426B6}"/>
                </a:ext>
              </a:extLst>
            </p:cNvPr>
            <p:cNvGrpSpPr/>
            <p:nvPr/>
          </p:nvGrpSpPr>
          <p:grpSpPr>
            <a:xfrm>
              <a:off x="2456172" y="2426738"/>
              <a:ext cx="188205" cy="188205"/>
              <a:chOff x="5423663" y="2954553"/>
              <a:chExt cx="1061378" cy="1061380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4850E037-B78E-357A-7711-AC13A22CF81A}"/>
                  </a:ext>
                </a:extLst>
              </p:cNvPr>
              <p:cNvSpPr/>
              <p:nvPr/>
            </p:nvSpPr>
            <p:spPr bwMode="auto">
              <a:xfrm>
                <a:off x="5423663" y="2954553"/>
                <a:ext cx="1061378" cy="1061380"/>
              </a:xfrm>
              <a:prstGeom prst="ellipse">
                <a:avLst/>
              </a:prstGeom>
              <a:solidFill>
                <a:sysClr val="window" lastClr="FFFFFF"/>
              </a:solidFill>
              <a:ln w="6350" cap="flat" cmpd="sng" algn="ctr">
                <a:solidFill>
                  <a:sysClr val="window" lastClr="FFFFFF">
                    <a:lumMod val="75000"/>
                  </a:sys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rot="0" spcFirstLastPara="0" vert="horz" wrap="square" lIns="186494" tIns="149196" rIns="186494" bIns="149196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50846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1" i="0" u="none" strike="noStrike" kern="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Calibri" panose="020F0502020204030204"/>
                  <a:ea typeface="Segoe UI" pitchFamily="34" charset="0"/>
                  <a:cs typeface="Segoe UI" pitchFamily="34" charset="0"/>
                </a:endParaRPr>
              </a:p>
            </p:txBody>
          </p:sp>
          <p:pic>
            <p:nvPicPr>
              <p:cNvPr id="26" name="Graphic 628" descr="Group of people">
                <a:extLst>
                  <a:ext uri="{FF2B5EF4-FFF2-40B4-BE49-F238E27FC236}">
                    <a16:creationId xmlns:a16="http://schemas.microsoft.com/office/drawing/2014/main" id="{3EFDDBA0-A865-3E6B-48CE-39453D5552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568398" y="3099286"/>
                <a:ext cx="771912" cy="771913"/>
              </a:xfrm>
              <a:prstGeom prst="rect">
                <a:avLst/>
              </a:prstGeom>
            </p:spPr>
          </p:pic>
        </p:grp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B0AE6D9-CCC8-AB73-120D-7DDA0AEF5E93}"/>
                </a:ext>
              </a:extLst>
            </p:cNvPr>
            <p:cNvSpPr/>
            <p:nvPr/>
          </p:nvSpPr>
          <p:spPr>
            <a:xfrm>
              <a:off x="2416983" y="2385871"/>
              <a:ext cx="276871" cy="276871"/>
            </a:xfrm>
            <a:prstGeom prst="ellipse">
              <a:avLst/>
            </a:prstGeom>
            <a:noFill/>
            <a:ln w="76200" cap="flat" cmpd="sng" algn="ctr">
              <a:gradFill flip="none" rotWithShape="1">
                <a:gsLst>
                  <a:gs pos="100000">
                    <a:srgbClr val="BDD7EE"/>
                  </a:gs>
                  <a:gs pos="55000">
                    <a:sysClr val="window" lastClr="FFFFFF">
                      <a:lumMod val="95000"/>
                    </a:sysClr>
                  </a:gs>
                </a:gsLst>
                <a:path path="circle">
                  <a:fillToRect l="100000" t="100000"/>
                </a:path>
                <a:tileRect r="-100000" b="-100000"/>
              </a:gra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561413"/>
                        <a:gd name="connsiteY0" fmla="*/ 780707 h 1561413"/>
                        <a:gd name="connsiteX1" fmla="*/ 780707 w 1561413"/>
                        <a:gd name="connsiteY1" fmla="*/ 0 h 1561413"/>
                        <a:gd name="connsiteX2" fmla="*/ 1561414 w 1561413"/>
                        <a:gd name="connsiteY2" fmla="*/ 780707 h 1561413"/>
                        <a:gd name="connsiteX3" fmla="*/ 780707 w 1561413"/>
                        <a:gd name="connsiteY3" fmla="*/ 1561414 h 1561413"/>
                        <a:gd name="connsiteX4" fmla="*/ 0 w 1561413"/>
                        <a:gd name="connsiteY4" fmla="*/ 780707 h 15614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561413" h="1561413" extrusionOk="0">
                          <a:moveTo>
                            <a:pt x="0" y="780707"/>
                          </a:moveTo>
                          <a:cubicBezTo>
                            <a:pt x="-18852" y="337906"/>
                            <a:pt x="300376" y="18450"/>
                            <a:pt x="780707" y="0"/>
                          </a:cubicBezTo>
                          <a:cubicBezTo>
                            <a:pt x="1321605" y="23100"/>
                            <a:pt x="1462994" y="352663"/>
                            <a:pt x="1561414" y="780707"/>
                          </a:cubicBezTo>
                          <a:cubicBezTo>
                            <a:pt x="1478905" y="1292455"/>
                            <a:pt x="1205817" y="1594928"/>
                            <a:pt x="780707" y="1561414"/>
                          </a:cubicBezTo>
                          <a:cubicBezTo>
                            <a:pt x="302711" y="1535796"/>
                            <a:pt x="24407" y="1223542"/>
                            <a:pt x="0" y="78070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Graphic 665">
              <a:extLst>
                <a:ext uri="{FF2B5EF4-FFF2-40B4-BE49-F238E27FC236}">
                  <a16:creationId xmlns:a16="http://schemas.microsoft.com/office/drawing/2014/main" id="{29B044F1-E954-DBE2-9A4E-A9C82736E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510951" y="2625607"/>
              <a:ext cx="81071" cy="81071"/>
            </a:xfrm>
            <a:prstGeom prst="rect">
              <a:avLst/>
            </a:prstGeom>
          </p:spPr>
        </p:pic>
      </p:grpSp>
      <p:sp>
        <p:nvSpPr>
          <p:cNvPr id="27" name="TextBox 786">
            <a:extLst>
              <a:ext uri="{FF2B5EF4-FFF2-40B4-BE49-F238E27FC236}">
                <a16:creationId xmlns:a16="http://schemas.microsoft.com/office/drawing/2014/main" id="{D2FCCC9F-FA1C-0DC7-8C15-4B907AFEB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856944" y="2957529"/>
            <a:ext cx="8255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" b="0" i="0" u="none" strike="noStrike" kern="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</a:rPr>
              <a:t>Business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" b="0" i="0" u="none" strike="noStrike" kern="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</a:rPr>
              <a:t>Optimization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3AA5304-5B1F-7DA5-DE2C-0B0A0F7E29DD}"/>
              </a:ext>
            </a:extLst>
          </p:cNvPr>
          <p:cNvGrpSpPr/>
          <p:nvPr userDrawn="1"/>
        </p:nvGrpSpPr>
        <p:grpSpPr>
          <a:xfrm>
            <a:off x="3117156" y="2687454"/>
            <a:ext cx="262299" cy="262299"/>
            <a:chOff x="3716659" y="2233532"/>
            <a:chExt cx="262299" cy="262299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8C99A82-FA01-D4DC-A14D-8C5C75EC66D9}"/>
                </a:ext>
              </a:extLst>
            </p:cNvPr>
            <p:cNvSpPr/>
            <p:nvPr/>
          </p:nvSpPr>
          <p:spPr>
            <a:xfrm>
              <a:off x="3716659" y="2233532"/>
              <a:ext cx="262299" cy="262299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>
                  <a:lumMod val="85000"/>
                </a:sysClr>
              </a:solidFill>
              <a:prstDash val="solid"/>
              <a:miter lim="800000"/>
            </a:ln>
            <a:effectLst>
              <a:outerShdw blurRad="63500" sx="102000" sy="102000" algn="ctr" rotWithShape="0">
                <a:srgbClr val="7030A0">
                  <a:alpha val="40000"/>
                </a:srgbClr>
              </a:outerShdw>
            </a:effectLst>
          </p:spPr>
          <p:txBody>
            <a:bodyPr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8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Graphic 788" descr="Workflow with solid fill">
              <a:extLst>
                <a:ext uri="{FF2B5EF4-FFF2-40B4-BE49-F238E27FC236}">
                  <a16:creationId xmlns:a16="http://schemas.microsoft.com/office/drawing/2014/main" id="{61D2D9DD-893C-3AC6-D05B-CE4D03721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790440" y="2307313"/>
              <a:ext cx="114736" cy="114736"/>
            </a:xfrm>
            <a:prstGeom prst="rect">
              <a:avLst/>
            </a:prstGeom>
          </p:spPr>
        </p:pic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123898F-3148-E2A7-DD70-BFD6379146A8}"/>
                </a:ext>
              </a:extLst>
            </p:cNvPr>
            <p:cNvSpPr/>
            <p:nvPr/>
          </p:nvSpPr>
          <p:spPr>
            <a:xfrm>
              <a:off x="3747408" y="2265798"/>
              <a:ext cx="198258" cy="198258"/>
            </a:xfrm>
            <a:prstGeom prst="ellipse">
              <a:avLst/>
            </a:prstGeom>
            <a:noFill/>
            <a:ln w="76200" cap="flat" cmpd="sng" algn="ctr">
              <a:gradFill flip="none" rotWithShape="1">
                <a:gsLst>
                  <a:gs pos="100000">
                    <a:srgbClr val="BDD7EE"/>
                  </a:gs>
                  <a:gs pos="55000">
                    <a:sysClr val="window" lastClr="FFFFFF">
                      <a:lumMod val="95000"/>
                    </a:sysClr>
                  </a:gs>
                </a:gsLst>
                <a:path path="circle">
                  <a:fillToRect l="100000" t="100000"/>
                </a:path>
                <a:tileRect r="-100000" b="-100000"/>
              </a:gra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561413"/>
                        <a:gd name="connsiteY0" fmla="*/ 780707 h 1561413"/>
                        <a:gd name="connsiteX1" fmla="*/ 780707 w 1561413"/>
                        <a:gd name="connsiteY1" fmla="*/ 0 h 1561413"/>
                        <a:gd name="connsiteX2" fmla="*/ 1561414 w 1561413"/>
                        <a:gd name="connsiteY2" fmla="*/ 780707 h 1561413"/>
                        <a:gd name="connsiteX3" fmla="*/ 780707 w 1561413"/>
                        <a:gd name="connsiteY3" fmla="*/ 1561414 h 1561413"/>
                        <a:gd name="connsiteX4" fmla="*/ 0 w 1561413"/>
                        <a:gd name="connsiteY4" fmla="*/ 780707 h 15614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561413" h="1561413" extrusionOk="0">
                          <a:moveTo>
                            <a:pt x="0" y="780707"/>
                          </a:moveTo>
                          <a:cubicBezTo>
                            <a:pt x="-18852" y="337906"/>
                            <a:pt x="300376" y="18450"/>
                            <a:pt x="780707" y="0"/>
                          </a:cubicBezTo>
                          <a:cubicBezTo>
                            <a:pt x="1321605" y="23100"/>
                            <a:pt x="1462994" y="352663"/>
                            <a:pt x="1561414" y="780707"/>
                          </a:cubicBezTo>
                          <a:cubicBezTo>
                            <a:pt x="1478905" y="1292455"/>
                            <a:pt x="1205817" y="1594928"/>
                            <a:pt x="780707" y="1561414"/>
                          </a:cubicBezTo>
                          <a:cubicBezTo>
                            <a:pt x="302711" y="1535796"/>
                            <a:pt x="24407" y="1223542"/>
                            <a:pt x="0" y="78070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2" name="Graphic 790">
              <a:extLst>
                <a:ext uri="{FF2B5EF4-FFF2-40B4-BE49-F238E27FC236}">
                  <a16:creationId xmlns:a16="http://schemas.microsoft.com/office/drawing/2014/main" id="{C6747538-5B76-E079-4176-A4D25F237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814696" y="2437466"/>
              <a:ext cx="58052" cy="58052"/>
            </a:xfrm>
            <a:prstGeom prst="rect">
              <a:avLst/>
            </a:prstGeom>
          </p:spPr>
        </p:pic>
      </p:grpSp>
      <p:sp>
        <p:nvSpPr>
          <p:cNvPr id="33" name="TextBox 599">
            <a:extLst>
              <a:ext uri="{FF2B5EF4-FFF2-40B4-BE49-F238E27FC236}">
                <a16:creationId xmlns:a16="http://schemas.microsoft.com/office/drawing/2014/main" id="{78FE8218-C401-D78D-BB33-D4E39B325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972022" y="2958338"/>
            <a:ext cx="703656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AU" sz="600">
                <a:solidFill>
                  <a:srgbClr val="4472C4"/>
                </a:solidFill>
                <a:latin typeface="Calibri" panose="020F0502020204030204"/>
              </a:rPr>
              <a:t>Individual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4AA34E6-FB29-1FB7-F34C-7F208D33EB12}"/>
              </a:ext>
            </a:extLst>
          </p:cNvPr>
          <p:cNvGrpSpPr/>
          <p:nvPr userDrawn="1"/>
        </p:nvGrpSpPr>
        <p:grpSpPr>
          <a:xfrm>
            <a:off x="1181405" y="2674444"/>
            <a:ext cx="288318" cy="288318"/>
            <a:chOff x="1398373" y="2247187"/>
            <a:chExt cx="288318" cy="288318"/>
          </a:xfrm>
        </p:grpSpPr>
        <p:sp>
          <p:nvSpPr>
            <p:cNvPr id="35" name="Oval 34" descr="Icon symbolising a Individual">
              <a:extLst>
                <a:ext uri="{FF2B5EF4-FFF2-40B4-BE49-F238E27FC236}">
                  <a16:creationId xmlns:a16="http://schemas.microsoft.com/office/drawing/2014/main" id="{40B5636A-07F4-9FD0-021D-F2EF7262D706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1398373" y="2247187"/>
              <a:ext cx="288318" cy="288318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>
                  <a:lumMod val="85000"/>
                </a:sysClr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8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6" name="Graphic 36" descr="User">
              <a:extLst>
                <a:ext uri="{FF2B5EF4-FFF2-40B4-BE49-F238E27FC236}">
                  <a16:creationId xmlns:a16="http://schemas.microsoft.com/office/drawing/2014/main" id="{110723AA-4D6D-5662-81CF-493D10595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476523" y="2325336"/>
              <a:ext cx="132018" cy="132019"/>
            </a:xfrm>
            <a:prstGeom prst="rect">
              <a:avLst/>
            </a:prstGeom>
          </p:spPr>
        </p:pic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92E1F95-0272-CAE7-B604-0757CB387F3D}"/>
                </a:ext>
              </a:extLst>
            </p:cNvPr>
            <p:cNvSpPr/>
            <p:nvPr/>
          </p:nvSpPr>
          <p:spPr>
            <a:xfrm>
              <a:off x="1435783" y="2284597"/>
              <a:ext cx="213498" cy="213498"/>
            </a:xfrm>
            <a:prstGeom prst="ellipse">
              <a:avLst/>
            </a:prstGeom>
            <a:noFill/>
            <a:ln w="76200" cap="flat" cmpd="sng" algn="ctr">
              <a:gradFill flip="none" rotWithShape="1">
                <a:gsLst>
                  <a:gs pos="100000">
                    <a:srgbClr val="BDD7EE"/>
                  </a:gs>
                  <a:gs pos="55000">
                    <a:sysClr val="window" lastClr="FFFFFF">
                      <a:lumMod val="95000"/>
                    </a:sysClr>
                  </a:gs>
                </a:gsLst>
                <a:path path="circle">
                  <a:fillToRect l="100000" t="100000"/>
                </a:path>
                <a:tileRect r="-100000" b="-100000"/>
              </a:gra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561413"/>
                        <a:gd name="connsiteY0" fmla="*/ 780707 h 1561413"/>
                        <a:gd name="connsiteX1" fmla="*/ 780707 w 1561413"/>
                        <a:gd name="connsiteY1" fmla="*/ 0 h 1561413"/>
                        <a:gd name="connsiteX2" fmla="*/ 1561414 w 1561413"/>
                        <a:gd name="connsiteY2" fmla="*/ 780707 h 1561413"/>
                        <a:gd name="connsiteX3" fmla="*/ 780707 w 1561413"/>
                        <a:gd name="connsiteY3" fmla="*/ 1561414 h 1561413"/>
                        <a:gd name="connsiteX4" fmla="*/ 0 w 1561413"/>
                        <a:gd name="connsiteY4" fmla="*/ 780707 h 15614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561413" h="1561413" extrusionOk="0">
                          <a:moveTo>
                            <a:pt x="0" y="780707"/>
                          </a:moveTo>
                          <a:cubicBezTo>
                            <a:pt x="-18852" y="337906"/>
                            <a:pt x="300376" y="18450"/>
                            <a:pt x="780707" y="0"/>
                          </a:cubicBezTo>
                          <a:cubicBezTo>
                            <a:pt x="1321605" y="23100"/>
                            <a:pt x="1462994" y="352663"/>
                            <a:pt x="1561414" y="780707"/>
                          </a:cubicBezTo>
                          <a:cubicBezTo>
                            <a:pt x="1478905" y="1292455"/>
                            <a:pt x="1205817" y="1594928"/>
                            <a:pt x="780707" y="1561414"/>
                          </a:cubicBezTo>
                          <a:cubicBezTo>
                            <a:pt x="302711" y="1535796"/>
                            <a:pt x="24407" y="1223542"/>
                            <a:pt x="0" y="78070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8" name="Graphic 39">
              <a:extLst>
                <a:ext uri="{FF2B5EF4-FFF2-40B4-BE49-F238E27FC236}">
                  <a16:creationId xmlns:a16="http://schemas.microsoft.com/office/drawing/2014/main" id="{BABBEF12-6624-EDCB-FEA0-995E36F6C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513433" y="2466837"/>
              <a:ext cx="62515" cy="62515"/>
            </a:xfrm>
            <a:prstGeom prst="rect">
              <a:avLst/>
            </a:prstGeom>
          </p:spPr>
        </p:pic>
      </p:grpSp>
      <p:sp>
        <p:nvSpPr>
          <p:cNvPr id="39" name="TextBox 744">
            <a:extLst>
              <a:ext uri="{FF2B5EF4-FFF2-40B4-BE49-F238E27FC236}">
                <a16:creationId xmlns:a16="http://schemas.microsoft.com/office/drawing/2014/main" id="{87F42A7E-D573-2699-145A-4724F5CCD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756354" y="2959288"/>
            <a:ext cx="465466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AU" sz="600">
                <a:solidFill>
                  <a:srgbClr val="4472C4"/>
                </a:solidFill>
                <a:latin typeface="Calibri" panose="020F0502020204030204"/>
              </a:rPr>
              <a:t>Team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6763161-E7FA-ED6B-96C1-C0202156DD39}"/>
              </a:ext>
            </a:extLst>
          </p:cNvPr>
          <p:cNvGrpSpPr/>
          <p:nvPr userDrawn="1"/>
        </p:nvGrpSpPr>
        <p:grpSpPr>
          <a:xfrm>
            <a:off x="1837268" y="2680136"/>
            <a:ext cx="276935" cy="276935"/>
            <a:chOff x="2205449" y="2219049"/>
            <a:chExt cx="276935" cy="276935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5B8625A4-B6C6-8130-732D-13E09CFC3907}"/>
                </a:ext>
              </a:extLst>
            </p:cNvPr>
            <p:cNvGrpSpPr/>
            <p:nvPr/>
          </p:nvGrpSpPr>
          <p:grpSpPr>
            <a:xfrm>
              <a:off x="2205449" y="2219049"/>
              <a:ext cx="276935" cy="276935"/>
              <a:chOff x="4878589" y="2435726"/>
              <a:chExt cx="2109600" cy="2109600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D0D65BC5-9AD4-29F9-3AA9-CDACAAF8D84C}"/>
                  </a:ext>
                </a:extLst>
              </p:cNvPr>
              <p:cNvSpPr/>
              <p:nvPr/>
            </p:nvSpPr>
            <p:spPr>
              <a:xfrm>
                <a:off x="4878589" y="2435726"/>
                <a:ext cx="2109600" cy="2109600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" lastClr="FFFFFF">
                    <a:lumMod val="85000"/>
                  </a:sysClr>
                </a:solidFill>
                <a:prstDash val="solid"/>
                <a:miter lim="800000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800" b="0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48" name="Graphic 747" descr="Users">
                <a:extLst>
                  <a:ext uri="{FF2B5EF4-FFF2-40B4-BE49-F238E27FC236}">
                    <a16:creationId xmlns:a16="http://schemas.microsoft.com/office/drawing/2014/main" id="{97E821A6-2B54-0766-DF6A-7213E30513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5245318" y="2802456"/>
                <a:ext cx="1376142" cy="1376140"/>
              </a:xfrm>
              <a:prstGeom prst="rect">
                <a:avLst/>
              </a:prstGeom>
            </p:spPr>
          </p:pic>
        </p:grp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9697B85-49F3-89CC-114B-75853097969D}"/>
                </a:ext>
              </a:extLst>
            </p:cNvPr>
            <p:cNvSpPr/>
            <p:nvPr/>
          </p:nvSpPr>
          <p:spPr>
            <a:xfrm>
              <a:off x="2238401" y="2249973"/>
              <a:ext cx="213498" cy="213498"/>
            </a:xfrm>
            <a:prstGeom prst="ellipse">
              <a:avLst/>
            </a:prstGeom>
            <a:noFill/>
            <a:ln w="76200" cap="flat" cmpd="sng" algn="ctr">
              <a:gradFill flip="none" rotWithShape="1">
                <a:gsLst>
                  <a:gs pos="100000">
                    <a:srgbClr val="BDD7EE"/>
                  </a:gs>
                  <a:gs pos="55000">
                    <a:sysClr val="window" lastClr="FFFFFF">
                      <a:lumMod val="95000"/>
                    </a:sysClr>
                  </a:gs>
                </a:gsLst>
                <a:path path="circle">
                  <a:fillToRect l="100000" t="100000"/>
                </a:path>
                <a:tileRect r="-100000" b="-100000"/>
              </a:gra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561413"/>
                        <a:gd name="connsiteY0" fmla="*/ 780707 h 1561413"/>
                        <a:gd name="connsiteX1" fmla="*/ 780707 w 1561413"/>
                        <a:gd name="connsiteY1" fmla="*/ 0 h 1561413"/>
                        <a:gd name="connsiteX2" fmla="*/ 1561414 w 1561413"/>
                        <a:gd name="connsiteY2" fmla="*/ 780707 h 1561413"/>
                        <a:gd name="connsiteX3" fmla="*/ 780707 w 1561413"/>
                        <a:gd name="connsiteY3" fmla="*/ 1561414 h 1561413"/>
                        <a:gd name="connsiteX4" fmla="*/ 0 w 1561413"/>
                        <a:gd name="connsiteY4" fmla="*/ 780707 h 15614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561413" h="1561413" extrusionOk="0">
                          <a:moveTo>
                            <a:pt x="0" y="780707"/>
                          </a:moveTo>
                          <a:cubicBezTo>
                            <a:pt x="-18852" y="337906"/>
                            <a:pt x="300376" y="18450"/>
                            <a:pt x="780707" y="0"/>
                          </a:cubicBezTo>
                          <a:cubicBezTo>
                            <a:pt x="1321605" y="23100"/>
                            <a:pt x="1462994" y="352663"/>
                            <a:pt x="1561414" y="780707"/>
                          </a:cubicBezTo>
                          <a:cubicBezTo>
                            <a:pt x="1478905" y="1292455"/>
                            <a:pt x="1205817" y="1594928"/>
                            <a:pt x="780707" y="1561414"/>
                          </a:cubicBezTo>
                          <a:cubicBezTo>
                            <a:pt x="302711" y="1535796"/>
                            <a:pt x="24407" y="1223542"/>
                            <a:pt x="0" y="78070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3" name="Graphic 768">
              <a:extLst>
                <a:ext uri="{FF2B5EF4-FFF2-40B4-BE49-F238E27FC236}">
                  <a16:creationId xmlns:a16="http://schemas.microsoft.com/office/drawing/2014/main" id="{C56332D6-4B40-CC58-2025-D68E5DE11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16052" y="2432214"/>
              <a:ext cx="62515" cy="62515"/>
            </a:xfrm>
            <a:prstGeom prst="rect">
              <a:avLst/>
            </a:prstGeom>
          </p:spPr>
        </p:pic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4DE45E7-1936-E2F8-2041-C065ABADCDCB}"/>
                </a:ext>
              </a:extLst>
            </p:cNvPr>
            <p:cNvGrpSpPr/>
            <p:nvPr/>
          </p:nvGrpSpPr>
          <p:grpSpPr>
            <a:xfrm>
              <a:off x="2291029" y="2319965"/>
              <a:ext cx="107446" cy="101886"/>
              <a:chOff x="9015261" y="3769473"/>
              <a:chExt cx="935897" cy="935897"/>
            </a:xfrm>
          </p:grpSpPr>
          <p:pic>
            <p:nvPicPr>
              <p:cNvPr id="45" name="Graphic 534" descr="User with solid fill">
                <a:extLst>
                  <a:ext uri="{FF2B5EF4-FFF2-40B4-BE49-F238E27FC236}">
                    <a16:creationId xmlns:a16="http://schemas.microsoft.com/office/drawing/2014/main" id="{0D1DA704-A3A4-103A-C75A-AA001D7E2C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9015261" y="3769473"/>
                <a:ext cx="935897" cy="935897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6" name="Graphic 535">
                <a:extLst>
                  <a:ext uri="{FF2B5EF4-FFF2-40B4-BE49-F238E27FC236}">
                    <a16:creationId xmlns:a16="http://schemas.microsoft.com/office/drawing/2014/main" id="{456F535C-E5F6-8824-3B4D-7F63B686F0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9357764" y="4304484"/>
                <a:ext cx="236913" cy="236914"/>
              </a:xfrm>
              <a:prstGeom prst="rect">
                <a:avLst/>
              </a:prstGeom>
            </p:spPr>
          </p:pic>
        </p:grpSp>
      </p:grpSp>
      <p:sp>
        <p:nvSpPr>
          <p:cNvPr id="49" name="TextBox 536">
            <a:extLst>
              <a:ext uri="{FF2B5EF4-FFF2-40B4-BE49-F238E27FC236}">
                <a16:creationId xmlns:a16="http://schemas.microsoft.com/office/drawing/2014/main" id="{8B012234-6E1F-071F-CE4E-F17F287CC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3472636" y="2957529"/>
            <a:ext cx="9018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AU" sz="600">
                <a:solidFill>
                  <a:srgbClr val="4472C4"/>
                </a:solidFill>
                <a:latin typeface="Calibri" panose="020F0502020204030204"/>
              </a:rPr>
              <a:t>Business Differentiation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64E5FEC-6FCA-E1FD-2DA1-68CBB194CDF7}"/>
              </a:ext>
            </a:extLst>
          </p:cNvPr>
          <p:cNvGrpSpPr/>
          <p:nvPr userDrawn="1"/>
        </p:nvGrpSpPr>
        <p:grpSpPr>
          <a:xfrm>
            <a:off x="3746999" y="2682196"/>
            <a:ext cx="273450" cy="272815"/>
            <a:chOff x="802225" y="3180619"/>
            <a:chExt cx="273450" cy="272815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6335918-05C2-D124-003F-0D2683AC5D57}"/>
                </a:ext>
              </a:extLst>
            </p:cNvPr>
            <p:cNvSpPr/>
            <p:nvPr/>
          </p:nvSpPr>
          <p:spPr>
            <a:xfrm>
              <a:off x="802860" y="3180619"/>
              <a:ext cx="272815" cy="272815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>
                  <a:lumMod val="85000"/>
                </a:sysClr>
              </a:solidFill>
              <a:prstDash val="solid"/>
              <a:miter lim="800000"/>
            </a:ln>
            <a:effectLst>
              <a:outerShdw blurRad="63500" sx="102000" sy="102000" algn="ctr" rotWithShape="0">
                <a:srgbClr val="7030A0">
                  <a:alpha val="40000"/>
                </a:srgbClr>
              </a:outerShdw>
            </a:effectLst>
          </p:spPr>
          <p:txBody>
            <a:bodyPr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8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Partial Circle 51">
              <a:extLst>
                <a:ext uri="{FF2B5EF4-FFF2-40B4-BE49-F238E27FC236}">
                  <a16:creationId xmlns:a16="http://schemas.microsoft.com/office/drawing/2014/main" id="{1CC873D9-8158-2D86-7BCF-B698B04A89FC}"/>
                </a:ext>
              </a:extLst>
            </p:cNvPr>
            <p:cNvSpPr/>
            <p:nvPr/>
          </p:nvSpPr>
          <p:spPr>
            <a:xfrm>
              <a:off x="802954" y="3180714"/>
              <a:ext cx="272626" cy="272626"/>
            </a:xfrm>
            <a:prstGeom prst="pie">
              <a:avLst>
                <a:gd name="adj1" fmla="val 18380412"/>
                <a:gd name="adj2" fmla="val 6922102"/>
              </a:avLst>
            </a:prstGeom>
            <a:solidFill>
              <a:srgbClr val="5B9BD5">
                <a:lumMod val="40000"/>
                <a:lumOff val="60000"/>
              </a:srgbClr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976EA33-8AE2-14EC-4FFF-5E9D1199E980}"/>
                </a:ext>
              </a:extLst>
            </p:cNvPr>
            <p:cNvSpPr/>
            <p:nvPr/>
          </p:nvSpPr>
          <p:spPr>
            <a:xfrm>
              <a:off x="839873" y="3220457"/>
              <a:ext cx="198258" cy="198258"/>
            </a:xfrm>
            <a:prstGeom prst="ellipse">
              <a:avLst/>
            </a:prstGeom>
            <a:noFill/>
            <a:ln w="76200" cap="flat" cmpd="sng" algn="ctr">
              <a:gradFill flip="none" rotWithShape="1">
                <a:gsLst>
                  <a:gs pos="100000">
                    <a:srgbClr val="BDD7EE"/>
                  </a:gs>
                  <a:gs pos="55000">
                    <a:sysClr val="window" lastClr="FFFFFF">
                      <a:lumMod val="95000"/>
                    </a:sysClr>
                  </a:gs>
                </a:gsLst>
                <a:path path="circle">
                  <a:fillToRect l="100000" t="100000"/>
                </a:path>
                <a:tileRect r="-100000" b="-100000"/>
              </a:gra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1561413"/>
                        <a:gd name="connsiteY0" fmla="*/ 780707 h 1561413"/>
                        <a:gd name="connsiteX1" fmla="*/ 780707 w 1561413"/>
                        <a:gd name="connsiteY1" fmla="*/ 0 h 1561413"/>
                        <a:gd name="connsiteX2" fmla="*/ 1561414 w 1561413"/>
                        <a:gd name="connsiteY2" fmla="*/ 780707 h 1561413"/>
                        <a:gd name="connsiteX3" fmla="*/ 780707 w 1561413"/>
                        <a:gd name="connsiteY3" fmla="*/ 1561414 h 1561413"/>
                        <a:gd name="connsiteX4" fmla="*/ 0 w 1561413"/>
                        <a:gd name="connsiteY4" fmla="*/ 780707 h 15614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561413" h="1561413" extrusionOk="0">
                          <a:moveTo>
                            <a:pt x="0" y="780707"/>
                          </a:moveTo>
                          <a:cubicBezTo>
                            <a:pt x="-18852" y="337906"/>
                            <a:pt x="300376" y="18450"/>
                            <a:pt x="780707" y="0"/>
                          </a:cubicBezTo>
                          <a:cubicBezTo>
                            <a:pt x="1321605" y="23100"/>
                            <a:pt x="1462994" y="352663"/>
                            <a:pt x="1561414" y="780707"/>
                          </a:cubicBezTo>
                          <a:cubicBezTo>
                            <a:pt x="1478905" y="1292455"/>
                            <a:pt x="1205817" y="1594928"/>
                            <a:pt x="780707" y="1561414"/>
                          </a:cubicBezTo>
                          <a:cubicBezTo>
                            <a:pt x="302711" y="1535796"/>
                            <a:pt x="24407" y="1223542"/>
                            <a:pt x="0" y="78070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Graphic 659">
              <a:extLst>
                <a:ext uri="{FF2B5EF4-FFF2-40B4-BE49-F238E27FC236}">
                  <a16:creationId xmlns:a16="http://schemas.microsoft.com/office/drawing/2014/main" id="{9A95228D-BFC3-8EFE-258C-FC89B0F0C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07161" y="3392124"/>
              <a:ext cx="58052" cy="58052"/>
            </a:xfrm>
            <a:prstGeom prst="rect">
              <a:avLst/>
            </a:prstGeom>
          </p:spPr>
        </p:pic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B7B7721-3129-0187-B7DD-3CC4A164CD88}"/>
                </a:ext>
              </a:extLst>
            </p:cNvPr>
            <p:cNvGrpSpPr/>
            <p:nvPr/>
          </p:nvGrpSpPr>
          <p:grpSpPr>
            <a:xfrm>
              <a:off x="802225" y="3203524"/>
              <a:ext cx="198119" cy="203165"/>
              <a:chOff x="4905871" y="2621632"/>
              <a:chExt cx="1491599" cy="1529583"/>
            </a:xfrm>
          </p:grpSpPr>
          <p:pic>
            <p:nvPicPr>
              <p:cNvPr id="56" name="Picture 55" descr="See the source image">
                <a:extLst>
                  <a:ext uri="{FF2B5EF4-FFF2-40B4-BE49-F238E27FC236}">
                    <a16:creationId xmlns:a16="http://schemas.microsoft.com/office/drawing/2014/main" id="{C0C1CD3F-EDD3-E817-E22E-15D5CA81A0A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540" b="31267"/>
              <a:stretch/>
            </p:blipFill>
            <p:spPr bwMode="auto">
              <a:xfrm>
                <a:off x="5429940" y="2621632"/>
                <a:ext cx="967530" cy="2525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56" descr="See the source image">
                <a:extLst>
                  <a:ext uri="{FF2B5EF4-FFF2-40B4-BE49-F238E27FC236}">
                    <a16:creationId xmlns:a16="http://schemas.microsoft.com/office/drawing/2014/main" id="{B3627447-FC48-8140-1DF0-A1A3FCBC8BD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64661" y="3207012"/>
                <a:ext cx="252532" cy="2525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8" name="Picture 57" descr="See the source image">
                <a:extLst>
                  <a:ext uri="{FF2B5EF4-FFF2-40B4-BE49-F238E27FC236}">
                    <a16:creationId xmlns:a16="http://schemas.microsoft.com/office/drawing/2014/main" id="{D3AAC445-7480-659A-FAC2-EEE21BD51E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85408" y="2850985"/>
                <a:ext cx="252530" cy="2525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9" name="Picture 58" descr="Icon&#10;&#10;Description automatically generated">
                <a:extLst>
                  <a:ext uri="{FF2B5EF4-FFF2-40B4-BE49-F238E27FC236}">
                    <a16:creationId xmlns:a16="http://schemas.microsoft.com/office/drawing/2014/main" id="{96B2E6EE-15FC-917E-6D24-E8BA4D4DA8A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05871" y="3482248"/>
                <a:ext cx="548932" cy="428822"/>
              </a:xfrm>
              <a:prstGeom prst="rect">
                <a:avLst/>
              </a:prstGeom>
              <a:noFill/>
            </p:spPr>
          </p:pic>
          <p:pic>
            <p:nvPicPr>
              <p:cNvPr id="60" name="Picture 59" descr="Azure Cloud Services | Sysvine Technologies">
                <a:extLst>
                  <a:ext uri="{FF2B5EF4-FFF2-40B4-BE49-F238E27FC236}">
                    <a16:creationId xmlns:a16="http://schemas.microsoft.com/office/drawing/2014/main" id="{DD6A7813-6C26-A2E3-2703-810C495D4C3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1">
                <a:extLst>
                  <a:ext uri="{BEBA8EAE-BF5A-486C-A8C5-ECC9F3942E4B}">
                    <a14:imgProps xmlns:a14="http://schemas.microsoft.com/office/drawing/2010/main">
                      <a14:imgLayer r:embed="rId22">
                        <a14:imgEffect>
                          <a14:backgroundRemoval t="8841" b="58406" l="32111" r="67889">
                            <a14:foregroundMark x1="52444" y1="9565" x2="52444" y2="9565"/>
                            <a14:foregroundMark x1="38889" y1="56812" x2="38889" y2="56812"/>
                            <a14:foregroundMark x1="32444" y1="58406" x2="32444" y2="58406"/>
                            <a14:foregroundMark x1="66556" y1="31594" x2="66556" y2="31594"/>
                            <a14:foregroundMark x1="57667" y1="16957" x2="57667" y2="16957"/>
                            <a14:foregroundMark x1="57222" y1="21449" x2="57222" y2="21449"/>
                            <a14:foregroundMark x1="67889" y1="32464" x2="67889" y2="32464"/>
                            <a14:foregroundMark x1="54222" y1="8841" x2="54222" y2="884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992" t="7457" r="30854" b="39389"/>
              <a:stretch/>
            </p:blipFill>
            <p:spPr bwMode="auto">
              <a:xfrm>
                <a:off x="5253781" y="3852395"/>
                <a:ext cx="279768" cy="2988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61" name="Rectangle: Rounded Corners 6">
            <a:extLst>
              <a:ext uri="{FF2B5EF4-FFF2-40B4-BE49-F238E27FC236}">
                <a16:creationId xmlns:a16="http://schemas.microsoft.com/office/drawing/2014/main" id="{6D73EE70-5E9B-9C44-FF47-16069D27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 flipH="1">
            <a:off x="2830525" y="2722837"/>
            <a:ext cx="205717" cy="191533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62" name="Rectangle: Rounded Corners 6">
            <a:extLst>
              <a:ext uri="{FF2B5EF4-FFF2-40B4-BE49-F238E27FC236}">
                <a16:creationId xmlns:a16="http://schemas.microsoft.com/office/drawing/2014/main" id="{95477AC6-BCAF-611C-280A-1F8709ED5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 flipH="1">
            <a:off x="3460369" y="2722837"/>
            <a:ext cx="205717" cy="191533"/>
          </a:xfrm>
          <a:prstGeom prst="roundRect">
            <a:avLst>
              <a:gd name="adj" fmla="val 6710"/>
            </a:avLst>
          </a:prstGeom>
          <a:solidFill>
            <a:schemeClr val="bg1"/>
          </a:solidFill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63" name="Rectangle: Rounded Corners 6">
            <a:extLst>
              <a:ext uri="{FF2B5EF4-FFF2-40B4-BE49-F238E27FC236}">
                <a16:creationId xmlns:a16="http://schemas.microsoft.com/office/drawing/2014/main" id="{5E84C8DD-2CEE-30E5-E4D6-F80499998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 flipH="1">
            <a:off x="2195117" y="2722837"/>
            <a:ext cx="205717" cy="191533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64" name="Rectangle: Rounded Corners 6">
            <a:extLst>
              <a:ext uri="{FF2B5EF4-FFF2-40B4-BE49-F238E27FC236}">
                <a16:creationId xmlns:a16="http://schemas.microsoft.com/office/drawing/2014/main" id="{728122A6-BFB0-7932-3DB3-867150D8C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 flipH="1">
            <a:off x="894774" y="2722837"/>
            <a:ext cx="205717" cy="191533"/>
          </a:xfrm>
          <a:prstGeom prst="roundRect">
            <a:avLst>
              <a:gd name="adj" fmla="val 6710"/>
            </a:avLst>
          </a:prstGeom>
          <a:solidFill>
            <a:schemeClr val="bg1"/>
          </a:solidFill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65" name="Rectangle: Rounded Corners 6">
            <a:extLst>
              <a:ext uri="{FF2B5EF4-FFF2-40B4-BE49-F238E27FC236}">
                <a16:creationId xmlns:a16="http://schemas.microsoft.com/office/drawing/2014/main" id="{CC387036-3427-0C7D-4597-8D9F0D600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 flipH="1">
            <a:off x="1550637" y="2722837"/>
            <a:ext cx="205717" cy="191533"/>
          </a:xfrm>
          <a:prstGeom prst="roundRect">
            <a:avLst>
              <a:gd name="adj" fmla="val 6710"/>
            </a:avLst>
          </a:prstGeom>
          <a:solidFill>
            <a:schemeClr val="bg1"/>
          </a:solidFill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CD5AA47-5242-4937-C1AC-C45E54655398}"/>
              </a:ext>
            </a:extLst>
          </p:cNvPr>
          <p:cNvSpPr txBox="1"/>
          <p:nvPr userDrawn="1"/>
        </p:nvSpPr>
        <p:spPr>
          <a:xfrm>
            <a:off x="1532926" y="5265560"/>
            <a:ext cx="2398080" cy="313060"/>
          </a:xfrm>
          <a:prstGeom prst="roundRect">
            <a:avLst>
              <a:gd name="adj" fmla="val 8225"/>
            </a:avLst>
          </a:prstGeom>
          <a:solidFill>
            <a:srgbClr val="E9EBFA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7200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900">
                <a:solidFill>
                  <a:srgbClr val="282828"/>
                </a:solidFill>
                <a:ea typeface="Segoe UI" pitchFamily="34" charset="0"/>
              </a:rPr>
              <a:t>Identify ‘Attention harnessing’ behaviors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41A4249-6331-4005-BD45-62290861C428}"/>
              </a:ext>
            </a:extLst>
          </p:cNvPr>
          <p:cNvSpPr txBox="1"/>
          <p:nvPr userDrawn="1"/>
        </p:nvSpPr>
        <p:spPr>
          <a:xfrm>
            <a:off x="3409100" y="5487778"/>
            <a:ext cx="747320" cy="24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11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rPr>
              <a:t>Behavior</a:t>
            </a:r>
          </a:p>
        </p:txBody>
      </p:sp>
      <p:sp>
        <p:nvSpPr>
          <p:cNvPr id="68" name="Rectangle: Rounded Corners 6">
            <a:extLst>
              <a:ext uri="{FF2B5EF4-FFF2-40B4-BE49-F238E27FC236}">
                <a16:creationId xmlns:a16="http://schemas.microsoft.com/office/drawing/2014/main" id="{45D1E1DD-5AB0-496D-12C5-3AE9FD02A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 flipH="1">
            <a:off x="4880570" y="1953878"/>
            <a:ext cx="212662" cy="197999"/>
          </a:xfrm>
          <a:prstGeom prst="roundRect">
            <a:avLst>
              <a:gd name="adj" fmla="val 6710"/>
            </a:avLst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69" name="Rectangle: Rounded Corners 6">
            <a:extLst>
              <a:ext uri="{FF2B5EF4-FFF2-40B4-BE49-F238E27FC236}">
                <a16:creationId xmlns:a16="http://schemas.microsoft.com/office/drawing/2014/main" id="{3813582C-267E-4187-40BC-E2150C2B8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 flipH="1">
            <a:off x="5165402" y="1953878"/>
            <a:ext cx="212662" cy="197999"/>
          </a:xfrm>
          <a:prstGeom prst="roundRect">
            <a:avLst>
              <a:gd name="adj" fmla="val 6710"/>
            </a:avLst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70" name="Rectangle: Rounded Corners 6">
            <a:extLst>
              <a:ext uri="{FF2B5EF4-FFF2-40B4-BE49-F238E27FC236}">
                <a16:creationId xmlns:a16="http://schemas.microsoft.com/office/drawing/2014/main" id="{48520221-C466-F326-0A63-C7D591916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 flipH="1">
            <a:off x="5455860" y="1953878"/>
            <a:ext cx="212662" cy="197999"/>
          </a:xfrm>
          <a:prstGeom prst="roundRect">
            <a:avLst>
              <a:gd name="adj" fmla="val 6710"/>
            </a:avLst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71" name="Rectangle: Rounded Corners 6">
            <a:extLst>
              <a:ext uri="{FF2B5EF4-FFF2-40B4-BE49-F238E27FC236}">
                <a16:creationId xmlns:a16="http://schemas.microsoft.com/office/drawing/2014/main" id="{D351FA33-5C97-EC9F-4E7E-771B9AEED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 flipH="1">
            <a:off x="5746318" y="1953878"/>
            <a:ext cx="212662" cy="197999"/>
          </a:xfrm>
          <a:prstGeom prst="roundRect">
            <a:avLst>
              <a:gd name="adj" fmla="val 6710"/>
            </a:avLst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72" name="Rectangle: Rounded Corners 6">
            <a:extLst>
              <a:ext uri="{FF2B5EF4-FFF2-40B4-BE49-F238E27FC236}">
                <a16:creationId xmlns:a16="http://schemas.microsoft.com/office/drawing/2014/main" id="{6E2095D7-D82F-717D-2113-E7E255650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 flipH="1">
            <a:off x="6031150" y="1953878"/>
            <a:ext cx="212662" cy="197999"/>
          </a:xfrm>
          <a:prstGeom prst="roundRect">
            <a:avLst>
              <a:gd name="adj" fmla="val 6710"/>
            </a:avLst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9812341-DFE1-0394-6DCB-AE049B93B5A3}"/>
              </a:ext>
            </a:extLst>
          </p:cNvPr>
          <p:cNvSpPr txBox="1"/>
          <p:nvPr userDrawn="1"/>
        </p:nvSpPr>
        <p:spPr>
          <a:xfrm>
            <a:off x="4897169" y="851380"/>
            <a:ext cx="2436098" cy="726906"/>
          </a:xfrm>
          <a:prstGeom prst="roundRect">
            <a:avLst>
              <a:gd name="adj" fmla="val 8225"/>
            </a:avLst>
          </a:prstGeom>
          <a:solidFill>
            <a:srgbClr val="E9EBFA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900">
                <a:solidFill>
                  <a:srgbClr val="282828"/>
                </a:solidFill>
                <a:ea typeface="Segoe UI" pitchFamily="34" charset="0"/>
              </a:rPr>
              <a:t>Actual prompts you will use and what tools are you using (enhanced with Copilot)?</a:t>
            </a:r>
          </a:p>
          <a:p>
            <a:pPr lvl="0" algn="l">
              <a:spcAft>
                <a:spcPts val="0"/>
              </a:spcAft>
              <a:defRPr/>
            </a:pPr>
            <a:r>
              <a:rPr lang="en-US" sz="900">
                <a:solidFill>
                  <a:srgbClr val="282828"/>
                </a:solidFill>
                <a:ea typeface="Segoe UI" pitchFamily="34" charset="0"/>
              </a:rPr>
              <a:t>Consider using multiple tools to achieve results.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6E526F1-7E93-C498-8766-9F2C6964ACCF}"/>
              </a:ext>
            </a:extLst>
          </p:cNvPr>
          <p:cNvSpPr txBox="1"/>
          <p:nvPr userDrawn="1"/>
        </p:nvSpPr>
        <p:spPr>
          <a:xfrm>
            <a:off x="8250988" y="5146942"/>
            <a:ext cx="2398080" cy="404767"/>
          </a:xfrm>
          <a:prstGeom prst="roundRect">
            <a:avLst>
              <a:gd name="adj" fmla="val 8225"/>
            </a:avLst>
          </a:prstGeom>
          <a:solidFill>
            <a:srgbClr val="E9EBFA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0000" tIns="7200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900">
                <a:solidFill>
                  <a:srgbClr val="282828"/>
                </a:solidFill>
                <a:ea typeface="Segoe UI" pitchFamily="34" charset="0"/>
              </a:rPr>
              <a:t>What are the benefits of doing things different?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AAC3ED6-8AE1-3C6F-DB8D-D51F6EC84AF4}"/>
              </a:ext>
            </a:extLst>
          </p:cNvPr>
          <p:cNvSpPr txBox="1"/>
          <p:nvPr userDrawn="1"/>
        </p:nvSpPr>
        <p:spPr>
          <a:xfrm>
            <a:off x="8962356" y="3938797"/>
            <a:ext cx="2398080" cy="465023"/>
          </a:xfrm>
          <a:prstGeom prst="roundRect">
            <a:avLst>
              <a:gd name="adj" fmla="val 8225"/>
            </a:avLst>
          </a:prstGeom>
          <a:solidFill>
            <a:srgbClr val="E9EBFA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7200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900">
                <a:solidFill>
                  <a:srgbClr val="282828"/>
                </a:solidFill>
                <a:ea typeface="Segoe UI" pitchFamily="34" charset="0"/>
              </a:rPr>
              <a:t>What Value will be achieved if we roll this scenario out organization-wide?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63F782C-C8C5-59E0-291B-963D3C69E32B}"/>
              </a:ext>
            </a:extLst>
          </p:cNvPr>
          <p:cNvSpPr txBox="1"/>
          <p:nvPr userDrawn="1"/>
        </p:nvSpPr>
        <p:spPr>
          <a:xfrm>
            <a:off x="8438542" y="1748875"/>
            <a:ext cx="2398080" cy="421313"/>
          </a:xfrm>
          <a:prstGeom prst="roundRect">
            <a:avLst>
              <a:gd name="adj" fmla="val 8225"/>
            </a:avLst>
          </a:prstGeom>
          <a:solidFill>
            <a:srgbClr val="E9EBFA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7200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900">
                <a:solidFill>
                  <a:srgbClr val="282828"/>
                </a:solidFill>
                <a:ea typeface="Segoe UI" pitchFamily="34" charset="0"/>
              </a:rPr>
              <a:t>What can the saved time/effort/finance, etc. be reused for to bring more value?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275FE7D-72B7-C4B1-01CB-69145EC382B6}"/>
              </a:ext>
            </a:extLst>
          </p:cNvPr>
          <p:cNvSpPr txBox="1"/>
          <p:nvPr userDrawn="1"/>
        </p:nvSpPr>
        <p:spPr>
          <a:xfrm>
            <a:off x="5468200" y="6481464"/>
            <a:ext cx="2053535" cy="128171"/>
          </a:xfrm>
          <a:prstGeom prst="roundRect">
            <a:avLst>
              <a:gd name="adj" fmla="val 8225"/>
            </a:avLst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800">
                <a:solidFill>
                  <a:srgbClr val="282828"/>
                </a:solidFill>
                <a:ea typeface="Segoe UI" pitchFamily="34" charset="0"/>
              </a:rPr>
              <a:t>AI-generated content may be incorrect.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21728D8-4BAF-C497-2765-A920A086973F}"/>
              </a:ext>
            </a:extLst>
          </p:cNvPr>
          <p:cNvSpPr txBox="1"/>
          <p:nvPr userDrawn="1"/>
        </p:nvSpPr>
        <p:spPr>
          <a:xfrm>
            <a:off x="4641386" y="5652171"/>
            <a:ext cx="1027136" cy="658034"/>
          </a:xfrm>
          <a:prstGeom prst="roundRect">
            <a:avLst>
              <a:gd name="adj" fmla="val 8225"/>
            </a:avLst>
          </a:prstGeom>
          <a:noFill/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lvl="0" defTabSz="932472" fontAlgn="base">
              <a:spcBef>
                <a:spcPct val="0"/>
              </a:spcBef>
              <a:spcAft>
                <a:spcPts val="0"/>
              </a:spcAft>
              <a:defRPr sz="850">
                <a:solidFill>
                  <a:srgbClr val="282828"/>
                </a:solidFill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sz="700">
                <a:solidFill>
                  <a:srgbClr val="FF0000"/>
                </a:solidFill>
              </a:rPr>
              <a:t>Persona</a:t>
            </a:r>
            <a:r>
              <a:rPr lang="en-GB" sz="700"/>
              <a:t> + </a:t>
            </a:r>
            <a:r>
              <a:rPr lang="en-GB" sz="700">
                <a:solidFill>
                  <a:srgbClr val="00B050"/>
                </a:solidFill>
              </a:rPr>
              <a:t>Audience</a:t>
            </a:r>
            <a:r>
              <a:rPr lang="en-GB" sz="700"/>
              <a:t> + </a:t>
            </a:r>
            <a:r>
              <a:rPr lang="en-GB" sz="700">
                <a:solidFill>
                  <a:srgbClr val="0070C0"/>
                </a:solidFill>
              </a:rPr>
              <a:t>Context</a:t>
            </a:r>
            <a:r>
              <a:rPr lang="en-GB" sz="700"/>
              <a:t> + </a:t>
            </a:r>
            <a:r>
              <a:rPr lang="en-GB" sz="700">
                <a:solidFill>
                  <a:srgbClr val="FFC000"/>
                </a:solidFill>
              </a:rPr>
              <a:t>Objective</a:t>
            </a:r>
            <a:r>
              <a:rPr lang="en-GB" sz="700"/>
              <a:t> + </a:t>
            </a:r>
            <a:r>
              <a:rPr lang="en-GB" sz="700">
                <a:solidFill>
                  <a:srgbClr val="002060"/>
                </a:solidFill>
              </a:rPr>
              <a:t>Output Parameters </a:t>
            </a:r>
          </a:p>
        </p:txBody>
      </p:sp>
      <p:sp>
        <p:nvSpPr>
          <p:cNvPr id="94" name="Rectangle: Rounded Corners 6">
            <a:extLst>
              <a:ext uri="{FF2B5EF4-FFF2-40B4-BE49-F238E27FC236}">
                <a16:creationId xmlns:a16="http://schemas.microsoft.com/office/drawing/2014/main" id="{E9B47D7E-AC71-B03C-D682-55D94932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11251772" y="111139"/>
            <a:ext cx="548411" cy="421313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95" name="Title 1">
            <a:extLst>
              <a:ext uri="{FF2B5EF4-FFF2-40B4-BE49-F238E27FC236}">
                <a16:creationId xmlns:a16="http://schemas.microsoft.com/office/drawing/2014/main" id="{385C7460-A94B-842F-B8FD-B2BD0ED2D3E6}"/>
              </a:ext>
            </a:extLst>
          </p:cNvPr>
          <p:cNvSpPr txBox="1">
            <a:spLocks/>
          </p:cNvSpPr>
          <p:nvPr userDrawn="1"/>
        </p:nvSpPr>
        <p:spPr>
          <a:xfrm>
            <a:off x="10472914" y="190008"/>
            <a:ext cx="696719" cy="263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900">
                <a:latin typeface="+mn-lt"/>
                <a:cs typeface="Segoe UI Semilight"/>
              </a:rPr>
              <a:t>Priority</a:t>
            </a:r>
            <a:endParaRPr lang="en-US" sz="900">
              <a:latin typeface="+mn-lt"/>
            </a:endParaRPr>
          </a:p>
        </p:txBody>
      </p:sp>
      <p:sp>
        <p:nvSpPr>
          <p:cNvPr id="96" name="Rectangle: Rounded Corners 6">
            <a:extLst>
              <a:ext uri="{FF2B5EF4-FFF2-40B4-BE49-F238E27FC236}">
                <a16:creationId xmlns:a16="http://schemas.microsoft.com/office/drawing/2014/main" id="{6F285A05-B647-9E10-F336-4C0C5A11C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 flipH="1">
            <a:off x="6310256" y="1953878"/>
            <a:ext cx="212662" cy="197999"/>
          </a:xfrm>
          <a:prstGeom prst="roundRect">
            <a:avLst>
              <a:gd name="adj" fmla="val 6710"/>
            </a:avLst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97" name="Rectangle: Rounded Corners 6">
            <a:extLst>
              <a:ext uri="{FF2B5EF4-FFF2-40B4-BE49-F238E27FC236}">
                <a16:creationId xmlns:a16="http://schemas.microsoft.com/office/drawing/2014/main" id="{84BEC848-A957-F7A5-6AE9-DF4C60FFE1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 flipH="1">
            <a:off x="6595088" y="1953878"/>
            <a:ext cx="212662" cy="197999"/>
          </a:xfrm>
          <a:prstGeom prst="roundRect">
            <a:avLst>
              <a:gd name="adj" fmla="val 6710"/>
            </a:avLst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98" name="Rectangle: Rounded Corners 6">
            <a:extLst>
              <a:ext uri="{FF2B5EF4-FFF2-40B4-BE49-F238E27FC236}">
                <a16:creationId xmlns:a16="http://schemas.microsoft.com/office/drawing/2014/main" id="{87CBE2EF-9CCE-4F1C-6EF9-1821881233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 flipH="1">
            <a:off x="6885546" y="1953878"/>
            <a:ext cx="212662" cy="197999"/>
          </a:xfrm>
          <a:prstGeom prst="roundRect">
            <a:avLst>
              <a:gd name="adj" fmla="val 6710"/>
            </a:avLst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99" name="Rectangle: Rounded Corners 6">
            <a:extLst>
              <a:ext uri="{FF2B5EF4-FFF2-40B4-BE49-F238E27FC236}">
                <a16:creationId xmlns:a16="http://schemas.microsoft.com/office/drawing/2014/main" id="{884ECE97-8E18-A46A-B7C4-51291143B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 flipH="1">
            <a:off x="7176004" y="1953878"/>
            <a:ext cx="212662" cy="197999"/>
          </a:xfrm>
          <a:prstGeom prst="roundRect">
            <a:avLst>
              <a:gd name="adj" fmla="val 6710"/>
            </a:avLst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1249A4D1-C4F1-7C05-9FFC-A32BDB1D2988}"/>
              </a:ext>
            </a:extLst>
          </p:cNvPr>
          <p:cNvGrpSpPr/>
          <p:nvPr userDrawn="1"/>
        </p:nvGrpSpPr>
        <p:grpSpPr>
          <a:xfrm>
            <a:off x="4887901" y="1679870"/>
            <a:ext cx="2487798" cy="198000"/>
            <a:chOff x="4932505" y="1679870"/>
            <a:chExt cx="2487798" cy="198000"/>
          </a:xfrm>
        </p:grpSpPr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BB76E64A-6453-10C7-B712-5B322D917E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rcRect/>
            <a:stretch/>
          </p:blipFill>
          <p:spPr>
            <a:xfrm>
              <a:off x="6344634" y="1679871"/>
              <a:ext cx="211322" cy="197999"/>
            </a:xfrm>
            <a:prstGeom prst="rect">
              <a:avLst/>
            </a:prstGeom>
          </p:spPr>
        </p:pic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CBDCFF22-8004-7D48-1C65-007B76EEC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rcRect/>
            <a:stretch/>
          </p:blipFill>
          <p:spPr>
            <a:xfrm>
              <a:off x="5774971" y="1679871"/>
              <a:ext cx="211322" cy="197999"/>
            </a:xfrm>
            <a:prstGeom prst="rect">
              <a:avLst/>
            </a:prstGeom>
          </p:spPr>
        </p:pic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6D334BEE-244F-DE37-7B17-D5B2BF0FC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rcRect/>
            <a:stretch/>
          </p:blipFill>
          <p:spPr>
            <a:xfrm>
              <a:off x="5205307" y="1679871"/>
              <a:ext cx="211322" cy="197999"/>
            </a:xfrm>
            <a:prstGeom prst="rect">
              <a:avLst/>
            </a:prstGeom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218A71FD-AC5A-512C-7AD9-EA205EBF33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rcRect/>
            <a:stretch/>
          </p:blipFill>
          <p:spPr>
            <a:xfrm>
              <a:off x="5490139" y="1679871"/>
              <a:ext cx="211322" cy="197999"/>
            </a:xfrm>
            <a:prstGeom prst="rect">
              <a:avLst/>
            </a:prstGeom>
          </p:spPr>
        </p:pic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46E53059-1D2C-8468-255B-BF784D2F28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rcRect/>
            <a:stretch/>
          </p:blipFill>
          <p:spPr>
            <a:xfrm>
              <a:off x="6059803" y="1679871"/>
              <a:ext cx="211322" cy="197999"/>
            </a:xfrm>
            <a:prstGeom prst="rect">
              <a:avLst/>
            </a:prstGeom>
          </p:spPr>
        </p:pic>
        <p:pic>
          <p:nvPicPr>
            <p:cNvPr id="106" name="Picture 2">
              <a:extLst>
                <a:ext uri="{FF2B5EF4-FFF2-40B4-BE49-F238E27FC236}">
                  <a16:creationId xmlns:a16="http://schemas.microsoft.com/office/drawing/2014/main" id="{5B5E8F61-6904-E6C2-43E9-511236D616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2303" y="1679870"/>
              <a:ext cx="198000" cy="19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7" name="Graphic 20">
              <a:extLst>
                <a:ext uri="{FF2B5EF4-FFF2-40B4-BE49-F238E27FC236}">
                  <a16:creationId xmlns:a16="http://schemas.microsoft.com/office/drawing/2014/main" id="{3B4FB87E-06A4-2D95-D945-2DEF355F40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67864" y="1679870"/>
              <a:ext cx="158408" cy="198000"/>
            </a:xfrm>
            <a:custGeom>
              <a:avLst/>
              <a:gdLst>
                <a:gd name="connsiteX0" fmla="*/ 21431 w 152408"/>
                <a:gd name="connsiteY0" fmla="*/ 0 h 190500"/>
                <a:gd name="connsiteX1" fmla="*/ 0 w 152408"/>
                <a:gd name="connsiteY1" fmla="*/ 21431 h 190500"/>
                <a:gd name="connsiteX2" fmla="*/ 0 w 152408"/>
                <a:gd name="connsiteY2" fmla="*/ 145256 h 190500"/>
                <a:gd name="connsiteX3" fmla="*/ 21431 w 152408"/>
                <a:gd name="connsiteY3" fmla="*/ 166688 h 190500"/>
                <a:gd name="connsiteX4" fmla="*/ 107156 w 152408"/>
                <a:gd name="connsiteY4" fmla="*/ 166688 h 190500"/>
                <a:gd name="connsiteX5" fmla="*/ 128588 w 152408"/>
                <a:gd name="connsiteY5" fmla="*/ 145256 h 190500"/>
                <a:gd name="connsiteX6" fmla="*/ 128588 w 152408"/>
                <a:gd name="connsiteY6" fmla="*/ 21431 h 190500"/>
                <a:gd name="connsiteX7" fmla="*/ 107156 w 152408"/>
                <a:gd name="connsiteY7" fmla="*/ 0 h 190500"/>
                <a:gd name="connsiteX8" fmla="*/ 21431 w 152408"/>
                <a:gd name="connsiteY8" fmla="*/ 0 h 190500"/>
                <a:gd name="connsiteX9" fmla="*/ 28575 w 152408"/>
                <a:gd name="connsiteY9" fmla="*/ 40481 h 190500"/>
                <a:gd name="connsiteX10" fmla="*/ 35689 w 152408"/>
                <a:gd name="connsiteY10" fmla="*/ 33338 h 190500"/>
                <a:gd name="connsiteX11" fmla="*/ 92898 w 152408"/>
                <a:gd name="connsiteY11" fmla="*/ 33338 h 190500"/>
                <a:gd name="connsiteX12" fmla="*/ 100013 w 152408"/>
                <a:gd name="connsiteY12" fmla="*/ 40481 h 190500"/>
                <a:gd name="connsiteX13" fmla="*/ 92898 w 152408"/>
                <a:gd name="connsiteY13" fmla="*/ 47625 h 190500"/>
                <a:gd name="connsiteX14" fmla="*/ 35689 w 152408"/>
                <a:gd name="connsiteY14" fmla="*/ 47625 h 190500"/>
                <a:gd name="connsiteX15" fmla="*/ 28575 w 152408"/>
                <a:gd name="connsiteY15" fmla="*/ 40481 h 190500"/>
                <a:gd name="connsiteX16" fmla="*/ 35689 w 152408"/>
                <a:gd name="connsiteY16" fmla="*/ 119063 h 190500"/>
                <a:gd name="connsiteX17" fmla="*/ 92898 w 152408"/>
                <a:gd name="connsiteY17" fmla="*/ 119063 h 190500"/>
                <a:gd name="connsiteX18" fmla="*/ 100013 w 152408"/>
                <a:gd name="connsiteY18" fmla="*/ 126206 h 190500"/>
                <a:gd name="connsiteX19" fmla="*/ 92898 w 152408"/>
                <a:gd name="connsiteY19" fmla="*/ 133350 h 190500"/>
                <a:gd name="connsiteX20" fmla="*/ 35689 w 152408"/>
                <a:gd name="connsiteY20" fmla="*/ 133350 h 190500"/>
                <a:gd name="connsiteX21" fmla="*/ 28575 w 152408"/>
                <a:gd name="connsiteY21" fmla="*/ 126206 h 190500"/>
                <a:gd name="connsiteX22" fmla="*/ 35689 w 152408"/>
                <a:gd name="connsiteY22" fmla="*/ 119063 h 190500"/>
                <a:gd name="connsiteX23" fmla="*/ 28575 w 152408"/>
                <a:gd name="connsiteY23" fmla="*/ 83344 h 190500"/>
                <a:gd name="connsiteX24" fmla="*/ 35689 w 152408"/>
                <a:gd name="connsiteY24" fmla="*/ 76200 h 190500"/>
                <a:gd name="connsiteX25" fmla="*/ 92898 w 152408"/>
                <a:gd name="connsiteY25" fmla="*/ 76200 h 190500"/>
                <a:gd name="connsiteX26" fmla="*/ 100013 w 152408"/>
                <a:gd name="connsiteY26" fmla="*/ 83344 h 190500"/>
                <a:gd name="connsiteX27" fmla="*/ 92898 w 152408"/>
                <a:gd name="connsiteY27" fmla="*/ 90488 h 190500"/>
                <a:gd name="connsiteX28" fmla="*/ 35689 w 152408"/>
                <a:gd name="connsiteY28" fmla="*/ 90488 h 190500"/>
                <a:gd name="connsiteX29" fmla="*/ 28575 w 152408"/>
                <a:gd name="connsiteY29" fmla="*/ 83344 h 190500"/>
                <a:gd name="connsiteX30" fmla="*/ 45252 w 152408"/>
                <a:gd name="connsiteY30" fmla="*/ 190500 h 190500"/>
                <a:gd name="connsiteX31" fmla="*/ 25040 w 152408"/>
                <a:gd name="connsiteY31" fmla="*/ 176213 h 190500"/>
                <a:gd name="connsiteX32" fmla="*/ 107165 w 152408"/>
                <a:gd name="connsiteY32" fmla="*/ 176213 h 190500"/>
                <a:gd name="connsiteX33" fmla="*/ 138121 w 152408"/>
                <a:gd name="connsiteY33" fmla="*/ 145256 h 190500"/>
                <a:gd name="connsiteX34" fmla="*/ 138121 w 152408"/>
                <a:gd name="connsiteY34" fmla="*/ 66074 h 190500"/>
                <a:gd name="connsiteX35" fmla="*/ 146132 w 152408"/>
                <a:gd name="connsiteY35" fmla="*/ 74084 h 190500"/>
                <a:gd name="connsiteX36" fmla="*/ 152409 w 152408"/>
                <a:gd name="connsiteY36" fmla="*/ 89239 h 190500"/>
                <a:gd name="connsiteX37" fmla="*/ 152409 w 152408"/>
                <a:gd name="connsiteY37" fmla="*/ 145256 h 190500"/>
                <a:gd name="connsiteX38" fmla="*/ 107165 w 152408"/>
                <a:gd name="connsiteY38" fmla="*/ 190500 h 190500"/>
                <a:gd name="connsiteX39" fmla="*/ 45252 w 152408"/>
                <a:gd name="connsiteY39" fmla="*/ 190500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2408" h="190500">
                  <a:moveTo>
                    <a:pt x="21431" y="0"/>
                  </a:moveTo>
                  <a:cubicBezTo>
                    <a:pt x="9595" y="0"/>
                    <a:pt x="0" y="9595"/>
                    <a:pt x="0" y="21431"/>
                  </a:cubicBezTo>
                  <a:lnTo>
                    <a:pt x="0" y="145256"/>
                  </a:lnTo>
                  <a:cubicBezTo>
                    <a:pt x="0" y="157092"/>
                    <a:pt x="9595" y="166688"/>
                    <a:pt x="21431" y="166688"/>
                  </a:cubicBezTo>
                  <a:lnTo>
                    <a:pt x="107156" y="166688"/>
                  </a:lnTo>
                  <a:cubicBezTo>
                    <a:pt x="118992" y="166688"/>
                    <a:pt x="128588" y="157092"/>
                    <a:pt x="128588" y="145256"/>
                  </a:cubicBezTo>
                  <a:lnTo>
                    <a:pt x="128588" y="21431"/>
                  </a:lnTo>
                  <a:cubicBezTo>
                    <a:pt x="128588" y="9595"/>
                    <a:pt x="118992" y="0"/>
                    <a:pt x="107156" y="0"/>
                  </a:cubicBezTo>
                  <a:lnTo>
                    <a:pt x="21431" y="0"/>
                  </a:lnTo>
                  <a:close/>
                  <a:moveTo>
                    <a:pt x="28575" y="40481"/>
                  </a:moveTo>
                  <a:cubicBezTo>
                    <a:pt x="28575" y="36536"/>
                    <a:pt x="31760" y="33338"/>
                    <a:pt x="35689" y="33338"/>
                  </a:cubicBezTo>
                  <a:lnTo>
                    <a:pt x="92898" y="33338"/>
                  </a:lnTo>
                  <a:cubicBezTo>
                    <a:pt x="96827" y="33338"/>
                    <a:pt x="100013" y="36536"/>
                    <a:pt x="100013" y="40481"/>
                  </a:cubicBezTo>
                  <a:cubicBezTo>
                    <a:pt x="100013" y="44427"/>
                    <a:pt x="96827" y="47625"/>
                    <a:pt x="92898" y="47625"/>
                  </a:cubicBezTo>
                  <a:lnTo>
                    <a:pt x="35689" y="47625"/>
                  </a:lnTo>
                  <a:cubicBezTo>
                    <a:pt x="31760" y="47625"/>
                    <a:pt x="28575" y="44427"/>
                    <a:pt x="28575" y="40481"/>
                  </a:cubicBezTo>
                  <a:close/>
                  <a:moveTo>
                    <a:pt x="35689" y="119063"/>
                  </a:moveTo>
                  <a:lnTo>
                    <a:pt x="92898" y="119063"/>
                  </a:lnTo>
                  <a:cubicBezTo>
                    <a:pt x="96827" y="119063"/>
                    <a:pt x="100013" y="122261"/>
                    <a:pt x="100013" y="126206"/>
                  </a:cubicBezTo>
                  <a:cubicBezTo>
                    <a:pt x="100013" y="130152"/>
                    <a:pt x="96827" y="133350"/>
                    <a:pt x="92898" y="133350"/>
                  </a:cubicBezTo>
                  <a:lnTo>
                    <a:pt x="35689" y="133350"/>
                  </a:lnTo>
                  <a:cubicBezTo>
                    <a:pt x="31760" y="133350"/>
                    <a:pt x="28575" y="130152"/>
                    <a:pt x="28575" y="126206"/>
                  </a:cubicBezTo>
                  <a:cubicBezTo>
                    <a:pt x="28575" y="122261"/>
                    <a:pt x="31760" y="119063"/>
                    <a:pt x="35689" y="119063"/>
                  </a:cubicBezTo>
                  <a:close/>
                  <a:moveTo>
                    <a:pt x="28575" y="83344"/>
                  </a:moveTo>
                  <a:cubicBezTo>
                    <a:pt x="28575" y="79399"/>
                    <a:pt x="31760" y="76200"/>
                    <a:pt x="35689" y="76200"/>
                  </a:cubicBezTo>
                  <a:lnTo>
                    <a:pt x="92898" y="76200"/>
                  </a:lnTo>
                  <a:cubicBezTo>
                    <a:pt x="96827" y="76200"/>
                    <a:pt x="100013" y="79399"/>
                    <a:pt x="100013" y="83344"/>
                  </a:cubicBezTo>
                  <a:cubicBezTo>
                    <a:pt x="100013" y="87289"/>
                    <a:pt x="96827" y="90488"/>
                    <a:pt x="92898" y="90488"/>
                  </a:cubicBezTo>
                  <a:lnTo>
                    <a:pt x="35689" y="90488"/>
                  </a:lnTo>
                  <a:cubicBezTo>
                    <a:pt x="31760" y="90488"/>
                    <a:pt x="28575" y="87289"/>
                    <a:pt x="28575" y="83344"/>
                  </a:cubicBezTo>
                  <a:close/>
                  <a:moveTo>
                    <a:pt x="45252" y="190500"/>
                  </a:moveTo>
                  <a:cubicBezTo>
                    <a:pt x="35921" y="190500"/>
                    <a:pt x="27982" y="184536"/>
                    <a:pt x="25040" y="176213"/>
                  </a:cubicBezTo>
                  <a:lnTo>
                    <a:pt x="107165" y="176213"/>
                  </a:lnTo>
                  <a:cubicBezTo>
                    <a:pt x="124261" y="176213"/>
                    <a:pt x="138121" y="162353"/>
                    <a:pt x="138121" y="145256"/>
                  </a:cubicBezTo>
                  <a:lnTo>
                    <a:pt x="138121" y="66074"/>
                  </a:lnTo>
                  <a:lnTo>
                    <a:pt x="146132" y="74084"/>
                  </a:lnTo>
                  <a:cubicBezTo>
                    <a:pt x="150150" y="78103"/>
                    <a:pt x="152409" y="83554"/>
                    <a:pt x="152409" y="89239"/>
                  </a:cubicBezTo>
                  <a:lnTo>
                    <a:pt x="152409" y="145256"/>
                  </a:lnTo>
                  <a:cubicBezTo>
                    <a:pt x="152409" y="170244"/>
                    <a:pt x="132152" y="190500"/>
                    <a:pt x="107165" y="190500"/>
                  </a:cubicBezTo>
                  <a:lnTo>
                    <a:pt x="45252" y="190500"/>
                  </a:lnTo>
                  <a:close/>
                </a:path>
              </a:pathLst>
            </a:custGeom>
            <a:solidFill>
              <a:srgbClr val="8230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08" name="Picture 2">
              <a:extLst>
                <a:ext uri="{FF2B5EF4-FFF2-40B4-BE49-F238E27FC236}">
                  <a16:creationId xmlns:a16="http://schemas.microsoft.com/office/drawing/2014/main" id="{914A486B-81FA-65EA-9C0F-0EF54FAA44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7023" y="1679870"/>
              <a:ext cx="198000" cy="19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" name="Graphic 108">
              <a:extLst>
                <a:ext uri="{FF2B5EF4-FFF2-40B4-BE49-F238E27FC236}">
                  <a16:creationId xmlns:a16="http://schemas.microsoft.com/office/drawing/2014/main" id="{00ED59AF-C37C-A6E5-61B1-8EA40A48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932505" y="1679870"/>
              <a:ext cx="198000" cy="198000"/>
            </a:xfrm>
            <a:prstGeom prst="rect">
              <a:avLst/>
            </a:prstGeom>
          </p:spPr>
        </p:pic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22191182-0CE1-8AE9-68D8-C4ACD44871A9}"/>
              </a:ext>
            </a:extLst>
          </p:cNvPr>
          <p:cNvSpPr txBox="1"/>
          <p:nvPr userDrawn="1"/>
        </p:nvSpPr>
        <p:spPr>
          <a:xfrm>
            <a:off x="785931" y="627632"/>
            <a:ext cx="2398080" cy="339426"/>
          </a:xfrm>
          <a:prstGeom prst="roundRect">
            <a:avLst>
              <a:gd name="adj" fmla="val 8225"/>
            </a:avLst>
          </a:prstGeom>
          <a:solidFill>
            <a:srgbClr val="E9EBFA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900">
                <a:solidFill>
                  <a:srgbClr val="282828"/>
                </a:solidFill>
                <a:ea typeface="Segoe UI" pitchFamily="34" charset="0"/>
              </a:rPr>
              <a:t>What is your job/organizational persona?</a:t>
            </a: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1842CBE-5BE9-4A4B-5D49-803EAF8EE09E}"/>
              </a:ext>
            </a:extLst>
          </p:cNvPr>
          <p:cNvGrpSpPr/>
          <p:nvPr userDrawn="1"/>
        </p:nvGrpSpPr>
        <p:grpSpPr>
          <a:xfrm>
            <a:off x="246832" y="583555"/>
            <a:ext cx="625130" cy="882469"/>
            <a:chOff x="246832" y="583555"/>
            <a:chExt cx="625130" cy="882469"/>
          </a:xfrm>
        </p:grpSpPr>
        <p:sp>
          <p:nvSpPr>
            <p:cNvPr id="112" name="Rectangle: Rounded Corners 111">
              <a:extLst>
                <a:ext uri="{FF2B5EF4-FFF2-40B4-BE49-F238E27FC236}">
                  <a16:creationId xmlns:a16="http://schemas.microsoft.com/office/drawing/2014/main" id="{323F434C-D09C-6342-C56E-2294D49FA762}"/>
                </a:ext>
              </a:extLst>
            </p:cNvPr>
            <p:cNvSpPr/>
            <p:nvPr/>
          </p:nvSpPr>
          <p:spPr>
            <a:xfrm>
              <a:off x="451787" y="1131618"/>
              <a:ext cx="190543" cy="33440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9000">
                  <a:srgbClr val="8661C5"/>
                </a:gs>
                <a:gs pos="0">
                  <a:srgbClr val="C03BC4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/>
                  <a:ea typeface="+mn-ea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03DC0DC5-9A92-A02F-12F0-6C5397886A26}"/>
                </a:ext>
              </a:extLst>
            </p:cNvPr>
            <p:cNvSpPr/>
            <p:nvPr/>
          </p:nvSpPr>
          <p:spPr>
            <a:xfrm flipH="1">
              <a:off x="246832" y="583555"/>
              <a:ext cx="625130" cy="625130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AU"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BCF950EB-C934-CEEC-57DF-1DA37DAEF5F3}"/>
                </a:ext>
              </a:extLst>
            </p:cNvPr>
            <p:cNvSpPr/>
            <p:nvPr/>
          </p:nvSpPr>
          <p:spPr>
            <a:xfrm flipH="1">
              <a:off x="298166" y="634889"/>
              <a:ext cx="522463" cy="522463"/>
            </a:xfrm>
            <a:prstGeom prst="ellipse">
              <a:avLst/>
            </a:prstGeom>
            <a:gradFill>
              <a:gsLst>
                <a:gs pos="21000">
                  <a:schemeClr val="accent1"/>
                </a:gs>
                <a:gs pos="75000">
                  <a:srgbClr val="B47CF8"/>
                </a:gs>
              </a:gsLst>
              <a:lin ang="3600000" scaled="0"/>
            </a:gradFill>
            <a:ln w="25400">
              <a:noFill/>
            </a:ln>
            <a:effectLst>
              <a:outerShdw blurRad="165100" dist="50800" dir="2080965" algn="tl" rotWithShape="0">
                <a:prstClr val="black">
                  <a:alpha val="10000"/>
                </a:prst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en-AU" sz="10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96BA8E76-641C-33EA-DB6B-38AE7D2BEB9F}"/>
                </a:ext>
              </a:extLst>
            </p:cNvPr>
            <p:cNvSpPr txBox="1"/>
            <p:nvPr/>
          </p:nvSpPr>
          <p:spPr>
            <a:xfrm>
              <a:off x="323127" y="776358"/>
              <a:ext cx="4603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defRPr/>
              </a:pPr>
              <a:r>
                <a:rPr lang="en-US" sz="1000">
                  <a:ln w="3175">
                    <a:noFill/>
                  </a:ln>
                  <a:solidFill>
                    <a:srgbClr val="FFFFFF"/>
                  </a:solidFill>
                  <a:latin typeface="Segoe UI Semibold"/>
                  <a:cs typeface="Segoe UI" pitchFamily="34" charset="0"/>
                </a:rPr>
                <a:t>Who</a:t>
              </a:r>
            </a:p>
          </p:txBody>
        </p:sp>
      </p:grp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16506AEE-2FC3-0423-D769-822E3D6167D1}"/>
              </a:ext>
            </a:extLst>
          </p:cNvPr>
          <p:cNvSpPr/>
          <p:nvPr userDrawn="1"/>
        </p:nvSpPr>
        <p:spPr>
          <a:xfrm>
            <a:off x="418757" y="2734264"/>
            <a:ext cx="190543" cy="3344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9000">
                <a:srgbClr val="8661C5"/>
              </a:gs>
              <a:gs pos="0">
                <a:srgbClr val="C03BC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2</a:t>
            </a: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91DF527C-279D-008B-C115-179877D2D1AD}"/>
              </a:ext>
            </a:extLst>
          </p:cNvPr>
          <p:cNvGrpSpPr/>
          <p:nvPr userDrawn="1"/>
        </p:nvGrpSpPr>
        <p:grpSpPr>
          <a:xfrm>
            <a:off x="202105" y="2168250"/>
            <a:ext cx="625130" cy="625130"/>
            <a:chOff x="1454152" y="2478066"/>
            <a:chExt cx="625130" cy="625130"/>
          </a:xfrm>
        </p:grpSpPr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50670453-595E-4522-C10B-8056A3D278E3}"/>
                </a:ext>
              </a:extLst>
            </p:cNvPr>
            <p:cNvSpPr/>
            <p:nvPr/>
          </p:nvSpPr>
          <p:spPr>
            <a:xfrm flipH="1">
              <a:off x="1454152" y="2478066"/>
              <a:ext cx="625130" cy="625130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AU"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endParaRPr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B3A6E3B6-7D92-4F86-90D4-25F8ABC3FC2D}"/>
                </a:ext>
              </a:extLst>
            </p:cNvPr>
            <p:cNvSpPr/>
            <p:nvPr/>
          </p:nvSpPr>
          <p:spPr>
            <a:xfrm flipH="1">
              <a:off x="1505486" y="2529399"/>
              <a:ext cx="522463" cy="522463"/>
            </a:xfrm>
            <a:prstGeom prst="ellipse">
              <a:avLst/>
            </a:prstGeom>
            <a:gradFill>
              <a:gsLst>
                <a:gs pos="21000">
                  <a:schemeClr val="accent1"/>
                </a:gs>
                <a:gs pos="75000">
                  <a:srgbClr val="B47CF8"/>
                </a:gs>
              </a:gsLst>
              <a:lin ang="3600000" scaled="0"/>
            </a:gradFill>
            <a:ln w="25400">
              <a:noFill/>
            </a:ln>
            <a:effectLst>
              <a:outerShdw blurRad="165100" dist="50800" dir="2080965" algn="tl" rotWithShape="0">
                <a:prstClr val="black">
                  <a:alpha val="10000"/>
                </a:prst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en-AU" sz="10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endParaRPr>
            </a:p>
          </p:txBody>
        </p:sp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8F7E9767-8C10-B3DE-A98A-0FB7C4D84A0E}"/>
              </a:ext>
            </a:extLst>
          </p:cNvPr>
          <p:cNvSpPr txBox="1"/>
          <p:nvPr userDrawn="1"/>
        </p:nvSpPr>
        <p:spPr>
          <a:xfrm>
            <a:off x="262255" y="2363629"/>
            <a:ext cx="4972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10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rPr>
              <a:t>Need</a:t>
            </a:r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5521BC49-DF27-165D-22D9-5D613A9D84ED}"/>
              </a:ext>
            </a:extLst>
          </p:cNvPr>
          <p:cNvSpPr/>
          <p:nvPr userDrawn="1"/>
        </p:nvSpPr>
        <p:spPr>
          <a:xfrm>
            <a:off x="4008900" y="5736335"/>
            <a:ext cx="190543" cy="3344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9000">
                <a:srgbClr val="8661C5"/>
              </a:gs>
              <a:gs pos="0">
                <a:srgbClr val="C03BC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FFFFFF"/>
                </a:solidFill>
                <a:latin typeface="Segoe UI Semibold"/>
                <a:cs typeface="Segoe UI" panose="020B0502040204020203" pitchFamily="34" charset="0"/>
              </a:rPr>
              <a:t>3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E1EFBD4B-27C8-8E7E-A8B5-58F0629F130E}"/>
              </a:ext>
            </a:extLst>
          </p:cNvPr>
          <p:cNvSpPr/>
          <p:nvPr userDrawn="1"/>
        </p:nvSpPr>
        <p:spPr>
          <a:xfrm flipH="1">
            <a:off x="3791607" y="5178396"/>
            <a:ext cx="625130" cy="625130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endParaRPr lang="en-AU" sz="20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/>
              <a:cs typeface="Segoe UI" pitchFamily="34" charset="0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1689C3B9-0D55-F085-CAB0-F690F5A3C130}"/>
              </a:ext>
            </a:extLst>
          </p:cNvPr>
          <p:cNvSpPr/>
          <p:nvPr userDrawn="1"/>
        </p:nvSpPr>
        <p:spPr>
          <a:xfrm flipH="1">
            <a:off x="3842941" y="5229730"/>
            <a:ext cx="522463" cy="522463"/>
          </a:xfrm>
          <a:prstGeom prst="ellipse">
            <a:avLst/>
          </a:prstGeom>
          <a:gradFill>
            <a:gsLst>
              <a:gs pos="21000">
                <a:schemeClr val="tx2">
                  <a:lumMod val="25000"/>
                  <a:lumOff val="75000"/>
                </a:schemeClr>
              </a:gs>
              <a:gs pos="75000">
                <a:schemeClr val="accent4"/>
              </a:gs>
            </a:gsLst>
            <a:lin ang="3600000" scaled="0"/>
          </a:gradFill>
          <a:ln w="25400">
            <a:noFill/>
          </a:ln>
          <a:effectLst>
            <a:outerShdw blurRad="165100" dist="50800" dir="2080965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AU" sz="1000">
              <a:ln w="3175">
                <a:noFill/>
              </a:ln>
              <a:solidFill>
                <a:srgbClr val="FFFFFF"/>
              </a:solidFill>
              <a:latin typeface="Segoe UI Semibold"/>
              <a:cs typeface="Segoe UI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C3C4CEC-253C-DD97-C620-9A912C896994}"/>
              </a:ext>
            </a:extLst>
          </p:cNvPr>
          <p:cNvSpPr txBox="1"/>
          <p:nvPr userDrawn="1"/>
        </p:nvSpPr>
        <p:spPr>
          <a:xfrm>
            <a:off x="3769273" y="5380859"/>
            <a:ext cx="668773" cy="223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95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rPr>
              <a:t>Behavior</a:t>
            </a:r>
          </a:p>
        </p:txBody>
      </p:sp>
      <p:cxnSp>
        <p:nvCxnSpPr>
          <p:cNvPr id="125" name="Connector: Curved 124">
            <a:extLst>
              <a:ext uri="{FF2B5EF4-FFF2-40B4-BE49-F238E27FC236}">
                <a16:creationId xmlns:a16="http://schemas.microsoft.com/office/drawing/2014/main" id="{AE11FBA9-D35E-AC4F-B7E9-EFD3557D54A2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599605" y="5005175"/>
            <a:ext cx="507534" cy="585533"/>
          </a:xfrm>
          <a:prstGeom prst="curvedConnector2">
            <a:avLst/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  <a:prstDash val="sysDot"/>
            <a:headEnd type="none" w="med" len="med"/>
            <a:tailEnd type="triangl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126" name="Connector: Curved 125">
            <a:extLst>
              <a:ext uri="{FF2B5EF4-FFF2-40B4-BE49-F238E27FC236}">
                <a16:creationId xmlns:a16="http://schemas.microsoft.com/office/drawing/2014/main" id="{68EF81DC-4D56-E330-E561-C03FF29DA732}"/>
              </a:ext>
            </a:extLst>
          </p:cNvPr>
          <p:cNvCxnSpPr>
            <a:cxnSpLocks/>
            <a:stCxn id="132" idx="5"/>
            <a:endCxn id="130" idx="3"/>
          </p:cNvCxnSpPr>
          <p:nvPr userDrawn="1"/>
        </p:nvCxnSpPr>
        <p:spPr>
          <a:xfrm rot="5400000">
            <a:off x="6835150" y="5037246"/>
            <a:ext cx="361489" cy="1545129"/>
          </a:xfrm>
          <a:prstGeom prst="curvedConnector3">
            <a:avLst>
              <a:gd name="adj1" fmla="val 188564"/>
            </a:avLst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FFC000"/>
                </a:gs>
                <a:gs pos="91000">
                  <a:schemeClr val="accent4"/>
                </a:gs>
              </a:gsLst>
              <a:lin ang="3600000" scaled="0"/>
            </a:gradFill>
            <a:prstDash val="sysDot"/>
            <a:headEnd type="none" w="med" len="med"/>
            <a:tailEnd type="triangle" w="med" len="med"/>
          </a:ln>
          <a:effectLst>
            <a:glow rad="63500">
              <a:schemeClr val="bg1">
                <a:lumMod val="85000"/>
                <a:alpha val="4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127" name="Connector: Curved 126">
            <a:extLst>
              <a:ext uri="{FF2B5EF4-FFF2-40B4-BE49-F238E27FC236}">
                <a16:creationId xmlns:a16="http://schemas.microsoft.com/office/drawing/2014/main" id="{0AD03373-D488-9A0B-A510-89A82471F77C}"/>
              </a:ext>
            </a:extLst>
          </p:cNvPr>
          <p:cNvCxnSpPr>
            <a:cxnSpLocks/>
            <a:endCxn id="130" idx="5"/>
          </p:cNvCxnSpPr>
          <p:nvPr userDrawn="1"/>
        </p:nvCxnSpPr>
        <p:spPr>
          <a:xfrm rot="16200000" flipH="1">
            <a:off x="4890500" y="5079759"/>
            <a:ext cx="233975" cy="1587616"/>
          </a:xfrm>
          <a:prstGeom prst="curvedConnector3">
            <a:avLst>
              <a:gd name="adj1" fmla="val 236830"/>
            </a:avLst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  <a:prstDash val="sysDot"/>
            <a:headEnd type="none" w="med" len="med"/>
            <a:tailEnd type="triangl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E66B3CC2-7B04-C146-9B12-437CD6FF63CB}"/>
              </a:ext>
            </a:extLst>
          </p:cNvPr>
          <p:cNvSpPr/>
          <p:nvPr userDrawn="1"/>
        </p:nvSpPr>
        <p:spPr>
          <a:xfrm>
            <a:off x="5924982" y="6016678"/>
            <a:ext cx="190543" cy="3344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9000">
                <a:srgbClr val="8661C5"/>
              </a:gs>
              <a:gs pos="0">
                <a:srgbClr val="C03BC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FFFFFF"/>
                </a:solidFill>
                <a:latin typeface="Segoe UI Semibold"/>
                <a:cs typeface="Segoe UI" panose="020B0502040204020203" pitchFamily="34" charset="0"/>
              </a:rPr>
              <a:t>4</a:t>
            </a:r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E0DAC39C-DDC2-E546-075D-F7DE06795C00}"/>
              </a:ext>
            </a:extLst>
          </p:cNvPr>
          <p:cNvSpPr/>
          <p:nvPr userDrawn="1"/>
        </p:nvSpPr>
        <p:spPr>
          <a:xfrm>
            <a:off x="7924374" y="5643104"/>
            <a:ext cx="190543" cy="3344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9000">
                <a:srgbClr val="8661C5"/>
              </a:gs>
              <a:gs pos="0">
                <a:srgbClr val="C03BC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solidFill>
                  <a:srgbClr val="FFFFFF"/>
                </a:solidFill>
                <a:latin typeface="Segoe UI Semibold"/>
                <a:cs typeface="Segoe UI" panose="020B0502040204020203" pitchFamily="34" charset="0"/>
              </a:rPr>
              <a:t>5</a:t>
            </a: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861BCF32-8E74-EB39-78F1-AADA2F6FA6B5}"/>
              </a:ext>
            </a:extLst>
          </p:cNvPr>
          <p:cNvSpPr/>
          <p:nvPr userDrawn="1"/>
        </p:nvSpPr>
        <p:spPr>
          <a:xfrm flipH="1">
            <a:off x="5709747" y="5456973"/>
            <a:ext cx="625130" cy="625130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endParaRPr lang="en-AU" sz="20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/>
              <a:cs typeface="Segoe UI" pitchFamily="34" charset="0"/>
            </a:endParaRP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19E8CA12-A09A-09F1-D8D0-04192F23E66E}"/>
              </a:ext>
            </a:extLst>
          </p:cNvPr>
          <p:cNvSpPr/>
          <p:nvPr userDrawn="1"/>
        </p:nvSpPr>
        <p:spPr>
          <a:xfrm flipH="1">
            <a:off x="5761081" y="5508307"/>
            <a:ext cx="522463" cy="522463"/>
          </a:xfrm>
          <a:prstGeom prst="ellipse">
            <a:avLst/>
          </a:prstGeom>
          <a:gradFill>
            <a:gsLst>
              <a:gs pos="21000">
                <a:schemeClr val="accent1"/>
              </a:gs>
              <a:gs pos="75000">
                <a:srgbClr val="B47CF8"/>
              </a:gs>
            </a:gsLst>
            <a:lin ang="3600000" scaled="0"/>
          </a:gradFill>
          <a:ln w="25400">
            <a:noFill/>
          </a:ln>
          <a:effectLst>
            <a:outerShdw blurRad="165100" dist="50800" dir="2080965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AU" sz="1000">
              <a:ln w="3175">
                <a:noFill/>
              </a:ln>
              <a:solidFill>
                <a:srgbClr val="FFFFFF"/>
              </a:solidFill>
              <a:latin typeface="Segoe UI Semibold"/>
              <a:cs typeface="Segoe UI" pitchFamily="34" charset="0"/>
            </a:endParaRP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8A403A6F-14C2-71B4-5440-0E90BAF46EFE}"/>
              </a:ext>
            </a:extLst>
          </p:cNvPr>
          <p:cNvSpPr/>
          <p:nvPr userDrawn="1"/>
        </p:nvSpPr>
        <p:spPr>
          <a:xfrm flipH="1">
            <a:off x="7696910" y="5095484"/>
            <a:ext cx="625130" cy="625130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endParaRPr lang="en-AU" sz="20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/>
              <a:cs typeface="Segoe UI" pitchFamily="34" charset="0"/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0DADF71D-0B44-7070-E32A-F18BEE266761}"/>
              </a:ext>
            </a:extLst>
          </p:cNvPr>
          <p:cNvSpPr/>
          <p:nvPr userDrawn="1"/>
        </p:nvSpPr>
        <p:spPr>
          <a:xfrm flipH="1">
            <a:off x="7748243" y="5146817"/>
            <a:ext cx="522463" cy="522463"/>
          </a:xfrm>
          <a:prstGeom prst="ellipse">
            <a:avLst/>
          </a:prstGeom>
          <a:gradFill>
            <a:gsLst>
              <a:gs pos="21000">
                <a:schemeClr val="tx2">
                  <a:lumMod val="25000"/>
                  <a:lumOff val="75000"/>
                </a:schemeClr>
              </a:gs>
              <a:gs pos="75000">
                <a:schemeClr val="accent4"/>
              </a:gs>
            </a:gsLst>
            <a:lin ang="3600000" scaled="0"/>
          </a:gradFill>
          <a:ln w="25400">
            <a:noFill/>
          </a:ln>
          <a:effectLst>
            <a:outerShdw blurRad="165100" dist="50800" dir="2080965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AU" sz="1000">
              <a:ln w="3175">
                <a:noFill/>
              </a:ln>
              <a:solidFill>
                <a:srgbClr val="FFFFFF"/>
              </a:solidFill>
              <a:latin typeface="Segoe UI Semibold"/>
              <a:cs typeface="Segoe UI" pitchFamily="34" charset="0"/>
            </a:endParaRPr>
          </a:p>
        </p:txBody>
      </p:sp>
      <p:cxnSp>
        <p:nvCxnSpPr>
          <p:cNvPr id="134" name="Connector: Curved 133">
            <a:extLst>
              <a:ext uri="{FF2B5EF4-FFF2-40B4-BE49-F238E27FC236}">
                <a16:creationId xmlns:a16="http://schemas.microsoft.com/office/drawing/2014/main" id="{8F067661-BD9E-3CF7-6DEA-AFA4BB756841}"/>
              </a:ext>
            </a:extLst>
          </p:cNvPr>
          <p:cNvCxnSpPr>
            <a:cxnSpLocks/>
            <a:stCxn id="130" idx="0"/>
            <a:endCxn id="132" idx="7"/>
          </p:cNvCxnSpPr>
          <p:nvPr userDrawn="1"/>
        </p:nvCxnSpPr>
        <p:spPr>
          <a:xfrm rot="5400000" flipH="1" flipV="1">
            <a:off x="6770415" y="4438930"/>
            <a:ext cx="269941" cy="1766146"/>
          </a:xfrm>
          <a:prstGeom prst="curvedConnector3">
            <a:avLst>
              <a:gd name="adj1" fmla="val 218599"/>
            </a:avLst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  <a:prstDash val="sysDot"/>
            <a:headEnd type="none" w="med" len="med"/>
            <a:tailEnd type="triangl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sp>
        <p:nvSpPr>
          <p:cNvPr id="135" name="TextBox 134">
            <a:extLst>
              <a:ext uri="{FF2B5EF4-FFF2-40B4-BE49-F238E27FC236}">
                <a16:creationId xmlns:a16="http://schemas.microsoft.com/office/drawing/2014/main" id="{9E6259E6-6343-AFC9-8BFF-EC421B45E4AB}"/>
              </a:ext>
            </a:extLst>
          </p:cNvPr>
          <p:cNvSpPr txBox="1"/>
          <p:nvPr userDrawn="1"/>
        </p:nvSpPr>
        <p:spPr>
          <a:xfrm>
            <a:off x="5712592" y="5652171"/>
            <a:ext cx="62228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10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rPr>
              <a:t>Prompt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D18040B5-B103-8B45-7C43-56F8B1D877FB}"/>
              </a:ext>
            </a:extLst>
          </p:cNvPr>
          <p:cNvSpPr txBox="1"/>
          <p:nvPr userDrawn="1"/>
        </p:nvSpPr>
        <p:spPr>
          <a:xfrm>
            <a:off x="7708244" y="5297664"/>
            <a:ext cx="5998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10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rPr>
              <a:t>Benefit</a:t>
            </a:r>
          </a:p>
        </p:txBody>
      </p:sp>
      <p:cxnSp>
        <p:nvCxnSpPr>
          <p:cNvPr id="137" name="Connector: Curved 136">
            <a:extLst>
              <a:ext uri="{FF2B5EF4-FFF2-40B4-BE49-F238E27FC236}">
                <a16:creationId xmlns:a16="http://schemas.microsoft.com/office/drawing/2014/main" id="{6362A19E-4F0F-6582-37E5-329EEA1E1A76}"/>
              </a:ext>
            </a:extLst>
          </p:cNvPr>
          <p:cNvCxnSpPr>
            <a:cxnSpLocks/>
            <a:endCxn id="146" idx="3"/>
          </p:cNvCxnSpPr>
          <p:nvPr userDrawn="1"/>
        </p:nvCxnSpPr>
        <p:spPr>
          <a:xfrm flipV="1">
            <a:off x="11254910" y="4310151"/>
            <a:ext cx="496854" cy="936458"/>
          </a:xfrm>
          <a:prstGeom prst="curvedConnector2">
            <a:avLst/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  <a:prstDash val="sysDot"/>
            <a:headEnd type="none" w="med" len="med"/>
            <a:tailEnd type="triangl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6F7B00FC-65F1-54DB-1260-0139281EA821}"/>
              </a:ext>
            </a:extLst>
          </p:cNvPr>
          <p:cNvGrpSpPr/>
          <p:nvPr userDrawn="1"/>
        </p:nvGrpSpPr>
        <p:grpSpPr>
          <a:xfrm>
            <a:off x="7875784" y="1790625"/>
            <a:ext cx="625130" cy="891039"/>
            <a:chOff x="7875784" y="1411486"/>
            <a:chExt cx="625130" cy="891039"/>
          </a:xfrm>
        </p:grpSpPr>
        <p:sp>
          <p:nvSpPr>
            <p:cNvPr id="139" name="Rectangle: Rounded Corners 138">
              <a:extLst>
                <a:ext uri="{FF2B5EF4-FFF2-40B4-BE49-F238E27FC236}">
                  <a16:creationId xmlns:a16="http://schemas.microsoft.com/office/drawing/2014/main" id="{F8206B06-56C5-CCF6-B192-813F3CA9B98E}"/>
                </a:ext>
              </a:extLst>
            </p:cNvPr>
            <p:cNvSpPr/>
            <p:nvPr/>
          </p:nvSpPr>
          <p:spPr>
            <a:xfrm>
              <a:off x="8100911" y="1968119"/>
              <a:ext cx="190543" cy="33440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9000">
                  <a:srgbClr val="8661C5"/>
                </a:gs>
                <a:gs pos="0">
                  <a:srgbClr val="C03BC4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/>
                  <a:ea typeface="+mn-ea"/>
                  <a:cs typeface="Segoe UI" panose="020B0502040204020203" pitchFamily="34" charset="0"/>
                </a:rPr>
                <a:t>7</a:t>
              </a:r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824532B3-4C2B-D0C0-1567-72E3BC826AD6}"/>
                </a:ext>
              </a:extLst>
            </p:cNvPr>
            <p:cNvSpPr/>
            <p:nvPr/>
          </p:nvSpPr>
          <p:spPr>
            <a:xfrm flipH="1">
              <a:off x="7875784" y="1411486"/>
              <a:ext cx="625130" cy="625130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AU"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endParaRPr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CFBCB0DE-FEA5-C4D6-1F5C-9BCDD5E0D639}"/>
                </a:ext>
              </a:extLst>
            </p:cNvPr>
            <p:cNvSpPr/>
            <p:nvPr/>
          </p:nvSpPr>
          <p:spPr>
            <a:xfrm flipH="1">
              <a:off x="7927117" y="1462819"/>
              <a:ext cx="522463" cy="522463"/>
            </a:xfrm>
            <a:prstGeom prst="ellipse">
              <a:avLst/>
            </a:prstGeom>
            <a:gradFill>
              <a:gsLst>
                <a:gs pos="21000">
                  <a:schemeClr val="accent1"/>
                </a:gs>
                <a:gs pos="75000">
                  <a:srgbClr val="B47CF8"/>
                </a:gs>
              </a:gsLst>
              <a:lin ang="3600000" scaled="0"/>
            </a:gradFill>
            <a:ln w="25400">
              <a:noFill/>
            </a:ln>
            <a:effectLst>
              <a:outerShdw blurRad="165100" dist="50800" dir="2080965" algn="tl" rotWithShape="0">
                <a:prstClr val="black">
                  <a:alpha val="10000"/>
                </a:prst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en-AU" sz="10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87228280-F6E2-D164-67F3-CB594C56171A}"/>
                </a:ext>
              </a:extLst>
            </p:cNvPr>
            <p:cNvSpPr txBox="1"/>
            <p:nvPr/>
          </p:nvSpPr>
          <p:spPr>
            <a:xfrm>
              <a:off x="7945315" y="1626459"/>
              <a:ext cx="501740" cy="189283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defRPr/>
              </a:pPr>
              <a:r>
                <a:rPr lang="en-US" sz="700">
                  <a:ln w="3175">
                    <a:noFill/>
                  </a:ln>
                  <a:solidFill>
                    <a:srgbClr val="FFFFFF"/>
                  </a:solidFill>
                  <a:latin typeface="Segoe UI Semibold"/>
                  <a:cs typeface="Segoe UI" pitchFamily="34" charset="0"/>
                </a:rPr>
                <a:t>Opportunity</a:t>
              </a:r>
            </a:p>
          </p:txBody>
        </p:sp>
      </p:grpSp>
      <p:cxnSp>
        <p:nvCxnSpPr>
          <p:cNvPr id="143" name="Connector: Curved 142">
            <a:extLst>
              <a:ext uri="{FF2B5EF4-FFF2-40B4-BE49-F238E27FC236}">
                <a16:creationId xmlns:a16="http://schemas.microsoft.com/office/drawing/2014/main" id="{76D8B1FD-0FD7-E496-0ADE-A52FCA8EF157}"/>
              </a:ext>
            </a:extLst>
          </p:cNvPr>
          <p:cNvCxnSpPr>
            <a:cxnSpLocks/>
          </p:cNvCxnSpPr>
          <p:nvPr userDrawn="1"/>
        </p:nvCxnSpPr>
        <p:spPr>
          <a:xfrm rot="16200000" flipV="1">
            <a:off x="10141493" y="2176017"/>
            <a:ext cx="1424692" cy="1817271"/>
          </a:xfrm>
          <a:prstGeom prst="curvedConnector2">
            <a:avLst/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  <a:prstDash val="sysDot"/>
            <a:headEnd type="none" w="med" len="med"/>
            <a:tailEnd type="triangl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CD60F1AC-CD1E-75A5-7DD4-652A4CD843B3}"/>
              </a:ext>
            </a:extLst>
          </p:cNvPr>
          <p:cNvGrpSpPr/>
          <p:nvPr userDrawn="1"/>
        </p:nvGrpSpPr>
        <p:grpSpPr>
          <a:xfrm>
            <a:off x="11218182" y="3776569"/>
            <a:ext cx="625130" cy="877345"/>
            <a:chOff x="11218182" y="3397430"/>
            <a:chExt cx="625130" cy="877345"/>
          </a:xfrm>
        </p:grpSpPr>
        <p:sp>
          <p:nvSpPr>
            <p:cNvPr id="145" name="Rectangle: Rounded Corners 144">
              <a:extLst>
                <a:ext uri="{FF2B5EF4-FFF2-40B4-BE49-F238E27FC236}">
                  <a16:creationId xmlns:a16="http://schemas.microsoft.com/office/drawing/2014/main" id="{1514E355-1EB3-6351-0E30-F64A5046E37C}"/>
                </a:ext>
              </a:extLst>
            </p:cNvPr>
            <p:cNvSpPr/>
            <p:nvPr/>
          </p:nvSpPr>
          <p:spPr>
            <a:xfrm>
              <a:off x="11421808" y="3940369"/>
              <a:ext cx="190543" cy="33440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9000">
                  <a:srgbClr val="8661C5"/>
                </a:gs>
                <a:gs pos="0">
                  <a:srgbClr val="C03BC4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/>
                  <a:ea typeface="+mn-ea"/>
                  <a:cs typeface="Segoe UI" panose="020B0502040204020203" pitchFamily="34" charset="0"/>
                </a:rPr>
                <a:t>6</a:t>
              </a:r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C88AB183-5F29-F84A-821A-CF832B532144}"/>
                </a:ext>
              </a:extLst>
            </p:cNvPr>
            <p:cNvSpPr/>
            <p:nvPr/>
          </p:nvSpPr>
          <p:spPr>
            <a:xfrm flipH="1">
              <a:off x="11218182" y="3397430"/>
              <a:ext cx="625130" cy="625130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AU"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endParaRPr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7699D2BA-1D96-BC7C-32E1-A307F2FA632E}"/>
                </a:ext>
              </a:extLst>
            </p:cNvPr>
            <p:cNvSpPr/>
            <p:nvPr/>
          </p:nvSpPr>
          <p:spPr>
            <a:xfrm flipH="1">
              <a:off x="11269516" y="3448763"/>
              <a:ext cx="522463" cy="522463"/>
            </a:xfrm>
            <a:prstGeom prst="ellipse">
              <a:avLst/>
            </a:prstGeom>
            <a:gradFill>
              <a:gsLst>
                <a:gs pos="21000">
                  <a:schemeClr val="accent1"/>
                </a:gs>
                <a:gs pos="75000">
                  <a:srgbClr val="B47CF8"/>
                </a:gs>
              </a:gsLst>
              <a:lin ang="3600000" scaled="0"/>
            </a:gradFill>
            <a:ln w="25400">
              <a:noFill/>
            </a:ln>
            <a:effectLst>
              <a:outerShdw blurRad="165100" dist="50800" dir="2080965" algn="tl" rotWithShape="0">
                <a:prstClr val="black">
                  <a:alpha val="10000"/>
                </a:prst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en-AU" sz="10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A4483AA4-8569-22B7-CC97-23E5EB08AD75}"/>
                </a:ext>
              </a:extLst>
            </p:cNvPr>
            <p:cNvSpPr txBox="1"/>
            <p:nvPr/>
          </p:nvSpPr>
          <p:spPr>
            <a:xfrm>
              <a:off x="11274907" y="3607476"/>
              <a:ext cx="51167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defRPr/>
              </a:pPr>
              <a:r>
                <a:rPr lang="en-US" sz="1000">
                  <a:ln w="3175">
                    <a:noFill/>
                  </a:ln>
                  <a:solidFill>
                    <a:srgbClr val="FFFFFF"/>
                  </a:solidFill>
                  <a:latin typeface="Segoe UI Semibold"/>
                  <a:cs typeface="Segoe UI" pitchFamily="34" charset="0"/>
                </a:rPr>
                <a:t>Value</a:t>
              </a:r>
            </a:p>
          </p:txBody>
        </p:sp>
      </p:grpSp>
      <p:sp>
        <p:nvSpPr>
          <p:cNvPr id="149" name="Arc 148">
            <a:extLst>
              <a:ext uri="{FF2B5EF4-FFF2-40B4-BE49-F238E27FC236}">
                <a16:creationId xmlns:a16="http://schemas.microsoft.com/office/drawing/2014/main" id="{721A4594-728B-D4B1-F48D-97DF2650CD92}"/>
              </a:ext>
            </a:extLst>
          </p:cNvPr>
          <p:cNvSpPr/>
          <p:nvPr userDrawn="1"/>
        </p:nvSpPr>
        <p:spPr>
          <a:xfrm rot="14230012">
            <a:off x="-105092" y="1262500"/>
            <a:ext cx="1884800" cy="1266479"/>
          </a:xfrm>
          <a:prstGeom prst="arc">
            <a:avLst/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  <a:prstDash val="sysDot"/>
            <a:headEnd type="triangl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44550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with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0C2C4-9465-E7E0-7BE9-86A26DFC4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618141"/>
            <a:ext cx="10515600" cy="590931"/>
          </a:xfrm>
        </p:spPr>
        <p:txBody>
          <a:bodyPr>
            <a:sp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798272-3D7A-0B34-A766-3948028AF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E2A91-B98C-49DE-8553-119ECA58152C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DAE55C-2163-9917-99E9-F4D899E80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20A7F5-44CE-4932-EF35-6D73ABD66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A0B0-04EF-433A-8113-67BC344D39D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B6268A-8C5A-79C7-F256-9D7F5556F6C1}"/>
              </a:ext>
            </a:extLst>
          </p:cNvPr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gradFill flip="none" rotWithShape="1">
            <a:gsLst>
              <a:gs pos="20000">
                <a:srgbClr val="8661C5"/>
              </a:gs>
              <a:gs pos="100000">
                <a:srgbClr val="C03BC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olorful pieces of paper&#10;&#10;Description automatically generated with medium confidence">
            <a:extLst>
              <a:ext uri="{FF2B5EF4-FFF2-40B4-BE49-F238E27FC236}">
                <a16:creationId xmlns:a16="http://schemas.microsoft.com/office/drawing/2014/main" id="{0E36FBD6-FD98-2B0E-3A49-90AEB5B323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5792573" y="0"/>
            <a:ext cx="6399427" cy="239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2803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5297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1AFB2-43A1-88C3-1F8F-4E793BBF5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8F029-DB7D-90D3-34C5-72395F36A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C03BEC-19F7-DF5D-6484-EBDCC59C4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18D6DC-4B4B-2883-E0B9-C1D347ABE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E2A91-B98C-49DE-8553-119ECA58152C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68B2B4-DC82-79DA-3A49-1017ECCA0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612CEA-0134-A61E-4A42-DD2C47D89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A0B0-04EF-433A-8113-67BC344D39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1D4765-3562-FC6A-81E5-70ABCCC1704D}"/>
              </a:ext>
            </a:extLst>
          </p:cNvPr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gradFill flip="none" rotWithShape="1">
            <a:gsLst>
              <a:gs pos="20000">
                <a:srgbClr val="8661C5"/>
              </a:gs>
              <a:gs pos="100000">
                <a:srgbClr val="C03BC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9551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white board&#10;&#10;Description automatically generated">
            <a:extLst>
              <a:ext uri="{FF2B5EF4-FFF2-40B4-BE49-F238E27FC236}">
                <a16:creationId xmlns:a16="http://schemas.microsoft.com/office/drawing/2014/main" id="{6E646153-32F9-AB0C-1204-90B32B4BF3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1AB79229-7EF8-8D54-ED6D-2A2E11C74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121" y="3202170"/>
            <a:ext cx="7683500" cy="895065"/>
          </a:xfrm>
        </p:spPr>
        <p:txBody>
          <a:bodyPr/>
          <a:lstStyle>
            <a:lvl1pPr>
              <a:defRPr>
                <a:solidFill>
                  <a:srgbClr val="463668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44FD65AF-CF48-C43D-0B1B-B1AD516E4D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4235" y="4236857"/>
            <a:ext cx="6823075" cy="45451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9844A26-1988-5CF0-0512-FD5DB0A10493}"/>
              </a:ext>
            </a:extLst>
          </p:cNvPr>
          <p:cNvGrpSpPr/>
          <p:nvPr userDrawn="1"/>
        </p:nvGrpSpPr>
        <p:grpSpPr>
          <a:xfrm>
            <a:off x="500380" y="692322"/>
            <a:ext cx="1549400" cy="331285"/>
            <a:chOff x="508000" y="692322"/>
            <a:chExt cx="1742534" cy="372580"/>
          </a:xfrm>
        </p:grpSpPr>
        <p:pic>
          <p:nvPicPr>
            <p:cNvPr id="9" name="MS logo gray - EMF" descr="Microsoft logo, gray text version">
              <a:extLst>
                <a:ext uri="{FF2B5EF4-FFF2-40B4-BE49-F238E27FC236}">
                  <a16:creationId xmlns:a16="http://schemas.microsoft.com/office/drawing/2014/main" id="{9F910978-B2E2-A761-DB69-56257446170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6756"/>
            <a:stretch/>
          </p:blipFill>
          <p:spPr bwMode="black">
            <a:xfrm>
              <a:off x="508000" y="692322"/>
              <a:ext cx="404421" cy="372580"/>
            </a:xfrm>
            <a:prstGeom prst="rect">
              <a:avLst/>
            </a:prstGeom>
          </p:spPr>
        </p:pic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1A4613D-97FC-C7D4-40A9-576E9C03D440}"/>
                </a:ext>
              </a:extLst>
            </p:cNvPr>
            <p:cNvSpPr/>
            <p:nvPr userDrawn="1"/>
          </p:nvSpPr>
          <p:spPr>
            <a:xfrm>
              <a:off x="990546" y="749975"/>
              <a:ext cx="1259988" cy="239888"/>
            </a:xfrm>
            <a:custGeom>
              <a:avLst/>
              <a:gdLst/>
              <a:ahLst/>
              <a:cxnLst/>
              <a:rect l="l" t="t" r="r" b="b"/>
              <a:pathLst>
                <a:path w="1259988" h="239888">
                  <a:moveTo>
                    <a:pt x="981777" y="103752"/>
                  </a:moveTo>
                  <a:cubicBezTo>
                    <a:pt x="967862" y="103752"/>
                    <a:pt x="956862" y="108612"/>
                    <a:pt x="948779" y="118332"/>
                  </a:cubicBezTo>
                  <a:cubicBezTo>
                    <a:pt x="940696" y="128052"/>
                    <a:pt x="936654" y="141456"/>
                    <a:pt x="936654" y="158544"/>
                  </a:cubicBezTo>
                  <a:cubicBezTo>
                    <a:pt x="936654" y="175017"/>
                    <a:pt x="940747" y="187986"/>
                    <a:pt x="948933" y="197451"/>
                  </a:cubicBezTo>
                  <a:cubicBezTo>
                    <a:pt x="957118" y="206915"/>
                    <a:pt x="968066" y="211647"/>
                    <a:pt x="981777" y="211647"/>
                  </a:cubicBezTo>
                  <a:cubicBezTo>
                    <a:pt x="995795" y="211647"/>
                    <a:pt x="1006564" y="206992"/>
                    <a:pt x="1014084" y="197681"/>
                  </a:cubicBezTo>
                  <a:cubicBezTo>
                    <a:pt x="1021605" y="188370"/>
                    <a:pt x="1025365" y="175119"/>
                    <a:pt x="1025365" y="157930"/>
                  </a:cubicBezTo>
                  <a:cubicBezTo>
                    <a:pt x="1025365" y="140638"/>
                    <a:pt x="1021605" y="127285"/>
                    <a:pt x="1014084" y="117872"/>
                  </a:cubicBezTo>
                  <a:cubicBezTo>
                    <a:pt x="1006564" y="108458"/>
                    <a:pt x="995795" y="103752"/>
                    <a:pt x="981777" y="103752"/>
                  </a:cubicBezTo>
                  <a:close/>
                  <a:moveTo>
                    <a:pt x="676977" y="103752"/>
                  </a:moveTo>
                  <a:cubicBezTo>
                    <a:pt x="663062" y="103752"/>
                    <a:pt x="652062" y="108612"/>
                    <a:pt x="643979" y="118332"/>
                  </a:cubicBezTo>
                  <a:cubicBezTo>
                    <a:pt x="635896" y="128052"/>
                    <a:pt x="631854" y="141456"/>
                    <a:pt x="631854" y="158544"/>
                  </a:cubicBezTo>
                  <a:cubicBezTo>
                    <a:pt x="631854" y="175017"/>
                    <a:pt x="635947" y="187986"/>
                    <a:pt x="644133" y="197451"/>
                  </a:cubicBezTo>
                  <a:cubicBezTo>
                    <a:pt x="652318" y="206915"/>
                    <a:pt x="663266" y="211647"/>
                    <a:pt x="676977" y="211647"/>
                  </a:cubicBezTo>
                  <a:cubicBezTo>
                    <a:pt x="690995" y="211647"/>
                    <a:pt x="701764" y="206992"/>
                    <a:pt x="709284" y="197681"/>
                  </a:cubicBezTo>
                  <a:cubicBezTo>
                    <a:pt x="716805" y="188370"/>
                    <a:pt x="720565" y="175119"/>
                    <a:pt x="720565" y="157930"/>
                  </a:cubicBezTo>
                  <a:cubicBezTo>
                    <a:pt x="720565" y="140638"/>
                    <a:pt x="716805" y="127285"/>
                    <a:pt x="709284" y="117872"/>
                  </a:cubicBezTo>
                  <a:cubicBezTo>
                    <a:pt x="701764" y="108458"/>
                    <a:pt x="690995" y="103752"/>
                    <a:pt x="676977" y="103752"/>
                  </a:cubicBezTo>
                  <a:close/>
                  <a:moveTo>
                    <a:pt x="281759" y="79042"/>
                  </a:moveTo>
                  <a:lnTo>
                    <a:pt x="317367" y="79042"/>
                  </a:lnTo>
                  <a:lnTo>
                    <a:pt x="317367" y="236204"/>
                  </a:lnTo>
                  <a:lnTo>
                    <a:pt x="281759" y="236204"/>
                  </a:lnTo>
                  <a:close/>
                  <a:moveTo>
                    <a:pt x="577267" y="76279"/>
                  </a:moveTo>
                  <a:cubicBezTo>
                    <a:pt x="583713" y="76279"/>
                    <a:pt x="588624" y="77251"/>
                    <a:pt x="592001" y="79195"/>
                  </a:cubicBezTo>
                  <a:lnTo>
                    <a:pt x="592001" y="112960"/>
                  </a:lnTo>
                  <a:cubicBezTo>
                    <a:pt x="587704" y="109584"/>
                    <a:pt x="581513" y="107896"/>
                    <a:pt x="573430" y="107896"/>
                  </a:cubicBezTo>
                  <a:cubicBezTo>
                    <a:pt x="562891" y="107896"/>
                    <a:pt x="554092" y="112653"/>
                    <a:pt x="547032" y="122169"/>
                  </a:cubicBezTo>
                  <a:cubicBezTo>
                    <a:pt x="539972" y="131685"/>
                    <a:pt x="536442" y="144628"/>
                    <a:pt x="536442" y="160999"/>
                  </a:cubicBezTo>
                  <a:lnTo>
                    <a:pt x="536442" y="236204"/>
                  </a:lnTo>
                  <a:lnTo>
                    <a:pt x="500834" y="236204"/>
                  </a:lnTo>
                  <a:lnTo>
                    <a:pt x="500834" y="79042"/>
                  </a:lnTo>
                  <a:lnTo>
                    <a:pt x="536442" y="79042"/>
                  </a:lnTo>
                  <a:lnTo>
                    <a:pt x="536442" y="111426"/>
                  </a:lnTo>
                  <a:lnTo>
                    <a:pt x="537055" y="111426"/>
                  </a:lnTo>
                  <a:cubicBezTo>
                    <a:pt x="540534" y="100375"/>
                    <a:pt x="545880" y="91755"/>
                    <a:pt x="553094" y="85564"/>
                  </a:cubicBezTo>
                  <a:cubicBezTo>
                    <a:pt x="560308" y="79374"/>
                    <a:pt x="568365" y="76279"/>
                    <a:pt x="577267" y="76279"/>
                  </a:cubicBezTo>
                  <a:close/>
                  <a:moveTo>
                    <a:pt x="983926" y="75358"/>
                  </a:moveTo>
                  <a:cubicBezTo>
                    <a:pt x="1008482" y="75358"/>
                    <a:pt x="1027616" y="82572"/>
                    <a:pt x="1041327" y="96999"/>
                  </a:cubicBezTo>
                  <a:cubicBezTo>
                    <a:pt x="1055038" y="111426"/>
                    <a:pt x="1061893" y="131429"/>
                    <a:pt x="1061893" y="157009"/>
                  </a:cubicBezTo>
                  <a:cubicBezTo>
                    <a:pt x="1061893" y="182077"/>
                    <a:pt x="1054501" y="202157"/>
                    <a:pt x="1039715" y="217249"/>
                  </a:cubicBezTo>
                  <a:cubicBezTo>
                    <a:pt x="1024930" y="232341"/>
                    <a:pt x="1005055" y="239888"/>
                    <a:pt x="980089" y="239888"/>
                  </a:cubicBezTo>
                  <a:cubicBezTo>
                    <a:pt x="955839" y="239888"/>
                    <a:pt x="936475" y="232546"/>
                    <a:pt x="921997" y="217863"/>
                  </a:cubicBezTo>
                  <a:cubicBezTo>
                    <a:pt x="907519" y="203180"/>
                    <a:pt x="900280" y="183714"/>
                    <a:pt x="900280" y="159465"/>
                  </a:cubicBezTo>
                  <a:cubicBezTo>
                    <a:pt x="900280" y="133066"/>
                    <a:pt x="907826" y="112449"/>
                    <a:pt x="922918" y="97613"/>
                  </a:cubicBezTo>
                  <a:cubicBezTo>
                    <a:pt x="938010" y="82776"/>
                    <a:pt x="958346" y="75358"/>
                    <a:pt x="983926" y="75358"/>
                  </a:cubicBezTo>
                  <a:close/>
                  <a:moveTo>
                    <a:pt x="841069" y="75358"/>
                  </a:moveTo>
                  <a:cubicBezTo>
                    <a:pt x="855599" y="75358"/>
                    <a:pt x="868593" y="77558"/>
                    <a:pt x="880053" y="81958"/>
                  </a:cubicBezTo>
                  <a:lnTo>
                    <a:pt x="880053" y="113114"/>
                  </a:lnTo>
                  <a:cubicBezTo>
                    <a:pt x="869003" y="105542"/>
                    <a:pt x="856315" y="101756"/>
                    <a:pt x="841990" y="101756"/>
                  </a:cubicBezTo>
                  <a:cubicBezTo>
                    <a:pt x="837488" y="101756"/>
                    <a:pt x="833421" y="102217"/>
                    <a:pt x="829789" y="103138"/>
                  </a:cubicBezTo>
                  <a:cubicBezTo>
                    <a:pt x="826156" y="104059"/>
                    <a:pt x="823061" y="105338"/>
                    <a:pt x="820503" y="106975"/>
                  </a:cubicBezTo>
                  <a:cubicBezTo>
                    <a:pt x="817945" y="108612"/>
                    <a:pt x="815950" y="110581"/>
                    <a:pt x="814518" y="112884"/>
                  </a:cubicBezTo>
                  <a:cubicBezTo>
                    <a:pt x="813085" y="115186"/>
                    <a:pt x="812369" y="117718"/>
                    <a:pt x="812369" y="120481"/>
                  </a:cubicBezTo>
                  <a:cubicBezTo>
                    <a:pt x="812369" y="123857"/>
                    <a:pt x="813085" y="126722"/>
                    <a:pt x="814518" y="129076"/>
                  </a:cubicBezTo>
                  <a:cubicBezTo>
                    <a:pt x="815950" y="131429"/>
                    <a:pt x="818073" y="133501"/>
                    <a:pt x="820887" y="135292"/>
                  </a:cubicBezTo>
                  <a:cubicBezTo>
                    <a:pt x="823701" y="137082"/>
                    <a:pt x="827077" y="138719"/>
                    <a:pt x="831017" y="140203"/>
                  </a:cubicBezTo>
                  <a:cubicBezTo>
                    <a:pt x="834956" y="141687"/>
                    <a:pt x="839484" y="143298"/>
                    <a:pt x="844599" y="145038"/>
                  </a:cubicBezTo>
                  <a:cubicBezTo>
                    <a:pt x="851353" y="147800"/>
                    <a:pt x="857415" y="150614"/>
                    <a:pt x="862787" y="153479"/>
                  </a:cubicBezTo>
                  <a:cubicBezTo>
                    <a:pt x="868158" y="156344"/>
                    <a:pt x="872737" y="159592"/>
                    <a:pt x="876523" y="163225"/>
                  </a:cubicBezTo>
                  <a:cubicBezTo>
                    <a:pt x="880309" y="166857"/>
                    <a:pt x="883225" y="171052"/>
                    <a:pt x="885271" y="175810"/>
                  </a:cubicBezTo>
                  <a:cubicBezTo>
                    <a:pt x="887318" y="180568"/>
                    <a:pt x="888341" y="186221"/>
                    <a:pt x="888341" y="192769"/>
                  </a:cubicBezTo>
                  <a:cubicBezTo>
                    <a:pt x="888341" y="200750"/>
                    <a:pt x="886499" y="207708"/>
                    <a:pt x="882816" y="213643"/>
                  </a:cubicBezTo>
                  <a:cubicBezTo>
                    <a:pt x="879132" y="219577"/>
                    <a:pt x="874221" y="224488"/>
                    <a:pt x="868082" y="228377"/>
                  </a:cubicBezTo>
                  <a:cubicBezTo>
                    <a:pt x="861943" y="232265"/>
                    <a:pt x="854857" y="235155"/>
                    <a:pt x="846825" y="237048"/>
                  </a:cubicBezTo>
                  <a:cubicBezTo>
                    <a:pt x="838793" y="238941"/>
                    <a:pt x="830326" y="239888"/>
                    <a:pt x="821424" y="239888"/>
                  </a:cubicBezTo>
                  <a:cubicBezTo>
                    <a:pt x="804234" y="239888"/>
                    <a:pt x="789347" y="237023"/>
                    <a:pt x="776762" y="231293"/>
                  </a:cubicBezTo>
                  <a:lnTo>
                    <a:pt x="776762" y="198295"/>
                  </a:lnTo>
                  <a:cubicBezTo>
                    <a:pt x="790063" y="208424"/>
                    <a:pt x="804746" y="213489"/>
                    <a:pt x="820810" y="213489"/>
                  </a:cubicBezTo>
                  <a:cubicBezTo>
                    <a:pt x="842297" y="213489"/>
                    <a:pt x="853041" y="207145"/>
                    <a:pt x="853041" y="194458"/>
                  </a:cubicBezTo>
                  <a:cubicBezTo>
                    <a:pt x="853041" y="190877"/>
                    <a:pt x="852120" y="187833"/>
                    <a:pt x="850278" y="185326"/>
                  </a:cubicBezTo>
                  <a:cubicBezTo>
                    <a:pt x="848436" y="182819"/>
                    <a:pt x="845955" y="180593"/>
                    <a:pt x="842834" y="178649"/>
                  </a:cubicBezTo>
                  <a:cubicBezTo>
                    <a:pt x="839714" y="176705"/>
                    <a:pt x="836030" y="174966"/>
                    <a:pt x="831784" y="173431"/>
                  </a:cubicBezTo>
                  <a:cubicBezTo>
                    <a:pt x="827538" y="171896"/>
                    <a:pt x="822805" y="170157"/>
                    <a:pt x="817587" y="168213"/>
                  </a:cubicBezTo>
                  <a:cubicBezTo>
                    <a:pt x="811141" y="165655"/>
                    <a:pt x="805334" y="162943"/>
                    <a:pt x="800167" y="160078"/>
                  </a:cubicBezTo>
                  <a:cubicBezTo>
                    <a:pt x="795000" y="157214"/>
                    <a:pt x="790703" y="153965"/>
                    <a:pt x="787275" y="150333"/>
                  </a:cubicBezTo>
                  <a:cubicBezTo>
                    <a:pt x="783847" y="146700"/>
                    <a:pt x="781264" y="142582"/>
                    <a:pt x="779524" y="137977"/>
                  </a:cubicBezTo>
                  <a:cubicBezTo>
                    <a:pt x="777785" y="133373"/>
                    <a:pt x="776915" y="128001"/>
                    <a:pt x="776915" y="121862"/>
                  </a:cubicBezTo>
                  <a:cubicBezTo>
                    <a:pt x="776915" y="114291"/>
                    <a:pt x="778706" y="107614"/>
                    <a:pt x="782287" y="101833"/>
                  </a:cubicBezTo>
                  <a:cubicBezTo>
                    <a:pt x="785868" y="96052"/>
                    <a:pt x="790677" y="91192"/>
                    <a:pt x="796714" y="87253"/>
                  </a:cubicBezTo>
                  <a:cubicBezTo>
                    <a:pt x="802751" y="83313"/>
                    <a:pt x="809606" y="80346"/>
                    <a:pt x="817280" y="78351"/>
                  </a:cubicBezTo>
                  <a:cubicBezTo>
                    <a:pt x="824954" y="76356"/>
                    <a:pt x="832884" y="75358"/>
                    <a:pt x="841069" y="75358"/>
                  </a:cubicBezTo>
                  <a:close/>
                  <a:moveTo>
                    <a:pt x="679126" y="75358"/>
                  </a:moveTo>
                  <a:cubicBezTo>
                    <a:pt x="703682" y="75358"/>
                    <a:pt x="722816" y="82572"/>
                    <a:pt x="736527" y="96999"/>
                  </a:cubicBezTo>
                  <a:cubicBezTo>
                    <a:pt x="750238" y="111426"/>
                    <a:pt x="757093" y="131429"/>
                    <a:pt x="757093" y="157009"/>
                  </a:cubicBezTo>
                  <a:cubicBezTo>
                    <a:pt x="757093" y="182077"/>
                    <a:pt x="749701" y="202157"/>
                    <a:pt x="734915" y="217249"/>
                  </a:cubicBezTo>
                  <a:cubicBezTo>
                    <a:pt x="720130" y="232341"/>
                    <a:pt x="700255" y="239888"/>
                    <a:pt x="675289" y="239888"/>
                  </a:cubicBezTo>
                  <a:cubicBezTo>
                    <a:pt x="651039" y="239888"/>
                    <a:pt x="631675" y="232546"/>
                    <a:pt x="617197" y="217863"/>
                  </a:cubicBezTo>
                  <a:cubicBezTo>
                    <a:pt x="602719" y="203180"/>
                    <a:pt x="595480" y="183714"/>
                    <a:pt x="595480" y="159465"/>
                  </a:cubicBezTo>
                  <a:cubicBezTo>
                    <a:pt x="595480" y="133066"/>
                    <a:pt x="603026" y="112449"/>
                    <a:pt x="618118" y="97613"/>
                  </a:cubicBezTo>
                  <a:cubicBezTo>
                    <a:pt x="633210" y="82776"/>
                    <a:pt x="653546" y="75358"/>
                    <a:pt x="679126" y="75358"/>
                  </a:cubicBezTo>
                  <a:close/>
                  <a:moveTo>
                    <a:pt x="432704" y="75358"/>
                  </a:moveTo>
                  <a:cubicBezTo>
                    <a:pt x="447028" y="75358"/>
                    <a:pt x="459665" y="77865"/>
                    <a:pt x="470613" y="82879"/>
                  </a:cubicBezTo>
                  <a:lnTo>
                    <a:pt x="470613" y="116030"/>
                  </a:lnTo>
                  <a:cubicBezTo>
                    <a:pt x="459665" y="107844"/>
                    <a:pt x="448000" y="103752"/>
                    <a:pt x="435620" y="103752"/>
                  </a:cubicBezTo>
                  <a:cubicBezTo>
                    <a:pt x="420579" y="103752"/>
                    <a:pt x="408249" y="108842"/>
                    <a:pt x="398631" y="119023"/>
                  </a:cubicBezTo>
                  <a:cubicBezTo>
                    <a:pt x="389013" y="129204"/>
                    <a:pt x="384204" y="142531"/>
                    <a:pt x="384204" y="159004"/>
                  </a:cubicBezTo>
                  <a:cubicBezTo>
                    <a:pt x="384204" y="175273"/>
                    <a:pt x="388732" y="188114"/>
                    <a:pt x="397787" y="197527"/>
                  </a:cubicBezTo>
                  <a:cubicBezTo>
                    <a:pt x="406842" y="206941"/>
                    <a:pt x="418993" y="211647"/>
                    <a:pt x="434239" y="211647"/>
                  </a:cubicBezTo>
                  <a:cubicBezTo>
                    <a:pt x="447028" y="211647"/>
                    <a:pt x="459102" y="207094"/>
                    <a:pt x="470460" y="197988"/>
                  </a:cubicBezTo>
                  <a:lnTo>
                    <a:pt x="470460" y="228991"/>
                  </a:lnTo>
                  <a:cubicBezTo>
                    <a:pt x="457874" y="236255"/>
                    <a:pt x="442987" y="239888"/>
                    <a:pt x="425797" y="239888"/>
                  </a:cubicBezTo>
                  <a:cubicBezTo>
                    <a:pt x="402468" y="239888"/>
                    <a:pt x="383642" y="232597"/>
                    <a:pt x="369317" y="218017"/>
                  </a:cubicBezTo>
                  <a:cubicBezTo>
                    <a:pt x="354992" y="203436"/>
                    <a:pt x="347830" y="184533"/>
                    <a:pt x="347830" y="161306"/>
                  </a:cubicBezTo>
                  <a:cubicBezTo>
                    <a:pt x="347830" y="135419"/>
                    <a:pt x="355529" y="114623"/>
                    <a:pt x="370928" y="98917"/>
                  </a:cubicBezTo>
                  <a:cubicBezTo>
                    <a:pt x="386327" y="83211"/>
                    <a:pt x="406919" y="75358"/>
                    <a:pt x="432704" y="75358"/>
                  </a:cubicBezTo>
                  <a:close/>
                  <a:moveTo>
                    <a:pt x="0" y="16115"/>
                  </a:moveTo>
                  <a:lnTo>
                    <a:pt x="51415" y="16115"/>
                  </a:lnTo>
                  <a:lnTo>
                    <a:pt x="109277" y="162688"/>
                  </a:lnTo>
                  <a:cubicBezTo>
                    <a:pt x="113677" y="173943"/>
                    <a:pt x="116542" y="182333"/>
                    <a:pt x="117872" y="187858"/>
                  </a:cubicBezTo>
                  <a:lnTo>
                    <a:pt x="118639" y="187858"/>
                  </a:lnTo>
                  <a:cubicBezTo>
                    <a:pt x="122425" y="176296"/>
                    <a:pt x="125495" y="167701"/>
                    <a:pt x="127848" y="162074"/>
                  </a:cubicBezTo>
                  <a:lnTo>
                    <a:pt x="186784" y="16115"/>
                  </a:lnTo>
                  <a:lnTo>
                    <a:pt x="236358" y="16115"/>
                  </a:lnTo>
                  <a:lnTo>
                    <a:pt x="236358" y="236204"/>
                  </a:lnTo>
                  <a:lnTo>
                    <a:pt x="200137" y="236204"/>
                  </a:lnTo>
                  <a:lnTo>
                    <a:pt x="200137" y="93776"/>
                  </a:lnTo>
                  <a:cubicBezTo>
                    <a:pt x="200137" y="82111"/>
                    <a:pt x="200853" y="67838"/>
                    <a:pt x="202285" y="50955"/>
                  </a:cubicBezTo>
                  <a:lnTo>
                    <a:pt x="201671" y="50955"/>
                  </a:lnTo>
                  <a:cubicBezTo>
                    <a:pt x="199420" y="60573"/>
                    <a:pt x="197425" y="67479"/>
                    <a:pt x="195686" y="71675"/>
                  </a:cubicBezTo>
                  <a:lnTo>
                    <a:pt x="129997" y="236204"/>
                  </a:lnTo>
                  <a:lnTo>
                    <a:pt x="104826" y="236204"/>
                  </a:lnTo>
                  <a:lnTo>
                    <a:pt x="38984" y="72902"/>
                  </a:lnTo>
                  <a:cubicBezTo>
                    <a:pt x="37142" y="68093"/>
                    <a:pt x="35198" y="60778"/>
                    <a:pt x="33151" y="50955"/>
                  </a:cubicBezTo>
                  <a:lnTo>
                    <a:pt x="32537" y="50955"/>
                  </a:lnTo>
                  <a:cubicBezTo>
                    <a:pt x="33356" y="59754"/>
                    <a:pt x="33765" y="74130"/>
                    <a:pt x="33765" y="94082"/>
                  </a:cubicBezTo>
                  <a:lnTo>
                    <a:pt x="33765" y="236204"/>
                  </a:lnTo>
                  <a:lnTo>
                    <a:pt x="0" y="236204"/>
                  </a:lnTo>
                  <a:close/>
                  <a:moveTo>
                    <a:pt x="299716" y="5525"/>
                  </a:moveTo>
                  <a:cubicBezTo>
                    <a:pt x="305753" y="5525"/>
                    <a:pt x="310869" y="7469"/>
                    <a:pt x="315064" y="11357"/>
                  </a:cubicBezTo>
                  <a:cubicBezTo>
                    <a:pt x="319259" y="15245"/>
                    <a:pt x="321357" y="20106"/>
                    <a:pt x="321357" y="25938"/>
                  </a:cubicBezTo>
                  <a:cubicBezTo>
                    <a:pt x="321357" y="31463"/>
                    <a:pt x="319259" y="36195"/>
                    <a:pt x="315064" y="40135"/>
                  </a:cubicBezTo>
                  <a:cubicBezTo>
                    <a:pt x="310869" y="44074"/>
                    <a:pt x="305753" y="46044"/>
                    <a:pt x="299716" y="46044"/>
                  </a:cubicBezTo>
                  <a:cubicBezTo>
                    <a:pt x="293884" y="46044"/>
                    <a:pt x="288896" y="44151"/>
                    <a:pt x="284752" y="40365"/>
                  </a:cubicBezTo>
                  <a:cubicBezTo>
                    <a:pt x="280608" y="36579"/>
                    <a:pt x="278536" y="31770"/>
                    <a:pt x="278536" y="25938"/>
                  </a:cubicBezTo>
                  <a:cubicBezTo>
                    <a:pt x="278536" y="20106"/>
                    <a:pt x="280608" y="15245"/>
                    <a:pt x="284752" y="11357"/>
                  </a:cubicBezTo>
                  <a:cubicBezTo>
                    <a:pt x="288896" y="7469"/>
                    <a:pt x="293884" y="5525"/>
                    <a:pt x="299716" y="5525"/>
                  </a:cubicBezTo>
                  <a:close/>
                  <a:moveTo>
                    <a:pt x="1149851" y="0"/>
                  </a:moveTo>
                  <a:cubicBezTo>
                    <a:pt x="1158650" y="0"/>
                    <a:pt x="1165608" y="972"/>
                    <a:pt x="1170724" y="2916"/>
                  </a:cubicBezTo>
                  <a:lnTo>
                    <a:pt x="1170724" y="32537"/>
                  </a:lnTo>
                  <a:cubicBezTo>
                    <a:pt x="1165915" y="29775"/>
                    <a:pt x="1160441" y="28393"/>
                    <a:pt x="1154302" y="28393"/>
                  </a:cubicBezTo>
                  <a:cubicBezTo>
                    <a:pt x="1137010" y="28393"/>
                    <a:pt x="1128364" y="38165"/>
                    <a:pt x="1128364" y="57708"/>
                  </a:cubicBezTo>
                  <a:lnTo>
                    <a:pt x="1128364" y="79042"/>
                  </a:lnTo>
                  <a:lnTo>
                    <a:pt x="1160534" y="79042"/>
                  </a:lnTo>
                  <a:lnTo>
                    <a:pt x="1164892" y="79042"/>
                  </a:lnTo>
                  <a:lnTo>
                    <a:pt x="1186779" y="79042"/>
                  </a:lnTo>
                  <a:lnTo>
                    <a:pt x="1186779" y="42667"/>
                  </a:lnTo>
                  <a:lnTo>
                    <a:pt x="1222386" y="32537"/>
                  </a:lnTo>
                  <a:lnTo>
                    <a:pt x="1222386" y="79042"/>
                  </a:lnTo>
                  <a:lnTo>
                    <a:pt x="1259988" y="79042"/>
                  </a:lnTo>
                  <a:lnTo>
                    <a:pt x="1259988" y="106975"/>
                  </a:lnTo>
                  <a:lnTo>
                    <a:pt x="1222386" y="106975"/>
                  </a:lnTo>
                  <a:lnTo>
                    <a:pt x="1222386" y="185556"/>
                  </a:lnTo>
                  <a:cubicBezTo>
                    <a:pt x="1222386" y="194867"/>
                    <a:pt x="1224074" y="201518"/>
                    <a:pt x="1227451" y="205508"/>
                  </a:cubicBezTo>
                  <a:cubicBezTo>
                    <a:pt x="1230827" y="209499"/>
                    <a:pt x="1236455" y="211494"/>
                    <a:pt x="1244333" y="211494"/>
                  </a:cubicBezTo>
                  <a:cubicBezTo>
                    <a:pt x="1250370" y="211494"/>
                    <a:pt x="1255589" y="209754"/>
                    <a:pt x="1259988" y="206276"/>
                  </a:cubicBezTo>
                  <a:lnTo>
                    <a:pt x="1259988" y="234516"/>
                  </a:lnTo>
                  <a:cubicBezTo>
                    <a:pt x="1253031" y="237995"/>
                    <a:pt x="1243873" y="239734"/>
                    <a:pt x="1232515" y="239734"/>
                  </a:cubicBezTo>
                  <a:cubicBezTo>
                    <a:pt x="1202024" y="239734"/>
                    <a:pt x="1186779" y="225102"/>
                    <a:pt x="1186779" y="195839"/>
                  </a:cubicBezTo>
                  <a:lnTo>
                    <a:pt x="1186779" y="106975"/>
                  </a:lnTo>
                  <a:lnTo>
                    <a:pt x="1164892" y="106975"/>
                  </a:lnTo>
                  <a:lnTo>
                    <a:pt x="1160534" y="106975"/>
                  </a:lnTo>
                  <a:lnTo>
                    <a:pt x="1128517" y="106975"/>
                  </a:lnTo>
                  <a:lnTo>
                    <a:pt x="1128517" y="236204"/>
                  </a:lnTo>
                  <a:lnTo>
                    <a:pt x="1092910" y="236204"/>
                  </a:lnTo>
                  <a:lnTo>
                    <a:pt x="1092910" y="106975"/>
                  </a:lnTo>
                  <a:lnTo>
                    <a:pt x="1066051" y="106975"/>
                  </a:lnTo>
                  <a:lnTo>
                    <a:pt x="1066051" y="79042"/>
                  </a:lnTo>
                  <a:lnTo>
                    <a:pt x="1092910" y="79042"/>
                  </a:lnTo>
                  <a:lnTo>
                    <a:pt x="1092910" y="53564"/>
                  </a:lnTo>
                  <a:cubicBezTo>
                    <a:pt x="1092910" y="36988"/>
                    <a:pt x="1098333" y="23917"/>
                    <a:pt x="1109179" y="14350"/>
                  </a:cubicBezTo>
                  <a:cubicBezTo>
                    <a:pt x="1120025" y="4783"/>
                    <a:pt x="1133582" y="0"/>
                    <a:pt x="1149851" y="0"/>
                  </a:cubicBezTo>
                  <a:close/>
                </a:path>
              </a:pathLst>
            </a:custGeom>
            <a:solidFill>
              <a:srgbClr val="2F2F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127477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repare_Section slide with rub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1843180-EEDE-05CF-BFBF-286942BBB6C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accent5"/>
              </a:gs>
              <a:gs pos="0">
                <a:srgbClr val="B791F7"/>
              </a:gs>
              <a:gs pos="30000">
                <a:srgbClr val="6462E4">
                  <a:lumMod val="100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E305BE-18A1-0942-6062-8821EF9E8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4" y="3365500"/>
            <a:ext cx="4206240" cy="1903912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576D92-A183-6157-4180-3A75A6BC10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defTabSz="914400">
              <a:defRPr/>
            </a:pPr>
            <a:r>
              <a:rPr lang="en-US"/>
              <a:t>Journey to Copilot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DF1DD-E965-5DD5-6A1E-E9943C7815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defTabSz="914400">
              <a:defRPr/>
            </a:pPr>
            <a:fld id="{C67CA0B0-04EF-433A-8113-67BC344D39D3}" type="slidenum">
              <a:rPr lang="en-US" smtClean="0"/>
              <a:pPr defTabSz="914400">
                <a:defRPr/>
              </a:pPr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DFFF80-41D1-830E-0184-A30400B43C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9275" y="2431149"/>
            <a:ext cx="4206240" cy="796925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!Copilot" descr="Copilot icon">
            <a:extLst>
              <a:ext uri="{FF2B5EF4-FFF2-40B4-BE49-F238E27FC236}">
                <a16:creationId xmlns:a16="http://schemas.microsoft.com/office/drawing/2014/main" id="{FCA5ECC0-A6B7-35F1-097F-89353EB3F3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275" y="362567"/>
            <a:ext cx="950977" cy="950976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  <a:effectLst>
            <a:outerShdw blurRad="63500" dist="63500" dir="8100000" algn="tr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53766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AD849-7CFE-4AF7-A7C5-6BBD50C88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9070846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5" pos="3338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glass object&#10;&#10;Description automatically generated">
            <a:extLst>
              <a:ext uri="{FF2B5EF4-FFF2-40B4-BE49-F238E27FC236}">
                <a16:creationId xmlns:a16="http://schemas.microsoft.com/office/drawing/2014/main" id="{2AAB10B9-A5B4-8EE9-A35E-0DD6619B8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close up of a glass object&#10;&#10;Description automatically generated">
            <a:extLst>
              <a:ext uri="{FF2B5EF4-FFF2-40B4-BE49-F238E27FC236}">
                <a16:creationId xmlns:a16="http://schemas.microsoft.com/office/drawing/2014/main" id="{6AA1AC67-13BA-ADC6-4602-1C5E14B159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148" y="2422963"/>
            <a:ext cx="8534401" cy="2012073"/>
          </a:xfrm>
          <a:prstGeom prst="roundRect">
            <a:avLst>
              <a:gd name="adj" fmla="val 12880"/>
            </a:avLst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8F5EDB2-62CD-FCD3-37F1-2EA7B51C3CF8}"/>
              </a:ext>
            </a:extLst>
          </p:cNvPr>
          <p:cNvSpPr/>
          <p:nvPr userDrawn="1"/>
        </p:nvSpPr>
        <p:spPr>
          <a:xfrm>
            <a:off x="565150" y="2422048"/>
            <a:ext cx="8534400" cy="2012073"/>
          </a:xfrm>
          <a:prstGeom prst="roundRect">
            <a:avLst/>
          </a:prstGeom>
          <a:gradFill flip="none" rotWithShape="1">
            <a:gsLst>
              <a:gs pos="89000">
                <a:schemeClr val="bg1">
                  <a:alpha val="21000"/>
                </a:schemeClr>
              </a:gs>
              <a:gs pos="100000">
                <a:schemeClr val="bg1">
                  <a:alpha val="58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4C02737-1995-7747-7303-F1115CC1989C}"/>
              </a:ext>
            </a:extLst>
          </p:cNvPr>
          <p:cNvSpPr/>
          <p:nvPr userDrawn="1"/>
        </p:nvSpPr>
        <p:spPr>
          <a:xfrm>
            <a:off x="1026037" y="2974294"/>
            <a:ext cx="7552813" cy="96485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agnify" title="Icon of a magnifying glass">
            <a:extLst>
              <a:ext uri="{FF2B5EF4-FFF2-40B4-BE49-F238E27FC236}">
                <a16:creationId xmlns:a16="http://schemas.microsoft.com/office/drawing/2014/main" id="{65E2CD84-BA71-0719-E777-8F57BF76204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 flipH="1">
            <a:off x="7791450" y="3229935"/>
            <a:ext cx="503335" cy="493716"/>
          </a:xfrm>
          <a:custGeom>
            <a:avLst/>
            <a:gdLst>
              <a:gd name="T0" fmla="*/ 112 w 343"/>
              <a:gd name="T1" fmla="*/ 223 h 338"/>
              <a:gd name="T2" fmla="*/ 0 w 343"/>
              <a:gd name="T3" fmla="*/ 111 h 338"/>
              <a:gd name="T4" fmla="*/ 112 w 343"/>
              <a:gd name="T5" fmla="*/ 0 h 338"/>
              <a:gd name="T6" fmla="*/ 223 w 343"/>
              <a:gd name="T7" fmla="*/ 111 h 338"/>
              <a:gd name="T8" fmla="*/ 112 w 343"/>
              <a:gd name="T9" fmla="*/ 223 h 338"/>
              <a:gd name="T10" fmla="*/ 343 w 343"/>
              <a:gd name="T11" fmla="*/ 338 h 338"/>
              <a:gd name="T12" fmla="*/ 191 w 343"/>
              <a:gd name="T13" fmla="*/ 189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3" h="338">
                <a:moveTo>
                  <a:pt x="112" y="223"/>
                </a:moveTo>
                <a:cubicBezTo>
                  <a:pt x="50" y="223"/>
                  <a:pt x="0" y="173"/>
                  <a:pt x="0" y="111"/>
                </a:cubicBezTo>
                <a:cubicBezTo>
                  <a:pt x="0" y="50"/>
                  <a:pt x="50" y="0"/>
                  <a:pt x="112" y="0"/>
                </a:cubicBezTo>
                <a:cubicBezTo>
                  <a:pt x="173" y="0"/>
                  <a:pt x="223" y="50"/>
                  <a:pt x="223" y="111"/>
                </a:cubicBezTo>
                <a:cubicBezTo>
                  <a:pt x="223" y="173"/>
                  <a:pt x="173" y="223"/>
                  <a:pt x="112" y="223"/>
                </a:cubicBezTo>
                <a:close/>
                <a:moveTo>
                  <a:pt x="343" y="338"/>
                </a:moveTo>
                <a:cubicBezTo>
                  <a:pt x="191" y="189"/>
                  <a:pt x="191" y="189"/>
                  <a:pt x="191" y="189"/>
                </a:cubicBezTo>
              </a:path>
            </a:pathLst>
          </a:custGeom>
          <a:noFill/>
          <a:ln w="19050" cap="sq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itle 15">
            <a:extLst>
              <a:ext uri="{FF2B5EF4-FFF2-40B4-BE49-F238E27FC236}">
                <a16:creationId xmlns:a16="http://schemas.microsoft.com/office/drawing/2014/main" id="{E903047D-0F9D-0858-4D03-8A542EE21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236" y="2986079"/>
            <a:ext cx="7683500" cy="895065"/>
          </a:xfrm>
        </p:spPr>
        <p:txBody>
          <a:bodyPr>
            <a:normAutofit/>
          </a:bodyPr>
          <a:lstStyle>
            <a:lvl1pPr>
              <a:defRPr sz="3600">
                <a:solidFill>
                  <a:srgbClr val="463668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6534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56D41C-2693-DF84-B52B-AAFE49E0D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350" t="6371" r="22947" b="48048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23EF143-CE0B-763F-31DC-5E3FD677E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-1" y="0"/>
            <a:ext cx="6505303" cy="6858000"/>
          </a:xfrm>
          <a:prstGeom prst="rect">
            <a:avLst/>
          </a:prstGeom>
          <a:gradFill flip="none" rotWithShape="1">
            <a:gsLst>
              <a:gs pos="19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84200" y="2589133"/>
            <a:ext cx="5511800" cy="1354217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400" spc="-50" baseline="0">
                <a:gradFill>
                  <a:gsLst>
                    <a:gs pos="50000">
                      <a:srgbClr val="8661C5"/>
                    </a:gs>
                    <a:gs pos="0">
                      <a:srgbClr val="3E76D4"/>
                    </a:gs>
                    <a:gs pos="100000">
                      <a:srgbClr val="C73ECC"/>
                    </a:gs>
                  </a:gsLst>
                  <a:lin ang="2700000" scaled="1"/>
                </a:gra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Event name or presentation title </a:t>
            </a:r>
          </a:p>
        </p:txBody>
      </p:sp>
      <p:pic>
        <p:nvPicPr>
          <p:cNvPr id="5" name="Picture 4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B7CCD9CC-6226-0424-5409-124F7DF60F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863" y="298450"/>
            <a:ext cx="2361272" cy="867859"/>
          </a:xfrm>
          <a:prstGeom prst="rect">
            <a:avLst/>
          </a:prstGeom>
        </p:spPr>
      </p:pic>
      <p:pic>
        <p:nvPicPr>
          <p:cNvPr id="6" name="Picture 2" descr="Map, photo with location pin, mobile device with likes icon in magenta, purple, and yellow color">
            <a:extLst>
              <a:ext uri="{FF2B5EF4-FFF2-40B4-BE49-F238E27FC236}">
                <a16:creationId xmlns:a16="http://schemas.microsoft.com/office/drawing/2014/main" id="{0A983905-67D2-5C33-136D-E6F40D6AC0D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8244" y="1060538"/>
            <a:ext cx="4736924" cy="4736924"/>
          </a:xfrm>
          <a:prstGeom prst="rect">
            <a:avLst/>
          </a:prstGeom>
        </p:spPr>
      </p:pic>
      <p:pic>
        <p:nvPicPr>
          <p:cNvPr id="4" name="Picture 3" descr="A rainbow colored logo on a black background&#10;&#10;Description automatically generated">
            <a:extLst>
              <a:ext uri="{FF2B5EF4-FFF2-40B4-BE49-F238E27FC236}">
                <a16:creationId xmlns:a16="http://schemas.microsoft.com/office/drawing/2014/main" id="{FC1991CB-5F9D-1CCE-D823-76489CAAA08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9859" y="32597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29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228">
          <p15:clr>
            <a:srgbClr val="5ACBF0"/>
          </p15:clr>
        </p15:guide>
        <p15:guide id="2" orient="horz" pos="2496">
          <p15:clr>
            <a:srgbClr val="5ACBF0"/>
          </p15:clr>
        </p15:guide>
        <p15:guide id="3" pos="3840">
          <p15:clr>
            <a:srgbClr val="5ACBF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- Light Gradient">
    <p:bg>
      <p:bgPr>
        <a:gradFill>
          <a:gsLst>
            <a:gs pos="0">
              <a:srgbClr val="50E6FF"/>
            </a:gs>
            <a:gs pos="100000">
              <a:srgbClr val="D59DFF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BC35D8F7-37B3-8A61-0D77-6182149CE4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838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ORKSHEE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530CE1E-4089-434E-AAF5-DA9D1BB44473}"/>
              </a:ext>
            </a:extLst>
          </p:cNvPr>
          <p:cNvSpPr/>
          <p:nvPr userDrawn="1"/>
        </p:nvSpPr>
        <p:spPr>
          <a:xfrm>
            <a:off x="6718042" y="-78115"/>
            <a:ext cx="5473958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878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se Cas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302" y="445469"/>
            <a:ext cx="8516036" cy="590931"/>
          </a:xfrm>
        </p:spPr>
        <p:txBody>
          <a:bodyPr>
            <a:sp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69239" y="1189176"/>
            <a:ext cx="8516036" cy="1753279"/>
          </a:xfrm>
        </p:spPr>
        <p:txBody>
          <a:bodyPr lIns="182880" tIns="146304" rIns="182880" bIns="146304"/>
          <a:lstStyle>
            <a:lvl1pPr marL="0" indent="0">
              <a:buNone/>
              <a:defRPr sz="2745">
                <a:gradFill>
                  <a:gsLst>
                    <a:gs pos="100000">
                      <a:schemeClr val="accent1"/>
                    </a:gs>
                    <a:gs pos="0">
                      <a:schemeClr val="accent1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765">
                <a:latin typeface="+mj-lt"/>
              </a:defRPr>
            </a:lvl2pPr>
            <a:lvl3pPr marL="166517" indent="-166517">
              <a:buFont typeface="Arial" panose="020B0604020202020204" pitchFamily="34" charset="0"/>
              <a:buChar char="•"/>
              <a:defRPr sz="1568"/>
            </a:lvl3pPr>
            <a:lvl4pPr marL="340814" indent="-174297">
              <a:buFont typeface="Arial" panose="020B0604020202020204" pitchFamily="34" charset="0"/>
              <a:buChar char="•"/>
              <a:defRPr sz="1372"/>
            </a:lvl4pPr>
            <a:lvl5pPr marL="504217" indent="-166517">
              <a:buFont typeface="Arial" panose="020B0604020202020204" pitchFamily="34" charset="0"/>
              <a:buChar char="•"/>
              <a:defRPr sz="1372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9054168" y="0"/>
            <a:ext cx="3137487" cy="6858000"/>
          </a:xfrm>
          <a:prstGeom prst="rect">
            <a:avLst/>
          </a:prstGeom>
          <a:solidFill>
            <a:srgbClr val="E6E6E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 bwMode="auto">
          <a:xfrm>
            <a:off x="9054168" y="3877276"/>
            <a:ext cx="3137487" cy="2980724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9233488" y="4056275"/>
            <a:ext cx="2689274" cy="1430386"/>
          </a:xfrm>
        </p:spPr>
        <p:txBody>
          <a:bodyPr lIns="182880" tIns="146304" rIns="182880" bIns="146304"/>
          <a:lstStyle>
            <a:lvl1pPr marL="0" indent="0">
              <a:buNone/>
              <a:defRPr sz="1765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defRPr>
            </a:lvl1pPr>
            <a:lvl2pPr marL="171185" indent="-171185">
              <a:defRPr sz="1568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defRPr>
            </a:lvl2pPr>
            <a:lvl3pPr marL="336145" indent="-164960">
              <a:defRPr sz="1372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defRPr>
            </a:lvl3pPr>
            <a:lvl4pPr marL="507330" indent="-171185">
              <a:tabLst/>
              <a:defRPr sz="1176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defRPr>
            </a:lvl4pPr>
            <a:lvl5pPr marL="672290" indent="-164960">
              <a:defRPr sz="1176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6812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rry image of a person's hand&#10;&#10;Description automatically generated">
            <a:extLst>
              <a:ext uri="{FF2B5EF4-FFF2-40B4-BE49-F238E27FC236}">
                <a16:creationId xmlns:a16="http://schemas.microsoft.com/office/drawing/2014/main" id="{2B76918B-C17A-3C2A-52E2-C558E0B41D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07"/>
          <a:stretch/>
        </p:blipFill>
        <p:spPr>
          <a:xfrm>
            <a:off x="0" y="0"/>
            <a:ext cx="12192000" cy="6692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483A31-8631-8F3A-6AA4-991FDEB0E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A73B15-1A7B-5BD0-E012-FC649CE4CC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3D26F-F828-8EAC-AB33-60297955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E2A91-B98C-49DE-8553-119ECA58152C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6D9D78-AFF0-7146-E4A2-78B69E592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59E22-287A-53E7-460F-1C2B313DC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A0B0-04EF-433A-8113-67BC344D39D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BBCE01-CD37-A49C-BF8B-26B1541AD262}"/>
              </a:ext>
            </a:extLst>
          </p:cNvPr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gradFill flip="none" rotWithShape="1">
            <a:gsLst>
              <a:gs pos="20000">
                <a:srgbClr val="8661C5"/>
              </a:gs>
              <a:gs pos="100000">
                <a:srgbClr val="C03BC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643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mputer screen with a couple of screens&#10;&#10;Description automatically generated">
            <a:extLst>
              <a:ext uri="{FF2B5EF4-FFF2-40B4-BE49-F238E27FC236}">
                <a16:creationId xmlns:a16="http://schemas.microsoft.com/office/drawing/2014/main" id="{F13A281E-B91B-B33F-8CAC-511DFDC79F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429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8EDC1-17CE-7C51-EB8E-731438A34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E2A91-B98C-49DE-8553-119ECA58152C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801612-83F1-5F55-DB84-9F356A19D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4F165-C793-BB13-9A88-973B296B2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A0B0-04EF-433A-8113-67BC344D39D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82C014-F650-9275-8F12-7C83CB804BA2}"/>
              </a:ext>
            </a:extLst>
          </p:cNvPr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gradFill flip="none" rotWithShape="1">
            <a:gsLst>
              <a:gs pos="20000">
                <a:srgbClr val="8661C5"/>
              </a:gs>
              <a:gs pos="100000">
                <a:srgbClr val="C03BC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194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E70860-B881-5122-E137-8711CB0D6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38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06F1A1-1586-42EF-9CA2-16F10CD83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698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53CED-08D6-692F-198E-233A1D7E91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229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E2A91-B98C-49DE-8553-119ECA58152C}" type="datetimeFigureOut">
              <a:rPr lang="en-US" smtClean="0"/>
              <a:t>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0BB91-0DF2-F86D-A282-C050CAF655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400" y="6229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227534-F4D4-095D-03EE-12A9688346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53400" y="6229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CA0B0-04EF-433A-8113-67BC344D39D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AC4348-B8BB-E69B-E197-7B5B8B4EF1F3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/>
        </p:blipFill>
        <p:spPr>
          <a:xfrm rot="5400000">
            <a:off x="10097704" y="2163762"/>
            <a:ext cx="5409405" cy="108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06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312">
          <p15:clr>
            <a:srgbClr val="F26B43"/>
          </p15:clr>
        </p15:guide>
        <p15:guide id="3" pos="7368">
          <p15:clr>
            <a:srgbClr val="F26B43"/>
          </p15:clr>
        </p15:guide>
        <p15:guide id="4" orient="horz" pos="2160">
          <p15:clr>
            <a:srgbClr val="F26B43"/>
          </p15:clr>
        </p15:guide>
        <p15:guide id="5" orient="horz" pos="432">
          <p15:clr>
            <a:srgbClr val="F26B43"/>
          </p15:clr>
        </p15:guide>
        <p15:guide id="6" orient="horz" pos="3960">
          <p15:clr>
            <a:srgbClr val="F26B43"/>
          </p15:clr>
        </p15:guide>
        <p15:guide id="7" orient="horz" pos="1104">
          <p15:clr>
            <a:srgbClr val="F26B43"/>
          </p15:clr>
        </p15:guide>
        <p15:guide id="8" orient="horz" pos="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hyperlink" Target="https://aka.ms/MOCAonapage" TargetMode="External"/><Relationship Id="rId9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18" Type="http://schemas.openxmlformats.org/officeDocument/2006/relationships/image" Target="../media/image32.png"/><Relationship Id="rId26" Type="http://schemas.openxmlformats.org/officeDocument/2006/relationships/image" Target="../media/image39.png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35.pn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17" Type="http://schemas.openxmlformats.org/officeDocument/2006/relationships/image" Target="../media/image31.svg"/><Relationship Id="rId25" Type="http://schemas.openxmlformats.org/officeDocument/2006/relationships/image" Target="../media/image38.png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30.png"/><Relationship Id="rId20" Type="http://schemas.openxmlformats.org/officeDocument/2006/relationships/image" Target="../media/image34.jpeg"/><Relationship Id="rId29" Type="http://schemas.openxmlformats.org/officeDocument/2006/relationships/image" Target="../media/image42.png"/><Relationship Id="rId1" Type="http://schemas.openxmlformats.org/officeDocument/2006/relationships/tags" Target="../tags/tag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24" Type="http://schemas.openxmlformats.org/officeDocument/2006/relationships/image" Target="../media/image37.png"/><Relationship Id="rId5" Type="http://schemas.openxmlformats.org/officeDocument/2006/relationships/image" Target="../media/image19.png"/><Relationship Id="rId15" Type="http://schemas.openxmlformats.org/officeDocument/2006/relationships/image" Target="../media/image29.svg"/><Relationship Id="rId23" Type="http://schemas.microsoft.com/office/2007/relationships/hdphoto" Target="../media/hdphoto1.wdp"/><Relationship Id="rId28" Type="http://schemas.openxmlformats.org/officeDocument/2006/relationships/image" Target="../media/image41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customXml" Target="../ink/ink2.xml"/><Relationship Id="rId9" Type="http://schemas.openxmlformats.org/officeDocument/2006/relationships/image" Target="../media/image23.svg"/><Relationship Id="rId14" Type="http://schemas.openxmlformats.org/officeDocument/2006/relationships/image" Target="../media/image28.png"/><Relationship Id="rId22" Type="http://schemas.openxmlformats.org/officeDocument/2006/relationships/image" Target="../media/image36.png"/><Relationship Id="rId27" Type="http://schemas.openxmlformats.org/officeDocument/2006/relationships/image" Target="../media/image40.png"/><Relationship Id="rId30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chemeClr val="accent2"/>
                </a:solidFill>
              </a:rPr>
              <a:t>Microsoft 365 Copilot Scenario Framework (CSF)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B73345-0187-1F72-2797-2B341866BFD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84200" y="4228297"/>
            <a:ext cx="6238875" cy="454025"/>
          </a:xfrm>
        </p:spPr>
        <p:txBody>
          <a:bodyPr lIns="0">
            <a:normAutofit/>
          </a:bodyPr>
          <a:lstStyle/>
          <a:p>
            <a:pPr marL="0" indent="0">
              <a:buNone/>
            </a:pPr>
            <a:r>
              <a:rPr lang="en-US" sz="2000"/>
              <a:t>Using the Modern Collaboration Architecture (MOCA)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3B7E39-42A8-2024-07C3-20C73EA5FC2A}"/>
              </a:ext>
            </a:extLst>
          </p:cNvPr>
          <p:cNvSpPr txBox="1"/>
          <p:nvPr/>
        </p:nvSpPr>
        <p:spPr>
          <a:xfrm>
            <a:off x="398071" y="5875320"/>
            <a:ext cx="5433423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/>
                <a:ea typeface="+mn-ea"/>
                <a:cs typeface="Segoe UI Semibold"/>
              </a:rPr>
              <a:t>Feb 2025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D8133B-3833-B53C-85AE-B28195C6E246}"/>
              </a:ext>
            </a:extLst>
          </p:cNvPr>
          <p:cNvSpPr txBox="1"/>
          <p:nvPr/>
        </p:nvSpPr>
        <p:spPr>
          <a:xfrm>
            <a:off x="398071" y="6127228"/>
            <a:ext cx="54334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402040204020203" pitchFamily="34" charset="0"/>
                <a:ea typeface="+mn-ea"/>
                <a:cs typeface="Segoe UI Semibold" panose="020B0402040204020203" pitchFamily="34" charset="0"/>
              </a:rPr>
              <a:t>© Copyright Microsoft Corporation. All rights reserved. </a:t>
            </a:r>
          </a:p>
        </p:txBody>
      </p:sp>
    </p:spTree>
    <p:extLst>
      <p:ext uri="{BB962C8B-B14F-4D97-AF65-F5344CB8AC3E}">
        <p14:creationId xmlns:p14="http://schemas.microsoft.com/office/powerpoint/2010/main" val="524486518"/>
      </p:ext>
    </p:extLst>
  </p:cSld>
  <p:clrMapOvr>
    <a:masterClrMapping/>
  </p:clrMapOvr>
  <p:transition advTm="2774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: Rounded Corners 6">
            <a:extLst>
              <a:ext uri="{FF2B5EF4-FFF2-40B4-BE49-F238E27FC236}">
                <a16:creationId xmlns:a16="http://schemas.microsoft.com/office/drawing/2014/main" id="{C22E36C2-467F-FEEF-13D1-A9066DEB7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10192814" y="4955872"/>
            <a:ext cx="1807115" cy="1440166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9AC861DB-A5B6-EDF6-E824-C43988582F85}"/>
              </a:ext>
            </a:extLst>
          </p:cNvPr>
          <p:cNvSpPr txBox="1"/>
          <p:nvPr/>
        </p:nvSpPr>
        <p:spPr>
          <a:xfrm>
            <a:off x="10233025" y="5001014"/>
            <a:ext cx="1733341" cy="1352099"/>
          </a:xfrm>
          <a:prstGeom prst="roundRect">
            <a:avLst>
              <a:gd name="adj" fmla="val 8225"/>
            </a:avLst>
          </a:prstGeom>
          <a:solidFill>
            <a:schemeClr val="bg2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0000" tIns="0" rIns="9144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900" b="1">
                <a:solidFill>
                  <a:srgbClr val="282828"/>
                </a:solidFill>
                <a:ea typeface="Segoe UI" pitchFamily="34" charset="0"/>
                <a:cs typeface="Segoe UI"/>
              </a:rPr>
              <a:t> Prioritization</a:t>
            </a:r>
            <a:endParaRPr lang="en-US" sz="900">
              <a:solidFill>
                <a:srgbClr val="282828"/>
              </a:solidFill>
              <a:ea typeface="Segoe UI" pitchFamily="34" charset="0"/>
              <a:cs typeface="Segoe UI"/>
            </a:endParaRPr>
          </a:p>
          <a:p>
            <a:pPr lvl="0" algn="l">
              <a:spcAft>
                <a:spcPts val="0"/>
              </a:spcAft>
              <a:defRPr/>
            </a:pPr>
            <a:endParaRPr lang="en-US" sz="900" b="1">
              <a:solidFill>
                <a:srgbClr val="282828"/>
              </a:solidFill>
              <a:ea typeface="Segoe UI" pitchFamily="34" charset="0"/>
              <a:cs typeface="Segoe UI"/>
            </a:endParaRPr>
          </a:p>
        </p:txBody>
      </p:sp>
      <p:graphicFrame>
        <p:nvGraphicFramePr>
          <p:cNvPr id="89" name="Table 88">
            <a:extLst>
              <a:ext uri="{FF2B5EF4-FFF2-40B4-BE49-F238E27FC236}">
                <a16:creationId xmlns:a16="http://schemas.microsoft.com/office/drawing/2014/main" id="{BD1E014D-F184-CC2A-5EFE-3B50058949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231340"/>
              </p:ext>
            </p:extLst>
          </p:nvPr>
        </p:nvGraphicFramePr>
        <p:xfrm>
          <a:off x="10467973" y="5197520"/>
          <a:ext cx="1450958" cy="79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341">
                  <a:extLst>
                    <a:ext uri="{9D8B030D-6E8A-4147-A177-3AD203B41FA5}">
                      <a16:colId xmlns:a16="http://schemas.microsoft.com/office/drawing/2014/main" val="2300821803"/>
                    </a:ext>
                  </a:extLst>
                </a:gridCol>
                <a:gridCol w="319137">
                  <a:extLst>
                    <a:ext uri="{9D8B030D-6E8A-4147-A177-3AD203B41FA5}">
                      <a16:colId xmlns:a16="http://schemas.microsoft.com/office/drawing/2014/main" val="2520918681"/>
                    </a:ext>
                  </a:extLst>
                </a:gridCol>
                <a:gridCol w="362740">
                  <a:extLst>
                    <a:ext uri="{9D8B030D-6E8A-4147-A177-3AD203B41FA5}">
                      <a16:colId xmlns:a16="http://schemas.microsoft.com/office/drawing/2014/main" val="2829408518"/>
                    </a:ext>
                  </a:extLst>
                </a:gridCol>
                <a:gridCol w="362740">
                  <a:extLst>
                    <a:ext uri="{9D8B030D-6E8A-4147-A177-3AD203B41FA5}">
                      <a16:colId xmlns:a16="http://schemas.microsoft.com/office/drawing/2014/main" val="2933119548"/>
                    </a:ext>
                  </a:extLst>
                </a:gridCol>
              </a:tblGrid>
              <a:tr h="171081">
                <a:tc>
                  <a:txBody>
                    <a:bodyPr/>
                    <a:lstStyle/>
                    <a:p>
                      <a:pPr algn="ctr"/>
                      <a:r>
                        <a:rPr lang="en-AU" sz="550" b="0">
                          <a:solidFill>
                            <a:srgbClr val="7030A0"/>
                          </a:solidFill>
                        </a:rPr>
                        <a:t>Value &gt;</a:t>
                      </a:r>
                    </a:p>
                    <a:p>
                      <a:pPr algn="ctr"/>
                      <a:r>
                        <a:rPr lang="en-AU" sz="550" b="0">
                          <a:solidFill>
                            <a:srgbClr val="7030A0"/>
                          </a:solidFill>
                        </a:rPr>
                        <a:t>Complexity</a:t>
                      </a:r>
                    </a:p>
                  </a:txBody>
                  <a:tcPr marL="0" marR="0" marT="46800" marB="46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550" b="0">
                          <a:solidFill>
                            <a:schemeClr val="tx1"/>
                          </a:solidFill>
                        </a:rPr>
                        <a:t>Low</a:t>
                      </a:r>
                    </a:p>
                  </a:txBody>
                  <a:tcPr marL="46800" marR="46800" marT="46800" marB="46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550" b="0">
                          <a:solidFill>
                            <a:schemeClr val="tx1"/>
                          </a:solidFill>
                        </a:rPr>
                        <a:t>Medium</a:t>
                      </a:r>
                    </a:p>
                  </a:txBody>
                  <a:tcPr marL="46800" marR="46800" marT="46800" marB="46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550" b="0">
                          <a:solidFill>
                            <a:schemeClr val="tx1"/>
                          </a:solidFill>
                        </a:rPr>
                        <a:t>High</a:t>
                      </a:r>
                    </a:p>
                  </a:txBody>
                  <a:tcPr marL="46800" marR="46800" marT="46800" marB="46800"/>
                </a:tc>
                <a:extLst>
                  <a:ext uri="{0D108BD9-81ED-4DB2-BD59-A6C34878D82A}">
                    <a16:rowId xmlns:a16="http://schemas.microsoft.com/office/drawing/2014/main" val="1802021562"/>
                  </a:ext>
                </a:extLst>
              </a:tr>
              <a:tr h="171081">
                <a:tc>
                  <a:txBody>
                    <a:bodyPr/>
                    <a:lstStyle/>
                    <a:p>
                      <a:pPr algn="ctr"/>
                      <a:r>
                        <a:rPr lang="en-AU" sz="550"/>
                        <a:t>High</a:t>
                      </a:r>
                    </a:p>
                  </a:txBody>
                  <a:tcPr marL="46800" marR="46800" marT="46800" marB="46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550"/>
                        <a:t>3</a:t>
                      </a:r>
                    </a:p>
                  </a:txBody>
                  <a:tcPr marL="46800" marR="46800" marT="46800" marB="46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550"/>
                        <a:t>2</a:t>
                      </a:r>
                    </a:p>
                  </a:txBody>
                  <a:tcPr marL="46800" marR="46800" marT="46800" marB="46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550"/>
                        <a:t>2</a:t>
                      </a:r>
                    </a:p>
                  </a:txBody>
                  <a:tcPr marL="46800" marR="46800" marT="46800" marB="46800"/>
                </a:tc>
                <a:extLst>
                  <a:ext uri="{0D108BD9-81ED-4DB2-BD59-A6C34878D82A}">
                    <a16:rowId xmlns:a16="http://schemas.microsoft.com/office/drawing/2014/main" val="1134647172"/>
                  </a:ext>
                </a:extLst>
              </a:tr>
              <a:tr h="171081">
                <a:tc>
                  <a:txBody>
                    <a:bodyPr/>
                    <a:lstStyle/>
                    <a:p>
                      <a:pPr algn="ctr"/>
                      <a:r>
                        <a:rPr lang="en-AU" sz="550"/>
                        <a:t>Medium</a:t>
                      </a:r>
                    </a:p>
                  </a:txBody>
                  <a:tcPr marL="46800" marR="46800" marT="46800" marB="46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550"/>
                        <a:t>2</a:t>
                      </a:r>
                    </a:p>
                  </a:txBody>
                  <a:tcPr marL="46800" marR="46800" marT="46800" marB="46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550"/>
                        <a:t>2</a:t>
                      </a:r>
                    </a:p>
                  </a:txBody>
                  <a:tcPr marL="46800" marR="46800" marT="46800" marB="46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550"/>
                        <a:t>1</a:t>
                      </a:r>
                    </a:p>
                  </a:txBody>
                  <a:tcPr marL="46800" marR="46800" marT="46800" marB="46800"/>
                </a:tc>
                <a:extLst>
                  <a:ext uri="{0D108BD9-81ED-4DB2-BD59-A6C34878D82A}">
                    <a16:rowId xmlns:a16="http://schemas.microsoft.com/office/drawing/2014/main" val="4212954829"/>
                  </a:ext>
                </a:extLst>
              </a:tr>
              <a:tr h="171081">
                <a:tc>
                  <a:txBody>
                    <a:bodyPr/>
                    <a:lstStyle/>
                    <a:p>
                      <a:pPr algn="ctr"/>
                      <a:r>
                        <a:rPr lang="en-AU" sz="550"/>
                        <a:t>Low</a:t>
                      </a:r>
                    </a:p>
                  </a:txBody>
                  <a:tcPr marL="46800" marR="46800" marT="46800" marB="46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550"/>
                        <a:t>2</a:t>
                      </a:r>
                    </a:p>
                  </a:txBody>
                  <a:tcPr marL="46800" marR="46800" marT="46800" marB="46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550"/>
                        <a:t>1</a:t>
                      </a:r>
                    </a:p>
                  </a:txBody>
                  <a:tcPr marL="46800" marR="46800" marT="46800" marB="468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550"/>
                        <a:t>1</a:t>
                      </a:r>
                    </a:p>
                  </a:txBody>
                  <a:tcPr marL="46800" marR="46800" marT="46800" marB="46800"/>
                </a:tc>
                <a:extLst>
                  <a:ext uri="{0D108BD9-81ED-4DB2-BD59-A6C34878D82A}">
                    <a16:rowId xmlns:a16="http://schemas.microsoft.com/office/drawing/2014/main" val="179392115"/>
                  </a:ext>
                </a:extLst>
              </a:tr>
            </a:tbl>
          </a:graphicData>
        </a:graphic>
      </p:graphicFrame>
      <p:sp>
        <p:nvSpPr>
          <p:cNvPr id="91" name="TextBox 90">
            <a:extLst>
              <a:ext uri="{FF2B5EF4-FFF2-40B4-BE49-F238E27FC236}">
                <a16:creationId xmlns:a16="http://schemas.microsoft.com/office/drawing/2014/main" id="{3B33A98F-8A3E-E908-155E-1E8FFB33BBA2}"/>
              </a:ext>
            </a:extLst>
          </p:cNvPr>
          <p:cNvSpPr txBox="1"/>
          <p:nvPr/>
        </p:nvSpPr>
        <p:spPr>
          <a:xfrm>
            <a:off x="10477499" y="5994450"/>
            <a:ext cx="1450958" cy="369332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algn="l"/>
            <a:r>
              <a:rPr lang="en-GB" sz="600" b="1" i="0" u="none" strike="noStrike" baseline="0">
                <a:latin typeface="CIDFont+F1"/>
              </a:rPr>
              <a:t>Complexity</a:t>
            </a:r>
            <a:r>
              <a:rPr lang="en-GB" sz="600" b="0" i="0" u="none" strike="noStrike" baseline="0">
                <a:latin typeface="CIDFont+F2"/>
              </a:rPr>
              <a:t>: # of people impacted and difference between current and future state</a:t>
            </a:r>
          </a:p>
          <a:p>
            <a:pPr algn="l"/>
            <a:r>
              <a:rPr lang="en-GB" sz="600" b="1" i="0" u="none" strike="noStrike" baseline="0">
                <a:latin typeface="CIDFont+F1"/>
              </a:rPr>
              <a:t>Business Value</a:t>
            </a:r>
            <a:r>
              <a:rPr lang="en-GB" sz="600" b="0" i="0" u="none" strike="noStrike" baseline="0">
                <a:latin typeface="CIDFont+F2"/>
              </a:rPr>
              <a:t>: </a:t>
            </a:r>
            <a:r>
              <a:rPr lang="en-AU" sz="600" b="0" i="0" u="none" strike="noStrike" baseline="0">
                <a:latin typeface="CIDFont+F2"/>
              </a:rPr>
              <a:t>Value + Opportunity</a:t>
            </a:r>
            <a:endParaRPr lang="en-AU" sz="600"/>
          </a:p>
        </p:txBody>
      </p:sp>
      <p:sp>
        <p:nvSpPr>
          <p:cNvPr id="10" name="Flowchart: Manual Operation 9">
            <a:extLst>
              <a:ext uri="{FF2B5EF4-FFF2-40B4-BE49-F238E27FC236}">
                <a16:creationId xmlns:a16="http://schemas.microsoft.com/office/drawing/2014/main" id="{36FA7D78-30B2-A22A-C1BF-374F9D16D7BB}"/>
              </a:ext>
            </a:extLst>
          </p:cNvPr>
          <p:cNvSpPr/>
          <p:nvPr/>
        </p:nvSpPr>
        <p:spPr>
          <a:xfrm rot="16200000" flipH="1">
            <a:off x="188445" y="2418716"/>
            <a:ext cx="3001894" cy="1395607"/>
          </a:xfrm>
          <a:prstGeom prst="flowChartManualOperation">
            <a:avLst/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/>
              <a:cs typeface="Segoe UI" pitchFamily="34" charset="0"/>
            </a:endParaRPr>
          </a:p>
        </p:txBody>
      </p:sp>
      <p:sp>
        <p:nvSpPr>
          <p:cNvPr id="78" name="Isosceles Triangle 77">
            <a:extLst>
              <a:ext uri="{FF2B5EF4-FFF2-40B4-BE49-F238E27FC236}">
                <a16:creationId xmlns:a16="http://schemas.microsoft.com/office/drawing/2014/main" id="{5D5A18E1-92E1-D7C6-FC42-E6B232857645}"/>
              </a:ext>
            </a:extLst>
          </p:cNvPr>
          <p:cNvSpPr/>
          <p:nvPr/>
        </p:nvSpPr>
        <p:spPr>
          <a:xfrm rot="10800000">
            <a:off x="5760586" y="4305079"/>
            <a:ext cx="643034" cy="554340"/>
          </a:xfrm>
          <a:prstGeom prst="triangle">
            <a:avLst/>
          </a:prstGeom>
          <a:gradFill>
            <a:gsLst>
              <a:gs pos="21000">
                <a:schemeClr val="tx2">
                  <a:lumMod val="25000"/>
                  <a:lumOff val="75000"/>
                </a:schemeClr>
              </a:gs>
              <a:gs pos="75000">
                <a:schemeClr val="accent4"/>
              </a:gs>
            </a:gsLst>
            <a:lin ang="3600000" scaled="0"/>
          </a:gradFill>
          <a:ln w="25400">
            <a:noFill/>
          </a:ln>
          <a:effectLst>
            <a:outerShdw blurRad="165100" dist="50800" dir="2080965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AU" sz="1000">
              <a:ln w="3175">
                <a:noFill/>
              </a:ln>
              <a:solidFill>
                <a:srgbClr val="FFFFFF"/>
              </a:solidFill>
              <a:latin typeface="Segoe UI Semibold"/>
              <a:cs typeface="Segoe UI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7EC37C-362D-B51A-5D92-A423F1D48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Copilot Scenario Framework (CSF)</a:t>
            </a:r>
          </a:p>
        </p:txBody>
      </p:sp>
      <p:sp>
        <p:nvSpPr>
          <p:cNvPr id="7" name="Flowchart: Manual Operation 6">
            <a:extLst>
              <a:ext uri="{FF2B5EF4-FFF2-40B4-BE49-F238E27FC236}">
                <a16:creationId xmlns:a16="http://schemas.microsoft.com/office/drawing/2014/main" id="{D76A63A9-C85D-446C-617A-793A37AC9C4A}"/>
              </a:ext>
            </a:extLst>
          </p:cNvPr>
          <p:cNvSpPr/>
          <p:nvPr/>
        </p:nvSpPr>
        <p:spPr>
          <a:xfrm rot="5400000">
            <a:off x="9011233" y="2362561"/>
            <a:ext cx="3001894" cy="1395607"/>
          </a:xfrm>
          <a:prstGeom prst="flowChartManualOperation">
            <a:avLst/>
          </a:prstGeom>
          <a:solidFill>
            <a:schemeClr val="bg1"/>
          </a:solidFill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/>
              <a:cs typeface="Segoe UI" pitchFamily="34" charset="0"/>
            </a:endParaRPr>
          </a:p>
        </p:txBody>
      </p:sp>
      <p:sp>
        <p:nvSpPr>
          <p:cNvPr id="23" name="Flowchart: Manual Operation 22">
            <a:extLst>
              <a:ext uri="{FF2B5EF4-FFF2-40B4-BE49-F238E27FC236}">
                <a16:creationId xmlns:a16="http://schemas.microsoft.com/office/drawing/2014/main" id="{F7783B76-1EA2-07C9-35B8-AF978DF697DA}"/>
              </a:ext>
            </a:extLst>
          </p:cNvPr>
          <p:cNvSpPr/>
          <p:nvPr/>
        </p:nvSpPr>
        <p:spPr>
          <a:xfrm rot="5400000">
            <a:off x="9126449" y="2420096"/>
            <a:ext cx="2672667" cy="1296816"/>
          </a:xfrm>
          <a:prstGeom prst="flowChartManualOperation">
            <a:avLst/>
          </a:prstGeom>
          <a:solidFill>
            <a:srgbClr val="E9EBFA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</a:pPr>
            <a:endParaRPr lang="en-US" sz="900">
              <a:solidFill>
                <a:srgbClr val="282828"/>
              </a:solidFill>
              <a:latin typeface="Segoe UI"/>
              <a:cs typeface="Segoe U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5B14BE-BD81-EDAA-2858-9EEA4D1E3604}"/>
              </a:ext>
            </a:extLst>
          </p:cNvPr>
          <p:cNvSpPr txBox="1"/>
          <p:nvPr/>
        </p:nvSpPr>
        <p:spPr>
          <a:xfrm>
            <a:off x="10396785" y="2066867"/>
            <a:ext cx="972571" cy="218270"/>
          </a:xfrm>
          <a:prstGeom prst="roundRect">
            <a:avLst/>
          </a:prstGeom>
          <a:gradFill>
            <a:gsLst>
              <a:gs pos="21000">
                <a:schemeClr val="accent1"/>
              </a:gs>
              <a:gs pos="75000">
                <a:srgbClr val="B47CF8"/>
              </a:gs>
            </a:gsLst>
            <a:lin ang="3600000" scaled="0"/>
          </a:gradFill>
          <a:ln w="25400">
            <a:noFill/>
          </a:ln>
          <a:effectLst>
            <a:outerShdw blurRad="165100" dist="50800" dir="2080965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72000" tIns="146304" rIns="7200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 w="3175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/>
                <a:ea typeface="+mn-ea"/>
                <a:cs typeface="Segoe UI" pitchFamily="34" charset="0"/>
              </a:rPr>
              <a:t>Opportunity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9E49D27-B664-98CD-A66A-C1369B81CCB0}"/>
              </a:ext>
            </a:extLst>
          </p:cNvPr>
          <p:cNvGrpSpPr/>
          <p:nvPr/>
        </p:nvGrpSpPr>
        <p:grpSpPr>
          <a:xfrm>
            <a:off x="8418761" y="1503264"/>
            <a:ext cx="1395615" cy="3001894"/>
            <a:chOff x="8413975" y="2212178"/>
            <a:chExt cx="1395615" cy="3001894"/>
          </a:xfrm>
        </p:grpSpPr>
        <p:sp>
          <p:nvSpPr>
            <p:cNvPr id="3" name="Flowchart: Manual Operation 2">
              <a:extLst>
                <a:ext uri="{FF2B5EF4-FFF2-40B4-BE49-F238E27FC236}">
                  <a16:creationId xmlns:a16="http://schemas.microsoft.com/office/drawing/2014/main" id="{169FCD02-628F-8C6A-3DD0-8E151448A55D}"/>
                </a:ext>
              </a:extLst>
            </p:cNvPr>
            <p:cNvSpPr/>
            <p:nvPr/>
          </p:nvSpPr>
          <p:spPr>
            <a:xfrm rot="5400000">
              <a:off x="7610840" y="3015321"/>
              <a:ext cx="3001894" cy="1395607"/>
            </a:xfrm>
            <a:prstGeom prst="flowChartManualOperation">
              <a:avLst/>
            </a:prstGeom>
            <a:solidFill>
              <a:schemeClr val="bg1"/>
            </a:solidFill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endParaRPr>
            </a:p>
          </p:txBody>
        </p:sp>
        <p:sp>
          <p:nvSpPr>
            <p:cNvPr id="18" name="Flowchart: Manual Operation 17">
              <a:extLst>
                <a:ext uri="{FF2B5EF4-FFF2-40B4-BE49-F238E27FC236}">
                  <a16:creationId xmlns:a16="http://schemas.microsoft.com/office/drawing/2014/main" id="{301DF65F-5D2B-F066-1E7A-28A1019AE177}"/>
                </a:ext>
              </a:extLst>
            </p:cNvPr>
            <p:cNvSpPr/>
            <p:nvPr/>
          </p:nvSpPr>
          <p:spPr>
            <a:xfrm rot="5400000">
              <a:off x="7726049" y="3064717"/>
              <a:ext cx="2672667" cy="1296816"/>
            </a:xfrm>
            <a:prstGeom prst="flowChartManualOperation">
              <a:avLst/>
            </a:prstGeom>
            <a:solidFill>
              <a:srgbClr val="E9EBFA"/>
            </a:solidFill>
            <a:ln w="25400"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91440" rIns="91440" bIns="9144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</a:pPr>
              <a:endParaRPr lang="en-US" sz="900">
                <a:solidFill>
                  <a:srgbClr val="282828"/>
                </a:solidFill>
                <a:latin typeface="Segoe UI"/>
                <a:cs typeface="Segoe U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66685AB-9745-B29E-9AEF-AB4C8CB95A1D}"/>
                </a:ext>
              </a:extLst>
            </p:cNvPr>
            <p:cNvSpPr txBox="1"/>
            <p:nvPr/>
          </p:nvSpPr>
          <p:spPr>
            <a:xfrm>
              <a:off x="8798570" y="2775781"/>
              <a:ext cx="972571" cy="218270"/>
            </a:xfrm>
            <a:prstGeom prst="roundRect">
              <a:avLst/>
            </a:prstGeom>
            <a:gradFill>
              <a:gsLst>
                <a:gs pos="21000">
                  <a:schemeClr val="accent1"/>
                </a:gs>
                <a:gs pos="75000">
                  <a:srgbClr val="B47CF8"/>
                </a:gs>
              </a:gsLst>
              <a:lin ang="3600000" scaled="0"/>
            </a:gradFill>
            <a:ln w="25400">
              <a:noFill/>
            </a:ln>
            <a:effectLst>
              <a:outerShdw blurRad="165100" dist="50800" dir="2080965" algn="tl" rotWithShape="0">
                <a:prstClr val="black">
                  <a:alpha val="10000"/>
                </a:prst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 defTabSz="932472" fontAlgn="base">
                <a:spcBef>
                  <a:spcPct val="0"/>
                </a:spcBef>
                <a:spcAft>
                  <a:spcPct val="0"/>
                </a:spcAft>
                <a:defRPr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 w="3175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/>
                  <a:ea typeface="+mn-ea"/>
                  <a:cs typeface="Segoe UI" pitchFamily="34" charset="0"/>
                </a:rPr>
                <a:t>Value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AA2B3B3-B4F9-89EB-53B3-D4150CCB8860}"/>
                </a:ext>
              </a:extLst>
            </p:cNvPr>
            <p:cNvSpPr txBox="1"/>
            <p:nvPr/>
          </p:nvSpPr>
          <p:spPr>
            <a:xfrm>
              <a:off x="8456893" y="2992118"/>
              <a:ext cx="1263686" cy="1778349"/>
            </a:xfrm>
            <a:prstGeom prst="roundRect">
              <a:avLst>
                <a:gd name="adj" fmla="val 8225"/>
              </a:avLst>
            </a:prstGeom>
            <a:noFill/>
            <a:ln w="25400"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91440" rIns="91440" bIns="9144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 defTabSz="932472" fontAlgn="base">
                <a:spcBef>
                  <a:spcPct val="0"/>
                </a:spcBef>
                <a:spcAft>
                  <a:spcPct val="0"/>
                </a:spcAft>
                <a:defRPr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0" algn="l">
                <a:spcAft>
                  <a:spcPts val="0"/>
                </a:spcAft>
                <a:defRPr/>
              </a:pPr>
              <a:r>
                <a:rPr lang="en-US" sz="850">
                  <a:solidFill>
                    <a:srgbClr val="282828"/>
                  </a:solidFill>
                  <a:ea typeface="Segoe UI" pitchFamily="34" charset="0"/>
                </a:rPr>
                <a:t>Outcome you wanted to achieve for the organization?</a:t>
              </a:r>
              <a:br>
                <a:rPr lang="en-US" sz="850">
                  <a:solidFill>
                    <a:srgbClr val="282828"/>
                  </a:solidFill>
                  <a:ea typeface="Segoe UI" pitchFamily="34" charset="0"/>
                </a:rPr>
              </a:br>
              <a:r>
                <a:rPr lang="en-US" sz="850">
                  <a:solidFill>
                    <a:srgbClr val="282828"/>
                  </a:solidFill>
                  <a:ea typeface="Segoe UI" pitchFamily="34" charset="0"/>
                </a:rPr>
                <a:t>What are the customer or employee benefits available?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18737EF-CD67-437E-8859-A762036D4F6D}"/>
              </a:ext>
            </a:extLst>
          </p:cNvPr>
          <p:cNvSpPr txBox="1"/>
          <p:nvPr/>
        </p:nvSpPr>
        <p:spPr>
          <a:xfrm>
            <a:off x="9838987" y="2283204"/>
            <a:ext cx="1263686" cy="1778349"/>
          </a:xfrm>
          <a:prstGeom prst="roundRect">
            <a:avLst>
              <a:gd name="adj" fmla="val 8225"/>
            </a:avLst>
          </a:prstGeom>
          <a:noFill/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850">
                <a:solidFill>
                  <a:srgbClr val="282828"/>
                </a:solidFill>
                <a:ea typeface="Segoe UI" pitchFamily="34" charset="0"/>
              </a:rPr>
              <a:t>Benefits beyond time and effort savings – What can you do with the re-deployed time towards the organization’s business priorities?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AA3AB41-3027-23ED-09C9-8521ACE704C8}"/>
              </a:ext>
            </a:extLst>
          </p:cNvPr>
          <p:cNvGrpSpPr/>
          <p:nvPr/>
        </p:nvGrpSpPr>
        <p:grpSpPr>
          <a:xfrm>
            <a:off x="2387195" y="1559418"/>
            <a:ext cx="1451519" cy="3001894"/>
            <a:chOff x="2382409" y="2268332"/>
            <a:chExt cx="1451519" cy="3001894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FD65ECAF-0A9E-9E82-654D-36566F2E1502}"/>
                </a:ext>
              </a:extLst>
            </p:cNvPr>
            <p:cNvGrpSpPr/>
            <p:nvPr/>
          </p:nvGrpSpPr>
          <p:grpSpPr>
            <a:xfrm>
              <a:off x="2382409" y="2268332"/>
              <a:ext cx="1395607" cy="3001894"/>
              <a:chOff x="2382409" y="2268332"/>
              <a:chExt cx="1395607" cy="3001894"/>
            </a:xfrm>
          </p:grpSpPr>
          <p:sp>
            <p:nvSpPr>
              <p:cNvPr id="8" name="Flowchart: Manual Operation 7">
                <a:extLst>
                  <a:ext uri="{FF2B5EF4-FFF2-40B4-BE49-F238E27FC236}">
                    <a16:creationId xmlns:a16="http://schemas.microsoft.com/office/drawing/2014/main" id="{A4E5C7CC-DB3B-D4F6-0272-CE74928B3E11}"/>
                  </a:ext>
                </a:extLst>
              </p:cNvPr>
              <p:cNvSpPr/>
              <p:nvPr/>
            </p:nvSpPr>
            <p:spPr>
              <a:xfrm rot="16200000" flipH="1">
                <a:off x="1579266" y="3071475"/>
                <a:ext cx="3001894" cy="1395607"/>
              </a:xfrm>
              <a:prstGeom prst="flowChartManualOperation">
                <a:avLst/>
              </a:prstGeom>
              <a:solidFill>
                <a:schemeClr val="bg1"/>
              </a:solidFill>
              <a:ln w="25400">
                <a:gradFill>
                  <a:gsLst>
                    <a:gs pos="37000">
                      <a:srgbClr val="464FEB"/>
                    </a:gs>
                    <a:gs pos="69000">
                      <a:srgbClr val="47CFFA"/>
                    </a:gs>
                    <a:gs pos="91000">
                      <a:srgbClr val="B47CF8"/>
                    </a:gs>
                  </a:gsLst>
                  <a:lin ang="3600000" scaled="0"/>
                </a:gradFill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32472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endParaRPr>
              </a:p>
            </p:txBody>
          </p:sp>
          <p:sp>
            <p:nvSpPr>
              <p:cNvPr id="32" name="Flowchart: Manual Operation 31">
                <a:extLst>
                  <a:ext uri="{FF2B5EF4-FFF2-40B4-BE49-F238E27FC236}">
                    <a16:creationId xmlns:a16="http://schemas.microsoft.com/office/drawing/2014/main" id="{22FFD483-9AFF-FAA3-5000-4A22EE6EEBE0}"/>
                  </a:ext>
                </a:extLst>
              </p:cNvPr>
              <p:cNvSpPr/>
              <p:nvPr/>
            </p:nvSpPr>
            <p:spPr>
              <a:xfrm rot="16200000" flipH="1">
                <a:off x="1784579" y="3122414"/>
                <a:ext cx="2672667" cy="1296816"/>
              </a:xfrm>
              <a:prstGeom prst="flowChartManualOperation">
                <a:avLst/>
              </a:prstGeom>
              <a:solidFill>
                <a:srgbClr val="E9EBFA"/>
              </a:solidFill>
              <a:ln w="25400">
                <a:noFill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91440" rIns="91440" bIns="9144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932472" fontAlgn="base">
                  <a:spcBef>
                    <a:spcPct val="0"/>
                  </a:spcBef>
                </a:pPr>
                <a:endParaRPr lang="en-US" sz="900">
                  <a:solidFill>
                    <a:srgbClr val="282828"/>
                  </a:solidFill>
                  <a:latin typeface="Segoe UI"/>
                  <a:cs typeface="Segoe UI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EB6AF8-BB24-0685-4273-7098AAFFCEC6}"/>
                  </a:ext>
                </a:extLst>
              </p:cNvPr>
              <p:cNvSpPr txBox="1"/>
              <p:nvPr/>
            </p:nvSpPr>
            <p:spPr>
              <a:xfrm>
                <a:off x="2441119" y="2775781"/>
                <a:ext cx="972571" cy="218270"/>
              </a:xfrm>
              <a:prstGeom prst="roundRect">
                <a:avLst/>
              </a:prstGeom>
              <a:gradFill>
                <a:gsLst>
                  <a:gs pos="21000">
                    <a:schemeClr val="accent1"/>
                  </a:gs>
                  <a:gs pos="75000">
                    <a:srgbClr val="B47CF8"/>
                  </a:gs>
                </a:gsLst>
                <a:lin ang="3600000" scaled="0"/>
              </a:gradFill>
              <a:ln w="25400">
                <a:noFill/>
              </a:ln>
              <a:effectLst>
                <a:outerShdw blurRad="165100" dist="50800" dir="2080965" algn="tl" rotWithShape="0">
                  <a:prstClr val="black">
                    <a:alpha val="10000"/>
                  </a:prstClr>
                </a:outerShdw>
              </a:effectLst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algn="ctr" defTabSz="932472" fontAlgn="base">
                  <a:spcBef>
                    <a:spcPct val="0"/>
                  </a:spcBef>
                  <a:spcAft>
                    <a:spcPct val="0"/>
                  </a:spcAft>
                  <a:defRPr sz="200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Segoe UI"/>
                    <a:cs typeface="Segoe UI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>
                    <a:ln w="3175"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 Semibold"/>
                    <a:ea typeface="+mn-ea"/>
                    <a:cs typeface="Segoe UI" pitchFamily="34" charset="0"/>
                  </a:rPr>
                  <a:t>Need</a:t>
                </a: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9A272A2-D967-8804-0E31-12F6E6D7BA65}"/>
                </a:ext>
              </a:extLst>
            </p:cNvPr>
            <p:cNvSpPr txBox="1"/>
            <p:nvPr/>
          </p:nvSpPr>
          <p:spPr>
            <a:xfrm>
              <a:off x="2462716" y="2992118"/>
              <a:ext cx="1371212" cy="1778349"/>
            </a:xfrm>
            <a:prstGeom prst="roundRect">
              <a:avLst>
                <a:gd name="adj" fmla="val 8225"/>
              </a:avLst>
            </a:prstGeom>
            <a:noFill/>
            <a:ln w="25400"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91440" rIns="91440" bIns="9144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 defTabSz="932472" fontAlgn="base">
                <a:spcBef>
                  <a:spcPct val="0"/>
                </a:spcBef>
                <a:spcAft>
                  <a:spcPct val="0"/>
                </a:spcAft>
                <a:defRPr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0" algn="l">
                <a:spcAft>
                  <a:spcPts val="0"/>
                </a:spcAft>
                <a:defRPr/>
              </a:pPr>
              <a:r>
                <a:rPr lang="en-US" sz="850">
                  <a:solidFill>
                    <a:srgbClr val="282828"/>
                  </a:solidFill>
                  <a:ea typeface="Segoe UI" pitchFamily="34" charset="0"/>
                </a:rPr>
                <a:t>What MOCA focus area you are working in? </a:t>
              </a:r>
              <a:r>
                <a:rPr lang="en-US" sz="850">
                  <a:solidFill>
                    <a:srgbClr val="0070C0"/>
                  </a:solidFill>
                  <a:ea typeface="Segoe UI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https://aka.ms/MOCAonapage</a:t>
              </a:r>
              <a:r>
                <a:rPr lang="en-US" sz="850">
                  <a:solidFill>
                    <a:srgbClr val="282828"/>
                  </a:solidFill>
                  <a:ea typeface="Segoe UI" pitchFamily="34" charset="0"/>
                </a:rPr>
                <a:t> </a:t>
              </a:r>
            </a:p>
            <a:p>
              <a:pPr lvl="0" algn="l">
                <a:spcAft>
                  <a:spcPts val="0"/>
                </a:spcAft>
                <a:defRPr/>
              </a:pPr>
              <a:endParaRPr lang="en-US" sz="850">
                <a:solidFill>
                  <a:srgbClr val="282828"/>
                </a:solidFill>
                <a:ea typeface="Segoe UI" pitchFamily="34" charset="0"/>
              </a:endParaRPr>
            </a:p>
            <a:p>
              <a:pPr algn="l">
                <a:spcAft>
                  <a:spcPts val="0"/>
                </a:spcAft>
                <a:defRPr/>
              </a:pPr>
              <a:r>
                <a:rPr lang="en-US" sz="850">
                  <a:solidFill>
                    <a:srgbClr val="282828"/>
                  </a:solidFill>
                  <a:latin typeface="Segoe UI Semibold" panose="020B0702040204020203" pitchFamily="34" charset="0"/>
                  <a:ea typeface="Segoe UI" pitchFamily="34" charset="0"/>
                  <a:cs typeface="Segoe UI Semibold" panose="020B0702040204020203" pitchFamily="34" charset="0"/>
                </a:rPr>
                <a:t>What do you want to achieve</a:t>
              </a:r>
              <a:r>
                <a:rPr lang="en-US" sz="850">
                  <a:solidFill>
                    <a:srgbClr val="282828"/>
                  </a:solidFill>
                  <a:ea typeface="Segoe UI" pitchFamily="34" charset="0"/>
                </a:rPr>
                <a:t> - How do you solve the problem today, and what does the problem solved looked like?</a:t>
              </a:r>
            </a:p>
            <a:p>
              <a:pPr lvl="0" algn="l">
                <a:spcAft>
                  <a:spcPts val="0"/>
                </a:spcAft>
                <a:defRPr/>
              </a:pPr>
              <a:endParaRPr lang="en-US" sz="850">
                <a:solidFill>
                  <a:srgbClr val="282828"/>
                </a:solidFill>
                <a:ea typeface="Segoe UI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A7807FE-737F-A009-3409-E884648899F8}"/>
              </a:ext>
            </a:extLst>
          </p:cNvPr>
          <p:cNvGrpSpPr/>
          <p:nvPr/>
        </p:nvGrpSpPr>
        <p:grpSpPr>
          <a:xfrm>
            <a:off x="7023162" y="1447110"/>
            <a:ext cx="1395607" cy="3001894"/>
            <a:chOff x="7018376" y="2156024"/>
            <a:chExt cx="1395607" cy="3001894"/>
          </a:xfrm>
        </p:grpSpPr>
        <p:sp>
          <p:nvSpPr>
            <p:cNvPr id="4" name="Flowchart: Manual Operation 3">
              <a:extLst>
                <a:ext uri="{FF2B5EF4-FFF2-40B4-BE49-F238E27FC236}">
                  <a16:creationId xmlns:a16="http://schemas.microsoft.com/office/drawing/2014/main" id="{66E000F6-C98B-E1A0-3D0B-7BA768948071}"/>
                </a:ext>
              </a:extLst>
            </p:cNvPr>
            <p:cNvSpPr/>
            <p:nvPr/>
          </p:nvSpPr>
          <p:spPr>
            <a:xfrm rot="5400000">
              <a:off x="6215233" y="2959167"/>
              <a:ext cx="3001894" cy="1395607"/>
            </a:xfrm>
            <a:prstGeom prst="flowChartManualOperation">
              <a:avLst/>
            </a:prstGeom>
            <a:solidFill>
              <a:schemeClr val="bg1"/>
            </a:solidFill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endParaRPr>
            </a:p>
          </p:txBody>
        </p:sp>
        <p:sp>
          <p:nvSpPr>
            <p:cNvPr id="20" name="Flowchart: Manual Operation 19">
              <a:extLst>
                <a:ext uri="{FF2B5EF4-FFF2-40B4-BE49-F238E27FC236}">
                  <a16:creationId xmlns:a16="http://schemas.microsoft.com/office/drawing/2014/main" id="{C04CE78E-39AD-77CC-3D02-27AA2D2589FA}"/>
                </a:ext>
              </a:extLst>
            </p:cNvPr>
            <p:cNvSpPr/>
            <p:nvPr/>
          </p:nvSpPr>
          <p:spPr>
            <a:xfrm rot="5400000">
              <a:off x="6346225" y="3035697"/>
              <a:ext cx="2672667" cy="1242546"/>
            </a:xfrm>
            <a:prstGeom prst="flowChartManualOperation">
              <a:avLst/>
            </a:prstGeom>
            <a:solidFill>
              <a:srgbClr val="E9EBFA"/>
            </a:solidFill>
            <a:ln w="25400"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91440" rIns="91440" bIns="9144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</a:pPr>
              <a:endParaRPr lang="en-US" sz="900">
                <a:solidFill>
                  <a:srgbClr val="282828"/>
                </a:solidFill>
                <a:latin typeface="Segoe UI"/>
                <a:cs typeface="Segoe UI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33CC555-1A6F-9BE8-245C-C8336E04657A}"/>
                </a:ext>
              </a:extLst>
            </p:cNvPr>
            <p:cNvSpPr txBox="1"/>
            <p:nvPr/>
          </p:nvSpPr>
          <p:spPr>
            <a:xfrm>
              <a:off x="7460798" y="2992118"/>
              <a:ext cx="864178" cy="1778349"/>
            </a:xfrm>
            <a:prstGeom prst="roundRect">
              <a:avLst>
                <a:gd name="adj" fmla="val 8225"/>
              </a:avLst>
            </a:prstGeom>
            <a:noFill/>
            <a:ln w="25400"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91440" rIns="91440" bIns="9144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 defTabSz="932472" fontAlgn="base">
                <a:spcBef>
                  <a:spcPct val="0"/>
                </a:spcBef>
                <a:spcAft>
                  <a:spcPct val="0"/>
                </a:spcAft>
                <a:defRPr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0" algn="l">
                <a:spcAft>
                  <a:spcPts val="0"/>
                </a:spcAft>
                <a:defRPr/>
              </a:pPr>
              <a:r>
                <a:rPr lang="en-US" sz="850">
                  <a:solidFill>
                    <a:srgbClr val="282828"/>
                  </a:solidFill>
                  <a:ea typeface="Segoe UI" pitchFamily="34" charset="0"/>
                </a:rPr>
                <a:t>Benefit of applying the prompt and doing things differently</a:t>
              </a:r>
              <a:br>
                <a:rPr lang="en-US" sz="850">
                  <a:solidFill>
                    <a:srgbClr val="282828"/>
                  </a:solidFill>
                  <a:ea typeface="Segoe UI" pitchFamily="34" charset="0"/>
                </a:rPr>
              </a:br>
              <a:br>
                <a:rPr lang="en-US" sz="850">
                  <a:solidFill>
                    <a:srgbClr val="282828"/>
                  </a:solidFill>
                  <a:ea typeface="Segoe UI" pitchFamily="34" charset="0"/>
                </a:rPr>
              </a:br>
              <a:r>
                <a:rPr lang="en-US" sz="850">
                  <a:solidFill>
                    <a:srgbClr val="282828"/>
                  </a:solidFill>
                  <a:ea typeface="Segoe UI" pitchFamily="34" charset="0"/>
                </a:rPr>
                <a:t>How much time/effort, etc. will be saved?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6F72B85-842D-2542-4305-1061EFC897C0}"/>
                </a:ext>
              </a:extLst>
            </p:cNvPr>
            <p:cNvSpPr txBox="1"/>
            <p:nvPr/>
          </p:nvSpPr>
          <p:spPr>
            <a:xfrm>
              <a:off x="7378344" y="2775781"/>
              <a:ext cx="972571" cy="218270"/>
            </a:xfrm>
            <a:prstGeom prst="roundRect">
              <a:avLst/>
            </a:prstGeom>
            <a:gradFill>
              <a:gsLst>
                <a:gs pos="21000">
                  <a:schemeClr val="accent1"/>
                </a:gs>
                <a:gs pos="75000">
                  <a:srgbClr val="B47CF8"/>
                </a:gs>
              </a:gsLst>
              <a:lin ang="3600000" scaled="0"/>
            </a:gradFill>
            <a:ln w="25400">
              <a:noFill/>
            </a:ln>
            <a:effectLst>
              <a:outerShdw blurRad="165100" dist="50800" dir="2080965" algn="tl" rotWithShape="0">
                <a:prstClr val="black">
                  <a:alpha val="10000"/>
                </a:prst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 defTabSz="932472" fontAlgn="base">
                <a:spcBef>
                  <a:spcPct val="0"/>
                </a:spcBef>
                <a:spcAft>
                  <a:spcPct val="0"/>
                </a:spcAft>
                <a:defRPr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00">
                  <a:ln w="3175">
                    <a:noFill/>
                  </a:ln>
                  <a:solidFill>
                    <a:srgbClr val="FFFFFF"/>
                  </a:solidFill>
                  <a:latin typeface="Segoe UI Semibold"/>
                </a:rPr>
                <a:t>Benefit</a:t>
              </a:r>
              <a:endParaRPr kumimoji="0" lang="en-US" sz="1100" b="0" i="0" u="none" strike="noStrike" kern="1200" cap="none" spc="0" normalizeH="0" baseline="0" noProof="0">
                <a:ln w="3175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/>
                <a:ea typeface="+mn-ea"/>
                <a:cs typeface="Segoe UI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52B2882-7ABF-5E52-47CA-2DC4C9CAAFCB}"/>
              </a:ext>
            </a:extLst>
          </p:cNvPr>
          <p:cNvGrpSpPr/>
          <p:nvPr/>
        </p:nvGrpSpPr>
        <p:grpSpPr>
          <a:xfrm>
            <a:off x="3782802" y="1503264"/>
            <a:ext cx="1395607" cy="3001894"/>
            <a:chOff x="3778016" y="2212178"/>
            <a:chExt cx="1395607" cy="3001894"/>
          </a:xfrm>
        </p:grpSpPr>
        <p:sp>
          <p:nvSpPr>
            <p:cNvPr id="9" name="Flowchart: Manual Operation 8">
              <a:extLst>
                <a:ext uri="{FF2B5EF4-FFF2-40B4-BE49-F238E27FC236}">
                  <a16:creationId xmlns:a16="http://schemas.microsoft.com/office/drawing/2014/main" id="{9FD7A57C-3313-9055-40DD-3FD02C8DDC99}"/>
                </a:ext>
              </a:extLst>
            </p:cNvPr>
            <p:cNvSpPr/>
            <p:nvPr/>
          </p:nvSpPr>
          <p:spPr>
            <a:xfrm rot="16200000" flipH="1">
              <a:off x="2974873" y="3015321"/>
              <a:ext cx="3001894" cy="1395607"/>
            </a:xfrm>
            <a:prstGeom prst="flowChartManualOperation">
              <a:avLst/>
            </a:prstGeom>
            <a:solidFill>
              <a:schemeClr val="bg1"/>
            </a:solidFill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endParaRPr>
            </a:p>
          </p:txBody>
        </p:sp>
        <p:sp>
          <p:nvSpPr>
            <p:cNvPr id="30" name="Flowchart: Manual Operation 29">
              <a:extLst>
                <a:ext uri="{FF2B5EF4-FFF2-40B4-BE49-F238E27FC236}">
                  <a16:creationId xmlns:a16="http://schemas.microsoft.com/office/drawing/2014/main" id="{480D6E4E-543E-9ADD-4C55-262385D022DD}"/>
                </a:ext>
              </a:extLst>
            </p:cNvPr>
            <p:cNvSpPr/>
            <p:nvPr/>
          </p:nvSpPr>
          <p:spPr>
            <a:xfrm rot="16200000" flipH="1">
              <a:off x="3171466" y="3091852"/>
              <a:ext cx="2672667" cy="1242546"/>
            </a:xfrm>
            <a:prstGeom prst="flowChartManualOperation">
              <a:avLst/>
            </a:prstGeom>
            <a:solidFill>
              <a:srgbClr val="E9EBFA"/>
            </a:solidFill>
            <a:ln w="25400"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91440" rIns="91440" bIns="9144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932472" fontAlgn="base">
                <a:spcBef>
                  <a:spcPct val="0"/>
                </a:spcBef>
              </a:pPr>
              <a:endParaRPr lang="en-US" sz="900">
                <a:solidFill>
                  <a:srgbClr val="282828"/>
                </a:solidFill>
                <a:latin typeface="Segoe UI"/>
                <a:cs typeface="Segoe U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E966FB6-2FC8-0895-4FA6-F1B68849D67E}"/>
                </a:ext>
              </a:extLst>
            </p:cNvPr>
            <p:cNvSpPr txBox="1"/>
            <p:nvPr/>
          </p:nvSpPr>
          <p:spPr>
            <a:xfrm>
              <a:off x="3841085" y="2775781"/>
              <a:ext cx="972571" cy="218270"/>
            </a:xfrm>
            <a:prstGeom prst="roundRect">
              <a:avLst/>
            </a:prstGeom>
            <a:gradFill>
              <a:gsLst>
                <a:gs pos="21000">
                  <a:schemeClr val="accent1"/>
                </a:gs>
                <a:gs pos="75000">
                  <a:srgbClr val="B47CF8"/>
                </a:gs>
              </a:gsLst>
              <a:lin ang="3600000" scaled="0"/>
            </a:gradFill>
            <a:ln w="25400">
              <a:noFill/>
            </a:ln>
            <a:effectLst>
              <a:outerShdw blurRad="165100" dist="50800" dir="2080965" algn="tl" rotWithShape="0">
                <a:prstClr val="black">
                  <a:alpha val="10000"/>
                </a:prst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 defTabSz="932472" fontAlgn="base">
                <a:spcBef>
                  <a:spcPct val="0"/>
                </a:spcBef>
                <a:spcAft>
                  <a:spcPct val="0"/>
                </a:spcAft>
                <a:defRPr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 w="3175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/>
                  <a:ea typeface="+mn-ea"/>
                  <a:cs typeface="Segoe UI" pitchFamily="34" charset="0"/>
                </a:rPr>
                <a:t>Behavior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01FAE15-8C12-8E54-46F4-1E4D2D6ADBAD}"/>
                </a:ext>
              </a:extLst>
            </p:cNvPr>
            <p:cNvSpPr txBox="1"/>
            <p:nvPr/>
          </p:nvSpPr>
          <p:spPr>
            <a:xfrm>
              <a:off x="3880827" y="2992118"/>
              <a:ext cx="875148" cy="1778349"/>
            </a:xfrm>
            <a:prstGeom prst="roundRect">
              <a:avLst>
                <a:gd name="adj" fmla="val 8225"/>
              </a:avLst>
            </a:prstGeom>
            <a:noFill/>
            <a:ln w="25400"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91440" rIns="91440" bIns="9144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 defTabSz="932472" fontAlgn="base">
                <a:spcBef>
                  <a:spcPct val="0"/>
                </a:spcBef>
                <a:spcAft>
                  <a:spcPct val="0"/>
                </a:spcAft>
                <a:defRPr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0" algn="l">
                <a:spcAft>
                  <a:spcPts val="0"/>
                </a:spcAft>
                <a:defRPr/>
              </a:pPr>
              <a:r>
                <a:rPr lang="en-US" sz="850">
                  <a:solidFill>
                    <a:srgbClr val="282828"/>
                  </a:solidFill>
                  <a:ea typeface="Segoe UI" pitchFamily="34" charset="0"/>
                </a:rPr>
                <a:t>How do you turn Copilot to be part of habitual usage? What</a:t>
              </a:r>
            </a:p>
            <a:p>
              <a:pPr lvl="0" algn="l">
                <a:spcAft>
                  <a:spcPts val="0"/>
                </a:spcAft>
                <a:defRPr/>
              </a:pPr>
              <a:r>
                <a:rPr lang="en-US" sz="850">
                  <a:solidFill>
                    <a:srgbClr val="282828"/>
                  </a:solidFill>
                  <a:ea typeface="Segoe UI" pitchFamily="34" charset="0"/>
                </a:rPr>
                <a:t>do we want people to </a:t>
              </a:r>
              <a:r>
                <a:rPr lang="en-US" sz="850" b="1">
                  <a:solidFill>
                    <a:srgbClr val="282828"/>
                  </a:solidFill>
                  <a:ea typeface="Segoe UI" pitchFamily="34" charset="0"/>
                </a:rPr>
                <a:t>start</a:t>
              </a:r>
              <a:r>
                <a:rPr lang="en-US" sz="850">
                  <a:solidFill>
                    <a:srgbClr val="282828"/>
                  </a:solidFill>
                  <a:ea typeface="Segoe UI" pitchFamily="34" charset="0"/>
                </a:rPr>
                <a:t>, </a:t>
              </a:r>
              <a:r>
                <a:rPr lang="en-US" sz="850" b="1">
                  <a:solidFill>
                    <a:srgbClr val="282828"/>
                  </a:solidFill>
                  <a:ea typeface="Segoe UI" pitchFamily="34" charset="0"/>
                </a:rPr>
                <a:t>stop</a:t>
              </a:r>
              <a:r>
                <a:rPr lang="en-US" sz="850">
                  <a:solidFill>
                    <a:srgbClr val="282828"/>
                  </a:solidFill>
                  <a:ea typeface="Segoe UI" pitchFamily="34" charset="0"/>
                </a:rPr>
                <a:t> and </a:t>
              </a:r>
              <a:r>
                <a:rPr lang="en-US" sz="850" b="1">
                  <a:solidFill>
                    <a:srgbClr val="282828"/>
                  </a:solidFill>
                  <a:ea typeface="Segoe UI" pitchFamily="34" charset="0"/>
                </a:rPr>
                <a:t>continue</a:t>
              </a:r>
              <a:r>
                <a:rPr lang="en-US" sz="850">
                  <a:solidFill>
                    <a:srgbClr val="282828"/>
                  </a:solidFill>
                  <a:ea typeface="Segoe UI" pitchFamily="34" charset="0"/>
                </a:rPr>
                <a:t> doing?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6663DA8-F191-BEB9-2C27-3301A3338F30}"/>
              </a:ext>
            </a:extLst>
          </p:cNvPr>
          <p:cNvGrpSpPr/>
          <p:nvPr/>
        </p:nvGrpSpPr>
        <p:grpSpPr>
          <a:xfrm>
            <a:off x="4707323" y="1671652"/>
            <a:ext cx="2777354" cy="2777351"/>
            <a:chOff x="4702537" y="2380566"/>
            <a:chExt cx="2777354" cy="2777351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41E3976-5343-FF8D-4B55-55396C2913C1}"/>
                </a:ext>
              </a:extLst>
            </p:cNvPr>
            <p:cNvGrpSpPr/>
            <p:nvPr/>
          </p:nvGrpSpPr>
          <p:grpSpPr>
            <a:xfrm>
              <a:off x="4702537" y="2380566"/>
              <a:ext cx="2777354" cy="2777351"/>
              <a:chOff x="4759291" y="2380566"/>
              <a:chExt cx="2777354" cy="2777351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923EC636-2A98-A326-42EB-DB3DFCB010AE}"/>
                  </a:ext>
                </a:extLst>
              </p:cNvPr>
              <p:cNvSpPr/>
              <p:nvPr/>
            </p:nvSpPr>
            <p:spPr>
              <a:xfrm>
                <a:off x="4759291" y="2380566"/>
                <a:ext cx="2777354" cy="2777351"/>
              </a:xfrm>
              <a:prstGeom prst="ellipse">
                <a:avLst/>
              </a:prstGeom>
              <a:solidFill>
                <a:schemeClr val="bg1"/>
              </a:solidFill>
              <a:ln w="25400">
                <a:gradFill>
                  <a:gsLst>
                    <a:gs pos="37000">
                      <a:srgbClr val="464FEB"/>
                    </a:gs>
                    <a:gs pos="69000">
                      <a:srgbClr val="47CFFA"/>
                    </a:gs>
                    <a:gs pos="91000">
                      <a:srgbClr val="B47CF8"/>
                    </a:gs>
                  </a:gsLst>
                  <a:lin ang="3600000" scaled="0"/>
                </a:gradFill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32472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0FDCC30-807E-29DB-0B82-D0D251A256C8}"/>
                  </a:ext>
                </a:extLst>
              </p:cNvPr>
              <p:cNvSpPr/>
              <p:nvPr/>
            </p:nvSpPr>
            <p:spPr>
              <a:xfrm>
                <a:off x="4910860" y="2532133"/>
                <a:ext cx="2474217" cy="2474217"/>
              </a:xfrm>
              <a:prstGeom prst="ellipse">
                <a:avLst/>
              </a:prstGeom>
              <a:solidFill>
                <a:srgbClr val="E9EBFA"/>
              </a:solidFill>
              <a:ln w="25400">
                <a:noFill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91440" rIns="91440" bIns="9144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932472" fontAlgn="base">
                  <a:spcBef>
                    <a:spcPct val="0"/>
                  </a:spcBef>
                </a:pPr>
                <a:endParaRPr lang="en-AU" sz="900">
                  <a:solidFill>
                    <a:srgbClr val="282828"/>
                  </a:solidFill>
                  <a:latin typeface="Segoe UI"/>
                  <a:cs typeface="Segoe UI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5389E73-320D-8529-DD15-BB2B7377CB40}"/>
                  </a:ext>
                </a:extLst>
              </p:cNvPr>
              <p:cNvSpPr txBox="1"/>
              <p:nvPr/>
            </p:nvSpPr>
            <p:spPr>
              <a:xfrm>
                <a:off x="5542299" y="2746176"/>
                <a:ext cx="1236401" cy="277480"/>
              </a:xfrm>
              <a:prstGeom prst="roundRect">
                <a:avLst/>
              </a:prstGeom>
              <a:gradFill>
                <a:gsLst>
                  <a:gs pos="21000">
                    <a:schemeClr val="accent1"/>
                  </a:gs>
                  <a:gs pos="75000">
                    <a:srgbClr val="B47CF8"/>
                  </a:gs>
                </a:gsLst>
                <a:lin ang="3600000" scaled="0"/>
              </a:gradFill>
              <a:ln w="25400">
                <a:noFill/>
              </a:ln>
              <a:effectLst>
                <a:outerShdw blurRad="165100" dist="50800" dir="2080965" algn="tl" rotWithShape="0">
                  <a:prstClr val="black">
                    <a:alpha val="10000"/>
                  </a:prstClr>
                </a:outerShdw>
              </a:effectLst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182880" tIns="146304" rIns="182880" bIns="14630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algn="ctr" defTabSz="932472" fontAlgn="base">
                  <a:spcBef>
                    <a:spcPct val="0"/>
                  </a:spcBef>
                  <a:spcAft>
                    <a:spcPct val="0"/>
                  </a:spcAft>
                  <a:defRPr sz="200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Segoe UI"/>
                    <a:cs typeface="Segoe UI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>
                    <a:ln w="3175"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Segoe UI Semibold"/>
                    <a:ea typeface="+mn-ea"/>
                    <a:cs typeface="Segoe UI" pitchFamily="34" charset="0"/>
                  </a:rPr>
                  <a:t>Prompt</a:t>
                </a: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811D020-4955-B47E-7846-098142E71D37}"/>
                </a:ext>
              </a:extLst>
            </p:cNvPr>
            <p:cNvSpPr txBox="1"/>
            <p:nvPr/>
          </p:nvSpPr>
          <p:spPr>
            <a:xfrm>
              <a:off x="5333743" y="2992117"/>
              <a:ext cx="1722011" cy="1778349"/>
            </a:xfrm>
            <a:prstGeom prst="roundRect">
              <a:avLst>
                <a:gd name="adj" fmla="val 8225"/>
              </a:avLst>
            </a:prstGeom>
            <a:noFill/>
            <a:ln w="25400"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91440" rIns="91440" bIns="9144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 defTabSz="932472" fontAlgn="base">
                <a:spcBef>
                  <a:spcPct val="0"/>
                </a:spcBef>
                <a:spcAft>
                  <a:spcPct val="0"/>
                </a:spcAft>
                <a:defRPr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0" algn="l">
                <a:spcAft>
                  <a:spcPts val="0"/>
                </a:spcAft>
                <a:defRPr/>
              </a:pPr>
              <a:r>
                <a:rPr lang="en-US" sz="850">
                  <a:solidFill>
                    <a:srgbClr val="282828"/>
                  </a:solidFill>
                  <a:ea typeface="Segoe UI" pitchFamily="34" charset="0"/>
                </a:rPr>
                <a:t>Actual prompts you will use and what tools are you using (enhanced with Copilot)?</a:t>
              </a:r>
            </a:p>
            <a:p>
              <a:pPr lvl="0" algn="l">
                <a:spcAft>
                  <a:spcPts val="0"/>
                </a:spcAft>
                <a:defRPr/>
              </a:pPr>
              <a:r>
                <a:rPr lang="en-US" sz="850">
                  <a:solidFill>
                    <a:srgbClr val="282828"/>
                  </a:solidFill>
                  <a:ea typeface="Segoe UI" pitchFamily="34" charset="0"/>
                </a:rPr>
                <a:t>Consider using multiple tools to achieve results.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B6D535E3-0C52-1508-CE3D-7BA19EA986A6}"/>
                </a:ext>
              </a:extLst>
            </p:cNvPr>
            <p:cNvGrpSpPr/>
            <p:nvPr/>
          </p:nvGrpSpPr>
          <p:grpSpPr>
            <a:xfrm>
              <a:off x="5453954" y="3881291"/>
              <a:ext cx="1363242" cy="492513"/>
              <a:chOff x="5049878" y="2293562"/>
              <a:chExt cx="1363242" cy="492513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639B6EAD-350D-EE57-85A2-AA71EF86F491}"/>
                  </a:ext>
                </a:extLst>
              </p:cNvPr>
              <p:cNvGrpSpPr/>
              <p:nvPr/>
            </p:nvGrpSpPr>
            <p:grpSpPr>
              <a:xfrm>
                <a:off x="5049878" y="2293562"/>
                <a:ext cx="1350649" cy="198000"/>
                <a:chOff x="1930212" y="7249634"/>
                <a:chExt cx="1350649" cy="198000"/>
              </a:xfrm>
            </p:grpSpPr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F1207256-949C-B4C9-61FF-AB1D154587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/>
                <a:stretch/>
              </p:blipFill>
              <p:spPr>
                <a:xfrm>
                  <a:off x="3069539" y="7249635"/>
                  <a:ext cx="211322" cy="197999"/>
                </a:xfrm>
                <a:prstGeom prst="rect">
                  <a:avLst/>
                </a:prstGeom>
              </p:spPr>
            </p:pic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A812C132-8035-7FA8-BF36-786630CCB63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rcRect/>
                <a:stretch/>
              </p:blipFill>
              <p:spPr>
                <a:xfrm>
                  <a:off x="2499876" y="7249635"/>
                  <a:ext cx="211322" cy="197999"/>
                </a:xfrm>
                <a:prstGeom prst="rect">
                  <a:avLst/>
                </a:prstGeom>
              </p:spPr>
            </p:pic>
            <p:pic>
              <p:nvPicPr>
                <p:cNvPr id="45" name="Picture 44">
                  <a:extLst>
                    <a:ext uri="{FF2B5EF4-FFF2-40B4-BE49-F238E27FC236}">
                      <a16:creationId xmlns:a16="http://schemas.microsoft.com/office/drawing/2014/main" id="{46E8C60F-84B7-8DBF-B5DB-6A8330FC06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rcRect/>
                <a:stretch/>
              </p:blipFill>
              <p:spPr>
                <a:xfrm>
                  <a:off x="1930212" y="7249634"/>
                  <a:ext cx="211322" cy="197999"/>
                </a:xfrm>
                <a:prstGeom prst="rect">
                  <a:avLst/>
                </a:prstGeom>
              </p:spPr>
            </p:pic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id="{23F28E4E-F9BA-DF1E-CCF7-BC609C1D9F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rcRect/>
                <a:stretch/>
              </p:blipFill>
              <p:spPr>
                <a:xfrm>
                  <a:off x="2215044" y="7249635"/>
                  <a:ext cx="211322" cy="197999"/>
                </a:xfrm>
                <a:prstGeom prst="rect">
                  <a:avLst/>
                </a:prstGeom>
              </p:spPr>
            </p:pic>
            <p:pic>
              <p:nvPicPr>
                <p:cNvPr id="47" name="Picture 46">
                  <a:extLst>
                    <a:ext uri="{FF2B5EF4-FFF2-40B4-BE49-F238E27FC236}">
                      <a16:creationId xmlns:a16="http://schemas.microsoft.com/office/drawing/2014/main" id="{EE72F0A8-195A-7D5C-3AFC-D560641267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rcRect/>
                <a:stretch/>
              </p:blipFill>
              <p:spPr>
                <a:xfrm>
                  <a:off x="2784708" y="7249635"/>
                  <a:ext cx="211322" cy="197999"/>
                </a:xfrm>
                <a:prstGeom prst="rect">
                  <a:avLst/>
                </a:prstGeom>
              </p:spPr>
            </p:pic>
          </p:grpSp>
          <p:sp>
            <p:nvSpPr>
              <p:cNvPr id="38" name="Rectangle: Rounded Corners 6">
                <a:extLst>
                  <a:ext uri="{FF2B5EF4-FFF2-40B4-BE49-F238E27FC236}">
                    <a16:creationId xmlns:a16="http://schemas.microsoft.com/office/drawing/2014/main" id="{D3053537-0CD7-63C5-43C1-29D48C990A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 bwMode="auto">
              <a:xfrm flipH="1">
                <a:off x="5049878" y="2588076"/>
                <a:ext cx="212662" cy="197999"/>
              </a:xfrm>
              <a:prstGeom prst="roundRect">
                <a:avLst>
                  <a:gd name="adj" fmla="val 6710"/>
                </a:avLst>
              </a:prstGeom>
              <a:solidFill>
                <a:schemeClr val="bg1"/>
              </a:solidFill>
              <a:ln w="19050">
                <a:gradFill>
                  <a:gsLst>
                    <a:gs pos="37000">
                      <a:srgbClr val="464FEB"/>
                    </a:gs>
                    <a:gs pos="69000">
                      <a:srgbClr val="47CFFA"/>
                    </a:gs>
                    <a:gs pos="91000">
                      <a:srgbClr val="B47CF8"/>
                    </a:gs>
                  </a:gsLst>
                  <a:lin ang="3600000" scaled="0"/>
                </a:gradFill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32472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itchFamily="34" charset="0"/>
                </a:endParaRPr>
              </a:p>
            </p:txBody>
          </p:sp>
          <p:sp>
            <p:nvSpPr>
              <p:cNvPr id="39" name="Rectangle: Rounded Corners 6">
                <a:extLst>
                  <a:ext uri="{FF2B5EF4-FFF2-40B4-BE49-F238E27FC236}">
                    <a16:creationId xmlns:a16="http://schemas.microsoft.com/office/drawing/2014/main" id="{93F3AAEF-A33D-4221-A40A-AB88288FEBD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 bwMode="auto">
              <a:xfrm flipH="1">
                <a:off x="5334710" y="2588076"/>
                <a:ext cx="212662" cy="197999"/>
              </a:xfrm>
              <a:prstGeom prst="roundRect">
                <a:avLst>
                  <a:gd name="adj" fmla="val 6710"/>
                </a:avLst>
              </a:prstGeom>
              <a:solidFill>
                <a:schemeClr val="bg1"/>
              </a:solidFill>
              <a:ln w="19050">
                <a:gradFill>
                  <a:gsLst>
                    <a:gs pos="37000">
                      <a:srgbClr val="464FEB"/>
                    </a:gs>
                    <a:gs pos="69000">
                      <a:srgbClr val="47CFFA"/>
                    </a:gs>
                    <a:gs pos="91000">
                      <a:srgbClr val="B47CF8"/>
                    </a:gs>
                  </a:gsLst>
                  <a:lin ang="3600000" scaled="0"/>
                </a:gradFill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32472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itchFamily="34" charset="0"/>
                </a:endParaRPr>
              </a:p>
            </p:txBody>
          </p:sp>
          <p:sp>
            <p:nvSpPr>
              <p:cNvPr id="40" name="Rectangle: Rounded Corners 6">
                <a:extLst>
                  <a:ext uri="{FF2B5EF4-FFF2-40B4-BE49-F238E27FC236}">
                    <a16:creationId xmlns:a16="http://schemas.microsoft.com/office/drawing/2014/main" id="{19088BCF-8FA1-6991-CD8C-ABBCC429BF7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 bwMode="auto">
              <a:xfrm flipH="1">
                <a:off x="5625168" y="2588076"/>
                <a:ext cx="212662" cy="197999"/>
              </a:xfrm>
              <a:prstGeom prst="roundRect">
                <a:avLst>
                  <a:gd name="adj" fmla="val 6710"/>
                </a:avLst>
              </a:prstGeom>
              <a:solidFill>
                <a:schemeClr val="bg1"/>
              </a:solidFill>
              <a:ln w="19050">
                <a:gradFill>
                  <a:gsLst>
                    <a:gs pos="37000">
                      <a:srgbClr val="464FEB"/>
                    </a:gs>
                    <a:gs pos="69000">
                      <a:srgbClr val="47CFFA"/>
                    </a:gs>
                    <a:gs pos="91000">
                      <a:srgbClr val="B47CF8"/>
                    </a:gs>
                  </a:gsLst>
                  <a:lin ang="3600000" scaled="0"/>
                </a:gradFill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32472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itchFamily="34" charset="0"/>
                </a:endParaRPr>
              </a:p>
            </p:txBody>
          </p:sp>
          <p:sp>
            <p:nvSpPr>
              <p:cNvPr id="41" name="Rectangle: Rounded Corners 6">
                <a:extLst>
                  <a:ext uri="{FF2B5EF4-FFF2-40B4-BE49-F238E27FC236}">
                    <a16:creationId xmlns:a16="http://schemas.microsoft.com/office/drawing/2014/main" id="{D76ABD24-E880-70F4-C419-F7D9E3FFA3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 bwMode="auto">
              <a:xfrm flipH="1">
                <a:off x="5915626" y="2588076"/>
                <a:ext cx="212662" cy="197999"/>
              </a:xfrm>
              <a:prstGeom prst="roundRect">
                <a:avLst>
                  <a:gd name="adj" fmla="val 6710"/>
                </a:avLst>
              </a:prstGeom>
              <a:solidFill>
                <a:schemeClr val="bg1"/>
              </a:solidFill>
              <a:ln w="19050">
                <a:gradFill>
                  <a:gsLst>
                    <a:gs pos="37000">
                      <a:srgbClr val="464FEB"/>
                    </a:gs>
                    <a:gs pos="69000">
                      <a:srgbClr val="47CFFA"/>
                    </a:gs>
                    <a:gs pos="91000">
                      <a:srgbClr val="B47CF8"/>
                    </a:gs>
                  </a:gsLst>
                  <a:lin ang="3600000" scaled="0"/>
                </a:gradFill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32472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itchFamily="34" charset="0"/>
                </a:endParaRPr>
              </a:p>
            </p:txBody>
          </p:sp>
          <p:sp>
            <p:nvSpPr>
              <p:cNvPr id="42" name="Rectangle: Rounded Corners 6">
                <a:extLst>
                  <a:ext uri="{FF2B5EF4-FFF2-40B4-BE49-F238E27FC236}">
                    <a16:creationId xmlns:a16="http://schemas.microsoft.com/office/drawing/2014/main" id="{083A2CB4-0FC4-DEA2-FA91-8486FB7BB2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 bwMode="auto">
              <a:xfrm flipH="1">
                <a:off x="6200458" y="2588076"/>
                <a:ext cx="212662" cy="197999"/>
              </a:xfrm>
              <a:prstGeom prst="roundRect">
                <a:avLst>
                  <a:gd name="adj" fmla="val 6710"/>
                </a:avLst>
              </a:prstGeom>
              <a:solidFill>
                <a:schemeClr val="bg1"/>
              </a:solidFill>
              <a:ln w="19050">
                <a:gradFill>
                  <a:gsLst>
                    <a:gs pos="37000">
                      <a:srgbClr val="464FEB"/>
                    </a:gs>
                    <a:gs pos="69000">
                      <a:srgbClr val="47CFFA"/>
                    </a:gs>
                    <a:gs pos="91000">
                      <a:srgbClr val="B47CF8"/>
                    </a:gs>
                  </a:gsLst>
                  <a:lin ang="3600000" scaled="0"/>
                </a:gradFill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32472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itchFamily="34" charset="0"/>
                </a:endParaRPr>
              </a:p>
            </p:txBody>
          </p:sp>
        </p:grpSp>
      </p:grpSp>
      <p:sp>
        <p:nvSpPr>
          <p:cNvPr id="56" name="Oval 55">
            <a:extLst>
              <a:ext uri="{FF2B5EF4-FFF2-40B4-BE49-F238E27FC236}">
                <a16:creationId xmlns:a16="http://schemas.microsoft.com/office/drawing/2014/main" id="{913B64F6-4688-969B-5D5C-3EDCB8BCD230}"/>
              </a:ext>
            </a:extLst>
          </p:cNvPr>
          <p:cNvSpPr/>
          <p:nvPr/>
        </p:nvSpPr>
        <p:spPr>
          <a:xfrm flipH="1">
            <a:off x="2435451" y="1707199"/>
            <a:ext cx="222234" cy="222234"/>
          </a:xfrm>
          <a:prstGeom prst="ellipse">
            <a:avLst/>
          </a:prstGeom>
          <a:gradFill>
            <a:gsLst>
              <a:gs pos="21000">
                <a:schemeClr val="tx2">
                  <a:lumMod val="25000"/>
                  <a:lumOff val="75000"/>
                </a:schemeClr>
              </a:gs>
              <a:gs pos="75000">
                <a:schemeClr val="accent4"/>
              </a:gs>
            </a:gsLst>
            <a:lin ang="3600000" scaled="0"/>
          </a:gradFill>
          <a:ln w="25400">
            <a:noFill/>
          </a:ln>
          <a:effectLst>
            <a:outerShdw blurRad="165100" dist="50800" dir="2080965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36000" tIns="146304" rIns="3600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AU" sz="8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rPr>
              <a:t>2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BF983A26-0470-FFDD-3959-0983C1211524}"/>
              </a:ext>
            </a:extLst>
          </p:cNvPr>
          <p:cNvSpPr/>
          <p:nvPr/>
        </p:nvSpPr>
        <p:spPr>
          <a:xfrm flipH="1">
            <a:off x="3848303" y="1670141"/>
            <a:ext cx="222234" cy="222234"/>
          </a:xfrm>
          <a:prstGeom prst="ellipse">
            <a:avLst/>
          </a:prstGeom>
          <a:gradFill>
            <a:gsLst>
              <a:gs pos="21000">
                <a:schemeClr val="tx2">
                  <a:lumMod val="25000"/>
                  <a:lumOff val="75000"/>
                </a:schemeClr>
              </a:gs>
              <a:gs pos="75000">
                <a:schemeClr val="accent4"/>
              </a:gs>
            </a:gsLst>
            <a:lin ang="3600000" scaled="0"/>
          </a:gradFill>
          <a:ln w="25400">
            <a:noFill/>
          </a:ln>
          <a:effectLst>
            <a:outerShdw blurRad="165100" dist="50800" dir="2080965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36000" tIns="146304" rIns="3600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AU" sz="8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rPr>
              <a:t>3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51AF3315-7B5F-275B-F411-69ADBB359E39}"/>
              </a:ext>
            </a:extLst>
          </p:cNvPr>
          <p:cNvSpPr/>
          <p:nvPr/>
        </p:nvSpPr>
        <p:spPr>
          <a:xfrm flipH="1">
            <a:off x="5984883" y="1758850"/>
            <a:ext cx="222234" cy="222234"/>
          </a:xfrm>
          <a:prstGeom prst="ellipse">
            <a:avLst/>
          </a:prstGeom>
          <a:gradFill>
            <a:gsLst>
              <a:gs pos="21000">
                <a:schemeClr val="tx2">
                  <a:lumMod val="25000"/>
                  <a:lumOff val="75000"/>
                </a:schemeClr>
              </a:gs>
              <a:gs pos="75000">
                <a:schemeClr val="accent4"/>
              </a:gs>
            </a:gsLst>
            <a:lin ang="3600000" scaled="0"/>
          </a:gradFill>
          <a:ln w="25400">
            <a:noFill/>
          </a:ln>
          <a:effectLst>
            <a:outerShdw blurRad="165100" dist="50800" dir="2080965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36000" tIns="146304" rIns="3600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AU" sz="8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rPr>
              <a:t>4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9031073-353C-1627-9619-2B221CC3D2D1}"/>
              </a:ext>
            </a:extLst>
          </p:cNvPr>
          <p:cNvSpPr/>
          <p:nvPr/>
        </p:nvSpPr>
        <p:spPr>
          <a:xfrm flipH="1">
            <a:off x="8147128" y="1621796"/>
            <a:ext cx="222234" cy="222234"/>
          </a:xfrm>
          <a:prstGeom prst="ellipse">
            <a:avLst/>
          </a:prstGeom>
          <a:gradFill>
            <a:gsLst>
              <a:gs pos="21000">
                <a:schemeClr val="tx2">
                  <a:lumMod val="25000"/>
                  <a:lumOff val="75000"/>
                </a:schemeClr>
              </a:gs>
              <a:gs pos="75000">
                <a:schemeClr val="accent4"/>
              </a:gs>
            </a:gsLst>
            <a:lin ang="3600000" scaled="0"/>
          </a:gradFill>
          <a:ln w="25400">
            <a:noFill/>
          </a:ln>
          <a:effectLst>
            <a:outerShdw blurRad="165100" dist="50800" dir="2080965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36000" tIns="146304" rIns="3600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AU" sz="8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rPr>
              <a:t>5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2D299775-6DD6-7342-ED35-5F4FFACFFC11}"/>
              </a:ext>
            </a:extLst>
          </p:cNvPr>
          <p:cNvSpPr/>
          <p:nvPr/>
        </p:nvSpPr>
        <p:spPr>
          <a:xfrm flipH="1">
            <a:off x="9552331" y="1680020"/>
            <a:ext cx="222234" cy="222234"/>
          </a:xfrm>
          <a:prstGeom prst="ellipse">
            <a:avLst/>
          </a:prstGeom>
          <a:gradFill>
            <a:gsLst>
              <a:gs pos="21000">
                <a:schemeClr val="tx2">
                  <a:lumMod val="25000"/>
                  <a:lumOff val="75000"/>
                </a:schemeClr>
              </a:gs>
              <a:gs pos="75000">
                <a:schemeClr val="accent4"/>
              </a:gs>
            </a:gsLst>
            <a:lin ang="3600000" scaled="0"/>
          </a:gradFill>
          <a:ln w="25400">
            <a:noFill/>
          </a:ln>
          <a:effectLst>
            <a:outerShdw blurRad="165100" dist="50800" dir="2080965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36000" tIns="146304" rIns="3600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AU" sz="8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rPr>
              <a:t>6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CB092FD2-C096-F177-9DEF-40A16633B04C}"/>
              </a:ext>
            </a:extLst>
          </p:cNvPr>
          <p:cNvSpPr/>
          <p:nvPr/>
        </p:nvSpPr>
        <p:spPr>
          <a:xfrm flipH="1">
            <a:off x="10935856" y="1732170"/>
            <a:ext cx="222234" cy="222234"/>
          </a:xfrm>
          <a:prstGeom prst="ellipse">
            <a:avLst/>
          </a:prstGeom>
          <a:gradFill>
            <a:gsLst>
              <a:gs pos="21000">
                <a:schemeClr val="tx2">
                  <a:lumMod val="25000"/>
                  <a:lumOff val="75000"/>
                </a:schemeClr>
              </a:gs>
              <a:gs pos="75000">
                <a:schemeClr val="accent4"/>
              </a:gs>
            </a:gsLst>
            <a:lin ang="3600000" scaled="0"/>
          </a:gradFill>
          <a:ln w="25400">
            <a:noFill/>
          </a:ln>
          <a:effectLst>
            <a:outerShdw blurRad="165100" dist="50800" dir="2080965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36000" tIns="146304" rIns="3600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AU" sz="8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rPr>
              <a:t>7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6FC4B32-45A9-0D96-D019-2B8C81EA1685}"/>
              </a:ext>
            </a:extLst>
          </p:cNvPr>
          <p:cNvGrpSpPr/>
          <p:nvPr/>
        </p:nvGrpSpPr>
        <p:grpSpPr>
          <a:xfrm>
            <a:off x="991588" y="4802124"/>
            <a:ext cx="10218396" cy="1635094"/>
            <a:chOff x="991588" y="4725924"/>
            <a:chExt cx="10218396" cy="1635094"/>
          </a:xfrm>
        </p:grpSpPr>
        <p:sp>
          <p:nvSpPr>
            <p:cNvPr id="62" name="Rectangle: Rounded Corners 6">
              <a:extLst>
                <a:ext uri="{FF2B5EF4-FFF2-40B4-BE49-F238E27FC236}">
                  <a16:creationId xmlns:a16="http://schemas.microsoft.com/office/drawing/2014/main" id="{072ED945-2A29-AC87-8D99-531145CEE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991588" y="4838234"/>
              <a:ext cx="10218396" cy="1522784"/>
            </a:xfrm>
            <a:prstGeom prst="roundRect">
              <a:avLst>
                <a:gd name="adj" fmla="val 6710"/>
              </a:avLst>
            </a:prstGeom>
            <a:solidFill>
              <a:schemeClr val="bg1"/>
            </a:solidFill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ffectLst/>
                <a:uLnTx/>
                <a:uFillTx/>
                <a:latin typeface="Segoe UI"/>
                <a:ea typeface="+mn-ea"/>
                <a:cs typeface="Segoe UI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413C383-5DBB-6FDC-CBA9-75C685443703}"/>
                </a:ext>
              </a:extLst>
            </p:cNvPr>
            <p:cNvSpPr txBox="1"/>
            <p:nvPr/>
          </p:nvSpPr>
          <p:spPr>
            <a:xfrm>
              <a:off x="1141565" y="4982967"/>
              <a:ext cx="1807115" cy="1256892"/>
            </a:xfrm>
            <a:prstGeom prst="roundRect">
              <a:avLst>
                <a:gd name="adj" fmla="val 8225"/>
              </a:avLst>
            </a:prstGeom>
            <a:solidFill>
              <a:schemeClr val="bg2"/>
            </a:solidFill>
            <a:ln w="25400"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36000" rIns="9144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 defTabSz="932472" fontAlgn="base">
                <a:spcBef>
                  <a:spcPct val="0"/>
                </a:spcBef>
                <a:spcAft>
                  <a:spcPct val="0"/>
                </a:spcAft>
                <a:defRPr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0" algn="l">
                <a:spcAft>
                  <a:spcPts val="0"/>
                </a:spcAft>
                <a:defRPr/>
              </a:pPr>
              <a:r>
                <a:rPr lang="en-US" sz="900" b="1">
                  <a:solidFill>
                    <a:srgbClr val="282828"/>
                  </a:solidFill>
                  <a:ea typeface="Segoe UI" pitchFamily="34" charset="0"/>
                  <a:cs typeface="Segoe UI"/>
                </a:rPr>
                <a:t>Persona</a:t>
              </a:r>
              <a:endParaRPr lang="en-US" sz="900">
                <a:solidFill>
                  <a:srgbClr val="282828"/>
                </a:solidFill>
                <a:ea typeface="Segoe UI" pitchFamily="34" charset="0"/>
                <a:cs typeface="Segoe UI"/>
              </a:endParaRPr>
            </a:p>
            <a:p>
              <a:pPr lvl="0" algn="l">
                <a:spcAft>
                  <a:spcPts val="0"/>
                </a:spcAft>
                <a:defRPr/>
              </a:pPr>
              <a:endParaRPr lang="en-US" sz="900" b="1" i="1">
                <a:solidFill>
                  <a:srgbClr val="282828"/>
                </a:solidFill>
                <a:ea typeface="Segoe UI" pitchFamily="34" charset="0"/>
                <a:cs typeface="Segoe UI"/>
              </a:endParaRPr>
            </a:p>
            <a:p>
              <a:pPr lvl="0" algn="l">
                <a:spcAft>
                  <a:spcPts val="0"/>
                </a:spcAft>
                <a:defRPr/>
              </a:pPr>
              <a:r>
                <a:rPr lang="en-US" sz="900">
                  <a:solidFill>
                    <a:srgbClr val="282828"/>
                  </a:solidFill>
                  <a:ea typeface="Segoe UI" pitchFamily="34" charset="0"/>
                  <a:cs typeface="Segoe UI"/>
                </a:rPr>
                <a:t>“Act like an expert in the financial industry”</a:t>
              </a: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9630350B-45C6-43AA-256C-A22868CCB825}"/>
                </a:ext>
              </a:extLst>
            </p:cNvPr>
            <p:cNvCxnSpPr/>
            <p:nvPr/>
          </p:nvCxnSpPr>
          <p:spPr>
            <a:xfrm>
              <a:off x="3051425" y="4982967"/>
              <a:ext cx="0" cy="1222624"/>
            </a:xfrm>
            <a:prstGeom prst="line">
              <a:avLst/>
            </a:prstGeom>
            <a:noFill/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700923C0-E12A-D0D8-C3ED-858B764BB22C}"/>
                </a:ext>
              </a:extLst>
            </p:cNvPr>
            <p:cNvCxnSpPr/>
            <p:nvPr/>
          </p:nvCxnSpPr>
          <p:spPr>
            <a:xfrm>
              <a:off x="5101324" y="4982967"/>
              <a:ext cx="0" cy="1222624"/>
            </a:xfrm>
            <a:prstGeom prst="line">
              <a:avLst/>
            </a:prstGeom>
            <a:noFill/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BBA12AAD-C401-BABA-4F1C-A9FCC5DD2EB8}"/>
                </a:ext>
              </a:extLst>
            </p:cNvPr>
            <p:cNvCxnSpPr/>
            <p:nvPr/>
          </p:nvCxnSpPr>
          <p:spPr>
            <a:xfrm>
              <a:off x="7261190" y="4982967"/>
              <a:ext cx="0" cy="1222624"/>
            </a:xfrm>
            <a:prstGeom prst="line">
              <a:avLst/>
            </a:prstGeom>
            <a:noFill/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B9EFECB2-3A05-AA05-496A-71F4B81E1287}"/>
                </a:ext>
              </a:extLst>
            </p:cNvPr>
            <p:cNvCxnSpPr/>
            <p:nvPr/>
          </p:nvCxnSpPr>
          <p:spPr>
            <a:xfrm>
              <a:off x="9322290" y="4982967"/>
              <a:ext cx="0" cy="1222624"/>
            </a:xfrm>
            <a:prstGeom prst="line">
              <a:avLst/>
            </a:prstGeom>
            <a:noFill/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cxn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71060B7C-8334-9264-849A-0960F4E740B7}"/>
                </a:ext>
              </a:extLst>
            </p:cNvPr>
            <p:cNvSpPr txBox="1"/>
            <p:nvPr/>
          </p:nvSpPr>
          <p:spPr>
            <a:xfrm>
              <a:off x="3161568" y="4967738"/>
              <a:ext cx="1807115" cy="1256892"/>
            </a:xfrm>
            <a:prstGeom prst="roundRect">
              <a:avLst>
                <a:gd name="adj" fmla="val 8225"/>
              </a:avLst>
            </a:prstGeom>
            <a:solidFill>
              <a:schemeClr val="bg2"/>
            </a:solidFill>
            <a:ln w="25400"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36000" rIns="9144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 defTabSz="932472" fontAlgn="base">
                <a:spcBef>
                  <a:spcPct val="0"/>
                </a:spcBef>
                <a:spcAft>
                  <a:spcPct val="0"/>
                </a:spcAft>
                <a:defRPr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0" algn="l">
                <a:spcAft>
                  <a:spcPts val="0"/>
                </a:spcAft>
                <a:defRPr/>
              </a:pPr>
              <a:r>
                <a:rPr lang="en-US" sz="900" i="1">
                  <a:solidFill>
                    <a:srgbClr val="282828"/>
                  </a:solidFill>
                  <a:ea typeface="Segoe UI" pitchFamily="34" charset="0"/>
                  <a:cs typeface="Segoe UI"/>
                </a:rPr>
                <a:t> </a:t>
              </a:r>
              <a:r>
                <a:rPr lang="en-US" sz="900" b="1">
                  <a:solidFill>
                    <a:srgbClr val="282828"/>
                  </a:solidFill>
                  <a:ea typeface="Segoe UI" pitchFamily="34" charset="0"/>
                  <a:cs typeface="Segoe UI"/>
                </a:rPr>
                <a:t>Audience</a:t>
              </a:r>
            </a:p>
            <a:p>
              <a:pPr lvl="0" algn="l">
                <a:spcAft>
                  <a:spcPts val="0"/>
                </a:spcAft>
                <a:defRPr/>
              </a:pPr>
              <a:endParaRPr lang="en-US" sz="900" i="1">
                <a:solidFill>
                  <a:srgbClr val="282828"/>
                </a:solidFill>
                <a:ea typeface="Segoe UI" pitchFamily="34" charset="0"/>
                <a:cs typeface="Segoe UI"/>
              </a:endParaRPr>
            </a:p>
            <a:p>
              <a:pPr lvl="0" algn="l">
                <a:spcAft>
                  <a:spcPts val="0"/>
                </a:spcAft>
                <a:defRPr/>
              </a:pPr>
              <a:r>
                <a:rPr lang="en-US" sz="900">
                  <a:solidFill>
                    <a:srgbClr val="282828"/>
                  </a:solidFill>
                  <a:ea typeface="Segoe UI" pitchFamily="34" charset="0"/>
                  <a:cs typeface="Segoe UI"/>
                </a:rPr>
                <a:t>“I am part of the HR team”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5289E70-4309-83C6-7C9E-9E80DDB59571}"/>
                </a:ext>
              </a:extLst>
            </p:cNvPr>
            <p:cNvSpPr txBox="1"/>
            <p:nvPr/>
          </p:nvSpPr>
          <p:spPr>
            <a:xfrm>
              <a:off x="5288999" y="4969802"/>
              <a:ext cx="1807115" cy="1256892"/>
            </a:xfrm>
            <a:prstGeom prst="roundRect">
              <a:avLst>
                <a:gd name="adj" fmla="val 8225"/>
              </a:avLst>
            </a:prstGeom>
            <a:solidFill>
              <a:schemeClr val="bg2"/>
            </a:solidFill>
            <a:ln w="25400"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36000" rIns="9144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 defTabSz="932472" fontAlgn="base">
                <a:spcBef>
                  <a:spcPct val="0"/>
                </a:spcBef>
                <a:spcAft>
                  <a:spcPct val="0"/>
                </a:spcAft>
                <a:defRPr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0" algn="l">
                <a:spcAft>
                  <a:spcPts val="0"/>
                </a:spcAft>
                <a:defRPr/>
              </a:pPr>
              <a:r>
                <a:rPr lang="en-US" sz="900" b="1">
                  <a:solidFill>
                    <a:srgbClr val="282828"/>
                  </a:solidFill>
                  <a:ea typeface="Segoe UI" pitchFamily="34" charset="0"/>
                  <a:cs typeface="Segoe UI"/>
                </a:rPr>
                <a:t>Context </a:t>
              </a:r>
            </a:p>
            <a:p>
              <a:pPr lvl="0" algn="l">
                <a:spcAft>
                  <a:spcPts val="0"/>
                </a:spcAft>
                <a:defRPr/>
              </a:pPr>
              <a:endParaRPr lang="en-US" sz="900">
                <a:solidFill>
                  <a:srgbClr val="282828"/>
                </a:solidFill>
                <a:ea typeface="Segoe UI" pitchFamily="34" charset="0"/>
                <a:cs typeface="Segoe UI"/>
              </a:endParaRPr>
            </a:p>
            <a:p>
              <a:pPr lvl="0" algn="l">
                <a:spcAft>
                  <a:spcPts val="0"/>
                </a:spcAft>
                <a:defRPr/>
              </a:pPr>
              <a:r>
                <a:rPr lang="en-US" sz="900">
                  <a:solidFill>
                    <a:srgbClr val="282828"/>
                  </a:solidFill>
                  <a:ea typeface="Segoe UI" pitchFamily="34" charset="0"/>
                  <a:cs typeface="Segoe UI"/>
                </a:rPr>
                <a:t>“I need help evaluating the annual report on &lt;link to webpage&gt;.”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6D13401-CB04-D635-B77A-84B2F90221B2}"/>
                </a:ext>
              </a:extLst>
            </p:cNvPr>
            <p:cNvSpPr txBox="1"/>
            <p:nvPr/>
          </p:nvSpPr>
          <p:spPr>
            <a:xfrm>
              <a:off x="7380921" y="4955872"/>
              <a:ext cx="1807115" cy="1256892"/>
            </a:xfrm>
            <a:prstGeom prst="roundRect">
              <a:avLst>
                <a:gd name="adj" fmla="val 8225"/>
              </a:avLst>
            </a:prstGeom>
            <a:solidFill>
              <a:schemeClr val="bg2"/>
            </a:solidFill>
            <a:ln w="25400"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36000" rIns="9144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 defTabSz="932472" fontAlgn="base">
                <a:spcBef>
                  <a:spcPct val="0"/>
                </a:spcBef>
                <a:spcAft>
                  <a:spcPct val="0"/>
                </a:spcAft>
                <a:defRPr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0" algn="l">
                <a:spcAft>
                  <a:spcPts val="0"/>
                </a:spcAft>
                <a:defRPr/>
              </a:pPr>
              <a:r>
                <a:rPr lang="en-US" sz="900" b="1">
                  <a:solidFill>
                    <a:srgbClr val="282828"/>
                  </a:solidFill>
                  <a:ea typeface="Segoe UI" pitchFamily="34" charset="0"/>
                  <a:cs typeface="Segoe UI"/>
                </a:rPr>
                <a:t> Objective</a:t>
              </a:r>
              <a:endParaRPr lang="en-US" sz="900">
                <a:solidFill>
                  <a:srgbClr val="282828"/>
                </a:solidFill>
                <a:ea typeface="Segoe UI" pitchFamily="34" charset="0"/>
                <a:cs typeface="Segoe UI"/>
              </a:endParaRPr>
            </a:p>
            <a:p>
              <a:pPr lvl="0" algn="l">
                <a:spcAft>
                  <a:spcPts val="0"/>
                </a:spcAft>
                <a:defRPr/>
              </a:pPr>
              <a:endParaRPr lang="en-US" sz="900" b="1">
                <a:solidFill>
                  <a:srgbClr val="282828"/>
                </a:solidFill>
                <a:ea typeface="Segoe UI" pitchFamily="34" charset="0"/>
                <a:cs typeface="Segoe UI"/>
              </a:endParaRPr>
            </a:p>
            <a:p>
              <a:pPr lvl="0" algn="l">
                <a:spcAft>
                  <a:spcPts val="0"/>
                </a:spcAft>
                <a:defRPr/>
              </a:pPr>
              <a:r>
                <a:rPr lang="en-US" sz="900">
                  <a:solidFill>
                    <a:srgbClr val="282828"/>
                  </a:solidFill>
                  <a:ea typeface="Segoe UI" pitchFamily="34" charset="0"/>
                  <a:cs typeface="Segoe UI"/>
                </a:rPr>
                <a:t>“Help me understand the company’s financial situation so I can assess how many headcount I can hire in the research team”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C375306-72DB-A27E-1DB0-4BB19B8195BD}"/>
                </a:ext>
              </a:extLst>
            </p:cNvPr>
            <p:cNvSpPr txBox="1"/>
            <p:nvPr/>
          </p:nvSpPr>
          <p:spPr>
            <a:xfrm>
              <a:off x="9436432" y="4967738"/>
              <a:ext cx="1614001" cy="1256892"/>
            </a:xfrm>
            <a:prstGeom prst="roundRect">
              <a:avLst>
                <a:gd name="adj" fmla="val 8225"/>
              </a:avLst>
            </a:prstGeom>
            <a:solidFill>
              <a:schemeClr val="bg2"/>
            </a:solidFill>
            <a:ln w="25400"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36000" rIns="9144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 defTabSz="932472" fontAlgn="base">
                <a:spcBef>
                  <a:spcPct val="0"/>
                </a:spcBef>
                <a:spcAft>
                  <a:spcPct val="0"/>
                </a:spcAft>
                <a:defRPr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0" algn="l">
                <a:spcAft>
                  <a:spcPts val="0"/>
                </a:spcAft>
                <a:defRPr/>
              </a:pPr>
              <a:r>
                <a:rPr lang="en-US" sz="900" b="1">
                  <a:solidFill>
                    <a:srgbClr val="282828"/>
                  </a:solidFill>
                  <a:ea typeface="Segoe UI" pitchFamily="34" charset="0"/>
                  <a:cs typeface="Segoe UI"/>
                </a:rPr>
                <a:t> Output Parameters</a:t>
              </a:r>
              <a:endParaRPr lang="en-US" sz="900">
                <a:solidFill>
                  <a:srgbClr val="282828"/>
                </a:solidFill>
                <a:ea typeface="Segoe UI" pitchFamily="34" charset="0"/>
                <a:cs typeface="Segoe UI"/>
              </a:endParaRPr>
            </a:p>
            <a:p>
              <a:pPr lvl="0" algn="l">
                <a:spcAft>
                  <a:spcPts val="0"/>
                </a:spcAft>
                <a:defRPr/>
              </a:pPr>
              <a:endParaRPr lang="en-US" sz="900" b="1">
                <a:solidFill>
                  <a:srgbClr val="282828"/>
                </a:solidFill>
                <a:ea typeface="Segoe UI" pitchFamily="34" charset="0"/>
                <a:cs typeface="Segoe UI"/>
              </a:endParaRPr>
            </a:p>
            <a:p>
              <a:pPr lvl="0" algn="l">
                <a:spcAft>
                  <a:spcPts val="0"/>
                </a:spcAft>
                <a:defRPr/>
              </a:pPr>
              <a:r>
                <a:rPr lang="en-US" sz="900">
                  <a:solidFill>
                    <a:srgbClr val="282828"/>
                  </a:solidFill>
                  <a:ea typeface="Segoe UI" pitchFamily="34" charset="0"/>
                  <a:cs typeface="Segoe UI"/>
                </a:rPr>
                <a:t>“Provide me with the three more important insights into the company’s finances and what I should know before planning the resource strategy.”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3AA5C90-2C09-BBCF-699B-BDBE3C8BBE91}"/>
                </a:ext>
              </a:extLst>
            </p:cNvPr>
            <p:cNvSpPr txBox="1"/>
            <p:nvPr/>
          </p:nvSpPr>
          <p:spPr>
            <a:xfrm>
              <a:off x="5490331" y="4725924"/>
              <a:ext cx="1236401" cy="200657"/>
            </a:xfrm>
            <a:prstGeom prst="roundRect">
              <a:avLst/>
            </a:prstGeom>
            <a:gradFill>
              <a:gsLst>
                <a:gs pos="21000">
                  <a:schemeClr val="accent1"/>
                </a:gs>
                <a:gs pos="75000">
                  <a:srgbClr val="B47CF8"/>
                </a:gs>
              </a:gsLst>
              <a:lin ang="3600000" scaled="0"/>
            </a:gradFill>
            <a:ln w="25400">
              <a:noFill/>
            </a:ln>
            <a:effectLst>
              <a:outerShdw blurRad="165100" dist="50800" dir="2080965" algn="tl" rotWithShape="0">
                <a:prstClr val="black">
                  <a:alpha val="10000"/>
                </a:prst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 defTabSz="932472" fontAlgn="base">
                <a:spcBef>
                  <a:spcPct val="0"/>
                </a:spcBef>
                <a:spcAft>
                  <a:spcPct val="0"/>
                </a:spcAft>
                <a:defRPr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 w="3175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/>
                  <a:ea typeface="+mn-ea"/>
                  <a:cs typeface="Segoe UI" pitchFamily="34" charset="0"/>
                </a:rPr>
                <a:t>Prompt Structure</a:t>
              </a:r>
            </a:p>
          </p:txBody>
        </p:sp>
      </p:grpSp>
      <p:sp>
        <p:nvSpPr>
          <p:cNvPr id="83" name="Flowchart: Manual Operation 82">
            <a:extLst>
              <a:ext uri="{FF2B5EF4-FFF2-40B4-BE49-F238E27FC236}">
                <a16:creationId xmlns:a16="http://schemas.microsoft.com/office/drawing/2014/main" id="{49C2C68E-7D0B-6D26-9F23-187F7684A4C6}"/>
              </a:ext>
            </a:extLst>
          </p:cNvPr>
          <p:cNvSpPr/>
          <p:nvPr/>
        </p:nvSpPr>
        <p:spPr>
          <a:xfrm rot="16200000" flipH="1">
            <a:off x="397669" y="2472899"/>
            <a:ext cx="2672667" cy="1287242"/>
          </a:xfrm>
          <a:prstGeom prst="flowChartManualOperation">
            <a:avLst/>
          </a:prstGeom>
          <a:solidFill>
            <a:srgbClr val="E9EBFA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</a:pPr>
            <a:endParaRPr lang="en-US" sz="900">
              <a:solidFill>
                <a:srgbClr val="282828"/>
              </a:solidFill>
              <a:latin typeface="Segoe UI"/>
              <a:cs typeface="Segoe UI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BE8A519-FBE2-4944-12A9-5D07C4AF6FDB}"/>
              </a:ext>
            </a:extLst>
          </p:cNvPr>
          <p:cNvSpPr txBox="1"/>
          <p:nvPr/>
        </p:nvSpPr>
        <p:spPr>
          <a:xfrm>
            <a:off x="1116635" y="2283204"/>
            <a:ext cx="1209087" cy="1778350"/>
          </a:xfrm>
          <a:prstGeom prst="roundRect">
            <a:avLst>
              <a:gd name="adj" fmla="val 8225"/>
            </a:avLst>
          </a:prstGeom>
          <a:noFill/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850">
                <a:solidFill>
                  <a:srgbClr val="282828"/>
                </a:solidFill>
                <a:ea typeface="Segoe UI" pitchFamily="34" charset="0"/>
              </a:rPr>
              <a:t>Who you are in the organization?</a:t>
            </a:r>
            <a:br>
              <a:rPr lang="en-US" sz="850">
                <a:solidFill>
                  <a:srgbClr val="282828"/>
                </a:solidFill>
                <a:ea typeface="Segoe UI" pitchFamily="34" charset="0"/>
              </a:rPr>
            </a:br>
            <a:r>
              <a:rPr lang="en-US" sz="850">
                <a:solidFill>
                  <a:srgbClr val="282828"/>
                </a:solidFill>
                <a:ea typeface="Segoe UI" pitchFamily="34" charset="0"/>
              </a:rPr>
              <a:t>What is you job, what kind of role you are?</a:t>
            </a:r>
          </a:p>
          <a:p>
            <a:pPr lvl="0" algn="l">
              <a:spcAft>
                <a:spcPts val="0"/>
              </a:spcAft>
              <a:defRPr/>
            </a:pPr>
            <a:endParaRPr lang="en-US" sz="850">
              <a:solidFill>
                <a:srgbClr val="282828"/>
              </a:solidFill>
              <a:ea typeface="Segoe UI" pitchFamily="34" charset="0"/>
            </a:endParaRPr>
          </a:p>
          <a:p>
            <a:pPr lvl="0" algn="l">
              <a:spcAft>
                <a:spcPts val="0"/>
              </a:spcAft>
              <a:defRPr/>
            </a:pPr>
            <a:r>
              <a:rPr lang="en-US" sz="850">
                <a:solidFill>
                  <a:srgbClr val="282828"/>
                </a:solidFill>
                <a:ea typeface="Segoe UI" pitchFamily="34" charset="0"/>
              </a:rPr>
              <a:t>How many people perform the same role as you?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F9FBEC4-DD08-3AE0-B68F-DF60CB99D94F}"/>
              </a:ext>
            </a:extLst>
          </p:cNvPr>
          <p:cNvSpPr/>
          <p:nvPr/>
        </p:nvSpPr>
        <p:spPr>
          <a:xfrm flipH="1">
            <a:off x="1039844" y="1736173"/>
            <a:ext cx="222234" cy="222234"/>
          </a:xfrm>
          <a:prstGeom prst="ellipse">
            <a:avLst/>
          </a:prstGeom>
          <a:gradFill>
            <a:gsLst>
              <a:gs pos="21000">
                <a:schemeClr val="tx2">
                  <a:lumMod val="25000"/>
                  <a:lumOff val="75000"/>
                </a:schemeClr>
              </a:gs>
              <a:gs pos="75000">
                <a:schemeClr val="accent4"/>
              </a:gs>
            </a:gsLst>
            <a:lin ang="3600000" scaled="0"/>
          </a:gradFill>
          <a:ln w="25400">
            <a:noFill/>
          </a:ln>
          <a:effectLst>
            <a:outerShdw blurRad="165100" dist="50800" dir="2080965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36000" tIns="146304" rIns="3600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AU" sz="8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rPr>
              <a:t>1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67FF3F7-BCE5-92F2-C690-B78BF57AF448}"/>
              </a:ext>
            </a:extLst>
          </p:cNvPr>
          <p:cNvSpPr txBox="1"/>
          <p:nvPr/>
        </p:nvSpPr>
        <p:spPr>
          <a:xfrm>
            <a:off x="832216" y="2066867"/>
            <a:ext cx="972571" cy="218270"/>
          </a:xfrm>
          <a:prstGeom prst="roundRect">
            <a:avLst/>
          </a:prstGeom>
          <a:gradFill>
            <a:gsLst>
              <a:gs pos="21000">
                <a:schemeClr val="accent1"/>
              </a:gs>
              <a:gs pos="75000">
                <a:srgbClr val="B47CF8"/>
              </a:gs>
            </a:gsLst>
            <a:lin ang="3600000" scaled="0"/>
          </a:gradFill>
          <a:ln w="25400">
            <a:noFill/>
          </a:ln>
          <a:effectLst>
            <a:outerShdw blurRad="165100" dist="50800" dir="2080965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 w="3175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/>
                <a:ea typeface="+mn-ea"/>
                <a:cs typeface="Segoe UI" pitchFamily="34" charset="0"/>
              </a:rPr>
              <a:t>Who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6547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945"/>
    </mc:Choice>
    <mc:Fallback>
      <p:transition spd="slow" advTm="319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4.44444E-6 L -0.06654 -0.00277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3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8" grpId="0" animBg="1"/>
      <p:bldP spid="91" grpId="0"/>
      <p:bldP spid="10" grpId="0" animBg="1"/>
      <p:bldP spid="78" grpId="0" animBg="1"/>
      <p:bldP spid="7" grpId="0" animBg="1"/>
      <p:bldP spid="23" grpId="0" animBg="1"/>
      <p:bldP spid="16" grpId="0" animBg="1"/>
      <p:bldP spid="28" grpId="0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83" grpId="0" animBg="1"/>
      <p:bldP spid="84" grpId="0"/>
      <p:bldP spid="85" grpId="0" animBg="1"/>
      <p:bldP spid="8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22C5E894-9BC3-9E69-3D1C-14610F7FF7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4633405" y="694654"/>
            <a:ext cx="2944986" cy="5995774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8" name="Rectangle: Rounded Corners 6">
            <a:extLst>
              <a:ext uri="{FF2B5EF4-FFF2-40B4-BE49-F238E27FC236}">
                <a16:creationId xmlns:a16="http://schemas.microsoft.com/office/drawing/2014/main" id="{C2EF67C8-CE3A-43DC-5F27-8F656A1A0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844151" y="693974"/>
            <a:ext cx="3975178" cy="1393028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10" name="Rectangle: Rounded Corners 6">
            <a:extLst>
              <a:ext uri="{FF2B5EF4-FFF2-40B4-BE49-F238E27FC236}">
                <a16:creationId xmlns:a16="http://schemas.microsoft.com/office/drawing/2014/main" id="{6A894616-32EB-1B63-7D6B-770B045DF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833998" y="2897742"/>
            <a:ext cx="3975178" cy="1393028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9" name="Rectangle: Rounded Corners 6">
            <a:extLst>
              <a:ext uri="{FF2B5EF4-FFF2-40B4-BE49-F238E27FC236}">
                <a16:creationId xmlns:a16="http://schemas.microsoft.com/office/drawing/2014/main" id="{8481746B-385C-B717-EE30-5A1CFFD61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844151" y="5247747"/>
            <a:ext cx="3975178" cy="1393028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4" name="Rectangle: Rounded Corners 6">
            <a:extLst>
              <a:ext uri="{FF2B5EF4-FFF2-40B4-BE49-F238E27FC236}">
                <a16:creationId xmlns:a16="http://schemas.microsoft.com/office/drawing/2014/main" id="{D523596F-8DD1-43C9-7FD7-89EBA23D5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317002" y="5297400"/>
            <a:ext cx="3975178" cy="1393028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3" name="Rectangle: Rounded Corners 6">
            <a:extLst>
              <a:ext uri="{FF2B5EF4-FFF2-40B4-BE49-F238E27FC236}">
                <a16:creationId xmlns:a16="http://schemas.microsoft.com/office/drawing/2014/main" id="{E6EC6BBC-82CF-6A7D-054A-5C7EE3A14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317003" y="2266262"/>
            <a:ext cx="3975178" cy="2862996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2" name="Rectangle: Rounded Corners 6">
            <a:extLst>
              <a:ext uri="{FF2B5EF4-FFF2-40B4-BE49-F238E27FC236}">
                <a16:creationId xmlns:a16="http://schemas.microsoft.com/office/drawing/2014/main" id="{2A4760AB-1F46-363E-D22E-7ADE31B02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309501" y="693974"/>
            <a:ext cx="3975178" cy="1393028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cxnSp>
        <p:nvCxnSpPr>
          <p:cNvPr id="342" name="Connector: Curved 341">
            <a:extLst>
              <a:ext uri="{FF2B5EF4-FFF2-40B4-BE49-F238E27FC236}">
                <a16:creationId xmlns:a16="http://schemas.microsoft.com/office/drawing/2014/main" id="{45C0E754-FF7C-F58B-A1BB-C7B66E0242B7}"/>
              </a:ext>
            </a:extLst>
          </p:cNvPr>
          <p:cNvCxnSpPr>
            <a:cxnSpLocks/>
            <a:stCxn id="303" idx="6"/>
            <a:endCxn id="294" idx="3"/>
          </p:cNvCxnSpPr>
          <p:nvPr/>
        </p:nvCxnSpPr>
        <p:spPr>
          <a:xfrm rot="10800000">
            <a:off x="6358364" y="4967185"/>
            <a:ext cx="1465920" cy="479395"/>
          </a:xfrm>
          <a:prstGeom prst="curvedConnector2">
            <a:avLst/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FFC000"/>
                </a:gs>
                <a:gs pos="91000">
                  <a:schemeClr val="accent4"/>
                </a:gs>
              </a:gsLst>
              <a:lin ang="3600000" scaled="0"/>
            </a:gradFill>
            <a:prstDash val="sysDot"/>
            <a:headEnd type="none" w="med" len="med"/>
            <a:tailEnd type="triangle" w="med" len="med"/>
          </a:ln>
          <a:effectLst>
            <a:glow rad="63500">
              <a:schemeClr val="bg1">
                <a:lumMod val="85000"/>
                <a:alpha val="4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339" name="Connector: Curved 338">
            <a:extLst>
              <a:ext uri="{FF2B5EF4-FFF2-40B4-BE49-F238E27FC236}">
                <a16:creationId xmlns:a16="http://schemas.microsoft.com/office/drawing/2014/main" id="{4266F28D-31B1-377E-DFF5-9808D34ACBC7}"/>
              </a:ext>
            </a:extLst>
          </p:cNvPr>
          <p:cNvCxnSpPr>
            <a:cxnSpLocks/>
            <a:stCxn id="277" idx="2"/>
            <a:endCxn id="294" idx="6"/>
          </p:cNvCxnSpPr>
          <p:nvPr/>
        </p:nvCxnSpPr>
        <p:spPr>
          <a:xfrm flipV="1">
            <a:off x="4458707" y="4637392"/>
            <a:ext cx="1103468" cy="1010828"/>
          </a:xfrm>
          <a:prstGeom prst="curvedConnector3">
            <a:avLst>
              <a:gd name="adj1" fmla="val 50000"/>
            </a:avLst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  <a:prstDash val="sysDot"/>
            <a:headEnd type="none" w="med" len="med"/>
            <a:tailEnd type="triangl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335" name="Connector: Curved 334">
            <a:extLst>
              <a:ext uri="{FF2B5EF4-FFF2-40B4-BE49-F238E27FC236}">
                <a16:creationId xmlns:a16="http://schemas.microsoft.com/office/drawing/2014/main" id="{98F4DE2A-3F3E-DE39-B634-4B0C53C2A4C0}"/>
              </a:ext>
            </a:extLst>
          </p:cNvPr>
          <p:cNvCxnSpPr>
            <a:cxnSpLocks/>
            <a:stCxn id="302" idx="3"/>
            <a:endCxn id="307" idx="2"/>
          </p:cNvCxnSpPr>
          <p:nvPr/>
        </p:nvCxnSpPr>
        <p:spPr>
          <a:xfrm flipV="1">
            <a:off x="11072812" y="4687366"/>
            <a:ext cx="444268" cy="661960"/>
          </a:xfrm>
          <a:prstGeom prst="curvedConnector2">
            <a:avLst/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  <a:prstDash val="sysDot"/>
            <a:headEnd type="none" w="med" len="med"/>
            <a:tailEnd type="triangl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sp>
        <p:nvSpPr>
          <p:cNvPr id="221" name="Rectangle: Rounded Corners 220">
            <a:extLst>
              <a:ext uri="{FF2B5EF4-FFF2-40B4-BE49-F238E27FC236}">
                <a16:creationId xmlns:a16="http://schemas.microsoft.com/office/drawing/2014/main" id="{9F66E2DC-079B-16ED-53A8-2EE81CF757B6}"/>
              </a:ext>
            </a:extLst>
          </p:cNvPr>
          <p:cNvSpPr/>
          <p:nvPr/>
        </p:nvSpPr>
        <p:spPr>
          <a:xfrm>
            <a:off x="609058" y="1317294"/>
            <a:ext cx="190543" cy="3344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9000">
                <a:srgbClr val="8661C5"/>
              </a:gs>
              <a:gs pos="0">
                <a:srgbClr val="C03BC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27869C1-B2B0-FFA1-A45F-C1E4B510D01C}"/>
              </a:ext>
            </a:extLst>
          </p:cNvPr>
          <p:cNvSpPr txBox="1"/>
          <p:nvPr/>
        </p:nvSpPr>
        <p:spPr>
          <a:xfrm>
            <a:off x="1099854" y="627686"/>
            <a:ext cx="2398080" cy="339426"/>
          </a:xfrm>
          <a:prstGeom prst="roundRect">
            <a:avLst>
              <a:gd name="adj" fmla="val 8225"/>
            </a:avLst>
          </a:prstGeom>
          <a:solidFill>
            <a:srgbClr val="E9EBFA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900">
                <a:solidFill>
                  <a:srgbClr val="282828"/>
                </a:solidFill>
                <a:ea typeface="Segoe UI" pitchFamily="34" charset="0"/>
              </a:rPr>
              <a:t>What is your job/organizational persona?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CE07D835-DF5D-88FF-E45C-BA104EAAE7BD}"/>
                  </a:ext>
                </a:extLst>
              </p14:cNvPr>
              <p14:cNvContentPartPr/>
              <p14:nvPr/>
            </p14:nvContentPartPr>
            <p14:xfrm>
              <a:off x="13214007" y="6917517"/>
              <a:ext cx="17640" cy="13680"/>
            </p14:xfrm>
          </p:contentPart>
        </mc:Choice>
        <mc:Fallback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CE07D835-DF5D-88FF-E45C-BA104EAAE7B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207759" y="6911397"/>
                <a:ext cx="30135" cy="25920"/>
              </a:xfrm>
              <a:prstGeom prst="rect">
                <a:avLst/>
              </a:prstGeom>
            </p:spPr>
          </p:pic>
        </mc:Fallback>
      </mc:AlternateContent>
      <p:sp>
        <p:nvSpPr>
          <p:cNvPr id="32" name="Oval 31">
            <a:extLst>
              <a:ext uri="{FF2B5EF4-FFF2-40B4-BE49-F238E27FC236}">
                <a16:creationId xmlns:a16="http://schemas.microsoft.com/office/drawing/2014/main" id="{DBE150D4-B65B-5400-B60E-73B4BEBB2795}"/>
              </a:ext>
            </a:extLst>
          </p:cNvPr>
          <p:cNvSpPr/>
          <p:nvPr/>
        </p:nvSpPr>
        <p:spPr>
          <a:xfrm flipH="1">
            <a:off x="246832" y="449736"/>
            <a:ext cx="932793" cy="932793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endParaRPr lang="en-AU" sz="20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/>
              <a:cs typeface="Segoe UI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E141C67-2CB3-706D-323B-98ACF76C4439}"/>
              </a:ext>
            </a:extLst>
          </p:cNvPr>
          <p:cNvSpPr/>
          <p:nvPr/>
        </p:nvSpPr>
        <p:spPr>
          <a:xfrm flipH="1">
            <a:off x="323430" y="526334"/>
            <a:ext cx="779597" cy="779597"/>
          </a:xfrm>
          <a:prstGeom prst="ellipse">
            <a:avLst/>
          </a:prstGeom>
          <a:gradFill>
            <a:gsLst>
              <a:gs pos="21000">
                <a:schemeClr val="accent1"/>
              </a:gs>
              <a:gs pos="75000">
                <a:srgbClr val="B47CF8"/>
              </a:gs>
            </a:gsLst>
            <a:lin ang="3600000" scaled="0"/>
          </a:gradFill>
          <a:ln w="25400">
            <a:noFill/>
          </a:ln>
          <a:effectLst>
            <a:outerShdw blurRad="165100" dist="50800" dir="2080965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AU" sz="1000">
              <a:ln w="3175">
                <a:noFill/>
              </a:ln>
              <a:solidFill>
                <a:srgbClr val="FFFFFF"/>
              </a:solidFill>
              <a:latin typeface="Segoe UI Semibold"/>
              <a:cs typeface="Segoe U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046954-408F-FF59-AEE8-E8ED8E99DB5B}"/>
              </a:ext>
            </a:extLst>
          </p:cNvPr>
          <p:cNvSpPr txBox="1"/>
          <p:nvPr/>
        </p:nvSpPr>
        <p:spPr>
          <a:xfrm>
            <a:off x="469411" y="793791"/>
            <a:ext cx="487634" cy="2446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11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rPr>
              <a:t>Who</a:t>
            </a: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C22BF862-61FD-81FA-8796-79A7ABE3494F}"/>
              </a:ext>
            </a:extLst>
          </p:cNvPr>
          <p:cNvSpPr txBox="1"/>
          <p:nvPr/>
        </p:nvSpPr>
        <p:spPr>
          <a:xfrm>
            <a:off x="1385643" y="5265560"/>
            <a:ext cx="2398080" cy="313060"/>
          </a:xfrm>
          <a:prstGeom prst="roundRect">
            <a:avLst>
              <a:gd name="adj" fmla="val 8225"/>
            </a:avLst>
          </a:prstGeom>
          <a:solidFill>
            <a:srgbClr val="E9EBFA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7200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900">
                <a:solidFill>
                  <a:srgbClr val="282828"/>
                </a:solidFill>
                <a:ea typeface="Segoe UI" pitchFamily="34" charset="0"/>
              </a:rPr>
              <a:t>Identify ‘Attention harnessing’ behaviors</a:t>
            </a:r>
          </a:p>
        </p:txBody>
      </p: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979052F7-4393-CDC1-5A0D-15CD6A64B654}"/>
              </a:ext>
            </a:extLst>
          </p:cNvPr>
          <p:cNvGrpSpPr/>
          <p:nvPr/>
        </p:nvGrpSpPr>
        <p:grpSpPr>
          <a:xfrm>
            <a:off x="3525914" y="5181823"/>
            <a:ext cx="932793" cy="1212086"/>
            <a:chOff x="3316364" y="5143723"/>
            <a:chExt cx="932793" cy="1212086"/>
          </a:xfrm>
        </p:grpSpPr>
        <p:sp>
          <p:nvSpPr>
            <p:cNvPr id="274" name="Rectangle: Rounded Corners 273">
              <a:extLst>
                <a:ext uri="{FF2B5EF4-FFF2-40B4-BE49-F238E27FC236}">
                  <a16:creationId xmlns:a16="http://schemas.microsoft.com/office/drawing/2014/main" id="{F99ED8BB-88A2-383E-0F2D-87544F3181C1}"/>
                </a:ext>
              </a:extLst>
            </p:cNvPr>
            <p:cNvSpPr/>
            <p:nvPr/>
          </p:nvSpPr>
          <p:spPr>
            <a:xfrm>
              <a:off x="3682284" y="6021403"/>
              <a:ext cx="190543" cy="33440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9000">
                  <a:srgbClr val="8661C5"/>
                </a:gs>
                <a:gs pos="0">
                  <a:srgbClr val="C03BC4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32472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latin typeface="Segoe UI Semibold"/>
                  <a:cs typeface="Segoe UI" panose="020B0502040204020203" pitchFamily="34" charset="0"/>
                </a:rPr>
                <a:t>3</a:t>
              </a:r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7862CFC9-67BE-9752-7F6E-AB12085BD1D6}"/>
                </a:ext>
              </a:extLst>
            </p:cNvPr>
            <p:cNvSpPr/>
            <p:nvPr/>
          </p:nvSpPr>
          <p:spPr>
            <a:xfrm flipH="1">
              <a:off x="3316364" y="5143723"/>
              <a:ext cx="932793" cy="932793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AU"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endParaRPr>
            </a:p>
          </p:txBody>
        </p:sp>
        <p:sp>
          <p:nvSpPr>
            <p:cNvPr id="278" name="Oval 277">
              <a:extLst>
                <a:ext uri="{FF2B5EF4-FFF2-40B4-BE49-F238E27FC236}">
                  <a16:creationId xmlns:a16="http://schemas.microsoft.com/office/drawing/2014/main" id="{9EC27576-7E0B-6446-A43C-6AAC701067DE}"/>
                </a:ext>
              </a:extLst>
            </p:cNvPr>
            <p:cNvSpPr/>
            <p:nvPr/>
          </p:nvSpPr>
          <p:spPr>
            <a:xfrm flipH="1">
              <a:off x="3392962" y="5220321"/>
              <a:ext cx="779597" cy="779597"/>
            </a:xfrm>
            <a:prstGeom prst="ellipse">
              <a:avLst/>
            </a:prstGeom>
            <a:gradFill>
              <a:gsLst>
                <a:gs pos="21000">
                  <a:schemeClr val="tx2">
                    <a:lumMod val="25000"/>
                    <a:lumOff val="75000"/>
                  </a:schemeClr>
                </a:gs>
                <a:gs pos="75000">
                  <a:schemeClr val="accent4"/>
                </a:gs>
              </a:gsLst>
              <a:lin ang="3600000" scaled="0"/>
            </a:gradFill>
            <a:ln w="25400">
              <a:noFill/>
            </a:ln>
            <a:effectLst>
              <a:outerShdw blurRad="165100" dist="50800" dir="2080965" algn="tl" rotWithShape="0">
                <a:prstClr val="black">
                  <a:alpha val="10000"/>
                </a:prst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en-AU" sz="10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endParaRP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0633C604-F391-B859-3034-CA65FCD3B3C9}"/>
                </a:ext>
              </a:extLst>
            </p:cNvPr>
            <p:cNvSpPr txBox="1"/>
            <p:nvPr/>
          </p:nvSpPr>
          <p:spPr>
            <a:xfrm>
              <a:off x="3409100" y="5487778"/>
              <a:ext cx="747320" cy="244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defRPr/>
              </a:pPr>
              <a:r>
                <a:rPr lang="en-US" sz="1100">
                  <a:ln w="3175">
                    <a:noFill/>
                  </a:ln>
                  <a:solidFill>
                    <a:srgbClr val="FFFFFF"/>
                  </a:solidFill>
                  <a:latin typeface="Segoe UI Semibold"/>
                  <a:cs typeface="Segoe UI" pitchFamily="34" charset="0"/>
                </a:rPr>
                <a:t>Behavior</a:t>
              </a:r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97981E65-1FA0-6850-EE59-B2E5B5EF73B5}"/>
              </a:ext>
            </a:extLst>
          </p:cNvPr>
          <p:cNvGrpSpPr/>
          <p:nvPr/>
        </p:nvGrpSpPr>
        <p:grpSpPr>
          <a:xfrm>
            <a:off x="5562175" y="4170995"/>
            <a:ext cx="932793" cy="1208902"/>
            <a:chOff x="5562175" y="4170995"/>
            <a:chExt cx="932793" cy="1208902"/>
          </a:xfrm>
        </p:grpSpPr>
        <p:sp>
          <p:nvSpPr>
            <p:cNvPr id="306" name="Rectangle: Rounded Corners 305">
              <a:extLst>
                <a:ext uri="{FF2B5EF4-FFF2-40B4-BE49-F238E27FC236}">
                  <a16:creationId xmlns:a16="http://schemas.microsoft.com/office/drawing/2014/main" id="{ED11957C-E373-02FB-C1CC-C9106C6F8A5A}"/>
                </a:ext>
              </a:extLst>
            </p:cNvPr>
            <p:cNvSpPr/>
            <p:nvPr/>
          </p:nvSpPr>
          <p:spPr>
            <a:xfrm>
              <a:off x="5933299" y="5045491"/>
              <a:ext cx="190543" cy="33440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9000">
                  <a:srgbClr val="8661C5"/>
                </a:gs>
                <a:gs pos="0">
                  <a:srgbClr val="C03BC4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32472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latin typeface="Segoe UI Semibold"/>
                  <a:cs typeface="Segoe UI" panose="020B0502040204020203" pitchFamily="34" charset="0"/>
                </a:rPr>
                <a:t>4</a:t>
              </a:r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B1ED9EF1-35E2-49E8-5EB5-47F52A314F9E}"/>
                </a:ext>
              </a:extLst>
            </p:cNvPr>
            <p:cNvSpPr/>
            <p:nvPr/>
          </p:nvSpPr>
          <p:spPr>
            <a:xfrm flipH="1">
              <a:off x="5562175" y="4170995"/>
              <a:ext cx="932793" cy="932793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AU"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endParaRPr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6D049AAA-6009-E72D-BBBC-5AAC1F443693}"/>
                </a:ext>
              </a:extLst>
            </p:cNvPr>
            <p:cNvSpPr/>
            <p:nvPr/>
          </p:nvSpPr>
          <p:spPr>
            <a:xfrm flipH="1">
              <a:off x="5638773" y="4247593"/>
              <a:ext cx="779597" cy="779597"/>
            </a:xfrm>
            <a:prstGeom prst="ellipse">
              <a:avLst/>
            </a:prstGeom>
            <a:gradFill>
              <a:gsLst>
                <a:gs pos="21000">
                  <a:schemeClr val="accent1"/>
                </a:gs>
                <a:gs pos="75000">
                  <a:srgbClr val="B47CF8"/>
                </a:gs>
              </a:gsLst>
              <a:lin ang="3600000" scaled="0"/>
            </a:gradFill>
            <a:ln w="25400">
              <a:noFill/>
            </a:ln>
            <a:effectLst>
              <a:outerShdw blurRad="165100" dist="50800" dir="2080965" algn="tl" rotWithShape="0">
                <a:prstClr val="black">
                  <a:alpha val="10000"/>
                </a:prst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en-AU" sz="10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319BA0CD-737F-8DAF-0267-A2757556E276}"/>
                </a:ext>
              </a:extLst>
            </p:cNvPr>
            <p:cNvSpPr txBox="1"/>
            <p:nvPr/>
          </p:nvSpPr>
          <p:spPr>
            <a:xfrm>
              <a:off x="5695788" y="4515050"/>
              <a:ext cx="665567" cy="244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defRPr/>
              </a:pPr>
              <a:r>
                <a:rPr lang="en-US" sz="1100" dirty="0">
                  <a:ln w="3175">
                    <a:noFill/>
                  </a:ln>
                  <a:solidFill>
                    <a:srgbClr val="FFFFFF"/>
                  </a:solidFill>
                  <a:latin typeface="Segoe UI Semibold"/>
                  <a:cs typeface="Segoe UI" pitchFamily="34" charset="0"/>
                </a:rPr>
                <a:t>Prompt</a:t>
              </a:r>
            </a:p>
          </p:txBody>
        </p:sp>
      </p:grpSp>
      <p:sp>
        <p:nvSpPr>
          <p:cNvPr id="302" name="TextBox 301">
            <a:extLst>
              <a:ext uri="{FF2B5EF4-FFF2-40B4-BE49-F238E27FC236}">
                <a16:creationId xmlns:a16="http://schemas.microsoft.com/office/drawing/2014/main" id="{30FE4B89-596B-9485-091B-58DB80149CE5}"/>
              </a:ext>
            </a:extLst>
          </p:cNvPr>
          <p:cNvSpPr txBox="1"/>
          <p:nvPr/>
        </p:nvSpPr>
        <p:spPr>
          <a:xfrm>
            <a:off x="8674732" y="5146942"/>
            <a:ext cx="2398080" cy="404767"/>
          </a:xfrm>
          <a:prstGeom prst="roundRect">
            <a:avLst>
              <a:gd name="adj" fmla="val 8225"/>
            </a:avLst>
          </a:prstGeom>
          <a:solidFill>
            <a:srgbClr val="E9EBFA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0000" tIns="7200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900">
                <a:solidFill>
                  <a:srgbClr val="282828"/>
                </a:solidFill>
                <a:ea typeface="Segoe UI" pitchFamily="34" charset="0"/>
              </a:rPr>
              <a:t>What are the benefits of doing things different?</a:t>
            </a: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C1D5C61E-860D-D037-8493-2C7D01022663}"/>
              </a:ext>
            </a:extLst>
          </p:cNvPr>
          <p:cNvGrpSpPr/>
          <p:nvPr/>
        </p:nvGrpSpPr>
        <p:grpSpPr>
          <a:xfrm>
            <a:off x="7824284" y="4980182"/>
            <a:ext cx="932793" cy="1190600"/>
            <a:chOff x="7824284" y="4980182"/>
            <a:chExt cx="932793" cy="1190600"/>
          </a:xfrm>
        </p:grpSpPr>
        <p:sp>
          <p:nvSpPr>
            <p:cNvPr id="301" name="Rectangle: Rounded Corners 300">
              <a:extLst>
                <a:ext uri="{FF2B5EF4-FFF2-40B4-BE49-F238E27FC236}">
                  <a16:creationId xmlns:a16="http://schemas.microsoft.com/office/drawing/2014/main" id="{2C2207EE-CAC7-8CC7-686A-EF5EDEC795C8}"/>
                </a:ext>
              </a:extLst>
            </p:cNvPr>
            <p:cNvSpPr/>
            <p:nvPr/>
          </p:nvSpPr>
          <p:spPr>
            <a:xfrm>
              <a:off x="8195407" y="5836376"/>
              <a:ext cx="190543" cy="33440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9000">
                  <a:srgbClr val="8661C5"/>
                </a:gs>
                <a:gs pos="0">
                  <a:srgbClr val="C03BC4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32472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>
                  <a:solidFill>
                    <a:srgbClr val="FFFFFF"/>
                  </a:solidFill>
                  <a:latin typeface="Segoe UI Semibold"/>
                  <a:cs typeface="Segoe UI" panose="020B0502040204020203" pitchFamily="34" charset="0"/>
                </a:rPr>
                <a:t>5</a:t>
              </a:r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1DAEA1F9-E44B-3683-A194-FB5C4918AD0C}"/>
                </a:ext>
              </a:extLst>
            </p:cNvPr>
            <p:cNvSpPr/>
            <p:nvPr/>
          </p:nvSpPr>
          <p:spPr>
            <a:xfrm flipH="1">
              <a:off x="7824284" y="4980182"/>
              <a:ext cx="932793" cy="932793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AU"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endParaRPr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806225A3-F529-2CF6-7CA7-35BDA927E758}"/>
                </a:ext>
              </a:extLst>
            </p:cNvPr>
            <p:cNvSpPr/>
            <p:nvPr/>
          </p:nvSpPr>
          <p:spPr>
            <a:xfrm flipH="1">
              <a:off x="7900882" y="5056780"/>
              <a:ext cx="779597" cy="779597"/>
            </a:xfrm>
            <a:prstGeom prst="ellipse">
              <a:avLst/>
            </a:prstGeom>
            <a:gradFill>
              <a:gsLst>
                <a:gs pos="21000">
                  <a:schemeClr val="tx2">
                    <a:lumMod val="25000"/>
                    <a:lumOff val="75000"/>
                  </a:schemeClr>
                </a:gs>
                <a:gs pos="75000">
                  <a:schemeClr val="accent4"/>
                </a:gs>
              </a:gsLst>
              <a:lin ang="3600000" scaled="0"/>
            </a:gradFill>
            <a:ln w="25400">
              <a:noFill/>
            </a:ln>
            <a:effectLst>
              <a:outerShdw blurRad="165100" dist="50800" dir="2080965" algn="tl" rotWithShape="0">
                <a:prstClr val="black">
                  <a:alpha val="10000"/>
                </a:prst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en-AU" sz="10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endParaRPr>
            </a:p>
          </p:txBody>
        </p: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450156A8-3AB7-07C0-97A0-D0B359355E1E}"/>
                </a:ext>
              </a:extLst>
            </p:cNvPr>
            <p:cNvSpPr txBox="1"/>
            <p:nvPr/>
          </p:nvSpPr>
          <p:spPr>
            <a:xfrm>
              <a:off x="7971524" y="5324237"/>
              <a:ext cx="638316" cy="244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defRPr/>
              </a:pPr>
              <a:r>
                <a:rPr lang="en-US" sz="1100">
                  <a:ln w="3175">
                    <a:noFill/>
                  </a:ln>
                  <a:solidFill>
                    <a:srgbClr val="FFFFFF"/>
                  </a:solidFill>
                  <a:latin typeface="Segoe UI Semibold"/>
                  <a:cs typeface="Segoe UI" pitchFamily="34" charset="0"/>
                </a:rPr>
                <a:t>Benefit</a:t>
              </a:r>
            </a:p>
          </p:txBody>
        </p:sp>
      </p:grpSp>
      <p:sp>
        <p:nvSpPr>
          <p:cNvPr id="308" name="TextBox 307">
            <a:extLst>
              <a:ext uri="{FF2B5EF4-FFF2-40B4-BE49-F238E27FC236}">
                <a16:creationId xmlns:a16="http://schemas.microsoft.com/office/drawing/2014/main" id="{AB5663C3-1A5E-860C-55B7-B1FA3A881DF2}"/>
              </a:ext>
            </a:extLst>
          </p:cNvPr>
          <p:cNvSpPr txBox="1"/>
          <p:nvPr/>
        </p:nvSpPr>
        <p:spPr>
          <a:xfrm>
            <a:off x="8817393" y="3938797"/>
            <a:ext cx="2398080" cy="465023"/>
          </a:xfrm>
          <a:prstGeom prst="roundRect">
            <a:avLst>
              <a:gd name="adj" fmla="val 8225"/>
            </a:avLst>
          </a:prstGeom>
          <a:solidFill>
            <a:srgbClr val="E9EBFA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7200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900">
                <a:solidFill>
                  <a:srgbClr val="282828"/>
                </a:solidFill>
                <a:ea typeface="Segoe UI" pitchFamily="34" charset="0"/>
              </a:rPr>
              <a:t>What Value will be achieved if we roll this scenario out organization-wide?</a:t>
            </a: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34473D9D-A36C-48E5-2E69-6FDFB964819A}"/>
              </a:ext>
            </a:extLst>
          </p:cNvPr>
          <p:cNvGrpSpPr/>
          <p:nvPr/>
        </p:nvGrpSpPr>
        <p:grpSpPr>
          <a:xfrm>
            <a:off x="11059582" y="3485402"/>
            <a:ext cx="932793" cy="1201964"/>
            <a:chOff x="11059582" y="3485402"/>
            <a:chExt cx="932793" cy="1201964"/>
          </a:xfrm>
        </p:grpSpPr>
        <p:sp>
          <p:nvSpPr>
            <p:cNvPr id="307" name="Rectangle: Rounded Corners 306">
              <a:extLst>
                <a:ext uri="{FF2B5EF4-FFF2-40B4-BE49-F238E27FC236}">
                  <a16:creationId xmlns:a16="http://schemas.microsoft.com/office/drawing/2014/main" id="{52E22BAD-E7D2-4B7D-325E-A38E5EA645C4}"/>
                </a:ext>
              </a:extLst>
            </p:cNvPr>
            <p:cNvSpPr/>
            <p:nvPr/>
          </p:nvSpPr>
          <p:spPr>
            <a:xfrm>
              <a:off x="11421808" y="4352960"/>
              <a:ext cx="190543" cy="33440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9000">
                  <a:srgbClr val="8661C5"/>
                </a:gs>
                <a:gs pos="0">
                  <a:srgbClr val="C03BC4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/>
                  <a:ea typeface="+mn-ea"/>
                  <a:cs typeface="Segoe UI" panose="020B0502040204020203" pitchFamily="34" charset="0"/>
                </a:rPr>
                <a:t>6</a:t>
              </a:r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F8CD7656-1C25-676C-855B-535008AC717B}"/>
                </a:ext>
              </a:extLst>
            </p:cNvPr>
            <p:cNvSpPr/>
            <p:nvPr/>
          </p:nvSpPr>
          <p:spPr>
            <a:xfrm flipH="1">
              <a:off x="11059582" y="3485402"/>
              <a:ext cx="932793" cy="932793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AU"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endParaRPr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A131A177-3F98-1FDA-4D0D-BC22304558C0}"/>
                </a:ext>
              </a:extLst>
            </p:cNvPr>
            <p:cNvSpPr/>
            <p:nvPr/>
          </p:nvSpPr>
          <p:spPr>
            <a:xfrm flipH="1">
              <a:off x="11136180" y="3562000"/>
              <a:ext cx="779597" cy="779597"/>
            </a:xfrm>
            <a:prstGeom prst="ellipse">
              <a:avLst/>
            </a:prstGeom>
            <a:gradFill>
              <a:gsLst>
                <a:gs pos="21000">
                  <a:schemeClr val="accent1"/>
                </a:gs>
                <a:gs pos="75000">
                  <a:srgbClr val="B47CF8"/>
                </a:gs>
              </a:gsLst>
              <a:lin ang="3600000" scaled="0"/>
            </a:gradFill>
            <a:ln w="25400">
              <a:noFill/>
            </a:ln>
            <a:effectLst>
              <a:outerShdw blurRad="165100" dist="50800" dir="2080965" algn="tl" rotWithShape="0">
                <a:prstClr val="black">
                  <a:alpha val="10000"/>
                </a:prst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en-AU" sz="10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endParaRPr>
            </a:p>
          </p:txBody>
        </p:sp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8FAED419-8CE7-EC3F-CCD3-129DCA7391EF}"/>
                </a:ext>
              </a:extLst>
            </p:cNvPr>
            <p:cNvSpPr txBox="1"/>
            <p:nvPr/>
          </p:nvSpPr>
          <p:spPr>
            <a:xfrm>
              <a:off x="11254910" y="3829457"/>
              <a:ext cx="542136" cy="244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defRPr/>
              </a:pPr>
              <a:r>
                <a:rPr lang="en-US" sz="1100">
                  <a:ln w="3175">
                    <a:noFill/>
                  </a:ln>
                  <a:solidFill>
                    <a:srgbClr val="FFFFFF"/>
                  </a:solidFill>
                  <a:latin typeface="Segoe UI Semibold"/>
                  <a:cs typeface="Segoe UI" pitchFamily="34" charset="0"/>
                </a:rPr>
                <a:t>Value</a:t>
              </a:r>
            </a:p>
          </p:txBody>
        </p:sp>
      </p:grpSp>
      <p:sp>
        <p:nvSpPr>
          <p:cNvPr id="313" name="TextBox 312">
            <a:extLst>
              <a:ext uri="{FF2B5EF4-FFF2-40B4-BE49-F238E27FC236}">
                <a16:creationId xmlns:a16="http://schemas.microsoft.com/office/drawing/2014/main" id="{3D4C70F7-A773-F5EF-9D74-216D0AC1BB05}"/>
              </a:ext>
            </a:extLst>
          </p:cNvPr>
          <p:cNvSpPr txBox="1"/>
          <p:nvPr/>
        </p:nvSpPr>
        <p:spPr>
          <a:xfrm>
            <a:off x="8583505" y="1748875"/>
            <a:ext cx="2398080" cy="421313"/>
          </a:xfrm>
          <a:prstGeom prst="roundRect">
            <a:avLst>
              <a:gd name="adj" fmla="val 8225"/>
            </a:avLst>
          </a:prstGeom>
          <a:solidFill>
            <a:srgbClr val="E9EBFA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7200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900">
                <a:solidFill>
                  <a:srgbClr val="282828"/>
                </a:solidFill>
                <a:ea typeface="Segoe UI" pitchFamily="34" charset="0"/>
              </a:rPr>
              <a:t>What can the saved time/effort/finance, etc. be reused for to bring more value?</a:t>
            </a:r>
          </a:p>
        </p:txBody>
      </p: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DF624EC2-721B-2943-EB4E-EE446C97624C}"/>
              </a:ext>
            </a:extLst>
          </p:cNvPr>
          <p:cNvGrpSpPr/>
          <p:nvPr/>
        </p:nvGrpSpPr>
        <p:grpSpPr>
          <a:xfrm>
            <a:off x="7727172" y="1337128"/>
            <a:ext cx="936475" cy="1201964"/>
            <a:chOff x="7727172" y="1337128"/>
            <a:chExt cx="936475" cy="1201964"/>
          </a:xfrm>
        </p:grpSpPr>
        <p:sp>
          <p:nvSpPr>
            <p:cNvPr id="312" name="Rectangle: Rounded Corners 311">
              <a:extLst>
                <a:ext uri="{FF2B5EF4-FFF2-40B4-BE49-F238E27FC236}">
                  <a16:creationId xmlns:a16="http://schemas.microsoft.com/office/drawing/2014/main" id="{C2D8DC1C-7A6B-1E89-B6DC-4D487C511154}"/>
                </a:ext>
              </a:extLst>
            </p:cNvPr>
            <p:cNvSpPr/>
            <p:nvPr/>
          </p:nvSpPr>
          <p:spPr>
            <a:xfrm>
              <a:off x="8091236" y="2204686"/>
              <a:ext cx="190543" cy="33440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9000">
                  <a:srgbClr val="8661C5"/>
                </a:gs>
                <a:gs pos="0">
                  <a:srgbClr val="C03BC4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/>
                  <a:ea typeface="+mn-ea"/>
                  <a:cs typeface="Segoe UI" panose="020B0502040204020203" pitchFamily="34" charset="0"/>
                </a:rPr>
                <a:t>7</a:t>
              </a:r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805FA82D-1136-0B0E-BF6D-451A4D3ABEE0}"/>
                </a:ext>
              </a:extLst>
            </p:cNvPr>
            <p:cNvSpPr/>
            <p:nvPr/>
          </p:nvSpPr>
          <p:spPr>
            <a:xfrm flipH="1">
              <a:off x="7729010" y="1337128"/>
              <a:ext cx="932793" cy="932793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AU"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endParaRPr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50780D31-E6DE-53E6-6130-1277BCD4EEA8}"/>
                </a:ext>
              </a:extLst>
            </p:cNvPr>
            <p:cNvSpPr/>
            <p:nvPr/>
          </p:nvSpPr>
          <p:spPr>
            <a:xfrm flipH="1">
              <a:off x="7805608" y="1413726"/>
              <a:ext cx="779597" cy="779597"/>
            </a:xfrm>
            <a:prstGeom prst="ellipse">
              <a:avLst/>
            </a:prstGeom>
            <a:gradFill>
              <a:gsLst>
                <a:gs pos="21000">
                  <a:schemeClr val="accent1"/>
                </a:gs>
                <a:gs pos="75000">
                  <a:srgbClr val="B47CF8"/>
                </a:gs>
              </a:gsLst>
              <a:lin ang="3600000" scaled="0"/>
            </a:gradFill>
            <a:ln w="25400">
              <a:noFill/>
            </a:ln>
            <a:effectLst>
              <a:outerShdw blurRad="165100" dist="50800" dir="2080965" algn="tl" rotWithShape="0">
                <a:prstClr val="black">
                  <a:alpha val="10000"/>
                </a:prst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en-AU" sz="10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endParaRPr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EB5B6481-AE54-4226-5E2A-53DAE5BB9A61}"/>
                </a:ext>
              </a:extLst>
            </p:cNvPr>
            <p:cNvSpPr txBox="1"/>
            <p:nvPr/>
          </p:nvSpPr>
          <p:spPr>
            <a:xfrm>
              <a:off x="7727172" y="1681183"/>
              <a:ext cx="936475" cy="2377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defRPr/>
              </a:pPr>
              <a:r>
                <a:rPr lang="en-US" sz="1050">
                  <a:ln w="3175">
                    <a:noFill/>
                  </a:ln>
                  <a:solidFill>
                    <a:srgbClr val="FFFFFF"/>
                  </a:solidFill>
                  <a:latin typeface="Segoe UI Semibold"/>
                  <a:cs typeface="Segoe UI" pitchFamily="34" charset="0"/>
                </a:rPr>
                <a:t>Opportunity</a:t>
              </a:r>
            </a:p>
          </p:txBody>
        </p:sp>
      </p:grpSp>
      <p:cxnSp>
        <p:nvCxnSpPr>
          <p:cNvPr id="327" name="Connector: Curved 326">
            <a:extLst>
              <a:ext uri="{FF2B5EF4-FFF2-40B4-BE49-F238E27FC236}">
                <a16:creationId xmlns:a16="http://schemas.microsoft.com/office/drawing/2014/main" id="{2ABB8E50-1AEB-00DB-ABAE-A886784481A8}"/>
              </a:ext>
            </a:extLst>
          </p:cNvPr>
          <p:cNvCxnSpPr>
            <a:cxnSpLocks/>
            <a:stCxn id="309" idx="0"/>
          </p:cNvCxnSpPr>
          <p:nvPr/>
        </p:nvCxnSpPr>
        <p:spPr>
          <a:xfrm rot="16200000" flipV="1">
            <a:off x="10046876" y="2006299"/>
            <a:ext cx="1199816" cy="1758389"/>
          </a:xfrm>
          <a:prstGeom prst="curvedConnector2">
            <a:avLst/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  <a:prstDash val="sysDot"/>
            <a:headEnd type="none" w="med" len="med"/>
            <a:tailEnd type="triangl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331" name="Connector: Curved 330">
            <a:extLst>
              <a:ext uri="{FF2B5EF4-FFF2-40B4-BE49-F238E27FC236}">
                <a16:creationId xmlns:a16="http://schemas.microsoft.com/office/drawing/2014/main" id="{1BECDF99-CBC5-0625-D4DB-A5768A9BD262}"/>
              </a:ext>
            </a:extLst>
          </p:cNvPr>
          <p:cNvCxnSpPr>
            <a:cxnSpLocks/>
            <a:endCxn id="303" idx="0"/>
          </p:cNvCxnSpPr>
          <p:nvPr/>
        </p:nvCxnSpPr>
        <p:spPr>
          <a:xfrm>
            <a:off x="6504883" y="4418195"/>
            <a:ext cx="1785797" cy="561987"/>
          </a:xfrm>
          <a:prstGeom prst="curvedConnector2">
            <a:avLst/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  <a:prstDash val="sysDot"/>
            <a:headEnd type="none" w="med" len="med"/>
            <a:tailEnd type="triangl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369" name="Connector: Curved 368">
            <a:extLst>
              <a:ext uri="{FF2B5EF4-FFF2-40B4-BE49-F238E27FC236}">
                <a16:creationId xmlns:a16="http://schemas.microsoft.com/office/drawing/2014/main" id="{12420A37-721B-EAE5-2134-08E23C8EF6D2}"/>
              </a:ext>
            </a:extLst>
          </p:cNvPr>
          <p:cNvCxnSpPr>
            <a:cxnSpLocks/>
          </p:cNvCxnSpPr>
          <p:nvPr/>
        </p:nvCxnSpPr>
        <p:spPr>
          <a:xfrm rot="16200000" flipH="1">
            <a:off x="599605" y="5005175"/>
            <a:ext cx="507534" cy="585533"/>
          </a:xfrm>
          <a:prstGeom prst="curvedConnector2">
            <a:avLst/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  <a:prstDash val="sysDot"/>
            <a:headEnd type="none" w="med" len="med"/>
            <a:tailEnd type="triangl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0426CBC6-AEDE-C3E8-7E28-B7D80070DEFB}"/>
              </a:ext>
            </a:extLst>
          </p:cNvPr>
          <p:cNvGrpSpPr/>
          <p:nvPr/>
        </p:nvGrpSpPr>
        <p:grpSpPr>
          <a:xfrm>
            <a:off x="400492" y="2212292"/>
            <a:ext cx="4066005" cy="2819466"/>
            <a:chOff x="400492" y="2212292"/>
            <a:chExt cx="4066005" cy="2819466"/>
          </a:xfrm>
        </p:grpSpPr>
        <p:sp>
          <p:nvSpPr>
            <p:cNvPr id="244" name="TextBox 536">
              <a:extLst>
                <a:ext uri="{FF2B5EF4-FFF2-40B4-BE49-F238E27FC236}">
                  <a16:creationId xmlns:a16="http://schemas.microsoft.com/office/drawing/2014/main" id="{DE018C6F-7903-8D64-6F8A-B139DC2706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3564648" y="2976626"/>
              <a:ext cx="9018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AU" sz="600">
                  <a:solidFill>
                    <a:srgbClr val="4472C4"/>
                  </a:solidFill>
                  <a:latin typeface="Calibri" panose="020F0502020204030204"/>
                </a:rPr>
                <a:t>Business Differentiation</a:t>
              </a:r>
            </a:p>
          </p:txBody>
        </p:sp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968EFD58-33F2-0CB2-BD67-96BBE6B2E4B9}"/>
                </a:ext>
              </a:extLst>
            </p:cNvPr>
            <p:cNvGrpSpPr/>
            <p:nvPr/>
          </p:nvGrpSpPr>
          <p:grpSpPr>
            <a:xfrm>
              <a:off x="400492" y="2212292"/>
              <a:ext cx="3807011" cy="2819466"/>
              <a:chOff x="400492" y="2212292"/>
              <a:chExt cx="3807011" cy="2819466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07D5FAA-F7B1-B138-2661-1F4662123E0E}"/>
                  </a:ext>
                </a:extLst>
              </p:cNvPr>
              <p:cNvSpPr txBox="1"/>
              <p:nvPr/>
            </p:nvSpPr>
            <p:spPr>
              <a:xfrm>
                <a:off x="400492" y="3270575"/>
                <a:ext cx="1875057" cy="1761183"/>
              </a:xfrm>
              <a:prstGeom prst="roundRect">
                <a:avLst>
                  <a:gd name="adj" fmla="val 8225"/>
                </a:avLst>
              </a:prstGeom>
              <a:solidFill>
                <a:schemeClr val="bg2"/>
              </a:solidFill>
              <a:ln w="25400">
                <a:noFill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91440" rIns="91440" bIns="9144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algn="ctr" defTabSz="932472" fontAlgn="base">
                  <a:spcBef>
                    <a:spcPct val="0"/>
                  </a:spcBef>
                  <a:spcAft>
                    <a:spcPct val="0"/>
                  </a:spcAft>
                  <a:defRPr sz="200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Segoe UI"/>
                    <a:cs typeface="Segoe UI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lvl="0" algn="l">
                  <a:spcAft>
                    <a:spcPts val="0"/>
                  </a:spcAft>
                  <a:defRPr/>
                </a:pPr>
                <a:r>
                  <a:rPr lang="en-US" sz="850">
                    <a:solidFill>
                      <a:srgbClr val="282828"/>
                    </a:solidFill>
                    <a:latin typeface="+mn-lt"/>
                    <a:ea typeface="Segoe UI" pitchFamily="34" charset="0"/>
                  </a:rPr>
                  <a:t>How to things happen today? Perhaps, consider writing down detailed steps:</a:t>
                </a:r>
              </a:p>
              <a:p>
                <a:pPr marL="228600" lvl="0" indent="-228600" algn="l">
                  <a:spcAft>
                    <a:spcPts val="0"/>
                  </a:spcAft>
                  <a:buAutoNum type="arabicPeriod"/>
                  <a:defRPr/>
                </a:pPr>
                <a:r>
                  <a:rPr lang="en-US" sz="850">
                    <a:solidFill>
                      <a:srgbClr val="282828"/>
                    </a:solidFill>
                    <a:latin typeface="+mn-lt"/>
                    <a:ea typeface="Segoe UI" pitchFamily="34" charset="0"/>
                  </a:rPr>
                  <a:t>I/we start here</a:t>
                </a:r>
              </a:p>
              <a:p>
                <a:pPr marL="228600" lvl="0" indent="-228600" algn="l">
                  <a:spcAft>
                    <a:spcPts val="0"/>
                  </a:spcAft>
                  <a:buAutoNum type="arabicPeriod"/>
                  <a:defRPr/>
                </a:pPr>
                <a:r>
                  <a:rPr lang="en-US" sz="850">
                    <a:solidFill>
                      <a:srgbClr val="282828"/>
                    </a:solidFill>
                    <a:latin typeface="+mn-lt"/>
                    <a:ea typeface="Segoe UI" pitchFamily="34" charset="0"/>
                  </a:rPr>
                  <a:t>Then, I/we do this</a:t>
                </a:r>
              </a:p>
              <a:p>
                <a:pPr marL="228600" lvl="0" indent="-228600" algn="l">
                  <a:spcAft>
                    <a:spcPts val="0"/>
                  </a:spcAft>
                  <a:buAutoNum type="arabicPeriod"/>
                  <a:defRPr/>
                </a:pPr>
                <a:r>
                  <a:rPr lang="en-US" sz="850">
                    <a:solidFill>
                      <a:srgbClr val="282828"/>
                    </a:solidFill>
                    <a:latin typeface="+mn-lt"/>
                    <a:ea typeface="Segoe UI" pitchFamily="34" charset="0"/>
                  </a:rPr>
                  <a:t>Followed by this</a:t>
                </a:r>
              </a:p>
              <a:p>
                <a:pPr marL="228600" lvl="0" indent="-228600" algn="l">
                  <a:spcAft>
                    <a:spcPts val="0"/>
                  </a:spcAft>
                  <a:buAutoNum type="arabicPeriod"/>
                  <a:defRPr/>
                </a:pPr>
                <a:r>
                  <a:rPr lang="en-US" sz="850">
                    <a:solidFill>
                      <a:srgbClr val="282828"/>
                    </a:solidFill>
                    <a:latin typeface="+mn-lt"/>
                    <a:ea typeface="Segoe UI" pitchFamily="34" charset="0"/>
                  </a:rPr>
                  <a:t>And this</a:t>
                </a:r>
              </a:p>
              <a:p>
                <a:pPr marL="228600" lvl="0" indent="-228600" algn="l">
                  <a:spcAft>
                    <a:spcPts val="0"/>
                  </a:spcAft>
                  <a:buAutoNum type="arabicPeriod"/>
                  <a:defRPr/>
                </a:pPr>
                <a:r>
                  <a:rPr lang="en-US" sz="850">
                    <a:solidFill>
                      <a:srgbClr val="282828"/>
                    </a:solidFill>
                    <a:latin typeface="+mn-lt"/>
                    <a:ea typeface="Segoe UI" pitchFamily="34" charset="0"/>
                  </a:rPr>
                  <a:t>…</a:t>
                </a:r>
              </a:p>
              <a:p>
                <a:pPr marL="228600" lvl="0" indent="-228600" algn="l">
                  <a:spcAft>
                    <a:spcPts val="0"/>
                  </a:spcAft>
                  <a:buAutoNum type="arabicPeriod"/>
                  <a:defRPr/>
                </a:pPr>
                <a:r>
                  <a:rPr lang="en-US" sz="850">
                    <a:solidFill>
                      <a:srgbClr val="282828"/>
                    </a:solidFill>
                    <a:latin typeface="+mn-lt"/>
                    <a:ea typeface="Segoe UI" pitchFamily="34" charset="0"/>
                  </a:rPr>
                  <a:t>…</a:t>
                </a:r>
              </a:p>
              <a:p>
                <a:pPr marL="228600" lvl="0" indent="-228600" algn="l">
                  <a:spcAft>
                    <a:spcPts val="0"/>
                  </a:spcAft>
                  <a:buAutoNum type="arabicPeriod"/>
                  <a:defRPr/>
                </a:pPr>
                <a:r>
                  <a:rPr lang="en-US" sz="850">
                    <a:solidFill>
                      <a:srgbClr val="282828"/>
                    </a:solidFill>
                    <a:latin typeface="+mn-lt"/>
                    <a:ea typeface="Segoe UI" pitchFamily="34" charset="0"/>
                  </a:rPr>
                  <a:t>And this (but don’t know why)</a:t>
                </a:r>
              </a:p>
              <a:p>
                <a:pPr marL="228600" lvl="0" indent="-228600" algn="l">
                  <a:spcAft>
                    <a:spcPts val="0"/>
                  </a:spcAft>
                  <a:buAutoNum type="arabicPeriod"/>
                  <a:defRPr/>
                </a:pPr>
                <a:r>
                  <a:rPr lang="en-US" sz="850">
                    <a:solidFill>
                      <a:srgbClr val="282828"/>
                    </a:solidFill>
                    <a:latin typeface="+mn-lt"/>
                    <a:ea typeface="Segoe UI" pitchFamily="34" charset="0"/>
                  </a:rPr>
                  <a:t>The end.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BD048B8-59A3-0FAD-EACB-BC8A9530E1D3}"/>
                  </a:ext>
                </a:extLst>
              </p:cNvPr>
              <p:cNvSpPr txBox="1"/>
              <p:nvPr/>
            </p:nvSpPr>
            <p:spPr>
              <a:xfrm>
                <a:off x="1102708" y="2212292"/>
                <a:ext cx="2436098" cy="355031"/>
              </a:xfrm>
              <a:prstGeom prst="roundRect">
                <a:avLst>
                  <a:gd name="adj" fmla="val 8225"/>
                </a:avLst>
              </a:prstGeom>
              <a:solidFill>
                <a:srgbClr val="E9EBFA"/>
              </a:solidFill>
              <a:ln w="25400">
                <a:noFill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36000" rIns="91440" bIns="9144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algn="ctr" defTabSz="932472" fontAlgn="base">
                  <a:spcBef>
                    <a:spcPct val="0"/>
                  </a:spcBef>
                  <a:spcAft>
                    <a:spcPct val="0"/>
                  </a:spcAft>
                  <a:defRPr sz="200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Segoe UI"/>
                    <a:cs typeface="Segoe UI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lvl="0" algn="l">
                  <a:spcAft>
                    <a:spcPts val="0"/>
                  </a:spcAft>
                  <a:defRPr/>
                </a:pPr>
                <a:r>
                  <a:rPr lang="en-US" sz="900">
                    <a:solidFill>
                      <a:srgbClr val="282828"/>
                    </a:solidFill>
                    <a:ea typeface="Segoe UI" pitchFamily="34" charset="0"/>
                  </a:rPr>
                  <a:t>How do you work today and what problem do you want to solve/new opportunity? </a:t>
                </a:r>
              </a:p>
            </p:txBody>
          </p:sp>
          <p:sp>
            <p:nvSpPr>
              <p:cNvPr id="224" name="TextBox 623">
                <a:extLst>
                  <a:ext uri="{FF2B5EF4-FFF2-40B4-BE49-F238E27FC236}">
                    <a16:creationId xmlns:a16="http://schemas.microsoft.com/office/drawing/2014/main" id="{E65DE9D0-A051-CB7B-B0DC-0E71E8B378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2230018" y="2962300"/>
                <a:ext cx="1110096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AU" sz="600">
                    <a:solidFill>
                      <a:srgbClr val="4472C4"/>
                    </a:solidFill>
                    <a:latin typeface="Calibri" panose="020F0502020204030204"/>
                  </a:rPr>
                  <a:t>Community</a:t>
                </a:r>
              </a:p>
              <a:p>
                <a:pPr algn="ctr">
                  <a:defRPr/>
                </a:pPr>
                <a:r>
                  <a:rPr lang="en-AU" sz="600">
                    <a:solidFill>
                      <a:srgbClr val="4472C4"/>
                    </a:solidFill>
                    <a:latin typeface="Calibri" panose="020F0502020204030204"/>
                  </a:rPr>
                  <a:t>+ Organization</a:t>
                </a:r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157F26B6-BEA9-77CE-88FD-CABD3E7D747F}"/>
                  </a:ext>
                </a:extLst>
              </p:cNvPr>
              <p:cNvGrpSpPr/>
              <p:nvPr/>
            </p:nvGrpSpPr>
            <p:grpSpPr>
              <a:xfrm>
                <a:off x="2646340" y="2702960"/>
                <a:ext cx="267863" cy="267863"/>
                <a:chOff x="2363237" y="2333802"/>
                <a:chExt cx="374076" cy="374076"/>
              </a:xfrm>
            </p:grpSpPr>
            <p:sp>
              <p:nvSpPr>
                <p:cNvPr id="225" name="Oval 224">
                  <a:extLst>
                    <a:ext uri="{FF2B5EF4-FFF2-40B4-BE49-F238E27FC236}">
                      <a16:creationId xmlns:a16="http://schemas.microsoft.com/office/drawing/2014/main" id="{C75D93BB-780A-6F4E-3F82-9BB5C59DAF20}"/>
                    </a:ext>
                  </a:extLst>
                </p:cNvPr>
                <p:cNvSpPr/>
                <p:nvPr/>
              </p:nvSpPr>
              <p:spPr>
                <a:xfrm>
                  <a:off x="2363237" y="2333802"/>
                  <a:ext cx="374076" cy="374076"/>
                </a:xfrm>
                <a:prstGeom prst="ellipse">
                  <a:avLst/>
                </a:prstGeom>
                <a:solidFill>
                  <a:srgbClr val="70AD47">
                    <a:lumMod val="40000"/>
                    <a:lumOff val="60000"/>
                  </a:srgbClr>
                </a:solidFill>
                <a:ln w="12700" cap="flat" cmpd="sng" algn="ctr">
                  <a:solidFill>
                    <a:sysClr val="window" lastClr="FFFFFF">
                      <a:lumMod val="85000"/>
                    </a:sysClr>
                  </a:solidFill>
                  <a:prstDash val="solid"/>
                  <a:miter lim="800000"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0" tIns="0" rIns="0" bIns="0"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800" b="1" i="0" u="none" strike="noStrike" kern="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6" name="Partial Circle 225">
                  <a:extLst>
                    <a:ext uri="{FF2B5EF4-FFF2-40B4-BE49-F238E27FC236}">
                      <a16:creationId xmlns:a16="http://schemas.microsoft.com/office/drawing/2014/main" id="{E8035C21-C797-33CA-1246-31D7FBCD6522}"/>
                    </a:ext>
                  </a:extLst>
                </p:cNvPr>
                <p:cNvSpPr/>
                <p:nvPr/>
              </p:nvSpPr>
              <p:spPr>
                <a:xfrm>
                  <a:off x="2363366" y="2333932"/>
                  <a:ext cx="373817" cy="373817"/>
                </a:xfrm>
                <a:prstGeom prst="pie">
                  <a:avLst>
                    <a:gd name="adj1" fmla="val 13731290"/>
                    <a:gd name="adj2" fmla="val 7412804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8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27" name="Group 226">
                  <a:extLst>
                    <a:ext uri="{FF2B5EF4-FFF2-40B4-BE49-F238E27FC236}">
                      <a16:creationId xmlns:a16="http://schemas.microsoft.com/office/drawing/2014/main" id="{0FDF76FE-C8B1-B6DD-A8F6-C7703DE6720D}"/>
                    </a:ext>
                  </a:extLst>
                </p:cNvPr>
                <p:cNvGrpSpPr/>
                <p:nvPr/>
              </p:nvGrpSpPr>
              <p:grpSpPr>
                <a:xfrm>
                  <a:off x="2456172" y="2426738"/>
                  <a:ext cx="188205" cy="188205"/>
                  <a:chOff x="5423663" y="2954553"/>
                  <a:chExt cx="1061378" cy="1061380"/>
                </a:xfrm>
              </p:grpSpPr>
              <p:sp>
                <p:nvSpPr>
                  <p:cNvPr id="260" name="Oval 259">
                    <a:extLst>
                      <a:ext uri="{FF2B5EF4-FFF2-40B4-BE49-F238E27FC236}">
                        <a16:creationId xmlns:a16="http://schemas.microsoft.com/office/drawing/2014/main" id="{7569CB0B-8BCA-9522-8429-253B471219F7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423663" y="2954553"/>
                    <a:ext cx="1061378" cy="1061380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6350" cap="flat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rot="0" spcFirstLastPara="0" vert="horz" wrap="square" lIns="186494" tIns="149196" rIns="186494" bIns="149196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defTabSz="950846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800" b="1" i="0" u="none" strike="noStrike" kern="0" cap="none" spc="0" normalizeH="0" baseline="0" noProof="0">
                      <a:ln>
                        <a:noFill/>
                      </a:ln>
                      <a:gradFill>
                        <a:gsLst>
                          <a:gs pos="0">
                            <a:srgbClr val="FFFFFF"/>
                          </a:gs>
                          <a:gs pos="100000">
                            <a:srgbClr val="FFFFFF"/>
                          </a:gs>
                        </a:gsLst>
                        <a:lin ang="5400000" scaled="0"/>
                      </a:gradFill>
                      <a:effectLst/>
                      <a:uLnTx/>
                      <a:uFillTx/>
                      <a:latin typeface="Calibri" panose="020F0502020204030204"/>
                      <a:ea typeface="Segoe UI" pitchFamily="34" charset="0"/>
                      <a:cs typeface="Segoe UI" pitchFamily="34" charset="0"/>
                    </a:endParaRPr>
                  </a:p>
                </p:txBody>
              </p:sp>
              <p:pic>
                <p:nvPicPr>
                  <p:cNvPr id="261" name="Graphic 628" descr="Group of people">
                    <a:extLst>
                      <a:ext uri="{FF2B5EF4-FFF2-40B4-BE49-F238E27FC236}">
                        <a16:creationId xmlns:a16="http://schemas.microsoft.com/office/drawing/2014/main" id="{1A247404-0CB2-E199-DC57-038ED02F0A5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568402" y="3099284"/>
                    <a:ext cx="771908" cy="771910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228" name="Oval 227">
                  <a:extLst>
                    <a:ext uri="{FF2B5EF4-FFF2-40B4-BE49-F238E27FC236}">
                      <a16:creationId xmlns:a16="http://schemas.microsoft.com/office/drawing/2014/main" id="{2576C128-217B-71C0-0122-3D10EE64B41A}"/>
                    </a:ext>
                  </a:extLst>
                </p:cNvPr>
                <p:cNvSpPr/>
                <p:nvPr/>
              </p:nvSpPr>
              <p:spPr>
                <a:xfrm>
                  <a:off x="2416983" y="2385871"/>
                  <a:ext cx="276871" cy="276871"/>
                </a:xfrm>
                <a:prstGeom prst="ellipse">
                  <a:avLst/>
                </a:prstGeom>
                <a:noFill/>
                <a:ln w="76200" cap="flat" cmpd="sng" algn="ctr">
                  <a:gradFill flip="none" rotWithShape="1">
                    <a:gsLst>
                      <a:gs pos="100000">
                        <a:srgbClr val="BDD7EE"/>
                      </a:gs>
                      <a:gs pos="55000">
                        <a:sysClr val="window" lastClr="FFFFFF">
                          <a:lumMod val="95000"/>
                        </a:sys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prstDash val="solid"/>
                  <a:miter lim="800000"/>
                  <a:extLst>
                    <a:ext uri="{C807C97D-BFC1-408E-A445-0C87EB9F89A2}">
                      <ask:lineSketchStyleProps xmlns:ask="http://schemas.microsoft.com/office/drawing/2018/sketchyshapes" sd="1219033472">
                        <a:custGeom>
                          <a:avLst/>
                          <a:gdLst>
                            <a:gd name="connsiteX0" fmla="*/ 0 w 1561413"/>
                            <a:gd name="connsiteY0" fmla="*/ 780707 h 1561413"/>
                            <a:gd name="connsiteX1" fmla="*/ 780707 w 1561413"/>
                            <a:gd name="connsiteY1" fmla="*/ 0 h 1561413"/>
                            <a:gd name="connsiteX2" fmla="*/ 1561414 w 1561413"/>
                            <a:gd name="connsiteY2" fmla="*/ 780707 h 1561413"/>
                            <a:gd name="connsiteX3" fmla="*/ 780707 w 1561413"/>
                            <a:gd name="connsiteY3" fmla="*/ 1561414 h 1561413"/>
                            <a:gd name="connsiteX4" fmla="*/ 0 w 1561413"/>
                            <a:gd name="connsiteY4" fmla="*/ 780707 h 156141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561413" h="1561413" extrusionOk="0">
                              <a:moveTo>
                                <a:pt x="0" y="780707"/>
                              </a:moveTo>
                              <a:cubicBezTo>
                                <a:pt x="-18852" y="337906"/>
                                <a:pt x="300376" y="18450"/>
                                <a:pt x="780707" y="0"/>
                              </a:cubicBezTo>
                              <a:cubicBezTo>
                                <a:pt x="1321605" y="23100"/>
                                <a:pt x="1462994" y="352663"/>
                                <a:pt x="1561414" y="780707"/>
                              </a:cubicBezTo>
                              <a:cubicBezTo>
                                <a:pt x="1478905" y="1292455"/>
                                <a:pt x="1205817" y="1594928"/>
                                <a:pt x="780707" y="1561414"/>
                              </a:cubicBezTo>
                              <a:cubicBezTo>
                                <a:pt x="302711" y="1535796"/>
                                <a:pt x="24407" y="1223542"/>
                                <a:pt x="0" y="780707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800" b="1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29" name="Graphic 665">
                  <a:extLst>
                    <a:ext uri="{FF2B5EF4-FFF2-40B4-BE49-F238E27FC236}">
                      <a16:creationId xmlns:a16="http://schemas.microsoft.com/office/drawing/2014/main" id="{014C5BAE-99AF-4DDD-5B50-1A6D359B1D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10951" y="2625607"/>
                  <a:ext cx="81071" cy="81071"/>
                </a:xfrm>
                <a:prstGeom prst="rect">
                  <a:avLst/>
                </a:prstGeom>
              </p:spPr>
            </p:pic>
          </p:grpSp>
          <p:sp>
            <p:nvSpPr>
              <p:cNvPr id="234" name="TextBox 786">
                <a:extLst>
                  <a:ext uri="{FF2B5EF4-FFF2-40B4-BE49-F238E27FC236}">
                    <a16:creationId xmlns:a16="http://schemas.microsoft.com/office/drawing/2014/main" id="{3B0F3F39-9E1B-C886-21F4-133434DA2B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3021536" y="2975817"/>
                <a:ext cx="825559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4472C4"/>
                    </a:solidFill>
                    <a:effectLst/>
                    <a:uLnTx/>
                    <a:uFillTx/>
                    <a:latin typeface="Calibri" panose="020F0502020204030204"/>
                  </a:rPr>
                  <a:t>Business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4472C4"/>
                    </a:solidFill>
                    <a:effectLst/>
                    <a:uLnTx/>
                    <a:uFillTx/>
                    <a:latin typeface="Calibri" panose="020F0502020204030204"/>
                  </a:rPr>
                  <a:t>Optimization</a:t>
                </a: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538CBDC9-8B76-E0B2-272A-60C55E6BD8A8}"/>
                  </a:ext>
                </a:extLst>
              </p:cNvPr>
              <p:cNvGrpSpPr/>
              <p:nvPr/>
            </p:nvGrpSpPr>
            <p:grpSpPr>
              <a:xfrm>
                <a:off x="3281748" y="2705742"/>
                <a:ext cx="262299" cy="262299"/>
                <a:chOff x="3716659" y="2233532"/>
                <a:chExt cx="262299" cy="262299"/>
              </a:xfrm>
            </p:grpSpPr>
            <p:sp>
              <p:nvSpPr>
                <p:cNvPr id="235" name="Oval 234">
                  <a:extLst>
                    <a:ext uri="{FF2B5EF4-FFF2-40B4-BE49-F238E27FC236}">
                      <a16:creationId xmlns:a16="http://schemas.microsoft.com/office/drawing/2014/main" id="{44AB2AD1-3485-EB5E-47BB-B96B495DAA71}"/>
                    </a:ext>
                  </a:extLst>
                </p:cNvPr>
                <p:cNvSpPr/>
                <p:nvPr/>
              </p:nvSpPr>
              <p:spPr>
                <a:xfrm>
                  <a:off x="3716659" y="2233532"/>
                  <a:ext cx="262299" cy="262299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ysClr val="window" lastClr="FFFFFF">
                      <a:lumMod val="85000"/>
                    </a:sysClr>
                  </a:solidFill>
                  <a:prstDash val="solid"/>
                  <a:miter lim="800000"/>
                </a:ln>
                <a:effectLst>
                  <a:outerShdw blurRad="63500" sx="102000" sy="102000" algn="ctr" rotWithShape="0">
                    <a:srgbClr val="7030A0">
                      <a:alpha val="40000"/>
                    </a:srgbClr>
                  </a:outerShdw>
                </a:effectLst>
              </p:spPr>
              <p:txBody>
                <a:bodyPr lIns="0" tIns="0" rIns="0" bIns="0"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800" b="0" i="0" u="none" strike="noStrike" kern="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36" name="Graphic 788" descr="Workflow with solid fill">
                  <a:extLst>
                    <a:ext uri="{FF2B5EF4-FFF2-40B4-BE49-F238E27FC236}">
                      <a16:creationId xmlns:a16="http://schemas.microsoft.com/office/drawing/2014/main" id="{13C760E3-5715-65CC-012D-68BA4A55C0F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90440" y="2307313"/>
                  <a:ext cx="114736" cy="114736"/>
                </a:xfrm>
                <a:prstGeom prst="rect">
                  <a:avLst/>
                </a:prstGeom>
              </p:spPr>
            </p:pic>
            <p:sp>
              <p:nvSpPr>
                <p:cNvPr id="237" name="Oval 236">
                  <a:extLst>
                    <a:ext uri="{FF2B5EF4-FFF2-40B4-BE49-F238E27FC236}">
                      <a16:creationId xmlns:a16="http://schemas.microsoft.com/office/drawing/2014/main" id="{46C44D27-D53E-5639-4E92-17CB9541F737}"/>
                    </a:ext>
                  </a:extLst>
                </p:cNvPr>
                <p:cNvSpPr/>
                <p:nvPr/>
              </p:nvSpPr>
              <p:spPr>
                <a:xfrm>
                  <a:off x="3747408" y="2265798"/>
                  <a:ext cx="198258" cy="198258"/>
                </a:xfrm>
                <a:prstGeom prst="ellipse">
                  <a:avLst/>
                </a:prstGeom>
                <a:noFill/>
                <a:ln w="76200" cap="flat" cmpd="sng" algn="ctr">
                  <a:gradFill flip="none" rotWithShape="1">
                    <a:gsLst>
                      <a:gs pos="100000">
                        <a:srgbClr val="BDD7EE"/>
                      </a:gs>
                      <a:gs pos="55000">
                        <a:sysClr val="window" lastClr="FFFFFF">
                          <a:lumMod val="95000"/>
                        </a:sys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prstDash val="solid"/>
                  <a:miter lim="800000"/>
                  <a:extLst>
                    <a:ext uri="{C807C97D-BFC1-408E-A445-0C87EB9F89A2}">
                      <ask:lineSketchStyleProps xmlns:ask="http://schemas.microsoft.com/office/drawing/2018/sketchyshapes" sd="1219033472">
                        <a:custGeom>
                          <a:avLst/>
                          <a:gdLst>
                            <a:gd name="connsiteX0" fmla="*/ 0 w 1561413"/>
                            <a:gd name="connsiteY0" fmla="*/ 780707 h 1561413"/>
                            <a:gd name="connsiteX1" fmla="*/ 780707 w 1561413"/>
                            <a:gd name="connsiteY1" fmla="*/ 0 h 1561413"/>
                            <a:gd name="connsiteX2" fmla="*/ 1561414 w 1561413"/>
                            <a:gd name="connsiteY2" fmla="*/ 780707 h 1561413"/>
                            <a:gd name="connsiteX3" fmla="*/ 780707 w 1561413"/>
                            <a:gd name="connsiteY3" fmla="*/ 1561414 h 1561413"/>
                            <a:gd name="connsiteX4" fmla="*/ 0 w 1561413"/>
                            <a:gd name="connsiteY4" fmla="*/ 780707 h 156141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561413" h="1561413" extrusionOk="0">
                              <a:moveTo>
                                <a:pt x="0" y="780707"/>
                              </a:moveTo>
                              <a:cubicBezTo>
                                <a:pt x="-18852" y="337906"/>
                                <a:pt x="300376" y="18450"/>
                                <a:pt x="780707" y="0"/>
                              </a:cubicBezTo>
                              <a:cubicBezTo>
                                <a:pt x="1321605" y="23100"/>
                                <a:pt x="1462994" y="352663"/>
                                <a:pt x="1561414" y="780707"/>
                              </a:cubicBezTo>
                              <a:cubicBezTo>
                                <a:pt x="1478905" y="1292455"/>
                                <a:pt x="1205817" y="1594928"/>
                                <a:pt x="780707" y="1561414"/>
                              </a:cubicBezTo>
                              <a:cubicBezTo>
                                <a:pt x="302711" y="1535796"/>
                                <a:pt x="24407" y="1223542"/>
                                <a:pt x="0" y="780707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38" name="Graphic 790">
                  <a:extLst>
                    <a:ext uri="{FF2B5EF4-FFF2-40B4-BE49-F238E27FC236}">
                      <a16:creationId xmlns:a16="http://schemas.microsoft.com/office/drawing/2014/main" id="{92F9974D-173E-29F1-2F5D-F73FC84083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14696" y="2437466"/>
                  <a:ext cx="58052" cy="58052"/>
                </a:xfrm>
                <a:prstGeom prst="rect">
                  <a:avLst/>
                </a:prstGeom>
              </p:spPr>
            </p:pic>
          </p:grpSp>
          <p:sp>
            <p:nvSpPr>
              <p:cNvPr id="223" name="TextBox 599">
                <a:extLst>
                  <a:ext uri="{FF2B5EF4-FFF2-40B4-BE49-F238E27FC236}">
                    <a16:creationId xmlns:a16="http://schemas.microsoft.com/office/drawing/2014/main" id="{81C20F36-08EB-28E1-C3C2-B362BCD4B0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1136614" y="2976626"/>
                <a:ext cx="703656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AU" sz="600">
                    <a:solidFill>
                      <a:srgbClr val="4472C4"/>
                    </a:solidFill>
                    <a:latin typeface="Calibri" panose="020F0502020204030204"/>
                  </a:rPr>
                  <a:t>Individual</a:t>
                </a:r>
              </a:p>
            </p:txBody>
          </p: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FCA7A0E6-AF05-D62C-5116-19303B027937}"/>
                  </a:ext>
                </a:extLst>
              </p:cNvPr>
              <p:cNvGrpSpPr/>
              <p:nvPr/>
            </p:nvGrpSpPr>
            <p:grpSpPr>
              <a:xfrm>
                <a:off x="1345997" y="2692732"/>
                <a:ext cx="288318" cy="288318"/>
                <a:chOff x="1398373" y="2247187"/>
                <a:chExt cx="288318" cy="288318"/>
              </a:xfrm>
            </p:grpSpPr>
            <p:sp>
              <p:nvSpPr>
                <p:cNvPr id="239" name="Oval 238" descr="Icon symbolising a Individual">
                  <a:extLst>
                    <a:ext uri="{FF2B5EF4-FFF2-40B4-BE49-F238E27FC236}">
                      <a16:creationId xmlns:a16="http://schemas.microsoft.com/office/drawing/2014/main" id="{25D90F34-23A8-D15B-CC68-623A9BFB4E45}"/>
                    </a:ext>
                    <a:ext uri="{C183D7F6-B498-43B3-948B-1728B52AA6E4}">
                      <adec:decorative xmlns:adec="http://schemas.microsoft.com/office/drawing/2017/decorative" val="0"/>
                    </a:ext>
                  </a:extLst>
                </p:cNvPr>
                <p:cNvSpPr/>
                <p:nvPr/>
              </p:nvSpPr>
              <p:spPr>
                <a:xfrm>
                  <a:off x="1398373" y="2247187"/>
                  <a:ext cx="288318" cy="28831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ysClr val="window" lastClr="FFFFFF">
                      <a:lumMod val="85000"/>
                    </a:sysClr>
                  </a:solidFill>
                  <a:prstDash val="solid"/>
                  <a:miter lim="800000"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0" tIns="0" rIns="0" bIns="0"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800" b="0" i="0" u="none" strike="noStrike" kern="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40" name="Graphic 36" descr="User">
                  <a:extLst>
                    <a:ext uri="{FF2B5EF4-FFF2-40B4-BE49-F238E27FC236}">
                      <a16:creationId xmlns:a16="http://schemas.microsoft.com/office/drawing/2014/main" id="{116C4CD8-D8A8-6BDD-1CEA-0955771E4E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76523" y="2325336"/>
                  <a:ext cx="132018" cy="132019"/>
                </a:xfrm>
                <a:prstGeom prst="rect">
                  <a:avLst/>
                </a:prstGeom>
              </p:spPr>
            </p:pic>
            <p:sp>
              <p:nvSpPr>
                <p:cNvPr id="241" name="Oval 240">
                  <a:extLst>
                    <a:ext uri="{FF2B5EF4-FFF2-40B4-BE49-F238E27FC236}">
                      <a16:creationId xmlns:a16="http://schemas.microsoft.com/office/drawing/2014/main" id="{DFAD7B34-94E1-567E-0BC7-1C37F5133164}"/>
                    </a:ext>
                  </a:extLst>
                </p:cNvPr>
                <p:cNvSpPr/>
                <p:nvPr/>
              </p:nvSpPr>
              <p:spPr>
                <a:xfrm>
                  <a:off x="1435783" y="2284597"/>
                  <a:ext cx="213498" cy="213498"/>
                </a:xfrm>
                <a:prstGeom prst="ellipse">
                  <a:avLst/>
                </a:prstGeom>
                <a:noFill/>
                <a:ln w="76200" cap="flat" cmpd="sng" algn="ctr">
                  <a:gradFill flip="none" rotWithShape="1">
                    <a:gsLst>
                      <a:gs pos="100000">
                        <a:srgbClr val="BDD7EE"/>
                      </a:gs>
                      <a:gs pos="55000">
                        <a:sysClr val="window" lastClr="FFFFFF">
                          <a:lumMod val="95000"/>
                        </a:sys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prstDash val="solid"/>
                  <a:miter lim="800000"/>
                  <a:extLst>
                    <a:ext uri="{C807C97D-BFC1-408E-A445-0C87EB9F89A2}">
                      <ask:lineSketchStyleProps xmlns:ask="http://schemas.microsoft.com/office/drawing/2018/sketchyshapes" sd="1219033472">
                        <a:custGeom>
                          <a:avLst/>
                          <a:gdLst>
                            <a:gd name="connsiteX0" fmla="*/ 0 w 1561413"/>
                            <a:gd name="connsiteY0" fmla="*/ 780707 h 1561413"/>
                            <a:gd name="connsiteX1" fmla="*/ 780707 w 1561413"/>
                            <a:gd name="connsiteY1" fmla="*/ 0 h 1561413"/>
                            <a:gd name="connsiteX2" fmla="*/ 1561414 w 1561413"/>
                            <a:gd name="connsiteY2" fmla="*/ 780707 h 1561413"/>
                            <a:gd name="connsiteX3" fmla="*/ 780707 w 1561413"/>
                            <a:gd name="connsiteY3" fmla="*/ 1561414 h 1561413"/>
                            <a:gd name="connsiteX4" fmla="*/ 0 w 1561413"/>
                            <a:gd name="connsiteY4" fmla="*/ 780707 h 156141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561413" h="1561413" extrusionOk="0">
                              <a:moveTo>
                                <a:pt x="0" y="780707"/>
                              </a:moveTo>
                              <a:cubicBezTo>
                                <a:pt x="-18852" y="337906"/>
                                <a:pt x="300376" y="18450"/>
                                <a:pt x="780707" y="0"/>
                              </a:cubicBezTo>
                              <a:cubicBezTo>
                                <a:pt x="1321605" y="23100"/>
                                <a:pt x="1462994" y="352663"/>
                                <a:pt x="1561414" y="780707"/>
                              </a:cubicBezTo>
                              <a:cubicBezTo>
                                <a:pt x="1478905" y="1292455"/>
                                <a:pt x="1205817" y="1594928"/>
                                <a:pt x="780707" y="1561414"/>
                              </a:cubicBezTo>
                              <a:cubicBezTo>
                                <a:pt x="302711" y="1535796"/>
                                <a:pt x="24407" y="1223542"/>
                                <a:pt x="0" y="780707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42" name="Graphic 39">
                  <a:extLst>
                    <a:ext uri="{FF2B5EF4-FFF2-40B4-BE49-F238E27FC236}">
                      <a16:creationId xmlns:a16="http://schemas.microsoft.com/office/drawing/2014/main" id="{BC1E2EAC-0C99-69E5-3A86-607A6DA147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13433" y="2466837"/>
                  <a:ext cx="62515" cy="62515"/>
                </a:xfrm>
                <a:prstGeom prst="rect">
                  <a:avLst/>
                </a:prstGeom>
              </p:spPr>
            </p:pic>
          </p:grpSp>
          <p:sp>
            <p:nvSpPr>
              <p:cNvPr id="230" name="TextBox 744">
                <a:extLst>
                  <a:ext uri="{FF2B5EF4-FFF2-40B4-BE49-F238E27FC236}">
                    <a16:creationId xmlns:a16="http://schemas.microsoft.com/office/drawing/2014/main" id="{DC7EB88D-19E3-D233-E79F-C454ED2478B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/>
              <p:nvPr/>
            </p:nvSpPr>
            <p:spPr>
              <a:xfrm>
                <a:off x="1920946" y="2977576"/>
                <a:ext cx="465466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AU" sz="600">
                    <a:solidFill>
                      <a:srgbClr val="4472C4"/>
                    </a:solidFill>
                    <a:latin typeface="Calibri" panose="020F0502020204030204"/>
                  </a:rPr>
                  <a:t>Team</a:t>
                </a:r>
              </a:p>
            </p:txBody>
          </p: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1DD6E6E5-4E95-1841-3AFA-BD92049481A9}"/>
                  </a:ext>
                </a:extLst>
              </p:cNvPr>
              <p:cNvGrpSpPr/>
              <p:nvPr/>
            </p:nvGrpSpPr>
            <p:grpSpPr>
              <a:xfrm>
                <a:off x="2001860" y="2698424"/>
                <a:ext cx="276935" cy="276935"/>
                <a:chOff x="2205449" y="2219049"/>
                <a:chExt cx="276935" cy="276935"/>
              </a:xfrm>
            </p:grpSpPr>
            <p:grpSp>
              <p:nvGrpSpPr>
                <p:cNvPr id="231" name="Group 230">
                  <a:extLst>
                    <a:ext uri="{FF2B5EF4-FFF2-40B4-BE49-F238E27FC236}">
                      <a16:creationId xmlns:a16="http://schemas.microsoft.com/office/drawing/2014/main" id="{C51BCCD9-9295-0692-8A1D-BA3CED4FA1B9}"/>
                    </a:ext>
                  </a:extLst>
                </p:cNvPr>
                <p:cNvGrpSpPr/>
                <p:nvPr/>
              </p:nvGrpSpPr>
              <p:grpSpPr>
                <a:xfrm>
                  <a:off x="2205449" y="2219049"/>
                  <a:ext cx="276935" cy="276935"/>
                  <a:chOff x="4878589" y="2435726"/>
                  <a:chExt cx="2109600" cy="2109600"/>
                </a:xfrm>
              </p:grpSpPr>
              <p:sp>
                <p:nvSpPr>
                  <p:cNvPr id="258" name="Oval 257">
                    <a:extLst>
                      <a:ext uri="{FF2B5EF4-FFF2-40B4-BE49-F238E27FC236}">
                        <a16:creationId xmlns:a16="http://schemas.microsoft.com/office/drawing/2014/main" id="{36DB02F5-946C-D09A-C1E9-9C47E4CB5E3E}"/>
                      </a:ext>
                    </a:extLst>
                  </p:cNvPr>
                  <p:cNvSpPr/>
                  <p:nvPr/>
                </p:nvSpPr>
                <p:spPr>
                  <a:xfrm>
                    <a:off x="4878589" y="2435726"/>
                    <a:ext cx="2109600" cy="2109600"/>
                  </a:xfrm>
                  <a:prstGeom prst="ellipse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ysClr val="window" lastClr="FFFFFF">
                        <a:lumMod val="85000"/>
                      </a:sysClr>
                    </a:solidFill>
                    <a:prstDash val="solid"/>
                    <a:miter lim="800000"/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txBody>
                  <a:bodyPr lIns="0" tIns="0" rIns="0" bIns="0"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AU" sz="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259" name="Graphic 747" descr="Users">
                    <a:extLst>
                      <a:ext uri="{FF2B5EF4-FFF2-40B4-BE49-F238E27FC236}">
                        <a16:creationId xmlns:a16="http://schemas.microsoft.com/office/drawing/2014/main" id="{D01DD404-6B57-7542-73E4-437C1D6B492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4">
                    <a:extLst>
                      <a:ext uri="{96DAC541-7B7A-43D3-8B79-37D633B846F1}">
                        <asvg:svgBlip xmlns:asvg="http://schemas.microsoft.com/office/drawing/2016/SVG/main" r:embed="rId15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245318" y="2802456"/>
                    <a:ext cx="1376142" cy="1376140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232" name="Oval 231">
                  <a:extLst>
                    <a:ext uri="{FF2B5EF4-FFF2-40B4-BE49-F238E27FC236}">
                      <a16:creationId xmlns:a16="http://schemas.microsoft.com/office/drawing/2014/main" id="{0680B2BA-6914-02D2-3499-D8EC2C5647DD}"/>
                    </a:ext>
                  </a:extLst>
                </p:cNvPr>
                <p:cNvSpPr/>
                <p:nvPr/>
              </p:nvSpPr>
              <p:spPr>
                <a:xfrm>
                  <a:off x="2238401" y="2249973"/>
                  <a:ext cx="213498" cy="213498"/>
                </a:xfrm>
                <a:prstGeom prst="ellipse">
                  <a:avLst/>
                </a:prstGeom>
                <a:noFill/>
                <a:ln w="76200" cap="flat" cmpd="sng" algn="ctr">
                  <a:gradFill flip="none" rotWithShape="1">
                    <a:gsLst>
                      <a:gs pos="100000">
                        <a:srgbClr val="BDD7EE"/>
                      </a:gs>
                      <a:gs pos="55000">
                        <a:sysClr val="window" lastClr="FFFFFF">
                          <a:lumMod val="95000"/>
                        </a:sys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prstDash val="solid"/>
                  <a:miter lim="800000"/>
                  <a:extLst>
                    <a:ext uri="{C807C97D-BFC1-408E-A445-0C87EB9F89A2}">
                      <ask:lineSketchStyleProps xmlns:ask="http://schemas.microsoft.com/office/drawing/2018/sketchyshapes" sd="1219033472">
                        <a:custGeom>
                          <a:avLst/>
                          <a:gdLst>
                            <a:gd name="connsiteX0" fmla="*/ 0 w 1561413"/>
                            <a:gd name="connsiteY0" fmla="*/ 780707 h 1561413"/>
                            <a:gd name="connsiteX1" fmla="*/ 780707 w 1561413"/>
                            <a:gd name="connsiteY1" fmla="*/ 0 h 1561413"/>
                            <a:gd name="connsiteX2" fmla="*/ 1561414 w 1561413"/>
                            <a:gd name="connsiteY2" fmla="*/ 780707 h 1561413"/>
                            <a:gd name="connsiteX3" fmla="*/ 780707 w 1561413"/>
                            <a:gd name="connsiteY3" fmla="*/ 1561414 h 1561413"/>
                            <a:gd name="connsiteX4" fmla="*/ 0 w 1561413"/>
                            <a:gd name="connsiteY4" fmla="*/ 780707 h 156141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561413" h="1561413" extrusionOk="0">
                              <a:moveTo>
                                <a:pt x="0" y="780707"/>
                              </a:moveTo>
                              <a:cubicBezTo>
                                <a:pt x="-18852" y="337906"/>
                                <a:pt x="300376" y="18450"/>
                                <a:pt x="780707" y="0"/>
                              </a:cubicBezTo>
                              <a:cubicBezTo>
                                <a:pt x="1321605" y="23100"/>
                                <a:pt x="1462994" y="352663"/>
                                <a:pt x="1561414" y="780707"/>
                              </a:cubicBezTo>
                              <a:cubicBezTo>
                                <a:pt x="1478905" y="1292455"/>
                                <a:pt x="1205817" y="1594928"/>
                                <a:pt x="780707" y="1561414"/>
                              </a:cubicBezTo>
                              <a:cubicBezTo>
                                <a:pt x="302711" y="1535796"/>
                                <a:pt x="24407" y="1223542"/>
                                <a:pt x="0" y="780707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33" name="Graphic 768">
                  <a:extLst>
                    <a:ext uri="{FF2B5EF4-FFF2-40B4-BE49-F238E27FC236}">
                      <a16:creationId xmlns:a16="http://schemas.microsoft.com/office/drawing/2014/main" id="{4BA1156F-778D-0B71-A2F9-12FCF60BC0E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16052" y="2432214"/>
                  <a:ext cx="62515" cy="62515"/>
                </a:xfrm>
                <a:prstGeom prst="rect">
                  <a:avLst/>
                </a:prstGeom>
              </p:spPr>
            </p:pic>
            <p:grpSp>
              <p:nvGrpSpPr>
                <p:cNvPr id="243" name="Group 242">
                  <a:extLst>
                    <a:ext uri="{FF2B5EF4-FFF2-40B4-BE49-F238E27FC236}">
                      <a16:creationId xmlns:a16="http://schemas.microsoft.com/office/drawing/2014/main" id="{268682D1-43E2-0479-925A-EEB2974AB851}"/>
                    </a:ext>
                  </a:extLst>
                </p:cNvPr>
                <p:cNvGrpSpPr/>
                <p:nvPr/>
              </p:nvGrpSpPr>
              <p:grpSpPr>
                <a:xfrm>
                  <a:off x="2291029" y="2319965"/>
                  <a:ext cx="107446" cy="101886"/>
                  <a:chOff x="9015261" y="3769473"/>
                  <a:chExt cx="935897" cy="935897"/>
                </a:xfrm>
              </p:grpSpPr>
              <p:pic>
                <p:nvPicPr>
                  <p:cNvPr id="256" name="Graphic 534" descr="User with solid fill">
                    <a:extLst>
                      <a:ext uri="{FF2B5EF4-FFF2-40B4-BE49-F238E27FC236}">
                        <a16:creationId xmlns:a16="http://schemas.microsoft.com/office/drawing/2014/main" id="{EFA357CA-46FE-693A-6B65-C7F3AB49CD7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6">
                    <a:extLst>
                      <a:ext uri="{96DAC541-7B7A-43D3-8B79-37D633B846F1}">
                        <asvg:svgBlip xmlns:asvg="http://schemas.microsoft.com/office/drawing/2016/SVG/main" r:embed="rId1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015261" y="3769473"/>
                    <a:ext cx="935897" cy="935897"/>
                  </a:xfrm>
                  <a:prstGeom prst="rect">
                    <a:avLst/>
                  </a:prstGeom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</p:pic>
              <p:pic>
                <p:nvPicPr>
                  <p:cNvPr id="257" name="Graphic 535">
                    <a:extLst>
                      <a:ext uri="{FF2B5EF4-FFF2-40B4-BE49-F238E27FC236}">
                        <a16:creationId xmlns:a16="http://schemas.microsoft.com/office/drawing/2014/main" id="{76946100-2EDA-4C4D-F4DE-D6C9A0AE001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9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357764" y="4304484"/>
                    <a:ext cx="236913" cy="236914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44811052-2A2A-1871-9820-D19E16E24189}"/>
                  </a:ext>
                </a:extLst>
              </p:cNvPr>
              <p:cNvGrpSpPr/>
              <p:nvPr/>
            </p:nvGrpSpPr>
            <p:grpSpPr>
              <a:xfrm>
                <a:off x="3911591" y="2700484"/>
                <a:ext cx="273450" cy="272815"/>
                <a:chOff x="802225" y="3180619"/>
                <a:chExt cx="273450" cy="272815"/>
              </a:xfrm>
            </p:grpSpPr>
            <p:sp>
              <p:nvSpPr>
                <p:cNvPr id="245" name="Oval 244">
                  <a:extLst>
                    <a:ext uri="{FF2B5EF4-FFF2-40B4-BE49-F238E27FC236}">
                      <a16:creationId xmlns:a16="http://schemas.microsoft.com/office/drawing/2014/main" id="{3074F421-C177-DA8E-E96B-BADE1B26DB39}"/>
                    </a:ext>
                  </a:extLst>
                </p:cNvPr>
                <p:cNvSpPr/>
                <p:nvPr/>
              </p:nvSpPr>
              <p:spPr>
                <a:xfrm>
                  <a:off x="802860" y="3180619"/>
                  <a:ext cx="272815" cy="272815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ysClr val="window" lastClr="FFFFFF">
                      <a:lumMod val="85000"/>
                    </a:sysClr>
                  </a:solidFill>
                  <a:prstDash val="solid"/>
                  <a:miter lim="800000"/>
                </a:ln>
                <a:effectLst>
                  <a:outerShdw blurRad="63500" sx="102000" sy="102000" algn="ctr" rotWithShape="0">
                    <a:srgbClr val="7030A0">
                      <a:alpha val="40000"/>
                    </a:srgbClr>
                  </a:outerShdw>
                </a:effectLst>
              </p:spPr>
              <p:txBody>
                <a:bodyPr lIns="0" tIns="0" rIns="0" bIns="0"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800" b="0" i="0" u="none" strike="noStrike" kern="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6" name="Partial Circle 245">
                  <a:extLst>
                    <a:ext uri="{FF2B5EF4-FFF2-40B4-BE49-F238E27FC236}">
                      <a16:creationId xmlns:a16="http://schemas.microsoft.com/office/drawing/2014/main" id="{8A49442A-4DD3-7273-819F-B81223C59AAE}"/>
                    </a:ext>
                  </a:extLst>
                </p:cNvPr>
                <p:cNvSpPr/>
                <p:nvPr/>
              </p:nvSpPr>
              <p:spPr>
                <a:xfrm>
                  <a:off x="802954" y="3180714"/>
                  <a:ext cx="272626" cy="272626"/>
                </a:xfrm>
                <a:prstGeom prst="pie">
                  <a:avLst>
                    <a:gd name="adj1" fmla="val 18380412"/>
                    <a:gd name="adj2" fmla="val 6922102"/>
                  </a:avLst>
                </a:prstGeom>
                <a:solidFill>
                  <a:srgbClr val="5B9BD5">
                    <a:lumMod val="40000"/>
                    <a:lumOff val="60000"/>
                  </a:srgbClr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8" name="Oval 247">
                  <a:extLst>
                    <a:ext uri="{FF2B5EF4-FFF2-40B4-BE49-F238E27FC236}">
                      <a16:creationId xmlns:a16="http://schemas.microsoft.com/office/drawing/2014/main" id="{AB6B666C-0B4B-2C5B-54EB-B011F06B8861}"/>
                    </a:ext>
                  </a:extLst>
                </p:cNvPr>
                <p:cNvSpPr/>
                <p:nvPr/>
              </p:nvSpPr>
              <p:spPr>
                <a:xfrm>
                  <a:off x="839873" y="3220457"/>
                  <a:ext cx="198258" cy="198258"/>
                </a:xfrm>
                <a:prstGeom prst="ellipse">
                  <a:avLst/>
                </a:prstGeom>
                <a:noFill/>
                <a:ln w="76200" cap="flat" cmpd="sng" algn="ctr">
                  <a:gradFill flip="none" rotWithShape="1">
                    <a:gsLst>
                      <a:gs pos="100000">
                        <a:srgbClr val="BDD7EE"/>
                      </a:gs>
                      <a:gs pos="55000">
                        <a:sysClr val="window" lastClr="FFFFFF">
                          <a:lumMod val="95000"/>
                        </a:sysClr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prstDash val="solid"/>
                  <a:miter lim="800000"/>
                  <a:extLst>
                    <a:ext uri="{C807C97D-BFC1-408E-A445-0C87EB9F89A2}">
                      <ask:lineSketchStyleProps xmlns:ask="http://schemas.microsoft.com/office/drawing/2018/sketchyshapes" sd="1219033472">
                        <a:custGeom>
                          <a:avLst/>
                          <a:gdLst>
                            <a:gd name="connsiteX0" fmla="*/ 0 w 1561413"/>
                            <a:gd name="connsiteY0" fmla="*/ 780707 h 1561413"/>
                            <a:gd name="connsiteX1" fmla="*/ 780707 w 1561413"/>
                            <a:gd name="connsiteY1" fmla="*/ 0 h 1561413"/>
                            <a:gd name="connsiteX2" fmla="*/ 1561414 w 1561413"/>
                            <a:gd name="connsiteY2" fmla="*/ 780707 h 1561413"/>
                            <a:gd name="connsiteX3" fmla="*/ 780707 w 1561413"/>
                            <a:gd name="connsiteY3" fmla="*/ 1561414 h 1561413"/>
                            <a:gd name="connsiteX4" fmla="*/ 0 w 1561413"/>
                            <a:gd name="connsiteY4" fmla="*/ 780707 h 156141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561413" h="1561413" extrusionOk="0">
                              <a:moveTo>
                                <a:pt x="0" y="780707"/>
                              </a:moveTo>
                              <a:cubicBezTo>
                                <a:pt x="-18852" y="337906"/>
                                <a:pt x="300376" y="18450"/>
                                <a:pt x="780707" y="0"/>
                              </a:cubicBezTo>
                              <a:cubicBezTo>
                                <a:pt x="1321605" y="23100"/>
                                <a:pt x="1462994" y="352663"/>
                                <a:pt x="1561414" y="780707"/>
                              </a:cubicBezTo>
                              <a:cubicBezTo>
                                <a:pt x="1478905" y="1292455"/>
                                <a:pt x="1205817" y="1594928"/>
                                <a:pt x="780707" y="1561414"/>
                              </a:cubicBezTo>
                              <a:cubicBezTo>
                                <a:pt x="302711" y="1535796"/>
                                <a:pt x="24407" y="1223542"/>
                                <a:pt x="0" y="780707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  <a:effectLst/>
              </p:spPr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49" name="Graphic 659">
                  <a:extLst>
                    <a:ext uri="{FF2B5EF4-FFF2-40B4-BE49-F238E27FC236}">
                      <a16:creationId xmlns:a16="http://schemas.microsoft.com/office/drawing/2014/main" id="{D8FB902E-2717-29DC-5CAA-5E28C408CE9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7161" y="3392124"/>
                  <a:ext cx="58052" cy="58052"/>
                </a:xfrm>
                <a:prstGeom prst="rect">
                  <a:avLst/>
                </a:prstGeom>
              </p:spPr>
            </p:pic>
            <p:grpSp>
              <p:nvGrpSpPr>
                <p:cNvPr id="250" name="Group 249">
                  <a:extLst>
                    <a:ext uri="{FF2B5EF4-FFF2-40B4-BE49-F238E27FC236}">
                      <a16:creationId xmlns:a16="http://schemas.microsoft.com/office/drawing/2014/main" id="{CEA7389A-14F9-3FBD-5FEA-C7035B6C3CEC}"/>
                    </a:ext>
                  </a:extLst>
                </p:cNvPr>
                <p:cNvGrpSpPr/>
                <p:nvPr/>
              </p:nvGrpSpPr>
              <p:grpSpPr>
                <a:xfrm>
                  <a:off x="802225" y="3203524"/>
                  <a:ext cx="198119" cy="203165"/>
                  <a:chOff x="4905871" y="2621632"/>
                  <a:chExt cx="1491599" cy="1529583"/>
                </a:xfrm>
              </p:grpSpPr>
              <p:pic>
                <p:nvPicPr>
                  <p:cNvPr id="251" name="Picture 250" descr="See the source image">
                    <a:extLst>
                      <a:ext uri="{FF2B5EF4-FFF2-40B4-BE49-F238E27FC236}">
                        <a16:creationId xmlns:a16="http://schemas.microsoft.com/office/drawing/2014/main" id="{50392855-535D-6FF9-FC21-2568869C4512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31540" b="31267"/>
                  <a:stretch/>
                </p:blipFill>
                <p:spPr bwMode="auto">
                  <a:xfrm>
                    <a:off x="5429940" y="2621632"/>
                    <a:ext cx="967530" cy="252531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52" name="Picture 251" descr="See the source image">
                    <a:extLst>
                      <a:ext uri="{FF2B5EF4-FFF2-40B4-BE49-F238E27FC236}">
                        <a16:creationId xmlns:a16="http://schemas.microsoft.com/office/drawing/2014/main" id="{606BE752-1302-F815-CA0B-0AE1416AE6F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064661" y="3207012"/>
                    <a:ext cx="252532" cy="252532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53" name="Picture 252" descr="See the source image">
                    <a:extLst>
                      <a:ext uri="{FF2B5EF4-FFF2-40B4-BE49-F238E27FC236}">
                        <a16:creationId xmlns:a16="http://schemas.microsoft.com/office/drawing/2014/main" id="{A8B79CB9-D771-FD30-29FE-443F4A68866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185408" y="2850985"/>
                    <a:ext cx="252530" cy="252531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254" name="Picture 253" descr="Icon&#10;&#10;Description automatically generated">
                    <a:extLst>
                      <a:ext uri="{FF2B5EF4-FFF2-40B4-BE49-F238E27FC236}">
                        <a16:creationId xmlns:a16="http://schemas.microsoft.com/office/drawing/2014/main" id="{8E9F6612-A7DA-5C40-72AF-B677409E9A3A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905871" y="3482248"/>
                    <a:ext cx="548932" cy="428822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55" name="Picture 254" descr="Azure Cloud Services | Sysvine Technologies">
                    <a:extLst>
                      <a:ext uri="{FF2B5EF4-FFF2-40B4-BE49-F238E27FC236}">
                        <a16:creationId xmlns:a16="http://schemas.microsoft.com/office/drawing/2014/main" id="{7DD13B14-2D3C-A409-BCDA-0AE9F5BF8DC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22">
                    <a:extLst>
                      <a:ext uri="{BEBA8EAE-BF5A-486C-A8C5-ECC9F3942E4B}">
                        <a14:imgProps xmlns:a14="http://schemas.microsoft.com/office/drawing/2010/main">
                          <a14:imgLayer r:embed="rId23">
                            <a14:imgEffect>
                              <a14:backgroundRemoval t="8841" b="58406" l="32111" r="67889">
                                <a14:foregroundMark x1="52444" y1="9565" x2="52444" y2="9565"/>
                                <a14:foregroundMark x1="38889" y1="56812" x2="38889" y2="56812"/>
                                <a14:foregroundMark x1="32444" y1="58406" x2="32444" y2="58406"/>
                                <a14:foregroundMark x1="66556" y1="31594" x2="66556" y2="31594"/>
                                <a14:foregroundMark x1="57667" y1="16957" x2="57667" y2="16957"/>
                                <a14:foregroundMark x1="57222" y1="21449" x2="57222" y2="21449"/>
                                <a14:foregroundMark x1="67889" y1="32464" x2="67889" y2="32464"/>
                                <a14:foregroundMark x1="54222" y1="8841" x2="54222" y2="8841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0992" t="7457" r="30854" b="39389"/>
                  <a:stretch/>
                </p:blipFill>
                <p:spPr bwMode="auto">
                  <a:xfrm>
                    <a:off x="5253781" y="3852395"/>
                    <a:ext cx="279768" cy="29882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sp>
            <p:nvSpPr>
              <p:cNvPr id="268" name="Rectangle: Rounded Corners 6">
                <a:extLst>
                  <a:ext uri="{FF2B5EF4-FFF2-40B4-BE49-F238E27FC236}">
                    <a16:creationId xmlns:a16="http://schemas.microsoft.com/office/drawing/2014/main" id="{ACB30605-83C2-551F-F06B-D3D679FEC3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 bwMode="auto">
              <a:xfrm flipH="1">
                <a:off x="2995117" y="2741125"/>
                <a:ext cx="205717" cy="191533"/>
              </a:xfrm>
              <a:prstGeom prst="roundRect">
                <a:avLst>
                  <a:gd name="adj" fmla="val 6710"/>
                </a:avLst>
              </a:prstGeom>
              <a:noFill/>
              <a:ln w="25400">
                <a:gradFill>
                  <a:gsLst>
                    <a:gs pos="37000">
                      <a:srgbClr val="464FEB"/>
                    </a:gs>
                    <a:gs pos="69000">
                      <a:srgbClr val="47CFFA"/>
                    </a:gs>
                    <a:gs pos="91000">
                      <a:srgbClr val="B47CF8"/>
                    </a:gs>
                  </a:gsLst>
                  <a:lin ang="3600000" scaled="0"/>
                </a:gradFill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32472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itchFamily="34" charset="0"/>
                </a:endParaRPr>
              </a:p>
            </p:txBody>
          </p:sp>
          <p:sp>
            <p:nvSpPr>
              <p:cNvPr id="269" name="Rectangle: Rounded Corners 6">
                <a:extLst>
                  <a:ext uri="{FF2B5EF4-FFF2-40B4-BE49-F238E27FC236}">
                    <a16:creationId xmlns:a16="http://schemas.microsoft.com/office/drawing/2014/main" id="{9A71F3F7-7D85-A0E6-3261-A539742190C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 bwMode="auto">
              <a:xfrm flipH="1">
                <a:off x="3624961" y="2741125"/>
                <a:ext cx="205717" cy="191533"/>
              </a:xfrm>
              <a:prstGeom prst="roundRect">
                <a:avLst>
                  <a:gd name="adj" fmla="val 6710"/>
                </a:avLst>
              </a:prstGeom>
              <a:solidFill>
                <a:schemeClr val="bg1"/>
              </a:solidFill>
              <a:ln w="25400">
                <a:gradFill>
                  <a:gsLst>
                    <a:gs pos="37000">
                      <a:srgbClr val="464FEB"/>
                    </a:gs>
                    <a:gs pos="69000">
                      <a:srgbClr val="47CFFA"/>
                    </a:gs>
                    <a:gs pos="91000">
                      <a:srgbClr val="B47CF8"/>
                    </a:gs>
                  </a:gsLst>
                  <a:lin ang="3600000" scaled="0"/>
                </a:gradFill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32472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itchFamily="34" charset="0"/>
                </a:endParaRPr>
              </a:p>
            </p:txBody>
          </p:sp>
          <p:sp>
            <p:nvSpPr>
              <p:cNvPr id="270" name="Rectangle: Rounded Corners 6">
                <a:extLst>
                  <a:ext uri="{FF2B5EF4-FFF2-40B4-BE49-F238E27FC236}">
                    <a16:creationId xmlns:a16="http://schemas.microsoft.com/office/drawing/2014/main" id="{D5334FFE-3E6E-E8DD-B8FA-7E55134AD9E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 bwMode="auto">
              <a:xfrm flipH="1">
                <a:off x="2359709" y="2741125"/>
                <a:ext cx="205717" cy="191533"/>
              </a:xfrm>
              <a:prstGeom prst="roundRect">
                <a:avLst>
                  <a:gd name="adj" fmla="val 6710"/>
                </a:avLst>
              </a:prstGeom>
              <a:noFill/>
              <a:ln w="25400">
                <a:gradFill>
                  <a:gsLst>
                    <a:gs pos="37000">
                      <a:srgbClr val="464FEB"/>
                    </a:gs>
                    <a:gs pos="69000">
                      <a:srgbClr val="47CFFA"/>
                    </a:gs>
                    <a:gs pos="91000">
                      <a:srgbClr val="B47CF8"/>
                    </a:gs>
                  </a:gsLst>
                  <a:lin ang="3600000" scaled="0"/>
                </a:gradFill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32472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itchFamily="34" charset="0"/>
                </a:endParaRPr>
              </a:p>
            </p:txBody>
          </p:sp>
          <p:sp>
            <p:nvSpPr>
              <p:cNvPr id="272" name="Rectangle: Rounded Corners 6">
                <a:extLst>
                  <a:ext uri="{FF2B5EF4-FFF2-40B4-BE49-F238E27FC236}">
                    <a16:creationId xmlns:a16="http://schemas.microsoft.com/office/drawing/2014/main" id="{A553ED66-7C3F-D205-15EB-958F7F64C98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 bwMode="auto">
              <a:xfrm flipH="1">
                <a:off x="1715229" y="2741125"/>
                <a:ext cx="205717" cy="191533"/>
              </a:xfrm>
              <a:prstGeom prst="roundRect">
                <a:avLst>
                  <a:gd name="adj" fmla="val 6710"/>
                </a:avLst>
              </a:prstGeom>
              <a:solidFill>
                <a:schemeClr val="bg1"/>
              </a:solidFill>
              <a:ln w="25400">
                <a:gradFill>
                  <a:gsLst>
                    <a:gs pos="37000">
                      <a:srgbClr val="464FEB"/>
                    </a:gs>
                    <a:gs pos="69000">
                      <a:srgbClr val="47CFFA"/>
                    </a:gs>
                    <a:gs pos="91000">
                      <a:srgbClr val="B47CF8"/>
                    </a:gs>
                  </a:gsLst>
                  <a:lin ang="3600000" scaled="0"/>
                </a:gradFill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32472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AB42082-2311-76D9-722E-DE767B3B3972}"/>
                  </a:ext>
                </a:extLst>
              </p:cNvPr>
              <p:cNvSpPr txBox="1"/>
              <p:nvPr/>
            </p:nvSpPr>
            <p:spPr>
              <a:xfrm>
                <a:off x="2332446" y="3270575"/>
                <a:ext cx="1875057" cy="1761183"/>
              </a:xfrm>
              <a:prstGeom prst="roundRect">
                <a:avLst>
                  <a:gd name="adj" fmla="val 8225"/>
                </a:avLst>
              </a:prstGeom>
              <a:solidFill>
                <a:schemeClr val="bg2"/>
              </a:solidFill>
              <a:ln w="25400">
                <a:noFill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91440" rIns="91440" bIns="9144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algn="ctr" defTabSz="932472" fontAlgn="base">
                  <a:spcBef>
                    <a:spcPct val="0"/>
                  </a:spcBef>
                  <a:spcAft>
                    <a:spcPct val="0"/>
                  </a:spcAft>
                  <a:defRPr sz="2000">
                    <a:gradFill>
                      <a:gsLst>
                        <a:gs pos="0">
                          <a:srgbClr val="FFFFFF"/>
                        </a:gs>
                        <a:gs pos="100000">
                          <a:srgbClr val="FFFFFF"/>
                        </a:gs>
                      </a:gsLst>
                      <a:lin ang="5400000" scaled="0"/>
                    </a:gradFill>
                    <a:latin typeface="Segoe UI"/>
                    <a:cs typeface="Segoe UI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lvl="0" algn="l">
                  <a:spcAft>
                    <a:spcPts val="0"/>
                  </a:spcAft>
                  <a:defRPr/>
                </a:pPr>
                <a:r>
                  <a:rPr lang="en-US" sz="850" dirty="0">
                    <a:solidFill>
                      <a:srgbClr val="282828"/>
                    </a:solidFill>
                    <a:latin typeface="+mn-lt"/>
                    <a:ea typeface="Segoe UI" pitchFamily="34" charset="0"/>
                  </a:rPr>
                  <a:t>How can things to done differently in the future?</a:t>
                </a:r>
              </a:p>
              <a:p>
                <a:pPr marL="228600" lvl="0" indent="-228600" algn="l"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n-US" sz="850" dirty="0">
                    <a:solidFill>
                      <a:srgbClr val="282828"/>
                    </a:solidFill>
                    <a:latin typeface="+mn-lt"/>
                    <a:ea typeface="Segoe UI" pitchFamily="34" charset="0"/>
                  </a:rPr>
                  <a:t>I/we would start with Microsoft 365 Copilot and run the first query in Microsoft 365 Copilot Chat</a:t>
                </a:r>
              </a:p>
              <a:p>
                <a:pPr marL="228600" lvl="0" indent="-228600" algn="l"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n-US" sz="850" dirty="0">
                    <a:solidFill>
                      <a:srgbClr val="282828"/>
                    </a:solidFill>
                    <a:latin typeface="+mn-lt"/>
                    <a:ea typeface="Segoe UI" pitchFamily="34" charset="0"/>
                  </a:rPr>
                  <a:t>Then I would open Microsoft Word and run another query</a:t>
                </a:r>
              </a:p>
              <a:p>
                <a:pPr marL="228600" lvl="0" indent="-228600" algn="l"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n-US" sz="850" dirty="0">
                    <a:solidFill>
                      <a:srgbClr val="282828"/>
                    </a:solidFill>
                    <a:latin typeface="+mn-lt"/>
                    <a:ea typeface="Segoe UI" pitchFamily="34" charset="0"/>
                  </a:rPr>
                  <a:t>Etc.</a:t>
                </a:r>
              </a:p>
              <a:p>
                <a:pPr marL="228600" lvl="0" indent="-228600" algn="l"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n-US" sz="850" dirty="0">
                    <a:solidFill>
                      <a:srgbClr val="282828"/>
                    </a:solidFill>
                    <a:latin typeface="+mn-lt"/>
                    <a:ea typeface="Segoe UI" pitchFamily="34" charset="0"/>
                  </a:rPr>
                  <a:t>Etc.</a:t>
                </a:r>
              </a:p>
              <a:p>
                <a:pPr marL="228600" lvl="0" indent="-228600" algn="l">
                  <a:spcAft>
                    <a:spcPts val="0"/>
                  </a:spcAft>
                  <a:buFont typeface="+mj-lt"/>
                  <a:buAutoNum type="arabicPeriod"/>
                  <a:defRPr/>
                </a:pPr>
                <a:r>
                  <a:rPr lang="en-US" sz="850" dirty="0">
                    <a:solidFill>
                      <a:srgbClr val="282828"/>
                    </a:solidFill>
                    <a:latin typeface="+mn-lt"/>
                    <a:ea typeface="Segoe UI" pitchFamily="34" charset="0"/>
                  </a:rPr>
                  <a:t>The end</a:t>
                </a:r>
              </a:p>
              <a:p>
                <a:pPr lvl="0" algn="l">
                  <a:spcAft>
                    <a:spcPts val="0"/>
                  </a:spcAft>
                  <a:defRPr/>
                </a:pPr>
                <a:endParaRPr lang="en-US" sz="850" dirty="0">
                  <a:solidFill>
                    <a:srgbClr val="282828"/>
                  </a:solidFill>
                  <a:latin typeface="+mn-lt"/>
                  <a:ea typeface="Segoe UI" pitchFamily="34" charset="0"/>
                </a:endParaRPr>
              </a:p>
            </p:txBody>
          </p:sp>
          <p:sp>
            <p:nvSpPr>
              <p:cNvPr id="271" name="Rectangle: Rounded Corners 6">
                <a:extLst>
                  <a:ext uri="{FF2B5EF4-FFF2-40B4-BE49-F238E27FC236}">
                    <a16:creationId xmlns:a16="http://schemas.microsoft.com/office/drawing/2014/main" id="{A8F21EDA-31D0-322C-AC43-57F80D5BBDB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 bwMode="auto">
              <a:xfrm flipH="1">
                <a:off x="1059366" y="2741125"/>
                <a:ext cx="205717" cy="191533"/>
              </a:xfrm>
              <a:prstGeom prst="roundRect">
                <a:avLst>
                  <a:gd name="adj" fmla="val 6710"/>
                </a:avLst>
              </a:prstGeom>
              <a:solidFill>
                <a:schemeClr val="bg1"/>
              </a:solidFill>
              <a:ln w="25400">
                <a:gradFill>
                  <a:gsLst>
                    <a:gs pos="37000">
                      <a:srgbClr val="464FEB"/>
                    </a:gs>
                    <a:gs pos="69000">
                      <a:srgbClr val="47CFFA"/>
                    </a:gs>
                    <a:gs pos="91000">
                      <a:srgbClr val="B47CF8"/>
                    </a:gs>
                  </a:gsLst>
                  <a:lin ang="3600000" scaled="0"/>
                </a:gradFill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32472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"/>
                  <a:ea typeface="+mn-ea"/>
                  <a:cs typeface="Segoe UI" pitchFamily="34" charset="0"/>
                </a:endParaRPr>
              </a:p>
            </p:txBody>
          </p:sp>
        </p:grp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F5CA7A10-048D-D2C2-9D3B-B8A920F6CECA}"/>
              </a:ext>
            </a:extLst>
          </p:cNvPr>
          <p:cNvSpPr txBox="1"/>
          <p:nvPr/>
        </p:nvSpPr>
        <p:spPr>
          <a:xfrm>
            <a:off x="1140192" y="976605"/>
            <a:ext cx="2970516" cy="1052934"/>
          </a:xfrm>
          <a:prstGeom prst="roundRect">
            <a:avLst>
              <a:gd name="adj" fmla="val 8225"/>
            </a:avLst>
          </a:prstGeom>
          <a:noFill/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850">
                <a:solidFill>
                  <a:srgbClr val="282828"/>
                </a:solidFill>
                <a:latin typeface="+mn-lt"/>
                <a:ea typeface="Segoe UI" pitchFamily="34" charset="0"/>
              </a:rPr>
              <a:t>What are the different job roles and job tyles that will benefit from this </a:t>
            </a:r>
            <a:r>
              <a:rPr lang="en-US" sz="850" i="1">
                <a:solidFill>
                  <a:srgbClr val="282828"/>
                </a:solidFill>
                <a:latin typeface="+mn-lt"/>
                <a:ea typeface="Segoe UI" pitchFamily="34" charset="0"/>
              </a:rPr>
              <a:t>new way of working</a:t>
            </a:r>
            <a:r>
              <a:rPr lang="en-US" sz="850">
                <a:solidFill>
                  <a:srgbClr val="282828"/>
                </a:solidFill>
                <a:latin typeface="+mn-lt"/>
                <a:ea typeface="Segoe UI" pitchFamily="34" charset="0"/>
              </a:rPr>
              <a:t>.</a:t>
            </a:r>
            <a:r>
              <a:rPr lang="en-US" sz="850" i="1">
                <a:solidFill>
                  <a:srgbClr val="282828"/>
                </a:solidFill>
                <a:latin typeface="+mn-lt"/>
                <a:ea typeface="Segoe UI" pitchFamily="34" charset="0"/>
              </a:rPr>
              <a:t> </a:t>
            </a:r>
            <a:r>
              <a:rPr lang="en-US" sz="850">
                <a:solidFill>
                  <a:srgbClr val="282828"/>
                </a:solidFill>
                <a:latin typeface="+mn-lt"/>
                <a:ea typeface="Segoe UI" pitchFamily="34" charset="0"/>
              </a:rPr>
              <a:t>Where is the biggest ‘human effectiveness’ opportunity?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59FB5A3-3949-9381-7773-488884F86CBB}"/>
              </a:ext>
            </a:extLst>
          </p:cNvPr>
          <p:cNvSpPr txBox="1"/>
          <p:nvPr/>
        </p:nvSpPr>
        <p:spPr>
          <a:xfrm>
            <a:off x="356269" y="5529897"/>
            <a:ext cx="3141665" cy="1052934"/>
          </a:xfrm>
          <a:prstGeom prst="roundRect">
            <a:avLst>
              <a:gd name="adj" fmla="val 8225"/>
            </a:avLst>
          </a:prstGeom>
          <a:noFill/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850" b="1" dirty="0">
                <a:solidFill>
                  <a:srgbClr val="282828"/>
                </a:solidFill>
                <a:latin typeface="+mn-lt"/>
                <a:ea typeface="Segoe UI" pitchFamily="34" charset="0"/>
              </a:rPr>
              <a:t>START </a:t>
            </a:r>
            <a:r>
              <a:rPr lang="en-US" sz="850" dirty="0" err="1">
                <a:solidFill>
                  <a:srgbClr val="282828"/>
                </a:solidFill>
                <a:latin typeface="+mn-lt"/>
                <a:ea typeface="Segoe UI" pitchFamily="34" charset="0"/>
              </a:rPr>
              <a:t>behaviours</a:t>
            </a:r>
            <a:endParaRPr lang="en-US" sz="850" dirty="0">
              <a:solidFill>
                <a:srgbClr val="282828"/>
              </a:solidFill>
              <a:latin typeface="+mn-lt"/>
              <a:ea typeface="Segoe UI" pitchFamily="34" charset="0"/>
            </a:endParaRPr>
          </a:p>
          <a:p>
            <a:pPr marL="228600" lvl="0" indent="-228600" algn="l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850" dirty="0">
                <a:solidFill>
                  <a:srgbClr val="282828"/>
                </a:solidFill>
                <a:latin typeface="+mn-lt"/>
                <a:ea typeface="Segoe UI" pitchFamily="34" charset="0"/>
              </a:rPr>
              <a:t>Writing more descriptive prompts, like I am instructing a new intern to the organization</a:t>
            </a:r>
          </a:p>
          <a:p>
            <a:pPr algn="l">
              <a:spcAft>
                <a:spcPts val="0"/>
              </a:spcAft>
              <a:defRPr/>
            </a:pPr>
            <a:r>
              <a:rPr lang="en-US" sz="850" b="1" dirty="0">
                <a:solidFill>
                  <a:srgbClr val="282828"/>
                </a:solidFill>
                <a:latin typeface="+mn-lt"/>
                <a:ea typeface="Segoe UI" pitchFamily="34" charset="0"/>
              </a:rPr>
              <a:t>STOP </a:t>
            </a:r>
            <a:r>
              <a:rPr lang="en-US" sz="850" dirty="0">
                <a:solidFill>
                  <a:srgbClr val="282828"/>
                </a:solidFill>
                <a:latin typeface="+mn-lt"/>
                <a:ea typeface="Segoe UI" pitchFamily="34" charset="0"/>
              </a:rPr>
              <a:t>behaviors</a:t>
            </a:r>
          </a:p>
          <a:p>
            <a:pPr marL="228600" lvl="0" indent="-228600" algn="l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850" dirty="0">
                <a:solidFill>
                  <a:srgbClr val="282828"/>
                </a:solidFill>
                <a:latin typeface="+mn-lt"/>
                <a:ea typeface="Segoe UI" pitchFamily="34" charset="0"/>
              </a:rPr>
              <a:t>Defaulting to keyword search</a:t>
            </a:r>
          </a:p>
          <a:p>
            <a:pPr marL="228600" lvl="0" indent="-228600" algn="l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850" dirty="0">
                <a:solidFill>
                  <a:srgbClr val="282828"/>
                </a:solidFill>
                <a:latin typeface="+mn-lt"/>
                <a:ea typeface="Segoe UI" pitchFamily="34" charset="0"/>
              </a:rPr>
              <a:t>Waiting for inspiration to create content, instead of using Copilot to create a draft</a:t>
            </a:r>
          </a:p>
          <a:p>
            <a:pPr algn="l">
              <a:spcAft>
                <a:spcPts val="0"/>
              </a:spcAft>
              <a:defRPr/>
            </a:pPr>
            <a:endParaRPr lang="en-US" sz="850" dirty="0">
              <a:solidFill>
                <a:srgbClr val="282828"/>
              </a:solidFill>
              <a:latin typeface="+mn-lt"/>
              <a:ea typeface="Segoe UI" pitchFamily="34" charset="0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9A09EA23-D15B-1FCD-55C5-44FE40F28E39}"/>
              </a:ext>
            </a:extLst>
          </p:cNvPr>
          <p:cNvSpPr txBox="1"/>
          <p:nvPr/>
        </p:nvSpPr>
        <p:spPr>
          <a:xfrm>
            <a:off x="8661803" y="5607342"/>
            <a:ext cx="2970516" cy="889380"/>
          </a:xfrm>
          <a:prstGeom prst="roundRect">
            <a:avLst>
              <a:gd name="adj" fmla="val 8225"/>
            </a:avLst>
          </a:prstGeom>
          <a:noFill/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850" b="1">
                <a:solidFill>
                  <a:srgbClr val="282828"/>
                </a:solidFill>
                <a:latin typeface="+mn-lt"/>
                <a:ea typeface="Segoe UI" pitchFamily="34" charset="0"/>
              </a:rPr>
              <a:t>How much time/effort will be saved as a result?</a:t>
            </a:r>
          </a:p>
          <a:p>
            <a:pPr lvl="0" algn="l">
              <a:spcAft>
                <a:spcPts val="0"/>
              </a:spcAft>
              <a:defRPr/>
            </a:pPr>
            <a:endParaRPr lang="en-US" sz="850">
              <a:solidFill>
                <a:srgbClr val="282828"/>
              </a:solidFill>
              <a:latin typeface="+mn-lt"/>
              <a:ea typeface="Segoe UI" pitchFamily="34" charset="0"/>
            </a:endParaRPr>
          </a:p>
          <a:p>
            <a:pPr lvl="0" algn="l">
              <a:spcAft>
                <a:spcPts val="0"/>
              </a:spcAft>
              <a:defRPr/>
            </a:pPr>
            <a:r>
              <a:rPr lang="en-US" sz="850">
                <a:solidFill>
                  <a:srgbClr val="282828"/>
                </a:solidFill>
                <a:latin typeface="+mn-lt"/>
                <a:ea typeface="Segoe UI" pitchFamily="34" charset="0"/>
              </a:rPr>
              <a:t>What about Business benefits?</a:t>
            </a:r>
          </a:p>
          <a:p>
            <a:pPr lvl="0" algn="l">
              <a:spcAft>
                <a:spcPts val="0"/>
              </a:spcAft>
              <a:defRPr/>
            </a:pPr>
            <a:r>
              <a:rPr lang="en-US" sz="850">
                <a:solidFill>
                  <a:srgbClr val="282828"/>
                </a:solidFill>
                <a:latin typeface="+mn-lt"/>
                <a:ea typeface="Segoe UI" pitchFamily="34" charset="0"/>
              </a:rPr>
              <a:t>What about Financial benefits?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1C18BDB2-86E3-4B83-1EB6-99BEF8F65A0F}"/>
              </a:ext>
            </a:extLst>
          </p:cNvPr>
          <p:cNvSpPr txBox="1"/>
          <p:nvPr/>
        </p:nvSpPr>
        <p:spPr>
          <a:xfrm>
            <a:off x="7915558" y="2916553"/>
            <a:ext cx="3511839" cy="966413"/>
          </a:xfrm>
          <a:prstGeom prst="roundRect">
            <a:avLst>
              <a:gd name="adj" fmla="val 8225"/>
            </a:avLst>
          </a:prstGeom>
          <a:noFill/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850">
                <a:solidFill>
                  <a:srgbClr val="282828"/>
                </a:solidFill>
                <a:latin typeface="+mn-lt"/>
                <a:ea typeface="Segoe UI" pitchFamily="34" charset="0"/>
              </a:rPr>
              <a:t>How much time/effort will be saved as a result for the organization?</a:t>
            </a:r>
          </a:p>
          <a:p>
            <a:pPr lvl="0" algn="l">
              <a:spcAft>
                <a:spcPts val="0"/>
              </a:spcAft>
              <a:defRPr/>
            </a:pPr>
            <a:r>
              <a:rPr lang="en-US" sz="850">
                <a:solidFill>
                  <a:srgbClr val="282828"/>
                </a:solidFill>
                <a:latin typeface="+mn-lt"/>
                <a:ea typeface="Segoe UI" pitchFamily="34" charset="0"/>
              </a:rPr>
              <a:t>What about Customer benefits?</a:t>
            </a:r>
          </a:p>
          <a:p>
            <a:pPr lvl="0" algn="l">
              <a:spcAft>
                <a:spcPts val="0"/>
              </a:spcAft>
              <a:defRPr/>
            </a:pPr>
            <a:r>
              <a:rPr lang="en-US" sz="850">
                <a:solidFill>
                  <a:srgbClr val="282828"/>
                </a:solidFill>
                <a:latin typeface="+mn-lt"/>
                <a:ea typeface="Segoe UI" pitchFamily="34" charset="0"/>
              </a:rPr>
              <a:t>What about Employee benefits?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C8094FB0-6755-4C77-418C-F84AAC35E65D}"/>
              </a:ext>
            </a:extLst>
          </p:cNvPr>
          <p:cNvSpPr txBox="1"/>
          <p:nvPr/>
        </p:nvSpPr>
        <p:spPr>
          <a:xfrm>
            <a:off x="8346033" y="736889"/>
            <a:ext cx="3511839" cy="935388"/>
          </a:xfrm>
          <a:prstGeom prst="roundRect">
            <a:avLst>
              <a:gd name="adj" fmla="val 8225"/>
            </a:avLst>
          </a:prstGeom>
          <a:noFill/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850">
                <a:solidFill>
                  <a:srgbClr val="282828"/>
                </a:solidFill>
                <a:latin typeface="+mn-lt"/>
                <a:ea typeface="Segoe UI" pitchFamily="34" charset="0"/>
              </a:rPr>
              <a:t>What is the opportunity as a result? How will be value derived in the previous step be reinvested by the organization/people?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FBDD7100-2F63-5FB1-2292-970995C3C696}"/>
              </a:ext>
            </a:extLst>
          </p:cNvPr>
          <p:cNvSpPr txBox="1"/>
          <p:nvPr/>
        </p:nvSpPr>
        <p:spPr>
          <a:xfrm>
            <a:off x="2395566" y="183857"/>
            <a:ext cx="7414915" cy="275502"/>
          </a:xfrm>
          <a:prstGeom prst="roundRect">
            <a:avLst>
              <a:gd name="adj" fmla="val 8225"/>
            </a:avLst>
          </a:prstGeom>
          <a:noFill/>
          <a:ln w="25400">
            <a:noFill/>
          </a:ln>
          <a:effectLst>
            <a:innerShdw blurRad="63500" dist="50800" dir="10800000">
              <a:prstClr val="black">
                <a:alpha val="25000"/>
              </a:prstClr>
            </a:inn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>
              <a:spcAft>
                <a:spcPts val="0"/>
              </a:spcAft>
              <a:defRPr/>
            </a:pPr>
            <a:r>
              <a:rPr lang="en-US" sz="1100">
                <a:solidFill>
                  <a:srgbClr val="282828"/>
                </a:solidFill>
                <a:latin typeface="+mj-lt"/>
                <a:ea typeface="Segoe UI" pitchFamily="34" charset="0"/>
              </a:rPr>
              <a:t>Filling in a Scenario Card</a:t>
            </a:r>
          </a:p>
        </p:txBody>
      </p:sp>
      <p:sp>
        <p:nvSpPr>
          <p:cNvPr id="199" name="Rectangle: Rounded Corners 6">
            <a:extLst>
              <a:ext uri="{FF2B5EF4-FFF2-40B4-BE49-F238E27FC236}">
                <a16:creationId xmlns:a16="http://schemas.microsoft.com/office/drawing/2014/main" id="{8679261B-DAFA-3BF1-1C5B-A76975F12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11251772" y="111139"/>
            <a:ext cx="548411" cy="421313"/>
          </a:xfrm>
          <a:prstGeom prst="roundRect">
            <a:avLst>
              <a:gd name="adj" fmla="val 6710"/>
            </a:avLst>
          </a:prstGeom>
          <a:noFill/>
          <a:ln w="2540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200" name="Title 1">
            <a:extLst>
              <a:ext uri="{FF2B5EF4-FFF2-40B4-BE49-F238E27FC236}">
                <a16:creationId xmlns:a16="http://schemas.microsoft.com/office/drawing/2014/main" id="{81B838C8-64BB-D741-0001-88A529E713C4}"/>
              </a:ext>
            </a:extLst>
          </p:cNvPr>
          <p:cNvSpPr txBox="1">
            <a:spLocks/>
          </p:cNvSpPr>
          <p:nvPr/>
        </p:nvSpPr>
        <p:spPr>
          <a:xfrm>
            <a:off x="10472914" y="190008"/>
            <a:ext cx="696719" cy="263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900">
                <a:latin typeface="+mn-lt"/>
                <a:cs typeface="Segoe UI Semilight"/>
              </a:rPr>
              <a:t>Priority</a:t>
            </a:r>
            <a:endParaRPr lang="en-US" sz="900">
              <a:latin typeface="+mn-lt"/>
            </a:endParaRPr>
          </a:p>
        </p:txBody>
      </p: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4E9CA5E0-E600-C7CB-F4DD-E940FBAC3692}"/>
              </a:ext>
            </a:extLst>
          </p:cNvPr>
          <p:cNvGrpSpPr/>
          <p:nvPr/>
        </p:nvGrpSpPr>
        <p:grpSpPr>
          <a:xfrm>
            <a:off x="4783650" y="851380"/>
            <a:ext cx="2738085" cy="5758255"/>
            <a:chOff x="4783650" y="851380"/>
            <a:chExt cx="2738085" cy="5758255"/>
          </a:xfrm>
        </p:grpSpPr>
        <p:sp>
          <p:nvSpPr>
            <p:cNvPr id="288" name="Rectangle: Rounded Corners 6">
              <a:extLst>
                <a:ext uri="{FF2B5EF4-FFF2-40B4-BE49-F238E27FC236}">
                  <a16:creationId xmlns:a16="http://schemas.microsoft.com/office/drawing/2014/main" id="{ED145D23-0EAD-4FB8-1D20-7754039E7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 flipH="1">
              <a:off x="4880570" y="1953878"/>
              <a:ext cx="212662" cy="197999"/>
            </a:xfrm>
            <a:prstGeom prst="roundRect">
              <a:avLst>
                <a:gd name="adj" fmla="val 6710"/>
              </a:avLst>
            </a:prstGeom>
            <a:noFill/>
            <a:ln w="1905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ffectLst/>
                <a:uLnTx/>
                <a:uFillTx/>
                <a:latin typeface="Segoe UI"/>
                <a:ea typeface="+mn-ea"/>
                <a:cs typeface="Segoe UI" pitchFamily="34" charset="0"/>
              </a:endParaRPr>
            </a:p>
          </p:txBody>
        </p:sp>
        <p:sp>
          <p:nvSpPr>
            <p:cNvPr id="289" name="Rectangle: Rounded Corners 6">
              <a:extLst>
                <a:ext uri="{FF2B5EF4-FFF2-40B4-BE49-F238E27FC236}">
                  <a16:creationId xmlns:a16="http://schemas.microsoft.com/office/drawing/2014/main" id="{A2B70350-0087-B8EE-1D39-9C7275848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 flipH="1">
              <a:off x="5165402" y="1953878"/>
              <a:ext cx="212662" cy="197999"/>
            </a:xfrm>
            <a:prstGeom prst="roundRect">
              <a:avLst>
                <a:gd name="adj" fmla="val 6710"/>
              </a:avLst>
            </a:prstGeom>
            <a:noFill/>
            <a:ln w="1905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ffectLst/>
                <a:uLnTx/>
                <a:uFillTx/>
                <a:latin typeface="Segoe UI"/>
                <a:ea typeface="+mn-ea"/>
                <a:cs typeface="Segoe UI" pitchFamily="34" charset="0"/>
              </a:endParaRPr>
            </a:p>
          </p:txBody>
        </p:sp>
        <p:sp>
          <p:nvSpPr>
            <p:cNvPr id="290" name="Rectangle: Rounded Corners 6">
              <a:extLst>
                <a:ext uri="{FF2B5EF4-FFF2-40B4-BE49-F238E27FC236}">
                  <a16:creationId xmlns:a16="http://schemas.microsoft.com/office/drawing/2014/main" id="{FF52F586-BE8B-49BB-1B0A-8E1BF405C7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 flipH="1">
              <a:off x="5455860" y="1953878"/>
              <a:ext cx="212662" cy="197999"/>
            </a:xfrm>
            <a:prstGeom prst="roundRect">
              <a:avLst>
                <a:gd name="adj" fmla="val 6710"/>
              </a:avLst>
            </a:prstGeom>
            <a:noFill/>
            <a:ln w="1905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ffectLst/>
                <a:uLnTx/>
                <a:uFillTx/>
                <a:latin typeface="Segoe UI"/>
                <a:ea typeface="+mn-ea"/>
                <a:cs typeface="Segoe UI" pitchFamily="34" charset="0"/>
              </a:endParaRPr>
            </a:p>
          </p:txBody>
        </p:sp>
        <p:sp>
          <p:nvSpPr>
            <p:cNvPr id="291" name="Rectangle: Rounded Corners 6">
              <a:extLst>
                <a:ext uri="{FF2B5EF4-FFF2-40B4-BE49-F238E27FC236}">
                  <a16:creationId xmlns:a16="http://schemas.microsoft.com/office/drawing/2014/main" id="{6B650C72-AFD3-26F9-C81E-2D203626B7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 flipH="1">
              <a:off x="5746318" y="1953878"/>
              <a:ext cx="212662" cy="197999"/>
            </a:xfrm>
            <a:prstGeom prst="roundRect">
              <a:avLst>
                <a:gd name="adj" fmla="val 6710"/>
              </a:avLst>
            </a:prstGeom>
            <a:noFill/>
            <a:ln w="1905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ffectLst/>
                <a:uLnTx/>
                <a:uFillTx/>
                <a:latin typeface="Segoe UI"/>
                <a:ea typeface="+mn-ea"/>
                <a:cs typeface="Segoe UI" pitchFamily="34" charset="0"/>
              </a:endParaRPr>
            </a:p>
          </p:txBody>
        </p:sp>
        <p:sp>
          <p:nvSpPr>
            <p:cNvPr id="292" name="Rectangle: Rounded Corners 6">
              <a:extLst>
                <a:ext uri="{FF2B5EF4-FFF2-40B4-BE49-F238E27FC236}">
                  <a16:creationId xmlns:a16="http://schemas.microsoft.com/office/drawing/2014/main" id="{F7B4A2E6-A119-4E4D-E9C7-7D91E1427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 flipH="1">
              <a:off x="6031150" y="1953878"/>
              <a:ext cx="212662" cy="197999"/>
            </a:xfrm>
            <a:prstGeom prst="roundRect">
              <a:avLst>
                <a:gd name="adj" fmla="val 6710"/>
              </a:avLst>
            </a:prstGeom>
            <a:noFill/>
            <a:ln w="1905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ffectLst/>
                <a:uLnTx/>
                <a:uFillTx/>
                <a:latin typeface="Segoe UI"/>
                <a:ea typeface="+mn-ea"/>
                <a:cs typeface="Segoe UI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43648CBE-1BBD-629B-0005-53A9D6500178}"/>
                </a:ext>
              </a:extLst>
            </p:cNvPr>
            <p:cNvSpPr txBox="1"/>
            <p:nvPr/>
          </p:nvSpPr>
          <p:spPr>
            <a:xfrm>
              <a:off x="4897169" y="851380"/>
              <a:ext cx="2436098" cy="726906"/>
            </a:xfrm>
            <a:prstGeom prst="roundRect">
              <a:avLst>
                <a:gd name="adj" fmla="val 8225"/>
              </a:avLst>
            </a:prstGeom>
            <a:solidFill>
              <a:srgbClr val="E9EBFA"/>
            </a:solidFill>
            <a:ln w="25400"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91440" rIns="91440" bIns="9144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 defTabSz="932472" fontAlgn="base">
                <a:spcBef>
                  <a:spcPct val="0"/>
                </a:spcBef>
                <a:spcAft>
                  <a:spcPct val="0"/>
                </a:spcAft>
                <a:defRPr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0" algn="l">
                <a:spcAft>
                  <a:spcPts val="0"/>
                </a:spcAft>
                <a:defRPr/>
              </a:pPr>
              <a:r>
                <a:rPr lang="en-US" sz="900">
                  <a:solidFill>
                    <a:srgbClr val="282828"/>
                  </a:solidFill>
                  <a:ea typeface="Segoe UI" pitchFamily="34" charset="0"/>
                </a:rPr>
                <a:t>Actual prompts you will use and what tools are you using (enhanced with Copilot)?</a:t>
              </a:r>
            </a:p>
            <a:p>
              <a:pPr lvl="0" algn="l">
                <a:spcAft>
                  <a:spcPts val="0"/>
                </a:spcAft>
                <a:defRPr/>
              </a:pPr>
              <a:r>
                <a:rPr lang="en-US" sz="900">
                  <a:solidFill>
                    <a:srgbClr val="282828"/>
                  </a:solidFill>
                  <a:ea typeface="Segoe UI" pitchFamily="34" charset="0"/>
                </a:rPr>
                <a:t>Consider using multiple tools to achieve results.</a:t>
              </a:r>
            </a:p>
          </p:txBody>
        </p:sp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A4983018-413B-818C-F32E-C23210751CFE}"/>
                </a:ext>
              </a:extLst>
            </p:cNvPr>
            <p:cNvSpPr txBox="1"/>
            <p:nvPr/>
          </p:nvSpPr>
          <p:spPr>
            <a:xfrm>
              <a:off x="5468200" y="6481464"/>
              <a:ext cx="2053535" cy="128171"/>
            </a:xfrm>
            <a:prstGeom prst="roundRect">
              <a:avLst>
                <a:gd name="adj" fmla="val 8225"/>
              </a:avLst>
            </a:prstGeom>
            <a:solidFill>
              <a:schemeClr val="bg1">
                <a:lumMod val="95000"/>
              </a:schemeClr>
            </a:solidFill>
            <a:ln w="25400"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91440" rIns="9144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 defTabSz="932472" fontAlgn="base">
                <a:spcBef>
                  <a:spcPct val="0"/>
                </a:spcBef>
                <a:spcAft>
                  <a:spcPct val="0"/>
                </a:spcAft>
                <a:defRPr sz="200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Segoe UI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0" algn="l">
                <a:spcAft>
                  <a:spcPts val="0"/>
                </a:spcAft>
                <a:defRPr/>
              </a:pPr>
              <a:r>
                <a:rPr lang="en-US" sz="800">
                  <a:solidFill>
                    <a:srgbClr val="282828"/>
                  </a:solidFill>
                  <a:ea typeface="Segoe UI" pitchFamily="34" charset="0"/>
                </a:rPr>
                <a:t>AI-generated content may be incorrect.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F989E73-FB9D-41A3-4A7B-FEB44A7ED6B6}"/>
                </a:ext>
              </a:extLst>
            </p:cNvPr>
            <p:cNvSpPr txBox="1"/>
            <p:nvPr/>
          </p:nvSpPr>
          <p:spPr>
            <a:xfrm>
              <a:off x="4857061" y="2245144"/>
              <a:ext cx="2491926" cy="1761183"/>
            </a:xfrm>
            <a:prstGeom prst="roundRect">
              <a:avLst>
                <a:gd name="adj" fmla="val 8225"/>
              </a:avLst>
            </a:prstGeom>
            <a:noFill/>
            <a:ln w="25400"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91440" rIns="91440" bIns="9144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lvl="0" defTabSz="932472" fontAlgn="base">
                <a:spcBef>
                  <a:spcPct val="0"/>
                </a:spcBef>
                <a:spcAft>
                  <a:spcPts val="0"/>
                </a:spcAft>
                <a:defRPr sz="850">
                  <a:solidFill>
                    <a:srgbClr val="282828"/>
                  </a:solidFill>
                  <a:ea typeface="Segoe UI" pitchFamily="34" charset="0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GB" b="1"/>
                <a:t>Example</a:t>
              </a:r>
            </a:p>
            <a:p>
              <a:endParaRPr lang="en-GB" b="1"/>
            </a:p>
            <a:p>
              <a:r>
                <a:rPr lang="en-GB">
                  <a:solidFill>
                    <a:srgbClr val="FF0000"/>
                  </a:solidFill>
                </a:rPr>
                <a:t>Act like an expert in the financial industry</a:t>
              </a:r>
              <a:r>
                <a:rPr lang="en-GB"/>
                <a:t>. </a:t>
              </a:r>
              <a:r>
                <a:rPr kumimoji="0" 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Segoe UI"/>
                  <a:ea typeface="Segoe UI" pitchFamily="34" charset="0"/>
                  <a:cs typeface="Segoe UI"/>
                </a:rPr>
                <a:t>I am part of the HR team</a:t>
              </a:r>
              <a:r>
                <a:rPr kumimoji="0" 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Segoe UI"/>
                  <a:ea typeface="Segoe UI" pitchFamily="34" charset="0"/>
                  <a:cs typeface="Segoe UI"/>
                </a:rPr>
                <a:t>. </a:t>
              </a:r>
              <a:r>
                <a:rPr kumimoji="0" 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Segoe UI"/>
                  <a:ea typeface="Segoe UI" pitchFamily="34" charset="0"/>
                  <a:cs typeface="Segoe UI"/>
                </a:rPr>
                <a:t>I need help evaluating the annual report on &lt;link to webpage&gt;</a:t>
              </a:r>
              <a:r>
                <a:rPr kumimoji="0" 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Segoe UI"/>
                  <a:ea typeface="Segoe UI" pitchFamily="34" charset="0"/>
                  <a:cs typeface="Segoe UI"/>
                </a:rPr>
                <a:t>. </a:t>
              </a:r>
              <a:r>
                <a:rPr kumimoji="0" 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Segoe UI"/>
                  <a:ea typeface="Segoe UI" pitchFamily="34" charset="0"/>
                  <a:cs typeface="Segoe UI"/>
                </a:rPr>
                <a:t>Help me understand the company’s financial situation so I can assess how many headcount I can hire in the research team</a:t>
              </a:r>
              <a:r>
                <a:rPr kumimoji="0" 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Segoe UI"/>
                  <a:ea typeface="Segoe UI" pitchFamily="34" charset="0"/>
                  <a:cs typeface="Segoe UI"/>
                </a:rPr>
                <a:t>. </a:t>
              </a:r>
              <a:r>
                <a:rPr kumimoji="0" 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Segoe UI"/>
                  <a:ea typeface="Segoe UI" pitchFamily="34" charset="0"/>
                  <a:cs typeface="Segoe UI"/>
                </a:rPr>
                <a:t>Provide me with the three more important insights into the company’s finances and what I should know before planning the resource strategy</a:t>
              </a:r>
              <a:r>
                <a:rPr kumimoji="0" 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Segoe UI"/>
                  <a:ea typeface="Segoe UI" pitchFamily="34" charset="0"/>
                  <a:cs typeface="Segoe UI"/>
                </a:rPr>
                <a:t>.</a:t>
              </a:r>
            </a:p>
            <a:p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Segoe UI" pitchFamily="34" charset="0"/>
                <a:cs typeface="Segoe UI"/>
              </a:endParaRPr>
            </a:p>
            <a:p>
              <a:endParaRPr lang="en-GB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FC0261D-B37C-311E-389E-CBFAE785BF48}"/>
                </a:ext>
              </a:extLst>
            </p:cNvPr>
            <p:cNvSpPr txBox="1"/>
            <p:nvPr/>
          </p:nvSpPr>
          <p:spPr>
            <a:xfrm>
              <a:off x="4783650" y="5975132"/>
              <a:ext cx="2611547" cy="425540"/>
            </a:xfrm>
            <a:prstGeom prst="roundRect">
              <a:avLst>
                <a:gd name="adj" fmla="val 8225"/>
              </a:avLst>
            </a:prstGeom>
            <a:noFill/>
            <a:ln w="25400"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91440" rIns="91440" bIns="9144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lvl="0" defTabSz="932472" fontAlgn="base">
                <a:spcBef>
                  <a:spcPct val="0"/>
                </a:spcBef>
                <a:spcAft>
                  <a:spcPts val="0"/>
                </a:spcAft>
                <a:defRPr sz="850">
                  <a:solidFill>
                    <a:srgbClr val="282828"/>
                  </a:solidFill>
                  <a:ea typeface="Segoe UI" pitchFamily="34" charset="0"/>
                  <a:cs typeface="Segoe UI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GB">
                  <a:solidFill>
                    <a:srgbClr val="FF0000"/>
                  </a:solidFill>
                </a:rPr>
                <a:t>Persona</a:t>
              </a:r>
              <a:r>
                <a:rPr lang="en-GB"/>
                <a:t> + </a:t>
              </a:r>
              <a:r>
                <a:rPr lang="en-GB">
                  <a:solidFill>
                    <a:srgbClr val="00B050"/>
                  </a:solidFill>
                </a:rPr>
                <a:t>Audience</a:t>
              </a:r>
              <a:r>
                <a:rPr lang="en-GB"/>
                <a:t> + </a:t>
              </a:r>
              <a:r>
                <a:rPr lang="en-GB">
                  <a:solidFill>
                    <a:srgbClr val="0070C0"/>
                  </a:solidFill>
                </a:rPr>
                <a:t>Context</a:t>
              </a:r>
              <a:r>
                <a:rPr lang="en-GB"/>
                <a:t> + </a:t>
              </a:r>
              <a:r>
                <a:rPr lang="en-GB">
                  <a:solidFill>
                    <a:srgbClr val="FFC000"/>
                  </a:solidFill>
                </a:rPr>
                <a:t>Objective</a:t>
              </a:r>
              <a:r>
                <a:rPr lang="en-GB"/>
                <a:t> + </a:t>
              </a:r>
              <a:r>
                <a:rPr lang="en-GB">
                  <a:solidFill>
                    <a:srgbClr val="002060"/>
                  </a:solidFill>
                </a:rPr>
                <a:t>Output Parameters </a:t>
              </a:r>
            </a:p>
          </p:txBody>
        </p:sp>
        <p:sp>
          <p:nvSpPr>
            <p:cNvPr id="201" name="Rectangle: Rounded Corners 6">
              <a:extLst>
                <a:ext uri="{FF2B5EF4-FFF2-40B4-BE49-F238E27FC236}">
                  <a16:creationId xmlns:a16="http://schemas.microsoft.com/office/drawing/2014/main" id="{E5FD1B16-BF4D-0776-50FA-EE43EAF15D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 flipH="1">
              <a:off x="6310256" y="1953878"/>
              <a:ext cx="212662" cy="197999"/>
            </a:xfrm>
            <a:prstGeom prst="roundRect">
              <a:avLst>
                <a:gd name="adj" fmla="val 6710"/>
              </a:avLst>
            </a:prstGeom>
            <a:noFill/>
            <a:ln w="1905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ffectLst/>
                <a:uLnTx/>
                <a:uFillTx/>
                <a:latin typeface="Segoe UI"/>
                <a:ea typeface="+mn-ea"/>
                <a:cs typeface="Segoe UI" pitchFamily="34" charset="0"/>
              </a:endParaRPr>
            </a:p>
          </p:txBody>
        </p:sp>
        <p:sp>
          <p:nvSpPr>
            <p:cNvPr id="202" name="Rectangle: Rounded Corners 6">
              <a:extLst>
                <a:ext uri="{FF2B5EF4-FFF2-40B4-BE49-F238E27FC236}">
                  <a16:creationId xmlns:a16="http://schemas.microsoft.com/office/drawing/2014/main" id="{1FF2A3C0-551C-B695-3C48-CC211D5A54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 flipH="1">
              <a:off x="6595088" y="1953878"/>
              <a:ext cx="212662" cy="197999"/>
            </a:xfrm>
            <a:prstGeom prst="roundRect">
              <a:avLst>
                <a:gd name="adj" fmla="val 6710"/>
              </a:avLst>
            </a:prstGeom>
            <a:noFill/>
            <a:ln w="1905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ffectLst/>
                <a:uLnTx/>
                <a:uFillTx/>
                <a:latin typeface="Segoe UI"/>
                <a:ea typeface="+mn-ea"/>
                <a:cs typeface="Segoe UI" pitchFamily="34" charset="0"/>
              </a:endParaRPr>
            </a:p>
          </p:txBody>
        </p:sp>
        <p:sp>
          <p:nvSpPr>
            <p:cNvPr id="203" name="Rectangle: Rounded Corners 6">
              <a:extLst>
                <a:ext uri="{FF2B5EF4-FFF2-40B4-BE49-F238E27FC236}">
                  <a16:creationId xmlns:a16="http://schemas.microsoft.com/office/drawing/2014/main" id="{49CC567E-19C1-94FB-DEA6-6FB37F8F3E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 flipH="1">
              <a:off x="6885546" y="1953878"/>
              <a:ext cx="212662" cy="197999"/>
            </a:xfrm>
            <a:prstGeom prst="roundRect">
              <a:avLst>
                <a:gd name="adj" fmla="val 6710"/>
              </a:avLst>
            </a:prstGeom>
            <a:noFill/>
            <a:ln w="1905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ffectLst/>
                <a:uLnTx/>
                <a:uFillTx/>
                <a:latin typeface="Segoe UI"/>
                <a:ea typeface="+mn-ea"/>
                <a:cs typeface="Segoe UI" pitchFamily="34" charset="0"/>
              </a:endParaRPr>
            </a:p>
          </p:txBody>
        </p:sp>
        <p:sp>
          <p:nvSpPr>
            <p:cNvPr id="204" name="Rectangle: Rounded Corners 6">
              <a:extLst>
                <a:ext uri="{FF2B5EF4-FFF2-40B4-BE49-F238E27FC236}">
                  <a16:creationId xmlns:a16="http://schemas.microsoft.com/office/drawing/2014/main" id="{D75E7D0A-1B4A-FA22-AB94-74D8DECCD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 flipH="1">
              <a:off x="7176004" y="1953878"/>
              <a:ext cx="212662" cy="197999"/>
            </a:xfrm>
            <a:prstGeom prst="roundRect">
              <a:avLst>
                <a:gd name="adj" fmla="val 6710"/>
              </a:avLst>
            </a:prstGeom>
            <a:noFill/>
            <a:ln w="1905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ffectLst/>
                <a:uLnTx/>
                <a:uFillTx/>
                <a:latin typeface="Segoe UI"/>
                <a:ea typeface="+mn-ea"/>
                <a:cs typeface="Segoe UI" pitchFamily="34" charset="0"/>
              </a:endParaRPr>
            </a:p>
          </p:txBody>
        </p: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F389FB09-F2EB-702D-E1E9-A60E75E36AB9}"/>
                </a:ext>
              </a:extLst>
            </p:cNvPr>
            <p:cNvGrpSpPr/>
            <p:nvPr/>
          </p:nvGrpSpPr>
          <p:grpSpPr>
            <a:xfrm>
              <a:off x="4887901" y="1679870"/>
              <a:ext cx="2487798" cy="198000"/>
              <a:chOff x="4932505" y="1679870"/>
              <a:chExt cx="2487798" cy="198000"/>
            </a:xfrm>
          </p:grpSpPr>
          <p:pic>
            <p:nvPicPr>
              <p:cNvPr id="283" name="Picture 282">
                <a:extLst>
                  <a:ext uri="{FF2B5EF4-FFF2-40B4-BE49-F238E27FC236}">
                    <a16:creationId xmlns:a16="http://schemas.microsoft.com/office/drawing/2014/main" id="{2FFBE721-3F82-85C7-EB7D-AEA91E83B1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/>
              <a:srcRect/>
              <a:stretch/>
            </p:blipFill>
            <p:spPr>
              <a:xfrm>
                <a:off x="6344634" y="1679871"/>
                <a:ext cx="211322" cy="197999"/>
              </a:xfrm>
              <a:prstGeom prst="rect">
                <a:avLst/>
              </a:prstGeom>
            </p:spPr>
          </p:pic>
          <p:pic>
            <p:nvPicPr>
              <p:cNvPr id="284" name="Picture 283">
                <a:extLst>
                  <a:ext uri="{FF2B5EF4-FFF2-40B4-BE49-F238E27FC236}">
                    <a16:creationId xmlns:a16="http://schemas.microsoft.com/office/drawing/2014/main" id="{93F88E1C-3000-652F-0AAF-DFECF5723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/>
              <a:srcRect/>
              <a:stretch/>
            </p:blipFill>
            <p:spPr>
              <a:xfrm>
                <a:off x="5774971" y="1679871"/>
                <a:ext cx="211322" cy="197999"/>
              </a:xfrm>
              <a:prstGeom prst="rect">
                <a:avLst/>
              </a:prstGeom>
            </p:spPr>
          </p:pic>
          <p:pic>
            <p:nvPicPr>
              <p:cNvPr id="285" name="Picture 284">
                <a:extLst>
                  <a:ext uri="{FF2B5EF4-FFF2-40B4-BE49-F238E27FC236}">
                    <a16:creationId xmlns:a16="http://schemas.microsoft.com/office/drawing/2014/main" id="{FB05C1B2-F788-CB7B-10D7-DFB02B1DFD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/>
              <a:srcRect/>
              <a:stretch/>
            </p:blipFill>
            <p:spPr>
              <a:xfrm>
                <a:off x="5205307" y="1679871"/>
                <a:ext cx="211322" cy="197999"/>
              </a:xfrm>
              <a:prstGeom prst="rect">
                <a:avLst/>
              </a:prstGeom>
            </p:spPr>
          </p:pic>
          <p:pic>
            <p:nvPicPr>
              <p:cNvPr id="286" name="Picture 285">
                <a:extLst>
                  <a:ext uri="{FF2B5EF4-FFF2-40B4-BE49-F238E27FC236}">
                    <a16:creationId xmlns:a16="http://schemas.microsoft.com/office/drawing/2014/main" id="{91276EC1-C514-EBA9-8FD5-2C46782FAE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/>
              <a:srcRect/>
              <a:stretch/>
            </p:blipFill>
            <p:spPr>
              <a:xfrm>
                <a:off x="5490139" y="1679871"/>
                <a:ext cx="211322" cy="197999"/>
              </a:xfrm>
              <a:prstGeom prst="rect">
                <a:avLst/>
              </a:prstGeom>
            </p:spPr>
          </p:pic>
          <p:pic>
            <p:nvPicPr>
              <p:cNvPr id="287" name="Picture 286">
                <a:extLst>
                  <a:ext uri="{FF2B5EF4-FFF2-40B4-BE49-F238E27FC236}">
                    <a16:creationId xmlns:a16="http://schemas.microsoft.com/office/drawing/2014/main" id="{F174F5F4-DA9A-390E-BC5E-1ED297B23E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/>
              <a:srcRect/>
              <a:stretch/>
            </p:blipFill>
            <p:spPr>
              <a:xfrm>
                <a:off x="6059803" y="1679871"/>
                <a:ext cx="211322" cy="197999"/>
              </a:xfrm>
              <a:prstGeom prst="rect">
                <a:avLst/>
              </a:prstGeom>
            </p:spPr>
          </p:pic>
          <p:pic>
            <p:nvPicPr>
              <p:cNvPr id="1026" name="Picture 2">
                <a:extLst>
                  <a:ext uri="{FF2B5EF4-FFF2-40B4-BE49-F238E27FC236}">
                    <a16:creationId xmlns:a16="http://schemas.microsoft.com/office/drawing/2014/main" id="{5199EEDB-1A03-04F2-8D1A-8B89C703F00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22303" y="1679870"/>
                <a:ext cx="198000" cy="19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6" name="Graphic 20">
                <a:extLst>
                  <a:ext uri="{FF2B5EF4-FFF2-40B4-BE49-F238E27FC236}">
                    <a16:creationId xmlns:a16="http://schemas.microsoft.com/office/drawing/2014/main" id="{FB6A70E3-091F-6138-7470-76B5E67F9F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967864" y="1679870"/>
                <a:ext cx="158408" cy="198000"/>
              </a:xfrm>
              <a:custGeom>
                <a:avLst/>
                <a:gdLst>
                  <a:gd name="connsiteX0" fmla="*/ 21431 w 152408"/>
                  <a:gd name="connsiteY0" fmla="*/ 0 h 190500"/>
                  <a:gd name="connsiteX1" fmla="*/ 0 w 152408"/>
                  <a:gd name="connsiteY1" fmla="*/ 21431 h 190500"/>
                  <a:gd name="connsiteX2" fmla="*/ 0 w 152408"/>
                  <a:gd name="connsiteY2" fmla="*/ 145256 h 190500"/>
                  <a:gd name="connsiteX3" fmla="*/ 21431 w 152408"/>
                  <a:gd name="connsiteY3" fmla="*/ 166688 h 190500"/>
                  <a:gd name="connsiteX4" fmla="*/ 107156 w 152408"/>
                  <a:gd name="connsiteY4" fmla="*/ 166688 h 190500"/>
                  <a:gd name="connsiteX5" fmla="*/ 128588 w 152408"/>
                  <a:gd name="connsiteY5" fmla="*/ 145256 h 190500"/>
                  <a:gd name="connsiteX6" fmla="*/ 128588 w 152408"/>
                  <a:gd name="connsiteY6" fmla="*/ 21431 h 190500"/>
                  <a:gd name="connsiteX7" fmla="*/ 107156 w 152408"/>
                  <a:gd name="connsiteY7" fmla="*/ 0 h 190500"/>
                  <a:gd name="connsiteX8" fmla="*/ 21431 w 152408"/>
                  <a:gd name="connsiteY8" fmla="*/ 0 h 190500"/>
                  <a:gd name="connsiteX9" fmla="*/ 28575 w 152408"/>
                  <a:gd name="connsiteY9" fmla="*/ 40481 h 190500"/>
                  <a:gd name="connsiteX10" fmla="*/ 35689 w 152408"/>
                  <a:gd name="connsiteY10" fmla="*/ 33338 h 190500"/>
                  <a:gd name="connsiteX11" fmla="*/ 92898 w 152408"/>
                  <a:gd name="connsiteY11" fmla="*/ 33338 h 190500"/>
                  <a:gd name="connsiteX12" fmla="*/ 100013 w 152408"/>
                  <a:gd name="connsiteY12" fmla="*/ 40481 h 190500"/>
                  <a:gd name="connsiteX13" fmla="*/ 92898 w 152408"/>
                  <a:gd name="connsiteY13" fmla="*/ 47625 h 190500"/>
                  <a:gd name="connsiteX14" fmla="*/ 35689 w 152408"/>
                  <a:gd name="connsiteY14" fmla="*/ 47625 h 190500"/>
                  <a:gd name="connsiteX15" fmla="*/ 28575 w 152408"/>
                  <a:gd name="connsiteY15" fmla="*/ 40481 h 190500"/>
                  <a:gd name="connsiteX16" fmla="*/ 35689 w 152408"/>
                  <a:gd name="connsiteY16" fmla="*/ 119063 h 190500"/>
                  <a:gd name="connsiteX17" fmla="*/ 92898 w 152408"/>
                  <a:gd name="connsiteY17" fmla="*/ 119063 h 190500"/>
                  <a:gd name="connsiteX18" fmla="*/ 100013 w 152408"/>
                  <a:gd name="connsiteY18" fmla="*/ 126206 h 190500"/>
                  <a:gd name="connsiteX19" fmla="*/ 92898 w 152408"/>
                  <a:gd name="connsiteY19" fmla="*/ 133350 h 190500"/>
                  <a:gd name="connsiteX20" fmla="*/ 35689 w 152408"/>
                  <a:gd name="connsiteY20" fmla="*/ 133350 h 190500"/>
                  <a:gd name="connsiteX21" fmla="*/ 28575 w 152408"/>
                  <a:gd name="connsiteY21" fmla="*/ 126206 h 190500"/>
                  <a:gd name="connsiteX22" fmla="*/ 35689 w 152408"/>
                  <a:gd name="connsiteY22" fmla="*/ 119063 h 190500"/>
                  <a:gd name="connsiteX23" fmla="*/ 28575 w 152408"/>
                  <a:gd name="connsiteY23" fmla="*/ 83344 h 190500"/>
                  <a:gd name="connsiteX24" fmla="*/ 35689 w 152408"/>
                  <a:gd name="connsiteY24" fmla="*/ 76200 h 190500"/>
                  <a:gd name="connsiteX25" fmla="*/ 92898 w 152408"/>
                  <a:gd name="connsiteY25" fmla="*/ 76200 h 190500"/>
                  <a:gd name="connsiteX26" fmla="*/ 100013 w 152408"/>
                  <a:gd name="connsiteY26" fmla="*/ 83344 h 190500"/>
                  <a:gd name="connsiteX27" fmla="*/ 92898 w 152408"/>
                  <a:gd name="connsiteY27" fmla="*/ 90488 h 190500"/>
                  <a:gd name="connsiteX28" fmla="*/ 35689 w 152408"/>
                  <a:gd name="connsiteY28" fmla="*/ 90488 h 190500"/>
                  <a:gd name="connsiteX29" fmla="*/ 28575 w 152408"/>
                  <a:gd name="connsiteY29" fmla="*/ 83344 h 190500"/>
                  <a:gd name="connsiteX30" fmla="*/ 45252 w 152408"/>
                  <a:gd name="connsiteY30" fmla="*/ 190500 h 190500"/>
                  <a:gd name="connsiteX31" fmla="*/ 25040 w 152408"/>
                  <a:gd name="connsiteY31" fmla="*/ 176213 h 190500"/>
                  <a:gd name="connsiteX32" fmla="*/ 107165 w 152408"/>
                  <a:gd name="connsiteY32" fmla="*/ 176213 h 190500"/>
                  <a:gd name="connsiteX33" fmla="*/ 138121 w 152408"/>
                  <a:gd name="connsiteY33" fmla="*/ 145256 h 190500"/>
                  <a:gd name="connsiteX34" fmla="*/ 138121 w 152408"/>
                  <a:gd name="connsiteY34" fmla="*/ 66074 h 190500"/>
                  <a:gd name="connsiteX35" fmla="*/ 146132 w 152408"/>
                  <a:gd name="connsiteY35" fmla="*/ 74084 h 190500"/>
                  <a:gd name="connsiteX36" fmla="*/ 152409 w 152408"/>
                  <a:gd name="connsiteY36" fmla="*/ 89239 h 190500"/>
                  <a:gd name="connsiteX37" fmla="*/ 152409 w 152408"/>
                  <a:gd name="connsiteY37" fmla="*/ 145256 h 190500"/>
                  <a:gd name="connsiteX38" fmla="*/ 107165 w 152408"/>
                  <a:gd name="connsiteY38" fmla="*/ 190500 h 190500"/>
                  <a:gd name="connsiteX39" fmla="*/ 45252 w 152408"/>
                  <a:gd name="connsiteY39" fmla="*/ 190500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2408" h="190500">
                    <a:moveTo>
                      <a:pt x="21431" y="0"/>
                    </a:moveTo>
                    <a:cubicBezTo>
                      <a:pt x="9595" y="0"/>
                      <a:pt x="0" y="9595"/>
                      <a:pt x="0" y="21431"/>
                    </a:cubicBezTo>
                    <a:lnTo>
                      <a:pt x="0" y="145256"/>
                    </a:lnTo>
                    <a:cubicBezTo>
                      <a:pt x="0" y="157092"/>
                      <a:pt x="9595" y="166688"/>
                      <a:pt x="21431" y="166688"/>
                    </a:cubicBezTo>
                    <a:lnTo>
                      <a:pt x="107156" y="166688"/>
                    </a:lnTo>
                    <a:cubicBezTo>
                      <a:pt x="118992" y="166688"/>
                      <a:pt x="128588" y="157092"/>
                      <a:pt x="128588" y="145256"/>
                    </a:cubicBezTo>
                    <a:lnTo>
                      <a:pt x="128588" y="21431"/>
                    </a:lnTo>
                    <a:cubicBezTo>
                      <a:pt x="128588" y="9595"/>
                      <a:pt x="118992" y="0"/>
                      <a:pt x="107156" y="0"/>
                    </a:cubicBezTo>
                    <a:lnTo>
                      <a:pt x="21431" y="0"/>
                    </a:lnTo>
                    <a:close/>
                    <a:moveTo>
                      <a:pt x="28575" y="40481"/>
                    </a:moveTo>
                    <a:cubicBezTo>
                      <a:pt x="28575" y="36536"/>
                      <a:pt x="31760" y="33338"/>
                      <a:pt x="35689" y="33338"/>
                    </a:cubicBezTo>
                    <a:lnTo>
                      <a:pt x="92898" y="33338"/>
                    </a:lnTo>
                    <a:cubicBezTo>
                      <a:pt x="96827" y="33338"/>
                      <a:pt x="100013" y="36536"/>
                      <a:pt x="100013" y="40481"/>
                    </a:cubicBezTo>
                    <a:cubicBezTo>
                      <a:pt x="100013" y="44427"/>
                      <a:pt x="96827" y="47625"/>
                      <a:pt x="92898" y="47625"/>
                    </a:cubicBezTo>
                    <a:lnTo>
                      <a:pt x="35689" y="47625"/>
                    </a:lnTo>
                    <a:cubicBezTo>
                      <a:pt x="31760" y="47625"/>
                      <a:pt x="28575" y="44427"/>
                      <a:pt x="28575" y="40481"/>
                    </a:cubicBezTo>
                    <a:close/>
                    <a:moveTo>
                      <a:pt x="35689" y="119063"/>
                    </a:moveTo>
                    <a:lnTo>
                      <a:pt x="92898" y="119063"/>
                    </a:lnTo>
                    <a:cubicBezTo>
                      <a:pt x="96827" y="119063"/>
                      <a:pt x="100013" y="122261"/>
                      <a:pt x="100013" y="126206"/>
                    </a:cubicBezTo>
                    <a:cubicBezTo>
                      <a:pt x="100013" y="130152"/>
                      <a:pt x="96827" y="133350"/>
                      <a:pt x="92898" y="133350"/>
                    </a:cubicBezTo>
                    <a:lnTo>
                      <a:pt x="35689" y="133350"/>
                    </a:lnTo>
                    <a:cubicBezTo>
                      <a:pt x="31760" y="133350"/>
                      <a:pt x="28575" y="130152"/>
                      <a:pt x="28575" y="126206"/>
                    </a:cubicBezTo>
                    <a:cubicBezTo>
                      <a:pt x="28575" y="122261"/>
                      <a:pt x="31760" y="119063"/>
                      <a:pt x="35689" y="119063"/>
                    </a:cubicBezTo>
                    <a:close/>
                    <a:moveTo>
                      <a:pt x="28575" y="83344"/>
                    </a:moveTo>
                    <a:cubicBezTo>
                      <a:pt x="28575" y="79399"/>
                      <a:pt x="31760" y="76200"/>
                      <a:pt x="35689" y="76200"/>
                    </a:cubicBezTo>
                    <a:lnTo>
                      <a:pt x="92898" y="76200"/>
                    </a:lnTo>
                    <a:cubicBezTo>
                      <a:pt x="96827" y="76200"/>
                      <a:pt x="100013" y="79399"/>
                      <a:pt x="100013" y="83344"/>
                    </a:cubicBezTo>
                    <a:cubicBezTo>
                      <a:pt x="100013" y="87289"/>
                      <a:pt x="96827" y="90488"/>
                      <a:pt x="92898" y="90488"/>
                    </a:cubicBezTo>
                    <a:lnTo>
                      <a:pt x="35689" y="90488"/>
                    </a:lnTo>
                    <a:cubicBezTo>
                      <a:pt x="31760" y="90488"/>
                      <a:pt x="28575" y="87289"/>
                      <a:pt x="28575" y="83344"/>
                    </a:cubicBezTo>
                    <a:close/>
                    <a:moveTo>
                      <a:pt x="45252" y="190500"/>
                    </a:moveTo>
                    <a:cubicBezTo>
                      <a:pt x="35921" y="190500"/>
                      <a:pt x="27982" y="184536"/>
                      <a:pt x="25040" y="176213"/>
                    </a:cubicBezTo>
                    <a:lnTo>
                      <a:pt x="107165" y="176213"/>
                    </a:lnTo>
                    <a:cubicBezTo>
                      <a:pt x="124261" y="176213"/>
                      <a:pt x="138121" y="162353"/>
                      <a:pt x="138121" y="145256"/>
                    </a:cubicBezTo>
                    <a:lnTo>
                      <a:pt x="138121" y="66074"/>
                    </a:lnTo>
                    <a:lnTo>
                      <a:pt x="146132" y="74084"/>
                    </a:lnTo>
                    <a:cubicBezTo>
                      <a:pt x="150150" y="78103"/>
                      <a:pt x="152409" y="83554"/>
                      <a:pt x="152409" y="89239"/>
                    </a:cubicBezTo>
                    <a:lnTo>
                      <a:pt x="152409" y="145256"/>
                    </a:lnTo>
                    <a:cubicBezTo>
                      <a:pt x="152409" y="170244"/>
                      <a:pt x="132152" y="190500"/>
                      <a:pt x="107165" y="190500"/>
                    </a:cubicBezTo>
                    <a:lnTo>
                      <a:pt x="45252" y="190500"/>
                    </a:lnTo>
                    <a:close/>
                  </a:path>
                </a:pathLst>
              </a:custGeom>
              <a:solidFill>
                <a:srgbClr val="8230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07" name="Picture 2">
                <a:extLst>
                  <a:ext uri="{FF2B5EF4-FFF2-40B4-BE49-F238E27FC236}">
                    <a16:creationId xmlns:a16="http://schemas.microsoft.com/office/drawing/2014/main" id="{29421364-7B0B-9049-3F14-06E486BF54A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47023" y="1679870"/>
                <a:ext cx="198000" cy="19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8" name="Graphic 207">
                <a:extLst>
                  <a:ext uri="{FF2B5EF4-FFF2-40B4-BE49-F238E27FC236}">
                    <a16:creationId xmlns:a16="http://schemas.microsoft.com/office/drawing/2014/main" id="{4F2144C7-79B0-CFAC-1179-6D07E2B84F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932505" y="1679870"/>
                <a:ext cx="198000" cy="198000"/>
              </a:xfrm>
              <a:prstGeom prst="rect">
                <a:avLst/>
              </a:prstGeom>
            </p:spPr>
          </p:pic>
        </p:grpSp>
      </p:grpSp>
      <p:sp>
        <p:nvSpPr>
          <p:cNvPr id="211" name="Arc 210">
            <a:extLst>
              <a:ext uri="{FF2B5EF4-FFF2-40B4-BE49-F238E27FC236}">
                <a16:creationId xmlns:a16="http://schemas.microsoft.com/office/drawing/2014/main" id="{B77003EF-B24E-F7B0-44BB-987F1BD3B404}"/>
              </a:ext>
            </a:extLst>
          </p:cNvPr>
          <p:cNvSpPr/>
          <p:nvPr/>
        </p:nvSpPr>
        <p:spPr>
          <a:xfrm rot="14230012">
            <a:off x="-105092" y="1307104"/>
            <a:ext cx="1884800" cy="1266479"/>
          </a:xfrm>
          <a:prstGeom prst="arc">
            <a:avLst/>
          </a:prstGeom>
          <a:noFill/>
          <a:ln w="19050">
            <a:gradFill>
              <a:gsLst>
                <a:gs pos="37000">
                  <a:srgbClr val="464FEB"/>
                </a:gs>
                <a:gs pos="69000">
                  <a:srgbClr val="47CFFA"/>
                </a:gs>
                <a:gs pos="91000">
                  <a:srgbClr val="B47CF8"/>
                </a:gs>
              </a:gsLst>
              <a:lin ang="3600000" scaled="0"/>
            </a:gradFill>
            <a:prstDash val="sysDot"/>
            <a:headEnd type="triangl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2E84A1A-7FE9-F6BE-6AC7-6374BF023F4D}"/>
              </a:ext>
            </a:extLst>
          </p:cNvPr>
          <p:cNvGrpSpPr/>
          <p:nvPr/>
        </p:nvGrpSpPr>
        <p:grpSpPr>
          <a:xfrm>
            <a:off x="222470" y="2140839"/>
            <a:ext cx="932793" cy="1230039"/>
            <a:chOff x="1311956" y="2409266"/>
            <a:chExt cx="932793" cy="1230039"/>
          </a:xfrm>
        </p:grpSpPr>
        <p:sp>
          <p:nvSpPr>
            <p:cNvPr id="273" name="Rectangle: Rounded Corners 272">
              <a:extLst>
                <a:ext uri="{FF2B5EF4-FFF2-40B4-BE49-F238E27FC236}">
                  <a16:creationId xmlns:a16="http://schemas.microsoft.com/office/drawing/2014/main" id="{577B32BE-23B3-9D3A-816F-6548E9EBA0FE}"/>
                </a:ext>
              </a:extLst>
            </p:cNvPr>
            <p:cNvSpPr/>
            <p:nvPr/>
          </p:nvSpPr>
          <p:spPr>
            <a:xfrm>
              <a:off x="1669978" y="3304899"/>
              <a:ext cx="190543" cy="33440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9000">
                  <a:srgbClr val="8661C5"/>
                </a:gs>
                <a:gs pos="0">
                  <a:srgbClr val="C03BC4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bold"/>
                  <a:ea typeface="+mn-ea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CA8D790B-D9CB-D46A-D0FB-EBB5588F4B3A}"/>
                </a:ext>
              </a:extLst>
            </p:cNvPr>
            <p:cNvSpPr/>
            <p:nvPr/>
          </p:nvSpPr>
          <p:spPr>
            <a:xfrm flipH="1">
              <a:off x="1311956" y="2409266"/>
              <a:ext cx="932793" cy="932793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37000">
                    <a:srgbClr val="464FEB"/>
                  </a:gs>
                  <a:gs pos="69000">
                    <a:srgbClr val="47CFFA"/>
                  </a:gs>
                  <a:gs pos="91000">
                    <a:srgbClr val="B47CF8"/>
                  </a:gs>
                </a:gsLst>
                <a:lin ang="3600000" scaled="0"/>
              </a:gradFill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32472" fontAlgn="base">
                <a:spcBef>
                  <a:spcPct val="0"/>
                </a:spcBef>
                <a:spcAft>
                  <a:spcPct val="0"/>
                </a:spcAft>
              </a:pPr>
              <a:endParaRPr lang="en-AU"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E53493D-22E9-B7A0-4F59-7889EB123F00}"/>
                </a:ext>
              </a:extLst>
            </p:cNvPr>
            <p:cNvSpPr/>
            <p:nvPr/>
          </p:nvSpPr>
          <p:spPr>
            <a:xfrm flipH="1">
              <a:off x="1388554" y="2485864"/>
              <a:ext cx="779597" cy="779597"/>
            </a:xfrm>
            <a:prstGeom prst="ellipse">
              <a:avLst/>
            </a:prstGeom>
            <a:gradFill>
              <a:gsLst>
                <a:gs pos="21000">
                  <a:schemeClr val="accent1"/>
                </a:gs>
                <a:gs pos="75000">
                  <a:srgbClr val="B47CF8"/>
                </a:gs>
              </a:gsLst>
              <a:lin ang="3600000" scaled="0"/>
            </a:gradFill>
            <a:ln w="25400">
              <a:noFill/>
            </a:ln>
            <a:effectLst>
              <a:outerShdw blurRad="165100" dist="50800" dir="2080965" algn="tl" rotWithShape="0">
                <a:prstClr val="black">
                  <a:alpha val="10000"/>
                </a:prstClr>
              </a:outerShd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182880" tIns="146304" rIns="182880" bIns="14630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en-AU" sz="1000">
                <a:ln w="3175">
                  <a:noFill/>
                </a:ln>
                <a:solidFill>
                  <a:srgbClr val="FFFFFF"/>
                </a:solidFill>
                <a:latin typeface="Segoe UI Semibold"/>
                <a:cs typeface="Segoe UI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D9A02AE-7702-6588-7663-FAAF635B91BD}"/>
                </a:ext>
              </a:extLst>
            </p:cNvPr>
            <p:cNvSpPr txBox="1"/>
            <p:nvPr/>
          </p:nvSpPr>
          <p:spPr>
            <a:xfrm>
              <a:off x="1513697" y="2753321"/>
              <a:ext cx="529312" cy="244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defRPr/>
              </a:pPr>
              <a:r>
                <a:rPr lang="en-US" sz="1100">
                  <a:ln w="3175">
                    <a:noFill/>
                  </a:ln>
                  <a:solidFill>
                    <a:srgbClr val="FFFFFF"/>
                  </a:solidFill>
                  <a:latin typeface="Segoe UI Semibold"/>
                  <a:cs typeface="Segoe UI" pitchFamily="34" charset="0"/>
                </a:rPr>
                <a:t>Need</a:t>
              </a:r>
            </a:p>
          </p:txBody>
        </p:sp>
      </p:grpSp>
      <p:sp>
        <p:nvSpPr>
          <p:cNvPr id="219" name="TextBox 218">
            <a:extLst>
              <a:ext uri="{FF2B5EF4-FFF2-40B4-BE49-F238E27FC236}">
                <a16:creationId xmlns:a16="http://schemas.microsoft.com/office/drawing/2014/main" id="{21EA221C-8BDC-A43A-2041-0147FE45B5DB}"/>
              </a:ext>
            </a:extLst>
          </p:cNvPr>
          <p:cNvSpPr txBox="1"/>
          <p:nvPr/>
        </p:nvSpPr>
        <p:spPr>
          <a:xfrm>
            <a:off x="11229951" y="92338"/>
            <a:ext cx="595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>
                <a:solidFill>
                  <a:srgbClr val="7030A0"/>
                </a:solidFill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348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50"/>
    </mc:Choice>
    <mc:Fallback>
      <p:transition spd="slow" advTm="91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00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5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40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50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" grpId="0" animBg="1"/>
      <p:bldP spid="10" grpId="0" animBg="1"/>
      <p:bldP spid="9" grpId="0" animBg="1"/>
      <p:bldP spid="4" grpId="0" animBg="1"/>
      <p:bldP spid="3" grpId="0" animBg="1"/>
      <p:bldP spid="2" grpId="0" animBg="1"/>
      <p:bldP spid="221" grpId="0" animBg="1"/>
      <p:bldP spid="36" grpId="0" animBg="1"/>
      <p:bldP spid="32" grpId="0" animBg="1"/>
      <p:bldP spid="33" grpId="0" animBg="1"/>
      <p:bldP spid="11" grpId="0"/>
      <p:bldP spid="276" grpId="0" animBg="1"/>
      <p:bldP spid="302" grpId="0" animBg="1"/>
      <p:bldP spid="308" grpId="0" animBg="1"/>
      <p:bldP spid="313" grpId="0" animBg="1"/>
      <p:bldP spid="56" grpId="0"/>
      <p:bldP spid="57" grpId="0"/>
      <p:bldP spid="192" grpId="0"/>
      <p:bldP spid="193" grpId="0"/>
      <p:bldP spid="194" grpId="0"/>
      <p:bldP spid="199" grpId="0" animBg="1"/>
      <p:bldP spid="200" grpId="0"/>
      <p:bldP spid="211" grpId="0" animBg="1"/>
      <p:bldP spid="2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DE424-C7C6-A0FB-5838-3F382DC2A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13D9D19C-8A1D-655A-F2D1-E8CC811159C1}"/>
                  </a:ext>
                </a:extLst>
              </p14:cNvPr>
              <p14:cNvContentPartPr/>
              <p14:nvPr/>
            </p14:nvContentPartPr>
            <p14:xfrm>
              <a:off x="13214007" y="6917517"/>
              <a:ext cx="17640" cy="13680"/>
            </p14:xfrm>
          </p:contentPart>
        </mc:Choice>
        <mc:Fallback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13D9D19C-8A1D-655A-F2D1-E8CC811159C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207759" y="6911397"/>
                <a:ext cx="30135" cy="25920"/>
              </a:xfrm>
              <a:prstGeom prst="rect">
                <a:avLst/>
              </a:prstGeom>
            </p:spPr>
          </p:pic>
        </mc:Fallback>
      </mc:AlternateContent>
      <p:sp>
        <p:nvSpPr>
          <p:cNvPr id="1047" name="TextBox 1046">
            <a:extLst>
              <a:ext uri="{FF2B5EF4-FFF2-40B4-BE49-F238E27FC236}">
                <a16:creationId xmlns:a16="http://schemas.microsoft.com/office/drawing/2014/main" id="{461D9406-754C-20D6-0AE3-7DC055A7E7FF}"/>
              </a:ext>
            </a:extLst>
          </p:cNvPr>
          <p:cNvSpPr txBox="1"/>
          <p:nvPr/>
        </p:nvSpPr>
        <p:spPr>
          <a:xfrm>
            <a:off x="400492" y="3270575"/>
            <a:ext cx="1875057" cy="1761183"/>
          </a:xfrm>
          <a:prstGeom prst="roundRect">
            <a:avLst>
              <a:gd name="adj" fmla="val 8225"/>
            </a:avLst>
          </a:prstGeom>
          <a:solidFill>
            <a:schemeClr val="bg2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850" i="1">
                <a:solidFill>
                  <a:srgbClr val="282828"/>
                </a:solidFill>
                <a:latin typeface="+mn-lt"/>
                <a:ea typeface="Segoe UI" pitchFamily="34" charset="0"/>
              </a:rPr>
              <a:t>Current process steps …</a:t>
            </a:r>
          </a:p>
        </p:txBody>
      </p:sp>
      <p:sp>
        <p:nvSpPr>
          <p:cNvPr id="1048" name="TextBox 1047">
            <a:extLst>
              <a:ext uri="{FF2B5EF4-FFF2-40B4-BE49-F238E27FC236}">
                <a16:creationId xmlns:a16="http://schemas.microsoft.com/office/drawing/2014/main" id="{36437B74-5F9C-CE4B-AC72-51C7BA81FED4}"/>
              </a:ext>
            </a:extLst>
          </p:cNvPr>
          <p:cNvSpPr txBox="1"/>
          <p:nvPr/>
        </p:nvSpPr>
        <p:spPr>
          <a:xfrm>
            <a:off x="2332446" y="3270575"/>
            <a:ext cx="1875057" cy="1761183"/>
          </a:xfrm>
          <a:prstGeom prst="roundRect">
            <a:avLst>
              <a:gd name="adj" fmla="val 8225"/>
            </a:avLst>
          </a:prstGeom>
          <a:solidFill>
            <a:schemeClr val="bg2"/>
          </a:solidFill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850" i="1">
                <a:solidFill>
                  <a:srgbClr val="282828"/>
                </a:solidFill>
                <a:latin typeface="+mn-lt"/>
                <a:ea typeface="Segoe UI" pitchFamily="34" charset="0"/>
              </a:rPr>
              <a:t>Future process steps …</a:t>
            </a:r>
          </a:p>
        </p:txBody>
      </p:sp>
      <p:sp>
        <p:nvSpPr>
          <p:cNvPr id="1049" name="TextBox 1048">
            <a:extLst>
              <a:ext uri="{FF2B5EF4-FFF2-40B4-BE49-F238E27FC236}">
                <a16:creationId xmlns:a16="http://schemas.microsoft.com/office/drawing/2014/main" id="{660362E0-DA3A-EF9C-7052-6301B6D46949}"/>
              </a:ext>
            </a:extLst>
          </p:cNvPr>
          <p:cNvSpPr txBox="1"/>
          <p:nvPr/>
        </p:nvSpPr>
        <p:spPr>
          <a:xfrm>
            <a:off x="874433" y="976605"/>
            <a:ext cx="3333070" cy="1052934"/>
          </a:xfrm>
          <a:prstGeom prst="roundRect">
            <a:avLst>
              <a:gd name="adj" fmla="val 8225"/>
            </a:avLst>
          </a:prstGeom>
          <a:noFill/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850" i="1">
                <a:solidFill>
                  <a:srgbClr val="282828"/>
                </a:solidFill>
                <a:latin typeface="+mn-lt"/>
                <a:ea typeface="Segoe UI" pitchFamily="34" charset="0"/>
              </a:rPr>
              <a:t>Type here…</a:t>
            </a:r>
          </a:p>
        </p:txBody>
      </p:sp>
      <p:sp>
        <p:nvSpPr>
          <p:cNvPr id="1050" name="TextBox 1049">
            <a:extLst>
              <a:ext uri="{FF2B5EF4-FFF2-40B4-BE49-F238E27FC236}">
                <a16:creationId xmlns:a16="http://schemas.microsoft.com/office/drawing/2014/main" id="{0890D14F-9D9E-469C-EEA7-7C6BC29CDC35}"/>
              </a:ext>
            </a:extLst>
          </p:cNvPr>
          <p:cNvSpPr txBox="1"/>
          <p:nvPr/>
        </p:nvSpPr>
        <p:spPr>
          <a:xfrm>
            <a:off x="356269" y="5524235"/>
            <a:ext cx="3528074" cy="1108471"/>
          </a:xfrm>
          <a:prstGeom prst="roundRect">
            <a:avLst>
              <a:gd name="adj" fmla="val 8225"/>
            </a:avLst>
          </a:prstGeom>
          <a:noFill/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850" b="1">
                <a:solidFill>
                  <a:srgbClr val="282828"/>
                </a:solidFill>
                <a:latin typeface="+mn-lt"/>
                <a:ea typeface="Segoe UI" pitchFamily="34" charset="0"/>
              </a:rPr>
              <a:t>START </a:t>
            </a:r>
            <a:r>
              <a:rPr lang="en-US" sz="850">
                <a:solidFill>
                  <a:srgbClr val="282828"/>
                </a:solidFill>
                <a:latin typeface="+mn-lt"/>
                <a:ea typeface="Segoe UI" pitchFamily="34" charset="0"/>
              </a:rPr>
              <a:t>behaviours</a:t>
            </a:r>
          </a:p>
          <a:p>
            <a:pPr marL="228600" lvl="0" indent="-228600" algn="l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850" i="1">
                <a:solidFill>
                  <a:srgbClr val="282828"/>
                </a:solidFill>
                <a:latin typeface="+mn-lt"/>
                <a:ea typeface="Segoe UI" pitchFamily="34" charset="0"/>
              </a:rPr>
              <a:t>…</a:t>
            </a:r>
          </a:p>
          <a:p>
            <a:pPr marL="228600" lvl="0" indent="-228600" algn="l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850" i="1">
                <a:solidFill>
                  <a:srgbClr val="282828"/>
                </a:solidFill>
                <a:latin typeface="+mn-lt"/>
                <a:ea typeface="Segoe UI" pitchFamily="34" charset="0"/>
              </a:rPr>
              <a:t>…</a:t>
            </a:r>
          </a:p>
          <a:p>
            <a:pPr algn="l">
              <a:spcAft>
                <a:spcPts val="0"/>
              </a:spcAft>
              <a:defRPr/>
            </a:pPr>
            <a:r>
              <a:rPr lang="en-US" sz="850" b="1">
                <a:solidFill>
                  <a:srgbClr val="282828"/>
                </a:solidFill>
                <a:latin typeface="+mn-lt"/>
                <a:ea typeface="Segoe UI" pitchFamily="34" charset="0"/>
              </a:rPr>
              <a:t>STOP </a:t>
            </a:r>
            <a:r>
              <a:rPr lang="en-US" sz="850">
                <a:solidFill>
                  <a:srgbClr val="282828"/>
                </a:solidFill>
                <a:latin typeface="+mn-lt"/>
                <a:ea typeface="Segoe UI" pitchFamily="34" charset="0"/>
              </a:rPr>
              <a:t>behaviors</a:t>
            </a:r>
          </a:p>
          <a:p>
            <a:pPr marL="228600" lvl="0" indent="-228600" algn="l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850" i="1">
                <a:solidFill>
                  <a:srgbClr val="282828"/>
                </a:solidFill>
                <a:latin typeface="+mn-lt"/>
                <a:ea typeface="Segoe UI" pitchFamily="34" charset="0"/>
              </a:rPr>
              <a:t>…</a:t>
            </a:r>
          </a:p>
          <a:p>
            <a:pPr marL="228600" lvl="0" indent="-228600" algn="l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850" i="1">
                <a:solidFill>
                  <a:srgbClr val="282828"/>
                </a:solidFill>
                <a:latin typeface="+mn-lt"/>
                <a:ea typeface="Segoe UI" pitchFamily="34" charset="0"/>
              </a:rPr>
              <a:t>…</a:t>
            </a:r>
          </a:p>
          <a:p>
            <a:pPr algn="l">
              <a:spcAft>
                <a:spcPts val="0"/>
              </a:spcAft>
              <a:defRPr/>
            </a:pPr>
            <a:endParaRPr lang="en-US" sz="850">
              <a:solidFill>
                <a:srgbClr val="282828"/>
              </a:solidFill>
              <a:latin typeface="+mn-lt"/>
              <a:ea typeface="Segoe UI" pitchFamily="34" charset="0"/>
            </a:endParaRPr>
          </a:p>
        </p:txBody>
      </p:sp>
      <p:sp>
        <p:nvSpPr>
          <p:cNvPr id="1051" name="TextBox 1050">
            <a:extLst>
              <a:ext uri="{FF2B5EF4-FFF2-40B4-BE49-F238E27FC236}">
                <a16:creationId xmlns:a16="http://schemas.microsoft.com/office/drawing/2014/main" id="{20355731-74BD-5100-9FE5-64ED43F35DB5}"/>
              </a:ext>
            </a:extLst>
          </p:cNvPr>
          <p:cNvSpPr txBox="1"/>
          <p:nvPr/>
        </p:nvSpPr>
        <p:spPr>
          <a:xfrm>
            <a:off x="4857061" y="2233993"/>
            <a:ext cx="2491926" cy="1761183"/>
          </a:xfrm>
          <a:prstGeom prst="roundRect">
            <a:avLst>
              <a:gd name="adj" fmla="val 8225"/>
            </a:avLst>
          </a:prstGeom>
          <a:noFill/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lvl="0" defTabSz="932472" fontAlgn="base">
              <a:spcBef>
                <a:spcPct val="0"/>
              </a:spcBef>
              <a:spcAft>
                <a:spcPts val="0"/>
              </a:spcAft>
              <a:defRPr sz="850">
                <a:solidFill>
                  <a:srgbClr val="282828"/>
                </a:solidFill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GB" sz="800" i="1">
                <a:solidFill>
                  <a:srgbClr val="FF0000"/>
                </a:solidFill>
              </a:rPr>
              <a:t>Persona</a:t>
            </a:r>
            <a:r>
              <a:rPr lang="en-GB" sz="800" i="1"/>
              <a:t> + </a:t>
            </a:r>
            <a:r>
              <a:rPr lang="en-GB" sz="800" i="1">
                <a:solidFill>
                  <a:srgbClr val="00B050"/>
                </a:solidFill>
              </a:rPr>
              <a:t>Audience</a:t>
            </a:r>
            <a:r>
              <a:rPr lang="en-GB" sz="800" i="1"/>
              <a:t> + </a:t>
            </a:r>
            <a:r>
              <a:rPr lang="en-GB" sz="800" i="1">
                <a:solidFill>
                  <a:srgbClr val="0070C0"/>
                </a:solidFill>
              </a:rPr>
              <a:t>Context</a:t>
            </a:r>
            <a:r>
              <a:rPr lang="en-GB" sz="800" i="1"/>
              <a:t> + </a:t>
            </a:r>
            <a:r>
              <a:rPr lang="en-GB" sz="800" i="1">
                <a:solidFill>
                  <a:srgbClr val="FFC000"/>
                </a:solidFill>
              </a:rPr>
              <a:t>Objective</a:t>
            </a:r>
            <a:r>
              <a:rPr lang="en-GB" sz="800" i="1"/>
              <a:t> + </a:t>
            </a:r>
            <a:r>
              <a:rPr lang="en-GB" sz="800" i="1">
                <a:solidFill>
                  <a:srgbClr val="002060"/>
                </a:solidFill>
              </a:rPr>
              <a:t>Output Parameters </a:t>
            </a:r>
          </a:p>
        </p:txBody>
      </p:sp>
      <p:sp>
        <p:nvSpPr>
          <p:cNvPr id="1052" name="TextBox 1051">
            <a:extLst>
              <a:ext uri="{FF2B5EF4-FFF2-40B4-BE49-F238E27FC236}">
                <a16:creationId xmlns:a16="http://schemas.microsoft.com/office/drawing/2014/main" id="{F0D7F878-B068-43AA-A365-267FBDE9608A}"/>
              </a:ext>
            </a:extLst>
          </p:cNvPr>
          <p:cNvSpPr txBox="1"/>
          <p:nvPr/>
        </p:nvSpPr>
        <p:spPr>
          <a:xfrm>
            <a:off x="8170610" y="5551709"/>
            <a:ext cx="3460785" cy="945013"/>
          </a:xfrm>
          <a:prstGeom prst="roundRect">
            <a:avLst>
              <a:gd name="adj" fmla="val 8225"/>
            </a:avLst>
          </a:prstGeom>
          <a:noFill/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850" i="1">
                <a:solidFill>
                  <a:srgbClr val="282828"/>
                </a:solidFill>
                <a:latin typeface="+mn-lt"/>
                <a:ea typeface="Segoe UI" pitchFamily="34" charset="0"/>
              </a:rPr>
              <a:t>How much time/effort will be saved as a result?</a:t>
            </a:r>
          </a:p>
          <a:p>
            <a:pPr lvl="0" algn="l">
              <a:spcAft>
                <a:spcPts val="0"/>
              </a:spcAft>
              <a:defRPr/>
            </a:pPr>
            <a:r>
              <a:rPr lang="en-US" sz="850" i="1">
                <a:solidFill>
                  <a:srgbClr val="282828"/>
                </a:solidFill>
                <a:latin typeface="+mn-lt"/>
                <a:ea typeface="Segoe UI" pitchFamily="34" charset="0"/>
              </a:rPr>
              <a:t>What about Business benefits?</a:t>
            </a:r>
          </a:p>
          <a:p>
            <a:pPr lvl="0" algn="l">
              <a:spcAft>
                <a:spcPts val="0"/>
              </a:spcAft>
              <a:defRPr/>
            </a:pPr>
            <a:r>
              <a:rPr lang="en-US" sz="850" i="1">
                <a:solidFill>
                  <a:srgbClr val="282828"/>
                </a:solidFill>
                <a:latin typeface="+mn-lt"/>
                <a:ea typeface="Segoe UI" pitchFamily="34" charset="0"/>
              </a:rPr>
              <a:t>What about Financial benefits?</a:t>
            </a:r>
          </a:p>
        </p:txBody>
      </p:sp>
      <p:sp>
        <p:nvSpPr>
          <p:cNvPr id="1053" name="TextBox 1052">
            <a:extLst>
              <a:ext uri="{FF2B5EF4-FFF2-40B4-BE49-F238E27FC236}">
                <a16:creationId xmlns:a16="http://schemas.microsoft.com/office/drawing/2014/main" id="{C284DD83-0ED7-181A-95A9-1A9055F31E8E}"/>
              </a:ext>
            </a:extLst>
          </p:cNvPr>
          <p:cNvSpPr txBox="1"/>
          <p:nvPr/>
        </p:nvSpPr>
        <p:spPr>
          <a:xfrm>
            <a:off x="7915558" y="2916553"/>
            <a:ext cx="3511839" cy="966413"/>
          </a:xfrm>
          <a:prstGeom prst="roundRect">
            <a:avLst>
              <a:gd name="adj" fmla="val 8225"/>
            </a:avLst>
          </a:prstGeom>
          <a:noFill/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850" i="1">
                <a:solidFill>
                  <a:srgbClr val="282828"/>
                </a:solidFill>
                <a:latin typeface="+mn-lt"/>
                <a:ea typeface="Segoe UI" pitchFamily="34" charset="0"/>
              </a:rPr>
              <a:t>How much time/effort will be saved as a result for the organization?</a:t>
            </a:r>
          </a:p>
          <a:p>
            <a:pPr lvl="0" algn="l">
              <a:spcAft>
                <a:spcPts val="0"/>
              </a:spcAft>
              <a:defRPr/>
            </a:pPr>
            <a:r>
              <a:rPr lang="en-US" sz="850" i="1">
                <a:solidFill>
                  <a:srgbClr val="282828"/>
                </a:solidFill>
                <a:latin typeface="+mn-lt"/>
                <a:ea typeface="Segoe UI" pitchFamily="34" charset="0"/>
              </a:rPr>
              <a:t>What about Customer benefits?</a:t>
            </a:r>
          </a:p>
          <a:p>
            <a:pPr lvl="0" algn="l">
              <a:spcAft>
                <a:spcPts val="0"/>
              </a:spcAft>
              <a:defRPr/>
            </a:pPr>
            <a:r>
              <a:rPr lang="en-US" sz="850" i="1">
                <a:solidFill>
                  <a:srgbClr val="282828"/>
                </a:solidFill>
                <a:latin typeface="+mn-lt"/>
                <a:ea typeface="Segoe UI" pitchFamily="34" charset="0"/>
              </a:rPr>
              <a:t>What about Employee benefits?</a:t>
            </a:r>
          </a:p>
        </p:txBody>
      </p:sp>
      <p:sp>
        <p:nvSpPr>
          <p:cNvPr id="1054" name="TextBox 1053">
            <a:extLst>
              <a:ext uri="{FF2B5EF4-FFF2-40B4-BE49-F238E27FC236}">
                <a16:creationId xmlns:a16="http://schemas.microsoft.com/office/drawing/2014/main" id="{56D8B529-B624-30A0-B836-ADCB60C951C1}"/>
              </a:ext>
            </a:extLst>
          </p:cNvPr>
          <p:cNvSpPr txBox="1"/>
          <p:nvPr/>
        </p:nvSpPr>
        <p:spPr>
          <a:xfrm>
            <a:off x="7966475" y="736889"/>
            <a:ext cx="3891397" cy="935388"/>
          </a:xfrm>
          <a:prstGeom prst="roundRect">
            <a:avLst>
              <a:gd name="adj" fmla="val 8225"/>
            </a:avLst>
          </a:prstGeom>
          <a:noFill/>
          <a:ln w="25400"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 algn="l">
              <a:spcAft>
                <a:spcPts val="0"/>
              </a:spcAft>
              <a:defRPr/>
            </a:pPr>
            <a:r>
              <a:rPr lang="en-US" sz="850" i="1">
                <a:solidFill>
                  <a:srgbClr val="282828"/>
                </a:solidFill>
                <a:latin typeface="+mn-lt"/>
                <a:ea typeface="Segoe UI" pitchFamily="34" charset="0"/>
              </a:rPr>
              <a:t>What is the opportunity as a result? How will be value derived in the previous step be reinvested by the organization/people?</a:t>
            </a:r>
          </a:p>
        </p:txBody>
      </p:sp>
      <p:sp>
        <p:nvSpPr>
          <p:cNvPr id="1055" name="TextBox 1054">
            <a:extLst>
              <a:ext uri="{FF2B5EF4-FFF2-40B4-BE49-F238E27FC236}">
                <a16:creationId xmlns:a16="http://schemas.microsoft.com/office/drawing/2014/main" id="{F7A1544C-623E-2A1A-5855-C43B2C96A8BF}"/>
              </a:ext>
            </a:extLst>
          </p:cNvPr>
          <p:cNvSpPr txBox="1"/>
          <p:nvPr/>
        </p:nvSpPr>
        <p:spPr>
          <a:xfrm>
            <a:off x="2395566" y="183857"/>
            <a:ext cx="7414915" cy="275502"/>
          </a:xfrm>
          <a:prstGeom prst="roundRect">
            <a:avLst>
              <a:gd name="adj" fmla="val 8225"/>
            </a:avLst>
          </a:prstGeom>
          <a:noFill/>
          <a:ln w="25400">
            <a:noFill/>
          </a:ln>
          <a:effectLst>
            <a:innerShdw blurRad="63500" dist="50800" dir="10800000">
              <a:prstClr val="black">
                <a:alpha val="25000"/>
              </a:prstClr>
            </a:inn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932472" fontAlgn="base">
              <a:spcBef>
                <a:spcPct val="0"/>
              </a:spcBef>
              <a:spcAft>
                <a:spcPct val="0"/>
              </a:spcAft>
              <a:defRPr sz="200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>
              <a:spcAft>
                <a:spcPts val="0"/>
              </a:spcAft>
              <a:defRPr/>
            </a:pPr>
            <a:r>
              <a:rPr lang="en-US" sz="1100">
                <a:solidFill>
                  <a:srgbClr val="282828"/>
                </a:solidFill>
                <a:latin typeface="+mj-lt"/>
                <a:ea typeface="Segoe UI" pitchFamily="34" charset="0"/>
              </a:rPr>
              <a:t>&lt;Scenario Name&gt;</a:t>
            </a:r>
          </a:p>
        </p:txBody>
      </p:sp>
      <p:sp>
        <p:nvSpPr>
          <p:cNvPr id="1056" name="TextBox 1055">
            <a:extLst>
              <a:ext uri="{FF2B5EF4-FFF2-40B4-BE49-F238E27FC236}">
                <a16:creationId xmlns:a16="http://schemas.microsoft.com/office/drawing/2014/main" id="{47D53897-AFEF-AC26-0151-2FF62D98F516}"/>
              </a:ext>
            </a:extLst>
          </p:cNvPr>
          <p:cNvSpPr txBox="1"/>
          <p:nvPr/>
        </p:nvSpPr>
        <p:spPr>
          <a:xfrm>
            <a:off x="11229951" y="92338"/>
            <a:ext cx="595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>
                <a:solidFill>
                  <a:srgbClr val="7030A0"/>
                </a:solidFill>
              </a:rPr>
              <a:t>1</a:t>
            </a:r>
          </a:p>
        </p:txBody>
      </p:sp>
      <p:sp>
        <p:nvSpPr>
          <p:cNvPr id="1057" name="TextBox 1056">
            <a:extLst>
              <a:ext uri="{FF2B5EF4-FFF2-40B4-BE49-F238E27FC236}">
                <a16:creationId xmlns:a16="http://schemas.microsoft.com/office/drawing/2014/main" id="{0FC48262-A67A-CEBE-9FB6-19DC09C6CB85}"/>
              </a:ext>
            </a:extLst>
          </p:cNvPr>
          <p:cNvSpPr txBox="1"/>
          <p:nvPr/>
        </p:nvSpPr>
        <p:spPr>
          <a:xfrm>
            <a:off x="919037" y="2593432"/>
            <a:ext cx="22727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AU" sz="240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AU" sz="240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AA6B85-131C-541C-1177-045550A6A0FB}"/>
              </a:ext>
            </a:extLst>
          </p:cNvPr>
          <p:cNvSpPr txBox="1"/>
          <p:nvPr/>
        </p:nvSpPr>
        <p:spPr>
          <a:xfrm>
            <a:off x="7179629" y="1864661"/>
            <a:ext cx="22727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AU" sz="240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AU" sz="240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79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945EEF-2EAF-C791-7C57-0CB3E8AA0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http://aka.ms/MOCA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4CFACA-F862-0C9F-4251-FAEE4A7C23ED}"/>
              </a:ext>
            </a:extLst>
          </p:cNvPr>
          <p:cNvSpPr txBox="1"/>
          <p:nvPr/>
        </p:nvSpPr>
        <p:spPr>
          <a:xfrm>
            <a:off x="584390" y="6366424"/>
            <a:ext cx="2127762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AU" sz="1000">
                <a:solidFill>
                  <a:prstClr val="black"/>
                </a:solidFill>
                <a:latin typeface="Segoe UI Semibold"/>
                <a:cs typeface="Segoe UI Semibold"/>
              </a:rPr>
              <a:t>Developed by Sead Borovina</a:t>
            </a:r>
          </a:p>
        </p:txBody>
      </p:sp>
    </p:spTree>
    <p:extLst>
      <p:ext uri="{BB962C8B-B14F-4D97-AF65-F5344CB8AC3E}">
        <p14:creationId xmlns:p14="http://schemas.microsoft.com/office/powerpoint/2010/main" val="1015704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7|3|3|2.7|2.7|2.7|3.1|4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3.2"/>
</p:tagLst>
</file>

<file path=ppt/theme/theme1.xml><?xml version="1.0" encoding="utf-8"?>
<a:theme xmlns:a="http://schemas.openxmlformats.org/drawingml/2006/main" name="1_M365 Copilot Theme">
  <a:themeElements>
    <a:clrScheme name="Copilot pallet">
      <a:dk1>
        <a:sysClr val="windowText" lastClr="000000"/>
      </a:dk1>
      <a:lt1>
        <a:sysClr val="window" lastClr="FFFFFF"/>
      </a:lt1>
      <a:dk2>
        <a:srgbClr val="091F2C"/>
      </a:dk2>
      <a:lt2>
        <a:srgbClr val="F4F3F5"/>
      </a:lt2>
      <a:accent1>
        <a:srgbClr val="C5B4E3"/>
      </a:accent1>
      <a:accent2>
        <a:srgbClr val="8661C5"/>
      </a:accent2>
      <a:accent3>
        <a:srgbClr val="463668"/>
      </a:accent3>
      <a:accent4>
        <a:srgbClr val="0078D4"/>
      </a:accent4>
      <a:accent5>
        <a:srgbClr val="2A446F"/>
      </a:accent5>
      <a:accent6>
        <a:srgbClr val="C03BC4"/>
      </a:accent6>
      <a:hlink>
        <a:srgbClr val="FFA38B"/>
      </a:hlink>
      <a:folHlink>
        <a:srgbClr val="FFE399"/>
      </a:folHlink>
    </a:clrScheme>
    <a:fontScheme name="Segoe UI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8831e79-45ca-49a6-932b-0c7b060f5ae7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TaxCatchAll xmlns="230e9df3-be65-4c73-a93b-d1236ebd677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02E0258A27448A29FB0FC0148545" ma:contentTypeVersion="20" ma:contentTypeDescription="Create a new document." ma:contentTypeScope="" ma:versionID="2fb632a906bc751ec7a8d138edb8e098">
  <xsd:schema xmlns:xsd="http://www.w3.org/2001/XMLSchema" xmlns:xs="http://www.w3.org/2001/XMLSchema" xmlns:p="http://schemas.microsoft.com/office/2006/metadata/properties" xmlns:ns1="http://schemas.microsoft.com/sharepoint/v3" xmlns:ns2="c8831e79-45ca-49a6-932b-0c7b060f5ae7" xmlns:ns3="bfdc5acb-5735-44fa-89b3-8c92d74224fa" xmlns:ns4="230e9df3-be65-4c73-a93b-d1236ebd677e" targetNamespace="http://schemas.microsoft.com/office/2006/metadata/properties" ma:root="true" ma:fieldsID="97d6c170d7bc49590836c6bf7870ba56" ns1:_="" ns2:_="" ns3:_="" ns4:_="">
    <xsd:import namespace="http://schemas.microsoft.com/sharepoint/v3"/>
    <xsd:import namespace="c8831e79-45ca-49a6-932b-0c7b060f5ae7"/>
    <xsd:import namespace="bfdc5acb-5735-44fa-89b3-8c92d74224fa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831e79-45ca-49a6-932b-0c7b060f5a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dc5acb-5735-44fa-89b3-8c92d74224f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4b369ac6-3fab-4a1e-838d-ba41dc01fcb3}" ma:internalName="TaxCatchAll" ma:showField="CatchAllData" ma:web="bfdc5acb-5735-44fa-89b3-8c92d74224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982CFF-53CF-4735-B36E-DC5519A08A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235A4D-4B7B-45EA-B035-5D4ECE070C90}">
  <ds:schemaRefs>
    <ds:schemaRef ds:uri="bfdc5acb-5735-44fa-89b3-8c92d74224fa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230e9df3-be65-4c73-a93b-d1236ebd677e"/>
    <ds:schemaRef ds:uri="c8831e79-45ca-49a6-932b-0c7b060f5ae7"/>
    <ds:schemaRef ds:uri="http://purl.org/dc/terms/"/>
    <ds:schemaRef ds:uri="http://www.w3.org/XML/1998/namespace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33DDE1A-F536-47FA-BFD3-C281334CEE3A}">
  <ds:schemaRefs>
    <ds:schemaRef ds:uri="230e9df3-be65-4c73-a93b-d1236ebd677e"/>
    <ds:schemaRef ds:uri="bfdc5acb-5735-44fa-89b3-8c92d74224fa"/>
    <ds:schemaRef ds:uri="c8831e79-45ca-49a6-932b-0c7b060f5ae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931</Words>
  <Application>Microsoft Office PowerPoint</Application>
  <PresentationFormat>Widescreen</PresentationFormat>
  <Paragraphs>163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5" baseType="lpstr">
      <vt:lpstr>Aptos</vt:lpstr>
      <vt:lpstr>Arial</vt:lpstr>
      <vt:lpstr>Calibri</vt:lpstr>
      <vt:lpstr>CIDFont+F1</vt:lpstr>
      <vt:lpstr>CIDFont+F2</vt:lpstr>
      <vt:lpstr>Segoe UI</vt:lpstr>
      <vt:lpstr>Segoe UI Semibold</vt:lpstr>
      <vt:lpstr>Segoe UI Semilight</vt:lpstr>
      <vt:lpstr>Wingdings</vt:lpstr>
      <vt:lpstr>1_M365 Copilot Theme</vt:lpstr>
      <vt:lpstr>Microsoft 365 Copilot Scenario Framework (CSF)</vt:lpstr>
      <vt:lpstr>Copilot Scenario Framework (CSF)</vt:lpstr>
      <vt:lpstr>PowerPoint Presentation</vt:lpstr>
      <vt:lpstr>PowerPoint Presentation</vt:lpstr>
      <vt:lpstr>http://aka.ms/MOCA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365 Copilot Scenario Implementation Guide</dc:title>
  <dc:creator>Rishi Nicolai (Change &amp; Behaviour Specialist)</dc:creator>
  <cp:lastModifiedBy>Jessie Hwang (MCAG)</cp:lastModifiedBy>
  <cp:revision>2</cp:revision>
  <dcterms:created xsi:type="dcterms:W3CDTF">2024-09-03T05:41:45Z</dcterms:created>
  <dcterms:modified xsi:type="dcterms:W3CDTF">2025-02-13T02:07:14Z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0x0101004CEC02E0258A27448A29FB0FC0148545</vt:lpwstr>
  </property>
</Properties>
</file>