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 id="2147483756" r:id="rId5"/>
    <p:sldMasterId id="2147483823" r:id="rId6"/>
  </p:sldMasterIdLst>
  <p:notesMasterIdLst>
    <p:notesMasterId r:id="rId19"/>
  </p:notesMasterIdLst>
  <p:sldIdLst>
    <p:sldId id="437" r:id="rId7"/>
    <p:sldId id="423" r:id="rId8"/>
    <p:sldId id="424" r:id="rId9"/>
    <p:sldId id="425" r:id="rId10"/>
    <p:sldId id="426" r:id="rId11"/>
    <p:sldId id="427" r:id="rId12"/>
    <p:sldId id="428" r:id="rId13"/>
    <p:sldId id="429" r:id="rId14"/>
    <p:sldId id="434" r:id="rId15"/>
    <p:sldId id="433" r:id="rId16"/>
    <p:sldId id="432" r:id="rId17"/>
    <p:sldId id="431" r:id="rId18"/>
  </p:sldIdLst>
  <p:sldSz cx="7772400" cy="100584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Microsoft 365 Copilot Experience Guide" id="{DC9F83CD-6C5C-4F49-B680-40AD9E56F116}">
          <p14:sldIdLst>
            <p14:sldId id="437"/>
            <p14:sldId id="423"/>
            <p14:sldId id="424"/>
            <p14:sldId id="425"/>
            <p14:sldId id="426"/>
            <p14:sldId id="427"/>
            <p14:sldId id="428"/>
            <p14:sldId id="429"/>
            <p14:sldId id="434"/>
            <p14:sldId id="433"/>
            <p14:sldId id="432"/>
            <p14:sldId id="431"/>
          </p14:sldIdLst>
        </p14:section>
      </p14:sectionLst>
    </p:ext>
    <p:ext uri="{EFAFB233-063F-42B5-8137-9DF3F51BA10A}">
      <p15:sldGuideLst xmlns:p15="http://schemas.microsoft.com/office/powerpoint/2012/main">
        <p15:guide id="1" orient="horz" pos="5816" userDrawn="1">
          <p15:clr>
            <a:srgbClr val="A4A3A4"/>
          </p15:clr>
        </p15:guide>
        <p15:guide id="2"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82EB03-407E-01D1-7CBB-F45B950A7ECF}" name="Maria Barrios Fernandez (CELA)" initials="MB" userId="S::mariabar@microsoft.com::dc305456-2c7f-4936-9e2b-7984bbfa73b9" providerId="AD"/>
  <p188:author id="{835EF00D-5B01-8783-3F76-CE6D88E387A9}" name="Viviane Nguyen" initials="" userId="S::vivnguyen@microsoft.com::bdb75b94-e541-418d-8121-59809904c7a4" providerId="AD"/>
  <p188:author id="{BC359940-2180-73AA-FD03-DF01F28630C6}" name="Sneha Trivedi" initials="ST" userId="S::sntrived@microsoft.com::c419527c-a451-492a-ad08-2af15df28a39" providerId="AD"/>
  <p188:author id="{D8006648-C31A-436E-CC99-F7841D8A25DD}" name="Yadin Dkhar [Chillibreeze]" initials="YD" userId="S::yadin.d@chillibreeze.com::819a8f5b-42a8-4939-ade2-8c93e2e3cbcb" providerId="AD"/>
  <p188:author id="{48821C4B-037F-25D6-7732-C3EB941964AB}" name="Lafferty, Katie" initials="LK" userId="S::KLafferty@kforce.com::28ce74aa-bd52-401c-a783-584127797ffb" providerId="AD"/>
  <p188:author id="{7DCC914F-22F3-8F55-6CEF-FF0EEBD93F7E}" name="Yana Terukhova" initials="YT" userId="S::yanat@microsoft.com::28c1b028-299b-4ee2-bac8-a770e006f64c" providerId="AD"/>
  <p188:author id="{E96D924F-81FC-902E-DFB7-BB539F87B531}" name="William Riedell" initials="WR" userId="S::wriedell@microsoft.com::51d5d4c2-0f0c-40b2-a838-ce9ad15777a5" providerId="AD"/>
  <p188:author id="{D20E775B-B30C-2397-2CC0-1091A8A4692D}" name="Blake Norton (Synaxis Corporation)" initials="BC" userId="S::v-blnort@microsoft.com::c7b2b92d-57f0-4b9f-a279-7f61fcd2e32f" providerId="AD"/>
  <p188:author id="{0072BD5E-5B89-AD7E-3E25-5ADEB1C9A9D0}" name="Anna-Marie Scarberry (Spur Reply LLC)" initials="AS" userId="S::v-ascarberry@microsoft.com::080a8209-c1c6-418b-b988-ff4dc0872be7" providerId="AD"/>
  <p188:author id="{C8174262-ED7F-D21D-3D7A-C4BCA27E877E}" name="Christine Wollin" initials="CW" userId="S::cwollin@microsoft.com::143ca00e-dd8a-4e0b-a98c-bceb622960bd" providerId="AD"/>
  <p188:author id="{50798762-0DF5-50A6-ADC2-FD4F810FB220}" name="Richmond Mawlong [Chillibreeze]" initials="RL" userId="S::richmond.lyngdoh@chillibreeze.com::46b9048c-6688-477a-bd7d-9a898bc7fcb5" providerId="AD"/>
  <p188:author id="{FA0AC063-5890-8759-B287-12995359DF6A}" name="Khrawbok Nongkynrih [Chillibreeze]" initials="KN" userId="S::khrawbok.n@chillibreeze.com::4170bc1c-87b4-4484-bd78-6502bab2b574" providerId="AD"/>
  <p188:author id="{45A8DB67-60EC-035F-2AB4-E5120256C69E}" name="Alejandro Bordon" initials="" userId="S::alejandrobo@microsoft.com::41a3d7f5-08da-49be-ba74-736a356fde57" providerId="AD"/>
  <p188:author id="{897AA268-82FB-F5F4-2BB8-1B42D3190339}" name="Daniela Chocron" initials="DC" userId="S::dachocro@microsoft.com::3c635c6b-c762-48e5-87ff-a2bb89596259" providerId="AD"/>
  <p188:author id="{788F5673-A7B1-C131-01DB-5A86EFD7983A}" name="Zoe Hawtof" initials="ZH" userId="S::zohawtof@microsoft.com::f814a899-d4ce-4e97-908c-e0f0e82c7d0c" providerId="AD"/>
  <p188:author id="{00F6EC84-4F1F-7C19-7B50-DDD51850A4DE}" name="Jasmin Zilkens" initials="JZ" userId="S::jzilkens@microsoft.com::9dd16739-6e60-4d0b-bf59-851974939c29" providerId="AD"/>
  <p188:author id="{CE4FEC88-2A10-4B7F-C872-12E3D7DF2AFD}" name="Christina Shin" initials="CS" userId="S::cshin@microsoft.com::87b9bd4a-6bb6-4e2e-b61e-65afd8f785b9" providerId="AD"/>
  <p188:author id="{3DB9A589-F6D1-EF62-F9F0-4D25DF6AC7C5}" name="Chelsea Shipp (Unify Consulting LLC)" initials="CL" userId="S::v-cshipp@microsoft.com::eeaad48a-66b6-442a-856b-103aabf14e18" providerId="AD"/>
  <p188:author id="{E5AC6D94-16F5-F310-3425-4C83425C8D84}" name="Angelica Johnson (SHE/HER)" initials="AJ" userId="S::angjohnson@microsoft.com::10320aef-65d3-4dea-8667-30a53b9a42a2" providerId="AD"/>
  <p188:author id="{A66DB394-6DE1-3EBF-7463-D00980B36DAB}" name="Rachel Solomon Nambi" initials="" userId="S::rasolomon@microsoft.com::3742ddf2-1518-468a-817e-27acebafbcda" providerId="AD"/>
  <p188:author id="{84510FA3-BEE8-2AD6-CE26-A42C17950719}" name="Kerry Perez Heffernan" initials="" userId="S::kerryp@microsoft.com::4a84fcdd-528f-4a0c-8338-ec5828d8ea0b" providerId="AD"/>
  <p188:author id="{6D5E61A7-3E7E-8942-A511-5634EA338113}" name="Tiffany Ellis" initials="TE" userId="S::tiellis@microsoft.com::b80b2530-a376-45b2-8ebc-8e10d021bb54" providerId="AD"/>
  <p188:author id="{9EFE4CB0-9AF4-7AD6-BFF8-13A37700211B}" name="Deimonmi Nongrum [Chillibreeze]" initials="DN" userId="S::deimonmi.n@chillibreeze.com::e937f645-8c95-42a9-a298-dfd645e9a76a" providerId="AD"/>
  <p188:author id="{93F74FB1-CD28-841F-CBE5-048F6A4F4738}" name="Meera Ajam" initials="MA" userId="S::meajam@microsoft.com::e3aa850f-4e4a-4fb9-9652-550f2c3796d4" providerId="AD"/>
  <p188:author id="{02CE38B2-A77E-99CA-5556-A58DDC93F84B}" name="Dustin Somers (Spur Reply LLC)" initials="DS" userId="S::v-dusomers@microsoft.com::88de94a9-35ce-4cf3-9428-fa417392392b" providerId="AD"/>
  <p188:author id="{49B2D9B8-9E40-F92B-EA45-3AE27D34BBB6}" name="Anu Domingo" initials="AD" userId="S::anudomingo@microsoft.com::8d0d3857-3c32-4046-b556-cc76845d0c8c" providerId="AD"/>
  <p188:author id="{785F14C2-7C9C-FB68-8D3E-027A1F15AA8F}" name="Lemba Cholen [Probationer]" initials="LC" userId="S::lemba.c@chillibreeze.com::2f304e1a-35a1-45ae-b8e9-b147fb5c5520" providerId="AD"/>
  <p188:author id="{52AD75C7-6B7A-F9E0-22C6-77223870412E}" name="Sergei Solntsev" initials="SS" userId="S::ssolntsev@microsoft.com::84668661-e0cb-4d93-8645-cec1fa2a68a8" providerId="AD"/>
  <p188:author id="{65E70CCE-0136-8621-A2EC-88DEE51B3F20}" name="Amber Waisanen" initials="AW" userId="S::amberw@microsoft.com::015a684b-c5c6-4872-a61d-43586cf092b4" providerId="AD"/>
  <p188:author id="{C52A54D3-1347-4190-5F40-6F5444B3D3A4}" name="Rajiv Thandla" initials="" userId="S::rajivthandla@microsoft.com::fabdc47e-1289-4ceb-abc2-acffe7192ea1" providerId="AD"/>
  <p188:author id="{A5D03CDC-B4E9-C5A0-E47D-1D0C1686714E}" name="Kent Sucgang (CELA)" initials="K(" userId="S::kentsucgang@microsoft.com::da66670c-76ce-4d48-8782-51889970015e" providerId="AD"/>
  <p188:author id="{251871E8-1052-0574-57C0-60020D8857D0}" name="Saulo Machado" initials="SM" userId="S::samachad@microsoft.com::27113bbf-fdf8-43dc-8297-892970210243" providerId="AD"/>
  <p188:author id="{F73661F5-D9AF-BC2E-098C-F0E8BF0EA6C9}" name="Nidhi Chaudhry" initials="NC" userId="S::nichaudh@microsoft.com::a212df4e-42ef-43ee-b89a-b89468c47fc8" providerId="AD"/>
  <p188:author id="{ACF4A6FA-4FF2-037D-BA09-C6B41DE92783}" name="Rajiv Thandla" initials="RT" userId="Rajiv Thandla" providerId="None"/>
  <p188:author id="{52483AFD-477E-44DA-DBB4-4F803DCADFED}" name="Kitboklang Manner [Chillibreeze]" initials="KM" userId="S::kitboklang.m@chillibreeze.com::10434110-506b-4a3f-b529-df8d69d203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3BC4"/>
    <a:srgbClr val="FA7F27"/>
    <a:srgbClr val="0078D4"/>
    <a:srgbClr val="FFFFFF"/>
    <a:srgbClr val="FFFAF6"/>
    <a:srgbClr val="FAFAFA"/>
    <a:srgbClr val="F7F3EE"/>
    <a:srgbClr val="FCEDEC"/>
    <a:srgbClr val="F2F2F2"/>
    <a:srgbClr val="FFFC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770BE-2188-4115-BBFA-BF7B8325DB76}" v="14" dt="2026-07-01T02:09:23.420"/>
    <p1510:client id="{BBF8803F-9FCF-7AE7-D6FD-A3517624FB93}" v="6" dt="2026-06-30T20:28:47.1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5816"/>
        <p:guide pos="244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56165-ABC8-4FA1-BE91-485B83700693}" type="datetimeFigureOut">
              <a:rPr lang="en-US" smtClean="0"/>
              <a:t>7/5/2026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077077-4E4C-471B-86C4-ADBCAD9D2B80}" type="slidenum">
              <a:rPr lang="en-US" smtClean="0"/>
              <a:t>‹#›</a:t>
            </a:fld>
            <a:endParaRPr lang="en-US"/>
          </a:p>
        </p:txBody>
      </p:sp>
    </p:spTree>
    <p:extLst>
      <p:ext uri="{BB962C8B-B14F-4D97-AF65-F5344CB8AC3E}">
        <p14:creationId xmlns:p14="http://schemas.microsoft.com/office/powerpoint/2010/main" val="2500003243"/>
      </p:ext>
    </p:extLst>
  </p:cSld>
  <p:clrMap bg1="lt1" tx1="dk1" bg2="lt2" tx2="dk2" accent1="accent1" accent2="accent2" accent3="accent3" accent4="accent4" accent5="accent5" accent6="accent6" hlink="hlink" folHlink="folHlink"/>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38505-42CE-1A7B-2077-A3B58FEC3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225F8-883F-EB98-5C52-D23F49BA40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CAAB62-3F5D-E3E8-19BD-D92E0DABD08C}"/>
              </a:ext>
            </a:extLst>
          </p:cNvPr>
          <p:cNvSpPr>
            <a:spLocks noGrp="1"/>
          </p:cNvSpPr>
          <p:nvPr>
            <p:ph type="body" idx="1"/>
          </p:nvPr>
        </p:nvSpPr>
        <p:spPr/>
        <p:txBody>
          <a:bodyPr/>
          <a:lstStyle/>
          <a:p>
            <a:r>
              <a:rPr lang="en-US"/>
              <a:t>Copilot Experience Guide </a:t>
            </a:r>
          </a:p>
        </p:txBody>
      </p:sp>
      <p:sp>
        <p:nvSpPr>
          <p:cNvPr id="4" name="Slide Number Placeholder 3">
            <a:extLst>
              <a:ext uri="{FF2B5EF4-FFF2-40B4-BE49-F238E27FC236}">
                <a16:creationId xmlns:a16="http://schemas.microsoft.com/office/drawing/2014/main" id="{6528235C-9316-A7DF-71C0-911F064AF4FA}"/>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2468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5FC77-AF73-88D9-9378-A2BC69240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C985B-187C-5521-4BB4-77AD0929BF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460C91-F596-E51A-FEB6-3B790BFB1C7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1D73F77C-EAAE-1392-42BF-AD1B3EB76893}"/>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8339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EA9AB-186F-4DFB-4307-22E558833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AB06-7CBD-280B-05DA-2641ACC66D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CB6D24-DC0B-9B38-B1A7-5769A2C965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480ABC-9A4C-73D4-F294-FA406F7F85B2}"/>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1538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801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3CC7E-2461-9205-64C7-BA187E6DC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4EBBA5-AC78-3224-8718-4F75F28D99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7A0EE1-8C5C-1154-1255-52F7B8C4F6B3}"/>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491CFA31-CE51-A5CE-CE91-D09CA588898D}"/>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234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srgbClr val="323139"/>
                </a:solidFill>
                <a:effectLst/>
                <a:uLnTx/>
                <a:uFillTx/>
                <a:latin typeface="Segoe Sans Display Semilight"/>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323139"/>
              </a:solidFill>
              <a:effectLst/>
              <a:uLnTx/>
              <a:uFillTx/>
              <a:latin typeface="Segoe Sans Display Semilight"/>
              <a:ea typeface="+mn-ea"/>
              <a:cs typeface="+mn-cs"/>
            </a:endParaRPr>
          </a:p>
        </p:txBody>
      </p:sp>
    </p:spTree>
    <p:extLst>
      <p:ext uri="{BB962C8B-B14F-4D97-AF65-F5344CB8AC3E}">
        <p14:creationId xmlns:p14="http://schemas.microsoft.com/office/powerpoint/2010/main" val="2025378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EC7EA-7752-EE4B-6624-52410980B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AA61D-68F2-0B91-2D82-ABAA12F12D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47D610-84DE-A5F2-0738-7403292280CA}"/>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613B9A6D-1362-56C1-EAA6-354AA6A5F101}"/>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8375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19FEC-86A6-7D61-73F2-10E72789A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4A75E-7167-A532-F481-DC2B90B8CB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F056AC-4419-E205-03D5-ED9C97C4513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DA966798-3464-5841-7666-9AF7ECC7FAC9}"/>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433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C4EDA-1DC1-A190-37FA-B6470DA54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B7848-9624-5748-DBC2-B3D8BB4D3C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C19C61-D2C8-E94D-6C7E-9EE37E7496EC}"/>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317B69BD-F0CD-245C-C351-EA315D8F5D93}"/>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1088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22.jpe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2.xml"/><Relationship Id="rId4" Type="http://schemas.openxmlformats.org/officeDocument/2006/relationships/image" Target="../media/image43.png"/></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1"/>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2" name="Picture 1" descr="Microsoft 365 Copliot logo">
            <a:extLst>
              <a:ext uri="{FF2B5EF4-FFF2-40B4-BE49-F238E27FC236}">
                <a16:creationId xmlns:a16="http://schemas.microsoft.com/office/drawing/2014/main" id="{B4DCADE7-0790-2487-937E-7D277CFB6577}"/>
              </a:ext>
            </a:extLst>
          </p:cNvPr>
          <p:cNvPicPr>
            <a:picLocks noChangeAspect="1"/>
          </p:cNvPicPr>
          <p:nvPr/>
        </p:nvPicPr>
        <p:blipFill>
          <a:blip r:embed="rId3"/>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31835272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373076"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373076" y="3506470"/>
            <a:ext cx="2081060" cy="1122615"/>
          </a:xfrm>
        </p:spPr>
        <p:txBody>
          <a:bodyPr wrap="square">
            <a:spAutoFit/>
          </a:bodyPr>
          <a:lstStyle>
            <a:lvl1pPr marL="112336" indent="-112336">
              <a:defRPr lang="en-US" sz="1275" dirty="0"/>
            </a:lvl1pPr>
            <a:lvl2pPr marL="205443" indent="-96143">
              <a:defRPr lang="en-US" sz="1148" dirty="0"/>
            </a:lvl2pPr>
            <a:lvl3pPr marL="297537" indent="-88047">
              <a:defRPr lang="en-US" dirty="0"/>
            </a:lvl3pPr>
            <a:lvl4pPr marL="379512" indent="-81975">
              <a:defRPr lang="en-US" dirty="0"/>
            </a:lvl4pPr>
            <a:lvl5pPr marL="466547" indent="-77927">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2845670"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2845670" y="3496731"/>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5318264"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5318264" y="3506470"/>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496CCFA2-2D28-1617-4A3E-368924E94312}"/>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498191781"/>
      </p:ext>
    </p:extLst>
  </p:cSld>
  <p:clrMapOvr>
    <a:masterClrMapping/>
  </p:clrMapOvr>
  <p:transition>
    <p:fade/>
  </p:transition>
  <p:hf hdr="0" ftr="0" dt="0"/>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823201"/>
            <a:ext cx="3118676" cy="176651"/>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3864826" cy="4117238"/>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280649" y="7823200"/>
            <a:ext cx="3118676" cy="176651"/>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907574" y="3352800"/>
            <a:ext cx="3864826" cy="4117238"/>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602186020"/>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0"/>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040881"/>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2564892" cy="3352800"/>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976829" y="7039134"/>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603754" y="3352800"/>
            <a:ext cx="2564892" cy="3352800"/>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580583" y="7039135"/>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5207508" y="3352800"/>
            <a:ext cx="2564892" cy="3352800"/>
          </a:xfrm>
          <a:blipFill>
            <a:blip r:embed="rId4"/>
            <a:stretch>
              <a:fillRect/>
            </a:stretch>
          </a:blipFill>
        </p:spPr>
        <p:txBody>
          <a:bodyPr vert="horz" wrap="square" lIns="0" tIns="0" rIns="0" bIns="594360" rtlCol="0" anchor="ctr" anchorCtr="0">
            <a:noAutofit/>
          </a:bodyPr>
          <a:lstStyle>
            <a:lvl1pPr>
              <a:defRPr lang="en-US" sz="638"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014619534"/>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040881"/>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1912010" cy="3352800"/>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326538" y="7039134"/>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1953463" y="3352800"/>
            <a:ext cx="1912010" cy="3352800"/>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4280002" y="7039135"/>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3906927" y="3352800"/>
            <a:ext cx="1912010" cy="3352800"/>
          </a:xfrm>
          <a:blipFill>
            <a:blip r:embed="rId4"/>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6233465" y="7039134"/>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5860390" y="3352800"/>
            <a:ext cx="1912010" cy="3352800"/>
          </a:xfrm>
          <a:blipFill>
            <a:blip r:embed="rId5"/>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112511893"/>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186538" y="7040881"/>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1521447" cy="3352800"/>
          </a:xfrm>
          <a:blipFill>
            <a:blip r:embed="rId2"/>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1749276"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1562738" y="3352800"/>
            <a:ext cx="1521447" cy="3352800"/>
          </a:xfrm>
          <a:blipFill>
            <a:blip r:embed="rId3"/>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3312014" y="7039135"/>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3125477" y="3352800"/>
            <a:ext cx="1521447" cy="3352800"/>
          </a:xfrm>
          <a:blipFill>
            <a:blip r:embed="rId4"/>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4874752"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4688215" y="3352800"/>
            <a:ext cx="1521447" cy="3352800"/>
          </a:xfrm>
          <a:blipFill>
            <a:blip r:embed="rId5"/>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6437490"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6250953" y="3352800"/>
            <a:ext cx="1521447" cy="3352800"/>
          </a:xfrm>
          <a:blipFill>
            <a:blip r:embed="rId2"/>
            <a:stretch>
              <a:fillRect/>
            </a:stretch>
          </a:blipFill>
        </p:spPr>
        <p:txBody>
          <a:bodyPr lIns="0" tIns="0" rIns="0" bIns="73152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431759436"/>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505307"/>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1299165" y="3352800"/>
            <a:ext cx="1474813" cy="339303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1299165"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148794" y="3352800"/>
            <a:ext cx="1474813" cy="339303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148794"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998423" y="3352800"/>
            <a:ext cx="1474813" cy="339303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998423"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4190752461"/>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496573"/>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372427" y="3352800"/>
            <a:ext cx="1474813" cy="3393034"/>
          </a:xfrm>
          <a:prstGeom prst="ellipse">
            <a:avLst/>
          </a:prstGeom>
          <a:blipFill>
            <a:blip r:embed="rId2"/>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372427"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223122" y="3352800"/>
            <a:ext cx="1474813" cy="3393034"/>
          </a:xfrm>
          <a:prstGeom prst="ellipse">
            <a:avLst/>
          </a:prstGeom>
          <a:blipFill>
            <a:blip r:embed="rId3"/>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223122"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073816" y="3352800"/>
            <a:ext cx="1474813" cy="3393034"/>
          </a:xfrm>
          <a:prstGeom prst="ellipse">
            <a:avLst/>
          </a:prstGeom>
          <a:blipFill>
            <a:blip r:embed="rId4"/>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073816"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5924511" y="3352800"/>
            <a:ext cx="1474813" cy="3393034"/>
          </a:xfrm>
          <a:prstGeom prst="ellipse">
            <a:avLst/>
          </a:prstGeom>
          <a:blipFill>
            <a:blip r:embed="rId5"/>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5924511"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818139005"/>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496573"/>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372428" y="3352800"/>
            <a:ext cx="1107567" cy="2548128"/>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372428"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1852260" y="3352800"/>
            <a:ext cx="1107567" cy="2548128"/>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1852260"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3332417" y="3352800"/>
            <a:ext cx="1107567" cy="2548128"/>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3332417" y="6211995"/>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4811925" y="3352800"/>
            <a:ext cx="1107567" cy="2548128"/>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4811925"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6291757" y="3352800"/>
            <a:ext cx="1107567" cy="2548128"/>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6291757"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414231581"/>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and text side by 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373076" y="3387725"/>
            <a:ext cx="2028542" cy="353174"/>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2777014" y="3387725"/>
            <a:ext cx="4623971" cy="274691"/>
          </a:xfrm>
        </p:spPr>
        <p:txBody>
          <a:bodyPr anchor="t"/>
          <a:lstStyle>
            <a:lvl1pPr marL="147757" indent="-147757">
              <a:spcAft>
                <a:spcPts val="383"/>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373075" y="2961640"/>
            <a:ext cx="2028596"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2776009" y="2961640"/>
            <a:ext cx="4624976" cy="0"/>
          </a:xfrm>
          <a:prstGeom prst="line">
            <a:avLst/>
          </a:prstGeom>
          <a:ln w="9525">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829147"/>
      </p:ext>
    </p:extLst>
  </p:cSld>
  <p:clrMapOvr>
    <a:masterClrMapping/>
  </p:clrMapOvr>
  <p:transition>
    <p:fade/>
  </p:transition>
  <p:hf hdr="0" ftr="0" dt="0"/>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375018" y="4850285"/>
            <a:ext cx="2028542" cy="353174"/>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3150454" y="4889526"/>
            <a:ext cx="4250531" cy="274691"/>
          </a:xfrm>
        </p:spPr>
        <p:txBody>
          <a:bodyPr anchor="ctr"/>
          <a:lstStyle>
            <a:lvl1pPr marL="147757" indent="-147757">
              <a:spcAft>
                <a:spcPts val="383"/>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2777014" y="3781214"/>
            <a:ext cx="0" cy="2495973"/>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54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600111213"/>
      </p:ext>
    </p:extLst>
  </p:cSld>
  <p:clrMapOvr>
    <a:masterClrMapping/>
  </p:clrMapOvr>
  <p:transition>
    <p:fade/>
  </p:transition>
  <p:hf hdr="0" ftr="0" dt="0"/>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2107142"/>
            <a:ext cx="7772400" cy="7951258"/>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2107143"/>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375017" y="3078988"/>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928" indent="0">
              <a:buNone/>
              <a:tabLst>
                <a:tab pos="219611" algn="l"/>
              </a:tabLst>
              <a:defRPr sz="1530">
                <a:solidFill>
                  <a:schemeClr val="tx1"/>
                </a:solidFill>
                <a:latin typeface="Consolas" panose="020B0609020204030204" pitchFamily="49" charset="0"/>
                <a:cs typeface="Consolas" panose="020B0609020204030204" pitchFamily="49" charset="0"/>
              </a:defRPr>
            </a:lvl2pPr>
            <a:lvl3pPr marL="372687" indent="0">
              <a:buNone/>
              <a:tabLst>
                <a:tab pos="363320" algn="l"/>
              </a:tabLst>
              <a:defRPr sz="1530">
                <a:solidFill>
                  <a:schemeClr val="tx1"/>
                </a:solidFill>
                <a:latin typeface="Consolas" panose="020B0609020204030204" pitchFamily="49" charset="0"/>
                <a:cs typeface="Consolas" panose="020B0609020204030204" pitchFamily="49" charset="0"/>
              </a:defRPr>
            </a:lvl3pPr>
            <a:lvl4pPr marL="519284" indent="0">
              <a:buNone/>
              <a:tabLst>
                <a:tab pos="510064" algn="l"/>
              </a:tabLst>
              <a:defRPr sz="1530">
                <a:solidFill>
                  <a:schemeClr val="tx1"/>
                </a:solidFill>
                <a:latin typeface="Consolas" panose="020B0609020204030204" pitchFamily="49" charset="0"/>
                <a:cs typeface="Consolas" panose="020B0609020204030204" pitchFamily="49" charset="0"/>
              </a:defRPr>
            </a:lvl4pPr>
            <a:lvl5pPr marL="670011" indent="0">
              <a:buNone/>
              <a:tabLst>
                <a:tab pos="655796" algn="l"/>
              </a:tabLst>
              <a:defRPr sz="153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003110291"/>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ur Column Bullet with Subtit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372428"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8"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2175867"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175868"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3980683"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980683"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5784122"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5784123"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AB70484-C812-6F3C-92DD-F6B2E1A813C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20035389"/>
      </p:ext>
    </p:extLst>
  </p:cSld>
  <p:clrMapOvr>
    <a:masterClrMapping/>
  </p:clrMapOvr>
  <p:transition>
    <p:fade/>
  </p:transition>
  <p:hf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373823" y="1804999"/>
            <a:ext cx="7024307" cy="235449"/>
          </a:xfrm>
        </p:spPr>
        <p:txBody>
          <a:bodyPr wrap="square">
            <a:spAutoFit/>
          </a:bodyPr>
          <a:lstStyle>
            <a:lvl1pPr marL="0" indent="0">
              <a:spcBef>
                <a:spcPts val="383"/>
              </a:spcBef>
              <a:spcAft>
                <a:spcPts val="0"/>
              </a:spcAft>
              <a:buNone/>
              <a:defRPr sz="1530">
                <a:solidFill>
                  <a:schemeClr val="tx1"/>
                </a:solidFill>
                <a:latin typeface="+mn-lt"/>
                <a:cs typeface="Segoe Sans Display" pitchFamily="2" charset="0"/>
              </a:defRPr>
            </a:lvl1pPr>
            <a:lvl2pPr marL="145689" indent="0">
              <a:buNone/>
              <a:defRPr sz="153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4146469"/>
            <a:ext cx="7772400" cy="5911931"/>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4146469"/>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3823" y="5120455"/>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385661162"/>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7772400" cy="5911931"/>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375017" y="6196051"/>
            <a:ext cx="7024307" cy="313932"/>
          </a:xfrm>
        </p:spPr>
        <p:txBody>
          <a:bodyPr/>
          <a:lstStyle>
            <a:lvl1pPr>
              <a:defRPr sz="204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3823" y="968745"/>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376859" y="7328207"/>
            <a:ext cx="7024307" cy="235449"/>
          </a:xfrm>
        </p:spPr>
        <p:txBody>
          <a:bodyPr wrap="square">
            <a:spAutoFit/>
          </a:bodyPr>
          <a:lstStyle>
            <a:lvl1pPr marL="0" indent="0">
              <a:spcBef>
                <a:spcPts val="383"/>
              </a:spcBef>
              <a:spcAft>
                <a:spcPts val="0"/>
              </a:spcAft>
              <a:buNone/>
              <a:defRPr sz="1530">
                <a:solidFill>
                  <a:schemeClr val="tx1"/>
                </a:solidFill>
                <a:latin typeface="+mn-lt"/>
                <a:cs typeface="Segoe Sans Display" pitchFamily="2" charset="0"/>
              </a:defRPr>
            </a:lvl1pPr>
            <a:lvl2pPr marL="145689" indent="0">
              <a:buNone/>
              <a:defRPr sz="153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Tree>
    <p:extLst>
      <p:ext uri="{BB962C8B-B14F-4D97-AF65-F5344CB8AC3E}">
        <p14:creationId xmlns:p14="http://schemas.microsoft.com/office/powerpoint/2010/main" val="811054417"/>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375018" y="670561"/>
            <a:ext cx="2576065" cy="313932"/>
          </a:xfrm>
        </p:spPr>
        <p:txBody>
          <a:bodyPr/>
          <a:lstStyle>
            <a:lvl1pPr>
              <a:defRPr sz="204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375465" y="1962604"/>
            <a:ext cx="2575618" cy="235449"/>
          </a:xfrm>
        </p:spPr>
        <p:txBody>
          <a:bodyPr wrap="square">
            <a:spAutoFit/>
          </a:bodyPr>
          <a:lstStyle>
            <a:lvl1pPr marL="0" indent="0">
              <a:lnSpc>
                <a:spcPct val="100000"/>
              </a:lnSpc>
              <a:spcBef>
                <a:spcPts val="383"/>
              </a:spcBef>
              <a:spcAft>
                <a:spcPts val="0"/>
              </a:spcAft>
              <a:buNone/>
              <a:defRPr sz="1530" b="0" i="0" baseline="0">
                <a:solidFill>
                  <a:schemeClr val="tx1"/>
                </a:solidFill>
                <a:latin typeface="Segoe Sans Display" pitchFamily="2" charset="0"/>
                <a:cs typeface="Segoe Sans Display" pitchFamily="2" charset="0"/>
              </a:defRPr>
            </a:lvl1pPr>
            <a:lvl2pPr marL="0" indent="0">
              <a:lnSpc>
                <a:spcPct val="100000"/>
              </a:lnSpc>
              <a:spcBef>
                <a:spcPts val="38"/>
              </a:spcBef>
              <a:spcAft>
                <a:spcPts val="38"/>
              </a:spcAft>
              <a:buNone/>
              <a:defRPr sz="1530" b="0" i="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3318815" y="0"/>
            <a:ext cx="4453585" cy="100584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3322499" y="0"/>
            <a:ext cx="2415078" cy="380745"/>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697963" y="1040141"/>
            <a:ext cx="3698750" cy="235449"/>
          </a:xfrm>
        </p:spPr>
        <p:txBody>
          <a:bodyPr/>
          <a:lstStyle>
            <a:lvl1pPr marL="0" indent="0">
              <a:buNone/>
              <a:tabLst/>
              <a:defRPr sz="1530">
                <a:solidFill>
                  <a:srgbClr val="2F2F2F"/>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694322014"/>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1" y="0"/>
            <a:ext cx="4453585" cy="100584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4829413" y="670561"/>
            <a:ext cx="2569911" cy="313932"/>
          </a:xfrm>
        </p:spPr>
        <p:txBody>
          <a:bodyPr/>
          <a:lstStyle>
            <a:lvl1pPr>
              <a:defRPr sz="204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2415078" cy="380745"/>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2427" y="1035483"/>
            <a:ext cx="3710107" cy="235449"/>
          </a:xfrm>
        </p:spPr>
        <p:txBody>
          <a:bodyPr/>
          <a:lstStyle>
            <a:lvl1pPr marL="0" indent="0">
              <a:buNone/>
              <a:defRPr sz="1530">
                <a:solidFill>
                  <a:srgbClr val="2F2F2F"/>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4829413" y="1960457"/>
            <a:ext cx="2571572" cy="235449"/>
          </a:xfrm>
        </p:spPr>
        <p:txBody>
          <a:bodyPr wrap="square">
            <a:spAutoFit/>
          </a:bodyPr>
          <a:lstStyle>
            <a:lvl1pPr marL="0" indent="0">
              <a:lnSpc>
                <a:spcPct val="100000"/>
              </a:lnSpc>
              <a:spcBef>
                <a:spcPts val="383"/>
              </a:spcBef>
              <a:spcAft>
                <a:spcPts val="0"/>
              </a:spcAft>
              <a:buNone/>
              <a:defRPr sz="1530" b="0" i="0" baseline="0">
                <a:solidFill>
                  <a:schemeClr val="tx1"/>
                </a:solidFill>
                <a:latin typeface="Segoe Sans Display" pitchFamily="2" charset="0"/>
                <a:cs typeface="Segoe Sans Display" pitchFamily="2" charset="0"/>
              </a:defRPr>
            </a:lvl1pPr>
            <a:lvl2pPr marL="0" indent="0">
              <a:lnSpc>
                <a:spcPct val="100000"/>
              </a:lnSpc>
              <a:spcBef>
                <a:spcPts val="38"/>
              </a:spcBef>
              <a:spcAft>
                <a:spcPts val="38"/>
              </a:spcAft>
              <a:buNone/>
              <a:defRPr sz="1530" b="0" i="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Tree>
    <p:extLst>
      <p:ext uri="{BB962C8B-B14F-4D97-AF65-F5344CB8AC3E}">
        <p14:creationId xmlns:p14="http://schemas.microsoft.com/office/powerpoint/2010/main" val="865343247"/>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3075" y="4756171"/>
            <a:ext cx="2663019" cy="423834"/>
          </a:xfrm>
          <a:noFill/>
        </p:spPr>
        <p:txBody>
          <a:bodyPr wrap="square"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blipFill>
                  <a:blip r:embed="rId3"/>
                  <a:stretch>
                    <a:fillRect t="-26822" b="-26822"/>
                  </a:stretch>
                </a:blip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373075" y="5833402"/>
            <a:ext cx="2663019" cy="156966"/>
          </a:xfrm>
          <a:noFill/>
        </p:spPr>
        <p:txBody>
          <a:bodyPr wrap="square" lIns="0" tIns="0" rIns="0" bIns="0">
            <a:spAutoFit/>
          </a:bodyPr>
          <a:lstStyle>
            <a:lvl1pPr marL="0" indent="0">
              <a:spcBef>
                <a:spcPts val="0"/>
              </a:spcBef>
              <a:spcAft>
                <a:spcPts val="0"/>
              </a:spcAft>
              <a:buFont typeface="Arial" panose="020B0604020202020204" pitchFamily="34" charset="0"/>
              <a:buNone/>
              <a:defRPr sz="1020" spc="0" baseline="0">
                <a:solidFill>
                  <a:schemeClr val="tx1"/>
                </a:solidFill>
                <a:latin typeface="+mn-lt"/>
              </a:defRPr>
            </a:lvl1pPr>
          </a:lstStyle>
          <a:p>
            <a:pPr lvl="0"/>
            <a:r>
              <a:rPr lang="en-US"/>
              <a:t>Speaker name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5D5F20BF-1B1B-50CA-191C-F2202EAF5B89}"/>
              </a:ext>
            </a:extLst>
          </p:cNvPr>
          <p:cNvSpPr>
            <a:spLocks noGrp="1"/>
          </p:cNvSpPr>
          <p:nvPr>
            <p:ph type="pic" sz="quarter" idx="11" hasCustomPrompt="1"/>
          </p:nvPr>
        </p:nvSpPr>
        <p:spPr bwMode="ltGray">
          <a:xfrm>
            <a:off x="3400425" y="0"/>
            <a:ext cx="4371975" cy="10058400"/>
          </a:xfrm>
          <a:blipFill>
            <a:blip r:embed="rId4"/>
            <a:stretch>
              <a:fillRect/>
            </a:stretch>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693957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3075" y="4759962"/>
            <a:ext cx="2663990" cy="423834"/>
          </a:xfrm>
          <a:noFill/>
        </p:spPr>
        <p:txBody>
          <a:bodyPr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blipFill>
                  <a:blip r:embed="rId2"/>
                  <a:stretch>
                    <a:fillRect t="-26822" b="-26822"/>
                  </a:stretch>
                </a:blipFill>
                <a:effectLst/>
                <a:latin typeface="+mj-lt"/>
                <a:ea typeface="+mn-ea"/>
                <a:cs typeface="Segoe Sans Display" pitchFamily="2" charset="0"/>
              </a:defRPr>
            </a:lvl1pPr>
          </a:lstStyle>
          <a:p>
            <a:r>
              <a:rPr lang="en-US"/>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C1E8B5B3-E911-FA3B-060D-08ACEFE48A20}"/>
              </a:ext>
            </a:extLst>
          </p:cNvPr>
          <p:cNvSpPr>
            <a:spLocks noGrp="1"/>
          </p:cNvSpPr>
          <p:nvPr>
            <p:ph type="pic" sz="quarter" idx="11" hasCustomPrompt="1"/>
          </p:nvPr>
        </p:nvSpPr>
        <p:spPr bwMode="ltGray">
          <a:xfrm>
            <a:off x="3400425" y="0"/>
            <a:ext cx="4371975" cy="10058400"/>
          </a:xfrm>
          <a:blipFill>
            <a:blip r:embed="rId3"/>
            <a:stretch>
              <a:fillRect/>
            </a:stretch>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1760842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D5251FF9-51E6-2765-9254-6116F6EE4A4F}"/>
              </a:ext>
            </a:extLst>
          </p:cNvPr>
          <p:cNvSpPr>
            <a:spLocks noGrp="1"/>
          </p:cNvSpPr>
          <p:nvPr>
            <p:ph type="pic" sz="quarter" idx="11" hasCustomPrompt="1"/>
          </p:nvPr>
        </p:nvSpPr>
        <p:spPr bwMode="ltGray">
          <a:xfrm>
            <a:off x="0" y="0"/>
            <a:ext cx="7772400" cy="10058400"/>
          </a:xfrm>
          <a:blipFill>
            <a:blip r:embed="rId2"/>
            <a:srcRect/>
            <a:stretch>
              <a:fillRect/>
            </a:stretch>
          </a:blipFill>
        </p:spPr>
        <p:txBody>
          <a:bodyPr lIns="0" tIns="2377440" rIns="0" anchor="t" anchorCtr="0">
            <a:noAutofit/>
          </a:bodyPr>
          <a:lstStyle>
            <a:lvl1pPr marL="0" indent="0" algn="ctr">
              <a:lnSpc>
                <a:spcPct val="100000"/>
              </a:lnSpc>
              <a:buNone/>
              <a:defRPr sz="893"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2663990" cy="423834"/>
          </a:xfrm>
          <a:noFill/>
        </p:spPr>
        <p:txBody>
          <a:bodyPr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785539004"/>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64331" y="4759962"/>
            <a:ext cx="7043738"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blipFill>
                  <a:blip r:embed="rId3"/>
                  <a:stretch>
                    <a:fillRect t="-26822" b="-26822"/>
                  </a:stretch>
                </a:blipFill>
                <a:effectLst/>
                <a:latin typeface="+mn-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545960479"/>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roduct Title Excel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Excel product title</a:t>
            </a:r>
          </a:p>
        </p:txBody>
      </p:sp>
    </p:spTree>
    <p:extLst>
      <p:ext uri="{BB962C8B-B14F-4D97-AF65-F5344CB8AC3E}">
        <p14:creationId xmlns:p14="http://schemas.microsoft.com/office/powerpoint/2010/main" val="2337643582"/>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roduct Title Excel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Excel product title</a:t>
            </a:r>
          </a:p>
        </p:txBody>
      </p:sp>
    </p:spTree>
    <p:extLst>
      <p:ext uri="{BB962C8B-B14F-4D97-AF65-F5344CB8AC3E}">
        <p14:creationId xmlns:p14="http://schemas.microsoft.com/office/powerpoint/2010/main" val="3902951772"/>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372427"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7"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1816242"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1816242"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3260056"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260056"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4703871"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4703871"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6147685"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6147685"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A97F131-E501-E84F-7717-E61457B6D3AC}"/>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441738317"/>
      </p:ext>
    </p:extLst>
  </p:cSld>
  <p:clrMapOvr>
    <a:masterClrMapping/>
  </p:clrMapOvr>
  <p:transition>
    <p:fade/>
  </p:transition>
  <p:hf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oduct Title Oulook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Outlook product title</a:t>
            </a:r>
          </a:p>
        </p:txBody>
      </p:sp>
    </p:spTree>
    <p:extLst>
      <p:ext uri="{BB962C8B-B14F-4D97-AF65-F5344CB8AC3E}">
        <p14:creationId xmlns:p14="http://schemas.microsoft.com/office/powerpoint/2010/main" val="3051254199"/>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roduct Title Outlook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Outlook product title</a:t>
            </a:r>
          </a:p>
        </p:txBody>
      </p:sp>
    </p:spTree>
    <p:extLst>
      <p:ext uri="{BB962C8B-B14F-4D97-AF65-F5344CB8AC3E}">
        <p14:creationId xmlns:p14="http://schemas.microsoft.com/office/powerpoint/2010/main" val="4128176545"/>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Product Title PowerPoint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PowerPoint product title</a:t>
            </a:r>
          </a:p>
        </p:txBody>
      </p:sp>
    </p:spTree>
    <p:extLst>
      <p:ext uri="{BB962C8B-B14F-4D97-AF65-F5344CB8AC3E}">
        <p14:creationId xmlns:p14="http://schemas.microsoft.com/office/powerpoint/2010/main" val="2392251768"/>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Product Title PowerPoint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PowerPoint product title</a:t>
            </a:r>
          </a:p>
        </p:txBody>
      </p:sp>
    </p:spTree>
    <p:extLst>
      <p:ext uri="{BB962C8B-B14F-4D97-AF65-F5344CB8AC3E}">
        <p14:creationId xmlns:p14="http://schemas.microsoft.com/office/powerpoint/2010/main" val="2183269130"/>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Product Title Teams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Teams product title</a:t>
            </a:r>
          </a:p>
        </p:txBody>
      </p:sp>
    </p:spTree>
    <p:extLst>
      <p:ext uri="{BB962C8B-B14F-4D97-AF65-F5344CB8AC3E}">
        <p14:creationId xmlns:p14="http://schemas.microsoft.com/office/powerpoint/2010/main" val="1318079685"/>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Product Title Teams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Teams product title</a:t>
            </a:r>
          </a:p>
        </p:txBody>
      </p:sp>
    </p:spTree>
    <p:extLst>
      <p:ext uri="{BB962C8B-B14F-4D97-AF65-F5344CB8AC3E}">
        <p14:creationId xmlns:p14="http://schemas.microsoft.com/office/powerpoint/2010/main" val="842193379"/>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Product Title Word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bg2"/>
                </a:solidFill>
                <a:effectLst/>
                <a:latin typeface="+mj-lt"/>
                <a:ea typeface="+mn-ea"/>
                <a:cs typeface="Segoe Sans Display" pitchFamily="2" charset="0"/>
              </a:defRPr>
            </a:lvl1pPr>
          </a:lstStyle>
          <a:p>
            <a:r>
              <a:rPr lang="en-US"/>
              <a:t>Word product title</a:t>
            </a:r>
          </a:p>
        </p:txBody>
      </p:sp>
    </p:spTree>
    <p:extLst>
      <p:ext uri="{BB962C8B-B14F-4D97-AF65-F5344CB8AC3E}">
        <p14:creationId xmlns:p14="http://schemas.microsoft.com/office/powerpoint/2010/main" val="177441215"/>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Product Title Word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Word product title</a:t>
            </a:r>
          </a:p>
        </p:txBody>
      </p:sp>
    </p:spTree>
    <p:extLst>
      <p:ext uri="{BB962C8B-B14F-4D97-AF65-F5344CB8AC3E}">
        <p14:creationId xmlns:p14="http://schemas.microsoft.com/office/powerpoint/2010/main" val="797050629"/>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Product Title Copilot Studio">
    <p:bg>
      <p:bgRef idx="1001">
        <a:schemeClr val="bg2"/>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Copilot Studio product title</a:t>
            </a:r>
          </a:p>
        </p:txBody>
      </p:sp>
    </p:spTree>
    <p:extLst>
      <p:ext uri="{BB962C8B-B14F-4D97-AF65-F5344CB8AC3E}">
        <p14:creationId xmlns:p14="http://schemas.microsoft.com/office/powerpoint/2010/main" val="3370533764"/>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84DFF08-424F-41F7-65E9-D7808357825E}"/>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129164118"/>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335136027"/>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Blank 2">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C602C8-0324-CFC3-264A-D1365F089FB0}"/>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4019346830"/>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Blank 3">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EC29E27-168F-A5F2-C2AE-970461BC9077}"/>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2036114781"/>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Blank 4">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1CCBAAD-45F4-192C-7726-EAAA328BD602}"/>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3756511097"/>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lank 5">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6B15DBD-1404-5599-4352-54E4640D8E34}"/>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058942537"/>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ontent Graphic">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006671D-4EF5-06D8-2078-B3799D74A3BA}"/>
              </a:ext>
            </a:extLst>
          </p:cNvPr>
          <p:cNvSpPr/>
          <p:nvPr/>
        </p:nvSpPr>
        <p:spPr bwMode="auto">
          <a:xfrm>
            <a:off x="364331" y="859156"/>
            <a:ext cx="7043738" cy="8335432"/>
          </a:xfrm>
          <a:prstGeom prst="roundRect">
            <a:avLst>
              <a:gd name="adj" fmla="val 1918"/>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chemeClr val="bg1"/>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42FBC87E-4CC9-0F44-6DF9-7F6E2A04362F}"/>
              </a:ext>
            </a:extLst>
          </p:cNvPr>
          <p:cNvSpPr>
            <a:spLocks noGrp="1"/>
          </p:cNvSpPr>
          <p:nvPr>
            <p:ph type="title"/>
          </p:nvPr>
        </p:nvSpPr>
        <p:spPr>
          <a:xfrm>
            <a:off x="582377" y="1479488"/>
            <a:ext cx="6606998" cy="353174"/>
          </a:xfrm>
        </p:spPr>
        <p:txBody>
          <a:bodyPr/>
          <a:lstStyle>
            <a:lvl1pPr>
              <a:defRPr>
                <a:solidFill>
                  <a:schemeClr val="tx1"/>
                </a:solidFill>
              </a:defRPr>
            </a:lvl1pPr>
          </a:lstStyle>
          <a:p>
            <a:r>
              <a:rPr lang="en-US"/>
              <a:t>Click to edit Master title style</a:t>
            </a:r>
          </a:p>
        </p:txBody>
      </p:sp>
      <p:sp>
        <p:nvSpPr>
          <p:cNvPr id="3" name="Content Placeholder 3">
            <a:extLst>
              <a:ext uri="{FF2B5EF4-FFF2-40B4-BE49-F238E27FC236}">
                <a16:creationId xmlns:a16="http://schemas.microsoft.com/office/drawing/2014/main" id="{2155222B-26E4-2F43-D7F5-FC045289128D}"/>
              </a:ext>
            </a:extLst>
          </p:cNvPr>
          <p:cNvSpPr>
            <a:spLocks noGrp="1"/>
          </p:cNvSpPr>
          <p:nvPr>
            <p:ph sz="quarter" idx="10"/>
          </p:nvPr>
        </p:nvSpPr>
        <p:spPr>
          <a:xfrm>
            <a:off x="582281" y="2959312"/>
            <a:ext cx="6607189"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49DBCD25-6DFA-052F-4ED9-1E8C8737F934}"/>
              </a:ext>
            </a:extLst>
          </p:cNvPr>
          <p:cNvSpPr>
            <a:spLocks noGrp="1"/>
          </p:cNvSpPr>
          <p:nvPr>
            <p:ph type="body" sz="quarter" idx="11" hasCustomPrompt="1"/>
          </p:nvPr>
        </p:nvSpPr>
        <p:spPr>
          <a:xfrm>
            <a:off x="582377" y="1237342"/>
            <a:ext cx="6606998"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666442716"/>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Big Number">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53C62E-72E5-F065-0EA5-5455A61A105D}"/>
              </a:ext>
            </a:extLst>
          </p:cNvPr>
          <p:cNvSpPr>
            <a:spLocks noGrp="1"/>
          </p:cNvSpPr>
          <p:nvPr>
            <p:ph type="title" hasCustomPrompt="1"/>
          </p:nvPr>
        </p:nvSpPr>
        <p:spPr>
          <a:xfrm>
            <a:off x="1369237" y="2608985"/>
            <a:ext cx="5033926" cy="1569660"/>
          </a:xfrm>
        </p:spPr>
        <p:txBody>
          <a:bodyPr/>
          <a:lstStyle>
            <a:lvl1pPr marL="0" indent="0" algn="ctr">
              <a:buFont typeface="Arial" panose="020B0604020202020204" pitchFamily="34" charset="0"/>
              <a:buNone/>
              <a:defRPr lang="en-US" sz="10200" b="0" kern="1200" cap="none" spc="-32" baseline="0" dirty="0">
                <a:ln w="3175">
                  <a:noFill/>
                </a:ln>
                <a:blipFill>
                  <a:blip r:embed="rId3"/>
                  <a:stretch>
                    <a:fillRect t="-26822" b="-26822"/>
                  </a:stretch>
                </a:blipFill>
                <a:effectLst/>
                <a:latin typeface="+mn-lt"/>
                <a:ea typeface="+mn-ea"/>
                <a:cs typeface="Segoe Sans Display" pitchFamily="2" charset="0"/>
              </a:defRPr>
            </a:lvl1pPr>
          </a:lstStyle>
          <a:p>
            <a:r>
              <a:rPr lang="en-US"/>
              <a:t>##</a:t>
            </a:r>
          </a:p>
        </p:txBody>
      </p:sp>
      <p:sp>
        <p:nvSpPr>
          <p:cNvPr id="6" name="Text Placeholder 5">
            <a:extLst>
              <a:ext uri="{FF2B5EF4-FFF2-40B4-BE49-F238E27FC236}">
                <a16:creationId xmlns:a16="http://schemas.microsoft.com/office/drawing/2014/main" id="{E61FDE9D-CE47-EE58-DDEB-A4E2C9956FDB}"/>
              </a:ext>
            </a:extLst>
          </p:cNvPr>
          <p:cNvSpPr>
            <a:spLocks noGrp="1"/>
          </p:cNvSpPr>
          <p:nvPr>
            <p:ph type="body" sz="quarter" idx="10" hasCustomPrompt="1"/>
          </p:nvPr>
        </p:nvSpPr>
        <p:spPr>
          <a:xfrm>
            <a:off x="1368266" y="6239032"/>
            <a:ext cx="5035868" cy="156966"/>
          </a:xfrm>
        </p:spPr>
        <p:txBody>
          <a:bodyPr/>
          <a:lstStyle>
            <a:lvl1pPr marL="0" indent="0" algn="ctr">
              <a:buNone/>
              <a:defRPr sz="1020"/>
            </a:lvl1pPr>
            <a:lvl2pPr marL="145733" indent="0" algn="ctr">
              <a:buNone/>
              <a:defRPr/>
            </a:lvl2pPr>
            <a:lvl3pPr marL="291465" indent="0" algn="ctr">
              <a:buNone/>
              <a:defRPr/>
            </a:lvl3pPr>
            <a:lvl4pPr marL="422017" indent="0" algn="ctr">
              <a:buNone/>
              <a:defRPr/>
            </a:lvl4pPr>
            <a:lvl5pPr marL="545485" indent="0" algn="ctr">
              <a:buNone/>
              <a:defRPr/>
            </a:lvl5pPr>
          </a:lstStyle>
          <a:p>
            <a:pPr lvl="0"/>
            <a:r>
              <a:rPr lang="en-US"/>
              <a:t>Click to edit subtext style</a:t>
            </a:r>
          </a:p>
        </p:txBody>
      </p:sp>
      <p:sp>
        <p:nvSpPr>
          <p:cNvPr id="7" name="Text Placeholder 5">
            <a:extLst>
              <a:ext uri="{FF2B5EF4-FFF2-40B4-BE49-F238E27FC236}">
                <a16:creationId xmlns:a16="http://schemas.microsoft.com/office/drawing/2014/main" id="{483921F1-D334-EC88-D639-C6492418B9DD}"/>
              </a:ext>
            </a:extLst>
          </p:cNvPr>
          <p:cNvSpPr>
            <a:spLocks noGrp="1"/>
          </p:cNvSpPr>
          <p:nvPr>
            <p:ph type="body" sz="quarter" idx="11" hasCustomPrompt="1"/>
          </p:nvPr>
        </p:nvSpPr>
        <p:spPr>
          <a:xfrm>
            <a:off x="1368266" y="7896805"/>
            <a:ext cx="5035868" cy="98168"/>
          </a:xfrm>
        </p:spPr>
        <p:txBody>
          <a:bodyPr/>
          <a:lstStyle>
            <a:lvl1pPr marL="0" indent="0" algn="ctr">
              <a:buNone/>
              <a:defRPr sz="638"/>
            </a:lvl1pPr>
            <a:lvl2pPr marL="145733" indent="0" algn="ctr">
              <a:buNone/>
              <a:defRPr/>
            </a:lvl2pPr>
            <a:lvl3pPr marL="291465" indent="0" algn="ctr">
              <a:buNone/>
              <a:defRPr/>
            </a:lvl3pPr>
            <a:lvl4pPr marL="422017" indent="0" algn="ctr">
              <a:buNone/>
              <a:defRPr/>
            </a:lvl4pPr>
            <a:lvl5pPr marL="545485" indent="0" algn="ctr">
              <a:buNone/>
              <a:defRPr/>
            </a:lvl5pPr>
          </a:lstStyle>
          <a:p>
            <a:pPr lvl="0"/>
            <a:r>
              <a:rPr lang="en-US"/>
              <a:t>Click to edit footer style</a:t>
            </a:r>
          </a:p>
        </p:txBody>
      </p:sp>
    </p:spTree>
    <p:extLst>
      <p:ext uri="{BB962C8B-B14F-4D97-AF65-F5344CB8AC3E}">
        <p14:creationId xmlns:p14="http://schemas.microsoft.com/office/powerpoint/2010/main" val="3126469495"/>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2">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888">
          <p15:clr>
            <a:srgbClr val="5ACBF0"/>
          </p15:clr>
        </p15:guide>
        <p15:guide id="29" orient="horz" pos="1271">
          <p15:clr>
            <a:srgbClr val="5ACBF0"/>
          </p15:clr>
        </p15:guide>
        <p15:guide id="30" orient="horz" pos="288">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Quote Slide">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1625346" y="4731906"/>
            <a:ext cx="3798580" cy="353174"/>
          </a:xfrm>
        </p:spPr>
        <p:txBody>
          <a:bodyPr anchor="b" anchorCtr="0"/>
          <a:lstStyle>
            <a:lvl1pPr>
              <a:defRPr sz="2295">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1625345" y="5348981"/>
            <a:ext cx="3798153" cy="156966"/>
          </a:xfrm>
        </p:spPr>
        <p:txBody>
          <a:bodyPr/>
          <a:lstStyle>
            <a:lvl1pPr marL="0" indent="0" algn="r">
              <a:buNone/>
              <a:defRPr sz="1020"/>
            </a:lvl1pPr>
          </a:lstStyle>
          <a:p>
            <a:pPr lvl="0"/>
            <a:r>
              <a:rPr lang="en-US"/>
              <a:t>Quote author, Title, Organization</a:t>
            </a:r>
          </a:p>
        </p:txBody>
      </p:sp>
      <p:grpSp>
        <p:nvGrpSpPr>
          <p:cNvPr id="13" name="Group 12">
            <a:extLst>
              <a:ext uri="{FF2B5EF4-FFF2-40B4-BE49-F238E27FC236}">
                <a16:creationId xmlns:a16="http://schemas.microsoft.com/office/drawing/2014/main" id="{66C1DF1B-24A2-AA48-EFC6-DB12D4F05126}"/>
              </a:ext>
            </a:extLst>
          </p:cNvPr>
          <p:cNvGrpSpPr/>
          <p:nvPr/>
        </p:nvGrpSpPr>
        <p:grpSpPr bwMode="black">
          <a:xfrm rot="10800000">
            <a:off x="364293" y="858932"/>
            <a:ext cx="429950" cy="862264"/>
            <a:chOff x="571439" y="585635"/>
            <a:chExt cx="674431" cy="587907"/>
          </a:xfrm>
          <a:solidFill>
            <a:schemeClr val="tx1"/>
          </a:solidFill>
        </p:grpSpPr>
        <p:sp>
          <p:nvSpPr>
            <p:cNvPr id="11" name="Freeform: Shape 10">
              <a:extLst>
                <a:ext uri="{FF2B5EF4-FFF2-40B4-BE49-F238E27FC236}">
                  <a16:creationId xmlns:a16="http://schemas.microsoft.com/office/drawing/2014/main" id="{6A28B0E3-0DF0-CEB1-6710-C42190FDA81C}"/>
                </a:ext>
              </a:extLst>
            </p:cNvPr>
            <p:cNvSpPr/>
            <p:nvPr/>
          </p:nvSpPr>
          <p:spPr bwMode="black">
            <a:xfrm rot="10800000">
              <a:off x="946425" y="585635"/>
              <a:ext cx="299445" cy="587907"/>
            </a:xfrm>
            <a:custGeom>
              <a:avLst/>
              <a:gdLst>
                <a:gd name="connsiteX0" fmla="*/ 281070 w 299445"/>
                <a:gd name="connsiteY0" fmla="*/ 0 h 587907"/>
                <a:gd name="connsiteX1" fmla="*/ 58466 w 299445"/>
                <a:gd name="connsiteY1" fmla="*/ 0 h 587907"/>
                <a:gd name="connsiteX2" fmla="*/ 0 w 299445"/>
                <a:gd name="connsiteY2" fmla="*/ 58466 h 587907"/>
                <a:gd name="connsiteX3" fmla="*/ 0 w 299445"/>
                <a:gd name="connsiteY3" fmla="*/ 257931 h 587907"/>
                <a:gd name="connsiteX4" fmla="*/ 18375 w 299445"/>
                <a:gd name="connsiteY4" fmla="*/ 276306 h 587907"/>
                <a:gd name="connsiteX5" fmla="*/ 158322 w 299445"/>
                <a:gd name="connsiteY5" fmla="*/ 276306 h 587907"/>
                <a:gd name="connsiteX6" fmla="*/ 165437 w 299445"/>
                <a:gd name="connsiteY6" fmla="*/ 283112 h 587907"/>
                <a:gd name="connsiteX7" fmla="*/ 148114 w 299445"/>
                <a:gd name="connsiteY7" fmla="*/ 363541 h 587907"/>
                <a:gd name="connsiteX8" fmla="*/ 12497 w 299445"/>
                <a:gd name="connsiteY8" fmla="*/ 478865 h 587907"/>
                <a:gd name="connsiteX9" fmla="*/ 5259 w 299445"/>
                <a:gd name="connsiteY9" fmla="*/ 489011 h 587907"/>
                <a:gd name="connsiteX10" fmla="*/ 5259 w 299445"/>
                <a:gd name="connsiteY10" fmla="*/ 577174 h 587907"/>
                <a:gd name="connsiteX11" fmla="*/ 18375 w 299445"/>
                <a:gd name="connsiteY11" fmla="*/ 587630 h 587907"/>
                <a:gd name="connsiteX12" fmla="*/ 222233 w 299445"/>
                <a:gd name="connsiteY12" fmla="*/ 471750 h 587907"/>
                <a:gd name="connsiteX13" fmla="*/ 299445 w 299445"/>
                <a:gd name="connsiteY13" fmla="*/ 221738 h 587907"/>
                <a:gd name="connsiteX14" fmla="*/ 299445 w 299445"/>
                <a:gd name="connsiteY14" fmla="*/ 18375 h 587907"/>
                <a:gd name="connsiteX15" fmla="*/ 281070 w 299445"/>
                <a:gd name="connsiteY15" fmla="*/ 0 h 58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9445" h="587907">
                  <a:moveTo>
                    <a:pt x="281070" y="0"/>
                  </a:moveTo>
                  <a:lnTo>
                    <a:pt x="58466" y="0"/>
                  </a:lnTo>
                  <a:cubicBezTo>
                    <a:pt x="26171" y="0"/>
                    <a:pt x="0" y="26171"/>
                    <a:pt x="0" y="58466"/>
                  </a:cubicBezTo>
                  <a:lnTo>
                    <a:pt x="0" y="257931"/>
                  </a:lnTo>
                  <a:cubicBezTo>
                    <a:pt x="0" y="268078"/>
                    <a:pt x="8229" y="276306"/>
                    <a:pt x="18375" y="276306"/>
                  </a:cubicBezTo>
                  <a:lnTo>
                    <a:pt x="158322" y="276306"/>
                  </a:lnTo>
                  <a:cubicBezTo>
                    <a:pt x="162096" y="276306"/>
                    <a:pt x="165252" y="279276"/>
                    <a:pt x="165437" y="283112"/>
                  </a:cubicBezTo>
                  <a:cubicBezTo>
                    <a:pt x="166798" y="309035"/>
                    <a:pt x="160983" y="335824"/>
                    <a:pt x="148114" y="363541"/>
                  </a:cubicBezTo>
                  <a:cubicBezTo>
                    <a:pt x="124480" y="418295"/>
                    <a:pt x="79254" y="456778"/>
                    <a:pt x="12497" y="478865"/>
                  </a:cubicBezTo>
                  <a:cubicBezTo>
                    <a:pt x="8167" y="480288"/>
                    <a:pt x="5259" y="484433"/>
                    <a:pt x="5259" y="489011"/>
                  </a:cubicBezTo>
                  <a:lnTo>
                    <a:pt x="5259" y="577174"/>
                  </a:lnTo>
                  <a:cubicBezTo>
                    <a:pt x="5259" y="584042"/>
                    <a:pt x="11631" y="589177"/>
                    <a:pt x="18375" y="587630"/>
                  </a:cubicBezTo>
                  <a:cubicBezTo>
                    <a:pt x="105239" y="567770"/>
                    <a:pt x="173171" y="529102"/>
                    <a:pt x="222233" y="471750"/>
                  </a:cubicBezTo>
                  <a:cubicBezTo>
                    <a:pt x="273708" y="411490"/>
                    <a:pt x="299445" y="328152"/>
                    <a:pt x="299445" y="221738"/>
                  </a:cubicBezTo>
                  <a:lnTo>
                    <a:pt x="299445" y="18375"/>
                  </a:lnTo>
                  <a:cubicBezTo>
                    <a:pt x="299445" y="8229"/>
                    <a:pt x="291216" y="0"/>
                    <a:pt x="281070" y="0"/>
                  </a:cubicBezTo>
                </a:path>
              </a:pathLst>
            </a:custGeom>
            <a:grpFill/>
            <a:ln w="6117" cap="flat">
              <a:noFill/>
              <a:prstDash val="solid"/>
              <a:miter/>
            </a:ln>
          </p:spPr>
          <p:txBody>
            <a:bodyPr rtlCol="0" anchor="ctr"/>
            <a:lstStyle/>
            <a:p>
              <a:endParaRPr lang="en-US" sz="1125"/>
            </a:p>
          </p:txBody>
        </p:sp>
        <p:sp>
          <p:nvSpPr>
            <p:cNvPr id="12" name="Freeform: Shape 11">
              <a:extLst>
                <a:ext uri="{FF2B5EF4-FFF2-40B4-BE49-F238E27FC236}">
                  <a16:creationId xmlns:a16="http://schemas.microsoft.com/office/drawing/2014/main" id="{9F8EB19E-F629-7AF7-A657-1D31B1705E7C}"/>
                </a:ext>
              </a:extLst>
            </p:cNvPr>
            <p:cNvSpPr/>
            <p:nvPr/>
          </p:nvSpPr>
          <p:spPr bwMode="black">
            <a:xfrm rot="10800000">
              <a:off x="571439" y="585635"/>
              <a:ext cx="299445" cy="587907"/>
            </a:xfrm>
            <a:custGeom>
              <a:avLst/>
              <a:gdLst>
                <a:gd name="connsiteX0" fmla="*/ 241103 w 299445"/>
                <a:gd name="connsiteY0" fmla="*/ 0 h 587907"/>
                <a:gd name="connsiteX1" fmla="*/ 18251 w 299445"/>
                <a:gd name="connsiteY1" fmla="*/ 0 h 587907"/>
                <a:gd name="connsiteX2" fmla="*/ 0 w 299445"/>
                <a:gd name="connsiteY2" fmla="*/ 18251 h 587907"/>
                <a:gd name="connsiteX3" fmla="*/ 0 w 299445"/>
                <a:gd name="connsiteY3" fmla="*/ 257931 h 587907"/>
                <a:gd name="connsiteX4" fmla="*/ 18375 w 299445"/>
                <a:gd name="connsiteY4" fmla="*/ 276306 h 587907"/>
                <a:gd name="connsiteX5" fmla="*/ 158322 w 299445"/>
                <a:gd name="connsiteY5" fmla="*/ 276306 h 587907"/>
                <a:gd name="connsiteX6" fmla="*/ 165437 w 299445"/>
                <a:gd name="connsiteY6" fmla="*/ 283112 h 587907"/>
                <a:gd name="connsiteX7" fmla="*/ 148114 w 299445"/>
                <a:gd name="connsiteY7" fmla="*/ 363541 h 587907"/>
                <a:gd name="connsiteX8" fmla="*/ 12498 w 299445"/>
                <a:gd name="connsiteY8" fmla="*/ 478865 h 587907"/>
                <a:gd name="connsiteX9" fmla="*/ 5259 w 299445"/>
                <a:gd name="connsiteY9" fmla="*/ 489011 h 587907"/>
                <a:gd name="connsiteX10" fmla="*/ 5259 w 299445"/>
                <a:gd name="connsiteY10" fmla="*/ 577174 h 587907"/>
                <a:gd name="connsiteX11" fmla="*/ 18375 w 299445"/>
                <a:gd name="connsiteY11" fmla="*/ 587630 h 587907"/>
                <a:gd name="connsiteX12" fmla="*/ 222233 w 299445"/>
                <a:gd name="connsiteY12" fmla="*/ 471750 h 587907"/>
                <a:gd name="connsiteX13" fmla="*/ 299445 w 299445"/>
                <a:gd name="connsiteY13" fmla="*/ 221738 h 587907"/>
                <a:gd name="connsiteX14" fmla="*/ 299445 w 299445"/>
                <a:gd name="connsiteY14" fmla="*/ 58280 h 587907"/>
                <a:gd name="connsiteX15" fmla="*/ 241165 w 299445"/>
                <a:gd name="connsiteY15" fmla="*/ 0 h 58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9445" h="587907">
                  <a:moveTo>
                    <a:pt x="241103" y="0"/>
                  </a:moveTo>
                  <a:lnTo>
                    <a:pt x="18251" y="0"/>
                  </a:lnTo>
                  <a:cubicBezTo>
                    <a:pt x="8167" y="0"/>
                    <a:pt x="0" y="8167"/>
                    <a:pt x="0" y="18251"/>
                  </a:cubicBezTo>
                  <a:lnTo>
                    <a:pt x="0" y="257931"/>
                  </a:lnTo>
                  <a:cubicBezTo>
                    <a:pt x="0" y="268078"/>
                    <a:pt x="8229" y="276306"/>
                    <a:pt x="18375" y="276306"/>
                  </a:cubicBezTo>
                  <a:lnTo>
                    <a:pt x="158322" y="276306"/>
                  </a:lnTo>
                  <a:cubicBezTo>
                    <a:pt x="162096" y="276306"/>
                    <a:pt x="165252" y="279276"/>
                    <a:pt x="165437" y="283112"/>
                  </a:cubicBezTo>
                  <a:cubicBezTo>
                    <a:pt x="166798" y="309035"/>
                    <a:pt x="160983" y="335824"/>
                    <a:pt x="148114" y="363541"/>
                  </a:cubicBezTo>
                  <a:cubicBezTo>
                    <a:pt x="124480" y="418295"/>
                    <a:pt x="79254" y="456778"/>
                    <a:pt x="12498" y="478865"/>
                  </a:cubicBezTo>
                  <a:cubicBezTo>
                    <a:pt x="8167" y="480288"/>
                    <a:pt x="5259" y="484433"/>
                    <a:pt x="5259" y="489011"/>
                  </a:cubicBezTo>
                  <a:lnTo>
                    <a:pt x="5259" y="577174"/>
                  </a:lnTo>
                  <a:cubicBezTo>
                    <a:pt x="5259" y="584042"/>
                    <a:pt x="11693" y="589177"/>
                    <a:pt x="18375" y="587630"/>
                  </a:cubicBezTo>
                  <a:cubicBezTo>
                    <a:pt x="105239" y="567770"/>
                    <a:pt x="173171" y="529102"/>
                    <a:pt x="222233" y="471750"/>
                  </a:cubicBezTo>
                  <a:cubicBezTo>
                    <a:pt x="273708" y="411490"/>
                    <a:pt x="299445" y="328152"/>
                    <a:pt x="299445" y="221738"/>
                  </a:cubicBezTo>
                  <a:lnTo>
                    <a:pt x="299445" y="58280"/>
                  </a:lnTo>
                  <a:cubicBezTo>
                    <a:pt x="299445" y="26109"/>
                    <a:pt x="273336" y="0"/>
                    <a:pt x="241165" y="0"/>
                  </a:cubicBezTo>
                </a:path>
              </a:pathLst>
            </a:custGeom>
            <a:grpFill/>
            <a:ln w="6117" cap="flat">
              <a:noFill/>
              <a:prstDash val="solid"/>
              <a:miter/>
            </a:ln>
          </p:spPr>
          <p:txBody>
            <a:bodyPr rtlCol="0" anchor="ctr"/>
            <a:lstStyle/>
            <a:p>
              <a:endParaRPr lang="en-US" sz="1125"/>
            </a:p>
          </p:txBody>
        </p:sp>
      </p:grpSp>
    </p:spTree>
    <p:extLst>
      <p:ext uri="{BB962C8B-B14F-4D97-AF65-F5344CB8AC3E}">
        <p14:creationId xmlns:p14="http://schemas.microsoft.com/office/powerpoint/2010/main" val="3944593872"/>
      </p:ext>
    </p:extLst>
  </p:cSld>
  <p:clrMapOvr>
    <a:masterClrMapping/>
  </p:clrMapOvr>
  <p:transition>
    <p:fade/>
  </p:transition>
  <p:hf hdr="0" ftr="0" dt="0"/>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Closing logo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372428" y="9125981"/>
            <a:ext cx="2857354" cy="6860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594335" eaLnBrk="0" hangingPunct="0"/>
            <a:r>
              <a:rPr lang="en-US" sz="446">
                <a:solidFill>
                  <a:schemeClr val="tx1"/>
                </a:solidFill>
                <a:cs typeface="Segoe Sans Display" pitchFamily="2" charset="0"/>
              </a:rPr>
              <a:t>© Copyright Microsoft Corporation. All rights reserved. </a:t>
            </a:r>
          </a:p>
        </p:txBody>
      </p:sp>
      <p:pic>
        <p:nvPicPr>
          <p:cNvPr id="4" name="Picture 3" descr="Microsoft 365 Copliot logo">
            <a:extLst>
              <a:ext uri="{FF2B5EF4-FFF2-40B4-BE49-F238E27FC236}">
                <a16:creationId xmlns:a16="http://schemas.microsoft.com/office/drawing/2014/main" id="{822FED7B-A85E-6DE4-797E-3561ED7B0A47}"/>
              </a:ext>
            </a:extLst>
          </p:cNvPr>
          <p:cNvPicPr>
            <a:picLocks noChangeAspect="1"/>
          </p:cNvPicPr>
          <p:nvPr/>
        </p:nvPicPr>
        <p:blipFill>
          <a:blip r:embed="rId3"/>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823511507"/>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Sans Display" pitchFamily="2" charset="0"/>
                <a:ea typeface="Segoe Sans Display" pitchFamily="2" charset="0"/>
                <a:cs typeface="Segoe Sans Display"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372428" y="2107143"/>
            <a:ext cx="7024509" cy="1412759"/>
          </a:xfrm>
        </p:spPr>
        <p:txBody>
          <a:bodyPr>
            <a:spAutoFit/>
          </a:bodyPr>
          <a:lstStyle>
            <a:lvl1pPr>
              <a:defRPr sz="2295">
                <a:latin typeface="+mn-lt"/>
              </a:defRPr>
            </a:lvl1pPr>
            <a:lvl2pPr>
              <a:defRPr sz="1785">
                <a:latin typeface="+mn-lt"/>
              </a:defRPr>
            </a:lvl2pPr>
            <a:lvl3pPr>
              <a:defRPr sz="1530">
                <a:latin typeface="+mn-lt"/>
              </a:defRPr>
            </a:lvl3pPr>
            <a:lvl4pPr>
              <a:defRPr sz="1275">
                <a:latin typeface="+mn-lt"/>
              </a:defRPr>
            </a:lvl4pPr>
            <a:lvl5pPr>
              <a:defRPr sz="1148">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9194590"/>
            <a:ext cx="7772401" cy="863812"/>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2359" spc="-33" baseline="0">
                <a:solidFill>
                  <a:srgbClr val="000000"/>
                </a:solidFill>
                <a:effectLst/>
                <a:latin typeface="Segoe Sans Display" pitchFamily="2" charset="0"/>
                <a:ea typeface="Segoe Sans Display" pitchFamily="2" charset="0"/>
                <a:cs typeface="Segoe Sans Display" pitchFamily="2" charset="0"/>
              </a:defRPr>
            </a:lvl1pPr>
          </a:lstStyle>
          <a:p>
            <a:pPr lvl="0"/>
            <a:r>
              <a:rPr lang="en-US"/>
              <a:t>Next:</a:t>
            </a:r>
          </a:p>
        </p:txBody>
      </p:sp>
    </p:spTree>
    <p:extLst>
      <p:ext uri="{BB962C8B-B14F-4D97-AF65-F5344CB8AC3E}">
        <p14:creationId xmlns:p14="http://schemas.microsoft.com/office/powerpoint/2010/main" val="4208415421"/>
      </p:ext>
    </p:extLst>
  </p:cSld>
  <p:clrMapOvr>
    <a:overrideClrMapping bg1="dk1" tx1="lt1" bg2="dk2" tx2="lt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27709D-D3F7-2875-EDD7-F2F90E2B1ED6}"/>
              </a:ext>
            </a:extLst>
          </p:cNvPr>
          <p:cNvPicPr>
            <a:picLocks noChangeAspect="1"/>
          </p:cNvPicPr>
          <p:nvPr userDrawn="1"/>
        </p:nvPicPr>
        <p:blipFill rotWithShape="1">
          <a:blip r:embed="rId2"/>
          <a:srcRect l="2886" r="47142"/>
          <a:stretch>
            <a:fillRect/>
          </a:stretch>
        </p:blipFill>
        <p:spPr>
          <a:xfrm>
            <a:off x="0" y="0"/>
            <a:ext cx="7772400" cy="10058400"/>
          </a:xfrm>
          <a:prstGeom prst="rect">
            <a:avLst/>
          </a:prstGeom>
        </p:spPr>
      </p:pic>
    </p:spTree>
    <p:extLst>
      <p:ext uri="{BB962C8B-B14F-4D97-AF65-F5344CB8AC3E}">
        <p14:creationId xmlns:p14="http://schemas.microsoft.com/office/powerpoint/2010/main" val="4020163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 left sid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75018" y="4558303"/>
            <a:ext cx="2875937" cy="941796"/>
          </a:xfrm>
        </p:spPr>
        <p:txBody>
          <a:bodyPr wrap="square" anchor="ctr">
            <a:spAutoFit/>
          </a:bodyPr>
          <a:lstStyle>
            <a:lvl1pPr>
              <a:defRPr sz="3060"/>
            </a:lvl1pPr>
          </a:lstStyle>
          <a:p>
            <a:r>
              <a:rPr lang="en-US"/>
              <a:t>Click to edit Master title style</a:t>
            </a:r>
          </a:p>
        </p:txBody>
      </p:sp>
    </p:spTree>
    <p:extLst>
      <p:ext uri="{BB962C8B-B14F-4D97-AF65-F5344CB8AC3E}">
        <p14:creationId xmlns:p14="http://schemas.microsoft.com/office/powerpoint/2010/main" val="4259740892"/>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CF9"/>
        </a:solidFill>
        <a:effectLst/>
      </p:bgPr>
    </p:bg>
    <p:spTree>
      <p:nvGrpSpPr>
        <p:cNvPr id="1" name=""/>
        <p:cNvGrpSpPr/>
        <p:nvPr/>
      </p:nvGrpSpPr>
      <p:grpSpPr>
        <a:xfrm>
          <a:off x="0" y="0"/>
          <a:ext cx="0" cy="0"/>
          <a:chOff x="0" y="0"/>
          <a:chExt cx="0" cy="0"/>
        </a:xfrm>
      </p:grpSpPr>
      <p:pic>
        <p:nvPicPr>
          <p:cNvPr id="10" name="Picture 9" descr="Close-up of a colorful object&#10;&#10;Description automatically generated">
            <a:extLst>
              <a:ext uri="{FF2B5EF4-FFF2-40B4-BE49-F238E27FC236}">
                <a16:creationId xmlns:a16="http://schemas.microsoft.com/office/drawing/2014/main" id="{5A43469A-13F3-BB92-FEA3-A0A3437EB741}"/>
              </a:ext>
            </a:extLst>
          </p:cNvPr>
          <p:cNvPicPr/>
          <p:nvPr userDrawn="1"/>
        </p:nvPicPr>
        <p:blipFill rotWithShape="1">
          <a:blip r:embed="rId2">
            <a:alphaModFix amt="17000"/>
          </a:blip>
          <a:srcRect l="2211" t="6288" r="49694" b="1026"/>
          <a:stretch>
            <a:fillRect/>
          </a:stretch>
        </p:blipFill>
        <p:spPr>
          <a:xfrm>
            <a:off x="0" y="540327"/>
            <a:ext cx="7772400" cy="9518073"/>
          </a:xfrm>
          <a:custGeom>
            <a:avLst/>
            <a:gdLst>
              <a:gd name="csX0" fmla="*/ 0 w 7772400"/>
              <a:gd name="csY0" fmla="*/ 0 h 9518073"/>
              <a:gd name="csX1" fmla="*/ 7772400 w 7772400"/>
              <a:gd name="csY1" fmla="*/ 0 h 9518073"/>
              <a:gd name="csX2" fmla="*/ 7772400 w 7772400"/>
              <a:gd name="csY2" fmla="*/ 9518073 h 9518073"/>
              <a:gd name="csX3" fmla="*/ 0 w 7772400"/>
              <a:gd name="csY3" fmla="*/ 9518073 h 9518073"/>
            </a:gdLst>
            <a:ahLst/>
            <a:cxnLst>
              <a:cxn ang="0">
                <a:pos x="csX0" y="csY0"/>
              </a:cxn>
              <a:cxn ang="0">
                <a:pos x="csX1" y="csY1"/>
              </a:cxn>
              <a:cxn ang="0">
                <a:pos x="csX2" y="csY2"/>
              </a:cxn>
              <a:cxn ang="0">
                <a:pos x="csX3" y="csY3"/>
              </a:cxn>
            </a:cxnLst>
            <a:rect l="l" t="t" r="r" b="b"/>
            <a:pathLst>
              <a:path w="7772400" h="9518073">
                <a:moveTo>
                  <a:pt x="0" y="0"/>
                </a:moveTo>
                <a:lnTo>
                  <a:pt x="7772400" y="0"/>
                </a:lnTo>
                <a:lnTo>
                  <a:pt x="7772400" y="9518073"/>
                </a:lnTo>
                <a:lnTo>
                  <a:pt x="0" y="9518073"/>
                </a:lnTo>
                <a:close/>
              </a:path>
            </a:pathLst>
          </a:custGeom>
          <a:solidFill>
            <a:srgbClr val="FAF3EE">
              <a:alpha val="0"/>
            </a:srgbClr>
          </a:solidFill>
        </p:spPr>
      </p:pic>
      <p:pic>
        <p:nvPicPr>
          <p:cNvPr id="6" name="Picture 5">
            <a:extLst>
              <a:ext uri="{FF2B5EF4-FFF2-40B4-BE49-F238E27FC236}">
                <a16:creationId xmlns:a16="http://schemas.microsoft.com/office/drawing/2014/main" id="{59238670-F718-DF06-6E09-4968993F1166}"/>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sp>
        <p:nvSpPr>
          <p:cNvPr id="2" name="Slide Number Placeholder 5">
            <a:extLst>
              <a:ext uri="{FF2B5EF4-FFF2-40B4-BE49-F238E27FC236}">
                <a16:creationId xmlns:a16="http://schemas.microsoft.com/office/drawing/2014/main" id="{99ECA9B1-EFA2-CB50-B1F0-1AB72519D56D}"/>
              </a:ext>
            </a:extLst>
          </p:cNvPr>
          <p:cNvSpPr>
            <a:spLocks noGrp="1"/>
          </p:cNvSpPr>
          <p:nvPr>
            <p:ph type="sldNum" sz="quarter" idx="12"/>
          </p:nvPr>
        </p:nvSpPr>
        <p:spPr>
          <a:xfrm>
            <a:off x="5591810" y="9665646"/>
            <a:ext cx="1748790" cy="126054"/>
          </a:xfrm>
        </p:spPr>
        <p:txBody>
          <a:bodyPr lIns="0" tIns="0" rIns="0" bIns="0" anchor="ctr">
            <a:noAutofit/>
          </a:bodyPr>
          <a:lstStyle>
            <a:lvl1pPr algn="r">
              <a:defRPr sz="1000"/>
            </a:lvl1pPr>
          </a:lstStyle>
          <a:p>
            <a:endParaRPr lang="en-US" sz="1000"/>
          </a:p>
        </p:txBody>
      </p:sp>
      <p:pic>
        <p:nvPicPr>
          <p:cNvPr id="3" name="Picture 4">
            <a:extLst>
              <a:ext uri="{FF2B5EF4-FFF2-40B4-BE49-F238E27FC236}">
                <a16:creationId xmlns:a16="http://schemas.microsoft.com/office/drawing/2014/main" id="{95369518-1016-8077-F882-258AA5EB82F8}"/>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6875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_Blank 2">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94537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1"/>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3" name="Picture 2" descr="Microsoft 365 Copliot logo">
            <a:extLst>
              <a:ext uri="{FF2B5EF4-FFF2-40B4-BE49-F238E27FC236}">
                <a16:creationId xmlns:a16="http://schemas.microsoft.com/office/drawing/2014/main" id="{7FB33192-1F22-B019-318A-7E9722D273BC}"/>
              </a:ext>
            </a:extLst>
          </p:cNvPr>
          <p:cNvPicPr>
            <a:picLocks noChangeAspect="1"/>
          </p:cNvPicPr>
          <p:nvPr userDrawn="1"/>
        </p:nvPicPr>
        <p:blipFill rotWithShape="1">
          <a:blip r:embed="rId3"/>
          <a:srcRect l="14987" t="25393" r="14987" b="25393"/>
          <a:stretch>
            <a:fillRect/>
          </a:stretch>
        </p:blipFill>
        <p:spPr>
          <a:xfrm>
            <a:off x="372428" y="785312"/>
            <a:ext cx="1687830" cy="502323"/>
          </a:xfrm>
          <a:prstGeom prst="rect">
            <a:avLst/>
          </a:prstGeom>
        </p:spPr>
      </p:pic>
    </p:spTree>
    <p:extLst>
      <p:ext uri="{BB962C8B-B14F-4D97-AF65-F5344CB8AC3E}">
        <p14:creationId xmlns:p14="http://schemas.microsoft.com/office/powerpoint/2010/main" val="18738358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3"/>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11" name="Picture 10">
            <a:extLst>
              <a:ext uri="{FF2B5EF4-FFF2-40B4-BE49-F238E27FC236}">
                <a16:creationId xmlns:a16="http://schemas.microsoft.com/office/drawing/2014/main" id="{CA63402F-4347-87B8-3138-7514EE38EDA5}"/>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83604" y="9399397"/>
            <a:ext cx="3236625" cy="659003"/>
          </a:xfrm>
          <a:prstGeom prst="rect">
            <a:avLst/>
          </a:prstGeom>
        </p:spPr>
      </p:pic>
      <p:pic>
        <p:nvPicPr>
          <p:cNvPr id="3" name="Picture 2">
            <a:extLst>
              <a:ext uri="{FF2B5EF4-FFF2-40B4-BE49-F238E27FC236}">
                <a16:creationId xmlns:a16="http://schemas.microsoft.com/office/drawing/2014/main" id="{604D7A63-E9F0-5EBC-B7BB-E070AABDA45F}"/>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338770" y="1"/>
            <a:ext cx="3284638" cy="545871"/>
          </a:xfrm>
          <a:prstGeom prst="rect">
            <a:avLst/>
          </a:prstGeom>
        </p:spPr>
      </p:pic>
      <p:pic>
        <p:nvPicPr>
          <p:cNvPr id="2" name="Picture 1" descr="Microsoft 365 Copliot logo">
            <a:extLst>
              <a:ext uri="{FF2B5EF4-FFF2-40B4-BE49-F238E27FC236}">
                <a16:creationId xmlns:a16="http://schemas.microsoft.com/office/drawing/2014/main" id="{FCBD6DB7-C03B-F753-2D7D-4FE89C965B94}"/>
              </a:ext>
            </a:extLst>
          </p:cNvPr>
          <p:cNvPicPr>
            <a:picLocks noChangeAspect="1"/>
          </p:cNvPicPr>
          <p:nvPr userDrawn="1"/>
        </p:nvPicPr>
        <p:blipFill rotWithShape="1">
          <a:blip r:embed="rId5"/>
          <a:srcRect l="14987" t="25393" r="14987" b="25393"/>
          <a:stretch>
            <a:fillRect/>
          </a:stretch>
        </p:blipFill>
        <p:spPr>
          <a:xfrm>
            <a:off x="372428" y="785312"/>
            <a:ext cx="1687830" cy="502323"/>
          </a:xfrm>
          <a:prstGeom prst="rect">
            <a:avLst/>
          </a:prstGeom>
        </p:spPr>
      </p:pic>
    </p:spTree>
    <p:extLst>
      <p:ext uri="{BB962C8B-B14F-4D97-AF65-F5344CB8AC3E}">
        <p14:creationId xmlns:p14="http://schemas.microsoft.com/office/powerpoint/2010/main" val="24076531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Slide with replaceable imag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C2FDF7EE-7A92-04F3-3512-1E0B5613E34B}"/>
              </a:ext>
            </a:extLst>
          </p:cNvPr>
          <p:cNvSpPr/>
          <p:nvPr userDrawn="1"/>
        </p:nvSpPr>
        <p:spPr>
          <a:xfrm>
            <a:off x="3396886" y="0"/>
            <a:ext cx="4048" cy="10058400"/>
          </a:xfrm>
          <a:custGeom>
            <a:avLst/>
            <a:gdLst>
              <a:gd name="csX0" fmla="*/ 0 w 6350"/>
              <a:gd name="csY0" fmla="*/ 0 h 7239000"/>
              <a:gd name="csX1" fmla="*/ 0 w 6350"/>
              <a:gd name="csY1" fmla="*/ 7239000 h 7239000"/>
            </a:gdLst>
            <a:ahLst/>
            <a:cxnLst>
              <a:cxn ang="0">
                <a:pos x="csX0" y="csY0"/>
              </a:cxn>
              <a:cxn ang="0">
                <a:pos x="csX1" y="csY1"/>
              </a:cxn>
            </a:cxnLst>
            <a:rect l="l" t="t" r="r" b="b"/>
            <a:pathLst>
              <a:path w="6350" h="7239000">
                <a:moveTo>
                  <a:pt x="0" y="0"/>
                </a:moveTo>
                <a:lnTo>
                  <a:pt x="0" y="7239000"/>
                </a:lnTo>
              </a:path>
            </a:pathLst>
          </a:custGeom>
          <a:noFill/>
          <a:ln w="12700" cap="flat">
            <a:gradFill flip="none" rotWithShape="1">
              <a:gsLst>
                <a:gs pos="0">
                  <a:srgbClr val="AA5AF9"/>
                </a:gs>
                <a:gs pos="12000">
                  <a:srgbClr val="EC489F"/>
                </a:gs>
                <a:gs pos="24000">
                  <a:srgbClr val="FF6B6D"/>
                </a:gs>
                <a:gs pos="36000">
                  <a:srgbClr val="FFA73B"/>
                </a:gs>
                <a:gs pos="50000">
                  <a:srgbClr val="FFC229"/>
                </a:gs>
                <a:gs pos="64000">
                  <a:srgbClr val="BFC43B"/>
                </a:gs>
                <a:gs pos="76000">
                  <a:srgbClr val="71BC30"/>
                </a:gs>
                <a:gs pos="88000">
                  <a:srgbClr val="01B08D"/>
                </a:gs>
                <a:gs pos="100000">
                  <a:srgbClr val="0294ED"/>
                </a:gs>
              </a:gsLst>
              <a:lin ang="16200000" scaled="1"/>
              <a:tileRect/>
            </a:gradFill>
            <a:prstDash val="solid"/>
            <a:miter/>
          </a:ln>
        </p:spPr>
        <p:txBody>
          <a:bodyPr/>
          <a:lstStyle/>
          <a:p>
            <a:pPr lvl="0"/>
            <a:endParaRPr lang="en-US" sz="1148"/>
          </a:p>
        </p:txBody>
      </p:sp>
      <p:sp>
        <p:nvSpPr>
          <p:cNvPr id="9" name="Title 1"/>
          <p:cNvSpPr>
            <a:spLocks noGrp="1"/>
          </p:cNvSpPr>
          <p:nvPr>
            <p:ph type="title" hasCustomPrompt="1"/>
          </p:nvPr>
        </p:nvSpPr>
        <p:spPr>
          <a:xfrm>
            <a:off x="372427" y="3752672"/>
            <a:ext cx="2866073" cy="1430200"/>
          </a:xfrm>
          <a:noFill/>
        </p:spPr>
        <p:txBody>
          <a:bodyPr wrap="square" lIns="0" tIns="0" rIns="0" bIns="0" anchor="b" anchorCtr="0">
            <a:spAutoFit/>
          </a:bodyPr>
          <a:lstStyle>
            <a:lvl1pPr>
              <a:lnSpc>
                <a:spcPct val="90000"/>
              </a:lnSpc>
              <a:defRPr lang="en-US" sz="3442" b="0" kern="1200" cap="none" spc="-32" baseline="0" dirty="0">
                <a:ln w="3175">
                  <a:noFill/>
                </a:ln>
                <a:solidFill>
                  <a:schemeClr val="tx1"/>
                </a:solidFill>
                <a:effectLst/>
                <a:latin typeface="+mj-lt"/>
                <a:ea typeface="+mn-ea"/>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7" y="5811521"/>
            <a:ext cx="2866073"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sp>
        <p:nvSpPr>
          <p:cNvPr id="2" name="Picture Placeholder" descr="Picture placeholder">
            <a:extLst>
              <a:ext uri="{FF2B5EF4-FFF2-40B4-BE49-F238E27FC236}">
                <a16:creationId xmlns:a16="http://schemas.microsoft.com/office/drawing/2014/main" id="{9BD5030A-DADA-E973-A194-2BD6C3CE6D48}"/>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7" name="Picture 6" descr="Microsoft 365 Copliot logo">
            <a:extLst>
              <a:ext uri="{FF2B5EF4-FFF2-40B4-BE49-F238E27FC236}">
                <a16:creationId xmlns:a16="http://schemas.microsoft.com/office/drawing/2014/main" id="{3EC7EE14-5169-67E0-A8BD-39A2310D45CF}"/>
              </a:ext>
            </a:extLst>
          </p:cNvPr>
          <p:cNvPicPr>
            <a:picLocks noChangeAspect="1"/>
          </p:cNvPicPr>
          <p:nvPr userDrawn="1"/>
        </p:nvPicPr>
        <p:blipFill rotWithShape="1">
          <a:blip r:embed="rId4"/>
          <a:srcRect l="14987" t="25393" r="14987" b="25393"/>
          <a:stretch>
            <a:fillRect/>
          </a:stretch>
        </p:blipFill>
        <p:spPr>
          <a:xfrm>
            <a:off x="372428" y="785312"/>
            <a:ext cx="1687830" cy="502323"/>
          </a:xfrm>
          <a:prstGeom prst="rect">
            <a:avLst/>
          </a:prstGeom>
        </p:spPr>
      </p:pic>
    </p:spTree>
    <p:extLst>
      <p:ext uri="{BB962C8B-B14F-4D97-AF65-F5344CB8AC3E}">
        <p14:creationId xmlns:p14="http://schemas.microsoft.com/office/powerpoint/2010/main" val="10242148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 orient="horz" pos="528">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7" y="670560"/>
            <a:ext cx="7024307" cy="353174"/>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372428" y="2104813"/>
            <a:ext cx="7024509"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921864410"/>
      </p:ext>
    </p:extLst>
  </p:cSld>
  <p:clrMapOvr>
    <a:masterClrMapping/>
  </p:clrMapOvr>
  <p:transition>
    <p:fade/>
  </p:transition>
  <p:extLst>
    <p:ext uri="{DCECCB84-F9BA-43D5-87BE-67443E8EF086}">
      <p15:sldGuideLst xmlns:p15="http://schemas.microsoft.com/office/powerpoint/2012/main">
        <p15:guide id="3" orient="horz" pos="288">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73823" y="2103743"/>
            <a:ext cx="7024307" cy="1028358"/>
          </a:xfrm>
        </p:spPr>
        <p:txBody>
          <a:bodyPr wrap="square">
            <a:spAutoFit/>
          </a:bodyPr>
          <a:lstStyle>
            <a:lvl1pPr marL="0" indent="0">
              <a:buNone/>
              <a:defRPr/>
            </a:lvl1pPr>
            <a:lvl2pPr marL="145733" indent="0">
              <a:buNone/>
              <a:defRPr/>
            </a:lvl2pPr>
            <a:lvl3pPr marL="291465" indent="0">
              <a:buNone/>
              <a:defRPr/>
            </a:lvl3pPr>
            <a:lvl4pPr marL="437198" indent="0">
              <a:buNone/>
              <a:defRPr/>
            </a:lvl4pPr>
            <a:lvl5pPr marL="58293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1363FF4-6EF0-D2BC-8DFE-19CC89CD9276}"/>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9404294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lumn Bulle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372428" y="2104813"/>
            <a:ext cx="332249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073426" y="2104813"/>
            <a:ext cx="332755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3" name="Text Placeholder 4">
            <a:extLst>
              <a:ext uri="{FF2B5EF4-FFF2-40B4-BE49-F238E27FC236}">
                <a16:creationId xmlns:a16="http://schemas.microsoft.com/office/drawing/2014/main" id="{CDC3595B-25C2-CF43-259D-75A3671E709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429213263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pos="3660">
          <p15:clr>
            <a:srgbClr val="5ACBF0"/>
          </p15:clr>
        </p15:guide>
        <p15:guide id="5" pos="4024">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p:cNvSpPr>
            <a:spLocks noGrp="1"/>
          </p:cNvSpPr>
          <p:nvPr>
            <p:ph type="body" sz="quarter" idx="10"/>
          </p:nvPr>
        </p:nvSpPr>
        <p:spPr>
          <a:xfrm>
            <a:off x="372428"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078197"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A3D27F9-7D19-8ECF-C50E-71D515E54BB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423848910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pos="3656">
          <p15:clr>
            <a:srgbClr val="5ACBF0"/>
          </p15:clr>
        </p15:guide>
        <p15:guide id="5" pos="4024">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372427"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25053" indent="-9715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4078486"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37198" indent="-8703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112CDB0-015D-94C2-ECEE-970711F59EB7}"/>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93586198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pos="3656">
          <p15:clr>
            <a:srgbClr val="5ACBF0"/>
          </p15:clr>
        </p15:guide>
        <p15:guide id="5" pos="402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mall title - half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372428" y="670560"/>
            <a:ext cx="3511617" cy="260841"/>
          </a:xfrm>
        </p:spPr>
        <p:txBody>
          <a:bodyPr tIns="64008"/>
          <a:lstStyle>
            <a:lvl1pPr>
              <a:defRPr sz="1275"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3649102869"/>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375464"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4076463"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4" name="Text Placeholder 4">
            <a:extLst>
              <a:ext uri="{FF2B5EF4-FFF2-40B4-BE49-F238E27FC236}">
                <a16:creationId xmlns:a16="http://schemas.microsoft.com/office/drawing/2014/main" id="{A51E17F0-59B9-3EAE-0FC7-A1EBDE8F7BB3}"/>
              </a:ext>
            </a:extLst>
          </p:cNvPr>
          <p:cNvSpPr>
            <a:spLocks noGrp="1"/>
          </p:cNvSpPr>
          <p:nvPr>
            <p:ph type="body" sz="quarter" idx="18"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9923229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373076"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373076" y="3506470"/>
            <a:ext cx="2081060" cy="1122615"/>
          </a:xfrm>
        </p:spPr>
        <p:txBody>
          <a:bodyPr wrap="square">
            <a:spAutoFit/>
          </a:bodyPr>
          <a:lstStyle>
            <a:lvl1pPr marL="112336" indent="-112336">
              <a:defRPr lang="en-US" sz="1275" dirty="0"/>
            </a:lvl1pPr>
            <a:lvl2pPr marL="205443" indent="-96143">
              <a:defRPr lang="en-US" sz="1148" dirty="0"/>
            </a:lvl2pPr>
            <a:lvl3pPr marL="297537" indent="-88047">
              <a:defRPr lang="en-US" dirty="0"/>
            </a:lvl3pPr>
            <a:lvl4pPr marL="379512" indent="-81975">
              <a:defRPr lang="en-US" dirty="0"/>
            </a:lvl4pPr>
            <a:lvl5pPr marL="466547" indent="-77927">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2845670"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2845670" y="3496731"/>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5318264"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5318264" y="3506470"/>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496CCFA2-2D28-1617-4A3E-368924E94312}"/>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905227373"/>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372428"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8"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2175867"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175868"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3980683"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980683"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5784122"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5784123"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AB70484-C812-6F3C-92DD-F6B2E1A813C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50441061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372427"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7"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1816242"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1816242"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3260056"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260056"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4703871"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4703871"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6147685"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6147685"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A97F131-E501-E84F-7717-E61457B6D3AC}"/>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307096927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Only with Eyebr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32985662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673610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le Only - left sid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75018" y="4558303"/>
            <a:ext cx="2875937" cy="941796"/>
          </a:xfrm>
        </p:spPr>
        <p:txBody>
          <a:bodyPr wrap="square" anchor="ctr">
            <a:spAutoFit/>
          </a:bodyPr>
          <a:lstStyle>
            <a:lvl1pPr>
              <a:defRPr sz="3060"/>
            </a:lvl1pPr>
          </a:lstStyle>
          <a:p>
            <a:r>
              <a:rPr lang="en-US"/>
              <a:t>Click to edit Master title style</a:t>
            </a:r>
          </a:p>
        </p:txBody>
      </p:sp>
    </p:spTree>
    <p:extLst>
      <p:ext uri="{BB962C8B-B14F-4D97-AF65-F5344CB8AC3E}">
        <p14:creationId xmlns:p14="http://schemas.microsoft.com/office/powerpoint/2010/main" val="34447339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lank 2">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1540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cSld name="1_Blank 2">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C602C8-0324-CFC3-264A-D1365F089FB0}"/>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869254958"/>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ev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8" y="670560"/>
            <a:ext cx="4197096" cy="353174"/>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372428" y="2104813"/>
            <a:ext cx="3439287"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372428" y="428414"/>
            <a:ext cx="4197096"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4043713" y="2738067"/>
            <a:ext cx="3534377" cy="4582266"/>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1275"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65413021"/>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888">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evic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7" y="4676027"/>
            <a:ext cx="2448550" cy="706347"/>
          </a:xfrm>
        </p:spPr>
        <p:txBody>
          <a:bodyPr anchor="ctr" anchorCtr="0"/>
          <a:lstStyle>
            <a:lvl1pPr>
              <a:defRPr>
                <a:solidFill>
                  <a:schemeClr val="tx1"/>
                </a:solidFill>
              </a:defRPr>
            </a:lvl1pPr>
          </a:lstStyle>
          <a:p>
            <a:r>
              <a:rPr lang="en-US"/>
              <a:t>Click to edit Master title style</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3309342" y="2262017"/>
            <a:ext cx="4268748" cy="5534367"/>
          </a:xfrm>
          <a:blipFill>
            <a:blip r:embed="rId3"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1275"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3914396897"/>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 Square Photo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33EE825-68C7-48E1-9326-876760844847}"/>
              </a:ext>
            </a:extLst>
          </p:cNvPr>
          <p:cNvSpPr/>
          <p:nvPr/>
        </p:nvSpPr>
        <p:spPr>
          <a:xfrm>
            <a:off x="3396886" y="0"/>
            <a:ext cx="4048" cy="10058400"/>
          </a:xfrm>
          <a:custGeom>
            <a:avLst/>
            <a:gdLst>
              <a:gd name="csX0" fmla="*/ 0 w 6350"/>
              <a:gd name="csY0" fmla="*/ 0 h 7239000"/>
              <a:gd name="csX1" fmla="*/ 0 w 6350"/>
              <a:gd name="csY1" fmla="*/ 7239000 h 7239000"/>
            </a:gdLst>
            <a:ahLst/>
            <a:cxnLst>
              <a:cxn ang="0">
                <a:pos x="csX0" y="csY0"/>
              </a:cxn>
              <a:cxn ang="0">
                <a:pos x="csX1" y="csY1"/>
              </a:cxn>
            </a:cxnLst>
            <a:rect l="l" t="t" r="r" b="b"/>
            <a:pathLst>
              <a:path w="6350" h="7239000">
                <a:moveTo>
                  <a:pt x="0" y="0"/>
                </a:moveTo>
                <a:lnTo>
                  <a:pt x="0" y="7239000"/>
                </a:lnTo>
              </a:path>
            </a:pathLst>
          </a:custGeom>
          <a:noFill/>
          <a:ln w="12700" cap="flat">
            <a:gradFill flip="none" rotWithShape="1">
              <a:gsLst>
                <a:gs pos="0">
                  <a:srgbClr val="AA5AF9"/>
                </a:gs>
                <a:gs pos="12000">
                  <a:srgbClr val="EC489F"/>
                </a:gs>
                <a:gs pos="24000">
                  <a:srgbClr val="FF6B6D"/>
                </a:gs>
                <a:gs pos="36000">
                  <a:srgbClr val="FFA73B"/>
                </a:gs>
                <a:gs pos="50000">
                  <a:srgbClr val="FFC229"/>
                </a:gs>
                <a:gs pos="64000">
                  <a:srgbClr val="BFC43B"/>
                </a:gs>
                <a:gs pos="76000">
                  <a:srgbClr val="71BC30"/>
                </a:gs>
                <a:gs pos="88000">
                  <a:srgbClr val="01B08D"/>
                </a:gs>
                <a:gs pos="100000">
                  <a:srgbClr val="0294ED"/>
                </a:gs>
              </a:gsLst>
              <a:lin ang="16200000" scaled="1"/>
              <a:tileRect/>
            </a:gradFill>
            <a:prstDash val="solid"/>
            <a:miter/>
          </a:ln>
        </p:spPr>
        <p:txBody>
          <a:bodyPr/>
          <a:lstStyle/>
          <a:p>
            <a:pPr lvl="0"/>
            <a:endParaRPr lang="en-US" sz="1279"/>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375018" y="3640363"/>
            <a:ext cx="2650956" cy="941796"/>
          </a:xfrm>
        </p:spPr>
        <p:txBody>
          <a:bodyPr anchor="b"/>
          <a:lstStyle>
            <a:lvl1pPr>
              <a:defRPr sz="3060"/>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372428" y="5185459"/>
            <a:ext cx="2653546" cy="215893"/>
          </a:xfrm>
        </p:spPr>
        <p:txBody>
          <a:bodyPr/>
          <a:lstStyle>
            <a:lvl1pPr marL="0" indent="0">
              <a:buNone/>
              <a:defRPr sz="1403">
                <a:latin typeface="+mn-lt"/>
              </a:defRPr>
            </a:lvl1pPr>
            <a:lvl2pPr marL="145733" indent="0">
              <a:buNone/>
              <a:defRPr/>
            </a:lvl2pPr>
            <a:lvl3pPr marL="291465" indent="0">
              <a:buNone/>
              <a:defRPr/>
            </a:lvl3pPr>
            <a:lvl4pPr marL="422017" indent="0">
              <a:buNone/>
              <a:defRPr/>
            </a:lvl4pPr>
            <a:lvl5pPr marL="545485"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413013553"/>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quare Photo ">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F7F87341-ECEA-3B94-51B2-A9E24914685F}"/>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Rectangle 5">
            <a:extLst>
              <a:ext uri="{FF2B5EF4-FFF2-40B4-BE49-F238E27FC236}">
                <a16:creationId xmlns:a16="http://schemas.microsoft.com/office/drawing/2014/main" id="{3DED39DE-8DED-DC59-2BDA-C621877CF646}"/>
              </a:ext>
            </a:extLst>
          </p:cNvPr>
          <p:cNvSpPr/>
          <p:nvPr/>
        </p:nvSpPr>
        <p:spPr bwMode="auto">
          <a:xfrm>
            <a:off x="0" y="-1"/>
            <a:ext cx="3400425" cy="100583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375018" y="4320525"/>
            <a:ext cx="2651968" cy="1412694"/>
          </a:xfrm>
        </p:spPr>
        <p:txBody>
          <a:bodyPr anchor="ctr"/>
          <a:lstStyle>
            <a:lvl1pPr>
              <a:defRPr sz="3060"/>
            </a:lvl1pPr>
          </a:lstStyle>
          <a:p>
            <a:r>
              <a:rPr lang="en-US"/>
              <a:t>Click to edit Master title style</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533410950"/>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3"/>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11" name="Picture 10">
            <a:extLst>
              <a:ext uri="{FF2B5EF4-FFF2-40B4-BE49-F238E27FC236}">
                <a16:creationId xmlns:a16="http://schemas.microsoft.com/office/drawing/2014/main" id="{CA63402F-4347-87B8-3138-7514EE38EDA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54898"/>
          <a:stretch>
            <a:fillRect/>
          </a:stretch>
        </p:blipFill>
        <p:spPr>
          <a:xfrm>
            <a:off x="2583604" y="9244044"/>
            <a:ext cx="3854607" cy="814358"/>
          </a:xfrm>
          <a:prstGeom prst="rect">
            <a:avLst/>
          </a:prstGeom>
        </p:spPr>
      </p:pic>
      <p:pic>
        <p:nvPicPr>
          <p:cNvPr id="3" name="Picture 2">
            <a:extLst>
              <a:ext uri="{FF2B5EF4-FFF2-40B4-BE49-F238E27FC236}">
                <a16:creationId xmlns:a16="http://schemas.microsoft.com/office/drawing/2014/main" id="{604D7A63-E9F0-5EBC-B7BB-E070AABDA45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38770" y="1"/>
            <a:ext cx="3433630" cy="1312827"/>
          </a:xfrm>
          <a:prstGeom prst="rect">
            <a:avLst/>
          </a:prstGeom>
        </p:spPr>
      </p:pic>
      <p:pic>
        <p:nvPicPr>
          <p:cNvPr id="4" name="Picture 3" descr="Microsoft 365 Copliot logo">
            <a:extLst>
              <a:ext uri="{FF2B5EF4-FFF2-40B4-BE49-F238E27FC236}">
                <a16:creationId xmlns:a16="http://schemas.microsoft.com/office/drawing/2014/main" id="{AAFC5E3F-100B-1C88-51E6-030201636BED}"/>
              </a:ext>
            </a:extLst>
          </p:cNvPr>
          <p:cNvPicPr>
            <a:picLocks noChangeAspect="1"/>
          </p:cNvPicPr>
          <p:nvPr/>
        </p:nvPicPr>
        <p:blipFill>
          <a:blip r:embed="rId5"/>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21684020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quare Photo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3D4BC3CE-C968-246E-EAC3-B829FDF59F19}"/>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375018" y="4370282"/>
            <a:ext cx="2653992" cy="549381"/>
          </a:xfrm>
        </p:spPr>
        <p:txBody>
          <a:bodyPr anchor="t"/>
          <a:lstStyle>
            <a:lvl1pPr>
              <a:defRPr sz="1785"/>
            </a:lvl1pPr>
          </a:lstStyle>
          <a:p>
            <a:r>
              <a:rPr lang="en-US"/>
              <a:t>Square photo layout with smaller text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16012463"/>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op horizontal photo and titl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7772400" cy="6705600"/>
          </a:xfrm>
          <a:blipFill dpi="0" rotWithShape="1">
            <a:blip r:embed="rId3"/>
            <a:srcRect/>
            <a:stretch>
              <a:fillRect/>
            </a:stretch>
          </a:blipFill>
        </p:spPr>
        <p:txBody>
          <a:bodyPr vert="horz" wrap="square" lIns="0" tIns="1280160" rIns="0" bIns="0" rtlCol="0" anchor="t" anchorCtr="0">
            <a:noAutofit/>
          </a:bodyPr>
          <a:lstStyle>
            <a:lvl1pPr marL="0" indent="0" algn="ctr">
              <a:buNone/>
              <a:defRPr lang="en-US" sz="893" b="0" dirty="0">
                <a:solidFill>
                  <a:schemeClr val="bg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375017" y="8143804"/>
            <a:ext cx="7024307" cy="470898"/>
          </a:xfrm>
        </p:spPr>
        <p:txBody>
          <a:bodyPr anchor="ctr"/>
          <a:lstStyle>
            <a:lvl1pPr algn="ctr">
              <a:defRPr sz="3060"/>
            </a:lvl1pPr>
          </a:lstStyle>
          <a:p>
            <a:r>
              <a:rPr lang="en-US"/>
              <a:t>Click to edit Master title style</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54396430"/>
      </p:ext>
    </p:extLst>
  </p:cSld>
  <p:clrMapOvr>
    <a:masterClrMapping/>
  </p:clrMapOvr>
  <p:transition>
    <p:fade/>
  </p:transition>
  <p:hf hdr="0" ftr="0" dt="0"/>
  <p:extLst>
    <p:ext uri="{DCECCB84-F9BA-43D5-87BE-67443E8EF086}">
      <p15:sldGuideLst xmlns:p15="http://schemas.microsoft.com/office/powerpoint/2012/main">
        <p15:guide id="5" orient="horz" pos="2904">
          <p15:clr>
            <a:srgbClr val="5ACBF0"/>
          </p15:clr>
        </p15:guide>
        <p15:guide id="6" orient="horz" pos="3600">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ottom horizontal photo and titl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84EB85E8-62D6-9C5F-D48A-055FCADA251A}"/>
              </a:ext>
            </a:extLst>
          </p:cNvPr>
          <p:cNvSpPr>
            <a:spLocks noGrp="1"/>
          </p:cNvSpPr>
          <p:nvPr>
            <p:ph type="pic" sz="quarter" idx="11" hasCustomPrompt="1"/>
          </p:nvPr>
        </p:nvSpPr>
        <p:spPr bwMode="ltGray">
          <a:xfrm>
            <a:off x="0" y="3352800"/>
            <a:ext cx="7772400" cy="6705600"/>
          </a:xfrm>
          <a:blipFill dpi="0" rotWithShape="1">
            <a:blip r:embed="rId3"/>
            <a:srcRect/>
            <a:stretch>
              <a:fillRect/>
            </a:stretch>
          </a:blipFill>
        </p:spPr>
        <p:txBody>
          <a:bodyPr vert="horz" wrap="square" lIns="0" tIns="1280160" rIns="0" bIns="0" rtlCol="0" anchor="t" anchorCtr="0">
            <a:noAutofit/>
          </a:bodyPr>
          <a:lstStyle>
            <a:lvl1pPr marL="0" indent="0" algn="ctr">
              <a:buNone/>
              <a:defRPr lang="en-US" sz="893" b="0" dirty="0">
                <a:solidFill>
                  <a:schemeClr val="bg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375017" y="1441370"/>
            <a:ext cx="7024307" cy="470898"/>
          </a:xfrm>
        </p:spPr>
        <p:txBody>
          <a:bodyPr anchor="ctr"/>
          <a:lstStyle>
            <a:lvl1pPr algn="ctr">
              <a:defRPr sz="3060"/>
            </a:lvl1pPr>
          </a:lstStyle>
          <a:p>
            <a:r>
              <a:rPr lang="en-US"/>
              <a:t>Click to edit Master title style</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978938002"/>
      </p:ext>
    </p:extLst>
  </p:cSld>
  <p:clrMapOvr>
    <a:masterClrMapping/>
  </p:clrMapOvr>
  <p:transition>
    <p:fade/>
  </p:transition>
  <p:hf hdr="0" ftr="0" dt="0"/>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2427" y="8344747"/>
            <a:ext cx="3421799"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3"/>
            <a:ext cx="3421799" cy="5096256"/>
          </a:xfrm>
          <a:blipFill>
            <a:blip r:embed="rId2"/>
            <a:stretch>
              <a:fillRect/>
            </a:stretch>
          </a:blipFill>
        </p:spPr>
        <p:txBody>
          <a:bodyPr vert="horz" wrap="square" lIns="0" tIns="0" rIns="0" bIns="1005840" rtlCol="0" anchor="ctr" anchorCtr="0">
            <a:noAutofit/>
          </a:bodyPr>
          <a:lstStyle>
            <a:lvl1pPr marL="0" indent="0" algn="ctr">
              <a:buNone/>
              <a:defRPr lang="en-US" sz="638" b="0" dirty="0">
                <a:solidFill>
                  <a:schemeClr val="tx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3979186" y="8344747"/>
            <a:ext cx="3421799"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3977525" y="2970953"/>
            <a:ext cx="3421799" cy="5096256"/>
          </a:xfrm>
          <a:blipFill>
            <a:blip r:embed="rId3"/>
            <a:stretch>
              <a:fillRect/>
            </a:stretch>
          </a:blipFill>
        </p:spPr>
        <p:txBody>
          <a:bodyPr vert="horz" wrap="square" lIns="0" tIns="0" rIns="0" bIns="1005840" rtlCol="0" anchor="ctr" anchorCtr="0">
            <a:noAutofit/>
          </a:bodyPr>
          <a:lstStyle>
            <a:lvl1pPr marL="0" indent="0" algn="ctr">
              <a:buNone/>
              <a:defRPr lang="en-US" sz="638" b="0" dirty="0">
                <a:solidFill>
                  <a:schemeClr val="tx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314896748"/>
      </p:ext>
    </p:extLst>
  </p:cSld>
  <p:clrMapOvr>
    <a:masterClrMapping/>
  </p:clrMapOvr>
  <p:transition>
    <p:fade/>
  </p:transition>
  <p:hf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1416"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3"/>
            <a:ext cx="2215134" cy="5096256"/>
          </a:xfrm>
          <a:blipFill>
            <a:blip r:embed="rId2"/>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2778633"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2778633" y="2970953"/>
            <a:ext cx="2215134" cy="5096256"/>
          </a:xfrm>
          <a:blipFill>
            <a:blip r:embed="rId3"/>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5185649"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5184190" y="2970953"/>
            <a:ext cx="2215134" cy="5096256"/>
          </a:xfrm>
          <a:blipFill>
            <a:blip r:embed="rId4"/>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876590242"/>
      </p:ext>
    </p:extLst>
  </p:cSld>
  <p:clrMapOvr>
    <a:masterClrMapping/>
  </p:clrMapOvr>
  <p:transition>
    <p:fade/>
  </p:transition>
  <p:hf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1416"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4"/>
            <a:ext cx="1614716" cy="3714902"/>
          </a:xfrm>
          <a:blipFill>
            <a:blip r:embed="rId2"/>
            <a:stretch>
              <a:fillRect/>
            </a:stretch>
          </a:blipFill>
        </p:spPr>
        <p:txBody>
          <a:bodyPr vert="horz" wrap="square" lIns="0" tIns="0" rIns="0" bIns="594360" rtlCol="0" anchor="ctr" anchorCtr="0">
            <a:noAutofit/>
          </a:bodyPr>
          <a:lstStyle>
            <a:lvl1pPr>
              <a:defRPr lang="en-US" sz="383"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2176366"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2176366" y="2970954"/>
            <a:ext cx="1614716" cy="3714902"/>
          </a:xfrm>
          <a:blipFill>
            <a:blip r:embed="rId3"/>
            <a:stretch>
              <a:fillRect/>
            </a:stretch>
          </a:blipFill>
        </p:spPr>
        <p:txBody>
          <a:bodyPr vert="horz" wrap="square" lIns="0" tIns="0" rIns="0" bIns="594360" rtlCol="0" anchor="ctr" anchorCtr="0">
            <a:noAutofit/>
          </a:bodyPr>
          <a:lstStyle>
            <a:lvl1pPr>
              <a:defRPr lang="en-US" sz="383"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3981318"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3981318" y="2970954"/>
            <a:ext cx="1614716" cy="3714902"/>
          </a:xfrm>
          <a:blipFill>
            <a:blip r:embed="rId4"/>
            <a:stretch>
              <a:fillRect/>
            </a:stretch>
          </a:blipFill>
        </p:spPr>
        <p:txBody>
          <a:bodyPr vert="horz" wrap="square" lIns="0" tIns="0" rIns="0" bIns="594360" rtlCol="0" anchor="ctr" anchorCtr="0">
            <a:noAutofit/>
          </a:bodyPr>
          <a:lstStyle>
            <a:lvl1pPr>
              <a:defRPr lang="en-US" sz="383"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5786269"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5784608" y="2970954"/>
            <a:ext cx="1614716" cy="3714902"/>
          </a:xfrm>
          <a:blipFill>
            <a:blip r:embed="rId5"/>
            <a:stretch>
              <a:fillRect/>
            </a:stretch>
          </a:blipFill>
        </p:spPr>
        <p:txBody>
          <a:bodyPr vert="horz" wrap="square" lIns="0" tIns="0" rIns="0" bIns="594360" rtlCol="0" anchor="ctr" anchorCtr="0">
            <a:noAutofit/>
          </a:bodyPr>
          <a:lstStyle>
            <a:lvl1pPr>
              <a:defRPr lang="en-US" sz="383"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591223181"/>
      </p:ext>
    </p:extLst>
  </p:cSld>
  <p:clrMapOvr>
    <a:masterClrMapping/>
  </p:clrMapOvr>
  <p:transition>
    <p:fade/>
  </p:transition>
  <p:hf hdr="0" ftr="0" dt="0"/>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823201"/>
            <a:ext cx="3118676" cy="176651"/>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3864826" cy="4117238"/>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280649" y="7823200"/>
            <a:ext cx="3118676" cy="176651"/>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907574" y="3352800"/>
            <a:ext cx="3864826" cy="4117238"/>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39626924"/>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0"/>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040881"/>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2564892" cy="3352800"/>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976829" y="7039134"/>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603754" y="3352800"/>
            <a:ext cx="2564892" cy="3352800"/>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580583" y="7039135"/>
            <a:ext cx="181874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5207508" y="3352800"/>
            <a:ext cx="2564892" cy="3352800"/>
          </a:xfrm>
          <a:blipFill>
            <a:blip r:embed="rId4"/>
            <a:stretch>
              <a:fillRect/>
            </a:stretch>
          </a:blipFill>
        </p:spPr>
        <p:txBody>
          <a:bodyPr vert="horz" wrap="square" lIns="0" tIns="0" rIns="0" bIns="594360" rtlCol="0" anchor="ctr" anchorCtr="0">
            <a:noAutofit/>
          </a:bodyPr>
          <a:lstStyle>
            <a:lvl1pPr>
              <a:defRPr lang="en-US" sz="638"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97429071"/>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373075" y="7040881"/>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1912010" cy="3352800"/>
          </a:xfrm>
          <a:blipFill>
            <a:blip r:embed="rId2"/>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326538" y="7039134"/>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1953463" y="3352800"/>
            <a:ext cx="1912010" cy="3352800"/>
          </a:xfrm>
          <a:blipFill>
            <a:blip r:embed="rId3"/>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4280002" y="7039135"/>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3906927" y="3352800"/>
            <a:ext cx="1912010" cy="3352800"/>
          </a:xfrm>
          <a:blipFill>
            <a:blip r:embed="rId4"/>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6233465" y="7039134"/>
            <a:ext cx="1165860"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5860390" y="3352800"/>
            <a:ext cx="1912010" cy="3352800"/>
          </a:xfrm>
          <a:blipFill>
            <a:blip r:embed="rId5"/>
            <a:stretch>
              <a:fillRect/>
            </a:stretch>
          </a:blipFill>
        </p:spPr>
        <p:txBody>
          <a:bodyPr vert="horz" wrap="square" lIns="0" tIns="0" rIns="0" bIns="594360" rtlCol="0" anchor="ctr" anchorCtr="0">
            <a:noAutofit/>
          </a:bodyPr>
          <a:lstStyle>
            <a:lvl1pPr>
              <a:defRPr lang="en-US" sz="638"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837914668"/>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375017" y="1500652"/>
            <a:ext cx="7024307" cy="353174"/>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186538" y="7040881"/>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3352800"/>
            <a:ext cx="1521447" cy="3352800"/>
          </a:xfrm>
          <a:blipFill>
            <a:blip r:embed="rId2"/>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1749276"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1562738" y="3352800"/>
            <a:ext cx="1521447" cy="3352800"/>
          </a:xfrm>
          <a:blipFill>
            <a:blip r:embed="rId3"/>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3312014" y="7039135"/>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3125477" y="3352800"/>
            <a:ext cx="1521447" cy="3352800"/>
          </a:xfrm>
          <a:blipFill>
            <a:blip r:embed="rId4"/>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4874752"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4688215" y="3352800"/>
            <a:ext cx="1521447" cy="3352800"/>
          </a:xfrm>
          <a:blipFill>
            <a:blip r:embed="rId5"/>
            <a:stretch>
              <a:fillRect/>
            </a:stretch>
          </a:blipFill>
        </p:spPr>
        <p:txBody>
          <a:bodyPr vert="horz" wrap="square" lIns="0" tIns="0" rIns="0" bIns="731520" rtlCol="0" anchor="ctr" anchorCtr="0">
            <a:noAutofit/>
          </a:bodyPr>
          <a:lstStyle>
            <a:lvl1pPr>
              <a:defRPr lang="en-US" sz="510"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6437490" y="7039134"/>
            <a:ext cx="1148372"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6250953" y="3352800"/>
            <a:ext cx="1521447" cy="3352800"/>
          </a:xfrm>
          <a:blipFill>
            <a:blip r:embed="rId2"/>
            <a:stretch>
              <a:fillRect/>
            </a:stretch>
          </a:blipFill>
        </p:spPr>
        <p:txBody>
          <a:bodyPr lIns="0" tIns="0" rIns="0" bIns="73152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4001279418"/>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replaceable imag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C2FDF7EE-7A92-04F3-3512-1E0B5613E34B}"/>
              </a:ext>
            </a:extLst>
          </p:cNvPr>
          <p:cNvSpPr/>
          <p:nvPr/>
        </p:nvSpPr>
        <p:spPr>
          <a:xfrm>
            <a:off x="3396886" y="0"/>
            <a:ext cx="4048" cy="10058400"/>
          </a:xfrm>
          <a:custGeom>
            <a:avLst/>
            <a:gdLst>
              <a:gd name="csX0" fmla="*/ 0 w 6350"/>
              <a:gd name="csY0" fmla="*/ 0 h 7239000"/>
              <a:gd name="csX1" fmla="*/ 0 w 6350"/>
              <a:gd name="csY1" fmla="*/ 7239000 h 7239000"/>
            </a:gdLst>
            <a:ahLst/>
            <a:cxnLst>
              <a:cxn ang="0">
                <a:pos x="csX0" y="csY0"/>
              </a:cxn>
              <a:cxn ang="0">
                <a:pos x="csX1" y="csY1"/>
              </a:cxn>
            </a:cxnLst>
            <a:rect l="l" t="t" r="r" b="b"/>
            <a:pathLst>
              <a:path w="6350" h="7239000">
                <a:moveTo>
                  <a:pt x="0" y="0"/>
                </a:moveTo>
                <a:lnTo>
                  <a:pt x="0" y="7239000"/>
                </a:lnTo>
              </a:path>
            </a:pathLst>
          </a:custGeom>
          <a:noFill/>
          <a:ln w="12700" cap="flat">
            <a:gradFill flip="none" rotWithShape="1">
              <a:gsLst>
                <a:gs pos="0">
                  <a:srgbClr val="AA5AF9"/>
                </a:gs>
                <a:gs pos="12000">
                  <a:srgbClr val="EC489F"/>
                </a:gs>
                <a:gs pos="24000">
                  <a:srgbClr val="FF6B6D"/>
                </a:gs>
                <a:gs pos="36000">
                  <a:srgbClr val="FFA73B"/>
                </a:gs>
                <a:gs pos="50000">
                  <a:srgbClr val="FFC229"/>
                </a:gs>
                <a:gs pos="64000">
                  <a:srgbClr val="BFC43B"/>
                </a:gs>
                <a:gs pos="76000">
                  <a:srgbClr val="71BC30"/>
                </a:gs>
                <a:gs pos="88000">
                  <a:srgbClr val="01B08D"/>
                </a:gs>
                <a:gs pos="100000">
                  <a:srgbClr val="0294ED"/>
                </a:gs>
              </a:gsLst>
              <a:lin ang="16200000" scaled="1"/>
              <a:tileRect/>
            </a:gradFill>
            <a:prstDash val="solid"/>
            <a:miter/>
          </a:ln>
        </p:spPr>
        <p:txBody>
          <a:bodyPr/>
          <a:lstStyle/>
          <a:p>
            <a:pPr lvl="0"/>
            <a:endParaRPr lang="en-US" sz="1279"/>
          </a:p>
        </p:txBody>
      </p:sp>
      <p:sp>
        <p:nvSpPr>
          <p:cNvPr id="9" name="Title 1"/>
          <p:cNvSpPr>
            <a:spLocks noGrp="1"/>
          </p:cNvSpPr>
          <p:nvPr>
            <p:ph type="title" hasCustomPrompt="1"/>
          </p:nvPr>
        </p:nvSpPr>
        <p:spPr>
          <a:xfrm>
            <a:off x="372427" y="3752672"/>
            <a:ext cx="2866073" cy="1430200"/>
          </a:xfrm>
          <a:noFill/>
        </p:spPr>
        <p:txBody>
          <a:bodyPr wrap="square" lIns="0" tIns="0" rIns="0" bIns="0" anchor="b" anchorCtr="0">
            <a:spAutoFit/>
          </a:bodyPr>
          <a:lstStyle>
            <a:lvl1pPr>
              <a:lnSpc>
                <a:spcPct val="90000"/>
              </a:lnSpc>
              <a:defRPr lang="en-US" sz="3442" b="0" kern="1200" cap="none" spc="-32" baseline="0" dirty="0">
                <a:ln w="3175">
                  <a:noFill/>
                </a:ln>
                <a:solidFill>
                  <a:schemeClr val="tx1"/>
                </a:solidFill>
                <a:effectLst/>
                <a:latin typeface="+mj-lt"/>
                <a:ea typeface="+mn-ea"/>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7" y="5811521"/>
            <a:ext cx="2866073"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sp>
        <p:nvSpPr>
          <p:cNvPr id="2" name="Picture Placeholder" descr="Picture placeholder">
            <a:extLst>
              <a:ext uri="{FF2B5EF4-FFF2-40B4-BE49-F238E27FC236}">
                <a16:creationId xmlns:a16="http://schemas.microsoft.com/office/drawing/2014/main" id="{9BD5030A-DADA-E973-A194-2BD6C3CE6D48}"/>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6" name="Picture 5" descr="Microsoft 365 Copliot logo">
            <a:extLst>
              <a:ext uri="{FF2B5EF4-FFF2-40B4-BE49-F238E27FC236}">
                <a16:creationId xmlns:a16="http://schemas.microsoft.com/office/drawing/2014/main" id="{E8A5DC13-5C8A-0715-D158-D669688A5B85}"/>
              </a:ext>
            </a:extLst>
          </p:cNvPr>
          <p:cNvPicPr>
            <a:picLocks noChangeAspect="1"/>
          </p:cNvPicPr>
          <p:nvPr/>
        </p:nvPicPr>
        <p:blipFill>
          <a:blip r:embed="rId4"/>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2055719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505307"/>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1299165" y="3352800"/>
            <a:ext cx="1474813" cy="3393034"/>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1299165"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148794" y="3352800"/>
            <a:ext cx="1474813" cy="3393034"/>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148794"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998423" y="3352800"/>
            <a:ext cx="1474813" cy="3393034"/>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74"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998423"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00402257"/>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496573"/>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372427" y="3352800"/>
            <a:ext cx="1474813" cy="3393034"/>
          </a:xfrm>
          <a:prstGeom prst="ellipse">
            <a:avLst/>
          </a:prstGeom>
          <a:blipFill>
            <a:blip r:embed="rId2"/>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372427"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223122" y="3352800"/>
            <a:ext cx="1474813" cy="3393034"/>
          </a:xfrm>
          <a:prstGeom prst="ellipse">
            <a:avLst/>
          </a:prstGeom>
          <a:blipFill>
            <a:blip r:embed="rId3"/>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223122"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4073816" y="3352800"/>
            <a:ext cx="1474813" cy="3393034"/>
          </a:xfrm>
          <a:prstGeom prst="ellipse">
            <a:avLst/>
          </a:prstGeom>
          <a:blipFill>
            <a:blip r:embed="rId4"/>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4073816"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5924511" y="3352800"/>
            <a:ext cx="1474813" cy="3393034"/>
          </a:xfrm>
          <a:prstGeom prst="ellipse">
            <a:avLst/>
          </a:prstGeom>
          <a:blipFill>
            <a:blip r:embed="rId5"/>
            <a:stretch>
              <a:fillRect/>
            </a:stretch>
          </a:blipFill>
        </p:spPr>
        <p:txBody>
          <a:bodyPr vert="horz" wrap="square" lIns="0" tIns="0" rIns="0" bIns="594360" rtlCol="0" anchor="ctr" anchorCtr="0">
            <a:noAutofit/>
          </a:bodyPr>
          <a:lstStyle>
            <a:lvl1pPr>
              <a:defRPr lang="en-US" sz="574" b="0" dirty="0">
                <a:solidFill>
                  <a:schemeClr val="tx1"/>
                </a:solidFill>
                <a:latin typeface="+mj-lt"/>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5924511" y="7040880"/>
            <a:ext cx="1474813" cy="353302"/>
          </a:xfrm>
        </p:spPr>
        <p:txBody>
          <a:bodyPr/>
          <a:lstStyle>
            <a:lvl1pPr marL="0" indent="0" algn="ctr">
              <a:spcBef>
                <a:spcPts val="0"/>
              </a:spcBef>
              <a:buNone/>
              <a:defRPr sz="1148">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867827071"/>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375017" y="1496573"/>
            <a:ext cx="7024307" cy="353174"/>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372428" y="3352800"/>
            <a:ext cx="1107567" cy="2548128"/>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372428"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1852260" y="3352800"/>
            <a:ext cx="1107567" cy="2548128"/>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1852260"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3332417" y="3352800"/>
            <a:ext cx="1107567" cy="2548128"/>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3332417" y="6211995"/>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4811925" y="3352800"/>
            <a:ext cx="1107567" cy="2548128"/>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4811925"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6291757" y="3352800"/>
            <a:ext cx="1107567" cy="2548128"/>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446" b="0">
                <a:solidFill>
                  <a:schemeClr val="tx1"/>
                </a:solidFill>
                <a:latin typeface="+mj-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6291757" y="6211993"/>
            <a:ext cx="1107567" cy="529953"/>
          </a:xfrm>
        </p:spPr>
        <p:txBody>
          <a:bodyPr/>
          <a:lstStyle>
            <a:lvl1pPr marL="0" indent="0" algn="ctr">
              <a:spcBef>
                <a:spcPts val="0"/>
              </a:spcBef>
              <a:buNone/>
              <a:defRPr sz="1148">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500245574"/>
      </p:ext>
    </p:extLst>
  </p:cSld>
  <p:clrMapOvr>
    <a:masterClrMapping/>
  </p:clrMapOvr>
  <p:transition>
    <p:fade/>
  </p:transition>
  <p:hf hdr="0" ftr="0" dt="0"/>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text side by 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373076" y="3387725"/>
            <a:ext cx="2028542" cy="353174"/>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2777014" y="3387725"/>
            <a:ext cx="4623971" cy="274691"/>
          </a:xfrm>
        </p:spPr>
        <p:txBody>
          <a:bodyPr anchor="t"/>
          <a:lstStyle>
            <a:lvl1pPr marL="147757" indent="-147757">
              <a:spcAft>
                <a:spcPts val="383"/>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373075" y="2961640"/>
            <a:ext cx="2028596"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2776009" y="2961640"/>
            <a:ext cx="4624976" cy="0"/>
          </a:xfrm>
          <a:prstGeom prst="line">
            <a:avLst/>
          </a:prstGeom>
          <a:ln w="9525">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176010"/>
      </p:ext>
    </p:extLst>
  </p:cSld>
  <p:clrMapOvr>
    <a:masterClrMapping/>
  </p:clrMapOvr>
  <p:transition>
    <p:fade/>
  </p:transition>
  <p:hf hdr="0" ftr="0" dt="0"/>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375018" y="4850285"/>
            <a:ext cx="2028542" cy="353174"/>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3150454" y="4889526"/>
            <a:ext cx="4250531" cy="274691"/>
          </a:xfrm>
        </p:spPr>
        <p:txBody>
          <a:bodyPr anchor="ctr"/>
          <a:lstStyle>
            <a:lvl1pPr marL="147757" indent="-147757">
              <a:spcAft>
                <a:spcPts val="383"/>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2777014" y="3781214"/>
            <a:ext cx="0" cy="2495973"/>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54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024390700"/>
      </p:ext>
    </p:extLst>
  </p:cSld>
  <p:clrMapOvr>
    <a:masterClrMapping/>
  </p:clrMapOvr>
  <p:transition>
    <p:fade/>
  </p:transition>
  <p:hf hdr="0" ftr="0" dt="0"/>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2107142"/>
            <a:ext cx="7772400" cy="7951258"/>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2107143"/>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375017" y="3078988"/>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928" indent="0">
              <a:buNone/>
              <a:tabLst>
                <a:tab pos="219611" algn="l"/>
              </a:tabLst>
              <a:defRPr sz="1530">
                <a:solidFill>
                  <a:schemeClr val="tx1"/>
                </a:solidFill>
                <a:latin typeface="Consolas" panose="020B0609020204030204" pitchFamily="49" charset="0"/>
                <a:cs typeface="Consolas" panose="020B0609020204030204" pitchFamily="49" charset="0"/>
              </a:defRPr>
            </a:lvl2pPr>
            <a:lvl3pPr marL="372687" indent="0">
              <a:buNone/>
              <a:tabLst>
                <a:tab pos="363320" algn="l"/>
              </a:tabLst>
              <a:defRPr sz="1530">
                <a:solidFill>
                  <a:schemeClr val="tx1"/>
                </a:solidFill>
                <a:latin typeface="Consolas" panose="020B0609020204030204" pitchFamily="49" charset="0"/>
                <a:cs typeface="Consolas" panose="020B0609020204030204" pitchFamily="49" charset="0"/>
              </a:defRPr>
            </a:lvl3pPr>
            <a:lvl4pPr marL="519284" indent="0">
              <a:buNone/>
              <a:tabLst>
                <a:tab pos="510064" algn="l"/>
              </a:tabLst>
              <a:defRPr sz="1530">
                <a:solidFill>
                  <a:schemeClr val="tx1"/>
                </a:solidFill>
                <a:latin typeface="Consolas" panose="020B0609020204030204" pitchFamily="49" charset="0"/>
                <a:cs typeface="Consolas" panose="020B0609020204030204" pitchFamily="49" charset="0"/>
              </a:defRPr>
            </a:lvl4pPr>
            <a:lvl5pPr marL="670011" indent="0">
              <a:buNone/>
              <a:tabLst>
                <a:tab pos="655796" algn="l"/>
              </a:tabLst>
              <a:defRPr sz="153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4176651630"/>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373823" y="1804999"/>
            <a:ext cx="7024307" cy="235449"/>
          </a:xfrm>
        </p:spPr>
        <p:txBody>
          <a:bodyPr wrap="square">
            <a:spAutoFit/>
          </a:bodyPr>
          <a:lstStyle>
            <a:lvl1pPr marL="0" indent="0">
              <a:spcBef>
                <a:spcPts val="383"/>
              </a:spcBef>
              <a:spcAft>
                <a:spcPts val="0"/>
              </a:spcAft>
              <a:buNone/>
              <a:defRPr sz="1530">
                <a:solidFill>
                  <a:schemeClr val="tx1"/>
                </a:solidFill>
                <a:latin typeface="+mn-lt"/>
                <a:cs typeface="Segoe Sans Display" pitchFamily="2" charset="0"/>
              </a:defRPr>
            </a:lvl1pPr>
            <a:lvl2pPr marL="145689" indent="0">
              <a:buNone/>
              <a:defRPr sz="153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4146469"/>
            <a:ext cx="7772400" cy="5911931"/>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4146469"/>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3823" y="5120455"/>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264014128"/>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7772400" cy="5911931"/>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375017" y="6196051"/>
            <a:ext cx="7024307" cy="313932"/>
          </a:xfrm>
        </p:spPr>
        <p:txBody>
          <a:bodyPr/>
          <a:lstStyle>
            <a:lvl1pPr>
              <a:defRPr sz="204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2415078" cy="334579"/>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3823" y="968745"/>
            <a:ext cx="7024307" cy="235449"/>
          </a:xfrm>
        </p:spPr>
        <p:txBody>
          <a:bodyPr/>
          <a:lstStyle>
            <a:lvl1pPr marL="0" indent="0">
              <a:buNone/>
              <a:tabLst/>
              <a:defRPr sz="1530">
                <a:solidFill>
                  <a:srgbClr val="000000"/>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376859" y="7328207"/>
            <a:ext cx="7024307" cy="235449"/>
          </a:xfrm>
        </p:spPr>
        <p:txBody>
          <a:bodyPr wrap="square">
            <a:spAutoFit/>
          </a:bodyPr>
          <a:lstStyle>
            <a:lvl1pPr marL="0" indent="0">
              <a:spcBef>
                <a:spcPts val="383"/>
              </a:spcBef>
              <a:spcAft>
                <a:spcPts val="0"/>
              </a:spcAft>
              <a:buNone/>
              <a:defRPr sz="1530">
                <a:solidFill>
                  <a:schemeClr val="tx1"/>
                </a:solidFill>
                <a:latin typeface="+mn-lt"/>
                <a:cs typeface="Segoe Sans Display" pitchFamily="2" charset="0"/>
              </a:defRPr>
            </a:lvl1pPr>
            <a:lvl2pPr marL="145689" indent="0">
              <a:buNone/>
              <a:defRPr sz="153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Tree>
    <p:extLst>
      <p:ext uri="{BB962C8B-B14F-4D97-AF65-F5344CB8AC3E}">
        <p14:creationId xmlns:p14="http://schemas.microsoft.com/office/powerpoint/2010/main" val="1797377329"/>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375018" y="670561"/>
            <a:ext cx="2576065" cy="313932"/>
          </a:xfrm>
        </p:spPr>
        <p:txBody>
          <a:bodyPr/>
          <a:lstStyle>
            <a:lvl1pPr>
              <a:defRPr sz="204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375465" y="1962604"/>
            <a:ext cx="2575618" cy="235449"/>
          </a:xfrm>
        </p:spPr>
        <p:txBody>
          <a:bodyPr wrap="square">
            <a:spAutoFit/>
          </a:bodyPr>
          <a:lstStyle>
            <a:lvl1pPr marL="0" indent="0">
              <a:lnSpc>
                <a:spcPct val="100000"/>
              </a:lnSpc>
              <a:spcBef>
                <a:spcPts val="383"/>
              </a:spcBef>
              <a:spcAft>
                <a:spcPts val="0"/>
              </a:spcAft>
              <a:buNone/>
              <a:defRPr sz="1530" b="0" i="0" baseline="0">
                <a:solidFill>
                  <a:schemeClr val="tx1"/>
                </a:solidFill>
                <a:latin typeface="Segoe Sans Display" pitchFamily="2" charset="0"/>
                <a:cs typeface="Segoe Sans Display" pitchFamily="2" charset="0"/>
              </a:defRPr>
            </a:lvl1pPr>
            <a:lvl2pPr marL="0" indent="0">
              <a:lnSpc>
                <a:spcPct val="100000"/>
              </a:lnSpc>
              <a:spcBef>
                <a:spcPts val="38"/>
              </a:spcBef>
              <a:spcAft>
                <a:spcPts val="38"/>
              </a:spcAft>
              <a:buNone/>
              <a:defRPr sz="1530" b="0" i="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3318815" y="0"/>
            <a:ext cx="4453585" cy="100584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3322499" y="0"/>
            <a:ext cx="2415078" cy="380745"/>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697963" y="1040141"/>
            <a:ext cx="3698750" cy="235449"/>
          </a:xfrm>
        </p:spPr>
        <p:txBody>
          <a:bodyPr/>
          <a:lstStyle>
            <a:lvl1pPr marL="0" indent="0">
              <a:buNone/>
              <a:tabLst/>
              <a:defRPr sz="1530">
                <a:solidFill>
                  <a:srgbClr val="2F2F2F"/>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957070380"/>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1" y="0"/>
            <a:ext cx="4453585" cy="100584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rgbClr val="FFFFFF"/>
              </a:solidFill>
              <a:ea typeface="Segoe UI" pitchFamily="34" charset="0"/>
              <a:cs typeface="Segoe Sans Display"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4829413" y="670561"/>
            <a:ext cx="2569911" cy="313932"/>
          </a:xfrm>
        </p:spPr>
        <p:txBody>
          <a:bodyPr/>
          <a:lstStyle>
            <a:lvl1pPr>
              <a:defRPr sz="204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2415078" cy="380745"/>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274">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372427" y="1035483"/>
            <a:ext cx="3710107" cy="235449"/>
          </a:xfrm>
        </p:spPr>
        <p:txBody>
          <a:bodyPr/>
          <a:lstStyle>
            <a:lvl1pPr marL="0" indent="0">
              <a:buNone/>
              <a:defRPr sz="1530">
                <a:solidFill>
                  <a:srgbClr val="2F2F2F"/>
                </a:solidFill>
                <a:latin typeface="Consolas" panose="020B0609020204030204" pitchFamily="49" charset="0"/>
                <a:cs typeface="Consolas" panose="020B0609020204030204" pitchFamily="49" charset="0"/>
              </a:defRPr>
            </a:lvl1pPr>
            <a:lvl2pPr marL="220861" indent="0">
              <a:buNone/>
              <a:defRPr sz="152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372575" indent="0">
              <a:buNone/>
              <a:defRPr sz="1274">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519128"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669810" indent="0">
              <a:buNone/>
              <a:defRPr sz="1147">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4829413" y="1960457"/>
            <a:ext cx="2571572" cy="235449"/>
          </a:xfrm>
        </p:spPr>
        <p:txBody>
          <a:bodyPr wrap="square">
            <a:spAutoFit/>
          </a:bodyPr>
          <a:lstStyle>
            <a:lvl1pPr marL="0" indent="0">
              <a:lnSpc>
                <a:spcPct val="100000"/>
              </a:lnSpc>
              <a:spcBef>
                <a:spcPts val="383"/>
              </a:spcBef>
              <a:spcAft>
                <a:spcPts val="0"/>
              </a:spcAft>
              <a:buNone/>
              <a:defRPr sz="1530" b="0" i="0" baseline="0">
                <a:solidFill>
                  <a:schemeClr val="tx1"/>
                </a:solidFill>
                <a:latin typeface="Segoe Sans Display" pitchFamily="2" charset="0"/>
                <a:cs typeface="Segoe Sans Display" pitchFamily="2" charset="0"/>
              </a:defRPr>
            </a:lvl1pPr>
            <a:lvl2pPr marL="0" indent="0">
              <a:lnSpc>
                <a:spcPct val="100000"/>
              </a:lnSpc>
              <a:spcBef>
                <a:spcPts val="38"/>
              </a:spcBef>
              <a:spcAft>
                <a:spcPts val="38"/>
              </a:spcAft>
              <a:buNone/>
              <a:defRPr sz="1530" b="0" i="0">
                <a:solidFill>
                  <a:srgbClr val="2F2F2F"/>
                </a:solidFill>
                <a:latin typeface="Segoe UI" panose="020B0502040204020203" pitchFamily="34" charset="0"/>
                <a:cs typeface="Segoe UI" panose="020B0502040204020203" pitchFamily="34" charset="0"/>
              </a:defRPr>
            </a:lvl2pPr>
            <a:lvl3pPr marL="291378" indent="0">
              <a:buNone/>
              <a:defRPr/>
            </a:lvl3pPr>
            <a:lvl4pPr marL="437066" indent="0">
              <a:buNone/>
              <a:defRPr/>
            </a:lvl4pPr>
            <a:lvl5pPr marL="582755" indent="0">
              <a:buNone/>
              <a:defRPr/>
            </a:lvl5pPr>
          </a:lstStyle>
          <a:p>
            <a:pPr lvl="0"/>
            <a:r>
              <a:rPr lang="en-US"/>
              <a:t>Click to edit text</a:t>
            </a:r>
          </a:p>
        </p:txBody>
      </p:sp>
    </p:spTree>
    <p:extLst>
      <p:ext uri="{BB962C8B-B14F-4D97-AF65-F5344CB8AC3E}">
        <p14:creationId xmlns:p14="http://schemas.microsoft.com/office/powerpoint/2010/main" val="3649582061"/>
      </p:ext>
    </p:extLst>
  </p:cSld>
  <p:clrMapOvr>
    <a:overrideClrMapping bg1="lt1" tx1="dk1" bg2="lt2" tx2="dk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7" y="670560"/>
            <a:ext cx="7024307" cy="353174"/>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372428" y="2104813"/>
            <a:ext cx="7024509"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94758378"/>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3075" y="4756171"/>
            <a:ext cx="2663019" cy="423834"/>
          </a:xfrm>
          <a:noFill/>
        </p:spPr>
        <p:txBody>
          <a:bodyPr wrap="square"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blipFill>
                  <a:blip r:embed="rId3"/>
                  <a:stretch>
                    <a:fillRect t="-26822" b="-26822"/>
                  </a:stretch>
                </a:blip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373075" y="5833402"/>
            <a:ext cx="2663019" cy="156966"/>
          </a:xfrm>
          <a:noFill/>
        </p:spPr>
        <p:txBody>
          <a:bodyPr wrap="square" lIns="0" tIns="0" rIns="0" bIns="0">
            <a:spAutoFit/>
          </a:bodyPr>
          <a:lstStyle>
            <a:lvl1pPr marL="0" indent="0">
              <a:spcBef>
                <a:spcPts val="0"/>
              </a:spcBef>
              <a:spcAft>
                <a:spcPts val="0"/>
              </a:spcAft>
              <a:buFont typeface="Arial" panose="020B0604020202020204" pitchFamily="34" charset="0"/>
              <a:buNone/>
              <a:defRPr sz="1020" spc="0" baseline="0">
                <a:solidFill>
                  <a:schemeClr val="tx1"/>
                </a:solidFill>
                <a:latin typeface="+mn-lt"/>
              </a:defRPr>
            </a:lvl1pPr>
          </a:lstStyle>
          <a:p>
            <a:pPr lvl="0"/>
            <a:r>
              <a:rPr lang="en-US"/>
              <a:t>Speaker name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5D5F20BF-1B1B-50CA-191C-F2202EAF5B89}"/>
              </a:ext>
            </a:extLst>
          </p:cNvPr>
          <p:cNvSpPr>
            <a:spLocks noGrp="1"/>
          </p:cNvSpPr>
          <p:nvPr>
            <p:ph type="pic" sz="quarter" idx="11" hasCustomPrompt="1"/>
          </p:nvPr>
        </p:nvSpPr>
        <p:spPr bwMode="ltGray">
          <a:xfrm>
            <a:off x="3400425" y="0"/>
            <a:ext cx="4371975" cy="10058400"/>
          </a:xfrm>
          <a:blipFill>
            <a:blip r:embed="rId4"/>
            <a:stretch>
              <a:fillRect/>
            </a:stretch>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4150311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3075" y="4759962"/>
            <a:ext cx="2663990" cy="423834"/>
          </a:xfrm>
          <a:noFill/>
        </p:spPr>
        <p:txBody>
          <a:bodyPr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blipFill>
                  <a:blip r:embed="rId2"/>
                  <a:stretch>
                    <a:fillRect t="-26822" b="-26822"/>
                  </a:stretch>
                </a:blipFill>
                <a:effectLst/>
                <a:latin typeface="+mj-lt"/>
                <a:ea typeface="+mn-ea"/>
                <a:cs typeface="Segoe Sans Display" pitchFamily="2" charset="0"/>
              </a:defRPr>
            </a:lvl1pPr>
          </a:lstStyle>
          <a:p>
            <a:r>
              <a:rPr lang="en-US"/>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C1E8B5B3-E911-FA3B-060D-08ACEFE48A20}"/>
              </a:ext>
            </a:extLst>
          </p:cNvPr>
          <p:cNvSpPr>
            <a:spLocks noGrp="1"/>
          </p:cNvSpPr>
          <p:nvPr>
            <p:ph type="pic" sz="quarter" idx="11" hasCustomPrompt="1"/>
          </p:nvPr>
        </p:nvSpPr>
        <p:spPr bwMode="ltGray">
          <a:xfrm>
            <a:off x="3400425" y="0"/>
            <a:ext cx="4371975" cy="10058400"/>
          </a:xfrm>
          <a:blipFill>
            <a:blip r:embed="rId3"/>
            <a:stretch>
              <a:fillRect/>
            </a:stretch>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728045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D5251FF9-51E6-2765-9254-6116F6EE4A4F}"/>
              </a:ext>
            </a:extLst>
          </p:cNvPr>
          <p:cNvSpPr>
            <a:spLocks noGrp="1"/>
          </p:cNvSpPr>
          <p:nvPr>
            <p:ph type="pic" sz="quarter" idx="11" hasCustomPrompt="1"/>
          </p:nvPr>
        </p:nvSpPr>
        <p:spPr bwMode="ltGray">
          <a:xfrm>
            <a:off x="0" y="0"/>
            <a:ext cx="7772400" cy="10058400"/>
          </a:xfrm>
          <a:blipFill>
            <a:blip r:embed="rId2"/>
            <a:srcRect/>
            <a:stretch>
              <a:fillRect/>
            </a:stretch>
          </a:blipFill>
        </p:spPr>
        <p:txBody>
          <a:bodyPr lIns="0" tIns="2377440" rIns="0" anchor="t" anchorCtr="0">
            <a:noAutofit/>
          </a:bodyPr>
          <a:lstStyle>
            <a:lvl1pPr marL="0" indent="0" algn="ctr">
              <a:lnSpc>
                <a:spcPct val="100000"/>
              </a:lnSpc>
              <a:buNone/>
              <a:defRPr sz="893"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2663990" cy="423834"/>
          </a:xfrm>
          <a:noFill/>
        </p:spPr>
        <p:txBody>
          <a:bodyPr lIns="0" tIns="0" rIns="0" bIns="0" anchor="b" anchorCtr="0">
            <a:spAutoFit/>
          </a:bodyPr>
          <a:lstStyle>
            <a:lvl1pPr algn="l"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511011876"/>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64331" y="4759962"/>
            <a:ext cx="7043738"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blipFill>
                  <a:blip r:embed="rId3"/>
                  <a:stretch>
                    <a:fillRect t="-26822" b="-26822"/>
                  </a:stretch>
                </a:blipFill>
                <a:effectLst/>
                <a:latin typeface="+mn-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920568879"/>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roduct Title Excel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Excel product title</a:t>
            </a:r>
          </a:p>
        </p:txBody>
      </p:sp>
    </p:spTree>
    <p:extLst>
      <p:ext uri="{BB962C8B-B14F-4D97-AF65-F5344CB8AC3E}">
        <p14:creationId xmlns:p14="http://schemas.microsoft.com/office/powerpoint/2010/main" val="1158972849"/>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roduct Title Excel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Excel product title</a:t>
            </a:r>
          </a:p>
        </p:txBody>
      </p:sp>
    </p:spTree>
    <p:extLst>
      <p:ext uri="{BB962C8B-B14F-4D97-AF65-F5344CB8AC3E}">
        <p14:creationId xmlns:p14="http://schemas.microsoft.com/office/powerpoint/2010/main" val="2776332154"/>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roduct Title Oulook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Outlook product title</a:t>
            </a:r>
          </a:p>
        </p:txBody>
      </p:sp>
    </p:spTree>
    <p:extLst>
      <p:ext uri="{BB962C8B-B14F-4D97-AF65-F5344CB8AC3E}">
        <p14:creationId xmlns:p14="http://schemas.microsoft.com/office/powerpoint/2010/main" val="30736922"/>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roduct Title Outlook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Outlook product title</a:t>
            </a:r>
          </a:p>
        </p:txBody>
      </p:sp>
    </p:spTree>
    <p:extLst>
      <p:ext uri="{BB962C8B-B14F-4D97-AF65-F5344CB8AC3E}">
        <p14:creationId xmlns:p14="http://schemas.microsoft.com/office/powerpoint/2010/main" val="426110381"/>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roduct Title PowerPoint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PowerPoint product title</a:t>
            </a:r>
          </a:p>
        </p:txBody>
      </p:sp>
    </p:spTree>
    <p:extLst>
      <p:ext uri="{BB962C8B-B14F-4D97-AF65-F5344CB8AC3E}">
        <p14:creationId xmlns:p14="http://schemas.microsoft.com/office/powerpoint/2010/main" val="2082648243"/>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roduct Title PowerPoint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PowerPoint product title</a:t>
            </a:r>
          </a:p>
        </p:txBody>
      </p:sp>
    </p:spTree>
    <p:extLst>
      <p:ext uri="{BB962C8B-B14F-4D97-AF65-F5344CB8AC3E}">
        <p14:creationId xmlns:p14="http://schemas.microsoft.com/office/powerpoint/2010/main" val="250892916"/>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mp; Non-bullete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73823" y="2103743"/>
            <a:ext cx="7024307" cy="1028358"/>
          </a:xfrm>
        </p:spPr>
        <p:txBody>
          <a:bodyPr wrap="square">
            <a:spAutoFit/>
          </a:bodyPr>
          <a:lstStyle>
            <a:lvl1pPr marL="0" indent="0">
              <a:buNone/>
              <a:defRPr/>
            </a:lvl1pPr>
            <a:lvl2pPr marL="145733" indent="0">
              <a:buNone/>
              <a:defRPr/>
            </a:lvl2pPr>
            <a:lvl3pPr marL="291465" indent="0">
              <a:buNone/>
              <a:defRPr/>
            </a:lvl3pPr>
            <a:lvl4pPr marL="437198" indent="0">
              <a:buNone/>
              <a:defRPr/>
            </a:lvl4pPr>
            <a:lvl5pPr marL="58293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1363FF4-6EF0-D2BC-8DFE-19CC89CD9276}"/>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941344716"/>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roduct Title Teams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Teams product title</a:t>
            </a:r>
          </a:p>
        </p:txBody>
      </p:sp>
    </p:spTree>
    <p:extLst>
      <p:ext uri="{BB962C8B-B14F-4D97-AF65-F5344CB8AC3E}">
        <p14:creationId xmlns:p14="http://schemas.microsoft.com/office/powerpoint/2010/main" val="1249926916"/>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roduct Title Teams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Teams product title</a:t>
            </a:r>
          </a:p>
        </p:txBody>
      </p:sp>
    </p:spTree>
    <p:extLst>
      <p:ext uri="{BB962C8B-B14F-4D97-AF65-F5344CB8AC3E}">
        <p14:creationId xmlns:p14="http://schemas.microsoft.com/office/powerpoint/2010/main" val="1335471247"/>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roduct Title Word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bg2"/>
                </a:solidFill>
                <a:effectLst/>
                <a:latin typeface="+mj-lt"/>
                <a:ea typeface="+mn-ea"/>
                <a:cs typeface="Segoe Sans Display" pitchFamily="2" charset="0"/>
              </a:defRPr>
            </a:lvl1pPr>
          </a:lstStyle>
          <a:p>
            <a:r>
              <a:rPr lang="en-US"/>
              <a:t>Word product title</a:t>
            </a:r>
          </a:p>
        </p:txBody>
      </p:sp>
    </p:spTree>
    <p:extLst>
      <p:ext uri="{BB962C8B-B14F-4D97-AF65-F5344CB8AC3E}">
        <p14:creationId xmlns:p14="http://schemas.microsoft.com/office/powerpoint/2010/main" val="731634957"/>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roduct Title Word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Word product title</a:t>
            </a:r>
          </a:p>
        </p:txBody>
      </p:sp>
    </p:spTree>
    <p:extLst>
      <p:ext uri="{BB962C8B-B14F-4D97-AF65-F5344CB8AC3E}">
        <p14:creationId xmlns:p14="http://schemas.microsoft.com/office/powerpoint/2010/main" val="844776164"/>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roduct Title Copilot Studio">
    <p:bg>
      <p:bgRef idx="1001">
        <a:schemeClr val="bg2"/>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373075" y="4759962"/>
            <a:ext cx="7034994" cy="423834"/>
          </a:xfrm>
          <a:noFill/>
        </p:spPr>
        <p:txBody>
          <a:bodyPr wrap="square" lIns="0" tIns="0" rIns="0" bIns="0" anchor="b" anchorCtr="0">
            <a:spAutoFit/>
          </a:bodyPr>
          <a:lstStyle>
            <a:lvl1pPr algn="ctr" defTabSz="594623" rtl="0" eaLnBrk="1" latinLnBrk="0" hangingPunct="1">
              <a:lnSpc>
                <a:spcPct val="90000"/>
              </a:lnSpc>
              <a:spcBef>
                <a:spcPct val="0"/>
              </a:spcBef>
              <a:buNone/>
              <a:defRPr lang="en-US" sz="3060" b="0" kern="1200" cap="none" spc="-32" baseline="0" dirty="0">
                <a:ln w="3175">
                  <a:noFill/>
                </a:ln>
                <a:solidFill>
                  <a:schemeClr val="tx1"/>
                </a:solidFill>
                <a:effectLst/>
                <a:latin typeface="+mj-lt"/>
                <a:ea typeface="+mn-ea"/>
                <a:cs typeface="Segoe Sans Display" pitchFamily="2" charset="0"/>
              </a:defRPr>
            </a:lvl1pPr>
          </a:lstStyle>
          <a:p>
            <a:r>
              <a:rPr lang="en-US"/>
              <a:t>Copilot Studio product title</a:t>
            </a:r>
          </a:p>
        </p:txBody>
      </p:sp>
    </p:spTree>
    <p:extLst>
      <p:ext uri="{BB962C8B-B14F-4D97-AF65-F5344CB8AC3E}">
        <p14:creationId xmlns:p14="http://schemas.microsoft.com/office/powerpoint/2010/main" val="3649556203"/>
      </p:ext>
    </p:extLst>
  </p:cSld>
  <p:clrMapOvr>
    <a:overrideClrMapping bg1="dk1" tx1="lt1" bg2="dk2" tx2="lt2" accent1="accent1" accent2="accent2" accent3="accent3" accent4="accent4" accent5="accent5" accent6="accent6" hlink="hlink" folHlink="folHlink"/>
  </p:clrMapOvr>
  <p:transition>
    <p:fade/>
  </p:transition>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84DFF08-424F-41F7-65E9-D7808357825E}"/>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2351895280"/>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ank 2">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C602C8-0324-CFC3-264A-D1365F089FB0}"/>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218892073"/>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3">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EC29E27-168F-A5F2-C2AE-970461BC9077}"/>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451766311"/>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4">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1CCBAAD-45F4-192C-7726-EAAA328BD602}"/>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610202664"/>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5">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6B15DBD-1404-5599-4352-54E4640D8E34}"/>
              </a:ext>
            </a:extLst>
          </p:cNvPr>
          <p:cNvSpPr>
            <a:spLocks noGrp="1"/>
          </p:cNvSpPr>
          <p:nvPr>
            <p:ph type="title"/>
          </p:nvPr>
        </p:nvSpPr>
        <p:spPr>
          <a:xfrm>
            <a:off x="372428" y="670561"/>
            <a:ext cx="3511617" cy="300082"/>
          </a:xfrm>
        </p:spPr>
        <p:txBody>
          <a:bodyPr tIns="64008"/>
          <a:lstStyle>
            <a:lvl1pPr>
              <a:defRPr sz="153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914179153"/>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Bulle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372428" y="2104813"/>
            <a:ext cx="332249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073426" y="2104813"/>
            <a:ext cx="332755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3" name="Text Placeholder 4">
            <a:extLst>
              <a:ext uri="{FF2B5EF4-FFF2-40B4-BE49-F238E27FC236}">
                <a16:creationId xmlns:a16="http://schemas.microsoft.com/office/drawing/2014/main" id="{CDC3595B-25C2-CF43-259D-75A3671E709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784347154"/>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tent Graphic">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006671D-4EF5-06D8-2078-B3799D74A3BA}"/>
              </a:ext>
            </a:extLst>
          </p:cNvPr>
          <p:cNvSpPr/>
          <p:nvPr/>
        </p:nvSpPr>
        <p:spPr bwMode="auto">
          <a:xfrm>
            <a:off x="364331" y="859156"/>
            <a:ext cx="7043738" cy="8335432"/>
          </a:xfrm>
          <a:prstGeom prst="roundRect">
            <a:avLst>
              <a:gd name="adj" fmla="val 1918"/>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a:solidFill>
                <a:schemeClr val="bg1"/>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42FBC87E-4CC9-0F44-6DF9-7F6E2A04362F}"/>
              </a:ext>
            </a:extLst>
          </p:cNvPr>
          <p:cNvSpPr>
            <a:spLocks noGrp="1"/>
          </p:cNvSpPr>
          <p:nvPr>
            <p:ph type="title"/>
          </p:nvPr>
        </p:nvSpPr>
        <p:spPr>
          <a:xfrm>
            <a:off x="582377" y="1479488"/>
            <a:ext cx="6606998" cy="353174"/>
          </a:xfrm>
        </p:spPr>
        <p:txBody>
          <a:bodyPr/>
          <a:lstStyle>
            <a:lvl1pPr>
              <a:defRPr>
                <a:solidFill>
                  <a:schemeClr val="tx1"/>
                </a:solidFill>
              </a:defRPr>
            </a:lvl1pPr>
          </a:lstStyle>
          <a:p>
            <a:r>
              <a:rPr lang="en-US"/>
              <a:t>Click to edit Master title style</a:t>
            </a:r>
          </a:p>
        </p:txBody>
      </p:sp>
      <p:sp>
        <p:nvSpPr>
          <p:cNvPr id="3" name="Content Placeholder 3">
            <a:extLst>
              <a:ext uri="{FF2B5EF4-FFF2-40B4-BE49-F238E27FC236}">
                <a16:creationId xmlns:a16="http://schemas.microsoft.com/office/drawing/2014/main" id="{2155222B-26E4-2F43-D7F5-FC045289128D}"/>
              </a:ext>
            </a:extLst>
          </p:cNvPr>
          <p:cNvSpPr>
            <a:spLocks noGrp="1"/>
          </p:cNvSpPr>
          <p:nvPr>
            <p:ph sz="quarter" idx="10"/>
          </p:nvPr>
        </p:nvSpPr>
        <p:spPr>
          <a:xfrm>
            <a:off x="582281" y="2959312"/>
            <a:ext cx="6607189"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49DBCD25-6DFA-052F-4ED9-1E8C8737F934}"/>
              </a:ext>
            </a:extLst>
          </p:cNvPr>
          <p:cNvSpPr>
            <a:spLocks noGrp="1"/>
          </p:cNvSpPr>
          <p:nvPr>
            <p:ph type="body" sz="quarter" idx="11" hasCustomPrompt="1"/>
          </p:nvPr>
        </p:nvSpPr>
        <p:spPr>
          <a:xfrm>
            <a:off x="582377" y="1237342"/>
            <a:ext cx="6606998"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844665467"/>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ig Number">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53C62E-72E5-F065-0EA5-5455A61A105D}"/>
              </a:ext>
            </a:extLst>
          </p:cNvPr>
          <p:cNvSpPr>
            <a:spLocks noGrp="1"/>
          </p:cNvSpPr>
          <p:nvPr>
            <p:ph type="title" hasCustomPrompt="1"/>
          </p:nvPr>
        </p:nvSpPr>
        <p:spPr>
          <a:xfrm>
            <a:off x="1369237" y="2608985"/>
            <a:ext cx="5033926" cy="1569660"/>
          </a:xfrm>
        </p:spPr>
        <p:txBody>
          <a:bodyPr/>
          <a:lstStyle>
            <a:lvl1pPr marL="0" indent="0" algn="ctr">
              <a:buFont typeface="Arial" panose="020B0604020202020204" pitchFamily="34" charset="0"/>
              <a:buNone/>
              <a:defRPr lang="en-US" sz="10200" b="0" kern="1200" cap="none" spc="-32" baseline="0" dirty="0">
                <a:ln w="3175">
                  <a:noFill/>
                </a:ln>
                <a:blipFill>
                  <a:blip r:embed="rId3"/>
                  <a:stretch>
                    <a:fillRect t="-26822" b="-26822"/>
                  </a:stretch>
                </a:blipFill>
                <a:effectLst/>
                <a:latin typeface="+mn-lt"/>
                <a:ea typeface="+mn-ea"/>
                <a:cs typeface="Segoe Sans Display" pitchFamily="2" charset="0"/>
              </a:defRPr>
            </a:lvl1pPr>
          </a:lstStyle>
          <a:p>
            <a:r>
              <a:rPr lang="en-US"/>
              <a:t>##</a:t>
            </a:r>
          </a:p>
        </p:txBody>
      </p:sp>
      <p:sp>
        <p:nvSpPr>
          <p:cNvPr id="6" name="Text Placeholder 5">
            <a:extLst>
              <a:ext uri="{FF2B5EF4-FFF2-40B4-BE49-F238E27FC236}">
                <a16:creationId xmlns:a16="http://schemas.microsoft.com/office/drawing/2014/main" id="{E61FDE9D-CE47-EE58-DDEB-A4E2C9956FDB}"/>
              </a:ext>
            </a:extLst>
          </p:cNvPr>
          <p:cNvSpPr>
            <a:spLocks noGrp="1"/>
          </p:cNvSpPr>
          <p:nvPr>
            <p:ph type="body" sz="quarter" idx="10" hasCustomPrompt="1"/>
          </p:nvPr>
        </p:nvSpPr>
        <p:spPr>
          <a:xfrm>
            <a:off x="1368266" y="6239032"/>
            <a:ext cx="5035868" cy="156966"/>
          </a:xfrm>
        </p:spPr>
        <p:txBody>
          <a:bodyPr/>
          <a:lstStyle>
            <a:lvl1pPr marL="0" indent="0" algn="ctr">
              <a:buNone/>
              <a:defRPr sz="1020"/>
            </a:lvl1pPr>
            <a:lvl2pPr marL="145733" indent="0" algn="ctr">
              <a:buNone/>
              <a:defRPr/>
            </a:lvl2pPr>
            <a:lvl3pPr marL="291465" indent="0" algn="ctr">
              <a:buNone/>
              <a:defRPr/>
            </a:lvl3pPr>
            <a:lvl4pPr marL="422017" indent="0" algn="ctr">
              <a:buNone/>
              <a:defRPr/>
            </a:lvl4pPr>
            <a:lvl5pPr marL="545485" indent="0" algn="ctr">
              <a:buNone/>
              <a:defRPr/>
            </a:lvl5pPr>
          </a:lstStyle>
          <a:p>
            <a:pPr lvl="0"/>
            <a:r>
              <a:rPr lang="en-US"/>
              <a:t>Click to edit subtext style</a:t>
            </a:r>
          </a:p>
        </p:txBody>
      </p:sp>
      <p:sp>
        <p:nvSpPr>
          <p:cNvPr id="7" name="Text Placeholder 5">
            <a:extLst>
              <a:ext uri="{FF2B5EF4-FFF2-40B4-BE49-F238E27FC236}">
                <a16:creationId xmlns:a16="http://schemas.microsoft.com/office/drawing/2014/main" id="{483921F1-D334-EC88-D639-C6492418B9DD}"/>
              </a:ext>
            </a:extLst>
          </p:cNvPr>
          <p:cNvSpPr>
            <a:spLocks noGrp="1"/>
          </p:cNvSpPr>
          <p:nvPr>
            <p:ph type="body" sz="quarter" idx="11" hasCustomPrompt="1"/>
          </p:nvPr>
        </p:nvSpPr>
        <p:spPr>
          <a:xfrm>
            <a:off x="1368266" y="7896805"/>
            <a:ext cx="5035868" cy="98168"/>
          </a:xfrm>
        </p:spPr>
        <p:txBody>
          <a:bodyPr/>
          <a:lstStyle>
            <a:lvl1pPr marL="0" indent="0" algn="ctr">
              <a:buNone/>
              <a:defRPr sz="638"/>
            </a:lvl1pPr>
            <a:lvl2pPr marL="145733" indent="0" algn="ctr">
              <a:buNone/>
              <a:defRPr/>
            </a:lvl2pPr>
            <a:lvl3pPr marL="291465" indent="0" algn="ctr">
              <a:buNone/>
              <a:defRPr/>
            </a:lvl3pPr>
            <a:lvl4pPr marL="422017" indent="0" algn="ctr">
              <a:buNone/>
              <a:defRPr/>
            </a:lvl4pPr>
            <a:lvl5pPr marL="545485" indent="0" algn="ctr">
              <a:buNone/>
              <a:defRPr/>
            </a:lvl5pPr>
          </a:lstStyle>
          <a:p>
            <a:pPr lvl="0"/>
            <a:r>
              <a:rPr lang="en-US"/>
              <a:t>Click to edit footer style</a:t>
            </a:r>
          </a:p>
        </p:txBody>
      </p:sp>
    </p:spTree>
    <p:extLst>
      <p:ext uri="{BB962C8B-B14F-4D97-AF65-F5344CB8AC3E}">
        <p14:creationId xmlns:p14="http://schemas.microsoft.com/office/powerpoint/2010/main" val="363058317"/>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2">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888">
          <p15:clr>
            <a:srgbClr val="5ACBF0"/>
          </p15:clr>
        </p15:guide>
        <p15:guide id="29" orient="horz" pos="1271">
          <p15:clr>
            <a:srgbClr val="5ACBF0"/>
          </p15:clr>
        </p15:guide>
        <p15:guide id="30" orient="horz" pos="288">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Slide">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1625346" y="4731906"/>
            <a:ext cx="3798580" cy="353174"/>
          </a:xfrm>
        </p:spPr>
        <p:txBody>
          <a:bodyPr anchor="b" anchorCtr="0"/>
          <a:lstStyle>
            <a:lvl1pPr>
              <a:defRPr sz="2295">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1625345" y="5348981"/>
            <a:ext cx="3798153" cy="156966"/>
          </a:xfrm>
        </p:spPr>
        <p:txBody>
          <a:bodyPr/>
          <a:lstStyle>
            <a:lvl1pPr marL="0" indent="0" algn="r">
              <a:buNone/>
              <a:defRPr sz="1020"/>
            </a:lvl1pPr>
          </a:lstStyle>
          <a:p>
            <a:pPr lvl="0"/>
            <a:r>
              <a:rPr lang="en-US"/>
              <a:t>Quote author, Title, Organization</a:t>
            </a:r>
          </a:p>
        </p:txBody>
      </p:sp>
      <p:grpSp>
        <p:nvGrpSpPr>
          <p:cNvPr id="13" name="Group 12">
            <a:extLst>
              <a:ext uri="{FF2B5EF4-FFF2-40B4-BE49-F238E27FC236}">
                <a16:creationId xmlns:a16="http://schemas.microsoft.com/office/drawing/2014/main" id="{66C1DF1B-24A2-AA48-EFC6-DB12D4F05126}"/>
              </a:ext>
            </a:extLst>
          </p:cNvPr>
          <p:cNvGrpSpPr/>
          <p:nvPr/>
        </p:nvGrpSpPr>
        <p:grpSpPr bwMode="black">
          <a:xfrm rot="10800000">
            <a:off x="364293" y="858932"/>
            <a:ext cx="429950" cy="862264"/>
            <a:chOff x="571439" y="585635"/>
            <a:chExt cx="674431" cy="587907"/>
          </a:xfrm>
          <a:solidFill>
            <a:schemeClr val="tx1"/>
          </a:solidFill>
        </p:grpSpPr>
        <p:sp>
          <p:nvSpPr>
            <p:cNvPr id="11" name="Freeform: Shape 10">
              <a:extLst>
                <a:ext uri="{FF2B5EF4-FFF2-40B4-BE49-F238E27FC236}">
                  <a16:creationId xmlns:a16="http://schemas.microsoft.com/office/drawing/2014/main" id="{6A28B0E3-0DF0-CEB1-6710-C42190FDA81C}"/>
                </a:ext>
              </a:extLst>
            </p:cNvPr>
            <p:cNvSpPr/>
            <p:nvPr/>
          </p:nvSpPr>
          <p:spPr bwMode="black">
            <a:xfrm rot="10800000">
              <a:off x="946425" y="585635"/>
              <a:ext cx="299445" cy="587907"/>
            </a:xfrm>
            <a:custGeom>
              <a:avLst/>
              <a:gdLst>
                <a:gd name="connsiteX0" fmla="*/ 281070 w 299445"/>
                <a:gd name="connsiteY0" fmla="*/ 0 h 587907"/>
                <a:gd name="connsiteX1" fmla="*/ 58466 w 299445"/>
                <a:gd name="connsiteY1" fmla="*/ 0 h 587907"/>
                <a:gd name="connsiteX2" fmla="*/ 0 w 299445"/>
                <a:gd name="connsiteY2" fmla="*/ 58466 h 587907"/>
                <a:gd name="connsiteX3" fmla="*/ 0 w 299445"/>
                <a:gd name="connsiteY3" fmla="*/ 257931 h 587907"/>
                <a:gd name="connsiteX4" fmla="*/ 18375 w 299445"/>
                <a:gd name="connsiteY4" fmla="*/ 276306 h 587907"/>
                <a:gd name="connsiteX5" fmla="*/ 158322 w 299445"/>
                <a:gd name="connsiteY5" fmla="*/ 276306 h 587907"/>
                <a:gd name="connsiteX6" fmla="*/ 165437 w 299445"/>
                <a:gd name="connsiteY6" fmla="*/ 283112 h 587907"/>
                <a:gd name="connsiteX7" fmla="*/ 148114 w 299445"/>
                <a:gd name="connsiteY7" fmla="*/ 363541 h 587907"/>
                <a:gd name="connsiteX8" fmla="*/ 12497 w 299445"/>
                <a:gd name="connsiteY8" fmla="*/ 478865 h 587907"/>
                <a:gd name="connsiteX9" fmla="*/ 5259 w 299445"/>
                <a:gd name="connsiteY9" fmla="*/ 489011 h 587907"/>
                <a:gd name="connsiteX10" fmla="*/ 5259 w 299445"/>
                <a:gd name="connsiteY10" fmla="*/ 577174 h 587907"/>
                <a:gd name="connsiteX11" fmla="*/ 18375 w 299445"/>
                <a:gd name="connsiteY11" fmla="*/ 587630 h 587907"/>
                <a:gd name="connsiteX12" fmla="*/ 222233 w 299445"/>
                <a:gd name="connsiteY12" fmla="*/ 471750 h 587907"/>
                <a:gd name="connsiteX13" fmla="*/ 299445 w 299445"/>
                <a:gd name="connsiteY13" fmla="*/ 221738 h 587907"/>
                <a:gd name="connsiteX14" fmla="*/ 299445 w 299445"/>
                <a:gd name="connsiteY14" fmla="*/ 18375 h 587907"/>
                <a:gd name="connsiteX15" fmla="*/ 281070 w 299445"/>
                <a:gd name="connsiteY15" fmla="*/ 0 h 58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9445" h="587907">
                  <a:moveTo>
                    <a:pt x="281070" y="0"/>
                  </a:moveTo>
                  <a:lnTo>
                    <a:pt x="58466" y="0"/>
                  </a:lnTo>
                  <a:cubicBezTo>
                    <a:pt x="26171" y="0"/>
                    <a:pt x="0" y="26171"/>
                    <a:pt x="0" y="58466"/>
                  </a:cubicBezTo>
                  <a:lnTo>
                    <a:pt x="0" y="257931"/>
                  </a:lnTo>
                  <a:cubicBezTo>
                    <a:pt x="0" y="268078"/>
                    <a:pt x="8229" y="276306"/>
                    <a:pt x="18375" y="276306"/>
                  </a:cubicBezTo>
                  <a:lnTo>
                    <a:pt x="158322" y="276306"/>
                  </a:lnTo>
                  <a:cubicBezTo>
                    <a:pt x="162096" y="276306"/>
                    <a:pt x="165252" y="279276"/>
                    <a:pt x="165437" y="283112"/>
                  </a:cubicBezTo>
                  <a:cubicBezTo>
                    <a:pt x="166798" y="309035"/>
                    <a:pt x="160983" y="335824"/>
                    <a:pt x="148114" y="363541"/>
                  </a:cubicBezTo>
                  <a:cubicBezTo>
                    <a:pt x="124480" y="418295"/>
                    <a:pt x="79254" y="456778"/>
                    <a:pt x="12497" y="478865"/>
                  </a:cubicBezTo>
                  <a:cubicBezTo>
                    <a:pt x="8167" y="480288"/>
                    <a:pt x="5259" y="484433"/>
                    <a:pt x="5259" y="489011"/>
                  </a:cubicBezTo>
                  <a:lnTo>
                    <a:pt x="5259" y="577174"/>
                  </a:lnTo>
                  <a:cubicBezTo>
                    <a:pt x="5259" y="584042"/>
                    <a:pt x="11631" y="589177"/>
                    <a:pt x="18375" y="587630"/>
                  </a:cubicBezTo>
                  <a:cubicBezTo>
                    <a:pt x="105239" y="567770"/>
                    <a:pt x="173171" y="529102"/>
                    <a:pt x="222233" y="471750"/>
                  </a:cubicBezTo>
                  <a:cubicBezTo>
                    <a:pt x="273708" y="411490"/>
                    <a:pt x="299445" y="328152"/>
                    <a:pt x="299445" y="221738"/>
                  </a:cubicBezTo>
                  <a:lnTo>
                    <a:pt x="299445" y="18375"/>
                  </a:lnTo>
                  <a:cubicBezTo>
                    <a:pt x="299445" y="8229"/>
                    <a:pt x="291216" y="0"/>
                    <a:pt x="281070" y="0"/>
                  </a:cubicBezTo>
                </a:path>
              </a:pathLst>
            </a:custGeom>
            <a:grpFill/>
            <a:ln w="6117" cap="flat">
              <a:noFill/>
              <a:prstDash val="solid"/>
              <a:miter/>
            </a:ln>
          </p:spPr>
          <p:txBody>
            <a:bodyPr rtlCol="0" anchor="ctr"/>
            <a:lstStyle/>
            <a:p>
              <a:endParaRPr lang="en-US" sz="1279"/>
            </a:p>
          </p:txBody>
        </p:sp>
        <p:sp>
          <p:nvSpPr>
            <p:cNvPr id="12" name="Freeform: Shape 11">
              <a:extLst>
                <a:ext uri="{FF2B5EF4-FFF2-40B4-BE49-F238E27FC236}">
                  <a16:creationId xmlns:a16="http://schemas.microsoft.com/office/drawing/2014/main" id="{9F8EB19E-F629-7AF7-A657-1D31B1705E7C}"/>
                </a:ext>
              </a:extLst>
            </p:cNvPr>
            <p:cNvSpPr/>
            <p:nvPr/>
          </p:nvSpPr>
          <p:spPr bwMode="black">
            <a:xfrm rot="10800000">
              <a:off x="571439" y="585635"/>
              <a:ext cx="299445" cy="587907"/>
            </a:xfrm>
            <a:custGeom>
              <a:avLst/>
              <a:gdLst>
                <a:gd name="connsiteX0" fmla="*/ 241103 w 299445"/>
                <a:gd name="connsiteY0" fmla="*/ 0 h 587907"/>
                <a:gd name="connsiteX1" fmla="*/ 18251 w 299445"/>
                <a:gd name="connsiteY1" fmla="*/ 0 h 587907"/>
                <a:gd name="connsiteX2" fmla="*/ 0 w 299445"/>
                <a:gd name="connsiteY2" fmla="*/ 18251 h 587907"/>
                <a:gd name="connsiteX3" fmla="*/ 0 w 299445"/>
                <a:gd name="connsiteY3" fmla="*/ 257931 h 587907"/>
                <a:gd name="connsiteX4" fmla="*/ 18375 w 299445"/>
                <a:gd name="connsiteY4" fmla="*/ 276306 h 587907"/>
                <a:gd name="connsiteX5" fmla="*/ 158322 w 299445"/>
                <a:gd name="connsiteY5" fmla="*/ 276306 h 587907"/>
                <a:gd name="connsiteX6" fmla="*/ 165437 w 299445"/>
                <a:gd name="connsiteY6" fmla="*/ 283112 h 587907"/>
                <a:gd name="connsiteX7" fmla="*/ 148114 w 299445"/>
                <a:gd name="connsiteY7" fmla="*/ 363541 h 587907"/>
                <a:gd name="connsiteX8" fmla="*/ 12498 w 299445"/>
                <a:gd name="connsiteY8" fmla="*/ 478865 h 587907"/>
                <a:gd name="connsiteX9" fmla="*/ 5259 w 299445"/>
                <a:gd name="connsiteY9" fmla="*/ 489011 h 587907"/>
                <a:gd name="connsiteX10" fmla="*/ 5259 w 299445"/>
                <a:gd name="connsiteY10" fmla="*/ 577174 h 587907"/>
                <a:gd name="connsiteX11" fmla="*/ 18375 w 299445"/>
                <a:gd name="connsiteY11" fmla="*/ 587630 h 587907"/>
                <a:gd name="connsiteX12" fmla="*/ 222233 w 299445"/>
                <a:gd name="connsiteY12" fmla="*/ 471750 h 587907"/>
                <a:gd name="connsiteX13" fmla="*/ 299445 w 299445"/>
                <a:gd name="connsiteY13" fmla="*/ 221738 h 587907"/>
                <a:gd name="connsiteX14" fmla="*/ 299445 w 299445"/>
                <a:gd name="connsiteY14" fmla="*/ 58280 h 587907"/>
                <a:gd name="connsiteX15" fmla="*/ 241165 w 299445"/>
                <a:gd name="connsiteY15" fmla="*/ 0 h 58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9445" h="587907">
                  <a:moveTo>
                    <a:pt x="241103" y="0"/>
                  </a:moveTo>
                  <a:lnTo>
                    <a:pt x="18251" y="0"/>
                  </a:lnTo>
                  <a:cubicBezTo>
                    <a:pt x="8167" y="0"/>
                    <a:pt x="0" y="8167"/>
                    <a:pt x="0" y="18251"/>
                  </a:cubicBezTo>
                  <a:lnTo>
                    <a:pt x="0" y="257931"/>
                  </a:lnTo>
                  <a:cubicBezTo>
                    <a:pt x="0" y="268078"/>
                    <a:pt x="8229" y="276306"/>
                    <a:pt x="18375" y="276306"/>
                  </a:cubicBezTo>
                  <a:lnTo>
                    <a:pt x="158322" y="276306"/>
                  </a:lnTo>
                  <a:cubicBezTo>
                    <a:pt x="162096" y="276306"/>
                    <a:pt x="165252" y="279276"/>
                    <a:pt x="165437" y="283112"/>
                  </a:cubicBezTo>
                  <a:cubicBezTo>
                    <a:pt x="166798" y="309035"/>
                    <a:pt x="160983" y="335824"/>
                    <a:pt x="148114" y="363541"/>
                  </a:cubicBezTo>
                  <a:cubicBezTo>
                    <a:pt x="124480" y="418295"/>
                    <a:pt x="79254" y="456778"/>
                    <a:pt x="12498" y="478865"/>
                  </a:cubicBezTo>
                  <a:cubicBezTo>
                    <a:pt x="8167" y="480288"/>
                    <a:pt x="5259" y="484433"/>
                    <a:pt x="5259" y="489011"/>
                  </a:cubicBezTo>
                  <a:lnTo>
                    <a:pt x="5259" y="577174"/>
                  </a:lnTo>
                  <a:cubicBezTo>
                    <a:pt x="5259" y="584042"/>
                    <a:pt x="11693" y="589177"/>
                    <a:pt x="18375" y="587630"/>
                  </a:cubicBezTo>
                  <a:cubicBezTo>
                    <a:pt x="105239" y="567770"/>
                    <a:pt x="173171" y="529102"/>
                    <a:pt x="222233" y="471750"/>
                  </a:cubicBezTo>
                  <a:cubicBezTo>
                    <a:pt x="273708" y="411490"/>
                    <a:pt x="299445" y="328152"/>
                    <a:pt x="299445" y="221738"/>
                  </a:cubicBezTo>
                  <a:lnTo>
                    <a:pt x="299445" y="58280"/>
                  </a:lnTo>
                  <a:cubicBezTo>
                    <a:pt x="299445" y="26109"/>
                    <a:pt x="273336" y="0"/>
                    <a:pt x="241165" y="0"/>
                  </a:cubicBezTo>
                </a:path>
              </a:pathLst>
            </a:custGeom>
            <a:grpFill/>
            <a:ln w="6117" cap="flat">
              <a:noFill/>
              <a:prstDash val="solid"/>
              <a:miter/>
            </a:ln>
          </p:spPr>
          <p:txBody>
            <a:bodyPr rtlCol="0" anchor="ctr"/>
            <a:lstStyle/>
            <a:p>
              <a:endParaRPr lang="en-US" sz="1279"/>
            </a:p>
          </p:txBody>
        </p:sp>
      </p:grpSp>
    </p:spTree>
    <p:extLst>
      <p:ext uri="{BB962C8B-B14F-4D97-AF65-F5344CB8AC3E}">
        <p14:creationId xmlns:p14="http://schemas.microsoft.com/office/powerpoint/2010/main" val="2781930802"/>
      </p:ext>
    </p:extLst>
  </p:cSld>
  <p:clrMapOvr>
    <a:masterClrMapping/>
  </p:clrMapOvr>
  <p:transition>
    <p:fade/>
  </p:transition>
  <p:hf hdr="0" ftr="0" dt="0"/>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losing logo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372428" y="9125981"/>
            <a:ext cx="2857354" cy="6860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594335" eaLnBrk="0" hangingPunct="0"/>
            <a:r>
              <a:rPr lang="en-US" sz="446">
                <a:solidFill>
                  <a:schemeClr val="tx1"/>
                </a:solidFill>
                <a:cs typeface="Segoe Sans Display" pitchFamily="2" charset="0"/>
              </a:rPr>
              <a:t>© Copyright Microsoft Corporation. All rights reserved. </a:t>
            </a:r>
          </a:p>
        </p:txBody>
      </p:sp>
      <p:pic>
        <p:nvPicPr>
          <p:cNvPr id="4" name="Picture 3" descr="Microsoft 365 Copliot logo">
            <a:extLst>
              <a:ext uri="{FF2B5EF4-FFF2-40B4-BE49-F238E27FC236}">
                <a16:creationId xmlns:a16="http://schemas.microsoft.com/office/drawing/2014/main" id="{822FED7B-A85E-6DE4-797E-3561ED7B0A47}"/>
              </a:ext>
            </a:extLst>
          </p:cNvPr>
          <p:cNvPicPr>
            <a:picLocks noChangeAspect="1"/>
          </p:cNvPicPr>
          <p:nvPr/>
        </p:nvPicPr>
        <p:blipFill>
          <a:blip r:embed="rId3"/>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1788130524"/>
      </p:ext>
    </p:extLst>
  </p:cSld>
  <p:clrMapOvr>
    <a:overrideClrMapping bg1="lt1" tx1="dk1" bg2="lt2" tx2="dk2" accent1="accent1" accent2="accent2" accent3="accent3" accent4="accent4" accent5="accent5" accent6="accent6" hlink="hlink" folHlink="folHlink"/>
  </p:clrMapOvr>
  <p:transition>
    <p:fade/>
  </p:transition>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Sans Display" pitchFamily="2" charset="0"/>
                <a:ea typeface="Segoe Sans Display" pitchFamily="2" charset="0"/>
                <a:cs typeface="Segoe Sans Display"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372428" y="2107143"/>
            <a:ext cx="7024509" cy="1412759"/>
          </a:xfrm>
        </p:spPr>
        <p:txBody>
          <a:bodyPr>
            <a:spAutoFit/>
          </a:bodyPr>
          <a:lstStyle>
            <a:lvl1pPr>
              <a:defRPr sz="2295">
                <a:latin typeface="+mn-lt"/>
              </a:defRPr>
            </a:lvl1pPr>
            <a:lvl2pPr>
              <a:defRPr sz="1785">
                <a:latin typeface="+mn-lt"/>
              </a:defRPr>
            </a:lvl2pPr>
            <a:lvl3pPr>
              <a:defRPr sz="1530">
                <a:latin typeface="+mn-lt"/>
              </a:defRPr>
            </a:lvl3pPr>
            <a:lvl4pPr>
              <a:defRPr sz="1275">
                <a:latin typeface="+mn-lt"/>
              </a:defRPr>
            </a:lvl4pPr>
            <a:lvl5pPr>
              <a:defRPr sz="1148">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9194590"/>
            <a:ext cx="7772401" cy="863812"/>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2359" spc="-33" baseline="0">
                <a:solidFill>
                  <a:srgbClr val="000000"/>
                </a:solidFill>
                <a:effectLst/>
                <a:latin typeface="Segoe Sans Display" pitchFamily="2" charset="0"/>
                <a:ea typeface="Segoe Sans Display" pitchFamily="2" charset="0"/>
                <a:cs typeface="Segoe Sans Display" pitchFamily="2" charset="0"/>
              </a:defRPr>
            </a:lvl1pPr>
          </a:lstStyle>
          <a:p>
            <a:pPr lvl="0"/>
            <a:r>
              <a:rPr lang="en-US"/>
              <a:t>Next:</a:t>
            </a:r>
          </a:p>
        </p:txBody>
      </p:sp>
    </p:spTree>
    <p:extLst>
      <p:ext uri="{BB962C8B-B14F-4D97-AF65-F5344CB8AC3E}">
        <p14:creationId xmlns:p14="http://schemas.microsoft.com/office/powerpoint/2010/main" val="2773636999"/>
      </p:ext>
    </p:extLst>
  </p:cSld>
  <p:clrMapOvr>
    <a:overrideClrMapping bg1="dk1" tx1="lt1" bg2="dk2" tx2="lt2" accent1="accent1" accent2="accent2" accent3="accent3" accent4="accent4" accent5="accent5" accent6="accent6" hlink="hlink" folHlink="folHlink"/>
  </p:clrMapOvr>
  <p:transition>
    <p:fade/>
  </p:transition>
  <p:hf hdr="0" ftr="0" dt="0"/>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27709D-D3F7-2875-EDD7-F2F90E2B1ED6}"/>
              </a:ext>
            </a:extLst>
          </p:cNvPr>
          <p:cNvPicPr>
            <a:picLocks noChangeAspect="1"/>
          </p:cNvPicPr>
          <p:nvPr userDrawn="1"/>
        </p:nvPicPr>
        <p:blipFill rotWithShape="1">
          <a:blip r:embed="rId2"/>
          <a:srcRect l="2886" r="47142"/>
          <a:stretch>
            <a:fillRect/>
          </a:stretch>
        </p:blipFill>
        <p:spPr>
          <a:xfrm>
            <a:off x="0" y="0"/>
            <a:ext cx="7772400" cy="10058400"/>
          </a:xfrm>
          <a:prstGeom prst="rect">
            <a:avLst/>
          </a:prstGeom>
        </p:spPr>
      </p:pic>
    </p:spTree>
    <p:extLst>
      <p:ext uri="{BB962C8B-B14F-4D97-AF65-F5344CB8AC3E}">
        <p14:creationId xmlns:p14="http://schemas.microsoft.com/office/powerpoint/2010/main" val="41246016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CF9"/>
        </a:solidFill>
        <a:effectLst/>
      </p:bgPr>
    </p:bg>
    <p:spTree>
      <p:nvGrpSpPr>
        <p:cNvPr id="1" name=""/>
        <p:cNvGrpSpPr/>
        <p:nvPr/>
      </p:nvGrpSpPr>
      <p:grpSpPr>
        <a:xfrm>
          <a:off x="0" y="0"/>
          <a:ext cx="0" cy="0"/>
          <a:chOff x="0" y="0"/>
          <a:chExt cx="0" cy="0"/>
        </a:xfrm>
      </p:grpSpPr>
      <p:pic>
        <p:nvPicPr>
          <p:cNvPr id="10" name="Picture 9" descr="Close-up of a colorful object&#10;&#10;Description automatically generated">
            <a:extLst>
              <a:ext uri="{FF2B5EF4-FFF2-40B4-BE49-F238E27FC236}">
                <a16:creationId xmlns:a16="http://schemas.microsoft.com/office/drawing/2014/main" id="{5A43469A-13F3-BB92-FEA3-A0A3437EB741}"/>
              </a:ext>
            </a:extLst>
          </p:cNvPr>
          <p:cNvPicPr/>
          <p:nvPr userDrawn="1"/>
        </p:nvPicPr>
        <p:blipFill rotWithShape="1">
          <a:blip r:embed="rId2">
            <a:alphaModFix amt="17000"/>
          </a:blip>
          <a:srcRect l="2211" t="6288" r="49694" b="1026"/>
          <a:stretch>
            <a:fillRect/>
          </a:stretch>
        </p:blipFill>
        <p:spPr>
          <a:xfrm>
            <a:off x="0" y="540327"/>
            <a:ext cx="7772400" cy="9518073"/>
          </a:xfrm>
          <a:custGeom>
            <a:avLst/>
            <a:gdLst>
              <a:gd name="csX0" fmla="*/ 0 w 7772400"/>
              <a:gd name="csY0" fmla="*/ 0 h 9518073"/>
              <a:gd name="csX1" fmla="*/ 7772400 w 7772400"/>
              <a:gd name="csY1" fmla="*/ 0 h 9518073"/>
              <a:gd name="csX2" fmla="*/ 7772400 w 7772400"/>
              <a:gd name="csY2" fmla="*/ 9518073 h 9518073"/>
              <a:gd name="csX3" fmla="*/ 0 w 7772400"/>
              <a:gd name="csY3" fmla="*/ 9518073 h 9518073"/>
            </a:gdLst>
            <a:ahLst/>
            <a:cxnLst>
              <a:cxn ang="0">
                <a:pos x="csX0" y="csY0"/>
              </a:cxn>
              <a:cxn ang="0">
                <a:pos x="csX1" y="csY1"/>
              </a:cxn>
              <a:cxn ang="0">
                <a:pos x="csX2" y="csY2"/>
              </a:cxn>
              <a:cxn ang="0">
                <a:pos x="csX3" y="csY3"/>
              </a:cxn>
            </a:cxnLst>
            <a:rect l="l" t="t" r="r" b="b"/>
            <a:pathLst>
              <a:path w="7772400" h="9518073">
                <a:moveTo>
                  <a:pt x="0" y="0"/>
                </a:moveTo>
                <a:lnTo>
                  <a:pt x="7772400" y="0"/>
                </a:lnTo>
                <a:lnTo>
                  <a:pt x="7772400" y="9518073"/>
                </a:lnTo>
                <a:lnTo>
                  <a:pt x="0" y="9518073"/>
                </a:lnTo>
                <a:close/>
              </a:path>
            </a:pathLst>
          </a:custGeom>
          <a:solidFill>
            <a:srgbClr val="FAF3EE">
              <a:alpha val="0"/>
            </a:srgbClr>
          </a:solidFill>
        </p:spPr>
      </p:pic>
      <p:pic>
        <p:nvPicPr>
          <p:cNvPr id="6" name="Picture 5">
            <a:extLst>
              <a:ext uri="{FF2B5EF4-FFF2-40B4-BE49-F238E27FC236}">
                <a16:creationId xmlns:a16="http://schemas.microsoft.com/office/drawing/2014/main" id="{59238670-F718-DF06-6E09-4968993F1166}"/>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sp>
        <p:nvSpPr>
          <p:cNvPr id="2" name="Slide Number Placeholder 5">
            <a:extLst>
              <a:ext uri="{FF2B5EF4-FFF2-40B4-BE49-F238E27FC236}">
                <a16:creationId xmlns:a16="http://schemas.microsoft.com/office/drawing/2014/main" id="{99ECA9B1-EFA2-CB50-B1F0-1AB72519D56D}"/>
              </a:ext>
            </a:extLst>
          </p:cNvPr>
          <p:cNvSpPr>
            <a:spLocks noGrp="1"/>
          </p:cNvSpPr>
          <p:nvPr>
            <p:ph type="sldNum" sz="quarter" idx="12"/>
          </p:nvPr>
        </p:nvSpPr>
        <p:spPr>
          <a:xfrm>
            <a:off x="5591810" y="9665646"/>
            <a:ext cx="1748790" cy="126054"/>
          </a:xfrm>
        </p:spPr>
        <p:txBody>
          <a:bodyPr lIns="0" tIns="0" rIns="0" bIns="0" anchor="ctr">
            <a:noAutofit/>
          </a:bodyPr>
          <a:lstStyle>
            <a:lvl1pPr algn="r">
              <a:defRPr sz="1000"/>
            </a:lvl1pPr>
          </a:lstStyle>
          <a:p>
            <a:endParaRPr lang="en-US" sz="1000"/>
          </a:p>
        </p:txBody>
      </p:sp>
      <p:pic>
        <p:nvPicPr>
          <p:cNvPr id="3" name="Picture 4">
            <a:extLst>
              <a:ext uri="{FF2B5EF4-FFF2-40B4-BE49-F238E27FC236}">
                <a16:creationId xmlns:a16="http://schemas.microsoft.com/office/drawing/2014/main" id="{95369518-1016-8077-F882-258AA5EB82F8}"/>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5762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F48B44-D3DA-0F1B-16B9-231C8D1B961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513970"/>
      </p:ext>
    </p:extLst>
  </p:cSld>
  <p:clrMapOvr>
    <a:masterClrMapping/>
  </p:clrMapOvr>
  <p:transition>
    <p:fade/>
  </p:transition>
  <p:extLst>
    <p:ext uri="{DCECCB84-F9BA-43D5-87BE-67443E8EF086}">
      <p15:sldGuideLst xmlns:p15="http://schemas.microsoft.com/office/powerpoint/2012/main">
        <p15:guide id="28" orient="horz" pos="996">
          <p15:clr>
            <a:srgbClr val="5ACBF0"/>
          </p15:clr>
        </p15:guide>
        <p15:guide id="29" orient="horz" pos="1398">
          <p15:clr>
            <a:srgbClr val="5ACBF0"/>
          </p15:clr>
        </p15:guide>
        <p15:guide id="30" orient="horz" pos="317">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8015538"/>
      </p:ext>
    </p:extLst>
  </p:cSld>
  <p:clrMapOvr>
    <a:masterClrMapping/>
  </p:clrMapOvr>
  <p:transition>
    <p:fade/>
  </p:transition>
  <p:extLst>
    <p:ext uri="{DCECCB84-F9BA-43D5-87BE-67443E8EF086}">
      <p15:sldGuideLst xmlns:p15="http://schemas.microsoft.com/office/powerpoint/2012/main">
        <p15:guide id="28" orient="horz" pos="996">
          <p15:clr>
            <a:srgbClr val="5ACBF0"/>
          </p15:clr>
        </p15:guide>
        <p15:guide id="29" orient="horz" pos="1398">
          <p15:clr>
            <a:srgbClr val="5ACBF0"/>
          </p15:clr>
        </p15:guide>
        <p15:guide id="30" orient="horz" pos="317">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52969C-4C75-D9D0-3910-28EB54D19EAD}"/>
              </a:ext>
            </a:extLst>
          </p:cNvPr>
          <p:cNvPicPr>
            <a:picLocks noChangeAspect="1"/>
          </p:cNvPicPr>
          <p:nvPr userDrawn="1"/>
        </p:nvPicPr>
        <p:blipFill>
          <a:blip r:embed="rId2">
            <a:extLst>
              <a:ext uri="{28A0092B-C50C-407E-A947-70E740481C1C}">
                <a14:useLocalDpi xmlns:a14="http://schemas.microsoft.com/office/drawing/2010/main" val="0"/>
              </a:ext>
            </a:extLst>
          </a:blip>
          <a:srcRect l="3425"/>
          <a:stretch/>
        </p:blipFill>
        <p:spPr>
          <a:xfrm>
            <a:off x="0" y="-13652"/>
            <a:ext cx="7772400" cy="10085705"/>
          </a:xfrm>
          <a:prstGeom prst="rect">
            <a:avLst/>
          </a:prstGeom>
        </p:spPr>
      </p:pic>
    </p:spTree>
    <p:extLst>
      <p:ext uri="{BB962C8B-B14F-4D97-AF65-F5344CB8AC3E}">
        <p14:creationId xmlns:p14="http://schemas.microsoft.com/office/powerpoint/2010/main" val="3491972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p:cNvSpPr>
            <a:spLocks noGrp="1"/>
          </p:cNvSpPr>
          <p:nvPr>
            <p:ph type="body" sz="quarter" idx="10"/>
          </p:nvPr>
        </p:nvSpPr>
        <p:spPr>
          <a:xfrm>
            <a:off x="372428"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078197"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A3D27F9-7D19-8ECF-C50E-71D515E54BB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195004294"/>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rgbClr val="FFFCF9"/>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DE70E27-0364-56D1-6096-120084214F1F}"/>
              </a:ext>
            </a:extLst>
          </p:cNvPr>
          <p:cNvSpPr>
            <a:spLocks noGrp="1"/>
          </p:cNvSpPr>
          <p:nvPr>
            <p:ph type="sldNum" sz="quarter" idx="12"/>
          </p:nvPr>
        </p:nvSpPr>
        <p:spPr>
          <a:xfrm>
            <a:off x="6254750" y="9468223"/>
            <a:ext cx="1085850" cy="170714"/>
          </a:xfrm>
        </p:spPr>
        <p:txBody>
          <a:bodyPr wrap="square" lIns="0" tIns="0" rIns="0" bIns="0" anchor="ctr">
            <a:noAutofit/>
          </a:bodyPr>
          <a:lstStyle>
            <a:lvl1pPr algn="r">
              <a:defRPr sz="1000"/>
            </a:lvl1pPr>
          </a:lstStyle>
          <a:p>
            <a:fld id="{BF64B658-AF8F-7D4C-AC24-1E662CA57B6D}" type="slidenum">
              <a:rPr lang="en-US" smtClean="0"/>
              <a:pPr/>
              <a:t>‹#›</a:t>
            </a:fld>
            <a:endParaRPr lang="en-US" sz="1000"/>
          </a:p>
        </p:txBody>
      </p:sp>
      <p:pic>
        <p:nvPicPr>
          <p:cNvPr id="4" name="Picture 4">
            <a:extLst>
              <a:ext uri="{FF2B5EF4-FFF2-40B4-BE49-F238E27FC236}">
                <a16:creationId xmlns:a16="http://schemas.microsoft.com/office/drawing/2014/main" id="{3A7A6D68-C2E0-D9FF-8724-4EA064C42F1B}"/>
              </a:ext>
            </a:extLst>
          </p:cNvPr>
          <p:cNvPicPr>
            <a:picLocks noChangeAspect="1" noChangeArrowheads="1"/>
          </p:cNvPicPr>
          <p:nvPr userDrawn="1"/>
        </p:nvPicPr>
        <p:blipFill>
          <a:blip r:embed="rId2">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0AF0075-BC5F-9003-0604-B9B4DD3406F4}"/>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spTree>
    <p:extLst>
      <p:ext uri="{BB962C8B-B14F-4D97-AF65-F5344CB8AC3E}">
        <p14:creationId xmlns:p14="http://schemas.microsoft.com/office/powerpoint/2010/main" val="23451464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FFFCF9"/>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253977-7E82-37EF-39CE-E14182C6AD00}"/>
              </a:ext>
            </a:extLst>
          </p:cNvPr>
          <p:cNvGrpSpPr/>
          <p:nvPr userDrawn="1"/>
        </p:nvGrpSpPr>
        <p:grpSpPr>
          <a:xfrm>
            <a:off x="0" y="4787153"/>
            <a:ext cx="7772400" cy="5271247"/>
            <a:chOff x="0" y="4787153"/>
            <a:chExt cx="7772400" cy="5271247"/>
          </a:xfrm>
        </p:grpSpPr>
        <p:pic>
          <p:nvPicPr>
            <p:cNvPr id="3" name="Picture 2" descr="Close-up of a colorful object&#10;&#10;Description automatically generated">
              <a:extLst>
                <a:ext uri="{FF2B5EF4-FFF2-40B4-BE49-F238E27FC236}">
                  <a16:creationId xmlns:a16="http://schemas.microsoft.com/office/drawing/2014/main" id="{9480C054-C592-ABAC-8783-DF3AD8D62A25}"/>
                </a:ext>
              </a:extLst>
            </p:cNvPr>
            <p:cNvPicPr/>
            <p:nvPr/>
          </p:nvPicPr>
          <p:blipFill rotWithShape="1">
            <a:blip r:embed="rId2">
              <a:alphaModFix amt="17000"/>
            </a:blip>
            <a:srcRect l="3450" t="29532" r="31847" b="5471"/>
            <a:stretch>
              <a:fillRect/>
            </a:stretch>
          </p:blipFill>
          <p:spPr>
            <a:xfrm>
              <a:off x="0" y="4787155"/>
              <a:ext cx="7772400" cy="5271245"/>
            </a:xfrm>
            <a:custGeom>
              <a:avLst/>
              <a:gdLst>
                <a:gd name="csX0" fmla="*/ 0 w 7772400"/>
                <a:gd name="csY0" fmla="*/ 0 h 9518073"/>
                <a:gd name="csX1" fmla="*/ 7772400 w 7772400"/>
                <a:gd name="csY1" fmla="*/ 0 h 9518073"/>
                <a:gd name="csX2" fmla="*/ 7772400 w 7772400"/>
                <a:gd name="csY2" fmla="*/ 9518073 h 9518073"/>
                <a:gd name="csX3" fmla="*/ 0 w 7772400"/>
                <a:gd name="csY3" fmla="*/ 9518073 h 9518073"/>
              </a:gdLst>
              <a:ahLst/>
              <a:cxnLst>
                <a:cxn ang="0">
                  <a:pos x="csX0" y="csY0"/>
                </a:cxn>
                <a:cxn ang="0">
                  <a:pos x="csX1" y="csY1"/>
                </a:cxn>
                <a:cxn ang="0">
                  <a:pos x="csX2" y="csY2"/>
                </a:cxn>
                <a:cxn ang="0">
                  <a:pos x="csX3" y="csY3"/>
                </a:cxn>
              </a:cxnLst>
              <a:rect l="l" t="t" r="r" b="b"/>
              <a:pathLst>
                <a:path w="7772400" h="9518073">
                  <a:moveTo>
                    <a:pt x="0" y="0"/>
                  </a:moveTo>
                  <a:lnTo>
                    <a:pt x="7772400" y="0"/>
                  </a:lnTo>
                  <a:lnTo>
                    <a:pt x="7772400" y="9518073"/>
                  </a:lnTo>
                  <a:lnTo>
                    <a:pt x="0" y="9518073"/>
                  </a:lnTo>
                  <a:close/>
                </a:path>
              </a:pathLst>
            </a:custGeom>
            <a:solidFill>
              <a:srgbClr val="FAF3EE">
                <a:alpha val="0"/>
              </a:srgbClr>
            </a:solidFill>
          </p:spPr>
        </p:pic>
        <p:sp>
          <p:nvSpPr>
            <p:cNvPr id="5" name="Freeform: Shape 4">
              <a:extLst>
                <a:ext uri="{FF2B5EF4-FFF2-40B4-BE49-F238E27FC236}">
                  <a16:creationId xmlns:a16="http://schemas.microsoft.com/office/drawing/2014/main" id="{D119B7E6-B9D7-EF75-365E-0ADFDFC8BD3C}"/>
                </a:ext>
              </a:extLst>
            </p:cNvPr>
            <p:cNvSpPr/>
            <p:nvPr/>
          </p:nvSpPr>
          <p:spPr bwMode="auto">
            <a:xfrm>
              <a:off x="0" y="4787153"/>
              <a:ext cx="7772400" cy="2371054"/>
            </a:xfrm>
            <a:custGeom>
              <a:avLst/>
              <a:gdLst>
                <a:gd name="csX0" fmla="*/ 0 w 7772400"/>
                <a:gd name="csY0" fmla="*/ 0 h 1124119"/>
                <a:gd name="csX1" fmla="*/ 7772400 w 7772400"/>
                <a:gd name="csY1" fmla="*/ 0 h 1124119"/>
                <a:gd name="csX2" fmla="*/ 7772400 w 7772400"/>
                <a:gd name="csY2" fmla="*/ 1124119 h 1124119"/>
                <a:gd name="csX3" fmla="*/ 0 w 7772400"/>
                <a:gd name="csY3" fmla="*/ 1124119 h 1124119"/>
              </a:gdLst>
              <a:ahLst/>
              <a:cxnLst>
                <a:cxn ang="0">
                  <a:pos x="csX0" y="csY0"/>
                </a:cxn>
                <a:cxn ang="0">
                  <a:pos x="csX1" y="csY1"/>
                </a:cxn>
                <a:cxn ang="0">
                  <a:pos x="csX2" y="csY2"/>
                </a:cxn>
                <a:cxn ang="0">
                  <a:pos x="csX3" y="csY3"/>
                </a:cxn>
              </a:cxnLst>
              <a:rect l="l" t="t" r="r" b="b"/>
              <a:pathLst>
                <a:path w="7772400" h="1124119">
                  <a:moveTo>
                    <a:pt x="0" y="0"/>
                  </a:moveTo>
                  <a:lnTo>
                    <a:pt x="7772400" y="0"/>
                  </a:lnTo>
                  <a:lnTo>
                    <a:pt x="7772400" y="1124119"/>
                  </a:lnTo>
                  <a:lnTo>
                    <a:pt x="0" y="1124119"/>
                  </a:lnTo>
                  <a:close/>
                </a:path>
              </a:pathLst>
            </a:custGeom>
            <a:gradFill flip="none" rotWithShape="1">
              <a:gsLst>
                <a:gs pos="0">
                  <a:srgbClr val="FFFCF9"/>
                </a:gs>
                <a:gs pos="100000">
                  <a:srgbClr val="FFFCF9">
                    <a:alpha val="0"/>
                  </a:srgb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err="1">
                <a:solidFill>
                  <a:srgbClr val="FFFFFF"/>
                </a:solidFill>
                <a:ea typeface="Segoe UI" pitchFamily="34" charset="0"/>
                <a:cs typeface="Segoe UI" pitchFamily="34" charset="0"/>
              </a:endParaRPr>
            </a:p>
          </p:txBody>
        </p:sp>
      </p:grpSp>
      <p:sp>
        <p:nvSpPr>
          <p:cNvPr id="9" name="Slide Number Placeholder 5">
            <a:extLst>
              <a:ext uri="{FF2B5EF4-FFF2-40B4-BE49-F238E27FC236}">
                <a16:creationId xmlns:a16="http://schemas.microsoft.com/office/drawing/2014/main" id="{0DE70E27-0364-56D1-6096-120084214F1F}"/>
              </a:ext>
            </a:extLst>
          </p:cNvPr>
          <p:cNvSpPr>
            <a:spLocks noGrp="1"/>
          </p:cNvSpPr>
          <p:nvPr userDrawn="1">
            <p:ph type="sldNum" sz="quarter" idx="12"/>
          </p:nvPr>
        </p:nvSpPr>
        <p:spPr>
          <a:xfrm>
            <a:off x="5591810" y="9322649"/>
            <a:ext cx="1748790" cy="535517"/>
          </a:xfrm>
        </p:spPr>
        <p:txBody>
          <a:bodyPr rIns="0" anchor="ctr"/>
          <a:lstStyle>
            <a:lvl1pPr algn="r">
              <a:defRPr sz="1200"/>
            </a:lvl1pPr>
          </a:lstStyle>
          <a:p>
            <a:fld id="{BF64B658-AF8F-7D4C-AC24-1E662CA57B6D}" type="slidenum">
              <a:rPr lang="en-US" smtClean="0"/>
              <a:pPr/>
              <a:t>‹#›</a:t>
            </a:fld>
            <a:endParaRPr lang="en-US"/>
          </a:p>
        </p:txBody>
      </p:sp>
      <p:pic>
        <p:nvPicPr>
          <p:cNvPr id="6" name="Picture 5">
            <a:extLst>
              <a:ext uri="{FF2B5EF4-FFF2-40B4-BE49-F238E27FC236}">
                <a16:creationId xmlns:a16="http://schemas.microsoft.com/office/drawing/2014/main" id="{50AF0075-BC5F-9003-0604-B9B4DD3406F4}"/>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pic>
        <p:nvPicPr>
          <p:cNvPr id="8" name="Picture 4">
            <a:extLst>
              <a:ext uri="{FF2B5EF4-FFF2-40B4-BE49-F238E27FC236}">
                <a16:creationId xmlns:a16="http://schemas.microsoft.com/office/drawing/2014/main" id="{2834ACF3-6EAF-74EC-6E96-D64F2751F1AA}"/>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1498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FFFCF9"/>
        </a:solidFill>
        <a:effectLst/>
      </p:bgPr>
    </p:bg>
    <p:spTree>
      <p:nvGrpSpPr>
        <p:cNvPr id="1" name=""/>
        <p:cNvGrpSpPr/>
        <p:nvPr/>
      </p:nvGrpSpPr>
      <p:grpSpPr>
        <a:xfrm>
          <a:off x="0" y="0"/>
          <a:ext cx="0" cy="0"/>
          <a:chOff x="0" y="0"/>
          <a:chExt cx="0" cy="0"/>
        </a:xfrm>
      </p:grpSpPr>
      <p:pic>
        <p:nvPicPr>
          <p:cNvPr id="10" name="Picture 9" descr="Close-up of a colorful object&#10;&#10;Description automatically generated">
            <a:extLst>
              <a:ext uri="{FF2B5EF4-FFF2-40B4-BE49-F238E27FC236}">
                <a16:creationId xmlns:a16="http://schemas.microsoft.com/office/drawing/2014/main" id="{5A43469A-13F3-BB92-FEA3-A0A3437EB741}"/>
              </a:ext>
            </a:extLst>
          </p:cNvPr>
          <p:cNvPicPr/>
          <p:nvPr userDrawn="1"/>
        </p:nvPicPr>
        <p:blipFill rotWithShape="1">
          <a:blip r:embed="rId2">
            <a:alphaModFix amt="17000"/>
          </a:blip>
          <a:srcRect l="2211" t="6288" r="49694" b="1026"/>
          <a:stretch>
            <a:fillRect/>
          </a:stretch>
        </p:blipFill>
        <p:spPr>
          <a:xfrm>
            <a:off x="0" y="540327"/>
            <a:ext cx="7772400" cy="9518073"/>
          </a:xfrm>
          <a:custGeom>
            <a:avLst/>
            <a:gdLst>
              <a:gd name="csX0" fmla="*/ 0 w 7772400"/>
              <a:gd name="csY0" fmla="*/ 0 h 9518073"/>
              <a:gd name="csX1" fmla="*/ 7772400 w 7772400"/>
              <a:gd name="csY1" fmla="*/ 0 h 9518073"/>
              <a:gd name="csX2" fmla="*/ 7772400 w 7772400"/>
              <a:gd name="csY2" fmla="*/ 9518073 h 9518073"/>
              <a:gd name="csX3" fmla="*/ 0 w 7772400"/>
              <a:gd name="csY3" fmla="*/ 9518073 h 9518073"/>
            </a:gdLst>
            <a:ahLst/>
            <a:cxnLst>
              <a:cxn ang="0">
                <a:pos x="csX0" y="csY0"/>
              </a:cxn>
              <a:cxn ang="0">
                <a:pos x="csX1" y="csY1"/>
              </a:cxn>
              <a:cxn ang="0">
                <a:pos x="csX2" y="csY2"/>
              </a:cxn>
              <a:cxn ang="0">
                <a:pos x="csX3" y="csY3"/>
              </a:cxn>
            </a:cxnLst>
            <a:rect l="l" t="t" r="r" b="b"/>
            <a:pathLst>
              <a:path w="7772400" h="9518073">
                <a:moveTo>
                  <a:pt x="0" y="0"/>
                </a:moveTo>
                <a:lnTo>
                  <a:pt x="7772400" y="0"/>
                </a:lnTo>
                <a:lnTo>
                  <a:pt x="7772400" y="9518073"/>
                </a:lnTo>
                <a:lnTo>
                  <a:pt x="0" y="9518073"/>
                </a:lnTo>
                <a:close/>
              </a:path>
            </a:pathLst>
          </a:custGeom>
          <a:solidFill>
            <a:srgbClr val="FAF3EE">
              <a:alpha val="0"/>
            </a:srgbClr>
          </a:solidFill>
        </p:spPr>
      </p:pic>
      <p:sp>
        <p:nvSpPr>
          <p:cNvPr id="9" name="Slide Number Placeholder 5">
            <a:extLst>
              <a:ext uri="{FF2B5EF4-FFF2-40B4-BE49-F238E27FC236}">
                <a16:creationId xmlns:a16="http://schemas.microsoft.com/office/drawing/2014/main" id="{0DE70E27-0364-56D1-6096-120084214F1F}"/>
              </a:ext>
            </a:extLst>
          </p:cNvPr>
          <p:cNvSpPr>
            <a:spLocks noGrp="1"/>
          </p:cNvSpPr>
          <p:nvPr>
            <p:ph type="sldNum" sz="quarter" idx="12"/>
          </p:nvPr>
        </p:nvSpPr>
        <p:spPr>
          <a:xfrm>
            <a:off x="5591810" y="9322649"/>
            <a:ext cx="1748790" cy="535517"/>
          </a:xfrm>
        </p:spPr>
        <p:txBody>
          <a:bodyPr rIns="0" anchor="ctr"/>
          <a:lstStyle>
            <a:lvl1pPr algn="r">
              <a:defRPr sz="1200"/>
            </a:lvl1pPr>
          </a:lstStyle>
          <a:p>
            <a:fld id="{BF64B658-AF8F-7D4C-AC24-1E662CA57B6D}" type="slidenum">
              <a:rPr lang="en-US" smtClean="0"/>
              <a:pPr/>
              <a:t>‹#›</a:t>
            </a:fld>
            <a:endParaRPr lang="en-US"/>
          </a:p>
        </p:txBody>
      </p:sp>
      <p:pic>
        <p:nvPicPr>
          <p:cNvPr id="6" name="Picture 5">
            <a:extLst>
              <a:ext uri="{FF2B5EF4-FFF2-40B4-BE49-F238E27FC236}">
                <a16:creationId xmlns:a16="http://schemas.microsoft.com/office/drawing/2014/main" id="{59238670-F718-DF06-6E09-4968993F1166}"/>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pic>
        <p:nvPicPr>
          <p:cNvPr id="2" name="Picture 4">
            <a:extLst>
              <a:ext uri="{FF2B5EF4-FFF2-40B4-BE49-F238E27FC236}">
                <a16:creationId xmlns:a16="http://schemas.microsoft.com/office/drawing/2014/main" id="{A715A678-2F7A-4B34-BFBA-1BD56C0DDDC3}"/>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261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27709D-D3F7-2875-EDD7-F2F90E2B1ED6}"/>
              </a:ext>
            </a:extLst>
          </p:cNvPr>
          <p:cNvPicPr>
            <a:picLocks noChangeAspect="1"/>
          </p:cNvPicPr>
          <p:nvPr userDrawn="1"/>
        </p:nvPicPr>
        <p:blipFill rotWithShape="1">
          <a:blip r:embed="rId2"/>
          <a:srcRect l="2886" r="47142"/>
          <a:stretch>
            <a:fillRect/>
          </a:stretch>
        </p:blipFill>
        <p:spPr>
          <a:xfrm>
            <a:off x="0" y="0"/>
            <a:ext cx="7772400" cy="10058400"/>
          </a:xfrm>
          <a:prstGeom prst="rect">
            <a:avLst/>
          </a:prstGeom>
        </p:spPr>
      </p:pic>
      <p:pic>
        <p:nvPicPr>
          <p:cNvPr id="4" name="Picture 3" descr="Microsoft Copilot Pro: Your Ultimate Productivity Partner?">
            <a:extLst>
              <a:ext uri="{FF2B5EF4-FFF2-40B4-BE49-F238E27FC236}">
                <a16:creationId xmlns:a16="http://schemas.microsoft.com/office/drawing/2014/main" id="{D5360A71-0C3A-3E98-C3BC-70187F2B11A9}"/>
              </a:ext>
            </a:extLst>
          </p:cNvPr>
          <p:cNvPicPr/>
          <p:nvPr userDrawn="1"/>
        </p:nvPicPr>
        <p:blipFill rotWithShape="1">
          <a:blip r:embed="rId3">
            <a:extLst>
              <a:ext uri="{28A0092B-C50C-407E-A947-70E740481C1C}">
                <a14:useLocalDpi xmlns:a14="http://schemas.microsoft.com/office/drawing/2010/main" val="0"/>
              </a:ext>
            </a:extLst>
          </a:blip>
          <a:srcRect/>
          <a:stretch/>
        </p:blipFill>
        <p:spPr bwMode="auto">
          <a:xfrm>
            <a:off x="403963" y="401347"/>
            <a:ext cx="411275" cy="411275"/>
          </a:xfrm>
          <a:custGeom>
            <a:avLst/>
            <a:gdLst>
              <a:gd name="connsiteX0" fmla="*/ 0 w 411275"/>
              <a:gd name="connsiteY0" fmla="*/ 0 h 411275"/>
              <a:gd name="connsiteX1" fmla="*/ 411275 w 411275"/>
              <a:gd name="connsiteY1" fmla="*/ 0 h 411275"/>
              <a:gd name="connsiteX2" fmla="*/ 411275 w 411275"/>
              <a:gd name="connsiteY2" fmla="*/ 411275 h 411275"/>
              <a:gd name="connsiteX3" fmla="*/ 0 w 411275"/>
              <a:gd name="connsiteY3" fmla="*/ 411275 h 411275"/>
            </a:gdLst>
            <a:ahLst/>
            <a:cxnLst>
              <a:cxn ang="0">
                <a:pos x="connsiteX0" y="connsiteY0"/>
              </a:cxn>
              <a:cxn ang="0">
                <a:pos x="connsiteX1" y="connsiteY1"/>
              </a:cxn>
              <a:cxn ang="0">
                <a:pos x="connsiteX2" y="connsiteY2"/>
              </a:cxn>
              <a:cxn ang="0">
                <a:pos x="connsiteX3" y="connsiteY3"/>
              </a:cxn>
            </a:cxnLst>
            <a:rect l="l" t="t" r="r" b="b"/>
            <a:pathLst>
              <a:path w="411275" h="411275">
                <a:moveTo>
                  <a:pt x="0" y="0"/>
                </a:moveTo>
                <a:lnTo>
                  <a:pt x="411275" y="0"/>
                </a:lnTo>
                <a:lnTo>
                  <a:pt x="411275" y="411275"/>
                </a:lnTo>
                <a:lnTo>
                  <a:pt x="0" y="411275"/>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9720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FFFCF9"/>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253977-7E82-37EF-39CE-E14182C6AD00}"/>
              </a:ext>
            </a:extLst>
          </p:cNvPr>
          <p:cNvGrpSpPr/>
          <p:nvPr userDrawn="1"/>
        </p:nvGrpSpPr>
        <p:grpSpPr>
          <a:xfrm>
            <a:off x="0" y="4787153"/>
            <a:ext cx="7772400" cy="5271247"/>
            <a:chOff x="0" y="4787153"/>
            <a:chExt cx="7772400" cy="5271247"/>
          </a:xfrm>
        </p:grpSpPr>
        <p:pic>
          <p:nvPicPr>
            <p:cNvPr id="3" name="Picture 2" descr="Close-up of a colorful object&#10;&#10;Description automatically generated">
              <a:extLst>
                <a:ext uri="{FF2B5EF4-FFF2-40B4-BE49-F238E27FC236}">
                  <a16:creationId xmlns:a16="http://schemas.microsoft.com/office/drawing/2014/main" id="{9480C054-C592-ABAC-8783-DF3AD8D62A25}"/>
                </a:ext>
              </a:extLst>
            </p:cNvPr>
            <p:cNvPicPr/>
            <p:nvPr/>
          </p:nvPicPr>
          <p:blipFill rotWithShape="1">
            <a:blip r:embed="rId2">
              <a:alphaModFix amt="17000"/>
            </a:blip>
            <a:srcRect l="3450" t="29532" r="31847" b="5471"/>
            <a:stretch>
              <a:fillRect/>
            </a:stretch>
          </p:blipFill>
          <p:spPr>
            <a:xfrm>
              <a:off x="0" y="4787155"/>
              <a:ext cx="7772400" cy="5271245"/>
            </a:xfrm>
            <a:custGeom>
              <a:avLst/>
              <a:gdLst>
                <a:gd name="csX0" fmla="*/ 0 w 7772400"/>
                <a:gd name="csY0" fmla="*/ 0 h 9518073"/>
                <a:gd name="csX1" fmla="*/ 7772400 w 7772400"/>
                <a:gd name="csY1" fmla="*/ 0 h 9518073"/>
                <a:gd name="csX2" fmla="*/ 7772400 w 7772400"/>
                <a:gd name="csY2" fmla="*/ 9518073 h 9518073"/>
                <a:gd name="csX3" fmla="*/ 0 w 7772400"/>
                <a:gd name="csY3" fmla="*/ 9518073 h 9518073"/>
              </a:gdLst>
              <a:ahLst/>
              <a:cxnLst>
                <a:cxn ang="0">
                  <a:pos x="csX0" y="csY0"/>
                </a:cxn>
                <a:cxn ang="0">
                  <a:pos x="csX1" y="csY1"/>
                </a:cxn>
                <a:cxn ang="0">
                  <a:pos x="csX2" y="csY2"/>
                </a:cxn>
                <a:cxn ang="0">
                  <a:pos x="csX3" y="csY3"/>
                </a:cxn>
              </a:cxnLst>
              <a:rect l="l" t="t" r="r" b="b"/>
              <a:pathLst>
                <a:path w="7772400" h="9518073">
                  <a:moveTo>
                    <a:pt x="0" y="0"/>
                  </a:moveTo>
                  <a:lnTo>
                    <a:pt x="7772400" y="0"/>
                  </a:lnTo>
                  <a:lnTo>
                    <a:pt x="7772400" y="9518073"/>
                  </a:lnTo>
                  <a:lnTo>
                    <a:pt x="0" y="9518073"/>
                  </a:lnTo>
                  <a:close/>
                </a:path>
              </a:pathLst>
            </a:custGeom>
            <a:solidFill>
              <a:srgbClr val="FAF3EE">
                <a:alpha val="0"/>
              </a:srgbClr>
            </a:solidFill>
          </p:spPr>
        </p:pic>
        <p:sp>
          <p:nvSpPr>
            <p:cNvPr id="5" name="Freeform: Shape 4">
              <a:extLst>
                <a:ext uri="{FF2B5EF4-FFF2-40B4-BE49-F238E27FC236}">
                  <a16:creationId xmlns:a16="http://schemas.microsoft.com/office/drawing/2014/main" id="{D119B7E6-B9D7-EF75-365E-0ADFDFC8BD3C}"/>
                </a:ext>
              </a:extLst>
            </p:cNvPr>
            <p:cNvSpPr/>
            <p:nvPr/>
          </p:nvSpPr>
          <p:spPr bwMode="auto">
            <a:xfrm>
              <a:off x="0" y="4787153"/>
              <a:ext cx="7772400" cy="2371054"/>
            </a:xfrm>
            <a:custGeom>
              <a:avLst/>
              <a:gdLst>
                <a:gd name="csX0" fmla="*/ 0 w 7772400"/>
                <a:gd name="csY0" fmla="*/ 0 h 1124119"/>
                <a:gd name="csX1" fmla="*/ 7772400 w 7772400"/>
                <a:gd name="csY1" fmla="*/ 0 h 1124119"/>
                <a:gd name="csX2" fmla="*/ 7772400 w 7772400"/>
                <a:gd name="csY2" fmla="*/ 1124119 h 1124119"/>
                <a:gd name="csX3" fmla="*/ 0 w 7772400"/>
                <a:gd name="csY3" fmla="*/ 1124119 h 1124119"/>
              </a:gdLst>
              <a:ahLst/>
              <a:cxnLst>
                <a:cxn ang="0">
                  <a:pos x="csX0" y="csY0"/>
                </a:cxn>
                <a:cxn ang="0">
                  <a:pos x="csX1" y="csY1"/>
                </a:cxn>
                <a:cxn ang="0">
                  <a:pos x="csX2" y="csY2"/>
                </a:cxn>
                <a:cxn ang="0">
                  <a:pos x="csX3" y="csY3"/>
                </a:cxn>
              </a:cxnLst>
              <a:rect l="l" t="t" r="r" b="b"/>
              <a:pathLst>
                <a:path w="7772400" h="1124119">
                  <a:moveTo>
                    <a:pt x="0" y="0"/>
                  </a:moveTo>
                  <a:lnTo>
                    <a:pt x="7772400" y="0"/>
                  </a:lnTo>
                  <a:lnTo>
                    <a:pt x="7772400" y="1124119"/>
                  </a:lnTo>
                  <a:lnTo>
                    <a:pt x="0" y="1124119"/>
                  </a:lnTo>
                  <a:close/>
                </a:path>
              </a:pathLst>
            </a:custGeom>
            <a:gradFill flip="none" rotWithShape="1">
              <a:gsLst>
                <a:gs pos="0">
                  <a:srgbClr val="FFFCF9"/>
                </a:gs>
                <a:gs pos="100000">
                  <a:srgbClr val="FFFCF9">
                    <a:alpha val="0"/>
                  </a:srgb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grpSp>
      <p:pic>
        <p:nvPicPr>
          <p:cNvPr id="6" name="Picture 5">
            <a:extLst>
              <a:ext uri="{FF2B5EF4-FFF2-40B4-BE49-F238E27FC236}">
                <a16:creationId xmlns:a16="http://schemas.microsoft.com/office/drawing/2014/main" id="{50AF0075-BC5F-9003-0604-B9B4DD3406F4}"/>
              </a:ext>
            </a:extLst>
          </p:cNvPr>
          <p:cNvPicPr>
            <a:picLocks noChangeAspect="1"/>
          </p:cNvPicPr>
          <p:nvPr userDrawn="1"/>
        </p:nvPicPr>
        <p:blipFill>
          <a:blip r:embed="rId3">
            <a:alphaModFix amt="50000"/>
            <a:extLst>
              <a:ext uri="{28A0092B-C50C-407E-A947-70E740481C1C}">
                <a14:useLocalDpi xmlns:a14="http://schemas.microsoft.com/office/drawing/2010/main" val="0"/>
              </a:ext>
            </a:extLst>
          </a:blip>
          <a:srcRect l="9687" t="59915" r="4623" b="35332"/>
          <a:stretch>
            <a:fillRect/>
          </a:stretch>
        </p:blipFill>
        <p:spPr>
          <a:xfrm flipH="1">
            <a:off x="0" y="0"/>
            <a:ext cx="7772400" cy="540327"/>
          </a:xfrm>
          <a:prstGeom prst="rect">
            <a:avLst/>
          </a:prstGeom>
        </p:spPr>
      </p:pic>
      <p:sp>
        <p:nvSpPr>
          <p:cNvPr id="8" name="Slide Number Placeholder 5">
            <a:extLst>
              <a:ext uri="{FF2B5EF4-FFF2-40B4-BE49-F238E27FC236}">
                <a16:creationId xmlns:a16="http://schemas.microsoft.com/office/drawing/2014/main" id="{D9A80629-0AAB-4691-EE1C-4314AF282AFA}"/>
              </a:ext>
            </a:extLst>
          </p:cNvPr>
          <p:cNvSpPr>
            <a:spLocks noGrp="1"/>
          </p:cNvSpPr>
          <p:nvPr>
            <p:ph type="sldNum" sz="quarter" idx="12"/>
          </p:nvPr>
        </p:nvSpPr>
        <p:spPr>
          <a:xfrm>
            <a:off x="5591810" y="9665646"/>
            <a:ext cx="1748790" cy="126054"/>
          </a:xfrm>
        </p:spPr>
        <p:txBody>
          <a:bodyPr lIns="0" tIns="0" rIns="0" bIns="0" anchor="ctr">
            <a:noAutofit/>
          </a:bodyPr>
          <a:lstStyle>
            <a:lvl1pPr algn="r">
              <a:defRPr sz="1000"/>
            </a:lvl1pPr>
          </a:lstStyle>
          <a:p>
            <a:fld id="{BF64B658-AF8F-7D4C-AC24-1E662CA57B6D}" type="slidenum">
              <a:rPr lang="en-US" smtClean="0"/>
              <a:pPr/>
              <a:t>‹#›</a:t>
            </a:fld>
            <a:endParaRPr lang="en-US" sz="1000"/>
          </a:p>
        </p:txBody>
      </p:sp>
      <p:pic>
        <p:nvPicPr>
          <p:cNvPr id="2" name="Picture 4">
            <a:extLst>
              <a:ext uri="{FF2B5EF4-FFF2-40B4-BE49-F238E27FC236}">
                <a16:creationId xmlns:a16="http://schemas.microsoft.com/office/drawing/2014/main" id="{6EB02AAB-3EF0-A636-6355-E366ED7174AF}"/>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441324" y="9620251"/>
            <a:ext cx="818929" cy="17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1498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1"/>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2" name="Picture 1" descr="Microsoft 365 Copliot logo">
            <a:extLst>
              <a:ext uri="{FF2B5EF4-FFF2-40B4-BE49-F238E27FC236}">
                <a16:creationId xmlns:a16="http://schemas.microsoft.com/office/drawing/2014/main" id="{B4DCADE7-0790-2487-937E-7D277CFB6577}"/>
              </a:ext>
            </a:extLst>
          </p:cNvPr>
          <p:cNvPicPr>
            <a:picLocks noChangeAspect="1"/>
          </p:cNvPicPr>
          <p:nvPr/>
        </p:nvPicPr>
        <p:blipFill>
          <a:blip r:embed="rId3"/>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15189452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72428" y="4123353"/>
            <a:ext cx="5829300" cy="1059521"/>
          </a:xfrm>
          <a:noFill/>
        </p:spPr>
        <p:txBody>
          <a:bodyPr wrap="square" lIns="0" tIns="0" rIns="0" bIns="0" anchor="b" anchorCtr="0">
            <a:spAutoFit/>
          </a:bodyPr>
          <a:lstStyle>
            <a:lvl1pPr>
              <a:lnSpc>
                <a:spcPct val="90000"/>
              </a:lnSpc>
              <a:defRPr sz="3825" spc="-32"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8" y="5811521"/>
            <a:ext cx="5829300"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pic>
        <p:nvPicPr>
          <p:cNvPr id="11" name="Picture 10">
            <a:extLst>
              <a:ext uri="{FF2B5EF4-FFF2-40B4-BE49-F238E27FC236}">
                <a16:creationId xmlns:a16="http://schemas.microsoft.com/office/drawing/2014/main" id="{CA63402F-4347-87B8-3138-7514EE38EDA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54898"/>
          <a:stretch>
            <a:fillRect/>
          </a:stretch>
        </p:blipFill>
        <p:spPr>
          <a:xfrm>
            <a:off x="2583604" y="9244044"/>
            <a:ext cx="3854607" cy="814358"/>
          </a:xfrm>
          <a:prstGeom prst="rect">
            <a:avLst/>
          </a:prstGeom>
        </p:spPr>
      </p:pic>
      <p:pic>
        <p:nvPicPr>
          <p:cNvPr id="3" name="Picture 2">
            <a:extLst>
              <a:ext uri="{FF2B5EF4-FFF2-40B4-BE49-F238E27FC236}">
                <a16:creationId xmlns:a16="http://schemas.microsoft.com/office/drawing/2014/main" id="{604D7A63-E9F0-5EBC-B7BB-E070AABDA45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38770" y="1"/>
            <a:ext cx="3433630" cy="1312827"/>
          </a:xfrm>
          <a:prstGeom prst="rect">
            <a:avLst/>
          </a:prstGeom>
        </p:spPr>
      </p:pic>
      <p:pic>
        <p:nvPicPr>
          <p:cNvPr id="4" name="Picture 3" descr="Microsoft 365 Copliot logo">
            <a:extLst>
              <a:ext uri="{FF2B5EF4-FFF2-40B4-BE49-F238E27FC236}">
                <a16:creationId xmlns:a16="http://schemas.microsoft.com/office/drawing/2014/main" id="{AAFC5E3F-100B-1C88-51E6-030201636BED}"/>
              </a:ext>
            </a:extLst>
          </p:cNvPr>
          <p:cNvPicPr>
            <a:picLocks noChangeAspect="1"/>
          </p:cNvPicPr>
          <p:nvPr/>
        </p:nvPicPr>
        <p:blipFill>
          <a:blip r:embed="rId5"/>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2224479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Slide with replaceable imag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C2FDF7EE-7A92-04F3-3512-1E0B5613E34B}"/>
              </a:ext>
            </a:extLst>
          </p:cNvPr>
          <p:cNvSpPr/>
          <p:nvPr/>
        </p:nvSpPr>
        <p:spPr>
          <a:xfrm>
            <a:off x="3396886" y="0"/>
            <a:ext cx="4048" cy="10058400"/>
          </a:xfrm>
          <a:custGeom>
            <a:avLst/>
            <a:gdLst>
              <a:gd name="csX0" fmla="*/ 0 w 6350"/>
              <a:gd name="csY0" fmla="*/ 0 h 7239000"/>
              <a:gd name="csX1" fmla="*/ 0 w 6350"/>
              <a:gd name="csY1" fmla="*/ 7239000 h 7239000"/>
            </a:gdLst>
            <a:ahLst/>
            <a:cxnLst>
              <a:cxn ang="0">
                <a:pos x="csX0" y="csY0"/>
              </a:cxn>
              <a:cxn ang="0">
                <a:pos x="csX1" y="csY1"/>
              </a:cxn>
            </a:cxnLst>
            <a:rect l="l" t="t" r="r" b="b"/>
            <a:pathLst>
              <a:path w="6350" h="7239000">
                <a:moveTo>
                  <a:pt x="0" y="0"/>
                </a:moveTo>
                <a:lnTo>
                  <a:pt x="0" y="7239000"/>
                </a:lnTo>
              </a:path>
            </a:pathLst>
          </a:custGeom>
          <a:noFill/>
          <a:ln w="12700" cap="flat">
            <a:gradFill flip="none" rotWithShape="1">
              <a:gsLst>
                <a:gs pos="0">
                  <a:srgbClr val="AA5AF9"/>
                </a:gs>
                <a:gs pos="12000">
                  <a:srgbClr val="EC489F"/>
                </a:gs>
                <a:gs pos="24000">
                  <a:srgbClr val="FF6B6D"/>
                </a:gs>
                <a:gs pos="36000">
                  <a:srgbClr val="FFA73B"/>
                </a:gs>
                <a:gs pos="50000">
                  <a:srgbClr val="FFC229"/>
                </a:gs>
                <a:gs pos="64000">
                  <a:srgbClr val="BFC43B"/>
                </a:gs>
                <a:gs pos="76000">
                  <a:srgbClr val="71BC30"/>
                </a:gs>
                <a:gs pos="88000">
                  <a:srgbClr val="01B08D"/>
                </a:gs>
                <a:gs pos="100000">
                  <a:srgbClr val="0294ED"/>
                </a:gs>
              </a:gsLst>
              <a:lin ang="16200000" scaled="1"/>
              <a:tileRect/>
            </a:gradFill>
            <a:prstDash val="solid"/>
            <a:miter/>
          </a:ln>
        </p:spPr>
        <p:txBody>
          <a:bodyPr/>
          <a:lstStyle/>
          <a:p>
            <a:pPr lvl="0"/>
            <a:endParaRPr lang="en-US" sz="1125"/>
          </a:p>
        </p:txBody>
      </p:sp>
      <p:sp>
        <p:nvSpPr>
          <p:cNvPr id="9" name="Title 1"/>
          <p:cNvSpPr>
            <a:spLocks noGrp="1"/>
          </p:cNvSpPr>
          <p:nvPr>
            <p:ph type="title" hasCustomPrompt="1"/>
          </p:nvPr>
        </p:nvSpPr>
        <p:spPr>
          <a:xfrm>
            <a:off x="372427" y="3752672"/>
            <a:ext cx="2866073" cy="1430200"/>
          </a:xfrm>
          <a:noFill/>
        </p:spPr>
        <p:txBody>
          <a:bodyPr wrap="square" lIns="0" tIns="0" rIns="0" bIns="0" anchor="b" anchorCtr="0">
            <a:spAutoFit/>
          </a:bodyPr>
          <a:lstStyle>
            <a:lvl1pPr>
              <a:lnSpc>
                <a:spcPct val="90000"/>
              </a:lnSpc>
              <a:defRPr lang="en-US" sz="3442" b="0" kern="1200" cap="none" spc="-32" baseline="0" dirty="0">
                <a:ln w="3175">
                  <a:noFill/>
                </a:ln>
                <a:solidFill>
                  <a:schemeClr val="tx1"/>
                </a:solidFill>
                <a:effectLst/>
                <a:latin typeface="+mj-lt"/>
                <a:ea typeface="+mn-ea"/>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372427" y="5811521"/>
            <a:ext cx="2866073" cy="156966"/>
          </a:xfrm>
          <a:noFill/>
        </p:spPr>
        <p:txBody>
          <a:bodyPr wrap="square" lIns="0" tIns="0" rIns="0" bIns="0">
            <a:spAutoFit/>
          </a:bodyPr>
          <a:lstStyle>
            <a:lvl1pPr marL="0" indent="0">
              <a:spcBef>
                <a:spcPts val="0"/>
              </a:spcBef>
              <a:buNone/>
              <a:defRPr sz="1020" spc="0" baseline="0">
                <a:solidFill>
                  <a:schemeClr val="tx1"/>
                </a:solidFill>
                <a:latin typeface="+mn-lt"/>
                <a:cs typeface="Segoe Sans Display" pitchFamily="2" charset="0"/>
              </a:defRPr>
            </a:lvl1pPr>
          </a:lstStyle>
          <a:p>
            <a:pPr lvl="0"/>
            <a:r>
              <a:rPr lang="en-US"/>
              <a:t>Speaker name or subtitle text</a:t>
            </a:r>
          </a:p>
        </p:txBody>
      </p:sp>
      <p:sp>
        <p:nvSpPr>
          <p:cNvPr id="2" name="Picture Placeholder" descr="Picture placeholder">
            <a:extLst>
              <a:ext uri="{FF2B5EF4-FFF2-40B4-BE49-F238E27FC236}">
                <a16:creationId xmlns:a16="http://schemas.microsoft.com/office/drawing/2014/main" id="{9BD5030A-DADA-E973-A194-2BD6C3CE6D48}"/>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6" name="Picture 5" descr="Microsoft 365 Copliot logo">
            <a:extLst>
              <a:ext uri="{FF2B5EF4-FFF2-40B4-BE49-F238E27FC236}">
                <a16:creationId xmlns:a16="http://schemas.microsoft.com/office/drawing/2014/main" id="{E8A5DC13-5C8A-0715-D158-D669688A5B85}"/>
              </a:ext>
            </a:extLst>
          </p:cNvPr>
          <p:cNvPicPr>
            <a:picLocks noChangeAspect="1"/>
          </p:cNvPicPr>
          <p:nvPr/>
        </p:nvPicPr>
        <p:blipFill>
          <a:blip r:embed="rId4"/>
          <a:stretch>
            <a:fillRect/>
          </a:stretch>
        </p:blipFill>
        <p:spPr>
          <a:xfrm>
            <a:off x="148992" y="414322"/>
            <a:ext cx="1362560" cy="1327163"/>
          </a:xfrm>
          <a:prstGeom prst="rect">
            <a:avLst/>
          </a:prstGeom>
        </p:spPr>
      </p:pic>
    </p:spTree>
    <p:extLst>
      <p:ext uri="{BB962C8B-B14F-4D97-AF65-F5344CB8AC3E}">
        <p14:creationId xmlns:p14="http://schemas.microsoft.com/office/powerpoint/2010/main" val="53697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7" y="670560"/>
            <a:ext cx="7024307" cy="353174"/>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372428" y="2104813"/>
            <a:ext cx="7024509"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580767345"/>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amp; Non-bullete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73823" y="2103743"/>
            <a:ext cx="7024307" cy="1028358"/>
          </a:xfrm>
        </p:spPr>
        <p:txBody>
          <a:bodyPr wrap="square">
            <a:spAutoFit/>
          </a:bodyPr>
          <a:lstStyle>
            <a:lvl1pPr marL="0" indent="0">
              <a:buNone/>
              <a:defRPr/>
            </a:lvl1pPr>
            <a:lvl2pPr marL="145733" indent="0">
              <a:buNone/>
              <a:defRPr/>
            </a:lvl2pPr>
            <a:lvl3pPr marL="291465" indent="0">
              <a:buNone/>
              <a:defRPr/>
            </a:lvl3pPr>
            <a:lvl4pPr marL="437198" indent="0">
              <a:buNone/>
              <a:defRPr/>
            </a:lvl4pPr>
            <a:lvl5pPr marL="58293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1363FF4-6EF0-D2BC-8DFE-19CC89CD9276}"/>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4165385063"/>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372427"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25053" indent="-9715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4078486"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37198" indent="-8703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112CDB0-015D-94C2-ECEE-970711F59EB7}"/>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681662521"/>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wo Column Bulle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372428" y="2104813"/>
            <a:ext cx="332249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073426" y="2104813"/>
            <a:ext cx="3327559" cy="102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3" name="Text Placeholder 4">
            <a:extLst>
              <a:ext uri="{FF2B5EF4-FFF2-40B4-BE49-F238E27FC236}">
                <a16:creationId xmlns:a16="http://schemas.microsoft.com/office/drawing/2014/main" id="{CDC3595B-25C2-CF43-259D-75A3671E709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4075520401"/>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p:cNvSpPr>
            <a:spLocks noGrp="1"/>
          </p:cNvSpPr>
          <p:nvPr>
            <p:ph type="body" sz="quarter" idx="10"/>
          </p:nvPr>
        </p:nvSpPr>
        <p:spPr>
          <a:xfrm>
            <a:off x="372428"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078197" y="2104813"/>
            <a:ext cx="3322701" cy="1028358"/>
          </a:xfrm>
        </p:spPr>
        <p:txBody>
          <a:bodyPr wrap="square">
            <a:spAutoFit/>
          </a:bodyPr>
          <a:lstStyle>
            <a:lvl1pPr marL="0" indent="0">
              <a:spcBef>
                <a:spcPts val="780"/>
              </a:spcBef>
              <a:buClr>
                <a:schemeClr val="tx1"/>
              </a:buClr>
              <a:buFont typeface="Wingdings" panose="05000000000000000000" pitchFamily="2" charset="2"/>
              <a:buNone/>
              <a:defRPr sz="1785" b="0">
                <a:latin typeface="Segoe Sans Display" pitchFamily="2" charset="0"/>
                <a:cs typeface="Segoe Sans Display" pitchFamily="2" charset="0"/>
              </a:defRPr>
            </a:lvl1pPr>
            <a:lvl2pPr marL="162937" indent="0">
              <a:buFont typeface="Wingdings" panose="05000000000000000000" pitchFamily="2" charset="2"/>
              <a:buNone/>
              <a:defRPr sz="1275" b="0"/>
            </a:lvl2pPr>
            <a:lvl3pPr marL="287417" indent="0">
              <a:buFont typeface="Wingdings" panose="05000000000000000000" pitchFamily="2" charset="2"/>
              <a:buNone/>
              <a:tabLst/>
              <a:defRPr sz="1020" b="0"/>
            </a:lvl3pPr>
            <a:lvl4pPr marL="415945" indent="0">
              <a:buFont typeface="Wingdings" panose="05000000000000000000" pitchFamily="2" charset="2"/>
              <a:buNone/>
              <a:defRPr sz="893" b="0"/>
            </a:lvl4pPr>
            <a:lvl5pPr marL="544473" indent="0">
              <a:buFont typeface="Wingdings" panose="05000000000000000000" pitchFamily="2" charset="2"/>
              <a:buNone/>
              <a:tabLst/>
              <a:defRPr sz="893"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A3D27F9-7D19-8ECF-C50E-71D515E54BB8}"/>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162447951"/>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372427"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25053" indent="-9715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4078486" y="3057103"/>
            <a:ext cx="3327559" cy="989117"/>
          </a:xfrm>
        </p:spPr>
        <p:txBody>
          <a:bodyPr>
            <a:spAutoFit/>
          </a:bodyPr>
          <a:lstStyle>
            <a:lvl1pPr marL="109299" indent="-109299">
              <a:defRPr lang="en-US" sz="1530" dirty="0"/>
            </a:lvl1pPr>
            <a:lvl2pPr marL="218599" indent="-109299">
              <a:defRPr lang="en-US" dirty="0"/>
            </a:lvl2pPr>
            <a:lvl3pPr marL="327898" indent="-109299">
              <a:defRPr lang="en-US" dirty="0"/>
            </a:lvl3pPr>
            <a:lvl4pPr marL="437198" indent="-87035">
              <a:defRPr lang="en-US" dirty="0"/>
            </a:lvl4pPr>
            <a:lvl5pPr marL="506016" indent="-76914">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112CDB0-015D-94C2-ECEE-970711F59EB7}"/>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028813017"/>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wo Column Content with Subhea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375464"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4076463"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4" name="Text Placeholder 4">
            <a:extLst>
              <a:ext uri="{FF2B5EF4-FFF2-40B4-BE49-F238E27FC236}">
                <a16:creationId xmlns:a16="http://schemas.microsoft.com/office/drawing/2014/main" id="{A51E17F0-59B9-3EAE-0FC7-A1EBDE8F7BB3}"/>
              </a:ext>
            </a:extLst>
          </p:cNvPr>
          <p:cNvSpPr>
            <a:spLocks noGrp="1"/>
          </p:cNvSpPr>
          <p:nvPr>
            <p:ph type="body" sz="quarter" idx="18"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98371658"/>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373076"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373076" y="3506470"/>
            <a:ext cx="2081060" cy="1122615"/>
          </a:xfrm>
        </p:spPr>
        <p:txBody>
          <a:bodyPr wrap="square">
            <a:spAutoFit/>
          </a:bodyPr>
          <a:lstStyle>
            <a:lvl1pPr marL="112336" indent="-112336">
              <a:defRPr lang="en-US" sz="1275" dirty="0"/>
            </a:lvl1pPr>
            <a:lvl2pPr marL="205443" indent="-96143">
              <a:defRPr lang="en-US" sz="1148" dirty="0"/>
            </a:lvl2pPr>
            <a:lvl3pPr marL="297537" indent="-88047">
              <a:defRPr lang="en-US" dirty="0"/>
            </a:lvl3pPr>
            <a:lvl4pPr marL="379512" indent="-81975">
              <a:defRPr lang="en-US" dirty="0"/>
            </a:lvl4pPr>
            <a:lvl5pPr marL="466547" indent="-77927">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2845670"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2845670" y="3496731"/>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5318264" y="2109470"/>
            <a:ext cx="2081060" cy="431785"/>
          </a:xfrm>
        </p:spPr>
        <p:txBody>
          <a:bodyPr anchor="t"/>
          <a:lstStyle>
            <a:lvl1pPr marL="0" indent="0">
              <a:spcBef>
                <a:spcPts val="0"/>
              </a:spcBef>
              <a:buNone/>
              <a:defRPr sz="1403">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5318264" y="3506470"/>
            <a:ext cx="2081060" cy="1122615"/>
          </a:xfrm>
        </p:spPr>
        <p:txBody>
          <a:bodyPr wrap="square">
            <a:spAutoFit/>
          </a:bodyPr>
          <a:lstStyle>
            <a:lvl1pPr marL="112336" indent="-112336">
              <a:defRPr lang="en-US" sz="1275" dirty="0"/>
            </a:lvl1pPr>
            <a:lvl2pPr marL="254020" indent="-108288">
              <a:defRPr lang="en-US" sz="1148" dirty="0"/>
            </a:lvl2pPr>
            <a:lvl3pPr marL="354211" indent="-100191">
              <a:defRPr lang="en-US" dirty="0"/>
            </a:lvl3pPr>
            <a:lvl4pPr marL="437198" indent="-87035">
              <a:defRPr lang="en-US" dirty="0"/>
            </a:lvl4pPr>
            <a:lvl5pPr marL="510064" indent="-70842">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496CCFA2-2D28-1617-4A3E-368924E94312}"/>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509297033"/>
      </p:ext>
    </p:extLst>
  </p:cSld>
  <p:clrMapOvr>
    <a:masterClrMapping/>
  </p:clrMapOvr>
  <p:transition>
    <p:fade/>
  </p:transition>
  <p:hf hdr="0" ftr="0" dt="0"/>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our Column Bullet with Subtit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372428"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8"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2175867"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175868"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3980683" y="2109471"/>
            <a:ext cx="1614190"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980683" y="3348569"/>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5784122" y="2109471"/>
            <a:ext cx="1615202" cy="392415"/>
          </a:xfrm>
        </p:spPr>
        <p:txBody>
          <a:bodyPr anchor="t"/>
          <a:lstStyle>
            <a:lvl1pPr marL="0" indent="0">
              <a:spcBef>
                <a:spcPts val="0"/>
              </a:spcBef>
              <a:buNone/>
              <a:defRPr sz="1275">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5784123" y="3338831"/>
            <a:ext cx="1614190" cy="1059906"/>
          </a:xfrm>
        </p:spPr>
        <p:txBody>
          <a:bodyPr wrap="square">
            <a:spAutoFit/>
          </a:bodyPr>
          <a:lstStyle>
            <a:lvl1pPr marL="90071" indent="-90071">
              <a:defRPr lang="en-US" sz="1148" dirty="0"/>
            </a:lvl1pPr>
            <a:lvl2pPr marL="182166" indent="-79951">
              <a:defRPr lang="en-US" sz="1020" dirty="0"/>
            </a:lvl2pPr>
            <a:lvl3pPr marL="279321" indent="-85011">
              <a:defRPr lang="en-US" dirty="0"/>
            </a:lvl3pPr>
            <a:lvl4pPr marL="361295" indent="-72866">
              <a:defRPr lang="en-US" dirty="0"/>
            </a:lvl4pPr>
            <a:lvl5pPr marL="437198" indent="-6983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AB70484-C812-6F3C-92DD-F6B2E1A813C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1663546442"/>
      </p:ext>
    </p:extLst>
  </p:cSld>
  <p:clrMapOvr>
    <a:masterClrMapping/>
  </p:clrMapOvr>
  <p:transition>
    <p:fade/>
  </p:transition>
  <p:hf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372427"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372427"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1816242"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1816242"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3260056"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3260056" y="3348569"/>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4703871"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4703871"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6147685" y="2109471"/>
            <a:ext cx="1253300" cy="313932"/>
          </a:xfrm>
        </p:spPr>
        <p:txBody>
          <a:bodyPr anchor="t"/>
          <a:lstStyle>
            <a:lvl1pPr marL="0" indent="0">
              <a:spcBef>
                <a:spcPts val="0"/>
              </a:spcBef>
              <a:buNone/>
              <a:defRPr sz="102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6147685" y="3338831"/>
            <a:ext cx="1253300" cy="906530"/>
          </a:xfrm>
        </p:spPr>
        <p:txBody>
          <a:bodyPr wrap="square">
            <a:spAutoFit/>
          </a:bodyPr>
          <a:lstStyle>
            <a:lvl1pPr marL="90071" indent="-90071">
              <a:defRPr lang="en-US" sz="956" dirty="0"/>
            </a:lvl1pPr>
            <a:lvl2pPr marL="182166" indent="-79951">
              <a:defRPr lang="en-US" sz="893" dirty="0"/>
            </a:lvl2pPr>
            <a:lvl3pPr marL="279321" indent="-85011">
              <a:defRPr lang="en-US" sz="893" dirty="0"/>
            </a:lvl3pPr>
            <a:lvl4pPr marL="361295" indent="-72866">
              <a:defRPr lang="en-US" sz="765" dirty="0"/>
            </a:lvl4pPr>
            <a:lvl5pPr marL="437198" indent="-69830">
              <a:defRPr lang="en-US" sz="765"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A97F131-E501-E84F-7717-E61457B6D3AC}"/>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2574608335"/>
      </p:ext>
    </p:extLst>
  </p:cSld>
  <p:clrMapOvr>
    <a:masterClrMapping/>
  </p:clrMapOvr>
  <p:transition>
    <p:fade/>
  </p:transition>
  <p:hf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333006460"/>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Only - left sid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75018" y="4558303"/>
            <a:ext cx="2875937" cy="941796"/>
          </a:xfrm>
        </p:spPr>
        <p:txBody>
          <a:bodyPr wrap="square" anchor="ctr">
            <a:spAutoFit/>
          </a:bodyPr>
          <a:lstStyle>
            <a:lvl1pPr>
              <a:defRPr sz="3060"/>
            </a:lvl1pPr>
          </a:lstStyle>
          <a:p>
            <a:r>
              <a:rPr lang="en-US"/>
              <a:t>Click to edit Master title style</a:t>
            </a:r>
          </a:p>
        </p:txBody>
      </p:sp>
    </p:spTree>
    <p:extLst>
      <p:ext uri="{BB962C8B-B14F-4D97-AF65-F5344CB8AC3E}">
        <p14:creationId xmlns:p14="http://schemas.microsoft.com/office/powerpoint/2010/main" val="2629368886"/>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mall title - half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372428" y="670560"/>
            <a:ext cx="3511617" cy="260841"/>
          </a:xfrm>
        </p:spPr>
        <p:txBody>
          <a:bodyPr tIns="64008"/>
          <a:lstStyle>
            <a:lvl1pPr>
              <a:defRPr sz="1275"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3170728879"/>
      </p:ext>
    </p:extLst>
  </p:cSld>
  <p:clrMapOvr>
    <a:masterClrMapping/>
  </p:clrMapOvr>
  <p:transition>
    <p:fade/>
  </p:transition>
  <p:hf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Content with Subhea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375017" y="670560"/>
            <a:ext cx="7024307" cy="353174"/>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372427"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375464"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4078486" y="2107143"/>
            <a:ext cx="3327559" cy="274691"/>
          </a:xfrm>
        </p:spPr>
        <p:txBody>
          <a:bodyPr anchor="t"/>
          <a:lstStyle>
            <a:lvl1pPr marL="0" indent="0">
              <a:spcBef>
                <a:spcPts val="0"/>
              </a:spcBef>
              <a:buNone/>
              <a:defRPr sz="1785">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4076463" y="3052445"/>
            <a:ext cx="3324522" cy="989117"/>
          </a:xfrm>
        </p:spPr>
        <p:txBody>
          <a:bodyPr/>
          <a:lstStyle>
            <a:lvl1pPr>
              <a:defRPr sz="153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4" name="Text Placeholder 4">
            <a:extLst>
              <a:ext uri="{FF2B5EF4-FFF2-40B4-BE49-F238E27FC236}">
                <a16:creationId xmlns:a16="http://schemas.microsoft.com/office/drawing/2014/main" id="{A51E17F0-59B9-3EAE-0FC7-A1EBDE8F7BB3}"/>
              </a:ext>
            </a:extLst>
          </p:cNvPr>
          <p:cNvSpPr>
            <a:spLocks noGrp="1"/>
          </p:cNvSpPr>
          <p:nvPr>
            <p:ph type="body" sz="quarter" idx="18" hasCustomPrompt="1"/>
          </p:nvPr>
        </p:nvSpPr>
        <p:spPr>
          <a:xfrm>
            <a:off x="372427" y="428414"/>
            <a:ext cx="7024307"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Tree>
    <p:extLst>
      <p:ext uri="{BB962C8B-B14F-4D97-AF65-F5344CB8AC3E}">
        <p14:creationId xmlns:p14="http://schemas.microsoft.com/office/powerpoint/2010/main" val="745227210"/>
      </p:ext>
    </p:extLst>
  </p:cSld>
  <p:clrMapOvr>
    <a:masterClrMapping/>
  </p:clrMapOvr>
  <p:transition>
    <p:fade/>
  </p:transition>
  <p:hf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Dev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8" y="670560"/>
            <a:ext cx="4197096" cy="353174"/>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372428" y="2104813"/>
            <a:ext cx="3439287" cy="102835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372428" y="428414"/>
            <a:ext cx="4197096" cy="98168"/>
          </a:xfrm>
        </p:spPr>
        <p:txBody>
          <a:bodyPr/>
          <a:lstStyle>
            <a:lvl1pPr marL="0" indent="0">
              <a:buNone/>
              <a:defRPr sz="638" cap="all" baseline="0"/>
            </a:lvl1pPr>
            <a:lvl2pPr marL="145733" indent="0">
              <a:buNone/>
              <a:defRPr/>
            </a:lvl2pPr>
            <a:lvl3pPr marL="291465" indent="0">
              <a:buNone/>
              <a:defRPr/>
            </a:lvl3pPr>
            <a:lvl4pPr marL="422017" indent="0">
              <a:buNone/>
              <a:defRPr/>
            </a:lvl4pPr>
            <a:lvl5pPr marL="545485" indent="0">
              <a:buNone/>
              <a:defRPr/>
            </a:lvl5pPr>
          </a:lstStyle>
          <a:p>
            <a:pPr lvl="0"/>
            <a:r>
              <a:rPr lang="en-US"/>
              <a:t>Click to edit eyebrow style</a:t>
            </a:r>
          </a:p>
        </p:txBody>
      </p:sp>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4043713" y="2738067"/>
            <a:ext cx="3534377" cy="4582266"/>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1275"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1216753259"/>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888">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evic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75017" y="4676027"/>
            <a:ext cx="2448550" cy="706347"/>
          </a:xfrm>
        </p:spPr>
        <p:txBody>
          <a:bodyPr anchor="ctr" anchorCtr="0"/>
          <a:lstStyle>
            <a:lvl1pPr>
              <a:defRPr>
                <a:solidFill>
                  <a:schemeClr val="tx1"/>
                </a:solidFill>
              </a:defRPr>
            </a:lvl1pPr>
          </a:lstStyle>
          <a:p>
            <a:r>
              <a:rPr lang="en-US"/>
              <a:t>Click to edit Master title style</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3309342" y="2262017"/>
            <a:ext cx="4268748" cy="5534367"/>
          </a:xfrm>
          <a:blipFill>
            <a:blip r:embed="rId3"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1275"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1394030459"/>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 - Square Photo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33EE825-68C7-48E1-9326-876760844847}"/>
              </a:ext>
            </a:extLst>
          </p:cNvPr>
          <p:cNvSpPr/>
          <p:nvPr/>
        </p:nvSpPr>
        <p:spPr>
          <a:xfrm>
            <a:off x="3396886" y="0"/>
            <a:ext cx="4048" cy="10058400"/>
          </a:xfrm>
          <a:custGeom>
            <a:avLst/>
            <a:gdLst>
              <a:gd name="csX0" fmla="*/ 0 w 6350"/>
              <a:gd name="csY0" fmla="*/ 0 h 7239000"/>
              <a:gd name="csX1" fmla="*/ 0 w 6350"/>
              <a:gd name="csY1" fmla="*/ 7239000 h 7239000"/>
            </a:gdLst>
            <a:ahLst/>
            <a:cxnLst>
              <a:cxn ang="0">
                <a:pos x="csX0" y="csY0"/>
              </a:cxn>
              <a:cxn ang="0">
                <a:pos x="csX1" y="csY1"/>
              </a:cxn>
            </a:cxnLst>
            <a:rect l="l" t="t" r="r" b="b"/>
            <a:pathLst>
              <a:path w="6350" h="7239000">
                <a:moveTo>
                  <a:pt x="0" y="0"/>
                </a:moveTo>
                <a:lnTo>
                  <a:pt x="0" y="7239000"/>
                </a:lnTo>
              </a:path>
            </a:pathLst>
          </a:custGeom>
          <a:noFill/>
          <a:ln w="12700" cap="flat">
            <a:gradFill flip="none" rotWithShape="1">
              <a:gsLst>
                <a:gs pos="0">
                  <a:srgbClr val="AA5AF9"/>
                </a:gs>
                <a:gs pos="12000">
                  <a:srgbClr val="EC489F"/>
                </a:gs>
                <a:gs pos="24000">
                  <a:srgbClr val="FF6B6D"/>
                </a:gs>
                <a:gs pos="36000">
                  <a:srgbClr val="FFA73B"/>
                </a:gs>
                <a:gs pos="50000">
                  <a:srgbClr val="FFC229"/>
                </a:gs>
                <a:gs pos="64000">
                  <a:srgbClr val="BFC43B"/>
                </a:gs>
                <a:gs pos="76000">
                  <a:srgbClr val="71BC30"/>
                </a:gs>
                <a:gs pos="88000">
                  <a:srgbClr val="01B08D"/>
                </a:gs>
                <a:gs pos="100000">
                  <a:srgbClr val="0294ED"/>
                </a:gs>
              </a:gsLst>
              <a:lin ang="16200000" scaled="1"/>
              <a:tileRect/>
            </a:gradFill>
            <a:prstDash val="solid"/>
            <a:miter/>
          </a:ln>
        </p:spPr>
        <p:txBody>
          <a:bodyPr/>
          <a:lstStyle/>
          <a:p>
            <a:pPr lvl="0"/>
            <a:endParaRPr lang="en-US" sz="1125"/>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375018" y="3640363"/>
            <a:ext cx="2650956" cy="941796"/>
          </a:xfrm>
        </p:spPr>
        <p:txBody>
          <a:bodyPr anchor="b"/>
          <a:lstStyle>
            <a:lvl1pPr>
              <a:defRPr sz="3060"/>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372428" y="5185459"/>
            <a:ext cx="2653546" cy="215893"/>
          </a:xfrm>
        </p:spPr>
        <p:txBody>
          <a:bodyPr/>
          <a:lstStyle>
            <a:lvl1pPr marL="0" indent="0">
              <a:buNone/>
              <a:defRPr sz="1403">
                <a:latin typeface="+mn-lt"/>
              </a:defRPr>
            </a:lvl1pPr>
            <a:lvl2pPr marL="145733" indent="0">
              <a:buNone/>
              <a:defRPr/>
            </a:lvl2pPr>
            <a:lvl3pPr marL="291465" indent="0">
              <a:buNone/>
              <a:defRPr/>
            </a:lvl3pPr>
            <a:lvl4pPr marL="422017" indent="0">
              <a:buNone/>
              <a:defRPr/>
            </a:lvl4pPr>
            <a:lvl5pPr marL="545485"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80009817"/>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quare Photo ">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F7F87341-ECEA-3B94-51B2-A9E24914685F}"/>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Rectangle 5">
            <a:extLst>
              <a:ext uri="{FF2B5EF4-FFF2-40B4-BE49-F238E27FC236}">
                <a16:creationId xmlns:a16="http://schemas.microsoft.com/office/drawing/2014/main" id="{3DED39DE-8DED-DC59-2BDA-C621877CF646}"/>
              </a:ext>
            </a:extLst>
          </p:cNvPr>
          <p:cNvSpPr/>
          <p:nvPr/>
        </p:nvSpPr>
        <p:spPr bwMode="auto">
          <a:xfrm>
            <a:off x="0" y="-1"/>
            <a:ext cx="3400425" cy="100583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l" defTabSz="594451" fontAlgn="base">
              <a:spcBef>
                <a:spcPct val="0"/>
              </a:spcBef>
              <a:spcAft>
                <a:spcPct val="0"/>
              </a:spcAft>
            </a:pPr>
            <a:endParaRPr lang="en-US" sz="1275"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375018" y="4320525"/>
            <a:ext cx="2651968" cy="1412694"/>
          </a:xfrm>
        </p:spPr>
        <p:txBody>
          <a:bodyPr anchor="ctr"/>
          <a:lstStyle>
            <a:lvl1pPr>
              <a:defRPr sz="3060"/>
            </a:lvl1pPr>
          </a:lstStyle>
          <a:p>
            <a:r>
              <a:rPr lang="en-US"/>
              <a:t>Click to edit Master title style</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562728236"/>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quare Photo 2">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3D4BC3CE-C968-246E-EAC3-B829FDF59F19}"/>
              </a:ext>
            </a:extLst>
          </p:cNvPr>
          <p:cNvSpPr>
            <a:spLocks noGrp="1"/>
          </p:cNvSpPr>
          <p:nvPr>
            <p:ph type="pic" sz="quarter" idx="11" hasCustomPrompt="1"/>
          </p:nvPr>
        </p:nvSpPr>
        <p:spPr bwMode="ltGray">
          <a:xfrm>
            <a:off x="3400425" y="0"/>
            <a:ext cx="4371975" cy="10058400"/>
          </a:xfrm>
          <a:blipFill dpi="0" rotWithShape="1">
            <a:blip r:embed="rId3"/>
            <a:srcRect/>
            <a:tile tx="0" ty="0" sx="100000" sy="100000" flip="none" algn="tl"/>
          </a:blipFill>
        </p:spPr>
        <p:txBody>
          <a:bodyPr lIns="0" tIns="2377440" rIns="0" anchor="t" anchorCtr="0">
            <a:noAutofit/>
          </a:bodyPr>
          <a:lstStyle>
            <a:lvl1pPr marL="0" indent="0" algn="ctr">
              <a:lnSpc>
                <a:spcPct val="100000"/>
              </a:lnSpc>
              <a:buNone/>
              <a:defRPr sz="893" b="0">
                <a:solidFill>
                  <a:schemeClr val="bg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375018" y="4370282"/>
            <a:ext cx="2653992" cy="549381"/>
          </a:xfrm>
        </p:spPr>
        <p:txBody>
          <a:bodyPr anchor="t"/>
          <a:lstStyle>
            <a:lvl1pPr>
              <a:defRPr sz="1785"/>
            </a:lvl1pPr>
          </a:lstStyle>
          <a:p>
            <a:r>
              <a:rPr lang="en-US"/>
              <a:t>Square photo layout with smaller text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145041585"/>
      </p:ext>
    </p:extLst>
  </p:cSld>
  <p:clrMapOvr>
    <a:masterClrMapping/>
  </p:clrMapOvr>
  <p:transition>
    <p:fade/>
  </p:transition>
  <p:hf hdr="0" ftr="0" dt="0"/>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op horizontal photo and titl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7772400" cy="6705600"/>
          </a:xfrm>
          <a:blipFill dpi="0" rotWithShape="1">
            <a:blip r:embed="rId3"/>
            <a:srcRect/>
            <a:stretch>
              <a:fillRect/>
            </a:stretch>
          </a:blipFill>
        </p:spPr>
        <p:txBody>
          <a:bodyPr vert="horz" wrap="square" lIns="0" tIns="1280160" rIns="0" bIns="0" rtlCol="0" anchor="t" anchorCtr="0">
            <a:noAutofit/>
          </a:bodyPr>
          <a:lstStyle>
            <a:lvl1pPr marL="0" indent="0" algn="ctr">
              <a:buNone/>
              <a:defRPr lang="en-US" sz="893" b="0" dirty="0">
                <a:solidFill>
                  <a:schemeClr val="bg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375017" y="8143804"/>
            <a:ext cx="7024307" cy="470898"/>
          </a:xfrm>
        </p:spPr>
        <p:txBody>
          <a:bodyPr anchor="ctr"/>
          <a:lstStyle>
            <a:lvl1pPr algn="ctr">
              <a:defRPr sz="3060"/>
            </a:lvl1pPr>
          </a:lstStyle>
          <a:p>
            <a:r>
              <a:rPr lang="en-US"/>
              <a:t>Click to edit Master title style</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450417546"/>
      </p:ext>
    </p:extLst>
  </p:cSld>
  <p:clrMapOvr>
    <a:masterClrMapping/>
  </p:clrMapOvr>
  <p:transition>
    <p:fade/>
  </p:transition>
  <p:hf hdr="0" ftr="0" dt="0"/>
  <p:extLst>
    <p:ext uri="{DCECCB84-F9BA-43D5-87BE-67443E8EF086}">
      <p15:sldGuideLst xmlns:p15="http://schemas.microsoft.com/office/powerpoint/2012/main">
        <p15:guide id="5" orient="horz" pos="2904">
          <p15:clr>
            <a:srgbClr val="5ACBF0"/>
          </p15:clr>
        </p15:guide>
        <p15:guide id="6" orient="horz" pos="3600">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ottom horizontal photo and titl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84EB85E8-62D6-9C5F-D48A-055FCADA251A}"/>
              </a:ext>
            </a:extLst>
          </p:cNvPr>
          <p:cNvSpPr>
            <a:spLocks noGrp="1"/>
          </p:cNvSpPr>
          <p:nvPr>
            <p:ph type="pic" sz="quarter" idx="11" hasCustomPrompt="1"/>
          </p:nvPr>
        </p:nvSpPr>
        <p:spPr bwMode="ltGray">
          <a:xfrm>
            <a:off x="0" y="3352800"/>
            <a:ext cx="7772400" cy="6705600"/>
          </a:xfrm>
          <a:blipFill dpi="0" rotWithShape="1">
            <a:blip r:embed="rId3"/>
            <a:srcRect/>
            <a:stretch>
              <a:fillRect/>
            </a:stretch>
          </a:blipFill>
        </p:spPr>
        <p:txBody>
          <a:bodyPr vert="horz" wrap="square" lIns="0" tIns="1280160" rIns="0" bIns="0" rtlCol="0" anchor="t" anchorCtr="0">
            <a:noAutofit/>
          </a:bodyPr>
          <a:lstStyle>
            <a:lvl1pPr marL="0" indent="0" algn="ctr">
              <a:buNone/>
              <a:defRPr lang="en-US" sz="893" b="0" dirty="0">
                <a:solidFill>
                  <a:schemeClr val="bg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375017" y="1441370"/>
            <a:ext cx="7024307" cy="470898"/>
          </a:xfrm>
        </p:spPr>
        <p:txBody>
          <a:bodyPr anchor="ctr"/>
          <a:lstStyle>
            <a:lvl1pPr algn="ctr">
              <a:defRPr sz="3060"/>
            </a:lvl1pPr>
          </a:lstStyle>
          <a:p>
            <a:r>
              <a:rPr lang="en-US"/>
              <a:t>Click to edit Master title style</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575806245"/>
      </p:ext>
    </p:extLst>
  </p:cSld>
  <p:clrMapOvr>
    <a:masterClrMapping/>
  </p:clrMapOvr>
  <p:transition>
    <p:fade/>
  </p:transition>
  <p:hf hdr="0" ftr="0" dt="0"/>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2427" y="8344747"/>
            <a:ext cx="3421799"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3"/>
            <a:ext cx="3421799" cy="5096256"/>
          </a:xfrm>
          <a:blipFill>
            <a:blip r:embed="rId2"/>
            <a:stretch>
              <a:fillRect/>
            </a:stretch>
          </a:blipFill>
        </p:spPr>
        <p:txBody>
          <a:bodyPr vert="horz" wrap="square" lIns="0" tIns="0" rIns="0" bIns="1005840" rtlCol="0" anchor="ctr" anchorCtr="0">
            <a:noAutofit/>
          </a:bodyPr>
          <a:lstStyle>
            <a:lvl1pPr marL="0" indent="0" algn="ctr">
              <a:buNone/>
              <a:defRPr lang="en-US" sz="638" b="0" dirty="0">
                <a:solidFill>
                  <a:schemeClr val="tx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3979186" y="8344747"/>
            <a:ext cx="3421799"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3977525" y="2970953"/>
            <a:ext cx="3421799" cy="5096256"/>
          </a:xfrm>
          <a:blipFill>
            <a:blip r:embed="rId3"/>
            <a:stretch>
              <a:fillRect/>
            </a:stretch>
          </a:blipFill>
        </p:spPr>
        <p:txBody>
          <a:bodyPr vert="horz" wrap="square" lIns="0" tIns="0" rIns="0" bIns="1005840" rtlCol="0" anchor="ctr" anchorCtr="0">
            <a:noAutofit/>
          </a:bodyPr>
          <a:lstStyle>
            <a:lvl1pPr marL="0" indent="0" algn="ctr">
              <a:buNone/>
              <a:defRPr lang="en-US" sz="638" b="0" dirty="0">
                <a:solidFill>
                  <a:schemeClr val="tx1"/>
                </a:solidFill>
                <a:latin typeface="+mj-lt"/>
              </a:defRPr>
            </a:lvl1pPr>
          </a:lstStyle>
          <a:p>
            <a:pPr marL="145733" lvl="0" indent="-145733"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3826806976"/>
      </p:ext>
    </p:extLst>
  </p:cSld>
  <p:clrMapOvr>
    <a:masterClrMapping/>
  </p:clrMapOvr>
  <p:transition>
    <p:fade/>
  </p:transition>
  <p:hf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1416"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3"/>
            <a:ext cx="2215134" cy="5096256"/>
          </a:xfrm>
          <a:blipFill>
            <a:blip r:embed="rId2"/>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2778633"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2778633" y="2970953"/>
            <a:ext cx="2215134" cy="5096256"/>
          </a:xfrm>
          <a:blipFill>
            <a:blip r:embed="rId3"/>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5185649" y="8344747"/>
            <a:ext cx="2215336" cy="176651"/>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5184190" y="2970953"/>
            <a:ext cx="2215134" cy="5096256"/>
          </a:xfrm>
          <a:blipFill>
            <a:blip r:embed="rId4"/>
            <a:stretch>
              <a:fillRect/>
            </a:stretch>
          </a:blipFill>
        </p:spPr>
        <p:txBody>
          <a:bodyPr lIns="0" tIns="0" rIns="0" bIns="1005840" anchor="ctr" anchorCtr="0">
            <a:noAutofit/>
          </a:bodyPr>
          <a:lstStyle>
            <a:lvl1pPr marL="0" indent="0" algn="ctr">
              <a:lnSpc>
                <a:spcPct val="100000"/>
              </a:lnSpc>
              <a:buNone/>
              <a:defRPr sz="510" b="0">
                <a:solidFill>
                  <a:schemeClr val="tx1"/>
                </a:solidFill>
                <a:latin typeface="+mj-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1639543125"/>
      </p:ext>
    </p:extLst>
  </p:cSld>
  <p:clrMapOvr>
    <a:masterClrMapping/>
  </p:clrMapOvr>
  <p:transition>
    <p:fade/>
  </p:transition>
  <p:hf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375017" y="670560"/>
            <a:ext cx="7024307" cy="35317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371416"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371415" y="2970954"/>
            <a:ext cx="1614716" cy="3714902"/>
          </a:xfrm>
          <a:blipFill>
            <a:blip r:embed="rId2"/>
            <a:stretch>
              <a:fillRect/>
            </a:stretch>
          </a:blipFill>
        </p:spPr>
        <p:txBody>
          <a:bodyPr vert="horz" wrap="square" lIns="0" tIns="0" rIns="0" bIns="594360" rtlCol="0" anchor="ctr" anchorCtr="0">
            <a:noAutofit/>
          </a:bodyPr>
          <a:lstStyle>
            <a:lvl1pPr>
              <a:defRPr lang="en-US" sz="383" b="0" dirty="0">
                <a:solidFill>
                  <a:schemeClr val="tx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2176366"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2176366" y="2970954"/>
            <a:ext cx="1614716" cy="3714902"/>
          </a:xfrm>
          <a:blipFill>
            <a:blip r:embed="rId3"/>
            <a:stretch>
              <a:fillRect/>
            </a:stretch>
          </a:blipFill>
        </p:spPr>
        <p:txBody>
          <a:bodyPr vert="horz" wrap="square" lIns="0" tIns="0" rIns="0" bIns="594360" rtlCol="0" anchor="ctr" anchorCtr="0">
            <a:noAutofit/>
          </a:bodyPr>
          <a:lstStyle>
            <a:lvl1pPr>
              <a:defRPr lang="en-US" sz="383"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3981318"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3981318" y="2970954"/>
            <a:ext cx="1614716" cy="3714902"/>
          </a:xfrm>
          <a:blipFill>
            <a:blip r:embed="rId4"/>
            <a:stretch>
              <a:fillRect/>
            </a:stretch>
          </a:blipFill>
        </p:spPr>
        <p:txBody>
          <a:bodyPr vert="horz" wrap="square" lIns="0" tIns="0" rIns="0" bIns="594360" rtlCol="0" anchor="ctr" anchorCtr="0">
            <a:noAutofit/>
          </a:bodyPr>
          <a:lstStyle>
            <a:lvl1pPr>
              <a:defRPr lang="en-US" sz="383" b="0" dirty="0">
                <a:solidFill>
                  <a:schemeClr val="bg1"/>
                </a:solidFill>
                <a:latin typeface="+mj-lt"/>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5786269" y="6972442"/>
            <a:ext cx="1614716" cy="353302"/>
          </a:xfrm>
        </p:spPr>
        <p:txBody>
          <a:bodyPr/>
          <a:lstStyle>
            <a:lvl1pPr marL="0" indent="0" algn="l">
              <a:spcBef>
                <a:spcPts val="0"/>
              </a:spcBef>
              <a:buNone/>
              <a:defRPr sz="1148">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5784608" y="2970954"/>
            <a:ext cx="1614716" cy="3714902"/>
          </a:xfrm>
          <a:blipFill>
            <a:blip r:embed="rId5"/>
            <a:stretch>
              <a:fillRect/>
            </a:stretch>
          </a:blipFill>
        </p:spPr>
        <p:txBody>
          <a:bodyPr vert="horz" wrap="square" lIns="0" tIns="0" rIns="0" bIns="594360" rtlCol="0" anchor="ctr" anchorCtr="0">
            <a:noAutofit/>
          </a:bodyPr>
          <a:lstStyle>
            <a:lvl1pPr>
              <a:defRPr lang="en-US" sz="383" b="0" dirty="0">
                <a:solidFill>
                  <a:schemeClr val="tx1"/>
                </a:solidFill>
                <a:latin typeface="+mj-lt"/>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7876773" y="-299118"/>
            <a:ext cx="352661" cy="98168"/>
          </a:xfrm>
          <a:prstGeom prst="rect">
            <a:avLst/>
          </a:prstGeom>
          <a:noFill/>
        </p:spPr>
        <p:txBody>
          <a:bodyPr wrap="none" lIns="0" tIns="0" rIns="0" bIns="0" rtlCol="0">
            <a:spAutoFit/>
          </a:bodyPr>
          <a:lstStyle/>
          <a:p>
            <a:pPr algn="l"/>
            <a:r>
              <a:rPr lang="en-US" sz="638">
                <a:solidFill>
                  <a:srgbClr val="A3A3A3"/>
                </a:solidFill>
              </a:rPr>
              <a:t>ELT layout</a:t>
            </a:r>
          </a:p>
        </p:txBody>
      </p:sp>
    </p:spTree>
    <p:extLst>
      <p:ext uri="{BB962C8B-B14F-4D97-AF65-F5344CB8AC3E}">
        <p14:creationId xmlns:p14="http://schemas.microsoft.com/office/powerpoint/2010/main" val="21058466"/>
      </p:ext>
    </p:extLst>
  </p:cSld>
  <p:clrMapOvr>
    <a:masterClrMapping/>
  </p:clrMapOvr>
  <p:transition>
    <p:fade/>
  </p:transition>
  <p:hf hdr="0" ftr="0" dt="0"/>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2.sv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1.jpeg"/><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0.xml"/><Relationship Id="rId21" Type="http://schemas.openxmlformats.org/officeDocument/2006/relationships/slideLayout" Target="../slideLayouts/slideLayout95.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63" Type="http://schemas.openxmlformats.org/officeDocument/2006/relationships/slideLayout" Target="../slideLayouts/slideLayout137.xml"/><Relationship Id="rId68" Type="http://schemas.openxmlformats.org/officeDocument/2006/relationships/theme" Target="../theme/theme2.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9" Type="http://schemas.openxmlformats.org/officeDocument/2006/relationships/slideLayout" Target="../slideLayouts/slideLayout103.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66" Type="http://schemas.openxmlformats.org/officeDocument/2006/relationships/slideLayout" Target="../slideLayouts/slideLayout140.xml"/><Relationship Id="rId5" Type="http://schemas.openxmlformats.org/officeDocument/2006/relationships/slideLayout" Target="../slideLayouts/slideLayout79.xml"/><Relationship Id="rId61" Type="http://schemas.openxmlformats.org/officeDocument/2006/relationships/slideLayout" Target="../slideLayouts/slideLayout135.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56" Type="http://schemas.openxmlformats.org/officeDocument/2006/relationships/slideLayout" Target="../slideLayouts/slideLayout130.xml"/><Relationship Id="rId64" Type="http://schemas.openxmlformats.org/officeDocument/2006/relationships/slideLayout" Target="../slideLayouts/slideLayout138.xml"/><Relationship Id="rId69" Type="http://schemas.openxmlformats.org/officeDocument/2006/relationships/image" Target="../media/image1.jpeg"/><Relationship Id="rId8" Type="http://schemas.openxmlformats.org/officeDocument/2006/relationships/slideLayout" Target="../slideLayouts/slideLayout82.xml"/><Relationship Id="rId51" Type="http://schemas.openxmlformats.org/officeDocument/2006/relationships/slideLayout" Target="../slideLayouts/slideLayout125.xml"/><Relationship Id="rId3" Type="http://schemas.openxmlformats.org/officeDocument/2006/relationships/slideLayout" Target="../slideLayouts/slideLayout77.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46" Type="http://schemas.openxmlformats.org/officeDocument/2006/relationships/slideLayout" Target="../slideLayouts/slideLayout120.xml"/><Relationship Id="rId59" Type="http://schemas.openxmlformats.org/officeDocument/2006/relationships/slideLayout" Target="../slideLayouts/slideLayout133.xml"/><Relationship Id="rId67" Type="http://schemas.openxmlformats.org/officeDocument/2006/relationships/slideLayout" Target="../slideLayouts/slideLayout141.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54" Type="http://schemas.openxmlformats.org/officeDocument/2006/relationships/slideLayout" Target="../slideLayouts/slideLayout128.xml"/><Relationship Id="rId62" Type="http://schemas.openxmlformats.org/officeDocument/2006/relationships/slideLayout" Target="../slideLayouts/slideLayout136.xml"/><Relationship Id="rId70" Type="http://schemas.openxmlformats.org/officeDocument/2006/relationships/image" Target="../media/image2.svg"/><Relationship Id="rId1" Type="http://schemas.openxmlformats.org/officeDocument/2006/relationships/slideLayout" Target="../slideLayouts/slideLayout75.xml"/><Relationship Id="rId6" Type="http://schemas.openxmlformats.org/officeDocument/2006/relationships/slideLayout" Target="../slideLayouts/slideLayout80.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49" Type="http://schemas.openxmlformats.org/officeDocument/2006/relationships/slideLayout" Target="../slideLayouts/slideLayout123.xml"/><Relationship Id="rId57" Type="http://schemas.openxmlformats.org/officeDocument/2006/relationships/slideLayout" Target="../slideLayouts/slideLayout13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44" Type="http://schemas.openxmlformats.org/officeDocument/2006/relationships/slideLayout" Target="../slideLayouts/slideLayout118.xml"/><Relationship Id="rId52" Type="http://schemas.openxmlformats.org/officeDocument/2006/relationships/slideLayout" Target="../slideLayouts/slideLayout126.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9" Type="http://schemas.openxmlformats.org/officeDocument/2006/relationships/slideLayout" Target="../slideLayouts/slideLayout113.xml"/><Relationship Id="rId34" Type="http://schemas.openxmlformats.org/officeDocument/2006/relationships/slideLayout" Target="../slideLayouts/slideLayout108.xml"/><Relationship Id="rId50" Type="http://schemas.openxmlformats.org/officeDocument/2006/relationships/slideLayout" Target="../slideLayouts/slideLayout124.xml"/><Relationship Id="rId55" Type="http://schemas.openxmlformats.org/officeDocument/2006/relationships/slideLayout" Target="../slideLayouts/slideLayout1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theme" Target="../theme/theme3.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image" Target="../media/image2.svg"/><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10" Type="http://schemas.openxmlformats.org/officeDocument/2006/relationships/slideLayout" Target="../slideLayouts/slideLayout151.xml"/><Relationship Id="rId19" Type="http://schemas.openxmlformats.org/officeDocument/2006/relationships/image" Target="../media/image1.jpeg"/><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blipFill dpi="0" rotWithShape="1">
          <a:blip r:embed="rId7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5017" y="670560"/>
            <a:ext cx="7024307" cy="353174"/>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372427" y="2105405"/>
            <a:ext cx="7024307" cy="102835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77"/>
              </a:ext>
            </a:extLst>
          </a:blip>
          <a:srcRect/>
          <a:stretch/>
        </p:blipFill>
        <p:spPr>
          <a:xfrm rot="5400000">
            <a:off x="3219361" y="4592003"/>
            <a:ext cx="10058400" cy="874395"/>
          </a:xfrm>
          <a:prstGeom prst="rect">
            <a:avLst/>
          </a:prstGeom>
        </p:spPr>
      </p:pic>
    </p:spTree>
    <p:extLst>
      <p:ext uri="{BB962C8B-B14F-4D97-AF65-F5344CB8AC3E}">
        <p14:creationId xmlns:p14="http://schemas.microsoft.com/office/powerpoint/2010/main" val="22793998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 id="2147483723" r:id="rId34"/>
    <p:sldLayoutId id="2147483724" r:id="rId35"/>
    <p:sldLayoutId id="2147483725" r:id="rId36"/>
    <p:sldLayoutId id="2147483726" r:id="rId37"/>
    <p:sldLayoutId id="2147483727" r:id="rId38"/>
    <p:sldLayoutId id="2147483728" r:id="rId39"/>
    <p:sldLayoutId id="2147483729" r:id="rId40"/>
    <p:sldLayoutId id="2147483730" r:id="rId41"/>
    <p:sldLayoutId id="2147483731" r:id="rId42"/>
    <p:sldLayoutId id="2147483732" r:id="rId43"/>
    <p:sldLayoutId id="2147483733" r:id="rId44"/>
    <p:sldLayoutId id="2147483734" r:id="rId45"/>
    <p:sldLayoutId id="2147483735" r:id="rId46"/>
    <p:sldLayoutId id="2147483736" r:id="rId47"/>
    <p:sldLayoutId id="2147483737" r:id="rId48"/>
    <p:sldLayoutId id="2147483738" r:id="rId49"/>
    <p:sldLayoutId id="2147483739" r:id="rId50"/>
    <p:sldLayoutId id="2147483740" r:id="rId51"/>
    <p:sldLayoutId id="2147483741" r:id="rId52"/>
    <p:sldLayoutId id="2147483742" r:id="rId53"/>
    <p:sldLayoutId id="2147483743" r:id="rId54"/>
    <p:sldLayoutId id="2147483744" r:id="rId55"/>
    <p:sldLayoutId id="2147483745" r:id="rId56"/>
    <p:sldLayoutId id="2147483746" r:id="rId57"/>
    <p:sldLayoutId id="2147483747" r:id="rId58"/>
    <p:sldLayoutId id="2147483748" r:id="rId59"/>
    <p:sldLayoutId id="2147483749" r:id="rId60"/>
    <p:sldLayoutId id="2147483750" r:id="rId61"/>
    <p:sldLayoutId id="2147483751" r:id="rId62"/>
    <p:sldLayoutId id="2147483752" r:id="rId63"/>
    <p:sldLayoutId id="2147483753" r:id="rId64"/>
    <p:sldLayoutId id="2147483754" r:id="rId65"/>
    <p:sldLayoutId id="2147483755" r:id="rId66"/>
    <p:sldLayoutId id="2147483675" r:id="rId67"/>
    <p:sldLayoutId id="2147483676" r:id="rId68"/>
    <p:sldLayoutId id="2147483685" r:id="rId69"/>
    <p:sldLayoutId id="2147483686" r:id="rId70"/>
    <p:sldLayoutId id="2147483687" r:id="rId71"/>
    <p:sldLayoutId id="2147483688" r:id="rId72"/>
    <p:sldLayoutId id="2147483677" r:id="rId73"/>
    <p:sldLayoutId id="2147483679" r:id="rId74"/>
  </p:sldLayoutIdLst>
  <p:transition>
    <p:fade/>
  </p:transition>
  <p:hf hdr="0" ftr="0" dt="0"/>
  <p:txStyles>
    <p:titleStyle>
      <a:lvl1pPr algn="l" defTabSz="594623" rtl="0" eaLnBrk="1" latinLnBrk="0" hangingPunct="1">
        <a:lnSpc>
          <a:spcPct val="100000"/>
        </a:lnSpc>
        <a:spcBef>
          <a:spcPct val="0"/>
        </a:spcBef>
        <a:buNone/>
        <a:defRPr lang="en-US" sz="2295" b="0" kern="1200" cap="none" spc="-32" baseline="0" dirty="0" smtClean="0">
          <a:ln w="3175">
            <a:noFill/>
          </a:ln>
          <a:solidFill>
            <a:schemeClr val="tx1"/>
          </a:solidFill>
          <a:effectLst/>
          <a:latin typeface="+mj-lt"/>
          <a:ea typeface="+mn-ea"/>
          <a:cs typeface="Segoe Sans Display" pitchFamily="2" charset="0"/>
        </a:defRPr>
      </a:lvl1pPr>
    </p:titleStyle>
    <p:body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p:bodyStyle>
    <p:otherStyle>
      <a:defPPr>
        <a:defRPr lang="en-US"/>
      </a:defPPr>
      <a:lvl1pPr marL="0" algn="l" defTabSz="594623" rtl="0" eaLnBrk="1" latinLnBrk="0" hangingPunct="1">
        <a:defRPr sz="1148" kern="1200">
          <a:solidFill>
            <a:schemeClr val="tx1"/>
          </a:solidFill>
          <a:latin typeface="+mn-lt"/>
          <a:ea typeface="+mn-ea"/>
          <a:cs typeface="+mn-cs"/>
        </a:defRPr>
      </a:lvl1pPr>
      <a:lvl2pPr marL="297312" algn="l" defTabSz="594623" rtl="0" eaLnBrk="1" latinLnBrk="0" hangingPunct="1">
        <a:defRPr sz="1148" kern="1200">
          <a:solidFill>
            <a:schemeClr val="tx1"/>
          </a:solidFill>
          <a:latin typeface="+mn-lt"/>
          <a:ea typeface="+mn-ea"/>
          <a:cs typeface="+mn-cs"/>
        </a:defRPr>
      </a:lvl2pPr>
      <a:lvl3pPr marL="594623" algn="l" defTabSz="594623" rtl="0" eaLnBrk="1" latinLnBrk="0" hangingPunct="1">
        <a:defRPr sz="1148" kern="1200">
          <a:solidFill>
            <a:schemeClr val="tx1"/>
          </a:solidFill>
          <a:latin typeface="+mn-lt"/>
          <a:ea typeface="+mn-ea"/>
          <a:cs typeface="+mn-cs"/>
        </a:defRPr>
      </a:lvl3pPr>
      <a:lvl4pPr marL="891935" algn="l" defTabSz="594623" rtl="0" eaLnBrk="1" latinLnBrk="0" hangingPunct="1">
        <a:defRPr sz="1148" kern="1200">
          <a:solidFill>
            <a:schemeClr val="tx1"/>
          </a:solidFill>
          <a:latin typeface="+mn-lt"/>
          <a:ea typeface="+mn-ea"/>
          <a:cs typeface="+mn-cs"/>
        </a:defRPr>
      </a:lvl4pPr>
      <a:lvl5pPr marL="1189246" algn="l" defTabSz="594623" rtl="0" eaLnBrk="1" latinLnBrk="0" hangingPunct="1">
        <a:defRPr sz="1148" kern="1200">
          <a:solidFill>
            <a:schemeClr val="tx1"/>
          </a:solidFill>
          <a:latin typeface="+mn-lt"/>
          <a:ea typeface="+mn-ea"/>
          <a:cs typeface="+mn-cs"/>
        </a:defRPr>
      </a:lvl5pPr>
      <a:lvl6pPr marL="1486558" algn="l" defTabSz="594623" rtl="0" eaLnBrk="1" latinLnBrk="0" hangingPunct="1">
        <a:defRPr sz="1148" kern="1200">
          <a:solidFill>
            <a:schemeClr val="tx1"/>
          </a:solidFill>
          <a:latin typeface="+mn-lt"/>
          <a:ea typeface="+mn-ea"/>
          <a:cs typeface="+mn-cs"/>
        </a:defRPr>
      </a:lvl6pPr>
      <a:lvl7pPr marL="1783869" algn="l" defTabSz="594623" rtl="0" eaLnBrk="1" latinLnBrk="0" hangingPunct="1">
        <a:defRPr sz="1148" kern="1200">
          <a:solidFill>
            <a:schemeClr val="tx1"/>
          </a:solidFill>
          <a:latin typeface="+mn-lt"/>
          <a:ea typeface="+mn-ea"/>
          <a:cs typeface="+mn-cs"/>
        </a:defRPr>
      </a:lvl7pPr>
      <a:lvl8pPr marL="2081181" algn="l" defTabSz="594623" rtl="0" eaLnBrk="1" latinLnBrk="0" hangingPunct="1">
        <a:defRPr sz="1148" kern="1200">
          <a:solidFill>
            <a:schemeClr val="tx1"/>
          </a:solidFill>
          <a:latin typeface="+mn-lt"/>
          <a:ea typeface="+mn-ea"/>
          <a:cs typeface="+mn-cs"/>
        </a:defRPr>
      </a:lvl8pPr>
      <a:lvl9pPr marL="2378493" algn="l" defTabSz="594623"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Pr>
        <a:blipFill dpi="0" rotWithShape="1">
          <a:blip r:embed="rId6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5017" y="670560"/>
            <a:ext cx="7024307" cy="353174"/>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372427" y="2105405"/>
            <a:ext cx="7024307" cy="102835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70"/>
              </a:ext>
            </a:extLst>
          </a:blip>
          <a:srcRect/>
          <a:stretch/>
        </p:blipFill>
        <p:spPr>
          <a:xfrm rot="5400000">
            <a:off x="3219361" y="4592003"/>
            <a:ext cx="10058400" cy="874395"/>
          </a:xfrm>
          <a:prstGeom prst="rect">
            <a:avLst/>
          </a:prstGeom>
        </p:spPr>
      </p:pic>
    </p:spTree>
    <p:extLst>
      <p:ext uri="{BB962C8B-B14F-4D97-AF65-F5344CB8AC3E}">
        <p14:creationId xmlns:p14="http://schemas.microsoft.com/office/powerpoint/2010/main" val="74432527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83" r:id="rId27"/>
    <p:sldLayoutId id="2147483784" r:id="rId28"/>
    <p:sldLayoutId id="2147483785" r:id="rId29"/>
    <p:sldLayoutId id="2147483786" r:id="rId30"/>
    <p:sldLayoutId id="2147483787" r:id="rId31"/>
    <p:sldLayoutId id="2147483788" r:id="rId32"/>
    <p:sldLayoutId id="2147483789" r:id="rId33"/>
    <p:sldLayoutId id="2147483790" r:id="rId34"/>
    <p:sldLayoutId id="2147483791" r:id="rId35"/>
    <p:sldLayoutId id="2147483792" r:id="rId36"/>
    <p:sldLayoutId id="2147483793" r:id="rId37"/>
    <p:sldLayoutId id="2147483794" r:id="rId38"/>
    <p:sldLayoutId id="2147483795" r:id="rId39"/>
    <p:sldLayoutId id="2147483796" r:id="rId40"/>
    <p:sldLayoutId id="2147483797" r:id="rId41"/>
    <p:sldLayoutId id="2147483798" r:id="rId42"/>
    <p:sldLayoutId id="2147483799" r:id="rId43"/>
    <p:sldLayoutId id="2147483800" r:id="rId44"/>
    <p:sldLayoutId id="2147483801" r:id="rId45"/>
    <p:sldLayoutId id="2147483802" r:id="rId46"/>
    <p:sldLayoutId id="2147483803" r:id="rId47"/>
    <p:sldLayoutId id="2147483804" r:id="rId48"/>
    <p:sldLayoutId id="2147483805" r:id="rId49"/>
    <p:sldLayoutId id="2147483806" r:id="rId50"/>
    <p:sldLayoutId id="2147483807" r:id="rId51"/>
    <p:sldLayoutId id="2147483808" r:id="rId52"/>
    <p:sldLayoutId id="2147483809" r:id="rId53"/>
    <p:sldLayoutId id="2147483810" r:id="rId54"/>
    <p:sldLayoutId id="2147483811" r:id="rId55"/>
    <p:sldLayoutId id="2147483812" r:id="rId56"/>
    <p:sldLayoutId id="2147483813" r:id="rId57"/>
    <p:sldLayoutId id="2147483814" r:id="rId58"/>
    <p:sldLayoutId id="2147483815" r:id="rId59"/>
    <p:sldLayoutId id="2147483816" r:id="rId60"/>
    <p:sldLayoutId id="2147483817" r:id="rId61"/>
    <p:sldLayoutId id="2147483818" r:id="rId62"/>
    <p:sldLayoutId id="2147483819" r:id="rId63"/>
    <p:sldLayoutId id="2147483820" r:id="rId64"/>
    <p:sldLayoutId id="2147483821" r:id="rId65"/>
    <p:sldLayoutId id="2147483822" r:id="rId66"/>
    <p:sldLayoutId id="2147483840" r:id="rId67"/>
  </p:sldLayoutIdLst>
  <p:transition>
    <p:fade/>
  </p:transition>
  <p:hf hdr="0" ftr="0" dt="0"/>
  <p:txStyles>
    <p:titleStyle>
      <a:lvl1pPr algn="l" defTabSz="594623" rtl="0" eaLnBrk="1" latinLnBrk="0" hangingPunct="1">
        <a:lnSpc>
          <a:spcPct val="100000"/>
        </a:lnSpc>
        <a:spcBef>
          <a:spcPct val="0"/>
        </a:spcBef>
        <a:buNone/>
        <a:defRPr lang="en-US" sz="2295" b="0" kern="1200" cap="none" spc="-32" baseline="0" dirty="0" smtClean="0">
          <a:ln w="3175">
            <a:noFill/>
          </a:ln>
          <a:solidFill>
            <a:schemeClr val="tx1"/>
          </a:solidFill>
          <a:effectLst/>
          <a:latin typeface="+mj-lt"/>
          <a:ea typeface="+mn-ea"/>
          <a:cs typeface="Segoe Sans Display" pitchFamily="2" charset="0"/>
        </a:defRPr>
      </a:lvl1pPr>
    </p:titleStyle>
    <p:body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p:bodyStyle>
    <p:otherStyle>
      <a:defPPr>
        <a:defRPr lang="en-US"/>
      </a:defPPr>
      <a:lvl1pPr marL="0" algn="l" defTabSz="594623" rtl="0" eaLnBrk="1" latinLnBrk="0" hangingPunct="1">
        <a:defRPr sz="1148" kern="1200">
          <a:solidFill>
            <a:schemeClr val="tx1"/>
          </a:solidFill>
          <a:latin typeface="+mn-lt"/>
          <a:ea typeface="+mn-ea"/>
          <a:cs typeface="+mn-cs"/>
        </a:defRPr>
      </a:lvl1pPr>
      <a:lvl2pPr marL="297312" algn="l" defTabSz="594623" rtl="0" eaLnBrk="1" latinLnBrk="0" hangingPunct="1">
        <a:defRPr sz="1148" kern="1200">
          <a:solidFill>
            <a:schemeClr val="tx1"/>
          </a:solidFill>
          <a:latin typeface="+mn-lt"/>
          <a:ea typeface="+mn-ea"/>
          <a:cs typeface="+mn-cs"/>
        </a:defRPr>
      </a:lvl2pPr>
      <a:lvl3pPr marL="594623" algn="l" defTabSz="594623" rtl="0" eaLnBrk="1" latinLnBrk="0" hangingPunct="1">
        <a:defRPr sz="1148" kern="1200">
          <a:solidFill>
            <a:schemeClr val="tx1"/>
          </a:solidFill>
          <a:latin typeface="+mn-lt"/>
          <a:ea typeface="+mn-ea"/>
          <a:cs typeface="+mn-cs"/>
        </a:defRPr>
      </a:lvl3pPr>
      <a:lvl4pPr marL="891935" algn="l" defTabSz="594623" rtl="0" eaLnBrk="1" latinLnBrk="0" hangingPunct="1">
        <a:defRPr sz="1148" kern="1200">
          <a:solidFill>
            <a:schemeClr val="tx1"/>
          </a:solidFill>
          <a:latin typeface="+mn-lt"/>
          <a:ea typeface="+mn-ea"/>
          <a:cs typeface="+mn-cs"/>
        </a:defRPr>
      </a:lvl4pPr>
      <a:lvl5pPr marL="1189246" algn="l" defTabSz="594623" rtl="0" eaLnBrk="1" latinLnBrk="0" hangingPunct="1">
        <a:defRPr sz="1148" kern="1200">
          <a:solidFill>
            <a:schemeClr val="tx1"/>
          </a:solidFill>
          <a:latin typeface="+mn-lt"/>
          <a:ea typeface="+mn-ea"/>
          <a:cs typeface="+mn-cs"/>
        </a:defRPr>
      </a:lvl5pPr>
      <a:lvl6pPr marL="1486558" algn="l" defTabSz="594623" rtl="0" eaLnBrk="1" latinLnBrk="0" hangingPunct="1">
        <a:defRPr sz="1148" kern="1200">
          <a:solidFill>
            <a:schemeClr val="tx1"/>
          </a:solidFill>
          <a:latin typeface="+mn-lt"/>
          <a:ea typeface="+mn-ea"/>
          <a:cs typeface="+mn-cs"/>
        </a:defRPr>
      </a:lvl6pPr>
      <a:lvl7pPr marL="1783869" algn="l" defTabSz="594623" rtl="0" eaLnBrk="1" latinLnBrk="0" hangingPunct="1">
        <a:defRPr sz="1148" kern="1200">
          <a:solidFill>
            <a:schemeClr val="tx1"/>
          </a:solidFill>
          <a:latin typeface="+mn-lt"/>
          <a:ea typeface="+mn-ea"/>
          <a:cs typeface="+mn-cs"/>
        </a:defRPr>
      </a:lvl7pPr>
      <a:lvl8pPr marL="2081181" algn="l" defTabSz="594623" rtl="0" eaLnBrk="1" latinLnBrk="0" hangingPunct="1">
        <a:defRPr sz="1148" kern="1200">
          <a:solidFill>
            <a:schemeClr val="tx1"/>
          </a:solidFill>
          <a:latin typeface="+mn-lt"/>
          <a:ea typeface="+mn-ea"/>
          <a:cs typeface="+mn-cs"/>
        </a:defRPr>
      </a:lvl8pPr>
      <a:lvl9pPr marL="2378493" algn="l" defTabSz="594623"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blackWhite">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0532" y="587217"/>
            <a:ext cx="6631336" cy="353174"/>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70532" y="1153115"/>
            <a:ext cx="6631336" cy="102835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rot="5400000">
            <a:off x="3734231" y="4077132"/>
            <a:ext cx="10058400" cy="1904137"/>
          </a:xfrm>
          <a:prstGeom prst="rect">
            <a:avLst/>
          </a:prstGeom>
        </p:spPr>
      </p:pic>
    </p:spTree>
    <p:extLst>
      <p:ext uri="{BB962C8B-B14F-4D97-AF65-F5344CB8AC3E}">
        <p14:creationId xmlns:p14="http://schemas.microsoft.com/office/powerpoint/2010/main" val="289830517"/>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1" r:id="rId17"/>
  </p:sldLayoutIdLst>
  <p:transition>
    <p:fade/>
  </p:transition>
  <p:hf sldNum="0" hdr="0" ftr="0" dt="0"/>
  <p:txStyles>
    <p:titleStyle>
      <a:lvl1pPr algn="l" defTabSz="594623" rtl="0" eaLnBrk="1" latinLnBrk="0" hangingPunct="1">
        <a:lnSpc>
          <a:spcPct val="100000"/>
        </a:lnSpc>
        <a:spcBef>
          <a:spcPct val="0"/>
        </a:spcBef>
        <a:buNone/>
        <a:defRPr lang="en-US" sz="2295" b="0" kern="1200" cap="none" spc="-32" baseline="0" dirty="0" smtClean="0">
          <a:ln w="3175">
            <a:noFill/>
          </a:ln>
          <a:solidFill>
            <a:schemeClr val="tx1"/>
          </a:solidFill>
          <a:effectLst/>
          <a:latin typeface="+mj-lt"/>
          <a:ea typeface="+mn-ea"/>
          <a:cs typeface="Segoe Sans Display" pitchFamily="2" charset="0"/>
        </a:defRPr>
      </a:lvl1pPr>
    </p:titleStyle>
    <p:body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p:bodyStyle>
    <p:otherStyle>
      <a:defPPr>
        <a:defRPr lang="en-US"/>
      </a:defPPr>
      <a:lvl1pPr marL="0" algn="l" defTabSz="594623" rtl="0" eaLnBrk="1" latinLnBrk="0" hangingPunct="1">
        <a:defRPr sz="1148" kern="1200">
          <a:solidFill>
            <a:schemeClr val="tx1"/>
          </a:solidFill>
          <a:latin typeface="+mn-lt"/>
          <a:ea typeface="+mn-ea"/>
          <a:cs typeface="+mn-cs"/>
        </a:defRPr>
      </a:lvl1pPr>
      <a:lvl2pPr marL="297312" algn="l" defTabSz="594623" rtl="0" eaLnBrk="1" latinLnBrk="0" hangingPunct="1">
        <a:defRPr sz="1148" kern="1200">
          <a:solidFill>
            <a:schemeClr val="tx1"/>
          </a:solidFill>
          <a:latin typeface="+mn-lt"/>
          <a:ea typeface="+mn-ea"/>
          <a:cs typeface="+mn-cs"/>
        </a:defRPr>
      </a:lvl2pPr>
      <a:lvl3pPr marL="594623" algn="l" defTabSz="594623" rtl="0" eaLnBrk="1" latinLnBrk="0" hangingPunct="1">
        <a:defRPr sz="1148" kern="1200">
          <a:solidFill>
            <a:schemeClr val="tx1"/>
          </a:solidFill>
          <a:latin typeface="+mn-lt"/>
          <a:ea typeface="+mn-ea"/>
          <a:cs typeface="+mn-cs"/>
        </a:defRPr>
      </a:lvl3pPr>
      <a:lvl4pPr marL="891935" algn="l" defTabSz="594623" rtl="0" eaLnBrk="1" latinLnBrk="0" hangingPunct="1">
        <a:defRPr sz="1148" kern="1200">
          <a:solidFill>
            <a:schemeClr val="tx1"/>
          </a:solidFill>
          <a:latin typeface="+mn-lt"/>
          <a:ea typeface="+mn-ea"/>
          <a:cs typeface="+mn-cs"/>
        </a:defRPr>
      </a:lvl4pPr>
      <a:lvl5pPr marL="1189246" algn="l" defTabSz="594623" rtl="0" eaLnBrk="1" latinLnBrk="0" hangingPunct="1">
        <a:defRPr sz="1148" kern="1200">
          <a:solidFill>
            <a:schemeClr val="tx1"/>
          </a:solidFill>
          <a:latin typeface="+mn-lt"/>
          <a:ea typeface="+mn-ea"/>
          <a:cs typeface="+mn-cs"/>
        </a:defRPr>
      </a:lvl5pPr>
      <a:lvl6pPr marL="1486558" algn="l" defTabSz="594623" rtl="0" eaLnBrk="1" latinLnBrk="0" hangingPunct="1">
        <a:defRPr sz="1148" kern="1200">
          <a:solidFill>
            <a:schemeClr val="tx1"/>
          </a:solidFill>
          <a:latin typeface="+mn-lt"/>
          <a:ea typeface="+mn-ea"/>
          <a:cs typeface="+mn-cs"/>
        </a:defRPr>
      </a:lvl6pPr>
      <a:lvl7pPr marL="1783869" algn="l" defTabSz="594623" rtl="0" eaLnBrk="1" latinLnBrk="0" hangingPunct="1">
        <a:defRPr sz="1148" kern="1200">
          <a:solidFill>
            <a:schemeClr val="tx1"/>
          </a:solidFill>
          <a:latin typeface="+mn-lt"/>
          <a:ea typeface="+mn-ea"/>
          <a:cs typeface="+mn-cs"/>
        </a:defRPr>
      </a:lvl7pPr>
      <a:lvl8pPr marL="2081181" algn="l" defTabSz="594623" rtl="0" eaLnBrk="1" latinLnBrk="0" hangingPunct="1">
        <a:defRPr sz="1148" kern="1200">
          <a:solidFill>
            <a:schemeClr val="tx1"/>
          </a:solidFill>
          <a:latin typeface="+mn-lt"/>
          <a:ea typeface="+mn-ea"/>
          <a:cs typeface="+mn-cs"/>
        </a:defRPr>
      </a:lvl8pPr>
      <a:lvl9pPr marL="2378493" algn="l" defTabSz="594623"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268">
          <p15:clr>
            <a:srgbClr val="C35EA4"/>
          </p15:clr>
        </p15:guide>
        <p15:guide id="17" pos="4628">
          <p15:clr>
            <a:srgbClr val="C35EA4"/>
          </p15:clr>
        </p15:guide>
        <p15:guide id="25" orient="horz" pos="369">
          <p15:clr>
            <a:srgbClr val="C35EA4"/>
          </p15:clr>
        </p15:guide>
        <p15:guide id="26" orient="horz" pos="5963">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5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3.png"/><Relationship Id="rId7" Type="http://schemas.openxmlformats.org/officeDocument/2006/relationships/slide" Target="slide2.xml"/><Relationship Id="rId2" Type="http://schemas.openxmlformats.org/officeDocument/2006/relationships/image" Target="../media/image45.png"/><Relationship Id="rId1" Type="http://schemas.openxmlformats.org/officeDocument/2006/relationships/slideLayout" Target="../slideLayouts/slideLayout157.xml"/><Relationship Id="rId6" Type="http://schemas.openxmlformats.org/officeDocument/2006/relationships/hyperlink" Target="https://www.microsoft.com/en-us/microsoft-365-copilot/frontier-program" TargetMode="External"/><Relationship Id="rId5" Type="http://schemas.openxmlformats.org/officeDocument/2006/relationships/image" Target="../media/image48.png"/><Relationship Id="rId10" Type="http://schemas.openxmlformats.org/officeDocument/2006/relationships/slide" Target="slide3.xml"/><Relationship Id="rId4" Type="http://schemas.openxmlformats.org/officeDocument/2006/relationships/hyperlink" Target="https://techcommunity.microsoft.com/blog/microsoft365copilotblog/introducing-multi-model-intelligence-in-researcher/4506011" TargetMode="External"/><Relationship Id="rId9" Type="http://schemas.openxmlformats.org/officeDocument/2006/relationships/slide" Target="slide12.xml"/></Relationships>
</file>

<file path=ppt/slides/_rels/slide11.xml.rels><?xml version="1.0" encoding="UTF-8" standalone="yes"?>
<Relationships xmlns="http://schemas.openxmlformats.org/package/2006/relationships"><Relationship Id="rId8" Type="http://schemas.openxmlformats.org/officeDocument/2006/relationships/hyperlink" Target="https://microsoftpartners.microsoft.com/abs/agent-showcase/" TargetMode="External"/><Relationship Id="rId3" Type="http://schemas.openxmlformats.org/officeDocument/2006/relationships/image" Target="../media/image45.png"/><Relationship Id="rId7" Type="http://schemas.openxmlformats.org/officeDocument/2006/relationships/hyperlink" Target="https://learn.microsoft.com/en-us/microsoft-365/copilot/usage-based-billing-overview-copilot-credits" TargetMode="External"/><Relationship Id="rId12"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157.xml"/><Relationship Id="rId6" Type="http://schemas.openxmlformats.org/officeDocument/2006/relationships/hyperlink" Target="https://adoption.microsoft.com/en-us/copilot/prompt-gallery/?filter=copilot-cowork" TargetMode="External"/><Relationship Id="rId11" Type="http://schemas.openxmlformats.org/officeDocument/2006/relationships/slide" Target="slide12.xml"/><Relationship Id="rId5" Type="http://schemas.openxmlformats.org/officeDocument/2006/relationships/hyperlink" Target="https://www.microsoft.com/en-us/microsoft-365/blog/2026/06/16/copilot-cowork-is-now-generally-available/" TargetMode="External"/><Relationship Id="rId10" Type="http://schemas.openxmlformats.org/officeDocument/2006/relationships/slide" Target="slide4.xml"/><Relationship Id="rId4" Type="http://schemas.openxmlformats.org/officeDocument/2006/relationships/image" Target="../media/image43.png"/><Relationship Id="rId9" Type="http://schemas.openxmlformats.org/officeDocument/2006/relationships/slide" Target="slide2.xml"/></Relationships>
</file>

<file path=ppt/slides/_rels/slide12.xml.rels><?xml version="1.0" encoding="UTF-8" standalone="yes"?>
<Relationships xmlns="http://schemas.openxmlformats.org/package/2006/relationships"><Relationship Id="rId8" Type="http://schemas.openxmlformats.org/officeDocument/2006/relationships/hyperlink" Target="https://copilot.cloud.microsoft/en-US/prompts?" TargetMode="External"/><Relationship Id="rId13" Type="http://schemas.openxmlformats.org/officeDocument/2006/relationships/hyperlink" Target="https://aka.ms/M356_Copilot_PromptPack_for_Finance" TargetMode="External"/><Relationship Id="rId18" Type="http://schemas.openxmlformats.org/officeDocument/2006/relationships/image" Target="../media/image51.png"/><Relationship Id="rId3" Type="http://schemas.openxmlformats.org/officeDocument/2006/relationships/image" Target="../media/image43.png"/><Relationship Id="rId21" Type="http://schemas.openxmlformats.org/officeDocument/2006/relationships/image" Target="../media/image53.png"/><Relationship Id="rId7" Type="http://schemas.openxmlformats.org/officeDocument/2006/relationships/image" Target="../media/image49.png"/><Relationship Id="rId12" Type="http://schemas.openxmlformats.org/officeDocument/2006/relationships/hyperlink" Target="https://aka.ms/M356_Copilot_PromptPack_for_Legal" TargetMode="External"/><Relationship Id="rId17" Type="http://schemas.openxmlformats.org/officeDocument/2006/relationships/hyperlink" Target="https://aka.ms/M356_Copilot_PromptPack_for_Sales" TargetMode="External"/><Relationship Id="rId2" Type="http://schemas.openxmlformats.org/officeDocument/2006/relationships/notesSlide" Target="../notesSlides/notesSlide9.xml"/><Relationship Id="rId16" Type="http://schemas.openxmlformats.org/officeDocument/2006/relationships/hyperlink" Target="https://aka.ms/M356_Copilot_PromptPack_for_ProductManagement" TargetMode="External"/><Relationship Id="rId20" Type="http://schemas.openxmlformats.org/officeDocument/2006/relationships/hyperlink" Target="https://adoption.microsoft.com/en-us/scenario-library/" TargetMode="External"/><Relationship Id="rId1" Type="http://schemas.openxmlformats.org/officeDocument/2006/relationships/slideLayout" Target="../slideLayouts/slideLayout157.xml"/><Relationship Id="rId6" Type="http://schemas.openxmlformats.org/officeDocument/2006/relationships/hyperlink" Target="https://aka.ms/M365Copilot/CopilotEssentials" TargetMode="External"/><Relationship Id="rId11" Type="http://schemas.openxmlformats.org/officeDocument/2006/relationships/hyperlink" Target="https://aka.ms/M356_Copilot_PromptPack_for_HR" TargetMode="External"/><Relationship Id="rId24" Type="http://schemas.openxmlformats.org/officeDocument/2006/relationships/slide" Target="slide4.xml"/><Relationship Id="rId5" Type="http://schemas.openxmlformats.org/officeDocument/2006/relationships/image" Target="../media/image45.png"/><Relationship Id="rId15" Type="http://schemas.openxmlformats.org/officeDocument/2006/relationships/hyperlink" Target="https://aka.ms/M356_Copilot_PromptPack_for_Operations" TargetMode="External"/><Relationship Id="rId23" Type="http://schemas.openxmlformats.org/officeDocument/2006/relationships/slide" Target="slide3.xml"/><Relationship Id="rId10" Type="http://schemas.openxmlformats.org/officeDocument/2006/relationships/hyperlink" Target="https://aka.ms/M356_Copilot_PromptPack_for_CustomerService" TargetMode="External"/><Relationship Id="rId19" Type="http://schemas.openxmlformats.org/officeDocument/2006/relationships/image" Target="../media/image52.png"/><Relationship Id="rId4" Type="http://schemas.openxmlformats.org/officeDocument/2006/relationships/slide" Target="slide12.xml"/><Relationship Id="rId9" Type="http://schemas.openxmlformats.org/officeDocument/2006/relationships/image" Target="../media/image50.png"/><Relationship Id="rId14" Type="http://schemas.openxmlformats.org/officeDocument/2006/relationships/hyperlink" Target="https://aka.ms/M356_Copilot_PromptPack_for_Marketing" TargetMode="External"/><Relationship Id="rId22"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slide" Target="slide9.xml"/><Relationship Id="rId3" Type="http://schemas.openxmlformats.org/officeDocument/2006/relationships/slide" Target="slide2.xml"/><Relationship Id="rId7" Type="http://schemas.openxmlformats.org/officeDocument/2006/relationships/slide" Target="slide3.xml"/><Relationship Id="rId12"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157.xml"/><Relationship Id="rId6" Type="http://schemas.openxmlformats.org/officeDocument/2006/relationships/slide" Target="slide12.xml"/><Relationship Id="rId11" Type="http://schemas.openxmlformats.org/officeDocument/2006/relationships/slide" Target="slide7.xml"/><Relationship Id="rId5" Type="http://schemas.openxmlformats.org/officeDocument/2006/relationships/slide" Target="slide4.xml"/><Relationship Id="rId15" Type="http://schemas.openxmlformats.org/officeDocument/2006/relationships/slide" Target="slide11.xml"/><Relationship Id="rId10" Type="http://schemas.openxmlformats.org/officeDocument/2006/relationships/slide" Target="slide5.xml"/><Relationship Id="rId4" Type="http://schemas.openxmlformats.org/officeDocument/2006/relationships/image" Target="../media/image45.png"/><Relationship Id="rId9" Type="http://schemas.openxmlformats.org/officeDocument/2006/relationships/slide" Target="slide6.xml"/><Relationship Id="rId14" Type="http://schemas.openxmlformats.org/officeDocument/2006/relationships/slide" Target="slide10.xml"/></Relationships>
</file>

<file path=ppt/slides/_rels/slide3.xml.rels><?xml version="1.0" encoding="UTF-8" standalone="yes"?>
<Relationships xmlns="http://schemas.openxmlformats.org/package/2006/relationships"><Relationship Id="rId8" Type="http://schemas.openxmlformats.org/officeDocument/2006/relationships/hyperlink" Target="https://support.microsoft.com/en-us/topic/what-is-responsible-ai-33fc14be-15ea-4c2c-903b-aa493f5b8d92" TargetMode="External"/><Relationship Id="rId3" Type="http://schemas.openxmlformats.org/officeDocument/2006/relationships/image" Target="../media/image43.png"/><Relationship Id="rId7" Type="http://schemas.openxmlformats.org/officeDocument/2006/relationships/hyperlink" Target="https://www.microsoft.com/en-us/microsoft-365-copilot?msockid=2a71ad00bf6a61de126fbfd7bed06075" TargetMode="External"/><Relationship Id="rId2" Type="http://schemas.openxmlformats.org/officeDocument/2006/relationships/notesSlide" Target="../notesSlides/notesSlide3.xml"/><Relationship Id="rId1" Type="http://schemas.openxmlformats.org/officeDocument/2006/relationships/slideLayout" Target="../slideLayouts/slideLayout157.xml"/><Relationship Id="rId6" Type="http://schemas.openxmlformats.org/officeDocument/2006/relationships/slide" Target="slide3.xml"/><Relationship Id="rId5" Type="http://schemas.openxmlformats.org/officeDocument/2006/relationships/slide" Target="slide2.xml"/><Relationship Id="rId10" Type="http://schemas.openxmlformats.org/officeDocument/2006/relationships/slide" Target="slide12.xml"/><Relationship Id="rId4" Type="http://schemas.openxmlformats.org/officeDocument/2006/relationships/image" Target="../media/image45.png"/><Relationship Id="rId9"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43.pn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57.xml"/><Relationship Id="rId6" Type="http://schemas.openxmlformats.org/officeDocument/2006/relationships/slide" Target="slide2.xml"/><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43.png"/><Relationship Id="rId7"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57.xml"/><Relationship Id="rId6" Type="http://schemas.openxmlformats.org/officeDocument/2006/relationships/slide" Target="slide2.xml"/><Relationship Id="rId5" Type="http://schemas.openxmlformats.org/officeDocument/2006/relationships/hyperlink" Target="https://www.microsoft.com/en-us/microsoft-365-copilot/frontier-program" TargetMode="External"/><Relationship Id="rId4" Type="http://schemas.openxmlformats.org/officeDocument/2006/relationships/image" Target="../media/image45.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43.png"/><Relationship Id="rId7"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157.xml"/><Relationship Id="rId6" Type="http://schemas.openxmlformats.org/officeDocument/2006/relationships/slide" Target="slide2.xml"/><Relationship Id="rId5" Type="http://schemas.openxmlformats.org/officeDocument/2006/relationships/hyperlink" Target="https://techcommunity.microsoft.com/blog/microsoft365copilotblog/introducing-teams-mode-for-microsoft-365-copilot/4463259" TargetMode="External"/><Relationship Id="rId4" Type="http://schemas.openxmlformats.org/officeDocument/2006/relationships/image" Target="../media/image45.pn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slide" Target="slide3.xml"/><Relationship Id="rId2" Type="http://schemas.openxmlformats.org/officeDocument/2006/relationships/image" Target="../media/image45.png"/><Relationship Id="rId1" Type="http://schemas.openxmlformats.org/officeDocument/2006/relationships/slideLayout" Target="../slideLayouts/slideLayout157.xml"/><Relationship Id="rId6" Type="http://schemas.openxmlformats.org/officeDocument/2006/relationships/slide" Target="slide12.xml"/><Relationship Id="rId5" Type="http://schemas.openxmlformats.org/officeDocument/2006/relationships/slide" Target="slide4.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5.png"/><Relationship Id="rId7"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157.xml"/><Relationship Id="rId6" Type="http://schemas.openxmlformats.org/officeDocument/2006/relationships/hyperlink" Target="https://learn.microsoft.com/en-us/sharepoint/ai-in-sharepoint-get-started" TargetMode="External"/><Relationship Id="rId5" Type="http://schemas.openxmlformats.org/officeDocument/2006/relationships/hyperlink" Target="https://aka.ms/CopilotinSP" TargetMode="External"/><Relationship Id="rId10" Type="http://schemas.openxmlformats.org/officeDocument/2006/relationships/slide" Target="slide3.xml"/><Relationship Id="rId4" Type="http://schemas.openxmlformats.org/officeDocument/2006/relationships/image" Target="../media/image43.png"/><Relationship Id="rId9" Type="http://schemas.openxmlformats.org/officeDocument/2006/relationships/slide" Target="slide12.xml"/></Relationships>
</file>

<file path=ppt/slides/_rels/slide9.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3.png"/><Relationship Id="rId7" Type="http://schemas.openxmlformats.org/officeDocument/2006/relationships/slide" Target="slide2.xml"/><Relationship Id="rId2" Type="http://schemas.openxmlformats.org/officeDocument/2006/relationships/image" Target="../media/image45.png"/><Relationship Id="rId1" Type="http://schemas.openxmlformats.org/officeDocument/2006/relationships/slideLayout" Target="../slideLayouts/slideLayout157.xml"/><Relationship Id="rId6" Type="http://schemas.openxmlformats.org/officeDocument/2006/relationships/hyperlink" Target="https://www.microsoft.com/en-us/microsoft-365-copilot/frontier-program" TargetMode="External"/><Relationship Id="rId5" Type="http://schemas.openxmlformats.org/officeDocument/2006/relationships/image" Target="../media/image47.png"/><Relationship Id="rId10" Type="http://schemas.openxmlformats.org/officeDocument/2006/relationships/slide" Target="slide3.xml"/><Relationship Id="rId4" Type="http://schemas.openxmlformats.org/officeDocument/2006/relationships/hyperlink" Target="https://techcommunity.microsoft.com/blog/microsoft365copilotblog/what%E2%80%99s-new-in-notebooks--may-2026/4519838" TargetMode="External"/><Relationship Id="rId9"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28698-0854-54B8-C72A-092224FD184C}"/>
            </a:ext>
          </a:extLst>
        </p:cNvPr>
        <p:cNvGrpSpPr/>
        <p:nvPr/>
      </p:nvGrpSpPr>
      <p:grpSpPr>
        <a:xfrm>
          <a:off x="0" y="0"/>
          <a:ext cx="0" cy="0"/>
          <a:chOff x="0" y="0"/>
          <a:chExt cx="0" cy="0"/>
        </a:xfrm>
      </p:grpSpPr>
      <p:sp>
        <p:nvSpPr>
          <p:cNvPr id="11" name="Freeform: Shape 10">
            <a:extLst>
              <a:ext uri="{FF2B5EF4-FFF2-40B4-BE49-F238E27FC236}">
                <a16:creationId xmlns:a16="http://schemas.microsoft.com/office/drawing/2014/main" id="{FF5FC1A9-E459-F9FB-DBE4-74EAFDFA8CEB}"/>
              </a:ext>
              <a:ext uri="{C183D7F6-B498-43B3-948B-1728B52AA6E4}">
                <adec:decorative xmlns:adec="http://schemas.microsoft.com/office/drawing/2017/decorative" val="1"/>
              </a:ext>
            </a:extLst>
          </p:cNvPr>
          <p:cNvSpPr/>
          <p:nvPr/>
        </p:nvSpPr>
        <p:spPr bwMode="auto">
          <a:xfrm rot="18637956">
            <a:off x="5947138" y="-757707"/>
            <a:ext cx="1917779" cy="2555611"/>
          </a:xfrm>
          <a:custGeom>
            <a:avLst/>
            <a:gdLst>
              <a:gd name="csX0" fmla="*/ 547746 w 1917779"/>
              <a:gd name="csY0" fmla="*/ 0 h 2555611"/>
              <a:gd name="csX1" fmla="*/ 1917779 w 1917779"/>
              <a:gd name="csY1" fmla="*/ 1596607 h 2555611"/>
              <a:gd name="csX2" fmla="*/ 800178 w 1917779"/>
              <a:gd name="csY2" fmla="*/ 2555611 h 2555611"/>
              <a:gd name="csX3" fmla="*/ 691402 w 1917779"/>
              <a:gd name="csY3" fmla="*/ 2489530 h 2555611"/>
              <a:gd name="csX4" fmla="*/ 0 w 1917779"/>
              <a:gd name="csY4" fmla="*/ 1189208 h 2555611"/>
              <a:gd name="csX5" fmla="*/ 459314 w 1917779"/>
              <a:gd name="csY5" fmla="*/ 80369 h 2555611"/>
            </a:gdLst>
            <a:ahLst/>
            <a:cxnLst>
              <a:cxn ang="0">
                <a:pos x="csX0" y="csY0"/>
              </a:cxn>
              <a:cxn ang="0">
                <a:pos x="csX1" y="csY1"/>
              </a:cxn>
              <a:cxn ang="0">
                <a:pos x="csX2" y="csY2"/>
              </a:cxn>
              <a:cxn ang="0">
                <a:pos x="csX3" y="csY3"/>
              </a:cxn>
              <a:cxn ang="0">
                <a:pos x="csX4" y="csY4"/>
              </a:cxn>
              <a:cxn ang="0">
                <a:pos x="csX5" y="csY5"/>
              </a:cxn>
            </a:cxnLst>
            <a:rect l="l" t="t" r="r" b="b"/>
            <a:pathLst>
              <a:path w="1917779" h="2555611">
                <a:moveTo>
                  <a:pt x="547746" y="0"/>
                </a:moveTo>
                <a:lnTo>
                  <a:pt x="1917779" y="1596607"/>
                </a:lnTo>
                <a:lnTo>
                  <a:pt x="800178" y="2555611"/>
                </a:lnTo>
                <a:lnTo>
                  <a:pt x="691402" y="2489530"/>
                </a:lnTo>
                <a:cubicBezTo>
                  <a:pt x="274260" y="2207725"/>
                  <a:pt x="0" y="1730493"/>
                  <a:pt x="0" y="1189208"/>
                </a:cubicBezTo>
                <a:cubicBezTo>
                  <a:pt x="0" y="756180"/>
                  <a:pt x="175526" y="364146"/>
                  <a:pt x="459314" y="80369"/>
                </a:cubicBezTo>
                <a:close/>
              </a:path>
            </a:pathLst>
          </a:custGeom>
          <a:gradFill flip="none" rotWithShape="1">
            <a:gsLst>
              <a:gs pos="0">
                <a:schemeClr val="bg1">
                  <a:alpha val="0"/>
                </a:schemeClr>
              </a:gs>
              <a:gs pos="100000">
                <a:schemeClr val="bg1"/>
              </a:gs>
            </a:gsLst>
            <a:lin ang="5400000" scaled="1"/>
            <a:tileRect/>
          </a:gradFill>
          <a:ln w="19050">
            <a:noFill/>
            <a:headEnd type="none" w="med" len="med"/>
            <a:tailEnd type="none" w="med" len="med"/>
          </a:ln>
          <a:effectLst>
            <a:outerShdw blurRad="254000" algn="ctr" rotWithShape="0">
              <a:prstClr val="black">
                <a:alpha val="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000">
              <a:solidFill>
                <a:schemeClr val="bg1"/>
              </a:solidFill>
              <a:cs typeface="Segoe UI" pitchFamily="34" charset="0"/>
            </a:endParaRPr>
          </a:p>
        </p:txBody>
      </p:sp>
      <p:sp>
        <p:nvSpPr>
          <p:cNvPr id="6" name="Rectangle: Single Corner Rounded 5">
            <a:extLst>
              <a:ext uri="{FF2B5EF4-FFF2-40B4-BE49-F238E27FC236}">
                <a16:creationId xmlns:a16="http://schemas.microsoft.com/office/drawing/2014/main" id="{DFD9B2B9-FF39-4516-55C7-67F074BE665F}"/>
              </a:ext>
              <a:ext uri="{C183D7F6-B498-43B3-948B-1728B52AA6E4}">
                <adec:decorative xmlns:adec="http://schemas.microsoft.com/office/drawing/2017/decorative" val="1"/>
              </a:ext>
            </a:extLst>
          </p:cNvPr>
          <p:cNvSpPr/>
          <p:nvPr/>
        </p:nvSpPr>
        <p:spPr bwMode="auto">
          <a:xfrm>
            <a:off x="1" y="4013200"/>
            <a:ext cx="6286499" cy="6045200"/>
          </a:xfrm>
          <a:prstGeom prst="round1Rect">
            <a:avLst>
              <a:gd name="adj" fmla="val 7423"/>
            </a:avLst>
          </a:prstGeom>
          <a:blipFill>
            <a:blip r:embed="rId3"/>
            <a:stretch>
              <a:fillRect/>
            </a:stretch>
          </a:blipFill>
        </p:spPr>
        <p:txBody>
          <a:bodyPr vert="horz" wrap="square" lIns="0" tIns="0" rIns="0" bIns="731520" rtlCol="0" anchor="ctr" anchorCtr="0">
            <a:noAutofit/>
          </a:bodyPr>
          <a:lstStyle/>
          <a:p>
            <a:pPr algn="ctr" defTabSz="594623">
              <a:spcBef>
                <a:spcPct val="20000"/>
              </a:spcBef>
              <a:buSzPct val="90000"/>
            </a:pPr>
            <a:endParaRPr lang="en-IN" sz="510">
              <a:solidFill>
                <a:schemeClr val="tx1"/>
              </a:solidFill>
              <a:latin typeface="+mj-lt"/>
              <a:cs typeface="Segoe Sans Display" pitchFamily="2" charset="0"/>
            </a:endParaRPr>
          </a:p>
        </p:txBody>
      </p:sp>
      <p:pic>
        <p:nvPicPr>
          <p:cNvPr id="21" name="Picture 20">
            <a:extLst>
              <a:ext uri="{FF2B5EF4-FFF2-40B4-BE49-F238E27FC236}">
                <a16:creationId xmlns:a16="http://schemas.microsoft.com/office/drawing/2014/main" id="{E5D925F5-E2BC-7273-B303-222A40407EEA}"/>
              </a:ext>
              <a:ext uri="{C183D7F6-B498-43B3-948B-1728B52AA6E4}">
                <adec:decorative xmlns:adec="http://schemas.microsoft.com/office/drawing/2017/decorative" val="1"/>
              </a:ext>
            </a:extLst>
          </p:cNvPr>
          <p:cNvPicPr>
            <a:picLocks noChangeAspect="1"/>
          </p:cNvPicPr>
          <p:nvPr/>
        </p:nvPicPr>
        <p:blipFill rotWithShape="1">
          <a:blip r:embed="rId4"/>
          <a:srcRect l="14987" t="25393" r="14987" b="25393"/>
          <a:stretch>
            <a:fillRect/>
          </a:stretch>
        </p:blipFill>
        <p:spPr>
          <a:xfrm>
            <a:off x="397828" y="785312"/>
            <a:ext cx="1687830" cy="502323"/>
          </a:xfrm>
          <a:prstGeom prst="rect">
            <a:avLst/>
          </a:prstGeom>
        </p:spPr>
      </p:pic>
      <p:sp>
        <p:nvSpPr>
          <p:cNvPr id="8" name="Rectangle: Single Corner Rounded 7">
            <a:extLst>
              <a:ext uri="{FF2B5EF4-FFF2-40B4-BE49-F238E27FC236}">
                <a16:creationId xmlns:a16="http://schemas.microsoft.com/office/drawing/2014/main" id="{EADF89A7-DDD9-CD5A-DF89-7855A25781CE}"/>
              </a:ext>
              <a:ext uri="{C183D7F6-B498-43B3-948B-1728B52AA6E4}">
                <adec:decorative xmlns:adec="http://schemas.microsoft.com/office/drawing/2017/decorative" val="1"/>
              </a:ext>
            </a:extLst>
          </p:cNvPr>
          <p:cNvSpPr/>
          <p:nvPr/>
        </p:nvSpPr>
        <p:spPr bwMode="auto">
          <a:xfrm>
            <a:off x="0" y="3928270"/>
            <a:ext cx="6361852" cy="6130130"/>
          </a:xfrm>
          <a:custGeom>
            <a:avLst/>
            <a:gdLst>
              <a:gd name="csX0" fmla="*/ 0 w 6361852"/>
              <a:gd name="csY0" fmla="*/ 0 h 6130130"/>
              <a:gd name="csX1" fmla="*/ 5865924 w 6361852"/>
              <a:gd name="csY1" fmla="*/ 0 h 6130130"/>
              <a:gd name="csX2" fmla="*/ 6361852 w 6361852"/>
              <a:gd name="csY2" fmla="*/ 495928 h 6130130"/>
              <a:gd name="csX3" fmla="*/ 6361852 w 6361852"/>
              <a:gd name="csY3" fmla="*/ 6130130 h 6130130"/>
              <a:gd name="csX4" fmla="*/ 0 w 6361852"/>
              <a:gd name="csY4" fmla="*/ 6130130 h 6130130"/>
              <a:gd name="csX5" fmla="*/ 0 w 6361852"/>
              <a:gd name="csY5" fmla="*/ 0 h 6130130"/>
              <a:gd name="csX0" fmla="*/ 0 w 6361852"/>
              <a:gd name="csY0" fmla="*/ 6130130 h 6221570"/>
              <a:gd name="csX1" fmla="*/ 0 w 6361852"/>
              <a:gd name="csY1" fmla="*/ 0 h 6221570"/>
              <a:gd name="csX2" fmla="*/ 5865924 w 6361852"/>
              <a:gd name="csY2" fmla="*/ 0 h 6221570"/>
              <a:gd name="csX3" fmla="*/ 6361852 w 6361852"/>
              <a:gd name="csY3" fmla="*/ 495928 h 6221570"/>
              <a:gd name="csX4" fmla="*/ 6361852 w 6361852"/>
              <a:gd name="csY4" fmla="*/ 6130130 h 6221570"/>
              <a:gd name="csX5" fmla="*/ 91440 w 6361852"/>
              <a:gd name="csY5" fmla="*/ 6221570 h 6221570"/>
              <a:gd name="csX0" fmla="*/ 0 w 6361852"/>
              <a:gd name="csY0" fmla="*/ 6130130 h 6130130"/>
              <a:gd name="csX1" fmla="*/ 0 w 6361852"/>
              <a:gd name="csY1" fmla="*/ 0 h 6130130"/>
              <a:gd name="csX2" fmla="*/ 5865924 w 6361852"/>
              <a:gd name="csY2" fmla="*/ 0 h 6130130"/>
              <a:gd name="csX3" fmla="*/ 6361852 w 6361852"/>
              <a:gd name="csY3" fmla="*/ 495928 h 6130130"/>
              <a:gd name="csX4" fmla="*/ 6361852 w 6361852"/>
              <a:gd name="csY4" fmla="*/ 6130130 h 6130130"/>
              <a:gd name="csX0" fmla="*/ 0 w 6361852"/>
              <a:gd name="csY0" fmla="*/ 0 h 6130130"/>
              <a:gd name="csX1" fmla="*/ 5865924 w 6361852"/>
              <a:gd name="csY1" fmla="*/ 0 h 6130130"/>
              <a:gd name="csX2" fmla="*/ 6361852 w 6361852"/>
              <a:gd name="csY2" fmla="*/ 495928 h 6130130"/>
              <a:gd name="csX3" fmla="*/ 6361852 w 6361852"/>
              <a:gd name="csY3" fmla="*/ 6130130 h 6130130"/>
            </a:gdLst>
            <a:ahLst/>
            <a:cxnLst>
              <a:cxn ang="0">
                <a:pos x="csX0" y="csY0"/>
              </a:cxn>
              <a:cxn ang="0">
                <a:pos x="csX1" y="csY1"/>
              </a:cxn>
              <a:cxn ang="0">
                <a:pos x="csX2" y="csY2"/>
              </a:cxn>
              <a:cxn ang="0">
                <a:pos x="csX3" y="csY3"/>
              </a:cxn>
            </a:cxnLst>
            <a:rect l="l" t="t" r="r" b="b"/>
            <a:pathLst>
              <a:path w="6361852" h="6130130">
                <a:moveTo>
                  <a:pt x="0" y="0"/>
                </a:moveTo>
                <a:lnTo>
                  <a:pt x="5865924" y="0"/>
                </a:lnTo>
                <a:cubicBezTo>
                  <a:pt x="6139817" y="0"/>
                  <a:pt x="6361852" y="222035"/>
                  <a:pt x="6361852" y="495928"/>
                </a:cubicBezTo>
                <a:lnTo>
                  <a:pt x="6361852" y="6130130"/>
                </a:lnTo>
              </a:path>
            </a:pathLst>
          </a:custGeom>
          <a:ln w="19050">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27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0" tIns="0" rIns="0" bIns="731520" rtlCol="0" anchor="ctr" anchorCtr="0">
            <a:noAutofit/>
          </a:bodyPr>
          <a:lstStyle/>
          <a:p>
            <a:pPr algn="ctr" defTabSz="594623">
              <a:spcBef>
                <a:spcPct val="20000"/>
              </a:spcBef>
              <a:buSzPct val="90000"/>
            </a:pPr>
            <a:endParaRPr lang="en-IN" sz="510">
              <a:solidFill>
                <a:schemeClr val="tx1"/>
              </a:solidFill>
              <a:latin typeface="+mj-lt"/>
              <a:cs typeface="Segoe Sans Display" pitchFamily="2" charset="0"/>
            </a:endParaRPr>
          </a:p>
        </p:txBody>
      </p:sp>
      <p:sp>
        <p:nvSpPr>
          <p:cNvPr id="9" name="Freeform: Shape 8">
            <a:extLst>
              <a:ext uri="{FF2B5EF4-FFF2-40B4-BE49-F238E27FC236}">
                <a16:creationId xmlns:a16="http://schemas.microsoft.com/office/drawing/2014/main" id="{422E28F0-12D3-5862-731F-9F222EA6368C}"/>
              </a:ext>
              <a:ext uri="{C183D7F6-B498-43B3-948B-1728B52AA6E4}">
                <adec:decorative xmlns:adec="http://schemas.microsoft.com/office/drawing/2017/decorative" val="1"/>
              </a:ext>
            </a:extLst>
          </p:cNvPr>
          <p:cNvSpPr/>
          <p:nvPr/>
        </p:nvSpPr>
        <p:spPr bwMode="auto">
          <a:xfrm rot="18954405">
            <a:off x="6357914" y="199991"/>
            <a:ext cx="2460708" cy="2756282"/>
          </a:xfrm>
          <a:custGeom>
            <a:avLst/>
            <a:gdLst>
              <a:gd name="csX0" fmla="*/ 2080364 w 2460708"/>
              <a:gd name="csY0" fmla="*/ 4346 h 2756282"/>
              <a:gd name="csX1" fmla="*/ 2460708 w 2460708"/>
              <a:gd name="csY1" fmla="*/ 372837 h 2756282"/>
              <a:gd name="csX2" fmla="*/ 151534 w 2460708"/>
              <a:gd name="csY2" fmla="*/ 2756282 h 2756282"/>
              <a:gd name="csX3" fmla="*/ 89660 w 2460708"/>
              <a:gd name="csY3" fmla="*/ 2587234 h 2756282"/>
              <a:gd name="csX4" fmla="*/ 0 w 2460708"/>
              <a:gd name="csY4" fmla="*/ 1994215 h 2756282"/>
              <a:gd name="csX5" fmla="*/ 1994293 w 2460708"/>
              <a:gd name="csY5" fmla="*/ 0 h 2756282"/>
            </a:gdLst>
            <a:ahLst/>
            <a:cxnLst>
              <a:cxn ang="0">
                <a:pos x="csX0" y="csY0"/>
              </a:cxn>
              <a:cxn ang="0">
                <a:pos x="csX1" y="csY1"/>
              </a:cxn>
              <a:cxn ang="0">
                <a:pos x="csX2" y="csY2"/>
              </a:cxn>
              <a:cxn ang="0">
                <a:pos x="csX3" y="csY3"/>
              </a:cxn>
              <a:cxn ang="0">
                <a:pos x="csX4" y="csY4"/>
              </a:cxn>
              <a:cxn ang="0">
                <a:pos x="csX5" y="csY5"/>
              </a:cxn>
            </a:cxnLst>
            <a:rect l="l" t="t" r="r" b="b"/>
            <a:pathLst>
              <a:path w="2460708" h="2756282">
                <a:moveTo>
                  <a:pt x="2080364" y="4346"/>
                </a:moveTo>
                <a:lnTo>
                  <a:pt x="2460708" y="372837"/>
                </a:lnTo>
                <a:lnTo>
                  <a:pt x="151534" y="2756282"/>
                </a:lnTo>
                <a:lnTo>
                  <a:pt x="89660" y="2587234"/>
                </a:lnTo>
                <a:cubicBezTo>
                  <a:pt x="31390" y="2399899"/>
                  <a:pt x="0" y="2200723"/>
                  <a:pt x="0" y="1994215"/>
                </a:cubicBezTo>
                <a:cubicBezTo>
                  <a:pt x="0" y="892840"/>
                  <a:pt x="892875" y="0"/>
                  <a:pt x="1994293" y="0"/>
                </a:cubicBezTo>
                <a:close/>
              </a:path>
            </a:pathLst>
          </a:custGeom>
          <a:gradFill flip="none" rotWithShape="1">
            <a:gsLst>
              <a:gs pos="0">
                <a:schemeClr val="bg1">
                  <a:alpha val="0"/>
                </a:schemeClr>
              </a:gs>
              <a:gs pos="100000">
                <a:schemeClr val="bg1"/>
              </a:gs>
            </a:gsLst>
            <a:lin ang="5400000" scaled="1"/>
            <a:tileRect/>
          </a:gradFill>
          <a:ln w="19050">
            <a:noFill/>
            <a:headEnd type="none" w="med" len="med"/>
            <a:tailEnd type="none" w="med" len="med"/>
          </a:ln>
          <a:effectLst>
            <a:outerShdw blurRad="254000" algn="ctr" rotWithShape="0">
              <a:prstClr val="black">
                <a:alpha val="3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000">
              <a:solidFill>
                <a:schemeClr val="bg1"/>
              </a:solidFill>
              <a:cs typeface="Segoe UI" pitchFamily="34" charset="0"/>
            </a:endParaRPr>
          </a:p>
        </p:txBody>
      </p:sp>
      <p:sp>
        <p:nvSpPr>
          <p:cNvPr id="17" name="Title 6">
            <a:extLst>
              <a:ext uri="{FF2B5EF4-FFF2-40B4-BE49-F238E27FC236}">
                <a16:creationId xmlns:a16="http://schemas.microsoft.com/office/drawing/2014/main" id="{3F4DA821-A458-4F81-D687-9911D0CE8C1B}"/>
              </a:ext>
              <a:ext uri="{C183D7F6-B498-43B3-948B-1728B52AA6E4}">
                <adec:decorative xmlns:adec="http://schemas.microsoft.com/office/drawing/2017/decorative" val="0"/>
              </a:ext>
            </a:extLst>
          </p:cNvPr>
          <p:cNvSpPr txBox="1">
            <a:spLocks noGrp="1"/>
          </p:cNvSpPr>
          <p:nvPr>
            <p:ph type="title" idx="4294967295"/>
          </p:nvPr>
        </p:nvSpPr>
        <p:spPr>
          <a:xfrm>
            <a:off x="425450" y="2130835"/>
            <a:ext cx="5936402" cy="147732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lvl1pPr algn="l" defTabSz="594623" rtl="0" eaLnBrk="1" latinLnBrk="0" hangingPunct="1">
              <a:lnSpc>
                <a:spcPct val="100000"/>
              </a:lnSpc>
              <a:spcBef>
                <a:spcPct val="0"/>
              </a:spcBef>
              <a:buNone/>
              <a:defRPr lang="en-US" sz="1530" b="0" kern="1200" cap="none" spc="0" baseline="0">
                <a:ln w="3175">
                  <a:noFill/>
                </a:ln>
                <a:solidFill>
                  <a:schemeClr val="tx1"/>
                </a:solidFill>
                <a:effectLst/>
                <a:latin typeface="+mj-lt"/>
                <a:ea typeface="+mn-ea"/>
                <a:cs typeface="Segoe Sans Display" pitchFamily="2" charset="0"/>
              </a:defRPr>
            </a:lvl1pPr>
          </a:lstStyle>
          <a:p>
            <a:pPr defTabSz="932742" fontAlgn="base">
              <a:spcAft>
                <a:spcPct val="0"/>
              </a:spcAft>
              <a:defRPr/>
            </a:pPr>
            <a:r>
              <a:rPr lang="en-US" sz="4800">
                <a:ln>
                  <a:noFill/>
                </a:ln>
                <a:solidFill>
                  <a:srgbClr val="3B230E"/>
                </a:solidFill>
                <a:cs typeface="Segoe Sans Display Semibold" pitchFamily="2" charset="0"/>
              </a:rPr>
              <a:t>Microsoft 365 Copilot Experience Guide  </a:t>
            </a:r>
            <a:endParaRPr lang="en-US" sz="4800">
              <a:cs typeface="Segoe Sans Display Semibold" pitchFamily="2" charset="0"/>
            </a:endParaRPr>
          </a:p>
        </p:txBody>
      </p:sp>
      <p:sp>
        <p:nvSpPr>
          <p:cNvPr id="18" name="Title 6">
            <a:extLst>
              <a:ext uri="{FF2B5EF4-FFF2-40B4-BE49-F238E27FC236}">
                <a16:creationId xmlns:a16="http://schemas.microsoft.com/office/drawing/2014/main" id="{45C285C4-9D08-8100-EF95-2D42899724EA}"/>
              </a:ext>
              <a:ext uri="{C183D7F6-B498-43B3-948B-1728B52AA6E4}">
                <adec:decorative xmlns:adec="http://schemas.microsoft.com/office/drawing/2017/decorative" val="0"/>
              </a:ext>
            </a:extLst>
          </p:cNvPr>
          <p:cNvSpPr txBox="1">
            <a:spLocks/>
          </p:cNvSpPr>
          <p:nvPr/>
        </p:nvSpPr>
        <p:spPr>
          <a:xfrm>
            <a:off x="425448" y="4367033"/>
            <a:ext cx="5487671" cy="1846659"/>
          </a:xfrm>
          <a:prstGeom prst="rect">
            <a:avLst/>
          </a:prstGeom>
          <a:noFill/>
        </p:spPr>
        <p:txBody>
          <a:bodyPr vert="horz" wrap="square" lIns="0" tIns="0" rIns="0" bIns="0" rtlCol="0" anchor="t" anchorCtr="0">
            <a:spAutoFit/>
          </a:bodyPr>
          <a:lstStyle>
            <a:lvl1pPr algn="l" defTabSz="594623" rtl="0" eaLnBrk="1" latinLnBrk="0" hangingPunct="1">
              <a:lnSpc>
                <a:spcPct val="100000"/>
              </a:lnSpc>
              <a:spcBef>
                <a:spcPct val="0"/>
              </a:spcBef>
              <a:buNone/>
              <a:defRPr lang="en-US" sz="1530" b="0" kern="1200" cap="none" spc="0" baseline="0">
                <a:ln w="3175">
                  <a:noFill/>
                </a:ln>
                <a:solidFill>
                  <a:schemeClr val="tx1"/>
                </a:solidFill>
                <a:effectLst/>
                <a:latin typeface="+mj-lt"/>
                <a:ea typeface="+mn-ea"/>
                <a:cs typeface="Segoe Sans Display" pitchFamily="2"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a:ln w="3175">
                  <a:noFill/>
                </a:ln>
                <a:solidFill>
                  <a:srgbClr val="323139"/>
                </a:solidFill>
                <a:effectLst/>
                <a:uLnTx/>
                <a:uFillTx/>
                <a:latin typeface="+mn-lt"/>
                <a:ea typeface="+mn-ea"/>
                <a:cs typeface="Segoe Sans Display" pitchFamily="2" charset="0"/>
              </a:rPr>
              <a:t>A practical guide to unlocking </a:t>
            </a:r>
            <a:br>
              <a:rPr kumimoji="0" lang="en-US" sz="3000" b="0" i="0" u="none" strike="noStrike" kern="1200" cap="none" spc="0" normalizeH="0" baseline="0" noProof="0">
                <a:ln w="3175">
                  <a:noFill/>
                </a:ln>
                <a:solidFill>
                  <a:srgbClr val="323139"/>
                </a:solidFill>
                <a:effectLst/>
                <a:uLnTx/>
                <a:uFillTx/>
                <a:latin typeface="+mn-lt"/>
                <a:ea typeface="+mn-ea"/>
                <a:cs typeface="Segoe Sans Display" pitchFamily="2" charset="0"/>
              </a:rPr>
            </a:br>
            <a:r>
              <a:rPr kumimoji="0" lang="en-US" sz="3000" b="0" i="0" u="none" strike="noStrike" kern="1200" cap="none" spc="0" normalizeH="0" baseline="0" noProof="0">
                <a:ln w="3175">
                  <a:noFill/>
                </a:ln>
                <a:solidFill>
                  <a:srgbClr val="323139"/>
                </a:solidFill>
                <a:effectLst/>
                <a:uLnTx/>
                <a:uFillTx/>
                <a:latin typeface="+mn-lt"/>
                <a:ea typeface="+mn-ea"/>
                <a:cs typeface="Segoe Sans Display" pitchFamily="2" charset="0"/>
              </a:rPr>
              <a:t>the power of Copilot and agents with real-world prompts and scenario-based capabilities </a:t>
            </a:r>
          </a:p>
        </p:txBody>
      </p:sp>
      <p:sp>
        <p:nvSpPr>
          <p:cNvPr id="15" name="Rectangle 14">
            <a:extLst>
              <a:ext uri="{FF2B5EF4-FFF2-40B4-BE49-F238E27FC236}">
                <a16:creationId xmlns:a16="http://schemas.microsoft.com/office/drawing/2014/main" id="{5B250EFE-FC29-D59D-1BFD-C6D9F476630C}"/>
              </a:ext>
              <a:ext uri="{C183D7F6-B498-43B3-948B-1728B52AA6E4}">
                <adec:decorative xmlns:adec="http://schemas.microsoft.com/office/drawing/2017/decorative" val="0"/>
              </a:ext>
            </a:extLst>
          </p:cNvPr>
          <p:cNvSpPr>
            <a:spLocks/>
          </p:cNvSpPr>
          <p:nvPr/>
        </p:nvSpPr>
        <p:spPr bwMode="auto">
          <a:xfrm>
            <a:off x="448290" y="8884851"/>
            <a:ext cx="2165349"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32742" fontAlgn="base">
              <a:spcBef>
                <a:spcPct val="0"/>
              </a:spcBef>
              <a:spcAft>
                <a:spcPct val="0"/>
              </a:spcAft>
              <a:defRPr/>
            </a:pPr>
            <a:r>
              <a:rPr lang="en-IN" sz="1800">
                <a:solidFill>
                  <a:schemeClr val="tx1"/>
                </a:solidFill>
                <a:latin typeface="+mj-lt"/>
                <a:cs typeface="Segoe Sans Display Semibold" pitchFamily="2" charset="0"/>
              </a:rPr>
              <a:t>June 2026 Edition</a:t>
            </a:r>
          </a:p>
        </p:txBody>
      </p:sp>
    </p:spTree>
    <p:extLst>
      <p:ext uri="{BB962C8B-B14F-4D97-AF65-F5344CB8AC3E}">
        <p14:creationId xmlns:p14="http://schemas.microsoft.com/office/powerpoint/2010/main" val="22113239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Single Corner Rounded 19">
            <a:extLst>
              <a:ext uri="{FF2B5EF4-FFF2-40B4-BE49-F238E27FC236}">
                <a16:creationId xmlns:a16="http://schemas.microsoft.com/office/drawing/2014/main" id="{0A475404-9715-16FD-0E97-2E4869E0A76C}"/>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defTabSz="932742" fontAlgn="base">
              <a:spcBef>
                <a:spcPct val="0"/>
              </a:spcBef>
              <a:spcAft>
                <a:spcPct val="0"/>
              </a:spcAft>
            </a:pPr>
            <a:endParaRPr lang="en-US" sz="1400">
              <a:ln w="3175">
                <a:noFill/>
              </a:ln>
              <a:blipFill>
                <a:blip r:embed="rId2"/>
                <a:stretch>
                  <a:fillRect t="-26822" b="-26822"/>
                </a:stretch>
              </a:blipFill>
              <a:latin typeface="Segoe Sans Display Semibold" pitchFamily="2" charset="0"/>
              <a:cs typeface="Segoe Sans Display Semibold" pitchFamily="2" charset="0"/>
            </a:endParaRPr>
          </a:p>
        </p:txBody>
      </p:sp>
      <p:cxnSp>
        <p:nvCxnSpPr>
          <p:cNvPr id="17" name="Straight Connector 16">
            <a:extLst>
              <a:ext uri="{FF2B5EF4-FFF2-40B4-BE49-F238E27FC236}">
                <a16:creationId xmlns:a16="http://schemas.microsoft.com/office/drawing/2014/main" id="{0A988C77-A5DF-0C5C-FFEF-56A377F98813}"/>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2" name="Picture 4">
            <a:extLst>
              <a:ext uri="{FF2B5EF4-FFF2-40B4-BE49-F238E27FC236}">
                <a16:creationId xmlns:a16="http://schemas.microsoft.com/office/drawing/2014/main" id="{EA464D94-543B-A015-8A4F-EAD4F08A0217}"/>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3">
            <a:extLst>
              <a:ext uri="{FF2B5EF4-FFF2-40B4-BE49-F238E27FC236}">
                <a16:creationId xmlns:a16="http://schemas.microsoft.com/office/drawing/2014/main" id="{A7276FD8-5A9A-1D68-E220-B96EBA20DF94}"/>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2"/>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Copilot Researcher – Critique and Model Council</a:t>
            </a:r>
          </a:p>
        </p:txBody>
      </p:sp>
      <p:sp>
        <p:nvSpPr>
          <p:cNvPr id="9" name="TextBox 8">
            <a:extLst>
              <a:ext uri="{FF2B5EF4-FFF2-40B4-BE49-F238E27FC236}">
                <a16:creationId xmlns:a16="http://schemas.microsoft.com/office/drawing/2014/main" id="{98EDB2DC-6ABE-CBF0-E972-C3CAC05B4BDA}"/>
              </a:ext>
            </a:extLst>
          </p:cNvPr>
          <p:cNvSpPr txBox="1">
            <a:spLocks/>
          </p:cNvSpPr>
          <p:nvPr/>
        </p:nvSpPr>
        <p:spPr>
          <a:xfrm>
            <a:off x="433950" y="1381257"/>
            <a:ext cx="6900302" cy="553998"/>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r>
              <a:rPr lang="en-US">
                <a:solidFill>
                  <a:schemeClr val="accent1">
                    <a:lumMod val="75000"/>
                  </a:schemeClr>
                </a:solidFill>
                <a:hlinkClick r:id="rId4">
                  <a:extLst>
                    <a:ext uri="{A12FA001-AC4F-418D-AE19-62706E023703}">
                      <ahyp:hlinkClr xmlns:ahyp="http://schemas.microsoft.com/office/drawing/2018/hyperlinkcolor" val="tx"/>
                    </a:ext>
                  </a:extLst>
                </a:hlinkClick>
              </a:rPr>
              <a:t>Researcher</a:t>
            </a:r>
            <a:r>
              <a:rPr lang="en-US">
                <a:solidFill>
                  <a:schemeClr val="tx1"/>
                </a:solidFill>
              </a:rPr>
              <a:t>* is Microsoft 365 Copilot's deep research agent for tackling your complex, multi-step research at work. Researcher also includes multi-model capabilities that raise the bar for accuracy, depth, and confidence. </a:t>
            </a:r>
          </a:p>
        </p:txBody>
      </p:sp>
      <p:graphicFrame>
        <p:nvGraphicFramePr>
          <p:cNvPr id="12" name="Table 11">
            <a:extLst>
              <a:ext uri="{FF2B5EF4-FFF2-40B4-BE49-F238E27FC236}">
                <a16:creationId xmlns:a16="http://schemas.microsoft.com/office/drawing/2014/main" id="{EF473029-3B9C-7842-3BAB-CB3DDB383B1A}"/>
              </a:ext>
            </a:extLst>
          </p:cNvPr>
          <p:cNvGraphicFramePr>
            <a:graphicFrameLocks noGrp="1"/>
          </p:cNvGraphicFramePr>
          <p:nvPr/>
        </p:nvGraphicFramePr>
        <p:xfrm>
          <a:off x="433950" y="2249531"/>
          <a:ext cx="6900302" cy="2225040"/>
        </p:xfrm>
        <a:graphic>
          <a:graphicData uri="http://schemas.openxmlformats.org/drawingml/2006/table">
            <a:tbl>
              <a:tblPr firstRow="1" bandRow="1">
                <a:effectLst/>
                <a:tableStyleId>{2D5ABB26-0587-4C30-8999-92F81FD0307C}</a:tableStyleId>
              </a:tblPr>
              <a:tblGrid>
                <a:gridCol w="813825">
                  <a:extLst>
                    <a:ext uri="{9D8B030D-6E8A-4147-A177-3AD203B41FA5}">
                      <a16:colId xmlns:a16="http://schemas.microsoft.com/office/drawing/2014/main" val="497699525"/>
                    </a:ext>
                  </a:extLst>
                </a:gridCol>
                <a:gridCol w="2828925">
                  <a:extLst>
                    <a:ext uri="{9D8B030D-6E8A-4147-A177-3AD203B41FA5}">
                      <a16:colId xmlns:a16="http://schemas.microsoft.com/office/drawing/2014/main" val="2214159640"/>
                    </a:ext>
                  </a:extLst>
                </a:gridCol>
                <a:gridCol w="3257552">
                  <a:extLst>
                    <a:ext uri="{9D8B030D-6E8A-4147-A177-3AD203B41FA5}">
                      <a16:colId xmlns:a16="http://schemas.microsoft.com/office/drawing/2014/main" val="1683715923"/>
                    </a:ext>
                  </a:extLst>
                </a:gridCol>
              </a:tblGrid>
              <a:tr h="0">
                <a:tc>
                  <a:txBody>
                    <a:bodyPr/>
                    <a:lstStyle/>
                    <a:p>
                      <a:pPr marL="0" marR="0" lvl="0" indent="0" algn="l" defTabSz="594623" rtl="0" eaLnBrk="1" fontAlgn="auto" hangingPunct="1">
                        <a:lnSpc>
                          <a:spcPct val="100000"/>
                        </a:lnSpc>
                        <a:spcBef>
                          <a:spcPts val="0"/>
                        </a:spcBef>
                        <a:spcAft>
                          <a:spcPts val="0"/>
                        </a:spcAft>
                        <a:buFontTx/>
                        <a:buNone/>
                      </a:pPr>
                      <a:endParaRPr lang="en-US" sz="1200" b="0" i="0" u="none" strike="noStrike" kern="100" cap="none" spc="0" normalizeH="0" baseline="0">
                        <a:solidFill>
                          <a:schemeClr val="accent1">
                            <a:lumMod val="100000"/>
                          </a:schemeClr>
                        </a:solidFill>
                        <a:effectLst/>
                        <a:latin typeface="+mn-lt"/>
                        <a:ea typeface="SimSun" panose="02010600030101010101" pitchFamily="2" charset="-122"/>
                        <a:cs typeface="Times New Roman" panose="02020603050405020304" pitchFamily="18" charset="0"/>
                        <a:sym typeface=""/>
                      </a:endParaRP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Critique</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Model Council</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7285333"/>
                  </a:ext>
                </a:extLst>
              </a:tr>
              <a:tr h="0">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Best when you need…</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One polished, reviewed answer. </a:t>
                      </a:r>
                      <a:r>
                        <a:rPr lang="en-US" sz="1000" b="0">
                          <a:effectLst/>
                          <a:latin typeface="+mn-lt"/>
                        </a:rPr>
                        <a:t>Ideal when you want Researcher to refine the output before you see it.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600"/>
                        </a:spcAft>
                        <a:buClrTx/>
                        <a:buSzTx/>
                        <a:buFontTx/>
                        <a:buNone/>
                      </a:pPr>
                      <a:r>
                        <a:rPr lang="en-US" sz="1000" b="0">
                          <a:effectLst/>
                          <a:latin typeface="+mj-lt"/>
                        </a:rPr>
                        <a:t>Multiple perspectives side-by-side before deciding. </a:t>
                      </a:r>
                      <a:r>
                        <a:rPr lang="en-US" sz="1000" b="0">
                          <a:effectLst/>
                          <a:latin typeface="+mn-lt"/>
                        </a:rPr>
                        <a:t>Ideal when you want to compare tradeoffs or see where models agree.</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3396633"/>
                  </a:ext>
                </a:extLst>
              </a:tr>
              <a:tr h="0">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How it works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A second model reviews the initial report </a:t>
                      </a:r>
                      <a:r>
                        <a:rPr lang="en-US" sz="1000" b="0">
                          <a:effectLst/>
                          <a:latin typeface="+mn-lt"/>
                        </a:rPr>
                        <a:t>for accuracy, completeness, and citation integrity—reducing manual cross-checking and delivering executive-ready output.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Multiple models run the same prompt in parallel, </a:t>
                      </a:r>
                      <a:r>
                        <a:rPr lang="en-US" sz="1000" b="0">
                          <a:effectLst/>
                          <a:latin typeface="+mn-lt"/>
                        </a:rPr>
                        <a:t>synthesizing agreement, disagreement, and unique insights so you can validate recommendations faster and spot gaps.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242062"/>
                  </a:ext>
                </a:extLst>
              </a:tr>
              <a:tr h="0">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Use cases</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123825" marR="0" lvl="0" indent="-123825" algn="l" defTabSz="594623"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b="0">
                          <a:effectLst/>
                          <a:latin typeface="+mn-lt"/>
                        </a:rPr>
                        <a:t>Executive briefs</a:t>
                      </a:r>
                    </a:p>
                    <a:p>
                      <a:pPr marL="123825" marR="0" lvl="0" indent="-123825" algn="l" defTabSz="594623"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b="0">
                          <a:effectLst/>
                          <a:latin typeface="+mn-lt"/>
                        </a:rPr>
                        <a:t>Market/competitive analysis</a:t>
                      </a:r>
                    </a:p>
                    <a:p>
                      <a:pPr marL="123825" marR="0" lvl="0" indent="-123825" algn="l" defTabSz="594623"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b="0">
                          <a:effectLst/>
                          <a:latin typeface="+mn-lt"/>
                        </a:rPr>
                        <a:t>Board or leadership prep</a:t>
                      </a:r>
                    </a:p>
                    <a:p>
                      <a:pPr marL="123825" marR="0" lvl="0" indent="-123825" algn="l" defTabSz="594623"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b="0">
                          <a:effectLst/>
                          <a:latin typeface="+mn-lt"/>
                        </a:rPr>
                        <a:t>Research summaries &amp; risk assessments</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000" b="0">
                          <a:effectLst/>
                          <a:latin typeface="+mj-lt"/>
                        </a:rPr>
                        <a:t>Strategy &amp; planning decisions </a:t>
                      </a:r>
                      <a:r>
                        <a:rPr lang="en-US" sz="1000" b="0">
                          <a:effectLst/>
                          <a:latin typeface="+mn-lt"/>
                        </a:rPr>
                        <a:t>requiring competing viewpoints—prioritizing recommendations, comparing options, or evaluating customer feedback.</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065354858"/>
                  </a:ext>
                </a:extLst>
              </a:tr>
            </a:tbl>
          </a:graphicData>
        </a:graphic>
      </p:graphicFrame>
      <p:sp>
        <p:nvSpPr>
          <p:cNvPr id="28" name="Rectangle: Rounded Corners 27">
            <a:extLst>
              <a:ext uri="{FF2B5EF4-FFF2-40B4-BE49-F238E27FC236}">
                <a16:creationId xmlns:a16="http://schemas.microsoft.com/office/drawing/2014/main" id="{49014F24-5A7E-7557-D1BB-8F8CD70D4F24}"/>
              </a:ext>
              <a:ext uri="{C183D7F6-B498-43B3-948B-1728B52AA6E4}">
                <adec:decorative xmlns:adec="http://schemas.microsoft.com/office/drawing/2017/decorative" val="1"/>
              </a:ext>
            </a:extLst>
          </p:cNvPr>
          <p:cNvSpPr>
            <a:spLocks noChangeArrowheads="1"/>
          </p:cNvSpPr>
          <p:nvPr/>
        </p:nvSpPr>
        <p:spPr bwMode="auto">
          <a:xfrm>
            <a:off x="419101" y="4798436"/>
            <a:ext cx="6934200" cy="353874"/>
          </a:xfrm>
          <a:prstGeom prst="roundRect">
            <a:avLst>
              <a:gd name="adj" fmla="val 50000"/>
            </a:avLst>
          </a:prstGeom>
          <a:solidFill>
            <a:schemeClr val="bg1"/>
          </a:solidFill>
          <a:ln w="9525">
            <a:no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64008"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2000">
                <a:blipFill>
                  <a:blip r:embed="rId2"/>
                  <a:stretch>
                    <a:fillRect t="-26822" b="-26822"/>
                  </a:stretch>
                </a:blipFill>
                <a:latin typeface="Segoe Sans Display Semibold" pitchFamily="2" charset="0"/>
                <a:cs typeface="Segoe Sans Display Semibold" pitchFamily="2" charset="0"/>
              </a:rPr>
              <a:t>Try it</a:t>
            </a:r>
          </a:p>
        </p:txBody>
      </p:sp>
      <p:sp>
        <p:nvSpPr>
          <p:cNvPr id="31" name="TextBox 30">
            <a:extLst>
              <a:ext uri="{FF2B5EF4-FFF2-40B4-BE49-F238E27FC236}">
                <a16:creationId xmlns:a16="http://schemas.microsoft.com/office/drawing/2014/main" id="{DA925D1D-FC3C-E1DD-2AC0-6102A91E273E}"/>
              </a:ext>
            </a:extLst>
          </p:cNvPr>
          <p:cNvSpPr txBox="1"/>
          <p:nvPr/>
        </p:nvSpPr>
        <p:spPr>
          <a:xfrm>
            <a:off x="457200" y="5476175"/>
            <a:ext cx="6896101" cy="369332"/>
          </a:xfrm>
          <a:prstGeom prst="rect">
            <a:avLst/>
          </a:prstGeom>
          <a:noFill/>
          <a:ln>
            <a:noFill/>
          </a:ln>
          <a:effectLst/>
        </p:spPr>
        <p:txBody>
          <a:bodyPr wrap="square" lIns="0" tIns="0" rIns="0" bIns="0" anchor="t">
            <a:spAutoFit/>
          </a:bodyPr>
          <a:lstStyle/>
          <a:p>
            <a:pPr fontAlgn="t"/>
            <a:r>
              <a:rPr lang="en-US" sz="1200">
                <a:cs typeface="Segoe UI"/>
              </a:rPr>
              <a:t>Find        </a:t>
            </a:r>
            <a:r>
              <a:rPr lang="en-US" sz="1200">
                <a:latin typeface="Segoe Sans Display Semibold"/>
                <a:cs typeface="Segoe Sans Display Semibold"/>
              </a:rPr>
              <a:t>Researcher</a:t>
            </a:r>
            <a:r>
              <a:rPr lang="en-US" sz="1200">
                <a:cs typeface="Segoe UI"/>
              </a:rPr>
              <a:t> under Agents in the Microsoft 365 Copilot app.  Then use the model drop-down to select the best mode for the task.  </a:t>
            </a:r>
          </a:p>
        </p:txBody>
      </p:sp>
      <p:pic>
        <p:nvPicPr>
          <p:cNvPr id="30" name="Picture 2" descr="Researcher">
            <a:extLst>
              <a:ext uri="{FF2B5EF4-FFF2-40B4-BE49-F238E27FC236}">
                <a16:creationId xmlns:a16="http://schemas.microsoft.com/office/drawing/2014/main" id="{3852C2B2-2CE3-B984-8AFE-199A27B649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31" y="5485096"/>
            <a:ext cx="207736" cy="2077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Table 17">
            <a:extLst>
              <a:ext uri="{FF2B5EF4-FFF2-40B4-BE49-F238E27FC236}">
                <a16:creationId xmlns:a16="http://schemas.microsoft.com/office/drawing/2014/main" id="{AE2ABE79-93B3-3489-A413-11F7BCBFBCB9}"/>
              </a:ext>
            </a:extLst>
          </p:cNvPr>
          <p:cNvGraphicFramePr>
            <a:graphicFrameLocks noGrp="1"/>
          </p:cNvGraphicFramePr>
          <p:nvPr/>
        </p:nvGraphicFramePr>
        <p:xfrm>
          <a:off x="427598" y="5972577"/>
          <a:ext cx="6900302" cy="3230745"/>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83614351"/>
                    </a:ext>
                  </a:extLst>
                </a:gridCol>
                <a:gridCol w="5594707">
                  <a:extLst>
                    <a:ext uri="{9D8B030D-6E8A-4147-A177-3AD203B41FA5}">
                      <a16:colId xmlns:a16="http://schemas.microsoft.com/office/drawing/2014/main" val="3459249002"/>
                    </a:ext>
                  </a:extLst>
                </a:gridCol>
              </a:tblGrid>
              <a:tr h="278347">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6760701"/>
                  </a:ext>
                </a:extLst>
              </a:tr>
              <a:tr h="943966">
                <a:tc>
                  <a:txBody>
                    <a:bodyPr/>
                    <a:lstStyle/>
                    <a:p>
                      <a:pPr marL="0" marR="0" algn="l">
                        <a:lnSpc>
                          <a:spcPct val="100000"/>
                        </a:lnSpc>
                        <a:spcAft>
                          <a:spcPts val="600"/>
                        </a:spcAft>
                        <a:buNone/>
                      </a:pPr>
                      <a:r>
                        <a:rPr lang="en-US" sz="1000" b="0" kern="1200">
                          <a:solidFill>
                            <a:schemeClr val="tx1"/>
                          </a:solidFill>
                          <a:effectLst/>
                          <a:latin typeface="+mj-lt"/>
                          <a:ea typeface="+mn-ea"/>
                          <a:cs typeface="+mn-cs"/>
                        </a:rPr>
                        <a:t>Identify themes, impact, tradeoffs and conflicts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algn="l">
                        <a:lnSpc>
                          <a:spcPct val="100000"/>
                        </a:lnSpc>
                        <a:spcAft>
                          <a:spcPts val="600"/>
                        </a:spcAft>
                        <a:buNone/>
                      </a:pPr>
                      <a:r>
                        <a:rPr lang="en-US" sz="1100" b="0" i="0" u="none" strike="noStrike" kern="1200">
                          <a:solidFill>
                            <a:schemeClr val="tx1"/>
                          </a:solidFill>
                          <a:effectLst/>
                          <a:latin typeface="+mn-lt"/>
                          <a:ea typeface="+mn-ea"/>
                          <a:cs typeface="+mn-cs"/>
                        </a:rPr>
                        <a:t>Review the latest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[project 1]</a:t>
                      </a:r>
                      <a:r>
                        <a:rPr kumimoji="0" lang="en-US" sz="1100" b="0" i="0" u="none" strike="noStrike" kern="100" cap="none" spc="0" normalizeH="0" baseline="0">
                          <a:ln>
                            <a:noFill/>
                          </a:ln>
                          <a:solidFill>
                            <a:schemeClr val="accent3">
                              <a:lumMod val="75000"/>
                              <a:alpha val="99000"/>
                            </a:schemeClr>
                          </a:solidFill>
                          <a:effectLst/>
                          <a:uLnTx/>
                          <a:uFillTx/>
                          <a:latin typeface="+mn-lt"/>
                          <a:ea typeface="+mn-ea"/>
                          <a:cs typeface="+mn-cs"/>
                        </a:rPr>
                        <a:t> </a:t>
                      </a:r>
                      <a:r>
                        <a:rPr lang="en-US" sz="1100" b="0" i="0" u="none" strike="noStrike" kern="1200">
                          <a:solidFill>
                            <a:schemeClr val="tx1"/>
                          </a:solidFill>
                          <a:effectLst/>
                          <a:latin typeface="+mn-lt"/>
                          <a:ea typeface="+mn-ea"/>
                          <a:cs typeface="+mn-cs"/>
                        </a:rPr>
                        <a:t>customer interview email recaps to find the top product feedback themes and outline the impact of the themes on the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[project 2] </a:t>
                      </a:r>
                      <a:r>
                        <a:rPr lang="en-US" sz="1100" b="0" i="0" u="none" strike="noStrike" kern="1200">
                          <a:solidFill>
                            <a:schemeClr val="tx1"/>
                          </a:solidFill>
                          <a:effectLst/>
                          <a:latin typeface="+mn-lt"/>
                          <a:ea typeface="+mn-ea"/>
                          <a:cs typeface="+mn-cs"/>
                        </a:rPr>
                        <a:t>roadmap. Using this and our internal plans, give me three product recommendations ranked by priority and call out where it aligns or conflicts with current initiatives, key tradeoffs, and the biggest objections we should expect.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2846575"/>
                  </a:ext>
                </a:extLst>
              </a:tr>
              <a:tr h="1004216">
                <a:tc>
                  <a:txBody>
                    <a:bodyPr/>
                    <a:lstStyle/>
                    <a:p>
                      <a:pPr marL="0" lvl="0" algn="l">
                        <a:lnSpc>
                          <a:spcPct val="100000"/>
                        </a:lnSpc>
                        <a:spcAft>
                          <a:spcPts val="600"/>
                        </a:spcAft>
                        <a:buNone/>
                      </a:pPr>
                      <a:r>
                        <a:rPr lang="en-US" sz="1000" b="0" kern="1200">
                          <a:solidFill>
                            <a:schemeClr val="tx1"/>
                          </a:solidFill>
                          <a:effectLst/>
                          <a:latin typeface="+mj-lt"/>
                          <a:ea typeface="+mn-ea"/>
                          <a:cs typeface="+mn-cs"/>
                        </a:rPr>
                        <a:t>Create a view of the competitive landscape for expansion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lvl="0" algn="l">
                        <a:lnSpc>
                          <a:spcPct val="100000"/>
                        </a:lnSpc>
                        <a:spcAft>
                          <a:spcPts val="600"/>
                        </a:spcAft>
                        <a:buNone/>
                      </a:pPr>
                      <a:r>
                        <a:rPr lang="en-US" sz="1100" b="0" i="0" u="none" strike="noStrike" kern="1200">
                          <a:solidFill>
                            <a:schemeClr val="tx1"/>
                          </a:solidFill>
                          <a:effectLst/>
                          <a:latin typeface="+mn-lt"/>
                          <a:ea typeface="+mn-ea"/>
                          <a:cs typeface="+mn-cs"/>
                        </a:rPr>
                        <a:t>Create an executive brief on the competitive landscape exploring category expansion opportunities in the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[product type industry] </a:t>
                      </a:r>
                      <a:r>
                        <a:rPr lang="en-US" sz="1100" b="0" i="0" u="none" strike="noStrike" kern="1200">
                          <a:solidFill>
                            <a:schemeClr val="tx1"/>
                          </a:solidFill>
                          <a:effectLst/>
                          <a:latin typeface="+mn-lt"/>
                          <a:ea typeface="+mn-ea"/>
                          <a:cs typeface="+mn-cs"/>
                        </a:rPr>
                        <a:t>based on consumer shifts. Map how leading competitors are responding, where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[company name] </a:t>
                      </a:r>
                      <a:r>
                        <a:rPr lang="en-US" sz="1100" b="0" i="0" u="none" strike="noStrike" kern="1200">
                          <a:solidFill>
                            <a:schemeClr val="tx1"/>
                          </a:solidFill>
                          <a:effectLst/>
                          <a:latin typeface="+mn-lt"/>
                          <a:ea typeface="+mn-ea"/>
                          <a:cs typeface="+mn-cs"/>
                        </a:rPr>
                        <a:t>is well-positioned, and other categories or markets to evaluate. Benchmark [company name] against industry frameworks and flag risks and opportunities.</a:t>
                      </a:r>
                      <a:endParaRPr lang="en-US" sz="1100" b="0" i="0" u="none" strike="noStrike" kern="1200" baseline="0">
                        <a:solidFill>
                          <a:schemeClr val="dk1"/>
                        </a:solidFill>
                        <a:latin typeface="+mn-lt"/>
                        <a:ea typeface="+mn-ea"/>
                        <a:cs typeface="+mn-cs"/>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428052"/>
                  </a:ext>
                </a:extLst>
              </a:tr>
              <a:tr h="1004216">
                <a:tc>
                  <a:txBody>
                    <a:bodyPr/>
                    <a:lstStyle/>
                    <a:p>
                      <a:pPr marL="0" lvl="0" algn="l">
                        <a:lnSpc>
                          <a:spcPct val="100000"/>
                        </a:lnSpc>
                        <a:spcAft>
                          <a:spcPts val="600"/>
                        </a:spcAft>
                        <a:buNone/>
                      </a:pPr>
                      <a:r>
                        <a:rPr lang="en-US" sz="1000" b="0" kern="1200">
                          <a:solidFill>
                            <a:schemeClr val="tx1"/>
                          </a:solidFill>
                          <a:effectLst/>
                          <a:latin typeface="+mj-lt"/>
                          <a:ea typeface="+mn-ea"/>
                          <a:cs typeface="+mn-cs"/>
                        </a:rPr>
                        <a:t>Understand strategic risks and identify priorities</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lvl="0" algn="l">
                        <a:lnSpc>
                          <a:spcPct val="100000"/>
                        </a:lnSpc>
                        <a:spcAft>
                          <a:spcPts val="600"/>
                        </a:spcAft>
                        <a:buNone/>
                      </a:pPr>
                      <a:r>
                        <a:rPr lang="en-US" sz="1100" b="0" i="0" u="none" strike="noStrike" kern="1200" baseline="0">
                          <a:solidFill>
                            <a:schemeClr val="dk1"/>
                          </a:solidFill>
                          <a:latin typeface="+mn-lt"/>
                          <a:ea typeface="+mn-ea"/>
                          <a:cs typeface="+mn-cs"/>
                        </a:rPr>
                        <a:t>Evaluate the biggest strategic risks and opportunities facing</a:t>
                      </a:r>
                      <a:r>
                        <a:rPr kumimoji="0" lang="en-US" sz="1100" b="0" i="0" u="none" strike="noStrike" kern="100" cap="none" spc="0" normalizeH="0" baseline="0">
                          <a:ln>
                            <a:noFill/>
                          </a:ln>
                          <a:solidFill>
                            <a:schemeClr val="accent3">
                              <a:lumMod val="75000"/>
                              <a:alpha val="99000"/>
                            </a:schemeClr>
                          </a:solidFill>
                          <a:effectLst/>
                          <a:uLnTx/>
                          <a:uFillTx/>
                          <a:latin typeface="+mn-lt"/>
                          <a:ea typeface="+mn-ea"/>
                          <a:cs typeface="+mn-cs"/>
                        </a:rPr>
                        <a:t>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[industry] </a:t>
                      </a:r>
                      <a:r>
                        <a:rPr lang="en-US" sz="1100" b="0" i="0" u="none" strike="noStrike" kern="1200" baseline="0">
                          <a:solidFill>
                            <a:schemeClr val="dk1"/>
                          </a:solidFill>
                          <a:latin typeface="+mn-lt"/>
                          <a:ea typeface="+mn-ea"/>
                          <a:cs typeface="+mn-cs"/>
                        </a:rPr>
                        <a:t>in the next quarter.  Consider market dynamics, regulatory pressure, customer expectations, and technology adoption.  Then recommend 3 strategic priorities a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[segment name] </a:t>
                      </a:r>
                      <a:r>
                        <a:rPr lang="en-US" sz="1100" b="0" i="0" u="none" strike="noStrike" kern="1200" baseline="0">
                          <a:solidFill>
                            <a:schemeClr val="dk1"/>
                          </a:solidFill>
                          <a:latin typeface="+mn-lt"/>
                          <a:ea typeface="+mn-ea"/>
                          <a:cs typeface="+mn-cs"/>
                        </a:rPr>
                        <a:t>executive team should focus on based on the recent meeting discussions, including key tradeoffs and risks associated with each recommendation. </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27235510"/>
                  </a:ext>
                </a:extLst>
              </a:tr>
            </a:tbl>
          </a:graphicData>
        </a:graphic>
      </p:graphicFrame>
      <p:sp>
        <p:nvSpPr>
          <p:cNvPr id="34" name="TextBox 33">
            <a:extLst>
              <a:ext uri="{FF2B5EF4-FFF2-40B4-BE49-F238E27FC236}">
                <a16:creationId xmlns:a16="http://schemas.microsoft.com/office/drawing/2014/main" id="{C56ECF89-275E-E82D-54DF-F6F129D8DE47}"/>
              </a:ext>
            </a:extLst>
          </p:cNvPr>
          <p:cNvSpPr txBox="1"/>
          <p:nvPr/>
        </p:nvSpPr>
        <p:spPr>
          <a:xfrm>
            <a:off x="433950" y="9343152"/>
            <a:ext cx="5249300" cy="123111"/>
          </a:xfrm>
          <a:prstGeom prst="rect">
            <a:avLst/>
          </a:prstGeom>
          <a:noFill/>
        </p:spPr>
        <p:txBody>
          <a:bodyPr wrap="square" lIns="0" tIns="0" rIns="0" bIns="0" anchor="b">
            <a:spAutoFit/>
          </a:bodyPr>
          <a:lstStyle/>
          <a:p>
            <a:pPr>
              <a:spcBef>
                <a:spcPts val="200"/>
              </a:spcBef>
              <a:spcAft>
                <a:spcPts val="100"/>
              </a:spcAft>
              <a:defRPr/>
            </a:pPr>
            <a:r>
              <a:rPr lang="en-US" sz="800" i="1">
                <a:solidFill>
                  <a:srgbClr val="323139"/>
                </a:solidFill>
                <a:latin typeface="Segoe Sans Display Semilight"/>
              </a:rPr>
              <a:t>*Microsoft 365 Copilot license  is required. Some features may only be available in the </a:t>
            </a:r>
            <a:r>
              <a:rPr lang="en-US" sz="800" i="1">
                <a:solidFill>
                  <a:schemeClr val="accent1">
                    <a:lumMod val="75000"/>
                  </a:schemeClr>
                </a:solidFill>
                <a:latin typeface="Segoe Sans Display Semilight"/>
                <a:hlinkClick r:id="rId6">
                  <a:extLst>
                    <a:ext uri="{A12FA001-AC4F-418D-AE19-62706E023703}">
                      <ahyp:hlinkClr xmlns:ahyp="http://schemas.microsoft.com/office/drawing/2018/hyperlinkcolor" val="tx"/>
                    </a:ext>
                  </a:extLst>
                </a:hlinkClick>
              </a:rPr>
              <a:t>Frontier program</a:t>
            </a:r>
            <a:r>
              <a:rPr lang="en-US" sz="800" i="1">
                <a:solidFill>
                  <a:srgbClr val="323139"/>
                </a:solidFill>
                <a:latin typeface="Segoe Sans Display Semilight"/>
              </a:rPr>
              <a:t>. </a:t>
            </a:r>
          </a:p>
        </p:txBody>
      </p:sp>
      <p:cxnSp>
        <p:nvCxnSpPr>
          <p:cNvPr id="2" name="Straight Connector 1">
            <a:extLst>
              <a:ext uri="{FF2B5EF4-FFF2-40B4-BE49-F238E27FC236}">
                <a16:creationId xmlns:a16="http://schemas.microsoft.com/office/drawing/2014/main" id="{AA232268-29C5-7C70-2BA1-C49D86637145}"/>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Rectangle: Rounded Corners 9">
            <a:hlinkClick r:id="rId7" action="ppaction://hlinksldjump"/>
            <a:extLst>
              <a:ext uri="{FF2B5EF4-FFF2-40B4-BE49-F238E27FC236}">
                <a16:creationId xmlns:a16="http://schemas.microsoft.com/office/drawing/2014/main" id="{A8274279-BB26-3943-FE79-604DF768D468}"/>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4" name="Rectangle: Rounded Corners 9">
            <a:hlinkClick r:id="rId8" action="ppaction://hlinksldjump"/>
            <a:extLst>
              <a:ext uri="{FF2B5EF4-FFF2-40B4-BE49-F238E27FC236}">
                <a16:creationId xmlns:a16="http://schemas.microsoft.com/office/drawing/2014/main" id="{808BA7A5-2BFC-995E-918F-28B40D16C52C}"/>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2"/>
                  <a:stretch>
                    <a:fillRect t="-26822" b="-26822"/>
                  </a:stretch>
                </a:blipFill>
                <a:latin typeface="Segoe Sans Display Semibold" pitchFamily="2" charset="0"/>
                <a:cs typeface="Segoe Sans Display Semibold" pitchFamily="2" charset="0"/>
              </a:rPr>
              <a:t>Microsoft 365 Copilot</a:t>
            </a:r>
          </a:p>
        </p:txBody>
      </p:sp>
      <p:sp>
        <p:nvSpPr>
          <p:cNvPr id="5" name="Rectangle: Rounded Corners 4">
            <a:hlinkClick r:id="rId9" action="ppaction://hlinksldjump"/>
            <a:extLst>
              <a:ext uri="{FF2B5EF4-FFF2-40B4-BE49-F238E27FC236}">
                <a16:creationId xmlns:a16="http://schemas.microsoft.com/office/drawing/2014/main" id="{EBA869F2-BA01-493D-CCD6-A89B7B56C84E}"/>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6" name="Rectangle: Rounded Corners 9">
            <a:hlinkClick r:id="rId10" action="ppaction://hlinksldjump"/>
            <a:extLst>
              <a:ext uri="{FF2B5EF4-FFF2-40B4-BE49-F238E27FC236}">
                <a16:creationId xmlns:a16="http://schemas.microsoft.com/office/drawing/2014/main" id="{EE7923A1-AF0A-0DCC-69F4-562908123383}"/>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8" name="Content Placeholder 2">
            <a:extLst>
              <a:ext uri="{FF2B5EF4-FFF2-40B4-BE49-F238E27FC236}">
                <a16:creationId xmlns:a16="http://schemas.microsoft.com/office/drawing/2014/main" id="{3C0BA093-E33E-AA8D-5D91-97F13DC7D5AE}"/>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3" name="Content Placeholder 2">
            <a:extLst>
              <a:ext uri="{FF2B5EF4-FFF2-40B4-BE49-F238E27FC236}">
                <a16:creationId xmlns:a16="http://schemas.microsoft.com/office/drawing/2014/main" id="{1637D563-5BAB-6962-0A60-C03B41E19ED4}"/>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5" name="Content Placeholder 2">
            <a:extLst>
              <a:ext uri="{FF2B5EF4-FFF2-40B4-BE49-F238E27FC236}">
                <a16:creationId xmlns:a16="http://schemas.microsoft.com/office/drawing/2014/main" id="{EAEC1828-97F4-8616-B874-8886C2657FF6}"/>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68521471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8681-6519-5B16-2325-107AA0DDDD6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8EA5737-6D79-F9F4-6A17-7F83378A7D59}"/>
              </a:ext>
              <a:ext uri="{C183D7F6-B498-43B3-948B-1728B52AA6E4}">
                <adec:decorative xmlns:adec="http://schemas.microsoft.com/office/drawing/2017/decorative" val="1"/>
              </a:ext>
            </a:extLst>
          </p:cNvPr>
          <p:cNvSpPr>
            <a:spLocks noGrp="1"/>
          </p:cNvSpPr>
          <p:nvPr>
            <p:ph type="sldNum" sz="quarter" idx="4294967295"/>
          </p:nvPr>
        </p:nvSpPr>
        <p:spPr>
          <a:xfrm>
            <a:off x="6022975" y="9666288"/>
            <a:ext cx="1749425" cy="125412"/>
          </a:xfrm>
        </p:spPr>
        <p:txBody>
          <a:bodyPr/>
          <a:lstStyle/>
          <a:p>
            <a:fld id="{BF64B658-AF8F-7D4C-AC24-1E662CA57B6D}" type="slidenum">
              <a:rPr lang="en-US" smtClean="0"/>
              <a:pPr/>
              <a:t>11</a:t>
            </a:fld>
            <a:endParaRPr lang="en-US" sz="1000"/>
          </a:p>
        </p:txBody>
      </p:sp>
      <p:sp>
        <p:nvSpPr>
          <p:cNvPr id="45" name="Rectangle: Single Corner Rounded 44">
            <a:extLst>
              <a:ext uri="{FF2B5EF4-FFF2-40B4-BE49-F238E27FC236}">
                <a16:creationId xmlns:a16="http://schemas.microsoft.com/office/drawing/2014/main" id="{C4133F54-12EF-FC3E-5FEC-3F0C7E6A6B98}"/>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defTabSz="932742" fontAlgn="base">
              <a:spcBef>
                <a:spcPct val="0"/>
              </a:spcBef>
              <a:spcAft>
                <a:spcPct val="0"/>
              </a:spcAft>
            </a:pPr>
            <a:endParaRPr lang="en-US" sz="1400">
              <a:ln w="3175">
                <a:noFill/>
              </a:ln>
              <a:blipFill>
                <a:blip r:embed="rId3"/>
                <a:stretch>
                  <a:fillRect t="-26822" b="-26822"/>
                </a:stretch>
              </a:blipFill>
              <a:latin typeface="Segoe Sans Display Semibold" pitchFamily="2" charset="0"/>
              <a:cs typeface="Segoe Sans Display Semibold" pitchFamily="2" charset="0"/>
            </a:endParaRPr>
          </a:p>
        </p:txBody>
      </p:sp>
      <p:cxnSp>
        <p:nvCxnSpPr>
          <p:cNvPr id="21" name="Straight Connector 20">
            <a:extLst>
              <a:ext uri="{FF2B5EF4-FFF2-40B4-BE49-F238E27FC236}">
                <a16:creationId xmlns:a16="http://schemas.microsoft.com/office/drawing/2014/main" id="{73FDE194-2080-4210-C741-8AFEF29E4BE6}"/>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3" name="Picture 4">
            <a:extLst>
              <a:ext uri="{FF2B5EF4-FFF2-40B4-BE49-F238E27FC236}">
                <a16:creationId xmlns:a16="http://schemas.microsoft.com/office/drawing/2014/main" id="{3D11A64D-5F50-46A7-BAA0-70FA015FD792}"/>
              </a:ext>
              <a:ext uri="{C183D7F6-B498-43B3-948B-1728B52AA6E4}">
                <adec:decorative xmlns:adec="http://schemas.microsoft.com/office/drawing/2017/decorative" val="1"/>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3">
            <a:extLst>
              <a:ext uri="{FF2B5EF4-FFF2-40B4-BE49-F238E27FC236}">
                <a16:creationId xmlns:a16="http://schemas.microsoft.com/office/drawing/2014/main" id="{1745C9BD-A1CA-215B-005D-06316CD0CCE5}"/>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3"/>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Copilot Cowork</a:t>
            </a:r>
          </a:p>
        </p:txBody>
      </p:sp>
      <p:sp>
        <p:nvSpPr>
          <p:cNvPr id="10" name="TextBox 9">
            <a:extLst>
              <a:ext uri="{FF2B5EF4-FFF2-40B4-BE49-F238E27FC236}">
                <a16:creationId xmlns:a16="http://schemas.microsoft.com/office/drawing/2014/main" id="{0D4C10CA-0896-24A6-A6B1-D136B8EFFF06}"/>
              </a:ext>
            </a:extLst>
          </p:cNvPr>
          <p:cNvSpPr txBox="1">
            <a:spLocks/>
          </p:cNvSpPr>
          <p:nvPr/>
        </p:nvSpPr>
        <p:spPr>
          <a:xfrm>
            <a:off x="433950" y="1381257"/>
            <a:ext cx="6900302" cy="1549142"/>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pPr>
              <a:defRPr/>
            </a:pPr>
            <a:r>
              <a:rPr lang="en-US">
                <a:solidFill>
                  <a:schemeClr val="tx1"/>
                </a:solidFill>
              </a:rPr>
              <a:t>While Microsoft 365 Copilot can help you brainstorm or generate content, </a:t>
            </a:r>
            <a:r>
              <a:rPr lang="en-US">
                <a:solidFill>
                  <a:schemeClr val="accent1">
                    <a:lumMod val="75000"/>
                  </a:schemeClr>
                </a:solidFill>
                <a:hlinkClick r:id="rId5">
                  <a:extLst>
                    <a:ext uri="{A12FA001-AC4F-418D-AE19-62706E023703}">
                      <ahyp:hlinkClr xmlns:ahyp="http://schemas.microsoft.com/office/drawing/2018/hyperlinkcolor" val="tx"/>
                    </a:ext>
                  </a:extLst>
                </a:hlinkClick>
              </a:rPr>
              <a:t>Microsoft 365 Copilot Cowork</a:t>
            </a:r>
            <a:r>
              <a:rPr lang="en-US">
                <a:solidFill>
                  <a:schemeClr val="tx1"/>
                </a:solidFill>
              </a:rPr>
              <a:t>* plans and executes multi-step workflows across Microsoft 365 apps, Dynamics 365, and third-party sources**.  You can delegate real work – setting multiple tasks in motion, add guidance anytime, and keep work moving while you’re away — with checkpoints that keep you in control.​  </a:t>
            </a:r>
          </a:p>
          <a:p>
            <a:pPr>
              <a:defRPr/>
            </a:pPr>
            <a:r>
              <a:rPr lang="en-US">
                <a:solidFill>
                  <a:schemeClr val="tx1"/>
                </a:solidFill>
              </a:rPr>
              <a:t>Try the following prompts to see what Cowork can help you with – and visit the </a:t>
            </a:r>
            <a:r>
              <a:rPr lang="en-US">
                <a:solidFill>
                  <a:schemeClr val="accent1">
                    <a:lumMod val="75000"/>
                  </a:schemeClr>
                </a:solidFill>
                <a:hlinkClick r:id="rId6">
                  <a:extLst>
                    <a:ext uri="{A12FA001-AC4F-418D-AE19-62706E023703}">
                      <ahyp:hlinkClr xmlns:ahyp="http://schemas.microsoft.com/office/drawing/2018/hyperlinkcolor" val="tx"/>
                    </a:ext>
                  </a:extLst>
                </a:hlinkClick>
              </a:rPr>
              <a:t>Cowork Prompt Gallery </a:t>
            </a:r>
            <a:r>
              <a:rPr lang="en-US">
                <a:solidFill>
                  <a:schemeClr val="tx1"/>
                </a:solidFill>
              </a:rPr>
              <a:t>for more inspiration. </a:t>
            </a:r>
          </a:p>
          <a:p>
            <a:pPr>
              <a:defRPr/>
            </a:pPr>
            <a:endParaRPr lang="en-US">
              <a:solidFill>
                <a:schemeClr val="tx1"/>
              </a:solidFill>
            </a:endParaRPr>
          </a:p>
        </p:txBody>
      </p:sp>
      <p:graphicFrame>
        <p:nvGraphicFramePr>
          <p:cNvPr id="32" name="Table 31">
            <a:extLst>
              <a:ext uri="{FF2B5EF4-FFF2-40B4-BE49-F238E27FC236}">
                <a16:creationId xmlns:a16="http://schemas.microsoft.com/office/drawing/2014/main" id="{E1125C95-DF4A-697D-F8F0-B4BBF6A40ED0}"/>
              </a:ext>
            </a:extLst>
          </p:cNvPr>
          <p:cNvGraphicFramePr>
            <a:graphicFrameLocks noGrp="1"/>
          </p:cNvGraphicFramePr>
          <p:nvPr/>
        </p:nvGraphicFramePr>
        <p:xfrm>
          <a:off x="433949" y="2711354"/>
          <a:ext cx="6900302" cy="6263228"/>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83614351"/>
                    </a:ext>
                  </a:extLst>
                </a:gridCol>
                <a:gridCol w="5594707">
                  <a:extLst>
                    <a:ext uri="{9D8B030D-6E8A-4147-A177-3AD203B41FA5}">
                      <a16:colId xmlns:a16="http://schemas.microsoft.com/office/drawing/2014/main" val="3459249002"/>
                    </a:ext>
                  </a:extLst>
                </a:gridCol>
              </a:tblGrid>
              <a:tr h="265635">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6760701"/>
                  </a:ext>
                </a:extLst>
              </a:tr>
              <a:tr h="531270">
                <a:tc>
                  <a:txBody>
                    <a:bodyPr/>
                    <a:lstStyle/>
                    <a:p>
                      <a:pPr marL="0" marR="0" algn="l">
                        <a:lnSpc>
                          <a:spcPct val="100000"/>
                        </a:lnSpc>
                        <a:spcAft>
                          <a:spcPts val="600"/>
                        </a:spcAft>
                        <a:buNone/>
                      </a:pPr>
                      <a:r>
                        <a:rPr lang="en-US" sz="1000" b="0" kern="1200">
                          <a:solidFill>
                            <a:schemeClr val="tx1"/>
                          </a:solidFill>
                          <a:effectLst/>
                          <a:latin typeface="+mj-lt"/>
                          <a:ea typeface="+mn-ea"/>
                          <a:cs typeface="+mn-cs"/>
                        </a:rPr>
                        <a:t>Catch up and reply </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algn="l">
                        <a:lnSpc>
                          <a:spcPct val="100000"/>
                        </a:lnSpc>
                        <a:spcAft>
                          <a:spcPts val="600"/>
                        </a:spcAft>
                        <a:buNone/>
                      </a:pPr>
                      <a:r>
                        <a:rPr lang="en-US" sz="1000" i="0" kern="1200">
                          <a:solidFill>
                            <a:srgbClr val="000000"/>
                          </a:solidFill>
                          <a:effectLst/>
                          <a:latin typeface="+mn-lt"/>
                          <a:ea typeface="等线" panose="02010600030101010101" pitchFamily="2" charset="-122"/>
                          <a:cs typeface="Segoe Sans Display" pitchFamily="2" charset="0"/>
                        </a:rPr>
                        <a:t>Go through my Teams messages and emails from this week where someone asked me a direct question and I haven’t responded. For anything that just needs a quick acknowledgment or "got it," send the reply. For anything that needs a real answer, draft it and show me first. </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2846575"/>
                  </a:ext>
                </a:extLst>
              </a:tr>
              <a:tr h="1195358">
                <a:tc>
                  <a:txBody>
                    <a:bodyPr/>
                    <a:lstStyle/>
                    <a:p>
                      <a:pPr marL="0" lvl="0" algn="l">
                        <a:lnSpc>
                          <a:spcPct val="100000"/>
                        </a:lnSpc>
                        <a:spcAft>
                          <a:spcPts val="600"/>
                        </a:spcAft>
                        <a:buNone/>
                      </a:pPr>
                      <a:r>
                        <a:rPr lang="en-US" sz="1000" b="0" kern="1200">
                          <a:solidFill>
                            <a:schemeClr val="tx1"/>
                          </a:solidFill>
                          <a:effectLst/>
                          <a:latin typeface="+mj-lt"/>
                          <a:ea typeface="+mn-ea"/>
                          <a:cs typeface="+mn-cs"/>
                        </a:rPr>
                        <a:t>Prepare for a customer meeting</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lvl="0" algn="l">
                        <a:lnSpc>
                          <a:spcPct val="100000"/>
                        </a:lnSpc>
                        <a:spcAft>
                          <a:spcPts val="600"/>
                        </a:spcAft>
                        <a:buNone/>
                      </a:pPr>
                      <a:r>
                        <a:rPr lang="en-US" sz="1000" b="0" i="0" u="none" strike="noStrike" kern="1200" baseline="0">
                          <a:solidFill>
                            <a:schemeClr val="dk1"/>
                          </a:solidFill>
                          <a:latin typeface="+mn-lt"/>
                          <a:ea typeface="+mn-ea"/>
                          <a:cs typeface="+mn-cs"/>
                        </a:rPr>
                        <a:t>Help me prepare for my customer meeting with </a:t>
                      </a:r>
                      <a:r>
                        <a:rPr lang="en-US" sz="1000" b="0" i="0" u="none" strike="noStrike" kern="1200" baseline="0">
                          <a:solidFill>
                            <a:schemeClr val="accent5">
                              <a:lumMod val="50000"/>
                            </a:schemeClr>
                          </a:solidFill>
                          <a:latin typeface="+mj-lt"/>
                          <a:ea typeface="+mn-ea"/>
                          <a:cs typeface="+mn-cs"/>
                        </a:rPr>
                        <a:t>[customer] </a:t>
                      </a:r>
                      <a:r>
                        <a:rPr lang="en-US" sz="1000" b="0" i="0" u="none" strike="noStrike" kern="1200" baseline="0">
                          <a:solidFill>
                            <a:schemeClr val="dk1"/>
                          </a:solidFill>
                          <a:latin typeface="+mn-lt"/>
                          <a:ea typeface="+mn-ea"/>
                          <a:cs typeface="+mn-cs"/>
                        </a:rPr>
                        <a:t>by pulling together relevant emails, calendar items, and file context into a briefing document based on the </a:t>
                      </a:r>
                      <a:r>
                        <a:rPr lang="en-US" sz="1000" b="0" i="0" u="none" strike="noStrike" kern="1200" baseline="0">
                          <a:solidFill>
                            <a:schemeClr val="accent3">
                              <a:lumMod val="50000"/>
                            </a:schemeClr>
                          </a:solidFill>
                          <a:latin typeface="+mj-lt"/>
                          <a:ea typeface="+mn-ea"/>
                          <a:cs typeface="+mn-cs"/>
                        </a:rPr>
                        <a:t>/attached template </a:t>
                      </a:r>
                      <a:r>
                        <a:rPr lang="en-US" sz="1000" b="0" i="0" u="none" strike="noStrike" kern="1200" baseline="0">
                          <a:solidFill>
                            <a:schemeClr val="dk1"/>
                          </a:solidFill>
                          <a:latin typeface="+mn-lt"/>
                          <a:ea typeface="+mn-ea"/>
                          <a:cs typeface="+mn-cs"/>
                        </a:rPr>
                        <a:t>as well as create an Excel overview of customer data with graphs of usage and sales trends over time. </a:t>
                      </a:r>
                    </a:p>
                    <a:p>
                      <a:pPr marL="0" lvl="0" algn="l">
                        <a:lnSpc>
                          <a:spcPct val="100000"/>
                        </a:lnSpc>
                        <a:spcAft>
                          <a:spcPts val="600"/>
                        </a:spcAft>
                        <a:buNone/>
                      </a:pPr>
                      <a:r>
                        <a:rPr lang="en-US" sz="1000" b="0" i="0" u="none" strike="noStrike" kern="1200" baseline="0">
                          <a:solidFill>
                            <a:schemeClr val="dk1"/>
                          </a:solidFill>
                          <a:latin typeface="+mn-lt"/>
                          <a:ea typeface="+mn-ea"/>
                          <a:cs typeface="+mn-cs"/>
                        </a:rPr>
                        <a:t>Finally create a client-ready presentation that includes why we are differentiated from competition, opportunities, and next steps. Also schedule focus time for me to prep tomorrow morning for 30 minutes with </a:t>
                      </a:r>
                      <a:r>
                        <a:rPr lang="en-US" sz="1000" b="0" i="0" u="none" strike="noStrike" kern="1200" baseline="0">
                          <a:solidFill>
                            <a:schemeClr val="accent5">
                              <a:lumMod val="50000"/>
                            </a:schemeClr>
                          </a:solidFill>
                          <a:latin typeface="+mj-lt"/>
                          <a:ea typeface="+mn-ea"/>
                          <a:cs typeface="+mn-cs"/>
                        </a:rPr>
                        <a:t>[person 1]</a:t>
                      </a:r>
                      <a:r>
                        <a:rPr lang="en-US" sz="1000" b="0" i="0" u="none" strike="noStrike" kern="1200" baseline="0">
                          <a:solidFill>
                            <a:schemeClr val="dk1"/>
                          </a:solidFill>
                          <a:latin typeface="+mn-lt"/>
                          <a:ea typeface="+mn-ea"/>
                          <a:cs typeface="+mn-cs"/>
                        </a:rPr>
                        <a:t>. And send a customer update email with status updates, findings summaries, proposals for me to send to </a:t>
                      </a:r>
                      <a:r>
                        <a:rPr lang="en-US" sz="1000" b="0" i="0" u="none" strike="noStrike" kern="1200" baseline="0">
                          <a:solidFill>
                            <a:schemeClr val="accent5">
                              <a:lumMod val="50000"/>
                            </a:schemeClr>
                          </a:solidFill>
                          <a:latin typeface="+mj-lt"/>
                          <a:ea typeface="+mn-ea"/>
                          <a:cs typeface="+mn-cs"/>
                        </a:rPr>
                        <a:t>[person 2] </a:t>
                      </a:r>
                      <a:r>
                        <a:rPr lang="en-US" sz="1000" b="0" i="0" u="none" strike="noStrike" kern="1200" baseline="0">
                          <a:solidFill>
                            <a:schemeClr val="dk1"/>
                          </a:solidFill>
                          <a:latin typeface="+mn-lt"/>
                          <a:ea typeface="+mn-ea"/>
                          <a:cs typeface="+mn-cs"/>
                        </a:rPr>
                        <a:t>and </a:t>
                      </a:r>
                      <a:r>
                        <a:rPr lang="en-US" sz="1000" b="0" i="0" u="none" strike="noStrike" kern="1200" baseline="0">
                          <a:solidFill>
                            <a:schemeClr val="accent5">
                              <a:lumMod val="50000"/>
                            </a:schemeClr>
                          </a:solidFill>
                          <a:latin typeface="+mj-lt"/>
                          <a:ea typeface="+mn-ea"/>
                          <a:cs typeface="+mn-cs"/>
                        </a:rPr>
                        <a:t>[person 3] </a:t>
                      </a:r>
                      <a:r>
                        <a:rPr lang="en-US" sz="1000" b="0" i="0" u="none" strike="noStrike" kern="1200" baseline="0">
                          <a:solidFill>
                            <a:schemeClr val="dk1"/>
                          </a:solidFill>
                          <a:latin typeface="+mn-lt"/>
                          <a:ea typeface="+mn-ea"/>
                          <a:cs typeface="+mn-cs"/>
                        </a:rPr>
                        <a:t>on the account team. </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428052"/>
                  </a:ext>
                </a:extLst>
              </a:tr>
              <a:tr h="1269145">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mj-lt"/>
                          <a:ea typeface="+mn-ea"/>
                          <a:cs typeface="+mn-cs"/>
                          <a:sym typeface=""/>
                        </a:rPr>
                        <a:t>Generate and send a weekly status automatically</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1200"/>
                        </a:spcBef>
                        <a:spcAft>
                          <a:spcPts val="0"/>
                        </a:spcAft>
                        <a:buFontTx/>
                        <a:buNone/>
                      </a:pPr>
                      <a:r>
                        <a:rPr lang="en-US" sz="1000" b="0" i="0" u="none" strike="noStrike" kern="1200" baseline="0">
                          <a:solidFill>
                            <a:schemeClr val="dk1"/>
                          </a:solidFill>
                          <a:latin typeface="+mn-lt"/>
                          <a:ea typeface="+mn-ea"/>
                          <a:cs typeface="+mn-cs"/>
                        </a:rPr>
                        <a:t>I create a weekly email to my team focused on my top of mind for the week — I send this Monday morning, and it includes my top of mind as well as some of the key meetings for the week. Those key meetings tend to be executives, and my top of mind are related to the key priorities and projects the team and I are working on.</a:t>
                      </a:r>
                    </a:p>
                    <a:p>
                      <a:pPr marL="0" marR="0" lvl="0" indent="0" algn="l" defTabSz="524695" rtl="0" eaLnBrk="1" fontAlgn="auto" latinLnBrk="0" hangingPunct="1">
                        <a:lnSpc>
                          <a:spcPct val="100000"/>
                        </a:lnSpc>
                        <a:spcBef>
                          <a:spcPts val="1200"/>
                        </a:spcBef>
                        <a:spcAft>
                          <a:spcPts val="0"/>
                        </a:spcAft>
                        <a:buFontTx/>
                        <a:buNone/>
                      </a:pPr>
                      <a:r>
                        <a:rPr lang="en-US" sz="1000" b="0" i="0" u="none" strike="noStrike" kern="1200" baseline="0">
                          <a:solidFill>
                            <a:schemeClr val="dk1"/>
                          </a:solidFill>
                          <a:latin typeface="+mn-lt"/>
                          <a:ea typeface="+mn-ea"/>
                          <a:cs typeface="+mn-cs"/>
                        </a:rPr>
                        <a:t>Pull a few key metrics from Fabric tied to our priorities — progress since last week — and weave them into the update so the status is grounded in real numbers.  Create a skill where this occurs every Monday morning.</a:t>
                      </a:r>
                      <a:endParaRPr lang="en-US" sz="1013" b="0" i="0" kern="1200">
                        <a:solidFill>
                          <a:schemeClr val="dk1"/>
                        </a:solidFill>
                        <a:effectLst/>
                        <a:latin typeface="+mn-lt"/>
                        <a:ea typeface="+mn-ea"/>
                        <a:cs typeface="+mn-cs"/>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1068298"/>
                  </a:ext>
                </a:extLst>
              </a:tr>
              <a:tr h="1433876">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mj-lt"/>
                          <a:ea typeface="+mn-ea"/>
                          <a:cs typeface="+mn-cs"/>
                          <a:sym typeface=""/>
                        </a:rPr>
                        <a:t>Wrap up projects and organize related work</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13" b="0" i="0" kern="1200">
                          <a:solidFill>
                            <a:schemeClr val="dk1"/>
                          </a:solidFill>
                          <a:effectLst/>
                          <a:latin typeface="+mn-lt"/>
                          <a:ea typeface="+mn-ea"/>
                          <a:cs typeface="+mn-cs"/>
                        </a:rPr>
                        <a:t>I just wrapped up the </a:t>
                      </a:r>
                      <a:r>
                        <a:rPr lang="en-US" sz="1000" b="0" i="0" u="none" strike="noStrike" kern="1200" baseline="0">
                          <a:solidFill>
                            <a:schemeClr val="accent5">
                              <a:lumMod val="50000"/>
                            </a:schemeClr>
                          </a:solidFill>
                          <a:latin typeface="+mj-lt"/>
                          <a:ea typeface="+mn-ea"/>
                          <a:cs typeface="+mn-cs"/>
                        </a:rPr>
                        <a:t>[project name] </a:t>
                      </a:r>
                      <a:r>
                        <a:rPr lang="en-US" sz="1013" b="0" i="0" kern="1200">
                          <a:solidFill>
                            <a:schemeClr val="dk1"/>
                          </a:solidFill>
                          <a:effectLst/>
                          <a:latin typeface="+mn-lt"/>
                          <a:ea typeface="+mn-ea"/>
                          <a:cs typeface="+mn-cs"/>
                        </a:rPr>
                        <a:t>project.  Find all files in my OneDrive related to this project – docs, decks, spreadsheets.  </a:t>
                      </a:r>
                    </a:p>
                    <a:p>
                      <a:pPr marL="0" marR="0" lvl="0" indent="0" algn="l" defTabSz="524695" rtl="0" eaLnBrk="1" fontAlgn="ctr" latinLnBrk="0" hangingPunct="1">
                        <a:lnSpc>
                          <a:spcPct val="100000"/>
                        </a:lnSpc>
                        <a:spcBef>
                          <a:spcPts val="0"/>
                        </a:spcBef>
                        <a:spcAft>
                          <a:spcPts val="0"/>
                        </a:spcAft>
                        <a:buClrTx/>
                        <a:buSzTx/>
                        <a:buFontTx/>
                        <a:buNone/>
                        <a:tabLst/>
                        <a:defRPr/>
                      </a:pPr>
                      <a:endParaRPr lang="en-US" sz="1013" b="0" i="0" kern="1200">
                        <a:solidFill>
                          <a:schemeClr val="dk1"/>
                        </a:solidFill>
                        <a:effectLst/>
                        <a:latin typeface="+mn-lt"/>
                        <a:ea typeface="+mn-ea"/>
                        <a:cs typeface="+mn-cs"/>
                      </a:endParaRPr>
                    </a:p>
                    <a:p>
                      <a:pPr marL="0" marR="0" lvl="0" indent="0" algn="l" defTabSz="524695" rtl="0" eaLnBrk="1" fontAlgn="ctr" latinLnBrk="0" hangingPunct="1">
                        <a:lnSpc>
                          <a:spcPct val="100000"/>
                        </a:lnSpc>
                        <a:spcBef>
                          <a:spcPts val="0"/>
                        </a:spcBef>
                        <a:spcAft>
                          <a:spcPts val="0"/>
                        </a:spcAft>
                        <a:buClrTx/>
                        <a:buSzTx/>
                        <a:buFontTx/>
                        <a:buNone/>
                        <a:tabLst/>
                        <a:defRPr/>
                      </a:pPr>
                      <a:r>
                        <a:rPr lang="en-US" sz="1013" b="0" i="0" kern="1200">
                          <a:solidFill>
                            <a:schemeClr val="dk1"/>
                          </a:solidFill>
                          <a:effectLst/>
                          <a:latin typeface="+mn-lt"/>
                          <a:ea typeface="+mn-ea"/>
                          <a:cs typeface="+mn-cs"/>
                        </a:rPr>
                        <a:t>Create a new folder called “</a:t>
                      </a:r>
                      <a:r>
                        <a:rPr lang="en-US" sz="1000" b="0" i="0" u="none" strike="noStrike" kern="1200" baseline="0">
                          <a:solidFill>
                            <a:schemeClr val="accent5">
                              <a:lumMod val="50000"/>
                            </a:schemeClr>
                          </a:solidFill>
                          <a:latin typeface="+mj-lt"/>
                          <a:ea typeface="+mn-ea"/>
                          <a:cs typeface="+mn-cs"/>
                        </a:rPr>
                        <a:t>[Project name] </a:t>
                      </a:r>
                      <a:r>
                        <a:rPr lang="en-US" sz="1013" b="0" i="0" kern="1200">
                          <a:solidFill>
                            <a:schemeClr val="dk1"/>
                          </a:solidFill>
                          <a:effectLst/>
                          <a:latin typeface="+mn-lt"/>
                          <a:ea typeface="+mn-ea"/>
                          <a:cs typeface="+mn-cs"/>
                        </a:rPr>
                        <a:t>– Archive” and move everything into it.  Share the archive folder with the </a:t>
                      </a:r>
                      <a:r>
                        <a:rPr lang="en-US" sz="1000" b="0" i="0" u="none" strike="noStrike" kern="1200" baseline="0">
                          <a:solidFill>
                            <a:schemeClr val="accent5">
                              <a:lumMod val="50000"/>
                            </a:schemeClr>
                          </a:solidFill>
                          <a:latin typeface="+mj-lt"/>
                          <a:ea typeface="+mn-ea"/>
                          <a:cs typeface="+mn-cs"/>
                        </a:rPr>
                        <a:t>[project name] </a:t>
                      </a:r>
                      <a:r>
                        <a:rPr lang="en-US" sz="1013" b="0" i="0" kern="1200">
                          <a:solidFill>
                            <a:schemeClr val="dk1"/>
                          </a:solidFill>
                          <a:effectLst/>
                          <a:latin typeface="+mn-lt"/>
                          <a:ea typeface="+mn-ea"/>
                          <a:cs typeface="+mn-cs"/>
                        </a:rPr>
                        <a:t>team so they can have a clean reference.  </a:t>
                      </a:r>
                    </a:p>
                    <a:p>
                      <a:pPr marL="0" marR="0" lvl="0" indent="0" algn="l" defTabSz="524695" rtl="0" eaLnBrk="1" fontAlgn="ctr" latinLnBrk="0" hangingPunct="1">
                        <a:lnSpc>
                          <a:spcPct val="100000"/>
                        </a:lnSpc>
                        <a:spcBef>
                          <a:spcPts val="0"/>
                        </a:spcBef>
                        <a:spcAft>
                          <a:spcPts val="0"/>
                        </a:spcAft>
                        <a:buClrTx/>
                        <a:buSzTx/>
                        <a:buFontTx/>
                        <a:buNone/>
                        <a:tabLst/>
                        <a:defRPr/>
                      </a:pPr>
                      <a:endParaRPr lang="en-US" sz="1013" b="0" i="0" kern="1200">
                        <a:solidFill>
                          <a:schemeClr val="dk1"/>
                        </a:solidFill>
                        <a:effectLst/>
                        <a:latin typeface="+mn-lt"/>
                        <a:ea typeface="+mn-ea"/>
                        <a:cs typeface="+mn-cs"/>
                      </a:endParaRPr>
                    </a:p>
                    <a:p>
                      <a:pPr marL="0" marR="0" lvl="0" indent="0" algn="l" defTabSz="524695" rtl="0" eaLnBrk="1" fontAlgn="ctr" latinLnBrk="0" hangingPunct="1">
                        <a:lnSpc>
                          <a:spcPct val="100000"/>
                        </a:lnSpc>
                        <a:spcBef>
                          <a:spcPts val="0"/>
                        </a:spcBef>
                        <a:spcAft>
                          <a:spcPts val="0"/>
                        </a:spcAft>
                        <a:buClrTx/>
                        <a:buSzTx/>
                        <a:buFontTx/>
                        <a:buNone/>
                        <a:tabLst/>
                        <a:defRPr/>
                      </a:pPr>
                      <a:r>
                        <a:rPr lang="en-US" sz="1013" b="0" i="0" kern="1200">
                          <a:solidFill>
                            <a:schemeClr val="dk1"/>
                          </a:solidFill>
                          <a:effectLst/>
                          <a:latin typeface="+mn-lt"/>
                          <a:ea typeface="+mn-ea"/>
                          <a:cs typeface="+mn-cs"/>
                        </a:rPr>
                        <a:t>Then build a lightweight HTML recap page for the archive – project outcomes, key contributors, links to the headline deliverables, and a one-paragraph ‘what shipped’ summary up top – so the archive is navigable, not just a folder of files.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7436854"/>
                  </a:ext>
                </a:extLst>
              </a:tr>
              <a:tr h="1414431">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mj-lt"/>
                          <a:ea typeface="+mn-ea"/>
                          <a:cs typeface="+mn-cs"/>
                          <a:sym typeface=""/>
                        </a:rPr>
                        <a:t>Map a workflow from a process description</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1200"/>
                        </a:spcBef>
                        <a:spcAft>
                          <a:spcPts val="0"/>
                        </a:spcAft>
                        <a:buFontTx/>
                        <a:buNone/>
                      </a:pPr>
                      <a:r>
                        <a:rPr lang="en-US" sz="1013" b="0" i="0" kern="1200">
                          <a:solidFill>
                            <a:schemeClr val="dk1"/>
                          </a:solidFill>
                          <a:effectLst/>
                          <a:latin typeface="+mn-lt"/>
                          <a:ea typeface="+mn-ea"/>
                          <a:cs typeface="+mn-cs"/>
                        </a:rPr>
                        <a:t>Map the </a:t>
                      </a:r>
                      <a:r>
                        <a:rPr lang="en-US" sz="1000" b="0" i="0" u="none" strike="noStrike" kern="1200" baseline="0">
                          <a:solidFill>
                            <a:schemeClr val="accent5">
                              <a:lumMod val="50000"/>
                            </a:schemeClr>
                          </a:solidFill>
                          <a:latin typeface="+mj-lt"/>
                          <a:ea typeface="+mn-ea"/>
                          <a:cs typeface="+mn-cs"/>
                        </a:rPr>
                        <a:t>[process or workflow name] </a:t>
                      </a:r>
                      <a:r>
                        <a:rPr lang="en-US" sz="1013" b="0" i="0" kern="1200">
                          <a:solidFill>
                            <a:schemeClr val="dk1"/>
                          </a:solidFill>
                          <a:effectLst/>
                          <a:latin typeface="+mn-lt"/>
                          <a:ea typeface="+mn-ea"/>
                          <a:cs typeface="+mn-cs"/>
                        </a:rPr>
                        <a:t>as a Miro flowchart. Pull the steps, decision points, and owners from </a:t>
                      </a:r>
                      <a:r>
                        <a:rPr lang="en-US" sz="1000" b="0" i="0" u="none" strike="noStrike" kern="1200" baseline="0">
                          <a:solidFill>
                            <a:schemeClr val="accent5">
                              <a:lumMod val="50000"/>
                            </a:schemeClr>
                          </a:solidFill>
                          <a:latin typeface="+mj-lt"/>
                          <a:ea typeface="+mn-ea"/>
                          <a:cs typeface="+mn-cs"/>
                        </a:rPr>
                        <a:t>[document, meeting notes, or my description]</a:t>
                      </a:r>
                      <a:r>
                        <a:rPr lang="en-US" sz="1013" b="0" i="0" kern="1200">
                          <a:solidFill>
                            <a:schemeClr val="dk1"/>
                          </a:solidFill>
                          <a:effectLst/>
                          <a:latin typeface="+mn-lt"/>
                          <a:ea typeface="+mn-ea"/>
                          <a:cs typeface="+mn-cs"/>
                        </a:rPr>
                        <a:t>.</a:t>
                      </a:r>
                    </a:p>
                    <a:p>
                      <a:pPr marL="0" marR="0" lvl="0" indent="0" algn="l" defTabSz="524695" rtl="0" eaLnBrk="1" fontAlgn="auto" latinLnBrk="0" hangingPunct="1">
                        <a:lnSpc>
                          <a:spcPct val="100000"/>
                        </a:lnSpc>
                        <a:spcBef>
                          <a:spcPts val="1200"/>
                        </a:spcBef>
                        <a:spcAft>
                          <a:spcPts val="0"/>
                        </a:spcAft>
                        <a:buFontTx/>
                        <a:buNone/>
                      </a:pPr>
                      <a:r>
                        <a:rPr lang="en-US" sz="1013" b="0" i="0" kern="1200">
                          <a:solidFill>
                            <a:schemeClr val="dk1"/>
                          </a:solidFill>
                          <a:effectLst/>
                          <a:latin typeface="+mn-lt"/>
                          <a:ea typeface="+mn-ea"/>
                          <a:cs typeface="+mn-cs"/>
                        </a:rPr>
                        <a:t>Use Miro’s diagramming layout with clearly labeled shapes and connectors. Add a frame at the top with the workflow name, purpose, and any open questions.</a:t>
                      </a:r>
                    </a:p>
                    <a:p>
                      <a:pPr marL="0" marR="0" lvl="0" indent="0" algn="l" defTabSz="524695" rtl="0" eaLnBrk="1" fontAlgn="auto" latinLnBrk="0" hangingPunct="1">
                        <a:lnSpc>
                          <a:spcPct val="100000"/>
                        </a:lnSpc>
                        <a:spcBef>
                          <a:spcPts val="1200"/>
                        </a:spcBef>
                        <a:spcAft>
                          <a:spcPts val="0"/>
                        </a:spcAft>
                        <a:buFontTx/>
                        <a:buNone/>
                      </a:pPr>
                      <a:r>
                        <a:rPr lang="en-US" sz="1013" b="0" i="0" kern="1200">
                          <a:solidFill>
                            <a:schemeClr val="dk1"/>
                          </a:solidFill>
                          <a:effectLst/>
                          <a:latin typeface="+mn-lt"/>
                          <a:ea typeface="+mn-ea"/>
                          <a:cs typeface="+mn-cs"/>
                        </a:rPr>
                        <a:t>Then create a Miro doc next to the flowchart summarizing the workflow narrative — what it does, who it serves, where the handoffs happen, and any risks or bottlenecks worth flagging.</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749448847"/>
                  </a:ext>
                </a:extLst>
              </a:tr>
            </a:tbl>
          </a:graphicData>
        </a:graphic>
      </p:graphicFrame>
      <p:sp>
        <p:nvSpPr>
          <p:cNvPr id="34" name="TextBox 33">
            <a:extLst>
              <a:ext uri="{FF2B5EF4-FFF2-40B4-BE49-F238E27FC236}">
                <a16:creationId xmlns:a16="http://schemas.microsoft.com/office/drawing/2014/main" id="{D3AF0F05-6437-7753-4258-A23C2A73BA05}"/>
              </a:ext>
            </a:extLst>
          </p:cNvPr>
          <p:cNvSpPr txBox="1"/>
          <p:nvPr/>
        </p:nvSpPr>
        <p:spPr>
          <a:xfrm>
            <a:off x="433950" y="9144184"/>
            <a:ext cx="5249300" cy="407804"/>
          </a:xfrm>
          <a:prstGeom prst="rect">
            <a:avLst/>
          </a:prstGeom>
          <a:noFill/>
        </p:spPr>
        <p:txBody>
          <a:bodyPr wrap="square" lIns="0" tIns="0" rIns="0" bIns="0" anchor="b">
            <a:spAutoFit/>
          </a:bodyPr>
          <a:lstStyle/>
          <a:p>
            <a:pPr>
              <a:spcBef>
                <a:spcPts val="200"/>
              </a:spcBef>
              <a:spcAft>
                <a:spcPts val="100"/>
              </a:spcAft>
              <a:defRPr/>
            </a:pPr>
            <a:r>
              <a:rPr lang="en-US" sz="800" i="1">
                <a:solidFill>
                  <a:srgbClr val="323139"/>
                </a:solidFill>
                <a:latin typeface="Segoe Sans Display Semilight"/>
              </a:rPr>
              <a:t>*Licensing varies: Chat is included for eligible users; Cowork requires a Microsoft 365 Copilot license. For more information about usage-based billing and cost management visit </a:t>
            </a:r>
            <a:r>
              <a:rPr lang="en-US" sz="800" i="1">
                <a:solidFill>
                  <a:schemeClr val="accent1">
                    <a:lumMod val="75000"/>
                  </a:schemeClr>
                </a:solidFill>
                <a:latin typeface="Segoe Sans Display Semilight"/>
                <a:hlinkClick r:id="rId7">
                  <a:extLst>
                    <a:ext uri="{A12FA001-AC4F-418D-AE19-62706E023703}">
                      <ahyp:hlinkClr xmlns:ahyp="http://schemas.microsoft.com/office/drawing/2018/hyperlinkcolor" val="tx"/>
                    </a:ext>
                  </a:extLst>
                </a:hlinkClick>
              </a:rPr>
              <a:t>here</a:t>
            </a:r>
            <a:r>
              <a:rPr lang="en-US" sz="800" i="1">
                <a:solidFill>
                  <a:srgbClr val="323139"/>
                </a:solidFill>
                <a:latin typeface="Segoe Sans Display Semilight"/>
              </a:rPr>
              <a:t>.  </a:t>
            </a:r>
          </a:p>
          <a:p>
            <a:pPr>
              <a:spcBef>
                <a:spcPts val="200"/>
              </a:spcBef>
              <a:spcAft>
                <a:spcPts val="100"/>
              </a:spcAft>
              <a:defRPr/>
            </a:pPr>
            <a:r>
              <a:rPr lang="en-US" sz="800" i="1">
                <a:solidFill>
                  <a:srgbClr val="323139"/>
                </a:solidFill>
                <a:latin typeface="Segoe Sans Display Semilight"/>
              </a:rPr>
              <a:t>**See list of plug-ins </a:t>
            </a:r>
            <a:r>
              <a:rPr lang="en-US" sz="800" i="1">
                <a:solidFill>
                  <a:schemeClr val="accent1">
                    <a:lumMod val="75000"/>
                  </a:schemeClr>
                </a:solidFill>
                <a:latin typeface="Segoe Sans Display Semilight"/>
                <a:hlinkClick r:id="rId8">
                  <a:extLst>
                    <a:ext uri="{A12FA001-AC4F-418D-AE19-62706E023703}">
                      <ahyp:hlinkClr xmlns:ahyp="http://schemas.microsoft.com/office/drawing/2018/hyperlinkcolor" val="tx"/>
                    </a:ext>
                  </a:extLst>
                </a:hlinkClick>
              </a:rPr>
              <a:t>here</a:t>
            </a:r>
            <a:r>
              <a:rPr lang="en-US" sz="800" i="1">
                <a:solidFill>
                  <a:srgbClr val="323139"/>
                </a:solidFill>
                <a:latin typeface="Segoe Sans Display Semilight"/>
              </a:rPr>
              <a:t>.</a:t>
            </a:r>
          </a:p>
        </p:txBody>
      </p:sp>
      <p:cxnSp>
        <p:nvCxnSpPr>
          <p:cNvPr id="2" name="Straight Connector 1">
            <a:extLst>
              <a:ext uri="{FF2B5EF4-FFF2-40B4-BE49-F238E27FC236}">
                <a16:creationId xmlns:a16="http://schemas.microsoft.com/office/drawing/2014/main" id="{4E0CB3A2-48D4-FA88-18CA-1DA52BB472BD}"/>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Rectangle: Rounded Corners 9">
            <a:hlinkClick r:id="rId9" action="ppaction://hlinksldjump"/>
            <a:extLst>
              <a:ext uri="{FF2B5EF4-FFF2-40B4-BE49-F238E27FC236}">
                <a16:creationId xmlns:a16="http://schemas.microsoft.com/office/drawing/2014/main" id="{888A8249-38F4-2EC1-7E74-5DE3D847734D}"/>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4" name="Rectangle: Rounded Corners 9">
            <a:hlinkClick r:id="rId10" action="ppaction://hlinksldjump"/>
            <a:extLst>
              <a:ext uri="{FF2B5EF4-FFF2-40B4-BE49-F238E27FC236}">
                <a16:creationId xmlns:a16="http://schemas.microsoft.com/office/drawing/2014/main" id="{687E1148-8014-807C-6997-B3DB16EAD7A2}"/>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3"/>
                  <a:stretch>
                    <a:fillRect t="-26822" b="-26822"/>
                  </a:stretch>
                </a:blipFill>
                <a:latin typeface="Segoe Sans Display Semibold" pitchFamily="2" charset="0"/>
                <a:cs typeface="Segoe Sans Display Semibold" pitchFamily="2" charset="0"/>
              </a:rPr>
              <a:t>Microsoft 365 Copilot</a:t>
            </a:r>
          </a:p>
        </p:txBody>
      </p:sp>
      <p:sp>
        <p:nvSpPr>
          <p:cNvPr id="5" name="Rectangle: Rounded Corners 4">
            <a:hlinkClick r:id="rId11" action="ppaction://hlinksldjump"/>
            <a:extLst>
              <a:ext uri="{FF2B5EF4-FFF2-40B4-BE49-F238E27FC236}">
                <a16:creationId xmlns:a16="http://schemas.microsoft.com/office/drawing/2014/main" id="{E71CE5A0-FB9C-4CAC-AF7E-E2F19B7C5B8A}"/>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6" name="Rectangle: Rounded Corners 9">
            <a:hlinkClick r:id="rId12" action="ppaction://hlinksldjump"/>
            <a:extLst>
              <a:ext uri="{FF2B5EF4-FFF2-40B4-BE49-F238E27FC236}">
                <a16:creationId xmlns:a16="http://schemas.microsoft.com/office/drawing/2014/main" id="{44AA3226-C34E-6752-9798-550DF51D1D22}"/>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9" name="Content Placeholder 2">
            <a:extLst>
              <a:ext uri="{FF2B5EF4-FFF2-40B4-BE49-F238E27FC236}">
                <a16:creationId xmlns:a16="http://schemas.microsoft.com/office/drawing/2014/main" id="{2A58865E-F1BE-3DF7-A809-891CF50D6AB1}"/>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2" name="Content Placeholder 2">
            <a:extLst>
              <a:ext uri="{FF2B5EF4-FFF2-40B4-BE49-F238E27FC236}">
                <a16:creationId xmlns:a16="http://schemas.microsoft.com/office/drawing/2014/main" id="{660DAC7B-7E42-9089-3805-FF3BAE18C747}"/>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5" name="Content Placeholder 2">
            <a:extLst>
              <a:ext uri="{FF2B5EF4-FFF2-40B4-BE49-F238E27FC236}">
                <a16:creationId xmlns:a16="http://schemas.microsoft.com/office/drawing/2014/main" id="{591CE868-61FE-98F5-61FA-88EA249DE644}"/>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83341637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8612-E0B8-181C-0A6C-7C0BC619A5B9}"/>
            </a:ext>
          </a:extLst>
        </p:cNvPr>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95465D9C-290A-5E21-5A7E-49F88A98F488}"/>
              </a:ext>
              <a:ext uri="{C183D7F6-B498-43B3-948B-1728B52AA6E4}">
                <adec:decorative xmlns:adec="http://schemas.microsoft.com/office/drawing/2017/decorative" val="1"/>
              </a:ext>
            </a:extLst>
          </p:cNvPr>
          <p:cNvSpPr/>
          <p:nvPr/>
        </p:nvSpPr>
        <p:spPr bwMode="auto">
          <a:xfrm>
            <a:off x="5091414" y="1461498"/>
            <a:ext cx="2242838" cy="7995829"/>
          </a:xfrm>
          <a:prstGeom prst="roundRect">
            <a:avLst>
              <a:gd name="adj" fmla="val 513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900">
              <a:solidFill>
                <a:schemeClr val="tx1">
                  <a:lumMod val="40000"/>
                  <a:lumOff val="60000"/>
                </a:schemeClr>
              </a:solidFill>
              <a:cs typeface="Segoe UI" pitchFamily="34" charset="0"/>
            </a:endParaRPr>
          </a:p>
        </p:txBody>
      </p:sp>
      <p:sp>
        <p:nvSpPr>
          <p:cNvPr id="11" name="Slide Number Placeholder 5">
            <a:extLst>
              <a:ext uri="{FF2B5EF4-FFF2-40B4-BE49-F238E27FC236}">
                <a16:creationId xmlns:a16="http://schemas.microsoft.com/office/drawing/2014/main" id="{F8EE91D9-6E15-0FF3-FC90-396A2028853F}"/>
              </a:ext>
              <a:ext uri="{C183D7F6-B498-43B3-948B-1728B52AA6E4}">
                <adec:decorative xmlns:adec="http://schemas.microsoft.com/office/drawing/2017/decorative" val="1"/>
              </a:ext>
            </a:extLst>
          </p:cNvPr>
          <p:cNvSpPr txBox="1">
            <a:spLocks/>
          </p:cNvSpPr>
          <p:nvPr/>
        </p:nvSpPr>
        <p:spPr>
          <a:xfrm>
            <a:off x="6022975" y="9666288"/>
            <a:ext cx="1749425" cy="125412"/>
          </a:xfrm>
        </p:spPr>
        <p:txBody>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lgn="r" defTabSz="1018824">
              <a:defRPr/>
            </a:pPr>
            <a:endParaRPr lang="en-US" sz="1000">
              <a:solidFill>
                <a:srgbClr val="091F2C"/>
              </a:solidFill>
              <a:latin typeface="Segoe Sans Display"/>
            </a:endParaRPr>
          </a:p>
        </p:txBody>
      </p:sp>
      <p:pic>
        <p:nvPicPr>
          <p:cNvPr id="23" name="Picture 4">
            <a:extLst>
              <a:ext uri="{FF2B5EF4-FFF2-40B4-BE49-F238E27FC236}">
                <a16:creationId xmlns:a16="http://schemas.microsoft.com/office/drawing/2014/main" id="{E21589DE-842B-F1B3-1D19-79F6FAA7F672}"/>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C3D7F8AF-1B49-66BC-EAEB-1E5A103ADAF8}"/>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BF4CFF4-5B71-B5CD-BD13-0F7F65994FE2}"/>
              </a:ext>
              <a:ext uri="{C183D7F6-B498-43B3-948B-1728B52AA6E4}">
                <adec:decorative xmlns:adec="http://schemas.microsoft.com/office/drawing/2017/decorative" val="1"/>
              </a:ext>
            </a:extLst>
          </p:cNvPr>
          <p:cNvCxnSpPr>
            <a:cxnSpLocks/>
          </p:cNvCxnSpPr>
          <p:nvPr/>
        </p:nvCxnSpPr>
        <p:spPr>
          <a:xfrm>
            <a:off x="433949" y="3440445"/>
            <a:ext cx="6800291" cy="0"/>
          </a:xfrm>
          <a:prstGeom prst="line">
            <a:avLst/>
          </a:prstGeom>
          <a:ln w="9525">
            <a:solidFill>
              <a:schemeClr val="tx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2633EB0-C36C-7A25-6A38-0C4FFDE83F6A}"/>
              </a:ext>
              <a:ext uri="{C183D7F6-B498-43B3-948B-1728B52AA6E4}">
                <adec:decorative xmlns:adec="http://schemas.microsoft.com/office/drawing/2017/decorative" val="1"/>
              </a:ext>
            </a:extLst>
          </p:cNvPr>
          <p:cNvCxnSpPr>
            <a:cxnSpLocks/>
          </p:cNvCxnSpPr>
          <p:nvPr/>
        </p:nvCxnSpPr>
        <p:spPr>
          <a:xfrm>
            <a:off x="433949" y="5459413"/>
            <a:ext cx="6800291" cy="0"/>
          </a:xfrm>
          <a:prstGeom prst="line">
            <a:avLst/>
          </a:prstGeom>
          <a:ln w="9525">
            <a:solidFill>
              <a:schemeClr val="tx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E47C352-372F-25BD-1ED4-62542A6B20C3}"/>
              </a:ext>
              <a:ext uri="{C183D7F6-B498-43B3-948B-1728B52AA6E4}">
                <adec:decorative xmlns:adec="http://schemas.microsoft.com/office/drawing/2017/decorative" val="1"/>
              </a:ext>
            </a:extLst>
          </p:cNvPr>
          <p:cNvCxnSpPr>
            <a:cxnSpLocks/>
          </p:cNvCxnSpPr>
          <p:nvPr/>
        </p:nvCxnSpPr>
        <p:spPr>
          <a:xfrm>
            <a:off x="433949" y="7478381"/>
            <a:ext cx="6800291" cy="0"/>
          </a:xfrm>
          <a:prstGeom prst="line">
            <a:avLst/>
          </a:prstGeom>
          <a:ln w="9525">
            <a:solidFill>
              <a:schemeClr val="tx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6" name="Rectangle: Rounded Corners 9">
            <a:hlinkClick r:id="rId4" action="ppaction://hlinksldjump"/>
            <a:extLst>
              <a:ext uri="{FF2B5EF4-FFF2-40B4-BE49-F238E27FC236}">
                <a16:creationId xmlns:a16="http://schemas.microsoft.com/office/drawing/2014/main" id="{6C28469E-5D86-4FC1-FFA4-7B43F2BA44E4}"/>
              </a:ext>
              <a:ext uri="{C183D7F6-B498-43B3-948B-1728B52AA6E4}">
                <adec:decorative xmlns:adec="http://schemas.microsoft.com/office/drawing/2017/decorative" val="1"/>
              </a:ext>
            </a:extLst>
          </p:cNvPr>
          <p:cNvSpPr>
            <a:spLocks noChangeArrowheads="1"/>
          </p:cNvSpPr>
          <p:nvPr/>
        </p:nvSpPr>
        <p:spPr bwMode="auto">
          <a:xfrm>
            <a:off x="5713543"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5"/>
                  <a:stretch>
                    <a:fillRect t="-26822" b="-26822"/>
                  </a:stretch>
                </a:blipFill>
                <a:latin typeface="Segoe Sans Display Semibold" pitchFamily="2" charset="0"/>
                <a:cs typeface="Segoe Sans Display Semibold" pitchFamily="2" charset="0"/>
              </a:rPr>
              <a:t>Prompt Resources</a:t>
            </a:r>
          </a:p>
        </p:txBody>
      </p:sp>
      <p:sp>
        <p:nvSpPr>
          <p:cNvPr id="2" name="Title 3">
            <a:extLst>
              <a:ext uri="{FF2B5EF4-FFF2-40B4-BE49-F238E27FC236}">
                <a16:creationId xmlns:a16="http://schemas.microsoft.com/office/drawing/2014/main" id="{FF0C1AB5-773E-4144-1646-99C3AD0DEF80}"/>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5"/>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Additional Prompt Resources</a:t>
            </a:r>
          </a:p>
        </p:txBody>
      </p:sp>
      <p:sp>
        <p:nvSpPr>
          <p:cNvPr id="48" name="TextBox 47">
            <a:extLst>
              <a:ext uri="{FF2B5EF4-FFF2-40B4-BE49-F238E27FC236}">
                <a16:creationId xmlns:a16="http://schemas.microsoft.com/office/drawing/2014/main" id="{2AFF6FAA-CD9F-D760-1C1A-CE7DA169439A}"/>
              </a:ext>
            </a:extLst>
          </p:cNvPr>
          <p:cNvSpPr txBox="1"/>
          <p:nvPr/>
        </p:nvSpPr>
        <p:spPr>
          <a:xfrm>
            <a:off x="433949" y="1605764"/>
            <a:ext cx="4475663" cy="246221"/>
          </a:xfrm>
          <a:prstGeom prst="rect">
            <a:avLst/>
          </a:prstGeom>
          <a:noFill/>
          <a:effectLst/>
        </p:spPr>
        <p:txBody>
          <a:bodyPr vert="horz" wrap="square" lIns="0" tIns="0" rIns="0" bIns="0" rtlCol="0" anchor="ctr" anchorCtr="0">
            <a:spAutoFit/>
          </a:bodyPr>
          <a:lstStyle>
            <a:defPPr>
              <a:defRPr lang="en-US"/>
            </a:defPPr>
            <a:lvl1pPr marR="0" lvl="0" indent="0" defTabSz="524695" fontAlgn="auto">
              <a:spcBef>
                <a:spcPts val="0"/>
              </a:spcBef>
              <a:spcAft>
                <a:spcPts val="0"/>
              </a:spcAft>
              <a:buClrTx/>
              <a:buSzTx/>
              <a:buFontTx/>
              <a:buNone/>
              <a:tabLst/>
              <a:defRPr kumimoji="0" sz="1600" b="0" i="0" u="none" strike="noStrike" cap="none" normalizeH="0" baseline="0">
                <a:ln>
                  <a:noFill/>
                </a:ln>
                <a:solidFill>
                  <a:srgbClr val="C03BC4"/>
                </a:solidFill>
                <a:effectLst/>
                <a:uLnTx/>
                <a:uFillTx/>
                <a:latin typeface="+mj-lt"/>
              </a:defRPr>
            </a:lvl1pPr>
          </a:lstStyle>
          <a:p>
            <a:pPr marR="0" lvl="0" algn="l" defTabSz="524695" rtl="0" eaLnBrk="1" fontAlgn="auto" latinLnBrk="0" hangingPunct="1">
              <a:lnSpc>
                <a:spcPct val="100000"/>
              </a:lnSpc>
              <a:spcBef>
                <a:spcPts val="0"/>
              </a:spcBef>
              <a:spcAft>
                <a:spcPts val="0"/>
              </a:spcAft>
              <a:buClrTx/>
              <a:buSzTx/>
              <a:buFontTx/>
              <a:buNone/>
              <a:tabLst/>
              <a:defRPr/>
            </a:pPr>
            <a:r>
              <a:rPr lang="en-US" b="1" u="sng">
                <a:solidFill>
                  <a:schemeClr val="accent1">
                    <a:lumMod val="75000"/>
                  </a:schemeClr>
                </a:solidFill>
                <a:latin typeface="Segoe Sans Display Semibold" pitchFamily="2" charset="0"/>
                <a:cs typeface="Segoe Sans Display Semibold" pitchFamily="2" charset="0"/>
                <a:hlinkClick r:id="rId6">
                  <a:extLst>
                    <a:ext uri="{A12FA001-AC4F-418D-AE19-62706E023703}">
                      <ahyp:hlinkClr xmlns:ahyp="http://schemas.microsoft.com/office/drawing/2018/hyperlinkcolor" val="tx"/>
                    </a:ext>
                  </a:extLst>
                </a:hlinkClick>
              </a:rPr>
              <a:t>Mastering Copilot Essentials</a:t>
            </a:r>
            <a:endParaRPr lang="en-US" b="1" u="sng">
              <a:solidFill>
                <a:schemeClr val="accent1">
                  <a:lumMod val="75000"/>
                </a:schemeClr>
              </a:solidFill>
              <a:latin typeface="Segoe Sans Display Semibold" pitchFamily="2" charset="0"/>
              <a:cs typeface="Segoe Sans Display Semibold" pitchFamily="2" charset="0"/>
            </a:endParaRPr>
          </a:p>
        </p:txBody>
      </p:sp>
      <p:sp>
        <p:nvSpPr>
          <p:cNvPr id="56" name="TextBox 55">
            <a:extLst>
              <a:ext uri="{FF2B5EF4-FFF2-40B4-BE49-F238E27FC236}">
                <a16:creationId xmlns:a16="http://schemas.microsoft.com/office/drawing/2014/main" id="{48DA8D86-DFA5-4A65-E4BB-01766A0BD596}"/>
              </a:ext>
            </a:extLst>
          </p:cNvPr>
          <p:cNvSpPr txBox="1"/>
          <p:nvPr/>
        </p:nvSpPr>
        <p:spPr>
          <a:xfrm>
            <a:off x="433949" y="1923680"/>
            <a:ext cx="4475663" cy="507831"/>
          </a:xfrm>
          <a:prstGeom prst="rect">
            <a:avLst/>
          </a:prstGeom>
          <a:noFill/>
        </p:spPr>
        <p:txBody>
          <a:bodyPr wrap="square" lIns="0" tIns="0" rIns="0" bIns="0">
            <a:spAutoFit/>
          </a:bodyPr>
          <a:lstStyle/>
          <a:p>
            <a:pPr marL="0" marR="0" lvl="0" indent="0" algn="l" defTabSz="1018824" rtl="0" eaLnBrk="1" fontAlgn="t"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effectLst/>
                <a:uLnTx/>
                <a:uFillTx/>
                <a:ea typeface="+mn-ea"/>
                <a:cs typeface="Segoe Sans Display"/>
              </a:rPr>
              <a:t>Get a simple overview of Copilot fundamentals—terminology, prompt structure, and quality criteria—to support users just beginning their AI transformation journey.</a:t>
            </a:r>
          </a:p>
        </p:txBody>
      </p:sp>
      <p:pic>
        <p:nvPicPr>
          <p:cNvPr id="35" name="Picture 34" descr="A clean infographic titled “Mastering Copilot Essentials” showing how to write effective AI prompts, including sections for terminology, prompt structure, and examples of context, goals, source, and expectations.">
            <a:extLst>
              <a:ext uri="{FF2B5EF4-FFF2-40B4-BE49-F238E27FC236}">
                <a16:creationId xmlns:a16="http://schemas.microsoft.com/office/drawing/2014/main" id="{A67F33B6-9C3C-008A-7B86-164B842312C7}"/>
              </a:ext>
            </a:extLst>
          </p:cNvPr>
          <p:cNvPicPr>
            <a:picLocks/>
          </p:cNvPicPr>
          <p:nvPr/>
        </p:nvPicPr>
        <p:blipFill rotWithShape="1">
          <a:blip r:embed="rId7"/>
          <a:srcRect l="946" t="-4972" r="946" b="-4972"/>
          <a:stretch>
            <a:fillRect/>
          </a:stretch>
        </p:blipFill>
        <p:spPr>
          <a:xfrm>
            <a:off x="5191428" y="1560357"/>
            <a:ext cx="2042812" cy="1741208"/>
          </a:xfrm>
          <a:prstGeom prst="roundRect">
            <a:avLst>
              <a:gd name="adj" fmla="val 1957"/>
            </a:avLst>
          </a:prstGeom>
          <a:solidFill>
            <a:srgbClr val="F4F3F5"/>
          </a:solidFill>
          <a:effectLst/>
        </p:spPr>
      </p:pic>
      <p:sp>
        <p:nvSpPr>
          <p:cNvPr id="73" name="TextBox 72">
            <a:extLst>
              <a:ext uri="{FF2B5EF4-FFF2-40B4-BE49-F238E27FC236}">
                <a16:creationId xmlns:a16="http://schemas.microsoft.com/office/drawing/2014/main" id="{A92C7344-68A7-B7E5-2A01-42236A384D92}"/>
              </a:ext>
            </a:extLst>
          </p:cNvPr>
          <p:cNvSpPr txBox="1"/>
          <p:nvPr/>
        </p:nvSpPr>
        <p:spPr>
          <a:xfrm>
            <a:off x="433949" y="3624731"/>
            <a:ext cx="4475663" cy="246221"/>
          </a:xfrm>
          <a:prstGeom prst="rect">
            <a:avLst/>
          </a:prstGeom>
          <a:noFill/>
          <a:effectLst/>
        </p:spPr>
        <p:txBody>
          <a:bodyPr vert="horz" wrap="square" lIns="0" tIns="0" rIns="0" bIns="0" rtlCol="0" anchor="ctr" anchorCtr="0">
            <a:spAutoFit/>
          </a:bodyPr>
          <a:lstStyle>
            <a:defPPr>
              <a:defRPr lang="en-US"/>
            </a:defPPr>
            <a:lvl1pPr marR="0" lvl="0" indent="0" defTabSz="524695" fontAlgn="auto">
              <a:spcBef>
                <a:spcPts val="0"/>
              </a:spcBef>
              <a:spcAft>
                <a:spcPts val="0"/>
              </a:spcAft>
              <a:buClrTx/>
              <a:buSzTx/>
              <a:buFontTx/>
              <a:buNone/>
              <a:tabLst/>
              <a:defRPr kumimoji="0" sz="1600" b="0" i="0" u="none" strike="noStrike" cap="none" normalizeH="0" baseline="0">
                <a:ln>
                  <a:noFill/>
                </a:ln>
                <a:solidFill>
                  <a:srgbClr val="C03BC4"/>
                </a:solidFill>
                <a:effectLst/>
                <a:uLnTx/>
                <a:uFillTx/>
                <a:latin typeface="+mj-lt"/>
              </a:defRPr>
            </a:lvl1pPr>
          </a:lstStyle>
          <a:p>
            <a:pPr>
              <a:defRPr/>
            </a:pPr>
            <a:r>
              <a:rPr lang="en-US" b="1" u="sng">
                <a:solidFill>
                  <a:schemeClr val="accent1">
                    <a:lumMod val="75000"/>
                  </a:schemeClr>
                </a:solidFill>
                <a:latin typeface="Segoe Sans Display Semibold" pitchFamily="2" charset="0"/>
                <a:cs typeface="Segoe Sans Display Semibold" pitchFamily="2" charset="0"/>
                <a:hlinkClick r:id="rId8">
                  <a:extLst>
                    <a:ext uri="{A12FA001-AC4F-418D-AE19-62706E023703}">
                      <ahyp:hlinkClr xmlns:ahyp="http://schemas.microsoft.com/office/drawing/2018/hyperlinkcolor" val="tx"/>
                    </a:ext>
                  </a:extLst>
                </a:hlinkClick>
              </a:rPr>
              <a:t>Copilot Prompt Gallery</a:t>
            </a:r>
            <a:r>
              <a:rPr lang="en-US" b="1" u="sng">
                <a:solidFill>
                  <a:schemeClr val="accent1">
                    <a:lumMod val="75000"/>
                  </a:schemeClr>
                </a:solidFill>
                <a:latin typeface="Segoe Sans Display Semibold" pitchFamily="2" charset="0"/>
                <a:cs typeface="Segoe Sans Display Semibold" pitchFamily="2" charset="0"/>
              </a:rPr>
              <a:t> </a:t>
            </a:r>
          </a:p>
        </p:txBody>
      </p:sp>
      <p:sp>
        <p:nvSpPr>
          <p:cNvPr id="80" name="TextBox 79">
            <a:extLst>
              <a:ext uri="{FF2B5EF4-FFF2-40B4-BE49-F238E27FC236}">
                <a16:creationId xmlns:a16="http://schemas.microsoft.com/office/drawing/2014/main" id="{ABBB1171-4DF5-3928-9CED-BE1EF7ED7D39}"/>
              </a:ext>
            </a:extLst>
          </p:cNvPr>
          <p:cNvSpPr txBox="1"/>
          <p:nvPr/>
        </p:nvSpPr>
        <p:spPr>
          <a:xfrm>
            <a:off x="433949" y="3942647"/>
            <a:ext cx="4456614" cy="338554"/>
          </a:xfrm>
          <a:prstGeom prst="rect">
            <a:avLst/>
          </a:prstGeom>
          <a:noFill/>
        </p:spPr>
        <p:txBody>
          <a:bodyPr wrap="square" lIns="0" tIns="0" rIns="0" bIns="0">
            <a:spAutoFit/>
          </a:bodyPr>
          <a:lstStyle/>
          <a:p>
            <a:r>
              <a:rPr lang="en-US" sz="1100"/>
              <a:t>Find prompting inspiration so you can take greater advantage of Copilot in your daily work.</a:t>
            </a:r>
          </a:p>
        </p:txBody>
      </p:sp>
      <p:sp>
        <p:nvSpPr>
          <p:cNvPr id="21" name="TextBox 20">
            <a:extLst>
              <a:ext uri="{FF2B5EF4-FFF2-40B4-BE49-F238E27FC236}">
                <a16:creationId xmlns:a16="http://schemas.microsoft.com/office/drawing/2014/main" id="{93E341CC-7C0A-F673-8129-4766F78E9FB7}"/>
              </a:ext>
            </a:extLst>
          </p:cNvPr>
          <p:cNvSpPr txBox="1"/>
          <p:nvPr/>
        </p:nvSpPr>
        <p:spPr>
          <a:xfrm>
            <a:off x="433949" y="4352093"/>
            <a:ext cx="4475663" cy="507831"/>
          </a:xfrm>
          <a:prstGeom prst="rect">
            <a:avLst/>
          </a:prstGeom>
          <a:noFill/>
        </p:spPr>
        <p:txBody>
          <a:bodyPr wrap="square" lIns="0" tIns="0" rIns="0" bIns="0" numCol="2">
            <a:noAutofit/>
          </a:bodyPr>
          <a:lstStyle/>
          <a:p>
            <a:pPr marL="114300" indent="-114300">
              <a:spcAft>
                <a:spcPts val="200"/>
              </a:spcAft>
              <a:buFont typeface="Wingdings" panose="05000000000000000000" pitchFamily="2" charset="2"/>
              <a:buChar char=""/>
            </a:pPr>
            <a:r>
              <a:rPr lang="en-US" sz="1000"/>
              <a:t>Explore the curated selection of</a:t>
            </a:r>
            <a:br>
              <a:rPr lang="en-US" sz="1000"/>
            </a:br>
            <a:r>
              <a:rPr lang="en-US" sz="1000"/>
              <a:t>Copilot prompts</a:t>
            </a:r>
          </a:p>
          <a:p>
            <a:pPr marL="114300" indent="-114300">
              <a:spcAft>
                <a:spcPts val="200"/>
              </a:spcAft>
              <a:buFont typeface="Wingdings" panose="05000000000000000000" pitchFamily="2" charset="2"/>
              <a:buChar char=""/>
            </a:pPr>
            <a:r>
              <a:rPr lang="en-US" sz="1000"/>
              <a:t>Save your favorite prompts</a:t>
            </a:r>
          </a:p>
          <a:p>
            <a:pPr marL="114300" indent="-114300">
              <a:spcAft>
                <a:spcPts val="200"/>
              </a:spcAft>
              <a:buFont typeface="Wingdings" panose="05000000000000000000" pitchFamily="2" charset="2"/>
              <a:buChar char=""/>
            </a:pPr>
            <a:r>
              <a:rPr lang="en-US" sz="1000"/>
              <a:t>Share your favorite prompts with colleagues</a:t>
            </a:r>
          </a:p>
          <a:p>
            <a:pPr marL="114300" indent="-114300">
              <a:spcAft>
                <a:spcPts val="200"/>
              </a:spcAft>
              <a:buFont typeface="Wingdings" panose="05000000000000000000" pitchFamily="2" charset="2"/>
              <a:buChar char=""/>
            </a:pPr>
            <a:r>
              <a:rPr lang="en-US" sz="1000"/>
              <a:t>Find prompting inspiration from others</a:t>
            </a:r>
          </a:p>
        </p:txBody>
      </p:sp>
      <p:sp>
        <p:nvSpPr>
          <p:cNvPr id="84" name="TextBox 83">
            <a:extLst>
              <a:ext uri="{FF2B5EF4-FFF2-40B4-BE49-F238E27FC236}">
                <a16:creationId xmlns:a16="http://schemas.microsoft.com/office/drawing/2014/main" id="{0477B411-24DB-77D3-E97F-8DA4D60DB1D4}"/>
              </a:ext>
            </a:extLst>
          </p:cNvPr>
          <p:cNvSpPr txBox="1"/>
          <p:nvPr/>
        </p:nvSpPr>
        <p:spPr>
          <a:xfrm>
            <a:off x="433949" y="4930815"/>
            <a:ext cx="4456614" cy="338554"/>
          </a:xfrm>
          <a:prstGeom prst="rect">
            <a:avLst/>
          </a:prstGeom>
          <a:noFill/>
        </p:spPr>
        <p:txBody>
          <a:bodyPr wrap="square" lIns="0" tIns="0" rIns="0" bIns="0">
            <a:spAutoFit/>
          </a:bodyPr>
          <a:lstStyle/>
          <a:p>
            <a:pPr>
              <a:spcBef>
                <a:spcPts val="800"/>
              </a:spcBef>
            </a:pPr>
            <a:r>
              <a:rPr lang="en-US" sz="1100"/>
              <a:t>Access the Prompt Gallery in Copilot Chat by selecting the box with star icon next to the prompt box. </a:t>
            </a:r>
          </a:p>
        </p:txBody>
      </p:sp>
      <p:pic>
        <p:nvPicPr>
          <p:cNvPr id="36" name="Picture 35" descr="A screenshot of the Copilot Prompt Gallery showing multiple prompt cards for tasks like writing posts, summarizing content, generating ideas, and analyzing trends, with options to filter by task or job type.&#10;">
            <a:extLst>
              <a:ext uri="{FF2B5EF4-FFF2-40B4-BE49-F238E27FC236}">
                <a16:creationId xmlns:a16="http://schemas.microsoft.com/office/drawing/2014/main" id="{8EE15C25-3BE2-71E2-5C11-35E1FEF18B93}"/>
              </a:ext>
            </a:extLst>
          </p:cNvPr>
          <p:cNvPicPr>
            <a:picLocks/>
          </p:cNvPicPr>
          <p:nvPr/>
        </p:nvPicPr>
        <p:blipFill rotWithShape="1">
          <a:blip r:embed="rId9" cstate="print">
            <a:extLst>
              <a:ext uri="{28A0092B-C50C-407E-A947-70E740481C1C}">
                <a14:useLocalDpi xmlns:a14="http://schemas.microsoft.com/office/drawing/2010/main" val="0"/>
              </a:ext>
            </a:extLst>
          </a:blip>
          <a:srcRect l="2013" r="2013"/>
          <a:stretch>
            <a:fillRect/>
          </a:stretch>
        </p:blipFill>
        <p:spPr>
          <a:xfrm>
            <a:off x="5191428" y="3579326"/>
            <a:ext cx="2042812" cy="1741208"/>
          </a:xfrm>
          <a:prstGeom prst="roundRect">
            <a:avLst>
              <a:gd name="adj" fmla="val 1957"/>
            </a:avLst>
          </a:prstGeom>
          <a:solidFill>
            <a:srgbClr val="F4F3F5"/>
          </a:solidFill>
          <a:effectLst/>
        </p:spPr>
      </p:pic>
      <p:sp>
        <p:nvSpPr>
          <p:cNvPr id="88" name="TextBox 87">
            <a:extLst>
              <a:ext uri="{FF2B5EF4-FFF2-40B4-BE49-F238E27FC236}">
                <a16:creationId xmlns:a16="http://schemas.microsoft.com/office/drawing/2014/main" id="{D70D6D36-2263-6B03-F118-EF6DBBEFC110}"/>
              </a:ext>
            </a:extLst>
          </p:cNvPr>
          <p:cNvSpPr txBox="1"/>
          <p:nvPr/>
        </p:nvSpPr>
        <p:spPr>
          <a:xfrm>
            <a:off x="433949" y="5643698"/>
            <a:ext cx="4475663" cy="246221"/>
          </a:xfrm>
          <a:prstGeom prst="rect">
            <a:avLst/>
          </a:prstGeom>
          <a:noFill/>
          <a:effectLst/>
        </p:spPr>
        <p:txBody>
          <a:bodyPr vert="horz" wrap="square" lIns="0" tIns="0" rIns="0" bIns="0" rtlCol="0" anchor="ctr" anchorCtr="0">
            <a:spAutoFit/>
          </a:bodyPr>
          <a:lstStyle>
            <a:defPPr>
              <a:defRPr lang="en-US"/>
            </a:defPPr>
            <a:lvl1pPr marR="0" lvl="0" indent="0" defTabSz="524695" fontAlgn="auto">
              <a:spcBef>
                <a:spcPts val="0"/>
              </a:spcBef>
              <a:spcAft>
                <a:spcPts val="0"/>
              </a:spcAft>
              <a:buClrTx/>
              <a:buSzTx/>
              <a:buFontTx/>
              <a:buNone/>
              <a:tabLst/>
              <a:defRPr kumimoji="0" sz="1600" b="0" i="0" u="none" strike="noStrike" cap="none" normalizeH="0" baseline="0">
                <a:ln>
                  <a:noFill/>
                </a:ln>
                <a:solidFill>
                  <a:srgbClr val="C03BC4"/>
                </a:solidFill>
                <a:effectLst/>
                <a:uLnTx/>
                <a:uFillTx/>
                <a:latin typeface="+mj-lt"/>
              </a:defRPr>
            </a:lvl1pPr>
          </a:lstStyle>
          <a:p>
            <a:pPr>
              <a:defRPr/>
            </a:pPr>
            <a:r>
              <a:rPr lang="en-US" b="1" u="sng">
                <a:solidFill>
                  <a:schemeClr val="accent1">
                    <a:lumMod val="75000"/>
                  </a:schemeClr>
                </a:solidFill>
                <a:latin typeface="Segoe Sans Display Semibold" pitchFamily="2" charset="0"/>
                <a:cs typeface="Segoe Sans Display Semibold" pitchFamily="2" charset="0"/>
              </a:rPr>
              <a:t>Microsoft 365 Copilot Prompt Packs</a:t>
            </a:r>
          </a:p>
        </p:txBody>
      </p:sp>
      <p:sp>
        <p:nvSpPr>
          <p:cNvPr id="100" name="TextBox 99">
            <a:extLst>
              <a:ext uri="{FF2B5EF4-FFF2-40B4-BE49-F238E27FC236}">
                <a16:creationId xmlns:a16="http://schemas.microsoft.com/office/drawing/2014/main" id="{4767C75A-E221-A6DE-2E42-F25472B1590A}"/>
              </a:ext>
            </a:extLst>
          </p:cNvPr>
          <p:cNvSpPr txBox="1"/>
          <p:nvPr/>
        </p:nvSpPr>
        <p:spPr>
          <a:xfrm>
            <a:off x="433949" y="5961614"/>
            <a:ext cx="4475663" cy="1364476"/>
          </a:xfrm>
          <a:prstGeom prst="rect">
            <a:avLst/>
          </a:prstGeom>
          <a:noFill/>
        </p:spPr>
        <p:txBody>
          <a:bodyPr wrap="square" lIns="0" tIns="0" rIns="0" bIns="0">
            <a:spAutoFit/>
          </a:bodyPr>
          <a:lstStyle/>
          <a:p>
            <a:pPr>
              <a:spcAft>
                <a:spcPts val="200"/>
              </a:spcAft>
            </a:pPr>
            <a:r>
              <a:rPr lang="en-US" sz="1100"/>
              <a:t>Ready‑to‑use, day‑in‑the‑life Copilot prompts that make everyday work easier. Check out role-specific prompts for:</a:t>
            </a: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0">
                  <a:extLst>
                    <a:ext uri="{A12FA001-AC4F-418D-AE19-62706E023703}">
                      <ahyp:hlinkClr xmlns:ahyp="http://schemas.microsoft.com/office/drawing/2018/hyperlinkcolor" val="tx"/>
                    </a:ext>
                  </a:extLst>
                </a:hlinkClick>
              </a:rPr>
              <a:t>Customer Service</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1">
                  <a:extLst>
                    <a:ext uri="{A12FA001-AC4F-418D-AE19-62706E023703}">
                      <ahyp:hlinkClr xmlns:ahyp="http://schemas.microsoft.com/office/drawing/2018/hyperlinkcolor" val="tx"/>
                    </a:ext>
                  </a:extLst>
                </a:hlinkClick>
              </a:rPr>
              <a:t>Human Resources</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2">
                  <a:extLst>
                    <a:ext uri="{A12FA001-AC4F-418D-AE19-62706E023703}">
                      <ahyp:hlinkClr xmlns:ahyp="http://schemas.microsoft.com/office/drawing/2018/hyperlinkcolor" val="tx"/>
                    </a:ext>
                  </a:extLst>
                </a:hlinkClick>
              </a:rPr>
              <a:t>Legal</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3">
                  <a:extLst>
                    <a:ext uri="{A12FA001-AC4F-418D-AE19-62706E023703}">
                      <ahyp:hlinkClr xmlns:ahyp="http://schemas.microsoft.com/office/drawing/2018/hyperlinkcolor" val="tx"/>
                    </a:ext>
                  </a:extLst>
                </a:hlinkClick>
              </a:rPr>
              <a:t>Finance</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endParaRPr lang="en-US" sz="1100">
              <a:solidFill>
                <a:schemeClr val="accent1">
                  <a:lumMod val="75000"/>
                </a:schemeClr>
              </a:solidFill>
            </a:endParaRPr>
          </a:p>
        </p:txBody>
      </p:sp>
      <p:sp>
        <p:nvSpPr>
          <p:cNvPr id="4" name="TextBox 3">
            <a:extLst>
              <a:ext uri="{FF2B5EF4-FFF2-40B4-BE49-F238E27FC236}">
                <a16:creationId xmlns:a16="http://schemas.microsoft.com/office/drawing/2014/main" id="{6D7EDAD6-BD0F-39C9-FA23-E1D2DEFE0FCD}"/>
              </a:ext>
            </a:extLst>
          </p:cNvPr>
          <p:cNvSpPr txBox="1"/>
          <p:nvPr/>
        </p:nvSpPr>
        <p:spPr>
          <a:xfrm>
            <a:off x="2933440" y="6243237"/>
            <a:ext cx="2652152" cy="884858"/>
          </a:xfrm>
          <a:prstGeom prst="rect">
            <a:avLst/>
          </a:prstGeom>
          <a:noFill/>
        </p:spPr>
        <p:txBody>
          <a:bodyPr wrap="square">
            <a:spAutoFit/>
          </a:bodyPr>
          <a:lstStyle/>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4">
                  <a:extLst>
                    <a:ext uri="{A12FA001-AC4F-418D-AE19-62706E023703}">
                      <ahyp:hlinkClr xmlns:ahyp="http://schemas.microsoft.com/office/drawing/2018/hyperlinkcolor" val="tx"/>
                    </a:ext>
                  </a:extLst>
                </a:hlinkClick>
              </a:rPr>
              <a:t>Marketing</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5">
                  <a:extLst>
                    <a:ext uri="{A12FA001-AC4F-418D-AE19-62706E023703}">
                      <ahyp:hlinkClr xmlns:ahyp="http://schemas.microsoft.com/office/drawing/2018/hyperlinkcolor" val="tx"/>
                    </a:ext>
                  </a:extLst>
                </a:hlinkClick>
              </a:rPr>
              <a:t>Operations</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6">
                  <a:extLst>
                    <a:ext uri="{A12FA001-AC4F-418D-AE19-62706E023703}">
                      <ahyp:hlinkClr xmlns:ahyp="http://schemas.microsoft.com/office/drawing/2018/hyperlinkcolor" val="tx"/>
                    </a:ext>
                  </a:extLst>
                </a:hlinkClick>
              </a:rPr>
              <a:t>Product Management</a:t>
            </a:r>
            <a:endParaRPr lang="en-US" sz="1100">
              <a:solidFill>
                <a:schemeClr val="accent1">
                  <a:lumMod val="75000"/>
                </a:schemeClr>
              </a:solidFill>
            </a:endParaRPr>
          </a:p>
          <a:p>
            <a:pPr marL="180975" indent="-123825">
              <a:spcAft>
                <a:spcPts val="300"/>
              </a:spcAft>
              <a:buClr>
                <a:schemeClr val="tx1"/>
              </a:buClr>
              <a:buSzPct val="100000"/>
              <a:buFont typeface="Wingdings" panose="05000000000000000000" pitchFamily="2" charset="2"/>
              <a:buChar char=""/>
            </a:pPr>
            <a:r>
              <a:rPr lang="en-US" sz="1100">
                <a:solidFill>
                  <a:schemeClr val="accent1">
                    <a:lumMod val="75000"/>
                  </a:schemeClr>
                </a:solidFill>
                <a:hlinkClick r:id="rId17">
                  <a:extLst>
                    <a:ext uri="{A12FA001-AC4F-418D-AE19-62706E023703}">
                      <ahyp:hlinkClr xmlns:ahyp="http://schemas.microsoft.com/office/drawing/2018/hyperlinkcolor" val="tx"/>
                    </a:ext>
                  </a:extLst>
                </a:hlinkClick>
              </a:rPr>
              <a:t>Sales</a:t>
            </a:r>
            <a:endParaRPr lang="en-US" sz="1100">
              <a:solidFill>
                <a:schemeClr val="accent1">
                  <a:lumMod val="75000"/>
                </a:schemeClr>
              </a:solidFill>
            </a:endParaRPr>
          </a:p>
        </p:txBody>
      </p:sp>
      <p:grpSp>
        <p:nvGrpSpPr>
          <p:cNvPr id="37" name="Group 36" descr="Two side-by-side Microsoft 365 Copilot banners promoting prompt pack solutions—one for Sales and one for Marketing—highlighting ready-to-use prompts for improving everyday work tasks.&#10;">
            <a:extLst>
              <a:ext uri="{FF2B5EF4-FFF2-40B4-BE49-F238E27FC236}">
                <a16:creationId xmlns:a16="http://schemas.microsoft.com/office/drawing/2014/main" id="{5FFF065E-F75B-D481-B001-3E5A3D9CCD76}"/>
              </a:ext>
            </a:extLst>
          </p:cNvPr>
          <p:cNvGrpSpPr/>
          <p:nvPr/>
        </p:nvGrpSpPr>
        <p:grpSpPr>
          <a:xfrm>
            <a:off x="5191428" y="5598293"/>
            <a:ext cx="2042812" cy="1741208"/>
            <a:chOff x="10029581" y="5678191"/>
            <a:chExt cx="1924537" cy="1640396"/>
          </a:xfrm>
        </p:grpSpPr>
        <p:pic>
          <p:nvPicPr>
            <p:cNvPr id="38" name="Picture 37" descr="Cover page titled “Microsoft 365 Copilot Prompt Pack for Sales” with Microsoft Copilot branding">
              <a:extLst>
                <a:ext uri="{FF2B5EF4-FFF2-40B4-BE49-F238E27FC236}">
                  <a16:creationId xmlns:a16="http://schemas.microsoft.com/office/drawing/2014/main" id="{ED9351C4-F878-375F-F4E0-6CB4A433BB44}"/>
                </a:ext>
              </a:extLst>
            </p:cNvPr>
            <p:cNvPicPr>
              <a:picLocks noChangeAspect="1"/>
            </p:cNvPicPr>
            <p:nvPr/>
          </p:nvPicPr>
          <p:blipFill rotWithShape="1">
            <a:blip r:embed="rId18"/>
            <a:srcRect l="3017" r="23001"/>
            <a:stretch>
              <a:fillRect/>
            </a:stretch>
          </p:blipFill>
          <p:spPr>
            <a:xfrm>
              <a:off x="10029581" y="5678191"/>
              <a:ext cx="933876" cy="1640396"/>
            </a:xfrm>
            <a:prstGeom prst="roundRect">
              <a:avLst>
                <a:gd name="adj" fmla="val 1957"/>
              </a:avLst>
            </a:prstGeom>
            <a:solidFill>
              <a:srgbClr val="F4F3F5"/>
            </a:solidFill>
            <a:effectLst/>
          </p:spPr>
        </p:pic>
        <p:pic>
          <p:nvPicPr>
            <p:cNvPr id="39" name="Picture 38" descr="Cover page titled “Microsoft 365 Copilot Prompt Pack for Marketing” with Microsoft Copilot branding">
              <a:extLst>
                <a:ext uri="{FF2B5EF4-FFF2-40B4-BE49-F238E27FC236}">
                  <a16:creationId xmlns:a16="http://schemas.microsoft.com/office/drawing/2014/main" id="{2CDF8815-FD4F-8D6B-F625-FAF3EE9ACF15}"/>
                </a:ext>
              </a:extLst>
            </p:cNvPr>
            <p:cNvPicPr>
              <a:picLocks noChangeAspect="1"/>
            </p:cNvPicPr>
            <p:nvPr/>
          </p:nvPicPr>
          <p:blipFill rotWithShape="1">
            <a:blip r:embed="rId19"/>
            <a:srcRect l="2141" r="27453"/>
            <a:stretch>
              <a:fillRect/>
            </a:stretch>
          </p:blipFill>
          <p:spPr>
            <a:xfrm>
              <a:off x="11020242" y="5678191"/>
              <a:ext cx="933876" cy="1640396"/>
            </a:xfrm>
            <a:prstGeom prst="roundRect">
              <a:avLst>
                <a:gd name="adj" fmla="val 1957"/>
              </a:avLst>
            </a:prstGeom>
            <a:solidFill>
              <a:srgbClr val="F4F3F5"/>
            </a:solidFill>
            <a:effectLst/>
          </p:spPr>
        </p:pic>
      </p:grpSp>
      <p:sp>
        <p:nvSpPr>
          <p:cNvPr id="92" name="TextBox 91">
            <a:extLst>
              <a:ext uri="{FF2B5EF4-FFF2-40B4-BE49-F238E27FC236}">
                <a16:creationId xmlns:a16="http://schemas.microsoft.com/office/drawing/2014/main" id="{804A025F-D65D-623E-6D09-F29DD47C359D}"/>
              </a:ext>
            </a:extLst>
          </p:cNvPr>
          <p:cNvSpPr txBox="1"/>
          <p:nvPr/>
        </p:nvSpPr>
        <p:spPr>
          <a:xfrm>
            <a:off x="433949" y="7662666"/>
            <a:ext cx="4475663" cy="246221"/>
          </a:xfrm>
          <a:prstGeom prst="rect">
            <a:avLst/>
          </a:prstGeom>
          <a:noFill/>
          <a:effectLst/>
        </p:spPr>
        <p:txBody>
          <a:bodyPr vert="horz" wrap="square" lIns="0" tIns="0" rIns="0" bIns="0" rtlCol="0" anchor="ctr" anchorCtr="0">
            <a:spAutoFit/>
          </a:bodyPr>
          <a:lstStyle>
            <a:defPPr>
              <a:defRPr lang="en-US"/>
            </a:defPPr>
            <a:lvl1pPr marR="0" lvl="0" indent="0" defTabSz="524695" fontAlgn="auto">
              <a:spcBef>
                <a:spcPts val="0"/>
              </a:spcBef>
              <a:spcAft>
                <a:spcPts val="0"/>
              </a:spcAft>
              <a:buClrTx/>
              <a:buSzTx/>
              <a:buFontTx/>
              <a:buNone/>
              <a:tabLst/>
              <a:defRPr kumimoji="0" sz="1600" b="0" i="0" u="none" strike="noStrike" cap="none" normalizeH="0" baseline="0">
                <a:ln>
                  <a:noFill/>
                </a:ln>
                <a:solidFill>
                  <a:srgbClr val="C03BC4"/>
                </a:solidFill>
                <a:effectLst/>
                <a:uLnTx/>
                <a:uFillTx/>
                <a:latin typeface="+mj-lt"/>
              </a:defRPr>
            </a:lvl1pPr>
          </a:lstStyle>
          <a:p>
            <a:pPr lvl="0">
              <a:defRPr/>
            </a:pPr>
            <a:r>
              <a:rPr lang="en-US" b="1" u="sng">
                <a:solidFill>
                  <a:schemeClr val="accent1">
                    <a:lumMod val="75000"/>
                  </a:schemeClr>
                </a:solidFill>
                <a:latin typeface="Segoe Sans Display Semibold" pitchFamily="2" charset="0"/>
                <a:cs typeface="Segoe Sans Display Semibold" pitchFamily="2" charset="0"/>
                <a:hlinkClick r:id="rId20">
                  <a:extLst>
                    <a:ext uri="{A12FA001-AC4F-418D-AE19-62706E023703}">
                      <ahyp:hlinkClr xmlns:ahyp="http://schemas.microsoft.com/office/drawing/2018/hyperlinkcolor" val="tx"/>
                    </a:ext>
                  </a:extLst>
                </a:hlinkClick>
              </a:rPr>
              <a:t>Microsoft Adoption Scenario Library</a:t>
            </a:r>
            <a:endParaRPr lang="en-US" b="1" u="sng">
              <a:solidFill>
                <a:schemeClr val="accent1">
                  <a:lumMod val="75000"/>
                </a:schemeClr>
              </a:solidFill>
              <a:latin typeface="Segoe Sans Display Semibold" pitchFamily="2" charset="0"/>
              <a:cs typeface="Segoe Sans Display Semibold" pitchFamily="2" charset="0"/>
            </a:endParaRPr>
          </a:p>
        </p:txBody>
      </p:sp>
      <p:sp>
        <p:nvSpPr>
          <p:cNvPr id="93" name="TextBox 92">
            <a:extLst>
              <a:ext uri="{FF2B5EF4-FFF2-40B4-BE49-F238E27FC236}">
                <a16:creationId xmlns:a16="http://schemas.microsoft.com/office/drawing/2014/main" id="{4297FBFC-1928-49F4-F970-DC355DC7C313}"/>
              </a:ext>
            </a:extLst>
          </p:cNvPr>
          <p:cNvSpPr txBox="1"/>
          <p:nvPr/>
        </p:nvSpPr>
        <p:spPr>
          <a:xfrm>
            <a:off x="433949" y="7980582"/>
            <a:ext cx="4475663" cy="338554"/>
          </a:xfrm>
          <a:prstGeom prst="rect">
            <a:avLst/>
          </a:prstGeom>
          <a:noFill/>
        </p:spPr>
        <p:txBody>
          <a:bodyPr wrap="square" lIns="0" tIns="0" rIns="0" bIns="0">
            <a:spAutoFit/>
          </a:bodyPr>
          <a:lstStyle/>
          <a:p>
            <a:pPr lvl="0" defTabSz="1018824" fontAlgn="t">
              <a:spcAft>
                <a:spcPts val="800"/>
              </a:spcAft>
              <a:defRPr/>
            </a:pPr>
            <a:r>
              <a:rPr lang="en-US" sz="1100">
                <a:cs typeface="Segoe Sans Display"/>
              </a:rPr>
              <a:t>Find business function-and industry-specific scenarios to inspire your organization’s AI transformation journey.</a:t>
            </a:r>
          </a:p>
        </p:txBody>
      </p:sp>
      <p:pic>
        <p:nvPicPr>
          <p:cNvPr id="40" name="Picture 39" descr="Interface showing multiple category cards for different business functions, including Customer Service, Executive Offices, Finance, Human Resources, Information Technology, Legal, Marketing, Operations, Sales, and Sustainability, each with an option to find related scenarios and accompanied by rectangular images of individuals at work">
            <a:extLst>
              <a:ext uri="{FF2B5EF4-FFF2-40B4-BE49-F238E27FC236}">
                <a16:creationId xmlns:a16="http://schemas.microsoft.com/office/drawing/2014/main" id="{1756F9DC-415D-54FA-2F6F-48518F0516CF}"/>
              </a:ext>
            </a:extLst>
          </p:cNvPr>
          <p:cNvPicPr>
            <a:picLocks/>
          </p:cNvPicPr>
          <p:nvPr/>
        </p:nvPicPr>
        <p:blipFill rotWithShape="1">
          <a:blip r:embed="rId21"/>
          <a:srcRect l="946" t="-9669" r="946" b="-9669"/>
          <a:stretch>
            <a:fillRect/>
          </a:stretch>
        </p:blipFill>
        <p:spPr>
          <a:xfrm>
            <a:off x="5191429" y="7617260"/>
            <a:ext cx="2042810" cy="1741206"/>
          </a:xfrm>
          <a:prstGeom prst="roundRect">
            <a:avLst>
              <a:gd name="adj" fmla="val 1957"/>
            </a:avLst>
          </a:prstGeom>
          <a:solidFill>
            <a:srgbClr val="F4F3F5"/>
          </a:solidFill>
          <a:effectLst/>
        </p:spPr>
      </p:pic>
      <p:sp>
        <p:nvSpPr>
          <p:cNvPr id="6" name="Rectangle: Rounded Corners 9">
            <a:hlinkClick r:id="rId22" action="ppaction://hlinksldjump"/>
            <a:extLst>
              <a:ext uri="{FF2B5EF4-FFF2-40B4-BE49-F238E27FC236}">
                <a16:creationId xmlns:a16="http://schemas.microsoft.com/office/drawing/2014/main" id="{F3315FC0-CA0F-6CB2-9401-5DDC6802A416}"/>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8" name="Rectangle: Rounded Corners 9">
            <a:hlinkClick r:id="rId23" action="ppaction://hlinksldjump"/>
            <a:extLst>
              <a:ext uri="{FF2B5EF4-FFF2-40B4-BE49-F238E27FC236}">
                <a16:creationId xmlns:a16="http://schemas.microsoft.com/office/drawing/2014/main" id="{5D35E786-FDEE-4533-8FFF-DB086D8313F3}"/>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10" name="Rectangle: Rounded Corners 9">
            <a:hlinkClick r:id="rId24" action="ppaction://hlinksldjump"/>
            <a:extLst>
              <a:ext uri="{FF2B5EF4-FFF2-40B4-BE49-F238E27FC236}">
                <a16:creationId xmlns:a16="http://schemas.microsoft.com/office/drawing/2014/main" id="{0B613E73-4F99-F9D0-232E-DFB53FED773D}"/>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Microsoft 365 Copilot</a:t>
            </a:r>
          </a:p>
        </p:txBody>
      </p:sp>
    </p:spTree>
    <p:extLst>
      <p:ext uri="{BB962C8B-B14F-4D97-AF65-F5344CB8AC3E}">
        <p14:creationId xmlns:p14="http://schemas.microsoft.com/office/powerpoint/2010/main" val="205885386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87180-B581-645A-BC65-D7A48A0891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A45047-0736-A201-780A-1C03A373B963}"/>
              </a:ext>
              <a:ext uri="{C183D7F6-B498-43B3-948B-1728B52AA6E4}">
                <adec:decorative xmlns:adec="http://schemas.microsoft.com/office/drawing/2017/decorative" val="1"/>
              </a:ext>
            </a:extLst>
          </p:cNvPr>
          <p:cNvSpPr/>
          <p:nvPr/>
        </p:nvSpPr>
        <p:spPr bwMode="auto">
          <a:xfrm>
            <a:off x="352880" y="1419456"/>
            <a:ext cx="7078436" cy="773905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19" name="Rectangle: Rounded Corners 9">
            <a:hlinkClick r:id="rId3" action="ppaction://hlinksldjump"/>
            <a:extLst>
              <a:ext uri="{FF2B5EF4-FFF2-40B4-BE49-F238E27FC236}">
                <a16:creationId xmlns:a16="http://schemas.microsoft.com/office/drawing/2014/main" id="{69091B1D-8C35-8113-7B63-6A8DC2B52A3C}"/>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blipFill>
                  <a:blip r:embed="rId4"/>
                  <a:stretch>
                    <a:fillRect t="-26822" b="-26822"/>
                  </a:stretch>
                </a:blipFill>
                <a:effectLst/>
                <a:uLnTx/>
                <a:uFillTx/>
                <a:latin typeface="Segoe Sans Display Semibold" pitchFamily="2" charset="0"/>
                <a:ea typeface="+mn-ea"/>
                <a:cs typeface="Segoe Sans Display Semibold" pitchFamily="2" charset="0"/>
              </a:rPr>
              <a:t>Table of contents</a:t>
            </a:r>
          </a:p>
        </p:txBody>
      </p:sp>
      <p:sp>
        <p:nvSpPr>
          <p:cNvPr id="5" name="Rectangle: Rounded Corners 9">
            <a:hlinkClick r:id="rId5" action="ppaction://hlinksldjump"/>
            <a:extLst>
              <a:ext uri="{FF2B5EF4-FFF2-40B4-BE49-F238E27FC236}">
                <a16:creationId xmlns:a16="http://schemas.microsoft.com/office/drawing/2014/main" id="{359150DE-DA97-FDAE-4AED-D54A238FAFC4}"/>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Microsoft 365 Copilot</a:t>
            </a:r>
          </a:p>
        </p:txBody>
      </p:sp>
      <p:sp>
        <p:nvSpPr>
          <p:cNvPr id="23" name="Rectangle: Rounded Corners 9">
            <a:hlinkClick r:id="rId6" action="ppaction://hlinksldjump"/>
            <a:extLst>
              <a:ext uri="{FF2B5EF4-FFF2-40B4-BE49-F238E27FC236}">
                <a16:creationId xmlns:a16="http://schemas.microsoft.com/office/drawing/2014/main" id="{7D8ECEA1-5017-4B98-ED15-F2398DBBFA96}"/>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4" name="Rectangle: Rounded Corners 9">
            <a:hlinkClick r:id="rId7" action="ppaction://hlinksldjump"/>
            <a:extLst>
              <a:ext uri="{FF2B5EF4-FFF2-40B4-BE49-F238E27FC236}">
                <a16:creationId xmlns:a16="http://schemas.microsoft.com/office/drawing/2014/main" id="{C9BB2B59-3F7C-408C-9D66-9FB402B329C2}"/>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cxnSp>
        <p:nvCxnSpPr>
          <p:cNvPr id="21" name="Straight Connector 20">
            <a:extLst>
              <a:ext uri="{FF2B5EF4-FFF2-40B4-BE49-F238E27FC236}">
                <a16:creationId xmlns:a16="http://schemas.microsoft.com/office/drawing/2014/main" id="{DC084780-3778-8138-5B32-D9DE718A7904}"/>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EA416EE3-0859-4A45-6588-6792442F4C75}"/>
              </a:ext>
              <a:ext uri="{C183D7F6-B498-43B3-948B-1728B52AA6E4}">
                <adec:decorative xmlns:adec="http://schemas.microsoft.com/office/drawing/2017/decorative" val="1"/>
              </a:ext>
            </a:extLst>
          </p:cNvPr>
          <p:cNvCxnSpPr>
            <a:cxnSpLocks/>
          </p:cNvCxnSpPr>
          <p:nvPr/>
        </p:nvCxnSpPr>
        <p:spPr>
          <a:xfrm>
            <a:off x="433949" y="2464377"/>
            <a:ext cx="6900302" cy="0"/>
          </a:xfrm>
          <a:prstGeom prst="straightConnector1">
            <a:avLst/>
          </a:prstGeom>
          <a:ln w="9525">
            <a:solidFill>
              <a:schemeClr val="tx1"/>
            </a:solidFill>
            <a:headEnd type="none" w="lg" len="med"/>
            <a:tailEnd type="non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A0904820-8486-D04E-9C65-0109952C2827}"/>
              </a:ext>
              <a:ext uri="{C183D7F6-B498-43B3-948B-1728B52AA6E4}">
                <adec:decorative xmlns:adec="http://schemas.microsoft.com/office/drawing/2017/decorative" val="1"/>
              </a:ext>
            </a:extLst>
          </p:cNvPr>
          <p:cNvCxnSpPr>
            <a:cxnSpLocks/>
          </p:cNvCxnSpPr>
          <p:nvPr/>
        </p:nvCxnSpPr>
        <p:spPr>
          <a:xfrm>
            <a:off x="433949" y="8113642"/>
            <a:ext cx="6900302" cy="0"/>
          </a:xfrm>
          <a:prstGeom prst="straightConnector1">
            <a:avLst/>
          </a:prstGeom>
          <a:ln w="9525">
            <a:solidFill>
              <a:schemeClr val="tx1"/>
            </a:solidFill>
            <a:headEnd type="none" w="lg" len="med"/>
            <a:tailEnd type="none"/>
          </a:ln>
        </p:spPr>
        <p:style>
          <a:lnRef idx="1">
            <a:schemeClr val="accent1"/>
          </a:lnRef>
          <a:fillRef idx="0">
            <a:schemeClr val="accent1"/>
          </a:fillRef>
          <a:effectRef idx="0">
            <a:schemeClr val="accent1"/>
          </a:effectRef>
          <a:fontRef idx="minor">
            <a:schemeClr val="tx1"/>
          </a:fontRef>
        </p:style>
      </p:cxnSp>
      <p:pic>
        <p:nvPicPr>
          <p:cNvPr id="3" name="Picture 4">
            <a:extLst>
              <a:ext uri="{FF2B5EF4-FFF2-40B4-BE49-F238E27FC236}">
                <a16:creationId xmlns:a16="http://schemas.microsoft.com/office/drawing/2014/main" id="{4DFC6FFC-5DEA-0DFB-BE85-2935B7C6BBDE}"/>
              </a:ext>
              <a:ext uri="{C183D7F6-B498-43B3-948B-1728B52AA6E4}">
                <adec:decorative xmlns:adec="http://schemas.microsoft.com/office/drawing/2017/decorative" val="1"/>
              </a:ext>
            </a:extLst>
          </p:cNvPr>
          <p:cNvPicPr>
            <a:picLocks noChangeAspect="1" noChangeArrowheads="1"/>
          </p:cNvPicPr>
          <p:nvPr/>
        </p:nvPicPr>
        <p:blipFill>
          <a:blip r:embed="rId8">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43">
            <a:hlinkClick r:id="rId5" action="ppaction://hlinksldjump"/>
            <a:extLst>
              <a:ext uri="{FF2B5EF4-FFF2-40B4-BE49-F238E27FC236}">
                <a16:creationId xmlns:a16="http://schemas.microsoft.com/office/drawing/2014/main" id="{83A1700F-3875-75FD-286F-32DB4D266E34}"/>
              </a:ext>
              <a:ext uri="{C183D7F6-B498-43B3-948B-1728B52AA6E4}">
                <adec:decorative xmlns:adec="http://schemas.microsoft.com/office/drawing/2017/decorative" val="1"/>
              </a:ext>
            </a:extLst>
          </p:cNvPr>
          <p:cNvSpPr txBox="1">
            <a:spLocks/>
          </p:cNvSpPr>
          <p:nvPr/>
        </p:nvSpPr>
        <p:spPr>
          <a:xfrm>
            <a:off x="7127186" y="1982013"/>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3</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71" name="TextBox 43">
            <a:hlinkClick r:id="rId9" action="ppaction://hlinksldjump"/>
            <a:extLst>
              <a:ext uri="{FF2B5EF4-FFF2-40B4-BE49-F238E27FC236}">
                <a16:creationId xmlns:a16="http://schemas.microsoft.com/office/drawing/2014/main" id="{C05C635D-BE41-4386-7BC9-0E4DDA064BB9}"/>
              </a:ext>
              <a:ext uri="{C183D7F6-B498-43B3-948B-1728B52AA6E4}">
                <adec:decorative xmlns:adec="http://schemas.microsoft.com/office/drawing/2017/decorative" val="1"/>
              </a:ext>
            </a:extLst>
          </p:cNvPr>
          <p:cNvSpPr txBox="1">
            <a:spLocks/>
          </p:cNvSpPr>
          <p:nvPr/>
        </p:nvSpPr>
        <p:spPr>
          <a:xfrm>
            <a:off x="7127186" y="8713172"/>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12</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30" name="TextBox 43">
            <a:hlinkClick r:id="rId10" action="ppaction://hlinksldjump"/>
            <a:extLst>
              <a:ext uri="{FF2B5EF4-FFF2-40B4-BE49-F238E27FC236}">
                <a16:creationId xmlns:a16="http://schemas.microsoft.com/office/drawing/2014/main" id="{BC1F1F99-9720-A65C-76EF-ADD5C0EFD67E}"/>
              </a:ext>
              <a:ext uri="{C183D7F6-B498-43B3-948B-1728B52AA6E4}">
                <adec:decorative xmlns:adec="http://schemas.microsoft.com/office/drawing/2017/decorative" val="1"/>
              </a:ext>
            </a:extLst>
          </p:cNvPr>
          <p:cNvSpPr txBox="1">
            <a:spLocks/>
          </p:cNvSpPr>
          <p:nvPr/>
        </p:nvSpPr>
        <p:spPr>
          <a:xfrm>
            <a:off x="7127186" y="2991762"/>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4</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44" name="TextBox 43">
            <a:hlinkClick r:id="rId11" action="ppaction://hlinksldjump"/>
            <a:extLst>
              <a:ext uri="{FF2B5EF4-FFF2-40B4-BE49-F238E27FC236}">
                <a16:creationId xmlns:a16="http://schemas.microsoft.com/office/drawing/2014/main" id="{5CCB94CA-06BC-1798-A719-FF2A3DCDEF16}"/>
              </a:ext>
              <a:ext uri="{C183D7F6-B498-43B3-948B-1728B52AA6E4}">
                <adec:decorative xmlns:adec="http://schemas.microsoft.com/office/drawing/2017/decorative" val="1"/>
              </a:ext>
            </a:extLst>
          </p:cNvPr>
          <p:cNvSpPr txBox="1">
            <a:spLocks/>
          </p:cNvSpPr>
          <p:nvPr/>
        </p:nvSpPr>
        <p:spPr>
          <a:xfrm>
            <a:off x="7127186" y="3642525"/>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5</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48" name="TextBox 43">
            <a:hlinkClick r:id="rId10" action="ppaction://hlinksldjump"/>
            <a:extLst>
              <a:ext uri="{FF2B5EF4-FFF2-40B4-BE49-F238E27FC236}">
                <a16:creationId xmlns:a16="http://schemas.microsoft.com/office/drawing/2014/main" id="{96AA9F63-B2ED-9C71-ABC0-16E3492CC714}"/>
              </a:ext>
              <a:ext uri="{C183D7F6-B498-43B3-948B-1728B52AA6E4}">
                <adec:decorative xmlns:adec="http://schemas.microsoft.com/office/drawing/2017/decorative" val="1"/>
              </a:ext>
            </a:extLst>
          </p:cNvPr>
          <p:cNvSpPr txBox="1">
            <a:spLocks/>
          </p:cNvSpPr>
          <p:nvPr/>
        </p:nvSpPr>
        <p:spPr>
          <a:xfrm>
            <a:off x="7127186" y="4293288"/>
            <a:ext cx="207065" cy="215444"/>
          </a:xfrm>
          <a:prstGeom prst="rect">
            <a:avLst/>
          </a:prstGeom>
        </p:spPr>
        <p:txBody>
          <a:bodyPr wrap="square" lIns="0" tIns="0" rIns="0" bIns="0" anchor="b">
            <a:spAutoFit/>
          </a:bodyPr>
          <a:lstStyle>
            <a:defPPr>
              <a:defRPr lang="en-US"/>
            </a:defPPr>
            <a:lvl1pPr lvl="0" algn="r">
              <a:lnSpc>
                <a:spcPct val="100000"/>
              </a:lnSpc>
              <a:spcAft>
                <a:spcPts val="0"/>
              </a:spcAft>
              <a:tabLst>
                <a:tab pos="2849563" algn="l"/>
              </a:tabLst>
              <a:defRPr kumimoji="0" sz="1400" b="0" i="0" u="none" strike="noStrike" cap="none" spc="0" normalizeH="0" baseline="0">
                <a:ln>
                  <a:noFill/>
                </a:ln>
                <a:effectLst/>
                <a:uLnTx/>
                <a:uFillTx/>
                <a:latin typeface="+mj-lt"/>
                <a:ea typeface="Yu Mincho" panose="02020400000000000000" pitchFamily="18" charset="-128"/>
                <a:cs typeface="Segoe Sans Display Semilight" pitchFamily="2"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914367"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6</a:t>
            </a:r>
          </a:p>
        </p:txBody>
      </p:sp>
      <p:sp>
        <p:nvSpPr>
          <p:cNvPr id="52" name="TextBox 51">
            <a:hlinkClick r:id="rId10" action="ppaction://hlinksldjump"/>
            <a:extLst>
              <a:ext uri="{FF2B5EF4-FFF2-40B4-BE49-F238E27FC236}">
                <a16:creationId xmlns:a16="http://schemas.microsoft.com/office/drawing/2014/main" id="{CB3304B9-4753-AA31-F705-41599BD7CAC4}"/>
              </a:ext>
              <a:ext uri="{C183D7F6-B498-43B3-948B-1728B52AA6E4}">
                <adec:decorative xmlns:adec="http://schemas.microsoft.com/office/drawing/2017/decorative" val="1"/>
              </a:ext>
            </a:extLst>
          </p:cNvPr>
          <p:cNvSpPr txBox="1">
            <a:spLocks/>
          </p:cNvSpPr>
          <p:nvPr/>
        </p:nvSpPr>
        <p:spPr>
          <a:xfrm>
            <a:off x="7127186" y="4944051"/>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7</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55" name="TextBox 43">
            <a:hlinkClick r:id="rId11" action="ppaction://hlinksldjump"/>
            <a:extLst>
              <a:ext uri="{FF2B5EF4-FFF2-40B4-BE49-F238E27FC236}">
                <a16:creationId xmlns:a16="http://schemas.microsoft.com/office/drawing/2014/main" id="{2FFE9849-E1D0-C6AD-C636-FB51A9A495DF}"/>
              </a:ext>
              <a:ext uri="{C183D7F6-B498-43B3-948B-1728B52AA6E4}">
                <adec:decorative xmlns:adec="http://schemas.microsoft.com/office/drawing/2017/decorative" val="1"/>
              </a:ext>
            </a:extLst>
          </p:cNvPr>
          <p:cNvSpPr txBox="1">
            <a:spLocks/>
          </p:cNvSpPr>
          <p:nvPr/>
        </p:nvSpPr>
        <p:spPr>
          <a:xfrm>
            <a:off x="7127186" y="5594814"/>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8</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11" name="TextBox 43">
            <a:hlinkClick r:id="rId11" action="ppaction://hlinksldjump"/>
            <a:extLst>
              <a:ext uri="{FF2B5EF4-FFF2-40B4-BE49-F238E27FC236}">
                <a16:creationId xmlns:a16="http://schemas.microsoft.com/office/drawing/2014/main" id="{054E5C74-0CD9-84F2-4685-2334305EE56E}"/>
              </a:ext>
              <a:ext uri="{C183D7F6-B498-43B3-948B-1728B52AA6E4}">
                <adec:decorative xmlns:adec="http://schemas.microsoft.com/office/drawing/2017/decorative" val="1"/>
              </a:ext>
            </a:extLst>
          </p:cNvPr>
          <p:cNvSpPr txBox="1">
            <a:spLocks/>
          </p:cNvSpPr>
          <p:nvPr/>
        </p:nvSpPr>
        <p:spPr>
          <a:xfrm>
            <a:off x="7127186" y="6245577"/>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rPr>
              <a:t>9</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15" name="TextBox 43">
            <a:hlinkClick r:id="rId11" action="ppaction://hlinksldjump"/>
            <a:extLst>
              <a:ext uri="{FF2B5EF4-FFF2-40B4-BE49-F238E27FC236}">
                <a16:creationId xmlns:a16="http://schemas.microsoft.com/office/drawing/2014/main" id="{D60E1BE6-42E8-26BF-B2ED-AAEFB651B00E}"/>
              </a:ext>
              <a:ext uri="{C183D7F6-B498-43B3-948B-1728B52AA6E4}">
                <adec:decorative xmlns:adec="http://schemas.microsoft.com/office/drawing/2017/decorative" val="1"/>
              </a:ext>
            </a:extLst>
          </p:cNvPr>
          <p:cNvSpPr txBox="1">
            <a:spLocks/>
          </p:cNvSpPr>
          <p:nvPr/>
        </p:nvSpPr>
        <p:spPr>
          <a:xfrm>
            <a:off x="7127186" y="6896340"/>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lang="en-US" b="0">
                <a:solidFill>
                  <a:srgbClr val="323139"/>
                </a:solidFill>
                <a:latin typeface="Segoe Sans Display Semilight"/>
                <a:cs typeface="Segoe Sans Display Semilight" pitchFamily="2" charset="0"/>
              </a:rPr>
              <a:t>10</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22" name="TextBox 43">
            <a:hlinkClick r:id="rId11" action="ppaction://hlinksldjump"/>
            <a:extLst>
              <a:ext uri="{FF2B5EF4-FFF2-40B4-BE49-F238E27FC236}">
                <a16:creationId xmlns:a16="http://schemas.microsoft.com/office/drawing/2014/main" id="{E3B951C0-8D18-D4FD-8A0F-3576DE90AA20}"/>
              </a:ext>
              <a:ext uri="{C183D7F6-B498-43B3-948B-1728B52AA6E4}">
                <adec:decorative xmlns:adec="http://schemas.microsoft.com/office/drawing/2017/decorative" val="1"/>
              </a:ext>
            </a:extLst>
          </p:cNvPr>
          <p:cNvSpPr txBox="1">
            <a:spLocks/>
          </p:cNvSpPr>
          <p:nvPr/>
        </p:nvSpPr>
        <p:spPr>
          <a:xfrm>
            <a:off x="7127186" y="7547103"/>
            <a:ext cx="207065" cy="215444"/>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tab pos="2849563" algn="l"/>
              </a:tabLst>
              <a:defRPr/>
            </a:pPr>
            <a:r>
              <a:rPr lang="en-US" b="0">
                <a:solidFill>
                  <a:srgbClr val="323139"/>
                </a:solidFill>
                <a:latin typeface="Segoe Sans Display Semilight"/>
                <a:cs typeface="Segoe Sans Display Semilight" pitchFamily="2" charset="0"/>
              </a:rPr>
              <a:t>11</a:t>
            </a:r>
            <a:endParaRPr kumimoji="0" lang="en-US" sz="1800" b="0" i="0" u="none" strike="noStrike" kern="1200" cap="none" spc="0" normalizeH="0" baseline="0" noProof="0">
              <a:ln>
                <a:noFill/>
              </a:ln>
              <a:solidFill>
                <a:srgbClr val="323139"/>
              </a:solidFill>
              <a:effectLst/>
              <a:uLnTx/>
              <a:uFillTx/>
              <a:latin typeface="Segoe Sans Display Semilight"/>
              <a:ea typeface="Yu Mincho" panose="02020400000000000000" pitchFamily="18" charset="-128"/>
              <a:cs typeface="Segoe Sans Display Semilight" pitchFamily="2" charset="0"/>
            </a:endParaRPr>
          </a:p>
        </p:txBody>
      </p:sp>
      <p:sp>
        <p:nvSpPr>
          <p:cNvPr id="42" name="Title 3">
            <a:extLst>
              <a:ext uri="{FF2B5EF4-FFF2-40B4-BE49-F238E27FC236}">
                <a16:creationId xmlns:a16="http://schemas.microsoft.com/office/drawing/2014/main" id="{EA10C6A1-9FE1-F791-638E-7CFD1FE690D7}"/>
              </a:ext>
            </a:extLst>
          </p:cNvPr>
          <p:cNvSpPr txBox="1">
            <a:spLocks noGrp="1"/>
          </p:cNvSpPr>
          <p:nvPr>
            <p:ph type="title" idx="4294967295"/>
          </p:nvPr>
        </p:nvSpPr>
        <p:spPr>
          <a:xfrm>
            <a:off x="433949" y="966378"/>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4"/>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Table of contents</a:t>
            </a:r>
          </a:p>
        </p:txBody>
      </p:sp>
      <p:sp>
        <p:nvSpPr>
          <p:cNvPr id="10" name="Title 3">
            <a:extLst>
              <a:ext uri="{FF2B5EF4-FFF2-40B4-BE49-F238E27FC236}">
                <a16:creationId xmlns:a16="http://schemas.microsoft.com/office/drawing/2014/main" id="{6ED4CA03-1696-835F-8CD3-46E69EF85489}"/>
              </a:ext>
            </a:extLst>
          </p:cNvPr>
          <p:cNvSpPr txBox="1">
            <a:spLocks/>
          </p:cNvSpPr>
          <p:nvPr/>
        </p:nvSpPr>
        <p:spPr>
          <a:xfrm>
            <a:off x="433950" y="1477512"/>
            <a:ext cx="6518394"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24695" rtl="0" eaLnBrk="1" latinLnBrk="0" hangingPunct="1">
              <a:lnSpc>
                <a:spcPct val="100000"/>
              </a:lnSpc>
              <a:spcBef>
                <a:spcPct val="0"/>
              </a:spcBef>
              <a:buNone/>
              <a:defRPr lang="en-US" sz="2118" b="0" kern="1200" cap="none" spc="-28" baseline="0" dirty="0" smtClean="0">
                <a:ln w="3175">
                  <a:noFill/>
                </a:ln>
                <a:solidFill>
                  <a:srgbClr val="091F2C"/>
                </a:solidFill>
                <a:effectLst/>
                <a:latin typeface="+mj-lt"/>
                <a:ea typeface="+mn-ea"/>
                <a:cs typeface="Segoe UI"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323139"/>
                </a:solidFill>
                <a:effectLst/>
                <a:uLnTx/>
                <a:uFillTx/>
                <a:latin typeface="Segoe Sans Display"/>
                <a:ea typeface="+mn-ea"/>
                <a:cs typeface="Segoe Sans Display Semibold" pitchFamily="2" charset="0"/>
              </a:rPr>
              <a:t>Getting Started </a:t>
            </a:r>
          </a:p>
        </p:txBody>
      </p:sp>
      <p:sp>
        <p:nvSpPr>
          <p:cNvPr id="20" name="TextBox 23">
            <a:hlinkClick r:id="" action="ppaction://noaction"/>
            <a:extLst>
              <a:ext uri="{FF2B5EF4-FFF2-40B4-BE49-F238E27FC236}">
                <a16:creationId xmlns:a16="http://schemas.microsoft.com/office/drawing/2014/main" id="{77A04C78-18F2-C0F1-398F-506F047124C1}"/>
              </a:ext>
            </a:extLst>
          </p:cNvPr>
          <p:cNvSpPr txBox="1"/>
          <p:nvPr/>
        </p:nvSpPr>
        <p:spPr>
          <a:xfrm>
            <a:off x="433950" y="1813614"/>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5" action="ppaction://hlinksldjump"/>
              </a:rPr>
              <a:t>Getting Started</a:t>
            </a:r>
            <a:r>
              <a:rPr kumimoji="0" lang="en-US" i="0" u="none" strike="noStrike" kern="1200" cap="none" spc="0" normalizeH="0" baseline="0" noProof="0">
                <a:ln>
                  <a:noFill/>
                </a:ln>
                <a:solidFill>
                  <a:srgbClr val="0097F4"/>
                </a:solidFill>
                <a:effectLst/>
                <a:uLnTx/>
                <a:uFillTx/>
                <a:latin typeface="Segoe Sans Display Semilight"/>
                <a:ea typeface="Yu Mincho"/>
                <a:cs typeface="Arial"/>
              </a:rPr>
              <a:t> </a:t>
            </a: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Learn how Microsoft 365 Copilot can help with everyday tasks</a:t>
            </a:r>
            <a:endParaRPr kumimoji="0" lang="en-US" b="1" i="0" u="none" strike="noStrike" kern="1200" cap="none" spc="0" normalizeH="0" baseline="0" noProof="0">
              <a:ln>
                <a:noFill/>
              </a:ln>
              <a:solidFill>
                <a:srgbClr val="323139">
                  <a:alpha val="99000"/>
                </a:srgbClr>
              </a:solidFill>
              <a:effectLst/>
              <a:uLnTx/>
              <a:uFillTx/>
              <a:latin typeface="Segoe Sans Display Semilight"/>
              <a:ea typeface="Yu Mincho" panose="02020400000000000000" pitchFamily="18" charset="-128"/>
              <a:cs typeface="Arial" panose="020B0604020202020204" pitchFamily="34" charset="0"/>
            </a:endParaRPr>
          </a:p>
        </p:txBody>
      </p:sp>
      <p:sp>
        <p:nvSpPr>
          <p:cNvPr id="29" name="Title 3">
            <a:extLst>
              <a:ext uri="{FF2B5EF4-FFF2-40B4-BE49-F238E27FC236}">
                <a16:creationId xmlns:a16="http://schemas.microsoft.com/office/drawing/2014/main" id="{6F930C17-343B-5A60-278B-A61FAE21EE5B}"/>
              </a:ext>
            </a:extLst>
          </p:cNvPr>
          <p:cNvSpPr txBox="1">
            <a:spLocks/>
          </p:cNvSpPr>
          <p:nvPr/>
        </p:nvSpPr>
        <p:spPr>
          <a:xfrm>
            <a:off x="433950" y="2562849"/>
            <a:ext cx="6518394"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457200">
              <a:lnSpc>
                <a:spcPct val="100000"/>
              </a:lnSpc>
              <a:spcBef>
                <a:spcPts val="0"/>
              </a:spcBef>
              <a:buNone/>
              <a:defRPr sz="1600" b="0" cap="none" spc="0" baseline="0">
                <a:ln>
                  <a:noFill/>
                </a:ln>
                <a:effectLst/>
                <a:latin typeface="Segoe Sans Display Semibold" pitchFamily="2" charset="0"/>
                <a:cs typeface="Segoe Sans Display Semibold" pitchFamily="2"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323139"/>
                </a:solidFill>
                <a:effectLst/>
                <a:uLnTx/>
                <a:uFillTx/>
                <a:latin typeface="Segoe Sans Display"/>
                <a:ea typeface="+mn-ea"/>
                <a:cs typeface="Segoe Sans Display Semibold" pitchFamily="2" charset="0"/>
              </a:rPr>
              <a:t>Microsoft 365 Copilot </a:t>
            </a:r>
          </a:p>
        </p:txBody>
      </p:sp>
      <p:sp>
        <p:nvSpPr>
          <p:cNvPr id="32" name="TextBox 23">
            <a:hlinkClick r:id="rId10" action="ppaction://hlinksldjump"/>
            <a:extLst>
              <a:ext uri="{FF2B5EF4-FFF2-40B4-BE49-F238E27FC236}">
                <a16:creationId xmlns:a16="http://schemas.microsoft.com/office/drawing/2014/main" id="{3DC779FD-E72E-7329-2573-704E474D5B86}"/>
              </a:ext>
            </a:extLst>
          </p:cNvPr>
          <p:cNvSpPr txBox="1"/>
          <p:nvPr/>
        </p:nvSpPr>
        <p:spPr>
          <a:xfrm>
            <a:off x="433950" y="2932690"/>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5" action="ppaction://hlinksldjump"/>
              </a:rPr>
              <a:t>Microsoft 365 Copilot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Productivity prompts to try using Work IQ </a:t>
            </a:r>
          </a:p>
        </p:txBody>
      </p:sp>
      <p:sp>
        <p:nvSpPr>
          <p:cNvPr id="47" name="TextBox 23">
            <a:hlinkClick r:id="rId11" action="ppaction://hlinksldjump"/>
            <a:extLst>
              <a:ext uri="{FF2B5EF4-FFF2-40B4-BE49-F238E27FC236}">
                <a16:creationId xmlns:a16="http://schemas.microsoft.com/office/drawing/2014/main" id="{44ACDE04-0030-AE27-A449-B36577AC3235}"/>
              </a:ext>
            </a:extLst>
          </p:cNvPr>
          <p:cNvSpPr txBox="1"/>
          <p:nvPr/>
        </p:nvSpPr>
        <p:spPr>
          <a:xfrm>
            <a:off x="433950" y="3583453"/>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10" action="ppaction://hlinksldjump"/>
              </a:rPr>
              <a:t>Copilot in Microsoft 365 Apps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Prompts to create, edit, or analyze content directly in Microsoft apps.</a:t>
            </a:r>
          </a:p>
        </p:txBody>
      </p:sp>
      <p:sp>
        <p:nvSpPr>
          <p:cNvPr id="49" name="TextBox 23">
            <a:hlinkClick r:id="rId10" action="ppaction://hlinksldjump"/>
            <a:extLst>
              <a:ext uri="{FF2B5EF4-FFF2-40B4-BE49-F238E27FC236}">
                <a16:creationId xmlns:a16="http://schemas.microsoft.com/office/drawing/2014/main" id="{B2CDD2C4-B568-8FAA-0C64-A2FA99DFA2F9}"/>
              </a:ext>
            </a:extLst>
          </p:cNvPr>
          <p:cNvSpPr txBox="1"/>
          <p:nvPr/>
        </p:nvSpPr>
        <p:spPr>
          <a:xfrm>
            <a:off x="433950" y="4234216"/>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9" action="ppaction://hlinksldjump"/>
              </a:rPr>
              <a:t>Copilot in Teams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Get more from Teams using Copilot</a:t>
            </a:r>
          </a:p>
        </p:txBody>
      </p:sp>
      <p:sp>
        <p:nvSpPr>
          <p:cNvPr id="53" name="TextBox 23">
            <a:hlinkClick r:id="" action="ppaction://noaction"/>
            <a:extLst>
              <a:ext uri="{FF2B5EF4-FFF2-40B4-BE49-F238E27FC236}">
                <a16:creationId xmlns:a16="http://schemas.microsoft.com/office/drawing/2014/main" id="{017257BA-9F85-6946-5422-09D2213EA8B6}"/>
              </a:ext>
            </a:extLst>
          </p:cNvPr>
          <p:cNvSpPr txBox="1"/>
          <p:nvPr/>
        </p:nvSpPr>
        <p:spPr>
          <a:xfrm>
            <a:off x="433950" y="4884979"/>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11" action="ppaction://hlinksldjump">
                  <a:extLst>
                    <a:ext uri="{A12FA001-AC4F-418D-AE19-62706E023703}">
                      <ahyp:hlinkClr xmlns:ahyp="http://schemas.microsoft.com/office/drawing/2018/hyperlinkcolor" val="tx"/>
                    </a:ext>
                  </a:extLst>
                </a:hlinkClick>
              </a:rPr>
              <a:t>Agents in Teams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Get more from Teams using Agents </a:t>
            </a:r>
          </a:p>
        </p:txBody>
      </p:sp>
      <p:sp>
        <p:nvSpPr>
          <p:cNvPr id="56" name="TextBox 23">
            <a:hlinkClick r:id="" action="ppaction://noaction"/>
            <a:extLst>
              <a:ext uri="{FF2B5EF4-FFF2-40B4-BE49-F238E27FC236}">
                <a16:creationId xmlns:a16="http://schemas.microsoft.com/office/drawing/2014/main" id="{82718728-BCE4-8F5F-7DA6-B725A6E50722}"/>
              </a:ext>
            </a:extLst>
          </p:cNvPr>
          <p:cNvSpPr txBox="1"/>
          <p:nvPr/>
        </p:nvSpPr>
        <p:spPr>
          <a:xfrm>
            <a:off x="433950" y="5535742"/>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12" action="ppaction://hlinksldjump">
                  <a:extLst>
                    <a:ext uri="{A12FA001-AC4F-418D-AE19-62706E023703}">
                      <ahyp:hlinkClr xmlns:ahyp="http://schemas.microsoft.com/office/drawing/2018/hyperlinkcolor" val="tx"/>
                    </a:ext>
                  </a:extLst>
                </a:hlinkClick>
              </a:rPr>
              <a:t>Copilot in SharePoint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Use Copilot to organize and manage team content </a:t>
            </a:r>
          </a:p>
        </p:txBody>
      </p:sp>
      <p:sp>
        <p:nvSpPr>
          <p:cNvPr id="8" name="TextBox 23">
            <a:hlinkClick r:id="" action="ppaction://noaction"/>
            <a:extLst>
              <a:ext uri="{FF2B5EF4-FFF2-40B4-BE49-F238E27FC236}">
                <a16:creationId xmlns:a16="http://schemas.microsoft.com/office/drawing/2014/main" id="{2DB108F0-19E3-F1BF-5DEE-E721F48757F2}"/>
              </a:ext>
            </a:extLst>
          </p:cNvPr>
          <p:cNvSpPr txBox="1"/>
          <p:nvPr/>
        </p:nvSpPr>
        <p:spPr>
          <a:xfrm>
            <a:off x="425450" y="6186505"/>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lang="en-US" u="sng">
                <a:solidFill>
                  <a:srgbClr val="0097F4"/>
                </a:solidFill>
                <a:latin typeface="Segoe Sans Display Semilight"/>
                <a:ea typeface="Yu Mincho"/>
                <a:cs typeface="Arial"/>
                <a:hlinkClick r:id="rId13" action="ppaction://hlinksldjump"/>
              </a:rPr>
              <a:t>Copilot Notebooks</a:t>
            </a:r>
            <a:endParaRPr lang="en-US" u="sng">
              <a:solidFill>
                <a:srgbClr val="0097F4"/>
              </a:solidFill>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Use Copilot to </a:t>
            </a:r>
            <a:r>
              <a:rPr lang="en-US" b="0">
                <a:solidFill>
                  <a:srgbClr val="323139">
                    <a:alpha val="99000"/>
                  </a:srgbClr>
                </a:solidFill>
                <a:latin typeface="Segoe Sans Display Semilight"/>
                <a:ea typeface="Yu Mincho"/>
                <a:cs typeface="Arial"/>
              </a:rPr>
              <a:t>turn</a:t>
            </a: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 scattered work into clear outcomes</a:t>
            </a:r>
          </a:p>
        </p:txBody>
      </p:sp>
      <p:sp>
        <p:nvSpPr>
          <p:cNvPr id="13" name="TextBox 23">
            <a:hlinkClick r:id="" action="ppaction://noaction"/>
            <a:extLst>
              <a:ext uri="{FF2B5EF4-FFF2-40B4-BE49-F238E27FC236}">
                <a16:creationId xmlns:a16="http://schemas.microsoft.com/office/drawing/2014/main" id="{19470849-8FD9-E797-EFF6-9078F105AB3D}"/>
              </a:ext>
            </a:extLst>
          </p:cNvPr>
          <p:cNvSpPr txBox="1"/>
          <p:nvPr/>
        </p:nvSpPr>
        <p:spPr>
          <a:xfrm>
            <a:off x="425450" y="6837268"/>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lang="en-US" u="sng">
                <a:solidFill>
                  <a:srgbClr val="0097F4"/>
                </a:solidFill>
                <a:latin typeface="Segoe Sans Display Semilight"/>
                <a:ea typeface="Yu Mincho"/>
                <a:cs typeface="Arial"/>
                <a:hlinkClick r:id="rId14" action="ppaction://hlinksldjump"/>
              </a:rPr>
              <a:t>Copilot Researcher – Critique and Model Council</a:t>
            </a:r>
            <a:endParaRPr lang="en-US" u="sng">
              <a:solidFill>
                <a:srgbClr val="0097F4"/>
              </a:solidFill>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Tackle complex research with multi-model confidence</a:t>
            </a:r>
          </a:p>
        </p:txBody>
      </p:sp>
      <p:sp>
        <p:nvSpPr>
          <p:cNvPr id="17" name="TextBox 23">
            <a:hlinkClick r:id="" action="ppaction://noaction"/>
            <a:extLst>
              <a:ext uri="{FF2B5EF4-FFF2-40B4-BE49-F238E27FC236}">
                <a16:creationId xmlns:a16="http://schemas.microsoft.com/office/drawing/2014/main" id="{C48A8D64-CFD5-2A25-3B39-5F6C220816C8}"/>
              </a:ext>
            </a:extLst>
          </p:cNvPr>
          <p:cNvSpPr txBox="1"/>
          <p:nvPr/>
        </p:nvSpPr>
        <p:spPr>
          <a:xfrm>
            <a:off x="453001" y="7488031"/>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lang="en-US" u="sng">
                <a:solidFill>
                  <a:srgbClr val="0097F4"/>
                </a:solidFill>
                <a:latin typeface="Segoe Sans Display Semilight"/>
                <a:ea typeface="Yu Mincho"/>
                <a:cs typeface="Arial"/>
                <a:hlinkClick r:id="rId15" action="ppaction://hlinksldjump"/>
              </a:rPr>
              <a:t>Copilot Cowork</a:t>
            </a:r>
            <a:endParaRPr lang="en-US" u="sng">
              <a:solidFill>
                <a:srgbClr val="0097F4"/>
              </a:solidFill>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Delegate multi-step workflows across apps</a:t>
            </a:r>
          </a:p>
        </p:txBody>
      </p:sp>
      <p:sp>
        <p:nvSpPr>
          <p:cNvPr id="73" name="Title 3">
            <a:extLst>
              <a:ext uri="{FF2B5EF4-FFF2-40B4-BE49-F238E27FC236}">
                <a16:creationId xmlns:a16="http://schemas.microsoft.com/office/drawing/2014/main" id="{4BF7C00E-4BC8-AAEE-60E6-CBB00053AFE2}"/>
              </a:ext>
            </a:extLst>
          </p:cNvPr>
          <p:cNvSpPr txBox="1">
            <a:spLocks/>
          </p:cNvSpPr>
          <p:nvPr/>
        </p:nvSpPr>
        <p:spPr>
          <a:xfrm>
            <a:off x="433950" y="8200079"/>
            <a:ext cx="6518394"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defTabSz="457200">
              <a:lnSpc>
                <a:spcPct val="100000"/>
              </a:lnSpc>
              <a:spcBef>
                <a:spcPts val="0"/>
              </a:spcBef>
              <a:buNone/>
              <a:defRPr sz="1600" b="0" cap="none" spc="0" baseline="0">
                <a:ln>
                  <a:noFill/>
                </a:ln>
                <a:effectLst/>
                <a:latin typeface="Segoe Sans Display Semibold" pitchFamily="2" charset="0"/>
                <a:cs typeface="Segoe Sans Display Semibold" pitchFamily="2"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323139"/>
                </a:solidFill>
                <a:effectLst/>
                <a:uLnTx/>
                <a:uFillTx/>
                <a:latin typeface="Segoe Sans Display"/>
                <a:ea typeface="+mn-ea"/>
                <a:cs typeface="Segoe Sans Display Semibold" pitchFamily="2" charset="0"/>
              </a:rPr>
              <a:t>Prompt Resources </a:t>
            </a:r>
          </a:p>
        </p:txBody>
      </p:sp>
      <p:sp>
        <p:nvSpPr>
          <p:cNvPr id="75" name="TextBox 23">
            <a:hlinkClick r:id="rId11" action="ppaction://hlinksldjump"/>
            <a:extLst>
              <a:ext uri="{FF2B5EF4-FFF2-40B4-BE49-F238E27FC236}">
                <a16:creationId xmlns:a16="http://schemas.microsoft.com/office/drawing/2014/main" id="{BCC45077-E7D6-8683-13B9-FA62365B62ED}"/>
              </a:ext>
            </a:extLst>
          </p:cNvPr>
          <p:cNvSpPr txBox="1"/>
          <p:nvPr/>
        </p:nvSpPr>
        <p:spPr>
          <a:xfrm>
            <a:off x="433950" y="8556803"/>
            <a:ext cx="6518394" cy="430887"/>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i="0" u="sng" strike="noStrike" kern="1200" cap="none" spc="0" normalizeH="0" baseline="0" noProof="0">
                <a:ln>
                  <a:noFill/>
                </a:ln>
                <a:solidFill>
                  <a:srgbClr val="0097F4"/>
                </a:solidFill>
                <a:effectLst/>
                <a:uLnTx/>
                <a:uFillTx/>
                <a:latin typeface="Segoe Sans Display Semilight"/>
                <a:ea typeface="Yu Mincho"/>
                <a:cs typeface="Arial"/>
                <a:hlinkClick r:id="rId6" action="ppaction://hlinksldjump">
                  <a:extLst>
                    <a:ext uri="{A12FA001-AC4F-418D-AE19-62706E023703}">
                      <ahyp:hlinkClr xmlns:ahyp="http://schemas.microsoft.com/office/drawing/2018/hyperlinkcolor" val="tx"/>
                    </a:ext>
                  </a:extLst>
                </a:hlinkClick>
              </a:rPr>
              <a:t>Additional Prompt Resources </a:t>
            </a:r>
            <a:endParaRPr kumimoji="0" lang="en-US" i="0" u="sng" strike="noStrike" kern="1200" cap="none" spc="0" normalizeH="0" baseline="0" noProof="0">
              <a:ln>
                <a:noFill/>
              </a:ln>
              <a:solidFill>
                <a:srgbClr val="0097F4"/>
              </a:solidFill>
              <a:effectLst/>
              <a:uLnTx/>
              <a:uFillTx/>
              <a:latin typeface="Segoe Sans Display Semilight"/>
              <a:ea typeface="Yu Mincho"/>
              <a:cs typeface="Arial"/>
            </a:endParaRPr>
          </a:p>
          <a:p>
            <a:pPr marL="0" marR="0" lvl="0" indent="0" algn="l" defTabSz="1018824" rtl="0" eaLnBrk="1" fontAlgn="auto" latinLnBrk="0" hangingPunct="1">
              <a:lnSpc>
                <a:spcPct val="100000"/>
              </a:lnSpc>
              <a:spcBef>
                <a:spcPts val="0"/>
              </a:spcBef>
              <a:spcAft>
                <a:spcPts val="0"/>
              </a:spcAft>
              <a:buClrTx/>
              <a:buSzTx/>
              <a:buFontTx/>
              <a:buNone/>
              <a:tabLst>
                <a:tab pos="2849563" algn="l"/>
              </a:tabLst>
              <a:defRPr/>
            </a:pPr>
            <a:r>
              <a:rPr kumimoji="0" lang="en-US" b="0" i="0" u="none" strike="noStrike" kern="1200" cap="none" spc="0" normalizeH="0" baseline="0" noProof="0">
                <a:ln>
                  <a:noFill/>
                </a:ln>
                <a:solidFill>
                  <a:srgbClr val="323139">
                    <a:alpha val="99000"/>
                  </a:srgbClr>
                </a:solidFill>
                <a:effectLst/>
                <a:uLnTx/>
                <a:uFillTx/>
                <a:latin typeface="Segoe Sans Display Semilight"/>
                <a:ea typeface="Yu Mincho"/>
                <a:cs typeface="Arial"/>
              </a:rPr>
              <a:t>Find more Copilot and prompt resources to get you started.</a:t>
            </a:r>
          </a:p>
        </p:txBody>
      </p:sp>
    </p:spTree>
    <p:extLst>
      <p:ext uri="{BB962C8B-B14F-4D97-AF65-F5344CB8AC3E}">
        <p14:creationId xmlns:p14="http://schemas.microsoft.com/office/powerpoint/2010/main" val="395914691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33265-4347-43AA-CAAC-30CD1E1F31DC}"/>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41F55E6-F2B1-3B73-BB69-7652711F8897}"/>
              </a:ext>
              <a:ext uri="{C183D7F6-B498-43B3-948B-1728B52AA6E4}">
                <adec:decorative xmlns:adec="http://schemas.microsoft.com/office/drawing/2017/decorative" val="1"/>
              </a:ext>
            </a:extLst>
          </p:cNvPr>
          <p:cNvSpPr/>
          <p:nvPr/>
        </p:nvSpPr>
        <p:spPr bwMode="auto">
          <a:xfrm>
            <a:off x="433949" y="1299308"/>
            <a:ext cx="6900302" cy="1091350"/>
          </a:xfrm>
          <a:prstGeom prst="roundRect">
            <a:avLst>
              <a:gd name="adj" fmla="val 2374"/>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light"/>
              <a:ea typeface="+mn-ea"/>
              <a:cs typeface="Segoe UI" pitchFamily="34" charset="0"/>
            </a:endParaRPr>
          </a:p>
        </p:txBody>
      </p:sp>
      <p:sp>
        <p:nvSpPr>
          <p:cNvPr id="17" name="Rectangle: Rounded Corners 16">
            <a:extLst>
              <a:ext uri="{FF2B5EF4-FFF2-40B4-BE49-F238E27FC236}">
                <a16:creationId xmlns:a16="http://schemas.microsoft.com/office/drawing/2014/main" id="{B82E15C6-8834-B4A2-661D-29FDB07DCAD8}"/>
              </a:ext>
              <a:ext uri="{C183D7F6-B498-43B3-948B-1728B52AA6E4}">
                <adec:decorative xmlns:adec="http://schemas.microsoft.com/office/drawing/2017/decorative" val="1"/>
              </a:ext>
            </a:extLst>
          </p:cNvPr>
          <p:cNvSpPr/>
          <p:nvPr/>
        </p:nvSpPr>
        <p:spPr bwMode="auto">
          <a:xfrm>
            <a:off x="436049" y="2588085"/>
            <a:ext cx="6900302" cy="6462247"/>
          </a:xfrm>
          <a:prstGeom prst="roundRect">
            <a:avLst>
              <a:gd name="adj" fmla="val 2374"/>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light"/>
              <a:ea typeface="+mn-ea"/>
              <a:cs typeface="Segoe UI" pitchFamily="34" charset="0"/>
            </a:endParaRPr>
          </a:p>
        </p:txBody>
      </p:sp>
      <p:pic>
        <p:nvPicPr>
          <p:cNvPr id="48" name="Picture 4">
            <a:extLst>
              <a:ext uri="{FF2B5EF4-FFF2-40B4-BE49-F238E27FC236}">
                <a16:creationId xmlns:a16="http://schemas.microsoft.com/office/drawing/2014/main" id="{A8DE62B5-70AD-C206-A291-2F3F450D1902}"/>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Single Corner Rounded 3">
            <a:extLst>
              <a:ext uri="{FF2B5EF4-FFF2-40B4-BE49-F238E27FC236}">
                <a16:creationId xmlns:a16="http://schemas.microsoft.com/office/drawing/2014/main" id="{08D4939C-1D70-8032-0BEA-D945C1031BA8}"/>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4"/>
                <a:stretch>
                  <a:fillRect t="-26822" b="-26822"/>
                </a:stretch>
              </a:blipFill>
              <a:effectLst/>
              <a:uLnTx/>
              <a:uFillTx/>
              <a:latin typeface="Segoe Sans Display Semibold" pitchFamily="2" charset="0"/>
              <a:ea typeface="+mn-ea"/>
              <a:cs typeface="Segoe Sans Display Semibold" pitchFamily="2" charset="0"/>
            </a:endParaRPr>
          </a:p>
        </p:txBody>
      </p:sp>
      <p:cxnSp>
        <p:nvCxnSpPr>
          <p:cNvPr id="12" name="Straight Connector 11">
            <a:extLst>
              <a:ext uri="{FF2B5EF4-FFF2-40B4-BE49-F238E27FC236}">
                <a16:creationId xmlns:a16="http://schemas.microsoft.com/office/drawing/2014/main" id="{310F7CCC-8F6D-F7AC-5045-CCC92773CBAD}"/>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4" name="Rectangle: Rounded Corners 9">
            <a:hlinkClick r:id="rId5" action="ppaction://hlinksldjump"/>
            <a:extLst>
              <a:ext uri="{FF2B5EF4-FFF2-40B4-BE49-F238E27FC236}">
                <a16:creationId xmlns:a16="http://schemas.microsoft.com/office/drawing/2014/main" id="{3454E624-3E64-360F-EB35-14CA30343910}"/>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29" name="Rectangle: Rounded Corners 9">
            <a:hlinkClick r:id="rId6" action="ppaction://hlinksldjump"/>
            <a:extLst>
              <a:ext uri="{FF2B5EF4-FFF2-40B4-BE49-F238E27FC236}">
                <a16:creationId xmlns:a16="http://schemas.microsoft.com/office/drawing/2014/main" id="{09577D34-39D6-8725-6901-80617DBC18A0}"/>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4"/>
                  <a:stretch>
                    <a:fillRect t="-26822" b="-26822"/>
                  </a:stretch>
                </a:blipFill>
                <a:latin typeface="Segoe Sans Display Semibold" pitchFamily="2" charset="0"/>
                <a:cs typeface="Segoe Sans Display Semibold" pitchFamily="2" charset="0"/>
              </a:rPr>
              <a:t>Getting started</a:t>
            </a:r>
          </a:p>
        </p:txBody>
      </p:sp>
      <p:sp>
        <p:nvSpPr>
          <p:cNvPr id="19" name="Title 3">
            <a:extLst>
              <a:ext uri="{FF2B5EF4-FFF2-40B4-BE49-F238E27FC236}">
                <a16:creationId xmlns:a16="http://schemas.microsoft.com/office/drawing/2014/main" id="{9DD061BC-DAEB-48EF-0484-55C10DD01860}"/>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4"/>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Getting Started</a:t>
            </a:r>
          </a:p>
        </p:txBody>
      </p:sp>
      <p:sp>
        <p:nvSpPr>
          <p:cNvPr id="20" name="TextBox 19">
            <a:extLst>
              <a:ext uri="{FF2B5EF4-FFF2-40B4-BE49-F238E27FC236}">
                <a16:creationId xmlns:a16="http://schemas.microsoft.com/office/drawing/2014/main" id="{20D323B1-DBAB-1054-4233-DC9D9619D08B}"/>
              </a:ext>
            </a:extLst>
          </p:cNvPr>
          <p:cNvSpPr txBox="1">
            <a:spLocks/>
          </p:cNvSpPr>
          <p:nvPr/>
        </p:nvSpPr>
        <p:spPr>
          <a:xfrm>
            <a:off x="518160" y="1381257"/>
            <a:ext cx="6816092" cy="892552"/>
          </a:xfrm>
          <a:prstGeom prst="rect">
            <a:avLst/>
          </a:prstGeom>
          <a:noFill/>
        </p:spPr>
        <p:txBody>
          <a:bodyPr wrap="square" lIns="0" tIns="0" rIns="0" bIns="0" anchor="t">
            <a:spAutoFit/>
          </a:bodyPr>
          <a:lstStyle>
            <a:defPPr>
              <a:defRPr lang="en-US"/>
            </a:defPPr>
            <a:lvl1pPr>
              <a:defRPr kumimoji="0" sz="1400" b="0" i="0" u="none" strike="noStrike" cap="none" spc="0" normalizeH="0" baseline="0">
                <a:ln>
                  <a:noFill/>
                </a:ln>
                <a:effectLst/>
                <a:uLnTx/>
                <a:uFillTx/>
                <a:cs typeface="Segoe UI"/>
              </a:defRPr>
            </a:lvl1pPr>
          </a:lstStyle>
          <a:p>
            <a:pPr marL="0" marR="0" lvl="0" indent="0" algn="l" defTabSz="914367" rtl="0" eaLnBrk="1" fontAlgn="t" latinLnBrk="0" hangingPunct="1">
              <a:spcBef>
                <a:spcPts val="400"/>
              </a:spcBef>
              <a:spcAft>
                <a:spcPts val="600"/>
              </a:spcAft>
              <a:buClrTx/>
              <a:buSzTx/>
              <a:buFontTx/>
              <a:buNone/>
              <a:tabLst>
                <a:tab pos="4060825" algn="l"/>
              </a:tabLst>
              <a:defRPr/>
            </a:pPr>
            <a:r>
              <a:rPr lang="en-US" sz="1200"/>
              <a:t>This guide helps you get started with everyday Copilot scenarios to get work done.</a:t>
            </a:r>
          </a:p>
          <a:p>
            <a:pPr lvl="0" defTabSz="1018824">
              <a:spcBef>
                <a:spcPts val="600"/>
              </a:spcBef>
              <a:defRPr/>
            </a:pPr>
            <a:r>
              <a:rPr lang="en-US" sz="1200">
                <a:latin typeface="+mj-lt"/>
              </a:rPr>
              <a:t>Microsoft 365 Copilot* uses </a:t>
            </a:r>
            <a:r>
              <a:rPr lang="en-US" sz="1200">
                <a:latin typeface="+mj-lt"/>
                <a:hlinkClick r:id="rId7">
                  <a:extLst>
                    <a:ext uri="{A12FA001-AC4F-418D-AE19-62706E023703}">
                      <ahyp:hlinkClr xmlns:ahyp="http://schemas.microsoft.com/office/drawing/2018/hyperlinkcolor" val="tx"/>
                    </a:ext>
                  </a:extLst>
                </a:hlinkClick>
              </a:rPr>
              <a:t>Work IQ</a:t>
            </a:r>
            <a:r>
              <a:rPr lang="en-US" sz="1200"/>
              <a:t>— the intelligence layer that connects the data, context, skills, and tools from your work — to surface insights and take action based on your meetings, emails, and files, with built-in model choice for any task.</a:t>
            </a:r>
          </a:p>
        </p:txBody>
      </p:sp>
      <p:graphicFrame>
        <p:nvGraphicFramePr>
          <p:cNvPr id="16" name="Table 15">
            <a:extLst>
              <a:ext uri="{FF2B5EF4-FFF2-40B4-BE49-F238E27FC236}">
                <a16:creationId xmlns:a16="http://schemas.microsoft.com/office/drawing/2014/main" id="{33D961BF-6724-CE41-4039-A6295E409D64}"/>
              </a:ext>
            </a:extLst>
          </p:cNvPr>
          <p:cNvGraphicFramePr>
            <a:graphicFrameLocks noGrp="1"/>
          </p:cNvGraphicFramePr>
          <p:nvPr/>
        </p:nvGraphicFramePr>
        <p:xfrm>
          <a:off x="518160" y="2697682"/>
          <a:ext cx="6731882" cy="3657600"/>
        </p:xfrm>
        <a:graphic>
          <a:graphicData uri="http://schemas.openxmlformats.org/drawingml/2006/table">
            <a:tbl>
              <a:tblPr firstRow="1" bandRow="1">
                <a:tableStyleId>{2D5ABB26-0587-4C30-8999-92F81FD0307C}</a:tableStyleId>
              </a:tblPr>
              <a:tblGrid>
                <a:gridCol w="373380">
                  <a:extLst>
                    <a:ext uri="{9D8B030D-6E8A-4147-A177-3AD203B41FA5}">
                      <a16:colId xmlns:a16="http://schemas.microsoft.com/office/drawing/2014/main" val="918109119"/>
                    </a:ext>
                  </a:extLst>
                </a:gridCol>
                <a:gridCol w="6358502">
                  <a:extLst>
                    <a:ext uri="{9D8B030D-6E8A-4147-A177-3AD203B41FA5}">
                      <a16:colId xmlns:a16="http://schemas.microsoft.com/office/drawing/2014/main" val="2524560981"/>
                    </a:ext>
                  </a:extLst>
                </a:gridCol>
              </a:tblGrid>
              <a:tr h="167293">
                <a:tc gridSpan="2">
                  <a:txBody>
                    <a:bodyPr/>
                    <a:lstStyle/>
                    <a:p>
                      <a:pPr marL="0" marR="0" lvl="0" indent="0" algn="l" defTabSz="457200" rtl="0" eaLnBrk="1" fontAlgn="base" latinLnBrk="0" hangingPunct="1">
                        <a:lnSpc>
                          <a:spcPct val="100000"/>
                        </a:lnSpc>
                        <a:spcBef>
                          <a:spcPct val="0"/>
                        </a:spcBef>
                        <a:spcAft>
                          <a:spcPts val="701"/>
                        </a:spcAft>
                        <a:buClrTx/>
                        <a:buSzTx/>
                        <a:buFontTx/>
                        <a:buNone/>
                        <a:tabLst/>
                        <a:defRPr/>
                      </a:pPr>
                      <a:r>
                        <a:rPr lang="en-US" sz="1800" kern="1200">
                          <a:solidFill>
                            <a:schemeClr val="tx1"/>
                          </a:solidFill>
                          <a:latin typeface="Segoe Sans Display Semibold" pitchFamily="2" charset="0"/>
                          <a:ea typeface="+mn-ea"/>
                          <a:cs typeface="Segoe Sans Display Semibold" pitchFamily="2" charset="0"/>
                        </a:rPr>
                        <a:t>Work smarter with Microsoft 365 Copilot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1018824" rtl="0" eaLnBrk="1" fontAlgn="t" latinLnBrk="0" hangingPunct="1">
                        <a:lnSpc>
                          <a:spcPct val="100000"/>
                        </a:lnSpc>
                        <a:spcBef>
                          <a:spcPts val="1200"/>
                        </a:spcBef>
                        <a:spcAft>
                          <a:spcPts val="300"/>
                        </a:spcAft>
                        <a:buClrTx/>
                        <a:buSzTx/>
                        <a:buFontTx/>
                        <a:buNone/>
                        <a:tabLst/>
                        <a:defRPr/>
                      </a:pPr>
                      <a:endParaRPr lang="en-US" sz="1200">
                        <a:solidFill>
                          <a:schemeClr val="tx1"/>
                        </a:solidFill>
                        <a:effectLst/>
                        <a:latin typeface="+mn-lt"/>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2">
                          <a:lumMod val="90000"/>
                        </a:schemeClr>
                      </a:solid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4676778"/>
                  </a:ext>
                </a:extLst>
              </a:tr>
              <a:tr h="320645">
                <a:tc>
                  <a:txBody>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lang="en-IN" sz="1800" kern="1200" noProof="0">
                          <a:ln w="3175">
                            <a:noFill/>
                          </a:ln>
                          <a:solidFill>
                            <a:schemeClr val="tx1"/>
                          </a:solidFill>
                          <a:latin typeface="+mj-lt"/>
                          <a:ea typeface="+mn-ea"/>
                          <a:cs typeface="Segoe Sans Display Semibold" pitchFamily="2" charset="0"/>
                        </a:rPr>
                        <a:t>1</a:t>
                      </a:r>
                      <a:endParaRPr lang="en-US" sz="1800" kern="1200" noProof="0">
                        <a:ln w="3175">
                          <a:noFill/>
                        </a:ln>
                        <a:solidFill>
                          <a:schemeClr val="tx1"/>
                        </a:solidFill>
                        <a:latin typeface="+mj-lt"/>
                        <a:ea typeface="+mn-ea"/>
                        <a:cs typeface="Segoe Sans Display Semibold"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18824" rtl="0" eaLnBrk="1" fontAlgn="t" latinLnBrk="0" hangingPunct="1">
                        <a:lnSpc>
                          <a:spcPct val="100000"/>
                        </a:lnSpc>
                        <a:spcBef>
                          <a:spcPts val="1200"/>
                        </a:spcBef>
                        <a:spcAft>
                          <a:spcPts val="300"/>
                        </a:spcAft>
                        <a:buClrTx/>
                        <a:buSzTx/>
                        <a:buFontTx/>
                        <a:buNone/>
                        <a:tabLst/>
                        <a:defRPr/>
                      </a:pPr>
                      <a:r>
                        <a:rPr lang="en-US" sz="1400" b="0">
                          <a:solidFill>
                            <a:schemeClr val="tx1"/>
                          </a:solidFill>
                          <a:latin typeface="+mj-lt"/>
                        </a:rPr>
                        <a:t>Delegate your administrative tasks. </a:t>
                      </a:r>
                      <a:r>
                        <a:rPr lang="en-US" sz="1400">
                          <a:solidFill>
                            <a:schemeClr val="tx1"/>
                          </a:solidFill>
                          <a:latin typeface="+mn-lt"/>
                        </a:rPr>
                        <a:t>Use Copilot for email triage, meeting scheduling and recaps, and first drafts.</a:t>
                      </a:r>
                      <a:endParaRPr lang="en-US" sz="1400">
                        <a:solidFill>
                          <a:schemeClr val="tx1"/>
                        </a:solidFill>
                        <a:effectLst/>
                        <a:latin typeface="+mn-lt"/>
                      </a:endParaRPr>
                    </a:p>
                  </a:txBody>
                  <a:tcPr marT="73152" marB="731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8892725"/>
                  </a:ext>
                </a:extLst>
              </a:tr>
              <a:tr h="320645">
                <a:tc>
                  <a:txBody>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lang="en-IN" sz="1800" kern="1200" noProof="0">
                          <a:ln w="3175">
                            <a:noFill/>
                          </a:ln>
                          <a:solidFill>
                            <a:schemeClr val="tx1"/>
                          </a:solidFill>
                          <a:latin typeface="+mj-lt"/>
                          <a:ea typeface="+mn-ea"/>
                          <a:cs typeface="Segoe Sans Display Semibold" pitchFamily="2" charset="0"/>
                        </a:rPr>
                        <a:t>2</a:t>
                      </a:r>
                      <a:endParaRPr lang="en-US" sz="1800" kern="1200" noProof="0">
                        <a:ln w="3175">
                          <a:noFill/>
                        </a:ln>
                        <a:solidFill>
                          <a:schemeClr val="tx1"/>
                        </a:solidFill>
                        <a:latin typeface="+mj-lt"/>
                        <a:ea typeface="+mn-ea"/>
                        <a:cs typeface="Segoe Sans Display Semibold"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r>
                        <a:rPr lang="en-US" sz="1400" b="0" kern="1200">
                          <a:solidFill>
                            <a:schemeClr val="tx1"/>
                          </a:solidFill>
                          <a:latin typeface="+mj-lt"/>
                          <a:ea typeface="+mn-ea"/>
                          <a:cs typeface="+mn-cs"/>
                        </a:rPr>
                        <a:t>Choose the AI model that is best for the task. </a:t>
                      </a:r>
                      <a:r>
                        <a:rPr lang="en-US" sz="1400" kern="100">
                          <a:solidFill>
                            <a:schemeClr val="tx1"/>
                          </a:solidFill>
                          <a:effectLst/>
                          <a:latin typeface="+mn-lt"/>
                          <a:ea typeface="SimSun"/>
                          <a:cs typeface="Segoe UI"/>
                        </a:rPr>
                        <a:t>Balance execution speed with analytical depth.  </a:t>
                      </a:r>
                    </a:p>
                  </a:txBody>
                  <a:tcPr marT="73152" marB="731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614123"/>
                  </a:ext>
                </a:extLst>
              </a:tr>
              <a:tr h="320645">
                <a:tc>
                  <a:txBody>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lang="en-IN" sz="1800" kern="1200" noProof="0">
                          <a:ln w="3175">
                            <a:noFill/>
                          </a:ln>
                          <a:solidFill>
                            <a:schemeClr val="tx1"/>
                          </a:solidFill>
                          <a:latin typeface="+mj-lt"/>
                          <a:ea typeface="+mn-ea"/>
                          <a:cs typeface="Segoe Sans Display Semibold" pitchFamily="2" charset="0"/>
                        </a:rPr>
                        <a:t>3</a:t>
                      </a:r>
                      <a:endParaRPr lang="en-US" sz="1800" kern="1200" noProof="0">
                        <a:ln w="3175">
                          <a:noFill/>
                        </a:ln>
                        <a:solidFill>
                          <a:schemeClr val="tx1"/>
                        </a:solidFill>
                        <a:latin typeface="+mj-lt"/>
                        <a:ea typeface="+mn-ea"/>
                        <a:cs typeface="Segoe Sans Display Semibold"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24695"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j-lt"/>
                          <a:ea typeface="+mn-ea"/>
                          <a:cs typeface="+mn-cs"/>
                        </a:rPr>
                        <a:t>Ask for clear outputs. </a:t>
                      </a:r>
                      <a:r>
                        <a:rPr lang="en-US" sz="1400" kern="100">
                          <a:solidFill>
                            <a:schemeClr val="tx1"/>
                          </a:solidFill>
                          <a:effectLst/>
                          <a:latin typeface="+mn-lt"/>
                          <a:ea typeface="SimSun" panose="02010600030101010101" pitchFamily="2" charset="-122"/>
                          <a:cs typeface="Segoe UI" panose="020B0502040204020203" pitchFamily="34" charset="0"/>
                        </a:rPr>
                        <a:t>Specify format, length, and audience every time for more tailored responses.</a:t>
                      </a:r>
                    </a:p>
                  </a:txBody>
                  <a:tcPr marT="73152" marB="731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4618865"/>
                  </a:ext>
                </a:extLst>
              </a:tr>
              <a:tr h="418233">
                <a:tc>
                  <a:txBody>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lang="en-IN" sz="1800" kern="1200" noProof="0">
                          <a:ln w="3175">
                            <a:noFill/>
                          </a:ln>
                          <a:solidFill>
                            <a:schemeClr val="tx1"/>
                          </a:solidFill>
                          <a:latin typeface="+mj-lt"/>
                          <a:ea typeface="+mn-ea"/>
                          <a:cs typeface="Segoe Sans Display Semibold" pitchFamily="2" charset="0"/>
                        </a:rPr>
                        <a:t>4</a:t>
                      </a:r>
                      <a:endParaRPr lang="en-US" sz="1800" kern="1200" noProof="0">
                        <a:ln w="3175">
                          <a:noFill/>
                        </a:ln>
                        <a:solidFill>
                          <a:schemeClr val="tx1"/>
                        </a:solidFill>
                        <a:latin typeface="+mj-lt"/>
                        <a:ea typeface="+mn-ea"/>
                        <a:cs typeface="Segoe Sans Display Semibold"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24695"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j-lt"/>
                          <a:ea typeface="+mn-ea"/>
                          <a:cs typeface="+mn-cs"/>
                        </a:rPr>
                        <a:t>Use Copilot inside the Microsoft 365 apps you already work in.  </a:t>
                      </a:r>
                      <a:r>
                        <a:rPr lang="en-US" sz="1400" kern="100">
                          <a:solidFill>
                            <a:schemeClr val="tx1"/>
                          </a:solidFill>
                          <a:effectLst/>
                          <a:latin typeface="+mn-lt"/>
                          <a:ea typeface="SimSun" panose="02010600030101010101" pitchFamily="2" charset="-122"/>
                          <a:cs typeface="Segoe UI" panose="020B0502040204020203" pitchFamily="34" charset="0"/>
                        </a:rPr>
                        <a:t>No need to open a separate app or copy and paste – review and approve the edits Copilot makes directly in your document.</a:t>
                      </a:r>
                    </a:p>
                  </a:txBody>
                  <a:tcPr marT="73152" marB="731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921250"/>
                  </a:ext>
                </a:extLst>
              </a:tr>
              <a:tr h="418233">
                <a:tc>
                  <a:txBody>
                    <a:bodyPr/>
                    <a:lstStyle/>
                    <a:p>
                      <a:pPr marL="0" marR="0" lvl="0" indent="0" algn="ctr" defTabSz="932742" rtl="0" eaLnBrk="1" fontAlgn="base" latinLnBrk="0" hangingPunct="1">
                        <a:lnSpc>
                          <a:spcPct val="100000"/>
                        </a:lnSpc>
                        <a:spcBef>
                          <a:spcPct val="0"/>
                        </a:spcBef>
                        <a:spcAft>
                          <a:spcPct val="0"/>
                        </a:spcAft>
                        <a:buClrTx/>
                        <a:buSzTx/>
                        <a:buFontTx/>
                        <a:buNone/>
                        <a:tabLst/>
                        <a:defRPr/>
                      </a:pPr>
                      <a:r>
                        <a:rPr lang="en-IN" sz="1800" kern="1200" noProof="0">
                          <a:ln w="3175">
                            <a:noFill/>
                          </a:ln>
                          <a:solidFill>
                            <a:schemeClr val="tx1"/>
                          </a:solidFill>
                          <a:latin typeface="+mj-lt"/>
                          <a:ea typeface="+mn-ea"/>
                          <a:cs typeface="Segoe Sans Display Semibold" pitchFamily="2" charset="0"/>
                        </a:rPr>
                        <a:t>5</a:t>
                      </a:r>
                      <a:endParaRPr lang="en-US" sz="1800" kern="1200" noProof="0">
                        <a:ln w="3175">
                          <a:noFill/>
                        </a:ln>
                        <a:solidFill>
                          <a:schemeClr val="tx1"/>
                        </a:solidFill>
                        <a:latin typeface="+mj-lt"/>
                        <a:ea typeface="+mn-ea"/>
                        <a:cs typeface="Segoe Sans Display Semibold"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24695"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j-lt"/>
                          <a:ea typeface="+mn-ea"/>
                          <a:cs typeface="+mn-cs"/>
                        </a:rPr>
                        <a:t>Customize the prompts in this guide based on your own information and needs.  </a:t>
                      </a:r>
                      <a:r>
                        <a:rPr lang="en-US" sz="1400" b="0" kern="1200">
                          <a:solidFill>
                            <a:schemeClr val="tx1"/>
                          </a:solidFill>
                          <a:latin typeface="+mn-lt"/>
                          <a:ea typeface="+mn-ea"/>
                          <a:cs typeface="+mn-cs"/>
                        </a:rPr>
                        <a:t>Use a forward slash </a:t>
                      </a:r>
                      <a:r>
                        <a:rPr kumimoji="0" lang="en-US" sz="1400" b="0" i="0" u="none" strike="noStrike" kern="1200" cap="none" spc="0" normalizeH="0" baseline="0">
                          <a:ln>
                            <a:noFill/>
                          </a:ln>
                          <a:solidFill>
                            <a:schemeClr val="accent5">
                              <a:lumMod val="50000"/>
                            </a:schemeClr>
                          </a:solidFill>
                          <a:effectLst/>
                          <a:uLnTx/>
                          <a:uFillTx/>
                          <a:latin typeface="+mj-lt"/>
                          <a:ea typeface="等线" panose="02010600030101010101" pitchFamily="2" charset="-122"/>
                          <a:cs typeface="Segoe Sans Display" pitchFamily="2" charset="0"/>
                        </a:rPr>
                        <a:t>(/)</a:t>
                      </a:r>
                      <a:r>
                        <a:rPr kumimoji="0" lang="en-US" sz="1400" b="0" i="0" u="none" strike="noStrike" kern="1200" cap="none" spc="0" normalizeH="0" baseline="0">
                          <a:ln>
                            <a:noFill/>
                          </a:ln>
                          <a:solidFill>
                            <a:srgbClr val="FF32A3">
                              <a:lumMod val="75000"/>
                            </a:srgbClr>
                          </a:solidFill>
                          <a:effectLst/>
                          <a:uLnTx/>
                          <a:uFillTx/>
                          <a:latin typeface="Segoe Sans Display Semilight"/>
                          <a:ea typeface="等线" panose="02010600030101010101" pitchFamily="2" charset="-122"/>
                          <a:cs typeface="Segoe Sans Display" pitchFamily="2" charset="0"/>
                        </a:rPr>
                        <a:t> </a:t>
                      </a:r>
                      <a:r>
                        <a:rPr lang="en-US" sz="1400" b="0" kern="1200">
                          <a:solidFill>
                            <a:schemeClr val="tx1"/>
                          </a:solidFill>
                          <a:latin typeface="+mn-lt"/>
                          <a:ea typeface="+mn-ea"/>
                          <a:cs typeface="+mn-cs"/>
                        </a:rPr>
                        <a:t>to pull in specific files, meetings, chats, or sites.  Modify prompt details where you see placeholders like </a:t>
                      </a:r>
                      <a:r>
                        <a:rPr kumimoji="0" lang="en-US" sz="1400" b="0" i="0" u="none" strike="noStrike" kern="100" cap="none" spc="0" normalizeH="0" baseline="0">
                          <a:ln>
                            <a:noFill/>
                          </a:ln>
                          <a:solidFill>
                            <a:schemeClr val="accent3">
                              <a:lumMod val="50000"/>
                              <a:alpha val="99000"/>
                            </a:schemeClr>
                          </a:solidFill>
                          <a:effectLst/>
                          <a:uLnTx/>
                          <a:uFillTx/>
                          <a:latin typeface="+mj-lt"/>
                          <a:ea typeface="+mn-ea"/>
                          <a:cs typeface="+mn-cs"/>
                        </a:rPr>
                        <a:t>[insert text]</a:t>
                      </a:r>
                      <a:r>
                        <a:rPr lang="en-US" sz="1400" b="0" kern="1200">
                          <a:solidFill>
                            <a:schemeClr val="tx1"/>
                          </a:solidFill>
                          <a:latin typeface="+mn-lt"/>
                          <a:ea typeface="+mn-ea"/>
                          <a:cs typeface="+mn-cs"/>
                        </a:rPr>
                        <a:t>. </a:t>
                      </a:r>
                    </a:p>
                  </a:txBody>
                  <a:tcPr marT="73152" marB="731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046733"/>
                  </a:ext>
                </a:extLst>
              </a:tr>
            </a:tbl>
          </a:graphicData>
        </a:graphic>
      </p:graphicFrame>
      <p:sp>
        <p:nvSpPr>
          <p:cNvPr id="26" name="TextBox 25">
            <a:extLst>
              <a:ext uri="{FF2B5EF4-FFF2-40B4-BE49-F238E27FC236}">
                <a16:creationId xmlns:a16="http://schemas.microsoft.com/office/drawing/2014/main" id="{CC6F065F-BC79-A5EF-F8C3-F6CA9E47BF63}"/>
              </a:ext>
            </a:extLst>
          </p:cNvPr>
          <p:cNvSpPr txBox="1"/>
          <p:nvPr/>
        </p:nvSpPr>
        <p:spPr>
          <a:xfrm>
            <a:off x="518160" y="6671524"/>
            <a:ext cx="6731882" cy="2162130"/>
          </a:xfrm>
          <a:prstGeom prst="rect">
            <a:avLst/>
          </a:prstGeom>
          <a:noFill/>
        </p:spPr>
        <p:txBody>
          <a:bodyPr wrap="square" lIns="91440" tIns="45720" rIns="91440" bIns="45720">
            <a:spAutoFit/>
          </a:bodyPr>
          <a:lstStyle/>
          <a:p>
            <a:pPr defTabSz="457200" fontAlgn="base">
              <a:spcBef>
                <a:spcPct val="0"/>
              </a:spcBef>
              <a:spcAft>
                <a:spcPts val="300"/>
              </a:spcAft>
              <a:defRPr/>
            </a:pPr>
            <a:r>
              <a:rPr lang="en-US" sz="1800">
                <a:latin typeface="Segoe Sans Display Semibold" pitchFamily="2" charset="0"/>
                <a:cs typeface="Segoe Sans Display Semibold" pitchFamily="2" charset="0"/>
              </a:rPr>
              <a:t>Use Copilot responsibly:</a:t>
            </a:r>
          </a:p>
          <a:p>
            <a:pPr marL="228600" marR="0" lvl="0" indent="-123825" algn="l" defTabSz="914367" rtl="0" eaLnBrk="1" fontAlgn="auto" latinLnBrk="0" hangingPunct="1">
              <a:spcBef>
                <a:spcPts val="800"/>
              </a:spcBef>
              <a:spcAft>
                <a:spcPts val="0"/>
              </a:spcAft>
              <a:buClrTx/>
              <a:buSzTx/>
              <a:buFont typeface="Wingdings" panose="05000000000000000000" pitchFamily="2" charset="2"/>
              <a:buChar char=""/>
              <a:tabLst/>
              <a:defRPr/>
            </a:pPr>
            <a:r>
              <a:rPr kumimoji="0" lang="en-US" sz="1400" b="0" i="0" u="none" strike="noStrike" kern="1200" cap="none" normalizeH="0" baseline="0" noProof="0">
                <a:ln>
                  <a:noFill/>
                </a:ln>
                <a:effectLst/>
                <a:uLnTx/>
                <a:uFillTx/>
                <a:latin typeface="Segoe Sans Display Semilight"/>
                <a:ea typeface="+mn-ea"/>
                <a:cs typeface="+mn-cs"/>
              </a:rPr>
              <a:t>Review and verify AI-generated responses. LLMs may occasionally produce inaccuracies, so always cross-check Copilot’s output with trusted sources.</a:t>
            </a:r>
          </a:p>
          <a:p>
            <a:pPr marL="228600" marR="0" lvl="0" indent="-123825" algn="l" defTabSz="914367" rtl="0" eaLnBrk="1" fontAlgn="auto" latinLnBrk="0" hangingPunct="1">
              <a:spcBef>
                <a:spcPts val="1200"/>
              </a:spcBef>
              <a:spcAft>
                <a:spcPts val="0"/>
              </a:spcAft>
              <a:buClrTx/>
              <a:buSzTx/>
              <a:buFont typeface="Wingdings" panose="05000000000000000000" pitchFamily="2" charset="2"/>
              <a:buChar char=""/>
              <a:tabLst/>
              <a:defRPr/>
            </a:pPr>
            <a:r>
              <a:rPr kumimoji="0" lang="en-US" sz="1400" b="0" i="0" u="none" strike="noStrike" kern="1200" cap="none" normalizeH="0" baseline="0" noProof="0">
                <a:ln>
                  <a:noFill/>
                </a:ln>
                <a:effectLst/>
                <a:uLnTx/>
                <a:uFillTx/>
                <a:latin typeface="Segoe Sans Display Semilight"/>
                <a:ea typeface="+mn-ea"/>
                <a:cs typeface="+mn-cs"/>
              </a:rPr>
              <a:t>The same prompt may yield different responses due to inherent variability in neural networks.</a:t>
            </a:r>
          </a:p>
          <a:p>
            <a:pPr marL="228600" marR="0" lvl="0" indent="-123825" algn="l" defTabSz="914367" rtl="0" eaLnBrk="1" fontAlgn="auto" latinLnBrk="0" hangingPunct="1">
              <a:spcBef>
                <a:spcPts val="1200"/>
              </a:spcBef>
              <a:spcAft>
                <a:spcPts val="0"/>
              </a:spcAft>
              <a:buClrTx/>
              <a:buSzTx/>
              <a:buFont typeface="Wingdings" panose="05000000000000000000" pitchFamily="2" charset="2"/>
              <a:buChar char=""/>
              <a:tabLst/>
              <a:defRPr/>
            </a:pPr>
            <a:r>
              <a:rPr kumimoji="0" lang="en-US" sz="1400" b="0" i="0" u="none" strike="noStrike" kern="1200" cap="none" normalizeH="0" baseline="0" noProof="0">
                <a:ln>
                  <a:noFill/>
                </a:ln>
                <a:effectLst/>
                <a:uLnTx/>
                <a:uFillTx/>
                <a:latin typeface="Segoe Sans Display Semilight"/>
                <a:ea typeface="+mn-ea"/>
                <a:cs typeface="+mn-cs"/>
              </a:rPr>
              <a:t>Use Copilot responsibly, ethically, and legally. For more information, visit </a:t>
            </a:r>
            <a:r>
              <a:rPr kumimoji="0" lang="en-US" sz="1400" i="0" u="sng" strike="noStrike" kern="1200" cap="none" normalizeH="0" baseline="0" noProof="0">
                <a:ln>
                  <a:noFill/>
                </a:ln>
                <a:solidFill>
                  <a:schemeClr val="accent1">
                    <a:lumMod val="75000"/>
                  </a:schemeClr>
                </a:solidFill>
                <a:effectLst/>
                <a:uLnTx/>
                <a:uFillTx/>
                <a:latin typeface="Segoe Sans Display Semilight"/>
                <a:ea typeface="+mn-ea"/>
                <a:cs typeface="+mn-cs"/>
                <a:hlinkClick r:id="rId8">
                  <a:extLst>
                    <a:ext uri="{A12FA001-AC4F-418D-AE19-62706E023703}">
                      <ahyp:hlinkClr xmlns:ahyp="http://schemas.microsoft.com/office/drawing/2018/hyperlinkcolor" val="tx"/>
                    </a:ext>
                  </a:extLst>
                </a:hlinkClick>
              </a:rPr>
              <a:t>responsible AI (Artificial Intelligence) principles and standards</a:t>
            </a:r>
            <a:r>
              <a:rPr kumimoji="0" lang="en-US" sz="1400" i="0" u="none" strike="noStrike" kern="1200" cap="none" normalizeH="0" baseline="0" noProof="0">
                <a:ln>
                  <a:noFill/>
                </a:ln>
                <a:solidFill>
                  <a:srgbClr val="323139"/>
                </a:solidFill>
                <a:effectLst/>
                <a:uLnTx/>
                <a:uFillTx/>
                <a:latin typeface="Segoe Sans Display Semilight"/>
                <a:ea typeface="+mn-ea"/>
                <a:cs typeface="+mn-cs"/>
              </a:rPr>
              <a:t>.</a:t>
            </a:r>
          </a:p>
        </p:txBody>
      </p:sp>
      <p:sp>
        <p:nvSpPr>
          <p:cNvPr id="2" name="TextBox 4">
            <a:extLst>
              <a:ext uri="{FF2B5EF4-FFF2-40B4-BE49-F238E27FC236}">
                <a16:creationId xmlns:a16="http://schemas.microsoft.com/office/drawing/2014/main" id="{070F4E9A-9031-21AB-E316-83593342FDDA}"/>
              </a:ext>
            </a:extLst>
          </p:cNvPr>
          <p:cNvSpPr txBox="1"/>
          <p:nvPr/>
        </p:nvSpPr>
        <p:spPr>
          <a:xfrm>
            <a:off x="425450" y="9342015"/>
            <a:ext cx="6900302" cy="123111"/>
          </a:xfrm>
          <a:prstGeom prst="rect">
            <a:avLst/>
          </a:prstGeom>
          <a:noFill/>
        </p:spPr>
        <p:txBody>
          <a:bodyPr wrap="square" lIns="0" tIns="0" rIns="0" bIns="0" rtlCol="0" anchor="b">
            <a:spAutoFit/>
          </a:bodyPr>
          <a:lstStyle>
            <a:defPPr>
              <a:defRPr lang="en-US"/>
            </a:defPPr>
            <a:lvl1pPr defTabSz="1018824">
              <a:defRPr sz="800"/>
            </a:lvl1pPr>
            <a:lvl2pPr marL="509412" defTabSz="1018824">
              <a:defRPr sz="2006"/>
            </a:lvl2pPr>
            <a:lvl3pPr marL="1018824" defTabSz="1018824">
              <a:defRPr sz="2006"/>
            </a:lvl3pPr>
            <a:lvl4pPr marL="1528237" defTabSz="1018824">
              <a:defRPr sz="2006"/>
            </a:lvl4pPr>
            <a:lvl5pPr marL="2037649" defTabSz="1018824">
              <a:defRPr sz="2006"/>
            </a:lvl5pPr>
            <a:lvl6pPr marL="2547061" defTabSz="1018824">
              <a:defRPr sz="2006"/>
            </a:lvl6pPr>
            <a:lvl7pPr marL="3056473" defTabSz="1018824">
              <a:defRPr sz="2006"/>
            </a:lvl7pPr>
            <a:lvl8pPr marL="3565886" defTabSz="1018824">
              <a:defRPr sz="2006"/>
            </a:lvl8pPr>
            <a:lvl9pPr marL="4075298" defTabSz="1018824">
              <a:defRPr sz="2006"/>
            </a:lvl9pPr>
          </a:lstStyle>
          <a:p>
            <a:r>
              <a:rPr lang="en-US" i="1"/>
              <a:t>*Microsoft 365 Copilot add-on license required for automatic grounding in organizational data</a:t>
            </a:r>
            <a:r>
              <a:rPr lang="en-US"/>
              <a:t>.  </a:t>
            </a:r>
          </a:p>
        </p:txBody>
      </p:sp>
      <p:sp>
        <p:nvSpPr>
          <p:cNvPr id="5" name="Rectangle: Rounded Corners 9">
            <a:hlinkClick r:id="rId9" action="ppaction://hlinksldjump"/>
            <a:extLst>
              <a:ext uri="{FF2B5EF4-FFF2-40B4-BE49-F238E27FC236}">
                <a16:creationId xmlns:a16="http://schemas.microsoft.com/office/drawing/2014/main" id="{9D9AD920-9454-61AF-ECD3-18247B37F85C}"/>
              </a:ext>
              <a:ext uri="{C183D7F6-B498-43B3-948B-1728B52AA6E4}">
                <adec:decorative xmlns:adec="http://schemas.microsoft.com/office/drawing/2017/decorative" val="1"/>
              </a:ext>
            </a:extLst>
          </p:cNvPr>
          <p:cNvSpPr>
            <a:spLocks noChangeArrowheads="1"/>
          </p:cNvSpPr>
          <p:nvPr/>
        </p:nvSpPr>
        <p:spPr bwMode="auto">
          <a:xfrm>
            <a:off x="3939672" y="230916"/>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Microsoft 365 Copilot</a:t>
            </a:r>
          </a:p>
        </p:txBody>
      </p:sp>
      <p:sp>
        <p:nvSpPr>
          <p:cNvPr id="9" name="Rectangle: Rounded Corners 9">
            <a:hlinkClick r:id="rId10" action="ppaction://hlinksldjump"/>
            <a:extLst>
              <a:ext uri="{FF2B5EF4-FFF2-40B4-BE49-F238E27FC236}">
                <a16:creationId xmlns:a16="http://schemas.microsoft.com/office/drawing/2014/main" id="{D6668F99-327A-1F22-B0AD-61F7F6F3DAEE}"/>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14" name="Content Placeholder 2">
            <a:extLst>
              <a:ext uri="{FF2B5EF4-FFF2-40B4-BE49-F238E27FC236}">
                <a16:creationId xmlns:a16="http://schemas.microsoft.com/office/drawing/2014/main" id="{2E6373BB-6E7C-D4EE-E62B-62187792451F}"/>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8" name="Content Placeholder 2">
            <a:extLst>
              <a:ext uri="{FF2B5EF4-FFF2-40B4-BE49-F238E27FC236}">
                <a16:creationId xmlns:a16="http://schemas.microsoft.com/office/drawing/2014/main" id="{6BDFDE1A-05B4-AB79-91EE-2F118C547C31}"/>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22" name="Content Placeholder 2">
            <a:extLst>
              <a:ext uri="{FF2B5EF4-FFF2-40B4-BE49-F238E27FC236}">
                <a16:creationId xmlns:a16="http://schemas.microsoft.com/office/drawing/2014/main" id="{B4D023E6-A3BC-66C3-C704-37EDC9E7130C}"/>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chemeClr val="accent3">
                    <a:lumMod val="50000"/>
                    <a:alpha val="99000"/>
                  </a:schemeClr>
                </a:solidFill>
                <a:effectLst/>
                <a:uLnTx/>
                <a:uFillTx/>
                <a:ea typeface="+mn-ea"/>
                <a:cs typeface="+mn-cs"/>
              </a:rPr>
              <a:t>[ ] = [Details you insert]</a:t>
            </a:r>
          </a:p>
        </p:txBody>
      </p:sp>
    </p:spTree>
    <p:extLst>
      <p:ext uri="{BB962C8B-B14F-4D97-AF65-F5344CB8AC3E}">
        <p14:creationId xmlns:p14="http://schemas.microsoft.com/office/powerpoint/2010/main" val="150468046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0779F-B797-BCCD-0BE4-9934B91C7531}"/>
            </a:ext>
          </a:extLst>
        </p:cNvPr>
        <p:cNvGrpSpPr/>
        <p:nvPr/>
      </p:nvGrpSpPr>
      <p:grpSpPr>
        <a:xfrm>
          <a:off x="0" y="0"/>
          <a:ext cx="0" cy="0"/>
          <a:chOff x="0" y="0"/>
          <a:chExt cx="0" cy="0"/>
        </a:xfrm>
      </p:grpSpPr>
      <p:pic>
        <p:nvPicPr>
          <p:cNvPr id="58" name="Picture 4">
            <a:extLst>
              <a:ext uri="{FF2B5EF4-FFF2-40B4-BE49-F238E27FC236}">
                <a16:creationId xmlns:a16="http://schemas.microsoft.com/office/drawing/2014/main" id="{EB56A6C3-0D2F-B0E3-4468-45CCD9C9B0FE}"/>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Single Corner Rounded 2">
            <a:extLst>
              <a:ext uri="{FF2B5EF4-FFF2-40B4-BE49-F238E27FC236}">
                <a16:creationId xmlns:a16="http://schemas.microsoft.com/office/drawing/2014/main" id="{9B7CB73E-57C6-DAF2-E4B7-9CE8831608FD}"/>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4"/>
                <a:stretch>
                  <a:fillRect t="-26822" b="-26822"/>
                </a:stretch>
              </a:blipFill>
              <a:effectLst/>
              <a:uLnTx/>
              <a:uFillTx/>
              <a:latin typeface="Segoe Sans Display Semibold" pitchFamily="2" charset="0"/>
              <a:ea typeface="+mn-ea"/>
              <a:cs typeface="Segoe Sans Display Semibold" pitchFamily="2" charset="0"/>
            </a:endParaRPr>
          </a:p>
        </p:txBody>
      </p:sp>
      <p:pic>
        <p:nvPicPr>
          <p:cNvPr id="9" name="Picture 8">
            <a:extLst>
              <a:ext uri="{FF2B5EF4-FFF2-40B4-BE49-F238E27FC236}">
                <a16:creationId xmlns:a16="http://schemas.microsoft.com/office/drawing/2014/main" id="{619B6DCF-5D0E-21DD-CFAD-353F1F298C8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093863" y="6899706"/>
            <a:ext cx="241261" cy="256032"/>
          </a:xfrm>
          <a:prstGeom prst="rect">
            <a:avLst/>
          </a:prstGeom>
        </p:spPr>
      </p:pic>
      <p:cxnSp>
        <p:nvCxnSpPr>
          <p:cNvPr id="14" name="Straight Connector 13">
            <a:extLst>
              <a:ext uri="{FF2B5EF4-FFF2-40B4-BE49-F238E27FC236}">
                <a16:creationId xmlns:a16="http://schemas.microsoft.com/office/drawing/2014/main" id="{6F263C46-A155-0DD8-16AF-A5E978F3AEC5}"/>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6" name="Rectangle: Rounded Corners 9">
            <a:hlinkClick r:id="rId6" action="ppaction://hlinksldjump"/>
            <a:extLst>
              <a:ext uri="{FF2B5EF4-FFF2-40B4-BE49-F238E27FC236}">
                <a16:creationId xmlns:a16="http://schemas.microsoft.com/office/drawing/2014/main" id="{89BA81BF-5CDA-2BCE-DB26-2DC656EAA442}"/>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27" name="Rectangle: Rounded Corners 9">
            <a:hlinkClick r:id="rId7" action="ppaction://hlinksldjump"/>
            <a:extLst>
              <a:ext uri="{FF2B5EF4-FFF2-40B4-BE49-F238E27FC236}">
                <a16:creationId xmlns:a16="http://schemas.microsoft.com/office/drawing/2014/main" id="{0DB99BAE-3CFE-5176-141B-4D649FA0650B}"/>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4"/>
                  <a:stretch>
                    <a:fillRect t="-26822" b="-26822"/>
                  </a:stretch>
                </a:blipFill>
                <a:latin typeface="Segoe Sans Display Semibold" pitchFamily="2" charset="0"/>
                <a:cs typeface="Segoe Sans Display Semibold" pitchFamily="2" charset="0"/>
              </a:rPr>
              <a:t>Microsoft 365 Copilot</a:t>
            </a:r>
          </a:p>
        </p:txBody>
      </p:sp>
      <p:sp>
        <p:nvSpPr>
          <p:cNvPr id="16" name="Title 3">
            <a:extLst>
              <a:ext uri="{FF2B5EF4-FFF2-40B4-BE49-F238E27FC236}">
                <a16:creationId xmlns:a16="http://schemas.microsoft.com/office/drawing/2014/main" id="{6A4E8EDD-AD23-9872-ACE2-BE65ED24EC49}"/>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4"/>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defRPr/>
            </a:pPr>
            <a:r>
              <a:rPr kumimoji="0" lang="en-IN" sz="2200" b="0" i="0" u="none" strike="noStrike" kern="1200" cap="none" spc="0" normalizeH="0" baseline="0" noProof="0">
                <a:ln w="3175">
                  <a:noFill/>
                </a:ln>
                <a:solidFill>
                  <a:schemeClr val="tx1"/>
                </a:solidFill>
                <a:effectLst/>
                <a:uLnTx/>
                <a:uFillTx/>
                <a:latin typeface="Segoe Sans Display Semibold"/>
                <a:cs typeface="Segoe Sans Display Semibold"/>
              </a:rPr>
              <a:t>Microsoft 365 Copilot Chat</a:t>
            </a:r>
            <a:endPar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endParaRPr>
          </a:p>
        </p:txBody>
      </p:sp>
      <p:sp>
        <p:nvSpPr>
          <p:cNvPr id="19" name="TextBox 18">
            <a:extLst>
              <a:ext uri="{FF2B5EF4-FFF2-40B4-BE49-F238E27FC236}">
                <a16:creationId xmlns:a16="http://schemas.microsoft.com/office/drawing/2014/main" id="{A90B29C0-0356-D53E-59E7-80BC00CB6E22}"/>
              </a:ext>
            </a:extLst>
          </p:cNvPr>
          <p:cNvSpPr txBox="1">
            <a:spLocks/>
          </p:cNvSpPr>
          <p:nvPr/>
        </p:nvSpPr>
        <p:spPr>
          <a:xfrm>
            <a:off x="433950" y="1381257"/>
            <a:ext cx="6900302" cy="553998"/>
          </a:xfrm>
          <a:prstGeom prst="rect">
            <a:avLst/>
          </a:prstGeom>
          <a:noFill/>
        </p:spPr>
        <p:txBody>
          <a:bodyPr wrap="square" lIns="0" tIns="0" rIns="0" bIns="0" anchor="t">
            <a:spAutoFit/>
          </a:bodyPr>
          <a:lstStyle>
            <a:defPPr>
              <a:defRPr lang="en-US"/>
            </a:defPPr>
            <a:lvl1pPr>
              <a:defRPr kumimoji="0" sz="1400" b="0" i="0" u="none" strike="noStrike" cap="none" spc="0" normalizeH="0" baseline="0">
                <a:ln>
                  <a:noFill/>
                </a:ln>
                <a:effectLst/>
                <a:uLnTx/>
                <a:uFillTx/>
                <a:cs typeface="Segoe UI"/>
              </a:defRPr>
            </a:lvl1pPr>
          </a:lstStyle>
          <a:p>
            <a:pPr marL="0" marR="0" lvl="0" indent="0" algn="l" defTabSz="914367" rtl="0" eaLnBrk="1" fontAlgn="t" latinLnBrk="0" hangingPunct="1">
              <a:spcBef>
                <a:spcPts val="400"/>
              </a:spcBef>
              <a:spcAft>
                <a:spcPts val="600"/>
              </a:spcAft>
              <a:buClrTx/>
              <a:buSzTx/>
              <a:buFontTx/>
              <a:buNone/>
              <a:tabLst>
                <a:tab pos="4060825" algn="l"/>
              </a:tabLst>
              <a:defRPr/>
            </a:pPr>
            <a:r>
              <a:rPr lang="en-US" sz="1200"/>
              <a:t>Use these prompts to tackle common work scenarios in Microsoft 365 Copilot Chat* like meeting prep, decision tracking, and prioritization. Microsoft 365 Copilot uses Work IQ to pull context from your work to surface summaries, insights, and next steps.</a:t>
            </a:r>
          </a:p>
        </p:txBody>
      </p:sp>
      <p:graphicFrame>
        <p:nvGraphicFramePr>
          <p:cNvPr id="17" name="Table 16">
            <a:extLst>
              <a:ext uri="{FF2B5EF4-FFF2-40B4-BE49-F238E27FC236}">
                <a16:creationId xmlns:a16="http://schemas.microsoft.com/office/drawing/2014/main" id="{72CF5DE1-7F35-0F2A-511B-29B79D3DDC43}"/>
              </a:ext>
            </a:extLst>
          </p:cNvPr>
          <p:cNvGraphicFramePr>
            <a:graphicFrameLocks noGrp="1" noChangeAspect="1"/>
          </p:cNvGraphicFramePr>
          <p:nvPr/>
        </p:nvGraphicFramePr>
        <p:xfrm>
          <a:off x="433950" y="2249531"/>
          <a:ext cx="6900302" cy="6376101"/>
        </p:xfrm>
        <a:graphic>
          <a:graphicData uri="http://schemas.openxmlformats.org/drawingml/2006/table">
            <a:tbl>
              <a:tblPr firstRow="1" bandRow="1">
                <a:effectLst/>
                <a:tableStyleId>{5C22544A-7EE6-4342-B048-85BDC9FD1C3A}</a:tableStyleId>
              </a:tblPr>
              <a:tblGrid>
                <a:gridCol w="1293250">
                  <a:extLst>
                    <a:ext uri="{9D8B030D-6E8A-4147-A177-3AD203B41FA5}">
                      <a16:colId xmlns:a16="http://schemas.microsoft.com/office/drawing/2014/main" val="4007198853"/>
                    </a:ext>
                  </a:extLst>
                </a:gridCol>
                <a:gridCol w="5607052">
                  <a:extLst>
                    <a:ext uri="{9D8B030D-6E8A-4147-A177-3AD203B41FA5}">
                      <a16:colId xmlns:a16="http://schemas.microsoft.com/office/drawing/2014/main" val="253032117"/>
                    </a:ext>
                  </a:extLst>
                </a:gridCol>
              </a:tblGrid>
              <a:tr h="316427">
                <a:tc>
                  <a:txBody>
                    <a:bodyPr/>
                    <a:lstStyle/>
                    <a:p>
                      <a:pPr marL="0" marR="0" algn="l">
                        <a:lnSpc>
                          <a:spcPct val="100000"/>
                        </a:lnSpc>
                        <a:spcAft>
                          <a:spcPts val="0"/>
                        </a:spcAft>
                        <a:buNone/>
                      </a:pPr>
                      <a:r>
                        <a:rPr lang="en-US" sz="1200" b="0" kern="10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rPr>
                        <a:t>Scenario</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0000"/>
                        </a:lnSpc>
                        <a:spcAft>
                          <a:spcPts val="0"/>
                        </a:spcAft>
                        <a:buNone/>
                      </a:pPr>
                      <a:r>
                        <a:rPr lang="en-US" sz="1200" b="0" kern="10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rPr>
                        <a:t>Prompt</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2001782"/>
                  </a:ext>
                </a:extLst>
              </a:tr>
              <a:tr h="771639">
                <a:tc>
                  <a:txBody>
                    <a:bodyPr/>
                    <a:lstStyle/>
                    <a:p>
                      <a:pPr marL="0" marR="0" algn="l">
                        <a:lnSpc>
                          <a:spcPct val="100000"/>
                        </a:lnSpc>
                        <a:spcAft>
                          <a:spcPts val="600"/>
                        </a:spcAft>
                        <a:buNone/>
                      </a:pPr>
                      <a:r>
                        <a:rPr lang="en-US" sz="1100" b="0" kern="1200">
                          <a:solidFill>
                            <a:schemeClr val="tx1"/>
                          </a:solidFill>
                          <a:effectLst/>
                          <a:latin typeface="+mj-lt"/>
                          <a:ea typeface="+mn-ea"/>
                          <a:cs typeface="+mn-cs"/>
                        </a:rPr>
                        <a:t>Create action item checklist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algn="l">
                        <a:lnSpc>
                          <a:spcPct val="100000"/>
                        </a:lnSpc>
                        <a:spcAft>
                          <a:spcPts val="600"/>
                        </a:spcAft>
                        <a:buNone/>
                      </a:pPr>
                      <a:r>
                        <a:rPr lang="en-US" sz="1050" b="0" i="0" kern="1200">
                          <a:solidFill>
                            <a:schemeClr val="tx1"/>
                          </a:solidFill>
                          <a:effectLst/>
                          <a:latin typeface="+mn-lt"/>
                          <a:ea typeface="+mn-ea"/>
                          <a:cs typeface="+mn-cs"/>
                        </a:rPr>
                        <a:t>Identify tasks or action items assigned to me from my manager in this week's emails, Teams chats, and meeting notes, and compile them into a checklist</a:t>
                      </a:r>
                      <a:r>
                        <a:rPr lang="en-US" sz="1050" b="0" i="0" kern="1200">
                          <a:solidFill>
                            <a:schemeClr val="dk1"/>
                          </a:solidFill>
                          <a:effectLst/>
                          <a:latin typeface="+mn-lt"/>
                          <a:ea typeface="+mn-ea"/>
                          <a:cs typeface="+mn-cs"/>
                        </a:rPr>
                        <a:t>.</a:t>
                      </a:r>
                      <a:endParaRPr lang="en-US" sz="1050" i="0" kern="1200">
                        <a:solidFill>
                          <a:schemeClr val="tx1"/>
                        </a:solidFill>
                        <a:effectLst/>
                        <a:latin typeface="+mn-lt"/>
                        <a:ea typeface="等线" panose="02010600030101010101" pitchFamily="2" charset="-122"/>
                        <a:cs typeface="Segoe Sans Display"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9532134"/>
                  </a:ext>
                </a:extLst>
              </a:tr>
              <a:tr h="989281">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mj-lt"/>
                          <a:ea typeface="+mn-ea"/>
                          <a:cs typeface="+mn-cs"/>
                          <a:sym typeface=""/>
                        </a:rPr>
                        <a:t>Prepare for a meeting</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i="0" kern="1200">
                          <a:solidFill>
                            <a:schemeClr val="tx1"/>
                          </a:solidFill>
                          <a:effectLst/>
                          <a:latin typeface="+mn-lt"/>
                          <a:ea typeface="+mn-ea"/>
                          <a:cs typeface="+mn-cs"/>
                        </a:rPr>
                        <a:t>Identify risks, blockers, and themes (with owners if available) that may resurface for </a:t>
                      </a:r>
                      <a:r>
                        <a:rPr lang="en-US" sz="1050" b="0" i="0" kern="1200">
                          <a:solidFill>
                            <a:schemeClr val="accent5">
                              <a:lumMod val="50000"/>
                            </a:schemeClr>
                          </a:solidFill>
                          <a:effectLst/>
                          <a:latin typeface="+mj-lt"/>
                          <a:ea typeface="+mn-ea"/>
                          <a:cs typeface="+mn-cs"/>
                        </a:rPr>
                        <a:t>/meeting </a:t>
                      </a:r>
                      <a:r>
                        <a:rPr lang="en-US" sz="1050" b="0" i="0" kern="1200">
                          <a:solidFill>
                            <a:schemeClr val="tx1"/>
                          </a:solidFill>
                          <a:effectLst/>
                          <a:latin typeface="+mn-lt"/>
                          <a:ea typeface="+mn-ea"/>
                          <a:cs typeface="+mn-cs"/>
                        </a:rPr>
                        <a:t>after reviewing related chats, files, and emails. Keep the response brief and well-structured. Limit details to what's essential in each category. Then craft one smart prompt question based on these findings to move the conversation forward.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1558128640"/>
                  </a:ext>
                </a:extLst>
              </a:tr>
              <a:tr h="771639">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mj-lt"/>
                          <a:ea typeface="+mn-ea"/>
                          <a:cs typeface="+mn-cs"/>
                          <a:sym typeface=""/>
                        </a:rPr>
                        <a:t>Search for relevant documents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kern="100">
                          <a:solidFill>
                            <a:schemeClr val="tx1"/>
                          </a:solidFill>
                          <a:effectLst/>
                          <a:latin typeface="+mn-lt"/>
                          <a:ea typeface="SimSun"/>
                          <a:cs typeface="Segoe UI"/>
                        </a:rPr>
                        <a:t>Summarize the latest </a:t>
                      </a:r>
                      <a:r>
                        <a:rPr lang="en-US" sz="1050" b="0" i="0" kern="1200">
                          <a:solidFill>
                            <a:schemeClr val="accent5">
                              <a:lumMod val="50000"/>
                            </a:schemeClr>
                          </a:solidFill>
                          <a:effectLst/>
                          <a:latin typeface="+mj-lt"/>
                          <a:ea typeface="+mn-ea"/>
                          <a:cs typeface="+mn-cs"/>
                        </a:rPr>
                        <a:t>/documents on topic </a:t>
                      </a:r>
                      <a:r>
                        <a:rPr lang="en-US" sz="1050" b="0" kern="100">
                          <a:solidFill>
                            <a:schemeClr val="tx1"/>
                          </a:solidFill>
                          <a:effectLst/>
                          <a:latin typeface="+mn-lt"/>
                          <a:ea typeface="SimSun"/>
                          <a:cs typeface="Segoe UI"/>
                        </a:rPr>
                        <a:t>from the past </a:t>
                      </a:r>
                      <a:r>
                        <a:rPr lang="en-US" sz="1050" b="0" kern="100">
                          <a:solidFill>
                            <a:schemeClr val="accent3">
                              <a:lumMod val="50000"/>
                            </a:schemeClr>
                          </a:solidFill>
                          <a:effectLst/>
                          <a:latin typeface="+mj-lt"/>
                          <a:ea typeface="SimSun"/>
                          <a:cs typeface="Segoe UI"/>
                        </a:rPr>
                        <a:t>[timeframe]</a:t>
                      </a:r>
                      <a:r>
                        <a:rPr lang="en-US" sz="1050" b="0" kern="100">
                          <a:solidFill>
                            <a:schemeClr val="tx1"/>
                          </a:solidFill>
                          <a:effectLst/>
                          <a:latin typeface="+mn-lt"/>
                          <a:ea typeface="SimSun"/>
                          <a:cs typeface="Segoe UI"/>
                        </a:rPr>
                        <a:t>, grouped by document type, include last modified date, and highlight recent updates. </a:t>
                      </a:r>
                      <a:r>
                        <a:rPr lang="en-US" sz="1050" b="0" kern="100">
                          <a:solidFill>
                            <a:schemeClr val="accent3">
                              <a:lumMod val="50000"/>
                            </a:schemeClr>
                          </a:solidFill>
                          <a:effectLst/>
                          <a:latin typeface="+mj-lt"/>
                          <a:ea typeface="SimSun"/>
                          <a:cs typeface="Segoe UI"/>
                        </a:rPr>
                        <a:t>[Link to SharePoint folder]</a:t>
                      </a:r>
                      <a:r>
                        <a:rPr lang="en-US" sz="1050" b="0" kern="100">
                          <a:solidFill>
                            <a:schemeClr val="tx1"/>
                          </a:solidFill>
                          <a:effectLst/>
                          <a:latin typeface="+mn-lt"/>
                          <a:ea typeface="SimSun"/>
                          <a:cs typeface="Segoe UI"/>
                        </a:rPr>
                        <a: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887509277"/>
                  </a:ext>
                </a:extLst>
              </a:tr>
              <a:tr h="1028388">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Draft email response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kern="100">
                          <a:solidFill>
                            <a:schemeClr val="tx1"/>
                          </a:solidFill>
                          <a:effectLst/>
                          <a:latin typeface="+mn-lt"/>
                          <a:ea typeface="SimSun"/>
                          <a:cs typeface="Segoe UI"/>
                        </a:rPr>
                        <a:t>I got an email from </a:t>
                      </a:r>
                      <a:r>
                        <a:rPr lang="en-US" sz="1050" b="0" i="0" kern="1200">
                          <a:solidFill>
                            <a:schemeClr val="accent5">
                              <a:lumMod val="50000"/>
                            </a:schemeClr>
                          </a:solidFill>
                          <a:effectLst/>
                          <a:latin typeface="+mj-lt"/>
                          <a:ea typeface="+mn-ea"/>
                          <a:cs typeface="+mn-cs"/>
                        </a:rPr>
                        <a:t>/person </a:t>
                      </a:r>
                      <a:r>
                        <a:rPr lang="en-US" sz="1050" b="0" kern="100">
                          <a:solidFill>
                            <a:schemeClr val="tx1"/>
                          </a:solidFill>
                          <a:effectLst/>
                          <a:latin typeface="+mn-lt"/>
                          <a:ea typeface="SimSun"/>
                          <a:cs typeface="Segoe UI"/>
                        </a:rPr>
                        <a:t>with questions from </a:t>
                      </a:r>
                      <a:r>
                        <a:rPr lang="en-US" sz="1050" b="0" kern="100">
                          <a:solidFill>
                            <a:schemeClr val="accent3">
                              <a:lumMod val="50000"/>
                            </a:schemeClr>
                          </a:solidFill>
                          <a:effectLst/>
                          <a:latin typeface="+mj-lt"/>
                          <a:ea typeface="SimSun"/>
                          <a:cs typeface="Segoe UI"/>
                        </a:rPr>
                        <a:t>[customer name]</a:t>
                      </a:r>
                      <a:r>
                        <a:rPr lang="en-US" sz="1050" b="0" kern="100">
                          <a:solidFill>
                            <a:schemeClr val="tx1"/>
                          </a:solidFill>
                          <a:effectLst/>
                          <a:latin typeface="+mn-lt"/>
                          <a:ea typeface="SimSun"/>
                          <a:cs typeface="Segoe UI"/>
                        </a:rPr>
                        <a:t>, who are integrating </a:t>
                      </a:r>
                      <a:r>
                        <a:rPr lang="en-US" sz="1050" b="0" kern="100">
                          <a:solidFill>
                            <a:schemeClr val="accent3">
                              <a:lumMod val="50000"/>
                            </a:schemeClr>
                          </a:solidFill>
                          <a:effectLst/>
                          <a:latin typeface="+mj-lt"/>
                          <a:ea typeface="SimSun"/>
                          <a:cs typeface="Segoe UI"/>
                        </a:rPr>
                        <a:t>[project name] </a:t>
                      </a:r>
                      <a:r>
                        <a:rPr lang="en-US" sz="1050" b="0" kern="100">
                          <a:solidFill>
                            <a:schemeClr val="tx1"/>
                          </a:solidFill>
                          <a:effectLst/>
                          <a:latin typeface="+mn-lt"/>
                          <a:ea typeface="SimSun"/>
                          <a:cs typeface="Segoe UI"/>
                        </a:rPr>
                        <a:t>into their products – they have a few questions about our roadmap. Based on what we discussed in our internal product planning meeting about upcoming features and common customer questions, what’s still unresolved? Draft an updated response I can send back that reflects our latest guidance and next steps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112410451"/>
                  </a:ext>
                </a:extLst>
              </a:tr>
              <a:tr h="771639">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Create a project update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auto" hangingPunct="1">
                        <a:lnSpc>
                          <a:spcPct val="100000"/>
                        </a:lnSpc>
                        <a:spcBef>
                          <a:spcPts val="0"/>
                        </a:spcBef>
                        <a:spcAft>
                          <a:spcPts val="600"/>
                        </a:spcAft>
                        <a:buFontTx/>
                        <a:buNone/>
                      </a:pPr>
                      <a:r>
                        <a:rPr lang="en-US" sz="1050" i="0" kern="1200">
                          <a:solidFill>
                            <a:schemeClr val="tx1"/>
                          </a:solidFill>
                          <a:effectLst/>
                          <a:latin typeface="+mn-lt"/>
                          <a:ea typeface="等线"/>
                          <a:cs typeface="Segoe Sans Display"/>
                        </a:rPr>
                        <a:t>Draft a </a:t>
                      </a:r>
                      <a:r>
                        <a:rPr lang="en-US" sz="1050" b="0" kern="100">
                          <a:solidFill>
                            <a:schemeClr val="accent3">
                              <a:lumMod val="50000"/>
                            </a:schemeClr>
                          </a:solidFill>
                          <a:effectLst/>
                          <a:latin typeface="+mj-lt"/>
                          <a:ea typeface="SimSun"/>
                          <a:cs typeface="Segoe UI"/>
                        </a:rPr>
                        <a:t>[project] </a:t>
                      </a:r>
                      <a:r>
                        <a:rPr lang="en-US" sz="1050" i="0" kern="1200">
                          <a:solidFill>
                            <a:schemeClr val="tx1"/>
                          </a:solidFill>
                          <a:effectLst/>
                          <a:latin typeface="+mn-lt"/>
                          <a:ea typeface="等线"/>
                          <a:cs typeface="Segoe Sans Display"/>
                        </a:rPr>
                        <a:t>update for this week using meetings and emails with key decisions. I need it in a format of a </a:t>
                      </a:r>
                      <a:r>
                        <a:rPr lang="en-US" sz="1050" i="0" kern="1200" err="1">
                          <a:solidFill>
                            <a:schemeClr val="tx1"/>
                          </a:solidFill>
                          <a:effectLst/>
                          <a:latin typeface="+mn-lt"/>
                          <a:ea typeface="等线"/>
                          <a:cs typeface="Segoe Sans Display"/>
                        </a:rPr>
                        <a:t>skimmable</a:t>
                      </a:r>
                      <a:r>
                        <a:rPr lang="en-US" sz="1050" i="0" kern="1200">
                          <a:solidFill>
                            <a:schemeClr val="tx1"/>
                          </a:solidFill>
                          <a:effectLst/>
                          <a:latin typeface="+mn-lt"/>
                          <a:ea typeface="等线"/>
                          <a:cs typeface="Segoe Sans Display"/>
                        </a:rPr>
                        <a:t> Teams post. Let’s include wins, work in motion, next week’s focus, and any asks I have for the team. Keep it under 12 bullets total.</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433648605"/>
                  </a:ext>
                </a:extLst>
              </a:tr>
              <a:tr h="591835">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Help me learn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auto" latinLnBrk="0" hangingPunct="1">
                        <a:lnSpc>
                          <a:spcPct val="100000"/>
                        </a:lnSpc>
                        <a:spcBef>
                          <a:spcPts val="0"/>
                        </a:spcBef>
                        <a:spcAft>
                          <a:spcPts val="800"/>
                        </a:spcAft>
                        <a:buClrTx/>
                        <a:buSzTx/>
                        <a:buFontTx/>
                        <a:buNone/>
                        <a:tabLst/>
                        <a:defRPr/>
                      </a:pPr>
                      <a:r>
                        <a:rPr lang="en-US" sz="1050">
                          <a:solidFill>
                            <a:schemeClr val="accent1">
                              <a:lumMod val="75000"/>
                            </a:schemeClr>
                          </a:solidFill>
                          <a:latin typeface="+mj-lt"/>
                          <a:cs typeface="Segoe Sans Display Semibold" pitchFamily="2" charset="0"/>
                        </a:rPr>
                        <a:t>Start a new voice chat </a:t>
                      </a:r>
                    </a:p>
                    <a:p>
                      <a:pPr marL="0" marR="0" lvl="0" indent="0" algn="l" defTabSz="524695" rtl="0" eaLnBrk="1" fontAlgn="auto" latinLnBrk="0" hangingPunct="1">
                        <a:lnSpc>
                          <a:spcPct val="100000"/>
                        </a:lnSpc>
                        <a:spcBef>
                          <a:spcPts val="0"/>
                        </a:spcBef>
                        <a:spcAft>
                          <a:spcPts val="800"/>
                        </a:spcAft>
                        <a:buFontTx/>
                        <a:buNone/>
                      </a:pPr>
                      <a:r>
                        <a:rPr lang="en-US" sz="1050" b="0" i="0" u="none" strike="noStrike" kern="1200" cap="none" spc="0" normalizeH="0" baseline="0">
                          <a:solidFill>
                            <a:schemeClr val="tx1"/>
                          </a:solidFill>
                          <a:latin typeface="+mn-lt"/>
                          <a:ea typeface="+mn-ea"/>
                          <a:cs typeface="Segoe UI"/>
                        </a:rPr>
                        <a:t>Explain </a:t>
                      </a:r>
                      <a:r>
                        <a:rPr lang="en-US" sz="1050" b="0" kern="100">
                          <a:solidFill>
                            <a:schemeClr val="accent3">
                              <a:lumMod val="50000"/>
                            </a:schemeClr>
                          </a:solidFill>
                          <a:effectLst/>
                          <a:latin typeface="+mj-lt"/>
                          <a:ea typeface="SimSun"/>
                          <a:cs typeface="Segoe UI"/>
                        </a:rPr>
                        <a:t>[concept X] </a:t>
                      </a:r>
                      <a:r>
                        <a:rPr lang="en-US" sz="1050" b="0" i="0" u="none" strike="noStrike" kern="1200" cap="none" spc="0" normalizeH="0" baseline="0">
                          <a:solidFill>
                            <a:schemeClr val="tx1"/>
                          </a:solidFill>
                          <a:latin typeface="+mn-lt"/>
                          <a:ea typeface="+mn-ea"/>
                          <a:cs typeface="Segoe UI"/>
                        </a:rPr>
                        <a:t>in less technical language. How does it compare to our internal </a:t>
                      </a:r>
                      <a:r>
                        <a:rPr lang="en-US" sz="1050" b="0" kern="100">
                          <a:solidFill>
                            <a:schemeClr val="accent3">
                              <a:lumMod val="50000"/>
                            </a:schemeClr>
                          </a:solidFill>
                          <a:effectLst/>
                          <a:latin typeface="+mj-lt"/>
                          <a:ea typeface="SimSun"/>
                          <a:cs typeface="Segoe UI"/>
                        </a:rPr>
                        <a:t>[project X]</a:t>
                      </a:r>
                      <a:r>
                        <a:rPr lang="en-US" sz="1050" b="0" i="0" u="none" strike="noStrike" kern="1200" cap="none" spc="0" normalizeH="0" baseline="0">
                          <a:solidFill>
                            <a:schemeClr val="tx1"/>
                          </a:solidFill>
                          <a:latin typeface="+mn-lt"/>
                          <a:ea typeface="+mn-ea"/>
                          <a:cs typeface="Segoe UI"/>
                        </a:rPr>
                        <a:t>? </a:t>
                      </a:r>
                      <a:endParaRPr lang="en-US" sz="1050" b="0" i="0" u="none" strike="noStrike" kern="1200" cap="none" spc="0" normalizeH="0" baseline="0" noProof="0">
                        <a:solidFill>
                          <a:schemeClr val="tx1"/>
                        </a:solidFill>
                        <a:latin typeface="+mn-lt"/>
                        <a:ea typeface="+mn-ea"/>
                        <a:cs typeface="Segoe UI"/>
                        <a:sym typeface=""/>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840308739"/>
                  </a:ext>
                </a:extLst>
              </a:tr>
              <a:tr h="581256">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Draft an executive report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2"/>
                    </a:solidFill>
                  </a:tcPr>
                </a:tc>
                <a:tc>
                  <a:txBody>
                    <a:bodyPr/>
                    <a:lstStyle/>
                    <a:p>
                      <a:pPr rtl="0"/>
                      <a:r>
                        <a:rPr lang="en-US" sz="1050" b="0" i="0" kern="1200">
                          <a:solidFill>
                            <a:schemeClr val="tx1"/>
                          </a:solidFill>
                          <a:effectLst/>
                          <a:latin typeface="+mn-lt"/>
                          <a:ea typeface="+mn-ea"/>
                          <a:cs typeface="+mn-cs"/>
                        </a:rPr>
                        <a:t>Synthesize key information on </a:t>
                      </a:r>
                      <a:r>
                        <a:rPr lang="en-US" sz="1050" b="0" kern="100">
                          <a:solidFill>
                            <a:schemeClr val="accent3">
                              <a:lumMod val="50000"/>
                            </a:schemeClr>
                          </a:solidFill>
                          <a:effectLst/>
                          <a:latin typeface="+mj-lt"/>
                          <a:ea typeface="SimSun"/>
                          <a:cs typeface="Segoe UI"/>
                        </a:rPr>
                        <a:t>[confidential project] </a:t>
                      </a:r>
                      <a:r>
                        <a:rPr lang="en-US" sz="1050" b="0" i="0" kern="1200">
                          <a:solidFill>
                            <a:schemeClr val="tx1"/>
                          </a:solidFill>
                          <a:effectLst/>
                          <a:latin typeface="+mn-lt"/>
                          <a:ea typeface="+mn-ea"/>
                          <a:cs typeface="+mn-cs"/>
                        </a:rPr>
                        <a:t>into an executive status report from documents in </a:t>
                      </a:r>
                      <a:r>
                        <a:rPr lang="en-US" sz="1050" b="0" i="0" kern="1200">
                          <a:solidFill>
                            <a:schemeClr val="accent5">
                              <a:lumMod val="50000"/>
                            </a:schemeClr>
                          </a:solidFill>
                          <a:effectLst/>
                          <a:latin typeface="+mj-lt"/>
                          <a:ea typeface="+mn-ea"/>
                          <a:cs typeface="+mn-cs"/>
                        </a:rPr>
                        <a:t>/SharePoint site</a:t>
                      </a:r>
                      <a:r>
                        <a:rPr lang="en-US" sz="1050" b="0" i="0" kern="1200">
                          <a:solidFill>
                            <a:schemeClr val="dk1"/>
                          </a:solidFill>
                          <a:effectLst/>
                          <a:latin typeface="+mn-lt"/>
                          <a:ea typeface="+mn-ea"/>
                          <a:cs typeface="+mn-cs"/>
                        </a:rPr>
                        <a: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870312748"/>
                  </a:ext>
                </a:extLst>
              </a:tr>
              <a:tr h="553997">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100" b="0" i="0" u="none" strike="noStrike" kern="100" cap="none" spc="0" normalizeH="0" baseline="0" noProof="0">
                          <a:solidFill>
                            <a:schemeClr val="tx1"/>
                          </a:solidFill>
                          <a:effectLst/>
                          <a:latin typeface="+mj-lt"/>
                          <a:ea typeface="SimSun" panose="02010600030101010101" pitchFamily="2" charset="-122"/>
                          <a:cs typeface="Segoe UI" panose="020B0502040204020203" pitchFamily="34" charset="0"/>
                          <a:sym typeface=""/>
                        </a:rPr>
                        <a:t>Identify blockers</a:t>
                      </a:r>
                      <a:endParaRPr lang="en-US" sz="11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0">
                      <a:noFill/>
                    </a:lnTlToBr>
                    <a:lnBlToTr w="0">
                      <a:noFill/>
                    </a:lnBlToTr>
                    <a:solidFill>
                      <a:schemeClr val="bg2"/>
                    </a:solidFill>
                  </a:tcPr>
                </a:tc>
                <a:tc>
                  <a:txBody>
                    <a:bodyPr/>
                    <a:lstStyle/>
                    <a:p>
                      <a:pPr marL="0" marR="0" lvl="0" indent="0" algn="l" defTabSz="524695" rtl="0" eaLnBrk="1" fontAlgn="auto" latinLnBrk="0" hangingPunct="1">
                        <a:lnSpc>
                          <a:spcPct val="100000"/>
                        </a:lnSpc>
                        <a:spcBef>
                          <a:spcPts val="0"/>
                        </a:spcBef>
                        <a:spcAft>
                          <a:spcPts val="0"/>
                        </a:spcAft>
                        <a:buClrTx/>
                        <a:buSzTx/>
                        <a:buFontTx/>
                        <a:buNone/>
                        <a:tabLst/>
                        <a:defRPr/>
                      </a:pPr>
                      <a:r>
                        <a:rPr lang="en-US" sz="1050" i="0" kern="1200">
                          <a:solidFill>
                            <a:schemeClr val="tx1"/>
                          </a:solidFill>
                          <a:effectLst/>
                          <a:latin typeface="+mn-lt"/>
                          <a:ea typeface="等线"/>
                          <a:cs typeface="Segoe Sans Display"/>
                        </a:rPr>
                        <a:t>Identify major themes and blockers in </a:t>
                      </a:r>
                      <a:r>
                        <a:rPr lang="en-US" sz="1050" b="0" i="0" kern="1200">
                          <a:solidFill>
                            <a:schemeClr val="accent5">
                              <a:lumMod val="50000"/>
                            </a:schemeClr>
                          </a:solidFill>
                          <a:effectLst/>
                          <a:latin typeface="+mj-lt"/>
                          <a:ea typeface="+mn-ea"/>
                          <a:cs typeface="+mn-cs"/>
                        </a:rPr>
                        <a:t>/file </a:t>
                      </a:r>
                      <a:r>
                        <a:rPr lang="en-US" sz="1050" i="0" kern="1200">
                          <a:solidFill>
                            <a:schemeClr val="tx1"/>
                          </a:solidFill>
                          <a:effectLst/>
                          <a:latin typeface="+mn-lt"/>
                          <a:ea typeface="等线"/>
                          <a:cs typeface="Segoe Sans Display"/>
                        </a:rPr>
                        <a:t>to discuss with my team.</a:t>
                      </a:r>
                      <a:endParaRPr lang="en-US" sz="1050" i="0" kern="1200" noProof="0">
                        <a:solidFill>
                          <a:schemeClr val="tx1"/>
                        </a:solidFill>
                        <a:effectLst/>
                        <a:latin typeface="+mn-lt"/>
                        <a:ea typeface="等线"/>
                        <a:cs typeface="Segoe Sans Display"/>
                        <a:sym typeface=""/>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1546195705"/>
                  </a:ext>
                </a:extLst>
              </a:tr>
            </a:tbl>
          </a:graphicData>
        </a:graphic>
      </p:graphicFrame>
      <p:sp>
        <p:nvSpPr>
          <p:cNvPr id="23" name="TextBox 4">
            <a:extLst>
              <a:ext uri="{FF2B5EF4-FFF2-40B4-BE49-F238E27FC236}">
                <a16:creationId xmlns:a16="http://schemas.microsoft.com/office/drawing/2014/main" id="{67455748-E60A-0677-865B-F3C28D69724E}"/>
              </a:ext>
            </a:extLst>
          </p:cNvPr>
          <p:cNvSpPr txBox="1"/>
          <p:nvPr/>
        </p:nvSpPr>
        <p:spPr>
          <a:xfrm>
            <a:off x="425450" y="9218905"/>
            <a:ext cx="6900302" cy="246221"/>
          </a:xfrm>
          <a:prstGeom prst="rect">
            <a:avLst/>
          </a:prstGeom>
          <a:noFill/>
        </p:spPr>
        <p:txBody>
          <a:bodyPr wrap="square" lIns="0" tIns="0" rIns="0" bIns="0" rtlCol="0" anchor="b">
            <a:spAutoFit/>
          </a:bodyPr>
          <a:ls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r>
              <a:rPr lang="en-US" sz="800" i="1"/>
              <a:t>*Microsoft 365 Copilot license is required for automatic grounding in organizational data.   </a:t>
            </a:r>
          </a:p>
          <a:p>
            <a:r>
              <a:rPr lang="en-US" sz="800" i="1"/>
              <a:t>.</a:t>
            </a:r>
          </a:p>
        </p:txBody>
      </p:sp>
      <p:sp>
        <p:nvSpPr>
          <p:cNvPr id="10" name="Rectangle: Rounded Corners 9">
            <a:hlinkClick r:id="rId8" action="ppaction://hlinksldjump"/>
            <a:extLst>
              <a:ext uri="{FF2B5EF4-FFF2-40B4-BE49-F238E27FC236}">
                <a16:creationId xmlns:a16="http://schemas.microsoft.com/office/drawing/2014/main" id="{014664A7-48A8-BE3E-1054-EAA2F708026A}"/>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12" name="Rectangle: Rounded Corners 9">
            <a:hlinkClick r:id="rId9" action="ppaction://hlinksldjump"/>
            <a:extLst>
              <a:ext uri="{FF2B5EF4-FFF2-40B4-BE49-F238E27FC236}">
                <a16:creationId xmlns:a16="http://schemas.microsoft.com/office/drawing/2014/main" id="{11A0EACE-CF26-1249-A127-E2B586019CCC}"/>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4" name="Content Placeholder 2">
            <a:extLst>
              <a:ext uri="{FF2B5EF4-FFF2-40B4-BE49-F238E27FC236}">
                <a16:creationId xmlns:a16="http://schemas.microsoft.com/office/drawing/2014/main" id="{E1BAD060-EC3A-974A-B129-302300E217E0}"/>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1" name="Content Placeholder 2">
            <a:extLst>
              <a:ext uri="{FF2B5EF4-FFF2-40B4-BE49-F238E27FC236}">
                <a16:creationId xmlns:a16="http://schemas.microsoft.com/office/drawing/2014/main" id="{C92F6302-6B51-2487-FF9E-7326386AFCCB}"/>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200" cap="none" spc="0" normalizeH="0" baseline="0" noProof="0">
                <a:ln>
                  <a:noFill/>
                </a:ln>
                <a:solidFill>
                  <a:schemeClr val="accent5">
                    <a:lumMod val="50000"/>
                  </a:schemeClr>
                </a:solidFill>
                <a:effectLst/>
                <a:uLnTx/>
                <a:uFillTx/>
                <a:ea typeface="等线" panose="02010600030101010101" pitchFamily="2" charset="-122"/>
                <a:cs typeface="Segoe Sans Display" pitchFamily="2" charset="0"/>
              </a:rPr>
              <a:t>/ = reference files, chats, meetings</a:t>
            </a:r>
          </a:p>
        </p:txBody>
      </p:sp>
      <p:sp>
        <p:nvSpPr>
          <p:cNvPr id="15" name="Content Placeholder 2">
            <a:extLst>
              <a:ext uri="{FF2B5EF4-FFF2-40B4-BE49-F238E27FC236}">
                <a16:creationId xmlns:a16="http://schemas.microsoft.com/office/drawing/2014/main" id="{EDA7947F-43FB-0857-477E-3E1497D12B96}"/>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chemeClr val="accent3">
                    <a:lumMod val="50000"/>
                    <a:alpha val="99000"/>
                  </a:schemeClr>
                </a:solidFill>
                <a:effectLst/>
                <a:uLnTx/>
                <a:uFillTx/>
                <a:ea typeface="+mn-ea"/>
                <a:cs typeface="+mn-cs"/>
              </a:rPr>
              <a:t>[ ] = [Details you insert]</a:t>
            </a:r>
          </a:p>
        </p:txBody>
      </p:sp>
    </p:spTree>
    <p:extLst>
      <p:ext uri="{BB962C8B-B14F-4D97-AF65-F5344CB8AC3E}">
        <p14:creationId xmlns:p14="http://schemas.microsoft.com/office/powerpoint/2010/main" val="339221896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1A174-D364-8D34-9A50-E8DE7109D654}"/>
            </a:ext>
          </a:extLst>
        </p:cNvPr>
        <p:cNvGrpSpPr/>
        <p:nvPr/>
      </p:nvGrpSpPr>
      <p:grpSpPr>
        <a:xfrm>
          <a:off x="0" y="0"/>
          <a:ext cx="0" cy="0"/>
          <a:chOff x="0" y="0"/>
          <a:chExt cx="0" cy="0"/>
        </a:xfrm>
      </p:grpSpPr>
      <p:pic>
        <p:nvPicPr>
          <p:cNvPr id="45" name="Picture 4">
            <a:extLst>
              <a:ext uri="{FF2B5EF4-FFF2-40B4-BE49-F238E27FC236}">
                <a16:creationId xmlns:a16="http://schemas.microsoft.com/office/drawing/2014/main" id="{4D84259D-E08A-82F8-D886-6FDBD22710D9}"/>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Single Corner Rounded 7">
            <a:extLst>
              <a:ext uri="{FF2B5EF4-FFF2-40B4-BE49-F238E27FC236}">
                <a16:creationId xmlns:a16="http://schemas.microsoft.com/office/drawing/2014/main" id="{3C9FCEE0-166B-7E51-A154-5EBC77E9B450}"/>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4"/>
                <a:stretch>
                  <a:fillRect t="-26822" b="-26822"/>
                </a:stretch>
              </a:blipFill>
              <a:effectLst/>
              <a:uLnTx/>
              <a:uFillTx/>
              <a:latin typeface="Segoe Sans Display Semibold" pitchFamily="2" charset="0"/>
              <a:ea typeface="+mn-ea"/>
              <a:cs typeface="Segoe Sans Display Semibold" pitchFamily="2" charset="0"/>
            </a:endParaRPr>
          </a:p>
        </p:txBody>
      </p:sp>
      <p:sp>
        <p:nvSpPr>
          <p:cNvPr id="5" name="Title 3">
            <a:extLst>
              <a:ext uri="{FF2B5EF4-FFF2-40B4-BE49-F238E27FC236}">
                <a16:creationId xmlns:a16="http://schemas.microsoft.com/office/drawing/2014/main" id="{B024BA0E-D593-E496-04DF-150E1A5434CA}"/>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4"/>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Copilot in Microsoft 365 apps</a:t>
            </a:r>
          </a:p>
        </p:txBody>
      </p:sp>
      <p:sp>
        <p:nvSpPr>
          <p:cNvPr id="7" name="TextBox 6">
            <a:extLst>
              <a:ext uri="{FF2B5EF4-FFF2-40B4-BE49-F238E27FC236}">
                <a16:creationId xmlns:a16="http://schemas.microsoft.com/office/drawing/2014/main" id="{66EC7F69-CA42-A91B-A052-B69DBBB07DE4}"/>
              </a:ext>
            </a:extLst>
          </p:cNvPr>
          <p:cNvSpPr txBox="1">
            <a:spLocks/>
          </p:cNvSpPr>
          <p:nvPr/>
        </p:nvSpPr>
        <p:spPr>
          <a:xfrm>
            <a:off x="433950" y="1381257"/>
            <a:ext cx="6900302" cy="682238"/>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r>
              <a:rPr lang="en-US">
                <a:solidFill>
                  <a:schemeClr val="tx1"/>
                </a:solidFill>
              </a:rPr>
              <a:t>Copilot in Microsoft 365 apps enables you to create or update content directly in apps like Word*, Excel*, PowerPoint*, or Outlook* without leaving your document, spreadsheet, or presentation. </a:t>
            </a:r>
          </a:p>
          <a:p>
            <a:r>
              <a:rPr lang="en-US">
                <a:solidFill>
                  <a:schemeClr val="tx1"/>
                </a:solidFill>
              </a:rPr>
              <a:t>Customize the prompts below to support your own workflows and projects.</a:t>
            </a:r>
          </a:p>
        </p:txBody>
      </p:sp>
      <p:graphicFrame>
        <p:nvGraphicFramePr>
          <p:cNvPr id="9" name="Table 8">
            <a:extLst>
              <a:ext uri="{FF2B5EF4-FFF2-40B4-BE49-F238E27FC236}">
                <a16:creationId xmlns:a16="http://schemas.microsoft.com/office/drawing/2014/main" id="{A0C519F0-D030-0FED-3479-6264B3E43158}"/>
              </a:ext>
            </a:extLst>
          </p:cNvPr>
          <p:cNvGraphicFramePr>
            <a:graphicFrameLocks noGrp="1" noChangeAspect="1"/>
          </p:cNvGraphicFramePr>
          <p:nvPr/>
        </p:nvGraphicFramePr>
        <p:xfrm>
          <a:off x="433950" y="2377771"/>
          <a:ext cx="6900302" cy="6266638"/>
        </p:xfrm>
        <a:graphic>
          <a:graphicData uri="http://schemas.openxmlformats.org/drawingml/2006/table">
            <a:tbl>
              <a:tblPr firstRow="1" bandRow="1">
                <a:effectLst/>
                <a:tableStyleId>{2D5ABB26-0587-4C30-8999-92F81FD0307C}</a:tableStyleId>
              </a:tblPr>
              <a:tblGrid>
                <a:gridCol w="1070207">
                  <a:extLst>
                    <a:ext uri="{9D8B030D-6E8A-4147-A177-3AD203B41FA5}">
                      <a16:colId xmlns:a16="http://schemas.microsoft.com/office/drawing/2014/main" val="4007198853"/>
                    </a:ext>
                  </a:extLst>
                </a:gridCol>
                <a:gridCol w="1021329">
                  <a:extLst>
                    <a:ext uri="{9D8B030D-6E8A-4147-A177-3AD203B41FA5}">
                      <a16:colId xmlns:a16="http://schemas.microsoft.com/office/drawing/2014/main" val="928427777"/>
                    </a:ext>
                  </a:extLst>
                </a:gridCol>
                <a:gridCol w="4808766">
                  <a:extLst>
                    <a:ext uri="{9D8B030D-6E8A-4147-A177-3AD203B41FA5}">
                      <a16:colId xmlns:a16="http://schemas.microsoft.com/office/drawing/2014/main" val="253032117"/>
                    </a:ext>
                  </a:extLst>
                </a:gridCol>
              </a:tblGrid>
              <a:tr h="289774">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Copilot in…</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001782"/>
                  </a:ext>
                </a:extLst>
              </a:tr>
              <a:tr h="579548">
                <a:tc>
                  <a:txBody>
                    <a:bodyPr/>
                    <a:lstStyle/>
                    <a:p>
                      <a:pPr marL="0" marR="0" lvl="0" indent="0" algn="l" defTabSz="594623" rtl="0" eaLnBrk="1" fontAlgn="auto"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Segoe Sans Display" pitchFamily="2" charset="0"/>
                          <a:ea typeface="+mn-ea"/>
                          <a:cs typeface="+mn-cs"/>
                          <a:sym typeface=""/>
                        </a:rPr>
                        <a:t>Quickly update content </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94623" rtl="0" eaLnBrk="1" fontAlgn="auto"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j-lt"/>
                          <a:ea typeface="等线" panose="02010600030101010101" pitchFamily="2" charset="-122"/>
                          <a:cs typeface="Segoe Sans Display" pitchFamily="2" charset="0"/>
                          <a:sym typeface=""/>
                        </a:rPr>
                        <a:t>Word</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94623" rtl="0" eaLnBrk="1" fontAlgn="auto" hangingPunct="1">
                        <a:lnSpc>
                          <a:spcPct val="100000"/>
                        </a:lnSpc>
                        <a:spcBef>
                          <a:spcPts val="0"/>
                        </a:spcBef>
                        <a:spcAft>
                          <a:spcPts val="600"/>
                        </a:spcAft>
                        <a:buFontTx/>
                        <a:buNone/>
                      </a:pPr>
                      <a:r>
                        <a:rPr lang="en-US" sz="1050" b="0" i="0" u="none" strike="noStrike" kern="1200" cap="none" spc="0" normalizeH="0" baseline="0">
                          <a:solidFill>
                            <a:srgbClr val="000000"/>
                          </a:solidFill>
                          <a:effectLst/>
                          <a:latin typeface="Segoe Sans Display Semilight" pitchFamily="2" charset="0"/>
                          <a:ea typeface="等线" panose="02010600030101010101" pitchFamily="2" charset="-122"/>
                          <a:cs typeface="Segoe Sans Display" pitchFamily="2" charset="0"/>
                          <a:sym typeface=""/>
                        </a:rPr>
                        <a:t>Update </a:t>
                      </a:r>
                      <a:r>
                        <a:rPr lang="en-US" sz="1050" b="0" i="0" kern="1200">
                          <a:solidFill>
                            <a:schemeClr val="accent5">
                              <a:lumMod val="50000"/>
                            </a:schemeClr>
                          </a:solidFill>
                          <a:effectLst/>
                          <a:latin typeface="+mj-lt"/>
                          <a:ea typeface="+mn-ea"/>
                          <a:cs typeface="+mn-cs"/>
                          <a:sym typeface=""/>
                        </a:rPr>
                        <a:t>/document </a:t>
                      </a:r>
                      <a:r>
                        <a:rPr lang="en-US" sz="1050" b="0" i="0" u="none" strike="noStrike" kern="1200" cap="none" spc="0" normalizeH="0" baseline="0">
                          <a:solidFill>
                            <a:srgbClr val="000000"/>
                          </a:solidFill>
                          <a:effectLst/>
                          <a:latin typeface="Segoe Sans Display Semilight" pitchFamily="2" charset="0"/>
                          <a:ea typeface="等线" panose="02010600030101010101" pitchFamily="2" charset="-122"/>
                          <a:cs typeface="Segoe Sans Display" pitchFamily="2" charset="0"/>
                          <a:sym typeface=""/>
                        </a:rPr>
                        <a:t>with the latest information from my emails and Teams chat with my manager. Keep the structure intact and add a Key outcomes / Risks / Next steps section</a:t>
                      </a:r>
                      <a:r>
                        <a:rPr lang="en-US" sz="1050" b="0" i="0" u="none" strike="noStrike" kern="1200" cap="none" spc="0" normalizeH="0" baseline="0">
                          <a:solidFill>
                            <a:schemeClr val="dk1"/>
                          </a:solidFill>
                          <a:effectLst/>
                          <a:latin typeface="Segoe Sans Display Semilight" pitchFamily="2" charset="0"/>
                          <a:ea typeface="等线" panose="02010600030101010101" pitchFamily="2" charset="-122"/>
                          <a:cs typeface="Segoe Sans Display" pitchFamily="2" charset="0"/>
                          <a:sym typeface=""/>
                        </a:rPr>
                        <a:t>.</a:t>
                      </a:r>
                      <a:endParaRPr lang="en-US" sz="1050" b="0" i="0" u="none" strike="noStrike" kern="1200" cap="none" spc="0" normalizeH="0" baseline="0">
                        <a:solidFill>
                          <a:schemeClr val="tx1"/>
                        </a:solidFill>
                        <a:effectLst/>
                        <a:latin typeface="Segoe Sans Display Semilight" pitchFamily="2" charset="0"/>
                        <a:ea typeface="等线" panose="02010600030101010101" pitchFamily="2" charset="-122"/>
                        <a:cs typeface="Segoe Sans Display" pitchFamily="2" charset="0"/>
                        <a:sym typeface=""/>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9532134"/>
                  </a:ext>
                </a:extLst>
              </a:tr>
              <a:tr h="901520">
                <a:tc>
                  <a:txBody>
                    <a:bodyPr/>
                    <a:lstStyle/>
                    <a:p>
                      <a:pPr marL="0" marR="0" lvl="0" indent="0" algn="l" defTabSz="594623" rtl="0" eaLnBrk="1" fontAlgn="auto"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Segoe Sans Display" pitchFamily="2" charset="0"/>
                          <a:ea typeface="+mn-ea"/>
                          <a:cs typeface="+mn-cs"/>
                          <a:sym typeface=""/>
                        </a:rPr>
                        <a:t>Prepare a monthly report**</a:t>
                      </a:r>
                      <a:endParaRPr lang="en-US" sz="1100" b="0" i="0" u="none" strike="noStrike" kern="1200" cap="none" spc="0" normalizeH="0" baseline="30000">
                        <a:solidFill>
                          <a:schemeClr val="tx1"/>
                        </a:solidFill>
                        <a:effectLst/>
                        <a:latin typeface="Segoe Sans Display" pitchFamily="2" charset="0"/>
                        <a:ea typeface="+mn-ea"/>
                        <a:cs typeface="+mn-cs"/>
                        <a:sym typeface=""/>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94623" rtl="0" eaLnBrk="1" fontAlgn="auto"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j-lt"/>
                          <a:ea typeface="+mn-ea"/>
                          <a:cs typeface="+mn-cs"/>
                          <a:sym typeface=""/>
                        </a:rPr>
                        <a:t>Word</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94623" rtl="0" eaLnBrk="1" fontAlgn="auto"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latin typeface="Segoe Sans Display Semilight" pitchFamily="2" charset="0"/>
                          <a:ea typeface="+mn-ea"/>
                          <a:cs typeface="+mn-cs"/>
                          <a:sym typeface=""/>
                        </a:rPr>
                        <a:t>I’m preparing for our upcoming monthly business review and need to update the </a:t>
                      </a:r>
                      <a:r>
                        <a:rPr lang="en-US" sz="1050" b="0" i="0" kern="1200">
                          <a:solidFill>
                            <a:schemeClr val="accent5">
                              <a:lumMod val="50000"/>
                            </a:schemeClr>
                          </a:solidFill>
                          <a:effectLst/>
                          <a:latin typeface="+mj-lt"/>
                          <a:ea typeface="+mn-ea"/>
                          <a:cs typeface="+mn-cs"/>
                          <a:sym typeface=""/>
                        </a:rPr>
                        <a:t>/document </a:t>
                      </a:r>
                      <a:r>
                        <a:rPr lang="en-US" sz="1050" b="0" i="0" u="none" strike="noStrike" kern="1200" cap="none" spc="0" normalizeH="0" baseline="0">
                          <a:solidFill>
                            <a:schemeClr val="tx1"/>
                          </a:solidFill>
                          <a:latin typeface="Segoe Sans Display Semilight" pitchFamily="2" charset="0"/>
                          <a:ea typeface="+mn-ea"/>
                          <a:cs typeface="+mn-cs"/>
                          <a:sym typeface=""/>
                        </a:rPr>
                        <a:t>we’ll review with </a:t>
                      </a:r>
                      <a:r>
                        <a:rPr lang="en-US" sz="1050" b="0" kern="100">
                          <a:solidFill>
                            <a:schemeClr val="accent3">
                              <a:lumMod val="50000"/>
                            </a:schemeClr>
                          </a:solidFill>
                          <a:effectLst/>
                          <a:latin typeface="+mj-lt"/>
                          <a:ea typeface="SimSun"/>
                          <a:cs typeface="Segoe UI"/>
                          <a:sym typeface=""/>
                        </a:rPr>
                        <a:t>[month]</a:t>
                      </a:r>
                      <a:r>
                        <a:rPr lang="en-US" sz="1050" b="0" i="0" u="none" strike="noStrike" kern="1200" cap="none" spc="0" normalizeH="0" baseline="0">
                          <a:solidFill>
                            <a:schemeClr val="tx1"/>
                          </a:solidFill>
                          <a:latin typeface="Segoe Sans Display Semilight" pitchFamily="2" charset="0"/>
                          <a:ea typeface="+mn-ea"/>
                          <a:cs typeface="+mn-cs"/>
                          <a:sym typeface=""/>
                        </a:rPr>
                        <a:t> data and the latest updates from my </a:t>
                      </a:r>
                      <a:r>
                        <a:rPr lang="en-US" sz="1050" b="0" kern="100">
                          <a:solidFill>
                            <a:schemeClr val="accent3">
                              <a:lumMod val="50000"/>
                            </a:schemeClr>
                          </a:solidFill>
                          <a:effectLst/>
                          <a:latin typeface="+mj-lt"/>
                          <a:ea typeface="SimSun"/>
                          <a:cs typeface="Segoe UI"/>
                          <a:sym typeface=""/>
                        </a:rPr>
                        <a:t>[topic] </a:t>
                      </a:r>
                      <a:r>
                        <a:rPr lang="en-US" sz="1050" b="0" i="0" u="none" strike="noStrike" kern="1200" cap="none" spc="0" normalizeH="0" baseline="0">
                          <a:solidFill>
                            <a:schemeClr val="tx1"/>
                          </a:solidFill>
                          <a:latin typeface="Segoe Sans Display Semilight" pitchFamily="2" charset="0"/>
                          <a:ea typeface="+mn-ea"/>
                          <a:cs typeface="+mn-cs"/>
                          <a:sym typeface=""/>
                        </a:rPr>
                        <a:t>planning meetings, chats, and emails. Turn on tracked changes and update the entire report. Add comments where leadership signoff is needed, based on topics raised in this week’s planning meeting.</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0908269"/>
                  </a:ext>
                </a:extLst>
              </a:tr>
              <a:tr h="1062505">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Segoe Sans Display" pitchFamily="2" charset="0"/>
                          <a:ea typeface="+mn-ea"/>
                          <a:cs typeface="+mn-cs"/>
                          <a:sym typeface=""/>
                        </a:rPr>
                        <a:t>Present data </a:t>
                      </a:r>
                      <a:br>
                        <a:rPr lang="en-US" sz="1100" b="0" i="0" u="none" strike="noStrike" kern="1200" cap="none" spc="0" normalizeH="0" baseline="0">
                          <a:solidFill>
                            <a:schemeClr val="tx1"/>
                          </a:solidFill>
                          <a:effectLst/>
                          <a:latin typeface="Segoe Sans Display" pitchFamily="2" charset="0"/>
                          <a:ea typeface="+mn-ea"/>
                          <a:cs typeface="+mn-cs"/>
                          <a:sym typeface=""/>
                        </a:rPr>
                      </a:br>
                      <a:r>
                        <a:rPr lang="en-US" sz="1100" b="0" i="0" u="none" strike="noStrike" kern="1200" cap="none" spc="0" normalizeH="0" baseline="0">
                          <a:solidFill>
                            <a:schemeClr val="tx1"/>
                          </a:solidFill>
                          <a:effectLst/>
                          <a:latin typeface="Segoe Sans Display" pitchFamily="2" charset="0"/>
                          <a:ea typeface="+mn-ea"/>
                          <a:cs typeface="+mn-cs"/>
                          <a:sym typeface=""/>
                        </a:rPr>
                        <a:t>to drive decision-making</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200" cap="none" spc="0" normalizeH="0" baseline="0">
                          <a:solidFill>
                            <a:schemeClr val="tx1"/>
                          </a:solidFill>
                          <a:effectLst/>
                          <a:latin typeface="+mj-lt"/>
                          <a:ea typeface="+mn-ea"/>
                          <a:cs typeface="+mn-cs"/>
                          <a:sym typeface=""/>
                        </a:rPr>
                        <a:t>Excel</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i="0" u="none" strike="noStrike" kern="1200" cap="none" spc="0" normalizeH="0" baseline="0">
                          <a:solidFill>
                            <a:schemeClr val="dk1"/>
                          </a:solidFill>
                          <a:effectLst/>
                          <a:latin typeface="Segoe Sans Display Semilight" pitchFamily="2" charset="0"/>
                          <a:ea typeface="+mn-ea"/>
                          <a:cs typeface="+mn-cs"/>
                          <a:sym typeface=""/>
                        </a:rPr>
                        <a:t>We’re reviewing our </a:t>
                      </a:r>
                      <a:r>
                        <a:rPr lang="en-US" sz="1050" b="0" kern="100">
                          <a:solidFill>
                            <a:schemeClr val="accent3">
                              <a:lumMod val="50000"/>
                            </a:schemeClr>
                          </a:solidFill>
                          <a:effectLst/>
                          <a:latin typeface="+mj-lt"/>
                          <a:ea typeface="SimSun"/>
                          <a:cs typeface="Segoe UI"/>
                          <a:sym typeface=""/>
                        </a:rPr>
                        <a:t>[Q2 marketing spend] </a:t>
                      </a:r>
                      <a:r>
                        <a:rPr lang="en-US" sz="1050" b="0" i="0" u="none" strike="noStrike" kern="1200" cap="none" spc="0" normalizeH="0" baseline="0">
                          <a:solidFill>
                            <a:schemeClr val="dk1"/>
                          </a:solidFill>
                          <a:effectLst/>
                          <a:latin typeface="Segoe Sans Display Semilight" pitchFamily="2" charset="0"/>
                          <a:ea typeface="+mn-ea"/>
                          <a:cs typeface="+mn-cs"/>
                          <a:sym typeface=""/>
                        </a:rPr>
                        <a:t>and need to reallocate spend to drive higher conversions without increasing customer acquisition cost. Using the latest agency quote in the email from </a:t>
                      </a:r>
                      <a:r>
                        <a:rPr lang="en-US" sz="1050" b="0" kern="100">
                          <a:solidFill>
                            <a:schemeClr val="accent3">
                              <a:lumMod val="50000"/>
                            </a:schemeClr>
                          </a:solidFill>
                          <a:effectLst/>
                          <a:latin typeface="+mj-lt"/>
                          <a:ea typeface="SimSun"/>
                          <a:cs typeface="Segoe UI"/>
                          <a:sym typeface=""/>
                        </a:rPr>
                        <a:t>[name of person] </a:t>
                      </a:r>
                      <a:r>
                        <a:rPr lang="en-US" sz="1050" b="0" i="0" u="none" strike="noStrike" kern="1200" cap="none" spc="0" normalizeH="0" baseline="0">
                          <a:solidFill>
                            <a:schemeClr val="dk1"/>
                          </a:solidFill>
                          <a:effectLst/>
                          <a:latin typeface="Segoe Sans Display Semilight" pitchFamily="2" charset="0"/>
                          <a:ea typeface="+mn-ea"/>
                          <a:cs typeface="+mn-cs"/>
                          <a:sym typeface=""/>
                        </a:rPr>
                        <a:t>and the data in this workbook, recommend how to reallocate ~10% of Q2 marketing spend across channels and regions, showing a before/after table, waterfall chart, and actuals vs. budget variance, supported by pivot tables.</a:t>
                      </a:r>
                      <a:endParaRPr lang="en-US" sz="1050" b="0" i="0" u="none" strike="noStrike" kern="1200" cap="none" spc="0" normalizeH="0" baseline="0">
                        <a:solidFill>
                          <a:schemeClr val="tx1"/>
                        </a:solidFill>
                        <a:effectLst/>
                        <a:latin typeface="Segoe Sans Display Semilight" pitchFamily="2" charset="0"/>
                        <a:ea typeface="+mn-ea"/>
                        <a:cs typeface="+mn-cs"/>
                        <a:sym typeface=""/>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8128640"/>
                  </a:ext>
                </a:extLst>
              </a:tr>
              <a:tr h="579548">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Segoe Sans Display" pitchFamily="2" charset="0"/>
                          <a:ea typeface="+mn-ea"/>
                          <a:cs typeface="+mn-cs"/>
                          <a:sym typeface=""/>
                        </a:rPr>
                        <a:t>Analyze and visualize data</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Excel</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sym typeface=""/>
                        </a:rPr>
                        <a:t>Analyze the customer data imported from my recent email attachment and group accounts by behavioral similarity using clustering. Create a summary table and charts showing the key characteristics of each segment.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7509277"/>
                  </a:ext>
                </a:extLst>
              </a:tr>
              <a:tr h="418563">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Segoe Sans Display" pitchFamily="2" charset="0"/>
                          <a:ea typeface="SimSun" panose="02010600030101010101" pitchFamily="2" charset="-122"/>
                          <a:cs typeface="Segoe UI" panose="020B0502040204020203" pitchFamily="34" charset="0"/>
                          <a:sym typeface=""/>
                        </a:rPr>
                        <a:t>Enable story-telling</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PowerPoint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sym typeface=""/>
                        </a:rPr>
                        <a:t>Create a presentation about adding </a:t>
                      </a:r>
                      <a:r>
                        <a:rPr lang="en-US" sz="1050" b="0" kern="100">
                          <a:solidFill>
                            <a:schemeClr val="accent3">
                              <a:lumMod val="50000"/>
                            </a:schemeClr>
                          </a:solidFill>
                          <a:effectLst/>
                          <a:latin typeface="+mj-lt"/>
                          <a:ea typeface="SimSun"/>
                          <a:cs typeface="Segoe UI"/>
                          <a:sym typeface=""/>
                        </a:rPr>
                        <a:t>[type of product] </a:t>
                      </a: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sym typeface=""/>
                        </a:rPr>
                        <a:t>to our product line up, based on our latest </a:t>
                      </a:r>
                      <a:r>
                        <a:rPr lang="en-US" sz="1050" b="0" i="0" kern="1200">
                          <a:solidFill>
                            <a:schemeClr val="accent5">
                              <a:lumMod val="50000"/>
                            </a:schemeClr>
                          </a:solidFill>
                          <a:effectLst/>
                          <a:latin typeface="+mj-lt"/>
                          <a:ea typeface="+mn-ea"/>
                          <a:cs typeface="+mn-cs"/>
                          <a:sym typeface=""/>
                        </a:rPr>
                        <a:t>/internal program documents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648605"/>
                  </a:ext>
                </a:extLst>
              </a:tr>
              <a:tr h="1223491">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Segoe Sans Display" pitchFamily="2" charset="0"/>
                          <a:ea typeface="SimSun" panose="02010600030101010101" pitchFamily="2" charset="-122"/>
                          <a:cs typeface="Segoe UI" panose="020B0502040204020203" pitchFamily="34" charset="0"/>
                          <a:sym typeface=""/>
                        </a:rPr>
                        <a:t>Turn text into visuals to aid storytelling</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5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PowerPoint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kern="100">
                          <a:solidFill>
                            <a:schemeClr val="accent3">
                              <a:lumMod val="50000"/>
                            </a:schemeClr>
                          </a:solidFill>
                          <a:effectLst/>
                          <a:latin typeface="+mj-lt"/>
                          <a:ea typeface="SimSun"/>
                          <a:cs typeface="Segoe UI"/>
                          <a:sym typeface=""/>
                        </a:rPr>
                        <a:t>[Start from within an existing PowerPoint deck] </a:t>
                      </a: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sym typeface=""/>
                        </a:rPr>
                        <a:t>I’m prepping for a leadership readiness review and need this wall of text to land as a clear, decision-ready visual. Turn this slide into a sophisticated executive-grade visual that maps the workstreams across a unified readiness framework. Show interdependencies between workstreams, surface critical gating items (staffing, integrations, certifications), and visually distinguish what is on track versus at risk. The output should help an executive immediately understand where attention is required.</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5502917"/>
                  </a:ext>
                </a:extLst>
              </a:tr>
              <a:tr h="579548">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Segoe Sans Display" pitchFamily="2" charset="0"/>
                          <a:ea typeface="SimSun" panose="02010600030101010101" pitchFamily="2" charset="-122"/>
                          <a:cs typeface="Segoe UI" panose="020B0502040204020203" pitchFamily="34" charset="0"/>
                          <a:sym typeface=""/>
                        </a:rPr>
                        <a:t>Proactively manage my calendar</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sym typeface=""/>
                        </a:rPr>
                        <a:t>Outlook</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4695" rtl="0" eaLnBrk="1" fontAlgn="ctr" hangingPunct="1">
                        <a:lnSpc>
                          <a:spcPct val="100000"/>
                        </a:lnSpc>
                        <a:spcBef>
                          <a:spcPts val="0"/>
                        </a:spcBef>
                        <a:spcAft>
                          <a:spcPts val="0"/>
                        </a:spcAft>
                        <a:buFontTx/>
                        <a:buNone/>
                      </a:pP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rPr>
                        <a:t>Schedule a meeting with </a:t>
                      </a:r>
                      <a:r>
                        <a:rPr lang="en-US" sz="1050" b="0" kern="100">
                          <a:solidFill>
                            <a:schemeClr val="accent3">
                              <a:lumMod val="50000"/>
                            </a:schemeClr>
                          </a:solidFill>
                          <a:effectLst/>
                          <a:latin typeface="+mj-lt"/>
                          <a:ea typeface="SimSun"/>
                          <a:cs typeface="Segoe UI"/>
                        </a:rPr>
                        <a:t>[person] </a:t>
                      </a: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rPr>
                        <a:t>on </a:t>
                      </a:r>
                      <a:r>
                        <a:rPr lang="en-US" sz="1050" b="0" kern="100">
                          <a:solidFill>
                            <a:schemeClr val="accent3">
                              <a:lumMod val="50000"/>
                            </a:schemeClr>
                          </a:solidFill>
                          <a:effectLst/>
                          <a:latin typeface="+mj-lt"/>
                          <a:ea typeface="SimSun"/>
                          <a:cs typeface="Segoe UI"/>
                        </a:rPr>
                        <a:t>[specific days] </a:t>
                      </a: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rPr>
                        <a:t>to discuss </a:t>
                      </a:r>
                      <a:r>
                        <a:rPr lang="en-US" sz="1050" b="0" kern="100">
                          <a:solidFill>
                            <a:schemeClr val="accent3">
                              <a:lumMod val="50000"/>
                            </a:schemeClr>
                          </a:solidFill>
                          <a:effectLst/>
                          <a:latin typeface="+mj-lt"/>
                          <a:ea typeface="SimSun"/>
                          <a:cs typeface="Segoe UI"/>
                        </a:rPr>
                        <a:t>[topic]</a:t>
                      </a:r>
                      <a:r>
                        <a:rPr lang="en-US" sz="1050" b="0" kern="100">
                          <a:solidFill>
                            <a:schemeClr val="tx1"/>
                          </a:solidFill>
                          <a:effectLst/>
                          <a:latin typeface="+mn-lt"/>
                          <a:ea typeface="SimSun"/>
                          <a:cs typeface="Segoe UI"/>
                        </a:rPr>
                        <a:t>.</a:t>
                      </a:r>
                      <a:r>
                        <a:rPr lang="en-US" sz="1050" b="0" kern="100">
                          <a:solidFill>
                            <a:schemeClr val="accent3">
                              <a:lumMod val="50000"/>
                            </a:schemeClr>
                          </a:solidFill>
                          <a:effectLst/>
                          <a:latin typeface="+mj-lt"/>
                          <a:ea typeface="SimSun"/>
                          <a:cs typeface="Segoe UI"/>
                        </a:rPr>
                        <a:t> </a:t>
                      </a:r>
                      <a:r>
                        <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rPr>
                        <a:t>If there’s a conflict reschedule it within that timeframe.</a:t>
                      </a:r>
                      <a:endParaRPr lang="en-US" sz="1050" b="0" i="0" u="none" strike="noStrike" kern="100" cap="none" spc="0" normalizeH="0" baseline="0">
                        <a:solidFill>
                          <a:schemeClr val="tx1">
                            <a:lumMod val="100000"/>
                          </a:schemeClr>
                        </a:solidFill>
                        <a:effectLst/>
                        <a:latin typeface="Segoe Sans Display Semilight" pitchFamily="2" charset="0"/>
                        <a:ea typeface="SimSun" panose="02010600030101010101" pitchFamily="2" charset="-122"/>
                        <a:cs typeface="Segoe UI" panose="020B0502040204020203" pitchFamily="34" charset="0"/>
                        <a:sym typeface=""/>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308739"/>
                  </a:ext>
                </a:extLst>
              </a:tr>
              <a:tr h="579548">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00" cap="none" spc="0" normalizeH="0" baseline="0">
                          <a:solidFill>
                            <a:schemeClr val="tx1"/>
                          </a:solidFill>
                          <a:effectLst/>
                          <a:latin typeface="Segoe Sans Display" pitchFamily="2" charset="0"/>
                          <a:ea typeface="SimSun" panose="02010600030101010101" pitchFamily="2" charset="-122"/>
                          <a:cs typeface="Segoe UI" panose="020B0502040204020203" pitchFamily="34" charset="0"/>
                          <a:sym typeface=""/>
                        </a:rPr>
                        <a:t>Update email based on new information</a:t>
                      </a:r>
                    </a:p>
                  </a:txBody>
                  <a:tcPr>
                    <a:lnT w="6350" cap="flat" cmpd="sng" algn="ctr">
                      <a:solidFill>
                        <a:schemeClr val="tx1"/>
                      </a:solidFill>
                      <a:prstDash val="solid"/>
                      <a:round/>
                      <a:headEnd type="none" w="med" len="med"/>
                      <a:tailEnd type="none" w="med" len="med"/>
                    </a:lnT>
                    <a:solidFill>
                      <a:schemeClr val="bg2">
                        <a:lumMod val="100000"/>
                      </a:schemeClr>
                    </a:solidFill>
                  </a:tcPr>
                </a:tc>
                <a:tc>
                  <a:txBody>
                    <a:bodyPr/>
                    <a:lstStyle/>
                    <a:p>
                      <a:pPr marL="0" marR="0" lvl="0" indent="0" algn="l" defTabSz="524695" rtl="0" eaLnBrk="1" fontAlgn="auto" hangingPunct="1">
                        <a:lnSpc>
                          <a:spcPct val="100000"/>
                        </a:lnSpc>
                        <a:spcBef>
                          <a:spcPts val="0"/>
                        </a:spcBef>
                        <a:spcAft>
                          <a:spcPts val="0"/>
                        </a:spcAft>
                        <a:buFontTx/>
                        <a:buNone/>
                      </a:pPr>
                      <a:r>
                        <a:rPr lang="en-US" sz="1050" b="0" i="0" u="none" strike="noStrike" kern="1200" cap="none" spc="0" normalizeH="0" baseline="0">
                          <a:solidFill>
                            <a:schemeClr val="tx1"/>
                          </a:solidFill>
                          <a:effectLst/>
                          <a:latin typeface="+mj-lt"/>
                          <a:ea typeface="+mn-ea"/>
                          <a:cs typeface="+mn-cs"/>
                          <a:sym typeface=""/>
                        </a:rPr>
                        <a:t>Outlook</a:t>
                      </a:r>
                    </a:p>
                  </a:txBody>
                  <a:tcPr>
                    <a:lnT w="635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524695" rtl="0" eaLnBrk="1" fontAlgn="auto" hangingPunct="1">
                        <a:lnSpc>
                          <a:spcPct val="100000"/>
                        </a:lnSpc>
                        <a:spcBef>
                          <a:spcPts val="0"/>
                        </a:spcBef>
                        <a:spcAft>
                          <a:spcPts val="0"/>
                        </a:spcAft>
                        <a:buFontTx/>
                        <a:buNone/>
                      </a:pPr>
                      <a:r>
                        <a:rPr lang="en-US" sz="1050" b="0" i="0" u="none" strike="noStrike" kern="1200" cap="none" spc="0" normalizeH="0" baseline="0">
                          <a:solidFill>
                            <a:schemeClr val="dk1"/>
                          </a:solidFill>
                          <a:effectLst/>
                          <a:latin typeface="Segoe Sans Display Semilight" pitchFamily="2" charset="0"/>
                          <a:ea typeface="+mn-ea"/>
                          <a:cs typeface="+mn-cs"/>
                          <a:sym typeface=""/>
                        </a:rPr>
                        <a:t>I need to catch up quickly on my inbox. Pin recent emails from my team that need a reply and draft responses. Also, flag any messages from my skip-level manager that I received in the past two weeks.</a:t>
                      </a:r>
                    </a:p>
                  </a:txBody>
                  <a:tcPr>
                    <a:lnT w="635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870312748"/>
                  </a:ext>
                </a:extLst>
              </a:tr>
            </a:tbl>
          </a:graphicData>
        </a:graphic>
      </p:graphicFrame>
      <p:sp>
        <p:nvSpPr>
          <p:cNvPr id="17" name="TextBox 4">
            <a:extLst>
              <a:ext uri="{FF2B5EF4-FFF2-40B4-BE49-F238E27FC236}">
                <a16:creationId xmlns:a16="http://schemas.microsoft.com/office/drawing/2014/main" id="{ACC14152-2536-1BEF-9C80-FDC963A07890}"/>
              </a:ext>
            </a:extLst>
          </p:cNvPr>
          <p:cNvSpPr txBox="1"/>
          <p:nvPr/>
        </p:nvSpPr>
        <p:spPr>
          <a:xfrm>
            <a:off x="425449" y="8965349"/>
            <a:ext cx="6993118" cy="369332"/>
          </a:xfrm>
          <a:prstGeom prst="rect">
            <a:avLst/>
          </a:prstGeom>
          <a:noFill/>
        </p:spPr>
        <p:txBody>
          <a:bodyPr wrap="square" lIns="0" tIns="0" rIns="0" bIns="0" rtlCol="0" anchor="b">
            <a:spAutoFit/>
          </a:bodyPr>
          <a:ls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r>
              <a:rPr lang="en-US" sz="800" i="1"/>
              <a:t>*Microsoft 365 Copilot license is required for automatic grounding in organizational data. Outlook: Calendar scheduling actions are currently available in Lexical English only. Some Outlook features only available </a:t>
            </a:r>
            <a:r>
              <a:rPr lang="en-US" sz="800" i="1">
                <a:solidFill>
                  <a:srgbClr val="323139"/>
                </a:solidFill>
              </a:rPr>
              <a:t>the </a:t>
            </a:r>
            <a:r>
              <a:rPr lang="en-US" sz="800" i="1">
                <a:solidFill>
                  <a:schemeClr val="accent1">
                    <a:lumMod val="75000"/>
                  </a:schemeClr>
                </a:solidFill>
                <a:hlinkClick r:id="rId5">
                  <a:extLst>
                    <a:ext uri="{A12FA001-AC4F-418D-AE19-62706E023703}">
                      <ahyp:hlinkClr xmlns:ahyp="http://schemas.microsoft.com/office/drawing/2018/hyperlinkcolor" val="tx"/>
                    </a:ext>
                  </a:extLst>
                </a:hlinkClick>
              </a:rPr>
              <a:t>Frontier program</a:t>
            </a:r>
            <a:r>
              <a:rPr lang="en-US" sz="800" i="1">
                <a:solidFill>
                  <a:srgbClr val="323139"/>
                </a:solidFill>
              </a:rPr>
              <a:t>.</a:t>
            </a:r>
            <a:endParaRPr lang="en-US" sz="800" i="1"/>
          </a:p>
          <a:p>
            <a:r>
              <a:rPr lang="en-US" sz="800" i="1"/>
              <a:t>**Track changes support and commenting with Copilot are available on Copilot in Word on Windows Desktop and Mac through Insiders Preview channel.</a:t>
            </a:r>
          </a:p>
        </p:txBody>
      </p:sp>
      <p:cxnSp>
        <p:nvCxnSpPr>
          <p:cNvPr id="2" name="Straight Connector 1">
            <a:extLst>
              <a:ext uri="{FF2B5EF4-FFF2-40B4-BE49-F238E27FC236}">
                <a16:creationId xmlns:a16="http://schemas.microsoft.com/office/drawing/2014/main" id="{06B3EC62-1FFF-070C-0EA7-916973CBC6A8}"/>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Rectangle: Rounded Corners 9">
            <a:hlinkClick r:id="rId6" action="ppaction://hlinksldjump"/>
            <a:extLst>
              <a:ext uri="{FF2B5EF4-FFF2-40B4-BE49-F238E27FC236}">
                <a16:creationId xmlns:a16="http://schemas.microsoft.com/office/drawing/2014/main" id="{0445DFDF-2583-564E-C990-43DE7B823193}"/>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4" name="Rectangle: Rounded Corners 9">
            <a:hlinkClick r:id="rId7" action="ppaction://hlinksldjump"/>
            <a:extLst>
              <a:ext uri="{FF2B5EF4-FFF2-40B4-BE49-F238E27FC236}">
                <a16:creationId xmlns:a16="http://schemas.microsoft.com/office/drawing/2014/main" id="{94D3152B-B69B-48D1-77B0-738D28D279EC}"/>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4"/>
                  <a:stretch>
                    <a:fillRect t="-26822" b="-26822"/>
                  </a:stretch>
                </a:blipFill>
                <a:latin typeface="Segoe Sans Display Semibold" pitchFamily="2" charset="0"/>
                <a:cs typeface="Segoe Sans Display Semibold" pitchFamily="2" charset="0"/>
              </a:rPr>
              <a:t>Microsoft 365 Copilot</a:t>
            </a:r>
          </a:p>
        </p:txBody>
      </p:sp>
      <p:sp>
        <p:nvSpPr>
          <p:cNvPr id="6" name="Rectangle: Rounded Corners 5">
            <a:hlinkClick r:id="rId8" action="ppaction://hlinksldjump"/>
            <a:extLst>
              <a:ext uri="{FF2B5EF4-FFF2-40B4-BE49-F238E27FC236}">
                <a16:creationId xmlns:a16="http://schemas.microsoft.com/office/drawing/2014/main" id="{C2DAF5DE-9FC0-360C-F490-BC119D2E763E}"/>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10" name="Rectangle: Rounded Corners 9">
            <a:hlinkClick r:id="rId9" action="ppaction://hlinksldjump"/>
            <a:extLst>
              <a:ext uri="{FF2B5EF4-FFF2-40B4-BE49-F238E27FC236}">
                <a16:creationId xmlns:a16="http://schemas.microsoft.com/office/drawing/2014/main" id="{715BFD48-7CC1-AE00-4765-1B1F3F51F397}"/>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15" name="Content Placeholder 2">
            <a:extLst>
              <a:ext uri="{FF2B5EF4-FFF2-40B4-BE49-F238E27FC236}">
                <a16:creationId xmlns:a16="http://schemas.microsoft.com/office/drawing/2014/main" id="{E21FF5FC-1AC9-99F3-E6B1-65C8BD4ACC09}"/>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8" name="Content Placeholder 2">
            <a:extLst>
              <a:ext uri="{FF2B5EF4-FFF2-40B4-BE49-F238E27FC236}">
                <a16:creationId xmlns:a16="http://schemas.microsoft.com/office/drawing/2014/main" id="{C68E12E3-3670-C470-B075-8BE6727D92C2}"/>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20" name="Content Placeholder 2">
            <a:extLst>
              <a:ext uri="{FF2B5EF4-FFF2-40B4-BE49-F238E27FC236}">
                <a16:creationId xmlns:a16="http://schemas.microsoft.com/office/drawing/2014/main" id="{7EB3B69A-D820-3A3B-90EB-BAEB791935F3}"/>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140308589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
            <a:extLst>
              <a:ext uri="{FF2B5EF4-FFF2-40B4-BE49-F238E27FC236}">
                <a16:creationId xmlns:a16="http://schemas.microsoft.com/office/drawing/2014/main" id="{2223DC52-59D8-2D33-567B-9E3437C5EDBC}"/>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Single Corner Rounded 44">
            <a:extLst>
              <a:ext uri="{FF2B5EF4-FFF2-40B4-BE49-F238E27FC236}">
                <a16:creationId xmlns:a16="http://schemas.microsoft.com/office/drawing/2014/main" id="{CE6E8F23-AE6F-3E7F-689C-14FF3C2D68FA}"/>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4"/>
                <a:stretch>
                  <a:fillRect t="-26822" b="-26822"/>
                </a:stretch>
              </a:blipFill>
              <a:effectLst/>
              <a:uLnTx/>
              <a:uFillTx/>
              <a:latin typeface="Segoe Sans Display Semibold" pitchFamily="2" charset="0"/>
              <a:ea typeface="+mn-ea"/>
              <a:cs typeface="Segoe Sans Display Semibold" pitchFamily="2" charset="0"/>
            </a:endParaRPr>
          </a:p>
        </p:txBody>
      </p:sp>
      <p:cxnSp>
        <p:nvCxnSpPr>
          <p:cNvPr id="9" name="Straight Connector 8">
            <a:extLst>
              <a:ext uri="{FF2B5EF4-FFF2-40B4-BE49-F238E27FC236}">
                <a16:creationId xmlns:a16="http://schemas.microsoft.com/office/drawing/2014/main" id="{1EE904A5-6E5E-D105-60D6-4C7F0CD9DDC0}"/>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975558B0-EF1E-6890-1587-9F6CD519C1EB}"/>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4"/>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Copilot in Teams</a:t>
            </a:r>
          </a:p>
        </p:txBody>
      </p:sp>
      <p:sp>
        <p:nvSpPr>
          <p:cNvPr id="2" name="TextBox 1">
            <a:extLst>
              <a:ext uri="{FF2B5EF4-FFF2-40B4-BE49-F238E27FC236}">
                <a16:creationId xmlns:a16="http://schemas.microsoft.com/office/drawing/2014/main" id="{377D0B75-4CC2-061E-C706-BCEEB37D0847}"/>
              </a:ext>
            </a:extLst>
          </p:cNvPr>
          <p:cNvSpPr txBox="1">
            <a:spLocks/>
          </p:cNvSpPr>
          <p:nvPr/>
        </p:nvSpPr>
        <p:spPr>
          <a:xfrm>
            <a:off x="433950" y="1381257"/>
            <a:ext cx="6900302" cy="369332"/>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r>
              <a:rPr lang="en-US">
                <a:solidFill>
                  <a:schemeClr val="tx1"/>
                </a:solidFill>
              </a:rPr>
              <a:t>Copilot in Teams keeps you on track by summarizing meetings, catching up on missed chats, and turning discussions into clear next steps — so your team spends less time reviewing and more time doing.</a:t>
            </a:r>
          </a:p>
        </p:txBody>
      </p:sp>
      <p:graphicFrame>
        <p:nvGraphicFramePr>
          <p:cNvPr id="26" name="Table 25">
            <a:extLst>
              <a:ext uri="{FF2B5EF4-FFF2-40B4-BE49-F238E27FC236}">
                <a16:creationId xmlns:a16="http://schemas.microsoft.com/office/drawing/2014/main" id="{E0E84C6D-49EE-4B3F-05B6-28FFD5BAE953}"/>
              </a:ext>
            </a:extLst>
          </p:cNvPr>
          <p:cNvGraphicFramePr>
            <a:graphicFrameLocks noGrp="1" noChangeAspect="1"/>
          </p:cNvGraphicFramePr>
          <p:nvPr/>
        </p:nvGraphicFramePr>
        <p:xfrm>
          <a:off x="433950" y="2064864"/>
          <a:ext cx="6900302" cy="3859687"/>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4007198853"/>
                    </a:ext>
                  </a:extLst>
                </a:gridCol>
                <a:gridCol w="5594707">
                  <a:extLst>
                    <a:ext uri="{9D8B030D-6E8A-4147-A177-3AD203B41FA5}">
                      <a16:colId xmlns:a16="http://schemas.microsoft.com/office/drawing/2014/main" val="253032117"/>
                    </a:ext>
                  </a:extLst>
                </a:gridCol>
              </a:tblGrid>
              <a:tr h="302720">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001782"/>
                  </a:ext>
                </a:extLst>
              </a:tr>
              <a:tr h="277494">
                <a:tc gridSpan="2">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100" b="0" i="0" u="none" strike="noStrike" kern="1200" cap="none" spc="0" normalizeH="0" baseline="0">
                          <a:solidFill>
                            <a:schemeClr val="tx1"/>
                          </a:solidFill>
                          <a:effectLst/>
                          <a:latin typeface="+mj-lt"/>
                          <a:ea typeface="+mn-ea"/>
                          <a:cs typeface="+mn-cs"/>
                        </a:rPr>
                        <a:t>Live meeting</a:t>
                      </a:r>
                    </a:p>
                  </a:txBody>
                  <a:tcPr anchor="ct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lumMod val="90000"/>
                      </a:schemeClr>
                    </a:solidFill>
                  </a:tcPr>
                </a:tc>
                <a:tc hMerge="1">
                  <a:txBody>
                    <a:bodyPr/>
                    <a:lstStyle/>
                    <a:p>
                      <a:pPr marL="0" marR="0" lvl="0" indent="0" algn="l" defTabSz="594623" rtl="0" eaLnBrk="1" fontAlgn="auto" hangingPunct="1">
                        <a:lnSpc>
                          <a:spcPct val="100000"/>
                        </a:lnSpc>
                        <a:spcBef>
                          <a:spcPts val="0"/>
                        </a:spcBef>
                        <a:spcAft>
                          <a:spcPts val="600"/>
                        </a:spcAft>
                        <a:buFontTx/>
                        <a:buNone/>
                      </a:pPr>
                      <a:endParaRPr lang="en-US" sz="1000" b="0" i="0" u="none" strike="noStrike" kern="1200" cap="none" spc="0" normalizeH="0" baseline="0">
                        <a:solidFill>
                          <a:schemeClr val="tx1"/>
                        </a:solidFill>
                        <a:effectLst/>
                        <a:latin typeface="Segoe Sans Display Semilight" pitchFamily="2" charset="0"/>
                        <a:ea typeface="等线" panose="02010600030101010101" pitchFamily="2" charset="-122"/>
                        <a:cs typeface="Segoe Sans Display" pitchFamily="2" charset="0"/>
                        <a:sym typeface=""/>
                      </a:endParaRPr>
                    </a:p>
                  </a:txBody>
                  <a:tcP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2368069888"/>
                  </a:ext>
                </a:extLst>
              </a:tr>
              <a:tr h="437263">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Catch up on a meeting in progress</a:t>
                      </a:r>
                    </a:p>
                  </a:txBody>
                  <a:tcP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What have I missed so far and summarize open questions.</a:t>
                      </a:r>
                    </a:p>
                  </a:txBody>
                  <a:tcP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9532134"/>
                  </a:ext>
                </a:extLst>
              </a:tr>
              <a:tr h="269085">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Surface blockers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What decisions are blocking progress?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0908269"/>
                  </a:ext>
                </a:extLst>
              </a:tr>
              <a:tr h="437263">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Recommend a path forward</a:t>
                      </a:r>
                    </a:p>
                  </a:txBody>
                  <a:tcP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Based on the options and pros/cons discussed, recommend a path forward.</a:t>
                      </a:r>
                    </a:p>
                  </a:txBody>
                  <a:tcP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58128640"/>
                  </a:ext>
                </a:extLst>
              </a:tr>
              <a:tr h="277494">
                <a:tc gridSpan="2">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100" b="0" i="0" u="none" strike="noStrike" kern="1200" cap="none" spc="0" normalizeH="0" baseline="0">
                          <a:solidFill>
                            <a:schemeClr val="tx1"/>
                          </a:solidFill>
                          <a:effectLst/>
                          <a:latin typeface="+mj-lt"/>
                          <a:ea typeface="+mn-ea"/>
                          <a:cs typeface="+mn-cs"/>
                        </a:rPr>
                        <a:t>Copilot in Teams app </a:t>
                      </a:r>
                    </a:p>
                  </a:txBody>
                  <a:tcPr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a:p>
                  </a:txBody>
                  <a:tcP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887509277"/>
                  </a:ext>
                </a:extLst>
              </a:tr>
              <a:tr h="437263">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Track progress over time</a:t>
                      </a:r>
                    </a:p>
                  </a:txBody>
                  <a:tcP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Construct a table timeline of all major milestones and decisions from </a:t>
                      </a:r>
                      <a:r>
                        <a:rPr lang="en-US" sz="1000" b="0" i="0" kern="1200">
                          <a:solidFill>
                            <a:schemeClr val="accent5">
                              <a:lumMod val="50000"/>
                            </a:schemeClr>
                          </a:solidFill>
                          <a:effectLst/>
                          <a:latin typeface="+mj-lt"/>
                          <a:ea typeface="+mn-ea"/>
                          <a:cs typeface="+mn-cs"/>
                        </a:rPr>
                        <a:t>/meeting series</a:t>
                      </a:r>
                    </a:p>
                  </a:txBody>
                  <a:tcP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5502917"/>
                  </a:ext>
                </a:extLst>
              </a:tr>
              <a:tr h="269085">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Summarize meeting </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How did the group come to this conclusion on </a:t>
                      </a:r>
                      <a:r>
                        <a:rPr lang="en-US" sz="1050" b="0" kern="100">
                          <a:solidFill>
                            <a:schemeClr val="accent3">
                              <a:lumMod val="50000"/>
                            </a:schemeClr>
                          </a:solidFill>
                          <a:effectLst/>
                          <a:latin typeface="+mj-lt"/>
                          <a:ea typeface="SimSun"/>
                          <a:cs typeface="Segoe UI"/>
                        </a:rPr>
                        <a:t>[</a:t>
                      </a:r>
                      <a:r>
                        <a:rPr kumimoji="0" lang="en-US" sz="1000" b="0" i="0" u="none" strike="noStrike" kern="100" cap="none" spc="0" normalizeH="0" baseline="0">
                          <a:ln>
                            <a:noFill/>
                          </a:ln>
                          <a:solidFill>
                            <a:schemeClr val="accent3">
                              <a:lumMod val="50000"/>
                              <a:alpha val="99000"/>
                            </a:schemeClr>
                          </a:solidFill>
                          <a:effectLst/>
                          <a:uLnTx/>
                          <a:uFillTx/>
                          <a:latin typeface="+mj-lt"/>
                          <a:ea typeface="+mn-ea"/>
                          <a:cs typeface="+mn-cs"/>
                        </a:rPr>
                        <a:t>specific decision or topic</a:t>
                      </a:r>
                      <a:r>
                        <a:rPr lang="en-US" sz="1050" b="0" kern="100">
                          <a:solidFill>
                            <a:schemeClr val="accent3">
                              <a:lumMod val="50000"/>
                            </a:schemeClr>
                          </a:solidFill>
                          <a:effectLst/>
                          <a:latin typeface="+mj-lt"/>
                          <a:ea typeface="SimSun"/>
                          <a:cs typeface="Segoe UI"/>
                        </a:rPr>
                        <a:t>]</a:t>
                      </a: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308739"/>
                  </a:ext>
                </a:extLst>
              </a:tr>
              <a:tr h="437263">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noProof="0">
                          <a:solidFill>
                            <a:schemeClr val="tx1"/>
                          </a:solidFill>
                          <a:effectLst/>
                          <a:latin typeface="Segoe Sans Display" pitchFamily="2" charset="0"/>
                          <a:ea typeface="+mn-ea"/>
                          <a:cs typeface="+mn-cs"/>
                        </a:rPr>
                        <a:t>Catching up on missed chats</a:t>
                      </a:r>
                      <a:endParaRPr lang="en-US" sz="1000" b="0" i="0" u="none" strike="noStrike" kern="1200" cap="none" spc="0" normalizeH="0" baseline="0">
                        <a:solidFill>
                          <a:schemeClr val="tx1"/>
                        </a:solidFill>
                        <a:effectLst/>
                        <a:latin typeface="Segoe Sans Display" pitchFamily="2" charset="0"/>
                        <a:ea typeface="+mn-ea"/>
                        <a:cs typeface="+mn-cs"/>
                      </a:endParaRPr>
                    </a:p>
                  </a:txBody>
                  <a:tcP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Summarize this chat and call out anything that requires my follow-up.</a:t>
                      </a:r>
                    </a:p>
                  </a:txBody>
                  <a:tcP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70312748"/>
                  </a:ext>
                </a:extLst>
              </a:tr>
              <a:tr h="277494">
                <a:tc gridSpan="2">
                  <a:txBody>
                    <a:bodyPr/>
                    <a:lstStyle/>
                    <a:p>
                      <a:pPr marL="0" marR="0" lvl="0" indent="0" algn="l" defTabSz="594623" rtl="0" eaLnBrk="1" fontAlgn="auto" latinLnBrk="0" hangingPunct="1">
                        <a:lnSpc>
                          <a:spcPct val="100000"/>
                        </a:lnSpc>
                        <a:spcBef>
                          <a:spcPts val="0"/>
                        </a:spcBef>
                        <a:spcAft>
                          <a:spcPts val="600"/>
                        </a:spcAft>
                        <a:buClrTx/>
                        <a:buSzTx/>
                        <a:buFontTx/>
                        <a:buNone/>
                        <a:tabLst/>
                        <a:defRPr/>
                      </a:pPr>
                      <a:r>
                        <a:rPr lang="en-US" sz="1100" b="0" i="0" u="none" strike="noStrike" kern="1200" cap="none" spc="0" normalizeH="0" baseline="0">
                          <a:solidFill>
                            <a:schemeClr val="tx1"/>
                          </a:solidFill>
                          <a:effectLst/>
                          <a:latin typeface="+mj-lt"/>
                          <a:ea typeface="+mn-ea"/>
                          <a:cs typeface="+mn-cs"/>
                        </a:rPr>
                        <a:t>Meeting recap </a:t>
                      </a:r>
                    </a:p>
                  </a:txBody>
                  <a:tcPr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endPar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endParaRPr>
                    </a:p>
                  </a:txBody>
                  <a:tcP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733264102"/>
                  </a:ext>
                </a:extLst>
              </a:tr>
              <a:tr h="437263">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Customizable recap templates</a:t>
                      </a:r>
                    </a:p>
                  </a:txBody>
                  <a:tcPr>
                    <a:lnT w="6350" cap="flat" cmpd="sng" algn="ctr">
                      <a:noFill/>
                      <a:prstDash val="solid"/>
                      <a:round/>
                      <a:headEnd type="none" w="med" len="med"/>
                      <a:tailEnd type="none" w="med" len="med"/>
                    </a:lnT>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Summarize by topic, for each topic discussed, follow this format: </a:t>
                      </a:r>
                      <a:r>
                        <a:rPr lang="en-US" sz="1050" b="0" kern="100">
                          <a:solidFill>
                            <a:schemeClr val="accent3">
                              <a:lumMod val="50000"/>
                            </a:schemeClr>
                          </a:solidFill>
                          <a:effectLst/>
                          <a:latin typeface="+mj-lt"/>
                          <a:ea typeface="SimSun"/>
                          <a:cs typeface="Segoe UI"/>
                        </a:rPr>
                        <a:t>[</a:t>
                      </a:r>
                      <a:r>
                        <a:rPr kumimoji="0" lang="en-US" sz="1000" b="0" i="0" u="none" strike="noStrike" kern="100" cap="none" spc="0" normalizeH="0" baseline="0">
                          <a:ln>
                            <a:noFill/>
                          </a:ln>
                          <a:solidFill>
                            <a:schemeClr val="accent3">
                              <a:lumMod val="50000"/>
                              <a:alpha val="99000"/>
                            </a:schemeClr>
                          </a:solidFill>
                          <a:effectLst/>
                          <a:uLnTx/>
                          <a:uFillTx/>
                          <a:latin typeface="+mj-lt"/>
                          <a:ea typeface="+mn-ea"/>
                          <a:cs typeface="+mn-cs"/>
                        </a:rPr>
                        <a:t>Topic 1</a:t>
                      </a:r>
                      <a:r>
                        <a:rPr lang="en-US" sz="1050" b="0" kern="100">
                          <a:solidFill>
                            <a:schemeClr val="accent3">
                              <a:lumMod val="50000"/>
                            </a:schemeClr>
                          </a:solidFill>
                          <a:effectLst/>
                          <a:latin typeface="+mj-lt"/>
                          <a:ea typeface="SimSun"/>
                          <a:cs typeface="Segoe UI"/>
                        </a:rPr>
                        <a:t>]</a:t>
                      </a:r>
                      <a:r>
                        <a:rPr lang="en-US" sz="10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Context, Discussion, Conclusion</a:t>
                      </a:r>
                    </a:p>
                  </a:txBody>
                  <a:tcPr>
                    <a:lnT w="6350" cap="flat" cmpd="sng" algn="ctr">
                      <a:noFill/>
                      <a:prstDash val="solid"/>
                      <a:round/>
                      <a:headEnd type="none" w="med" len="med"/>
                      <a:tailEnd type="none" w="med" len="med"/>
                    </a:lnT>
                    <a:solidFill>
                      <a:schemeClr val="bg1"/>
                    </a:solidFill>
                  </a:tcPr>
                </a:tc>
                <a:extLst>
                  <a:ext uri="{0D108BD9-81ED-4DB2-BD59-A6C34878D82A}">
                    <a16:rowId xmlns:a16="http://schemas.microsoft.com/office/drawing/2014/main" val="1243163861"/>
                  </a:ext>
                </a:extLst>
              </a:tr>
            </a:tbl>
          </a:graphicData>
        </a:graphic>
      </p:graphicFrame>
      <p:sp>
        <p:nvSpPr>
          <p:cNvPr id="38" name="Title 3">
            <a:extLst>
              <a:ext uri="{FF2B5EF4-FFF2-40B4-BE49-F238E27FC236}">
                <a16:creationId xmlns:a16="http://schemas.microsoft.com/office/drawing/2014/main" id="{1843F84B-1D0F-EA51-60E3-7D0C5F877B8C}"/>
              </a:ext>
            </a:extLst>
          </p:cNvPr>
          <p:cNvSpPr txBox="1">
            <a:spLocks/>
          </p:cNvSpPr>
          <p:nvPr/>
        </p:nvSpPr>
        <p:spPr>
          <a:xfrm>
            <a:off x="433949" y="6345945"/>
            <a:ext cx="6900302" cy="184666"/>
          </a:xfrm>
          <a:prstGeom prst="rect">
            <a:avLst/>
          </a:prstGeom>
          <a:noFill/>
        </p:spPr>
        <p:txBody>
          <a:bodyPr wrap="square" lIns="0" tIns="0" rIns="0" bIns="0" anchor="t">
            <a:spAutoFit/>
          </a:bodyPr>
          <a:lstStyle>
            <a:defPPr>
              <a:defRPr lang="en-US"/>
            </a:defPPr>
            <a:lvl1pPr marR="0" lvl="0" indent="0" defTabSz="932742" fontAlgn="base">
              <a:lnSpc>
                <a:spcPct val="100000"/>
              </a:lnSpc>
              <a:spcBef>
                <a:spcPct val="0"/>
              </a:spcBef>
              <a:spcAft>
                <a:spcPct val="0"/>
              </a:spcAft>
              <a:buClrTx/>
              <a:buSzTx/>
              <a:buFontTx/>
              <a:buNone/>
              <a:tabLst/>
              <a:defRPr kumimoji="0" sz="1600" b="0" i="0" u="none" strike="noStrike" cap="none" normalizeH="0" baseline="0">
                <a:ln w="3175">
                  <a:noFill/>
                </a:ln>
                <a:blipFill>
                  <a:blip r:embed="rId4"/>
                  <a:stretch>
                    <a:fillRect t="-26822" b="-26822"/>
                  </a:stretch>
                </a:blipFill>
                <a:effectLst/>
                <a:uLnTx/>
                <a:uFillTx/>
                <a:latin typeface="Segoe Sans Display Semibold" pitchFamily="2" charset="0"/>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defTabSz="914367" fontAlgn="auto">
              <a:spcBef>
                <a:spcPts val="400"/>
              </a:spcBef>
              <a:spcAft>
                <a:spcPts val="0"/>
              </a:spcAft>
              <a:tabLst>
                <a:tab pos="4060825" algn="l"/>
              </a:tabLst>
              <a:defRPr/>
            </a:pPr>
            <a:r>
              <a:rPr lang="en-US" sz="1200" b="1">
                <a:ln>
                  <a:noFill/>
                </a:ln>
                <a:solidFill>
                  <a:srgbClr val="323139"/>
                </a:solidFill>
                <a:latin typeface="Segoe Sans Display"/>
                <a:cs typeface="Segoe UI"/>
              </a:rPr>
              <a:t>Teams Mode </a:t>
            </a:r>
          </a:p>
        </p:txBody>
      </p:sp>
      <p:sp>
        <p:nvSpPr>
          <p:cNvPr id="39" name="TextBox 38">
            <a:extLst>
              <a:ext uri="{FF2B5EF4-FFF2-40B4-BE49-F238E27FC236}">
                <a16:creationId xmlns:a16="http://schemas.microsoft.com/office/drawing/2014/main" id="{96B84AB9-834C-12E7-21F1-402708B6CF47}"/>
              </a:ext>
            </a:extLst>
          </p:cNvPr>
          <p:cNvSpPr txBox="1">
            <a:spLocks/>
          </p:cNvSpPr>
          <p:nvPr/>
        </p:nvSpPr>
        <p:spPr>
          <a:xfrm>
            <a:off x="433950" y="6622045"/>
            <a:ext cx="6900302" cy="553998"/>
          </a:xfrm>
          <a:prstGeom prst="rect">
            <a:avLst/>
          </a:prstGeom>
          <a:noFill/>
        </p:spPr>
        <p:txBody>
          <a:bodyPr wrap="square" lIns="0" tIns="0" rIns="0" bIns="0" anchor="t">
            <a:spAutoFit/>
          </a:bodyPr>
          <a:lstStyle>
            <a:defPPr>
              <a:defRPr lang="en-US"/>
            </a:defPPr>
            <a:lvl1pPr>
              <a:defRPr kumimoji="0" sz="1400" b="0" i="0" u="none" strike="noStrike" cap="none" spc="0" normalizeH="0" baseline="0">
                <a:ln>
                  <a:noFill/>
                </a:ln>
                <a:effectLst/>
                <a:uLnTx/>
                <a:uFillTx/>
                <a:cs typeface="Segoe UI"/>
              </a:defRPr>
            </a:lvl1pPr>
          </a:lstStyle>
          <a:p>
            <a:pPr marL="0" marR="0" lvl="0" indent="0" algn="l" defTabSz="914367" rtl="0" eaLnBrk="1" fontAlgn="auto" latinLnBrk="0" hangingPunct="1">
              <a:lnSpc>
                <a:spcPct val="100000"/>
              </a:lnSpc>
              <a:spcBef>
                <a:spcPts val="400"/>
              </a:spcBef>
              <a:spcAft>
                <a:spcPts val="600"/>
              </a:spcAft>
              <a:buClrTx/>
              <a:buSzTx/>
              <a:buFontTx/>
              <a:buNone/>
              <a:tabLst>
                <a:tab pos="4060825" algn="l"/>
              </a:tabLst>
              <a:defRPr/>
            </a:pPr>
            <a:r>
              <a:rPr kumimoji="0" lang="en-US" sz="1200" b="0" i="0" u="none" strike="noStrike" kern="1200" cap="none" spc="0" normalizeH="0" baseline="0" noProof="0">
                <a:ln>
                  <a:noFill/>
                </a:ln>
                <a:effectLst/>
                <a:uLnTx/>
                <a:uFillTx/>
                <a:latin typeface="Segoe Sans Display Semilight"/>
                <a:ea typeface="+mn-ea"/>
                <a:cs typeface="Segoe UI"/>
              </a:rPr>
              <a:t>To use </a:t>
            </a:r>
            <a:r>
              <a:rPr kumimoji="0" lang="en-US" sz="1200" b="0" i="0" u="none" strike="noStrike" kern="1200" cap="none" spc="0" normalizeH="0" baseline="0" noProof="0">
                <a:ln>
                  <a:noFill/>
                </a:ln>
                <a:solidFill>
                  <a:schemeClr val="accent1">
                    <a:lumMod val="75000"/>
                  </a:schemeClr>
                </a:solidFill>
                <a:effectLst/>
                <a:uLnTx/>
                <a:uFillTx/>
                <a:latin typeface="Segoe Sans Display Semilight"/>
                <a:ea typeface="+mn-ea"/>
                <a:cs typeface="Segoe UI"/>
                <a:hlinkClick r:id="rId5">
                  <a:extLst>
                    <a:ext uri="{A12FA001-AC4F-418D-AE19-62706E023703}">
                      <ahyp:hlinkClr xmlns:ahyp="http://schemas.microsoft.com/office/drawing/2018/hyperlinkcolor" val="tx"/>
                    </a:ext>
                  </a:extLst>
                </a:hlinkClick>
              </a:rPr>
              <a:t>Teams Mode</a:t>
            </a:r>
            <a:r>
              <a:rPr kumimoji="0" lang="en-US" sz="1200" b="0" i="0" u="none" strike="noStrike" kern="1200" cap="none" spc="0" normalizeH="0" baseline="0" noProof="0">
                <a:ln>
                  <a:noFill/>
                </a:ln>
                <a:effectLst/>
                <a:uLnTx/>
                <a:uFillTx/>
                <a:latin typeface="Segoe Sans Display Semilight"/>
                <a:ea typeface="+mn-ea"/>
                <a:cs typeface="Segoe UI"/>
              </a:rPr>
              <a:t>*, simply @Copilot in a Teams group chat or click </a:t>
            </a:r>
            <a:r>
              <a:rPr kumimoji="0" lang="en-US" sz="1200" b="0" i="0" u="none" strike="noStrike" kern="1200" cap="none" spc="0" normalizeH="0" baseline="0" noProof="0">
                <a:ln>
                  <a:noFill/>
                </a:ln>
                <a:effectLst/>
                <a:uLnTx/>
                <a:uFillTx/>
                <a:latin typeface="Segoe Sans Display"/>
                <a:ea typeface="+mn-ea"/>
                <a:cs typeface="Segoe UI"/>
              </a:rPr>
              <a:t>Open Agents and bots</a:t>
            </a:r>
            <a:r>
              <a:rPr kumimoji="0" lang="en-US" sz="1200" b="0" i="0" u="none" strike="noStrike" kern="1200" cap="none" spc="0" normalizeH="0" baseline="0" noProof="0">
                <a:ln>
                  <a:noFill/>
                </a:ln>
                <a:effectLst/>
                <a:uLnTx/>
                <a:uFillTx/>
                <a:latin typeface="Segoe Sans Display Semilight"/>
                <a:ea typeface="+mn-ea"/>
                <a:cs typeface="Segoe UI"/>
              </a:rPr>
              <a:t> in the upper right corner of Teams and select Copilot. You can also start work in the Microsoft 365 Copilot app, then bring your work to a group chat.</a:t>
            </a:r>
          </a:p>
        </p:txBody>
      </p:sp>
      <p:graphicFrame>
        <p:nvGraphicFramePr>
          <p:cNvPr id="40" name="Table 39">
            <a:extLst>
              <a:ext uri="{FF2B5EF4-FFF2-40B4-BE49-F238E27FC236}">
                <a16:creationId xmlns:a16="http://schemas.microsoft.com/office/drawing/2014/main" id="{53770EAC-5506-2517-5912-B218CF9C31AC}"/>
              </a:ext>
            </a:extLst>
          </p:cNvPr>
          <p:cNvGraphicFramePr>
            <a:graphicFrameLocks noGrp="1" noChangeAspect="1"/>
          </p:cNvGraphicFramePr>
          <p:nvPr/>
        </p:nvGraphicFramePr>
        <p:xfrm>
          <a:off x="433950" y="7288605"/>
          <a:ext cx="6900302" cy="1517705"/>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4007198853"/>
                    </a:ext>
                  </a:extLst>
                </a:gridCol>
                <a:gridCol w="5594707">
                  <a:extLst>
                    <a:ext uri="{9D8B030D-6E8A-4147-A177-3AD203B41FA5}">
                      <a16:colId xmlns:a16="http://schemas.microsoft.com/office/drawing/2014/main" val="253032117"/>
                    </a:ext>
                  </a:extLst>
                </a:gridCol>
              </a:tblGrid>
              <a:tr h="390267">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3175" cap="flat" cmpd="sng" algn="ctr">
                      <a:solidFill>
                        <a:schemeClr val="tx1">
                          <a:lumMod val="100000"/>
                        </a:schemeClr>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1632001782"/>
                  </a:ext>
                </a:extLst>
              </a:tr>
              <a:tr h="563719">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Plan team events​</a:t>
                      </a:r>
                    </a:p>
                  </a:txBody>
                  <a:tcPr anchor="ct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1" i="0" u="none" strike="noStrike" kern="100" cap="none" spc="0" normalizeH="0" baseline="0" noProof="0">
                          <a:solidFill>
                            <a:schemeClr val="tx1"/>
                          </a:solidFill>
                          <a:effectLst/>
                          <a:latin typeface="Segoe Sans Display Semilight" pitchFamily="2" charset="0"/>
                          <a:ea typeface="SimSun" panose="02010600030101010101" pitchFamily="2" charset="-122"/>
                          <a:cs typeface="Segoe UI" panose="020B0502040204020203" pitchFamily="34" charset="0"/>
                        </a:rPr>
                        <a:t>@Copilot </a:t>
                      </a:r>
                      <a:r>
                        <a:rPr lang="en-US" sz="1000" b="0" i="0" u="none" strike="noStrike" kern="100" cap="none" spc="0" normalizeH="0" baseline="0" noProof="0">
                          <a:solidFill>
                            <a:schemeClr val="tx1"/>
                          </a:solidFill>
                          <a:effectLst/>
                          <a:latin typeface="Segoe Sans Display Semilight" pitchFamily="2" charset="0"/>
                          <a:ea typeface="SimSun" panose="02010600030101010101" pitchFamily="2" charset="-122"/>
                          <a:cs typeface="Segoe UI" panose="020B0502040204020203" pitchFamily="34" charset="0"/>
                        </a:rPr>
                        <a:t>suggest a different opening and closing session. @Copilot create a plan to organize logistics.​</a:t>
                      </a:r>
                    </a:p>
                  </a:txBody>
                  <a:tcPr anchor="ct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3269532134"/>
                  </a:ext>
                </a:extLst>
              </a:tr>
              <a:tr h="563719">
                <a:tc>
                  <a:txBody>
                    <a:bodyPr/>
                    <a:lstStyle/>
                    <a:p>
                      <a:pPr marL="0" marR="0" lvl="0" indent="0" algn="l" defTabSz="524695" rtl="0" eaLnBrk="1" fontAlgn="auto" latinLnBrk="0" hangingPunct="1">
                        <a:lnSpc>
                          <a:spcPct val="100000"/>
                        </a:lnSpc>
                        <a:spcBef>
                          <a:spcPts val="0"/>
                        </a:spcBef>
                        <a:spcAft>
                          <a:spcPts val="600"/>
                        </a:spcAft>
                        <a:buFontTx/>
                        <a:buNone/>
                      </a:pPr>
                      <a:r>
                        <a:rPr lang="en-US" sz="1000" b="0" i="0" u="none" strike="noStrike" kern="1200" cap="none" spc="0" normalizeH="0" baseline="0">
                          <a:solidFill>
                            <a:schemeClr val="tx1"/>
                          </a:solidFill>
                          <a:effectLst/>
                          <a:latin typeface="Segoe Sans Display" pitchFamily="2" charset="0"/>
                          <a:ea typeface="+mn-ea"/>
                          <a:cs typeface="+mn-cs"/>
                        </a:rPr>
                        <a:t>Build plan from group chat </a:t>
                      </a:r>
                    </a:p>
                  </a:txBody>
                  <a:tcPr>
                    <a:lnT w="3175" cap="flat" cmpd="sng" algn="ctr">
                      <a:solidFill>
                        <a:schemeClr val="tx1">
                          <a:lumMod val="100000"/>
                        </a:schemeClr>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1000" b="1" i="0" u="none" strike="noStrike" kern="100" cap="none" spc="0" normalizeH="0" baseline="0" noProof="0">
                          <a:solidFill>
                            <a:schemeClr val="tx1"/>
                          </a:solidFill>
                          <a:effectLst/>
                          <a:latin typeface="Segoe Sans Display Semilight" pitchFamily="2" charset="0"/>
                          <a:ea typeface="SimSun" panose="02010600030101010101" pitchFamily="2" charset="-122"/>
                          <a:cs typeface="Segoe UI" panose="020B0502040204020203" pitchFamily="34" charset="0"/>
                        </a:rPr>
                        <a:t>@Copilot </a:t>
                      </a:r>
                      <a:r>
                        <a:rPr lang="en-US" sz="1000" b="0" i="0" u="none" strike="noStrike" kern="100" cap="none" spc="0" normalizeH="0" baseline="0" noProof="0">
                          <a:solidFill>
                            <a:schemeClr val="tx1"/>
                          </a:solidFill>
                          <a:effectLst/>
                          <a:latin typeface="Segoe Sans Display Semilight" pitchFamily="2" charset="0"/>
                          <a:ea typeface="SimSun" panose="02010600030101010101" pitchFamily="2" charset="-122"/>
                          <a:cs typeface="Segoe UI" panose="020B0502040204020203" pitchFamily="34" charset="0"/>
                        </a:rPr>
                        <a:t>suggest a different opening and closing session. @Copilot create a plan to organize logistics.​</a:t>
                      </a:r>
                    </a:p>
                  </a:txBody>
                  <a:tcPr anchor="ctr">
                    <a:lnT w="3175" cap="flat" cmpd="sng" algn="ctr">
                      <a:solidFill>
                        <a:schemeClr val="tx1">
                          <a:lumMod val="100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690908269"/>
                  </a:ext>
                </a:extLst>
              </a:tr>
            </a:tbl>
          </a:graphicData>
        </a:graphic>
      </p:graphicFrame>
      <p:sp>
        <p:nvSpPr>
          <p:cNvPr id="36" name="TextBox 35">
            <a:extLst>
              <a:ext uri="{FF2B5EF4-FFF2-40B4-BE49-F238E27FC236}">
                <a16:creationId xmlns:a16="http://schemas.microsoft.com/office/drawing/2014/main" id="{B16B0302-DAED-9108-1FA1-C86FE59A2F57}"/>
              </a:ext>
            </a:extLst>
          </p:cNvPr>
          <p:cNvSpPr txBox="1"/>
          <p:nvPr/>
        </p:nvSpPr>
        <p:spPr>
          <a:xfrm>
            <a:off x="433950" y="9343152"/>
            <a:ext cx="6900302" cy="123111"/>
          </a:xfrm>
          <a:prstGeom prst="rect">
            <a:avLst/>
          </a:prstGeom>
          <a:noFill/>
        </p:spPr>
        <p:txBody>
          <a:bodyPr wrap="square" lIns="0" tIns="0" rIns="0" bIns="0" anchor="b">
            <a:spAutoFit/>
          </a:bodyPr>
          <a:lstStyle/>
          <a:p>
            <a:pPr marL="0" marR="0" lvl="0" indent="0" algn="l" defTabSz="914367" rtl="0" eaLnBrk="1" fontAlgn="auto" latinLnBrk="0" hangingPunct="1">
              <a:lnSpc>
                <a:spcPct val="100000"/>
              </a:lnSpc>
              <a:spcBef>
                <a:spcPts val="200"/>
              </a:spcBef>
              <a:spcAft>
                <a:spcPts val="100"/>
              </a:spcAft>
              <a:buClrTx/>
              <a:buSzTx/>
              <a:buFontTx/>
              <a:buNone/>
              <a:tabLst/>
              <a:defRPr/>
            </a:pPr>
            <a:r>
              <a:rPr kumimoji="0" lang="en-US" sz="800" b="0" i="1" u="none" strike="noStrike" kern="1200" cap="none" spc="0" normalizeH="0" baseline="0" noProof="0">
                <a:ln>
                  <a:noFill/>
                </a:ln>
                <a:solidFill>
                  <a:srgbClr val="323139"/>
                </a:solidFill>
                <a:effectLst/>
                <a:uLnTx/>
                <a:uFillTx/>
                <a:latin typeface="Segoe Sans Display Semilight"/>
                <a:ea typeface="+mn-ea"/>
                <a:cs typeface="+mn-cs"/>
              </a:rPr>
              <a:t>*Copilot in Teams is generally available for Microsoft 365 Copilot licensed users on desktop, mobile, and web.</a:t>
            </a:r>
          </a:p>
        </p:txBody>
      </p:sp>
      <p:cxnSp>
        <p:nvCxnSpPr>
          <p:cNvPr id="4" name="Straight Connector 3">
            <a:extLst>
              <a:ext uri="{FF2B5EF4-FFF2-40B4-BE49-F238E27FC236}">
                <a16:creationId xmlns:a16="http://schemas.microsoft.com/office/drawing/2014/main" id="{3900F28D-566A-400D-7F4B-6205CDFBF7A6}"/>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Rectangle: Rounded Corners 9">
            <a:hlinkClick r:id="rId6" action="ppaction://hlinksldjump"/>
            <a:extLst>
              <a:ext uri="{FF2B5EF4-FFF2-40B4-BE49-F238E27FC236}">
                <a16:creationId xmlns:a16="http://schemas.microsoft.com/office/drawing/2014/main" id="{DE373F0B-38C1-93D2-8EB7-1DBB5DD55B4E}"/>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6" name="Rectangle: Rounded Corners 9">
            <a:hlinkClick r:id="rId7" action="ppaction://hlinksldjump"/>
            <a:extLst>
              <a:ext uri="{FF2B5EF4-FFF2-40B4-BE49-F238E27FC236}">
                <a16:creationId xmlns:a16="http://schemas.microsoft.com/office/drawing/2014/main" id="{FDC510CB-0B9F-993D-B9D4-BDF07619019B}"/>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4"/>
                  <a:stretch>
                    <a:fillRect t="-26822" b="-26822"/>
                  </a:stretch>
                </a:blipFill>
                <a:latin typeface="Segoe Sans Display Semibold" pitchFamily="2" charset="0"/>
                <a:cs typeface="Segoe Sans Display Semibold" pitchFamily="2" charset="0"/>
              </a:rPr>
              <a:t>Microsoft 365 Copilot</a:t>
            </a:r>
          </a:p>
        </p:txBody>
      </p:sp>
      <p:sp>
        <p:nvSpPr>
          <p:cNvPr id="7" name="Rectangle: Rounded Corners 6">
            <a:hlinkClick r:id="rId8" action="ppaction://hlinksldjump"/>
            <a:extLst>
              <a:ext uri="{FF2B5EF4-FFF2-40B4-BE49-F238E27FC236}">
                <a16:creationId xmlns:a16="http://schemas.microsoft.com/office/drawing/2014/main" id="{807F7C5B-CF47-B14A-73A1-6D8ABAC55512}"/>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8" name="Rectangle: Rounded Corners 9">
            <a:hlinkClick r:id="rId9" action="ppaction://hlinksldjump"/>
            <a:extLst>
              <a:ext uri="{FF2B5EF4-FFF2-40B4-BE49-F238E27FC236}">
                <a16:creationId xmlns:a16="http://schemas.microsoft.com/office/drawing/2014/main" id="{CEFBBDA3-7288-CE66-CCFE-AE3D2B4B92CD}"/>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11" name="Content Placeholder 2">
            <a:extLst>
              <a:ext uri="{FF2B5EF4-FFF2-40B4-BE49-F238E27FC236}">
                <a16:creationId xmlns:a16="http://schemas.microsoft.com/office/drawing/2014/main" id="{BD850D02-6439-3AF3-DE6B-AE5FBB26016B}"/>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3" name="Content Placeholder 2">
            <a:extLst>
              <a:ext uri="{FF2B5EF4-FFF2-40B4-BE49-F238E27FC236}">
                <a16:creationId xmlns:a16="http://schemas.microsoft.com/office/drawing/2014/main" id="{658A9F3C-CB4D-44BB-2ECB-2F3DA36892E4}"/>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lvl="0" indent="0" defTabSz="1018824" fontAlgn="auto">
              <a:lnSpc>
                <a:spcPct val="100000"/>
              </a:lnSpc>
              <a:spcBef>
                <a:spcPts val="0"/>
              </a:spcBef>
              <a:spcAft>
                <a:spcPts val="3000"/>
              </a:spcAft>
              <a:buClrTx/>
              <a:buSzTx/>
              <a:tabLs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5" name="Content Placeholder 2">
            <a:extLst>
              <a:ext uri="{FF2B5EF4-FFF2-40B4-BE49-F238E27FC236}">
                <a16:creationId xmlns:a16="http://schemas.microsoft.com/office/drawing/2014/main" id="{E2FF83A6-6203-76D1-0F86-80501B6288CC}"/>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lvl="0" indent="0" defTabSz="1018824" fontAlgn="auto">
              <a:lnSpc>
                <a:spcPct val="100000"/>
              </a:lnSpc>
              <a:spcBef>
                <a:spcPts val="0"/>
              </a:spcBef>
              <a:spcAft>
                <a:spcPts val="3000"/>
              </a:spcAft>
              <a:buClrTx/>
              <a:buSzTx/>
              <a:tabLst/>
              <a:defRPr/>
            </a:pPr>
            <a:r>
              <a:rPr lang="en-US" sz="1050">
                <a:solidFill>
                  <a:schemeClr val="accent3">
                    <a:lumMod val="50000"/>
                    <a:alpha val="99000"/>
                  </a:schemeClr>
                </a:solidFill>
              </a:rPr>
              <a:t>[ ] = [Details you insert]</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C8DF2-2341-2020-8ECC-FD52029C27D7}"/>
            </a:ext>
          </a:extLst>
        </p:cNvPr>
        <p:cNvGrpSpPr/>
        <p:nvPr/>
      </p:nvGrpSpPr>
      <p:grpSpPr>
        <a:xfrm>
          <a:off x="0" y="0"/>
          <a:ext cx="0" cy="0"/>
          <a:chOff x="0" y="0"/>
          <a:chExt cx="0" cy="0"/>
        </a:xfrm>
      </p:grpSpPr>
      <p:sp>
        <p:nvSpPr>
          <p:cNvPr id="41" name="Slide Number Placeholder 5">
            <a:extLst>
              <a:ext uri="{FF2B5EF4-FFF2-40B4-BE49-F238E27FC236}">
                <a16:creationId xmlns:a16="http://schemas.microsoft.com/office/drawing/2014/main" id="{D3C093D5-8A18-CED1-AF75-00E1974C6AC0}"/>
              </a:ext>
              <a:ext uri="{C183D7F6-B498-43B3-948B-1728B52AA6E4}">
                <adec:decorative xmlns:adec="http://schemas.microsoft.com/office/drawing/2017/decorative" val="1"/>
              </a:ext>
            </a:extLst>
          </p:cNvPr>
          <p:cNvSpPr txBox="1">
            <a:spLocks/>
          </p:cNvSpPr>
          <p:nvPr/>
        </p:nvSpPr>
        <p:spPr>
          <a:xfrm>
            <a:off x="6022975" y="9666288"/>
            <a:ext cx="1749425" cy="125412"/>
          </a:xfrm>
        </p:spPr>
        <p:txBody>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42" name="Rectangle: Single Corner Rounded 41">
            <a:extLst>
              <a:ext uri="{FF2B5EF4-FFF2-40B4-BE49-F238E27FC236}">
                <a16:creationId xmlns:a16="http://schemas.microsoft.com/office/drawing/2014/main" id="{99821228-8184-950A-804B-21385555246D}"/>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2"/>
                <a:stretch>
                  <a:fillRect t="-26822" b="-26822"/>
                </a:stretch>
              </a:blipFill>
              <a:effectLst/>
              <a:uLnTx/>
              <a:uFillTx/>
              <a:latin typeface="Segoe Sans Display Semibold" pitchFamily="2" charset="0"/>
              <a:ea typeface="+mn-ea"/>
              <a:cs typeface="Segoe Sans Display Semibold" pitchFamily="2" charset="0"/>
            </a:endParaRPr>
          </a:p>
        </p:txBody>
      </p:sp>
      <p:pic>
        <p:nvPicPr>
          <p:cNvPr id="49" name="Picture 4">
            <a:extLst>
              <a:ext uri="{FF2B5EF4-FFF2-40B4-BE49-F238E27FC236}">
                <a16:creationId xmlns:a16="http://schemas.microsoft.com/office/drawing/2014/main" id="{06480327-5BF2-3703-3C0A-A7E476BC1683}"/>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37630859-809C-4F74-3636-F3C59317C326}"/>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6AFEA43E-7E07-8A5B-B323-C02329291927}"/>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2"/>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Agents in Teams</a:t>
            </a:r>
          </a:p>
        </p:txBody>
      </p:sp>
      <p:sp>
        <p:nvSpPr>
          <p:cNvPr id="2" name="TextBox 1">
            <a:extLst>
              <a:ext uri="{FF2B5EF4-FFF2-40B4-BE49-F238E27FC236}">
                <a16:creationId xmlns:a16="http://schemas.microsoft.com/office/drawing/2014/main" id="{4D962206-306A-52E8-AB92-DCE982EFCADC}"/>
              </a:ext>
            </a:extLst>
          </p:cNvPr>
          <p:cNvSpPr txBox="1">
            <a:spLocks/>
          </p:cNvSpPr>
          <p:nvPr/>
        </p:nvSpPr>
        <p:spPr>
          <a:xfrm>
            <a:off x="433950" y="1381257"/>
            <a:ext cx="6900302" cy="369332"/>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r>
              <a:rPr lang="en-US">
                <a:solidFill>
                  <a:schemeClr val="tx1"/>
                </a:solidFill>
              </a:rPr>
              <a:t>Agents in Teams work alongside you to capture decisions, track progress, and move work forward across meetings, chats, and channels.</a:t>
            </a:r>
          </a:p>
        </p:txBody>
      </p:sp>
      <p:sp>
        <p:nvSpPr>
          <p:cNvPr id="13" name="TextBox 12">
            <a:extLst>
              <a:ext uri="{FF2B5EF4-FFF2-40B4-BE49-F238E27FC236}">
                <a16:creationId xmlns:a16="http://schemas.microsoft.com/office/drawing/2014/main" id="{D6F5436C-3141-5C11-EF43-FC9476028E0C}"/>
              </a:ext>
            </a:extLst>
          </p:cNvPr>
          <p:cNvSpPr txBox="1"/>
          <p:nvPr/>
        </p:nvSpPr>
        <p:spPr>
          <a:xfrm>
            <a:off x="433950" y="1995636"/>
            <a:ext cx="6900302" cy="530915"/>
          </a:xfrm>
          <a:prstGeom prst="rect">
            <a:avLst/>
          </a:prstGeom>
          <a:noFill/>
        </p:spPr>
        <p:txBody>
          <a:bodyPr wrap="square" lIns="0" tIns="0" rIns="0" bIns="0" anchor="t">
            <a:spAutoFit/>
          </a:bodyPr>
          <a:lstStyle>
            <a:defPPr>
              <a:defRPr lang="en-US"/>
            </a:defPPr>
            <a:lvl1pPr fontAlgn="t">
              <a:defRPr sz="1100">
                <a:solidFill>
                  <a:srgbClr val="323139"/>
                </a:solidFill>
                <a:latin typeface="Segoe Sans Display Semilight"/>
                <a:cs typeface="Segoe UI"/>
              </a:defRPr>
            </a:lvl1pPr>
          </a:lstStyle>
          <a:p>
            <a:r>
              <a:rPr lang="en-US">
                <a:latin typeface="Segoe Sans Display Semibold" pitchFamily="2" charset="0"/>
                <a:cs typeface="Segoe Sans Display Semibold" pitchFamily="2" charset="0"/>
              </a:rPr>
              <a:t>Facilitator Agent</a:t>
            </a:r>
          </a:p>
          <a:p>
            <a:pPr>
              <a:spcBef>
                <a:spcPts val="300"/>
              </a:spcBef>
            </a:pPr>
            <a:r>
              <a:rPr lang="en-US" sz="1050">
                <a:latin typeface="+mn-lt"/>
              </a:rPr>
              <a:t>Acts as a real-time meeting collaborator in Microsoft Teams that helps structure discussions, capture decisions, and turn conversations into clear next steps.</a:t>
            </a:r>
          </a:p>
        </p:txBody>
      </p:sp>
      <p:graphicFrame>
        <p:nvGraphicFramePr>
          <p:cNvPr id="30" name="Table 29">
            <a:extLst>
              <a:ext uri="{FF2B5EF4-FFF2-40B4-BE49-F238E27FC236}">
                <a16:creationId xmlns:a16="http://schemas.microsoft.com/office/drawing/2014/main" id="{83D0A704-AF1D-EACE-ADB3-C87593F145B4}"/>
              </a:ext>
            </a:extLst>
          </p:cNvPr>
          <p:cNvGraphicFramePr>
            <a:graphicFrameLocks noGrp="1" noChangeAspect="1"/>
          </p:cNvGraphicFramePr>
          <p:nvPr/>
        </p:nvGraphicFramePr>
        <p:xfrm>
          <a:off x="433950" y="2682623"/>
          <a:ext cx="6900302" cy="1591287"/>
        </p:xfrm>
        <a:graphic>
          <a:graphicData uri="http://schemas.openxmlformats.org/drawingml/2006/table">
            <a:tbl>
              <a:tblPr firstRow="1" bandRow="1">
                <a:effectLst/>
                <a:tableStyleId>{2D5ABB26-0587-4C30-8999-92F81FD0307C}</a:tableStyleId>
              </a:tblPr>
              <a:tblGrid>
                <a:gridCol w="1242450">
                  <a:extLst>
                    <a:ext uri="{9D8B030D-6E8A-4147-A177-3AD203B41FA5}">
                      <a16:colId xmlns:a16="http://schemas.microsoft.com/office/drawing/2014/main" val="4007198853"/>
                    </a:ext>
                  </a:extLst>
                </a:gridCol>
                <a:gridCol w="5657852">
                  <a:extLst>
                    <a:ext uri="{9D8B030D-6E8A-4147-A177-3AD203B41FA5}">
                      <a16:colId xmlns:a16="http://schemas.microsoft.com/office/drawing/2014/main" val="253032117"/>
                    </a:ext>
                  </a:extLst>
                </a:gridCol>
              </a:tblGrid>
              <a:tr h="280815">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001782"/>
                  </a:ext>
                </a:extLst>
              </a:tr>
              <a:tr h="234013">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Create meeting docs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@Facilitator</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Generate a one pager on our strategy in Word</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9532134"/>
                  </a:ext>
                </a:extLst>
              </a:tr>
              <a:tr h="234013">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Add agenda topics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@Facilitator </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add agenda with these topics: </a:t>
                      </a:r>
                      <a:r>
                        <a:rPr lang="en-US" sz="900" b="0" kern="100">
                          <a:solidFill>
                            <a:schemeClr val="accent3">
                              <a:lumMod val="50000"/>
                            </a:schemeClr>
                          </a:solidFill>
                          <a:effectLst/>
                          <a:latin typeface="+mj-lt"/>
                          <a:ea typeface="SimSun"/>
                          <a:cs typeface="Segoe UI"/>
                        </a:rPr>
                        <a:t>[topic 1]</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kern="100">
                          <a:solidFill>
                            <a:schemeClr val="accent3">
                              <a:lumMod val="50000"/>
                            </a:schemeClr>
                          </a:solidFill>
                          <a:effectLst/>
                          <a:latin typeface="+mj-lt"/>
                          <a:ea typeface="SimSun"/>
                          <a:cs typeface="Segoe UI"/>
                        </a:rPr>
                        <a:t>[topic 2]</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kern="100">
                          <a:solidFill>
                            <a:schemeClr val="accent3">
                              <a:lumMod val="50000"/>
                            </a:schemeClr>
                          </a:solidFill>
                          <a:effectLst/>
                          <a:latin typeface="+mj-lt"/>
                          <a:ea typeface="SimSun"/>
                          <a:cs typeface="Segoe UI"/>
                        </a:rPr>
                        <a:t>[topic 3]</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0908269"/>
                  </a:ext>
                </a:extLst>
              </a:tr>
              <a:tr h="234013">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Capture live notes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@Facilitator </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capture key points, decisions, and action items (with owners) in the shared meeting notes as we go.</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8128640"/>
                  </a:ext>
                </a:extLst>
              </a:tr>
              <a:tr h="37442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Create tasks from discussion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@Facilitator </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turn today’s discussion into a task list with owners and next steps and generate a shareable document the team can use.</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648605"/>
                  </a:ext>
                </a:extLst>
              </a:tr>
              <a:tr h="234013">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Ask questions live</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@Facilitator</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based on what’s been said so far, what have we decided, what’s still open, and what should we do next?</a:t>
                      </a:r>
                    </a:p>
                  </a:txBody>
                  <a:tcPr marR="0">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335502917"/>
                  </a:ext>
                </a:extLst>
              </a:tr>
            </a:tbl>
          </a:graphicData>
        </a:graphic>
      </p:graphicFrame>
      <p:sp>
        <p:nvSpPr>
          <p:cNvPr id="17" name="TextBox 16">
            <a:extLst>
              <a:ext uri="{FF2B5EF4-FFF2-40B4-BE49-F238E27FC236}">
                <a16:creationId xmlns:a16="http://schemas.microsoft.com/office/drawing/2014/main" id="{77FBFAA3-085D-B45A-868F-6D1F425D1FBF}"/>
              </a:ext>
            </a:extLst>
          </p:cNvPr>
          <p:cNvSpPr txBox="1"/>
          <p:nvPr/>
        </p:nvSpPr>
        <p:spPr>
          <a:xfrm>
            <a:off x="433950" y="4609384"/>
            <a:ext cx="6900302" cy="492443"/>
          </a:xfrm>
          <a:prstGeom prst="rect">
            <a:avLst/>
          </a:prstGeom>
          <a:noFill/>
        </p:spPr>
        <p:txBody>
          <a:bodyPr wrap="square" lIns="0" tIns="0" rIns="0" bIns="0" anchor="t">
            <a:spAutoFit/>
          </a:bodyPr>
          <a:lstStyle>
            <a:defPPr>
              <a:defRPr lang="en-US"/>
            </a:defPPr>
            <a:lvl1pPr fontAlgn="t">
              <a:defRPr sz="1100">
                <a:solidFill>
                  <a:srgbClr val="323139"/>
                </a:solidFill>
                <a:latin typeface="Segoe Sans Display Semilight"/>
                <a:cs typeface="Segoe UI"/>
              </a:defRPr>
            </a:lvl1pPr>
          </a:lstStyle>
          <a:p>
            <a:r>
              <a:rPr lang="en-US">
                <a:latin typeface="Segoe Sans Display Semibold" pitchFamily="2" charset="0"/>
                <a:cs typeface="Segoe Sans Display Semibold" pitchFamily="2" charset="0"/>
              </a:rPr>
              <a:t>Channel Agent</a:t>
            </a:r>
          </a:p>
          <a:p>
            <a:r>
              <a:rPr lang="en-US" sz="1050">
                <a:latin typeface="+mn-lt"/>
              </a:rPr>
              <a:t>Acts as a channel-aware collaborator that synthesizes conversations, tracks progress, and turns discussions into clear updates and next steps.</a:t>
            </a:r>
          </a:p>
        </p:txBody>
      </p:sp>
      <p:graphicFrame>
        <p:nvGraphicFramePr>
          <p:cNvPr id="32" name="Table 31">
            <a:extLst>
              <a:ext uri="{FF2B5EF4-FFF2-40B4-BE49-F238E27FC236}">
                <a16:creationId xmlns:a16="http://schemas.microsoft.com/office/drawing/2014/main" id="{EF493D1B-FB55-5CA5-22D5-21DF0E16C497}"/>
              </a:ext>
            </a:extLst>
          </p:cNvPr>
          <p:cNvGraphicFramePr>
            <a:graphicFrameLocks noGrp="1" noChangeAspect="1"/>
          </p:cNvGraphicFramePr>
          <p:nvPr/>
        </p:nvGraphicFramePr>
        <p:xfrm>
          <a:off x="433950" y="5215553"/>
          <a:ext cx="6900302" cy="2468880"/>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4007198853"/>
                    </a:ext>
                  </a:extLst>
                </a:gridCol>
                <a:gridCol w="5594707">
                  <a:extLst>
                    <a:ext uri="{9D8B030D-6E8A-4147-A177-3AD203B41FA5}">
                      <a16:colId xmlns:a16="http://schemas.microsoft.com/office/drawing/2014/main" val="253032117"/>
                    </a:ext>
                  </a:extLst>
                </a:gridCol>
              </a:tblGrid>
              <a:tr h="0">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001782"/>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Create status updates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Create a status report on the latest updates. Include columns for status, this week’s focus, next steps, any help needed, and the due date.</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9532134"/>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Carry Context Across Work</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summarize key decisions, blockers, and next steps from this channel and any related meetings.</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0908269"/>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Answer project questions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what’s the current project status in this channel—recent decisions, owners, and what’s at risk?</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8128640"/>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Automate project updates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create tasks from the follow-ups in this thread (with owners + due dates) and suggest a follow-up meeting with a proposed agenda.</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648605"/>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Surface team insights</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identify the top risks, dependencies, and insights from recent channel activity and summarize what needs attention this week.</a:t>
                      </a:r>
                    </a:p>
                  </a:txBody>
                  <a:tcPr marR="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5502917"/>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900" b="0" i="0" u="none" strike="noStrike" kern="1200" cap="none" spc="0" normalizeH="0" baseline="0">
                          <a:solidFill>
                            <a:schemeClr val="tx1"/>
                          </a:solidFill>
                          <a:effectLst/>
                          <a:latin typeface="Segoe Sans Display" pitchFamily="2" charset="0"/>
                          <a:ea typeface="+mn-ea"/>
                          <a:cs typeface="+mn-cs"/>
                        </a:rPr>
                        <a:t>Create status updates</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ctr" latinLnBrk="0" hangingPunct="1">
                        <a:lnSpc>
                          <a:spcPct val="100000"/>
                        </a:lnSpc>
                        <a:spcBef>
                          <a:spcPts val="0"/>
                        </a:spcBef>
                        <a:spcAft>
                          <a:spcPts val="0"/>
                        </a:spcAft>
                        <a:buClrTx/>
                        <a:buSzTx/>
                        <a:buFontTx/>
                        <a:buNone/>
                        <a:tabLst/>
                        <a:defRPr/>
                      </a:pP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@Channel</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a:t>
                      </a:r>
                      <a:r>
                        <a:rPr lang="en-US" sz="900" b="0" i="0" u="none" strike="noStrike" kern="100" cap="none" spc="0" normalizeH="0" baseline="0">
                          <a:solidFill>
                            <a:schemeClr val="tx1"/>
                          </a:solidFill>
                          <a:effectLst/>
                          <a:latin typeface="+mj-lt"/>
                          <a:ea typeface="SimSun" panose="02010600030101010101" pitchFamily="2" charset="-122"/>
                          <a:cs typeface="Segoe UI" panose="020B0502040204020203" pitchFamily="34" charset="0"/>
                        </a:rPr>
                        <a:t>agent</a:t>
                      </a:r>
                      <a:r>
                        <a:rPr lang="en-US" sz="900" b="0" i="0" u="none" strike="noStrike" kern="100" cap="none" spc="0" normalizeH="0" baseline="0">
                          <a:solidFill>
                            <a:schemeClr val="tx1"/>
                          </a:solidFill>
                          <a:effectLst/>
                          <a:latin typeface="Segoe Sans Display Semilight" pitchFamily="2" charset="0"/>
                          <a:ea typeface="SimSun" panose="02010600030101010101" pitchFamily="2" charset="-122"/>
                          <a:cs typeface="Segoe UI" panose="020B0502040204020203" pitchFamily="34" charset="0"/>
                        </a:rPr>
                        <a:t> Create a status report on the latest updates. Include columns for status, this week’s focus, next steps, any help needed, and the due date.</a:t>
                      </a:r>
                    </a:p>
                  </a:txBody>
                  <a:tcPr marR="0">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40308739"/>
                  </a:ext>
                </a:extLst>
              </a:tr>
            </a:tbl>
          </a:graphicData>
        </a:graphic>
      </p:graphicFrame>
      <p:sp>
        <p:nvSpPr>
          <p:cNvPr id="19" name="TextBox 18">
            <a:extLst>
              <a:ext uri="{FF2B5EF4-FFF2-40B4-BE49-F238E27FC236}">
                <a16:creationId xmlns:a16="http://schemas.microsoft.com/office/drawing/2014/main" id="{212A545F-27D0-0FE9-AC27-6462151B3237}"/>
              </a:ext>
            </a:extLst>
          </p:cNvPr>
          <p:cNvSpPr txBox="1"/>
          <p:nvPr/>
        </p:nvSpPr>
        <p:spPr>
          <a:xfrm>
            <a:off x="433950" y="7922810"/>
            <a:ext cx="6900302" cy="692497"/>
          </a:xfrm>
          <a:prstGeom prst="rect">
            <a:avLst/>
          </a:prstGeom>
          <a:noFill/>
        </p:spPr>
        <p:txBody>
          <a:bodyPr wrap="square" lIns="0" tIns="0" rIns="0" bIns="0" anchor="t">
            <a:spAutoFit/>
          </a:bodyPr>
          <a:lstStyle>
            <a:defPPr>
              <a:defRPr lang="en-US"/>
            </a:defPPr>
            <a:lvl1pPr fontAlgn="t">
              <a:defRPr sz="1100">
                <a:solidFill>
                  <a:srgbClr val="323139"/>
                </a:solidFill>
                <a:latin typeface="Segoe Sans Display Semilight"/>
                <a:cs typeface="Segoe UI"/>
              </a:defRPr>
            </a:lvl1pPr>
          </a:lstStyle>
          <a:p>
            <a:r>
              <a:rPr lang="en-US">
                <a:latin typeface="Segoe Sans Display Semibold" pitchFamily="2" charset="0"/>
                <a:cs typeface="Segoe Sans Display Semibold" pitchFamily="2" charset="0"/>
              </a:rPr>
              <a:t>Third-Party Agents</a:t>
            </a:r>
          </a:p>
          <a:p>
            <a:pPr>
              <a:spcBef>
                <a:spcPts val="300"/>
              </a:spcBef>
              <a:spcAft>
                <a:spcPts val="600"/>
              </a:spcAft>
            </a:pPr>
            <a:r>
              <a:rPr lang="en-US" sz="1050">
                <a:latin typeface="+mn-lt"/>
              </a:rPr>
              <a:t>Bring third-party agents directly into Teams – all while respecting the permissions and policies of your organization. support your team’s ability to get work done more efficiently by integrating third-party agents into your collaboration workflows. You’ll collaborate with third-party agents like you do with your colleagues to help:</a:t>
            </a:r>
          </a:p>
        </p:txBody>
      </p:sp>
      <p:sp>
        <p:nvSpPr>
          <p:cNvPr id="22" name="TextBox 21">
            <a:extLst>
              <a:ext uri="{FF2B5EF4-FFF2-40B4-BE49-F238E27FC236}">
                <a16:creationId xmlns:a16="http://schemas.microsoft.com/office/drawing/2014/main" id="{AEDA5B57-8603-5F1C-2723-885ED1C94C8C}"/>
              </a:ext>
            </a:extLst>
          </p:cNvPr>
          <p:cNvSpPr txBox="1"/>
          <p:nvPr/>
        </p:nvSpPr>
        <p:spPr>
          <a:xfrm>
            <a:off x="433950" y="8709966"/>
            <a:ext cx="6900302" cy="323165"/>
          </a:xfrm>
          <a:prstGeom prst="rect">
            <a:avLst/>
          </a:prstGeom>
          <a:noFill/>
        </p:spPr>
        <p:txBody>
          <a:bodyPr wrap="square" lIns="0" tIns="0" rIns="0" bIns="0" numCol="2">
            <a:spAutoFit/>
          </a:bodyPr>
          <a:lstStyle/>
          <a:p>
            <a:pPr marL="123825" indent="-123825">
              <a:buFont typeface="Wingdings" panose="05000000000000000000" pitchFamily="2" charset="2"/>
              <a:buChar char=""/>
            </a:pPr>
            <a:r>
              <a:rPr lang="en-IN" sz="1050"/>
              <a:t>Complete specialized tasks</a:t>
            </a:r>
          </a:p>
          <a:p>
            <a:pPr marL="123825" indent="-123825">
              <a:buFont typeface="Wingdings" panose="05000000000000000000" pitchFamily="2" charset="2"/>
              <a:buChar char=""/>
            </a:pPr>
            <a:r>
              <a:rPr lang="en-IN" sz="1050"/>
              <a:t>Assist with project management</a:t>
            </a:r>
          </a:p>
          <a:p>
            <a:pPr marL="123825" indent="-123825">
              <a:buFont typeface="Wingdings" panose="05000000000000000000" pitchFamily="2" charset="2"/>
              <a:buChar char=""/>
            </a:pPr>
            <a:r>
              <a:rPr lang="en-IN" sz="1050"/>
              <a:t>Coordinate and communicate across your team</a:t>
            </a:r>
          </a:p>
        </p:txBody>
      </p:sp>
      <p:sp>
        <p:nvSpPr>
          <p:cNvPr id="50" name="TextBox 49">
            <a:extLst>
              <a:ext uri="{FF2B5EF4-FFF2-40B4-BE49-F238E27FC236}">
                <a16:creationId xmlns:a16="http://schemas.microsoft.com/office/drawing/2014/main" id="{476EC161-4E6F-5D45-5D5E-D7684D32F297}"/>
              </a:ext>
            </a:extLst>
          </p:cNvPr>
          <p:cNvSpPr txBox="1"/>
          <p:nvPr/>
        </p:nvSpPr>
        <p:spPr>
          <a:xfrm>
            <a:off x="433950" y="9343152"/>
            <a:ext cx="6900302" cy="123111"/>
          </a:xfrm>
          <a:prstGeom prst="rect">
            <a:avLst/>
          </a:prstGeom>
          <a:noFill/>
        </p:spPr>
        <p:txBody>
          <a:bodyPr wrap="square" lIns="0" tIns="0" rIns="0" bIns="0" anchor="b">
            <a:spAutoFit/>
          </a:bodyPr>
          <a:lstStyle/>
          <a:p>
            <a:pPr lvl="0">
              <a:spcBef>
                <a:spcPts val="200"/>
              </a:spcBef>
              <a:spcAft>
                <a:spcPts val="100"/>
              </a:spcAft>
              <a:defRPr/>
            </a:pPr>
            <a:r>
              <a:rPr lang="en-US" sz="800" i="1">
                <a:solidFill>
                  <a:srgbClr val="323139"/>
                </a:solidFill>
              </a:rPr>
              <a:t>*Copilot in Teams is generally available for Microsoft 365 Copilot licensed users on desktop, mobile, and web</a:t>
            </a:r>
            <a:r>
              <a:rPr kumimoji="0" lang="en-US" sz="800" b="0" i="1" u="none" strike="noStrike" kern="1200" cap="none" spc="0" normalizeH="0" baseline="0" noProof="0">
                <a:ln>
                  <a:noFill/>
                </a:ln>
                <a:solidFill>
                  <a:srgbClr val="323139"/>
                </a:solidFill>
                <a:effectLst/>
                <a:uLnTx/>
                <a:uFillTx/>
                <a:latin typeface="Segoe Sans Display Semilight"/>
                <a:ea typeface="+mn-ea"/>
                <a:cs typeface="+mn-cs"/>
              </a:rPr>
              <a:t>.</a:t>
            </a:r>
          </a:p>
        </p:txBody>
      </p:sp>
      <p:cxnSp>
        <p:nvCxnSpPr>
          <p:cNvPr id="4" name="Straight Connector 3">
            <a:extLst>
              <a:ext uri="{FF2B5EF4-FFF2-40B4-BE49-F238E27FC236}">
                <a16:creationId xmlns:a16="http://schemas.microsoft.com/office/drawing/2014/main" id="{6D3A2012-860A-6326-3D92-7681D436F80E}"/>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Rectangle: Rounded Corners 9">
            <a:hlinkClick r:id="rId4" action="ppaction://hlinksldjump"/>
            <a:extLst>
              <a:ext uri="{FF2B5EF4-FFF2-40B4-BE49-F238E27FC236}">
                <a16:creationId xmlns:a16="http://schemas.microsoft.com/office/drawing/2014/main" id="{CFDF63FF-6FF4-62A3-87DF-772965C0AF83}"/>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6" name="Rectangle: Rounded Corners 9">
            <a:hlinkClick r:id="rId5" action="ppaction://hlinksldjump"/>
            <a:extLst>
              <a:ext uri="{FF2B5EF4-FFF2-40B4-BE49-F238E27FC236}">
                <a16:creationId xmlns:a16="http://schemas.microsoft.com/office/drawing/2014/main" id="{15115831-DC21-0E66-50C5-B1FFB0239FCF}"/>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2"/>
                  <a:stretch>
                    <a:fillRect t="-26822" b="-26822"/>
                  </a:stretch>
                </a:blipFill>
                <a:latin typeface="Segoe Sans Display Semibold" pitchFamily="2" charset="0"/>
                <a:cs typeface="Segoe Sans Display Semibold" pitchFamily="2" charset="0"/>
              </a:rPr>
              <a:t>Microsoft 365 Copilot</a:t>
            </a:r>
          </a:p>
        </p:txBody>
      </p:sp>
      <p:sp>
        <p:nvSpPr>
          <p:cNvPr id="7" name="Rectangle: Rounded Corners 6">
            <a:hlinkClick r:id="rId6" action="ppaction://hlinksldjump"/>
            <a:extLst>
              <a:ext uri="{FF2B5EF4-FFF2-40B4-BE49-F238E27FC236}">
                <a16:creationId xmlns:a16="http://schemas.microsoft.com/office/drawing/2014/main" id="{3ABB7C06-6DA3-4D9A-7903-043E3E15F851}"/>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8" name="Rectangle: Rounded Corners 9">
            <a:hlinkClick r:id="rId7" action="ppaction://hlinksldjump"/>
            <a:extLst>
              <a:ext uri="{FF2B5EF4-FFF2-40B4-BE49-F238E27FC236}">
                <a16:creationId xmlns:a16="http://schemas.microsoft.com/office/drawing/2014/main" id="{98299657-1F68-3A8B-D643-83D6C3866A14}"/>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11" name="Content Placeholder 2">
            <a:extLst>
              <a:ext uri="{FF2B5EF4-FFF2-40B4-BE49-F238E27FC236}">
                <a16:creationId xmlns:a16="http://schemas.microsoft.com/office/drawing/2014/main" id="{228784B0-1557-231A-8E5E-18B64665AB72}"/>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4" name="Content Placeholder 2">
            <a:extLst>
              <a:ext uri="{FF2B5EF4-FFF2-40B4-BE49-F238E27FC236}">
                <a16:creationId xmlns:a16="http://schemas.microsoft.com/office/drawing/2014/main" id="{52791AAA-EB7C-BD47-D340-93E98CF7D5C1}"/>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6" name="Content Placeholder 2">
            <a:extLst>
              <a:ext uri="{FF2B5EF4-FFF2-40B4-BE49-F238E27FC236}">
                <a16:creationId xmlns:a16="http://schemas.microsoft.com/office/drawing/2014/main" id="{86B287D5-1C10-CFB3-C159-7A6C3FE137EA}"/>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405141596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ABAD9-A4CA-B6B3-5FA1-FE6DBD66459C}"/>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978C92F-B141-DFAD-0E00-670D43C19EA7}"/>
              </a:ext>
              <a:ext uri="{C183D7F6-B498-43B3-948B-1728B52AA6E4}">
                <adec:decorative xmlns:adec="http://schemas.microsoft.com/office/drawing/2017/decorative" val="1"/>
              </a:ext>
            </a:extLst>
          </p:cNvPr>
          <p:cNvSpPr/>
          <p:nvPr/>
        </p:nvSpPr>
        <p:spPr bwMode="auto">
          <a:xfrm>
            <a:off x="382578" y="1296854"/>
            <a:ext cx="6970723" cy="1267607"/>
          </a:xfrm>
          <a:prstGeom prst="roundRect">
            <a:avLst>
              <a:gd name="adj" fmla="val 2374"/>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light"/>
              <a:ea typeface="+mn-ea"/>
              <a:cs typeface="Segoe UI" pitchFamily="34" charset="0"/>
            </a:endParaRPr>
          </a:p>
        </p:txBody>
      </p:sp>
      <p:sp>
        <p:nvSpPr>
          <p:cNvPr id="23" name="Slide Number Placeholder 5">
            <a:extLst>
              <a:ext uri="{FF2B5EF4-FFF2-40B4-BE49-F238E27FC236}">
                <a16:creationId xmlns:a16="http://schemas.microsoft.com/office/drawing/2014/main" id="{9F0174B3-1265-A1E4-7C8B-3F5EF229C76C}"/>
              </a:ext>
              <a:ext uri="{C183D7F6-B498-43B3-948B-1728B52AA6E4}">
                <adec:decorative xmlns:adec="http://schemas.microsoft.com/office/drawing/2017/decorative" val="1"/>
              </a:ext>
            </a:extLst>
          </p:cNvPr>
          <p:cNvSpPr txBox="1">
            <a:spLocks/>
          </p:cNvSpPr>
          <p:nvPr/>
        </p:nvSpPr>
        <p:spPr>
          <a:xfrm>
            <a:off x="6022975" y="9666288"/>
            <a:ext cx="1749425" cy="125412"/>
          </a:xfrm>
        </p:spPr>
        <p:txBody>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4" name="Rectangle: Single Corner Rounded 23">
            <a:extLst>
              <a:ext uri="{FF2B5EF4-FFF2-40B4-BE49-F238E27FC236}">
                <a16:creationId xmlns:a16="http://schemas.microsoft.com/office/drawing/2014/main" id="{87A9FBD8-6C49-8F7D-0E3B-46F8C6BEBC42}"/>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w="3175">
                <a:noFill/>
              </a:ln>
              <a:blipFill>
                <a:blip r:embed="rId3"/>
                <a:stretch>
                  <a:fillRect t="-26822" b="-26822"/>
                </a:stretch>
              </a:blipFill>
              <a:effectLst/>
              <a:uLnTx/>
              <a:uFillTx/>
              <a:latin typeface="Segoe Sans Display Semibold" pitchFamily="2" charset="0"/>
              <a:ea typeface="+mn-ea"/>
              <a:cs typeface="Segoe Sans Display Semibold" pitchFamily="2" charset="0"/>
            </a:endParaRPr>
          </a:p>
        </p:txBody>
      </p:sp>
      <p:pic>
        <p:nvPicPr>
          <p:cNvPr id="33" name="Picture 4">
            <a:extLst>
              <a:ext uri="{FF2B5EF4-FFF2-40B4-BE49-F238E27FC236}">
                <a16:creationId xmlns:a16="http://schemas.microsoft.com/office/drawing/2014/main" id="{1BA5CACD-CE23-1244-92DD-075F9683A75D}"/>
              </a:ext>
              <a:ext uri="{C183D7F6-B498-43B3-948B-1728B52AA6E4}">
                <adec:decorative xmlns:adec="http://schemas.microsoft.com/office/drawing/2017/decorative" val="1"/>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E41136A7-F542-0D78-A271-B6E148E39A00}"/>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Title 3">
            <a:extLst>
              <a:ext uri="{FF2B5EF4-FFF2-40B4-BE49-F238E27FC236}">
                <a16:creationId xmlns:a16="http://schemas.microsoft.com/office/drawing/2014/main" id="{AA22A360-60CD-8C7E-B3BC-E41401A22AE4}"/>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742" fontAlgn="base">
              <a:lnSpc>
                <a:spcPct val="100000"/>
              </a:lnSpc>
              <a:spcBef>
                <a:spcPct val="0"/>
              </a:spcBef>
              <a:spcAft>
                <a:spcPct val="0"/>
              </a:spcAft>
              <a:buClrTx/>
              <a:buSzTx/>
              <a:buFontTx/>
              <a:buNone/>
              <a:tabLst/>
              <a:defRPr kumimoji="0" sz="1600" b="0" i="0" u="none" strike="noStrike" cap="none" normalizeH="0" baseline="0">
                <a:ln w="3175">
                  <a:noFill/>
                </a:ln>
                <a:blipFill>
                  <a:blip r:embed="rId3"/>
                  <a:stretch>
                    <a:fillRect t="-26822" b="-26822"/>
                  </a:stretch>
                </a:blipFill>
                <a:effectLst/>
                <a:uLnTx/>
                <a:uFillTx/>
                <a:latin typeface="Segoe Sans Display Semibold" pitchFamily="2" charset="0"/>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a:ln w="3175">
                  <a:noFill/>
                </a:ln>
                <a:solidFill>
                  <a:schemeClr val="tx1"/>
                </a:solidFill>
                <a:effectLst/>
                <a:uLnTx/>
                <a:uFillTx/>
              </a:rPr>
              <a:t>Copilot in SharePoint</a:t>
            </a:r>
            <a:endParaRPr kumimoji="0" lang="en-IN" sz="2200" b="0" i="0" u="none" strike="noStrike" kern="1200" cap="none" spc="0" normalizeH="0" baseline="0" noProof="0">
              <a:ln w="3175">
                <a:noFill/>
              </a:ln>
              <a:solidFill>
                <a:schemeClr val="tx1"/>
              </a:solidFill>
              <a:effectLst/>
              <a:uLnTx/>
              <a:uFillTx/>
            </a:endParaRPr>
          </a:p>
        </p:txBody>
      </p:sp>
      <p:sp>
        <p:nvSpPr>
          <p:cNvPr id="22" name="TextBox 21">
            <a:extLst>
              <a:ext uri="{FF2B5EF4-FFF2-40B4-BE49-F238E27FC236}">
                <a16:creationId xmlns:a16="http://schemas.microsoft.com/office/drawing/2014/main" id="{23EB68DA-DD4D-7079-674E-C138896F3A3E}"/>
              </a:ext>
            </a:extLst>
          </p:cNvPr>
          <p:cNvSpPr txBox="1">
            <a:spLocks/>
          </p:cNvSpPr>
          <p:nvPr/>
        </p:nvSpPr>
        <p:spPr>
          <a:xfrm>
            <a:off x="433950" y="1381257"/>
            <a:ext cx="6900302" cy="553998"/>
          </a:xfrm>
          <a:prstGeom prst="rect">
            <a:avLst/>
          </a:prstGeom>
          <a:noFill/>
        </p:spPr>
        <p:txBody>
          <a:bodyPr wrap="square" lIns="0" tIns="0" rIns="0" bIns="0" anchor="t">
            <a:spAutoFit/>
          </a:bodyPr>
          <a:lstStyle>
            <a:defPPr>
              <a:defRPr lang="en-US"/>
            </a:defPPr>
            <a:lvl1pPr>
              <a:defRPr kumimoji="0" sz="1400" b="0" i="0" u="none" strike="noStrike" cap="none" spc="0" normalizeH="0" baseline="0">
                <a:ln>
                  <a:noFill/>
                </a:ln>
                <a:effectLst/>
                <a:uLnTx/>
                <a:uFillTx/>
                <a:cs typeface="Segoe UI"/>
              </a:defRPr>
            </a:lvl1pPr>
          </a:lstStyle>
          <a:p>
            <a:pPr marL="0" marR="0" lvl="0" indent="0" algn="l" defTabSz="914367" rtl="0" eaLnBrk="1" fontAlgn="t" latinLnBrk="0" hangingPunct="1">
              <a:spcBef>
                <a:spcPts val="400"/>
              </a:spcBef>
              <a:spcAft>
                <a:spcPts val="600"/>
              </a:spcAft>
              <a:buClrTx/>
              <a:buSzTx/>
              <a:buFontTx/>
              <a:buNone/>
              <a:tabLst>
                <a:tab pos="4060825" algn="l"/>
              </a:tabLst>
              <a:defRPr/>
            </a:pPr>
            <a:r>
              <a:rPr kumimoji="0" lang="en-US" sz="1200" b="0" i="0" u="none" strike="noStrike" kern="1200" cap="none" spc="0" normalizeH="0" baseline="0" noProof="0">
                <a:ln>
                  <a:noFill/>
                </a:ln>
                <a:solidFill>
                  <a:schemeClr val="accent1">
                    <a:lumMod val="75000"/>
                  </a:schemeClr>
                </a:solidFill>
                <a:effectLst/>
                <a:uLnTx/>
                <a:uFillTx/>
                <a:ea typeface="+mn-ea"/>
                <a:cs typeface="Segoe UI"/>
                <a:hlinkClick r:id="rId5">
                  <a:extLst>
                    <a:ext uri="{A12FA001-AC4F-418D-AE19-62706E023703}">
                      <ahyp:hlinkClr xmlns:ahyp="http://schemas.microsoft.com/office/drawing/2018/hyperlinkcolor" val="tx"/>
                    </a:ext>
                  </a:extLst>
                </a:hlinkClick>
              </a:rPr>
              <a:t>Copilot in SharePoint</a:t>
            </a:r>
            <a:r>
              <a:rPr kumimoji="0" lang="en-US" sz="1200" b="0" i="0" u="none" strike="noStrike" kern="1200" cap="none" spc="0" normalizeH="0" baseline="0" noProof="0">
                <a:ln>
                  <a:noFill/>
                </a:ln>
                <a:effectLst/>
                <a:uLnTx/>
                <a:uFillTx/>
                <a:ea typeface="+mn-ea"/>
                <a:cs typeface="Segoe UI"/>
              </a:rPr>
              <a:t>* makes your team’s shared content easier to find, understand, and keep current — so people spend less time searching and more time acting on what they know. It works directly inside the SharePoint sites, pages, and libraries your team already uses, with no extra setup required.</a:t>
            </a:r>
          </a:p>
        </p:txBody>
      </p:sp>
      <p:sp>
        <p:nvSpPr>
          <p:cNvPr id="34" name="TextBox 33">
            <a:extLst>
              <a:ext uri="{FF2B5EF4-FFF2-40B4-BE49-F238E27FC236}">
                <a16:creationId xmlns:a16="http://schemas.microsoft.com/office/drawing/2014/main" id="{EEDDAD54-F352-927A-6253-FF68EFDAC9EF}"/>
              </a:ext>
            </a:extLst>
          </p:cNvPr>
          <p:cNvSpPr txBox="1">
            <a:spLocks/>
          </p:cNvSpPr>
          <p:nvPr/>
        </p:nvSpPr>
        <p:spPr>
          <a:xfrm>
            <a:off x="433949" y="2059592"/>
            <a:ext cx="6900302" cy="369332"/>
          </a:xfrm>
          <a:prstGeom prst="rect">
            <a:avLst/>
          </a:prstGeom>
          <a:noFill/>
        </p:spPr>
        <p:txBody>
          <a:bodyPr wrap="square" lIns="0" tIns="0" rIns="0" bIns="0" anchor="t">
            <a:spAutoFit/>
          </a:bodyPr>
          <a:lstStyle>
            <a:defPPr>
              <a:defRPr lang="en-US"/>
            </a:defPPr>
            <a:lvl1pPr>
              <a:defRPr kumimoji="0" sz="1400" b="0" i="0" u="none" strike="noStrike" cap="none" spc="0" normalizeH="0" baseline="0">
                <a:ln>
                  <a:noFill/>
                </a:ln>
                <a:effectLst/>
                <a:uLnTx/>
                <a:uFillTx/>
                <a:cs typeface="Segoe UI"/>
              </a:defRPr>
            </a:lvl1pPr>
          </a:lstStyle>
          <a:p>
            <a:pPr marL="0" marR="0" lvl="0" indent="0" algn="l" defTabSz="914367" rtl="0" eaLnBrk="1" fontAlgn="t" latinLnBrk="0" hangingPunct="1">
              <a:spcBef>
                <a:spcPts val="400"/>
              </a:spcBef>
              <a:spcAft>
                <a:spcPts val="600"/>
              </a:spcAft>
              <a:buClrTx/>
              <a:buSzTx/>
              <a:buFontTx/>
              <a:buNone/>
              <a:tabLst>
                <a:tab pos="4060825" algn="l"/>
              </a:tabLst>
              <a:defRPr/>
            </a:pPr>
            <a:r>
              <a:rPr kumimoji="0" lang="en-US" sz="1200" b="0" i="0" u="none" strike="noStrike" kern="1200" cap="none" spc="0" normalizeH="0" baseline="0" noProof="0">
                <a:ln>
                  <a:noFill/>
                </a:ln>
                <a:effectLst/>
                <a:uLnTx/>
                <a:uFillTx/>
                <a:ea typeface="+mn-ea"/>
                <a:cs typeface="Segoe UI"/>
              </a:rPr>
              <a:t>If your IT administrator has enabled </a:t>
            </a:r>
            <a:r>
              <a:rPr kumimoji="0" lang="en-US" sz="1200" b="0" i="0" u="none" strike="noStrike" kern="1200" cap="none" spc="0" normalizeH="0" baseline="0" noProof="0">
                <a:ln>
                  <a:noFill/>
                </a:ln>
                <a:solidFill>
                  <a:schemeClr val="accent1">
                    <a:lumMod val="75000"/>
                  </a:schemeClr>
                </a:solidFill>
                <a:effectLst/>
                <a:uLnTx/>
                <a:uFillTx/>
                <a:ea typeface="+mn-ea"/>
                <a:cs typeface="Segoe UI"/>
                <a:hlinkClick r:id="rId6">
                  <a:extLst>
                    <a:ext uri="{A12FA001-AC4F-418D-AE19-62706E023703}">
                      <ahyp:hlinkClr xmlns:ahyp="http://schemas.microsoft.com/office/drawing/2018/hyperlinkcolor" val="tx"/>
                    </a:ext>
                  </a:extLst>
                </a:hlinkClick>
              </a:rPr>
              <a:t>Copilot in SharePoint</a:t>
            </a:r>
            <a:r>
              <a:rPr kumimoji="0" lang="en-US" sz="1200" b="0" i="0" u="none" strike="noStrike" kern="1200" cap="none" spc="0" normalizeH="0" baseline="0" noProof="0">
                <a:ln>
                  <a:noFill/>
                </a:ln>
                <a:effectLst/>
                <a:uLnTx/>
                <a:uFillTx/>
                <a:ea typeface="+mn-ea"/>
                <a:cs typeface="Segoe UI"/>
              </a:rPr>
              <a:t>, access it by clicking the Copilot button in the bottom-right corner of any SharePoint page.  </a:t>
            </a:r>
          </a:p>
        </p:txBody>
      </p:sp>
      <p:graphicFrame>
        <p:nvGraphicFramePr>
          <p:cNvPr id="35" name="Table 34">
            <a:extLst>
              <a:ext uri="{FF2B5EF4-FFF2-40B4-BE49-F238E27FC236}">
                <a16:creationId xmlns:a16="http://schemas.microsoft.com/office/drawing/2014/main" id="{F937BF03-18BA-DCC1-E139-4D23AC4CC7CB}"/>
              </a:ext>
            </a:extLst>
          </p:cNvPr>
          <p:cNvGraphicFramePr>
            <a:graphicFrameLocks noGrp="1" noChangeAspect="1"/>
          </p:cNvGraphicFramePr>
          <p:nvPr/>
        </p:nvGraphicFramePr>
        <p:xfrm>
          <a:off x="425449" y="2743200"/>
          <a:ext cx="6900302" cy="4137660"/>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4007198853"/>
                    </a:ext>
                  </a:extLst>
                </a:gridCol>
                <a:gridCol w="5594707">
                  <a:extLst>
                    <a:ext uri="{9D8B030D-6E8A-4147-A177-3AD203B41FA5}">
                      <a16:colId xmlns:a16="http://schemas.microsoft.com/office/drawing/2014/main" val="253032117"/>
                    </a:ext>
                  </a:extLst>
                </a:gridCol>
              </a:tblGrid>
              <a:tr h="119584">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001782"/>
                  </a:ext>
                </a:extLst>
              </a:tr>
              <a:tr h="179376">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rPr>
                        <a:t>Build a </a:t>
                      </a:r>
                      <a:br>
                        <a:rPr lang="en-US" sz="1050" b="0" i="0" u="none" strike="noStrike" kern="1200" cap="none" spc="0" normalizeH="0" baseline="0">
                          <a:solidFill>
                            <a:schemeClr val="tx1"/>
                          </a:solidFill>
                          <a:effectLst/>
                          <a:latin typeface="Segoe Sans Display" pitchFamily="2" charset="0"/>
                          <a:ea typeface="+mn-ea"/>
                          <a:cs typeface="+mn-cs"/>
                        </a:rPr>
                      </a:br>
                      <a:r>
                        <a:rPr lang="en-US" sz="1050" b="0" i="0" u="none" strike="noStrike" kern="1200" cap="none" spc="0" normalizeH="0" baseline="0">
                          <a:solidFill>
                            <a:schemeClr val="tx1"/>
                          </a:solidFill>
                          <a:effectLst/>
                          <a:latin typeface="Segoe Sans Display" pitchFamily="2" charset="0"/>
                          <a:ea typeface="+mn-ea"/>
                          <a:cs typeface="+mn-cs"/>
                        </a:rPr>
                        <a:t>SharePoint site</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Create a SharePoint site for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topic or</a:t>
                      </a:r>
                      <a:r>
                        <a:rPr lang="en-US" sz="1050" b="0" i="0" u="none" strike="noStrike" kern="1200" cap="none" spc="0" normalizeH="0" baseline="0">
                          <a:solidFill>
                            <a:schemeClr val="accent3">
                              <a:lumMod val="50000"/>
                            </a:schemeClr>
                          </a:solidFill>
                          <a:effectLst/>
                          <a:latin typeface="+mj-lt"/>
                          <a:ea typeface="+mn-ea"/>
                          <a:cs typeface="+mn-cs"/>
                        </a:rPr>
                        <a:t> </a:t>
                      </a:r>
                      <a:r>
                        <a:rPr lang="en-US" sz="1050" kern="1200" spc="0">
                          <a:solidFill>
                            <a:schemeClr val="accent5">
                              <a:lumMod val="50000"/>
                            </a:schemeClr>
                          </a:solidFill>
                          <a:effectLst/>
                          <a:latin typeface="+mj-lt"/>
                          <a:ea typeface="等线" panose="02010600030101010101" pitchFamily="2" charset="-122"/>
                          <a:cs typeface="Segoe Sans Display" pitchFamily="2" charset="0"/>
                        </a:rPr>
                        <a:t>/files</a:t>
                      </a:r>
                      <a:r>
                        <a:rPr lang="en-US" sz="1050" b="0" i="0" u="none" strike="noStrike" kern="1200" cap="none" spc="0" normalizeH="0" baseline="0">
                          <a:solidFill>
                            <a:schemeClr val="tx1"/>
                          </a:solidFill>
                          <a:effectLst/>
                          <a:latin typeface="+mn-lt"/>
                          <a:ea typeface="+mn-ea"/>
                          <a:cs typeface="+mn-cs"/>
                        </a:rPr>
                        <a:t>]. Include pages for timeline, key stakeholders, marketing assets, and a document library for launch materials.</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9532134"/>
                  </a:ext>
                </a:extLst>
              </a:tr>
              <a:tr h="179376">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rPr>
                        <a:t>Create a SharePoint page</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Create a page summarizing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topic or </a:t>
                      </a:r>
                      <a:r>
                        <a:rPr lang="en-US" sz="1050" kern="1200" spc="0">
                          <a:solidFill>
                            <a:schemeClr val="accent5">
                              <a:lumMod val="50000"/>
                            </a:schemeClr>
                          </a:solidFill>
                          <a:effectLst/>
                          <a:latin typeface="+mj-lt"/>
                          <a:ea typeface="等线" panose="02010600030101010101" pitchFamily="2" charset="-122"/>
                          <a:cs typeface="Segoe Sans Display" pitchFamily="2" charset="0"/>
                        </a:rPr>
                        <a:t>/files</a:t>
                      </a:r>
                      <a:r>
                        <a:rPr lang="en-US" sz="1050" b="0" i="0" u="none" strike="noStrike" kern="1200" cap="none" spc="0" normalizeH="0" baseline="0">
                          <a:solidFill>
                            <a:schemeClr val="tx1"/>
                          </a:solidFill>
                          <a:effectLst/>
                          <a:latin typeface="+mn-lt"/>
                          <a:ea typeface="+mn-ea"/>
                          <a:cs typeface="+mn-cs"/>
                        </a:rPr>
                        <a:t>]. Include a timeline and links to key documents. Make it exec-ready.</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0908269"/>
                  </a:ext>
                </a:extLst>
              </a:tr>
              <a:tr h="179376">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sym typeface=""/>
                        </a:rPr>
                        <a:t>Create a SharePoint list</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mn-lt"/>
                          <a:ea typeface="+mn-ea"/>
                          <a:cs typeface="+mn-cs"/>
                        </a:rPr>
                        <a:t>Create a list to tract action items from this </a:t>
                      </a:r>
                      <a:r>
                        <a:rPr lang="en-US" sz="1050" kern="1200" spc="0">
                          <a:solidFill>
                            <a:schemeClr val="accent5">
                              <a:lumMod val="50000"/>
                            </a:schemeClr>
                          </a:solidFill>
                          <a:effectLst/>
                          <a:latin typeface="+mj-lt"/>
                          <a:ea typeface="等线" panose="02010600030101010101" pitchFamily="2" charset="-122"/>
                          <a:cs typeface="Segoe Sans Display" pitchFamily="2" charset="0"/>
                        </a:rPr>
                        <a:t>/Excel file</a:t>
                      </a:r>
                      <a:r>
                        <a:rPr lang="en-US" sz="1050" b="0" i="0" u="none" strike="noStrike" kern="1200" cap="none" spc="0" normalizeH="0" baseline="0">
                          <a:solidFill>
                            <a:schemeClr val="tx1"/>
                          </a:solidFill>
                          <a:effectLst/>
                          <a:latin typeface="+mn-lt"/>
                          <a:ea typeface="+mn-ea"/>
                          <a:cs typeface="+mn-cs"/>
                        </a:rPr>
                        <a:t>. Add columns for assignee, due date, priority, and status. </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648605"/>
                  </a:ext>
                </a:extLst>
              </a:tr>
              <a:tr h="179376">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sym typeface=""/>
                        </a:rPr>
                        <a:t>Create documents</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mn-lt"/>
                          <a:ea typeface="+mn-ea"/>
                          <a:cs typeface="+mn-cs"/>
                        </a:rPr>
                        <a:t>Based on </a:t>
                      </a:r>
                      <a:r>
                        <a:rPr lang="en-US" sz="1050" kern="1200" spc="0">
                          <a:solidFill>
                            <a:schemeClr val="accent5">
                              <a:lumMod val="50000"/>
                            </a:schemeClr>
                          </a:solidFill>
                          <a:effectLst/>
                          <a:latin typeface="+mj-lt"/>
                          <a:ea typeface="等线" panose="02010600030101010101" pitchFamily="2" charset="-122"/>
                          <a:cs typeface="Segoe Sans Display" pitchFamily="2" charset="0"/>
                        </a:rPr>
                        <a:t>/files</a:t>
                      </a:r>
                      <a:r>
                        <a:rPr lang="en-US" sz="1050" b="0" i="0" u="none" strike="noStrike" kern="1200" cap="none" spc="0" normalizeH="0" baseline="0">
                          <a:solidFill>
                            <a:schemeClr val="tx1"/>
                          </a:solidFill>
                          <a:effectLst/>
                          <a:latin typeface="+mn-lt"/>
                          <a:ea typeface="+mn-ea"/>
                          <a:cs typeface="+mn-cs"/>
                        </a:rPr>
                        <a:t>, create a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[Word/Excel/PowerPoint document]</a:t>
                      </a:r>
                      <a:r>
                        <a:rPr lang="en-US" sz="1050" b="0" i="0" u="none" strike="noStrike" kern="1200" cap="none" spc="0" normalizeH="0" baseline="0">
                          <a:solidFill>
                            <a:schemeClr val="tx1"/>
                          </a:solidFill>
                          <a:effectLst/>
                          <a:latin typeface="+mn-lt"/>
                          <a:ea typeface="+mn-ea"/>
                          <a:cs typeface="+mn-cs"/>
                        </a:rPr>
                        <a:t> highlighting key results, growth trends, and notable wins. Keep the tone factual and customer‑ready.</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5502917"/>
                  </a:ext>
                </a:extLst>
              </a:tr>
              <a:tr h="179376">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sym typeface=""/>
                        </a:rPr>
                        <a:t>Generate an FAQ</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Based on </a:t>
                      </a:r>
                      <a:r>
                        <a:rPr lang="en-US" sz="1050" kern="1200" spc="0">
                          <a:solidFill>
                            <a:schemeClr val="accent5">
                              <a:lumMod val="50000"/>
                            </a:schemeClr>
                          </a:solidFill>
                          <a:effectLst/>
                          <a:latin typeface="+mj-lt"/>
                          <a:ea typeface="等线" panose="02010600030101010101" pitchFamily="2" charset="-122"/>
                          <a:cs typeface="Segoe Sans Display" pitchFamily="2" charset="0"/>
                        </a:rPr>
                        <a:t>/files</a:t>
                      </a:r>
                      <a:r>
                        <a:rPr lang="en-US" sz="1050" b="0" i="0" u="none" strike="noStrike" kern="1200" cap="none" spc="0" normalizeH="0" baseline="0">
                          <a:solidFill>
                            <a:schemeClr val="tx1"/>
                          </a:solidFill>
                          <a:effectLst/>
                          <a:latin typeface="+mn-lt"/>
                          <a:ea typeface="+mn-ea"/>
                          <a:cs typeface="+mn-cs"/>
                        </a:rPr>
                        <a:t>, create an FAQ document covering the top 10 questions someone might ask about the topic.</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1860358"/>
                  </a:ext>
                </a:extLst>
              </a:tr>
              <a:tr h="179376">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Segoe Sans Display" pitchFamily="2" charset="0"/>
                          <a:ea typeface="+mn-ea"/>
                          <a:cs typeface="+mn-cs"/>
                          <a:sym typeface=""/>
                        </a:rPr>
                        <a:t>Organize files in a document library</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mn-lt"/>
                          <a:ea typeface="+mn-ea"/>
                          <a:cs typeface="+mn-cs"/>
                        </a:rPr>
                        <a:t>Based on the contents of this folder, suggest a folder structure to better organize my files. Show me a mapping structure, and when approved, re-organize it.</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00410157"/>
                  </a:ext>
                </a:extLst>
              </a:tr>
              <a:tr h="249133">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sym typeface=""/>
                        </a:rPr>
                        <a:t>Create a  new document library</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Create a document library for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[topic]</a:t>
                      </a:r>
                      <a:r>
                        <a:rPr lang="en-US" sz="1050" b="0" i="0" u="none" strike="noStrike" kern="1200" cap="none" spc="0" normalizeH="0" baseline="0">
                          <a:solidFill>
                            <a:schemeClr val="tx1"/>
                          </a:solidFill>
                          <a:effectLst/>
                          <a:latin typeface="+mn-lt"/>
                          <a:ea typeface="+mn-ea"/>
                          <a:cs typeface="+mn-cs"/>
                        </a:rPr>
                        <a:t> assets. Include folders for Project Management, Requirements, and Working Documents. Create columns for Document Type, Project Phase, Status, and Owner. Create views for In Review, At Risk, and Approved.</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3546118"/>
                  </a:ext>
                </a:extLst>
              </a:tr>
              <a:tr h="179376">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noProof="0">
                          <a:solidFill>
                            <a:schemeClr val="tx1"/>
                          </a:solidFill>
                          <a:effectLst/>
                          <a:latin typeface="Segoe Sans Display" pitchFamily="2" charset="0"/>
                          <a:ea typeface="+mn-ea"/>
                          <a:cs typeface="+mn-cs"/>
                          <a:sym typeface=""/>
                        </a:rPr>
                        <a:t>Add autofill library columns </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mn-lt"/>
                          <a:ea typeface="+mn-ea"/>
                          <a:cs typeface="+mn-cs"/>
                        </a:rPr>
                        <a:t>Analyze the files in this library and suggest autofill columns based on their content. </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83174206"/>
                  </a:ext>
                </a:extLst>
              </a:tr>
              <a:tr h="179376">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Segoe Sans Display" pitchFamily="2" charset="0"/>
                          <a:ea typeface="+mn-ea"/>
                          <a:cs typeface="+mn-cs"/>
                          <a:sym typeface=""/>
                        </a:rPr>
                        <a:t>Automate workflows</a:t>
                      </a:r>
                    </a:p>
                  </a:txBody>
                  <a:tcPr anchor="ct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Create an approval workflow for this library: When a new document is uploaded, notify my manager for review and approval. </a:t>
                      </a:r>
                    </a:p>
                  </a:txBody>
                  <a:tcPr anchor="ct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455476339"/>
                  </a:ext>
                </a:extLst>
              </a:tr>
            </a:tbl>
          </a:graphicData>
        </a:graphic>
      </p:graphicFrame>
      <p:sp>
        <p:nvSpPr>
          <p:cNvPr id="8" name="TextBox 7">
            <a:extLst>
              <a:ext uri="{FF2B5EF4-FFF2-40B4-BE49-F238E27FC236}">
                <a16:creationId xmlns:a16="http://schemas.microsoft.com/office/drawing/2014/main" id="{42D68C75-BDBE-1495-0313-D8A33FD1C92E}"/>
              </a:ext>
            </a:extLst>
          </p:cNvPr>
          <p:cNvSpPr txBox="1"/>
          <p:nvPr/>
        </p:nvSpPr>
        <p:spPr>
          <a:xfrm>
            <a:off x="425450" y="7180046"/>
            <a:ext cx="6927852" cy="730969"/>
          </a:xfrm>
          <a:prstGeom prst="rect">
            <a:avLst/>
          </a:prstGeom>
          <a:noFill/>
        </p:spPr>
        <p:txBody>
          <a:bodyPr wrap="square" lIns="0" tIns="0" rIns="0" bIns="0" anchor="t">
            <a:spAutoFit/>
          </a:bodyPr>
          <a:lstStyle>
            <a:defPPr>
              <a:defRPr lang="en-US"/>
            </a:defPPr>
            <a:lvl1pPr fontAlgn="t">
              <a:defRPr sz="1100">
                <a:solidFill>
                  <a:srgbClr val="323139"/>
                </a:solidFill>
                <a:latin typeface="Segoe Sans Display Semilight"/>
                <a:cs typeface="Segoe UI"/>
              </a:defRPr>
            </a:lvl1pPr>
          </a:lstStyle>
          <a:p>
            <a:r>
              <a:rPr lang="en-US" sz="1200">
                <a:latin typeface="Segoe Sans Display Semibold" pitchFamily="2" charset="0"/>
                <a:cs typeface="Segoe Sans Display Semibold" pitchFamily="2" charset="0"/>
              </a:rPr>
              <a:t>Skills in SharePoint</a:t>
            </a:r>
          </a:p>
          <a:p>
            <a:pPr>
              <a:spcBef>
                <a:spcPts val="300"/>
              </a:spcBef>
            </a:pPr>
            <a:r>
              <a:rPr lang="en-US">
                <a:latin typeface="+mn-lt"/>
              </a:rPr>
              <a:t>Use skills to save repeatable workflows as reusable AI instructions anyone on your site can run—no need to rewrite the same prompt each time. See what skills your team has by checking the Agent Assets library or ask Copilot, "What custom skills have been created on this site?"  No Agent Assets library yet? Ask Copilot in SharePoint to create one.</a:t>
            </a:r>
          </a:p>
        </p:txBody>
      </p:sp>
      <p:graphicFrame>
        <p:nvGraphicFramePr>
          <p:cNvPr id="19" name="Table 18">
            <a:extLst>
              <a:ext uri="{FF2B5EF4-FFF2-40B4-BE49-F238E27FC236}">
                <a16:creationId xmlns:a16="http://schemas.microsoft.com/office/drawing/2014/main" id="{064A9C16-4E24-8FE4-CB48-35B8C6005C83}"/>
              </a:ext>
            </a:extLst>
          </p:cNvPr>
          <p:cNvGraphicFramePr>
            <a:graphicFrameLocks noGrp="1"/>
          </p:cNvGraphicFramePr>
          <p:nvPr/>
        </p:nvGraphicFramePr>
        <p:xfrm>
          <a:off x="425449" y="8036813"/>
          <a:ext cx="6900302" cy="1004495"/>
        </p:xfrm>
        <a:graphic>
          <a:graphicData uri="http://schemas.openxmlformats.org/drawingml/2006/table">
            <a:tbl>
              <a:tblPr firstRow="1" bandRow="1">
                <a:effectLst/>
                <a:tableStyleId>{2D5ABB26-0587-4C30-8999-92F81FD0307C}</a:tableStyleId>
              </a:tblPr>
              <a:tblGrid>
                <a:gridCol w="1305595">
                  <a:extLst>
                    <a:ext uri="{9D8B030D-6E8A-4147-A177-3AD203B41FA5}">
                      <a16:colId xmlns:a16="http://schemas.microsoft.com/office/drawing/2014/main" val="1356335327"/>
                    </a:ext>
                  </a:extLst>
                </a:gridCol>
                <a:gridCol w="5594707">
                  <a:extLst>
                    <a:ext uri="{9D8B030D-6E8A-4147-A177-3AD203B41FA5}">
                      <a16:colId xmlns:a16="http://schemas.microsoft.com/office/drawing/2014/main" val="2220292881"/>
                    </a:ext>
                  </a:extLst>
                </a:gridCol>
              </a:tblGrid>
              <a:tr h="212464">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3175" cap="flat" cmpd="sng" algn="ctr">
                      <a:solidFill>
                        <a:schemeClr val="tx1">
                          <a:lumMod val="100000"/>
                        </a:schemeClr>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3175" cap="flat" cmpd="sng" algn="ctr">
                      <a:solidFill>
                        <a:schemeClr val="tx1">
                          <a:lumMod val="100000"/>
                        </a:schemeClr>
                      </a:solidFill>
                      <a:prstDash val="solid"/>
                      <a:round/>
                      <a:headEnd type="none" w="med" len="med"/>
                      <a:tailEnd type="none" w="med" len="med"/>
                    </a:lnB>
                  </a:tcPr>
                </a:tc>
                <a:extLst>
                  <a:ext uri="{0D108BD9-81ED-4DB2-BD59-A6C34878D82A}">
                    <a16:rowId xmlns:a16="http://schemas.microsoft.com/office/drawing/2014/main" val="3317690531"/>
                  </a:ext>
                </a:extLst>
              </a:tr>
              <a:tr h="318695">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Segoe Sans Display" pitchFamily="2" charset="0"/>
                          <a:ea typeface="+mn-ea"/>
                          <a:cs typeface="+mn-cs"/>
                        </a:rPr>
                        <a:t>Create a skill</a:t>
                      </a:r>
                    </a:p>
                  </a:txBody>
                  <a:tcPr anchor="ct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FontTx/>
                        <a:buNone/>
                      </a:pPr>
                      <a:r>
                        <a:rPr lang="en-US" sz="1050" b="0" i="0" u="none" strike="noStrike" kern="1200" cap="none" spc="0" normalizeH="0" baseline="0">
                          <a:solidFill>
                            <a:schemeClr val="tx1"/>
                          </a:solidFill>
                          <a:effectLst/>
                          <a:latin typeface="+mn-lt"/>
                          <a:ea typeface="+mn-ea"/>
                          <a:cs typeface="+mn-cs"/>
                        </a:rPr>
                        <a:t>Save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[workflow or process] </a:t>
                      </a:r>
                      <a:r>
                        <a:rPr lang="en-US" sz="1050" b="0" i="0" u="none" strike="noStrike" kern="1200" cap="none" spc="0" normalizeH="0" baseline="0">
                          <a:solidFill>
                            <a:schemeClr val="tx1"/>
                          </a:solidFill>
                          <a:effectLst/>
                          <a:latin typeface="+mn-lt"/>
                          <a:ea typeface="+mn-ea"/>
                          <a:cs typeface="+mn-cs"/>
                        </a:rPr>
                        <a:t>as a skill</a:t>
                      </a:r>
                    </a:p>
                  </a:txBody>
                  <a:tcPr anchor="ctr">
                    <a:lnT w="3175" cap="flat" cmpd="sng" algn="ctr">
                      <a:solidFill>
                        <a:schemeClr val="tx1">
                          <a:lumMod val="100000"/>
                        </a:schemeClr>
                      </a:solidFill>
                      <a:prstDash val="solid"/>
                      <a:round/>
                      <a:headEnd type="none" w="med" len="med"/>
                      <a:tailEnd type="none" w="med" len="med"/>
                    </a:lnT>
                    <a:lnB w="3175" cap="flat" cmpd="sng" algn="ctr">
                      <a:solidFill>
                        <a:schemeClr val="tx1">
                          <a:lumMod val="10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3714740"/>
                  </a:ext>
                </a:extLst>
              </a:tr>
              <a:tr h="318695">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latin typeface="Segoe Sans Display" pitchFamily="2" charset="0"/>
                          <a:ea typeface="+mn-ea"/>
                          <a:cs typeface="+mn-cs"/>
                        </a:rPr>
                        <a:t>Track projects in a consistent way</a:t>
                      </a:r>
                    </a:p>
                  </a:txBody>
                  <a:tcPr anchor="ctr">
                    <a:lnT w="3175" cap="flat" cmpd="sng" algn="ctr">
                      <a:solidFill>
                        <a:schemeClr val="tx1">
                          <a:lumMod val="100000"/>
                        </a:schemeClr>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marL="0" marR="0" lvl="0" indent="0" algn="l" defTabSz="524695" rtl="0" eaLnBrk="1" fontAlgn="auto" latinLnBrk="0" hangingPunct="1">
                        <a:lnSpc>
                          <a:spcPct val="100000"/>
                        </a:lnSpc>
                        <a:spcBef>
                          <a:spcPts val="0"/>
                        </a:spcBef>
                        <a:spcAft>
                          <a:spcPts val="600"/>
                        </a:spcAft>
                        <a:buClrTx/>
                        <a:buSzTx/>
                        <a:buFontTx/>
                        <a:buNone/>
                        <a:tabLst/>
                        <a:defRPr/>
                      </a:pPr>
                      <a:r>
                        <a:rPr lang="en-US" sz="1050" b="0" i="0" u="none" strike="noStrike" kern="1200" cap="none" spc="0" normalizeH="0" baseline="0">
                          <a:solidFill>
                            <a:schemeClr val="tx1"/>
                          </a:solidFill>
                          <a:effectLst/>
                        </a:rPr>
                        <a:t>Create a new Project Tracker list for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[project name] </a:t>
                      </a:r>
                      <a:r>
                        <a:rPr lang="en-US" sz="1050" b="0" i="0" u="none" strike="noStrike" kern="1200" cap="none" spc="0" normalizeH="0" baseline="0">
                          <a:solidFill>
                            <a:schemeClr val="tx1"/>
                          </a:solidFill>
                          <a:effectLst/>
                        </a:rPr>
                        <a:t>using “</a:t>
                      </a:r>
                      <a:r>
                        <a:rPr kumimoji="0" lang="en-US" sz="1050" b="0" i="0" u="none" strike="noStrike" kern="100" cap="none" spc="0" normalizeH="0" baseline="0">
                          <a:ln>
                            <a:noFill/>
                          </a:ln>
                          <a:solidFill>
                            <a:schemeClr val="accent3">
                              <a:lumMod val="50000"/>
                            </a:schemeClr>
                          </a:solidFill>
                          <a:effectLst/>
                          <a:uLnTx/>
                          <a:uFillTx/>
                          <a:latin typeface="+mj-lt"/>
                          <a:ea typeface="+mn-ea"/>
                          <a:cs typeface="+mn-cs"/>
                        </a:rPr>
                        <a:t>[Skill name]</a:t>
                      </a:r>
                      <a:r>
                        <a:rPr lang="en-US" sz="1050" b="0" i="0" u="none" strike="noStrike" kern="1200" cap="none" spc="0" normalizeH="0" baseline="0">
                          <a:solidFill>
                            <a:schemeClr val="tx1"/>
                          </a:solidFill>
                          <a:effectLst/>
                        </a:rPr>
                        <a:t>“ Skill​</a:t>
                      </a:r>
                    </a:p>
                  </a:txBody>
                  <a:tcPr anchor="ctr">
                    <a:lnT w="3175" cap="flat" cmpd="sng" algn="ctr">
                      <a:solidFill>
                        <a:schemeClr val="tx1">
                          <a:lumMod val="100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09977528"/>
                  </a:ext>
                </a:extLst>
              </a:tr>
            </a:tbl>
          </a:graphicData>
        </a:graphic>
      </p:graphicFrame>
      <p:cxnSp>
        <p:nvCxnSpPr>
          <p:cNvPr id="2" name="Straight Connector 1">
            <a:extLst>
              <a:ext uri="{FF2B5EF4-FFF2-40B4-BE49-F238E27FC236}">
                <a16:creationId xmlns:a16="http://schemas.microsoft.com/office/drawing/2014/main" id="{7B671EC3-3491-2F67-A711-569D9A2ECCE7}"/>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Rectangle: Rounded Corners 9">
            <a:hlinkClick r:id="rId7" action="ppaction://hlinksldjump"/>
            <a:extLst>
              <a:ext uri="{FF2B5EF4-FFF2-40B4-BE49-F238E27FC236}">
                <a16:creationId xmlns:a16="http://schemas.microsoft.com/office/drawing/2014/main" id="{4EDB1F8A-DC18-8B0E-3314-3CD8BA89EB3A}"/>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4" name="Rectangle: Rounded Corners 9">
            <a:hlinkClick r:id="rId8" action="ppaction://hlinksldjump"/>
            <a:extLst>
              <a:ext uri="{FF2B5EF4-FFF2-40B4-BE49-F238E27FC236}">
                <a16:creationId xmlns:a16="http://schemas.microsoft.com/office/drawing/2014/main" id="{9426B06D-101D-3763-7EC7-D8253DE59AEF}"/>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3"/>
                  <a:stretch>
                    <a:fillRect t="-26822" b="-26822"/>
                  </a:stretch>
                </a:blipFill>
                <a:latin typeface="Segoe Sans Display Semibold" pitchFamily="2" charset="0"/>
                <a:cs typeface="Segoe Sans Display Semibold" pitchFamily="2" charset="0"/>
              </a:rPr>
              <a:t>Microsoft 365 Copilot</a:t>
            </a:r>
          </a:p>
        </p:txBody>
      </p:sp>
      <p:sp>
        <p:nvSpPr>
          <p:cNvPr id="5" name="Rectangle: Rounded Corners 4">
            <a:hlinkClick r:id="rId9" action="ppaction://hlinksldjump"/>
            <a:extLst>
              <a:ext uri="{FF2B5EF4-FFF2-40B4-BE49-F238E27FC236}">
                <a16:creationId xmlns:a16="http://schemas.microsoft.com/office/drawing/2014/main" id="{7AC3E6BB-54EE-F900-C2FF-7BED1D3BD2E4}"/>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6" name="Rectangle: Rounded Corners 9">
            <a:hlinkClick r:id="rId10" action="ppaction://hlinksldjump"/>
            <a:extLst>
              <a:ext uri="{FF2B5EF4-FFF2-40B4-BE49-F238E27FC236}">
                <a16:creationId xmlns:a16="http://schemas.microsoft.com/office/drawing/2014/main" id="{8883BFAD-344D-9643-C27A-707953D05529}"/>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36" name="TextBox 35">
            <a:extLst>
              <a:ext uri="{FF2B5EF4-FFF2-40B4-BE49-F238E27FC236}">
                <a16:creationId xmlns:a16="http://schemas.microsoft.com/office/drawing/2014/main" id="{E89BF60B-7264-6B59-73EE-A8A967E1220F}"/>
              </a:ext>
            </a:extLst>
          </p:cNvPr>
          <p:cNvSpPr txBox="1"/>
          <p:nvPr/>
        </p:nvSpPr>
        <p:spPr>
          <a:xfrm>
            <a:off x="433950" y="9220042"/>
            <a:ext cx="4290450" cy="246221"/>
          </a:xfrm>
          <a:prstGeom prst="rect">
            <a:avLst/>
          </a:prstGeom>
          <a:noFill/>
        </p:spPr>
        <p:txBody>
          <a:bodyPr wrap="square" lIns="0" tIns="0" rIns="0" bIns="0" anchor="b">
            <a:spAutoFit/>
          </a:bodyPr>
          <a:lstStyle/>
          <a:p>
            <a:pPr marL="0" marR="0" lvl="0" indent="0" algn="l" defTabSz="914367" rtl="0" eaLnBrk="1" fontAlgn="auto" latinLnBrk="0" hangingPunct="1">
              <a:lnSpc>
                <a:spcPct val="100000"/>
              </a:lnSpc>
              <a:spcBef>
                <a:spcPts val="200"/>
              </a:spcBef>
              <a:spcAft>
                <a:spcPts val="100"/>
              </a:spcAft>
              <a:buClrTx/>
              <a:buSzTx/>
              <a:buFontTx/>
              <a:buNone/>
              <a:tabLst/>
              <a:defRPr/>
            </a:pPr>
            <a:r>
              <a:rPr kumimoji="0" lang="en-US" sz="800" b="0" i="1" u="none" strike="noStrike" kern="1200" cap="none" spc="0" normalizeH="0" baseline="0" noProof="0">
                <a:ln>
                  <a:noFill/>
                </a:ln>
                <a:solidFill>
                  <a:srgbClr val="323139"/>
                </a:solidFill>
                <a:effectLst/>
                <a:uLnTx/>
                <a:uFillTx/>
                <a:latin typeface="Segoe Sans Display Semilight"/>
                <a:ea typeface="+mn-ea"/>
                <a:cs typeface="+mn-cs"/>
              </a:rPr>
              <a:t>*Microsoft 365 Copilot license  is required. Some features may only be available in Public Preview.  Find more information on licensing and availability </a:t>
            </a:r>
            <a:r>
              <a:rPr kumimoji="0" lang="en-US" sz="800" b="0" i="1" u="none" strike="noStrike" kern="1200" cap="none" spc="0" normalizeH="0" baseline="0" noProof="0">
                <a:ln>
                  <a:noFill/>
                </a:ln>
                <a:solidFill>
                  <a:schemeClr val="accent1">
                    <a:lumMod val="75000"/>
                  </a:schemeClr>
                </a:solidFill>
                <a:effectLst/>
                <a:uLnTx/>
                <a:uFillTx/>
                <a:latin typeface="Segoe Sans Display Semilight"/>
                <a:ea typeface="+mn-ea"/>
                <a:cs typeface="+mn-cs"/>
                <a:hlinkClick r:id="rId6">
                  <a:extLst>
                    <a:ext uri="{A12FA001-AC4F-418D-AE19-62706E023703}">
                      <ahyp:hlinkClr xmlns:ahyp="http://schemas.microsoft.com/office/drawing/2018/hyperlinkcolor" val="tx"/>
                    </a:ext>
                  </a:extLst>
                </a:hlinkClick>
              </a:rPr>
              <a:t>here</a:t>
            </a:r>
            <a:r>
              <a:rPr kumimoji="0" lang="en-US" sz="800" b="0" i="1" u="none" strike="noStrike" kern="1200" cap="none" spc="0" normalizeH="0" baseline="0" noProof="0">
                <a:ln>
                  <a:noFill/>
                </a:ln>
                <a:solidFill>
                  <a:srgbClr val="323139"/>
                </a:solidFill>
                <a:effectLst/>
                <a:uLnTx/>
                <a:uFillTx/>
                <a:latin typeface="Segoe Sans Display Semilight"/>
                <a:ea typeface="+mn-ea"/>
                <a:cs typeface="+mn-cs"/>
              </a:rPr>
              <a:t>.</a:t>
            </a:r>
          </a:p>
        </p:txBody>
      </p:sp>
      <p:sp>
        <p:nvSpPr>
          <p:cNvPr id="12" name="Content Placeholder 2">
            <a:extLst>
              <a:ext uri="{FF2B5EF4-FFF2-40B4-BE49-F238E27FC236}">
                <a16:creationId xmlns:a16="http://schemas.microsoft.com/office/drawing/2014/main" id="{350C7F29-834B-B331-3F43-B1BF83C76FF4}"/>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4" name="Content Placeholder 2">
            <a:extLst>
              <a:ext uri="{FF2B5EF4-FFF2-40B4-BE49-F238E27FC236}">
                <a16:creationId xmlns:a16="http://schemas.microsoft.com/office/drawing/2014/main" id="{AAF196CC-E5BE-4021-EE21-6D56D829871F}"/>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6" name="Content Placeholder 2">
            <a:extLst>
              <a:ext uri="{FF2B5EF4-FFF2-40B4-BE49-F238E27FC236}">
                <a16:creationId xmlns:a16="http://schemas.microsoft.com/office/drawing/2014/main" id="{863C167A-C2FB-D966-3A8B-04D462B9A7FE}"/>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defTabSz="1018824">
              <a:lnSpc>
                <a:spcPct val="100000"/>
              </a:lnSpc>
              <a:spcAft>
                <a:spcPts val="3000"/>
              </a:spcAf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174274360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A742374C-F116-F89A-299B-4AEE1884EED7}"/>
              </a:ext>
              <a:ext uri="{C183D7F6-B498-43B3-948B-1728B52AA6E4}">
                <adec:decorative xmlns:adec="http://schemas.microsoft.com/office/drawing/2017/decorative" val="1"/>
              </a:ext>
            </a:extLst>
          </p:cNvPr>
          <p:cNvSpPr/>
          <p:nvPr/>
        </p:nvSpPr>
        <p:spPr>
          <a:xfrm>
            <a:off x="1028700" y="2704696"/>
            <a:ext cx="5715000" cy="3108291"/>
          </a:xfrm>
          <a:prstGeom prst="roundRect">
            <a:avLst>
              <a:gd name="adj" fmla="val 4683"/>
            </a:avLst>
          </a:prstGeom>
          <a:solidFill>
            <a:schemeClr val="tx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900">
              <a:solidFill>
                <a:srgbClr val="323139">
                  <a:lumMod val="40000"/>
                  <a:lumOff val="60000"/>
                </a:srgbClr>
              </a:solidFill>
              <a:latin typeface="Segoe Sans Display Semilight"/>
              <a:cs typeface="Segoe UI" pitchFamily="34" charset="0"/>
            </a:endParaRPr>
          </a:p>
        </p:txBody>
      </p:sp>
      <p:sp>
        <p:nvSpPr>
          <p:cNvPr id="20" name="Rectangle: Single Corner Rounded 19">
            <a:extLst>
              <a:ext uri="{FF2B5EF4-FFF2-40B4-BE49-F238E27FC236}">
                <a16:creationId xmlns:a16="http://schemas.microsoft.com/office/drawing/2014/main" id="{03D36B12-1FB0-9D4B-7935-E3D3D2990C25}"/>
              </a:ext>
              <a:ext uri="{C183D7F6-B498-43B3-948B-1728B52AA6E4}">
                <adec:decorative xmlns:adec="http://schemas.microsoft.com/office/drawing/2017/decorative" val="1"/>
              </a:ext>
            </a:extLst>
          </p:cNvPr>
          <p:cNvSpPr/>
          <p:nvPr/>
        </p:nvSpPr>
        <p:spPr bwMode="auto">
          <a:xfrm flipH="1">
            <a:off x="5683250" y="9357360"/>
            <a:ext cx="2089150" cy="701040"/>
          </a:xfrm>
          <a:prstGeom prst="round1Rect">
            <a:avLst>
              <a:gd name="adj" fmla="val 13044"/>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91440" bIns="45720" numCol="1" spcCol="0" rtlCol="0" fromWordArt="0" anchor="ctr" anchorCtr="0" forceAA="0" compatLnSpc="1">
            <a:prstTxWarp prst="textNoShape">
              <a:avLst/>
            </a:prstTxWarp>
            <a:noAutofit/>
          </a:bodyPr>
          <a:lstStyle/>
          <a:p>
            <a:pPr defTabSz="932742" fontAlgn="base">
              <a:spcBef>
                <a:spcPct val="0"/>
              </a:spcBef>
              <a:spcAft>
                <a:spcPct val="0"/>
              </a:spcAft>
            </a:pPr>
            <a:endParaRPr lang="en-US" sz="1400">
              <a:ln w="3175">
                <a:noFill/>
              </a:ln>
              <a:blipFill>
                <a:blip r:embed="rId2"/>
                <a:stretch>
                  <a:fillRect t="-26822" b="-26822"/>
                </a:stretch>
              </a:blipFill>
              <a:latin typeface="Segoe Sans Display Semibold" pitchFamily="2" charset="0"/>
              <a:cs typeface="Segoe Sans Display Semibold" pitchFamily="2" charset="0"/>
            </a:endParaRPr>
          </a:p>
        </p:txBody>
      </p:sp>
      <p:cxnSp>
        <p:nvCxnSpPr>
          <p:cNvPr id="14" name="Straight Connector 13">
            <a:extLst>
              <a:ext uri="{FF2B5EF4-FFF2-40B4-BE49-F238E27FC236}">
                <a16:creationId xmlns:a16="http://schemas.microsoft.com/office/drawing/2014/main" id="{8250748A-E527-300A-80A1-F71BA332B557}"/>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1" name="Picture 4">
            <a:extLst>
              <a:ext uri="{FF2B5EF4-FFF2-40B4-BE49-F238E27FC236}">
                <a16:creationId xmlns:a16="http://schemas.microsoft.com/office/drawing/2014/main" id="{AF379822-A266-774F-2B54-BAE0FB435BCD}"/>
              </a:ext>
              <a:ext uri="{C183D7F6-B498-43B3-948B-1728B52AA6E4}">
                <adec:decorative xmlns:adec="http://schemas.microsoft.com/office/drawing/2017/decorative" val="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450" y="9629552"/>
            <a:ext cx="760413" cy="16214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3">
            <a:extLst>
              <a:ext uri="{FF2B5EF4-FFF2-40B4-BE49-F238E27FC236}">
                <a16:creationId xmlns:a16="http://schemas.microsoft.com/office/drawing/2014/main" id="{94673701-675C-2006-5D3B-4CCAE4285815}"/>
              </a:ext>
            </a:extLst>
          </p:cNvPr>
          <p:cNvSpPr txBox="1">
            <a:spLocks noGrp="1"/>
          </p:cNvSpPr>
          <p:nvPr>
            <p:ph type="title" idx="4294967295"/>
          </p:nvPr>
        </p:nvSpPr>
        <p:spPr>
          <a:xfrm>
            <a:off x="433949" y="870123"/>
            <a:ext cx="690030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l" defTabSz="932742" rtl="0" eaLnBrk="1" fontAlgn="base" latinLnBrk="0" hangingPunct="1">
              <a:lnSpc>
                <a:spcPct val="100000"/>
              </a:lnSpc>
              <a:spcBef>
                <a:spcPct val="0"/>
              </a:spcBef>
              <a:spcAft>
                <a:spcPct val="0"/>
              </a:spcAft>
              <a:buClrTx/>
              <a:buSzTx/>
              <a:buFontTx/>
              <a:buNone/>
              <a:tabLst/>
              <a:defRPr kumimoji="0" lang="en-US" sz="1600" b="0" i="0" u="none" strike="noStrike" kern="1200" cap="none" spc="-32" normalizeH="0" baseline="0">
                <a:ln w="3175">
                  <a:noFill/>
                </a:ln>
                <a:blipFill>
                  <a:blip r:embed="rId2"/>
                  <a:stretch>
                    <a:fillRect t="-26822" b="-26822"/>
                  </a:stretch>
                </a:blipFill>
                <a:effectLst/>
                <a:uLnTx/>
                <a:uFillTx/>
                <a:latin typeface="Segoe Sans Display Semibold" pitchFamily="2" charset="0"/>
                <a:ea typeface="+mn-ea"/>
                <a:cs typeface="Segoe Sans Display Semibold" pitchFamily="2"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IN" sz="2200" b="0" i="0" u="none" strike="noStrike" kern="1200" cap="none" spc="0" normalizeH="0" baseline="0" noProof="0">
                <a:ln w="3175">
                  <a:noFill/>
                </a:ln>
                <a:solidFill>
                  <a:schemeClr val="tx1"/>
                </a:solidFill>
                <a:effectLst/>
                <a:uLnTx/>
                <a:uFillTx/>
                <a:latin typeface="Segoe Sans Display Semibold" pitchFamily="2" charset="0"/>
                <a:ea typeface="+mn-ea"/>
                <a:cs typeface="Segoe Sans Display Semibold" pitchFamily="2" charset="0"/>
              </a:rPr>
              <a:t>Copilot Notebooks</a:t>
            </a:r>
          </a:p>
        </p:txBody>
      </p:sp>
      <p:sp>
        <p:nvSpPr>
          <p:cNvPr id="2" name="TextBox 1">
            <a:extLst>
              <a:ext uri="{FF2B5EF4-FFF2-40B4-BE49-F238E27FC236}">
                <a16:creationId xmlns:a16="http://schemas.microsoft.com/office/drawing/2014/main" id="{40D14ED0-5E6E-16EA-6CAC-1AD3276D4BC6}"/>
              </a:ext>
            </a:extLst>
          </p:cNvPr>
          <p:cNvSpPr txBox="1">
            <a:spLocks/>
          </p:cNvSpPr>
          <p:nvPr/>
        </p:nvSpPr>
        <p:spPr>
          <a:xfrm>
            <a:off x="433950" y="1381257"/>
            <a:ext cx="6900302" cy="1184940"/>
          </a:xfrm>
          <a:prstGeom prst="rect">
            <a:avLst/>
          </a:prstGeom>
          <a:noFill/>
        </p:spPr>
        <p:txBody>
          <a:bodyPr wrap="square" lIns="0" tIns="0" rIns="0" bIns="0" anchor="t">
            <a:spAutoFit/>
          </a:bodyPr>
          <a:lstStyle>
            <a:defPPr>
              <a:defRPr lang="en-US"/>
            </a:defPPr>
            <a:lvl1pPr marR="0" lvl="0" indent="0" fontAlgn="t">
              <a:spcBef>
                <a:spcPts val="400"/>
              </a:spcBef>
              <a:spcAft>
                <a:spcPts val="600"/>
              </a:spcAft>
              <a:buClrTx/>
              <a:buSzTx/>
              <a:buFontTx/>
              <a:buNone/>
              <a:tabLst>
                <a:tab pos="4060825" algn="l"/>
              </a:tabLst>
              <a:defRPr kumimoji="0" sz="1200" b="0" i="0" u="none" strike="noStrike" cap="none" spc="0" normalizeH="0" baseline="0">
                <a:ln>
                  <a:noFill/>
                </a:ln>
                <a:solidFill>
                  <a:schemeClr val="accent1"/>
                </a:solidFill>
                <a:effectLst/>
                <a:uLnTx/>
                <a:uFillTx/>
                <a:cs typeface="Segoe UI"/>
              </a:defRPr>
            </a:lvl1pPr>
          </a:lstStyle>
          <a:p>
            <a:r>
              <a:rPr lang="en-US">
                <a:solidFill>
                  <a:schemeClr val="accent1">
                    <a:lumMod val="75000"/>
                  </a:schemeClr>
                </a:solidFill>
                <a:hlinkClick r:id="rId4">
                  <a:extLst>
                    <a:ext uri="{A12FA001-AC4F-418D-AE19-62706E023703}">
                      <ahyp:hlinkClr xmlns:ahyp="http://schemas.microsoft.com/office/drawing/2018/hyperlinkcolor" val="tx"/>
                    </a:ext>
                  </a:extLst>
                </a:hlinkClick>
              </a:rPr>
              <a:t>Copilot Notebooks</a:t>
            </a:r>
            <a:r>
              <a:rPr lang="en-US">
                <a:solidFill>
                  <a:schemeClr val="accent1">
                    <a:lumMod val="75000"/>
                  </a:schemeClr>
                </a:solidFill>
              </a:rPr>
              <a:t> </a:t>
            </a:r>
            <a:r>
              <a:rPr lang="en-US">
                <a:solidFill>
                  <a:schemeClr val="tx1"/>
                </a:solidFill>
              </a:rPr>
              <a:t>is an AI-powered workspace that brings your project’s files, meetings, emails, and notes together so Copilot can reason across everything in one place. Unlike a single chat, a Notebook keeps persistent context that grows with your project—no need to rebuild prompts from scratch.</a:t>
            </a:r>
          </a:p>
          <a:p>
            <a:pPr>
              <a:spcBef>
                <a:spcPts val="0"/>
              </a:spcBef>
            </a:pPr>
            <a:r>
              <a:rPr lang="en-US">
                <a:solidFill>
                  <a:schemeClr val="tx1"/>
                </a:solidFill>
              </a:rPr>
              <a:t>Ask questions, synthesize themes, generate drafts, and create deliverables like documents, presentations, and infographics—all grounded in your curated sources. Notebooks turn scattered information into clear, actionable outcomes.</a:t>
            </a:r>
          </a:p>
        </p:txBody>
      </p:sp>
      <p:pic>
        <p:nvPicPr>
          <p:cNvPr id="17" name="Picture 16" descr="A detailed infographic about renewable energy, showing solar panels and wind turbines, different energy types, global regions, and new technologies used for clean energy.">
            <a:extLst>
              <a:ext uri="{FF2B5EF4-FFF2-40B4-BE49-F238E27FC236}">
                <a16:creationId xmlns:a16="http://schemas.microsoft.com/office/drawing/2014/main" id="{82978D43-6C45-0DB9-19BF-9A2B929075B6}"/>
              </a:ext>
            </a:extLst>
          </p:cNvPr>
          <p:cNvPicPr>
            <a:picLocks noChangeAspect="1"/>
          </p:cNvPicPr>
          <p:nvPr/>
        </p:nvPicPr>
        <p:blipFill>
          <a:blip r:embed="rId5"/>
          <a:srcRect l="498" t="886" r="389" b="1000"/>
          <a:stretch>
            <a:fillRect/>
          </a:stretch>
        </p:blipFill>
        <p:spPr>
          <a:xfrm>
            <a:off x="1128661" y="2809013"/>
            <a:ext cx="5515079" cy="2899657"/>
          </a:xfrm>
          <a:prstGeom prst="roundRect">
            <a:avLst>
              <a:gd name="adj" fmla="val 2651"/>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pic>
      <p:sp>
        <p:nvSpPr>
          <p:cNvPr id="29" name="TextBox 28">
            <a:extLst>
              <a:ext uri="{FF2B5EF4-FFF2-40B4-BE49-F238E27FC236}">
                <a16:creationId xmlns:a16="http://schemas.microsoft.com/office/drawing/2014/main" id="{EA8AA948-19C3-2105-D18A-7D4E331B6464}"/>
              </a:ext>
            </a:extLst>
          </p:cNvPr>
          <p:cNvSpPr txBox="1"/>
          <p:nvPr/>
        </p:nvSpPr>
        <p:spPr>
          <a:xfrm>
            <a:off x="906066" y="5923039"/>
            <a:ext cx="5960269" cy="161583"/>
          </a:xfrm>
          <a:prstGeom prst="rect">
            <a:avLst/>
          </a:prstGeom>
          <a:noFill/>
        </p:spPr>
        <p:txBody>
          <a:bodyPr wrap="square" lIns="0" tIns="0" rIns="0" bIns="0">
            <a:spAutoFit/>
          </a:bodyPr>
          <a:lstStyle/>
          <a:p>
            <a:pPr algn="ctr"/>
            <a:r>
              <a:rPr lang="en-IN" sz="1050"/>
              <a:t>Screenshot shows an infographic created from Copilot Notebooks in OneNote</a:t>
            </a:r>
          </a:p>
        </p:txBody>
      </p:sp>
      <p:sp>
        <p:nvSpPr>
          <p:cNvPr id="30" name="Rectangle: Rounded Corners 29">
            <a:extLst>
              <a:ext uri="{FF2B5EF4-FFF2-40B4-BE49-F238E27FC236}">
                <a16:creationId xmlns:a16="http://schemas.microsoft.com/office/drawing/2014/main" id="{FD4AA465-7841-B13B-7966-3D04D29E8CE9}"/>
              </a:ext>
              <a:ext uri="{C183D7F6-B498-43B3-948B-1728B52AA6E4}">
                <adec:decorative xmlns:adec="http://schemas.microsoft.com/office/drawing/2017/decorative" val="1"/>
              </a:ext>
            </a:extLst>
          </p:cNvPr>
          <p:cNvSpPr>
            <a:spLocks noChangeArrowheads="1"/>
          </p:cNvSpPr>
          <p:nvPr/>
        </p:nvSpPr>
        <p:spPr bwMode="auto">
          <a:xfrm>
            <a:off x="419101" y="6245166"/>
            <a:ext cx="6934200" cy="353874"/>
          </a:xfrm>
          <a:prstGeom prst="roundRect">
            <a:avLst>
              <a:gd name="adj" fmla="val 50000"/>
            </a:avLst>
          </a:prstGeom>
          <a:solidFill>
            <a:schemeClr val="bg1"/>
          </a:solidFill>
          <a:ln w="9525">
            <a:no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64008"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2000">
                <a:blipFill>
                  <a:blip r:embed="rId2"/>
                  <a:stretch>
                    <a:fillRect t="-26822" b="-26822"/>
                  </a:stretch>
                </a:blipFill>
                <a:latin typeface="Segoe Sans Display Semibold" pitchFamily="2" charset="0"/>
                <a:cs typeface="Segoe Sans Display Semibold" pitchFamily="2" charset="0"/>
              </a:rPr>
              <a:t>Try it</a:t>
            </a:r>
          </a:p>
        </p:txBody>
      </p:sp>
      <p:graphicFrame>
        <p:nvGraphicFramePr>
          <p:cNvPr id="32" name="Table 31">
            <a:extLst>
              <a:ext uri="{FF2B5EF4-FFF2-40B4-BE49-F238E27FC236}">
                <a16:creationId xmlns:a16="http://schemas.microsoft.com/office/drawing/2014/main" id="{31F8AED0-878E-7FA8-8740-40A542A594A1}"/>
              </a:ext>
            </a:extLst>
          </p:cNvPr>
          <p:cNvGraphicFramePr>
            <a:graphicFrameLocks noGrp="1"/>
          </p:cNvGraphicFramePr>
          <p:nvPr/>
        </p:nvGraphicFramePr>
        <p:xfrm>
          <a:off x="452999" y="6759584"/>
          <a:ext cx="6900302" cy="1899920"/>
        </p:xfrm>
        <a:graphic>
          <a:graphicData uri="http://schemas.openxmlformats.org/drawingml/2006/table">
            <a:tbl>
              <a:tblPr firstRow="1" bandRow="1">
                <a:effectLst/>
                <a:tableStyleId>{2D5ABB26-0587-4C30-8999-92F81FD0307C}</a:tableStyleId>
              </a:tblPr>
              <a:tblGrid>
                <a:gridCol w="1391041">
                  <a:extLst>
                    <a:ext uri="{9D8B030D-6E8A-4147-A177-3AD203B41FA5}">
                      <a16:colId xmlns:a16="http://schemas.microsoft.com/office/drawing/2014/main" val="4231662272"/>
                    </a:ext>
                  </a:extLst>
                </a:gridCol>
                <a:gridCol w="5509261">
                  <a:extLst>
                    <a:ext uri="{9D8B030D-6E8A-4147-A177-3AD203B41FA5}">
                      <a16:colId xmlns:a16="http://schemas.microsoft.com/office/drawing/2014/main" val="758770908"/>
                    </a:ext>
                  </a:extLst>
                </a:gridCol>
              </a:tblGrid>
              <a:tr h="0">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Scenario</a:t>
                      </a:r>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594623" rtl="0" eaLnBrk="1" fontAlgn="auto" hangingPunct="1">
                        <a:lnSpc>
                          <a:spcPct val="100000"/>
                        </a:lnSpc>
                        <a:spcBef>
                          <a:spcPts val="0"/>
                        </a:spcBef>
                        <a:spcAft>
                          <a:spcPts val="0"/>
                        </a:spcAft>
                        <a:buFontTx/>
                        <a:buNone/>
                      </a:pPr>
                      <a:r>
                        <a:rPr lang="en-US" sz="1200" b="0" i="0" u="none" strike="noStrike" kern="100" cap="none" spc="0" normalizeH="0" baseline="0">
                          <a:solidFill>
                            <a:schemeClr val="accent1">
                              <a:lumMod val="75000"/>
                            </a:schemeClr>
                          </a:solidFill>
                          <a:effectLst/>
                          <a:latin typeface="Segoe Sans Display Semibold" pitchFamily="2" charset="0"/>
                          <a:ea typeface="SimSun" panose="02010600030101010101" pitchFamily="2" charset="-122"/>
                          <a:cs typeface="Segoe Sans Display Semibold" pitchFamily="2" charset="0"/>
                          <a:sym typeface=""/>
                        </a:rPr>
                        <a:t>Prompt</a:t>
                      </a:r>
                    </a:p>
                  </a:txBody>
                  <a:tcPr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3373722"/>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mj-lt"/>
                          <a:ea typeface="+mn-ea"/>
                          <a:cs typeface="+mn-cs"/>
                        </a:rPr>
                        <a:t>Create project infographic</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100000"/>
                      </a:schemeClr>
                    </a:solidFill>
                  </a:tcPr>
                </a:tc>
                <a:tc>
                  <a:txBody>
                    <a:bodyPr/>
                    <a:lstStyle/>
                    <a:p>
                      <a:pPr rtl="0" fontAlgn="base">
                        <a:spcAft>
                          <a:spcPts val="400"/>
                        </a:spcAft>
                      </a:pPr>
                      <a:r>
                        <a:rPr lang="en-US" sz="1100" b="0" i="0" u="none" strike="noStrike" kern="1200">
                          <a:solidFill>
                            <a:schemeClr val="dk1"/>
                          </a:solidFill>
                          <a:effectLst/>
                          <a:latin typeface="+mj-lt"/>
                          <a:ea typeface="+mn-ea"/>
                          <a:cs typeface="+mn-cs"/>
                        </a:rPr>
                        <a:t>Prompt 1: </a:t>
                      </a:r>
                      <a:r>
                        <a:rPr lang="en-US" sz="1100" b="0" i="0" u="none" strike="noStrike" kern="1200">
                          <a:solidFill>
                            <a:schemeClr val="dk1"/>
                          </a:solidFill>
                          <a:effectLst/>
                          <a:latin typeface="+mn-lt"/>
                          <a:ea typeface="+mn-ea"/>
                          <a:cs typeface="+mn-cs"/>
                        </a:rPr>
                        <a:t>Create Infographic: Generate a polished, professional, information-dense infographic image strictly from the notebook contents. Output only the image, with no text, explanations, summaries, or description</a:t>
                      </a:r>
                      <a:r>
                        <a:rPr lang="en-US" sz="1100" b="0" i="0" kern="1200">
                          <a:solidFill>
                            <a:schemeClr val="dk1"/>
                          </a:solidFill>
                          <a:effectLst/>
                          <a:latin typeface="+mn-lt"/>
                          <a:ea typeface="+mn-ea"/>
                          <a:cs typeface="+mn-cs"/>
                        </a:rPr>
                        <a:t>​</a:t>
                      </a:r>
                    </a:p>
                    <a:p>
                      <a:pPr rtl="0" fontAlgn="base">
                        <a:spcAft>
                          <a:spcPts val="400"/>
                        </a:spcAft>
                      </a:pPr>
                      <a:r>
                        <a:rPr lang="en-US" sz="1100" b="0" i="0" u="none" strike="noStrike" kern="1200">
                          <a:solidFill>
                            <a:schemeClr val="dk1"/>
                          </a:solidFill>
                          <a:effectLst/>
                          <a:latin typeface="+mj-lt"/>
                          <a:ea typeface="+mn-ea"/>
                          <a:cs typeface="+mn-cs"/>
                        </a:rPr>
                        <a:t>Prompt 2: </a:t>
                      </a:r>
                      <a:r>
                        <a:rPr lang="en-US" sz="1100" b="0" i="0" u="none" strike="noStrike" kern="1200">
                          <a:solidFill>
                            <a:schemeClr val="dk1"/>
                          </a:solidFill>
                          <a:effectLst/>
                          <a:latin typeface="+mn-lt"/>
                          <a:ea typeface="+mn-ea"/>
                          <a:cs typeface="+mn-cs"/>
                        </a:rPr>
                        <a:t>Simplify to focus only on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[topic/aspect]​</a:t>
                      </a:r>
                      <a:endParaRPr kumimoji="0" lang="en-US" sz="1050" b="0" i="0" u="none" strike="noStrike" kern="100" cap="none" spc="0" normalizeH="0" baseline="0">
                        <a:ln>
                          <a:noFill/>
                        </a:ln>
                        <a:solidFill>
                          <a:schemeClr val="accent3">
                            <a:lumMod val="50000"/>
                          </a:schemeClr>
                        </a:solidFill>
                        <a:effectLst/>
                        <a:uLnTx/>
                        <a:uFillTx/>
                        <a:latin typeface="+mj-lt"/>
                        <a:ea typeface="+mn-ea"/>
                        <a:cs typeface="+mn-cs"/>
                      </a:endParaRP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1404382"/>
                  </a:ext>
                </a:extLst>
              </a:tr>
              <a:tr h="0">
                <a:tc>
                  <a:txBody>
                    <a:bodyPr/>
                    <a:lstStyle/>
                    <a:p>
                      <a:pPr marL="0" marR="0" lvl="0" indent="0" algn="l" defTabSz="524695" rtl="0" eaLnBrk="1" fontAlgn="auto" latinLnBrk="0" hangingPunct="1">
                        <a:lnSpc>
                          <a:spcPct val="100000"/>
                        </a:lnSpc>
                        <a:spcBef>
                          <a:spcPts val="0"/>
                        </a:spcBef>
                        <a:spcAft>
                          <a:spcPts val="600"/>
                        </a:spcAft>
                        <a:buFontTx/>
                        <a:buNone/>
                      </a:pPr>
                      <a:r>
                        <a:rPr lang="en-US" sz="1100" b="0" i="0" u="none" strike="noStrike" kern="1200" cap="none" spc="0" normalizeH="0" baseline="0">
                          <a:solidFill>
                            <a:schemeClr val="tx1"/>
                          </a:solidFill>
                          <a:effectLst/>
                          <a:latin typeface="+mj-lt"/>
                          <a:ea typeface="+mn-ea"/>
                          <a:cs typeface="+mn-cs"/>
                        </a:rPr>
                        <a:t>Compare Notebook content and summarize findings</a:t>
                      </a:r>
                      <a:endParaRPr lang="en-US" sz="1100" b="0" i="0" u="none" strike="noStrike" kern="1200" cap="none" spc="0" normalizeH="0" baseline="30000">
                        <a:solidFill>
                          <a:schemeClr val="tx1"/>
                        </a:solidFill>
                        <a:effectLst/>
                        <a:latin typeface="+mj-lt"/>
                        <a:ea typeface="+mn-ea"/>
                        <a:cs typeface="+mn-cs"/>
                      </a:endParaRP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lumMod val="100000"/>
                      </a:schemeClr>
                    </a:solidFill>
                  </a:tcPr>
                </a:tc>
                <a:tc>
                  <a:txBody>
                    <a:bodyPr/>
                    <a:lstStyle/>
                    <a:p>
                      <a:pPr rtl="0" fontAlgn="base">
                        <a:spcAft>
                          <a:spcPts val="400"/>
                        </a:spcAft>
                      </a:pPr>
                      <a:r>
                        <a:rPr lang="en-US" sz="1100" b="0" i="0" u="none" strike="noStrike" kern="1200">
                          <a:solidFill>
                            <a:schemeClr val="dk1"/>
                          </a:solidFill>
                          <a:effectLst/>
                          <a:latin typeface="+mj-lt"/>
                          <a:ea typeface="+mn-ea"/>
                          <a:cs typeface="+mn-cs"/>
                        </a:rPr>
                        <a:t>Prompt 1: </a:t>
                      </a:r>
                      <a:r>
                        <a:rPr lang="en-US" sz="1100" b="0" i="0" u="none" strike="noStrike" kern="1200">
                          <a:solidFill>
                            <a:schemeClr val="dk1"/>
                          </a:solidFill>
                          <a:effectLst/>
                          <a:latin typeface="+mn-lt"/>
                          <a:ea typeface="+mn-ea"/>
                          <a:cs typeface="+mn-cs"/>
                        </a:rPr>
                        <a:t>Pull the notes from</a:t>
                      </a:r>
                      <a:r>
                        <a:rPr lang="en-US" sz="1100" b="0" i="0" u="none" strike="noStrike" kern="1200">
                          <a:solidFill>
                            <a:schemeClr val="tx1"/>
                          </a:solidFill>
                          <a:effectLst/>
                          <a:latin typeface="+mn-lt"/>
                          <a:ea typeface="+mn-ea"/>
                          <a:cs typeface="+mn-cs"/>
                        </a:rPr>
                        <a:t> </a:t>
                      </a:r>
                      <a:r>
                        <a:rPr kumimoji="0" lang="en-US" sz="1100" b="0" i="0" u="none" strike="noStrike" kern="100" cap="none" spc="0" normalizeH="0" baseline="0">
                          <a:ln>
                            <a:noFill/>
                          </a:ln>
                          <a:solidFill>
                            <a:schemeClr val="accent3">
                              <a:lumMod val="50000"/>
                            </a:schemeClr>
                          </a:solidFill>
                          <a:effectLst/>
                          <a:uLnTx/>
                          <a:uFillTx/>
                          <a:latin typeface="+mj-lt"/>
                          <a:ea typeface="+mn-ea"/>
                          <a:cs typeface="+mn-cs"/>
                        </a:rPr>
                        <a:t>[date] [meeting name] </a:t>
                      </a:r>
                      <a:r>
                        <a:rPr lang="en-US" sz="1100" b="0" i="0" u="none" strike="noStrike" kern="1200">
                          <a:solidFill>
                            <a:schemeClr val="dk1"/>
                          </a:solidFill>
                          <a:effectLst/>
                          <a:latin typeface="+mn-lt"/>
                          <a:ea typeface="+mn-ea"/>
                          <a:cs typeface="+mn-cs"/>
                        </a:rPr>
                        <a:t>and compare them with the Project Status Summary. Highlight where the discussion differs from the current documentation​</a:t>
                      </a:r>
                    </a:p>
                    <a:p>
                      <a:pPr rtl="0" fontAlgn="base">
                        <a:spcAft>
                          <a:spcPts val="400"/>
                        </a:spcAft>
                      </a:pPr>
                      <a:r>
                        <a:rPr lang="en-US" sz="1100" b="0" i="0" u="none" strike="noStrike" kern="1200">
                          <a:solidFill>
                            <a:schemeClr val="dk1"/>
                          </a:solidFill>
                          <a:effectLst/>
                          <a:latin typeface="+mj-lt"/>
                          <a:ea typeface="+mn-ea"/>
                          <a:cs typeface="+mn-cs"/>
                        </a:rPr>
                        <a:t>Prompt 2: </a:t>
                      </a:r>
                      <a:r>
                        <a:rPr lang="en-US" sz="1100" b="0" i="0" u="none" strike="noStrike" kern="1200">
                          <a:solidFill>
                            <a:schemeClr val="dk1"/>
                          </a:solidFill>
                          <a:effectLst/>
                          <a:latin typeface="+mn-lt"/>
                          <a:ea typeface="+mn-ea"/>
                          <a:cs typeface="+mn-cs"/>
                        </a:rPr>
                        <a:t>Now create a Word document with a clear summary of findings and recommended updates.</a:t>
                      </a:r>
                    </a:p>
                  </a:txBody>
                  <a:tcP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739054431"/>
                  </a:ext>
                </a:extLst>
              </a:tr>
            </a:tbl>
          </a:graphicData>
        </a:graphic>
      </p:graphicFrame>
      <p:sp>
        <p:nvSpPr>
          <p:cNvPr id="33" name="TextBox 32">
            <a:extLst>
              <a:ext uri="{FF2B5EF4-FFF2-40B4-BE49-F238E27FC236}">
                <a16:creationId xmlns:a16="http://schemas.microsoft.com/office/drawing/2014/main" id="{FB235F90-5965-FAE7-BA00-5A7429E696BE}"/>
              </a:ext>
            </a:extLst>
          </p:cNvPr>
          <p:cNvSpPr txBox="1"/>
          <p:nvPr/>
        </p:nvSpPr>
        <p:spPr>
          <a:xfrm>
            <a:off x="433950" y="9058459"/>
            <a:ext cx="6934200" cy="407804"/>
          </a:xfrm>
          <a:prstGeom prst="rect">
            <a:avLst/>
          </a:prstGeom>
          <a:noFill/>
        </p:spPr>
        <p:txBody>
          <a:bodyPr wrap="square" lIns="0" tIns="0" rIns="0" bIns="0" anchor="b">
            <a:spAutoFit/>
          </a:bodyPr>
          <a:lstStyle/>
          <a:p>
            <a:pPr>
              <a:spcBef>
                <a:spcPts val="200"/>
              </a:spcBef>
              <a:spcAft>
                <a:spcPts val="100"/>
              </a:spcAft>
              <a:defRPr/>
            </a:pPr>
            <a:r>
              <a:rPr lang="en-US" sz="800" i="1">
                <a:solidFill>
                  <a:srgbClr val="323139"/>
                </a:solidFill>
                <a:latin typeface="Segoe Sans Display Semilight"/>
              </a:rPr>
              <a:t>*Available for Microsoft 365 Copilot licensed users and Copilot Chat users. Copilot Chat users have limited sources per notebook, access to standard sources only, and standard access to chat; premium sources, premium AI capabilities, and priority access to chat are included with a Microsoft 365 Copilot license.</a:t>
            </a:r>
          </a:p>
          <a:p>
            <a:pPr>
              <a:spcBef>
                <a:spcPts val="200"/>
              </a:spcBef>
              <a:spcAft>
                <a:spcPts val="100"/>
              </a:spcAft>
              <a:defRPr/>
            </a:pPr>
            <a:r>
              <a:rPr lang="en-US" sz="800" i="1">
                <a:solidFill>
                  <a:srgbClr val="323139"/>
                </a:solidFill>
                <a:latin typeface="Segoe Sans Display Semilight"/>
              </a:rPr>
              <a:t>*Infographics is available in the </a:t>
            </a:r>
            <a:r>
              <a:rPr lang="en-US" sz="800" i="1">
                <a:solidFill>
                  <a:schemeClr val="accent1">
                    <a:lumMod val="75000"/>
                  </a:schemeClr>
                </a:solidFill>
                <a:latin typeface="Segoe Sans Display Semilight"/>
                <a:hlinkClick r:id="rId6">
                  <a:extLst>
                    <a:ext uri="{A12FA001-AC4F-418D-AE19-62706E023703}">
                      <ahyp:hlinkClr xmlns:ahyp="http://schemas.microsoft.com/office/drawing/2018/hyperlinkcolor" val="tx"/>
                    </a:ext>
                  </a:extLst>
                </a:hlinkClick>
              </a:rPr>
              <a:t>Frontier program</a:t>
            </a:r>
            <a:r>
              <a:rPr lang="en-US" sz="800" i="1">
                <a:solidFill>
                  <a:schemeClr val="accent1">
                    <a:lumMod val="75000"/>
                  </a:schemeClr>
                </a:solidFill>
                <a:latin typeface="Segoe Sans Display Semilight"/>
              </a:rPr>
              <a:t>.</a:t>
            </a:r>
          </a:p>
        </p:txBody>
      </p:sp>
      <p:cxnSp>
        <p:nvCxnSpPr>
          <p:cNvPr id="4" name="Straight Connector 3">
            <a:extLst>
              <a:ext uri="{FF2B5EF4-FFF2-40B4-BE49-F238E27FC236}">
                <a16:creationId xmlns:a16="http://schemas.microsoft.com/office/drawing/2014/main" id="{CA1AC596-0458-B763-F345-69956AB428E1}"/>
              </a:ext>
              <a:ext uri="{C183D7F6-B498-43B3-948B-1728B52AA6E4}">
                <adec:decorative xmlns:adec="http://schemas.microsoft.com/office/drawing/2017/decorative" val="1"/>
              </a:ext>
            </a:extLst>
          </p:cNvPr>
          <p:cNvCxnSpPr>
            <a:cxnSpLocks/>
          </p:cNvCxnSpPr>
          <p:nvPr/>
        </p:nvCxnSpPr>
        <p:spPr>
          <a:xfrm>
            <a:off x="0" y="669037"/>
            <a:ext cx="7772400" cy="0"/>
          </a:xfrm>
          <a:prstGeom prst="line">
            <a:avLst/>
          </a:prstGeom>
          <a:ln w="9525">
            <a:gradFill flip="none" rotWithShape="1">
              <a:gsLst>
                <a:gs pos="10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Rectangle: Rounded Corners 9">
            <a:hlinkClick r:id="rId7" action="ppaction://hlinksldjump"/>
            <a:extLst>
              <a:ext uri="{FF2B5EF4-FFF2-40B4-BE49-F238E27FC236}">
                <a16:creationId xmlns:a16="http://schemas.microsoft.com/office/drawing/2014/main" id="{EEC40EBA-F671-CA2E-E07D-802DD4C9B0F2}"/>
              </a:ext>
              <a:ext uri="{C183D7F6-B498-43B3-948B-1728B52AA6E4}">
                <adec:decorative xmlns:adec="http://schemas.microsoft.com/office/drawing/2017/decorative" val="1"/>
              </a:ext>
            </a:extLst>
          </p:cNvPr>
          <p:cNvSpPr>
            <a:spLocks noChangeArrowheads="1"/>
          </p:cNvSpPr>
          <p:nvPr/>
        </p:nvSpPr>
        <p:spPr bwMode="auto">
          <a:xfrm>
            <a:off x="433948"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900">
                <a:solidFill>
                  <a:srgbClr val="323139">
                    <a:lumMod val="40000"/>
                    <a:lumOff val="60000"/>
                  </a:srgbClr>
                </a:solidFill>
                <a:latin typeface="Segoe Sans Display Semilight"/>
                <a:cs typeface="Segoe UI" pitchFamily="34" charset="0"/>
              </a:rPr>
              <a:t>Table of contents</a:t>
            </a:r>
          </a:p>
        </p:txBody>
      </p:sp>
      <p:sp>
        <p:nvSpPr>
          <p:cNvPr id="6" name="Rectangle: Rounded Corners 9">
            <a:hlinkClick r:id="rId8" action="ppaction://hlinksldjump"/>
            <a:extLst>
              <a:ext uri="{FF2B5EF4-FFF2-40B4-BE49-F238E27FC236}">
                <a16:creationId xmlns:a16="http://schemas.microsoft.com/office/drawing/2014/main" id="{6F61B2C1-D1AA-4BCD-29E3-BCA145DF4AD3}"/>
              </a:ext>
              <a:ext uri="{C183D7F6-B498-43B3-948B-1728B52AA6E4}">
                <adec:decorative xmlns:adec="http://schemas.microsoft.com/office/drawing/2017/decorative" val="1"/>
              </a:ext>
            </a:extLst>
          </p:cNvPr>
          <p:cNvSpPr>
            <a:spLocks noChangeArrowheads="1"/>
          </p:cNvSpPr>
          <p:nvPr/>
        </p:nvSpPr>
        <p:spPr bwMode="auto">
          <a:xfrm>
            <a:off x="3939672" y="235000"/>
            <a:ext cx="1645920" cy="280000"/>
          </a:xfrm>
          <a:prstGeom prst="roundRect">
            <a:avLst>
              <a:gd name="adj" fmla="val 50000"/>
            </a:avLst>
          </a:prstGeom>
          <a:solidFill>
            <a:schemeClr val="bg1"/>
          </a:solidFill>
          <a:ln w="9525">
            <a:gradFill flip="none" rotWithShape="1">
              <a:gsLst>
                <a:gs pos="5000">
                  <a:srgbClr val="323139"/>
                </a:gs>
                <a:gs pos="80000">
                  <a:srgbClr val="0097F4"/>
                </a:gs>
                <a:gs pos="70000">
                  <a:srgbClr val="00B291"/>
                </a:gs>
                <a:gs pos="60000">
                  <a:srgbClr val="9BC72A"/>
                </a:gs>
                <a:gs pos="50000">
                  <a:srgbClr val="FFCE20"/>
                </a:gs>
                <a:gs pos="40000">
                  <a:srgbClr val="FFA200"/>
                </a:gs>
                <a:gs pos="30000">
                  <a:srgbClr val="FF32A3"/>
                </a:gs>
                <a:gs pos="20000">
                  <a:srgbClr val="CB85FF"/>
                </a:gs>
                <a:gs pos="90000">
                  <a:srgbClr val="323139"/>
                </a:gs>
              </a:gsLst>
              <a:lin ang="0" scaled="1"/>
              <a:tileRect/>
            </a:gradFill>
            <a:headEnd type="none" w="lg" len="med"/>
            <a:tailEnd type="none" w="lg" len="med"/>
          </a:ln>
          <a:effectLst>
            <a:outerShdw blurRad="63500" dist="635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742" fontAlgn="base">
              <a:spcBef>
                <a:spcPct val="0"/>
              </a:spcBef>
              <a:spcAft>
                <a:spcPct val="0"/>
              </a:spcAft>
            </a:pPr>
            <a:r>
              <a:rPr lang="en-US" sz="900">
                <a:blipFill>
                  <a:blip r:embed="rId2"/>
                  <a:stretch>
                    <a:fillRect t="-26822" b="-26822"/>
                  </a:stretch>
                </a:blipFill>
                <a:latin typeface="Segoe Sans Display Semibold" pitchFamily="2" charset="0"/>
                <a:cs typeface="Segoe Sans Display Semibold" pitchFamily="2" charset="0"/>
              </a:rPr>
              <a:t>Microsoft 365 Copilot</a:t>
            </a:r>
          </a:p>
        </p:txBody>
      </p:sp>
      <p:sp>
        <p:nvSpPr>
          <p:cNvPr id="7" name="Rectangle: Rounded Corners 6">
            <a:hlinkClick r:id="rId9" action="ppaction://hlinksldjump"/>
            <a:extLst>
              <a:ext uri="{FF2B5EF4-FFF2-40B4-BE49-F238E27FC236}">
                <a16:creationId xmlns:a16="http://schemas.microsoft.com/office/drawing/2014/main" id="{98363F44-43F2-ABAF-58DC-639E830B446C}"/>
              </a:ext>
              <a:ext uri="{C183D7F6-B498-43B3-948B-1728B52AA6E4}">
                <adec:decorative xmlns:adec="http://schemas.microsoft.com/office/drawing/2017/decorative" val="1"/>
              </a:ext>
            </a:extLst>
          </p:cNvPr>
          <p:cNvSpPr>
            <a:spLocks noChangeArrowheads="1"/>
          </p:cNvSpPr>
          <p:nvPr/>
        </p:nvSpPr>
        <p:spPr bwMode="auto">
          <a:xfrm>
            <a:off x="5692534"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Prompt Resources</a:t>
            </a:r>
          </a:p>
        </p:txBody>
      </p:sp>
      <p:sp>
        <p:nvSpPr>
          <p:cNvPr id="8" name="Rectangle: Rounded Corners 9">
            <a:hlinkClick r:id="rId10" action="ppaction://hlinksldjump"/>
            <a:extLst>
              <a:ext uri="{FF2B5EF4-FFF2-40B4-BE49-F238E27FC236}">
                <a16:creationId xmlns:a16="http://schemas.microsoft.com/office/drawing/2014/main" id="{4A6F5B93-4D95-4688-89B8-55168B4D5812}"/>
              </a:ext>
              <a:ext uri="{C183D7F6-B498-43B3-948B-1728B52AA6E4}">
                <adec:decorative xmlns:adec="http://schemas.microsoft.com/office/drawing/2017/decorative" val="1"/>
              </a:ext>
            </a:extLst>
          </p:cNvPr>
          <p:cNvSpPr>
            <a:spLocks noChangeArrowheads="1"/>
          </p:cNvSpPr>
          <p:nvPr/>
        </p:nvSpPr>
        <p:spPr bwMode="auto">
          <a:xfrm>
            <a:off x="2186810" y="235000"/>
            <a:ext cx="1645920" cy="280000"/>
          </a:xfrm>
          <a:prstGeom prst="roundRect">
            <a:avLst>
              <a:gd name="adj" fmla="val 50000"/>
            </a:avLst>
          </a:prstGeom>
          <a:solidFill>
            <a:schemeClr val="bg1"/>
          </a:solidFill>
          <a:ln>
            <a:noFill/>
            <a:headEnd type="none" w="med" len="med"/>
            <a:tailEnd type="none" w="med" len="med"/>
          </a:ln>
          <a:effectLst>
            <a:outerShdw blurRad="63500" dist="63500" dir="2700000" algn="ctr" rotWithShape="0">
              <a:srgbClr val="323139">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323139">
                    <a:lumMod val="40000"/>
                    <a:lumOff val="60000"/>
                  </a:srgbClr>
                </a:solidFill>
                <a:effectLst/>
                <a:uLnTx/>
                <a:uFillTx/>
                <a:latin typeface="Segoe Sans Display Semilight"/>
                <a:ea typeface="+mn-ea"/>
                <a:cs typeface="Segoe UI" pitchFamily="34" charset="0"/>
              </a:rPr>
              <a:t>Getting started</a:t>
            </a:r>
          </a:p>
        </p:txBody>
      </p:sp>
      <p:sp>
        <p:nvSpPr>
          <p:cNvPr id="10" name="Content Placeholder 2">
            <a:extLst>
              <a:ext uri="{FF2B5EF4-FFF2-40B4-BE49-F238E27FC236}">
                <a16:creationId xmlns:a16="http://schemas.microsoft.com/office/drawing/2014/main" id="{B3484094-5C02-AA25-02D3-490693EF1FD8}"/>
              </a:ext>
              <a:ext uri="{C183D7F6-B498-43B3-948B-1728B52AA6E4}">
                <adec:decorative xmlns:adec="http://schemas.microsoft.com/office/drawing/2017/decorative" val="0"/>
              </a:ext>
            </a:extLst>
          </p:cNvPr>
          <p:cNvSpPr txBox="1">
            <a:spLocks/>
          </p:cNvSpPr>
          <p:nvPr/>
        </p:nvSpPr>
        <p:spPr>
          <a:xfrm>
            <a:off x="5801433" y="9419210"/>
            <a:ext cx="531128" cy="161583"/>
          </a:xfrm>
          <a:prstGeom prst="rect">
            <a:avLst/>
          </a:prstGeom>
          <a:noFill/>
          <a:ln>
            <a:noFill/>
          </a:ln>
        </p:spPr>
        <p:txBody>
          <a:bodyPr wrap="square" lIns="0" tIns="0" rIns="0" bIns="0" anchor="ctr">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050" b="0" i="0" u="none" strike="noStrike" kern="100" cap="none" spc="0" normalizeH="0" baseline="0" noProof="0">
                <a:ln>
                  <a:noFill/>
                </a:ln>
                <a:solidFill>
                  <a:srgbClr val="323139">
                    <a:alpha val="99000"/>
                  </a:srgbClr>
                </a:solidFill>
                <a:effectLst/>
                <a:uLnTx/>
                <a:uFillTx/>
                <a:latin typeface="Segoe Sans Display"/>
                <a:ea typeface="+mn-ea"/>
                <a:cs typeface="+mn-cs"/>
              </a:rPr>
              <a:t>Legend </a:t>
            </a:r>
          </a:p>
        </p:txBody>
      </p:sp>
      <p:sp>
        <p:nvSpPr>
          <p:cNvPr id="12" name="Content Placeholder 2">
            <a:extLst>
              <a:ext uri="{FF2B5EF4-FFF2-40B4-BE49-F238E27FC236}">
                <a16:creationId xmlns:a16="http://schemas.microsoft.com/office/drawing/2014/main" id="{CE4B60BB-BB27-E9E1-5A46-BF9488D3B93A}"/>
              </a:ext>
              <a:ext uri="{C183D7F6-B498-43B3-948B-1728B52AA6E4}">
                <adec:decorative xmlns:adec="http://schemas.microsoft.com/office/drawing/2017/decorative" val="0"/>
              </a:ext>
            </a:extLst>
          </p:cNvPr>
          <p:cNvSpPr txBox="1">
            <a:spLocks/>
          </p:cNvSpPr>
          <p:nvPr/>
        </p:nvSpPr>
        <p:spPr>
          <a:xfrm>
            <a:off x="5801433" y="9602256"/>
            <a:ext cx="1970967" cy="161583"/>
          </a:xfrm>
          <a:prstGeom prst="rect">
            <a:avLst/>
          </a:prstGeom>
          <a:noFill/>
          <a:ln>
            <a:noFill/>
          </a:ln>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lvl="0" indent="0" defTabSz="1018824" fontAlgn="auto">
              <a:lnSpc>
                <a:spcPct val="100000"/>
              </a:lnSpc>
              <a:spcBef>
                <a:spcPts val="0"/>
              </a:spcBef>
              <a:spcAft>
                <a:spcPts val="3000"/>
              </a:spcAft>
              <a:buClrTx/>
              <a:buSzTx/>
              <a:tabLst/>
              <a:defRPr/>
            </a:pPr>
            <a:r>
              <a:rPr lang="en-US" sz="1050" kern="1200">
                <a:solidFill>
                  <a:schemeClr val="accent5">
                    <a:lumMod val="50000"/>
                  </a:schemeClr>
                </a:solidFill>
                <a:ea typeface="等线" panose="02010600030101010101" pitchFamily="2" charset="-122"/>
                <a:cs typeface="Segoe Sans Display" pitchFamily="2" charset="0"/>
              </a:rPr>
              <a:t>/ = reference files, chats, meetings</a:t>
            </a:r>
          </a:p>
        </p:txBody>
      </p:sp>
      <p:sp>
        <p:nvSpPr>
          <p:cNvPr id="15" name="Content Placeholder 2">
            <a:extLst>
              <a:ext uri="{FF2B5EF4-FFF2-40B4-BE49-F238E27FC236}">
                <a16:creationId xmlns:a16="http://schemas.microsoft.com/office/drawing/2014/main" id="{1DA0A312-F45C-C3F3-B27E-53B67AB1EC67}"/>
              </a:ext>
              <a:ext uri="{C183D7F6-B498-43B3-948B-1728B52AA6E4}">
                <adec:decorative xmlns:adec="http://schemas.microsoft.com/office/drawing/2017/decorative" val="0"/>
              </a:ext>
            </a:extLst>
          </p:cNvPr>
          <p:cNvSpPr txBox="1">
            <a:spLocks/>
          </p:cNvSpPr>
          <p:nvPr/>
        </p:nvSpPr>
        <p:spPr>
          <a:xfrm>
            <a:off x="5801433" y="9751374"/>
            <a:ext cx="1301254" cy="161583"/>
          </a:xfrm>
          <a:prstGeom prst="rect">
            <a:avLst/>
          </a:prstGeom>
          <a:noFill/>
          <a:ln>
            <a:noFill/>
          </a:ln>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lvl="0" indent="0" defTabSz="1018824" fontAlgn="auto">
              <a:lnSpc>
                <a:spcPct val="100000"/>
              </a:lnSpc>
              <a:spcBef>
                <a:spcPts val="0"/>
              </a:spcBef>
              <a:spcAft>
                <a:spcPts val="3000"/>
              </a:spcAft>
              <a:buClrTx/>
              <a:buSzTx/>
              <a:tabLst/>
              <a:defRPr/>
            </a:pPr>
            <a:r>
              <a:rPr lang="en-US" sz="1050">
                <a:solidFill>
                  <a:schemeClr val="accent3">
                    <a:lumMod val="50000"/>
                    <a:alpha val="99000"/>
                  </a:schemeClr>
                </a:solidFill>
              </a:rPr>
              <a:t>[ ] = [Details you insert]</a:t>
            </a:r>
          </a:p>
        </p:txBody>
      </p:sp>
    </p:spTree>
    <p:extLst>
      <p:ext uri="{BB962C8B-B14F-4D97-AF65-F5344CB8AC3E}">
        <p14:creationId xmlns:p14="http://schemas.microsoft.com/office/powerpoint/2010/main" val="3810311244"/>
      </p:ext>
    </p:extLst>
  </p:cSld>
  <p:clrMapOvr>
    <a:masterClrMapping/>
  </p:clrMapOvr>
  <p:transition>
    <p:fade/>
  </p:transition>
</p:sld>
</file>

<file path=ppt/theme/theme1.xml><?xml version="1.0" encoding="utf-8"?>
<a:theme xmlns:a="http://schemas.openxmlformats.org/drawingml/2006/main" name="Microsoft 365 Copilot Template">
  <a:themeElements>
    <a:clrScheme name="MSFT Copilot 2026">
      <a:dk1>
        <a:srgbClr val="323139"/>
      </a:dk1>
      <a:lt1>
        <a:srgbClr val="FFFFFF"/>
      </a:lt1>
      <a:dk2>
        <a:srgbClr val="000000"/>
      </a:dk2>
      <a:lt2>
        <a:srgbClr val="EEF1F4"/>
      </a:lt2>
      <a:accent1>
        <a:srgbClr val="0097F4"/>
      </a:accent1>
      <a:accent2>
        <a:srgbClr val="CB85FF"/>
      </a:accent2>
      <a:accent3>
        <a:srgbClr val="FFA200"/>
      </a:accent3>
      <a:accent4>
        <a:srgbClr val="9BC72A"/>
      </a:accent4>
      <a:accent5>
        <a:srgbClr val="FF32A3"/>
      </a:accent5>
      <a:accent6>
        <a:srgbClr val="FFCE20"/>
      </a:accent6>
      <a:hlink>
        <a:srgbClr val="0097F4"/>
      </a:hlink>
      <a:folHlink>
        <a:srgbClr val="CB85FF"/>
      </a:folHlink>
    </a:clrScheme>
    <a:fontScheme name="Custom 5">
      <a:majorFont>
        <a:latin typeface="Segoe Sans Display"/>
        <a:ea typeface=""/>
        <a:cs typeface=""/>
      </a:majorFont>
      <a:minorFont>
        <a:latin typeface="Segoe Sans Display Semiligh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3" id="{3D04A489-FDD2-4F1D-A9BF-56868ADDBCBD}" vid="{15284221-82B7-4192-955D-7B181749F027}"/>
    </a:ext>
  </a:extLst>
</a:theme>
</file>

<file path=ppt/theme/theme2.xml><?xml version="1.0" encoding="utf-8"?>
<a:theme xmlns:a="http://schemas.openxmlformats.org/drawingml/2006/main" name="1_Microsoft 365 Copilot Template">
  <a:themeElements>
    <a:clrScheme name="MSFT Copilot 2026">
      <a:dk1>
        <a:srgbClr val="323139"/>
      </a:dk1>
      <a:lt1>
        <a:srgbClr val="FFFFFF"/>
      </a:lt1>
      <a:dk2>
        <a:srgbClr val="000000"/>
      </a:dk2>
      <a:lt2>
        <a:srgbClr val="EEF1F4"/>
      </a:lt2>
      <a:accent1>
        <a:srgbClr val="0097F4"/>
      </a:accent1>
      <a:accent2>
        <a:srgbClr val="CB85FF"/>
      </a:accent2>
      <a:accent3>
        <a:srgbClr val="FFA200"/>
      </a:accent3>
      <a:accent4>
        <a:srgbClr val="9BC72A"/>
      </a:accent4>
      <a:accent5>
        <a:srgbClr val="FF32A3"/>
      </a:accent5>
      <a:accent6>
        <a:srgbClr val="FFCE20"/>
      </a:accent6>
      <a:hlink>
        <a:srgbClr val="0097F4"/>
      </a:hlink>
      <a:folHlink>
        <a:srgbClr val="CB85FF"/>
      </a:folHlink>
    </a:clrScheme>
    <a:fontScheme name="Custom 5">
      <a:majorFont>
        <a:latin typeface="Segoe Sans Display"/>
        <a:ea typeface=""/>
        <a:cs typeface=""/>
      </a:majorFont>
      <a:minorFont>
        <a:latin typeface="Segoe Sans Display Semiligh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3" id="{3D04A489-FDD2-4F1D-A9BF-56868ADDBCBD}" vid="{15284221-82B7-4192-955D-7B181749F027}"/>
    </a:ext>
  </a:extLst>
</a:theme>
</file>

<file path=ppt/theme/theme3.xml><?xml version="1.0" encoding="utf-8"?>
<a:theme xmlns:a="http://schemas.openxmlformats.org/drawingml/2006/main" name="2_Microsoft 365 Copilot Template">
  <a:themeElements>
    <a:clrScheme name="MSFT Copilot 2026">
      <a:dk1>
        <a:srgbClr val="323139"/>
      </a:dk1>
      <a:lt1>
        <a:srgbClr val="FFFFFF"/>
      </a:lt1>
      <a:dk2>
        <a:srgbClr val="000000"/>
      </a:dk2>
      <a:lt2>
        <a:srgbClr val="EEF1F4"/>
      </a:lt2>
      <a:accent1>
        <a:srgbClr val="0097F4"/>
      </a:accent1>
      <a:accent2>
        <a:srgbClr val="CB85FF"/>
      </a:accent2>
      <a:accent3>
        <a:srgbClr val="FFA200"/>
      </a:accent3>
      <a:accent4>
        <a:srgbClr val="9BC72A"/>
      </a:accent4>
      <a:accent5>
        <a:srgbClr val="FF32A3"/>
      </a:accent5>
      <a:accent6>
        <a:srgbClr val="FFCE20"/>
      </a:accent6>
      <a:hlink>
        <a:srgbClr val="0097F4"/>
      </a:hlink>
      <a:folHlink>
        <a:srgbClr val="CB85FF"/>
      </a:folHlink>
    </a:clrScheme>
    <a:fontScheme name="Custom 5">
      <a:majorFont>
        <a:latin typeface="Segoe Sans Display"/>
        <a:ea typeface=""/>
        <a:cs typeface=""/>
      </a:majorFont>
      <a:minorFont>
        <a:latin typeface="Segoe Sans Display Semiligh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365-Copilot-PowerPoint-template-2605" id="{E02A0F4E-1562-C14F-AE4C-1C40487469A5}" vid="{E5BCED4C-CF40-0F44-997B-4F080B9A7D8E}"/>
    </a:ext>
  </a:extLst>
</a:theme>
</file>

<file path=ppt/theme/theme4.xml><?xml version="1.0" encoding="utf-8"?>
<a:theme xmlns:a="http://schemas.openxmlformats.org/drawingml/2006/main" name="Microsoft 365 Copilot Template">
  <a:themeElements>
    <a:clrScheme name="MSFT Copilot 2026">
      <a:dk1>
        <a:srgbClr val="323139"/>
      </a:dk1>
      <a:lt1>
        <a:srgbClr val="FFFFFF"/>
      </a:lt1>
      <a:dk2>
        <a:srgbClr val="000000"/>
      </a:dk2>
      <a:lt2>
        <a:srgbClr val="EEF1F4"/>
      </a:lt2>
      <a:accent1>
        <a:srgbClr val="0097F4"/>
      </a:accent1>
      <a:accent2>
        <a:srgbClr val="CB85FF"/>
      </a:accent2>
      <a:accent3>
        <a:srgbClr val="FFA200"/>
      </a:accent3>
      <a:accent4>
        <a:srgbClr val="9BC72A"/>
      </a:accent4>
      <a:accent5>
        <a:srgbClr val="FF32A3"/>
      </a:accent5>
      <a:accent6>
        <a:srgbClr val="FFCE20"/>
      </a:accent6>
      <a:hlink>
        <a:srgbClr val="0097F4"/>
      </a:hlink>
      <a:folHlink>
        <a:srgbClr val="CB85FF"/>
      </a:folHlink>
    </a:clrScheme>
    <a:fontScheme name="Custom 5">
      <a:majorFont>
        <a:latin typeface="Segoe San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egoe Sans Display Semiligh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5B64D402CB764E9CC233FF31987642" ma:contentTypeVersion="24" ma:contentTypeDescription="Create a new document." ma:contentTypeScope="" ma:versionID="f4fc56cc51f3af8de95deb414da56a4e">
  <xsd:schema xmlns:xsd="http://www.w3.org/2001/XMLSchema" xmlns:xs="http://www.w3.org/2001/XMLSchema" xmlns:p="http://schemas.microsoft.com/office/2006/metadata/properties" xmlns:ns1="http://schemas.microsoft.com/sharepoint/v3" xmlns:ns2="00cf0def-a058-47bd-9265-f6d1f111732e" xmlns:ns3="54f626bb-976e-4a25-a89f-d089672a3eb7" targetNamespace="http://schemas.microsoft.com/office/2006/metadata/properties" ma:root="true" ma:fieldsID="4b5e337520f9729c67eb31af06daf448" ns1:_="" ns2:_="" ns3:_="">
    <xsd:import namespace="http://schemas.microsoft.com/sharepoint/v3"/>
    <xsd:import namespace="00cf0def-a058-47bd-9265-f6d1f111732e"/>
    <xsd:import namespace="54f626bb-976e-4a25-a89f-d089672a3e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MediaServiceDocTags" minOccurs="0"/>
                <xsd:element ref="ns2:Audience" minOccurs="0"/>
                <xsd:element ref="ns2:m6d15d1a6e5942a28eb1f6522643c4e1"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cf0def-a058-47bd-9265-f6d1f1117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DocTags" ma:index="26" nillable="true" ma:displayName="MediaServiceDocTags" ma:hidden="true" ma:internalName="MediaServiceDocTags" ma:readOnly="true">
      <xsd:simpleType>
        <xsd:restriction base="dms:Note"/>
      </xsd:simpleType>
    </xsd:element>
    <xsd:element name="Audience" ma:index="27" nillable="true" ma:displayName="Audience" ma:format="Dropdown" ma:internalName="Audience">
      <xsd:simpleType>
        <xsd:restriction base="dms:Text">
          <xsd:maxLength value="255"/>
        </xsd:restriction>
      </xsd:simpleType>
    </xsd:element>
    <xsd:element name="m6d15d1a6e5942a28eb1f6522643c4e1" ma:index="29" nillable="true" ma:taxonomy="true" ma:internalName="m6d15d1a6e5942a28eb1f6522643c4e1" ma:taxonomyFieldName="Asset_x0020_Type" ma:displayName="Asset Type" ma:default="" ma:fieldId="{66d15d1a-6e59-42a2-8eb1-f6522643c4e1}" ma:taxonomyMulti="true" ma:sspId="e385fb40-52d4-4fae-9c5b-3e8ff8a5878e" ma:termSetId="076e976b-31ab-4f71-86b0-4aacfa2b30b3" ma:anchorId="00000000-0000-0000-0000-000000000000" ma:open="false" ma:isKeyword="false">
      <xsd:complexType>
        <xsd:sequence>
          <xsd:element ref="pc:Terms" minOccurs="0" maxOccurs="1"/>
        </xsd:sequence>
      </xsd:complexType>
    </xsd:element>
    <xsd:element name="HasDigitalSignature" ma:index="30" nillable="true" ma:displayName="Signed electronically" ma:internalName="HasDigitalSignature" ma:readOnly="true">
      <xsd:simpleType>
        <xsd:restriction base="dms:Boolean"/>
      </xsd:simpleType>
    </xsd:element>
    <xsd:element name="DigitalSignatureProvider" ma:index="31"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f626bb-976e-4a25-a89f-d089672a3eb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600fa0d-e7d3-4e7d-aa6c-9a64a26f4e6d}" ma:internalName="TaxCatchAll" ma:showField="CatchAllData" ma:web="54f626bb-976e-4a25-a89f-d089672a3e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0cf0def-a058-47bd-9265-f6d1f111732e">
      <Terms xmlns="http://schemas.microsoft.com/office/infopath/2007/PartnerControls"/>
    </lcf76f155ced4ddcb4097134ff3c332f>
    <TaxCatchAll xmlns="54f626bb-976e-4a25-a89f-d089672a3eb7" xsi:nil="true"/>
    <Audience xmlns="00cf0def-a058-47bd-9265-f6d1f111732e" xsi:nil="true"/>
    <m6d15d1a6e5942a28eb1f6522643c4e1 xmlns="00cf0def-a058-47bd-9265-f6d1f111732e">
      <Terms xmlns="http://schemas.microsoft.com/office/infopath/2007/PartnerControls"/>
    </m6d15d1a6e5942a28eb1f6522643c4e1>
  </documentManagement>
</p:properties>
</file>

<file path=customXml/itemProps1.xml><?xml version="1.0" encoding="utf-8"?>
<ds:datastoreItem xmlns:ds="http://schemas.openxmlformats.org/officeDocument/2006/customXml" ds:itemID="{266C008F-37DC-457A-833C-D373466886CC}">
  <ds:schemaRefs>
    <ds:schemaRef ds:uri="http://schemas.microsoft.com/sharepoint/v3/contenttype/forms"/>
  </ds:schemaRefs>
</ds:datastoreItem>
</file>

<file path=customXml/itemProps2.xml><?xml version="1.0" encoding="utf-8"?>
<ds:datastoreItem xmlns:ds="http://schemas.openxmlformats.org/officeDocument/2006/customXml" ds:itemID="{B9E5467E-9F1B-42A2-BF4C-A2467405B4BE}">
  <ds:schemaRefs>
    <ds:schemaRef ds:uri="00cf0def-a058-47bd-9265-f6d1f111732e"/>
    <ds:schemaRef ds:uri="54f626bb-976e-4a25-a89f-d089672a3e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25959C-63D6-4D53-8E13-A92082E580B8}">
  <ds:schemaRefs>
    <ds:schemaRef ds:uri="00cf0def-a058-47bd-9265-f6d1f111732e"/>
    <ds:schemaRef ds:uri="54f626bb-976e-4a25-a89f-d089672a3e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25b262c6-3135-4102-9fd1-8cc793b35eee}" enabled="0" method="" siteId="{25b262c6-3135-4102-9fd1-8cc793b35eee}" removed="1"/>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M365 Copilot Template_May1</Template>
  <TotalTime>0</TotalTime>
  <Application>Microsoft Office PowerPoint</Application>
  <PresentationFormat>Custom</PresentationFormat>
  <Slides>12</Slides>
  <Notes>9</Notes>
  <HiddenSlides>0</HiddenSlide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Microsoft 365 Copilot Template</vt:lpstr>
      <vt:lpstr>1_Microsoft 365 Copilot Template</vt:lpstr>
      <vt:lpstr>2_Microsoft 365 Copilot Template</vt:lpstr>
      <vt:lpstr>Microsoft 365 Copilot Experience Guide  </vt:lpstr>
      <vt:lpstr>Table of contents</vt:lpstr>
      <vt:lpstr>Getting Started</vt:lpstr>
      <vt:lpstr>Microsoft 365 Copilot Chat</vt:lpstr>
      <vt:lpstr>Copilot in Microsoft 365 apps</vt:lpstr>
      <vt:lpstr>Copilot in Teams</vt:lpstr>
      <vt:lpstr>Agents in Teams</vt:lpstr>
      <vt:lpstr>Copilot in SharePoint</vt:lpstr>
      <vt:lpstr>Copilot Notebooks</vt:lpstr>
      <vt:lpstr>Copilot Researcher – Critique and Model Council</vt:lpstr>
      <vt:lpstr>Copilot Cowork</vt:lpstr>
      <vt:lpstr>Additional Prompt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365 Copilot Experience Guide</dc:title>
  <dc:creator>Chelsea Shipp (Unify Consulting LLC)</dc:creator>
  <cp:revision>2</cp:revision>
  <dcterms:created xsi:type="dcterms:W3CDTF">2025-02-06T15:46:51Z</dcterms:created>
  <dcterms:modified xsi:type="dcterms:W3CDTF">2026-07-05T15:16:26Z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Asset Type">
    <vt:lpwstr/>
  </property>
  <property fmtid="{D5CDD505-2E9C-101B-9397-08002B2CF9AE}" pid="4" name="Asset_x0020_Type">
    <vt:lpwstr/>
  </property>
  <property fmtid="{D5CDD505-2E9C-101B-9397-08002B2CF9AE}" pid="5" name="_dlc_policyId">
    <vt:lpwstr>0x01010070AB3889E58DB141A6E1281B02136174|-369733750</vt:lpwstr>
  </property>
  <property fmtid="{D5CDD505-2E9C-101B-9397-08002B2CF9AE}" pid="6" name="ItemRetentionFormula">
    <vt:lpwstr>&lt;formula id="Microsoft.Office.RecordsManagement.PolicyFeatures.Expiration.Formula.BuiltIn"&gt;&lt;number&gt;30&lt;/number&gt;&lt;property&gt;Modified&lt;/property&gt;&lt;propertyId&gt;28cf69c5-fa48-462a-b5cd-27b6f9d2bd5f&lt;/propertyId&gt;&lt;period&gt;days&lt;/period&gt;&lt;/formula&gt;</vt:lpwstr>
  </property>
  <property fmtid="{D5CDD505-2E9C-101B-9397-08002B2CF9AE}" pid="7" name="ContentTypeId">
    <vt:lpwstr>0x010100A65B64D402CB764E9CC233FF31987642</vt:lpwstr>
  </property>
</Properties>
</file>