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6"/>
  </p:notesMasterIdLst>
  <p:sldIdLst>
    <p:sldId id="27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DB8D4-9E63-64A1-F84F-CB6C70545349}" v="4" dt="2025-01-13T19:45:36.3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805" autoAdjust="0"/>
    <p:restoredTop sz="95023" autoAdjust="0"/>
  </p:normalViewPr>
  <p:slideViewPr>
    <p:cSldViewPr snapToGrid="0">
      <p:cViewPr varScale="1">
        <p:scale>
          <a:sx n="153" d="100"/>
          <a:sy n="153" d="100"/>
        </p:scale>
        <p:origin x="61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tton Wunderle" userId="S::suwunder@microsoft.com::26e4fc39-594a-47f4-b1df-9cfc49637e86" providerId="AD" clId="Web-{FBCDB8D4-9E63-64A1-F84F-CB6C70545349}"/>
    <pc:docChg chg="modSld">
      <pc:chgData name="Sutton Wunderle" userId="S::suwunder@microsoft.com::26e4fc39-594a-47f4-b1df-9cfc49637e86" providerId="AD" clId="Web-{FBCDB8D4-9E63-64A1-F84F-CB6C70545349}" dt="2025-01-13T19:45:36.310" v="2" actId="20577"/>
      <pc:docMkLst>
        <pc:docMk/>
      </pc:docMkLst>
      <pc:sldChg chg="modSp">
        <pc:chgData name="Sutton Wunderle" userId="S::suwunder@microsoft.com::26e4fc39-594a-47f4-b1df-9cfc49637e86" providerId="AD" clId="Web-{FBCDB8D4-9E63-64A1-F84F-CB6C70545349}" dt="2025-01-13T19:45:36.310" v="2" actId="20577"/>
        <pc:sldMkLst>
          <pc:docMk/>
          <pc:sldMk cId="2047903175" sldId="273"/>
        </pc:sldMkLst>
        <pc:spChg chg="mod">
          <ac:chgData name="Sutton Wunderle" userId="S::suwunder@microsoft.com::26e4fc39-594a-47f4-b1df-9cfc49637e86" providerId="AD" clId="Web-{FBCDB8D4-9E63-64A1-F84F-CB6C70545349}" dt="2025-01-13T19:45:36.310" v="2" actId="20577"/>
          <ac:spMkLst>
            <pc:docMk/>
            <pc:sldMk cId="2047903175" sldId="273"/>
            <ac:spMk id="61" creationId="{DCE1BE93-206A-BC4F-408A-606DD1B5817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B9297-37F0-4CC1-8797-29C37DB13AD2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72BBE-E556-4BE6-AD8C-6FAAC8E969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96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270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Gradient_Oran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7020DBFF-DB44-B99E-54B6-E734580005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17" r="18611" b="272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B0EE32-922D-69B4-844B-F2855033F81A}"/>
              </a:ext>
            </a:extLst>
          </p:cNvPr>
          <p:cNvSpPr/>
          <p:nvPr userDrawn="1"/>
        </p:nvSpPr>
        <p:spPr bwMode="auto">
          <a:xfrm>
            <a:off x="-1" y="0"/>
            <a:ext cx="11087101" cy="6858000"/>
          </a:xfrm>
          <a:prstGeom prst="rect">
            <a:avLst/>
          </a:prstGeom>
          <a:gradFill>
            <a:gsLst>
              <a:gs pos="63000">
                <a:srgbClr val="FFF8F3">
                  <a:alpha val="52009"/>
                </a:srgbClr>
              </a:gs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MS logo gray - EMF">
            <a:extLst>
              <a:ext uri="{FF2B5EF4-FFF2-40B4-BE49-F238E27FC236}">
                <a16:creationId xmlns:a16="http://schemas.microsoft.com/office/drawing/2014/main" id="{1A134BE8-0BA3-4A4E-8C07-9127207B8A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9FF709-91C1-4573-83A1-5F07DB1F50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2769057"/>
            <a:ext cx="8193024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7"/>
            <a:ext cx="8193024" cy="246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D791B19-58A7-CCC1-7E59-596D253085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24C9A-89BC-97E2-72D1-CB264F76EC90}"/>
              </a:ext>
            </a:extLst>
          </p:cNvPr>
          <p:cNvSpPr txBox="1"/>
          <p:nvPr userDrawn="1"/>
        </p:nvSpPr>
        <p:spPr>
          <a:xfrm>
            <a:off x="2471054" y="6446520"/>
            <a:ext cx="314348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10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rPr>
              <a:t>© Copyright Microsoft Corporation.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616917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colorful spiral&#10;&#10;Description automatically generated">
            <a:extLst>
              <a:ext uri="{FF2B5EF4-FFF2-40B4-BE49-F238E27FC236}">
                <a16:creationId xmlns:a16="http://schemas.microsoft.com/office/drawing/2014/main" id="{FE78A0B7-C38C-EF30-63E1-9BCE12AC5F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0287" b="102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9299448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1" i="0" spc="-50" baseline="0">
                <a:solidFill>
                  <a:schemeClr val="tx1"/>
                </a:solidFill>
                <a:latin typeface="+mj-lt"/>
                <a:ea typeface="Amazon Ember Display" panose="020F0603020204020204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667534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curved object&#10;&#10;Description automatically generated">
            <a:extLst>
              <a:ext uri="{FF2B5EF4-FFF2-40B4-BE49-F238E27FC236}">
                <a16:creationId xmlns:a16="http://schemas.microsoft.com/office/drawing/2014/main" id="{BC06A425-7693-6E8F-EB7B-6C9814E91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1" i="0" spc="-50" baseline="0">
                <a:solidFill>
                  <a:schemeClr val="tx1"/>
                </a:solidFill>
                <a:latin typeface="+mj-lt"/>
                <a:ea typeface="Amazon Ember Display" panose="020F0603020204020204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599868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594155"/>
            <a:ext cx="81964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819302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7337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1107996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286000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777609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357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553998"/>
          </a:xfrm>
        </p:spPr>
        <p:txBody>
          <a:bodyPr/>
          <a:lstStyle>
            <a:lvl1pPr>
              <a:defRPr sz="36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04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ith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2DB4627A-42AD-DD19-0422-DBBC9408E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 userDrawn="1"/>
        </p:nvSpPr>
        <p:spPr bwMode="blackWhite">
          <a:xfrm>
            <a:off x="584200" y="6446520"/>
            <a:ext cx="8193024" cy="153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3077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2044424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_with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 userDrawn="1"/>
        </p:nvSpPr>
        <p:spPr bwMode="blackWhite">
          <a:xfrm>
            <a:off x="584200" y="6446520"/>
            <a:ext cx="8193024" cy="153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3077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795909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_Gradient_Oran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7020DBFF-DB44-B99E-54B6-E734580005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17" r="18611" b="272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B0EE32-922D-69B4-844B-F2855033F81A}"/>
              </a:ext>
            </a:extLst>
          </p:cNvPr>
          <p:cNvSpPr/>
          <p:nvPr userDrawn="1"/>
        </p:nvSpPr>
        <p:spPr bwMode="auto">
          <a:xfrm>
            <a:off x="-1" y="0"/>
            <a:ext cx="9491241" cy="6858000"/>
          </a:xfrm>
          <a:prstGeom prst="rect">
            <a:avLst/>
          </a:prstGeom>
          <a:gradFill>
            <a:gsLst>
              <a:gs pos="53000">
                <a:srgbClr val="FFF8F3">
                  <a:alpha val="52009"/>
                </a:srgbClr>
              </a:gs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MS logo gray - EMF">
            <a:extLst>
              <a:ext uri="{FF2B5EF4-FFF2-40B4-BE49-F238E27FC236}">
                <a16:creationId xmlns:a16="http://schemas.microsoft.com/office/drawing/2014/main" id="{1A134BE8-0BA3-4A4E-8C07-9127207B8A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9FF709-91C1-4573-83A1-5F07DB1F50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2769057"/>
            <a:ext cx="8193024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7"/>
            <a:ext cx="8193024" cy="246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D791B19-58A7-CCC1-7E59-596D253085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24C9A-89BC-97E2-72D1-CB264F76EC90}"/>
              </a:ext>
            </a:extLst>
          </p:cNvPr>
          <p:cNvSpPr txBox="1"/>
          <p:nvPr userDrawn="1"/>
        </p:nvSpPr>
        <p:spPr>
          <a:xfrm>
            <a:off x="2471054" y="6446520"/>
            <a:ext cx="314348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10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rPr>
              <a:t>© Copyright Microsoft Corporation.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3635519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05068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0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_Gradient_Oran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7020DBFF-DB44-B99E-54B6-E734580005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17" r="18611" b="272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B0EE32-922D-69B4-844B-F2855033F81A}"/>
              </a:ext>
            </a:extLst>
          </p:cNvPr>
          <p:cNvSpPr/>
          <p:nvPr userDrawn="1"/>
        </p:nvSpPr>
        <p:spPr bwMode="auto">
          <a:xfrm>
            <a:off x="-1" y="0"/>
            <a:ext cx="9491241" cy="6858000"/>
          </a:xfrm>
          <a:prstGeom prst="rect">
            <a:avLst/>
          </a:prstGeom>
          <a:gradFill>
            <a:gsLst>
              <a:gs pos="53000">
                <a:srgbClr val="FFF8F3">
                  <a:alpha val="52009"/>
                </a:srgbClr>
              </a:gs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MS logo gray - EMF">
            <a:extLst>
              <a:ext uri="{FF2B5EF4-FFF2-40B4-BE49-F238E27FC236}">
                <a16:creationId xmlns:a16="http://schemas.microsoft.com/office/drawing/2014/main" id="{1A134BE8-0BA3-4A4E-8C07-9127207B8A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9FF709-91C1-4573-83A1-5F07DB1F50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2769057"/>
            <a:ext cx="8193024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7"/>
            <a:ext cx="8193024" cy="246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D791B19-58A7-CCC1-7E59-596D253085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24C9A-89BC-97E2-72D1-CB264F76EC90}"/>
              </a:ext>
            </a:extLst>
          </p:cNvPr>
          <p:cNvSpPr txBox="1"/>
          <p:nvPr userDrawn="1"/>
        </p:nvSpPr>
        <p:spPr>
          <a:xfrm>
            <a:off x="2471054" y="6446520"/>
            <a:ext cx="3143489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10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rPr>
              <a:t>© Copyright Microsoft Corporation.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2966555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&#10;&#10;Description automatically generated">
            <a:extLst>
              <a:ext uri="{FF2B5EF4-FFF2-40B4-BE49-F238E27FC236}">
                <a16:creationId xmlns:a16="http://schemas.microsoft.com/office/drawing/2014/main" id="{594F2FE5-E83C-FD34-6F42-2F895F0DD4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90129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background&#10;&#10;Description automatically generated">
            <a:extLst>
              <a:ext uri="{FF2B5EF4-FFF2-40B4-BE49-F238E27FC236}">
                <a16:creationId xmlns:a16="http://schemas.microsoft.com/office/drawing/2014/main" id="{84C13370-21B5-337A-CC11-29873A7313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6460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blue and white sky&#10;&#10;Description automatically generated">
            <a:extLst>
              <a:ext uri="{FF2B5EF4-FFF2-40B4-BE49-F238E27FC236}">
                <a16:creationId xmlns:a16="http://schemas.microsoft.com/office/drawing/2014/main" id="{B1518538-021B-0EE2-1F16-D8E5F85D09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05935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blue and white sky&#10;&#10;Description automatically generated">
            <a:extLst>
              <a:ext uri="{FF2B5EF4-FFF2-40B4-BE49-F238E27FC236}">
                <a16:creationId xmlns:a16="http://schemas.microsoft.com/office/drawing/2014/main" id="{C32E3519-3202-8477-B7E6-CC33516A10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38572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A83DAD36-086B-87B0-091E-EC03E2CFCA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9590" r="19181" b="9590"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7452360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279316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colorful spiral&#10;&#10;Description automatically generated">
            <a:extLst>
              <a:ext uri="{FF2B5EF4-FFF2-40B4-BE49-F238E27FC236}">
                <a16:creationId xmlns:a16="http://schemas.microsoft.com/office/drawing/2014/main" id="{FE78A0B7-C38C-EF30-63E1-9BCE12AC5F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0287" b="102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9299448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1" i="0" spc="-50" baseline="0">
                <a:solidFill>
                  <a:schemeClr val="tx1"/>
                </a:solidFill>
                <a:latin typeface="+mj-lt"/>
                <a:ea typeface="Amazon Ember Display" panose="020F0603020204020204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227034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curved object&#10;&#10;Description automatically generated">
            <a:extLst>
              <a:ext uri="{FF2B5EF4-FFF2-40B4-BE49-F238E27FC236}">
                <a16:creationId xmlns:a16="http://schemas.microsoft.com/office/drawing/2014/main" id="{BC06A425-7693-6E8F-EB7B-6C9814E91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1" i="0" spc="-50" baseline="0">
                <a:solidFill>
                  <a:schemeClr val="tx1"/>
                </a:solidFill>
                <a:latin typeface="+mj-lt"/>
                <a:ea typeface="Amazon Ember Display" panose="020F0603020204020204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325836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594155"/>
            <a:ext cx="81964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819302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30948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1107996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286000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777609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220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-column_Text_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553998"/>
          </a:xfrm>
        </p:spPr>
        <p:txBody>
          <a:bodyPr/>
          <a:lstStyle>
            <a:lvl1pPr>
              <a:defRPr sz="36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712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1069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_with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2DB4627A-42AD-DD19-0422-DBBC9408E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 userDrawn="1"/>
        </p:nvSpPr>
        <p:spPr bwMode="blackWhite">
          <a:xfrm>
            <a:off x="584200" y="6446520"/>
            <a:ext cx="8193024" cy="153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 dirty="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3077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2799545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losing slide_with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 userDrawn="1"/>
        </p:nvSpPr>
        <p:spPr bwMode="blackWhite">
          <a:xfrm>
            <a:off x="584200" y="6446520"/>
            <a:ext cx="8193024" cy="153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1000" dirty="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3077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Final slide with logo</a:t>
            </a:r>
          </a:p>
        </p:txBody>
      </p:sp>
    </p:spTree>
    <p:extLst>
      <p:ext uri="{BB962C8B-B14F-4D97-AF65-F5344CB8AC3E}">
        <p14:creationId xmlns:p14="http://schemas.microsoft.com/office/powerpoint/2010/main" val="3664879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798272-3D7A-0B34-A766-3948028AF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E2A91-B98C-49DE-8553-119ECA58152C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DAE55C-2163-9917-99E9-F4D899E80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20A7F5-44CE-4932-EF35-6D73ABD66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A0B0-04EF-433A-8113-67BC344D39D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B6268A-8C5A-79C7-F256-9D7F5556F6C1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078581F-5D4E-17D5-8605-805C603A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05441"/>
            <a:ext cx="10515600" cy="590931"/>
          </a:xfrm>
        </p:spPr>
        <p:txBody>
          <a:bodyPr>
            <a:sp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077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812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&#10;&#10;Description automatically generated">
            <a:extLst>
              <a:ext uri="{FF2B5EF4-FFF2-40B4-BE49-F238E27FC236}">
                <a16:creationId xmlns:a16="http://schemas.microsoft.com/office/drawing/2014/main" id="{594F2FE5-E83C-FD34-6F42-2F895F0DD4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86474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background&#10;&#10;Description automatically generated">
            <a:extLst>
              <a:ext uri="{FF2B5EF4-FFF2-40B4-BE49-F238E27FC236}">
                <a16:creationId xmlns:a16="http://schemas.microsoft.com/office/drawing/2014/main" id="{84C13370-21B5-337A-CC11-29873A7313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001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blue and white sky&#10;&#10;Description automatically generated">
            <a:extLst>
              <a:ext uri="{FF2B5EF4-FFF2-40B4-BE49-F238E27FC236}">
                <a16:creationId xmlns:a16="http://schemas.microsoft.com/office/drawing/2014/main" id="{B1518538-021B-0EE2-1F16-D8E5F85D09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8928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1-column_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blue and white sky&#10;&#10;Description automatically generated">
            <a:extLst>
              <a:ext uri="{FF2B5EF4-FFF2-40B4-BE49-F238E27FC236}">
                <a16:creationId xmlns:a16="http://schemas.microsoft.com/office/drawing/2014/main" id="{C32E3519-3202-8477-B7E6-CC33516A10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553998"/>
          </a:xfrm>
        </p:spPr>
        <p:txBody>
          <a:bodyPr/>
          <a:lstStyle>
            <a:lvl1pPr>
              <a:defRPr sz="36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26399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Gradient_Warm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A83DAD36-086B-87B0-091E-EC03E2CFCA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9590" r="19181" b="9590"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F28DDB-A2B6-F21A-AFAE-6D86A1D0D50C}"/>
              </a:ext>
            </a:extLst>
          </p:cNvPr>
          <p:cNvSpPr/>
          <p:nvPr userDrawn="1"/>
        </p:nvSpPr>
        <p:spPr bwMode="auto">
          <a:xfrm>
            <a:off x="0" y="0"/>
            <a:ext cx="7452360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4989641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9CC4CD7-01CD-2983-6312-47D1240CC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8"/>
            <a:ext cx="4989641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682676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sv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199" y="1591056"/>
            <a:ext cx="11022583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21DE6D5-FF91-85A4-E9FC-5084016E9E3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3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>
            <a:extLst>
              <a:ext uri="{FF2B5EF4-FFF2-40B4-BE49-F238E27FC236}">
                <a16:creationId xmlns:a16="http://schemas.microsoft.com/office/drawing/2014/main" id="{4EF50D1C-054A-142E-D1C2-8BE365BD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/>
              <a:t>Top 10 to try first with Microsoft 365 Copilot Chat</a:t>
            </a:r>
            <a:br>
              <a:rPr lang="en-US" sz="3200" dirty="0"/>
            </a:br>
            <a:endParaRPr lang="en-US" sz="2000" dirty="0">
              <a:solidFill>
                <a:srgbClr val="0078D4"/>
              </a:solidFill>
            </a:endParaRPr>
          </a:p>
        </p:txBody>
      </p:sp>
      <p:sp useBgFill="1">
        <p:nvSpPr>
          <p:cNvPr id="37" name="Rounded Rectangle 1">
            <a:extLst>
              <a:ext uri="{FF2B5EF4-FFF2-40B4-BE49-F238E27FC236}">
                <a16:creationId xmlns:a16="http://schemas.microsoft.com/office/drawing/2014/main" id="{8DA2CC22-80EC-7260-5797-4C3CDDB05B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05272" y="1501813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31174D-9FE0-9C57-5C69-AB32C7491FDE}"/>
              </a:ext>
            </a:extLst>
          </p:cNvPr>
          <p:cNvSpPr txBox="1"/>
          <p:nvPr/>
        </p:nvSpPr>
        <p:spPr>
          <a:xfrm>
            <a:off x="626192" y="1995866"/>
            <a:ext cx="192220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Ask a question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</a:br>
            <a:r>
              <a:rPr lang="en-US" sz="1000" dirty="0">
                <a:solidFill>
                  <a:prstClr val="black"/>
                </a:solidFill>
                <a:latin typeface="Segoe UI"/>
              </a:rPr>
              <a:t>Get insights and answers to your questions.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31713F-7599-1164-9E6B-AEFC2B34F335}"/>
              </a:ext>
            </a:extLst>
          </p:cNvPr>
          <p:cNvSpPr txBox="1"/>
          <p:nvPr/>
        </p:nvSpPr>
        <p:spPr>
          <a:xfrm>
            <a:off x="2267041" y="1501813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</a:t>
            </a:r>
            <a:endParaRPr lang="en-US">
              <a:ea typeface="+mn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7CC5D06-F6BC-0CFF-D489-96D38F400E9A}"/>
              </a:ext>
            </a:extLst>
          </p:cNvPr>
          <p:cNvSpPr txBox="1"/>
          <p:nvPr/>
        </p:nvSpPr>
        <p:spPr>
          <a:xfrm>
            <a:off x="677266" y="3046814"/>
            <a:ext cx="1981228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</a:t>
            </a:r>
            <a:r>
              <a:rPr lang="en-US" sz="1000" b="1" dirty="0">
                <a:solidFill>
                  <a:prstClr val="black"/>
                </a:solidFill>
                <a:latin typeface="Segoe UI"/>
              </a:rPr>
              <a:t>do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lang="en-US" sz="1000" b="1" dirty="0">
                <a:solidFill>
                  <a:prstClr val="black"/>
                </a:solidFill>
                <a:latin typeface="Segoe UI"/>
              </a:rPr>
              <a:t>exothermic reactions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compare to </a:t>
            </a:r>
            <a:r>
              <a:rPr lang="en-US" sz="1000" b="1" dirty="0">
                <a:solidFill>
                  <a:prstClr val="black"/>
                </a:solidFill>
                <a:latin typeface="Segoe UI"/>
              </a:rPr>
              <a:t>endothermic reactions?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Provide the comparison in a table.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62E8FC91-9535-A8C5-934C-8ED62C1B7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9441" y="3085617"/>
            <a:ext cx="163426" cy="163426"/>
          </a:xfrm>
          <a:prstGeom prst="rect">
            <a:avLst/>
          </a:prstGeom>
        </p:spPr>
      </p:pic>
      <p:sp useBgFill="1">
        <p:nvSpPr>
          <p:cNvPr id="44" name="Rounded Rectangle 1">
            <a:extLst>
              <a:ext uri="{FF2B5EF4-FFF2-40B4-BE49-F238E27FC236}">
                <a16:creationId xmlns:a16="http://schemas.microsoft.com/office/drawing/2014/main" id="{3BF57255-97D8-2143-312F-06BE5A239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766319" y="1501813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571CE6-5C70-E911-C95B-E7FBD2DF145D}"/>
              </a:ext>
            </a:extLst>
          </p:cNvPr>
          <p:cNvSpPr txBox="1"/>
          <p:nvPr/>
        </p:nvSpPr>
        <p:spPr>
          <a:xfrm>
            <a:off x="2887239" y="1995866"/>
            <a:ext cx="1859859" cy="820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Draft an email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8661C5"/>
              </a:solidFill>
              <a:effectLst/>
              <a:uLnTx/>
              <a:uFillTx/>
              <a:latin typeface="Segoe UI Semibold" panose="020B0502040204020203" pitchFamily="34" charset="0"/>
              <a:ea typeface="+mn-ea"/>
              <a:cs typeface="Segoe UI Semibol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Generate an email draft and personalize the tone and length.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39DA7A-A479-46A1-C0DB-D07595F9BA9E}"/>
              </a:ext>
            </a:extLst>
          </p:cNvPr>
          <p:cNvSpPr txBox="1"/>
          <p:nvPr/>
        </p:nvSpPr>
        <p:spPr>
          <a:xfrm>
            <a:off x="4528088" y="1501813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591651-A27E-3469-E87B-301996FC0823}"/>
              </a:ext>
            </a:extLst>
          </p:cNvPr>
          <p:cNvSpPr txBox="1"/>
          <p:nvPr/>
        </p:nvSpPr>
        <p:spPr>
          <a:xfrm>
            <a:off x="2935326" y="2908315"/>
            <a:ext cx="1897483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000" b="1" dirty="0">
                <a:solidFill>
                  <a:prstClr val="black"/>
                </a:solidFill>
                <a:latin typeface="Segoe UI"/>
              </a:rPr>
              <a:t>Draft an email to [student] that informs them that [assignment X] is now due </a:t>
            </a:r>
            <a:r>
              <a:rPr lang="en-US" sz="1000" b="1">
                <a:solidFill>
                  <a:prstClr val="black"/>
                </a:solidFill>
                <a:latin typeface="Segoe UI"/>
              </a:rPr>
              <a:t>one week later. Make it </a:t>
            </a:r>
            <a:r>
              <a:rPr lang="en-US" sz="1000" b="1" dirty="0">
                <a:solidFill>
                  <a:prstClr val="black"/>
                </a:solidFill>
                <a:latin typeface="Segoe UI"/>
              </a:rPr>
              <a:t>short and casual in tone. </a:t>
            </a: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B62054DC-91C2-7E86-D757-AF1BAD1B0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7501" y="2940887"/>
            <a:ext cx="163426" cy="163426"/>
          </a:xfrm>
          <a:prstGeom prst="rect">
            <a:avLst/>
          </a:prstGeom>
        </p:spPr>
      </p:pic>
      <p:sp useBgFill="1">
        <p:nvSpPr>
          <p:cNvPr id="52" name="Rounded Rectangle 1">
            <a:extLst>
              <a:ext uri="{FF2B5EF4-FFF2-40B4-BE49-F238E27FC236}">
                <a16:creationId xmlns:a16="http://schemas.microsoft.com/office/drawing/2014/main" id="{F416E7D1-4882-AA85-DED7-A89777B1C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288413" y="1501813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DDF2BD-1775-C987-49BE-5364A0DB5793}"/>
              </a:ext>
            </a:extLst>
          </p:cNvPr>
          <p:cNvSpPr txBox="1"/>
          <p:nvPr/>
        </p:nvSpPr>
        <p:spPr>
          <a:xfrm>
            <a:off x="7409333" y="1995866"/>
            <a:ext cx="1814387" cy="9746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Generate new ideas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8661C5"/>
              </a:solidFill>
              <a:effectLst/>
              <a:uLnTx/>
              <a:uFillTx/>
              <a:latin typeface="Segoe UI Semibold" panose="020B0502040204020203" pitchFamily="34" charset="0"/>
              <a:ea typeface="+mn-ea"/>
              <a:cs typeface="Segoe UI Semibold" panose="020B0502040204020203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Boost your creativity with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ideas for your </a:t>
            </a:r>
            <a:r>
              <a:rPr lang="en-US" sz="1000">
                <a:solidFill>
                  <a:prstClr val="black"/>
                </a:solidFill>
                <a:latin typeface="Segoe UI"/>
              </a:rPr>
              <a:t>tasks such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as agendas, </a:t>
            </a:r>
            <a:r>
              <a:rPr lang="en-US" sz="1000">
                <a:solidFill>
                  <a:prstClr val="black"/>
                </a:solidFill>
                <a:latin typeface="Segoe UI"/>
              </a:rPr>
              <a:t>image creation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social media posts, etc.</a:t>
            </a:r>
            <a:endParaRPr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cs typeface="Segoe U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B948A-BD26-1C50-E43F-79F5DEFF792C}"/>
              </a:ext>
            </a:extLst>
          </p:cNvPr>
          <p:cNvSpPr txBox="1"/>
          <p:nvPr/>
        </p:nvSpPr>
        <p:spPr>
          <a:xfrm>
            <a:off x="9050182" y="1501813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DEFC89D-A942-BFA8-EAE8-43445CFC2413}"/>
              </a:ext>
            </a:extLst>
          </p:cNvPr>
          <p:cNvSpPr txBox="1"/>
          <p:nvPr/>
        </p:nvSpPr>
        <p:spPr>
          <a:xfrm>
            <a:off x="7451833" y="3185314"/>
            <a:ext cx="197324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Suggest 10 </a:t>
            </a:r>
            <a:r>
              <a:rPr lang="en-US" sz="1000" b="1" dirty="0">
                <a:solidFill>
                  <a:prstClr val="black"/>
                </a:solidFill>
                <a:latin typeface="Segoe UI"/>
              </a:rPr>
              <a:t>organic chemistry labs for students based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on &lt;insert file&gt;. </a:t>
            </a: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D402084C-DA8C-FFB6-ED67-C3D35E381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41204" y="3213836"/>
            <a:ext cx="163426" cy="163426"/>
          </a:xfrm>
          <a:prstGeom prst="rect">
            <a:avLst/>
          </a:prstGeom>
        </p:spPr>
      </p:pic>
      <p:sp useBgFill="1">
        <p:nvSpPr>
          <p:cNvPr id="56" name="Rounded Rectangle 1">
            <a:extLst>
              <a:ext uri="{FF2B5EF4-FFF2-40B4-BE49-F238E27FC236}">
                <a16:creationId xmlns:a16="http://schemas.microsoft.com/office/drawing/2014/main" id="{7D5EBB9E-45AD-0BAB-B9E5-A79A371B8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549461" y="1501813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B64048F-37F7-62E9-647E-C4483A22B5AA}"/>
              </a:ext>
            </a:extLst>
          </p:cNvPr>
          <p:cNvSpPr txBox="1"/>
          <p:nvPr/>
        </p:nvSpPr>
        <p:spPr>
          <a:xfrm>
            <a:off x="9670382" y="1995866"/>
            <a:ext cx="1895426" cy="66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Draft a document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8661C5"/>
              </a:solidFill>
              <a:effectLst/>
              <a:uLnTx/>
              <a:uFillTx/>
              <a:latin typeface="Segoe UI Semibold" panose="020B0502040204020203" pitchFamily="34" charset="0"/>
              <a:ea typeface="+mn-ea"/>
              <a:cs typeface="Segoe UI Semibol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Start from a full draft rather than a blank page.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487B07-29F3-118B-39AB-51AE75816EB4}"/>
              </a:ext>
            </a:extLst>
          </p:cNvPr>
          <p:cNvSpPr txBox="1"/>
          <p:nvPr/>
        </p:nvSpPr>
        <p:spPr>
          <a:xfrm>
            <a:off x="11311230" y="1501813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5</a:t>
            </a:r>
            <a:endParaRPr lang="en-US">
              <a:ea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1A3A63C-23A1-503B-29A7-E22B8018F27D}"/>
              </a:ext>
            </a:extLst>
          </p:cNvPr>
          <p:cNvSpPr txBox="1"/>
          <p:nvPr/>
        </p:nvSpPr>
        <p:spPr>
          <a:xfrm>
            <a:off x="9716341" y="3323813"/>
            <a:ext cx="21034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Write an outline for a creative brief for a video project.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B232F48A-1F1B-3189-F607-A5BE39B67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2186" y="3350925"/>
            <a:ext cx="163426" cy="163426"/>
          </a:xfrm>
          <a:prstGeom prst="rect">
            <a:avLst/>
          </a:prstGeom>
        </p:spPr>
      </p:pic>
      <p:sp useBgFill="1">
        <p:nvSpPr>
          <p:cNvPr id="60" name="Rounded Rectangle 1">
            <a:extLst>
              <a:ext uri="{FF2B5EF4-FFF2-40B4-BE49-F238E27FC236}">
                <a16:creationId xmlns:a16="http://schemas.microsoft.com/office/drawing/2014/main" id="{C7B3060C-AF00-97CD-3719-19187DC17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05272" y="3847525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D0E65BC-434B-8E16-4EB5-623E132C9AB5}"/>
              </a:ext>
            </a:extLst>
          </p:cNvPr>
          <p:cNvSpPr txBox="1"/>
          <p:nvPr/>
        </p:nvSpPr>
        <p:spPr>
          <a:xfrm>
            <a:off x="626191" y="4341578"/>
            <a:ext cx="1922209" cy="512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Improve your writing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8661C5"/>
              </a:solidFill>
              <a:effectLst/>
              <a:uLnTx/>
              <a:uFillTx/>
              <a:latin typeface="Segoe UI Semibold" panose="020B0502040204020203" pitchFamily="34" charset="0"/>
              <a:ea typeface="+mn-ea"/>
              <a:cs typeface="Segoe UI Semibol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Write and edit like a pro.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75F923-A844-B59C-CFDA-D5E0D4DA0EFF}"/>
              </a:ext>
            </a:extLst>
          </p:cNvPr>
          <p:cNvSpPr txBox="1"/>
          <p:nvPr/>
        </p:nvSpPr>
        <p:spPr>
          <a:xfrm>
            <a:off x="2267041" y="3847524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6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484EE98-3E27-6130-8E00-7175F86EB7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697685" y="3967853"/>
            <a:ext cx="318387" cy="28044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E4EACBFB-4D56-491D-377C-5DCABE4CD787}"/>
              </a:ext>
            </a:extLst>
          </p:cNvPr>
          <p:cNvSpPr txBox="1"/>
          <p:nvPr/>
        </p:nvSpPr>
        <p:spPr>
          <a:xfrm>
            <a:off x="665690" y="5620701"/>
            <a:ext cx="19154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Generate three ways to say [text].</a:t>
            </a:r>
          </a:p>
        </p:txBody>
      </p:sp>
      <p:pic>
        <p:nvPicPr>
          <p:cNvPr id="55" name="Graphic 54">
            <a:extLst>
              <a:ext uri="{FF2B5EF4-FFF2-40B4-BE49-F238E27FC236}">
                <a16:creationId xmlns:a16="http://schemas.microsoft.com/office/drawing/2014/main" id="{13F9B81F-B121-5293-8649-5375AB3B4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865" y="5647495"/>
            <a:ext cx="163426" cy="163426"/>
          </a:xfrm>
          <a:prstGeom prst="rect">
            <a:avLst/>
          </a:prstGeom>
        </p:spPr>
      </p:pic>
      <p:sp useBgFill="1">
        <p:nvSpPr>
          <p:cNvPr id="68" name="Rounded Rectangle 1">
            <a:extLst>
              <a:ext uri="{FF2B5EF4-FFF2-40B4-BE49-F238E27FC236}">
                <a16:creationId xmlns:a16="http://schemas.microsoft.com/office/drawing/2014/main" id="{563A5B59-0179-0F1E-6C75-8810EA1BF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027366" y="3847524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7F532B8-3E19-40C1-D8A2-05D91FB5E4B3}"/>
              </a:ext>
            </a:extLst>
          </p:cNvPr>
          <p:cNvSpPr txBox="1"/>
          <p:nvPr/>
        </p:nvSpPr>
        <p:spPr>
          <a:xfrm>
            <a:off x="5148286" y="4341578"/>
            <a:ext cx="1932245" cy="820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Create an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Leave behind stock images and text-only reports by creating images easily.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735CA1-3A1C-1A4D-A304-C07B3D573C2C}"/>
              </a:ext>
            </a:extLst>
          </p:cNvPr>
          <p:cNvSpPr txBox="1"/>
          <p:nvPr/>
        </p:nvSpPr>
        <p:spPr>
          <a:xfrm>
            <a:off x="6789135" y="3847524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CE1BE93-206A-BC4F-408A-606DD1B58171}"/>
              </a:ext>
            </a:extLst>
          </p:cNvPr>
          <p:cNvSpPr txBox="1"/>
          <p:nvPr/>
        </p:nvSpPr>
        <p:spPr>
          <a:xfrm>
            <a:off x="5176404" y="5378424"/>
            <a:ext cx="2022312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Illustrate a pop art image of an office worker experiencing a dramatic coffee crisis.</a:t>
            </a:r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14B84A4B-DE4A-28E5-888B-55AA5CD07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8559" y="5425179"/>
            <a:ext cx="163426" cy="163426"/>
          </a:xfrm>
          <a:prstGeom prst="rect">
            <a:avLst/>
          </a:prstGeom>
        </p:spPr>
      </p:pic>
      <p:sp useBgFill="1">
        <p:nvSpPr>
          <p:cNvPr id="76" name="Rounded Rectangle 1">
            <a:extLst>
              <a:ext uri="{FF2B5EF4-FFF2-40B4-BE49-F238E27FC236}">
                <a16:creationId xmlns:a16="http://schemas.microsoft.com/office/drawing/2014/main" id="{2E5AF0A8-5F61-5634-0A42-C6FA55940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549461" y="3847524"/>
            <a:ext cx="2153223" cy="2221427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EF9DFE6-2DBC-77F0-3141-713430C700D6}"/>
              </a:ext>
            </a:extLst>
          </p:cNvPr>
          <p:cNvSpPr txBox="1"/>
          <p:nvPr/>
        </p:nvSpPr>
        <p:spPr>
          <a:xfrm>
            <a:off x="9670381" y="4341578"/>
            <a:ext cx="1895427" cy="882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Lighten up your work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Add some fun to your emails, messages, and meetings.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1657F5-8E66-1673-DC62-70328F60428B}"/>
              </a:ext>
            </a:extLst>
          </p:cNvPr>
          <p:cNvSpPr txBox="1"/>
          <p:nvPr/>
        </p:nvSpPr>
        <p:spPr>
          <a:xfrm>
            <a:off x="11104442" y="3847524"/>
            <a:ext cx="598242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3B7A1FE-0D19-09B0-DC92-27095CADECA8}"/>
              </a:ext>
            </a:extLst>
          </p:cNvPr>
          <p:cNvSpPr txBox="1"/>
          <p:nvPr/>
        </p:nvSpPr>
        <p:spPr>
          <a:xfrm>
            <a:off x="9704765" y="5655423"/>
            <a:ext cx="19979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Suggest 5 university-friendly organic chemistry jokes.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71" name="Graphic 70">
            <a:extLst>
              <a:ext uri="{FF2B5EF4-FFF2-40B4-BE49-F238E27FC236}">
                <a16:creationId xmlns:a16="http://schemas.microsoft.com/office/drawing/2014/main" id="{839B92B3-DFF9-3259-3C12-684ADC2BBC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7812" y="5695194"/>
            <a:ext cx="163426" cy="163426"/>
          </a:xfrm>
          <a:prstGeom prst="rect">
            <a:avLst/>
          </a:prstGeom>
        </p:spPr>
      </p:pic>
      <p:sp useBgFill="1">
        <p:nvSpPr>
          <p:cNvPr id="48" name="Rounded Rectangle 1">
            <a:extLst>
              <a:ext uri="{FF2B5EF4-FFF2-40B4-BE49-F238E27FC236}">
                <a16:creationId xmlns:a16="http://schemas.microsoft.com/office/drawing/2014/main" id="{56FD64EF-18C7-0F21-F028-292B7D7487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027366" y="1501813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6C91A7C-147D-AED6-AE46-D620F9261E2D}"/>
              </a:ext>
            </a:extLst>
          </p:cNvPr>
          <p:cNvSpPr txBox="1"/>
          <p:nvPr/>
        </p:nvSpPr>
        <p:spPr>
          <a:xfrm>
            <a:off x="5148286" y="1995866"/>
            <a:ext cx="1932245" cy="882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Summarize a document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Simplify a long document, article, or PDF.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06F8A9-7D24-EEA4-3AEB-DCD8DE151FB4}"/>
              </a:ext>
            </a:extLst>
          </p:cNvPr>
          <p:cNvSpPr txBox="1"/>
          <p:nvPr/>
        </p:nvSpPr>
        <p:spPr>
          <a:xfrm>
            <a:off x="6789135" y="1501813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6D93A9-0D89-0B94-B2A8-A8B2411BEEF4}"/>
              </a:ext>
            </a:extLst>
          </p:cNvPr>
          <p:cNvSpPr txBox="1"/>
          <p:nvPr/>
        </p:nvSpPr>
        <p:spPr>
          <a:xfrm>
            <a:off x="5187981" y="3185314"/>
            <a:ext cx="19635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solidFill>
                  <a:prstClr val="black"/>
                </a:solidFill>
                <a:latin typeface="Segoe UI"/>
              </a:rPr>
              <a:t>Give me a bulleted list of key points from &lt;insert file&gt;.</a:t>
            </a: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6CD0DA8E-202C-A0B2-62E3-5A4287F41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3658" y="3221052"/>
            <a:ext cx="163426" cy="163426"/>
          </a:xfrm>
          <a:prstGeom prst="rect">
            <a:avLst/>
          </a:prstGeom>
        </p:spPr>
      </p:pic>
      <p:sp useBgFill="1">
        <p:nvSpPr>
          <p:cNvPr id="72" name="Rounded Rectangle 1">
            <a:extLst>
              <a:ext uri="{FF2B5EF4-FFF2-40B4-BE49-F238E27FC236}">
                <a16:creationId xmlns:a16="http://schemas.microsoft.com/office/drawing/2014/main" id="{CA23F9B4-07C5-3F1A-21A7-2A4598C079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288413" y="3847524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34E7F58-7275-4440-928D-22F67DFEFC8A}"/>
              </a:ext>
            </a:extLst>
          </p:cNvPr>
          <p:cNvSpPr txBox="1"/>
          <p:nvPr/>
        </p:nvSpPr>
        <p:spPr>
          <a:xfrm>
            <a:off x="7409333" y="4341578"/>
            <a:ext cx="1895429" cy="66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400" b="1" dirty="0">
                <a:solidFill>
                  <a:srgbClr val="8661C5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Translate a message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8661C5"/>
              </a:solidFill>
              <a:effectLst/>
              <a:uLnTx/>
              <a:uFillTx/>
              <a:latin typeface="Segoe UI Semibold" panose="020B0502040204020203" pitchFamily="34" charset="0"/>
              <a:ea typeface="+mn-ea"/>
              <a:cs typeface="Segoe UI Semibol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Read and write content in other languages.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1EA2F-9C37-32B6-22BA-FE15FA445CE3}"/>
              </a:ext>
            </a:extLst>
          </p:cNvPr>
          <p:cNvSpPr txBox="1"/>
          <p:nvPr/>
        </p:nvSpPr>
        <p:spPr>
          <a:xfrm>
            <a:off x="9050182" y="3847524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9</a:t>
            </a:r>
            <a:endParaRPr lang="en-US">
              <a:ea typeface="+mn-ea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01100B7-8CED-4EAB-42EB-B9B33CD29CE2}"/>
              </a:ext>
            </a:extLst>
          </p:cNvPr>
          <p:cNvSpPr txBox="1"/>
          <p:nvPr/>
        </p:nvSpPr>
        <p:spPr>
          <a:xfrm>
            <a:off x="7440257" y="5655423"/>
            <a:ext cx="1913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Translate the following text into French: [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text].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67" name="Graphic 66">
            <a:extLst>
              <a:ext uri="{FF2B5EF4-FFF2-40B4-BE49-F238E27FC236}">
                <a16:creationId xmlns:a16="http://schemas.microsoft.com/office/drawing/2014/main" id="{B3FEB858-854F-62DD-B79B-982B3673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25773" y="5690091"/>
            <a:ext cx="163426" cy="163426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981F4ED5-39D6-B70F-8D4C-7F03CA27ED09}"/>
              </a:ext>
            </a:extLst>
          </p:cNvPr>
          <p:cNvSpPr txBox="1"/>
          <p:nvPr/>
        </p:nvSpPr>
        <p:spPr>
          <a:xfrm>
            <a:off x="1082376" y="6252992"/>
            <a:ext cx="10043201" cy="3668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kumimoji="0" lang="en-US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Aptos" panose="020B0004020202020204" pitchFamily="34" charset="0"/>
                <a:cs typeface="Segoe UI Semibold"/>
              </a:rPr>
              <a:t> For more prompt</a:t>
            </a:r>
            <a:r>
              <a:rPr kumimoji="0" lang="en-US" sz="1800" b="1" i="0" u="none" strike="noStrike" kern="1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Aptos" panose="020B0004020202020204" pitchFamily="34" charset="0"/>
                <a:cs typeface="Segoe UI Semibold"/>
              </a:rPr>
              <a:t> examples, select “View prompts” above the Copilot Chat prompt box</a:t>
            </a:r>
            <a:endParaRPr kumimoji="0" lang="en-CA" sz="1800" b="0" i="0" u="none" strike="noStrike" kern="100" cap="none" spc="0" normalizeH="0" baseline="0" noProof="0" dirty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 Semibold"/>
              <a:ea typeface="Aptos" panose="020B0004020202020204" pitchFamily="34" charset="0"/>
              <a:cs typeface="Segoe UI Semibold"/>
            </a:endParaRPr>
          </a:p>
        </p:txBody>
      </p:sp>
      <p:sp useBgFill="1">
        <p:nvSpPr>
          <p:cNvPr id="64" name="Rounded Rectangle 1">
            <a:extLst>
              <a:ext uri="{FF2B5EF4-FFF2-40B4-BE49-F238E27FC236}">
                <a16:creationId xmlns:a16="http://schemas.microsoft.com/office/drawing/2014/main" id="{61343778-9C24-1713-9A84-D5E5CA10B1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766319" y="3847524"/>
            <a:ext cx="2153223" cy="2221428"/>
          </a:xfrm>
          <a:prstGeom prst="roundRect">
            <a:avLst>
              <a:gd name="adj" fmla="val 2901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80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500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810000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1BB983D-BD6C-4F09-6D03-BA8A5EDE9CE7}"/>
              </a:ext>
            </a:extLst>
          </p:cNvPr>
          <p:cNvSpPr txBox="1"/>
          <p:nvPr/>
        </p:nvSpPr>
        <p:spPr>
          <a:xfrm>
            <a:off x="2887238" y="4341578"/>
            <a:ext cx="1972597" cy="66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Learn something new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Quickly learn new skills and topics.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12A2C-C9B0-D34C-75E2-71AC98A667CB}"/>
              </a:ext>
            </a:extLst>
          </p:cNvPr>
          <p:cNvSpPr txBox="1"/>
          <p:nvPr/>
        </p:nvSpPr>
        <p:spPr>
          <a:xfrm>
            <a:off x="4528088" y="3847524"/>
            <a:ext cx="3914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44C52D2-9F6F-5B1B-6BBD-166421B461BF}"/>
              </a:ext>
            </a:extLst>
          </p:cNvPr>
          <p:cNvSpPr txBox="1"/>
          <p:nvPr/>
        </p:nvSpPr>
        <p:spPr>
          <a:xfrm>
            <a:off x="2923749" y="5615310"/>
            <a:ext cx="2013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Explain how radiation works in simple terms.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59" name="Graphic 58">
            <a:extLst>
              <a:ext uri="{FF2B5EF4-FFF2-40B4-BE49-F238E27FC236}">
                <a16:creationId xmlns:a16="http://schemas.microsoft.com/office/drawing/2014/main" id="{8174F0D8-4B2B-C222-2B1C-A4E1371BC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3692" y="5657386"/>
            <a:ext cx="163426" cy="1634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AA4F94-AB5C-C445-5E3D-ED09DA9C8B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668538" y="1611558"/>
            <a:ext cx="318387" cy="2804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62F25D2-A35D-28B1-BF8C-14D4A976F4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2926597" y="1611558"/>
            <a:ext cx="318387" cy="28044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3191D5-A560-716E-EC29-83618830C7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5192314" y="1611558"/>
            <a:ext cx="318387" cy="2804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3DB3803-AFEF-B608-2461-24D2003266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7492047" y="1611558"/>
            <a:ext cx="318387" cy="2804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7247BB5-942D-3DCA-FD62-98386A627A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9707613" y="1611558"/>
            <a:ext cx="318387" cy="2804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0F8ED59-7C4C-703A-2FDA-DB4A039EE0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2965592" y="3967853"/>
            <a:ext cx="318387" cy="28044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E44A618-C2CF-D89F-0252-3E05D1441E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5200601" y="3967853"/>
            <a:ext cx="318387" cy="2804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11D4491-C972-894E-74CF-B910382597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7484148" y="3967853"/>
            <a:ext cx="318387" cy="2804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D2648B4-AFB1-C2F5-AF9C-884FFE785B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8" b="5958"/>
          <a:stretch/>
        </p:blipFill>
        <p:spPr>
          <a:xfrm>
            <a:off x="9728100" y="3967853"/>
            <a:ext cx="318387" cy="28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03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theme/theme1.xml><?xml version="1.0" encoding="utf-8"?>
<a:theme xmlns:a="http://schemas.openxmlformats.org/drawingml/2006/main" name="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Microsoft_Brand_Template_May2023  -  Read-Only" id="{354821AE-6191-4F47-84CC-51318889153F}" vid="{EBB4C349-3EE2-41B8-A048-F0998BF1AC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9f999e54-2bb7-4d3e-98ea-4d068e0776c8">
      <Terms xmlns="http://schemas.microsoft.com/office/infopath/2007/PartnerControls"/>
    </lcf76f155ced4ddcb4097134ff3c332f>
    <TaxCatchAll xmlns="81b978aa-f708-4b9a-bb08-4a0c5682ef6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8E4635F6FDE443B4932A463991D546" ma:contentTypeVersion="15" ma:contentTypeDescription="Create a new document." ma:contentTypeScope="" ma:versionID="57954eea12f700a053fd51ff20e9ca5b">
  <xsd:schema xmlns:xsd="http://www.w3.org/2001/XMLSchema" xmlns:xs="http://www.w3.org/2001/XMLSchema" xmlns:p="http://schemas.microsoft.com/office/2006/metadata/properties" xmlns:ns1="http://schemas.microsoft.com/sharepoint/v3" xmlns:ns2="9f999e54-2bb7-4d3e-98ea-4d068e0776c8" xmlns:ns3="81b978aa-f708-4b9a-bb08-4a0c5682ef61" targetNamespace="http://schemas.microsoft.com/office/2006/metadata/properties" ma:root="true" ma:fieldsID="e4fa65b32ef6345f1de864de5c2df3bb" ns1:_="" ns2:_="" ns3:_="">
    <xsd:import namespace="http://schemas.microsoft.com/sharepoint/v3"/>
    <xsd:import namespace="9f999e54-2bb7-4d3e-98ea-4d068e0776c8"/>
    <xsd:import namespace="81b978aa-f708-4b9a-bb08-4a0c5682ef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99e54-2bb7-4d3e-98ea-4d068e0776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978aa-f708-4b9a-bb08-4a0c5682ef6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3d9b0ef-f47e-49c2-ab2e-e36ac6c1e459}" ma:internalName="TaxCatchAll" ma:showField="CatchAllData" ma:web="81b978aa-f708-4b9a-bb08-4a0c5682ef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666721-3CCA-4700-BC92-55103AC7E045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1b978aa-f708-4b9a-bb08-4a0c5682ef61"/>
    <ds:schemaRef ds:uri="http://schemas.microsoft.com/office/2006/documentManagement/types"/>
    <ds:schemaRef ds:uri="9f999e54-2bb7-4d3e-98ea-4d068e0776c8"/>
    <ds:schemaRef ds:uri="http://schemas.microsoft.com/sharepoint/v3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2D6729E-05F7-4B10-8DCE-98E48E151F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f999e54-2bb7-4d3e-98ea-4d068e0776c8"/>
    <ds:schemaRef ds:uri="81b978aa-f708-4b9a-bb08-4a0c5682ef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217A94-DC4E-48FF-9E5E-CC9AA1F966D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310</Words>
  <Application>Microsoft Office PowerPoint</Application>
  <PresentationFormat>Widescreen</PresentationFormat>
  <Paragraphs>41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LIGHT MODE</vt:lpstr>
      <vt:lpstr>Top 10 to try first with Microsoft 365 Copilot Chat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Jessie Hwang</dc:creator>
  <cp:lastModifiedBy>Lauren Ryland (Aditi Consulting LLC)</cp:lastModifiedBy>
  <cp:revision>41</cp:revision>
  <dcterms:created xsi:type="dcterms:W3CDTF">2024-09-14T06:09:19Z</dcterms:created>
  <dcterms:modified xsi:type="dcterms:W3CDTF">2025-01-13T19:45:36Z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0x010100198E4635F6FDE443B4932A463991D546</vt:lpwstr>
  </property>
  <property fmtid="{D5CDD505-2E9C-101B-9397-08002B2CF9AE}" pid="3" name="MediaServiceImageTags">
    <vt:lpwstr/>
  </property>
</Properties>
</file>