
<file path=[Content_Types].xml><?xml version="1.0" encoding="utf-8"?>
<Types xmlns="http://schemas.openxmlformats.org/package/2006/content-types">
  <Default Extension="emf" ContentType="image/x-emf"/>
  <Default Extension="gif" ContentType="image/gif"/>
  <Default Extension="jpe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4229" r:id="rId4"/>
  </p:sldMasterIdLst>
  <p:notesMasterIdLst>
    <p:notesMasterId r:id="rId56"/>
  </p:notesMasterIdLst>
  <p:handoutMasterIdLst>
    <p:handoutMasterId r:id="rId57"/>
  </p:handoutMasterIdLst>
  <p:sldIdLst>
    <p:sldId id="262" r:id="rId5"/>
    <p:sldId id="288" r:id="rId6"/>
    <p:sldId id="285" r:id="rId7"/>
    <p:sldId id="2147483404" r:id="rId8"/>
    <p:sldId id="278" r:id="rId9"/>
    <p:sldId id="263" r:id="rId10"/>
    <p:sldId id="266" r:id="rId11"/>
    <p:sldId id="289" r:id="rId12"/>
    <p:sldId id="2147483647" r:id="rId13"/>
    <p:sldId id="291" r:id="rId14"/>
    <p:sldId id="293" r:id="rId15"/>
    <p:sldId id="261" r:id="rId16"/>
    <p:sldId id="295" r:id="rId17"/>
    <p:sldId id="284" r:id="rId18"/>
    <p:sldId id="297" r:id="rId19"/>
    <p:sldId id="298" r:id="rId20"/>
    <p:sldId id="299" r:id="rId21"/>
    <p:sldId id="310" r:id="rId22"/>
    <p:sldId id="256" r:id="rId23"/>
    <p:sldId id="270" r:id="rId24"/>
    <p:sldId id="287" r:id="rId25"/>
    <p:sldId id="314" r:id="rId26"/>
    <p:sldId id="315" r:id="rId27"/>
    <p:sldId id="316" r:id="rId28"/>
    <p:sldId id="318" r:id="rId29"/>
    <p:sldId id="319" r:id="rId30"/>
    <p:sldId id="320" r:id="rId31"/>
    <p:sldId id="321" r:id="rId32"/>
    <p:sldId id="322" r:id="rId33"/>
    <p:sldId id="323" r:id="rId34"/>
    <p:sldId id="325" r:id="rId35"/>
    <p:sldId id="271" r:id="rId36"/>
    <p:sldId id="327" r:id="rId37"/>
    <p:sldId id="268" r:id="rId38"/>
    <p:sldId id="283" r:id="rId39"/>
    <p:sldId id="265" r:id="rId40"/>
    <p:sldId id="258" r:id="rId41"/>
    <p:sldId id="257" r:id="rId42"/>
    <p:sldId id="267" r:id="rId43"/>
    <p:sldId id="292" r:id="rId44"/>
    <p:sldId id="332" r:id="rId45"/>
    <p:sldId id="281" r:id="rId46"/>
    <p:sldId id="272" r:id="rId47"/>
    <p:sldId id="273" r:id="rId48"/>
    <p:sldId id="274" r:id="rId49"/>
    <p:sldId id="275" r:id="rId50"/>
    <p:sldId id="276" r:id="rId51"/>
    <p:sldId id="277" r:id="rId52"/>
    <p:sldId id="279" r:id="rId53"/>
    <p:sldId id="280" r:id="rId54"/>
    <p:sldId id="282" r:id="rId55"/>
  </p:sldIdLst>
  <p:sldSz cx="12192000" cy="6858000"/>
  <p:notesSz cx="6858000" cy="9144000"/>
  <p:defaultText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p:defaultTextStyle>
  <p:extLst>
    <p:ext uri="{521415D9-36F7-43E2-AB2F-B90AF26B5E84}">
      <p14:sectionLst xmlns:p14="http://schemas.microsoft.com/office/powerpoint/2010/main">
        <p14:section name="Speaker notes" id="{5A88B456-A27D-3045-A649-E1C16C6582E4}">
          <p14:sldIdLst>
            <p14:sldId id="262"/>
          </p14:sldIdLst>
        </p14:section>
        <p14:section name="Overview" id="{8E7656A2-368D-1544-B194-A3D85AC4E50E}">
          <p14:sldIdLst>
            <p14:sldId id="288"/>
            <p14:sldId id="285"/>
            <p14:sldId id="2147483404"/>
            <p14:sldId id="278"/>
            <p14:sldId id="263"/>
            <p14:sldId id="266"/>
            <p14:sldId id="289"/>
            <p14:sldId id="2147483647"/>
          </p14:sldIdLst>
        </p14:section>
        <p14:section name="Get ready" id="{C6B7D3E6-AD9B-E448-B2F8-91C6536A03FE}">
          <p14:sldIdLst>
            <p14:sldId id="291"/>
          </p14:sldIdLst>
        </p14:section>
        <p14:section name="Get ready: Take the Security for AI Assessment" id="{B13A7C2E-736D-4B9E-9A62-87015C1A4AF9}">
          <p14:sldIdLst>
            <p14:sldId id="293"/>
            <p14:sldId id="261"/>
          </p14:sldIdLst>
        </p14:section>
        <p14:section name="Get ready: Address security, governmance, and data access questions" id="{34789D98-CA53-F141-AD4D-67A9493127F0}">
          <p14:sldIdLst>
            <p14:sldId id="295"/>
            <p14:sldId id="284"/>
          </p14:sldIdLst>
        </p14:section>
        <p14:section name="Get ready: Build Microsoft 365 Copilot implementation plan" id="{486BCFDB-E497-BA4F-AFC5-40379BCB2909}">
          <p14:sldIdLst>
            <p14:sldId id="297"/>
            <p14:sldId id="298"/>
          </p14:sldIdLst>
        </p14:section>
        <p14:section name="Onboard and engage" id="{E98BE06F-19E0-F54B-8C0A-45954F1BBC62}">
          <p14:sldIdLst>
            <p14:sldId id="299"/>
          </p14:sldIdLst>
        </p14:section>
        <p14:section name="Onboard &amp; engage: Prepare your organization for Microsoft 365 with setup guides" id="{A1EF7FAF-AB3F-7A41-A5B1-68C0E38D8A74}">
          <p14:sldIdLst>
            <p14:sldId id="310"/>
            <p14:sldId id="256"/>
            <p14:sldId id="270"/>
            <p14:sldId id="287"/>
          </p14:sldIdLst>
        </p14:section>
        <p14:section name="Onboard &amp; engage: Assign premissions by role" id="{E05BEDC8-85F1-E245-A03B-C14CFB36289B}">
          <p14:sldIdLst>
            <p14:sldId id="314"/>
            <p14:sldId id="315"/>
          </p14:sldIdLst>
        </p14:section>
        <p14:section name="Deliver impact" id="{D4AC6B30-F712-6F4D-BBDD-B135FACC0109}">
          <p14:sldIdLst>
            <p14:sldId id="316"/>
          </p14:sldIdLst>
        </p14:section>
        <p14:section name="Deliver impact: Establish service management plan" id="{74FFE730-F50E-A443-9AF2-DFD0A1EE852C}">
          <p14:sldIdLst>
            <p14:sldId id="318"/>
            <p14:sldId id="319"/>
            <p14:sldId id="320"/>
          </p14:sldIdLst>
        </p14:section>
        <p14:section name="Deliver impact: Analyze usage reports" id="{C9492EE2-3716-5F4C-8277-04F2103F51BF}">
          <p14:sldIdLst>
            <p14:sldId id="321"/>
            <p14:sldId id="322"/>
            <p14:sldId id="323"/>
          </p14:sldIdLst>
        </p14:section>
        <p14:section name="Extend &amp; optimize" id="{851CD148-D72E-D746-B58D-AB21903F3849}">
          <p14:sldIdLst>
            <p14:sldId id="325"/>
          </p14:sldIdLst>
        </p14:section>
        <p14:section name="Extend &amp; optimize: Design, build &amp; deploy agents" id="{4C42BB10-3D25-D346-8B11-86828FADDB94}">
          <p14:sldIdLst>
            <p14:sldId id="271"/>
            <p14:sldId id="327"/>
            <p14:sldId id="268"/>
          </p14:sldIdLst>
        </p14:section>
        <p14:section name="Closing" id="{61AA801B-C374-8340-9F65-0A9968AE9603}">
          <p14:sldIdLst>
            <p14:sldId id="283"/>
            <p14:sldId id="265"/>
          </p14:sldIdLst>
        </p14:section>
        <p14:section name="Appendix" id="{454E320C-E820-5147-ABD5-599D6F27B030}">
          <p14:sldIdLst>
            <p14:sldId id="258"/>
            <p14:sldId id="257"/>
            <p14:sldId id="267"/>
            <p14:sldId id="292"/>
            <p14:sldId id="332"/>
            <p14:sldId id="281"/>
          </p14:sldIdLst>
        </p14:section>
        <p14:section name="Appendix: Modern management for M365 Apps" id="{D7A1BCED-1277-4E21-B8FE-F42195E101CF}">
          <p14:sldIdLst>
            <p14:sldId id="272"/>
            <p14:sldId id="273"/>
            <p14:sldId id="274"/>
            <p14:sldId id="275"/>
            <p14:sldId id="276"/>
            <p14:sldId id="277"/>
            <p14:sldId id="279"/>
            <p14:sldId id="280"/>
            <p14:sldId id="282"/>
          </p14:sldIdLst>
        </p14:section>
      </p14:sectionLst>
    </p:ext>
    <p:ext uri="{EFAFB233-063F-42B5-8137-9DF3F51BA10A}">
      <p15:sldGuideLst xmlns:p15="http://schemas.microsoft.com/office/powerpoint/2012/main"/>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4" name="Author" initials="A" lastIdx="0" clrIdx="4"/>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5050"/>
    <a:srgbClr val="5A3194"/>
    <a:srgbClr val="FEA874"/>
    <a:srgbClr val="D660FF"/>
    <a:srgbClr val="818EFF"/>
    <a:srgbClr val="2DB4FF"/>
    <a:srgbClr val="0078D4"/>
    <a:srgbClr val="FFFFFF"/>
    <a:srgbClr val="000000"/>
    <a:srgbClr val="FEE39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190FC31-7D98-4E18-99D1-8E657B84303B}" v="13" dt="2025-09-12T19:22:54.46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966" autoAdjust="0"/>
  </p:normalViewPr>
  <p:slideViewPr>
    <p:cSldViewPr snapToGrid="0">
      <p:cViewPr varScale="1">
        <p:scale>
          <a:sx n="82" d="100"/>
          <a:sy n="82" d="100"/>
        </p:scale>
        <p:origin x="1452" y="300"/>
      </p:cViewPr>
      <p:guideLst/>
    </p:cSldViewPr>
  </p:slideViewPr>
  <p:notesTextViewPr>
    <p:cViewPr>
      <p:scale>
        <a:sx n="1" d="1"/>
        <a:sy n="1" d="1"/>
      </p:scale>
      <p:origin x="0" y="0"/>
    </p:cViewPr>
  </p:notesTextViewPr>
  <p:notesViewPr>
    <p:cSldViewPr snapToGrid="0">
      <p:cViewPr varScale="1">
        <p:scale>
          <a:sx n="66" d="100"/>
          <a:sy n="66" d="100"/>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commentAuthors" Target="commentAuthors.xml"/><Relationship Id="rId5" Type="http://schemas.openxmlformats.org/officeDocument/2006/relationships/slide" Target="slides/slide1.xml"/><Relationship Id="rId61" Type="http://schemas.openxmlformats.org/officeDocument/2006/relationships/theme" Target="theme/theme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notesMaster" Target="notesMasters/notesMaster1.xml"/><Relationship Id="rId64" Type="http://schemas.microsoft.com/office/2018/10/relationships/authors" Target="author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handoutMaster" Target="handoutMasters/handoutMaster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Header Placeholder 5"/>
          <p:cNvSpPr>
            <a:spLocks noGrp="1"/>
          </p:cNvSpPr>
          <p:nvPr>
            <p:ph type="hdr" sz="quarter"/>
          </p:nvPr>
        </p:nvSpPr>
        <p:spPr>
          <a:xfrm>
            <a:off x="0" y="-11574"/>
            <a:ext cx="2971800" cy="457200"/>
          </a:xfrm>
          <a:prstGeom prst="rect">
            <a:avLst/>
          </a:prstGeom>
        </p:spPr>
        <p:txBody>
          <a:bodyPr vert="horz" lIns="91440" tIns="45720" rIns="91440" bIns="45720" rtlCol="0"/>
          <a:lstStyle>
            <a:lvl1pPr algn="l">
              <a:defRPr sz="1200"/>
            </a:lvl1pPr>
          </a:lstStyle>
          <a:p>
            <a:endParaRPr lang="en-US">
              <a:latin typeface="Segoe UI" pitchFamily="34" charset="0"/>
            </a:endParaRPr>
          </a:p>
        </p:txBody>
      </p:sp>
      <p:sp>
        <p:nvSpPr>
          <p:cNvPr id="7" name="Date Placeholder 6"/>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52700EF-4563-E740-92E4-E23BA3F5389B}" type="datetime8">
              <a:rPr lang="en-US" smtClean="0">
                <a:latin typeface="Segoe UI" pitchFamily="34" charset="0"/>
              </a:rPr>
              <a:t>10/14/2025 10:15 AM</a:t>
            </a:fld>
            <a:endParaRPr lang="en-US">
              <a:latin typeface="Segoe UI" pitchFamily="34" charset="0"/>
            </a:endParaRPr>
          </a:p>
        </p:txBody>
      </p:sp>
      <p:sp>
        <p:nvSpPr>
          <p:cNvPr id="8" name="Footer Placeholder 7"/>
          <p:cNvSpPr>
            <a:spLocks noGrp="1"/>
          </p:cNvSpPr>
          <p:nvPr>
            <p:ph type="ftr" sz="quarter" idx="2"/>
          </p:nvPr>
        </p:nvSpPr>
        <p:spPr>
          <a:xfrm>
            <a:off x="0" y="8685213"/>
            <a:ext cx="5795010" cy="332434"/>
          </a:xfrm>
          <a:prstGeom prst="rect">
            <a:avLst/>
          </a:prstGeom>
        </p:spPr>
        <p:txBody>
          <a:bodyPr vert="horz" lIns="91440" tIns="45720" rIns="91440" bIns="45720" rtlCol="0" anchor="b"/>
          <a:lstStyle>
            <a:lvl1pPr algn="l">
              <a:defRPr sz="1200"/>
            </a:lvl1pPr>
          </a:lstStyle>
          <a:p>
            <a:pPr marL="398463" defTabSz="914099" eaLnBrk="0" hangingPunct="0"/>
            <a:r>
              <a:rPr lang="en-US" sz="400">
                <a:gradFill>
                  <a:gsLst>
                    <a:gs pos="0">
                      <a:schemeClr val="tx1"/>
                    </a:gs>
                    <a:gs pos="100000">
                      <a:schemeClr val="tx1"/>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9" name="Slide Number Placeholder 8"/>
          <p:cNvSpPr>
            <a:spLocks noGrp="1"/>
          </p:cNvSpPr>
          <p:nvPr>
            <p:ph type="sldNum" sz="quarter" idx="3"/>
          </p:nvPr>
        </p:nvSpPr>
        <p:spPr>
          <a:xfrm>
            <a:off x="5783579" y="8685213"/>
            <a:ext cx="1072833" cy="457200"/>
          </a:xfrm>
          <a:prstGeom prst="rect">
            <a:avLst/>
          </a:prstGeom>
        </p:spPr>
        <p:txBody>
          <a:bodyPr vert="horz" lIns="91440" tIns="45720" rIns="91440" bIns="45720" rtlCol="0" anchor="b"/>
          <a:lstStyle>
            <a:lvl1pPr algn="r">
              <a:defRPr sz="1200"/>
            </a:lvl1pPr>
          </a:lstStyle>
          <a:p>
            <a:fld id="{0EC9E9D6-92A0-482B-A603-C9BA7FFB8190}" type="slidenum">
              <a:rPr lang="en-US" smtClean="0">
                <a:latin typeface="Segoe UI" pitchFamily="34" charset="0"/>
              </a:rPr>
              <a:t>‹#›</a:t>
            </a:fld>
            <a:endParaRPr lang="en-US">
              <a:latin typeface="Segoe UI" pitchFamily="34" charset="0"/>
            </a:endParaRPr>
          </a:p>
        </p:txBody>
      </p:sp>
    </p:spTree>
    <p:extLst>
      <p:ext uri="{BB962C8B-B14F-4D97-AF65-F5344CB8AC3E}">
        <p14:creationId xmlns:p14="http://schemas.microsoft.com/office/powerpoint/2010/main" val="3904595630"/>
      </p:ext>
    </p:extLst>
  </p:cSld>
  <p:clrMap bg1="lt1" tx1="dk1" bg2="lt2" tx2="dk2" accent1="accent1" accent2="accent2" accent3="accent3" accent4="accent4" accent5="accent5" accent6="accent6" hlink="hlink" folHlink="folHlink"/>
  <p:hf/>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Header Placeholder 7"/>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Segoe UI" pitchFamily="34" charset="0"/>
              </a:defRPr>
            </a:lvl1pPr>
          </a:lstStyle>
          <a:p>
            <a:endParaRPr lang="en-US"/>
          </a:p>
        </p:txBody>
      </p:sp>
      <p:sp>
        <p:nvSpPr>
          <p:cNvPr id="9" name="Slide Image Placeholder 8"/>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10" name="Footer Placeholder 9"/>
          <p:cNvSpPr>
            <a:spLocks noGrp="1"/>
          </p:cNvSpPr>
          <p:nvPr>
            <p:ph type="ftr" sz="quarter" idx="4"/>
          </p:nvPr>
        </p:nvSpPr>
        <p:spPr>
          <a:xfrm>
            <a:off x="0" y="8686800"/>
            <a:ext cx="5920740" cy="355964"/>
          </a:xfrm>
          <a:prstGeom prst="rect">
            <a:avLst/>
          </a:prstGeom>
        </p:spPr>
        <p:txBody>
          <a:bodyPr vert="horz" lIns="91440" tIns="45720" rIns="91440" bIns="45720" rtlCol="0" anchor="b"/>
          <a:lstStyle>
            <a:lvl1pPr marL="571500" indent="0" algn="l">
              <a:defRPr sz="1200"/>
            </a:lvl1p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11" name="Date Placeholder 10"/>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Segoe UI" pitchFamily="34" charset="0"/>
              </a:defRPr>
            </a:lvl1pPr>
          </a:lstStyle>
          <a:p>
            <a:fld id="{AE102C2F-94C0-F241-B1C9-209EC2594BC4}" type="datetime8">
              <a:rPr lang="en-US" smtClean="0"/>
              <a:t>10/14/2025 10:10 AM</a:t>
            </a:fld>
            <a:endParaRPr lang="en-US"/>
          </a:p>
        </p:txBody>
      </p:sp>
      <p:sp>
        <p:nvSpPr>
          <p:cNvPr id="12" name="Notes Placeholder 11"/>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Slide Number Placeholder 12"/>
          <p:cNvSpPr>
            <a:spLocks noGrp="1"/>
          </p:cNvSpPr>
          <p:nvPr>
            <p:ph type="sldNum" sz="quarter" idx="5"/>
          </p:nvPr>
        </p:nvSpPr>
        <p:spPr>
          <a:xfrm>
            <a:off x="5909309" y="8685213"/>
            <a:ext cx="947103" cy="457200"/>
          </a:xfrm>
          <a:prstGeom prst="rect">
            <a:avLst/>
          </a:prstGeom>
        </p:spPr>
        <p:txBody>
          <a:bodyPr vert="horz" lIns="91440" tIns="45720" rIns="91440" bIns="45720" rtlCol="0" anchor="b"/>
          <a:lstStyle>
            <a:lvl1pPr algn="r">
              <a:defRPr sz="1200">
                <a:latin typeface="Segoe UI" pitchFamily="34" charset="0"/>
              </a:defRPr>
            </a:lvl1pPr>
          </a:lstStyle>
          <a:p>
            <a:fld id="{B4008EB6-D09E-4580-8CD6-DDB14511944F}" type="slidenum">
              <a:rPr lang="en-US" smtClean="0"/>
              <a:pPr/>
              <a:t>‹#›</a:t>
            </a:fld>
            <a:endParaRPr lang="en-US"/>
          </a:p>
        </p:txBody>
      </p:sp>
    </p:spTree>
    <p:extLst>
      <p:ext uri="{BB962C8B-B14F-4D97-AF65-F5344CB8AC3E}">
        <p14:creationId xmlns:p14="http://schemas.microsoft.com/office/powerpoint/2010/main" val="2624648265"/>
      </p:ext>
    </p:extLst>
  </p:cSld>
  <p:clrMap bg1="lt1" tx1="dk1" bg2="lt2" tx2="dk2" accent1="accent1" accent2="accent2" accent3="accent3" accent4="accent4" accent5="accent5" accent6="accent6" hlink="hlink" folHlink="folHlink"/>
  <p:hf/>
  <p:notesStyle>
    <a:lvl1pPr marL="0" algn="l" defTabSz="914367" rtl="0" eaLnBrk="1" latinLnBrk="0" hangingPunct="1">
      <a:lnSpc>
        <a:spcPct val="90000"/>
      </a:lnSpc>
      <a:spcAft>
        <a:spcPts val="333"/>
      </a:spcAft>
      <a:defRPr sz="882" kern="1200">
        <a:solidFill>
          <a:schemeClr val="tx1"/>
        </a:solidFill>
        <a:latin typeface="Segoe UI Light" pitchFamily="34" charset="0"/>
        <a:ea typeface="+mn-ea"/>
        <a:cs typeface="+mn-cs"/>
      </a:defRPr>
    </a:lvl1pPr>
    <a:lvl2pPr marL="212982" indent="-105829" algn="l" defTabSz="914367" rtl="0" eaLnBrk="1" latinLnBrk="0" hangingPunct="1">
      <a:lnSpc>
        <a:spcPct val="90000"/>
      </a:lnSpc>
      <a:spcAft>
        <a:spcPts val="333"/>
      </a:spcAft>
      <a:buFont typeface="Arial" pitchFamily="34" charset="0"/>
      <a:buChar char="•"/>
      <a:defRPr sz="882" kern="1200">
        <a:solidFill>
          <a:schemeClr val="tx1"/>
        </a:solidFill>
        <a:latin typeface="Segoe UI Light" pitchFamily="34" charset="0"/>
        <a:ea typeface="+mn-ea"/>
        <a:cs typeface="+mn-cs"/>
      </a:defRPr>
    </a:lvl2pPr>
    <a:lvl3pPr marL="328071" indent="-115090" algn="l" defTabSz="914367" rtl="0" eaLnBrk="1" latinLnBrk="0" hangingPunct="1">
      <a:lnSpc>
        <a:spcPct val="90000"/>
      </a:lnSpc>
      <a:spcAft>
        <a:spcPts val="333"/>
      </a:spcAft>
      <a:buFont typeface="Arial" pitchFamily="34" charset="0"/>
      <a:buChar char="•"/>
      <a:defRPr sz="882" kern="1200">
        <a:solidFill>
          <a:schemeClr val="tx1"/>
        </a:solidFill>
        <a:latin typeface="Segoe UI Light" pitchFamily="34" charset="0"/>
        <a:ea typeface="+mn-ea"/>
        <a:cs typeface="+mn-cs"/>
      </a:defRPr>
    </a:lvl3pPr>
    <a:lvl4pPr marL="482848" indent="-146838" algn="l" defTabSz="914367" rtl="0" eaLnBrk="1" latinLnBrk="0" hangingPunct="1">
      <a:lnSpc>
        <a:spcPct val="90000"/>
      </a:lnSpc>
      <a:spcAft>
        <a:spcPts val="333"/>
      </a:spcAft>
      <a:buFont typeface="Arial" pitchFamily="34" charset="0"/>
      <a:buChar char="•"/>
      <a:defRPr sz="882" kern="1200">
        <a:solidFill>
          <a:schemeClr val="tx1"/>
        </a:solidFill>
        <a:latin typeface="Segoe UI Light" pitchFamily="34" charset="0"/>
        <a:ea typeface="+mn-ea"/>
        <a:cs typeface="+mn-cs"/>
      </a:defRPr>
    </a:lvl4pPr>
    <a:lvl5pPr marL="615134" indent="-115090" algn="l" defTabSz="914367" rtl="0" eaLnBrk="1" latinLnBrk="0" hangingPunct="1">
      <a:lnSpc>
        <a:spcPct val="90000"/>
      </a:lnSpc>
      <a:spcAft>
        <a:spcPts val="333"/>
      </a:spcAft>
      <a:buFont typeface="Arial" pitchFamily="34" charset="0"/>
      <a:buChar char="•"/>
      <a:defRPr sz="882" kern="1200">
        <a:solidFill>
          <a:schemeClr val="tx1"/>
        </a:solidFill>
        <a:latin typeface="Segoe UI Light" pitchFamily="34" charset="0"/>
        <a:ea typeface="+mn-ea"/>
        <a:cs typeface="+mn-cs"/>
      </a:defRPr>
    </a:lvl5pPr>
    <a:lvl6pPr marL="2285918" algn="l" defTabSz="914367" rtl="0" eaLnBrk="1" latinLnBrk="0" hangingPunct="1">
      <a:defRPr sz="1176" kern="1200">
        <a:solidFill>
          <a:schemeClr val="tx1"/>
        </a:solidFill>
        <a:latin typeface="+mn-lt"/>
        <a:ea typeface="+mn-ea"/>
        <a:cs typeface="+mn-cs"/>
      </a:defRPr>
    </a:lvl6pPr>
    <a:lvl7pPr marL="2743101" algn="l" defTabSz="914367" rtl="0" eaLnBrk="1" latinLnBrk="0" hangingPunct="1">
      <a:defRPr sz="1176" kern="1200">
        <a:solidFill>
          <a:schemeClr val="tx1"/>
        </a:solidFill>
        <a:latin typeface="+mn-lt"/>
        <a:ea typeface="+mn-ea"/>
        <a:cs typeface="+mn-cs"/>
      </a:defRPr>
    </a:lvl7pPr>
    <a:lvl8pPr marL="3200284" algn="l" defTabSz="914367" rtl="0" eaLnBrk="1" latinLnBrk="0" hangingPunct="1">
      <a:defRPr sz="1176" kern="1200">
        <a:solidFill>
          <a:schemeClr val="tx1"/>
        </a:solidFill>
        <a:latin typeface="+mn-lt"/>
        <a:ea typeface="+mn-ea"/>
        <a:cs typeface="+mn-cs"/>
      </a:defRPr>
    </a:lvl8pPr>
    <a:lvl9pPr marL="3657469" algn="l" defTabSz="914367" rtl="0" eaLnBrk="1" latinLnBrk="0" hangingPunct="1">
      <a:defRPr sz="1176"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m365copilot.com/"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learn.microsoft.com/en-us/microsoft-365/admin/activity-reports/activity-reports?view=o365-worldwide"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techcommunity.microsoft.com/t5/microsoft-365-blog/microsoft-365-admin-monthly-digest-feb-2024/ba-p/4067971" TargetMode="External"/><Relationship Id="rId2" Type="http://schemas.openxmlformats.org/officeDocument/2006/relationships/slide" Target="../slides/slide46.xml"/><Relationship Id="rId1" Type="http://schemas.openxmlformats.org/officeDocument/2006/relationships/notesMaster" Target="../notesMasters/notesMaster1.xml"/><Relationship Id="rId4" Type="http://schemas.openxmlformats.org/officeDocument/2006/relationships/hyperlink" Target="https://techcommunity.microsoft.com/t5/copilot-for-microsoft-365/how-to-prepare-for-microsoft-365-copilot/ba-p/3851566" TargetMode="Externa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C009C25B-EC75-CA48-8E5B-9820FA6D39D5}" type="datetime8">
              <a:rPr kumimoji="0" lang="en-CA"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2025-10-14 10:10 AM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30919366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67" rtl="0" eaLnBrk="1" fontAlgn="auto" latinLnBrk="0" hangingPunct="1">
              <a:lnSpc>
                <a:spcPct val="90000"/>
              </a:lnSpc>
              <a:spcBef>
                <a:spcPts val="0"/>
              </a:spcBef>
              <a:spcAft>
                <a:spcPts val="333"/>
              </a:spcAft>
              <a:buClrTx/>
              <a:buSzTx/>
              <a:buFontTx/>
              <a:buNone/>
              <a:tabLst/>
              <a:defRPr/>
            </a:pPr>
            <a:r>
              <a:rPr lang="en-US" dirty="0"/>
              <a:t>Once you have completed the Optimization assessment, it is recommended to hold a meeting with the User enablement group to make sure you address any additional questions about Copilot, data security, governance and data access, or any other questions about the responsible use of AI within the business. </a:t>
            </a:r>
          </a:p>
          <a:p>
            <a:endParaRPr lang="en-US" dirty="0"/>
          </a:p>
        </p:txBody>
      </p:sp>
      <p:sp>
        <p:nvSpPr>
          <p:cNvPr id="4" name="Header Placeholder 3"/>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181DE0A4-41F7-C645-BBF5-9BB866804F69}" type="datetime8">
              <a:rPr kumimoji="0" lang="en-CA"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2025-10-14 10:10 AM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40347115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will be collaborating with the user enablement team to produce a joint implementation plan. Based on the outcome from the Optimization assessment and scenario discovery exercise, you will make sure you can answer the following questions when developing a plan:</a:t>
            </a:r>
          </a:p>
          <a:p>
            <a:pPr marL="0" marR="0" lvl="0" indent="0" algn="l" defTabSz="914367" rtl="0" eaLnBrk="1" fontAlgn="auto" latinLnBrk="0" hangingPunct="1">
              <a:lnSpc>
                <a:spcPct val="90000"/>
              </a:lnSpc>
              <a:spcBef>
                <a:spcPts val="0"/>
              </a:spcBef>
              <a:spcAft>
                <a:spcPts val="333"/>
              </a:spcAft>
              <a:buClrTx/>
              <a:buSzTx/>
              <a:buFontTx/>
              <a:buNone/>
              <a:tabLst/>
              <a:defRPr/>
            </a:pPr>
            <a:r>
              <a:rPr lang="en-US" dirty="0"/>
              <a:t>- What gaps have been discovered during the assessment?</a:t>
            </a:r>
          </a:p>
          <a:p>
            <a:pPr marL="0" marR="0" lvl="0" indent="0" algn="l" defTabSz="914367" rtl="0" eaLnBrk="1" fontAlgn="auto" latinLnBrk="0" hangingPunct="1">
              <a:lnSpc>
                <a:spcPct val="90000"/>
              </a:lnSpc>
              <a:spcBef>
                <a:spcPts val="0"/>
              </a:spcBef>
              <a:spcAft>
                <a:spcPts val="333"/>
              </a:spcAft>
              <a:buClrTx/>
              <a:buSzTx/>
              <a:buFontTx/>
              <a:buNone/>
              <a:tabLst/>
              <a:defRPr/>
            </a:pPr>
            <a:r>
              <a:rPr lang="en-US" dirty="0"/>
              <a:t>- Any data security concerns that need to be addressed?</a:t>
            </a:r>
          </a:p>
          <a:p>
            <a:pPr marL="171450" indent="-171450">
              <a:buFontTx/>
              <a:buChar char="-"/>
            </a:pPr>
            <a:r>
              <a:rPr lang="en-US" dirty="0"/>
              <a:t>What are the key functions that would benefit the most from Copilot deployment?</a:t>
            </a:r>
          </a:p>
          <a:p>
            <a:pPr marL="171450" indent="-171450">
              <a:buFontTx/>
              <a:buChar char="-"/>
            </a:pPr>
            <a:r>
              <a:rPr lang="en-US" dirty="0"/>
              <a:t>How difficult would it be to deploy a knowledge retrieval agent for this set of user cohort?</a:t>
            </a:r>
          </a:p>
          <a:p>
            <a:endParaRPr lang="en-US" dirty="0"/>
          </a:p>
        </p:txBody>
      </p:sp>
      <p:sp>
        <p:nvSpPr>
          <p:cNvPr id="4" name="Header Placeholder 3"/>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38662162-1646-E049-9EEF-BCF059C32573}" type="datetime8">
              <a:rPr kumimoji="0" lang="en-CA"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2025-10-14 10:10 AM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9067723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C009C25B-EC75-CA48-8E5B-9820FA6D39D5}" type="datetime8">
              <a:rPr kumimoji="0" lang="en-CA"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2025-10-14 10:10 AM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21347056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Bef>
                <a:spcPts val="1600"/>
              </a:spcBef>
              <a:buNone/>
            </a:pPr>
            <a:r>
              <a:rPr kumimoji="0" lang="en-US" sz="800" b="0" i="0" u="none" strike="noStrike" kern="1200" cap="none" spc="0" normalizeH="0" baseline="0" noProof="0" dirty="0">
                <a:ln>
                  <a:noFill/>
                </a:ln>
                <a:solidFill>
                  <a:prstClr val="black"/>
                </a:solidFill>
                <a:effectLst/>
                <a:uLnTx/>
                <a:uFillTx/>
                <a:latin typeface="Segoe UI"/>
                <a:ea typeface="+mn-ea"/>
                <a:cs typeface="+mn-cs"/>
              </a:rPr>
              <a:t>Deliver a readout on the prioritized activities for data security controls based on the selected deployment path.</a:t>
            </a:r>
          </a:p>
          <a:p>
            <a:pPr marL="0" indent="0">
              <a:spcBef>
                <a:spcPts val="1600"/>
              </a:spcBef>
              <a:buNone/>
            </a:pPr>
            <a:r>
              <a:rPr lang="en-US" sz="800" dirty="0">
                <a:solidFill>
                  <a:prstClr val="black"/>
                </a:solidFill>
                <a:latin typeface="Segoe UI"/>
              </a:rPr>
              <a:t>Validate user cohorts prior to assignment of licenses.</a:t>
            </a:r>
            <a:endParaRPr kumimoji="0" lang="en-US" sz="800" b="0" i="0" u="none" strike="noStrike" kern="1200" cap="none" spc="0" normalizeH="0" baseline="0" noProof="0" dirty="0">
              <a:ln>
                <a:noFill/>
              </a:ln>
              <a:solidFill>
                <a:prstClr val="black"/>
              </a:solidFill>
              <a:effectLst/>
              <a:uLnTx/>
              <a:uFillTx/>
              <a:latin typeface="Segoe UI"/>
              <a:ea typeface="+mn-ea"/>
              <a:cs typeface="+mn-cs"/>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200509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67" rtl="0" eaLnBrk="1" fontAlgn="auto" latinLnBrk="0" hangingPunct="1">
              <a:lnSpc>
                <a:spcPct val="90000"/>
              </a:lnSpc>
              <a:spcBef>
                <a:spcPts val="0"/>
              </a:spcBef>
              <a:spcAft>
                <a:spcPts val="333"/>
              </a:spcAft>
              <a:buClrTx/>
              <a:buSzTx/>
              <a:buFontTx/>
              <a:buNone/>
              <a:tabLst/>
              <a:defRPr/>
            </a:pPr>
            <a:r>
              <a:rPr lang="en-US" b="0" i="0" dirty="0">
                <a:solidFill>
                  <a:srgbClr val="161616"/>
                </a:solidFill>
                <a:effectLst/>
                <a:latin typeface="Segoe UI" panose="020B0502040204020203" pitchFamily="34" charset="0"/>
              </a:rPr>
              <a:t>As an administrator, you can pin Copilot to the navigation bar of Teams, Outlook, and the Microsoft 365 Copilot app, including </a:t>
            </a:r>
            <a:r>
              <a:rPr lang="en-US" b="0" i="0" u="none" strike="noStrike" dirty="0">
                <a:effectLst/>
                <a:latin typeface="Segoe UI" panose="020B0502040204020203" pitchFamily="34" charset="0"/>
                <a:hlinkClick r:id="rId3"/>
              </a:rPr>
              <a:t>M365Copilot.com</a:t>
            </a:r>
            <a:r>
              <a:rPr lang="en-US" b="0" i="0" dirty="0">
                <a:solidFill>
                  <a:srgbClr val="161616"/>
                </a:solidFill>
                <a:effectLst/>
                <a:latin typeface="Segoe UI" panose="020B0502040204020203" pitchFamily="34" charset="0"/>
              </a:rPr>
              <a:t>, Microsoft 365 desktop app, and the Microsoft 365 mobile app. When you pin Copilot Chat, it encourages your organization to use Microsoft 365 Copilot Chat.</a:t>
            </a:r>
            <a:endParaRPr lang="en-US" dirty="0"/>
          </a:p>
          <a:p>
            <a:endParaRPr lang="en-US" dirty="0"/>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fld id="{AE102C2F-94C0-F241-B1C9-209EC2594BC4}" type="datetime8">
              <a:rPr lang="en-US" smtClean="0"/>
              <a:t>10/14/2025 10:11 AM</a:t>
            </a:fld>
            <a:endParaRPr lang="en-US"/>
          </a:p>
        </p:txBody>
      </p:sp>
      <p:sp>
        <p:nvSpPr>
          <p:cNvPr id="7" name="Slide Number Placeholder 6"/>
          <p:cNvSpPr>
            <a:spLocks noGrp="1"/>
          </p:cNvSpPr>
          <p:nvPr>
            <p:ph type="sldNum" sz="quarter" idx="5"/>
          </p:nvPr>
        </p:nvSpPr>
        <p:spPr/>
        <p:txBody>
          <a:bodyPr/>
          <a:lstStyle/>
          <a:p>
            <a:fld id="{B4008EB6-D09E-4580-8CD6-DDB14511944F}" type="slidenum">
              <a:rPr lang="en-US" smtClean="0"/>
              <a:pPr/>
              <a:t>21</a:t>
            </a:fld>
            <a:endParaRPr lang="en-US"/>
          </a:p>
        </p:txBody>
      </p:sp>
    </p:spTree>
    <p:extLst>
      <p:ext uri="{BB962C8B-B14F-4D97-AF65-F5344CB8AC3E}">
        <p14:creationId xmlns:p14="http://schemas.microsoft.com/office/powerpoint/2010/main" val="11801084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67" rtl="0" eaLnBrk="1" fontAlgn="auto" latinLnBrk="0" hangingPunct="1">
              <a:lnSpc>
                <a:spcPct val="90000"/>
              </a:lnSpc>
              <a:spcBef>
                <a:spcPts val="0"/>
              </a:spcBef>
              <a:spcAft>
                <a:spcPts val="333"/>
              </a:spcAft>
              <a:buClrTx/>
              <a:buSzTx/>
              <a:buFontTx/>
              <a:buNone/>
              <a:tabLst/>
              <a:defRPr/>
            </a:pPr>
            <a:r>
              <a:rPr lang="en-US" dirty="0"/>
              <a:t>To access the usage report, you will need to develop a list of users and assign them permissions to read the report. </a:t>
            </a:r>
          </a:p>
          <a:p>
            <a:endParaRPr lang="en-US" dirty="0"/>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fld id="{AE102C2F-94C0-F241-B1C9-209EC2594BC4}" type="datetime8">
              <a:rPr lang="en-US" smtClean="0"/>
              <a:t>10/14/2025 10:11 AM</a:t>
            </a:fld>
            <a:endParaRPr lang="en-US"/>
          </a:p>
        </p:txBody>
      </p:sp>
      <p:sp>
        <p:nvSpPr>
          <p:cNvPr id="7" name="Slide Number Placeholder 6"/>
          <p:cNvSpPr>
            <a:spLocks noGrp="1"/>
          </p:cNvSpPr>
          <p:nvPr>
            <p:ph type="sldNum" sz="quarter" idx="5"/>
          </p:nvPr>
        </p:nvSpPr>
        <p:spPr/>
        <p:txBody>
          <a:bodyPr/>
          <a:lstStyle/>
          <a:p>
            <a:fld id="{B4008EB6-D09E-4580-8CD6-DDB14511944F}" type="slidenum">
              <a:rPr lang="en-US" smtClean="0"/>
              <a:pPr/>
              <a:t>23</a:t>
            </a:fld>
            <a:endParaRPr lang="en-US"/>
          </a:p>
        </p:txBody>
      </p:sp>
    </p:spTree>
    <p:extLst>
      <p:ext uri="{BB962C8B-B14F-4D97-AF65-F5344CB8AC3E}">
        <p14:creationId xmlns:p14="http://schemas.microsoft.com/office/powerpoint/2010/main" val="20382283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C009C25B-EC75-CA48-8E5B-9820FA6D39D5}" type="datetime8">
              <a:rPr kumimoji="0" lang="en-CA"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2025-10-14 10:10 AM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32067923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Establish a service management plan by bringing together IT and User enablement teams to: </a:t>
            </a:r>
          </a:p>
          <a:p>
            <a:pPr marL="342900" marR="0" lvl="0" indent="-342900" algn="l" defTabSz="914367" rtl="0" eaLnBrk="1" fontAlgn="auto" latinLnBrk="0" hangingPunct="1">
              <a:lnSpc>
                <a:spcPct val="90000"/>
              </a:lnSpc>
              <a:spcBef>
                <a:spcPts val="1000"/>
              </a:spcBef>
              <a:spcAft>
                <a:spcPts val="200"/>
              </a:spcAft>
              <a:buClrTx/>
              <a:buSzTx/>
              <a:buFont typeface="+mj-lt"/>
              <a:buAutoNum type="arabicPeriod"/>
              <a:tabLst/>
              <a:defRPr/>
            </a:pPr>
            <a:r>
              <a:rPr kumimoji="0" lang="en-US" sz="800" b="0" i="0" u="none" strike="noStrike" kern="2000" cap="none"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Periodically review health and business value of the AI transformation journey</a:t>
            </a:r>
          </a:p>
          <a:p>
            <a:pPr marL="342900" marR="0" lvl="0" indent="-342900" algn="l" defTabSz="914367" rtl="0" eaLnBrk="1" fontAlgn="auto" latinLnBrk="0" hangingPunct="1">
              <a:lnSpc>
                <a:spcPct val="90000"/>
              </a:lnSpc>
              <a:spcBef>
                <a:spcPts val="1000"/>
              </a:spcBef>
              <a:spcAft>
                <a:spcPts val="200"/>
              </a:spcAft>
              <a:buClrTx/>
              <a:buSzTx/>
              <a:buFont typeface="+mj-lt"/>
              <a:buAutoNum type="arabicPeriod"/>
              <a:tabLst/>
              <a:defRPr/>
            </a:pPr>
            <a:r>
              <a:rPr kumimoji="0" lang="en-US" sz="800" b="0" i="0" u="none" strike="noStrike" kern="2000" cap="none"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Conduct periodic assessments of governance, security, and user enablement practices</a:t>
            </a:r>
          </a:p>
          <a:p>
            <a:pPr marL="342900" marR="0" lvl="0" indent="-342900" algn="l" defTabSz="914367" rtl="0" eaLnBrk="1" fontAlgn="auto" latinLnBrk="0" hangingPunct="1">
              <a:lnSpc>
                <a:spcPct val="90000"/>
              </a:lnSpc>
              <a:spcBef>
                <a:spcPts val="1000"/>
              </a:spcBef>
              <a:spcAft>
                <a:spcPts val="200"/>
              </a:spcAft>
              <a:buClrTx/>
              <a:buSzTx/>
              <a:buFont typeface="+mj-lt"/>
              <a:buAutoNum type="arabicPeriod"/>
              <a:tabLst/>
              <a:defRPr/>
            </a:pPr>
            <a:r>
              <a:rPr kumimoji="0" lang="en-US" sz="800" b="0" i="0" u="none" strike="noStrike" kern="2000" cap="none"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Identify opportunities for expansion and further optimization of key Microsoft 365 Copilot user experiences</a:t>
            </a:r>
          </a:p>
          <a:p>
            <a:endParaRPr lang="en-US" dirty="0"/>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fld id="{AE102C2F-94C0-F241-B1C9-209EC2594BC4}" type="datetime8">
              <a:rPr lang="en-US" smtClean="0"/>
              <a:t>10/14/2025 10:11 AM</a:t>
            </a:fld>
            <a:endParaRPr lang="en-US"/>
          </a:p>
        </p:txBody>
      </p:sp>
      <p:sp>
        <p:nvSpPr>
          <p:cNvPr id="7" name="Slide Number Placeholder 6"/>
          <p:cNvSpPr>
            <a:spLocks noGrp="1"/>
          </p:cNvSpPr>
          <p:nvPr>
            <p:ph type="sldNum" sz="quarter" idx="5"/>
          </p:nvPr>
        </p:nvSpPr>
        <p:spPr/>
        <p:txBody>
          <a:bodyPr/>
          <a:lstStyle/>
          <a:p>
            <a:fld id="{B4008EB6-D09E-4580-8CD6-DDB14511944F}" type="slidenum">
              <a:rPr lang="en-US" smtClean="0"/>
              <a:pPr/>
              <a:t>26</a:t>
            </a:fld>
            <a:endParaRPr lang="en-US"/>
          </a:p>
        </p:txBody>
      </p:sp>
    </p:spTree>
    <p:extLst>
      <p:ext uri="{BB962C8B-B14F-4D97-AF65-F5344CB8AC3E}">
        <p14:creationId xmlns:p14="http://schemas.microsoft.com/office/powerpoint/2010/main" val="31838508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800" b="0" i="0" u="none" strike="noStrike" kern="100" cap="none" spc="0" normalizeH="0" baseline="0" noProof="0" dirty="0">
                <a:ln>
                  <a:noFill/>
                </a:ln>
                <a:solidFill>
                  <a:prstClr val="black"/>
                </a:solidFill>
                <a:effectLst/>
                <a:uLnTx/>
                <a:uFillTx/>
                <a:latin typeface="Segoe UI"/>
                <a:ea typeface="Aptos" panose="020B0004020202020204" pitchFamily="34" charset="0"/>
                <a:cs typeface="Times New Roman" panose="02020603050405020304" pitchFamily="18" charset="0"/>
              </a:rPr>
              <a:t>A Service Health Review (SHR) is a systematic process of evaluating the current state and future needs of IT services in an organization. </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800" b="0" i="0" u="none" strike="noStrike" kern="100" cap="none" spc="0" normalizeH="0" baseline="0" noProof="0" dirty="0">
                <a:ln>
                  <a:noFill/>
                </a:ln>
                <a:solidFill>
                  <a:prstClr val="black"/>
                </a:solidFill>
                <a:effectLst/>
                <a:uLnTx/>
                <a:uFillTx/>
                <a:latin typeface="Segoe UI"/>
                <a:ea typeface="Aptos" panose="020B0004020202020204" pitchFamily="34" charset="0"/>
                <a:cs typeface="Times New Roman" panose="02020603050405020304" pitchFamily="18" charset="0"/>
              </a:rPr>
              <a:t>The purpose of an SHR is to identify the strengths and weaknesses of Copilot implementation, as well as the opportunities and threats that may affect their delivery and value.</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800" b="0" i="0" u="none" strike="noStrike" kern="100" cap="none" spc="0" normalizeH="0" baseline="0" noProof="0" dirty="0">
                <a:ln>
                  <a:noFill/>
                </a:ln>
                <a:solidFill>
                  <a:prstClr val="black"/>
                </a:solidFill>
                <a:effectLst/>
                <a:uLnTx/>
                <a:uFillTx/>
                <a:latin typeface="Segoe UI"/>
                <a:ea typeface="Aptos" panose="020B0004020202020204" pitchFamily="34" charset="0"/>
                <a:cs typeface="Times New Roman" panose="02020603050405020304" pitchFamily="18" charset="0"/>
              </a:rPr>
              <a:t>SHRs foster a transparent and collaborative partnership between business leaders, user enablement specialists, and IT professionals</a:t>
            </a: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US" sz="800" b="0" i="0" u="none" strike="noStrike" kern="100" cap="none" spc="0" normalizeH="0" baseline="0" noProof="0" dirty="0">
              <a:ln>
                <a:noFill/>
              </a:ln>
              <a:solidFill>
                <a:prstClr val="black"/>
              </a:solidFill>
              <a:effectLst/>
              <a:uLnTx/>
              <a:uFillTx/>
              <a:latin typeface="Segoe UI"/>
              <a:ea typeface="Aptos" panose="020B0004020202020204" pitchFamily="34" charset="0"/>
              <a:cs typeface="Times New Roman" panose="02020603050405020304" pitchFamily="18" charset="0"/>
            </a:endParaRPr>
          </a:p>
          <a:p>
            <a:pPr marL="179388" marR="0" lvl="0" indent="-179388"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kumimoji="0" lang="en-US" sz="800" b="0" i="0" u="none" strike="noStrike" kern="100" cap="none" spc="0" normalizeH="0" baseline="0" noProof="0" dirty="0">
                <a:ln>
                  <a:noFill/>
                </a:ln>
                <a:solidFill>
                  <a:prstClr val="black"/>
                </a:solidFill>
                <a:effectLst/>
                <a:uLnTx/>
                <a:uFillTx/>
                <a:latin typeface="Segoe UI"/>
                <a:ea typeface="Aptos" panose="020B0004020202020204" pitchFamily="34" charset="0"/>
                <a:cs typeface="Times New Roman" panose="02020603050405020304" pitchFamily="18" charset="0"/>
              </a:rPr>
              <a:t>SHR Chair is the Copilot Success Owner</a:t>
            </a:r>
          </a:p>
          <a:p>
            <a:pPr marL="179388" marR="0" lvl="0" indent="-179388"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kumimoji="0" lang="en-US" sz="800" b="0" i="0" u="none" strike="noStrike" kern="100" cap="none" spc="0" normalizeH="0" baseline="0" noProof="0" dirty="0">
                <a:ln>
                  <a:noFill/>
                </a:ln>
                <a:solidFill>
                  <a:prstClr val="black"/>
                </a:solidFill>
                <a:effectLst/>
                <a:uLnTx/>
                <a:uFillTx/>
                <a:latin typeface="Segoe UI"/>
                <a:ea typeface="Aptos" panose="020B0004020202020204" pitchFamily="34" charset="0"/>
                <a:cs typeface="Times New Roman" panose="02020603050405020304" pitchFamily="18" charset="0"/>
              </a:rPr>
              <a:t>Conducted monthly, moving to quarterly, once onboarding cohorts are complete</a:t>
            </a:r>
          </a:p>
          <a:p>
            <a:pPr marL="179388" marR="0" lvl="0" indent="-179388"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kumimoji="0" lang="en-US" sz="800" b="0" i="0" u="none" strike="noStrike" kern="100" cap="none" spc="0" normalizeH="0" baseline="0" noProof="0" dirty="0">
                <a:ln>
                  <a:noFill/>
                </a:ln>
                <a:solidFill>
                  <a:prstClr val="black"/>
                </a:solidFill>
                <a:effectLst/>
                <a:uLnTx/>
                <a:uFillTx/>
                <a:latin typeface="Segoe UI"/>
                <a:ea typeface="Aptos" panose="020B0004020202020204" pitchFamily="34" charset="0"/>
                <a:cs typeface="Times New Roman" panose="02020603050405020304" pitchFamily="18" charset="0"/>
              </a:rPr>
              <a:t>Includes service feedback and top issues from User Enablement staff</a:t>
            </a:r>
          </a:p>
          <a:p>
            <a:pPr marL="179388" marR="0" lvl="0" indent="-179388"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kumimoji="0" lang="en-US" sz="800" b="0" i="0" u="none" strike="noStrike" kern="100" cap="none" spc="0" normalizeH="0" baseline="0" noProof="0" dirty="0">
                <a:ln>
                  <a:noFill/>
                </a:ln>
                <a:solidFill>
                  <a:prstClr val="black"/>
                </a:solidFill>
                <a:effectLst/>
                <a:uLnTx/>
                <a:uFillTx/>
                <a:latin typeface="Segoe UI"/>
                <a:ea typeface="Aptos" panose="020B0004020202020204" pitchFamily="34" charset="0"/>
                <a:cs typeface="Times New Roman" panose="02020603050405020304" pitchFamily="18" charset="0"/>
              </a:rPr>
              <a:t>Core focus on data-driven fact finding, scenario identification, learning, </a:t>
            </a:r>
            <a:br>
              <a:rPr kumimoji="0" lang="en-US" sz="800" b="0" i="0" u="none" strike="noStrike" kern="100" cap="none" spc="0" normalizeH="0" baseline="0" noProof="0" dirty="0">
                <a:ln>
                  <a:noFill/>
                </a:ln>
                <a:solidFill>
                  <a:prstClr val="black"/>
                </a:solidFill>
                <a:effectLst/>
                <a:uLnTx/>
                <a:uFillTx/>
                <a:latin typeface="Segoe UI"/>
                <a:ea typeface="Aptos" panose="020B0004020202020204" pitchFamily="34" charset="0"/>
                <a:cs typeface="Times New Roman" panose="02020603050405020304" pitchFamily="18" charset="0"/>
              </a:rPr>
            </a:br>
            <a:r>
              <a:rPr kumimoji="0" lang="en-US" sz="800" b="0" i="0" u="none" strike="noStrike" kern="100" cap="none" spc="0" normalizeH="0" baseline="0" noProof="0" dirty="0">
                <a:ln>
                  <a:noFill/>
                </a:ln>
                <a:solidFill>
                  <a:prstClr val="black"/>
                </a:solidFill>
                <a:effectLst/>
                <a:uLnTx/>
                <a:uFillTx/>
                <a:latin typeface="Segoe UI"/>
                <a:ea typeface="Aptos" panose="020B0004020202020204" pitchFamily="34" charset="0"/>
                <a:cs typeface="Times New Roman" panose="02020603050405020304" pitchFamily="18" charset="0"/>
              </a:rPr>
              <a:t>and improvement in a blame-free environment</a:t>
            </a:r>
          </a:p>
          <a:p>
            <a:pPr marL="179388" marR="0" lvl="0" indent="-179388"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kumimoji="0" lang="en-US" sz="800" b="0" i="0" u="none" strike="noStrike" kern="100" cap="none" spc="0" normalizeH="0" baseline="0" noProof="0" dirty="0">
                <a:ln>
                  <a:noFill/>
                </a:ln>
                <a:solidFill>
                  <a:prstClr val="black"/>
                </a:solidFill>
                <a:effectLst/>
                <a:uLnTx/>
                <a:uFillTx/>
                <a:latin typeface="Segoe UI"/>
                <a:ea typeface="Aptos" panose="020B0004020202020204" pitchFamily="34" charset="0"/>
                <a:cs typeface="Times New Roman" panose="02020603050405020304" pitchFamily="18" charset="0"/>
              </a:rPr>
              <a:t>SHRs are opportunities for leadership skill building</a:t>
            </a:r>
          </a:p>
          <a:p>
            <a:pPr marL="179388" marR="0" lvl="0" indent="-179388"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kumimoji="0" lang="en-US" sz="800" b="0" i="0" u="none" strike="noStrike" kern="100" cap="none" spc="0" normalizeH="0" baseline="0" noProof="0" dirty="0">
                <a:ln>
                  <a:noFill/>
                </a:ln>
                <a:solidFill>
                  <a:prstClr val="black"/>
                </a:solidFill>
                <a:effectLst/>
                <a:uLnTx/>
                <a:uFillTx/>
                <a:latin typeface="Segoe UI"/>
                <a:ea typeface="Aptos" panose="020B0004020202020204" pitchFamily="34" charset="0"/>
                <a:cs typeface="Times New Roman" panose="02020603050405020304" pitchFamily="18" charset="0"/>
              </a:rPr>
              <a:t>SHRs provide data for AI Council review</a:t>
            </a:r>
            <a:endParaRPr lang="en-US" dirty="0"/>
          </a:p>
          <a:p>
            <a:endParaRPr lang="en-US" dirty="0"/>
          </a:p>
        </p:txBody>
      </p:sp>
      <p:sp>
        <p:nvSpPr>
          <p:cNvPr id="4" name="Header Placeholder 3"/>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C009C25B-EC75-CA48-8E5B-9820FA6D39D5}" type="datetime8">
              <a:rPr kumimoji="0" lang="en-CA"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2025-10-14 10:11 AM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41123153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None/>
            </a:pPr>
            <a:r>
              <a:rPr lang="en-US" b="0" i="0" dirty="0">
                <a:solidFill>
                  <a:srgbClr val="161616"/>
                </a:solidFill>
                <a:effectLst/>
                <a:latin typeface="Segoe UI" panose="020B0502040204020203" pitchFamily="34" charset="0"/>
              </a:rPr>
              <a:t>The Microsoft 365 Usage dashboard shows you the activity overview across the Microsoft 365 apps in your organization. It enables you to drill into individual product-level reports to give you more granular insight about the activities within each app. To view all reports, check out the </a:t>
            </a:r>
            <a:r>
              <a:rPr lang="en-US" b="0" i="0" u="none" strike="noStrike" dirty="0">
                <a:solidFill>
                  <a:srgbClr val="161616"/>
                </a:solidFill>
                <a:effectLst/>
                <a:latin typeface="Segoe UI" panose="020B0502040204020203" pitchFamily="34" charset="0"/>
                <a:hlinkClick r:id="rId3"/>
              </a:rPr>
              <a:t>Reports overview article</a:t>
            </a:r>
            <a:r>
              <a:rPr lang="en-US" b="0" i="0" dirty="0">
                <a:solidFill>
                  <a:srgbClr val="161616"/>
                </a:solidFill>
                <a:effectLst/>
                <a:latin typeface="Segoe UI" panose="020B0502040204020203" pitchFamily="34" charset="0"/>
              </a:rPr>
              <a:t>.</a:t>
            </a:r>
          </a:p>
          <a:p>
            <a:pPr algn="l">
              <a:buNone/>
            </a:pPr>
            <a:endParaRPr lang="en-US" b="0" i="0" dirty="0">
              <a:solidFill>
                <a:srgbClr val="161616"/>
              </a:solidFill>
              <a:effectLst/>
              <a:latin typeface="Segoe UI" panose="020B0502040204020203" pitchFamily="34" charset="0"/>
            </a:endParaRPr>
          </a:p>
          <a:p>
            <a:pPr algn="l">
              <a:buNone/>
            </a:pPr>
            <a:r>
              <a:rPr lang="en-US" b="0" i="0" dirty="0">
                <a:solidFill>
                  <a:srgbClr val="161616"/>
                </a:solidFill>
                <a:effectLst/>
                <a:latin typeface="Segoe UI" panose="020B0502040204020203" pitchFamily="34" charset="0"/>
              </a:rPr>
              <a:t>In the Microsoft 365 Copilot readiness report, which is in continuous enhancement, you can view which users are technically eligible for Copilot, assign licenses, and monitor usage of Microsoft 365 apps that Copilot integrates best with. The report becomes available within 72 hours, and once available, the usage data shown on the report can have up to a maximum of 72 hours latency.</a:t>
            </a:r>
          </a:p>
          <a:p>
            <a:pPr algn="l">
              <a:spcBef>
                <a:spcPts val="2400"/>
              </a:spcBef>
              <a:spcAft>
                <a:spcPts val="900"/>
              </a:spcAft>
              <a:buNone/>
            </a:pPr>
            <a:endParaRPr lang="en-US" b="1" i="0" dirty="0">
              <a:solidFill>
                <a:srgbClr val="161616"/>
              </a:solidFill>
              <a:effectLst/>
              <a:latin typeface="Segoe UI" panose="020B0502040204020203" pitchFamily="34" charset="0"/>
            </a:endParaRPr>
          </a:p>
          <a:p>
            <a:pPr algn="l">
              <a:spcBef>
                <a:spcPts val="2400"/>
              </a:spcBef>
              <a:spcAft>
                <a:spcPts val="900"/>
              </a:spcAft>
              <a:buNone/>
            </a:pPr>
            <a:r>
              <a:rPr lang="en-US" b="1" i="0" dirty="0">
                <a:solidFill>
                  <a:srgbClr val="161616"/>
                </a:solidFill>
                <a:effectLst/>
                <a:latin typeface="Segoe UI" panose="020B0502040204020203" pitchFamily="34" charset="0"/>
              </a:rPr>
              <a:t>Interpret the Readiness section in the Microsoft 365 Copilot report</a:t>
            </a:r>
          </a:p>
          <a:p>
            <a:pPr algn="l">
              <a:buNone/>
            </a:pPr>
            <a:r>
              <a:rPr lang="en-US" b="0" i="0" dirty="0">
                <a:solidFill>
                  <a:srgbClr val="161616"/>
                </a:solidFill>
                <a:effectLst/>
                <a:latin typeface="Segoe UI" panose="020B0502040204020203" pitchFamily="34" charset="0"/>
              </a:rPr>
              <a:t>You can use this report to see how ready your organization is to adopt Microsoft 365 Copilot. The Readiness section is set up to show your data over the past 28 days.</a:t>
            </a:r>
          </a:p>
          <a:p>
            <a:endParaRPr lang="en-US" b="0" i="0" dirty="0">
              <a:solidFill>
                <a:srgbClr val="161616"/>
              </a:solidFill>
              <a:effectLst/>
              <a:latin typeface="Segoe UI" panose="020B0502040204020203" pitchFamily="34" charset="0"/>
            </a:endParaRPr>
          </a:p>
          <a:p>
            <a:r>
              <a:rPr lang="en-US" b="0" i="0" dirty="0">
                <a:solidFill>
                  <a:srgbClr val="161616"/>
                </a:solidFill>
                <a:effectLst/>
                <a:latin typeface="Segoe UI" panose="020B0502040204020203" pitchFamily="34" charset="0"/>
              </a:rPr>
              <a:t>In the Microsoft 365 Copilot usage report, which is in continuous enhancement, you can view a summary of how users' adoption, retention, and engagement are with Microsoft 365 Copilot, and the activity of every Copilot user in your organization, including agent usage. For Copilot activity on a given day, the report becomes available within 72 hours of the end of that day (in UTC).</a:t>
            </a:r>
          </a:p>
          <a:p>
            <a:endParaRPr lang="en-US" b="0" i="0" dirty="0">
              <a:solidFill>
                <a:srgbClr val="161616"/>
              </a:solidFill>
              <a:effectLst/>
              <a:latin typeface="Segoe UI" panose="020B0502040204020203" pitchFamily="34" charset="0"/>
            </a:endParaRPr>
          </a:p>
          <a:p>
            <a:pPr algn="l">
              <a:spcBef>
                <a:spcPts val="2400"/>
              </a:spcBef>
              <a:spcAft>
                <a:spcPts val="900"/>
              </a:spcAft>
              <a:buNone/>
            </a:pPr>
            <a:r>
              <a:rPr lang="en-US" b="1" i="0" dirty="0">
                <a:solidFill>
                  <a:srgbClr val="161616"/>
                </a:solidFill>
                <a:effectLst/>
                <a:latin typeface="Segoe UI" panose="020B0502040204020203" pitchFamily="34" charset="0"/>
              </a:rPr>
              <a:t>Interpret the Microsoft 365 Copilot usage report</a:t>
            </a:r>
          </a:p>
          <a:p>
            <a:pPr algn="l">
              <a:buNone/>
            </a:pPr>
            <a:r>
              <a:rPr lang="en-US" b="0" i="0" dirty="0">
                <a:solidFill>
                  <a:srgbClr val="161616"/>
                </a:solidFill>
                <a:effectLst/>
                <a:latin typeface="Segoe UI" panose="020B0502040204020203" pitchFamily="34" charset="0"/>
              </a:rPr>
              <a:t>You can use this report to see the usage of Microsoft 365 Copilot in your organization.</a:t>
            </a:r>
          </a:p>
          <a:p>
            <a:pPr algn="l">
              <a:buNone/>
            </a:pPr>
            <a:r>
              <a:rPr lang="en-US" b="0" i="0" dirty="0">
                <a:solidFill>
                  <a:srgbClr val="161616"/>
                </a:solidFill>
                <a:effectLst/>
                <a:latin typeface="Segoe UI" panose="020B0502040204020203" pitchFamily="34" charset="0"/>
              </a:rPr>
              <a:t>At the top, you can filter by different periods. The Microsoft 365 Copilot report can be viewed over the last 7 days, 30 days, 90 days, or 180 days.</a:t>
            </a:r>
          </a:p>
          <a:p>
            <a:pPr algn="l"/>
            <a:r>
              <a:rPr lang="en-US" b="0" i="0" dirty="0">
                <a:solidFill>
                  <a:srgbClr val="161616"/>
                </a:solidFill>
                <a:effectLst/>
                <a:latin typeface="Segoe UI" panose="020B0502040204020203" pitchFamily="34" charset="0"/>
              </a:rPr>
              <a:t>You can view several numbers for Microsoft 365 Copilot usage, which highlight the enablement number and the adoption of the enablement:</a:t>
            </a:r>
          </a:p>
          <a:p>
            <a:endParaRPr lang="en-US" dirty="0"/>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fld id="{C009C25B-EC75-CA48-8E5B-9820FA6D39D5}" type="datetime8">
              <a:rPr lang="en-CA" smtClean="0"/>
              <a:t>2025-10-14 10:11 AM</a:t>
            </a:fld>
            <a:endParaRPr lang="en-US"/>
          </a:p>
        </p:txBody>
      </p:sp>
      <p:sp>
        <p:nvSpPr>
          <p:cNvPr id="7" name="Slide Number Placeholder 6"/>
          <p:cNvSpPr>
            <a:spLocks noGrp="1"/>
          </p:cNvSpPr>
          <p:nvPr>
            <p:ph type="sldNum" sz="quarter" idx="5"/>
          </p:nvPr>
        </p:nvSpPr>
        <p:spPr/>
        <p:txBody>
          <a:bodyPr/>
          <a:lstStyle/>
          <a:p>
            <a:fld id="{B4008EB6-D09E-4580-8CD6-DDB14511944F}" type="slidenum">
              <a:rPr lang="en-US" smtClean="0"/>
              <a:pPr/>
              <a:t>29</a:t>
            </a:fld>
            <a:endParaRPr lang="en-US"/>
          </a:p>
        </p:txBody>
      </p:sp>
    </p:spTree>
    <p:extLst>
      <p:ext uri="{BB962C8B-B14F-4D97-AF65-F5344CB8AC3E}">
        <p14:creationId xmlns:p14="http://schemas.microsoft.com/office/powerpoint/2010/main" val="2925667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EE8344-9F66-D44F-2863-864776D741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31A106-EF40-331C-22B3-6412BC0AFEB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233048-7CEA-E8B9-7FD5-067C0686F51C}"/>
              </a:ext>
            </a:extLst>
          </p:cNvPr>
          <p:cNvSpPr>
            <a:spLocks noGrp="1"/>
          </p:cNvSpPr>
          <p:nvPr>
            <p:ph type="body" idx="1"/>
          </p:nvPr>
        </p:nvSpPr>
        <p:spPr/>
        <p:txBody>
          <a:bodyPr/>
          <a:lstStyle/>
          <a:p>
            <a:r>
              <a:rPr lang="en-US" dirty="0"/>
              <a:t>There are three fundamental workstreams to Copilot success.</a:t>
            </a:r>
          </a:p>
          <a:p>
            <a:endParaRPr lang="en-US" dirty="0"/>
          </a:p>
          <a:p>
            <a:r>
              <a:rPr lang="en-US" dirty="0"/>
              <a:t>1st is leadership. It's important that your business leaders are sponsoring and championing this change as well as driving the strategy throughout the rollout.</a:t>
            </a:r>
          </a:p>
          <a:p>
            <a:r>
              <a:rPr lang="en-US" dirty="0"/>
              <a:t>There's also an element of human change including re-skilling and new ways to work, new ways to do the same processes that people have been using for a long time. </a:t>
            </a:r>
          </a:p>
          <a:p>
            <a:r>
              <a:rPr lang="en-US" dirty="0"/>
              <a:t>The third piece is what we will be focusing on in this presentation includes technical skills and transformation that will be important for your leaders to invest in throughout the journey.</a:t>
            </a:r>
          </a:p>
          <a:p>
            <a:r>
              <a:rPr lang="en-US" dirty="0"/>
              <a:t>Through all these components, you will want to keep Responsible AI principles at the forefront of what you’re doing. </a:t>
            </a:r>
          </a:p>
          <a:p>
            <a:r>
              <a:rPr lang="en-US" dirty="0"/>
              <a:t> </a:t>
            </a:r>
          </a:p>
          <a:p>
            <a:r>
              <a:rPr lang="en-US" b="1" dirty="0"/>
              <a:t>3) Technical readiness </a:t>
            </a:r>
            <a:r>
              <a:rPr lang="en-US" dirty="0"/>
              <a:t>includes things like securing your data infrastructure, risk management, and technical skilling (especially for customization and extensibility).  </a:t>
            </a:r>
          </a:p>
          <a:p>
            <a:r>
              <a:rPr lang="en-US" dirty="0"/>
              <a:t>     </a:t>
            </a:r>
            <a:r>
              <a:rPr lang="en-US" b="1" dirty="0"/>
              <a:t>Best practice: </a:t>
            </a:r>
            <a:r>
              <a:rPr lang="en-US" dirty="0"/>
              <a:t>is to </a:t>
            </a:r>
            <a:r>
              <a:rPr lang="en-US" b="1" dirty="0"/>
              <a:t>create an AI Center of Excellence </a:t>
            </a:r>
            <a:r>
              <a:rPr lang="en-US" dirty="0"/>
              <a:t>with skilled resources that can act as a shared service and drive knowledge transfer throughout the organization. </a:t>
            </a:r>
          </a:p>
          <a:p>
            <a:r>
              <a:rPr lang="en-US" dirty="0"/>
              <a:t> </a:t>
            </a:r>
          </a:p>
          <a:p>
            <a:endParaRPr lang="en-US" dirty="0">
              <a:cs typeface="Calibri"/>
            </a:endParaRPr>
          </a:p>
          <a:p>
            <a:endParaRPr lang="en-US" dirty="0"/>
          </a:p>
        </p:txBody>
      </p:sp>
      <p:sp>
        <p:nvSpPr>
          <p:cNvPr id="4" name="Slide Number Placeholder 3">
            <a:extLst>
              <a:ext uri="{FF2B5EF4-FFF2-40B4-BE49-F238E27FC236}">
                <a16:creationId xmlns:a16="http://schemas.microsoft.com/office/drawing/2014/main" id="{00B0C2C1-070B-5DBC-B8C5-ECFA9CBE64D2}"/>
              </a:ext>
            </a:extLst>
          </p:cNvPr>
          <p:cNvSpPr>
            <a:spLocks noGrp="1"/>
          </p:cNvSpPr>
          <p:nvPr>
            <p:ph type="sldNum" sz="quarter" idx="5"/>
          </p:nvPr>
        </p:nvSpPr>
        <p:spPr/>
        <p:txBody>
          <a:bodyPr/>
          <a:lstStyle/>
          <a:p>
            <a:endParaRPr lang="en-US"/>
          </a:p>
        </p:txBody>
      </p:sp>
    </p:spTree>
    <p:extLst>
      <p:ext uri="{BB962C8B-B14F-4D97-AF65-F5344CB8AC3E}">
        <p14:creationId xmlns:p14="http://schemas.microsoft.com/office/powerpoint/2010/main" val="33175468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67" rtl="0" eaLnBrk="1" fontAlgn="auto" latinLnBrk="0" hangingPunct="1">
              <a:lnSpc>
                <a:spcPct val="90000"/>
              </a:lnSpc>
              <a:spcBef>
                <a:spcPts val="0"/>
              </a:spcBef>
              <a:spcAft>
                <a:spcPts val="333"/>
              </a:spcAft>
              <a:buClrTx/>
              <a:buSzTx/>
              <a:buFontTx/>
              <a:buNone/>
              <a:tabLst/>
              <a:defRPr/>
            </a:pPr>
            <a:r>
              <a:rPr lang="en-US" b="0" i="0" dirty="0">
                <a:solidFill>
                  <a:srgbClr val="000000"/>
                </a:solidFill>
                <a:effectLst/>
                <a:highlight>
                  <a:srgbClr val="FFFFFF"/>
                </a:highlight>
                <a:latin typeface="Arial" panose="020B0604020202020204" pitchFamily="34" charset="0"/>
              </a:rPr>
              <a:t>Microsoft Copilot Dashboard is an out</a:t>
            </a:r>
            <a:r>
              <a:rPr kumimoji="0" lang="en-US" sz="800" b="0" i="0" u="none" strike="noStrike" kern="1200" cap="none" spc="0" normalizeH="0" baseline="0" noProof="0" dirty="0">
                <a:ln>
                  <a:noFill/>
                </a:ln>
                <a:solidFill>
                  <a:srgbClr val="000000"/>
                </a:solidFill>
                <a:effectLst/>
                <a:uLnTx/>
                <a:uFillTx/>
                <a:latin typeface="Segoe UI Semibold"/>
                <a:ea typeface="+mn-ea"/>
                <a:cs typeface="Segoe UI" pitchFamily="34" charset="0"/>
              </a:rPr>
              <a:t>-of-the-box experience to quickly measure Copilot usage trends and impact on productivity outcomes.</a:t>
            </a:r>
          </a:p>
          <a:p>
            <a:r>
              <a:rPr lang="en-US" b="0" i="0" dirty="0">
                <a:solidFill>
                  <a:srgbClr val="000000"/>
                </a:solidFill>
                <a:effectLst/>
                <a:highlight>
                  <a:srgbClr val="FFFFFF"/>
                </a:highlight>
                <a:latin typeface="Arial" panose="020B0604020202020204" pitchFamily="34" charset="0"/>
              </a:rPr>
              <a:t>In addition to readiness and usage data across Microsoft 365 apps, the Dashboard combines Copilot usage metrics with organizational context and collaboration data, enabling deeper views of adoption and impact. </a:t>
            </a:r>
          </a:p>
          <a:p>
            <a:r>
              <a:rPr lang="en-US" b="0" i="0" dirty="0">
                <a:solidFill>
                  <a:srgbClr val="000000"/>
                </a:solidFill>
                <a:effectLst/>
                <a:highlight>
                  <a:srgbClr val="FFFFFF"/>
                </a:highlight>
                <a:latin typeface="Arial" panose="020B0604020202020204" pitchFamily="34" charset="0"/>
              </a:rPr>
              <a:t>Copilot customers have the flexibility to filter by attributes like department, teams, or roles, understand differences between groups, and compare those same measures between users and non-users.</a:t>
            </a:r>
          </a:p>
          <a:p>
            <a:endParaRPr lang="en-US" dirty="0"/>
          </a:p>
        </p:txBody>
      </p:sp>
      <p:sp>
        <p:nvSpPr>
          <p:cNvPr id="4" name="Header Placeholder 3"/>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65087405-1BA6-44A1-B7D4-9E59B85BEA61}"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10/14/2025 10:11 AM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41001922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C009C25B-EC75-CA48-8E5B-9820FA6D39D5}" type="datetime8">
              <a:rPr kumimoji="0" lang="en-CA"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2025-10-14 10:10 AM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24744291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000000"/>
                </a:solidFill>
                <a:effectLst/>
                <a:uLnTx/>
                <a:uFillTx/>
                <a:latin typeface="Segoe UI"/>
                <a:ea typeface="+mn-ea"/>
                <a:cs typeface="+mn-cs"/>
              </a:rPr>
              <a:t>We recognize that agents has been an industry term used over the years. In 2024, it is mostly associated with the right side of autonomy. We believe everything is an agent and that they live on a spectrum of capability.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srgbClr val="000000"/>
              </a:solidFill>
              <a:effectLst/>
              <a:uLnTx/>
              <a:uFillTx/>
              <a:latin typeface="Segoe U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Segoe UI"/>
                <a:ea typeface="+mn-ea"/>
                <a:cs typeface="+mn-cs"/>
              </a:rPr>
              <a:t>Retrieval: </a:t>
            </a:r>
            <a:r>
              <a:rPr kumimoji="0" lang="en-US" sz="900" b="0" i="0" u="none" strike="noStrike" kern="1200" cap="none" spc="0" normalizeH="0" baseline="0" noProof="0" dirty="0">
                <a:ln>
                  <a:noFill/>
                </a:ln>
                <a:solidFill>
                  <a:srgbClr val="000000"/>
                </a:solidFill>
                <a:effectLst/>
                <a:uLnTx/>
                <a:uFillTx/>
                <a:latin typeface="Segoe UI"/>
                <a:ea typeface="+mn-ea"/>
                <a:cs typeface="+mn-cs"/>
              </a:rPr>
              <a:t>Designed with specific instructions on how to behave, their personality, and their overall objectives. They follow predefined rules and guidelines set by the creators.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srgbClr val="000000"/>
              </a:solidFill>
              <a:effectLst/>
              <a:uLnTx/>
              <a:uFillTx/>
              <a:latin typeface="Segoe U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Segoe UI"/>
                <a:ea typeface="+mn-ea"/>
                <a:cs typeface="+mn-cs"/>
              </a:rPr>
              <a:t>Task: </a:t>
            </a:r>
            <a:r>
              <a:rPr kumimoji="0" lang="en-US" sz="900" b="0" i="0" u="none" strike="noStrike" kern="1200" cap="none" spc="0" normalizeH="0" baseline="0" noProof="0" dirty="0">
                <a:ln>
                  <a:noFill/>
                </a:ln>
                <a:solidFill>
                  <a:srgbClr val="000000"/>
                </a:solidFill>
                <a:effectLst/>
                <a:uLnTx/>
                <a:uFillTx/>
                <a:latin typeface="Segoe UI"/>
                <a:ea typeface="+mn-ea"/>
                <a:cs typeface="+mn-cs"/>
              </a:rPr>
              <a:t>connected to specific workflows or processes. They operate based on knowledge, skills, and rules-based automation. Their primary purpose is to automate repetitive tasks.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srgbClr val="000000"/>
              </a:solidFill>
              <a:effectLst/>
              <a:uLnTx/>
              <a:uFillTx/>
              <a:latin typeface="Segoe U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Segoe UI"/>
                <a:ea typeface="+mn-ea"/>
                <a:cs typeface="+mn-cs"/>
              </a:rPr>
              <a:t>Autonomous: </a:t>
            </a:r>
            <a:r>
              <a:rPr kumimoji="0" lang="en-US" sz="900" b="0" i="0" u="none" strike="noStrike" kern="1200" cap="none" spc="0" normalizeH="0" baseline="0" noProof="0" dirty="0">
                <a:ln>
                  <a:noFill/>
                </a:ln>
                <a:solidFill>
                  <a:srgbClr val="000000"/>
                </a:solidFill>
                <a:effectLst/>
                <a:uLnTx/>
                <a:uFillTx/>
                <a:latin typeface="Segoe UI"/>
                <a:ea typeface="+mn-ea"/>
                <a:cs typeface="+mn-cs"/>
              </a:rPr>
              <a:t>Operate independently, dynamically planning and learning from the processes. They adapt to changing conditions and make decisions without constant human intervention.</a:t>
            </a:r>
          </a:p>
          <a:p>
            <a:endParaRPr lang="en-US" dirty="0"/>
          </a:p>
        </p:txBody>
      </p:sp>
      <p:sp>
        <p:nvSpPr>
          <p:cNvPr id="4" name="Header Placeholder 3"/>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AE102C2F-94C0-F241-B1C9-209EC2594BC4}"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10/14/2025 10:11 AM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187462158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one-stop shop for all Copilot enablement materials is adoption.microsoft.com/copilot.</a:t>
            </a:r>
          </a:p>
          <a:p>
            <a:r>
              <a:rPr lang="en-US" dirty="0"/>
              <a:t>This site p</a:t>
            </a:r>
            <a:r>
              <a:rPr lang="en-US" b="0" i="0" dirty="0">
                <a:effectLst/>
              </a:rPr>
              <a:t>rovides </a:t>
            </a:r>
            <a:r>
              <a:rPr lang="en-US" b="1" i="0" dirty="0">
                <a:effectLst/>
              </a:rPr>
              <a:t>resources by workstream</a:t>
            </a:r>
            <a:r>
              <a:rPr lang="en-US" b="0" i="0" dirty="0">
                <a:effectLst/>
              </a:rPr>
              <a:t>, such as leader, user enablement, and technical readiness, to help deploy, use, and scale Copilot.</a:t>
            </a:r>
            <a:endParaRPr lang="en-US" dirty="0"/>
          </a:p>
          <a:p>
            <a:r>
              <a:rPr lang="en-US" dirty="0"/>
              <a:t>It showcases </a:t>
            </a:r>
            <a:r>
              <a:rPr lang="en-US" b="1" i="0" dirty="0">
                <a:effectLst/>
              </a:rPr>
              <a:t>what’s new</a:t>
            </a:r>
            <a:r>
              <a:rPr lang="en-US" b="0" i="0" dirty="0">
                <a:effectLst/>
              </a:rPr>
              <a:t> in </a:t>
            </a:r>
            <a:r>
              <a:rPr lang="en-US" b="1" i="0" dirty="0">
                <a:effectLst/>
              </a:rPr>
              <a:t>Microsoft 365 Copilot</a:t>
            </a:r>
            <a:r>
              <a:rPr lang="en-US" b="0" i="0" dirty="0">
                <a:effectLst/>
              </a:rPr>
              <a:t> and upcoming </a:t>
            </a:r>
            <a:r>
              <a:rPr lang="en-US" b="1" i="0" dirty="0">
                <a:effectLst/>
              </a:rPr>
              <a:t>community events</a:t>
            </a:r>
            <a:r>
              <a:rPr lang="en-US" b="0" i="0" dirty="0">
                <a:effectLst/>
              </a:rPr>
              <a:t>.</a:t>
            </a:r>
            <a:endParaRPr lang="en-US" dirty="0"/>
          </a:p>
          <a:p>
            <a:r>
              <a:rPr lang="en-US" dirty="0"/>
              <a:t>This site invites </a:t>
            </a:r>
            <a:r>
              <a:rPr lang="en-US" b="0" i="0" dirty="0">
                <a:effectLst/>
              </a:rPr>
              <a:t>users to </a:t>
            </a:r>
            <a:r>
              <a:rPr lang="en-US" b="1" i="0" dirty="0">
                <a:effectLst/>
              </a:rPr>
              <a:t>explore what’s possible</a:t>
            </a:r>
            <a:r>
              <a:rPr lang="en-US" b="0" i="0" dirty="0">
                <a:effectLst/>
              </a:rPr>
              <a:t> with additional Copilot</a:t>
            </a:r>
            <a:r>
              <a:rPr lang="en-US" dirty="0"/>
              <a:t> resource links</a:t>
            </a:r>
            <a:r>
              <a:rPr lang="en-US" b="0" i="0" dirty="0">
                <a:effectLst/>
              </a:rPr>
              <a:t>, such as building prompt skills, creating content, joining the community, </a:t>
            </a:r>
            <a:r>
              <a:rPr lang="en-US" dirty="0"/>
              <a:t>as well as </a:t>
            </a:r>
            <a:r>
              <a:rPr lang="en-US" b="0" i="0" dirty="0">
                <a:effectLst/>
              </a:rPr>
              <a:t>other </a:t>
            </a:r>
            <a:r>
              <a:rPr lang="en-US" b="1" i="0" dirty="0">
                <a:effectLst/>
              </a:rPr>
              <a:t>Copilot experiences</a:t>
            </a:r>
            <a:r>
              <a:rPr lang="en-US" b="1" dirty="0"/>
              <a:t>.</a:t>
            </a:r>
            <a:endParaRPr lang="en-US" dirty="0"/>
          </a:p>
          <a:p>
            <a:r>
              <a:rPr lang="en-US" b="1" dirty="0"/>
              <a:t>The site content is continually updated </a:t>
            </a:r>
            <a:r>
              <a:rPr lang="en-US" b="1" i="0" dirty="0">
                <a:effectLst/>
              </a:rPr>
              <a:t>as Copilot </a:t>
            </a:r>
            <a:r>
              <a:rPr lang="en-US" b="1" dirty="0"/>
              <a:t>continues to develop </a:t>
            </a:r>
            <a:r>
              <a:rPr lang="en-US" b="1" i="0" dirty="0">
                <a:effectLst/>
              </a:rPr>
              <a:t>and </a:t>
            </a:r>
            <a:r>
              <a:rPr lang="en-US" b="1" dirty="0"/>
              <a:t>additional functionality is added.</a:t>
            </a:r>
            <a:endParaRPr lang="en-US" dirty="0"/>
          </a:p>
          <a:p>
            <a:pPr algn="l"/>
            <a:r>
              <a:rPr lang="en-US" b="0" i="0" dirty="0">
                <a:effectLst/>
                <a:latin typeface="SegoeUIVariable"/>
              </a:rPr>
              <a:t>or Sales, Copilot Studio, and Microsoft Copilot.</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798AD3C-9713-40F2-A730-39DA2B6BD8C1}"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2669819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1"/>
              <a:t>Slide Objective</a:t>
            </a:r>
            <a:r>
              <a:rPr lang="en-US" sz="900"/>
              <a:t> – There are many ways to develop your Copilot skills.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a:p>
          <a:p>
            <a:pPr marL="0" marR="0" lvl="0" indent="0" algn="l" defTabSz="914400" rtl="0" eaLnBrk="1" fontAlgn="auto" latinLnBrk="0" hangingPunct="1">
              <a:lnSpc>
                <a:spcPct val="100000"/>
              </a:lnSpc>
              <a:spcBef>
                <a:spcPts val="0"/>
              </a:spcBef>
              <a:spcAft>
                <a:spcPts val="0"/>
              </a:spcAft>
              <a:buClrTx/>
              <a:buSzTx/>
              <a:buFontTx/>
              <a:buNone/>
              <a:tabLst/>
              <a:defRPr/>
            </a:pPr>
            <a:r>
              <a:rPr lang="en-US" sz="900"/>
              <a:t>Copilot Academy provides a c</a:t>
            </a:r>
            <a:r>
              <a:rPr lang="en-US" sz="900">
                <a:latin typeface="Segoe UI" panose="020B0502040204020203" pitchFamily="34" charset="0"/>
                <a:cs typeface="Segoe UI" panose="020B0502040204020203" pitchFamily="34" charset="0"/>
              </a:rPr>
              <a:t>entralized location to help with the basics of Copilot at work and structured content in easily consumable learning paths curated by Microsoft experts. Develop your AI interaction skills from your Viva Learning app in Teams or webapp</a:t>
            </a:r>
          </a:p>
          <a:p>
            <a:endParaRPr lang="en-US"/>
          </a:p>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fld id="{AE102C2F-94C0-F241-B1C9-209EC2594BC4}" type="datetime8">
              <a:rPr lang="en-US" smtClean="0"/>
              <a:t>10/14/2025 10:11 AM</a:t>
            </a:fld>
            <a:endParaRPr lang="en-US"/>
          </a:p>
        </p:txBody>
      </p:sp>
      <p:sp>
        <p:nvSpPr>
          <p:cNvPr id="7" name="Slide Number Placeholder 6"/>
          <p:cNvSpPr>
            <a:spLocks noGrp="1"/>
          </p:cNvSpPr>
          <p:nvPr>
            <p:ph type="sldNum" sz="quarter" idx="5"/>
          </p:nvPr>
        </p:nvSpPr>
        <p:spPr/>
        <p:txBody>
          <a:bodyPr/>
          <a:lstStyle/>
          <a:p>
            <a:fld id="{B4008EB6-D09E-4580-8CD6-DDB14511944F}" type="slidenum">
              <a:rPr lang="en-US" smtClean="0"/>
              <a:pPr/>
              <a:t>38</a:t>
            </a:fld>
            <a:endParaRPr lang="en-US"/>
          </a:p>
        </p:txBody>
      </p:sp>
    </p:spTree>
    <p:extLst>
      <p:ext uri="{BB962C8B-B14F-4D97-AF65-F5344CB8AC3E}">
        <p14:creationId xmlns:p14="http://schemas.microsoft.com/office/powerpoint/2010/main" val="188963878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As I mentioned earlier…the Copilot scenario library offers examples of the top use cases by functions and metrics to help you measure areas you'd like to improve. </a:t>
            </a:r>
          </a:p>
          <a:p>
            <a:endParaRPr lang="en-US">
              <a:cs typeface="Calibri"/>
            </a:endParaRPr>
          </a:p>
          <a:p>
            <a:r>
              <a:rPr lang="en-US">
                <a:cs typeface="Calibri"/>
              </a:rPr>
              <a:t>It maps the scenarios to Copilot product capabilities which provide a blueprint for each function</a:t>
            </a:r>
          </a:p>
          <a:p>
            <a:endParaRPr lang="en-US">
              <a:cs typeface="Calibri"/>
            </a:endParaRPr>
          </a:p>
          <a:p>
            <a:r>
              <a:rPr lang="en-US">
                <a:cs typeface="Calibri"/>
              </a:rPr>
              <a:t>Some examples of the functions available in the scenario library include HR, Marketing, Operations, Sales and more. </a:t>
            </a:r>
          </a:p>
          <a:p>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2333647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1"/>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0FD0A0-7EA3-4AB5-8580-2CDFA9D58B5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8174062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1"/>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0FD0A0-7EA3-4AB5-8580-2CDFA9D58B5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1863674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Bef>
                <a:spcPts val="300"/>
              </a:spcBef>
              <a:buFont typeface="Arial" panose="020B0604020202020204" pitchFamily="34" charset="0"/>
              <a:buChar char="•"/>
            </a:pPr>
            <a:r>
              <a:rPr lang="en-US" sz="1100" b="0" i="0">
                <a:solidFill>
                  <a:srgbClr val="E6E6E6"/>
                </a:solidFill>
                <a:effectLst/>
                <a:latin typeface="Segoe UI" panose="020B0502040204020203" pitchFamily="34" charset="0"/>
              </a:rPr>
              <a:t>We recommend </a:t>
            </a:r>
            <a:r>
              <a:rPr lang="en-US" sz="1100" b="1" i="0">
                <a:solidFill>
                  <a:srgbClr val="E6E6E6"/>
                </a:solidFill>
                <a:effectLst/>
                <a:latin typeface="Segoe UI" panose="020B0502040204020203" pitchFamily="34" charset="0"/>
              </a:rPr>
              <a:t>Current Channel</a:t>
            </a:r>
            <a:r>
              <a:rPr lang="en-US" sz="1100" b="0" i="0">
                <a:solidFill>
                  <a:srgbClr val="E6E6E6"/>
                </a:solidFill>
                <a:effectLst/>
                <a:latin typeface="Segoe UI" panose="020B0502040204020203" pitchFamily="34" charset="0"/>
              </a:rPr>
              <a:t>, because it provides your users with the newest Office features as soon as they're ready. </a:t>
            </a:r>
          </a:p>
          <a:p>
            <a:pPr marL="628650" lvl="1" indent="-171450">
              <a:spcBef>
                <a:spcPts val="300"/>
              </a:spcBef>
              <a:buFont typeface="Arial" panose="020B0604020202020204" pitchFamily="34" charset="0"/>
              <a:buChar char="•"/>
            </a:pPr>
            <a:r>
              <a:rPr lang="en-US" sz="1100" b="0" i="0">
                <a:solidFill>
                  <a:srgbClr val="E6E6E6"/>
                </a:solidFill>
                <a:effectLst/>
                <a:latin typeface="Segoe UI" panose="020B0502040204020203" pitchFamily="34" charset="0"/>
              </a:rPr>
              <a:t>Current Channel usually receives new features at least once a month, but there's no set schedule for when those updates are released.</a:t>
            </a:r>
          </a:p>
          <a:p>
            <a:pPr marL="628650" lvl="1" indent="-171450">
              <a:spcBef>
                <a:spcPts val="300"/>
              </a:spcBef>
              <a:buFont typeface="Arial" panose="020B0604020202020204" pitchFamily="34" charset="0"/>
              <a:buChar char="•"/>
            </a:pPr>
            <a:r>
              <a:rPr lang="en-US" sz="1100" b="0" i="0">
                <a:solidFill>
                  <a:srgbClr val="E6E6E6"/>
                </a:solidFill>
                <a:effectLst/>
                <a:latin typeface="Segoe UI" panose="020B0502040204020203" pitchFamily="34" charset="0"/>
              </a:rPr>
              <a:t>In some cases, a new feature is made available only to a subset of users as the feature is gradually rolled out in Current Channel.</a:t>
            </a:r>
            <a:endParaRPr lang="en-US" sz="1100" b="0" i="0">
              <a:solidFill>
                <a:srgbClr val="E6E6E6"/>
              </a:solidFill>
              <a:effectLst/>
              <a:latin typeface="Segoe UI" panose="020B0502040204020203" pitchFamily="34" charset="0"/>
              <a:cs typeface="Segoe UI" pitchFamily="34" charset="0"/>
            </a:endParaRPr>
          </a:p>
          <a:p>
            <a:pPr marL="628650" lvl="1" indent="-171450">
              <a:spcBef>
                <a:spcPts val="300"/>
              </a:spcBef>
              <a:buFont typeface="Arial" panose="020B0604020202020204" pitchFamily="34" charset="0"/>
              <a:buChar char="•"/>
            </a:pPr>
            <a:endParaRPr lang="en-US" sz="1100" b="0" i="0">
              <a:solidFill>
                <a:srgbClr val="E6E6E6"/>
              </a:solidFill>
              <a:effectLst/>
              <a:latin typeface="Segoe UI" panose="020B0502040204020203" pitchFamily="34" charset="0"/>
              <a:cs typeface="Segoe UI" pitchFamily="34" charset="0"/>
            </a:endParaRPr>
          </a:p>
          <a:p>
            <a:pPr marL="171450" lvl="0" indent="-171450">
              <a:spcBef>
                <a:spcPts val="300"/>
              </a:spcBef>
              <a:buFont typeface="Arial" panose="020B0604020202020204" pitchFamily="34" charset="0"/>
              <a:buChar char="•"/>
            </a:pPr>
            <a:r>
              <a:rPr lang="en-US" sz="1600" b="0" i="0">
                <a:solidFill>
                  <a:srgbClr val="E6E6E6"/>
                </a:solidFill>
                <a:effectLst/>
                <a:latin typeface="Segoe UI" panose="020B0502040204020203" pitchFamily="34" charset="0"/>
              </a:rPr>
              <a:t>We recommend </a:t>
            </a:r>
            <a:r>
              <a:rPr lang="en-US" sz="1600" b="1" i="0">
                <a:solidFill>
                  <a:srgbClr val="E6E6E6"/>
                </a:solidFill>
                <a:effectLst/>
                <a:latin typeface="Segoe UI" panose="020B0502040204020203" pitchFamily="34" charset="0"/>
              </a:rPr>
              <a:t>Monthly Enterprise Channel </a:t>
            </a:r>
            <a:r>
              <a:rPr lang="en-US" sz="1600" b="0" i="0">
                <a:solidFill>
                  <a:srgbClr val="E6E6E6"/>
                </a:solidFill>
                <a:effectLst/>
                <a:latin typeface="Segoe UI" panose="020B0502040204020203" pitchFamily="34" charset="0"/>
              </a:rPr>
              <a:t>if you want to provide your users with new Office features each month, but only want to receive one update per month on a predictable release schedule.</a:t>
            </a:r>
          </a:p>
          <a:p>
            <a:pPr marL="628650" lvl="1" indent="-171450">
              <a:spcBef>
                <a:spcPts val="300"/>
              </a:spcBef>
              <a:buFont typeface="Arial" panose="020B0604020202020204" pitchFamily="34" charset="0"/>
              <a:buChar char="•"/>
            </a:pPr>
            <a:r>
              <a:rPr lang="en-US" sz="1600" b="0" i="0">
                <a:solidFill>
                  <a:srgbClr val="E6E6E6"/>
                </a:solidFill>
                <a:effectLst/>
                <a:latin typeface="Segoe UI" panose="020B0502040204020203" pitchFamily="34" charset="0"/>
              </a:rPr>
              <a:t>Updates to MEC are released on the second Tuesday of the month. This monthly update can include feature, security, and non-security updates.</a:t>
            </a:r>
          </a:p>
          <a:p>
            <a:pPr marL="628650" lvl="1" indent="-171450">
              <a:spcBef>
                <a:spcPts val="300"/>
              </a:spcBef>
              <a:buFont typeface="Arial" panose="020B0604020202020204" pitchFamily="34" charset="0"/>
              <a:buChar char="•"/>
            </a:pPr>
            <a:endParaRPr lang="en-US" sz="1600" b="0" i="0">
              <a:solidFill>
                <a:srgbClr val="E6E6E6"/>
              </a:solidFill>
              <a:effectLst/>
              <a:latin typeface="Segoe UI" panose="020B0502040204020203" pitchFamily="34" charset="0"/>
            </a:endParaRPr>
          </a:p>
          <a:p>
            <a:pPr marL="171450" lvl="0" indent="-171450">
              <a:spcBef>
                <a:spcPts val="300"/>
              </a:spcBef>
              <a:buFont typeface="Arial" panose="020B0604020202020204" pitchFamily="34" charset="0"/>
              <a:buChar char="•"/>
            </a:pPr>
            <a:r>
              <a:rPr lang="en-US" sz="1600" b="0" i="0">
                <a:solidFill>
                  <a:srgbClr val="E6E6E6"/>
                </a:solidFill>
                <a:effectLst/>
                <a:latin typeface="Segoe UI" panose="020B0502040204020203" pitchFamily="34" charset="0"/>
              </a:rPr>
              <a:t>We recommend </a:t>
            </a:r>
            <a:r>
              <a:rPr lang="en-US" sz="1600" b="1" i="0">
                <a:solidFill>
                  <a:srgbClr val="E6E6E6"/>
                </a:solidFill>
                <a:effectLst/>
                <a:latin typeface="Segoe UI" panose="020B0502040204020203" pitchFamily="34" charset="0"/>
              </a:rPr>
              <a:t>Semi-Annual Enterprise Channel </a:t>
            </a:r>
            <a:r>
              <a:rPr lang="en-US" sz="1600" b="0" i="0">
                <a:solidFill>
                  <a:srgbClr val="E6E6E6"/>
                </a:solidFill>
                <a:effectLst/>
                <a:latin typeface="Segoe UI" panose="020B0502040204020203" pitchFamily="34" charset="0"/>
              </a:rPr>
              <a:t>only for those select devices in your organization where extensive testing is needed before rolling out new Office features.</a:t>
            </a:r>
          </a:p>
          <a:p>
            <a:pPr marL="628650" lvl="1" indent="-171450">
              <a:spcBef>
                <a:spcPts val="300"/>
              </a:spcBef>
              <a:buFont typeface="Arial" panose="020B0604020202020204" pitchFamily="34" charset="0"/>
              <a:buChar char="•"/>
            </a:pPr>
            <a:r>
              <a:rPr lang="en-US" sz="1100" b="0" i="0">
                <a:solidFill>
                  <a:srgbClr val="E6E6E6"/>
                </a:solidFill>
                <a:effectLst/>
                <a:latin typeface="Segoe UI" panose="020B0502040204020203" pitchFamily="34" charset="0"/>
              </a:rPr>
              <a:t>Non-human devices</a:t>
            </a:r>
          </a:p>
          <a:p>
            <a:pPr marL="628650" lvl="1" indent="-171450">
              <a:spcBef>
                <a:spcPts val="300"/>
              </a:spcBef>
              <a:buFont typeface="Arial" panose="020B0604020202020204" pitchFamily="34" charset="0"/>
              <a:buChar char="•"/>
            </a:pPr>
            <a:r>
              <a:rPr lang="en-US" sz="1100" b="0" i="0">
                <a:solidFill>
                  <a:srgbClr val="E6E6E6"/>
                </a:solidFill>
                <a:effectLst/>
                <a:latin typeface="Segoe UI" panose="020B0502040204020203" pitchFamily="34" charset="0"/>
              </a:rPr>
              <a:t>User productivity is not top priority</a:t>
            </a:r>
          </a:p>
          <a:p>
            <a:pPr marL="628650" lvl="1" indent="-171450">
              <a:spcBef>
                <a:spcPts val="300"/>
              </a:spcBef>
              <a:buFont typeface="Arial" panose="020B0604020202020204" pitchFamily="34" charset="0"/>
              <a:buChar char="•"/>
            </a:pPr>
            <a:r>
              <a:rPr lang="en-US" sz="1600" b="0" i="0">
                <a:solidFill>
                  <a:srgbClr val="E6E6E6"/>
                </a:solidFill>
                <a:effectLst/>
                <a:latin typeface="Segoe UI" panose="020B0502040204020203" pitchFamily="34" charset="0"/>
              </a:rPr>
              <a:t>Updates to SAEC are released on the second Tuesday of the month. In January and July, the monthly update can include feature, security, and non-security updates. </a:t>
            </a:r>
          </a:p>
          <a:p>
            <a:pPr marL="628650" lvl="1" indent="-171450">
              <a:spcBef>
                <a:spcPts val="300"/>
              </a:spcBef>
              <a:buFont typeface="Arial" panose="020B0604020202020204" pitchFamily="34" charset="0"/>
              <a:buChar char="•"/>
            </a:pPr>
            <a:r>
              <a:rPr lang="en-US" sz="1600" b="0" i="0">
                <a:solidFill>
                  <a:srgbClr val="E6E6E6"/>
                </a:solidFill>
                <a:effectLst/>
                <a:latin typeface="Segoe UI" panose="020B0502040204020203" pitchFamily="34" charset="0"/>
              </a:rPr>
              <a:t>In other months, the update can include security and non-security updates.</a:t>
            </a:r>
            <a:endParaRPr lang="en-US" sz="1100" b="0" i="0">
              <a:solidFill>
                <a:srgbClr val="E6E6E6"/>
              </a:solidFill>
              <a:effectLst/>
              <a:latin typeface="Segoe UI" panose="020B0502040204020203" pitchFamily="34" charset="0"/>
            </a:endParaRPr>
          </a:p>
          <a:p>
            <a:endParaRPr lang="en-US"/>
          </a:p>
        </p:txBody>
      </p:sp>
      <p:sp>
        <p:nvSpPr>
          <p:cNvPr id="4" name="Header Placeholder 3"/>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AE102C2F-94C0-F241-B1C9-209EC2594BC4}"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10/14/2025 10:15 AM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333330467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C826BE-4FE2-DE87-CFFA-CCACD9BEBA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7C0EAA-0E8A-6FCD-9C69-9AC0007D662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66634C-26CD-C131-E1A6-C354FDC5187A}"/>
              </a:ext>
            </a:extLst>
          </p:cNvPr>
          <p:cNvSpPr>
            <a:spLocks noGrp="1"/>
          </p:cNvSpPr>
          <p:nvPr>
            <p:ph type="body" idx="1"/>
          </p:nvPr>
        </p:nvSpPr>
        <p:spPr/>
        <p:txBody>
          <a:bodyPr/>
          <a:lstStyle/>
          <a:p>
            <a:pPr marL="171450" indent="-171450">
              <a:buFont typeface="Arial" panose="020B0604020202020204" pitchFamily="34" charset="0"/>
              <a:buChar char="•"/>
            </a:pPr>
            <a:r>
              <a:rPr lang="en-US" b="1"/>
              <a:t>MEC is recommended for ALL Enterprises and Government customers – it was specifically built with these customers in mind. SAEC as the highest quality, most conservative, bits is a myth. SAEC is simply slower by time (larger changes less often vs smaller changes monthly).</a:t>
            </a:r>
          </a:p>
          <a:p>
            <a:pPr marL="171450" indent="-171450">
              <a:buFont typeface="Arial" panose="020B0604020202020204" pitchFamily="34" charset="0"/>
              <a:buChar char="•"/>
            </a:pPr>
            <a:endParaRPr lang="en-US"/>
          </a:p>
          <a:p>
            <a:pPr marL="171450" indent="-171450">
              <a:buFont typeface="Arial" panose="020B0604020202020204" pitchFamily="34" charset="0"/>
              <a:buChar char="•"/>
            </a:pPr>
            <a:r>
              <a:rPr lang="en-US" b="1"/>
              <a:t>MEC isn’t about “new office features faster” – it is about big improvements to the basics: Security, Performance, Reliability, Quality fixes, and less cost for IT. </a:t>
            </a:r>
            <a:r>
              <a:rPr lang="en-US"/>
              <a:t>New features faster is a side benefit.</a:t>
            </a:r>
          </a:p>
          <a:p>
            <a:pPr marL="171450" indent="-171450">
              <a:buFont typeface="Arial" panose="020B0604020202020204" pitchFamily="34" charset="0"/>
              <a:buChar char="•"/>
            </a:pPr>
            <a:endParaRPr lang="en-US"/>
          </a:p>
          <a:p>
            <a:pPr marL="171450" indent="-171450">
              <a:buFont typeface="Arial" panose="020B0604020202020204" pitchFamily="34" charset="0"/>
              <a:buChar char="•"/>
            </a:pPr>
            <a:r>
              <a:rPr lang="en-US"/>
              <a:t>*Performance benefit – on average 15%-20% faster vs SAEC that is 12 months old (note perf on monthly is almost always faster than SAEC – small changes each month, but large deltas show the older SAEC gets)</a:t>
            </a:r>
          </a:p>
          <a:p>
            <a:pPr marL="171450" indent="-171450">
              <a:buFont typeface="Arial" panose="020B0604020202020204" pitchFamily="34" charset="0"/>
              <a:buChar char="•"/>
            </a:pPr>
            <a:r>
              <a:rPr lang="en-US"/>
              <a:t>Not all fixes go to SAEC in patching – many fixes are held for next SAEC, but Monthly customers get them quickly</a:t>
            </a:r>
          </a:p>
          <a:p>
            <a:pPr marL="171450" indent="-171450">
              <a:buFont typeface="Arial" panose="020B0604020202020204" pitchFamily="34" charset="0"/>
              <a:buChar char="•"/>
            </a:pPr>
            <a:r>
              <a:rPr lang="en-US"/>
              <a:t>Better diagnostics is due to engineers instrumenting new quality checks as bugs and issues are found – so if a customer calls support, usually step one is to update some machine to a newer build so we can see enhanced telemetry – Monthly customers get these benefits quickly and ‘for free’</a:t>
            </a:r>
          </a:p>
          <a:p>
            <a:pPr marL="171450" indent="-171450">
              <a:buFont typeface="Arial" panose="020B0604020202020204" pitchFamily="34" charset="0"/>
              <a:buChar char="•"/>
            </a:pPr>
            <a:r>
              <a:rPr lang="en-US"/>
              <a:t>Modern Management – Monthly Enterprise Channel is currently the only channel that supports our best management tools: Servicing Profiles to automate rollout of builds – allows IT to define waves to roll out monthly bits too saving IT a ton of time and keeping environments up to date automatically. It comes with Safety Net controls though if something does go wrong – ability to pause a rollout, rollback to the last version, wait until the next version, set exclusion dates (e.g. pause rollouts for Retail industry around the holidays, or around Tax season, etc.). It also has Insights to give confidence environment is good and lets admins see if there’s a problem – the Apps Health dashboard, or Inventory to get a near real time look at all the machines in the environment running office</a:t>
            </a:r>
          </a:p>
          <a:p>
            <a:endParaRPr lang="en-US"/>
          </a:p>
        </p:txBody>
      </p:sp>
      <p:sp>
        <p:nvSpPr>
          <p:cNvPr id="4" name="Header Placeholder 3">
            <a:extLst>
              <a:ext uri="{FF2B5EF4-FFF2-40B4-BE49-F238E27FC236}">
                <a16:creationId xmlns:a16="http://schemas.microsoft.com/office/drawing/2014/main" id="{16B328D0-E359-F808-EF08-B7BB7685A090}"/>
              </a:ext>
            </a:extLst>
          </p:cNvPr>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a:extLst>
              <a:ext uri="{FF2B5EF4-FFF2-40B4-BE49-F238E27FC236}">
                <a16:creationId xmlns:a16="http://schemas.microsoft.com/office/drawing/2014/main" id="{E6FE6FCA-6CC6-9ED6-162B-524FBF5A1BE6}"/>
              </a:ext>
            </a:extLst>
          </p:cNvPr>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a:extLst>
              <a:ext uri="{FF2B5EF4-FFF2-40B4-BE49-F238E27FC236}">
                <a16:creationId xmlns:a16="http://schemas.microsoft.com/office/drawing/2014/main" id="{2C372E3B-1984-2AC4-1717-A264DC92226F}"/>
              </a:ext>
            </a:extLst>
          </p:cNvPr>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AE102C2F-94C0-F241-B1C9-209EC2594BC4}"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10/14/2025 10:15 AM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a:extLst>
              <a:ext uri="{FF2B5EF4-FFF2-40B4-BE49-F238E27FC236}">
                <a16:creationId xmlns:a16="http://schemas.microsoft.com/office/drawing/2014/main" id="{44FB65BC-8200-3075-C346-E8F1C320A616}"/>
              </a:ext>
            </a:extLst>
          </p:cNvPr>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33812484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we step back at the highest level, this is the end-to-end implementation journey that you’ll go through.</a:t>
            </a:r>
          </a:p>
          <a:p>
            <a:endParaRPr lang="en-US" dirty="0"/>
          </a:p>
          <a:p>
            <a:r>
              <a:rPr lang="en-US" dirty="0"/>
              <a:t>It's important that you start thinking about the three Ss in the Copilot readiness checklist as early as possible.</a:t>
            </a:r>
          </a:p>
          <a:p>
            <a:endParaRPr lang="en-US" dirty="0"/>
          </a:p>
          <a:p>
            <a:r>
              <a:rPr lang="en-US" dirty="0"/>
              <a:t>First is the </a:t>
            </a:r>
            <a:r>
              <a:rPr lang="en-US" b="1" dirty="0"/>
              <a:t>sponsor</a:t>
            </a:r>
            <a:r>
              <a:rPr lang="en-US" dirty="0"/>
              <a:t>. It's important to have leadership, if possible, C-suite level sponsorship, whenever there are blockers or challenges that are faced across the rollout.</a:t>
            </a:r>
          </a:p>
          <a:p>
            <a:r>
              <a:rPr lang="en-US" dirty="0"/>
              <a:t>2nd is </a:t>
            </a:r>
            <a:r>
              <a:rPr lang="en-US" b="1" dirty="0"/>
              <a:t>scenarios</a:t>
            </a:r>
            <a:r>
              <a:rPr lang="en-US" dirty="0"/>
              <a:t>. It is important early on that business leaders get a sense of where they want to start their Copilot innovation. Many have had success with a functional approach, deciding if it's HR, Finance, Marketing, or another area of the business, and what Key Performance Indicators (KPIs) they want to see Copilot impact and improve. </a:t>
            </a:r>
          </a:p>
          <a:p>
            <a:r>
              <a:rPr lang="en-US" dirty="0"/>
              <a:t>And then finally </a:t>
            </a:r>
            <a:r>
              <a:rPr lang="en-US" b="1" dirty="0"/>
              <a:t>security</a:t>
            </a:r>
            <a:r>
              <a:rPr lang="en-US" dirty="0"/>
              <a:t>. You want to start the security, data, and privacy conversation as early as possible to make sure you know what your path and journey is going to look like.</a:t>
            </a:r>
          </a:p>
          <a:p>
            <a:endParaRPr lang="en-US" dirty="0"/>
          </a:p>
          <a:p>
            <a:r>
              <a:rPr lang="en-US" dirty="0"/>
              <a:t>It's important that the </a:t>
            </a:r>
            <a:r>
              <a:rPr lang="en-US" b="1" dirty="0"/>
              <a:t>Human change (user enablement) </a:t>
            </a:r>
            <a:r>
              <a:rPr lang="en-US" b="0" dirty="0"/>
              <a:t>and </a:t>
            </a:r>
            <a:r>
              <a:rPr lang="en-US" b="1" dirty="0"/>
              <a:t>Technical readiness </a:t>
            </a:r>
            <a:r>
              <a:rPr lang="en-US" dirty="0"/>
              <a:t>workstreams start at the same time and that they work hand in hand. This is where your sponsor and your change management team will really serve as the glue to help these workstreams support each other, and that is how customers are seeing the highest Return On Investment (ROI) value and are delighting their business users with Copilot.</a:t>
            </a:r>
          </a:p>
          <a:p>
            <a:r>
              <a:rPr lang="en-US" dirty="0"/>
              <a:t>Of course, the leadership workstream cuts across the entire journey, and we want to make sure that we're keeping our business leaders and sponsors engaged.</a:t>
            </a:r>
          </a:p>
          <a:p>
            <a:endParaRPr lang="en-US" dirty="0"/>
          </a:p>
          <a:p>
            <a:endParaRPr lang="en-US" dirty="0"/>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fld id="{AE102C2F-94C0-F241-B1C9-209EC2594BC4}" type="datetime8">
              <a:rPr lang="en-US" smtClean="0"/>
              <a:t>10/14/2025 10:10 AM</a:t>
            </a:fld>
            <a:endParaRPr lang="en-US"/>
          </a:p>
        </p:txBody>
      </p:sp>
      <p:sp>
        <p:nvSpPr>
          <p:cNvPr id="7" name="Slide Number Placeholder 6"/>
          <p:cNvSpPr>
            <a:spLocks noGrp="1"/>
          </p:cNvSpPr>
          <p:nvPr>
            <p:ph type="sldNum" sz="quarter" idx="5"/>
          </p:nvPr>
        </p:nvSpPr>
        <p:spPr/>
        <p:txBody>
          <a:bodyPr/>
          <a:lstStyle/>
          <a:p>
            <a:fld id="{B4008EB6-D09E-4580-8CD6-DDB14511944F}" type="slidenum">
              <a:rPr lang="en-US" smtClean="0"/>
              <a:pPr/>
              <a:t>5</a:t>
            </a:fld>
            <a:endParaRPr lang="en-US"/>
          </a:p>
        </p:txBody>
      </p:sp>
    </p:spTree>
    <p:extLst>
      <p:ext uri="{BB962C8B-B14F-4D97-AF65-F5344CB8AC3E}">
        <p14:creationId xmlns:p14="http://schemas.microsoft.com/office/powerpoint/2010/main" val="298091691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buNone/>
            </a:pPr>
            <a:r>
              <a:rPr lang="en-US" sz="850" b="1">
                <a:latin typeface="Segoe UI Light"/>
                <a:cs typeface="Segoe UI Light"/>
              </a:rPr>
              <a:t>7-step animation</a:t>
            </a:r>
            <a:endParaRPr lang="en-US" sz="850">
              <a:latin typeface="Segoe UI Light"/>
              <a:cs typeface="Segoe UI Light"/>
            </a:endParaRPr>
          </a:p>
          <a:p>
            <a:endParaRPr lang="en-US" sz="850" b="1">
              <a:latin typeface="Segoe UI Light"/>
              <a:cs typeface="Segoe UI Light"/>
            </a:endParaRPr>
          </a:p>
          <a:p>
            <a:pPr lvl="0">
              <a:buNone/>
            </a:pPr>
            <a:r>
              <a:rPr lang="en-US"/>
              <a:t>Switch from a green button approach to a red button approach</a:t>
            </a:r>
          </a:p>
          <a:p>
            <a:pPr marL="285750" lvl="0" indent="-285750">
              <a:buFont typeface="Wingdings"/>
              <a:buChar char="§"/>
            </a:pPr>
            <a:r>
              <a:rPr lang="en-US" sz="850" i="0">
                <a:latin typeface="Segoe UI Light"/>
                <a:cs typeface="Segoe UI Light"/>
              </a:rPr>
              <a:t>Green button = test everything, move slowly, miss out, not a good experience for cloud services due to the velocity of change</a:t>
            </a:r>
            <a:endParaRPr lang="en-US" sz="850">
              <a:latin typeface="Segoe UI Light"/>
              <a:cs typeface="Segoe UI Light"/>
            </a:endParaRPr>
          </a:p>
          <a:p>
            <a:pPr marL="285750" lvl="0" indent="-285750">
              <a:buFont typeface="Wingdings"/>
              <a:buChar char="§"/>
            </a:pPr>
            <a:r>
              <a:rPr lang="en-US" sz="850" i="0">
                <a:latin typeface="Segoe UI Light"/>
                <a:cs typeface="Segoe UI Light"/>
              </a:rPr>
              <a:t>Red button = go fast, stay current, use data insights, have safety nets in place and the ability to pause and rollback if needed</a:t>
            </a:r>
            <a:endParaRPr lang="en-US" sz="850">
              <a:latin typeface="Segoe UI Light"/>
              <a:cs typeface="Segoe UI Light"/>
            </a:endParaRPr>
          </a:p>
          <a:p>
            <a:endParaRPr lang="en-US" sz="850">
              <a:latin typeface="Segoe UI Light"/>
              <a:cs typeface="Segoe UI Light"/>
            </a:endParaRPr>
          </a:p>
          <a:p>
            <a:r>
              <a:rPr lang="en-US" sz="850">
                <a:latin typeface="Segoe UI Light"/>
                <a:cs typeface="Segoe UI Light"/>
              </a:rPr>
              <a:t>NPS = Net Promoter Score</a:t>
            </a:r>
            <a:endParaRPr lang="en-US"/>
          </a:p>
          <a:p>
            <a:pPr marL="285750" indent="-285750">
              <a:buFont typeface="Wingdings"/>
              <a:buChar char="§"/>
            </a:pPr>
            <a:r>
              <a:rPr lang="en-US" sz="850">
                <a:latin typeface="Segoe UI Light"/>
                <a:cs typeface="Segoe UI Light"/>
              </a:rPr>
              <a:t>https://learn.microsoft.com/microsoft-365/admin/manage/manage-feedback-product-insights?view=o365-worldwide</a:t>
            </a:r>
          </a:p>
          <a:p>
            <a:endParaRPr lang="en-US" sz="850" b="1">
              <a:latin typeface="Segoe UI Light"/>
              <a:cs typeface="Segoe UI Light"/>
            </a:endParaRPr>
          </a:p>
          <a:p>
            <a:r>
              <a:rPr lang="en-US" sz="850" b="1">
                <a:latin typeface="Segoe UI Light"/>
                <a:cs typeface="Segoe UI Light"/>
              </a:rPr>
              <a:t>Copilot is not coming to SAEC:</a:t>
            </a:r>
            <a:endParaRPr lang="en-US" sz="850">
              <a:latin typeface="Segoe UI Light"/>
              <a:cs typeface="Segoe UI Light"/>
            </a:endParaRPr>
          </a:p>
          <a:p>
            <a:pPr marL="285750" indent="-285750">
              <a:buFont typeface="Wingdings"/>
              <a:buChar char="§"/>
            </a:pPr>
            <a:r>
              <a:rPr lang="en-US" sz="850" i="1">
                <a:latin typeface="Segoe UI Light"/>
                <a:cs typeface="Segoe UI Light"/>
              </a:rPr>
              <a:t>"</a:t>
            </a:r>
            <a:r>
              <a:rPr lang="en-US" sz="850" i="1">
                <a:effectLst/>
                <a:latin typeface="Segoe UI Light"/>
                <a:cs typeface="Segoe UI Light"/>
              </a:rPr>
              <a:t>The speed at which Microsoft 365 Copilot evolves to bring the latest and greatest to your users’ fingertips makes it ineligible for users running Semi-Annual Enterprise Channel</a:t>
            </a:r>
            <a:r>
              <a:rPr lang="en-US" sz="850" i="1">
                <a:latin typeface="Segoe UI Light"/>
                <a:cs typeface="Segoe UI Light"/>
              </a:rPr>
              <a:t>.“</a:t>
            </a:r>
            <a:endParaRPr lang="en-US" sz="850">
              <a:latin typeface="Segoe UI Light"/>
              <a:cs typeface="Segoe UI Light"/>
            </a:endParaRPr>
          </a:p>
          <a:p>
            <a:pPr marL="482600" lvl="3" indent="-285750">
              <a:buFont typeface="Wingdings"/>
              <a:buChar char="§"/>
            </a:pPr>
            <a:r>
              <a:rPr lang="en-US" sz="850">
                <a:latin typeface="Segoe UI Light"/>
                <a:cs typeface="Segoe UI Light"/>
                <a:hlinkClick r:id="rId3"/>
              </a:rPr>
              <a:t>https://techcommunity.microsoft.com/t5/microsoft-365-blog/microsoft-365-admin-monthly-digest-feb-2024/ba-p/4067971</a:t>
            </a:r>
            <a:endParaRPr lang="en-US" sz="850">
              <a:latin typeface="Segoe UI Light"/>
              <a:cs typeface="Segoe UI Light"/>
            </a:endParaRPr>
          </a:p>
          <a:p>
            <a:pPr marL="285750" indent="-285750">
              <a:buFont typeface="Wingdings"/>
              <a:buChar char="§"/>
            </a:pPr>
            <a:r>
              <a:rPr lang="en-US" sz="850" i="1">
                <a:latin typeface="Segoe UI Light"/>
                <a:cs typeface="Segoe UI Light"/>
              </a:rPr>
              <a:t>"</a:t>
            </a:r>
            <a:r>
              <a:rPr lang="en-US" sz="850" i="1">
                <a:effectLst/>
                <a:latin typeface="Segoe UI Light"/>
                <a:cs typeface="Segoe UI Light"/>
              </a:rPr>
              <a:t>Your users will need to be on the Current Channel or Monthly Enterprise Channel for Microsoft 365 apps to have access to Copilot in desktop clients</a:t>
            </a:r>
            <a:r>
              <a:rPr lang="en-US" sz="850" i="1">
                <a:latin typeface="Segoe UI Light"/>
                <a:cs typeface="Segoe UI Light"/>
              </a:rPr>
              <a:t>.“</a:t>
            </a:r>
            <a:endParaRPr lang="en-US" sz="850">
              <a:latin typeface="Segoe UI Light"/>
              <a:cs typeface="Segoe UI Light"/>
            </a:endParaRPr>
          </a:p>
          <a:p>
            <a:pPr marL="482600" lvl="3" indent="-285750">
              <a:buFont typeface="Wingdings"/>
              <a:buChar char="§"/>
            </a:pPr>
            <a:r>
              <a:rPr lang="en-US" sz="850">
                <a:latin typeface="Segoe UI Light"/>
                <a:cs typeface="Segoe UI Light"/>
                <a:hlinkClick r:id="rId4"/>
              </a:rPr>
              <a:t>https://techcommunity.microsoft.com/t5/copilot-for-microsoft-365/how-to-prepare-for-microsoft-365-copilot/ba-p/3851566</a:t>
            </a:r>
            <a:endParaRPr lang="en-US" sz="850">
              <a:latin typeface="Segoe UI Light"/>
              <a:cs typeface="Segoe UI Light"/>
            </a:endParaRPr>
          </a:p>
          <a:p>
            <a:pPr marL="285750" indent="-285750">
              <a:buFont typeface="Wingdings"/>
              <a:buChar char="§"/>
            </a:pPr>
            <a:r>
              <a:rPr lang="en-US" sz="850" i="1">
                <a:latin typeface="Segoe UI Light"/>
                <a:cs typeface="Segoe UI Light"/>
              </a:rPr>
              <a:t>"</a:t>
            </a:r>
            <a:r>
              <a:rPr lang="en-US" sz="850" i="1">
                <a:effectLst/>
                <a:latin typeface="Segoe UI Light"/>
                <a:cs typeface="Segoe UI Light"/>
              </a:rPr>
              <a:t>Microsoft </a:t>
            </a:r>
            <a:r>
              <a:rPr lang="en-US" sz="850" i="1" err="1">
                <a:effectLst/>
                <a:latin typeface="Segoe UI Light"/>
                <a:cs typeface="Segoe UI Light"/>
              </a:rPr>
              <a:t>Microsoft</a:t>
            </a:r>
            <a:r>
              <a:rPr lang="en-US" sz="850" i="1">
                <a:effectLst/>
                <a:latin typeface="Segoe UI Light"/>
                <a:cs typeface="Segoe UI Light"/>
              </a:rPr>
              <a:t> 365 Copilot will follow the standard practice of deployment and updates for Microsoft 365 Apps, being available in all update channels, except for Semi-Annual Enterprise Channel</a:t>
            </a:r>
            <a:r>
              <a:rPr lang="en-US" sz="850" i="1">
                <a:latin typeface="Segoe UI Light"/>
                <a:cs typeface="Segoe UI Light"/>
              </a:rPr>
              <a:t>.“</a:t>
            </a:r>
          </a:p>
          <a:p>
            <a:pPr marL="482600" lvl="3" indent="-285750">
              <a:buFont typeface="Wingdings"/>
              <a:buChar char="§"/>
            </a:pPr>
            <a:r>
              <a:rPr lang="en-US" sz="850">
                <a:latin typeface="Segoe UI Light"/>
                <a:cs typeface="Segoe UI Light"/>
              </a:rPr>
              <a:t>https://learn.microsoft.com/copilot/microsoft-365/microsoft-365-copilot-requirements#update-channels</a:t>
            </a:r>
          </a:p>
          <a:p>
            <a:endParaRPr lang="en-US" sz="850">
              <a:latin typeface="Segoe UI Light"/>
              <a:cs typeface="Segoe UI Light"/>
            </a:endParaRPr>
          </a:p>
          <a:p>
            <a:r>
              <a:rPr lang="en-US" sz="850">
                <a:latin typeface="Segoe UI Light"/>
                <a:cs typeface="Segoe UI Light"/>
              </a:rPr>
              <a:t>For customers with a significant number of devices on Apple Mac, being on a monthly on the Windows side is the only way to get all the desktop on the same cadence. On Mac, there is only one delivery option which is monthly, and very similar in essence to the Monthly Enterprise Channel (MEC): Only version per month on (or close to) Patch Tuesday. </a:t>
            </a:r>
          </a:p>
          <a:p>
            <a:r>
              <a:rPr lang="en-US" sz="850">
                <a:latin typeface="Segoe UI Light"/>
                <a:cs typeface="Segoe UI Light"/>
              </a:rPr>
              <a:t>On most customers we see devices mainly on PC and when there is a small number of Mac, it’s usually for Exec. By moving to MEC </a:t>
            </a:r>
            <a:r>
              <a:rPr lang="en-US" sz="850">
                <a:effectLst/>
                <a:latin typeface="Segoe UI Light"/>
                <a:cs typeface="Segoe UI Light"/>
              </a:rPr>
              <a:t>you could have updates on the Windows side on the same cadence as your Exec, and also on the same cadence as all other platforms in addition to Mac (Mobile)</a:t>
            </a:r>
            <a:endParaRPr lang="en-US" sz="850">
              <a:latin typeface="Segoe UI Light"/>
              <a:cs typeface="Segoe UI Light"/>
            </a:endParaRPr>
          </a:p>
          <a:p>
            <a:pPr>
              <a:buFont typeface="Wingdings" panose="05000000000000000000" pitchFamily="2" charset="2"/>
            </a:pPr>
            <a:endParaRPr lang="en-US" sz="1200" b="1">
              <a:cs typeface="Segoe UI Light"/>
            </a:endParaRPr>
          </a:p>
        </p:txBody>
      </p:sp>
      <p:sp>
        <p:nvSpPr>
          <p:cNvPr id="4" name="Header Placeholder 3"/>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AE102C2F-94C0-F241-B1C9-209EC2594BC4}"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10/14/2025 10:15 AM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400646651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Bef>
                <a:spcPts val="300"/>
              </a:spcBef>
              <a:buFont typeface="Arial" panose="020B0604020202020204" pitchFamily="34" charset="0"/>
              <a:buNone/>
            </a:pPr>
            <a:r>
              <a:rPr lang="en-US" sz="900" b="1" i="0">
                <a:solidFill>
                  <a:srgbClr val="E6E6E6"/>
                </a:solidFill>
                <a:effectLst/>
                <a:latin typeface="Segoe UI" panose="020B0502040204020203" pitchFamily="34" charset="0"/>
              </a:rPr>
              <a:t>4-step animation</a:t>
            </a:r>
          </a:p>
          <a:p>
            <a:pPr marL="0" indent="0">
              <a:spcBef>
                <a:spcPts val="300"/>
              </a:spcBef>
              <a:buFont typeface="Arial" panose="020B0604020202020204" pitchFamily="34" charset="0"/>
              <a:buNone/>
            </a:pPr>
            <a:endParaRPr lang="en-US" sz="900" b="0" i="0">
              <a:solidFill>
                <a:srgbClr val="E6E6E6"/>
              </a:solidFill>
              <a:effectLst/>
              <a:latin typeface="Segoe UI" panose="020B0502040204020203" pitchFamily="34" charset="0"/>
            </a:endParaRPr>
          </a:p>
          <a:p>
            <a:pPr marL="171450" indent="-171450">
              <a:spcBef>
                <a:spcPts val="300"/>
              </a:spcBef>
              <a:buFont typeface="Arial" panose="020B0604020202020204" pitchFamily="34" charset="0"/>
              <a:buChar char="•"/>
            </a:pPr>
            <a:r>
              <a:rPr lang="en-US" sz="900" b="0" i="0">
                <a:solidFill>
                  <a:srgbClr val="E6E6E6"/>
                </a:solidFill>
                <a:effectLst/>
                <a:latin typeface="Segoe UI" panose="020B0502040204020203" pitchFamily="34" charset="0"/>
              </a:rPr>
              <a:t>There are multiple monthly update channels available to accommodate different user personas.</a:t>
            </a:r>
          </a:p>
          <a:p>
            <a:pPr marL="171450" indent="-171450">
              <a:spcBef>
                <a:spcPts val="300"/>
              </a:spcBef>
              <a:buFont typeface="Arial" panose="020B0604020202020204" pitchFamily="34" charset="0"/>
              <a:buChar char="•"/>
            </a:pPr>
            <a:r>
              <a:rPr lang="en-US" sz="900" b="0" i="0">
                <a:solidFill>
                  <a:srgbClr val="E6E6E6"/>
                </a:solidFill>
                <a:effectLst/>
                <a:latin typeface="Segoe UI" panose="020B0502040204020203" pitchFamily="34" charset="0"/>
              </a:rPr>
              <a:t>Insider channels offer early access to new features and fixes, with up to 12+ weeks of validation time</a:t>
            </a:r>
          </a:p>
          <a:p>
            <a:pPr marL="171450" indent="-171450">
              <a:spcBef>
                <a:spcPts val="300"/>
              </a:spcBef>
              <a:buFont typeface="Arial" panose="020B0604020202020204" pitchFamily="34" charset="0"/>
              <a:buChar char="•"/>
            </a:pPr>
            <a:r>
              <a:rPr lang="en-US" sz="900" b="0" i="0">
                <a:solidFill>
                  <a:srgbClr val="E6E6E6"/>
                </a:solidFill>
                <a:effectLst/>
                <a:latin typeface="Segoe UI" panose="020B0502040204020203" pitchFamily="34" charset="0"/>
              </a:rPr>
              <a:t>Define user personas and optimize the use of update channels</a:t>
            </a:r>
          </a:p>
          <a:p>
            <a:pPr marL="171450" indent="-171450">
              <a:spcBef>
                <a:spcPts val="300"/>
              </a:spcBef>
              <a:buFont typeface="Arial" panose="020B0604020202020204" pitchFamily="34" charset="0"/>
              <a:buChar char="•"/>
            </a:pPr>
            <a:r>
              <a:rPr lang="en-US" sz="900" b="0" i="0">
                <a:solidFill>
                  <a:srgbClr val="E6E6E6"/>
                </a:solidFill>
                <a:effectLst/>
                <a:latin typeface="Segoe UI" panose="020B0502040204020203" pitchFamily="34" charset="0"/>
              </a:rPr>
              <a:t>Leverage custom rollout waves and update validation to ensure a consistent experience with time to adjust if needed</a:t>
            </a:r>
          </a:p>
          <a:p>
            <a:pPr marL="171450" indent="-171450">
              <a:spcBef>
                <a:spcPts val="300"/>
              </a:spcBef>
              <a:buFont typeface="Arial" panose="020B0604020202020204" pitchFamily="34" charset="0"/>
              <a:buChar char="•"/>
            </a:pPr>
            <a:r>
              <a:rPr lang="en-US" sz="900" b="0" i="0">
                <a:solidFill>
                  <a:srgbClr val="E6E6E6"/>
                </a:solidFill>
                <a:effectLst/>
                <a:latin typeface="Segoe UI" panose="020B0502040204020203" pitchFamily="34" charset="0"/>
              </a:rPr>
              <a:t>Utilize App Assure for app compatibility issues</a:t>
            </a:r>
          </a:p>
          <a:p>
            <a:pPr marL="228600" indent="-228600">
              <a:spcBef>
                <a:spcPts val="300"/>
              </a:spcBef>
              <a:buFont typeface="+mj-lt"/>
              <a:buAutoNum type="arabicPeriod"/>
            </a:pPr>
            <a:endParaRPr lang="en-US" sz="900" b="0" i="0">
              <a:solidFill>
                <a:srgbClr val="E6E6E6"/>
              </a:solidFill>
              <a:effectLst/>
              <a:latin typeface="Segoe UI" panose="020B0502040204020203" pitchFamily="34" charset="0"/>
            </a:endParaRPr>
          </a:p>
          <a:p>
            <a:endParaRPr lang="en-US"/>
          </a:p>
        </p:txBody>
      </p:sp>
      <p:sp>
        <p:nvSpPr>
          <p:cNvPr id="4" name="Header Placeholder 3"/>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AE102C2F-94C0-F241-B1C9-209EC2594BC4}"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10/14/2025 10:15 AM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78845337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Bottom Line:</a:t>
            </a:r>
          </a:p>
          <a:p>
            <a:r>
              <a:rPr lang="en-US"/>
              <a:t>Microsoft takes responsibility for application compatibility with App Assure, so you can feel confident migrating to the Current Channel or Monthly Enterprise channel to get the full value from Microsoft 365 Copilot.</a:t>
            </a:r>
          </a:p>
          <a:p>
            <a:endParaRPr lang="en-US"/>
          </a:p>
          <a:p>
            <a:r>
              <a:rPr lang="en-US"/>
              <a:t>Gain the full value of Copilot</a:t>
            </a:r>
          </a:p>
          <a:p>
            <a:r>
              <a:rPr lang="en-US"/>
              <a:t>- Microsoft 365 Copilot is an AI tool whose value is based upon leveraging the most up-to-date information and features available. It is constantly evolving from new data sources, user feedback, and research advancements. To stay current, your organization needs to be on the latest release of Copilot, done by migrating to the Current Channel or Monthly Enterprise Channel. </a:t>
            </a:r>
          </a:p>
          <a:p>
            <a:endParaRPr lang="en-US"/>
          </a:p>
          <a:p>
            <a:r>
              <a:rPr lang="en-US"/>
              <a:t>Migrate with confidence</a:t>
            </a:r>
          </a:p>
          <a:p>
            <a:r>
              <a:rPr lang="en-US"/>
              <a:t>- Microsoft Apps on the Current or Monthly Enterprise Channels receive regular updates to the latest versions. Your can migrate with confidence with the knowledge that Microsoft promises application compatibility with the latest versions of our software. App Assure was created for this purpose.</a:t>
            </a:r>
          </a:p>
          <a:p>
            <a:endParaRPr lang="en-US"/>
          </a:p>
          <a:p>
            <a:r>
              <a:rPr lang="en-US"/>
              <a:t>App Assure services</a:t>
            </a:r>
          </a:p>
          <a:p>
            <a:r>
              <a:rPr lang="en-US"/>
              <a:t>- App Assure is Microsoft's commitment to ensuring your apps work on the latest versions of our software. App Assure will help remediate app compatibility issues at no additional cost. We help identify the root cause and provide guidance to fix app compatibility issues. (we've got examples we can provide!) This service is delivered by Microsoft engineers and provides a direct line of communication to our product engineering team in the event that an issue with one of our first party products is found. On your behalf we also coordinate with software providers on third party apps that need updates to stay efficient and effective for your team.</a:t>
            </a:r>
          </a:p>
          <a:p>
            <a:endParaRPr lang="en-US">
              <a:cs typeface="Calibri"/>
            </a:endParaRPr>
          </a:p>
          <a:p>
            <a:endParaRPr lang="en-US"/>
          </a:p>
        </p:txBody>
      </p:sp>
      <p:sp>
        <p:nvSpPr>
          <p:cNvPr id="4" name="Header Placeholder 3"/>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AE102C2F-94C0-F241-B1C9-209EC2594BC4}"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10/14/2025 10:15 AM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134991190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rtl="0">
              <a:buFont typeface="Wingdings" panose="05000000000000000000" pitchFamily="2" charset="2"/>
              <a:buNone/>
            </a:pPr>
            <a:r>
              <a:rPr lang="en-US" sz="900" b="1"/>
              <a:t>1-step animation</a:t>
            </a:r>
          </a:p>
          <a:p>
            <a:pPr marL="0" indent="0" rtl="0">
              <a:buFont typeface="Wingdings" panose="05000000000000000000" pitchFamily="2" charset="2"/>
              <a:buNone/>
            </a:pPr>
            <a:endParaRPr lang="en-US" sz="900"/>
          </a:p>
          <a:p>
            <a:pPr marL="285750" indent="-285750" rtl="0">
              <a:buFont typeface="Wingdings" panose="05000000000000000000" pitchFamily="2" charset="2"/>
              <a:buChar char="§"/>
            </a:pPr>
            <a:r>
              <a:rPr lang="en-US" sz="900"/>
              <a:t>Our quality has improved and is the strategic direction of Microsoft.</a:t>
            </a:r>
          </a:p>
          <a:p>
            <a:pPr marL="285750" indent="-285750" rtl="0">
              <a:buFont typeface="Wingdings" panose="05000000000000000000" pitchFamily="2" charset="2"/>
              <a:buChar char="§"/>
            </a:pPr>
            <a:r>
              <a:rPr lang="en-US" sz="900"/>
              <a:t>We have added customer controlled and more engineering responsive rollbacks if something goes wrong.</a:t>
            </a:r>
          </a:p>
          <a:p>
            <a:pPr marL="285750" indent="-285750" rtl="0">
              <a:buFont typeface="Wingdings" panose="05000000000000000000" pitchFamily="2" charset="2"/>
              <a:buChar char="§"/>
            </a:pPr>
            <a:r>
              <a:rPr lang="en-US" sz="900"/>
              <a:t>Customer can flexibly manage users that may be in "lockdown". Don't update my tax preparers for 3 months.</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Rich data insights, cloud policies, servicing, scheduling, waves, rollback, and channel management.</a:t>
            </a:r>
          </a:p>
          <a:p>
            <a:endParaRPr lang="en-US"/>
          </a:p>
          <a:p>
            <a:endParaRPr lang="en-US"/>
          </a:p>
        </p:txBody>
      </p:sp>
      <p:sp>
        <p:nvSpPr>
          <p:cNvPr id="4" name="Header Placeholder 3"/>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AE102C2F-94C0-F241-B1C9-209EC2594BC4}"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10/14/2025 10:15 AM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427408894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8-step animated slide</a:t>
            </a:r>
          </a:p>
          <a:p>
            <a:endParaRPr lang="en-US" b="1"/>
          </a:p>
          <a:p>
            <a:r>
              <a:rPr lang="en-US" b="1"/>
              <a:t>* Least privileged role is </a:t>
            </a:r>
            <a:r>
              <a:rPr lang="en-US" b="1" u="sng"/>
              <a:t>Office Apps Admin </a:t>
            </a:r>
            <a:r>
              <a:rPr lang="en-US" b="1"/>
              <a:t>then </a:t>
            </a:r>
            <a:r>
              <a:rPr lang="en-US" b="1" u="sng"/>
              <a:t>Security Admin </a:t>
            </a:r>
            <a:r>
              <a:rPr lang="en-US" b="1"/>
              <a:t>and finally </a:t>
            </a:r>
            <a:r>
              <a:rPr lang="en-US" b="1" u="sng"/>
              <a:t>Global Admin</a:t>
            </a:r>
          </a:p>
          <a:p>
            <a:endParaRPr lang="en-US"/>
          </a:p>
        </p:txBody>
      </p:sp>
      <p:sp>
        <p:nvSpPr>
          <p:cNvPr id="4" name="Header Placeholder 3"/>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AE102C2F-94C0-F241-B1C9-209EC2594BC4}"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10/14/2025 10:15 AM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35137592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three essential requirements for a successful Copilot deployment. </a:t>
            </a:r>
          </a:p>
          <a:p>
            <a:endParaRPr lang="en-US" dirty="0"/>
          </a:p>
          <a:p>
            <a:r>
              <a:rPr lang="en-US" dirty="0"/>
              <a:t>These are:</a:t>
            </a:r>
            <a:endParaRPr lang="en-US" dirty="0">
              <a:cs typeface="Calibri"/>
            </a:endParaRPr>
          </a:p>
          <a:p>
            <a:pPr marL="228600" indent="-228600">
              <a:buAutoNum type="arabicPeriod"/>
            </a:pPr>
            <a:r>
              <a:rPr lang="en-US" dirty="0"/>
              <a:t>An active, visible </a:t>
            </a:r>
            <a:r>
              <a:rPr lang="en-US" b="1" dirty="0"/>
              <a:t>sponsor</a:t>
            </a:r>
            <a:r>
              <a:rPr lang="en-US" dirty="0"/>
              <a:t> who is ultimately responsible for driving the value across the whole business.</a:t>
            </a:r>
            <a:endParaRPr lang="en-US" dirty="0">
              <a:cs typeface="Calibri"/>
            </a:endParaRPr>
          </a:p>
          <a:p>
            <a:pPr marL="228600" indent="-228600">
              <a:buAutoNum type="arabicPeriod"/>
            </a:pPr>
            <a:r>
              <a:rPr lang="en-US" b="1" dirty="0"/>
              <a:t>Scenarios. T</a:t>
            </a:r>
            <a:r>
              <a:rPr lang="en-US" dirty="0"/>
              <a:t>his is identifying use cases and scenarios where the use of Copilot can drive maximum efficiencies and effective outcomes based on specific business requirements. Remember, Microsoft provide a list of generic scenarios, but you should talk to you customers about what is important to them, based on their project objectives and business priorities. Scenarios will most likely need to be customized based on customer specific roles and responsibilities</a:t>
            </a:r>
            <a:endParaRPr lang="en-US" dirty="0">
              <a:cs typeface="Calibri"/>
            </a:endParaRPr>
          </a:p>
          <a:p>
            <a:pPr marL="228600" indent="-228600">
              <a:buAutoNum type="arabicPeriod"/>
            </a:pPr>
            <a:r>
              <a:rPr lang="en-US" b="1" dirty="0"/>
              <a:t>Security </a:t>
            </a:r>
            <a:r>
              <a:rPr lang="en-US" dirty="0"/>
              <a:t>is a significant consideration for all </a:t>
            </a:r>
            <a:r>
              <a:rPr lang="en-US" dirty="0" err="1"/>
              <a:t>organisations</a:t>
            </a:r>
            <a:r>
              <a:rPr lang="en-US" dirty="0"/>
              <a:t> when deploying Copilot whether that be looking at data governance or compliance as well as ensuring the responsible use of AI within the business. It is important to make sure you have the relevant stakeholders engaged to understand at the earliest opportunity any challenges or considerations that need to be addressed prior to launch. </a:t>
            </a:r>
            <a:endParaRPr lang="en-US" dirty="0">
              <a:cs typeface="Calibri"/>
            </a:endParaRPr>
          </a:p>
          <a:p>
            <a:endParaRPr lang="en-US" dirty="0"/>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fld id="{AE102C2F-94C0-F241-B1C9-209EC2594BC4}" type="datetime8">
              <a:rPr lang="en-US" smtClean="0"/>
              <a:t>10/14/2025 10:10 AM</a:t>
            </a:fld>
            <a:endParaRPr lang="en-US"/>
          </a:p>
        </p:txBody>
      </p:sp>
      <p:sp>
        <p:nvSpPr>
          <p:cNvPr id="7" name="Slide Number Placeholder 6"/>
          <p:cNvSpPr>
            <a:spLocks noGrp="1"/>
          </p:cNvSpPr>
          <p:nvPr>
            <p:ph type="sldNum" sz="quarter" idx="5"/>
          </p:nvPr>
        </p:nvSpPr>
        <p:spPr/>
        <p:txBody>
          <a:bodyPr/>
          <a:lstStyle/>
          <a:p>
            <a:fld id="{B4008EB6-D09E-4580-8CD6-DDB14511944F}" type="slidenum">
              <a:rPr lang="en-US" smtClean="0"/>
              <a:pPr/>
              <a:t>6</a:t>
            </a:fld>
            <a:endParaRPr lang="en-US"/>
          </a:p>
        </p:txBody>
      </p:sp>
    </p:spTree>
    <p:extLst>
      <p:ext uri="{BB962C8B-B14F-4D97-AF65-F5344CB8AC3E}">
        <p14:creationId xmlns:p14="http://schemas.microsoft.com/office/powerpoint/2010/main" val="5549766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550"/>
              </a:spcAft>
            </a:pPr>
            <a:r>
              <a:rPr lang="en-US" dirty="0"/>
              <a:t>The Microsoft 365 Copilot implementation framework is broken out into these four phases across both the human change and technical readiness workstreams: </a:t>
            </a:r>
            <a:r>
              <a:rPr lang="en-US" b="1" dirty="0"/>
              <a:t>get ready, onboard and engage, deliver impact, and extend and optimize.</a:t>
            </a:r>
            <a:endParaRPr lang="en-US" dirty="0"/>
          </a:p>
          <a:p>
            <a:pPr>
              <a:lnSpc>
                <a:spcPct val="107000"/>
              </a:lnSpc>
              <a:spcAft>
                <a:spcPts val="550"/>
              </a:spcAft>
            </a:pPr>
            <a:r>
              <a:rPr lang="en-US" dirty="0"/>
              <a:t>It's important that the two workstreams work hand in hand and stay connected throughout these milestones on the journey. </a:t>
            </a:r>
          </a:p>
          <a:p>
            <a:pPr>
              <a:lnSpc>
                <a:spcPct val="107000"/>
              </a:lnSpc>
              <a:spcAft>
                <a:spcPts val="550"/>
              </a:spcAft>
            </a:pPr>
            <a:endParaRPr lang="en-US" dirty="0"/>
          </a:p>
          <a:p>
            <a:pPr>
              <a:lnSpc>
                <a:spcPct val="107000"/>
              </a:lnSpc>
              <a:spcAft>
                <a:spcPts val="550"/>
              </a:spcAft>
            </a:pPr>
            <a:r>
              <a:rPr lang="en-US" dirty="0"/>
              <a:t>Let’s first focus on </a:t>
            </a:r>
            <a:r>
              <a:rPr lang="en-US" b="1" dirty="0"/>
              <a:t>human change</a:t>
            </a:r>
            <a:r>
              <a:rPr lang="en-US" dirty="0"/>
              <a:t>. </a:t>
            </a:r>
          </a:p>
          <a:p>
            <a:pPr>
              <a:lnSpc>
                <a:spcPct val="107000"/>
              </a:lnSpc>
              <a:spcAft>
                <a:spcPts val="550"/>
              </a:spcAft>
            </a:pPr>
            <a:endParaRPr lang="en-US" dirty="0"/>
          </a:p>
          <a:p>
            <a:r>
              <a:rPr lang="en-US" dirty="0"/>
              <a:t>To </a:t>
            </a:r>
            <a:r>
              <a:rPr lang="en-US" b="1" dirty="0"/>
              <a:t>get ready </a:t>
            </a:r>
            <a:r>
              <a:rPr lang="en-US" dirty="0"/>
              <a:t>for </a:t>
            </a:r>
            <a:r>
              <a:rPr lang="en-US" b="1" dirty="0"/>
              <a:t>human change</a:t>
            </a:r>
            <a:r>
              <a:rPr lang="en-US" dirty="0"/>
              <a:t>, you're deciding which department(s) you're going to rollout Copilot to first based on the Scenario Library and who your success team is. You will want to be intentional with license assignments and concentrate them for better evaluation.</a:t>
            </a:r>
          </a:p>
          <a:p>
            <a:r>
              <a:rPr lang="en-US" b="1" dirty="0"/>
              <a:t>Onboard and engage</a:t>
            </a:r>
            <a:r>
              <a:rPr lang="en-US" dirty="0"/>
              <a:t> is where you rollout training for your users and set up your Champion program. The </a:t>
            </a:r>
            <a:r>
              <a:rPr lang="en-US" b="1" dirty="0"/>
              <a:t>Copilot Prompt Gallery</a:t>
            </a:r>
            <a:r>
              <a:rPr lang="en-US" dirty="0"/>
              <a:t> is ideal for users to discover prompts to get the started with their AI skills.</a:t>
            </a:r>
          </a:p>
          <a:p>
            <a:r>
              <a:rPr lang="en-US" b="1" dirty="0"/>
              <a:t>Delivering impact</a:t>
            </a:r>
            <a:r>
              <a:rPr lang="en-US" dirty="0"/>
              <a:t> is where you measure success and understand how Copilot is impacting your business. </a:t>
            </a:r>
            <a:r>
              <a:rPr lang="en-US" b="1" dirty="0"/>
              <a:t>User surveys</a:t>
            </a:r>
            <a:r>
              <a:rPr lang="en-US" dirty="0"/>
              <a:t> and the </a:t>
            </a:r>
            <a:r>
              <a:rPr lang="en-US" b="1" dirty="0"/>
              <a:t>Copilot Dashboard </a:t>
            </a:r>
            <a:r>
              <a:rPr lang="en-US" dirty="0"/>
              <a:t>give insight on usage and where they are with the pre-defined success measures. </a:t>
            </a:r>
          </a:p>
          <a:p>
            <a:r>
              <a:rPr lang="en-US" dirty="0"/>
              <a:t>Finally </a:t>
            </a:r>
            <a:r>
              <a:rPr lang="en-US" b="1" dirty="0"/>
              <a:t>extend and optimize</a:t>
            </a:r>
            <a:r>
              <a:rPr lang="en-US" dirty="0"/>
              <a:t> is where you want to start thinking about new, high-value business scenarios and the next functional areas to roll out Copilot. This is also where you should also recognize and reward success for Champions and users who have been part of the implementation. </a:t>
            </a:r>
          </a:p>
          <a:p>
            <a:r>
              <a:rPr lang="en-US" dirty="0"/>
              <a:t>Throughout all phases, it is important for leaders to support continuous learning and optimization. </a:t>
            </a:r>
          </a:p>
          <a:p>
            <a:endParaRPr lang="en-US" dirty="0"/>
          </a:p>
          <a:p>
            <a:r>
              <a:rPr lang="en-US" dirty="0"/>
              <a:t>Here we </a:t>
            </a:r>
            <a:r>
              <a:rPr lang="en-US" b="1" dirty="0"/>
              <a:t>are focusing on the technical readiness </a:t>
            </a:r>
            <a:r>
              <a:rPr lang="en-US" dirty="0"/>
              <a:t>and how we deploy Copilot to everyone in the organization while keep data secure and compliant.</a:t>
            </a:r>
          </a:p>
          <a:p>
            <a:endParaRPr lang="en-US" dirty="0"/>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fld id="{AE102C2F-94C0-F241-B1C9-209EC2594BC4}" type="datetime8">
              <a:rPr lang="en-US" smtClean="0"/>
              <a:t>10/14/2025 10:10 AM</a:t>
            </a:fld>
            <a:endParaRPr lang="en-US"/>
          </a:p>
        </p:txBody>
      </p:sp>
      <p:sp>
        <p:nvSpPr>
          <p:cNvPr id="7" name="Slide Number Placeholder 6"/>
          <p:cNvSpPr>
            <a:spLocks noGrp="1"/>
          </p:cNvSpPr>
          <p:nvPr>
            <p:ph type="sldNum" sz="quarter" idx="5"/>
          </p:nvPr>
        </p:nvSpPr>
        <p:spPr/>
        <p:txBody>
          <a:bodyPr/>
          <a:lstStyle/>
          <a:p>
            <a:fld id="{B4008EB6-D09E-4580-8CD6-DDB14511944F}" type="slidenum">
              <a:rPr lang="en-US" smtClean="0"/>
              <a:pPr/>
              <a:t>7</a:t>
            </a:fld>
            <a:endParaRPr lang="en-US"/>
          </a:p>
        </p:txBody>
      </p:sp>
    </p:spTree>
    <p:extLst>
      <p:ext uri="{BB962C8B-B14F-4D97-AF65-F5344CB8AC3E}">
        <p14:creationId xmlns:p14="http://schemas.microsoft.com/office/powerpoint/2010/main" val="34587566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404B96-D637-717A-ECB1-5C2DC512B9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1700E8-8D4E-D0A9-B17C-203F5E87E7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2C4972-068E-45EA-9E3B-B580BC2B131D}"/>
              </a:ext>
            </a:extLst>
          </p:cNvPr>
          <p:cNvSpPr>
            <a:spLocks noGrp="1"/>
          </p:cNvSpPr>
          <p:nvPr>
            <p:ph type="body" idx="1"/>
          </p:nvPr>
        </p:nvSpPr>
        <p:spPr/>
        <p:txBody>
          <a:bodyPr/>
          <a:lstStyle/>
          <a:p>
            <a:pPr>
              <a:lnSpc>
                <a:spcPct val="107000"/>
              </a:lnSpc>
              <a:spcAft>
                <a:spcPts val="550"/>
              </a:spcAft>
            </a:pPr>
            <a:r>
              <a:rPr lang="en-US" dirty="0"/>
              <a:t>Let’s take a deeper look into the technical readiness checklist and recommendations for deployment. </a:t>
            </a:r>
          </a:p>
          <a:p>
            <a:pPr>
              <a:lnSpc>
                <a:spcPct val="107000"/>
              </a:lnSpc>
              <a:spcAft>
                <a:spcPts val="550"/>
              </a:spcAft>
            </a:pPr>
            <a:endParaRPr lang="en-US" dirty="0"/>
          </a:p>
          <a:p>
            <a:r>
              <a:rPr lang="en-US" dirty="0"/>
              <a:t>In the </a:t>
            </a:r>
            <a:r>
              <a:rPr lang="en-US" b="1" dirty="0"/>
              <a:t>get ready</a:t>
            </a:r>
            <a:r>
              <a:rPr lang="en-US" dirty="0"/>
              <a:t> stage, perform the </a:t>
            </a:r>
            <a:r>
              <a:rPr lang="en-US" b="1" dirty="0"/>
              <a:t>Optimization Assessment</a:t>
            </a:r>
            <a:r>
              <a:rPr lang="en-US" dirty="0"/>
              <a:t> to analyze your current security and compliance posture.</a:t>
            </a:r>
          </a:p>
          <a:p>
            <a:r>
              <a:rPr lang="en-US" dirty="0"/>
              <a:t>In </a:t>
            </a:r>
            <a:r>
              <a:rPr lang="en-US" b="1" dirty="0"/>
              <a:t>onboard and engage</a:t>
            </a:r>
            <a:r>
              <a:rPr lang="en-US" dirty="0"/>
              <a:t>, we recommend using the </a:t>
            </a:r>
            <a:r>
              <a:rPr lang="en-US" b="1" dirty="0"/>
              <a:t>Copilot setup guide </a:t>
            </a:r>
            <a:r>
              <a:rPr lang="en-US" dirty="0"/>
              <a:t>to ensure you have proper data security controls in place and to determine if you need to deploy additional Microsoft 365 apps. </a:t>
            </a:r>
          </a:p>
          <a:p>
            <a:r>
              <a:rPr lang="en-US" dirty="0"/>
              <a:t>In </a:t>
            </a:r>
            <a:r>
              <a:rPr lang="en-US" b="1" dirty="0"/>
              <a:t>deliver impact</a:t>
            </a:r>
            <a:r>
              <a:rPr lang="en-US" dirty="0"/>
              <a:t>, establish a service management plan and enable the</a:t>
            </a:r>
            <a:r>
              <a:rPr lang="en-US" b="1" dirty="0"/>
              <a:t> Copilot Dashboard </a:t>
            </a:r>
            <a:r>
              <a:rPr lang="en-US" dirty="0"/>
              <a:t>to analyze user adoption and usage patterns. </a:t>
            </a:r>
          </a:p>
          <a:p>
            <a:r>
              <a:rPr lang="en-US" dirty="0"/>
              <a:t>Finally, </a:t>
            </a:r>
            <a:r>
              <a:rPr lang="en-US" b="1" dirty="0"/>
              <a:t>extend and optimize </a:t>
            </a:r>
            <a:r>
              <a:rPr lang="en-US" dirty="0"/>
              <a:t>to take insights on optimization opportunities and service health and consider how the technical team can start to customize and build internal agents, use extensibility plugins, and start to drive the next level of AI value. </a:t>
            </a:r>
          </a:p>
          <a:p>
            <a:r>
              <a:rPr lang="en-US" dirty="0"/>
              <a:t>Again, this whole journey works best if leadership supports continuous learning and optimization of Microsoft 365 Copilot.</a:t>
            </a:r>
          </a:p>
          <a:p>
            <a:endParaRPr lang="en-US" dirty="0"/>
          </a:p>
        </p:txBody>
      </p:sp>
      <p:sp>
        <p:nvSpPr>
          <p:cNvPr id="4" name="Slide Number Placeholder 3">
            <a:extLst>
              <a:ext uri="{FF2B5EF4-FFF2-40B4-BE49-F238E27FC236}">
                <a16:creationId xmlns:a16="http://schemas.microsoft.com/office/drawing/2014/main" id="{1E7B3CA0-DEC4-7D64-B68E-773F3F1B2A2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62898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C83E26-94F1-7754-C629-A645227F55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B1231C-FA5F-9579-5961-BB1F6A4E85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5FCF95-A7C6-4CD6-33D6-B057738171A8}"/>
              </a:ext>
            </a:extLst>
          </p:cNvPr>
          <p:cNvSpPr>
            <a:spLocks noGrp="1"/>
          </p:cNvSpPr>
          <p:nvPr>
            <p:ph type="body" idx="1"/>
          </p:nvPr>
        </p:nvSpPr>
        <p:spPr/>
        <p:txBody>
          <a:bodyPr/>
          <a:lstStyle/>
          <a:p>
            <a:pPr marL="0" marR="0" lvl="0" indent="0" algn="l" defTabSz="914367" rtl="0" eaLnBrk="1" fontAlgn="auto" latinLnBrk="0" hangingPunct="1">
              <a:lnSpc>
                <a:spcPct val="90000"/>
              </a:lnSpc>
              <a:spcBef>
                <a:spcPts val="0"/>
              </a:spcBef>
              <a:spcAft>
                <a:spcPts val="333"/>
              </a:spcAft>
              <a:buClrTx/>
              <a:buSzTx/>
              <a:buFontTx/>
              <a:buNone/>
              <a:tabLst/>
              <a:defRPr/>
            </a:pPr>
            <a:r>
              <a:rPr lang="en-US" dirty="0"/>
              <a:t>This slide shows a suggested timeline and set of tasks and milestones between the different workstreams (leadership, user enablement, technical readiness). It also identifies recurring tasks. These are activities you may need to regularly undertake during the lifecycle of their deployment. You can customize this timeline and the activities to meet your organization’s needs.</a:t>
            </a:r>
            <a:endParaRPr lang="en-US" dirty="0">
              <a:cs typeface="Calibri"/>
            </a:endParaRPr>
          </a:p>
          <a:p>
            <a:endParaRPr lang="en-US" dirty="0"/>
          </a:p>
        </p:txBody>
      </p:sp>
      <p:sp>
        <p:nvSpPr>
          <p:cNvPr id="4" name="Slide Number Placeholder 3">
            <a:extLst>
              <a:ext uri="{FF2B5EF4-FFF2-40B4-BE49-F238E27FC236}">
                <a16:creationId xmlns:a16="http://schemas.microsoft.com/office/drawing/2014/main" id="{ECD368CF-A54C-2BAD-D106-94E966607AB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22865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C009C25B-EC75-CA48-8E5B-9820FA6D39D5}" type="datetime8">
              <a:rPr kumimoji="0" lang="en-CA"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2025-10-14 10:10 AM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32714252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882" b="0" i="0" kern="1200">
                <a:solidFill>
                  <a:schemeClr val="tx1"/>
                </a:solidFill>
                <a:effectLst/>
                <a:latin typeface="Segoe UI Light" pitchFamily="34" charset="0"/>
                <a:ea typeface="+mn-ea"/>
                <a:cs typeface="+mn-cs"/>
              </a:rPr>
              <a:t>This is a high-level AI security questionnaire designed to allow a customer to self-assess security posture and provide recommendations for improvement adopting AI workloads. It will address Microsoft 365 Copilot alongside other scenarios of end user AI use, including consumer AI, third-party AI, conversations with agents, and moving into low code and pro code agent security for makers. It evaluates current security maturity across 4 phases (Prepare, Discover, Protect, Govern) and outlines recommended improvements to make.  </a:t>
            </a:r>
          </a:p>
          <a:p>
            <a:endParaRPr lang="en-US" sz="882" b="0" i="0" kern="1200">
              <a:solidFill>
                <a:schemeClr val="tx1"/>
              </a:solidFill>
              <a:effectLst/>
              <a:latin typeface="Segoe UI Light" pitchFamily="34" charset="0"/>
              <a:ea typeface="+mn-ea"/>
              <a:cs typeface="+mn-cs"/>
            </a:endParaRPr>
          </a:p>
          <a:p>
            <a:r>
              <a:rPr lang="en-US" sz="882" b="0" i="0" kern="1200">
                <a:solidFill>
                  <a:schemeClr val="tx1"/>
                </a:solidFill>
                <a:effectLst/>
                <a:latin typeface="Segoe UI Light" pitchFamily="34" charset="0"/>
                <a:ea typeface="+mn-ea"/>
                <a:cs typeface="+mn-cs"/>
              </a:rPr>
              <a:t>You can revisit this assessment when new AI technologies or operations emerge to ensure ongoing security alignment.</a:t>
            </a:r>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fld id="{AE102C2F-94C0-F241-B1C9-209EC2594BC4}" type="datetime8">
              <a:rPr lang="en-US" smtClean="0"/>
              <a:t>10/14/2025 10:10 AM</a:t>
            </a:fld>
            <a:endParaRPr lang="en-US"/>
          </a:p>
        </p:txBody>
      </p:sp>
      <p:sp>
        <p:nvSpPr>
          <p:cNvPr id="7" name="Slide Number Placeholder 6"/>
          <p:cNvSpPr>
            <a:spLocks noGrp="1"/>
          </p:cNvSpPr>
          <p:nvPr>
            <p:ph type="sldNum" sz="quarter" idx="5"/>
          </p:nvPr>
        </p:nvSpPr>
        <p:spPr/>
        <p:txBody>
          <a:bodyPr/>
          <a:lstStyle/>
          <a:p>
            <a:fld id="{B4008EB6-D09E-4580-8CD6-DDB14511944F}" type="slidenum">
              <a:rPr lang="en-US" smtClean="0"/>
              <a:pPr/>
              <a:t>12</a:t>
            </a:fld>
            <a:endParaRPr lang="en-US"/>
          </a:p>
        </p:txBody>
      </p:sp>
    </p:spTree>
    <p:extLst>
      <p:ext uri="{BB962C8B-B14F-4D97-AF65-F5344CB8AC3E}">
        <p14:creationId xmlns:p14="http://schemas.microsoft.com/office/powerpoint/2010/main" val="114676656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_Gradient_Orange">
    <p:bg>
      <p:bgPr>
        <a:solidFill>
          <a:schemeClr val="bg1"/>
        </a:solidFill>
        <a:effectLst/>
      </p:bgPr>
    </p:bg>
    <p:spTree>
      <p:nvGrpSpPr>
        <p:cNvPr id="1" name=""/>
        <p:cNvGrpSpPr/>
        <p:nvPr/>
      </p:nvGrpSpPr>
      <p:grpSpPr>
        <a:xfrm>
          <a:off x="0" y="0"/>
          <a:ext cx="0" cy="0"/>
          <a:chOff x="0" y="0"/>
          <a:chExt cx="0" cy="0"/>
        </a:xfrm>
      </p:grpSpPr>
      <p:pic>
        <p:nvPicPr>
          <p:cNvPr id="4" name="Picture 3" descr="A close-up of a computer screen&#10;&#10;Description automatically generated">
            <a:extLst>
              <a:ext uri="{FF2B5EF4-FFF2-40B4-BE49-F238E27FC236}">
                <a16:creationId xmlns:a16="http://schemas.microsoft.com/office/drawing/2014/main" id="{7020DBFF-DB44-B99E-54B6-E7345800056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5" name="Rectangle 4">
            <a:extLst>
              <a:ext uri="{FF2B5EF4-FFF2-40B4-BE49-F238E27FC236}">
                <a16:creationId xmlns:a16="http://schemas.microsoft.com/office/drawing/2014/main" id="{CBB0EE32-922D-69B4-844B-F2855033F81A}"/>
              </a:ext>
            </a:extLst>
          </p:cNvPr>
          <p:cNvSpPr/>
          <p:nvPr userDrawn="1"/>
        </p:nvSpPr>
        <p:spPr bwMode="auto">
          <a:xfrm>
            <a:off x="-1" y="0"/>
            <a:ext cx="9491241" cy="6858000"/>
          </a:xfrm>
          <a:prstGeom prst="rect">
            <a:avLst/>
          </a:prstGeom>
          <a:gradFill>
            <a:gsLst>
              <a:gs pos="53000">
                <a:srgbClr val="FFF8F3">
                  <a:alpha val="52009"/>
                </a:srgbClr>
              </a:gs>
              <a:gs pos="0">
                <a:srgbClr val="FFF8F3"/>
              </a:gs>
              <a:gs pos="100000">
                <a:srgbClr val="FFF8F3">
                  <a:alpha val="0"/>
                </a:srgbClr>
              </a:gs>
            </a:gsLst>
            <a:lin ang="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pic>
        <p:nvPicPr>
          <p:cNvPr id="7" name="MS logo gray - EMF">
            <a:extLst>
              <a:ext uri="{FF2B5EF4-FFF2-40B4-BE49-F238E27FC236}">
                <a16:creationId xmlns:a16="http://schemas.microsoft.com/office/drawing/2014/main" id="{1A134BE8-0BA3-4A4E-8C07-9127207B8A2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
        <p:nvSpPr>
          <p:cNvPr id="2" name="Title 1">
            <a:extLst>
              <a:ext uri="{FF2B5EF4-FFF2-40B4-BE49-F238E27FC236}">
                <a16:creationId xmlns:a16="http://schemas.microsoft.com/office/drawing/2014/main" id="{589FF709-91C1-4573-83A1-5F07DB1F5083}"/>
              </a:ext>
            </a:extLst>
          </p:cNvPr>
          <p:cNvSpPr>
            <a:spLocks noGrp="1"/>
          </p:cNvSpPr>
          <p:nvPr>
            <p:ph type="title" hasCustomPrompt="1"/>
          </p:nvPr>
        </p:nvSpPr>
        <p:spPr>
          <a:xfrm>
            <a:off x="569912" y="2769057"/>
            <a:ext cx="8193024" cy="1231106"/>
          </a:xfrm>
          <a:noFill/>
        </p:spPr>
        <p:txBody>
          <a:bodyPr wrap="square" lIns="0" tIns="0" rIns="0" bIns="0" anchor="b" anchorCtr="0">
            <a:spAutoFit/>
          </a:bodyPr>
          <a:lstStyle>
            <a:lvl1pPr>
              <a:defRPr sz="4000" b="0" i="0" spc="-50" baseline="0">
                <a:solidFill>
                  <a:schemeClr val="tx1"/>
                </a:solidFill>
                <a:latin typeface="+mj-lt"/>
                <a:cs typeface="Segoe UI" panose="020B0502040204020203" pitchFamily="34" charset="0"/>
              </a:defRPr>
            </a:lvl1pPr>
          </a:lstStyle>
          <a:p>
            <a:r>
              <a:rPr lang="en-US"/>
              <a:t>Event name or </a:t>
            </a:r>
            <a:br>
              <a:rPr lang="en-US"/>
            </a:br>
            <a:r>
              <a:rPr lang="en-US"/>
              <a:t>presentation title </a:t>
            </a:r>
          </a:p>
        </p:txBody>
      </p:sp>
      <p:sp>
        <p:nvSpPr>
          <p:cNvPr id="3" name="Subtitle">
            <a:extLst>
              <a:ext uri="{FF2B5EF4-FFF2-40B4-BE49-F238E27FC236}">
                <a16:creationId xmlns:a16="http://schemas.microsoft.com/office/drawing/2014/main" id="{AA1ADBE6-5E29-7A6B-E210-597F443C7BFA}"/>
              </a:ext>
            </a:extLst>
          </p:cNvPr>
          <p:cNvSpPr>
            <a:spLocks noGrp="1"/>
          </p:cNvSpPr>
          <p:nvPr>
            <p:ph type="body" sz="quarter" idx="12" hasCustomPrompt="1"/>
          </p:nvPr>
        </p:nvSpPr>
        <p:spPr>
          <a:xfrm>
            <a:off x="582042" y="4215827"/>
            <a:ext cx="8193024" cy="246888"/>
          </a:xfrm>
          <a:prstGeom prst="rect">
            <a:avLst/>
          </a:prstGeo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Speaker name or subtitle</a:t>
            </a:r>
          </a:p>
        </p:txBody>
      </p:sp>
      <p:sp>
        <p:nvSpPr>
          <p:cNvPr id="9" name="Text Placeholder 4">
            <a:extLst>
              <a:ext uri="{FF2B5EF4-FFF2-40B4-BE49-F238E27FC236}">
                <a16:creationId xmlns:a16="http://schemas.microsoft.com/office/drawing/2014/main" id="{9D791B19-58A7-CCC1-7E59-596D25308565}"/>
              </a:ext>
            </a:extLst>
          </p:cNvPr>
          <p:cNvSpPr>
            <a:spLocks noGrp="1"/>
          </p:cNvSpPr>
          <p:nvPr>
            <p:ph type="body" sz="quarter" idx="13" hasCustomPrompt="1"/>
          </p:nvPr>
        </p:nvSpPr>
        <p:spPr>
          <a:xfrm>
            <a:off x="582042" y="6446520"/>
            <a:ext cx="1645920" cy="153888"/>
          </a:xfrm>
          <a:prstGeom prst="rect">
            <a:avLst/>
          </a:prstGeom>
          <a:noFill/>
        </p:spPr>
        <p:txBody>
          <a:bodyPr wrap="square" lIns="0" tIns="0" rIns="0" bIns="0">
            <a:spAutoFit/>
          </a:bodyPr>
          <a:lstStyle>
            <a:lvl1pPr marL="0" indent="0">
              <a:spcBef>
                <a:spcPts val="0"/>
              </a:spcBef>
              <a:buNone/>
              <a:defRPr sz="1000" spc="0" baseline="0">
                <a:solidFill>
                  <a:schemeClr val="tx1"/>
                </a:solidFill>
                <a:latin typeface="+mn-lt"/>
                <a:cs typeface="Segoe UI" panose="020B0502040204020203" pitchFamily="34" charset="0"/>
              </a:defRPr>
            </a:lvl1pPr>
          </a:lstStyle>
          <a:p>
            <a:pPr lvl="0"/>
            <a:r>
              <a:rPr lang="en-US"/>
              <a:t>Date</a:t>
            </a:r>
          </a:p>
        </p:txBody>
      </p:sp>
      <p:sp>
        <p:nvSpPr>
          <p:cNvPr id="11" name="TextBox 10">
            <a:extLst>
              <a:ext uri="{FF2B5EF4-FFF2-40B4-BE49-F238E27FC236}">
                <a16:creationId xmlns:a16="http://schemas.microsoft.com/office/drawing/2014/main" id="{79D24C9A-89BC-97E2-72D1-CB264F76EC90}"/>
              </a:ext>
            </a:extLst>
          </p:cNvPr>
          <p:cNvSpPr txBox="1"/>
          <p:nvPr userDrawn="1"/>
        </p:nvSpPr>
        <p:spPr>
          <a:xfrm>
            <a:off x="2471054" y="6446520"/>
            <a:ext cx="3143489" cy="153888"/>
          </a:xfrm>
          <a:prstGeom prst="rect">
            <a:avLst/>
          </a:prstGeom>
          <a:noFill/>
        </p:spPr>
        <p:txBody>
          <a:bodyPr wrap="none" lIns="0" tIns="0" rIns="0" bIns="0" rtlCol="0">
            <a:spAutoFit/>
          </a:bodyPr>
          <a:lstStyle/>
          <a:p>
            <a:pPr marL="0" marR="0" lvl="0" indent="0" algn="l" defTabSz="932742" rtl="0" eaLnBrk="1" fontAlgn="auto" latinLnBrk="0" hangingPunct="1">
              <a:lnSpc>
                <a:spcPct val="100000"/>
              </a:lnSpc>
              <a:spcBef>
                <a:spcPts val="0"/>
              </a:spcBef>
              <a:spcAft>
                <a:spcPts val="0"/>
              </a:spcAft>
              <a:buClrTx/>
              <a:buSzPct val="90000"/>
              <a:buFont typeface="Arial" panose="020B0604020202020204" pitchFamily="34" charset="0"/>
              <a:buNone/>
              <a:tabLst/>
              <a:defRPr/>
            </a:pPr>
            <a:r>
              <a:rPr lang="en-US" sz="1000" kern="1200" spc="0" baseline="0">
                <a:solidFill>
                  <a:schemeClr val="tx1"/>
                </a:solidFill>
                <a:latin typeface="+mn-lt"/>
                <a:ea typeface="+mn-ea"/>
                <a:cs typeface="Segoe UI" panose="020B0502040204020203" pitchFamily="34" charset="0"/>
              </a:rPr>
              <a:t>© Copyright Microsoft Corporation. All rights reserved. </a:t>
            </a:r>
          </a:p>
        </p:txBody>
      </p:sp>
    </p:spTree>
    <p:extLst>
      <p:ext uri="{BB962C8B-B14F-4D97-AF65-F5344CB8AC3E}">
        <p14:creationId xmlns:p14="http://schemas.microsoft.com/office/powerpoint/2010/main" val="129854576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450">
          <p15:clr>
            <a:srgbClr val="FBAE40"/>
          </p15:clr>
        </p15:guide>
        <p15:guide id="2" orient="horz" pos="2647">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2_Section_Gradient_Warm Gray">
    <p:bg>
      <p:bgPr>
        <a:solidFill>
          <a:schemeClr val="bg1"/>
        </a:solidFill>
        <a:effectLst/>
      </p:bgPr>
    </p:bg>
    <p:spTree>
      <p:nvGrpSpPr>
        <p:cNvPr id="1" name=""/>
        <p:cNvGrpSpPr/>
        <p:nvPr/>
      </p:nvGrpSpPr>
      <p:grpSpPr>
        <a:xfrm>
          <a:off x="0" y="0"/>
          <a:ext cx="0" cy="0"/>
          <a:chOff x="0" y="0"/>
          <a:chExt cx="0" cy="0"/>
        </a:xfrm>
      </p:grpSpPr>
      <p:pic>
        <p:nvPicPr>
          <p:cNvPr id="6" name="Picture 5" descr="A close-up of a curved object&#10;&#10;Description automatically generated">
            <a:extLst>
              <a:ext uri="{FF2B5EF4-FFF2-40B4-BE49-F238E27FC236}">
                <a16:creationId xmlns:a16="http://schemas.microsoft.com/office/drawing/2014/main" id="{BC06A425-7693-6E8F-EB7B-6C9814E91683}"/>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9" name="Rectangle 8">
            <a:extLst>
              <a:ext uri="{FF2B5EF4-FFF2-40B4-BE49-F238E27FC236}">
                <a16:creationId xmlns:a16="http://schemas.microsoft.com/office/drawing/2014/main" id="{E4F28DDB-A2B6-F21A-AFAE-6D86A1D0D50C}"/>
              </a:ext>
            </a:extLst>
          </p:cNvPr>
          <p:cNvSpPr/>
          <p:nvPr userDrawn="1"/>
        </p:nvSpPr>
        <p:spPr bwMode="auto">
          <a:xfrm>
            <a:off x="0" y="0"/>
            <a:ext cx="10241280" cy="6858000"/>
          </a:xfrm>
          <a:prstGeom prst="rect">
            <a:avLst/>
          </a:prstGeom>
          <a:gradFill>
            <a:gsLst>
              <a:gs pos="30000">
                <a:srgbClr val="FFF8F3">
                  <a:alpha val="77451"/>
                </a:srgbClr>
              </a:gs>
              <a:gs pos="0">
                <a:srgbClr val="FFF8F3"/>
              </a:gs>
              <a:gs pos="100000">
                <a:srgbClr val="FFF8F3">
                  <a:alpha val="0"/>
                </a:srgbClr>
              </a:gs>
            </a:gsLst>
            <a:lin ang="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sp>
        <p:nvSpPr>
          <p:cNvPr id="3" name="Title 1">
            <a:extLst>
              <a:ext uri="{FF2B5EF4-FFF2-40B4-BE49-F238E27FC236}">
                <a16:creationId xmlns:a16="http://schemas.microsoft.com/office/drawing/2014/main" id="{12D19AFB-6939-2FBA-48C9-66A2961406A7}"/>
              </a:ext>
            </a:extLst>
          </p:cNvPr>
          <p:cNvSpPr>
            <a:spLocks noGrp="1"/>
          </p:cNvSpPr>
          <p:nvPr>
            <p:ph type="title" hasCustomPrompt="1"/>
          </p:nvPr>
        </p:nvSpPr>
        <p:spPr>
          <a:xfrm>
            <a:off x="569911" y="3384610"/>
            <a:ext cx="4989641" cy="615553"/>
          </a:xfrm>
          <a:noFill/>
        </p:spPr>
        <p:txBody>
          <a:bodyPr wrap="square" lIns="0" tIns="0" rIns="0" bIns="0" anchor="b" anchorCtr="0">
            <a:spAutoFit/>
          </a:bodyPr>
          <a:lstStyle>
            <a:lvl1pPr>
              <a:defRPr sz="4000" b="1" i="0" spc="-50" baseline="0">
                <a:solidFill>
                  <a:schemeClr val="tx1"/>
                </a:solidFill>
                <a:latin typeface="+mj-lt"/>
                <a:ea typeface="Amazon Ember Display" panose="020F0603020204020204" pitchFamily="34" charset="0"/>
                <a:cs typeface="Segoe UI Semibold" panose="020B0502040204020203" pitchFamily="34" charset="0"/>
              </a:defRPr>
            </a:lvl1pPr>
          </a:lstStyle>
          <a:p>
            <a:r>
              <a:rPr lang="en-US"/>
              <a:t>Section divider title</a:t>
            </a:r>
          </a:p>
        </p:txBody>
      </p:sp>
      <p:sp>
        <p:nvSpPr>
          <p:cNvPr id="2" name="Text Placeholder 4">
            <a:extLst>
              <a:ext uri="{FF2B5EF4-FFF2-40B4-BE49-F238E27FC236}">
                <a16:creationId xmlns:a16="http://schemas.microsoft.com/office/drawing/2014/main" id="{F9CC4CD7-01CD-2983-6312-47D1240CC951}"/>
              </a:ext>
            </a:extLst>
          </p:cNvPr>
          <p:cNvSpPr>
            <a:spLocks noGrp="1"/>
          </p:cNvSpPr>
          <p:nvPr>
            <p:ph type="body" sz="quarter" idx="12" hasCustomPrompt="1"/>
          </p:nvPr>
        </p:nvSpPr>
        <p:spPr>
          <a:xfrm>
            <a:off x="582042" y="4215828"/>
            <a:ext cx="4989641" cy="246221"/>
          </a:xfrm>
          <a:prstGeom prst="rect">
            <a:avLst/>
          </a:prstGeo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Subtitle</a:t>
            </a:r>
          </a:p>
        </p:txBody>
      </p:sp>
    </p:spTree>
    <p:extLst>
      <p:ext uri="{BB962C8B-B14F-4D97-AF65-F5344CB8AC3E}">
        <p14:creationId xmlns:p14="http://schemas.microsoft.com/office/powerpoint/2010/main" val="259933832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450" userDrawn="1">
          <p15:clr>
            <a:srgbClr val="FBAE40"/>
          </p15:clr>
        </p15:guide>
        <p15:guide id="2" orient="horz" pos="2647"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1_1-column_Text">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2" y="585216"/>
            <a:ext cx="8193024" cy="307777"/>
          </a:xfrm>
        </p:spPr>
        <p:txBody>
          <a:bodyPr/>
          <a:lstStyle>
            <a:lvl1pPr>
              <a:defRPr sz="2000" b="0" i="0">
                <a:solidFill>
                  <a:schemeClr val="tx1"/>
                </a:solidFill>
                <a:latin typeface="+mj-lt"/>
                <a:cs typeface="Segoe UI Semibold" panose="020B0502040204020203" pitchFamily="34" charset="0"/>
              </a:defRPr>
            </a:lvl1pPr>
          </a:lstStyle>
          <a:p>
            <a:r>
              <a:rPr lang="en-US"/>
              <a:t>Click to edit Master title style</a:t>
            </a:r>
          </a:p>
        </p:txBody>
      </p:sp>
      <p:sp>
        <p:nvSpPr>
          <p:cNvPr id="5" name="Text Placeholder 11">
            <a:extLst>
              <a:ext uri="{FF2B5EF4-FFF2-40B4-BE49-F238E27FC236}">
                <a16:creationId xmlns:a16="http://schemas.microsoft.com/office/drawing/2014/main" id="{A790AA64-2857-089A-38D7-2F214254E968}"/>
              </a:ext>
            </a:extLst>
          </p:cNvPr>
          <p:cNvSpPr>
            <a:spLocks noGrp="1"/>
          </p:cNvSpPr>
          <p:nvPr>
            <p:ph type="body" sz="quarter" idx="17"/>
          </p:nvPr>
        </p:nvSpPr>
        <p:spPr>
          <a:xfrm>
            <a:off x="584199" y="1594155"/>
            <a:ext cx="8196463" cy="246221"/>
          </a:xfrm>
          <a:prstGeom prst="rect">
            <a:avLst/>
          </a:prstGeom>
        </p:spPr>
        <p:txBody>
          <a:bodyPr anchor="t"/>
          <a:lstStyle>
            <a:lvl1pPr marL="0" indent="0">
              <a:spcBef>
                <a:spcPts val="0"/>
              </a:spcBef>
              <a:buNone/>
              <a:defRPr sz="1600">
                <a:solidFill>
                  <a:schemeClr val="tx1"/>
                </a:solidFill>
                <a:latin typeface="+mj-lt"/>
              </a:defRPr>
            </a:lvl1pPr>
          </a:lstStyle>
          <a:p>
            <a:pPr lvl="0"/>
            <a:r>
              <a:rPr lang="en-US"/>
              <a:t>Click to edit Master text styles</a:t>
            </a:r>
          </a:p>
        </p:txBody>
      </p:sp>
      <p:sp>
        <p:nvSpPr>
          <p:cNvPr id="6" name="Text Placeholder 3">
            <a:extLst>
              <a:ext uri="{FF2B5EF4-FFF2-40B4-BE49-F238E27FC236}">
                <a16:creationId xmlns:a16="http://schemas.microsoft.com/office/drawing/2014/main" id="{55AAAF14-6312-27D6-344A-FC49DD3F1116}"/>
              </a:ext>
            </a:extLst>
          </p:cNvPr>
          <p:cNvSpPr>
            <a:spLocks noGrp="1"/>
          </p:cNvSpPr>
          <p:nvPr>
            <p:ph type="body" sz="quarter" idx="15"/>
          </p:nvPr>
        </p:nvSpPr>
        <p:spPr>
          <a:xfrm>
            <a:off x="586390" y="2085764"/>
            <a:ext cx="8193024" cy="726353"/>
          </a:xfrm>
          <a:prstGeom prst="rect">
            <a:avLst/>
          </a:prstGeom>
        </p:spPr>
        <p:txBody>
          <a:bodyPr wrap="square">
            <a:spAutoFit/>
          </a:bodyPr>
          <a:lstStyle>
            <a:lvl1pPr marL="137160" indent="-137160">
              <a:buFont typeface="Arial" panose="020B0604020202020204" pitchFamily="34" charset="0"/>
              <a:buChar char="•"/>
              <a:defRPr>
                <a:solidFill>
                  <a:schemeClr val="tx1"/>
                </a:solidFill>
              </a:defRPr>
            </a:lvl1pPr>
            <a:lvl2pPr marL="265176" indent="-128016">
              <a:buFont typeface="Arial" panose="020B0604020202020204" pitchFamily="34" charset="0"/>
              <a:buChar char="•"/>
              <a:defRPr>
                <a:solidFill>
                  <a:schemeClr val="tx1"/>
                </a:solidFill>
              </a:defRPr>
            </a:lvl2pPr>
            <a:lvl3pPr marL="384048" indent="-118872">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861833233"/>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28" orient="horz" pos="4320">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1-column_Text_with Image">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1" y="585216"/>
            <a:ext cx="4710689" cy="1107996"/>
          </a:xfrm>
        </p:spPr>
        <p:txBody>
          <a:bodyPr/>
          <a:lstStyle>
            <a:lvl1pPr>
              <a:defRPr sz="3600" b="0" i="0">
                <a:solidFill>
                  <a:schemeClr val="tx1"/>
                </a:solidFill>
                <a:latin typeface="+mj-lt"/>
                <a:cs typeface="Segoe UI Semibold" panose="020B0502040204020203" pitchFamily="34" charset="0"/>
              </a:defRPr>
            </a:lvl1pPr>
          </a:lstStyle>
          <a:p>
            <a:r>
              <a:rPr lang="en-US"/>
              <a:t>Click to edit Master title style</a:t>
            </a:r>
          </a:p>
        </p:txBody>
      </p:sp>
      <p:sp>
        <p:nvSpPr>
          <p:cNvPr id="8" name="Text Placeholder 11">
            <a:extLst>
              <a:ext uri="{FF2B5EF4-FFF2-40B4-BE49-F238E27FC236}">
                <a16:creationId xmlns:a16="http://schemas.microsoft.com/office/drawing/2014/main" id="{4ACB92EB-B163-EB38-0156-C028F872F1C8}"/>
              </a:ext>
            </a:extLst>
          </p:cNvPr>
          <p:cNvSpPr>
            <a:spLocks noGrp="1"/>
          </p:cNvSpPr>
          <p:nvPr>
            <p:ph type="body" sz="quarter" idx="16"/>
          </p:nvPr>
        </p:nvSpPr>
        <p:spPr>
          <a:xfrm>
            <a:off x="584200" y="2286000"/>
            <a:ext cx="4714663" cy="246221"/>
          </a:xfrm>
          <a:prstGeom prst="rect">
            <a:avLst/>
          </a:prstGeom>
        </p:spPr>
        <p:txBody>
          <a:bodyPr anchor="t"/>
          <a:lstStyle>
            <a:lvl1pPr marL="0" indent="0">
              <a:spcBef>
                <a:spcPts val="0"/>
              </a:spcBef>
              <a:buNone/>
              <a:defRPr sz="1600">
                <a:solidFill>
                  <a:schemeClr val="tx1"/>
                </a:solidFill>
                <a:latin typeface="+mj-lt"/>
              </a:defRPr>
            </a:lvl1pPr>
          </a:lstStyle>
          <a:p>
            <a:pPr lvl="0"/>
            <a:r>
              <a:rPr lang="en-US"/>
              <a:t>Click to edit Master text styles</a:t>
            </a:r>
          </a:p>
        </p:txBody>
      </p:sp>
      <p:sp>
        <p:nvSpPr>
          <p:cNvPr id="9" name="Text Placeholder 3">
            <a:extLst>
              <a:ext uri="{FF2B5EF4-FFF2-40B4-BE49-F238E27FC236}">
                <a16:creationId xmlns:a16="http://schemas.microsoft.com/office/drawing/2014/main" id="{20190326-CB8A-9A65-714A-07CD312C349A}"/>
              </a:ext>
            </a:extLst>
          </p:cNvPr>
          <p:cNvSpPr>
            <a:spLocks noGrp="1"/>
          </p:cNvSpPr>
          <p:nvPr>
            <p:ph type="body" sz="quarter" idx="15"/>
          </p:nvPr>
        </p:nvSpPr>
        <p:spPr>
          <a:xfrm>
            <a:off x="586389" y="2777609"/>
            <a:ext cx="4712685" cy="726353"/>
          </a:xfrm>
          <a:prstGeom prst="rect">
            <a:avLst/>
          </a:prstGeom>
        </p:spPr>
        <p:txBody>
          <a:bodyPr wrap="square">
            <a:spAutoFit/>
          </a:bodyPr>
          <a:lstStyle>
            <a:lvl1pPr marL="137160" indent="-137160">
              <a:spcAft>
                <a:spcPts val="0"/>
              </a:spcAft>
              <a:buFont typeface="Arial" panose="020B0604020202020204" pitchFamily="34" charset="0"/>
              <a:buChar char="•"/>
              <a:defRPr>
                <a:solidFill>
                  <a:schemeClr val="tx1"/>
                </a:solidFill>
              </a:defRPr>
            </a:lvl1pPr>
            <a:lvl2pPr marL="265176" indent="-128016">
              <a:spcAft>
                <a:spcPts val="0"/>
              </a:spcAft>
              <a:buFont typeface="Arial" panose="020B0604020202020204" pitchFamily="34" charset="0"/>
              <a:buChar char="•"/>
              <a:defRPr>
                <a:solidFill>
                  <a:schemeClr val="tx1"/>
                </a:solidFill>
              </a:defRPr>
            </a:lvl2pPr>
            <a:lvl3pPr marL="384048" indent="-118872">
              <a:spcAft>
                <a:spcPts val="0"/>
              </a:spcAft>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7E90DBB6-E167-EFBB-7028-79615839561D}"/>
              </a:ext>
            </a:extLst>
          </p:cNvPr>
          <p:cNvSpPr>
            <a:spLocks noGrp="1"/>
          </p:cNvSpPr>
          <p:nvPr>
            <p:ph type="pic" sz="quarter" idx="19" hasCustomPrompt="1"/>
          </p:nvPr>
        </p:nvSpPr>
        <p:spPr bwMode="ltGray">
          <a:xfrm>
            <a:off x="6096000" y="0"/>
            <a:ext cx="6096000" cy="6858000"/>
          </a:xfrm>
          <a:prstGeom prst="rect">
            <a:avLst/>
          </a:prstGeom>
          <a:solidFill>
            <a:srgbClr val="F4F4F7"/>
          </a:solidFill>
        </p:spPr>
        <p:txBody>
          <a:bodyPr lIns="0" tIns="0" rIns="0" bIns="731520" anchor="ctr" anchorCtr="0">
            <a:noAutofit/>
          </a:bodyPr>
          <a:lstStyle>
            <a:lvl1pPr marL="0" indent="0" algn="ctr">
              <a:lnSpc>
                <a:spcPct val="100000"/>
              </a:lnSpc>
              <a:buNone/>
              <a:defRPr sz="12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a:p>
            <a:endParaRPr lang="en-US"/>
          </a:p>
          <a:p>
            <a:endParaRPr lang="en-US"/>
          </a:p>
        </p:txBody>
      </p:sp>
    </p:spTree>
    <p:extLst>
      <p:ext uri="{BB962C8B-B14F-4D97-AF65-F5344CB8AC3E}">
        <p14:creationId xmlns:p14="http://schemas.microsoft.com/office/powerpoint/2010/main" val="3593988209"/>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60" userDrawn="1">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2-column_Text_with Image">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2" y="585216"/>
            <a:ext cx="7248356" cy="553998"/>
          </a:xfrm>
        </p:spPr>
        <p:txBody>
          <a:bodyPr/>
          <a:lstStyle>
            <a:lvl1pPr>
              <a:defRPr sz="3600" b="0" i="0">
                <a:solidFill>
                  <a:srgbClr val="001F2D"/>
                </a:solidFill>
                <a:latin typeface="+mj-lt"/>
                <a:cs typeface="Segoe UI Semibold" panose="020B0502040204020203" pitchFamily="34" charset="0"/>
              </a:defRPr>
            </a:lvl1pPr>
          </a:lstStyle>
          <a:p>
            <a:r>
              <a:rPr lang="en-US"/>
              <a:t>Click to edit Master title style</a:t>
            </a:r>
          </a:p>
        </p:txBody>
      </p:sp>
      <p:sp>
        <p:nvSpPr>
          <p:cNvPr id="11" name="Text Placeholder 11">
            <a:extLst>
              <a:ext uri="{FF2B5EF4-FFF2-40B4-BE49-F238E27FC236}">
                <a16:creationId xmlns:a16="http://schemas.microsoft.com/office/drawing/2014/main" id="{3C284B3A-DEE1-29EB-8131-8DF975DF34DC}"/>
              </a:ext>
            </a:extLst>
          </p:cNvPr>
          <p:cNvSpPr>
            <a:spLocks noGrp="1"/>
          </p:cNvSpPr>
          <p:nvPr>
            <p:ph type="body" sz="quarter" idx="16"/>
          </p:nvPr>
        </p:nvSpPr>
        <p:spPr>
          <a:xfrm>
            <a:off x="584200" y="1594155"/>
            <a:ext cx="3479071" cy="246221"/>
          </a:xfrm>
          <a:prstGeom prst="rect">
            <a:avLst/>
          </a:prstGeom>
        </p:spPr>
        <p:txBody>
          <a:bodyPr anchor="t"/>
          <a:lstStyle>
            <a:lvl1pPr marL="0" indent="0">
              <a:spcBef>
                <a:spcPts val="0"/>
              </a:spcBef>
              <a:buNone/>
              <a:defRPr sz="1600">
                <a:solidFill>
                  <a:schemeClr val="tx1"/>
                </a:solidFill>
                <a:latin typeface="+mj-lt"/>
              </a:defRPr>
            </a:lvl1pPr>
          </a:lstStyle>
          <a:p>
            <a:pPr lvl="0"/>
            <a:r>
              <a:rPr lang="en-US"/>
              <a:t>Click to edit Master text styles</a:t>
            </a:r>
          </a:p>
        </p:txBody>
      </p:sp>
      <p:sp>
        <p:nvSpPr>
          <p:cNvPr id="12" name="Text Placeholder 3">
            <a:extLst>
              <a:ext uri="{FF2B5EF4-FFF2-40B4-BE49-F238E27FC236}">
                <a16:creationId xmlns:a16="http://schemas.microsoft.com/office/drawing/2014/main" id="{CF3D4312-BF2B-32E8-5504-BD03D020A7F6}"/>
              </a:ext>
            </a:extLst>
          </p:cNvPr>
          <p:cNvSpPr>
            <a:spLocks noGrp="1"/>
          </p:cNvSpPr>
          <p:nvPr>
            <p:ph type="body" sz="quarter" idx="15"/>
          </p:nvPr>
        </p:nvSpPr>
        <p:spPr>
          <a:xfrm>
            <a:off x="586390" y="2085764"/>
            <a:ext cx="3477611" cy="726353"/>
          </a:xfrm>
          <a:prstGeom prst="rect">
            <a:avLst/>
          </a:prstGeom>
        </p:spPr>
        <p:txBody>
          <a:bodyPr wrap="square">
            <a:spAutoFit/>
          </a:bodyPr>
          <a:lstStyle>
            <a:lvl1pPr marL="137160" indent="-137160">
              <a:buFont typeface="Arial" panose="020B0604020202020204" pitchFamily="34" charset="0"/>
              <a:buChar char="•"/>
              <a:defRPr>
                <a:solidFill>
                  <a:schemeClr val="tx1"/>
                </a:solidFill>
              </a:defRPr>
            </a:lvl1pPr>
            <a:lvl2pPr marL="265176" indent="-128016">
              <a:buFont typeface="Arial" panose="020B0604020202020204" pitchFamily="34" charset="0"/>
              <a:buChar char="•"/>
              <a:defRPr>
                <a:solidFill>
                  <a:schemeClr val="tx1"/>
                </a:solidFill>
              </a:defRPr>
            </a:lvl2pPr>
            <a:lvl3pPr marL="384048" indent="-118872">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
        <p:nvSpPr>
          <p:cNvPr id="13" name="Text Placeholder 11">
            <a:extLst>
              <a:ext uri="{FF2B5EF4-FFF2-40B4-BE49-F238E27FC236}">
                <a16:creationId xmlns:a16="http://schemas.microsoft.com/office/drawing/2014/main" id="{17AB9DF2-C697-A678-389D-BE5F6AF6F25B}"/>
              </a:ext>
            </a:extLst>
          </p:cNvPr>
          <p:cNvSpPr>
            <a:spLocks noGrp="1"/>
          </p:cNvSpPr>
          <p:nvPr>
            <p:ph type="body" sz="quarter" idx="22"/>
          </p:nvPr>
        </p:nvSpPr>
        <p:spPr>
          <a:xfrm>
            <a:off x="4357547" y="1594155"/>
            <a:ext cx="3479071" cy="246221"/>
          </a:xfrm>
          <a:prstGeom prst="rect">
            <a:avLst/>
          </a:prstGeom>
        </p:spPr>
        <p:txBody>
          <a:bodyPr anchor="t"/>
          <a:lstStyle>
            <a:lvl1pPr marL="0" indent="0">
              <a:spcBef>
                <a:spcPts val="0"/>
              </a:spcBef>
              <a:buNone/>
              <a:defRPr sz="1600">
                <a:solidFill>
                  <a:schemeClr val="tx1"/>
                </a:solidFill>
                <a:latin typeface="+mj-lt"/>
              </a:defRPr>
            </a:lvl1pPr>
          </a:lstStyle>
          <a:p>
            <a:pPr lvl="0"/>
            <a:r>
              <a:rPr lang="en-US"/>
              <a:t>Click to edit Master text styles</a:t>
            </a:r>
          </a:p>
        </p:txBody>
      </p:sp>
      <p:sp>
        <p:nvSpPr>
          <p:cNvPr id="14" name="Text Placeholder 3">
            <a:extLst>
              <a:ext uri="{FF2B5EF4-FFF2-40B4-BE49-F238E27FC236}">
                <a16:creationId xmlns:a16="http://schemas.microsoft.com/office/drawing/2014/main" id="{C8ADB951-618D-18AA-AF3F-A625B8916844}"/>
              </a:ext>
            </a:extLst>
          </p:cNvPr>
          <p:cNvSpPr>
            <a:spLocks noGrp="1"/>
          </p:cNvSpPr>
          <p:nvPr>
            <p:ph type="body" sz="quarter" idx="23"/>
          </p:nvPr>
        </p:nvSpPr>
        <p:spPr>
          <a:xfrm>
            <a:off x="4359737" y="2085764"/>
            <a:ext cx="3477611" cy="726353"/>
          </a:xfrm>
          <a:prstGeom prst="rect">
            <a:avLst/>
          </a:prstGeom>
        </p:spPr>
        <p:txBody>
          <a:bodyPr wrap="square">
            <a:spAutoFit/>
          </a:bodyPr>
          <a:lstStyle>
            <a:lvl1pPr marL="137160" indent="-137160">
              <a:buFont typeface="Arial" panose="020B0604020202020204" pitchFamily="34" charset="0"/>
              <a:buChar char="•"/>
              <a:defRPr>
                <a:solidFill>
                  <a:schemeClr val="tx1"/>
                </a:solidFill>
              </a:defRPr>
            </a:lvl1pPr>
            <a:lvl2pPr marL="265176" indent="-128016">
              <a:buFont typeface="Arial" panose="020B0604020202020204" pitchFamily="34" charset="0"/>
              <a:buChar char="•"/>
              <a:defRPr>
                <a:solidFill>
                  <a:schemeClr val="tx1"/>
                </a:solidFill>
              </a:defRPr>
            </a:lvl2pPr>
            <a:lvl3pPr marL="384048" indent="-118872">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59B1DE51-5CDE-B96B-62FD-3A69CF692881}"/>
              </a:ext>
            </a:extLst>
          </p:cNvPr>
          <p:cNvSpPr>
            <a:spLocks noGrp="1"/>
          </p:cNvSpPr>
          <p:nvPr>
            <p:ph type="pic" sz="quarter" idx="19" hasCustomPrompt="1"/>
          </p:nvPr>
        </p:nvSpPr>
        <p:spPr bwMode="ltGray">
          <a:xfrm>
            <a:off x="8128000" y="0"/>
            <a:ext cx="4064000" cy="6858000"/>
          </a:xfrm>
          <a:prstGeom prst="rect">
            <a:avLst/>
          </a:prstGeom>
          <a:solidFill>
            <a:srgbClr val="F4F4F7"/>
          </a:solidFill>
        </p:spPr>
        <p:txBody>
          <a:bodyPr lIns="0" tIns="0" rIns="0" bIns="731520" anchor="ctr" anchorCtr="0">
            <a:noAutofit/>
          </a:bodyPr>
          <a:lstStyle>
            <a:lvl1pPr marL="0" indent="0" algn="ctr">
              <a:lnSpc>
                <a:spcPct val="100000"/>
              </a:lnSpc>
              <a:buNone/>
              <a:defRPr sz="12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a:p>
            <a:endParaRPr lang="en-US"/>
          </a:p>
          <a:p>
            <a:endParaRPr lang="en-US"/>
          </a:p>
        </p:txBody>
      </p:sp>
    </p:spTree>
    <p:extLst>
      <p:ext uri="{BB962C8B-B14F-4D97-AF65-F5344CB8AC3E}">
        <p14:creationId xmlns:p14="http://schemas.microsoft.com/office/powerpoint/2010/main" val="743907013"/>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Closing slide_with Logo">
    <p:bg>
      <p:bgRef idx="1001">
        <a:schemeClr val="bg2"/>
      </p:bgRef>
    </p:bg>
    <p:spTree>
      <p:nvGrpSpPr>
        <p:cNvPr id="1" name=""/>
        <p:cNvGrpSpPr/>
        <p:nvPr/>
      </p:nvGrpSpPr>
      <p:grpSpPr>
        <a:xfrm>
          <a:off x="0" y="0"/>
          <a:ext cx="0" cy="0"/>
          <a:chOff x="0" y="0"/>
          <a:chExt cx="0" cy="0"/>
        </a:xfrm>
      </p:grpSpPr>
      <p:pic>
        <p:nvPicPr>
          <p:cNvPr id="8" name="Picture 7" descr="A close-up of a computer screen&#10;&#10;Description automatically generated">
            <a:extLst>
              <a:ext uri="{FF2B5EF4-FFF2-40B4-BE49-F238E27FC236}">
                <a16:creationId xmlns:a16="http://schemas.microsoft.com/office/drawing/2014/main" id="{2DB4627A-42AD-DD19-0422-DBBC9408E6AB}"/>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2" name="MS logo gray - EMF">
            <a:extLst>
              <a:ext uri="{FF2B5EF4-FFF2-40B4-BE49-F238E27FC236}">
                <a16:creationId xmlns:a16="http://schemas.microsoft.com/office/drawing/2014/main" id="{34855668-1A0A-E5EE-1D0F-97B30351BA0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
        <p:nvSpPr>
          <p:cNvPr id="5" name="Text Box 3"/>
          <p:cNvSpPr txBox="1">
            <a:spLocks noChangeArrowheads="1"/>
          </p:cNvSpPr>
          <p:nvPr userDrawn="1"/>
        </p:nvSpPr>
        <p:spPr bwMode="blackWhite">
          <a:xfrm>
            <a:off x="584200" y="6446520"/>
            <a:ext cx="8193024" cy="153888"/>
          </a:xfrm>
          <a:prstGeom prst="rect">
            <a:avLst/>
          </a:prstGeom>
          <a:noFill/>
          <a:ln w="12700">
            <a:noFill/>
            <a:miter lim="800000"/>
            <a:headEnd type="none" w="sm" len="sm"/>
            <a:tailEnd type="none" w="sm" len="sm"/>
          </a:ln>
          <a:effectLst/>
        </p:spPr>
        <p:txBody>
          <a:bodyPr vert="horz" wrap="square" lIns="0" tIns="0" rIns="0" bIns="0" numCol="1" anchor="b" anchorCtr="0" compatLnSpc="1">
            <a:prstTxWarp prst="textNoShape">
              <a:avLst/>
            </a:prstTxWarp>
            <a:spAutoFit/>
          </a:bodyPr>
          <a:lstStyle/>
          <a:p>
            <a:pPr defTabSz="932290" eaLnBrk="0" hangingPunct="0"/>
            <a:r>
              <a:rPr lang="en-US" sz="1000">
                <a:solidFill>
                  <a:schemeClr val="tx1"/>
                </a:solidFill>
                <a:cs typeface="Segoe UI" pitchFamily="34" charset="0"/>
              </a:rPr>
              <a:t>© Copyright Microsoft Corporation. All rights reserved. </a:t>
            </a:r>
          </a:p>
        </p:txBody>
      </p:sp>
      <p:sp>
        <p:nvSpPr>
          <p:cNvPr id="3" name="Title 1">
            <a:extLst>
              <a:ext uri="{FF2B5EF4-FFF2-40B4-BE49-F238E27FC236}">
                <a16:creationId xmlns:a16="http://schemas.microsoft.com/office/drawing/2014/main" id="{5072CE3E-C99E-C188-A13F-A0815FF096D2}"/>
              </a:ext>
            </a:extLst>
          </p:cNvPr>
          <p:cNvSpPr>
            <a:spLocks noGrp="1"/>
          </p:cNvSpPr>
          <p:nvPr>
            <p:ph type="title" hasCustomPrompt="1"/>
          </p:nvPr>
        </p:nvSpPr>
        <p:spPr>
          <a:xfrm>
            <a:off x="588262" y="-307777"/>
            <a:ext cx="8193024" cy="307777"/>
          </a:xfrm>
        </p:spPr>
        <p:txBody>
          <a:bodyPr/>
          <a:lstStyle>
            <a:lvl1pPr>
              <a:defRPr sz="2000" b="0" i="0">
                <a:solidFill>
                  <a:srgbClr val="001F2D"/>
                </a:solidFill>
                <a:latin typeface="+mj-lt"/>
                <a:cs typeface="Segoe UI Semibold" panose="020B0502040204020203" pitchFamily="34" charset="0"/>
              </a:defRPr>
            </a:lvl1pPr>
          </a:lstStyle>
          <a:p>
            <a:r>
              <a:rPr lang="en-US"/>
              <a:t>Final slide with logo</a:t>
            </a:r>
          </a:p>
        </p:txBody>
      </p:sp>
    </p:spTree>
    <p:extLst>
      <p:ext uri="{BB962C8B-B14F-4D97-AF65-F5344CB8AC3E}">
        <p14:creationId xmlns:p14="http://schemas.microsoft.com/office/powerpoint/2010/main" val="691258852"/>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1_Closing slide_with Logo">
    <p:bg>
      <p:bgRef idx="1001">
        <a:schemeClr val="bg2"/>
      </p:bgRef>
    </p:bg>
    <p:spTree>
      <p:nvGrpSpPr>
        <p:cNvPr id="1" name=""/>
        <p:cNvGrpSpPr/>
        <p:nvPr/>
      </p:nvGrpSpPr>
      <p:grpSpPr>
        <a:xfrm>
          <a:off x="0" y="0"/>
          <a:ext cx="0" cy="0"/>
          <a:chOff x="0" y="0"/>
          <a:chExt cx="0" cy="0"/>
        </a:xfrm>
      </p:grpSpPr>
      <p:pic>
        <p:nvPicPr>
          <p:cNvPr id="2" name="MS logo gray - EMF">
            <a:extLst>
              <a:ext uri="{FF2B5EF4-FFF2-40B4-BE49-F238E27FC236}">
                <a16:creationId xmlns:a16="http://schemas.microsoft.com/office/drawing/2014/main" id="{34855668-1A0A-E5EE-1D0F-97B30351BA0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
        <p:nvSpPr>
          <p:cNvPr id="5" name="Text Box 3"/>
          <p:cNvSpPr txBox="1">
            <a:spLocks noChangeArrowheads="1"/>
          </p:cNvSpPr>
          <p:nvPr userDrawn="1"/>
        </p:nvSpPr>
        <p:spPr bwMode="blackWhite">
          <a:xfrm>
            <a:off x="584200" y="6446520"/>
            <a:ext cx="8193024" cy="153888"/>
          </a:xfrm>
          <a:prstGeom prst="rect">
            <a:avLst/>
          </a:prstGeom>
          <a:noFill/>
          <a:ln w="12700">
            <a:noFill/>
            <a:miter lim="800000"/>
            <a:headEnd type="none" w="sm" len="sm"/>
            <a:tailEnd type="none" w="sm" len="sm"/>
          </a:ln>
          <a:effectLst/>
        </p:spPr>
        <p:txBody>
          <a:bodyPr vert="horz" wrap="square" lIns="0" tIns="0" rIns="0" bIns="0" numCol="1" anchor="b" anchorCtr="0" compatLnSpc="1">
            <a:prstTxWarp prst="textNoShape">
              <a:avLst/>
            </a:prstTxWarp>
            <a:spAutoFit/>
          </a:bodyPr>
          <a:lstStyle/>
          <a:p>
            <a:pPr defTabSz="932290" eaLnBrk="0" hangingPunct="0"/>
            <a:r>
              <a:rPr lang="en-US" sz="1000">
                <a:solidFill>
                  <a:schemeClr val="tx1"/>
                </a:solidFill>
                <a:cs typeface="Segoe UI" pitchFamily="34" charset="0"/>
              </a:rPr>
              <a:t>© Copyright Microsoft Corporation. All rights reserved. </a:t>
            </a:r>
          </a:p>
        </p:txBody>
      </p:sp>
      <p:sp>
        <p:nvSpPr>
          <p:cNvPr id="3" name="Title 1">
            <a:extLst>
              <a:ext uri="{FF2B5EF4-FFF2-40B4-BE49-F238E27FC236}">
                <a16:creationId xmlns:a16="http://schemas.microsoft.com/office/drawing/2014/main" id="{5072CE3E-C99E-C188-A13F-A0815FF096D2}"/>
              </a:ext>
            </a:extLst>
          </p:cNvPr>
          <p:cNvSpPr>
            <a:spLocks noGrp="1"/>
          </p:cNvSpPr>
          <p:nvPr>
            <p:ph type="title" hasCustomPrompt="1"/>
          </p:nvPr>
        </p:nvSpPr>
        <p:spPr>
          <a:xfrm>
            <a:off x="588262" y="-307777"/>
            <a:ext cx="8193024" cy="307777"/>
          </a:xfrm>
        </p:spPr>
        <p:txBody>
          <a:bodyPr/>
          <a:lstStyle>
            <a:lvl1pPr>
              <a:defRPr sz="2000" b="0" i="0">
                <a:solidFill>
                  <a:srgbClr val="001F2D"/>
                </a:solidFill>
                <a:latin typeface="+mj-lt"/>
                <a:cs typeface="Segoe UI Semibold" panose="020B0502040204020203" pitchFamily="34" charset="0"/>
              </a:defRPr>
            </a:lvl1pPr>
          </a:lstStyle>
          <a:p>
            <a:r>
              <a:rPr lang="en-US"/>
              <a:t>Final slide with logo</a:t>
            </a:r>
          </a:p>
        </p:txBody>
      </p:sp>
    </p:spTree>
    <p:extLst>
      <p:ext uri="{BB962C8B-B14F-4D97-AF65-F5344CB8AC3E}">
        <p14:creationId xmlns:p14="http://schemas.microsoft.com/office/powerpoint/2010/main" val="977811288"/>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284005296"/>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Blank_with Hea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1" y="585216"/>
            <a:ext cx="11011601" cy="553998"/>
          </a:xfrm>
        </p:spPr>
        <p:txBody>
          <a:bodyPr/>
          <a:lstStyle>
            <a:lvl1pPr>
              <a:defRPr sz="3600" b="0" i="0">
                <a:solidFill>
                  <a:schemeClr val="tx1"/>
                </a:solidFill>
                <a:latin typeface="+mj-lt"/>
                <a:cs typeface="Segoe UI Semibold"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764251793"/>
      </p:ext>
    </p:extLst>
  </p:cSld>
  <p:clrMapOvr>
    <a:masterClrMapping/>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column_Text">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1" y="585216"/>
            <a:ext cx="11011601" cy="553998"/>
          </a:xfrm>
        </p:spPr>
        <p:txBody>
          <a:bodyPr/>
          <a:lstStyle>
            <a:lvl1pPr>
              <a:defRPr sz="3600" b="0" i="0">
                <a:solidFill>
                  <a:schemeClr val="tx1"/>
                </a:solidFill>
                <a:latin typeface="+mj-lt"/>
                <a:cs typeface="Segoe UI Semibold" panose="020B0502040204020203" pitchFamily="34" charset="0"/>
              </a:defRPr>
            </a:lvl1pPr>
          </a:lstStyle>
          <a:p>
            <a:r>
              <a:rPr lang="en-US"/>
              <a:t>Click to edit Master title style</a:t>
            </a:r>
          </a:p>
        </p:txBody>
      </p:sp>
      <p:sp>
        <p:nvSpPr>
          <p:cNvPr id="3" name="Text Placeholder 3">
            <a:extLst>
              <a:ext uri="{FF2B5EF4-FFF2-40B4-BE49-F238E27FC236}">
                <a16:creationId xmlns:a16="http://schemas.microsoft.com/office/drawing/2014/main" id="{05B49E74-D3F8-9BC9-0A3F-F524E6C5A414}"/>
              </a:ext>
            </a:extLst>
          </p:cNvPr>
          <p:cNvSpPr>
            <a:spLocks noGrp="1"/>
          </p:cNvSpPr>
          <p:nvPr>
            <p:ph type="body" sz="quarter" idx="15"/>
          </p:nvPr>
        </p:nvSpPr>
        <p:spPr>
          <a:xfrm>
            <a:off x="586389" y="1591056"/>
            <a:ext cx="11013474" cy="726353"/>
          </a:xfrm>
          <a:prstGeom prst="rect">
            <a:avLst/>
          </a:prstGeom>
        </p:spPr>
        <p:txBody>
          <a:bodyPr wrap="square">
            <a:spAutoFit/>
          </a:bodyPr>
          <a:lstStyle>
            <a:lvl1pPr marL="137160" indent="-137160">
              <a:buFont typeface="Arial" panose="020B0604020202020204" pitchFamily="34" charset="0"/>
              <a:buChar char="•"/>
              <a:defRPr>
                <a:solidFill>
                  <a:schemeClr val="tx1"/>
                </a:solidFill>
              </a:defRPr>
            </a:lvl1pPr>
            <a:lvl2pPr marL="265176" indent="-128016">
              <a:buFont typeface="Arial" panose="020B0604020202020204" pitchFamily="34" charset="0"/>
              <a:buChar char="•"/>
              <a:defRPr>
                <a:solidFill>
                  <a:schemeClr val="tx1"/>
                </a:solidFill>
              </a:defRPr>
            </a:lvl2pPr>
            <a:lvl3pPr marL="384048" indent="-118872">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373569455"/>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28" orient="horz" pos="4320">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Blank_with Head">
    <p:spTree>
      <p:nvGrpSpPr>
        <p:cNvPr id="1" name=""/>
        <p:cNvGrpSpPr/>
        <p:nvPr/>
      </p:nvGrpSpPr>
      <p:grpSpPr>
        <a:xfrm>
          <a:off x="0" y="0"/>
          <a:ext cx="0" cy="0"/>
          <a:chOff x="0" y="0"/>
          <a:chExt cx="0" cy="0"/>
        </a:xfrm>
      </p:grpSpPr>
      <p:pic>
        <p:nvPicPr>
          <p:cNvPr id="3" name="Picture 2" descr="A blue and white background&#10;&#10;Description automatically generated">
            <a:extLst>
              <a:ext uri="{FF2B5EF4-FFF2-40B4-BE49-F238E27FC236}">
                <a16:creationId xmlns:a16="http://schemas.microsoft.com/office/drawing/2014/main" id="{594F2FE5-E83C-FD34-6F42-2F895F0DD4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flipH="1">
            <a:off x="0" y="0"/>
            <a:ext cx="12192000" cy="6858000"/>
          </a:xfrm>
          <a:prstGeom prst="rect">
            <a:avLst/>
          </a:prstGeom>
        </p:spPr>
      </p:pic>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1" y="585216"/>
            <a:ext cx="11011601" cy="553998"/>
          </a:xfrm>
        </p:spPr>
        <p:txBody>
          <a:bodyPr/>
          <a:lstStyle>
            <a:lvl1pPr>
              <a:defRPr sz="3600" b="0" i="0">
                <a:solidFill>
                  <a:schemeClr val="tx1"/>
                </a:solidFill>
                <a:latin typeface="+mj-lt"/>
                <a:cs typeface="Segoe UI Semibold"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610047367"/>
      </p:ext>
    </p:extLst>
  </p:cSld>
  <p:clrMapOvr>
    <a:masterClrMapping/>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2_1-column_Text">
    <p:bg>
      <p:bgRef idx="1001">
        <a:schemeClr val="bg1"/>
      </p:bgRef>
    </p:bg>
    <p:spTree>
      <p:nvGrpSpPr>
        <p:cNvPr id="1" name=""/>
        <p:cNvGrpSpPr/>
        <p:nvPr/>
      </p:nvGrpSpPr>
      <p:grpSpPr>
        <a:xfrm>
          <a:off x="0" y="0"/>
          <a:ext cx="0" cy="0"/>
          <a:chOff x="0" y="0"/>
          <a:chExt cx="0" cy="0"/>
        </a:xfrm>
      </p:grpSpPr>
      <p:pic>
        <p:nvPicPr>
          <p:cNvPr id="5" name="Picture 4" descr="A blue and white background&#10;&#10;Description automatically generated">
            <a:extLst>
              <a:ext uri="{FF2B5EF4-FFF2-40B4-BE49-F238E27FC236}">
                <a16:creationId xmlns:a16="http://schemas.microsoft.com/office/drawing/2014/main" id="{84C13370-21B5-337A-CC11-29873A7313F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flipH="1">
            <a:off x="0" y="0"/>
            <a:ext cx="12192000" cy="6858000"/>
          </a:xfrm>
          <a:prstGeom prst="rect">
            <a:avLst/>
          </a:prstGeom>
        </p:spPr>
      </p:pic>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1" y="585216"/>
            <a:ext cx="11011601" cy="553998"/>
          </a:xfrm>
        </p:spPr>
        <p:txBody>
          <a:bodyPr/>
          <a:lstStyle>
            <a:lvl1pPr>
              <a:defRPr sz="3600" b="0" i="0">
                <a:solidFill>
                  <a:schemeClr val="tx1"/>
                </a:solidFill>
                <a:latin typeface="+mj-lt"/>
                <a:cs typeface="Segoe UI Semibold" panose="020B0502040204020203" pitchFamily="34" charset="0"/>
              </a:defRPr>
            </a:lvl1pPr>
          </a:lstStyle>
          <a:p>
            <a:r>
              <a:rPr lang="en-US"/>
              <a:t>Click to edit Master title style</a:t>
            </a:r>
          </a:p>
        </p:txBody>
      </p:sp>
      <p:sp>
        <p:nvSpPr>
          <p:cNvPr id="3" name="Text Placeholder 3">
            <a:extLst>
              <a:ext uri="{FF2B5EF4-FFF2-40B4-BE49-F238E27FC236}">
                <a16:creationId xmlns:a16="http://schemas.microsoft.com/office/drawing/2014/main" id="{05B49E74-D3F8-9BC9-0A3F-F524E6C5A414}"/>
              </a:ext>
            </a:extLst>
          </p:cNvPr>
          <p:cNvSpPr>
            <a:spLocks noGrp="1"/>
          </p:cNvSpPr>
          <p:nvPr>
            <p:ph type="body" sz="quarter" idx="15"/>
          </p:nvPr>
        </p:nvSpPr>
        <p:spPr>
          <a:xfrm>
            <a:off x="586389" y="1591056"/>
            <a:ext cx="11013474" cy="726353"/>
          </a:xfrm>
          <a:prstGeom prst="rect">
            <a:avLst/>
          </a:prstGeom>
        </p:spPr>
        <p:txBody>
          <a:bodyPr wrap="square">
            <a:spAutoFit/>
          </a:bodyPr>
          <a:lstStyle>
            <a:lvl1pPr marL="137160" indent="-137160">
              <a:buFont typeface="Arial" panose="020B0604020202020204" pitchFamily="34" charset="0"/>
              <a:buChar char="•"/>
              <a:defRPr>
                <a:solidFill>
                  <a:schemeClr val="tx1"/>
                </a:solidFill>
              </a:defRPr>
            </a:lvl1pPr>
            <a:lvl2pPr marL="265176" indent="-128016">
              <a:buFont typeface="Arial" panose="020B0604020202020204" pitchFamily="34" charset="0"/>
              <a:buChar char="•"/>
              <a:defRPr>
                <a:solidFill>
                  <a:schemeClr val="tx1"/>
                </a:solidFill>
              </a:defRPr>
            </a:lvl2pPr>
            <a:lvl3pPr marL="384048" indent="-118872">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032881521"/>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28" orient="horz" pos="4320">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2_Blank_with Head">
    <p:spTree>
      <p:nvGrpSpPr>
        <p:cNvPr id="1" name=""/>
        <p:cNvGrpSpPr/>
        <p:nvPr/>
      </p:nvGrpSpPr>
      <p:grpSpPr>
        <a:xfrm>
          <a:off x="0" y="0"/>
          <a:ext cx="0" cy="0"/>
          <a:chOff x="0" y="0"/>
          <a:chExt cx="0" cy="0"/>
        </a:xfrm>
      </p:grpSpPr>
      <p:pic>
        <p:nvPicPr>
          <p:cNvPr id="5" name="Picture 4" descr="A blurry image of a blue and white sky&#10;&#10;Description automatically generated">
            <a:extLst>
              <a:ext uri="{FF2B5EF4-FFF2-40B4-BE49-F238E27FC236}">
                <a16:creationId xmlns:a16="http://schemas.microsoft.com/office/drawing/2014/main" id="{B1518538-021B-0EE2-1F16-D8E5F85D09C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1" y="585216"/>
            <a:ext cx="11011601" cy="553998"/>
          </a:xfrm>
        </p:spPr>
        <p:txBody>
          <a:bodyPr/>
          <a:lstStyle>
            <a:lvl1pPr>
              <a:defRPr sz="3600" b="0" i="0">
                <a:solidFill>
                  <a:schemeClr val="tx1"/>
                </a:solidFill>
                <a:latin typeface="+mj-lt"/>
                <a:cs typeface="Segoe UI Semibold"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3981004211"/>
      </p:ext>
    </p:extLst>
  </p:cSld>
  <p:clrMapOvr>
    <a:masterClrMapping/>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3_1-column_Text">
    <p:bg>
      <p:bgRef idx="1001">
        <a:schemeClr val="bg1"/>
      </p:bgRef>
    </p:bg>
    <p:spTree>
      <p:nvGrpSpPr>
        <p:cNvPr id="1" name=""/>
        <p:cNvGrpSpPr/>
        <p:nvPr/>
      </p:nvGrpSpPr>
      <p:grpSpPr>
        <a:xfrm>
          <a:off x="0" y="0"/>
          <a:ext cx="0" cy="0"/>
          <a:chOff x="0" y="0"/>
          <a:chExt cx="0" cy="0"/>
        </a:xfrm>
      </p:grpSpPr>
      <p:pic>
        <p:nvPicPr>
          <p:cNvPr id="4" name="Picture 3" descr="A blurry image of a blue and white sky&#10;&#10;Description automatically generated">
            <a:extLst>
              <a:ext uri="{FF2B5EF4-FFF2-40B4-BE49-F238E27FC236}">
                <a16:creationId xmlns:a16="http://schemas.microsoft.com/office/drawing/2014/main" id="{C32E3519-3202-8477-B7E6-CC33516A108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1" y="585216"/>
            <a:ext cx="11011601" cy="553998"/>
          </a:xfrm>
        </p:spPr>
        <p:txBody>
          <a:bodyPr/>
          <a:lstStyle>
            <a:lvl1pPr>
              <a:defRPr sz="3600" b="0" i="0">
                <a:solidFill>
                  <a:schemeClr val="tx1"/>
                </a:solidFill>
                <a:latin typeface="+mj-lt"/>
                <a:cs typeface="Segoe UI Semibold" panose="020B0502040204020203" pitchFamily="34" charset="0"/>
              </a:defRPr>
            </a:lvl1pPr>
          </a:lstStyle>
          <a:p>
            <a:r>
              <a:rPr lang="en-US"/>
              <a:t>Click to edit Master title style</a:t>
            </a:r>
          </a:p>
        </p:txBody>
      </p:sp>
      <p:sp>
        <p:nvSpPr>
          <p:cNvPr id="3" name="Text Placeholder 3">
            <a:extLst>
              <a:ext uri="{FF2B5EF4-FFF2-40B4-BE49-F238E27FC236}">
                <a16:creationId xmlns:a16="http://schemas.microsoft.com/office/drawing/2014/main" id="{05B49E74-D3F8-9BC9-0A3F-F524E6C5A414}"/>
              </a:ext>
            </a:extLst>
          </p:cNvPr>
          <p:cNvSpPr>
            <a:spLocks noGrp="1"/>
          </p:cNvSpPr>
          <p:nvPr>
            <p:ph type="body" sz="quarter" idx="15"/>
          </p:nvPr>
        </p:nvSpPr>
        <p:spPr>
          <a:xfrm>
            <a:off x="586389" y="1591056"/>
            <a:ext cx="11013474" cy="726353"/>
          </a:xfrm>
          <a:prstGeom prst="rect">
            <a:avLst/>
          </a:prstGeom>
        </p:spPr>
        <p:txBody>
          <a:bodyPr wrap="square">
            <a:spAutoFit/>
          </a:bodyPr>
          <a:lstStyle>
            <a:lvl1pPr marL="137160" indent="-137160">
              <a:buFont typeface="Arial" panose="020B0604020202020204" pitchFamily="34" charset="0"/>
              <a:buChar char="•"/>
              <a:defRPr>
                <a:solidFill>
                  <a:schemeClr val="tx1"/>
                </a:solidFill>
              </a:defRPr>
            </a:lvl1pPr>
            <a:lvl2pPr marL="265176" indent="-128016">
              <a:buFont typeface="Arial" panose="020B0604020202020204" pitchFamily="34" charset="0"/>
              <a:buChar char="•"/>
              <a:defRPr>
                <a:solidFill>
                  <a:schemeClr val="tx1"/>
                </a:solidFill>
              </a:defRPr>
            </a:lvl2pPr>
            <a:lvl3pPr marL="384048" indent="-118872">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784084322"/>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28" orient="horz" pos="4320">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Section_Gradient_Warm Gray">
    <p:bg>
      <p:bgPr>
        <a:solidFill>
          <a:schemeClr val="bg1"/>
        </a:solidFill>
        <a:effectLst/>
      </p:bgPr>
    </p:bg>
    <p:spTree>
      <p:nvGrpSpPr>
        <p:cNvPr id="1" name=""/>
        <p:cNvGrpSpPr/>
        <p:nvPr/>
      </p:nvGrpSpPr>
      <p:grpSpPr>
        <a:xfrm>
          <a:off x="0" y="0"/>
          <a:ext cx="0" cy="0"/>
          <a:chOff x="0" y="0"/>
          <a:chExt cx="0" cy="0"/>
        </a:xfrm>
      </p:grpSpPr>
      <p:pic>
        <p:nvPicPr>
          <p:cNvPr id="8" name="Picture 7" descr="A close-up of a computer screen&#10;&#10;Description automatically generated">
            <a:extLst>
              <a:ext uri="{FF2B5EF4-FFF2-40B4-BE49-F238E27FC236}">
                <a16:creationId xmlns:a16="http://schemas.microsoft.com/office/drawing/2014/main" id="{A83DAD36-086B-87B0-091E-EC03E2CFCA2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1998" cy="6857999"/>
          </a:xfrm>
          <a:prstGeom prst="rect">
            <a:avLst/>
          </a:prstGeom>
        </p:spPr>
      </p:pic>
      <p:sp>
        <p:nvSpPr>
          <p:cNvPr id="9" name="Rectangle 8">
            <a:extLst>
              <a:ext uri="{FF2B5EF4-FFF2-40B4-BE49-F238E27FC236}">
                <a16:creationId xmlns:a16="http://schemas.microsoft.com/office/drawing/2014/main" id="{E4F28DDB-A2B6-F21A-AFAE-6D86A1D0D50C}"/>
              </a:ext>
            </a:extLst>
          </p:cNvPr>
          <p:cNvSpPr/>
          <p:nvPr userDrawn="1"/>
        </p:nvSpPr>
        <p:spPr bwMode="auto">
          <a:xfrm>
            <a:off x="0" y="0"/>
            <a:ext cx="7452360" cy="6858000"/>
          </a:xfrm>
          <a:prstGeom prst="rect">
            <a:avLst/>
          </a:prstGeom>
          <a:gradFill>
            <a:gsLst>
              <a:gs pos="0">
                <a:srgbClr val="FFF8F3"/>
              </a:gs>
              <a:gs pos="100000">
                <a:srgbClr val="FFF8F3">
                  <a:alpha val="0"/>
                </a:srgbClr>
              </a:gs>
            </a:gsLst>
            <a:lin ang="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sp>
        <p:nvSpPr>
          <p:cNvPr id="3" name="Title 1">
            <a:extLst>
              <a:ext uri="{FF2B5EF4-FFF2-40B4-BE49-F238E27FC236}">
                <a16:creationId xmlns:a16="http://schemas.microsoft.com/office/drawing/2014/main" id="{12D19AFB-6939-2FBA-48C9-66A2961406A7}"/>
              </a:ext>
            </a:extLst>
          </p:cNvPr>
          <p:cNvSpPr>
            <a:spLocks noGrp="1"/>
          </p:cNvSpPr>
          <p:nvPr>
            <p:ph type="title" hasCustomPrompt="1"/>
          </p:nvPr>
        </p:nvSpPr>
        <p:spPr>
          <a:xfrm>
            <a:off x="569911" y="3384610"/>
            <a:ext cx="4989641" cy="615553"/>
          </a:xfrm>
          <a:noFill/>
        </p:spPr>
        <p:txBody>
          <a:bodyPr wrap="square" lIns="0" tIns="0" rIns="0" bIns="0" anchor="b" anchorCtr="0">
            <a:spAutoFit/>
          </a:bodyPr>
          <a:lstStyle>
            <a:lvl1pPr>
              <a:defRPr sz="4000" b="0" i="0" spc="-50" baseline="0">
                <a:solidFill>
                  <a:schemeClr val="tx1"/>
                </a:solidFill>
                <a:latin typeface="+mj-lt"/>
                <a:cs typeface="Segoe UI" panose="020B0502040204020203" pitchFamily="34" charset="0"/>
              </a:defRPr>
            </a:lvl1pPr>
          </a:lstStyle>
          <a:p>
            <a:r>
              <a:rPr lang="en-US"/>
              <a:t>Section divider title</a:t>
            </a:r>
          </a:p>
        </p:txBody>
      </p:sp>
      <p:sp>
        <p:nvSpPr>
          <p:cNvPr id="2" name="Text Placeholder 4">
            <a:extLst>
              <a:ext uri="{FF2B5EF4-FFF2-40B4-BE49-F238E27FC236}">
                <a16:creationId xmlns:a16="http://schemas.microsoft.com/office/drawing/2014/main" id="{F9CC4CD7-01CD-2983-6312-47D1240CC951}"/>
              </a:ext>
            </a:extLst>
          </p:cNvPr>
          <p:cNvSpPr>
            <a:spLocks noGrp="1"/>
          </p:cNvSpPr>
          <p:nvPr>
            <p:ph type="body" sz="quarter" idx="12" hasCustomPrompt="1"/>
          </p:nvPr>
        </p:nvSpPr>
        <p:spPr>
          <a:xfrm>
            <a:off x="582042" y="4215828"/>
            <a:ext cx="4989641" cy="246221"/>
          </a:xfrm>
          <a:prstGeom prst="rect">
            <a:avLst/>
          </a:prstGeo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Subtitle</a:t>
            </a:r>
          </a:p>
        </p:txBody>
      </p:sp>
    </p:spTree>
    <p:extLst>
      <p:ext uri="{BB962C8B-B14F-4D97-AF65-F5344CB8AC3E}">
        <p14:creationId xmlns:p14="http://schemas.microsoft.com/office/powerpoint/2010/main" val="350891534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450" userDrawn="1">
          <p15:clr>
            <a:srgbClr val="FBAE40"/>
          </p15:clr>
        </p15:guide>
        <p15:guide id="2" orient="horz" pos="2647"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1_Section_Gradient_Warm Gray">
    <p:bg>
      <p:bgPr>
        <a:solidFill>
          <a:schemeClr val="bg1"/>
        </a:solidFill>
        <a:effectLst/>
      </p:bgPr>
    </p:bg>
    <p:spTree>
      <p:nvGrpSpPr>
        <p:cNvPr id="1" name=""/>
        <p:cNvGrpSpPr/>
        <p:nvPr/>
      </p:nvGrpSpPr>
      <p:grpSpPr>
        <a:xfrm>
          <a:off x="0" y="0"/>
          <a:ext cx="0" cy="0"/>
          <a:chOff x="0" y="0"/>
          <a:chExt cx="0" cy="0"/>
        </a:xfrm>
      </p:grpSpPr>
      <p:pic>
        <p:nvPicPr>
          <p:cNvPr id="5" name="Picture 4" descr="A close-up of a colorful spiral&#10;&#10;Description automatically generated">
            <a:extLst>
              <a:ext uri="{FF2B5EF4-FFF2-40B4-BE49-F238E27FC236}">
                <a16:creationId xmlns:a16="http://schemas.microsoft.com/office/drawing/2014/main" id="{FE78A0B7-C38C-EF30-63E1-9BCE12AC5F8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9" name="Rectangle 8">
            <a:extLst>
              <a:ext uri="{FF2B5EF4-FFF2-40B4-BE49-F238E27FC236}">
                <a16:creationId xmlns:a16="http://schemas.microsoft.com/office/drawing/2014/main" id="{E4F28DDB-A2B6-F21A-AFAE-6D86A1D0D50C}"/>
              </a:ext>
            </a:extLst>
          </p:cNvPr>
          <p:cNvSpPr/>
          <p:nvPr userDrawn="1"/>
        </p:nvSpPr>
        <p:spPr bwMode="auto">
          <a:xfrm>
            <a:off x="0" y="0"/>
            <a:ext cx="9299448" cy="6858000"/>
          </a:xfrm>
          <a:prstGeom prst="rect">
            <a:avLst/>
          </a:prstGeom>
          <a:gradFill>
            <a:gsLst>
              <a:gs pos="0">
                <a:srgbClr val="FFF8F3"/>
              </a:gs>
              <a:gs pos="100000">
                <a:srgbClr val="FFF8F3">
                  <a:alpha val="0"/>
                </a:srgbClr>
              </a:gs>
            </a:gsLst>
            <a:lin ang="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sp>
        <p:nvSpPr>
          <p:cNvPr id="3" name="Title 1">
            <a:extLst>
              <a:ext uri="{FF2B5EF4-FFF2-40B4-BE49-F238E27FC236}">
                <a16:creationId xmlns:a16="http://schemas.microsoft.com/office/drawing/2014/main" id="{12D19AFB-6939-2FBA-48C9-66A2961406A7}"/>
              </a:ext>
            </a:extLst>
          </p:cNvPr>
          <p:cNvSpPr>
            <a:spLocks noGrp="1"/>
          </p:cNvSpPr>
          <p:nvPr>
            <p:ph type="title" hasCustomPrompt="1"/>
          </p:nvPr>
        </p:nvSpPr>
        <p:spPr>
          <a:xfrm>
            <a:off x="569911" y="3384610"/>
            <a:ext cx="4989641" cy="615553"/>
          </a:xfrm>
          <a:noFill/>
        </p:spPr>
        <p:txBody>
          <a:bodyPr wrap="square" lIns="0" tIns="0" rIns="0" bIns="0" anchor="b" anchorCtr="0">
            <a:spAutoFit/>
          </a:bodyPr>
          <a:lstStyle>
            <a:lvl1pPr>
              <a:defRPr sz="4000" b="1" i="0" spc="-50" baseline="0">
                <a:solidFill>
                  <a:schemeClr val="tx1"/>
                </a:solidFill>
                <a:latin typeface="+mj-lt"/>
                <a:ea typeface="Amazon Ember Display" panose="020F0603020204020204" pitchFamily="34" charset="0"/>
                <a:cs typeface="Segoe UI Semibold" panose="020B0502040204020203" pitchFamily="34" charset="0"/>
              </a:defRPr>
            </a:lvl1pPr>
          </a:lstStyle>
          <a:p>
            <a:r>
              <a:rPr lang="en-US"/>
              <a:t>Section divider title</a:t>
            </a:r>
          </a:p>
        </p:txBody>
      </p:sp>
      <p:sp>
        <p:nvSpPr>
          <p:cNvPr id="2" name="Text Placeholder 4">
            <a:extLst>
              <a:ext uri="{FF2B5EF4-FFF2-40B4-BE49-F238E27FC236}">
                <a16:creationId xmlns:a16="http://schemas.microsoft.com/office/drawing/2014/main" id="{F9CC4CD7-01CD-2983-6312-47D1240CC951}"/>
              </a:ext>
            </a:extLst>
          </p:cNvPr>
          <p:cNvSpPr>
            <a:spLocks noGrp="1"/>
          </p:cNvSpPr>
          <p:nvPr>
            <p:ph type="body" sz="quarter" idx="12" hasCustomPrompt="1"/>
          </p:nvPr>
        </p:nvSpPr>
        <p:spPr>
          <a:xfrm>
            <a:off x="582042" y="4215828"/>
            <a:ext cx="4989641" cy="246221"/>
          </a:xfrm>
          <a:prstGeom prst="rect">
            <a:avLst/>
          </a:prstGeo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Subtitle</a:t>
            </a:r>
          </a:p>
        </p:txBody>
      </p:sp>
    </p:spTree>
    <p:extLst>
      <p:ext uri="{BB962C8B-B14F-4D97-AF65-F5344CB8AC3E}">
        <p14:creationId xmlns:p14="http://schemas.microsoft.com/office/powerpoint/2010/main" val="6450532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450" userDrawn="1">
          <p15:clr>
            <a:srgbClr val="FBAE40"/>
          </p15:clr>
        </p15:guide>
        <p15:guide id="2" orient="horz" pos="2647"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sv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47" name="GRID" hidden="1">
            <a:extLst>
              <a:ext uri="{FF2B5EF4-FFF2-40B4-BE49-F238E27FC236}">
                <a16:creationId xmlns:a16="http://schemas.microsoft.com/office/drawing/2014/main" id="{32B5FFBF-552A-4973-B5B3-9EE3A765185F}"/>
              </a:ext>
            </a:extLst>
          </p:cNvPr>
          <p:cNvGrpSpPr/>
          <p:nvPr userDrawn="1"/>
        </p:nvGrpSpPr>
        <p:grpSpPr>
          <a:xfrm>
            <a:off x="0" y="0"/>
            <a:ext cx="12192000" cy="6858000"/>
            <a:chOff x="0" y="0"/>
            <a:chExt cx="12192000" cy="6858000"/>
          </a:xfrm>
        </p:grpSpPr>
        <p:cxnSp>
          <p:nvCxnSpPr>
            <p:cNvPr id="7" name="Straight Connector 6">
              <a:extLst>
                <a:ext uri="{FF2B5EF4-FFF2-40B4-BE49-F238E27FC236}">
                  <a16:creationId xmlns:a16="http://schemas.microsoft.com/office/drawing/2014/main" id="{5CD412E5-2492-4063-96AB-C451FC39F2B6}"/>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5E7FAE-6A98-413B-871E-10F8DF6FF1E3}"/>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42BDE7-00A0-446E-9CEE-23DDF6A13E6E}"/>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48FF31-9C6A-4C0C-AB96-ED556488A1BA}"/>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D811B2-F122-4FF3-A4F6-E7291A5152B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2029335-BA6E-4B6F-B752-D02603169DE6}"/>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8D55A0-D16C-4191-B9F9-C95B51610B5E}"/>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3FCB58-9F61-404B-A493-7860A942FCC2}"/>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FD38DF-4402-499A-B7B2-D5BBF3AD467C}"/>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DFD209-A624-4FEA-8F60-067FBF0CC1E8}"/>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B8ED61-88C3-48AA-91A7-BFD779B3B3BA}"/>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AC47D-49D2-4B9E-B580-53A7922E5654}"/>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D7A2DB-4310-49CD-83F6-55B33BE76665}"/>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0C40071-7BC6-4682-9CD1-0631E07C9F11}"/>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0ACFAA-26E9-44D2-BEF0-E02CAE93F397}"/>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5D1186-93AE-4B67-8544-763E0B213AAC}"/>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B1D45AE-FC53-4BB4-A9CD-C563C03A1195}"/>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25177A-06D9-4C2A-B7EF-984A90245BF7}"/>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B67796-DF72-4C3B-A79D-7534FD3084C9}"/>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B2C409-2FF7-4120-9E48-02A446B82DD6}"/>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3E0130A-B11A-42AB-8439-3CB0569F1C08}"/>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40B631-CB23-44B8-823B-56619D54F0E4}"/>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DD460B-BBE5-43D6-95DF-C1C1CC6239C6}"/>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5BEEB4-62B8-420A-9489-8319B9432C34}"/>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9242164-82A4-4DA9-B78C-33430C24187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D8767DD-4892-4904-AE72-87087DD9CCC2}"/>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FC793-2AD0-4021-B3FB-391EDDE6CB63}"/>
                </a:ext>
              </a:extLst>
            </p:cNvPr>
            <p:cNvCxnSpPr/>
            <p:nvPr userDrawn="1"/>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91C6C8-296D-4AA9-8F03-7DEA5FA7D71A}"/>
                </a:ext>
              </a:extLst>
            </p:cNvPr>
            <p:cNvCxnSpPr/>
            <p:nvPr userDrawn="1"/>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CBDA8A-698A-4B1C-BC41-CD72C2900FE8}"/>
                </a:ext>
              </a:extLst>
            </p:cNvPr>
            <p:cNvCxnSpPr/>
            <p:nvPr userDrawn="1"/>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780C82-EF19-43A2-BF1B-31FDFBA092CA}"/>
                </a:ext>
              </a:extLst>
            </p:cNvPr>
            <p:cNvCxnSpPr/>
            <p:nvPr userDrawn="1"/>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492339-9370-44E2-8C4D-414393DEB764}"/>
                </a:ext>
              </a:extLst>
            </p:cNvPr>
            <p:cNvCxnSpPr/>
            <p:nvPr userDrawn="1"/>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BF7CE2A-C0A7-4C6F-88B8-E40107AE34E8}"/>
                </a:ext>
              </a:extLst>
            </p:cNvPr>
            <p:cNvCxnSpPr/>
            <p:nvPr userDrawn="1"/>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D7A1D0-B060-4037-BFAE-80FAF89CC35F}"/>
                </a:ext>
              </a:extLst>
            </p:cNvPr>
            <p:cNvCxnSpPr/>
            <p:nvPr userDrawn="1"/>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121C21-7F60-43D7-B9B4-682B9D22E24D}"/>
                </a:ext>
              </a:extLst>
            </p:cNvPr>
            <p:cNvCxnSpPr/>
            <p:nvPr userDrawn="1"/>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2" name="Title Placeholder 1"/>
          <p:cNvSpPr>
            <a:spLocks noGrp="1"/>
          </p:cNvSpPr>
          <p:nvPr userDrawn="1">
            <p:ph type="title"/>
          </p:nvPr>
        </p:nvSpPr>
        <p:spPr>
          <a:xfrm>
            <a:off x="588263" y="585216"/>
            <a:ext cx="11018520" cy="553998"/>
          </a:xfrm>
          <a:prstGeom prst="rect">
            <a:avLst/>
          </a:prstGeom>
        </p:spPr>
        <p:txBody>
          <a:bodyPr vert="horz" wrap="square" lIns="0" tIns="0" rIns="0" bIns="0" rtlCol="0" anchor="t">
            <a:spAutoFit/>
          </a:bodyPr>
          <a:lstStyle/>
          <a:p>
            <a:r>
              <a:rPr lang="en-US"/>
              <a:t>Click to edit Master title style</a:t>
            </a:r>
          </a:p>
        </p:txBody>
      </p:sp>
      <p:sp>
        <p:nvSpPr>
          <p:cNvPr id="4" name="Text Placeholder 3"/>
          <p:cNvSpPr>
            <a:spLocks noGrp="1"/>
          </p:cNvSpPr>
          <p:nvPr>
            <p:ph type="body" idx="1"/>
          </p:nvPr>
        </p:nvSpPr>
        <p:spPr>
          <a:xfrm>
            <a:off x="584199" y="1591056"/>
            <a:ext cx="11022583" cy="726353"/>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p:txBody>
      </p:sp>
      <p:pic>
        <p:nvPicPr>
          <p:cNvPr id="6" name="Graphic 5">
            <a:extLst>
              <a:ext uri="{FF2B5EF4-FFF2-40B4-BE49-F238E27FC236}">
                <a16:creationId xmlns:a16="http://schemas.microsoft.com/office/drawing/2014/main" id="{C21DE6D5-FF91-85A4-E9FC-5084016E9E3B}"/>
              </a:ext>
            </a:extLst>
          </p:cNvPr>
          <p:cNvPicPr>
            <a:picLocks noChangeAspect="1"/>
          </p:cNvPicPr>
          <p:nvPr userDrawn="1"/>
        </p:nvPicPr>
        <p:blipFill>
          <a:blip r:embed="rId18">
            <a:extLst>
              <a:ext uri="{96DAC541-7B7A-43D3-8B79-37D633B846F1}">
                <asvg:svgBlip xmlns:asvg="http://schemas.microsoft.com/office/drawing/2016/SVG/main" r:embed="rId19"/>
              </a:ext>
            </a:extLst>
          </a:blip>
          <a:srcRect/>
          <a:stretch/>
        </p:blipFill>
        <p:spPr>
          <a:xfrm rot="5400000">
            <a:off x="9509919" y="2743200"/>
            <a:ext cx="6858000" cy="1371600"/>
          </a:xfrm>
          <a:prstGeom prst="rect">
            <a:avLst/>
          </a:prstGeom>
        </p:spPr>
      </p:pic>
    </p:spTree>
    <p:extLst>
      <p:ext uri="{BB962C8B-B14F-4D97-AF65-F5344CB8AC3E}">
        <p14:creationId xmlns:p14="http://schemas.microsoft.com/office/powerpoint/2010/main" val="3588427678"/>
      </p:ext>
    </p:extLst>
  </p:cSld>
  <p:clrMap bg1="lt1" tx1="dk1" bg2="lt2" tx2="dk2" accent1="accent1" accent2="accent2" accent3="accent3" accent4="accent4" accent5="accent5" accent6="accent6" hlink="hlink" folHlink="folHlink"/>
  <p:sldLayoutIdLst>
    <p:sldLayoutId id="2147484797" r:id="rId1"/>
    <p:sldLayoutId id="2147484749" r:id="rId2"/>
    <p:sldLayoutId id="2147484742" r:id="rId3"/>
    <p:sldLayoutId id="2147484827" r:id="rId4"/>
    <p:sldLayoutId id="2147484828" r:id="rId5"/>
    <p:sldLayoutId id="2147484829" r:id="rId6"/>
    <p:sldLayoutId id="2147484830" r:id="rId7"/>
    <p:sldLayoutId id="2147484679" r:id="rId8"/>
    <p:sldLayoutId id="2147484824" r:id="rId9"/>
    <p:sldLayoutId id="2147484825" r:id="rId10"/>
    <p:sldLayoutId id="2147484817" r:id="rId11"/>
    <p:sldLayoutId id="2147484745" r:id="rId12"/>
    <p:sldLayoutId id="2147484743" r:id="rId13"/>
    <p:sldLayoutId id="2147484728" r:id="rId14"/>
    <p:sldLayoutId id="2147484826" r:id="rId15"/>
    <p:sldLayoutId id="2147484831" r:id="rId16"/>
  </p:sldLayoutIdLst>
  <p:transition>
    <p:fade/>
  </p:transition>
  <p:hf sldNum="0" hdr="0" dt="0"/>
  <p:txStyles>
    <p:titleStyle>
      <a:lvl1pPr algn="l" defTabSz="932742" rtl="0" eaLnBrk="1" latinLnBrk="0" hangingPunct="1">
        <a:lnSpc>
          <a:spcPct val="100000"/>
        </a:lnSpc>
        <a:spcBef>
          <a:spcPct val="0"/>
        </a:spcBef>
        <a:buNone/>
        <a:defRPr lang="en-US" sz="3600" b="0" kern="1200" cap="none" spc="0" baseline="0" dirty="0" smtClean="0">
          <a:ln w="3175">
            <a:noFill/>
          </a:ln>
          <a:solidFill>
            <a:schemeClr val="tx1"/>
          </a:solidFill>
          <a:effectLst/>
          <a:latin typeface="+mj-lt"/>
          <a:ea typeface="+mn-ea"/>
          <a:cs typeface="Segoe UI" pitchFamily="34" charset="0"/>
        </a:defRPr>
      </a:lvl1pPr>
    </p:titleStyle>
    <p:bodyStyle>
      <a:lvl1pPr marL="137160" marR="0" indent="-137160"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600" kern="1200" spc="0" baseline="0">
          <a:solidFill>
            <a:schemeClr val="tx1"/>
          </a:solidFill>
          <a:latin typeface="+mn-lt"/>
          <a:ea typeface="+mn-ea"/>
          <a:cs typeface="Segoe UI" panose="020B0502040204020203" pitchFamily="34" charset="0"/>
        </a:defRPr>
      </a:lvl1pPr>
      <a:lvl2pPr marL="265176" marR="0" indent="-109728"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400" kern="1200" spc="0" baseline="0">
          <a:solidFill>
            <a:schemeClr val="tx1"/>
          </a:solidFill>
          <a:latin typeface="+mn-lt"/>
          <a:ea typeface="+mn-ea"/>
          <a:cs typeface="+mn-cs"/>
        </a:defRPr>
      </a:lvl2pPr>
      <a:lvl3pPr marL="384048" marR="0" indent="-118872"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2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00" kern="1200" spc="0" baseline="0">
          <a:gradFill>
            <a:gsLst>
              <a:gs pos="1250">
                <a:schemeClr val="tx1"/>
              </a:gs>
              <a:gs pos="100000">
                <a:schemeClr val="tx1"/>
              </a:gs>
            </a:gsLst>
            <a:lin ang="5400000" scaled="0"/>
          </a:gra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00" kern="1200" spc="0" baseline="0">
          <a:gradFill>
            <a:gsLst>
              <a:gs pos="1250">
                <a:schemeClr val="tx1"/>
              </a:gs>
              <a:gs pos="100000">
                <a:schemeClr val="tx1"/>
              </a:gs>
            </a:gsLst>
            <a:lin ang="5400000" scaled="0"/>
          </a:gra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userDrawn="1">
          <p15:clr>
            <a:srgbClr val="A5A5A5"/>
          </p15:clr>
        </p15:guide>
        <p15:guide id="2" pos="7680" userDrawn="1">
          <p15:clr>
            <a:srgbClr val="A5A5A5"/>
          </p15:clr>
        </p15:guide>
        <p15:guide id="3" pos="186" userDrawn="1">
          <p15:clr>
            <a:srgbClr val="A5A5A5"/>
          </p15:clr>
        </p15:guide>
        <p15:guide id="26" pos="7496" userDrawn="1">
          <p15:clr>
            <a:srgbClr val="A5A5A5"/>
          </p15:clr>
        </p15:guide>
        <p15:guide id="27" orient="horz" userDrawn="1">
          <p15:clr>
            <a:srgbClr val="A5A5A5"/>
          </p15:clr>
        </p15:guide>
        <p15:guide id="28" orient="horz" pos="4320" userDrawn="1">
          <p15:clr>
            <a:srgbClr val="A5A5A5"/>
          </p15:clr>
        </p15:guide>
        <p15:guide id="29" orient="horz" pos="184" userDrawn="1">
          <p15:clr>
            <a:srgbClr val="A5A5A5"/>
          </p15:clr>
        </p15:guide>
        <p15:guide id="40" orient="horz" pos="4134" userDrawn="1">
          <p15:clr>
            <a:srgbClr val="A5A5A5"/>
          </p15:clr>
        </p15:guide>
        <p15:guide id="42" pos="365" userDrawn="1">
          <p15:clr>
            <a:srgbClr val="C35EA4"/>
          </p15:clr>
        </p15:guide>
        <p15:guide id="43" orient="horz" pos="367" userDrawn="1">
          <p15:clr>
            <a:srgbClr val="C35EA4"/>
          </p15:clr>
        </p15:guide>
        <p15:guide id="44" orient="horz" pos="3953" userDrawn="1">
          <p15:clr>
            <a:srgbClr val="C35EA4"/>
          </p15:clr>
        </p15:guide>
        <p15:guide id="45" pos="7307" userDrawn="1">
          <p15:clr>
            <a:srgbClr val="C35EA4"/>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hyperlink" Target="https://aka.ms/Copilot/UserEnablementGuide"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slide" Target="slide13.xml"/><Relationship Id="rId7" Type="http://schemas.openxmlformats.org/officeDocument/2006/relationships/image" Target="../media/image25.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slide" Target="slide15.xml"/><Relationship Id="rId5" Type="http://schemas.openxmlformats.org/officeDocument/2006/relationships/image" Target="../media/image24.jpeg"/><Relationship Id="rId4" Type="http://schemas.openxmlformats.org/officeDocument/2006/relationships/image" Target="../media/image23.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16.xml"/><Relationship Id="rId5" Type="http://schemas.openxmlformats.org/officeDocument/2006/relationships/image" Target="../media/image28.png"/><Relationship Id="rId4" Type="http://schemas.openxmlformats.org/officeDocument/2006/relationships/hyperlink" Target="https://aka.ms/s4aiassessment"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35.png"/><Relationship Id="rId3" Type="http://schemas.openxmlformats.org/officeDocument/2006/relationships/image" Target="../media/image29.png"/><Relationship Id="rId7" Type="http://schemas.openxmlformats.org/officeDocument/2006/relationships/image" Target="../media/image33.png"/><Relationship Id="rId12"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32.png"/><Relationship Id="rId11" Type="http://schemas.openxmlformats.org/officeDocument/2006/relationships/hyperlink" Target="https://aka.ms/Copilot/Eligibility" TargetMode="External"/><Relationship Id="rId5" Type="http://schemas.openxmlformats.org/officeDocument/2006/relationships/image" Target="../media/image31.png"/><Relationship Id="rId10" Type="http://schemas.openxmlformats.org/officeDocument/2006/relationships/hyperlink" Target="https://aka.ms/AMC/CopilotforIT" TargetMode="External"/><Relationship Id="rId4" Type="http://schemas.openxmlformats.org/officeDocument/2006/relationships/image" Target="../media/image30.png"/><Relationship Id="rId9" Type="http://schemas.openxmlformats.org/officeDocument/2006/relationships/hyperlink" Target="https://aka.ms/Copilot/UserEnablementGuide" TargetMode="External"/><Relationship Id="rId14" Type="http://schemas.openxmlformats.org/officeDocument/2006/relationships/image" Target="../media/image36.sv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hyperlink" Target="https://aka.ms/Copilot/UserEnablementGuide"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36.svg"/><Relationship Id="rId5" Type="http://schemas.openxmlformats.org/officeDocument/2006/relationships/image" Target="../media/image35.png"/><Relationship Id="rId4" Type="http://schemas.openxmlformats.org/officeDocument/2006/relationships/image" Target="../media/image37.png"/></Relationships>
</file>

<file path=ppt/slides/_rels/slide17.xml.rels><?xml version="1.0" encoding="UTF-8" standalone="yes"?>
<Relationships xmlns="http://schemas.openxmlformats.org/package/2006/relationships"><Relationship Id="rId3" Type="http://schemas.openxmlformats.org/officeDocument/2006/relationships/slide" Target="slide18.xml"/><Relationship Id="rId7"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39.jpeg"/><Relationship Id="rId5" Type="http://schemas.openxmlformats.org/officeDocument/2006/relationships/slide" Target="slide22.xml"/><Relationship Id="rId4" Type="http://schemas.openxmlformats.org/officeDocument/2006/relationships/image" Target="../media/image38.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36.sv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hyperlink" Target="https://aka.ms/appassurerequest" TargetMode="External"/><Relationship Id="rId7" Type="http://schemas.openxmlformats.org/officeDocument/2006/relationships/image" Target="../media/image42.png"/><Relationship Id="rId2" Type="http://schemas.openxmlformats.org/officeDocument/2006/relationships/hyperlink" Target="mailto:achelp@microsoft.com" TargetMode="External"/><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hyperlink" Target="https://aka.ms/AppAssure"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hyperlink" Target="https://learn.microsoft.com/copilot/microsoft-365/pin-copilot" TargetMode="External"/><Relationship Id="rId5" Type="http://schemas.openxmlformats.org/officeDocument/2006/relationships/image" Target="../media/image45.png"/><Relationship Id="rId4" Type="http://schemas.openxmlformats.org/officeDocument/2006/relationships/image" Target="../media/image4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3" Type="http://schemas.openxmlformats.org/officeDocument/2006/relationships/hyperlink" Target="https://learn.microsoft.com/microsoft-365/admin/activity-reports/microsoft-365-copilot-usage?view=o365-worldwide" TargetMode="External"/><Relationship Id="rId7" Type="http://schemas.openxmlformats.org/officeDocument/2006/relationships/image" Target="../media/image47.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hyperlink" Target="https://learn.microsoft.com/microsoft-365/admin/activity-reports/activity-reports?view=o365-worldwide#who-can-see-reports" TargetMode="External"/><Relationship Id="rId4" Type="http://schemas.openxmlformats.org/officeDocument/2006/relationships/hyperlink" Target="https://learn.microsoft.com/en-us/microsoft-365/admin/activity-reports/activity-reports?view=o365-worldwide#who-can-see-reports" TargetMode="External"/></Relationships>
</file>

<file path=ppt/slides/_rels/slide24.xml.rels><?xml version="1.0" encoding="UTF-8" standalone="yes"?>
<Relationships xmlns="http://schemas.openxmlformats.org/package/2006/relationships"><Relationship Id="rId3" Type="http://schemas.openxmlformats.org/officeDocument/2006/relationships/slide" Target="slide25.xml"/><Relationship Id="rId7" Type="http://schemas.openxmlformats.org/officeDocument/2006/relationships/image" Target="../media/image26.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49.jpeg"/><Relationship Id="rId5" Type="http://schemas.openxmlformats.org/officeDocument/2006/relationships/slide" Target="slide28.xml"/><Relationship Id="rId4" Type="http://schemas.openxmlformats.org/officeDocument/2006/relationships/image" Target="../media/image48.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3" Type="http://schemas.openxmlformats.org/officeDocument/2006/relationships/hyperlink" Target="https://learn.microsoft.com/microsoft-365-copilot/"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hyperlink" Target="https://techcommunity.microsoft.com/t5/microsoft-365-copilot/ct-p/Microsoft365Copilot" TargetMode="External"/><Relationship Id="rId4" Type="http://schemas.openxmlformats.org/officeDocument/2006/relationships/hyperlink" Target="https://aka.ms/AMC/CopilotCommunity"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openxmlformats.org/officeDocument/2006/relationships/image" Target="../media/image36.sv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3" Type="http://schemas.openxmlformats.org/officeDocument/2006/relationships/hyperlink" Target="https://learn.microsoft.com/microsoft-365/admin/activity-reports/microsoft-365-copilot-usage?view=o365-worldwide" TargetMode="External"/><Relationship Id="rId7" Type="http://schemas.openxmlformats.org/officeDocument/2006/relationships/image" Target="../media/image36.sv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50.gif"/><Relationship Id="rId4" Type="http://schemas.openxmlformats.org/officeDocument/2006/relationships/hyperlink" Target="https://learn.microsoft.com/microsoft-365/admin/activity-reports/microsoft-365-copilot-usage?view=o365-worldwide#interpret-the-usage-tab-in-copilot-for-microsoft-365-report"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slide" Target="slide10.xml"/><Relationship Id="rId7" Type="http://schemas.openxmlformats.org/officeDocument/2006/relationships/slide" Target="slide17.xml"/><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image" Target="../media/image12.jpeg"/><Relationship Id="rId5" Type="http://schemas.openxmlformats.org/officeDocument/2006/relationships/slide" Target="slide24.xml"/><Relationship Id="rId10" Type="http://schemas.openxmlformats.org/officeDocument/2006/relationships/image" Target="../media/image14.png"/><Relationship Id="rId4" Type="http://schemas.openxmlformats.org/officeDocument/2006/relationships/image" Target="../media/image11.jpeg"/><Relationship Id="rId9" Type="http://schemas.openxmlformats.org/officeDocument/2006/relationships/slide" Target="slide31.xml"/></Relationships>
</file>

<file path=ppt/slides/_rels/slide30.xml.rels><?xml version="1.0" encoding="UTF-8" standalone="yes"?>
<Relationships xmlns="http://schemas.openxmlformats.org/package/2006/relationships"><Relationship Id="rId8" Type="http://schemas.openxmlformats.org/officeDocument/2006/relationships/hyperlink" Target="https://learn.microsoft.com/microsoft-365/admin/adoption/ai-assistance?view=o365-worldwide#upload-survey-data&amp;preserve-view=true" TargetMode="External"/><Relationship Id="rId13" Type="http://schemas.openxmlformats.org/officeDocument/2006/relationships/image" Target="../media/image36.svg"/><Relationship Id="rId3" Type="http://schemas.openxmlformats.org/officeDocument/2006/relationships/hyperlink" Target="https://learn.microsoft.com/en-us/viva/insights/org-team-insights/copilot-dashboard#readiness" TargetMode="External"/><Relationship Id="rId7" Type="http://schemas.openxmlformats.org/officeDocument/2006/relationships/hyperlink" Target="https://learn.microsoft.com/viva/insights/org-team-insights/copilot-dashboard#access-the-dashboard-in-viva-insights" TargetMode="External"/><Relationship Id="rId12" Type="http://schemas.openxmlformats.org/officeDocument/2006/relationships/image" Target="../media/image35.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hyperlink" Target="https://learn.microsoft.com/en-us/viva/insights/org-team-insights/copilot-dashboard#news--research" TargetMode="External"/><Relationship Id="rId11" Type="http://schemas.openxmlformats.org/officeDocument/2006/relationships/image" Target="../media/image53.png"/><Relationship Id="rId5" Type="http://schemas.openxmlformats.org/officeDocument/2006/relationships/hyperlink" Target="https://learn.microsoft.com/viva/insights/org-team-insights/copilot-dashboard#impact" TargetMode="External"/><Relationship Id="rId10" Type="http://schemas.openxmlformats.org/officeDocument/2006/relationships/image" Target="../media/image52.png"/><Relationship Id="rId4" Type="http://schemas.openxmlformats.org/officeDocument/2006/relationships/hyperlink" Target="https://learn.microsoft.com/viva/insights/org-team-insights/copilot-dashboard#adoption" TargetMode="External"/><Relationship Id="rId9" Type="http://schemas.openxmlformats.org/officeDocument/2006/relationships/image" Target="../media/image51.png"/></Relationships>
</file>

<file path=ppt/slides/_rels/slide31.xml.rels><?xml version="1.0" encoding="UTF-8" standalone="yes"?>
<Relationships xmlns="http://schemas.openxmlformats.org/package/2006/relationships"><Relationship Id="rId3" Type="http://schemas.openxmlformats.org/officeDocument/2006/relationships/slide" Target="slide31.xml"/><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54.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slideLayout" Target="../slideLayouts/slideLayout2.xml"/><Relationship Id="rId7" Type="http://schemas.openxmlformats.org/officeDocument/2006/relationships/hyperlink" Target="https://learn.microsoft.com/en-us/microsoft-365-copilot/extensibility/decision-guide#types-of-microsoft-365-copilot-extensibility" TargetMode="Externa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36.svg"/><Relationship Id="rId5" Type="http://schemas.openxmlformats.org/officeDocument/2006/relationships/image" Target="../media/image35.png"/><Relationship Id="rId10" Type="http://schemas.openxmlformats.org/officeDocument/2006/relationships/hyperlink" Target="https://learn.microsoft.com/microsoft-365-copilot/extensibility/" TargetMode="External"/><Relationship Id="rId4" Type="http://schemas.openxmlformats.org/officeDocument/2006/relationships/notesSlide" Target="../notesSlides/notesSlide22.xml"/><Relationship Id="rId9" Type="http://schemas.openxmlformats.org/officeDocument/2006/relationships/hyperlink" Target="https://adoption.microsoft.com/ai-agents" TargetMode="External"/></Relationships>
</file>

<file path=ppt/slides/_rels/slide34.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hyperlink" Target="https://aka.ms/CopilotStudioWorkshop" TargetMode="External"/><Relationship Id="rId7" Type="http://schemas.openxmlformats.org/officeDocument/2006/relationships/hyperlink" Target="https://learn.microsoft.com/en-us/microsoft-365-copilot/extensibility/decision-guide#option-2-building-a-custom-engine-agent-for-microsoft-365" TargetMode="External"/><Relationship Id="rId2" Type="http://schemas.openxmlformats.org/officeDocument/2006/relationships/image" Target="../media/image56.png"/><Relationship Id="rId1" Type="http://schemas.openxmlformats.org/officeDocument/2006/relationships/slideLayout" Target="../slideLayouts/slideLayout2.xml"/><Relationship Id="rId6" Type="http://schemas.openxmlformats.org/officeDocument/2006/relationships/hyperlink" Target="https://powerplatformpartners.transform.microsoft.com/gtm/lowcode/copilot-studio" TargetMode="External"/><Relationship Id="rId5" Type="http://schemas.openxmlformats.org/officeDocument/2006/relationships/hyperlink" Target="https://aka.ms/CopilotStudioInADay" TargetMode="External"/><Relationship Id="rId4" Type="http://schemas.openxmlformats.org/officeDocument/2006/relationships/hyperlink" Target="https://aka.ms/CopilotStudioTraining" TargetMode="External"/></Relationships>
</file>

<file path=ppt/slides/_rels/slide35.xml.rels><?xml version="1.0" encoding="UTF-8" standalone="yes"?>
<Relationships xmlns="http://schemas.openxmlformats.org/package/2006/relationships"><Relationship Id="rId8" Type="http://schemas.openxmlformats.org/officeDocument/2006/relationships/hyperlink" Target="https://learn.microsoft.com/en-us/deployoffice/fieldnotes/adopting-cloud-update" TargetMode="External"/><Relationship Id="rId3" Type="http://schemas.openxmlformats.org/officeDocument/2006/relationships/hyperlink" Target="https://techcommunity.microsoft.com/t5/copilot-for-microsoft-365/what-s-new-in-copilot-for-microsoft-365/ba-p/4062353" TargetMode="External"/><Relationship Id="rId7" Type="http://schemas.openxmlformats.org/officeDocument/2006/relationships/hyperlink" Target="https://learn.microsoft.com/deployoffice/admincenter/cloud-update" TargetMode="External"/><Relationship Id="rId2" Type="http://schemas.openxmlformats.org/officeDocument/2006/relationships/hyperlink" Target="https://learn.microsoft.com/microsoft-365-copilot/microsoft-365-copilot-requirements" TargetMode="External"/><Relationship Id="rId1" Type="http://schemas.openxmlformats.org/officeDocument/2006/relationships/slideLayout" Target="../slideLayouts/slideLayout4.xml"/><Relationship Id="rId6" Type="http://schemas.openxmlformats.org/officeDocument/2006/relationships/hyperlink" Target="https://learn.microsoft.com/deployoffice/admincenter/overview" TargetMode="External"/><Relationship Id="rId11" Type="http://schemas.openxmlformats.org/officeDocument/2006/relationships/hyperlink" Target="http://aka.ms/AppAssure" TargetMode="External"/><Relationship Id="rId5" Type="http://schemas.openxmlformats.org/officeDocument/2006/relationships/hyperlink" Target="https://learn.microsoft.com/deployoffice/updates/change-channel-for-copilot" TargetMode="External"/><Relationship Id="rId10" Type="http://schemas.openxmlformats.org/officeDocument/2006/relationships/hyperlink" Target="https://aka.ms/odinsidersvideos" TargetMode="External"/><Relationship Id="rId4" Type="http://schemas.openxmlformats.org/officeDocument/2006/relationships/hyperlink" Target="https://aka.ms/M365AppsTEIStudy" TargetMode="External"/><Relationship Id="rId9" Type="http://schemas.openxmlformats.org/officeDocument/2006/relationships/hyperlink" Target="https://aka.ms/CloudUpdateVideos" TargetMode="External"/></Relationships>
</file>

<file path=ppt/slides/_rels/slide36.xml.rels><?xml version="1.0" encoding="UTF-8" standalone="yes"?>
<Relationships xmlns="http://schemas.openxmlformats.org/package/2006/relationships"><Relationship Id="rId3" Type="http://schemas.openxmlformats.org/officeDocument/2006/relationships/hyperlink" Target="https://aka.ms/AMC/FASTTRACK" TargetMode="External"/><Relationship Id="rId2" Type="http://schemas.openxmlformats.org/officeDocument/2006/relationships/hyperlink" Target="https://cloudpartners.transform.microsoft.com/copilot-directory" TargetMode="External"/><Relationship Id="rId1" Type="http://schemas.openxmlformats.org/officeDocument/2006/relationships/slideLayout" Target="../slideLayouts/slideLayout4.xml"/><Relationship Id="rId4" Type="http://schemas.openxmlformats.org/officeDocument/2006/relationships/hyperlink" Target="https://aka.ms/CopilotForM365-CustomerProposal" TargetMode="External"/></Relationships>
</file>

<file path=ppt/slides/_rels/slide37.xml.rels><?xml version="1.0" encoding="UTF-8" standalone="yes"?>
<Relationships xmlns="http://schemas.openxmlformats.org/package/2006/relationships"><Relationship Id="rId8" Type="http://schemas.openxmlformats.org/officeDocument/2006/relationships/hyperlink" Target="https://aka.ms/Copilot/enablementcourse" TargetMode="External"/><Relationship Id="rId3" Type="http://schemas.openxmlformats.org/officeDocument/2006/relationships/hyperlink" Target="https://adoption.microsoft.com/copilot" TargetMode="External"/><Relationship Id="rId7" Type="http://schemas.openxmlformats.org/officeDocument/2006/relationships/image" Target="../media/image61.png"/><Relationship Id="rId2" Type="http://schemas.openxmlformats.org/officeDocument/2006/relationships/notesSlide" Target="../notesSlides/notesSlide23.xml"/><Relationship Id="rId1" Type="http://schemas.openxmlformats.org/officeDocument/2006/relationships/slideLayout" Target="../slideLayouts/slideLayout4.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38.xml.rels><?xml version="1.0" encoding="UTF-8" standalone="yes"?>
<Relationships xmlns="http://schemas.openxmlformats.org/package/2006/relationships"><Relationship Id="rId3" Type="http://schemas.openxmlformats.org/officeDocument/2006/relationships/hyperlink" Target="https://aka.ms/CopilotAcademy" TargetMode="External"/><Relationship Id="rId2" Type="http://schemas.openxmlformats.org/officeDocument/2006/relationships/notesSlide" Target="../notesSlides/notesSlide24.xml"/><Relationship Id="rId1" Type="http://schemas.openxmlformats.org/officeDocument/2006/relationships/slideLayout" Target="../slideLayouts/slideLayout4.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hyperlink" Target="https://aka.ms/copilotM365training"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65.png"/><Relationship Id="rId5" Type="http://schemas.openxmlformats.org/officeDocument/2006/relationships/hyperlink" Target="https://aka.ms/CopilotScenarioLibrarySlides" TargetMode="External"/><Relationship Id="rId4" Type="http://schemas.openxmlformats.org/officeDocument/2006/relationships/hyperlink" Target="https://aka.ms/Copilot/ScenarioLibrary"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3" Type="http://schemas.openxmlformats.org/officeDocument/2006/relationships/hyperlink" Target="https://support.microsoft.com/topic/share-your-best-prompts-75402b14-b419-494d-9e58-1709b4f334a2" TargetMode="External"/><Relationship Id="rId18" Type="http://schemas.openxmlformats.org/officeDocument/2006/relationships/hyperlink" Target="https://learn.microsoft.com/microsoft-365-copilot/microsoft-365-copilot-privacy" TargetMode="External"/><Relationship Id="rId26" Type="http://schemas.openxmlformats.org/officeDocument/2006/relationships/image" Target="../media/image71.svg"/><Relationship Id="rId39" Type="http://schemas.openxmlformats.org/officeDocument/2006/relationships/hyperlink" Target="https://learn.microsoft.com/training/paths/work-power-virtual-agents/" TargetMode="External"/><Relationship Id="rId21" Type="http://schemas.openxmlformats.org/officeDocument/2006/relationships/image" Target="../media/image66.png"/><Relationship Id="rId34" Type="http://schemas.openxmlformats.org/officeDocument/2006/relationships/image" Target="../media/image74.png"/><Relationship Id="rId42" Type="http://schemas.openxmlformats.org/officeDocument/2006/relationships/hyperlink" Target="https://learn.microsoft.com/training/paths/build-plugins-connectors-microsoft-copilot-microsoft-365/" TargetMode="External"/><Relationship Id="rId7" Type="http://schemas.openxmlformats.org/officeDocument/2006/relationships/hyperlink" Target="https://aka.ms/Copilot/abouttrust" TargetMode="External"/><Relationship Id="rId2" Type="http://schemas.openxmlformats.org/officeDocument/2006/relationships/hyperlink" Target="https://youtu.be/N6yiyXRNCJY" TargetMode="External"/><Relationship Id="rId16" Type="http://schemas.openxmlformats.org/officeDocument/2006/relationships/hyperlink" Target="https://www.youtube.com/watch?v=B2-8wrF9Okc&amp;t=1s" TargetMode="External"/><Relationship Id="rId20" Type="http://schemas.openxmlformats.org/officeDocument/2006/relationships/hyperlink" Target="https://aka.ms/Copilot/OversharingBlueprintLearn" TargetMode="External"/><Relationship Id="rId29" Type="http://schemas.openxmlformats.org/officeDocument/2006/relationships/hyperlink" Target="https://learn.microsoft.com/training/paths/get-started-with-microsoft-365-copilot/" TargetMode="External"/><Relationship Id="rId41" Type="http://schemas.openxmlformats.org/officeDocument/2006/relationships/hyperlink" Target="https://learn.microsoft.com/training/paths/power-virtual-agents-enhance/" TargetMode="External"/><Relationship Id="rId1" Type="http://schemas.openxmlformats.org/officeDocument/2006/relationships/slideLayout" Target="../slideLayouts/slideLayout2.xml"/><Relationship Id="rId6" Type="http://schemas.openxmlformats.org/officeDocument/2006/relationships/hyperlink" Target="https://aka.ms/prompts" TargetMode="External"/><Relationship Id="rId11" Type="http://schemas.openxmlformats.org/officeDocument/2006/relationships/hyperlink" Target="https://support.microsoft.com/topic/get-better-results-with-copilot-prompting-77251d6c-e162-479d-b398-9e46cf73da55" TargetMode="External"/><Relationship Id="rId24" Type="http://schemas.openxmlformats.org/officeDocument/2006/relationships/image" Target="../media/image69.svg"/><Relationship Id="rId32" Type="http://schemas.openxmlformats.org/officeDocument/2006/relationships/hyperlink" Target="https://learn.microsoft.com/microsoft-365-copilot/microsoft-365-copilot-enable-users" TargetMode="External"/><Relationship Id="rId37" Type="http://schemas.openxmlformats.org/officeDocument/2006/relationships/hyperlink" Target="https://learn.microsoft.com/viva/insights/org-team-insights/copilot-dashboard" TargetMode="External"/><Relationship Id="rId40" Type="http://schemas.openxmlformats.org/officeDocument/2006/relationships/hyperlink" Target="https://learn.microsoft.com/training/modules/optimize-and-extend-microsoft-365-copilot/" TargetMode="External"/><Relationship Id="rId5" Type="http://schemas.openxmlformats.org/officeDocument/2006/relationships/hyperlink" Target="https://aka.ms/Copilot/UserExperienceStrategyDoc" TargetMode="External"/><Relationship Id="rId15" Type="http://schemas.openxmlformats.org/officeDocument/2006/relationships/hyperlink" Target="https://learn.microsoft.com/training/paths/prepare-your-organization-microsoft-365-copilot/" TargetMode="External"/><Relationship Id="rId23" Type="http://schemas.openxmlformats.org/officeDocument/2006/relationships/image" Target="../media/image68.png"/><Relationship Id="rId28" Type="http://schemas.openxmlformats.org/officeDocument/2006/relationships/image" Target="../media/image73.svg"/><Relationship Id="rId36" Type="http://schemas.openxmlformats.org/officeDocument/2006/relationships/hyperlink" Target="https://learn.microsoft.com/microsoft-365-copilot/" TargetMode="External"/><Relationship Id="rId10" Type="http://schemas.openxmlformats.org/officeDocument/2006/relationships/hyperlink" Target="https://learn.microsoft.com/training/paths/craft-effective-prompts-copilot-microsoft-365/" TargetMode="External"/><Relationship Id="rId19" Type="http://schemas.openxmlformats.org/officeDocument/2006/relationships/hyperlink" Target="https://learn.microsoft.com/microsoft-365-copilot/microsoft-365-copilot-requirements" TargetMode="External"/><Relationship Id="rId31" Type="http://schemas.openxmlformats.org/officeDocument/2006/relationships/hyperlink" Target="https://learn.microsoft.com/security/zero-trust/zero-trust-microsoft-365-copilot?view=o365-worldwide" TargetMode="External"/><Relationship Id="rId4" Type="http://schemas.openxmlformats.org/officeDocument/2006/relationships/hyperlink" Target="https://aka.ms/copilot/EnablementCourse" TargetMode="External"/><Relationship Id="rId9" Type="http://schemas.openxmlformats.org/officeDocument/2006/relationships/hyperlink" Target="https://learn.microsoft.com/training/paths/empower-workforce-copilot-use-cases/" TargetMode="External"/><Relationship Id="rId14" Type="http://schemas.openxmlformats.org/officeDocument/2006/relationships/hyperlink" Target="https://adoption.microsoft.com/enabling-modern-collaboration/" TargetMode="External"/><Relationship Id="rId22" Type="http://schemas.openxmlformats.org/officeDocument/2006/relationships/image" Target="../media/image67.svg"/><Relationship Id="rId27" Type="http://schemas.openxmlformats.org/officeDocument/2006/relationships/image" Target="../media/image72.png"/><Relationship Id="rId30" Type="http://schemas.openxmlformats.org/officeDocument/2006/relationships/hyperlink" Target="https://www.youtube.com/watch?v=wSWufOsqwjQ" TargetMode="External"/><Relationship Id="rId35" Type="http://schemas.openxmlformats.org/officeDocument/2006/relationships/image" Target="../media/image75.svg"/><Relationship Id="rId8" Type="http://schemas.openxmlformats.org/officeDocument/2006/relationships/hyperlink" Target="https://support.microsoft.com/topic/learn-about-copilot-prompts-f6c3b467-f07c-4db1-ae54-ffac96184dd5" TargetMode="External"/><Relationship Id="rId3" Type="http://schemas.openxmlformats.org/officeDocument/2006/relationships/hyperlink" Target="https://aka.ms/Copilot/AICouncilGuide" TargetMode="External"/><Relationship Id="rId12" Type="http://schemas.openxmlformats.org/officeDocument/2006/relationships/hyperlink" Target="https://support.microsoft.com/topic/edit-a-copilot-prompt-to-make-it-your-own-4f766981-dd4c-4038-a025-0f88c67fd9db" TargetMode="External"/><Relationship Id="rId17" Type="http://schemas.openxmlformats.org/officeDocument/2006/relationships/hyperlink" Target="https://www.youtube.com/watch?v=oeX0lsMA69U" TargetMode="External"/><Relationship Id="rId25" Type="http://schemas.openxmlformats.org/officeDocument/2006/relationships/image" Target="../media/image70.png"/><Relationship Id="rId33" Type="http://schemas.openxmlformats.org/officeDocument/2006/relationships/hyperlink" Target="https://learn.microsoft.com/en-us/SharePoint/get-ready-copilot-sharepoint-advanced-management" TargetMode="External"/><Relationship Id="rId38" Type="http://schemas.openxmlformats.org/officeDocument/2006/relationships/hyperlink" Target="https://learn.microsoft.com/microsoft-365-copilot/extensibility/" TargetMode="External"/></Relationships>
</file>

<file path=ppt/slides/_rels/slide41.xml.rels><?xml version="1.0" encoding="UTF-8" standalone="yes"?>
<Relationships xmlns="http://schemas.openxmlformats.org/package/2006/relationships"><Relationship Id="rId8" Type="http://schemas.openxmlformats.org/officeDocument/2006/relationships/hyperlink" Target="https://www.youtube.com/watch?v=KtsVRCsdvoU&amp;t" TargetMode="External"/><Relationship Id="rId13" Type="http://schemas.openxmlformats.org/officeDocument/2006/relationships/hyperlink" Target="https://www.microsoft.com/security/business/ai-machine-learning/microsoft-security-copilot?rtc=1" TargetMode="External"/><Relationship Id="rId18" Type="http://schemas.openxmlformats.org/officeDocument/2006/relationships/hyperlink" Target="https://www.microsoft.com/trust-center/privacy?rtc=1" TargetMode="External"/><Relationship Id="rId3" Type="http://schemas.openxmlformats.org/officeDocument/2006/relationships/hyperlink" Target="https://adoption.microsoft.com/copilot" TargetMode="External"/><Relationship Id="rId21" Type="http://schemas.openxmlformats.org/officeDocument/2006/relationships/hyperlink" Target="https://learn.microsoft.com/windows-server/networking/technologies/ipam/role-based-access-control" TargetMode="External"/><Relationship Id="rId7" Type="http://schemas.openxmlformats.org/officeDocument/2006/relationships/hyperlink" Target="https://www.youtube.com/watch?v=B2-8wrF9Okc" TargetMode="External"/><Relationship Id="rId12" Type="http://schemas.openxmlformats.org/officeDocument/2006/relationships/hyperlink" Target="https://cloudblogs.microsoft.com/powerplatform/2023/03/16/power-platform-is-leading-a-new-era-of-ai-generated-low-code-app-development/" TargetMode="External"/><Relationship Id="rId17" Type="http://schemas.openxmlformats.org/officeDocument/2006/relationships/hyperlink" Target="https://privacy.microsoft.com/privacystatement" TargetMode="External"/><Relationship Id="rId25" Type="http://schemas.openxmlformats.org/officeDocument/2006/relationships/hyperlink" Target="https://wwlpdocumentsearch.blob.core.windows.net/prodv2/MicrosoftProductandServicesDPA(WW)(English)(Jan2023)(CR).docx?sv=2020-08-04&amp;se=2123-06-13T19:19:30Z&amp;sr=b&amp;sp=r&amp;sig=l%2BpTA%2F6%2By%2BE18HdQPgpuecCESiG8hKFfGmuc8%2FiOpuY%3D" TargetMode="External"/><Relationship Id="rId2" Type="http://schemas.openxmlformats.org/officeDocument/2006/relationships/notesSlide" Target="../notesSlides/notesSlide26.xml"/><Relationship Id="rId16" Type="http://schemas.openxmlformats.org/officeDocument/2006/relationships/hyperlink" Target="https://privacy.microsoft.com/" TargetMode="External"/><Relationship Id="rId20" Type="http://schemas.openxmlformats.org/officeDocument/2006/relationships/hyperlink" Target="https://learn.microsoft.com/legal/cognitive-services/openai/data-privacy" TargetMode="External"/><Relationship Id="rId1" Type="http://schemas.openxmlformats.org/officeDocument/2006/relationships/slideLayout" Target="../slideLayouts/slideLayout4.xml"/><Relationship Id="rId6" Type="http://schemas.openxmlformats.org/officeDocument/2006/relationships/hyperlink" Target="https://support.microsoft.com/topic/chatgpt-vs-microsoft-365-copilot-what-s-the-difference-8fdec864-72b1-46e1-afcb-8c12280d712f" TargetMode="External"/><Relationship Id="rId11" Type="http://schemas.openxmlformats.org/officeDocument/2006/relationships/hyperlink" Target="https://blogs.microsoft.com/blog/2023/03/06/introducing-microsoft-dynamics-365-copilot/" TargetMode="External"/><Relationship Id="rId24" Type="http://schemas.openxmlformats.org/officeDocument/2006/relationships/hyperlink" Target="https://learn.microsoft.com/compliance/assurance/assurance-microsoft-365-isolation-controls?view=o365-worldwide" TargetMode="External"/><Relationship Id="rId5" Type="http://schemas.openxmlformats.org/officeDocument/2006/relationships/hyperlink" Target="https://www.youtube.com/watch?v=E5g20qmeKpg&amp;t=3s" TargetMode="External"/><Relationship Id="rId15" Type="http://schemas.openxmlformats.org/officeDocument/2006/relationships/hyperlink" Target="https://techcommunity.microsoft.com/t5/microsoft-stream-blog/introducing-copilot-in-microsoft-stream/ba-p/3929109" TargetMode="External"/><Relationship Id="rId23" Type="http://schemas.openxmlformats.org/officeDocument/2006/relationships/hyperlink" Target="https://learn.microsoft.com/microsoft-365/compliance/customer-lockbox-requests?view=o365-worldwide" TargetMode="External"/><Relationship Id="rId10" Type="http://schemas.openxmlformats.org/officeDocument/2006/relationships/hyperlink" Target="https://learn.microsoft.com/graph/connecting-external-content-connectors-overview" TargetMode="External"/><Relationship Id="rId19" Type="http://schemas.openxmlformats.org/officeDocument/2006/relationships/hyperlink" Target="https://learn.microsoft.com/microsoft-365-copilot/microsoft-365-copilot-privacy" TargetMode="External"/><Relationship Id="rId4" Type="http://schemas.openxmlformats.org/officeDocument/2006/relationships/hyperlink" Target="https://www.microsoft.com/en-us/microsoft-365/blog/2023/03/16/introducing-microsoft-365-copilot-a-whole-new-way-to-work/" TargetMode="External"/><Relationship Id="rId9" Type="http://schemas.openxmlformats.org/officeDocument/2006/relationships/hyperlink" Target="https://learn.microsoft.com/graph/overview" TargetMode="External"/><Relationship Id="rId14" Type="http://schemas.openxmlformats.org/officeDocument/2006/relationships/hyperlink" Target="https://github.blog/2023-03-22-github-copilot-x-the-ai-powered-developer-experience/" TargetMode="External"/><Relationship Id="rId22" Type="http://schemas.openxmlformats.org/officeDocument/2006/relationships/hyperlink" Target="https://learn.microsoft.com/SharePoint/sites/user-permissions-and-permission-levels" TargetMode="External"/></Relationships>
</file>

<file path=ppt/slides/_rels/slide42.xml.rels><?xml version="1.0" encoding="UTF-8" standalone="yes"?>
<Relationships xmlns="http://schemas.openxmlformats.org/package/2006/relationships"><Relationship Id="rId8" Type="http://schemas.openxmlformats.org/officeDocument/2006/relationships/hyperlink" Target="https://servicetrust.microsoft.com/" TargetMode="External"/><Relationship Id="rId13" Type="http://schemas.openxmlformats.org/officeDocument/2006/relationships/hyperlink" Target="https://www.microsoft.com/licensing/terms/product/UniversalLicenseTerms" TargetMode="External"/><Relationship Id="rId18" Type="http://schemas.openxmlformats.org/officeDocument/2006/relationships/hyperlink" Target="https://learn.microsoft.com/microsoftsearch/overview-microsoft-search" TargetMode="External"/><Relationship Id="rId26" Type="http://schemas.openxmlformats.org/officeDocument/2006/relationships/hyperlink" Target="https://query.prod.cms.rt.microsoft.com/cms/api/am/binary/RE5cmFl" TargetMode="External"/><Relationship Id="rId3" Type="http://schemas.openxmlformats.org/officeDocument/2006/relationships/hyperlink" Target="https://www.microsoft.com/trust-center/privacy/european-data-boundary-eudb?rtc=1" TargetMode="External"/><Relationship Id="rId21" Type="http://schemas.openxmlformats.org/officeDocument/2006/relationships/hyperlink" Target="https://aka.ms/Copilot/TranscriptionManagement" TargetMode="External"/><Relationship Id="rId7" Type="http://schemas.openxmlformats.org/officeDocument/2006/relationships/hyperlink" Target="https://learn.microsoft.com/en-us/azure/information-protection/configure-usage-rights" TargetMode="External"/><Relationship Id="rId12" Type="http://schemas.openxmlformats.org/officeDocument/2006/relationships/hyperlink" Target="https://learn.microsoft.com/azure/information-protection/configure-usage-rights" TargetMode="External"/><Relationship Id="rId17" Type="http://schemas.openxmlformats.org/officeDocument/2006/relationships/hyperlink" Target="https://learn.microsoft.com/microsoft-365/admin/manage/manage-feedback-ms-org?view=o365-worldwide" TargetMode="External"/><Relationship Id="rId25" Type="http://schemas.openxmlformats.org/officeDocument/2006/relationships/hyperlink" Target="https://learn.microsoft.com/azure/cloud-adoption-framework/innovate/best-practices/trusted-ai" TargetMode="External"/><Relationship Id="rId2" Type="http://schemas.openxmlformats.org/officeDocument/2006/relationships/notesSlide" Target="../notesSlides/notesSlide27.xml"/><Relationship Id="rId16" Type="http://schemas.openxmlformats.org/officeDocument/2006/relationships/hyperlink" Target="https://learn.microsoft.com/microsoft-365/admin/misc/feedback-user-control?view=o365-worldwide" TargetMode="External"/><Relationship Id="rId20" Type="http://schemas.openxmlformats.org/officeDocument/2006/relationships/hyperlink" Target="https://techcommunity.microsoft.com/t5/microsoft-365-blog/new-era-in-content-management-and-security-in-sharepoint/ba-p/3806083" TargetMode="External"/><Relationship Id="rId1" Type="http://schemas.openxmlformats.org/officeDocument/2006/relationships/slideLayout" Target="../slideLayouts/slideLayout4.xml"/><Relationship Id="rId6" Type="http://schemas.openxmlformats.org/officeDocument/2006/relationships/hyperlink" Target="https://learn.microsoft.com/compliance/" TargetMode="External"/><Relationship Id="rId11" Type="http://schemas.openxmlformats.org/officeDocument/2006/relationships/hyperlink" Target="https://learn.microsoft.com/legal/gdpr" TargetMode="External"/><Relationship Id="rId24" Type="http://schemas.openxmlformats.org/officeDocument/2006/relationships/hyperlink" Target="https://www.microsoft.com/ai/our-approach?activetab=pivot1:primaryr5" TargetMode="External"/><Relationship Id="rId5" Type="http://schemas.openxmlformats.org/officeDocument/2006/relationships/hyperlink" Target="https://learn.microsoft.com/privacy/eudb/eu-data-boundary-learn" TargetMode="External"/><Relationship Id="rId15" Type="http://schemas.openxmlformats.org/officeDocument/2006/relationships/hyperlink" Target="https://learn.microsoft.com/microsoft-365/enterprise/microsoft-365-isolation-in-microsoft-365?view=o365-worldwide" TargetMode="External"/><Relationship Id="rId23" Type="http://schemas.openxmlformats.org/officeDocument/2006/relationships/hyperlink" Target="https://aka.ms/Copilot/OversharingBlueprintLearn" TargetMode="External"/><Relationship Id="rId10" Type="http://schemas.openxmlformats.org/officeDocument/2006/relationships/hyperlink" Target="https://learn.microsoft.com/compliance/regulatory/gdpr" TargetMode="External"/><Relationship Id="rId19" Type="http://schemas.openxmlformats.org/officeDocument/2006/relationships/hyperlink" Target="https://www.microsoft.com/licensing/terms/productoffering/Microsoft365/" TargetMode="External"/><Relationship Id="rId4" Type="http://schemas.openxmlformats.org/officeDocument/2006/relationships/hyperlink" Target="https://blogs.microsoft.com/eupolicy/2022/12/15/eu-data-boundary-cloud-rollout/?culture=en-us&amp;country=us" TargetMode="External"/><Relationship Id="rId9" Type="http://schemas.openxmlformats.org/officeDocument/2006/relationships/hyperlink" Target="https://learn.microsoft.com/compliance/regulatory/offering-home" TargetMode="External"/><Relationship Id="rId14" Type="http://schemas.openxmlformats.org/officeDocument/2006/relationships/hyperlink" Target="https://wwlpdocumentsearch.blob.core.windows.net/prodv2/MicrosoftProductandServicesDPA(WW)(English)(Jan2023)(CR).docx?sv=2020-08-04&amp;se=2123-06-13T19:19:30Z&amp;sr=b&amp;sp=r&amp;sig=l%2BpTA%2F6%2By%2BE18HdQPgpuecCESiG8hKFfGmuc8%2FiOpuY%3D" TargetMode="External"/><Relationship Id="rId22" Type="http://schemas.openxmlformats.org/officeDocument/2006/relationships/hyperlink" Target="https://learn.microsoft.com/en-us/SharePoint/get-ready-copilot-sharepoint-advanced-management" TargetMode="External"/><Relationship Id="rId27" Type="http://schemas.openxmlformats.org/officeDocument/2006/relationships/hyperlink" Target="https://aka.ms/May25WhitePaper" TargetMode="Externa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8" Type="http://schemas.openxmlformats.org/officeDocument/2006/relationships/image" Target="../media/image79.png"/><Relationship Id="rId3" Type="http://schemas.openxmlformats.org/officeDocument/2006/relationships/image" Target="../media/image76.png"/><Relationship Id="rId7" Type="http://schemas.openxmlformats.org/officeDocument/2006/relationships/hyperlink" Target="https://youtu.be/eNn4PDkmo7s?feature=shared"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hyperlink" Target="https://learn.microsoft.com/deployoffice/updates/overview-update-channels" TargetMode="External"/><Relationship Id="rId11" Type="http://schemas.openxmlformats.org/officeDocument/2006/relationships/image" Target="../media/image82.svg"/><Relationship Id="rId5" Type="http://schemas.openxmlformats.org/officeDocument/2006/relationships/image" Target="../media/image78.svg"/><Relationship Id="rId10" Type="http://schemas.openxmlformats.org/officeDocument/2006/relationships/image" Target="../media/image81.png"/><Relationship Id="rId4" Type="http://schemas.openxmlformats.org/officeDocument/2006/relationships/image" Target="../media/image77.png"/><Relationship Id="rId9" Type="http://schemas.openxmlformats.org/officeDocument/2006/relationships/image" Target="../media/image80.svg"/></Relationships>
</file>

<file path=ppt/slides/_rels/slide45.xml.rels><?xml version="1.0" encoding="UTF-8" standalone="yes"?>
<Relationships xmlns="http://schemas.openxmlformats.org/package/2006/relationships"><Relationship Id="rId3" Type="http://schemas.openxmlformats.org/officeDocument/2006/relationships/hyperlink" Target="https://aka.ms/M365AppsTEIStudy"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8" Type="http://schemas.openxmlformats.org/officeDocument/2006/relationships/hyperlink" Target="https://learn.microsoft.com/officeupdates/download-sizes-microsoft365-apps-updates" TargetMode="External"/><Relationship Id="rId3" Type="http://schemas.openxmlformats.org/officeDocument/2006/relationships/hyperlink" Target="https://learn.microsoft.com/microsoft-365-copilot/microsoft-365-copilot-requirements#update-channels" TargetMode="External"/><Relationship Id="rId7" Type="http://schemas.openxmlformats.org/officeDocument/2006/relationships/hyperlink" Target="https://learn.microsoft.com/deployoffice/delivery-optimization"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hyperlink" Target="https://techcommunity.microsoft.com/t5/microsoft-365-blog/update-under-lock-improved-update-experience-for-microsoft-365/ba-p/3618901" TargetMode="External"/><Relationship Id="rId5" Type="http://schemas.openxmlformats.org/officeDocument/2006/relationships/hyperlink" Target="https://techcommunity.microsoft.com/t5/copilot-for-microsoft-365/how-to-prepare-for-microsoft-365-copilot/ba-p/3851566" TargetMode="External"/><Relationship Id="rId4" Type="http://schemas.openxmlformats.org/officeDocument/2006/relationships/hyperlink" Target="https://techcommunity.microsoft.com/t5/microsoft-365-blog/microsoft-365-admin-monthly-digest-feb-2024/ba-p/4067971" TargetMode="Externa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3" Type="http://schemas.openxmlformats.org/officeDocument/2006/relationships/hyperlink" Target="http://aka.ms/AppAssure" TargetMode="External"/><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8" Type="http://schemas.openxmlformats.org/officeDocument/2006/relationships/hyperlink" Target="https://aka.ms/AppAssure" TargetMode="External"/><Relationship Id="rId3" Type="http://schemas.openxmlformats.org/officeDocument/2006/relationships/image" Target="../media/image83.png"/><Relationship Id="rId7" Type="http://schemas.openxmlformats.org/officeDocument/2006/relationships/hyperlink" Target="https://aka.ms/appassurerequest" TargetMode="Externa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hyperlink" Target="mailto:achelp@microsoft.com" TargetMode="External"/><Relationship Id="rId5" Type="http://schemas.openxmlformats.org/officeDocument/2006/relationships/hyperlink" Target="http://aka.ms/AppAssure" TargetMode="External"/><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50.xml.rels><?xml version="1.0" encoding="UTF-8" standalone="yes"?>
<Relationships xmlns="http://schemas.openxmlformats.org/package/2006/relationships"><Relationship Id="rId8" Type="http://schemas.openxmlformats.org/officeDocument/2006/relationships/image" Target="../media/image88.png"/><Relationship Id="rId3" Type="http://schemas.openxmlformats.org/officeDocument/2006/relationships/hyperlink" Target="https://learn.microsoft.com/deployoffice/admincenter/cloud-update" TargetMode="External"/><Relationship Id="rId7" Type="http://schemas.openxmlformats.org/officeDocument/2006/relationships/image" Target="../media/image87.svg"/><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image" Target="../media/image86.png"/><Relationship Id="rId5" Type="http://schemas.openxmlformats.org/officeDocument/2006/relationships/image" Target="../media/image85.svg"/><Relationship Id="rId4" Type="http://schemas.openxmlformats.org/officeDocument/2006/relationships/image" Target="../media/image84.png"/><Relationship Id="rId9" Type="http://schemas.openxmlformats.org/officeDocument/2006/relationships/image" Target="../media/image89.svg"/></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8.svg"/></Relationships>
</file>

<file path=ppt/slides/_rels/slide8.xml.rels><?xml version="1.0" encoding="UTF-8" standalone="yes"?>
<Relationships xmlns="http://schemas.openxmlformats.org/package/2006/relationships"><Relationship Id="rId8" Type="http://schemas.openxmlformats.org/officeDocument/2006/relationships/hyperlink" Target="https://learn.microsoft.com/" TargetMode="External"/><Relationship Id="rId3" Type="http://schemas.openxmlformats.org/officeDocument/2006/relationships/image" Target="../media/image19.png"/><Relationship Id="rId7" Type="http://schemas.openxmlformats.org/officeDocument/2006/relationships/hyperlink" Target="https://aka.ms/Learn/CopilotLearningHub"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hyperlink" Target="https://adoption.microsoft.com/" TargetMode="External"/><Relationship Id="rId5" Type="http://schemas.openxmlformats.org/officeDocument/2006/relationships/image" Target="../media/image21.png"/><Relationship Id="rId10" Type="http://schemas.openxmlformats.org/officeDocument/2006/relationships/image" Target="../media/image22.png"/><Relationship Id="rId4" Type="http://schemas.openxmlformats.org/officeDocument/2006/relationships/image" Target="../media/image20.png"/><Relationship Id="rId9" Type="http://schemas.openxmlformats.org/officeDocument/2006/relationships/hyperlink" Target="https://adoption.microsoft.com/fasttrack/"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8109A9C3-382A-BA38-970F-FAF564ACDA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259F7C-7285-B556-8137-CB194A1521BD}"/>
              </a:ext>
            </a:extLst>
          </p:cNvPr>
          <p:cNvSpPr>
            <a:spLocks noGrp="1"/>
          </p:cNvSpPr>
          <p:nvPr>
            <p:ph type="title"/>
          </p:nvPr>
        </p:nvSpPr>
        <p:spPr>
          <a:xfrm>
            <a:off x="588963" y="585788"/>
            <a:ext cx="11010900" cy="554037"/>
          </a:xfrm>
        </p:spPr>
        <p:txBody>
          <a:bodyPr>
            <a:noAutofit/>
          </a:bodyPr>
          <a:lstStyle/>
          <a:p>
            <a:r>
              <a:rPr lang="en-US"/>
              <a:t>Speaker notes</a:t>
            </a:r>
          </a:p>
        </p:txBody>
      </p:sp>
      <p:sp>
        <p:nvSpPr>
          <p:cNvPr id="3" name="Content Placeholder 2">
            <a:extLst>
              <a:ext uri="{FF2B5EF4-FFF2-40B4-BE49-F238E27FC236}">
                <a16:creationId xmlns:a16="http://schemas.microsoft.com/office/drawing/2014/main" id="{1FF5613C-6C8C-3CC3-8FE5-A274BBB8C86E}"/>
              </a:ext>
            </a:extLst>
          </p:cNvPr>
          <p:cNvSpPr>
            <a:spLocks noGrp="1"/>
          </p:cNvSpPr>
          <p:nvPr>
            <p:ph sz="quarter" idx="4294967295"/>
          </p:nvPr>
        </p:nvSpPr>
        <p:spPr>
          <a:xfrm>
            <a:off x="588963" y="1435100"/>
            <a:ext cx="11222038" cy="4833938"/>
          </a:xfrm>
        </p:spPr>
        <p:txBody>
          <a:bodyPr>
            <a:normAutofit fontScale="92500" lnSpcReduction="10000"/>
          </a:bodyPr>
          <a:lstStyle/>
          <a:p>
            <a:pPr marL="0" lvl="2" indent="0">
              <a:spcBef>
                <a:spcPts val="1000"/>
              </a:spcBef>
              <a:spcAft>
                <a:spcPts val="0"/>
              </a:spcAft>
              <a:buNone/>
              <a:defRPr/>
            </a:pPr>
            <a:r>
              <a:rPr lang="en-US" sz="2400" dirty="0">
                <a:latin typeface="+mj-lt"/>
              </a:rPr>
              <a:t>Purpose: </a:t>
            </a:r>
          </a:p>
          <a:p>
            <a:pPr marL="0" lvl="2" indent="0">
              <a:spcBef>
                <a:spcPts val="1000"/>
              </a:spcBef>
              <a:spcAft>
                <a:spcPts val="0"/>
              </a:spcAft>
              <a:buNone/>
              <a:defRPr/>
            </a:pPr>
            <a:r>
              <a:rPr lang="en-US" sz="1800" dirty="0">
                <a:latin typeface="+mn-lt"/>
              </a:rPr>
              <a:t>The goal of this guide is to help customers understand how they can rapidly deploy Microsoft 365 Copilot and specific steps they should take to optimize their data security environment based on their current licensing profile and security posture. The guide is divided in four phases:</a:t>
            </a:r>
          </a:p>
          <a:p>
            <a:pPr marL="342900" lvl="2" indent="-342900">
              <a:spcBef>
                <a:spcPts val="1000"/>
              </a:spcBef>
              <a:spcAft>
                <a:spcPts val="0"/>
              </a:spcAft>
              <a:buAutoNum type="arabicPeriod"/>
              <a:defRPr/>
            </a:pPr>
            <a:r>
              <a:rPr lang="en-US" sz="1200" dirty="0">
                <a:latin typeface="+mn-lt"/>
              </a:rPr>
              <a:t>In the Get ready phase, complete the Microsoft 365 Copilot Optimization Assessment to understand your current environment and what data security controls are implemented today, address any specific Generative AI questions, and proceed with developing an implementation plan based on the outcome of the assessment and the initial </a:t>
            </a:r>
            <a:r>
              <a:rPr lang="en-US" sz="1200" dirty="0">
                <a:solidFill>
                  <a:srgbClr val="0078D4"/>
                </a:solidFill>
                <a:latin typeface="+mn-lt"/>
                <a:hlinkClick r:id="rId2">
                  <a:extLst>
                    <a:ext uri="{A12FA001-AC4F-418D-AE19-62706E023703}">
                      <ahyp:hlinkClr xmlns:ahyp="http://schemas.microsoft.com/office/drawing/2018/hyperlinkcolor" val="tx"/>
                    </a:ext>
                  </a:extLst>
                </a:hlinkClick>
              </a:rPr>
              <a:t>scenario discovery</a:t>
            </a:r>
            <a:r>
              <a:rPr lang="en-US" sz="1200" dirty="0">
                <a:latin typeface="+mn-lt"/>
              </a:rPr>
              <a:t>.</a:t>
            </a:r>
          </a:p>
          <a:p>
            <a:pPr marL="342900" lvl="2" indent="-342900">
              <a:spcBef>
                <a:spcPts val="1000"/>
              </a:spcBef>
              <a:spcAft>
                <a:spcPts val="0"/>
              </a:spcAft>
              <a:buAutoNum type="arabicPeriod"/>
              <a:defRPr/>
            </a:pPr>
            <a:r>
              <a:rPr lang="en-US" sz="1200" dirty="0">
                <a:latin typeface="+mn-lt"/>
              </a:rPr>
              <a:t>In the Onboard &amp; Engage phase, we recommend focusing on addressing any content management questions, fulfilling required prerequisites, assigning licenses, and deploying Microsoft 365 Copilot. In this phase, if needed, we provide recommendations on how to reduce the risk of oversharing by enabling Restricted SharePoint Search, then guide you down one of two paths: Core and Best-in-Class. These two paths have been developed to meet you where you are and guide you on how to address specific data security concerns that may exist.</a:t>
            </a:r>
          </a:p>
          <a:p>
            <a:pPr marL="342900" lvl="2" indent="-342900">
              <a:spcBef>
                <a:spcPts val="1000"/>
              </a:spcBef>
              <a:spcAft>
                <a:spcPts val="0"/>
              </a:spcAft>
              <a:buAutoNum type="arabicPeriod"/>
              <a:defRPr/>
            </a:pPr>
            <a:r>
              <a:rPr lang="en-US" sz="1200" dirty="0">
                <a:latin typeface="+mn-lt"/>
              </a:rPr>
              <a:t>The Deliver impact phase is focused on understanding how users are adopting and engaging with Microsoft 365 Copilot by analyzing Microsoft 365 Copilot readiness and usage reports.</a:t>
            </a:r>
          </a:p>
          <a:p>
            <a:pPr marL="342900" lvl="2" indent="-342900">
              <a:spcBef>
                <a:spcPts val="1000"/>
              </a:spcBef>
              <a:spcAft>
                <a:spcPts val="0"/>
              </a:spcAft>
              <a:buAutoNum type="arabicPeriod"/>
              <a:defRPr/>
            </a:pPr>
            <a:r>
              <a:rPr lang="en-US" sz="1200" dirty="0">
                <a:latin typeface="+mn-lt"/>
              </a:rPr>
              <a:t>In the Extend &amp; optimize phase, we expand on how you might want to enhance Microsoft 365 Copilot experiences and start designing, building, and deploying your own AI plugins to fulfill specific business requirements. </a:t>
            </a:r>
          </a:p>
          <a:p>
            <a:pPr marL="0" lvl="2" indent="0">
              <a:spcBef>
                <a:spcPts val="1000"/>
              </a:spcBef>
              <a:spcAft>
                <a:spcPts val="0"/>
              </a:spcAft>
              <a:buNone/>
              <a:defRPr/>
            </a:pPr>
            <a:r>
              <a:rPr lang="en-US" sz="1800" dirty="0">
                <a:latin typeface="+mn-lt"/>
              </a:rPr>
              <a:t>This Technical Readiness Guide goes hand in hand with the User Enablement Guide which prepares organizations and employees for the AI transformation journey. The link to the User Enablement guide can be found here: </a:t>
            </a:r>
            <a:r>
              <a:rPr lang="en-US" sz="1800" dirty="0">
                <a:solidFill>
                  <a:srgbClr val="0078D4"/>
                </a:solidFill>
                <a:latin typeface="+mn-lt"/>
                <a:hlinkClick r:id="rId2">
                  <a:extLst>
                    <a:ext uri="{A12FA001-AC4F-418D-AE19-62706E023703}">
                      <ahyp:hlinkClr xmlns:ahyp="http://schemas.microsoft.com/office/drawing/2018/hyperlinkcolor" val="tx"/>
                    </a:ext>
                  </a:extLst>
                </a:hlinkClick>
              </a:rPr>
              <a:t>https://aka.ms/Copilot/UserEnablementGuide</a:t>
            </a:r>
            <a:r>
              <a:rPr lang="en-US" sz="1800" dirty="0">
                <a:latin typeface="+mn-lt"/>
              </a:rPr>
              <a:t>. </a:t>
            </a:r>
          </a:p>
          <a:p>
            <a:pPr marL="0" lvl="2" indent="0">
              <a:spcBef>
                <a:spcPts val="1000"/>
              </a:spcBef>
              <a:spcAft>
                <a:spcPts val="0"/>
              </a:spcAft>
              <a:buNone/>
              <a:defRPr/>
            </a:pPr>
            <a:r>
              <a:rPr lang="en-US" sz="1200" b="1" dirty="0">
                <a:latin typeface="+mn-lt"/>
              </a:rPr>
              <a:t>Target audience: </a:t>
            </a:r>
            <a:r>
              <a:rPr lang="en-US" sz="1200" dirty="0">
                <a:latin typeface="+mn-lt"/>
              </a:rPr>
              <a:t>Technical delivery managers, Microsoft 365 Architects and Consultants, IT Professionals.</a:t>
            </a:r>
            <a:endParaRPr lang="en-US" sz="1200" b="1" dirty="0"/>
          </a:p>
          <a:p>
            <a:pPr marL="0" lvl="2" indent="0">
              <a:spcBef>
                <a:spcPts val="1000"/>
              </a:spcBef>
              <a:spcAft>
                <a:spcPts val="0"/>
              </a:spcAft>
              <a:buNone/>
              <a:defRPr/>
            </a:pPr>
            <a:r>
              <a:rPr lang="en-US" sz="1200" b="1" dirty="0">
                <a:latin typeface="+mn-lt"/>
              </a:rPr>
              <a:t>What this asset is NOT: </a:t>
            </a:r>
            <a:r>
              <a:rPr lang="en-US" sz="1200" dirty="0">
                <a:latin typeface="Segoe UI"/>
              </a:rPr>
              <a:t>Detailed technical product documentation.</a:t>
            </a:r>
            <a:endParaRPr kumimoji="0" lang="en-US" sz="1200" b="0" i="0" u="none" strike="noStrike" kern="1200" cap="none" spc="0" normalizeH="0" baseline="0" noProof="0" dirty="0">
              <a:ln>
                <a:noFill/>
              </a:ln>
              <a:effectLst/>
              <a:uLnTx/>
              <a:uFillTx/>
              <a:latin typeface="Segoe UI"/>
              <a:ea typeface="+mn-ea"/>
              <a:cs typeface="+mn-cs"/>
            </a:endParaRPr>
          </a:p>
        </p:txBody>
      </p:sp>
    </p:spTree>
    <p:extLst>
      <p:ext uri="{BB962C8B-B14F-4D97-AF65-F5344CB8AC3E}">
        <p14:creationId xmlns:p14="http://schemas.microsoft.com/office/powerpoint/2010/main" val="1093793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C52154D-5886-70C3-25A9-15F2EF7A83C6}"/>
              </a:ext>
              <a:ext uri="{C183D7F6-B498-43B3-948B-1728B52AA6E4}">
                <adec:decorative xmlns:adec="http://schemas.microsoft.com/office/drawing/2017/decorative" val="1"/>
              </a:ext>
            </a:extLst>
          </p:cNvPr>
          <p:cNvSpPr/>
          <p:nvPr/>
        </p:nvSpPr>
        <p:spPr bwMode="auto">
          <a:xfrm>
            <a:off x="7686076" y="0"/>
            <a:ext cx="4505924" cy="6858000"/>
          </a:xfrm>
          <a:prstGeom prst="rect">
            <a:avLst/>
          </a:prstGeom>
          <a:gradFill flip="none" rotWithShape="1">
            <a:gsLst>
              <a:gs pos="52000">
                <a:srgbClr val="818EFF"/>
              </a:gs>
              <a:gs pos="70000">
                <a:srgbClr val="D660FF"/>
              </a:gs>
              <a:gs pos="35000">
                <a:srgbClr val="2DB4FF"/>
              </a:gs>
              <a:gs pos="30000">
                <a:srgbClr val="2DB4FF"/>
              </a:gs>
              <a:gs pos="3000">
                <a:srgbClr val="0078D4"/>
              </a:gs>
              <a:gs pos="97000">
                <a:srgbClr val="FEA874"/>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sp>
        <p:nvSpPr>
          <p:cNvPr id="3" name="Title 2">
            <a:extLst>
              <a:ext uri="{FF2B5EF4-FFF2-40B4-BE49-F238E27FC236}">
                <a16:creationId xmlns:a16="http://schemas.microsoft.com/office/drawing/2014/main" id="{1D71F69F-5A0C-BD2E-8CD5-6A61C0122857}"/>
              </a:ext>
            </a:extLst>
          </p:cNvPr>
          <p:cNvSpPr>
            <a:spLocks noGrp="1"/>
          </p:cNvSpPr>
          <p:nvPr>
            <p:ph type="title"/>
          </p:nvPr>
        </p:nvSpPr>
        <p:spPr>
          <a:xfrm>
            <a:off x="588262" y="3314102"/>
            <a:ext cx="4495898" cy="553998"/>
          </a:xfrm>
        </p:spPr>
        <p:txBody>
          <a:bodyPr/>
          <a:lstStyle/>
          <a:p>
            <a:r>
              <a:rPr lang="en-US" sz="5400"/>
              <a:t>Get ready</a:t>
            </a:r>
          </a:p>
        </p:txBody>
      </p:sp>
      <p:sp>
        <p:nvSpPr>
          <p:cNvPr id="18" name="Footer Placeholder 17">
            <a:extLst>
              <a:ext uri="{FF2B5EF4-FFF2-40B4-BE49-F238E27FC236}">
                <a16:creationId xmlns:a16="http://schemas.microsoft.com/office/drawing/2014/main" id="{F2886E84-9639-361F-F4C3-9EB5ADF5ADC8}"/>
              </a:ext>
            </a:extLst>
          </p:cNvPr>
          <p:cNvSpPr>
            <a:spLocks noGrp="1"/>
          </p:cNvSpPr>
          <p:nvPr>
            <p:ph type="ftr" sz="quarter" idx="4294967295"/>
          </p:nvPr>
        </p:nvSpPr>
        <p:spPr>
          <a:xfrm>
            <a:off x="0" y="0"/>
            <a:ext cx="0" cy="0"/>
          </a:xfrm>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white">
                    <a:alpha val="0"/>
                  </a:prstClr>
                </a:solidFill>
                <a:effectLst/>
                <a:uLnTx/>
                <a:uFillTx/>
                <a:latin typeface="Segoe UI"/>
                <a:ea typeface="+mn-ea"/>
                <a:cs typeface="+mn-cs"/>
              </a:rPr>
              <a:t>Journey to Copilot</a:t>
            </a:r>
          </a:p>
        </p:txBody>
      </p:sp>
      <p:pic>
        <p:nvPicPr>
          <p:cNvPr id="15" name="Picture 14">
            <a:hlinkClick r:id="rId3" action="ppaction://hlinksldjump"/>
            <a:extLst>
              <a:ext uri="{FF2B5EF4-FFF2-40B4-BE49-F238E27FC236}">
                <a16:creationId xmlns:a16="http://schemas.microsoft.com/office/drawing/2014/main" id="{CA1C5420-F70B-4E88-9714-9FF8B0F28338}"/>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7241059" y="387179"/>
            <a:ext cx="3244061" cy="1837038"/>
          </a:xfrm>
          <a:prstGeom prst="roundRect">
            <a:avLst>
              <a:gd name="adj" fmla="val 2430"/>
            </a:avLst>
          </a:prstGeom>
          <a:solidFill>
            <a:schemeClr val="bg1"/>
          </a:solidFill>
          <a:ln>
            <a:solidFill>
              <a:schemeClr val="bg1">
                <a:lumMod val="75000"/>
              </a:schemeClr>
            </a:solidFill>
          </a:ln>
          <a:effectLst/>
        </p:spPr>
      </p:pic>
      <p:pic>
        <p:nvPicPr>
          <p:cNvPr id="17" name="Picture 16">
            <a:hlinkClick r:id="rId3" action="ppaction://hlinksldjump"/>
            <a:extLst>
              <a:ext uri="{FF2B5EF4-FFF2-40B4-BE49-F238E27FC236}">
                <a16:creationId xmlns:a16="http://schemas.microsoft.com/office/drawing/2014/main" id="{77D8E071-822B-2C1C-6A9A-B16A9F8FA3E0}"/>
              </a:ext>
              <a:ext uri="{C183D7F6-B498-43B3-948B-1728B52AA6E4}">
                <adec:decorative xmlns:adec="http://schemas.microsoft.com/office/drawing/2017/decorative" val="1"/>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7241060" y="2430162"/>
            <a:ext cx="3257358" cy="1837038"/>
          </a:xfrm>
          <a:prstGeom prst="roundRect">
            <a:avLst>
              <a:gd name="adj" fmla="val 2430"/>
            </a:avLst>
          </a:prstGeom>
          <a:solidFill>
            <a:schemeClr val="bg1"/>
          </a:solidFill>
          <a:ln>
            <a:solidFill>
              <a:schemeClr val="bg1">
                <a:lumMod val="75000"/>
              </a:schemeClr>
            </a:solidFill>
          </a:ln>
          <a:effectLst/>
        </p:spPr>
      </p:pic>
      <p:pic>
        <p:nvPicPr>
          <p:cNvPr id="19" name="Picture 18">
            <a:hlinkClick r:id="rId6" action="ppaction://hlinksldjump"/>
            <a:extLst>
              <a:ext uri="{FF2B5EF4-FFF2-40B4-BE49-F238E27FC236}">
                <a16:creationId xmlns:a16="http://schemas.microsoft.com/office/drawing/2014/main" id="{E14CEDA6-F194-7111-DA13-0AC94D340FB7}"/>
              </a:ext>
              <a:ext uri="{C183D7F6-B498-43B3-948B-1728B52AA6E4}">
                <adec:decorative xmlns:adec="http://schemas.microsoft.com/office/drawing/2017/decorative" val="1"/>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7241060" y="4473145"/>
            <a:ext cx="3257358" cy="1779810"/>
          </a:xfrm>
          <a:prstGeom prst="roundRect">
            <a:avLst>
              <a:gd name="adj" fmla="val 2430"/>
            </a:avLst>
          </a:prstGeom>
          <a:solidFill>
            <a:schemeClr val="bg1"/>
          </a:solidFill>
          <a:ln>
            <a:solidFill>
              <a:schemeClr val="bg1">
                <a:lumMod val="75000"/>
              </a:schemeClr>
            </a:solidFill>
          </a:ln>
          <a:effectLst/>
        </p:spPr>
      </p:pic>
      <p:sp>
        <p:nvSpPr>
          <p:cNvPr id="7" name="Rounded Rectangle 6">
            <a:extLst>
              <a:ext uri="{FF2B5EF4-FFF2-40B4-BE49-F238E27FC236}">
                <a16:creationId xmlns:a16="http://schemas.microsoft.com/office/drawing/2014/main" id="{00973675-53FC-D6B1-13D4-F03DA799437E}"/>
              </a:ext>
            </a:extLst>
          </p:cNvPr>
          <p:cNvSpPr/>
          <p:nvPr/>
        </p:nvSpPr>
        <p:spPr>
          <a:xfrm>
            <a:off x="549274" y="2864693"/>
            <a:ext cx="2340997" cy="305831"/>
          </a:xfrm>
          <a:prstGeom prst="roundRect">
            <a:avLst>
              <a:gd name="adj" fmla="val 50000"/>
            </a:avLst>
          </a:prstGeom>
          <a:solidFill>
            <a:srgbClr val="0078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00">
              <a:defRPr/>
            </a:pPr>
            <a:r>
              <a:rPr lang="en-US" sz="1400"/>
              <a:t>Microsoft 365 Copilot</a:t>
            </a:r>
          </a:p>
        </p:txBody>
      </p:sp>
      <p:pic>
        <p:nvPicPr>
          <p:cNvPr id="5" name="Picture 4" descr="The Microsoft Copilot icon, which symbolizes a dual-part dialogue involving a conversation between the human and the computer in the form of a speech bubble coming together, almost like a handshake. The icon’s center features the concept of a forward slash, guiding you to connect with your people, your files, and your things. ">
            <a:extLst>
              <a:ext uri="{FF2B5EF4-FFF2-40B4-BE49-F238E27FC236}">
                <a16:creationId xmlns:a16="http://schemas.microsoft.com/office/drawing/2014/main" id="{731F7431-C680-D622-1621-24833B0D46A4}"/>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549274" y="559690"/>
            <a:ext cx="893446" cy="781298"/>
          </a:xfrm>
          <a:prstGeom prst="rect">
            <a:avLst/>
          </a:prstGeom>
        </p:spPr>
      </p:pic>
    </p:spTree>
    <p:extLst>
      <p:ext uri="{BB962C8B-B14F-4D97-AF65-F5344CB8AC3E}">
        <p14:creationId xmlns:p14="http://schemas.microsoft.com/office/powerpoint/2010/main" val="18118657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D71F69F-5A0C-BD2E-8CD5-6A61C0122857}"/>
              </a:ext>
            </a:extLst>
          </p:cNvPr>
          <p:cNvSpPr>
            <a:spLocks noGrp="1"/>
          </p:cNvSpPr>
          <p:nvPr>
            <p:ph type="title"/>
          </p:nvPr>
        </p:nvSpPr>
        <p:spPr>
          <a:xfrm>
            <a:off x="569911" y="2769057"/>
            <a:ext cx="5705629" cy="1231106"/>
          </a:xfrm>
        </p:spPr>
        <p:txBody>
          <a:bodyPr/>
          <a:lstStyle/>
          <a:p>
            <a:r>
              <a:rPr lang="en-US"/>
              <a:t>Take the </a:t>
            </a:r>
            <a:br>
              <a:rPr lang="en-US"/>
            </a:br>
            <a:r>
              <a:rPr lang="en-US"/>
              <a:t>Security for AI Assessment</a:t>
            </a:r>
          </a:p>
        </p:txBody>
      </p:sp>
      <p:sp>
        <p:nvSpPr>
          <p:cNvPr id="8" name="Text Placeholder 7">
            <a:extLst>
              <a:ext uri="{FF2B5EF4-FFF2-40B4-BE49-F238E27FC236}">
                <a16:creationId xmlns:a16="http://schemas.microsoft.com/office/drawing/2014/main" id="{12D4E979-9865-A7A7-AB30-5B84F7A04655}"/>
              </a:ext>
            </a:extLst>
          </p:cNvPr>
          <p:cNvSpPr>
            <a:spLocks noGrp="1"/>
          </p:cNvSpPr>
          <p:nvPr>
            <p:ph type="body" sz="quarter" idx="12"/>
          </p:nvPr>
        </p:nvSpPr>
        <p:spPr/>
        <p:txBody>
          <a:bodyPr/>
          <a:lstStyle/>
          <a:p>
            <a:r>
              <a:rPr lang="en-US"/>
              <a:t>Get ready</a:t>
            </a:r>
          </a:p>
        </p:txBody>
      </p:sp>
    </p:spTree>
    <p:extLst>
      <p:ext uri="{BB962C8B-B14F-4D97-AF65-F5344CB8AC3E}">
        <p14:creationId xmlns:p14="http://schemas.microsoft.com/office/powerpoint/2010/main" val="2318195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27AFA6-E51F-2F4D-FBF0-4C86D56B266D}"/>
              </a:ext>
            </a:extLst>
          </p:cNvPr>
          <p:cNvSpPr>
            <a:spLocks noGrp="1"/>
          </p:cNvSpPr>
          <p:nvPr>
            <p:ph type="title"/>
          </p:nvPr>
        </p:nvSpPr>
        <p:spPr/>
        <p:txBody>
          <a:bodyPr/>
          <a:lstStyle/>
          <a:p>
            <a:r>
              <a:rPr lang="en-US"/>
              <a:t>Take the Security for AI assessment</a:t>
            </a:r>
          </a:p>
        </p:txBody>
      </p:sp>
      <p:pic>
        <p:nvPicPr>
          <p:cNvPr id="4" name="Picture 3" descr="AI Security assessment dimensions">
            <a:extLst>
              <a:ext uri="{FF2B5EF4-FFF2-40B4-BE49-F238E27FC236}">
                <a16:creationId xmlns:a16="http://schemas.microsoft.com/office/drawing/2014/main" id="{A5BCA19B-92D0-D10A-48CC-2A962C947CEB}"/>
              </a:ext>
            </a:extLst>
          </p:cNvPr>
          <p:cNvPicPr>
            <a:picLocks noChangeAspect="1"/>
          </p:cNvPicPr>
          <p:nvPr/>
        </p:nvPicPr>
        <p:blipFill>
          <a:blip r:embed="rId3"/>
          <a:stretch>
            <a:fillRect/>
          </a:stretch>
        </p:blipFill>
        <p:spPr>
          <a:xfrm>
            <a:off x="588263" y="1302027"/>
            <a:ext cx="6544588" cy="4706007"/>
          </a:xfrm>
          <a:prstGeom prst="rect">
            <a:avLst/>
          </a:prstGeom>
        </p:spPr>
      </p:pic>
      <p:sp>
        <p:nvSpPr>
          <p:cNvPr id="6" name="TextBox 5">
            <a:extLst>
              <a:ext uri="{FF2B5EF4-FFF2-40B4-BE49-F238E27FC236}">
                <a16:creationId xmlns:a16="http://schemas.microsoft.com/office/drawing/2014/main" id="{8971C7B0-9424-6067-5F4B-CAAB48D8A4E1}"/>
              </a:ext>
            </a:extLst>
          </p:cNvPr>
          <p:cNvSpPr txBox="1"/>
          <p:nvPr/>
        </p:nvSpPr>
        <p:spPr>
          <a:xfrm>
            <a:off x="7536950" y="5126783"/>
            <a:ext cx="4310010" cy="523220"/>
          </a:xfrm>
          <a:prstGeom prst="rect">
            <a:avLst/>
          </a:prstGeom>
          <a:noFill/>
        </p:spPr>
        <p:txBody>
          <a:bodyPr wrap="square">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0078D4"/>
                </a:solidFill>
                <a:effectLst/>
                <a:uLnTx/>
                <a:uFillTx/>
                <a:latin typeface="Segoe UI"/>
                <a:ea typeface="+mn-ea"/>
                <a:cs typeface="+mn-cs"/>
                <a:hlinkClick r:id="rId4">
                  <a:extLst>
                    <a:ext uri="{A12FA001-AC4F-418D-AE19-62706E023703}">
                      <ahyp:hlinkClr xmlns:ahyp="http://schemas.microsoft.com/office/drawing/2018/hyperlinkcolor" val="tx"/>
                    </a:ext>
                  </a:extLst>
                </a:hlinkClick>
              </a:rPr>
              <a:t>aka.ms/S4AIassessment</a:t>
            </a:r>
            <a:endParaRPr kumimoji="0" lang="en-US" sz="2800" b="1" i="0" u="none" strike="noStrike" kern="1200" cap="none" spc="0" normalizeH="0" baseline="0" noProof="0">
              <a:ln>
                <a:noFill/>
              </a:ln>
              <a:solidFill>
                <a:srgbClr val="0078D4"/>
              </a:solidFill>
              <a:effectLst/>
              <a:uLnTx/>
              <a:uFillTx/>
              <a:latin typeface="Segoe UI"/>
              <a:ea typeface="+mn-ea"/>
              <a:cs typeface="+mn-cs"/>
            </a:endParaRPr>
          </a:p>
        </p:txBody>
      </p:sp>
      <p:pic>
        <p:nvPicPr>
          <p:cNvPr id="8" name="Picture 7" descr="QR code">
            <a:extLst>
              <a:ext uri="{FF2B5EF4-FFF2-40B4-BE49-F238E27FC236}">
                <a16:creationId xmlns:a16="http://schemas.microsoft.com/office/drawing/2014/main" id="{8E1B6C69-0DAD-661F-087E-1F218A122216}"/>
              </a:ext>
            </a:extLst>
          </p:cNvPr>
          <p:cNvPicPr>
            <a:picLocks noChangeAspect="1"/>
          </p:cNvPicPr>
          <p:nvPr/>
        </p:nvPicPr>
        <p:blipFill>
          <a:blip r:embed="rId5"/>
          <a:stretch>
            <a:fillRect/>
          </a:stretch>
        </p:blipFill>
        <p:spPr>
          <a:xfrm>
            <a:off x="8310637" y="2061971"/>
            <a:ext cx="2762636" cy="2734057"/>
          </a:xfrm>
          <a:prstGeom prst="rect">
            <a:avLst/>
          </a:prstGeom>
        </p:spPr>
      </p:pic>
    </p:spTree>
    <p:extLst>
      <p:ext uri="{BB962C8B-B14F-4D97-AF65-F5344CB8AC3E}">
        <p14:creationId xmlns:p14="http://schemas.microsoft.com/office/powerpoint/2010/main" val="3384890169"/>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1CE03B-E8A9-6DA9-03DA-E133709A459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2742422-027C-A90B-FAC1-1C792F37C120}"/>
              </a:ext>
            </a:extLst>
          </p:cNvPr>
          <p:cNvSpPr>
            <a:spLocks noGrp="1"/>
          </p:cNvSpPr>
          <p:nvPr>
            <p:ph type="title"/>
          </p:nvPr>
        </p:nvSpPr>
        <p:spPr/>
        <p:txBody>
          <a:bodyPr/>
          <a:lstStyle/>
          <a:p>
            <a:r>
              <a:rPr lang="en-US"/>
              <a:t>Address security, governance, and data access questions</a:t>
            </a:r>
          </a:p>
        </p:txBody>
      </p:sp>
      <p:sp>
        <p:nvSpPr>
          <p:cNvPr id="13" name="Text Placeholder 12">
            <a:extLst>
              <a:ext uri="{FF2B5EF4-FFF2-40B4-BE49-F238E27FC236}">
                <a16:creationId xmlns:a16="http://schemas.microsoft.com/office/drawing/2014/main" id="{813EDA8A-41E2-FB49-465D-482A0C860F68}"/>
              </a:ext>
            </a:extLst>
          </p:cNvPr>
          <p:cNvSpPr>
            <a:spLocks noGrp="1"/>
          </p:cNvSpPr>
          <p:nvPr>
            <p:ph type="body" sz="quarter" idx="12"/>
          </p:nvPr>
        </p:nvSpPr>
        <p:spPr/>
        <p:txBody>
          <a:bodyPr/>
          <a:lstStyle/>
          <a:p>
            <a:r>
              <a:rPr lang="en-US"/>
              <a:t>Get ready</a:t>
            </a:r>
          </a:p>
        </p:txBody>
      </p:sp>
    </p:spTree>
    <p:extLst>
      <p:ext uri="{BB962C8B-B14F-4D97-AF65-F5344CB8AC3E}">
        <p14:creationId xmlns:p14="http://schemas.microsoft.com/office/powerpoint/2010/main" val="24797489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8D4C65-A5DF-EA42-55DA-121799D54E7E}"/>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592727EA-CC09-A0A3-9664-C1D3BB1B5B37}"/>
              </a:ext>
            </a:extLst>
          </p:cNvPr>
          <p:cNvSpPr>
            <a:spLocks noGrp="1"/>
          </p:cNvSpPr>
          <p:nvPr>
            <p:ph type="title"/>
          </p:nvPr>
        </p:nvSpPr>
        <p:spPr>
          <a:xfrm>
            <a:off x="588261" y="585216"/>
            <a:ext cx="11011601" cy="553998"/>
          </a:xfrm>
        </p:spPr>
        <p:txBody>
          <a:bodyPr vert="horz" lIns="0" tIns="45720" rIns="0" bIns="45720" rtlCol="0" anchor="t">
            <a:noAutofit/>
          </a:bodyPr>
          <a:lstStyle/>
          <a:p>
            <a:r>
              <a:rPr lang="en-US"/>
              <a:t>Address security, governance, </a:t>
            </a:r>
            <a:br>
              <a:rPr lang="en-US"/>
            </a:br>
            <a:r>
              <a:rPr lang="en-US"/>
              <a:t>and data access questions</a:t>
            </a:r>
          </a:p>
        </p:txBody>
      </p:sp>
      <p:grpSp>
        <p:nvGrpSpPr>
          <p:cNvPr id="19" name="Group 18">
            <a:extLst>
              <a:ext uri="{FF2B5EF4-FFF2-40B4-BE49-F238E27FC236}">
                <a16:creationId xmlns:a16="http://schemas.microsoft.com/office/drawing/2014/main" id="{7E9E61C4-6507-13D6-4038-75A2C49B39A3}"/>
              </a:ext>
              <a:ext uri="{C183D7F6-B498-43B3-948B-1728B52AA6E4}">
                <adec:decorative xmlns:adec="http://schemas.microsoft.com/office/drawing/2017/decorative" val="1"/>
              </a:ext>
            </a:extLst>
          </p:cNvPr>
          <p:cNvGrpSpPr/>
          <p:nvPr/>
        </p:nvGrpSpPr>
        <p:grpSpPr>
          <a:xfrm>
            <a:off x="5725189" y="1609218"/>
            <a:ext cx="6050123" cy="4315420"/>
            <a:chOff x="6174187" y="1638300"/>
            <a:chExt cx="5468538" cy="3900588"/>
          </a:xfrm>
        </p:grpSpPr>
        <p:pic>
          <p:nvPicPr>
            <p:cNvPr id="6" name="Picture 5">
              <a:extLst>
                <a:ext uri="{FF2B5EF4-FFF2-40B4-BE49-F238E27FC236}">
                  <a16:creationId xmlns:a16="http://schemas.microsoft.com/office/drawing/2014/main" id="{E696306C-DD54-9C4C-FCCE-A3D714192A3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124037" y="1638300"/>
              <a:ext cx="2518688" cy="1403467"/>
            </a:xfrm>
            <a:prstGeom prst="roundRect">
              <a:avLst>
                <a:gd name="adj" fmla="val 2430"/>
              </a:avLst>
            </a:prstGeom>
            <a:solidFill>
              <a:schemeClr val="bg1"/>
            </a:solidFill>
            <a:ln>
              <a:solidFill>
                <a:schemeClr val="bg1">
                  <a:lumMod val="75000"/>
                </a:schemeClr>
              </a:solidFill>
            </a:ln>
            <a:effectLst/>
          </p:spPr>
        </p:pic>
        <p:pic>
          <p:nvPicPr>
            <p:cNvPr id="7" name="Picture 6">
              <a:extLst>
                <a:ext uri="{FF2B5EF4-FFF2-40B4-BE49-F238E27FC236}">
                  <a16:creationId xmlns:a16="http://schemas.microsoft.com/office/drawing/2014/main" id="{A3236558-371A-4307-BC16-C98DE8F21FD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164511" y="2075431"/>
              <a:ext cx="2518688" cy="1372300"/>
            </a:xfrm>
            <a:prstGeom prst="roundRect">
              <a:avLst>
                <a:gd name="adj" fmla="val 2430"/>
              </a:avLst>
            </a:prstGeom>
            <a:solidFill>
              <a:schemeClr val="bg1"/>
            </a:solidFill>
            <a:ln>
              <a:solidFill>
                <a:schemeClr val="bg1">
                  <a:lumMod val="75000"/>
                </a:schemeClr>
              </a:solidFill>
            </a:ln>
            <a:effectLst/>
          </p:spPr>
        </p:pic>
        <p:pic>
          <p:nvPicPr>
            <p:cNvPr id="8" name="Picture 7">
              <a:extLst>
                <a:ext uri="{FF2B5EF4-FFF2-40B4-BE49-F238E27FC236}">
                  <a16:creationId xmlns:a16="http://schemas.microsoft.com/office/drawing/2014/main" id="{5A433FFF-1FF2-5C50-8D19-DE40DFE8562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160724" y="2481395"/>
              <a:ext cx="2562950" cy="1440881"/>
            </a:xfrm>
            <a:prstGeom prst="roundRect">
              <a:avLst>
                <a:gd name="adj" fmla="val 2430"/>
              </a:avLst>
            </a:prstGeom>
            <a:solidFill>
              <a:schemeClr val="bg1"/>
            </a:solidFill>
            <a:ln>
              <a:solidFill>
                <a:schemeClr val="bg1">
                  <a:lumMod val="75000"/>
                </a:schemeClr>
              </a:solidFill>
            </a:ln>
            <a:effectLst/>
          </p:spPr>
        </p:pic>
        <p:pic>
          <p:nvPicPr>
            <p:cNvPr id="12" name="Picture 11">
              <a:extLst>
                <a:ext uri="{FF2B5EF4-FFF2-40B4-BE49-F238E27FC236}">
                  <a16:creationId xmlns:a16="http://schemas.microsoft.com/office/drawing/2014/main" id="{A29914D5-B514-DFEA-DEC9-EF7EB7285D53}"/>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174187" y="2955940"/>
              <a:ext cx="2545700" cy="1372301"/>
            </a:xfrm>
            <a:prstGeom prst="roundRect">
              <a:avLst>
                <a:gd name="adj" fmla="val 2430"/>
              </a:avLst>
            </a:prstGeom>
            <a:solidFill>
              <a:schemeClr val="bg1"/>
            </a:solidFill>
            <a:ln>
              <a:solidFill>
                <a:schemeClr val="bg1">
                  <a:lumMod val="75000"/>
                </a:schemeClr>
              </a:solidFill>
            </a:ln>
            <a:effectLst/>
          </p:spPr>
        </p:pic>
        <p:pic>
          <p:nvPicPr>
            <p:cNvPr id="3" name="Picture 2">
              <a:extLst>
                <a:ext uri="{FF2B5EF4-FFF2-40B4-BE49-F238E27FC236}">
                  <a16:creationId xmlns:a16="http://schemas.microsoft.com/office/drawing/2014/main" id="{076724C0-4F30-D223-82B2-D192C7F28A1B}"/>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130767" y="3361904"/>
              <a:ext cx="2592907" cy="1440226"/>
            </a:xfrm>
            <a:prstGeom prst="roundRect">
              <a:avLst>
                <a:gd name="adj" fmla="val 2430"/>
              </a:avLst>
            </a:prstGeom>
            <a:solidFill>
              <a:schemeClr val="bg1"/>
            </a:solidFill>
            <a:ln>
              <a:solidFill>
                <a:schemeClr val="bg1">
                  <a:lumMod val="75000"/>
                </a:schemeClr>
              </a:solidFill>
            </a:ln>
            <a:effectLst/>
          </p:spPr>
        </p:pic>
        <p:pic>
          <p:nvPicPr>
            <p:cNvPr id="20" name="Picture 19">
              <a:extLst>
                <a:ext uri="{FF2B5EF4-FFF2-40B4-BE49-F238E27FC236}">
                  <a16:creationId xmlns:a16="http://schemas.microsoft.com/office/drawing/2014/main" id="{5F4583AD-B9C7-AF8A-EE87-95A4E2154911}"/>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8726337" y="3992759"/>
              <a:ext cx="2758571" cy="1546129"/>
            </a:xfrm>
            <a:prstGeom prst="roundRect">
              <a:avLst>
                <a:gd name="adj" fmla="val 2430"/>
              </a:avLst>
            </a:prstGeom>
            <a:solidFill>
              <a:schemeClr val="bg1"/>
            </a:solidFill>
            <a:ln>
              <a:solidFill>
                <a:schemeClr val="bg1">
                  <a:lumMod val="75000"/>
                </a:schemeClr>
              </a:solidFill>
            </a:ln>
            <a:effectLst/>
          </p:spPr>
        </p:pic>
      </p:grpSp>
      <p:sp>
        <p:nvSpPr>
          <p:cNvPr id="2" name="TextBox 1">
            <a:extLst>
              <a:ext uri="{FF2B5EF4-FFF2-40B4-BE49-F238E27FC236}">
                <a16:creationId xmlns:a16="http://schemas.microsoft.com/office/drawing/2014/main" id="{051CC367-4FAE-D995-46B5-1F76D244049A}"/>
              </a:ext>
            </a:extLst>
          </p:cNvPr>
          <p:cNvSpPr txBox="1"/>
          <p:nvPr/>
        </p:nvSpPr>
        <p:spPr>
          <a:xfrm>
            <a:off x="500856" y="6457660"/>
            <a:ext cx="4818274" cy="215444"/>
          </a:xfrm>
          <a:prstGeom prst="rect">
            <a:avLst/>
          </a:prstGeom>
          <a:noFill/>
        </p:spPr>
        <p:txBody>
          <a:bodyPr wrap="square" rtlCol="0">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000000"/>
                </a:solidFill>
                <a:effectLst/>
                <a:uLnTx/>
                <a:uFillTx/>
                <a:latin typeface="Segoe UI"/>
                <a:ea typeface="+mn-ea"/>
                <a:cs typeface="+mn-cs"/>
              </a:rPr>
              <a:t>Note:</a:t>
            </a:r>
            <a:r>
              <a:rPr kumimoji="0" lang="en-US" sz="800" b="0" i="0" u="none" strike="noStrike" kern="1200" cap="none" spc="0" normalizeH="0" baseline="0" noProof="0">
                <a:ln>
                  <a:noFill/>
                </a:ln>
                <a:solidFill>
                  <a:srgbClr val="000000"/>
                </a:solidFill>
                <a:effectLst/>
                <a:uLnTx/>
                <a:uFillTx/>
                <a:latin typeface="Segoe UI"/>
                <a:ea typeface="+mn-ea"/>
                <a:cs typeface="+mn-cs"/>
              </a:rPr>
              <a:t> For more information on AI Council and RAI, visit </a:t>
            </a:r>
            <a:r>
              <a:rPr kumimoji="0" lang="en-US" sz="800" b="0" i="0" u="none" strike="noStrike" kern="1200" cap="none" spc="0" normalizeH="0" baseline="0" noProof="0">
                <a:ln>
                  <a:noFill/>
                </a:ln>
                <a:solidFill>
                  <a:srgbClr val="000000"/>
                </a:solidFill>
                <a:effectLst/>
                <a:uLnTx/>
                <a:uFillTx/>
                <a:latin typeface="Segoe UI"/>
                <a:ea typeface="+mn-ea"/>
                <a:cs typeface="+mn-cs"/>
                <a:hlinkClick r:id="rId9"/>
              </a:rPr>
              <a:t>User Enablement Guide</a:t>
            </a:r>
            <a:r>
              <a:rPr kumimoji="0" lang="en-US" sz="800" b="0" i="0" u="none" strike="noStrike" kern="1200" cap="none" spc="0" normalizeH="0" baseline="0" noProof="0">
                <a:ln>
                  <a:noFill/>
                </a:ln>
                <a:solidFill>
                  <a:srgbClr val="000000"/>
                </a:solidFill>
                <a:effectLst/>
                <a:uLnTx/>
                <a:uFillTx/>
                <a:latin typeface="Segoe UI"/>
                <a:ea typeface="+mn-ea"/>
                <a:cs typeface="+mn-cs"/>
              </a:rPr>
              <a:t>.</a:t>
            </a:r>
          </a:p>
        </p:txBody>
      </p:sp>
      <p:sp>
        <p:nvSpPr>
          <p:cNvPr id="15" name="Text Placeholder 31">
            <a:extLst>
              <a:ext uri="{FF2B5EF4-FFF2-40B4-BE49-F238E27FC236}">
                <a16:creationId xmlns:a16="http://schemas.microsoft.com/office/drawing/2014/main" id="{26E02F8F-CE34-F76E-898D-6BD4FEEA63A1}"/>
              </a:ext>
            </a:extLst>
          </p:cNvPr>
          <p:cNvSpPr txBox="1">
            <a:spLocks/>
          </p:cNvSpPr>
          <p:nvPr/>
        </p:nvSpPr>
        <p:spPr>
          <a:xfrm>
            <a:off x="588261" y="1826132"/>
            <a:ext cx="4532379" cy="4346068"/>
          </a:xfrm>
          <a:prstGeom prst="rect">
            <a:avLst/>
          </a:prstGeom>
        </p:spPr>
        <p:txBody>
          <a:bodyPr vert="horz"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445" marR="0" lvl="3"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Access the </a:t>
            </a:r>
            <a:r>
              <a:rPr kumimoji="0" lang="en-US" sz="1400" b="0" i="0" u="none" strike="noStrike" kern="1200" cap="none" spc="0" normalizeH="0" baseline="0" noProof="0">
                <a:ln>
                  <a:noFill/>
                </a:ln>
                <a:solidFill>
                  <a:srgbClr val="0078D4"/>
                </a:solidFill>
                <a:effectLst/>
                <a:uLnTx/>
                <a:uFillTx/>
                <a:latin typeface="Segoe UI" panose="020B0502040204020203" pitchFamily="34" charset="0"/>
                <a:ea typeface="+mn-ea"/>
                <a:cs typeface="Segoe UI" panose="020B0502040204020203" pitchFamily="34" charset="0"/>
                <a:hlinkClick r:id="rId10">
                  <a:extLst>
                    <a:ext uri="{A12FA001-AC4F-418D-AE19-62706E023703}">
                      <ahyp:hlinkClr xmlns:ahyp="http://schemas.microsoft.com/office/drawing/2018/hyperlinkcolor" val="tx"/>
                    </a:ext>
                  </a:extLst>
                </a:hlinkClick>
              </a:rPr>
              <a:t>IT Professional admin resources</a:t>
            </a:r>
            <a:r>
              <a:rPr kumimoji="0" lang="en-US" sz="1400" b="0" i="0" u="none" strike="noStrike" kern="1200" cap="none" spc="0" normalizeH="0" baseline="0" noProof="0">
                <a:ln>
                  <a:noFill/>
                </a:ln>
                <a:solidFill>
                  <a:srgbClr val="0078D4"/>
                </a:solidFill>
                <a:effectLst/>
                <a:uLnTx/>
                <a:uFillTx/>
                <a:latin typeface="Segoe UI" panose="020B0502040204020203" pitchFamily="34" charset="0"/>
                <a:ea typeface="+mn-ea"/>
                <a:cs typeface="Segoe UI" panose="020B0502040204020203" pitchFamily="34" charset="0"/>
              </a:rPr>
              <a:t> </a:t>
            </a:r>
            <a:r>
              <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for additional documentation and to help address deeper questions you may have about Microsoft 365 Copilot, such as:</a:t>
            </a:r>
            <a:endParaRPr kumimoji="0" lang="en-US" sz="1800" b="0" i="0" u="none" strike="noStrike" kern="1200" cap="none" spc="0" normalizeH="0" baseline="0" noProof="0">
              <a:ln>
                <a:noFill/>
              </a:ln>
              <a:solidFill>
                <a:srgbClr val="000000"/>
              </a:solidFill>
              <a:effectLst/>
              <a:uLnTx/>
              <a:uFillTx/>
              <a:latin typeface="Segoe UI"/>
              <a:ea typeface="+mn-ea"/>
              <a:cs typeface="+mn-cs"/>
            </a:endParaRPr>
          </a:p>
          <a:p>
            <a:pPr marL="225425" marR="0" lvl="1" indent="-169545" algn="l" defTabSz="914400" rtl="0" eaLnBrk="1" fontAlgn="auto" latinLnBrk="0" hangingPunct="1">
              <a:lnSpc>
                <a:spcPct val="90000"/>
              </a:lnSpc>
              <a:spcBef>
                <a:spcPts val="1000"/>
              </a:spcBef>
              <a:spcAft>
                <a:spcPts val="0"/>
              </a:spcAft>
              <a:buClrTx/>
              <a:buSzTx/>
              <a:buFont typeface="System Font Regular"/>
              <a:buChar char="・"/>
              <a:tabLst/>
              <a:defRPr/>
            </a:pPr>
            <a:r>
              <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How does </a:t>
            </a:r>
            <a:r>
              <a:rPr kumimoji="0" lang="en-US" sz="1400" b="0" i="0" u="none" strike="noStrike" kern="1200" cap="none" spc="0" normalizeH="0" baseline="0" noProof="0">
                <a:ln>
                  <a:noFill/>
                </a:ln>
                <a:solidFill>
                  <a:srgbClr val="0078D4"/>
                </a:solidFill>
                <a:effectLst/>
                <a:uLnTx/>
                <a:uFillTx/>
                <a:latin typeface="Segoe UI" panose="020B0502040204020203" pitchFamily="34" charset="0"/>
                <a:ea typeface="+mn-ea"/>
                <a:cs typeface="Segoe UI" panose="020B0502040204020203" pitchFamily="34" charset="0"/>
              </a:rPr>
              <a:t>Microsoft 365 Copilot Chat</a:t>
            </a:r>
            <a:r>
              <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 AI-powered chat for the web, work? How is it different from Microsoft 365 Copilot?</a:t>
            </a:r>
          </a:p>
          <a:p>
            <a:pPr marL="225425" marR="0" lvl="1" indent="-169545" algn="l" defTabSz="914400" rtl="0" eaLnBrk="1" fontAlgn="auto" latinLnBrk="0" hangingPunct="1">
              <a:lnSpc>
                <a:spcPct val="90000"/>
              </a:lnSpc>
              <a:spcBef>
                <a:spcPts val="1000"/>
              </a:spcBef>
              <a:spcAft>
                <a:spcPts val="0"/>
              </a:spcAft>
              <a:buClrTx/>
              <a:buSzTx/>
              <a:buFont typeface="System Font Regular"/>
              <a:buChar char="・"/>
              <a:tabLst/>
              <a:defRPr/>
            </a:pPr>
            <a:r>
              <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Is this AI-powered chat available for </a:t>
            </a:r>
            <a:r>
              <a:rPr kumimoji="0" lang="en-US" sz="1400" b="0" i="0" u="none" strike="noStrike" kern="1200" cap="none" spc="0" normalizeH="0" baseline="0" noProof="0">
                <a:ln>
                  <a:noFill/>
                </a:ln>
                <a:solidFill>
                  <a:srgbClr val="0078D4"/>
                </a:solidFill>
                <a:effectLst/>
                <a:uLnTx/>
                <a:uFillTx/>
                <a:latin typeface="Segoe UI" panose="020B0502040204020203" pitchFamily="34" charset="0"/>
                <a:ea typeface="+mn-ea"/>
                <a:cs typeface="Segoe UI" panose="020B0502040204020203" pitchFamily="34" charset="0"/>
                <a:hlinkClick r:id="rId11">
                  <a:extLst>
                    <a:ext uri="{A12FA001-AC4F-418D-AE19-62706E023703}">
                      <ahyp:hlinkClr xmlns:ahyp="http://schemas.microsoft.com/office/drawing/2018/hyperlinkcolor" val="tx"/>
                    </a:ext>
                  </a:extLst>
                </a:hlinkClick>
              </a:rPr>
              <a:t>eligible Entra ID users</a:t>
            </a:r>
            <a:r>
              <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 at no additional charge?</a:t>
            </a:r>
          </a:p>
          <a:p>
            <a:pPr marL="225425" marR="0" lvl="1" indent="-169545" algn="l" defTabSz="914400" rtl="0" eaLnBrk="1" fontAlgn="auto" latinLnBrk="0" hangingPunct="1">
              <a:lnSpc>
                <a:spcPct val="90000"/>
              </a:lnSpc>
              <a:spcBef>
                <a:spcPts val="1000"/>
              </a:spcBef>
              <a:spcAft>
                <a:spcPts val="0"/>
              </a:spcAft>
              <a:buClrTx/>
              <a:buSzTx/>
              <a:buFont typeface="System Font Regular"/>
              <a:buChar char="・"/>
              <a:tabLst/>
              <a:defRPr/>
            </a:pPr>
            <a:r>
              <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How does Microsoft 365 Copilot work?</a:t>
            </a:r>
          </a:p>
          <a:p>
            <a:pPr marL="225425" marR="0" lvl="1" indent="-169545" algn="l" defTabSz="914400" rtl="0" eaLnBrk="1" fontAlgn="auto" latinLnBrk="0" hangingPunct="1">
              <a:lnSpc>
                <a:spcPct val="90000"/>
              </a:lnSpc>
              <a:spcBef>
                <a:spcPts val="1000"/>
              </a:spcBef>
              <a:spcAft>
                <a:spcPts val="0"/>
              </a:spcAft>
              <a:buClrTx/>
              <a:buSzTx/>
              <a:buFont typeface="System Font Regular"/>
              <a:buChar char="・"/>
              <a:tabLst/>
              <a:defRPr/>
            </a:pPr>
            <a:r>
              <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How is my data indexed?</a:t>
            </a:r>
          </a:p>
          <a:p>
            <a:pPr marL="225425" marR="0" lvl="1" indent="-169545" algn="l" defTabSz="914400" rtl="0" eaLnBrk="1" fontAlgn="auto" latinLnBrk="0" hangingPunct="1">
              <a:lnSpc>
                <a:spcPct val="90000"/>
              </a:lnSpc>
              <a:spcBef>
                <a:spcPts val="1000"/>
              </a:spcBef>
              <a:spcAft>
                <a:spcPts val="0"/>
              </a:spcAft>
              <a:buClrTx/>
              <a:buSzTx/>
              <a:buFont typeface="System Font Regular"/>
              <a:buChar char="・"/>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a:rPr>
              <a:t>How should I prepare my data by adjusting permissions and policies?</a:t>
            </a:r>
          </a:p>
          <a:p>
            <a:pPr marL="225425" marR="0" lvl="1" indent="-169545" algn="l" defTabSz="914400" rtl="0" eaLnBrk="1" fontAlgn="auto" latinLnBrk="0" hangingPunct="1">
              <a:lnSpc>
                <a:spcPct val="90000"/>
              </a:lnSpc>
              <a:spcBef>
                <a:spcPts val="1000"/>
              </a:spcBef>
              <a:spcAft>
                <a:spcPts val="0"/>
              </a:spcAft>
              <a:buClrTx/>
              <a:buSzTx/>
              <a:buFont typeface="System Font Regular"/>
              <a:buChar char="・"/>
              <a:tabLst/>
              <a:defRPr/>
            </a:pPr>
            <a:r>
              <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Where does my data go?</a:t>
            </a:r>
          </a:p>
          <a:p>
            <a:pPr marL="225425" marR="0" lvl="1" indent="-169545" algn="l" defTabSz="914400" rtl="0" eaLnBrk="1" fontAlgn="auto" latinLnBrk="0" hangingPunct="1">
              <a:lnSpc>
                <a:spcPct val="90000"/>
              </a:lnSpc>
              <a:spcBef>
                <a:spcPts val="1000"/>
              </a:spcBef>
              <a:spcAft>
                <a:spcPts val="0"/>
              </a:spcAft>
              <a:buClrTx/>
              <a:buSzTx/>
              <a:buFont typeface="System Font Regular"/>
              <a:buChar char="・"/>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a:rPr>
              <a:t>How do Copilot agents work?</a:t>
            </a:r>
          </a:p>
          <a:p>
            <a:pPr marL="225425" marR="0" lvl="1" indent="-169545" algn="l" defTabSz="914400" rtl="0" eaLnBrk="1" fontAlgn="auto" latinLnBrk="0" hangingPunct="1">
              <a:lnSpc>
                <a:spcPct val="90000"/>
              </a:lnSpc>
              <a:spcBef>
                <a:spcPts val="1000"/>
              </a:spcBef>
              <a:spcAft>
                <a:spcPts val="0"/>
              </a:spcAft>
              <a:buClrTx/>
              <a:buSzTx/>
              <a:buFont typeface="System Font Regular"/>
              <a:buChar char="・"/>
              <a:tabLst/>
              <a:defRPr/>
            </a:pPr>
            <a:r>
              <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What is Microsoft’s responsible AI commitment?</a:t>
            </a:r>
          </a:p>
          <a:p>
            <a:pPr marL="225425" marR="0" lvl="1" indent="-169545" algn="l" defTabSz="914400" rtl="0" eaLnBrk="1" fontAlgn="auto" latinLnBrk="0" hangingPunct="1">
              <a:lnSpc>
                <a:spcPct val="90000"/>
              </a:lnSpc>
              <a:spcBef>
                <a:spcPts val="1000"/>
              </a:spcBef>
              <a:spcAft>
                <a:spcPts val="0"/>
              </a:spcAft>
              <a:buClrTx/>
              <a:buSzTx/>
              <a:buFont typeface="System Font Regular"/>
              <a:buChar char="・"/>
              <a:tabLst/>
              <a:defRPr/>
            </a:pPr>
            <a:r>
              <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AND MORE….</a:t>
            </a:r>
          </a:p>
          <a:p>
            <a:pPr marL="4445" marR="0" lvl="3"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endParaRPr>
          </a:p>
        </p:txBody>
      </p:sp>
      <p:pic>
        <p:nvPicPr>
          <p:cNvPr id="21" name="Picture 20">
            <a:extLst>
              <a:ext uri="{FF2B5EF4-FFF2-40B4-BE49-F238E27FC236}">
                <a16:creationId xmlns:a16="http://schemas.microsoft.com/office/drawing/2014/main" id="{8DB5C506-64E1-5E58-DAD7-C4EAE3C44DF1}"/>
              </a:ext>
              <a:ext uri="{C183D7F6-B498-43B3-948B-1728B52AA6E4}">
                <adec:decorative xmlns:adec="http://schemas.microsoft.com/office/drawing/2017/decorative" val="1"/>
              </a:ext>
            </a:extLst>
          </p:cNvPr>
          <p:cNvPicPr>
            <a:picLocks noChangeAspect="1"/>
          </p:cNvPicPr>
          <p:nvPr/>
        </p:nvPicPr>
        <p:blipFill rotWithShape="1">
          <a:blip r:embed="rId12" cstate="screen">
            <a:extLst>
              <a:ext uri="{28A0092B-C50C-407E-A947-70E740481C1C}">
                <a14:useLocalDpi xmlns:a14="http://schemas.microsoft.com/office/drawing/2010/main"/>
              </a:ext>
            </a:extLst>
          </a:blip>
          <a:srcRect l="-3705" r="-3705"/>
          <a:stretch/>
        </p:blipFill>
        <p:spPr>
          <a:xfrm>
            <a:off x="6924876" y="1430461"/>
            <a:ext cx="734156" cy="683516"/>
          </a:xfrm>
          <a:prstGeom prst="rect">
            <a:avLst/>
          </a:prstGeom>
        </p:spPr>
      </p:pic>
      <p:sp>
        <p:nvSpPr>
          <p:cNvPr id="4" name="Round Same Side Corner Rectangle 3">
            <a:extLst>
              <a:ext uri="{FF2B5EF4-FFF2-40B4-BE49-F238E27FC236}">
                <a16:creationId xmlns:a16="http://schemas.microsoft.com/office/drawing/2014/main" id="{854DB8FD-678B-945D-1896-FD81EBB3685E}"/>
              </a:ext>
              <a:ext uri="{C183D7F6-B498-43B3-948B-1728B52AA6E4}">
                <adec:decorative xmlns:adec="http://schemas.microsoft.com/office/drawing/2017/decorative" val="1"/>
              </a:ext>
            </a:extLst>
          </p:cNvPr>
          <p:cNvSpPr/>
          <p:nvPr/>
        </p:nvSpPr>
        <p:spPr bwMode="auto">
          <a:xfrm rot="16200000">
            <a:off x="10927751" y="-617247"/>
            <a:ext cx="459051" cy="2069451"/>
          </a:xfrm>
          <a:prstGeom prst="round2SameRect">
            <a:avLst>
              <a:gd name="adj1" fmla="val 50000"/>
              <a:gd name="adj2" fmla="val 0"/>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pic>
        <p:nvPicPr>
          <p:cNvPr id="5" name="Graphic 4">
            <a:extLst>
              <a:ext uri="{FF2B5EF4-FFF2-40B4-BE49-F238E27FC236}">
                <a16:creationId xmlns:a16="http://schemas.microsoft.com/office/drawing/2014/main" id="{3279FF18-D151-82E8-50BD-9BA4984C6C37}"/>
              </a:ext>
              <a:ext uri="{C183D7F6-B498-43B3-948B-1728B52AA6E4}">
                <adec:decorative xmlns:adec="http://schemas.microsoft.com/office/drawing/2017/decorative" val="1"/>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0221196" y="255696"/>
            <a:ext cx="323566" cy="323566"/>
          </a:xfrm>
          <a:prstGeom prst="rect">
            <a:avLst/>
          </a:prstGeom>
        </p:spPr>
      </p:pic>
      <p:sp>
        <p:nvSpPr>
          <p:cNvPr id="10" name="Rectangle 9">
            <a:extLst>
              <a:ext uri="{FF2B5EF4-FFF2-40B4-BE49-F238E27FC236}">
                <a16:creationId xmlns:a16="http://schemas.microsoft.com/office/drawing/2014/main" id="{05B326BB-BF26-7BE4-0F9F-BE3EB6C33EEC}"/>
              </a:ext>
            </a:extLst>
          </p:cNvPr>
          <p:cNvSpPr/>
          <p:nvPr/>
        </p:nvSpPr>
        <p:spPr bwMode="auto">
          <a:xfrm>
            <a:off x="10643407" y="285996"/>
            <a:ext cx="1447166" cy="262967"/>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11" rtl="0" eaLnBrk="1" fontAlgn="auto" latinLnBrk="0" hangingPunct="1">
              <a:lnSpc>
                <a:spcPct val="90000"/>
              </a:lnSpc>
              <a:spcBef>
                <a:spcPct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Segoe UI Semibold"/>
                <a:ea typeface="+mn-ea"/>
                <a:cs typeface="Segoe UI Semibold" panose="020B0402040204020203" pitchFamily="34" charset="0"/>
              </a:rPr>
              <a:t>Shared activity</a:t>
            </a:r>
          </a:p>
        </p:txBody>
      </p:sp>
    </p:spTree>
    <p:extLst>
      <p:ext uri="{BB962C8B-B14F-4D97-AF65-F5344CB8AC3E}">
        <p14:creationId xmlns:p14="http://schemas.microsoft.com/office/powerpoint/2010/main" val="39853592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CBB474F-7AEC-7EE6-B8C1-1B483EC5EFBB}"/>
              </a:ext>
            </a:extLst>
          </p:cNvPr>
          <p:cNvSpPr>
            <a:spLocks noGrp="1"/>
          </p:cNvSpPr>
          <p:nvPr>
            <p:ph type="title"/>
          </p:nvPr>
        </p:nvSpPr>
        <p:spPr>
          <a:xfrm>
            <a:off x="569911" y="2769057"/>
            <a:ext cx="8072284" cy="1231106"/>
          </a:xfrm>
        </p:spPr>
        <p:txBody>
          <a:bodyPr/>
          <a:lstStyle/>
          <a:p>
            <a:r>
              <a:rPr lang="en-US" dirty="0"/>
              <a:t>Build Microsoft 365 Copilot Chat implementation plan</a:t>
            </a:r>
          </a:p>
        </p:txBody>
      </p:sp>
      <p:sp>
        <p:nvSpPr>
          <p:cNvPr id="5" name="Text Placeholder 4">
            <a:extLst>
              <a:ext uri="{FF2B5EF4-FFF2-40B4-BE49-F238E27FC236}">
                <a16:creationId xmlns:a16="http://schemas.microsoft.com/office/drawing/2014/main" id="{5B69638D-5047-DC07-E1C3-1480506C1D8F}"/>
              </a:ext>
            </a:extLst>
          </p:cNvPr>
          <p:cNvSpPr>
            <a:spLocks noGrp="1"/>
          </p:cNvSpPr>
          <p:nvPr>
            <p:ph type="body" sz="quarter" idx="12"/>
          </p:nvPr>
        </p:nvSpPr>
        <p:spPr/>
        <p:txBody>
          <a:bodyPr/>
          <a:lstStyle/>
          <a:p>
            <a:r>
              <a:rPr lang="en-US"/>
              <a:t>Get ready</a:t>
            </a:r>
          </a:p>
        </p:txBody>
      </p:sp>
    </p:spTree>
    <p:extLst>
      <p:ext uri="{BB962C8B-B14F-4D97-AF65-F5344CB8AC3E}">
        <p14:creationId xmlns:p14="http://schemas.microsoft.com/office/powerpoint/2010/main" val="39862281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8D4C65-A5DF-EA42-55DA-121799D54E7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4C3F3CB-62F3-122B-2E0E-13F91ECEEBB1}"/>
              </a:ext>
            </a:extLst>
          </p:cNvPr>
          <p:cNvSpPr>
            <a:spLocks noGrp="1"/>
          </p:cNvSpPr>
          <p:nvPr>
            <p:ph type="title"/>
          </p:nvPr>
        </p:nvSpPr>
        <p:spPr>
          <a:xfrm>
            <a:off x="588261" y="585216"/>
            <a:ext cx="11011601" cy="553998"/>
          </a:xfrm>
        </p:spPr>
        <p:txBody>
          <a:bodyPr vert="horz" lIns="0" tIns="45720" rIns="0" bIns="45720" rtlCol="0" anchor="t">
            <a:noAutofit/>
          </a:bodyPr>
          <a:lstStyle/>
          <a:p>
            <a:pPr>
              <a:spcBef>
                <a:spcPts val="1200"/>
              </a:spcBef>
              <a:spcAft>
                <a:spcPts val="600"/>
              </a:spcAft>
            </a:pPr>
            <a:r>
              <a:rPr lang="en-US" sz="3600"/>
              <a:t>Build an implementation plan</a:t>
            </a:r>
          </a:p>
        </p:txBody>
      </p:sp>
      <p:sp>
        <p:nvSpPr>
          <p:cNvPr id="6" name="Text Placeholder 5">
            <a:extLst>
              <a:ext uri="{FF2B5EF4-FFF2-40B4-BE49-F238E27FC236}">
                <a16:creationId xmlns:a16="http://schemas.microsoft.com/office/drawing/2014/main" id="{80534E61-9B2F-FCCA-61BE-C015565BA9C5}"/>
              </a:ext>
            </a:extLst>
          </p:cNvPr>
          <p:cNvSpPr>
            <a:spLocks noGrp="1"/>
          </p:cNvSpPr>
          <p:nvPr>
            <p:ph type="body" sz="quarter" idx="4294967295"/>
          </p:nvPr>
        </p:nvSpPr>
        <p:spPr>
          <a:xfrm>
            <a:off x="588261" y="1485900"/>
            <a:ext cx="4806699" cy="4157663"/>
          </a:xfrm>
        </p:spPr>
        <p:txBody>
          <a:bodyPr lIns="0" tIns="0" rIns="0" bIns="0">
            <a:noAutofit/>
          </a:bodyPr>
          <a:lstStyle/>
          <a:p>
            <a:pPr marL="9525" lvl="3" indent="0">
              <a:spcBef>
                <a:spcPts val="1000"/>
              </a:spcBef>
              <a:buNone/>
            </a:pPr>
            <a:r>
              <a:rPr lang="en-US" sz="1400" dirty="0">
                <a:latin typeface="Segoe UI" panose="020B0502040204020203" pitchFamily="34" charset="0"/>
                <a:cs typeface="Segoe UI" panose="020B0502040204020203" pitchFamily="34" charset="0"/>
              </a:rPr>
              <a:t>Use the results of the </a:t>
            </a:r>
            <a:r>
              <a:rPr lang="en-US" sz="1400" dirty="0">
                <a:solidFill>
                  <a:srgbClr val="0078D4"/>
                </a:solidFill>
                <a:latin typeface="Segoe UI" panose="020B0502040204020203" pitchFamily="34" charset="0"/>
                <a:cs typeface="Segoe UI" panose="020B0502040204020203" pitchFamily="34" charset="0"/>
                <a:hlinkClick r:id="rId3">
                  <a:extLst>
                    <a:ext uri="{A12FA001-AC4F-418D-AE19-62706E023703}">
                      <ahyp:hlinkClr xmlns:ahyp="http://schemas.microsoft.com/office/drawing/2018/hyperlinkcolor" val="tx"/>
                    </a:ext>
                  </a:extLst>
                </a:hlinkClick>
              </a:rPr>
              <a:t>scenario discovery</a:t>
            </a:r>
            <a:r>
              <a:rPr lang="en-US" sz="1400" dirty="0">
                <a:latin typeface="Segoe UI" panose="020B0502040204020203" pitchFamily="34" charset="0"/>
                <a:cs typeface="Segoe UI" panose="020B0502040204020203" pitchFamily="34" charset="0"/>
              </a:rPr>
              <a:t> to develop a plan for implementation of Microsoft 365 Copilot Chat.</a:t>
            </a:r>
          </a:p>
          <a:p>
            <a:pPr marL="0" lvl="4" indent="0">
              <a:spcBef>
                <a:spcPts val="1000"/>
              </a:spcBef>
              <a:buNone/>
            </a:pPr>
            <a:r>
              <a:rPr lang="en-US" sz="1600" b="1" dirty="0">
                <a:solidFill>
                  <a:srgbClr val="0078D4"/>
                </a:solidFill>
                <a:latin typeface="Segoe UI Semibold" panose="020B0502040204020203" pitchFamily="34" charset="0"/>
                <a:cs typeface="Segoe UI Semibold" panose="020B0502040204020203" pitchFamily="34" charset="0"/>
              </a:rPr>
              <a:t>Questions to help develop the plan:</a:t>
            </a:r>
          </a:p>
          <a:p>
            <a:pPr marL="225425" lvl="1" indent="-169863">
              <a:spcBef>
                <a:spcPts val="1000"/>
              </a:spcBef>
              <a:buFont typeface="System Font Regular"/>
              <a:buChar char="・"/>
            </a:pPr>
            <a:r>
              <a:rPr lang="en-US" sz="1400" dirty="0">
                <a:latin typeface="Segoe UI" panose="020B0502040204020203" pitchFamily="34" charset="0"/>
                <a:cs typeface="Segoe UI" panose="020B0502040204020203" pitchFamily="34" charset="0"/>
              </a:rPr>
              <a:t>Are there any data security questions that you need to address?</a:t>
            </a:r>
          </a:p>
          <a:p>
            <a:pPr marL="225425" lvl="1" indent="-169863">
              <a:spcBef>
                <a:spcPts val="1000"/>
              </a:spcBef>
              <a:buFont typeface="System Font Regular"/>
              <a:buChar char="・"/>
            </a:pPr>
            <a:r>
              <a:rPr lang="en-US" sz="1400" dirty="0">
                <a:latin typeface="Segoe UI" panose="020B0502040204020203" pitchFamily="34" charset="0"/>
                <a:cs typeface="Segoe UI" panose="020B0502040204020203" pitchFamily="34" charset="0"/>
              </a:rPr>
              <a:t>Do all items have owners and due dates?</a:t>
            </a:r>
          </a:p>
          <a:p>
            <a:pPr marL="225425" lvl="1" indent="-169863">
              <a:spcBef>
                <a:spcPts val="1000"/>
              </a:spcBef>
              <a:buFont typeface="System Font Regular"/>
              <a:buChar char="・"/>
            </a:pPr>
            <a:r>
              <a:rPr lang="en-US" sz="1400" dirty="0">
                <a:latin typeface="Segoe UI" panose="020B0502040204020203" pitchFamily="34" charset="0"/>
                <a:cs typeface="Segoe UI" panose="020B0502040204020203" pitchFamily="34" charset="0"/>
              </a:rPr>
              <a:t>Have you identified key adoption steps for the first set of prioritized scenarios?</a:t>
            </a:r>
          </a:p>
          <a:p>
            <a:pPr marL="9525" lvl="4" indent="0">
              <a:spcBef>
                <a:spcPts val="1000"/>
              </a:spcBef>
              <a:buNone/>
            </a:pPr>
            <a:endParaRPr lang="en-US" dirty="0"/>
          </a:p>
        </p:txBody>
      </p:sp>
      <p:pic>
        <p:nvPicPr>
          <p:cNvPr id="11" name="Picture 10">
            <a:extLst>
              <a:ext uri="{FF2B5EF4-FFF2-40B4-BE49-F238E27FC236}">
                <a16:creationId xmlns:a16="http://schemas.microsoft.com/office/drawing/2014/main" id="{1D631195-5EAD-AAB5-E682-708B849E25CE}"/>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6096000" y="1748469"/>
            <a:ext cx="5603562" cy="3152003"/>
          </a:xfrm>
          <a:prstGeom prst="roundRect">
            <a:avLst>
              <a:gd name="adj" fmla="val 3271"/>
            </a:avLst>
          </a:prstGeom>
          <a:solidFill>
            <a:schemeClr val="bg1"/>
          </a:solidFill>
          <a:ln>
            <a:solidFill>
              <a:schemeClr val="bg1">
                <a:lumMod val="75000"/>
              </a:schemeClr>
            </a:solidFill>
          </a:ln>
          <a:effectLst/>
        </p:spPr>
      </p:pic>
      <p:sp>
        <p:nvSpPr>
          <p:cNvPr id="8" name="Round Same Side Corner Rectangle 7" descr="Shared activity">
            <a:extLst>
              <a:ext uri="{FF2B5EF4-FFF2-40B4-BE49-F238E27FC236}">
                <a16:creationId xmlns:a16="http://schemas.microsoft.com/office/drawing/2014/main" id="{01BFEE6E-EC25-FCAD-B9F1-F4C6E436DE76}"/>
              </a:ext>
            </a:extLst>
          </p:cNvPr>
          <p:cNvSpPr/>
          <p:nvPr/>
        </p:nvSpPr>
        <p:spPr bwMode="auto">
          <a:xfrm rot="16200000">
            <a:off x="10927751" y="-617247"/>
            <a:ext cx="459051" cy="2069451"/>
          </a:xfrm>
          <a:prstGeom prst="round2SameRect">
            <a:avLst>
              <a:gd name="adj1" fmla="val 50000"/>
              <a:gd name="adj2" fmla="val 0"/>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pic>
        <p:nvPicPr>
          <p:cNvPr id="9" name="Graphic 8">
            <a:extLst>
              <a:ext uri="{FF2B5EF4-FFF2-40B4-BE49-F238E27FC236}">
                <a16:creationId xmlns:a16="http://schemas.microsoft.com/office/drawing/2014/main" id="{CD7F6B96-D7A5-FE11-3804-C8292062DF90}"/>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221196" y="255696"/>
            <a:ext cx="323566" cy="323566"/>
          </a:xfrm>
          <a:prstGeom prst="rect">
            <a:avLst/>
          </a:prstGeom>
        </p:spPr>
      </p:pic>
      <p:sp>
        <p:nvSpPr>
          <p:cNvPr id="10" name="Rectangle 9">
            <a:extLst>
              <a:ext uri="{FF2B5EF4-FFF2-40B4-BE49-F238E27FC236}">
                <a16:creationId xmlns:a16="http://schemas.microsoft.com/office/drawing/2014/main" id="{6B80BA19-7E15-EB96-2AD0-B1214834315E}"/>
              </a:ext>
            </a:extLst>
          </p:cNvPr>
          <p:cNvSpPr/>
          <p:nvPr/>
        </p:nvSpPr>
        <p:spPr bwMode="auto">
          <a:xfrm>
            <a:off x="10643407" y="285996"/>
            <a:ext cx="1447166" cy="262967"/>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11" rtl="0" eaLnBrk="1" fontAlgn="auto" latinLnBrk="0" hangingPunct="1">
              <a:lnSpc>
                <a:spcPct val="90000"/>
              </a:lnSpc>
              <a:spcBef>
                <a:spcPct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Segoe UI Semibold"/>
                <a:ea typeface="+mn-ea"/>
                <a:cs typeface="Segoe UI Semibold" panose="020B0402040204020203" pitchFamily="34" charset="0"/>
              </a:rPr>
              <a:t>Shared activity</a:t>
            </a:r>
          </a:p>
        </p:txBody>
      </p:sp>
    </p:spTree>
    <p:extLst>
      <p:ext uri="{BB962C8B-B14F-4D97-AF65-F5344CB8AC3E}">
        <p14:creationId xmlns:p14="http://schemas.microsoft.com/office/powerpoint/2010/main" val="2902664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C82D7AEB-6CC9-FFD4-0064-52F63690DE0A}"/>
              </a:ext>
              <a:ext uri="{C183D7F6-B498-43B3-948B-1728B52AA6E4}">
                <adec:decorative xmlns:adec="http://schemas.microsoft.com/office/drawing/2017/decorative" val="1"/>
              </a:ext>
            </a:extLst>
          </p:cNvPr>
          <p:cNvSpPr/>
          <p:nvPr/>
        </p:nvSpPr>
        <p:spPr bwMode="auto">
          <a:xfrm>
            <a:off x="7686076" y="0"/>
            <a:ext cx="4505924" cy="6858000"/>
          </a:xfrm>
          <a:prstGeom prst="rect">
            <a:avLst/>
          </a:prstGeom>
          <a:gradFill flip="none" rotWithShape="1">
            <a:gsLst>
              <a:gs pos="52000">
                <a:srgbClr val="818EFF"/>
              </a:gs>
              <a:gs pos="70000">
                <a:srgbClr val="D660FF"/>
              </a:gs>
              <a:gs pos="35000">
                <a:srgbClr val="2DB4FF"/>
              </a:gs>
              <a:gs pos="30000">
                <a:srgbClr val="2DB4FF"/>
              </a:gs>
              <a:gs pos="3000">
                <a:srgbClr val="0078D4"/>
              </a:gs>
              <a:gs pos="97000">
                <a:srgbClr val="FEA874"/>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sp>
        <p:nvSpPr>
          <p:cNvPr id="3" name="Title 2">
            <a:extLst>
              <a:ext uri="{FF2B5EF4-FFF2-40B4-BE49-F238E27FC236}">
                <a16:creationId xmlns:a16="http://schemas.microsoft.com/office/drawing/2014/main" id="{1D71F69F-5A0C-BD2E-8CD5-6A61C0122857}"/>
              </a:ext>
            </a:extLst>
          </p:cNvPr>
          <p:cNvSpPr>
            <a:spLocks noGrp="1"/>
          </p:cNvSpPr>
          <p:nvPr>
            <p:ph type="title"/>
          </p:nvPr>
        </p:nvSpPr>
        <p:spPr>
          <a:xfrm>
            <a:off x="588261" y="3314102"/>
            <a:ext cx="6137659" cy="553998"/>
          </a:xfrm>
        </p:spPr>
        <p:txBody>
          <a:bodyPr/>
          <a:lstStyle/>
          <a:p>
            <a:r>
              <a:rPr lang="en-US" sz="5400"/>
              <a:t>Onboard &amp; engage</a:t>
            </a:r>
          </a:p>
        </p:txBody>
      </p:sp>
      <p:sp>
        <p:nvSpPr>
          <p:cNvPr id="18" name="Footer Placeholder 17">
            <a:extLst>
              <a:ext uri="{FF2B5EF4-FFF2-40B4-BE49-F238E27FC236}">
                <a16:creationId xmlns:a16="http://schemas.microsoft.com/office/drawing/2014/main" id="{F2886E84-9639-361F-F4C3-9EB5ADF5ADC8}"/>
              </a:ext>
            </a:extLst>
          </p:cNvPr>
          <p:cNvSpPr>
            <a:spLocks noGrp="1"/>
          </p:cNvSpPr>
          <p:nvPr>
            <p:ph type="ftr" sz="quarter" idx="4294967295"/>
          </p:nvPr>
        </p:nvSpPr>
        <p:spPr>
          <a:xfrm>
            <a:off x="0" y="0"/>
            <a:ext cx="0" cy="0"/>
          </a:xfrm>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white">
                    <a:alpha val="0"/>
                  </a:prstClr>
                </a:solidFill>
                <a:effectLst/>
                <a:uLnTx/>
                <a:uFillTx/>
                <a:latin typeface="Segoe UI"/>
                <a:ea typeface="+mn-ea"/>
                <a:cs typeface="+mn-cs"/>
              </a:rPr>
              <a:t>Journey to Copilot</a:t>
            </a:r>
          </a:p>
        </p:txBody>
      </p:sp>
      <p:pic>
        <p:nvPicPr>
          <p:cNvPr id="6" name="Picture 5">
            <a:hlinkClick r:id="rId3" action="ppaction://hlinksldjump"/>
            <a:extLst>
              <a:ext uri="{FF2B5EF4-FFF2-40B4-BE49-F238E27FC236}">
                <a16:creationId xmlns:a16="http://schemas.microsoft.com/office/drawing/2014/main" id="{6C3D93B1-6358-7A2E-C373-B6C15211E75B}"/>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7231961" y="1808556"/>
            <a:ext cx="3243301" cy="1824356"/>
          </a:xfrm>
          <a:prstGeom prst="roundRect">
            <a:avLst>
              <a:gd name="adj" fmla="val 2430"/>
            </a:avLst>
          </a:prstGeom>
          <a:solidFill>
            <a:schemeClr val="bg1"/>
          </a:solidFill>
          <a:ln>
            <a:solidFill>
              <a:schemeClr val="bg1">
                <a:lumMod val="75000"/>
              </a:schemeClr>
            </a:solidFill>
          </a:ln>
          <a:effectLst/>
        </p:spPr>
      </p:pic>
      <p:pic>
        <p:nvPicPr>
          <p:cNvPr id="10" name="Picture 9">
            <a:hlinkClick r:id="rId5" action="ppaction://hlinksldjump"/>
            <a:extLst>
              <a:ext uri="{FF2B5EF4-FFF2-40B4-BE49-F238E27FC236}">
                <a16:creationId xmlns:a16="http://schemas.microsoft.com/office/drawing/2014/main" id="{72638DA7-E720-9A51-AF43-3210FE1A6785}"/>
              </a:ext>
              <a:ext uri="{C183D7F6-B498-43B3-948B-1728B52AA6E4}">
                <adec:decorative xmlns:adec="http://schemas.microsoft.com/office/drawing/2017/decorative" val="1"/>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7231961" y="3885276"/>
            <a:ext cx="3243301" cy="1768908"/>
          </a:xfrm>
          <a:prstGeom prst="roundRect">
            <a:avLst>
              <a:gd name="adj" fmla="val 2430"/>
            </a:avLst>
          </a:prstGeom>
          <a:solidFill>
            <a:schemeClr val="bg1"/>
          </a:solidFill>
          <a:ln>
            <a:solidFill>
              <a:schemeClr val="bg1">
                <a:lumMod val="75000"/>
              </a:schemeClr>
            </a:solidFill>
          </a:ln>
          <a:effectLst/>
        </p:spPr>
      </p:pic>
      <p:sp>
        <p:nvSpPr>
          <p:cNvPr id="15" name="Rounded Rectangle 6">
            <a:extLst>
              <a:ext uri="{FF2B5EF4-FFF2-40B4-BE49-F238E27FC236}">
                <a16:creationId xmlns:a16="http://schemas.microsoft.com/office/drawing/2014/main" id="{25EE223B-DD97-E234-DB84-881878E44507}"/>
              </a:ext>
            </a:extLst>
          </p:cNvPr>
          <p:cNvSpPr/>
          <p:nvPr/>
        </p:nvSpPr>
        <p:spPr>
          <a:xfrm>
            <a:off x="549274" y="2864693"/>
            <a:ext cx="2340997" cy="305831"/>
          </a:xfrm>
          <a:prstGeom prst="roundRect">
            <a:avLst>
              <a:gd name="adj" fmla="val 50000"/>
            </a:avLst>
          </a:prstGeom>
          <a:solidFill>
            <a:srgbClr val="0078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00">
              <a:defRPr/>
            </a:pPr>
            <a:r>
              <a:rPr lang="en-US" sz="1400"/>
              <a:t>Microsoft 365 Copilot</a:t>
            </a:r>
          </a:p>
        </p:txBody>
      </p:sp>
      <p:pic>
        <p:nvPicPr>
          <p:cNvPr id="4" name="Picture 3" descr="The Microsoft Copilot icon, which symbolizes a dual-part dialogue involving a conversation between the human and the computer in the form of a speech bubble coming together, almost like a handshake. The icon’s center features the concept of a forward slash, guiding you to connect with your people, your files, and your things. ">
            <a:extLst>
              <a:ext uri="{FF2B5EF4-FFF2-40B4-BE49-F238E27FC236}">
                <a16:creationId xmlns:a16="http://schemas.microsoft.com/office/drawing/2014/main" id="{B4E3F3F4-43BC-F701-A89A-AE39E9EA096E}"/>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549274" y="559690"/>
            <a:ext cx="893446" cy="781298"/>
          </a:xfrm>
          <a:prstGeom prst="rect">
            <a:avLst/>
          </a:prstGeom>
        </p:spPr>
      </p:pic>
    </p:spTree>
    <p:extLst>
      <p:ext uri="{BB962C8B-B14F-4D97-AF65-F5344CB8AC3E}">
        <p14:creationId xmlns:p14="http://schemas.microsoft.com/office/powerpoint/2010/main" val="11535468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C7EB42D-8759-C270-A6BF-E0AB94C498E0}"/>
              </a:ext>
            </a:extLst>
          </p:cNvPr>
          <p:cNvSpPr>
            <a:spLocks noGrp="1"/>
          </p:cNvSpPr>
          <p:nvPr>
            <p:ph type="title"/>
          </p:nvPr>
        </p:nvSpPr>
        <p:spPr>
          <a:xfrm>
            <a:off x="569911" y="2153504"/>
            <a:ext cx="6501449" cy="1846659"/>
          </a:xfrm>
        </p:spPr>
        <p:txBody>
          <a:bodyPr/>
          <a:lstStyle/>
          <a:p>
            <a:r>
              <a:rPr lang="en-US"/>
              <a:t>Prepare your organization for Microsoft 365 Copilot with setup guides</a:t>
            </a:r>
          </a:p>
        </p:txBody>
      </p:sp>
      <p:sp>
        <p:nvSpPr>
          <p:cNvPr id="5" name="Text Placeholder 4">
            <a:extLst>
              <a:ext uri="{FF2B5EF4-FFF2-40B4-BE49-F238E27FC236}">
                <a16:creationId xmlns:a16="http://schemas.microsoft.com/office/drawing/2014/main" id="{3452F105-2608-7F02-438A-A9A73637394C}"/>
              </a:ext>
            </a:extLst>
          </p:cNvPr>
          <p:cNvSpPr>
            <a:spLocks noGrp="1"/>
          </p:cNvSpPr>
          <p:nvPr>
            <p:ph type="body" sz="quarter" idx="12"/>
          </p:nvPr>
        </p:nvSpPr>
        <p:spPr/>
        <p:txBody>
          <a:bodyPr/>
          <a:lstStyle/>
          <a:p>
            <a:r>
              <a:rPr lang="en-US"/>
              <a:t>Onboard &amp; engage</a:t>
            </a:r>
          </a:p>
        </p:txBody>
      </p:sp>
    </p:spTree>
    <p:extLst>
      <p:ext uri="{BB962C8B-B14F-4D97-AF65-F5344CB8AC3E}">
        <p14:creationId xmlns:p14="http://schemas.microsoft.com/office/powerpoint/2010/main" val="8492039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D4CD48-C51D-83AC-FAE7-03E4DB9C6E3E}"/>
            </a:ext>
          </a:extLst>
        </p:cNvPr>
        <p:cNvGrpSpPr/>
        <p:nvPr/>
      </p:nvGrpSpPr>
      <p:grpSpPr>
        <a:xfrm>
          <a:off x="0" y="0"/>
          <a:ext cx="0" cy="0"/>
          <a:chOff x="0" y="0"/>
          <a:chExt cx="0" cy="0"/>
        </a:xfrm>
      </p:grpSpPr>
      <p:sp>
        <p:nvSpPr>
          <p:cNvPr id="2" name="Title 2">
            <a:extLst>
              <a:ext uri="{FF2B5EF4-FFF2-40B4-BE49-F238E27FC236}">
                <a16:creationId xmlns:a16="http://schemas.microsoft.com/office/drawing/2014/main" id="{04E604CF-559C-3FC1-FD21-A55F2CD5986C}"/>
              </a:ext>
            </a:extLst>
          </p:cNvPr>
          <p:cNvSpPr txBox="1">
            <a:spLocks noGrp="1"/>
          </p:cNvSpPr>
          <p:nvPr>
            <p:ph type="title"/>
          </p:nvPr>
        </p:nvSpPr>
        <p:spPr>
          <a:xfrm>
            <a:off x="588261" y="2819603"/>
            <a:ext cx="4239771" cy="121879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367" rtl="0" eaLnBrk="1" latinLnBrk="0" hangingPunct="1">
              <a:lnSpc>
                <a:spcPct val="90000"/>
              </a:lnSpc>
              <a:spcBef>
                <a:spcPct val="0"/>
              </a:spcBef>
              <a:buNone/>
              <a:defRPr lang="en-US" sz="3600" b="0" kern="1200" cap="none" spc="0" baseline="0" dirty="0" smtClean="0">
                <a:ln w="3175">
                  <a:noFill/>
                </a:ln>
                <a:gradFill>
                  <a:gsLst>
                    <a:gs pos="1250">
                      <a:schemeClr val="tx1"/>
                    </a:gs>
                    <a:gs pos="100000">
                      <a:schemeClr val="tx1"/>
                    </a:gs>
                  </a:gsLst>
                  <a:lin ang="5400000" scaled="0"/>
                </a:gradFill>
                <a:effectLst/>
                <a:latin typeface="+mj-lt"/>
                <a:ea typeface="+mn-ea"/>
                <a:cs typeface="Segoe UI"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CA" sz="4400" b="0" i="0" u="none" strike="noStrike" kern="1200" cap="none" spc="-100" normalizeH="0" baseline="0" noProof="0">
                <a:ln w="3175">
                  <a:noFill/>
                </a:ln>
                <a:solidFill>
                  <a:schemeClr val="tx1"/>
                </a:solidFill>
                <a:effectLst/>
                <a:uLnTx/>
                <a:uFillTx/>
                <a:latin typeface="+mj-lt"/>
                <a:ea typeface="+mj-ea"/>
                <a:cs typeface="+mj-cs"/>
              </a:rPr>
              <a:t>Readout to the shared team</a:t>
            </a:r>
          </a:p>
        </p:txBody>
      </p:sp>
      <p:sp useBgFill="1">
        <p:nvSpPr>
          <p:cNvPr id="4" name="Rounded Rectangle 1">
            <a:extLst>
              <a:ext uri="{FF2B5EF4-FFF2-40B4-BE49-F238E27FC236}">
                <a16:creationId xmlns:a16="http://schemas.microsoft.com/office/drawing/2014/main" id="{7C6C20F1-AB50-06A5-1F20-CA372603558D}"/>
              </a:ext>
              <a:ext uri="{C183D7F6-B498-43B3-948B-1728B52AA6E4}">
                <adec:decorative xmlns:adec="http://schemas.microsoft.com/office/drawing/2017/decorative" val="1"/>
              </a:ext>
            </a:extLst>
          </p:cNvPr>
          <p:cNvSpPr/>
          <p:nvPr/>
        </p:nvSpPr>
        <p:spPr bwMode="auto">
          <a:xfrm>
            <a:off x="5146611" y="1717289"/>
            <a:ext cx="5855737" cy="3989030"/>
          </a:xfrm>
          <a:prstGeom prst="roundRect">
            <a:avLst>
              <a:gd name="adj" fmla="val 2323"/>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32472" fontAlgn="base">
              <a:spcBef>
                <a:spcPct val="0"/>
              </a:spcBef>
              <a:spcAft>
                <a:spcPct val="0"/>
              </a:spcAft>
            </a:pPr>
            <a:endParaRPr lang="en-US" sz="1600">
              <a:solidFill>
                <a:schemeClr val="tx1"/>
              </a:solidFill>
              <a:latin typeface="Segoe UI"/>
              <a:cs typeface="Segoe UI" pitchFamily="34" charset="0"/>
            </a:endParaRPr>
          </a:p>
        </p:txBody>
      </p:sp>
      <p:sp>
        <p:nvSpPr>
          <p:cNvPr id="5" name="Content Placeholder 2">
            <a:extLst>
              <a:ext uri="{FF2B5EF4-FFF2-40B4-BE49-F238E27FC236}">
                <a16:creationId xmlns:a16="http://schemas.microsoft.com/office/drawing/2014/main" id="{5AB79953-3664-1423-26B5-404F0F1554AD}"/>
              </a:ext>
            </a:extLst>
          </p:cNvPr>
          <p:cNvSpPr txBox="1">
            <a:spLocks/>
          </p:cNvSpPr>
          <p:nvPr/>
        </p:nvSpPr>
        <p:spPr>
          <a:xfrm>
            <a:off x="5718849" y="3339790"/>
            <a:ext cx="4733219" cy="1590179"/>
          </a:xfrm>
          <a:prstGeom prst="rect">
            <a:avLst/>
          </a:prstGeom>
        </p:spPr>
        <p:txBody>
          <a:bodyPr wrap="square" lIns="0" tIns="0" rIns="0" bIns="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600"/>
              </a:spcBef>
              <a:buNone/>
            </a:pPr>
            <a:r>
              <a:rPr kumimoji="0" lang="en-US" sz="2000" b="0" i="0" u="none" strike="noStrike" kern="1200" cap="none" spc="0" normalizeH="0" baseline="0" noProof="0">
                <a:ln>
                  <a:noFill/>
                </a:ln>
                <a:solidFill>
                  <a:prstClr val="black"/>
                </a:solidFill>
                <a:effectLst/>
                <a:uLnTx/>
                <a:uFillTx/>
                <a:latin typeface="Segoe UI"/>
                <a:ea typeface="+mn-ea"/>
                <a:cs typeface="+mn-cs"/>
              </a:rPr>
              <a:t>Deliver a readout on the prioritized activities for data security controls based on the selected deployment path</a:t>
            </a:r>
          </a:p>
          <a:p>
            <a:pPr marL="0" indent="0">
              <a:spcBef>
                <a:spcPts val="1600"/>
              </a:spcBef>
              <a:buNone/>
            </a:pPr>
            <a:r>
              <a:rPr lang="en-US" sz="2000">
                <a:solidFill>
                  <a:prstClr val="black"/>
                </a:solidFill>
                <a:latin typeface="Segoe UI"/>
              </a:rPr>
              <a:t>Validate user cohorts prior to assignment of licenses</a:t>
            </a:r>
            <a:endParaRPr kumimoji="0" lang="en-US" sz="2000" b="0" i="0" u="none" strike="noStrike" kern="1200" cap="none" spc="0" normalizeH="0" baseline="0" noProof="0">
              <a:ln>
                <a:noFill/>
              </a:ln>
              <a:solidFill>
                <a:prstClr val="black"/>
              </a:solidFill>
              <a:effectLst/>
              <a:uLnTx/>
              <a:uFillTx/>
              <a:latin typeface="Segoe UI"/>
              <a:ea typeface="+mn-ea"/>
              <a:cs typeface="+mn-cs"/>
            </a:endParaRPr>
          </a:p>
        </p:txBody>
      </p:sp>
      <p:grpSp>
        <p:nvGrpSpPr>
          <p:cNvPr id="8" name="Group 7">
            <a:extLst>
              <a:ext uri="{FF2B5EF4-FFF2-40B4-BE49-F238E27FC236}">
                <a16:creationId xmlns:a16="http://schemas.microsoft.com/office/drawing/2014/main" id="{E093D11F-12C7-FE47-6EA8-08DDB05F097B}"/>
              </a:ext>
              <a:ext uri="{C183D7F6-B498-43B3-948B-1728B52AA6E4}">
                <adec:decorative xmlns:adec="http://schemas.microsoft.com/office/drawing/2017/decorative" val="1"/>
              </a:ext>
            </a:extLst>
          </p:cNvPr>
          <p:cNvGrpSpPr/>
          <p:nvPr/>
        </p:nvGrpSpPr>
        <p:grpSpPr>
          <a:xfrm>
            <a:off x="5718849" y="2471402"/>
            <a:ext cx="4179676" cy="530762"/>
            <a:chOff x="6413201" y="2471402"/>
            <a:chExt cx="4179676" cy="530762"/>
          </a:xfrm>
          <a:effectLst/>
        </p:grpSpPr>
        <p:sp>
          <p:nvSpPr>
            <p:cNvPr id="21" name="Graphic 16">
              <a:extLst>
                <a:ext uri="{FF2B5EF4-FFF2-40B4-BE49-F238E27FC236}">
                  <a16:creationId xmlns:a16="http://schemas.microsoft.com/office/drawing/2014/main" id="{1BC394BD-A3F7-39DA-0A88-379263AE4C81}"/>
                </a:ext>
              </a:extLst>
            </p:cNvPr>
            <p:cNvSpPr/>
            <p:nvPr/>
          </p:nvSpPr>
          <p:spPr>
            <a:xfrm>
              <a:off x="10062115" y="2471402"/>
              <a:ext cx="530762" cy="530762"/>
            </a:xfrm>
            <a:custGeom>
              <a:avLst/>
              <a:gdLst>
                <a:gd name="connsiteX0" fmla="*/ 102965 w 200025"/>
                <a:gd name="connsiteY0" fmla="*/ 104775 h 200025"/>
                <a:gd name="connsiteX1" fmla="*/ 19050 w 200025"/>
                <a:gd name="connsiteY1" fmla="*/ 104775 h 200025"/>
                <a:gd name="connsiteX2" fmla="*/ 0 w 200025"/>
                <a:gd name="connsiteY2" fmla="*/ 123825 h 200025"/>
                <a:gd name="connsiteX3" fmla="*/ 0 w 200025"/>
                <a:gd name="connsiteY3" fmla="*/ 138113 h 200025"/>
                <a:gd name="connsiteX4" fmla="*/ 48 w 200025"/>
                <a:gd name="connsiteY4" fmla="*/ 140303 h 200025"/>
                <a:gd name="connsiteX5" fmla="*/ 61913 w 200025"/>
                <a:gd name="connsiteY5" fmla="*/ 180975 h 200025"/>
                <a:gd name="connsiteX6" fmla="*/ 92764 w 200025"/>
                <a:gd name="connsiteY6" fmla="*/ 176336 h 200025"/>
                <a:gd name="connsiteX7" fmla="*/ 85725 w 200025"/>
                <a:gd name="connsiteY7" fmla="*/ 147638 h 200025"/>
                <a:gd name="connsiteX8" fmla="*/ 102965 w 200025"/>
                <a:gd name="connsiteY8" fmla="*/ 104775 h 200025"/>
                <a:gd name="connsiteX9" fmla="*/ 104775 w 200025"/>
                <a:gd name="connsiteY9" fmla="*/ 42863 h 200025"/>
                <a:gd name="connsiteX10" fmla="*/ 61913 w 200025"/>
                <a:gd name="connsiteY10" fmla="*/ 0 h 200025"/>
                <a:gd name="connsiteX11" fmla="*/ 19050 w 200025"/>
                <a:gd name="connsiteY11" fmla="*/ 42863 h 200025"/>
                <a:gd name="connsiteX12" fmla="*/ 61913 w 200025"/>
                <a:gd name="connsiteY12" fmla="*/ 85725 h 200025"/>
                <a:gd name="connsiteX13" fmla="*/ 104775 w 200025"/>
                <a:gd name="connsiteY13" fmla="*/ 42863 h 200025"/>
                <a:gd name="connsiteX14" fmla="*/ 180975 w 200025"/>
                <a:gd name="connsiteY14" fmla="*/ 52388 h 200025"/>
                <a:gd name="connsiteX15" fmla="*/ 147638 w 200025"/>
                <a:gd name="connsiteY15" fmla="*/ 19050 h 200025"/>
                <a:gd name="connsiteX16" fmla="*/ 114300 w 200025"/>
                <a:gd name="connsiteY16" fmla="*/ 52388 h 200025"/>
                <a:gd name="connsiteX17" fmla="*/ 147638 w 200025"/>
                <a:gd name="connsiteY17" fmla="*/ 85725 h 200025"/>
                <a:gd name="connsiteX18" fmla="*/ 180975 w 200025"/>
                <a:gd name="connsiteY18" fmla="*/ 52388 h 200025"/>
                <a:gd name="connsiteX19" fmla="*/ 200025 w 200025"/>
                <a:gd name="connsiteY19" fmla="*/ 147638 h 200025"/>
                <a:gd name="connsiteX20" fmla="*/ 147638 w 200025"/>
                <a:gd name="connsiteY20" fmla="*/ 200025 h 200025"/>
                <a:gd name="connsiteX21" fmla="*/ 95250 w 200025"/>
                <a:gd name="connsiteY21" fmla="*/ 147638 h 200025"/>
                <a:gd name="connsiteX22" fmla="*/ 147638 w 200025"/>
                <a:gd name="connsiteY22" fmla="*/ 95250 h 200025"/>
                <a:gd name="connsiteX23" fmla="*/ 200025 w 200025"/>
                <a:gd name="connsiteY23" fmla="*/ 147638 h 200025"/>
                <a:gd name="connsiteX24" fmla="*/ 179584 w 200025"/>
                <a:gd name="connsiteY24" fmla="*/ 125216 h 200025"/>
                <a:gd name="connsiteX25" fmla="*/ 172849 w 200025"/>
                <a:gd name="connsiteY25" fmla="*/ 125207 h 200025"/>
                <a:gd name="connsiteX26" fmla="*/ 172841 w 200025"/>
                <a:gd name="connsiteY26" fmla="*/ 125216 h 200025"/>
                <a:gd name="connsiteX27" fmla="*/ 138113 w 200025"/>
                <a:gd name="connsiteY27" fmla="*/ 159953 h 200025"/>
                <a:gd name="connsiteX28" fmla="*/ 122434 w 200025"/>
                <a:gd name="connsiteY28" fmla="*/ 144266 h 200025"/>
                <a:gd name="connsiteX29" fmla="*/ 115691 w 200025"/>
                <a:gd name="connsiteY29" fmla="*/ 144266 h 200025"/>
                <a:gd name="connsiteX30" fmla="*/ 115691 w 200025"/>
                <a:gd name="connsiteY30" fmla="*/ 151009 h 200025"/>
                <a:gd name="connsiteX31" fmla="*/ 134741 w 200025"/>
                <a:gd name="connsiteY31" fmla="*/ 170059 h 200025"/>
                <a:gd name="connsiteX32" fmla="*/ 141476 w 200025"/>
                <a:gd name="connsiteY32" fmla="*/ 170068 h 200025"/>
                <a:gd name="connsiteX33" fmla="*/ 141484 w 200025"/>
                <a:gd name="connsiteY33" fmla="*/ 170059 h 200025"/>
                <a:gd name="connsiteX34" fmla="*/ 179584 w 200025"/>
                <a:gd name="connsiteY34" fmla="*/ 131959 h 200025"/>
                <a:gd name="connsiteX35" fmla="*/ 179593 w 200025"/>
                <a:gd name="connsiteY35" fmla="*/ 125224 h 200025"/>
                <a:gd name="connsiteX36" fmla="*/ 179584 w 200025"/>
                <a:gd name="connsiteY36" fmla="*/ 125216 h 200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00025" h="200025">
                  <a:moveTo>
                    <a:pt x="102965" y="104775"/>
                  </a:moveTo>
                  <a:lnTo>
                    <a:pt x="19050" y="104775"/>
                  </a:lnTo>
                  <a:cubicBezTo>
                    <a:pt x="8529" y="104775"/>
                    <a:pt x="0" y="113304"/>
                    <a:pt x="0" y="123825"/>
                  </a:cubicBezTo>
                  <a:lnTo>
                    <a:pt x="0" y="138113"/>
                  </a:lnTo>
                  <a:lnTo>
                    <a:pt x="48" y="140303"/>
                  </a:lnTo>
                  <a:cubicBezTo>
                    <a:pt x="1572" y="171869"/>
                    <a:pt x="35985" y="180975"/>
                    <a:pt x="61913" y="180975"/>
                  </a:cubicBezTo>
                  <a:cubicBezTo>
                    <a:pt x="71723" y="180975"/>
                    <a:pt x="82763" y="179670"/>
                    <a:pt x="92764" y="176336"/>
                  </a:cubicBezTo>
                  <a:cubicBezTo>
                    <a:pt x="88125" y="167482"/>
                    <a:pt x="85710" y="157633"/>
                    <a:pt x="85725" y="147638"/>
                  </a:cubicBezTo>
                  <a:cubicBezTo>
                    <a:pt x="85725" y="131007"/>
                    <a:pt x="92288" y="115900"/>
                    <a:pt x="102965" y="104775"/>
                  </a:cubicBezTo>
                  <a:close/>
                  <a:moveTo>
                    <a:pt x="104775" y="42863"/>
                  </a:moveTo>
                  <a:cubicBezTo>
                    <a:pt x="104775" y="19190"/>
                    <a:pt x="85585" y="0"/>
                    <a:pt x="61913" y="0"/>
                  </a:cubicBezTo>
                  <a:cubicBezTo>
                    <a:pt x="38240" y="0"/>
                    <a:pt x="19050" y="19190"/>
                    <a:pt x="19050" y="42863"/>
                  </a:cubicBezTo>
                  <a:cubicBezTo>
                    <a:pt x="19050" y="66535"/>
                    <a:pt x="38240" y="85725"/>
                    <a:pt x="61913" y="85725"/>
                  </a:cubicBezTo>
                  <a:cubicBezTo>
                    <a:pt x="85585" y="85725"/>
                    <a:pt x="104775" y="66535"/>
                    <a:pt x="104775" y="42863"/>
                  </a:cubicBezTo>
                  <a:close/>
                  <a:moveTo>
                    <a:pt x="180975" y="52388"/>
                  </a:moveTo>
                  <a:cubicBezTo>
                    <a:pt x="180975" y="33976"/>
                    <a:pt x="166049" y="19050"/>
                    <a:pt x="147638" y="19050"/>
                  </a:cubicBezTo>
                  <a:cubicBezTo>
                    <a:pt x="129226" y="19050"/>
                    <a:pt x="114300" y="33976"/>
                    <a:pt x="114300" y="52388"/>
                  </a:cubicBezTo>
                  <a:cubicBezTo>
                    <a:pt x="114300" y="70799"/>
                    <a:pt x="129226" y="85725"/>
                    <a:pt x="147638" y="85725"/>
                  </a:cubicBezTo>
                  <a:cubicBezTo>
                    <a:pt x="166049" y="85725"/>
                    <a:pt x="180975" y="70799"/>
                    <a:pt x="180975" y="52388"/>
                  </a:cubicBezTo>
                  <a:close/>
                  <a:moveTo>
                    <a:pt x="200025" y="147638"/>
                  </a:moveTo>
                  <a:cubicBezTo>
                    <a:pt x="200025" y="176571"/>
                    <a:pt x="176571" y="200025"/>
                    <a:pt x="147638" y="200025"/>
                  </a:cubicBezTo>
                  <a:cubicBezTo>
                    <a:pt x="118704" y="200025"/>
                    <a:pt x="95250" y="176571"/>
                    <a:pt x="95250" y="147638"/>
                  </a:cubicBezTo>
                  <a:cubicBezTo>
                    <a:pt x="95250" y="118704"/>
                    <a:pt x="118704" y="95250"/>
                    <a:pt x="147638" y="95250"/>
                  </a:cubicBezTo>
                  <a:cubicBezTo>
                    <a:pt x="176571" y="95250"/>
                    <a:pt x="200025" y="118704"/>
                    <a:pt x="200025" y="147638"/>
                  </a:cubicBezTo>
                  <a:close/>
                  <a:moveTo>
                    <a:pt x="179584" y="125216"/>
                  </a:moveTo>
                  <a:cubicBezTo>
                    <a:pt x="177727" y="123354"/>
                    <a:pt x="174711" y="123350"/>
                    <a:pt x="172849" y="125207"/>
                  </a:cubicBezTo>
                  <a:cubicBezTo>
                    <a:pt x="172846" y="125210"/>
                    <a:pt x="172844" y="125213"/>
                    <a:pt x="172841" y="125216"/>
                  </a:cubicBezTo>
                  <a:lnTo>
                    <a:pt x="138113" y="159953"/>
                  </a:lnTo>
                  <a:lnTo>
                    <a:pt x="122434" y="144266"/>
                  </a:lnTo>
                  <a:cubicBezTo>
                    <a:pt x="120572" y="142404"/>
                    <a:pt x="117553" y="142404"/>
                    <a:pt x="115691" y="144266"/>
                  </a:cubicBezTo>
                  <a:cubicBezTo>
                    <a:pt x="113829" y="146128"/>
                    <a:pt x="113829" y="149147"/>
                    <a:pt x="115691" y="151009"/>
                  </a:cubicBezTo>
                  <a:lnTo>
                    <a:pt x="134741" y="170059"/>
                  </a:lnTo>
                  <a:cubicBezTo>
                    <a:pt x="136598" y="171921"/>
                    <a:pt x="139614" y="171925"/>
                    <a:pt x="141476" y="170068"/>
                  </a:cubicBezTo>
                  <a:cubicBezTo>
                    <a:pt x="141479" y="170065"/>
                    <a:pt x="141482" y="170062"/>
                    <a:pt x="141484" y="170059"/>
                  </a:cubicBezTo>
                  <a:lnTo>
                    <a:pt x="179584" y="131959"/>
                  </a:lnTo>
                  <a:cubicBezTo>
                    <a:pt x="181446" y="130102"/>
                    <a:pt x="181450" y="127086"/>
                    <a:pt x="179593" y="125224"/>
                  </a:cubicBezTo>
                  <a:cubicBezTo>
                    <a:pt x="179590" y="125221"/>
                    <a:pt x="179587" y="125219"/>
                    <a:pt x="179584" y="125216"/>
                  </a:cubicBezTo>
                  <a:close/>
                </a:path>
              </a:pathLst>
            </a:custGeom>
            <a:gradFill flip="none" rotWithShape="1">
              <a:gsLst>
                <a:gs pos="97000">
                  <a:srgbClr val="818EFF"/>
                </a:gs>
                <a:gs pos="50000">
                  <a:srgbClr val="2DB4FF"/>
                </a:gs>
                <a:gs pos="3000">
                  <a:srgbClr val="0078D4"/>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22" name="Graphic 17">
              <a:extLst>
                <a:ext uri="{FF2B5EF4-FFF2-40B4-BE49-F238E27FC236}">
                  <a16:creationId xmlns:a16="http://schemas.microsoft.com/office/drawing/2014/main" id="{F946414A-266D-51A8-2F65-4C76AA5217E2}"/>
                </a:ext>
              </a:extLst>
            </p:cNvPr>
            <p:cNvSpPr/>
            <p:nvPr/>
          </p:nvSpPr>
          <p:spPr>
            <a:xfrm>
              <a:off x="6413201" y="2483803"/>
              <a:ext cx="530783" cy="505960"/>
            </a:xfrm>
            <a:custGeom>
              <a:avLst/>
              <a:gdLst>
                <a:gd name="connsiteX0" fmla="*/ 40490 w 200033"/>
                <a:gd name="connsiteY0" fmla="*/ 0 h 190678"/>
                <a:gd name="connsiteX1" fmla="*/ 9533 w 200033"/>
                <a:gd name="connsiteY1" fmla="*/ 30956 h 190678"/>
                <a:gd name="connsiteX2" fmla="*/ 9533 w 200033"/>
                <a:gd name="connsiteY2" fmla="*/ 88173 h 190678"/>
                <a:gd name="connsiteX3" fmla="*/ 33346 w 200033"/>
                <a:gd name="connsiteY3" fmla="*/ 77067 h 190678"/>
                <a:gd name="connsiteX4" fmla="*/ 33346 w 200033"/>
                <a:gd name="connsiteY4" fmla="*/ 54769 h 190678"/>
                <a:gd name="connsiteX5" fmla="*/ 64302 w 200033"/>
                <a:gd name="connsiteY5" fmla="*/ 23813 h 190678"/>
                <a:gd name="connsiteX6" fmla="*/ 171458 w 200033"/>
                <a:gd name="connsiteY6" fmla="*/ 23813 h 190678"/>
                <a:gd name="connsiteX7" fmla="*/ 171458 w 200033"/>
                <a:gd name="connsiteY7" fmla="*/ 21431 h 190678"/>
                <a:gd name="connsiteX8" fmla="*/ 150027 w 200033"/>
                <a:gd name="connsiteY8" fmla="*/ 0 h 190678"/>
                <a:gd name="connsiteX9" fmla="*/ 40490 w 200033"/>
                <a:gd name="connsiteY9" fmla="*/ 0 h 190678"/>
                <a:gd name="connsiteX10" fmla="*/ 178602 w 200033"/>
                <a:gd name="connsiteY10" fmla="*/ 166688 h 190678"/>
                <a:gd name="connsiteX11" fmla="*/ 104545 w 200033"/>
                <a:gd name="connsiteY11" fmla="*/ 166688 h 190678"/>
                <a:gd name="connsiteX12" fmla="*/ 89782 w 200033"/>
                <a:gd name="connsiteY12" fmla="*/ 151924 h 190678"/>
                <a:gd name="connsiteX13" fmla="*/ 66215 w 200033"/>
                <a:gd name="connsiteY13" fmla="*/ 81684 h 190678"/>
                <a:gd name="connsiteX14" fmla="*/ 42871 w 200033"/>
                <a:gd name="connsiteY14" fmla="*/ 76200 h 190678"/>
                <a:gd name="connsiteX15" fmla="*/ 42871 w 200033"/>
                <a:gd name="connsiteY15" fmla="*/ 54769 h 190678"/>
                <a:gd name="connsiteX16" fmla="*/ 64302 w 200033"/>
                <a:gd name="connsiteY16" fmla="*/ 33338 h 190678"/>
                <a:gd name="connsiteX17" fmla="*/ 178602 w 200033"/>
                <a:gd name="connsiteY17" fmla="*/ 33338 h 190678"/>
                <a:gd name="connsiteX18" fmla="*/ 200033 w 200033"/>
                <a:gd name="connsiteY18" fmla="*/ 54769 h 190678"/>
                <a:gd name="connsiteX19" fmla="*/ 200033 w 200033"/>
                <a:gd name="connsiteY19" fmla="*/ 145256 h 190678"/>
                <a:gd name="connsiteX20" fmla="*/ 178602 w 200033"/>
                <a:gd name="connsiteY20" fmla="*/ 166688 h 190678"/>
                <a:gd name="connsiteX21" fmla="*/ 67703 w 200033"/>
                <a:gd name="connsiteY21" fmla="*/ 163525 h 190678"/>
                <a:gd name="connsiteX22" fmla="*/ 7933 w 200033"/>
                <a:gd name="connsiteY22" fmla="*/ 153429 h 190678"/>
                <a:gd name="connsiteX23" fmla="*/ 18029 w 200033"/>
                <a:gd name="connsiteY23" fmla="*/ 93658 h 190678"/>
                <a:gd name="connsiteX24" fmla="*/ 77799 w 200033"/>
                <a:gd name="connsiteY24" fmla="*/ 103755 h 190678"/>
                <a:gd name="connsiteX25" fmla="*/ 77799 w 200033"/>
                <a:gd name="connsiteY25" fmla="*/ 153429 h 190678"/>
                <a:gd name="connsiteX26" fmla="*/ 102688 w 200033"/>
                <a:gd name="connsiteY26" fmla="*/ 178308 h 190678"/>
                <a:gd name="connsiteX27" fmla="*/ 103044 w 200033"/>
                <a:gd name="connsiteY27" fmla="*/ 188405 h 190678"/>
                <a:gd name="connsiteX28" fmla="*/ 92948 w 200033"/>
                <a:gd name="connsiteY28" fmla="*/ 188761 h 190678"/>
                <a:gd name="connsiteX29" fmla="*/ 92591 w 200033"/>
                <a:gd name="connsiteY29" fmla="*/ 188405 h 190678"/>
                <a:gd name="connsiteX30" fmla="*/ 67703 w 200033"/>
                <a:gd name="connsiteY30" fmla="*/ 163525 h 190678"/>
                <a:gd name="connsiteX31" fmla="*/ 14296 w 200033"/>
                <a:gd name="connsiteY31" fmla="*/ 128588 h 190678"/>
                <a:gd name="connsiteX32" fmla="*/ 42871 w 200033"/>
                <a:gd name="connsiteY32" fmla="*/ 157163 h 190678"/>
                <a:gd name="connsiteX33" fmla="*/ 71446 w 200033"/>
                <a:gd name="connsiteY33" fmla="*/ 128588 h 190678"/>
                <a:gd name="connsiteX34" fmla="*/ 42871 w 200033"/>
                <a:gd name="connsiteY34" fmla="*/ 100013 h 190678"/>
                <a:gd name="connsiteX35" fmla="*/ 14296 w 200033"/>
                <a:gd name="connsiteY35" fmla="*/ 128588 h 190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200033" h="190678">
                  <a:moveTo>
                    <a:pt x="40490" y="0"/>
                  </a:moveTo>
                  <a:cubicBezTo>
                    <a:pt x="23393" y="0"/>
                    <a:pt x="9533" y="13860"/>
                    <a:pt x="9533" y="30956"/>
                  </a:cubicBezTo>
                  <a:lnTo>
                    <a:pt x="9533" y="88173"/>
                  </a:lnTo>
                  <a:cubicBezTo>
                    <a:pt x="16393" y="82500"/>
                    <a:pt x="24591" y="78677"/>
                    <a:pt x="33346" y="77067"/>
                  </a:cubicBezTo>
                  <a:lnTo>
                    <a:pt x="33346" y="54769"/>
                  </a:lnTo>
                  <a:cubicBezTo>
                    <a:pt x="33346" y="37672"/>
                    <a:pt x="47206" y="23813"/>
                    <a:pt x="64302" y="23813"/>
                  </a:cubicBezTo>
                  <a:lnTo>
                    <a:pt x="171458" y="23813"/>
                  </a:lnTo>
                  <a:lnTo>
                    <a:pt x="171458" y="21431"/>
                  </a:lnTo>
                  <a:cubicBezTo>
                    <a:pt x="171458" y="9595"/>
                    <a:pt x="161863" y="0"/>
                    <a:pt x="150027" y="0"/>
                  </a:cubicBezTo>
                  <a:lnTo>
                    <a:pt x="40490" y="0"/>
                  </a:lnTo>
                  <a:close/>
                  <a:moveTo>
                    <a:pt x="178602" y="166688"/>
                  </a:moveTo>
                  <a:lnTo>
                    <a:pt x="104545" y="166688"/>
                  </a:lnTo>
                  <a:lnTo>
                    <a:pt x="89782" y="151924"/>
                  </a:lnTo>
                  <a:cubicBezTo>
                    <a:pt x="102670" y="126021"/>
                    <a:pt x="92119" y="94573"/>
                    <a:pt x="66215" y="81684"/>
                  </a:cubicBezTo>
                  <a:cubicBezTo>
                    <a:pt x="58962" y="78076"/>
                    <a:pt x="50972" y="76199"/>
                    <a:pt x="42871" y="76200"/>
                  </a:cubicBezTo>
                  <a:lnTo>
                    <a:pt x="42871" y="54769"/>
                  </a:lnTo>
                  <a:cubicBezTo>
                    <a:pt x="42871" y="42933"/>
                    <a:pt x="52466" y="33338"/>
                    <a:pt x="64302" y="33338"/>
                  </a:cubicBezTo>
                  <a:lnTo>
                    <a:pt x="178602" y="33338"/>
                  </a:lnTo>
                  <a:cubicBezTo>
                    <a:pt x="190438" y="33338"/>
                    <a:pt x="200033" y="42933"/>
                    <a:pt x="200033" y="54769"/>
                  </a:cubicBezTo>
                  <a:lnTo>
                    <a:pt x="200033" y="145256"/>
                  </a:lnTo>
                  <a:cubicBezTo>
                    <a:pt x="200033" y="157092"/>
                    <a:pt x="190438" y="166688"/>
                    <a:pt x="178602" y="166688"/>
                  </a:cubicBezTo>
                  <a:close/>
                  <a:moveTo>
                    <a:pt x="67703" y="163525"/>
                  </a:moveTo>
                  <a:cubicBezTo>
                    <a:pt x="48410" y="177242"/>
                    <a:pt x="21650" y="172722"/>
                    <a:pt x="7933" y="153429"/>
                  </a:cubicBezTo>
                  <a:cubicBezTo>
                    <a:pt x="-5784" y="134136"/>
                    <a:pt x="-1264" y="107375"/>
                    <a:pt x="18029" y="93658"/>
                  </a:cubicBezTo>
                  <a:cubicBezTo>
                    <a:pt x="37322" y="79941"/>
                    <a:pt x="64082" y="84462"/>
                    <a:pt x="77799" y="103755"/>
                  </a:cubicBezTo>
                  <a:cubicBezTo>
                    <a:pt x="88372" y="118625"/>
                    <a:pt x="88372" y="138558"/>
                    <a:pt x="77799" y="153429"/>
                  </a:cubicBezTo>
                  <a:lnTo>
                    <a:pt x="102688" y="178308"/>
                  </a:lnTo>
                  <a:cubicBezTo>
                    <a:pt x="105574" y="180998"/>
                    <a:pt x="105734" y="185518"/>
                    <a:pt x="103044" y="188405"/>
                  </a:cubicBezTo>
                  <a:cubicBezTo>
                    <a:pt x="100354" y="191291"/>
                    <a:pt x="95835" y="191451"/>
                    <a:pt x="92948" y="188761"/>
                  </a:cubicBezTo>
                  <a:cubicBezTo>
                    <a:pt x="92825" y="188646"/>
                    <a:pt x="92706" y="188527"/>
                    <a:pt x="92591" y="188405"/>
                  </a:cubicBezTo>
                  <a:lnTo>
                    <a:pt x="67703" y="163525"/>
                  </a:lnTo>
                  <a:close/>
                  <a:moveTo>
                    <a:pt x="14296" y="128588"/>
                  </a:moveTo>
                  <a:cubicBezTo>
                    <a:pt x="14296" y="144369"/>
                    <a:pt x="27089" y="157163"/>
                    <a:pt x="42871" y="157163"/>
                  </a:cubicBezTo>
                  <a:cubicBezTo>
                    <a:pt x="58652" y="157163"/>
                    <a:pt x="71446" y="144369"/>
                    <a:pt x="71446" y="128588"/>
                  </a:cubicBezTo>
                  <a:cubicBezTo>
                    <a:pt x="71446" y="112806"/>
                    <a:pt x="58652" y="100013"/>
                    <a:pt x="42871" y="100013"/>
                  </a:cubicBezTo>
                  <a:cubicBezTo>
                    <a:pt x="27089" y="100013"/>
                    <a:pt x="14296" y="112806"/>
                    <a:pt x="14296" y="128588"/>
                  </a:cubicBezTo>
                  <a:close/>
                </a:path>
              </a:pathLst>
            </a:custGeom>
            <a:gradFill flip="none" rotWithShape="1">
              <a:gsLst>
                <a:gs pos="97000">
                  <a:srgbClr val="818EFF"/>
                </a:gs>
                <a:gs pos="50000">
                  <a:srgbClr val="2DB4FF"/>
                </a:gs>
                <a:gs pos="3000">
                  <a:srgbClr val="0078D4"/>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23" name="Graphic 18">
              <a:extLst>
                <a:ext uri="{FF2B5EF4-FFF2-40B4-BE49-F238E27FC236}">
                  <a16:creationId xmlns:a16="http://schemas.microsoft.com/office/drawing/2014/main" id="{78DA0E25-4B3F-7995-0A99-C51012711AB2}"/>
                </a:ext>
              </a:extLst>
            </p:cNvPr>
            <p:cNvSpPr/>
            <p:nvPr/>
          </p:nvSpPr>
          <p:spPr>
            <a:xfrm>
              <a:off x="7654794" y="2471402"/>
              <a:ext cx="530762" cy="530762"/>
            </a:xfrm>
            <a:custGeom>
              <a:avLst/>
              <a:gdLst>
                <a:gd name="connsiteX0" fmla="*/ 59531 w 200025"/>
                <a:gd name="connsiteY0" fmla="*/ 0 h 200025"/>
                <a:gd name="connsiteX1" fmla="*/ 28661 w 200025"/>
                <a:gd name="connsiteY1" fmla="*/ 28642 h 200025"/>
                <a:gd name="connsiteX2" fmla="*/ 30956 w 200025"/>
                <a:gd name="connsiteY2" fmla="*/ 28575 h 200025"/>
                <a:gd name="connsiteX3" fmla="*/ 121444 w 200025"/>
                <a:gd name="connsiteY3" fmla="*/ 28575 h 200025"/>
                <a:gd name="connsiteX4" fmla="*/ 161925 w 200025"/>
                <a:gd name="connsiteY4" fmla="*/ 69056 h 200025"/>
                <a:gd name="connsiteX5" fmla="*/ 161925 w 200025"/>
                <a:gd name="connsiteY5" fmla="*/ 87382 h 200025"/>
                <a:gd name="connsiteX6" fmla="*/ 190500 w 200025"/>
                <a:gd name="connsiteY6" fmla="*/ 102956 h 200025"/>
                <a:gd name="connsiteX7" fmla="*/ 190500 w 200025"/>
                <a:gd name="connsiteY7" fmla="*/ 45244 h 200025"/>
                <a:gd name="connsiteX8" fmla="*/ 145256 w 200025"/>
                <a:gd name="connsiteY8" fmla="*/ 0 h 200025"/>
                <a:gd name="connsiteX9" fmla="*/ 59531 w 200025"/>
                <a:gd name="connsiteY9" fmla="*/ 0 h 200025"/>
                <a:gd name="connsiteX10" fmla="*/ 152400 w 200025"/>
                <a:gd name="connsiteY10" fmla="*/ 69056 h 200025"/>
                <a:gd name="connsiteX11" fmla="*/ 152400 w 200025"/>
                <a:gd name="connsiteY11" fmla="*/ 85906 h 200025"/>
                <a:gd name="connsiteX12" fmla="*/ 85895 w 200025"/>
                <a:gd name="connsiteY12" fmla="*/ 142857 h 200025"/>
                <a:gd name="connsiteX13" fmla="*/ 87382 w 200025"/>
                <a:gd name="connsiteY13" fmla="*/ 161925 h 200025"/>
                <a:gd name="connsiteX14" fmla="*/ 82553 w 200025"/>
                <a:gd name="connsiteY14" fmla="*/ 161925 h 200025"/>
                <a:gd name="connsiteX15" fmla="*/ 47625 w 200025"/>
                <a:gd name="connsiteY15" fmla="*/ 188119 h 200025"/>
                <a:gd name="connsiteX16" fmla="*/ 28575 w 200025"/>
                <a:gd name="connsiteY16" fmla="*/ 178594 h 200025"/>
                <a:gd name="connsiteX17" fmla="*/ 28575 w 200025"/>
                <a:gd name="connsiteY17" fmla="*/ 161830 h 200025"/>
                <a:gd name="connsiteX18" fmla="*/ 0 w 200025"/>
                <a:gd name="connsiteY18" fmla="*/ 130969 h 200025"/>
                <a:gd name="connsiteX19" fmla="*/ 0 w 200025"/>
                <a:gd name="connsiteY19" fmla="*/ 69056 h 200025"/>
                <a:gd name="connsiteX20" fmla="*/ 30956 w 200025"/>
                <a:gd name="connsiteY20" fmla="*/ 38100 h 200025"/>
                <a:gd name="connsiteX21" fmla="*/ 121444 w 200025"/>
                <a:gd name="connsiteY21" fmla="*/ 38100 h 200025"/>
                <a:gd name="connsiteX22" fmla="*/ 152400 w 200025"/>
                <a:gd name="connsiteY22" fmla="*/ 69056 h 200025"/>
                <a:gd name="connsiteX23" fmla="*/ 200025 w 200025"/>
                <a:gd name="connsiteY23" fmla="*/ 147638 h 200025"/>
                <a:gd name="connsiteX24" fmla="*/ 147638 w 200025"/>
                <a:gd name="connsiteY24" fmla="*/ 95250 h 200025"/>
                <a:gd name="connsiteX25" fmla="*/ 95250 w 200025"/>
                <a:gd name="connsiteY25" fmla="*/ 147638 h 200025"/>
                <a:gd name="connsiteX26" fmla="*/ 147638 w 200025"/>
                <a:gd name="connsiteY26" fmla="*/ 200025 h 200025"/>
                <a:gd name="connsiteX27" fmla="*/ 200025 w 200025"/>
                <a:gd name="connsiteY27" fmla="*/ 147638 h 200025"/>
                <a:gd name="connsiteX28" fmla="*/ 179584 w 200025"/>
                <a:gd name="connsiteY28" fmla="*/ 125216 h 200025"/>
                <a:gd name="connsiteX29" fmla="*/ 179593 w 200025"/>
                <a:gd name="connsiteY29" fmla="*/ 131951 h 200025"/>
                <a:gd name="connsiteX30" fmla="*/ 179584 w 200025"/>
                <a:gd name="connsiteY30" fmla="*/ 131959 h 200025"/>
                <a:gd name="connsiteX31" fmla="*/ 141484 w 200025"/>
                <a:gd name="connsiteY31" fmla="*/ 170059 h 200025"/>
                <a:gd name="connsiteX32" fmla="*/ 134749 w 200025"/>
                <a:gd name="connsiteY32" fmla="*/ 170068 h 200025"/>
                <a:gd name="connsiteX33" fmla="*/ 134741 w 200025"/>
                <a:gd name="connsiteY33" fmla="*/ 170059 h 200025"/>
                <a:gd name="connsiteX34" fmla="*/ 115691 w 200025"/>
                <a:gd name="connsiteY34" fmla="*/ 151009 h 200025"/>
                <a:gd name="connsiteX35" fmla="*/ 115691 w 200025"/>
                <a:gd name="connsiteY35" fmla="*/ 144266 h 200025"/>
                <a:gd name="connsiteX36" fmla="*/ 122434 w 200025"/>
                <a:gd name="connsiteY36" fmla="*/ 144266 h 200025"/>
                <a:gd name="connsiteX37" fmla="*/ 138113 w 200025"/>
                <a:gd name="connsiteY37" fmla="*/ 159953 h 200025"/>
                <a:gd name="connsiteX38" fmla="*/ 172841 w 200025"/>
                <a:gd name="connsiteY38" fmla="*/ 125216 h 200025"/>
                <a:gd name="connsiteX39" fmla="*/ 179576 w 200025"/>
                <a:gd name="connsiteY39" fmla="*/ 125207 h 200025"/>
                <a:gd name="connsiteX40" fmla="*/ 179584 w 200025"/>
                <a:gd name="connsiteY40" fmla="*/ 125216 h 200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00025" h="200025">
                  <a:moveTo>
                    <a:pt x="59531" y="0"/>
                  </a:moveTo>
                  <a:cubicBezTo>
                    <a:pt x="43332" y="0"/>
                    <a:pt x="29872" y="12488"/>
                    <a:pt x="28661" y="28642"/>
                  </a:cubicBezTo>
                  <a:cubicBezTo>
                    <a:pt x="29423" y="28594"/>
                    <a:pt x="30185" y="28575"/>
                    <a:pt x="30956" y="28575"/>
                  </a:cubicBezTo>
                  <a:lnTo>
                    <a:pt x="121444" y="28575"/>
                  </a:lnTo>
                  <a:cubicBezTo>
                    <a:pt x="143801" y="28575"/>
                    <a:pt x="161925" y="46699"/>
                    <a:pt x="161925" y="69056"/>
                  </a:cubicBezTo>
                  <a:lnTo>
                    <a:pt x="161925" y="87382"/>
                  </a:lnTo>
                  <a:cubicBezTo>
                    <a:pt x="172670" y="89927"/>
                    <a:pt x="182537" y="95305"/>
                    <a:pt x="190500" y="102956"/>
                  </a:cubicBezTo>
                  <a:lnTo>
                    <a:pt x="190500" y="45244"/>
                  </a:lnTo>
                  <a:cubicBezTo>
                    <a:pt x="190500" y="20256"/>
                    <a:pt x="170244" y="0"/>
                    <a:pt x="145256" y="0"/>
                  </a:cubicBezTo>
                  <a:lnTo>
                    <a:pt x="59531" y="0"/>
                  </a:lnTo>
                  <a:close/>
                  <a:moveTo>
                    <a:pt x="152400" y="69056"/>
                  </a:moveTo>
                  <a:lnTo>
                    <a:pt x="152400" y="85906"/>
                  </a:lnTo>
                  <a:cubicBezTo>
                    <a:pt x="118309" y="83268"/>
                    <a:pt x="88533" y="108765"/>
                    <a:pt x="85895" y="142857"/>
                  </a:cubicBezTo>
                  <a:cubicBezTo>
                    <a:pt x="85400" y="149252"/>
                    <a:pt x="85902" y="155684"/>
                    <a:pt x="87382" y="161925"/>
                  </a:cubicBezTo>
                  <a:lnTo>
                    <a:pt x="82553" y="161925"/>
                  </a:lnTo>
                  <a:lnTo>
                    <a:pt x="47625" y="188119"/>
                  </a:lnTo>
                  <a:cubicBezTo>
                    <a:pt x="39776" y="194005"/>
                    <a:pt x="28575" y="188405"/>
                    <a:pt x="28575" y="178594"/>
                  </a:cubicBezTo>
                  <a:lnTo>
                    <a:pt x="28575" y="161830"/>
                  </a:lnTo>
                  <a:cubicBezTo>
                    <a:pt x="12451" y="160586"/>
                    <a:pt x="2" y="147140"/>
                    <a:pt x="0" y="130969"/>
                  </a:cubicBezTo>
                  <a:lnTo>
                    <a:pt x="0" y="69056"/>
                  </a:lnTo>
                  <a:cubicBezTo>
                    <a:pt x="0" y="51960"/>
                    <a:pt x="13860" y="38100"/>
                    <a:pt x="30956" y="38100"/>
                  </a:cubicBezTo>
                  <a:lnTo>
                    <a:pt x="121444" y="38100"/>
                  </a:lnTo>
                  <a:cubicBezTo>
                    <a:pt x="138540" y="38100"/>
                    <a:pt x="152400" y="51960"/>
                    <a:pt x="152400" y="69056"/>
                  </a:cubicBezTo>
                  <a:close/>
                  <a:moveTo>
                    <a:pt x="200025" y="147638"/>
                  </a:moveTo>
                  <a:cubicBezTo>
                    <a:pt x="200025" y="118704"/>
                    <a:pt x="176571" y="95250"/>
                    <a:pt x="147638" y="95250"/>
                  </a:cubicBezTo>
                  <a:cubicBezTo>
                    <a:pt x="118704" y="95250"/>
                    <a:pt x="95250" y="118704"/>
                    <a:pt x="95250" y="147638"/>
                  </a:cubicBezTo>
                  <a:cubicBezTo>
                    <a:pt x="95250" y="176571"/>
                    <a:pt x="118704" y="200025"/>
                    <a:pt x="147638" y="200025"/>
                  </a:cubicBezTo>
                  <a:cubicBezTo>
                    <a:pt x="176571" y="200025"/>
                    <a:pt x="200025" y="176571"/>
                    <a:pt x="200025" y="147638"/>
                  </a:cubicBezTo>
                  <a:close/>
                  <a:moveTo>
                    <a:pt x="179584" y="125216"/>
                  </a:moveTo>
                  <a:cubicBezTo>
                    <a:pt x="181446" y="127073"/>
                    <a:pt x="181450" y="130089"/>
                    <a:pt x="179593" y="131951"/>
                  </a:cubicBezTo>
                  <a:cubicBezTo>
                    <a:pt x="179590" y="131954"/>
                    <a:pt x="179587" y="131956"/>
                    <a:pt x="179584" y="131959"/>
                  </a:cubicBezTo>
                  <a:lnTo>
                    <a:pt x="141484" y="170059"/>
                  </a:lnTo>
                  <a:cubicBezTo>
                    <a:pt x="139627" y="171921"/>
                    <a:pt x="136611" y="171925"/>
                    <a:pt x="134749" y="170068"/>
                  </a:cubicBezTo>
                  <a:cubicBezTo>
                    <a:pt x="134746" y="170065"/>
                    <a:pt x="134744" y="170062"/>
                    <a:pt x="134741" y="170059"/>
                  </a:cubicBezTo>
                  <a:lnTo>
                    <a:pt x="115691" y="151009"/>
                  </a:lnTo>
                  <a:cubicBezTo>
                    <a:pt x="113829" y="149147"/>
                    <a:pt x="113829" y="146128"/>
                    <a:pt x="115691" y="144266"/>
                  </a:cubicBezTo>
                  <a:cubicBezTo>
                    <a:pt x="117553" y="142404"/>
                    <a:pt x="120572" y="142404"/>
                    <a:pt x="122434" y="144266"/>
                  </a:cubicBezTo>
                  <a:lnTo>
                    <a:pt x="138113" y="159953"/>
                  </a:lnTo>
                  <a:lnTo>
                    <a:pt x="172841" y="125216"/>
                  </a:lnTo>
                  <a:cubicBezTo>
                    <a:pt x="174698" y="123354"/>
                    <a:pt x="177714" y="123350"/>
                    <a:pt x="179576" y="125207"/>
                  </a:cubicBezTo>
                  <a:cubicBezTo>
                    <a:pt x="179579" y="125210"/>
                    <a:pt x="179582" y="125213"/>
                    <a:pt x="179584" y="125216"/>
                  </a:cubicBezTo>
                  <a:close/>
                </a:path>
              </a:pathLst>
            </a:custGeom>
            <a:gradFill flip="none" rotWithShape="1">
              <a:gsLst>
                <a:gs pos="52000">
                  <a:srgbClr val="818EFF"/>
                </a:gs>
                <a:gs pos="97000">
                  <a:srgbClr val="D660FF"/>
                </a:gs>
                <a:gs pos="3000">
                  <a:srgbClr val="2DB4FF"/>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24" name="Graphic 19">
              <a:extLst>
                <a:ext uri="{FF2B5EF4-FFF2-40B4-BE49-F238E27FC236}">
                  <a16:creationId xmlns:a16="http://schemas.microsoft.com/office/drawing/2014/main" id="{BEB0874C-0877-8E29-3BFE-01F0B69DFD9B}"/>
                </a:ext>
              </a:extLst>
            </p:cNvPr>
            <p:cNvSpPr/>
            <p:nvPr/>
          </p:nvSpPr>
          <p:spPr>
            <a:xfrm>
              <a:off x="8896366" y="2509314"/>
              <a:ext cx="454939" cy="454939"/>
            </a:xfrm>
            <a:custGeom>
              <a:avLst/>
              <a:gdLst>
                <a:gd name="connsiteX0" fmla="*/ 21431 w 171450"/>
                <a:gd name="connsiteY0" fmla="*/ 0 h 171450"/>
                <a:gd name="connsiteX1" fmla="*/ 0 w 171450"/>
                <a:gd name="connsiteY1" fmla="*/ 21431 h 171450"/>
                <a:gd name="connsiteX2" fmla="*/ 0 w 171450"/>
                <a:gd name="connsiteY2" fmla="*/ 150019 h 171450"/>
                <a:gd name="connsiteX3" fmla="*/ 21431 w 171450"/>
                <a:gd name="connsiteY3" fmla="*/ 171450 h 171450"/>
                <a:gd name="connsiteX4" fmla="*/ 150019 w 171450"/>
                <a:gd name="connsiteY4" fmla="*/ 171450 h 171450"/>
                <a:gd name="connsiteX5" fmla="*/ 171450 w 171450"/>
                <a:gd name="connsiteY5" fmla="*/ 150019 h 171450"/>
                <a:gd name="connsiteX6" fmla="*/ 171450 w 171450"/>
                <a:gd name="connsiteY6" fmla="*/ 21431 h 171450"/>
                <a:gd name="connsiteX7" fmla="*/ 150019 w 171450"/>
                <a:gd name="connsiteY7" fmla="*/ 0 h 171450"/>
                <a:gd name="connsiteX8" fmla="*/ 21431 w 171450"/>
                <a:gd name="connsiteY8" fmla="*/ 0 h 171450"/>
                <a:gd name="connsiteX9" fmla="*/ 74105 w 171450"/>
                <a:gd name="connsiteY9" fmla="*/ 55054 h 171450"/>
                <a:gd name="connsiteX10" fmla="*/ 55054 w 171450"/>
                <a:gd name="connsiteY10" fmla="*/ 74105 h 171450"/>
                <a:gd name="connsiteX11" fmla="*/ 44958 w 171450"/>
                <a:gd name="connsiteY11" fmla="*/ 74105 h 171450"/>
                <a:gd name="connsiteX12" fmla="*/ 35433 w 171450"/>
                <a:gd name="connsiteY12" fmla="*/ 64579 h 171450"/>
                <a:gd name="connsiteX13" fmla="*/ 35789 w 171450"/>
                <a:gd name="connsiteY13" fmla="*/ 54483 h 171450"/>
                <a:gd name="connsiteX14" fmla="*/ 45530 w 171450"/>
                <a:gd name="connsiteY14" fmla="*/ 54483 h 171450"/>
                <a:gd name="connsiteX15" fmla="*/ 50006 w 171450"/>
                <a:gd name="connsiteY15" fmla="*/ 58960 h 171450"/>
                <a:gd name="connsiteX16" fmla="*/ 64008 w 171450"/>
                <a:gd name="connsiteY16" fmla="*/ 44958 h 171450"/>
                <a:gd name="connsiteX17" fmla="*/ 74105 w 171450"/>
                <a:gd name="connsiteY17" fmla="*/ 44602 h 171450"/>
                <a:gd name="connsiteX18" fmla="*/ 74461 w 171450"/>
                <a:gd name="connsiteY18" fmla="*/ 54698 h 171450"/>
                <a:gd name="connsiteX19" fmla="*/ 74105 w 171450"/>
                <a:gd name="connsiteY19" fmla="*/ 55054 h 171450"/>
                <a:gd name="connsiteX20" fmla="*/ 130969 w 171450"/>
                <a:gd name="connsiteY20" fmla="*/ 52388 h 171450"/>
                <a:gd name="connsiteX21" fmla="*/ 138113 w 171450"/>
                <a:gd name="connsiteY21" fmla="*/ 59531 h 171450"/>
                <a:gd name="connsiteX22" fmla="*/ 130969 w 171450"/>
                <a:gd name="connsiteY22" fmla="*/ 66675 h 171450"/>
                <a:gd name="connsiteX23" fmla="*/ 97631 w 171450"/>
                <a:gd name="connsiteY23" fmla="*/ 66675 h 171450"/>
                <a:gd name="connsiteX24" fmla="*/ 90488 w 171450"/>
                <a:gd name="connsiteY24" fmla="*/ 59531 h 171450"/>
                <a:gd name="connsiteX25" fmla="*/ 97631 w 171450"/>
                <a:gd name="connsiteY25" fmla="*/ 52388 h 171450"/>
                <a:gd name="connsiteX26" fmla="*/ 130969 w 171450"/>
                <a:gd name="connsiteY26" fmla="*/ 52388 h 171450"/>
                <a:gd name="connsiteX27" fmla="*/ 90488 w 171450"/>
                <a:gd name="connsiteY27" fmla="*/ 111919 h 171450"/>
                <a:gd name="connsiteX28" fmla="*/ 97631 w 171450"/>
                <a:gd name="connsiteY28" fmla="*/ 104775 h 171450"/>
                <a:gd name="connsiteX29" fmla="*/ 130969 w 171450"/>
                <a:gd name="connsiteY29" fmla="*/ 104775 h 171450"/>
                <a:gd name="connsiteX30" fmla="*/ 138113 w 171450"/>
                <a:gd name="connsiteY30" fmla="*/ 111919 h 171450"/>
                <a:gd name="connsiteX31" fmla="*/ 130969 w 171450"/>
                <a:gd name="connsiteY31" fmla="*/ 119063 h 171450"/>
                <a:gd name="connsiteX32" fmla="*/ 97631 w 171450"/>
                <a:gd name="connsiteY32" fmla="*/ 119063 h 171450"/>
                <a:gd name="connsiteX33" fmla="*/ 90488 w 171450"/>
                <a:gd name="connsiteY33" fmla="*/ 111919 h 171450"/>
                <a:gd name="connsiteX34" fmla="*/ 74105 w 171450"/>
                <a:gd name="connsiteY34" fmla="*/ 97346 h 171450"/>
                <a:gd name="connsiteX35" fmla="*/ 74105 w 171450"/>
                <a:gd name="connsiteY35" fmla="*/ 107442 h 171450"/>
                <a:gd name="connsiteX36" fmla="*/ 55054 w 171450"/>
                <a:gd name="connsiteY36" fmla="*/ 126492 h 171450"/>
                <a:gd name="connsiteX37" fmla="*/ 44958 w 171450"/>
                <a:gd name="connsiteY37" fmla="*/ 126492 h 171450"/>
                <a:gd name="connsiteX38" fmla="*/ 35433 w 171450"/>
                <a:gd name="connsiteY38" fmla="*/ 116967 h 171450"/>
                <a:gd name="connsiteX39" fmla="*/ 35077 w 171450"/>
                <a:gd name="connsiteY39" fmla="*/ 106871 h 171450"/>
                <a:gd name="connsiteX40" fmla="*/ 45173 w 171450"/>
                <a:gd name="connsiteY40" fmla="*/ 106514 h 171450"/>
                <a:gd name="connsiteX41" fmla="*/ 45530 w 171450"/>
                <a:gd name="connsiteY41" fmla="*/ 106871 h 171450"/>
                <a:gd name="connsiteX42" fmla="*/ 50006 w 171450"/>
                <a:gd name="connsiteY42" fmla="*/ 111347 h 171450"/>
                <a:gd name="connsiteX43" fmla="*/ 64008 w 171450"/>
                <a:gd name="connsiteY43" fmla="*/ 97346 h 171450"/>
                <a:gd name="connsiteX44" fmla="*/ 74105 w 171450"/>
                <a:gd name="connsiteY44" fmla="*/ 97346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71450" h="171450">
                  <a:moveTo>
                    <a:pt x="21431" y="0"/>
                  </a:moveTo>
                  <a:cubicBezTo>
                    <a:pt x="9595" y="0"/>
                    <a:pt x="0" y="9595"/>
                    <a:pt x="0" y="21431"/>
                  </a:cubicBezTo>
                  <a:lnTo>
                    <a:pt x="0" y="150019"/>
                  </a:lnTo>
                  <a:cubicBezTo>
                    <a:pt x="0" y="161855"/>
                    <a:pt x="9595" y="171450"/>
                    <a:pt x="21431" y="171450"/>
                  </a:cubicBezTo>
                  <a:lnTo>
                    <a:pt x="150019" y="171450"/>
                  </a:lnTo>
                  <a:cubicBezTo>
                    <a:pt x="161855" y="171450"/>
                    <a:pt x="171450" y="161855"/>
                    <a:pt x="171450" y="150019"/>
                  </a:cubicBezTo>
                  <a:lnTo>
                    <a:pt x="171450" y="21431"/>
                  </a:lnTo>
                  <a:cubicBezTo>
                    <a:pt x="171450" y="9595"/>
                    <a:pt x="161855" y="0"/>
                    <a:pt x="150019" y="0"/>
                  </a:cubicBezTo>
                  <a:lnTo>
                    <a:pt x="21431" y="0"/>
                  </a:lnTo>
                  <a:close/>
                  <a:moveTo>
                    <a:pt x="74105" y="55054"/>
                  </a:moveTo>
                  <a:lnTo>
                    <a:pt x="55054" y="74105"/>
                  </a:lnTo>
                  <a:cubicBezTo>
                    <a:pt x="52265" y="76891"/>
                    <a:pt x="47747" y="76891"/>
                    <a:pt x="44958" y="74105"/>
                  </a:cubicBezTo>
                  <a:lnTo>
                    <a:pt x="35433" y="64579"/>
                  </a:lnTo>
                  <a:cubicBezTo>
                    <a:pt x="32743" y="61693"/>
                    <a:pt x="32903" y="57173"/>
                    <a:pt x="35789" y="54483"/>
                  </a:cubicBezTo>
                  <a:cubicBezTo>
                    <a:pt x="38533" y="51927"/>
                    <a:pt x="42786" y="51927"/>
                    <a:pt x="45530" y="54483"/>
                  </a:cubicBezTo>
                  <a:lnTo>
                    <a:pt x="50006" y="58960"/>
                  </a:lnTo>
                  <a:lnTo>
                    <a:pt x="64008" y="44958"/>
                  </a:lnTo>
                  <a:cubicBezTo>
                    <a:pt x="66698" y="42072"/>
                    <a:pt x="71218" y="41912"/>
                    <a:pt x="74105" y="44602"/>
                  </a:cubicBezTo>
                  <a:cubicBezTo>
                    <a:pt x="76991" y="47291"/>
                    <a:pt x="77151" y="51812"/>
                    <a:pt x="74461" y="54698"/>
                  </a:cubicBezTo>
                  <a:cubicBezTo>
                    <a:pt x="74346" y="54821"/>
                    <a:pt x="74227" y="54940"/>
                    <a:pt x="74105" y="55054"/>
                  </a:cubicBezTo>
                  <a:close/>
                  <a:moveTo>
                    <a:pt x="130969" y="52388"/>
                  </a:moveTo>
                  <a:cubicBezTo>
                    <a:pt x="134914" y="52388"/>
                    <a:pt x="138113" y="55586"/>
                    <a:pt x="138113" y="59531"/>
                  </a:cubicBezTo>
                  <a:cubicBezTo>
                    <a:pt x="138113" y="63477"/>
                    <a:pt x="134914" y="66675"/>
                    <a:pt x="130969" y="66675"/>
                  </a:cubicBezTo>
                  <a:lnTo>
                    <a:pt x="97631" y="66675"/>
                  </a:lnTo>
                  <a:cubicBezTo>
                    <a:pt x="93686" y="66675"/>
                    <a:pt x="90488" y="63477"/>
                    <a:pt x="90488" y="59531"/>
                  </a:cubicBezTo>
                  <a:cubicBezTo>
                    <a:pt x="90488" y="55586"/>
                    <a:pt x="93686" y="52388"/>
                    <a:pt x="97631" y="52388"/>
                  </a:cubicBezTo>
                  <a:lnTo>
                    <a:pt x="130969" y="52388"/>
                  </a:lnTo>
                  <a:close/>
                  <a:moveTo>
                    <a:pt x="90488" y="111919"/>
                  </a:moveTo>
                  <a:cubicBezTo>
                    <a:pt x="90488" y="107974"/>
                    <a:pt x="93686" y="104775"/>
                    <a:pt x="97631" y="104775"/>
                  </a:cubicBezTo>
                  <a:lnTo>
                    <a:pt x="130969" y="104775"/>
                  </a:lnTo>
                  <a:cubicBezTo>
                    <a:pt x="134914" y="104775"/>
                    <a:pt x="138113" y="107974"/>
                    <a:pt x="138113" y="111919"/>
                  </a:cubicBezTo>
                  <a:cubicBezTo>
                    <a:pt x="138113" y="115864"/>
                    <a:pt x="134914" y="119063"/>
                    <a:pt x="130969" y="119063"/>
                  </a:cubicBezTo>
                  <a:lnTo>
                    <a:pt x="97631" y="119063"/>
                  </a:lnTo>
                  <a:cubicBezTo>
                    <a:pt x="93686" y="119063"/>
                    <a:pt x="90488" y="115864"/>
                    <a:pt x="90488" y="111919"/>
                  </a:cubicBezTo>
                  <a:close/>
                  <a:moveTo>
                    <a:pt x="74105" y="97346"/>
                  </a:moveTo>
                  <a:cubicBezTo>
                    <a:pt x="76891" y="100134"/>
                    <a:pt x="76891" y="104653"/>
                    <a:pt x="74105" y="107442"/>
                  </a:cubicBezTo>
                  <a:lnTo>
                    <a:pt x="55054" y="126492"/>
                  </a:lnTo>
                  <a:cubicBezTo>
                    <a:pt x="52265" y="129278"/>
                    <a:pt x="47747" y="129278"/>
                    <a:pt x="44958" y="126492"/>
                  </a:cubicBezTo>
                  <a:lnTo>
                    <a:pt x="35433" y="116967"/>
                  </a:lnTo>
                  <a:cubicBezTo>
                    <a:pt x="32547" y="114277"/>
                    <a:pt x="32387" y="109757"/>
                    <a:pt x="35077" y="106871"/>
                  </a:cubicBezTo>
                  <a:cubicBezTo>
                    <a:pt x="37766" y="103984"/>
                    <a:pt x="42287" y="103824"/>
                    <a:pt x="45173" y="106514"/>
                  </a:cubicBezTo>
                  <a:cubicBezTo>
                    <a:pt x="45296" y="106629"/>
                    <a:pt x="45415" y="106748"/>
                    <a:pt x="45530" y="106871"/>
                  </a:cubicBezTo>
                  <a:lnTo>
                    <a:pt x="50006" y="111347"/>
                  </a:lnTo>
                  <a:lnTo>
                    <a:pt x="64008" y="97346"/>
                  </a:lnTo>
                  <a:cubicBezTo>
                    <a:pt x="66797" y="94559"/>
                    <a:pt x="71316" y="94559"/>
                    <a:pt x="74105" y="97346"/>
                  </a:cubicBezTo>
                  <a:close/>
                </a:path>
              </a:pathLst>
            </a:custGeom>
            <a:gradFill flip="none" rotWithShape="1">
              <a:gsLst>
                <a:gs pos="3000">
                  <a:srgbClr val="818EFF"/>
                </a:gs>
                <a:gs pos="50000">
                  <a:srgbClr val="D660FF"/>
                </a:gs>
                <a:gs pos="97000">
                  <a:srgbClr val="FEA874"/>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grpSp>
      <p:sp>
        <p:nvSpPr>
          <p:cNvPr id="3" name="Round Same Side Corner Rectangle 2" descr="Shared activity">
            <a:extLst>
              <a:ext uri="{FF2B5EF4-FFF2-40B4-BE49-F238E27FC236}">
                <a16:creationId xmlns:a16="http://schemas.microsoft.com/office/drawing/2014/main" id="{8525B68C-E2A4-A49C-3196-32187F513AD7}"/>
              </a:ext>
            </a:extLst>
          </p:cNvPr>
          <p:cNvSpPr/>
          <p:nvPr/>
        </p:nvSpPr>
        <p:spPr bwMode="auto">
          <a:xfrm rot="16200000">
            <a:off x="10927751" y="-617247"/>
            <a:ext cx="459051" cy="2069451"/>
          </a:xfrm>
          <a:prstGeom prst="round2SameRect">
            <a:avLst>
              <a:gd name="adj1" fmla="val 50000"/>
              <a:gd name="adj2" fmla="val 0"/>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pic>
        <p:nvPicPr>
          <p:cNvPr id="6" name="Graphic 5">
            <a:extLst>
              <a:ext uri="{FF2B5EF4-FFF2-40B4-BE49-F238E27FC236}">
                <a16:creationId xmlns:a16="http://schemas.microsoft.com/office/drawing/2014/main" id="{2B3195E7-B31C-9E55-67D0-3F4BE83A7C5F}"/>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221196" y="255696"/>
            <a:ext cx="323566" cy="323566"/>
          </a:xfrm>
          <a:prstGeom prst="rect">
            <a:avLst/>
          </a:prstGeom>
        </p:spPr>
      </p:pic>
      <p:sp>
        <p:nvSpPr>
          <p:cNvPr id="7" name="Rectangle 6">
            <a:extLst>
              <a:ext uri="{FF2B5EF4-FFF2-40B4-BE49-F238E27FC236}">
                <a16:creationId xmlns:a16="http://schemas.microsoft.com/office/drawing/2014/main" id="{620E4D94-E581-FDE0-5E22-3CDB48A2E272}"/>
              </a:ext>
            </a:extLst>
          </p:cNvPr>
          <p:cNvSpPr/>
          <p:nvPr/>
        </p:nvSpPr>
        <p:spPr bwMode="auto">
          <a:xfrm>
            <a:off x="10643407" y="285996"/>
            <a:ext cx="1447166" cy="262967"/>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11" rtl="0" eaLnBrk="1" fontAlgn="auto" latinLnBrk="0" hangingPunct="1">
              <a:lnSpc>
                <a:spcPct val="90000"/>
              </a:lnSpc>
              <a:spcBef>
                <a:spcPct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Segoe UI Semibold"/>
                <a:ea typeface="+mn-ea"/>
                <a:cs typeface="Segoe UI Semibold" panose="020B0402040204020203" pitchFamily="34" charset="0"/>
              </a:rPr>
              <a:t>Shared activity</a:t>
            </a:r>
          </a:p>
        </p:txBody>
      </p:sp>
    </p:spTree>
    <p:extLst>
      <p:ext uri="{BB962C8B-B14F-4D97-AF65-F5344CB8AC3E}">
        <p14:creationId xmlns:p14="http://schemas.microsoft.com/office/powerpoint/2010/main" val="34911436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0B38D1-E2F8-742C-4FCE-E6625635BAC6}"/>
              </a:ext>
            </a:extLst>
          </p:cNvPr>
          <p:cNvSpPr>
            <a:spLocks noGrp="1"/>
          </p:cNvSpPr>
          <p:nvPr>
            <p:ph type="title"/>
          </p:nvPr>
        </p:nvSpPr>
        <p:spPr>
          <a:xfrm>
            <a:off x="569912" y="2769057"/>
            <a:ext cx="8193024" cy="1231106"/>
          </a:xfrm>
        </p:spPr>
        <p:txBody>
          <a:bodyPr/>
          <a:lstStyle/>
          <a:p>
            <a:r>
              <a:rPr lang="en-US" dirty="0"/>
              <a:t>Microsoft 365 Copilot Chat</a:t>
            </a:r>
            <a:br>
              <a:rPr lang="en-US" dirty="0"/>
            </a:br>
            <a:r>
              <a:rPr lang="en-US" dirty="0"/>
              <a:t>Technical Readiness Guide</a:t>
            </a:r>
          </a:p>
        </p:txBody>
      </p:sp>
      <p:sp>
        <p:nvSpPr>
          <p:cNvPr id="3" name="Text Placeholder 2">
            <a:extLst>
              <a:ext uri="{FF2B5EF4-FFF2-40B4-BE49-F238E27FC236}">
                <a16:creationId xmlns:a16="http://schemas.microsoft.com/office/drawing/2014/main" id="{FB675955-75EF-5B59-305B-5BE53E326926}"/>
              </a:ext>
            </a:extLst>
          </p:cNvPr>
          <p:cNvSpPr>
            <a:spLocks noGrp="1"/>
          </p:cNvSpPr>
          <p:nvPr>
            <p:ph type="body" sz="quarter" idx="12"/>
          </p:nvPr>
        </p:nvSpPr>
        <p:spPr>
          <a:xfrm>
            <a:off x="582042" y="4215827"/>
            <a:ext cx="8193024" cy="246221"/>
          </a:xfrm>
        </p:spPr>
        <p:txBody>
          <a:bodyPr/>
          <a:lstStyle/>
          <a:p>
            <a:r>
              <a:rPr lang="en-US"/>
              <a:t>Creating the AI-powered organization</a:t>
            </a:r>
          </a:p>
        </p:txBody>
      </p:sp>
      <p:sp>
        <p:nvSpPr>
          <p:cNvPr id="4" name="Text Placeholder 3">
            <a:extLst>
              <a:ext uri="{FF2B5EF4-FFF2-40B4-BE49-F238E27FC236}">
                <a16:creationId xmlns:a16="http://schemas.microsoft.com/office/drawing/2014/main" id="{1E71139D-2842-E8E8-3EC0-3352A15159A0}"/>
              </a:ext>
            </a:extLst>
          </p:cNvPr>
          <p:cNvSpPr>
            <a:spLocks noGrp="1"/>
          </p:cNvSpPr>
          <p:nvPr>
            <p:ph type="body" sz="quarter" idx="13"/>
          </p:nvPr>
        </p:nvSpPr>
        <p:spPr>
          <a:xfrm>
            <a:off x="582042" y="6446520"/>
            <a:ext cx="1645920" cy="153888"/>
          </a:xfrm>
        </p:spPr>
        <p:txBody>
          <a:bodyPr/>
          <a:lstStyle/>
          <a:p>
            <a:r>
              <a:rPr lang="en-US"/>
              <a:t>September 2025</a:t>
            </a:r>
            <a:endParaRPr lang="en-US" dirty="0"/>
          </a:p>
        </p:txBody>
      </p:sp>
    </p:spTree>
    <p:extLst>
      <p:ext uri="{BB962C8B-B14F-4D97-AF65-F5344CB8AC3E}">
        <p14:creationId xmlns:p14="http://schemas.microsoft.com/office/powerpoint/2010/main" val="11794778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1">
            <a:extLst>
              <a:ext uri="{FF2B5EF4-FFF2-40B4-BE49-F238E27FC236}">
                <a16:creationId xmlns:a16="http://schemas.microsoft.com/office/drawing/2014/main" id="{1B19FF05-60B2-1991-AB4E-F7D32C4F8F22}"/>
              </a:ext>
              <a:ext uri="{C183D7F6-B498-43B3-948B-1728B52AA6E4}">
                <adec:decorative xmlns:adec="http://schemas.microsoft.com/office/drawing/2017/decorative" val="1"/>
              </a:ext>
            </a:extLst>
          </p:cNvPr>
          <p:cNvSpPr>
            <a:spLocks/>
          </p:cNvSpPr>
          <p:nvPr/>
        </p:nvSpPr>
        <p:spPr bwMode="auto">
          <a:xfrm>
            <a:off x="588261" y="2837305"/>
            <a:ext cx="3475739" cy="2638446"/>
          </a:xfrm>
          <a:prstGeom prst="roundRect">
            <a:avLst>
              <a:gd name="adj" fmla="val 2901"/>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6" name="Rounded Rectangle 1">
            <a:extLst>
              <a:ext uri="{FF2B5EF4-FFF2-40B4-BE49-F238E27FC236}">
                <a16:creationId xmlns:a16="http://schemas.microsoft.com/office/drawing/2014/main" id="{82D59915-ED8F-EB39-45F0-F90F91285B5C}"/>
              </a:ext>
              <a:ext uri="{C183D7F6-B498-43B3-948B-1728B52AA6E4}">
                <adec:decorative xmlns:adec="http://schemas.microsoft.com/office/drawing/2017/decorative" val="1"/>
              </a:ext>
            </a:extLst>
          </p:cNvPr>
          <p:cNvSpPr>
            <a:spLocks/>
          </p:cNvSpPr>
          <p:nvPr/>
        </p:nvSpPr>
        <p:spPr bwMode="auto">
          <a:xfrm>
            <a:off x="4358574" y="2837305"/>
            <a:ext cx="3475739" cy="2638446"/>
          </a:xfrm>
          <a:prstGeom prst="roundRect">
            <a:avLst>
              <a:gd name="adj" fmla="val 2901"/>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15" name="Rounded Rectangle 1">
            <a:extLst>
              <a:ext uri="{FF2B5EF4-FFF2-40B4-BE49-F238E27FC236}">
                <a16:creationId xmlns:a16="http://schemas.microsoft.com/office/drawing/2014/main" id="{5EBC017E-AA41-5719-F972-DE4ADDAFFEB7}"/>
              </a:ext>
              <a:ext uri="{C183D7F6-B498-43B3-948B-1728B52AA6E4}">
                <adec:decorative xmlns:adec="http://schemas.microsoft.com/office/drawing/2017/decorative" val="1"/>
              </a:ext>
            </a:extLst>
          </p:cNvPr>
          <p:cNvSpPr>
            <a:spLocks/>
          </p:cNvSpPr>
          <p:nvPr/>
        </p:nvSpPr>
        <p:spPr bwMode="auto">
          <a:xfrm>
            <a:off x="8124123" y="2837305"/>
            <a:ext cx="3475739" cy="2638446"/>
          </a:xfrm>
          <a:prstGeom prst="roundRect">
            <a:avLst>
              <a:gd name="adj" fmla="val 2901"/>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3" name="Title 19">
            <a:extLst>
              <a:ext uri="{FF2B5EF4-FFF2-40B4-BE49-F238E27FC236}">
                <a16:creationId xmlns:a16="http://schemas.microsoft.com/office/drawing/2014/main" id="{D5AD938D-876E-ADA0-1D84-A63D9CBB4DF7}"/>
              </a:ext>
            </a:extLst>
          </p:cNvPr>
          <p:cNvSpPr>
            <a:spLocks noGrp="1"/>
          </p:cNvSpPr>
          <p:nvPr>
            <p:ph type="title"/>
          </p:nvPr>
        </p:nvSpPr>
        <p:spPr>
          <a:xfrm>
            <a:off x="588261" y="187233"/>
            <a:ext cx="11514221" cy="923330"/>
          </a:xfrm>
        </p:spPr>
        <p:txBody>
          <a:bodyPr lIns="0" rIns="0"/>
          <a:lstStyle/>
          <a:p>
            <a:r>
              <a:rPr lang="en-US" sz="3000">
                <a:solidFill>
                  <a:srgbClr val="091F2C"/>
                </a:solidFill>
              </a:rPr>
              <a:t>Microsoft 365 Apps: Leverage </a:t>
            </a:r>
            <a:r>
              <a:rPr lang="en-US" sz="3000">
                <a:solidFill>
                  <a:srgbClr val="0078D4"/>
                </a:solidFill>
              </a:rPr>
              <a:t>App Assure </a:t>
            </a:r>
            <a:r>
              <a:rPr lang="en-US" sz="3000">
                <a:solidFill>
                  <a:srgbClr val="091F2C"/>
                </a:solidFill>
              </a:rPr>
              <a:t>if you encounter in application compatibility issue moving to </a:t>
            </a:r>
            <a:r>
              <a:rPr lang="en-US" sz="3000">
                <a:solidFill>
                  <a:srgbClr val="0078D4"/>
                </a:solidFill>
              </a:rPr>
              <a:t>a monthly update channel</a:t>
            </a:r>
            <a:r>
              <a:rPr lang="en-US" sz="3000">
                <a:solidFill>
                  <a:srgbClr val="091F2C"/>
                </a:solidFill>
              </a:rPr>
              <a:t>!</a:t>
            </a:r>
            <a:endParaRPr lang="en-US" sz="3000"/>
          </a:p>
        </p:txBody>
      </p:sp>
      <p:sp>
        <p:nvSpPr>
          <p:cNvPr id="5" name="TextBox 4">
            <a:extLst>
              <a:ext uri="{FF2B5EF4-FFF2-40B4-BE49-F238E27FC236}">
                <a16:creationId xmlns:a16="http://schemas.microsoft.com/office/drawing/2014/main" id="{822CCBDA-893D-811E-C922-C66630FDF178}"/>
              </a:ext>
            </a:extLst>
          </p:cNvPr>
          <p:cNvSpPr txBox="1"/>
          <p:nvPr/>
        </p:nvSpPr>
        <p:spPr>
          <a:xfrm>
            <a:off x="588261" y="1636323"/>
            <a:ext cx="7215326" cy="338554"/>
          </a:xfrm>
          <a:prstGeom prst="rect">
            <a:avLst/>
          </a:prstGeom>
          <a:noFill/>
        </p:spPr>
        <p:txBody>
          <a:bodyPr wrap="square" lIns="0" rIns="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78D4"/>
                </a:solidFill>
                <a:effectLst/>
                <a:uLnTx/>
                <a:uFillTx/>
                <a:latin typeface="Segoe UI Semibold" panose="020B0502040204020203" pitchFamily="34" charset="0"/>
                <a:ea typeface="+mn-ea"/>
                <a:cs typeface="Segoe UI Semibold" panose="020B0502040204020203" pitchFamily="34" charset="0"/>
              </a:rPr>
              <a:t>Microsoft 365 Copilot application compatibility promise</a:t>
            </a:r>
          </a:p>
        </p:txBody>
      </p:sp>
      <p:sp>
        <p:nvSpPr>
          <p:cNvPr id="8" name="TextBox 7">
            <a:extLst>
              <a:ext uri="{FF2B5EF4-FFF2-40B4-BE49-F238E27FC236}">
                <a16:creationId xmlns:a16="http://schemas.microsoft.com/office/drawing/2014/main" id="{B2B20D30-7C39-7FF1-CCA7-36A39C6E49CC}"/>
              </a:ext>
            </a:extLst>
          </p:cNvPr>
          <p:cNvSpPr txBox="1"/>
          <p:nvPr/>
        </p:nvSpPr>
        <p:spPr>
          <a:xfrm>
            <a:off x="588261" y="1948443"/>
            <a:ext cx="10879837" cy="678071"/>
          </a:xfrm>
          <a:prstGeom prst="rect">
            <a:avLst/>
          </a:prstGeom>
          <a:noFill/>
        </p:spPr>
        <p:txBody>
          <a:bodyPr wrap="square" lIns="0" tIns="72000" rIns="0" bIns="72000"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282828"/>
                </a:solidFill>
                <a:effectLst/>
                <a:uLnTx/>
                <a:uFillTx/>
                <a:latin typeface="Segoe UI"/>
                <a:ea typeface="+mn-ea"/>
                <a:cs typeface="Segoe UI"/>
              </a:rPr>
              <a:t>Microsoft is committed to ensuring your apps work when moving to Monthly Enterprise Channel to take advantage of Microsoft 365 Copilot. If you encounter any issues, App Assure will help you remediate them!</a:t>
            </a:r>
          </a:p>
          <a:p>
            <a:pPr marL="0" marR="0" lvl="0" indent="0" algn="l" defTabSz="685800" rtl="0" eaLnBrk="1" fontAlgn="auto" latinLnBrk="0" hangingPunct="1">
              <a:lnSpc>
                <a:spcPct val="110000"/>
              </a:lnSpc>
              <a:spcBef>
                <a:spcPts val="0"/>
              </a:spcBef>
              <a:spcAft>
                <a:spcPts val="600"/>
              </a:spcAft>
              <a:buClrTx/>
              <a:buSzTx/>
              <a:buFontTx/>
              <a:buNone/>
              <a:tabLst/>
              <a:defRPr/>
            </a:pPr>
            <a:endParaRPr kumimoji="0" lang="en-US" sz="1800" b="0" i="1" u="none" strike="noStrike" kern="1200" cap="none" spc="0" normalizeH="0" baseline="0" noProof="0">
              <a:ln>
                <a:noFill/>
              </a:ln>
              <a:solidFill>
                <a:srgbClr val="282828"/>
              </a:solidFill>
              <a:effectLst/>
              <a:uLnTx/>
              <a:uFillTx/>
              <a:latin typeface="Segoe UI"/>
              <a:ea typeface="+mn-ea"/>
              <a:cs typeface="Segoe UI"/>
            </a:endParaRPr>
          </a:p>
        </p:txBody>
      </p:sp>
      <p:sp>
        <p:nvSpPr>
          <p:cNvPr id="12" name="Text Placeholder 3" descr="Icon for Grow revenue through E3 and E5 Health with Modern Work Architects&#10;">
            <a:extLst>
              <a:ext uri="{FF2B5EF4-FFF2-40B4-BE49-F238E27FC236}">
                <a16:creationId xmlns:a16="http://schemas.microsoft.com/office/drawing/2014/main" id="{8C47D4E3-7DD4-6985-5283-B898062F7945}"/>
              </a:ext>
            </a:extLst>
          </p:cNvPr>
          <p:cNvSpPr txBox="1">
            <a:spLocks/>
          </p:cNvSpPr>
          <p:nvPr/>
        </p:nvSpPr>
        <p:spPr>
          <a:xfrm>
            <a:off x="954530" y="4245091"/>
            <a:ext cx="2743200" cy="791307"/>
          </a:xfrm>
          <a:prstGeom prst="rect">
            <a:avLst/>
          </a:prstGeom>
        </p:spPr>
        <p:txBody>
          <a:bodyPr vert="horz" wrap="square" lIns="0" tIns="0" rIns="0" bIns="0" rtlCol="0">
            <a:spAutoFit/>
          </a:bodyPr>
          <a:lstStyle>
            <a:lvl1pPr marL="0" marR="0" indent="0" algn="l" defTabSz="914367" rtl="0" eaLnBrk="1" fontAlgn="auto" latinLnBrk="0" hangingPunct="1">
              <a:lnSpc>
                <a:spcPct val="90000"/>
              </a:lnSpc>
              <a:spcBef>
                <a:spcPts val="0"/>
              </a:spcBef>
              <a:spcAft>
                <a:spcPts val="0"/>
              </a:spcAft>
              <a:buClrTx/>
              <a:buSzPct val="90000"/>
              <a:buFont typeface="Wingdings" panose="05000000000000000000" pitchFamily="2" charset="2"/>
              <a:buNone/>
              <a:tabLst/>
              <a:defRPr sz="2549" kern="1200" spc="0" baseline="0">
                <a:solidFill>
                  <a:srgbClr val="000000"/>
                </a:solidFill>
                <a:latin typeface="+mn-lt"/>
                <a:ea typeface="+mn-ea"/>
                <a:cs typeface="+mn-cs"/>
              </a:defRPr>
            </a:lvl1pPr>
            <a:lvl2pPr marL="224097" marR="0" indent="0" algn="l" defTabSz="914367" rtl="0" eaLnBrk="1" fontAlgn="auto" latinLnBrk="0" hangingPunct="1">
              <a:lnSpc>
                <a:spcPct val="90000"/>
              </a:lnSpc>
              <a:spcBef>
                <a:spcPts val="0"/>
              </a:spcBef>
              <a:spcAft>
                <a:spcPts val="0"/>
              </a:spcAft>
              <a:buClrTx/>
              <a:buSzPct val="90000"/>
              <a:buFont typeface="Wingdings" panose="05000000000000000000" pitchFamily="2" charset="2"/>
              <a:buNone/>
              <a:tabLst/>
              <a:defRPr sz="1961" kern="1200" spc="0" baseline="0">
                <a:solidFill>
                  <a:srgbClr val="000000"/>
                </a:solidFill>
                <a:latin typeface="+mn-lt"/>
                <a:ea typeface="+mn-ea"/>
                <a:cs typeface="+mn-cs"/>
              </a:defRPr>
            </a:lvl2pPr>
            <a:lvl3pPr marL="448193" marR="0" indent="0" algn="l" defTabSz="914367" rtl="0" eaLnBrk="1" fontAlgn="auto" latinLnBrk="0" hangingPunct="1">
              <a:lnSpc>
                <a:spcPct val="90000"/>
              </a:lnSpc>
              <a:spcBef>
                <a:spcPts val="0"/>
              </a:spcBef>
              <a:spcAft>
                <a:spcPts val="0"/>
              </a:spcAft>
              <a:buClrTx/>
              <a:buSzPct val="90000"/>
              <a:buFont typeface="Wingdings" panose="05000000000000000000" pitchFamily="2" charset="2"/>
              <a:buNone/>
              <a:tabLst/>
              <a:defRPr sz="1568" kern="1200" spc="0" baseline="0">
                <a:solidFill>
                  <a:srgbClr val="000000"/>
                </a:solidFill>
                <a:latin typeface="+mn-lt"/>
                <a:ea typeface="+mn-ea"/>
                <a:cs typeface="+mn-cs"/>
              </a:defRPr>
            </a:lvl3pPr>
            <a:lvl4pPr marL="672290" marR="0" indent="0" algn="l" defTabSz="914367" rtl="0" eaLnBrk="1" fontAlgn="auto" latinLnBrk="0" hangingPunct="1">
              <a:lnSpc>
                <a:spcPct val="90000"/>
              </a:lnSpc>
              <a:spcBef>
                <a:spcPts val="0"/>
              </a:spcBef>
              <a:spcAft>
                <a:spcPts val="0"/>
              </a:spcAft>
              <a:buClrTx/>
              <a:buSzPct val="90000"/>
              <a:buFont typeface="Wingdings" panose="05000000000000000000" pitchFamily="2" charset="2"/>
              <a:buNone/>
              <a:tabLst/>
              <a:defRPr sz="1568" kern="1200" spc="0" baseline="0">
                <a:solidFill>
                  <a:srgbClr val="000000"/>
                </a:solidFill>
                <a:latin typeface="+mn-lt"/>
                <a:ea typeface="+mn-ea"/>
                <a:cs typeface="+mn-cs"/>
              </a:defRPr>
            </a:lvl4pPr>
            <a:lvl5pPr marL="896386" marR="0" indent="0" algn="l" defTabSz="914367" rtl="0" eaLnBrk="1" fontAlgn="auto" latinLnBrk="0" hangingPunct="1">
              <a:lnSpc>
                <a:spcPct val="90000"/>
              </a:lnSpc>
              <a:spcBef>
                <a:spcPts val="0"/>
              </a:spcBef>
              <a:spcAft>
                <a:spcPts val="0"/>
              </a:spcAft>
              <a:buClrTx/>
              <a:buSzPct val="90000"/>
              <a:buFont typeface="Wingdings" panose="05000000000000000000" pitchFamily="2" charset="2"/>
              <a:buNone/>
              <a:tabLst/>
              <a:defRPr sz="1568" kern="1200" spc="0" baseline="0">
                <a:solidFill>
                  <a:srgbClr val="000000"/>
                </a:solidFill>
                <a:latin typeface="+mn-lt"/>
                <a:ea typeface="+mn-ea"/>
                <a:cs typeface="+mn-cs"/>
              </a:defRPr>
            </a:lvl5pPr>
            <a:lvl6pPr marL="2514509"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6pPr>
            <a:lvl7pPr marL="2971693"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7pPr>
            <a:lvl8pPr marL="3428877"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8pPr>
            <a:lvl9pPr marL="3886061"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9pPr>
          </a:lstStyle>
          <a:p>
            <a:pPr marL="0" marR="0" lvl="0" indent="0" algn="ctr" defTabSz="914367" rtl="0" eaLnBrk="1" fontAlgn="base" latinLnBrk="0" hangingPunct="1">
              <a:lnSpc>
                <a:spcPct val="110000"/>
              </a:lnSpc>
              <a:spcBef>
                <a:spcPts val="600"/>
              </a:spcBef>
              <a:spcAft>
                <a:spcPts val="600"/>
              </a:spcAft>
              <a:buClrTx/>
              <a:buSzPct val="90000"/>
              <a:buFont typeface="Wingdings" panose="05000000000000000000" pitchFamily="2" charset="2"/>
              <a:buNone/>
              <a:tabLst/>
              <a:defRPr/>
            </a:pPr>
            <a:r>
              <a:rPr kumimoji="0" lang="en-US" sz="1600" b="0" i="0" u="none" strike="noStrike" kern="1200" cap="none" spc="0" normalizeH="0" baseline="0" noProof="0">
                <a:ln>
                  <a:noFill/>
                </a:ln>
                <a:solidFill>
                  <a:srgbClr val="282828"/>
                </a:solidFill>
                <a:effectLst/>
                <a:uLnTx/>
                <a:uFillTx/>
                <a:latin typeface="Segoe UI Semibold"/>
                <a:ea typeface="+mn-ea"/>
                <a:cs typeface="Segoe UI" panose="020B0502040204020203" pitchFamily="34" charset="0"/>
              </a:rPr>
              <a:t>Help customers troubleshoot root cause and resolve app compatibility issues</a:t>
            </a:r>
          </a:p>
        </p:txBody>
      </p:sp>
      <p:sp>
        <p:nvSpPr>
          <p:cNvPr id="14" name="Text Placeholder 3" descr="Icon for Expand FastTrack scope in Security &amp; Compliance and to Surface&#10;">
            <a:extLst>
              <a:ext uri="{FF2B5EF4-FFF2-40B4-BE49-F238E27FC236}">
                <a16:creationId xmlns:a16="http://schemas.microsoft.com/office/drawing/2014/main" id="{E30F34BA-24E4-E414-EF3D-8E32DCF15F75}"/>
              </a:ext>
            </a:extLst>
          </p:cNvPr>
          <p:cNvSpPr txBox="1">
            <a:spLocks/>
          </p:cNvSpPr>
          <p:nvPr/>
        </p:nvSpPr>
        <p:spPr>
          <a:xfrm>
            <a:off x="4724843" y="4245091"/>
            <a:ext cx="2743200" cy="791307"/>
          </a:xfrm>
          <a:prstGeom prst="rect">
            <a:avLst/>
          </a:prstGeom>
        </p:spPr>
        <p:txBody>
          <a:bodyPr vert="horz" wrap="square" lIns="0" tIns="0" rIns="0" bIns="0" rtlCol="0">
            <a:spAutoFit/>
          </a:bodyPr>
          <a:lstStyle>
            <a:lvl1pPr marL="0" marR="0" indent="0" algn="l" defTabSz="914367" rtl="0" eaLnBrk="1" fontAlgn="auto" latinLnBrk="0" hangingPunct="1">
              <a:lnSpc>
                <a:spcPct val="90000"/>
              </a:lnSpc>
              <a:spcBef>
                <a:spcPts val="0"/>
              </a:spcBef>
              <a:spcAft>
                <a:spcPts val="0"/>
              </a:spcAft>
              <a:buClrTx/>
              <a:buSzPct val="90000"/>
              <a:buFont typeface="Wingdings" panose="05000000000000000000" pitchFamily="2" charset="2"/>
              <a:buNone/>
              <a:tabLst/>
              <a:defRPr sz="2549" kern="1200" spc="0" baseline="0">
                <a:solidFill>
                  <a:srgbClr val="000000"/>
                </a:solidFill>
                <a:latin typeface="+mn-lt"/>
                <a:ea typeface="+mn-ea"/>
                <a:cs typeface="+mn-cs"/>
              </a:defRPr>
            </a:lvl1pPr>
            <a:lvl2pPr marL="224097" marR="0" indent="0" algn="l" defTabSz="914367" rtl="0" eaLnBrk="1" fontAlgn="auto" latinLnBrk="0" hangingPunct="1">
              <a:lnSpc>
                <a:spcPct val="90000"/>
              </a:lnSpc>
              <a:spcBef>
                <a:spcPts val="0"/>
              </a:spcBef>
              <a:spcAft>
                <a:spcPts val="0"/>
              </a:spcAft>
              <a:buClrTx/>
              <a:buSzPct val="90000"/>
              <a:buFont typeface="Wingdings" panose="05000000000000000000" pitchFamily="2" charset="2"/>
              <a:buNone/>
              <a:tabLst/>
              <a:defRPr sz="1961" kern="1200" spc="0" baseline="0">
                <a:solidFill>
                  <a:srgbClr val="000000"/>
                </a:solidFill>
                <a:latin typeface="+mn-lt"/>
                <a:ea typeface="+mn-ea"/>
                <a:cs typeface="+mn-cs"/>
              </a:defRPr>
            </a:lvl2pPr>
            <a:lvl3pPr marL="448193" marR="0" indent="0" algn="l" defTabSz="914367" rtl="0" eaLnBrk="1" fontAlgn="auto" latinLnBrk="0" hangingPunct="1">
              <a:lnSpc>
                <a:spcPct val="90000"/>
              </a:lnSpc>
              <a:spcBef>
                <a:spcPts val="0"/>
              </a:spcBef>
              <a:spcAft>
                <a:spcPts val="0"/>
              </a:spcAft>
              <a:buClrTx/>
              <a:buSzPct val="90000"/>
              <a:buFont typeface="Wingdings" panose="05000000000000000000" pitchFamily="2" charset="2"/>
              <a:buNone/>
              <a:tabLst/>
              <a:defRPr sz="1568" kern="1200" spc="0" baseline="0">
                <a:solidFill>
                  <a:srgbClr val="000000"/>
                </a:solidFill>
                <a:latin typeface="+mn-lt"/>
                <a:ea typeface="+mn-ea"/>
                <a:cs typeface="+mn-cs"/>
              </a:defRPr>
            </a:lvl3pPr>
            <a:lvl4pPr marL="672290" marR="0" indent="0" algn="l" defTabSz="914367" rtl="0" eaLnBrk="1" fontAlgn="auto" latinLnBrk="0" hangingPunct="1">
              <a:lnSpc>
                <a:spcPct val="90000"/>
              </a:lnSpc>
              <a:spcBef>
                <a:spcPts val="0"/>
              </a:spcBef>
              <a:spcAft>
                <a:spcPts val="0"/>
              </a:spcAft>
              <a:buClrTx/>
              <a:buSzPct val="90000"/>
              <a:buFont typeface="Wingdings" panose="05000000000000000000" pitchFamily="2" charset="2"/>
              <a:buNone/>
              <a:tabLst/>
              <a:defRPr sz="1568" kern="1200" spc="0" baseline="0">
                <a:solidFill>
                  <a:srgbClr val="000000"/>
                </a:solidFill>
                <a:latin typeface="+mn-lt"/>
                <a:ea typeface="+mn-ea"/>
                <a:cs typeface="+mn-cs"/>
              </a:defRPr>
            </a:lvl4pPr>
            <a:lvl5pPr marL="896386" marR="0" indent="0" algn="l" defTabSz="914367" rtl="0" eaLnBrk="1" fontAlgn="auto" latinLnBrk="0" hangingPunct="1">
              <a:lnSpc>
                <a:spcPct val="90000"/>
              </a:lnSpc>
              <a:spcBef>
                <a:spcPts val="0"/>
              </a:spcBef>
              <a:spcAft>
                <a:spcPts val="0"/>
              </a:spcAft>
              <a:buClrTx/>
              <a:buSzPct val="90000"/>
              <a:buFont typeface="Wingdings" panose="05000000000000000000" pitchFamily="2" charset="2"/>
              <a:buNone/>
              <a:tabLst/>
              <a:defRPr sz="1568" kern="1200" spc="0" baseline="0">
                <a:solidFill>
                  <a:srgbClr val="000000"/>
                </a:solidFill>
                <a:latin typeface="+mn-lt"/>
                <a:ea typeface="+mn-ea"/>
                <a:cs typeface="+mn-cs"/>
              </a:defRPr>
            </a:lvl5pPr>
            <a:lvl6pPr marL="2514509"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6pPr>
            <a:lvl7pPr marL="2971693"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7pPr>
            <a:lvl8pPr marL="3428877"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8pPr>
            <a:lvl9pPr marL="3886061"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9pPr>
          </a:lstStyle>
          <a:p>
            <a:pPr marL="0" marR="0" lvl="0" indent="0" algn="ctr" defTabSz="914367" rtl="0" eaLnBrk="1" fontAlgn="base" latinLnBrk="0" hangingPunct="1">
              <a:lnSpc>
                <a:spcPct val="110000"/>
              </a:lnSpc>
              <a:spcBef>
                <a:spcPts val="600"/>
              </a:spcBef>
              <a:spcAft>
                <a:spcPts val="600"/>
              </a:spcAft>
              <a:buClrTx/>
              <a:buSzPct val="90000"/>
              <a:buFont typeface="Wingdings" panose="05000000000000000000" pitchFamily="2" charset="2"/>
              <a:buNone/>
              <a:tabLst/>
              <a:defRPr/>
            </a:pPr>
            <a:r>
              <a:rPr kumimoji="0" lang="en-US" sz="1600" b="0" i="0" u="none" strike="noStrike" kern="1200" cap="none" spc="0" normalizeH="0" baseline="0" noProof="0">
                <a:ln>
                  <a:noFill/>
                </a:ln>
                <a:solidFill>
                  <a:srgbClr val="282828"/>
                </a:solidFill>
                <a:effectLst/>
                <a:uLnTx/>
                <a:uFillTx/>
                <a:latin typeface="Segoe UI Semibold"/>
                <a:ea typeface="+mn-ea"/>
                <a:cs typeface="Segoe UI" panose="020B0502040204020203" pitchFamily="34" charset="0"/>
              </a:rPr>
              <a:t>Included as part of your license, this service is at no additional cost</a:t>
            </a:r>
          </a:p>
        </p:txBody>
      </p:sp>
      <p:sp>
        <p:nvSpPr>
          <p:cNvPr id="13" name="Text Placeholder 3" descr="Icon for Extend partnership across sales and marketing&#10;">
            <a:extLst>
              <a:ext uri="{FF2B5EF4-FFF2-40B4-BE49-F238E27FC236}">
                <a16:creationId xmlns:a16="http://schemas.microsoft.com/office/drawing/2014/main" id="{15F89598-6D9E-1E82-2E06-5C961FAAE05B}"/>
              </a:ext>
            </a:extLst>
          </p:cNvPr>
          <p:cNvSpPr txBox="1">
            <a:spLocks/>
          </p:cNvSpPr>
          <p:nvPr/>
        </p:nvSpPr>
        <p:spPr>
          <a:xfrm>
            <a:off x="8490392" y="4245091"/>
            <a:ext cx="2743200" cy="791307"/>
          </a:xfrm>
          <a:prstGeom prst="rect">
            <a:avLst/>
          </a:prstGeom>
        </p:spPr>
        <p:txBody>
          <a:bodyPr vert="horz" wrap="square" lIns="0" tIns="0" rIns="0" bIns="0" rtlCol="0">
            <a:spAutoFit/>
          </a:bodyPr>
          <a:lstStyle>
            <a:lvl1pPr marL="0" marR="0" indent="0" algn="l" defTabSz="914367" rtl="0" eaLnBrk="1" fontAlgn="auto" latinLnBrk="0" hangingPunct="1">
              <a:lnSpc>
                <a:spcPct val="90000"/>
              </a:lnSpc>
              <a:spcBef>
                <a:spcPts val="0"/>
              </a:spcBef>
              <a:spcAft>
                <a:spcPts val="0"/>
              </a:spcAft>
              <a:buClrTx/>
              <a:buSzPct val="90000"/>
              <a:buFont typeface="Wingdings" panose="05000000000000000000" pitchFamily="2" charset="2"/>
              <a:buNone/>
              <a:tabLst/>
              <a:defRPr sz="2549" kern="1200" spc="0" baseline="0">
                <a:solidFill>
                  <a:srgbClr val="000000"/>
                </a:solidFill>
                <a:latin typeface="+mn-lt"/>
                <a:ea typeface="+mn-ea"/>
                <a:cs typeface="+mn-cs"/>
              </a:defRPr>
            </a:lvl1pPr>
            <a:lvl2pPr marL="224097" marR="0" indent="0" algn="l" defTabSz="914367" rtl="0" eaLnBrk="1" fontAlgn="auto" latinLnBrk="0" hangingPunct="1">
              <a:lnSpc>
                <a:spcPct val="90000"/>
              </a:lnSpc>
              <a:spcBef>
                <a:spcPts val="0"/>
              </a:spcBef>
              <a:spcAft>
                <a:spcPts val="0"/>
              </a:spcAft>
              <a:buClrTx/>
              <a:buSzPct val="90000"/>
              <a:buFont typeface="Wingdings" panose="05000000000000000000" pitchFamily="2" charset="2"/>
              <a:buNone/>
              <a:tabLst/>
              <a:defRPr sz="1961" kern="1200" spc="0" baseline="0">
                <a:solidFill>
                  <a:srgbClr val="000000"/>
                </a:solidFill>
                <a:latin typeface="+mn-lt"/>
                <a:ea typeface="+mn-ea"/>
                <a:cs typeface="+mn-cs"/>
              </a:defRPr>
            </a:lvl2pPr>
            <a:lvl3pPr marL="448193" marR="0" indent="0" algn="l" defTabSz="914367" rtl="0" eaLnBrk="1" fontAlgn="auto" latinLnBrk="0" hangingPunct="1">
              <a:lnSpc>
                <a:spcPct val="90000"/>
              </a:lnSpc>
              <a:spcBef>
                <a:spcPts val="0"/>
              </a:spcBef>
              <a:spcAft>
                <a:spcPts val="0"/>
              </a:spcAft>
              <a:buClrTx/>
              <a:buSzPct val="90000"/>
              <a:buFont typeface="Wingdings" panose="05000000000000000000" pitchFamily="2" charset="2"/>
              <a:buNone/>
              <a:tabLst/>
              <a:defRPr sz="1568" kern="1200" spc="0" baseline="0">
                <a:solidFill>
                  <a:srgbClr val="000000"/>
                </a:solidFill>
                <a:latin typeface="+mn-lt"/>
                <a:ea typeface="+mn-ea"/>
                <a:cs typeface="+mn-cs"/>
              </a:defRPr>
            </a:lvl3pPr>
            <a:lvl4pPr marL="672290" marR="0" indent="0" algn="l" defTabSz="914367" rtl="0" eaLnBrk="1" fontAlgn="auto" latinLnBrk="0" hangingPunct="1">
              <a:lnSpc>
                <a:spcPct val="90000"/>
              </a:lnSpc>
              <a:spcBef>
                <a:spcPts val="0"/>
              </a:spcBef>
              <a:spcAft>
                <a:spcPts val="0"/>
              </a:spcAft>
              <a:buClrTx/>
              <a:buSzPct val="90000"/>
              <a:buFont typeface="Wingdings" panose="05000000000000000000" pitchFamily="2" charset="2"/>
              <a:buNone/>
              <a:tabLst/>
              <a:defRPr sz="1568" kern="1200" spc="0" baseline="0">
                <a:solidFill>
                  <a:srgbClr val="000000"/>
                </a:solidFill>
                <a:latin typeface="+mn-lt"/>
                <a:ea typeface="+mn-ea"/>
                <a:cs typeface="+mn-cs"/>
              </a:defRPr>
            </a:lvl4pPr>
            <a:lvl5pPr marL="896386" marR="0" indent="0" algn="l" defTabSz="914367" rtl="0" eaLnBrk="1" fontAlgn="auto" latinLnBrk="0" hangingPunct="1">
              <a:lnSpc>
                <a:spcPct val="90000"/>
              </a:lnSpc>
              <a:spcBef>
                <a:spcPts val="0"/>
              </a:spcBef>
              <a:spcAft>
                <a:spcPts val="0"/>
              </a:spcAft>
              <a:buClrTx/>
              <a:buSzPct val="90000"/>
              <a:buFont typeface="Wingdings" panose="05000000000000000000" pitchFamily="2" charset="2"/>
              <a:buNone/>
              <a:tabLst/>
              <a:defRPr sz="1568" kern="1200" spc="0" baseline="0">
                <a:solidFill>
                  <a:srgbClr val="000000"/>
                </a:solidFill>
                <a:latin typeface="+mn-lt"/>
                <a:ea typeface="+mn-ea"/>
                <a:cs typeface="+mn-cs"/>
              </a:defRPr>
            </a:lvl5pPr>
            <a:lvl6pPr marL="2514509"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6pPr>
            <a:lvl7pPr marL="2971693"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7pPr>
            <a:lvl8pPr marL="3428877"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8pPr>
            <a:lvl9pPr marL="3886061"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9pPr>
          </a:lstStyle>
          <a:p>
            <a:pPr marL="0" marR="0" lvl="0" indent="0" algn="ctr" defTabSz="914367" rtl="0" eaLnBrk="1" fontAlgn="base" latinLnBrk="0" hangingPunct="1">
              <a:lnSpc>
                <a:spcPct val="110000"/>
              </a:lnSpc>
              <a:spcBef>
                <a:spcPts val="600"/>
              </a:spcBef>
              <a:spcAft>
                <a:spcPts val="600"/>
              </a:spcAft>
              <a:buClrTx/>
              <a:buSzPct val="90000"/>
              <a:buFont typeface="Wingdings" panose="05000000000000000000" pitchFamily="2" charset="2"/>
              <a:buNone/>
              <a:tabLst/>
              <a:defRPr/>
            </a:pPr>
            <a:r>
              <a:rPr kumimoji="0" lang="en-US" sz="1600" b="0" i="0" u="none" strike="noStrike" kern="1200" cap="none" spc="0" normalizeH="0" baseline="0" noProof="0">
                <a:ln>
                  <a:noFill/>
                </a:ln>
                <a:solidFill>
                  <a:srgbClr val="282828"/>
                </a:solidFill>
                <a:effectLst/>
                <a:uLnTx/>
                <a:uFillTx/>
                <a:latin typeface="Segoe UI Semibold"/>
                <a:ea typeface="+mn-ea"/>
                <a:cs typeface="Segoe UI" panose="020B0502040204020203" pitchFamily="34" charset="0"/>
              </a:rPr>
              <a:t>Customers get a direct line of communication to Microsoft product engineering teams</a:t>
            </a:r>
          </a:p>
        </p:txBody>
      </p:sp>
      <p:sp>
        <p:nvSpPr>
          <p:cNvPr id="7" name="TextBox 6">
            <a:extLst>
              <a:ext uri="{FF2B5EF4-FFF2-40B4-BE49-F238E27FC236}">
                <a16:creationId xmlns:a16="http://schemas.microsoft.com/office/drawing/2014/main" id="{B5D7E463-7EEB-83F7-A5FF-8F40285ADD40}"/>
              </a:ext>
            </a:extLst>
          </p:cNvPr>
          <p:cNvSpPr txBox="1"/>
          <p:nvPr/>
        </p:nvSpPr>
        <p:spPr>
          <a:xfrm>
            <a:off x="588261" y="5840947"/>
            <a:ext cx="11011601"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078D4"/>
                </a:solidFill>
                <a:effectLst/>
                <a:uLnTx/>
                <a:uFillTx/>
                <a:latin typeface="Segoe UI" panose="020B0502040204020203" pitchFamily="34" charset="0"/>
                <a:ea typeface="+mn-ea"/>
                <a:cs typeface="Segoe UI" panose="020B0502040204020203" pitchFamily="34" charset="0"/>
              </a:rPr>
              <a:t>Questions? </a:t>
            </a:r>
            <a:r>
              <a:rPr kumimoji="0" lang="en-US" sz="1600" b="1"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       </a:t>
            </a:r>
            <a:r>
              <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Email: </a:t>
            </a:r>
            <a:r>
              <a:rPr kumimoji="0" lang="en-US" sz="1400" b="0" i="0" u="none" strike="noStrike" kern="1200" cap="none" spc="0" normalizeH="0" baseline="0" noProof="0">
                <a:ln>
                  <a:noFill/>
                </a:ln>
                <a:solidFill>
                  <a:srgbClr val="0078D4"/>
                </a:solidFill>
                <a:effectLst/>
                <a:uLnTx/>
                <a:uFillTx/>
                <a:latin typeface="Segoe UI" panose="020B0502040204020203" pitchFamily="34" charset="0"/>
                <a:ea typeface="+mn-ea"/>
                <a:cs typeface="Segoe UI" panose="020B0502040204020203" pitchFamily="34" charset="0"/>
                <a:hlinkClick r:id="rId2">
                  <a:extLst>
                    <a:ext uri="{A12FA001-AC4F-418D-AE19-62706E023703}">
                      <ahyp:hlinkClr xmlns:ahyp="http://schemas.microsoft.com/office/drawing/2018/hyperlinkcolor" val="tx"/>
                    </a:ext>
                  </a:extLst>
                </a:hlinkClick>
              </a:rPr>
              <a:t>achelp@microsoft.com</a:t>
            </a:r>
            <a:r>
              <a:rPr kumimoji="0" lang="en-US" sz="1400" b="0" i="0" u="none" strike="noStrike" kern="1200" cap="none" spc="0" normalizeH="0" baseline="0" noProof="0">
                <a:ln>
                  <a:noFill/>
                </a:ln>
                <a:solidFill>
                  <a:srgbClr val="0078D4"/>
                </a:solidFill>
                <a:effectLst/>
                <a:uLnTx/>
                <a:uFillTx/>
                <a:latin typeface="Segoe UI" panose="020B0502040204020203" pitchFamily="34" charset="0"/>
                <a:ea typeface="+mn-ea"/>
                <a:cs typeface="Segoe UI" panose="020B0502040204020203" pitchFamily="34" charset="0"/>
              </a:rPr>
              <a:t>    </a:t>
            </a:r>
            <a:r>
              <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    Submit a </a:t>
            </a:r>
            <a:r>
              <a:rPr kumimoji="0" lang="en-US" sz="1400" b="0" i="0" u="none" strike="noStrike" kern="1200" cap="none" spc="0" normalizeH="0" baseline="0" noProof="0">
                <a:ln>
                  <a:noFill/>
                </a:ln>
                <a:solidFill>
                  <a:srgbClr val="0078D4"/>
                </a:solidFill>
                <a:effectLst/>
                <a:uLnTx/>
                <a:uFillTx/>
                <a:latin typeface="Segoe UI" panose="020B0502040204020203" pitchFamily="34" charset="0"/>
                <a:ea typeface="+mn-ea"/>
                <a:cs typeface="Segoe UI" panose="020B0502040204020203" pitchFamily="34" charset="0"/>
                <a:hlinkClick r:id="rId3">
                  <a:extLst>
                    <a:ext uri="{A12FA001-AC4F-418D-AE19-62706E023703}">
                      <ahyp:hlinkClr xmlns:ahyp="http://schemas.microsoft.com/office/drawing/2018/hyperlinkcolor" val="tx"/>
                    </a:ext>
                  </a:extLst>
                </a:hlinkClick>
              </a:rPr>
              <a:t>Request for Assistance</a:t>
            </a:r>
            <a:r>
              <a:rPr kumimoji="0" lang="en-US" sz="1400" b="0" i="0" u="none" strike="noStrike" kern="1200" cap="none" spc="0" normalizeH="0" baseline="0" noProof="0">
                <a:ln>
                  <a:noFill/>
                </a:ln>
                <a:solidFill>
                  <a:srgbClr val="0078D4"/>
                </a:solidFill>
                <a:effectLst/>
                <a:uLnTx/>
                <a:uFillTx/>
                <a:latin typeface="Segoe UI" panose="020B0502040204020203" pitchFamily="34" charset="0"/>
                <a:ea typeface="+mn-ea"/>
                <a:cs typeface="Segoe UI" panose="020B0502040204020203" pitchFamily="34" charset="0"/>
              </a:rPr>
              <a:t>    </a:t>
            </a:r>
            <a:r>
              <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    For more information visit </a:t>
            </a:r>
            <a:r>
              <a:rPr kumimoji="0" lang="en-US" sz="1400" b="0" i="0" u="none" strike="noStrike" kern="1200" cap="none" spc="0" normalizeH="0" baseline="0" noProof="0">
                <a:ln>
                  <a:noFill/>
                </a:ln>
                <a:solidFill>
                  <a:srgbClr val="BF3AC4"/>
                </a:solidFill>
                <a:effectLst/>
                <a:uLnTx/>
                <a:uFillTx/>
                <a:latin typeface="Segoe UI" panose="020B0502040204020203" pitchFamily="34" charset="0"/>
                <a:ea typeface="+mn-ea"/>
                <a:cs typeface="Segoe UI" panose="020B0502040204020203" pitchFamily="34" charset="0"/>
                <a:hlinkClick r:id="rId4"/>
              </a:rPr>
              <a:t>aka.ms/AppAssure</a:t>
            </a:r>
            <a:endParaRPr kumimoji="0" lang="en-US" sz="1400" b="0" i="0" u="none" strike="noStrike" kern="1200" cap="none" spc="0" normalizeH="0" baseline="0" noProof="0">
              <a:ln>
                <a:noFill/>
              </a:ln>
              <a:solidFill>
                <a:srgbClr val="BF3AC4"/>
              </a:solidFill>
              <a:effectLst/>
              <a:uLnTx/>
              <a:uFillTx/>
              <a:latin typeface="Segoe UI" panose="020B0502040204020203" pitchFamily="34" charset="0"/>
              <a:ea typeface="+mn-ea"/>
              <a:cs typeface="Segoe UI" panose="020B0502040204020203" pitchFamily="34" charset="0"/>
            </a:endParaRPr>
          </a:p>
        </p:txBody>
      </p:sp>
      <p:pic>
        <p:nvPicPr>
          <p:cNvPr id="9" name="Picture 5">
            <a:extLst>
              <a:ext uri="{FF2B5EF4-FFF2-40B4-BE49-F238E27FC236}">
                <a16:creationId xmlns:a16="http://schemas.microsoft.com/office/drawing/2014/main" id="{29DB06FC-31F1-3399-2BAA-873F8A7C6254}"/>
              </a:ext>
              <a:ext uri="{C183D7F6-B498-43B3-948B-1728B52AA6E4}">
                <adec:decorative xmlns:adec="http://schemas.microsoft.com/office/drawing/2017/decorative" val="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868930" y="3202501"/>
            <a:ext cx="914400" cy="914400"/>
          </a:xfrm>
          <a:prstGeom prst="rect">
            <a:avLst/>
          </a:prstGeom>
        </p:spPr>
      </p:pic>
      <p:pic>
        <p:nvPicPr>
          <p:cNvPr id="10" name="Picture 15">
            <a:extLst>
              <a:ext uri="{FF2B5EF4-FFF2-40B4-BE49-F238E27FC236}">
                <a16:creationId xmlns:a16="http://schemas.microsoft.com/office/drawing/2014/main" id="{6FA822D1-EAF0-A864-2473-A579C98021A3}"/>
              </a:ext>
              <a:ext uri="{C183D7F6-B498-43B3-948B-1728B52AA6E4}">
                <adec:decorative xmlns:adec="http://schemas.microsoft.com/office/drawing/2017/decorative" val="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565754" y="3129012"/>
            <a:ext cx="1061378" cy="1061378"/>
          </a:xfrm>
          <a:prstGeom prst="rect">
            <a:avLst/>
          </a:prstGeom>
        </p:spPr>
      </p:pic>
      <p:pic>
        <p:nvPicPr>
          <p:cNvPr id="11" name="Picture 1">
            <a:extLst>
              <a:ext uri="{FF2B5EF4-FFF2-40B4-BE49-F238E27FC236}">
                <a16:creationId xmlns:a16="http://schemas.microsoft.com/office/drawing/2014/main" id="{1499DD98-8184-8C59-6950-88DA361C0CF0}"/>
              </a:ext>
              <a:ext uri="{C183D7F6-B498-43B3-948B-1728B52AA6E4}">
                <adec:decorative xmlns:adec="http://schemas.microsoft.com/office/drawing/2017/decorative" val="1"/>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365899" y="3233219"/>
            <a:ext cx="957171" cy="957171"/>
          </a:xfrm>
          <a:prstGeom prst="rect">
            <a:avLst/>
          </a:prstGeom>
        </p:spPr>
      </p:pic>
    </p:spTree>
    <p:extLst>
      <p:ext uri="{BB962C8B-B14F-4D97-AF65-F5344CB8AC3E}">
        <p14:creationId xmlns:p14="http://schemas.microsoft.com/office/powerpoint/2010/main" val="225375294"/>
      </p:ext>
    </p:extLst>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ed Rectangle 10">
            <a:extLst>
              <a:ext uri="{FF2B5EF4-FFF2-40B4-BE49-F238E27FC236}">
                <a16:creationId xmlns:a16="http://schemas.microsoft.com/office/drawing/2014/main" id="{951741C5-C8CC-EF97-793E-519A39BE78DC}"/>
              </a:ext>
              <a:ext uri="{C183D7F6-B498-43B3-948B-1728B52AA6E4}">
                <adec:decorative xmlns:adec="http://schemas.microsoft.com/office/drawing/2017/decorative" val="1"/>
              </a:ext>
            </a:extLst>
          </p:cNvPr>
          <p:cNvSpPr/>
          <p:nvPr/>
        </p:nvSpPr>
        <p:spPr bwMode="auto">
          <a:xfrm>
            <a:off x="579437" y="1470101"/>
            <a:ext cx="11033605" cy="4802111"/>
          </a:xfrm>
          <a:prstGeom prst="roundRect">
            <a:avLst>
              <a:gd name="adj" fmla="val 5133"/>
            </a:avLst>
          </a:prstGeom>
          <a:noFill/>
          <a:ln w="19050">
            <a:solidFill>
              <a:srgbClr val="F4F3F5"/>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p:nvSpPr>
          <p:cNvPr id="2" name="Title 1">
            <a:extLst>
              <a:ext uri="{FF2B5EF4-FFF2-40B4-BE49-F238E27FC236}">
                <a16:creationId xmlns:a16="http://schemas.microsoft.com/office/drawing/2014/main" id="{A6C05149-5905-01B3-0BC1-778E6ABD1D9E}"/>
              </a:ext>
            </a:extLst>
          </p:cNvPr>
          <p:cNvSpPr>
            <a:spLocks noGrp="1"/>
          </p:cNvSpPr>
          <p:nvPr>
            <p:ph type="title"/>
          </p:nvPr>
        </p:nvSpPr>
        <p:spPr>
          <a:xfrm>
            <a:off x="588261" y="585216"/>
            <a:ext cx="11011601" cy="553998"/>
          </a:xfrm>
        </p:spPr>
        <p:txBody>
          <a:bodyPr wrap="square" lIns="0" tIns="0" rIns="0" bIns="0">
            <a:spAutoFit/>
          </a:bodyPr>
          <a:lstStyle/>
          <a:p>
            <a:pPr algn="ctr"/>
            <a:r>
              <a:rPr lang="en-US"/>
              <a:t>Pinning Microsoft Copilot</a:t>
            </a:r>
          </a:p>
        </p:txBody>
      </p:sp>
      <p:sp>
        <p:nvSpPr>
          <p:cNvPr id="4" name="TextBox 3">
            <a:extLst>
              <a:ext uri="{FF2B5EF4-FFF2-40B4-BE49-F238E27FC236}">
                <a16:creationId xmlns:a16="http://schemas.microsoft.com/office/drawing/2014/main" id="{72C54E07-3F82-69DE-EF85-318235EAE692}"/>
              </a:ext>
            </a:extLst>
          </p:cNvPr>
          <p:cNvSpPr txBox="1"/>
          <p:nvPr/>
        </p:nvSpPr>
        <p:spPr>
          <a:xfrm>
            <a:off x="1028644" y="1331363"/>
            <a:ext cx="10200634" cy="368945"/>
          </a:xfrm>
          <a:prstGeom prst="round2SameRect">
            <a:avLst>
              <a:gd name="adj1" fmla="val 50000"/>
              <a:gd name="adj2"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R="0" lvl="0" indent="0" defTabSz="932472" fontAlgn="base">
              <a:lnSpc>
                <a:spcPct val="100000"/>
              </a:lnSpc>
              <a:spcBef>
                <a:spcPct val="0"/>
              </a:spcBef>
              <a:spcAft>
                <a:spcPct val="0"/>
              </a:spcAft>
              <a:buClrTx/>
              <a:buSzTx/>
              <a:buFontTx/>
              <a:buNone/>
              <a:tabLst/>
              <a:defRPr kumimoji="0" sz="2400" b="0" i="0" u="none" strike="noStrike" cap="none" spc="0" normalizeH="0" baseline="0">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a:ln>
                  <a:noFill/>
                </a:ln>
                <a:gradFill>
                  <a:gsLst>
                    <a:gs pos="0">
                      <a:srgbClr val="FFFFFF"/>
                    </a:gs>
                    <a:gs pos="100000">
                      <a:srgbClr val="FFFFFF"/>
                    </a:gs>
                  </a:gsLst>
                  <a:lin ang="5400000" scaled="0"/>
                </a:gradFill>
                <a:effectLst/>
                <a:uLnTx/>
                <a:uFillTx/>
                <a:latin typeface="Segoe UI Semibold"/>
                <a:cs typeface="Segoe UI" pitchFamily="34" charset="0"/>
              </a:rPr>
              <a:t>Encourage your organization to use Copilot by pinning it to the navigation bar of the Microsoft 365 apps.</a:t>
            </a:r>
          </a:p>
        </p:txBody>
      </p:sp>
      <p:sp>
        <p:nvSpPr>
          <p:cNvPr id="15" name="TextBox 21">
            <a:extLst>
              <a:ext uri="{FF2B5EF4-FFF2-40B4-BE49-F238E27FC236}">
                <a16:creationId xmlns:a16="http://schemas.microsoft.com/office/drawing/2014/main" id="{05B3F372-9F14-054E-7C1C-C4F975DCF0E2}"/>
              </a:ext>
            </a:extLst>
          </p:cNvPr>
          <p:cNvSpPr txBox="1"/>
          <p:nvPr/>
        </p:nvSpPr>
        <p:spPr>
          <a:xfrm>
            <a:off x="876170" y="1998366"/>
            <a:ext cx="2494490" cy="2528384"/>
          </a:xfrm>
          <a:prstGeom prst="rect">
            <a:avLst/>
          </a:prstGeom>
          <a:noFill/>
        </p:spPr>
        <p:txBody>
          <a:bodyPr wrap="square" lIns="0" tIns="0" rIns="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13999"/>
              </a:lnSpc>
              <a:spcBef>
                <a:spcPts val="0"/>
              </a:spcBef>
              <a:spcAft>
                <a:spcPts val="1000"/>
              </a:spcAft>
              <a:buClrTx/>
              <a:buSzTx/>
              <a:buFontTx/>
              <a:buNone/>
              <a:tabLst/>
              <a:defRPr/>
            </a:pPr>
            <a:r>
              <a:rPr kumimoji="0" lang="en-US" sz="1600" b="0" i="0" u="none" strike="noStrike" kern="1200" cap="none" spc="0" normalizeH="0" baseline="0" noProof="0">
                <a:ln>
                  <a:noFill/>
                </a:ln>
                <a:solidFill>
                  <a:srgbClr val="000000"/>
                </a:solidFill>
                <a:effectLst/>
                <a:uLnTx/>
                <a:uFillTx/>
                <a:latin typeface="Segoe UI Semibold"/>
                <a:ea typeface="+mn-ea"/>
                <a:cs typeface="Segoe UI"/>
              </a:rPr>
              <a:t>By default, Copilot is not pinned to the navigation bar. Users will be asked if they want to pin Copilot.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Segoe UI Semibold"/>
                <a:ea typeface="+mn-ea"/>
                <a:cs typeface="Segoe UI"/>
              </a:rPr>
              <a:t>Administrators can change this behavior by selecting an option for pinning Microsoft Copilot to the navigation bar:</a:t>
            </a:r>
          </a:p>
        </p:txBody>
      </p:sp>
      <p:pic>
        <p:nvPicPr>
          <p:cNvPr id="5" name="Picture 4" descr="Screenshot of where the Copilot policies are in the Microsoft 365 admin center">
            <a:extLst>
              <a:ext uri="{FF2B5EF4-FFF2-40B4-BE49-F238E27FC236}">
                <a16:creationId xmlns:a16="http://schemas.microsoft.com/office/drawing/2014/main" id="{FAEF672E-35BF-EA55-7882-32FAA97A2A5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508973" y="1898958"/>
            <a:ext cx="3584769" cy="4092656"/>
          </a:xfrm>
          <a:prstGeom prst="roundRect">
            <a:avLst>
              <a:gd name="adj" fmla="val 3040"/>
            </a:avLst>
          </a:prstGeom>
          <a:ln w="3175">
            <a:solidFill>
              <a:schemeClr val="bg1">
                <a:lumMod val="50000"/>
              </a:schemeClr>
            </a:solidFill>
          </a:ln>
        </p:spPr>
      </p:pic>
      <p:pic>
        <p:nvPicPr>
          <p:cNvPr id="3" name="Picture 2" descr="Screenshot of the policy within the admin center that allows admins to pin the Copilot app to the navigation bar, which is recommended.">
            <a:extLst>
              <a:ext uri="{FF2B5EF4-FFF2-40B4-BE49-F238E27FC236}">
                <a16:creationId xmlns:a16="http://schemas.microsoft.com/office/drawing/2014/main" id="{6BF389AB-6D9A-CCD8-0949-EFB0359F0CC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232055" y="1879111"/>
            <a:ext cx="4070957" cy="3129294"/>
          </a:xfrm>
          <a:prstGeom prst="roundRect">
            <a:avLst>
              <a:gd name="adj" fmla="val 3040"/>
            </a:avLst>
          </a:prstGeom>
          <a:ln w="3175">
            <a:solidFill>
              <a:schemeClr val="bg1">
                <a:lumMod val="50000"/>
              </a:schemeClr>
            </a:solidFill>
          </a:ln>
        </p:spPr>
      </p:pic>
      <p:pic>
        <p:nvPicPr>
          <p:cNvPr id="12" name="Picture 2" descr="Screenshot showing the option to allow users to be asked whether they want to pin Copilot to the navigation bar if admins choose to not pin the app as a policy=">
            <a:extLst>
              <a:ext uri="{FF2B5EF4-FFF2-40B4-BE49-F238E27FC236}">
                <a16:creationId xmlns:a16="http://schemas.microsoft.com/office/drawing/2014/main" id="{C1319F39-88D6-81CD-3902-B9659995B997}"/>
              </a:ext>
            </a:extLst>
          </p:cNvPr>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8822552" y="5147143"/>
            <a:ext cx="2480461" cy="628327"/>
          </a:xfrm>
          <a:prstGeom prst="roundRect">
            <a:avLst>
              <a:gd name="adj" fmla="val 9615"/>
            </a:avLst>
          </a:prstGeom>
          <a:ln w="3175">
            <a:solidFill>
              <a:schemeClr val="bg1">
                <a:lumMod val="50000"/>
              </a:schemeClr>
            </a:solidFill>
          </a:ln>
          <a:extLst>
            <a:ext uri="{909E8E84-426E-40DD-AFC4-6F175D3DCCD1}">
              <a14:hiddenFill xmlns:a14="http://schemas.microsoft.com/office/drawing/2010/main">
                <a:solidFill>
                  <a:srgbClr val="FFFFFF"/>
                </a:solidFill>
              </a14:hiddenFill>
            </a:ext>
          </a:extLst>
        </p:spPr>
      </p:pic>
      <p:sp>
        <p:nvSpPr>
          <p:cNvPr id="9" name="Rectangle: Rounded Corners 8">
            <a:extLst>
              <a:ext uri="{FF2B5EF4-FFF2-40B4-BE49-F238E27FC236}">
                <a16:creationId xmlns:a16="http://schemas.microsoft.com/office/drawing/2014/main" id="{F7907E94-9571-AB5B-D063-02CC3A09FF32}"/>
              </a:ext>
              <a:ext uri="{C183D7F6-B498-43B3-948B-1728B52AA6E4}">
                <adec:decorative xmlns:adec="http://schemas.microsoft.com/office/drawing/2017/decorative" val="0"/>
              </a:ext>
            </a:extLst>
          </p:cNvPr>
          <p:cNvSpPr/>
          <p:nvPr/>
        </p:nvSpPr>
        <p:spPr bwMode="auto">
          <a:xfrm>
            <a:off x="7476633" y="6079544"/>
            <a:ext cx="3752645" cy="350515"/>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a:ln>
                  <a:noFill/>
                </a:ln>
                <a:gradFill>
                  <a:gsLst>
                    <a:gs pos="0">
                      <a:srgbClr val="FFFFFF"/>
                    </a:gs>
                    <a:gs pos="100000">
                      <a:srgbClr val="FFFFFF"/>
                    </a:gs>
                  </a:gsLst>
                  <a:lin ang="5400000" scaled="0"/>
                </a:gradFill>
                <a:effectLst/>
                <a:uLnTx/>
                <a:uFillTx/>
                <a:latin typeface="Segoe UI Semibold"/>
                <a:ea typeface="+mn-ea"/>
                <a:cs typeface="Segoe UI" pitchFamily="34" charset="0"/>
                <a:hlinkClick r:id="rId6">
                  <a:extLst>
                    <a:ext uri="{A12FA001-AC4F-418D-AE19-62706E023703}">
                      <ahyp:hlinkClr xmlns:ahyp="http://schemas.microsoft.com/office/drawing/2018/hyperlinkcolor" val="tx"/>
                    </a:ext>
                  </a:extLst>
                </a:hlinkClick>
              </a:rPr>
              <a:t>Learn more about pinning Copilot</a:t>
            </a:r>
            <a:endParaRPr kumimoji="0" lang="en-US" sz="1600" b="0" i="0" u="none" strike="noStrike" kern="1200" cap="none" spc="0" normalizeH="0" baseline="0" noProof="0">
              <a:ln>
                <a:noFill/>
              </a:ln>
              <a:gradFill>
                <a:gsLst>
                  <a:gs pos="0">
                    <a:srgbClr val="FFFFFF"/>
                  </a:gs>
                  <a:gs pos="100000">
                    <a:srgbClr val="FFFFFF"/>
                  </a:gs>
                </a:gsLst>
                <a:lin ang="5400000" scaled="0"/>
              </a:gradFill>
              <a:effectLst/>
              <a:uLnTx/>
              <a:uFillTx/>
              <a:latin typeface="Segoe UI Semibold"/>
              <a:ea typeface="+mn-ea"/>
              <a:cs typeface="Segoe UI" pitchFamily="34" charset="0"/>
              <a:hlinkClick r:id="" action="ppaction://noaction">
                <a:extLst>
                  <a:ext uri="{A12FA001-AC4F-418D-AE19-62706E023703}">
                    <ahyp:hlinkClr xmlns:ahyp="http://schemas.microsoft.com/office/drawing/2018/hyperlinkcolor" val="tx"/>
                  </a:ext>
                </a:extLst>
              </a:hlinkClick>
            </a:endParaRPr>
          </a:p>
        </p:txBody>
      </p:sp>
      <p:sp>
        <p:nvSpPr>
          <p:cNvPr id="8" name="Rectangle: Rounded Corners 7">
            <a:extLst>
              <a:ext uri="{FF2B5EF4-FFF2-40B4-BE49-F238E27FC236}">
                <a16:creationId xmlns:a16="http://schemas.microsoft.com/office/drawing/2014/main" id="{19762615-62EB-129F-B909-015FA574D987}"/>
              </a:ext>
              <a:ext uri="{C183D7F6-B498-43B3-948B-1728B52AA6E4}">
                <adec:decorative xmlns:adec="http://schemas.microsoft.com/office/drawing/2017/decorative" val="1"/>
              </a:ext>
            </a:extLst>
          </p:cNvPr>
          <p:cNvSpPr/>
          <p:nvPr/>
        </p:nvSpPr>
        <p:spPr bwMode="auto">
          <a:xfrm>
            <a:off x="3510497" y="3613240"/>
            <a:ext cx="452198" cy="128491"/>
          </a:xfrm>
          <a:prstGeom prst="roundRect">
            <a:avLst>
              <a:gd name="adj" fmla="val 50000"/>
            </a:avLst>
          </a:prstGeom>
          <a:noFill/>
          <a:ln w="22225">
            <a:solidFill>
              <a:srgbClr val="8661C5"/>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44000" tIns="0" rIns="144000" bIns="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A77D3"/>
              </a:solidFill>
              <a:effectLst/>
              <a:uLnTx/>
              <a:uFillTx/>
              <a:latin typeface="Segoe UI"/>
              <a:ea typeface="+mn-ea"/>
              <a:cs typeface="Segoe UI"/>
            </a:endParaRPr>
          </a:p>
        </p:txBody>
      </p:sp>
      <p:cxnSp>
        <p:nvCxnSpPr>
          <p:cNvPr id="14" name="Straight Arrow Connector 13">
            <a:extLst>
              <a:ext uri="{FF2B5EF4-FFF2-40B4-BE49-F238E27FC236}">
                <a16:creationId xmlns:a16="http://schemas.microsoft.com/office/drawing/2014/main" id="{BC563C62-7163-7105-BAA5-A5F7FF42AB61}"/>
              </a:ext>
              <a:ext uri="{C183D7F6-B498-43B3-948B-1728B52AA6E4}">
                <adec:decorative xmlns:adec="http://schemas.microsoft.com/office/drawing/2017/decorative" val="1"/>
              </a:ext>
            </a:extLst>
          </p:cNvPr>
          <p:cNvCxnSpPr>
            <a:cxnSpLocks/>
          </p:cNvCxnSpPr>
          <p:nvPr/>
        </p:nvCxnSpPr>
        <p:spPr>
          <a:xfrm>
            <a:off x="4723599" y="3817984"/>
            <a:ext cx="1133993" cy="0"/>
          </a:xfrm>
          <a:prstGeom prst="straightConnector1">
            <a:avLst/>
          </a:prstGeom>
          <a:ln>
            <a:solidFill>
              <a:srgbClr val="7030A0"/>
            </a:solidFill>
          </a:ln>
        </p:spPr>
        <p:style>
          <a:lnRef idx="1">
            <a:schemeClr val="accent1"/>
          </a:lnRef>
          <a:fillRef idx="0">
            <a:schemeClr val="accent1"/>
          </a:fillRef>
          <a:effectRef idx="0">
            <a:schemeClr val="accent1"/>
          </a:effectRef>
          <a:fontRef idx="minor">
            <a:schemeClr val="tx1"/>
          </a:fontRef>
        </p:style>
      </p:cxnSp>
      <p:sp>
        <p:nvSpPr>
          <p:cNvPr id="16" name="Freeform 15">
            <a:extLst>
              <a:ext uri="{FF2B5EF4-FFF2-40B4-BE49-F238E27FC236}">
                <a16:creationId xmlns:a16="http://schemas.microsoft.com/office/drawing/2014/main" id="{1B2BEEAF-E715-DAD5-36FD-7C7D9304BAEA}"/>
              </a:ext>
              <a:ext uri="{C183D7F6-B498-43B3-948B-1728B52AA6E4}">
                <adec:decorative xmlns:adec="http://schemas.microsoft.com/office/drawing/2017/decorative" val="1"/>
              </a:ext>
            </a:extLst>
          </p:cNvPr>
          <p:cNvSpPr/>
          <p:nvPr/>
        </p:nvSpPr>
        <p:spPr bwMode="auto">
          <a:xfrm>
            <a:off x="7476633" y="4828477"/>
            <a:ext cx="1243621" cy="628327"/>
          </a:xfrm>
          <a:custGeom>
            <a:avLst/>
            <a:gdLst>
              <a:gd name="connsiteX0" fmla="*/ 0 w 1282391"/>
              <a:gd name="connsiteY0" fmla="*/ 0 h 546410"/>
              <a:gd name="connsiteX1" fmla="*/ 0 w 1282391"/>
              <a:gd name="connsiteY1" fmla="*/ 546410 h 546410"/>
              <a:gd name="connsiteX2" fmla="*/ 1282391 w 1282391"/>
              <a:gd name="connsiteY2" fmla="*/ 546410 h 546410"/>
            </a:gdLst>
            <a:ahLst/>
            <a:cxnLst>
              <a:cxn ang="0">
                <a:pos x="connsiteX0" y="connsiteY0"/>
              </a:cxn>
              <a:cxn ang="0">
                <a:pos x="connsiteX1" y="connsiteY1"/>
              </a:cxn>
              <a:cxn ang="0">
                <a:pos x="connsiteX2" y="connsiteY2"/>
              </a:cxn>
            </a:cxnLst>
            <a:rect l="l" t="t" r="r" b="b"/>
            <a:pathLst>
              <a:path w="1282391" h="546410">
                <a:moveTo>
                  <a:pt x="0" y="0"/>
                </a:moveTo>
                <a:lnTo>
                  <a:pt x="0" y="546410"/>
                </a:lnTo>
                <a:lnTo>
                  <a:pt x="1282391" y="546410"/>
                </a:lnTo>
              </a:path>
            </a:pathLst>
          </a:custGeom>
          <a:noFill/>
          <a:ln w="19050">
            <a:solidFill>
              <a:srgbClr val="8661C5"/>
            </a:solidFill>
            <a:headEnd type="none" w="med" len="med"/>
            <a:tailEnd type="arrow" w="lg" len="sm"/>
          </a:ln>
          <a:effectLst/>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UI"/>
              <a:ea typeface="+mn-ea"/>
              <a:cs typeface="+mn-cs"/>
            </a:endParaRPr>
          </a:p>
        </p:txBody>
      </p:sp>
    </p:spTree>
    <p:extLst>
      <p:ext uri="{BB962C8B-B14F-4D97-AF65-F5344CB8AC3E}">
        <p14:creationId xmlns:p14="http://schemas.microsoft.com/office/powerpoint/2010/main" val="22466301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42" presetClass="path" presetSubtype="0" decel="100000" fill="hold" grpId="1" nodeType="withEffect">
                                  <p:stCondLst>
                                    <p:cond delay="0"/>
                                  </p:stCondLst>
                                  <p:childTnLst>
                                    <p:animMotion origin="layout" path="M 0 -2.59259E-6 L 0 0.03542 " pathEditMode="relative" rAng="0" ptsTypes="AA">
                                      <p:cBhvr>
                                        <p:cTn id="9" dur="700" spd="-100000" fill="hold"/>
                                        <p:tgtEl>
                                          <p:spTgt spid="2"/>
                                        </p:tgtEl>
                                        <p:attrNameLst>
                                          <p:attrName>ppt_x</p:attrName>
                                          <p:attrName>ppt_y</p:attrName>
                                        </p:attrNameLst>
                                      </p:cBhvr>
                                      <p:rCtr x="0" y="1759"/>
                                    </p:animMotion>
                                  </p:childTnLst>
                                </p:cTn>
                              </p:par>
                              <p:par>
                                <p:cTn id="10" presetID="10" presetClass="entr" presetSubtype="0" fill="hold" grpId="0"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par>
                                <p:cTn id="13" presetID="42" presetClass="path" presetSubtype="0" decel="100000" fill="hold" grpId="1" nodeType="withEffect">
                                  <p:stCondLst>
                                    <p:cond delay="0"/>
                                  </p:stCondLst>
                                  <p:childTnLst>
                                    <p:animMotion origin="layout" path="M 0 -2.59259E-6 L 0 0.03542 " pathEditMode="relative" rAng="0" ptsTypes="AA">
                                      <p:cBhvr>
                                        <p:cTn id="14" dur="700" spd="-100000" fill="hold"/>
                                        <p:tgtEl>
                                          <p:spTgt spid="15"/>
                                        </p:tgtEl>
                                        <p:attrNameLst>
                                          <p:attrName>ppt_x</p:attrName>
                                          <p:attrName>ppt_y</p:attrName>
                                        </p:attrNameLst>
                                      </p:cBhvr>
                                      <p:rCtr x="0" y="1759"/>
                                    </p:animMotion>
                                  </p:childTnLst>
                                </p:cTn>
                              </p:par>
                              <p:par>
                                <p:cTn id="15" presetID="10" presetClass="entr" presetSubtype="0" fill="hold"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par>
                                <p:cTn id="18" presetID="42" presetClass="path" presetSubtype="0" decel="100000" fill="hold" nodeType="withEffect">
                                  <p:stCondLst>
                                    <p:cond delay="0"/>
                                  </p:stCondLst>
                                  <p:childTnLst>
                                    <p:animMotion origin="layout" path="M 0 -2.59259E-6 L 0 0.03542 " pathEditMode="relative" rAng="0" ptsTypes="AA">
                                      <p:cBhvr>
                                        <p:cTn id="19" dur="700" spd="-100000" fill="hold"/>
                                        <p:tgtEl>
                                          <p:spTgt spid="3"/>
                                        </p:tgtEl>
                                        <p:attrNameLst>
                                          <p:attrName>ppt_x</p:attrName>
                                          <p:attrName>ppt_y</p:attrName>
                                        </p:attrNameLst>
                                      </p:cBhvr>
                                      <p:rCtr x="0" y="1759"/>
                                    </p:animMotion>
                                  </p:childTnLst>
                                </p:cTn>
                              </p:par>
                              <p:par>
                                <p:cTn id="20" presetID="10" presetClass="entr" presetSubtype="0" fill="hold"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par>
                                <p:cTn id="23" presetID="42" presetClass="path" presetSubtype="0" decel="100000" fill="hold" nodeType="withEffect">
                                  <p:stCondLst>
                                    <p:cond delay="0"/>
                                  </p:stCondLst>
                                  <p:childTnLst>
                                    <p:animMotion origin="layout" path="M 0 -2.59259E-6 L 0 0.03542 " pathEditMode="relative" rAng="0" ptsTypes="AA">
                                      <p:cBhvr>
                                        <p:cTn id="24" dur="700" spd="-100000" fill="hold"/>
                                        <p:tgtEl>
                                          <p:spTgt spid="5"/>
                                        </p:tgtEl>
                                        <p:attrNameLst>
                                          <p:attrName>ppt_x</p:attrName>
                                          <p:attrName>ppt_y</p:attrName>
                                        </p:attrNameLst>
                                      </p:cBhvr>
                                      <p:rCtr x="0" y="1759"/>
                                    </p:animMotion>
                                  </p:childTnLst>
                                </p:cTn>
                              </p:par>
                              <p:par>
                                <p:cTn id="25" presetID="10" presetClass="entr" presetSubtype="0"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par>
                                <p:cTn id="28" presetID="42" presetClass="path" presetSubtype="0" decel="100000" fill="hold" grpId="1" nodeType="withEffect">
                                  <p:stCondLst>
                                    <p:cond delay="0"/>
                                  </p:stCondLst>
                                  <p:childTnLst>
                                    <p:animMotion origin="layout" path="M 0 -2.59259E-6 L 0 0.03542 " pathEditMode="relative" rAng="0" ptsTypes="AA">
                                      <p:cBhvr>
                                        <p:cTn id="29" dur="700" spd="-100000" fill="hold"/>
                                        <p:tgtEl>
                                          <p:spTgt spid="8"/>
                                        </p:tgtEl>
                                        <p:attrNameLst>
                                          <p:attrName>ppt_x</p:attrName>
                                          <p:attrName>ppt_y</p:attrName>
                                        </p:attrNameLst>
                                      </p:cBhvr>
                                      <p:rCtr x="0" y="1759"/>
                                    </p:animMotion>
                                  </p:childTnLst>
                                </p:cTn>
                              </p:par>
                              <p:par>
                                <p:cTn id="30" presetID="10" presetClass="entr" presetSubtype="0" fill="hold" grpId="0" nodeType="with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500"/>
                                        <p:tgtEl>
                                          <p:spTgt spid="9"/>
                                        </p:tgtEl>
                                      </p:cBhvr>
                                    </p:animEffect>
                                  </p:childTnLst>
                                </p:cTn>
                              </p:par>
                              <p:par>
                                <p:cTn id="33" presetID="42" presetClass="path" presetSubtype="0" decel="100000" fill="hold" grpId="1" nodeType="withEffect">
                                  <p:stCondLst>
                                    <p:cond delay="0"/>
                                  </p:stCondLst>
                                  <p:childTnLst>
                                    <p:animMotion origin="layout" path="M 0 -2.59259E-6 L 0 0.03542 " pathEditMode="relative" rAng="0" ptsTypes="AA">
                                      <p:cBhvr>
                                        <p:cTn id="34" dur="700" spd="-100000" fill="hold"/>
                                        <p:tgtEl>
                                          <p:spTgt spid="9"/>
                                        </p:tgtEl>
                                        <p:attrNameLst>
                                          <p:attrName>ppt_x</p:attrName>
                                          <p:attrName>ppt_y</p:attrName>
                                        </p:attrNameLst>
                                      </p:cBhvr>
                                      <p:rCtr x="0" y="1759"/>
                                    </p:animMotion>
                                  </p:childTnLst>
                                </p:cTn>
                              </p:par>
                              <p:par>
                                <p:cTn id="35" presetID="10" presetClass="entr" presetSubtype="0" fill="hold" nodeType="with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fade">
                                      <p:cBhvr>
                                        <p:cTn id="37" dur="500"/>
                                        <p:tgtEl>
                                          <p:spTgt spid="14"/>
                                        </p:tgtEl>
                                      </p:cBhvr>
                                    </p:animEffect>
                                  </p:childTnLst>
                                </p:cTn>
                              </p:par>
                              <p:par>
                                <p:cTn id="38" presetID="42" presetClass="path" presetSubtype="0" decel="100000" fill="hold" nodeType="withEffect">
                                  <p:stCondLst>
                                    <p:cond delay="0"/>
                                  </p:stCondLst>
                                  <p:childTnLst>
                                    <p:animMotion origin="layout" path="M 0 -2.59259E-6 L 0 0.03542 " pathEditMode="relative" rAng="0" ptsTypes="AA">
                                      <p:cBhvr>
                                        <p:cTn id="39" dur="700" spd="-100000" fill="hold"/>
                                        <p:tgtEl>
                                          <p:spTgt spid="14"/>
                                        </p:tgtEl>
                                        <p:attrNameLst>
                                          <p:attrName>ppt_x</p:attrName>
                                          <p:attrName>ppt_y</p:attrName>
                                        </p:attrNameLst>
                                      </p:cBhvr>
                                      <p:rCtr x="0" y="1759"/>
                                    </p:animMotion>
                                  </p:childTnLst>
                                </p:cTn>
                              </p:par>
                            </p:childTnLst>
                          </p:cTn>
                        </p:par>
                        <p:par>
                          <p:cTn id="40" fill="hold">
                            <p:stCondLst>
                              <p:cond delay="700"/>
                            </p:stCondLst>
                            <p:childTnLst>
                              <p:par>
                                <p:cTn id="41" presetID="10" presetClass="entr" presetSubtype="0" fill="hold" nodeType="after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fade">
                                      <p:cBhvr>
                                        <p:cTn id="43" dur="500"/>
                                        <p:tgtEl>
                                          <p:spTgt spid="12"/>
                                        </p:tgtEl>
                                      </p:cBhvr>
                                    </p:animEffect>
                                  </p:childTnLst>
                                </p:cTn>
                              </p:par>
                              <p:par>
                                <p:cTn id="44" presetID="42" presetClass="path" presetSubtype="0" decel="100000" fill="hold" nodeType="withEffect">
                                  <p:stCondLst>
                                    <p:cond delay="0"/>
                                  </p:stCondLst>
                                  <p:childTnLst>
                                    <p:animMotion origin="layout" path="M 0 -2.59259E-6 L 0 0.03542 " pathEditMode="relative" rAng="0" ptsTypes="AA">
                                      <p:cBhvr>
                                        <p:cTn id="45" dur="700" spd="-100000" fill="hold"/>
                                        <p:tgtEl>
                                          <p:spTgt spid="12"/>
                                        </p:tgtEl>
                                        <p:attrNameLst>
                                          <p:attrName>ppt_x</p:attrName>
                                          <p:attrName>ppt_y</p:attrName>
                                        </p:attrNameLst>
                                      </p:cBhvr>
                                      <p:rCtr x="0" y="1759"/>
                                    </p:animMotion>
                                  </p:childTnLst>
                                </p:cTn>
                              </p:par>
                              <p:par>
                                <p:cTn id="46" presetID="10" presetClass="entr" presetSubtype="0" fill="hold" grpId="0" nodeType="withEffect">
                                  <p:stCondLst>
                                    <p:cond delay="0"/>
                                  </p:stCondLst>
                                  <p:childTnLst>
                                    <p:set>
                                      <p:cBhvr>
                                        <p:cTn id="47" dur="1" fill="hold">
                                          <p:stCondLst>
                                            <p:cond delay="0"/>
                                          </p:stCondLst>
                                        </p:cTn>
                                        <p:tgtEl>
                                          <p:spTgt spid="16"/>
                                        </p:tgtEl>
                                        <p:attrNameLst>
                                          <p:attrName>style.visibility</p:attrName>
                                        </p:attrNameLst>
                                      </p:cBhvr>
                                      <p:to>
                                        <p:strVal val="visible"/>
                                      </p:to>
                                    </p:set>
                                    <p:animEffect transition="in" filter="fade">
                                      <p:cBhvr>
                                        <p:cTn id="48" dur="500"/>
                                        <p:tgtEl>
                                          <p:spTgt spid="16"/>
                                        </p:tgtEl>
                                      </p:cBhvr>
                                    </p:animEffect>
                                  </p:childTnLst>
                                </p:cTn>
                              </p:par>
                              <p:par>
                                <p:cTn id="49" presetID="42" presetClass="path" presetSubtype="0" decel="100000" fill="hold" grpId="1" nodeType="withEffect">
                                  <p:stCondLst>
                                    <p:cond delay="0"/>
                                  </p:stCondLst>
                                  <p:childTnLst>
                                    <p:animMotion origin="layout" path="M 0 -2.59259E-6 L 0 0.03542 " pathEditMode="relative" rAng="0" ptsTypes="AA">
                                      <p:cBhvr>
                                        <p:cTn id="50" dur="700" spd="-100000" fill="hold"/>
                                        <p:tgtEl>
                                          <p:spTgt spid="16"/>
                                        </p:tgtEl>
                                        <p:attrNameLst>
                                          <p:attrName>ppt_x</p:attrName>
                                          <p:attrName>ppt_y</p:attrName>
                                        </p:attrNameLst>
                                      </p:cBhvr>
                                      <p:rCtr x="0" y="175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15" grpId="0"/>
      <p:bldP spid="15" grpId="1"/>
      <p:bldP spid="9" grpId="0" animBg="1"/>
      <p:bldP spid="9" grpId="1" animBg="1"/>
      <p:bldP spid="8" grpId="0" animBg="1"/>
      <p:bldP spid="8" grpId="1" animBg="1"/>
      <p:bldP spid="16" grpId="0" animBg="1"/>
      <p:bldP spid="16"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C7EB42D-8759-C270-A6BF-E0AB94C498E0}"/>
              </a:ext>
            </a:extLst>
          </p:cNvPr>
          <p:cNvSpPr>
            <a:spLocks noGrp="1"/>
          </p:cNvSpPr>
          <p:nvPr>
            <p:ph type="title"/>
          </p:nvPr>
        </p:nvSpPr>
        <p:spPr/>
        <p:txBody>
          <a:bodyPr/>
          <a:lstStyle/>
          <a:p>
            <a:r>
              <a:rPr lang="en-US"/>
              <a:t>Assign permissions by role (usage reports)</a:t>
            </a:r>
          </a:p>
        </p:txBody>
      </p:sp>
      <p:sp>
        <p:nvSpPr>
          <p:cNvPr id="5" name="Text Placeholder 4">
            <a:extLst>
              <a:ext uri="{FF2B5EF4-FFF2-40B4-BE49-F238E27FC236}">
                <a16:creationId xmlns:a16="http://schemas.microsoft.com/office/drawing/2014/main" id="{3452F105-2608-7F02-438A-A9A73637394C}"/>
              </a:ext>
            </a:extLst>
          </p:cNvPr>
          <p:cNvSpPr>
            <a:spLocks noGrp="1"/>
          </p:cNvSpPr>
          <p:nvPr>
            <p:ph type="body" sz="quarter" idx="12"/>
          </p:nvPr>
        </p:nvSpPr>
        <p:spPr/>
        <p:txBody>
          <a:bodyPr/>
          <a:lstStyle/>
          <a:p>
            <a:r>
              <a:rPr lang="en-US"/>
              <a:t>Onboard &amp; engage</a:t>
            </a:r>
          </a:p>
        </p:txBody>
      </p:sp>
    </p:spTree>
    <p:extLst>
      <p:ext uri="{BB962C8B-B14F-4D97-AF65-F5344CB8AC3E}">
        <p14:creationId xmlns:p14="http://schemas.microsoft.com/office/powerpoint/2010/main" val="35808450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243152-A97C-A901-B672-32D9974CDE2D}"/>
            </a:ext>
          </a:extLst>
        </p:cNvPr>
        <p:cNvGrpSpPr/>
        <p:nvPr/>
      </p:nvGrpSpPr>
      <p:grpSpPr>
        <a:xfrm>
          <a:off x="0" y="0"/>
          <a:ext cx="0" cy="0"/>
          <a:chOff x="0" y="0"/>
          <a:chExt cx="0" cy="0"/>
        </a:xfrm>
      </p:grpSpPr>
      <p:sp>
        <p:nvSpPr>
          <p:cNvPr id="20" name="Title 19">
            <a:extLst>
              <a:ext uri="{FF2B5EF4-FFF2-40B4-BE49-F238E27FC236}">
                <a16:creationId xmlns:a16="http://schemas.microsoft.com/office/drawing/2014/main" id="{75026591-C3C1-A423-0BD3-6F57B15578F0}"/>
              </a:ext>
            </a:extLst>
          </p:cNvPr>
          <p:cNvSpPr>
            <a:spLocks noGrp="1"/>
          </p:cNvSpPr>
          <p:nvPr>
            <p:ph type="title"/>
          </p:nvPr>
        </p:nvSpPr>
        <p:spPr>
          <a:xfrm>
            <a:off x="588963" y="585788"/>
            <a:ext cx="11010900" cy="554037"/>
          </a:xfrm>
        </p:spPr>
        <p:txBody>
          <a:bodyPr/>
          <a:lstStyle/>
          <a:p>
            <a:r>
              <a:rPr lang="en-US"/>
              <a:t>Onboard &amp; engage: Assign permissions by role</a:t>
            </a:r>
          </a:p>
        </p:txBody>
      </p:sp>
      <p:sp>
        <p:nvSpPr>
          <p:cNvPr id="2" name="Text Placeholder 1">
            <a:extLst>
              <a:ext uri="{FF2B5EF4-FFF2-40B4-BE49-F238E27FC236}">
                <a16:creationId xmlns:a16="http://schemas.microsoft.com/office/drawing/2014/main" id="{41C29AE0-40FA-3E22-C702-325F0D140616}"/>
              </a:ext>
            </a:extLst>
          </p:cNvPr>
          <p:cNvSpPr>
            <a:spLocks noGrp="1"/>
          </p:cNvSpPr>
          <p:nvPr>
            <p:ph type="body" sz="quarter" idx="4294967295"/>
          </p:nvPr>
        </p:nvSpPr>
        <p:spPr>
          <a:xfrm>
            <a:off x="588963" y="1200729"/>
            <a:ext cx="5595938" cy="377825"/>
          </a:xfrm>
        </p:spPr>
        <p:txBody>
          <a:bodyPr lIns="0">
            <a:normAutofit/>
          </a:bodyPr>
          <a:lstStyle/>
          <a:p>
            <a:pPr marL="0" lvl="1" indent="0">
              <a:lnSpc>
                <a:spcPct val="100000"/>
              </a:lnSpc>
              <a:spcBef>
                <a:spcPts val="1000"/>
              </a:spcBef>
              <a:buNone/>
            </a:pPr>
            <a:r>
              <a:rPr lang="en-US" sz="1600">
                <a:solidFill>
                  <a:srgbClr val="0078D4"/>
                </a:solidFill>
                <a:latin typeface="Segoe UI Semibold" panose="020B0502040204020203" pitchFamily="34" charset="0"/>
                <a:cs typeface="Segoe UI Semibold" panose="020B0502040204020203" pitchFamily="34" charset="0"/>
              </a:rPr>
              <a:t>Assign usage report permissions</a:t>
            </a:r>
          </a:p>
        </p:txBody>
      </p:sp>
      <p:sp>
        <p:nvSpPr>
          <p:cNvPr id="7" name="Text Placeholder 15">
            <a:extLst>
              <a:ext uri="{FF2B5EF4-FFF2-40B4-BE49-F238E27FC236}">
                <a16:creationId xmlns:a16="http://schemas.microsoft.com/office/drawing/2014/main" id="{DF977B81-F1E1-502F-D77C-1AB42EDC076B}"/>
              </a:ext>
            </a:extLst>
          </p:cNvPr>
          <p:cNvSpPr txBox="1">
            <a:spLocks/>
          </p:cNvSpPr>
          <p:nvPr/>
        </p:nvSpPr>
        <p:spPr>
          <a:xfrm>
            <a:off x="588963" y="1672699"/>
            <a:ext cx="5397500" cy="2422845"/>
          </a:xfrm>
          <a:prstGeom prst="rect">
            <a:avLst/>
          </a:prstGeom>
        </p:spPr>
        <p:txBody>
          <a:bodyPr vert="horz" lIns="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112" marR="0" lvl="1" indent="0" fontAlgn="auto">
              <a:lnSpc>
                <a:spcPct val="100000"/>
              </a:lnSpc>
              <a:spcBef>
                <a:spcPts val="1000"/>
              </a:spcBef>
              <a:spcAft>
                <a:spcPts val="600"/>
              </a:spcAft>
              <a:buClrTx/>
              <a:buSzTx/>
              <a:buNone/>
              <a:defRPr/>
            </a:pPr>
            <a:r>
              <a:rPr lang="en-US" sz="1200">
                <a:latin typeface="Segoe UI" panose="020B0502040204020203" pitchFamily="34" charset="0"/>
                <a:cs typeface="Segoe UI" panose="020B0502040204020203" pitchFamily="34" charset="0"/>
              </a:rPr>
              <a:t>The </a:t>
            </a:r>
            <a:r>
              <a:rPr lang="en-US" sz="1200">
                <a:solidFill>
                  <a:srgbClr val="0078D4"/>
                </a:solidFill>
                <a:latin typeface="Segoe UI" panose="020B0502040204020203" pitchFamily="34" charset="0"/>
                <a:cs typeface="Segoe UI" panose="020B0502040204020203" pitchFamily="34" charset="0"/>
                <a:hlinkClick r:id="rId3">
                  <a:extLst>
                    <a:ext uri="{A12FA001-AC4F-418D-AE19-62706E023703}">
                      <ahyp:hlinkClr xmlns:ahyp="http://schemas.microsoft.com/office/drawing/2018/hyperlinkcolor" val="tx"/>
                    </a:ext>
                  </a:extLst>
                </a:hlinkClick>
              </a:rPr>
              <a:t>Microsoft Copilot 365 usage report</a:t>
            </a:r>
            <a:r>
              <a:rPr lang="en-US" sz="1200">
                <a:solidFill>
                  <a:srgbClr val="0078D4"/>
                </a:solidFill>
                <a:latin typeface="Segoe UI" panose="020B0502040204020203" pitchFamily="34" charset="0"/>
                <a:cs typeface="Segoe UI" panose="020B0502040204020203" pitchFamily="34" charset="0"/>
              </a:rPr>
              <a:t> </a:t>
            </a:r>
            <a:r>
              <a:rPr lang="en-US" sz="1200">
                <a:latin typeface="Segoe UI" panose="020B0502040204020203" pitchFamily="34" charset="0"/>
                <a:cs typeface="Segoe UI" panose="020B0502040204020203" pitchFamily="34" charset="0"/>
              </a:rPr>
              <a:t>allows you to interpret how ready your organization is to adopt Microsoft 365 Copilot.</a:t>
            </a:r>
          </a:p>
          <a:p>
            <a:pPr marL="11112" marR="0" lvl="1" indent="0" fontAlgn="auto">
              <a:lnSpc>
                <a:spcPct val="100000"/>
              </a:lnSpc>
              <a:spcBef>
                <a:spcPts val="1000"/>
              </a:spcBef>
              <a:spcAft>
                <a:spcPts val="0"/>
              </a:spcAft>
              <a:buClrTx/>
              <a:buSzTx/>
              <a:buNone/>
              <a:defRPr/>
            </a:pPr>
            <a:r>
              <a:rPr lang="en-US" sz="1200">
                <a:latin typeface="Segoe UI" panose="020B0502040204020203" pitchFamily="34" charset="0"/>
                <a:cs typeface="Segoe UI" panose="020B0502040204020203" pitchFamily="34" charset="0"/>
              </a:rPr>
              <a:t>The following roles can see the report: Global admins, Exchange admins, SharePoint admins, Reports reader, Teams admins, User Experience Success Manager. For more details, read our documentation </a:t>
            </a:r>
            <a:r>
              <a:rPr lang="en-US" sz="1200">
                <a:solidFill>
                  <a:srgbClr val="0078D4"/>
                </a:solidFill>
                <a:latin typeface="Segoe UI" panose="020B0502040204020203" pitchFamily="34" charset="0"/>
                <a:cs typeface="Segoe UI" panose="020B0502040204020203" pitchFamily="34" charset="0"/>
                <a:hlinkClick r:id="rId4">
                  <a:extLst>
                    <a:ext uri="{A12FA001-AC4F-418D-AE19-62706E023703}">
                      <ahyp:hlinkClr xmlns:ahyp="http://schemas.microsoft.com/office/drawing/2018/hyperlinkcolor" val="tx"/>
                    </a:ext>
                  </a:extLst>
                </a:hlinkClick>
              </a:rPr>
              <a:t>here</a:t>
            </a:r>
            <a:r>
              <a:rPr lang="en-US" sz="1200">
                <a:latin typeface="Segoe UI" panose="020B0502040204020203" pitchFamily="34" charset="0"/>
                <a:cs typeface="Segoe UI" panose="020B0502040204020203" pitchFamily="34" charset="0"/>
              </a:rPr>
              <a:t>.</a:t>
            </a:r>
          </a:p>
        </p:txBody>
      </p:sp>
      <p:sp>
        <p:nvSpPr>
          <p:cNvPr id="3" name="Rounded Rectangle 1">
            <a:extLst>
              <a:ext uri="{FF2B5EF4-FFF2-40B4-BE49-F238E27FC236}">
                <a16:creationId xmlns:a16="http://schemas.microsoft.com/office/drawing/2014/main" id="{1E2682FF-DD23-62F9-B577-6A21538BC496}"/>
              </a:ext>
              <a:ext uri="{C183D7F6-B498-43B3-948B-1728B52AA6E4}">
                <adec:decorative xmlns:adec="http://schemas.microsoft.com/office/drawing/2017/decorative" val="1"/>
              </a:ext>
            </a:extLst>
          </p:cNvPr>
          <p:cNvSpPr/>
          <p:nvPr/>
        </p:nvSpPr>
        <p:spPr bwMode="auto">
          <a:xfrm>
            <a:off x="495300" y="4788317"/>
            <a:ext cx="5491163" cy="1040984"/>
          </a:xfrm>
          <a:prstGeom prst="roundRect">
            <a:avLst>
              <a:gd name="adj" fmla="val 9239"/>
            </a:avLst>
          </a:prstGeom>
          <a:solidFill>
            <a:srgbClr val="8661C5">
              <a:alpha val="10000"/>
            </a:srgbClr>
          </a:solidFill>
          <a:ln w="19050">
            <a:solidFill>
              <a:srgbClr val="8661C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225425" marR="0" lvl="1" indent="-169863" algn="l" defTabSz="914400" rtl="0" eaLnBrk="1" fontAlgn="auto" latinLnBrk="0" hangingPunct="1">
              <a:lnSpc>
                <a:spcPct val="90000"/>
              </a:lnSpc>
              <a:spcBef>
                <a:spcPts val="500"/>
              </a:spcBef>
              <a:spcAft>
                <a:spcPts val="0"/>
              </a:spcAft>
              <a:buClrTx/>
              <a:buSzTx/>
              <a:buFont typeface="System Font Regular"/>
              <a:buChar char="・"/>
              <a:tabLst/>
              <a:defRPr/>
            </a:pPr>
            <a:r>
              <a:rPr kumimoji="0" lang="en-US" sz="12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Develop a list of users who will have </a:t>
            </a:r>
            <a:r>
              <a:rPr kumimoji="0" lang="en-US" sz="1200" b="0" i="0" u="none" strike="noStrike" kern="1200" cap="none" spc="0" normalizeH="0" baseline="0" noProof="0">
                <a:ln>
                  <a:noFill/>
                </a:ln>
                <a:solidFill>
                  <a:srgbClr val="0078D4"/>
                </a:solidFill>
                <a:effectLst/>
                <a:uLnTx/>
                <a:uFillTx/>
                <a:latin typeface="Segoe UI" panose="020B0502040204020203" pitchFamily="34" charset="0"/>
                <a:ea typeface="+mn-ea"/>
                <a:cs typeface="Segoe UI" panose="020B0502040204020203" pitchFamily="34" charset="0"/>
                <a:hlinkClick r:id="rId5">
                  <a:extLst>
                    <a:ext uri="{A12FA001-AC4F-418D-AE19-62706E023703}">
                      <ahyp:hlinkClr xmlns:ahyp="http://schemas.microsoft.com/office/drawing/2018/hyperlinkcolor" val="tx"/>
                    </a:ext>
                  </a:extLst>
                </a:hlinkClick>
              </a:rPr>
              <a:t>permissions</a:t>
            </a:r>
            <a:r>
              <a:rPr lang="en-US" sz="1200">
                <a:solidFill>
                  <a:prstClr val="black"/>
                </a:solidFill>
                <a:latin typeface="Segoe UI" panose="020B0502040204020203" pitchFamily="34" charset="0"/>
                <a:cs typeface="Segoe UI" panose="020B0502040204020203" pitchFamily="34" charset="0"/>
              </a:rPr>
              <a:t> </a:t>
            </a:r>
            <a:r>
              <a:rPr kumimoji="0" lang="en-US" sz="12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to read the Microsoft 365 Copilot usage report</a:t>
            </a:r>
          </a:p>
          <a:p>
            <a:pPr marL="225425" marR="0" lvl="1" indent="-169863" algn="l" defTabSz="914400" rtl="0" eaLnBrk="1" fontAlgn="auto" latinLnBrk="0" hangingPunct="1">
              <a:lnSpc>
                <a:spcPct val="90000"/>
              </a:lnSpc>
              <a:spcBef>
                <a:spcPts val="500"/>
              </a:spcBef>
              <a:spcAft>
                <a:spcPts val="0"/>
              </a:spcAft>
              <a:buClrTx/>
              <a:buSzTx/>
              <a:buFont typeface="System Font Regular"/>
              <a:buChar char="・"/>
              <a:tabLst/>
              <a:defRPr/>
            </a:pPr>
            <a:r>
              <a:rPr kumimoji="0" lang="en-US" sz="12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Assign permissions to the identified users</a:t>
            </a:r>
          </a:p>
        </p:txBody>
      </p:sp>
      <p:grpSp>
        <p:nvGrpSpPr>
          <p:cNvPr id="11" name="Group 10">
            <a:extLst>
              <a:ext uri="{FF2B5EF4-FFF2-40B4-BE49-F238E27FC236}">
                <a16:creationId xmlns:a16="http://schemas.microsoft.com/office/drawing/2014/main" id="{CA5A41E1-3016-7E08-1292-762819ABAD25}"/>
              </a:ext>
              <a:ext uri="{C183D7F6-B498-43B3-948B-1728B52AA6E4}">
                <adec:decorative xmlns:adec="http://schemas.microsoft.com/office/drawing/2017/decorative" val="1"/>
              </a:ext>
            </a:extLst>
          </p:cNvPr>
          <p:cNvGrpSpPr/>
          <p:nvPr/>
        </p:nvGrpSpPr>
        <p:grpSpPr>
          <a:xfrm>
            <a:off x="4995325" y="4215331"/>
            <a:ext cx="748996" cy="748996"/>
            <a:chOff x="5172928" y="4167694"/>
            <a:chExt cx="748996" cy="748996"/>
          </a:xfrm>
        </p:grpSpPr>
        <p:sp>
          <p:nvSpPr>
            <p:cNvPr id="12" name="Oval 1091_1">
              <a:extLst>
                <a:ext uri="{FF2B5EF4-FFF2-40B4-BE49-F238E27FC236}">
                  <a16:creationId xmlns:a16="http://schemas.microsoft.com/office/drawing/2014/main" id="{348CCF01-C58E-F96B-0A7E-09805855D51E}"/>
                </a:ext>
              </a:extLst>
            </p:cNvPr>
            <p:cNvSpPr/>
            <p:nvPr/>
          </p:nvSpPr>
          <p:spPr bwMode="auto">
            <a:xfrm>
              <a:off x="5172928" y="4167694"/>
              <a:ext cx="748996" cy="748996"/>
            </a:xfrm>
            <a:prstGeom prst="ellipse">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2000" b="1">
                <a:solidFill>
                  <a:srgbClr val="FFFFFF"/>
                </a:solidFill>
                <a:latin typeface="Segoe UI Semibold" panose="020B0502040204020203" pitchFamily="34" charset="0"/>
                <a:cs typeface="Segoe UI Semibold" panose="020B0502040204020203" pitchFamily="34" charset="0"/>
              </a:endParaRPr>
            </a:p>
          </p:txBody>
        </p:sp>
        <p:sp>
          <p:nvSpPr>
            <p:cNvPr id="14" name="Freeform: Shape 19">
              <a:extLst>
                <a:ext uri="{FF2B5EF4-FFF2-40B4-BE49-F238E27FC236}">
                  <a16:creationId xmlns:a16="http://schemas.microsoft.com/office/drawing/2014/main" id="{2119348F-9568-5B7D-EB6E-F5266F8D693D}"/>
                </a:ext>
              </a:extLst>
            </p:cNvPr>
            <p:cNvSpPr/>
            <p:nvPr/>
          </p:nvSpPr>
          <p:spPr>
            <a:xfrm>
              <a:off x="5360885" y="4343705"/>
              <a:ext cx="373082" cy="396974"/>
            </a:xfrm>
            <a:custGeom>
              <a:avLst/>
              <a:gdLst>
                <a:gd name="connsiteX0" fmla="*/ 144925 w 289849"/>
                <a:gd name="connsiteY0" fmla="*/ 57827 h 308411"/>
                <a:gd name="connsiteX1" fmla="*/ 178740 w 289849"/>
                <a:gd name="connsiteY1" fmla="*/ 64679 h 308411"/>
                <a:gd name="connsiteX2" fmla="*/ 206367 w 289849"/>
                <a:gd name="connsiteY2" fmla="*/ 83277 h 308411"/>
                <a:gd name="connsiteX3" fmla="*/ 225011 w 289849"/>
                <a:gd name="connsiteY3" fmla="*/ 110836 h 308411"/>
                <a:gd name="connsiteX4" fmla="*/ 231879 w 289849"/>
                <a:gd name="connsiteY4" fmla="*/ 144567 h 308411"/>
                <a:gd name="connsiteX5" fmla="*/ 230672 w 289849"/>
                <a:gd name="connsiteY5" fmla="*/ 162337 h 308411"/>
                <a:gd name="connsiteX6" fmla="*/ 226823 w 289849"/>
                <a:gd name="connsiteY6" fmla="*/ 178225 h 308411"/>
                <a:gd name="connsiteX7" fmla="*/ 220180 w 289849"/>
                <a:gd name="connsiteY7" fmla="*/ 193133 h 308411"/>
                <a:gd name="connsiteX8" fmla="*/ 210594 w 289849"/>
                <a:gd name="connsiteY8" fmla="*/ 208117 h 308411"/>
                <a:gd name="connsiteX9" fmla="*/ 202895 w 289849"/>
                <a:gd name="connsiteY9" fmla="*/ 218960 h 308411"/>
                <a:gd name="connsiteX10" fmla="*/ 197460 w 289849"/>
                <a:gd name="connsiteY10" fmla="*/ 228673 h 308411"/>
                <a:gd name="connsiteX11" fmla="*/ 194290 w 289849"/>
                <a:gd name="connsiteY11" fmla="*/ 239214 h 308411"/>
                <a:gd name="connsiteX12" fmla="*/ 193233 w 289849"/>
                <a:gd name="connsiteY12" fmla="*/ 252542 h 308411"/>
                <a:gd name="connsiteX13" fmla="*/ 193233 w 289849"/>
                <a:gd name="connsiteY13" fmla="*/ 279498 h 308411"/>
                <a:gd name="connsiteX14" fmla="*/ 190969 w 289849"/>
                <a:gd name="connsiteY14" fmla="*/ 290792 h 308411"/>
                <a:gd name="connsiteX15" fmla="*/ 184779 w 289849"/>
                <a:gd name="connsiteY15" fmla="*/ 299978 h 308411"/>
                <a:gd name="connsiteX16" fmla="*/ 175571 w 289849"/>
                <a:gd name="connsiteY16" fmla="*/ 306152 h 308411"/>
                <a:gd name="connsiteX17" fmla="*/ 164248 w 289849"/>
                <a:gd name="connsiteY17" fmla="*/ 308412 h 308411"/>
                <a:gd name="connsiteX18" fmla="*/ 125601 w 289849"/>
                <a:gd name="connsiteY18" fmla="*/ 308412 h 308411"/>
                <a:gd name="connsiteX19" fmla="*/ 114279 w 289849"/>
                <a:gd name="connsiteY19" fmla="*/ 306152 h 308411"/>
                <a:gd name="connsiteX20" fmla="*/ 105070 w 289849"/>
                <a:gd name="connsiteY20" fmla="*/ 299978 h 308411"/>
                <a:gd name="connsiteX21" fmla="*/ 98881 w 289849"/>
                <a:gd name="connsiteY21" fmla="*/ 290792 h 308411"/>
                <a:gd name="connsiteX22" fmla="*/ 96617 w 289849"/>
                <a:gd name="connsiteY22" fmla="*/ 279498 h 308411"/>
                <a:gd name="connsiteX23" fmla="*/ 96617 w 289849"/>
                <a:gd name="connsiteY23" fmla="*/ 252391 h 308411"/>
                <a:gd name="connsiteX24" fmla="*/ 95560 w 289849"/>
                <a:gd name="connsiteY24" fmla="*/ 239139 h 308411"/>
                <a:gd name="connsiteX25" fmla="*/ 92314 w 289849"/>
                <a:gd name="connsiteY25" fmla="*/ 228673 h 308411"/>
                <a:gd name="connsiteX26" fmla="*/ 86879 w 289849"/>
                <a:gd name="connsiteY26" fmla="*/ 218960 h 308411"/>
                <a:gd name="connsiteX27" fmla="*/ 79256 w 289849"/>
                <a:gd name="connsiteY27" fmla="*/ 208117 h 308411"/>
                <a:gd name="connsiteX28" fmla="*/ 69670 w 289849"/>
                <a:gd name="connsiteY28" fmla="*/ 193133 h 308411"/>
                <a:gd name="connsiteX29" fmla="*/ 63027 w 289849"/>
                <a:gd name="connsiteY29" fmla="*/ 178225 h 308411"/>
                <a:gd name="connsiteX30" fmla="*/ 59178 w 289849"/>
                <a:gd name="connsiteY30" fmla="*/ 162337 h 308411"/>
                <a:gd name="connsiteX31" fmla="*/ 57970 w 289849"/>
                <a:gd name="connsiteY31" fmla="*/ 144567 h 308411"/>
                <a:gd name="connsiteX32" fmla="*/ 64839 w 289849"/>
                <a:gd name="connsiteY32" fmla="*/ 110836 h 308411"/>
                <a:gd name="connsiteX33" fmla="*/ 83483 w 289849"/>
                <a:gd name="connsiteY33" fmla="*/ 83277 h 308411"/>
                <a:gd name="connsiteX34" fmla="*/ 111109 w 289849"/>
                <a:gd name="connsiteY34" fmla="*/ 64679 h 308411"/>
                <a:gd name="connsiteX35" fmla="*/ 144925 w 289849"/>
                <a:gd name="connsiteY35" fmla="*/ 57827 h 308411"/>
                <a:gd name="connsiteX36" fmla="*/ 173909 w 289849"/>
                <a:gd name="connsiteY36" fmla="*/ 269860 h 308411"/>
                <a:gd name="connsiteX37" fmla="*/ 115940 w 289849"/>
                <a:gd name="connsiteY37" fmla="*/ 269860 h 308411"/>
                <a:gd name="connsiteX38" fmla="*/ 115940 w 289849"/>
                <a:gd name="connsiteY38" fmla="*/ 279498 h 308411"/>
                <a:gd name="connsiteX39" fmla="*/ 118808 w 289849"/>
                <a:gd name="connsiteY39" fmla="*/ 286275 h 308411"/>
                <a:gd name="connsiteX40" fmla="*/ 125601 w 289849"/>
                <a:gd name="connsiteY40" fmla="*/ 289136 h 308411"/>
                <a:gd name="connsiteX41" fmla="*/ 164248 w 289849"/>
                <a:gd name="connsiteY41" fmla="*/ 289136 h 308411"/>
                <a:gd name="connsiteX42" fmla="*/ 171041 w 289849"/>
                <a:gd name="connsiteY42" fmla="*/ 286275 h 308411"/>
                <a:gd name="connsiteX43" fmla="*/ 173909 w 289849"/>
                <a:gd name="connsiteY43" fmla="*/ 279498 h 308411"/>
                <a:gd name="connsiteX44" fmla="*/ 173909 w 289849"/>
                <a:gd name="connsiteY44" fmla="*/ 269860 h 308411"/>
                <a:gd name="connsiteX45" fmla="*/ 173909 w 289849"/>
                <a:gd name="connsiteY45" fmla="*/ 250584 h 308411"/>
                <a:gd name="connsiteX46" fmla="*/ 177004 w 289849"/>
                <a:gd name="connsiteY46" fmla="*/ 229125 h 308411"/>
                <a:gd name="connsiteX47" fmla="*/ 184251 w 289849"/>
                <a:gd name="connsiteY47" fmla="*/ 212861 h 308411"/>
                <a:gd name="connsiteX48" fmla="*/ 193459 w 289849"/>
                <a:gd name="connsiteY48" fmla="*/ 199007 h 308411"/>
                <a:gd name="connsiteX49" fmla="*/ 202668 w 289849"/>
                <a:gd name="connsiteY49" fmla="*/ 184851 h 308411"/>
                <a:gd name="connsiteX50" fmla="*/ 209763 w 289849"/>
                <a:gd name="connsiteY50" fmla="*/ 167608 h 308411"/>
                <a:gd name="connsiteX51" fmla="*/ 212556 w 289849"/>
                <a:gd name="connsiteY51" fmla="*/ 144567 h 308411"/>
                <a:gd name="connsiteX52" fmla="*/ 207273 w 289849"/>
                <a:gd name="connsiteY52" fmla="*/ 118290 h 308411"/>
                <a:gd name="connsiteX53" fmla="*/ 192780 w 289849"/>
                <a:gd name="connsiteY53" fmla="*/ 96830 h 308411"/>
                <a:gd name="connsiteX54" fmla="*/ 171268 w 289849"/>
                <a:gd name="connsiteY54" fmla="*/ 82373 h 308411"/>
                <a:gd name="connsiteX55" fmla="*/ 144925 w 289849"/>
                <a:gd name="connsiteY55" fmla="*/ 77103 h 308411"/>
                <a:gd name="connsiteX56" fmla="*/ 118581 w 289849"/>
                <a:gd name="connsiteY56" fmla="*/ 82373 h 308411"/>
                <a:gd name="connsiteX57" fmla="*/ 97069 w 289849"/>
                <a:gd name="connsiteY57" fmla="*/ 96830 h 308411"/>
                <a:gd name="connsiteX58" fmla="*/ 82577 w 289849"/>
                <a:gd name="connsiteY58" fmla="*/ 118290 h 308411"/>
                <a:gd name="connsiteX59" fmla="*/ 77293 w 289849"/>
                <a:gd name="connsiteY59" fmla="*/ 144567 h 308411"/>
                <a:gd name="connsiteX60" fmla="*/ 80086 w 289849"/>
                <a:gd name="connsiteY60" fmla="*/ 167608 h 308411"/>
                <a:gd name="connsiteX61" fmla="*/ 87181 w 289849"/>
                <a:gd name="connsiteY61" fmla="*/ 184851 h 308411"/>
                <a:gd name="connsiteX62" fmla="*/ 96390 w 289849"/>
                <a:gd name="connsiteY62" fmla="*/ 199007 h 308411"/>
                <a:gd name="connsiteX63" fmla="*/ 105599 w 289849"/>
                <a:gd name="connsiteY63" fmla="*/ 212861 h 308411"/>
                <a:gd name="connsiteX64" fmla="*/ 112846 w 289849"/>
                <a:gd name="connsiteY64" fmla="*/ 229125 h 308411"/>
                <a:gd name="connsiteX65" fmla="*/ 115940 w 289849"/>
                <a:gd name="connsiteY65" fmla="*/ 250584 h 308411"/>
                <a:gd name="connsiteX66" fmla="*/ 173909 w 289849"/>
                <a:gd name="connsiteY66" fmla="*/ 250584 h 308411"/>
                <a:gd name="connsiteX67" fmla="*/ 144925 w 289849"/>
                <a:gd name="connsiteY67" fmla="*/ 38551 h 308411"/>
                <a:gd name="connsiteX68" fmla="*/ 138132 w 289849"/>
                <a:gd name="connsiteY68" fmla="*/ 35690 h 308411"/>
                <a:gd name="connsiteX69" fmla="*/ 135264 w 289849"/>
                <a:gd name="connsiteY69" fmla="*/ 28914 h 308411"/>
                <a:gd name="connsiteX70" fmla="*/ 135264 w 289849"/>
                <a:gd name="connsiteY70" fmla="*/ 9638 h 308411"/>
                <a:gd name="connsiteX71" fmla="*/ 138132 w 289849"/>
                <a:gd name="connsiteY71" fmla="*/ 2861 h 308411"/>
                <a:gd name="connsiteX72" fmla="*/ 144925 w 289849"/>
                <a:gd name="connsiteY72" fmla="*/ 0 h 308411"/>
                <a:gd name="connsiteX73" fmla="*/ 151718 w 289849"/>
                <a:gd name="connsiteY73" fmla="*/ 2861 h 308411"/>
                <a:gd name="connsiteX74" fmla="*/ 154586 w 289849"/>
                <a:gd name="connsiteY74" fmla="*/ 9638 h 308411"/>
                <a:gd name="connsiteX75" fmla="*/ 154586 w 289849"/>
                <a:gd name="connsiteY75" fmla="*/ 28914 h 308411"/>
                <a:gd name="connsiteX76" fmla="*/ 151718 w 289849"/>
                <a:gd name="connsiteY76" fmla="*/ 35690 h 308411"/>
                <a:gd name="connsiteX77" fmla="*/ 144925 w 289849"/>
                <a:gd name="connsiteY77" fmla="*/ 38551 h 308411"/>
                <a:gd name="connsiteX78" fmla="*/ 9662 w 289849"/>
                <a:gd name="connsiteY78" fmla="*/ 139749 h 308411"/>
                <a:gd name="connsiteX79" fmla="*/ 2868 w 289849"/>
                <a:gd name="connsiteY79" fmla="*/ 136887 h 308411"/>
                <a:gd name="connsiteX80" fmla="*/ 0 w 289849"/>
                <a:gd name="connsiteY80" fmla="*/ 130111 h 308411"/>
                <a:gd name="connsiteX81" fmla="*/ 2868 w 289849"/>
                <a:gd name="connsiteY81" fmla="*/ 123334 h 308411"/>
                <a:gd name="connsiteX82" fmla="*/ 9662 w 289849"/>
                <a:gd name="connsiteY82" fmla="*/ 120473 h 308411"/>
                <a:gd name="connsiteX83" fmla="*/ 28985 w 289849"/>
                <a:gd name="connsiteY83" fmla="*/ 120473 h 308411"/>
                <a:gd name="connsiteX84" fmla="*/ 35778 w 289849"/>
                <a:gd name="connsiteY84" fmla="*/ 123334 h 308411"/>
                <a:gd name="connsiteX85" fmla="*/ 38647 w 289849"/>
                <a:gd name="connsiteY85" fmla="*/ 130111 h 308411"/>
                <a:gd name="connsiteX86" fmla="*/ 35778 w 289849"/>
                <a:gd name="connsiteY86" fmla="*/ 136887 h 308411"/>
                <a:gd name="connsiteX87" fmla="*/ 28985 w 289849"/>
                <a:gd name="connsiteY87" fmla="*/ 139749 h 308411"/>
                <a:gd name="connsiteX88" fmla="*/ 9662 w 289849"/>
                <a:gd name="connsiteY88" fmla="*/ 139749 h 308411"/>
                <a:gd name="connsiteX89" fmla="*/ 9209 w 289849"/>
                <a:gd name="connsiteY89" fmla="*/ 195769 h 308411"/>
                <a:gd name="connsiteX90" fmla="*/ 10945 w 289849"/>
                <a:gd name="connsiteY90" fmla="*/ 190423 h 308411"/>
                <a:gd name="connsiteX91" fmla="*/ 15398 w 289849"/>
                <a:gd name="connsiteY91" fmla="*/ 186884 h 308411"/>
                <a:gd name="connsiteX92" fmla="*/ 20003 w 289849"/>
                <a:gd name="connsiteY92" fmla="*/ 184927 h 308411"/>
                <a:gd name="connsiteX93" fmla="*/ 26117 w 289849"/>
                <a:gd name="connsiteY93" fmla="*/ 182291 h 308411"/>
                <a:gd name="connsiteX94" fmla="*/ 32231 w 289849"/>
                <a:gd name="connsiteY94" fmla="*/ 180032 h 308411"/>
                <a:gd name="connsiteX95" fmla="*/ 36986 w 289849"/>
                <a:gd name="connsiteY95" fmla="*/ 179054 h 308411"/>
                <a:gd name="connsiteX96" fmla="*/ 43779 w 289849"/>
                <a:gd name="connsiteY96" fmla="*/ 181914 h 308411"/>
                <a:gd name="connsiteX97" fmla="*/ 46648 w 289849"/>
                <a:gd name="connsiteY97" fmla="*/ 188841 h 308411"/>
                <a:gd name="connsiteX98" fmla="*/ 44912 w 289849"/>
                <a:gd name="connsiteY98" fmla="*/ 194188 h 308411"/>
                <a:gd name="connsiteX99" fmla="*/ 40458 w 289849"/>
                <a:gd name="connsiteY99" fmla="*/ 197726 h 308411"/>
                <a:gd name="connsiteX100" fmla="*/ 35854 w 289849"/>
                <a:gd name="connsiteY100" fmla="*/ 199759 h 308411"/>
                <a:gd name="connsiteX101" fmla="*/ 29740 w 289849"/>
                <a:gd name="connsiteY101" fmla="*/ 202319 h 308411"/>
                <a:gd name="connsiteX102" fmla="*/ 23626 w 289849"/>
                <a:gd name="connsiteY102" fmla="*/ 204579 h 308411"/>
                <a:gd name="connsiteX103" fmla="*/ 18870 w 289849"/>
                <a:gd name="connsiteY103" fmla="*/ 205557 h 308411"/>
                <a:gd name="connsiteX104" fmla="*/ 12077 w 289849"/>
                <a:gd name="connsiteY104" fmla="*/ 202696 h 308411"/>
                <a:gd name="connsiteX105" fmla="*/ 9209 w 289849"/>
                <a:gd name="connsiteY105" fmla="*/ 195769 h 308411"/>
                <a:gd name="connsiteX106" fmla="*/ 33816 w 289849"/>
                <a:gd name="connsiteY106" fmla="*/ 62194 h 308411"/>
                <a:gd name="connsiteX107" fmla="*/ 38798 w 289849"/>
                <a:gd name="connsiteY107" fmla="*/ 63700 h 308411"/>
                <a:gd name="connsiteX108" fmla="*/ 55403 w 289849"/>
                <a:gd name="connsiteY108" fmla="*/ 73639 h 308411"/>
                <a:gd name="connsiteX109" fmla="*/ 58725 w 289849"/>
                <a:gd name="connsiteY109" fmla="*/ 77103 h 308411"/>
                <a:gd name="connsiteX110" fmla="*/ 59932 w 289849"/>
                <a:gd name="connsiteY110" fmla="*/ 81922 h 308411"/>
                <a:gd name="connsiteX111" fmla="*/ 57064 w 289849"/>
                <a:gd name="connsiteY111" fmla="*/ 88698 h 308411"/>
                <a:gd name="connsiteX112" fmla="*/ 50271 w 289849"/>
                <a:gd name="connsiteY112" fmla="*/ 91560 h 308411"/>
                <a:gd name="connsiteX113" fmla="*/ 45289 w 289849"/>
                <a:gd name="connsiteY113" fmla="*/ 90204 h 308411"/>
                <a:gd name="connsiteX114" fmla="*/ 28834 w 289849"/>
                <a:gd name="connsiteY114" fmla="*/ 80115 h 308411"/>
                <a:gd name="connsiteX115" fmla="*/ 25437 w 289849"/>
                <a:gd name="connsiteY115" fmla="*/ 76576 h 308411"/>
                <a:gd name="connsiteX116" fmla="*/ 24154 w 289849"/>
                <a:gd name="connsiteY116" fmla="*/ 71832 h 308411"/>
                <a:gd name="connsiteX117" fmla="*/ 27022 w 289849"/>
                <a:gd name="connsiteY117" fmla="*/ 65056 h 308411"/>
                <a:gd name="connsiteX118" fmla="*/ 33816 w 289849"/>
                <a:gd name="connsiteY118" fmla="*/ 62194 h 308411"/>
                <a:gd name="connsiteX119" fmla="*/ 91484 w 289849"/>
                <a:gd name="connsiteY119" fmla="*/ 53008 h 308411"/>
                <a:gd name="connsiteX120" fmla="*/ 86577 w 289849"/>
                <a:gd name="connsiteY120" fmla="*/ 51653 h 308411"/>
                <a:gd name="connsiteX121" fmla="*/ 83030 w 289849"/>
                <a:gd name="connsiteY121" fmla="*/ 48039 h 308411"/>
                <a:gd name="connsiteX122" fmla="*/ 73670 w 289849"/>
                <a:gd name="connsiteY122" fmla="*/ 31172 h 308411"/>
                <a:gd name="connsiteX123" fmla="*/ 72462 w 289849"/>
                <a:gd name="connsiteY123" fmla="*/ 26504 h 308411"/>
                <a:gd name="connsiteX124" fmla="*/ 75331 w 289849"/>
                <a:gd name="connsiteY124" fmla="*/ 19727 h 308411"/>
                <a:gd name="connsiteX125" fmla="*/ 82124 w 289849"/>
                <a:gd name="connsiteY125" fmla="*/ 16866 h 308411"/>
                <a:gd name="connsiteX126" fmla="*/ 87030 w 289849"/>
                <a:gd name="connsiteY126" fmla="*/ 18222 h 308411"/>
                <a:gd name="connsiteX127" fmla="*/ 90578 w 289849"/>
                <a:gd name="connsiteY127" fmla="*/ 21836 h 308411"/>
                <a:gd name="connsiteX128" fmla="*/ 99937 w 289849"/>
                <a:gd name="connsiteY128" fmla="*/ 38702 h 308411"/>
                <a:gd name="connsiteX129" fmla="*/ 101145 w 289849"/>
                <a:gd name="connsiteY129" fmla="*/ 43220 h 308411"/>
                <a:gd name="connsiteX130" fmla="*/ 98277 w 289849"/>
                <a:gd name="connsiteY130" fmla="*/ 50147 h 308411"/>
                <a:gd name="connsiteX131" fmla="*/ 91484 w 289849"/>
                <a:gd name="connsiteY131" fmla="*/ 53008 h 308411"/>
                <a:gd name="connsiteX132" fmla="*/ 280188 w 289849"/>
                <a:gd name="connsiteY132" fmla="*/ 120473 h 308411"/>
                <a:gd name="connsiteX133" fmla="*/ 286982 w 289849"/>
                <a:gd name="connsiteY133" fmla="*/ 123334 h 308411"/>
                <a:gd name="connsiteX134" fmla="*/ 289850 w 289849"/>
                <a:gd name="connsiteY134" fmla="*/ 130111 h 308411"/>
                <a:gd name="connsiteX135" fmla="*/ 286982 w 289849"/>
                <a:gd name="connsiteY135" fmla="*/ 136887 h 308411"/>
                <a:gd name="connsiteX136" fmla="*/ 280188 w 289849"/>
                <a:gd name="connsiteY136" fmla="*/ 139749 h 308411"/>
                <a:gd name="connsiteX137" fmla="*/ 260865 w 289849"/>
                <a:gd name="connsiteY137" fmla="*/ 139749 h 308411"/>
                <a:gd name="connsiteX138" fmla="*/ 254071 w 289849"/>
                <a:gd name="connsiteY138" fmla="*/ 136887 h 308411"/>
                <a:gd name="connsiteX139" fmla="*/ 251203 w 289849"/>
                <a:gd name="connsiteY139" fmla="*/ 130111 h 308411"/>
                <a:gd name="connsiteX140" fmla="*/ 254071 w 289849"/>
                <a:gd name="connsiteY140" fmla="*/ 123334 h 308411"/>
                <a:gd name="connsiteX141" fmla="*/ 260865 w 289849"/>
                <a:gd name="connsiteY141" fmla="*/ 120473 h 308411"/>
                <a:gd name="connsiteX142" fmla="*/ 280188 w 289849"/>
                <a:gd name="connsiteY142" fmla="*/ 120473 h 308411"/>
                <a:gd name="connsiteX143" fmla="*/ 253014 w 289849"/>
                <a:gd name="connsiteY143" fmla="*/ 178902 h 308411"/>
                <a:gd name="connsiteX144" fmla="*/ 257694 w 289849"/>
                <a:gd name="connsiteY144" fmla="*/ 179957 h 308411"/>
                <a:gd name="connsiteX145" fmla="*/ 263733 w 289849"/>
                <a:gd name="connsiteY145" fmla="*/ 182366 h 308411"/>
                <a:gd name="connsiteX146" fmla="*/ 269847 w 289849"/>
                <a:gd name="connsiteY146" fmla="*/ 185077 h 308411"/>
                <a:gd name="connsiteX147" fmla="*/ 274451 w 289849"/>
                <a:gd name="connsiteY147" fmla="*/ 187035 h 308411"/>
                <a:gd name="connsiteX148" fmla="*/ 278829 w 289849"/>
                <a:gd name="connsiteY148" fmla="*/ 190573 h 308411"/>
                <a:gd name="connsiteX149" fmla="*/ 280490 w 289849"/>
                <a:gd name="connsiteY149" fmla="*/ 195920 h 308411"/>
                <a:gd name="connsiteX150" fmla="*/ 277621 w 289849"/>
                <a:gd name="connsiteY150" fmla="*/ 202696 h 308411"/>
                <a:gd name="connsiteX151" fmla="*/ 270828 w 289849"/>
                <a:gd name="connsiteY151" fmla="*/ 205557 h 308411"/>
                <a:gd name="connsiteX152" fmla="*/ 266224 w 289849"/>
                <a:gd name="connsiteY152" fmla="*/ 204579 h 308411"/>
                <a:gd name="connsiteX153" fmla="*/ 260110 w 289849"/>
                <a:gd name="connsiteY153" fmla="*/ 202244 h 308411"/>
                <a:gd name="connsiteX154" fmla="*/ 253996 w 289849"/>
                <a:gd name="connsiteY154" fmla="*/ 199609 h 308411"/>
                <a:gd name="connsiteX155" fmla="*/ 249391 w 289849"/>
                <a:gd name="connsiteY155" fmla="*/ 197576 h 308411"/>
                <a:gd name="connsiteX156" fmla="*/ 244938 w 289849"/>
                <a:gd name="connsiteY156" fmla="*/ 193962 h 308411"/>
                <a:gd name="connsiteX157" fmla="*/ 243202 w 289849"/>
                <a:gd name="connsiteY157" fmla="*/ 188540 h 308411"/>
                <a:gd name="connsiteX158" fmla="*/ 246146 w 289849"/>
                <a:gd name="connsiteY158" fmla="*/ 181688 h 308411"/>
                <a:gd name="connsiteX159" fmla="*/ 253014 w 289849"/>
                <a:gd name="connsiteY159" fmla="*/ 178902 h 308411"/>
                <a:gd name="connsiteX160" fmla="*/ 265695 w 289849"/>
                <a:gd name="connsiteY160" fmla="*/ 71832 h 308411"/>
                <a:gd name="connsiteX161" fmla="*/ 264412 w 289849"/>
                <a:gd name="connsiteY161" fmla="*/ 76576 h 308411"/>
                <a:gd name="connsiteX162" fmla="*/ 261015 w 289849"/>
                <a:gd name="connsiteY162" fmla="*/ 80115 h 308411"/>
                <a:gd name="connsiteX163" fmla="*/ 244560 w 289849"/>
                <a:gd name="connsiteY163" fmla="*/ 90204 h 308411"/>
                <a:gd name="connsiteX164" fmla="*/ 239579 w 289849"/>
                <a:gd name="connsiteY164" fmla="*/ 91560 h 308411"/>
                <a:gd name="connsiteX165" fmla="*/ 232785 w 289849"/>
                <a:gd name="connsiteY165" fmla="*/ 88698 h 308411"/>
                <a:gd name="connsiteX166" fmla="*/ 229917 w 289849"/>
                <a:gd name="connsiteY166" fmla="*/ 81922 h 308411"/>
                <a:gd name="connsiteX167" fmla="*/ 231125 w 289849"/>
                <a:gd name="connsiteY167" fmla="*/ 77103 h 308411"/>
                <a:gd name="connsiteX168" fmla="*/ 234446 w 289849"/>
                <a:gd name="connsiteY168" fmla="*/ 73639 h 308411"/>
                <a:gd name="connsiteX169" fmla="*/ 251052 w 289849"/>
                <a:gd name="connsiteY169" fmla="*/ 63700 h 308411"/>
                <a:gd name="connsiteX170" fmla="*/ 256034 w 289849"/>
                <a:gd name="connsiteY170" fmla="*/ 62194 h 308411"/>
                <a:gd name="connsiteX171" fmla="*/ 262827 w 289849"/>
                <a:gd name="connsiteY171" fmla="*/ 65056 h 308411"/>
                <a:gd name="connsiteX172" fmla="*/ 265695 w 289849"/>
                <a:gd name="connsiteY172" fmla="*/ 71832 h 308411"/>
                <a:gd name="connsiteX173" fmla="*/ 198366 w 289849"/>
                <a:gd name="connsiteY173" fmla="*/ 53008 h 308411"/>
                <a:gd name="connsiteX174" fmla="*/ 191573 w 289849"/>
                <a:gd name="connsiteY174" fmla="*/ 50147 h 308411"/>
                <a:gd name="connsiteX175" fmla="*/ 188705 w 289849"/>
                <a:gd name="connsiteY175" fmla="*/ 43220 h 308411"/>
                <a:gd name="connsiteX176" fmla="*/ 189912 w 289849"/>
                <a:gd name="connsiteY176" fmla="*/ 38702 h 308411"/>
                <a:gd name="connsiteX177" fmla="*/ 199272 w 289849"/>
                <a:gd name="connsiteY177" fmla="*/ 21836 h 308411"/>
                <a:gd name="connsiteX178" fmla="*/ 202820 w 289849"/>
                <a:gd name="connsiteY178" fmla="*/ 18222 h 308411"/>
                <a:gd name="connsiteX179" fmla="*/ 207726 w 289849"/>
                <a:gd name="connsiteY179" fmla="*/ 16866 h 308411"/>
                <a:gd name="connsiteX180" fmla="*/ 214519 w 289849"/>
                <a:gd name="connsiteY180" fmla="*/ 19727 h 308411"/>
                <a:gd name="connsiteX181" fmla="*/ 217387 w 289849"/>
                <a:gd name="connsiteY181" fmla="*/ 26504 h 308411"/>
                <a:gd name="connsiteX182" fmla="*/ 216179 w 289849"/>
                <a:gd name="connsiteY182" fmla="*/ 31172 h 308411"/>
                <a:gd name="connsiteX183" fmla="*/ 206820 w 289849"/>
                <a:gd name="connsiteY183" fmla="*/ 48039 h 308411"/>
                <a:gd name="connsiteX184" fmla="*/ 203272 w 289849"/>
                <a:gd name="connsiteY184" fmla="*/ 51653 h 308411"/>
                <a:gd name="connsiteX185" fmla="*/ 198366 w 289849"/>
                <a:gd name="connsiteY185" fmla="*/ 53008 h 308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Lst>
              <a:rect l="l" t="t" r="r" b="b"/>
              <a:pathLst>
                <a:path w="289849" h="308411">
                  <a:moveTo>
                    <a:pt x="144925" y="57827"/>
                  </a:moveTo>
                  <a:cubicBezTo>
                    <a:pt x="156902" y="57827"/>
                    <a:pt x="168173" y="60111"/>
                    <a:pt x="178740" y="64679"/>
                  </a:cubicBezTo>
                  <a:cubicBezTo>
                    <a:pt x="189308" y="69247"/>
                    <a:pt x="198517" y="75446"/>
                    <a:pt x="206367" y="83277"/>
                  </a:cubicBezTo>
                  <a:cubicBezTo>
                    <a:pt x="214217" y="91108"/>
                    <a:pt x="220431" y="100294"/>
                    <a:pt x="225011" y="110836"/>
                  </a:cubicBezTo>
                  <a:cubicBezTo>
                    <a:pt x="229590" y="121377"/>
                    <a:pt x="231879" y="132621"/>
                    <a:pt x="231879" y="144567"/>
                  </a:cubicBezTo>
                  <a:cubicBezTo>
                    <a:pt x="231879" y="150893"/>
                    <a:pt x="231478" y="156816"/>
                    <a:pt x="230672" y="162337"/>
                  </a:cubicBezTo>
                  <a:cubicBezTo>
                    <a:pt x="229867" y="167859"/>
                    <a:pt x="228584" y="173155"/>
                    <a:pt x="226823" y="178225"/>
                  </a:cubicBezTo>
                  <a:cubicBezTo>
                    <a:pt x="225061" y="183295"/>
                    <a:pt x="222847" y="188264"/>
                    <a:pt x="220180" y="193133"/>
                  </a:cubicBezTo>
                  <a:cubicBezTo>
                    <a:pt x="217513" y="198003"/>
                    <a:pt x="214317" y="202998"/>
                    <a:pt x="210594" y="208117"/>
                  </a:cubicBezTo>
                  <a:cubicBezTo>
                    <a:pt x="207675" y="212133"/>
                    <a:pt x="205109" y="215748"/>
                    <a:pt x="202895" y="218960"/>
                  </a:cubicBezTo>
                  <a:cubicBezTo>
                    <a:pt x="200680" y="222172"/>
                    <a:pt x="198869" y="225410"/>
                    <a:pt x="197460" y="228673"/>
                  </a:cubicBezTo>
                  <a:cubicBezTo>
                    <a:pt x="196051" y="231935"/>
                    <a:pt x="194994" y="235449"/>
                    <a:pt x="194290" y="239214"/>
                  </a:cubicBezTo>
                  <a:cubicBezTo>
                    <a:pt x="193585" y="242980"/>
                    <a:pt x="193233" y="247422"/>
                    <a:pt x="193233" y="252542"/>
                  </a:cubicBezTo>
                  <a:lnTo>
                    <a:pt x="193233" y="279498"/>
                  </a:lnTo>
                  <a:cubicBezTo>
                    <a:pt x="193233" y="283513"/>
                    <a:pt x="192478" y="287279"/>
                    <a:pt x="190969" y="290792"/>
                  </a:cubicBezTo>
                  <a:cubicBezTo>
                    <a:pt x="189459" y="294306"/>
                    <a:pt x="187396" y="297367"/>
                    <a:pt x="184779" y="299978"/>
                  </a:cubicBezTo>
                  <a:cubicBezTo>
                    <a:pt x="182163" y="302588"/>
                    <a:pt x="179093" y="304646"/>
                    <a:pt x="175571" y="306152"/>
                  </a:cubicBezTo>
                  <a:cubicBezTo>
                    <a:pt x="172048" y="307658"/>
                    <a:pt x="168273" y="308412"/>
                    <a:pt x="164248" y="308412"/>
                  </a:cubicBezTo>
                  <a:lnTo>
                    <a:pt x="125601" y="308412"/>
                  </a:lnTo>
                  <a:cubicBezTo>
                    <a:pt x="121576" y="308412"/>
                    <a:pt x="117801" y="307658"/>
                    <a:pt x="114279" y="306152"/>
                  </a:cubicBezTo>
                  <a:cubicBezTo>
                    <a:pt x="110757" y="304646"/>
                    <a:pt x="107687" y="302588"/>
                    <a:pt x="105070" y="299978"/>
                  </a:cubicBezTo>
                  <a:cubicBezTo>
                    <a:pt x="102454" y="297367"/>
                    <a:pt x="100391" y="294306"/>
                    <a:pt x="98881" y="290792"/>
                  </a:cubicBezTo>
                  <a:cubicBezTo>
                    <a:pt x="97371" y="287279"/>
                    <a:pt x="96617" y="283513"/>
                    <a:pt x="96617" y="279498"/>
                  </a:cubicBezTo>
                  <a:lnTo>
                    <a:pt x="96617" y="252391"/>
                  </a:lnTo>
                  <a:cubicBezTo>
                    <a:pt x="96617" y="247271"/>
                    <a:pt x="96264" y="242854"/>
                    <a:pt x="95560" y="239139"/>
                  </a:cubicBezTo>
                  <a:cubicBezTo>
                    <a:pt x="94855" y="235424"/>
                    <a:pt x="93773" y="231935"/>
                    <a:pt x="92314" y="228673"/>
                  </a:cubicBezTo>
                  <a:cubicBezTo>
                    <a:pt x="90855" y="225410"/>
                    <a:pt x="89043" y="222172"/>
                    <a:pt x="86879" y="218960"/>
                  </a:cubicBezTo>
                  <a:cubicBezTo>
                    <a:pt x="84716" y="215748"/>
                    <a:pt x="82174" y="212133"/>
                    <a:pt x="79256" y="208117"/>
                  </a:cubicBezTo>
                  <a:cubicBezTo>
                    <a:pt x="75532" y="202998"/>
                    <a:pt x="72337" y="198003"/>
                    <a:pt x="69670" y="193133"/>
                  </a:cubicBezTo>
                  <a:cubicBezTo>
                    <a:pt x="67003" y="188264"/>
                    <a:pt x="64788" y="183295"/>
                    <a:pt x="63027" y="178225"/>
                  </a:cubicBezTo>
                  <a:cubicBezTo>
                    <a:pt x="61266" y="173155"/>
                    <a:pt x="59983" y="167859"/>
                    <a:pt x="59178" y="162337"/>
                  </a:cubicBezTo>
                  <a:cubicBezTo>
                    <a:pt x="58372" y="156816"/>
                    <a:pt x="57970" y="150893"/>
                    <a:pt x="57970" y="144567"/>
                  </a:cubicBezTo>
                  <a:cubicBezTo>
                    <a:pt x="57970" y="132621"/>
                    <a:pt x="60260" y="121377"/>
                    <a:pt x="64839" y="110836"/>
                  </a:cubicBezTo>
                  <a:cubicBezTo>
                    <a:pt x="69418" y="100294"/>
                    <a:pt x="75633" y="91108"/>
                    <a:pt x="83483" y="83277"/>
                  </a:cubicBezTo>
                  <a:cubicBezTo>
                    <a:pt x="91333" y="75446"/>
                    <a:pt x="100541" y="69247"/>
                    <a:pt x="111109" y="64679"/>
                  </a:cubicBezTo>
                  <a:cubicBezTo>
                    <a:pt x="121676" y="60111"/>
                    <a:pt x="132948" y="57827"/>
                    <a:pt x="144925" y="57827"/>
                  </a:cubicBezTo>
                  <a:close/>
                  <a:moveTo>
                    <a:pt x="173909" y="269860"/>
                  </a:moveTo>
                  <a:lnTo>
                    <a:pt x="115940" y="269860"/>
                  </a:lnTo>
                  <a:lnTo>
                    <a:pt x="115940" y="279498"/>
                  </a:lnTo>
                  <a:cubicBezTo>
                    <a:pt x="115940" y="282107"/>
                    <a:pt x="116896" y="284367"/>
                    <a:pt x="118808" y="286275"/>
                  </a:cubicBezTo>
                  <a:cubicBezTo>
                    <a:pt x="120721" y="288182"/>
                    <a:pt x="122985" y="289136"/>
                    <a:pt x="125601" y="289136"/>
                  </a:cubicBezTo>
                  <a:lnTo>
                    <a:pt x="164248" y="289136"/>
                  </a:lnTo>
                  <a:cubicBezTo>
                    <a:pt x="166865" y="289136"/>
                    <a:pt x="169129" y="288182"/>
                    <a:pt x="171041" y="286275"/>
                  </a:cubicBezTo>
                  <a:cubicBezTo>
                    <a:pt x="172954" y="284367"/>
                    <a:pt x="173909" y="282107"/>
                    <a:pt x="173909" y="279498"/>
                  </a:cubicBezTo>
                  <a:lnTo>
                    <a:pt x="173909" y="269860"/>
                  </a:lnTo>
                  <a:close/>
                  <a:moveTo>
                    <a:pt x="173909" y="250584"/>
                  </a:moveTo>
                  <a:cubicBezTo>
                    <a:pt x="174010" y="242251"/>
                    <a:pt x="175042" y="235099"/>
                    <a:pt x="177004" y="229125"/>
                  </a:cubicBezTo>
                  <a:cubicBezTo>
                    <a:pt x="178967" y="223151"/>
                    <a:pt x="181383" y="217730"/>
                    <a:pt x="184251" y="212861"/>
                  </a:cubicBezTo>
                  <a:cubicBezTo>
                    <a:pt x="187119" y="207991"/>
                    <a:pt x="190189" y="203374"/>
                    <a:pt x="193459" y="199007"/>
                  </a:cubicBezTo>
                  <a:cubicBezTo>
                    <a:pt x="196730" y="194639"/>
                    <a:pt x="199800" y="189921"/>
                    <a:pt x="202668" y="184851"/>
                  </a:cubicBezTo>
                  <a:cubicBezTo>
                    <a:pt x="205536" y="179781"/>
                    <a:pt x="207901" y="174034"/>
                    <a:pt x="209763" y="167608"/>
                  </a:cubicBezTo>
                  <a:cubicBezTo>
                    <a:pt x="211625" y="161183"/>
                    <a:pt x="212556" y="153503"/>
                    <a:pt x="212556" y="144567"/>
                  </a:cubicBezTo>
                  <a:cubicBezTo>
                    <a:pt x="212556" y="135231"/>
                    <a:pt x="210795" y="126472"/>
                    <a:pt x="207273" y="118290"/>
                  </a:cubicBezTo>
                  <a:cubicBezTo>
                    <a:pt x="203750" y="110108"/>
                    <a:pt x="198919" y="102955"/>
                    <a:pt x="192780" y="96830"/>
                  </a:cubicBezTo>
                  <a:cubicBezTo>
                    <a:pt x="186641" y="90706"/>
                    <a:pt x="179470" y="85887"/>
                    <a:pt x="171268" y="82373"/>
                  </a:cubicBezTo>
                  <a:cubicBezTo>
                    <a:pt x="163065" y="78860"/>
                    <a:pt x="154284" y="77103"/>
                    <a:pt x="144925" y="77103"/>
                  </a:cubicBezTo>
                  <a:cubicBezTo>
                    <a:pt x="135566" y="77103"/>
                    <a:pt x="126784" y="78860"/>
                    <a:pt x="118581" y="82373"/>
                  </a:cubicBezTo>
                  <a:cubicBezTo>
                    <a:pt x="110380" y="85887"/>
                    <a:pt x="103208" y="90706"/>
                    <a:pt x="97069" y="96830"/>
                  </a:cubicBezTo>
                  <a:cubicBezTo>
                    <a:pt x="90930" y="102955"/>
                    <a:pt x="86099" y="110108"/>
                    <a:pt x="82577" y="118290"/>
                  </a:cubicBezTo>
                  <a:cubicBezTo>
                    <a:pt x="79054" y="126472"/>
                    <a:pt x="77293" y="135231"/>
                    <a:pt x="77293" y="144567"/>
                  </a:cubicBezTo>
                  <a:cubicBezTo>
                    <a:pt x="77293" y="153503"/>
                    <a:pt x="78224" y="161183"/>
                    <a:pt x="80086" y="167608"/>
                  </a:cubicBezTo>
                  <a:cubicBezTo>
                    <a:pt x="81948" y="174034"/>
                    <a:pt x="84313" y="179781"/>
                    <a:pt x="87181" y="184851"/>
                  </a:cubicBezTo>
                  <a:cubicBezTo>
                    <a:pt x="90050" y="189921"/>
                    <a:pt x="93119" y="194639"/>
                    <a:pt x="96390" y="199007"/>
                  </a:cubicBezTo>
                  <a:cubicBezTo>
                    <a:pt x="99661" y="203374"/>
                    <a:pt x="102731" y="207991"/>
                    <a:pt x="105599" y="212861"/>
                  </a:cubicBezTo>
                  <a:cubicBezTo>
                    <a:pt x="108467" y="217730"/>
                    <a:pt x="110882" y="223151"/>
                    <a:pt x="112846" y="229125"/>
                  </a:cubicBezTo>
                  <a:cubicBezTo>
                    <a:pt x="114808" y="235099"/>
                    <a:pt x="115839" y="242251"/>
                    <a:pt x="115940" y="250584"/>
                  </a:cubicBezTo>
                  <a:lnTo>
                    <a:pt x="173909" y="250584"/>
                  </a:lnTo>
                  <a:close/>
                  <a:moveTo>
                    <a:pt x="144925" y="38551"/>
                  </a:moveTo>
                  <a:cubicBezTo>
                    <a:pt x="142308" y="38551"/>
                    <a:pt x="140043" y="37598"/>
                    <a:pt x="138132" y="35690"/>
                  </a:cubicBezTo>
                  <a:cubicBezTo>
                    <a:pt x="136219" y="33783"/>
                    <a:pt x="135264" y="31524"/>
                    <a:pt x="135264" y="28914"/>
                  </a:cubicBezTo>
                  <a:lnTo>
                    <a:pt x="135264" y="9638"/>
                  </a:lnTo>
                  <a:cubicBezTo>
                    <a:pt x="135264" y="7028"/>
                    <a:pt x="136219" y="4769"/>
                    <a:pt x="138132" y="2861"/>
                  </a:cubicBezTo>
                  <a:cubicBezTo>
                    <a:pt x="140043" y="954"/>
                    <a:pt x="142308" y="0"/>
                    <a:pt x="144925" y="0"/>
                  </a:cubicBezTo>
                  <a:cubicBezTo>
                    <a:pt x="147541" y="0"/>
                    <a:pt x="149806" y="954"/>
                    <a:pt x="151718" y="2861"/>
                  </a:cubicBezTo>
                  <a:cubicBezTo>
                    <a:pt x="153631" y="4769"/>
                    <a:pt x="154586" y="7028"/>
                    <a:pt x="154586" y="9638"/>
                  </a:cubicBezTo>
                  <a:lnTo>
                    <a:pt x="154586" y="28914"/>
                  </a:lnTo>
                  <a:cubicBezTo>
                    <a:pt x="154586" y="31524"/>
                    <a:pt x="153631" y="33783"/>
                    <a:pt x="151718" y="35690"/>
                  </a:cubicBezTo>
                  <a:cubicBezTo>
                    <a:pt x="149806" y="37598"/>
                    <a:pt x="147541" y="38551"/>
                    <a:pt x="144925" y="38551"/>
                  </a:cubicBezTo>
                  <a:close/>
                  <a:moveTo>
                    <a:pt x="9662" y="139749"/>
                  </a:moveTo>
                  <a:cubicBezTo>
                    <a:pt x="7045" y="139749"/>
                    <a:pt x="4781" y="138795"/>
                    <a:pt x="2868" y="136887"/>
                  </a:cubicBezTo>
                  <a:cubicBezTo>
                    <a:pt x="956" y="134980"/>
                    <a:pt x="0" y="132721"/>
                    <a:pt x="0" y="130111"/>
                  </a:cubicBezTo>
                  <a:cubicBezTo>
                    <a:pt x="0" y="127500"/>
                    <a:pt x="956" y="125242"/>
                    <a:pt x="2868" y="123334"/>
                  </a:cubicBezTo>
                  <a:cubicBezTo>
                    <a:pt x="4781" y="121427"/>
                    <a:pt x="7045" y="120473"/>
                    <a:pt x="9662" y="120473"/>
                  </a:cubicBezTo>
                  <a:lnTo>
                    <a:pt x="28985" y="120473"/>
                  </a:lnTo>
                  <a:cubicBezTo>
                    <a:pt x="31602" y="120473"/>
                    <a:pt x="33866" y="121427"/>
                    <a:pt x="35778" y="123334"/>
                  </a:cubicBezTo>
                  <a:cubicBezTo>
                    <a:pt x="37691" y="125242"/>
                    <a:pt x="38647" y="127500"/>
                    <a:pt x="38647" y="130111"/>
                  </a:cubicBezTo>
                  <a:cubicBezTo>
                    <a:pt x="38647" y="132721"/>
                    <a:pt x="37691" y="134980"/>
                    <a:pt x="35778" y="136887"/>
                  </a:cubicBezTo>
                  <a:cubicBezTo>
                    <a:pt x="33866" y="138795"/>
                    <a:pt x="31602" y="139749"/>
                    <a:pt x="28985" y="139749"/>
                  </a:cubicBezTo>
                  <a:lnTo>
                    <a:pt x="9662" y="139749"/>
                  </a:lnTo>
                  <a:close/>
                  <a:moveTo>
                    <a:pt x="9209" y="195769"/>
                  </a:moveTo>
                  <a:cubicBezTo>
                    <a:pt x="9209" y="193761"/>
                    <a:pt x="9787" y="191979"/>
                    <a:pt x="10945" y="190423"/>
                  </a:cubicBezTo>
                  <a:cubicBezTo>
                    <a:pt x="12102" y="188866"/>
                    <a:pt x="13587" y="187687"/>
                    <a:pt x="15398" y="186884"/>
                  </a:cubicBezTo>
                  <a:cubicBezTo>
                    <a:pt x="16505" y="186482"/>
                    <a:pt x="18040" y="185830"/>
                    <a:pt x="20003" y="184927"/>
                  </a:cubicBezTo>
                  <a:cubicBezTo>
                    <a:pt x="21965" y="184023"/>
                    <a:pt x="24003" y="183145"/>
                    <a:pt x="26117" y="182291"/>
                  </a:cubicBezTo>
                  <a:cubicBezTo>
                    <a:pt x="28230" y="181438"/>
                    <a:pt x="30268" y="180684"/>
                    <a:pt x="32231" y="180032"/>
                  </a:cubicBezTo>
                  <a:cubicBezTo>
                    <a:pt x="34193" y="179379"/>
                    <a:pt x="35778" y="179054"/>
                    <a:pt x="36986" y="179054"/>
                  </a:cubicBezTo>
                  <a:cubicBezTo>
                    <a:pt x="39603" y="179054"/>
                    <a:pt x="41867" y="180007"/>
                    <a:pt x="43779" y="181914"/>
                  </a:cubicBezTo>
                  <a:cubicBezTo>
                    <a:pt x="45692" y="183822"/>
                    <a:pt x="46648" y="186131"/>
                    <a:pt x="46648" y="188841"/>
                  </a:cubicBezTo>
                  <a:cubicBezTo>
                    <a:pt x="46648" y="190849"/>
                    <a:pt x="46069" y="192631"/>
                    <a:pt x="44912" y="194188"/>
                  </a:cubicBezTo>
                  <a:cubicBezTo>
                    <a:pt x="43754" y="195743"/>
                    <a:pt x="42270" y="196923"/>
                    <a:pt x="40458" y="197726"/>
                  </a:cubicBezTo>
                  <a:cubicBezTo>
                    <a:pt x="39351" y="198228"/>
                    <a:pt x="37816" y="198907"/>
                    <a:pt x="35854" y="199759"/>
                  </a:cubicBezTo>
                  <a:cubicBezTo>
                    <a:pt x="33891" y="200612"/>
                    <a:pt x="31853" y="201466"/>
                    <a:pt x="29740" y="202319"/>
                  </a:cubicBezTo>
                  <a:cubicBezTo>
                    <a:pt x="27626" y="203173"/>
                    <a:pt x="25588" y="203926"/>
                    <a:pt x="23626" y="204579"/>
                  </a:cubicBezTo>
                  <a:cubicBezTo>
                    <a:pt x="21663" y="205231"/>
                    <a:pt x="20078" y="205557"/>
                    <a:pt x="18870" y="205557"/>
                  </a:cubicBezTo>
                  <a:cubicBezTo>
                    <a:pt x="16254" y="205557"/>
                    <a:pt x="13989" y="204603"/>
                    <a:pt x="12077" y="202696"/>
                  </a:cubicBezTo>
                  <a:cubicBezTo>
                    <a:pt x="10165" y="200789"/>
                    <a:pt x="9209" y="198480"/>
                    <a:pt x="9209" y="195769"/>
                  </a:cubicBezTo>
                  <a:close/>
                  <a:moveTo>
                    <a:pt x="33816" y="62194"/>
                  </a:moveTo>
                  <a:cubicBezTo>
                    <a:pt x="35426" y="62194"/>
                    <a:pt x="37087" y="62696"/>
                    <a:pt x="38798" y="63700"/>
                  </a:cubicBezTo>
                  <a:lnTo>
                    <a:pt x="55403" y="73639"/>
                  </a:lnTo>
                  <a:cubicBezTo>
                    <a:pt x="56813" y="74442"/>
                    <a:pt x="57920" y="75597"/>
                    <a:pt x="58725" y="77103"/>
                  </a:cubicBezTo>
                  <a:cubicBezTo>
                    <a:pt x="59530" y="78609"/>
                    <a:pt x="59932" y="80215"/>
                    <a:pt x="59932" y="81922"/>
                  </a:cubicBezTo>
                  <a:cubicBezTo>
                    <a:pt x="59932" y="84532"/>
                    <a:pt x="58976" y="86791"/>
                    <a:pt x="57064" y="88698"/>
                  </a:cubicBezTo>
                  <a:cubicBezTo>
                    <a:pt x="55152" y="90606"/>
                    <a:pt x="52887" y="91560"/>
                    <a:pt x="50271" y="91560"/>
                  </a:cubicBezTo>
                  <a:cubicBezTo>
                    <a:pt x="48459" y="91560"/>
                    <a:pt x="46799" y="91108"/>
                    <a:pt x="45289" y="90204"/>
                  </a:cubicBezTo>
                  <a:lnTo>
                    <a:pt x="28834" y="80115"/>
                  </a:lnTo>
                  <a:cubicBezTo>
                    <a:pt x="27425" y="79211"/>
                    <a:pt x="26293" y="78031"/>
                    <a:pt x="25437" y="76576"/>
                  </a:cubicBezTo>
                  <a:cubicBezTo>
                    <a:pt x="24582" y="75120"/>
                    <a:pt x="24154" y="73539"/>
                    <a:pt x="24154" y="71832"/>
                  </a:cubicBezTo>
                  <a:cubicBezTo>
                    <a:pt x="24154" y="69222"/>
                    <a:pt x="25110" y="66963"/>
                    <a:pt x="27022" y="65056"/>
                  </a:cubicBezTo>
                  <a:cubicBezTo>
                    <a:pt x="28935" y="63148"/>
                    <a:pt x="31199" y="62194"/>
                    <a:pt x="33816" y="62194"/>
                  </a:cubicBezTo>
                  <a:close/>
                  <a:moveTo>
                    <a:pt x="91484" y="53008"/>
                  </a:moveTo>
                  <a:cubicBezTo>
                    <a:pt x="89773" y="53008"/>
                    <a:pt x="88137" y="52556"/>
                    <a:pt x="86577" y="51653"/>
                  </a:cubicBezTo>
                  <a:cubicBezTo>
                    <a:pt x="85017" y="50749"/>
                    <a:pt x="83835" y="49545"/>
                    <a:pt x="83030" y="48039"/>
                  </a:cubicBezTo>
                  <a:lnTo>
                    <a:pt x="73670" y="31172"/>
                  </a:lnTo>
                  <a:cubicBezTo>
                    <a:pt x="72865" y="29767"/>
                    <a:pt x="72462" y="28211"/>
                    <a:pt x="72462" y="26504"/>
                  </a:cubicBezTo>
                  <a:cubicBezTo>
                    <a:pt x="72462" y="23894"/>
                    <a:pt x="73419" y="21635"/>
                    <a:pt x="75331" y="19727"/>
                  </a:cubicBezTo>
                  <a:cubicBezTo>
                    <a:pt x="77243" y="17820"/>
                    <a:pt x="79507" y="16866"/>
                    <a:pt x="82124" y="16866"/>
                  </a:cubicBezTo>
                  <a:cubicBezTo>
                    <a:pt x="83835" y="16866"/>
                    <a:pt x="85470" y="17318"/>
                    <a:pt x="87030" y="18222"/>
                  </a:cubicBezTo>
                  <a:cubicBezTo>
                    <a:pt x="88590" y="19125"/>
                    <a:pt x="89773" y="20330"/>
                    <a:pt x="90578" y="21836"/>
                  </a:cubicBezTo>
                  <a:lnTo>
                    <a:pt x="99937" y="38702"/>
                  </a:lnTo>
                  <a:cubicBezTo>
                    <a:pt x="100743" y="40108"/>
                    <a:pt x="101145" y="41613"/>
                    <a:pt x="101145" y="43220"/>
                  </a:cubicBezTo>
                  <a:cubicBezTo>
                    <a:pt x="101145" y="45930"/>
                    <a:pt x="100190" y="48239"/>
                    <a:pt x="98277" y="50147"/>
                  </a:cubicBezTo>
                  <a:cubicBezTo>
                    <a:pt x="96365" y="52054"/>
                    <a:pt x="94100" y="53008"/>
                    <a:pt x="91484" y="53008"/>
                  </a:cubicBezTo>
                  <a:close/>
                  <a:moveTo>
                    <a:pt x="280188" y="120473"/>
                  </a:moveTo>
                  <a:cubicBezTo>
                    <a:pt x="282805" y="120473"/>
                    <a:pt x="285069" y="121427"/>
                    <a:pt x="286982" y="123334"/>
                  </a:cubicBezTo>
                  <a:cubicBezTo>
                    <a:pt x="288893" y="125242"/>
                    <a:pt x="289850" y="127500"/>
                    <a:pt x="289850" y="130111"/>
                  </a:cubicBezTo>
                  <a:cubicBezTo>
                    <a:pt x="289850" y="132721"/>
                    <a:pt x="288893" y="134980"/>
                    <a:pt x="286982" y="136887"/>
                  </a:cubicBezTo>
                  <a:cubicBezTo>
                    <a:pt x="285069" y="138795"/>
                    <a:pt x="282805" y="139749"/>
                    <a:pt x="280188" y="139749"/>
                  </a:cubicBezTo>
                  <a:lnTo>
                    <a:pt x="260865" y="139749"/>
                  </a:lnTo>
                  <a:cubicBezTo>
                    <a:pt x="258248" y="139749"/>
                    <a:pt x="255983" y="138795"/>
                    <a:pt x="254071" y="136887"/>
                  </a:cubicBezTo>
                  <a:cubicBezTo>
                    <a:pt x="252159" y="134980"/>
                    <a:pt x="251203" y="132721"/>
                    <a:pt x="251203" y="130111"/>
                  </a:cubicBezTo>
                  <a:cubicBezTo>
                    <a:pt x="251203" y="127500"/>
                    <a:pt x="252159" y="125242"/>
                    <a:pt x="254071" y="123334"/>
                  </a:cubicBezTo>
                  <a:cubicBezTo>
                    <a:pt x="255983" y="121427"/>
                    <a:pt x="258248" y="120473"/>
                    <a:pt x="260865" y="120473"/>
                  </a:cubicBezTo>
                  <a:lnTo>
                    <a:pt x="280188" y="120473"/>
                  </a:lnTo>
                  <a:close/>
                  <a:moveTo>
                    <a:pt x="253014" y="178902"/>
                  </a:moveTo>
                  <a:cubicBezTo>
                    <a:pt x="254222" y="178902"/>
                    <a:pt x="255782" y="179254"/>
                    <a:pt x="257694" y="179957"/>
                  </a:cubicBezTo>
                  <a:cubicBezTo>
                    <a:pt x="259607" y="180660"/>
                    <a:pt x="261619" y="181462"/>
                    <a:pt x="263733" y="182366"/>
                  </a:cubicBezTo>
                  <a:cubicBezTo>
                    <a:pt x="265847" y="183269"/>
                    <a:pt x="267884" y="184173"/>
                    <a:pt x="269847" y="185077"/>
                  </a:cubicBezTo>
                  <a:cubicBezTo>
                    <a:pt x="271809" y="185980"/>
                    <a:pt x="273345" y="186633"/>
                    <a:pt x="274451" y="187035"/>
                  </a:cubicBezTo>
                  <a:cubicBezTo>
                    <a:pt x="276263" y="187838"/>
                    <a:pt x="277722" y="189018"/>
                    <a:pt x="278829" y="190573"/>
                  </a:cubicBezTo>
                  <a:cubicBezTo>
                    <a:pt x="279936" y="192130"/>
                    <a:pt x="280490" y="193912"/>
                    <a:pt x="280490" y="195920"/>
                  </a:cubicBezTo>
                  <a:cubicBezTo>
                    <a:pt x="280490" y="198529"/>
                    <a:pt x="279534" y="200789"/>
                    <a:pt x="277621" y="202696"/>
                  </a:cubicBezTo>
                  <a:cubicBezTo>
                    <a:pt x="275710" y="204603"/>
                    <a:pt x="273445" y="205557"/>
                    <a:pt x="270828" y="205557"/>
                  </a:cubicBezTo>
                  <a:cubicBezTo>
                    <a:pt x="269721" y="205557"/>
                    <a:pt x="268186" y="205231"/>
                    <a:pt x="266224" y="204579"/>
                  </a:cubicBezTo>
                  <a:cubicBezTo>
                    <a:pt x="264262" y="203926"/>
                    <a:pt x="262223" y="203148"/>
                    <a:pt x="260110" y="202244"/>
                  </a:cubicBezTo>
                  <a:cubicBezTo>
                    <a:pt x="257996" y="201341"/>
                    <a:pt x="255959" y="200462"/>
                    <a:pt x="253996" y="199609"/>
                  </a:cubicBezTo>
                  <a:cubicBezTo>
                    <a:pt x="252033" y="198755"/>
                    <a:pt x="250499" y="198078"/>
                    <a:pt x="249391" y="197576"/>
                  </a:cubicBezTo>
                  <a:cubicBezTo>
                    <a:pt x="247580" y="196773"/>
                    <a:pt x="246096" y="195568"/>
                    <a:pt x="244938" y="193962"/>
                  </a:cubicBezTo>
                  <a:cubicBezTo>
                    <a:pt x="243781" y="192355"/>
                    <a:pt x="243202" y="190548"/>
                    <a:pt x="243202" y="188540"/>
                  </a:cubicBezTo>
                  <a:cubicBezTo>
                    <a:pt x="243202" y="185830"/>
                    <a:pt x="244183" y="183546"/>
                    <a:pt x="246146" y="181688"/>
                  </a:cubicBezTo>
                  <a:cubicBezTo>
                    <a:pt x="248108" y="179831"/>
                    <a:pt x="250398" y="178902"/>
                    <a:pt x="253014" y="178902"/>
                  </a:cubicBezTo>
                  <a:close/>
                  <a:moveTo>
                    <a:pt x="265695" y="71832"/>
                  </a:moveTo>
                  <a:cubicBezTo>
                    <a:pt x="265695" y="73539"/>
                    <a:pt x="265267" y="75120"/>
                    <a:pt x="264412" y="76576"/>
                  </a:cubicBezTo>
                  <a:cubicBezTo>
                    <a:pt x="263557" y="78031"/>
                    <a:pt x="262424" y="79211"/>
                    <a:pt x="261015" y="80115"/>
                  </a:cubicBezTo>
                  <a:lnTo>
                    <a:pt x="244560" y="90204"/>
                  </a:lnTo>
                  <a:cubicBezTo>
                    <a:pt x="243051" y="91108"/>
                    <a:pt x="241390" y="91560"/>
                    <a:pt x="239579" y="91560"/>
                  </a:cubicBezTo>
                  <a:cubicBezTo>
                    <a:pt x="236962" y="91560"/>
                    <a:pt x="234698" y="90606"/>
                    <a:pt x="232785" y="88698"/>
                  </a:cubicBezTo>
                  <a:cubicBezTo>
                    <a:pt x="230874" y="86791"/>
                    <a:pt x="229917" y="84532"/>
                    <a:pt x="229917" y="81922"/>
                  </a:cubicBezTo>
                  <a:cubicBezTo>
                    <a:pt x="229917" y="80215"/>
                    <a:pt x="230319" y="78609"/>
                    <a:pt x="231125" y="77103"/>
                  </a:cubicBezTo>
                  <a:cubicBezTo>
                    <a:pt x="231930" y="75597"/>
                    <a:pt x="233037" y="74442"/>
                    <a:pt x="234446" y="73639"/>
                  </a:cubicBezTo>
                  <a:lnTo>
                    <a:pt x="251052" y="63700"/>
                  </a:lnTo>
                  <a:cubicBezTo>
                    <a:pt x="252763" y="62696"/>
                    <a:pt x="254423" y="62194"/>
                    <a:pt x="256034" y="62194"/>
                  </a:cubicBezTo>
                  <a:cubicBezTo>
                    <a:pt x="258650" y="62194"/>
                    <a:pt x="260915" y="63148"/>
                    <a:pt x="262827" y="65056"/>
                  </a:cubicBezTo>
                  <a:cubicBezTo>
                    <a:pt x="264740" y="66963"/>
                    <a:pt x="265695" y="69222"/>
                    <a:pt x="265695" y="71832"/>
                  </a:cubicBezTo>
                  <a:close/>
                  <a:moveTo>
                    <a:pt x="198366" y="53008"/>
                  </a:moveTo>
                  <a:cubicBezTo>
                    <a:pt x="195749" y="53008"/>
                    <a:pt x="193484" y="52054"/>
                    <a:pt x="191573" y="50147"/>
                  </a:cubicBezTo>
                  <a:cubicBezTo>
                    <a:pt x="189660" y="48239"/>
                    <a:pt x="188705" y="45930"/>
                    <a:pt x="188705" y="43220"/>
                  </a:cubicBezTo>
                  <a:cubicBezTo>
                    <a:pt x="188705" y="41613"/>
                    <a:pt x="189107" y="40108"/>
                    <a:pt x="189912" y="38702"/>
                  </a:cubicBezTo>
                  <a:lnTo>
                    <a:pt x="199272" y="21836"/>
                  </a:lnTo>
                  <a:cubicBezTo>
                    <a:pt x="200076" y="20330"/>
                    <a:pt x="201259" y="19125"/>
                    <a:pt x="202820" y="18222"/>
                  </a:cubicBezTo>
                  <a:cubicBezTo>
                    <a:pt x="204379" y="17318"/>
                    <a:pt x="206014" y="16866"/>
                    <a:pt x="207726" y="16866"/>
                  </a:cubicBezTo>
                  <a:cubicBezTo>
                    <a:pt x="210342" y="16866"/>
                    <a:pt x="212607" y="17820"/>
                    <a:pt x="214519" y="19727"/>
                  </a:cubicBezTo>
                  <a:cubicBezTo>
                    <a:pt x="216431" y="21635"/>
                    <a:pt x="217387" y="23894"/>
                    <a:pt x="217387" y="26504"/>
                  </a:cubicBezTo>
                  <a:cubicBezTo>
                    <a:pt x="217387" y="28211"/>
                    <a:pt x="216984" y="29767"/>
                    <a:pt x="216179" y="31172"/>
                  </a:cubicBezTo>
                  <a:lnTo>
                    <a:pt x="206820" y="48039"/>
                  </a:lnTo>
                  <a:cubicBezTo>
                    <a:pt x="206014" y="49545"/>
                    <a:pt x="204832" y="50749"/>
                    <a:pt x="203272" y="51653"/>
                  </a:cubicBezTo>
                  <a:cubicBezTo>
                    <a:pt x="201712" y="52556"/>
                    <a:pt x="200076" y="53008"/>
                    <a:pt x="198366" y="53008"/>
                  </a:cubicBezTo>
                  <a:close/>
                </a:path>
              </a:pathLst>
            </a:custGeom>
            <a:solidFill>
              <a:schemeClr val="bg1"/>
            </a:solidFill>
            <a:ln w="9525" cap="flat">
              <a:noFill/>
              <a:prstDash val="solid"/>
              <a:miter/>
            </a:ln>
          </p:spPr>
          <p:txBody>
            <a:bodyPr rtlCol="0" anchor="ct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765" b="0" i="0" u="none" strike="noStrike" kern="1200" cap="none" spc="0" normalizeH="0" baseline="0" noProof="0">
                <a:ln>
                  <a:noFill/>
                </a:ln>
                <a:solidFill>
                  <a:prstClr val="black"/>
                </a:solidFill>
                <a:effectLst/>
                <a:uLnTx/>
                <a:uFillTx/>
                <a:latin typeface="Segoe UI"/>
                <a:ea typeface="+mn-ea"/>
                <a:cs typeface="+mn-cs"/>
              </a:endParaRPr>
            </a:p>
          </p:txBody>
        </p:sp>
      </p:grpSp>
      <p:pic>
        <p:nvPicPr>
          <p:cNvPr id="21" name="Picture 20">
            <a:extLst>
              <a:ext uri="{FF2B5EF4-FFF2-40B4-BE49-F238E27FC236}">
                <a16:creationId xmlns:a16="http://schemas.microsoft.com/office/drawing/2014/main" id="{B17C863B-EAF0-6F02-18F1-DD771C0B3EB3}"/>
              </a:ext>
              <a:ext uri="{C183D7F6-B498-43B3-948B-1728B52AA6E4}">
                <adec:decorative xmlns:adec="http://schemas.microsoft.com/office/drawing/2017/decorative" val="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545942" y="1475747"/>
            <a:ext cx="5168538" cy="2455056"/>
          </a:xfrm>
          <a:prstGeom prst="roundRect">
            <a:avLst>
              <a:gd name="adj" fmla="val 2430"/>
            </a:avLst>
          </a:prstGeom>
          <a:solidFill>
            <a:schemeClr val="bg1"/>
          </a:solidFill>
          <a:ln>
            <a:solidFill>
              <a:schemeClr val="bg1">
                <a:lumMod val="75000"/>
              </a:schemeClr>
            </a:solidFill>
          </a:ln>
          <a:effectLst/>
        </p:spPr>
      </p:pic>
      <p:pic>
        <p:nvPicPr>
          <p:cNvPr id="22" name="Picture 21">
            <a:extLst>
              <a:ext uri="{FF2B5EF4-FFF2-40B4-BE49-F238E27FC236}">
                <a16:creationId xmlns:a16="http://schemas.microsoft.com/office/drawing/2014/main" id="{D5E696B6-0C93-216C-36C0-E2EA63D77B89}"/>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6539119" y="4154725"/>
            <a:ext cx="5175362" cy="1919052"/>
          </a:xfrm>
          <a:prstGeom prst="roundRect">
            <a:avLst>
              <a:gd name="adj" fmla="val 2430"/>
            </a:avLst>
          </a:prstGeom>
          <a:solidFill>
            <a:schemeClr val="bg1"/>
          </a:solidFill>
          <a:ln>
            <a:solidFill>
              <a:schemeClr val="bg1">
                <a:lumMod val="75000"/>
              </a:schemeClr>
            </a:solidFill>
          </a:ln>
          <a:effectLst/>
        </p:spPr>
      </p:pic>
    </p:spTree>
    <p:extLst>
      <p:ext uri="{BB962C8B-B14F-4D97-AF65-F5344CB8AC3E}">
        <p14:creationId xmlns:p14="http://schemas.microsoft.com/office/powerpoint/2010/main" val="29663713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A2F2191-7A6F-5207-E0DD-EFFA899E03B4}"/>
              </a:ext>
              <a:ext uri="{C183D7F6-B498-43B3-948B-1728B52AA6E4}">
                <adec:decorative xmlns:adec="http://schemas.microsoft.com/office/drawing/2017/decorative" val="1"/>
              </a:ext>
            </a:extLst>
          </p:cNvPr>
          <p:cNvSpPr/>
          <p:nvPr/>
        </p:nvSpPr>
        <p:spPr bwMode="auto">
          <a:xfrm>
            <a:off x="7686076" y="0"/>
            <a:ext cx="4505924" cy="6858000"/>
          </a:xfrm>
          <a:prstGeom prst="rect">
            <a:avLst/>
          </a:prstGeom>
          <a:gradFill flip="none" rotWithShape="1">
            <a:gsLst>
              <a:gs pos="52000">
                <a:srgbClr val="818EFF"/>
              </a:gs>
              <a:gs pos="70000">
                <a:srgbClr val="D660FF"/>
              </a:gs>
              <a:gs pos="35000">
                <a:srgbClr val="2DB4FF"/>
              </a:gs>
              <a:gs pos="30000">
                <a:srgbClr val="2DB4FF"/>
              </a:gs>
              <a:gs pos="3000">
                <a:srgbClr val="0078D4"/>
              </a:gs>
              <a:gs pos="97000">
                <a:srgbClr val="FEA874"/>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sp>
        <p:nvSpPr>
          <p:cNvPr id="3" name="Title 2">
            <a:extLst>
              <a:ext uri="{FF2B5EF4-FFF2-40B4-BE49-F238E27FC236}">
                <a16:creationId xmlns:a16="http://schemas.microsoft.com/office/drawing/2014/main" id="{1D71F69F-5A0C-BD2E-8CD5-6A61C0122857}"/>
              </a:ext>
            </a:extLst>
          </p:cNvPr>
          <p:cNvSpPr>
            <a:spLocks noGrp="1"/>
          </p:cNvSpPr>
          <p:nvPr>
            <p:ph type="title"/>
          </p:nvPr>
        </p:nvSpPr>
        <p:spPr>
          <a:xfrm>
            <a:off x="588261" y="3314102"/>
            <a:ext cx="4867659" cy="553998"/>
          </a:xfrm>
        </p:spPr>
        <p:txBody>
          <a:bodyPr/>
          <a:lstStyle/>
          <a:p>
            <a:r>
              <a:rPr lang="en-US" sz="5400"/>
              <a:t>Deliver impact</a:t>
            </a:r>
          </a:p>
        </p:txBody>
      </p:sp>
      <p:sp>
        <p:nvSpPr>
          <p:cNvPr id="18" name="Footer Placeholder 17">
            <a:extLst>
              <a:ext uri="{FF2B5EF4-FFF2-40B4-BE49-F238E27FC236}">
                <a16:creationId xmlns:a16="http://schemas.microsoft.com/office/drawing/2014/main" id="{F2886E84-9639-361F-F4C3-9EB5ADF5ADC8}"/>
              </a:ext>
            </a:extLst>
          </p:cNvPr>
          <p:cNvSpPr>
            <a:spLocks noGrp="1"/>
          </p:cNvSpPr>
          <p:nvPr>
            <p:ph type="ftr" sz="quarter" idx="4294967295"/>
          </p:nvPr>
        </p:nvSpPr>
        <p:spPr>
          <a:xfrm>
            <a:off x="0" y="0"/>
            <a:ext cx="0" cy="0"/>
          </a:xfrm>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white">
                    <a:alpha val="0"/>
                  </a:prstClr>
                </a:solidFill>
                <a:effectLst/>
                <a:uLnTx/>
                <a:uFillTx/>
                <a:latin typeface="Segoe UI"/>
                <a:ea typeface="+mn-ea"/>
                <a:cs typeface="+mn-cs"/>
              </a:rPr>
              <a:t>Journey to Copilot</a:t>
            </a:r>
          </a:p>
        </p:txBody>
      </p:sp>
      <p:pic>
        <p:nvPicPr>
          <p:cNvPr id="2" name="Picture 1">
            <a:hlinkClick r:id="rId3" action="ppaction://hlinksldjump"/>
            <a:extLst>
              <a:ext uri="{FF2B5EF4-FFF2-40B4-BE49-F238E27FC236}">
                <a16:creationId xmlns:a16="http://schemas.microsoft.com/office/drawing/2014/main" id="{6826DA3E-7A76-9FF1-CA8E-CB8FBC28B66D}"/>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7233920" y="1198880"/>
            <a:ext cx="3281680" cy="1849120"/>
          </a:xfrm>
          <a:prstGeom prst="roundRect">
            <a:avLst>
              <a:gd name="adj" fmla="val 2430"/>
            </a:avLst>
          </a:prstGeom>
          <a:solidFill>
            <a:schemeClr val="bg1"/>
          </a:solidFill>
          <a:ln>
            <a:solidFill>
              <a:schemeClr val="bg1">
                <a:lumMod val="75000"/>
              </a:schemeClr>
            </a:solidFill>
          </a:ln>
          <a:effectLst/>
        </p:spPr>
      </p:pic>
      <p:pic>
        <p:nvPicPr>
          <p:cNvPr id="4" name="Picture 3">
            <a:hlinkClick r:id="rId5" action="ppaction://hlinksldjump"/>
            <a:extLst>
              <a:ext uri="{FF2B5EF4-FFF2-40B4-BE49-F238E27FC236}">
                <a16:creationId xmlns:a16="http://schemas.microsoft.com/office/drawing/2014/main" id="{0074F22E-3EC3-D4A4-4A66-AEC800E27927}"/>
              </a:ext>
              <a:ext uri="{C183D7F6-B498-43B3-948B-1728B52AA6E4}">
                <adec:decorative xmlns:adec="http://schemas.microsoft.com/office/drawing/2017/decorative" val="1"/>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7233919" y="3505200"/>
            <a:ext cx="3281681" cy="1793823"/>
          </a:xfrm>
          <a:prstGeom prst="roundRect">
            <a:avLst>
              <a:gd name="adj" fmla="val 2430"/>
            </a:avLst>
          </a:prstGeom>
          <a:solidFill>
            <a:schemeClr val="bg1"/>
          </a:solidFill>
          <a:ln>
            <a:solidFill>
              <a:schemeClr val="bg1">
                <a:lumMod val="75000"/>
              </a:schemeClr>
            </a:solidFill>
          </a:ln>
          <a:effectLst/>
        </p:spPr>
      </p:pic>
      <p:sp>
        <p:nvSpPr>
          <p:cNvPr id="12" name="Rounded Rectangle 6">
            <a:extLst>
              <a:ext uri="{FF2B5EF4-FFF2-40B4-BE49-F238E27FC236}">
                <a16:creationId xmlns:a16="http://schemas.microsoft.com/office/drawing/2014/main" id="{5740F878-A58D-8949-8B94-6C9962B2A8EE}"/>
              </a:ext>
            </a:extLst>
          </p:cNvPr>
          <p:cNvSpPr/>
          <p:nvPr/>
        </p:nvSpPr>
        <p:spPr>
          <a:xfrm>
            <a:off x="549274" y="2864693"/>
            <a:ext cx="2340997" cy="305831"/>
          </a:xfrm>
          <a:prstGeom prst="roundRect">
            <a:avLst>
              <a:gd name="adj" fmla="val 50000"/>
            </a:avLst>
          </a:prstGeom>
          <a:solidFill>
            <a:srgbClr val="0078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00">
              <a:defRPr/>
            </a:pPr>
            <a:r>
              <a:rPr lang="en-US" sz="1400"/>
              <a:t>Microsoft 365 Copilot</a:t>
            </a:r>
          </a:p>
        </p:txBody>
      </p:sp>
      <p:pic>
        <p:nvPicPr>
          <p:cNvPr id="5" name="Picture 4" descr="The Microsoft Copilot icon, which symbolizes a dual-part dialogue involving a conversation between the human and the computer in the form of a speech bubble coming together, almost like a handshake. The icon’s center features the concept of a forward slash, guiding you to connect with your people, your files, and your things. ">
            <a:extLst>
              <a:ext uri="{FF2B5EF4-FFF2-40B4-BE49-F238E27FC236}">
                <a16:creationId xmlns:a16="http://schemas.microsoft.com/office/drawing/2014/main" id="{02B792E0-646D-F691-74D3-E01162E2C44E}"/>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549274" y="559690"/>
            <a:ext cx="893446" cy="781298"/>
          </a:xfrm>
          <a:prstGeom prst="rect">
            <a:avLst/>
          </a:prstGeom>
        </p:spPr>
      </p:pic>
    </p:spTree>
    <p:extLst>
      <p:ext uri="{BB962C8B-B14F-4D97-AF65-F5344CB8AC3E}">
        <p14:creationId xmlns:p14="http://schemas.microsoft.com/office/powerpoint/2010/main" val="37616619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F3F5354-79E8-03E1-D75C-286242F1F17F}"/>
              </a:ext>
            </a:extLst>
          </p:cNvPr>
          <p:cNvSpPr>
            <a:spLocks noGrp="1"/>
          </p:cNvSpPr>
          <p:nvPr>
            <p:ph type="title"/>
          </p:nvPr>
        </p:nvSpPr>
        <p:spPr>
          <a:xfrm>
            <a:off x="569911" y="2769057"/>
            <a:ext cx="4989641" cy="1231106"/>
          </a:xfrm>
        </p:spPr>
        <p:txBody>
          <a:bodyPr/>
          <a:lstStyle/>
          <a:p>
            <a:r>
              <a:rPr lang="en-US"/>
              <a:t>Establish a service management plan</a:t>
            </a:r>
          </a:p>
        </p:txBody>
      </p:sp>
      <p:sp>
        <p:nvSpPr>
          <p:cNvPr id="5" name="Text Placeholder 4">
            <a:extLst>
              <a:ext uri="{FF2B5EF4-FFF2-40B4-BE49-F238E27FC236}">
                <a16:creationId xmlns:a16="http://schemas.microsoft.com/office/drawing/2014/main" id="{19134B47-BB5B-82C7-0F7B-F381DDAC7916}"/>
              </a:ext>
            </a:extLst>
          </p:cNvPr>
          <p:cNvSpPr>
            <a:spLocks noGrp="1"/>
          </p:cNvSpPr>
          <p:nvPr>
            <p:ph type="body" sz="quarter" idx="12"/>
          </p:nvPr>
        </p:nvSpPr>
        <p:spPr/>
        <p:txBody>
          <a:bodyPr/>
          <a:lstStyle/>
          <a:p>
            <a:r>
              <a:rPr lang="en-US"/>
              <a:t>Deliver impact </a:t>
            </a:r>
          </a:p>
        </p:txBody>
      </p:sp>
    </p:spTree>
    <p:extLst>
      <p:ext uri="{BB962C8B-B14F-4D97-AF65-F5344CB8AC3E}">
        <p14:creationId xmlns:p14="http://schemas.microsoft.com/office/powerpoint/2010/main" val="32390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37F142-733E-5696-C00F-F27BFB46B4BC}"/>
            </a:ext>
          </a:extLst>
        </p:cNvPr>
        <p:cNvGrpSpPr/>
        <p:nvPr/>
      </p:nvGrpSpPr>
      <p:grpSpPr>
        <a:xfrm>
          <a:off x="0" y="0"/>
          <a:ext cx="0" cy="0"/>
          <a:chOff x="0" y="0"/>
          <a:chExt cx="0" cy="0"/>
        </a:xfrm>
      </p:grpSpPr>
      <p:sp>
        <p:nvSpPr>
          <p:cNvPr id="20" name="Title 19">
            <a:extLst>
              <a:ext uri="{FF2B5EF4-FFF2-40B4-BE49-F238E27FC236}">
                <a16:creationId xmlns:a16="http://schemas.microsoft.com/office/drawing/2014/main" id="{2B867E66-7855-A357-4CE7-E6F842A07608}"/>
              </a:ext>
            </a:extLst>
          </p:cNvPr>
          <p:cNvSpPr>
            <a:spLocks noGrp="1"/>
          </p:cNvSpPr>
          <p:nvPr>
            <p:ph type="title"/>
          </p:nvPr>
        </p:nvSpPr>
        <p:spPr>
          <a:xfrm>
            <a:off x="588261" y="585216"/>
            <a:ext cx="11011601" cy="553998"/>
          </a:xfrm>
        </p:spPr>
        <p:txBody>
          <a:bodyPr/>
          <a:lstStyle/>
          <a:p>
            <a:r>
              <a:rPr lang="en-US"/>
              <a:t>Deliver impact: Establish service management plan</a:t>
            </a:r>
          </a:p>
        </p:txBody>
      </p:sp>
      <p:sp>
        <p:nvSpPr>
          <p:cNvPr id="26" name="Slide Number Placeholder 25">
            <a:extLst>
              <a:ext uri="{FF2B5EF4-FFF2-40B4-BE49-F238E27FC236}">
                <a16:creationId xmlns:a16="http://schemas.microsoft.com/office/drawing/2014/main" id="{1A48D28C-084C-8210-89AB-72C531DA8C51}"/>
              </a:ext>
              <a:ext uri="{C183D7F6-B498-43B3-948B-1728B52AA6E4}">
                <adec:decorative xmlns:adec="http://schemas.microsoft.com/office/drawing/2017/decorative" val="1"/>
              </a:ext>
            </a:extLst>
          </p:cNvPr>
          <p:cNvSpPr>
            <a:spLocks noGrp="1"/>
          </p:cNvSpPr>
          <p:nvPr>
            <p:ph type="sldNum" sz="quarter" idx="4294967295"/>
          </p:nvPr>
        </p:nvSpPr>
        <p:spPr>
          <a:xfrm>
            <a:off x="9448800" y="6229350"/>
            <a:ext cx="2743200" cy="365125"/>
          </a:xfrm>
          <a:prstGeom prst="rect">
            <a:avLst/>
          </a:prstGeom>
        </p:spPr>
        <p:txBody>
          <a:bodyPr vert="horz" lIns="91440" tIns="45720" rIns="91440" bIns="45720" rtlCol="0" anchor="ctr"/>
          <a:lstStyle>
            <a:defPPr>
              <a:defRPr lang="en-US"/>
            </a:defPPr>
            <a:lvl1pPr marL="0" algn="r" defTabSz="914367" rtl="0" eaLnBrk="1" latinLnBrk="0" hangingPunct="1">
              <a:defRPr sz="1200" kern="1200">
                <a:solidFill>
                  <a:schemeClr val="tx1">
                    <a:tint val="75000"/>
                  </a:schemeClr>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67CA0B0-04EF-433A-8113-67BC344D39D3}" type="slidenum">
              <a:rPr lang="en-US" smtClean="0"/>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000" b="0" i="0" u="none" strike="noStrike" kern="1200" cap="none" spc="0" normalizeH="0" baseline="0" noProof="0">
              <a:ln>
                <a:noFill/>
              </a:ln>
              <a:solidFill>
                <a:prstClr val="black">
                  <a:lumMod val="50000"/>
                  <a:lumOff val="50000"/>
                </a:prstClr>
              </a:solidFill>
              <a:effectLst/>
              <a:uLnTx/>
              <a:uFillTx/>
              <a:latin typeface="Segoe UI"/>
              <a:ea typeface="+mn-ea"/>
              <a:cs typeface="+mn-cs"/>
            </a:endParaRPr>
          </a:p>
        </p:txBody>
      </p:sp>
      <p:sp>
        <p:nvSpPr>
          <p:cNvPr id="9" name="Text Placeholder 1">
            <a:extLst>
              <a:ext uri="{FF2B5EF4-FFF2-40B4-BE49-F238E27FC236}">
                <a16:creationId xmlns:a16="http://schemas.microsoft.com/office/drawing/2014/main" id="{1C305005-478B-F7F8-AD2D-3930AAE5ADDF}"/>
              </a:ext>
            </a:extLst>
          </p:cNvPr>
          <p:cNvSpPr txBox="1">
            <a:spLocks/>
          </p:cNvSpPr>
          <p:nvPr/>
        </p:nvSpPr>
        <p:spPr>
          <a:xfrm>
            <a:off x="588963" y="1200729"/>
            <a:ext cx="5595144" cy="335409"/>
          </a:xfrm>
          <a:prstGeom prst="rect">
            <a:avLst/>
          </a:prstGeom>
        </p:spPr>
        <p:txBody>
          <a:bodyPr vert="horz" lIns="0" tIns="0" rIns="0" bIns="0" rtlCol="0">
            <a:normAutofit/>
          </a:bodyPr>
          <a:lstStyle>
            <a:lvl1pPr marL="0" indent="0" algn="l" defTabSz="914400" rtl="0" eaLnBrk="1" latinLnBrk="0" hangingPunct="1">
              <a:lnSpc>
                <a:spcPct val="90000"/>
              </a:lnSpc>
              <a:spcBef>
                <a:spcPts val="1200"/>
              </a:spcBef>
              <a:spcAft>
                <a:spcPts val="600"/>
              </a:spcAft>
              <a:buFont typeface="Arial" panose="020B0604020202020204" pitchFamily="34" charset="0"/>
              <a:buNone/>
              <a:defRPr sz="2600" kern="2000" spc="-50" baseline="0">
                <a:solidFill>
                  <a:schemeClr val="tx1"/>
                </a:solidFill>
                <a:latin typeface="+mj-lt"/>
                <a:ea typeface="+mn-ea"/>
                <a:cs typeface="+mn-cs"/>
              </a:defRPr>
            </a:lvl1pPr>
            <a:lvl2pPr marL="0" indent="0" algn="l" defTabSz="914400" rtl="0" eaLnBrk="1" latinLnBrk="0" hangingPunct="1">
              <a:lnSpc>
                <a:spcPct val="90000"/>
              </a:lnSpc>
              <a:spcBef>
                <a:spcPts val="600"/>
              </a:spcBef>
              <a:spcAft>
                <a:spcPts val="600"/>
              </a:spcAft>
              <a:buFont typeface="Arial" panose="020B0604020202020204" pitchFamily="34" charset="0"/>
              <a:buNone/>
              <a:defRPr sz="2600" kern="2000" spc="-50" baseline="0">
                <a:solidFill>
                  <a:schemeClr val="tx1"/>
                </a:solidFill>
                <a:latin typeface="+mn-lt"/>
                <a:ea typeface="+mn-ea"/>
                <a:cs typeface="+mn-cs"/>
              </a:defRPr>
            </a:lvl2pPr>
            <a:lvl3pPr marL="0" indent="0" algn="l" defTabSz="914400" rtl="0" eaLnBrk="1" latinLnBrk="0" hangingPunct="1">
              <a:lnSpc>
                <a:spcPct val="100000"/>
              </a:lnSpc>
              <a:spcBef>
                <a:spcPts val="600"/>
              </a:spcBef>
              <a:spcAft>
                <a:spcPts val="600"/>
              </a:spcAft>
              <a:buFont typeface="Arial" panose="020B0604020202020204" pitchFamily="34" charset="0"/>
              <a:buNone/>
              <a:defRPr sz="1600" kern="1200" baseline="0">
                <a:solidFill>
                  <a:schemeClr val="tx1"/>
                </a:solidFill>
                <a:latin typeface="+mj-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4pPr>
            <a:lvl5pPr marL="173736" indent="-173736" algn="l" defTabSz="914400" rtl="0" eaLnBrk="1" latinLnBrk="0" hangingPunct="1">
              <a:lnSpc>
                <a:spcPct val="100000"/>
              </a:lnSpc>
              <a:spcBef>
                <a:spcPts val="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1" indent="0" algn="l" defTabSz="914400" rtl="0" eaLnBrk="1" fontAlgn="auto" latinLnBrk="0" hangingPunct="1">
              <a:lnSpc>
                <a:spcPct val="100000"/>
              </a:lnSpc>
              <a:spcBef>
                <a:spcPts val="1000"/>
              </a:spcBef>
              <a:spcAft>
                <a:spcPts val="600"/>
              </a:spcAft>
              <a:buClrTx/>
              <a:buSzTx/>
              <a:buFont typeface="Arial" panose="020B0604020202020204" pitchFamily="34" charset="0"/>
              <a:buNone/>
              <a:tabLst/>
              <a:defRPr/>
            </a:pPr>
            <a:r>
              <a:rPr kumimoji="0" lang="en-US" sz="1600" i="0" u="none" strike="noStrike" kern="2000" cap="none" spc="-50" normalizeH="0" baseline="0" noProof="0">
                <a:ln>
                  <a:noFill/>
                </a:ln>
                <a:solidFill>
                  <a:srgbClr val="0078D4"/>
                </a:solidFill>
                <a:effectLst/>
                <a:uLnTx/>
                <a:uFillTx/>
                <a:latin typeface="Segoe UI Semibold" panose="020B0502040204020203" pitchFamily="34" charset="0"/>
                <a:ea typeface="+mn-ea"/>
                <a:cs typeface="Segoe UI Semibold" panose="020B0502040204020203" pitchFamily="34" charset="0"/>
              </a:rPr>
              <a:t>Establish forum for continuous service improvement</a:t>
            </a:r>
          </a:p>
        </p:txBody>
      </p:sp>
      <p:sp>
        <p:nvSpPr>
          <p:cNvPr id="6" name="TextBox 5">
            <a:extLst>
              <a:ext uri="{FF2B5EF4-FFF2-40B4-BE49-F238E27FC236}">
                <a16:creationId xmlns:a16="http://schemas.microsoft.com/office/drawing/2014/main" id="{34DD1AF5-45D1-FD0F-46B8-553EB3DE07BE}"/>
              </a:ext>
            </a:extLst>
          </p:cNvPr>
          <p:cNvSpPr txBox="1"/>
          <p:nvPr/>
        </p:nvSpPr>
        <p:spPr>
          <a:xfrm>
            <a:off x="588963" y="1704689"/>
            <a:ext cx="4957072" cy="2291415"/>
          </a:xfrm>
          <a:prstGeom prst="rect">
            <a:avLst/>
          </a:prstGeom>
          <a:noFill/>
        </p:spPr>
        <p:txBody>
          <a:bodyPr wrap="square" lIns="0">
            <a:noAutofit/>
          </a:bodyPr>
          <a:lstStyle/>
          <a:p>
            <a:pPr marL="0" marR="0" lvl="0" indent="0" algn="l" defTabSz="914367" rtl="0" eaLnBrk="1" fontAlgn="auto" latinLnBrk="0" hangingPunct="1">
              <a:lnSpc>
                <a:spcPct val="90000"/>
              </a:lnSpc>
              <a:spcBef>
                <a:spcPts val="1000"/>
              </a:spcBef>
              <a:spcAft>
                <a:spcPts val="600"/>
              </a:spcAft>
              <a:buClrTx/>
              <a:buSzTx/>
              <a:buFontTx/>
              <a:buNone/>
              <a:tabLst/>
              <a:defRPr/>
            </a:pPr>
            <a:r>
              <a:rPr kumimoji="0" lang="en-US" sz="140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Establishing a service management plan empowers</a:t>
            </a:r>
            <a:br>
              <a:rPr kumimoji="0" lang="en-US" sz="140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br>
            <a:r>
              <a:rPr kumimoji="0" lang="en-US" sz="140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IT and User Enablement teams to:</a:t>
            </a:r>
            <a:endParaRPr kumimoji="0" lang="en-US" sz="1200" i="0" u="none" strike="noStrike" kern="2000" cap="none" spc="-5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endParaRPr>
          </a:p>
          <a:p>
            <a:pPr marL="342900" marR="0" lvl="0" indent="-342900" algn="l" defTabSz="914367" rtl="0" eaLnBrk="1" fontAlgn="auto" latinLnBrk="0" hangingPunct="1">
              <a:lnSpc>
                <a:spcPct val="90000"/>
              </a:lnSpc>
              <a:spcBef>
                <a:spcPts val="1000"/>
              </a:spcBef>
              <a:spcAft>
                <a:spcPts val="200"/>
              </a:spcAft>
              <a:buClrTx/>
              <a:buSzTx/>
              <a:buFont typeface="+mj-lt"/>
              <a:buAutoNum type="arabicPeriod"/>
              <a:tabLst/>
              <a:defRPr/>
            </a:pPr>
            <a:r>
              <a:rPr kumimoji="0" lang="en-US" sz="1200" b="0" i="0" u="none" strike="noStrike" kern="2000" cap="none"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Periodically review health and business value of the AI transformation journey</a:t>
            </a:r>
          </a:p>
          <a:p>
            <a:pPr marL="342900" marR="0" lvl="0" indent="-342900" algn="l" defTabSz="914367" rtl="0" eaLnBrk="1" fontAlgn="auto" latinLnBrk="0" hangingPunct="1">
              <a:lnSpc>
                <a:spcPct val="90000"/>
              </a:lnSpc>
              <a:spcBef>
                <a:spcPts val="1000"/>
              </a:spcBef>
              <a:spcAft>
                <a:spcPts val="200"/>
              </a:spcAft>
              <a:buClrTx/>
              <a:buSzTx/>
              <a:buFont typeface="+mj-lt"/>
              <a:buAutoNum type="arabicPeriod"/>
              <a:tabLst/>
              <a:defRPr/>
            </a:pPr>
            <a:r>
              <a:rPr kumimoji="0" lang="en-US" sz="1200" b="0" i="0" u="none" strike="noStrike" kern="2000" cap="none"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Conduct periodic assessments of governance, security, and user enablement practices</a:t>
            </a:r>
          </a:p>
          <a:p>
            <a:pPr marL="342900" marR="0" lvl="0" indent="-342900" algn="l" defTabSz="914367" rtl="0" eaLnBrk="1" fontAlgn="auto" latinLnBrk="0" hangingPunct="1">
              <a:lnSpc>
                <a:spcPct val="90000"/>
              </a:lnSpc>
              <a:spcBef>
                <a:spcPts val="1000"/>
              </a:spcBef>
              <a:spcAft>
                <a:spcPts val="200"/>
              </a:spcAft>
              <a:buClrTx/>
              <a:buSzTx/>
              <a:buFont typeface="+mj-lt"/>
              <a:buAutoNum type="arabicPeriod"/>
              <a:tabLst/>
              <a:defRPr/>
            </a:pPr>
            <a:r>
              <a:rPr kumimoji="0" lang="en-US" sz="1200" b="0" i="0" u="none" strike="noStrike" kern="2000" cap="none"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Identify opportunities for expansion and further optimization of key Microsoft 365 Copilot user experiences</a:t>
            </a:r>
          </a:p>
        </p:txBody>
      </p:sp>
      <p:sp>
        <p:nvSpPr>
          <p:cNvPr id="8" name="Title 2">
            <a:extLst>
              <a:ext uri="{FF2B5EF4-FFF2-40B4-BE49-F238E27FC236}">
                <a16:creationId xmlns:a16="http://schemas.microsoft.com/office/drawing/2014/main" id="{7B6A3BAF-CA04-7DE3-DCA0-FBA61495BE9C}"/>
              </a:ext>
              <a:ext uri="{C183D7F6-B498-43B3-948B-1728B52AA6E4}">
                <adec:decorative xmlns:adec="http://schemas.microsoft.com/office/drawing/2017/decorative" val="1"/>
              </a:ext>
            </a:extLst>
          </p:cNvPr>
          <p:cNvSpPr txBox="1">
            <a:spLocks/>
          </p:cNvSpPr>
          <p:nvPr/>
        </p:nvSpPr>
        <p:spPr>
          <a:xfrm>
            <a:off x="423626" y="940229"/>
            <a:ext cx="5048989" cy="2258768"/>
          </a:xfrm>
          <a:prstGeom prst="rect">
            <a:avLst/>
          </a:prstGeom>
        </p:spPr>
        <p:txBody>
          <a:bodyPr vert="horz" lIns="91440" tIns="45720" rIns="91440" bIns="45720" rtlCol="0" anchor="b">
            <a:normAutofit/>
          </a:bodyPr>
          <a:lstStyle>
            <a:lvl1pPr algn="l" defTabSz="914367" rtl="0" eaLnBrk="1" latinLnBrk="0" hangingPunct="1">
              <a:lnSpc>
                <a:spcPct val="90000"/>
              </a:lnSpc>
              <a:spcBef>
                <a:spcPct val="0"/>
              </a:spcBef>
              <a:buNone/>
              <a:defRPr lang="en-US" sz="3600" b="0" kern="1200" cap="none" spc="0" baseline="0" dirty="0" smtClean="0">
                <a:ln w="3175">
                  <a:noFill/>
                </a:ln>
                <a:gradFill>
                  <a:gsLst>
                    <a:gs pos="1250">
                      <a:schemeClr val="tx1"/>
                    </a:gs>
                    <a:gs pos="100000">
                      <a:schemeClr val="tx1"/>
                    </a:gs>
                  </a:gsLst>
                  <a:lin ang="5400000" scaled="0"/>
                </a:gradFill>
                <a:effectLst/>
                <a:latin typeface="+mj-lt"/>
                <a:ea typeface="+mn-ea"/>
                <a:cs typeface="Segoe UI" pitchFamily="34" charset="0"/>
              </a:defRPr>
            </a:lvl1pPr>
          </a:lstStyle>
          <a:p>
            <a:pPr marL="0" marR="0" lvl="0" indent="0" algn="r" defTabSz="914400" rtl="0" eaLnBrk="1" fontAlgn="auto" latinLnBrk="0" hangingPunct="1">
              <a:lnSpc>
                <a:spcPct val="90000"/>
              </a:lnSpc>
              <a:spcBef>
                <a:spcPct val="0"/>
              </a:spcBef>
              <a:spcAft>
                <a:spcPts val="600"/>
              </a:spcAft>
              <a:buClrTx/>
              <a:buSzTx/>
              <a:buFontTx/>
              <a:buNone/>
              <a:tabLst/>
              <a:defRPr/>
            </a:pPr>
            <a:endParaRPr kumimoji="0" lang="en-US" sz="4000" b="0" i="0" u="none" strike="noStrike" kern="1200" cap="none" spc="-100" normalizeH="0" baseline="0" noProof="0">
              <a:ln w="3175">
                <a:noFill/>
              </a:ln>
              <a:solidFill>
                <a:srgbClr val="0078D4"/>
              </a:solidFill>
              <a:effectLst/>
              <a:uLnTx/>
              <a:uFillTx/>
              <a:latin typeface="Segoe UI Semibold"/>
              <a:ea typeface="+mn-ea"/>
              <a:cs typeface="Segoe UI" pitchFamily="34" charset="0"/>
            </a:endParaRPr>
          </a:p>
        </p:txBody>
      </p:sp>
      <p:sp>
        <p:nvSpPr>
          <p:cNvPr id="4" name="Oval 3">
            <a:extLst>
              <a:ext uri="{FF2B5EF4-FFF2-40B4-BE49-F238E27FC236}">
                <a16:creationId xmlns:a16="http://schemas.microsoft.com/office/drawing/2014/main" id="{EC61B09E-8E59-1D3A-7991-5D60284BA5E8}"/>
              </a:ext>
              <a:ext uri="{C183D7F6-B498-43B3-948B-1728B52AA6E4}">
                <adec:decorative xmlns:adec="http://schemas.microsoft.com/office/drawing/2017/decorative" val="1"/>
              </a:ext>
            </a:extLst>
          </p:cNvPr>
          <p:cNvSpPr/>
          <p:nvPr/>
        </p:nvSpPr>
        <p:spPr>
          <a:xfrm>
            <a:off x="7336051" y="1926596"/>
            <a:ext cx="3553322" cy="3553322"/>
          </a:xfrm>
          <a:prstGeom prst="ellipse">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19" name="Title 1">
            <a:extLst>
              <a:ext uri="{FF2B5EF4-FFF2-40B4-BE49-F238E27FC236}">
                <a16:creationId xmlns:a16="http://schemas.microsoft.com/office/drawing/2014/main" id="{44E7C668-EF4F-8BD7-96B8-D1F17856F5F5}"/>
              </a:ext>
            </a:extLst>
          </p:cNvPr>
          <p:cNvSpPr txBox="1">
            <a:spLocks/>
          </p:cNvSpPr>
          <p:nvPr/>
        </p:nvSpPr>
        <p:spPr>
          <a:xfrm>
            <a:off x="7592397" y="3462360"/>
            <a:ext cx="3040630" cy="646331"/>
          </a:xfrm>
          <a:prstGeom prst="rect">
            <a:avLst/>
          </a:prstGeom>
        </p:spPr>
        <p:txBody>
          <a:bodyPr vert="horz" lIns="91440" tIns="45720" rIns="91440" bIns="45720" rtlCol="0" anchor="ctr">
            <a:spAutoFit/>
          </a:bodyPr>
          <a:lstStyle>
            <a:lvl1pPr algn="l" defTabSz="914400" rtl="0" eaLnBrk="1" latinLnBrk="0" hangingPunct="1">
              <a:lnSpc>
                <a:spcPct val="90000"/>
              </a:lnSpc>
              <a:spcBef>
                <a:spcPct val="0"/>
              </a:spcBef>
              <a:buNone/>
              <a:defRPr sz="2800" kern="1200">
                <a:solidFill>
                  <a:srgbClr val="000000"/>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000" b="0" i="0" u="none" strike="noStrike" kern="1200" cap="none" spc="0" normalizeH="0" baseline="0" noProof="0">
                <a:ln>
                  <a:noFill/>
                </a:ln>
                <a:solidFill>
                  <a:srgbClr val="0078D4"/>
                </a:solidFill>
                <a:effectLst/>
                <a:uLnTx/>
                <a:uFillTx/>
                <a:latin typeface="Segoe UI Semibold"/>
                <a:ea typeface="+mj-ea"/>
                <a:cs typeface="+mj-cs"/>
              </a:rPr>
              <a:t>Service Health Reviews components</a:t>
            </a:r>
          </a:p>
        </p:txBody>
      </p:sp>
      <p:sp>
        <p:nvSpPr>
          <p:cNvPr id="5" name="Freeform: Shape 24">
            <a:extLst>
              <a:ext uri="{FF2B5EF4-FFF2-40B4-BE49-F238E27FC236}">
                <a16:creationId xmlns:a16="http://schemas.microsoft.com/office/drawing/2014/main" id="{89B41D47-B387-2F02-B881-000FCD72A69D}"/>
              </a:ext>
            </a:extLst>
          </p:cNvPr>
          <p:cNvSpPr/>
          <p:nvPr/>
        </p:nvSpPr>
        <p:spPr>
          <a:xfrm>
            <a:off x="8437967" y="1197227"/>
            <a:ext cx="1349492" cy="1349492"/>
          </a:xfrm>
          <a:custGeom>
            <a:avLst/>
            <a:gdLst>
              <a:gd name="connsiteX0" fmla="*/ 0 w 1353343"/>
              <a:gd name="connsiteY0" fmla="*/ 676672 h 1353343"/>
              <a:gd name="connsiteX1" fmla="*/ 676672 w 1353343"/>
              <a:gd name="connsiteY1" fmla="*/ 0 h 1353343"/>
              <a:gd name="connsiteX2" fmla="*/ 1353344 w 1353343"/>
              <a:gd name="connsiteY2" fmla="*/ 676672 h 1353343"/>
              <a:gd name="connsiteX3" fmla="*/ 676672 w 1353343"/>
              <a:gd name="connsiteY3" fmla="*/ 1353344 h 1353343"/>
              <a:gd name="connsiteX4" fmla="*/ 0 w 1353343"/>
              <a:gd name="connsiteY4" fmla="*/ 676672 h 1353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3343" h="1353343">
                <a:moveTo>
                  <a:pt x="0" y="676672"/>
                </a:moveTo>
                <a:cubicBezTo>
                  <a:pt x="0" y="302956"/>
                  <a:pt x="302956" y="0"/>
                  <a:pt x="676672" y="0"/>
                </a:cubicBezTo>
                <a:cubicBezTo>
                  <a:pt x="1050388" y="0"/>
                  <a:pt x="1353344" y="302956"/>
                  <a:pt x="1353344" y="676672"/>
                </a:cubicBezTo>
                <a:cubicBezTo>
                  <a:pt x="1353344" y="1050388"/>
                  <a:pt x="1050388" y="1353344"/>
                  <a:pt x="676672" y="1353344"/>
                </a:cubicBezTo>
                <a:cubicBezTo>
                  <a:pt x="302956" y="1353344"/>
                  <a:pt x="0" y="1050388"/>
                  <a:pt x="0" y="676672"/>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a:ln>
                  <a:noFill/>
                </a:ln>
                <a:solidFill>
                  <a:srgbClr val="FFFFFF"/>
                </a:solidFill>
                <a:effectLst/>
                <a:uLnTx/>
                <a:uFillTx/>
                <a:latin typeface="Segoe UI Semibold"/>
                <a:ea typeface="+mn-ea"/>
                <a:cs typeface="Segoe UI" panose="020B0502040204020203" pitchFamily="34" charset="0"/>
              </a:rPr>
              <a:t>Performance</a:t>
            </a:r>
          </a:p>
        </p:txBody>
      </p:sp>
      <p:sp>
        <p:nvSpPr>
          <p:cNvPr id="17" name="Freeform: Shape 26">
            <a:extLst>
              <a:ext uri="{FF2B5EF4-FFF2-40B4-BE49-F238E27FC236}">
                <a16:creationId xmlns:a16="http://schemas.microsoft.com/office/drawing/2014/main" id="{87EB72E1-48F6-87DE-4981-15C14674467C}"/>
              </a:ext>
            </a:extLst>
          </p:cNvPr>
          <p:cNvSpPr/>
          <p:nvPr/>
        </p:nvSpPr>
        <p:spPr>
          <a:xfrm>
            <a:off x="10023905" y="2112868"/>
            <a:ext cx="1349492" cy="1349492"/>
          </a:xfrm>
          <a:custGeom>
            <a:avLst/>
            <a:gdLst>
              <a:gd name="connsiteX0" fmla="*/ 0 w 1353343"/>
              <a:gd name="connsiteY0" fmla="*/ 676672 h 1353343"/>
              <a:gd name="connsiteX1" fmla="*/ 676672 w 1353343"/>
              <a:gd name="connsiteY1" fmla="*/ 0 h 1353343"/>
              <a:gd name="connsiteX2" fmla="*/ 1353344 w 1353343"/>
              <a:gd name="connsiteY2" fmla="*/ 676672 h 1353343"/>
              <a:gd name="connsiteX3" fmla="*/ 676672 w 1353343"/>
              <a:gd name="connsiteY3" fmla="*/ 1353344 h 1353343"/>
              <a:gd name="connsiteX4" fmla="*/ 0 w 1353343"/>
              <a:gd name="connsiteY4" fmla="*/ 676672 h 1353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3343" h="1353343">
                <a:moveTo>
                  <a:pt x="0" y="676672"/>
                </a:moveTo>
                <a:cubicBezTo>
                  <a:pt x="0" y="302956"/>
                  <a:pt x="302956" y="0"/>
                  <a:pt x="676672" y="0"/>
                </a:cubicBezTo>
                <a:cubicBezTo>
                  <a:pt x="1050388" y="0"/>
                  <a:pt x="1353344" y="302956"/>
                  <a:pt x="1353344" y="676672"/>
                </a:cubicBezTo>
                <a:cubicBezTo>
                  <a:pt x="1353344" y="1050388"/>
                  <a:pt x="1050388" y="1353344"/>
                  <a:pt x="676672" y="1353344"/>
                </a:cubicBezTo>
                <a:cubicBezTo>
                  <a:pt x="302956" y="1353344"/>
                  <a:pt x="0" y="1050388"/>
                  <a:pt x="0" y="676672"/>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a:ln>
                  <a:noFill/>
                </a:ln>
                <a:solidFill>
                  <a:srgbClr val="FFFFFF"/>
                </a:solidFill>
                <a:effectLst/>
                <a:uLnTx/>
                <a:uFillTx/>
                <a:latin typeface="Segoe UI Semibold"/>
                <a:ea typeface="+mn-ea"/>
                <a:cs typeface="Segoe UI" panose="020B0502040204020203" pitchFamily="34" charset="0"/>
              </a:rPr>
              <a:t>Feedback analysis</a:t>
            </a:r>
          </a:p>
        </p:txBody>
      </p:sp>
      <p:sp>
        <p:nvSpPr>
          <p:cNvPr id="21" name="Freeform: Shape 28">
            <a:extLst>
              <a:ext uri="{FF2B5EF4-FFF2-40B4-BE49-F238E27FC236}">
                <a16:creationId xmlns:a16="http://schemas.microsoft.com/office/drawing/2014/main" id="{DA38F38E-4602-CA7D-364D-A7C516E96CE7}"/>
              </a:ext>
            </a:extLst>
          </p:cNvPr>
          <p:cNvSpPr/>
          <p:nvPr/>
        </p:nvSpPr>
        <p:spPr>
          <a:xfrm>
            <a:off x="10023905" y="3944153"/>
            <a:ext cx="1349492" cy="1349492"/>
          </a:xfrm>
          <a:custGeom>
            <a:avLst/>
            <a:gdLst>
              <a:gd name="connsiteX0" fmla="*/ 0 w 1353343"/>
              <a:gd name="connsiteY0" fmla="*/ 676672 h 1353343"/>
              <a:gd name="connsiteX1" fmla="*/ 676672 w 1353343"/>
              <a:gd name="connsiteY1" fmla="*/ 0 h 1353343"/>
              <a:gd name="connsiteX2" fmla="*/ 1353344 w 1353343"/>
              <a:gd name="connsiteY2" fmla="*/ 676672 h 1353343"/>
              <a:gd name="connsiteX3" fmla="*/ 676672 w 1353343"/>
              <a:gd name="connsiteY3" fmla="*/ 1353344 h 1353343"/>
              <a:gd name="connsiteX4" fmla="*/ 0 w 1353343"/>
              <a:gd name="connsiteY4" fmla="*/ 676672 h 1353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3343" h="1353343">
                <a:moveTo>
                  <a:pt x="0" y="676672"/>
                </a:moveTo>
                <a:cubicBezTo>
                  <a:pt x="0" y="302956"/>
                  <a:pt x="302956" y="0"/>
                  <a:pt x="676672" y="0"/>
                </a:cubicBezTo>
                <a:cubicBezTo>
                  <a:pt x="1050388" y="0"/>
                  <a:pt x="1353344" y="302956"/>
                  <a:pt x="1353344" y="676672"/>
                </a:cubicBezTo>
                <a:cubicBezTo>
                  <a:pt x="1353344" y="1050388"/>
                  <a:pt x="1050388" y="1353344"/>
                  <a:pt x="676672" y="1353344"/>
                </a:cubicBezTo>
                <a:cubicBezTo>
                  <a:pt x="302956" y="1353344"/>
                  <a:pt x="0" y="1050388"/>
                  <a:pt x="0" y="676672"/>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a:ln>
                  <a:noFill/>
                </a:ln>
                <a:solidFill>
                  <a:srgbClr val="FFFFFF"/>
                </a:solidFill>
                <a:effectLst/>
                <a:uLnTx/>
                <a:uFillTx/>
                <a:latin typeface="Segoe UI Semibold"/>
                <a:ea typeface="+mn-ea"/>
                <a:cs typeface="Segoe UI" panose="020B0502040204020203" pitchFamily="34" charset="0"/>
              </a:rPr>
              <a:t>Incident review</a:t>
            </a:r>
          </a:p>
        </p:txBody>
      </p:sp>
      <p:sp>
        <p:nvSpPr>
          <p:cNvPr id="22" name="Freeform: Shape 30">
            <a:extLst>
              <a:ext uri="{FF2B5EF4-FFF2-40B4-BE49-F238E27FC236}">
                <a16:creationId xmlns:a16="http://schemas.microsoft.com/office/drawing/2014/main" id="{1A00C3ED-6452-CDB4-7C0D-1286BE6F1E93}"/>
              </a:ext>
            </a:extLst>
          </p:cNvPr>
          <p:cNvSpPr/>
          <p:nvPr/>
        </p:nvSpPr>
        <p:spPr>
          <a:xfrm>
            <a:off x="8437967" y="4859795"/>
            <a:ext cx="1349492" cy="1349492"/>
          </a:xfrm>
          <a:custGeom>
            <a:avLst/>
            <a:gdLst>
              <a:gd name="connsiteX0" fmla="*/ 0 w 1353343"/>
              <a:gd name="connsiteY0" fmla="*/ 676672 h 1353343"/>
              <a:gd name="connsiteX1" fmla="*/ 676672 w 1353343"/>
              <a:gd name="connsiteY1" fmla="*/ 0 h 1353343"/>
              <a:gd name="connsiteX2" fmla="*/ 1353344 w 1353343"/>
              <a:gd name="connsiteY2" fmla="*/ 676672 h 1353343"/>
              <a:gd name="connsiteX3" fmla="*/ 676672 w 1353343"/>
              <a:gd name="connsiteY3" fmla="*/ 1353344 h 1353343"/>
              <a:gd name="connsiteX4" fmla="*/ 0 w 1353343"/>
              <a:gd name="connsiteY4" fmla="*/ 676672 h 1353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3343" h="1353343">
                <a:moveTo>
                  <a:pt x="0" y="676672"/>
                </a:moveTo>
                <a:cubicBezTo>
                  <a:pt x="0" y="302956"/>
                  <a:pt x="302956" y="0"/>
                  <a:pt x="676672" y="0"/>
                </a:cubicBezTo>
                <a:cubicBezTo>
                  <a:pt x="1050388" y="0"/>
                  <a:pt x="1353344" y="302956"/>
                  <a:pt x="1353344" y="676672"/>
                </a:cubicBezTo>
                <a:cubicBezTo>
                  <a:pt x="1353344" y="1050388"/>
                  <a:pt x="1050388" y="1353344"/>
                  <a:pt x="676672" y="1353344"/>
                </a:cubicBezTo>
                <a:cubicBezTo>
                  <a:pt x="302956" y="1353344"/>
                  <a:pt x="0" y="1050388"/>
                  <a:pt x="0" y="676672"/>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a:ln>
                  <a:noFill/>
                </a:ln>
                <a:solidFill>
                  <a:srgbClr val="FFFFFF"/>
                </a:solidFill>
                <a:effectLst/>
                <a:uLnTx/>
                <a:uFillTx/>
                <a:latin typeface="Segoe UI Semibold"/>
                <a:ea typeface="+mn-ea"/>
                <a:cs typeface="Segoe UI" panose="020B0502040204020203" pitchFamily="34" charset="0"/>
              </a:rPr>
              <a:t>Success stories</a:t>
            </a:r>
          </a:p>
        </p:txBody>
      </p:sp>
      <p:sp>
        <p:nvSpPr>
          <p:cNvPr id="23" name="Freeform: Shape 32">
            <a:extLst>
              <a:ext uri="{FF2B5EF4-FFF2-40B4-BE49-F238E27FC236}">
                <a16:creationId xmlns:a16="http://schemas.microsoft.com/office/drawing/2014/main" id="{CD32572D-8597-119E-11CB-8DD5B3B18945}"/>
              </a:ext>
            </a:extLst>
          </p:cNvPr>
          <p:cNvSpPr/>
          <p:nvPr/>
        </p:nvSpPr>
        <p:spPr>
          <a:xfrm>
            <a:off x="6852028" y="3944153"/>
            <a:ext cx="1349492" cy="1349492"/>
          </a:xfrm>
          <a:custGeom>
            <a:avLst/>
            <a:gdLst>
              <a:gd name="connsiteX0" fmla="*/ 0 w 1353343"/>
              <a:gd name="connsiteY0" fmla="*/ 676672 h 1353343"/>
              <a:gd name="connsiteX1" fmla="*/ 676672 w 1353343"/>
              <a:gd name="connsiteY1" fmla="*/ 0 h 1353343"/>
              <a:gd name="connsiteX2" fmla="*/ 1353344 w 1353343"/>
              <a:gd name="connsiteY2" fmla="*/ 676672 h 1353343"/>
              <a:gd name="connsiteX3" fmla="*/ 676672 w 1353343"/>
              <a:gd name="connsiteY3" fmla="*/ 1353344 h 1353343"/>
              <a:gd name="connsiteX4" fmla="*/ 0 w 1353343"/>
              <a:gd name="connsiteY4" fmla="*/ 676672 h 1353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3343" h="1353343">
                <a:moveTo>
                  <a:pt x="0" y="676672"/>
                </a:moveTo>
                <a:cubicBezTo>
                  <a:pt x="0" y="302956"/>
                  <a:pt x="302956" y="0"/>
                  <a:pt x="676672" y="0"/>
                </a:cubicBezTo>
                <a:cubicBezTo>
                  <a:pt x="1050388" y="0"/>
                  <a:pt x="1353344" y="302956"/>
                  <a:pt x="1353344" y="676672"/>
                </a:cubicBezTo>
                <a:cubicBezTo>
                  <a:pt x="1353344" y="1050388"/>
                  <a:pt x="1050388" y="1353344"/>
                  <a:pt x="676672" y="1353344"/>
                </a:cubicBezTo>
                <a:cubicBezTo>
                  <a:pt x="302956" y="1353344"/>
                  <a:pt x="0" y="1050388"/>
                  <a:pt x="0" y="676672"/>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a:ln>
                  <a:noFill/>
                </a:ln>
                <a:solidFill>
                  <a:srgbClr val="FFFFFF"/>
                </a:solidFill>
                <a:effectLst/>
                <a:uLnTx/>
                <a:uFillTx/>
                <a:latin typeface="Segoe UI Semibold"/>
                <a:ea typeface="+mn-ea"/>
                <a:cs typeface="Segoe UI" panose="020B0502040204020203" pitchFamily="34" charset="0"/>
              </a:rPr>
              <a:t>Roadmap planning</a:t>
            </a:r>
          </a:p>
        </p:txBody>
      </p:sp>
      <p:sp>
        <p:nvSpPr>
          <p:cNvPr id="18" name="Freeform: Shape 34">
            <a:extLst>
              <a:ext uri="{FF2B5EF4-FFF2-40B4-BE49-F238E27FC236}">
                <a16:creationId xmlns:a16="http://schemas.microsoft.com/office/drawing/2014/main" id="{F4113EED-9D86-3D2C-804C-77B04FA4D8C2}"/>
              </a:ext>
            </a:extLst>
          </p:cNvPr>
          <p:cNvSpPr/>
          <p:nvPr/>
        </p:nvSpPr>
        <p:spPr>
          <a:xfrm>
            <a:off x="6852028" y="2112868"/>
            <a:ext cx="1349492" cy="1349492"/>
          </a:xfrm>
          <a:custGeom>
            <a:avLst/>
            <a:gdLst>
              <a:gd name="connsiteX0" fmla="*/ 0 w 1353343"/>
              <a:gd name="connsiteY0" fmla="*/ 676672 h 1353343"/>
              <a:gd name="connsiteX1" fmla="*/ 676672 w 1353343"/>
              <a:gd name="connsiteY1" fmla="*/ 0 h 1353343"/>
              <a:gd name="connsiteX2" fmla="*/ 1353344 w 1353343"/>
              <a:gd name="connsiteY2" fmla="*/ 676672 h 1353343"/>
              <a:gd name="connsiteX3" fmla="*/ 676672 w 1353343"/>
              <a:gd name="connsiteY3" fmla="*/ 1353344 h 1353343"/>
              <a:gd name="connsiteX4" fmla="*/ 0 w 1353343"/>
              <a:gd name="connsiteY4" fmla="*/ 676672 h 1353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3343" h="1353343">
                <a:moveTo>
                  <a:pt x="0" y="676672"/>
                </a:moveTo>
                <a:cubicBezTo>
                  <a:pt x="0" y="302956"/>
                  <a:pt x="302956" y="0"/>
                  <a:pt x="676672" y="0"/>
                </a:cubicBezTo>
                <a:cubicBezTo>
                  <a:pt x="1050388" y="0"/>
                  <a:pt x="1353344" y="302956"/>
                  <a:pt x="1353344" y="676672"/>
                </a:cubicBezTo>
                <a:cubicBezTo>
                  <a:pt x="1353344" y="1050388"/>
                  <a:pt x="1050388" y="1353344"/>
                  <a:pt x="676672" y="1353344"/>
                </a:cubicBezTo>
                <a:cubicBezTo>
                  <a:pt x="302956" y="1353344"/>
                  <a:pt x="0" y="1050388"/>
                  <a:pt x="0" y="676672"/>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a:ln>
                  <a:noFill/>
                </a:ln>
                <a:solidFill>
                  <a:srgbClr val="FFFFFF"/>
                </a:solidFill>
                <a:effectLst/>
                <a:uLnTx/>
                <a:uFillTx/>
                <a:latin typeface="Segoe UI Semibold"/>
                <a:ea typeface="+mn-ea"/>
                <a:cs typeface="Segoe UI" panose="020B0502040204020203" pitchFamily="34" charset="0"/>
              </a:rPr>
              <a:t>Risk mitigation</a:t>
            </a:r>
          </a:p>
        </p:txBody>
      </p:sp>
      <p:sp>
        <p:nvSpPr>
          <p:cNvPr id="24" name="Rounded Rectangle 1">
            <a:extLst>
              <a:ext uri="{FF2B5EF4-FFF2-40B4-BE49-F238E27FC236}">
                <a16:creationId xmlns:a16="http://schemas.microsoft.com/office/drawing/2014/main" id="{CE2FDEB9-EA30-767E-7813-3F0EB62C078E}"/>
              </a:ext>
              <a:ext uri="{C183D7F6-B498-43B3-948B-1728B52AA6E4}">
                <adec:decorative xmlns:adec="http://schemas.microsoft.com/office/drawing/2017/decorative" val="0"/>
              </a:ext>
            </a:extLst>
          </p:cNvPr>
          <p:cNvSpPr/>
          <p:nvPr/>
        </p:nvSpPr>
        <p:spPr bwMode="auto">
          <a:xfrm>
            <a:off x="495300" y="4690599"/>
            <a:ext cx="5600699" cy="1383178"/>
          </a:xfrm>
          <a:prstGeom prst="roundRect">
            <a:avLst>
              <a:gd name="adj" fmla="val 9239"/>
            </a:avLst>
          </a:prstGeom>
          <a:solidFill>
            <a:srgbClr val="8661C5">
              <a:alpha val="10000"/>
            </a:srgbClr>
          </a:solidFill>
          <a:ln w="19050">
            <a:solidFill>
              <a:srgbClr val="8661C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225425" marR="0" lvl="1" indent="-214313" algn="l" defTabSz="914400" rtl="0" eaLnBrk="1" fontAlgn="auto" latinLnBrk="0" hangingPunct="1">
              <a:lnSpc>
                <a:spcPct val="90000"/>
              </a:lnSpc>
              <a:spcBef>
                <a:spcPts val="500"/>
              </a:spcBef>
              <a:spcAft>
                <a:spcPts val="0"/>
              </a:spcAft>
              <a:buClrTx/>
              <a:buSzTx/>
              <a:buFont typeface="System Font Regular"/>
              <a:buChar char="・"/>
              <a:tabLst/>
              <a:defRPr/>
            </a:pPr>
            <a:r>
              <a:rPr kumimoji="0" lang="en-US" sz="12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Access the </a:t>
            </a:r>
            <a:r>
              <a:rPr kumimoji="0" lang="en-US" sz="1200" b="0" i="0" u="none" strike="noStrike" kern="1200" cap="none" spc="0" normalizeH="0" baseline="0" noProof="0">
                <a:ln>
                  <a:noFill/>
                </a:ln>
                <a:solidFill>
                  <a:srgbClr val="0078D4"/>
                </a:solidFill>
                <a:effectLst/>
                <a:uLnTx/>
                <a:uFillTx/>
                <a:latin typeface="Segoe UI" panose="020B0502040204020203" pitchFamily="34" charset="0"/>
                <a:ea typeface="+mn-ea"/>
                <a:cs typeface="Segoe UI" panose="020B0502040204020203" pitchFamily="34" charset="0"/>
                <a:hlinkClick r:id="rId3">
                  <a:extLst>
                    <a:ext uri="{A12FA001-AC4F-418D-AE19-62706E023703}">
                      <ahyp:hlinkClr xmlns:ahyp="http://schemas.microsoft.com/office/drawing/2018/hyperlinkcolor" val="tx"/>
                    </a:ext>
                  </a:extLst>
                </a:hlinkClick>
              </a:rPr>
              <a:t>admin documentation</a:t>
            </a:r>
            <a:r>
              <a:rPr kumimoji="0" lang="en-US" sz="1200" b="0" i="0" u="none" strike="noStrike" kern="1200" cap="none" spc="0" normalizeH="0" baseline="0" noProof="0">
                <a:ln>
                  <a:noFill/>
                </a:ln>
                <a:solidFill>
                  <a:srgbClr val="0078D4"/>
                </a:solidFill>
                <a:effectLst/>
                <a:uLnTx/>
                <a:uFillTx/>
                <a:latin typeface="Segoe UI" panose="020B0502040204020203" pitchFamily="34" charset="0"/>
                <a:ea typeface="+mn-ea"/>
                <a:cs typeface="Segoe UI" panose="020B0502040204020203" pitchFamily="34" charset="0"/>
              </a:rPr>
              <a:t> </a:t>
            </a:r>
            <a:r>
              <a:rPr kumimoji="0" lang="en-US" sz="12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for the latest technical </a:t>
            </a:r>
            <a:br>
              <a:rPr kumimoji="0" lang="en-US" sz="12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br>
            <a:r>
              <a:rPr kumimoji="0" lang="en-US" sz="12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requirements, policies and reporting</a:t>
            </a:r>
          </a:p>
          <a:p>
            <a:pPr marL="225425" marR="0" lvl="1" indent="-214313" algn="l" defTabSz="914400" rtl="0" eaLnBrk="1" fontAlgn="auto" latinLnBrk="0" hangingPunct="1">
              <a:lnSpc>
                <a:spcPct val="90000"/>
              </a:lnSpc>
              <a:spcBef>
                <a:spcPts val="500"/>
              </a:spcBef>
              <a:spcAft>
                <a:spcPts val="0"/>
              </a:spcAft>
              <a:buClrTx/>
              <a:buSzTx/>
              <a:buFont typeface="System Font Regular"/>
              <a:buChar char="・"/>
              <a:tabLst/>
              <a:defRPr/>
            </a:pPr>
            <a:r>
              <a:rPr kumimoji="0" lang="en-US" sz="12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Join </a:t>
            </a:r>
            <a:r>
              <a:rPr kumimoji="0" lang="en-US" sz="1200" b="0" i="0" u="none" strike="noStrike" kern="1200" cap="none" spc="0" normalizeH="0" baseline="0" noProof="0">
                <a:ln>
                  <a:noFill/>
                </a:ln>
                <a:solidFill>
                  <a:srgbClr val="0078D4"/>
                </a:solidFill>
                <a:effectLst/>
                <a:uLnTx/>
                <a:uFillTx/>
                <a:latin typeface="Segoe UI" panose="020B0502040204020203" pitchFamily="34" charset="0"/>
                <a:ea typeface="+mn-ea"/>
                <a:cs typeface="Segoe UI" panose="020B0502040204020203" pitchFamily="34" charset="0"/>
                <a:hlinkClick r:id="rId4">
                  <a:extLst>
                    <a:ext uri="{A12FA001-AC4F-418D-AE19-62706E023703}">
                      <ahyp:hlinkClr xmlns:ahyp="http://schemas.microsoft.com/office/drawing/2018/hyperlinkcolor" val="tx"/>
                    </a:ext>
                  </a:extLst>
                </a:hlinkClick>
              </a:rPr>
              <a:t>the Copilot community</a:t>
            </a:r>
            <a:r>
              <a:rPr kumimoji="0" lang="en-US" sz="1200" b="0" i="0" u="none" strike="noStrike" kern="1200" cap="none" spc="0" normalizeH="0" baseline="0" noProof="0">
                <a:ln>
                  <a:noFill/>
                </a:ln>
                <a:solidFill>
                  <a:srgbClr val="0078D4"/>
                </a:solidFill>
                <a:effectLst/>
                <a:uLnTx/>
                <a:uFillTx/>
                <a:latin typeface="Segoe UI" panose="020B0502040204020203" pitchFamily="34" charset="0"/>
                <a:ea typeface="+mn-ea"/>
                <a:cs typeface="Segoe UI" panose="020B0502040204020203" pitchFamily="34" charset="0"/>
              </a:rPr>
              <a:t> </a:t>
            </a:r>
            <a:r>
              <a:rPr kumimoji="0" lang="en-US" sz="12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to connect with experts and community members</a:t>
            </a:r>
          </a:p>
          <a:p>
            <a:pPr marL="225425" marR="0" lvl="1" indent="-214313" algn="l" defTabSz="914400" rtl="0" eaLnBrk="1" fontAlgn="auto" latinLnBrk="0" hangingPunct="1">
              <a:lnSpc>
                <a:spcPct val="90000"/>
              </a:lnSpc>
              <a:spcBef>
                <a:spcPts val="500"/>
              </a:spcBef>
              <a:spcAft>
                <a:spcPts val="0"/>
              </a:spcAft>
              <a:buClrTx/>
              <a:buSzTx/>
              <a:buFont typeface="System Font Regular"/>
              <a:buChar char="・"/>
              <a:tabLst/>
              <a:defRPr/>
            </a:pPr>
            <a:r>
              <a:rPr kumimoji="0" lang="en-US" sz="12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Participate in Copilot Ask Microsoft Anything </a:t>
            </a:r>
            <a:r>
              <a:rPr kumimoji="0" lang="en-US" sz="1200" b="0" i="0" u="none" strike="noStrike" kern="1200" cap="none" spc="0" normalizeH="0" baseline="0" noProof="0">
                <a:ln>
                  <a:noFill/>
                </a:ln>
                <a:solidFill>
                  <a:srgbClr val="0078D4"/>
                </a:solidFill>
                <a:effectLst/>
                <a:uLnTx/>
                <a:uFillTx/>
                <a:latin typeface="Segoe UI" panose="020B0502040204020203" pitchFamily="34" charset="0"/>
                <a:ea typeface="+mn-ea"/>
                <a:cs typeface="Segoe UI" panose="020B0502040204020203" pitchFamily="34" charset="0"/>
                <a:hlinkClick r:id="rId5">
                  <a:extLst>
                    <a:ext uri="{A12FA001-AC4F-418D-AE19-62706E023703}">
                      <ahyp:hlinkClr xmlns:ahyp="http://schemas.microsoft.com/office/drawing/2018/hyperlinkcolor" val="tx"/>
                    </a:ext>
                  </a:extLst>
                </a:hlinkClick>
              </a:rPr>
              <a:t>events</a:t>
            </a:r>
            <a:endParaRPr kumimoji="0" lang="en-US" sz="1200" b="0" i="0" u="none" strike="noStrike" kern="1200" cap="none" spc="0" normalizeH="0" baseline="0" noProof="0">
              <a:ln>
                <a:noFill/>
              </a:ln>
              <a:solidFill>
                <a:srgbClr val="0078D4"/>
              </a:solidFill>
              <a:effectLst/>
              <a:uLnTx/>
              <a:uFillTx/>
              <a:latin typeface="Segoe UI" panose="020B0502040204020203" pitchFamily="34" charset="0"/>
              <a:ea typeface="+mn-ea"/>
              <a:cs typeface="Segoe UI" panose="020B0502040204020203" pitchFamily="34" charset="0"/>
            </a:endParaRPr>
          </a:p>
        </p:txBody>
      </p:sp>
      <p:grpSp>
        <p:nvGrpSpPr>
          <p:cNvPr id="27" name="Group 26">
            <a:extLst>
              <a:ext uri="{FF2B5EF4-FFF2-40B4-BE49-F238E27FC236}">
                <a16:creationId xmlns:a16="http://schemas.microsoft.com/office/drawing/2014/main" id="{5DD105B9-91FD-46B8-D9D5-55C87C916FF0}"/>
              </a:ext>
              <a:ext uri="{C183D7F6-B498-43B3-948B-1728B52AA6E4}">
                <adec:decorative xmlns:adec="http://schemas.microsoft.com/office/drawing/2017/decorative" val="1"/>
              </a:ext>
            </a:extLst>
          </p:cNvPr>
          <p:cNvGrpSpPr/>
          <p:nvPr/>
        </p:nvGrpSpPr>
        <p:grpSpPr>
          <a:xfrm>
            <a:off x="5143804" y="4306028"/>
            <a:ext cx="748996" cy="748996"/>
            <a:chOff x="5172928" y="4167694"/>
            <a:chExt cx="748996" cy="748996"/>
          </a:xfrm>
        </p:grpSpPr>
        <p:sp>
          <p:nvSpPr>
            <p:cNvPr id="28" name="Oval 1091_1">
              <a:extLst>
                <a:ext uri="{FF2B5EF4-FFF2-40B4-BE49-F238E27FC236}">
                  <a16:creationId xmlns:a16="http://schemas.microsoft.com/office/drawing/2014/main" id="{004DADD6-CD77-055F-D4C2-FFCA4AD01852}"/>
                </a:ext>
              </a:extLst>
            </p:cNvPr>
            <p:cNvSpPr/>
            <p:nvPr/>
          </p:nvSpPr>
          <p:spPr bwMode="auto">
            <a:xfrm>
              <a:off x="5172928" y="4167694"/>
              <a:ext cx="748996" cy="748996"/>
            </a:xfrm>
            <a:prstGeom prst="ellipse">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2000" b="1">
                <a:solidFill>
                  <a:srgbClr val="FFFFFF"/>
                </a:solidFill>
                <a:latin typeface="Segoe UI Semibold" panose="020B0502040204020203" pitchFamily="34" charset="0"/>
                <a:cs typeface="Segoe UI Semibold" panose="020B0502040204020203" pitchFamily="34" charset="0"/>
              </a:endParaRPr>
            </a:p>
          </p:txBody>
        </p:sp>
        <p:sp>
          <p:nvSpPr>
            <p:cNvPr id="29" name="Freeform: Shape 19">
              <a:extLst>
                <a:ext uri="{FF2B5EF4-FFF2-40B4-BE49-F238E27FC236}">
                  <a16:creationId xmlns:a16="http://schemas.microsoft.com/office/drawing/2014/main" id="{F99D695C-085C-8253-ED8D-00B958B61869}"/>
                </a:ext>
              </a:extLst>
            </p:cNvPr>
            <p:cNvSpPr/>
            <p:nvPr/>
          </p:nvSpPr>
          <p:spPr>
            <a:xfrm>
              <a:off x="5360885" y="4343705"/>
              <a:ext cx="373082" cy="396974"/>
            </a:xfrm>
            <a:custGeom>
              <a:avLst/>
              <a:gdLst>
                <a:gd name="connsiteX0" fmla="*/ 144925 w 289849"/>
                <a:gd name="connsiteY0" fmla="*/ 57827 h 308411"/>
                <a:gd name="connsiteX1" fmla="*/ 178740 w 289849"/>
                <a:gd name="connsiteY1" fmla="*/ 64679 h 308411"/>
                <a:gd name="connsiteX2" fmla="*/ 206367 w 289849"/>
                <a:gd name="connsiteY2" fmla="*/ 83277 h 308411"/>
                <a:gd name="connsiteX3" fmla="*/ 225011 w 289849"/>
                <a:gd name="connsiteY3" fmla="*/ 110836 h 308411"/>
                <a:gd name="connsiteX4" fmla="*/ 231879 w 289849"/>
                <a:gd name="connsiteY4" fmla="*/ 144567 h 308411"/>
                <a:gd name="connsiteX5" fmla="*/ 230672 w 289849"/>
                <a:gd name="connsiteY5" fmla="*/ 162337 h 308411"/>
                <a:gd name="connsiteX6" fmla="*/ 226823 w 289849"/>
                <a:gd name="connsiteY6" fmla="*/ 178225 h 308411"/>
                <a:gd name="connsiteX7" fmla="*/ 220180 w 289849"/>
                <a:gd name="connsiteY7" fmla="*/ 193133 h 308411"/>
                <a:gd name="connsiteX8" fmla="*/ 210594 w 289849"/>
                <a:gd name="connsiteY8" fmla="*/ 208117 h 308411"/>
                <a:gd name="connsiteX9" fmla="*/ 202895 w 289849"/>
                <a:gd name="connsiteY9" fmla="*/ 218960 h 308411"/>
                <a:gd name="connsiteX10" fmla="*/ 197460 w 289849"/>
                <a:gd name="connsiteY10" fmla="*/ 228673 h 308411"/>
                <a:gd name="connsiteX11" fmla="*/ 194290 w 289849"/>
                <a:gd name="connsiteY11" fmla="*/ 239214 h 308411"/>
                <a:gd name="connsiteX12" fmla="*/ 193233 w 289849"/>
                <a:gd name="connsiteY12" fmla="*/ 252542 h 308411"/>
                <a:gd name="connsiteX13" fmla="*/ 193233 w 289849"/>
                <a:gd name="connsiteY13" fmla="*/ 279498 h 308411"/>
                <a:gd name="connsiteX14" fmla="*/ 190969 w 289849"/>
                <a:gd name="connsiteY14" fmla="*/ 290792 h 308411"/>
                <a:gd name="connsiteX15" fmla="*/ 184779 w 289849"/>
                <a:gd name="connsiteY15" fmla="*/ 299978 h 308411"/>
                <a:gd name="connsiteX16" fmla="*/ 175571 w 289849"/>
                <a:gd name="connsiteY16" fmla="*/ 306152 h 308411"/>
                <a:gd name="connsiteX17" fmla="*/ 164248 w 289849"/>
                <a:gd name="connsiteY17" fmla="*/ 308412 h 308411"/>
                <a:gd name="connsiteX18" fmla="*/ 125601 w 289849"/>
                <a:gd name="connsiteY18" fmla="*/ 308412 h 308411"/>
                <a:gd name="connsiteX19" fmla="*/ 114279 w 289849"/>
                <a:gd name="connsiteY19" fmla="*/ 306152 h 308411"/>
                <a:gd name="connsiteX20" fmla="*/ 105070 w 289849"/>
                <a:gd name="connsiteY20" fmla="*/ 299978 h 308411"/>
                <a:gd name="connsiteX21" fmla="*/ 98881 w 289849"/>
                <a:gd name="connsiteY21" fmla="*/ 290792 h 308411"/>
                <a:gd name="connsiteX22" fmla="*/ 96617 w 289849"/>
                <a:gd name="connsiteY22" fmla="*/ 279498 h 308411"/>
                <a:gd name="connsiteX23" fmla="*/ 96617 w 289849"/>
                <a:gd name="connsiteY23" fmla="*/ 252391 h 308411"/>
                <a:gd name="connsiteX24" fmla="*/ 95560 w 289849"/>
                <a:gd name="connsiteY24" fmla="*/ 239139 h 308411"/>
                <a:gd name="connsiteX25" fmla="*/ 92314 w 289849"/>
                <a:gd name="connsiteY25" fmla="*/ 228673 h 308411"/>
                <a:gd name="connsiteX26" fmla="*/ 86879 w 289849"/>
                <a:gd name="connsiteY26" fmla="*/ 218960 h 308411"/>
                <a:gd name="connsiteX27" fmla="*/ 79256 w 289849"/>
                <a:gd name="connsiteY27" fmla="*/ 208117 h 308411"/>
                <a:gd name="connsiteX28" fmla="*/ 69670 w 289849"/>
                <a:gd name="connsiteY28" fmla="*/ 193133 h 308411"/>
                <a:gd name="connsiteX29" fmla="*/ 63027 w 289849"/>
                <a:gd name="connsiteY29" fmla="*/ 178225 h 308411"/>
                <a:gd name="connsiteX30" fmla="*/ 59178 w 289849"/>
                <a:gd name="connsiteY30" fmla="*/ 162337 h 308411"/>
                <a:gd name="connsiteX31" fmla="*/ 57970 w 289849"/>
                <a:gd name="connsiteY31" fmla="*/ 144567 h 308411"/>
                <a:gd name="connsiteX32" fmla="*/ 64839 w 289849"/>
                <a:gd name="connsiteY32" fmla="*/ 110836 h 308411"/>
                <a:gd name="connsiteX33" fmla="*/ 83483 w 289849"/>
                <a:gd name="connsiteY33" fmla="*/ 83277 h 308411"/>
                <a:gd name="connsiteX34" fmla="*/ 111109 w 289849"/>
                <a:gd name="connsiteY34" fmla="*/ 64679 h 308411"/>
                <a:gd name="connsiteX35" fmla="*/ 144925 w 289849"/>
                <a:gd name="connsiteY35" fmla="*/ 57827 h 308411"/>
                <a:gd name="connsiteX36" fmla="*/ 173909 w 289849"/>
                <a:gd name="connsiteY36" fmla="*/ 269860 h 308411"/>
                <a:gd name="connsiteX37" fmla="*/ 115940 w 289849"/>
                <a:gd name="connsiteY37" fmla="*/ 269860 h 308411"/>
                <a:gd name="connsiteX38" fmla="*/ 115940 w 289849"/>
                <a:gd name="connsiteY38" fmla="*/ 279498 h 308411"/>
                <a:gd name="connsiteX39" fmla="*/ 118808 w 289849"/>
                <a:gd name="connsiteY39" fmla="*/ 286275 h 308411"/>
                <a:gd name="connsiteX40" fmla="*/ 125601 w 289849"/>
                <a:gd name="connsiteY40" fmla="*/ 289136 h 308411"/>
                <a:gd name="connsiteX41" fmla="*/ 164248 w 289849"/>
                <a:gd name="connsiteY41" fmla="*/ 289136 h 308411"/>
                <a:gd name="connsiteX42" fmla="*/ 171041 w 289849"/>
                <a:gd name="connsiteY42" fmla="*/ 286275 h 308411"/>
                <a:gd name="connsiteX43" fmla="*/ 173909 w 289849"/>
                <a:gd name="connsiteY43" fmla="*/ 279498 h 308411"/>
                <a:gd name="connsiteX44" fmla="*/ 173909 w 289849"/>
                <a:gd name="connsiteY44" fmla="*/ 269860 h 308411"/>
                <a:gd name="connsiteX45" fmla="*/ 173909 w 289849"/>
                <a:gd name="connsiteY45" fmla="*/ 250584 h 308411"/>
                <a:gd name="connsiteX46" fmla="*/ 177004 w 289849"/>
                <a:gd name="connsiteY46" fmla="*/ 229125 h 308411"/>
                <a:gd name="connsiteX47" fmla="*/ 184251 w 289849"/>
                <a:gd name="connsiteY47" fmla="*/ 212861 h 308411"/>
                <a:gd name="connsiteX48" fmla="*/ 193459 w 289849"/>
                <a:gd name="connsiteY48" fmla="*/ 199007 h 308411"/>
                <a:gd name="connsiteX49" fmla="*/ 202668 w 289849"/>
                <a:gd name="connsiteY49" fmla="*/ 184851 h 308411"/>
                <a:gd name="connsiteX50" fmla="*/ 209763 w 289849"/>
                <a:gd name="connsiteY50" fmla="*/ 167608 h 308411"/>
                <a:gd name="connsiteX51" fmla="*/ 212556 w 289849"/>
                <a:gd name="connsiteY51" fmla="*/ 144567 h 308411"/>
                <a:gd name="connsiteX52" fmla="*/ 207273 w 289849"/>
                <a:gd name="connsiteY52" fmla="*/ 118290 h 308411"/>
                <a:gd name="connsiteX53" fmla="*/ 192780 w 289849"/>
                <a:gd name="connsiteY53" fmla="*/ 96830 h 308411"/>
                <a:gd name="connsiteX54" fmla="*/ 171268 w 289849"/>
                <a:gd name="connsiteY54" fmla="*/ 82373 h 308411"/>
                <a:gd name="connsiteX55" fmla="*/ 144925 w 289849"/>
                <a:gd name="connsiteY55" fmla="*/ 77103 h 308411"/>
                <a:gd name="connsiteX56" fmla="*/ 118581 w 289849"/>
                <a:gd name="connsiteY56" fmla="*/ 82373 h 308411"/>
                <a:gd name="connsiteX57" fmla="*/ 97069 w 289849"/>
                <a:gd name="connsiteY57" fmla="*/ 96830 h 308411"/>
                <a:gd name="connsiteX58" fmla="*/ 82577 w 289849"/>
                <a:gd name="connsiteY58" fmla="*/ 118290 h 308411"/>
                <a:gd name="connsiteX59" fmla="*/ 77293 w 289849"/>
                <a:gd name="connsiteY59" fmla="*/ 144567 h 308411"/>
                <a:gd name="connsiteX60" fmla="*/ 80086 w 289849"/>
                <a:gd name="connsiteY60" fmla="*/ 167608 h 308411"/>
                <a:gd name="connsiteX61" fmla="*/ 87181 w 289849"/>
                <a:gd name="connsiteY61" fmla="*/ 184851 h 308411"/>
                <a:gd name="connsiteX62" fmla="*/ 96390 w 289849"/>
                <a:gd name="connsiteY62" fmla="*/ 199007 h 308411"/>
                <a:gd name="connsiteX63" fmla="*/ 105599 w 289849"/>
                <a:gd name="connsiteY63" fmla="*/ 212861 h 308411"/>
                <a:gd name="connsiteX64" fmla="*/ 112846 w 289849"/>
                <a:gd name="connsiteY64" fmla="*/ 229125 h 308411"/>
                <a:gd name="connsiteX65" fmla="*/ 115940 w 289849"/>
                <a:gd name="connsiteY65" fmla="*/ 250584 h 308411"/>
                <a:gd name="connsiteX66" fmla="*/ 173909 w 289849"/>
                <a:gd name="connsiteY66" fmla="*/ 250584 h 308411"/>
                <a:gd name="connsiteX67" fmla="*/ 144925 w 289849"/>
                <a:gd name="connsiteY67" fmla="*/ 38551 h 308411"/>
                <a:gd name="connsiteX68" fmla="*/ 138132 w 289849"/>
                <a:gd name="connsiteY68" fmla="*/ 35690 h 308411"/>
                <a:gd name="connsiteX69" fmla="*/ 135264 w 289849"/>
                <a:gd name="connsiteY69" fmla="*/ 28914 h 308411"/>
                <a:gd name="connsiteX70" fmla="*/ 135264 w 289849"/>
                <a:gd name="connsiteY70" fmla="*/ 9638 h 308411"/>
                <a:gd name="connsiteX71" fmla="*/ 138132 w 289849"/>
                <a:gd name="connsiteY71" fmla="*/ 2861 h 308411"/>
                <a:gd name="connsiteX72" fmla="*/ 144925 w 289849"/>
                <a:gd name="connsiteY72" fmla="*/ 0 h 308411"/>
                <a:gd name="connsiteX73" fmla="*/ 151718 w 289849"/>
                <a:gd name="connsiteY73" fmla="*/ 2861 h 308411"/>
                <a:gd name="connsiteX74" fmla="*/ 154586 w 289849"/>
                <a:gd name="connsiteY74" fmla="*/ 9638 h 308411"/>
                <a:gd name="connsiteX75" fmla="*/ 154586 w 289849"/>
                <a:gd name="connsiteY75" fmla="*/ 28914 h 308411"/>
                <a:gd name="connsiteX76" fmla="*/ 151718 w 289849"/>
                <a:gd name="connsiteY76" fmla="*/ 35690 h 308411"/>
                <a:gd name="connsiteX77" fmla="*/ 144925 w 289849"/>
                <a:gd name="connsiteY77" fmla="*/ 38551 h 308411"/>
                <a:gd name="connsiteX78" fmla="*/ 9662 w 289849"/>
                <a:gd name="connsiteY78" fmla="*/ 139749 h 308411"/>
                <a:gd name="connsiteX79" fmla="*/ 2868 w 289849"/>
                <a:gd name="connsiteY79" fmla="*/ 136887 h 308411"/>
                <a:gd name="connsiteX80" fmla="*/ 0 w 289849"/>
                <a:gd name="connsiteY80" fmla="*/ 130111 h 308411"/>
                <a:gd name="connsiteX81" fmla="*/ 2868 w 289849"/>
                <a:gd name="connsiteY81" fmla="*/ 123334 h 308411"/>
                <a:gd name="connsiteX82" fmla="*/ 9662 w 289849"/>
                <a:gd name="connsiteY82" fmla="*/ 120473 h 308411"/>
                <a:gd name="connsiteX83" fmla="*/ 28985 w 289849"/>
                <a:gd name="connsiteY83" fmla="*/ 120473 h 308411"/>
                <a:gd name="connsiteX84" fmla="*/ 35778 w 289849"/>
                <a:gd name="connsiteY84" fmla="*/ 123334 h 308411"/>
                <a:gd name="connsiteX85" fmla="*/ 38647 w 289849"/>
                <a:gd name="connsiteY85" fmla="*/ 130111 h 308411"/>
                <a:gd name="connsiteX86" fmla="*/ 35778 w 289849"/>
                <a:gd name="connsiteY86" fmla="*/ 136887 h 308411"/>
                <a:gd name="connsiteX87" fmla="*/ 28985 w 289849"/>
                <a:gd name="connsiteY87" fmla="*/ 139749 h 308411"/>
                <a:gd name="connsiteX88" fmla="*/ 9662 w 289849"/>
                <a:gd name="connsiteY88" fmla="*/ 139749 h 308411"/>
                <a:gd name="connsiteX89" fmla="*/ 9209 w 289849"/>
                <a:gd name="connsiteY89" fmla="*/ 195769 h 308411"/>
                <a:gd name="connsiteX90" fmla="*/ 10945 w 289849"/>
                <a:gd name="connsiteY90" fmla="*/ 190423 h 308411"/>
                <a:gd name="connsiteX91" fmla="*/ 15398 w 289849"/>
                <a:gd name="connsiteY91" fmla="*/ 186884 h 308411"/>
                <a:gd name="connsiteX92" fmla="*/ 20003 w 289849"/>
                <a:gd name="connsiteY92" fmla="*/ 184927 h 308411"/>
                <a:gd name="connsiteX93" fmla="*/ 26117 w 289849"/>
                <a:gd name="connsiteY93" fmla="*/ 182291 h 308411"/>
                <a:gd name="connsiteX94" fmla="*/ 32231 w 289849"/>
                <a:gd name="connsiteY94" fmla="*/ 180032 h 308411"/>
                <a:gd name="connsiteX95" fmla="*/ 36986 w 289849"/>
                <a:gd name="connsiteY95" fmla="*/ 179054 h 308411"/>
                <a:gd name="connsiteX96" fmla="*/ 43779 w 289849"/>
                <a:gd name="connsiteY96" fmla="*/ 181914 h 308411"/>
                <a:gd name="connsiteX97" fmla="*/ 46648 w 289849"/>
                <a:gd name="connsiteY97" fmla="*/ 188841 h 308411"/>
                <a:gd name="connsiteX98" fmla="*/ 44912 w 289849"/>
                <a:gd name="connsiteY98" fmla="*/ 194188 h 308411"/>
                <a:gd name="connsiteX99" fmla="*/ 40458 w 289849"/>
                <a:gd name="connsiteY99" fmla="*/ 197726 h 308411"/>
                <a:gd name="connsiteX100" fmla="*/ 35854 w 289849"/>
                <a:gd name="connsiteY100" fmla="*/ 199759 h 308411"/>
                <a:gd name="connsiteX101" fmla="*/ 29740 w 289849"/>
                <a:gd name="connsiteY101" fmla="*/ 202319 h 308411"/>
                <a:gd name="connsiteX102" fmla="*/ 23626 w 289849"/>
                <a:gd name="connsiteY102" fmla="*/ 204579 h 308411"/>
                <a:gd name="connsiteX103" fmla="*/ 18870 w 289849"/>
                <a:gd name="connsiteY103" fmla="*/ 205557 h 308411"/>
                <a:gd name="connsiteX104" fmla="*/ 12077 w 289849"/>
                <a:gd name="connsiteY104" fmla="*/ 202696 h 308411"/>
                <a:gd name="connsiteX105" fmla="*/ 9209 w 289849"/>
                <a:gd name="connsiteY105" fmla="*/ 195769 h 308411"/>
                <a:gd name="connsiteX106" fmla="*/ 33816 w 289849"/>
                <a:gd name="connsiteY106" fmla="*/ 62194 h 308411"/>
                <a:gd name="connsiteX107" fmla="*/ 38798 w 289849"/>
                <a:gd name="connsiteY107" fmla="*/ 63700 h 308411"/>
                <a:gd name="connsiteX108" fmla="*/ 55403 w 289849"/>
                <a:gd name="connsiteY108" fmla="*/ 73639 h 308411"/>
                <a:gd name="connsiteX109" fmla="*/ 58725 w 289849"/>
                <a:gd name="connsiteY109" fmla="*/ 77103 h 308411"/>
                <a:gd name="connsiteX110" fmla="*/ 59932 w 289849"/>
                <a:gd name="connsiteY110" fmla="*/ 81922 h 308411"/>
                <a:gd name="connsiteX111" fmla="*/ 57064 w 289849"/>
                <a:gd name="connsiteY111" fmla="*/ 88698 h 308411"/>
                <a:gd name="connsiteX112" fmla="*/ 50271 w 289849"/>
                <a:gd name="connsiteY112" fmla="*/ 91560 h 308411"/>
                <a:gd name="connsiteX113" fmla="*/ 45289 w 289849"/>
                <a:gd name="connsiteY113" fmla="*/ 90204 h 308411"/>
                <a:gd name="connsiteX114" fmla="*/ 28834 w 289849"/>
                <a:gd name="connsiteY114" fmla="*/ 80115 h 308411"/>
                <a:gd name="connsiteX115" fmla="*/ 25437 w 289849"/>
                <a:gd name="connsiteY115" fmla="*/ 76576 h 308411"/>
                <a:gd name="connsiteX116" fmla="*/ 24154 w 289849"/>
                <a:gd name="connsiteY116" fmla="*/ 71832 h 308411"/>
                <a:gd name="connsiteX117" fmla="*/ 27022 w 289849"/>
                <a:gd name="connsiteY117" fmla="*/ 65056 h 308411"/>
                <a:gd name="connsiteX118" fmla="*/ 33816 w 289849"/>
                <a:gd name="connsiteY118" fmla="*/ 62194 h 308411"/>
                <a:gd name="connsiteX119" fmla="*/ 91484 w 289849"/>
                <a:gd name="connsiteY119" fmla="*/ 53008 h 308411"/>
                <a:gd name="connsiteX120" fmla="*/ 86577 w 289849"/>
                <a:gd name="connsiteY120" fmla="*/ 51653 h 308411"/>
                <a:gd name="connsiteX121" fmla="*/ 83030 w 289849"/>
                <a:gd name="connsiteY121" fmla="*/ 48039 h 308411"/>
                <a:gd name="connsiteX122" fmla="*/ 73670 w 289849"/>
                <a:gd name="connsiteY122" fmla="*/ 31172 h 308411"/>
                <a:gd name="connsiteX123" fmla="*/ 72462 w 289849"/>
                <a:gd name="connsiteY123" fmla="*/ 26504 h 308411"/>
                <a:gd name="connsiteX124" fmla="*/ 75331 w 289849"/>
                <a:gd name="connsiteY124" fmla="*/ 19727 h 308411"/>
                <a:gd name="connsiteX125" fmla="*/ 82124 w 289849"/>
                <a:gd name="connsiteY125" fmla="*/ 16866 h 308411"/>
                <a:gd name="connsiteX126" fmla="*/ 87030 w 289849"/>
                <a:gd name="connsiteY126" fmla="*/ 18222 h 308411"/>
                <a:gd name="connsiteX127" fmla="*/ 90578 w 289849"/>
                <a:gd name="connsiteY127" fmla="*/ 21836 h 308411"/>
                <a:gd name="connsiteX128" fmla="*/ 99937 w 289849"/>
                <a:gd name="connsiteY128" fmla="*/ 38702 h 308411"/>
                <a:gd name="connsiteX129" fmla="*/ 101145 w 289849"/>
                <a:gd name="connsiteY129" fmla="*/ 43220 h 308411"/>
                <a:gd name="connsiteX130" fmla="*/ 98277 w 289849"/>
                <a:gd name="connsiteY130" fmla="*/ 50147 h 308411"/>
                <a:gd name="connsiteX131" fmla="*/ 91484 w 289849"/>
                <a:gd name="connsiteY131" fmla="*/ 53008 h 308411"/>
                <a:gd name="connsiteX132" fmla="*/ 280188 w 289849"/>
                <a:gd name="connsiteY132" fmla="*/ 120473 h 308411"/>
                <a:gd name="connsiteX133" fmla="*/ 286982 w 289849"/>
                <a:gd name="connsiteY133" fmla="*/ 123334 h 308411"/>
                <a:gd name="connsiteX134" fmla="*/ 289850 w 289849"/>
                <a:gd name="connsiteY134" fmla="*/ 130111 h 308411"/>
                <a:gd name="connsiteX135" fmla="*/ 286982 w 289849"/>
                <a:gd name="connsiteY135" fmla="*/ 136887 h 308411"/>
                <a:gd name="connsiteX136" fmla="*/ 280188 w 289849"/>
                <a:gd name="connsiteY136" fmla="*/ 139749 h 308411"/>
                <a:gd name="connsiteX137" fmla="*/ 260865 w 289849"/>
                <a:gd name="connsiteY137" fmla="*/ 139749 h 308411"/>
                <a:gd name="connsiteX138" fmla="*/ 254071 w 289849"/>
                <a:gd name="connsiteY138" fmla="*/ 136887 h 308411"/>
                <a:gd name="connsiteX139" fmla="*/ 251203 w 289849"/>
                <a:gd name="connsiteY139" fmla="*/ 130111 h 308411"/>
                <a:gd name="connsiteX140" fmla="*/ 254071 w 289849"/>
                <a:gd name="connsiteY140" fmla="*/ 123334 h 308411"/>
                <a:gd name="connsiteX141" fmla="*/ 260865 w 289849"/>
                <a:gd name="connsiteY141" fmla="*/ 120473 h 308411"/>
                <a:gd name="connsiteX142" fmla="*/ 280188 w 289849"/>
                <a:gd name="connsiteY142" fmla="*/ 120473 h 308411"/>
                <a:gd name="connsiteX143" fmla="*/ 253014 w 289849"/>
                <a:gd name="connsiteY143" fmla="*/ 178902 h 308411"/>
                <a:gd name="connsiteX144" fmla="*/ 257694 w 289849"/>
                <a:gd name="connsiteY144" fmla="*/ 179957 h 308411"/>
                <a:gd name="connsiteX145" fmla="*/ 263733 w 289849"/>
                <a:gd name="connsiteY145" fmla="*/ 182366 h 308411"/>
                <a:gd name="connsiteX146" fmla="*/ 269847 w 289849"/>
                <a:gd name="connsiteY146" fmla="*/ 185077 h 308411"/>
                <a:gd name="connsiteX147" fmla="*/ 274451 w 289849"/>
                <a:gd name="connsiteY147" fmla="*/ 187035 h 308411"/>
                <a:gd name="connsiteX148" fmla="*/ 278829 w 289849"/>
                <a:gd name="connsiteY148" fmla="*/ 190573 h 308411"/>
                <a:gd name="connsiteX149" fmla="*/ 280490 w 289849"/>
                <a:gd name="connsiteY149" fmla="*/ 195920 h 308411"/>
                <a:gd name="connsiteX150" fmla="*/ 277621 w 289849"/>
                <a:gd name="connsiteY150" fmla="*/ 202696 h 308411"/>
                <a:gd name="connsiteX151" fmla="*/ 270828 w 289849"/>
                <a:gd name="connsiteY151" fmla="*/ 205557 h 308411"/>
                <a:gd name="connsiteX152" fmla="*/ 266224 w 289849"/>
                <a:gd name="connsiteY152" fmla="*/ 204579 h 308411"/>
                <a:gd name="connsiteX153" fmla="*/ 260110 w 289849"/>
                <a:gd name="connsiteY153" fmla="*/ 202244 h 308411"/>
                <a:gd name="connsiteX154" fmla="*/ 253996 w 289849"/>
                <a:gd name="connsiteY154" fmla="*/ 199609 h 308411"/>
                <a:gd name="connsiteX155" fmla="*/ 249391 w 289849"/>
                <a:gd name="connsiteY155" fmla="*/ 197576 h 308411"/>
                <a:gd name="connsiteX156" fmla="*/ 244938 w 289849"/>
                <a:gd name="connsiteY156" fmla="*/ 193962 h 308411"/>
                <a:gd name="connsiteX157" fmla="*/ 243202 w 289849"/>
                <a:gd name="connsiteY157" fmla="*/ 188540 h 308411"/>
                <a:gd name="connsiteX158" fmla="*/ 246146 w 289849"/>
                <a:gd name="connsiteY158" fmla="*/ 181688 h 308411"/>
                <a:gd name="connsiteX159" fmla="*/ 253014 w 289849"/>
                <a:gd name="connsiteY159" fmla="*/ 178902 h 308411"/>
                <a:gd name="connsiteX160" fmla="*/ 265695 w 289849"/>
                <a:gd name="connsiteY160" fmla="*/ 71832 h 308411"/>
                <a:gd name="connsiteX161" fmla="*/ 264412 w 289849"/>
                <a:gd name="connsiteY161" fmla="*/ 76576 h 308411"/>
                <a:gd name="connsiteX162" fmla="*/ 261015 w 289849"/>
                <a:gd name="connsiteY162" fmla="*/ 80115 h 308411"/>
                <a:gd name="connsiteX163" fmla="*/ 244560 w 289849"/>
                <a:gd name="connsiteY163" fmla="*/ 90204 h 308411"/>
                <a:gd name="connsiteX164" fmla="*/ 239579 w 289849"/>
                <a:gd name="connsiteY164" fmla="*/ 91560 h 308411"/>
                <a:gd name="connsiteX165" fmla="*/ 232785 w 289849"/>
                <a:gd name="connsiteY165" fmla="*/ 88698 h 308411"/>
                <a:gd name="connsiteX166" fmla="*/ 229917 w 289849"/>
                <a:gd name="connsiteY166" fmla="*/ 81922 h 308411"/>
                <a:gd name="connsiteX167" fmla="*/ 231125 w 289849"/>
                <a:gd name="connsiteY167" fmla="*/ 77103 h 308411"/>
                <a:gd name="connsiteX168" fmla="*/ 234446 w 289849"/>
                <a:gd name="connsiteY168" fmla="*/ 73639 h 308411"/>
                <a:gd name="connsiteX169" fmla="*/ 251052 w 289849"/>
                <a:gd name="connsiteY169" fmla="*/ 63700 h 308411"/>
                <a:gd name="connsiteX170" fmla="*/ 256034 w 289849"/>
                <a:gd name="connsiteY170" fmla="*/ 62194 h 308411"/>
                <a:gd name="connsiteX171" fmla="*/ 262827 w 289849"/>
                <a:gd name="connsiteY171" fmla="*/ 65056 h 308411"/>
                <a:gd name="connsiteX172" fmla="*/ 265695 w 289849"/>
                <a:gd name="connsiteY172" fmla="*/ 71832 h 308411"/>
                <a:gd name="connsiteX173" fmla="*/ 198366 w 289849"/>
                <a:gd name="connsiteY173" fmla="*/ 53008 h 308411"/>
                <a:gd name="connsiteX174" fmla="*/ 191573 w 289849"/>
                <a:gd name="connsiteY174" fmla="*/ 50147 h 308411"/>
                <a:gd name="connsiteX175" fmla="*/ 188705 w 289849"/>
                <a:gd name="connsiteY175" fmla="*/ 43220 h 308411"/>
                <a:gd name="connsiteX176" fmla="*/ 189912 w 289849"/>
                <a:gd name="connsiteY176" fmla="*/ 38702 h 308411"/>
                <a:gd name="connsiteX177" fmla="*/ 199272 w 289849"/>
                <a:gd name="connsiteY177" fmla="*/ 21836 h 308411"/>
                <a:gd name="connsiteX178" fmla="*/ 202820 w 289849"/>
                <a:gd name="connsiteY178" fmla="*/ 18222 h 308411"/>
                <a:gd name="connsiteX179" fmla="*/ 207726 w 289849"/>
                <a:gd name="connsiteY179" fmla="*/ 16866 h 308411"/>
                <a:gd name="connsiteX180" fmla="*/ 214519 w 289849"/>
                <a:gd name="connsiteY180" fmla="*/ 19727 h 308411"/>
                <a:gd name="connsiteX181" fmla="*/ 217387 w 289849"/>
                <a:gd name="connsiteY181" fmla="*/ 26504 h 308411"/>
                <a:gd name="connsiteX182" fmla="*/ 216179 w 289849"/>
                <a:gd name="connsiteY182" fmla="*/ 31172 h 308411"/>
                <a:gd name="connsiteX183" fmla="*/ 206820 w 289849"/>
                <a:gd name="connsiteY183" fmla="*/ 48039 h 308411"/>
                <a:gd name="connsiteX184" fmla="*/ 203272 w 289849"/>
                <a:gd name="connsiteY184" fmla="*/ 51653 h 308411"/>
                <a:gd name="connsiteX185" fmla="*/ 198366 w 289849"/>
                <a:gd name="connsiteY185" fmla="*/ 53008 h 308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Lst>
              <a:rect l="l" t="t" r="r" b="b"/>
              <a:pathLst>
                <a:path w="289849" h="308411">
                  <a:moveTo>
                    <a:pt x="144925" y="57827"/>
                  </a:moveTo>
                  <a:cubicBezTo>
                    <a:pt x="156902" y="57827"/>
                    <a:pt x="168173" y="60111"/>
                    <a:pt x="178740" y="64679"/>
                  </a:cubicBezTo>
                  <a:cubicBezTo>
                    <a:pt x="189308" y="69247"/>
                    <a:pt x="198517" y="75446"/>
                    <a:pt x="206367" y="83277"/>
                  </a:cubicBezTo>
                  <a:cubicBezTo>
                    <a:pt x="214217" y="91108"/>
                    <a:pt x="220431" y="100294"/>
                    <a:pt x="225011" y="110836"/>
                  </a:cubicBezTo>
                  <a:cubicBezTo>
                    <a:pt x="229590" y="121377"/>
                    <a:pt x="231879" y="132621"/>
                    <a:pt x="231879" y="144567"/>
                  </a:cubicBezTo>
                  <a:cubicBezTo>
                    <a:pt x="231879" y="150893"/>
                    <a:pt x="231478" y="156816"/>
                    <a:pt x="230672" y="162337"/>
                  </a:cubicBezTo>
                  <a:cubicBezTo>
                    <a:pt x="229867" y="167859"/>
                    <a:pt x="228584" y="173155"/>
                    <a:pt x="226823" y="178225"/>
                  </a:cubicBezTo>
                  <a:cubicBezTo>
                    <a:pt x="225061" y="183295"/>
                    <a:pt x="222847" y="188264"/>
                    <a:pt x="220180" y="193133"/>
                  </a:cubicBezTo>
                  <a:cubicBezTo>
                    <a:pt x="217513" y="198003"/>
                    <a:pt x="214317" y="202998"/>
                    <a:pt x="210594" y="208117"/>
                  </a:cubicBezTo>
                  <a:cubicBezTo>
                    <a:pt x="207675" y="212133"/>
                    <a:pt x="205109" y="215748"/>
                    <a:pt x="202895" y="218960"/>
                  </a:cubicBezTo>
                  <a:cubicBezTo>
                    <a:pt x="200680" y="222172"/>
                    <a:pt x="198869" y="225410"/>
                    <a:pt x="197460" y="228673"/>
                  </a:cubicBezTo>
                  <a:cubicBezTo>
                    <a:pt x="196051" y="231935"/>
                    <a:pt x="194994" y="235449"/>
                    <a:pt x="194290" y="239214"/>
                  </a:cubicBezTo>
                  <a:cubicBezTo>
                    <a:pt x="193585" y="242980"/>
                    <a:pt x="193233" y="247422"/>
                    <a:pt x="193233" y="252542"/>
                  </a:cubicBezTo>
                  <a:lnTo>
                    <a:pt x="193233" y="279498"/>
                  </a:lnTo>
                  <a:cubicBezTo>
                    <a:pt x="193233" y="283513"/>
                    <a:pt x="192478" y="287279"/>
                    <a:pt x="190969" y="290792"/>
                  </a:cubicBezTo>
                  <a:cubicBezTo>
                    <a:pt x="189459" y="294306"/>
                    <a:pt x="187396" y="297367"/>
                    <a:pt x="184779" y="299978"/>
                  </a:cubicBezTo>
                  <a:cubicBezTo>
                    <a:pt x="182163" y="302588"/>
                    <a:pt x="179093" y="304646"/>
                    <a:pt x="175571" y="306152"/>
                  </a:cubicBezTo>
                  <a:cubicBezTo>
                    <a:pt x="172048" y="307658"/>
                    <a:pt x="168273" y="308412"/>
                    <a:pt x="164248" y="308412"/>
                  </a:cubicBezTo>
                  <a:lnTo>
                    <a:pt x="125601" y="308412"/>
                  </a:lnTo>
                  <a:cubicBezTo>
                    <a:pt x="121576" y="308412"/>
                    <a:pt x="117801" y="307658"/>
                    <a:pt x="114279" y="306152"/>
                  </a:cubicBezTo>
                  <a:cubicBezTo>
                    <a:pt x="110757" y="304646"/>
                    <a:pt x="107687" y="302588"/>
                    <a:pt x="105070" y="299978"/>
                  </a:cubicBezTo>
                  <a:cubicBezTo>
                    <a:pt x="102454" y="297367"/>
                    <a:pt x="100391" y="294306"/>
                    <a:pt x="98881" y="290792"/>
                  </a:cubicBezTo>
                  <a:cubicBezTo>
                    <a:pt x="97371" y="287279"/>
                    <a:pt x="96617" y="283513"/>
                    <a:pt x="96617" y="279498"/>
                  </a:cubicBezTo>
                  <a:lnTo>
                    <a:pt x="96617" y="252391"/>
                  </a:lnTo>
                  <a:cubicBezTo>
                    <a:pt x="96617" y="247271"/>
                    <a:pt x="96264" y="242854"/>
                    <a:pt x="95560" y="239139"/>
                  </a:cubicBezTo>
                  <a:cubicBezTo>
                    <a:pt x="94855" y="235424"/>
                    <a:pt x="93773" y="231935"/>
                    <a:pt x="92314" y="228673"/>
                  </a:cubicBezTo>
                  <a:cubicBezTo>
                    <a:pt x="90855" y="225410"/>
                    <a:pt x="89043" y="222172"/>
                    <a:pt x="86879" y="218960"/>
                  </a:cubicBezTo>
                  <a:cubicBezTo>
                    <a:pt x="84716" y="215748"/>
                    <a:pt x="82174" y="212133"/>
                    <a:pt x="79256" y="208117"/>
                  </a:cubicBezTo>
                  <a:cubicBezTo>
                    <a:pt x="75532" y="202998"/>
                    <a:pt x="72337" y="198003"/>
                    <a:pt x="69670" y="193133"/>
                  </a:cubicBezTo>
                  <a:cubicBezTo>
                    <a:pt x="67003" y="188264"/>
                    <a:pt x="64788" y="183295"/>
                    <a:pt x="63027" y="178225"/>
                  </a:cubicBezTo>
                  <a:cubicBezTo>
                    <a:pt x="61266" y="173155"/>
                    <a:pt x="59983" y="167859"/>
                    <a:pt x="59178" y="162337"/>
                  </a:cubicBezTo>
                  <a:cubicBezTo>
                    <a:pt x="58372" y="156816"/>
                    <a:pt x="57970" y="150893"/>
                    <a:pt x="57970" y="144567"/>
                  </a:cubicBezTo>
                  <a:cubicBezTo>
                    <a:pt x="57970" y="132621"/>
                    <a:pt x="60260" y="121377"/>
                    <a:pt x="64839" y="110836"/>
                  </a:cubicBezTo>
                  <a:cubicBezTo>
                    <a:pt x="69418" y="100294"/>
                    <a:pt x="75633" y="91108"/>
                    <a:pt x="83483" y="83277"/>
                  </a:cubicBezTo>
                  <a:cubicBezTo>
                    <a:pt x="91333" y="75446"/>
                    <a:pt x="100541" y="69247"/>
                    <a:pt x="111109" y="64679"/>
                  </a:cubicBezTo>
                  <a:cubicBezTo>
                    <a:pt x="121676" y="60111"/>
                    <a:pt x="132948" y="57827"/>
                    <a:pt x="144925" y="57827"/>
                  </a:cubicBezTo>
                  <a:close/>
                  <a:moveTo>
                    <a:pt x="173909" y="269860"/>
                  </a:moveTo>
                  <a:lnTo>
                    <a:pt x="115940" y="269860"/>
                  </a:lnTo>
                  <a:lnTo>
                    <a:pt x="115940" y="279498"/>
                  </a:lnTo>
                  <a:cubicBezTo>
                    <a:pt x="115940" y="282107"/>
                    <a:pt x="116896" y="284367"/>
                    <a:pt x="118808" y="286275"/>
                  </a:cubicBezTo>
                  <a:cubicBezTo>
                    <a:pt x="120721" y="288182"/>
                    <a:pt x="122985" y="289136"/>
                    <a:pt x="125601" y="289136"/>
                  </a:cubicBezTo>
                  <a:lnTo>
                    <a:pt x="164248" y="289136"/>
                  </a:lnTo>
                  <a:cubicBezTo>
                    <a:pt x="166865" y="289136"/>
                    <a:pt x="169129" y="288182"/>
                    <a:pt x="171041" y="286275"/>
                  </a:cubicBezTo>
                  <a:cubicBezTo>
                    <a:pt x="172954" y="284367"/>
                    <a:pt x="173909" y="282107"/>
                    <a:pt x="173909" y="279498"/>
                  </a:cubicBezTo>
                  <a:lnTo>
                    <a:pt x="173909" y="269860"/>
                  </a:lnTo>
                  <a:close/>
                  <a:moveTo>
                    <a:pt x="173909" y="250584"/>
                  </a:moveTo>
                  <a:cubicBezTo>
                    <a:pt x="174010" y="242251"/>
                    <a:pt x="175042" y="235099"/>
                    <a:pt x="177004" y="229125"/>
                  </a:cubicBezTo>
                  <a:cubicBezTo>
                    <a:pt x="178967" y="223151"/>
                    <a:pt x="181383" y="217730"/>
                    <a:pt x="184251" y="212861"/>
                  </a:cubicBezTo>
                  <a:cubicBezTo>
                    <a:pt x="187119" y="207991"/>
                    <a:pt x="190189" y="203374"/>
                    <a:pt x="193459" y="199007"/>
                  </a:cubicBezTo>
                  <a:cubicBezTo>
                    <a:pt x="196730" y="194639"/>
                    <a:pt x="199800" y="189921"/>
                    <a:pt x="202668" y="184851"/>
                  </a:cubicBezTo>
                  <a:cubicBezTo>
                    <a:pt x="205536" y="179781"/>
                    <a:pt x="207901" y="174034"/>
                    <a:pt x="209763" y="167608"/>
                  </a:cubicBezTo>
                  <a:cubicBezTo>
                    <a:pt x="211625" y="161183"/>
                    <a:pt x="212556" y="153503"/>
                    <a:pt x="212556" y="144567"/>
                  </a:cubicBezTo>
                  <a:cubicBezTo>
                    <a:pt x="212556" y="135231"/>
                    <a:pt x="210795" y="126472"/>
                    <a:pt x="207273" y="118290"/>
                  </a:cubicBezTo>
                  <a:cubicBezTo>
                    <a:pt x="203750" y="110108"/>
                    <a:pt x="198919" y="102955"/>
                    <a:pt x="192780" y="96830"/>
                  </a:cubicBezTo>
                  <a:cubicBezTo>
                    <a:pt x="186641" y="90706"/>
                    <a:pt x="179470" y="85887"/>
                    <a:pt x="171268" y="82373"/>
                  </a:cubicBezTo>
                  <a:cubicBezTo>
                    <a:pt x="163065" y="78860"/>
                    <a:pt x="154284" y="77103"/>
                    <a:pt x="144925" y="77103"/>
                  </a:cubicBezTo>
                  <a:cubicBezTo>
                    <a:pt x="135566" y="77103"/>
                    <a:pt x="126784" y="78860"/>
                    <a:pt x="118581" y="82373"/>
                  </a:cubicBezTo>
                  <a:cubicBezTo>
                    <a:pt x="110380" y="85887"/>
                    <a:pt x="103208" y="90706"/>
                    <a:pt x="97069" y="96830"/>
                  </a:cubicBezTo>
                  <a:cubicBezTo>
                    <a:pt x="90930" y="102955"/>
                    <a:pt x="86099" y="110108"/>
                    <a:pt x="82577" y="118290"/>
                  </a:cubicBezTo>
                  <a:cubicBezTo>
                    <a:pt x="79054" y="126472"/>
                    <a:pt x="77293" y="135231"/>
                    <a:pt x="77293" y="144567"/>
                  </a:cubicBezTo>
                  <a:cubicBezTo>
                    <a:pt x="77293" y="153503"/>
                    <a:pt x="78224" y="161183"/>
                    <a:pt x="80086" y="167608"/>
                  </a:cubicBezTo>
                  <a:cubicBezTo>
                    <a:pt x="81948" y="174034"/>
                    <a:pt x="84313" y="179781"/>
                    <a:pt x="87181" y="184851"/>
                  </a:cubicBezTo>
                  <a:cubicBezTo>
                    <a:pt x="90050" y="189921"/>
                    <a:pt x="93119" y="194639"/>
                    <a:pt x="96390" y="199007"/>
                  </a:cubicBezTo>
                  <a:cubicBezTo>
                    <a:pt x="99661" y="203374"/>
                    <a:pt x="102731" y="207991"/>
                    <a:pt x="105599" y="212861"/>
                  </a:cubicBezTo>
                  <a:cubicBezTo>
                    <a:pt x="108467" y="217730"/>
                    <a:pt x="110882" y="223151"/>
                    <a:pt x="112846" y="229125"/>
                  </a:cubicBezTo>
                  <a:cubicBezTo>
                    <a:pt x="114808" y="235099"/>
                    <a:pt x="115839" y="242251"/>
                    <a:pt x="115940" y="250584"/>
                  </a:cubicBezTo>
                  <a:lnTo>
                    <a:pt x="173909" y="250584"/>
                  </a:lnTo>
                  <a:close/>
                  <a:moveTo>
                    <a:pt x="144925" y="38551"/>
                  </a:moveTo>
                  <a:cubicBezTo>
                    <a:pt x="142308" y="38551"/>
                    <a:pt x="140043" y="37598"/>
                    <a:pt x="138132" y="35690"/>
                  </a:cubicBezTo>
                  <a:cubicBezTo>
                    <a:pt x="136219" y="33783"/>
                    <a:pt x="135264" y="31524"/>
                    <a:pt x="135264" y="28914"/>
                  </a:cubicBezTo>
                  <a:lnTo>
                    <a:pt x="135264" y="9638"/>
                  </a:lnTo>
                  <a:cubicBezTo>
                    <a:pt x="135264" y="7028"/>
                    <a:pt x="136219" y="4769"/>
                    <a:pt x="138132" y="2861"/>
                  </a:cubicBezTo>
                  <a:cubicBezTo>
                    <a:pt x="140043" y="954"/>
                    <a:pt x="142308" y="0"/>
                    <a:pt x="144925" y="0"/>
                  </a:cubicBezTo>
                  <a:cubicBezTo>
                    <a:pt x="147541" y="0"/>
                    <a:pt x="149806" y="954"/>
                    <a:pt x="151718" y="2861"/>
                  </a:cubicBezTo>
                  <a:cubicBezTo>
                    <a:pt x="153631" y="4769"/>
                    <a:pt x="154586" y="7028"/>
                    <a:pt x="154586" y="9638"/>
                  </a:cubicBezTo>
                  <a:lnTo>
                    <a:pt x="154586" y="28914"/>
                  </a:lnTo>
                  <a:cubicBezTo>
                    <a:pt x="154586" y="31524"/>
                    <a:pt x="153631" y="33783"/>
                    <a:pt x="151718" y="35690"/>
                  </a:cubicBezTo>
                  <a:cubicBezTo>
                    <a:pt x="149806" y="37598"/>
                    <a:pt x="147541" y="38551"/>
                    <a:pt x="144925" y="38551"/>
                  </a:cubicBezTo>
                  <a:close/>
                  <a:moveTo>
                    <a:pt x="9662" y="139749"/>
                  </a:moveTo>
                  <a:cubicBezTo>
                    <a:pt x="7045" y="139749"/>
                    <a:pt x="4781" y="138795"/>
                    <a:pt x="2868" y="136887"/>
                  </a:cubicBezTo>
                  <a:cubicBezTo>
                    <a:pt x="956" y="134980"/>
                    <a:pt x="0" y="132721"/>
                    <a:pt x="0" y="130111"/>
                  </a:cubicBezTo>
                  <a:cubicBezTo>
                    <a:pt x="0" y="127500"/>
                    <a:pt x="956" y="125242"/>
                    <a:pt x="2868" y="123334"/>
                  </a:cubicBezTo>
                  <a:cubicBezTo>
                    <a:pt x="4781" y="121427"/>
                    <a:pt x="7045" y="120473"/>
                    <a:pt x="9662" y="120473"/>
                  </a:cubicBezTo>
                  <a:lnTo>
                    <a:pt x="28985" y="120473"/>
                  </a:lnTo>
                  <a:cubicBezTo>
                    <a:pt x="31602" y="120473"/>
                    <a:pt x="33866" y="121427"/>
                    <a:pt x="35778" y="123334"/>
                  </a:cubicBezTo>
                  <a:cubicBezTo>
                    <a:pt x="37691" y="125242"/>
                    <a:pt x="38647" y="127500"/>
                    <a:pt x="38647" y="130111"/>
                  </a:cubicBezTo>
                  <a:cubicBezTo>
                    <a:pt x="38647" y="132721"/>
                    <a:pt x="37691" y="134980"/>
                    <a:pt x="35778" y="136887"/>
                  </a:cubicBezTo>
                  <a:cubicBezTo>
                    <a:pt x="33866" y="138795"/>
                    <a:pt x="31602" y="139749"/>
                    <a:pt x="28985" y="139749"/>
                  </a:cubicBezTo>
                  <a:lnTo>
                    <a:pt x="9662" y="139749"/>
                  </a:lnTo>
                  <a:close/>
                  <a:moveTo>
                    <a:pt x="9209" y="195769"/>
                  </a:moveTo>
                  <a:cubicBezTo>
                    <a:pt x="9209" y="193761"/>
                    <a:pt x="9787" y="191979"/>
                    <a:pt x="10945" y="190423"/>
                  </a:cubicBezTo>
                  <a:cubicBezTo>
                    <a:pt x="12102" y="188866"/>
                    <a:pt x="13587" y="187687"/>
                    <a:pt x="15398" y="186884"/>
                  </a:cubicBezTo>
                  <a:cubicBezTo>
                    <a:pt x="16505" y="186482"/>
                    <a:pt x="18040" y="185830"/>
                    <a:pt x="20003" y="184927"/>
                  </a:cubicBezTo>
                  <a:cubicBezTo>
                    <a:pt x="21965" y="184023"/>
                    <a:pt x="24003" y="183145"/>
                    <a:pt x="26117" y="182291"/>
                  </a:cubicBezTo>
                  <a:cubicBezTo>
                    <a:pt x="28230" y="181438"/>
                    <a:pt x="30268" y="180684"/>
                    <a:pt x="32231" y="180032"/>
                  </a:cubicBezTo>
                  <a:cubicBezTo>
                    <a:pt x="34193" y="179379"/>
                    <a:pt x="35778" y="179054"/>
                    <a:pt x="36986" y="179054"/>
                  </a:cubicBezTo>
                  <a:cubicBezTo>
                    <a:pt x="39603" y="179054"/>
                    <a:pt x="41867" y="180007"/>
                    <a:pt x="43779" y="181914"/>
                  </a:cubicBezTo>
                  <a:cubicBezTo>
                    <a:pt x="45692" y="183822"/>
                    <a:pt x="46648" y="186131"/>
                    <a:pt x="46648" y="188841"/>
                  </a:cubicBezTo>
                  <a:cubicBezTo>
                    <a:pt x="46648" y="190849"/>
                    <a:pt x="46069" y="192631"/>
                    <a:pt x="44912" y="194188"/>
                  </a:cubicBezTo>
                  <a:cubicBezTo>
                    <a:pt x="43754" y="195743"/>
                    <a:pt x="42270" y="196923"/>
                    <a:pt x="40458" y="197726"/>
                  </a:cubicBezTo>
                  <a:cubicBezTo>
                    <a:pt x="39351" y="198228"/>
                    <a:pt x="37816" y="198907"/>
                    <a:pt x="35854" y="199759"/>
                  </a:cubicBezTo>
                  <a:cubicBezTo>
                    <a:pt x="33891" y="200612"/>
                    <a:pt x="31853" y="201466"/>
                    <a:pt x="29740" y="202319"/>
                  </a:cubicBezTo>
                  <a:cubicBezTo>
                    <a:pt x="27626" y="203173"/>
                    <a:pt x="25588" y="203926"/>
                    <a:pt x="23626" y="204579"/>
                  </a:cubicBezTo>
                  <a:cubicBezTo>
                    <a:pt x="21663" y="205231"/>
                    <a:pt x="20078" y="205557"/>
                    <a:pt x="18870" y="205557"/>
                  </a:cubicBezTo>
                  <a:cubicBezTo>
                    <a:pt x="16254" y="205557"/>
                    <a:pt x="13989" y="204603"/>
                    <a:pt x="12077" y="202696"/>
                  </a:cubicBezTo>
                  <a:cubicBezTo>
                    <a:pt x="10165" y="200789"/>
                    <a:pt x="9209" y="198480"/>
                    <a:pt x="9209" y="195769"/>
                  </a:cubicBezTo>
                  <a:close/>
                  <a:moveTo>
                    <a:pt x="33816" y="62194"/>
                  </a:moveTo>
                  <a:cubicBezTo>
                    <a:pt x="35426" y="62194"/>
                    <a:pt x="37087" y="62696"/>
                    <a:pt x="38798" y="63700"/>
                  </a:cubicBezTo>
                  <a:lnTo>
                    <a:pt x="55403" y="73639"/>
                  </a:lnTo>
                  <a:cubicBezTo>
                    <a:pt x="56813" y="74442"/>
                    <a:pt x="57920" y="75597"/>
                    <a:pt x="58725" y="77103"/>
                  </a:cubicBezTo>
                  <a:cubicBezTo>
                    <a:pt x="59530" y="78609"/>
                    <a:pt x="59932" y="80215"/>
                    <a:pt x="59932" y="81922"/>
                  </a:cubicBezTo>
                  <a:cubicBezTo>
                    <a:pt x="59932" y="84532"/>
                    <a:pt x="58976" y="86791"/>
                    <a:pt x="57064" y="88698"/>
                  </a:cubicBezTo>
                  <a:cubicBezTo>
                    <a:pt x="55152" y="90606"/>
                    <a:pt x="52887" y="91560"/>
                    <a:pt x="50271" y="91560"/>
                  </a:cubicBezTo>
                  <a:cubicBezTo>
                    <a:pt x="48459" y="91560"/>
                    <a:pt x="46799" y="91108"/>
                    <a:pt x="45289" y="90204"/>
                  </a:cubicBezTo>
                  <a:lnTo>
                    <a:pt x="28834" y="80115"/>
                  </a:lnTo>
                  <a:cubicBezTo>
                    <a:pt x="27425" y="79211"/>
                    <a:pt x="26293" y="78031"/>
                    <a:pt x="25437" y="76576"/>
                  </a:cubicBezTo>
                  <a:cubicBezTo>
                    <a:pt x="24582" y="75120"/>
                    <a:pt x="24154" y="73539"/>
                    <a:pt x="24154" y="71832"/>
                  </a:cubicBezTo>
                  <a:cubicBezTo>
                    <a:pt x="24154" y="69222"/>
                    <a:pt x="25110" y="66963"/>
                    <a:pt x="27022" y="65056"/>
                  </a:cubicBezTo>
                  <a:cubicBezTo>
                    <a:pt x="28935" y="63148"/>
                    <a:pt x="31199" y="62194"/>
                    <a:pt x="33816" y="62194"/>
                  </a:cubicBezTo>
                  <a:close/>
                  <a:moveTo>
                    <a:pt x="91484" y="53008"/>
                  </a:moveTo>
                  <a:cubicBezTo>
                    <a:pt x="89773" y="53008"/>
                    <a:pt x="88137" y="52556"/>
                    <a:pt x="86577" y="51653"/>
                  </a:cubicBezTo>
                  <a:cubicBezTo>
                    <a:pt x="85017" y="50749"/>
                    <a:pt x="83835" y="49545"/>
                    <a:pt x="83030" y="48039"/>
                  </a:cubicBezTo>
                  <a:lnTo>
                    <a:pt x="73670" y="31172"/>
                  </a:lnTo>
                  <a:cubicBezTo>
                    <a:pt x="72865" y="29767"/>
                    <a:pt x="72462" y="28211"/>
                    <a:pt x="72462" y="26504"/>
                  </a:cubicBezTo>
                  <a:cubicBezTo>
                    <a:pt x="72462" y="23894"/>
                    <a:pt x="73419" y="21635"/>
                    <a:pt x="75331" y="19727"/>
                  </a:cubicBezTo>
                  <a:cubicBezTo>
                    <a:pt x="77243" y="17820"/>
                    <a:pt x="79507" y="16866"/>
                    <a:pt x="82124" y="16866"/>
                  </a:cubicBezTo>
                  <a:cubicBezTo>
                    <a:pt x="83835" y="16866"/>
                    <a:pt x="85470" y="17318"/>
                    <a:pt x="87030" y="18222"/>
                  </a:cubicBezTo>
                  <a:cubicBezTo>
                    <a:pt x="88590" y="19125"/>
                    <a:pt x="89773" y="20330"/>
                    <a:pt x="90578" y="21836"/>
                  </a:cubicBezTo>
                  <a:lnTo>
                    <a:pt x="99937" y="38702"/>
                  </a:lnTo>
                  <a:cubicBezTo>
                    <a:pt x="100743" y="40108"/>
                    <a:pt x="101145" y="41613"/>
                    <a:pt x="101145" y="43220"/>
                  </a:cubicBezTo>
                  <a:cubicBezTo>
                    <a:pt x="101145" y="45930"/>
                    <a:pt x="100190" y="48239"/>
                    <a:pt x="98277" y="50147"/>
                  </a:cubicBezTo>
                  <a:cubicBezTo>
                    <a:pt x="96365" y="52054"/>
                    <a:pt x="94100" y="53008"/>
                    <a:pt x="91484" y="53008"/>
                  </a:cubicBezTo>
                  <a:close/>
                  <a:moveTo>
                    <a:pt x="280188" y="120473"/>
                  </a:moveTo>
                  <a:cubicBezTo>
                    <a:pt x="282805" y="120473"/>
                    <a:pt x="285069" y="121427"/>
                    <a:pt x="286982" y="123334"/>
                  </a:cubicBezTo>
                  <a:cubicBezTo>
                    <a:pt x="288893" y="125242"/>
                    <a:pt x="289850" y="127500"/>
                    <a:pt x="289850" y="130111"/>
                  </a:cubicBezTo>
                  <a:cubicBezTo>
                    <a:pt x="289850" y="132721"/>
                    <a:pt x="288893" y="134980"/>
                    <a:pt x="286982" y="136887"/>
                  </a:cubicBezTo>
                  <a:cubicBezTo>
                    <a:pt x="285069" y="138795"/>
                    <a:pt x="282805" y="139749"/>
                    <a:pt x="280188" y="139749"/>
                  </a:cubicBezTo>
                  <a:lnTo>
                    <a:pt x="260865" y="139749"/>
                  </a:lnTo>
                  <a:cubicBezTo>
                    <a:pt x="258248" y="139749"/>
                    <a:pt x="255983" y="138795"/>
                    <a:pt x="254071" y="136887"/>
                  </a:cubicBezTo>
                  <a:cubicBezTo>
                    <a:pt x="252159" y="134980"/>
                    <a:pt x="251203" y="132721"/>
                    <a:pt x="251203" y="130111"/>
                  </a:cubicBezTo>
                  <a:cubicBezTo>
                    <a:pt x="251203" y="127500"/>
                    <a:pt x="252159" y="125242"/>
                    <a:pt x="254071" y="123334"/>
                  </a:cubicBezTo>
                  <a:cubicBezTo>
                    <a:pt x="255983" y="121427"/>
                    <a:pt x="258248" y="120473"/>
                    <a:pt x="260865" y="120473"/>
                  </a:cubicBezTo>
                  <a:lnTo>
                    <a:pt x="280188" y="120473"/>
                  </a:lnTo>
                  <a:close/>
                  <a:moveTo>
                    <a:pt x="253014" y="178902"/>
                  </a:moveTo>
                  <a:cubicBezTo>
                    <a:pt x="254222" y="178902"/>
                    <a:pt x="255782" y="179254"/>
                    <a:pt x="257694" y="179957"/>
                  </a:cubicBezTo>
                  <a:cubicBezTo>
                    <a:pt x="259607" y="180660"/>
                    <a:pt x="261619" y="181462"/>
                    <a:pt x="263733" y="182366"/>
                  </a:cubicBezTo>
                  <a:cubicBezTo>
                    <a:pt x="265847" y="183269"/>
                    <a:pt x="267884" y="184173"/>
                    <a:pt x="269847" y="185077"/>
                  </a:cubicBezTo>
                  <a:cubicBezTo>
                    <a:pt x="271809" y="185980"/>
                    <a:pt x="273345" y="186633"/>
                    <a:pt x="274451" y="187035"/>
                  </a:cubicBezTo>
                  <a:cubicBezTo>
                    <a:pt x="276263" y="187838"/>
                    <a:pt x="277722" y="189018"/>
                    <a:pt x="278829" y="190573"/>
                  </a:cubicBezTo>
                  <a:cubicBezTo>
                    <a:pt x="279936" y="192130"/>
                    <a:pt x="280490" y="193912"/>
                    <a:pt x="280490" y="195920"/>
                  </a:cubicBezTo>
                  <a:cubicBezTo>
                    <a:pt x="280490" y="198529"/>
                    <a:pt x="279534" y="200789"/>
                    <a:pt x="277621" y="202696"/>
                  </a:cubicBezTo>
                  <a:cubicBezTo>
                    <a:pt x="275710" y="204603"/>
                    <a:pt x="273445" y="205557"/>
                    <a:pt x="270828" y="205557"/>
                  </a:cubicBezTo>
                  <a:cubicBezTo>
                    <a:pt x="269721" y="205557"/>
                    <a:pt x="268186" y="205231"/>
                    <a:pt x="266224" y="204579"/>
                  </a:cubicBezTo>
                  <a:cubicBezTo>
                    <a:pt x="264262" y="203926"/>
                    <a:pt x="262223" y="203148"/>
                    <a:pt x="260110" y="202244"/>
                  </a:cubicBezTo>
                  <a:cubicBezTo>
                    <a:pt x="257996" y="201341"/>
                    <a:pt x="255959" y="200462"/>
                    <a:pt x="253996" y="199609"/>
                  </a:cubicBezTo>
                  <a:cubicBezTo>
                    <a:pt x="252033" y="198755"/>
                    <a:pt x="250499" y="198078"/>
                    <a:pt x="249391" y="197576"/>
                  </a:cubicBezTo>
                  <a:cubicBezTo>
                    <a:pt x="247580" y="196773"/>
                    <a:pt x="246096" y="195568"/>
                    <a:pt x="244938" y="193962"/>
                  </a:cubicBezTo>
                  <a:cubicBezTo>
                    <a:pt x="243781" y="192355"/>
                    <a:pt x="243202" y="190548"/>
                    <a:pt x="243202" y="188540"/>
                  </a:cubicBezTo>
                  <a:cubicBezTo>
                    <a:pt x="243202" y="185830"/>
                    <a:pt x="244183" y="183546"/>
                    <a:pt x="246146" y="181688"/>
                  </a:cubicBezTo>
                  <a:cubicBezTo>
                    <a:pt x="248108" y="179831"/>
                    <a:pt x="250398" y="178902"/>
                    <a:pt x="253014" y="178902"/>
                  </a:cubicBezTo>
                  <a:close/>
                  <a:moveTo>
                    <a:pt x="265695" y="71832"/>
                  </a:moveTo>
                  <a:cubicBezTo>
                    <a:pt x="265695" y="73539"/>
                    <a:pt x="265267" y="75120"/>
                    <a:pt x="264412" y="76576"/>
                  </a:cubicBezTo>
                  <a:cubicBezTo>
                    <a:pt x="263557" y="78031"/>
                    <a:pt x="262424" y="79211"/>
                    <a:pt x="261015" y="80115"/>
                  </a:cubicBezTo>
                  <a:lnTo>
                    <a:pt x="244560" y="90204"/>
                  </a:lnTo>
                  <a:cubicBezTo>
                    <a:pt x="243051" y="91108"/>
                    <a:pt x="241390" y="91560"/>
                    <a:pt x="239579" y="91560"/>
                  </a:cubicBezTo>
                  <a:cubicBezTo>
                    <a:pt x="236962" y="91560"/>
                    <a:pt x="234698" y="90606"/>
                    <a:pt x="232785" y="88698"/>
                  </a:cubicBezTo>
                  <a:cubicBezTo>
                    <a:pt x="230874" y="86791"/>
                    <a:pt x="229917" y="84532"/>
                    <a:pt x="229917" y="81922"/>
                  </a:cubicBezTo>
                  <a:cubicBezTo>
                    <a:pt x="229917" y="80215"/>
                    <a:pt x="230319" y="78609"/>
                    <a:pt x="231125" y="77103"/>
                  </a:cubicBezTo>
                  <a:cubicBezTo>
                    <a:pt x="231930" y="75597"/>
                    <a:pt x="233037" y="74442"/>
                    <a:pt x="234446" y="73639"/>
                  </a:cubicBezTo>
                  <a:lnTo>
                    <a:pt x="251052" y="63700"/>
                  </a:lnTo>
                  <a:cubicBezTo>
                    <a:pt x="252763" y="62696"/>
                    <a:pt x="254423" y="62194"/>
                    <a:pt x="256034" y="62194"/>
                  </a:cubicBezTo>
                  <a:cubicBezTo>
                    <a:pt x="258650" y="62194"/>
                    <a:pt x="260915" y="63148"/>
                    <a:pt x="262827" y="65056"/>
                  </a:cubicBezTo>
                  <a:cubicBezTo>
                    <a:pt x="264740" y="66963"/>
                    <a:pt x="265695" y="69222"/>
                    <a:pt x="265695" y="71832"/>
                  </a:cubicBezTo>
                  <a:close/>
                  <a:moveTo>
                    <a:pt x="198366" y="53008"/>
                  </a:moveTo>
                  <a:cubicBezTo>
                    <a:pt x="195749" y="53008"/>
                    <a:pt x="193484" y="52054"/>
                    <a:pt x="191573" y="50147"/>
                  </a:cubicBezTo>
                  <a:cubicBezTo>
                    <a:pt x="189660" y="48239"/>
                    <a:pt x="188705" y="45930"/>
                    <a:pt x="188705" y="43220"/>
                  </a:cubicBezTo>
                  <a:cubicBezTo>
                    <a:pt x="188705" y="41613"/>
                    <a:pt x="189107" y="40108"/>
                    <a:pt x="189912" y="38702"/>
                  </a:cubicBezTo>
                  <a:lnTo>
                    <a:pt x="199272" y="21836"/>
                  </a:lnTo>
                  <a:cubicBezTo>
                    <a:pt x="200076" y="20330"/>
                    <a:pt x="201259" y="19125"/>
                    <a:pt x="202820" y="18222"/>
                  </a:cubicBezTo>
                  <a:cubicBezTo>
                    <a:pt x="204379" y="17318"/>
                    <a:pt x="206014" y="16866"/>
                    <a:pt x="207726" y="16866"/>
                  </a:cubicBezTo>
                  <a:cubicBezTo>
                    <a:pt x="210342" y="16866"/>
                    <a:pt x="212607" y="17820"/>
                    <a:pt x="214519" y="19727"/>
                  </a:cubicBezTo>
                  <a:cubicBezTo>
                    <a:pt x="216431" y="21635"/>
                    <a:pt x="217387" y="23894"/>
                    <a:pt x="217387" y="26504"/>
                  </a:cubicBezTo>
                  <a:cubicBezTo>
                    <a:pt x="217387" y="28211"/>
                    <a:pt x="216984" y="29767"/>
                    <a:pt x="216179" y="31172"/>
                  </a:cubicBezTo>
                  <a:lnTo>
                    <a:pt x="206820" y="48039"/>
                  </a:lnTo>
                  <a:cubicBezTo>
                    <a:pt x="206014" y="49545"/>
                    <a:pt x="204832" y="50749"/>
                    <a:pt x="203272" y="51653"/>
                  </a:cubicBezTo>
                  <a:cubicBezTo>
                    <a:pt x="201712" y="52556"/>
                    <a:pt x="200076" y="53008"/>
                    <a:pt x="198366" y="53008"/>
                  </a:cubicBezTo>
                  <a:close/>
                </a:path>
              </a:pathLst>
            </a:custGeom>
            <a:solidFill>
              <a:schemeClr val="bg1"/>
            </a:solidFill>
            <a:ln w="9525" cap="flat">
              <a:noFill/>
              <a:prstDash val="solid"/>
              <a:miter/>
            </a:ln>
          </p:spPr>
          <p:txBody>
            <a:bodyPr rtlCol="0" anchor="ct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765" b="0" i="0" u="none" strike="noStrike" kern="1200" cap="none" spc="0" normalizeH="0" baseline="0" noProof="0">
                <a:ln>
                  <a:noFill/>
                </a:ln>
                <a:solidFill>
                  <a:prstClr val="black"/>
                </a:solidFill>
                <a:effectLst/>
                <a:uLnTx/>
                <a:uFillTx/>
                <a:latin typeface="Segoe UI"/>
                <a:ea typeface="+mn-ea"/>
                <a:cs typeface="+mn-cs"/>
              </a:endParaRPr>
            </a:p>
          </p:txBody>
        </p:sp>
      </p:grpSp>
    </p:spTree>
    <p:extLst>
      <p:ext uri="{BB962C8B-B14F-4D97-AF65-F5344CB8AC3E}">
        <p14:creationId xmlns:p14="http://schemas.microsoft.com/office/powerpoint/2010/main" val="18432714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41C7FA-2694-B900-D50C-18A8FB5E55C8}"/>
            </a:ext>
          </a:extLst>
        </p:cNvPr>
        <p:cNvGrpSpPr/>
        <p:nvPr/>
      </p:nvGrpSpPr>
      <p:grpSpPr>
        <a:xfrm>
          <a:off x="0" y="0"/>
          <a:ext cx="0" cy="0"/>
          <a:chOff x="0" y="0"/>
          <a:chExt cx="0" cy="0"/>
        </a:xfrm>
      </p:grpSpPr>
      <p:sp>
        <p:nvSpPr>
          <p:cNvPr id="9" name="Round Same Side Corner Rectangle 8">
            <a:extLst>
              <a:ext uri="{FF2B5EF4-FFF2-40B4-BE49-F238E27FC236}">
                <a16:creationId xmlns:a16="http://schemas.microsoft.com/office/drawing/2014/main" id="{9637211D-EC9A-BDF8-486B-C739307A4042}"/>
              </a:ext>
              <a:ext uri="{C183D7F6-B498-43B3-948B-1728B52AA6E4}">
                <adec:decorative xmlns:adec="http://schemas.microsoft.com/office/drawing/2017/decorative" val="1"/>
              </a:ext>
            </a:extLst>
          </p:cNvPr>
          <p:cNvSpPr/>
          <p:nvPr/>
        </p:nvSpPr>
        <p:spPr bwMode="auto">
          <a:xfrm rot="16200000">
            <a:off x="10927751" y="-617247"/>
            <a:ext cx="459051" cy="2069451"/>
          </a:xfrm>
          <a:prstGeom prst="round2SameRect">
            <a:avLst>
              <a:gd name="adj1" fmla="val 50000"/>
              <a:gd name="adj2" fmla="val 0"/>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useBgFill="1">
        <p:nvSpPr>
          <p:cNvPr id="8" name="Rounded Rectangle 1">
            <a:extLst>
              <a:ext uri="{FF2B5EF4-FFF2-40B4-BE49-F238E27FC236}">
                <a16:creationId xmlns:a16="http://schemas.microsoft.com/office/drawing/2014/main" id="{32F82369-9A39-64CE-6F1D-60D02836ADEA}"/>
              </a:ext>
              <a:ext uri="{C183D7F6-B498-43B3-948B-1728B52AA6E4}">
                <adec:decorative xmlns:adec="http://schemas.microsoft.com/office/drawing/2017/decorative" val="1"/>
              </a:ext>
            </a:extLst>
          </p:cNvPr>
          <p:cNvSpPr/>
          <p:nvPr/>
        </p:nvSpPr>
        <p:spPr bwMode="auto">
          <a:xfrm>
            <a:off x="5929744" y="1353329"/>
            <a:ext cx="5766955" cy="4781144"/>
          </a:xfrm>
          <a:prstGeom prst="roundRect">
            <a:avLst>
              <a:gd name="adj" fmla="val 2901"/>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32472" fontAlgn="base">
              <a:spcBef>
                <a:spcPct val="0"/>
              </a:spcBef>
              <a:spcAft>
                <a:spcPct val="0"/>
              </a:spcAft>
            </a:pPr>
            <a:endParaRPr lang="en-US" sz="1600">
              <a:solidFill>
                <a:schemeClr val="tx1"/>
              </a:solidFill>
              <a:latin typeface="Segoe UI"/>
              <a:cs typeface="Segoe UI" pitchFamily="34" charset="0"/>
            </a:endParaRPr>
          </a:p>
        </p:txBody>
      </p:sp>
      <p:sp>
        <p:nvSpPr>
          <p:cNvPr id="2" name="Title 1">
            <a:extLst>
              <a:ext uri="{FF2B5EF4-FFF2-40B4-BE49-F238E27FC236}">
                <a16:creationId xmlns:a16="http://schemas.microsoft.com/office/drawing/2014/main" id="{5A310B90-4DEA-A36C-BCF5-9AC813ABBD6C}"/>
              </a:ext>
            </a:extLst>
          </p:cNvPr>
          <p:cNvSpPr>
            <a:spLocks noGrp="1"/>
          </p:cNvSpPr>
          <p:nvPr>
            <p:ph type="title"/>
          </p:nvPr>
        </p:nvSpPr>
        <p:spPr/>
        <p:txBody>
          <a:bodyPr>
            <a:noAutofit/>
          </a:bodyPr>
          <a:lstStyle/>
          <a:p>
            <a:pPr algn="ctr"/>
            <a:r>
              <a:rPr lang="en-US" sz="3200"/>
              <a:t>Shared deliverable: Service Health Reviews</a:t>
            </a:r>
          </a:p>
        </p:txBody>
      </p:sp>
      <p:sp>
        <p:nvSpPr>
          <p:cNvPr id="11" name="Rectangle 10">
            <a:extLst>
              <a:ext uri="{FF2B5EF4-FFF2-40B4-BE49-F238E27FC236}">
                <a16:creationId xmlns:a16="http://schemas.microsoft.com/office/drawing/2014/main" id="{C9D42DED-634B-5F12-8D4F-B56F42536C87}"/>
              </a:ext>
            </a:extLst>
          </p:cNvPr>
          <p:cNvSpPr/>
          <p:nvPr/>
        </p:nvSpPr>
        <p:spPr bwMode="auto">
          <a:xfrm>
            <a:off x="10643407" y="285996"/>
            <a:ext cx="1447166" cy="262967"/>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11" rtl="0" eaLnBrk="1" fontAlgn="auto" latinLnBrk="0" hangingPunct="1">
              <a:lnSpc>
                <a:spcPct val="90000"/>
              </a:lnSpc>
              <a:spcBef>
                <a:spcPct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Segoe UI Semibold"/>
                <a:ea typeface="+mn-ea"/>
                <a:cs typeface="Segoe UI Semibold" panose="020B0402040204020203" pitchFamily="34" charset="0"/>
              </a:rPr>
              <a:t>Shared activity</a:t>
            </a:r>
          </a:p>
        </p:txBody>
      </p:sp>
      <p:sp>
        <p:nvSpPr>
          <p:cNvPr id="5" name="TextBox 4">
            <a:extLst>
              <a:ext uri="{FF2B5EF4-FFF2-40B4-BE49-F238E27FC236}">
                <a16:creationId xmlns:a16="http://schemas.microsoft.com/office/drawing/2014/main" id="{74AF1554-2926-4392-2C43-F280A83C5827}"/>
              </a:ext>
            </a:extLst>
          </p:cNvPr>
          <p:cNvSpPr txBox="1"/>
          <p:nvPr/>
        </p:nvSpPr>
        <p:spPr>
          <a:xfrm>
            <a:off x="6095999" y="1514315"/>
            <a:ext cx="5527041" cy="445916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400" b="0" i="0" u="none" strike="noStrike" kern="100" cap="none" spc="0" normalizeH="0" baseline="0" noProof="0">
                <a:ln>
                  <a:noFill/>
                </a:ln>
                <a:solidFill>
                  <a:prstClr val="black"/>
                </a:solidFill>
                <a:effectLst/>
                <a:uLnTx/>
                <a:uFillTx/>
                <a:latin typeface="Segoe UI"/>
                <a:ea typeface="Aptos" panose="020B0004020202020204" pitchFamily="34" charset="0"/>
                <a:cs typeface="Times New Roman" panose="02020603050405020304" pitchFamily="18" charset="0"/>
              </a:rPr>
              <a:t>A Service Health Review (SHR) is a systematic process of evaluating the current state and future needs of IT services in an organization. </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400" b="0" i="0" u="none" strike="noStrike" kern="100" cap="none" spc="0" normalizeH="0" baseline="0" noProof="0">
                <a:ln>
                  <a:noFill/>
                </a:ln>
                <a:solidFill>
                  <a:prstClr val="black"/>
                </a:solidFill>
                <a:effectLst/>
                <a:uLnTx/>
                <a:uFillTx/>
                <a:latin typeface="Segoe UI"/>
                <a:ea typeface="Aptos" panose="020B0004020202020204" pitchFamily="34" charset="0"/>
                <a:cs typeface="Times New Roman" panose="02020603050405020304" pitchFamily="18" charset="0"/>
              </a:rPr>
              <a:t>The purpose of an SHR is to identify the strengths and weaknesses of IT services (in this case Copilot implementation), as well as the opportunities and threats that may affect their delivery and value.</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400" b="0" i="0" u="none" strike="noStrike" kern="100" cap="none" spc="0" normalizeH="0" baseline="0" noProof="0">
                <a:ln>
                  <a:noFill/>
                </a:ln>
                <a:solidFill>
                  <a:prstClr val="black"/>
                </a:solidFill>
                <a:effectLst/>
                <a:uLnTx/>
                <a:uFillTx/>
                <a:latin typeface="Segoe UI"/>
                <a:ea typeface="Aptos" panose="020B0004020202020204" pitchFamily="34" charset="0"/>
                <a:cs typeface="Times New Roman" panose="02020603050405020304" pitchFamily="18" charset="0"/>
              </a:rPr>
              <a:t>An SHR provides recommendations for improving IT service management, governance, user enablement, and alignment with business goals.</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400" b="0" i="0" u="none" strike="noStrike" kern="100" cap="none" spc="0" normalizeH="0" baseline="0" noProof="0">
                <a:ln>
                  <a:noFill/>
                </a:ln>
                <a:solidFill>
                  <a:prstClr val="black"/>
                </a:solidFill>
                <a:effectLst/>
                <a:uLnTx/>
                <a:uFillTx/>
                <a:latin typeface="Segoe UI"/>
                <a:ea typeface="Aptos" panose="020B0004020202020204" pitchFamily="34" charset="0"/>
                <a:cs typeface="Times New Roman" panose="02020603050405020304" pitchFamily="18" charset="0"/>
              </a:rPr>
              <a:t>SHRs foster a transparent and collaborative partnership between business leaders, user enablement specialists, and IT professionals.  </a:t>
            </a:r>
          </a:p>
          <a:p>
            <a:pPr marL="0" marR="0" lvl="0" indent="0" algn="l" defTabSz="914400" rtl="0" eaLnBrk="1" fontAlgn="auto" latinLnBrk="0" hangingPunct="1">
              <a:lnSpc>
                <a:spcPct val="115000"/>
              </a:lnSpc>
              <a:spcBef>
                <a:spcPts val="0"/>
              </a:spcBef>
              <a:spcAft>
                <a:spcPts val="400"/>
              </a:spcAft>
              <a:buClrTx/>
              <a:buSzTx/>
              <a:buFontTx/>
              <a:buNone/>
              <a:tabLst/>
              <a:defRPr/>
            </a:pPr>
            <a:r>
              <a:rPr kumimoji="0" lang="en-US" sz="1400" i="0" u="none" strike="noStrike" kern="100" cap="none" spc="0" normalizeH="0" baseline="0" noProof="0">
                <a:ln>
                  <a:noFill/>
                </a:ln>
                <a:solidFill>
                  <a:prstClr val="black"/>
                </a:solidFill>
                <a:effectLst/>
                <a:uLnTx/>
                <a:uFillTx/>
                <a:latin typeface="+mj-lt"/>
                <a:ea typeface="Aptos" panose="020B0004020202020204" pitchFamily="34" charset="0"/>
                <a:cs typeface="Times New Roman" panose="02020603050405020304" pitchFamily="18" charset="0"/>
              </a:rPr>
              <a:t>Recommended practices include:</a:t>
            </a:r>
          </a:p>
          <a:p>
            <a:pPr marL="179388" marR="0" lvl="0" indent="-179388" algn="l" defTabSz="914400" rtl="0" eaLnBrk="1" fontAlgn="auto" latinLnBrk="0" hangingPunct="1">
              <a:lnSpc>
                <a:spcPct val="100000"/>
              </a:lnSpc>
              <a:spcBef>
                <a:spcPts val="0"/>
              </a:spcBef>
              <a:spcAft>
                <a:spcPts val="200"/>
              </a:spcAft>
              <a:buClrTx/>
              <a:buSzTx/>
              <a:buFont typeface="System Font Regular"/>
              <a:buChar char="・"/>
              <a:tabLst/>
              <a:defRPr/>
            </a:pPr>
            <a:r>
              <a:rPr kumimoji="0" lang="en-US" sz="1200" b="0" i="0" u="none" strike="noStrike" kern="100" cap="none" spc="0" normalizeH="0" baseline="0" noProof="0">
                <a:ln>
                  <a:noFill/>
                </a:ln>
                <a:solidFill>
                  <a:prstClr val="black"/>
                </a:solidFill>
                <a:effectLst/>
                <a:uLnTx/>
                <a:uFillTx/>
                <a:latin typeface="Segoe UI"/>
                <a:ea typeface="Aptos" panose="020B0004020202020204" pitchFamily="34" charset="0"/>
                <a:cs typeface="Times New Roman" panose="02020603050405020304" pitchFamily="18" charset="0"/>
              </a:rPr>
              <a:t>SHR Chair is the Copilot Success Owner</a:t>
            </a:r>
          </a:p>
          <a:p>
            <a:pPr marL="179388" marR="0" lvl="0" indent="-179388" algn="l" defTabSz="914400" rtl="0" eaLnBrk="1" fontAlgn="auto" latinLnBrk="0" hangingPunct="1">
              <a:lnSpc>
                <a:spcPct val="100000"/>
              </a:lnSpc>
              <a:spcBef>
                <a:spcPts val="0"/>
              </a:spcBef>
              <a:spcAft>
                <a:spcPts val="200"/>
              </a:spcAft>
              <a:buClrTx/>
              <a:buSzTx/>
              <a:buFont typeface="System Font Regular"/>
              <a:buChar char="・"/>
              <a:tabLst/>
              <a:defRPr/>
            </a:pPr>
            <a:r>
              <a:rPr kumimoji="0" lang="en-US" sz="1200" b="0" i="0" u="none" strike="noStrike" kern="100" cap="none" spc="0" normalizeH="0" baseline="0" noProof="0">
                <a:ln>
                  <a:noFill/>
                </a:ln>
                <a:solidFill>
                  <a:prstClr val="black"/>
                </a:solidFill>
                <a:effectLst/>
                <a:uLnTx/>
                <a:uFillTx/>
                <a:latin typeface="Segoe UI"/>
                <a:ea typeface="Aptos" panose="020B0004020202020204" pitchFamily="34" charset="0"/>
                <a:cs typeface="Times New Roman" panose="02020603050405020304" pitchFamily="18" charset="0"/>
              </a:rPr>
              <a:t>Conducted monthly, moving to quarterly, once onboarding cohorts are complete</a:t>
            </a:r>
          </a:p>
          <a:p>
            <a:pPr marL="179388" marR="0" lvl="0" indent="-179388" algn="l" defTabSz="914400" rtl="0" eaLnBrk="1" fontAlgn="auto" latinLnBrk="0" hangingPunct="1">
              <a:lnSpc>
                <a:spcPct val="100000"/>
              </a:lnSpc>
              <a:spcBef>
                <a:spcPts val="0"/>
              </a:spcBef>
              <a:spcAft>
                <a:spcPts val="200"/>
              </a:spcAft>
              <a:buClrTx/>
              <a:buSzTx/>
              <a:buFont typeface="System Font Regular"/>
              <a:buChar char="・"/>
              <a:tabLst/>
              <a:defRPr/>
            </a:pPr>
            <a:r>
              <a:rPr kumimoji="0" lang="en-US" sz="1200" b="0" i="0" u="none" strike="noStrike" kern="100" cap="none" spc="0" normalizeH="0" baseline="0" noProof="0">
                <a:ln>
                  <a:noFill/>
                </a:ln>
                <a:solidFill>
                  <a:prstClr val="black"/>
                </a:solidFill>
                <a:effectLst/>
                <a:uLnTx/>
                <a:uFillTx/>
                <a:latin typeface="Segoe UI"/>
                <a:ea typeface="Aptos" panose="020B0004020202020204" pitchFamily="34" charset="0"/>
                <a:cs typeface="Times New Roman" panose="02020603050405020304" pitchFamily="18" charset="0"/>
              </a:rPr>
              <a:t>Includes service feedback and top issues from User Enablement staff</a:t>
            </a:r>
          </a:p>
          <a:p>
            <a:pPr marL="179388" marR="0" lvl="0" indent="-179388" algn="l" defTabSz="914400" rtl="0" eaLnBrk="1" fontAlgn="auto" latinLnBrk="0" hangingPunct="1">
              <a:lnSpc>
                <a:spcPct val="100000"/>
              </a:lnSpc>
              <a:spcBef>
                <a:spcPts val="0"/>
              </a:spcBef>
              <a:spcAft>
                <a:spcPts val="200"/>
              </a:spcAft>
              <a:buClrTx/>
              <a:buSzTx/>
              <a:buFont typeface="System Font Regular"/>
              <a:buChar char="・"/>
              <a:tabLst/>
              <a:defRPr/>
            </a:pPr>
            <a:r>
              <a:rPr kumimoji="0" lang="en-US" sz="1200" b="0" i="0" u="none" strike="noStrike" kern="100" cap="none" spc="0" normalizeH="0" baseline="0" noProof="0">
                <a:ln>
                  <a:noFill/>
                </a:ln>
                <a:solidFill>
                  <a:prstClr val="black"/>
                </a:solidFill>
                <a:effectLst/>
                <a:uLnTx/>
                <a:uFillTx/>
                <a:latin typeface="Segoe UI"/>
                <a:ea typeface="Aptos" panose="020B0004020202020204" pitchFamily="34" charset="0"/>
                <a:cs typeface="Times New Roman" panose="02020603050405020304" pitchFamily="18" charset="0"/>
              </a:rPr>
              <a:t>Core focus on data-driven fact finding, scenario identification, learning, </a:t>
            </a:r>
            <a:br>
              <a:rPr kumimoji="0" lang="en-US" sz="1200" b="0" i="0" u="none" strike="noStrike" kern="100" cap="none" spc="0" normalizeH="0" baseline="0" noProof="0">
                <a:ln>
                  <a:noFill/>
                </a:ln>
                <a:solidFill>
                  <a:prstClr val="black"/>
                </a:solidFill>
                <a:effectLst/>
                <a:uLnTx/>
                <a:uFillTx/>
                <a:latin typeface="Segoe UI"/>
                <a:ea typeface="Aptos" panose="020B0004020202020204" pitchFamily="34" charset="0"/>
                <a:cs typeface="Times New Roman" panose="02020603050405020304" pitchFamily="18" charset="0"/>
              </a:rPr>
            </a:br>
            <a:r>
              <a:rPr kumimoji="0" lang="en-US" sz="1200" b="0" i="0" u="none" strike="noStrike" kern="100" cap="none" spc="0" normalizeH="0" baseline="0" noProof="0">
                <a:ln>
                  <a:noFill/>
                </a:ln>
                <a:solidFill>
                  <a:prstClr val="black"/>
                </a:solidFill>
                <a:effectLst/>
                <a:uLnTx/>
                <a:uFillTx/>
                <a:latin typeface="Segoe UI"/>
                <a:ea typeface="Aptos" panose="020B0004020202020204" pitchFamily="34" charset="0"/>
                <a:cs typeface="Times New Roman" panose="02020603050405020304" pitchFamily="18" charset="0"/>
              </a:rPr>
              <a:t>and improvement in a blame-free environment</a:t>
            </a:r>
          </a:p>
          <a:p>
            <a:pPr marL="179388" marR="0" lvl="0" indent="-179388" algn="l" defTabSz="914400" rtl="0" eaLnBrk="1" fontAlgn="auto" latinLnBrk="0" hangingPunct="1">
              <a:lnSpc>
                <a:spcPct val="100000"/>
              </a:lnSpc>
              <a:spcBef>
                <a:spcPts val="0"/>
              </a:spcBef>
              <a:spcAft>
                <a:spcPts val="200"/>
              </a:spcAft>
              <a:buClrTx/>
              <a:buSzTx/>
              <a:buFont typeface="System Font Regular"/>
              <a:buChar char="・"/>
              <a:tabLst/>
              <a:defRPr/>
            </a:pPr>
            <a:r>
              <a:rPr kumimoji="0" lang="en-US" sz="1200" b="0" i="0" u="none" strike="noStrike" kern="100" cap="none" spc="0" normalizeH="0" baseline="0" noProof="0">
                <a:ln>
                  <a:noFill/>
                </a:ln>
                <a:solidFill>
                  <a:prstClr val="black"/>
                </a:solidFill>
                <a:effectLst/>
                <a:uLnTx/>
                <a:uFillTx/>
                <a:latin typeface="Segoe UI"/>
                <a:ea typeface="Aptos" panose="020B0004020202020204" pitchFamily="34" charset="0"/>
                <a:cs typeface="Times New Roman" panose="02020603050405020304" pitchFamily="18" charset="0"/>
              </a:rPr>
              <a:t>SHRs are opportunities for leadership skill building</a:t>
            </a:r>
          </a:p>
          <a:p>
            <a:pPr marL="179388" marR="0" lvl="0" indent="-179388" algn="l" defTabSz="914400" rtl="0" eaLnBrk="1" fontAlgn="auto" latinLnBrk="0" hangingPunct="1">
              <a:lnSpc>
                <a:spcPct val="100000"/>
              </a:lnSpc>
              <a:spcBef>
                <a:spcPts val="0"/>
              </a:spcBef>
              <a:spcAft>
                <a:spcPts val="200"/>
              </a:spcAft>
              <a:buClrTx/>
              <a:buSzTx/>
              <a:buFont typeface="System Font Regular"/>
              <a:buChar char="・"/>
              <a:tabLst/>
              <a:defRPr/>
            </a:pPr>
            <a:r>
              <a:rPr kumimoji="0" lang="en-US" sz="1200" b="0" i="0" u="none" strike="noStrike" kern="100" cap="none" spc="0" normalizeH="0" baseline="0" noProof="0">
                <a:ln>
                  <a:noFill/>
                </a:ln>
                <a:solidFill>
                  <a:prstClr val="black"/>
                </a:solidFill>
                <a:effectLst/>
                <a:uLnTx/>
                <a:uFillTx/>
                <a:latin typeface="Segoe UI"/>
                <a:ea typeface="Aptos" panose="020B0004020202020204" pitchFamily="34" charset="0"/>
                <a:cs typeface="Times New Roman" panose="02020603050405020304" pitchFamily="18" charset="0"/>
              </a:rPr>
              <a:t>SHRs provide data for AI Council review</a:t>
            </a:r>
          </a:p>
        </p:txBody>
      </p:sp>
      <p:sp>
        <p:nvSpPr>
          <p:cNvPr id="13" name="Rounded Rectangle 1">
            <a:extLst>
              <a:ext uri="{FF2B5EF4-FFF2-40B4-BE49-F238E27FC236}">
                <a16:creationId xmlns:a16="http://schemas.microsoft.com/office/drawing/2014/main" id="{21256116-E485-D68E-D9C9-74486884010C}"/>
              </a:ext>
              <a:ext uri="{C183D7F6-B498-43B3-948B-1728B52AA6E4}">
                <adec:decorative xmlns:adec="http://schemas.microsoft.com/office/drawing/2017/decorative" val="1"/>
              </a:ext>
            </a:extLst>
          </p:cNvPr>
          <p:cNvSpPr/>
          <p:nvPr/>
        </p:nvSpPr>
        <p:spPr bwMode="auto">
          <a:xfrm>
            <a:off x="495301" y="1353329"/>
            <a:ext cx="2411663" cy="1422299"/>
          </a:xfrm>
          <a:prstGeom prst="roundRect">
            <a:avLst>
              <a:gd name="adj" fmla="val 4836"/>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468000"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32472" fontAlgn="base">
              <a:spcBef>
                <a:spcPct val="0"/>
              </a:spcBef>
              <a:spcAft>
                <a:spcPct val="0"/>
              </a:spcAft>
            </a:pPr>
            <a:r>
              <a:rPr lang="en-US" sz="1600" b="1">
                <a:solidFill>
                  <a:schemeClr val="tx1"/>
                </a:solidFill>
                <a:latin typeface="Segoe UI Semibold" panose="020B0502040204020203" pitchFamily="34" charset="0"/>
                <a:cs typeface="Segoe UI Semibold" panose="020B0502040204020203" pitchFamily="34" charset="0"/>
              </a:rPr>
              <a:t>Performance</a:t>
            </a:r>
          </a:p>
        </p:txBody>
      </p:sp>
      <p:sp>
        <p:nvSpPr>
          <p:cNvPr id="14" name="Rounded Rectangle 1">
            <a:extLst>
              <a:ext uri="{FF2B5EF4-FFF2-40B4-BE49-F238E27FC236}">
                <a16:creationId xmlns:a16="http://schemas.microsoft.com/office/drawing/2014/main" id="{312C5F7E-ECE9-5B1B-2E2D-EF6210DA84CE}"/>
              </a:ext>
              <a:ext uri="{C183D7F6-B498-43B3-948B-1728B52AA6E4}">
                <adec:decorative xmlns:adec="http://schemas.microsoft.com/office/drawing/2017/decorative" val="1"/>
              </a:ext>
            </a:extLst>
          </p:cNvPr>
          <p:cNvSpPr/>
          <p:nvPr/>
        </p:nvSpPr>
        <p:spPr bwMode="auto">
          <a:xfrm>
            <a:off x="3142004" y="1353329"/>
            <a:ext cx="2411663" cy="1422299"/>
          </a:xfrm>
          <a:prstGeom prst="roundRect">
            <a:avLst>
              <a:gd name="adj" fmla="val 5798"/>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468000"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32472" fontAlgn="base">
              <a:spcBef>
                <a:spcPct val="0"/>
              </a:spcBef>
              <a:spcAft>
                <a:spcPct val="0"/>
              </a:spcAft>
            </a:pPr>
            <a:r>
              <a:rPr lang="en-US" sz="1600" b="1">
                <a:solidFill>
                  <a:schemeClr val="tx1"/>
                </a:solidFill>
                <a:latin typeface="Segoe UI Semibold" panose="020B0502040204020203" pitchFamily="34" charset="0"/>
                <a:cs typeface="Segoe UI Semibold" panose="020B0502040204020203" pitchFamily="34" charset="0"/>
              </a:rPr>
              <a:t>Feedback </a:t>
            </a:r>
            <a:br>
              <a:rPr lang="en-US" sz="1600" b="1">
                <a:solidFill>
                  <a:schemeClr val="tx1"/>
                </a:solidFill>
                <a:latin typeface="Segoe UI Semibold" panose="020B0502040204020203" pitchFamily="34" charset="0"/>
                <a:cs typeface="Segoe UI Semibold" panose="020B0502040204020203" pitchFamily="34" charset="0"/>
              </a:rPr>
            </a:br>
            <a:r>
              <a:rPr lang="en-US" sz="1600" b="1">
                <a:solidFill>
                  <a:schemeClr val="tx1"/>
                </a:solidFill>
                <a:latin typeface="Segoe UI Semibold" panose="020B0502040204020203" pitchFamily="34" charset="0"/>
                <a:cs typeface="Segoe UI Semibold" panose="020B0502040204020203" pitchFamily="34" charset="0"/>
              </a:rPr>
              <a:t>analysis</a:t>
            </a:r>
          </a:p>
        </p:txBody>
      </p:sp>
      <p:sp>
        <p:nvSpPr>
          <p:cNvPr id="15" name="Rounded Rectangle 1">
            <a:extLst>
              <a:ext uri="{FF2B5EF4-FFF2-40B4-BE49-F238E27FC236}">
                <a16:creationId xmlns:a16="http://schemas.microsoft.com/office/drawing/2014/main" id="{4392B9CD-9B2E-5CB9-412D-AE25E2A9CFE8}"/>
              </a:ext>
              <a:ext uri="{C183D7F6-B498-43B3-948B-1728B52AA6E4}">
                <adec:decorative xmlns:adec="http://schemas.microsoft.com/office/drawing/2017/decorative" val="1"/>
              </a:ext>
            </a:extLst>
          </p:cNvPr>
          <p:cNvSpPr/>
          <p:nvPr/>
        </p:nvSpPr>
        <p:spPr bwMode="auto">
          <a:xfrm>
            <a:off x="495301" y="3032751"/>
            <a:ext cx="2411663" cy="1422299"/>
          </a:xfrm>
          <a:prstGeom prst="roundRect">
            <a:avLst>
              <a:gd name="adj" fmla="val 8733"/>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468000"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32472" fontAlgn="base">
              <a:spcBef>
                <a:spcPct val="0"/>
              </a:spcBef>
              <a:spcAft>
                <a:spcPct val="0"/>
              </a:spcAft>
            </a:pPr>
            <a:r>
              <a:rPr lang="en-US" sz="1600" b="1">
                <a:solidFill>
                  <a:schemeClr val="tx1"/>
                </a:solidFill>
                <a:latin typeface="Segoe UI Semibold" panose="020B0502040204020203" pitchFamily="34" charset="0"/>
                <a:cs typeface="Segoe UI Semibold" panose="020B0502040204020203" pitchFamily="34" charset="0"/>
              </a:rPr>
              <a:t>Incident </a:t>
            </a:r>
            <a:br>
              <a:rPr lang="en-US" sz="1600" b="1">
                <a:solidFill>
                  <a:schemeClr val="tx1"/>
                </a:solidFill>
                <a:latin typeface="Segoe UI Semibold" panose="020B0502040204020203" pitchFamily="34" charset="0"/>
                <a:cs typeface="Segoe UI Semibold" panose="020B0502040204020203" pitchFamily="34" charset="0"/>
              </a:rPr>
            </a:br>
            <a:r>
              <a:rPr lang="en-US" sz="1600" b="1">
                <a:solidFill>
                  <a:schemeClr val="tx1"/>
                </a:solidFill>
                <a:latin typeface="Segoe UI Semibold" panose="020B0502040204020203" pitchFamily="34" charset="0"/>
                <a:cs typeface="Segoe UI Semibold" panose="020B0502040204020203" pitchFamily="34" charset="0"/>
              </a:rPr>
              <a:t>review</a:t>
            </a:r>
          </a:p>
        </p:txBody>
      </p:sp>
      <p:sp>
        <p:nvSpPr>
          <p:cNvPr id="16" name="Rounded Rectangle 1">
            <a:extLst>
              <a:ext uri="{FF2B5EF4-FFF2-40B4-BE49-F238E27FC236}">
                <a16:creationId xmlns:a16="http://schemas.microsoft.com/office/drawing/2014/main" id="{1B8070C5-5542-000C-05D6-0CF4146D3C76}"/>
              </a:ext>
              <a:ext uri="{C183D7F6-B498-43B3-948B-1728B52AA6E4}">
                <adec:decorative xmlns:adec="http://schemas.microsoft.com/office/drawing/2017/decorative" val="1"/>
              </a:ext>
            </a:extLst>
          </p:cNvPr>
          <p:cNvSpPr/>
          <p:nvPr/>
        </p:nvSpPr>
        <p:spPr bwMode="auto">
          <a:xfrm>
            <a:off x="3142004" y="3032751"/>
            <a:ext cx="2411663" cy="1422299"/>
          </a:xfrm>
          <a:prstGeom prst="roundRect">
            <a:avLst>
              <a:gd name="adj" fmla="val 5650"/>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468000"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32472" fontAlgn="base">
              <a:spcBef>
                <a:spcPct val="0"/>
              </a:spcBef>
              <a:spcAft>
                <a:spcPct val="0"/>
              </a:spcAft>
            </a:pPr>
            <a:r>
              <a:rPr lang="en-US" sz="1600" b="1">
                <a:solidFill>
                  <a:schemeClr val="tx1"/>
                </a:solidFill>
                <a:latin typeface="Segoe UI Semibold" panose="020B0502040204020203" pitchFamily="34" charset="0"/>
                <a:cs typeface="Segoe UI Semibold" panose="020B0502040204020203" pitchFamily="34" charset="0"/>
              </a:rPr>
              <a:t>Success </a:t>
            </a:r>
          </a:p>
          <a:p>
            <a:pPr algn="ctr" defTabSz="932472" fontAlgn="base">
              <a:spcBef>
                <a:spcPct val="0"/>
              </a:spcBef>
              <a:spcAft>
                <a:spcPct val="0"/>
              </a:spcAft>
            </a:pPr>
            <a:r>
              <a:rPr lang="en-US" sz="1600" b="1">
                <a:solidFill>
                  <a:schemeClr val="tx1"/>
                </a:solidFill>
                <a:latin typeface="Segoe UI Semibold" panose="020B0502040204020203" pitchFamily="34" charset="0"/>
                <a:cs typeface="Segoe UI Semibold" panose="020B0502040204020203" pitchFamily="34" charset="0"/>
              </a:rPr>
              <a:t>stories</a:t>
            </a:r>
          </a:p>
        </p:txBody>
      </p:sp>
      <p:sp>
        <p:nvSpPr>
          <p:cNvPr id="17" name="Rounded Rectangle 1">
            <a:extLst>
              <a:ext uri="{FF2B5EF4-FFF2-40B4-BE49-F238E27FC236}">
                <a16:creationId xmlns:a16="http://schemas.microsoft.com/office/drawing/2014/main" id="{05D64C68-F23C-B60F-5F8F-370C73208D2D}"/>
              </a:ext>
              <a:ext uri="{C183D7F6-B498-43B3-948B-1728B52AA6E4}">
                <adec:decorative xmlns:adec="http://schemas.microsoft.com/office/drawing/2017/decorative" val="1"/>
              </a:ext>
            </a:extLst>
          </p:cNvPr>
          <p:cNvSpPr/>
          <p:nvPr/>
        </p:nvSpPr>
        <p:spPr bwMode="auto">
          <a:xfrm>
            <a:off x="495301" y="4712173"/>
            <a:ext cx="2411663" cy="1422299"/>
          </a:xfrm>
          <a:prstGeom prst="roundRect">
            <a:avLst>
              <a:gd name="adj" fmla="val 6625"/>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468000"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32472" fontAlgn="base">
              <a:spcBef>
                <a:spcPct val="0"/>
              </a:spcBef>
              <a:spcAft>
                <a:spcPct val="0"/>
              </a:spcAft>
            </a:pPr>
            <a:r>
              <a:rPr lang="en-US" sz="1600" b="1">
                <a:solidFill>
                  <a:schemeClr val="tx1"/>
                </a:solidFill>
                <a:latin typeface="Segoe UI Semibold" panose="020B0502040204020203" pitchFamily="34" charset="0"/>
                <a:cs typeface="Segoe UI Semibold" panose="020B0502040204020203" pitchFamily="34" charset="0"/>
              </a:rPr>
              <a:t>Roadmap planning</a:t>
            </a:r>
          </a:p>
        </p:txBody>
      </p:sp>
      <p:sp>
        <p:nvSpPr>
          <p:cNvPr id="18" name="Rounded Rectangle 1">
            <a:extLst>
              <a:ext uri="{FF2B5EF4-FFF2-40B4-BE49-F238E27FC236}">
                <a16:creationId xmlns:a16="http://schemas.microsoft.com/office/drawing/2014/main" id="{FE24D2ED-1560-99D0-E78C-0E887086149F}"/>
              </a:ext>
              <a:ext uri="{C183D7F6-B498-43B3-948B-1728B52AA6E4}">
                <adec:decorative xmlns:adec="http://schemas.microsoft.com/office/drawing/2017/decorative" val="1"/>
              </a:ext>
            </a:extLst>
          </p:cNvPr>
          <p:cNvSpPr/>
          <p:nvPr/>
        </p:nvSpPr>
        <p:spPr bwMode="auto">
          <a:xfrm>
            <a:off x="3142004" y="4712173"/>
            <a:ext cx="2411663" cy="1422299"/>
          </a:xfrm>
          <a:prstGeom prst="roundRect">
            <a:avLst>
              <a:gd name="adj" fmla="val 5490"/>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468000"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32472" fontAlgn="base">
              <a:spcBef>
                <a:spcPct val="0"/>
              </a:spcBef>
              <a:spcAft>
                <a:spcPct val="0"/>
              </a:spcAft>
            </a:pPr>
            <a:r>
              <a:rPr lang="en-US" sz="1600" b="1">
                <a:solidFill>
                  <a:schemeClr val="tx1"/>
                </a:solidFill>
                <a:latin typeface="Segoe UI Semibold" panose="020B0502040204020203" pitchFamily="34" charset="0"/>
                <a:cs typeface="Segoe UI Semibold" panose="020B0502040204020203" pitchFamily="34" charset="0"/>
              </a:rPr>
              <a:t>Risk </a:t>
            </a:r>
            <a:br>
              <a:rPr lang="en-US" sz="1600" b="1">
                <a:solidFill>
                  <a:schemeClr val="tx1"/>
                </a:solidFill>
                <a:latin typeface="Segoe UI Semibold" panose="020B0502040204020203" pitchFamily="34" charset="0"/>
                <a:cs typeface="Segoe UI Semibold" panose="020B0502040204020203" pitchFamily="34" charset="0"/>
              </a:rPr>
            </a:br>
            <a:r>
              <a:rPr lang="en-US" sz="1600" b="1">
                <a:solidFill>
                  <a:schemeClr val="tx1"/>
                </a:solidFill>
                <a:latin typeface="Segoe UI Semibold" panose="020B0502040204020203" pitchFamily="34" charset="0"/>
                <a:cs typeface="Segoe UI Semibold" panose="020B0502040204020203" pitchFamily="34" charset="0"/>
              </a:rPr>
              <a:t>mitigation</a:t>
            </a:r>
          </a:p>
        </p:txBody>
      </p:sp>
      <p:sp>
        <p:nvSpPr>
          <p:cNvPr id="19" name="Graphic 17">
            <a:extLst>
              <a:ext uri="{FF2B5EF4-FFF2-40B4-BE49-F238E27FC236}">
                <a16:creationId xmlns:a16="http://schemas.microsoft.com/office/drawing/2014/main" id="{3E67F00E-EE5A-FD74-8340-AAD71EAF584E}"/>
              </a:ext>
              <a:ext uri="{C183D7F6-B498-43B3-948B-1728B52AA6E4}">
                <adec:decorative xmlns:adec="http://schemas.microsoft.com/office/drawing/2017/decorative" val="1"/>
              </a:ext>
            </a:extLst>
          </p:cNvPr>
          <p:cNvSpPr>
            <a:spLocks noChangeAspect="1"/>
          </p:cNvSpPr>
          <p:nvPr/>
        </p:nvSpPr>
        <p:spPr>
          <a:xfrm>
            <a:off x="4164993" y="4875265"/>
            <a:ext cx="365685" cy="365685"/>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22" name="Graphic 17">
            <a:extLst>
              <a:ext uri="{FF2B5EF4-FFF2-40B4-BE49-F238E27FC236}">
                <a16:creationId xmlns:a16="http://schemas.microsoft.com/office/drawing/2014/main" id="{2CB15347-9AA3-F1A0-4D2C-09F2FD0464B0}"/>
              </a:ext>
              <a:ext uri="{C183D7F6-B498-43B3-948B-1728B52AA6E4}">
                <adec:decorative xmlns:adec="http://schemas.microsoft.com/office/drawing/2017/decorative" val="1"/>
              </a:ext>
            </a:extLst>
          </p:cNvPr>
          <p:cNvSpPr>
            <a:spLocks noChangeAspect="1"/>
          </p:cNvSpPr>
          <p:nvPr/>
        </p:nvSpPr>
        <p:spPr>
          <a:xfrm>
            <a:off x="1518290" y="4875265"/>
            <a:ext cx="365685" cy="365685"/>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23" name="Graphic 17">
            <a:extLst>
              <a:ext uri="{FF2B5EF4-FFF2-40B4-BE49-F238E27FC236}">
                <a16:creationId xmlns:a16="http://schemas.microsoft.com/office/drawing/2014/main" id="{70A71A56-15C5-D8A9-2D0E-2876FAA216EA}"/>
              </a:ext>
              <a:ext uri="{C183D7F6-B498-43B3-948B-1728B52AA6E4}">
                <adec:decorative xmlns:adec="http://schemas.microsoft.com/office/drawing/2017/decorative" val="1"/>
              </a:ext>
            </a:extLst>
          </p:cNvPr>
          <p:cNvSpPr>
            <a:spLocks noChangeAspect="1"/>
          </p:cNvSpPr>
          <p:nvPr/>
        </p:nvSpPr>
        <p:spPr>
          <a:xfrm>
            <a:off x="4164993" y="3143445"/>
            <a:ext cx="365685" cy="365685"/>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24" name="Graphic 17">
            <a:extLst>
              <a:ext uri="{FF2B5EF4-FFF2-40B4-BE49-F238E27FC236}">
                <a16:creationId xmlns:a16="http://schemas.microsoft.com/office/drawing/2014/main" id="{DA99DB06-EC24-B42E-DA7F-7E1A5B90E8A4}"/>
              </a:ext>
              <a:ext uri="{C183D7F6-B498-43B3-948B-1728B52AA6E4}">
                <adec:decorative xmlns:adec="http://schemas.microsoft.com/office/drawing/2017/decorative" val="1"/>
              </a:ext>
            </a:extLst>
          </p:cNvPr>
          <p:cNvSpPr>
            <a:spLocks noChangeAspect="1"/>
          </p:cNvSpPr>
          <p:nvPr/>
        </p:nvSpPr>
        <p:spPr>
          <a:xfrm>
            <a:off x="1518290" y="3143445"/>
            <a:ext cx="365685" cy="365685"/>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25" name="Graphic 17">
            <a:extLst>
              <a:ext uri="{FF2B5EF4-FFF2-40B4-BE49-F238E27FC236}">
                <a16:creationId xmlns:a16="http://schemas.microsoft.com/office/drawing/2014/main" id="{B38DB1EF-195F-7B77-1E1E-F49DDBBC8350}"/>
              </a:ext>
              <a:ext uri="{C183D7F6-B498-43B3-948B-1728B52AA6E4}">
                <adec:decorative xmlns:adec="http://schemas.microsoft.com/office/drawing/2017/decorative" val="1"/>
              </a:ext>
            </a:extLst>
          </p:cNvPr>
          <p:cNvSpPr>
            <a:spLocks noChangeAspect="1"/>
          </p:cNvSpPr>
          <p:nvPr/>
        </p:nvSpPr>
        <p:spPr>
          <a:xfrm>
            <a:off x="4164993" y="1522465"/>
            <a:ext cx="365685" cy="365685"/>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26" name="Graphic 17">
            <a:extLst>
              <a:ext uri="{FF2B5EF4-FFF2-40B4-BE49-F238E27FC236}">
                <a16:creationId xmlns:a16="http://schemas.microsoft.com/office/drawing/2014/main" id="{D8BC29B4-8603-3719-D460-9C1FCD152EEF}"/>
              </a:ext>
              <a:ext uri="{C183D7F6-B498-43B3-948B-1728B52AA6E4}">
                <adec:decorative xmlns:adec="http://schemas.microsoft.com/office/drawing/2017/decorative" val="1"/>
              </a:ext>
            </a:extLst>
          </p:cNvPr>
          <p:cNvSpPr>
            <a:spLocks noChangeAspect="1"/>
          </p:cNvSpPr>
          <p:nvPr/>
        </p:nvSpPr>
        <p:spPr>
          <a:xfrm>
            <a:off x="1518290" y="1522465"/>
            <a:ext cx="365685" cy="365685"/>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pic>
        <p:nvPicPr>
          <p:cNvPr id="10" name="Graphic 9">
            <a:extLst>
              <a:ext uri="{FF2B5EF4-FFF2-40B4-BE49-F238E27FC236}">
                <a16:creationId xmlns:a16="http://schemas.microsoft.com/office/drawing/2014/main" id="{64A3937B-55AB-7899-134B-F045D9FE83A3}"/>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221196" y="255696"/>
            <a:ext cx="323566" cy="323566"/>
          </a:xfrm>
          <a:prstGeom prst="rect">
            <a:avLst/>
          </a:prstGeom>
        </p:spPr>
      </p:pic>
    </p:spTree>
    <p:extLst>
      <p:ext uri="{BB962C8B-B14F-4D97-AF65-F5344CB8AC3E}">
        <p14:creationId xmlns:p14="http://schemas.microsoft.com/office/powerpoint/2010/main" val="3036881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8F0DAB-501F-93D0-D047-BA2AE8A5D7E5}"/>
              </a:ext>
            </a:extLst>
          </p:cNvPr>
          <p:cNvSpPr>
            <a:spLocks noGrp="1"/>
          </p:cNvSpPr>
          <p:nvPr>
            <p:ph type="title"/>
          </p:nvPr>
        </p:nvSpPr>
        <p:spPr/>
        <p:txBody>
          <a:bodyPr/>
          <a:lstStyle/>
          <a:p>
            <a:r>
              <a:rPr lang="en-US"/>
              <a:t>Analyze usage reports</a:t>
            </a:r>
          </a:p>
        </p:txBody>
      </p:sp>
      <p:sp>
        <p:nvSpPr>
          <p:cNvPr id="5" name="Text Placeholder 4">
            <a:extLst>
              <a:ext uri="{FF2B5EF4-FFF2-40B4-BE49-F238E27FC236}">
                <a16:creationId xmlns:a16="http://schemas.microsoft.com/office/drawing/2014/main" id="{847B583D-4056-F6B8-2FA1-5540E61BC752}"/>
              </a:ext>
            </a:extLst>
          </p:cNvPr>
          <p:cNvSpPr>
            <a:spLocks noGrp="1"/>
          </p:cNvSpPr>
          <p:nvPr>
            <p:ph type="body" sz="quarter" idx="12"/>
          </p:nvPr>
        </p:nvSpPr>
        <p:spPr/>
        <p:txBody>
          <a:bodyPr/>
          <a:lstStyle/>
          <a:p>
            <a:r>
              <a:rPr lang="en-US"/>
              <a:t>Deliver impact </a:t>
            </a:r>
          </a:p>
        </p:txBody>
      </p:sp>
    </p:spTree>
    <p:extLst>
      <p:ext uri="{BB962C8B-B14F-4D97-AF65-F5344CB8AC3E}">
        <p14:creationId xmlns:p14="http://schemas.microsoft.com/office/powerpoint/2010/main" val="22602992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A020AC-571A-C74A-CC71-4F6C553486AD}"/>
            </a:ext>
          </a:extLst>
        </p:cNvPr>
        <p:cNvGrpSpPr/>
        <p:nvPr/>
      </p:nvGrpSpPr>
      <p:grpSpPr>
        <a:xfrm>
          <a:off x="0" y="0"/>
          <a:ext cx="0" cy="0"/>
          <a:chOff x="0" y="0"/>
          <a:chExt cx="0" cy="0"/>
        </a:xfrm>
      </p:grpSpPr>
      <p:sp>
        <p:nvSpPr>
          <p:cNvPr id="15" name="Round Same Side Corner Rectangle 14">
            <a:extLst>
              <a:ext uri="{FF2B5EF4-FFF2-40B4-BE49-F238E27FC236}">
                <a16:creationId xmlns:a16="http://schemas.microsoft.com/office/drawing/2014/main" id="{80CECBCE-8A16-ED0F-21F0-211F5A703B8A}"/>
              </a:ext>
              <a:ext uri="{C183D7F6-B498-43B3-948B-1728B52AA6E4}">
                <adec:decorative xmlns:adec="http://schemas.microsoft.com/office/drawing/2017/decorative" val="1"/>
              </a:ext>
            </a:extLst>
          </p:cNvPr>
          <p:cNvSpPr/>
          <p:nvPr/>
        </p:nvSpPr>
        <p:spPr bwMode="auto">
          <a:xfrm rot="16200000">
            <a:off x="10927751" y="-617247"/>
            <a:ext cx="459051" cy="2069451"/>
          </a:xfrm>
          <a:prstGeom prst="round2SameRect">
            <a:avLst>
              <a:gd name="adj1" fmla="val 50000"/>
              <a:gd name="adj2" fmla="val 0"/>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p:nvSpPr>
          <p:cNvPr id="17" name="Rectangle 16">
            <a:extLst>
              <a:ext uri="{FF2B5EF4-FFF2-40B4-BE49-F238E27FC236}">
                <a16:creationId xmlns:a16="http://schemas.microsoft.com/office/drawing/2014/main" id="{237740F5-881B-E698-D4CE-7B1FFCDB59E5}"/>
              </a:ext>
              <a:ext uri="{C183D7F6-B498-43B3-948B-1728B52AA6E4}">
                <adec:decorative xmlns:adec="http://schemas.microsoft.com/office/drawing/2017/decorative" val="1"/>
              </a:ext>
            </a:extLst>
          </p:cNvPr>
          <p:cNvSpPr/>
          <p:nvPr/>
        </p:nvSpPr>
        <p:spPr bwMode="auto">
          <a:xfrm>
            <a:off x="10643407" y="285996"/>
            <a:ext cx="1447166" cy="262967"/>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11" rtl="0" eaLnBrk="1" fontAlgn="auto" latinLnBrk="0" hangingPunct="1">
              <a:lnSpc>
                <a:spcPct val="90000"/>
              </a:lnSpc>
              <a:spcBef>
                <a:spcPct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Segoe UI Semibold"/>
                <a:ea typeface="+mn-ea"/>
                <a:cs typeface="Segoe UI Semibold" panose="020B0402040204020203" pitchFamily="34" charset="0"/>
              </a:rPr>
              <a:t>Shared activity</a:t>
            </a:r>
          </a:p>
        </p:txBody>
      </p:sp>
      <p:sp>
        <p:nvSpPr>
          <p:cNvPr id="20" name="Title 19">
            <a:extLst>
              <a:ext uri="{FF2B5EF4-FFF2-40B4-BE49-F238E27FC236}">
                <a16:creationId xmlns:a16="http://schemas.microsoft.com/office/drawing/2014/main" id="{23D5F4E7-B8D4-D6BB-DB62-8092BF80F899}"/>
              </a:ext>
            </a:extLst>
          </p:cNvPr>
          <p:cNvSpPr>
            <a:spLocks noGrp="1"/>
          </p:cNvSpPr>
          <p:nvPr>
            <p:ph type="title"/>
          </p:nvPr>
        </p:nvSpPr>
        <p:spPr>
          <a:xfrm>
            <a:off x="588261" y="585216"/>
            <a:ext cx="11011601" cy="553998"/>
          </a:xfrm>
        </p:spPr>
        <p:txBody>
          <a:bodyPr/>
          <a:lstStyle/>
          <a:p>
            <a:r>
              <a:rPr lang="en-US" sz="3600"/>
              <a:t>Deliver impact: Access usage reports</a:t>
            </a:r>
          </a:p>
        </p:txBody>
      </p:sp>
      <p:sp>
        <p:nvSpPr>
          <p:cNvPr id="2" name="Text Placeholder 1">
            <a:extLst>
              <a:ext uri="{FF2B5EF4-FFF2-40B4-BE49-F238E27FC236}">
                <a16:creationId xmlns:a16="http://schemas.microsoft.com/office/drawing/2014/main" id="{17B7C3EE-30BF-B1E8-BE98-474F6C7581DB}"/>
              </a:ext>
            </a:extLst>
          </p:cNvPr>
          <p:cNvSpPr>
            <a:spLocks noGrp="1"/>
          </p:cNvSpPr>
          <p:nvPr>
            <p:ph type="body" sz="quarter" idx="4294967295"/>
          </p:nvPr>
        </p:nvSpPr>
        <p:spPr>
          <a:xfrm>
            <a:off x="588962" y="1200729"/>
            <a:ext cx="5595938" cy="334962"/>
          </a:xfrm>
        </p:spPr>
        <p:txBody>
          <a:bodyPr lIns="0">
            <a:normAutofit/>
          </a:bodyPr>
          <a:lstStyle/>
          <a:p>
            <a:pPr marL="0" lvl="1" indent="0">
              <a:lnSpc>
                <a:spcPct val="100000"/>
              </a:lnSpc>
              <a:spcBef>
                <a:spcPts val="1000"/>
              </a:spcBef>
              <a:buFont typeface="Arial" panose="020B0604020202020204" pitchFamily="34" charset="0"/>
              <a:buNone/>
            </a:pPr>
            <a:r>
              <a:rPr lang="en-US" sz="1600" b="1">
                <a:solidFill>
                  <a:srgbClr val="0078D4"/>
                </a:solidFill>
                <a:latin typeface="Segoe UI Semibold" panose="020B0502040204020203" pitchFamily="34" charset="0"/>
                <a:cs typeface="Segoe UI Semibold" panose="020B0502040204020203" pitchFamily="34" charset="0"/>
              </a:rPr>
              <a:t>Interpret the Microsoft 365 Admin Center Usage Report</a:t>
            </a:r>
          </a:p>
        </p:txBody>
      </p:sp>
      <p:sp>
        <p:nvSpPr>
          <p:cNvPr id="7" name="Text Placeholder 15">
            <a:extLst>
              <a:ext uri="{FF2B5EF4-FFF2-40B4-BE49-F238E27FC236}">
                <a16:creationId xmlns:a16="http://schemas.microsoft.com/office/drawing/2014/main" id="{26B4A594-B3B7-ACF1-E6FA-9BE3DCC3A44C}"/>
              </a:ext>
            </a:extLst>
          </p:cNvPr>
          <p:cNvSpPr txBox="1">
            <a:spLocks/>
          </p:cNvSpPr>
          <p:nvPr/>
        </p:nvSpPr>
        <p:spPr>
          <a:xfrm>
            <a:off x="588261" y="1648009"/>
            <a:ext cx="5047226" cy="2518963"/>
          </a:xfrm>
          <a:prstGeom prst="rect">
            <a:avLst/>
          </a:prstGeom>
        </p:spPr>
        <p:txBody>
          <a:bodyPr vert="horz" lIns="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112" marR="0" lvl="1" indent="0" fontAlgn="auto">
              <a:spcBef>
                <a:spcPts val="1000"/>
              </a:spcBef>
              <a:spcAft>
                <a:spcPts val="400"/>
              </a:spcAft>
              <a:buClrTx/>
              <a:buSzTx/>
              <a:buNone/>
              <a:defRPr/>
            </a:pPr>
            <a:r>
              <a:rPr lang="en-US" sz="1200">
                <a:latin typeface="Segoe UI" panose="020B0502040204020203" pitchFamily="34" charset="0"/>
                <a:cs typeface="Segoe UI" panose="020B0502040204020203" pitchFamily="34" charset="0"/>
              </a:rPr>
              <a:t>The Microsoft 365 Copilot usage report includes two sections: Readiness and Usage.</a:t>
            </a:r>
          </a:p>
          <a:p>
            <a:pPr marL="11112" marR="0" lvl="1" indent="0" fontAlgn="auto">
              <a:spcBef>
                <a:spcPts val="1000"/>
              </a:spcBef>
              <a:spcAft>
                <a:spcPts val="400"/>
              </a:spcAft>
              <a:buClrTx/>
              <a:buSzTx/>
              <a:buNone/>
              <a:defRPr/>
            </a:pPr>
            <a:r>
              <a:rPr lang="en-US" sz="1200">
                <a:latin typeface="Segoe UI" panose="020B0502040204020203" pitchFamily="34" charset="0"/>
                <a:cs typeface="Segoe UI" panose="020B0502040204020203" pitchFamily="34" charset="0"/>
              </a:rPr>
              <a:t>In the </a:t>
            </a:r>
            <a:r>
              <a:rPr lang="en-US" sz="1200">
                <a:latin typeface="Segoe UI" panose="020B0502040204020203" pitchFamily="34" charset="0"/>
                <a:cs typeface="Segoe UI" panose="020B0502040204020203" pitchFamily="34" charset="0"/>
                <a:hlinkClick r:id="rId3"/>
              </a:rPr>
              <a:t>Readiness section</a:t>
            </a:r>
            <a:r>
              <a:rPr lang="en-US" sz="1200">
                <a:latin typeface="Segoe UI" panose="020B0502040204020203" pitchFamily="34" charset="0"/>
                <a:cs typeface="Segoe UI" panose="020B0502040204020203" pitchFamily="34" charset="0"/>
              </a:rPr>
              <a:t>, you can review technical eligibility, license assignment, and users who are in a strong position to get value from Microsoft 365 Copilot.</a:t>
            </a:r>
          </a:p>
          <a:p>
            <a:pPr marL="11112" marR="0" lvl="1" indent="0" fontAlgn="auto">
              <a:spcBef>
                <a:spcPts val="1000"/>
              </a:spcBef>
              <a:spcAft>
                <a:spcPts val="400"/>
              </a:spcAft>
              <a:buClrTx/>
              <a:buSzTx/>
              <a:buNone/>
              <a:defRPr/>
            </a:pPr>
            <a:r>
              <a:rPr lang="en-US" sz="1200">
                <a:latin typeface="Segoe UI" panose="020B0502040204020203" pitchFamily="34" charset="0"/>
                <a:cs typeface="Segoe UI" panose="020B0502040204020203" pitchFamily="34" charset="0"/>
              </a:rPr>
              <a:t>In the </a:t>
            </a:r>
            <a:r>
              <a:rPr lang="en-US" sz="1200">
                <a:latin typeface="Segoe UI" panose="020B0502040204020203" pitchFamily="34" charset="0"/>
                <a:cs typeface="Segoe UI" panose="020B0502040204020203" pitchFamily="34" charset="0"/>
                <a:hlinkClick r:id="rId4"/>
              </a:rPr>
              <a:t>Usage section</a:t>
            </a:r>
            <a:r>
              <a:rPr lang="en-US" sz="1200">
                <a:latin typeface="Segoe UI" panose="020B0502040204020203" pitchFamily="34" charset="0"/>
                <a:cs typeface="Segoe UI" panose="020B0502040204020203" pitchFamily="34" charset="0"/>
              </a:rPr>
              <a:t>, you can view a summary of Microsoft 365 Copilot adoption with visibility into users’ last Microsoft 365 Copilot activity.</a:t>
            </a:r>
          </a:p>
        </p:txBody>
      </p:sp>
      <p:sp>
        <p:nvSpPr>
          <p:cNvPr id="3" name="Rounded Rectangle 1">
            <a:extLst>
              <a:ext uri="{FF2B5EF4-FFF2-40B4-BE49-F238E27FC236}">
                <a16:creationId xmlns:a16="http://schemas.microsoft.com/office/drawing/2014/main" id="{21507818-37B4-C3DB-3785-95CA0A02686C}"/>
              </a:ext>
              <a:ext uri="{C183D7F6-B498-43B3-948B-1728B52AA6E4}">
                <adec:decorative xmlns:adec="http://schemas.microsoft.com/office/drawing/2017/decorative" val="0"/>
              </a:ext>
            </a:extLst>
          </p:cNvPr>
          <p:cNvSpPr/>
          <p:nvPr/>
        </p:nvSpPr>
        <p:spPr bwMode="auto">
          <a:xfrm>
            <a:off x="495300" y="4279290"/>
            <a:ext cx="5600699" cy="1864725"/>
          </a:xfrm>
          <a:prstGeom prst="roundRect">
            <a:avLst>
              <a:gd name="adj" fmla="val 9239"/>
            </a:avLst>
          </a:prstGeom>
          <a:solidFill>
            <a:srgbClr val="8661C5">
              <a:alpha val="10000"/>
            </a:srgbClr>
          </a:solidFill>
          <a:ln w="19050">
            <a:solidFill>
              <a:srgbClr val="8661C5"/>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55562" marR="0" lvl="1" algn="l" defTabSz="914400" rtl="0" eaLnBrk="1" fontAlgn="auto" latinLnBrk="0" hangingPunct="1">
              <a:lnSpc>
                <a:spcPct val="90000"/>
              </a:lnSpc>
              <a:spcBef>
                <a:spcPts val="1000"/>
              </a:spcBef>
              <a:spcAft>
                <a:spcPts val="0"/>
              </a:spcAft>
              <a:buClrTx/>
              <a:buSzTx/>
              <a:tabLst/>
              <a:defRPr/>
            </a:pPr>
            <a:r>
              <a:rPr kumimoji="0" lang="en-US" sz="12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Interpret the Readiness section by analyzing assigned and </a:t>
            </a:r>
            <a:br>
              <a:rPr kumimoji="0" lang="en-US" sz="12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br>
            <a:r>
              <a:rPr kumimoji="0" lang="en-US" sz="12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available Copilot licenses, how many users are technically eligible, </a:t>
            </a:r>
            <a:br>
              <a:rPr kumimoji="0" lang="en-US" sz="12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br>
            <a:r>
              <a:rPr kumimoji="0" lang="en-US" sz="12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and how many are in a strong position to get value from Microsoft 365 Copilot.</a:t>
            </a:r>
          </a:p>
          <a:p>
            <a:pPr marL="55562" marR="0" lvl="1" algn="l" defTabSz="914400" rtl="0" eaLnBrk="1" fontAlgn="auto" latinLnBrk="0" hangingPunct="1">
              <a:lnSpc>
                <a:spcPct val="90000"/>
              </a:lnSpc>
              <a:spcBef>
                <a:spcPts val="1000"/>
              </a:spcBef>
              <a:spcAft>
                <a:spcPts val="0"/>
              </a:spcAft>
              <a:buClrTx/>
              <a:buSzTx/>
              <a:tabLst/>
              <a:defRPr/>
            </a:pPr>
            <a:r>
              <a:rPr kumimoji="0" lang="en-US" sz="12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If needed, you can export the report data into an Excel .csv file by selecting the Export link. This exports the Microsoft 365 Copilot last activity data of all users and enables your identified report readers to do simple sorting, filtering, and searching for further analysis.</a:t>
            </a:r>
          </a:p>
        </p:txBody>
      </p:sp>
      <p:grpSp>
        <p:nvGrpSpPr>
          <p:cNvPr id="11" name="Group 10">
            <a:extLst>
              <a:ext uri="{FF2B5EF4-FFF2-40B4-BE49-F238E27FC236}">
                <a16:creationId xmlns:a16="http://schemas.microsoft.com/office/drawing/2014/main" id="{9D58A84E-B655-FCE4-67B9-35261A8664F6}"/>
              </a:ext>
              <a:ext uri="{C183D7F6-B498-43B3-948B-1728B52AA6E4}">
                <adec:decorative xmlns:adec="http://schemas.microsoft.com/office/drawing/2017/decorative" val="1"/>
              </a:ext>
            </a:extLst>
          </p:cNvPr>
          <p:cNvGrpSpPr/>
          <p:nvPr/>
        </p:nvGrpSpPr>
        <p:grpSpPr>
          <a:xfrm>
            <a:off x="5082164" y="3848853"/>
            <a:ext cx="748996" cy="748996"/>
            <a:chOff x="5172928" y="4167694"/>
            <a:chExt cx="748996" cy="748996"/>
          </a:xfrm>
        </p:grpSpPr>
        <p:sp>
          <p:nvSpPr>
            <p:cNvPr id="12" name="Oval 1091_1">
              <a:extLst>
                <a:ext uri="{FF2B5EF4-FFF2-40B4-BE49-F238E27FC236}">
                  <a16:creationId xmlns:a16="http://schemas.microsoft.com/office/drawing/2014/main" id="{F44E1906-2B8C-7BBC-9C7E-0A10C2AEFCAC}"/>
                </a:ext>
              </a:extLst>
            </p:cNvPr>
            <p:cNvSpPr/>
            <p:nvPr/>
          </p:nvSpPr>
          <p:spPr bwMode="auto">
            <a:xfrm>
              <a:off x="5172928" y="4167694"/>
              <a:ext cx="748996" cy="748996"/>
            </a:xfrm>
            <a:prstGeom prst="ellipse">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2000" b="1">
                <a:solidFill>
                  <a:srgbClr val="FFFFFF"/>
                </a:solidFill>
                <a:latin typeface="Segoe UI Semibold" panose="020B0502040204020203" pitchFamily="34" charset="0"/>
                <a:cs typeface="Segoe UI Semibold" panose="020B0502040204020203" pitchFamily="34" charset="0"/>
              </a:endParaRPr>
            </a:p>
          </p:txBody>
        </p:sp>
        <p:sp>
          <p:nvSpPr>
            <p:cNvPr id="14" name="Freeform: Shape 19">
              <a:extLst>
                <a:ext uri="{FF2B5EF4-FFF2-40B4-BE49-F238E27FC236}">
                  <a16:creationId xmlns:a16="http://schemas.microsoft.com/office/drawing/2014/main" id="{267AFCA0-3081-0218-2AD2-FF41FA41561B}"/>
                </a:ext>
              </a:extLst>
            </p:cNvPr>
            <p:cNvSpPr/>
            <p:nvPr/>
          </p:nvSpPr>
          <p:spPr>
            <a:xfrm>
              <a:off x="5360885" y="4343705"/>
              <a:ext cx="373082" cy="396974"/>
            </a:xfrm>
            <a:custGeom>
              <a:avLst/>
              <a:gdLst>
                <a:gd name="connsiteX0" fmla="*/ 144925 w 289849"/>
                <a:gd name="connsiteY0" fmla="*/ 57827 h 308411"/>
                <a:gd name="connsiteX1" fmla="*/ 178740 w 289849"/>
                <a:gd name="connsiteY1" fmla="*/ 64679 h 308411"/>
                <a:gd name="connsiteX2" fmla="*/ 206367 w 289849"/>
                <a:gd name="connsiteY2" fmla="*/ 83277 h 308411"/>
                <a:gd name="connsiteX3" fmla="*/ 225011 w 289849"/>
                <a:gd name="connsiteY3" fmla="*/ 110836 h 308411"/>
                <a:gd name="connsiteX4" fmla="*/ 231879 w 289849"/>
                <a:gd name="connsiteY4" fmla="*/ 144567 h 308411"/>
                <a:gd name="connsiteX5" fmla="*/ 230672 w 289849"/>
                <a:gd name="connsiteY5" fmla="*/ 162337 h 308411"/>
                <a:gd name="connsiteX6" fmla="*/ 226823 w 289849"/>
                <a:gd name="connsiteY6" fmla="*/ 178225 h 308411"/>
                <a:gd name="connsiteX7" fmla="*/ 220180 w 289849"/>
                <a:gd name="connsiteY7" fmla="*/ 193133 h 308411"/>
                <a:gd name="connsiteX8" fmla="*/ 210594 w 289849"/>
                <a:gd name="connsiteY8" fmla="*/ 208117 h 308411"/>
                <a:gd name="connsiteX9" fmla="*/ 202895 w 289849"/>
                <a:gd name="connsiteY9" fmla="*/ 218960 h 308411"/>
                <a:gd name="connsiteX10" fmla="*/ 197460 w 289849"/>
                <a:gd name="connsiteY10" fmla="*/ 228673 h 308411"/>
                <a:gd name="connsiteX11" fmla="*/ 194290 w 289849"/>
                <a:gd name="connsiteY11" fmla="*/ 239214 h 308411"/>
                <a:gd name="connsiteX12" fmla="*/ 193233 w 289849"/>
                <a:gd name="connsiteY12" fmla="*/ 252542 h 308411"/>
                <a:gd name="connsiteX13" fmla="*/ 193233 w 289849"/>
                <a:gd name="connsiteY13" fmla="*/ 279498 h 308411"/>
                <a:gd name="connsiteX14" fmla="*/ 190969 w 289849"/>
                <a:gd name="connsiteY14" fmla="*/ 290792 h 308411"/>
                <a:gd name="connsiteX15" fmla="*/ 184779 w 289849"/>
                <a:gd name="connsiteY15" fmla="*/ 299978 h 308411"/>
                <a:gd name="connsiteX16" fmla="*/ 175571 w 289849"/>
                <a:gd name="connsiteY16" fmla="*/ 306152 h 308411"/>
                <a:gd name="connsiteX17" fmla="*/ 164248 w 289849"/>
                <a:gd name="connsiteY17" fmla="*/ 308412 h 308411"/>
                <a:gd name="connsiteX18" fmla="*/ 125601 w 289849"/>
                <a:gd name="connsiteY18" fmla="*/ 308412 h 308411"/>
                <a:gd name="connsiteX19" fmla="*/ 114279 w 289849"/>
                <a:gd name="connsiteY19" fmla="*/ 306152 h 308411"/>
                <a:gd name="connsiteX20" fmla="*/ 105070 w 289849"/>
                <a:gd name="connsiteY20" fmla="*/ 299978 h 308411"/>
                <a:gd name="connsiteX21" fmla="*/ 98881 w 289849"/>
                <a:gd name="connsiteY21" fmla="*/ 290792 h 308411"/>
                <a:gd name="connsiteX22" fmla="*/ 96617 w 289849"/>
                <a:gd name="connsiteY22" fmla="*/ 279498 h 308411"/>
                <a:gd name="connsiteX23" fmla="*/ 96617 w 289849"/>
                <a:gd name="connsiteY23" fmla="*/ 252391 h 308411"/>
                <a:gd name="connsiteX24" fmla="*/ 95560 w 289849"/>
                <a:gd name="connsiteY24" fmla="*/ 239139 h 308411"/>
                <a:gd name="connsiteX25" fmla="*/ 92314 w 289849"/>
                <a:gd name="connsiteY25" fmla="*/ 228673 h 308411"/>
                <a:gd name="connsiteX26" fmla="*/ 86879 w 289849"/>
                <a:gd name="connsiteY26" fmla="*/ 218960 h 308411"/>
                <a:gd name="connsiteX27" fmla="*/ 79256 w 289849"/>
                <a:gd name="connsiteY27" fmla="*/ 208117 h 308411"/>
                <a:gd name="connsiteX28" fmla="*/ 69670 w 289849"/>
                <a:gd name="connsiteY28" fmla="*/ 193133 h 308411"/>
                <a:gd name="connsiteX29" fmla="*/ 63027 w 289849"/>
                <a:gd name="connsiteY29" fmla="*/ 178225 h 308411"/>
                <a:gd name="connsiteX30" fmla="*/ 59178 w 289849"/>
                <a:gd name="connsiteY30" fmla="*/ 162337 h 308411"/>
                <a:gd name="connsiteX31" fmla="*/ 57970 w 289849"/>
                <a:gd name="connsiteY31" fmla="*/ 144567 h 308411"/>
                <a:gd name="connsiteX32" fmla="*/ 64839 w 289849"/>
                <a:gd name="connsiteY32" fmla="*/ 110836 h 308411"/>
                <a:gd name="connsiteX33" fmla="*/ 83483 w 289849"/>
                <a:gd name="connsiteY33" fmla="*/ 83277 h 308411"/>
                <a:gd name="connsiteX34" fmla="*/ 111109 w 289849"/>
                <a:gd name="connsiteY34" fmla="*/ 64679 h 308411"/>
                <a:gd name="connsiteX35" fmla="*/ 144925 w 289849"/>
                <a:gd name="connsiteY35" fmla="*/ 57827 h 308411"/>
                <a:gd name="connsiteX36" fmla="*/ 173909 w 289849"/>
                <a:gd name="connsiteY36" fmla="*/ 269860 h 308411"/>
                <a:gd name="connsiteX37" fmla="*/ 115940 w 289849"/>
                <a:gd name="connsiteY37" fmla="*/ 269860 h 308411"/>
                <a:gd name="connsiteX38" fmla="*/ 115940 w 289849"/>
                <a:gd name="connsiteY38" fmla="*/ 279498 h 308411"/>
                <a:gd name="connsiteX39" fmla="*/ 118808 w 289849"/>
                <a:gd name="connsiteY39" fmla="*/ 286275 h 308411"/>
                <a:gd name="connsiteX40" fmla="*/ 125601 w 289849"/>
                <a:gd name="connsiteY40" fmla="*/ 289136 h 308411"/>
                <a:gd name="connsiteX41" fmla="*/ 164248 w 289849"/>
                <a:gd name="connsiteY41" fmla="*/ 289136 h 308411"/>
                <a:gd name="connsiteX42" fmla="*/ 171041 w 289849"/>
                <a:gd name="connsiteY42" fmla="*/ 286275 h 308411"/>
                <a:gd name="connsiteX43" fmla="*/ 173909 w 289849"/>
                <a:gd name="connsiteY43" fmla="*/ 279498 h 308411"/>
                <a:gd name="connsiteX44" fmla="*/ 173909 w 289849"/>
                <a:gd name="connsiteY44" fmla="*/ 269860 h 308411"/>
                <a:gd name="connsiteX45" fmla="*/ 173909 w 289849"/>
                <a:gd name="connsiteY45" fmla="*/ 250584 h 308411"/>
                <a:gd name="connsiteX46" fmla="*/ 177004 w 289849"/>
                <a:gd name="connsiteY46" fmla="*/ 229125 h 308411"/>
                <a:gd name="connsiteX47" fmla="*/ 184251 w 289849"/>
                <a:gd name="connsiteY47" fmla="*/ 212861 h 308411"/>
                <a:gd name="connsiteX48" fmla="*/ 193459 w 289849"/>
                <a:gd name="connsiteY48" fmla="*/ 199007 h 308411"/>
                <a:gd name="connsiteX49" fmla="*/ 202668 w 289849"/>
                <a:gd name="connsiteY49" fmla="*/ 184851 h 308411"/>
                <a:gd name="connsiteX50" fmla="*/ 209763 w 289849"/>
                <a:gd name="connsiteY50" fmla="*/ 167608 h 308411"/>
                <a:gd name="connsiteX51" fmla="*/ 212556 w 289849"/>
                <a:gd name="connsiteY51" fmla="*/ 144567 h 308411"/>
                <a:gd name="connsiteX52" fmla="*/ 207273 w 289849"/>
                <a:gd name="connsiteY52" fmla="*/ 118290 h 308411"/>
                <a:gd name="connsiteX53" fmla="*/ 192780 w 289849"/>
                <a:gd name="connsiteY53" fmla="*/ 96830 h 308411"/>
                <a:gd name="connsiteX54" fmla="*/ 171268 w 289849"/>
                <a:gd name="connsiteY54" fmla="*/ 82373 h 308411"/>
                <a:gd name="connsiteX55" fmla="*/ 144925 w 289849"/>
                <a:gd name="connsiteY55" fmla="*/ 77103 h 308411"/>
                <a:gd name="connsiteX56" fmla="*/ 118581 w 289849"/>
                <a:gd name="connsiteY56" fmla="*/ 82373 h 308411"/>
                <a:gd name="connsiteX57" fmla="*/ 97069 w 289849"/>
                <a:gd name="connsiteY57" fmla="*/ 96830 h 308411"/>
                <a:gd name="connsiteX58" fmla="*/ 82577 w 289849"/>
                <a:gd name="connsiteY58" fmla="*/ 118290 h 308411"/>
                <a:gd name="connsiteX59" fmla="*/ 77293 w 289849"/>
                <a:gd name="connsiteY59" fmla="*/ 144567 h 308411"/>
                <a:gd name="connsiteX60" fmla="*/ 80086 w 289849"/>
                <a:gd name="connsiteY60" fmla="*/ 167608 h 308411"/>
                <a:gd name="connsiteX61" fmla="*/ 87181 w 289849"/>
                <a:gd name="connsiteY61" fmla="*/ 184851 h 308411"/>
                <a:gd name="connsiteX62" fmla="*/ 96390 w 289849"/>
                <a:gd name="connsiteY62" fmla="*/ 199007 h 308411"/>
                <a:gd name="connsiteX63" fmla="*/ 105599 w 289849"/>
                <a:gd name="connsiteY63" fmla="*/ 212861 h 308411"/>
                <a:gd name="connsiteX64" fmla="*/ 112846 w 289849"/>
                <a:gd name="connsiteY64" fmla="*/ 229125 h 308411"/>
                <a:gd name="connsiteX65" fmla="*/ 115940 w 289849"/>
                <a:gd name="connsiteY65" fmla="*/ 250584 h 308411"/>
                <a:gd name="connsiteX66" fmla="*/ 173909 w 289849"/>
                <a:gd name="connsiteY66" fmla="*/ 250584 h 308411"/>
                <a:gd name="connsiteX67" fmla="*/ 144925 w 289849"/>
                <a:gd name="connsiteY67" fmla="*/ 38551 h 308411"/>
                <a:gd name="connsiteX68" fmla="*/ 138132 w 289849"/>
                <a:gd name="connsiteY68" fmla="*/ 35690 h 308411"/>
                <a:gd name="connsiteX69" fmla="*/ 135264 w 289849"/>
                <a:gd name="connsiteY69" fmla="*/ 28914 h 308411"/>
                <a:gd name="connsiteX70" fmla="*/ 135264 w 289849"/>
                <a:gd name="connsiteY70" fmla="*/ 9638 h 308411"/>
                <a:gd name="connsiteX71" fmla="*/ 138132 w 289849"/>
                <a:gd name="connsiteY71" fmla="*/ 2861 h 308411"/>
                <a:gd name="connsiteX72" fmla="*/ 144925 w 289849"/>
                <a:gd name="connsiteY72" fmla="*/ 0 h 308411"/>
                <a:gd name="connsiteX73" fmla="*/ 151718 w 289849"/>
                <a:gd name="connsiteY73" fmla="*/ 2861 h 308411"/>
                <a:gd name="connsiteX74" fmla="*/ 154586 w 289849"/>
                <a:gd name="connsiteY74" fmla="*/ 9638 h 308411"/>
                <a:gd name="connsiteX75" fmla="*/ 154586 w 289849"/>
                <a:gd name="connsiteY75" fmla="*/ 28914 h 308411"/>
                <a:gd name="connsiteX76" fmla="*/ 151718 w 289849"/>
                <a:gd name="connsiteY76" fmla="*/ 35690 h 308411"/>
                <a:gd name="connsiteX77" fmla="*/ 144925 w 289849"/>
                <a:gd name="connsiteY77" fmla="*/ 38551 h 308411"/>
                <a:gd name="connsiteX78" fmla="*/ 9662 w 289849"/>
                <a:gd name="connsiteY78" fmla="*/ 139749 h 308411"/>
                <a:gd name="connsiteX79" fmla="*/ 2868 w 289849"/>
                <a:gd name="connsiteY79" fmla="*/ 136887 h 308411"/>
                <a:gd name="connsiteX80" fmla="*/ 0 w 289849"/>
                <a:gd name="connsiteY80" fmla="*/ 130111 h 308411"/>
                <a:gd name="connsiteX81" fmla="*/ 2868 w 289849"/>
                <a:gd name="connsiteY81" fmla="*/ 123334 h 308411"/>
                <a:gd name="connsiteX82" fmla="*/ 9662 w 289849"/>
                <a:gd name="connsiteY82" fmla="*/ 120473 h 308411"/>
                <a:gd name="connsiteX83" fmla="*/ 28985 w 289849"/>
                <a:gd name="connsiteY83" fmla="*/ 120473 h 308411"/>
                <a:gd name="connsiteX84" fmla="*/ 35778 w 289849"/>
                <a:gd name="connsiteY84" fmla="*/ 123334 h 308411"/>
                <a:gd name="connsiteX85" fmla="*/ 38647 w 289849"/>
                <a:gd name="connsiteY85" fmla="*/ 130111 h 308411"/>
                <a:gd name="connsiteX86" fmla="*/ 35778 w 289849"/>
                <a:gd name="connsiteY86" fmla="*/ 136887 h 308411"/>
                <a:gd name="connsiteX87" fmla="*/ 28985 w 289849"/>
                <a:gd name="connsiteY87" fmla="*/ 139749 h 308411"/>
                <a:gd name="connsiteX88" fmla="*/ 9662 w 289849"/>
                <a:gd name="connsiteY88" fmla="*/ 139749 h 308411"/>
                <a:gd name="connsiteX89" fmla="*/ 9209 w 289849"/>
                <a:gd name="connsiteY89" fmla="*/ 195769 h 308411"/>
                <a:gd name="connsiteX90" fmla="*/ 10945 w 289849"/>
                <a:gd name="connsiteY90" fmla="*/ 190423 h 308411"/>
                <a:gd name="connsiteX91" fmla="*/ 15398 w 289849"/>
                <a:gd name="connsiteY91" fmla="*/ 186884 h 308411"/>
                <a:gd name="connsiteX92" fmla="*/ 20003 w 289849"/>
                <a:gd name="connsiteY92" fmla="*/ 184927 h 308411"/>
                <a:gd name="connsiteX93" fmla="*/ 26117 w 289849"/>
                <a:gd name="connsiteY93" fmla="*/ 182291 h 308411"/>
                <a:gd name="connsiteX94" fmla="*/ 32231 w 289849"/>
                <a:gd name="connsiteY94" fmla="*/ 180032 h 308411"/>
                <a:gd name="connsiteX95" fmla="*/ 36986 w 289849"/>
                <a:gd name="connsiteY95" fmla="*/ 179054 h 308411"/>
                <a:gd name="connsiteX96" fmla="*/ 43779 w 289849"/>
                <a:gd name="connsiteY96" fmla="*/ 181914 h 308411"/>
                <a:gd name="connsiteX97" fmla="*/ 46648 w 289849"/>
                <a:gd name="connsiteY97" fmla="*/ 188841 h 308411"/>
                <a:gd name="connsiteX98" fmla="*/ 44912 w 289849"/>
                <a:gd name="connsiteY98" fmla="*/ 194188 h 308411"/>
                <a:gd name="connsiteX99" fmla="*/ 40458 w 289849"/>
                <a:gd name="connsiteY99" fmla="*/ 197726 h 308411"/>
                <a:gd name="connsiteX100" fmla="*/ 35854 w 289849"/>
                <a:gd name="connsiteY100" fmla="*/ 199759 h 308411"/>
                <a:gd name="connsiteX101" fmla="*/ 29740 w 289849"/>
                <a:gd name="connsiteY101" fmla="*/ 202319 h 308411"/>
                <a:gd name="connsiteX102" fmla="*/ 23626 w 289849"/>
                <a:gd name="connsiteY102" fmla="*/ 204579 h 308411"/>
                <a:gd name="connsiteX103" fmla="*/ 18870 w 289849"/>
                <a:gd name="connsiteY103" fmla="*/ 205557 h 308411"/>
                <a:gd name="connsiteX104" fmla="*/ 12077 w 289849"/>
                <a:gd name="connsiteY104" fmla="*/ 202696 h 308411"/>
                <a:gd name="connsiteX105" fmla="*/ 9209 w 289849"/>
                <a:gd name="connsiteY105" fmla="*/ 195769 h 308411"/>
                <a:gd name="connsiteX106" fmla="*/ 33816 w 289849"/>
                <a:gd name="connsiteY106" fmla="*/ 62194 h 308411"/>
                <a:gd name="connsiteX107" fmla="*/ 38798 w 289849"/>
                <a:gd name="connsiteY107" fmla="*/ 63700 h 308411"/>
                <a:gd name="connsiteX108" fmla="*/ 55403 w 289849"/>
                <a:gd name="connsiteY108" fmla="*/ 73639 h 308411"/>
                <a:gd name="connsiteX109" fmla="*/ 58725 w 289849"/>
                <a:gd name="connsiteY109" fmla="*/ 77103 h 308411"/>
                <a:gd name="connsiteX110" fmla="*/ 59932 w 289849"/>
                <a:gd name="connsiteY110" fmla="*/ 81922 h 308411"/>
                <a:gd name="connsiteX111" fmla="*/ 57064 w 289849"/>
                <a:gd name="connsiteY111" fmla="*/ 88698 h 308411"/>
                <a:gd name="connsiteX112" fmla="*/ 50271 w 289849"/>
                <a:gd name="connsiteY112" fmla="*/ 91560 h 308411"/>
                <a:gd name="connsiteX113" fmla="*/ 45289 w 289849"/>
                <a:gd name="connsiteY113" fmla="*/ 90204 h 308411"/>
                <a:gd name="connsiteX114" fmla="*/ 28834 w 289849"/>
                <a:gd name="connsiteY114" fmla="*/ 80115 h 308411"/>
                <a:gd name="connsiteX115" fmla="*/ 25437 w 289849"/>
                <a:gd name="connsiteY115" fmla="*/ 76576 h 308411"/>
                <a:gd name="connsiteX116" fmla="*/ 24154 w 289849"/>
                <a:gd name="connsiteY116" fmla="*/ 71832 h 308411"/>
                <a:gd name="connsiteX117" fmla="*/ 27022 w 289849"/>
                <a:gd name="connsiteY117" fmla="*/ 65056 h 308411"/>
                <a:gd name="connsiteX118" fmla="*/ 33816 w 289849"/>
                <a:gd name="connsiteY118" fmla="*/ 62194 h 308411"/>
                <a:gd name="connsiteX119" fmla="*/ 91484 w 289849"/>
                <a:gd name="connsiteY119" fmla="*/ 53008 h 308411"/>
                <a:gd name="connsiteX120" fmla="*/ 86577 w 289849"/>
                <a:gd name="connsiteY120" fmla="*/ 51653 h 308411"/>
                <a:gd name="connsiteX121" fmla="*/ 83030 w 289849"/>
                <a:gd name="connsiteY121" fmla="*/ 48039 h 308411"/>
                <a:gd name="connsiteX122" fmla="*/ 73670 w 289849"/>
                <a:gd name="connsiteY122" fmla="*/ 31172 h 308411"/>
                <a:gd name="connsiteX123" fmla="*/ 72462 w 289849"/>
                <a:gd name="connsiteY123" fmla="*/ 26504 h 308411"/>
                <a:gd name="connsiteX124" fmla="*/ 75331 w 289849"/>
                <a:gd name="connsiteY124" fmla="*/ 19727 h 308411"/>
                <a:gd name="connsiteX125" fmla="*/ 82124 w 289849"/>
                <a:gd name="connsiteY125" fmla="*/ 16866 h 308411"/>
                <a:gd name="connsiteX126" fmla="*/ 87030 w 289849"/>
                <a:gd name="connsiteY126" fmla="*/ 18222 h 308411"/>
                <a:gd name="connsiteX127" fmla="*/ 90578 w 289849"/>
                <a:gd name="connsiteY127" fmla="*/ 21836 h 308411"/>
                <a:gd name="connsiteX128" fmla="*/ 99937 w 289849"/>
                <a:gd name="connsiteY128" fmla="*/ 38702 h 308411"/>
                <a:gd name="connsiteX129" fmla="*/ 101145 w 289849"/>
                <a:gd name="connsiteY129" fmla="*/ 43220 h 308411"/>
                <a:gd name="connsiteX130" fmla="*/ 98277 w 289849"/>
                <a:gd name="connsiteY130" fmla="*/ 50147 h 308411"/>
                <a:gd name="connsiteX131" fmla="*/ 91484 w 289849"/>
                <a:gd name="connsiteY131" fmla="*/ 53008 h 308411"/>
                <a:gd name="connsiteX132" fmla="*/ 280188 w 289849"/>
                <a:gd name="connsiteY132" fmla="*/ 120473 h 308411"/>
                <a:gd name="connsiteX133" fmla="*/ 286982 w 289849"/>
                <a:gd name="connsiteY133" fmla="*/ 123334 h 308411"/>
                <a:gd name="connsiteX134" fmla="*/ 289850 w 289849"/>
                <a:gd name="connsiteY134" fmla="*/ 130111 h 308411"/>
                <a:gd name="connsiteX135" fmla="*/ 286982 w 289849"/>
                <a:gd name="connsiteY135" fmla="*/ 136887 h 308411"/>
                <a:gd name="connsiteX136" fmla="*/ 280188 w 289849"/>
                <a:gd name="connsiteY136" fmla="*/ 139749 h 308411"/>
                <a:gd name="connsiteX137" fmla="*/ 260865 w 289849"/>
                <a:gd name="connsiteY137" fmla="*/ 139749 h 308411"/>
                <a:gd name="connsiteX138" fmla="*/ 254071 w 289849"/>
                <a:gd name="connsiteY138" fmla="*/ 136887 h 308411"/>
                <a:gd name="connsiteX139" fmla="*/ 251203 w 289849"/>
                <a:gd name="connsiteY139" fmla="*/ 130111 h 308411"/>
                <a:gd name="connsiteX140" fmla="*/ 254071 w 289849"/>
                <a:gd name="connsiteY140" fmla="*/ 123334 h 308411"/>
                <a:gd name="connsiteX141" fmla="*/ 260865 w 289849"/>
                <a:gd name="connsiteY141" fmla="*/ 120473 h 308411"/>
                <a:gd name="connsiteX142" fmla="*/ 280188 w 289849"/>
                <a:gd name="connsiteY142" fmla="*/ 120473 h 308411"/>
                <a:gd name="connsiteX143" fmla="*/ 253014 w 289849"/>
                <a:gd name="connsiteY143" fmla="*/ 178902 h 308411"/>
                <a:gd name="connsiteX144" fmla="*/ 257694 w 289849"/>
                <a:gd name="connsiteY144" fmla="*/ 179957 h 308411"/>
                <a:gd name="connsiteX145" fmla="*/ 263733 w 289849"/>
                <a:gd name="connsiteY145" fmla="*/ 182366 h 308411"/>
                <a:gd name="connsiteX146" fmla="*/ 269847 w 289849"/>
                <a:gd name="connsiteY146" fmla="*/ 185077 h 308411"/>
                <a:gd name="connsiteX147" fmla="*/ 274451 w 289849"/>
                <a:gd name="connsiteY147" fmla="*/ 187035 h 308411"/>
                <a:gd name="connsiteX148" fmla="*/ 278829 w 289849"/>
                <a:gd name="connsiteY148" fmla="*/ 190573 h 308411"/>
                <a:gd name="connsiteX149" fmla="*/ 280490 w 289849"/>
                <a:gd name="connsiteY149" fmla="*/ 195920 h 308411"/>
                <a:gd name="connsiteX150" fmla="*/ 277621 w 289849"/>
                <a:gd name="connsiteY150" fmla="*/ 202696 h 308411"/>
                <a:gd name="connsiteX151" fmla="*/ 270828 w 289849"/>
                <a:gd name="connsiteY151" fmla="*/ 205557 h 308411"/>
                <a:gd name="connsiteX152" fmla="*/ 266224 w 289849"/>
                <a:gd name="connsiteY152" fmla="*/ 204579 h 308411"/>
                <a:gd name="connsiteX153" fmla="*/ 260110 w 289849"/>
                <a:gd name="connsiteY153" fmla="*/ 202244 h 308411"/>
                <a:gd name="connsiteX154" fmla="*/ 253996 w 289849"/>
                <a:gd name="connsiteY154" fmla="*/ 199609 h 308411"/>
                <a:gd name="connsiteX155" fmla="*/ 249391 w 289849"/>
                <a:gd name="connsiteY155" fmla="*/ 197576 h 308411"/>
                <a:gd name="connsiteX156" fmla="*/ 244938 w 289849"/>
                <a:gd name="connsiteY156" fmla="*/ 193962 h 308411"/>
                <a:gd name="connsiteX157" fmla="*/ 243202 w 289849"/>
                <a:gd name="connsiteY157" fmla="*/ 188540 h 308411"/>
                <a:gd name="connsiteX158" fmla="*/ 246146 w 289849"/>
                <a:gd name="connsiteY158" fmla="*/ 181688 h 308411"/>
                <a:gd name="connsiteX159" fmla="*/ 253014 w 289849"/>
                <a:gd name="connsiteY159" fmla="*/ 178902 h 308411"/>
                <a:gd name="connsiteX160" fmla="*/ 265695 w 289849"/>
                <a:gd name="connsiteY160" fmla="*/ 71832 h 308411"/>
                <a:gd name="connsiteX161" fmla="*/ 264412 w 289849"/>
                <a:gd name="connsiteY161" fmla="*/ 76576 h 308411"/>
                <a:gd name="connsiteX162" fmla="*/ 261015 w 289849"/>
                <a:gd name="connsiteY162" fmla="*/ 80115 h 308411"/>
                <a:gd name="connsiteX163" fmla="*/ 244560 w 289849"/>
                <a:gd name="connsiteY163" fmla="*/ 90204 h 308411"/>
                <a:gd name="connsiteX164" fmla="*/ 239579 w 289849"/>
                <a:gd name="connsiteY164" fmla="*/ 91560 h 308411"/>
                <a:gd name="connsiteX165" fmla="*/ 232785 w 289849"/>
                <a:gd name="connsiteY165" fmla="*/ 88698 h 308411"/>
                <a:gd name="connsiteX166" fmla="*/ 229917 w 289849"/>
                <a:gd name="connsiteY166" fmla="*/ 81922 h 308411"/>
                <a:gd name="connsiteX167" fmla="*/ 231125 w 289849"/>
                <a:gd name="connsiteY167" fmla="*/ 77103 h 308411"/>
                <a:gd name="connsiteX168" fmla="*/ 234446 w 289849"/>
                <a:gd name="connsiteY168" fmla="*/ 73639 h 308411"/>
                <a:gd name="connsiteX169" fmla="*/ 251052 w 289849"/>
                <a:gd name="connsiteY169" fmla="*/ 63700 h 308411"/>
                <a:gd name="connsiteX170" fmla="*/ 256034 w 289849"/>
                <a:gd name="connsiteY170" fmla="*/ 62194 h 308411"/>
                <a:gd name="connsiteX171" fmla="*/ 262827 w 289849"/>
                <a:gd name="connsiteY171" fmla="*/ 65056 h 308411"/>
                <a:gd name="connsiteX172" fmla="*/ 265695 w 289849"/>
                <a:gd name="connsiteY172" fmla="*/ 71832 h 308411"/>
                <a:gd name="connsiteX173" fmla="*/ 198366 w 289849"/>
                <a:gd name="connsiteY173" fmla="*/ 53008 h 308411"/>
                <a:gd name="connsiteX174" fmla="*/ 191573 w 289849"/>
                <a:gd name="connsiteY174" fmla="*/ 50147 h 308411"/>
                <a:gd name="connsiteX175" fmla="*/ 188705 w 289849"/>
                <a:gd name="connsiteY175" fmla="*/ 43220 h 308411"/>
                <a:gd name="connsiteX176" fmla="*/ 189912 w 289849"/>
                <a:gd name="connsiteY176" fmla="*/ 38702 h 308411"/>
                <a:gd name="connsiteX177" fmla="*/ 199272 w 289849"/>
                <a:gd name="connsiteY177" fmla="*/ 21836 h 308411"/>
                <a:gd name="connsiteX178" fmla="*/ 202820 w 289849"/>
                <a:gd name="connsiteY178" fmla="*/ 18222 h 308411"/>
                <a:gd name="connsiteX179" fmla="*/ 207726 w 289849"/>
                <a:gd name="connsiteY179" fmla="*/ 16866 h 308411"/>
                <a:gd name="connsiteX180" fmla="*/ 214519 w 289849"/>
                <a:gd name="connsiteY180" fmla="*/ 19727 h 308411"/>
                <a:gd name="connsiteX181" fmla="*/ 217387 w 289849"/>
                <a:gd name="connsiteY181" fmla="*/ 26504 h 308411"/>
                <a:gd name="connsiteX182" fmla="*/ 216179 w 289849"/>
                <a:gd name="connsiteY182" fmla="*/ 31172 h 308411"/>
                <a:gd name="connsiteX183" fmla="*/ 206820 w 289849"/>
                <a:gd name="connsiteY183" fmla="*/ 48039 h 308411"/>
                <a:gd name="connsiteX184" fmla="*/ 203272 w 289849"/>
                <a:gd name="connsiteY184" fmla="*/ 51653 h 308411"/>
                <a:gd name="connsiteX185" fmla="*/ 198366 w 289849"/>
                <a:gd name="connsiteY185" fmla="*/ 53008 h 308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Lst>
              <a:rect l="l" t="t" r="r" b="b"/>
              <a:pathLst>
                <a:path w="289849" h="308411">
                  <a:moveTo>
                    <a:pt x="144925" y="57827"/>
                  </a:moveTo>
                  <a:cubicBezTo>
                    <a:pt x="156902" y="57827"/>
                    <a:pt x="168173" y="60111"/>
                    <a:pt x="178740" y="64679"/>
                  </a:cubicBezTo>
                  <a:cubicBezTo>
                    <a:pt x="189308" y="69247"/>
                    <a:pt x="198517" y="75446"/>
                    <a:pt x="206367" y="83277"/>
                  </a:cubicBezTo>
                  <a:cubicBezTo>
                    <a:pt x="214217" y="91108"/>
                    <a:pt x="220431" y="100294"/>
                    <a:pt x="225011" y="110836"/>
                  </a:cubicBezTo>
                  <a:cubicBezTo>
                    <a:pt x="229590" y="121377"/>
                    <a:pt x="231879" y="132621"/>
                    <a:pt x="231879" y="144567"/>
                  </a:cubicBezTo>
                  <a:cubicBezTo>
                    <a:pt x="231879" y="150893"/>
                    <a:pt x="231478" y="156816"/>
                    <a:pt x="230672" y="162337"/>
                  </a:cubicBezTo>
                  <a:cubicBezTo>
                    <a:pt x="229867" y="167859"/>
                    <a:pt x="228584" y="173155"/>
                    <a:pt x="226823" y="178225"/>
                  </a:cubicBezTo>
                  <a:cubicBezTo>
                    <a:pt x="225061" y="183295"/>
                    <a:pt x="222847" y="188264"/>
                    <a:pt x="220180" y="193133"/>
                  </a:cubicBezTo>
                  <a:cubicBezTo>
                    <a:pt x="217513" y="198003"/>
                    <a:pt x="214317" y="202998"/>
                    <a:pt x="210594" y="208117"/>
                  </a:cubicBezTo>
                  <a:cubicBezTo>
                    <a:pt x="207675" y="212133"/>
                    <a:pt x="205109" y="215748"/>
                    <a:pt x="202895" y="218960"/>
                  </a:cubicBezTo>
                  <a:cubicBezTo>
                    <a:pt x="200680" y="222172"/>
                    <a:pt x="198869" y="225410"/>
                    <a:pt x="197460" y="228673"/>
                  </a:cubicBezTo>
                  <a:cubicBezTo>
                    <a:pt x="196051" y="231935"/>
                    <a:pt x="194994" y="235449"/>
                    <a:pt x="194290" y="239214"/>
                  </a:cubicBezTo>
                  <a:cubicBezTo>
                    <a:pt x="193585" y="242980"/>
                    <a:pt x="193233" y="247422"/>
                    <a:pt x="193233" y="252542"/>
                  </a:cubicBezTo>
                  <a:lnTo>
                    <a:pt x="193233" y="279498"/>
                  </a:lnTo>
                  <a:cubicBezTo>
                    <a:pt x="193233" y="283513"/>
                    <a:pt x="192478" y="287279"/>
                    <a:pt x="190969" y="290792"/>
                  </a:cubicBezTo>
                  <a:cubicBezTo>
                    <a:pt x="189459" y="294306"/>
                    <a:pt x="187396" y="297367"/>
                    <a:pt x="184779" y="299978"/>
                  </a:cubicBezTo>
                  <a:cubicBezTo>
                    <a:pt x="182163" y="302588"/>
                    <a:pt x="179093" y="304646"/>
                    <a:pt x="175571" y="306152"/>
                  </a:cubicBezTo>
                  <a:cubicBezTo>
                    <a:pt x="172048" y="307658"/>
                    <a:pt x="168273" y="308412"/>
                    <a:pt x="164248" y="308412"/>
                  </a:cubicBezTo>
                  <a:lnTo>
                    <a:pt x="125601" y="308412"/>
                  </a:lnTo>
                  <a:cubicBezTo>
                    <a:pt x="121576" y="308412"/>
                    <a:pt x="117801" y="307658"/>
                    <a:pt x="114279" y="306152"/>
                  </a:cubicBezTo>
                  <a:cubicBezTo>
                    <a:pt x="110757" y="304646"/>
                    <a:pt x="107687" y="302588"/>
                    <a:pt x="105070" y="299978"/>
                  </a:cubicBezTo>
                  <a:cubicBezTo>
                    <a:pt x="102454" y="297367"/>
                    <a:pt x="100391" y="294306"/>
                    <a:pt x="98881" y="290792"/>
                  </a:cubicBezTo>
                  <a:cubicBezTo>
                    <a:pt x="97371" y="287279"/>
                    <a:pt x="96617" y="283513"/>
                    <a:pt x="96617" y="279498"/>
                  </a:cubicBezTo>
                  <a:lnTo>
                    <a:pt x="96617" y="252391"/>
                  </a:lnTo>
                  <a:cubicBezTo>
                    <a:pt x="96617" y="247271"/>
                    <a:pt x="96264" y="242854"/>
                    <a:pt x="95560" y="239139"/>
                  </a:cubicBezTo>
                  <a:cubicBezTo>
                    <a:pt x="94855" y="235424"/>
                    <a:pt x="93773" y="231935"/>
                    <a:pt x="92314" y="228673"/>
                  </a:cubicBezTo>
                  <a:cubicBezTo>
                    <a:pt x="90855" y="225410"/>
                    <a:pt x="89043" y="222172"/>
                    <a:pt x="86879" y="218960"/>
                  </a:cubicBezTo>
                  <a:cubicBezTo>
                    <a:pt x="84716" y="215748"/>
                    <a:pt x="82174" y="212133"/>
                    <a:pt x="79256" y="208117"/>
                  </a:cubicBezTo>
                  <a:cubicBezTo>
                    <a:pt x="75532" y="202998"/>
                    <a:pt x="72337" y="198003"/>
                    <a:pt x="69670" y="193133"/>
                  </a:cubicBezTo>
                  <a:cubicBezTo>
                    <a:pt x="67003" y="188264"/>
                    <a:pt x="64788" y="183295"/>
                    <a:pt x="63027" y="178225"/>
                  </a:cubicBezTo>
                  <a:cubicBezTo>
                    <a:pt x="61266" y="173155"/>
                    <a:pt x="59983" y="167859"/>
                    <a:pt x="59178" y="162337"/>
                  </a:cubicBezTo>
                  <a:cubicBezTo>
                    <a:pt x="58372" y="156816"/>
                    <a:pt x="57970" y="150893"/>
                    <a:pt x="57970" y="144567"/>
                  </a:cubicBezTo>
                  <a:cubicBezTo>
                    <a:pt x="57970" y="132621"/>
                    <a:pt x="60260" y="121377"/>
                    <a:pt x="64839" y="110836"/>
                  </a:cubicBezTo>
                  <a:cubicBezTo>
                    <a:pt x="69418" y="100294"/>
                    <a:pt x="75633" y="91108"/>
                    <a:pt x="83483" y="83277"/>
                  </a:cubicBezTo>
                  <a:cubicBezTo>
                    <a:pt x="91333" y="75446"/>
                    <a:pt x="100541" y="69247"/>
                    <a:pt x="111109" y="64679"/>
                  </a:cubicBezTo>
                  <a:cubicBezTo>
                    <a:pt x="121676" y="60111"/>
                    <a:pt x="132948" y="57827"/>
                    <a:pt x="144925" y="57827"/>
                  </a:cubicBezTo>
                  <a:close/>
                  <a:moveTo>
                    <a:pt x="173909" y="269860"/>
                  </a:moveTo>
                  <a:lnTo>
                    <a:pt x="115940" y="269860"/>
                  </a:lnTo>
                  <a:lnTo>
                    <a:pt x="115940" y="279498"/>
                  </a:lnTo>
                  <a:cubicBezTo>
                    <a:pt x="115940" y="282107"/>
                    <a:pt x="116896" y="284367"/>
                    <a:pt x="118808" y="286275"/>
                  </a:cubicBezTo>
                  <a:cubicBezTo>
                    <a:pt x="120721" y="288182"/>
                    <a:pt x="122985" y="289136"/>
                    <a:pt x="125601" y="289136"/>
                  </a:cubicBezTo>
                  <a:lnTo>
                    <a:pt x="164248" y="289136"/>
                  </a:lnTo>
                  <a:cubicBezTo>
                    <a:pt x="166865" y="289136"/>
                    <a:pt x="169129" y="288182"/>
                    <a:pt x="171041" y="286275"/>
                  </a:cubicBezTo>
                  <a:cubicBezTo>
                    <a:pt x="172954" y="284367"/>
                    <a:pt x="173909" y="282107"/>
                    <a:pt x="173909" y="279498"/>
                  </a:cubicBezTo>
                  <a:lnTo>
                    <a:pt x="173909" y="269860"/>
                  </a:lnTo>
                  <a:close/>
                  <a:moveTo>
                    <a:pt x="173909" y="250584"/>
                  </a:moveTo>
                  <a:cubicBezTo>
                    <a:pt x="174010" y="242251"/>
                    <a:pt x="175042" y="235099"/>
                    <a:pt x="177004" y="229125"/>
                  </a:cubicBezTo>
                  <a:cubicBezTo>
                    <a:pt x="178967" y="223151"/>
                    <a:pt x="181383" y="217730"/>
                    <a:pt x="184251" y="212861"/>
                  </a:cubicBezTo>
                  <a:cubicBezTo>
                    <a:pt x="187119" y="207991"/>
                    <a:pt x="190189" y="203374"/>
                    <a:pt x="193459" y="199007"/>
                  </a:cubicBezTo>
                  <a:cubicBezTo>
                    <a:pt x="196730" y="194639"/>
                    <a:pt x="199800" y="189921"/>
                    <a:pt x="202668" y="184851"/>
                  </a:cubicBezTo>
                  <a:cubicBezTo>
                    <a:pt x="205536" y="179781"/>
                    <a:pt x="207901" y="174034"/>
                    <a:pt x="209763" y="167608"/>
                  </a:cubicBezTo>
                  <a:cubicBezTo>
                    <a:pt x="211625" y="161183"/>
                    <a:pt x="212556" y="153503"/>
                    <a:pt x="212556" y="144567"/>
                  </a:cubicBezTo>
                  <a:cubicBezTo>
                    <a:pt x="212556" y="135231"/>
                    <a:pt x="210795" y="126472"/>
                    <a:pt x="207273" y="118290"/>
                  </a:cubicBezTo>
                  <a:cubicBezTo>
                    <a:pt x="203750" y="110108"/>
                    <a:pt x="198919" y="102955"/>
                    <a:pt x="192780" y="96830"/>
                  </a:cubicBezTo>
                  <a:cubicBezTo>
                    <a:pt x="186641" y="90706"/>
                    <a:pt x="179470" y="85887"/>
                    <a:pt x="171268" y="82373"/>
                  </a:cubicBezTo>
                  <a:cubicBezTo>
                    <a:pt x="163065" y="78860"/>
                    <a:pt x="154284" y="77103"/>
                    <a:pt x="144925" y="77103"/>
                  </a:cubicBezTo>
                  <a:cubicBezTo>
                    <a:pt x="135566" y="77103"/>
                    <a:pt x="126784" y="78860"/>
                    <a:pt x="118581" y="82373"/>
                  </a:cubicBezTo>
                  <a:cubicBezTo>
                    <a:pt x="110380" y="85887"/>
                    <a:pt x="103208" y="90706"/>
                    <a:pt x="97069" y="96830"/>
                  </a:cubicBezTo>
                  <a:cubicBezTo>
                    <a:pt x="90930" y="102955"/>
                    <a:pt x="86099" y="110108"/>
                    <a:pt x="82577" y="118290"/>
                  </a:cubicBezTo>
                  <a:cubicBezTo>
                    <a:pt x="79054" y="126472"/>
                    <a:pt x="77293" y="135231"/>
                    <a:pt x="77293" y="144567"/>
                  </a:cubicBezTo>
                  <a:cubicBezTo>
                    <a:pt x="77293" y="153503"/>
                    <a:pt x="78224" y="161183"/>
                    <a:pt x="80086" y="167608"/>
                  </a:cubicBezTo>
                  <a:cubicBezTo>
                    <a:pt x="81948" y="174034"/>
                    <a:pt x="84313" y="179781"/>
                    <a:pt x="87181" y="184851"/>
                  </a:cubicBezTo>
                  <a:cubicBezTo>
                    <a:pt x="90050" y="189921"/>
                    <a:pt x="93119" y="194639"/>
                    <a:pt x="96390" y="199007"/>
                  </a:cubicBezTo>
                  <a:cubicBezTo>
                    <a:pt x="99661" y="203374"/>
                    <a:pt x="102731" y="207991"/>
                    <a:pt x="105599" y="212861"/>
                  </a:cubicBezTo>
                  <a:cubicBezTo>
                    <a:pt x="108467" y="217730"/>
                    <a:pt x="110882" y="223151"/>
                    <a:pt x="112846" y="229125"/>
                  </a:cubicBezTo>
                  <a:cubicBezTo>
                    <a:pt x="114808" y="235099"/>
                    <a:pt x="115839" y="242251"/>
                    <a:pt x="115940" y="250584"/>
                  </a:cubicBezTo>
                  <a:lnTo>
                    <a:pt x="173909" y="250584"/>
                  </a:lnTo>
                  <a:close/>
                  <a:moveTo>
                    <a:pt x="144925" y="38551"/>
                  </a:moveTo>
                  <a:cubicBezTo>
                    <a:pt x="142308" y="38551"/>
                    <a:pt x="140043" y="37598"/>
                    <a:pt x="138132" y="35690"/>
                  </a:cubicBezTo>
                  <a:cubicBezTo>
                    <a:pt x="136219" y="33783"/>
                    <a:pt x="135264" y="31524"/>
                    <a:pt x="135264" y="28914"/>
                  </a:cubicBezTo>
                  <a:lnTo>
                    <a:pt x="135264" y="9638"/>
                  </a:lnTo>
                  <a:cubicBezTo>
                    <a:pt x="135264" y="7028"/>
                    <a:pt x="136219" y="4769"/>
                    <a:pt x="138132" y="2861"/>
                  </a:cubicBezTo>
                  <a:cubicBezTo>
                    <a:pt x="140043" y="954"/>
                    <a:pt x="142308" y="0"/>
                    <a:pt x="144925" y="0"/>
                  </a:cubicBezTo>
                  <a:cubicBezTo>
                    <a:pt x="147541" y="0"/>
                    <a:pt x="149806" y="954"/>
                    <a:pt x="151718" y="2861"/>
                  </a:cubicBezTo>
                  <a:cubicBezTo>
                    <a:pt x="153631" y="4769"/>
                    <a:pt x="154586" y="7028"/>
                    <a:pt x="154586" y="9638"/>
                  </a:cubicBezTo>
                  <a:lnTo>
                    <a:pt x="154586" y="28914"/>
                  </a:lnTo>
                  <a:cubicBezTo>
                    <a:pt x="154586" y="31524"/>
                    <a:pt x="153631" y="33783"/>
                    <a:pt x="151718" y="35690"/>
                  </a:cubicBezTo>
                  <a:cubicBezTo>
                    <a:pt x="149806" y="37598"/>
                    <a:pt x="147541" y="38551"/>
                    <a:pt x="144925" y="38551"/>
                  </a:cubicBezTo>
                  <a:close/>
                  <a:moveTo>
                    <a:pt x="9662" y="139749"/>
                  </a:moveTo>
                  <a:cubicBezTo>
                    <a:pt x="7045" y="139749"/>
                    <a:pt x="4781" y="138795"/>
                    <a:pt x="2868" y="136887"/>
                  </a:cubicBezTo>
                  <a:cubicBezTo>
                    <a:pt x="956" y="134980"/>
                    <a:pt x="0" y="132721"/>
                    <a:pt x="0" y="130111"/>
                  </a:cubicBezTo>
                  <a:cubicBezTo>
                    <a:pt x="0" y="127500"/>
                    <a:pt x="956" y="125242"/>
                    <a:pt x="2868" y="123334"/>
                  </a:cubicBezTo>
                  <a:cubicBezTo>
                    <a:pt x="4781" y="121427"/>
                    <a:pt x="7045" y="120473"/>
                    <a:pt x="9662" y="120473"/>
                  </a:cubicBezTo>
                  <a:lnTo>
                    <a:pt x="28985" y="120473"/>
                  </a:lnTo>
                  <a:cubicBezTo>
                    <a:pt x="31602" y="120473"/>
                    <a:pt x="33866" y="121427"/>
                    <a:pt x="35778" y="123334"/>
                  </a:cubicBezTo>
                  <a:cubicBezTo>
                    <a:pt x="37691" y="125242"/>
                    <a:pt x="38647" y="127500"/>
                    <a:pt x="38647" y="130111"/>
                  </a:cubicBezTo>
                  <a:cubicBezTo>
                    <a:pt x="38647" y="132721"/>
                    <a:pt x="37691" y="134980"/>
                    <a:pt x="35778" y="136887"/>
                  </a:cubicBezTo>
                  <a:cubicBezTo>
                    <a:pt x="33866" y="138795"/>
                    <a:pt x="31602" y="139749"/>
                    <a:pt x="28985" y="139749"/>
                  </a:cubicBezTo>
                  <a:lnTo>
                    <a:pt x="9662" y="139749"/>
                  </a:lnTo>
                  <a:close/>
                  <a:moveTo>
                    <a:pt x="9209" y="195769"/>
                  </a:moveTo>
                  <a:cubicBezTo>
                    <a:pt x="9209" y="193761"/>
                    <a:pt x="9787" y="191979"/>
                    <a:pt x="10945" y="190423"/>
                  </a:cubicBezTo>
                  <a:cubicBezTo>
                    <a:pt x="12102" y="188866"/>
                    <a:pt x="13587" y="187687"/>
                    <a:pt x="15398" y="186884"/>
                  </a:cubicBezTo>
                  <a:cubicBezTo>
                    <a:pt x="16505" y="186482"/>
                    <a:pt x="18040" y="185830"/>
                    <a:pt x="20003" y="184927"/>
                  </a:cubicBezTo>
                  <a:cubicBezTo>
                    <a:pt x="21965" y="184023"/>
                    <a:pt x="24003" y="183145"/>
                    <a:pt x="26117" y="182291"/>
                  </a:cubicBezTo>
                  <a:cubicBezTo>
                    <a:pt x="28230" y="181438"/>
                    <a:pt x="30268" y="180684"/>
                    <a:pt x="32231" y="180032"/>
                  </a:cubicBezTo>
                  <a:cubicBezTo>
                    <a:pt x="34193" y="179379"/>
                    <a:pt x="35778" y="179054"/>
                    <a:pt x="36986" y="179054"/>
                  </a:cubicBezTo>
                  <a:cubicBezTo>
                    <a:pt x="39603" y="179054"/>
                    <a:pt x="41867" y="180007"/>
                    <a:pt x="43779" y="181914"/>
                  </a:cubicBezTo>
                  <a:cubicBezTo>
                    <a:pt x="45692" y="183822"/>
                    <a:pt x="46648" y="186131"/>
                    <a:pt x="46648" y="188841"/>
                  </a:cubicBezTo>
                  <a:cubicBezTo>
                    <a:pt x="46648" y="190849"/>
                    <a:pt x="46069" y="192631"/>
                    <a:pt x="44912" y="194188"/>
                  </a:cubicBezTo>
                  <a:cubicBezTo>
                    <a:pt x="43754" y="195743"/>
                    <a:pt x="42270" y="196923"/>
                    <a:pt x="40458" y="197726"/>
                  </a:cubicBezTo>
                  <a:cubicBezTo>
                    <a:pt x="39351" y="198228"/>
                    <a:pt x="37816" y="198907"/>
                    <a:pt x="35854" y="199759"/>
                  </a:cubicBezTo>
                  <a:cubicBezTo>
                    <a:pt x="33891" y="200612"/>
                    <a:pt x="31853" y="201466"/>
                    <a:pt x="29740" y="202319"/>
                  </a:cubicBezTo>
                  <a:cubicBezTo>
                    <a:pt x="27626" y="203173"/>
                    <a:pt x="25588" y="203926"/>
                    <a:pt x="23626" y="204579"/>
                  </a:cubicBezTo>
                  <a:cubicBezTo>
                    <a:pt x="21663" y="205231"/>
                    <a:pt x="20078" y="205557"/>
                    <a:pt x="18870" y="205557"/>
                  </a:cubicBezTo>
                  <a:cubicBezTo>
                    <a:pt x="16254" y="205557"/>
                    <a:pt x="13989" y="204603"/>
                    <a:pt x="12077" y="202696"/>
                  </a:cubicBezTo>
                  <a:cubicBezTo>
                    <a:pt x="10165" y="200789"/>
                    <a:pt x="9209" y="198480"/>
                    <a:pt x="9209" y="195769"/>
                  </a:cubicBezTo>
                  <a:close/>
                  <a:moveTo>
                    <a:pt x="33816" y="62194"/>
                  </a:moveTo>
                  <a:cubicBezTo>
                    <a:pt x="35426" y="62194"/>
                    <a:pt x="37087" y="62696"/>
                    <a:pt x="38798" y="63700"/>
                  </a:cubicBezTo>
                  <a:lnTo>
                    <a:pt x="55403" y="73639"/>
                  </a:lnTo>
                  <a:cubicBezTo>
                    <a:pt x="56813" y="74442"/>
                    <a:pt x="57920" y="75597"/>
                    <a:pt x="58725" y="77103"/>
                  </a:cubicBezTo>
                  <a:cubicBezTo>
                    <a:pt x="59530" y="78609"/>
                    <a:pt x="59932" y="80215"/>
                    <a:pt x="59932" y="81922"/>
                  </a:cubicBezTo>
                  <a:cubicBezTo>
                    <a:pt x="59932" y="84532"/>
                    <a:pt x="58976" y="86791"/>
                    <a:pt x="57064" y="88698"/>
                  </a:cubicBezTo>
                  <a:cubicBezTo>
                    <a:pt x="55152" y="90606"/>
                    <a:pt x="52887" y="91560"/>
                    <a:pt x="50271" y="91560"/>
                  </a:cubicBezTo>
                  <a:cubicBezTo>
                    <a:pt x="48459" y="91560"/>
                    <a:pt x="46799" y="91108"/>
                    <a:pt x="45289" y="90204"/>
                  </a:cubicBezTo>
                  <a:lnTo>
                    <a:pt x="28834" y="80115"/>
                  </a:lnTo>
                  <a:cubicBezTo>
                    <a:pt x="27425" y="79211"/>
                    <a:pt x="26293" y="78031"/>
                    <a:pt x="25437" y="76576"/>
                  </a:cubicBezTo>
                  <a:cubicBezTo>
                    <a:pt x="24582" y="75120"/>
                    <a:pt x="24154" y="73539"/>
                    <a:pt x="24154" y="71832"/>
                  </a:cubicBezTo>
                  <a:cubicBezTo>
                    <a:pt x="24154" y="69222"/>
                    <a:pt x="25110" y="66963"/>
                    <a:pt x="27022" y="65056"/>
                  </a:cubicBezTo>
                  <a:cubicBezTo>
                    <a:pt x="28935" y="63148"/>
                    <a:pt x="31199" y="62194"/>
                    <a:pt x="33816" y="62194"/>
                  </a:cubicBezTo>
                  <a:close/>
                  <a:moveTo>
                    <a:pt x="91484" y="53008"/>
                  </a:moveTo>
                  <a:cubicBezTo>
                    <a:pt x="89773" y="53008"/>
                    <a:pt x="88137" y="52556"/>
                    <a:pt x="86577" y="51653"/>
                  </a:cubicBezTo>
                  <a:cubicBezTo>
                    <a:pt x="85017" y="50749"/>
                    <a:pt x="83835" y="49545"/>
                    <a:pt x="83030" y="48039"/>
                  </a:cubicBezTo>
                  <a:lnTo>
                    <a:pt x="73670" y="31172"/>
                  </a:lnTo>
                  <a:cubicBezTo>
                    <a:pt x="72865" y="29767"/>
                    <a:pt x="72462" y="28211"/>
                    <a:pt x="72462" y="26504"/>
                  </a:cubicBezTo>
                  <a:cubicBezTo>
                    <a:pt x="72462" y="23894"/>
                    <a:pt x="73419" y="21635"/>
                    <a:pt x="75331" y="19727"/>
                  </a:cubicBezTo>
                  <a:cubicBezTo>
                    <a:pt x="77243" y="17820"/>
                    <a:pt x="79507" y="16866"/>
                    <a:pt x="82124" y="16866"/>
                  </a:cubicBezTo>
                  <a:cubicBezTo>
                    <a:pt x="83835" y="16866"/>
                    <a:pt x="85470" y="17318"/>
                    <a:pt x="87030" y="18222"/>
                  </a:cubicBezTo>
                  <a:cubicBezTo>
                    <a:pt x="88590" y="19125"/>
                    <a:pt x="89773" y="20330"/>
                    <a:pt x="90578" y="21836"/>
                  </a:cubicBezTo>
                  <a:lnTo>
                    <a:pt x="99937" y="38702"/>
                  </a:lnTo>
                  <a:cubicBezTo>
                    <a:pt x="100743" y="40108"/>
                    <a:pt x="101145" y="41613"/>
                    <a:pt x="101145" y="43220"/>
                  </a:cubicBezTo>
                  <a:cubicBezTo>
                    <a:pt x="101145" y="45930"/>
                    <a:pt x="100190" y="48239"/>
                    <a:pt x="98277" y="50147"/>
                  </a:cubicBezTo>
                  <a:cubicBezTo>
                    <a:pt x="96365" y="52054"/>
                    <a:pt x="94100" y="53008"/>
                    <a:pt x="91484" y="53008"/>
                  </a:cubicBezTo>
                  <a:close/>
                  <a:moveTo>
                    <a:pt x="280188" y="120473"/>
                  </a:moveTo>
                  <a:cubicBezTo>
                    <a:pt x="282805" y="120473"/>
                    <a:pt x="285069" y="121427"/>
                    <a:pt x="286982" y="123334"/>
                  </a:cubicBezTo>
                  <a:cubicBezTo>
                    <a:pt x="288893" y="125242"/>
                    <a:pt x="289850" y="127500"/>
                    <a:pt x="289850" y="130111"/>
                  </a:cubicBezTo>
                  <a:cubicBezTo>
                    <a:pt x="289850" y="132721"/>
                    <a:pt x="288893" y="134980"/>
                    <a:pt x="286982" y="136887"/>
                  </a:cubicBezTo>
                  <a:cubicBezTo>
                    <a:pt x="285069" y="138795"/>
                    <a:pt x="282805" y="139749"/>
                    <a:pt x="280188" y="139749"/>
                  </a:cubicBezTo>
                  <a:lnTo>
                    <a:pt x="260865" y="139749"/>
                  </a:lnTo>
                  <a:cubicBezTo>
                    <a:pt x="258248" y="139749"/>
                    <a:pt x="255983" y="138795"/>
                    <a:pt x="254071" y="136887"/>
                  </a:cubicBezTo>
                  <a:cubicBezTo>
                    <a:pt x="252159" y="134980"/>
                    <a:pt x="251203" y="132721"/>
                    <a:pt x="251203" y="130111"/>
                  </a:cubicBezTo>
                  <a:cubicBezTo>
                    <a:pt x="251203" y="127500"/>
                    <a:pt x="252159" y="125242"/>
                    <a:pt x="254071" y="123334"/>
                  </a:cubicBezTo>
                  <a:cubicBezTo>
                    <a:pt x="255983" y="121427"/>
                    <a:pt x="258248" y="120473"/>
                    <a:pt x="260865" y="120473"/>
                  </a:cubicBezTo>
                  <a:lnTo>
                    <a:pt x="280188" y="120473"/>
                  </a:lnTo>
                  <a:close/>
                  <a:moveTo>
                    <a:pt x="253014" y="178902"/>
                  </a:moveTo>
                  <a:cubicBezTo>
                    <a:pt x="254222" y="178902"/>
                    <a:pt x="255782" y="179254"/>
                    <a:pt x="257694" y="179957"/>
                  </a:cubicBezTo>
                  <a:cubicBezTo>
                    <a:pt x="259607" y="180660"/>
                    <a:pt x="261619" y="181462"/>
                    <a:pt x="263733" y="182366"/>
                  </a:cubicBezTo>
                  <a:cubicBezTo>
                    <a:pt x="265847" y="183269"/>
                    <a:pt x="267884" y="184173"/>
                    <a:pt x="269847" y="185077"/>
                  </a:cubicBezTo>
                  <a:cubicBezTo>
                    <a:pt x="271809" y="185980"/>
                    <a:pt x="273345" y="186633"/>
                    <a:pt x="274451" y="187035"/>
                  </a:cubicBezTo>
                  <a:cubicBezTo>
                    <a:pt x="276263" y="187838"/>
                    <a:pt x="277722" y="189018"/>
                    <a:pt x="278829" y="190573"/>
                  </a:cubicBezTo>
                  <a:cubicBezTo>
                    <a:pt x="279936" y="192130"/>
                    <a:pt x="280490" y="193912"/>
                    <a:pt x="280490" y="195920"/>
                  </a:cubicBezTo>
                  <a:cubicBezTo>
                    <a:pt x="280490" y="198529"/>
                    <a:pt x="279534" y="200789"/>
                    <a:pt x="277621" y="202696"/>
                  </a:cubicBezTo>
                  <a:cubicBezTo>
                    <a:pt x="275710" y="204603"/>
                    <a:pt x="273445" y="205557"/>
                    <a:pt x="270828" y="205557"/>
                  </a:cubicBezTo>
                  <a:cubicBezTo>
                    <a:pt x="269721" y="205557"/>
                    <a:pt x="268186" y="205231"/>
                    <a:pt x="266224" y="204579"/>
                  </a:cubicBezTo>
                  <a:cubicBezTo>
                    <a:pt x="264262" y="203926"/>
                    <a:pt x="262223" y="203148"/>
                    <a:pt x="260110" y="202244"/>
                  </a:cubicBezTo>
                  <a:cubicBezTo>
                    <a:pt x="257996" y="201341"/>
                    <a:pt x="255959" y="200462"/>
                    <a:pt x="253996" y="199609"/>
                  </a:cubicBezTo>
                  <a:cubicBezTo>
                    <a:pt x="252033" y="198755"/>
                    <a:pt x="250499" y="198078"/>
                    <a:pt x="249391" y="197576"/>
                  </a:cubicBezTo>
                  <a:cubicBezTo>
                    <a:pt x="247580" y="196773"/>
                    <a:pt x="246096" y="195568"/>
                    <a:pt x="244938" y="193962"/>
                  </a:cubicBezTo>
                  <a:cubicBezTo>
                    <a:pt x="243781" y="192355"/>
                    <a:pt x="243202" y="190548"/>
                    <a:pt x="243202" y="188540"/>
                  </a:cubicBezTo>
                  <a:cubicBezTo>
                    <a:pt x="243202" y="185830"/>
                    <a:pt x="244183" y="183546"/>
                    <a:pt x="246146" y="181688"/>
                  </a:cubicBezTo>
                  <a:cubicBezTo>
                    <a:pt x="248108" y="179831"/>
                    <a:pt x="250398" y="178902"/>
                    <a:pt x="253014" y="178902"/>
                  </a:cubicBezTo>
                  <a:close/>
                  <a:moveTo>
                    <a:pt x="265695" y="71832"/>
                  </a:moveTo>
                  <a:cubicBezTo>
                    <a:pt x="265695" y="73539"/>
                    <a:pt x="265267" y="75120"/>
                    <a:pt x="264412" y="76576"/>
                  </a:cubicBezTo>
                  <a:cubicBezTo>
                    <a:pt x="263557" y="78031"/>
                    <a:pt x="262424" y="79211"/>
                    <a:pt x="261015" y="80115"/>
                  </a:cubicBezTo>
                  <a:lnTo>
                    <a:pt x="244560" y="90204"/>
                  </a:lnTo>
                  <a:cubicBezTo>
                    <a:pt x="243051" y="91108"/>
                    <a:pt x="241390" y="91560"/>
                    <a:pt x="239579" y="91560"/>
                  </a:cubicBezTo>
                  <a:cubicBezTo>
                    <a:pt x="236962" y="91560"/>
                    <a:pt x="234698" y="90606"/>
                    <a:pt x="232785" y="88698"/>
                  </a:cubicBezTo>
                  <a:cubicBezTo>
                    <a:pt x="230874" y="86791"/>
                    <a:pt x="229917" y="84532"/>
                    <a:pt x="229917" y="81922"/>
                  </a:cubicBezTo>
                  <a:cubicBezTo>
                    <a:pt x="229917" y="80215"/>
                    <a:pt x="230319" y="78609"/>
                    <a:pt x="231125" y="77103"/>
                  </a:cubicBezTo>
                  <a:cubicBezTo>
                    <a:pt x="231930" y="75597"/>
                    <a:pt x="233037" y="74442"/>
                    <a:pt x="234446" y="73639"/>
                  </a:cubicBezTo>
                  <a:lnTo>
                    <a:pt x="251052" y="63700"/>
                  </a:lnTo>
                  <a:cubicBezTo>
                    <a:pt x="252763" y="62696"/>
                    <a:pt x="254423" y="62194"/>
                    <a:pt x="256034" y="62194"/>
                  </a:cubicBezTo>
                  <a:cubicBezTo>
                    <a:pt x="258650" y="62194"/>
                    <a:pt x="260915" y="63148"/>
                    <a:pt x="262827" y="65056"/>
                  </a:cubicBezTo>
                  <a:cubicBezTo>
                    <a:pt x="264740" y="66963"/>
                    <a:pt x="265695" y="69222"/>
                    <a:pt x="265695" y="71832"/>
                  </a:cubicBezTo>
                  <a:close/>
                  <a:moveTo>
                    <a:pt x="198366" y="53008"/>
                  </a:moveTo>
                  <a:cubicBezTo>
                    <a:pt x="195749" y="53008"/>
                    <a:pt x="193484" y="52054"/>
                    <a:pt x="191573" y="50147"/>
                  </a:cubicBezTo>
                  <a:cubicBezTo>
                    <a:pt x="189660" y="48239"/>
                    <a:pt x="188705" y="45930"/>
                    <a:pt x="188705" y="43220"/>
                  </a:cubicBezTo>
                  <a:cubicBezTo>
                    <a:pt x="188705" y="41613"/>
                    <a:pt x="189107" y="40108"/>
                    <a:pt x="189912" y="38702"/>
                  </a:cubicBezTo>
                  <a:lnTo>
                    <a:pt x="199272" y="21836"/>
                  </a:lnTo>
                  <a:cubicBezTo>
                    <a:pt x="200076" y="20330"/>
                    <a:pt x="201259" y="19125"/>
                    <a:pt x="202820" y="18222"/>
                  </a:cubicBezTo>
                  <a:cubicBezTo>
                    <a:pt x="204379" y="17318"/>
                    <a:pt x="206014" y="16866"/>
                    <a:pt x="207726" y="16866"/>
                  </a:cubicBezTo>
                  <a:cubicBezTo>
                    <a:pt x="210342" y="16866"/>
                    <a:pt x="212607" y="17820"/>
                    <a:pt x="214519" y="19727"/>
                  </a:cubicBezTo>
                  <a:cubicBezTo>
                    <a:pt x="216431" y="21635"/>
                    <a:pt x="217387" y="23894"/>
                    <a:pt x="217387" y="26504"/>
                  </a:cubicBezTo>
                  <a:cubicBezTo>
                    <a:pt x="217387" y="28211"/>
                    <a:pt x="216984" y="29767"/>
                    <a:pt x="216179" y="31172"/>
                  </a:cubicBezTo>
                  <a:lnTo>
                    <a:pt x="206820" y="48039"/>
                  </a:lnTo>
                  <a:cubicBezTo>
                    <a:pt x="206014" y="49545"/>
                    <a:pt x="204832" y="50749"/>
                    <a:pt x="203272" y="51653"/>
                  </a:cubicBezTo>
                  <a:cubicBezTo>
                    <a:pt x="201712" y="52556"/>
                    <a:pt x="200076" y="53008"/>
                    <a:pt x="198366" y="53008"/>
                  </a:cubicBezTo>
                  <a:close/>
                </a:path>
              </a:pathLst>
            </a:custGeom>
            <a:solidFill>
              <a:schemeClr val="bg1"/>
            </a:solidFill>
            <a:ln w="9525" cap="flat">
              <a:noFill/>
              <a:prstDash val="solid"/>
              <a:miter/>
            </a:ln>
          </p:spPr>
          <p:txBody>
            <a:bodyPr rtlCol="0" anchor="ct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765" b="0" i="0" u="none" strike="noStrike" kern="1200" cap="none" spc="0" normalizeH="0" baseline="0" noProof="0">
                <a:ln>
                  <a:noFill/>
                </a:ln>
                <a:solidFill>
                  <a:prstClr val="black"/>
                </a:solidFill>
                <a:effectLst/>
                <a:uLnTx/>
                <a:uFillTx/>
                <a:latin typeface="Segoe UI"/>
                <a:ea typeface="+mn-ea"/>
                <a:cs typeface="+mn-cs"/>
              </a:endParaRPr>
            </a:p>
          </p:txBody>
        </p:sp>
      </p:grpSp>
      <p:pic>
        <p:nvPicPr>
          <p:cNvPr id="9" name="Picture 8" descr="Usage report video walkthrough">
            <a:extLst>
              <a:ext uri="{FF2B5EF4-FFF2-40B4-BE49-F238E27FC236}">
                <a16:creationId xmlns:a16="http://schemas.microsoft.com/office/drawing/2014/main" id="{88F6542E-6F3C-6027-3226-7493DC56CCB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436088" y="1648009"/>
            <a:ext cx="5390802" cy="3361470"/>
          </a:xfrm>
          <a:prstGeom prst="roundRect">
            <a:avLst>
              <a:gd name="adj" fmla="val 2430"/>
            </a:avLst>
          </a:prstGeom>
          <a:solidFill>
            <a:schemeClr val="bg1"/>
          </a:solidFill>
          <a:ln>
            <a:solidFill>
              <a:schemeClr val="bg1">
                <a:lumMod val="75000"/>
              </a:schemeClr>
            </a:solidFill>
          </a:ln>
          <a:effectLst/>
        </p:spPr>
      </p:pic>
      <p:pic>
        <p:nvPicPr>
          <p:cNvPr id="16" name="Graphic 15">
            <a:extLst>
              <a:ext uri="{FF2B5EF4-FFF2-40B4-BE49-F238E27FC236}">
                <a16:creationId xmlns:a16="http://schemas.microsoft.com/office/drawing/2014/main" id="{96D941A9-E873-9D5E-BEA0-29E0AFB5DC37}"/>
              </a:ext>
              <a:ext uri="{C183D7F6-B498-43B3-948B-1728B52AA6E4}">
                <adec:decorative xmlns:adec="http://schemas.microsoft.com/office/drawing/2017/decorative" val="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221196" y="255696"/>
            <a:ext cx="323566" cy="323566"/>
          </a:xfrm>
          <a:prstGeom prst="rect">
            <a:avLst/>
          </a:prstGeom>
        </p:spPr>
      </p:pic>
    </p:spTree>
    <p:extLst>
      <p:ext uri="{BB962C8B-B14F-4D97-AF65-F5344CB8AC3E}">
        <p14:creationId xmlns:p14="http://schemas.microsoft.com/office/powerpoint/2010/main" val="41423556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C6C7A03E-809C-D55C-9261-99D51B573966}"/>
              </a:ext>
            </a:extLst>
          </p:cNvPr>
          <p:cNvSpPr>
            <a:spLocks noGrp="1"/>
          </p:cNvSpPr>
          <p:nvPr>
            <p:ph type="title"/>
          </p:nvPr>
        </p:nvSpPr>
        <p:spPr/>
        <p:txBody>
          <a:bodyPr>
            <a:noAutofit/>
          </a:bodyPr>
          <a:lstStyle/>
          <a:p>
            <a:pPr algn="ctr"/>
            <a:r>
              <a:rPr lang="en-US"/>
              <a:t>Table of contents</a:t>
            </a:r>
          </a:p>
        </p:txBody>
      </p:sp>
      <p:sp>
        <p:nvSpPr>
          <p:cNvPr id="7" name="Rectangle 6">
            <a:extLst>
              <a:ext uri="{FF2B5EF4-FFF2-40B4-BE49-F238E27FC236}">
                <a16:creationId xmlns:a16="http://schemas.microsoft.com/office/drawing/2014/main" id="{B2006266-AFC6-037A-D1AD-E0E17F466581}"/>
              </a:ext>
              <a:ext uri="{C183D7F6-B498-43B3-948B-1728B52AA6E4}">
                <adec:decorative xmlns:adec="http://schemas.microsoft.com/office/drawing/2017/decorative" val="1"/>
              </a:ext>
            </a:extLst>
          </p:cNvPr>
          <p:cNvSpPr/>
          <p:nvPr/>
        </p:nvSpPr>
        <p:spPr>
          <a:xfrm>
            <a:off x="9650413" y="5866817"/>
            <a:ext cx="1731073" cy="851483"/>
          </a:xfrm>
          <a:prstGeom prst="rect">
            <a:avLst/>
          </a:prstGeom>
          <a:solidFill>
            <a:schemeClr val="tx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67" rtl="0" eaLnBrk="1" fontAlgn="auto" latinLnBrk="0" hangingPunct="1">
              <a:lnSpc>
                <a:spcPct val="100000"/>
              </a:lnSpc>
              <a:spcBef>
                <a:spcPts val="0"/>
              </a:spcBef>
              <a:spcAft>
                <a:spcPts val="0"/>
              </a:spcAft>
              <a:buClrTx/>
              <a:buSzTx/>
              <a:buFontTx/>
              <a:buNone/>
              <a:tabLst/>
              <a:defRPr/>
            </a:pPr>
            <a:endParaRPr kumimoji="0" lang="en-US" sz="1765" b="0" i="0" u="none" strike="noStrike" kern="1200" cap="none" spc="0" normalizeH="0" baseline="0" noProof="0">
              <a:ln>
                <a:noFill/>
              </a:ln>
              <a:solidFill>
                <a:srgbClr val="FFFFFF"/>
              </a:solidFill>
              <a:effectLst/>
              <a:uLnTx/>
              <a:uFillTx/>
              <a:latin typeface="Segoe UI"/>
              <a:ea typeface="+mn-ea"/>
              <a:cs typeface="+mn-cs"/>
            </a:endParaRPr>
          </a:p>
        </p:txBody>
      </p:sp>
      <p:cxnSp>
        <p:nvCxnSpPr>
          <p:cNvPr id="26" name="Straight Connector 25">
            <a:extLst>
              <a:ext uri="{FF2B5EF4-FFF2-40B4-BE49-F238E27FC236}">
                <a16:creationId xmlns:a16="http://schemas.microsoft.com/office/drawing/2014/main" id="{1C263AF7-B7FD-B6E0-8A93-A9B269D87001}"/>
              </a:ext>
              <a:ext uri="{C183D7F6-B498-43B3-948B-1728B52AA6E4}">
                <adec:decorative xmlns:adec="http://schemas.microsoft.com/office/drawing/2017/decorative" val="1"/>
              </a:ext>
            </a:extLst>
          </p:cNvPr>
          <p:cNvCxnSpPr/>
          <p:nvPr/>
        </p:nvCxnSpPr>
        <p:spPr>
          <a:xfrm>
            <a:off x="0" y="4047659"/>
            <a:ext cx="12192000" cy="0"/>
          </a:xfrm>
          <a:prstGeom prst="line">
            <a:avLst/>
          </a:prstGeom>
          <a:ln w="1587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7D0A634-D0D1-E3F4-0336-F105C8D30B7D}"/>
              </a:ext>
              <a:ext uri="{C183D7F6-B498-43B3-948B-1728B52AA6E4}">
                <adec:decorative xmlns:adec="http://schemas.microsoft.com/office/drawing/2017/decorative" val="1"/>
              </a:ext>
            </a:extLst>
          </p:cNvPr>
          <p:cNvCxnSpPr/>
          <p:nvPr/>
        </p:nvCxnSpPr>
        <p:spPr>
          <a:xfrm flipV="1">
            <a:off x="2439243" y="3791289"/>
            <a:ext cx="0" cy="249975"/>
          </a:xfrm>
          <a:prstGeom prst="line">
            <a:avLst/>
          </a:prstGeom>
          <a:ln w="15875">
            <a:solidFill>
              <a:schemeClr val="accent2"/>
            </a:solidFill>
            <a:headEnd w="sm" len="sm"/>
            <a:tailEnd type="oval" w="sm" len="sm"/>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E7A18769-E885-9798-108B-3A73F809C5A5}"/>
              </a:ext>
              <a:ext uri="{C183D7F6-B498-43B3-948B-1728B52AA6E4}">
                <adec:decorative xmlns:adec="http://schemas.microsoft.com/office/drawing/2017/decorative" val="1"/>
              </a:ext>
            </a:extLst>
          </p:cNvPr>
          <p:cNvCxnSpPr/>
          <p:nvPr/>
        </p:nvCxnSpPr>
        <p:spPr>
          <a:xfrm flipV="1">
            <a:off x="7289411" y="3791289"/>
            <a:ext cx="0" cy="249975"/>
          </a:xfrm>
          <a:prstGeom prst="line">
            <a:avLst/>
          </a:prstGeom>
          <a:ln w="15875">
            <a:solidFill>
              <a:schemeClr val="accent2"/>
            </a:solidFill>
            <a:headEnd type="none" w="sm" len="sm"/>
            <a:tailEnd type="oval" w="sm" len="sm"/>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3857818B-429A-535B-1222-181B1B6E2263}"/>
              </a:ext>
              <a:ext uri="{C183D7F6-B498-43B3-948B-1728B52AA6E4}">
                <adec:decorative xmlns:adec="http://schemas.microsoft.com/office/drawing/2017/decorative" val="1"/>
              </a:ext>
            </a:extLst>
          </p:cNvPr>
          <p:cNvCxnSpPr/>
          <p:nvPr/>
        </p:nvCxnSpPr>
        <p:spPr>
          <a:xfrm flipV="1">
            <a:off x="4869116" y="4047659"/>
            <a:ext cx="0" cy="249975"/>
          </a:xfrm>
          <a:prstGeom prst="line">
            <a:avLst/>
          </a:prstGeom>
          <a:ln w="15875">
            <a:solidFill>
              <a:schemeClr val="accent2"/>
            </a:solidFill>
            <a:headEnd type="oval" w="sm" len="sm"/>
            <a:tailEnd w="sm" len="sm"/>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687371B9-2159-3319-2E9F-C178F906DF82}"/>
              </a:ext>
              <a:ext uri="{C183D7F6-B498-43B3-948B-1728B52AA6E4}">
                <adec:decorative xmlns:adec="http://schemas.microsoft.com/office/drawing/2017/decorative" val="1"/>
              </a:ext>
            </a:extLst>
          </p:cNvPr>
          <p:cNvCxnSpPr/>
          <p:nvPr/>
        </p:nvCxnSpPr>
        <p:spPr>
          <a:xfrm flipV="1">
            <a:off x="9719284" y="4047659"/>
            <a:ext cx="0" cy="249975"/>
          </a:xfrm>
          <a:prstGeom prst="line">
            <a:avLst/>
          </a:prstGeom>
          <a:ln w="15875">
            <a:solidFill>
              <a:schemeClr val="accent2"/>
            </a:solidFill>
            <a:headEnd type="oval" w="sm" len="sm"/>
            <a:tailEnd w="sm" len="sm"/>
          </a:ln>
        </p:spPr>
        <p:style>
          <a:lnRef idx="1">
            <a:schemeClr val="accent1"/>
          </a:lnRef>
          <a:fillRef idx="0">
            <a:schemeClr val="accent1"/>
          </a:fillRef>
          <a:effectRef idx="0">
            <a:schemeClr val="accent1"/>
          </a:effectRef>
          <a:fontRef idx="minor">
            <a:schemeClr val="tx1"/>
          </a:fontRef>
        </p:style>
      </p:cxnSp>
      <p:pic>
        <p:nvPicPr>
          <p:cNvPr id="4" name="Picture 3">
            <a:hlinkClick r:id="rId3" action="ppaction://hlinksldjump"/>
            <a:extLst>
              <a:ext uri="{FF2B5EF4-FFF2-40B4-BE49-F238E27FC236}">
                <a16:creationId xmlns:a16="http://schemas.microsoft.com/office/drawing/2014/main" id="{123403E5-B3C6-A601-5B3F-6D876A3CF238}"/>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515788" y="1542078"/>
            <a:ext cx="3846909" cy="2274005"/>
          </a:xfrm>
          <a:prstGeom prst="roundRect">
            <a:avLst>
              <a:gd name="adj" fmla="val 2430"/>
            </a:avLst>
          </a:prstGeom>
          <a:solidFill>
            <a:schemeClr val="bg1"/>
          </a:solidFill>
          <a:ln>
            <a:solidFill>
              <a:schemeClr val="bg1">
                <a:lumMod val="75000"/>
              </a:schemeClr>
            </a:solidFill>
          </a:ln>
          <a:effectLst/>
        </p:spPr>
      </p:pic>
      <p:pic>
        <p:nvPicPr>
          <p:cNvPr id="5" name="Picture 4">
            <a:hlinkClick r:id="rId5" action="ppaction://hlinksldjump"/>
            <a:extLst>
              <a:ext uri="{FF2B5EF4-FFF2-40B4-BE49-F238E27FC236}">
                <a16:creationId xmlns:a16="http://schemas.microsoft.com/office/drawing/2014/main" id="{583EC581-EF7E-E7BE-75B5-B09EBB63D259}"/>
              </a:ext>
              <a:ext uri="{C183D7F6-B498-43B3-948B-1728B52AA6E4}">
                <adec:decorative xmlns:adec="http://schemas.microsoft.com/office/drawing/2017/decorative" val="1"/>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5138591" y="1542078"/>
            <a:ext cx="3846905" cy="2278972"/>
          </a:xfrm>
          <a:prstGeom prst="roundRect">
            <a:avLst>
              <a:gd name="adj" fmla="val 2430"/>
            </a:avLst>
          </a:prstGeom>
          <a:solidFill>
            <a:schemeClr val="bg1"/>
          </a:solidFill>
          <a:ln>
            <a:solidFill>
              <a:schemeClr val="bg1">
                <a:lumMod val="75000"/>
              </a:schemeClr>
            </a:solidFill>
          </a:ln>
          <a:effectLst/>
        </p:spPr>
      </p:pic>
      <p:pic>
        <p:nvPicPr>
          <p:cNvPr id="6" name="Picture 5">
            <a:hlinkClick r:id="rId7" action="ppaction://hlinksldjump"/>
            <a:extLst>
              <a:ext uri="{FF2B5EF4-FFF2-40B4-BE49-F238E27FC236}">
                <a16:creationId xmlns:a16="http://schemas.microsoft.com/office/drawing/2014/main" id="{03A6BE8F-3950-A944-7F8A-0EBFB6B3D3DC}"/>
              </a:ext>
              <a:ext uri="{C183D7F6-B498-43B3-948B-1728B52AA6E4}">
                <adec:decorative xmlns:adec="http://schemas.microsoft.com/office/drawing/2017/decorative" val="1"/>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3040753" y="4235651"/>
            <a:ext cx="3656725" cy="2056907"/>
          </a:xfrm>
          <a:prstGeom prst="roundRect">
            <a:avLst>
              <a:gd name="adj" fmla="val 2430"/>
            </a:avLst>
          </a:prstGeom>
          <a:solidFill>
            <a:schemeClr val="bg1"/>
          </a:solidFill>
          <a:ln>
            <a:solidFill>
              <a:schemeClr val="bg1">
                <a:lumMod val="75000"/>
              </a:schemeClr>
            </a:solidFill>
          </a:ln>
          <a:effectLst/>
        </p:spPr>
      </p:pic>
      <p:pic>
        <p:nvPicPr>
          <p:cNvPr id="10" name="Picture 9">
            <a:hlinkClick r:id="rId9" action="ppaction://hlinksldjump"/>
            <a:extLst>
              <a:ext uri="{FF2B5EF4-FFF2-40B4-BE49-F238E27FC236}">
                <a16:creationId xmlns:a16="http://schemas.microsoft.com/office/drawing/2014/main" id="{55F57E5C-FBA8-B015-DD67-E5C6C587BB64}"/>
              </a:ext>
              <a:ext uri="{C183D7F6-B498-43B3-948B-1728B52AA6E4}">
                <adec:decorative xmlns:adec="http://schemas.microsoft.com/office/drawing/2017/decorative" val="1"/>
              </a:ext>
            </a:extLst>
          </p:cNvPr>
          <p:cNvPicPr>
            <a:picLocks noChangeAspect="1"/>
          </p:cNvPicPr>
          <p:nvPr/>
        </p:nvPicPr>
        <p:blipFill>
          <a:blip r:embed="rId10" cstate="screen">
            <a:extLst>
              <a:ext uri="{28A0092B-C50C-407E-A947-70E740481C1C}">
                <a14:useLocalDpi xmlns:a14="http://schemas.microsoft.com/office/drawing/2010/main"/>
              </a:ext>
            </a:extLst>
          </a:blip>
          <a:srcRect/>
          <a:stretch/>
        </p:blipFill>
        <p:spPr>
          <a:xfrm>
            <a:off x="7704938" y="4235650"/>
            <a:ext cx="3654528" cy="2056907"/>
          </a:xfrm>
          <a:prstGeom prst="roundRect">
            <a:avLst>
              <a:gd name="adj" fmla="val 2430"/>
            </a:avLst>
          </a:prstGeom>
          <a:solidFill>
            <a:schemeClr val="bg1"/>
          </a:solidFill>
          <a:ln>
            <a:solidFill>
              <a:schemeClr val="bg1">
                <a:lumMod val="75000"/>
              </a:schemeClr>
            </a:solidFill>
          </a:ln>
          <a:effectLst/>
        </p:spPr>
      </p:pic>
    </p:spTree>
    <p:extLst>
      <p:ext uri="{BB962C8B-B14F-4D97-AF65-F5344CB8AC3E}">
        <p14:creationId xmlns:p14="http://schemas.microsoft.com/office/powerpoint/2010/main" val="136387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66D42F-4CB4-DD3E-A96B-88BED2690339}"/>
            </a:ext>
          </a:extLst>
        </p:cNvPr>
        <p:cNvGrpSpPr/>
        <p:nvPr/>
      </p:nvGrpSpPr>
      <p:grpSpPr>
        <a:xfrm>
          <a:off x="0" y="0"/>
          <a:ext cx="0" cy="0"/>
          <a:chOff x="0" y="0"/>
          <a:chExt cx="0" cy="0"/>
        </a:xfrm>
      </p:grpSpPr>
      <p:sp>
        <p:nvSpPr>
          <p:cNvPr id="15" name="Round Same Side Corner Rectangle 14">
            <a:extLst>
              <a:ext uri="{FF2B5EF4-FFF2-40B4-BE49-F238E27FC236}">
                <a16:creationId xmlns:a16="http://schemas.microsoft.com/office/drawing/2014/main" id="{F69AD677-12CC-CC28-CF0B-566376FABEF1}"/>
              </a:ext>
              <a:ext uri="{C183D7F6-B498-43B3-948B-1728B52AA6E4}">
                <adec:decorative xmlns:adec="http://schemas.microsoft.com/office/drawing/2017/decorative" val="1"/>
              </a:ext>
            </a:extLst>
          </p:cNvPr>
          <p:cNvSpPr/>
          <p:nvPr/>
        </p:nvSpPr>
        <p:spPr bwMode="auto">
          <a:xfrm rot="16200000">
            <a:off x="10927751" y="-617247"/>
            <a:ext cx="459051" cy="2069451"/>
          </a:xfrm>
          <a:prstGeom prst="round2SameRect">
            <a:avLst>
              <a:gd name="adj1" fmla="val 50000"/>
              <a:gd name="adj2" fmla="val 0"/>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p:nvSpPr>
          <p:cNvPr id="18" name="Rectangle 17">
            <a:extLst>
              <a:ext uri="{FF2B5EF4-FFF2-40B4-BE49-F238E27FC236}">
                <a16:creationId xmlns:a16="http://schemas.microsoft.com/office/drawing/2014/main" id="{4DB2C51F-B776-253E-5E2A-94C0733D0C00}"/>
              </a:ext>
              <a:ext uri="{C183D7F6-B498-43B3-948B-1728B52AA6E4}">
                <adec:decorative xmlns:adec="http://schemas.microsoft.com/office/drawing/2017/decorative" val="1"/>
              </a:ext>
            </a:extLst>
          </p:cNvPr>
          <p:cNvSpPr/>
          <p:nvPr/>
        </p:nvSpPr>
        <p:spPr bwMode="auto">
          <a:xfrm>
            <a:off x="10643407" y="285996"/>
            <a:ext cx="1447166" cy="262967"/>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11" rtl="0" eaLnBrk="1" fontAlgn="auto" latinLnBrk="0" hangingPunct="1">
              <a:lnSpc>
                <a:spcPct val="90000"/>
              </a:lnSpc>
              <a:spcBef>
                <a:spcPct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Segoe UI Semibold"/>
                <a:ea typeface="+mn-ea"/>
                <a:cs typeface="Segoe UI Semibold" panose="020B0402040204020203" pitchFamily="34" charset="0"/>
              </a:rPr>
              <a:t>Shared activity</a:t>
            </a:r>
          </a:p>
        </p:txBody>
      </p:sp>
      <p:sp>
        <p:nvSpPr>
          <p:cNvPr id="20" name="Title 19">
            <a:extLst>
              <a:ext uri="{FF2B5EF4-FFF2-40B4-BE49-F238E27FC236}">
                <a16:creationId xmlns:a16="http://schemas.microsoft.com/office/drawing/2014/main" id="{48F01A39-E35C-2E38-A892-55A002D39486}"/>
              </a:ext>
            </a:extLst>
          </p:cNvPr>
          <p:cNvSpPr>
            <a:spLocks noGrp="1"/>
          </p:cNvSpPr>
          <p:nvPr>
            <p:ph type="title"/>
          </p:nvPr>
        </p:nvSpPr>
        <p:spPr>
          <a:xfrm>
            <a:off x="588261" y="585216"/>
            <a:ext cx="11011601" cy="553998"/>
          </a:xfrm>
        </p:spPr>
        <p:txBody>
          <a:bodyPr/>
          <a:lstStyle/>
          <a:p>
            <a:r>
              <a:rPr lang="en-US" sz="3600"/>
              <a:t>Deliver impact: Analyze usage reports</a:t>
            </a:r>
          </a:p>
        </p:txBody>
      </p:sp>
      <p:sp>
        <p:nvSpPr>
          <p:cNvPr id="8" name="Text Placeholder 1">
            <a:extLst>
              <a:ext uri="{FF2B5EF4-FFF2-40B4-BE49-F238E27FC236}">
                <a16:creationId xmlns:a16="http://schemas.microsoft.com/office/drawing/2014/main" id="{B226C343-B7E9-EC05-3604-81F74DFCDF9F}"/>
              </a:ext>
            </a:extLst>
          </p:cNvPr>
          <p:cNvSpPr txBox="1">
            <a:spLocks/>
          </p:cNvSpPr>
          <p:nvPr/>
        </p:nvSpPr>
        <p:spPr>
          <a:xfrm>
            <a:off x="588962" y="1154883"/>
            <a:ext cx="5595938" cy="519113"/>
          </a:xfrm>
          <a:prstGeom prst="rect">
            <a:avLst/>
          </a:prstGeom>
        </p:spPr>
        <p:txBody>
          <a:bodyPr vert="horz" lIns="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100000"/>
              </a:lnSpc>
              <a:spcBef>
                <a:spcPts val="1000"/>
              </a:spcBef>
              <a:buFont typeface="Arial" panose="020B0604020202020204" pitchFamily="34" charset="0"/>
              <a:buNone/>
            </a:pPr>
            <a:r>
              <a:rPr lang="en-US" sz="1600" b="1">
                <a:solidFill>
                  <a:srgbClr val="0078D4"/>
                </a:solidFill>
                <a:latin typeface="Segoe UI Semibold" panose="020B0502040204020203" pitchFamily="34" charset="0"/>
                <a:cs typeface="Segoe UI Semibold" panose="020B0502040204020203" pitchFamily="34" charset="0"/>
              </a:rPr>
              <a:t>Interpret the Microsoft Copilot Dashboard data</a:t>
            </a:r>
          </a:p>
        </p:txBody>
      </p:sp>
      <p:sp>
        <p:nvSpPr>
          <p:cNvPr id="6" name="Text Placeholder 15">
            <a:extLst>
              <a:ext uri="{FF2B5EF4-FFF2-40B4-BE49-F238E27FC236}">
                <a16:creationId xmlns:a16="http://schemas.microsoft.com/office/drawing/2014/main" id="{29545C26-C56A-BFCC-C718-D63B8D895463}"/>
              </a:ext>
            </a:extLst>
          </p:cNvPr>
          <p:cNvSpPr>
            <a:spLocks noGrp="1"/>
          </p:cNvSpPr>
          <p:nvPr>
            <p:ph type="body" sz="quarter" idx="4294967295"/>
          </p:nvPr>
        </p:nvSpPr>
        <p:spPr>
          <a:xfrm>
            <a:off x="588963" y="1642939"/>
            <a:ext cx="6014750" cy="2432050"/>
          </a:xfrm>
        </p:spPr>
        <p:txBody>
          <a:bodyPr lIns="0">
            <a:noAutofit/>
          </a:bodyPr>
          <a:lstStyle/>
          <a:p>
            <a:pPr marL="11112" marR="0" lvl="1" indent="0" fontAlgn="auto">
              <a:spcBef>
                <a:spcPts val="1000"/>
              </a:spcBef>
              <a:buClrTx/>
              <a:buSzTx/>
              <a:buNone/>
              <a:defRPr/>
            </a:pPr>
            <a:r>
              <a:rPr lang="en-US" sz="1200">
                <a:latin typeface="Segoe UI" panose="020B0502040204020203" pitchFamily="34" charset="0"/>
                <a:cs typeface="Segoe UI" panose="020B0502040204020203" pitchFamily="34" charset="0"/>
              </a:rPr>
              <a:t>In the </a:t>
            </a:r>
            <a:r>
              <a:rPr lang="en-US" sz="1200">
                <a:solidFill>
                  <a:srgbClr val="0078D4"/>
                </a:solidFill>
                <a:latin typeface="Segoe UI" panose="020B0502040204020203" pitchFamily="34" charset="0"/>
                <a:cs typeface="Segoe UI" panose="020B0502040204020203" pitchFamily="34" charset="0"/>
                <a:hlinkClick r:id="rId3">
                  <a:extLst>
                    <a:ext uri="{A12FA001-AC4F-418D-AE19-62706E023703}">
                      <ahyp:hlinkClr xmlns:ahyp="http://schemas.microsoft.com/office/drawing/2018/hyperlinkcolor" val="tx"/>
                    </a:ext>
                  </a:extLst>
                </a:hlinkClick>
              </a:rPr>
              <a:t>Readiness tab</a:t>
            </a:r>
            <a:r>
              <a:rPr lang="en-US" sz="1200">
                <a:latin typeface="Segoe UI" panose="020B0502040204020203" pitchFamily="34" charset="0"/>
                <a:cs typeface="Segoe UI" panose="020B0502040204020203" pitchFamily="34" charset="0"/>
              </a:rPr>
              <a:t>, you assess your organization’s overall readiness for Copilot rollout based on technical eligibility requirements and overall Microsoft 365 app usage.</a:t>
            </a:r>
          </a:p>
          <a:p>
            <a:pPr marL="11112" marR="0" lvl="1" indent="0" fontAlgn="auto">
              <a:spcBef>
                <a:spcPts val="1000"/>
              </a:spcBef>
              <a:buClrTx/>
              <a:buSzTx/>
              <a:buNone/>
              <a:defRPr/>
            </a:pPr>
            <a:r>
              <a:rPr lang="en-US" sz="1200">
                <a:latin typeface="Segoe UI" panose="020B0502040204020203" pitchFamily="34" charset="0"/>
                <a:cs typeface="Segoe UI" panose="020B0502040204020203" pitchFamily="34" charset="0"/>
              </a:rPr>
              <a:t>In the </a:t>
            </a:r>
            <a:r>
              <a:rPr lang="en-US" sz="1200">
                <a:solidFill>
                  <a:srgbClr val="0078D4"/>
                </a:solidFill>
                <a:latin typeface="Segoe UI" panose="020B0502040204020203" pitchFamily="34" charset="0"/>
                <a:cs typeface="Segoe UI" panose="020B0502040204020203" pitchFamily="34" charset="0"/>
                <a:hlinkClick r:id="rId4">
                  <a:extLst>
                    <a:ext uri="{A12FA001-AC4F-418D-AE19-62706E023703}">
                      <ahyp:hlinkClr xmlns:ahyp="http://schemas.microsoft.com/office/drawing/2018/hyperlinkcolor" val="tx"/>
                    </a:ext>
                  </a:extLst>
                </a:hlinkClick>
              </a:rPr>
              <a:t>Adoption tab</a:t>
            </a:r>
            <a:r>
              <a:rPr lang="en-US" sz="1200">
                <a:latin typeface="Segoe UI" panose="020B0502040204020203" pitchFamily="34" charset="0"/>
                <a:cs typeface="Segoe UI" panose="020B0502040204020203" pitchFamily="34" charset="0"/>
              </a:rPr>
              <a:t>, you track user adoption trends per Microsoft 365 app and understand how employees are using Copilot features.</a:t>
            </a:r>
          </a:p>
          <a:p>
            <a:pPr marL="11112" marR="0" lvl="1" indent="0" fontAlgn="auto">
              <a:spcBef>
                <a:spcPts val="1000"/>
              </a:spcBef>
              <a:buClrTx/>
              <a:buSzTx/>
              <a:buNone/>
              <a:defRPr/>
            </a:pPr>
            <a:r>
              <a:rPr lang="en-US" sz="1200">
                <a:latin typeface="Segoe UI" panose="020B0502040204020203" pitchFamily="34" charset="0"/>
                <a:cs typeface="Segoe UI" panose="020B0502040204020203" pitchFamily="34" charset="0"/>
              </a:rPr>
              <a:t>In the </a:t>
            </a:r>
            <a:r>
              <a:rPr lang="en-US" sz="1200">
                <a:solidFill>
                  <a:srgbClr val="0078D4"/>
                </a:solidFill>
                <a:latin typeface="Segoe UI" panose="020B0502040204020203" pitchFamily="34" charset="0"/>
                <a:cs typeface="Segoe UI" panose="020B0502040204020203" pitchFamily="34" charset="0"/>
                <a:hlinkClick r:id="rId5">
                  <a:extLst>
                    <a:ext uri="{A12FA001-AC4F-418D-AE19-62706E023703}">
                      <ahyp:hlinkClr xmlns:ahyp="http://schemas.microsoft.com/office/drawing/2018/hyperlinkcolor" val="tx"/>
                    </a:ext>
                  </a:extLst>
                </a:hlinkClick>
              </a:rPr>
              <a:t>Impact tab</a:t>
            </a:r>
            <a:r>
              <a:rPr lang="en-US" sz="1200">
                <a:latin typeface="Segoe UI" panose="020B0502040204020203" pitchFamily="34" charset="0"/>
                <a:cs typeface="Segoe UI" panose="020B0502040204020203" pitchFamily="34" charset="0"/>
              </a:rPr>
              <a:t>, you gain visibility into total Copilot assisted hours, time savings and behavioral changes between active Copilot users and non-Copilot users. </a:t>
            </a:r>
          </a:p>
          <a:p>
            <a:pPr marL="11112" lvl="1" indent="0">
              <a:spcBef>
                <a:spcPts val="1000"/>
              </a:spcBef>
              <a:buNone/>
              <a:defRPr/>
            </a:pPr>
            <a:r>
              <a:rPr lang="en-US" sz="1200"/>
              <a:t>The </a:t>
            </a:r>
            <a:r>
              <a:rPr lang="en-US" sz="1200">
                <a:solidFill>
                  <a:srgbClr val="0078D4"/>
                </a:solidFill>
                <a:latin typeface="Segoe UI" panose="020B0502040204020203" pitchFamily="34" charset="0"/>
                <a:cs typeface="Segoe UI" panose="020B0502040204020203" pitchFamily="34" charset="0"/>
                <a:hlinkClick r:id="rId6">
                  <a:extLst>
                    <a:ext uri="{A12FA001-AC4F-418D-AE19-62706E023703}">
                      <ahyp:hlinkClr xmlns:ahyp="http://schemas.microsoft.com/office/drawing/2018/hyperlinkcolor" val="tx"/>
                    </a:ext>
                  </a:extLst>
                </a:hlinkClick>
              </a:rPr>
              <a:t>Learning tab</a:t>
            </a:r>
            <a:r>
              <a:rPr lang="en-US" sz="1200">
                <a:solidFill>
                  <a:srgbClr val="0078D4"/>
                </a:solidFill>
                <a:latin typeface="Segoe UI" panose="020B0502040204020203" pitchFamily="34" charset="0"/>
                <a:cs typeface="Segoe UI" panose="020B0502040204020203" pitchFamily="34" charset="0"/>
              </a:rPr>
              <a:t> </a:t>
            </a:r>
            <a:r>
              <a:rPr lang="en-US" sz="1200"/>
              <a:t>provides information research around the impacts of AI on workplace productivity.</a:t>
            </a:r>
          </a:p>
        </p:txBody>
      </p:sp>
      <p:sp>
        <p:nvSpPr>
          <p:cNvPr id="3" name="Rounded Rectangle 1">
            <a:extLst>
              <a:ext uri="{FF2B5EF4-FFF2-40B4-BE49-F238E27FC236}">
                <a16:creationId xmlns:a16="http://schemas.microsoft.com/office/drawing/2014/main" id="{E73A2195-0F9A-6BB3-B151-4C83999FAF42}"/>
              </a:ext>
              <a:ext uri="{C183D7F6-B498-43B3-948B-1728B52AA6E4}">
                <adec:decorative xmlns:adec="http://schemas.microsoft.com/office/drawing/2017/decorative" val="0"/>
              </a:ext>
            </a:extLst>
          </p:cNvPr>
          <p:cNvSpPr/>
          <p:nvPr/>
        </p:nvSpPr>
        <p:spPr bwMode="auto">
          <a:xfrm>
            <a:off x="495299" y="3962400"/>
            <a:ext cx="6140275" cy="2181615"/>
          </a:xfrm>
          <a:prstGeom prst="roundRect">
            <a:avLst>
              <a:gd name="adj" fmla="val 7376"/>
            </a:avLst>
          </a:prstGeom>
          <a:solidFill>
            <a:srgbClr val="8661C5">
              <a:alpha val="10000"/>
            </a:srgbClr>
          </a:solidFill>
          <a:ln w="19050">
            <a:solidFill>
              <a:srgbClr val="8661C5"/>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225425" marR="0" lvl="1" indent="-169863" algn="l" defTabSz="914400" rtl="0" eaLnBrk="1" fontAlgn="auto" latinLnBrk="0" hangingPunct="1">
              <a:lnSpc>
                <a:spcPct val="90000"/>
              </a:lnSpc>
              <a:spcBef>
                <a:spcPts val="400"/>
              </a:spcBef>
              <a:spcAft>
                <a:spcPts val="0"/>
              </a:spcAft>
              <a:buClrTx/>
              <a:buSzTx/>
              <a:buFont typeface="System Font Regular"/>
              <a:buChar char="・"/>
              <a:tabLst/>
              <a:defRPr/>
            </a:pPr>
            <a:r>
              <a:rPr kumimoji="0" lang="en-US" sz="12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Instruct users to </a:t>
            </a:r>
            <a:r>
              <a:rPr kumimoji="0" lang="en-US" sz="1200" b="0" i="0" u="none" strike="noStrike" kern="1200" cap="none" spc="0" normalizeH="0" baseline="0" noProof="0">
                <a:ln>
                  <a:noFill/>
                </a:ln>
                <a:solidFill>
                  <a:srgbClr val="0078D4"/>
                </a:solidFill>
                <a:effectLst/>
                <a:uLnTx/>
                <a:uFillTx/>
                <a:latin typeface="Segoe UI" panose="020B0502040204020203" pitchFamily="34" charset="0"/>
                <a:ea typeface="+mn-ea"/>
                <a:cs typeface="Segoe UI" panose="020B0502040204020203" pitchFamily="34" charset="0"/>
                <a:hlinkClick r:id="rId7">
                  <a:extLst>
                    <a:ext uri="{A12FA001-AC4F-418D-AE19-62706E023703}">
                      <ahyp:hlinkClr xmlns:ahyp="http://schemas.microsoft.com/office/drawing/2018/hyperlinkcolor" val="tx"/>
                    </a:ext>
                  </a:extLst>
                </a:hlinkClick>
              </a:rPr>
              <a:t>access the Copilot Dashboard in Teams or web app</a:t>
            </a:r>
            <a:r>
              <a:rPr kumimoji="0" lang="en-US" sz="1200" b="0" i="0" u="none" strike="noStrike" kern="1200" cap="none" spc="0" normalizeH="0" baseline="0" noProof="0">
                <a:ln>
                  <a:noFill/>
                </a:ln>
                <a:solidFill>
                  <a:srgbClr val="0078D4"/>
                </a:solidFill>
                <a:effectLst/>
                <a:uLnTx/>
                <a:uFillTx/>
                <a:latin typeface="Segoe UI" panose="020B0502040204020203" pitchFamily="34" charset="0"/>
                <a:ea typeface="+mn-ea"/>
                <a:cs typeface="Segoe UI" panose="020B0502040204020203" pitchFamily="34" charset="0"/>
              </a:rPr>
              <a:t> </a:t>
            </a:r>
            <a:br>
              <a:rPr kumimoji="0" lang="en-US" sz="12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br>
            <a:r>
              <a:rPr kumimoji="0" lang="en-US" sz="12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to analyze the tabs</a:t>
            </a:r>
          </a:p>
          <a:p>
            <a:pPr marL="225425" marR="0" lvl="1" indent="-169863" algn="l" defTabSz="914400" rtl="0" eaLnBrk="1" fontAlgn="auto" latinLnBrk="0" hangingPunct="1">
              <a:lnSpc>
                <a:spcPct val="90000"/>
              </a:lnSpc>
              <a:spcBef>
                <a:spcPts val="400"/>
              </a:spcBef>
              <a:spcAft>
                <a:spcPts val="0"/>
              </a:spcAft>
              <a:buClrTx/>
              <a:buSzTx/>
              <a:buFont typeface="System Font Regular"/>
              <a:buChar char="・"/>
              <a:tabLst/>
              <a:defRPr/>
            </a:pPr>
            <a:r>
              <a:rPr kumimoji="0" lang="en-US" sz="12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Analyze Readiness, Adoption, and Impact tabs</a:t>
            </a:r>
          </a:p>
          <a:p>
            <a:pPr marL="225425" marR="0" lvl="1" indent="-169863" algn="l" defTabSz="914400" rtl="0" eaLnBrk="1" fontAlgn="auto" latinLnBrk="0" hangingPunct="1">
              <a:lnSpc>
                <a:spcPct val="90000"/>
              </a:lnSpc>
              <a:spcBef>
                <a:spcPts val="400"/>
              </a:spcBef>
              <a:spcAft>
                <a:spcPts val="0"/>
              </a:spcAft>
              <a:buClrTx/>
              <a:buSzTx/>
              <a:buFont typeface="System Font Regular"/>
              <a:buChar char="・"/>
              <a:tabLst/>
              <a:defRPr/>
            </a:pPr>
            <a:r>
              <a:rPr kumimoji="0" lang="en-US" sz="12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Follow the instructions on the Impact tab under Sentiment section to deliver a survey to users</a:t>
            </a:r>
          </a:p>
          <a:p>
            <a:pPr marL="225425" marR="0" lvl="1" indent="-169863" algn="l" defTabSz="914400" rtl="0" eaLnBrk="1" fontAlgn="auto" latinLnBrk="0" hangingPunct="1">
              <a:lnSpc>
                <a:spcPct val="90000"/>
              </a:lnSpc>
              <a:spcBef>
                <a:spcPts val="400"/>
              </a:spcBef>
              <a:spcAft>
                <a:spcPts val="0"/>
              </a:spcAft>
              <a:buClrTx/>
              <a:buSzTx/>
              <a:buFont typeface="System Font Regular"/>
              <a:buChar char="・"/>
              <a:tabLst/>
              <a:defRPr/>
            </a:pPr>
            <a:r>
              <a:rPr kumimoji="0" lang="en-US" sz="1200" b="0" i="0" u="none" strike="noStrike" kern="1200" cap="none" spc="0" normalizeH="0" baseline="0" noProof="0">
                <a:ln>
                  <a:noFill/>
                </a:ln>
                <a:solidFill>
                  <a:srgbClr val="0078D4"/>
                </a:solidFill>
                <a:effectLst/>
                <a:uLnTx/>
                <a:uFillTx/>
                <a:latin typeface="Segoe UI" panose="020B0502040204020203" pitchFamily="34" charset="0"/>
                <a:ea typeface="+mn-ea"/>
                <a:cs typeface="Segoe UI" panose="020B0502040204020203" pitchFamily="34" charset="0"/>
                <a:hlinkClick r:id="rId8">
                  <a:extLst>
                    <a:ext uri="{A12FA001-AC4F-418D-AE19-62706E023703}">
                      <ahyp:hlinkClr xmlns:ahyp="http://schemas.microsoft.com/office/drawing/2018/hyperlinkcolor" val="tx"/>
                    </a:ext>
                  </a:extLst>
                </a:hlinkClick>
              </a:rPr>
              <a:t>Upload</a:t>
            </a:r>
            <a:r>
              <a:rPr kumimoji="0" lang="en-US" sz="12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 the survey results through the Microsoft 365 admin center to have them displayed in the Microsoft Copilot Dashboard</a:t>
            </a:r>
          </a:p>
          <a:p>
            <a:pPr marL="225425" marR="0" lvl="1" indent="-169863" algn="l" defTabSz="914400" rtl="0" eaLnBrk="1" fontAlgn="auto" latinLnBrk="0" hangingPunct="1">
              <a:lnSpc>
                <a:spcPct val="90000"/>
              </a:lnSpc>
              <a:spcBef>
                <a:spcPts val="400"/>
              </a:spcBef>
              <a:spcAft>
                <a:spcPts val="0"/>
              </a:spcAft>
              <a:buClrTx/>
              <a:buSzTx/>
              <a:buFont typeface="System Font Regular"/>
              <a:buChar char="・"/>
              <a:tabLst/>
              <a:defRPr/>
            </a:pPr>
            <a:r>
              <a:rPr kumimoji="0" lang="en-US" sz="12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Analyze insights on how users feel about the AI assistance they receive from Copilot</a:t>
            </a:r>
          </a:p>
        </p:txBody>
      </p:sp>
      <p:grpSp>
        <p:nvGrpSpPr>
          <p:cNvPr id="11" name="Group 10">
            <a:extLst>
              <a:ext uri="{FF2B5EF4-FFF2-40B4-BE49-F238E27FC236}">
                <a16:creationId xmlns:a16="http://schemas.microsoft.com/office/drawing/2014/main" id="{52212D9F-C69A-21E3-8780-E36DAE588389}"/>
              </a:ext>
              <a:ext uri="{C183D7F6-B498-43B3-948B-1728B52AA6E4}">
                <adec:decorative xmlns:adec="http://schemas.microsoft.com/office/drawing/2017/decorative" val="1"/>
              </a:ext>
            </a:extLst>
          </p:cNvPr>
          <p:cNvGrpSpPr/>
          <p:nvPr/>
        </p:nvGrpSpPr>
        <p:grpSpPr>
          <a:xfrm>
            <a:off x="5719563" y="3618959"/>
            <a:ext cx="748996" cy="748996"/>
            <a:chOff x="5172928" y="4167694"/>
            <a:chExt cx="748996" cy="748996"/>
          </a:xfrm>
        </p:grpSpPr>
        <p:sp>
          <p:nvSpPr>
            <p:cNvPr id="12" name="Oval 1091_1">
              <a:extLst>
                <a:ext uri="{FF2B5EF4-FFF2-40B4-BE49-F238E27FC236}">
                  <a16:creationId xmlns:a16="http://schemas.microsoft.com/office/drawing/2014/main" id="{FCA3C2BD-48A4-1810-22BC-A1BAA6713172}"/>
                </a:ext>
              </a:extLst>
            </p:cNvPr>
            <p:cNvSpPr/>
            <p:nvPr/>
          </p:nvSpPr>
          <p:spPr bwMode="auto">
            <a:xfrm>
              <a:off x="5172928" y="4167694"/>
              <a:ext cx="748996" cy="748996"/>
            </a:xfrm>
            <a:prstGeom prst="ellipse">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2000" b="1">
                <a:solidFill>
                  <a:srgbClr val="FFFFFF"/>
                </a:solidFill>
                <a:latin typeface="Segoe UI Semibold" panose="020B0502040204020203" pitchFamily="34" charset="0"/>
                <a:cs typeface="Segoe UI Semibold" panose="020B0502040204020203" pitchFamily="34" charset="0"/>
              </a:endParaRPr>
            </a:p>
          </p:txBody>
        </p:sp>
        <p:sp>
          <p:nvSpPr>
            <p:cNvPr id="14" name="Freeform: Shape 19">
              <a:extLst>
                <a:ext uri="{FF2B5EF4-FFF2-40B4-BE49-F238E27FC236}">
                  <a16:creationId xmlns:a16="http://schemas.microsoft.com/office/drawing/2014/main" id="{392BF42E-6530-8AB2-E340-36385D97230D}"/>
                </a:ext>
              </a:extLst>
            </p:cNvPr>
            <p:cNvSpPr/>
            <p:nvPr/>
          </p:nvSpPr>
          <p:spPr>
            <a:xfrm>
              <a:off x="5360885" y="4343705"/>
              <a:ext cx="373082" cy="396974"/>
            </a:xfrm>
            <a:custGeom>
              <a:avLst/>
              <a:gdLst>
                <a:gd name="connsiteX0" fmla="*/ 144925 w 289849"/>
                <a:gd name="connsiteY0" fmla="*/ 57827 h 308411"/>
                <a:gd name="connsiteX1" fmla="*/ 178740 w 289849"/>
                <a:gd name="connsiteY1" fmla="*/ 64679 h 308411"/>
                <a:gd name="connsiteX2" fmla="*/ 206367 w 289849"/>
                <a:gd name="connsiteY2" fmla="*/ 83277 h 308411"/>
                <a:gd name="connsiteX3" fmla="*/ 225011 w 289849"/>
                <a:gd name="connsiteY3" fmla="*/ 110836 h 308411"/>
                <a:gd name="connsiteX4" fmla="*/ 231879 w 289849"/>
                <a:gd name="connsiteY4" fmla="*/ 144567 h 308411"/>
                <a:gd name="connsiteX5" fmla="*/ 230672 w 289849"/>
                <a:gd name="connsiteY5" fmla="*/ 162337 h 308411"/>
                <a:gd name="connsiteX6" fmla="*/ 226823 w 289849"/>
                <a:gd name="connsiteY6" fmla="*/ 178225 h 308411"/>
                <a:gd name="connsiteX7" fmla="*/ 220180 w 289849"/>
                <a:gd name="connsiteY7" fmla="*/ 193133 h 308411"/>
                <a:gd name="connsiteX8" fmla="*/ 210594 w 289849"/>
                <a:gd name="connsiteY8" fmla="*/ 208117 h 308411"/>
                <a:gd name="connsiteX9" fmla="*/ 202895 w 289849"/>
                <a:gd name="connsiteY9" fmla="*/ 218960 h 308411"/>
                <a:gd name="connsiteX10" fmla="*/ 197460 w 289849"/>
                <a:gd name="connsiteY10" fmla="*/ 228673 h 308411"/>
                <a:gd name="connsiteX11" fmla="*/ 194290 w 289849"/>
                <a:gd name="connsiteY11" fmla="*/ 239214 h 308411"/>
                <a:gd name="connsiteX12" fmla="*/ 193233 w 289849"/>
                <a:gd name="connsiteY12" fmla="*/ 252542 h 308411"/>
                <a:gd name="connsiteX13" fmla="*/ 193233 w 289849"/>
                <a:gd name="connsiteY13" fmla="*/ 279498 h 308411"/>
                <a:gd name="connsiteX14" fmla="*/ 190969 w 289849"/>
                <a:gd name="connsiteY14" fmla="*/ 290792 h 308411"/>
                <a:gd name="connsiteX15" fmla="*/ 184779 w 289849"/>
                <a:gd name="connsiteY15" fmla="*/ 299978 h 308411"/>
                <a:gd name="connsiteX16" fmla="*/ 175571 w 289849"/>
                <a:gd name="connsiteY16" fmla="*/ 306152 h 308411"/>
                <a:gd name="connsiteX17" fmla="*/ 164248 w 289849"/>
                <a:gd name="connsiteY17" fmla="*/ 308412 h 308411"/>
                <a:gd name="connsiteX18" fmla="*/ 125601 w 289849"/>
                <a:gd name="connsiteY18" fmla="*/ 308412 h 308411"/>
                <a:gd name="connsiteX19" fmla="*/ 114279 w 289849"/>
                <a:gd name="connsiteY19" fmla="*/ 306152 h 308411"/>
                <a:gd name="connsiteX20" fmla="*/ 105070 w 289849"/>
                <a:gd name="connsiteY20" fmla="*/ 299978 h 308411"/>
                <a:gd name="connsiteX21" fmla="*/ 98881 w 289849"/>
                <a:gd name="connsiteY21" fmla="*/ 290792 h 308411"/>
                <a:gd name="connsiteX22" fmla="*/ 96617 w 289849"/>
                <a:gd name="connsiteY22" fmla="*/ 279498 h 308411"/>
                <a:gd name="connsiteX23" fmla="*/ 96617 w 289849"/>
                <a:gd name="connsiteY23" fmla="*/ 252391 h 308411"/>
                <a:gd name="connsiteX24" fmla="*/ 95560 w 289849"/>
                <a:gd name="connsiteY24" fmla="*/ 239139 h 308411"/>
                <a:gd name="connsiteX25" fmla="*/ 92314 w 289849"/>
                <a:gd name="connsiteY25" fmla="*/ 228673 h 308411"/>
                <a:gd name="connsiteX26" fmla="*/ 86879 w 289849"/>
                <a:gd name="connsiteY26" fmla="*/ 218960 h 308411"/>
                <a:gd name="connsiteX27" fmla="*/ 79256 w 289849"/>
                <a:gd name="connsiteY27" fmla="*/ 208117 h 308411"/>
                <a:gd name="connsiteX28" fmla="*/ 69670 w 289849"/>
                <a:gd name="connsiteY28" fmla="*/ 193133 h 308411"/>
                <a:gd name="connsiteX29" fmla="*/ 63027 w 289849"/>
                <a:gd name="connsiteY29" fmla="*/ 178225 h 308411"/>
                <a:gd name="connsiteX30" fmla="*/ 59178 w 289849"/>
                <a:gd name="connsiteY30" fmla="*/ 162337 h 308411"/>
                <a:gd name="connsiteX31" fmla="*/ 57970 w 289849"/>
                <a:gd name="connsiteY31" fmla="*/ 144567 h 308411"/>
                <a:gd name="connsiteX32" fmla="*/ 64839 w 289849"/>
                <a:gd name="connsiteY32" fmla="*/ 110836 h 308411"/>
                <a:gd name="connsiteX33" fmla="*/ 83483 w 289849"/>
                <a:gd name="connsiteY33" fmla="*/ 83277 h 308411"/>
                <a:gd name="connsiteX34" fmla="*/ 111109 w 289849"/>
                <a:gd name="connsiteY34" fmla="*/ 64679 h 308411"/>
                <a:gd name="connsiteX35" fmla="*/ 144925 w 289849"/>
                <a:gd name="connsiteY35" fmla="*/ 57827 h 308411"/>
                <a:gd name="connsiteX36" fmla="*/ 173909 w 289849"/>
                <a:gd name="connsiteY36" fmla="*/ 269860 h 308411"/>
                <a:gd name="connsiteX37" fmla="*/ 115940 w 289849"/>
                <a:gd name="connsiteY37" fmla="*/ 269860 h 308411"/>
                <a:gd name="connsiteX38" fmla="*/ 115940 w 289849"/>
                <a:gd name="connsiteY38" fmla="*/ 279498 h 308411"/>
                <a:gd name="connsiteX39" fmla="*/ 118808 w 289849"/>
                <a:gd name="connsiteY39" fmla="*/ 286275 h 308411"/>
                <a:gd name="connsiteX40" fmla="*/ 125601 w 289849"/>
                <a:gd name="connsiteY40" fmla="*/ 289136 h 308411"/>
                <a:gd name="connsiteX41" fmla="*/ 164248 w 289849"/>
                <a:gd name="connsiteY41" fmla="*/ 289136 h 308411"/>
                <a:gd name="connsiteX42" fmla="*/ 171041 w 289849"/>
                <a:gd name="connsiteY42" fmla="*/ 286275 h 308411"/>
                <a:gd name="connsiteX43" fmla="*/ 173909 w 289849"/>
                <a:gd name="connsiteY43" fmla="*/ 279498 h 308411"/>
                <a:gd name="connsiteX44" fmla="*/ 173909 w 289849"/>
                <a:gd name="connsiteY44" fmla="*/ 269860 h 308411"/>
                <a:gd name="connsiteX45" fmla="*/ 173909 w 289849"/>
                <a:gd name="connsiteY45" fmla="*/ 250584 h 308411"/>
                <a:gd name="connsiteX46" fmla="*/ 177004 w 289849"/>
                <a:gd name="connsiteY46" fmla="*/ 229125 h 308411"/>
                <a:gd name="connsiteX47" fmla="*/ 184251 w 289849"/>
                <a:gd name="connsiteY47" fmla="*/ 212861 h 308411"/>
                <a:gd name="connsiteX48" fmla="*/ 193459 w 289849"/>
                <a:gd name="connsiteY48" fmla="*/ 199007 h 308411"/>
                <a:gd name="connsiteX49" fmla="*/ 202668 w 289849"/>
                <a:gd name="connsiteY49" fmla="*/ 184851 h 308411"/>
                <a:gd name="connsiteX50" fmla="*/ 209763 w 289849"/>
                <a:gd name="connsiteY50" fmla="*/ 167608 h 308411"/>
                <a:gd name="connsiteX51" fmla="*/ 212556 w 289849"/>
                <a:gd name="connsiteY51" fmla="*/ 144567 h 308411"/>
                <a:gd name="connsiteX52" fmla="*/ 207273 w 289849"/>
                <a:gd name="connsiteY52" fmla="*/ 118290 h 308411"/>
                <a:gd name="connsiteX53" fmla="*/ 192780 w 289849"/>
                <a:gd name="connsiteY53" fmla="*/ 96830 h 308411"/>
                <a:gd name="connsiteX54" fmla="*/ 171268 w 289849"/>
                <a:gd name="connsiteY54" fmla="*/ 82373 h 308411"/>
                <a:gd name="connsiteX55" fmla="*/ 144925 w 289849"/>
                <a:gd name="connsiteY55" fmla="*/ 77103 h 308411"/>
                <a:gd name="connsiteX56" fmla="*/ 118581 w 289849"/>
                <a:gd name="connsiteY56" fmla="*/ 82373 h 308411"/>
                <a:gd name="connsiteX57" fmla="*/ 97069 w 289849"/>
                <a:gd name="connsiteY57" fmla="*/ 96830 h 308411"/>
                <a:gd name="connsiteX58" fmla="*/ 82577 w 289849"/>
                <a:gd name="connsiteY58" fmla="*/ 118290 h 308411"/>
                <a:gd name="connsiteX59" fmla="*/ 77293 w 289849"/>
                <a:gd name="connsiteY59" fmla="*/ 144567 h 308411"/>
                <a:gd name="connsiteX60" fmla="*/ 80086 w 289849"/>
                <a:gd name="connsiteY60" fmla="*/ 167608 h 308411"/>
                <a:gd name="connsiteX61" fmla="*/ 87181 w 289849"/>
                <a:gd name="connsiteY61" fmla="*/ 184851 h 308411"/>
                <a:gd name="connsiteX62" fmla="*/ 96390 w 289849"/>
                <a:gd name="connsiteY62" fmla="*/ 199007 h 308411"/>
                <a:gd name="connsiteX63" fmla="*/ 105599 w 289849"/>
                <a:gd name="connsiteY63" fmla="*/ 212861 h 308411"/>
                <a:gd name="connsiteX64" fmla="*/ 112846 w 289849"/>
                <a:gd name="connsiteY64" fmla="*/ 229125 h 308411"/>
                <a:gd name="connsiteX65" fmla="*/ 115940 w 289849"/>
                <a:gd name="connsiteY65" fmla="*/ 250584 h 308411"/>
                <a:gd name="connsiteX66" fmla="*/ 173909 w 289849"/>
                <a:gd name="connsiteY66" fmla="*/ 250584 h 308411"/>
                <a:gd name="connsiteX67" fmla="*/ 144925 w 289849"/>
                <a:gd name="connsiteY67" fmla="*/ 38551 h 308411"/>
                <a:gd name="connsiteX68" fmla="*/ 138132 w 289849"/>
                <a:gd name="connsiteY68" fmla="*/ 35690 h 308411"/>
                <a:gd name="connsiteX69" fmla="*/ 135264 w 289849"/>
                <a:gd name="connsiteY69" fmla="*/ 28914 h 308411"/>
                <a:gd name="connsiteX70" fmla="*/ 135264 w 289849"/>
                <a:gd name="connsiteY70" fmla="*/ 9638 h 308411"/>
                <a:gd name="connsiteX71" fmla="*/ 138132 w 289849"/>
                <a:gd name="connsiteY71" fmla="*/ 2861 h 308411"/>
                <a:gd name="connsiteX72" fmla="*/ 144925 w 289849"/>
                <a:gd name="connsiteY72" fmla="*/ 0 h 308411"/>
                <a:gd name="connsiteX73" fmla="*/ 151718 w 289849"/>
                <a:gd name="connsiteY73" fmla="*/ 2861 h 308411"/>
                <a:gd name="connsiteX74" fmla="*/ 154586 w 289849"/>
                <a:gd name="connsiteY74" fmla="*/ 9638 h 308411"/>
                <a:gd name="connsiteX75" fmla="*/ 154586 w 289849"/>
                <a:gd name="connsiteY75" fmla="*/ 28914 h 308411"/>
                <a:gd name="connsiteX76" fmla="*/ 151718 w 289849"/>
                <a:gd name="connsiteY76" fmla="*/ 35690 h 308411"/>
                <a:gd name="connsiteX77" fmla="*/ 144925 w 289849"/>
                <a:gd name="connsiteY77" fmla="*/ 38551 h 308411"/>
                <a:gd name="connsiteX78" fmla="*/ 9662 w 289849"/>
                <a:gd name="connsiteY78" fmla="*/ 139749 h 308411"/>
                <a:gd name="connsiteX79" fmla="*/ 2868 w 289849"/>
                <a:gd name="connsiteY79" fmla="*/ 136887 h 308411"/>
                <a:gd name="connsiteX80" fmla="*/ 0 w 289849"/>
                <a:gd name="connsiteY80" fmla="*/ 130111 h 308411"/>
                <a:gd name="connsiteX81" fmla="*/ 2868 w 289849"/>
                <a:gd name="connsiteY81" fmla="*/ 123334 h 308411"/>
                <a:gd name="connsiteX82" fmla="*/ 9662 w 289849"/>
                <a:gd name="connsiteY82" fmla="*/ 120473 h 308411"/>
                <a:gd name="connsiteX83" fmla="*/ 28985 w 289849"/>
                <a:gd name="connsiteY83" fmla="*/ 120473 h 308411"/>
                <a:gd name="connsiteX84" fmla="*/ 35778 w 289849"/>
                <a:gd name="connsiteY84" fmla="*/ 123334 h 308411"/>
                <a:gd name="connsiteX85" fmla="*/ 38647 w 289849"/>
                <a:gd name="connsiteY85" fmla="*/ 130111 h 308411"/>
                <a:gd name="connsiteX86" fmla="*/ 35778 w 289849"/>
                <a:gd name="connsiteY86" fmla="*/ 136887 h 308411"/>
                <a:gd name="connsiteX87" fmla="*/ 28985 w 289849"/>
                <a:gd name="connsiteY87" fmla="*/ 139749 h 308411"/>
                <a:gd name="connsiteX88" fmla="*/ 9662 w 289849"/>
                <a:gd name="connsiteY88" fmla="*/ 139749 h 308411"/>
                <a:gd name="connsiteX89" fmla="*/ 9209 w 289849"/>
                <a:gd name="connsiteY89" fmla="*/ 195769 h 308411"/>
                <a:gd name="connsiteX90" fmla="*/ 10945 w 289849"/>
                <a:gd name="connsiteY90" fmla="*/ 190423 h 308411"/>
                <a:gd name="connsiteX91" fmla="*/ 15398 w 289849"/>
                <a:gd name="connsiteY91" fmla="*/ 186884 h 308411"/>
                <a:gd name="connsiteX92" fmla="*/ 20003 w 289849"/>
                <a:gd name="connsiteY92" fmla="*/ 184927 h 308411"/>
                <a:gd name="connsiteX93" fmla="*/ 26117 w 289849"/>
                <a:gd name="connsiteY93" fmla="*/ 182291 h 308411"/>
                <a:gd name="connsiteX94" fmla="*/ 32231 w 289849"/>
                <a:gd name="connsiteY94" fmla="*/ 180032 h 308411"/>
                <a:gd name="connsiteX95" fmla="*/ 36986 w 289849"/>
                <a:gd name="connsiteY95" fmla="*/ 179054 h 308411"/>
                <a:gd name="connsiteX96" fmla="*/ 43779 w 289849"/>
                <a:gd name="connsiteY96" fmla="*/ 181914 h 308411"/>
                <a:gd name="connsiteX97" fmla="*/ 46648 w 289849"/>
                <a:gd name="connsiteY97" fmla="*/ 188841 h 308411"/>
                <a:gd name="connsiteX98" fmla="*/ 44912 w 289849"/>
                <a:gd name="connsiteY98" fmla="*/ 194188 h 308411"/>
                <a:gd name="connsiteX99" fmla="*/ 40458 w 289849"/>
                <a:gd name="connsiteY99" fmla="*/ 197726 h 308411"/>
                <a:gd name="connsiteX100" fmla="*/ 35854 w 289849"/>
                <a:gd name="connsiteY100" fmla="*/ 199759 h 308411"/>
                <a:gd name="connsiteX101" fmla="*/ 29740 w 289849"/>
                <a:gd name="connsiteY101" fmla="*/ 202319 h 308411"/>
                <a:gd name="connsiteX102" fmla="*/ 23626 w 289849"/>
                <a:gd name="connsiteY102" fmla="*/ 204579 h 308411"/>
                <a:gd name="connsiteX103" fmla="*/ 18870 w 289849"/>
                <a:gd name="connsiteY103" fmla="*/ 205557 h 308411"/>
                <a:gd name="connsiteX104" fmla="*/ 12077 w 289849"/>
                <a:gd name="connsiteY104" fmla="*/ 202696 h 308411"/>
                <a:gd name="connsiteX105" fmla="*/ 9209 w 289849"/>
                <a:gd name="connsiteY105" fmla="*/ 195769 h 308411"/>
                <a:gd name="connsiteX106" fmla="*/ 33816 w 289849"/>
                <a:gd name="connsiteY106" fmla="*/ 62194 h 308411"/>
                <a:gd name="connsiteX107" fmla="*/ 38798 w 289849"/>
                <a:gd name="connsiteY107" fmla="*/ 63700 h 308411"/>
                <a:gd name="connsiteX108" fmla="*/ 55403 w 289849"/>
                <a:gd name="connsiteY108" fmla="*/ 73639 h 308411"/>
                <a:gd name="connsiteX109" fmla="*/ 58725 w 289849"/>
                <a:gd name="connsiteY109" fmla="*/ 77103 h 308411"/>
                <a:gd name="connsiteX110" fmla="*/ 59932 w 289849"/>
                <a:gd name="connsiteY110" fmla="*/ 81922 h 308411"/>
                <a:gd name="connsiteX111" fmla="*/ 57064 w 289849"/>
                <a:gd name="connsiteY111" fmla="*/ 88698 h 308411"/>
                <a:gd name="connsiteX112" fmla="*/ 50271 w 289849"/>
                <a:gd name="connsiteY112" fmla="*/ 91560 h 308411"/>
                <a:gd name="connsiteX113" fmla="*/ 45289 w 289849"/>
                <a:gd name="connsiteY113" fmla="*/ 90204 h 308411"/>
                <a:gd name="connsiteX114" fmla="*/ 28834 w 289849"/>
                <a:gd name="connsiteY114" fmla="*/ 80115 h 308411"/>
                <a:gd name="connsiteX115" fmla="*/ 25437 w 289849"/>
                <a:gd name="connsiteY115" fmla="*/ 76576 h 308411"/>
                <a:gd name="connsiteX116" fmla="*/ 24154 w 289849"/>
                <a:gd name="connsiteY116" fmla="*/ 71832 h 308411"/>
                <a:gd name="connsiteX117" fmla="*/ 27022 w 289849"/>
                <a:gd name="connsiteY117" fmla="*/ 65056 h 308411"/>
                <a:gd name="connsiteX118" fmla="*/ 33816 w 289849"/>
                <a:gd name="connsiteY118" fmla="*/ 62194 h 308411"/>
                <a:gd name="connsiteX119" fmla="*/ 91484 w 289849"/>
                <a:gd name="connsiteY119" fmla="*/ 53008 h 308411"/>
                <a:gd name="connsiteX120" fmla="*/ 86577 w 289849"/>
                <a:gd name="connsiteY120" fmla="*/ 51653 h 308411"/>
                <a:gd name="connsiteX121" fmla="*/ 83030 w 289849"/>
                <a:gd name="connsiteY121" fmla="*/ 48039 h 308411"/>
                <a:gd name="connsiteX122" fmla="*/ 73670 w 289849"/>
                <a:gd name="connsiteY122" fmla="*/ 31172 h 308411"/>
                <a:gd name="connsiteX123" fmla="*/ 72462 w 289849"/>
                <a:gd name="connsiteY123" fmla="*/ 26504 h 308411"/>
                <a:gd name="connsiteX124" fmla="*/ 75331 w 289849"/>
                <a:gd name="connsiteY124" fmla="*/ 19727 h 308411"/>
                <a:gd name="connsiteX125" fmla="*/ 82124 w 289849"/>
                <a:gd name="connsiteY125" fmla="*/ 16866 h 308411"/>
                <a:gd name="connsiteX126" fmla="*/ 87030 w 289849"/>
                <a:gd name="connsiteY126" fmla="*/ 18222 h 308411"/>
                <a:gd name="connsiteX127" fmla="*/ 90578 w 289849"/>
                <a:gd name="connsiteY127" fmla="*/ 21836 h 308411"/>
                <a:gd name="connsiteX128" fmla="*/ 99937 w 289849"/>
                <a:gd name="connsiteY128" fmla="*/ 38702 h 308411"/>
                <a:gd name="connsiteX129" fmla="*/ 101145 w 289849"/>
                <a:gd name="connsiteY129" fmla="*/ 43220 h 308411"/>
                <a:gd name="connsiteX130" fmla="*/ 98277 w 289849"/>
                <a:gd name="connsiteY130" fmla="*/ 50147 h 308411"/>
                <a:gd name="connsiteX131" fmla="*/ 91484 w 289849"/>
                <a:gd name="connsiteY131" fmla="*/ 53008 h 308411"/>
                <a:gd name="connsiteX132" fmla="*/ 280188 w 289849"/>
                <a:gd name="connsiteY132" fmla="*/ 120473 h 308411"/>
                <a:gd name="connsiteX133" fmla="*/ 286982 w 289849"/>
                <a:gd name="connsiteY133" fmla="*/ 123334 h 308411"/>
                <a:gd name="connsiteX134" fmla="*/ 289850 w 289849"/>
                <a:gd name="connsiteY134" fmla="*/ 130111 h 308411"/>
                <a:gd name="connsiteX135" fmla="*/ 286982 w 289849"/>
                <a:gd name="connsiteY135" fmla="*/ 136887 h 308411"/>
                <a:gd name="connsiteX136" fmla="*/ 280188 w 289849"/>
                <a:gd name="connsiteY136" fmla="*/ 139749 h 308411"/>
                <a:gd name="connsiteX137" fmla="*/ 260865 w 289849"/>
                <a:gd name="connsiteY137" fmla="*/ 139749 h 308411"/>
                <a:gd name="connsiteX138" fmla="*/ 254071 w 289849"/>
                <a:gd name="connsiteY138" fmla="*/ 136887 h 308411"/>
                <a:gd name="connsiteX139" fmla="*/ 251203 w 289849"/>
                <a:gd name="connsiteY139" fmla="*/ 130111 h 308411"/>
                <a:gd name="connsiteX140" fmla="*/ 254071 w 289849"/>
                <a:gd name="connsiteY140" fmla="*/ 123334 h 308411"/>
                <a:gd name="connsiteX141" fmla="*/ 260865 w 289849"/>
                <a:gd name="connsiteY141" fmla="*/ 120473 h 308411"/>
                <a:gd name="connsiteX142" fmla="*/ 280188 w 289849"/>
                <a:gd name="connsiteY142" fmla="*/ 120473 h 308411"/>
                <a:gd name="connsiteX143" fmla="*/ 253014 w 289849"/>
                <a:gd name="connsiteY143" fmla="*/ 178902 h 308411"/>
                <a:gd name="connsiteX144" fmla="*/ 257694 w 289849"/>
                <a:gd name="connsiteY144" fmla="*/ 179957 h 308411"/>
                <a:gd name="connsiteX145" fmla="*/ 263733 w 289849"/>
                <a:gd name="connsiteY145" fmla="*/ 182366 h 308411"/>
                <a:gd name="connsiteX146" fmla="*/ 269847 w 289849"/>
                <a:gd name="connsiteY146" fmla="*/ 185077 h 308411"/>
                <a:gd name="connsiteX147" fmla="*/ 274451 w 289849"/>
                <a:gd name="connsiteY147" fmla="*/ 187035 h 308411"/>
                <a:gd name="connsiteX148" fmla="*/ 278829 w 289849"/>
                <a:gd name="connsiteY148" fmla="*/ 190573 h 308411"/>
                <a:gd name="connsiteX149" fmla="*/ 280490 w 289849"/>
                <a:gd name="connsiteY149" fmla="*/ 195920 h 308411"/>
                <a:gd name="connsiteX150" fmla="*/ 277621 w 289849"/>
                <a:gd name="connsiteY150" fmla="*/ 202696 h 308411"/>
                <a:gd name="connsiteX151" fmla="*/ 270828 w 289849"/>
                <a:gd name="connsiteY151" fmla="*/ 205557 h 308411"/>
                <a:gd name="connsiteX152" fmla="*/ 266224 w 289849"/>
                <a:gd name="connsiteY152" fmla="*/ 204579 h 308411"/>
                <a:gd name="connsiteX153" fmla="*/ 260110 w 289849"/>
                <a:gd name="connsiteY153" fmla="*/ 202244 h 308411"/>
                <a:gd name="connsiteX154" fmla="*/ 253996 w 289849"/>
                <a:gd name="connsiteY154" fmla="*/ 199609 h 308411"/>
                <a:gd name="connsiteX155" fmla="*/ 249391 w 289849"/>
                <a:gd name="connsiteY155" fmla="*/ 197576 h 308411"/>
                <a:gd name="connsiteX156" fmla="*/ 244938 w 289849"/>
                <a:gd name="connsiteY156" fmla="*/ 193962 h 308411"/>
                <a:gd name="connsiteX157" fmla="*/ 243202 w 289849"/>
                <a:gd name="connsiteY157" fmla="*/ 188540 h 308411"/>
                <a:gd name="connsiteX158" fmla="*/ 246146 w 289849"/>
                <a:gd name="connsiteY158" fmla="*/ 181688 h 308411"/>
                <a:gd name="connsiteX159" fmla="*/ 253014 w 289849"/>
                <a:gd name="connsiteY159" fmla="*/ 178902 h 308411"/>
                <a:gd name="connsiteX160" fmla="*/ 265695 w 289849"/>
                <a:gd name="connsiteY160" fmla="*/ 71832 h 308411"/>
                <a:gd name="connsiteX161" fmla="*/ 264412 w 289849"/>
                <a:gd name="connsiteY161" fmla="*/ 76576 h 308411"/>
                <a:gd name="connsiteX162" fmla="*/ 261015 w 289849"/>
                <a:gd name="connsiteY162" fmla="*/ 80115 h 308411"/>
                <a:gd name="connsiteX163" fmla="*/ 244560 w 289849"/>
                <a:gd name="connsiteY163" fmla="*/ 90204 h 308411"/>
                <a:gd name="connsiteX164" fmla="*/ 239579 w 289849"/>
                <a:gd name="connsiteY164" fmla="*/ 91560 h 308411"/>
                <a:gd name="connsiteX165" fmla="*/ 232785 w 289849"/>
                <a:gd name="connsiteY165" fmla="*/ 88698 h 308411"/>
                <a:gd name="connsiteX166" fmla="*/ 229917 w 289849"/>
                <a:gd name="connsiteY166" fmla="*/ 81922 h 308411"/>
                <a:gd name="connsiteX167" fmla="*/ 231125 w 289849"/>
                <a:gd name="connsiteY167" fmla="*/ 77103 h 308411"/>
                <a:gd name="connsiteX168" fmla="*/ 234446 w 289849"/>
                <a:gd name="connsiteY168" fmla="*/ 73639 h 308411"/>
                <a:gd name="connsiteX169" fmla="*/ 251052 w 289849"/>
                <a:gd name="connsiteY169" fmla="*/ 63700 h 308411"/>
                <a:gd name="connsiteX170" fmla="*/ 256034 w 289849"/>
                <a:gd name="connsiteY170" fmla="*/ 62194 h 308411"/>
                <a:gd name="connsiteX171" fmla="*/ 262827 w 289849"/>
                <a:gd name="connsiteY171" fmla="*/ 65056 h 308411"/>
                <a:gd name="connsiteX172" fmla="*/ 265695 w 289849"/>
                <a:gd name="connsiteY172" fmla="*/ 71832 h 308411"/>
                <a:gd name="connsiteX173" fmla="*/ 198366 w 289849"/>
                <a:gd name="connsiteY173" fmla="*/ 53008 h 308411"/>
                <a:gd name="connsiteX174" fmla="*/ 191573 w 289849"/>
                <a:gd name="connsiteY174" fmla="*/ 50147 h 308411"/>
                <a:gd name="connsiteX175" fmla="*/ 188705 w 289849"/>
                <a:gd name="connsiteY175" fmla="*/ 43220 h 308411"/>
                <a:gd name="connsiteX176" fmla="*/ 189912 w 289849"/>
                <a:gd name="connsiteY176" fmla="*/ 38702 h 308411"/>
                <a:gd name="connsiteX177" fmla="*/ 199272 w 289849"/>
                <a:gd name="connsiteY177" fmla="*/ 21836 h 308411"/>
                <a:gd name="connsiteX178" fmla="*/ 202820 w 289849"/>
                <a:gd name="connsiteY178" fmla="*/ 18222 h 308411"/>
                <a:gd name="connsiteX179" fmla="*/ 207726 w 289849"/>
                <a:gd name="connsiteY179" fmla="*/ 16866 h 308411"/>
                <a:gd name="connsiteX180" fmla="*/ 214519 w 289849"/>
                <a:gd name="connsiteY180" fmla="*/ 19727 h 308411"/>
                <a:gd name="connsiteX181" fmla="*/ 217387 w 289849"/>
                <a:gd name="connsiteY181" fmla="*/ 26504 h 308411"/>
                <a:gd name="connsiteX182" fmla="*/ 216179 w 289849"/>
                <a:gd name="connsiteY182" fmla="*/ 31172 h 308411"/>
                <a:gd name="connsiteX183" fmla="*/ 206820 w 289849"/>
                <a:gd name="connsiteY183" fmla="*/ 48039 h 308411"/>
                <a:gd name="connsiteX184" fmla="*/ 203272 w 289849"/>
                <a:gd name="connsiteY184" fmla="*/ 51653 h 308411"/>
                <a:gd name="connsiteX185" fmla="*/ 198366 w 289849"/>
                <a:gd name="connsiteY185" fmla="*/ 53008 h 308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Lst>
              <a:rect l="l" t="t" r="r" b="b"/>
              <a:pathLst>
                <a:path w="289849" h="308411">
                  <a:moveTo>
                    <a:pt x="144925" y="57827"/>
                  </a:moveTo>
                  <a:cubicBezTo>
                    <a:pt x="156902" y="57827"/>
                    <a:pt x="168173" y="60111"/>
                    <a:pt x="178740" y="64679"/>
                  </a:cubicBezTo>
                  <a:cubicBezTo>
                    <a:pt x="189308" y="69247"/>
                    <a:pt x="198517" y="75446"/>
                    <a:pt x="206367" y="83277"/>
                  </a:cubicBezTo>
                  <a:cubicBezTo>
                    <a:pt x="214217" y="91108"/>
                    <a:pt x="220431" y="100294"/>
                    <a:pt x="225011" y="110836"/>
                  </a:cubicBezTo>
                  <a:cubicBezTo>
                    <a:pt x="229590" y="121377"/>
                    <a:pt x="231879" y="132621"/>
                    <a:pt x="231879" y="144567"/>
                  </a:cubicBezTo>
                  <a:cubicBezTo>
                    <a:pt x="231879" y="150893"/>
                    <a:pt x="231478" y="156816"/>
                    <a:pt x="230672" y="162337"/>
                  </a:cubicBezTo>
                  <a:cubicBezTo>
                    <a:pt x="229867" y="167859"/>
                    <a:pt x="228584" y="173155"/>
                    <a:pt x="226823" y="178225"/>
                  </a:cubicBezTo>
                  <a:cubicBezTo>
                    <a:pt x="225061" y="183295"/>
                    <a:pt x="222847" y="188264"/>
                    <a:pt x="220180" y="193133"/>
                  </a:cubicBezTo>
                  <a:cubicBezTo>
                    <a:pt x="217513" y="198003"/>
                    <a:pt x="214317" y="202998"/>
                    <a:pt x="210594" y="208117"/>
                  </a:cubicBezTo>
                  <a:cubicBezTo>
                    <a:pt x="207675" y="212133"/>
                    <a:pt x="205109" y="215748"/>
                    <a:pt x="202895" y="218960"/>
                  </a:cubicBezTo>
                  <a:cubicBezTo>
                    <a:pt x="200680" y="222172"/>
                    <a:pt x="198869" y="225410"/>
                    <a:pt x="197460" y="228673"/>
                  </a:cubicBezTo>
                  <a:cubicBezTo>
                    <a:pt x="196051" y="231935"/>
                    <a:pt x="194994" y="235449"/>
                    <a:pt x="194290" y="239214"/>
                  </a:cubicBezTo>
                  <a:cubicBezTo>
                    <a:pt x="193585" y="242980"/>
                    <a:pt x="193233" y="247422"/>
                    <a:pt x="193233" y="252542"/>
                  </a:cubicBezTo>
                  <a:lnTo>
                    <a:pt x="193233" y="279498"/>
                  </a:lnTo>
                  <a:cubicBezTo>
                    <a:pt x="193233" y="283513"/>
                    <a:pt x="192478" y="287279"/>
                    <a:pt x="190969" y="290792"/>
                  </a:cubicBezTo>
                  <a:cubicBezTo>
                    <a:pt x="189459" y="294306"/>
                    <a:pt x="187396" y="297367"/>
                    <a:pt x="184779" y="299978"/>
                  </a:cubicBezTo>
                  <a:cubicBezTo>
                    <a:pt x="182163" y="302588"/>
                    <a:pt x="179093" y="304646"/>
                    <a:pt x="175571" y="306152"/>
                  </a:cubicBezTo>
                  <a:cubicBezTo>
                    <a:pt x="172048" y="307658"/>
                    <a:pt x="168273" y="308412"/>
                    <a:pt x="164248" y="308412"/>
                  </a:cubicBezTo>
                  <a:lnTo>
                    <a:pt x="125601" y="308412"/>
                  </a:lnTo>
                  <a:cubicBezTo>
                    <a:pt x="121576" y="308412"/>
                    <a:pt x="117801" y="307658"/>
                    <a:pt x="114279" y="306152"/>
                  </a:cubicBezTo>
                  <a:cubicBezTo>
                    <a:pt x="110757" y="304646"/>
                    <a:pt x="107687" y="302588"/>
                    <a:pt x="105070" y="299978"/>
                  </a:cubicBezTo>
                  <a:cubicBezTo>
                    <a:pt x="102454" y="297367"/>
                    <a:pt x="100391" y="294306"/>
                    <a:pt x="98881" y="290792"/>
                  </a:cubicBezTo>
                  <a:cubicBezTo>
                    <a:pt x="97371" y="287279"/>
                    <a:pt x="96617" y="283513"/>
                    <a:pt x="96617" y="279498"/>
                  </a:cubicBezTo>
                  <a:lnTo>
                    <a:pt x="96617" y="252391"/>
                  </a:lnTo>
                  <a:cubicBezTo>
                    <a:pt x="96617" y="247271"/>
                    <a:pt x="96264" y="242854"/>
                    <a:pt x="95560" y="239139"/>
                  </a:cubicBezTo>
                  <a:cubicBezTo>
                    <a:pt x="94855" y="235424"/>
                    <a:pt x="93773" y="231935"/>
                    <a:pt x="92314" y="228673"/>
                  </a:cubicBezTo>
                  <a:cubicBezTo>
                    <a:pt x="90855" y="225410"/>
                    <a:pt x="89043" y="222172"/>
                    <a:pt x="86879" y="218960"/>
                  </a:cubicBezTo>
                  <a:cubicBezTo>
                    <a:pt x="84716" y="215748"/>
                    <a:pt x="82174" y="212133"/>
                    <a:pt x="79256" y="208117"/>
                  </a:cubicBezTo>
                  <a:cubicBezTo>
                    <a:pt x="75532" y="202998"/>
                    <a:pt x="72337" y="198003"/>
                    <a:pt x="69670" y="193133"/>
                  </a:cubicBezTo>
                  <a:cubicBezTo>
                    <a:pt x="67003" y="188264"/>
                    <a:pt x="64788" y="183295"/>
                    <a:pt x="63027" y="178225"/>
                  </a:cubicBezTo>
                  <a:cubicBezTo>
                    <a:pt x="61266" y="173155"/>
                    <a:pt x="59983" y="167859"/>
                    <a:pt x="59178" y="162337"/>
                  </a:cubicBezTo>
                  <a:cubicBezTo>
                    <a:pt x="58372" y="156816"/>
                    <a:pt x="57970" y="150893"/>
                    <a:pt x="57970" y="144567"/>
                  </a:cubicBezTo>
                  <a:cubicBezTo>
                    <a:pt x="57970" y="132621"/>
                    <a:pt x="60260" y="121377"/>
                    <a:pt x="64839" y="110836"/>
                  </a:cubicBezTo>
                  <a:cubicBezTo>
                    <a:pt x="69418" y="100294"/>
                    <a:pt x="75633" y="91108"/>
                    <a:pt x="83483" y="83277"/>
                  </a:cubicBezTo>
                  <a:cubicBezTo>
                    <a:pt x="91333" y="75446"/>
                    <a:pt x="100541" y="69247"/>
                    <a:pt x="111109" y="64679"/>
                  </a:cubicBezTo>
                  <a:cubicBezTo>
                    <a:pt x="121676" y="60111"/>
                    <a:pt x="132948" y="57827"/>
                    <a:pt x="144925" y="57827"/>
                  </a:cubicBezTo>
                  <a:close/>
                  <a:moveTo>
                    <a:pt x="173909" y="269860"/>
                  </a:moveTo>
                  <a:lnTo>
                    <a:pt x="115940" y="269860"/>
                  </a:lnTo>
                  <a:lnTo>
                    <a:pt x="115940" y="279498"/>
                  </a:lnTo>
                  <a:cubicBezTo>
                    <a:pt x="115940" y="282107"/>
                    <a:pt x="116896" y="284367"/>
                    <a:pt x="118808" y="286275"/>
                  </a:cubicBezTo>
                  <a:cubicBezTo>
                    <a:pt x="120721" y="288182"/>
                    <a:pt x="122985" y="289136"/>
                    <a:pt x="125601" y="289136"/>
                  </a:cubicBezTo>
                  <a:lnTo>
                    <a:pt x="164248" y="289136"/>
                  </a:lnTo>
                  <a:cubicBezTo>
                    <a:pt x="166865" y="289136"/>
                    <a:pt x="169129" y="288182"/>
                    <a:pt x="171041" y="286275"/>
                  </a:cubicBezTo>
                  <a:cubicBezTo>
                    <a:pt x="172954" y="284367"/>
                    <a:pt x="173909" y="282107"/>
                    <a:pt x="173909" y="279498"/>
                  </a:cubicBezTo>
                  <a:lnTo>
                    <a:pt x="173909" y="269860"/>
                  </a:lnTo>
                  <a:close/>
                  <a:moveTo>
                    <a:pt x="173909" y="250584"/>
                  </a:moveTo>
                  <a:cubicBezTo>
                    <a:pt x="174010" y="242251"/>
                    <a:pt x="175042" y="235099"/>
                    <a:pt x="177004" y="229125"/>
                  </a:cubicBezTo>
                  <a:cubicBezTo>
                    <a:pt x="178967" y="223151"/>
                    <a:pt x="181383" y="217730"/>
                    <a:pt x="184251" y="212861"/>
                  </a:cubicBezTo>
                  <a:cubicBezTo>
                    <a:pt x="187119" y="207991"/>
                    <a:pt x="190189" y="203374"/>
                    <a:pt x="193459" y="199007"/>
                  </a:cubicBezTo>
                  <a:cubicBezTo>
                    <a:pt x="196730" y="194639"/>
                    <a:pt x="199800" y="189921"/>
                    <a:pt x="202668" y="184851"/>
                  </a:cubicBezTo>
                  <a:cubicBezTo>
                    <a:pt x="205536" y="179781"/>
                    <a:pt x="207901" y="174034"/>
                    <a:pt x="209763" y="167608"/>
                  </a:cubicBezTo>
                  <a:cubicBezTo>
                    <a:pt x="211625" y="161183"/>
                    <a:pt x="212556" y="153503"/>
                    <a:pt x="212556" y="144567"/>
                  </a:cubicBezTo>
                  <a:cubicBezTo>
                    <a:pt x="212556" y="135231"/>
                    <a:pt x="210795" y="126472"/>
                    <a:pt x="207273" y="118290"/>
                  </a:cubicBezTo>
                  <a:cubicBezTo>
                    <a:pt x="203750" y="110108"/>
                    <a:pt x="198919" y="102955"/>
                    <a:pt x="192780" y="96830"/>
                  </a:cubicBezTo>
                  <a:cubicBezTo>
                    <a:pt x="186641" y="90706"/>
                    <a:pt x="179470" y="85887"/>
                    <a:pt x="171268" y="82373"/>
                  </a:cubicBezTo>
                  <a:cubicBezTo>
                    <a:pt x="163065" y="78860"/>
                    <a:pt x="154284" y="77103"/>
                    <a:pt x="144925" y="77103"/>
                  </a:cubicBezTo>
                  <a:cubicBezTo>
                    <a:pt x="135566" y="77103"/>
                    <a:pt x="126784" y="78860"/>
                    <a:pt x="118581" y="82373"/>
                  </a:cubicBezTo>
                  <a:cubicBezTo>
                    <a:pt x="110380" y="85887"/>
                    <a:pt x="103208" y="90706"/>
                    <a:pt x="97069" y="96830"/>
                  </a:cubicBezTo>
                  <a:cubicBezTo>
                    <a:pt x="90930" y="102955"/>
                    <a:pt x="86099" y="110108"/>
                    <a:pt x="82577" y="118290"/>
                  </a:cubicBezTo>
                  <a:cubicBezTo>
                    <a:pt x="79054" y="126472"/>
                    <a:pt x="77293" y="135231"/>
                    <a:pt x="77293" y="144567"/>
                  </a:cubicBezTo>
                  <a:cubicBezTo>
                    <a:pt x="77293" y="153503"/>
                    <a:pt x="78224" y="161183"/>
                    <a:pt x="80086" y="167608"/>
                  </a:cubicBezTo>
                  <a:cubicBezTo>
                    <a:pt x="81948" y="174034"/>
                    <a:pt x="84313" y="179781"/>
                    <a:pt x="87181" y="184851"/>
                  </a:cubicBezTo>
                  <a:cubicBezTo>
                    <a:pt x="90050" y="189921"/>
                    <a:pt x="93119" y="194639"/>
                    <a:pt x="96390" y="199007"/>
                  </a:cubicBezTo>
                  <a:cubicBezTo>
                    <a:pt x="99661" y="203374"/>
                    <a:pt x="102731" y="207991"/>
                    <a:pt x="105599" y="212861"/>
                  </a:cubicBezTo>
                  <a:cubicBezTo>
                    <a:pt x="108467" y="217730"/>
                    <a:pt x="110882" y="223151"/>
                    <a:pt x="112846" y="229125"/>
                  </a:cubicBezTo>
                  <a:cubicBezTo>
                    <a:pt x="114808" y="235099"/>
                    <a:pt x="115839" y="242251"/>
                    <a:pt x="115940" y="250584"/>
                  </a:cubicBezTo>
                  <a:lnTo>
                    <a:pt x="173909" y="250584"/>
                  </a:lnTo>
                  <a:close/>
                  <a:moveTo>
                    <a:pt x="144925" y="38551"/>
                  </a:moveTo>
                  <a:cubicBezTo>
                    <a:pt x="142308" y="38551"/>
                    <a:pt x="140043" y="37598"/>
                    <a:pt x="138132" y="35690"/>
                  </a:cubicBezTo>
                  <a:cubicBezTo>
                    <a:pt x="136219" y="33783"/>
                    <a:pt x="135264" y="31524"/>
                    <a:pt x="135264" y="28914"/>
                  </a:cubicBezTo>
                  <a:lnTo>
                    <a:pt x="135264" y="9638"/>
                  </a:lnTo>
                  <a:cubicBezTo>
                    <a:pt x="135264" y="7028"/>
                    <a:pt x="136219" y="4769"/>
                    <a:pt x="138132" y="2861"/>
                  </a:cubicBezTo>
                  <a:cubicBezTo>
                    <a:pt x="140043" y="954"/>
                    <a:pt x="142308" y="0"/>
                    <a:pt x="144925" y="0"/>
                  </a:cubicBezTo>
                  <a:cubicBezTo>
                    <a:pt x="147541" y="0"/>
                    <a:pt x="149806" y="954"/>
                    <a:pt x="151718" y="2861"/>
                  </a:cubicBezTo>
                  <a:cubicBezTo>
                    <a:pt x="153631" y="4769"/>
                    <a:pt x="154586" y="7028"/>
                    <a:pt x="154586" y="9638"/>
                  </a:cubicBezTo>
                  <a:lnTo>
                    <a:pt x="154586" y="28914"/>
                  </a:lnTo>
                  <a:cubicBezTo>
                    <a:pt x="154586" y="31524"/>
                    <a:pt x="153631" y="33783"/>
                    <a:pt x="151718" y="35690"/>
                  </a:cubicBezTo>
                  <a:cubicBezTo>
                    <a:pt x="149806" y="37598"/>
                    <a:pt x="147541" y="38551"/>
                    <a:pt x="144925" y="38551"/>
                  </a:cubicBezTo>
                  <a:close/>
                  <a:moveTo>
                    <a:pt x="9662" y="139749"/>
                  </a:moveTo>
                  <a:cubicBezTo>
                    <a:pt x="7045" y="139749"/>
                    <a:pt x="4781" y="138795"/>
                    <a:pt x="2868" y="136887"/>
                  </a:cubicBezTo>
                  <a:cubicBezTo>
                    <a:pt x="956" y="134980"/>
                    <a:pt x="0" y="132721"/>
                    <a:pt x="0" y="130111"/>
                  </a:cubicBezTo>
                  <a:cubicBezTo>
                    <a:pt x="0" y="127500"/>
                    <a:pt x="956" y="125242"/>
                    <a:pt x="2868" y="123334"/>
                  </a:cubicBezTo>
                  <a:cubicBezTo>
                    <a:pt x="4781" y="121427"/>
                    <a:pt x="7045" y="120473"/>
                    <a:pt x="9662" y="120473"/>
                  </a:cubicBezTo>
                  <a:lnTo>
                    <a:pt x="28985" y="120473"/>
                  </a:lnTo>
                  <a:cubicBezTo>
                    <a:pt x="31602" y="120473"/>
                    <a:pt x="33866" y="121427"/>
                    <a:pt x="35778" y="123334"/>
                  </a:cubicBezTo>
                  <a:cubicBezTo>
                    <a:pt x="37691" y="125242"/>
                    <a:pt x="38647" y="127500"/>
                    <a:pt x="38647" y="130111"/>
                  </a:cubicBezTo>
                  <a:cubicBezTo>
                    <a:pt x="38647" y="132721"/>
                    <a:pt x="37691" y="134980"/>
                    <a:pt x="35778" y="136887"/>
                  </a:cubicBezTo>
                  <a:cubicBezTo>
                    <a:pt x="33866" y="138795"/>
                    <a:pt x="31602" y="139749"/>
                    <a:pt x="28985" y="139749"/>
                  </a:cubicBezTo>
                  <a:lnTo>
                    <a:pt x="9662" y="139749"/>
                  </a:lnTo>
                  <a:close/>
                  <a:moveTo>
                    <a:pt x="9209" y="195769"/>
                  </a:moveTo>
                  <a:cubicBezTo>
                    <a:pt x="9209" y="193761"/>
                    <a:pt x="9787" y="191979"/>
                    <a:pt x="10945" y="190423"/>
                  </a:cubicBezTo>
                  <a:cubicBezTo>
                    <a:pt x="12102" y="188866"/>
                    <a:pt x="13587" y="187687"/>
                    <a:pt x="15398" y="186884"/>
                  </a:cubicBezTo>
                  <a:cubicBezTo>
                    <a:pt x="16505" y="186482"/>
                    <a:pt x="18040" y="185830"/>
                    <a:pt x="20003" y="184927"/>
                  </a:cubicBezTo>
                  <a:cubicBezTo>
                    <a:pt x="21965" y="184023"/>
                    <a:pt x="24003" y="183145"/>
                    <a:pt x="26117" y="182291"/>
                  </a:cubicBezTo>
                  <a:cubicBezTo>
                    <a:pt x="28230" y="181438"/>
                    <a:pt x="30268" y="180684"/>
                    <a:pt x="32231" y="180032"/>
                  </a:cubicBezTo>
                  <a:cubicBezTo>
                    <a:pt x="34193" y="179379"/>
                    <a:pt x="35778" y="179054"/>
                    <a:pt x="36986" y="179054"/>
                  </a:cubicBezTo>
                  <a:cubicBezTo>
                    <a:pt x="39603" y="179054"/>
                    <a:pt x="41867" y="180007"/>
                    <a:pt x="43779" y="181914"/>
                  </a:cubicBezTo>
                  <a:cubicBezTo>
                    <a:pt x="45692" y="183822"/>
                    <a:pt x="46648" y="186131"/>
                    <a:pt x="46648" y="188841"/>
                  </a:cubicBezTo>
                  <a:cubicBezTo>
                    <a:pt x="46648" y="190849"/>
                    <a:pt x="46069" y="192631"/>
                    <a:pt x="44912" y="194188"/>
                  </a:cubicBezTo>
                  <a:cubicBezTo>
                    <a:pt x="43754" y="195743"/>
                    <a:pt x="42270" y="196923"/>
                    <a:pt x="40458" y="197726"/>
                  </a:cubicBezTo>
                  <a:cubicBezTo>
                    <a:pt x="39351" y="198228"/>
                    <a:pt x="37816" y="198907"/>
                    <a:pt x="35854" y="199759"/>
                  </a:cubicBezTo>
                  <a:cubicBezTo>
                    <a:pt x="33891" y="200612"/>
                    <a:pt x="31853" y="201466"/>
                    <a:pt x="29740" y="202319"/>
                  </a:cubicBezTo>
                  <a:cubicBezTo>
                    <a:pt x="27626" y="203173"/>
                    <a:pt x="25588" y="203926"/>
                    <a:pt x="23626" y="204579"/>
                  </a:cubicBezTo>
                  <a:cubicBezTo>
                    <a:pt x="21663" y="205231"/>
                    <a:pt x="20078" y="205557"/>
                    <a:pt x="18870" y="205557"/>
                  </a:cubicBezTo>
                  <a:cubicBezTo>
                    <a:pt x="16254" y="205557"/>
                    <a:pt x="13989" y="204603"/>
                    <a:pt x="12077" y="202696"/>
                  </a:cubicBezTo>
                  <a:cubicBezTo>
                    <a:pt x="10165" y="200789"/>
                    <a:pt x="9209" y="198480"/>
                    <a:pt x="9209" y="195769"/>
                  </a:cubicBezTo>
                  <a:close/>
                  <a:moveTo>
                    <a:pt x="33816" y="62194"/>
                  </a:moveTo>
                  <a:cubicBezTo>
                    <a:pt x="35426" y="62194"/>
                    <a:pt x="37087" y="62696"/>
                    <a:pt x="38798" y="63700"/>
                  </a:cubicBezTo>
                  <a:lnTo>
                    <a:pt x="55403" y="73639"/>
                  </a:lnTo>
                  <a:cubicBezTo>
                    <a:pt x="56813" y="74442"/>
                    <a:pt x="57920" y="75597"/>
                    <a:pt x="58725" y="77103"/>
                  </a:cubicBezTo>
                  <a:cubicBezTo>
                    <a:pt x="59530" y="78609"/>
                    <a:pt x="59932" y="80215"/>
                    <a:pt x="59932" y="81922"/>
                  </a:cubicBezTo>
                  <a:cubicBezTo>
                    <a:pt x="59932" y="84532"/>
                    <a:pt x="58976" y="86791"/>
                    <a:pt x="57064" y="88698"/>
                  </a:cubicBezTo>
                  <a:cubicBezTo>
                    <a:pt x="55152" y="90606"/>
                    <a:pt x="52887" y="91560"/>
                    <a:pt x="50271" y="91560"/>
                  </a:cubicBezTo>
                  <a:cubicBezTo>
                    <a:pt x="48459" y="91560"/>
                    <a:pt x="46799" y="91108"/>
                    <a:pt x="45289" y="90204"/>
                  </a:cubicBezTo>
                  <a:lnTo>
                    <a:pt x="28834" y="80115"/>
                  </a:lnTo>
                  <a:cubicBezTo>
                    <a:pt x="27425" y="79211"/>
                    <a:pt x="26293" y="78031"/>
                    <a:pt x="25437" y="76576"/>
                  </a:cubicBezTo>
                  <a:cubicBezTo>
                    <a:pt x="24582" y="75120"/>
                    <a:pt x="24154" y="73539"/>
                    <a:pt x="24154" y="71832"/>
                  </a:cubicBezTo>
                  <a:cubicBezTo>
                    <a:pt x="24154" y="69222"/>
                    <a:pt x="25110" y="66963"/>
                    <a:pt x="27022" y="65056"/>
                  </a:cubicBezTo>
                  <a:cubicBezTo>
                    <a:pt x="28935" y="63148"/>
                    <a:pt x="31199" y="62194"/>
                    <a:pt x="33816" y="62194"/>
                  </a:cubicBezTo>
                  <a:close/>
                  <a:moveTo>
                    <a:pt x="91484" y="53008"/>
                  </a:moveTo>
                  <a:cubicBezTo>
                    <a:pt x="89773" y="53008"/>
                    <a:pt x="88137" y="52556"/>
                    <a:pt x="86577" y="51653"/>
                  </a:cubicBezTo>
                  <a:cubicBezTo>
                    <a:pt x="85017" y="50749"/>
                    <a:pt x="83835" y="49545"/>
                    <a:pt x="83030" y="48039"/>
                  </a:cubicBezTo>
                  <a:lnTo>
                    <a:pt x="73670" y="31172"/>
                  </a:lnTo>
                  <a:cubicBezTo>
                    <a:pt x="72865" y="29767"/>
                    <a:pt x="72462" y="28211"/>
                    <a:pt x="72462" y="26504"/>
                  </a:cubicBezTo>
                  <a:cubicBezTo>
                    <a:pt x="72462" y="23894"/>
                    <a:pt x="73419" y="21635"/>
                    <a:pt x="75331" y="19727"/>
                  </a:cubicBezTo>
                  <a:cubicBezTo>
                    <a:pt x="77243" y="17820"/>
                    <a:pt x="79507" y="16866"/>
                    <a:pt x="82124" y="16866"/>
                  </a:cubicBezTo>
                  <a:cubicBezTo>
                    <a:pt x="83835" y="16866"/>
                    <a:pt x="85470" y="17318"/>
                    <a:pt x="87030" y="18222"/>
                  </a:cubicBezTo>
                  <a:cubicBezTo>
                    <a:pt x="88590" y="19125"/>
                    <a:pt x="89773" y="20330"/>
                    <a:pt x="90578" y="21836"/>
                  </a:cubicBezTo>
                  <a:lnTo>
                    <a:pt x="99937" y="38702"/>
                  </a:lnTo>
                  <a:cubicBezTo>
                    <a:pt x="100743" y="40108"/>
                    <a:pt x="101145" y="41613"/>
                    <a:pt x="101145" y="43220"/>
                  </a:cubicBezTo>
                  <a:cubicBezTo>
                    <a:pt x="101145" y="45930"/>
                    <a:pt x="100190" y="48239"/>
                    <a:pt x="98277" y="50147"/>
                  </a:cubicBezTo>
                  <a:cubicBezTo>
                    <a:pt x="96365" y="52054"/>
                    <a:pt x="94100" y="53008"/>
                    <a:pt x="91484" y="53008"/>
                  </a:cubicBezTo>
                  <a:close/>
                  <a:moveTo>
                    <a:pt x="280188" y="120473"/>
                  </a:moveTo>
                  <a:cubicBezTo>
                    <a:pt x="282805" y="120473"/>
                    <a:pt x="285069" y="121427"/>
                    <a:pt x="286982" y="123334"/>
                  </a:cubicBezTo>
                  <a:cubicBezTo>
                    <a:pt x="288893" y="125242"/>
                    <a:pt x="289850" y="127500"/>
                    <a:pt x="289850" y="130111"/>
                  </a:cubicBezTo>
                  <a:cubicBezTo>
                    <a:pt x="289850" y="132721"/>
                    <a:pt x="288893" y="134980"/>
                    <a:pt x="286982" y="136887"/>
                  </a:cubicBezTo>
                  <a:cubicBezTo>
                    <a:pt x="285069" y="138795"/>
                    <a:pt x="282805" y="139749"/>
                    <a:pt x="280188" y="139749"/>
                  </a:cubicBezTo>
                  <a:lnTo>
                    <a:pt x="260865" y="139749"/>
                  </a:lnTo>
                  <a:cubicBezTo>
                    <a:pt x="258248" y="139749"/>
                    <a:pt x="255983" y="138795"/>
                    <a:pt x="254071" y="136887"/>
                  </a:cubicBezTo>
                  <a:cubicBezTo>
                    <a:pt x="252159" y="134980"/>
                    <a:pt x="251203" y="132721"/>
                    <a:pt x="251203" y="130111"/>
                  </a:cubicBezTo>
                  <a:cubicBezTo>
                    <a:pt x="251203" y="127500"/>
                    <a:pt x="252159" y="125242"/>
                    <a:pt x="254071" y="123334"/>
                  </a:cubicBezTo>
                  <a:cubicBezTo>
                    <a:pt x="255983" y="121427"/>
                    <a:pt x="258248" y="120473"/>
                    <a:pt x="260865" y="120473"/>
                  </a:cubicBezTo>
                  <a:lnTo>
                    <a:pt x="280188" y="120473"/>
                  </a:lnTo>
                  <a:close/>
                  <a:moveTo>
                    <a:pt x="253014" y="178902"/>
                  </a:moveTo>
                  <a:cubicBezTo>
                    <a:pt x="254222" y="178902"/>
                    <a:pt x="255782" y="179254"/>
                    <a:pt x="257694" y="179957"/>
                  </a:cubicBezTo>
                  <a:cubicBezTo>
                    <a:pt x="259607" y="180660"/>
                    <a:pt x="261619" y="181462"/>
                    <a:pt x="263733" y="182366"/>
                  </a:cubicBezTo>
                  <a:cubicBezTo>
                    <a:pt x="265847" y="183269"/>
                    <a:pt x="267884" y="184173"/>
                    <a:pt x="269847" y="185077"/>
                  </a:cubicBezTo>
                  <a:cubicBezTo>
                    <a:pt x="271809" y="185980"/>
                    <a:pt x="273345" y="186633"/>
                    <a:pt x="274451" y="187035"/>
                  </a:cubicBezTo>
                  <a:cubicBezTo>
                    <a:pt x="276263" y="187838"/>
                    <a:pt x="277722" y="189018"/>
                    <a:pt x="278829" y="190573"/>
                  </a:cubicBezTo>
                  <a:cubicBezTo>
                    <a:pt x="279936" y="192130"/>
                    <a:pt x="280490" y="193912"/>
                    <a:pt x="280490" y="195920"/>
                  </a:cubicBezTo>
                  <a:cubicBezTo>
                    <a:pt x="280490" y="198529"/>
                    <a:pt x="279534" y="200789"/>
                    <a:pt x="277621" y="202696"/>
                  </a:cubicBezTo>
                  <a:cubicBezTo>
                    <a:pt x="275710" y="204603"/>
                    <a:pt x="273445" y="205557"/>
                    <a:pt x="270828" y="205557"/>
                  </a:cubicBezTo>
                  <a:cubicBezTo>
                    <a:pt x="269721" y="205557"/>
                    <a:pt x="268186" y="205231"/>
                    <a:pt x="266224" y="204579"/>
                  </a:cubicBezTo>
                  <a:cubicBezTo>
                    <a:pt x="264262" y="203926"/>
                    <a:pt x="262223" y="203148"/>
                    <a:pt x="260110" y="202244"/>
                  </a:cubicBezTo>
                  <a:cubicBezTo>
                    <a:pt x="257996" y="201341"/>
                    <a:pt x="255959" y="200462"/>
                    <a:pt x="253996" y="199609"/>
                  </a:cubicBezTo>
                  <a:cubicBezTo>
                    <a:pt x="252033" y="198755"/>
                    <a:pt x="250499" y="198078"/>
                    <a:pt x="249391" y="197576"/>
                  </a:cubicBezTo>
                  <a:cubicBezTo>
                    <a:pt x="247580" y="196773"/>
                    <a:pt x="246096" y="195568"/>
                    <a:pt x="244938" y="193962"/>
                  </a:cubicBezTo>
                  <a:cubicBezTo>
                    <a:pt x="243781" y="192355"/>
                    <a:pt x="243202" y="190548"/>
                    <a:pt x="243202" y="188540"/>
                  </a:cubicBezTo>
                  <a:cubicBezTo>
                    <a:pt x="243202" y="185830"/>
                    <a:pt x="244183" y="183546"/>
                    <a:pt x="246146" y="181688"/>
                  </a:cubicBezTo>
                  <a:cubicBezTo>
                    <a:pt x="248108" y="179831"/>
                    <a:pt x="250398" y="178902"/>
                    <a:pt x="253014" y="178902"/>
                  </a:cubicBezTo>
                  <a:close/>
                  <a:moveTo>
                    <a:pt x="265695" y="71832"/>
                  </a:moveTo>
                  <a:cubicBezTo>
                    <a:pt x="265695" y="73539"/>
                    <a:pt x="265267" y="75120"/>
                    <a:pt x="264412" y="76576"/>
                  </a:cubicBezTo>
                  <a:cubicBezTo>
                    <a:pt x="263557" y="78031"/>
                    <a:pt x="262424" y="79211"/>
                    <a:pt x="261015" y="80115"/>
                  </a:cubicBezTo>
                  <a:lnTo>
                    <a:pt x="244560" y="90204"/>
                  </a:lnTo>
                  <a:cubicBezTo>
                    <a:pt x="243051" y="91108"/>
                    <a:pt x="241390" y="91560"/>
                    <a:pt x="239579" y="91560"/>
                  </a:cubicBezTo>
                  <a:cubicBezTo>
                    <a:pt x="236962" y="91560"/>
                    <a:pt x="234698" y="90606"/>
                    <a:pt x="232785" y="88698"/>
                  </a:cubicBezTo>
                  <a:cubicBezTo>
                    <a:pt x="230874" y="86791"/>
                    <a:pt x="229917" y="84532"/>
                    <a:pt x="229917" y="81922"/>
                  </a:cubicBezTo>
                  <a:cubicBezTo>
                    <a:pt x="229917" y="80215"/>
                    <a:pt x="230319" y="78609"/>
                    <a:pt x="231125" y="77103"/>
                  </a:cubicBezTo>
                  <a:cubicBezTo>
                    <a:pt x="231930" y="75597"/>
                    <a:pt x="233037" y="74442"/>
                    <a:pt x="234446" y="73639"/>
                  </a:cubicBezTo>
                  <a:lnTo>
                    <a:pt x="251052" y="63700"/>
                  </a:lnTo>
                  <a:cubicBezTo>
                    <a:pt x="252763" y="62696"/>
                    <a:pt x="254423" y="62194"/>
                    <a:pt x="256034" y="62194"/>
                  </a:cubicBezTo>
                  <a:cubicBezTo>
                    <a:pt x="258650" y="62194"/>
                    <a:pt x="260915" y="63148"/>
                    <a:pt x="262827" y="65056"/>
                  </a:cubicBezTo>
                  <a:cubicBezTo>
                    <a:pt x="264740" y="66963"/>
                    <a:pt x="265695" y="69222"/>
                    <a:pt x="265695" y="71832"/>
                  </a:cubicBezTo>
                  <a:close/>
                  <a:moveTo>
                    <a:pt x="198366" y="53008"/>
                  </a:moveTo>
                  <a:cubicBezTo>
                    <a:pt x="195749" y="53008"/>
                    <a:pt x="193484" y="52054"/>
                    <a:pt x="191573" y="50147"/>
                  </a:cubicBezTo>
                  <a:cubicBezTo>
                    <a:pt x="189660" y="48239"/>
                    <a:pt x="188705" y="45930"/>
                    <a:pt x="188705" y="43220"/>
                  </a:cubicBezTo>
                  <a:cubicBezTo>
                    <a:pt x="188705" y="41613"/>
                    <a:pt x="189107" y="40108"/>
                    <a:pt x="189912" y="38702"/>
                  </a:cubicBezTo>
                  <a:lnTo>
                    <a:pt x="199272" y="21836"/>
                  </a:lnTo>
                  <a:cubicBezTo>
                    <a:pt x="200076" y="20330"/>
                    <a:pt x="201259" y="19125"/>
                    <a:pt x="202820" y="18222"/>
                  </a:cubicBezTo>
                  <a:cubicBezTo>
                    <a:pt x="204379" y="17318"/>
                    <a:pt x="206014" y="16866"/>
                    <a:pt x="207726" y="16866"/>
                  </a:cubicBezTo>
                  <a:cubicBezTo>
                    <a:pt x="210342" y="16866"/>
                    <a:pt x="212607" y="17820"/>
                    <a:pt x="214519" y="19727"/>
                  </a:cubicBezTo>
                  <a:cubicBezTo>
                    <a:pt x="216431" y="21635"/>
                    <a:pt x="217387" y="23894"/>
                    <a:pt x="217387" y="26504"/>
                  </a:cubicBezTo>
                  <a:cubicBezTo>
                    <a:pt x="217387" y="28211"/>
                    <a:pt x="216984" y="29767"/>
                    <a:pt x="216179" y="31172"/>
                  </a:cubicBezTo>
                  <a:lnTo>
                    <a:pt x="206820" y="48039"/>
                  </a:lnTo>
                  <a:cubicBezTo>
                    <a:pt x="206014" y="49545"/>
                    <a:pt x="204832" y="50749"/>
                    <a:pt x="203272" y="51653"/>
                  </a:cubicBezTo>
                  <a:cubicBezTo>
                    <a:pt x="201712" y="52556"/>
                    <a:pt x="200076" y="53008"/>
                    <a:pt x="198366" y="53008"/>
                  </a:cubicBezTo>
                  <a:close/>
                </a:path>
              </a:pathLst>
            </a:custGeom>
            <a:solidFill>
              <a:schemeClr val="bg1"/>
            </a:solidFill>
            <a:ln w="9525" cap="flat">
              <a:noFill/>
              <a:prstDash val="solid"/>
              <a:miter/>
            </a:ln>
          </p:spPr>
          <p:txBody>
            <a:bodyPr rtlCol="0" anchor="ct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765" b="0" i="0" u="none" strike="noStrike" kern="1200" cap="none" spc="0" normalizeH="0" baseline="0" noProof="0">
                <a:ln>
                  <a:noFill/>
                </a:ln>
                <a:solidFill>
                  <a:srgbClr val="000000"/>
                </a:solidFill>
                <a:effectLst/>
                <a:uLnTx/>
                <a:uFillTx/>
                <a:latin typeface="Segoe UI"/>
                <a:ea typeface="+mn-ea"/>
                <a:cs typeface="+mn-cs"/>
              </a:endParaRPr>
            </a:p>
          </p:txBody>
        </p:sp>
      </p:grpSp>
      <p:sp>
        <p:nvSpPr>
          <p:cNvPr id="23" name="Oval 1091_1">
            <a:extLst>
              <a:ext uri="{FF2B5EF4-FFF2-40B4-BE49-F238E27FC236}">
                <a16:creationId xmlns:a16="http://schemas.microsoft.com/office/drawing/2014/main" id="{4D8ECC48-FAC0-7F49-3784-9E34E5AB610C}"/>
              </a:ext>
              <a:ext uri="{C183D7F6-B498-43B3-948B-1728B52AA6E4}">
                <adec:decorative xmlns:adec="http://schemas.microsoft.com/office/drawing/2017/decorative" val="0"/>
              </a:ext>
            </a:extLst>
          </p:cNvPr>
          <p:cNvSpPr/>
          <p:nvPr/>
        </p:nvSpPr>
        <p:spPr bwMode="auto">
          <a:xfrm>
            <a:off x="7564157" y="2967732"/>
            <a:ext cx="1238319" cy="303815"/>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914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FFFFFF"/>
                </a:solidFill>
                <a:effectLst/>
                <a:uLnTx/>
                <a:uFillTx/>
                <a:latin typeface="Segoe UI Semibold"/>
                <a:ea typeface="+mj-lt"/>
                <a:cs typeface="Segoe UI Semibold"/>
              </a:rPr>
              <a:t>Readiness</a:t>
            </a:r>
          </a:p>
        </p:txBody>
      </p:sp>
      <p:pic>
        <p:nvPicPr>
          <p:cNvPr id="19" name="Picture 18" descr="A screenshot of readiness stats">
            <a:extLst>
              <a:ext uri="{FF2B5EF4-FFF2-40B4-BE49-F238E27FC236}">
                <a16:creationId xmlns:a16="http://schemas.microsoft.com/office/drawing/2014/main" id="{2D472B7B-9D7F-9680-A534-592A7529535D}"/>
              </a:ext>
              <a:ext uri="{C183D7F6-B498-43B3-948B-1728B52AA6E4}">
                <adec:decorative xmlns:adec="http://schemas.microsoft.com/office/drawing/2017/decorative" val="0"/>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7576513" y="1673996"/>
            <a:ext cx="3867795" cy="1177404"/>
          </a:xfrm>
          <a:prstGeom prst="roundRect">
            <a:avLst>
              <a:gd name="adj" fmla="val 2430"/>
            </a:avLst>
          </a:prstGeom>
          <a:solidFill>
            <a:schemeClr val="bg1"/>
          </a:solidFill>
          <a:ln>
            <a:solidFill>
              <a:schemeClr val="bg1">
                <a:lumMod val="75000"/>
              </a:schemeClr>
            </a:solidFill>
          </a:ln>
          <a:effectLst/>
        </p:spPr>
      </p:pic>
      <p:sp>
        <p:nvSpPr>
          <p:cNvPr id="21" name="Oval 1091_1">
            <a:extLst>
              <a:ext uri="{FF2B5EF4-FFF2-40B4-BE49-F238E27FC236}">
                <a16:creationId xmlns:a16="http://schemas.microsoft.com/office/drawing/2014/main" id="{97ED86D9-1BFE-87D0-9B38-378E611EE994}"/>
              </a:ext>
              <a:ext uri="{C183D7F6-B498-43B3-948B-1728B52AA6E4}">
                <adec:decorative xmlns:adec="http://schemas.microsoft.com/office/drawing/2017/decorative" val="0"/>
              </a:ext>
            </a:extLst>
          </p:cNvPr>
          <p:cNvSpPr/>
          <p:nvPr/>
        </p:nvSpPr>
        <p:spPr bwMode="auto">
          <a:xfrm>
            <a:off x="7564157" y="5778177"/>
            <a:ext cx="1225963" cy="303815"/>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914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FFFFFF"/>
                </a:solidFill>
                <a:effectLst/>
                <a:uLnTx/>
                <a:uFillTx/>
                <a:latin typeface="Segoe UI Semibold"/>
                <a:ea typeface="+mj-lt"/>
                <a:cs typeface="Segoe UI Semibold"/>
              </a:rPr>
              <a:t>Adoption</a:t>
            </a:r>
          </a:p>
        </p:txBody>
      </p:sp>
      <p:pic>
        <p:nvPicPr>
          <p:cNvPr id="13" name="Picture 12" descr="A screenshot of adoptions stats">
            <a:extLst>
              <a:ext uri="{FF2B5EF4-FFF2-40B4-BE49-F238E27FC236}">
                <a16:creationId xmlns:a16="http://schemas.microsoft.com/office/drawing/2014/main" id="{2F857DB8-39A6-3623-08DE-FC1FF7A43776}"/>
              </a:ext>
              <a:ext uri="{C183D7F6-B498-43B3-948B-1728B52AA6E4}">
                <adec:decorative xmlns:adec="http://schemas.microsoft.com/office/drawing/2017/decorative" val="0"/>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7576513" y="3571013"/>
            <a:ext cx="1225963" cy="2097205"/>
          </a:xfrm>
          <a:prstGeom prst="roundRect">
            <a:avLst>
              <a:gd name="adj" fmla="val 7848"/>
            </a:avLst>
          </a:prstGeom>
          <a:solidFill>
            <a:schemeClr val="bg1"/>
          </a:solidFill>
          <a:ln>
            <a:solidFill>
              <a:schemeClr val="bg1">
                <a:lumMod val="75000"/>
              </a:schemeClr>
            </a:solidFill>
          </a:ln>
          <a:effectLst/>
        </p:spPr>
      </p:pic>
      <p:sp>
        <p:nvSpPr>
          <p:cNvPr id="22" name="Oval 1091_1">
            <a:extLst>
              <a:ext uri="{FF2B5EF4-FFF2-40B4-BE49-F238E27FC236}">
                <a16:creationId xmlns:a16="http://schemas.microsoft.com/office/drawing/2014/main" id="{DF3F362A-CD30-2F3A-2294-45F9BEC9EF2C}"/>
              </a:ext>
              <a:ext uri="{C183D7F6-B498-43B3-948B-1728B52AA6E4}">
                <adec:decorative xmlns:adec="http://schemas.microsoft.com/office/drawing/2017/decorative" val="0"/>
              </a:ext>
            </a:extLst>
          </p:cNvPr>
          <p:cNvSpPr/>
          <p:nvPr/>
        </p:nvSpPr>
        <p:spPr bwMode="auto">
          <a:xfrm>
            <a:off x="8918379" y="5778177"/>
            <a:ext cx="1225963" cy="303815"/>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914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FFFFFF"/>
                </a:solidFill>
                <a:effectLst/>
                <a:uLnTx/>
                <a:uFillTx/>
                <a:latin typeface="Segoe UI Semibold"/>
                <a:ea typeface="+mj-lt"/>
                <a:cs typeface="Segoe UI Semibold"/>
              </a:rPr>
              <a:t>Impact</a:t>
            </a:r>
          </a:p>
        </p:txBody>
      </p:sp>
      <p:sp>
        <p:nvSpPr>
          <p:cNvPr id="16" name="Rectangle: Rounded Corners 10" descr="A screenshot of impact stats">
            <a:extLst>
              <a:ext uri="{FF2B5EF4-FFF2-40B4-BE49-F238E27FC236}">
                <a16:creationId xmlns:a16="http://schemas.microsoft.com/office/drawing/2014/main" id="{59E28C99-B473-6C47-C3EC-D5614563757E}"/>
              </a:ext>
              <a:ext uri="{C183D7F6-B498-43B3-948B-1728B52AA6E4}">
                <adec:decorative xmlns:adec="http://schemas.microsoft.com/office/drawing/2017/decorative" val="0"/>
              </a:ext>
            </a:extLst>
          </p:cNvPr>
          <p:cNvSpPr/>
          <p:nvPr/>
        </p:nvSpPr>
        <p:spPr bwMode="auto">
          <a:xfrm>
            <a:off x="8844377" y="3571013"/>
            <a:ext cx="2599931" cy="2097205"/>
          </a:xfrm>
          <a:prstGeom prst="roundRect">
            <a:avLst>
              <a:gd name="adj" fmla="val 5751"/>
            </a:avLst>
          </a:prstGeom>
          <a:blipFill dpi="0" rotWithShape="1">
            <a:blip r:embed="rId11" cstate="screen">
              <a:extLst>
                <a:ext uri="{28A0092B-C50C-407E-A947-70E740481C1C}">
                  <a14:useLocalDpi xmlns:a14="http://schemas.microsoft.com/office/drawing/2010/main"/>
                </a:ext>
              </a:extLst>
            </a:blip>
            <a:srcRect/>
            <a:stretch>
              <a:fillRect/>
            </a:stretch>
          </a:blipFill>
          <a:ln w="12700">
            <a:solidFill>
              <a:schemeClr val="bg1">
                <a:lumMod val="75000"/>
              </a:schemeClr>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17" name="Graphic 16">
            <a:extLst>
              <a:ext uri="{FF2B5EF4-FFF2-40B4-BE49-F238E27FC236}">
                <a16:creationId xmlns:a16="http://schemas.microsoft.com/office/drawing/2014/main" id="{D8FF4113-7D25-1C93-9207-B996A65B47D4}"/>
              </a:ext>
              <a:ext uri="{C183D7F6-B498-43B3-948B-1728B52AA6E4}">
                <adec:decorative xmlns:adec="http://schemas.microsoft.com/office/drawing/2017/decorative" val="1"/>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0221196" y="255696"/>
            <a:ext cx="323566" cy="323566"/>
          </a:xfrm>
          <a:prstGeom prst="rect">
            <a:avLst/>
          </a:prstGeom>
        </p:spPr>
      </p:pic>
    </p:spTree>
    <p:extLst>
      <p:ext uri="{BB962C8B-B14F-4D97-AF65-F5344CB8AC3E}">
        <p14:creationId xmlns:p14="http://schemas.microsoft.com/office/powerpoint/2010/main" val="22958965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F20618A-D654-9953-6459-469015C642D6}"/>
              </a:ext>
              <a:ext uri="{C183D7F6-B498-43B3-948B-1728B52AA6E4}">
                <adec:decorative xmlns:adec="http://schemas.microsoft.com/office/drawing/2017/decorative" val="1"/>
              </a:ext>
            </a:extLst>
          </p:cNvPr>
          <p:cNvSpPr/>
          <p:nvPr/>
        </p:nvSpPr>
        <p:spPr bwMode="auto">
          <a:xfrm>
            <a:off x="7686076" y="0"/>
            <a:ext cx="4505924" cy="6858000"/>
          </a:xfrm>
          <a:prstGeom prst="rect">
            <a:avLst/>
          </a:prstGeom>
          <a:gradFill flip="none" rotWithShape="1">
            <a:gsLst>
              <a:gs pos="52000">
                <a:srgbClr val="818EFF"/>
              </a:gs>
              <a:gs pos="70000">
                <a:srgbClr val="D660FF"/>
              </a:gs>
              <a:gs pos="35000">
                <a:srgbClr val="2DB4FF"/>
              </a:gs>
              <a:gs pos="30000">
                <a:srgbClr val="2DB4FF"/>
              </a:gs>
              <a:gs pos="3000">
                <a:srgbClr val="0078D4"/>
              </a:gs>
              <a:gs pos="97000">
                <a:srgbClr val="FEA874"/>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p:nvSpPr>
          <p:cNvPr id="3" name="Title 2">
            <a:extLst>
              <a:ext uri="{FF2B5EF4-FFF2-40B4-BE49-F238E27FC236}">
                <a16:creationId xmlns:a16="http://schemas.microsoft.com/office/drawing/2014/main" id="{1D71F69F-5A0C-BD2E-8CD5-6A61C0122857}"/>
              </a:ext>
            </a:extLst>
          </p:cNvPr>
          <p:cNvSpPr>
            <a:spLocks noGrp="1"/>
          </p:cNvSpPr>
          <p:nvPr>
            <p:ph type="title"/>
          </p:nvPr>
        </p:nvSpPr>
        <p:spPr>
          <a:xfrm>
            <a:off x="588261" y="3314102"/>
            <a:ext cx="6330699" cy="1091184"/>
          </a:xfrm>
        </p:spPr>
        <p:txBody>
          <a:bodyPr/>
          <a:lstStyle/>
          <a:p>
            <a:r>
              <a:rPr lang="en-US" sz="5400"/>
              <a:t>Extend &amp; optimize</a:t>
            </a:r>
          </a:p>
        </p:txBody>
      </p:sp>
      <p:sp>
        <p:nvSpPr>
          <p:cNvPr id="18" name="Footer Placeholder 17">
            <a:extLst>
              <a:ext uri="{FF2B5EF4-FFF2-40B4-BE49-F238E27FC236}">
                <a16:creationId xmlns:a16="http://schemas.microsoft.com/office/drawing/2014/main" id="{F2886E84-9639-361F-F4C3-9EB5ADF5ADC8}"/>
              </a:ext>
            </a:extLst>
          </p:cNvPr>
          <p:cNvSpPr>
            <a:spLocks noGrp="1"/>
          </p:cNvSpPr>
          <p:nvPr>
            <p:ph type="ftr" sz="quarter" idx="4294967295"/>
          </p:nvPr>
        </p:nvSpPr>
        <p:spPr>
          <a:xfrm>
            <a:off x="0" y="0"/>
            <a:ext cx="0" cy="0"/>
          </a:xfrm>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white">
                    <a:alpha val="0"/>
                  </a:prstClr>
                </a:solidFill>
                <a:effectLst/>
                <a:uLnTx/>
                <a:uFillTx/>
                <a:latin typeface="Segoe UI"/>
                <a:ea typeface="+mn-ea"/>
                <a:cs typeface="+mn-cs"/>
              </a:rPr>
              <a:t>Journey to Copilot</a:t>
            </a:r>
          </a:p>
        </p:txBody>
      </p:sp>
      <p:pic>
        <p:nvPicPr>
          <p:cNvPr id="4" name="Picture 3">
            <a:hlinkClick r:id="rId3" action="ppaction://hlinksldjump"/>
            <a:extLst>
              <a:ext uri="{FF2B5EF4-FFF2-40B4-BE49-F238E27FC236}">
                <a16:creationId xmlns:a16="http://schemas.microsoft.com/office/drawing/2014/main" id="{4DBD0CC3-A093-B5A8-FDC6-83365B39BFE3}"/>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7416657" y="2574033"/>
            <a:ext cx="3255562" cy="1831253"/>
          </a:xfrm>
          <a:prstGeom prst="roundRect">
            <a:avLst>
              <a:gd name="adj" fmla="val 2430"/>
            </a:avLst>
          </a:prstGeom>
          <a:solidFill>
            <a:schemeClr val="bg1"/>
          </a:solidFill>
          <a:ln>
            <a:solidFill>
              <a:schemeClr val="bg1">
                <a:lumMod val="75000"/>
              </a:schemeClr>
            </a:solidFill>
          </a:ln>
          <a:effectLst/>
        </p:spPr>
      </p:pic>
      <p:sp>
        <p:nvSpPr>
          <p:cNvPr id="8" name="Rounded Rectangle 6">
            <a:extLst>
              <a:ext uri="{FF2B5EF4-FFF2-40B4-BE49-F238E27FC236}">
                <a16:creationId xmlns:a16="http://schemas.microsoft.com/office/drawing/2014/main" id="{77ED9C54-20F9-CAFD-7FCC-E07850B4F667}"/>
              </a:ext>
            </a:extLst>
          </p:cNvPr>
          <p:cNvSpPr/>
          <p:nvPr/>
        </p:nvSpPr>
        <p:spPr>
          <a:xfrm>
            <a:off x="549274" y="2864693"/>
            <a:ext cx="2340997" cy="305831"/>
          </a:xfrm>
          <a:prstGeom prst="roundRect">
            <a:avLst>
              <a:gd name="adj" fmla="val 50000"/>
            </a:avLst>
          </a:prstGeom>
          <a:solidFill>
            <a:srgbClr val="0078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FFFFFF"/>
                </a:solidFill>
                <a:effectLst/>
                <a:uLnTx/>
                <a:uFillTx/>
                <a:latin typeface="Segoe UI"/>
                <a:ea typeface="+mn-ea"/>
                <a:cs typeface="+mn-cs"/>
              </a:rPr>
              <a:t>Microsoft 365 Copilot</a:t>
            </a:r>
          </a:p>
        </p:txBody>
      </p:sp>
      <p:pic>
        <p:nvPicPr>
          <p:cNvPr id="5" name="Picture 4" descr="The Microsoft Copilot icon, which symbolizes a dual-part dialogue involving a conversation between the human and the computer in the form of a speech bubble coming together, almost like a handshake. The icon’s center features the concept of a forward slash, guiding you to connect with your people, your files, and your things. ">
            <a:extLst>
              <a:ext uri="{FF2B5EF4-FFF2-40B4-BE49-F238E27FC236}">
                <a16:creationId xmlns:a16="http://schemas.microsoft.com/office/drawing/2014/main" id="{80145906-C208-7BBD-9D41-FAF1BF3A8A23}"/>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549274" y="559690"/>
            <a:ext cx="893446" cy="781298"/>
          </a:xfrm>
          <a:prstGeom prst="rect">
            <a:avLst/>
          </a:prstGeom>
        </p:spPr>
      </p:pic>
    </p:spTree>
    <p:extLst>
      <p:ext uri="{BB962C8B-B14F-4D97-AF65-F5344CB8AC3E}">
        <p14:creationId xmlns:p14="http://schemas.microsoft.com/office/powerpoint/2010/main" val="11021048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29D78EA-E334-9643-239F-982B8590B277}"/>
              </a:ext>
            </a:extLst>
          </p:cNvPr>
          <p:cNvSpPr>
            <a:spLocks noGrp="1"/>
          </p:cNvSpPr>
          <p:nvPr>
            <p:ph type="title"/>
          </p:nvPr>
        </p:nvSpPr>
        <p:spPr>
          <a:xfrm>
            <a:off x="569911" y="2769057"/>
            <a:ext cx="7539373" cy="1231106"/>
          </a:xfrm>
        </p:spPr>
        <p:txBody>
          <a:bodyPr/>
          <a:lstStyle/>
          <a:p>
            <a:r>
              <a:rPr lang="en-US"/>
              <a:t>Design, build, and deploy agents</a:t>
            </a:r>
          </a:p>
        </p:txBody>
      </p:sp>
      <p:sp>
        <p:nvSpPr>
          <p:cNvPr id="5" name="Text Placeholder 4">
            <a:extLst>
              <a:ext uri="{FF2B5EF4-FFF2-40B4-BE49-F238E27FC236}">
                <a16:creationId xmlns:a16="http://schemas.microsoft.com/office/drawing/2014/main" id="{C75485D7-3B01-27A6-F9CA-86915CD50919}"/>
              </a:ext>
            </a:extLst>
          </p:cNvPr>
          <p:cNvSpPr>
            <a:spLocks noGrp="1"/>
          </p:cNvSpPr>
          <p:nvPr>
            <p:ph type="body" sz="quarter" idx="12"/>
          </p:nvPr>
        </p:nvSpPr>
        <p:spPr/>
        <p:txBody>
          <a:bodyPr/>
          <a:lstStyle/>
          <a:p>
            <a:r>
              <a:rPr lang="en-US"/>
              <a:t>Extend &amp; optimize</a:t>
            </a:r>
          </a:p>
        </p:txBody>
      </p:sp>
    </p:spTree>
    <p:extLst>
      <p:ext uri="{BB962C8B-B14F-4D97-AF65-F5344CB8AC3E}">
        <p14:creationId xmlns:p14="http://schemas.microsoft.com/office/powerpoint/2010/main" val="3837787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7B4F56-1897-4314-B37E-3B5707DCEAAE}"/>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D7F61FCC-5D31-A244-6914-8A1321F090BF}"/>
              </a:ext>
              <a:ext uri="{C183D7F6-B498-43B3-948B-1728B52AA6E4}">
                <adec:decorative xmlns:adec="http://schemas.microsoft.com/office/drawing/2017/decorative" val="1"/>
              </a:ext>
            </a:extLst>
          </p:cNvPr>
          <p:cNvGrpSpPr/>
          <p:nvPr/>
        </p:nvGrpSpPr>
        <p:grpSpPr>
          <a:xfrm>
            <a:off x="10122551" y="187953"/>
            <a:ext cx="2069451" cy="459051"/>
            <a:chOff x="10122551" y="187953"/>
            <a:chExt cx="2069451" cy="459051"/>
          </a:xfrm>
        </p:grpSpPr>
        <p:sp>
          <p:nvSpPr>
            <p:cNvPr id="15" name="Round Same Side Corner Rectangle 14">
              <a:extLst>
                <a:ext uri="{FF2B5EF4-FFF2-40B4-BE49-F238E27FC236}">
                  <a16:creationId xmlns:a16="http://schemas.microsoft.com/office/drawing/2014/main" id="{C91AF040-3AE8-8758-5509-D50550251512}"/>
                </a:ext>
              </a:extLst>
            </p:cNvPr>
            <p:cNvSpPr/>
            <p:nvPr/>
          </p:nvSpPr>
          <p:spPr bwMode="auto">
            <a:xfrm rot="16200000">
              <a:off x="10927751" y="-617247"/>
              <a:ext cx="459051" cy="2069451"/>
            </a:xfrm>
            <a:prstGeom prst="round2SameRect">
              <a:avLst>
                <a:gd name="adj1" fmla="val 50000"/>
                <a:gd name="adj2" fmla="val 0"/>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pic>
          <p:nvPicPr>
            <p:cNvPr id="16" name="Graphic 15">
              <a:extLst>
                <a:ext uri="{FF2B5EF4-FFF2-40B4-BE49-F238E27FC236}">
                  <a16:creationId xmlns:a16="http://schemas.microsoft.com/office/drawing/2014/main" id="{AE39DEE7-97FE-541E-3285-F021737E0EC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221196" y="255696"/>
              <a:ext cx="323566" cy="323566"/>
            </a:xfrm>
            <a:prstGeom prst="rect">
              <a:avLst/>
            </a:prstGeom>
          </p:spPr>
        </p:pic>
        <p:sp>
          <p:nvSpPr>
            <p:cNvPr id="17" name="Rectangle 16">
              <a:extLst>
                <a:ext uri="{FF2B5EF4-FFF2-40B4-BE49-F238E27FC236}">
                  <a16:creationId xmlns:a16="http://schemas.microsoft.com/office/drawing/2014/main" id="{1EC4B43F-EFD8-FF70-A4F0-AB7495CDC9DD}"/>
                </a:ext>
              </a:extLst>
            </p:cNvPr>
            <p:cNvSpPr/>
            <p:nvPr/>
          </p:nvSpPr>
          <p:spPr bwMode="auto">
            <a:xfrm>
              <a:off x="10643407" y="285996"/>
              <a:ext cx="1447166" cy="262967"/>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11" rtl="0" eaLnBrk="1" fontAlgn="auto" latinLnBrk="0" hangingPunct="1">
                <a:lnSpc>
                  <a:spcPct val="90000"/>
                </a:lnSpc>
                <a:spcBef>
                  <a:spcPct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Segoe UI Semibold"/>
                  <a:ea typeface="+mn-ea"/>
                  <a:cs typeface="Segoe UI Semibold" panose="020B0402040204020203" pitchFamily="34" charset="0"/>
                </a:rPr>
                <a:t>Shared activity</a:t>
              </a:r>
            </a:p>
          </p:txBody>
        </p:sp>
      </p:grpSp>
      <p:sp>
        <p:nvSpPr>
          <p:cNvPr id="20" name="Title 19">
            <a:extLst>
              <a:ext uri="{FF2B5EF4-FFF2-40B4-BE49-F238E27FC236}">
                <a16:creationId xmlns:a16="http://schemas.microsoft.com/office/drawing/2014/main" id="{EE98AC5C-5BDB-C268-1C67-046CAD5A0479}"/>
              </a:ext>
            </a:extLst>
          </p:cNvPr>
          <p:cNvSpPr>
            <a:spLocks noGrp="1"/>
          </p:cNvSpPr>
          <p:nvPr>
            <p:ph type="title"/>
          </p:nvPr>
        </p:nvSpPr>
        <p:spPr>
          <a:xfrm>
            <a:off x="467945" y="363818"/>
            <a:ext cx="9150840" cy="923330"/>
          </a:xfrm>
        </p:spPr>
        <p:txBody>
          <a:bodyPr/>
          <a:lstStyle/>
          <a:p>
            <a:r>
              <a:rPr lang="en-US" sz="3000"/>
              <a:t>Extend &amp; optimize: Design, build, and deploy agents</a:t>
            </a:r>
          </a:p>
        </p:txBody>
      </p:sp>
      <p:grpSp>
        <p:nvGrpSpPr>
          <p:cNvPr id="8" name="Group 7">
            <a:extLst>
              <a:ext uri="{FF2B5EF4-FFF2-40B4-BE49-F238E27FC236}">
                <a16:creationId xmlns:a16="http://schemas.microsoft.com/office/drawing/2014/main" id="{B5822129-FEAB-7E9C-E785-7D49CF74136F}"/>
              </a:ext>
              <a:ext uri="{C183D7F6-B498-43B3-948B-1728B52AA6E4}">
                <adec:decorative xmlns:adec="http://schemas.microsoft.com/office/drawing/2017/decorative" val="1"/>
              </a:ext>
            </a:extLst>
          </p:cNvPr>
          <p:cNvGrpSpPr/>
          <p:nvPr/>
        </p:nvGrpSpPr>
        <p:grpSpPr>
          <a:xfrm>
            <a:off x="5119640" y="5131388"/>
            <a:ext cx="748996" cy="748996"/>
            <a:chOff x="5172928" y="4167694"/>
            <a:chExt cx="748996" cy="748996"/>
          </a:xfrm>
        </p:grpSpPr>
        <p:sp>
          <p:nvSpPr>
            <p:cNvPr id="9" name="Oval 1091_1">
              <a:extLst>
                <a:ext uri="{FF2B5EF4-FFF2-40B4-BE49-F238E27FC236}">
                  <a16:creationId xmlns:a16="http://schemas.microsoft.com/office/drawing/2014/main" id="{6B68AA52-C34D-75D9-F349-E89677512986}"/>
                </a:ext>
              </a:extLst>
            </p:cNvPr>
            <p:cNvSpPr/>
            <p:nvPr/>
          </p:nvSpPr>
          <p:spPr bwMode="auto">
            <a:xfrm>
              <a:off x="5172928" y="4167694"/>
              <a:ext cx="748996" cy="748996"/>
            </a:xfrm>
            <a:prstGeom prst="ellipse">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10" name="Freeform: Shape 19">
              <a:extLst>
                <a:ext uri="{FF2B5EF4-FFF2-40B4-BE49-F238E27FC236}">
                  <a16:creationId xmlns:a16="http://schemas.microsoft.com/office/drawing/2014/main" id="{361B7426-EC08-0EC7-42C7-BBF67180FF26}"/>
                </a:ext>
              </a:extLst>
            </p:cNvPr>
            <p:cNvSpPr/>
            <p:nvPr/>
          </p:nvSpPr>
          <p:spPr>
            <a:xfrm>
              <a:off x="5360885" y="4343705"/>
              <a:ext cx="373082" cy="396974"/>
            </a:xfrm>
            <a:custGeom>
              <a:avLst/>
              <a:gdLst>
                <a:gd name="connsiteX0" fmla="*/ 144925 w 289849"/>
                <a:gd name="connsiteY0" fmla="*/ 57827 h 308411"/>
                <a:gd name="connsiteX1" fmla="*/ 178740 w 289849"/>
                <a:gd name="connsiteY1" fmla="*/ 64679 h 308411"/>
                <a:gd name="connsiteX2" fmla="*/ 206367 w 289849"/>
                <a:gd name="connsiteY2" fmla="*/ 83277 h 308411"/>
                <a:gd name="connsiteX3" fmla="*/ 225011 w 289849"/>
                <a:gd name="connsiteY3" fmla="*/ 110836 h 308411"/>
                <a:gd name="connsiteX4" fmla="*/ 231879 w 289849"/>
                <a:gd name="connsiteY4" fmla="*/ 144567 h 308411"/>
                <a:gd name="connsiteX5" fmla="*/ 230672 w 289849"/>
                <a:gd name="connsiteY5" fmla="*/ 162337 h 308411"/>
                <a:gd name="connsiteX6" fmla="*/ 226823 w 289849"/>
                <a:gd name="connsiteY6" fmla="*/ 178225 h 308411"/>
                <a:gd name="connsiteX7" fmla="*/ 220180 w 289849"/>
                <a:gd name="connsiteY7" fmla="*/ 193133 h 308411"/>
                <a:gd name="connsiteX8" fmla="*/ 210594 w 289849"/>
                <a:gd name="connsiteY8" fmla="*/ 208117 h 308411"/>
                <a:gd name="connsiteX9" fmla="*/ 202895 w 289849"/>
                <a:gd name="connsiteY9" fmla="*/ 218960 h 308411"/>
                <a:gd name="connsiteX10" fmla="*/ 197460 w 289849"/>
                <a:gd name="connsiteY10" fmla="*/ 228673 h 308411"/>
                <a:gd name="connsiteX11" fmla="*/ 194290 w 289849"/>
                <a:gd name="connsiteY11" fmla="*/ 239214 h 308411"/>
                <a:gd name="connsiteX12" fmla="*/ 193233 w 289849"/>
                <a:gd name="connsiteY12" fmla="*/ 252542 h 308411"/>
                <a:gd name="connsiteX13" fmla="*/ 193233 w 289849"/>
                <a:gd name="connsiteY13" fmla="*/ 279498 h 308411"/>
                <a:gd name="connsiteX14" fmla="*/ 190969 w 289849"/>
                <a:gd name="connsiteY14" fmla="*/ 290792 h 308411"/>
                <a:gd name="connsiteX15" fmla="*/ 184779 w 289849"/>
                <a:gd name="connsiteY15" fmla="*/ 299978 h 308411"/>
                <a:gd name="connsiteX16" fmla="*/ 175571 w 289849"/>
                <a:gd name="connsiteY16" fmla="*/ 306152 h 308411"/>
                <a:gd name="connsiteX17" fmla="*/ 164248 w 289849"/>
                <a:gd name="connsiteY17" fmla="*/ 308412 h 308411"/>
                <a:gd name="connsiteX18" fmla="*/ 125601 w 289849"/>
                <a:gd name="connsiteY18" fmla="*/ 308412 h 308411"/>
                <a:gd name="connsiteX19" fmla="*/ 114279 w 289849"/>
                <a:gd name="connsiteY19" fmla="*/ 306152 h 308411"/>
                <a:gd name="connsiteX20" fmla="*/ 105070 w 289849"/>
                <a:gd name="connsiteY20" fmla="*/ 299978 h 308411"/>
                <a:gd name="connsiteX21" fmla="*/ 98881 w 289849"/>
                <a:gd name="connsiteY21" fmla="*/ 290792 h 308411"/>
                <a:gd name="connsiteX22" fmla="*/ 96617 w 289849"/>
                <a:gd name="connsiteY22" fmla="*/ 279498 h 308411"/>
                <a:gd name="connsiteX23" fmla="*/ 96617 w 289849"/>
                <a:gd name="connsiteY23" fmla="*/ 252391 h 308411"/>
                <a:gd name="connsiteX24" fmla="*/ 95560 w 289849"/>
                <a:gd name="connsiteY24" fmla="*/ 239139 h 308411"/>
                <a:gd name="connsiteX25" fmla="*/ 92314 w 289849"/>
                <a:gd name="connsiteY25" fmla="*/ 228673 h 308411"/>
                <a:gd name="connsiteX26" fmla="*/ 86879 w 289849"/>
                <a:gd name="connsiteY26" fmla="*/ 218960 h 308411"/>
                <a:gd name="connsiteX27" fmla="*/ 79256 w 289849"/>
                <a:gd name="connsiteY27" fmla="*/ 208117 h 308411"/>
                <a:gd name="connsiteX28" fmla="*/ 69670 w 289849"/>
                <a:gd name="connsiteY28" fmla="*/ 193133 h 308411"/>
                <a:gd name="connsiteX29" fmla="*/ 63027 w 289849"/>
                <a:gd name="connsiteY29" fmla="*/ 178225 h 308411"/>
                <a:gd name="connsiteX30" fmla="*/ 59178 w 289849"/>
                <a:gd name="connsiteY30" fmla="*/ 162337 h 308411"/>
                <a:gd name="connsiteX31" fmla="*/ 57970 w 289849"/>
                <a:gd name="connsiteY31" fmla="*/ 144567 h 308411"/>
                <a:gd name="connsiteX32" fmla="*/ 64839 w 289849"/>
                <a:gd name="connsiteY32" fmla="*/ 110836 h 308411"/>
                <a:gd name="connsiteX33" fmla="*/ 83483 w 289849"/>
                <a:gd name="connsiteY33" fmla="*/ 83277 h 308411"/>
                <a:gd name="connsiteX34" fmla="*/ 111109 w 289849"/>
                <a:gd name="connsiteY34" fmla="*/ 64679 h 308411"/>
                <a:gd name="connsiteX35" fmla="*/ 144925 w 289849"/>
                <a:gd name="connsiteY35" fmla="*/ 57827 h 308411"/>
                <a:gd name="connsiteX36" fmla="*/ 173909 w 289849"/>
                <a:gd name="connsiteY36" fmla="*/ 269860 h 308411"/>
                <a:gd name="connsiteX37" fmla="*/ 115940 w 289849"/>
                <a:gd name="connsiteY37" fmla="*/ 269860 h 308411"/>
                <a:gd name="connsiteX38" fmla="*/ 115940 w 289849"/>
                <a:gd name="connsiteY38" fmla="*/ 279498 h 308411"/>
                <a:gd name="connsiteX39" fmla="*/ 118808 w 289849"/>
                <a:gd name="connsiteY39" fmla="*/ 286275 h 308411"/>
                <a:gd name="connsiteX40" fmla="*/ 125601 w 289849"/>
                <a:gd name="connsiteY40" fmla="*/ 289136 h 308411"/>
                <a:gd name="connsiteX41" fmla="*/ 164248 w 289849"/>
                <a:gd name="connsiteY41" fmla="*/ 289136 h 308411"/>
                <a:gd name="connsiteX42" fmla="*/ 171041 w 289849"/>
                <a:gd name="connsiteY42" fmla="*/ 286275 h 308411"/>
                <a:gd name="connsiteX43" fmla="*/ 173909 w 289849"/>
                <a:gd name="connsiteY43" fmla="*/ 279498 h 308411"/>
                <a:gd name="connsiteX44" fmla="*/ 173909 w 289849"/>
                <a:gd name="connsiteY44" fmla="*/ 269860 h 308411"/>
                <a:gd name="connsiteX45" fmla="*/ 173909 w 289849"/>
                <a:gd name="connsiteY45" fmla="*/ 250584 h 308411"/>
                <a:gd name="connsiteX46" fmla="*/ 177004 w 289849"/>
                <a:gd name="connsiteY46" fmla="*/ 229125 h 308411"/>
                <a:gd name="connsiteX47" fmla="*/ 184251 w 289849"/>
                <a:gd name="connsiteY47" fmla="*/ 212861 h 308411"/>
                <a:gd name="connsiteX48" fmla="*/ 193459 w 289849"/>
                <a:gd name="connsiteY48" fmla="*/ 199007 h 308411"/>
                <a:gd name="connsiteX49" fmla="*/ 202668 w 289849"/>
                <a:gd name="connsiteY49" fmla="*/ 184851 h 308411"/>
                <a:gd name="connsiteX50" fmla="*/ 209763 w 289849"/>
                <a:gd name="connsiteY50" fmla="*/ 167608 h 308411"/>
                <a:gd name="connsiteX51" fmla="*/ 212556 w 289849"/>
                <a:gd name="connsiteY51" fmla="*/ 144567 h 308411"/>
                <a:gd name="connsiteX52" fmla="*/ 207273 w 289849"/>
                <a:gd name="connsiteY52" fmla="*/ 118290 h 308411"/>
                <a:gd name="connsiteX53" fmla="*/ 192780 w 289849"/>
                <a:gd name="connsiteY53" fmla="*/ 96830 h 308411"/>
                <a:gd name="connsiteX54" fmla="*/ 171268 w 289849"/>
                <a:gd name="connsiteY54" fmla="*/ 82373 h 308411"/>
                <a:gd name="connsiteX55" fmla="*/ 144925 w 289849"/>
                <a:gd name="connsiteY55" fmla="*/ 77103 h 308411"/>
                <a:gd name="connsiteX56" fmla="*/ 118581 w 289849"/>
                <a:gd name="connsiteY56" fmla="*/ 82373 h 308411"/>
                <a:gd name="connsiteX57" fmla="*/ 97069 w 289849"/>
                <a:gd name="connsiteY57" fmla="*/ 96830 h 308411"/>
                <a:gd name="connsiteX58" fmla="*/ 82577 w 289849"/>
                <a:gd name="connsiteY58" fmla="*/ 118290 h 308411"/>
                <a:gd name="connsiteX59" fmla="*/ 77293 w 289849"/>
                <a:gd name="connsiteY59" fmla="*/ 144567 h 308411"/>
                <a:gd name="connsiteX60" fmla="*/ 80086 w 289849"/>
                <a:gd name="connsiteY60" fmla="*/ 167608 h 308411"/>
                <a:gd name="connsiteX61" fmla="*/ 87181 w 289849"/>
                <a:gd name="connsiteY61" fmla="*/ 184851 h 308411"/>
                <a:gd name="connsiteX62" fmla="*/ 96390 w 289849"/>
                <a:gd name="connsiteY62" fmla="*/ 199007 h 308411"/>
                <a:gd name="connsiteX63" fmla="*/ 105599 w 289849"/>
                <a:gd name="connsiteY63" fmla="*/ 212861 h 308411"/>
                <a:gd name="connsiteX64" fmla="*/ 112846 w 289849"/>
                <a:gd name="connsiteY64" fmla="*/ 229125 h 308411"/>
                <a:gd name="connsiteX65" fmla="*/ 115940 w 289849"/>
                <a:gd name="connsiteY65" fmla="*/ 250584 h 308411"/>
                <a:gd name="connsiteX66" fmla="*/ 173909 w 289849"/>
                <a:gd name="connsiteY66" fmla="*/ 250584 h 308411"/>
                <a:gd name="connsiteX67" fmla="*/ 144925 w 289849"/>
                <a:gd name="connsiteY67" fmla="*/ 38551 h 308411"/>
                <a:gd name="connsiteX68" fmla="*/ 138132 w 289849"/>
                <a:gd name="connsiteY68" fmla="*/ 35690 h 308411"/>
                <a:gd name="connsiteX69" fmla="*/ 135264 w 289849"/>
                <a:gd name="connsiteY69" fmla="*/ 28914 h 308411"/>
                <a:gd name="connsiteX70" fmla="*/ 135264 w 289849"/>
                <a:gd name="connsiteY70" fmla="*/ 9638 h 308411"/>
                <a:gd name="connsiteX71" fmla="*/ 138132 w 289849"/>
                <a:gd name="connsiteY71" fmla="*/ 2861 h 308411"/>
                <a:gd name="connsiteX72" fmla="*/ 144925 w 289849"/>
                <a:gd name="connsiteY72" fmla="*/ 0 h 308411"/>
                <a:gd name="connsiteX73" fmla="*/ 151718 w 289849"/>
                <a:gd name="connsiteY73" fmla="*/ 2861 h 308411"/>
                <a:gd name="connsiteX74" fmla="*/ 154586 w 289849"/>
                <a:gd name="connsiteY74" fmla="*/ 9638 h 308411"/>
                <a:gd name="connsiteX75" fmla="*/ 154586 w 289849"/>
                <a:gd name="connsiteY75" fmla="*/ 28914 h 308411"/>
                <a:gd name="connsiteX76" fmla="*/ 151718 w 289849"/>
                <a:gd name="connsiteY76" fmla="*/ 35690 h 308411"/>
                <a:gd name="connsiteX77" fmla="*/ 144925 w 289849"/>
                <a:gd name="connsiteY77" fmla="*/ 38551 h 308411"/>
                <a:gd name="connsiteX78" fmla="*/ 9662 w 289849"/>
                <a:gd name="connsiteY78" fmla="*/ 139749 h 308411"/>
                <a:gd name="connsiteX79" fmla="*/ 2868 w 289849"/>
                <a:gd name="connsiteY79" fmla="*/ 136887 h 308411"/>
                <a:gd name="connsiteX80" fmla="*/ 0 w 289849"/>
                <a:gd name="connsiteY80" fmla="*/ 130111 h 308411"/>
                <a:gd name="connsiteX81" fmla="*/ 2868 w 289849"/>
                <a:gd name="connsiteY81" fmla="*/ 123334 h 308411"/>
                <a:gd name="connsiteX82" fmla="*/ 9662 w 289849"/>
                <a:gd name="connsiteY82" fmla="*/ 120473 h 308411"/>
                <a:gd name="connsiteX83" fmla="*/ 28985 w 289849"/>
                <a:gd name="connsiteY83" fmla="*/ 120473 h 308411"/>
                <a:gd name="connsiteX84" fmla="*/ 35778 w 289849"/>
                <a:gd name="connsiteY84" fmla="*/ 123334 h 308411"/>
                <a:gd name="connsiteX85" fmla="*/ 38647 w 289849"/>
                <a:gd name="connsiteY85" fmla="*/ 130111 h 308411"/>
                <a:gd name="connsiteX86" fmla="*/ 35778 w 289849"/>
                <a:gd name="connsiteY86" fmla="*/ 136887 h 308411"/>
                <a:gd name="connsiteX87" fmla="*/ 28985 w 289849"/>
                <a:gd name="connsiteY87" fmla="*/ 139749 h 308411"/>
                <a:gd name="connsiteX88" fmla="*/ 9662 w 289849"/>
                <a:gd name="connsiteY88" fmla="*/ 139749 h 308411"/>
                <a:gd name="connsiteX89" fmla="*/ 9209 w 289849"/>
                <a:gd name="connsiteY89" fmla="*/ 195769 h 308411"/>
                <a:gd name="connsiteX90" fmla="*/ 10945 w 289849"/>
                <a:gd name="connsiteY90" fmla="*/ 190423 h 308411"/>
                <a:gd name="connsiteX91" fmla="*/ 15398 w 289849"/>
                <a:gd name="connsiteY91" fmla="*/ 186884 h 308411"/>
                <a:gd name="connsiteX92" fmla="*/ 20003 w 289849"/>
                <a:gd name="connsiteY92" fmla="*/ 184927 h 308411"/>
                <a:gd name="connsiteX93" fmla="*/ 26117 w 289849"/>
                <a:gd name="connsiteY93" fmla="*/ 182291 h 308411"/>
                <a:gd name="connsiteX94" fmla="*/ 32231 w 289849"/>
                <a:gd name="connsiteY94" fmla="*/ 180032 h 308411"/>
                <a:gd name="connsiteX95" fmla="*/ 36986 w 289849"/>
                <a:gd name="connsiteY95" fmla="*/ 179054 h 308411"/>
                <a:gd name="connsiteX96" fmla="*/ 43779 w 289849"/>
                <a:gd name="connsiteY96" fmla="*/ 181914 h 308411"/>
                <a:gd name="connsiteX97" fmla="*/ 46648 w 289849"/>
                <a:gd name="connsiteY97" fmla="*/ 188841 h 308411"/>
                <a:gd name="connsiteX98" fmla="*/ 44912 w 289849"/>
                <a:gd name="connsiteY98" fmla="*/ 194188 h 308411"/>
                <a:gd name="connsiteX99" fmla="*/ 40458 w 289849"/>
                <a:gd name="connsiteY99" fmla="*/ 197726 h 308411"/>
                <a:gd name="connsiteX100" fmla="*/ 35854 w 289849"/>
                <a:gd name="connsiteY100" fmla="*/ 199759 h 308411"/>
                <a:gd name="connsiteX101" fmla="*/ 29740 w 289849"/>
                <a:gd name="connsiteY101" fmla="*/ 202319 h 308411"/>
                <a:gd name="connsiteX102" fmla="*/ 23626 w 289849"/>
                <a:gd name="connsiteY102" fmla="*/ 204579 h 308411"/>
                <a:gd name="connsiteX103" fmla="*/ 18870 w 289849"/>
                <a:gd name="connsiteY103" fmla="*/ 205557 h 308411"/>
                <a:gd name="connsiteX104" fmla="*/ 12077 w 289849"/>
                <a:gd name="connsiteY104" fmla="*/ 202696 h 308411"/>
                <a:gd name="connsiteX105" fmla="*/ 9209 w 289849"/>
                <a:gd name="connsiteY105" fmla="*/ 195769 h 308411"/>
                <a:gd name="connsiteX106" fmla="*/ 33816 w 289849"/>
                <a:gd name="connsiteY106" fmla="*/ 62194 h 308411"/>
                <a:gd name="connsiteX107" fmla="*/ 38798 w 289849"/>
                <a:gd name="connsiteY107" fmla="*/ 63700 h 308411"/>
                <a:gd name="connsiteX108" fmla="*/ 55403 w 289849"/>
                <a:gd name="connsiteY108" fmla="*/ 73639 h 308411"/>
                <a:gd name="connsiteX109" fmla="*/ 58725 w 289849"/>
                <a:gd name="connsiteY109" fmla="*/ 77103 h 308411"/>
                <a:gd name="connsiteX110" fmla="*/ 59932 w 289849"/>
                <a:gd name="connsiteY110" fmla="*/ 81922 h 308411"/>
                <a:gd name="connsiteX111" fmla="*/ 57064 w 289849"/>
                <a:gd name="connsiteY111" fmla="*/ 88698 h 308411"/>
                <a:gd name="connsiteX112" fmla="*/ 50271 w 289849"/>
                <a:gd name="connsiteY112" fmla="*/ 91560 h 308411"/>
                <a:gd name="connsiteX113" fmla="*/ 45289 w 289849"/>
                <a:gd name="connsiteY113" fmla="*/ 90204 h 308411"/>
                <a:gd name="connsiteX114" fmla="*/ 28834 w 289849"/>
                <a:gd name="connsiteY114" fmla="*/ 80115 h 308411"/>
                <a:gd name="connsiteX115" fmla="*/ 25437 w 289849"/>
                <a:gd name="connsiteY115" fmla="*/ 76576 h 308411"/>
                <a:gd name="connsiteX116" fmla="*/ 24154 w 289849"/>
                <a:gd name="connsiteY116" fmla="*/ 71832 h 308411"/>
                <a:gd name="connsiteX117" fmla="*/ 27022 w 289849"/>
                <a:gd name="connsiteY117" fmla="*/ 65056 h 308411"/>
                <a:gd name="connsiteX118" fmla="*/ 33816 w 289849"/>
                <a:gd name="connsiteY118" fmla="*/ 62194 h 308411"/>
                <a:gd name="connsiteX119" fmla="*/ 91484 w 289849"/>
                <a:gd name="connsiteY119" fmla="*/ 53008 h 308411"/>
                <a:gd name="connsiteX120" fmla="*/ 86577 w 289849"/>
                <a:gd name="connsiteY120" fmla="*/ 51653 h 308411"/>
                <a:gd name="connsiteX121" fmla="*/ 83030 w 289849"/>
                <a:gd name="connsiteY121" fmla="*/ 48039 h 308411"/>
                <a:gd name="connsiteX122" fmla="*/ 73670 w 289849"/>
                <a:gd name="connsiteY122" fmla="*/ 31172 h 308411"/>
                <a:gd name="connsiteX123" fmla="*/ 72462 w 289849"/>
                <a:gd name="connsiteY123" fmla="*/ 26504 h 308411"/>
                <a:gd name="connsiteX124" fmla="*/ 75331 w 289849"/>
                <a:gd name="connsiteY124" fmla="*/ 19727 h 308411"/>
                <a:gd name="connsiteX125" fmla="*/ 82124 w 289849"/>
                <a:gd name="connsiteY125" fmla="*/ 16866 h 308411"/>
                <a:gd name="connsiteX126" fmla="*/ 87030 w 289849"/>
                <a:gd name="connsiteY126" fmla="*/ 18222 h 308411"/>
                <a:gd name="connsiteX127" fmla="*/ 90578 w 289849"/>
                <a:gd name="connsiteY127" fmla="*/ 21836 h 308411"/>
                <a:gd name="connsiteX128" fmla="*/ 99937 w 289849"/>
                <a:gd name="connsiteY128" fmla="*/ 38702 h 308411"/>
                <a:gd name="connsiteX129" fmla="*/ 101145 w 289849"/>
                <a:gd name="connsiteY129" fmla="*/ 43220 h 308411"/>
                <a:gd name="connsiteX130" fmla="*/ 98277 w 289849"/>
                <a:gd name="connsiteY130" fmla="*/ 50147 h 308411"/>
                <a:gd name="connsiteX131" fmla="*/ 91484 w 289849"/>
                <a:gd name="connsiteY131" fmla="*/ 53008 h 308411"/>
                <a:gd name="connsiteX132" fmla="*/ 280188 w 289849"/>
                <a:gd name="connsiteY132" fmla="*/ 120473 h 308411"/>
                <a:gd name="connsiteX133" fmla="*/ 286982 w 289849"/>
                <a:gd name="connsiteY133" fmla="*/ 123334 h 308411"/>
                <a:gd name="connsiteX134" fmla="*/ 289850 w 289849"/>
                <a:gd name="connsiteY134" fmla="*/ 130111 h 308411"/>
                <a:gd name="connsiteX135" fmla="*/ 286982 w 289849"/>
                <a:gd name="connsiteY135" fmla="*/ 136887 h 308411"/>
                <a:gd name="connsiteX136" fmla="*/ 280188 w 289849"/>
                <a:gd name="connsiteY136" fmla="*/ 139749 h 308411"/>
                <a:gd name="connsiteX137" fmla="*/ 260865 w 289849"/>
                <a:gd name="connsiteY137" fmla="*/ 139749 h 308411"/>
                <a:gd name="connsiteX138" fmla="*/ 254071 w 289849"/>
                <a:gd name="connsiteY138" fmla="*/ 136887 h 308411"/>
                <a:gd name="connsiteX139" fmla="*/ 251203 w 289849"/>
                <a:gd name="connsiteY139" fmla="*/ 130111 h 308411"/>
                <a:gd name="connsiteX140" fmla="*/ 254071 w 289849"/>
                <a:gd name="connsiteY140" fmla="*/ 123334 h 308411"/>
                <a:gd name="connsiteX141" fmla="*/ 260865 w 289849"/>
                <a:gd name="connsiteY141" fmla="*/ 120473 h 308411"/>
                <a:gd name="connsiteX142" fmla="*/ 280188 w 289849"/>
                <a:gd name="connsiteY142" fmla="*/ 120473 h 308411"/>
                <a:gd name="connsiteX143" fmla="*/ 253014 w 289849"/>
                <a:gd name="connsiteY143" fmla="*/ 178902 h 308411"/>
                <a:gd name="connsiteX144" fmla="*/ 257694 w 289849"/>
                <a:gd name="connsiteY144" fmla="*/ 179957 h 308411"/>
                <a:gd name="connsiteX145" fmla="*/ 263733 w 289849"/>
                <a:gd name="connsiteY145" fmla="*/ 182366 h 308411"/>
                <a:gd name="connsiteX146" fmla="*/ 269847 w 289849"/>
                <a:gd name="connsiteY146" fmla="*/ 185077 h 308411"/>
                <a:gd name="connsiteX147" fmla="*/ 274451 w 289849"/>
                <a:gd name="connsiteY147" fmla="*/ 187035 h 308411"/>
                <a:gd name="connsiteX148" fmla="*/ 278829 w 289849"/>
                <a:gd name="connsiteY148" fmla="*/ 190573 h 308411"/>
                <a:gd name="connsiteX149" fmla="*/ 280490 w 289849"/>
                <a:gd name="connsiteY149" fmla="*/ 195920 h 308411"/>
                <a:gd name="connsiteX150" fmla="*/ 277621 w 289849"/>
                <a:gd name="connsiteY150" fmla="*/ 202696 h 308411"/>
                <a:gd name="connsiteX151" fmla="*/ 270828 w 289849"/>
                <a:gd name="connsiteY151" fmla="*/ 205557 h 308411"/>
                <a:gd name="connsiteX152" fmla="*/ 266224 w 289849"/>
                <a:gd name="connsiteY152" fmla="*/ 204579 h 308411"/>
                <a:gd name="connsiteX153" fmla="*/ 260110 w 289849"/>
                <a:gd name="connsiteY153" fmla="*/ 202244 h 308411"/>
                <a:gd name="connsiteX154" fmla="*/ 253996 w 289849"/>
                <a:gd name="connsiteY154" fmla="*/ 199609 h 308411"/>
                <a:gd name="connsiteX155" fmla="*/ 249391 w 289849"/>
                <a:gd name="connsiteY155" fmla="*/ 197576 h 308411"/>
                <a:gd name="connsiteX156" fmla="*/ 244938 w 289849"/>
                <a:gd name="connsiteY156" fmla="*/ 193962 h 308411"/>
                <a:gd name="connsiteX157" fmla="*/ 243202 w 289849"/>
                <a:gd name="connsiteY157" fmla="*/ 188540 h 308411"/>
                <a:gd name="connsiteX158" fmla="*/ 246146 w 289849"/>
                <a:gd name="connsiteY158" fmla="*/ 181688 h 308411"/>
                <a:gd name="connsiteX159" fmla="*/ 253014 w 289849"/>
                <a:gd name="connsiteY159" fmla="*/ 178902 h 308411"/>
                <a:gd name="connsiteX160" fmla="*/ 265695 w 289849"/>
                <a:gd name="connsiteY160" fmla="*/ 71832 h 308411"/>
                <a:gd name="connsiteX161" fmla="*/ 264412 w 289849"/>
                <a:gd name="connsiteY161" fmla="*/ 76576 h 308411"/>
                <a:gd name="connsiteX162" fmla="*/ 261015 w 289849"/>
                <a:gd name="connsiteY162" fmla="*/ 80115 h 308411"/>
                <a:gd name="connsiteX163" fmla="*/ 244560 w 289849"/>
                <a:gd name="connsiteY163" fmla="*/ 90204 h 308411"/>
                <a:gd name="connsiteX164" fmla="*/ 239579 w 289849"/>
                <a:gd name="connsiteY164" fmla="*/ 91560 h 308411"/>
                <a:gd name="connsiteX165" fmla="*/ 232785 w 289849"/>
                <a:gd name="connsiteY165" fmla="*/ 88698 h 308411"/>
                <a:gd name="connsiteX166" fmla="*/ 229917 w 289849"/>
                <a:gd name="connsiteY166" fmla="*/ 81922 h 308411"/>
                <a:gd name="connsiteX167" fmla="*/ 231125 w 289849"/>
                <a:gd name="connsiteY167" fmla="*/ 77103 h 308411"/>
                <a:gd name="connsiteX168" fmla="*/ 234446 w 289849"/>
                <a:gd name="connsiteY168" fmla="*/ 73639 h 308411"/>
                <a:gd name="connsiteX169" fmla="*/ 251052 w 289849"/>
                <a:gd name="connsiteY169" fmla="*/ 63700 h 308411"/>
                <a:gd name="connsiteX170" fmla="*/ 256034 w 289849"/>
                <a:gd name="connsiteY170" fmla="*/ 62194 h 308411"/>
                <a:gd name="connsiteX171" fmla="*/ 262827 w 289849"/>
                <a:gd name="connsiteY171" fmla="*/ 65056 h 308411"/>
                <a:gd name="connsiteX172" fmla="*/ 265695 w 289849"/>
                <a:gd name="connsiteY172" fmla="*/ 71832 h 308411"/>
                <a:gd name="connsiteX173" fmla="*/ 198366 w 289849"/>
                <a:gd name="connsiteY173" fmla="*/ 53008 h 308411"/>
                <a:gd name="connsiteX174" fmla="*/ 191573 w 289849"/>
                <a:gd name="connsiteY174" fmla="*/ 50147 h 308411"/>
                <a:gd name="connsiteX175" fmla="*/ 188705 w 289849"/>
                <a:gd name="connsiteY175" fmla="*/ 43220 h 308411"/>
                <a:gd name="connsiteX176" fmla="*/ 189912 w 289849"/>
                <a:gd name="connsiteY176" fmla="*/ 38702 h 308411"/>
                <a:gd name="connsiteX177" fmla="*/ 199272 w 289849"/>
                <a:gd name="connsiteY177" fmla="*/ 21836 h 308411"/>
                <a:gd name="connsiteX178" fmla="*/ 202820 w 289849"/>
                <a:gd name="connsiteY178" fmla="*/ 18222 h 308411"/>
                <a:gd name="connsiteX179" fmla="*/ 207726 w 289849"/>
                <a:gd name="connsiteY179" fmla="*/ 16866 h 308411"/>
                <a:gd name="connsiteX180" fmla="*/ 214519 w 289849"/>
                <a:gd name="connsiteY180" fmla="*/ 19727 h 308411"/>
                <a:gd name="connsiteX181" fmla="*/ 217387 w 289849"/>
                <a:gd name="connsiteY181" fmla="*/ 26504 h 308411"/>
                <a:gd name="connsiteX182" fmla="*/ 216179 w 289849"/>
                <a:gd name="connsiteY182" fmla="*/ 31172 h 308411"/>
                <a:gd name="connsiteX183" fmla="*/ 206820 w 289849"/>
                <a:gd name="connsiteY183" fmla="*/ 48039 h 308411"/>
                <a:gd name="connsiteX184" fmla="*/ 203272 w 289849"/>
                <a:gd name="connsiteY184" fmla="*/ 51653 h 308411"/>
                <a:gd name="connsiteX185" fmla="*/ 198366 w 289849"/>
                <a:gd name="connsiteY185" fmla="*/ 53008 h 308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Lst>
              <a:rect l="l" t="t" r="r" b="b"/>
              <a:pathLst>
                <a:path w="289849" h="308411">
                  <a:moveTo>
                    <a:pt x="144925" y="57827"/>
                  </a:moveTo>
                  <a:cubicBezTo>
                    <a:pt x="156902" y="57827"/>
                    <a:pt x="168173" y="60111"/>
                    <a:pt x="178740" y="64679"/>
                  </a:cubicBezTo>
                  <a:cubicBezTo>
                    <a:pt x="189308" y="69247"/>
                    <a:pt x="198517" y="75446"/>
                    <a:pt x="206367" y="83277"/>
                  </a:cubicBezTo>
                  <a:cubicBezTo>
                    <a:pt x="214217" y="91108"/>
                    <a:pt x="220431" y="100294"/>
                    <a:pt x="225011" y="110836"/>
                  </a:cubicBezTo>
                  <a:cubicBezTo>
                    <a:pt x="229590" y="121377"/>
                    <a:pt x="231879" y="132621"/>
                    <a:pt x="231879" y="144567"/>
                  </a:cubicBezTo>
                  <a:cubicBezTo>
                    <a:pt x="231879" y="150893"/>
                    <a:pt x="231478" y="156816"/>
                    <a:pt x="230672" y="162337"/>
                  </a:cubicBezTo>
                  <a:cubicBezTo>
                    <a:pt x="229867" y="167859"/>
                    <a:pt x="228584" y="173155"/>
                    <a:pt x="226823" y="178225"/>
                  </a:cubicBezTo>
                  <a:cubicBezTo>
                    <a:pt x="225061" y="183295"/>
                    <a:pt x="222847" y="188264"/>
                    <a:pt x="220180" y="193133"/>
                  </a:cubicBezTo>
                  <a:cubicBezTo>
                    <a:pt x="217513" y="198003"/>
                    <a:pt x="214317" y="202998"/>
                    <a:pt x="210594" y="208117"/>
                  </a:cubicBezTo>
                  <a:cubicBezTo>
                    <a:pt x="207675" y="212133"/>
                    <a:pt x="205109" y="215748"/>
                    <a:pt x="202895" y="218960"/>
                  </a:cubicBezTo>
                  <a:cubicBezTo>
                    <a:pt x="200680" y="222172"/>
                    <a:pt x="198869" y="225410"/>
                    <a:pt x="197460" y="228673"/>
                  </a:cubicBezTo>
                  <a:cubicBezTo>
                    <a:pt x="196051" y="231935"/>
                    <a:pt x="194994" y="235449"/>
                    <a:pt x="194290" y="239214"/>
                  </a:cubicBezTo>
                  <a:cubicBezTo>
                    <a:pt x="193585" y="242980"/>
                    <a:pt x="193233" y="247422"/>
                    <a:pt x="193233" y="252542"/>
                  </a:cubicBezTo>
                  <a:lnTo>
                    <a:pt x="193233" y="279498"/>
                  </a:lnTo>
                  <a:cubicBezTo>
                    <a:pt x="193233" y="283513"/>
                    <a:pt x="192478" y="287279"/>
                    <a:pt x="190969" y="290792"/>
                  </a:cubicBezTo>
                  <a:cubicBezTo>
                    <a:pt x="189459" y="294306"/>
                    <a:pt x="187396" y="297367"/>
                    <a:pt x="184779" y="299978"/>
                  </a:cubicBezTo>
                  <a:cubicBezTo>
                    <a:pt x="182163" y="302588"/>
                    <a:pt x="179093" y="304646"/>
                    <a:pt x="175571" y="306152"/>
                  </a:cubicBezTo>
                  <a:cubicBezTo>
                    <a:pt x="172048" y="307658"/>
                    <a:pt x="168273" y="308412"/>
                    <a:pt x="164248" y="308412"/>
                  </a:cubicBezTo>
                  <a:lnTo>
                    <a:pt x="125601" y="308412"/>
                  </a:lnTo>
                  <a:cubicBezTo>
                    <a:pt x="121576" y="308412"/>
                    <a:pt x="117801" y="307658"/>
                    <a:pt x="114279" y="306152"/>
                  </a:cubicBezTo>
                  <a:cubicBezTo>
                    <a:pt x="110757" y="304646"/>
                    <a:pt x="107687" y="302588"/>
                    <a:pt x="105070" y="299978"/>
                  </a:cubicBezTo>
                  <a:cubicBezTo>
                    <a:pt x="102454" y="297367"/>
                    <a:pt x="100391" y="294306"/>
                    <a:pt x="98881" y="290792"/>
                  </a:cubicBezTo>
                  <a:cubicBezTo>
                    <a:pt x="97371" y="287279"/>
                    <a:pt x="96617" y="283513"/>
                    <a:pt x="96617" y="279498"/>
                  </a:cubicBezTo>
                  <a:lnTo>
                    <a:pt x="96617" y="252391"/>
                  </a:lnTo>
                  <a:cubicBezTo>
                    <a:pt x="96617" y="247271"/>
                    <a:pt x="96264" y="242854"/>
                    <a:pt x="95560" y="239139"/>
                  </a:cubicBezTo>
                  <a:cubicBezTo>
                    <a:pt x="94855" y="235424"/>
                    <a:pt x="93773" y="231935"/>
                    <a:pt x="92314" y="228673"/>
                  </a:cubicBezTo>
                  <a:cubicBezTo>
                    <a:pt x="90855" y="225410"/>
                    <a:pt x="89043" y="222172"/>
                    <a:pt x="86879" y="218960"/>
                  </a:cubicBezTo>
                  <a:cubicBezTo>
                    <a:pt x="84716" y="215748"/>
                    <a:pt x="82174" y="212133"/>
                    <a:pt x="79256" y="208117"/>
                  </a:cubicBezTo>
                  <a:cubicBezTo>
                    <a:pt x="75532" y="202998"/>
                    <a:pt x="72337" y="198003"/>
                    <a:pt x="69670" y="193133"/>
                  </a:cubicBezTo>
                  <a:cubicBezTo>
                    <a:pt x="67003" y="188264"/>
                    <a:pt x="64788" y="183295"/>
                    <a:pt x="63027" y="178225"/>
                  </a:cubicBezTo>
                  <a:cubicBezTo>
                    <a:pt x="61266" y="173155"/>
                    <a:pt x="59983" y="167859"/>
                    <a:pt x="59178" y="162337"/>
                  </a:cubicBezTo>
                  <a:cubicBezTo>
                    <a:pt x="58372" y="156816"/>
                    <a:pt x="57970" y="150893"/>
                    <a:pt x="57970" y="144567"/>
                  </a:cubicBezTo>
                  <a:cubicBezTo>
                    <a:pt x="57970" y="132621"/>
                    <a:pt x="60260" y="121377"/>
                    <a:pt x="64839" y="110836"/>
                  </a:cubicBezTo>
                  <a:cubicBezTo>
                    <a:pt x="69418" y="100294"/>
                    <a:pt x="75633" y="91108"/>
                    <a:pt x="83483" y="83277"/>
                  </a:cubicBezTo>
                  <a:cubicBezTo>
                    <a:pt x="91333" y="75446"/>
                    <a:pt x="100541" y="69247"/>
                    <a:pt x="111109" y="64679"/>
                  </a:cubicBezTo>
                  <a:cubicBezTo>
                    <a:pt x="121676" y="60111"/>
                    <a:pt x="132948" y="57827"/>
                    <a:pt x="144925" y="57827"/>
                  </a:cubicBezTo>
                  <a:close/>
                  <a:moveTo>
                    <a:pt x="173909" y="269860"/>
                  </a:moveTo>
                  <a:lnTo>
                    <a:pt x="115940" y="269860"/>
                  </a:lnTo>
                  <a:lnTo>
                    <a:pt x="115940" y="279498"/>
                  </a:lnTo>
                  <a:cubicBezTo>
                    <a:pt x="115940" y="282107"/>
                    <a:pt x="116896" y="284367"/>
                    <a:pt x="118808" y="286275"/>
                  </a:cubicBezTo>
                  <a:cubicBezTo>
                    <a:pt x="120721" y="288182"/>
                    <a:pt x="122985" y="289136"/>
                    <a:pt x="125601" y="289136"/>
                  </a:cubicBezTo>
                  <a:lnTo>
                    <a:pt x="164248" y="289136"/>
                  </a:lnTo>
                  <a:cubicBezTo>
                    <a:pt x="166865" y="289136"/>
                    <a:pt x="169129" y="288182"/>
                    <a:pt x="171041" y="286275"/>
                  </a:cubicBezTo>
                  <a:cubicBezTo>
                    <a:pt x="172954" y="284367"/>
                    <a:pt x="173909" y="282107"/>
                    <a:pt x="173909" y="279498"/>
                  </a:cubicBezTo>
                  <a:lnTo>
                    <a:pt x="173909" y="269860"/>
                  </a:lnTo>
                  <a:close/>
                  <a:moveTo>
                    <a:pt x="173909" y="250584"/>
                  </a:moveTo>
                  <a:cubicBezTo>
                    <a:pt x="174010" y="242251"/>
                    <a:pt x="175042" y="235099"/>
                    <a:pt x="177004" y="229125"/>
                  </a:cubicBezTo>
                  <a:cubicBezTo>
                    <a:pt x="178967" y="223151"/>
                    <a:pt x="181383" y="217730"/>
                    <a:pt x="184251" y="212861"/>
                  </a:cubicBezTo>
                  <a:cubicBezTo>
                    <a:pt x="187119" y="207991"/>
                    <a:pt x="190189" y="203374"/>
                    <a:pt x="193459" y="199007"/>
                  </a:cubicBezTo>
                  <a:cubicBezTo>
                    <a:pt x="196730" y="194639"/>
                    <a:pt x="199800" y="189921"/>
                    <a:pt x="202668" y="184851"/>
                  </a:cubicBezTo>
                  <a:cubicBezTo>
                    <a:pt x="205536" y="179781"/>
                    <a:pt x="207901" y="174034"/>
                    <a:pt x="209763" y="167608"/>
                  </a:cubicBezTo>
                  <a:cubicBezTo>
                    <a:pt x="211625" y="161183"/>
                    <a:pt x="212556" y="153503"/>
                    <a:pt x="212556" y="144567"/>
                  </a:cubicBezTo>
                  <a:cubicBezTo>
                    <a:pt x="212556" y="135231"/>
                    <a:pt x="210795" y="126472"/>
                    <a:pt x="207273" y="118290"/>
                  </a:cubicBezTo>
                  <a:cubicBezTo>
                    <a:pt x="203750" y="110108"/>
                    <a:pt x="198919" y="102955"/>
                    <a:pt x="192780" y="96830"/>
                  </a:cubicBezTo>
                  <a:cubicBezTo>
                    <a:pt x="186641" y="90706"/>
                    <a:pt x="179470" y="85887"/>
                    <a:pt x="171268" y="82373"/>
                  </a:cubicBezTo>
                  <a:cubicBezTo>
                    <a:pt x="163065" y="78860"/>
                    <a:pt x="154284" y="77103"/>
                    <a:pt x="144925" y="77103"/>
                  </a:cubicBezTo>
                  <a:cubicBezTo>
                    <a:pt x="135566" y="77103"/>
                    <a:pt x="126784" y="78860"/>
                    <a:pt x="118581" y="82373"/>
                  </a:cubicBezTo>
                  <a:cubicBezTo>
                    <a:pt x="110380" y="85887"/>
                    <a:pt x="103208" y="90706"/>
                    <a:pt x="97069" y="96830"/>
                  </a:cubicBezTo>
                  <a:cubicBezTo>
                    <a:pt x="90930" y="102955"/>
                    <a:pt x="86099" y="110108"/>
                    <a:pt x="82577" y="118290"/>
                  </a:cubicBezTo>
                  <a:cubicBezTo>
                    <a:pt x="79054" y="126472"/>
                    <a:pt x="77293" y="135231"/>
                    <a:pt x="77293" y="144567"/>
                  </a:cubicBezTo>
                  <a:cubicBezTo>
                    <a:pt x="77293" y="153503"/>
                    <a:pt x="78224" y="161183"/>
                    <a:pt x="80086" y="167608"/>
                  </a:cubicBezTo>
                  <a:cubicBezTo>
                    <a:pt x="81948" y="174034"/>
                    <a:pt x="84313" y="179781"/>
                    <a:pt x="87181" y="184851"/>
                  </a:cubicBezTo>
                  <a:cubicBezTo>
                    <a:pt x="90050" y="189921"/>
                    <a:pt x="93119" y="194639"/>
                    <a:pt x="96390" y="199007"/>
                  </a:cubicBezTo>
                  <a:cubicBezTo>
                    <a:pt x="99661" y="203374"/>
                    <a:pt x="102731" y="207991"/>
                    <a:pt x="105599" y="212861"/>
                  </a:cubicBezTo>
                  <a:cubicBezTo>
                    <a:pt x="108467" y="217730"/>
                    <a:pt x="110882" y="223151"/>
                    <a:pt x="112846" y="229125"/>
                  </a:cubicBezTo>
                  <a:cubicBezTo>
                    <a:pt x="114808" y="235099"/>
                    <a:pt x="115839" y="242251"/>
                    <a:pt x="115940" y="250584"/>
                  </a:cubicBezTo>
                  <a:lnTo>
                    <a:pt x="173909" y="250584"/>
                  </a:lnTo>
                  <a:close/>
                  <a:moveTo>
                    <a:pt x="144925" y="38551"/>
                  </a:moveTo>
                  <a:cubicBezTo>
                    <a:pt x="142308" y="38551"/>
                    <a:pt x="140043" y="37598"/>
                    <a:pt x="138132" y="35690"/>
                  </a:cubicBezTo>
                  <a:cubicBezTo>
                    <a:pt x="136219" y="33783"/>
                    <a:pt x="135264" y="31524"/>
                    <a:pt x="135264" y="28914"/>
                  </a:cubicBezTo>
                  <a:lnTo>
                    <a:pt x="135264" y="9638"/>
                  </a:lnTo>
                  <a:cubicBezTo>
                    <a:pt x="135264" y="7028"/>
                    <a:pt x="136219" y="4769"/>
                    <a:pt x="138132" y="2861"/>
                  </a:cubicBezTo>
                  <a:cubicBezTo>
                    <a:pt x="140043" y="954"/>
                    <a:pt x="142308" y="0"/>
                    <a:pt x="144925" y="0"/>
                  </a:cubicBezTo>
                  <a:cubicBezTo>
                    <a:pt x="147541" y="0"/>
                    <a:pt x="149806" y="954"/>
                    <a:pt x="151718" y="2861"/>
                  </a:cubicBezTo>
                  <a:cubicBezTo>
                    <a:pt x="153631" y="4769"/>
                    <a:pt x="154586" y="7028"/>
                    <a:pt x="154586" y="9638"/>
                  </a:cubicBezTo>
                  <a:lnTo>
                    <a:pt x="154586" y="28914"/>
                  </a:lnTo>
                  <a:cubicBezTo>
                    <a:pt x="154586" y="31524"/>
                    <a:pt x="153631" y="33783"/>
                    <a:pt x="151718" y="35690"/>
                  </a:cubicBezTo>
                  <a:cubicBezTo>
                    <a:pt x="149806" y="37598"/>
                    <a:pt x="147541" y="38551"/>
                    <a:pt x="144925" y="38551"/>
                  </a:cubicBezTo>
                  <a:close/>
                  <a:moveTo>
                    <a:pt x="9662" y="139749"/>
                  </a:moveTo>
                  <a:cubicBezTo>
                    <a:pt x="7045" y="139749"/>
                    <a:pt x="4781" y="138795"/>
                    <a:pt x="2868" y="136887"/>
                  </a:cubicBezTo>
                  <a:cubicBezTo>
                    <a:pt x="956" y="134980"/>
                    <a:pt x="0" y="132721"/>
                    <a:pt x="0" y="130111"/>
                  </a:cubicBezTo>
                  <a:cubicBezTo>
                    <a:pt x="0" y="127500"/>
                    <a:pt x="956" y="125242"/>
                    <a:pt x="2868" y="123334"/>
                  </a:cubicBezTo>
                  <a:cubicBezTo>
                    <a:pt x="4781" y="121427"/>
                    <a:pt x="7045" y="120473"/>
                    <a:pt x="9662" y="120473"/>
                  </a:cubicBezTo>
                  <a:lnTo>
                    <a:pt x="28985" y="120473"/>
                  </a:lnTo>
                  <a:cubicBezTo>
                    <a:pt x="31602" y="120473"/>
                    <a:pt x="33866" y="121427"/>
                    <a:pt x="35778" y="123334"/>
                  </a:cubicBezTo>
                  <a:cubicBezTo>
                    <a:pt x="37691" y="125242"/>
                    <a:pt x="38647" y="127500"/>
                    <a:pt x="38647" y="130111"/>
                  </a:cubicBezTo>
                  <a:cubicBezTo>
                    <a:pt x="38647" y="132721"/>
                    <a:pt x="37691" y="134980"/>
                    <a:pt x="35778" y="136887"/>
                  </a:cubicBezTo>
                  <a:cubicBezTo>
                    <a:pt x="33866" y="138795"/>
                    <a:pt x="31602" y="139749"/>
                    <a:pt x="28985" y="139749"/>
                  </a:cubicBezTo>
                  <a:lnTo>
                    <a:pt x="9662" y="139749"/>
                  </a:lnTo>
                  <a:close/>
                  <a:moveTo>
                    <a:pt x="9209" y="195769"/>
                  </a:moveTo>
                  <a:cubicBezTo>
                    <a:pt x="9209" y="193761"/>
                    <a:pt x="9787" y="191979"/>
                    <a:pt x="10945" y="190423"/>
                  </a:cubicBezTo>
                  <a:cubicBezTo>
                    <a:pt x="12102" y="188866"/>
                    <a:pt x="13587" y="187687"/>
                    <a:pt x="15398" y="186884"/>
                  </a:cubicBezTo>
                  <a:cubicBezTo>
                    <a:pt x="16505" y="186482"/>
                    <a:pt x="18040" y="185830"/>
                    <a:pt x="20003" y="184927"/>
                  </a:cubicBezTo>
                  <a:cubicBezTo>
                    <a:pt x="21965" y="184023"/>
                    <a:pt x="24003" y="183145"/>
                    <a:pt x="26117" y="182291"/>
                  </a:cubicBezTo>
                  <a:cubicBezTo>
                    <a:pt x="28230" y="181438"/>
                    <a:pt x="30268" y="180684"/>
                    <a:pt x="32231" y="180032"/>
                  </a:cubicBezTo>
                  <a:cubicBezTo>
                    <a:pt x="34193" y="179379"/>
                    <a:pt x="35778" y="179054"/>
                    <a:pt x="36986" y="179054"/>
                  </a:cubicBezTo>
                  <a:cubicBezTo>
                    <a:pt x="39603" y="179054"/>
                    <a:pt x="41867" y="180007"/>
                    <a:pt x="43779" y="181914"/>
                  </a:cubicBezTo>
                  <a:cubicBezTo>
                    <a:pt x="45692" y="183822"/>
                    <a:pt x="46648" y="186131"/>
                    <a:pt x="46648" y="188841"/>
                  </a:cubicBezTo>
                  <a:cubicBezTo>
                    <a:pt x="46648" y="190849"/>
                    <a:pt x="46069" y="192631"/>
                    <a:pt x="44912" y="194188"/>
                  </a:cubicBezTo>
                  <a:cubicBezTo>
                    <a:pt x="43754" y="195743"/>
                    <a:pt x="42270" y="196923"/>
                    <a:pt x="40458" y="197726"/>
                  </a:cubicBezTo>
                  <a:cubicBezTo>
                    <a:pt x="39351" y="198228"/>
                    <a:pt x="37816" y="198907"/>
                    <a:pt x="35854" y="199759"/>
                  </a:cubicBezTo>
                  <a:cubicBezTo>
                    <a:pt x="33891" y="200612"/>
                    <a:pt x="31853" y="201466"/>
                    <a:pt x="29740" y="202319"/>
                  </a:cubicBezTo>
                  <a:cubicBezTo>
                    <a:pt x="27626" y="203173"/>
                    <a:pt x="25588" y="203926"/>
                    <a:pt x="23626" y="204579"/>
                  </a:cubicBezTo>
                  <a:cubicBezTo>
                    <a:pt x="21663" y="205231"/>
                    <a:pt x="20078" y="205557"/>
                    <a:pt x="18870" y="205557"/>
                  </a:cubicBezTo>
                  <a:cubicBezTo>
                    <a:pt x="16254" y="205557"/>
                    <a:pt x="13989" y="204603"/>
                    <a:pt x="12077" y="202696"/>
                  </a:cubicBezTo>
                  <a:cubicBezTo>
                    <a:pt x="10165" y="200789"/>
                    <a:pt x="9209" y="198480"/>
                    <a:pt x="9209" y="195769"/>
                  </a:cubicBezTo>
                  <a:close/>
                  <a:moveTo>
                    <a:pt x="33816" y="62194"/>
                  </a:moveTo>
                  <a:cubicBezTo>
                    <a:pt x="35426" y="62194"/>
                    <a:pt x="37087" y="62696"/>
                    <a:pt x="38798" y="63700"/>
                  </a:cubicBezTo>
                  <a:lnTo>
                    <a:pt x="55403" y="73639"/>
                  </a:lnTo>
                  <a:cubicBezTo>
                    <a:pt x="56813" y="74442"/>
                    <a:pt x="57920" y="75597"/>
                    <a:pt x="58725" y="77103"/>
                  </a:cubicBezTo>
                  <a:cubicBezTo>
                    <a:pt x="59530" y="78609"/>
                    <a:pt x="59932" y="80215"/>
                    <a:pt x="59932" y="81922"/>
                  </a:cubicBezTo>
                  <a:cubicBezTo>
                    <a:pt x="59932" y="84532"/>
                    <a:pt x="58976" y="86791"/>
                    <a:pt x="57064" y="88698"/>
                  </a:cubicBezTo>
                  <a:cubicBezTo>
                    <a:pt x="55152" y="90606"/>
                    <a:pt x="52887" y="91560"/>
                    <a:pt x="50271" y="91560"/>
                  </a:cubicBezTo>
                  <a:cubicBezTo>
                    <a:pt x="48459" y="91560"/>
                    <a:pt x="46799" y="91108"/>
                    <a:pt x="45289" y="90204"/>
                  </a:cubicBezTo>
                  <a:lnTo>
                    <a:pt x="28834" y="80115"/>
                  </a:lnTo>
                  <a:cubicBezTo>
                    <a:pt x="27425" y="79211"/>
                    <a:pt x="26293" y="78031"/>
                    <a:pt x="25437" y="76576"/>
                  </a:cubicBezTo>
                  <a:cubicBezTo>
                    <a:pt x="24582" y="75120"/>
                    <a:pt x="24154" y="73539"/>
                    <a:pt x="24154" y="71832"/>
                  </a:cubicBezTo>
                  <a:cubicBezTo>
                    <a:pt x="24154" y="69222"/>
                    <a:pt x="25110" y="66963"/>
                    <a:pt x="27022" y="65056"/>
                  </a:cubicBezTo>
                  <a:cubicBezTo>
                    <a:pt x="28935" y="63148"/>
                    <a:pt x="31199" y="62194"/>
                    <a:pt x="33816" y="62194"/>
                  </a:cubicBezTo>
                  <a:close/>
                  <a:moveTo>
                    <a:pt x="91484" y="53008"/>
                  </a:moveTo>
                  <a:cubicBezTo>
                    <a:pt x="89773" y="53008"/>
                    <a:pt x="88137" y="52556"/>
                    <a:pt x="86577" y="51653"/>
                  </a:cubicBezTo>
                  <a:cubicBezTo>
                    <a:pt x="85017" y="50749"/>
                    <a:pt x="83835" y="49545"/>
                    <a:pt x="83030" y="48039"/>
                  </a:cubicBezTo>
                  <a:lnTo>
                    <a:pt x="73670" y="31172"/>
                  </a:lnTo>
                  <a:cubicBezTo>
                    <a:pt x="72865" y="29767"/>
                    <a:pt x="72462" y="28211"/>
                    <a:pt x="72462" y="26504"/>
                  </a:cubicBezTo>
                  <a:cubicBezTo>
                    <a:pt x="72462" y="23894"/>
                    <a:pt x="73419" y="21635"/>
                    <a:pt x="75331" y="19727"/>
                  </a:cubicBezTo>
                  <a:cubicBezTo>
                    <a:pt x="77243" y="17820"/>
                    <a:pt x="79507" y="16866"/>
                    <a:pt x="82124" y="16866"/>
                  </a:cubicBezTo>
                  <a:cubicBezTo>
                    <a:pt x="83835" y="16866"/>
                    <a:pt x="85470" y="17318"/>
                    <a:pt x="87030" y="18222"/>
                  </a:cubicBezTo>
                  <a:cubicBezTo>
                    <a:pt x="88590" y="19125"/>
                    <a:pt x="89773" y="20330"/>
                    <a:pt x="90578" y="21836"/>
                  </a:cubicBezTo>
                  <a:lnTo>
                    <a:pt x="99937" y="38702"/>
                  </a:lnTo>
                  <a:cubicBezTo>
                    <a:pt x="100743" y="40108"/>
                    <a:pt x="101145" y="41613"/>
                    <a:pt x="101145" y="43220"/>
                  </a:cubicBezTo>
                  <a:cubicBezTo>
                    <a:pt x="101145" y="45930"/>
                    <a:pt x="100190" y="48239"/>
                    <a:pt x="98277" y="50147"/>
                  </a:cubicBezTo>
                  <a:cubicBezTo>
                    <a:pt x="96365" y="52054"/>
                    <a:pt x="94100" y="53008"/>
                    <a:pt x="91484" y="53008"/>
                  </a:cubicBezTo>
                  <a:close/>
                  <a:moveTo>
                    <a:pt x="280188" y="120473"/>
                  </a:moveTo>
                  <a:cubicBezTo>
                    <a:pt x="282805" y="120473"/>
                    <a:pt x="285069" y="121427"/>
                    <a:pt x="286982" y="123334"/>
                  </a:cubicBezTo>
                  <a:cubicBezTo>
                    <a:pt x="288893" y="125242"/>
                    <a:pt x="289850" y="127500"/>
                    <a:pt x="289850" y="130111"/>
                  </a:cubicBezTo>
                  <a:cubicBezTo>
                    <a:pt x="289850" y="132721"/>
                    <a:pt x="288893" y="134980"/>
                    <a:pt x="286982" y="136887"/>
                  </a:cubicBezTo>
                  <a:cubicBezTo>
                    <a:pt x="285069" y="138795"/>
                    <a:pt x="282805" y="139749"/>
                    <a:pt x="280188" y="139749"/>
                  </a:cubicBezTo>
                  <a:lnTo>
                    <a:pt x="260865" y="139749"/>
                  </a:lnTo>
                  <a:cubicBezTo>
                    <a:pt x="258248" y="139749"/>
                    <a:pt x="255983" y="138795"/>
                    <a:pt x="254071" y="136887"/>
                  </a:cubicBezTo>
                  <a:cubicBezTo>
                    <a:pt x="252159" y="134980"/>
                    <a:pt x="251203" y="132721"/>
                    <a:pt x="251203" y="130111"/>
                  </a:cubicBezTo>
                  <a:cubicBezTo>
                    <a:pt x="251203" y="127500"/>
                    <a:pt x="252159" y="125242"/>
                    <a:pt x="254071" y="123334"/>
                  </a:cubicBezTo>
                  <a:cubicBezTo>
                    <a:pt x="255983" y="121427"/>
                    <a:pt x="258248" y="120473"/>
                    <a:pt x="260865" y="120473"/>
                  </a:cubicBezTo>
                  <a:lnTo>
                    <a:pt x="280188" y="120473"/>
                  </a:lnTo>
                  <a:close/>
                  <a:moveTo>
                    <a:pt x="253014" y="178902"/>
                  </a:moveTo>
                  <a:cubicBezTo>
                    <a:pt x="254222" y="178902"/>
                    <a:pt x="255782" y="179254"/>
                    <a:pt x="257694" y="179957"/>
                  </a:cubicBezTo>
                  <a:cubicBezTo>
                    <a:pt x="259607" y="180660"/>
                    <a:pt x="261619" y="181462"/>
                    <a:pt x="263733" y="182366"/>
                  </a:cubicBezTo>
                  <a:cubicBezTo>
                    <a:pt x="265847" y="183269"/>
                    <a:pt x="267884" y="184173"/>
                    <a:pt x="269847" y="185077"/>
                  </a:cubicBezTo>
                  <a:cubicBezTo>
                    <a:pt x="271809" y="185980"/>
                    <a:pt x="273345" y="186633"/>
                    <a:pt x="274451" y="187035"/>
                  </a:cubicBezTo>
                  <a:cubicBezTo>
                    <a:pt x="276263" y="187838"/>
                    <a:pt x="277722" y="189018"/>
                    <a:pt x="278829" y="190573"/>
                  </a:cubicBezTo>
                  <a:cubicBezTo>
                    <a:pt x="279936" y="192130"/>
                    <a:pt x="280490" y="193912"/>
                    <a:pt x="280490" y="195920"/>
                  </a:cubicBezTo>
                  <a:cubicBezTo>
                    <a:pt x="280490" y="198529"/>
                    <a:pt x="279534" y="200789"/>
                    <a:pt x="277621" y="202696"/>
                  </a:cubicBezTo>
                  <a:cubicBezTo>
                    <a:pt x="275710" y="204603"/>
                    <a:pt x="273445" y="205557"/>
                    <a:pt x="270828" y="205557"/>
                  </a:cubicBezTo>
                  <a:cubicBezTo>
                    <a:pt x="269721" y="205557"/>
                    <a:pt x="268186" y="205231"/>
                    <a:pt x="266224" y="204579"/>
                  </a:cubicBezTo>
                  <a:cubicBezTo>
                    <a:pt x="264262" y="203926"/>
                    <a:pt x="262223" y="203148"/>
                    <a:pt x="260110" y="202244"/>
                  </a:cubicBezTo>
                  <a:cubicBezTo>
                    <a:pt x="257996" y="201341"/>
                    <a:pt x="255959" y="200462"/>
                    <a:pt x="253996" y="199609"/>
                  </a:cubicBezTo>
                  <a:cubicBezTo>
                    <a:pt x="252033" y="198755"/>
                    <a:pt x="250499" y="198078"/>
                    <a:pt x="249391" y="197576"/>
                  </a:cubicBezTo>
                  <a:cubicBezTo>
                    <a:pt x="247580" y="196773"/>
                    <a:pt x="246096" y="195568"/>
                    <a:pt x="244938" y="193962"/>
                  </a:cubicBezTo>
                  <a:cubicBezTo>
                    <a:pt x="243781" y="192355"/>
                    <a:pt x="243202" y="190548"/>
                    <a:pt x="243202" y="188540"/>
                  </a:cubicBezTo>
                  <a:cubicBezTo>
                    <a:pt x="243202" y="185830"/>
                    <a:pt x="244183" y="183546"/>
                    <a:pt x="246146" y="181688"/>
                  </a:cubicBezTo>
                  <a:cubicBezTo>
                    <a:pt x="248108" y="179831"/>
                    <a:pt x="250398" y="178902"/>
                    <a:pt x="253014" y="178902"/>
                  </a:cubicBezTo>
                  <a:close/>
                  <a:moveTo>
                    <a:pt x="265695" y="71832"/>
                  </a:moveTo>
                  <a:cubicBezTo>
                    <a:pt x="265695" y="73539"/>
                    <a:pt x="265267" y="75120"/>
                    <a:pt x="264412" y="76576"/>
                  </a:cubicBezTo>
                  <a:cubicBezTo>
                    <a:pt x="263557" y="78031"/>
                    <a:pt x="262424" y="79211"/>
                    <a:pt x="261015" y="80115"/>
                  </a:cubicBezTo>
                  <a:lnTo>
                    <a:pt x="244560" y="90204"/>
                  </a:lnTo>
                  <a:cubicBezTo>
                    <a:pt x="243051" y="91108"/>
                    <a:pt x="241390" y="91560"/>
                    <a:pt x="239579" y="91560"/>
                  </a:cubicBezTo>
                  <a:cubicBezTo>
                    <a:pt x="236962" y="91560"/>
                    <a:pt x="234698" y="90606"/>
                    <a:pt x="232785" y="88698"/>
                  </a:cubicBezTo>
                  <a:cubicBezTo>
                    <a:pt x="230874" y="86791"/>
                    <a:pt x="229917" y="84532"/>
                    <a:pt x="229917" y="81922"/>
                  </a:cubicBezTo>
                  <a:cubicBezTo>
                    <a:pt x="229917" y="80215"/>
                    <a:pt x="230319" y="78609"/>
                    <a:pt x="231125" y="77103"/>
                  </a:cubicBezTo>
                  <a:cubicBezTo>
                    <a:pt x="231930" y="75597"/>
                    <a:pt x="233037" y="74442"/>
                    <a:pt x="234446" y="73639"/>
                  </a:cubicBezTo>
                  <a:lnTo>
                    <a:pt x="251052" y="63700"/>
                  </a:lnTo>
                  <a:cubicBezTo>
                    <a:pt x="252763" y="62696"/>
                    <a:pt x="254423" y="62194"/>
                    <a:pt x="256034" y="62194"/>
                  </a:cubicBezTo>
                  <a:cubicBezTo>
                    <a:pt x="258650" y="62194"/>
                    <a:pt x="260915" y="63148"/>
                    <a:pt x="262827" y="65056"/>
                  </a:cubicBezTo>
                  <a:cubicBezTo>
                    <a:pt x="264740" y="66963"/>
                    <a:pt x="265695" y="69222"/>
                    <a:pt x="265695" y="71832"/>
                  </a:cubicBezTo>
                  <a:close/>
                  <a:moveTo>
                    <a:pt x="198366" y="53008"/>
                  </a:moveTo>
                  <a:cubicBezTo>
                    <a:pt x="195749" y="53008"/>
                    <a:pt x="193484" y="52054"/>
                    <a:pt x="191573" y="50147"/>
                  </a:cubicBezTo>
                  <a:cubicBezTo>
                    <a:pt x="189660" y="48239"/>
                    <a:pt x="188705" y="45930"/>
                    <a:pt x="188705" y="43220"/>
                  </a:cubicBezTo>
                  <a:cubicBezTo>
                    <a:pt x="188705" y="41613"/>
                    <a:pt x="189107" y="40108"/>
                    <a:pt x="189912" y="38702"/>
                  </a:cubicBezTo>
                  <a:lnTo>
                    <a:pt x="199272" y="21836"/>
                  </a:lnTo>
                  <a:cubicBezTo>
                    <a:pt x="200076" y="20330"/>
                    <a:pt x="201259" y="19125"/>
                    <a:pt x="202820" y="18222"/>
                  </a:cubicBezTo>
                  <a:cubicBezTo>
                    <a:pt x="204379" y="17318"/>
                    <a:pt x="206014" y="16866"/>
                    <a:pt x="207726" y="16866"/>
                  </a:cubicBezTo>
                  <a:cubicBezTo>
                    <a:pt x="210342" y="16866"/>
                    <a:pt x="212607" y="17820"/>
                    <a:pt x="214519" y="19727"/>
                  </a:cubicBezTo>
                  <a:cubicBezTo>
                    <a:pt x="216431" y="21635"/>
                    <a:pt x="217387" y="23894"/>
                    <a:pt x="217387" y="26504"/>
                  </a:cubicBezTo>
                  <a:cubicBezTo>
                    <a:pt x="217387" y="28211"/>
                    <a:pt x="216984" y="29767"/>
                    <a:pt x="216179" y="31172"/>
                  </a:cubicBezTo>
                  <a:lnTo>
                    <a:pt x="206820" y="48039"/>
                  </a:lnTo>
                  <a:cubicBezTo>
                    <a:pt x="206014" y="49545"/>
                    <a:pt x="204832" y="50749"/>
                    <a:pt x="203272" y="51653"/>
                  </a:cubicBezTo>
                  <a:cubicBezTo>
                    <a:pt x="201712" y="52556"/>
                    <a:pt x="200076" y="53008"/>
                    <a:pt x="198366" y="53008"/>
                  </a:cubicBezTo>
                  <a:close/>
                </a:path>
              </a:pathLst>
            </a:custGeom>
            <a:solidFill>
              <a:schemeClr val="bg1"/>
            </a:solidFill>
            <a:ln w="9525" cap="flat">
              <a:noFill/>
              <a:prstDash val="solid"/>
              <a:miter/>
            </a:ln>
          </p:spPr>
          <p:txBody>
            <a:bodyPr rtlCol="0" anchor="ct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765" b="0" i="0" u="none" strike="noStrike" kern="1200" cap="none" spc="0" normalizeH="0" baseline="0" noProof="0">
                <a:ln>
                  <a:noFill/>
                </a:ln>
                <a:solidFill>
                  <a:prstClr val="black"/>
                </a:solidFill>
                <a:effectLst/>
                <a:uLnTx/>
                <a:uFillTx/>
                <a:latin typeface="Segoe UI"/>
                <a:ea typeface="+mn-ea"/>
                <a:cs typeface="+mn-cs"/>
              </a:endParaRPr>
            </a:p>
          </p:txBody>
        </p:sp>
      </p:grpSp>
      <p:sp>
        <p:nvSpPr>
          <p:cNvPr id="12" name="Text Placeholder 1">
            <a:extLst>
              <a:ext uri="{FF2B5EF4-FFF2-40B4-BE49-F238E27FC236}">
                <a16:creationId xmlns:a16="http://schemas.microsoft.com/office/drawing/2014/main" id="{D08CF8B5-C3FA-7C74-D06A-1A40D96450E4}"/>
              </a:ext>
            </a:extLst>
          </p:cNvPr>
          <p:cNvSpPr txBox="1">
            <a:spLocks/>
          </p:cNvSpPr>
          <p:nvPr/>
        </p:nvSpPr>
        <p:spPr>
          <a:xfrm>
            <a:off x="467945" y="1039936"/>
            <a:ext cx="5595938" cy="323783"/>
          </a:xfrm>
          <a:prstGeom prst="rect">
            <a:avLst/>
          </a:prstGeom>
        </p:spPr>
        <p:txBody>
          <a:bodyPr vert="horz" wrap="square" lIns="0" tIns="0" rIns="0" bIns="0" rtlCol="0">
            <a:normAutofit/>
          </a:bodyPr>
          <a:lstStyle>
            <a:lvl1pPr marL="137160" marR="0" indent="-137160"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600" kern="1200" spc="0" baseline="0">
                <a:solidFill>
                  <a:schemeClr val="tx1"/>
                </a:solidFill>
                <a:latin typeface="+mn-lt"/>
                <a:ea typeface="+mn-ea"/>
                <a:cs typeface="Segoe UI" panose="020B0502040204020203" pitchFamily="34" charset="0"/>
              </a:defRPr>
            </a:lvl1pPr>
            <a:lvl2pPr marL="265176" marR="0" indent="-109728"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400" kern="1200" spc="0" baseline="0">
                <a:solidFill>
                  <a:schemeClr val="tx1"/>
                </a:solidFill>
                <a:latin typeface="+mn-lt"/>
                <a:ea typeface="+mn-ea"/>
                <a:cs typeface="+mn-cs"/>
              </a:defRPr>
            </a:lvl2pPr>
            <a:lvl3pPr marL="384048" marR="0" indent="-118872"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2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00" kern="1200" spc="0" baseline="0">
                <a:gradFill>
                  <a:gsLst>
                    <a:gs pos="1250">
                      <a:schemeClr val="tx1"/>
                    </a:gs>
                    <a:gs pos="100000">
                      <a:schemeClr val="tx1"/>
                    </a:gs>
                  </a:gsLst>
                  <a:lin ang="5400000" scaled="0"/>
                </a:gra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00" kern="1200" spc="0" baseline="0">
                <a:gradFill>
                  <a:gsLst>
                    <a:gs pos="1250">
                      <a:schemeClr val="tx1"/>
                    </a:gs>
                    <a:gs pos="100000">
                      <a:schemeClr val="tx1"/>
                    </a:gs>
                  </a:gsLst>
                  <a:lin ang="5400000" scaled="0"/>
                </a:gra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1" indent="0" algn="l" defTabSz="932742" rtl="0" eaLnBrk="1" fontAlgn="auto" latinLnBrk="0" hangingPunct="1">
              <a:lnSpc>
                <a:spcPct val="100000"/>
              </a:lnSpc>
              <a:spcBef>
                <a:spcPts val="1000"/>
              </a:spcBef>
              <a:spcAft>
                <a:spcPts val="0"/>
              </a:spcAft>
              <a:buClrTx/>
              <a:buSzPct val="90000"/>
              <a:buFont typeface="Arial" panose="020B0604020202020204" pitchFamily="34" charset="0"/>
              <a:buNone/>
              <a:tabLst/>
              <a:defRPr/>
            </a:pPr>
            <a:r>
              <a:rPr kumimoji="0" lang="en-US" sz="1600" b="1" i="0" u="none" strike="noStrike" kern="1200" cap="none" spc="0" normalizeH="0" baseline="0" noProof="0" dirty="0">
                <a:ln>
                  <a:noFill/>
                </a:ln>
                <a:solidFill>
                  <a:srgbClr val="0078D4"/>
                </a:solidFill>
                <a:effectLst/>
                <a:uLnTx/>
                <a:uFillTx/>
                <a:latin typeface="Segoe UI Semibold" panose="020B0502040204020203" pitchFamily="34" charset="0"/>
                <a:ea typeface="+mn-ea"/>
                <a:cs typeface="Segoe UI Semibold" panose="020B0502040204020203" pitchFamily="34" charset="0"/>
              </a:rPr>
              <a:t>Building agents with Copilot Studio</a:t>
            </a:r>
          </a:p>
        </p:txBody>
      </p:sp>
      <p:sp>
        <p:nvSpPr>
          <p:cNvPr id="13" name="Text Placeholder 15">
            <a:extLst>
              <a:ext uri="{FF2B5EF4-FFF2-40B4-BE49-F238E27FC236}">
                <a16:creationId xmlns:a16="http://schemas.microsoft.com/office/drawing/2014/main" id="{9E7061C5-8D15-0C4D-F998-5036A1A6963A}"/>
              </a:ext>
            </a:extLst>
          </p:cNvPr>
          <p:cNvSpPr txBox="1">
            <a:spLocks/>
          </p:cNvSpPr>
          <p:nvPr/>
        </p:nvSpPr>
        <p:spPr>
          <a:xfrm>
            <a:off x="467945" y="1405344"/>
            <a:ext cx="5954779" cy="3092930"/>
          </a:xfrm>
          <a:prstGeom prst="rect">
            <a:avLst/>
          </a:prstGeom>
        </p:spPr>
        <p:txBody>
          <a:bodyPr vert="horz" lIns="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113" marR="0" lvl="1"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400" b="1"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Copilot Studio is the platform to build agents that extend Microsoft 365 Copilot or operate standalone:</a:t>
            </a:r>
          </a:p>
          <a:p>
            <a:pPr marL="296863" marR="0" lvl="1" indent="-285750" algn="l" defTabSz="914400" rtl="0" eaLnBrk="1" fontAlgn="auto" latinLnBrk="0" hangingPunct="1">
              <a:lnSpc>
                <a:spcPct val="90000"/>
              </a:lnSpc>
              <a:spcBef>
                <a:spcPts val="1000"/>
              </a:spcBef>
              <a:spcAft>
                <a:spcPts val="0"/>
              </a:spcAft>
              <a:buClrTx/>
              <a:buSzTx/>
              <a:buFontTx/>
              <a:buChar char="-"/>
              <a:tabLst/>
              <a:defRPr/>
            </a:pPr>
            <a:r>
              <a:rPr kumimoji="0" lang="en-US" sz="14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End users can build in Copilot Studio and SharePoint.</a:t>
            </a:r>
          </a:p>
          <a:p>
            <a:pPr marL="296863" marR="0" lvl="1" indent="-285750" algn="l" defTabSz="914400" rtl="0" eaLnBrk="1" fontAlgn="auto" latinLnBrk="0" hangingPunct="1">
              <a:lnSpc>
                <a:spcPct val="90000"/>
              </a:lnSpc>
              <a:spcBef>
                <a:spcPts val="1000"/>
              </a:spcBef>
              <a:spcAft>
                <a:spcPts val="0"/>
              </a:spcAft>
              <a:buClrTx/>
              <a:buSzTx/>
              <a:buFontTx/>
              <a:buChar char="-"/>
              <a:tabLst/>
              <a:defRPr/>
            </a:pPr>
            <a:r>
              <a:rPr kumimoji="0" lang="en-US" sz="14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IT and developers can build in Copilot Studio and Azure AI Foundry</a:t>
            </a:r>
          </a:p>
          <a:p>
            <a:pPr marL="11113" marR="0" lvl="1"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400" b="1"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There are countless ways to optimize and reinvent your business processes with </a:t>
            </a:r>
            <a:r>
              <a:rPr kumimoji="0" lang="en-US" sz="1400" b="1"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hlinkClick r:id="rId7"/>
              </a:rPr>
              <a:t>agents</a:t>
            </a:r>
            <a:r>
              <a:rPr kumimoji="0" lang="en-US" sz="1400" b="1"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a:t>
            </a:r>
          </a:p>
          <a:p>
            <a:pPr marL="228600" marR="0" lvl="0" indent="-22860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1400" b="0" i="0" u="none" strike="noStrike" kern="1200" cap="none" spc="0" normalizeH="0" baseline="0" noProof="0" dirty="0">
                <a:ln>
                  <a:noFill/>
                </a:ln>
                <a:solidFill>
                  <a:srgbClr val="333333"/>
                </a:solidFill>
                <a:effectLst/>
                <a:uLnTx/>
                <a:uFillTx/>
                <a:latin typeface="Segoe UI"/>
                <a:ea typeface="+mn-ea"/>
                <a:cs typeface="+mn-cs"/>
              </a:rPr>
              <a:t>Agents can </a:t>
            </a:r>
            <a:r>
              <a:rPr kumimoji="0" lang="en-US" sz="1400" b="1" i="0" u="none" strike="noStrike" kern="1200" cap="none" spc="0" normalizeH="0" baseline="0" noProof="0" dirty="0">
                <a:ln>
                  <a:noFill/>
                </a:ln>
                <a:solidFill>
                  <a:srgbClr val="333333"/>
                </a:solidFill>
                <a:effectLst/>
                <a:uLnTx/>
                <a:uFillTx/>
                <a:latin typeface="Segoe UI"/>
                <a:ea typeface="+mn-ea"/>
                <a:cs typeface="+mn-cs"/>
              </a:rPr>
              <a:t>handle highly variable situations in real time</a:t>
            </a:r>
            <a:r>
              <a:rPr kumimoji="0" lang="en-US" sz="1400" b="0" i="0" u="none" strike="noStrike" kern="1200" cap="none" spc="0" normalizeH="0" baseline="0" noProof="0" dirty="0">
                <a:ln>
                  <a:noFill/>
                </a:ln>
                <a:solidFill>
                  <a:srgbClr val="333333"/>
                </a:solidFill>
                <a:effectLst/>
                <a:uLnTx/>
                <a:uFillTx/>
                <a:latin typeface="Segoe UI"/>
                <a:ea typeface="+mn-ea"/>
                <a:cs typeface="+mn-cs"/>
              </a:rPr>
              <a:t>, using judgment to plan their steps and perform specialized tasks required to complete the job.</a:t>
            </a:r>
          </a:p>
          <a:p>
            <a:pPr marL="228600" marR="0" lvl="0" indent="-22860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1400" b="0" i="0" u="none" strike="noStrike" kern="1200" cap="none" spc="0" normalizeH="0" baseline="0" noProof="0" dirty="0">
                <a:ln>
                  <a:noFill/>
                </a:ln>
                <a:solidFill>
                  <a:srgbClr val="333333"/>
                </a:solidFill>
                <a:effectLst/>
                <a:uLnTx/>
                <a:uFillTx/>
                <a:latin typeface="Segoe UI"/>
                <a:ea typeface="+mn-ea"/>
                <a:cs typeface="+mn-cs"/>
              </a:rPr>
              <a:t>Agents can collaborate with multiple users and other agents to accomplish tasks that </a:t>
            </a:r>
            <a:r>
              <a:rPr kumimoji="0" lang="en-US" sz="1400" b="1" i="0" u="none" strike="noStrike" kern="1200" cap="none" spc="0" normalizeH="0" baseline="0" noProof="0" dirty="0">
                <a:ln>
                  <a:noFill/>
                </a:ln>
                <a:solidFill>
                  <a:srgbClr val="333333"/>
                </a:solidFill>
                <a:effectLst/>
                <a:uLnTx/>
                <a:uFillTx/>
                <a:latin typeface="Segoe UI"/>
                <a:ea typeface="+mn-ea"/>
                <a:cs typeface="+mn-cs"/>
              </a:rPr>
              <a:t>span disconnected systems, and organizational boundaries</a:t>
            </a:r>
            <a:r>
              <a:rPr kumimoji="0" lang="en-US" sz="1400" b="0" i="0" u="none" strike="noStrike" kern="1200" cap="none" spc="0" normalizeH="0" baseline="0" noProof="0" dirty="0">
                <a:ln>
                  <a:noFill/>
                </a:ln>
                <a:solidFill>
                  <a:srgbClr val="333333"/>
                </a:solidFill>
                <a:effectLst/>
                <a:uLnTx/>
                <a:uFillTx/>
                <a:latin typeface="Segoe UI"/>
                <a:ea typeface="+mn-ea"/>
                <a:cs typeface="+mn-cs"/>
              </a:rPr>
              <a:t>.</a:t>
            </a:r>
          </a:p>
          <a:p>
            <a:pPr marL="228600" marR="0" lvl="0" indent="-22860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1400" b="0" i="0" u="none" strike="noStrike" kern="1200" cap="none" spc="0" normalizeH="0" baseline="0" noProof="0" dirty="0">
                <a:ln>
                  <a:noFill/>
                </a:ln>
                <a:solidFill>
                  <a:srgbClr val="333333"/>
                </a:solidFill>
                <a:effectLst/>
                <a:uLnTx/>
                <a:uFillTx/>
                <a:latin typeface="Segoe UI"/>
                <a:ea typeface="+mn-ea"/>
                <a:cs typeface="+mn-cs"/>
              </a:rPr>
              <a:t>Using natural language, </a:t>
            </a:r>
            <a:r>
              <a:rPr kumimoji="0" lang="en-US" sz="1400" b="1" i="0" u="none" strike="noStrike" kern="1200" cap="none" spc="0" normalizeH="0" baseline="0" noProof="0" dirty="0">
                <a:ln>
                  <a:noFill/>
                </a:ln>
                <a:solidFill>
                  <a:srgbClr val="333333"/>
                </a:solidFill>
                <a:effectLst/>
                <a:uLnTx/>
                <a:uFillTx/>
                <a:latin typeface="Segoe UI"/>
                <a:ea typeface="+mn-ea"/>
                <a:cs typeface="+mn-cs"/>
              </a:rPr>
              <a:t>any employee can design and operate agents</a:t>
            </a:r>
            <a:r>
              <a:rPr kumimoji="0" lang="en-US" sz="1400" b="0" i="0" u="none" strike="noStrike" kern="1200" cap="none" spc="0" normalizeH="0" baseline="0" noProof="0" dirty="0">
                <a:ln>
                  <a:noFill/>
                </a:ln>
                <a:solidFill>
                  <a:srgbClr val="333333"/>
                </a:solidFill>
                <a:effectLst/>
                <a:uLnTx/>
                <a:uFillTx/>
                <a:latin typeface="Segoe UI"/>
                <a:ea typeface="+mn-ea"/>
                <a:cs typeface="+mn-cs"/>
              </a:rPr>
              <a:t> for their workflows.</a:t>
            </a:r>
            <a:endParaRPr kumimoji="0" lang="en-US" sz="1400" b="0" i="0" u="none" strike="noStrike" kern="1200" cap="none" spc="0" normalizeH="0" baseline="0" noProof="0" dirty="0">
              <a:ln>
                <a:noFill/>
              </a:ln>
              <a:solidFill>
                <a:srgbClr val="000000"/>
              </a:solidFill>
              <a:effectLst/>
              <a:uLnTx/>
              <a:uFillTx/>
              <a:latin typeface="Segoe UI"/>
              <a:ea typeface="+mn-ea"/>
              <a:cs typeface="Segoe UI Semibold" panose="020B0702040204020203" pitchFamily="34" charset="0"/>
            </a:endParaRPr>
          </a:p>
          <a:p>
            <a:pPr marL="11113" marR="0" lvl="1"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4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endParaRPr>
          </a:p>
          <a:p>
            <a:pPr marL="11113" marR="0" lvl="1"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4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endParaRPr>
          </a:p>
        </p:txBody>
      </p:sp>
      <p:pic>
        <p:nvPicPr>
          <p:cNvPr id="11" name="Create an agent in Copilot Studio" descr="Copilot Studio screenshot">
            <a:hlinkClick r:id="" action="ppaction://media"/>
            <a:extLst>
              <a:ext uri="{FF2B5EF4-FFF2-40B4-BE49-F238E27FC236}">
                <a16:creationId xmlns:a16="http://schemas.microsoft.com/office/drawing/2014/main" id="{4D0426F0-5595-E647-CBE3-3A9DF0556129}"/>
              </a:ext>
            </a:extLst>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6527335" y="1713135"/>
            <a:ext cx="5498540" cy="3092929"/>
          </a:xfrm>
          <a:prstGeom prst="rect">
            <a:avLst/>
          </a:prstGeom>
        </p:spPr>
      </p:pic>
      <p:sp>
        <p:nvSpPr>
          <p:cNvPr id="7" name="Rounded Rectangle 1">
            <a:extLst>
              <a:ext uri="{FF2B5EF4-FFF2-40B4-BE49-F238E27FC236}">
                <a16:creationId xmlns:a16="http://schemas.microsoft.com/office/drawing/2014/main" id="{2B997BE1-5B01-D50D-2B09-F303A81F7A86}"/>
              </a:ext>
              <a:ext uri="{C183D7F6-B498-43B3-948B-1728B52AA6E4}">
                <adec:decorative xmlns:adec="http://schemas.microsoft.com/office/drawing/2017/decorative" val="0"/>
              </a:ext>
            </a:extLst>
          </p:cNvPr>
          <p:cNvSpPr/>
          <p:nvPr/>
        </p:nvSpPr>
        <p:spPr bwMode="auto">
          <a:xfrm>
            <a:off x="588261" y="5505886"/>
            <a:ext cx="5481495" cy="1099212"/>
          </a:xfrm>
          <a:prstGeom prst="roundRect">
            <a:avLst>
              <a:gd name="adj" fmla="val 9239"/>
            </a:avLst>
          </a:prstGeom>
          <a:solidFill>
            <a:srgbClr val="8661C5">
              <a:alpha val="10000"/>
            </a:srgbClr>
          </a:solidFill>
          <a:ln w="19050">
            <a:solidFill>
              <a:srgbClr val="8661C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225425" marR="0" lvl="1" indent="-214313" algn="l" defTabSz="914400" rtl="0" eaLnBrk="1" fontAlgn="auto" latinLnBrk="0" hangingPunct="1">
              <a:lnSpc>
                <a:spcPct val="100000"/>
              </a:lnSpc>
              <a:spcBef>
                <a:spcPts val="0"/>
              </a:spcBef>
              <a:spcAft>
                <a:spcPts val="600"/>
              </a:spcAft>
              <a:buClrTx/>
              <a:buSzTx/>
              <a:buFont typeface="System Font Regular"/>
              <a:buChar char="・"/>
              <a:tabLst/>
              <a:defRPr/>
            </a:pPr>
            <a:r>
              <a:rPr kumimoji="0" lang="en-US" sz="11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Get agent adoption content from the </a:t>
            </a:r>
            <a:r>
              <a:rPr kumimoji="0" lang="en-US" sz="11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hlinkClick r:id="rId9"/>
              </a:rPr>
              <a:t>AI Agent Hub</a:t>
            </a:r>
            <a:endParaRPr kumimoji="0" lang="en-US" sz="11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a:p>
            <a:pPr marL="225425" marR="0" lvl="1" indent="-214313" algn="l" defTabSz="914400" rtl="0" eaLnBrk="1" fontAlgn="auto" latinLnBrk="0" hangingPunct="1">
              <a:lnSpc>
                <a:spcPct val="100000"/>
              </a:lnSpc>
              <a:spcBef>
                <a:spcPts val="0"/>
              </a:spcBef>
              <a:spcAft>
                <a:spcPts val="600"/>
              </a:spcAft>
              <a:buClrTx/>
              <a:buSzTx/>
              <a:buFont typeface="System Font Regular"/>
              <a:buChar char="・"/>
              <a:tabLst/>
              <a:defRPr/>
            </a:pPr>
            <a:r>
              <a:rPr kumimoji="0" lang="en-US" sz="11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To learn more, go to </a:t>
            </a:r>
            <a:r>
              <a:rPr kumimoji="0" lang="nn-NO" sz="11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hlinkClick r:id="rId10"/>
              </a:rPr>
              <a:t>Extend Microsoft Microsoft 365 Copilot | Microsoft Learn</a:t>
            </a:r>
            <a:endParaRPr kumimoji="0" lang="en-US" sz="11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p:txBody>
      </p:sp>
    </p:spTree>
    <p:extLst>
      <p:ext uri="{BB962C8B-B14F-4D97-AF65-F5344CB8AC3E}">
        <p14:creationId xmlns:p14="http://schemas.microsoft.com/office/powerpoint/2010/main" val="9380956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6158"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1"/>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1"/>
                                        </p:tgtEl>
                                      </p:cBhvr>
                                    </p:cmd>
                                  </p:childTnLst>
                                </p:cTn>
                              </p:par>
                            </p:childTnLst>
                          </p:cTn>
                        </p:par>
                      </p:childTnLst>
                    </p:cTn>
                  </p:par>
                </p:childTnLst>
              </p:cTn>
              <p:nextCondLst>
                <p:cond evt="onClick" delay="0">
                  <p:tgtEl>
                    <p:spTgt spid="11"/>
                  </p:tgtEl>
                </p:cond>
              </p:nextCondLst>
            </p:seq>
            <p:video>
              <p:cMediaNode vol="13265">
                <p:cTn id="12" fill="hold" display="0">
                  <p:stCondLst>
                    <p:cond delay="indefinite"/>
                  </p:stCondLst>
                </p:cTn>
                <p:tgtEl>
                  <p:spTgt spid="11"/>
                </p:tgtEl>
              </p:cMediaNode>
            </p:vide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5C0B03-293B-0BD6-FB3A-C5EACAD39702}"/>
            </a:ext>
          </a:extLst>
        </p:cNvPr>
        <p:cNvGrpSpPr/>
        <p:nvPr/>
      </p:nvGrpSpPr>
      <p:grpSpPr>
        <a:xfrm>
          <a:off x="0" y="0"/>
          <a:ext cx="0" cy="0"/>
          <a:chOff x="0" y="0"/>
          <a:chExt cx="0" cy="0"/>
        </a:xfrm>
      </p:grpSpPr>
      <p:pic>
        <p:nvPicPr>
          <p:cNvPr id="16" name="Picture 15">
            <a:extLst>
              <a:ext uri="{FF2B5EF4-FFF2-40B4-BE49-F238E27FC236}">
                <a16:creationId xmlns:a16="http://schemas.microsoft.com/office/drawing/2014/main" id="{2844785C-7F1C-AC7B-AAD7-0B64D9A1199C}"/>
              </a:ext>
              <a:ext uri="{C183D7F6-B498-43B3-948B-1728B52AA6E4}">
                <adec:decorative xmlns:adec="http://schemas.microsoft.com/office/drawing/2017/decorative" val="1"/>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7614136" y="1300648"/>
            <a:ext cx="4077008" cy="2293317"/>
          </a:xfrm>
          <a:prstGeom prst="roundRect">
            <a:avLst>
              <a:gd name="adj" fmla="val 2430"/>
            </a:avLst>
          </a:prstGeom>
          <a:solidFill>
            <a:schemeClr val="bg1"/>
          </a:solidFill>
          <a:ln>
            <a:solidFill>
              <a:schemeClr val="bg1">
                <a:lumMod val="75000"/>
              </a:schemeClr>
            </a:solidFill>
          </a:ln>
          <a:effectLst/>
        </p:spPr>
      </p:pic>
      <p:sp>
        <p:nvSpPr>
          <p:cNvPr id="5" name="Rounded Rectangle 1">
            <a:extLst>
              <a:ext uri="{FF2B5EF4-FFF2-40B4-BE49-F238E27FC236}">
                <a16:creationId xmlns:a16="http://schemas.microsoft.com/office/drawing/2014/main" id="{F99D51E6-B275-6740-4575-A0258F1189F0}"/>
              </a:ext>
              <a:ext uri="{C183D7F6-B498-43B3-948B-1728B52AA6E4}">
                <adec:decorative xmlns:adec="http://schemas.microsoft.com/office/drawing/2017/decorative" val="1"/>
              </a:ext>
            </a:extLst>
          </p:cNvPr>
          <p:cNvSpPr/>
          <p:nvPr/>
        </p:nvSpPr>
        <p:spPr bwMode="auto">
          <a:xfrm>
            <a:off x="495298" y="4759820"/>
            <a:ext cx="6546633" cy="1595582"/>
          </a:xfrm>
          <a:prstGeom prst="roundRect">
            <a:avLst>
              <a:gd name="adj" fmla="val 9239"/>
            </a:avLst>
          </a:prstGeom>
          <a:solidFill>
            <a:srgbClr val="8661C5">
              <a:alpha val="10000"/>
            </a:srgbClr>
          </a:solidFill>
          <a:ln w="19050">
            <a:solidFill>
              <a:srgbClr val="8661C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225425" marR="0" lvl="1" indent="-214313" algn="l" defTabSz="914400" rtl="0" eaLnBrk="1" fontAlgn="auto" latinLnBrk="0" hangingPunct="1">
              <a:lnSpc>
                <a:spcPct val="90000"/>
              </a:lnSpc>
              <a:spcBef>
                <a:spcPts val="1000"/>
              </a:spcBef>
              <a:spcAft>
                <a:spcPts val="0"/>
              </a:spcAft>
              <a:buClrTx/>
              <a:buSzTx/>
              <a:buFont typeface="System Font Regular"/>
              <a:buChar char="・"/>
              <a:tabLst/>
              <a:defRPr/>
            </a:pPr>
            <a:r>
              <a:rPr kumimoji="0" lang="en-US" sz="12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The latest workshop materials are published on GitHub at </a:t>
            </a:r>
            <a:r>
              <a:rPr kumimoji="0" lang="en-US" sz="12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hlinkClick r:id="rId3"/>
              </a:rPr>
              <a:t>aka.ms/</a:t>
            </a:r>
            <a:r>
              <a:rPr kumimoji="0" lang="en-US" sz="1200" b="0" i="0" u="none" strike="noStrike" kern="1200" cap="none" spc="0" normalizeH="0" baseline="0" noProof="0" err="1">
                <a:ln>
                  <a:noFill/>
                </a:ln>
                <a:solidFill>
                  <a:srgbClr val="000000"/>
                </a:solidFill>
                <a:effectLst/>
                <a:uLnTx/>
                <a:uFillTx/>
                <a:latin typeface="Segoe UI" panose="020B0502040204020203" pitchFamily="34" charset="0"/>
                <a:ea typeface="+mn-ea"/>
                <a:cs typeface="Segoe UI" panose="020B0502040204020203" pitchFamily="34" charset="0"/>
                <a:hlinkClick r:id="rId3"/>
              </a:rPr>
              <a:t>CopilotStudioWorkshop</a:t>
            </a:r>
            <a:endParaRPr kumimoji="0" lang="en-US" sz="12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endParaRPr>
          </a:p>
          <a:p>
            <a:pPr marL="225425" marR="0" lvl="1" indent="-214313" algn="l" defTabSz="914400" rtl="0" eaLnBrk="1" fontAlgn="auto" latinLnBrk="0" hangingPunct="1">
              <a:lnSpc>
                <a:spcPct val="90000"/>
              </a:lnSpc>
              <a:spcBef>
                <a:spcPts val="1000"/>
              </a:spcBef>
              <a:spcAft>
                <a:spcPts val="0"/>
              </a:spcAft>
              <a:buClrTx/>
              <a:buSzTx/>
              <a:buFont typeface="System Font Regular"/>
              <a:buChar char="・"/>
              <a:tabLst/>
              <a:defRPr/>
            </a:pPr>
            <a:r>
              <a:rPr kumimoji="0" lang="en-US" sz="12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Access the learning path at </a:t>
            </a:r>
            <a:r>
              <a:rPr kumimoji="0" lang="en-US" sz="12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hlinkClick r:id="rId4"/>
              </a:rPr>
              <a:t>aka.ms/</a:t>
            </a:r>
            <a:r>
              <a:rPr kumimoji="0" lang="en-US" sz="1200" b="0" i="0" u="none" strike="noStrike" kern="1200" cap="none" spc="0" normalizeH="0" baseline="0" noProof="0" err="1">
                <a:ln>
                  <a:noFill/>
                </a:ln>
                <a:solidFill>
                  <a:srgbClr val="000000"/>
                </a:solidFill>
                <a:effectLst/>
                <a:uLnTx/>
                <a:uFillTx/>
                <a:latin typeface="Segoe UI" panose="020B0502040204020203" pitchFamily="34" charset="0"/>
                <a:ea typeface="+mn-ea"/>
                <a:cs typeface="Segoe UI" panose="020B0502040204020203" pitchFamily="34" charset="0"/>
                <a:hlinkClick r:id="rId4"/>
              </a:rPr>
              <a:t>CopilotStudioTraining</a:t>
            </a:r>
            <a:endParaRPr kumimoji="0" lang="en-US" sz="12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endParaRPr>
          </a:p>
          <a:p>
            <a:pPr marL="225425" marR="0" lvl="1" indent="-214313" algn="l" defTabSz="914400" rtl="0" eaLnBrk="1" fontAlgn="auto" latinLnBrk="0" hangingPunct="1">
              <a:lnSpc>
                <a:spcPct val="90000"/>
              </a:lnSpc>
              <a:spcBef>
                <a:spcPts val="1000"/>
              </a:spcBef>
              <a:spcAft>
                <a:spcPts val="0"/>
              </a:spcAft>
              <a:buClrTx/>
              <a:buSzTx/>
              <a:buFont typeface="System Font Regular"/>
              <a:buChar char="・"/>
              <a:tabLst/>
              <a:defRPr/>
            </a:pPr>
            <a:r>
              <a:rPr kumimoji="0" lang="en-US" sz="12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Sign up and attend Copilot Studio in a day events at </a:t>
            </a:r>
            <a:r>
              <a:rPr kumimoji="0" lang="en-US" sz="12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hlinkClick r:id="rId5"/>
              </a:rPr>
              <a:t>aka.ms/</a:t>
            </a:r>
            <a:r>
              <a:rPr kumimoji="0" lang="en-US" sz="1200" b="0" i="0" u="none" strike="noStrike" kern="1200" cap="none" spc="0" normalizeH="0" baseline="0" noProof="0" err="1">
                <a:ln>
                  <a:noFill/>
                </a:ln>
                <a:solidFill>
                  <a:srgbClr val="000000"/>
                </a:solidFill>
                <a:effectLst/>
                <a:uLnTx/>
                <a:uFillTx/>
                <a:latin typeface="Segoe UI" panose="020B0502040204020203" pitchFamily="34" charset="0"/>
                <a:ea typeface="+mn-ea"/>
                <a:cs typeface="Segoe UI" panose="020B0502040204020203" pitchFamily="34" charset="0"/>
                <a:hlinkClick r:id="rId5"/>
              </a:rPr>
              <a:t>CopilotStudioInADay</a:t>
            </a:r>
            <a:endParaRPr kumimoji="0" lang="en-US" sz="12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endParaRPr>
          </a:p>
          <a:p>
            <a:pPr marL="225425" marR="0" lvl="1" indent="-214313" algn="l" defTabSz="914400" rtl="0" eaLnBrk="1" fontAlgn="auto" latinLnBrk="0" hangingPunct="1">
              <a:lnSpc>
                <a:spcPct val="90000"/>
              </a:lnSpc>
              <a:spcBef>
                <a:spcPts val="1000"/>
              </a:spcBef>
              <a:spcAft>
                <a:spcPts val="0"/>
              </a:spcAft>
              <a:buClrTx/>
              <a:buSzTx/>
              <a:buFont typeface="System Font Regular"/>
              <a:buChar char="・"/>
              <a:tabLst/>
              <a:defRPr/>
            </a:pPr>
            <a:r>
              <a:rPr kumimoji="0" lang="en-US" sz="12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Check for latest content on </a:t>
            </a:r>
            <a:r>
              <a:rPr kumimoji="0" lang="en-US" sz="1200" b="0" i="0" u="none" strike="noStrike" kern="1200" cap="none" spc="0" normalizeH="0" baseline="0" noProof="0">
                <a:ln>
                  <a:noFill/>
                </a:ln>
                <a:solidFill>
                  <a:srgbClr val="0078D4"/>
                </a:solidFill>
                <a:effectLst/>
                <a:uLnTx/>
                <a:uFillTx/>
                <a:latin typeface="Segoe UI" panose="020B0502040204020203" pitchFamily="34" charset="0"/>
                <a:ea typeface="+mn-ea"/>
                <a:cs typeface="Segoe UI" panose="020B0502040204020203" pitchFamily="34" charset="0"/>
                <a:hlinkClick r:id="rId6">
                  <a:extLst>
                    <a:ext uri="{A12FA001-AC4F-418D-AE19-62706E023703}">
                      <ahyp:hlinkClr xmlns:ahyp="http://schemas.microsoft.com/office/drawing/2018/hyperlinkcolor" val="tx"/>
                    </a:ext>
                  </a:extLst>
                </a:hlinkClick>
              </a:rPr>
              <a:t>Microsoft Power Platform Partner Hub</a:t>
            </a:r>
            <a:endParaRPr kumimoji="0" lang="en-US" sz="1200" b="0" i="0" u="none" strike="noStrike" kern="1200" cap="none" spc="0" normalizeH="0" baseline="0" noProof="0">
              <a:ln>
                <a:noFill/>
              </a:ln>
              <a:solidFill>
                <a:srgbClr val="0078D4"/>
              </a:solidFill>
              <a:effectLst/>
              <a:uLnTx/>
              <a:uFillTx/>
              <a:latin typeface="Segoe UI" panose="020B0502040204020203" pitchFamily="34" charset="0"/>
              <a:ea typeface="+mn-ea"/>
              <a:cs typeface="Segoe UI" panose="020B0502040204020203" pitchFamily="34" charset="0"/>
            </a:endParaRPr>
          </a:p>
        </p:txBody>
      </p:sp>
      <p:sp>
        <p:nvSpPr>
          <p:cNvPr id="20" name="Title 19">
            <a:extLst>
              <a:ext uri="{FF2B5EF4-FFF2-40B4-BE49-F238E27FC236}">
                <a16:creationId xmlns:a16="http://schemas.microsoft.com/office/drawing/2014/main" id="{6BEB4F3F-1278-C304-2933-F80C20B488D2}"/>
              </a:ext>
            </a:extLst>
          </p:cNvPr>
          <p:cNvSpPr>
            <a:spLocks noGrp="1"/>
          </p:cNvSpPr>
          <p:nvPr>
            <p:ph type="title"/>
          </p:nvPr>
        </p:nvSpPr>
        <p:spPr/>
        <p:txBody>
          <a:bodyPr/>
          <a:lstStyle/>
          <a:p>
            <a:r>
              <a:rPr lang="en-US" sz="3600" dirty="0"/>
              <a:t>Copilot Studio in a Day</a:t>
            </a:r>
          </a:p>
        </p:txBody>
      </p:sp>
      <p:grpSp>
        <p:nvGrpSpPr>
          <p:cNvPr id="14" name="Group 13">
            <a:extLst>
              <a:ext uri="{FF2B5EF4-FFF2-40B4-BE49-F238E27FC236}">
                <a16:creationId xmlns:a16="http://schemas.microsoft.com/office/drawing/2014/main" id="{84D9FFD4-CED7-EABC-89C7-FD22C3B03861}"/>
              </a:ext>
              <a:ext uri="{C183D7F6-B498-43B3-948B-1728B52AA6E4}">
                <adec:decorative xmlns:adec="http://schemas.microsoft.com/office/drawing/2017/decorative" val="1"/>
              </a:ext>
            </a:extLst>
          </p:cNvPr>
          <p:cNvGrpSpPr/>
          <p:nvPr/>
        </p:nvGrpSpPr>
        <p:grpSpPr>
          <a:xfrm>
            <a:off x="6087666" y="4119223"/>
            <a:ext cx="748996" cy="748996"/>
            <a:chOff x="5172928" y="4167694"/>
            <a:chExt cx="748996" cy="748996"/>
          </a:xfrm>
        </p:grpSpPr>
        <p:sp>
          <p:nvSpPr>
            <p:cNvPr id="12" name="Oval 1091_1">
              <a:extLst>
                <a:ext uri="{FF2B5EF4-FFF2-40B4-BE49-F238E27FC236}">
                  <a16:creationId xmlns:a16="http://schemas.microsoft.com/office/drawing/2014/main" id="{3E5876A4-1F1A-BABB-7E04-4D029FDEA9F8}"/>
                </a:ext>
              </a:extLst>
            </p:cNvPr>
            <p:cNvSpPr/>
            <p:nvPr/>
          </p:nvSpPr>
          <p:spPr bwMode="auto">
            <a:xfrm>
              <a:off x="5172928" y="4167694"/>
              <a:ext cx="748996" cy="748996"/>
            </a:xfrm>
            <a:prstGeom prst="ellipse">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11" name="Freeform: Shape 19">
              <a:extLst>
                <a:ext uri="{FF2B5EF4-FFF2-40B4-BE49-F238E27FC236}">
                  <a16:creationId xmlns:a16="http://schemas.microsoft.com/office/drawing/2014/main" id="{728EAC57-356F-AA04-4427-F7DB3437FCEA}"/>
                </a:ext>
              </a:extLst>
            </p:cNvPr>
            <p:cNvSpPr/>
            <p:nvPr/>
          </p:nvSpPr>
          <p:spPr>
            <a:xfrm>
              <a:off x="5360885" y="4343705"/>
              <a:ext cx="373082" cy="396974"/>
            </a:xfrm>
            <a:custGeom>
              <a:avLst/>
              <a:gdLst>
                <a:gd name="connsiteX0" fmla="*/ 144925 w 289849"/>
                <a:gd name="connsiteY0" fmla="*/ 57827 h 308411"/>
                <a:gd name="connsiteX1" fmla="*/ 178740 w 289849"/>
                <a:gd name="connsiteY1" fmla="*/ 64679 h 308411"/>
                <a:gd name="connsiteX2" fmla="*/ 206367 w 289849"/>
                <a:gd name="connsiteY2" fmla="*/ 83277 h 308411"/>
                <a:gd name="connsiteX3" fmla="*/ 225011 w 289849"/>
                <a:gd name="connsiteY3" fmla="*/ 110836 h 308411"/>
                <a:gd name="connsiteX4" fmla="*/ 231879 w 289849"/>
                <a:gd name="connsiteY4" fmla="*/ 144567 h 308411"/>
                <a:gd name="connsiteX5" fmla="*/ 230672 w 289849"/>
                <a:gd name="connsiteY5" fmla="*/ 162337 h 308411"/>
                <a:gd name="connsiteX6" fmla="*/ 226823 w 289849"/>
                <a:gd name="connsiteY6" fmla="*/ 178225 h 308411"/>
                <a:gd name="connsiteX7" fmla="*/ 220180 w 289849"/>
                <a:gd name="connsiteY7" fmla="*/ 193133 h 308411"/>
                <a:gd name="connsiteX8" fmla="*/ 210594 w 289849"/>
                <a:gd name="connsiteY8" fmla="*/ 208117 h 308411"/>
                <a:gd name="connsiteX9" fmla="*/ 202895 w 289849"/>
                <a:gd name="connsiteY9" fmla="*/ 218960 h 308411"/>
                <a:gd name="connsiteX10" fmla="*/ 197460 w 289849"/>
                <a:gd name="connsiteY10" fmla="*/ 228673 h 308411"/>
                <a:gd name="connsiteX11" fmla="*/ 194290 w 289849"/>
                <a:gd name="connsiteY11" fmla="*/ 239214 h 308411"/>
                <a:gd name="connsiteX12" fmla="*/ 193233 w 289849"/>
                <a:gd name="connsiteY12" fmla="*/ 252542 h 308411"/>
                <a:gd name="connsiteX13" fmla="*/ 193233 w 289849"/>
                <a:gd name="connsiteY13" fmla="*/ 279498 h 308411"/>
                <a:gd name="connsiteX14" fmla="*/ 190969 w 289849"/>
                <a:gd name="connsiteY14" fmla="*/ 290792 h 308411"/>
                <a:gd name="connsiteX15" fmla="*/ 184779 w 289849"/>
                <a:gd name="connsiteY15" fmla="*/ 299978 h 308411"/>
                <a:gd name="connsiteX16" fmla="*/ 175571 w 289849"/>
                <a:gd name="connsiteY16" fmla="*/ 306152 h 308411"/>
                <a:gd name="connsiteX17" fmla="*/ 164248 w 289849"/>
                <a:gd name="connsiteY17" fmla="*/ 308412 h 308411"/>
                <a:gd name="connsiteX18" fmla="*/ 125601 w 289849"/>
                <a:gd name="connsiteY18" fmla="*/ 308412 h 308411"/>
                <a:gd name="connsiteX19" fmla="*/ 114279 w 289849"/>
                <a:gd name="connsiteY19" fmla="*/ 306152 h 308411"/>
                <a:gd name="connsiteX20" fmla="*/ 105070 w 289849"/>
                <a:gd name="connsiteY20" fmla="*/ 299978 h 308411"/>
                <a:gd name="connsiteX21" fmla="*/ 98881 w 289849"/>
                <a:gd name="connsiteY21" fmla="*/ 290792 h 308411"/>
                <a:gd name="connsiteX22" fmla="*/ 96617 w 289849"/>
                <a:gd name="connsiteY22" fmla="*/ 279498 h 308411"/>
                <a:gd name="connsiteX23" fmla="*/ 96617 w 289849"/>
                <a:gd name="connsiteY23" fmla="*/ 252391 h 308411"/>
                <a:gd name="connsiteX24" fmla="*/ 95560 w 289849"/>
                <a:gd name="connsiteY24" fmla="*/ 239139 h 308411"/>
                <a:gd name="connsiteX25" fmla="*/ 92314 w 289849"/>
                <a:gd name="connsiteY25" fmla="*/ 228673 h 308411"/>
                <a:gd name="connsiteX26" fmla="*/ 86879 w 289849"/>
                <a:gd name="connsiteY26" fmla="*/ 218960 h 308411"/>
                <a:gd name="connsiteX27" fmla="*/ 79256 w 289849"/>
                <a:gd name="connsiteY27" fmla="*/ 208117 h 308411"/>
                <a:gd name="connsiteX28" fmla="*/ 69670 w 289849"/>
                <a:gd name="connsiteY28" fmla="*/ 193133 h 308411"/>
                <a:gd name="connsiteX29" fmla="*/ 63027 w 289849"/>
                <a:gd name="connsiteY29" fmla="*/ 178225 h 308411"/>
                <a:gd name="connsiteX30" fmla="*/ 59178 w 289849"/>
                <a:gd name="connsiteY30" fmla="*/ 162337 h 308411"/>
                <a:gd name="connsiteX31" fmla="*/ 57970 w 289849"/>
                <a:gd name="connsiteY31" fmla="*/ 144567 h 308411"/>
                <a:gd name="connsiteX32" fmla="*/ 64839 w 289849"/>
                <a:gd name="connsiteY32" fmla="*/ 110836 h 308411"/>
                <a:gd name="connsiteX33" fmla="*/ 83483 w 289849"/>
                <a:gd name="connsiteY33" fmla="*/ 83277 h 308411"/>
                <a:gd name="connsiteX34" fmla="*/ 111109 w 289849"/>
                <a:gd name="connsiteY34" fmla="*/ 64679 h 308411"/>
                <a:gd name="connsiteX35" fmla="*/ 144925 w 289849"/>
                <a:gd name="connsiteY35" fmla="*/ 57827 h 308411"/>
                <a:gd name="connsiteX36" fmla="*/ 173909 w 289849"/>
                <a:gd name="connsiteY36" fmla="*/ 269860 h 308411"/>
                <a:gd name="connsiteX37" fmla="*/ 115940 w 289849"/>
                <a:gd name="connsiteY37" fmla="*/ 269860 h 308411"/>
                <a:gd name="connsiteX38" fmla="*/ 115940 w 289849"/>
                <a:gd name="connsiteY38" fmla="*/ 279498 h 308411"/>
                <a:gd name="connsiteX39" fmla="*/ 118808 w 289849"/>
                <a:gd name="connsiteY39" fmla="*/ 286275 h 308411"/>
                <a:gd name="connsiteX40" fmla="*/ 125601 w 289849"/>
                <a:gd name="connsiteY40" fmla="*/ 289136 h 308411"/>
                <a:gd name="connsiteX41" fmla="*/ 164248 w 289849"/>
                <a:gd name="connsiteY41" fmla="*/ 289136 h 308411"/>
                <a:gd name="connsiteX42" fmla="*/ 171041 w 289849"/>
                <a:gd name="connsiteY42" fmla="*/ 286275 h 308411"/>
                <a:gd name="connsiteX43" fmla="*/ 173909 w 289849"/>
                <a:gd name="connsiteY43" fmla="*/ 279498 h 308411"/>
                <a:gd name="connsiteX44" fmla="*/ 173909 w 289849"/>
                <a:gd name="connsiteY44" fmla="*/ 269860 h 308411"/>
                <a:gd name="connsiteX45" fmla="*/ 173909 w 289849"/>
                <a:gd name="connsiteY45" fmla="*/ 250584 h 308411"/>
                <a:gd name="connsiteX46" fmla="*/ 177004 w 289849"/>
                <a:gd name="connsiteY46" fmla="*/ 229125 h 308411"/>
                <a:gd name="connsiteX47" fmla="*/ 184251 w 289849"/>
                <a:gd name="connsiteY47" fmla="*/ 212861 h 308411"/>
                <a:gd name="connsiteX48" fmla="*/ 193459 w 289849"/>
                <a:gd name="connsiteY48" fmla="*/ 199007 h 308411"/>
                <a:gd name="connsiteX49" fmla="*/ 202668 w 289849"/>
                <a:gd name="connsiteY49" fmla="*/ 184851 h 308411"/>
                <a:gd name="connsiteX50" fmla="*/ 209763 w 289849"/>
                <a:gd name="connsiteY50" fmla="*/ 167608 h 308411"/>
                <a:gd name="connsiteX51" fmla="*/ 212556 w 289849"/>
                <a:gd name="connsiteY51" fmla="*/ 144567 h 308411"/>
                <a:gd name="connsiteX52" fmla="*/ 207273 w 289849"/>
                <a:gd name="connsiteY52" fmla="*/ 118290 h 308411"/>
                <a:gd name="connsiteX53" fmla="*/ 192780 w 289849"/>
                <a:gd name="connsiteY53" fmla="*/ 96830 h 308411"/>
                <a:gd name="connsiteX54" fmla="*/ 171268 w 289849"/>
                <a:gd name="connsiteY54" fmla="*/ 82373 h 308411"/>
                <a:gd name="connsiteX55" fmla="*/ 144925 w 289849"/>
                <a:gd name="connsiteY55" fmla="*/ 77103 h 308411"/>
                <a:gd name="connsiteX56" fmla="*/ 118581 w 289849"/>
                <a:gd name="connsiteY56" fmla="*/ 82373 h 308411"/>
                <a:gd name="connsiteX57" fmla="*/ 97069 w 289849"/>
                <a:gd name="connsiteY57" fmla="*/ 96830 h 308411"/>
                <a:gd name="connsiteX58" fmla="*/ 82577 w 289849"/>
                <a:gd name="connsiteY58" fmla="*/ 118290 h 308411"/>
                <a:gd name="connsiteX59" fmla="*/ 77293 w 289849"/>
                <a:gd name="connsiteY59" fmla="*/ 144567 h 308411"/>
                <a:gd name="connsiteX60" fmla="*/ 80086 w 289849"/>
                <a:gd name="connsiteY60" fmla="*/ 167608 h 308411"/>
                <a:gd name="connsiteX61" fmla="*/ 87181 w 289849"/>
                <a:gd name="connsiteY61" fmla="*/ 184851 h 308411"/>
                <a:gd name="connsiteX62" fmla="*/ 96390 w 289849"/>
                <a:gd name="connsiteY62" fmla="*/ 199007 h 308411"/>
                <a:gd name="connsiteX63" fmla="*/ 105599 w 289849"/>
                <a:gd name="connsiteY63" fmla="*/ 212861 h 308411"/>
                <a:gd name="connsiteX64" fmla="*/ 112846 w 289849"/>
                <a:gd name="connsiteY64" fmla="*/ 229125 h 308411"/>
                <a:gd name="connsiteX65" fmla="*/ 115940 w 289849"/>
                <a:gd name="connsiteY65" fmla="*/ 250584 h 308411"/>
                <a:gd name="connsiteX66" fmla="*/ 173909 w 289849"/>
                <a:gd name="connsiteY66" fmla="*/ 250584 h 308411"/>
                <a:gd name="connsiteX67" fmla="*/ 144925 w 289849"/>
                <a:gd name="connsiteY67" fmla="*/ 38551 h 308411"/>
                <a:gd name="connsiteX68" fmla="*/ 138132 w 289849"/>
                <a:gd name="connsiteY68" fmla="*/ 35690 h 308411"/>
                <a:gd name="connsiteX69" fmla="*/ 135264 w 289849"/>
                <a:gd name="connsiteY69" fmla="*/ 28914 h 308411"/>
                <a:gd name="connsiteX70" fmla="*/ 135264 w 289849"/>
                <a:gd name="connsiteY70" fmla="*/ 9638 h 308411"/>
                <a:gd name="connsiteX71" fmla="*/ 138132 w 289849"/>
                <a:gd name="connsiteY71" fmla="*/ 2861 h 308411"/>
                <a:gd name="connsiteX72" fmla="*/ 144925 w 289849"/>
                <a:gd name="connsiteY72" fmla="*/ 0 h 308411"/>
                <a:gd name="connsiteX73" fmla="*/ 151718 w 289849"/>
                <a:gd name="connsiteY73" fmla="*/ 2861 h 308411"/>
                <a:gd name="connsiteX74" fmla="*/ 154586 w 289849"/>
                <a:gd name="connsiteY74" fmla="*/ 9638 h 308411"/>
                <a:gd name="connsiteX75" fmla="*/ 154586 w 289849"/>
                <a:gd name="connsiteY75" fmla="*/ 28914 h 308411"/>
                <a:gd name="connsiteX76" fmla="*/ 151718 w 289849"/>
                <a:gd name="connsiteY76" fmla="*/ 35690 h 308411"/>
                <a:gd name="connsiteX77" fmla="*/ 144925 w 289849"/>
                <a:gd name="connsiteY77" fmla="*/ 38551 h 308411"/>
                <a:gd name="connsiteX78" fmla="*/ 9662 w 289849"/>
                <a:gd name="connsiteY78" fmla="*/ 139749 h 308411"/>
                <a:gd name="connsiteX79" fmla="*/ 2868 w 289849"/>
                <a:gd name="connsiteY79" fmla="*/ 136887 h 308411"/>
                <a:gd name="connsiteX80" fmla="*/ 0 w 289849"/>
                <a:gd name="connsiteY80" fmla="*/ 130111 h 308411"/>
                <a:gd name="connsiteX81" fmla="*/ 2868 w 289849"/>
                <a:gd name="connsiteY81" fmla="*/ 123334 h 308411"/>
                <a:gd name="connsiteX82" fmla="*/ 9662 w 289849"/>
                <a:gd name="connsiteY82" fmla="*/ 120473 h 308411"/>
                <a:gd name="connsiteX83" fmla="*/ 28985 w 289849"/>
                <a:gd name="connsiteY83" fmla="*/ 120473 h 308411"/>
                <a:gd name="connsiteX84" fmla="*/ 35778 w 289849"/>
                <a:gd name="connsiteY84" fmla="*/ 123334 h 308411"/>
                <a:gd name="connsiteX85" fmla="*/ 38647 w 289849"/>
                <a:gd name="connsiteY85" fmla="*/ 130111 h 308411"/>
                <a:gd name="connsiteX86" fmla="*/ 35778 w 289849"/>
                <a:gd name="connsiteY86" fmla="*/ 136887 h 308411"/>
                <a:gd name="connsiteX87" fmla="*/ 28985 w 289849"/>
                <a:gd name="connsiteY87" fmla="*/ 139749 h 308411"/>
                <a:gd name="connsiteX88" fmla="*/ 9662 w 289849"/>
                <a:gd name="connsiteY88" fmla="*/ 139749 h 308411"/>
                <a:gd name="connsiteX89" fmla="*/ 9209 w 289849"/>
                <a:gd name="connsiteY89" fmla="*/ 195769 h 308411"/>
                <a:gd name="connsiteX90" fmla="*/ 10945 w 289849"/>
                <a:gd name="connsiteY90" fmla="*/ 190423 h 308411"/>
                <a:gd name="connsiteX91" fmla="*/ 15398 w 289849"/>
                <a:gd name="connsiteY91" fmla="*/ 186884 h 308411"/>
                <a:gd name="connsiteX92" fmla="*/ 20003 w 289849"/>
                <a:gd name="connsiteY92" fmla="*/ 184927 h 308411"/>
                <a:gd name="connsiteX93" fmla="*/ 26117 w 289849"/>
                <a:gd name="connsiteY93" fmla="*/ 182291 h 308411"/>
                <a:gd name="connsiteX94" fmla="*/ 32231 w 289849"/>
                <a:gd name="connsiteY94" fmla="*/ 180032 h 308411"/>
                <a:gd name="connsiteX95" fmla="*/ 36986 w 289849"/>
                <a:gd name="connsiteY95" fmla="*/ 179054 h 308411"/>
                <a:gd name="connsiteX96" fmla="*/ 43779 w 289849"/>
                <a:gd name="connsiteY96" fmla="*/ 181914 h 308411"/>
                <a:gd name="connsiteX97" fmla="*/ 46648 w 289849"/>
                <a:gd name="connsiteY97" fmla="*/ 188841 h 308411"/>
                <a:gd name="connsiteX98" fmla="*/ 44912 w 289849"/>
                <a:gd name="connsiteY98" fmla="*/ 194188 h 308411"/>
                <a:gd name="connsiteX99" fmla="*/ 40458 w 289849"/>
                <a:gd name="connsiteY99" fmla="*/ 197726 h 308411"/>
                <a:gd name="connsiteX100" fmla="*/ 35854 w 289849"/>
                <a:gd name="connsiteY100" fmla="*/ 199759 h 308411"/>
                <a:gd name="connsiteX101" fmla="*/ 29740 w 289849"/>
                <a:gd name="connsiteY101" fmla="*/ 202319 h 308411"/>
                <a:gd name="connsiteX102" fmla="*/ 23626 w 289849"/>
                <a:gd name="connsiteY102" fmla="*/ 204579 h 308411"/>
                <a:gd name="connsiteX103" fmla="*/ 18870 w 289849"/>
                <a:gd name="connsiteY103" fmla="*/ 205557 h 308411"/>
                <a:gd name="connsiteX104" fmla="*/ 12077 w 289849"/>
                <a:gd name="connsiteY104" fmla="*/ 202696 h 308411"/>
                <a:gd name="connsiteX105" fmla="*/ 9209 w 289849"/>
                <a:gd name="connsiteY105" fmla="*/ 195769 h 308411"/>
                <a:gd name="connsiteX106" fmla="*/ 33816 w 289849"/>
                <a:gd name="connsiteY106" fmla="*/ 62194 h 308411"/>
                <a:gd name="connsiteX107" fmla="*/ 38798 w 289849"/>
                <a:gd name="connsiteY107" fmla="*/ 63700 h 308411"/>
                <a:gd name="connsiteX108" fmla="*/ 55403 w 289849"/>
                <a:gd name="connsiteY108" fmla="*/ 73639 h 308411"/>
                <a:gd name="connsiteX109" fmla="*/ 58725 w 289849"/>
                <a:gd name="connsiteY109" fmla="*/ 77103 h 308411"/>
                <a:gd name="connsiteX110" fmla="*/ 59932 w 289849"/>
                <a:gd name="connsiteY110" fmla="*/ 81922 h 308411"/>
                <a:gd name="connsiteX111" fmla="*/ 57064 w 289849"/>
                <a:gd name="connsiteY111" fmla="*/ 88698 h 308411"/>
                <a:gd name="connsiteX112" fmla="*/ 50271 w 289849"/>
                <a:gd name="connsiteY112" fmla="*/ 91560 h 308411"/>
                <a:gd name="connsiteX113" fmla="*/ 45289 w 289849"/>
                <a:gd name="connsiteY113" fmla="*/ 90204 h 308411"/>
                <a:gd name="connsiteX114" fmla="*/ 28834 w 289849"/>
                <a:gd name="connsiteY114" fmla="*/ 80115 h 308411"/>
                <a:gd name="connsiteX115" fmla="*/ 25437 w 289849"/>
                <a:gd name="connsiteY115" fmla="*/ 76576 h 308411"/>
                <a:gd name="connsiteX116" fmla="*/ 24154 w 289849"/>
                <a:gd name="connsiteY116" fmla="*/ 71832 h 308411"/>
                <a:gd name="connsiteX117" fmla="*/ 27022 w 289849"/>
                <a:gd name="connsiteY117" fmla="*/ 65056 h 308411"/>
                <a:gd name="connsiteX118" fmla="*/ 33816 w 289849"/>
                <a:gd name="connsiteY118" fmla="*/ 62194 h 308411"/>
                <a:gd name="connsiteX119" fmla="*/ 91484 w 289849"/>
                <a:gd name="connsiteY119" fmla="*/ 53008 h 308411"/>
                <a:gd name="connsiteX120" fmla="*/ 86577 w 289849"/>
                <a:gd name="connsiteY120" fmla="*/ 51653 h 308411"/>
                <a:gd name="connsiteX121" fmla="*/ 83030 w 289849"/>
                <a:gd name="connsiteY121" fmla="*/ 48039 h 308411"/>
                <a:gd name="connsiteX122" fmla="*/ 73670 w 289849"/>
                <a:gd name="connsiteY122" fmla="*/ 31172 h 308411"/>
                <a:gd name="connsiteX123" fmla="*/ 72462 w 289849"/>
                <a:gd name="connsiteY123" fmla="*/ 26504 h 308411"/>
                <a:gd name="connsiteX124" fmla="*/ 75331 w 289849"/>
                <a:gd name="connsiteY124" fmla="*/ 19727 h 308411"/>
                <a:gd name="connsiteX125" fmla="*/ 82124 w 289849"/>
                <a:gd name="connsiteY125" fmla="*/ 16866 h 308411"/>
                <a:gd name="connsiteX126" fmla="*/ 87030 w 289849"/>
                <a:gd name="connsiteY126" fmla="*/ 18222 h 308411"/>
                <a:gd name="connsiteX127" fmla="*/ 90578 w 289849"/>
                <a:gd name="connsiteY127" fmla="*/ 21836 h 308411"/>
                <a:gd name="connsiteX128" fmla="*/ 99937 w 289849"/>
                <a:gd name="connsiteY128" fmla="*/ 38702 h 308411"/>
                <a:gd name="connsiteX129" fmla="*/ 101145 w 289849"/>
                <a:gd name="connsiteY129" fmla="*/ 43220 h 308411"/>
                <a:gd name="connsiteX130" fmla="*/ 98277 w 289849"/>
                <a:gd name="connsiteY130" fmla="*/ 50147 h 308411"/>
                <a:gd name="connsiteX131" fmla="*/ 91484 w 289849"/>
                <a:gd name="connsiteY131" fmla="*/ 53008 h 308411"/>
                <a:gd name="connsiteX132" fmla="*/ 280188 w 289849"/>
                <a:gd name="connsiteY132" fmla="*/ 120473 h 308411"/>
                <a:gd name="connsiteX133" fmla="*/ 286982 w 289849"/>
                <a:gd name="connsiteY133" fmla="*/ 123334 h 308411"/>
                <a:gd name="connsiteX134" fmla="*/ 289850 w 289849"/>
                <a:gd name="connsiteY134" fmla="*/ 130111 h 308411"/>
                <a:gd name="connsiteX135" fmla="*/ 286982 w 289849"/>
                <a:gd name="connsiteY135" fmla="*/ 136887 h 308411"/>
                <a:gd name="connsiteX136" fmla="*/ 280188 w 289849"/>
                <a:gd name="connsiteY136" fmla="*/ 139749 h 308411"/>
                <a:gd name="connsiteX137" fmla="*/ 260865 w 289849"/>
                <a:gd name="connsiteY137" fmla="*/ 139749 h 308411"/>
                <a:gd name="connsiteX138" fmla="*/ 254071 w 289849"/>
                <a:gd name="connsiteY138" fmla="*/ 136887 h 308411"/>
                <a:gd name="connsiteX139" fmla="*/ 251203 w 289849"/>
                <a:gd name="connsiteY139" fmla="*/ 130111 h 308411"/>
                <a:gd name="connsiteX140" fmla="*/ 254071 w 289849"/>
                <a:gd name="connsiteY140" fmla="*/ 123334 h 308411"/>
                <a:gd name="connsiteX141" fmla="*/ 260865 w 289849"/>
                <a:gd name="connsiteY141" fmla="*/ 120473 h 308411"/>
                <a:gd name="connsiteX142" fmla="*/ 280188 w 289849"/>
                <a:gd name="connsiteY142" fmla="*/ 120473 h 308411"/>
                <a:gd name="connsiteX143" fmla="*/ 253014 w 289849"/>
                <a:gd name="connsiteY143" fmla="*/ 178902 h 308411"/>
                <a:gd name="connsiteX144" fmla="*/ 257694 w 289849"/>
                <a:gd name="connsiteY144" fmla="*/ 179957 h 308411"/>
                <a:gd name="connsiteX145" fmla="*/ 263733 w 289849"/>
                <a:gd name="connsiteY145" fmla="*/ 182366 h 308411"/>
                <a:gd name="connsiteX146" fmla="*/ 269847 w 289849"/>
                <a:gd name="connsiteY146" fmla="*/ 185077 h 308411"/>
                <a:gd name="connsiteX147" fmla="*/ 274451 w 289849"/>
                <a:gd name="connsiteY147" fmla="*/ 187035 h 308411"/>
                <a:gd name="connsiteX148" fmla="*/ 278829 w 289849"/>
                <a:gd name="connsiteY148" fmla="*/ 190573 h 308411"/>
                <a:gd name="connsiteX149" fmla="*/ 280490 w 289849"/>
                <a:gd name="connsiteY149" fmla="*/ 195920 h 308411"/>
                <a:gd name="connsiteX150" fmla="*/ 277621 w 289849"/>
                <a:gd name="connsiteY150" fmla="*/ 202696 h 308411"/>
                <a:gd name="connsiteX151" fmla="*/ 270828 w 289849"/>
                <a:gd name="connsiteY151" fmla="*/ 205557 h 308411"/>
                <a:gd name="connsiteX152" fmla="*/ 266224 w 289849"/>
                <a:gd name="connsiteY152" fmla="*/ 204579 h 308411"/>
                <a:gd name="connsiteX153" fmla="*/ 260110 w 289849"/>
                <a:gd name="connsiteY153" fmla="*/ 202244 h 308411"/>
                <a:gd name="connsiteX154" fmla="*/ 253996 w 289849"/>
                <a:gd name="connsiteY154" fmla="*/ 199609 h 308411"/>
                <a:gd name="connsiteX155" fmla="*/ 249391 w 289849"/>
                <a:gd name="connsiteY155" fmla="*/ 197576 h 308411"/>
                <a:gd name="connsiteX156" fmla="*/ 244938 w 289849"/>
                <a:gd name="connsiteY156" fmla="*/ 193962 h 308411"/>
                <a:gd name="connsiteX157" fmla="*/ 243202 w 289849"/>
                <a:gd name="connsiteY157" fmla="*/ 188540 h 308411"/>
                <a:gd name="connsiteX158" fmla="*/ 246146 w 289849"/>
                <a:gd name="connsiteY158" fmla="*/ 181688 h 308411"/>
                <a:gd name="connsiteX159" fmla="*/ 253014 w 289849"/>
                <a:gd name="connsiteY159" fmla="*/ 178902 h 308411"/>
                <a:gd name="connsiteX160" fmla="*/ 265695 w 289849"/>
                <a:gd name="connsiteY160" fmla="*/ 71832 h 308411"/>
                <a:gd name="connsiteX161" fmla="*/ 264412 w 289849"/>
                <a:gd name="connsiteY161" fmla="*/ 76576 h 308411"/>
                <a:gd name="connsiteX162" fmla="*/ 261015 w 289849"/>
                <a:gd name="connsiteY162" fmla="*/ 80115 h 308411"/>
                <a:gd name="connsiteX163" fmla="*/ 244560 w 289849"/>
                <a:gd name="connsiteY163" fmla="*/ 90204 h 308411"/>
                <a:gd name="connsiteX164" fmla="*/ 239579 w 289849"/>
                <a:gd name="connsiteY164" fmla="*/ 91560 h 308411"/>
                <a:gd name="connsiteX165" fmla="*/ 232785 w 289849"/>
                <a:gd name="connsiteY165" fmla="*/ 88698 h 308411"/>
                <a:gd name="connsiteX166" fmla="*/ 229917 w 289849"/>
                <a:gd name="connsiteY166" fmla="*/ 81922 h 308411"/>
                <a:gd name="connsiteX167" fmla="*/ 231125 w 289849"/>
                <a:gd name="connsiteY167" fmla="*/ 77103 h 308411"/>
                <a:gd name="connsiteX168" fmla="*/ 234446 w 289849"/>
                <a:gd name="connsiteY168" fmla="*/ 73639 h 308411"/>
                <a:gd name="connsiteX169" fmla="*/ 251052 w 289849"/>
                <a:gd name="connsiteY169" fmla="*/ 63700 h 308411"/>
                <a:gd name="connsiteX170" fmla="*/ 256034 w 289849"/>
                <a:gd name="connsiteY170" fmla="*/ 62194 h 308411"/>
                <a:gd name="connsiteX171" fmla="*/ 262827 w 289849"/>
                <a:gd name="connsiteY171" fmla="*/ 65056 h 308411"/>
                <a:gd name="connsiteX172" fmla="*/ 265695 w 289849"/>
                <a:gd name="connsiteY172" fmla="*/ 71832 h 308411"/>
                <a:gd name="connsiteX173" fmla="*/ 198366 w 289849"/>
                <a:gd name="connsiteY173" fmla="*/ 53008 h 308411"/>
                <a:gd name="connsiteX174" fmla="*/ 191573 w 289849"/>
                <a:gd name="connsiteY174" fmla="*/ 50147 h 308411"/>
                <a:gd name="connsiteX175" fmla="*/ 188705 w 289849"/>
                <a:gd name="connsiteY175" fmla="*/ 43220 h 308411"/>
                <a:gd name="connsiteX176" fmla="*/ 189912 w 289849"/>
                <a:gd name="connsiteY176" fmla="*/ 38702 h 308411"/>
                <a:gd name="connsiteX177" fmla="*/ 199272 w 289849"/>
                <a:gd name="connsiteY177" fmla="*/ 21836 h 308411"/>
                <a:gd name="connsiteX178" fmla="*/ 202820 w 289849"/>
                <a:gd name="connsiteY178" fmla="*/ 18222 h 308411"/>
                <a:gd name="connsiteX179" fmla="*/ 207726 w 289849"/>
                <a:gd name="connsiteY179" fmla="*/ 16866 h 308411"/>
                <a:gd name="connsiteX180" fmla="*/ 214519 w 289849"/>
                <a:gd name="connsiteY180" fmla="*/ 19727 h 308411"/>
                <a:gd name="connsiteX181" fmla="*/ 217387 w 289849"/>
                <a:gd name="connsiteY181" fmla="*/ 26504 h 308411"/>
                <a:gd name="connsiteX182" fmla="*/ 216179 w 289849"/>
                <a:gd name="connsiteY182" fmla="*/ 31172 h 308411"/>
                <a:gd name="connsiteX183" fmla="*/ 206820 w 289849"/>
                <a:gd name="connsiteY183" fmla="*/ 48039 h 308411"/>
                <a:gd name="connsiteX184" fmla="*/ 203272 w 289849"/>
                <a:gd name="connsiteY184" fmla="*/ 51653 h 308411"/>
                <a:gd name="connsiteX185" fmla="*/ 198366 w 289849"/>
                <a:gd name="connsiteY185" fmla="*/ 53008 h 308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Lst>
              <a:rect l="l" t="t" r="r" b="b"/>
              <a:pathLst>
                <a:path w="289849" h="308411">
                  <a:moveTo>
                    <a:pt x="144925" y="57827"/>
                  </a:moveTo>
                  <a:cubicBezTo>
                    <a:pt x="156902" y="57827"/>
                    <a:pt x="168173" y="60111"/>
                    <a:pt x="178740" y="64679"/>
                  </a:cubicBezTo>
                  <a:cubicBezTo>
                    <a:pt x="189308" y="69247"/>
                    <a:pt x="198517" y="75446"/>
                    <a:pt x="206367" y="83277"/>
                  </a:cubicBezTo>
                  <a:cubicBezTo>
                    <a:pt x="214217" y="91108"/>
                    <a:pt x="220431" y="100294"/>
                    <a:pt x="225011" y="110836"/>
                  </a:cubicBezTo>
                  <a:cubicBezTo>
                    <a:pt x="229590" y="121377"/>
                    <a:pt x="231879" y="132621"/>
                    <a:pt x="231879" y="144567"/>
                  </a:cubicBezTo>
                  <a:cubicBezTo>
                    <a:pt x="231879" y="150893"/>
                    <a:pt x="231478" y="156816"/>
                    <a:pt x="230672" y="162337"/>
                  </a:cubicBezTo>
                  <a:cubicBezTo>
                    <a:pt x="229867" y="167859"/>
                    <a:pt x="228584" y="173155"/>
                    <a:pt x="226823" y="178225"/>
                  </a:cubicBezTo>
                  <a:cubicBezTo>
                    <a:pt x="225061" y="183295"/>
                    <a:pt x="222847" y="188264"/>
                    <a:pt x="220180" y="193133"/>
                  </a:cubicBezTo>
                  <a:cubicBezTo>
                    <a:pt x="217513" y="198003"/>
                    <a:pt x="214317" y="202998"/>
                    <a:pt x="210594" y="208117"/>
                  </a:cubicBezTo>
                  <a:cubicBezTo>
                    <a:pt x="207675" y="212133"/>
                    <a:pt x="205109" y="215748"/>
                    <a:pt x="202895" y="218960"/>
                  </a:cubicBezTo>
                  <a:cubicBezTo>
                    <a:pt x="200680" y="222172"/>
                    <a:pt x="198869" y="225410"/>
                    <a:pt x="197460" y="228673"/>
                  </a:cubicBezTo>
                  <a:cubicBezTo>
                    <a:pt x="196051" y="231935"/>
                    <a:pt x="194994" y="235449"/>
                    <a:pt x="194290" y="239214"/>
                  </a:cubicBezTo>
                  <a:cubicBezTo>
                    <a:pt x="193585" y="242980"/>
                    <a:pt x="193233" y="247422"/>
                    <a:pt x="193233" y="252542"/>
                  </a:cubicBezTo>
                  <a:lnTo>
                    <a:pt x="193233" y="279498"/>
                  </a:lnTo>
                  <a:cubicBezTo>
                    <a:pt x="193233" y="283513"/>
                    <a:pt x="192478" y="287279"/>
                    <a:pt x="190969" y="290792"/>
                  </a:cubicBezTo>
                  <a:cubicBezTo>
                    <a:pt x="189459" y="294306"/>
                    <a:pt x="187396" y="297367"/>
                    <a:pt x="184779" y="299978"/>
                  </a:cubicBezTo>
                  <a:cubicBezTo>
                    <a:pt x="182163" y="302588"/>
                    <a:pt x="179093" y="304646"/>
                    <a:pt x="175571" y="306152"/>
                  </a:cubicBezTo>
                  <a:cubicBezTo>
                    <a:pt x="172048" y="307658"/>
                    <a:pt x="168273" y="308412"/>
                    <a:pt x="164248" y="308412"/>
                  </a:cubicBezTo>
                  <a:lnTo>
                    <a:pt x="125601" y="308412"/>
                  </a:lnTo>
                  <a:cubicBezTo>
                    <a:pt x="121576" y="308412"/>
                    <a:pt x="117801" y="307658"/>
                    <a:pt x="114279" y="306152"/>
                  </a:cubicBezTo>
                  <a:cubicBezTo>
                    <a:pt x="110757" y="304646"/>
                    <a:pt x="107687" y="302588"/>
                    <a:pt x="105070" y="299978"/>
                  </a:cubicBezTo>
                  <a:cubicBezTo>
                    <a:pt x="102454" y="297367"/>
                    <a:pt x="100391" y="294306"/>
                    <a:pt x="98881" y="290792"/>
                  </a:cubicBezTo>
                  <a:cubicBezTo>
                    <a:pt x="97371" y="287279"/>
                    <a:pt x="96617" y="283513"/>
                    <a:pt x="96617" y="279498"/>
                  </a:cubicBezTo>
                  <a:lnTo>
                    <a:pt x="96617" y="252391"/>
                  </a:lnTo>
                  <a:cubicBezTo>
                    <a:pt x="96617" y="247271"/>
                    <a:pt x="96264" y="242854"/>
                    <a:pt x="95560" y="239139"/>
                  </a:cubicBezTo>
                  <a:cubicBezTo>
                    <a:pt x="94855" y="235424"/>
                    <a:pt x="93773" y="231935"/>
                    <a:pt x="92314" y="228673"/>
                  </a:cubicBezTo>
                  <a:cubicBezTo>
                    <a:pt x="90855" y="225410"/>
                    <a:pt x="89043" y="222172"/>
                    <a:pt x="86879" y="218960"/>
                  </a:cubicBezTo>
                  <a:cubicBezTo>
                    <a:pt x="84716" y="215748"/>
                    <a:pt x="82174" y="212133"/>
                    <a:pt x="79256" y="208117"/>
                  </a:cubicBezTo>
                  <a:cubicBezTo>
                    <a:pt x="75532" y="202998"/>
                    <a:pt x="72337" y="198003"/>
                    <a:pt x="69670" y="193133"/>
                  </a:cubicBezTo>
                  <a:cubicBezTo>
                    <a:pt x="67003" y="188264"/>
                    <a:pt x="64788" y="183295"/>
                    <a:pt x="63027" y="178225"/>
                  </a:cubicBezTo>
                  <a:cubicBezTo>
                    <a:pt x="61266" y="173155"/>
                    <a:pt x="59983" y="167859"/>
                    <a:pt x="59178" y="162337"/>
                  </a:cubicBezTo>
                  <a:cubicBezTo>
                    <a:pt x="58372" y="156816"/>
                    <a:pt x="57970" y="150893"/>
                    <a:pt x="57970" y="144567"/>
                  </a:cubicBezTo>
                  <a:cubicBezTo>
                    <a:pt x="57970" y="132621"/>
                    <a:pt x="60260" y="121377"/>
                    <a:pt x="64839" y="110836"/>
                  </a:cubicBezTo>
                  <a:cubicBezTo>
                    <a:pt x="69418" y="100294"/>
                    <a:pt x="75633" y="91108"/>
                    <a:pt x="83483" y="83277"/>
                  </a:cubicBezTo>
                  <a:cubicBezTo>
                    <a:pt x="91333" y="75446"/>
                    <a:pt x="100541" y="69247"/>
                    <a:pt x="111109" y="64679"/>
                  </a:cubicBezTo>
                  <a:cubicBezTo>
                    <a:pt x="121676" y="60111"/>
                    <a:pt x="132948" y="57827"/>
                    <a:pt x="144925" y="57827"/>
                  </a:cubicBezTo>
                  <a:close/>
                  <a:moveTo>
                    <a:pt x="173909" y="269860"/>
                  </a:moveTo>
                  <a:lnTo>
                    <a:pt x="115940" y="269860"/>
                  </a:lnTo>
                  <a:lnTo>
                    <a:pt x="115940" y="279498"/>
                  </a:lnTo>
                  <a:cubicBezTo>
                    <a:pt x="115940" y="282107"/>
                    <a:pt x="116896" y="284367"/>
                    <a:pt x="118808" y="286275"/>
                  </a:cubicBezTo>
                  <a:cubicBezTo>
                    <a:pt x="120721" y="288182"/>
                    <a:pt x="122985" y="289136"/>
                    <a:pt x="125601" y="289136"/>
                  </a:cubicBezTo>
                  <a:lnTo>
                    <a:pt x="164248" y="289136"/>
                  </a:lnTo>
                  <a:cubicBezTo>
                    <a:pt x="166865" y="289136"/>
                    <a:pt x="169129" y="288182"/>
                    <a:pt x="171041" y="286275"/>
                  </a:cubicBezTo>
                  <a:cubicBezTo>
                    <a:pt x="172954" y="284367"/>
                    <a:pt x="173909" y="282107"/>
                    <a:pt x="173909" y="279498"/>
                  </a:cubicBezTo>
                  <a:lnTo>
                    <a:pt x="173909" y="269860"/>
                  </a:lnTo>
                  <a:close/>
                  <a:moveTo>
                    <a:pt x="173909" y="250584"/>
                  </a:moveTo>
                  <a:cubicBezTo>
                    <a:pt x="174010" y="242251"/>
                    <a:pt x="175042" y="235099"/>
                    <a:pt x="177004" y="229125"/>
                  </a:cubicBezTo>
                  <a:cubicBezTo>
                    <a:pt x="178967" y="223151"/>
                    <a:pt x="181383" y="217730"/>
                    <a:pt x="184251" y="212861"/>
                  </a:cubicBezTo>
                  <a:cubicBezTo>
                    <a:pt x="187119" y="207991"/>
                    <a:pt x="190189" y="203374"/>
                    <a:pt x="193459" y="199007"/>
                  </a:cubicBezTo>
                  <a:cubicBezTo>
                    <a:pt x="196730" y="194639"/>
                    <a:pt x="199800" y="189921"/>
                    <a:pt x="202668" y="184851"/>
                  </a:cubicBezTo>
                  <a:cubicBezTo>
                    <a:pt x="205536" y="179781"/>
                    <a:pt x="207901" y="174034"/>
                    <a:pt x="209763" y="167608"/>
                  </a:cubicBezTo>
                  <a:cubicBezTo>
                    <a:pt x="211625" y="161183"/>
                    <a:pt x="212556" y="153503"/>
                    <a:pt x="212556" y="144567"/>
                  </a:cubicBezTo>
                  <a:cubicBezTo>
                    <a:pt x="212556" y="135231"/>
                    <a:pt x="210795" y="126472"/>
                    <a:pt x="207273" y="118290"/>
                  </a:cubicBezTo>
                  <a:cubicBezTo>
                    <a:pt x="203750" y="110108"/>
                    <a:pt x="198919" y="102955"/>
                    <a:pt x="192780" y="96830"/>
                  </a:cubicBezTo>
                  <a:cubicBezTo>
                    <a:pt x="186641" y="90706"/>
                    <a:pt x="179470" y="85887"/>
                    <a:pt x="171268" y="82373"/>
                  </a:cubicBezTo>
                  <a:cubicBezTo>
                    <a:pt x="163065" y="78860"/>
                    <a:pt x="154284" y="77103"/>
                    <a:pt x="144925" y="77103"/>
                  </a:cubicBezTo>
                  <a:cubicBezTo>
                    <a:pt x="135566" y="77103"/>
                    <a:pt x="126784" y="78860"/>
                    <a:pt x="118581" y="82373"/>
                  </a:cubicBezTo>
                  <a:cubicBezTo>
                    <a:pt x="110380" y="85887"/>
                    <a:pt x="103208" y="90706"/>
                    <a:pt x="97069" y="96830"/>
                  </a:cubicBezTo>
                  <a:cubicBezTo>
                    <a:pt x="90930" y="102955"/>
                    <a:pt x="86099" y="110108"/>
                    <a:pt x="82577" y="118290"/>
                  </a:cubicBezTo>
                  <a:cubicBezTo>
                    <a:pt x="79054" y="126472"/>
                    <a:pt x="77293" y="135231"/>
                    <a:pt x="77293" y="144567"/>
                  </a:cubicBezTo>
                  <a:cubicBezTo>
                    <a:pt x="77293" y="153503"/>
                    <a:pt x="78224" y="161183"/>
                    <a:pt x="80086" y="167608"/>
                  </a:cubicBezTo>
                  <a:cubicBezTo>
                    <a:pt x="81948" y="174034"/>
                    <a:pt x="84313" y="179781"/>
                    <a:pt x="87181" y="184851"/>
                  </a:cubicBezTo>
                  <a:cubicBezTo>
                    <a:pt x="90050" y="189921"/>
                    <a:pt x="93119" y="194639"/>
                    <a:pt x="96390" y="199007"/>
                  </a:cubicBezTo>
                  <a:cubicBezTo>
                    <a:pt x="99661" y="203374"/>
                    <a:pt x="102731" y="207991"/>
                    <a:pt x="105599" y="212861"/>
                  </a:cubicBezTo>
                  <a:cubicBezTo>
                    <a:pt x="108467" y="217730"/>
                    <a:pt x="110882" y="223151"/>
                    <a:pt x="112846" y="229125"/>
                  </a:cubicBezTo>
                  <a:cubicBezTo>
                    <a:pt x="114808" y="235099"/>
                    <a:pt x="115839" y="242251"/>
                    <a:pt x="115940" y="250584"/>
                  </a:cubicBezTo>
                  <a:lnTo>
                    <a:pt x="173909" y="250584"/>
                  </a:lnTo>
                  <a:close/>
                  <a:moveTo>
                    <a:pt x="144925" y="38551"/>
                  </a:moveTo>
                  <a:cubicBezTo>
                    <a:pt x="142308" y="38551"/>
                    <a:pt x="140043" y="37598"/>
                    <a:pt x="138132" y="35690"/>
                  </a:cubicBezTo>
                  <a:cubicBezTo>
                    <a:pt x="136219" y="33783"/>
                    <a:pt x="135264" y="31524"/>
                    <a:pt x="135264" y="28914"/>
                  </a:cubicBezTo>
                  <a:lnTo>
                    <a:pt x="135264" y="9638"/>
                  </a:lnTo>
                  <a:cubicBezTo>
                    <a:pt x="135264" y="7028"/>
                    <a:pt x="136219" y="4769"/>
                    <a:pt x="138132" y="2861"/>
                  </a:cubicBezTo>
                  <a:cubicBezTo>
                    <a:pt x="140043" y="954"/>
                    <a:pt x="142308" y="0"/>
                    <a:pt x="144925" y="0"/>
                  </a:cubicBezTo>
                  <a:cubicBezTo>
                    <a:pt x="147541" y="0"/>
                    <a:pt x="149806" y="954"/>
                    <a:pt x="151718" y="2861"/>
                  </a:cubicBezTo>
                  <a:cubicBezTo>
                    <a:pt x="153631" y="4769"/>
                    <a:pt x="154586" y="7028"/>
                    <a:pt x="154586" y="9638"/>
                  </a:cubicBezTo>
                  <a:lnTo>
                    <a:pt x="154586" y="28914"/>
                  </a:lnTo>
                  <a:cubicBezTo>
                    <a:pt x="154586" y="31524"/>
                    <a:pt x="153631" y="33783"/>
                    <a:pt x="151718" y="35690"/>
                  </a:cubicBezTo>
                  <a:cubicBezTo>
                    <a:pt x="149806" y="37598"/>
                    <a:pt x="147541" y="38551"/>
                    <a:pt x="144925" y="38551"/>
                  </a:cubicBezTo>
                  <a:close/>
                  <a:moveTo>
                    <a:pt x="9662" y="139749"/>
                  </a:moveTo>
                  <a:cubicBezTo>
                    <a:pt x="7045" y="139749"/>
                    <a:pt x="4781" y="138795"/>
                    <a:pt x="2868" y="136887"/>
                  </a:cubicBezTo>
                  <a:cubicBezTo>
                    <a:pt x="956" y="134980"/>
                    <a:pt x="0" y="132721"/>
                    <a:pt x="0" y="130111"/>
                  </a:cubicBezTo>
                  <a:cubicBezTo>
                    <a:pt x="0" y="127500"/>
                    <a:pt x="956" y="125242"/>
                    <a:pt x="2868" y="123334"/>
                  </a:cubicBezTo>
                  <a:cubicBezTo>
                    <a:pt x="4781" y="121427"/>
                    <a:pt x="7045" y="120473"/>
                    <a:pt x="9662" y="120473"/>
                  </a:cubicBezTo>
                  <a:lnTo>
                    <a:pt x="28985" y="120473"/>
                  </a:lnTo>
                  <a:cubicBezTo>
                    <a:pt x="31602" y="120473"/>
                    <a:pt x="33866" y="121427"/>
                    <a:pt x="35778" y="123334"/>
                  </a:cubicBezTo>
                  <a:cubicBezTo>
                    <a:pt x="37691" y="125242"/>
                    <a:pt x="38647" y="127500"/>
                    <a:pt x="38647" y="130111"/>
                  </a:cubicBezTo>
                  <a:cubicBezTo>
                    <a:pt x="38647" y="132721"/>
                    <a:pt x="37691" y="134980"/>
                    <a:pt x="35778" y="136887"/>
                  </a:cubicBezTo>
                  <a:cubicBezTo>
                    <a:pt x="33866" y="138795"/>
                    <a:pt x="31602" y="139749"/>
                    <a:pt x="28985" y="139749"/>
                  </a:cubicBezTo>
                  <a:lnTo>
                    <a:pt x="9662" y="139749"/>
                  </a:lnTo>
                  <a:close/>
                  <a:moveTo>
                    <a:pt x="9209" y="195769"/>
                  </a:moveTo>
                  <a:cubicBezTo>
                    <a:pt x="9209" y="193761"/>
                    <a:pt x="9787" y="191979"/>
                    <a:pt x="10945" y="190423"/>
                  </a:cubicBezTo>
                  <a:cubicBezTo>
                    <a:pt x="12102" y="188866"/>
                    <a:pt x="13587" y="187687"/>
                    <a:pt x="15398" y="186884"/>
                  </a:cubicBezTo>
                  <a:cubicBezTo>
                    <a:pt x="16505" y="186482"/>
                    <a:pt x="18040" y="185830"/>
                    <a:pt x="20003" y="184927"/>
                  </a:cubicBezTo>
                  <a:cubicBezTo>
                    <a:pt x="21965" y="184023"/>
                    <a:pt x="24003" y="183145"/>
                    <a:pt x="26117" y="182291"/>
                  </a:cubicBezTo>
                  <a:cubicBezTo>
                    <a:pt x="28230" y="181438"/>
                    <a:pt x="30268" y="180684"/>
                    <a:pt x="32231" y="180032"/>
                  </a:cubicBezTo>
                  <a:cubicBezTo>
                    <a:pt x="34193" y="179379"/>
                    <a:pt x="35778" y="179054"/>
                    <a:pt x="36986" y="179054"/>
                  </a:cubicBezTo>
                  <a:cubicBezTo>
                    <a:pt x="39603" y="179054"/>
                    <a:pt x="41867" y="180007"/>
                    <a:pt x="43779" y="181914"/>
                  </a:cubicBezTo>
                  <a:cubicBezTo>
                    <a:pt x="45692" y="183822"/>
                    <a:pt x="46648" y="186131"/>
                    <a:pt x="46648" y="188841"/>
                  </a:cubicBezTo>
                  <a:cubicBezTo>
                    <a:pt x="46648" y="190849"/>
                    <a:pt x="46069" y="192631"/>
                    <a:pt x="44912" y="194188"/>
                  </a:cubicBezTo>
                  <a:cubicBezTo>
                    <a:pt x="43754" y="195743"/>
                    <a:pt x="42270" y="196923"/>
                    <a:pt x="40458" y="197726"/>
                  </a:cubicBezTo>
                  <a:cubicBezTo>
                    <a:pt x="39351" y="198228"/>
                    <a:pt x="37816" y="198907"/>
                    <a:pt x="35854" y="199759"/>
                  </a:cubicBezTo>
                  <a:cubicBezTo>
                    <a:pt x="33891" y="200612"/>
                    <a:pt x="31853" y="201466"/>
                    <a:pt x="29740" y="202319"/>
                  </a:cubicBezTo>
                  <a:cubicBezTo>
                    <a:pt x="27626" y="203173"/>
                    <a:pt x="25588" y="203926"/>
                    <a:pt x="23626" y="204579"/>
                  </a:cubicBezTo>
                  <a:cubicBezTo>
                    <a:pt x="21663" y="205231"/>
                    <a:pt x="20078" y="205557"/>
                    <a:pt x="18870" y="205557"/>
                  </a:cubicBezTo>
                  <a:cubicBezTo>
                    <a:pt x="16254" y="205557"/>
                    <a:pt x="13989" y="204603"/>
                    <a:pt x="12077" y="202696"/>
                  </a:cubicBezTo>
                  <a:cubicBezTo>
                    <a:pt x="10165" y="200789"/>
                    <a:pt x="9209" y="198480"/>
                    <a:pt x="9209" y="195769"/>
                  </a:cubicBezTo>
                  <a:close/>
                  <a:moveTo>
                    <a:pt x="33816" y="62194"/>
                  </a:moveTo>
                  <a:cubicBezTo>
                    <a:pt x="35426" y="62194"/>
                    <a:pt x="37087" y="62696"/>
                    <a:pt x="38798" y="63700"/>
                  </a:cubicBezTo>
                  <a:lnTo>
                    <a:pt x="55403" y="73639"/>
                  </a:lnTo>
                  <a:cubicBezTo>
                    <a:pt x="56813" y="74442"/>
                    <a:pt x="57920" y="75597"/>
                    <a:pt x="58725" y="77103"/>
                  </a:cubicBezTo>
                  <a:cubicBezTo>
                    <a:pt x="59530" y="78609"/>
                    <a:pt x="59932" y="80215"/>
                    <a:pt x="59932" y="81922"/>
                  </a:cubicBezTo>
                  <a:cubicBezTo>
                    <a:pt x="59932" y="84532"/>
                    <a:pt x="58976" y="86791"/>
                    <a:pt x="57064" y="88698"/>
                  </a:cubicBezTo>
                  <a:cubicBezTo>
                    <a:pt x="55152" y="90606"/>
                    <a:pt x="52887" y="91560"/>
                    <a:pt x="50271" y="91560"/>
                  </a:cubicBezTo>
                  <a:cubicBezTo>
                    <a:pt x="48459" y="91560"/>
                    <a:pt x="46799" y="91108"/>
                    <a:pt x="45289" y="90204"/>
                  </a:cubicBezTo>
                  <a:lnTo>
                    <a:pt x="28834" y="80115"/>
                  </a:lnTo>
                  <a:cubicBezTo>
                    <a:pt x="27425" y="79211"/>
                    <a:pt x="26293" y="78031"/>
                    <a:pt x="25437" y="76576"/>
                  </a:cubicBezTo>
                  <a:cubicBezTo>
                    <a:pt x="24582" y="75120"/>
                    <a:pt x="24154" y="73539"/>
                    <a:pt x="24154" y="71832"/>
                  </a:cubicBezTo>
                  <a:cubicBezTo>
                    <a:pt x="24154" y="69222"/>
                    <a:pt x="25110" y="66963"/>
                    <a:pt x="27022" y="65056"/>
                  </a:cubicBezTo>
                  <a:cubicBezTo>
                    <a:pt x="28935" y="63148"/>
                    <a:pt x="31199" y="62194"/>
                    <a:pt x="33816" y="62194"/>
                  </a:cubicBezTo>
                  <a:close/>
                  <a:moveTo>
                    <a:pt x="91484" y="53008"/>
                  </a:moveTo>
                  <a:cubicBezTo>
                    <a:pt x="89773" y="53008"/>
                    <a:pt x="88137" y="52556"/>
                    <a:pt x="86577" y="51653"/>
                  </a:cubicBezTo>
                  <a:cubicBezTo>
                    <a:pt x="85017" y="50749"/>
                    <a:pt x="83835" y="49545"/>
                    <a:pt x="83030" y="48039"/>
                  </a:cubicBezTo>
                  <a:lnTo>
                    <a:pt x="73670" y="31172"/>
                  </a:lnTo>
                  <a:cubicBezTo>
                    <a:pt x="72865" y="29767"/>
                    <a:pt x="72462" y="28211"/>
                    <a:pt x="72462" y="26504"/>
                  </a:cubicBezTo>
                  <a:cubicBezTo>
                    <a:pt x="72462" y="23894"/>
                    <a:pt x="73419" y="21635"/>
                    <a:pt x="75331" y="19727"/>
                  </a:cubicBezTo>
                  <a:cubicBezTo>
                    <a:pt x="77243" y="17820"/>
                    <a:pt x="79507" y="16866"/>
                    <a:pt x="82124" y="16866"/>
                  </a:cubicBezTo>
                  <a:cubicBezTo>
                    <a:pt x="83835" y="16866"/>
                    <a:pt x="85470" y="17318"/>
                    <a:pt x="87030" y="18222"/>
                  </a:cubicBezTo>
                  <a:cubicBezTo>
                    <a:pt x="88590" y="19125"/>
                    <a:pt x="89773" y="20330"/>
                    <a:pt x="90578" y="21836"/>
                  </a:cubicBezTo>
                  <a:lnTo>
                    <a:pt x="99937" y="38702"/>
                  </a:lnTo>
                  <a:cubicBezTo>
                    <a:pt x="100743" y="40108"/>
                    <a:pt x="101145" y="41613"/>
                    <a:pt x="101145" y="43220"/>
                  </a:cubicBezTo>
                  <a:cubicBezTo>
                    <a:pt x="101145" y="45930"/>
                    <a:pt x="100190" y="48239"/>
                    <a:pt x="98277" y="50147"/>
                  </a:cubicBezTo>
                  <a:cubicBezTo>
                    <a:pt x="96365" y="52054"/>
                    <a:pt x="94100" y="53008"/>
                    <a:pt x="91484" y="53008"/>
                  </a:cubicBezTo>
                  <a:close/>
                  <a:moveTo>
                    <a:pt x="280188" y="120473"/>
                  </a:moveTo>
                  <a:cubicBezTo>
                    <a:pt x="282805" y="120473"/>
                    <a:pt x="285069" y="121427"/>
                    <a:pt x="286982" y="123334"/>
                  </a:cubicBezTo>
                  <a:cubicBezTo>
                    <a:pt x="288893" y="125242"/>
                    <a:pt x="289850" y="127500"/>
                    <a:pt x="289850" y="130111"/>
                  </a:cubicBezTo>
                  <a:cubicBezTo>
                    <a:pt x="289850" y="132721"/>
                    <a:pt x="288893" y="134980"/>
                    <a:pt x="286982" y="136887"/>
                  </a:cubicBezTo>
                  <a:cubicBezTo>
                    <a:pt x="285069" y="138795"/>
                    <a:pt x="282805" y="139749"/>
                    <a:pt x="280188" y="139749"/>
                  </a:cubicBezTo>
                  <a:lnTo>
                    <a:pt x="260865" y="139749"/>
                  </a:lnTo>
                  <a:cubicBezTo>
                    <a:pt x="258248" y="139749"/>
                    <a:pt x="255983" y="138795"/>
                    <a:pt x="254071" y="136887"/>
                  </a:cubicBezTo>
                  <a:cubicBezTo>
                    <a:pt x="252159" y="134980"/>
                    <a:pt x="251203" y="132721"/>
                    <a:pt x="251203" y="130111"/>
                  </a:cubicBezTo>
                  <a:cubicBezTo>
                    <a:pt x="251203" y="127500"/>
                    <a:pt x="252159" y="125242"/>
                    <a:pt x="254071" y="123334"/>
                  </a:cubicBezTo>
                  <a:cubicBezTo>
                    <a:pt x="255983" y="121427"/>
                    <a:pt x="258248" y="120473"/>
                    <a:pt x="260865" y="120473"/>
                  </a:cubicBezTo>
                  <a:lnTo>
                    <a:pt x="280188" y="120473"/>
                  </a:lnTo>
                  <a:close/>
                  <a:moveTo>
                    <a:pt x="253014" y="178902"/>
                  </a:moveTo>
                  <a:cubicBezTo>
                    <a:pt x="254222" y="178902"/>
                    <a:pt x="255782" y="179254"/>
                    <a:pt x="257694" y="179957"/>
                  </a:cubicBezTo>
                  <a:cubicBezTo>
                    <a:pt x="259607" y="180660"/>
                    <a:pt x="261619" y="181462"/>
                    <a:pt x="263733" y="182366"/>
                  </a:cubicBezTo>
                  <a:cubicBezTo>
                    <a:pt x="265847" y="183269"/>
                    <a:pt x="267884" y="184173"/>
                    <a:pt x="269847" y="185077"/>
                  </a:cubicBezTo>
                  <a:cubicBezTo>
                    <a:pt x="271809" y="185980"/>
                    <a:pt x="273345" y="186633"/>
                    <a:pt x="274451" y="187035"/>
                  </a:cubicBezTo>
                  <a:cubicBezTo>
                    <a:pt x="276263" y="187838"/>
                    <a:pt x="277722" y="189018"/>
                    <a:pt x="278829" y="190573"/>
                  </a:cubicBezTo>
                  <a:cubicBezTo>
                    <a:pt x="279936" y="192130"/>
                    <a:pt x="280490" y="193912"/>
                    <a:pt x="280490" y="195920"/>
                  </a:cubicBezTo>
                  <a:cubicBezTo>
                    <a:pt x="280490" y="198529"/>
                    <a:pt x="279534" y="200789"/>
                    <a:pt x="277621" y="202696"/>
                  </a:cubicBezTo>
                  <a:cubicBezTo>
                    <a:pt x="275710" y="204603"/>
                    <a:pt x="273445" y="205557"/>
                    <a:pt x="270828" y="205557"/>
                  </a:cubicBezTo>
                  <a:cubicBezTo>
                    <a:pt x="269721" y="205557"/>
                    <a:pt x="268186" y="205231"/>
                    <a:pt x="266224" y="204579"/>
                  </a:cubicBezTo>
                  <a:cubicBezTo>
                    <a:pt x="264262" y="203926"/>
                    <a:pt x="262223" y="203148"/>
                    <a:pt x="260110" y="202244"/>
                  </a:cubicBezTo>
                  <a:cubicBezTo>
                    <a:pt x="257996" y="201341"/>
                    <a:pt x="255959" y="200462"/>
                    <a:pt x="253996" y="199609"/>
                  </a:cubicBezTo>
                  <a:cubicBezTo>
                    <a:pt x="252033" y="198755"/>
                    <a:pt x="250499" y="198078"/>
                    <a:pt x="249391" y="197576"/>
                  </a:cubicBezTo>
                  <a:cubicBezTo>
                    <a:pt x="247580" y="196773"/>
                    <a:pt x="246096" y="195568"/>
                    <a:pt x="244938" y="193962"/>
                  </a:cubicBezTo>
                  <a:cubicBezTo>
                    <a:pt x="243781" y="192355"/>
                    <a:pt x="243202" y="190548"/>
                    <a:pt x="243202" y="188540"/>
                  </a:cubicBezTo>
                  <a:cubicBezTo>
                    <a:pt x="243202" y="185830"/>
                    <a:pt x="244183" y="183546"/>
                    <a:pt x="246146" y="181688"/>
                  </a:cubicBezTo>
                  <a:cubicBezTo>
                    <a:pt x="248108" y="179831"/>
                    <a:pt x="250398" y="178902"/>
                    <a:pt x="253014" y="178902"/>
                  </a:cubicBezTo>
                  <a:close/>
                  <a:moveTo>
                    <a:pt x="265695" y="71832"/>
                  </a:moveTo>
                  <a:cubicBezTo>
                    <a:pt x="265695" y="73539"/>
                    <a:pt x="265267" y="75120"/>
                    <a:pt x="264412" y="76576"/>
                  </a:cubicBezTo>
                  <a:cubicBezTo>
                    <a:pt x="263557" y="78031"/>
                    <a:pt x="262424" y="79211"/>
                    <a:pt x="261015" y="80115"/>
                  </a:cubicBezTo>
                  <a:lnTo>
                    <a:pt x="244560" y="90204"/>
                  </a:lnTo>
                  <a:cubicBezTo>
                    <a:pt x="243051" y="91108"/>
                    <a:pt x="241390" y="91560"/>
                    <a:pt x="239579" y="91560"/>
                  </a:cubicBezTo>
                  <a:cubicBezTo>
                    <a:pt x="236962" y="91560"/>
                    <a:pt x="234698" y="90606"/>
                    <a:pt x="232785" y="88698"/>
                  </a:cubicBezTo>
                  <a:cubicBezTo>
                    <a:pt x="230874" y="86791"/>
                    <a:pt x="229917" y="84532"/>
                    <a:pt x="229917" y="81922"/>
                  </a:cubicBezTo>
                  <a:cubicBezTo>
                    <a:pt x="229917" y="80215"/>
                    <a:pt x="230319" y="78609"/>
                    <a:pt x="231125" y="77103"/>
                  </a:cubicBezTo>
                  <a:cubicBezTo>
                    <a:pt x="231930" y="75597"/>
                    <a:pt x="233037" y="74442"/>
                    <a:pt x="234446" y="73639"/>
                  </a:cubicBezTo>
                  <a:lnTo>
                    <a:pt x="251052" y="63700"/>
                  </a:lnTo>
                  <a:cubicBezTo>
                    <a:pt x="252763" y="62696"/>
                    <a:pt x="254423" y="62194"/>
                    <a:pt x="256034" y="62194"/>
                  </a:cubicBezTo>
                  <a:cubicBezTo>
                    <a:pt x="258650" y="62194"/>
                    <a:pt x="260915" y="63148"/>
                    <a:pt x="262827" y="65056"/>
                  </a:cubicBezTo>
                  <a:cubicBezTo>
                    <a:pt x="264740" y="66963"/>
                    <a:pt x="265695" y="69222"/>
                    <a:pt x="265695" y="71832"/>
                  </a:cubicBezTo>
                  <a:close/>
                  <a:moveTo>
                    <a:pt x="198366" y="53008"/>
                  </a:moveTo>
                  <a:cubicBezTo>
                    <a:pt x="195749" y="53008"/>
                    <a:pt x="193484" y="52054"/>
                    <a:pt x="191573" y="50147"/>
                  </a:cubicBezTo>
                  <a:cubicBezTo>
                    <a:pt x="189660" y="48239"/>
                    <a:pt x="188705" y="45930"/>
                    <a:pt x="188705" y="43220"/>
                  </a:cubicBezTo>
                  <a:cubicBezTo>
                    <a:pt x="188705" y="41613"/>
                    <a:pt x="189107" y="40108"/>
                    <a:pt x="189912" y="38702"/>
                  </a:cubicBezTo>
                  <a:lnTo>
                    <a:pt x="199272" y="21836"/>
                  </a:lnTo>
                  <a:cubicBezTo>
                    <a:pt x="200076" y="20330"/>
                    <a:pt x="201259" y="19125"/>
                    <a:pt x="202820" y="18222"/>
                  </a:cubicBezTo>
                  <a:cubicBezTo>
                    <a:pt x="204379" y="17318"/>
                    <a:pt x="206014" y="16866"/>
                    <a:pt x="207726" y="16866"/>
                  </a:cubicBezTo>
                  <a:cubicBezTo>
                    <a:pt x="210342" y="16866"/>
                    <a:pt x="212607" y="17820"/>
                    <a:pt x="214519" y="19727"/>
                  </a:cubicBezTo>
                  <a:cubicBezTo>
                    <a:pt x="216431" y="21635"/>
                    <a:pt x="217387" y="23894"/>
                    <a:pt x="217387" y="26504"/>
                  </a:cubicBezTo>
                  <a:cubicBezTo>
                    <a:pt x="217387" y="28211"/>
                    <a:pt x="216984" y="29767"/>
                    <a:pt x="216179" y="31172"/>
                  </a:cubicBezTo>
                  <a:lnTo>
                    <a:pt x="206820" y="48039"/>
                  </a:lnTo>
                  <a:cubicBezTo>
                    <a:pt x="206014" y="49545"/>
                    <a:pt x="204832" y="50749"/>
                    <a:pt x="203272" y="51653"/>
                  </a:cubicBezTo>
                  <a:cubicBezTo>
                    <a:pt x="201712" y="52556"/>
                    <a:pt x="200076" y="53008"/>
                    <a:pt x="198366" y="53008"/>
                  </a:cubicBezTo>
                  <a:close/>
                </a:path>
              </a:pathLst>
            </a:custGeom>
            <a:solidFill>
              <a:schemeClr val="bg1"/>
            </a:solidFill>
            <a:ln w="9525" cap="flat">
              <a:noFill/>
              <a:prstDash val="solid"/>
              <a:miter/>
            </a:ln>
          </p:spPr>
          <p:txBody>
            <a:bodyPr rtlCol="0" anchor="ct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765" b="0" i="0" u="none" strike="noStrike" kern="1200" cap="none" spc="0" normalizeH="0" baseline="0" noProof="0">
                <a:ln>
                  <a:noFill/>
                </a:ln>
                <a:solidFill>
                  <a:prstClr val="black"/>
                </a:solidFill>
                <a:effectLst/>
                <a:uLnTx/>
                <a:uFillTx/>
                <a:latin typeface="Segoe UI"/>
                <a:ea typeface="+mn-ea"/>
                <a:cs typeface="+mn-cs"/>
              </a:endParaRPr>
            </a:p>
          </p:txBody>
        </p:sp>
      </p:grpSp>
      <p:sp>
        <p:nvSpPr>
          <p:cNvPr id="7" name="Text Placeholder 15">
            <a:extLst>
              <a:ext uri="{FF2B5EF4-FFF2-40B4-BE49-F238E27FC236}">
                <a16:creationId xmlns:a16="http://schemas.microsoft.com/office/drawing/2014/main" id="{CB83146F-F83C-A87D-80F5-BD06AD100C15}"/>
              </a:ext>
            </a:extLst>
          </p:cNvPr>
          <p:cNvSpPr txBox="1">
            <a:spLocks/>
          </p:cNvSpPr>
          <p:nvPr/>
        </p:nvSpPr>
        <p:spPr>
          <a:xfrm>
            <a:off x="588261" y="1600275"/>
            <a:ext cx="5954779" cy="3092930"/>
          </a:xfrm>
          <a:prstGeom prst="rect">
            <a:avLst/>
          </a:prstGeom>
        </p:spPr>
        <p:txBody>
          <a:bodyPr vert="horz" lIns="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113" marR="0" lvl="1"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2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½ day to 1 (one)-day hands-on workshop for subject matter experts and business users, covering the breadth of Microsoft Copilot Studio.</a:t>
            </a:r>
          </a:p>
          <a:p>
            <a:pPr marL="11113" marR="0" lvl="1"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400" b="0" i="0" u="none" strike="noStrike" kern="1200" cap="none" spc="0" normalizeH="0" baseline="0" noProof="0" dirty="0">
                <a:ln>
                  <a:noFill/>
                </a:ln>
                <a:solidFill>
                  <a:prstClr val="black"/>
                </a:solidFill>
                <a:effectLst/>
                <a:uLnTx/>
                <a:uFillTx/>
                <a:latin typeface="Segoe UI Semibold"/>
                <a:ea typeface="+mn-ea"/>
                <a:cs typeface="Segoe UI" panose="020B0502040204020203" pitchFamily="34" charset="0"/>
              </a:rPr>
              <a:t>The goal is for customers to:</a:t>
            </a:r>
          </a:p>
          <a:p>
            <a:pPr marL="225425" marR="0" lvl="1" indent="-214313" algn="l" defTabSz="914400" rtl="0" eaLnBrk="1" fontAlgn="auto" latinLnBrk="0" hangingPunct="1">
              <a:lnSpc>
                <a:spcPct val="90000"/>
              </a:lnSpc>
              <a:spcBef>
                <a:spcPts val="1000"/>
              </a:spcBef>
              <a:spcAft>
                <a:spcPts val="0"/>
              </a:spcAft>
              <a:buClrTx/>
              <a:buSzTx/>
              <a:buFont typeface="System Font Regular"/>
              <a:buChar char="・"/>
              <a:tabLst/>
              <a:defRPr/>
            </a:pPr>
            <a:r>
              <a:rPr kumimoji="0" lang="en-US"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Have enough experience with the product to be able to understand the value and features currently in preview and how they could begin to use it</a:t>
            </a:r>
          </a:p>
          <a:p>
            <a:pPr marL="225425" marR="0" lvl="1" indent="-214313" algn="l" defTabSz="914400" rtl="0" eaLnBrk="1" fontAlgn="auto" latinLnBrk="0" hangingPunct="1">
              <a:lnSpc>
                <a:spcPct val="90000"/>
              </a:lnSpc>
              <a:spcBef>
                <a:spcPts val="1000"/>
              </a:spcBef>
              <a:spcAft>
                <a:spcPts val="0"/>
              </a:spcAft>
              <a:buClrTx/>
              <a:buSzTx/>
              <a:buFont typeface="System Font Regular"/>
              <a:buChar char="・"/>
              <a:tabLst/>
              <a:defRPr/>
            </a:pPr>
            <a:r>
              <a:rPr kumimoji="0" lang="en-US"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Understand how Copilot Studio differentiates from the competition and become Copilot Studio advocates in their organization</a:t>
            </a:r>
          </a:p>
          <a:p>
            <a:pPr marL="225425" marR="0" lvl="1" indent="-214313" algn="l" defTabSz="914400" rtl="0" eaLnBrk="1" fontAlgn="auto" latinLnBrk="0" hangingPunct="1">
              <a:lnSpc>
                <a:spcPct val="90000"/>
              </a:lnSpc>
              <a:spcBef>
                <a:spcPts val="1000"/>
              </a:spcBef>
              <a:spcAft>
                <a:spcPts val="0"/>
              </a:spcAft>
              <a:buClrTx/>
              <a:buSzTx/>
              <a:buFont typeface="System Font Regular"/>
              <a:buChar char="・"/>
              <a:tabLst/>
              <a:defRPr/>
            </a:pPr>
            <a:r>
              <a:rPr kumimoji="0" lang="en-US"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Know what the next steps are to learn more about Copilot Studio and become part of the community</a:t>
            </a:r>
          </a:p>
          <a:p>
            <a:pPr marL="225425" marR="0" lvl="1" indent="-214313" algn="l" defTabSz="914400" rtl="0" eaLnBrk="1" fontAlgn="auto" latinLnBrk="0" hangingPunct="1">
              <a:lnSpc>
                <a:spcPct val="90000"/>
              </a:lnSpc>
              <a:spcBef>
                <a:spcPts val="1000"/>
              </a:spcBef>
              <a:spcAft>
                <a:spcPts val="0"/>
              </a:spcAft>
              <a:buClrTx/>
              <a:buSzTx/>
              <a:buFont typeface="System Font Regular"/>
              <a:buChar char="・"/>
              <a:tabLst/>
              <a:defRPr/>
            </a:pPr>
            <a:r>
              <a:rPr kumimoji="0" lang="en-US"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To develop your own </a:t>
            </a:r>
            <a:r>
              <a:rPr kumimoji="0" lang="en-US"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hlinkClick r:id="rId7"/>
              </a:rPr>
              <a:t>agents</a:t>
            </a:r>
            <a:r>
              <a:rPr kumimoji="0" lang="en-US"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 for high-value scenarios</a:t>
            </a:r>
            <a:endParaRPr kumimoji="0" lang="en-US" sz="1400" b="1"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endParaRPr>
          </a:p>
        </p:txBody>
      </p:sp>
      <p:pic>
        <p:nvPicPr>
          <p:cNvPr id="3" name="Picture 2" descr="Instructions to scan the QR code or visit the aka.ms/CopilotStudioWorkshop to download and unzip the lab files locally, then use the provided credentials to log into aka.ms/CopilotStudioStart to join the workshop.">
            <a:extLst>
              <a:ext uri="{FF2B5EF4-FFF2-40B4-BE49-F238E27FC236}">
                <a16:creationId xmlns:a16="http://schemas.microsoft.com/office/drawing/2014/main" id="{ECC1ED58-5A27-9945-4941-12D6F5B8D44B}"/>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614136" y="3771623"/>
            <a:ext cx="4077008" cy="2293317"/>
          </a:xfrm>
          <a:prstGeom prst="roundRect">
            <a:avLst>
              <a:gd name="adj" fmla="val 2430"/>
            </a:avLst>
          </a:prstGeom>
          <a:solidFill>
            <a:schemeClr val="bg1"/>
          </a:solidFill>
          <a:ln>
            <a:solidFill>
              <a:schemeClr val="bg1">
                <a:lumMod val="75000"/>
              </a:schemeClr>
            </a:solidFill>
          </a:ln>
          <a:effectLst/>
        </p:spPr>
      </p:pic>
    </p:spTree>
    <p:extLst>
      <p:ext uri="{BB962C8B-B14F-4D97-AF65-F5344CB8AC3E}">
        <p14:creationId xmlns:p14="http://schemas.microsoft.com/office/powerpoint/2010/main" val="8938300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699552-5C6C-02A3-2FAE-BEA68B1FF70D}"/>
              </a:ext>
            </a:extLst>
          </p:cNvPr>
          <p:cNvSpPr>
            <a:spLocks noGrp="1"/>
          </p:cNvSpPr>
          <p:nvPr>
            <p:ph type="title"/>
          </p:nvPr>
        </p:nvSpPr>
        <p:spPr>
          <a:xfrm>
            <a:off x="588262" y="2875002"/>
            <a:ext cx="3625930" cy="1107996"/>
          </a:xfrm>
        </p:spPr>
        <p:txBody>
          <a:bodyPr anchor="ctr"/>
          <a:lstStyle/>
          <a:p>
            <a:r>
              <a:rPr lang="en-US"/>
              <a:t>Next steps &amp; resources</a:t>
            </a:r>
          </a:p>
        </p:txBody>
      </p:sp>
      <p:sp useBgFill="1">
        <p:nvSpPr>
          <p:cNvPr id="4" name="Rounded Rectangle 1">
            <a:extLst>
              <a:ext uri="{FF2B5EF4-FFF2-40B4-BE49-F238E27FC236}">
                <a16:creationId xmlns:a16="http://schemas.microsoft.com/office/drawing/2014/main" id="{D293FB64-F3D1-0F67-0674-FAF7649E8A9C}"/>
              </a:ext>
              <a:ext uri="{C183D7F6-B498-43B3-948B-1728B52AA6E4}">
                <adec:decorative xmlns:adec="http://schemas.microsoft.com/office/drawing/2017/decorative" val="1"/>
              </a:ext>
            </a:extLst>
          </p:cNvPr>
          <p:cNvSpPr/>
          <p:nvPr/>
        </p:nvSpPr>
        <p:spPr bwMode="auto">
          <a:xfrm>
            <a:off x="4306956" y="543339"/>
            <a:ext cx="7306291" cy="5669325"/>
          </a:xfrm>
          <a:prstGeom prst="roundRect">
            <a:avLst>
              <a:gd name="adj" fmla="val 2901"/>
            </a:avLst>
          </a:prstGeom>
          <a:gradFill flip="none" rotWithShape="1">
            <a:gsLst>
              <a:gs pos="0">
                <a:schemeClr val="bg1">
                  <a:alpha val="30000"/>
                </a:schemeClr>
              </a:gs>
              <a:gs pos="100000">
                <a:schemeClr val="bg1">
                  <a:alpha val="5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Segoe UI"/>
              <a:ea typeface="+mn-ea"/>
              <a:cs typeface="Segoe UI" pitchFamily="34" charset="0"/>
            </a:endParaRPr>
          </a:p>
        </p:txBody>
      </p:sp>
      <p:sp>
        <p:nvSpPr>
          <p:cNvPr id="3" name="Content Placeholder 2">
            <a:extLst>
              <a:ext uri="{FF2B5EF4-FFF2-40B4-BE49-F238E27FC236}">
                <a16:creationId xmlns:a16="http://schemas.microsoft.com/office/drawing/2014/main" id="{28AC1745-918F-5083-69CD-929209CE5F82}"/>
              </a:ext>
            </a:extLst>
          </p:cNvPr>
          <p:cNvSpPr txBox="1">
            <a:spLocks/>
          </p:cNvSpPr>
          <p:nvPr/>
        </p:nvSpPr>
        <p:spPr>
          <a:xfrm>
            <a:off x="4876799" y="1208176"/>
            <a:ext cx="6215269" cy="4339650"/>
          </a:xfrm>
          <a:prstGeom prst="rect">
            <a:avLst/>
          </a:prstGeom>
        </p:spPr>
        <p:txBody>
          <a:bodyPr lIns="0" rIns="0">
            <a:noAutofit/>
          </a:bodyPr>
          <a:lstStyle>
            <a:lvl1pPr marL="137160" marR="0" indent="-137160"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600" kern="1200" spc="0" baseline="0">
                <a:solidFill>
                  <a:schemeClr val="tx1"/>
                </a:solidFill>
                <a:latin typeface="+mn-lt"/>
                <a:ea typeface="+mn-ea"/>
                <a:cs typeface="Segoe UI" panose="020B0502040204020203" pitchFamily="34" charset="0"/>
              </a:defRPr>
            </a:lvl1pPr>
            <a:lvl2pPr marL="265176" marR="0" indent="-109728"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400" kern="1200" spc="0" baseline="0">
                <a:solidFill>
                  <a:schemeClr val="tx1"/>
                </a:solidFill>
                <a:latin typeface="+mn-lt"/>
                <a:ea typeface="+mn-ea"/>
                <a:cs typeface="+mn-cs"/>
              </a:defRPr>
            </a:lvl2pPr>
            <a:lvl3pPr marL="384048" marR="0" indent="-118872"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2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00" kern="1200" spc="0" baseline="0">
                <a:gradFill>
                  <a:gsLst>
                    <a:gs pos="1250">
                      <a:schemeClr val="tx1"/>
                    </a:gs>
                    <a:gs pos="100000">
                      <a:schemeClr val="tx1"/>
                    </a:gs>
                  </a:gsLst>
                  <a:lin ang="5400000" scaled="0"/>
                </a:gra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00" kern="1200" spc="0" baseline="0">
                <a:gradFill>
                  <a:gsLst>
                    <a:gs pos="1250">
                      <a:schemeClr val="tx1"/>
                    </a:gs>
                    <a:gs pos="100000">
                      <a:schemeClr val="tx1"/>
                    </a:gs>
                  </a:gsLst>
                  <a:lin ang="5400000" scaled="0"/>
                </a:gra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37160" marR="0" lvl="0" indent="-137160" algn="l" defTabSz="951304" rtl="0" eaLnBrk="1" fontAlgn="auto" latinLnBrk="0" hangingPunct="1">
              <a:lnSpc>
                <a:spcPct val="100000"/>
              </a:lnSpc>
              <a:spcBef>
                <a:spcPts val="0"/>
              </a:spcBef>
              <a:spcAft>
                <a:spcPts val="1200"/>
              </a:spcAft>
              <a:buClrTx/>
              <a:buSzPct val="90000"/>
              <a:buFont typeface="System Font Regular"/>
              <a:buChar char="・"/>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panose="020B0502040204020203" pitchFamily="34" charset="0"/>
              </a:rPr>
              <a:t>Learn more about the </a:t>
            </a:r>
            <a:r>
              <a:rPr kumimoji="0" lang="en-US" sz="1400" b="0" i="0" u="none" strike="noStrike" kern="1200" cap="none" spc="0" normalizeH="0" baseline="0" noProof="0">
                <a:ln>
                  <a:noFill/>
                </a:ln>
                <a:solidFill>
                  <a:srgbClr val="000000"/>
                </a:solidFill>
                <a:effectLst/>
                <a:uLnTx/>
                <a:uFillTx/>
                <a:latin typeface="Segoe UI"/>
                <a:ea typeface="+mn-ea"/>
                <a:cs typeface="Segoe UI" panose="020B0502040204020203" pitchFamily="34" charset="0"/>
                <a:hlinkClick r:id="rId2"/>
              </a:rPr>
              <a:t>requirements</a:t>
            </a:r>
            <a:r>
              <a:rPr kumimoji="0" lang="en-US" sz="1400" b="0" i="0" u="none" strike="noStrike" kern="1200" cap="none" spc="0" normalizeH="0" baseline="0" noProof="0">
                <a:ln>
                  <a:noFill/>
                </a:ln>
                <a:solidFill>
                  <a:srgbClr val="000000"/>
                </a:solidFill>
                <a:effectLst/>
                <a:uLnTx/>
                <a:uFillTx/>
                <a:latin typeface="Segoe UI"/>
                <a:ea typeface="+mn-ea"/>
                <a:cs typeface="Segoe UI" panose="020B0502040204020203" pitchFamily="34" charset="0"/>
              </a:rPr>
              <a:t> for Microsoft 365 Copilot</a:t>
            </a:r>
            <a:endParaRPr kumimoji="0" lang="en-US" sz="1400" b="1" i="0" u="none" strike="noStrike" kern="1200" cap="none" spc="0" normalizeH="0" baseline="0" noProof="0">
              <a:ln>
                <a:noFill/>
              </a:ln>
              <a:solidFill>
                <a:srgbClr val="000000"/>
              </a:solidFill>
              <a:effectLst/>
              <a:uLnTx/>
              <a:uFillTx/>
              <a:latin typeface="Segoe UI"/>
              <a:ea typeface="+mn-ea"/>
              <a:cs typeface="Segoe UI" panose="020B0502040204020203" pitchFamily="34" charset="0"/>
            </a:endParaRPr>
          </a:p>
          <a:p>
            <a:pPr marL="137160" marR="0" lvl="0" indent="-137160" algn="l" defTabSz="951304" rtl="0" eaLnBrk="1" fontAlgn="auto" latinLnBrk="0" hangingPunct="1">
              <a:lnSpc>
                <a:spcPct val="100000"/>
              </a:lnSpc>
              <a:spcBef>
                <a:spcPts val="0"/>
              </a:spcBef>
              <a:spcAft>
                <a:spcPts val="1200"/>
              </a:spcAft>
              <a:buClrTx/>
              <a:buSzPct val="90000"/>
              <a:buFont typeface="System Font Regular"/>
              <a:buChar char="・"/>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panose="020B0502040204020203" pitchFamily="34" charset="0"/>
              </a:rPr>
              <a:t>Follow the blog series on </a:t>
            </a:r>
            <a:r>
              <a:rPr kumimoji="0" lang="en-US" sz="1400" b="0" i="0" u="none" strike="noStrike" kern="1200" cap="none" spc="0" normalizeH="0" baseline="0" noProof="0">
                <a:ln>
                  <a:noFill/>
                </a:ln>
                <a:solidFill>
                  <a:srgbClr val="000000"/>
                </a:solidFill>
                <a:effectLst/>
                <a:uLnTx/>
                <a:uFillTx/>
                <a:latin typeface="Segoe UI"/>
                <a:ea typeface="+mn-ea"/>
                <a:cs typeface="Segoe UI" panose="020B0502040204020203" pitchFamily="34" charset="0"/>
                <a:hlinkClick r:id="rId3"/>
              </a:rPr>
              <a:t>What’s new in Copilot</a:t>
            </a:r>
            <a:r>
              <a:rPr kumimoji="0" lang="en-US" sz="1400" b="0" i="0" u="none" strike="noStrike" kern="1200" cap="none" spc="0" normalizeH="0" baseline="0" noProof="0">
                <a:ln>
                  <a:noFill/>
                </a:ln>
                <a:solidFill>
                  <a:srgbClr val="000000"/>
                </a:solidFill>
                <a:effectLst/>
                <a:uLnTx/>
                <a:uFillTx/>
                <a:latin typeface="Segoe UI"/>
                <a:ea typeface="+mn-ea"/>
                <a:cs typeface="Segoe UI" panose="020B0502040204020203" pitchFamily="34" charset="0"/>
              </a:rPr>
              <a:t> to keep up to date on the latest news</a:t>
            </a:r>
          </a:p>
          <a:p>
            <a:pPr marL="137160" marR="0" lvl="0" indent="-137160" algn="l" defTabSz="951304" rtl="0" eaLnBrk="1" fontAlgn="auto" latinLnBrk="0" hangingPunct="1">
              <a:lnSpc>
                <a:spcPct val="100000"/>
              </a:lnSpc>
              <a:spcBef>
                <a:spcPts val="0"/>
              </a:spcBef>
              <a:spcAft>
                <a:spcPts val="1200"/>
              </a:spcAft>
              <a:buClrTx/>
              <a:buSzPct val="90000"/>
              <a:buFont typeface="System Font Regular"/>
              <a:buChar char="・"/>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panose="020B0502040204020203" pitchFamily="34" charset="0"/>
              </a:rPr>
              <a:t>Learn more about the benefits of using Monthly Enterprise Channel in this </a:t>
            </a:r>
            <a:r>
              <a:rPr kumimoji="0" lang="en-US" sz="1400" b="0" i="0" u="none" strike="noStrike" kern="1200" cap="none" spc="0" normalizeH="0" baseline="0" noProof="0">
                <a:ln>
                  <a:noFill/>
                </a:ln>
                <a:solidFill>
                  <a:srgbClr val="000000"/>
                </a:solidFill>
                <a:effectLst/>
                <a:uLnTx/>
                <a:uFillTx/>
                <a:latin typeface="Segoe UI"/>
                <a:ea typeface="+mn-ea"/>
                <a:cs typeface="Segoe UI" panose="020B0502040204020203" pitchFamily="34" charset="0"/>
                <a:hlinkClick r:id="rId4"/>
              </a:rPr>
              <a:t>Forrester study</a:t>
            </a:r>
            <a:endParaRPr kumimoji="0" lang="en-US" sz="1400" b="0" i="0" u="none" strike="noStrike" kern="1200" cap="none" spc="0" normalizeH="0" baseline="0" noProof="0">
              <a:ln>
                <a:noFill/>
              </a:ln>
              <a:solidFill>
                <a:srgbClr val="000000"/>
              </a:solidFill>
              <a:effectLst/>
              <a:uLnTx/>
              <a:uFillTx/>
              <a:latin typeface="Segoe UI"/>
              <a:ea typeface="+mn-ea"/>
              <a:cs typeface="Segoe UI" panose="020B0502040204020203" pitchFamily="34" charset="0"/>
            </a:endParaRPr>
          </a:p>
          <a:p>
            <a:pPr marL="137160" marR="0" lvl="0" indent="-137160" algn="l" defTabSz="951304" rtl="0" eaLnBrk="1" fontAlgn="auto" latinLnBrk="0" hangingPunct="1">
              <a:lnSpc>
                <a:spcPct val="100000"/>
              </a:lnSpc>
              <a:spcBef>
                <a:spcPts val="0"/>
              </a:spcBef>
              <a:spcAft>
                <a:spcPts val="1200"/>
              </a:spcAft>
              <a:buClrTx/>
              <a:buSzPct val="90000"/>
              <a:buFont typeface="System Font Regular"/>
              <a:buChar char="・"/>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panose="020B0502040204020203" pitchFamily="34" charset="0"/>
              </a:rPr>
              <a:t>Read the </a:t>
            </a:r>
            <a:r>
              <a:rPr kumimoji="0" lang="en-US" sz="1400" b="0" i="0" u="none" strike="noStrike" kern="1200" cap="none" spc="0" normalizeH="0" baseline="0" noProof="0">
                <a:ln>
                  <a:noFill/>
                </a:ln>
                <a:solidFill>
                  <a:srgbClr val="000000"/>
                </a:solidFill>
                <a:effectLst/>
                <a:uLnTx/>
                <a:uFillTx/>
                <a:latin typeface="Segoe UI"/>
                <a:ea typeface="+mn-ea"/>
                <a:cs typeface="Segoe UI" panose="020B0502040204020203" pitchFamily="34" charset="0"/>
                <a:hlinkClick r:id="rId5"/>
              </a:rPr>
              <a:t>change update channels</a:t>
            </a:r>
            <a:r>
              <a:rPr kumimoji="0" lang="en-US" sz="1400" b="0" i="0" u="none" strike="noStrike" kern="1200" cap="none" spc="0" normalizeH="0" baseline="0" noProof="0">
                <a:ln>
                  <a:noFill/>
                </a:ln>
                <a:solidFill>
                  <a:srgbClr val="000000"/>
                </a:solidFill>
                <a:effectLst/>
                <a:uLnTx/>
                <a:uFillTx/>
                <a:latin typeface="Segoe UI"/>
                <a:ea typeface="+mn-ea"/>
                <a:cs typeface="Segoe UI" panose="020B0502040204020203" pitchFamily="34" charset="0"/>
              </a:rPr>
              <a:t> guide for directions on managing update channels across multiple technologies</a:t>
            </a:r>
          </a:p>
          <a:p>
            <a:pPr marL="137160" marR="0" lvl="0" indent="-137160" algn="l" defTabSz="951304" rtl="0" eaLnBrk="1" fontAlgn="auto" latinLnBrk="0" hangingPunct="1">
              <a:lnSpc>
                <a:spcPct val="100000"/>
              </a:lnSpc>
              <a:spcBef>
                <a:spcPts val="0"/>
              </a:spcBef>
              <a:spcAft>
                <a:spcPts val="1200"/>
              </a:spcAft>
              <a:buClrTx/>
              <a:buSzTx/>
              <a:buFont typeface="System Font Regular"/>
              <a:buChar char="・"/>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panose="020B0502040204020203" pitchFamily="34" charset="0"/>
              </a:rPr>
              <a:t>Learn more about the </a:t>
            </a:r>
            <a:r>
              <a:rPr kumimoji="0" lang="en-US" sz="1400" b="0" i="0" u="none" strike="noStrike" kern="1200" cap="none" spc="0" normalizeH="0" baseline="0" noProof="0">
                <a:ln>
                  <a:noFill/>
                </a:ln>
                <a:solidFill>
                  <a:srgbClr val="000000"/>
                </a:solidFill>
                <a:effectLst/>
                <a:uLnTx/>
                <a:uFillTx/>
                <a:latin typeface="Segoe UI"/>
                <a:ea typeface="+mn-ea"/>
                <a:cs typeface="Segoe UI" panose="020B0502040204020203" pitchFamily="34" charset="0"/>
                <a:hlinkClick r:id="rId6"/>
              </a:rPr>
              <a:t>Microsoft 365 Apps admin center</a:t>
            </a:r>
            <a:r>
              <a:rPr kumimoji="0" lang="en-US" sz="1400" b="0" i="0" u="none" strike="noStrike" kern="1200" cap="none" spc="0" normalizeH="0" baseline="0" noProof="0">
                <a:ln>
                  <a:noFill/>
                </a:ln>
                <a:solidFill>
                  <a:srgbClr val="000000"/>
                </a:solidFill>
                <a:effectLst/>
                <a:uLnTx/>
                <a:uFillTx/>
                <a:latin typeface="Segoe UI"/>
                <a:ea typeface="+mn-ea"/>
                <a:cs typeface="Segoe UI" panose="020B0502040204020203" pitchFamily="34" charset="0"/>
              </a:rPr>
              <a:t> and the features available with </a:t>
            </a:r>
            <a:r>
              <a:rPr kumimoji="0" lang="en-US" sz="1400" b="0" i="0" u="none" strike="noStrike" kern="1200" cap="none" spc="0" normalizeH="0" baseline="0" noProof="0">
                <a:ln>
                  <a:noFill/>
                </a:ln>
                <a:solidFill>
                  <a:srgbClr val="000000"/>
                </a:solidFill>
                <a:effectLst/>
                <a:uLnTx/>
                <a:uFillTx/>
                <a:latin typeface="Segoe UI"/>
                <a:ea typeface="+mn-ea"/>
                <a:cs typeface="Segoe UI" panose="020B0502040204020203" pitchFamily="34" charset="0"/>
                <a:hlinkClick r:id="rId7"/>
              </a:rPr>
              <a:t>Cloud Update</a:t>
            </a:r>
            <a:endParaRPr kumimoji="0" lang="en-US" sz="1400" b="0" i="0" u="none" strike="noStrike" kern="1200" cap="none" spc="0" normalizeH="0" baseline="0" noProof="0">
              <a:ln>
                <a:noFill/>
              </a:ln>
              <a:solidFill>
                <a:srgbClr val="000000"/>
              </a:solidFill>
              <a:effectLst/>
              <a:uLnTx/>
              <a:uFillTx/>
              <a:latin typeface="Segoe UI"/>
              <a:ea typeface="+mn-ea"/>
              <a:cs typeface="Segoe UI" panose="020B0502040204020203" pitchFamily="34" charset="0"/>
            </a:endParaRPr>
          </a:p>
          <a:p>
            <a:pPr marL="137160" marR="0" lvl="0" indent="-137160" algn="l" defTabSz="951304" rtl="0" eaLnBrk="1" fontAlgn="auto" latinLnBrk="0" hangingPunct="1">
              <a:lnSpc>
                <a:spcPct val="100000"/>
              </a:lnSpc>
              <a:spcBef>
                <a:spcPts val="0"/>
              </a:spcBef>
              <a:spcAft>
                <a:spcPts val="1200"/>
              </a:spcAft>
              <a:buClrTx/>
              <a:buSzTx/>
              <a:buFont typeface="System Font Regular"/>
              <a:buChar char="・"/>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panose="020B0502040204020203" pitchFamily="34" charset="0"/>
              </a:rPr>
              <a:t>Follow our </a:t>
            </a:r>
            <a:r>
              <a:rPr kumimoji="0" lang="en-US" sz="1400" b="0" i="0" u="none" strike="noStrike" kern="1200" cap="none" spc="0" normalizeH="0" baseline="0" noProof="0">
                <a:ln>
                  <a:noFill/>
                </a:ln>
                <a:solidFill>
                  <a:srgbClr val="000000"/>
                </a:solidFill>
                <a:effectLst/>
                <a:uLnTx/>
                <a:uFillTx/>
                <a:latin typeface="Segoe UI"/>
                <a:ea typeface="+mn-ea"/>
                <a:cs typeface="Segoe UI" panose="020B0502040204020203" pitchFamily="34" charset="0"/>
                <a:hlinkClick r:id="rId8"/>
              </a:rPr>
              <a:t>guide for Cloud Update</a:t>
            </a:r>
            <a:r>
              <a:rPr kumimoji="0" lang="en-US" sz="1400" b="0" i="0" u="none" strike="noStrike" kern="1200" cap="none" spc="0" normalizeH="0" baseline="0" noProof="0">
                <a:ln>
                  <a:noFill/>
                </a:ln>
                <a:solidFill>
                  <a:srgbClr val="000000"/>
                </a:solidFill>
                <a:effectLst/>
                <a:uLnTx/>
                <a:uFillTx/>
                <a:latin typeface="Segoe UI"/>
                <a:ea typeface="+mn-ea"/>
                <a:cs typeface="Segoe UI" panose="020B0502040204020203" pitchFamily="34" charset="0"/>
              </a:rPr>
              <a:t> to get started</a:t>
            </a:r>
          </a:p>
          <a:p>
            <a:pPr marL="137160" marR="0" lvl="0" indent="-137160" algn="l" defTabSz="951304" rtl="0" eaLnBrk="1" fontAlgn="auto" latinLnBrk="0" hangingPunct="1">
              <a:lnSpc>
                <a:spcPct val="100000"/>
              </a:lnSpc>
              <a:spcBef>
                <a:spcPts val="0"/>
              </a:spcBef>
              <a:spcAft>
                <a:spcPts val="1200"/>
              </a:spcAft>
              <a:buClrTx/>
              <a:buSzTx/>
              <a:buFont typeface="System Font Regular"/>
              <a:buChar char="・"/>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panose="020B0502040204020203" pitchFamily="34" charset="0"/>
              </a:rPr>
              <a:t>Watch these </a:t>
            </a:r>
            <a:r>
              <a:rPr kumimoji="0" lang="en-US" sz="1400" b="0" i="0" u="none" strike="noStrike" kern="1200" cap="none" spc="0" normalizeH="0" baseline="0" noProof="0">
                <a:ln>
                  <a:noFill/>
                </a:ln>
                <a:solidFill>
                  <a:srgbClr val="000000"/>
                </a:solidFill>
                <a:effectLst/>
                <a:uLnTx/>
                <a:uFillTx/>
                <a:latin typeface="Segoe UI"/>
                <a:ea typeface="+mn-ea"/>
                <a:cs typeface="Segoe UI" panose="020B0502040204020203" pitchFamily="34" charset="0"/>
                <a:hlinkClick r:id="rId9"/>
              </a:rPr>
              <a:t>short tutorial videos </a:t>
            </a:r>
            <a:r>
              <a:rPr kumimoji="0" lang="en-US" sz="1400" b="0" i="0" u="none" strike="noStrike" kern="1200" cap="none" spc="0" normalizeH="0" baseline="0" noProof="0">
                <a:ln>
                  <a:noFill/>
                </a:ln>
                <a:solidFill>
                  <a:srgbClr val="000000"/>
                </a:solidFill>
                <a:effectLst/>
                <a:uLnTx/>
                <a:uFillTx/>
                <a:latin typeface="Segoe UI"/>
                <a:ea typeface="+mn-ea"/>
                <a:cs typeface="Segoe UI" panose="020B0502040204020203" pitchFamily="34" charset="0"/>
              </a:rPr>
              <a:t>about the latest features in Cloud Update</a:t>
            </a:r>
          </a:p>
          <a:p>
            <a:pPr marL="137160" marR="0" lvl="0" indent="-137160" algn="l" defTabSz="951304" rtl="0" eaLnBrk="1" fontAlgn="auto" latinLnBrk="0" hangingPunct="1">
              <a:lnSpc>
                <a:spcPct val="100000"/>
              </a:lnSpc>
              <a:spcBef>
                <a:spcPts val="0"/>
              </a:spcBef>
              <a:spcAft>
                <a:spcPts val="1200"/>
              </a:spcAft>
              <a:buClrTx/>
              <a:buSzTx/>
              <a:buFont typeface="System Font Regular"/>
              <a:buChar char="・"/>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panose="020B0502040204020203" pitchFamily="34" charset="0"/>
              </a:rPr>
              <a:t>Check out our other </a:t>
            </a:r>
            <a:r>
              <a:rPr kumimoji="0" lang="en-US" sz="1400" b="0" i="0" u="none" strike="noStrike" kern="1200" cap="none" spc="0" normalizeH="0" baseline="0" noProof="0">
                <a:ln>
                  <a:noFill/>
                </a:ln>
                <a:solidFill>
                  <a:srgbClr val="000000"/>
                </a:solidFill>
                <a:effectLst/>
                <a:uLnTx/>
                <a:uFillTx/>
                <a:latin typeface="Segoe UI"/>
                <a:ea typeface="+mn-ea"/>
                <a:cs typeface="Segoe UI" panose="020B0502040204020203" pitchFamily="34" charset="0"/>
                <a:hlinkClick r:id="rId10"/>
              </a:rPr>
              <a:t>deployment and servicing </a:t>
            </a:r>
            <a:r>
              <a:rPr kumimoji="0" lang="en-US" sz="1400" b="0" i="0" u="none" strike="noStrike" kern="1200" cap="none" spc="0" normalizeH="0" baseline="0" noProof="0">
                <a:ln>
                  <a:noFill/>
                </a:ln>
                <a:solidFill>
                  <a:srgbClr val="000000"/>
                </a:solidFill>
                <a:effectLst/>
                <a:uLnTx/>
                <a:uFillTx/>
                <a:latin typeface="Segoe UI"/>
                <a:ea typeface="+mn-ea"/>
                <a:cs typeface="Segoe UI" panose="020B0502040204020203" pitchFamily="34" charset="0"/>
              </a:rPr>
              <a:t>videos for Microsoft 365 Apps</a:t>
            </a:r>
          </a:p>
          <a:p>
            <a:pPr marL="137160" marR="0" lvl="0" indent="-137160" algn="l" defTabSz="951304" rtl="0" eaLnBrk="1" fontAlgn="auto" latinLnBrk="0" hangingPunct="1">
              <a:lnSpc>
                <a:spcPct val="100000"/>
              </a:lnSpc>
              <a:spcBef>
                <a:spcPts val="0"/>
              </a:spcBef>
              <a:spcAft>
                <a:spcPts val="1200"/>
              </a:spcAft>
              <a:buClrTx/>
              <a:buSzTx/>
              <a:buFont typeface="System Font Regular"/>
              <a:buChar char="・"/>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panose="020B0502040204020203" pitchFamily="34" charset="0"/>
              </a:rPr>
              <a:t>Work with </a:t>
            </a:r>
            <a:r>
              <a:rPr kumimoji="0" lang="en-US" sz="1400" b="0" i="0" u="none" strike="noStrike" kern="1200" cap="none" spc="0" normalizeH="0" baseline="0" noProof="0">
                <a:ln>
                  <a:noFill/>
                </a:ln>
                <a:solidFill>
                  <a:srgbClr val="000000"/>
                </a:solidFill>
                <a:effectLst/>
                <a:uLnTx/>
                <a:uFillTx/>
                <a:latin typeface="Segoe UI"/>
                <a:ea typeface="+mn-ea"/>
                <a:cs typeface="Segoe UI" panose="020B0502040204020203" pitchFamily="34" charset="0"/>
                <a:hlinkClick r:id="rId11" tooltip="http://aka.ms/appassure"/>
              </a:rPr>
              <a:t>App Assure </a:t>
            </a:r>
            <a:r>
              <a:rPr kumimoji="0" lang="en-US" sz="1400" b="0" i="0" u="none" strike="noStrike" kern="1200" cap="none" spc="0" normalizeH="0" baseline="0" noProof="0">
                <a:ln>
                  <a:noFill/>
                </a:ln>
                <a:solidFill>
                  <a:srgbClr val="000000"/>
                </a:solidFill>
                <a:effectLst/>
                <a:uLnTx/>
                <a:uFillTx/>
                <a:latin typeface="Segoe UI"/>
                <a:ea typeface="+mn-ea"/>
                <a:cs typeface="Segoe UI" panose="020B0502040204020203" pitchFamily="34" charset="0"/>
              </a:rPr>
              <a:t>to unblock your app compatibility issues</a:t>
            </a:r>
          </a:p>
        </p:txBody>
      </p:sp>
    </p:spTree>
    <p:extLst>
      <p:ext uri="{BB962C8B-B14F-4D97-AF65-F5344CB8AC3E}">
        <p14:creationId xmlns:p14="http://schemas.microsoft.com/office/powerpoint/2010/main" val="46822090"/>
      </p:ext>
    </p:extLst>
  </p:cSld>
  <p:clrMapOvr>
    <a:masterClrMapping/>
  </p:clrMapOvr>
  <p:transition>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1">
            <a:extLst>
              <a:ext uri="{FF2B5EF4-FFF2-40B4-BE49-F238E27FC236}">
                <a16:creationId xmlns:a16="http://schemas.microsoft.com/office/drawing/2014/main" id="{40349E76-1BDE-32AD-7CA6-CBA2C4BFCEBC}"/>
              </a:ext>
              <a:ext uri="{C183D7F6-B498-43B3-948B-1728B52AA6E4}">
                <adec:decorative xmlns:adec="http://schemas.microsoft.com/office/drawing/2017/decorative" val="1"/>
              </a:ext>
            </a:extLst>
          </p:cNvPr>
          <p:cNvSpPr/>
          <p:nvPr/>
        </p:nvSpPr>
        <p:spPr bwMode="auto">
          <a:xfrm>
            <a:off x="604814" y="601059"/>
            <a:ext cx="10982373" cy="5633772"/>
          </a:xfrm>
          <a:prstGeom prst="roundRect">
            <a:avLst>
              <a:gd name="adj" fmla="val 2901"/>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32472" fontAlgn="base">
              <a:spcBef>
                <a:spcPct val="0"/>
              </a:spcBef>
              <a:spcAft>
                <a:spcPct val="0"/>
              </a:spcAft>
            </a:pPr>
            <a:endParaRPr lang="en-US" sz="1600">
              <a:solidFill>
                <a:schemeClr val="tx1"/>
              </a:solidFill>
              <a:latin typeface="Segoe UI"/>
              <a:cs typeface="Segoe UI" pitchFamily="34" charset="0"/>
            </a:endParaRPr>
          </a:p>
        </p:txBody>
      </p:sp>
      <p:sp>
        <p:nvSpPr>
          <p:cNvPr id="7" name="Title 4">
            <a:extLst>
              <a:ext uri="{FF2B5EF4-FFF2-40B4-BE49-F238E27FC236}">
                <a16:creationId xmlns:a16="http://schemas.microsoft.com/office/drawing/2014/main" id="{A951CC78-F483-E6E8-FB55-7EEA8EBD0B46}"/>
              </a:ext>
            </a:extLst>
          </p:cNvPr>
          <p:cNvSpPr txBox="1">
            <a:spLocks noGrp="1"/>
          </p:cNvSpPr>
          <p:nvPr>
            <p:ph type="title" idx="4294967295"/>
          </p:nvPr>
        </p:nvSpPr>
        <p:spPr>
          <a:xfrm>
            <a:off x="1224211" y="2063728"/>
            <a:ext cx="4299201" cy="270843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32742" rtl="0" eaLnBrk="1" latinLnBrk="0" hangingPunct="1">
              <a:lnSpc>
                <a:spcPct val="100000"/>
              </a:lnSpc>
              <a:spcBef>
                <a:spcPct val="0"/>
              </a:spcBef>
              <a:buNone/>
              <a:defRPr lang="en-US" sz="3600" b="0" i="0" kern="1200" cap="none" spc="0" baseline="0">
                <a:ln w="3175">
                  <a:noFill/>
                </a:ln>
                <a:solidFill>
                  <a:schemeClr val="tx1"/>
                </a:solidFill>
                <a:effectLst/>
                <a:latin typeface="+mj-lt"/>
                <a:ea typeface="+mn-ea"/>
                <a:cs typeface="Segoe UI Semibold" panose="020B0502040204020203" pitchFamily="34" charset="0"/>
              </a:defRPr>
            </a:lvl1pPr>
          </a:lstStyle>
          <a:p>
            <a:pPr marL="0" marR="0" lvl="0" indent="0" algn="l" defTabSz="932742" rtl="0" eaLnBrk="1" fontAlgn="auto" latinLnBrk="0" hangingPunct="1">
              <a:lnSpc>
                <a:spcPct val="100000"/>
              </a:lnSpc>
              <a:spcBef>
                <a:spcPct val="0"/>
              </a:spcBef>
              <a:spcAft>
                <a:spcPts val="0"/>
              </a:spcAft>
              <a:buClrTx/>
              <a:buSzTx/>
              <a:buFontTx/>
              <a:buNone/>
              <a:tabLst/>
              <a:defRPr/>
            </a:pPr>
            <a:r>
              <a:rPr kumimoji="0" lang="en-CA" sz="4400" b="0" i="0" u="none" strike="noStrike" kern="1200" cap="none" spc="0" normalizeH="0" baseline="0" noProof="0">
                <a:ln w="3175">
                  <a:noFill/>
                </a:ln>
                <a:solidFill>
                  <a:schemeClr val="tx1"/>
                </a:solidFill>
                <a:effectLst/>
                <a:uLnTx/>
                <a:uFillTx/>
                <a:latin typeface="+mj-lt"/>
                <a:ea typeface="+mn-ea"/>
                <a:cs typeface="Segoe UI Semibold" panose="020B0502040204020203" pitchFamily="34" charset="0"/>
              </a:rPr>
              <a:t>Microsoft investments to </a:t>
            </a:r>
            <a:r>
              <a:rPr kumimoji="0" lang="en-CA" sz="4400" b="1" i="0" u="none" strike="noStrike" kern="1200" cap="none" spc="0" normalizeH="0" baseline="0" noProof="0">
                <a:ln w="3175">
                  <a:noFill/>
                </a:ln>
                <a:solidFill>
                  <a:schemeClr val="tx1"/>
                </a:solidFill>
                <a:effectLst/>
                <a:uLnTx/>
                <a:uFillTx/>
                <a:latin typeface="+mj-lt"/>
                <a:ea typeface="+mn-ea"/>
                <a:cs typeface="Segoe UI Semibold" panose="020B0502040204020203" pitchFamily="34" charset="0"/>
              </a:rPr>
              <a:t>accelerate your time to value</a:t>
            </a:r>
          </a:p>
        </p:txBody>
      </p:sp>
      <p:sp>
        <p:nvSpPr>
          <p:cNvPr id="14" name="Text Placeholder 2">
            <a:extLst>
              <a:ext uri="{FF2B5EF4-FFF2-40B4-BE49-F238E27FC236}">
                <a16:creationId xmlns:a16="http://schemas.microsoft.com/office/drawing/2014/main" id="{0F5FFB8E-ABFB-4D72-830F-3D2FD143AA0F}"/>
              </a:ext>
            </a:extLst>
          </p:cNvPr>
          <p:cNvSpPr txBox="1">
            <a:spLocks/>
          </p:cNvSpPr>
          <p:nvPr/>
        </p:nvSpPr>
        <p:spPr>
          <a:xfrm>
            <a:off x="6030831" y="1456051"/>
            <a:ext cx="5095877" cy="1107996"/>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000000"/>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1" kern="1200">
                <a:solidFill>
                  <a:srgbClr val="00000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rgbClr val="000000"/>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01"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1800" b="0" i="0" u="none" strike="noStrike" kern="1200" cap="none" spc="0" normalizeH="0" baseline="0" noProof="0">
                <a:ln>
                  <a:noFill/>
                </a:ln>
                <a:solidFill>
                  <a:srgbClr val="000000"/>
                </a:solidFill>
                <a:effectLst/>
                <a:uLnTx/>
                <a:uFillTx/>
                <a:latin typeface="Segoe UI"/>
                <a:ea typeface="+mn-ea"/>
                <a:cs typeface="+mn-cs"/>
              </a:rPr>
              <a:t>Customers that buy more than 150 Copilot </a:t>
            </a:r>
            <a:br>
              <a:rPr kumimoji="0" lang="en-US" sz="1800" b="0" i="0" u="none" strike="noStrike" kern="1200" cap="none" spc="0" normalizeH="0" baseline="0" noProof="0">
                <a:ln>
                  <a:noFill/>
                </a:ln>
                <a:solidFill>
                  <a:srgbClr val="000000"/>
                </a:solidFill>
                <a:effectLst/>
                <a:uLnTx/>
                <a:uFillTx/>
                <a:latin typeface="Segoe UI"/>
                <a:ea typeface="+mn-ea"/>
                <a:cs typeface="+mn-cs"/>
              </a:rPr>
            </a:br>
            <a:r>
              <a:rPr kumimoji="0" lang="en-US" sz="1800" b="0" i="0" u="none" strike="noStrike" kern="1200" cap="none" spc="0" normalizeH="0" baseline="0" noProof="0">
                <a:ln>
                  <a:noFill/>
                </a:ln>
                <a:solidFill>
                  <a:srgbClr val="000000"/>
                </a:solidFill>
                <a:effectLst/>
                <a:uLnTx/>
                <a:uFillTx/>
                <a:latin typeface="Segoe UI"/>
                <a:ea typeface="+mn-ea"/>
                <a:cs typeface="+mn-cs"/>
              </a:rPr>
              <a:t>seats are eligible for Microsoft co-investment in </a:t>
            </a:r>
            <a:r>
              <a:rPr lang="en-US" sz="1800" kern="0">
                <a:solidFill>
                  <a:srgbClr val="0078D4"/>
                </a:solidFill>
                <a:latin typeface="Segoe UI Semibold"/>
                <a:ea typeface="Segoe UI" pitchFamily="34" charset="0"/>
                <a:cs typeface="Segoe UI Semibold"/>
                <a:hlinkClick r:id="rId2">
                  <a:extLst>
                    <a:ext uri="{A12FA001-AC4F-418D-AE19-62706E023703}">
                      <ahyp:hlinkClr xmlns:ahyp="http://schemas.microsoft.com/office/drawing/2018/hyperlinkcolor" val="tx"/>
                    </a:ext>
                  </a:extLst>
                </a:hlinkClick>
              </a:rPr>
              <a:t>partner deployment and adoption services</a:t>
            </a:r>
            <a:r>
              <a:rPr lang="en-US" sz="1800" kern="0">
                <a:solidFill>
                  <a:srgbClr val="0078D4"/>
                </a:solidFill>
                <a:latin typeface="Segoe UI Semibold"/>
                <a:ea typeface="Segoe UI" pitchFamily="34" charset="0"/>
                <a:cs typeface="Segoe UI Semibold"/>
              </a:rPr>
              <a:t> </a:t>
            </a:r>
            <a:r>
              <a:rPr kumimoji="0" lang="en-US" sz="1800" b="0" i="0" u="none" strike="noStrike" kern="1200" cap="none" spc="0" normalizeH="0" baseline="0" noProof="0">
                <a:ln>
                  <a:noFill/>
                </a:ln>
                <a:solidFill>
                  <a:srgbClr val="000000"/>
                </a:solidFill>
                <a:effectLst/>
                <a:uLnTx/>
                <a:uFillTx/>
                <a:latin typeface="Segoe UI"/>
                <a:ea typeface="+mn-ea"/>
                <a:cs typeface="+mn-cs"/>
              </a:rPr>
              <a:t>through eligible Microsoft Partners.</a:t>
            </a:r>
          </a:p>
        </p:txBody>
      </p:sp>
      <p:sp>
        <p:nvSpPr>
          <p:cNvPr id="16" name="Text Placeholder 2">
            <a:extLst>
              <a:ext uri="{FF2B5EF4-FFF2-40B4-BE49-F238E27FC236}">
                <a16:creationId xmlns:a16="http://schemas.microsoft.com/office/drawing/2014/main" id="{9CB3A99D-182D-F523-C296-0FBFB60A4EC5}"/>
              </a:ext>
            </a:extLst>
          </p:cNvPr>
          <p:cNvSpPr txBox="1">
            <a:spLocks/>
          </p:cNvSpPr>
          <p:nvPr/>
        </p:nvSpPr>
        <p:spPr>
          <a:xfrm>
            <a:off x="6030831" y="3623603"/>
            <a:ext cx="5095877" cy="553998"/>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000000"/>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1" kern="1200">
                <a:solidFill>
                  <a:srgbClr val="00000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rgbClr val="000000"/>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01"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1800" b="0" i="0" u="none" strike="noStrike" kern="1200" cap="none" spc="0" normalizeH="0" baseline="0" noProof="0">
                <a:ln>
                  <a:noFill/>
                </a:ln>
                <a:solidFill>
                  <a:srgbClr val="000000"/>
                </a:solidFill>
                <a:effectLst/>
                <a:uLnTx/>
                <a:uFillTx/>
                <a:latin typeface="Segoe UI"/>
                <a:ea typeface="+mn-ea"/>
                <a:cs typeface="+mn-cs"/>
              </a:rPr>
              <a:t>Eligible customers can request technical and deployment assistance from </a:t>
            </a:r>
            <a:r>
              <a:rPr lang="en-US" sz="1800" kern="0">
                <a:solidFill>
                  <a:srgbClr val="0078D4"/>
                </a:solidFill>
                <a:latin typeface="Segoe UI Semibold"/>
                <a:ea typeface="Segoe UI" pitchFamily="34" charset="0"/>
                <a:cs typeface="Segoe UI Semibold"/>
                <a:hlinkClick r:id="rId3">
                  <a:extLst>
                    <a:ext uri="{A12FA001-AC4F-418D-AE19-62706E023703}">
                      <ahyp:hlinkClr xmlns:ahyp="http://schemas.microsoft.com/office/drawing/2018/hyperlinkcolor" val="tx"/>
                    </a:ext>
                  </a:extLst>
                </a:hlinkClick>
              </a:rPr>
              <a:t>Microsoft FastTrack</a:t>
            </a:r>
            <a:r>
              <a:rPr kumimoji="0" lang="en-US" sz="1800" b="0" i="0" u="none" strike="noStrike" kern="1200" cap="none" spc="0" normalizeH="0" baseline="0" noProof="0">
                <a:ln>
                  <a:noFill/>
                </a:ln>
                <a:solidFill>
                  <a:srgbClr val="0078D4"/>
                </a:solidFill>
                <a:effectLst/>
                <a:uLnTx/>
                <a:uFillTx/>
                <a:latin typeface="Segoe UI"/>
                <a:ea typeface="+mn-ea"/>
                <a:cs typeface="+mn-cs"/>
              </a:rPr>
              <a:t>.</a:t>
            </a:r>
          </a:p>
        </p:txBody>
      </p:sp>
      <p:sp>
        <p:nvSpPr>
          <p:cNvPr id="17" name="Text Placeholder 2">
            <a:extLst>
              <a:ext uri="{FF2B5EF4-FFF2-40B4-BE49-F238E27FC236}">
                <a16:creationId xmlns:a16="http://schemas.microsoft.com/office/drawing/2014/main" id="{C79F4422-51B8-7427-C25D-C8DF5F283BEC}"/>
              </a:ext>
            </a:extLst>
          </p:cNvPr>
          <p:cNvSpPr txBox="1">
            <a:spLocks/>
          </p:cNvSpPr>
          <p:nvPr/>
        </p:nvSpPr>
        <p:spPr>
          <a:xfrm>
            <a:off x="6030831" y="5270167"/>
            <a:ext cx="5095877" cy="553998"/>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000000"/>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1" kern="1200">
                <a:solidFill>
                  <a:srgbClr val="00000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rgbClr val="000000"/>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01"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1800" b="0" i="0" u="none" strike="noStrike" kern="1200" cap="none" spc="0" normalizeH="0" baseline="0" noProof="0">
                <a:ln>
                  <a:noFill/>
                </a:ln>
                <a:solidFill>
                  <a:srgbClr val="000000"/>
                </a:solidFill>
                <a:effectLst/>
                <a:uLnTx/>
                <a:uFillTx/>
                <a:latin typeface="Segoe UI"/>
                <a:ea typeface="+mn-ea"/>
                <a:cs typeface="+mn-cs"/>
              </a:rPr>
              <a:t>Get started on your Copilot journey with </a:t>
            </a:r>
            <a:br>
              <a:rPr kumimoji="0" lang="en-US" sz="1800" b="0" i="0" u="none" strike="noStrike" kern="1200" cap="none" spc="0" normalizeH="0" baseline="0" noProof="0">
                <a:ln>
                  <a:noFill/>
                </a:ln>
                <a:solidFill>
                  <a:srgbClr val="000000"/>
                </a:solidFill>
                <a:effectLst/>
                <a:uLnTx/>
                <a:uFillTx/>
                <a:latin typeface="Segoe UI"/>
                <a:ea typeface="+mn-ea"/>
                <a:cs typeface="+mn-cs"/>
              </a:rPr>
            </a:br>
            <a:r>
              <a:rPr kumimoji="0" lang="en-US" sz="1800" b="0" i="0" u="none" strike="noStrike" kern="1200" cap="none" spc="0" normalizeH="0" baseline="0" noProof="0">
                <a:ln>
                  <a:noFill/>
                </a:ln>
                <a:solidFill>
                  <a:srgbClr val="000000"/>
                </a:solidFill>
                <a:effectLst/>
                <a:uLnTx/>
                <a:uFillTx/>
                <a:latin typeface="Segoe UI"/>
                <a:ea typeface="+mn-ea"/>
                <a:cs typeface="+mn-cs"/>
              </a:rPr>
              <a:t>expert-led services through </a:t>
            </a:r>
            <a:r>
              <a:rPr lang="en-US" sz="1800" kern="0">
                <a:solidFill>
                  <a:srgbClr val="0078D4"/>
                </a:solidFill>
                <a:latin typeface="Segoe UI Semibold"/>
                <a:ea typeface="Segoe UI" pitchFamily="34" charset="0"/>
                <a:cs typeface="Segoe UI Semibold"/>
                <a:hlinkClick r:id="rId4">
                  <a:extLst>
                    <a:ext uri="{A12FA001-AC4F-418D-AE19-62706E023703}">
                      <ahyp:hlinkClr xmlns:ahyp="http://schemas.microsoft.com/office/drawing/2018/hyperlinkcolor" val="tx"/>
                    </a:ext>
                  </a:extLst>
                </a:hlinkClick>
              </a:rPr>
              <a:t>Microsoft Unified</a:t>
            </a:r>
            <a:r>
              <a:rPr kumimoji="0" lang="en-US" sz="1800" b="0" i="0" u="none" strike="noStrike" kern="1200" cap="none" spc="0" normalizeH="0" baseline="0" noProof="0">
                <a:ln>
                  <a:noFill/>
                </a:ln>
                <a:solidFill>
                  <a:srgbClr val="000000"/>
                </a:solidFill>
                <a:effectLst/>
                <a:uLnTx/>
                <a:uFillTx/>
                <a:latin typeface="Segoe UI"/>
                <a:ea typeface="+mn-ea"/>
                <a:cs typeface="+mn-cs"/>
              </a:rPr>
              <a:t>.</a:t>
            </a:r>
          </a:p>
        </p:txBody>
      </p:sp>
      <p:sp>
        <p:nvSpPr>
          <p:cNvPr id="18" name="Graphic 2">
            <a:extLst>
              <a:ext uri="{FF2B5EF4-FFF2-40B4-BE49-F238E27FC236}">
                <a16:creationId xmlns:a16="http://schemas.microsoft.com/office/drawing/2014/main" id="{C02CE47C-FF11-5175-E3B3-149EFE657D29}"/>
              </a:ext>
              <a:ext uri="{C183D7F6-B498-43B3-948B-1728B52AA6E4}">
                <adec:decorative xmlns:adec="http://schemas.microsoft.com/office/drawing/2017/decorative" val="1"/>
              </a:ext>
            </a:extLst>
          </p:cNvPr>
          <p:cNvSpPr/>
          <p:nvPr/>
        </p:nvSpPr>
        <p:spPr>
          <a:xfrm>
            <a:off x="6077860" y="952750"/>
            <a:ext cx="312557" cy="390630"/>
          </a:xfrm>
          <a:custGeom>
            <a:avLst/>
            <a:gdLst>
              <a:gd name="connsiteX0" fmla="*/ 237141 w 237141"/>
              <a:gd name="connsiteY0" fmla="*/ 211124 h 296376"/>
              <a:gd name="connsiteX1" fmla="*/ 203808 w 237141"/>
              <a:gd name="connsiteY1" fmla="*/ 177791 h 296376"/>
              <a:gd name="connsiteX2" fmla="*/ 203793 w 237141"/>
              <a:gd name="connsiteY2" fmla="*/ 177791 h 296376"/>
              <a:gd name="connsiteX3" fmla="*/ 33348 w 237141"/>
              <a:gd name="connsiteY3" fmla="*/ 177791 h 296376"/>
              <a:gd name="connsiteX4" fmla="*/ 0 w 237141"/>
              <a:gd name="connsiteY4" fmla="*/ 211110 h 296376"/>
              <a:gd name="connsiteX5" fmla="*/ 0 w 237141"/>
              <a:gd name="connsiteY5" fmla="*/ 211139 h 296376"/>
              <a:gd name="connsiteX6" fmla="*/ 0 w 237141"/>
              <a:gd name="connsiteY6" fmla="*/ 224775 h 296376"/>
              <a:gd name="connsiteX7" fmla="*/ 7559 w 237141"/>
              <a:gd name="connsiteY7" fmla="*/ 248415 h 296376"/>
              <a:gd name="connsiteX8" fmla="*/ 118511 w 237141"/>
              <a:gd name="connsiteY8" fmla="*/ 296377 h 296376"/>
              <a:gd name="connsiteX9" fmla="*/ 229523 w 237141"/>
              <a:gd name="connsiteY9" fmla="*/ 248430 h 296376"/>
              <a:gd name="connsiteX10" fmla="*/ 237141 w 237141"/>
              <a:gd name="connsiteY10" fmla="*/ 224760 h 296376"/>
              <a:gd name="connsiteX11" fmla="*/ 237141 w 237141"/>
              <a:gd name="connsiteY11" fmla="*/ 211139 h 296376"/>
              <a:gd name="connsiteX12" fmla="*/ 192633 w 237141"/>
              <a:gd name="connsiteY12" fmla="*/ 74116 h 296376"/>
              <a:gd name="connsiteX13" fmla="*/ 118535 w 237141"/>
              <a:gd name="connsiteY13" fmla="*/ 0 h 296376"/>
              <a:gd name="connsiteX14" fmla="*/ 58870 w 237141"/>
              <a:gd name="connsiteY14" fmla="*/ 30141 h 296376"/>
              <a:gd name="connsiteX15" fmla="*/ 55550 w 237141"/>
              <a:gd name="connsiteY15" fmla="*/ 29622 h 296376"/>
              <a:gd name="connsiteX16" fmla="*/ 18527 w 237141"/>
              <a:gd name="connsiteY16" fmla="*/ 29622 h 296376"/>
              <a:gd name="connsiteX17" fmla="*/ 7411 w 237141"/>
              <a:gd name="connsiteY17" fmla="*/ 40738 h 296376"/>
              <a:gd name="connsiteX18" fmla="*/ 7411 w 237141"/>
              <a:gd name="connsiteY18" fmla="*/ 122226 h 296376"/>
              <a:gd name="connsiteX19" fmla="*/ 48140 w 237141"/>
              <a:gd name="connsiteY19" fmla="*/ 163014 h 296376"/>
              <a:gd name="connsiteX20" fmla="*/ 48169 w 237141"/>
              <a:gd name="connsiteY20" fmla="*/ 163014 h 296376"/>
              <a:gd name="connsiteX21" fmla="*/ 51875 w 237141"/>
              <a:gd name="connsiteY21" fmla="*/ 163014 h 296376"/>
              <a:gd name="connsiteX22" fmla="*/ 51875 w 237141"/>
              <a:gd name="connsiteY22" fmla="*/ 162955 h 296376"/>
              <a:gd name="connsiteX23" fmla="*/ 52023 w 237141"/>
              <a:gd name="connsiteY23" fmla="*/ 162955 h 296376"/>
              <a:gd name="connsiteX24" fmla="*/ 66838 w 237141"/>
              <a:gd name="connsiteY24" fmla="*/ 148187 h 296376"/>
              <a:gd name="connsiteX25" fmla="*/ 52069 w 237141"/>
              <a:gd name="connsiteY25" fmla="*/ 133372 h 296376"/>
              <a:gd name="connsiteX26" fmla="*/ 40373 w 237141"/>
              <a:gd name="connsiteY26" fmla="*/ 139078 h 296376"/>
              <a:gd name="connsiteX27" fmla="*/ 29643 w 237141"/>
              <a:gd name="connsiteY27" fmla="*/ 122241 h 296376"/>
              <a:gd name="connsiteX28" fmla="*/ 29643 w 237141"/>
              <a:gd name="connsiteY28" fmla="*/ 118550 h 296376"/>
              <a:gd name="connsiteX29" fmla="*/ 40729 w 237141"/>
              <a:gd name="connsiteY29" fmla="*/ 118550 h 296376"/>
              <a:gd name="connsiteX30" fmla="*/ 55847 w 237141"/>
              <a:gd name="connsiteY30" fmla="*/ 113689 h 296376"/>
              <a:gd name="connsiteX31" fmla="*/ 158062 w 237141"/>
              <a:gd name="connsiteY31" fmla="*/ 136832 h 296376"/>
              <a:gd name="connsiteX32" fmla="*/ 192633 w 237141"/>
              <a:gd name="connsiteY32" fmla="*/ 74116 h 296376"/>
              <a:gd name="connsiteX33" fmla="*/ 44420 w 237141"/>
              <a:gd name="connsiteY33" fmla="*/ 72545 h 296376"/>
              <a:gd name="connsiteX34" fmla="*/ 44420 w 237141"/>
              <a:gd name="connsiteY34" fmla="*/ 75687 h 296376"/>
              <a:gd name="connsiteX35" fmla="*/ 44420 w 237141"/>
              <a:gd name="connsiteY35" fmla="*/ 92598 h 296376"/>
              <a:gd name="connsiteX36" fmla="*/ 40714 w 237141"/>
              <a:gd name="connsiteY36" fmla="*/ 96304 h 296376"/>
              <a:gd name="connsiteX37" fmla="*/ 29643 w 237141"/>
              <a:gd name="connsiteY37" fmla="*/ 96304 h 296376"/>
              <a:gd name="connsiteX38" fmla="*/ 29643 w 237141"/>
              <a:gd name="connsiteY38" fmla="*/ 51869 h 296376"/>
              <a:gd name="connsiteX39" fmla="*/ 44434 w 237141"/>
              <a:gd name="connsiteY39" fmla="*/ 51869 h 296376"/>
              <a:gd name="connsiteX40" fmla="*/ 44434 w 237141"/>
              <a:gd name="connsiteY40" fmla="*/ 72545 h 296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37141" h="296376">
                <a:moveTo>
                  <a:pt x="237141" y="211124"/>
                </a:moveTo>
                <a:cubicBezTo>
                  <a:pt x="237141" y="192715"/>
                  <a:pt x="222218" y="177791"/>
                  <a:pt x="203808" y="177791"/>
                </a:cubicBezTo>
                <a:cubicBezTo>
                  <a:pt x="203804" y="177791"/>
                  <a:pt x="203798" y="177791"/>
                  <a:pt x="203793" y="177791"/>
                </a:cubicBezTo>
                <a:lnTo>
                  <a:pt x="33348" y="177791"/>
                </a:lnTo>
                <a:cubicBezTo>
                  <a:pt x="14939" y="177782"/>
                  <a:pt x="8" y="192700"/>
                  <a:pt x="0" y="211110"/>
                </a:cubicBezTo>
                <a:cubicBezTo>
                  <a:pt x="0" y="211120"/>
                  <a:pt x="0" y="211129"/>
                  <a:pt x="0" y="211139"/>
                </a:cubicBezTo>
                <a:lnTo>
                  <a:pt x="0" y="224775"/>
                </a:lnTo>
                <a:cubicBezTo>
                  <a:pt x="0" y="233238"/>
                  <a:pt x="2638" y="241508"/>
                  <a:pt x="7559" y="248415"/>
                </a:cubicBezTo>
                <a:cubicBezTo>
                  <a:pt x="30428" y="280488"/>
                  <a:pt x="67808" y="296377"/>
                  <a:pt x="118511" y="296377"/>
                </a:cubicBezTo>
                <a:cubicBezTo>
                  <a:pt x="169200" y="296377"/>
                  <a:pt x="206624" y="280503"/>
                  <a:pt x="229523" y="248430"/>
                </a:cubicBezTo>
                <a:cubicBezTo>
                  <a:pt x="234466" y="241526"/>
                  <a:pt x="237129" y="233251"/>
                  <a:pt x="237141" y="224760"/>
                </a:cubicBezTo>
                <a:lnTo>
                  <a:pt x="237141" y="211139"/>
                </a:lnTo>
                <a:close/>
                <a:moveTo>
                  <a:pt x="192633" y="74116"/>
                </a:moveTo>
                <a:cubicBezTo>
                  <a:pt x="192637" y="33188"/>
                  <a:pt x="159463" y="5"/>
                  <a:pt x="118535" y="0"/>
                </a:cubicBezTo>
                <a:cubicBezTo>
                  <a:pt x="94988" y="-3"/>
                  <a:pt x="72840" y="11185"/>
                  <a:pt x="58870" y="30141"/>
                </a:cubicBezTo>
                <a:cubicBezTo>
                  <a:pt x="57796" y="29801"/>
                  <a:pt x="56677" y="29626"/>
                  <a:pt x="55550" y="29622"/>
                </a:cubicBezTo>
                <a:lnTo>
                  <a:pt x="18527" y="29622"/>
                </a:lnTo>
                <a:cubicBezTo>
                  <a:pt x="12388" y="29622"/>
                  <a:pt x="7411" y="34599"/>
                  <a:pt x="7411" y="40738"/>
                </a:cubicBezTo>
                <a:lnTo>
                  <a:pt x="7411" y="122226"/>
                </a:lnTo>
                <a:cubicBezTo>
                  <a:pt x="7394" y="144737"/>
                  <a:pt x="25629" y="162998"/>
                  <a:pt x="48140" y="163014"/>
                </a:cubicBezTo>
                <a:cubicBezTo>
                  <a:pt x="48150" y="163014"/>
                  <a:pt x="48159" y="163014"/>
                  <a:pt x="48169" y="163014"/>
                </a:cubicBezTo>
                <a:lnTo>
                  <a:pt x="51875" y="163014"/>
                </a:lnTo>
                <a:lnTo>
                  <a:pt x="51875" y="162955"/>
                </a:lnTo>
                <a:lnTo>
                  <a:pt x="52023" y="162955"/>
                </a:lnTo>
                <a:cubicBezTo>
                  <a:pt x="60192" y="162968"/>
                  <a:pt x="66825" y="156355"/>
                  <a:pt x="66838" y="148187"/>
                </a:cubicBezTo>
                <a:cubicBezTo>
                  <a:pt x="66850" y="140018"/>
                  <a:pt x="60238" y="133385"/>
                  <a:pt x="52069" y="133372"/>
                </a:cubicBezTo>
                <a:cubicBezTo>
                  <a:pt x="47498" y="133364"/>
                  <a:pt x="43181" y="135470"/>
                  <a:pt x="40373" y="139078"/>
                </a:cubicBezTo>
                <a:cubicBezTo>
                  <a:pt x="33820" y="136038"/>
                  <a:pt x="29631" y="129465"/>
                  <a:pt x="29643" y="122241"/>
                </a:cubicBezTo>
                <a:lnTo>
                  <a:pt x="29643" y="118550"/>
                </a:lnTo>
                <a:lnTo>
                  <a:pt x="40729" y="118550"/>
                </a:lnTo>
                <a:cubicBezTo>
                  <a:pt x="46361" y="118550"/>
                  <a:pt x="51593" y="116742"/>
                  <a:pt x="55847" y="113689"/>
                </a:cubicBezTo>
                <a:cubicBezTo>
                  <a:pt x="77682" y="148306"/>
                  <a:pt x="123445" y="158667"/>
                  <a:pt x="158062" y="136832"/>
                </a:cubicBezTo>
                <a:cubicBezTo>
                  <a:pt x="179593" y="123252"/>
                  <a:pt x="192646" y="99572"/>
                  <a:pt x="192633" y="74116"/>
                </a:cubicBezTo>
                <a:close/>
                <a:moveTo>
                  <a:pt x="44420" y="72545"/>
                </a:moveTo>
                <a:cubicBezTo>
                  <a:pt x="44398" y="73592"/>
                  <a:pt x="44398" y="74640"/>
                  <a:pt x="44420" y="75687"/>
                </a:cubicBezTo>
                <a:lnTo>
                  <a:pt x="44420" y="92598"/>
                </a:lnTo>
                <a:cubicBezTo>
                  <a:pt x="44420" y="94645"/>
                  <a:pt x="42761" y="96304"/>
                  <a:pt x="40714" y="96304"/>
                </a:cubicBezTo>
                <a:lnTo>
                  <a:pt x="29643" y="96304"/>
                </a:lnTo>
                <a:lnTo>
                  <a:pt x="29643" y="51869"/>
                </a:lnTo>
                <a:lnTo>
                  <a:pt x="44434" y="51869"/>
                </a:lnTo>
                <a:lnTo>
                  <a:pt x="44434" y="72545"/>
                </a:lnTo>
                <a:close/>
              </a:path>
            </a:pathLst>
          </a:custGeom>
          <a:gradFill flip="none" rotWithShape="1">
            <a:gsLst>
              <a:gs pos="97000">
                <a:srgbClr val="818EFF"/>
              </a:gs>
              <a:gs pos="50000">
                <a:srgbClr val="2DB4FF"/>
              </a:gs>
              <a:gs pos="3000">
                <a:srgbClr val="0078D4"/>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19" name="Graphic 5">
            <a:extLst>
              <a:ext uri="{FF2B5EF4-FFF2-40B4-BE49-F238E27FC236}">
                <a16:creationId xmlns:a16="http://schemas.microsoft.com/office/drawing/2014/main" id="{F75B73AC-46DD-E2D9-28FD-55110D0F8740}"/>
              </a:ext>
              <a:ext uri="{C183D7F6-B498-43B3-948B-1728B52AA6E4}">
                <adec:decorative xmlns:adec="http://schemas.microsoft.com/office/drawing/2017/decorative" val="1"/>
              </a:ext>
            </a:extLst>
          </p:cNvPr>
          <p:cNvSpPr/>
          <p:nvPr/>
        </p:nvSpPr>
        <p:spPr>
          <a:xfrm>
            <a:off x="6030831" y="3108065"/>
            <a:ext cx="406614" cy="402867"/>
          </a:xfrm>
          <a:custGeom>
            <a:avLst/>
            <a:gdLst>
              <a:gd name="connsiteX0" fmla="*/ 22232 w 308503"/>
              <a:gd name="connsiteY0" fmla="*/ 163035 h 305660"/>
              <a:gd name="connsiteX1" fmla="*/ 160204 w 308503"/>
              <a:gd name="connsiteY1" fmla="*/ 163035 h 305660"/>
              <a:gd name="connsiteX2" fmla="*/ 133392 w 308503"/>
              <a:gd name="connsiteY2" fmla="*/ 229731 h 305660"/>
              <a:gd name="connsiteX3" fmla="*/ 144345 w 308503"/>
              <a:gd name="connsiteY3" fmla="*/ 274387 h 305660"/>
              <a:gd name="connsiteX4" fmla="*/ 96339 w 308503"/>
              <a:gd name="connsiteY4" fmla="*/ 281605 h 305660"/>
              <a:gd name="connsiteX5" fmla="*/ 74 w 308503"/>
              <a:gd name="connsiteY5" fmla="*/ 218318 h 305660"/>
              <a:gd name="connsiteX6" fmla="*/ 0 w 308503"/>
              <a:gd name="connsiteY6" fmla="*/ 214909 h 305660"/>
              <a:gd name="connsiteX7" fmla="*/ 0 w 308503"/>
              <a:gd name="connsiteY7" fmla="*/ 185267 h 305660"/>
              <a:gd name="connsiteX8" fmla="*/ 20098 w 308503"/>
              <a:gd name="connsiteY8" fmla="*/ 163138 h 305660"/>
              <a:gd name="connsiteX9" fmla="*/ 22232 w 308503"/>
              <a:gd name="connsiteY9" fmla="*/ 163035 h 305660"/>
              <a:gd name="connsiteX10" fmla="*/ 281605 w 308503"/>
              <a:gd name="connsiteY10" fmla="*/ 81517 h 305660"/>
              <a:gd name="connsiteX11" fmla="*/ 229731 w 308503"/>
              <a:gd name="connsiteY11" fmla="*/ 133392 h 305660"/>
              <a:gd name="connsiteX12" fmla="*/ 177856 w 308503"/>
              <a:gd name="connsiteY12" fmla="*/ 81517 h 305660"/>
              <a:gd name="connsiteX13" fmla="*/ 229731 w 308503"/>
              <a:gd name="connsiteY13" fmla="*/ 29643 h 305660"/>
              <a:gd name="connsiteX14" fmla="*/ 281605 w 308503"/>
              <a:gd name="connsiteY14" fmla="*/ 81517 h 305660"/>
              <a:gd name="connsiteX15" fmla="*/ 96339 w 308503"/>
              <a:gd name="connsiteY15" fmla="*/ 0 h 305660"/>
              <a:gd name="connsiteX16" fmla="*/ 163035 w 308503"/>
              <a:gd name="connsiteY16" fmla="*/ 66696 h 305660"/>
              <a:gd name="connsiteX17" fmla="*/ 96339 w 308503"/>
              <a:gd name="connsiteY17" fmla="*/ 133392 h 305660"/>
              <a:gd name="connsiteX18" fmla="*/ 29643 w 308503"/>
              <a:gd name="connsiteY18" fmla="*/ 66696 h 305660"/>
              <a:gd name="connsiteX19" fmla="*/ 96339 w 308503"/>
              <a:gd name="connsiteY19" fmla="*/ 0 h 305660"/>
              <a:gd name="connsiteX20" fmla="*/ 181962 w 308503"/>
              <a:gd name="connsiteY20" fmla="*/ 177485 h 305660"/>
              <a:gd name="connsiteX21" fmla="*/ 161719 w 308503"/>
              <a:gd name="connsiteY21" fmla="*/ 214195 h 305660"/>
              <a:gd name="connsiteX22" fmla="*/ 160604 w 308503"/>
              <a:gd name="connsiteY22" fmla="*/ 214494 h 305660"/>
              <a:gd name="connsiteX23" fmla="*/ 151948 w 308503"/>
              <a:gd name="connsiteY23" fmla="*/ 216629 h 305660"/>
              <a:gd name="connsiteX24" fmla="*/ 152037 w 308503"/>
              <a:gd name="connsiteY24" fmla="*/ 243411 h 305660"/>
              <a:gd name="connsiteX25" fmla="*/ 160041 w 308503"/>
              <a:gd name="connsiteY25" fmla="*/ 245338 h 305660"/>
              <a:gd name="connsiteX26" fmla="*/ 181917 w 308503"/>
              <a:gd name="connsiteY26" fmla="*/ 281097 h 305660"/>
              <a:gd name="connsiteX27" fmla="*/ 181532 w 308503"/>
              <a:gd name="connsiteY27" fmla="*/ 282539 h 305660"/>
              <a:gd name="connsiteX28" fmla="*/ 178760 w 308503"/>
              <a:gd name="connsiteY28" fmla="*/ 291906 h 305660"/>
              <a:gd name="connsiteX29" fmla="*/ 200770 w 308503"/>
              <a:gd name="connsiteY29" fmla="*/ 305557 h 305660"/>
              <a:gd name="connsiteX30" fmla="*/ 208077 w 308503"/>
              <a:gd name="connsiteY30" fmla="*/ 297879 h 305660"/>
              <a:gd name="connsiteX31" fmla="*/ 249984 w 308503"/>
              <a:gd name="connsiteY31" fmla="*/ 296819 h 305660"/>
              <a:gd name="connsiteX32" fmla="*/ 251044 w 308503"/>
              <a:gd name="connsiteY32" fmla="*/ 297879 h 305660"/>
              <a:gd name="connsiteX33" fmla="*/ 258440 w 308503"/>
              <a:gd name="connsiteY33" fmla="*/ 305660 h 305660"/>
              <a:gd name="connsiteX34" fmla="*/ 280405 w 308503"/>
              <a:gd name="connsiteY34" fmla="*/ 292128 h 305660"/>
              <a:gd name="connsiteX35" fmla="*/ 277470 w 308503"/>
              <a:gd name="connsiteY35" fmla="*/ 281961 h 305660"/>
              <a:gd name="connsiteX36" fmla="*/ 297735 w 308503"/>
              <a:gd name="connsiteY36" fmla="*/ 245263 h 305660"/>
              <a:gd name="connsiteX37" fmla="*/ 298843 w 308503"/>
              <a:gd name="connsiteY37" fmla="*/ 244967 h 305660"/>
              <a:gd name="connsiteX38" fmla="*/ 307483 w 308503"/>
              <a:gd name="connsiteY38" fmla="*/ 242833 h 305660"/>
              <a:gd name="connsiteX39" fmla="*/ 307394 w 308503"/>
              <a:gd name="connsiteY39" fmla="*/ 216036 h 305660"/>
              <a:gd name="connsiteX40" fmla="*/ 299391 w 308503"/>
              <a:gd name="connsiteY40" fmla="*/ 214109 h 305660"/>
              <a:gd name="connsiteX41" fmla="*/ 277531 w 308503"/>
              <a:gd name="connsiteY41" fmla="*/ 178338 h 305660"/>
              <a:gd name="connsiteX42" fmla="*/ 277915 w 308503"/>
              <a:gd name="connsiteY42" fmla="*/ 176907 h 305660"/>
              <a:gd name="connsiteX43" fmla="*/ 280672 w 308503"/>
              <a:gd name="connsiteY43" fmla="*/ 167570 h 305660"/>
              <a:gd name="connsiteX44" fmla="*/ 258677 w 308503"/>
              <a:gd name="connsiteY44" fmla="*/ 153890 h 305660"/>
              <a:gd name="connsiteX45" fmla="*/ 251370 w 308503"/>
              <a:gd name="connsiteY45" fmla="*/ 161582 h 305660"/>
              <a:gd name="connsiteX46" fmla="*/ 209462 w 308503"/>
              <a:gd name="connsiteY46" fmla="*/ 162657 h 305660"/>
              <a:gd name="connsiteX47" fmla="*/ 208388 w 308503"/>
              <a:gd name="connsiteY47" fmla="*/ 161582 h 305660"/>
              <a:gd name="connsiteX48" fmla="*/ 201007 w 308503"/>
              <a:gd name="connsiteY48" fmla="*/ 153801 h 305660"/>
              <a:gd name="connsiteX49" fmla="*/ 179027 w 308503"/>
              <a:gd name="connsiteY49" fmla="*/ 167318 h 305660"/>
              <a:gd name="connsiteX50" fmla="*/ 181962 w 308503"/>
              <a:gd name="connsiteY50" fmla="*/ 177485 h 305660"/>
              <a:gd name="connsiteX51" fmla="*/ 229731 w 308503"/>
              <a:gd name="connsiteY51" fmla="*/ 251963 h 305660"/>
              <a:gd name="connsiteX52" fmla="*/ 208240 w 308503"/>
              <a:gd name="connsiteY52" fmla="*/ 229731 h 305660"/>
              <a:gd name="connsiteX53" fmla="*/ 229731 w 308503"/>
              <a:gd name="connsiteY53" fmla="*/ 207499 h 305660"/>
              <a:gd name="connsiteX54" fmla="*/ 251222 w 308503"/>
              <a:gd name="connsiteY54" fmla="*/ 229731 h 305660"/>
              <a:gd name="connsiteX55" fmla="*/ 229731 w 308503"/>
              <a:gd name="connsiteY55" fmla="*/ 251963 h 30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308503" h="305660">
                <a:moveTo>
                  <a:pt x="22232" y="163035"/>
                </a:moveTo>
                <a:lnTo>
                  <a:pt x="160204" y="163035"/>
                </a:lnTo>
                <a:cubicBezTo>
                  <a:pt x="142967" y="180957"/>
                  <a:pt x="133356" y="204865"/>
                  <a:pt x="133392" y="229731"/>
                </a:cubicBezTo>
                <a:cubicBezTo>
                  <a:pt x="133392" y="245841"/>
                  <a:pt x="137349" y="261033"/>
                  <a:pt x="144345" y="274387"/>
                </a:cubicBezTo>
                <a:cubicBezTo>
                  <a:pt x="128783" y="279575"/>
                  <a:pt x="111619" y="281605"/>
                  <a:pt x="96339" y="281605"/>
                </a:cubicBezTo>
                <a:cubicBezTo>
                  <a:pt x="55995" y="281605"/>
                  <a:pt x="2446" y="267436"/>
                  <a:pt x="74" y="218318"/>
                </a:cubicBezTo>
                <a:lnTo>
                  <a:pt x="0" y="214909"/>
                </a:lnTo>
                <a:lnTo>
                  <a:pt x="0" y="185267"/>
                </a:lnTo>
                <a:cubicBezTo>
                  <a:pt x="1" y="173816"/>
                  <a:pt x="8699" y="164238"/>
                  <a:pt x="20098" y="163138"/>
                </a:cubicBezTo>
                <a:lnTo>
                  <a:pt x="22232" y="163035"/>
                </a:lnTo>
                <a:close/>
                <a:moveTo>
                  <a:pt x="281605" y="81517"/>
                </a:moveTo>
                <a:cubicBezTo>
                  <a:pt x="281605" y="110167"/>
                  <a:pt x="258380" y="133392"/>
                  <a:pt x="229731" y="133392"/>
                </a:cubicBezTo>
                <a:cubicBezTo>
                  <a:pt x="201081" y="133392"/>
                  <a:pt x="177856" y="110167"/>
                  <a:pt x="177856" y="81517"/>
                </a:cubicBezTo>
                <a:cubicBezTo>
                  <a:pt x="177856" y="52868"/>
                  <a:pt x="201081" y="29643"/>
                  <a:pt x="229731" y="29643"/>
                </a:cubicBezTo>
                <a:cubicBezTo>
                  <a:pt x="258380" y="29643"/>
                  <a:pt x="281605" y="52868"/>
                  <a:pt x="281605" y="81517"/>
                </a:cubicBezTo>
                <a:close/>
                <a:moveTo>
                  <a:pt x="96339" y="0"/>
                </a:moveTo>
                <a:cubicBezTo>
                  <a:pt x="133174" y="0"/>
                  <a:pt x="163035" y="29861"/>
                  <a:pt x="163035" y="66696"/>
                </a:cubicBezTo>
                <a:cubicBezTo>
                  <a:pt x="163035" y="103531"/>
                  <a:pt x="133174" y="133392"/>
                  <a:pt x="96339" y="133392"/>
                </a:cubicBezTo>
                <a:cubicBezTo>
                  <a:pt x="59504" y="133392"/>
                  <a:pt x="29643" y="103531"/>
                  <a:pt x="29643" y="66696"/>
                </a:cubicBezTo>
                <a:cubicBezTo>
                  <a:pt x="29643" y="29861"/>
                  <a:pt x="59504" y="0"/>
                  <a:pt x="96339" y="0"/>
                </a:cubicBezTo>
                <a:close/>
                <a:moveTo>
                  <a:pt x="181962" y="177485"/>
                </a:moveTo>
                <a:cubicBezTo>
                  <a:pt x="186509" y="193212"/>
                  <a:pt x="177445" y="209648"/>
                  <a:pt x="161719" y="214195"/>
                </a:cubicBezTo>
                <a:cubicBezTo>
                  <a:pt x="161349" y="214302"/>
                  <a:pt x="160977" y="214402"/>
                  <a:pt x="160604" y="214494"/>
                </a:cubicBezTo>
                <a:lnTo>
                  <a:pt x="151948" y="216629"/>
                </a:lnTo>
                <a:cubicBezTo>
                  <a:pt x="150561" y="225505"/>
                  <a:pt x="150591" y="234545"/>
                  <a:pt x="152037" y="243411"/>
                </a:cubicBezTo>
                <a:lnTo>
                  <a:pt x="160041" y="245338"/>
                </a:lnTo>
                <a:cubicBezTo>
                  <a:pt x="175957" y="249172"/>
                  <a:pt x="185751" y="265182"/>
                  <a:pt x="181917" y="281097"/>
                </a:cubicBezTo>
                <a:cubicBezTo>
                  <a:pt x="181801" y="281582"/>
                  <a:pt x="181672" y="282062"/>
                  <a:pt x="181532" y="282539"/>
                </a:cubicBezTo>
                <a:lnTo>
                  <a:pt x="178760" y="291906"/>
                </a:lnTo>
                <a:cubicBezTo>
                  <a:pt x="185282" y="297627"/>
                  <a:pt x="192692" y="302266"/>
                  <a:pt x="200770" y="305557"/>
                </a:cubicBezTo>
                <a:lnTo>
                  <a:pt x="208077" y="297879"/>
                </a:lnTo>
                <a:cubicBezTo>
                  <a:pt x="219357" y="286015"/>
                  <a:pt x="238120" y="285540"/>
                  <a:pt x="249984" y="296819"/>
                </a:cubicBezTo>
                <a:cubicBezTo>
                  <a:pt x="250346" y="297163"/>
                  <a:pt x="250700" y="297518"/>
                  <a:pt x="251044" y="297879"/>
                </a:cubicBezTo>
                <a:lnTo>
                  <a:pt x="258440" y="305660"/>
                </a:lnTo>
                <a:cubicBezTo>
                  <a:pt x="266459" y="302395"/>
                  <a:pt x="273882" y="297823"/>
                  <a:pt x="280405" y="292128"/>
                </a:cubicBezTo>
                <a:lnTo>
                  <a:pt x="277470" y="281961"/>
                </a:lnTo>
                <a:cubicBezTo>
                  <a:pt x="272932" y="266231"/>
                  <a:pt x="282006" y="249802"/>
                  <a:pt x="297735" y="245263"/>
                </a:cubicBezTo>
                <a:cubicBezTo>
                  <a:pt x="298103" y="245158"/>
                  <a:pt x="298472" y="245059"/>
                  <a:pt x="298843" y="244967"/>
                </a:cubicBezTo>
                <a:lnTo>
                  <a:pt x="307483" y="242833"/>
                </a:lnTo>
                <a:cubicBezTo>
                  <a:pt x="308872" y="233952"/>
                  <a:pt x="308843" y="224908"/>
                  <a:pt x="307394" y="216036"/>
                </a:cubicBezTo>
                <a:lnTo>
                  <a:pt x="299391" y="214109"/>
                </a:lnTo>
                <a:cubicBezTo>
                  <a:pt x="283477" y="210267"/>
                  <a:pt x="273689" y="194253"/>
                  <a:pt x="277531" y="178338"/>
                </a:cubicBezTo>
                <a:cubicBezTo>
                  <a:pt x="277647" y="177859"/>
                  <a:pt x="277776" y="177382"/>
                  <a:pt x="277915" y="176907"/>
                </a:cubicBezTo>
                <a:lnTo>
                  <a:pt x="280672" y="167570"/>
                </a:lnTo>
                <a:cubicBezTo>
                  <a:pt x="274152" y="161819"/>
                  <a:pt x="266717" y="157197"/>
                  <a:pt x="258677" y="153890"/>
                </a:cubicBezTo>
                <a:lnTo>
                  <a:pt x="251370" y="161582"/>
                </a:lnTo>
                <a:cubicBezTo>
                  <a:pt x="240094" y="173451"/>
                  <a:pt x="221331" y="173933"/>
                  <a:pt x="209462" y="162657"/>
                </a:cubicBezTo>
                <a:cubicBezTo>
                  <a:pt x="209095" y="162308"/>
                  <a:pt x="208736" y="161950"/>
                  <a:pt x="208388" y="161582"/>
                </a:cubicBezTo>
                <a:lnTo>
                  <a:pt x="201007" y="153801"/>
                </a:lnTo>
                <a:cubicBezTo>
                  <a:pt x="192944" y="157062"/>
                  <a:pt x="185533" y="161656"/>
                  <a:pt x="179027" y="167318"/>
                </a:cubicBezTo>
                <a:lnTo>
                  <a:pt x="181962" y="177485"/>
                </a:lnTo>
                <a:close/>
                <a:moveTo>
                  <a:pt x="229731" y="251963"/>
                </a:moveTo>
                <a:cubicBezTo>
                  <a:pt x="217874" y="251963"/>
                  <a:pt x="208240" y="242003"/>
                  <a:pt x="208240" y="229731"/>
                </a:cubicBezTo>
                <a:cubicBezTo>
                  <a:pt x="208240" y="217444"/>
                  <a:pt x="217874" y="207499"/>
                  <a:pt x="229731" y="207499"/>
                </a:cubicBezTo>
                <a:cubicBezTo>
                  <a:pt x="241588" y="207499"/>
                  <a:pt x="251222" y="217444"/>
                  <a:pt x="251222" y="229731"/>
                </a:cubicBezTo>
                <a:cubicBezTo>
                  <a:pt x="251222" y="242003"/>
                  <a:pt x="241588" y="251963"/>
                  <a:pt x="229731" y="251963"/>
                </a:cubicBezTo>
                <a:close/>
              </a:path>
            </a:pathLst>
          </a:custGeom>
          <a:gradFill flip="none" rotWithShape="1">
            <a:gsLst>
              <a:gs pos="52000">
                <a:srgbClr val="818EFF"/>
              </a:gs>
              <a:gs pos="97000">
                <a:srgbClr val="D660FF"/>
              </a:gs>
              <a:gs pos="3000">
                <a:srgbClr val="2DB4FF"/>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20" name="Graphic 6">
            <a:extLst>
              <a:ext uri="{FF2B5EF4-FFF2-40B4-BE49-F238E27FC236}">
                <a16:creationId xmlns:a16="http://schemas.microsoft.com/office/drawing/2014/main" id="{18EC4805-1AD7-A888-1CEE-EBC616FB7EFC}"/>
              </a:ext>
              <a:ext uri="{C183D7F6-B498-43B3-948B-1728B52AA6E4}">
                <adec:decorative xmlns:adec="http://schemas.microsoft.com/office/drawing/2017/decorative" val="1"/>
              </a:ext>
            </a:extLst>
          </p:cNvPr>
          <p:cNvSpPr/>
          <p:nvPr/>
        </p:nvSpPr>
        <p:spPr>
          <a:xfrm>
            <a:off x="6038790" y="4766802"/>
            <a:ext cx="390696" cy="390696"/>
          </a:xfrm>
          <a:custGeom>
            <a:avLst/>
            <a:gdLst>
              <a:gd name="connsiteX0" fmla="*/ 148213 w 296426"/>
              <a:gd name="connsiteY0" fmla="*/ 0 h 296426"/>
              <a:gd name="connsiteX1" fmla="*/ 296427 w 296426"/>
              <a:gd name="connsiteY1" fmla="*/ 148213 h 296426"/>
              <a:gd name="connsiteX2" fmla="*/ 148213 w 296426"/>
              <a:gd name="connsiteY2" fmla="*/ 296427 h 296426"/>
              <a:gd name="connsiteX3" fmla="*/ 0 w 296426"/>
              <a:gd name="connsiteY3" fmla="*/ 148213 h 296426"/>
              <a:gd name="connsiteX4" fmla="*/ 148213 w 296426"/>
              <a:gd name="connsiteY4" fmla="*/ 0 h 296426"/>
              <a:gd name="connsiteX5" fmla="*/ 159789 w 296426"/>
              <a:gd name="connsiteY5" fmla="*/ 81058 h 296426"/>
              <a:gd name="connsiteX6" fmla="*/ 158544 w 296426"/>
              <a:gd name="connsiteY6" fmla="*/ 79976 h 296426"/>
              <a:gd name="connsiteX7" fmla="*/ 145457 w 296426"/>
              <a:gd name="connsiteY7" fmla="*/ 79872 h 296426"/>
              <a:gd name="connsiteX8" fmla="*/ 144063 w 296426"/>
              <a:gd name="connsiteY8" fmla="*/ 81058 h 296426"/>
              <a:gd name="connsiteX9" fmla="*/ 142996 w 296426"/>
              <a:gd name="connsiteY9" fmla="*/ 82303 h 296426"/>
              <a:gd name="connsiteX10" fmla="*/ 142892 w 296426"/>
              <a:gd name="connsiteY10" fmla="*/ 95390 h 296426"/>
              <a:gd name="connsiteX11" fmla="*/ 144078 w 296426"/>
              <a:gd name="connsiteY11" fmla="*/ 96783 h 296426"/>
              <a:gd name="connsiteX12" fmla="*/ 184377 w 296426"/>
              <a:gd name="connsiteY12" fmla="*/ 137097 h 296426"/>
              <a:gd name="connsiteX13" fmla="*/ 85223 w 296426"/>
              <a:gd name="connsiteY13" fmla="*/ 137097 h 296426"/>
              <a:gd name="connsiteX14" fmla="*/ 83711 w 296426"/>
              <a:gd name="connsiteY14" fmla="*/ 137186 h 296426"/>
              <a:gd name="connsiteX15" fmla="*/ 74210 w 296426"/>
              <a:gd name="connsiteY15" fmla="*/ 146702 h 296426"/>
              <a:gd name="connsiteX16" fmla="*/ 74107 w 296426"/>
              <a:gd name="connsiteY16" fmla="*/ 148199 h 296426"/>
              <a:gd name="connsiteX17" fmla="*/ 74210 w 296426"/>
              <a:gd name="connsiteY17" fmla="*/ 149710 h 296426"/>
              <a:gd name="connsiteX18" fmla="*/ 83711 w 296426"/>
              <a:gd name="connsiteY18" fmla="*/ 159211 h 296426"/>
              <a:gd name="connsiteX19" fmla="*/ 85223 w 296426"/>
              <a:gd name="connsiteY19" fmla="*/ 159315 h 296426"/>
              <a:gd name="connsiteX20" fmla="*/ 184377 w 296426"/>
              <a:gd name="connsiteY20" fmla="*/ 159315 h 296426"/>
              <a:gd name="connsiteX21" fmla="*/ 144063 w 296426"/>
              <a:gd name="connsiteY21" fmla="*/ 199629 h 296426"/>
              <a:gd name="connsiteX22" fmla="*/ 142981 w 296426"/>
              <a:gd name="connsiteY22" fmla="*/ 200888 h 296426"/>
              <a:gd name="connsiteX23" fmla="*/ 145205 w 296426"/>
              <a:gd name="connsiteY23" fmla="*/ 216451 h 296426"/>
              <a:gd name="connsiteX24" fmla="*/ 158544 w 296426"/>
              <a:gd name="connsiteY24" fmla="*/ 216451 h 296426"/>
              <a:gd name="connsiteX25" fmla="*/ 159774 w 296426"/>
              <a:gd name="connsiteY25" fmla="*/ 215369 h 296426"/>
              <a:gd name="connsiteX26" fmla="*/ 219089 w 296426"/>
              <a:gd name="connsiteY26" fmla="*/ 156083 h 296426"/>
              <a:gd name="connsiteX27" fmla="*/ 220156 w 296426"/>
              <a:gd name="connsiteY27" fmla="*/ 154824 h 296426"/>
              <a:gd name="connsiteX28" fmla="*/ 220275 w 296426"/>
              <a:gd name="connsiteY28" fmla="*/ 141751 h 296426"/>
              <a:gd name="connsiteX29" fmla="*/ 219089 w 296426"/>
              <a:gd name="connsiteY29" fmla="*/ 140358 h 296426"/>
              <a:gd name="connsiteX30" fmla="*/ 159804 w 296426"/>
              <a:gd name="connsiteY30" fmla="*/ 81058 h 296426"/>
              <a:gd name="connsiteX31" fmla="*/ 158544 w 296426"/>
              <a:gd name="connsiteY31" fmla="*/ 79976 h 296426"/>
              <a:gd name="connsiteX32" fmla="*/ 159789 w 296426"/>
              <a:gd name="connsiteY32" fmla="*/ 81058 h 296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96426" h="296426">
                <a:moveTo>
                  <a:pt x="148213" y="0"/>
                </a:moveTo>
                <a:cubicBezTo>
                  <a:pt x="230086" y="0"/>
                  <a:pt x="296427" y="66355"/>
                  <a:pt x="296427" y="148213"/>
                </a:cubicBezTo>
                <a:cubicBezTo>
                  <a:pt x="296427" y="230072"/>
                  <a:pt x="230086" y="296427"/>
                  <a:pt x="148213" y="296427"/>
                </a:cubicBezTo>
                <a:cubicBezTo>
                  <a:pt x="66370" y="296427"/>
                  <a:pt x="0" y="230072"/>
                  <a:pt x="0" y="148213"/>
                </a:cubicBezTo>
                <a:cubicBezTo>
                  <a:pt x="0" y="66355"/>
                  <a:pt x="66370" y="0"/>
                  <a:pt x="148213" y="0"/>
                </a:cubicBezTo>
                <a:close/>
                <a:moveTo>
                  <a:pt x="159789" y="81058"/>
                </a:moveTo>
                <a:lnTo>
                  <a:pt x="158544" y="79976"/>
                </a:lnTo>
                <a:cubicBezTo>
                  <a:pt x="154667" y="77105"/>
                  <a:pt x="149380" y="77063"/>
                  <a:pt x="145457" y="79872"/>
                </a:cubicBezTo>
                <a:lnTo>
                  <a:pt x="144063" y="81058"/>
                </a:lnTo>
                <a:lnTo>
                  <a:pt x="142996" y="82303"/>
                </a:lnTo>
                <a:cubicBezTo>
                  <a:pt x="140125" y="86180"/>
                  <a:pt x="140084" y="91467"/>
                  <a:pt x="142892" y="95390"/>
                </a:cubicBezTo>
                <a:lnTo>
                  <a:pt x="144078" y="96783"/>
                </a:lnTo>
                <a:lnTo>
                  <a:pt x="184377" y="137097"/>
                </a:lnTo>
                <a:lnTo>
                  <a:pt x="85223" y="137097"/>
                </a:lnTo>
                <a:lnTo>
                  <a:pt x="83711" y="137186"/>
                </a:lnTo>
                <a:cubicBezTo>
                  <a:pt x="78767" y="137867"/>
                  <a:pt x="74882" y="141757"/>
                  <a:pt x="74210" y="146702"/>
                </a:cubicBezTo>
                <a:lnTo>
                  <a:pt x="74107" y="148199"/>
                </a:lnTo>
                <a:lnTo>
                  <a:pt x="74210" y="149710"/>
                </a:lnTo>
                <a:cubicBezTo>
                  <a:pt x="74889" y="154649"/>
                  <a:pt x="78772" y="158532"/>
                  <a:pt x="83711" y="159211"/>
                </a:cubicBezTo>
                <a:lnTo>
                  <a:pt x="85223" y="159315"/>
                </a:lnTo>
                <a:lnTo>
                  <a:pt x="184377" y="159315"/>
                </a:lnTo>
                <a:lnTo>
                  <a:pt x="144063" y="199629"/>
                </a:lnTo>
                <a:lnTo>
                  <a:pt x="142981" y="200888"/>
                </a:lnTo>
                <a:cubicBezTo>
                  <a:pt x="139298" y="205800"/>
                  <a:pt x="140293" y="212768"/>
                  <a:pt x="145205" y="216451"/>
                </a:cubicBezTo>
                <a:cubicBezTo>
                  <a:pt x="149157" y="219415"/>
                  <a:pt x="154591" y="219415"/>
                  <a:pt x="158544" y="216451"/>
                </a:cubicBezTo>
                <a:lnTo>
                  <a:pt x="159774" y="215369"/>
                </a:lnTo>
                <a:lnTo>
                  <a:pt x="219089" y="156083"/>
                </a:lnTo>
                <a:lnTo>
                  <a:pt x="220156" y="154824"/>
                </a:lnTo>
                <a:cubicBezTo>
                  <a:pt x="223024" y="150952"/>
                  <a:pt x="223073" y="145674"/>
                  <a:pt x="220275" y="141751"/>
                </a:cubicBezTo>
                <a:lnTo>
                  <a:pt x="219089" y="140358"/>
                </a:lnTo>
                <a:lnTo>
                  <a:pt x="159804" y="81058"/>
                </a:lnTo>
                <a:lnTo>
                  <a:pt x="158544" y="79976"/>
                </a:lnTo>
                <a:lnTo>
                  <a:pt x="159789" y="81058"/>
                </a:lnTo>
                <a:close/>
              </a:path>
            </a:pathLst>
          </a:custGeom>
          <a:gradFill flip="none" rotWithShape="1">
            <a:gsLst>
              <a:gs pos="3000">
                <a:srgbClr val="818EFF"/>
              </a:gs>
              <a:gs pos="50000">
                <a:srgbClr val="D660FF"/>
              </a:gs>
              <a:gs pos="97000">
                <a:srgbClr val="FEA874"/>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cxnSp>
        <p:nvCxnSpPr>
          <p:cNvPr id="21" name="Straight Connector 20">
            <a:extLst>
              <a:ext uri="{FF2B5EF4-FFF2-40B4-BE49-F238E27FC236}">
                <a16:creationId xmlns:a16="http://schemas.microsoft.com/office/drawing/2014/main" id="{BF233DBD-CFDA-6C83-2E2A-51A2D9C57041}"/>
              </a:ext>
              <a:ext uri="{C183D7F6-B498-43B3-948B-1728B52AA6E4}">
                <adec:decorative xmlns:adec="http://schemas.microsoft.com/office/drawing/2017/decorative" val="1"/>
              </a:ext>
            </a:extLst>
          </p:cNvPr>
          <p:cNvCxnSpPr>
            <a:cxnSpLocks/>
          </p:cNvCxnSpPr>
          <p:nvPr/>
        </p:nvCxnSpPr>
        <p:spPr>
          <a:xfrm>
            <a:off x="5570351" y="601059"/>
            <a:ext cx="0" cy="5633772"/>
          </a:xfrm>
          <a:prstGeom prst="line">
            <a:avLst/>
          </a:prstGeom>
          <a:ln>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800C425B-4AAC-F5AB-3D26-2C2F01ECF098}"/>
              </a:ext>
              <a:ext uri="{C183D7F6-B498-43B3-948B-1728B52AA6E4}">
                <adec:decorative xmlns:adec="http://schemas.microsoft.com/office/drawing/2017/decorative" val="1"/>
              </a:ext>
            </a:extLst>
          </p:cNvPr>
          <p:cNvCxnSpPr>
            <a:cxnSpLocks/>
          </p:cNvCxnSpPr>
          <p:nvPr/>
        </p:nvCxnSpPr>
        <p:spPr>
          <a:xfrm rot="5400000">
            <a:off x="8578764" y="-210622"/>
            <a:ext cx="0" cy="6016827"/>
          </a:xfrm>
          <a:prstGeom prst="line">
            <a:avLst/>
          </a:prstGeom>
          <a:ln>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12F2C1E3-0802-10FF-6D70-95030B837303}"/>
              </a:ext>
              <a:ext uri="{C183D7F6-B498-43B3-948B-1728B52AA6E4}">
                <adec:decorative xmlns:adec="http://schemas.microsoft.com/office/drawing/2017/decorative" val="1"/>
              </a:ext>
            </a:extLst>
          </p:cNvPr>
          <p:cNvCxnSpPr>
            <a:cxnSpLocks/>
          </p:cNvCxnSpPr>
          <p:nvPr/>
        </p:nvCxnSpPr>
        <p:spPr>
          <a:xfrm rot="5400000">
            <a:off x="8578764" y="1480060"/>
            <a:ext cx="0" cy="6016827"/>
          </a:xfrm>
          <a:prstGeom prst="line">
            <a:avLst/>
          </a:prstGeom>
          <a:ln>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637188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42" presetClass="path" presetSubtype="0" decel="100000" fill="hold" grpId="1" nodeType="withEffect">
                                  <p:stCondLst>
                                    <p:cond delay="0"/>
                                  </p:stCondLst>
                                  <p:childTnLst>
                                    <p:animMotion origin="layout" path="M 3.54167E-6 -7.40741E-7 L 3.54167E-6 0.03542 " pathEditMode="relative" rAng="0" ptsTypes="AA">
                                      <p:cBhvr>
                                        <p:cTn id="9" dur="700" spd="-100000" fill="hold"/>
                                        <p:tgtEl>
                                          <p:spTgt spid="6"/>
                                        </p:tgtEl>
                                        <p:attrNameLst>
                                          <p:attrName>ppt_x</p:attrName>
                                          <p:attrName>ppt_y</p:attrName>
                                        </p:attrNameLst>
                                      </p:cBhvr>
                                      <p:rCtr x="0" y="1759"/>
                                    </p:animMotion>
                                  </p:childTnLst>
                                </p:cTn>
                              </p:par>
                              <p:par>
                                <p:cTn id="10" presetID="10"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par>
                                <p:cTn id="13" presetID="42" presetClass="path" presetSubtype="0" decel="100000" fill="hold" grpId="1" nodeType="withEffect">
                                  <p:stCondLst>
                                    <p:cond delay="0"/>
                                  </p:stCondLst>
                                  <p:childTnLst>
                                    <p:animMotion origin="layout" path="M 3.54167E-6 -7.40741E-7 L 3.54167E-6 0.03542 " pathEditMode="relative" rAng="0" ptsTypes="AA">
                                      <p:cBhvr>
                                        <p:cTn id="14" dur="700" spd="-100000" fill="hold"/>
                                        <p:tgtEl>
                                          <p:spTgt spid="7"/>
                                        </p:tgtEl>
                                        <p:attrNameLst>
                                          <p:attrName>ppt_x</p:attrName>
                                          <p:attrName>ppt_y</p:attrName>
                                        </p:attrNameLst>
                                      </p:cBhvr>
                                      <p:rCtr x="0" y="175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7" grpId="0"/>
      <p:bldP spid="7" grpId="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4" name="Rounded Rectangle 1">
            <a:extLst>
              <a:ext uri="{FF2B5EF4-FFF2-40B4-BE49-F238E27FC236}">
                <a16:creationId xmlns:a16="http://schemas.microsoft.com/office/drawing/2014/main" id="{8A2180B5-C07B-077C-E526-88BC71D975D3}"/>
              </a:ext>
              <a:ext uri="{C183D7F6-B498-43B3-948B-1728B52AA6E4}">
                <adec:decorative xmlns:adec="http://schemas.microsoft.com/office/drawing/2017/decorative" val="1"/>
              </a:ext>
            </a:extLst>
          </p:cNvPr>
          <p:cNvSpPr/>
          <p:nvPr/>
        </p:nvSpPr>
        <p:spPr bwMode="auto">
          <a:xfrm>
            <a:off x="579438" y="4572000"/>
            <a:ext cx="5368925" cy="1572768"/>
          </a:xfrm>
          <a:prstGeom prst="roundRect">
            <a:avLst>
              <a:gd name="adj" fmla="val 7439"/>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32472" fontAlgn="base">
              <a:spcBef>
                <a:spcPct val="0"/>
              </a:spcBef>
              <a:spcAft>
                <a:spcPct val="0"/>
              </a:spcAft>
            </a:pPr>
            <a:endParaRPr lang="en-US" sz="1600">
              <a:solidFill>
                <a:schemeClr val="tx1"/>
              </a:solidFill>
              <a:latin typeface="Segoe UI"/>
              <a:cs typeface="Segoe UI" pitchFamily="34" charset="0"/>
            </a:endParaRPr>
          </a:p>
        </p:txBody>
      </p:sp>
      <p:sp>
        <p:nvSpPr>
          <p:cNvPr id="2" name="Title 1">
            <a:extLst>
              <a:ext uri="{FF2B5EF4-FFF2-40B4-BE49-F238E27FC236}">
                <a16:creationId xmlns:a16="http://schemas.microsoft.com/office/drawing/2014/main" id="{FE97A5A7-804A-200F-4948-5FFFF3CF8027}"/>
              </a:ext>
            </a:extLst>
          </p:cNvPr>
          <p:cNvSpPr>
            <a:spLocks noGrp="1"/>
          </p:cNvSpPr>
          <p:nvPr>
            <p:ph type="title"/>
          </p:nvPr>
        </p:nvSpPr>
        <p:spPr>
          <a:xfrm>
            <a:off x="588261" y="585216"/>
            <a:ext cx="11011601" cy="553998"/>
          </a:xfrm>
        </p:spPr>
        <p:txBody>
          <a:bodyPr>
            <a:noAutofit/>
          </a:bodyPr>
          <a:lstStyle/>
          <a:p>
            <a:r>
              <a:rPr lang="en-US" sz="3600"/>
              <a:t>Copilot resources on Microsoft Adoption</a:t>
            </a:r>
          </a:p>
        </p:txBody>
      </p:sp>
      <p:sp>
        <p:nvSpPr>
          <p:cNvPr id="11" name="TextBox 10">
            <a:extLst>
              <a:ext uri="{FF2B5EF4-FFF2-40B4-BE49-F238E27FC236}">
                <a16:creationId xmlns:a16="http://schemas.microsoft.com/office/drawing/2014/main" id="{D86D3B97-BDDE-D932-C4FF-1B031A91C4D0}"/>
              </a:ext>
            </a:extLst>
          </p:cNvPr>
          <p:cNvSpPr txBox="1"/>
          <p:nvPr/>
        </p:nvSpPr>
        <p:spPr>
          <a:xfrm>
            <a:off x="588261" y="1127114"/>
            <a:ext cx="5959103" cy="461665"/>
          </a:xfrm>
          <a:prstGeom prst="rect">
            <a:avLst/>
          </a:prstGeom>
          <a:noFill/>
        </p:spPr>
        <p:txBody>
          <a:bodyPr wrap="square" lIns="0" rIns="0" rtlCol="0">
            <a:spAutoFit/>
          </a:bodyPr>
          <a:lstStyle/>
          <a:p>
            <a:pPr marL="0" marR="0" lvl="0" indent="0" algn="l" defTabSz="914363"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Segoe UI"/>
                <a:ea typeface="+mn-ea"/>
                <a:cs typeface="+mn-cs"/>
              </a:rPr>
              <a:t>One site for all your Copilot needs</a:t>
            </a:r>
          </a:p>
        </p:txBody>
      </p:sp>
      <p:sp>
        <p:nvSpPr>
          <p:cNvPr id="13" name="TextBox 12">
            <a:extLst>
              <a:ext uri="{FF2B5EF4-FFF2-40B4-BE49-F238E27FC236}">
                <a16:creationId xmlns:a16="http://schemas.microsoft.com/office/drawing/2014/main" id="{447A2ED5-A782-7713-64ED-A72B06961D26}"/>
              </a:ext>
            </a:extLst>
          </p:cNvPr>
          <p:cNvSpPr txBox="1"/>
          <p:nvPr/>
        </p:nvSpPr>
        <p:spPr>
          <a:xfrm>
            <a:off x="588261" y="2038345"/>
            <a:ext cx="4965517" cy="2262158"/>
          </a:xfrm>
          <a:prstGeom prst="rect">
            <a:avLst/>
          </a:prstGeom>
          <a:noFill/>
        </p:spPr>
        <p:txBody>
          <a:bodyPr wrap="square" lIns="0" rIns="0">
            <a:spAutoFit/>
          </a:bodyPr>
          <a:lstStyle/>
          <a:p>
            <a:pPr marL="0" marR="0" lvl="0" indent="0" algn="l" defTabSz="914363" rtl="0" eaLnBrk="1" fontAlgn="auto" latinLnBrk="0" hangingPunct="1">
              <a:lnSpc>
                <a:spcPct val="100000"/>
              </a:lnSpc>
              <a:spcBef>
                <a:spcPts val="600"/>
              </a:spcBef>
              <a:spcAft>
                <a:spcPts val="0"/>
              </a:spcAft>
              <a:buClrTx/>
              <a:buSzTx/>
              <a:buFontTx/>
              <a:buNone/>
              <a:tabLst/>
              <a:defRPr/>
            </a:pPr>
            <a:r>
              <a:rPr kumimoji="0" lang="en-US" sz="2000" b="0" i="0" u="none" strike="noStrike" kern="1200" cap="none" spc="0" normalizeH="0" baseline="0" noProof="0">
                <a:ln>
                  <a:noFill/>
                </a:ln>
                <a:solidFill>
                  <a:srgbClr val="0078D4"/>
                </a:solidFill>
                <a:effectLst/>
                <a:uLnTx/>
                <a:uFillTx/>
                <a:latin typeface="Segoe Sans Text"/>
                <a:ea typeface="+mn-ea"/>
                <a:cs typeface="Segoe Sans Text"/>
                <a:hlinkClick r:id="rId3">
                  <a:extLst>
                    <a:ext uri="{A12FA001-AC4F-418D-AE19-62706E023703}">
                      <ahyp:hlinkClr xmlns:ahyp="http://schemas.microsoft.com/office/drawing/2018/hyperlinkcolor" val="tx"/>
                    </a:ext>
                  </a:extLst>
                </a:hlinkClick>
              </a:rPr>
              <a:t>https://adoption.microsoft.com/copilot</a:t>
            </a:r>
            <a:endParaRPr kumimoji="0" lang="en-US" sz="2000" b="0" i="0" u="none" strike="noStrike" kern="1200" cap="none" spc="0" normalizeH="0" baseline="0" noProof="0">
              <a:ln>
                <a:noFill/>
              </a:ln>
              <a:solidFill>
                <a:srgbClr val="0078D4"/>
              </a:solidFill>
              <a:effectLst/>
              <a:uLnTx/>
              <a:uFillTx/>
              <a:latin typeface="SegoeUIVariable"/>
              <a:ea typeface="+mn-ea"/>
              <a:cs typeface="+mn-cs"/>
            </a:endParaRPr>
          </a:p>
          <a:p>
            <a:pPr marL="285750" marR="0" lvl="0" indent="-285750" algn="l" defTabSz="914363" rtl="0" eaLnBrk="1" fontAlgn="auto" latinLnBrk="0" hangingPunct="1">
              <a:lnSpc>
                <a:spcPct val="100000"/>
              </a:lnSpc>
              <a:spcBef>
                <a:spcPts val="600"/>
              </a:spcBef>
              <a:spcAft>
                <a:spcPts val="0"/>
              </a:spcAft>
              <a:buClrTx/>
              <a:buSzTx/>
              <a:buFont typeface="System Font Regular"/>
              <a:buChar char="・"/>
              <a:tabLst/>
              <a:defRPr/>
            </a:pPr>
            <a:r>
              <a:rPr kumimoji="0" lang="en-US" sz="1600" b="0" i="0" u="none" strike="noStrike" kern="1200" cap="none" spc="0" normalizeH="0" baseline="0" noProof="0">
                <a:ln>
                  <a:noFill/>
                </a:ln>
                <a:solidFill>
                  <a:srgbClr val="000000"/>
                </a:solidFill>
                <a:effectLst/>
                <a:uLnTx/>
                <a:uFillTx/>
                <a:latin typeface="SegoeUIVariable"/>
                <a:ea typeface="+mn-ea"/>
                <a:cs typeface="+mn-cs"/>
              </a:rPr>
              <a:t>Resources by role</a:t>
            </a:r>
          </a:p>
          <a:p>
            <a:pPr marL="285750" marR="0" lvl="0" indent="-285750" algn="l" defTabSz="914363" rtl="0" eaLnBrk="1" fontAlgn="auto" latinLnBrk="0" hangingPunct="1">
              <a:lnSpc>
                <a:spcPct val="100000"/>
              </a:lnSpc>
              <a:spcBef>
                <a:spcPts val="600"/>
              </a:spcBef>
              <a:spcAft>
                <a:spcPts val="0"/>
              </a:spcAft>
              <a:buClrTx/>
              <a:buSzTx/>
              <a:buFont typeface="System Font Regular"/>
              <a:buChar char="・"/>
              <a:tabLst/>
              <a:defRPr/>
            </a:pPr>
            <a:r>
              <a:rPr kumimoji="0" lang="en-US" sz="1600" b="0" i="0" u="none" strike="noStrike" kern="1200" cap="none" spc="0" normalizeH="0" baseline="0" noProof="0">
                <a:ln>
                  <a:noFill/>
                </a:ln>
                <a:solidFill>
                  <a:srgbClr val="000000"/>
                </a:solidFill>
                <a:effectLst/>
                <a:uLnTx/>
                <a:uFillTx/>
                <a:latin typeface="SegoeUIVariable"/>
                <a:ea typeface="+mn-ea"/>
                <a:cs typeface="+mn-cs"/>
              </a:rPr>
              <a:t>Interactive Scenario Library</a:t>
            </a:r>
          </a:p>
          <a:p>
            <a:pPr marL="285750" marR="0" lvl="0" indent="-285750" algn="l" defTabSz="914363" rtl="0" eaLnBrk="1" fontAlgn="auto" latinLnBrk="0" hangingPunct="1">
              <a:lnSpc>
                <a:spcPct val="100000"/>
              </a:lnSpc>
              <a:spcBef>
                <a:spcPts val="600"/>
              </a:spcBef>
              <a:spcAft>
                <a:spcPts val="0"/>
              </a:spcAft>
              <a:buClrTx/>
              <a:buSzTx/>
              <a:buFont typeface="System Font Regular"/>
              <a:buChar char="・"/>
              <a:tabLst/>
              <a:defRPr/>
            </a:pPr>
            <a:r>
              <a:rPr kumimoji="0" lang="en-US" sz="1600" b="0" i="0" u="none" strike="noStrike" kern="1200" cap="none" spc="0" normalizeH="0" baseline="0" noProof="0">
                <a:ln>
                  <a:noFill/>
                </a:ln>
                <a:solidFill>
                  <a:srgbClr val="000000"/>
                </a:solidFill>
                <a:effectLst/>
                <a:uLnTx/>
                <a:uFillTx/>
                <a:latin typeface="SegoeUIVariable"/>
                <a:ea typeface="+mn-ea"/>
                <a:cs typeface="+mn-cs"/>
              </a:rPr>
              <a:t>Product announcements and news</a:t>
            </a:r>
          </a:p>
          <a:p>
            <a:pPr marL="285750" marR="0" lvl="0" indent="-285750" algn="l" defTabSz="914363" rtl="0" eaLnBrk="1" fontAlgn="auto" latinLnBrk="0" hangingPunct="1">
              <a:lnSpc>
                <a:spcPct val="100000"/>
              </a:lnSpc>
              <a:spcBef>
                <a:spcPts val="600"/>
              </a:spcBef>
              <a:spcAft>
                <a:spcPts val="0"/>
              </a:spcAft>
              <a:buClrTx/>
              <a:buSzTx/>
              <a:buFont typeface="System Font Regular"/>
              <a:buChar char="・"/>
              <a:tabLst/>
              <a:defRPr/>
            </a:pPr>
            <a:r>
              <a:rPr kumimoji="0" lang="en-US" sz="1600" b="0" i="0" u="none" strike="noStrike" kern="1200" cap="none" spc="0" normalizeH="0" baseline="0" noProof="0">
                <a:ln>
                  <a:noFill/>
                </a:ln>
                <a:solidFill>
                  <a:srgbClr val="000000"/>
                </a:solidFill>
                <a:effectLst/>
                <a:uLnTx/>
                <a:uFillTx/>
                <a:latin typeface="SegoeUIVariable"/>
                <a:ea typeface="+mn-ea"/>
                <a:cs typeface="+mn-cs"/>
              </a:rPr>
              <a:t>Links to all other Microsoft sites</a:t>
            </a:r>
          </a:p>
          <a:p>
            <a:pPr marL="285750" marR="0" lvl="0" indent="-285750" algn="l" defTabSz="914363" rtl="0" eaLnBrk="1" fontAlgn="auto" latinLnBrk="0" hangingPunct="1">
              <a:lnSpc>
                <a:spcPct val="100000"/>
              </a:lnSpc>
              <a:spcBef>
                <a:spcPts val="600"/>
              </a:spcBef>
              <a:spcAft>
                <a:spcPts val="0"/>
              </a:spcAft>
              <a:buClrTx/>
              <a:buSzTx/>
              <a:buFont typeface="System Font Regular"/>
              <a:buChar char="・"/>
              <a:tabLst/>
              <a:defRPr/>
            </a:pPr>
            <a:r>
              <a:rPr kumimoji="0" lang="en-US" sz="1600" b="0" i="0" u="none" strike="noStrike" kern="1200" cap="none" spc="0" normalizeH="0" baseline="0" noProof="0">
                <a:ln>
                  <a:noFill/>
                </a:ln>
                <a:solidFill>
                  <a:srgbClr val="000000"/>
                </a:solidFill>
                <a:effectLst/>
                <a:uLnTx/>
                <a:uFillTx/>
                <a:latin typeface="SegoeUIVariable"/>
                <a:ea typeface="+mn-ea"/>
                <a:cs typeface="+mn-cs"/>
              </a:rPr>
              <a:t>Extended links for Small/Medium business, Copilot in Sales, Microsoft Viva, and more</a:t>
            </a:r>
            <a:endParaRPr kumimoji="0" lang="en-US" sz="1600" b="0" i="0" u="none" strike="noStrike" kern="1200" cap="none" spc="0" normalizeH="0" baseline="0" noProof="0">
              <a:ln>
                <a:noFill/>
              </a:ln>
              <a:solidFill>
                <a:srgbClr val="000000"/>
              </a:solidFill>
              <a:effectLst/>
              <a:uLnTx/>
              <a:uFillTx/>
              <a:latin typeface="Segoe UI" panose="020B0502040204020203" pitchFamily="34" charset="0"/>
              <a:ea typeface="+mn-ea"/>
              <a:cs typeface="+mn-cs"/>
            </a:endParaRPr>
          </a:p>
        </p:txBody>
      </p:sp>
      <p:pic>
        <p:nvPicPr>
          <p:cNvPr id="7" name="Picture 6" descr="Screenshot of the Copilot Success Kit webpage detailing the resources included in the kit.">
            <a:extLst>
              <a:ext uri="{FF2B5EF4-FFF2-40B4-BE49-F238E27FC236}">
                <a16:creationId xmlns:a16="http://schemas.microsoft.com/office/drawing/2014/main" id="{39BE0945-5101-735A-6C52-D5FF2DF199E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411143" y="1588779"/>
            <a:ext cx="3244992" cy="3526146"/>
          </a:xfrm>
          <a:prstGeom prst="roundRect">
            <a:avLst>
              <a:gd name="adj" fmla="val 3022"/>
            </a:avLst>
          </a:prstGeom>
          <a:ln w="3175">
            <a:solidFill>
              <a:schemeClr val="bg1">
                <a:lumMod val="50000"/>
              </a:schemeClr>
            </a:solidFill>
          </a:ln>
        </p:spPr>
      </p:pic>
      <p:grpSp>
        <p:nvGrpSpPr>
          <p:cNvPr id="4" name="Group 3" descr="Screenshot of the Copilot for Microsoft 365 page on Microsoft Adoption.">
            <a:extLst>
              <a:ext uri="{FF2B5EF4-FFF2-40B4-BE49-F238E27FC236}">
                <a16:creationId xmlns:a16="http://schemas.microsoft.com/office/drawing/2014/main" id="{B8CF8D08-F514-C0B6-75DF-D3FCBF10CBE9}"/>
              </a:ext>
            </a:extLst>
          </p:cNvPr>
          <p:cNvGrpSpPr/>
          <p:nvPr/>
        </p:nvGrpSpPr>
        <p:grpSpPr>
          <a:xfrm>
            <a:off x="6968356" y="3585261"/>
            <a:ext cx="4450555" cy="2556551"/>
            <a:chOff x="6400799" y="163680"/>
            <a:chExt cx="5617030" cy="3425169"/>
          </a:xfrm>
          <a:effectLst/>
        </p:grpSpPr>
        <p:pic>
          <p:nvPicPr>
            <p:cNvPr id="5" name="Picture 4">
              <a:extLst>
                <a:ext uri="{FF2B5EF4-FFF2-40B4-BE49-F238E27FC236}">
                  <a16:creationId xmlns:a16="http://schemas.microsoft.com/office/drawing/2014/main" id="{57FF1765-1439-85DE-2D34-F97A04244BB8}"/>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6400800" y="163680"/>
              <a:ext cx="5617029" cy="1864513"/>
            </a:xfrm>
            <a:prstGeom prst="roundRect">
              <a:avLst>
                <a:gd name="adj" fmla="val 3022"/>
              </a:avLst>
            </a:prstGeom>
            <a:ln w="3175">
              <a:solidFill>
                <a:schemeClr val="bg1">
                  <a:lumMod val="50000"/>
                </a:schemeClr>
              </a:solidFill>
            </a:ln>
          </p:spPr>
        </p:pic>
        <p:pic>
          <p:nvPicPr>
            <p:cNvPr id="3" name="Picture 2">
              <a:extLst>
                <a:ext uri="{FF2B5EF4-FFF2-40B4-BE49-F238E27FC236}">
                  <a16:creationId xmlns:a16="http://schemas.microsoft.com/office/drawing/2014/main" id="{574E55CE-A663-DDD2-1F35-D6370E97DE0C}"/>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6400799" y="1966304"/>
              <a:ext cx="5617029" cy="1622545"/>
            </a:xfrm>
            <a:prstGeom prst="roundRect">
              <a:avLst>
                <a:gd name="adj" fmla="val 3022"/>
              </a:avLst>
            </a:prstGeom>
            <a:ln w="3175">
              <a:solidFill>
                <a:schemeClr val="bg1">
                  <a:lumMod val="50000"/>
                </a:schemeClr>
              </a:solidFill>
            </a:ln>
          </p:spPr>
        </p:pic>
      </p:grpSp>
      <p:pic>
        <p:nvPicPr>
          <p:cNvPr id="6" name="Picture 5">
            <a:extLst>
              <a:ext uri="{FF2B5EF4-FFF2-40B4-BE49-F238E27FC236}">
                <a16:creationId xmlns:a16="http://schemas.microsoft.com/office/drawing/2014/main" id="{BCDBAB90-921E-F019-AB26-9E7A5531A32E}"/>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839434" y="4889197"/>
            <a:ext cx="938376" cy="938374"/>
          </a:xfrm>
          <a:prstGeom prst="rect">
            <a:avLst/>
          </a:prstGeom>
        </p:spPr>
      </p:pic>
      <p:sp>
        <p:nvSpPr>
          <p:cNvPr id="8" name="TextBox 7">
            <a:extLst>
              <a:ext uri="{FF2B5EF4-FFF2-40B4-BE49-F238E27FC236}">
                <a16:creationId xmlns:a16="http://schemas.microsoft.com/office/drawing/2014/main" id="{082F9520-5C8D-1AD4-5C65-6EDCB02B3256}"/>
              </a:ext>
            </a:extLst>
          </p:cNvPr>
          <p:cNvSpPr txBox="1"/>
          <p:nvPr/>
        </p:nvSpPr>
        <p:spPr>
          <a:xfrm>
            <a:off x="1861465" y="4924823"/>
            <a:ext cx="3354404" cy="400110"/>
          </a:xfrm>
          <a:prstGeom prst="rect">
            <a:avLst/>
          </a:prstGeom>
          <a:noFill/>
        </p:spPr>
        <p:txBody>
          <a:bodyPr wrap="square" rtlCol="0">
            <a:spAutoFit/>
          </a:bodyPr>
          <a:lstStyle/>
          <a:p>
            <a:pPr marL="0" marR="0" lvl="0" indent="0" algn="l" defTabSz="914363"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Segoe UI Semibold"/>
                <a:ea typeface="+mn-ea"/>
                <a:cs typeface="+mn-cs"/>
              </a:rPr>
              <a:t>Take the Class! </a:t>
            </a:r>
          </a:p>
        </p:txBody>
      </p:sp>
      <p:sp>
        <p:nvSpPr>
          <p:cNvPr id="9" name="TextBox 8">
            <a:extLst>
              <a:ext uri="{FF2B5EF4-FFF2-40B4-BE49-F238E27FC236}">
                <a16:creationId xmlns:a16="http://schemas.microsoft.com/office/drawing/2014/main" id="{35CB8478-D16D-3C78-15F4-04CA5545F7B9}"/>
              </a:ext>
            </a:extLst>
          </p:cNvPr>
          <p:cNvSpPr txBox="1"/>
          <p:nvPr/>
        </p:nvSpPr>
        <p:spPr>
          <a:xfrm>
            <a:off x="1861465" y="5268725"/>
            <a:ext cx="3748989" cy="523220"/>
          </a:xfrm>
          <a:prstGeom prst="rect">
            <a:avLst/>
          </a:prstGeom>
          <a:noFill/>
        </p:spPr>
        <p:txBody>
          <a:bodyPr wrap="square" rtlCol="0">
            <a:spAutoFit/>
          </a:bodyPr>
          <a:lstStyle/>
          <a:p>
            <a:pPr marL="0" marR="0" lvl="0" indent="0" algn="l" defTabSz="914363"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Segoe UI"/>
                <a:ea typeface="+mn-ea"/>
                <a:cs typeface="+mn-cs"/>
              </a:rPr>
              <a:t>Earn your User Enablement badge &amp; validate your skills with </a:t>
            </a:r>
            <a:r>
              <a:rPr kumimoji="0" lang="en-US" sz="1400" b="1" i="0" u="none" strike="noStrike" kern="1200" cap="none" spc="0" normalizeH="0" baseline="0" noProof="0" dirty="0">
                <a:ln>
                  <a:noFill/>
                </a:ln>
                <a:solidFill>
                  <a:srgbClr val="0070C0"/>
                </a:solidFill>
                <a:effectLst/>
                <a:uLnTx/>
                <a:uFillTx/>
                <a:latin typeface="Segoe UI"/>
                <a:ea typeface="+mn-ea"/>
                <a:cs typeface="+mn-cs"/>
                <a:hlinkClick r:id="rId8">
                  <a:extLst>
                    <a:ext uri="{A12FA001-AC4F-418D-AE19-62706E023703}">
                      <ahyp:hlinkClr xmlns:ahyp="http://schemas.microsoft.com/office/drawing/2018/hyperlinkcolor" val="tx"/>
                    </a:ext>
                  </a:extLst>
                </a:hlinkClick>
              </a:rPr>
              <a:t>MS-4007</a:t>
            </a:r>
            <a:r>
              <a:rPr kumimoji="0" lang="en-US" sz="1400" b="0" i="0" u="none" strike="noStrike" kern="1200" cap="none" spc="0" normalizeH="0" baseline="0" noProof="0" dirty="0">
                <a:ln>
                  <a:noFill/>
                </a:ln>
                <a:solidFill>
                  <a:prstClr val="black"/>
                </a:solidFill>
                <a:effectLst/>
                <a:uLnTx/>
                <a:uFillTx/>
                <a:latin typeface="Segoe UI"/>
                <a:ea typeface="+mn-ea"/>
                <a:cs typeface="+mn-cs"/>
              </a:rPr>
              <a:t> available today! </a:t>
            </a:r>
          </a:p>
        </p:txBody>
      </p:sp>
    </p:spTree>
    <p:extLst>
      <p:ext uri="{BB962C8B-B14F-4D97-AF65-F5344CB8AC3E}">
        <p14:creationId xmlns:p14="http://schemas.microsoft.com/office/powerpoint/2010/main" val="3215837031"/>
      </p:ext>
    </p:extLst>
  </p:cSld>
  <p:clrMapOvr>
    <a:masterClrMapping/>
  </p:clrMapOvr>
  <p:transition>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ounded Rectangle 1">
            <a:extLst>
              <a:ext uri="{FF2B5EF4-FFF2-40B4-BE49-F238E27FC236}">
                <a16:creationId xmlns:a16="http://schemas.microsoft.com/office/drawing/2014/main" id="{2D62540A-B09E-6E5F-AC20-6902D7CEA206}"/>
              </a:ext>
              <a:ext uri="{C183D7F6-B498-43B3-948B-1728B52AA6E4}">
                <adec:decorative xmlns:adec="http://schemas.microsoft.com/office/drawing/2017/decorative" val="1"/>
              </a:ext>
            </a:extLst>
          </p:cNvPr>
          <p:cNvSpPr/>
          <p:nvPr/>
        </p:nvSpPr>
        <p:spPr bwMode="auto">
          <a:xfrm>
            <a:off x="6035043" y="1558688"/>
            <a:ext cx="5564820" cy="3985740"/>
          </a:xfrm>
          <a:prstGeom prst="roundRect">
            <a:avLst>
              <a:gd name="adj" fmla="val 7439"/>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32472" fontAlgn="base">
              <a:spcBef>
                <a:spcPct val="0"/>
              </a:spcBef>
              <a:spcAft>
                <a:spcPct val="0"/>
              </a:spcAft>
            </a:pPr>
            <a:endParaRPr lang="en-US" sz="1600">
              <a:solidFill>
                <a:schemeClr val="tx1"/>
              </a:solidFill>
              <a:latin typeface="Segoe UI"/>
              <a:cs typeface="Segoe UI" pitchFamily="34" charset="0"/>
            </a:endParaRPr>
          </a:p>
        </p:txBody>
      </p:sp>
      <p:sp useBgFill="1">
        <p:nvSpPr>
          <p:cNvPr id="28" name="Rounded Rectangle 1">
            <a:extLst>
              <a:ext uri="{FF2B5EF4-FFF2-40B4-BE49-F238E27FC236}">
                <a16:creationId xmlns:a16="http://schemas.microsoft.com/office/drawing/2014/main" id="{7F820153-2145-9256-845A-0C73394BD220}"/>
              </a:ext>
              <a:ext uri="{C183D7F6-B498-43B3-948B-1728B52AA6E4}">
                <adec:decorative xmlns:adec="http://schemas.microsoft.com/office/drawing/2017/decorative" val="1"/>
              </a:ext>
            </a:extLst>
          </p:cNvPr>
          <p:cNvSpPr/>
          <p:nvPr/>
        </p:nvSpPr>
        <p:spPr bwMode="auto">
          <a:xfrm>
            <a:off x="579438" y="1558688"/>
            <a:ext cx="4954763" cy="3985741"/>
          </a:xfrm>
          <a:prstGeom prst="roundRect">
            <a:avLst>
              <a:gd name="adj" fmla="val 3507"/>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32472" fontAlgn="base">
              <a:spcBef>
                <a:spcPct val="0"/>
              </a:spcBef>
              <a:spcAft>
                <a:spcPct val="0"/>
              </a:spcAft>
            </a:pPr>
            <a:endParaRPr lang="en-US" sz="1600">
              <a:solidFill>
                <a:schemeClr val="tx1"/>
              </a:solidFill>
              <a:latin typeface="Segoe UI"/>
              <a:cs typeface="Segoe UI" pitchFamily="34" charset="0"/>
            </a:endParaRPr>
          </a:p>
        </p:txBody>
      </p:sp>
      <p:sp>
        <p:nvSpPr>
          <p:cNvPr id="25" name="Title 1">
            <a:extLst>
              <a:ext uri="{FF2B5EF4-FFF2-40B4-BE49-F238E27FC236}">
                <a16:creationId xmlns:a16="http://schemas.microsoft.com/office/drawing/2014/main" id="{073AC8D5-1461-3C69-7B02-F074C8821C81}"/>
              </a:ext>
            </a:extLst>
          </p:cNvPr>
          <p:cNvSpPr txBox="1">
            <a:spLocks/>
          </p:cNvSpPr>
          <p:nvPr/>
        </p:nvSpPr>
        <p:spPr>
          <a:xfrm>
            <a:off x="588963" y="342439"/>
            <a:ext cx="11010900" cy="246221"/>
          </a:xfrm>
          <a:prstGeom prst="rect">
            <a:avLst/>
          </a:prstGeom>
        </p:spPr>
        <p:txBody>
          <a:bodyPr vert="horz" wrap="square" lIns="0" tIns="0" rIns="0" bIns="0" rtlCol="0" anchor="b">
            <a:spAutoFit/>
          </a:bodyPr>
          <a:lstStyle>
            <a:lvl1pPr algn="l" defTabSz="932742" rtl="0" eaLnBrk="1" latinLnBrk="0" hangingPunct="1">
              <a:lnSpc>
                <a:spcPct val="100000"/>
              </a:lnSpc>
              <a:spcBef>
                <a:spcPct val="0"/>
              </a:spcBef>
              <a:buNone/>
              <a:defRPr lang="en-US" sz="3600" b="0" i="0" kern="1200" cap="none" spc="0" baseline="0">
                <a:ln w="3175">
                  <a:noFill/>
                </a:ln>
                <a:solidFill>
                  <a:schemeClr val="tx1"/>
                </a:solidFill>
                <a:effectLst/>
                <a:latin typeface="+mj-lt"/>
                <a:ea typeface="+mn-ea"/>
                <a:cs typeface="Segoe UI Semibold" panose="020B0502040204020203" pitchFamily="34" charset="0"/>
              </a:defRPr>
            </a:lvl1pPr>
          </a:lstStyle>
          <a:p>
            <a:pPr marL="0" marR="0" lvl="0" indent="0" algn="ctr" defTabSz="932742" rtl="0" eaLnBrk="1" fontAlgn="auto" latinLnBrk="0" hangingPunct="1">
              <a:lnSpc>
                <a:spcPct val="100000"/>
              </a:lnSpc>
              <a:spcBef>
                <a:spcPct val="0"/>
              </a:spcBef>
              <a:spcAft>
                <a:spcPts val="0"/>
              </a:spcAft>
              <a:buClrTx/>
              <a:buSzTx/>
              <a:buFontTx/>
              <a:buNone/>
              <a:tabLst/>
              <a:defRPr/>
            </a:pPr>
            <a:r>
              <a:rPr kumimoji="0" lang="en-US" sz="1600" b="0" i="0" u="none" strike="noStrike" kern="1200" cap="none" spc="0" normalizeH="0" baseline="0" noProof="0">
                <a:ln w="3175">
                  <a:noFill/>
                </a:ln>
                <a:solidFill>
                  <a:srgbClr val="0078D4"/>
                </a:solidFill>
                <a:effectLst/>
                <a:uLnTx/>
                <a:uFillTx/>
                <a:latin typeface="Segoe UI Semibold"/>
                <a:ea typeface="+mn-ea"/>
                <a:cs typeface="Segoe UI Semibold" panose="020B0502040204020203" pitchFamily="34" charset="0"/>
              </a:rPr>
              <a:t>Microsoft 365 Copilot</a:t>
            </a:r>
          </a:p>
        </p:txBody>
      </p:sp>
      <p:sp>
        <p:nvSpPr>
          <p:cNvPr id="24" name="Title 1">
            <a:extLst>
              <a:ext uri="{FF2B5EF4-FFF2-40B4-BE49-F238E27FC236}">
                <a16:creationId xmlns:a16="http://schemas.microsoft.com/office/drawing/2014/main" id="{54C1F7A4-DBB4-959E-320E-AC7ADE28BD3B}"/>
              </a:ext>
            </a:extLst>
          </p:cNvPr>
          <p:cNvSpPr>
            <a:spLocks noGrp="1"/>
          </p:cNvSpPr>
          <p:nvPr>
            <p:ph type="title"/>
          </p:nvPr>
        </p:nvSpPr>
        <p:spPr/>
        <p:txBody>
          <a:bodyPr/>
          <a:lstStyle/>
          <a:p>
            <a:pPr algn="ctr"/>
            <a:r>
              <a:rPr lang="en-US"/>
              <a:t>Skilling experiences</a:t>
            </a:r>
          </a:p>
        </p:txBody>
      </p:sp>
      <p:sp>
        <p:nvSpPr>
          <p:cNvPr id="6" name="TextBox 5">
            <a:extLst>
              <a:ext uri="{FF2B5EF4-FFF2-40B4-BE49-F238E27FC236}">
                <a16:creationId xmlns:a16="http://schemas.microsoft.com/office/drawing/2014/main" id="{460F6483-EB8A-CC8E-1D6B-425348626F76}"/>
              </a:ext>
            </a:extLst>
          </p:cNvPr>
          <p:cNvSpPr txBox="1"/>
          <p:nvPr/>
        </p:nvSpPr>
        <p:spPr>
          <a:xfrm>
            <a:off x="3524971" y="1789538"/>
            <a:ext cx="1750979" cy="3524042"/>
          </a:xfrm>
          <a:prstGeom prst="rect">
            <a:avLst/>
          </a:prstGeom>
          <a:noFill/>
        </p:spPr>
        <p:txBody>
          <a:bodyPr wrap="square" lIns="0" tIns="0" rIns="0" bIns="0" rtlCol="0" anchor="ctr">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400" b="0" i="0" u="none" strike="noStrike" kern="1200" cap="none" spc="0" normalizeH="0" baseline="0" noProof="0">
                <a:ln>
                  <a:noFill/>
                </a:ln>
                <a:solidFill>
                  <a:srgbClr val="0078D4"/>
                </a:solidFill>
                <a:effectLst/>
                <a:uLnTx/>
                <a:uFillTx/>
                <a:latin typeface="Segoe UI Semibold" panose="020B0502040204020203" pitchFamily="34" charset="0"/>
                <a:ea typeface="+mn-ea"/>
                <a:cs typeface="Segoe UI Semibold" panose="020B0502040204020203" pitchFamily="34" charset="0"/>
                <a:hlinkClick r:id="rId3">
                  <a:extLst>
                    <a:ext uri="{A12FA001-AC4F-418D-AE19-62706E023703}">
                      <ahyp:hlinkClr xmlns:ahyp="http://schemas.microsoft.com/office/drawing/2018/hyperlinkcolor" val="tx"/>
                    </a:ext>
                  </a:extLst>
                </a:hlinkClick>
              </a:rPr>
              <a:t>Microsoft </a:t>
            </a:r>
            <a:br>
              <a:rPr kumimoji="0" lang="en-US" sz="1400" b="0" i="0" u="none" strike="noStrike" kern="1200" cap="none" spc="0" normalizeH="0" baseline="0" noProof="0">
                <a:ln>
                  <a:noFill/>
                </a:ln>
                <a:solidFill>
                  <a:srgbClr val="0078D4"/>
                </a:solidFill>
                <a:effectLst/>
                <a:uLnTx/>
                <a:uFillTx/>
                <a:latin typeface="Segoe UI Semibold" panose="020B0502040204020203" pitchFamily="34" charset="0"/>
                <a:ea typeface="+mn-ea"/>
                <a:cs typeface="Segoe UI Semibold" panose="020B0502040204020203" pitchFamily="34" charset="0"/>
                <a:hlinkClick r:id="rId3">
                  <a:extLst>
                    <a:ext uri="{A12FA001-AC4F-418D-AE19-62706E023703}">
                      <ahyp:hlinkClr xmlns:ahyp="http://schemas.microsoft.com/office/drawing/2018/hyperlinkcolor" val="tx"/>
                    </a:ext>
                  </a:extLst>
                </a:hlinkClick>
              </a:rPr>
            </a:br>
            <a:r>
              <a:rPr kumimoji="0" lang="en-US" sz="1400" b="0" i="0" u="none" strike="noStrike" kern="1200" cap="none" spc="0" normalizeH="0" baseline="0" noProof="0">
                <a:ln>
                  <a:noFill/>
                </a:ln>
                <a:solidFill>
                  <a:srgbClr val="0078D4"/>
                </a:solidFill>
                <a:effectLst/>
                <a:uLnTx/>
                <a:uFillTx/>
                <a:latin typeface="Segoe UI Semibold" panose="020B0502040204020203" pitchFamily="34" charset="0"/>
                <a:ea typeface="+mn-ea"/>
                <a:cs typeface="Segoe UI Semibold" panose="020B0502040204020203" pitchFamily="34" charset="0"/>
                <a:hlinkClick r:id="rId3">
                  <a:extLst>
                    <a:ext uri="{A12FA001-AC4F-418D-AE19-62706E023703}">
                      <ahyp:hlinkClr xmlns:ahyp="http://schemas.microsoft.com/office/drawing/2018/hyperlinkcolor" val="tx"/>
                    </a:ext>
                  </a:extLst>
                </a:hlinkClick>
              </a:rPr>
              <a:t>Copilot Academy</a:t>
            </a:r>
            <a:endParaRPr kumimoji="0" lang="en-US" sz="1400" b="0" i="0" u="none" strike="noStrike" kern="1200" cap="none" spc="0" normalizeH="0" baseline="0" noProof="0">
              <a:ln>
                <a:noFill/>
              </a:ln>
              <a:solidFill>
                <a:srgbClr val="0078D4"/>
              </a:solidFill>
              <a:effectLst/>
              <a:uLnTx/>
              <a:uFillTx/>
              <a:latin typeface="Segoe UI Semibold" panose="020B0502040204020203" pitchFamily="34" charset="0"/>
              <a:ea typeface="+mn-ea"/>
              <a:cs typeface="Segoe UI Semibold" panose="020B0502040204020203" pitchFamily="34" charset="0"/>
            </a:endParaRPr>
          </a:p>
          <a:p>
            <a:pPr marL="112713" marR="0" lvl="0" indent="-112713"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100" b="0" i="0" u="none" strike="noStrike" kern="1200" cap="none" spc="0" normalizeH="0" baseline="0" noProof="0">
                <a:ln>
                  <a:noFill/>
                </a:ln>
                <a:solidFill>
                  <a:prstClr val="black"/>
                </a:solidFill>
                <a:effectLst/>
                <a:uLnTx/>
                <a:uFillTx/>
                <a:latin typeface="Segoe UI"/>
                <a:ea typeface="+mn-ea"/>
                <a:cs typeface="+mn-cs"/>
              </a:rPr>
              <a:t>Available to all Microsoft 365 Copilot customers</a:t>
            </a:r>
          </a:p>
          <a:p>
            <a:pPr marL="112713" marR="0" lvl="0" indent="-112713"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100" b="0" i="0" u="none" strike="noStrike" kern="1200" cap="none" spc="0" normalizeH="0" baseline="0" noProof="0">
                <a:ln>
                  <a:noFill/>
                </a:ln>
                <a:solidFill>
                  <a:prstClr val="black"/>
                </a:solidFill>
                <a:effectLst/>
                <a:uLnTx/>
                <a:uFillTx/>
                <a:latin typeface="Segoe UI"/>
                <a:ea typeface="+mn-ea"/>
                <a:cs typeface="+mn-cs"/>
              </a:rPr>
              <a:t>Centralized location to help with the basics of Copilot learning and upskilling, pulling the best content from available free Microsoft sources</a:t>
            </a:r>
          </a:p>
          <a:p>
            <a:pPr marL="112713" marR="0" lvl="0" indent="-112713"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100" b="0" i="0" u="none" strike="noStrike" kern="1200" cap="none" spc="0" normalizeH="0" baseline="0" noProof="0">
                <a:ln>
                  <a:noFill/>
                </a:ln>
                <a:solidFill>
                  <a:prstClr val="black"/>
                </a:solidFill>
                <a:effectLst/>
                <a:uLnTx/>
                <a:uFillTx/>
                <a:latin typeface="Segoe UI"/>
                <a:ea typeface="+mn-ea"/>
                <a:cs typeface="+mn-cs"/>
              </a:rPr>
              <a:t>Structured content in easily consumable learning paths curated </a:t>
            </a:r>
            <a:br>
              <a:rPr kumimoji="0" lang="en-US" sz="1100" b="0" i="0" u="none" strike="noStrike" kern="1200" cap="none" spc="0" normalizeH="0" baseline="0" noProof="0">
                <a:ln>
                  <a:noFill/>
                </a:ln>
                <a:solidFill>
                  <a:prstClr val="black"/>
                </a:solidFill>
                <a:effectLst/>
                <a:uLnTx/>
                <a:uFillTx/>
                <a:latin typeface="Segoe UI"/>
                <a:ea typeface="+mn-ea"/>
                <a:cs typeface="+mn-cs"/>
              </a:rPr>
            </a:br>
            <a:r>
              <a:rPr kumimoji="0" lang="en-US" sz="1100" b="0" i="0" u="none" strike="noStrike" kern="1200" cap="none" spc="0" normalizeH="0" baseline="0" noProof="0">
                <a:ln>
                  <a:noFill/>
                </a:ln>
                <a:solidFill>
                  <a:prstClr val="black"/>
                </a:solidFill>
                <a:effectLst/>
                <a:uLnTx/>
                <a:uFillTx/>
                <a:latin typeface="Segoe UI"/>
                <a:ea typeface="+mn-ea"/>
                <a:cs typeface="+mn-cs"/>
              </a:rPr>
              <a:t>by Microsoft experts</a:t>
            </a:r>
          </a:p>
          <a:p>
            <a:pPr marL="112713" marR="0" lvl="0" indent="-112713"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100" b="0" i="0" u="none" strike="noStrike" kern="1200" cap="none" spc="0" normalizeH="0" baseline="0" noProof="0">
                <a:ln>
                  <a:noFill/>
                </a:ln>
                <a:solidFill>
                  <a:prstClr val="black"/>
                </a:solidFill>
                <a:effectLst/>
                <a:uLnTx/>
                <a:uFillTx/>
                <a:latin typeface="Segoe UI"/>
                <a:ea typeface="+mn-ea"/>
                <a:cs typeface="+mn-cs"/>
              </a:rPr>
              <a:t>Develop your AI interaction skills from your Viva Learning app </a:t>
            </a:r>
            <a:br>
              <a:rPr kumimoji="0" lang="en-US" sz="1100" b="0" i="0" u="none" strike="noStrike" kern="1200" cap="none" spc="0" normalizeH="0" baseline="0" noProof="0">
                <a:ln>
                  <a:noFill/>
                </a:ln>
                <a:solidFill>
                  <a:prstClr val="black"/>
                </a:solidFill>
                <a:effectLst/>
                <a:uLnTx/>
                <a:uFillTx/>
                <a:latin typeface="Segoe UI"/>
                <a:ea typeface="+mn-ea"/>
                <a:cs typeface="+mn-cs"/>
              </a:rPr>
            </a:br>
            <a:r>
              <a:rPr kumimoji="0" lang="en-US" sz="1100" b="0" i="0" u="none" strike="noStrike" kern="1200" cap="none" spc="0" normalizeH="0" baseline="0" noProof="0">
                <a:ln>
                  <a:noFill/>
                </a:ln>
                <a:solidFill>
                  <a:prstClr val="black"/>
                </a:solidFill>
                <a:effectLst/>
                <a:uLnTx/>
                <a:uFillTx/>
                <a:latin typeface="Segoe UI"/>
                <a:ea typeface="+mn-ea"/>
                <a:cs typeface="+mn-cs"/>
              </a:rPr>
              <a:t>in Teams or webapp</a:t>
            </a:r>
          </a:p>
        </p:txBody>
      </p:sp>
      <p:sp>
        <p:nvSpPr>
          <p:cNvPr id="10" name="TextBox 9">
            <a:extLst>
              <a:ext uri="{FF2B5EF4-FFF2-40B4-BE49-F238E27FC236}">
                <a16:creationId xmlns:a16="http://schemas.microsoft.com/office/drawing/2014/main" id="{E0625864-9F2B-AAB1-7566-9F723F3B22A7}"/>
              </a:ext>
            </a:extLst>
          </p:cNvPr>
          <p:cNvSpPr txBox="1"/>
          <p:nvPr/>
        </p:nvSpPr>
        <p:spPr>
          <a:xfrm>
            <a:off x="8996142" y="1826757"/>
            <a:ext cx="2419947" cy="1292662"/>
          </a:xfrm>
          <a:prstGeom prst="rect">
            <a:avLst/>
          </a:prstGeom>
          <a:noFill/>
        </p:spPr>
        <p:txBody>
          <a:bodyPr wrap="square" lIns="0" tIns="0" rIns="0" bIns="0" rtlCol="0" anchor="ctr">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400" b="0" i="0" u="none" strike="noStrike" kern="1200" cap="none" spc="0" normalizeH="0" baseline="0" noProof="0" dirty="0">
                <a:ln>
                  <a:noFill/>
                </a:ln>
                <a:solidFill>
                  <a:srgbClr val="0078D4"/>
                </a:solidFill>
                <a:effectLst/>
                <a:uLnTx/>
                <a:uFillTx/>
                <a:latin typeface="Segoe UI Semibold" panose="020B0502040204020203" pitchFamily="34" charset="0"/>
                <a:ea typeface="+mn-ea"/>
                <a:cs typeface="Segoe UI Semibold" panose="020B0502040204020203" pitchFamily="34" charset="0"/>
                <a:hlinkClick r:id="rId4">
                  <a:extLst>
                    <a:ext uri="{A12FA001-AC4F-418D-AE19-62706E023703}">
                      <ahyp:hlinkClr xmlns:ahyp="http://schemas.microsoft.com/office/drawing/2018/hyperlinkcolor" val="tx"/>
                    </a:ext>
                  </a:extLst>
                </a:hlinkClick>
              </a:rPr>
              <a:t>Microsoft Learn</a:t>
            </a:r>
            <a:endParaRPr kumimoji="0" lang="en-US" sz="1400" b="0" i="0" u="none" strike="noStrike" kern="1200" cap="none" spc="0" normalizeH="0" baseline="0" noProof="0" dirty="0">
              <a:ln>
                <a:noFill/>
              </a:ln>
              <a:solidFill>
                <a:srgbClr val="0078D4"/>
              </a:solidFill>
              <a:effectLst/>
              <a:uLnTx/>
              <a:uFillTx/>
              <a:latin typeface="Segoe UI Semibold" panose="020B0502040204020203" pitchFamily="34" charset="0"/>
              <a:ea typeface="+mn-ea"/>
              <a:cs typeface="Segoe UI Semibold" panose="020B0502040204020203" pitchFamily="34" charset="0"/>
            </a:endParaRPr>
          </a:p>
          <a:p>
            <a:pPr marL="112713" marR="0" lvl="0" indent="-112713"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Segoe UI"/>
                <a:ea typeface="+mn-ea"/>
                <a:cs typeface="+mn-cs"/>
              </a:rPr>
              <a:t>Free, on-demand training content </a:t>
            </a:r>
            <a:br>
              <a:rPr kumimoji="0" lang="en-US" sz="1100" b="0" i="0" u="none" strike="noStrike" kern="1200" cap="none" spc="0" normalizeH="0" baseline="0" noProof="0" dirty="0">
                <a:ln>
                  <a:noFill/>
                </a:ln>
                <a:solidFill>
                  <a:prstClr val="black"/>
                </a:solidFill>
                <a:effectLst/>
                <a:uLnTx/>
                <a:uFillTx/>
                <a:latin typeface="Segoe UI"/>
                <a:ea typeface="+mn-ea"/>
                <a:cs typeface="+mn-cs"/>
              </a:rPr>
            </a:br>
            <a:r>
              <a:rPr kumimoji="0" lang="en-US" sz="1100" b="0" i="0" u="none" strike="noStrike" kern="1200" cap="none" spc="0" normalizeH="0" baseline="0" noProof="0" dirty="0">
                <a:ln>
                  <a:noFill/>
                </a:ln>
                <a:solidFill>
                  <a:prstClr val="black"/>
                </a:solidFill>
                <a:effectLst/>
                <a:uLnTx/>
                <a:uFillTx/>
                <a:latin typeface="Segoe UI"/>
                <a:ea typeface="+mn-ea"/>
                <a:cs typeface="+mn-cs"/>
              </a:rPr>
              <a:t>for skill development</a:t>
            </a:r>
          </a:p>
          <a:p>
            <a:pPr marL="112713" marR="0" lvl="0" indent="-112713"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Segoe UI"/>
                <a:ea typeface="+mn-ea"/>
                <a:cs typeface="+mn-cs"/>
              </a:rPr>
              <a:t>Step-by-step exercises guiding learners through common Copilot prompts and use cases </a:t>
            </a:r>
          </a:p>
        </p:txBody>
      </p:sp>
      <p:pic>
        <p:nvPicPr>
          <p:cNvPr id="7" name="Picture 6">
            <a:extLst>
              <a:ext uri="{FF2B5EF4-FFF2-40B4-BE49-F238E27FC236}">
                <a16:creationId xmlns:a16="http://schemas.microsoft.com/office/drawing/2014/main" id="{8FE81D93-A7A3-D7D7-0528-C30901844D66}"/>
              </a:ext>
              <a:ext uri="{C183D7F6-B498-43B3-948B-1728B52AA6E4}">
                <adec:decorative xmlns:adec="http://schemas.microsoft.com/office/drawing/2017/decorative" val="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71791" y="1659957"/>
            <a:ext cx="2679065" cy="3797203"/>
          </a:xfrm>
          <a:prstGeom prst="roundRect">
            <a:avLst>
              <a:gd name="adj" fmla="val 2150"/>
            </a:avLst>
          </a:prstGeom>
          <a:ln w="3175">
            <a:solidFill>
              <a:schemeClr val="bg1">
                <a:lumMod val="50000"/>
              </a:schemeClr>
            </a:solidFill>
          </a:ln>
        </p:spPr>
      </p:pic>
      <p:pic>
        <p:nvPicPr>
          <p:cNvPr id="3" name="Picture 2" descr="Copilot Learning Hub">
            <a:extLst>
              <a:ext uri="{FF2B5EF4-FFF2-40B4-BE49-F238E27FC236}">
                <a16:creationId xmlns:a16="http://schemas.microsoft.com/office/drawing/2014/main" id="{02EFB9B3-F105-9EE1-24E4-C651215B91D8}"/>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078200" y="1659957"/>
            <a:ext cx="2822732" cy="2870200"/>
          </a:xfrm>
          <a:prstGeom prst="rect">
            <a:avLst/>
          </a:prstGeom>
        </p:spPr>
      </p:pic>
    </p:spTree>
    <p:extLst>
      <p:ext uri="{BB962C8B-B14F-4D97-AF65-F5344CB8AC3E}">
        <p14:creationId xmlns:p14="http://schemas.microsoft.com/office/powerpoint/2010/main" val="4050109212"/>
      </p:ext>
    </p:extLst>
  </p:cSld>
  <p:clrMapOvr>
    <a:masterClrMapping/>
  </p:clrMapOvr>
  <p:transition>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A2B7A2-6ED9-DC57-BE6F-40C2F750284D}"/>
            </a:ext>
          </a:extLst>
        </p:cNvPr>
        <p:cNvGrpSpPr/>
        <p:nvPr/>
      </p:nvGrpSpPr>
      <p:grpSpPr>
        <a:xfrm>
          <a:off x="0" y="0"/>
          <a:ext cx="0" cy="0"/>
          <a:chOff x="0" y="0"/>
          <a:chExt cx="0" cy="0"/>
        </a:xfrm>
      </p:grpSpPr>
      <p:sp>
        <p:nvSpPr>
          <p:cNvPr id="53" name="Title 1">
            <a:extLst>
              <a:ext uri="{FF2B5EF4-FFF2-40B4-BE49-F238E27FC236}">
                <a16:creationId xmlns:a16="http://schemas.microsoft.com/office/drawing/2014/main" id="{AA52225A-5BAF-30D0-8514-BDB8BFDD33EE}"/>
              </a:ext>
            </a:extLst>
          </p:cNvPr>
          <p:cNvSpPr txBox="1">
            <a:spLocks/>
          </p:cNvSpPr>
          <p:nvPr/>
        </p:nvSpPr>
        <p:spPr>
          <a:xfrm>
            <a:off x="588963" y="342439"/>
            <a:ext cx="11010900" cy="246221"/>
          </a:xfrm>
          <a:prstGeom prst="rect">
            <a:avLst/>
          </a:prstGeom>
        </p:spPr>
        <p:txBody>
          <a:bodyPr vert="horz" wrap="square" lIns="0" tIns="0" rIns="0" bIns="0" rtlCol="0" anchor="b">
            <a:spAutoFit/>
          </a:bodyPr>
          <a:lstStyle>
            <a:lvl1pPr algn="l" defTabSz="932742" rtl="0" eaLnBrk="1" latinLnBrk="0" hangingPunct="1">
              <a:lnSpc>
                <a:spcPct val="100000"/>
              </a:lnSpc>
              <a:spcBef>
                <a:spcPct val="0"/>
              </a:spcBef>
              <a:buNone/>
              <a:defRPr lang="en-US" sz="3600" b="0" i="0" kern="1200" cap="none" spc="0" baseline="0">
                <a:ln w="3175">
                  <a:noFill/>
                </a:ln>
                <a:solidFill>
                  <a:schemeClr val="tx1"/>
                </a:solidFill>
                <a:effectLst/>
                <a:latin typeface="+mj-lt"/>
                <a:ea typeface="+mn-ea"/>
                <a:cs typeface="Segoe UI Semibold" panose="020B0502040204020203" pitchFamily="34" charset="0"/>
              </a:defRPr>
            </a:lvl1pPr>
          </a:lstStyle>
          <a:p>
            <a:pPr algn="ctr"/>
            <a:r>
              <a:rPr lang="en-US" sz="1600">
                <a:solidFill>
                  <a:srgbClr val="0078D4"/>
                </a:solidFill>
              </a:rPr>
              <a:t>Leadership</a:t>
            </a:r>
          </a:p>
        </p:txBody>
      </p:sp>
      <p:sp>
        <p:nvSpPr>
          <p:cNvPr id="40" name="Title 3">
            <a:extLst>
              <a:ext uri="{FF2B5EF4-FFF2-40B4-BE49-F238E27FC236}">
                <a16:creationId xmlns:a16="http://schemas.microsoft.com/office/drawing/2014/main" id="{A43133C3-261B-DA47-63D2-05389205EF96}"/>
              </a:ext>
            </a:extLst>
          </p:cNvPr>
          <p:cNvSpPr txBox="1">
            <a:spLocks noGrp="1"/>
          </p:cNvSpPr>
          <p:nvPr>
            <p:ph type="title" idx="4294967295"/>
          </p:nvPr>
        </p:nvSpPr>
        <p:spPr>
          <a:xfrm>
            <a:off x="3137551" y="640616"/>
            <a:ext cx="5189732" cy="498598"/>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rgbClr val="000000"/>
                </a:solidFill>
                <a:effectLst/>
                <a:uLnTx/>
                <a:uFillTx/>
                <a:latin typeface="Segoe UI Semibold"/>
                <a:ea typeface="+mj-ea"/>
                <a:cs typeface="+mj-cs"/>
              </a:rPr>
              <a:t>Copilot Scenario Library</a:t>
            </a:r>
            <a:endParaRPr kumimoji="0" lang="en-US" sz="2800" b="0" i="0" u="none" strike="noStrike" kern="1200" cap="none" spc="0" normalizeH="0" baseline="0" noProof="0" dirty="0">
              <a:ln>
                <a:noFill/>
              </a:ln>
              <a:solidFill>
                <a:srgbClr val="000000"/>
              </a:solidFill>
              <a:effectLst/>
              <a:uLnTx/>
              <a:uFillTx/>
              <a:latin typeface="Segoe UI Semibold"/>
              <a:ea typeface="+mj-ea"/>
              <a:cs typeface="+mj-cs"/>
            </a:endParaRPr>
          </a:p>
        </p:txBody>
      </p:sp>
      <p:sp>
        <p:nvSpPr>
          <p:cNvPr id="11" name="Rounded Rectangle 1">
            <a:extLst>
              <a:ext uri="{FF2B5EF4-FFF2-40B4-BE49-F238E27FC236}">
                <a16:creationId xmlns:a16="http://schemas.microsoft.com/office/drawing/2014/main" id="{9E6C3545-7313-A4ED-CCD4-7DD8DBF2D92A}"/>
              </a:ext>
              <a:ext uri="{C183D7F6-B498-43B3-948B-1728B52AA6E4}">
                <adec:decorative xmlns:adec="http://schemas.microsoft.com/office/drawing/2017/decorative" val="1"/>
              </a:ext>
            </a:extLst>
          </p:cNvPr>
          <p:cNvSpPr/>
          <p:nvPr/>
        </p:nvSpPr>
        <p:spPr bwMode="auto">
          <a:xfrm>
            <a:off x="588962" y="1195922"/>
            <a:ext cx="11010901" cy="3359955"/>
          </a:xfrm>
          <a:prstGeom prst="roundRect">
            <a:avLst>
              <a:gd name="adj" fmla="val 2901"/>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12" name="TextBox 11">
            <a:extLst>
              <a:ext uri="{FF2B5EF4-FFF2-40B4-BE49-F238E27FC236}">
                <a16:creationId xmlns:a16="http://schemas.microsoft.com/office/drawing/2014/main" id="{FFBB81AD-7D62-1C37-7514-4E9567FED370}"/>
              </a:ext>
            </a:extLst>
          </p:cNvPr>
          <p:cNvSpPr txBox="1"/>
          <p:nvPr/>
        </p:nvSpPr>
        <p:spPr>
          <a:xfrm>
            <a:off x="1791730" y="1710439"/>
            <a:ext cx="3978875" cy="780598"/>
          </a:xfrm>
          <a:prstGeom prst="rect">
            <a:avLst/>
          </a:prstGeom>
          <a:noFill/>
        </p:spPr>
        <p:txBody>
          <a:bodyPr wrap="square" lIns="0" tIns="0" rIns="0" bIns="0">
            <a:sp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1A1A1A"/>
                </a:solidFill>
                <a:effectLst/>
                <a:uLnTx/>
                <a:uFillTx/>
                <a:latin typeface="Segoe UI Semibold"/>
                <a:ea typeface="+mn-ea"/>
                <a:cs typeface="+mn-cs"/>
              </a:rPr>
              <a:t>Copilot brings AI value across </a:t>
            </a:r>
            <a:r>
              <a:rPr kumimoji="0" lang="en-US" sz="2400" b="0" i="0" u="none" strike="noStrike" kern="1200" cap="none" spc="0" normalizeH="0" baseline="0" noProof="0" dirty="0">
                <a:ln>
                  <a:noFill/>
                </a:ln>
                <a:solidFill>
                  <a:srgbClr val="0078D4"/>
                </a:solidFill>
                <a:effectLst/>
                <a:uLnTx/>
                <a:uFillTx/>
                <a:latin typeface="Segoe UI Semibold"/>
                <a:ea typeface="+mn-ea"/>
                <a:cs typeface="+mn-cs"/>
              </a:rPr>
              <a:t>lines of business</a:t>
            </a:r>
          </a:p>
        </p:txBody>
      </p:sp>
      <p:pic>
        <p:nvPicPr>
          <p:cNvPr id="15" name="Picture 2">
            <a:extLst>
              <a:ext uri="{FF2B5EF4-FFF2-40B4-BE49-F238E27FC236}">
                <a16:creationId xmlns:a16="http://schemas.microsoft.com/office/drawing/2014/main" id="{2453EE32-843C-C17A-4206-C781953AABF5}"/>
              </a:ext>
              <a:ext uri="{C183D7F6-B498-43B3-948B-1728B52AA6E4}">
                <adec:decorative xmlns:adec="http://schemas.microsoft.com/office/drawing/2017/decorative" val="1"/>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904771" y="1795792"/>
            <a:ext cx="609893" cy="609893"/>
          </a:xfrm>
          <a:prstGeom prst="rect">
            <a:avLst/>
          </a:prstGeom>
          <a:noFill/>
          <a:extLst>
            <a:ext uri="{909E8E84-426E-40DD-AFC4-6F175D3DCCD1}">
              <a14:hiddenFill xmlns:a14="http://schemas.microsoft.com/office/drawing/2010/main">
                <a:solidFill>
                  <a:srgbClr val="FFFFFF"/>
                </a:solidFill>
              </a14:hiddenFill>
            </a:ext>
          </a:extLst>
        </p:spPr>
      </p:pic>
      <p:sp>
        <p:nvSpPr>
          <p:cNvPr id="23" name="TextBox 22">
            <a:extLst>
              <a:ext uri="{FF2B5EF4-FFF2-40B4-BE49-F238E27FC236}">
                <a16:creationId xmlns:a16="http://schemas.microsoft.com/office/drawing/2014/main" id="{8AF2CB9B-4B68-6B22-5853-0D0401F79865}"/>
              </a:ext>
            </a:extLst>
          </p:cNvPr>
          <p:cNvSpPr txBox="1"/>
          <p:nvPr/>
        </p:nvSpPr>
        <p:spPr>
          <a:xfrm>
            <a:off x="867812" y="3300963"/>
            <a:ext cx="5339648" cy="1154162"/>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Use the </a:t>
            </a:r>
            <a:r>
              <a:rPr kumimoji="0" lang="en-US" sz="1500" b="1" i="0" u="none" strike="noStrike" kern="1200" cap="none" spc="0" normalizeH="0" baseline="0" noProof="0">
                <a:ln>
                  <a:noFill/>
                </a:ln>
                <a:solidFill>
                  <a:srgbClr val="0078D4"/>
                </a:solidFill>
                <a:effectLst/>
                <a:uLnTx/>
                <a:uFillTx/>
                <a:latin typeface="Segoe UI Semibold" panose="020B0502040204020203" pitchFamily="34" charset="0"/>
                <a:ea typeface="+mn-ea"/>
                <a:cs typeface="Segoe UI Semibold" panose="020B0502040204020203" pitchFamily="34" charset="0"/>
                <a:hlinkClick r:id="rId4">
                  <a:extLst>
                    <a:ext uri="{A12FA001-AC4F-418D-AE19-62706E023703}">
                      <ahyp:hlinkClr xmlns:ahyp="http://schemas.microsoft.com/office/drawing/2018/hyperlinkcolor" val="tx"/>
                    </a:ext>
                  </a:extLst>
                </a:hlinkClick>
              </a:rPr>
              <a:t>Scenario Library</a:t>
            </a:r>
            <a:r>
              <a:rPr kumimoji="0" lang="en-US" sz="1500" b="1" i="0" u="none" strike="noStrike" kern="1200" cap="none" spc="0" normalizeH="0" baseline="0" noProof="0">
                <a:ln>
                  <a:noFill/>
                </a:ln>
                <a:solidFill>
                  <a:srgbClr val="0078D4"/>
                </a:solidFill>
                <a:effectLst/>
                <a:uLnTx/>
                <a:uFillTx/>
                <a:latin typeface="Segoe UI Semibold" panose="020B0502040204020203" pitchFamily="34" charset="0"/>
                <a:ea typeface="+mn-ea"/>
                <a:cs typeface="Segoe UI Semibold" panose="020B0502040204020203" pitchFamily="34" charset="0"/>
              </a:rPr>
              <a:t> </a:t>
            </a:r>
            <a:r>
              <a:rPr kumimoji="0" lang="en-US" sz="15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to identify top use cases and business metrics you would like to improve in that functional area.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Library PPT deck: </a:t>
            </a:r>
            <a:r>
              <a:rPr lang="en-US" sz="1500" b="1">
                <a:solidFill>
                  <a:srgbClr val="0078D4"/>
                </a:solidFill>
                <a:latin typeface="Segoe UI Semibold" panose="020B0502040204020203" pitchFamily="34" charset="0"/>
                <a:cs typeface="Segoe UI Semibold" panose="020B0502040204020203" pitchFamily="34" charset="0"/>
                <a:hlinkClick r:id="rId5">
                  <a:extLst>
                    <a:ext uri="{A12FA001-AC4F-418D-AE19-62706E023703}">
                      <ahyp:hlinkClr xmlns:ahyp="http://schemas.microsoft.com/office/drawing/2018/hyperlinkcolor" val="tx"/>
                    </a:ext>
                  </a:extLst>
                </a:hlinkClick>
              </a:rPr>
              <a:t>https://aka.ms/CopilotScenarioLibrarySlides</a:t>
            </a:r>
            <a:endParaRPr lang="en-US" sz="1500" b="1">
              <a:solidFill>
                <a:srgbClr val="0078D4"/>
              </a:solidFill>
              <a:latin typeface="Segoe UI Semibold" panose="020B0502040204020203" pitchFamily="34" charset="0"/>
              <a:cs typeface="Segoe UI Semibold"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endParaRPr>
          </a:p>
        </p:txBody>
      </p:sp>
      <p:cxnSp>
        <p:nvCxnSpPr>
          <p:cNvPr id="24" name="Straight Connector 23">
            <a:extLst>
              <a:ext uri="{FF2B5EF4-FFF2-40B4-BE49-F238E27FC236}">
                <a16:creationId xmlns:a16="http://schemas.microsoft.com/office/drawing/2014/main" id="{9AF3A34B-19A7-D9CD-7EA3-C683818F5B7B}"/>
              </a:ext>
              <a:ext uri="{C183D7F6-B498-43B3-948B-1728B52AA6E4}">
                <adec:decorative xmlns:adec="http://schemas.microsoft.com/office/drawing/2017/decorative" val="1"/>
              </a:ext>
            </a:extLst>
          </p:cNvPr>
          <p:cNvCxnSpPr>
            <a:cxnSpLocks/>
          </p:cNvCxnSpPr>
          <p:nvPr/>
        </p:nvCxnSpPr>
        <p:spPr>
          <a:xfrm flipH="1">
            <a:off x="936171" y="2919391"/>
            <a:ext cx="5268686" cy="0"/>
          </a:xfrm>
          <a:prstGeom prst="line">
            <a:avLst/>
          </a:prstGeom>
          <a:ln w="9525">
            <a:solidFill>
              <a:srgbClr val="D9D9D6"/>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pic>
        <p:nvPicPr>
          <p:cNvPr id="25" name="Picture 24" descr="A screenshot of the Copilot Scenario library">
            <a:extLst>
              <a:ext uri="{FF2B5EF4-FFF2-40B4-BE49-F238E27FC236}">
                <a16:creationId xmlns:a16="http://schemas.microsoft.com/office/drawing/2014/main" id="{3DA14C31-E934-7F1B-A080-EA75FFB2D40B}"/>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6484526" y="1311022"/>
            <a:ext cx="4978461" cy="3129754"/>
          </a:xfrm>
          <a:prstGeom prst="roundRect">
            <a:avLst>
              <a:gd name="adj" fmla="val 2150"/>
            </a:avLst>
          </a:prstGeom>
          <a:ln w="3175">
            <a:solidFill>
              <a:schemeClr val="bg1">
                <a:lumMod val="50000"/>
              </a:schemeClr>
            </a:solidFill>
          </a:ln>
        </p:spPr>
      </p:pic>
      <p:sp>
        <p:nvSpPr>
          <p:cNvPr id="28" name="Rounded Rectangle 27">
            <a:extLst>
              <a:ext uri="{FF2B5EF4-FFF2-40B4-BE49-F238E27FC236}">
                <a16:creationId xmlns:a16="http://schemas.microsoft.com/office/drawing/2014/main" id="{6AB76948-6251-9128-7631-CE95EC168695}"/>
              </a:ext>
            </a:extLst>
          </p:cNvPr>
          <p:cNvSpPr/>
          <p:nvPr/>
        </p:nvSpPr>
        <p:spPr>
          <a:xfrm>
            <a:off x="541294" y="4846194"/>
            <a:ext cx="1363705" cy="340270"/>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08000" tIns="36000" rIns="108000" bIns="36000" numCol="1" spcCol="0" rtlCol="0" fromWordArt="0" anchor="ctr" anchorCtr="0" forceAA="0" compatLnSpc="1">
            <a:prstTxWarp prst="textNoShape">
              <a:avLst/>
            </a:prstTxWarp>
            <a:spAutoFit/>
          </a:bodyPr>
          <a:lstStyle/>
          <a:p>
            <a:pPr algn="ctr"/>
            <a:r>
              <a:rPr lang="en-US" sz="1100">
                <a:solidFill>
                  <a:schemeClr val="bg1"/>
                </a:solidFill>
                <a:latin typeface="Segoe UI Semibold" panose="020B0502040204020203" pitchFamily="34" charset="0"/>
                <a:cs typeface="Segoe UI Semibold" panose="020B0502040204020203" pitchFamily="34" charset="0"/>
              </a:rPr>
              <a:t>All roles &amp; execs</a:t>
            </a:r>
          </a:p>
        </p:txBody>
      </p:sp>
      <p:sp>
        <p:nvSpPr>
          <p:cNvPr id="27" name="TextBox 26">
            <a:extLst>
              <a:ext uri="{FF2B5EF4-FFF2-40B4-BE49-F238E27FC236}">
                <a16:creationId xmlns:a16="http://schemas.microsoft.com/office/drawing/2014/main" id="{842AE269-2C23-1903-F3B6-2BD45E6EC3D0}"/>
              </a:ext>
            </a:extLst>
          </p:cNvPr>
          <p:cNvSpPr txBox="1"/>
          <p:nvPr/>
        </p:nvSpPr>
        <p:spPr>
          <a:xfrm>
            <a:off x="541294" y="5269849"/>
            <a:ext cx="1222898" cy="502189"/>
          </a:xfrm>
          <a:prstGeom prst="rect">
            <a:avLst/>
          </a:prstGeom>
          <a:noFill/>
        </p:spPr>
        <p:txBody>
          <a:bodyPr wrap="square" lIns="91440" tIns="0" rIns="0" bIns="0" rtlCol="0" anchor="t">
            <a:spAutoFit/>
          </a:bodyPr>
          <a:lstStyle/>
          <a:p>
            <a:pPr marL="0" marR="0" lvl="0" indent="0" algn="l" defTabSz="914400" rtl="0" eaLnBrk="1" fontAlgn="auto" latinLnBrk="0" hangingPunct="1">
              <a:lnSpc>
                <a:spcPct val="125000"/>
              </a:lnSpc>
              <a:spcBef>
                <a:spcPts val="0"/>
              </a:spcBef>
              <a:spcAft>
                <a:spcPts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Improve meetings</a:t>
            </a:r>
          </a:p>
          <a:p>
            <a:pPr marL="0" marR="0" lvl="0" indent="0" algn="l" defTabSz="914400" rtl="0" eaLnBrk="1" fontAlgn="auto" latinLnBrk="0" hangingPunct="1">
              <a:lnSpc>
                <a:spcPct val="125000"/>
              </a:lnSpc>
              <a:spcBef>
                <a:spcPts val="0"/>
              </a:spcBef>
              <a:spcAft>
                <a:spcPts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Content creation</a:t>
            </a:r>
          </a:p>
          <a:p>
            <a:pPr marL="0" marR="0" lvl="0" indent="0" algn="l" defTabSz="914400" rtl="0" eaLnBrk="1" fontAlgn="auto" latinLnBrk="0" hangingPunct="1">
              <a:lnSpc>
                <a:spcPct val="125000"/>
              </a:lnSpc>
              <a:spcBef>
                <a:spcPts val="0"/>
              </a:spcBef>
              <a:spcAft>
                <a:spcPts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Manage daily agenda</a:t>
            </a:r>
          </a:p>
        </p:txBody>
      </p:sp>
      <p:sp>
        <p:nvSpPr>
          <p:cNvPr id="30" name="Rounded Rectangle 29">
            <a:extLst>
              <a:ext uri="{FF2B5EF4-FFF2-40B4-BE49-F238E27FC236}">
                <a16:creationId xmlns:a16="http://schemas.microsoft.com/office/drawing/2014/main" id="{2BE2AA90-401B-67B4-F914-223FBE2B1F3C}"/>
              </a:ext>
            </a:extLst>
          </p:cNvPr>
          <p:cNvSpPr/>
          <p:nvPr/>
        </p:nvSpPr>
        <p:spPr>
          <a:xfrm>
            <a:off x="2146865" y="4846193"/>
            <a:ext cx="1363705" cy="340270"/>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08000" tIns="36000" rIns="108000" bIns="36000" numCol="1" spcCol="0" rtlCol="0" fromWordArt="0" anchor="ctr" anchorCtr="0" forceAA="0" compatLnSpc="1">
            <a:prstTxWarp prst="textNoShape">
              <a:avLst/>
            </a:prstTxWarp>
            <a:spAutoFit/>
          </a:bodyPr>
          <a:lstStyle/>
          <a:p>
            <a:pPr algn="ctr"/>
            <a:r>
              <a:rPr lang="en-US" sz="1100">
                <a:solidFill>
                  <a:schemeClr val="bg1"/>
                </a:solidFill>
                <a:latin typeface="Segoe UI Semibold" panose="020B0502040204020203" pitchFamily="34" charset="0"/>
                <a:cs typeface="Segoe UI Semibold" panose="020B0502040204020203" pitchFamily="34" charset="0"/>
              </a:rPr>
              <a:t>HR</a:t>
            </a:r>
          </a:p>
        </p:txBody>
      </p:sp>
      <p:sp>
        <p:nvSpPr>
          <p:cNvPr id="31" name="TextBox 30">
            <a:extLst>
              <a:ext uri="{FF2B5EF4-FFF2-40B4-BE49-F238E27FC236}">
                <a16:creationId xmlns:a16="http://schemas.microsoft.com/office/drawing/2014/main" id="{C6E07BC3-AD4E-F2B3-3331-BA9ABA2FB107}"/>
              </a:ext>
            </a:extLst>
          </p:cNvPr>
          <p:cNvSpPr txBox="1"/>
          <p:nvPr/>
        </p:nvSpPr>
        <p:spPr>
          <a:xfrm>
            <a:off x="2146865" y="5274341"/>
            <a:ext cx="1540202" cy="502189"/>
          </a:xfrm>
          <a:prstGeom prst="rect">
            <a:avLst/>
          </a:prstGeom>
          <a:noFill/>
        </p:spPr>
        <p:txBody>
          <a:bodyPr wrap="square" lIns="91440" tIns="0" rIns="0" bIns="0" rtlCol="0" anchor="t">
            <a:spAutoFit/>
          </a:bodyPr>
          <a:lstStyle/>
          <a:p>
            <a:pPr marL="0" marR="0" lvl="0" indent="0" algn="l" defTabSz="914400" rtl="0" eaLnBrk="1" fontAlgn="auto" latinLnBrk="0" hangingPunct="1">
              <a:lnSpc>
                <a:spcPct val="125000"/>
              </a:lnSpc>
              <a:spcBef>
                <a:spcPts val="0"/>
              </a:spcBef>
              <a:spcAft>
                <a:spcPts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Cost per hire</a:t>
            </a:r>
          </a:p>
          <a:p>
            <a:pPr marL="0" marR="0" lvl="0" indent="0" algn="l" defTabSz="914400" rtl="0" eaLnBrk="1" fontAlgn="auto" latinLnBrk="0" hangingPunct="1">
              <a:lnSpc>
                <a:spcPct val="125000"/>
              </a:lnSpc>
              <a:spcBef>
                <a:spcPts val="0"/>
              </a:spcBef>
              <a:spcAft>
                <a:spcPts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Employee turnover</a:t>
            </a:r>
          </a:p>
          <a:p>
            <a:pPr marL="0" marR="0" lvl="0" indent="0" algn="l" defTabSz="914400" rtl="0" eaLnBrk="1" fontAlgn="auto" latinLnBrk="0" hangingPunct="1">
              <a:lnSpc>
                <a:spcPct val="125000"/>
              </a:lnSpc>
              <a:spcBef>
                <a:spcPts val="0"/>
              </a:spcBef>
              <a:spcAft>
                <a:spcPts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Compliance risk reduction</a:t>
            </a:r>
          </a:p>
        </p:txBody>
      </p:sp>
      <p:sp>
        <p:nvSpPr>
          <p:cNvPr id="33" name="Rounded Rectangle 32">
            <a:extLst>
              <a:ext uri="{FF2B5EF4-FFF2-40B4-BE49-F238E27FC236}">
                <a16:creationId xmlns:a16="http://schemas.microsoft.com/office/drawing/2014/main" id="{6DDAA196-2C70-3A65-CAD2-23FF158BF751}"/>
              </a:ext>
            </a:extLst>
          </p:cNvPr>
          <p:cNvSpPr/>
          <p:nvPr/>
        </p:nvSpPr>
        <p:spPr>
          <a:xfrm>
            <a:off x="3752436" y="4846194"/>
            <a:ext cx="1363705" cy="340270"/>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08000" tIns="36000" rIns="108000" bIns="36000" numCol="1" spcCol="0" rtlCol="0" fromWordArt="0" anchor="ctr" anchorCtr="0" forceAA="0" compatLnSpc="1">
            <a:prstTxWarp prst="textNoShape">
              <a:avLst/>
            </a:prstTxWarp>
            <a:spAutoFit/>
          </a:bodyPr>
          <a:lstStyle/>
          <a:p>
            <a:pPr algn="ctr"/>
            <a:r>
              <a:rPr lang="en-US" sz="1100">
                <a:solidFill>
                  <a:schemeClr val="bg1"/>
                </a:solidFill>
                <a:latin typeface="Segoe UI Semibold" panose="020B0502040204020203" pitchFamily="34" charset="0"/>
                <a:cs typeface="Segoe UI Semibold" panose="020B0502040204020203" pitchFamily="34" charset="0"/>
              </a:rPr>
              <a:t>Marketing</a:t>
            </a:r>
          </a:p>
        </p:txBody>
      </p:sp>
      <p:sp>
        <p:nvSpPr>
          <p:cNvPr id="34" name="TextBox 33">
            <a:extLst>
              <a:ext uri="{FF2B5EF4-FFF2-40B4-BE49-F238E27FC236}">
                <a16:creationId xmlns:a16="http://schemas.microsoft.com/office/drawing/2014/main" id="{FCE25347-3CF3-B5DB-0903-8F5AE56D9264}"/>
              </a:ext>
            </a:extLst>
          </p:cNvPr>
          <p:cNvSpPr txBox="1"/>
          <p:nvPr/>
        </p:nvSpPr>
        <p:spPr>
          <a:xfrm>
            <a:off x="3752436" y="5274341"/>
            <a:ext cx="1353633" cy="502189"/>
          </a:xfrm>
          <a:prstGeom prst="rect">
            <a:avLst/>
          </a:prstGeom>
          <a:noFill/>
        </p:spPr>
        <p:txBody>
          <a:bodyPr wrap="square" lIns="91440" tIns="0" rIns="0" bIns="0" rtlCol="0" anchor="t">
            <a:spAutoFit/>
          </a:bodyPr>
          <a:lstStyle/>
          <a:p>
            <a:pPr marL="0" marR="0" lvl="0" indent="0" algn="l" defTabSz="914400" rtl="0" eaLnBrk="1" fontAlgn="auto" latinLnBrk="0" hangingPunct="1">
              <a:lnSpc>
                <a:spcPct val="125000"/>
              </a:lnSpc>
              <a:spcBef>
                <a:spcPts val="0"/>
              </a:spcBef>
              <a:spcAft>
                <a:spcPts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Leads created</a:t>
            </a:r>
          </a:p>
          <a:p>
            <a:pPr marL="0" marR="0" lvl="0" indent="0" algn="l" defTabSz="914400" rtl="0" eaLnBrk="1" fontAlgn="auto" latinLnBrk="0" hangingPunct="1">
              <a:lnSpc>
                <a:spcPct val="125000"/>
              </a:lnSpc>
              <a:spcBef>
                <a:spcPts val="0"/>
              </a:spcBef>
              <a:spcAft>
                <a:spcPts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Brand value</a:t>
            </a:r>
          </a:p>
          <a:p>
            <a:pPr marL="0" marR="0" lvl="0" indent="0" algn="l" defTabSz="914400" rtl="0" eaLnBrk="1" fontAlgn="auto" latinLnBrk="0" hangingPunct="1">
              <a:lnSpc>
                <a:spcPct val="125000"/>
              </a:lnSpc>
              <a:spcBef>
                <a:spcPts val="0"/>
              </a:spcBef>
              <a:spcAft>
                <a:spcPts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Cost per lead</a:t>
            </a:r>
          </a:p>
        </p:txBody>
      </p:sp>
      <p:sp>
        <p:nvSpPr>
          <p:cNvPr id="37" name="Rounded Rectangle 36">
            <a:extLst>
              <a:ext uri="{FF2B5EF4-FFF2-40B4-BE49-F238E27FC236}">
                <a16:creationId xmlns:a16="http://schemas.microsoft.com/office/drawing/2014/main" id="{E90D53C4-67C9-A9FA-E37F-B4BF478F2A98}"/>
              </a:ext>
            </a:extLst>
          </p:cNvPr>
          <p:cNvSpPr/>
          <p:nvPr/>
        </p:nvSpPr>
        <p:spPr>
          <a:xfrm>
            <a:off x="5358007" y="4846194"/>
            <a:ext cx="1363705" cy="340270"/>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08000" tIns="36000" rIns="108000" bIns="36000" numCol="1" spcCol="0" rtlCol="0" fromWordArt="0" anchor="ctr" anchorCtr="0" forceAA="0" compatLnSpc="1">
            <a:prstTxWarp prst="textNoShape">
              <a:avLst/>
            </a:prstTxWarp>
            <a:spAutoFit/>
          </a:bodyPr>
          <a:lstStyle/>
          <a:p>
            <a:pPr algn="ctr"/>
            <a:r>
              <a:rPr lang="en-US" sz="1100">
                <a:solidFill>
                  <a:schemeClr val="bg1"/>
                </a:solidFill>
                <a:latin typeface="Segoe UI Semibold" panose="020B0502040204020203" pitchFamily="34" charset="0"/>
                <a:cs typeface="Segoe UI Semibold" panose="020B0502040204020203" pitchFamily="34" charset="0"/>
              </a:rPr>
              <a:t>Operations</a:t>
            </a:r>
          </a:p>
        </p:txBody>
      </p:sp>
      <p:sp>
        <p:nvSpPr>
          <p:cNvPr id="36" name="TextBox 35">
            <a:extLst>
              <a:ext uri="{FF2B5EF4-FFF2-40B4-BE49-F238E27FC236}">
                <a16:creationId xmlns:a16="http://schemas.microsoft.com/office/drawing/2014/main" id="{64E95EAB-4EFD-A890-1F8E-8BCDB2A08B7D}"/>
              </a:ext>
            </a:extLst>
          </p:cNvPr>
          <p:cNvSpPr txBox="1"/>
          <p:nvPr/>
        </p:nvSpPr>
        <p:spPr>
          <a:xfrm>
            <a:off x="5358006" y="5269849"/>
            <a:ext cx="1439453" cy="502189"/>
          </a:xfrm>
          <a:prstGeom prst="rect">
            <a:avLst/>
          </a:prstGeom>
          <a:noFill/>
        </p:spPr>
        <p:txBody>
          <a:bodyPr wrap="square" lIns="91440" tIns="0" rIns="0" bIns="0" rtlCol="0" anchor="t">
            <a:spAutoFit/>
          </a:bodyPr>
          <a:lstStyle/>
          <a:p>
            <a:pPr marL="0" marR="0" lvl="0" indent="0" algn="l" defTabSz="914400" rtl="0" eaLnBrk="1" fontAlgn="auto" latinLnBrk="0" hangingPunct="1">
              <a:lnSpc>
                <a:spcPct val="125000"/>
              </a:lnSpc>
              <a:spcBef>
                <a:spcPts val="0"/>
              </a:spcBef>
              <a:spcAft>
                <a:spcPts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Customer retention</a:t>
            </a:r>
          </a:p>
          <a:p>
            <a:pPr marL="0" marR="0" lvl="0" indent="0" algn="l" defTabSz="914400" rtl="0" eaLnBrk="1" fontAlgn="auto" latinLnBrk="0" hangingPunct="1">
              <a:lnSpc>
                <a:spcPct val="125000"/>
              </a:lnSpc>
              <a:spcBef>
                <a:spcPts val="0"/>
              </a:spcBef>
              <a:spcAft>
                <a:spcPts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Product time to market</a:t>
            </a:r>
          </a:p>
          <a:p>
            <a:pPr marL="0" marR="0" lvl="0" indent="0" algn="l" defTabSz="914400" rtl="0" eaLnBrk="1" fontAlgn="auto" latinLnBrk="0" hangingPunct="1">
              <a:lnSpc>
                <a:spcPct val="125000"/>
              </a:lnSpc>
              <a:spcBef>
                <a:spcPts val="0"/>
              </a:spcBef>
              <a:spcAft>
                <a:spcPts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Supply chain efficiencies</a:t>
            </a:r>
          </a:p>
        </p:txBody>
      </p:sp>
      <p:sp>
        <p:nvSpPr>
          <p:cNvPr id="39" name="Rounded Rectangle 38">
            <a:extLst>
              <a:ext uri="{FF2B5EF4-FFF2-40B4-BE49-F238E27FC236}">
                <a16:creationId xmlns:a16="http://schemas.microsoft.com/office/drawing/2014/main" id="{4D989A76-B4D9-189E-3605-D1DF7CAFCDD2}"/>
              </a:ext>
            </a:extLst>
          </p:cNvPr>
          <p:cNvSpPr/>
          <p:nvPr/>
        </p:nvSpPr>
        <p:spPr>
          <a:xfrm>
            <a:off x="6963578" y="4846194"/>
            <a:ext cx="1363705" cy="340270"/>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08000" tIns="36000" rIns="108000" bIns="36000" numCol="1" spcCol="0" rtlCol="0" fromWordArt="0" anchor="ctr" anchorCtr="0" forceAA="0" compatLnSpc="1">
            <a:prstTxWarp prst="textNoShape">
              <a:avLst/>
            </a:prstTxWarp>
            <a:spAutoFit/>
          </a:bodyPr>
          <a:lstStyle/>
          <a:p>
            <a:pPr algn="ctr"/>
            <a:r>
              <a:rPr lang="en-US" sz="1100">
                <a:solidFill>
                  <a:schemeClr val="bg1"/>
                </a:solidFill>
                <a:latin typeface="Segoe UI Semibold" panose="020B0502040204020203" pitchFamily="34" charset="0"/>
                <a:cs typeface="Segoe UI Semibold" panose="020B0502040204020203" pitchFamily="34" charset="0"/>
              </a:rPr>
              <a:t>IT</a:t>
            </a:r>
          </a:p>
        </p:txBody>
      </p:sp>
      <p:sp>
        <p:nvSpPr>
          <p:cNvPr id="41" name="TextBox 40">
            <a:extLst>
              <a:ext uri="{FF2B5EF4-FFF2-40B4-BE49-F238E27FC236}">
                <a16:creationId xmlns:a16="http://schemas.microsoft.com/office/drawing/2014/main" id="{CFA65505-FC70-9495-C92F-A0C302B5C1BC}"/>
              </a:ext>
            </a:extLst>
          </p:cNvPr>
          <p:cNvSpPr txBox="1"/>
          <p:nvPr/>
        </p:nvSpPr>
        <p:spPr>
          <a:xfrm>
            <a:off x="6963578" y="5274341"/>
            <a:ext cx="1540204" cy="502189"/>
          </a:xfrm>
          <a:prstGeom prst="rect">
            <a:avLst/>
          </a:prstGeom>
          <a:noFill/>
        </p:spPr>
        <p:txBody>
          <a:bodyPr wrap="square" lIns="91440" tIns="0" rIns="0" bIns="0" rtlCol="0" anchor="t">
            <a:spAutoFit/>
          </a:bodyPr>
          <a:lstStyle/>
          <a:p>
            <a:pPr marL="0" marR="0" lvl="0" indent="0" algn="l" defTabSz="914400" rtl="0" eaLnBrk="1" fontAlgn="auto" latinLnBrk="0" hangingPunct="1">
              <a:lnSpc>
                <a:spcPct val="125000"/>
              </a:lnSpc>
              <a:spcBef>
                <a:spcPts val="0"/>
              </a:spcBef>
              <a:spcAft>
                <a:spcPts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Outstanding support tickets</a:t>
            </a:r>
            <a:br>
              <a:rPr kumimoji="0" lang="en-US" sz="9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br>
            <a:r>
              <a:rPr kumimoji="0" lang="en-US" sz="9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Application downtime</a:t>
            </a:r>
            <a:br>
              <a:rPr kumimoji="0" lang="en-US" sz="9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br>
            <a:r>
              <a:rPr kumimoji="0" lang="en-US" sz="9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Departmental spending</a:t>
            </a:r>
          </a:p>
        </p:txBody>
      </p:sp>
      <p:sp>
        <p:nvSpPr>
          <p:cNvPr id="44" name="Rounded Rectangle 43">
            <a:extLst>
              <a:ext uri="{FF2B5EF4-FFF2-40B4-BE49-F238E27FC236}">
                <a16:creationId xmlns:a16="http://schemas.microsoft.com/office/drawing/2014/main" id="{89F83E88-3C0D-D92D-95D1-3E43FE1F1E0F}"/>
              </a:ext>
            </a:extLst>
          </p:cNvPr>
          <p:cNvSpPr/>
          <p:nvPr/>
        </p:nvSpPr>
        <p:spPr>
          <a:xfrm>
            <a:off x="8569149" y="4846194"/>
            <a:ext cx="1363705" cy="340270"/>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08000" tIns="36000" rIns="108000" bIns="36000" numCol="1" spcCol="0" rtlCol="0" fromWordArt="0" anchor="ctr" anchorCtr="0" forceAA="0" compatLnSpc="1">
            <a:prstTxWarp prst="textNoShape">
              <a:avLst/>
            </a:prstTxWarp>
            <a:spAutoFit/>
          </a:bodyPr>
          <a:lstStyle/>
          <a:p>
            <a:pPr algn="ctr"/>
            <a:r>
              <a:rPr lang="en-US" sz="1100">
                <a:solidFill>
                  <a:schemeClr val="bg1"/>
                </a:solidFill>
                <a:latin typeface="Segoe UI Semibold" panose="020B0502040204020203" pitchFamily="34" charset="0"/>
                <a:cs typeface="Segoe UI Semibold" panose="020B0502040204020203" pitchFamily="34" charset="0"/>
              </a:rPr>
              <a:t>Sales</a:t>
            </a:r>
          </a:p>
        </p:txBody>
      </p:sp>
      <p:sp>
        <p:nvSpPr>
          <p:cNvPr id="43" name="TextBox 42">
            <a:extLst>
              <a:ext uri="{FF2B5EF4-FFF2-40B4-BE49-F238E27FC236}">
                <a16:creationId xmlns:a16="http://schemas.microsoft.com/office/drawing/2014/main" id="{04DCC7B2-635F-98DA-3AAB-857383F1AD39}"/>
              </a:ext>
            </a:extLst>
          </p:cNvPr>
          <p:cNvSpPr txBox="1"/>
          <p:nvPr/>
        </p:nvSpPr>
        <p:spPr>
          <a:xfrm>
            <a:off x="8569148" y="5269849"/>
            <a:ext cx="1363705" cy="502189"/>
          </a:xfrm>
          <a:prstGeom prst="rect">
            <a:avLst/>
          </a:prstGeom>
          <a:noFill/>
        </p:spPr>
        <p:txBody>
          <a:bodyPr wrap="square" lIns="91440" tIns="0" rIns="0" bIns="0" rtlCol="0" anchor="t">
            <a:spAutoFit/>
          </a:bodyPr>
          <a:lstStyle/>
          <a:p>
            <a:pPr marL="0" marR="0" lvl="0" indent="0" algn="l" defTabSz="914400" rtl="0" eaLnBrk="1" fontAlgn="auto" latinLnBrk="0" hangingPunct="1">
              <a:lnSpc>
                <a:spcPct val="125000"/>
              </a:lnSpc>
              <a:spcBef>
                <a:spcPts val="0"/>
              </a:spcBef>
              <a:spcAft>
                <a:spcPts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Number of opportunities</a:t>
            </a:r>
          </a:p>
          <a:p>
            <a:pPr marL="0" marR="0" lvl="0" indent="0" algn="l" defTabSz="914400" rtl="0" eaLnBrk="1" fontAlgn="auto" latinLnBrk="0" hangingPunct="1">
              <a:lnSpc>
                <a:spcPct val="125000"/>
              </a:lnSpc>
              <a:spcBef>
                <a:spcPts val="0"/>
              </a:spcBef>
              <a:spcAft>
                <a:spcPts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Close rate</a:t>
            </a:r>
          </a:p>
          <a:p>
            <a:pPr marL="0" marR="0" lvl="0" indent="0" algn="l" defTabSz="914400" rtl="0" eaLnBrk="1" fontAlgn="auto" latinLnBrk="0" hangingPunct="1">
              <a:lnSpc>
                <a:spcPct val="125000"/>
              </a:lnSpc>
              <a:spcBef>
                <a:spcPts val="0"/>
              </a:spcBef>
              <a:spcAft>
                <a:spcPts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Revenue per sale</a:t>
            </a:r>
          </a:p>
        </p:txBody>
      </p:sp>
      <p:sp>
        <p:nvSpPr>
          <p:cNvPr id="46" name="Rounded Rectangle 45">
            <a:extLst>
              <a:ext uri="{FF2B5EF4-FFF2-40B4-BE49-F238E27FC236}">
                <a16:creationId xmlns:a16="http://schemas.microsoft.com/office/drawing/2014/main" id="{F9C41AEB-25FF-4776-A630-0B3563192A49}"/>
              </a:ext>
            </a:extLst>
          </p:cNvPr>
          <p:cNvSpPr/>
          <p:nvPr/>
        </p:nvSpPr>
        <p:spPr>
          <a:xfrm>
            <a:off x="10174721" y="4846194"/>
            <a:ext cx="1363705" cy="340270"/>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08000" tIns="36000" rIns="108000" bIns="36000" numCol="1" spcCol="0" rtlCol="0" fromWordArt="0" anchor="ctr" anchorCtr="0" forceAA="0" compatLnSpc="1">
            <a:prstTxWarp prst="textNoShape">
              <a:avLst/>
            </a:prstTxWarp>
            <a:spAutoFit/>
          </a:bodyPr>
          <a:lstStyle/>
          <a:p>
            <a:pPr algn="ctr"/>
            <a:r>
              <a:rPr lang="en-US" sz="1100">
                <a:solidFill>
                  <a:schemeClr val="bg1"/>
                </a:solidFill>
                <a:latin typeface="Segoe UI Semibold" panose="020B0502040204020203" pitchFamily="34" charset="0"/>
                <a:cs typeface="Segoe UI Semibold" panose="020B0502040204020203" pitchFamily="34" charset="0"/>
              </a:rPr>
              <a:t>Finance</a:t>
            </a:r>
          </a:p>
        </p:txBody>
      </p:sp>
      <p:sp>
        <p:nvSpPr>
          <p:cNvPr id="47" name="TextBox 46">
            <a:extLst>
              <a:ext uri="{FF2B5EF4-FFF2-40B4-BE49-F238E27FC236}">
                <a16:creationId xmlns:a16="http://schemas.microsoft.com/office/drawing/2014/main" id="{04AD5ACF-09B6-565A-4D78-86D9AF40411A}"/>
              </a:ext>
            </a:extLst>
          </p:cNvPr>
          <p:cNvSpPr txBox="1"/>
          <p:nvPr/>
        </p:nvSpPr>
        <p:spPr>
          <a:xfrm>
            <a:off x="10174721" y="5274341"/>
            <a:ext cx="1288265" cy="502189"/>
          </a:xfrm>
          <a:prstGeom prst="rect">
            <a:avLst/>
          </a:prstGeom>
          <a:noFill/>
        </p:spPr>
        <p:txBody>
          <a:bodyPr wrap="square" lIns="91440" tIns="0" rIns="0" bIns="0" rtlCol="0" anchor="t">
            <a:spAutoFit/>
          </a:bodyPr>
          <a:lstStyle/>
          <a:p>
            <a:pPr marL="0" marR="0" lvl="0" indent="0" algn="l" defTabSz="914400" rtl="0" eaLnBrk="1" fontAlgn="auto" latinLnBrk="0" hangingPunct="1">
              <a:lnSpc>
                <a:spcPct val="125000"/>
              </a:lnSpc>
              <a:spcBef>
                <a:spcPts val="0"/>
              </a:spcBef>
              <a:spcAft>
                <a:spcPts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Accelerate cash flow</a:t>
            </a:r>
          </a:p>
          <a:p>
            <a:pPr marL="0" marR="0" lvl="0" indent="0" algn="l" defTabSz="914400" rtl="0" eaLnBrk="1" fontAlgn="auto" latinLnBrk="0" hangingPunct="1">
              <a:lnSpc>
                <a:spcPct val="125000"/>
              </a:lnSpc>
              <a:spcBef>
                <a:spcPts val="0"/>
              </a:spcBef>
              <a:spcAft>
                <a:spcPts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Spend on ERP system</a:t>
            </a:r>
          </a:p>
          <a:p>
            <a:pPr marL="0" marR="0" lvl="0" indent="0" algn="l" defTabSz="914400" rtl="0" eaLnBrk="1" fontAlgn="auto" latinLnBrk="0" hangingPunct="1">
              <a:lnSpc>
                <a:spcPct val="125000"/>
              </a:lnSpc>
              <a:spcBef>
                <a:spcPts val="0"/>
              </a:spcBef>
              <a:spcAft>
                <a:spcPts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Risk reduction</a:t>
            </a:r>
          </a:p>
        </p:txBody>
      </p:sp>
      <p:cxnSp>
        <p:nvCxnSpPr>
          <p:cNvPr id="50" name="Straight Arrow Connector 49">
            <a:extLst>
              <a:ext uri="{FF2B5EF4-FFF2-40B4-BE49-F238E27FC236}">
                <a16:creationId xmlns:a16="http://schemas.microsoft.com/office/drawing/2014/main" id="{021871A6-4A0E-E49B-354B-7B2EE7623FCF}"/>
              </a:ext>
              <a:ext uri="{C183D7F6-B498-43B3-948B-1728B52AA6E4}">
                <adec:decorative xmlns:adec="http://schemas.microsoft.com/office/drawing/2017/decorative" val="1"/>
              </a:ext>
            </a:extLst>
          </p:cNvPr>
          <p:cNvCxnSpPr>
            <a:cxnSpLocks/>
          </p:cNvCxnSpPr>
          <p:nvPr/>
        </p:nvCxnSpPr>
        <p:spPr>
          <a:xfrm>
            <a:off x="588962" y="6164245"/>
            <a:ext cx="11010901" cy="0"/>
          </a:xfrm>
          <a:prstGeom prst="straightConnector1">
            <a:avLst/>
          </a:prstGeom>
          <a:ln w="25400">
            <a:solidFill>
              <a:srgbClr val="8661C5"/>
            </a:solidFill>
            <a:headEnd type="oval"/>
            <a:tailEnd type="arrow" w="lg" len="sm"/>
          </a:ln>
        </p:spPr>
        <p:style>
          <a:lnRef idx="1">
            <a:schemeClr val="accent1"/>
          </a:lnRef>
          <a:fillRef idx="0">
            <a:schemeClr val="accent1"/>
          </a:fillRef>
          <a:effectRef idx="0">
            <a:schemeClr val="accent1"/>
          </a:effectRef>
          <a:fontRef idx="minor">
            <a:schemeClr val="tx1"/>
          </a:fontRef>
        </p:style>
      </p:cxnSp>
      <p:sp>
        <p:nvSpPr>
          <p:cNvPr id="51" name="Rounded Rectangle 21">
            <a:extLst>
              <a:ext uri="{FF2B5EF4-FFF2-40B4-BE49-F238E27FC236}">
                <a16:creationId xmlns:a16="http://schemas.microsoft.com/office/drawing/2014/main" id="{0FB8E02C-FC4A-BB72-1AC8-14D43E674E8E}"/>
              </a:ext>
            </a:extLst>
          </p:cNvPr>
          <p:cNvSpPr/>
          <p:nvPr/>
        </p:nvSpPr>
        <p:spPr>
          <a:xfrm>
            <a:off x="3951292" y="5947849"/>
            <a:ext cx="3638625" cy="432792"/>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45720" rIns="182880" bIns="45720" numCol="1" spcCol="0" rtlCol="0" fromWordArt="0" anchor="ctr" anchorCtr="0" forceAA="0" compatLnSpc="1">
            <a:prstTxWarp prst="textNoShape">
              <a:avLst/>
            </a:prstTxWarp>
            <a:spAutoFit/>
          </a:bodyPr>
          <a:lstStyle/>
          <a:p>
            <a:pPr algn="ctr"/>
            <a:r>
              <a:rPr lang="en-US" sz="1400">
                <a:solidFill>
                  <a:schemeClr val="bg1"/>
                </a:solidFill>
                <a:latin typeface="Segoe UI Semibold" panose="020B0502040204020203" pitchFamily="34" charset="0"/>
                <a:cs typeface="Segoe UI Semibold" panose="020B0502040204020203" pitchFamily="34" charset="0"/>
              </a:rPr>
              <a:t>https://</a:t>
            </a:r>
            <a:r>
              <a:rPr lang="en-US" sz="1400" err="1">
                <a:solidFill>
                  <a:schemeClr val="bg1"/>
                </a:solidFill>
                <a:latin typeface="Segoe UI Semibold" panose="020B0502040204020203" pitchFamily="34" charset="0"/>
                <a:cs typeface="Segoe UI Semibold" panose="020B0502040204020203" pitchFamily="34" charset="0"/>
              </a:rPr>
              <a:t>aka.ms</a:t>
            </a:r>
            <a:r>
              <a:rPr lang="en-US" sz="1400">
                <a:solidFill>
                  <a:schemeClr val="bg1"/>
                </a:solidFill>
                <a:latin typeface="Segoe UI Semibold" panose="020B0502040204020203" pitchFamily="34" charset="0"/>
                <a:cs typeface="Segoe UI Semibold" panose="020B0502040204020203" pitchFamily="34" charset="0"/>
              </a:rPr>
              <a:t>/Copilot/</a:t>
            </a:r>
            <a:r>
              <a:rPr lang="en-US" sz="1400" err="1">
                <a:solidFill>
                  <a:schemeClr val="bg1"/>
                </a:solidFill>
                <a:latin typeface="Segoe UI Semibold" panose="020B0502040204020203" pitchFamily="34" charset="0"/>
                <a:cs typeface="Segoe UI Semibold" panose="020B0502040204020203" pitchFamily="34" charset="0"/>
              </a:rPr>
              <a:t>ScenarioLibrary</a:t>
            </a:r>
            <a:endParaRPr lang="en-US" sz="1400">
              <a:solidFill>
                <a:schemeClr val="bg1"/>
              </a:solidFill>
              <a:latin typeface="Segoe UI Semibold" panose="020B0502040204020203" pitchFamily="34" charset="0"/>
              <a:cs typeface="Segoe UI Semibold" panose="020B0502040204020203" pitchFamily="34" charset="0"/>
            </a:endParaRPr>
          </a:p>
        </p:txBody>
      </p:sp>
    </p:spTree>
    <p:extLst>
      <p:ext uri="{BB962C8B-B14F-4D97-AF65-F5344CB8AC3E}">
        <p14:creationId xmlns:p14="http://schemas.microsoft.com/office/powerpoint/2010/main" val="318958998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0"/>
                                        </p:tgtEl>
                                        <p:attrNameLst>
                                          <p:attrName>style.visibility</p:attrName>
                                        </p:attrNameLst>
                                      </p:cBhvr>
                                      <p:to>
                                        <p:strVal val="visible"/>
                                      </p:to>
                                    </p:set>
                                    <p:animEffect transition="in" filter="wipe(left)">
                                      <p:cBhvr>
                                        <p:cTn id="7" dur="1000"/>
                                        <p:tgtEl>
                                          <p:spTgt spid="50"/>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51"/>
                                        </p:tgtEl>
                                        <p:attrNameLst>
                                          <p:attrName>style.visibility</p:attrName>
                                        </p:attrNameLst>
                                      </p:cBhvr>
                                      <p:to>
                                        <p:strVal val="visible"/>
                                      </p:to>
                                    </p:set>
                                    <p:animEffect transition="in" filter="fade">
                                      <p:cBhvr>
                                        <p:cTn id="10"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5DF485-2398-C80F-81EE-2A1FADC76A8E}"/>
            </a:ext>
          </a:extLst>
        </p:cNvPr>
        <p:cNvGrpSpPr/>
        <p:nvPr/>
      </p:nvGrpSpPr>
      <p:grpSpPr>
        <a:xfrm>
          <a:off x="0" y="0"/>
          <a:ext cx="0" cy="0"/>
          <a:chOff x="0" y="0"/>
          <a:chExt cx="0" cy="0"/>
        </a:xfrm>
      </p:grpSpPr>
      <p:sp>
        <p:nvSpPr>
          <p:cNvPr id="6" name="Freeform 5">
            <a:extLst>
              <a:ext uri="{FF2B5EF4-FFF2-40B4-BE49-F238E27FC236}">
                <a16:creationId xmlns:a16="http://schemas.microsoft.com/office/drawing/2014/main" id="{94431FDF-7BC4-9199-E89F-24A04193CBCD}"/>
              </a:ext>
              <a:ext uri="{C183D7F6-B498-43B3-948B-1728B52AA6E4}">
                <adec:decorative xmlns:adec="http://schemas.microsoft.com/office/drawing/2017/decorative" val="1"/>
              </a:ext>
            </a:extLst>
          </p:cNvPr>
          <p:cNvSpPr/>
          <p:nvPr/>
        </p:nvSpPr>
        <p:spPr>
          <a:xfrm>
            <a:off x="4605747" y="1800737"/>
            <a:ext cx="427508" cy="427363"/>
          </a:xfrm>
          <a:custGeom>
            <a:avLst/>
            <a:gdLst>
              <a:gd name="connsiteX0" fmla="*/ 361515 w 427508"/>
              <a:gd name="connsiteY0" fmla="*/ 294843 h 427363"/>
              <a:gd name="connsiteX1" fmla="*/ 372147 w 427508"/>
              <a:gd name="connsiteY1" fmla="*/ 299692 h 427363"/>
              <a:gd name="connsiteX2" fmla="*/ 423042 w 427508"/>
              <a:gd name="connsiteY2" fmla="*/ 350628 h 427363"/>
              <a:gd name="connsiteX3" fmla="*/ 423042 w 427508"/>
              <a:gd name="connsiteY3" fmla="*/ 372208 h 427363"/>
              <a:gd name="connsiteX4" fmla="*/ 372147 w 427508"/>
              <a:gd name="connsiteY4" fmla="*/ 423063 h 427363"/>
              <a:gd name="connsiteX5" fmla="*/ 351328 w 427508"/>
              <a:gd name="connsiteY5" fmla="*/ 423063 h 427363"/>
              <a:gd name="connsiteX6" fmla="*/ 350567 w 427508"/>
              <a:gd name="connsiteY6" fmla="*/ 401483 h 427363"/>
              <a:gd name="connsiteX7" fmla="*/ 375404 w 427508"/>
              <a:gd name="connsiteY7" fmla="*/ 376646 h 427363"/>
              <a:gd name="connsiteX8" fmla="*/ 235340 w 427508"/>
              <a:gd name="connsiteY8" fmla="*/ 376646 h 427363"/>
              <a:gd name="connsiteX9" fmla="*/ 260177 w 427508"/>
              <a:gd name="connsiteY9" fmla="*/ 401483 h 427363"/>
              <a:gd name="connsiteX10" fmla="*/ 260187 w 427508"/>
              <a:gd name="connsiteY10" fmla="*/ 422698 h 427363"/>
              <a:gd name="connsiteX11" fmla="*/ 238597 w 427508"/>
              <a:gd name="connsiteY11" fmla="*/ 423083 h 427363"/>
              <a:gd name="connsiteX12" fmla="*/ 187702 w 427508"/>
              <a:gd name="connsiteY12" fmla="*/ 372188 h 427363"/>
              <a:gd name="connsiteX13" fmla="*/ 187702 w 427508"/>
              <a:gd name="connsiteY13" fmla="*/ 350608 h 427363"/>
              <a:gd name="connsiteX14" fmla="*/ 238597 w 427508"/>
              <a:gd name="connsiteY14" fmla="*/ 299713 h 427363"/>
              <a:gd name="connsiteX15" fmla="*/ 259416 w 427508"/>
              <a:gd name="connsiteY15" fmla="*/ 299713 h 427363"/>
              <a:gd name="connsiteX16" fmla="*/ 260177 w 427508"/>
              <a:gd name="connsiteY16" fmla="*/ 321292 h 427363"/>
              <a:gd name="connsiteX17" fmla="*/ 260197 w 427508"/>
              <a:gd name="connsiteY17" fmla="*/ 321272 h 427363"/>
              <a:gd name="connsiteX18" fmla="*/ 235360 w 427508"/>
              <a:gd name="connsiteY18" fmla="*/ 346109 h 427363"/>
              <a:gd name="connsiteX19" fmla="*/ 375363 w 427508"/>
              <a:gd name="connsiteY19" fmla="*/ 346109 h 427363"/>
              <a:gd name="connsiteX20" fmla="*/ 350567 w 427508"/>
              <a:gd name="connsiteY20" fmla="*/ 321272 h 427363"/>
              <a:gd name="connsiteX21" fmla="*/ 349806 w 427508"/>
              <a:gd name="connsiteY21" fmla="*/ 320511 h 427363"/>
              <a:gd name="connsiteX22" fmla="*/ 350567 w 427508"/>
              <a:gd name="connsiteY22" fmla="*/ 298931 h 427363"/>
              <a:gd name="connsiteX23" fmla="*/ 361515 w 427508"/>
              <a:gd name="connsiteY23" fmla="*/ 294843 h 427363"/>
              <a:gd name="connsiteX24" fmla="*/ 45785 w 427508"/>
              <a:gd name="connsiteY24" fmla="*/ 244196 h 427363"/>
              <a:gd name="connsiteX25" fmla="*/ 279924 w 427508"/>
              <a:gd name="connsiteY25" fmla="*/ 244196 h 427363"/>
              <a:gd name="connsiteX26" fmla="*/ 325730 w 427508"/>
              <a:gd name="connsiteY26" fmla="*/ 289961 h 427363"/>
              <a:gd name="connsiteX27" fmla="*/ 325730 w 427508"/>
              <a:gd name="connsiteY27" fmla="*/ 290001 h 427363"/>
              <a:gd name="connsiteX28" fmla="*/ 325730 w 427508"/>
              <a:gd name="connsiteY28" fmla="*/ 308690 h 427363"/>
              <a:gd name="connsiteX29" fmla="*/ 323083 w 427508"/>
              <a:gd name="connsiteY29" fmla="*/ 325710 h 427363"/>
              <a:gd name="connsiteX30" fmla="*/ 281655 w 427508"/>
              <a:gd name="connsiteY30" fmla="*/ 325710 h 427363"/>
              <a:gd name="connsiteX31" fmla="*/ 264507 w 427508"/>
              <a:gd name="connsiteY31" fmla="*/ 278334 h 427363"/>
              <a:gd name="connsiteX32" fmla="*/ 224204 w 427508"/>
              <a:gd name="connsiteY32" fmla="*/ 285401 h 427363"/>
              <a:gd name="connsiteX33" fmla="*/ 173309 w 427508"/>
              <a:gd name="connsiteY33" fmla="*/ 336255 h 427363"/>
              <a:gd name="connsiteX34" fmla="*/ 173266 w 427508"/>
              <a:gd name="connsiteY34" fmla="*/ 386639 h 427363"/>
              <a:gd name="connsiteX35" fmla="*/ 173309 w 427508"/>
              <a:gd name="connsiteY35" fmla="*/ 386682 h 427363"/>
              <a:gd name="connsiteX36" fmla="*/ 192344 w 427508"/>
              <a:gd name="connsiteY36" fmla="*/ 405676 h 427363"/>
              <a:gd name="connsiteX37" fmla="*/ 162784 w 427508"/>
              <a:gd name="connsiteY37" fmla="*/ 407101 h 427363"/>
              <a:gd name="connsiteX38" fmla="*/ 10383 w 427508"/>
              <a:gd name="connsiteY38" fmla="*/ 341202 h 427363"/>
              <a:gd name="connsiteX39" fmla="*/ 0 w 427508"/>
              <a:gd name="connsiteY39" fmla="*/ 308711 h 427363"/>
              <a:gd name="connsiteX40" fmla="*/ 0 w 427508"/>
              <a:gd name="connsiteY40" fmla="*/ 289981 h 427363"/>
              <a:gd name="connsiteX41" fmla="*/ 45785 w 427508"/>
              <a:gd name="connsiteY41" fmla="*/ 244196 h 427363"/>
              <a:gd name="connsiteX42" fmla="*/ 162784 w 427508"/>
              <a:gd name="connsiteY42" fmla="*/ 0 h 427363"/>
              <a:gd name="connsiteX43" fmla="*/ 264574 w 427508"/>
              <a:gd name="connsiteY43" fmla="*/ 101791 h 427363"/>
              <a:gd name="connsiteX44" fmla="*/ 162784 w 427508"/>
              <a:gd name="connsiteY44" fmla="*/ 203581 h 427363"/>
              <a:gd name="connsiteX45" fmla="*/ 60993 w 427508"/>
              <a:gd name="connsiteY45" fmla="*/ 101791 h 427363"/>
              <a:gd name="connsiteX46" fmla="*/ 162784 w 427508"/>
              <a:gd name="connsiteY46" fmla="*/ 0 h 427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27508" h="427363">
                <a:moveTo>
                  <a:pt x="361515" y="294843"/>
                </a:moveTo>
                <a:cubicBezTo>
                  <a:pt x="365420" y="294981"/>
                  <a:pt x="369273" y="296608"/>
                  <a:pt x="372147" y="299692"/>
                </a:cubicBezTo>
                <a:lnTo>
                  <a:pt x="423042" y="350628"/>
                </a:lnTo>
                <a:cubicBezTo>
                  <a:pt x="428997" y="356589"/>
                  <a:pt x="428997" y="366247"/>
                  <a:pt x="423042" y="372208"/>
                </a:cubicBezTo>
                <a:lnTo>
                  <a:pt x="372147" y="423063"/>
                </a:lnTo>
                <a:cubicBezTo>
                  <a:pt x="366284" y="428527"/>
                  <a:pt x="357192" y="428527"/>
                  <a:pt x="351328" y="423063"/>
                </a:cubicBezTo>
                <a:cubicBezTo>
                  <a:pt x="345160" y="417314"/>
                  <a:pt x="344818" y="407652"/>
                  <a:pt x="350567" y="401483"/>
                </a:cubicBezTo>
                <a:lnTo>
                  <a:pt x="375404" y="376646"/>
                </a:lnTo>
                <a:lnTo>
                  <a:pt x="235340" y="376646"/>
                </a:lnTo>
                <a:lnTo>
                  <a:pt x="260177" y="401483"/>
                </a:lnTo>
                <a:cubicBezTo>
                  <a:pt x="265896" y="407397"/>
                  <a:pt x="265900" y="416778"/>
                  <a:pt x="260187" y="422698"/>
                </a:cubicBezTo>
                <a:cubicBezTo>
                  <a:pt x="254332" y="428765"/>
                  <a:pt x="244666" y="428938"/>
                  <a:pt x="238597" y="423083"/>
                </a:cubicBezTo>
                <a:lnTo>
                  <a:pt x="187702" y="372188"/>
                </a:lnTo>
                <a:cubicBezTo>
                  <a:pt x="181747" y="366227"/>
                  <a:pt x="181747" y="356569"/>
                  <a:pt x="187702" y="350608"/>
                </a:cubicBezTo>
                <a:lnTo>
                  <a:pt x="238597" y="299713"/>
                </a:lnTo>
                <a:cubicBezTo>
                  <a:pt x="244461" y="294249"/>
                  <a:pt x="253552" y="294249"/>
                  <a:pt x="259416" y="299713"/>
                </a:cubicBezTo>
                <a:cubicBezTo>
                  <a:pt x="265584" y="305462"/>
                  <a:pt x="265926" y="315124"/>
                  <a:pt x="260177" y="321292"/>
                </a:cubicBezTo>
                <a:lnTo>
                  <a:pt x="260197" y="321272"/>
                </a:lnTo>
                <a:lnTo>
                  <a:pt x="235360" y="346109"/>
                </a:lnTo>
                <a:lnTo>
                  <a:pt x="375363" y="346109"/>
                </a:lnTo>
                <a:lnTo>
                  <a:pt x="350567" y="321272"/>
                </a:lnTo>
                <a:cubicBezTo>
                  <a:pt x="350304" y="321028"/>
                  <a:pt x="350050" y="320773"/>
                  <a:pt x="349806" y="320511"/>
                </a:cubicBezTo>
                <a:cubicBezTo>
                  <a:pt x="344057" y="314340"/>
                  <a:pt x="344399" y="304680"/>
                  <a:pt x="350567" y="298931"/>
                </a:cubicBezTo>
                <a:cubicBezTo>
                  <a:pt x="353652" y="296057"/>
                  <a:pt x="357609" y="294705"/>
                  <a:pt x="361515" y="294843"/>
                </a:cubicBezTo>
                <a:close/>
                <a:moveTo>
                  <a:pt x="45785" y="244196"/>
                </a:moveTo>
                <a:lnTo>
                  <a:pt x="279924" y="244196"/>
                </a:lnTo>
                <a:cubicBezTo>
                  <a:pt x="305211" y="244183"/>
                  <a:pt x="325718" y="264674"/>
                  <a:pt x="325730" y="289961"/>
                </a:cubicBezTo>
                <a:cubicBezTo>
                  <a:pt x="325730" y="289975"/>
                  <a:pt x="325730" y="289987"/>
                  <a:pt x="325730" y="290001"/>
                </a:cubicBezTo>
                <a:lnTo>
                  <a:pt x="325730" y="308690"/>
                </a:lnTo>
                <a:cubicBezTo>
                  <a:pt x="325730" y="314492"/>
                  <a:pt x="324814" y="320233"/>
                  <a:pt x="323083" y="325710"/>
                </a:cubicBezTo>
                <a:lnTo>
                  <a:pt x="281655" y="325710"/>
                </a:lnTo>
                <a:cubicBezTo>
                  <a:pt x="290002" y="307892"/>
                  <a:pt x="282324" y="286681"/>
                  <a:pt x="264507" y="278334"/>
                </a:cubicBezTo>
                <a:cubicBezTo>
                  <a:pt x="250924" y="271970"/>
                  <a:pt x="234811" y="274796"/>
                  <a:pt x="224204" y="285401"/>
                </a:cubicBezTo>
                <a:lnTo>
                  <a:pt x="173309" y="336255"/>
                </a:lnTo>
                <a:cubicBezTo>
                  <a:pt x="159384" y="350156"/>
                  <a:pt x="159364" y="372715"/>
                  <a:pt x="173266" y="386639"/>
                </a:cubicBezTo>
                <a:cubicBezTo>
                  <a:pt x="173280" y="386654"/>
                  <a:pt x="173294" y="386668"/>
                  <a:pt x="173309" y="386682"/>
                </a:cubicBezTo>
                <a:lnTo>
                  <a:pt x="192344" y="405676"/>
                </a:lnTo>
                <a:cubicBezTo>
                  <a:pt x="182877" y="406613"/>
                  <a:pt x="173044" y="407101"/>
                  <a:pt x="162784" y="407101"/>
                </a:cubicBezTo>
                <a:cubicBezTo>
                  <a:pt x="93159" y="407101"/>
                  <a:pt x="41795" y="385257"/>
                  <a:pt x="10383" y="341202"/>
                </a:cubicBezTo>
                <a:cubicBezTo>
                  <a:pt x="3626" y="331715"/>
                  <a:pt x="-3" y="320358"/>
                  <a:pt x="0" y="308711"/>
                </a:cubicBezTo>
                <a:lnTo>
                  <a:pt x="0" y="289981"/>
                </a:lnTo>
                <a:cubicBezTo>
                  <a:pt x="0" y="264694"/>
                  <a:pt x="20499" y="244196"/>
                  <a:pt x="45785" y="244196"/>
                </a:cubicBezTo>
                <a:close/>
                <a:moveTo>
                  <a:pt x="162784" y="0"/>
                </a:moveTo>
                <a:cubicBezTo>
                  <a:pt x="219000" y="0"/>
                  <a:pt x="264574" y="45573"/>
                  <a:pt x="264574" y="101791"/>
                </a:cubicBezTo>
                <a:cubicBezTo>
                  <a:pt x="264574" y="158008"/>
                  <a:pt x="219000" y="203581"/>
                  <a:pt x="162784" y="203581"/>
                </a:cubicBezTo>
                <a:cubicBezTo>
                  <a:pt x="106566" y="203581"/>
                  <a:pt x="60993" y="158008"/>
                  <a:pt x="60993" y="101791"/>
                </a:cubicBezTo>
                <a:cubicBezTo>
                  <a:pt x="60993" y="45573"/>
                  <a:pt x="106566" y="0"/>
                  <a:pt x="162784" y="0"/>
                </a:cubicBezTo>
                <a:close/>
              </a:path>
            </a:pathLst>
          </a:custGeom>
          <a:gradFill flip="none" rotWithShape="1">
            <a:gsLst>
              <a:gs pos="52000">
                <a:srgbClr val="818EFF"/>
              </a:gs>
              <a:gs pos="97000">
                <a:srgbClr val="D660FF"/>
              </a:gs>
              <a:gs pos="3000">
                <a:srgbClr val="2DB4FF"/>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11" name="Title 10">
            <a:extLst>
              <a:ext uri="{FF2B5EF4-FFF2-40B4-BE49-F238E27FC236}">
                <a16:creationId xmlns:a16="http://schemas.microsoft.com/office/drawing/2014/main" id="{B3B10E53-8AE2-24A9-444F-BDDDD485A813}"/>
              </a:ext>
            </a:extLst>
          </p:cNvPr>
          <p:cNvSpPr>
            <a:spLocks noGrp="1"/>
          </p:cNvSpPr>
          <p:nvPr>
            <p:ph type="title"/>
          </p:nvPr>
        </p:nvSpPr>
        <p:spPr/>
        <p:txBody>
          <a:bodyPr>
            <a:noAutofit/>
          </a:bodyPr>
          <a:lstStyle/>
          <a:p>
            <a:pPr algn="ctr"/>
            <a:r>
              <a:rPr lang="en-US" sz="3600" b="1">
                <a:solidFill>
                  <a:schemeClr val="tx1"/>
                </a:solidFill>
                <a:latin typeface="Segoe UI Semibold" panose="020B0502040204020203" pitchFamily="34" charset="0"/>
                <a:cs typeface="Segoe UI Semibold" panose="020B0502040204020203" pitchFamily="34" charset="0"/>
              </a:rPr>
              <a:t>The journey to becoming AI powered</a:t>
            </a:r>
          </a:p>
        </p:txBody>
      </p:sp>
      <p:sp>
        <p:nvSpPr>
          <p:cNvPr id="52" name="TextBox 51">
            <a:extLst>
              <a:ext uri="{FF2B5EF4-FFF2-40B4-BE49-F238E27FC236}">
                <a16:creationId xmlns:a16="http://schemas.microsoft.com/office/drawing/2014/main" id="{0D47A9F6-1F0C-8AEA-2ABF-0369B48B8B96}"/>
              </a:ext>
            </a:extLst>
          </p:cNvPr>
          <p:cNvSpPr txBox="1"/>
          <p:nvPr/>
        </p:nvSpPr>
        <p:spPr>
          <a:xfrm>
            <a:off x="1136601" y="2322774"/>
            <a:ext cx="2628254" cy="369332"/>
          </a:xfrm>
          <a:prstGeom prst="rect">
            <a:avLst/>
          </a:prstGeom>
          <a:noFill/>
        </p:spPr>
        <p:txBody>
          <a:bodyPr wrap="square" lIns="0" tIns="0" rIns="0" bIns="0" rtlCol="0">
            <a:spAutoFit/>
          </a:bodyPr>
          <a:lstStyle/>
          <a:p>
            <a:pPr marL="0" marR="0" lvl="0" indent="0" algn="l" defTabSz="914367" rtl="0" eaLnBrk="1" fontAlgn="auto" latinLnBrk="0" hangingPunct="1">
              <a:lnSpc>
                <a:spcPct val="100000"/>
              </a:lnSpc>
              <a:spcBef>
                <a:spcPct val="0"/>
              </a:spcBef>
              <a:spcAft>
                <a:spcPct val="0"/>
              </a:spcAft>
              <a:buClrTx/>
              <a:buSzTx/>
              <a:buFontTx/>
              <a:buNone/>
              <a:tabLst/>
              <a:defRPr/>
            </a:pPr>
            <a:r>
              <a:rPr kumimoji="0" lang="en-US" sz="2400" b="1" i="0" u="none" strike="noStrike" kern="1200" cap="none" spc="-50" normalizeH="0" baseline="0" noProof="0">
                <a:ln>
                  <a:noFill/>
                </a:ln>
                <a:solidFill>
                  <a:srgbClr val="8661C5"/>
                </a:solidFill>
                <a:effectLst/>
                <a:uLnTx/>
                <a:uFillTx/>
                <a:latin typeface="Segoe UI Semibold" panose="020B0502040204020203" pitchFamily="34" charset="0"/>
                <a:ea typeface="+mn-ea"/>
                <a:cs typeface="Segoe UI Semibold" panose="020B0502040204020203" pitchFamily="34" charset="0"/>
              </a:rPr>
              <a:t>Leadership</a:t>
            </a:r>
          </a:p>
        </p:txBody>
      </p:sp>
      <p:sp>
        <p:nvSpPr>
          <p:cNvPr id="54" name="TextBox 53">
            <a:extLst>
              <a:ext uri="{FF2B5EF4-FFF2-40B4-BE49-F238E27FC236}">
                <a16:creationId xmlns:a16="http://schemas.microsoft.com/office/drawing/2014/main" id="{3E23F88F-B0AB-94D9-D134-8FB51689E158}"/>
              </a:ext>
            </a:extLst>
          </p:cNvPr>
          <p:cNvSpPr txBox="1"/>
          <p:nvPr/>
        </p:nvSpPr>
        <p:spPr>
          <a:xfrm>
            <a:off x="1136601" y="2850026"/>
            <a:ext cx="2740228" cy="430887"/>
          </a:xfrm>
          <a:prstGeom prst="rect">
            <a:avLst/>
          </a:prstGeom>
          <a:noFill/>
        </p:spPr>
        <p:txBody>
          <a:bodyPr wrap="square" lIns="0" tIns="0" rIns="0" bIns="0" rtlCol="0">
            <a:spAutoFit/>
          </a:bodyPr>
          <a:lstStyle/>
          <a:p>
            <a:pPr marL="0" marR="0" lvl="0" indent="0" algn="l" defTabSz="914367" rtl="0" eaLnBrk="1" fontAlgn="auto"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Develop leadership capabilities to leverage AI for business outcomes</a:t>
            </a:r>
          </a:p>
        </p:txBody>
      </p:sp>
      <p:sp>
        <p:nvSpPr>
          <p:cNvPr id="57" name="TextBox 56">
            <a:extLst>
              <a:ext uri="{FF2B5EF4-FFF2-40B4-BE49-F238E27FC236}">
                <a16:creationId xmlns:a16="http://schemas.microsoft.com/office/drawing/2014/main" id="{CF2E9BE3-0CD9-C3A9-752D-2DDAE771BC99}"/>
              </a:ext>
            </a:extLst>
          </p:cNvPr>
          <p:cNvSpPr txBox="1"/>
          <p:nvPr/>
        </p:nvSpPr>
        <p:spPr>
          <a:xfrm>
            <a:off x="1409474" y="3460886"/>
            <a:ext cx="2696880" cy="1092607"/>
          </a:xfrm>
          <a:prstGeom prst="rect">
            <a:avLst/>
          </a:prstGeom>
          <a:noFill/>
        </p:spPr>
        <p:txBody>
          <a:bodyPr wrap="square" lIns="0" tIns="0" rIns="0" bIns="0" rtlCol="0" anchor="t">
            <a:spAutoFit/>
          </a:bodyPr>
          <a:lstStyle/>
          <a:p>
            <a:pPr marL="0" marR="0" lvl="0" indent="0" algn="l" defTabSz="914367" rtl="0" eaLnBrk="1" fontAlgn="auto" latinLnBrk="0" hangingPunct="1">
              <a:lnSpc>
                <a:spcPct val="100000"/>
              </a:lnSpc>
              <a:spcBef>
                <a:spcPct val="0"/>
              </a:spcBef>
              <a:spcAft>
                <a:spcPts val="60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a:rPr>
              <a:t>Foundational learning</a:t>
            </a:r>
          </a:p>
          <a:p>
            <a:pPr marL="0" marR="0" lvl="0" indent="0" algn="l" defTabSz="914367" rtl="0" eaLnBrk="1" fontAlgn="auto" latinLnBrk="0" hangingPunct="1">
              <a:lnSpc>
                <a:spcPct val="100000"/>
              </a:lnSpc>
              <a:spcBef>
                <a:spcPct val="0"/>
              </a:spcBef>
              <a:spcAft>
                <a:spcPts val="60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a:rPr>
              <a:t>Business strategy</a:t>
            </a:r>
          </a:p>
          <a:p>
            <a:pPr marL="0" marR="0" lvl="0" indent="0" algn="l" defTabSz="914367" rtl="0" eaLnBrk="1" fontAlgn="auto" latinLnBrk="0" hangingPunct="1">
              <a:lnSpc>
                <a:spcPct val="100000"/>
              </a:lnSpc>
              <a:spcBef>
                <a:spcPct val="0"/>
              </a:spcBef>
              <a:spcAft>
                <a:spcPts val="60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a:rPr>
              <a:t>AI Council creation</a:t>
            </a:r>
          </a:p>
          <a:p>
            <a:pPr marL="0" marR="0" lvl="0" indent="0" algn="l" defTabSz="914367" rtl="0" eaLnBrk="1" fontAlgn="auto" latinLnBrk="0" hangingPunct="1">
              <a:lnSpc>
                <a:spcPct val="100000"/>
              </a:lnSpc>
              <a:spcBef>
                <a:spcPct val="0"/>
              </a:spcBef>
              <a:spcAft>
                <a:spcPts val="60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a:rPr>
              <a:t>Providing clarity and prioritization</a:t>
            </a:r>
          </a:p>
        </p:txBody>
      </p:sp>
      <p:sp>
        <p:nvSpPr>
          <p:cNvPr id="46" name="TextBox 45">
            <a:extLst>
              <a:ext uri="{FF2B5EF4-FFF2-40B4-BE49-F238E27FC236}">
                <a16:creationId xmlns:a16="http://schemas.microsoft.com/office/drawing/2014/main" id="{A797C019-5B32-9F4B-E43A-D2F9F6835E8E}"/>
              </a:ext>
            </a:extLst>
          </p:cNvPr>
          <p:cNvSpPr txBox="1"/>
          <p:nvPr/>
        </p:nvSpPr>
        <p:spPr>
          <a:xfrm>
            <a:off x="4605747" y="2326971"/>
            <a:ext cx="2584193" cy="369332"/>
          </a:xfrm>
          <a:prstGeom prst="rect">
            <a:avLst/>
          </a:prstGeom>
          <a:noFill/>
        </p:spPr>
        <p:txBody>
          <a:bodyPr wrap="square" lIns="0" tIns="0" rIns="0" bIns="0" rtlCol="0" anchor="t">
            <a:spAutoFit/>
          </a:bodyPr>
          <a:lstStyle/>
          <a:p>
            <a:pPr marL="0" marR="0" lvl="0" indent="0" algn="l" defTabSz="914367" rtl="0" eaLnBrk="1" fontAlgn="auto" latinLnBrk="0" hangingPunct="1">
              <a:lnSpc>
                <a:spcPct val="100000"/>
              </a:lnSpc>
              <a:spcBef>
                <a:spcPct val="0"/>
              </a:spcBef>
              <a:spcAft>
                <a:spcPct val="0"/>
              </a:spcAft>
              <a:buClrTx/>
              <a:buSzTx/>
              <a:buFontTx/>
              <a:buNone/>
              <a:tabLst/>
              <a:defRPr/>
            </a:pPr>
            <a:r>
              <a:rPr kumimoji="0" lang="en-US" sz="2400" b="1" i="0" u="none" strike="noStrike" kern="1200" cap="none" spc="-50" normalizeH="0" baseline="0" noProof="0">
                <a:ln>
                  <a:noFill/>
                </a:ln>
                <a:solidFill>
                  <a:srgbClr val="8661C5"/>
                </a:solidFill>
                <a:effectLst/>
                <a:uLnTx/>
                <a:uFillTx/>
                <a:latin typeface="Segoe UI Semibold"/>
                <a:ea typeface="+mn-ea"/>
                <a:cs typeface="Segoe UI Semibold"/>
              </a:rPr>
              <a:t>Human change</a:t>
            </a:r>
          </a:p>
        </p:txBody>
      </p:sp>
      <p:sp>
        <p:nvSpPr>
          <p:cNvPr id="5" name="TextBox 4">
            <a:extLst>
              <a:ext uri="{FF2B5EF4-FFF2-40B4-BE49-F238E27FC236}">
                <a16:creationId xmlns:a16="http://schemas.microsoft.com/office/drawing/2014/main" id="{BA3FB148-18AC-CA53-9C4A-E99AE26E65B0}"/>
              </a:ext>
              <a:ext uri="{C183D7F6-B498-43B3-948B-1728B52AA6E4}">
                <adec:decorative xmlns:adec="http://schemas.microsoft.com/office/drawing/2017/decorative" val="0"/>
              </a:ext>
            </a:extLst>
          </p:cNvPr>
          <p:cNvSpPr txBox="1"/>
          <p:nvPr/>
        </p:nvSpPr>
        <p:spPr>
          <a:xfrm>
            <a:off x="4584514" y="2850026"/>
            <a:ext cx="2963982" cy="646331"/>
          </a:xfrm>
          <a:prstGeom prst="rect">
            <a:avLst/>
          </a:prstGeom>
          <a:noFill/>
        </p:spPr>
        <p:txBody>
          <a:bodyPr wrap="square" lIns="0" tIns="0" rIns="0" bIns="0" rtlCol="0" anchor="t">
            <a:spAutoFit/>
          </a:bodyPr>
          <a:lstStyle/>
          <a:p>
            <a:pPr marL="0" marR="0" lvl="0" indent="0" algn="l" defTabSz="914367" rtl="0" eaLnBrk="1" fontAlgn="auto"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a:rPr>
              <a:t>Manage the human transformation through robust user enablement programs</a:t>
            </a:r>
          </a:p>
        </p:txBody>
      </p:sp>
      <p:sp>
        <p:nvSpPr>
          <p:cNvPr id="41" name="TextBox 40">
            <a:extLst>
              <a:ext uri="{FF2B5EF4-FFF2-40B4-BE49-F238E27FC236}">
                <a16:creationId xmlns:a16="http://schemas.microsoft.com/office/drawing/2014/main" id="{49D17DF5-8DDF-3B9E-8E18-382620CC0F67}"/>
              </a:ext>
            </a:extLst>
          </p:cNvPr>
          <p:cNvSpPr txBox="1"/>
          <p:nvPr/>
        </p:nvSpPr>
        <p:spPr>
          <a:xfrm>
            <a:off x="4857386" y="3630150"/>
            <a:ext cx="2761731" cy="800219"/>
          </a:xfrm>
          <a:prstGeom prst="rect">
            <a:avLst/>
          </a:prstGeom>
          <a:noFill/>
        </p:spPr>
        <p:txBody>
          <a:bodyPr wrap="square" lIns="0" tIns="0" rIns="0" bIns="0" rtlCol="0" anchor="t">
            <a:spAutoFit/>
          </a:bodyPr>
          <a:lstStyle/>
          <a:p>
            <a:pPr marL="0" marR="0" lvl="0" indent="0" algn="l" defTabSz="914367" rtl="0" eaLnBrk="1" fontAlgn="auto" latinLnBrk="0" hangingPunct="1">
              <a:lnSpc>
                <a:spcPct val="100000"/>
              </a:lnSpc>
              <a:spcBef>
                <a:spcPct val="0"/>
              </a:spcBef>
              <a:spcAft>
                <a:spcPts val="60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a:rPr>
              <a:t>Invest in the employee experience</a:t>
            </a:r>
          </a:p>
          <a:p>
            <a:pPr marL="0" marR="0" lvl="0" indent="0" algn="l" defTabSz="914367" rtl="0" eaLnBrk="1" fontAlgn="auto" latinLnBrk="0" hangingPunct="1">
              <a:lnSpc>
                <a:spcPct val="100000"/>
              </a:lnSpc>
              <a:spcBef>
                <a:spcPct val="0"/>
              </a:spcBef>
              <a:spcAft>
                <a:spcPts val="60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a:rPr>
              <a:t>Improve the culture</a:t>
            </a:r>
          </a:p>
          <a:p>
            <a:pPr marL="0" marR="0" lvl="0" indent="0" algn="l" defTabSz="914367" rtl="0" eaLnBrk="1" fontAlgn="auto" latinLnBrk="0" hangingPunct="1">
              <a:lnSpc>
                <a:spcPct val="100000"/>
              </a:lnSpc>
              <a:spcBef>
                <a:spcPct val="0"/>
              </a:spcBef>
              <a:spcAft>
                <a:spcPts val="60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a:rPr>
              <a:t>Authentically integrate feedback</a:t>
            </a:r>
          </a:p>
        </p:txBody>
      </p:sp>
      <p:grpSp>
        <p:nvGrpSpPr>
          <p:cNvPr id="40" name="Group 39">
            <a:extLst>
              <a:ext uri="{FF2B5EF4-FFF2-40B4-BE49-F238E27FC236}">
                <a16:creationId xmlns:a16="http://schemas.microsoft.com/office/drawing/2014/main" id="{4C7B5C97-D6CF-F114-3849-4B5209B23F87}"/>
              </a:ext>
              <a:ext uri="{C183D7F6-B498-43B3-948B-1728B52AA6E4}">
                <adec:decorative xmlns:adec="http://schemas.microsoft.com/office/drawing/2017/decorative" val="1"/>
              </a:ext>
            </a:extLst>
          </p:cNvPr>
          <p:cNvGrpSpPr/>
          <p:nvPr/>
        </p:nvGrpSpPr>
        <p:grpSpPr>
          <a:xfrm>
            <a:off x="4604111" y="3660228"/>
            <a:ext cx="139165" cy="716999"/>
            <a:chOff x="4913099" y="3820916"/>
            <a:chExt cx="139165" cy="716999"/>
          </a:xfrm>
          <a:solidFill>
            <a:srgbClr val="0078D4"/>
          </a:solidFill>
        </p:grpSpPr>
        <p:sp>
          <p:nvSpPr>
            <p:cNvPr id="42" name="Graphic 69">
              <a:extLst>
                <a:ext uri="{FF2B5EF4-FFF2-40B4-BE49-F238E27FC236}">
                  <a16:creationId xmlns:a16="http://schemas.microsoft.com/office/drawing/2014/main" id="{38EE9912-F49A-869F-BFEE-349564220679}"/>
                </a:ext>
              </a:extLst>
            </p:cNvPr>
            <p:cNvSpPr/>
            <p:nvPr/>
          </p:nvSpPr>
          <p:spPr>
            <a:xfrm>
              <a:off x="4913099" y="3820916"/>
              <a:ext cx="139165" cy="139165"/>
            </a:xfrm>
            <a:custGeom>
              <a:avLst/>
              <a:gdLst>
                <a:gd name="connsiteX0" fmla="*/ 221289 w 442578"/>
                <a:gd name="connsiteY0" fmla="*/ 0 h 442578"/>
                <a:gd name="connsiteX1" fmla="*/ 442578 w 442578"/>
                <a:gd name="connsiteY1" fmla="*/ 221289 h 442578"/>
                <a:gd name="connsiteX2" fmla="*/ 221289 w 442578"/>
                <a:gd name="connsiteY2" fmla="*/ 442578 h 442578"/>
                <a:gd name="connsiteX3" fmla="*/ 0 w 442578"/>
                <a:gd name="connsiteY3" fmla="*/ 221289 h 442578"/>
                <a:gd name="connsiteX4" fmla="*/ 221289 w 442578"/>
                <a:gd name="connsiteY4" fmla="*/ 0 h 442578"/>
                <a:gd name="connsiteX5" fmla="*/ 292544 w 442578"/>
                <a:gd name="connsiteY5" fmla="*/ 154239 h 442578"/>
                <a:gd name="connsiteX6" fmla="*/ 193628 w 442578"/>
                <a:gd name="connsiteY6" fmla="*/ 253155 h 442578"/>
                <a:gd name="connsiteX7" fmla="*/ 150034 w 442578"/>
                <a:gd name="connsiteY7" fmla="*/ 209561 h 442578"/>
                <a:gd name="connsiteX8" fmla="*/ 126577 w 442578"/>
                <a:gd name="connsiteY8" fmla="*/ 210388 h 442578"/>
                <a:gd name="connsiteX9" fmla="*/ 126577 w 442578"/>
                <a:gd name="connsiteY9" fmla="*/ 233017 h 442578"/>
                <a:gd name="connsiteX10" fmla="*/ 181900 w 442578"/>
                <a:gd name="connsiteY10" fmla="*/ 288340 h 442578"/>
                <a:gd name="connsiteX11" fmla="*/ 205356 w 442578"/>
                <a:gd name="connsiteY11" fmla="*/ 288340 h 442578"/>
                <a:gd name="connsiteX12" fmla="*/ 316001 w 442578"/>
                <a:gd name="connsiteY12" fmla="*/ 177695 h 442578"/>
                <a:gd name="connsiteX13" fmla="*/ 316829 w 442578"/>
                <a:gd name="connsiteY13" fmla="*/ 154239 h 442578"/>
                <a:gd name="connsiteX14" fmla="*/ 293372 w 442578"/>
                <a:gd name="connsiteY14" fmla="*/ 153410 h 442578"/>
                <a:gd name="connsiteX15" fmla="*/ 292544 w 442578"/>
                <a:gd name="connsiteY15" fmla="*/ 154239 h 4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2578" h="442578">
                  <a:moveTo>
                    <a:pt x="221289" y="0"/>
                  </a:moveTo>
                  <a:cubicBezTo>
                    <a:pt x="343507" y="0"/>
                    <a:pt x="442578" y="99071"/>
                    <a:pt x="442578" y="221289"/>
                  </a:cubicBezTo>
                  <a:cubicBezTo>
                    <a:pt x="442578" y="343507"/>
                    <a:pt x="343507" y="442578"/>
                    <a:pt x="221289" y="442578"/>
                  </a:cubicBezTo>
                  <a:cubicBezTo>
                    <a:pt x="99071" y="442578"/>
                    <a:pt x="0" y="343507"/>
                    <a:pt x="0" y="221289"/>
                  </a:cubicBezTo>
                  <a:cubicBezTo>
                    <a:pt x="0" y="99071"/>
                    <a:pt x="99071" y="0"/>
                    <a:pt x="221289" y="0"/>
                  </a:cubicBezTo>
                  <a:close/>
                  <a:moveTo>
                    <a:pt x="292544" y="154239"/>
                  </a:moveTo>
                  <a:lnTo>
                    <a:pt x="193628" y="253155"/>
                  </a:lnTo>
                  <a:lnTo>
                    <a:pt x="150034" y="209561"/>
                  </a:lnTo>
                  <a:cubicBezTo>
                    <a:pt x="143328" y="203312"/>
                    <a:pt x="132826" y="203683"/>
                    <a:pt x="126577" y="210388"/>
                  </a:cubicBezTo>
                  <a:cubicBezTo>
                    <a:pt x="120638" y="216762"/>
                    <a:pt x="120638" y="226644"/>
                    <a:pt x="126577" y="233017"/>
                  </a:cubicBezTo>
                  <a:lnTo>
                    <a:pt x="181900" y="288340"/>
                  </a:lnTo>
                  <a:cubicBezTo>
                    <a:pt x="188379" y="294813"/>
                    <a:pt x="198877" y="294813"/>
                    <a:pt x="205356" y="288340"/>
                  </a:cubicBezTo>
                  <a:lnTo>
                    <a:pt x="316001" y="177695"/>
                  </a:lnTo>
                  <a:cubicBezTo>
                    <a:pt x="322706" y="171446"/>
                    <a:pt x="323078" y="160944"/>
                    <a:pt x="316829" y="154239"/>
                  </a:cubicBezTo>
                  <a:cubicBezTo>
                    <a:pt x="310579" y="147533"/>
                    <a:pt x="300079" y="147162"/>
                    <a:pt x="293372" y="153410"/>
                  </a:cubicBezTo>
                  <a:cubicBezTo>
                    <a:pt x="293086" y="153677"/>
                    <a:pt x="292810" y="153953"/>
                    <a:pt x="292544" y="154239"/>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43" name="Graphic 69">
              <a:extLst>
                <a:ext uri="{FF2B5EF4-FFF2-40B4-BE49-F238E27FC236}">
                  <a16:creationId xmlns:a16="http://schemas.microsoft.com/office/drawing/2014/main" id="{80D01BF9-AE34-6DE7-E132-65941B151FD1}"/>
                </a:ext>
              </a:extLst>
            </p:cNvPr>
            <p:cNvSpPr/>
            <p:nvPr/>
          </p:nvSpPr>
          <p:spPr>
            <a:xfrm>
              <a:off x="4913099" y="4106142"/>
              <a:ext cx="139165" cy="139165"/>
            </a:xfrm>
            <a:custGeom>
              <a:avLst/>
              <a:gdLst>
                <a:gd name="connsiteX0" fmla="*/ 221289 w 442578"/>
                <a:gd name="connsiteY0" fmla="*/ 0 h 442578"/>
                <a:gd name="connsiteX1" fmla="*/ 442578 w 442578"/>
                <a:gd name="connsiteY1" fmla="*/ 221289 h 442578"/>
                <a:gd name="connsiteX2" fmla="*/ 221289 w 442578"/>
                <a:gd name="connsiteY2" fmla="*/ 442578 h 442578"/>
                <a:gd name="connsiteX3" fmla="*/ 0 w 442578"/>
                <a:gd name="connsiteY3" fmla="*/ 221289 h 442578"/>
                <a:gd name="connsiteX4" fmla="*/ 221289 w 442578"/>
                <a:gd name="connsiteY4" fmla="*/ 0 h 442578"/>
                <a:gd name="connsiteX5" fmla="*/ 292544 w 442578"/>
                <a:gd name="connsiteY5" fmla="*/ 154239 h 442578"/>
                <a:gd name="connsiteX6" fmla="*/ 193628 w 442578"/>
                <a:gd name="connsiteY6" fmla="*/ 253155 h 442578"/>
                <a:gd name="connsiteX7" fmla="*/ 150034 w 442578"/>
                <a:gd name="connsiteY7" fmla="*/ 209561 h 442578"/>
                <a:gd name="connsiteX8" fmla="*/ 126577 w 442578"/>
                <a:gd name="connsiteY8" fmla="*/ 210388 h 442578"/>
                <a:gd name="connsiteX9" fmla="*/ 126577 w 442578"/>
                <a:gd name="connsiteY9" fmla="*/ 233017 h 442578"/>
                <a:gd name="connsiteX10" fmla="*/ 181900 w 442578"/>
                <a:gd name="connsiteY10" fmla="*/ 288340 h 442578"/>
                <a:gd name="connsiteX11" fmla="*/ 205356 w 442578"/>
                <a:gd name="connsiteY11" fmla="*/ 288340 h 442578"/>
                <a:gd name="connsiteX12" fmla="*/ 316001 w 442578"/>
                <a:gd name="connsiteY12" fmla="*/ 177695 h 442578"/>
                <a:gd name="connsiteX13" fmla="*/ 316829 w 442578"/>
                <a:gd name="connsiteY13" fmla="*/ 154239 h 442578"/>
                <a:gd name="connsiteX14" fmla="*/ 293372 w 442578"/>
                <a:gd name="connsiteY14" fmla="*/ 153410 h 442578"/>
                <a:gd name="connsiteX15" fmla="*/ 292544 w 442578"/>
                <a:gd name="connsiteY15" fmla="*/ 154239 h 4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2578" h="442578">
                  <a:moveTo>
                    <a:pt x="221289" y="0"/>
                  </a:moveTo>
                  <a:cubicBezTo>
                    <a:pt x="343507" y="0"/>
                    <a:pt x="442578" y="99071"/>
                    <a:pt x="442578" y="221289"/>
                  </a:cubicBezTo>
                  <a:cubicBezTo>
                    <a:pt x="442578" y="343507"/>
                    <a:pt x="343507" y="442578"/>
                    <a:pt x="221289" y="442578"/>
                  </a:cubicBezTo>
                  <a:cubicBezTo>
                    <a:pt x="99071" y="442578"/>
                    <a:pt x="0" y="343507"/>
                    <a:pt x="0" y="221289"/>
                  </a:cubicBezTo>
                  <a:cubicBezTo>
                    <a:pt x="0" y="99071"/>
                    <a:pt x="99071" y="0"/>
                    <a:pt x="221289" y="0"/>
                  </a:cubicBezTo>
                  <a:close/>
                  <a:moveTo>
                    <a:pt x="292544" y="154239"/>
                  </a:moveTo>
                  <a:lnTo>
                    <a:pt x="193628" y="253155"/>
                  </a:lnTo>
                  <a:lnTo>
                    <a:pt x="150034" y="209561"/>
                  </a:lnTo>
                  <a:cubicBezTo>
                    <a:pt x="143328" y="203312"/>
                    <a:pt x="132826" y="203683"/>
                    <a:pt x="126577" y="210388"/>
                  </a:cubicBezTo>
                  <a:cubicBezTo>
                    <a:pt x="120638" y="216762"/>
                    <a:pt x="120638" y="226644"/>
                    <a:pt x="126577" y="233017"/>
                  </a:cubicBezTo>
                  <a:lnTo>
                    <a:pt x="181900" y="288340"/>
                  </a:lnTo>
                  <a:cubicBezTo>
                    <a:pt x="188379" y="294813"/>
                    <a:pt x="198877" y="294813"/>
                    <a:pt x="205356" y="288340"/>
                  </a:cubicBezTo>
                  <a:lnTo>
                    <a:pt x="316001" y="177695"/>
                  </a:lnTo>
                  <a:cubicBezTo>
                    <a:pt x="322706" y="171446"/>
                    <a:pt x="323078" y="160944"/>
                    <a:pt x="316829" y="154239"/>
                  </a:cubicBezTo>
                  <a:cubicBezTo>
                    <a:pt x="310579" y="147533"/>
                    <a:pt x="300079" y="147162"/>
                    <a:pt x="293372" y="153410"/>
                  </a:cubicBezTo>
                  <a:cubicBezTo>
                    <a:pt x="293086" y="153677"/>
                    <a:pt x="292810" y="153953"/>
                    <a:pt x="292544" y="154239"/>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44" name="Graphic 69">
              <a:extLst>
                <a:ext uri="{FF2B5EF4-FFF2-40B4-BE49-F238E27FC236}">
                  <a16:creationId xmlns:a16="http://schemas.microsoft.com/office/drawing/2014/main" id="{CE9C4DF0-993D-0E24-60E0-00642E5510C0}"/>
                </a:ext>
              </a:extLst>
            </p:cNvPr>
            <p:cNvSpPr/>
            <p:nvPr/>
          </p:nvSpPr>
          <p:spPr>
            <a:xfrm>
              <a:off x="4913099" y="4398750"/>
              <a:ext cx="139165" cy="139165"/>
            </a:xfrm>
            <a:custGeom>
              <a:avLst/>
              <a:gdLst>
                <a:gd name="connsiteX0" fmla="*/ 221289 w 442578"/>
                <a:gd name="connsiteY0" fmla="*/ 0 h 442578"/>
                <a:gd name="connsiteX1" fmla="*/ 442578 w 442578"/>
                <a:gd name="connsiteY1" fmla="*/ 221289 h 442578"/>
                <a:gd name="connsiteX2" fmla="*/ 221289 w 442578"/>
                <a:gd name="connsiteY2" fmla="*/ 442578 h 442578"/>
                <a:gd name="connsiteX3" fmla="*/ 0 w 442578"/>
                <a:gd name="connsiteY3" fmla="*/ 221289 h 442578"/>
                <a:gd name="connsiteX4" fmla="*/ 221289 w 442578"/>
                <a:gd name="connsiteY4" fmla="*/ 0 h 442578"/>
                <a:gd name="connsiteX5" fmla="*/ 292544 w 442578"/>
                <a:gd name="connsiteY5" fmla="*/ 154239 h 442578"/>
                <a:gd name="connsiteX6" fmla="*/ 193628 w 442578"/>
                <a:gd name="connsiteY6" fmla="*/ 253155 h 442578"/>
                <a:gd name="connsiteX7" fmla="*/ 150034 w 442578"/>
                <a:gd name="connsiteY7" fmla="*/ 209561 h 442578"/>
                <a:gd name="connsiteX8" fmla="*/ 126577 w 442578"/>
                <a:gd name="connsiteY8" fmla="*/ 210388 h 442578"/>
                <a:gd name="connsiteX9" fmla="*/ 126577 w 442578"/>
                <a:gd name="connsiteY9" fmla="*/ 233017 h 442578"/>
                <a:gd name="connsiteX10" fmla="*/ 181900 w 442578"/>
                <a:gd name="connsiteY10" fmla="*/ 288340 h 442578"/>
                <a:gd name="connsiteX11" fmla="*/ 205356 w 442578"/>
                <a:gd name="connsiteY11" fmla="*/ 288340 h 442578"/>
                <a:gd name="connsiteX12" fmla="*/ 316001 w 442578"/>
                <a:gd name="connsiteY12" fmla="*/ 177695 h 442578"/>
                <a:gd name="connsiteX13" fmla="*/ 316829 w 442578"/>
                <a:gd name="connsiteY13" fmla="*/ 154239 h 442578"/>
                <a:gd name="connsiteX14" fmla="*/ 293372 w 442578"/>
                <a:gd name="connsiteY14" fmla="*/ 153410 h 442578"/>
                <a:gd name="connsiteX15" fmla="*/ 292544 w 442578"/>
                <a:gd name="connsiteY15" fmla="*/ 154239 h 4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2578" h="442578">
                  <a:moveTo>
                    <a:pt x="221289" y="0"/>
                  </a:moveTo>
                  <a:cubicBezTo>
                    <a:pt x="343507" y="0"/>
                    <a:pt x="442578" y="99071"/>
                    <a:pt x="442578" y="221289"/>
                  </a:cubicBezTo>
                  <a:cubicBezTo>
                    <a:pt x="442578" y="343507"/>
                    <a:pt x="343507" y="442578"/>
                    <a:pt x="221289" y="442578"/>
                  </a:cubicBezTo>
                  <a:cubicBezTo>
                    <a:pt x="99071" y="442578"/>
                    <a:pt x="0" y="343507"/>
                    <a:pt x="0" y="221289"/>
                  </a:cubicBezTo>
                  <a:cubicBezTo>
                    <a:pt x="0" y="99071"/>
                    <a:pt x="99071" y="0"/>
                    <a:pt x="221289" y="0"/>
                  </a:cubicBezTo>
                  <a:close/>
                  <a:moveTo>
                    <a:pt x="292544" y="154239"/>
                  </a:moveTo>
                  <a:lnTo>
                    <a:pt x="193628" y="253155"/>
                  </a:lnTo>
                  <a:lnTo>
                    <a:pt x="150034" y="209561"/>
                  </a:lnTo>
                  <a:cubicBezTo>
                    <a:pt x="143328" y="203312"/>
                    <a:pt x="132826" y="203683"/>
                    <a:pt x="126577" y="210388"/>
                  </a:cubicBezTo>
                  <a:cubicBezTo>
                    <a:pt x="120638" y="216762"/>
                    <a:pt x="120638" y="226644"/>
                    <a:pt x="126577" y="233017"/>
                  </a:cubicBezTo>
                  <a:lnTo>
                    <a:pt x="181900" y="288340"/>
                  </a:lnTo>
                  <a:cubicBezTo>
                    <a:pt x="188379" y="294813"/>
                    <a:pt x="198877" y="294813"/>
                    <a:pt x="205356" y="288340"/>
                  </a:cubicBezTo>
                  <a:lnTo>
                    <a:pt x="316001" y="177695"/>
                  </a:lnTo>
                  <a:cubicBezTo>
                    <a:pt x="322706" y="171446"/>
                    <a:pt x="323078" y="160944"/>
                    <a:pt x="316829" y="154239"/>
                  </a:cubicBezTo>
                  <a:cubicBezTo>
                    <a:pt x="310579" y="147533"/>
                    <a:pt x="300079" y="147162"/>
                    <a:pt x="293372" y="153410"/>
                  </a:cubicBezTo>
                  <a:cubicBezTo>
                    <a:pt x="293086" y="153677"/>
                    <a:pt x="292810" y="153953"/>
                    <a:pt x="292544" y="154239"/>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grpSp>
      <p:sp>
        <p:nvSpPr>
          <p:cNvPr id="53" name="Graphic 4">
            <a:extLst>
              <a:ext uri="{FF2B5EF4-FFF2-40B4-BE49-F238E27FC236}">
                <a16:creationId xmlns:a16="http://schemas.microsoft.com/office/drawing/2014/main" id="{869AD7CA-A201-D67E-4BA9-7C3B9B8B6B20}"/>
              </a:ext>
              <a:ext uri="{C183D7F6-B498-43B3-948B-1728B52AA6E4}">
                <adec:decorative xmlns:adec="http://schemas.microsoft.com/office/drawing/2017/decorative" val="1"/>
              </a:ext>
            </a:extLst>
          </p:cNvPr>
          <p:cNvSpPr/>
          <p:nvPr/>
        </p:nvSpPr>
        <p:spPr>
          <a:xfrm>
            <a:off x="1136601" y="1796263"/>
            <a:ext cx="418695" cy="437844"/>
          </a:xfrm>
          <a:custGeom>
            <a:avLst/>
            <a:gdLst>
              <a:gd name="connsiteX0" fmla="*/ 335777 w 506621"/>
              <a:gd name="connsiteY0" fmla="*/ 334430 h 529791"/>
              <a:gd name="connsiteX1" fmla="*/ 390698 w 506621"/>
              <a:gd name="connsiteY1" fmla="*/ 389351 h 529791"/>
              <a:gd name="connsiteX2" fmla="*/ 390698 w 506621"/>
              <a:gd name="connsiteY2" fmla="*/ 411769 h 529791"/>
              <a:gd name="connsiteX3" fmla="*/ 378171 w 506621"/>
              <a:gd name="connsiteY3" fmla="*/ 450841 h 529791"/>
              <a:gd name="connsiteX4" fmla="*/ 195264 w 506621"/>
              <a:gd name="connsiteY4" fmla="*/ 529792 h 529791"/>
              <a:gd name="connsiteX5" fmla="*/ 12454 w 506621"/>
              <a:gd name="connsiteY5" fmla="*/ 450768 h 529791"/>
              <a:gd name="connsiteX6" fmla="*/ 0 w 506621"/>
              <a:gd name="connsiteY6" fmla="*/ 411793 h 529791"/>
              <a:gd name="connsiteX7" fmla="*/ 0 w 506621"/>
              <a:gd name="connsiteY7" fmla="*/ 389327 h 529791"/>
              <a:gd name="connsiteX8" fmla="*/ 54872 w 506621"/>
              <a:gd name="connsiteY8" fmla="*/ 334430 h 529791"/>
              <a:gd name="connsiteX9" fmla="*/ 335753 w 506621"/>
              <a:gd name="connsiteY9" fmla="*/ 334430 h 529791"/>
              <a:gd name="connsiteX10" fmla="*/ 440784 w 506621"/>
              <a:gd name="connsiteY10" fmla="*/ 2414 h 529791"/>
              <a:gd name="connsiteX11" fmla="*/ 465766 w 506621"/>
              <a:gd name="connsiteY11" fmla="*/ 9227 h 529791"/>
              <a:gd name="connsiteX12" fmla="*/ 506621 w 506621"/>
              <a:gd name="connsiteY12" fmla="*/ 163489 h 529791"/>
              <a:gd name="connsiteX13" fmla="*/ 465497 w 506621"/>
              <a:gd name="connsiteY13" fmla="*/ 318215 h 529791"/>
              <a:gd name="connsiteX14" fmla="*/ 440782 w 506621"/>
              <a:gd name="connsiteY14" fmla="*/ 325964 h 529791"/>
              <a:gd name="connsiteX15" fmla="*/ 433033 w 506621"/>
              <a:gd name="connsiteY15" fmla="*/ 301248 h 529791"/>
              <a:gd name="connsiteX16" fmla="*/ 433751 w 506621"/>
              <a:gd name="connsiteY16" fmla="*/ 299998 h 529791"/>
              <a:gd name="connsiteX17" fmla="*/ 469991 w 506621"/>
              <a:gd name="connsiteY17" fmla="*/ 163489 h 529791"/>
              <a:gd name="connsiteX18" fmla="*/ 433971 w 506621"/>
              <a:gd name="connsiteY18" fmla="*/ 27396 h 529791"/>
              <a:gd name="connsiteX19" fmla="*/ 440784 w 506621"/>
              <a:gd name="connsiteY19" fmla="*/ 2414 h 529791"/>
              <a:gd name="connsiteX20" fmla="*/ 195264 w 506621"/>
              <a:gd name="connsiteY20" fmla="*/ 41486 h 529791"/>
              <a:gd name="connsiteX21" fmla="*/ 317365 w 506621"/>
              <a:gd name="connsiteY21" fmla="*/ 163587 h 529791"/>
              <a:gd name="connsiteX22" fmla="*/ 195264 w 506621"/>
              <a:gd name="connsiteY22" fmla="*/ 285688 h 529791"/>
              <a:gd name="connsiteX23" fmla="*/ 73163 w 506621"/>
              <a:gd name="connsiteY23" fmla="*/ 163587 h 529791"/>
              <a:gd name="connsiteX24" fmla="*/ 195264 w 506621"/>
              <a:gd name="connsiteY24" fmla="*/ 41486 h 529791"/>
              <a:gd name="connsiteX25" fmla="*/ 356144 w 506621"/>
              <a:gd name="connsiteY25" fmla="*/ 51156 h 529791"/>
              <a:gd name="connsiteX26" fmla="*/ 381126 w 506621"/>
              <a:gd name="connsiteY26" fmla="*/ 57994 h 529791"/>
              <a:gd name="connsiteX27" fmla="*/ 408940 w 506621"/>
              <a:gd name="connsiteY27" fmla="*/ 163489 h 529791"/>
              <a:gd name="connsiteX28" fmla="*/ 381003 w 506621"/>
              <a:gd name="connsiteY28" fmla="*/ 269180 h 529791"/>
              <a:gd name="connsiteX29" fmla="*/ 356075 w 506621"/>
              <a:gd name="connsiteY29" fmla="*/ 276215 h 529791"/>
              <a:gd name="connsiteX30" fmla="*/ 349040 w 506621"/>
              <a:gd name="connsiteY30" fmla="*/ 251289 h 529791"/>
              <a:gd name="connsiteX31" fmla="*/ 349184 w 506621"/>
              <a:gd name="connsiteY31" fmla="*/ 251036 h 529791"/>
              <a:gd name="connsiteX32" fmla="*/ 372310 w 506621"/>
              <a:gd name="connsiteY32" fmla="*/ 163489 h 529791"/>
              <a:gd name="connsiteX33" fmla="*/ 349282 w 506621"/>
              <a:gd name="connsiteY33" fmla="*/ 76114 h 529791"/>
              <a:gd name="connsiteX34" fmla="*/ 356144 w 506621"/>
              <a:gd name="connsiteY34" fmla="*/ 51156 h 529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06621" h="529791">
                <a:moveTo>
                  <a:pt x="335777" y="334430"/>
                </a:moveTo>
                <a:cubicBezTo>
                  <a:pt x="366110" y="334430"/>
                  <a:pt x="390698" y="359019"/>
                  <a:pt x="390698" y="389351"/>
                </a:cubicBezTo>
                <a:lnTo>
                  <a:pt x="390698" y="411769"/>
                </a:lnTo>
                <a:cubicBezTo>
                  <a:pt x="390701" y="425781"/>
                  <a:pt x="386320" y="439442"/>
                  <a:pt x="378171" y="450841"/>
                </a:cubicBezTo>
                <a:cubicBezTo>
                  <a:pt x="340442" y="503662"/>
                  <a:pt x="278781" y="529792"/>
                  <a:pt x="195264" y="529792"/>
                </a:cubicBezTo>
                <a:cubicBezTo>
                  <a:pt x="111722" y="529792"/>
                  <a:pt x="50110" y="503613"/>
                  <a:pt x="12454" y="450768"/>
                </a:cubicBezTo>
                <a:cubicBezTo>
                  <a:pt x="4350" y="439388"/>
                  <a:pt x="-4" y="425764"/>
                  <a:pt x="0" y="411793"/>
                </a:cubicBezTo>
                <a:lnTo>
                  <a:pt x="0" y="389327"/>
                </a:lnTo>
                <a:cubicBezTo>
                  <a:pt x="13" y="359024"/>
                  <a:pt x="24569" y="334457"/>
                  <a:pt x="54872" y="334430"/>
                </a:cubicBezTo>
                <a:lnTo>
                  <a:pt x="335753" y="334430"/>
                </a:lnTo>
                <a:close/>
                <a:moveTo>
                  <a:pt x="440784" y="2414"/>
                </a:moveTo>
                <a:cubicBezTo>
                  <a:pt x="449566" y="-2600"/>
                  <a:pt x="460748" y="449"/>
                  <a:pt x="465766" y="9227"/>
                </a:cubicBezTo>
                <a:cubicBezTo>
                  <a:pt x="492613" y="56201"/>
                  <a:pt x="506699" y="109384"/>
                  <a:pt x="506621" y="163489"/>
                </a:cubicBezTo>
                <a:cubicBezTo>
                  <a:pt x="506621" y="218532"/>
                  <a:pt x="492311" y="271524"/>
                  <a:pt x="465497" y="318215"/>
                </a:cubicBezTo>
                <a:cubicBezTo>
                  <a:pt x="460811" y="327180"/>
                  <a:pt x="449746" y="330650"/>
                  <a:pt x="440782" y="325964"/>
                </a:cubicBezTo>
                <a:cubicBezTo>
                  <a:pt x="431817" y="321278"/>
                  <a:pt x="428349" y="310213"/>
                  <a:pt x="433033" y="301248"/>
                </a:cubicBezTo>
                <a:cubicBezTo>
                  <a:pt x="433255" y="300823"/>
                  <a:pt x="433495" y="300406"/>
                  <a:pt x="433751" y="299998"/>
                </a:cubicBezTo>
                <a:cubicBezTo>
                  <a:pt x="457580" y="258454"/>
                  <a:pt x="470076" y="211381"/>
                  <a:pt x="469991" y="163489"/>
                </a:cubicBezTo>
                <a:cubicBezTo>
                  <a:pt x="469991" y="115064"/>
                  <a:pt x="457463" y="68495"/>
                  <a:pt x="433971" y="27396"/>
                </a:cubicBezTo>
                <a:cubicBezTo>
                  <a:pt x="428957" y="18615"/>
                  <a:pt x="432007" y="7433"/>
                  <a:pt x="440784" y="2414"/>
                </a:cubicBezTo>
                <a:close/>
                <a:moveTo>
                  <a:pt x="195264" y="41486"/>
                </a:moveTo>
                <a:cubicBezTo>
                  <a:pt x="262698" y="41486"/>
                  <a:pt x="317365" y="96153"/>
                  <a:pt x="317365" y="163587"/>
                </a:cubicBezTo>
                <a:cubicBezTo>
                  <a:pt x="317365" y="231021"/>
                  <a:pt x="262698" y="285688"/>
                  <a:pt x="195264" y="285688"/>
                </a:cubicBezTo>
                <a:cubicBezTo>
                  <a:pt x="127829" y="285688"/>
                  <a:pt x="73163" y="231021"/>
                  <a:pt x="73163" y="163587"/>
                </a:cubicBezTo>
                <a:cubicBezTo>
                  <a:pt x="73163" y="96153"/>
                  <a:pt x="127829" y="41486"/>
                  <a:pt x="195264" y="41486"/>
                </a:cubicBezTo>
                <a:close/>
                <a:moveTo>
                  <a:pt x="356144" y="51156"/>
                </a:moveTo>
                <a:cubicBezTo>
                  <a:pt x="364930" y="46146"/>
                  <a:pt x="376115" y="49208"/>
                  <a:pt x="381126" y="57994"/>
                </a:cubicBezTo>
                <a:cubicBezTo>
                  <a:pt x="399409" y="90144"/>
                  <a:pt x="408996" y="126504"/>
                  <a:pt x="408940" y="163489"/>
                </a:cubicBezTo>
                <a:cubicBezTo>
                  <a:pt x="408940" y="201047"/>
                  <a:pt x="399221" y="237238"/>
                  <a:pt x="381003" y="269180"/>
                </a:cubicBezTo>
                <a:cubicBezTo>
                  <a:pt x="376063" y="278005"/>
                  <a:pt x="364903" y="281155"/>
                  <a:pt x="356075" y="276215"/>
                </a:cubicBezTo>
                <a:cubicBezTo>
                  <a:pt x="347250" y="271275"/>
                  <a:pt x="344100" y="260115"/>
                  <a:pt x="349040" y="251289"/>
                </a:cubicBezTo>
                <a:cubicBezTo>
                  <a:pt x="349086" y="251204"/>
                  <a:pt x="349135" y="251119"/>
                  <a:pt x="349184" y="251036"/>
                </a:cubicBezTo>
                <a:cubicBezTo>
                  <a:pt x="364388" y="224366"/>
                  <a:pt x="372361" y="194188"/>
                  <a:pt x="372310" y="163489"/>
                </a:cubicBezTo>
                <a:cubicBezTo>
                  <a:pt x="372361" y="132857"/>
                  <a:pt x="364425" y="102741"/>
                  <a:pt x="349282" y="76114"/>
                </a:cubicBezTo>
                <a:cubicBezTo>
                  <a:pt x="344293" y="67326"/>
                  <a:pt x="347362" y="56158"/>
                  <a:pt x="356144" y="51156"/>
                </a:cubicBezTo>
                <a:close/>
              </a:path>
            </a:pathLst>
          </a:custGeom>
          <a:gradFill flip="none" rotWithShape="1">
            <a:gsLst>
              <a:gs pos="97000">
                <a:srgbClr val="818EFF"/>
              </a:gs>
              <a:gs pos="50000">
                <a:srgbClr val="2DB4FF"/>
              </a:gs>
              <a:gs pos="3000">
                <a:srgbClr val="0078D4"/>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grpSp>
        <p:nvGrpSpPr>
          <p:cNvPr id="56" name="Group 55">
            <a:extLst>
              <a:ext uri="{FF2B5EF4-FFF2-40B4-BE49-F238E27FC236}">
                <a16:creationId xmlns:a16="http://schemas.microsoft.com/office/drawing/2014/main" id="{DC89DBF8-022E-A179-B057-1F75CD515A92}"/>
              </a:ext>
              <a:ext uri="{C183D7F6-B498-43B3-948B-1728B52AA6E4}">
                <adec:decorative xmlns:adec="http://schemas.microsoft.com/office/drawing/2017/decorative" val="1"/>
              </a:ext>
            </a:extLst>
          </p:cNvPr>
          <p:cNvGrpSpPr/>
          <p:nvPr/>
        </p:nvGrpSpPr>
        <p:grpSpPr>
          <a:xfrm>
            <a:off x="1143796" y="3498279"/>
            <a:ext cx="139165" cy="1009607"/>
            <a:chOff x="1540495" y="3627256"/>
            <a:chExt cx="139165" cy="1009607"/>
          </a:xfrm>
        </p:grpSpPr>
        <p:sp>
          <p:nvSpPr>
            <p:cNvPr id="58" name="Graphic 69">
              <a:extLst>
                <a:ext uri="{FF2B5EF4-FFF2-40B4-BE49-F238E27FC236}">
                  <a16:creationId xmlns:a16="http://schemas.microsoft.com/office/drawing/2014/main" id="{F5B799F5-813B-424E-B09F-AAA7B95CEDDC}"/>
                </a:ext>
              </a:extLst>
            </p:cNvPr>
            <p:cNvSpPr/>
            <p:nvPr/>
          </p:nvSpPr>
          <p:spPr>
            <a:xfrm>
              <a:off x="1540495" y="3627256"/>
              <a:ext cx="139165" cy="139165"/>
            </a:xfrm>
            <a:custGeom>
              <a:avLst/>
              <a:gdLst>
                <a:gd name="connsiteX0" fmla="*/ 221289 w 442578"/>
                <a:gd name="connsiteY0" fmla="*/ 0 h 442578"/>
                <a:gd name="connsiteX1" fmla="*/ 442578 w 442578"/>
                <a:gd name="connsiteY1" fmla="*/ 221289 h 442578"/>
                <a:gd name="connsiteX2" fmla="*/ 221289 w 442578"/>
                <a:gd name="connsiteY2" fmla="*/ 442578 h 442578"/>
                <a:gd name="connsiteX3" fmla="*/ 0 w 442578"/>
                <a:gd name="connsiteY3" fmla="*/ 221289 h 442578"/>
                <a:gd name="connsiteX4" fmla="*/ 221289 w 442578"/>
                <a:gd name="connsiteY4" fmla="*/ 0 h 442578"/>
                <a:gd name="connsiteX5" fmla="*/ 292544 w 442578"/>
                <a:gd name="connsiteY5" fmla="*/ 154239 h 442578"/>
                <a:gd name="connsiteX6" fmla="*/ 193628 w 442578"/>
                <a:gd name="connsiteY6" fmla="*/ 253155 h 442578"/>
                <a:gd name="connsiteX7" fmla="*/ 150034 w 442578"/>
                <a:gd name="connsiteY7" fmla="*/ 209561 h 442578"/>
                <a:gd name="connsiteX8" fmla="*/ 126577 w 442578"/>
                <a:gd name="connsiteY8" fmla="*/ 210388 h 442578"/>
                <a:gd name="connsiteX9" fmla="*/ 126577 w 442578"/>
                <a:gd name="connsiteY9" fmla="*/ 233017 h 442578"/>
                <a:gd name="connsiteX10" fmla="*/ 181900 w 442578"/>
                <a:gd name="connsiteY10" fmla="*/ 288340 h 442578"/>
                <a:gd name="connsiteX11" fmla="*/ 205356 w 442578"/>
                <a:gd name="connsiteY11" fmla="*/ 288340 h 442578"/>
                <a:gd name="connsiteX12" fmla="*/ 316001 w 442578"/>
                <a:gd name="connsiteY12" fmla="*/ 177695 h 442578"/>
                <a:gd name="connsiteX13" fmla="*/ 316829 w 442578"/>
                <a:gd name="connsiteY13" fmla="*/ 154239 h 442578"/>
                <a:gd name="connsiteX14" fmla="*/ 293372 w 442578"/>
                <a:gd name="connsiteY14" fmla="*/ 153410 h 442578"/>
                <a:gd name="connsiteX15" fmla="*/ 292544 w 442578"/>
                <a:gd name="connsiteY15" fmla="*/ 154239 h 4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2578" h="442578">
                  <a:moveTo>
                    <a:pt x="221289" y="0"/>
                  </a:moveTo>
                  <a:cubicBezTo>
                    <a:pt x="343507" y="0"/>
                    <a:pt x="442578" y="99071"/>
                    <a:pt x="442578" y="221289"/>
                  </a:cubicBezTo>
                  <a:cubicBezTo>
                    <a:pt x="442578" y="343507"/>
                    <a:pt x="343507" y="442578"/>
                    <a:pt x="221289" y="442578"/>
                  </a:cubicBezTo>
                  <a:cubicBezTo>
                    <a:pt x="99071" y="442578"/>
                    <a:pt x="0" y="343507"/>
                    <a:pt x="0" y="221289"/>
                  </a:cubicBezTo>
                  <a:cubicBezTo>
                    <a:pt x="0" y="99071"/>
                    <a:pt x="99071" y="0"/>
                    <a:pt x="221289" y="0"/>
                  </a:cubicBezTo>
                  <a:close/>
                  <a:moveTo>
                    <a:pt x="292544" y="154239"/>
                  </a:moveTo>
                  <a:lnTo>
                    <a:pt x="193628" y="253155"/>
                  </a:lnTo>
                  <a:lnTo>
                    <a:pt x="150034" y="209561"/>
                  </a:lnTo>
                  <a:cubicBezTo>
                    <a:pt x="143328" y="203312"/>
                    <a:pt x="132826" y="203683"/>
                    <a:pt x="126577" y="210388"/>
                  </a:cubicBezTo>
                  <a:cubicBezTo>
                    <a:pt x="120638" y="216762"/>
                    <a:pt x="120638" y="226644"/>
                    <a:pt x="126577" y="233017"/>
                  </a:cubicBezTo>
                  <a:lnTo>
                    <a:pt x="181900" y="288340"/>
                  </a:lnTo>
                  <a:cubicBezTo>
                    <a:pt x="188379" y="294813"/>
                    <a:pt x="198877" y="294813"/>
                    <a:pt x="205356" y="288340"/>
                  </a:cubicBezTo>
                  <a:lnTo>
                    <a:pt x="316001" y="177695"/>
                  </a:lnTo>
                  <a:cubicBezTo>
                    <a:pt x="322706" y="171446"/>
                    <a:pt x="323078" y="160944"/>
                    <a:pt x="316829" y="154239"/>
                  </a:cubicBezTo>
                  <a:cubicBezTo>
                    <a:pt x="310579" y="147533"/>
                    <a:pt x="300079" y="147162"/>
                    <a:pt x="293372" y="153410"/>
                  </a:cubicBezTo>
                  <a:cubicBezTo>
                    <a:pt x="293086" y="153677"/>
                    <a:pt x="292810" y="153953"/>
                    <a:pt x="292544" y="154239"/>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60" name="Graphic 69">
              <a:extLst>
                <a:ext uri="{FF2B5EF4-FFF2-40B4-BE49-F238E27FC236}">
                  <a16:creationId xmlns:a16="http://schemas.microsoft.com/office/drawing/2014/main" id="{4E458B05-E8E5-4F1B-7E24-E1E035317DB7}"/>
                </a:ext>
              </a:extLst>
            </p:cNvPr>
            <p:cNvSpPr/>
            <p:nvPr/>
          </p:nvSpPr>
          <p:spPr>
            <a:xfrm>
              <a:off x="1540495" y="3915016"/>
              <a:ext cx="139165" cy="139165"/>
            </a:xfrm>
            <a:custGeom>
              <a:avLst/>
              <a:gdLst>
                <a:gd name="connsiteX0" fmla="*/ 221289 w 442578"/>
                <a:gd name="connsiteY0" fmla="*/ 0 h 442578"/>
                <a:gd name="connsiteX1" fmla="*/ 442578 w 442578"/>
                <a:gd name="connsiteY1" fmla="*/ 221289 h 442578"/>
                <a:gd name="connsiteX2" fmla="*/ 221289 w 442578"/>
                <a:gd name="connsiteY2" fmla="*/ 442578 h 442578"/>
                <a:gd name="connsiteX3" fmla="*/ 0 w 442578"/>
                <a:gd name="connsiteY3" fmla="*/ 221289 h 442578"/>
                <a:gd name="connsiteX4" fmla="*/ 221289 w 442578"/>
                <a:gd name="connsiteY4" fmla="*/ 0 h 442578"/>
                <a:gd name="connsiteX5" fmla="*/ 292544 w 442578"/>
                <a:gd name="connsiteY5" fmla="*/ 154239 h 442578"/>
                <a:gd name="connsiteX6" fmla="*/ 193628 w 442578"/>
                <a:gd name="connsiteY6" fmla="*/ 253155 h 442578"/>
                <a:gd name="connsiteX7" fmla="*/ 150034 w 442578"/>
                <a:gd name="connsiteY7" fmla="*/ 209561 h 442578"/>
                <a:gd name="connsiteX8" fmla="*/ 126577 w 442578"/>
                <a:gd name="connsiteY8" fmla="*/ 210388 h 442578"/>
                <a:gd name="connsiteX9" fmla="*/ 126577 w 442578"/>
                <a:gd name="connsiteY9" fmla="*/ 233017 h 442578"/>
                <a:gd name="connsiteX10" fmla="*/ 181900 w 442578"/>
                <a:gd name="connsiteY10" fmla="*/ 288340 h 442578"/>
                <a:gd name="connsiteX11" fmla="*/ 205356 w 442578"/>
                <a:gd name="connsiteY11" fmla="*/ 288340 h 442578"/>
                <a:gd name="connsiteX12" fmla="*/ 316001 w 442578"/>
                <a:gd name="connsiteY12" fmla="*/ 177695 h 442578"/>
                <a:gd name="connsiteX13" fmla="*/ 316829 w 442578"/>
                <a:gd name="connsiteY13" fmla="*/ 154239 h 442578"/>
                <a:gd name="connsiteX14" fmla="*/ 293372 w 442578"/>
                <a:gd name="connsiteY14" fmla="*/ 153410 h 442578"/>
                <a:gd name="connsiteX15" fmla="*/ 292544 w 442578"/>
                <a:gd name="connsiteY15" fmla="*/ 154239 h 4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2578" h="442578">
                  <a:moveTo>
                    <a:pt x="221289" y="0"/>
                  </a:moveTo>
                  <a:cubicBezTo>
                    <a:pt x="343507" y="0"/>
                    <a:pt x="442578" y="99071"/>
                    <a:pt x="442578" y="221289"/>
                  </a:cubicBezTo>
                  <a:cubicBezTo>
                    <a:pt x="442578" y="343507"/>
                    <a:pt x="343507" y="442578"/>
                    <a:pt x="221289" y="442578"/>
                  </a:cubicBezTo>
                  <a:cubicBezTo>
                    <a:pt x="99071" y="442578"/>
                    <a:pt x="0" y="343507"/>
                    <a:pt x="0" y="221289"/>
                  </a:cubicBezTo>
                  <a:cubicBezTo>
                    <a:pt x="0" y="99071"/>
                    <a:pt x="99071" y="0"/>
                    <a:pt x="221289" y="0"/>
                  </a:cubicBezTo>
                  <a:close/>
                  <a:moveTo>
                    <a:pt x="292544" y="154239"/>
                  </a:moveTo>
                  <a:lnTo>
                    <a:pt x="193628" y="253155"/>
                  </a:lnTo>
                  <a:lnTo>
                    <a:pt x="150034" y="209561"/>
                  </a:lnTo>
                  <a:cubicBezTo>
                    <a:pt x="143328" y="203312"/>
                    <a:pt x="132826" y="203683"/>
                    <a:pt x="126577" y="210388"/>
                  </a:cubicBezTo>
                  <a:cubicBezTo>
                    <a:pt x="120638" y="216762"/>
                    <a:pt x="120638" y="226644"/>
                    <a:pt x="126577" y="233017"/>
                  </a:cubicBezTo>
                  <a:lnTo>
                    <a:pt x="181900" y="288340"/>
                  </a:lnTo>
                  <a:cubicBezTo>
                    <a:pt x="188379" y="294813"/>
                    <a:pt x="198877" y="294813"/>
                    <a:pt x="205356" y="288340"/>
                  </a:cubicBezTo>
                  <a:lnTo>
                    <a:pt x="316001" y="177695"/>
                  </a:lnTo>
                  <a:cubicBezTo>
                    <a:pt x="322706" y="171446"/>
                    <a:pt x="323078" y="160944"/>
                    <a:pt x="316829" y="154239"/>
                  </a:cubicBezTo>
                  <a:cubicBezTo>
                    <a:pt x="310579" y="147533"/>
                    <a:pt x="300079" y="147162"/>
                    <a:pt x="293372" y="153410"/>
                  </a:cubicBezTo>
                  <a:cubicBezTo>
                    <a:pt x="293086" y="153677"/>
                    <a:pt x="292810" y="153953"/>
                    <a:pt x="292544" y="154239"/>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61" name="Graphic 69">
              <a:extLst>
                <a:ext uri="{FF2B5EF4-FFF2-40B4-BE49-F238E27FC236}">
                  <a16:creationId xmlns:a16="http://schemas.microsoft.com/office/drawing/2014/main" id="{76B99721-628D-EE16-67F2-6115C1E819EB}"/>
                </a:ext>
              </a:extLst>
            </p:cNvPr>
            <p:cNvSpPr/>
            <p:nvPr/>
          </p:nvSpPr>
          <p:spPr>
            <a:xfrm>
              <a:off x="1540495" y="4206427"/>
              <a:ext cx="139165" cy="139165"/>
            </a:xfrm>
            <a:custGeom>
              <a:avLst/>
              <a:gdLst>
                <a:gd name="connsiteX0" fmla="*/ 221289 w 442578"/>
                <a:gd name="connsiteY0" fmla="*/ 0 h 442578"/>
                <a:gd name="connsiteX1" fmla="*/ 442578 w 442578"/>
                <a:gd name="connsiteY1" fmla="*/ 221289 h 442578"/>
                <a:gd name="connsiteX2" fmla="*/ 221289 w 442578"/>
                <a:gd name="connsiteY2" fmla="*/ 442578 h 442578"/>
                <a:gd name="connsiteX3" fmla="*/ 0 w 442578"/>
                <a:gd name="connsiteY3" fmla="*/ 221289 h 442578"/>
                <a:gd name="connsiteX4" fmla="*/ 221289 w 442578"/>
                <a:gd name="connsiteY4" fmla="*/ 0 h 442578"/>
                <a:gd name="connsiteX5" fmla="*/ 292544 w 442578"/>
                <a:gd name="connsiteY5" fmla="*/ 154239 h 442578"/>
                <a:gd name="connsiteX6" fmla="*/ 193628 w 442578"/>
                <a:gd name="connsiteY6" fmla="*/ 253155 h 442578"/>
                <a:gd name="connsiteX7" fmla="*/ 150034 w 442578"/>
                <a:gd name="connsiteY7" fmla="*/ 209561 h 442578"/>
                <a:gd name="connsiteX8" fmla="*/ 126577 w 442578"/>
                <a:gd name="connsiteY8" fmla="*/ 210388 h 442578"/>
                <a:gd name="connsiteX9" fmla="*/ 126577 w 442578"/>
                <a:gd name="connsiteY9" fmla="*/ 233017 h 442578"/>
                <a:gd name="connsiteX10" fmla="*/ 181900 w 442578"/>
                <a:gd name="connsiteY10" fmla="*/ 288340 h 442578"/>
                <a:gd name="connsiteX11" fmla="*/ 205356 w 442578"/>
                <a:gd name="connsiteY11" fmla="*/ 288340 h 442578"/>
                <a:gd name="connsiteX12" fmla="*/ 316001 w 442578"/>
                <a:gd name="connsiteY12" fmla="*/ 177695 h 442578"/>
                <a:gd name="connsiteX13" fmla="*/ 316829 w 442578"/>
                <a:gd name="connsiteY13" fmla="*/ 154239 h 442578"/>
                <a:gd name="connsiteX14" fmla="*/ 293372 w 442578"/>
                <a:gd name="connsiteY14" fmla="*/ 153410 h 442578"/>
                <a:gd name="connsiteX15" fmla="*/ 292544 w 442578"/>
                <a:gd name="connsiteY15" fmla="*/ 154239 h 4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2578" h="442578">
                  <a:moveTo>
                    <a:pt x="221289" y="0"/>
                  </a:moveTo>
                  <a:cubicBezTo>
                    <a:pt x="343507" y="0"/>
                    <a:pt x="442578" y="99071"/>
                    <a:pt x="442578" y="221289"/>
                  </a:cubicBezTo>
                  <a:cubicBezTo>
                    <a:pt x="442578" y="343507"/>
                    <a:pt x="343507" y="442578"/>
                    <a:pt x="221289" y="442578"/>
                  </a:cubicBezTo>
                  <a:cubicBezTo>
                    <a:pt x="99071" y="442578"/>
                    <a:pt x="0" y="343507"/>
                    <a:pt x="0" y="221289"/>
                  </a:cubicBezTo>
                  <a:cubicBezTo>
                    <a:pt x="0" y="99071"/>
                    <a:pt x="99071" y="0"/>
                    <a:pt x="221289" y="0"/>
                  </a:cubicBezTo>
                  <a:close/>
                  <a:moveTo>
                    <a:pt x="292544" y="154239"/>
                  </a:moveTo>
                  <a:lnTo>
                    <a:pt x="193628" y="253155"/>
                  </a:lnTo>
                  <a:lnTo>
                    <a:pt x="150034" y="209561"/>
                  </a:lnTo>
                  <a:cubicBezTo>
                    <a:pt x="143328" y="203312"/>
                    <a:pt x="132826" y="203683"/>
                    <a:pt x="126577" y="210388"/>
                  </a:cubicBezTo>
                  <a:cubicBezTo>
                    <a:pt x="120638" y="216762"/>
                    <a:pt x="120638" y="226644"/>
                    <a:pt x="126577" y="233017"/>
                  </a:cubicBezTo>
                  <a:lnTo>
                    <a:pt x="181900" y="288340"/>
                  </a:lnTo>
                  <a:cubicBezTo>
                    <a:pt x="188379" y="294813"/>
                    <a:pt x="198877" y="294813"/>
                    <a:pt x="205356" y="288340"/>
                  </a:cubicBezTo>
                  <a:lnTo>
                    <a:pt x="316001" y="177695"/>
                  </a:lnTo>
                  <a:cubicBezTo>
                    <a:pt x="322706" y="171446"/>
                    <a:pt x="323078" y="160944"/>
                    <a:pt x="316829" y="154239"/>
                  </a:cubicBezTo>
                  <a:cubicBezTo>
                    <a:pt x="310579" y="147533"/>
                    <a:pt x="300079" y="147162"/>
                    <a:pt x="293372" y="153410"/>
                  </a:cubicBezTo>
                  <a:cubicBezTo>
                    <a:pt x="293086" y="153677"/>
                    <a:pt x="292810" y="153953"/>
                    <a:pt x="292544" y="154239"/>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81" name="Graphic 69">
              <a:extLst>
                <a:ext uri="{FF2B5EF4-FFF2-40B4-BE49-F238E27FC236}">
                  <a16:creationId xmlns:a16="http://schemas.microsoft.com/office/drawing/2014/main" id="{C23374A0-4454-0270-8B4E-3779336E0EDA}"/>
                </a:ext>
              </a:extLst>
            </p:cNvPr>
            <p:cNvSpPr/>
            <p:nvPr/>
          </p:nvSpPr>
          <p:spPr>
            <a:xfrm>
              <a:off x="1540495" y="4497698"/>
              <a:ext cx="139165" cy="139165"/>
            </a:xfrm>
            <a:custGeom>
              <a:avLst/>
              <a:gdLst>
                <a:gd name="connsiteX0" fmla="*/ 221289 w 442578"/>
                <a:gd name="connsiteY0" fmla="*/ 0 h 442578"/>
                <a:gd name="connsiteX1" fmla="*/ 442578 w 442578"/>
                <a:gd name="connsiteY1" fmla="*/ 221289 h 442578"/>
                <a:gd name="connsiteX2" fmla="*/ 221289 w 442578"/>
                <a:gd name="connsiteY2" fmla="*/ 442578 h 442578"/>
                <a:gd name="connsiteX3" fmla="*/ 0 w 442578"/>
                <a:gd name="connsiteY3" fmla="*/ 221289 h 442578"/>
                <a:gd name="connsiteX4" fmla="*/ 221289 w 442578"/>
                <a:gd name="connsiteY4" fmla="*/ 0 h 442578"/>
                <a:gd name="connsiteX5" fmla="*/ 292544 w 442578"/>
                <a:gd name="connsiteY5" fmla="*/ 154239 h 442578"/>
                <a:gd name="connsiteX6" fmla="*/ 193628 w 442578"/>
                <a:gd name="connsiteY6" fmla="*/ 253155 h 442578"/>
                <a:gd name="connsiteX7" fmla="*/ 150034 w 442578"/>
                <a:gd name="connsiteY7" fmla="*/ 209561 h 442578"/>
                <a:gd name="connsiteX8" fmla="*/ 126577 w 442578"/>
                <a:gd name="connsiteY8" fmla="*/ 210388 h 442578"/>
                <a:gd name="connsiteX9" fmla="*/ 126577 w 442578"/>
                <a:gd name="connsiteY9" fmla="*/ 233017 h 442578"/>
                <a:gd name="connsiteX10" fmla="*/ 181900 w 442578"/>
                <a:gd name="connsiteY10" fmla="*/ 288340 h 442578"/>
                <a:gd name="connsiteX11" fmla="*/ 205356 w 442578"/>
                <a:gd name="connsiteY11" fmla="*/ 288340 h 442578"/>
                <a:gd name="connsiteX12" fmla="*/ 316001 w 442578"/>
                <a:gd name="connsiteY12" fmla="*/ 177695 h 442578"/>
                <a:gd name="connsiteX13" fmla="*/ 316829 w 442578"/>
                <a:gd name="connsiteY13" fmla="*/ 154239 h 442578"/>
                <a:gd name="connsiteX14" fmla="*/ 293372 w 442578"/>
                <a:gd name="connsiteY14" fmla="*/ 153410 h 442578"/>
                <a:gd name="connsiteX15" fmla="*/ 292544 w 442578"/>
                <a:gd name="connsiteY15" fmla="*/ 154239 h 4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2578" h="442578">
                  <a:moveTo>
                    <a:pt x="221289" y="0"/>
                  </a:moveTo>
                  <a:cubicBezTo>
                    <a:pt x="343507" y="0"/>
                    <a:pt x="442578" y="99071"/>
                    <a:pt x="442578" y="221289"/>
                  </a:cubicBezTo>
                  <a:cubicBezTo>
                    <a:pt x="442578" y="343507"/>
                    <a:pt x="343507" y="442578"/>
                    <a:pt x="221289" y="442578"/>
                  </a:cubicBezTo>
                  <a:cubicBezTo>
                    <a:pt x="99071" y="442578"/>
                    <a:pt x="0" y="343507"/>
                    <a:pt x="0" y="221289"/>
                  </a:cubicBezTo>
                  <a:cubicBezTo>
                    <a:pt x="0" y="99071"/>
                    <a:pt x="99071" y="0"/>
                    <a:pt x="221289" y="0"/>
                  </a:cubicBezTo>
                  <a:close/>
                  <a:moveTo>
                    <a:pt x="292544" y="154239"/>
                  </a:moveTo>
                  <a:lnTo>
                    <a:pt x="193628" y="253155"/>
                  </a:lnTo>
                  <a:lnTo>
                    <a:pt x="150034" y="209561"/>
                  </a:lnTo>
                  <a:cubicBezTo>
                    <a:pt x="143328" y="203312"/>
                    <a:pt x="132826" y="203683"/>
                    <a:pt x="126577" y="210388"/>
                  </a:cubicBezTo>
                  <a:cubicBezTo>
                    <a:pt x="120638" y="216762"/>
                    <a:pt x="120638" y="226644"/>
                    <a:pt x="126577" y="233017"/>
                  </a:cubicBezTo>
                  <a:lnTo>
                    <a:pt x="181900" y="288340"/>
                  </a:lnTo>
                  <a:cubicBezTo>
                    <a:pt x="188379" y="294813"/>
                    <a:pt x="198877" y="294813"/>
                    <a:pt x="205356" y="288340"/>
                  </a:cubicBezTo>
                  <a:lnTo>
                    <a:pt x="316001" y="177695"/>
                  </a:lnTo>
                  <a:cubicBezTo>
                    <a:pt x="322706" y="171446"/>
                    <a:pt x="323078" y="160944"/>
                    <a:pt x="316829" y="154239"/>
                  </a:cubicBezTo>
                  <a:cubicBezTo>
                    <a:pt x="310579" y="147533"/>
                    <a:pt x="300079" y="147162"/>
                    <a:pt x="293372" y="153410"/>
                  </a:cubicBezTo>
                  <a:cubicBezTo>
                    <a:pt x="293086" y="153677"/>
                    <a:pt x="292810" y="153953"/>
                    <a:pt x="292544" y="154239"/>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grpSp>
      <p:sp>
        <p:nvSpPr>
          <p:cNvPr id="48" name="Rounded Rectangle 1">
            <a:extLst>
              <a:ext uri="{FF2B5EF4-FFF2-40B4-BE49-F238E27FC236}">
                <a16:creationId xmlns:a16="http://schemas.microsoft.com/office/drawing/2014/main" id="{75D28436-A966-46E3-645D-870D391DB0E0}"/>
              </a:ext>
              <a:ext uri="{C183D7F6-B498-43B3-948B-1728B52AA6E4}">
                <adec:decorative xmlns:adec="http://schemas.microsoft.com/office/drawing/2017/decorative" val="1"/>
              </a:ext>
            </a:extLst>
          </p:cNvPr>
          <p:cNvSpPr/>
          <p:nvPr/>
        </p:nvSpPr>
        <p:spPr bwMode="auto">
          <a:xfrm>
            <a:off x="621366" y="1355079"/>
            <a:ext cx="10949269" cy="3982806"/>
          </a:xfrm>
          <a:prstGeom prst="roundRect">
            <a:avLst>
              <a:gd name="adj" fmla="val 2901"/>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32472" fontAlgn="base">
              <a:spcBef>
                <a:spcPct val="0"/>
              </a:spcBef>
              <a:spcAft>
                <a:spcPct val="0"/>
              </a:spcAft>
            </a:pPr>
            <a:endParaRPr lang="en-US" sz="1600">
              <a:solidFill>
                <a:schemeClr val="tx1"/>
              </a:solidFill>
              <a:latin typeface="Segoe UI"/>
              <a:cs typeface="Segoe UI" pitchFamily="34" charset="0"/>
            </a:endParaRPr>
          </a:p>
        </p:txBody>
      </p:sp>
      <p:cxnSp>
        <p:nvCxnSpPr>
          <p:cNvPr id="50" name="Straight Connector 49">
            <a:extLst>
              <a:ext uri="{FF2B5EF4-FFF2-40B4-BE49-F238E27FC236}">
                <a16:creationId xmlns:a16="http://schemas.microsoft.com/office/drawing/2014/main" id="{D3CCEA03-4B67-5797-2AD2-A098AC9C27F8}"/>
              </a:ext>
              <a:ext uri="{C183D7F6-B498-43B3-948B-1728B52AA6E4}">
                <adec:decorative xmlns:adec="http://schemas.microsoft.com/office/drawing/2017/decorative" val="1"/>
              </a:ext>
            </a:extLst>
          </p:cNvPr>
          <p:cNvCxnSpPr/>
          <p:nvPr/>
        </p:nvCxnSpPr>
        <p:spPr>
          <a:xfrm>
            <a:off x="4234284" y="1355079"/>
            <a:ext cx="0" cy="3982806"/>
          </a:xfrm>
          <a:prstGeom prst="line">
            <a:avLst/>
          </a:prstGeom>
          <a:ln>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84548E46-5213-5A48-1AA1-64B507E7D42C}"/>
              </a:ext>
              <a:ext uri="{C183D7F6-B498-43B3-948B-1728B52AA6E4}">
                <adec:decorative xmlns:adec="http://schemas.microsoft.com/office/drawing/2017/decorative" val="1"/>
              </a:ext>
            </a:extLst>
          </p:cNvPr>
          <p:cNvCxnSpPr/>
          <p:nvPr/>
        </p:nvCxnSpPr>
        <p:spPr>
          <a:xfrm>
            <a:off x="7905952" y="1355079"/>
            <a:ext cx="0" cy="3982806"/>
          </a:xfrm>
          <a:prstGeom prst="line">
            <a:avLst/>
          </a:prstGeom>
          <a:ln>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83" name="Left Bracket 82">
            <a:extLst>
              <a:ext uri="{FF2B5EF4-FFF2-40B4-BE49-F238E27FC236}">
                <a16:creationId xmlns:a16="http://schemas.microsoft.com/office/drawing/2014/main" id="{E07A5071-340A-40C2-94D8-B8FCD9C8A0B7}"/>
              </a:ext>
              <a:ext uri="{C183D7F6-B498-43B3-948B-1728B52AA6E4}">
                <adec:decorative xmlns:adec="http://schemas.microsoft.com/office/drawing/2017/decorative" val="1"/>
              </a:ext>
            </a:extLst>
          </p:cNvPr>
          <p:cNvSpPr/>
          <p:nvPr/>
        </p:nvSpPr>
        <p:spPr>
          <a:xfrm rot="16200000">
            <a:off x="5950692" y="160789"/>
            <a:ext cx="287437" cy="11010900"/>
          </a:xfrm>
          <a:prstGeom prst="leftBracket">
            <a:avLst>
              <a:gd name="adj" fmla="val 110458"/>
            </a:avLst>
          </a:prstGeom>
          <a:ln w="15875">
            <a:solidFill>
              <a:srgbClr val="8661C5"/>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UI"/>
              <a:ea typeface="+mn-ea"/>
              <a:cs typeface="+mn-cs"/>
            </a:endParaRPr>
          </a:p>
        </p:txBody>
      </p:sp>
      <p:sp>
        <p:nvSpPr>
          <p:cNvPr id="86" name="Rectangle 85">
            <a:extLst>
              <a:ext uri="{FF2B5EF4-FFF2-40B4-BE49-F238E27FC236}">
                <a16:creationId xmlns:a16="http://schemas.microsoft.com/office/drawing/2014/main" id="{3418EB2C-E528-0B90-02AD-94F344177D17}"/>
              </a:ext>
              <a:ext uri="{C183D7F6-B498-43B3-948B-1728B52AA6E4}">
                <adec:decorative xmlns:adec="http://schemas.microsoft.com/office/drawing/2017/decorative" val="1"/>
              </a:ext>
            </a:extLst>
          </p:cNvPr>
          <p:cNvSpPr/>
          <p:nvPr/>
        </p:nvSpPr>
        <p:spPr bwMode="auto">
          <a:xfrm>
            <a:off x="7898725" y="1355079"/>
            <a:ext cx="3677334" cy="3982806"/>
          </a:xfrm>
          <a:prstGeom prst="rect">
            <a:avLst/>
          </a:prstGeom>
          <a:ln w="22225">
            <a:gradFill flip="none" rotWithShape="1">
              <a:gsLst>
                <a:gs pos="3000">
                  <a:srgbClr val="0078D4"/>
                </a:gs>
                <a:gs pos="30000">
                  <a:srgbClr val="2DB4FF"/>
                </a:gs>
                <a:gs pos="70000">
                  <a:srgbClr val="D660FF"/>
                </a:gs>
                <a:gs pos="52000">
                  <a:srgbClr val="818EFF"/>
                </a:gs>
                <a:gs pos="35000">
                  <a:srgbClr val="2DB4FF"/>
                </a:gs>
                <a:gs pos="97000">
                  <a:srgbClr val="FEA874"/>
                </a:gs>
              </a:gsLst>
              <a:lin ang="0" scaled="1"/>
              <a:tileRect/>
            </a:gradFill>
            <a:headEnd type="none" w="lg" len="med"/>
            <a:tailEnd type="none" w="lg" len="med"/>
          </a:ln>
        </p:spPr>
        <p:style>
          <a:lnRef idx="1">
            <a:schemeClr val="accent1"/>
          </a:lnRef>
          <a:fillRef idx="0">
            <a:schemeClr val="accent1"/>
          </a:fillRef>
          <a:effectRef idx="0">
            <a:schemeClr val="accent1"/>
          </a:effectRef>
          <a:fontRef idx="minor">
            <a:schemeClr val="tx1"/>
          </a:fontRef>
        </p:style>
        <p:txBody>
          <a:bodyPr rtlCol="0" anchor="ctr"/>
          <a:lstStyle/>
          <a:p>
            <a:pPr algn="ctr" defTabSz="914400"/>
            <a:endParaRPr lang="en-US" sz="1800" err="1">
              <a:solidFill>
                <a:schemeClr val="tx1"/>
              </a:solidFill>
            </a:endParaRPr>
          </a:p>
        </p:txBody>
      </p:sp>
      <p:sp>
        <p:nvSpPr>
          <p:cNvPr id="7" name="TextBox 6">
            <a:extLst>
              <a:ext uri="{FF2B5EF4-FFF2-40B4-BE49-F238E27FC236}">
                <a16:creationId xmlns:a16="http://schemas.microsoft.com/office/drawing/2014/main" id="{93066ACF-FCC3-D4B8-3A89-214D8B09750F}"/>
              </a:ext>
              <a:ext uri="{C183D7F6-B498-43B3-948B-1728B52AA6E4}">
                <adec:decorative xmlns:adec="http://schemas.microsoft.com/office/drawing/2017/decorative" val="0"/>
              </a:ext>
            </a:extLst>
          </p:cNvPr>
          <p:cNvSpPr txBox="1"/>
          <p:nvPr/>
        </p:nvSpPr>
        <p:spPr>
          <a:xfrm>
            <a:off x="8211940" y="2325810"/>
            <a:ext cx="2584193" cy="369332"/>
          </a:xfrm>
          <a:prstGeom prst="rect">
            <a:avLst/>
          </a:prstGeom>
          <a:noFill/>
        </p:spPr>
        <p:txBody>
          <a:bodyPr wrap="square" lIns="0" tIns="0" rIns="0" bIns="0" rtlCol="0" anchor="t">
            <a:spAutoFit/>
          </a:bodyPr>
          <a:lstStyle/>
          <a:p>
            <a:pPr marL="0" marR="0" lvl="0" indent="0" algn="l" defTabSz="914367" rtl="0" eaLnBrk="1" fontAlgn="auto" latinLnBrk="0" hangingPunct="1">
              <a:lnSpc>
                <a:spcPct val="100000"/>
              </a:lnSpc>
              <a:spcBef>
                <a:spcPct val="0"/>
              </a:spcBef>
              <a:spcAft>
                <a:spcPct val="0"/>
              </a:spcAft>
              <a:buClrTx/>
              <a:buSzTx/>
              <a:buFontTx/>
              <a:buNone/>
              <a:tabLst/>
              <a:defRPr/>
            </a:pPr>
            <a:r>
              <a:rPr kumimoji="0" lang="en-US" sz="2400" b="1" i="0" u="none" strike="noStrike" kern="1200" cap="none" spc="-50" normalizeH="0" baseline="0" noProof="0">
                <a:ln>
                  <a:noFill/>
                </a:ln>
                <a:solidFill>
                  <a:srgbClr val="8661C5"/>
                </a:solidFill>
                <a:effectLst/>
                <a:uLnTx/>
                <a:uFillTx/>
                <a:latin typeface="Segoe UI Semibold" panose="020B0502040204020203" pitchFamily="34" charset="0"/>
                <a:ea typeface="+mn-ea"/>
                <a:cs typeface="Segoe UI Semibold" panose="020B0502040204020203" pitchFamily="34" charset="0"/>
              </a:rPr>
              <a:t>Technical skills</a:t>
            </a:r>
          </a:p>
        </p:txBody>
      </p:sp>
      <p:sp>
        <p:nvSpPr>
          <p:cNvPr id="17" name="Rectangle: Rounded Corners 25">
            <a:extLst>
              <a:ext uri="{FF2B5EF4-FFF2-40B4-BE49-F238E27FC236}">
                <a16:creationId xmlns:a16="http://schemas.microsoft.com/office/drawing/2014/main" id="{B889CD7A-BA05-BE60-40E2-12C0D193B438}"/>
              </a:ext>
              <a:ext uri="{C183D7F6-B498-43B3-948B-1728B52AA6E4}">
                <adec:decorative xmlns:adec="http://schemas.microsoft.com/office/drawing/2017/decorative" val="0"/>
              </a:ext>
            </a:extLst>
          </p:cNvPr>
          <p:cNvSpPr/>
          <p:nvPr/>
        </p:nvSpPr>
        <p:spPr>
          <a:xfrm>
            <a:off x="10386339" y="1245450"/>
            <a:ext cx="1056603" cy="982650"/>
          </a:xfrm>
          <a:prstGeom prst="roundRect">
            <a:avLst>
              <a:gd name="adj" fmla="val 7352"/>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360000" rIns="182880" bIns="108000" numCol="1" spcCol="0" rtlCol="0" fromWordArt="0" anchor="b" anchorCtr="0" forceAA="0" compatLnSpc="1">
            <a:prstTxWarp prst="textNoShape">
              <a:avLst/>
            </a:prstTxWarp>
            <a:noAutofit/>
          </a:bodyPr>
          <a:lstStyle/>
          <a:p>
            <a:pPr algn="ctr" defTabSz="932472" fontAlgn="base">
              <a:lnSpc>
                <a:spcPct val="80000"/>
              </a:lnSpc>
              <a:spcBef>
                <a:spcPct val="0"/>
              </a:spcBef>
              <a:spcAft>
                <a:spcPct val="0"/>
              </a:spcAft>
            </a:pPr>
            <a:r>
              <a:rPr lang="en-GB" sz="1200" b="1">
                <a:solidFill>
                  <a:prstClr val="white"/>
                </a:solidFill>
                <a:latin typeface="Segoe UI Semibold" panose="020B0502040204020203" pitchFamily="34" charset="0"/>
                <a:cs typeface="Segoe UI Semibold" panose="020B0502040204020203" pitchFamily="34" charset="0"/>
              </a:rPr>
              <a:t>You are here</a:t>
            </a:r>
          </a:p>
        </p:txBody>
      </p:sp>
      <p:sp>
        <p:nvSpPr>
          <p:cNvPr id="9" name="Graphic 21">
            <a:extLst>
              <a:ext uri="{FF2B5EF4-FFF2-40B4-BE49-F238E27FC236}">
                <a16:creationId xmlns:a16="http://schemas.microsoft.com/office/drawing/2014/main" id="{6395CE79-57E2-EF7E-E16D-0B3642EBE2FE}"/>
              </a:ext>
              <a:ext uri="{C183D7F6-B498-43B3-948B-1728B52AA6E4}">
                <adec:decorative xmlns:adec="http://schemas.microsoft.com/office/drawing/2017/decorative" val="1"/>
              </a:ext>
            </a:extLst>
          </p:cNvPr>
          <p:cNvSpPr/>
          <p:nvPr/>
        </p:nvSpPr>
        <p:spPr>
          <a:xfrm>
            <a:off x="8211940" y="1775807"/>
            <a:ext cx="458686" cy="454459"/>
          </a:xfrm>
          <a:custGeom>
            <a:avLst/>
            <a:gdLst>
              <a:gd name="connsiteX0" fmla="*/ 33055 w 458686"/>
              <a:gd name="connsiteY0" fmla="*/ 242402 h 454459"/>
              <a:gd name="connsiteX1" fmla="*/ 238193 w 458686"/>
              <a:gd name="connsiteY1" fmla="*/ 242402 h 454459"/>
              <a:gd name="connsiteX2" fmla="*/ 198329 w 458686"/>
              <a:gd name="connsiteY2" fmla="*/ 341566 h 454459"/>
              <a:gd name="connsiteX3" fmla="*/ 214614 w 458686"/>
              <a:gd name="connsiteY3" fmla="*/ 407963 h 454459"/>
              <a:gd name="connsiteX4" fmla="*/ 143238 w 458686"/>
              <a:gd name="connsiteY4" fmla="*/ 418694 h 454459"/>
              <a:gd name="connsiteX5" fmla="*/ 110 w 458686"/>
              <a:gd name="connsiteY5" fmla="*/ 324598 h 454459"/>
              <a:gd name="connsiteX6" fmla="*/ 0 w 458686"/>
              <a:gd name="connsiteY6" fmla="*/ 319530 h 454459"/>
              <a:gd name="connsiteX7" fmla="*/ 0 w 458686"/>
              <a:gd name="connsiteY7" fmla="*/ 275457 h 454459"/>
              <a:gd name="connsiteX8" fmla="*/ 29882 w 458686"/>
              <a:gd name="connsiteY8" fmla="*/ 242556 h 454459"/>
              <a:gd name="connsiteX9" fmla="*/ 33055 w 458686"/>
              <a:gd name="connsiteY9" fmla="*/ 242402 h 454459"/>
              <a:gd name="connsiteX10" fmla="*/ 418694 w 458686"/>
              <a:gd name="connsiteY10" fmla="*/ 121201 h 454459"/>
              <a:gd name="connsiteX11" fmla="*/ 341566 w 458686"/>
              <a:gd name="connsiteY11" fmla="*/ 198329 h 454459"/>
              <a:gd name="connsiteX12" fmla="*/ 264439 w 458686"/>
              <a:gd name="connsiteY12" fmla="*/ 121201 h 454459"/>
              <a:gd name="connsiteX13" fmla="*/ 341566 w 458686"/>
              <a:gd name="connsiteY13" fmla="*/ 44073 h 454459"/>
              <a:gd name="connsiteX14" fmla="*/ 418694 w 458686"/>
              <a:gd name="connsiteY14" fmla="*/ 121201 h 454459"/>
              <a:gd name="connsiteX15" fmla="*/ 143238 w 458686"/>
              <a:gd name="connsiteY15" fmla="*/ 0 h 454459"/>
              <a:gd name="connsiteX16" fmla="*/ 242402 w 458686"/>
              <a:gd name="connsiteY16" fmla="*/ 99164 h 454459"/>
              <a:gd name="connsiteX17" fmla="*/ 143238 w 458686"/>
              <a:gd name="connsiteY17" fmla="*/ 198329 h 454459"/>
              <a:gd name="connsiteX18" fmla="*/ 44073 w 458686"/>
              <a:gd name="connsiteY18" fmla="*/ 99164 h 454459"/>
              <a:gd name="connsiteX19" fmla="*/ 143238 w 458686"/>
              <a:gd name="connsiteY19" fmla="*/ 0 h 454459"/>
              <a:gd name="connsiteX20" fmla="*/ 270543 w 458686"/>
              <a:gd name="connsiteY20" fmla="*/ 263888 h 454459"/>
              <a:gd name="connsiteX21" fmla="*/ 240445 w 458686"/>
              <a:gd name="connsiteY21" fmla="*/ 318468 h 454459"/>
              <a:gd name="connsiteX22" fmla="*/ 238788 w 458686"/>
              <a:gd name="connsiteY22" fmla="*/ 318913 h 454459"/>
              <a:gd name="connsiteX23" fmla="*/ 225919 w 458686"/>
              <a:gd name="connsiteY23" fmla="*/ 322086 h 454459"/>
              <a:gd name="connsiteX24" fmla="*/ 226051 w 458686"/>
              <a:gd name="connsiteY24" fmla="*/ 361906 h 454459"/>
              <a:gd name="connsiteX25" fmla="*/ 237951 w 458686"/>
              <a:gd name="connsiteY25" fmla="*/ 364771 h 454459"/>
              <a:gd name="connsiteX26" fmla="*/ 270477 w 458686"/>
              <a:gd name="connsiteY26" fmla="*/ 417938 h 454459"/>
              <a:gd name="connsiteX27" fmla="*/ 269904 w 458686"/>
              <a:gd name="connsiteY27" fmla="*/ 420083 h 454459"/>
              <a:gd name="connsiteX28" fmla="*/ 265783 w 458686"/>
              <a:gd name="connsiteY28" fmla="*/ 434010 h 454459"/>
              <a:gd name="connsiteX29" fmla="*/ 298507 w 458686"/>
              <a:gd name="connsiteY29" fmla="*/ 454305 h 454459"/>
              <a:gd name="connsiteX30" fmla="*/ 309371 w 458686"/>
              <a:gd name="connsiteY30" fmla="*/ 442890 h 454459"/>
              <a:gd name="connsiteX31" fmla="*/ 371679 w 458686"/>
              <a:gd name="connsiteY31" fmla="*/ 441315 h 454459"/>
              <a:gd name="connsiteX32" fmla="*/ 373255 w 458686"/>
              <a:gd name="connsiteY32" fmla="*/ 442890 h 454459"/>
              <a:gd name="connsiteX33" fmla="*/ 384251 w 458686"/>
              <a:gd name="connsiteY33" fmla="*/ 454460 h 454459"/>
              <a:gd name="connsiteX34" fmla="*/ 416909 w 458686"/>
              <a:gd name="connsiteY34" fmla="*/ 434340 h 454459"/>
              <a:gd name="connsiteX35" fmla="*/ 412546 w 458686"/>
              <a:gd name="connsiteY35" fmla="*/ 419223 h 454459"/>
              <a:gd name="connsiteX36" fmla="*/ 442677 w 458686"/>
              <a:gd name="connsiteY36" fmla="*/ 364661 h 454459"/>
              <a:gd name="connsiteX37" fmla="*/ 444323 w 458686"/>
              <a:gd name="connsiteY37" fmla="*/ 364220 h 454459"/>
              <a:gd name="connsiteX38" fmla="*/ 457170 w 458686"/>
              <a:gd name="connsiteY38" fmla="*/ 361047 h 454459"/>
              <a:gd name="connsiteX39" fmla="*/ 457038 w 458686"/>
              <a:gd name="connsiteY39" fmla="*/ 321205 h 454459"/>
              <a:gd name="connsiteX40" fmla="*/ 445138 w 458686"/>
              <a:gd name="connsiteY40" fmla="*/ 318340 h 454459"/>
              <a:gd name="connsiteX41" fmla="*/ 412636 w 458686"/>
              <a:gd name="connsiteY41" fmla="*/ 265155 h 454459"/>
              <a:gd name="connsiteX42" fmla="*/ 413207 w 458686"/>
              <a:gd name="connsiteY42" fmla="*/ 263028 h 454459"/>
              <a:gd name="connsiteX43" fmla="*/ 417306 w 458686"/>
              <a:gd name="connsiteY43" fmla="*/ 249145 h 454459"/>
              <a:gd name="connsiteX44" fmla="*/ 384604 w 458686"/>
              <a:gd name="connsiteY44" fmla="*/ 228805 h 454459"/>
              <a:gd name="connsiteX45" fmla="*/ 373740 w 458686"/>
              <a:gd name="connsiteY45" fmla="*/ 240242 h 454459"/>
              <a:gd name="connsiteX46" fmla="*/ 311431 w 458686"/>
              <a:gd name="connsiteY46" fmla="*/ 241840 h 454459"/>
              <a:gd name="connsiteX47" fmla="*/ 309834 w 458686"/>
              <a:gd name="connsiteY47" fmla="*/ 240242 h 454459"/>
              <a:gd name="connsiteX48" fmla="*/ 298860 w 458686"/>
              <a:gd name="connsiteY48" fmla="*/ 228673 h 454459"/>
              <a:gd name="connsiteX49" fmla="*/ 266179 w 458686"/>
              <a:gd name="connsiteY49" fmla="*/ 248771 h 454459"/>
              <a:gd name="connsiteX50" fmla="*/ 270543 w 458686"/>
              <a:gd name="connsiteY50" fmla="*/ 263888 h 454459"/>
              <a:gd name="connsiteX51" fmla="*/ 341566 w 458686"/>
              <a:gd name="connsiteY51" fmla="*/ 374621 h 454459"/>
              <a:gd name="connsiteX52" fmla="*/ 309613 w 458686"/>
              <a:gd name="connsiteY52" fmla="*/ 341566 h 454459"/>
              <a:gd name="connsiteX53" fmla="*/ 341566 w 458686"/>
              <a:gd name="connsiteY53" fmla="*/ 308512 h 454459"/>
              <a:gd name="connsiteX54" fmla="*/ 373519 w 458686"/>
              <a:gd name="connsiteY54" fmla="*/ 341566 h 454459"/>
              <a:gd name="connsiteX55" fmla="*/ 341566 w 458686"/>
              <a:gd name="connsiteY55" fmla="*/ 374621 h 454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458686" h="454459">
                <a:moveTo>
                  <a:pt x="33055" y="242402"/>
                </a:moveTo>
                <a:lnTo>
                  <a:pt x="238193" y="242402"/>
                </a:lnTo>
                <a:cubicBezTo>
                  <a:pt x="212564" y="269049"/>
                  <a:pt x="198276" y="304596"/>
                  <a:pt x="198329" y="341566"/>
                </a:cubicBezTo>
                <a:cubicBezTo>
                  <a:pt x="198329" y="365520"/>
                  <a:pt x="204213" y="388108"/>
                  <a:pt x="214614" y="407963"/>
                </a:cubicBezTo>
                <a:cubicBezTo>
                  <a:pt x="191476" y="415675"/>
                  <a:pt x="165957" y="418694"/>
                  <a:pt x="143238" y="418694"/>
                </a:cubicBezTo>
                <a:cubicBezTo>
                  <a:pt x="83254" y="418694"/>
                  <a:pt x="3636" y="397627"/>
                  <a:pt x="110" y="324598"/>
                </a:cubicBezTo>
                <a:lnTo>
                  <a:pt x="0" y="319530"/>
                </a:lnTo>
                <a:lnTo>
                  <a:pt x="0" y="275457"/>
                </a:lnTo>
                <a:cubicBezTo>
                  <a:pt x="1" y="258431"/>
                  <a:pt x="12934" y="244191"/>
                  <a:pt x="29882" y="242556"/>
                </a:cubicBezTo>
                <a:lnTo>
                  <a:pt x="33055" y="242402"/>
                </a:lnTo>
                <a:close/>
                <a:moveTo>
                  <a:pt x="418694" y="121201"/>
                </a:moveTo>
                <a:cubicBezTo>
                  <a:pt x="418694" y="163798"/>
                  <a:pt x="384163" y="198329"/>
                  <a:pt x="341566" y="198329"/>
                </a:cubicBezTo>
                <a:cubicBezTo>
                  <a:pt x="298970" y="198329"/>
                  <a:pt x="264439" y="163798"/>
                  <a:pt x="264439" y="121201"/>
                </a:cubicBezTo>
                <a:cubicBezTo>
                  <a:pt x="264439" y="78604"/>
                  <a:pt x="298970" y="44073"/>
                  <a:pt x="341566" y="44073"/>
                </a:cubicBezTo>
                <a:cubicBezTo>
                  <a:pt x="384163" y="44073"/>
                  <a:pt x="418694" y="78604"/>
                  <a:pt x="418694" y="121201"/>
                </a:cubicBezTo>
                <a:close/>
                <a:moveTo>
                  <a:pt x="143238" y="0"/>
                </a:moveTo>
                <a:cubicBezTo>
                  <a:pt x="198005" y="0"/>
                  <a:pt x="242402" y="44397"/>
                  <a:pt x="242402" y="99164"/>
                </a:cubicBezTo>
                <a:cubicBezTo>
                  <a:pt x="242402" y="153931"/>
                  <a:pt x="198005" y="198329"/>
                  <a:pt x="143238" y="198329"/>
                </a:cubicBezTo>
                <a:cubicBezTo>
                  <a:pt x="88471" y="198329"/>
                  <a:pt x="44073" y="153931"/>
                  <a:pt x="44073" y="99164"/>
                </a:cubicBezTo>
                <a:cubicBezTo>
                  <a:pt x="44073" y="44397"/>
                  <a:pt x="88471" y="0"/>
                  <a:pt x="143238" y="0"/>
                </a:cubicBezTo>
                <a:close/>
                <a:moveTo>
                  <a:pt x="270543" y="263888"/>
                </a:moveTo>
                <a:cubicBezTo>
                  <a:pt x="277303" y="287271"/>
                  <a:pt x="263828" y="311707"/>
                  <a:pt x="240445" y="318468"/>
                </a:cubicBezTo>
                <a:cubicBezTo>
                  <a:pt x="239896" y="318626"/>
                  <a:pt x="239343" y="318776"/>
                  <a:pt x="238788" y="318913"/>
                </a:cubicBezTo>
                <a:lnTo>
                  <a:pt x="225919" y="322086"/>
                </a:lnTo>
                <a:cubicBezTo>
                  <a:pt x="223856" y="335284"/>
                  <a:pt x="223900" y="348724"/>
                  <a:pt x="226051" y="361906"/>
                </a:cubicBezTo>
                <a:lnTo>
                  <a:pt x="237951" y="364771"/>
                </a:lnTo>
                <a:cubicBezTo>
                  <a:pt x="261616" y="370472"/>
                  <a:pt x="276177" y="394276"/>
                  <a:pt x="270477" y="417938"/>
                </a:cubicBezTo>
                <a:cubicBezTo>
                  <a:pt x="270305" y="418659"/>
                  <a:pt x="270113" y="419373"/>
                  <a:pt x="269904" y="420083"/>
                </a:cubicBezTo>
                <a:lnTo>
                  <a:pt x="265783" y="434010"/>
                </a:lnTo>
                <a:cubicBezTo>
                  <a:pt x="275479" y="442516"/>
                  <a:pt x="286497" y="449413"/>
                  <a:pt x="298507" y="454305"/>
                </a:cubicBezTo>
                <a:lnTo>
                  <a:pt x="309371" y="442890"/>
                </a:lnTo>
                <a:cubicBezTo>
                  <a:pt x="326143" y="425250"/>
                  <a:pt x="354039" y="424545"/>
                  <a:pt x="371679" y="441315"/>
                </a:cubicBezTo>
                <a:cubicBezTo>
                  <a:pt x="372217" y="441826"/>
                  <a:pt x="372744" y="442353"/>
                  <a:pt x="373255" y="442890"/>
                </a:cubicBezTo>
                <a:lnTo>
                  <a:pt x="384251" y="454460"/>
                </a:lnTo>
                <a:cubicBezTo>
                  <a:pt x="396175" y="449605"/>
                  <a:pt x="407211" y="442807"/>
                  <a:pt x="416909" y="434340"/>
                </a:cubicBezTo>
                <a:lnTo>
                  <a:pt x="412546" y="419223"/>
                </a:lnTo>
                <a:cubicBezTo>
                  <a:pt x="405799" y="395836"/>
                  <a:pt x="419289" y="371408"/>
                  <a:pt x="442677" y="364661"/>
                </a:cubicBezTo>
                <a:cubicBezTo>
                  <a:pt x="443223" y="364504"/>
                  <a:pt x="443772" y="364357"/>
                  <a:pt x="444323" y="364220"/>
                </a:cubicBezTo>
                <a:lnTo>
                  <a:pt x="457170" y="361047"/>
                </a:lnTo>
                <a:cubicBezTo>
                  <a:pt x="459235" y="347842"/>
                  <a:pt x="459191" y="334396"/>
                  <a:pt x="457038" y="321205"/>
                </a:cubicBezTo>
                <a:lnTo>
                  <a:pt x="445138" y="318340"/>
                </a:lnTo>
                <a:cubicBezTo>
                  <a:pt x="421478" y="312628"/>
                  <a:pt x="406925" y="288818"/>
                  <a:pt x="412636" y="265155"/>
                </a:cubicBezTo>
                <a:cubicBezTo>
                  <a:pt x="412808" y="264443"/>
                  <a:pt x="413000" y="263733"/>
                  <a:pt x="413207" y="263028"/>
                </a:cubicBezTo>
                <a:lnTo>
                  <a:pt x="417306" y="249145"/>
                </a:lnTo>
                <a:cubicBezTo>
                  <a:pt x="407612" y="240595"/>
                  <a:pt x="396559" y="233722"/>
                  <a:pt x="384604" y="228805"/>
                </a:cubicBezTo>
                <a:lnTo>
                  <a:pt x="373740" y="240242"/>
                </a:lnTo>
                <a:cubicBezTo>
                  <a:pt x="356974" y="257889"/>
                  <a:pt x="329078" y="258605"/>
                  <a:pt x="311431" y="241840"/>
                </a:cubicBezTo>
                <a:cubicBezTo>
                  <a:pt x="310885" y="241322"/>
                  <a:pt x="310352" y="240789"/>
                  <a:pt x="309834" y="240242"/>
                </a:cubicBezTo>
                <a:lnTo>
                  <a:pt x="298860" y="228673"/>
                </a:lnTo>
                <a:cubicBezTo>
                  <a:pt x="286872" y="233521"/>
                  <a:pt x="275853" y="240353"/>
                  <a:pt x="266179" y="248771"/>
                </a:cubicBezTo>
                <a:lnTo>
                  <a:pt x="270543" y="263888"/>
                </a:lnTo>
                <a:close/>
                <a:moveTo>
                  <a:pt x="341566" y="374621"/>
                </a:moveTo>
                <a:cubicBezTo>
                  <a:pt x="323937" y="374621"/>
                  <a:pt x="309613" y="359813"/>
                  <a:pt x="309613" y="341566"/>
                </a:cubicBezTo>
                <a:cubicBezTo>
                  <a:pt x="309613" y="323298"/>
                  <a:pt x="323937" y="308512"/>
                  <a:pt x="341566" y="308512"/>
                </a:cubicBezTo>
                <a:cubicBezTo>
                  <a:pt x="359196" y="308512"/>
                  <a:pt x="373519" y="323298"/>
                  <a:pt x="373519" y="341566"/>
                </a:cubicBezTo>
                <a:cubicBezTo>
                  <a:pt x="373519" y="359813"/>
                  <a:pt x="359196" y="374621"/>
                  <a:pt x="341566" y="374621"/>
                </a:cubicBezTo>
                <a:close/>
              </a:path>
            </a:pathLst>
          </a:custGeom>
          <a:gradFill flip="none" rotWithShape="1">
            <a:gsLst>
              <a:gs pos="3000">
                <a:srgbClr val="818EFF"/>
              </a:gs>
              <a:gs pos="50000">
                <a:srgbClr val="D660FF"/>
              </a:gs>
              <a:gs pos="97000">
                <a:srgbClr val="FEA874"/>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15" name="TextBox 14">
            <a:extLst>
              <a:ext uri="{FF2B5EF4-FFF2-40B4-BE49-F238E27FC236}">
                <a16:creationId xmlns:a16="http://schemas.microsoft.com/office/drawing/2014/main" id="{0EED68D8-C0C9-DF2F-1428-761B62B81044}"/>
              </a:ext>
              <a:ext uri="{C183D7F6-B498-43B3-948B-1728B52AA6E4}">
                <adec:decorative xmlns:adec="http://schemas.microsoft.com/office/drawing/2017/decorative" val="0"/>
              </a:ext>
            </a:extLst>
          </p:cNvPr>
          <p:cNvSpPr txBox="1"/>
          <p:nvPr/>
        </p:nvSpPr>
        <p:spPr>
          <a:xfrm>
            <a:off x="8252643" y="2855256"/>
            <a:ext cx="2588753" cy="430887"/>
          </a:xfrm>
          <a:prstGeom prst="rect">
            <a:avLst/>
          </a:prstGeom>
          <a:noFill/>
        </p:spPr>
        <p:txBody>
          <a:bodyPr wrap="square" lIns="0" tIns="0" rIns="0" bIns="0" rtlCol="0">
            <a:spAutoFit/>
          </a:bodyPr>
          <a:lstStyle/>
          <a:p>
            <a:pPr marL="0" marR="0" lvl="0" indent="0" algn="l" defTabSz="914367" rtl="0" eaLnBrk="1" fontAlgn="auto"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Build and iterate technical skills to deliver on business results</a:t>
            </a:r>
          </a:p>
        </p:txBody>
      </p:sp>
      <p:grpSp>
        <p:nvGrpSpPr>
          <p:cNvPr id="27" name="Group 26">
            <a:extLst>
              <a:ext uri="{FF2B5EF4-FFF2-40B4-BE49-F238E27FC236}">
                <a16:creationId xmlns:a16="http://schemas.microsoft.com/office/drawing/2014/main" id="{B3465057-BBB4-F06D-561E-B64C96E63E70}"/>
              </a:ext>
              <a:ext uri="{C183D7F6-B498-43B3-948B-1728B52AA6E4}">
                <adec:decorative xmlns:adec="http://schemas.microsoft.com/office/drawing/2017/decorative" val="1"/>
              </a:ext>
            </a:extLst>
          </p:cNvPr>
          <p:cNvGrpSpPr/>
          <p:nvPr/>
        </p:nvGrpSpPr>
        <p:grpSpPr>
          <a:xfrm>
            <a:off x="8211940" y="3498279"/>
            <a:ext cx="139165" cy="940024"/>
            <a:chOff x="8199771" y="3627256"/>
            <a:chExt cx="139165" cy="940024"/>
          </a:xfrm>
        </p:grpSpPr>
        <p:sp>
          <p:nvSpPr>
            <p:cNvPr id="34" name="Graphic 69">
              <a:extLst>
                <a:ext uri="{FF2B5EF4-FFF2-40B4-BE49-F238E27FC236}">
                  <a16:creationId xmlns:a16="http://schemas.microsoft.com/office/drawing/2014/main" id="{01227C1F-AD88-E70B-196E-84C1E1BB5B0A}"/>
                </a:ext>
              </a:extLst>
            </p:cNvPr>
            <p:cNvSpPr/>
            <p:nvPr/>
          </p:nvSpPr>
          <p:spPr>
            <a:xfrm>
              <a:off x="8199771" y="3627256"/>
              <a:ext cx="139165" cy="139165"/>
            </a:xfrm>
            <a:custGeom>
              <a:avLst/>
              <a:gdLst>
                <a:gd name="connsiteX0" fmla="*/ 221289 w 442578"/>
                <a:gd name="connsiteY0" fmla="*/ 0 h 442578"/>
                <a:gd name="connsiteX1" fmla="*/ 442578 w 442578"/>
                <a:gd name="connsiteY1" fmla="*/ 221289 h 442578"/>
                <a:gd name="connsiteX2" fmla="*/ 221289 w 442578"/>
                <a:gd name="connsiteY2" fmla="*/ 442578 h 442578"/>
                <a:gd name="connsiteX3" fmla="*/ 0 w 442578"/>
                <a:gd name="connsiteY3" fmla="*/ 221289 h 442578"/>
                <a:gd name="connsiteX4" fmla="*/ 221289 w 442578"/>
                <a:gd name="connsiteY4" fmla="*/ 0 h 442578"/>
                <a:gd name="connsiteX5" fmla="*/ 292544 w 442578"/>
                <a:gd name="connsiteY5" fmla="*/ 154239 h 442578"/>
                <a:gd name="connsiteX6" fmla="*/ 193628 w 442578"/>
                <a:gd name="connsiteY6" fmla="*/ 253155 h 442578"/>
                <a:gd name="connsiteX7" fmla="*/ 150034 w 442578"/>
                <a:gd name="connsiteY7" fmla="*/ 209561 h 442578"/>
                <a:gd name="connsiteX8" fmla="*/ 126577 w 442578"/>
                <a:gd name="connsiteY8" fmla="*/ 210388 h 442578"/>
                <a:gd name="connsiteX9" fmla="*/ 126577 w 442578"/>
                <a:gd name="connsiteY9" fmla="*/ 233017 h 442578"/>
                <a:gd name="connsiteX10" fmla="*/ 181900 w 442578"/>
                <a:gd name="connsiteY10" fmla="*/ 288340 h 442578"/>
                <a:gd name="connsiteX11" fmla="*/ 205356 w 442578"/>
                <a:gd name="connsiteY11" fmla="*/ 288340 h 442578"/>
                <a:gd name="connsiteX12" fmla="*/ 316001 w 442578"/>
                <a:gd name="connsiteY12" fmla="*/ 177695 h 442578"/>
                <a:gd name="connsiteX13" fmla="*/ 316829 w 442578"/>
                <a:gd name="connsiteY13" fmla="*/ 154239 h 442578"/>
                <a:gd name="connsiteX14" fmla="*/ 293372 w 442578"/>
                <a:gd name="connsiteY14" fmla="*/ 153410 h 442578"/>
                <a:gd name="connsiteX15" fmla="*/ 292544 w 442578"/>
                <a:gd name="connsiteY15" fmla="*/ 154239 h 4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2578" h="442578">
                  <a:moveTo>
                    <a:pt x="221289" y="0"/>
                  </a:moveTo>
                  <a:cubicBezTo>
                    <a:pt x="343507" y="0"/>
                    <a:pt x="442578" y="99071"/>
                    <a:pt x="442578" y="221289"/>
                  </a:cubicBezTo>
                  <a:cubicBezTo>
                    <a:pt x="442578" y="343507"/>
                    <a:pt x="343507" y="442578"/>
                    <a:pt x="221289" y="442578"/>
                  </a:cubicBezTo>
                  <a:cubicBezTo>
                    <a:pt x="99071" y="442578"/>
                    <a:pt x="0" y="343507"/>
                    <a:pt x="0" y="221289"/>
                  </a:cubicBezTo>
                  <a:cubicBezTo>
                    <a:pt x="0" y="99071"/>
                    <a:pt x="99071" y="0"/>
                    <a:pt x="221289" y="0"/>
                  </a:cubicBezTo>
                  <a:close/>
                  <a:moveTo>
                    <a:pt x="292544" y="154239"/>
                  </a:moveTo>
                  <a:lnTo>
                    <a:pt x="193628" y="253155"/>
                  </a:lnTo>
                  <a:lnTo>
                    <a:pt x="150034" y="209561"/>
                  </a:lnTo>
                  <a:cubicBezTo>
                    <a:pt x="143328" y="203312"/>
                    <a:pt x="132826" y="203683"/>
                    <a:pt x="126577" y="210388"/>
                  </a:cubicBezTo>
                  <a:cubicBezTo>
                    <a:pt x="120638" y="216762"/>
                    <a:pt x="120638" y="226644"/>
                    <a:pt x="126577" y="233017"/>
                  </a:cubicBezTo>
                  <a:lnTo>
                    <a:pt x="181900" y="288340"/>
                  </a:lnTo>
                  <a:cubicBezTo>
                    <a:pt x="188379" y="294813"/>
                    <a:pt x="198877" y="294813"/>
                    <a:pt x="205356" y="288340"/>
                  </a:cubicBezTo>
                  <a:lnTo>
                    <a:pt x="316001" y="177695"/>
                  </a:lnTo>
                  <a:cubicBezTo>
                    <a:pt x="322706" y="171446"/>
                    <a:pt x="323078" y="160944"/>
                    <a:pt x="316829" y="154239"/>
                  </a:cubicBezTo>
                  <a:cubicBezTo>
                    <a:pt x="310579" y="147533"/>
                    <a:pt x="300079" y="147162"/>
                    <a:pt x="293372" y="153410"/>
                  </a:cubicBezTo>
                  <a:cubicBezTo>
                    <a:pt x="293086" y="153677"/>
                    <a:pt x="292810" y="153953"/>
                    <a:pt x="292544" y="154239"/>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35" name="Graphic 69">
              <a:extLst>
                <a:ext uri="{FF2B5EF4-FFF2-40B4-BE49-F238E27FC236}">
                  <a16:creationId xmlns:a16="http://schemas.microsoft.com/office/drawing/2014/main" id="{05D4290B-DE91-C46F-D5DA-F7E915B4A4A0}"/>
                </a:ext>
              </a:extLst>
            </p:cNvPr>
            <p:cNvSpPr/>
            <p:nvPr/>
          </p:nvSpPr>
          <p:spPr>
            <a:xfrm>
              <a:off x="8199771" y="4147215"/>
              <a:ext cx="139165" cy="139165"/>
            </a:xfrm>
            <a:custGeom>
              <a:avLst/>
              <a:gdLst>
                <a:gd name="connsiteX0" fmla="*/ 221289 w 442578"/>
                <a:gd name="connsiteY0" fmla="*/ 0 h 442578"/>
                <a:gd name="connsiteX1" fmla="*/ 442578 w 442578"/>
                <a:gd name="connsiteY1" fmla="*/ 221289 h 442578"/>
                <a:gd name="connsiteX2" fmla="*/ 221289 w 442578"/>
                <a:gd name="connsiteY2" fmla="*/ 442578 h 442578"/>
                <a:gd name="connsiteX3" fmla="*/ 0 w 442578"/>
                <a:gd name="connsiteY3" fmla="*/ 221289 h 442578"/>
                <a:gd name="connsiteX4" fmla="*/ 221289 w 442578"/>
                <a:gd name="connsiteY4" fmla="*/ 0 h 442578"/>
                <a:gd name="connsiteX5" fmla="*/ 292544 w 442578"/>
                <a:gd name="connsiteY5" fmla="*/ 154239 h 442578"/>
                <a:gd name="connsiteX6" fmla="*/ 193628 w 442578"/>
                <a:gd name="connsiteY6" fmla="*/ 253155 h 442578"/>
                <a:gd name="connsiteX7" fmla="*/ 150034 w 442578"/>
                <a:gd name="connsiteY7" fmla="*/ 209561 h 442578"/>
                <a:gd name="connsiteX8" fmla="*/ 126577 w 442578"/>
                <a:gd name="connsiteY8" fmla="*/ 210388 h 442578"/>
                <a:gd name="connsiteX9" fmla="*/ 126577 w 442578"/>
                <a:gd name="connsiteY9" fmla="*/ 233017 h 442578"/>
                <a:gd name="connsiteX10" fmla="*/ 181900 w 442578"/>
                <a:gd name="connsiteY10" fmla="*/ 288340 h 442578"/>
                <a:gd name="connsiteX11" fmla="*/ 205356 w 442578"/>
                <a:gd name="connsiteY11" fmla="*/ 288340 h 442578"/>
                <a:gd name="connsiteX12" fmla="*/ 316001 w 442578"/>
                <a:gd name="connsiteY12" fmla="*/ 177695 h 442578"/>
                <a:gd name="connsiteX13" fmla="*/ 316829 w 442578"/>
                <a:gd name="connsiteY13" fmla="*/ 154239 h 442578"/>
                <a:gd name="connsiteX14" fmla="*/ 293372 w 442578"/>
                <a:gd name="connsiteY14" fmla="*/ 153410 h 442578"/>
                <a:gd name="connsiteX15" fmla="*/ 292544 w 442578"/>
                <a:gd name="connsiteY15" fmla="*/ 154239 h 4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2578" h="442578">
                  <a:moveTo>
                    <a:pt x="221289" y="0"/>
                  </a:moveTo>
                  <a:cubicBezTo>
                    <a:pt x="343507" y="0"/>
                    <a:pt x="442578" y="99071"/>
                    <a:pt x="442578" y="221289"/>
                  </a:cubicBezTo>
                  <a:cubicBezTo>
                    <a:pt x="442578" y="343507"/>
                    <a:pt x="343507" y="442578"/>
                    <a:pt x="221289" y="442578"/>
                  </a:cubicBezTo>
                  <a:cubicBezTo>
                    <a:pt x="99071" y="442578"/>
                    <a:pt x="0" y="343507"/>
                    <a:pt x="0" y="221289"/>
                  </a:cubicBezTo>
                  <a:cubicBezTo>
                    <a:pt x="0" y="99071"/>
                    <a:pt x="99071" y="0"/>
                    <a:pt x="221289" y="0"/>
                  </a:cubicBezTo>
                  <a:close/>
                  <a:moveTo>
                    <a:pt x="292544" y="154239"/>
                  </a:moveTo>
                  <a:lnTo>
                    <a:pt x="193628" y="253155"/>
                  </a:lnTo>
                  <a:lnTo>
                    <a:pt x="150034" y="209561"/>
                  </a:lnTo>
                  <a:cubicBezTo>
                    <a:pt x="143328" y="203312"/>
                    <a:pt x="132826" y="203683"/>
                    <a:pt x="126577" y="210388"/>
                  </a:cubicBezTo>
                  <a:cubicBezTo>
                    <a:pt x="120638" y="216762"/>
                    <a:pt x="120638" y="226644"/>
                    <a:pt x="126577" y="233017"/>
                  </a:cubicBezTo>
                  <a:lnTo>
                    <a:pt x="181900" y="288340"/>
                  </a:lnTo>
                  <a:cubicBezTo>
                    <a:pt x="188379" y="294813"/>
                    <a:pt x="198877" y="294813"/>
                    <a:pt x="205356" y="288340"/>
                  </a:cubicBezTo>
                  <a:lnTo>
                    <a:pt x="316001" y="177695"/>
                  </a:lnTo>
                  <a:cubicBezTo>
                    <a:pt x="322706" y="171446"/>
                    <a:pt x="323078" y="160944"/>
                    <a:pt x="316829" y="154239"/>
                  </a:cubicBezTo>
                  <a:cubicBezTo>
                    <a:pt x="310579" y="147533"/>
                    <a:pt x="300079" y="147162"/>
                    <a:pt x="293372" y="153410"/>
                  </a:cubicBezTo>
                  <a:cubicBezTo>
                    <a:pt x="293086" y="153677"/>
                    <a:pt x="292810" y="153953"/>
                    <a:pt x="292544" y="154239"/>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37" name="Graphic 69">
              <a:extLst>
                <a:ext uri="{FF2B5EF4-FFF2-40B4-BE49-F238E27FC236}">
                  <a16:creationId xmlns:a16="http://schemas.microsoft.com/office/drawing/2014/main" id="{F2F6481D-C6C3-C861-FD97-BF03416DC22F}"/>
                </a:ext>
              </a:extLst>
            </p:cNvPr>
            <p:cNvSpPr/>
            <p:nvPr/>
          </p:nvSpPr>
          <p:spPr>
            <a:xfrm>
              <a:off x="8199771" y="4428115"/>
              <a:ext cx="139165" cy="139165"/>
            </a:xfrm>
            <a:custGeom>
              <a:avLst/>
              <a:gdLst>
                <a:gd name="connsiteX0" fmla="*/ 221289 w 442578"/>
                <a:gd name="connsiteY0" fmla="*/ 0 h 442578"/>
                <a:gd name="connsiteX1" fmla="*/ 442578 w 442578"/>
                <a:gd name="connsiteY1" fmla="*/ 221289 h 442578"/>
                <a:gd name="connsiteX2" fmla="*/ 221289 w 442578"/>
                <a:gd name="connsiteY2" fmla="*/ 442578 h 442578"/>
                <a:gd name="connsiteX3" fmla="*/ 0 w 442578"/>
                <a:gd name="connsiteY3" fmla="*/ 221289 h 442578"/>
                <a:gd name="connsiteX4" fmla="*/ 221289 w 442578"/>
                <a:gd name="connsiteY4" fmla="*/ 0 h 442578"/>
                <a:gd name="connsiteX5" fmla="*/ 292544 w 442578"/>
                <a:gd name="connsiteY5" fmla="*/ 154239 h 442578"/>
                <a:gd name="connsiteX6" fmla="*/ 193628 w 442578"/>
                <a:gd name="connsiteY6" fmla="*/ 253155 h 442578"/>
                <a:gd name="connsiteX7" fmla="*/ 150034 w 442578"/>
                <a:gd name="connsiteY7" fmla="*/ 209561 h 442578"/>
                <a:gd name="connsiteX8" fmla="*/ 126577 w 442578"/>
                <a:gd name="connsiteY8" fmla="*/ 210388 h 442578"/>
                <a:gd name="connsiteX9" fmla="*/ 126577 w 442578"/>
                <a:gd name="connsiteY9" fmla="*/ 233017 h 442578"/>
                <a:gd name="connsiteX10" fmla="*/ 181900 w 442578"/>
                <a:gd name="connsiteY10" fmla="*/ 288340 h 442578"/>
                <a:gd name="connsiteX11" fmla="*/ 205356 w 442578"/>
                <a:gd name="connsiteY11" fmla="*/ 288340 h 442578"/>
                <a:gd name="connsiteX12" fmla="*/ 316001 w 442578"/>
                <a:gd name="connsiteY12" fmla="*/ 177695 h 442578"/>
                <a:gd name="connsiteX13" fmla="*/ 316829 w 442578"/>
                <a:gd name="connsiteY13" fmla="*/ 154239 h 442578"/>
                <a:gd name="connsiteX14" fmla="*/ 293372 w 442578"/>
                <a:gd name="connsiteY14" fmla="*/ 153410 h 442578"/>
                <a:gd name="connsiteX15" fmla="*/ 292544 w 442578"/>
                <a:gd name="connsiteY15" fmla="*/ 154239 h 4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2578" h="442578">
                  <a:moveTo>
                    <a:pt x="221289" y="0"/>
                  </a:moveTo>
                  <a:cubicBezTo>
                    <a:pt x="343507" y="0"/>
                    <a:pt x="442578" y="99071"/>
                    <a:pt x="442578" y="221289"/>
                  </a:cubicBezTo>
                  <a:cubicBezTo>
                    <a:pt x="442578" y="343507"/>
                    <a:pt x="343507" y="442578"/>
                    <a:pt x="221289" y="442578"/>
                  </a:cubicBezTo>
                  <a:cubicBezTo>
                    <a:pt x="99071" y="442578"/>
                    <a:pt x="0" y="343507"/>
                    <a:pt x="0" y="221289"/>
                  </a:cubicBezTo>
                  <a:cubicBezTo>
                    <a:pt x="0" y="99071"/>
                    <a:pt x="99071" y="0"/>
                    <a:pt x="221289" y="0"/>
                  </a:cubicBezTo>
                  <a:close/>
                  <a:moveTo>
                    <a:pt x="292544" y="154239"/>
                  </a:moveTo>
                  <a:lnTo>
                    <a:pt x="193628" y="253155"/>
                  </a:lnTo>
                  <a:lnTo>
                    <a:pt x="150034" y="209561"/>
                  </a:lnTo>
                  <a:cubicBezTo>
                    <a:pt x="143328" y="203312"/>
                    <a:pt x="132826" y="203683"/>
                    <a:pt x="126577" y="210388"/>
                  </a:cubicBezTo>
                  <a:cubicBezTo>
                    <a:pt x="120638" y="216762"/>
                    <a:pt x="120638" y="226644"/>
                    <a:pt x="126577" y="233017"/>
                  </a:cubicBezTo>
                  <a:lnTo>
                    <a:pt x="181900" y="288340"/>
                  </a:lnTo>
                  <a:cubicBezTo>
                    <a:pt x="188379" y="294813"/>
                    <a:pt x="198877" y="294813"/>
                    <a:pt x="205356" y="288340"/>
                  </a:cubicBezTo>
                  <a:lnTo>
                    <a:pt x="316001" y="177695"/>
                  </a:lnTo>
                  <a:cubicBezTo>
                    <a:pt x="322706" y="171446"/>
                    <a:pt x="323078" y="160944"/>
                    <a:pt x="316829" y="154239"/>
                  </a:cubicBezTo>
                  <a:cubicBezTo>
                    <a:pt x="310579" y="147533"/>
                    <a:pt x="300079" y="147162"/>
                    <a:pt x="293372" y="153410"/>
                  </a:cubicBezTo>
                  <a:cubicBezTo>
                    <a:pt x="293086" y="153677"/>
                    <a:pt x="292810" y="153953"/>
                    <a:pt x="292544" y="154239"/>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grpSp>
      <p:sp>
        <p:nvSpPr>
          <p:cNvPr id="33" name="TextBox 32">
            <a:extLst>
              <a:ext uri="{FF2B5EF4-FFF2-40B4-BE49-F238E27FC236}">
                <a16:creationId xmlns:a16="http://schemas.microsoft.com/office/drawing/2014/main" id="{3ACA1EC5-1921-660F-C10A-7C9825F56F65}"/>
              </a:ext>
              <a:ext uri="{C183D7F6-B498-43B3-948B-1728B52AA6E4}">
                <adec:decorative xmlns:adec="http://schemas.microsoft.com/office/drawing/2017/decorative" val="0"/>
              </a:ext>
            </a:extLst>
          </p:cNvPr>
          <p:cNvSpPr txBox="1"/>
          <p:nvPr/>
        </p:nvSpPr>
        <p:spPr>
          <a:xfrm>
            <a:off x="8460665" y="3460886"/>
            <a:ext cx="2855158" cy="1231106"/>
          </a:xfrm>
          <a:prstGeom prst="rect">
            <a:avLst/>
          </a:prstGeom>
          <a:noFill/>
        </p:spPr>
        <p:txBody>
          <a:bodyPr wrap="square" lIns="0" tIns="0" rIns="0" bIns="0" rtlCol="0" anchor="t">
            <a:spAutoFit/>
          </a:bodyPr>
          <a:lstStyle/>
          <a:p>
            <a:pPr marL="0" marR="0" lvl="0" indent="0" algn="l" defTabSz="914367" rtl="0" eaLnBrk="1" fontAlgn="auto" latinLnBrk="0" hangingPunct="1">
              <a:lnSpc>
                <a:spcPct val="100000"/>
              </a:lnSpc>
              <a:spcBef>
                <a:spcPts val="60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a:rPr>
              <a:t>Provide access to training and experts</a:t>
            </a:r>
          </a:p>
          <a:p>
            <a:pPr marL="0" marR="0" lvl="0" indent="0" algn="l" defTabSz="914367" rtl="0" eaLnBrk="1" fontAlgn="auto" latinLnBrk="0" hangingPunct="1">
              <a:lnSpc>
                <a:spcPct val="100000"/>
              </a:lnSpc>
              <a:spcBef>
                <a:spcPts val="60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a:rPr>
              <a:t>Manage and mitigate risk </a:t>
            </a:r>
          </a:p>
          <a:p>
            <a:pPr marL="0" marR="0" lvl="0" indent="0" algn="l" defTabSz="914367" rtl="0" eaLnBrk="1" fontAlgn="auto" latinLnBrk="0" hangingPunct="1">
              <a:lnSpc>
                <a:spcPct val="100000"/>
              </a:lnSpc>
              <a:spcBef>
                <a:spcPts val="60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a:rPr>
              <a:t>Improve service management process</a:t>
            </a:r>
          </a:p>
        </p:txBody>
      </p:sp>
      <p:sp>
        <p:nvSpPr>
          <p:cNvPr id="84" name="Rectangle: Rounded Corners 10">
            <a:extLst>
              <a:ext uri="{FF2B5EF4-FFF2-40B4-BE49-F238E27FC236}">
                <a16:creationId xmlns:a16="http://schemas.microsoft.com/office/drawing/2014/main" id="{AD51843B-9171-AB3B-A11F-ADC2D72BD4E8}"/>
              </a:ext>
            </a:extLst>
          </p:cNvPr>
          <p:cNvSpPr/>
          <p:nvPr/>
        </p:nvSpPr>
        <p:spPr>
          <a:xfrm>
            <a:off x="4553243" y="5584176"/>
            <a:ext cx="3085514" cy="446933"/>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a:ln>
                  <a:noFill/>
                </a:ln>
                <a:gradFill>
                  <a:gsLst>
                    <a:gs pos="0">
                      <a:srgbClr val="FFFFFF"/>
                    </a:gs>
                    <a:gs pos="100000">
                      <a:srgbClr val="FFFFFF"/>
                    </a:gs>
                  </a:gsLst>
                  <a:path path="circle">
                    <a:fillToRect l="100000" t="100000"/>
                  </a:path>
                </a:gradFill>
                <a:effectLst/>
                <a:uLnTx/>
                <a:uFillTx/>
                <a:latin typeface="Segoe UI Semibold"/>
                <a:ea typeface="+mn-ea"/>
                <a:cs typeface="Segoe UI" panose="020B0502040204020203" pitchFamily="34" charset="0"/>
              </a:rPr>
              <a:t>Responsible AI principles</a:t>
            </a:r>
          </a:p>
        </p:txBody>
      </p:sp>
      <p:sp>
        <p:nvSpPr>
          <p:cNvPr id="20" name="Graphic 7">
            <a:extLst>
              <a:ext uri="{FF2B5EF4-FFF2-40B4-BE49-F238E27FC236}">
                <a16:creationId xmlns:a16="http://schemas.microsoft.com/office/drawing/2014/main" id="{31D49F05-8CB4-F20C-EAC1-1E5F3F9A5D6D}"/>
              </a:ext>
              <a:ext uri="{C183D7F6-B498-43B3-948B-1728B52AA6E4}">
                <adec:decorative xmlns:adec="http://schemas.microsoft.com/office/drawing/2017/decorative" val="1"/>
              </a:ext>
            </a:extLst>
          </p:cNvPr>
          <p:cNvSpPr/>
          <p:nvPr/>
        </p:nvSpPr>
        <p:spPr>
          <a:xfrm>
            <a:off x="10767410" y="1375409"/>
            <a:ext cx="294461" cy="337884"/>
          </a:xfrm>
          <a:custGeom>
            <a:avLst/>
            <a:gdLst>
              <a:gd name="connsiteX0" fmla="*/ 141580 w 165868"/>
              <a:gd name="connsiteY0" fmla="*/ 141575 h 190328"/>
              <a:gd name="connsiteX1" fmla="*/ 130273 w 165868"/>
              <a:gd name="connsiteY1" fmla="*/ 152758 h 190328"/>
              <a:gd name="connsiteX2" fmla="*/ 97831 w 165868"/>
              <a:gd name="connsiteY2" fmla="*/ 184305 h 190328"/>
              <a:gd name="connsiteX3" fmla="*/ 68037 w 165868"/>
              <a:gd name="connsiteY3" fmla="*/ 184305 h 190328"/>
              <a:gd name="connsiteX4" fmla="*/ 34785 w 165868"/>
              <a:gd name="connsiteY4" fmla="*/ 151958 h 190328"/>
              <a:gd name="connsiteX5" fmla="*/ 24289 w 165868"/>
              <a:gd name="connsiteY5" fmla="*/ 141575 h 190328"/>
              <a:gd name="connsiteX6" fmla="*/ 24293 w 165868"/>
              <a:gd name="connsiteY6" fmla="*/ 24289 h 190328"/>
              <a:gd name="connsiteX7" fmla="*/ 141580 w 165868"/>
              <a:gd name="connsiteY7" fmla="*/ 24293 h 190328"/>
              <a:gd name="connsiteX8" fmla="*/ 141580 w 165868"/>
              <a:gd name="connsiteY8" fmla="*/ 141575 h 190328"/>
              <a:gd name="connsiteX9" fmla="*/ 106747 w 165868"/>
              <a:gd name="connsiteY9" fmla="*/ 85549 h 190328"/>
              <a:gd name="connsiteX10" fmla="*/ 82934 w 165868"/>
              <a:gd name="connsiteY10" fmla="*/ 61737 h 190328"/>
              <a:gd name="connsiteX11" fmla="*/ 59122 w 165868"/>
              <a:gd name="connsiteY11" fmla="*/ 85549 h 190328"/>
              <a:gd name="connsiteX12" fmla="*/ 82934 w 165868"/>
              <a:gd name="connsiteY12" fmla="*/ 109362 h 190328"/>
              <a:gd name="connsiteX13" fmla="*/ 106747 w 165868"/>
              <a:gd name="connsiteY13" fmla="*/ 85549 h 190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5868" h="190328">
                <a:moveTo>
                  <a:pt x="141580" y="141575"/>
                </a:moveTo>
                <a:lnTo>
                  <a:pt x="130273" y="152758"/>
                </a:lnTo>
                <a:cubicBezTo>
                  <a:pt x="121939" y="160930"/>
                  <a:pt x="111128" y="171446"/>
                  <a:pt x="97831" y="184305"/>
                </a:cubicBezTo>
                <a:cubicBezTo>
                  <a:pt x="89524" y="192337"/>
                  <a:pt x="76345" y="192337"/>
                  <a:pt x="68037" y="184305"/>
                </a:cubicBezTo>
                <a:lnTo>
                  <a:pt x="34785" y="151958"/>
                </a:lnTo>
                <a:cubicBezTo>
                  <a:pt x="30604" y="147852"/>
                  <a:pt x="27108" y="144395"/>
                  <a:pt x="24289" y="141575"/>
                </a:cubicBezTo>
                <a:cubicBezTo>
                  <a:pt x="-8098" y="109187"/>
                  <a:pt x="-8096" y="56675"/>
                  <a:pt x="24293" y="24289"/>
                </a:cubicBezTo>
                <a:cubicBezTo>
                  <a:pt x="56682" y="-8098"/>
                  <a:pt x="109193" y="-8096"/>
                  <a:pt x="141580" y="24293"/>
                </a:cubicBezTo>
                <a:cubicBezTo>
                  <a:pt x="173965" y="56680"/>
                  <a:pt x="173965" y="109188"/>
                  <a:pt x="141580" y="141575"/>
                </a:cubicBezTo>
                <a:close/>
                <a:moveTo>
                  <a:pt x="106747" y="85549"/>
                </a:moveTo>
                <a:cubicBezTo>
                  <a:pt x="106747" y="72398"/>
                  <a:pt x="96085" y="61737"/>
                  <a:pt x="82934" y="61737"/>
                </a:cubicBezTo>
                <a:cubicBezTo>
                  <a:pt x="69783" y="61737"/>
                  <a:pt x="59122" y="72398"/>
                  <a:pt x="59122" y="85549"/>
                </a:cubicBezTo>
                <a:cubicBezTo>
                  <a:pt x="59122" y="98701"/>
                  <a:pt x="69783" y="109362"/>
                  <a:pt x="82934" y="109362"/>
                </a:cubicBezTo>
                <a:cubicBezTo>
                  <a:pt x="96085" y="109362"/>
                  <a:pt x="106747" y="98701"/>
                  <a:pt x="106747" y="85549"/>
                </a:cubicBezTo>
                <a:close/>
              </a:path>
            </a:pathLst>
          </a:custGeom>
          <a:solidFill>
            <a:schemeClr val="bg1"/>
          </a:solidFill>
          <a:ln w="9525" cap="flat">
            <a:noFill/>
            <a:prstDash val="solid"/>
            <a:miter/>
          </a:ln>
        </p:spPr>
        <p:txBody>
          <a:bodyPr rtlCol="0" anchor="ctr"/>
          <a:lstStyle/>
          <a:p>
            <a:endParaRPr lang="en-US" sz="1200"/>
          </a:p>
        </p:txBody>
      </p:sp>
    </p:spTree>
    <p:extLst>
      <p:ext uri="{BB962C8B-B14F-4D97-AF65-F5344CB8AC3E}">
        <p14:creationId xmlns:p14="http://schemas.microsoft.com/office/powerpoint/2010/main" val="97924522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6"/>
                                        </p:tgtEl>
                                        <p:attrNameLst>
                                          <p:attrName>style.visibility</p:attrName>
                                        </p:attrNameLst>
                                      </p:cBhvr>
                                      <p:to>
                                        <p:strVal val="visible"/>
                                      </p:to>
                                    </p:set>
                                    <p:animEffect transition="in" filter="fade">
                                      <p:cBhvr>
                                        <p:cTn id="7" dur="500"/>
                                        <p:tgtEl>
                                          <p:spTgt spid="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ed Rectangle 11">
            <a:extLst>
              <a:ext uri="{FF2B5EF4-FFF2-40B4-BE49-F238E27FC236}">
                <a16:creationId xmlns:a16="http://schemas.microsoft.com/office/drawing/2014/main" id="{F449BBA6-B25C-FE9C-2B2F-28F5690EBE92}"/>
              </a:ext>
              <a:ext uri="{C183D7F6-B498-43B3-948B-1728B52AA6E4}">
                <adec:decorative xmlns:adec="http://schemas.microsoft.com/office/drawing/2017/decorative" val="1"/>
              </a:ext>
            </a:extLst>
          </p:cNvPr>
          <p:cNvSpPr/>
          <p:nvPr/>
        </p:nvSpPr>
        <p:spPr bwMode="auto">
          <a:xfrm>
            <a:off x="6259767" y="1355834"/>
            <a:ext cx="2620113" cy="5008931"/>
          </a:xfrm>
          <a:prstGeom prst="roundRect">
            <a:avLst>
              <a:gd name="adj" fmla="val 3353"/>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13" name="Rounded Rectangle 12">
            <a:extLst>
              <a:ext uri="{FF2B5EF4-FFF2-40B4-BE49-F238E27FC236}">
                <a16:creationId xmlns:a16="http://schemas.microsoft.com/office/drawing/2014/main" id="{0C37B5A5-3E5A-AF01-1E9F-EE26DFF99CF1}"/>
              </a:ext>
              <a:ext uri="{C183D7F6-B498-43B3-948B-1728B52AA6E4}">
                <adec:decorative xmlns:adec="http://schemas.microsoft.com/office/drawing/2017/decorative" val="1"/>
              </a:ext>
            </a:extLst>
          </p:cNvPr>
          <p:cNvSpPr/>
          <p:nvPr/>
        </p:nvSpPr>
        <p:spPr bwMode="auto">
          <a:xfrm>
            <a:off x="3539787" y="1355834"/>
            <a:ext cx="2620113" cy="5008931"/>
          </a:xfrm>
          <a:prstGeom prst="roundRect">
            <a:avLst>
              <a:gd name="adj" fmla="val 3353"/>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15" name="Rounded Rectangle 13">
            <a:extLst>
              <a:ext uri="{FF2B5EF4-FFF2-40B4-BE49-F238E27FC236}">
                <a16:creationId xmlns:a16="http://schemas.microsoft.com/office/drawing/2014/main" id="{3D9CC1E3-980A-60F8-E084-9632CFBC268D}"/>
              </a:ext>
              <a:ext uri="{C183D7F6-B498-43B3-948B-1728B52AA6E4}">
                <adec:decorative xmlns:adec="http://schemas.microsoft.com/office/drawing/2017/decorative" val="1"/>
              </a:ext>
            </a:extLst>
          </p:cNvPr>
          <p:cNvSpPr/>
          <p:nvPr/>
        </p:nvSpPr>
        <p:spPr bwMode="auto">
          <a:xfrm>
            <a:off x="8979748" y="1355834"/>
            <a:ext cx="2620113" cy="5008931"/>
          </a:xfrm>
          <a:prstGeom prst="roundRect">
            <a:avLst>
              <a:gd name="adj" fmla="val 3353"/>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30" name="Rounded Rectangle 14">
            <a:extLst>
              <a:ext uri="{FF2B5EF4-FFF2-40B4-BE49-F238E27FC236}">
                <a16:creationId xmlns:a16="http://schemas.microsoft.com/office/drawing/2014/main" id="{13DE24E6-E942-71E4-BAD6-D57A2756BFEF}"/>
              </a:ext>
              <a:ext uri="{C183D7F6-B498-43B3-948B-1728B52AA6E4}">
                <adec:decorative xmlns:adec="http://schemas.microsoft.com/office/drawing/2017/decorative" val="1"/>
              </a:ext>
            </a:extLst>
          </p:cNvPr>
          <p:cNvSpPr/>
          <p:nvPr/>
        </p:nvSpPr>
        <p:spPr bwMode="auto">
          <a:xfrm>
            <a:off x="819807" y="1355834"/>
            <a:ext cx="2620113" cy="5008931"/>
          </a:xfrm>
          <a:prstGeom prst="roundRect">
            <a:avLst>
              <a:gd name="adj" fmla="val 3353"/>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cxnSp>
        <p:nvCxnSpPr>
          <p:cNvPr id="56" name="Straight Connector 55">
            <a:extLst>
              <a:ext uri="{FF2B5EF4-FFF2-40B4-BE49-F238E27FC236}">
                <a16:creationId xmlns:a16="http://schemas.microsoft.com/office/drawing/2014/main" id="{28A78B43-3CA5-41A0-D65C-2CFDA071349E}"/>
              </a:ext>
              <a:ext uri="{C183D7F6-B498-43B3-948B-1728B52AA6E4}">
                <adec:decorative xmlns:adec="http://schemas.microsoft.com/office/drawing/2017/decorative" val="1"/>
              </a:ext>
            </a:extLst>
          </p:cNvPr>
          <p:cNvCxnSpPr>
            <a:cxnSpLocks/>
          </p:cNvCxnSpPr>
          <p:nvPr/>
        </p:nvCxnSpPr>
        <p:spPr>
          <a:xfrm>
            <a:off x="819807" y="3585667"/>
            <a:ext cx="2615184" cy="0"/>
          </a:xfrm>
          <a:prstGeom prst="line">
            <a:avLst/>
          </a:prstGeom>
          <a:ln w="12700">
            <a:solidFill>
              <a:schemeClr val="bg1">
                <a:lumMod val="75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F615F0B3-0F4B-5C37-C5C0-4E9CBFD2911E}"/>
              </a:ext>
              <a:ext uri="{C183D7F6-B498-43B3-948B-1728B52AA6E4}">
                <adec:decorative xmlns:adec="http://schemas.microsoft.com/office/drawing/2017/decorative" val="1"/>
              </a:ext>
            </a:extLst>
          </p:cNvPr>
          <p:cNvCxnSpPr>
            <a:cxnSpLocks/>
          </p:cNvCxnSpPr>
          <p:nvPr/>
        </p:nvCxnSpPr>
        <p:spPr>
          <a:xfrm>
            <a:off x="819807" y="2277246"/>
            <a:ext cx="2615184" cy="0"/>
          </a:xfrm>
          <a:prstGeom prst="line">
            <a:avLst/>
          </a:prstGeom>
          <a:ln w="6350">
            <a:solidFill>
              <a:schemeClr val="bg1">
                <a:lumMod val="75000"/>
                <a:alpha val="5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EB71EE0C-CB8D-CF05-3578-F5688A4009D2}"/>
              </a:ext>
              <a:ext uri="{C183D7F6-B498-43B3-948B-1728B52AA6E4}">
                <adec:decorative xmlns:adec="http://schemas.microsoft.com/office/drawing/2017/decorative" val="1"/>
              </a:ext>
            </a:extLst>
          </p:cNvPr>
          <p:cNvCxnSpPr>
            <a:cxnSpLocks/>
          </p:cNvCxnSpPr>
          <p:nvPr/>
        </p:nvCxnSpPr>
        <p:spPr>
          <a:xfrm>
            <a:off x="819807" y="2710532"/>
            <a:ext cx="2615184" cy="0"/>
          </a:xfrm>
          <a:prstGeom prst="line">
            <a:avLst/>
          </a:prstGeom>
          <a:ln w="6350">
            <a:solidFill>
              <a:schemeClr val="bg1">
                <a:lumMod val="75000"/>
                <a:alpha val="5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8BCA9292-F2CC-058A-F171-6D847A02CCEF}"/>
              </a:ext>
              <a:ext uri="{C183D7F6-B498-43B3-948B-1728B52AA6E4}">
                <adec:decorative xmlns:adec="http://schemas.microsoft.com/office/drawing/2017/decorative" val="1"/>
              </a:ext>
            </a:extLst>
          </p:cNvPr>
          <p:cNvCxnSpPr>
            <a:cxnSpLocks/>
          </p:cNvCxnSpPr>
          <p:nvPr/>
        </p:nvCxnSpPr>
        <p:spPr>
          <a:xfrm>
            <a:off x="819807" y="4060104"/>
            <a:ext cx="2615184" cy="0"/>
          </a:xfrm>
          <a:prstGeom prst="line">
            <a:avLst/>
          </a:prstGeom>
          <a:ln w="6350">
            <a:solidFill>
              <a:schemeClr val="bg1">
                <a:lumMod val="75000"/>
                <a:alpha val="5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307319C1-6BCA-B38D-223D-C147134D89BD}"/>
              </a:ext>
              <a:ext uri="{C183D7F6-B498-43B3-948B-1728B52AA6E4}">
                <adec:decorative xmlns:adec="http://schemas.microsoft.com/office/drawing/2017/decorative" val="1"/>
              </a:ext>
            </a:extLst>
          </p:cNvPr>
          <p:cNvCxnSpPr>
            <a:cxnSpLocks/>
          </p:cNvCxnSpPr>
          <p:nvPr/>
        </p:nvCxnSpPr>
        <p:spPr>
          <a:xfrm>
            <a:off x="819807" y="4457582"/>
            <a:ext cx="2615184" cy="0"/>
          </a:xfrm>
          <a:prstGeom prst="line">
            <a:avLst/>
          </a:prstGeom>
          <a:ln w="6350">
            <a:solidFill>
              <a:schemeClr val="bg1">
                <a:lumMod val="75000"/>
                <a:alpha val="5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ACB02C3C-9DFC-E243-8A6A-964FF143C550}"/>
              </a:ext>
              <a:ext uri="{C183D7F6-B498-43B3-948B-1728B52AA6E4}">
                <adec:decorative xmlns:adec="http://schemas.microsoft.com/office/drawing/2017/decorative" val="1"/>
              </a:ext>
            </a:extLst>
          </p:cNvPr>
          <p:cNvCxnSpPr>
            <a:cxnSpLocks/>
          </p:cNvCxnSpPr>
          <p:nvPr/>
        </p:nvCxnSpPr>
        <p:spPr>
          <a:xfrm>
            <a:off x="819807" y="4910451"/>
            <a:ext cx="2615184" cy="0"/>
          </a:xfrm>
          <a:prstGeom prst="line">
            <a:avLst/>
          </a:prstGeom>
          <a:ln w="6350">
            <a:solidFill>
              <a:schemeClr val="bg1">
                <a:lumMod val="75000"/>
                <a:alpha val="5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D89E5228-6EE7-4223-C50A-04FAFF211845}"/>
              </a:ext>
              <a:ext uri="{C183D7F6-B498-43B3-948B-1728B52AA6E4}">
                <adec:decorative xmlns:adec="http://schemas.microsoft.com/office/drawing/2017/decorative" val="1"/>
              </a:ext>
            </a:extLst>
          </p:cNvPr>
          <p:cNvCxnSpPr>
            <a:cxnSpLocks/>
          </p:cNvCxnSpPr>
          <p:nvPr/>
        </p:nvCxnSpPr>
        <p:spPr>
          <a:xfrm>
            <a:off x="819807" y="5322011"/>
            <a:ext cx="2615184" cy="0"/>
          </a:xfrm>
          <a:prstGeom prst="line">
            <a:avLst/>
          </a:prstGeom>
          <a:ln w="6350">
            <a:solidFill>
              <a:schemeClr val="bg1">
                <a:lumMod val="75000"/>
                <a:alpha val="5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3F513EF8-AEC6-192C-23CA-EF889505A1C7}"/>
              </a:ext>
              <a:ext uri="{C183D7F6-B498-43B3-948B-1728B52AA6E4}">
                <adec:decorative xmlns:adec="http://schemas.microsoft.com/office/drawing/2017/decorative" val="1"/>
              </a:ext>
            </a:extLst>
          </p:cNvPr>
          <p:cNvCxnSpPr>
            <a:cxnSpLocks/>
          </p:cNvCxnSpPr>
          <p:nvPr/>
        </p:nvCxnSpPr>
        <p:spPr>
          <a:xfrm>
            <a:off x="3539787" y="4105362"/>
            <a:ext cx="2615184" cy="0"/>
          </a:xfrm>
          <a:prstGeom prst="line">
            <a:avLst/>
          </a:prstGeom>
          <a:ln w="12700">
            <a:solidFill>
              <a:schemeClr val="bg1">
                <a:lumMod val="75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9491D6F1-43C5-FFD1-C4FC-F691EC5B3256}"/>
              </a:ext>
              <a:ext uri="{C183D7F6-B498-43B3-948B-1728B52AA6E4}">
                <adec:decorative xmlns:adec="http://schemas.microsoft.com/office/drawing/2017/decorative" val="1"/>
              </a:ext>
            </a:extLst>
          </p:cNvPr>
          <p:cNvCxnSpPr>
            <a:cxnSpLocks/>
          </p:cNvCxnSpPr>
          <p:nvPr/>
        </p:nvCxnSpPr>
        <p:spPr>
          <a:xfrm>
            <a:off x="3539787" y="2299766"/>
            <a:ext cx="2615184" cy="0"/>
          </a:xfrm>
          <a:prstGeom prst="line">
            <a:avLst/>
          </a:prstGeom>
          <a:ln w="6350">
            <a:solidFill>
              <a:schemeClr val="bg1">
                <a:lumMod val="75000"/>
                <a:alpha val="5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40CEC8C0-F1B0-1D7D-5F76-8AF0DEBAD4F8}"/>
              </a:ext>
              <a:ext uri="{C183D7F6-B498-43B3-948B-1728B52AA6E4}">
                <adec:decorative xmlns:adec="http://schemas.microsoft.com/office/drawing/2017/decorative" val="1"/>
              </a:ext>
            </a:extLst>
          </p:cNvPr>
          <p:cNvCxnSpPr>
            <a:cxnSpLocks/>
          </p:cNvCxnSpPr>
          <p:nvPr/>
        </p:nvCxnSpPr>
        <p:spPr>
          <a:xfrm>
            <a:off x="3539787" y="2685104"/>
            <a:ext cx="2615184" cy="0"/>
          </a:xfrm>
          <a:prstGeom prst="line">
            <a:avLst/>
          </a:prstGeom>
          <a:ln w="6350">
            <a:solidFill>
              <a:schemeClr val="bg1">
                <a:lumMod val="75000"/>
                <a:alpha val="5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FA56AE22-EA46-E80B-390B-2F6327F74B6C}"/>
              </a:ext>
              <a:ext uri="{C183D7F6-B498-43B3-948B-1728B52AA6E4}">
                <adec:decorative xmlns:adec="http://schemas.microsoft.com/office/drawing/2017/decorative" val="1"/>
              </a:ext>
            </a:extLst>
          </p:cNvPr>
          <p:cNvCxnSpPr>
            <a:cxnSpLocks/>
          </p:cNvCxnSpPr>
          <p:nvPr/>
        </p:nvCxnSpPr>
        <p:spPr>
          <a:xfrm>
            <a:off x="3539787" y="3121634"/>
            <a:ext cx="2615184" cy="0"/>
          </a:xfrm>
          <a:prstGeom prst="line">
            <a:avLst/>
          </a:prstGeom>
          <a:ln w="6350">
            <a:solidFill>
              <a:schemeClr val="bg1">
                <a:lumMod val="75000"/>
                <a:alpha val="5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A666E7DF-2337-2DC1-65B5-9A91311D8CE5}"/>
              </a:ext>
              <a:ext uri="{C183D7F6-B498-43B3-948B-1728B52AA6E4}">
                <adec:decorative xmlns:adec="http://schemas.microsoft.com/office/drawing/2017/decorative" val="1"/>
              </a:ext>
            </a:extLst>
          </p:cNvPr>
          <p:cNvCxnSpPr>
            <a:cxnSpLocks/>
          </p:cNvCxnSpPr>
          <p:nvPr/>
        </p:nvCxnSpPr>
        <p:spPr>
          <a:xfrm>
            <a:off x="3539787" y="4579799"/>
            <a:ext cx="2615184" cy="0"/>
          </a:xfrm>
          <a:prstGeom prst="line">
            <a:avLst/>
          </a:prstGeom>
          <a:ln w="6350">
            <a:solidFill>
              <a:schemeClr val="bg1">
                <a:lumMod val="75000"/>
                <a:alpha val="5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039A33C6-C05A-5651-DBE3-0A451DC667A3}"/>
              </a:ext>
              <a:ext uri="{C183D7F6-B498-43B3-948B-1728B52AA6E4}">
                <adec:decorative xmlns:adec="http://schemas.microsoft.com/office/drawing/2017/decorative" val="1"/>
              </a:ext>
            </a:extLst>
          </p:cNvPr>
          <p:cNvCxnSpPr>
            <a:cxnSpLocks/>
          </p:cNvCxnSpPr>
          <p:nvPr/>
        </p:nvCxnSpPr>
        <p:spPr>
          <a:xfrm>
            <a:off x="3539787" y="5004490"/>
            <a:ext cx="2615184" cy="0"/>
          </a:xfrm>
          <a:prstGeom prst="line">
            <a:avLst/>
          </a:prstGeom>
          <a:ln w="6350">
            <a:solidFill>
              <a:schemeClr val="bg1">
                <a:lumMod val="75000"/>
                <a:alpha val="5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65A95895-945C-5F91-C969-F52DBA84F819}"/>
              </a:ext>
              <a:ext uri="{C183D7F6-B498-43B3-948B-1728B52AA6E4}">
                <adec:decorative xmlns:adec="http://schemas.microsoft.com/office/drawing/2017/decorative" val="1"/>
              </a:ext>
            </a:extLst>
          </p:cNvPr>
          <p:cNvCxnSpPr>
            <a:cxnSpLocks/>
          </p:cNvCxnSpPr>
          <p:nvPr/>
        </p:nvCxnSpPr>
        <p:spPr>
          <a:xfrm>
            <a:off x="3539787" y="5441420"/>
            <a:ext cx="2615184" cy="0"/>
          </a:xfrm>
          <a:prstGeom prst="line">
            <a:avLst/>
          </a:prstGeom>
          <a:ln w="6350">
            <a:solidFill>
              <a:schemeClr val="bg1">
                <a:lumMod val="75000"/>
                <a:alpha val="5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168DD5C3-4F8E-0B3D-B1B0-B401485F2D70}"/>
              </a:ext>
              <a:ext uri="{C183D7F6-B498-43B3-948B-1728B52AA6E4}">
                <adec:decorative xmlns:adec="http://schemas.microsoft.com/office/drawing/2017/decorative" val="1"/>
              </a:ext>
            </a:extLst>
          </p:cNvPr>
          <p:cNvCxnSpPr>
            <a:cxnSpLocks/>
          </p:cNvCxnSpPr>
          <p:nvPr/>
        </p:nvCxnSpPr>
        <p:spPr>
          <a:xfrm>
            <a:off x="6259767" y="4105362"/>
            <a:ext cx="2615184" cy="0"/>
          </a:xfrm>
          <a:prstGeom prst="line">
            <a:avLst/>
          </a:prstGeom>
          <a:ln w="12700">
            <a:solidFill>
              <a:schemeClr val="bg1">
                <a:lumMod val="75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073CB940-1DCD-7D04-E5BE-CD823D2E5A82}"/>
              </a:ext>
              <a:ext uri="{C183D7F6-B498-43B3-948B-1728B52AA6E4}">
                <adec:decorative xmlns:adec="http://schemas.microsoft.com/office/drawing/2017/decorative" val="1"/>
              </a:ext>
            </a:extLst>
          </p:cNvPr>
          <p:cNvCxnSpPr>
            <a:cxnSpLocks/>
          </p:cNvCxnSpPr>
          <p:nvPr/>
        </p:nvCxnSpPr>
        <p:spPr>
          <a:xfrm>
            <a:off x="6259767" y="2411693"/>
            <a:ext cx="2615184" cy="0"/>
          </a:xfrm>
          <a:prstGeom prst="line">
            <a:avLst/>
          </a:prstGeom>
          <a:ln w="6350">
            <a:solidFill>
              <a:schemeClr val="bg1">
                <a:lumMod val="75000"/>
                <a:alpha val="5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BD1E9E6E-F0D2-722F-A794-1204B3605506}"/>
              </a:ext>
              <a:ext uri="{C183D7F6-B498-43B3-948B-1728B52AA6E4}">
                <adec:decorative xmlns:adec="http://schemas.microsoft.com/office/drawing/2017/decorative" val="1"/>
              </a:ext>
            </a:extLst>
          </p:cNvPr>
          <p:cNvCxnSpPr>
            <a:cxnSpLocks/>
          </p:cNvCxnSpPr>
          <p:nvPr/>
        </p:nvCxnSpPr>
        <p:spPr>
          <a:xfrm>
            <a:off x="6259767" y="2844118"/>
            <a:ext cx="2615184" cy="0"/>
          </a:xfrm>
          <a:prstGeom prst="line">
            <a:avLst/>
          </a:prstGeom>
          <a:ln w="6350">
            <a:solidFill>
              <a:schemeClr val="bg1">
                <a:lumMod val="75000"/>
                <a:alpha val="5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1DDC9B73-3303-EAC0-7350-672A102BFC27}"/>
              </a:ext>
              <a:ext uri="{C183D7F6-B498-43B3-948B-1728B52AA6E4}">
                <adec:decorative xmlns:adec="http://schemas.microsoft.com/office/drawing/2017/decorative" val="1"/>
              </a:ext>
            </a:extLst>
          </p:cNvPr>
          <p:cNvCxnSpPr>
            <a:cxnSpLocks/>
          </p:cNvCxnSpPr>
          <p:nvPr/>
        </p:nvCxnSpPr>
        <p:spPr>
          <a:xfrm>
            <a:off x="6259767" y="3263030"/>
            <a:ext cx="2615184" cy="0"/>
          </a:xfrm>
          <a:prstGeom prst="line">
            <a:avLst/>
          </a:prstGeom>
          <a:ln w="6350">
            <a:solidFill>
              <a:schemeClr val="bg1">
                <a:lumMod val="75000"/>
                <a:alpha val="5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EA383A21-B683-F02A-DFEF-8DEEEB9E4141}"/>
              </a:ext>
              <a:ext uri="{C183D7F6-B498-43B3-948B-1728B52AA6E4}">
                <adec:decorative xmlns:adec="http://schemas.microsoft.com/office/drawing/2017/decorative" val="1"/>
              </a:ext>
            </a:extLst>
          </p:cNvPr>
          <p:cNvCxnSpPr>
            <a:cxnSpLocks/>
          </p:cNvCxnSpPr>
          <p:nvPr/>
        </p:nvCxnSpPr>
        <p:spPr>
          <a:xfrm>
            <a:off x="6259767" y="3686446"/>
            <a:ext cx="2615184" cy="0"/>
          </a:xfrm>
          <a:prstGeom prst="line">
            <a:avLst/>
          </a:prstGeom>
          <a:ln w="6350">
            <a:solidFill>
              <a:schemeClr val="bg1">
                <a:lumMod val="75000"/>
                <a:alpha val="5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7011F82D-1B39-0937-A7A2-551EFC47F1E4}"/>
              </a:ext>
              <a:ext uri="{C183D7F6-B498-43B3-948B-1728B52AA6E4}">
                <adec:decorative xmlns:adec="http://schemas.microsoft.com/office/drawing/2017/decorative" val="1"/>
              </a:ext>
            </a:extLst>
          </p:cNvPr>
          <p:cNvCxnSpPr>
            <a:cxnSpLocks/>
          </p:cNvCxnSpPr>
          <p:nvPr/>
        </p:nvCxnSpPr>
        <p:spPr>
          <a:xfrm>
            <a:off x="6259767" y="4579799"/>
            <a:ext cx="2615184" cy="0"/>
          </a:xfrm>
          <a:prstGeom prst="line">
            <a:avLst/>
          </a:prstGeom>
          <a:ln w="6350">
            <a:solidFill>
              <a:schemeClr val="bg1">
                <a:lumMod val="75000"/>
                <a:alpha val="5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A354E6C2-6730-2777-A886-A9E2F024C84F}"/>
              </a:ext>
              <a:ext uri="{C183D7F6-B498-43B3-948B-1728B52AA6E4}">
                <adec:decorative xmlns:adec="http://schemas.microsoft.com/office/drawing/2017/decorative" val="1"/>
              </a:ext>
            </a:extLst>
          </p:cNvPr>
          <p:cNvCxnSpPr>
            <a:cxnSpLocks/>
          </p:cNvCxnSpPr>
          <p:nvPr/>
        </p:nvCxnSpPr>
        <p:spPr>
          <a:xfrm>
            <a:off x="8979748" y="4105362"/>
            <a:ext cx="2615184" cy="0"/>
          </a:xfrm>
          <a:prstGeom prst="line">
            <a:avLst/>
          </a:prstGeom>
          <a:ln w="12700">
            <a:solidFill>
              <a:schemeClr val="bg1">
                <a:lumMod val="75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8EC2693D-1152-DFC9-DF13-9DF760214ACE}"/>
              </a:ext>
            </a:extLst>
          </p:cNvPr>
          <p:cNvSpPr>
            <a:spLocks noGrp="1"/>
          </p:cNvSpPr>
          <p:nvPr>
            <p:ph type="title"/>
          </p:nvPr>
        </p:nvSpPr>
        <p:spPr/>
        <p:txBody>
          <a:bodyPr/>
          <a:lstStyle/>
          <a:p>
            <a:pPr algn="ctr"/>
            <a:r>
              <a:rPr lang="en-US" noProof="0" dirty="0"/>
              <a:t>Training and documentation by phase</a:t>
            </a:r>
            <a:endParaRPr lang="en-US" dirty="0"/>
          </a:p>
        </p:txBody>
      </p:sp>
      <p:sp>
        <p:nvSpPr>
          <p:cNvPr id="85" name="TextBox 84">
            <a:extLst>
              <a:ext uri="{FF2B5EF4-FFF2-40B4-BE49-F238E27FC236}">
                <a16:creationId xmlns:a16="http://schemas.microsoft.com/office/drawing/2014/main" id="{5DFF0706-DA1C-89C7-EE88-122BAA45D6F0}"/>
              </a:ext>
            </a:extLst>
          </p:cNvPr>
          <p:cNvSpPr txBox="1"/>
          <p:nvPr/>
        </p:nvSpPr>
        <p:spPr>
          <a:xfrm rot="16200000">
            <a:off x="120246" y="2704386"/>
            <a:ext cx="1086836" cy="152349"/>
          </a:xfrm>
          <a:prstGeom prst="rect">
            <a:avLst/>
          </a:prstGeom>
          <a:noFill/>
        </p:spPr>
        <p:txBody>
          <a:bodyPr wrap="none" lIns="0" tIns="0" rIns="0" bIns="0" rtlCol="0">
            <a:spAutoFit/>
          </a:bodyPr>
          <a:lstStyle/>
          <a:p>
            <a:pPr marL="0" marR="0" lvl="0" indent="0" algn="r" defTabSz="914400" rtl="0" eaLnBrk="1" fontAlgn="auto" latinLnBrk="0" hangingPunct="1">
              <a:lnSpc>
                <a:spcPct val="90000"/>
              </a:lnSpc>
              <a:spcBef>
                <a:spcPts val="0"/>
              </a:spcBef>
              <a:spcAft>
                <a:spcPts val="600"/>
              </a:spcAft>
              <a:buClrTx/>
              <a:buSzTx/>
              <a:buFontTx/>
              <a:buNone/>
              <a:tabLst/>
              <a:defRPr/>
            </a:pPr>
            <a:r>
              <a:rPr kumimoji="0" lang="en-US" sz="1100" b="1" i="0" u="none" strike="noStrike" kern="1200" cap="none" spc="0" normalizeH="0" baseline="0" noProof="0" dirty="0">
                <a:ln>
                  <a:noFill/>
                </a:ln>
                <a:solidFill>
                  <a:srgbClr val="C03BC4"/>
                </a:solidFill>
                <a:effectLst/>
                <a:uLnTx/>
                <a:uFillTx/>
                <a:latin typeface="Segoe UI Semibold"/>
                <a:ea typeface="+mn-ea"/>
                <a:cs typeface="Segoe UI" panose="020B0502040204020203" pitchFamily="34" charset="0"/>
              </a:rPr>
              <a:t>User Enablement</a:t>
            </a:r>
          </a:p>
        </p:txBody>
      </p:sp>
      <p:sp>
        <p:nvSpPr>
          <p:cNvPr id="18" name="Rectangle: Rounded Corners 10">
            <a:extLst>
              <a:ext uri="{FF2B5EF4-FFF2-40B4-BE49-F238E27FC236}">
                <a16:creationId xmlns:a16="http://schemas.microsoft.com/office/drawing/2014/main" id="{007DD702-9C6A-6B10-B7DC-B7D8A7D7F721}"/>
              </a:ext>
            </a:extLst>
          </p:cNvPr>
          <p:cNvSpPr/>
          <p:nvPr/>
        </p:nvSpPr>
        <p:spPr>
          <a:xfrm>
            <a:off x="892822" y="1440408"/>
            <a:ext cx="2474082" cy="397056"/>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Segoe UI Semibold"/>
                <a:ea typeface="+mn-ea"/>
                <a:cs typeface="Segoe UI" panose="020B0502040204020203" pitchFamily="34" charset="0"/>
              </a:rPr>
              <a:t>Get ready</a:t>
            </a:r>
          </a:p>
        </p:txBody>
      </p:sp>
      <p:sp>
        <p:nvSpPr>
          <p:cNvPr id="88" name="TextBox 87">
            <a:extLst>
              <a:ext uri="{FF2B5EF4-FFF2-40B4-BE49-F238E27FC236}">
                <a16:creationId xmlns:a16="http://schemas.microsoft.com/office/drawing/2014/main" id="{833D39A7-F513-6731-1583-EE047EC39455}"/>
              </a:ext>
            </a:extLst>
          </p:cNvPr>
          <p:cNvSpPr txBox="1"/>
          <p:nvPr/>
        </p:nvSpPr>
        <p:spPr>
          <a:xfrm>
            <a:off x="1280699" y="1947364"/>
            <a:ext cx="1918608" cy="1249573"/>
          </a:xfrm>
          <a:prstGeom prst="rect">
            <a:avLst/>
          </a:prstGeom>
          <a:noFill/>
        </p:spPr>
        <p:txBody>
          <a:bodyPr wrap="square" lIns="0" tIns="0" rIns="0" bIns="0" rtlCol="0">
            <a:spAutoFit/>
          </a:bodyPr>
          <a:lstStyle/>
          <a:p>
            <a:pPr marL="0" marR="0" lvl="0" indent="0" algn="l" defTabSz="914400" rtl="0" eaLnBrk="1" fontAlgn="auto" latinLnBrk="0" hangingPunct="1">
              <a:lnSpc>
                <a:spcPct val="90000"/>
              </a:lnSpc>
              <a:spcBef>
                <a:spcPts val="1200"/>
              </a:spcBef>
              <a:spcAft>
                <a:spcPts val="0"/>
              </a:spcAft>
              <a:buClrTx/>
              <a:buSzTx/>
              <a:buFontTx/>
              <a:buNone/>
              <a:tabLst/>
              <a:defRPr/>
            </a:pPr>
            <a:r>
              <a:rPr kumimoji="0" lang="en-US" sz="1000" b="0" i="0" u="none" strike="noStrike" kern="1200" cap="none" spc="0" normalizeH="0" baseline="0" noProof="0" dirty="0">
                <a:ln>
                  <a:noFill/>
                </a:ln>
                <a:solidFill>
                  <a:srgbClr val="C03BC4"/>
                </a:solidFill>
                <a:effectLst/>
                <a:uLnTx/>
                <a:uFillTx/>
                <a:latin typeface="Segoe UI"/>
                <a:ea typeface="+mn-ea"/>
                <a:cs typeface="Segoe UI"/>
                <a:hlinkClick r:id="rId2">
                  <a:extLst>
                    <a:ext uri="{A12FA001-AC4F-418D-AE19-62706E023703}">
                      <ahyp:hlinkClr xmlns:ahyp="http://schemas.microsoft.com/office/drawing/2018/hyperlinkcolor" val="tx"/>
                    </a:ext>
                  </a:extLst>
                </a:hlinkClick>
              </a:rPr>
              <a:t>Copilot Experiences Explained</a:t>
            </a:r>
            <a:r>
              <a:rPr kumimoji="0" lang="en-US" sz="1000" b="0" i="0" u="none" strike="noStrike" kern="1200" cap="none" spc="0" normalizeH="0" baseline="0" noProof="0" dirty="0">
                <a:ln>
                  <a:noFill/>
                </a:ln>
                <a:solidFill>
                  <a:srgbClr val="C03BC4"/>
                </a:solidFill>
                <a:effectLst/>
                <a:uLnTx/>
                <a:uFillTx/>
                <a:latin typeface="Segoe UI"/>
                <a:ea typeface="+mn-ea"/>
                <a:cs typeface="Segoe UI"/>
              </a:rPr>
              <a:t> </a:t>
            </a:r>
            <a:br>
              <a:rPr kumimoji="0" lang="en-US" sz="1000" b="0" i="0" u="none" strike="noStrike" kern="1200" cap="none" spc="0" normalizeH="0" baseline="0" noProof="0" dirty="0">
                <a:ln>
                  <a:noFill/>
                </a:ln>
                <a:solidFill>
                  <a:srgbClr val="C03BC4"/>
                </a:solidFill>
                <a:effectLst/>
                <a:uLnTx/>
                <a:uFillTx/>
                <a:latin typeface="Segoe UI"/>
                <a:ea typeface="+mn-ea"/>
                <a:cs typeface="Segoe UI"/>
              </a:rPr>
            </a:br>
            <a:r>
              <a:rPr kumimoji="0" lang="en-US" sz="800" b="0" i="0" u="none" strike="noStrike" kern="1200" cap="none" spc="0" normalizeH="0" baseline="0" noProof="0" dirty="0">
                <a:ln>
                  <a:noFill/>
                </a:ln>
                <a:solidFill>
                  <a:srgbClr val="000000"/>
                </a:solidFill>
                <a:effectLst/>
                <a:uLnTx/>
                <a:uFillTx/>
                <a:latin typeface="Segoe UI"/>
                <a:ea typeface="+mn-ea"/>
                <a:cs typeface="Segoe UI"/>
              </a:rPr>
              <a:t>(11 mins)</a:t>
            </a:r>
          </a:p>
          <a:p>
            <a:pPr marL="0" marR="0" lvl="0" indent="0" algn="l" defTabSz="914400" rtl="0" eaLnBrk="1" fontAlgn="auto" latinLnBrk="0" hangingPunct="1">
              <a:lnSpc>
                <a:spcPct val="90000"/>
              </a:lnSpc>
              <a:spcBef>
                <a:spcPts val="1200"/>
              </a:spcBef>
              <a:spcAft>
                <a:spcPts val="0"/>
              </a:spcAft>
              <a:buClrTx/>
              <a:buSzTx/>
              <a:buFontTx/>
              <a:buNone/>
              <a:tabLst/>
              <a:defRPr/>
            </a:pPr>
            <a:r>
              <a:rPr kumimoji="0" lang="en-US" sz="1000" b="0" i="0" u="none" strike="noStrike" kern="1200" cap="none" spc="0" normalizeH="0" baseline="0" noProof="0" dirty="0">
                <a:ln>
                  <a:noFill/>
                </a:ln>
                <a:solidFill>
                  <a:srgbClr val="C03BC4"/>
                </a:solidFill>
                <a:effectLst/>
                <a:uLnTx/>
                <a:uFillTx/>
                <a:latin typeface="Segoe UI"/>
                <a:ea typeface="+mn-ea"/>
                <a:cs typeface="Segoe UI"/>
                <a:hlinkClick r:id="rId3">
                  <a:extLst>
                    <a:ext uri="{A12FA001-AC4F-418D-AE19-62706E023703}">
                      <ahyp:hlinkClr xmlns:ahyp="http://schemas.microsoft.com/office/drawing/2018/hyperlinkcolor" val="tx"/>
                    </a:ext>
                  </a:extLst>
                </a:hlinkClick>
              </a:rPr>
              <a:t>Leading in the Era of AI: </a:t>
            </a:r>
            <a:br>
              <a:rPr kumimoji="0" lang="en-US" sz="1000" b="0" i="0" u="none" strike="noStrike" kern="1200" cap="none" spc="0" normalizeH="0" baseline="0" noProof="0" dirty="0">
                <a:ln>
                  <a:noFill/>
                </a:ln>
                <a:solidFill>
                  <a:srgbClr val="C03BC4"/>
                </a:solidFill>
                <a:effectLst/>
                <a:uLnTx/>
                <a:uFillTx/>
                <a:latin typeface="Segoe UI"/>
                <a:ea typeface="+mn-ea"/>
                <a:cs typeface="Segoe UI"/>
                <a:hlinkClick r:id="rId3">
                  <a:extLst>
                    <a:ext uri="{A12FA001-AC4F-418D-AE19-62706E023703}">
                      <ahyp:hlinkClr xmlns:ahyp="http://schemas.microsoft.com/office/drawing/2018/hyperlinkcolor" val="tx"/>
                    </a:ext>
                  </a:extLst>
                </a:hlinkClick>
              </a:rPr>
            </a:br>
            <a:r>
              <a:rPr kumimoji="0" lang="en-US" sz="1000" b="0" i="0" u="none" strike="noStrike" kern="1200" cap="none" spc="0" normalizeH="0" baseline="0" noProof="0" dirty="0">
                <a:ln>
                  <a:noFill/>
                </a:ln>
                <a:solidFill>
                  <a:srgbClr val="C03BC4"/>
                </a:solidFill>
                <a:effectLst/>
                <a:uLnTx/>
                <a:uFillTx/>
                <a:latin typeface="Segoe UI"/>
                <a:ea typeface="+mn-ea"/>
                <a:cs typeface="Segoe UI"/>
                <a:hlinkClick r:id="rId3">
                  <a:extLst>
                    <a:ext uri="{A12FA001-AC4F-418D-AE19-62706E023703}">
                      <ahyp:hlinkClr xmlns:ahyp="http://schemas.microsoft.com/office/drawing/2018/hyperlinkcolor" val="tx"/>
                    </a:ext>
                  </a:extLst>
                </a:hlinkClick>
              </a:rPr>
              <a:t>Creating an AI Council</a:t>
            </a:r>
            <a:endParaRPr kumimoji="0" lang="en-US" sz="1000" b="0" i="0" u="none" strike="noStrike" kern="1200" cap="none" spc="0" normalizeH="0" baseline="0" noProof="0" dirty="0">
              <a:ln>
                <a:noFill/>
              </a:ln>
              <a:solidFill>
                <a:srgbClr val="C03BC4"/>
              </a:solidFill>
              <a:effectLst/>
              <a:uLnTx/>
              <a:uFillTx/>
              <a:latin typeface="Segoe UI"/>
              <a:ea typeface="+mn-ea"/>
              <a:cs typeface="Segoe UI"/>
            </a:endParaRPr>
          </a:p>
          <a:p>
            <a:pPr marL="0" marR="0" lvl="0" indent="0" algn="l" defTabSz="914400" rtl="0" eaLnBrk="1" fontAlgn="auto" latinLnBrk="0" hangingPunct="1">
              <a:lnSpc>
                <a:spcPct val="90000"/>
              </a:lnSpc>
              <a:spcBef>
                <a:spcPts val="1200"/>
              </a:spcBef>
              <a:spcAft>
                <a:spcPts val="0"/>
              </a:spcAft>
              <a:buClrTx/>
              <a:buSzTx/>
              <a:buFontTx/>
              <a:buNone/>
              <a:tabLst/>
              <a:defRPr/>
            </a:pPr>
            <a:r>
              <a:rPr kumimoji="0" lang="en-US" sz="1000" b="0" i="0" u="none" strike="noStrike" kern="1200" cap="none" spc="0" normalizeH="0" baseline="0" noProof="0" dirty="0">
                <a:ln>
                  <a:noFill/>
                </a:ln>
                <a:solidFill>
                  <a:srgbClr val="C03BC4"/>
                </a:solidFill>
                <a:effectLst/>
                <a:uLnTx/>
                <a:uFillTx/>
                <a:latin typeface="Segoe UI"/>
                <a:ea typeface="+mn-ea"/>
                <a:cs typeface="Segoe UI"/>
                <a:hlinkClick r:id="rId4">
                  <a:extLst>
                    <a:ext uri="{A12FA001-AC4F-418D-AE19-62706E023703}">
                      <ahyp:hlinkClr xmlns:ahyp="http://schemas.microsoft.com/office/drawing/2018/hyperlinkcolor" val="tx"/>
                    </a:ext>
                  </a:extLst>
                </a:hlinkClick>
              </a:rPr>
              <a:t>Discover how to drive enablement of Microsoft 365 Copilot in your organization</a:t>
            </a:r>
            <a:r>
              <a:rPr kumimoji="0" lang="en-US" sz="1000" b="0" i="0" u="none" strike="noStrike" kern="1200" cap="none" spc="0" normalizeH="0" baseline="0" noProof="0" dirty="0">
                <a:ln>
                  <a:noFill/>
                </a:ln>
                <a:solidFill>
                  <a:srgbClr val="C03BC4"/>
                </a:solidFill>
                <a:effectLst/>
                <a:uLnTx/>
                <a:uFillTx/>
                <a:latin typeface="Segoe UI"/>
                <a:ea typeface="+mn-ea"/>
                <a:cs typeface="Segoe UI"/>
              </a:rPr>
              <a:t> </a:t>
            </a:r>
            <a:r>
              <a:rPr kumimoji="0" lang="en-US" sz="800" b="0" i="0" u="none" strike="noStrike" kern="1200" cap="none" spc="0" normalizeH="0" baseline="0" noProof="0" dirty="0">
                <a:ln>
                  <a:noFill/>
                </a:ln>
                <a:solidFill>
                  <a:srgbClr val="000000"/>
                </a:solidFill>
                <a:effectLst/>
                <a:uLnTx/>
                <a:uFillTx/>
                <a:latin typeface="Segoe UI"/>
                <a:ea typeface="+mn-ea"/>
                <a:cs typeface="Segoe UI"/>
              </a:rPr>
              <a:t>(2.5 </a:t>
            </a:r>
            <a:r>
              <a:rPr kumimoji="0" lang="en-US" sz="800" b="0" i="0" u="none" strike="noStrike" kern="1200" cap="none" spc="0" normalizeH="0" baseline="0" noProof="0" dirty="0" err="1">
                <a:ln>
                  <a:noFill/>
                </a:ln>
                <a:solidFill>
                  <a:srgbClr val="000000"/>
                </a:solidFill>
                <a:effectLst/>
                <a:uLnTx/>
                <a:uFillTx/>
                <a:latin typeface="Segoe UI"/>
                <a:ea typeface="+mn-ea"/>
                <a:cs typeface="Segoe UI"/>
              </a:rPr>
              <a:t>hrs</a:t>
            </a:r>
            <a:r>
              <a:rPr kumimoji="0" lang="en-US" sz="800" b="0" i="0" u="none" strike="noStrike" kern="1200" cap="none" spc="0" normalizeH="0" baseline="0" noProof="0" dirty="0">
                <a:ln>
                  <a:noFill/>
                </a:ln>
                <a:solidFill>
                  <a:srgbClr val="000000"/>
                </a:solidFill>
                <a:effectLst/>
                <a:uLnTx/>
                <a:uFillTx/>
                <a:latin typeface="Segoe UI"/>
                <a:ea typeface="+mn-ea"/>
                <a:cs typeface="Segoe UI"/>
              </a:rPr>
              <a:t>)</a:t>
            </a:r>
          </a:p>
        </p:txBody>
      </p:sp>
      <p:sp>
        <p:nvSpPr>
          <p:cNvPr id="20" name="Rectangle: Rounded Corners 10">
            <a:extLst>
              <a:ext uri="{FF2B5EF4-FFF2-40B4-BE49-F238E27FC236}">
                <a16:creationId xmlns:a16="http://schemas.microsoft.com/office/drawing/2014/main" id="{3545D9AB-FCC9-C125-26BE-026CC3BC59F6}"/>
              </a:ext>
            </a:extLst>
          </p:cNvPr>
          <p:cNvSpPr/>
          <p:nvPr/>
        </p:nvSpPr>
        <p:spPr>
          <a:xfrm>
            <a:off x="3612802" y="1444451"/>
            <a:ext cx="2474082" cy="397056"/>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Segoe UI Semibold"/>
                <a:ea typeface="+mn-ea"/>
                <a:cs typeface="Segoe UI" panose="020B0502040204020203" pitchFamily="34" charset="0"/>
              </a:rPr>
              <a:t>Onboard &amp; engage</a:t>
            </a:r>
          </a:p>
        </p:txBody>
      </p:sp>
      <p:sp>
        <p:nvSpPr>
          <p:cNvPr id="188" name="TextBox 187">
            <a:extLst>
              <a:ext uri="{FF2B5EF4-FFF2-40B4-BE49-F238E27FC236}">
                <a16:creationId xmlns:a16="http://schemas.microsoft.com/office/drawing/2014/main" id="{92EE3E19-D6E2-37EB-E726-0CAAD59AC224}"/>
              </a:ext>
            </a:extLst>
          </p:cNvPr>
          <p:cNvSpPr txBox="1"/>
          <p:nvPr/>
        </p:nvSpPr>
        <p:spPr>
          <a:xfrm>
            <a:off x="3973138" y="1947364"/>
            <a:ext cx="1948428" cy="1695849"/>
          </a:xfrm>
          <a:prstGeom prst="rect">
            <a:avLst/>
          </a:prstGeom>
          <a:noFill/>
        </p:spPr>
        <p:txBody>
          <a:bodyPr wrap="square" lIns="0" tIns="0" rIns="0" bIns="0" rtlCol="0" anchor="t">
            <a:spAutoFit/>
          </a:bodyPr>
          <a:lstStyle>
            <a:defPPr>
              <a:defRPr lang="en-US"/>
            </a:defPPr>
            <a:lvl1pPr marR="0" lvl="0" fontAlgn="auto">
              <a:lnSpc>
                <a:spcPct val="90000"/>
              </a:lnSpc>
              <a:spcBef>
                <a:spcPts val="1200"/>
              </a:spcBef>
              <a:spcAft>
                <a:spcPts val="0"/>
              </a:spcAft>
              <a:buClrTx/>
              <a:buSzTx/>
              <a:tabLst/>
              <a:defRPr kumimoji="0" sz="1000" b="0" i="0" u="none" strike="noStrike" cap="none" spc="0" normalizeH="0" baseline="0">
                <a:ln>
                  <a:noFill/>
                </a:ln>
                <a:solidFill>
                  <a:srgbClr val="C03BC4"/>
                </a:solidFill>
                <a:effectLst/>
                <a:uLnTx/>
                <a:uFillTx/>
                <a:latin typeface="Segoe UI"/>
                <a:cs typeface="Segoe UI"/>
              </a:defRPr>
            </a:lvl1pPr>
          </a:lstStyle>
          <a:p>
            <a:pPr marL="0" marR="0" lvl="0" indent="0" algn="l" defTabSz="914367" rtl="0" eaLnBrk="1" fontAlgn="auto" latinLnBrk="0" hangingPunct="1">
              <a:lnSpc>
                <a:spcPct val="90000"/>
              </a:lnSpc>
              <a:spcBef>
                <a:spcPts val="1200"/>
              </a:spcBef>
              <a:spcAft>
                <a:spcPts val="0"/>
              </a:spcAft>
              <a:buClrTx/>
              <a:buSzTx/>
              <a:buFontTx/>
              <a:buNone/>
              <a:tabLst/>
              <a:defRPr/>
            </a:pPr>
            <a:r>
              <a:rPr kumimoji="0" lang="en-US" sz="1000" b="0" i="0" u="none" strike="noStrike" kern="1200" cap="none" spc="0" normalizeH="0" baseline="0" noProof="0" dirty="0">
                <a:ln>
                  <a:noFill/>
                </a:ln>
                <a:solidFill>
                  <a:srgbClr val="C03BC4"/>
                </a:solidFill>
                <a:effectLst/>
                <a:uLnTx/>
                <a:uFillTx/>
                <a:latin typeface="Segoe UI"/>
                <a:ea typeface="+mn-ea"/>
                <a:cs typeface="Segoe UI"/>
                <a:hlinkClick r:id="rId5">
                  <a:extLst>
                    <a:ext uri="{A12FA001-AC4F-418D-AE19-62706E023703}">
                      <ahyp:hlinkClr xmlns:ahyp="http://schemas.microsoft.com/office/drawing/2018/hyperlinkcolor" val="tx"/>
                    </a:ext>
                  </a:extLst>
                </a:hlinkClick>
              </a:rPr>
              <a:t>User Experience Strategy template</a:t>
            </a:r>
            <a:r>
              <a:rPr kumimoji="0" lang="en-US" sz="1000" b="0" i="0" u="none" strike="noStrike" kern="1200" cap="none" spc="0" normalizeH="0" baseline="0" noProof="0" dirty="0">
                <a:ln>
                  <a:noFill/>
                </a:ln>
                <a:solidFill>
                  <a:srgbClr val="C03BC4"/>
                </a:solidFill>
                <a:effectLst/>
                <a:uLnTx/>
                <a:uFillTx/>
                <a:latin typeface="Segoe UI"/>
                <a:ea typeface="+mn-ea"/>
                <a:cs typeface="Segoe UI"/>
              </a:rPr>
              <a:t> </a:t>
            </a:r>
            <a:br>
              <a:rPr kumimoji="0" lang="en-US" sz="1000" b="0" i="0" u="none" strike="noStrike" kern="1200" cap="none" spc="0" normalizeH="0" baseline="0" noProof="0" dirty="0">
                <a:ln>
                  <a:noFill/>
                </a:ln>
                <a:solidFill>
                  <a:srgbClr val="C03BC4"/>
                </a:solidFill>
                <a:effectLst/>
                <a:uLnTx/>
                <a:uFillTx/>
                <a:latin typeface="Segoe UI"/>
                <a:ea typeface="+mn-ea"/>
                <a:cs typeface="Segoe UI"/>
              </a:rPr>
            </a:br>
            <a:endParaRPr kumimoji="0" lang="en-US" sz="1000" b="0" i="0" u="none" strike="noStrike" kern="1200" cap="none" spc="0" normalizeH="0" baseline="0" noProof="0" dirty="0">
              <a:ln>
                <a:noFill/>
              </a:ln>
              <a:solidFill>
                <a:srgbClr val="C03BC4"/>
              </a:solidFill>
              <a:effectLst/>
              <a:uLnTx/>
              <a:uFillTx/>
              <a:latin typeface="Segoe UI"/>
              <a:ea typeface="+mn-ea"/>
              <a:cs typeface="Segoe UI"/>
            </a:endParaRPr>
          </a:p>
          <a:p>
            <a:pPr marL="0" marR="0" lvl="0" indent="0" algn="l" defTabSz="914367" rtl="0" eaLnBrk="1" fontAlgn="auto" latinLnBrk="0" hangingPunct="1">
              <a:lnSpc>
                <a:spcPct val="90000"/>
              </a:lnSpc>
              <a:spcBef>
                <a:spcPts val="1200"/>
              </a:spcBef>
              <a:spcAft>
                <a:spcPts val="0"/>
              </a:spcAft>
              <a:buClrTx/>
              <a:buSzTx/>
              <a:buFontTx/>
              <a:buNone/>
              <a:tabLst/>
              <a:defRPr/>
            </a:pPr>
            <a:r>
              <a:rPr kumimoji="0" lang="en-US" sz="1000" b="0" i="0" u="none" strike="noStrike" kern="1200" cap="none" spc="0" normalizeH="0" baseline="0" noProof="0" dirty="0">
                <a:ln>
                  <a:noFill/>
                </a:ln>
                <a:solidFill>
                  <a:srgbClr val="C03BC4"/>
                </a:solidFill>
                <a:effectLst/>
                <a:uLnTx/>
                <a:uFillTx/>
                <a:latin typeface="Segoe UI"/>
                <a:ea typeface="+mn-ea"/>
                <a:cs typeface="Segoe UI"/>
                <a:hlinkClick r:id="rId6">
                  <a:extLst>
                    <a:ext uri="{A12FA001-AC4F-418D-AE19-62706E023703}">
                      <ahyp:hlinkClr xmlns:ahyp="http://schemas.microsoft.com/office/drawing/2018/hyperlinkcolor" val="tx"/>
                    </a:ext>
                  </a:extLst>
                </a:hlinkClick>
              </a:rPr>
              <a:t>Copilot Prompt Gallery</a:t>
            </a:r>
            <a:r>
              <a:rPr kumimoji="0" lang="en-US" sz="1000" b="0" i="0" u="none" strike="noStrike" kern="1200" cap="none" spc="0" normalizeH="0" baseline="0" noProof="0" dirty="0">
                <a:ln>
                  <a:noFill/>
                </a:ln>
                <a:solidFill>
                  <a:srgbClr val="C03BC4"/>
                </a:solidFill>
                <a:effectLst/>
                <a:uLnTx/>
                <a:uFillTx/>
                <a:latin typeface="Segoe UI"/>
                <a:ea typeface="+mn-ea"/>
                <a:cs typeface="Segoe UI"/>
              </a:rPr>
              <a:t> </a:t>
            </a:r>
            <a:br>
              <a:rPr kumimoji="0" lang="en-US" sz="1000" b="0" i="0" u="none" strike="noStrike" kern="1200" cap="none" spc="0" normalizeH="0" baseline="0" noProof="0" dirty="0">
                <a:ln>
                  <a:noFill/>
                </a:ln>
                <a:solidFill>
                  <a:srgbClr val="C03BC4"/>
                </a:solidFill>
                <a:effectLst/>
                <a:uLnTx/>
                <a:uFillTx/>
                <a:latin typeface="Segoe UI"/>
                <a:ea typeface="+mn-ea"/>
                <a:cs typeface="Segoe UI"/>
              </a:rPr>
            </a:br>
            <a:r>
              <a:rPr kumimoji="0" lang="en-US" sz="800" b="0" i="0" u="none" strike="noStrike" kern="1200" cap="none" spc="0" normalizeH="0" baseline="0" noProof="0" dirty="0">
                <a:ln>
                  <a:noFill/>
                </a:ln>
                <a:solidFill>
                  <a:srgbClr val="000000"/>
                </a:solidFill>
                <a:effectLst/>
                <a:uLnTx/>
                <a:uFillTx/>
                <a:latin typeface="Segoe UI"/>
                <a:ea typeface="+mn-ea"/>
                <a:cs typeface="Segoe UI"/>
              </a:rPr>
              <a:t>(including app specific guidance)</a:t>
            </a:r>
          </a:p>
          <a:p>
            <a:pPr marL="0" marR="0" lvl="0" indent="0" algn="l" defTabSz="914367" rtl="0" eaLnBrk="1" fontAlgn="auto" latinLnBrk="0" hangingPunct="1">
              <a:lnSpc>
                <a:spcPct val="90000"/>
              </a:lnSpc>
              <a:spcBef>
                <a:spcPts val="1200"/>
              </a:spcBef>
              <a:spcAft>
                <a:spcPts val="0"/>
              </a:spcAft>
              <a:buClrTx/>
              <a:buSzTx/>
              <a:buFontTx/>
              <a:buNone/>
              <a:tabLst/>
              <a:defRPr/>
            </a:pPr>
            <a:r>
              <a:rPr kumimoji="0" lang="en-US" sz="1000" b="0" i="0" u="none" strike="noStrike" kern="1200" cap="none" spc="0" normalizeH="0" baseline="0" noProof="0" dirty="0">
                <a:ln>
                  <a:noFill/>
                </a:ln>
                <a:solidFill>
                  <a:srgbClr val="C03BC4"/>
                </a:solidFill>
                <a:effectLst/>
                <a:uLnTx/>
                <a:uFillTx/>
                <a:latin typeface="Segoe UI"/>
                <a:ea typeface="+mn-ea"/>
                <a:cs typeface="Segoe UI"/>
                <a:hlinkClick r:id="rId7">
                  <a:extLst>
                    <a:ext uri="{A12FA001-AC4F-418D-AE19-62706E023703}">
                      <ahyp:hlinkClr xmlns:ahyp="http://schemas.microsoft.com/office/drawing/2018/hyperlinkcolor" val="tx"/>
                    </a:ext>
                  </a:extLst>
                </a:hlinkClick>
              </a:rPr>
              <a:t>Leading in the Era of AI: </a:t>
            </a:r>
            <a:br>
              <a:rPr kumimoji="0" lang="en-US" sz="1000" b="0" i="0" u="none" strike="noStrike" kern="1200" cap="none" spc="0" normalizeH="0" baseline="0" noProof="0" dirty="0">
                <a:ln>
                  <a:noFill/>
                </a:ln>
                <a:solidFill>
                  <a:srgbClr val="C03BC4"/>
                </a:solidFill>
                <a:effectLst/>
                <a:uLnTx/>
                <a:uFillTx/>
                <a:latin typeface="Segoe UI"/>
                <a:ea typeface="+mn-ea"/>
                <a:cs typeface="Segoe UI"/>
                <a:hlinkClick r:id="rId7">
                  <a:extLst>
                    <a:ext uri="{A12FA001-AC4F-418D-AE19-62706E023703}">
                      <ahyp:hlinkClr xmlns:ahyp="http://schemas.microsoft.com/office/drawing/2018/hyperlinkcolor" val="tx"/>
                    </a:ext>
                  </a:extLst>
                </a:hlinkClick>
              </a:rPr>
            </a:br>
            <a:r>
              <a:rPr kumimoji="0" lang="en-US" sz="1000" b="0" i="0" u="none" strike="noStrike" kern="1200" cap="none" spc="0" normalizeH="0" baseline="0" noProof="0" dirty="0">
                <a:ln>
                  <a:noFill/>
                </a:ln>
                <a:solidFill>
                  <a:srgbClr val="C03BC4"/>
                </a:solidFill>
                <a:effectLst/>
                <a:uLnTx/>
                <a:uFillTx/>
                <a:latin typeface="Segoe UI"/>
                <a:ea typeface="+mn-ea"/>
                <a:cs typeface="Segoe UI"/>
                <a:hlinkClick r:id="rId7">
                  <a:extLst>
                    <a:ext uri="{A12FA001-AC4F-418D-AE19-62706E023703}">
                      <ahyp:hlinkClr xmlns:ahyp="http://schemas.microsoft.com/office/drawing/2018/hyperlinkcolor" val="tx"/>
                    </a:ext>
                  </a:extLst>
                </a:hlinkClick>
              </a:rPr>
              <a:t>It’s about Trust</a:t>
            </a:r>
            <a:endParaRPr kumimoji="0" lang="en-US" sz="1000" b="0" i="0" u="none" strike="noStrike" kern="1200" cap="none" spc="0" normalizeH="0" baseline="0" noProof="0" dirty="0">
              <a:ln>
                <a:noFill/>
              </a:ln>
              <a:solidFill>
                <a:srgbClr val="C03BC4"/>
              </a:solidFill>
              <a:effectLst/>
              <a:uLnTx/>
              <a:uFillTx/>
              <a:latin typeface="Segoe UI"/>
              <a:ea typeface="+mn-ea"/>
              <a:cs typeface="Segoe UI"/>
            </a:endParaRPr>
          </a:p>
          <a:p>
            <a:pPr marL="0" marR="0" lvl="0" indent="0" algn="l" defTabSz="914367" rtl="0" eaLnBrk="1" fontAlgn="auto" latinLnBrk="0" hangingPunct="1">
              <a:lnSpc>
                <a:spcPct val="90000"/>
              </a:lnSpc>
              <a:spcBef>
                <a:spcPts val="1200"/>
              </a:spcBef>
              <a:spcAft>
                <a:spcPts val="0"/>
              </a:spcAft>
              <a:buClrTx/>
              <a:buSzTx/>
              <a:buFontTx/>
              <a:buNone/>
              <a:tabLst/>
              <a:defRPr/>
            </a:pPr>
            <a:r>
              <a:rPr kumimoji="0" lang="en-US" sz="1000" b="0" i="0" u="none" strike="noStrike" kern="1200" cap="none" spc="0" normalizeH="0" baseline="0" noProof="0" dirty="0">
                <a:ln>
                  <a:noFill/>
                </a:ln>
                <a:solidFill>
                  <a:srgbClr val="C03BC4"/>
                </a:solidFill>
                <a:effectLst/>
                <a:uLnTx/>
                <a:uFillTx/>
                <a:latin typeface="Segoe UI"/>
                <a:ea typeface="+mn-ea"/>
                <a:cs typeface="Segoe UI"/>
                <a:hlinkClick r:id="rId8">
                  <a:extLst>
                    <a:ext uri="{A12FA001-AC4F-418D-AE19-62706E023703}">
                      <ahyp:hlinkClr xmlns:ahyp="http://schemas.microsoft.com/office/drawing/2018/hyperlinkcolor" val="tx"/>
                    </a:ext>
                  </a:extLst>
                </a:hlinkClick>
              </a:rPr>
              <a:t>Learn about Copilot prompts</a:t>
            </a:r>
            <a:endParaRPr kumimoji="0" lang="en-US" sz="1000" b="0" i="0" u="none" strike="noStrike" kern="1200" cap="none" spc="0" normalizeH="0" baseline="0" noProof="0" dirty="0">
              <a:ln>
                <a:noFill/>
              </a:ln>
              <a:solidFill>
                <a:srgbClr val="C03BC4"/>
              </a:solidFill>
              <a:effectLst/>
              <a:uLnTx/>
              <a:uFillTx/>
              <a:latin typeface="Segoe UI"/>
              <a:ea typeface="+mn-ea"/>
              <a:cs typeface="Segoe UI"/>
            </a:endParaRPr>
          </a:p>
          <a:p>
            <a:pPr marL="0" marR="0" lvl="0" indent="0" algn="l" defTabSz="914367" rtl="0" eaLnBrk="1" fontAlgn="auto" latinLnBrk="0" hangingPunct="1">
              <a:lnSpc>
                <a:spcPct val="90000"/>
              </a:lnSpc>
              <a:spcBef>
                <a:spcPts val="1200"/>
              </a:spcBef>
              <a:spcAft>
                <a:spcPts val="0"/>
              </a:spcAft>
              <a:buClrTx/>
              <a:buSzTx/>
              <a:buFontTx/>
              <a:buNone/>
              <a:tabLst/>
              <a:defRPr/>
            </a:pPr>
            <a:endParaRPr kumimoji="0" lang="en-US" sz="1000" b="0" i="0" u="none" strike="noStrike" kern="1200" cap="none" spc="0" normalizeH="0" baseline="0" noProof="0" dirty="0">
              <a:ln>
                <a:noFill/>
              </a:ln>
              <a:solidFill>
                <a:srgbClr val="C03BC4"/>
              </a:solidFill>
              <a:effectLst/>
              <a:uLnTx/>
              <a:uFillTx/>
              <a:latin typeface="Segoe UI"/>
              <a:ea typeface="+mn-ea"/>
              <a:cs typeface="Segoe UI"/>
            </a:endParaRPr>
          </a:p>
        </p:txBody>
      </p:sp>
      <p:sp>
        <p:nvSpPr>
          <p:cNvPr id="22" name="Rectangle: Rounded Corners 10">
            <a:extLst>
              <a:ext uri="{FF2B5EF4-FFF2-40B4-BE49-F238E27FC236}">
                <a16:creationId xmlns:a16="http://schemas.microsoft.com/office/drawing/2014/main" id="{064CC058-517D-433C-C2E3-0262B1585A1A}"/>
              </a:ext>
            </a:extLst>
          </p:cNvPr>
          <p:cNvSpPr/>
          <p:nvPr/>
        </p:nvSpPr>
        <p:spPr>
          <a:xfrm>
            <a:off x="6332782" y="1440408"/>
            <a:ext cx="2474082" cy="397056"/>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Segoe UI Semibold"/>
                <a:ea typeface="+mn-ea"/>
                <a:cs typeface="Segoe UI" panose="020B0502040204020203" pitchFamily="34" charset="0"/>
              </a:rPr>
              <a:t>Deliver impact</a:t>
            </a:r>
          </a:p>
        </p:txBody>
      </p:sp>
      <p:sp>
        <p:nvSpPr>
          <p:cNvPr id="214" name="TextBox 213">
            <a:extLst>
              <a:ext uri="{FF2B5EF4-FFF2-40B4-BE49-F238E27FC236}">
                <a16:creationId xmlns:a16="http://schemas.microsoft.com/office/drawing/2014/main" id="{D607DFB6-D8C8-5C39-D1EE-A9E254CAA4EA}"/>
              </a:ext>
            </a:extLst>
          </p:cNvPr>
          <p:cNvSpPr txBox="1"/>
          <p:nvPr/>
        </p:nvSpPr>
        <p:spPr>
          <a:xfrm>
            <a:off x="6693117" y="1947364"/>
            <a:ext cx="2011801" cy="2000548"/>
          </a:xfrm>
          <a:prstGeom prst="rect">
            <a:avLst/>
          </a:prstGeom>
          <a:noFill/>
        </p:spPr>
        <p:txBody>
          <a:bodyPr wrap="square" lIns="0" tIns="0" rIns="0" bIns="0" rtlCol="0">
            <a:spAutoFit/>
          </a:bodyPr>
          <a:lstStyle>
            <a:defPPr>
              <a:defRPr lang="en-US"/>
            </a:defPPr>
            <a:lvl1pPr marR="0" lvl="0" fontAlgn="auto">
              <a:lnSpc>
                <a:spcPct val="90000"/>
              </a:lnSpc>
              <a:spcBef>
                <a:spcPts val="1200"/>
              </a:spcBef>
              <a:spcAft>
                <a:spcPts val="0"/>
              </a:spcAft>
              <a:buClrTx/>
              <a:buSzTx/>
              <a:tabLst/>
              <a:defRPr kumimoji="0" sz="1000" b="0" i="0" u="none" strike="noStrike" cap="none" spc="0" normalizeH="0" baseline="0">
                <a:ln>
                  <a:noFill/>
                </a:ln>
                <a:solidFill>
                  <a:srgbClr val="C03BC4"/>
                </a:solidFill>
                <a:effectLst/>
                <a:uLnTx/>
                <a:uFillTx/>
                <a:latin typeface="Segoe UI"/>
                <a:cs typeface="Segoe UI"/>
              </a:defRPr>
            </a:lvl1pPr>
          </a:lstStyle>
          <a:p>
            <a:pPr marL="0" marR="0" lvl="0" indent="0" algn="l" defTabSz="914367" rtl="0" eaLnBrk="1" fontAlgn="auto" latinLnBrk="0" hangingPunct="1">
              <a:lnSpc>
                <a:spcPct val="90000"/>
              </a:lnSpc>
              <a:spcBef>
                <a:spcPts val="1200"/>
              </a:spcBef>
              <a:spcAft>
                <a:spcPts val="0"/>
              </a:spcAft>
              <a:buClrTx/>
              <a:buSzTx/>
              <a:buFontTx/>
              <a:buNone/>
              <a:tabLst/>
              <a:defRPr/>
            </a:pPr>
            <a:r>
              <a:rPr kumimoji="0" lang="en-US" sz="1000" b="0" i="0" u="none" strike="noStrike" kern="1200" cap="none" spc="0" normalizeH="0" baseline="0" noProof="0" dirty="0">
                <a:ln>
                  <a:noFill/>
                </a:ln>
                <a:solidFill>
                  <a:srgbClr val="C03BC4"/>
                </a:solidFill>
                <a:effectLst/>
                <a:uLnTx/>
                <a:uFillTx/>
                <a:latin typeface="Segoe UI"/>
                <a:ea typeface="+mn-ea"/>
                <a:cs typeface="Segoe UI"/>
                <a:hlinkClick r:id="rId9">
                  <a:extLst>
                    <a:ext uri="{A12FA001-AC4F-418D-AE19-62706E023703}">
                      <ahyp:hlinkClr xmlns:ahyp="http://schemas.microsoft.com/office/drawing/2018/hyperlinkcolor" val="tx"/>
                    </a:ext>
                  </a:extLst>
                </a:hlinkClick>
              </a:rPr>
              <a:t>Empower your workforce with Microsoft 365 Copilot Use Cases</a:t>
            </a:r>
            <a:r>
              <a:rPr kumimoji="0" lang="en-US" sz="1000" b="0" i="0" u="none" strike="noStrike" kern="1200" cap="none" spc="0" normalizeH="0" baseline="0" noProof="0" dirty="0">
                <a:ln>
                  <a:noFill/>
                </a:ln>
                <a:solidFill>
                  <a:srgbClr val="C03BC4"/>
                </a:solidFill>
                <a:effectLst/>
                <a:uLnTx/>
                <a:uFillTx/>
                <a:latin typeface="Segoe UI"/>
                <a:ea typeface="+mn-ea"/>
                <a:cs typeface="Segoe UI"/>
              </a:rPr>
              <a:t> </a:t>
            </a:r>
            <a:br>
              <a:rPr kumimoji="0" lang="en-US" sz="1000" b="0" i="0" u="none" strike="noStrike" kern="1200" cap="none" spc="0" normalizeH="0" baseline="0" noProof="0" dirty="0">
                <a:ln>
                  <a:noFill/>
                </a:ln>
                <a:solidFill>
                  <a:srgbClr val="C03BC4"/>
                </a:solidFill>
                <a:effectLst/>
                <a:uLnTx/>
                <a:uFillTx/>
                <a:latin typeface="Segoe UI"/>
                <a:ea typeface="+mn-ea"/>
                <a:cs typeface="Segoe UI"/>
              </a:rPr>
            </a:br>
            <a:r>
              <a:rPr kumimoji="0" lang="en-US" sz="800" b="0" i="0" u="none" strike="noStrike" kern="1200" cap="none" spc="0" normalizeH="0" baseline="0" noProof="0" dirty="0">
                <a:ln>
                  <a:noFill/>
                </a:ln>
                <a:solidFill>
                  <a:srgbClr val="000000"/>
                </a:solidFill>
                <a:effectLst/>
                <a:uLnTx/>
                <a:uFillTx/>
                <a:latin typeface="Segoe UI"/>
                <a:ea typeface="+mn-ea"/>
                <a:cs typeface="Segoe UI"/>
              </a:rPr>
              <a:t>(7 business group use cases)</a:t>
            </a:r>
          </a:p>
          <a:p>
            <a:pPr marL="0" marR="0" lvl="0" indent="0" algn="l" defTabSz="914367" rtl="0" eaLnBrk="1" fontAlgn="auto" latinLnBrk="0" hangingPunct="1">
              <a:lnSpc>
                <a:spcPct val="90000"/>
              </a:lnSpc>
              <a:spcBef>
                <a:spcPts val="1200"/>
              </a:spcBef>
              <a:spcAft>
                <a:spcPts val="0"/>
              </a:spcAft>
              <a:buClrTx/>
              <a:buSzTx/>
              <a:buFontTx/>
              <a:buNone/>
              <a:tabLst/>
              <a:defRPr/>
            </a:pPr>
            <a:r>
              <a:rPr kumimoji="0" lang="en-US" sz="1000" b="0" i="0" u="none" strike="noStrike" kern="1200" cap="none" spc="0" normalizeH="0" baseline="0" noProof="0" dirty="0">
                <a:ln>
                  <a:noFill/>
                </a:ln>
                <a:solidFill>
                  <a:srgbClr val="C03BC4"/>
                </a:solidFill>
                <a:effectLst/>
                <a:uLnTx/>
                <a:uFillTx/>
                <a:latin typeface="Segoe UI"/>
                <a:ea typeface="+mn-ea"/>
                <a:cs typeface="Segoe UI"/>
                <a:hlinkClick r:id="rId10">
                  <a:extLst>
                    <a:ext uri="{A12FA001-AC4F-418D-AE19-62706E023703}">
                      <ahyp:hlinkClr xmlns:ahyp="http://schemas.microsoft.com/office/drawing/2018/hyperlinkcolor" val="tx"/>
                    </a:ext>
                  </a:extLst>
                </a:hlinkClick>
              </a:rPr>
              <a:t>Craft effective prompts for Microsoft 365 Copilot</a:t>
            </a:r>
            <a:r>
              <a:rPr kumimoji="0" lang="en-US" sz="1000" b="0" i="0" u="none" strike="noStrike" kern="1200" cap="none" spc="0" normalizeH="0" baseline="0" noProof="0" dirty="0">
                <a:ln>
                  <a:noFill/>
                </a:ln>
                <a:solidFill>
                  <a:srgbClr val="C03BC4"/>
                </a:solidFill>
                <a:effectLst/>
                <a:uLnTx/>
                <a:uFillTx/>
                <a:latin typeface="Segoe UI"/>
                <a:ea typeface="+mn-ea"/>
                <a:cs typeface="Segoe UI"/>
              </a:rPr>
              <a:t> </a:t>
            </a:r>
            <a:r>
              <a:rPr kumimoji="0" lang="en-US" sz="800" b="0" i="0" u="none" strike="noStrike" kern="1200" cap="none" spc="0" normalizeH="0" baseline="0" noProof="0" dirty="0">
                <a:ln>
                  <a:noFill/>
                </a:ln>
                <a:solidFill>
                  <a:srgbClr val="000000"/>
                </a:solidFill>
                <a:effectLst/>
                <a:uLnTx/>
                <a:uFillTx/>
                <a:latin typeface="Segoe UI"/>
                <a:ea typeface="+mn-ea"/>
                <a:cs typeface="Segoe UI"/>
              </a:rPr>
              <a:t>(2 </a:t>
            </a:r>
            <a:r>
              <a:rPr kumimoji="0" lang="en-US" sz="800" b="0" i="0" u="none" strike="noStrike" kern="1200" cap="none" spc="0" normalizeH="0" baseline="0" noProof="0" dirty="0" err="1">
                <a:ln>
                  <a:noFill/>
                </a:ln>
                <a:solidFill>
                  <a:srgbClr val="000000"/>
                </a:solidFill>
                <a:effectLst/>
                <a:uLnTx/>
                <a:uFillTx/>
                <a:latin typeface="Segoe UI"/>
                <a:ea typeface="+mn-ea"/>
                <a:cs typeface="Segoe UI"/>
              </a:rPr>
              <a:t>hrs</a:t>
            </a:r>
            <a:r>
              <a:rPr kumimoji="0" lang="en-US" sz="800" b="0" i="0" u="none" strike="noStrike" kern="1200" cap="none" spc="0" normalizeH="0" baseline="0" noProof="0" dirty="0">
                <a:ln>
                  <a:noFill/>
                </a:ln>
                <a:solidFill>
                  <a:srgbClr val="000000"/>
                </a:solidFill>
                <a:effectLst/>
                <a:uLnTx/>
                <a:uFillTx/>
                <a:latin typeface="Segoe UI"/>
                <a:ea typeface="+mn-ea"/>
                <a:cs typeface="Segoe UI"/>
              </a:rPr>
              <a:t>)</a:t>
            </a:r>
          </a:p>
          <a:p>
            <a:pPr marL="0" marR="0" lvl="0" indent="0" algn="l" defTabSz="914367" rtl="0" eaLnBrk="1" fontAlgn="auto" latinLnBrk="0" hangingPunct="1">
              <a:lnSpc>
                <a:spcPct val="90000"/>
              </a:lnSpc>
              <a:spcBef>
                <a:spcPts val="1200"/>
              </a:spcBef>
              <a:spcAft>
                <a:spcPts val="0"/>
              </a:spcAft>
              <a:buClrTx/>
              <a:buSzTx/>
              <a:buFontTx/>
              <a:buNone/>
              <a:tabLst/>
              <a:defRPr/>
            </a:pPr>
            <a:r>
              <a:rPr kumimoji="0" lang="en-US" sz="1000" b="0" i="0" u="none" strike="noStrike" kern="1200" cap="none" spc="0" normalizeH="0" baseline="0" noProof="0" dirty="0">
                <a:ln>
                  <a:noFill/>
                </a:ln>
                <a:solidFill>
                  <a:srgbClr val="C03BC4"/>
                </a:solidFill>
                <a:effectLst/>
                <a:uLnTx/>
                <a:uFillTx/>
                <a:latin typeface="Segoe UI"/>
                <a:ea typeface="+mn-ea"/>
                <a:cs typeface="Segoe UI"/>
                <a:hlinkClick r:id="rId11">
                  <a:extLst>
                    <a:ext uri="{A12FA001-AC4F-418D-AE19-62706E023703}">
                      <ahyp:hlinkClr xmlns:ahyp="http://schemas.microsoft.com/office/drawing/2018/hyperlinkcolor" val="tx"/>
                    </a:ext>
                  </a:extLst>
                </a:hlinkClick>
              </a:rPr>
              <a:t>Get better results with </a:t>
            </a:r>
            <a:br>
              <a:rPr kumimoji="0" lang="en-US" sz="1000" b="0" i="0" u="none" strike="noStrike" kern="1200" cap="none" spc="0" normalizeH="0" baseline="0" noProof="0" dirty="0">
                <a:ln>
                  <a:noFill/>
                </a:ln>
                <a:solidFill>
                  <a:srgbClr val="C03BC4"/>
                </a:solidFill>
                <a:effectLst/>
                <a:uLnTx/>
                <a:uFillTx/>
                <a:latin typeface="Segoe UI"/>
                <a:ea typeface="+mn-ea"/>
                <a:cs typeface="Segoe UI"/>
                <a:hlinkClick r:id="rId11">
                  <a:extLst>
                    <a:ext uri="{A12FA001-AC4F-418D-AE19-62706E023703}">
                      <ahyp:hlinkClr xmlns:ahyp="http://schemas.microsoft.com/office/drawing/2018/hyperlinkcolor" val="tx"/>
                    </a:ext>
                  </a:extLst>
                </a:hlinkClick>
              </a:rPr>
            </a:br>
            <a:r>
              <a:rPr kumimoji="0" lang="en-US" sz="1000" b="0" i="0" u="none" strike="noStrike" kern="1200" cap="none" spc="0" normalizeH="0" baseline="0" noProof="0" dirty="0">
                <a:ln>
                  <a:noFill/>
                </a:ln>
                <a:solidFill>
                  <a:srgbClr val="C03BC4"/>
                </a:solidFill>
                <a:effectLst/>
                <a:uLnTx/>
                <a:uFillTx/>
                <a:latin typeface="Segoe UI"/>
                <a:ea typeface="+mn-ea"/>
                <a:cs typeface="Segoe UI"/>
                <a:hlinkClick r:id="rId11">
                  <a:extLst>
                    <a:ext uri="{A12FA001-AC4F-418D-AE19-62706E023703}">
                      <ahyp:hlinkClr xmlns:ahyp="http://schemas.microsoft.com/office/drawing/2018/hyperlinkcolor" val="tx"/>
                    </a:ext>
                  </a:extLst>
                </a:hlinkClick>
              </a:rPr>
              <a:t>Copilot Prompts</a:t>
            </a:r>
            <a:endParaRPr kumimoji="0" lang="en-US" sz="1000" b="0" i="0" u="none" strike="noStrike" kern="1200" cap="none" spc="0" normalizeH="0" baseline="0" noProof="0" dirty="0">
              <a:ln>
                <a:noFill/>
              </a:ln>
              <a:solidFill>
                <a:srgbClr val="C03BC4"/>
              </a:solidFill>
              <a:effectLst/>
              <a:uLnTx/>
              <a:uFillTx/>
              <a:latin typeface="Segoe UI"/>
              <a:ea typeface="+mn-ea"/>
              <a:cs typeface="Segoe UI"/>
            </a:endParaRPr>
          </a:p>
          <a:p>
            <a:pPr marL="0" marR="0" lvl="0" indent="0" algn="l" defTabSz="914367" rtl="0" eaLnBrk="1" fontAlgn="auto" latinLnBrk="0" hangingPunct="1">
              <a:lnSpc>
                <a:spcPct val="90000"/>
              </a:lnSpc>
              <a:spcBef>
                <a:spcPts val="1200"/>
              </a:spcBef>
              <a:spcAft>
                <a:spcPts val="0"/>
              </a:spcAft>
              <a:buClrTx/>
              <a:buSzTx/>
              <a:buFontTx/>
              <a:buNone/>
              <a:tabLst/>
              <a:defRPr/>
            </a:pPr>
            <a:r>
              <a:rPr kumimoji="0" lang="en-US" sz="1000" b="0" i="0" u="none" strike="noStrike" kern="1200" cap="none" spc="0" normalizeH="0" baseline="0" noProof="0" dirty="0">
                <a:ln>
                  <a:noFill/>
                </a:ln>
                <a:solidFill>
                  <a:srgbClr val="C03BC4"/>
                </a:solidFill>
                <a:effectLst/>
                <a:uLnTx/>
                <a:uFillTx/>
                <a:latin typeface="Segoe UI"/>
                <a:ea typeface="+mn-ea"/>
                <a:cs typeface="Segoe UI"/>
                <a:hlinkClick r:id="rId12">
                  <a:extLst>
                    <a:ext uri="{A12FA001-AC4F-418D-AE19-62706E023703}">
                      <ahyp:hlinkClr xmlns:ahyp="http://schemas.microsoft.com/office/drawing/2018/hyperlinkcolor" val="tx"/>
                    </a:ext>
                  </a:extLst>
                </a:hlinkClick>
              </a:rPr>
              <a:t>Edit a Copilot prompt to </a:t>
            </a:r>
            <a:br>
              <a:rPr kumimoji="0" lang="en-US" sz="1000" b="0" i="0" u="none" strike="noStrike" kern="1200" cap="none" spc="0" normalizeH="0" baseline="0" noProof="0" dirty="0">
                <a:ln>
                  <a:noFill/>
                </a:ln>
                <a:solidFill>
                  <a:srgbClr val="C03BC4"/>
                </a:solidFill>
                <a:effectLst/>
                <a:uLnTx/>
                <a:uFillTx/>
                <a:latin typeface="Segoe UI"/>
                <a:ea typeface="+mn-ea"/>
                <a:cs typeface="Segoe UI"/>
                <a:hlinkClick r:id="rId12">
                  <a:extLst>
                    <a:ext uri="{A12FA001-AC4F-418D-AE19-62706E023703}">
                      <ahyp:hlinkClr xmlns:ahyp="http://schemas.microsoft.com/office/drawing/2018/hyperlinkcolor" val="tx"/>
                    </a:ext>
                  </a:extLst>
                </a:hlinkClick>
              </a:rPr>
            </a:br>
            <a:r>
              <a:rPr kumimoji="0" lang="en-US" sz="1000" b="0" i="0" u="none" strike="noStrike" kern="1200" cap="none" spc="0" normalizeH="0" baseline="0" noProof="0" dirty="0">
                <a:ln>
                  <a:noFill/>
                </a:ln>
                <a:solidFill>
                  <a:srgbClr val="C03BC4"/>
                </a:solidFill>
                <a:effectLst/>
                <a:uLnTx/>
                <a:uFillTx/>
                <a:latin typeface="Segoe UI"/>
                <a:ea typeface="+mn-ea"/>
                <a:cs typeface="Segoe UI"/>
                <a:hlinkClick r:id="rId12">
                  <a:extLst>
                    <a:ext uri="{A12FA001-AC4F-418D-AE19-62706E023703}">
                      <ahyp:hlinkClr xmlns:ahyp="http://schemas.microsoft.com/office/drawing/2018/hyperlinkcolor" val="tx"/>
                    </a:ext>
                  </a:extLst>
                </a:hlinkClick>
              </a:rPr>
              <a:t>make it your own</a:t>
            </a:r>
            <a:endParaRPr kumimoji="0" lang="en-US" sz="1000" b="0" i="0" u="none" strike="noStrike" kern="1200" cap="none" spc="0" normalizeH="0" baseline="0" noProof="0" dirty="0">
              <a:ln>
                <a:noFill/>
              </a:ln>
              <a:solidFill>
                <a:srgbClr val="C03BC4"/>
              </a:solidFill>
              <a:effectLst/>
              <a:uLnTx/>
              <a:uFillTx/>
              <a:latin typeface="Segoe UI"/>
              <a:ea typeface="+mn-ea"/>
              <a:cs typeface="Segoe UI"/>
            </a:endParaRPr>
          </a:p>
          <a:p>
            <a:pPr marL="0" marR="0" lvl="0" indent="0" algn="l" defTabSz="914367" rtl="0" eaLnBrk="1" fontAlgn="auto" latinLnBrk="0" hangingPunct="1">
              <a:lnSpc>
                <a:spcPct val="90000"/>
              </a:lnSpc>
              <a:spcBef>
                <a:spcPts val="1200"/>
              </a:spcBef>
              <a:spcAft>
                <a:spcPts val="0"/>
              </a:spcAft>
              <a:buClrTx/>
              <a:buSzTx/>
              <a:buFontTx/>
              <a:buNone/>
              <a:tabLst/>
              <a:defRPr/>
            </a:pPr>
            <a:r>
              <a:rPr kumimoji="0" lang="en-US" sz="1000" b="0" i="0" u="none" strike="noStrike" kern="1200" cap="none" spc="0" normalizeH="0" baseline="0" noProof="0" dirty="0">
                <a:ln>
                  <a:noFill/>
                </a:ln>
                <a:solidFill>
                  <a:srgbClr val="C03BC4"/>
                </a:solidFill>
                <a:effectLst/>
                <a:uLnTx/>
                <a:uFillTx/>
                <a:latin typeface="Segoe UI"/>
                <a:ea typeface="+mn-ea"/>
                <a:cs typeface="Segoe UI"/>
                <a:hlinkClick r:id="rId13">
                  <a:extLst>
                    <a:ext uri="{A12FA001-AC4F-418D-AE19-62706E023703}">
                      <ahyp:hlinkClr xmlns:ahyp="http://schemas.microsoft.com/office/drawing/2018/hyperlinkcolor" val="tx"/>
                    </a:ext>
                  </a:extLst>
                </a:hlinkClick>
              </a:rPr>
              <a:t>Share your best prompts</a:t>
            </a:r>
            <a:endParaRPr kumimoji="0" lang="en-US" sz="1000" b="0" i="0" u="none" strike="noStrike" kern="1200" cap="none" spc="0" normalizeH="0" baseline="0" noProof="0" dirty="0">
              <a:ln>
                <a:noFill/>
              </a:ln>
              <a:solidFill>
                <a:srgbClr val="C03BC4"/>
              </a:solidFill>
              <a:effectLst/>
              <a:uLnTx/>
              <a:uFillTx/>
              <a:latin typeface="Segoe UI"/>
              <a:ea typeface="+mn-ea"/>
              <a:cs typeface="Segoe UI"/>
            </a:endParaRPr>
          </a:p>
        </p:txBody>
      </p:sp>
      <p:sp>
        <p:nvSpPr>
          <p:cNvPr id="24" name="Rectangle: Rounded Corners 10">
            <a:extLst>
              <a:ext uri="{FF2B5EF4-FFF2-40B4-BE49-F238E27FC236}">
                <a16:creationId xmlns:a16="http://schemas.microsoft.com/office/drawing/2014/main" id="{ECB8E486-9E06-D40A-4FD4-2096D6841CAE}"/>
              </a:ext>
            </a:extLst>
          </p:cNvPr>
          <p:cNvSpPr/>
          <p:nvPr/>
        </p:nvSpPr>
        <p:spPr>
          <a:xfrm>
            <a:off x="9052763" y="1451359"/>
            <a:ext cx="2474082" cy="397056"/>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Segoe UI Semibold"/>
                <a:ea typeface="+mn-ea"/>
                <a:cs typeface="Segoe UI" panose="020B0502040204020203" pitchFamily="34" charset="0"/>
              </a:rPr>
              <a:t> Extend &amp; optimize</a:t>
            </a:r>
          </a:p>
        </p:txBody>
      </p:sp>
      <p:sp>
        <p:nvSpPr>
          <p:cNvPr id="237" name="TextBox 236">
            <a:extLst>
              <a:ext uri="{FF2B5EF4-FFF2-40B4-BE49-F238E27FC236}">
                <a16:creationId xmlns:a16="http://schemas.microsoft.com/office/drawing/2014/main" id="{21C47E18-1104-B988-0EE3-E604696FDC2A}"/>
              </a:ext>
            </a:extLst>
          </p:cNvPr>
          <p:cNvSpPr txBox="1"/>
          <p:nvPr/>
        </p:nvSpPr>
        <p:spPr>
          <a:xfrm>
            <a:off x="9413098" y="1947364"/>
            <a:ext cx="2008981" cy="276999"/>
          </a:xfrm>
          <a:prstGeom prst="rect">
            <a:avLst/>
          </a:prstGeom>
          <a:noFill/>
        </p:spPr>
        <p:txBody>
          <a:bodyPr wrap="square" lIns="0" tIns="0" rIns="0" bIns="0" rtlCol="0">
            <a:spAutoFit/>
          </a:bodyPr>
          <a:lstStyle>
            <a:defPPr>
              <a:defRPr lang="en-US"/>
            </a:defPPr>
            <a:lvl1pPr marR="0" lvl="0" fontAlgn="auto">
              <a:lnSpc>
                <a:spcPct val="90000"/>
              </a:lnSpc>
              <a:spcBef>
                <a:spcPts val="1200"/>
              </a:spcBef>
              <a:spcAft>
                <a:spcPts val="0"/>
              </a:spcAft>
              <a:buClrTx/>
              <a:buSzTx/>
              <a:tabLst/>
              <a:defRPr kumimoji="0" sz="1000" b="0" i="0" u="none" strike="noStrike" cap="none" spc="0" normalizeH="0" baseline="0">
                <a:ln>
                  <a:noFill/>
                </a:ln>
                <a:solidFill>
                  <a:srgbClr val="C03BC4"/>
                </a:solidFill>
                <a:effectLst/>
                <a:uLnTx/>
                <a:uFillTx/>
                <a:latin typeface="Segoe UI"/>
                <a:cs typeface="Segoe UI"/>
              </a:defRPr>
            </a:lvl1pPr>
          </a:lstStyle>
          <a:p>
            <a:pPr marL="0" marR="0" lvl="0" indent="0" algn="l" defTabSz="914367" rtl="0" eaLnBrk="1" fontAlgn="auto" latinLnBrk="0" hangingPunct="1">
              <a:lnSpc>
                <a:spcPct val="90000"/>
              </a:lnSpc>
              <a:spcBef>
                <a:spcPts val="1200"/>
              </a:spcBef>
              <a:spcAft>
                <a:spcPts val="0"/>
              </a:spcAft>
              <a:buClrTx/>
              <a:buSzTx/>
              <a:buFontTx/>
              <a:buNone/>
              <a:tabLst/>
              <a:defRPr/>
            </a:pPr>
            <a:r>
              <a:rPr kumimoji="0" lang="en-US" sz="1000" b="0" i="0" u="none" strike="noStrike" kern="1200" cap="none" spc="0" normalizeH="0" baseline="0" noProof="0" dirty="0">
                <a:ln>
                  <a:noFill/>
                </a:ln>
                <a:solidFill>
                  <a:srgbClr val="C03BC4"/>
                </a:solidFill>
                <a:effectLst/>
                <a:uLnTx/>
                <a:uFillTx/>
                <a:latin typeface="Segoe UI"/>
                <a:ea typeface="+mn-ea"/>
                <a:cs typeface="Segoe UI"/>
                <a:hlinkClick r:id="rId14">
                  <a:extLst>
                    <a:ext uri="{A12FA001-AC4F-418D-AE19-62706E023703}">
                      <ahyp:hlinkClr xmlns:ahyp="http://schemas.microsoft.com/office/drawing/2018/hyperlinkcolor" val="tx"/>
                    </a:ext>
                  </a:extLst>
                </a:hlinkClick>
              </a:rPr>
              <a:t>Modern Collaboration Architecture</a:t>
            </a:r>
            <a:r>
              <a:rPr kumimoji="0" lang="en-US" sz="1000" b="0" i="0" u="none" strike="noStrike" kern="1200" cap="none" spc="0" normalizeH="0" baseline="0" noProof="0" dirty="0">
                <a:ln>
                  <a:noFill/>
                </a:ln>
                <a:solidFill>
                  <a:srgbClr val="C03BC4"/>
                </a:solidFill>
                <a:effectLst/>
                <a:uLnTx/>
                <a:uFillTx/>
                <a:latin typeface="Segoe UI"/>
                <a:ea typeface="+mn-ea"/>
                <a:cs typeface="Segoe UI"/>
              </a:rPr>
              <a:t> </a:t>
            </a:r>
            <a:r>
              <a:rPr kumimoji="0" lang="en-US" sz="1000" b="0" i="0" u="none" strike="noStrike" kern="1200" cap="none" spc="0" normalizeH="0" baseline="0" noProof="0" dirty="0">
                <a:ln>
                  <a:noFill/>
                </a:ln>
                <a:solidFill>
                  <a:srgbClr val="000000"/>
                </a:solidFill>
                <a:effectLst/>
                <a:uLnTx/>
                <a:uFillTx/>
                <a:latin typeface="Segoe UI"/>
                <a:ea typeface="+mn-ea"/>
                <a:cs typeface="Segoe UI"/>
              </a:rPr>
              <a:t>people-centric scenario guidance</a:t>
            </a:r>
          </a:p>
        </p:txBody>
      </p:sp>
      <p:sp>
        <p:nvSpPr>
          <p:cNvPr id="87" name="TextBox 86">
            <a:extLst>
              <a:ext uri="{FF2B5EF4-FFF2-40B4-BE49-F238E27FC236}">
                <a16:creationId xmlns:a16="http://schemas.microsoft.com/office/drawing/2014/main" id="{773532DE-1FC3-211C-1299-DA7D30E640D9}"/>
              </a:ext>
            </a:extLst>
          </p:cNvPr>
          <p:cNvSpPr txBox="1"/>
          <p:nvPr/>
        </p:nvSpPr>
        <p:spPr>
          <a:xfrm rot="16200000">
            <a:off x="27270" y="4830382"/>
            <a:ext cx="1272785" cy="152349"/>
          </a:xfrm>
          <a:prstGeom prst="rect">
            <a:avLst/>
          </a:prstGeom>
          <a:noFill/>
        </p:spPr>
        <p:txBody>
          <a:bodyPr wrap="none" lIns="0" tIns="0" rIns="0" bIns="0" rtlCol="0">
            <a:spAutoFit/>
          </a:bodyPr>
          <a:lstStyle>
            <a:defPPr>
              <a:defRPr lang="en-US"/>
            </a:defPPr>
            <a:lvl1pPr algn="r">
              <a:lnSpc>
                <a:spcPct val="90000"/>
              </a:lnSpc>
              <a:spcAft>
                <a:spcPts val="600"/>
              </a:spcAft>
              <a:defRPr sz="1000" b="1" cap="all">
                <a:solidFill>
                  <a:srgbClr val="7030A0"/>
                </a:solidFill>
                <a:latin typeface="+mj-lt"/>
                <a:cs typeface="Segoe UI" panose="020B0502040204020203" pitchFamily="34" charset="0"/>
              </a:defRPr>
            </a:lvl1pPr>
          </a:lstStyle>
          <a:p>
            <a:pPr marL="0" marR="0" lvl="0" indent="0" algn="r" defTabSz="914400" rtl="0" eaLnBrk="1" fontAlgn="auto" latinLnBrk="0" hangingPunct="1">
              <a:lnSpc>
                <a:spcPct val="90000"/>
              </a:lnSpc>
              <a:spcBef>
                <a:spcPts val="0"/>
              </a:spcBef>
              <a:spcAft>
                <a:spcPts val="600"/>
              </a:spcAft>
              <a:buClrTx/>
              <a:buSzTx/>
              <a:buFontTx/>
              <a:buNone/>
              <a:tabLst/>
              <a:defRPr/>
            </a:pPr>
            <a:r>
              <a:rPr kumimoji="0" lang="en-US" sz="1100" b="1" i="0" u="none" strike="noStrike" kern="1200" cap="none" spc="0" normalizeH="0" baseline="0" noProof="0">
                <a:ln>
                  <a:noFill/>
                </a:ln>
                <a:solidFill>
                  <a:srgbClr val="0078D4"/>
                </a:solidFill>
                <a:effectLst/>
                <a:uLnTx/>
                <a:uFillTx/>
                <a:latin typeface="Segoe UI Semibold"/>
                <a:ea typeface="+mn-ea"/>
                <a:cs typeface="Segoe UI" panose="020B0502040204020203" pitchFamily="34" charset="0"/>
              </a:rPr>
              <a:t>Technical Readiness</a:t>
            </a:r>
          </a:p>
        </p:txBody>
      </p:sp>
      <p:sp>
        <p:nvSpPr>
          <p:cNvPr id="148" name="TextBox 147">
            <a:extLst>
              <a:ext uri="{FF2B5EF4-FFF2-40B4-BE49-F238E27FC236}">
                <a16:creationId xmlns:a16="http://schemas.microsoft.com/office/drawing/2014/main" id="{E3C05B46-1A59-C662-7BC0-AED16362C976}"/>
              </a:ext>
            </a:extLst>
          </p:cNvPr>
          <p:cNvSpPr txBox="1"/>
          <p:nvPr/>
        </p:nvSpPr>
        <p:spPr>
          <a:xfrm>
            <a:off x="1280699" y="3705402"/>
            <a:ext cx="2114894" cy="2542234"/>
          </a:xfrm>
          <a:prstGeom prst="rect">
            <a:avLst/>
          </a:prstGeom>
          <a:noFill/>
        </p:spPr>
        <p:txBody>
          <a:bodyPr wrap="square" lIns="0" tIns="0" rIns="0" bIns="0" rtlCol="0">
            <a:spAutoFit/>
          </a:bodyPr>
          <a:lstStyle>
            <a:defPPr>
              <a:defRPr lang="en-US"/>
            </a:defPPr>
            <a:lvl1pPr marR="0" lvl="0" fontAlgn="auto">
              <a:lnSpc>
                <a:spcPct val="90000"/>
              </a:lnSpc>
              <a:spcBef>
                <a:spcPts val="2400"/>
              </a:spcBef>
              <a:spcAft>
                <a:spcPts val="0"/>
              </a:spcAft>
              <a:buClrTx/>
              <a:buSzTx/>
              <a:tabLst/>
              <a:defRPr kumimoji="0" sz="1000" b="0" i="0" u="none" strike="noStrike" cap="none" spc="0" normalizeH="0" baseline="0">
                <a:ln>
                  <a:noFill/>
                </a:ln>
                <a:solidFill>
                  <a:srgbClr val="C03BC4"/>
                </a:solidFill>
                <a:effectLst/>
                <a:uLnTx/>
                <a:uFillTx/>
                <a:latin typeface="Segoe UI"/>
                <a:cs typeface="Segoe UI"/>
              </a:defRPr>
            </a:lvl1pPr>
          </a:lstStyle>
          <a:p>
            <a:pPr marL="0" marR="0" lvl="0" indent="0" algn="l" defTabSz="914367" rtl="0" eaLnBrk="1" fontAlgn="auto" latinLnBrk="0" hangingPunct="1">
              <a:lnSpc>
                <a:spcPct val="90000"/>
              </a:lnSpc>
              <a:spcBef>
                <a:spcPts val="1200"/>
              </a:spcBef>
              <a:spcAft>
                <a:spcPts val="0"/>
              </a:spcAft>
              <a:buClrTx/>
              <a:buSzTx/>
              <a:buFontTx/>
              <a:buNone/>
              <a:tabLst/>
              <a:defRPr/>
            </a:pPr>
            <a:r>
              <a:rPr kumimoji="0" lang="en-US" sz="1000" b="0" i="0" u="none" strike="noStrike" kern="1200" cap="none" spc="0" normalizeH="0" baseline="0" noProof="0" dirty="0">
                <a:ln>
                  <a:noFill/>
                </a:ln>
                <a:solidFill>
                  <a:srgbClr val="0078D4"/>
                </a:solidFill>
                <a:effectLst/>
                <a:uLnTx/>
                <a:uFillTx/>
                <a:latin typeface="Segoe UI"/>
                <a:ea typeface="+mn-ea"/>
                <a:cs typeface="Segoe UI"/>
                <a:hlinkClick r:id="rId15">
                  <a:extLst>
                    <a:ext uri="{A12FA001-AC4F-418D-AE19-62706E023703}">
                      <ahyp:hlinkClr xmlns:ahyp="http://schemas.microsoft.com/office/drawing/2018/hyperlinkcolor" val="tx"/>
                    </a:ext>
                  </a:extLst>
                </a:hlinkClick>
              </a:rPr>
              <a:t>Prepare your organization for Microsoft 365 Copilot</a:t>
            </a:r>
            <a:r>
              <a:rPr kumimoji="0" lang="en-US" sz="1000" b="0" i="0" u="none" strike="noStrike" kern="1200" cap="none" spc="0" normalizeH="0" baseline="0" noProof="0" dirty="0">
                <a:ln>
                  <a:noFill/>
                </a:ln>
                <a:solidFill>
                  <a:srgbClr val="0078D4"/>
                </a:solidFill>
                <a:effectLst/>
                <a:uLnTx/>
                <a:uFillTx/>
                <a:latin typeface="Segoe UI"/>
                <a:ea typeface="+mn-ea"/>
                <a:cs typeface="Segoe UI"/>
              </a:rPr>
              <a:t> </a:t>
            </a:r>
            <a:r>
              <a:rPr kumimoji="0" lang="en-US" sz="800" b="0" i="0" u="none" strike="noStrike" kern="1200" cap="none" spc="0" normalizeH="0" baseline="0" noProof="0" dirty="0">
                <a:ln>
                  <a:noFill/>
                </a:ln>
                <a:solidFill>
                  <a:srgbClr val="000000"/>
                </a:solidFill>
                <a:effectLst/>
                <a:uLnTx/>
                <a:uFillTx/>
                <a:latin typeface="Segoe UI"/>
                <a:ea typeface="+mn-ea"/>
                <a:cs typeface="Segoe UI"/>
              </a:rPr>
              <a:t>(1.5 </a:t>
            </a:r>
            <a:r>
              <a:rPr kumimoji="0" lang="en-US" sz="800" b="0" i="0" u="none" strike="noStrike" kern="1200" cap="none" spc="0" normalizeH="0" baseline="0" noProof="0" dirty="0" err="1">
                <a:ln>
                  <a:noFill/>
                </a:ln>
                <a:solidFill>
                  <a:srgbClr val="000000"/>
                </a:solidFill>
                <a:effectLst/>
                <a:uLnTx/>
                <a:uFillTx/>
                <a:latin typeface="Segoe UI"/>
                <a:ea typeface="+mn-ea"/>
                <a:cs typeface="Segoe UI"/>
              </a:rPr>
              <a:t>hrs</a:t>
            </a:r>
            <a:r>
              <a:rPr kumimoji="0" lang="en-US" sz="800" b="0" i="0" u="none" strike="noStrike" kern="1200" cap="none" spc="0" normalizeH="0" baseline="0" noProof="0" dirty="0">
                <a:ln>
                  <a:noFill/>
                </a:ln>
                <a:solidFill>
                  <a:srgbClr val="000000"/>
                </a:solidFill>
                <a:effectLst/>
                <a:uLnTx/>
                <a:uFillTx/>
                <a:latin typeface="Segoe UI"/>
                <a:ea typeface="+mn-ea"/>
                <a:cs typeface="Segoe UI"/>
              </a:rPr>
              <a:t>)</a:t>
            </a:r>
          </a:p>
          <a:p>
            <a:pPr marL="0" marR="0" lvl="0" indent="0" algn="l" defTabSz="914367" rtl="0" eaLnBrk="1" fontAlgn="auto" latinLnBrk="0" hangingPunct="1">
              <a:lnSpc>
                <a:spcPct val="90000"/>
              </a:lnSpc>
              <a:spcBef>
                <a:spcPts val="1200"/>
              </a:spcBef>
              <a:spcAft>
                <a:spcPts val="0"/>
              </a:spcAft>
              <a:buClrTx/>
              <a:buSzTx/>
              <a:buFontTx/>
              <a:buNone/>
              <a:tabLst/>
              <a:defRPr/>
            </a:pPr>
            <a:r>
              <a:rPr kumimoji="0" lang="en-US" sz="1000" b="0" i="0" u="none" strike="noStrike" kern="1200" cap="none" spc="0" normalizeH="0" baseline="0" noProof="0" dirty="0">
                <a:ln>
                  <a:noFill/>
                </a:ln>
                <a:solidFill>
                  <a:srgbClr val="0078D4"/>
                </a:solidFill>
                <a:effectLst/>
                <a:uLnTx/>
                <a:uFillTx/>
                <a:latin typeface="Segoe UI"/>
                <a:ea typeface="+mn-ea"/>
                <a:cs typeface="Segoe UI"/>
                <a:hlinkClick r:id="rId16">
                  <a:extLst>
                    <a:ext uri="{A12FA001-AC4F-418D-AE19-62706E023703}">
                      <ahyp:hlinkClr xmlns:ahyp="http://schemas.microsoft.com/office/drawing/2018/hyperlinkcolor" val="tx"/>
                    </a:ext>
                  </a:extLst>
                </a:hlinkClick>
              </a:rPr>
              <a:t>How Microsoft 365 Copilot works</a:t>
            </a:r>
            <a:r>
              <a:rPr kumimoji="0" lang="en-US" sz="1000" b="0" i="0" u="none" strike="noStrike" kern="1200" cap="none" spc="0" normalizeH="0" baseline="0" noProof="0" dirty="0">
                <a:ln>
                  <a:noFill/>
                </a:ln>
                <a:solidFill>
                  <a:srgbClr val="0078D4"/>
                </a:solidFill>
                <a:effectLst/>
                <a:uLnTx/>
                <a:uFillTx/>
                <a:latin typeface="Segoe UI"/>
                <a:ea typeface="+mn-ea"/>
                <a:cs typeface="Segoe UI"/>
              </a:rPr>
              <a:t> </a:t>
            </a:r>
            <a:br>
              <a:rPr kumimoji="0" lang="en-US" sz="1000" b="0" i="0" u="none" strike="noStrike" kern="1200" cap="none" spc="0" normalizeH="0" baseline="0" noProof="0" dirty="0">
                <a:ln>
                  <a:noFill/>
                </a:ln>
                <a:solidFill>
                  <a:srgbClr val="0078D4"/>
                </a:solidFill>
                <a:effectLst/>
                <a:uLnTx/>
                <a:uFillTx/>
                <a:latin typeface="Segoe UI"/>
                <a:ea typeface="+mn-ea"/>
                <a:cs typeface="Segoe UI"/>
              </a:rPr>
            </a:br>
            <a:r>
              <a:rPr kumimoji="0" lang="en-US" sz="800" b="0" i="0" u="none" strike="noStrike" kern="1200" cap="none" spc="0" normalizeH="0" baseline="0" noProof="0" dirty="0">
                <a:ln>
                  <a:noFill/>
                </a:ln>
                <a:solidFill>
                  <a:srgbClr val="000000"/>
                </a:solidFill>
                <a:effectLst/>
                <a:uLnTx/>
                <a:uFillTx/>
                <a:latin typeface="Segoe UI"/>
                <a:ea typeface="+mn-ea"/>
                <a:cs typeface="Segoe UI"/>
              </a:rPr>
              <a:t>(11 mins)</a:t>
            </a:r>
          </a:p>
          <a:p>
            <a:pPr marL="0" marR="0" lvl="0" indent="0" algn="l" defTabSz="914367" rtl="0" eaLnBrk="1" fontAlgn="auto" latinLnBrk="0" hangingPunct="1">
              <a:lnSpc>
                <a:spcPct val="90000"/>
              </a:lnSpc>
              <a:spcBef>
                <a:spcPts val="1200"/>
              </a:spcBef>
              <a:spcAft>
                <a:spcPts val="0"/>
              </a:spcAft>
              <a:buClrTx/>
              <a:buSzTx/>
              <a:buFontTx/>
              <a:buNone/>
              <a:tabLst/>
              <a:defRPr/>
            </a:pPr>
            <a:r>
              <a:rPr kumimoji="0" lang="en-US" sz="1000" b="0" i="0" u="none" strike="noStrike" kern="1200" cap="none" spc="0" normalizeH="0" baseline="0" noProof="0" dirty="0">
                <a:ln>
                  <a:noFill/>
                </a:ln>
                <a:solidFill>
                  <a:srgbClr val="0078D4"/>
                </a:solidFill>
                <a:effectLst/>
                <a:uLnTx/>
                <a:uFillTx/>
                <a:latin typeface="Segoe UI"/>
                <a:ea typeface="+mn-ea"/>
                <a:cs typeface="Segoe UI"/>
                <a:hlinkClick r:id="rId17">
                  <a:extLst>
                    <a:ext uri="{A12FA001-AC4F-418D-AE19-62706E023703}">
                      <ahyp:hlinkClr xmlns:ahyp="http://schemas.microsoft.com/office/drawing/2018/hyperlinkcolor" val="tx"/>
                    </a:ext>
                  </a:extLst>
                </a:hlinkClick>
              </a:rPr>
              <a:t>How to get ready for Microsoft </a:t>
            </a:r>
            <a:br>
              <a:rPr kumimoji="0" lang="en-US" sz="1000" b="0" i="0" u="none" strike="noStrike" kern="1200" cap="none" spc="0" normalizeH="0" baseline="0" noProof="0" dirty="0">
                <a:ln>
                  <a:noFill/>
                </a:ln>
                <a:solidFill>
                  <a:srgbClr val="0078D4"/>
                </a:solidFill>
                <a:effectLst/>
                <a:uLnTx/>
                <a:uFillTx/>
                <a:latin typeface="Segoe UI"/>
                <a:ea typeface="+mn-ea"/>
                <a:cs typeface="Segoe UI"/>
                <a:hlinkClick r:id="rId17">
                  <a:extLst>
                    <a:ext uri="{A12FA001-AC4F-418D-AE19-62706E023703}">
                      <ahyp:hlinkClr xmlns:ahyp="http://schemas.microsoft.com/office/drawing/2018/hyperlinkcolor" val="tx"/>
                    </a:ext>
                  </a:extLst>
                </a:hlinkClick>
              </a:rPr>
            </a:br>
            <a:r>
              <a:rPr kumimoji="0" lang="en-US" sz="1000" b="0" i="0" u="none" strike="noStrike" kern="1200" cap="none" spc="0" normalizeH="0" baseline="0" noProof="0" dirty="0">
                <a:ln>
                  <a:noFill/>
                </a:ln>
                <a:solidFill>
                  <a:srgbClr val="0078D4"/>
                </a:solidFill>
                <a:effectLst/>
                <a:uLnTx/>
                <a:uFillTx/>
                <a:latin typeface="Segoe UI"/>
                <a:ea typeface="+mn-ea"/>
                <a:cs typeface="Segoe UI"/>
                <a:hlinkClick r:id="rId17">
                  <a:extLst>
                    <a:ext uri="{A12FA001-AC4F-418D-AE19-62706E023703}">
                      <ahyp:hlinkClr xmlns:ahyp="http://schemas.microsoft.com/office/drawing/2018/hyperlinkcolor" val="tx"/>
                    </a:ext>
                  </a:extLst>
                </a:hlinkClick>
              </a:rPr>
              <a:t>365 Copilot</a:t>
            </a:r>
            <a:r>
              <a:rPr kumimoji="0" lang="en-US" sz="1000" b="0" i="0" u="none" strike="noStrike" kern="1200" cap="none" spc="0" normalizeH="0" baseline="0" noProof="0" dirty="0">
                <a:ln>
                  <a:noFill/>
                </a:ln>
                <a:solidFill>
                  <a:srgbClr val="0078D4"/>
                </a:solidFill>
                <a:effectLst/>
                <a:uLnTx/>
                <a:uFillTx/>
                <a:latin typeface="Segoe UI"/>
                <a:ea typeface="+mn-ea"/>
                <a:cs typeface="Segoe UI"/>
              </a:rPr>
              <a:t> </a:t>
            </a:r>
            <a:r>
              <a:rPr kumimoji="0" lang="en-US" sz="800" b="0" i="0" u="none" strike="noStrike" kern="1200" cap="none" spc="0" normalizeH="0" baseline="0" noProof="0" dirty="0">
                <a:ln>
                  <a:noFill/>
                </a:ln>
                <a:solidFill>
                  <a:srgbClr val="000000"/>
                </a:solidFill>
                <a:effectLst/>
                <a:uLnTx/>
                <a:uFillTx/>
                <a:latin typeface="Segoe UI"/>
                <a:ea typeface="+mn-ea"/>
                <a:cs typeface="Segoe UI"/>
              </a:rPr>
              <a:t>(9 mins)</a:t>
            </a:r>
          </a:p>
          <a:p>
            <a:pPr marL="0" marR="0" lvl="0" indent="0" algn="l" defTabSz="914367" rtl="0" eaLnBrk="1" fontAlgn="auto" latinLnBrk="0" hangingPunct="1">
              <a:lnSpc>
                <a:spcPct val="90000"/>
              </a:lnSpc>
              <a:spcBef>
                <a:spcPts val="1200"/>
              </a:spcBef>
              <a:spcAft>
                <a:spcPts val="0"/>
              </a:spcAft>
              <a:buClrTx/>
              <a:buSzTx/>
              <a:buFontTx/>
              <a:buNone/>
              <a:tabLst/>
              <a:defRPr/>
            </a:pPr>
            <a:r>
              <a:rPr kumimoji="0" lang="en-US" sz="1000" b="0" i="0" u="none" strike="noStrike" kern="1200" cap="none" spc="0" normalizeH="0" baseline="0" noProof="0" dirty="0">
                <a:ln>
                  <a:noFill/>
                </a:ln>
                <a:solidFill>
                  <a:srgbClr val="0078D4"/>
                </a:solidFill>
                <a:effectLst/>
                <a:uLnTx/>
                <a:uFillTx/>
                <a:latin typeface="Segoe UI"/>
                <a:ea typeface="+mn-ea"/>
                <a:cs typeface="Segoe UI"/>
                <a:hlinkClick r:id="rId18">
                  <a:extLst>
                    <a:ext uri="{A12FA001-AC4F-418D-AE19-62706E023703}">
                      <ahyp:hlinkClr xmlns:ahyp="http://schemas.microsoft.com/office/drawing/2018/hyperlinkcolor" val="tx"/>
                    </a:ext>
                  </a:extLst>
                </a:hlinkClick>
              </a:rPr>
              <a:t>Data, Privacy, and security for Microsoft 365 Copilot</a:t>
            </a:r>
            <a:endParaRPr kumimoji="0" lang="en-US" sz="1000" b="0" i="0" u="none" strike="noStrike" kern="1200" cap="none" spc="0" normalizeH="0" baseline="0" noProof="0" dirty="0">
              <a:ln>
                <a:noFill/>
              </a:ln>
              <a:solidFill>
                <a:srgbClr val="0078D4"/>
              </a:solidFill>
              <a:effectLst/>
              <a:uLnTx/>
              <a:uFillTx/>
              <a:latin typeface="Segoe UI"/>
              <a:ea typeface="+mn-ea"/>
              <a:cs typeface="Segoe UI"/>
            </a:endParaRPr>
          </a:p>
          <a:p>
            <a:pPr marL="0" marR="0" lvl="0" indent="0" algn="l" defTabSz="914367" rtl="0" eaLnBrk="1" fontAlgn="auto" latinLnBrk="0" hangingPunct="1">
              <a:lnSpc>
                <a:spcPct val="90000"/>
              </a:lnSpc>
              <a:spcBef>
                <a:spcPts val="1200"/>
              </a:spcBef>
              <a:spcAft>
                <a:spcPts val="0"/>
              </a:spcAft>
              <a:buClrTx/>
              <a:buSzTx/>
              <a:buFontTx/>
              <a:buNone/>
              <a:tabLst/>
              <a:defRPr/>
            </a:pPr>
            <a:r>
              <a:rPr kumimoji="0" lang="en-US" sz="1000" b="0" i="0" u="none" strike="noStrike" kern="1200" cap="none" spc="0" normalizeH="0" baseline="0" noProof="0" dirty="0">
                <a:ln>
                  <a:noFill/>
                </a:ln>
                <a:solidFill>
                  <a:srgbClr val="0078D4"/>
                </a:solidFill>
                <a:effectLst/>
                <a:uLnTx/>
                <a:uFillTx/>
                <a:latin typeface="Segoe UI"/>
                <a:ea typeface="+mn-ea"/>
                <a:cs typeface="Segoe UI"/>
                <a:hlinkClick r:id="rId19">
                  <a:extLst>
                    <a:ext uri="{A12FA001-AC4F-418D-AE19-62706E023703}">
                      <ahyp:hlinkClr xmlns:ahyp="http://schemas.microsoft.com/office/drawing/2018/hyperlinkcolor" val="tx"/>
                    </a:ext>
                  </a:extLst>
                </a:hlinkClick>
              </a:rPr>
              <a:t>Microsoft 365 Copilot requirements</a:t>
            </a:r>
            <a:endParaRPr kumimoji="0" lang="en-US" sz="1000" b="0" i="0" u="none" strike="noStrike" kern="1200" cap="none" spc="0" normalizeH="0" baseline="0" noProof="0" dirty="0">
              <a:ln>
                <a:noFill/>
              </a:ln>
              <a:solidFill>
                <a:srgbClr val="0078D4"/>
              </a:solidFill>
              <a:effectLst/>
              <a:uLnTx/>
              <a:uFillTx/>
              <a:latin typeface="Segoe UI"/>
              <a:ea typeface="+mn-ea"/>
              <a:cs typeface="Segoe UI"/>
            </a:endParaRPr>
          </a:p>
          <a:p>
            <a:pPr marL="0" marR="0" lvl="0" indent="0" algn="l" defTabSz="914367" rtl="0" eaLnBrk="1" fontAlgn="auto" latinLnBrk="0" hangingPunct="1">
              <a:lnSpc>
                <a:spcPct val="90000"/>
              </a:lnSpc>
              <a:spcBef>
                <a:spcPts val="1200"/>
              </a:spcBef>
              <a:spcAft>
                <a:spcPts val="0"/>
              </a:spcAft>
              <a:buClrTx/>
              <a:buSzTx/>
              <a:buFontTx/>
              <a:buNone/>
              <a:tabLst/>
              <a:defRPr/>
            </a:pPr>
            <a:br>
              <a:rPr kumimoji="0" lang="en-US" sz="10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hlinkClick r:id="rId20"/>
              </a:rPr>
            </a:br>
            <a:r>
              <a:rPr kumimoji="0" lang="en-US" sz="10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hlinkClick r:id="rId20"/>
              </a:rPr>
              <a:t>Microsoft deployment blueprint to implement internal oversharing protections for Microsoft 365 Copilot</a:t>
            </a:r>
            <a:endParaRPr kumimoji="0" lang="en-US" sz="10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endParaRPr>
          </a:p>
        </p:txBody>
      </p:sp>
      <p:grpSp>
        <p:nvGrpSpPr>
          <p:cNvPr id="164" name="Group 163">
            <a:extLst>
              <a:ext uri="{FF2B5EF4-FFF2-40B4-BE49-F238E27FC236}">
                <a16:creationId xmlns:a16="http://schemas.microsoft.com/office/drawing/2014/main" id="{6E9F62C0-8C8B-80E7-0EEC-230C1D3994F5}"/>
              </a:ext>
              <a:ext uri="{C183D7F6-B498-43B3-948B-1728B52AA6E4}">
                <adec:decorative xmlns:adec="http://schemas.microsoft.com/office/drawing/2017/decorative" val="1"/>
              </a:ext>
            </a:extLst>
          </p:cNvPr>
          <p:cNvGrpSpPr/>
          <p:nvPr/>
        </p:nvGrpSpPr>
        <p:grpSpPr>
          <a:xfrm>
            <a:off x="981803" y="4980915"/>
            <a:ext cx="177136" cy="259330"/>
            <a:chOff x="197343" y="3413628"/>
            <a:chExt cx="259345" cy="379686"/>
          </a:xfrm>
        </p:grpSpPr>
        <p:pic>
          <p:nvPicPr>
            <p:cNvPr id="165" name="Graphic 164">
              <a:extLst>
                <a:ext uri="{FF2B5EF4-FFF2-40B4-BE49-F238E27FC236}">
                  <a16:creationId xmlns:a16="http://schemas.microsoft.com/office/drawing/2014/main" id="{845CA901-CFE8-53CC-571C-29DD45A0D0F5}"/>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197343" y="3413628"/>
              <a:ext cx="259345" cy="259345"/>
            </a:xfrm>
            <a:prstGeom prst="rect">
              <a:avLst/>
            </a:prstGeom>
          </p:spPr>
        </p:pic>
        <p:sp>
          <p:nvSpPr>
            <p:cNvPr id="166" name="TextBox 165">
              <a:extLst>
                <a:ext uri="{FF2B5EF4-FFF2-40B4-BE49-F238E27FC236}">
                  <a16:creationId xmlns:a16="http://schemas.microsoft.com/office/drawing/2014/main" id="{8F3A9056-2CC7-C1DA-39D4-C1EFA45CDE83}"/>
                </a:ext>
              </a:extLst>
            </p:cNvPr>
            <p:cNvSpPr txBox="1"/>
            <p:nvPr/>
          </p:nvSpPr>
          <p:spPr>
            <a:xfrm>
              <a:off x="198871" y="3680660"/>
              <a:ext cx="256289" cy="112654"/>
            </a:xfrm>
            <a:prstGeom prst="rect">
              <a:avLst/>
            </a:prstGeom>
            <a:noFill/>
          </p:spPr>
          <p:txBody>
            <a:bodyPr wrap="none" lIns="0" tIns="0" rIns="0" bIns="0" rtlCol="0">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500" b="0" i="0" u="none" strike="noStrike" kern="1200" cap="all" spc="10" normalizeH="0" baseline="0" noProof="0">
                  <a:ln>
                    <a:noFill/>
                  </a:ln>
                  <a:solidFill>
                    <a:srgbClr val="000000"/>
                  </a:solidFill>
                  <a:effectLst/>
                  <a:uLnTx/>
                  <a:uFillTx/>
                  <a:latin typeface="Segoe UI Semibold"/>
                  <a:ea typeface="+mn-ea"/>
                  <a:cs typeface="+mn-cs"/>
                </a:rPr>
                <a:t>Docs</a:t>
              </a:r>
            </a:p>
          </p:txBody>
        </p:sp>
      </p:grpSp>
      <p:grpSp>
        <p:nvGrpSpPr>
          <p:cNvPr id="167" name="Group 166">
            <a:extLst>
              <a:ext uri="{FF2B5EF4-FFF2-40B4-BE49-F238E27FC236}">
                <a16:creationId xmlns:a16="http://schemas.microsoft.com/office/drawing/2014/main" id="{EC5613E0-B389-F823-D5F3-9611391638C1}"/>
              </a:ext>
              <a:ext uri="{C183D7F6-B498-43B3-948B-1728B52AA6E4}">
                <adec:decorative xmlns:adec="http://schemas.microsoft.com/office/drawing/2017/decorative" val="1"/>
              </a:ext>
            </a:extLst>
          </p:cNvPr>
          <p:cNvGrpSpPr/>
          <p:nvPr/>
        </p:nvGrpSpPr>
        <p:grpSpPr>
          <a:xfrm>
            <a:off x="972589" y="1925795"/>
            <a:ext cx="195568" cy="259330"/>
            <a:chOff x="183852" y="4434968"/>
            <a:chExt cx="286329" cy="379686"/>
          </a:xfrm>
        </p:grpSpPr>
        <p:pic>
          <p:nvPicPr>
            <p:cNvPr id="168" name="Graphic 167">
              <a:extLst>
                <a:ext uri="{FF2B5EF4-FFF2-40B4-BE49-F238E27FC236}">
                  <a16:creationId xmlns:a16="http://schemas.microsoft.com/office/drawing/2014/main" id="{9365B5F3-C0CE-4A92-1EA6-3A2EBB878492}"/>
                </a:ext>
              </a:extLst>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197343" y="4434968"/>
              <a:ext cx="259345" cy="259345"/>
            </a:xfrm>
            <a:prstGeom prst="rect">
              <a:avLst/>
            </a:prstGeom>
          </p:spPr>
        </p:pic>
        <p:sp>
          <p:nvSpPr>
            <p:cNvPr id="169" name="TextBox 168">
              <a:extLst>
                <a:ext uri="{FF2B5EF4-FFF2-40B4-BE49-F238E27FC236}">
                  <a16:creationId xmlns:a16="http://schemas.microsoft.com/office/drawing/2014/main" id="{2C9CE66E-FD25-D048-FA0C-957A6FE10527}"/>
                </a:ext>
              </a:extLst>
            </p:cNvPr>
            <p:cNvSpPr txBox="1"/>
            <p:nvPr/>
          </p:nvSpPr>
          <p:spPr>
            <a:xfrm>
              <a:off x="183852" y="4702000"/>
              <a:ext cx="286329" cy="112654"/>
            </a:xfrm>
            <a:prstGeom prst="rect">
              <a:avLst/>
            </a:prstGeom>
            <a:noFill/>
          </p:spPr>
          <p:txBody>
            <a:bodyPr wrap="none" lIns="0" tIns="0" rIns="0" bIns="0" rtlCol="0">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500" b="0" i="0" u="none" strike="noStrike" kern="1200" cap="all" spc="10" normalizeH="0" baseline="0" noProof="0">
                  <a:ln>
                    <a:noFill/>
                  </a:ln>
                  <a:solidFill>
                    <a:srgbClr val="000000"/>
                  </a:solidFill>
                  <a:effectLst/>
                  <a:uLnTx/>
                  <a:uFillTx/>
                  <a:latin typeface="Segoe UI Semibold"/>
                  <a:ea typeface="+mn-ea"/>
                  <a:cs typeface="+mn-cs"/>
                </a:rPr>
                <a:t>Video</a:t>
              </a:r>
            </a:p>
          </p:txBody>
        </p:sp>
      </p:grpSp>
      <p:grpSp>
        <p:nvGrpSpPr>
          <p:cNvPr id="170" name="Group 169">
            <a:extLst>
              <a:ext uri="{FF2B5EF4-FFF2-40B4-BE49-F238E27FC236}">
                <a16:creationId xmlns:a16="http://schemas.microsoft.com/office/drawing/2014/main" id="{992AC70A-B7E5-A9C6-83B3-0E945E43F068}"/>
              </a:ext>
              <a:ext uri="{C183D7F6-B498-43B3-948B-1728B52AA6E4}">
                <adec:decorative xmlns:adec="http://schemas.microsoft.com/office/drawing/2017/decorative" val="1"/>
              </a:ext>
            </a:extLst>
          </p:cNvPr>
          <p:cNvGrpSpPr/>
          <p:nvPr/>
        </p:nvGrpSpPr>
        <p:grpSpPr>
          <a:xfrm>
            <a:off x="944054" y="2359293"/>
            <a:ext cx="252634" cy="259330"/>
            <a:chOff x="142075" y="4945638"/>
            <a:chExt cx="369881" cy="379683"/>
          </a:xfrm>
        </p:grpSpPr>
        <p:pic>
          <p:nvPicPr>
            <p:cNvPr id="171" name="Graphic 170">
              <a:extLst>
                <a:ext uri="{FF2B5EF4-FFF2-40B4-BE49-F238E27FC236}">
                  <a16:creationId xmlns:a16="http://schemas.microsoft.com/office/drawing/2014/main" id="{F5508533-2274-AC78-D4A0-440160B2F167}"/>
                </a:ext>
              </a:extLst>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197343" y="4945638"/>
              <a:ext cx="259345" cy="259345"/>
            </a:xfrm>
            <a:prstGeom prst="rect">
              <a:avLst/>
            </a:prstGeom>
          </p:spPr>
        </p:pic>
        <p:sp>
          <p:nvSpPr>
            <p:cNvPr id="172" name="TextBox 171">
              <a:extLst>
                <a:ext uri="{FF2B5EF4-FFF2-40B4-BE49-F238E27FC236}">
                  <a16:creationId xmlns:a16="http://schemas.microsoft.com/office/drawing/2014/main" id="{4D0D4F06-BC08-AF1A-D744-F48A458E2FD4}"/>
                </a:ext>
              </a:extLst>
            </p:cNvPr>
            <p:cNvSpPr txBox="1"/>
            <p:nvPr/>
          </p:nvSpPr>
          <p:spPr>
            <a:xfrm>
              <a:off x="142075" y="5212668"/>
              <a:ext cx="369881" cy="112653"/>
            </a:xfrm>
            <a:prstGeom prst="rect">
              <a:avLst/>
            </a:prstGeom>
            <a:noFill/>
          </p:spPr>
          <p:txBody>
            <a:bodyPr wrap="none" lIns="0" tIns="0" rIns="0" bIns="0" rtlCol="0">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500" b="0" i="0" u="none" strike="noStrike" kern="1200" cap="all" spc="10" normalizeH="0" baseline="0" noProof="0">
                  <a:ln>
                    <a:noFill/>
                  </a:ln>
                  <a:solidFill>
                    <a:srgbClr val="000000"/>
                  </a:solidFill>
                  <a:effectLst/>
                  <a:uLnTx/>
                  <a:uFillTx/>
                  <a:latin typeface="Segoe UI Semibold"/>
                  <a:ea typeface="+mn-ea"/>
                  <a:cs typeface="+mn-cs"/>
                </a:rPr>
                <a:t>Article</a:t>
              </a:r>
            </a:p>
          </p:txBody>
        </p:sp>
      </p:grpSp>
      <p:grpSp>
        <p:nvGrpSpPr>
          <p:cNvPr id="173" name="Group 172">
            <a:extLst>
              <a:ext uri="{FF2B5EF4-FFF2-40B4-BE49-F238E27FC236}">
                <a16:creationId xmlns:a16="http://schemas.microsoft.com/office/drawing/2014/main" id="{E78DFDCA-EA61-E36D-6BA6-CACE9EFDF9B8}"/>
              </a:ext>
              <a:ext uri="{C183D7F6-B498-43B3-948B-1728B52AA6E4}">
                <adec:decorative xmlns:adec="http://schemas.microsoft.com/office/drawing/2017/decorative" val="1"/>
              </a:ext>
            </a:extLst>
          </p:cNvPr>
          <p:cNvGrpSpPr/>
          <p:nvPr/>
        </p:nvGrpSpPr>
        <p:grpSpPr>
          <a:xfrm>
            <a:off x="945497" y="2780560"/>
            <a:ext cx="249748" cy="259330"/>
            <a:chOff x="144189" y="3924298"/>
            <a:chExt cx="365656" cy="379686"/>
          </a:xfrm>
        </p:grpSpPr>
        <p:pic>
          <p:nvPicPr>
            <p:cNvPr id="174" name="Graphic 173">
              <a:extLst>
                <a:ext uri="{FF2B5EF4-FFF2-40B4-BE49-F238E27FC236}">
                  <a16:creationId xmlns:a16="http://schemas.microsoft.com/office/drawing/2014/main" id="{A19611F9-86DB-01F1-0BAC-0C853561D399}"/>
                </a:ext>
              </a:extLst>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197343" y="3924298"/>
              <a:ext cx="259345" cy="259345"/>
            </a:xfrm>
            <a:prstGeom prst="rect">
              <a:avLst/>
            </a:prstGeom>
          </p:spPr>
        </p:pic>
        <p:sp>
          <p:nvSpPr>
            <p:cNvPr id="175" name="TextBox 174">
              <a:extLst>
                <a:ext uri="{FF2B5EF4-FFF2-40B4-BE49-F238E27FC236}">
                  <a16:creationId xmlns:a16="http://schemas.microsoft.com/office/drawing/2014/main" id="{275502FC-35D7-F563-D6EF-16D5D6EC761A}"/>
                </a:ext>
              </a:extLst>
            </p:cNvPr>
            <p:cNvSpPr txBox="1"/>
            <p:nvPr/>
          </p:nvSpPr>
          <p:spPr>
            <a:xfrm>
              <a:off x="144189" y="4191330"/>
              <a:ext cx="365656" cy="112654"/>
            </a:xfrm>
            <a:prstGeom prst="rect">
              <a:avLst/>
            </a:prstGeom>
            <a:noFill/>
          </p:spPr>
          <p:txBody>
            <a:bodyPr wrap="none" lIns="0" tIns="0" rIns="0" bIns="0" rtlCol="0">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500" b="0" i="0" u="none" strike="noStrike" kern="1200" cap="all" spc="10" normalizeH="0" baseline="0" noProof="0">
                  <a:ln>
                    <a:noFill/>
                  </a:ln>
                  <a:solidFill>
                    <a:srgbClr val="000000"/>
                  </a:solidFill>
                  <a:effectLst/>
                  <a:uLnTx/>
                  <a:uFillTx/>
                  <a:latin typeface="Segoe UI Semibold"/>
                  <a:ea typeface="+mn-ea"/>
                  <a:cs typeface="+mn-cs"/>
                </a:rPr>
                <a:t>Course</a:t>
              </a:r>
            </a:p>
          </p:txBody>
        </p:sp>
      </p:grpSp>
      <p:grpSp>
        <p:nvGrpSpPr>
          <p:cNvPr id="176" name="Group 175">
            <a:extLst>
              <a:ext uri="{FF2B5EF4-FFF2-40B4-BE49-F238E27FC236}">
                <a16:creationId xmlns:a16="http://schemas.microsoft.com/office/drawing/2014/main" id="{79B2BF53-301B-ABBF-2C88-99CFDB6A8E7B}"/>
              </a:ext>
              <a:ext uri="{C183D7F6-B498-43B3-948B-1728B52AA6E4}">
                <adec:decorative xmlns:adec="http://schemas.microsoft.com/office/drawing/2017/decorative" val="1"/>
              </a:ext>
            </a:extLst>
          </p:cNvPr>
          <p:cNvGrpSpPr/>
          <p:nvPr/>
        </p:nvGrpSpPr>
        <p:grpSpPr>
          <a:xfrm>
            <a:off x="945497" y="3702163"/>
            <a:ext cx="249748" cy="259330"/>
            <a:chOff x="144189" y="3924298"/>
            <a:chExt cx="365656" cy="379686"/>
          </a:xfrm>
        </p:grpSpPr>
        <p:pic>
          <p:nvPicPr>
            <p:cNvPr id="177" name="Graphic 176">
              <a:extLst>
                <a:ext uri="{FF2B5EF4-FFF2-40B4-BE49-F238E27FC236}">
                  <a16:creationId xmlns:a16="http://schemas.microsoft.com/office/drawing/2014/main" id="{6A3AAD7C-ED4D-6949-66AE-DC9723777286}"/>
                </a:ext>
              </a:extLst>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197343" y="3924298"/>
              <a:ext cx="259345" cy="259345"/>
            </a:xfrm>
            <a:prstGeom prst="rect">
              <a:avLst/>
            </a:prstGeom>
          </p:spPr>
        </p:pic>
        <p:sp>
          <p:nvSpPr>
            <p:cNvPr id="178" name="TextBox 177">
              <a:extLst>
                <a:ext uri="{FF2B5EF4-FFF2-40B4-BE49-F238E27FC236}">
                  <a16:creationId xmlns:a16="http://schemas.microsoft.com/office/drawing/2014/main" id="{70FCA287-CE3B-3C2C-7369-574B3C93ABDE}"/>
                </a:ext>
              </a:extLst>
            </p:cNvPr>
            <p:cNvSpPr txBox="1"/>
            <p:nvPr/>
          </p:nvSpPr>
          <p:spPr>
            <a:xfrm>
              <a:off x="144189" y="4191330"/>
              <a:ext cx="365656" cy="112654"/>
            </a:xfrm>
            <a:prstGeom prst="rect">
              <a:avLst/>
            </a:prstGeom>
            <a:noFill/>
          </p:spPr>
          <p:txBody>
            <a:bodyPr wrap="none" lIns="0" tIns="0" rIns="0" bIns="0" rtlCol="0">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500" b="0" i="0" u="none" strike="noStrike" kern="1200" cap="all" spc="10" normalizeH="0" baseline="0" noProof="0">
                  <a:ln>
                    <a:noFill/>
                  </a:ln>
                  <a:solidFill>
                    <a:srgbClr val="000000"/>
                  </a:solidFill>
                  <a:effectLst/>
                  <a:uLnTx/>
                  <a:uFillTx/>
                  <a:latin typeface="Segoe UI Semibold"/>
                  <a:ea typeface="+mn-ea"/>
                  <a:cs typeface="+mn-cs"/>
                </a:rPr>
                <a:t>Course</a:t>
              </a:r>
            </a:p>
          </p:txBody>
        </p:sp>
      </p:grpSp>
      <p:grpSp>
        <p:nvGrpSpPr>
          <p:cNvPr id="179" name="Group 178">
            <a:extLst>
              <a:ext uri="{FF2B5EF4-FFF2-40B4-BE49-F238E27FC236}">
                <a16:creationId xmlns:a16="http://schemas.microsoft.com/office/drawing/2014/main" id="{2E401D6C-E534-ED1B-51B1-B43B1AA7E5A1}"/>
              </a:ext>
              <a:ext uri="{C183D7F6-B498-43B3-948B-1728B52AA6E4}">
                <adec:decorative xmlns:adec="http://schemas.microsoft.com/office/drawing/2017/decorative" val="1"/>
              </a:ext>
            </a:extLst>
          </p:cNvPr>
          <p:cNvGrpSpPr/>
          <p:nvPr/>
        </p:nvGrpSpPr>
        <p:grpSpPr>
          <a:xfrm>
            <a:off x="972589" y="4127532"/>
            <a:ext cx="195568" cy="259330"/>
            <a:chOff x="183852" y="4434968"/>
            <a:chExt cx="286329" cy="379686"/>
          </a:xfrm>
        </p:grpSpPr>
        <p:pic>
          <p:nvPicPr>
            <p:cNvPr id="180" name="Graphic 179">
              <a:extLst>
                <a:ext uri="{FF2B5EF4-FFF2-40B4-BE49-F238E27FC236}">
                  <a16:creationId xmlns:a16="http://schemas.microsoft.com/office/drawing/2014/main" id="{3B09B58C-33A3-11ED-D1F3-3F0BE8025428}"/>
                </a:ext>
              </a:extLst>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197343" y="4434968"/>
              <a:ext cx="259345" cy="259345"/>
            </a:xfrm>
            <a:prstGeom prst="rect">
              <a:avLst/>
            </a:prstGeom>
          </p:spPr>
        </p:pic>
        <p:sp>
          <p:nvSpPr>
            <p:cNvPr id="181" name="TextBox 180">
              <a:extLst>
                <a:ext uri="{FF2B5EF4-FFF2-40B4-BE49-F238E27FC236}">
                  <a16:creationId xmlns:a16="http://schemas.microsoft.com/office/drawing/2014/main" id="{B76D248F-107D-5848-5441-44B2E5289440}"/>
                </a:ext>
              </a:extLst>
            </p:cNvPr>
            <p:cNvSpPr txBox="1"/>
            <p:nvPr/>
          </p:nvSpPr>
          <p:spPr>
            <a:xfrm>
              <a:off x="183852" y="4702000"/>
              <a:ext cx="286329" cy="112654"/>
            </a:xfrm>
            <a:prstGeom prst="rect">
              <a:avLst/>
            </a:prstGeom>
            <a:noFill/>
          </p:spPr>
          <p:txBody>
            <a:bodyPr wrap="none" lIns="0" tIns="0" rIns="0" bIns="0" rtlCol="0">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500" b="0" i="0" u="none" strike="noStrike" kern="1200" cap="all" spc="10" normalizeH="0" baseline="0" noProof="0">
                  <a:ln>
                    <a:noFill/>
                  </a:ln>
                  <a:solidFill>
                    <a:srgbClr val="000000"/>
                  </a:solidFill>
                  <a:effectLst/>
                  <a:uLnTx/>
                  <a:uFillTx/>
                  <a:latin typeface="Segoe UI Semibold"/>
                  <a:ea typeface="+mn-ea"/>
                  <a:cs typeface="+mn-cs"/>
                </a:rPr>
                <a:t>Video</a:t>
              </a:r>
            </a:p>
          </p:txBody>
        </p:sp>
      </p:grpSp>
      <p:grpSp>
        <p:nvGrpSpPr>
          <p:cNvPr id="182" name="Group 181">
            <a:extLst>
              <a:ext uri="{FF2B5EF4-FFF2-40B4-BE49-F238E27FC236}">
                <a16:creationId xmlns:a16="http://schemas.microsoft.com/office/drawing/2014/main" id="{9E4E7FB2-F46E-E626-3CFB-849C6777A1CB}"/>
              </a:ext>
              <a:ext uri="{C183D7F6-B498-43B3-948B-1728B52AA6E4}">
                <adec:decorative xmlns:adec="http://schemas.microsoft.com/office/drawing/2017/decorative" val="1"/>
              </a:ext>
            </a:extLst>
          </p:cNvPr>
          <p:cNvGrpSpPr/>
          <p:nvPr/>
        </p:nvGrpSpPr>
        <p:grpSpPr>
          <a:xfrm>
            <a:off x="972589" y="4532717"/>
            <a:ext cx="195568" cy="259330"/>
            <a:chOff x="183852" y="4434968"/>
            <a:chExt cx="286329" cy="379686"/>
          </a:xfrm>
        </p:grpSpPr>
        <p:pic>
          <p:nvPicPr>
            <p:cNvPr id="183" name="Graphic 182">
              <a:extLst>
                <a:ext uri="{FF2B5EF4-FFF2-40B4-BE49-F238E27FC236}">
                  <a16:creationId xmlns:a16="http://schemas.microsoft.com/office/drawing/2014/main" id="{4DD196C1-772A-71C8-94DA-C94035828D63}"/>
                </a:ext>
              </a:extLst>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197343" y="4434968"/>
              <a:ext cx="259345" cy="259345"/>
            </a:xfrm>
            <a:prstGeom prst="rect">
              <a:avLst/>
            </a:prstGeom>
          </p:spPr>
        </p:pic>
        <p:sp>
          <p:nvSpPr>
            <p:cNvPr id="184" name="TextBox 183">
              <a:extLst>
                <a:ext uri="{FF2B5EF4-FFF2-40B4-BE49-F238E27FC236}">
                  <a16:creationId xmlns:a16="http://schemas.microsoft.com/office/drawing/2014/main" id="{2ACE8348-8B69-F750-C7C4-05F5C37902BD}"/>
                </a:ext>
              </a:extLst>
            </p:cNvPr>
            <p:cNvSpPr txBox="1"/>
            <p:nvPr/>
          </p:nvSpPr>
          <p:spPr>
            <a:xfrm>
              <a:off x="183852" y="4702000"/>
              <a:ext cx="286329" cy="112654"/>
            </a:xfrm>
            <a:prstGeom prst="rect">
              <a:avLst/>
            </a:prstGeom>
            <a:noFill/>
          </p:spPr>
          <p:txBody>
            <a:bodyPr wrap="none" lIns="0" tIns="0" rIns="0" bIns="0" rtlCol="0">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500" b="0" i="0" u="none" strike="noStrike" kern="1200" cap="all" spc="10" normalizeH="0" baseline="0" noProof="0">
                  <a:ln>
                    <a:noFill/>
                  </a:ln>
                  <a:solidFill>
                    <a:srgbClr val="000000"/>
                  </a:solidFill>
                  <a:effectLst/>
                  <a:uLnTx/>
                  <a:uFillTx/>
                  <a:latin typeface="Segoe UI Semibold"/>
                  <a:ea typeface="+mn-ea"/>
                  <a:cs typeface="+mn-cs"/>
                </a:rPr>
                <a:t>Video</a:t>
              </a:r>
            </a:p>
          </p:txBody>
        </p:sp>
      </p:grpSp>
      <p:grpSp>
        <p:nvGrpSpPr>
          <p:cNvPr id="185" name="Group 184">
            <a:extLst>
              <a:ext uri="{FF2B5EF4-FFF2-40B4-BE49-F238E27FC236}">
                <a16:creationId xmlns:a16="http://schemas.microsoft.com/office/drawing/2014/main" id="{C0863C79-6040-E7EB-39A3-EF84AC38B33C}"/>
              </a:ext>
              <a:ext uri="{C183D7F6-B498-43B3-948B-1728B52AA6E4}">
                <adec:decorative xmlns:adec="http://schemas.microsoft.com/office/drawing/2017/decorative" val="1"/>
              </a:ext>
            </a:extLst>
          </p:cNvPr>
          <p:cNvGrpSpPr/>
          <p:nvPr/>
        </p:nvGrpSpPr>
        <p:grpSpPr>
          <a:xfrm>
            <a:off x="962068" y="5408395"/>
            <a:ext cx="177136" cy="259330"/>
            <a:chOff x="197343" y="3413628"/>
            <a:chExt cx="259345" cy="379686"/>
          </a:xfrm>
        </p:grpSpPr>
        <p:pic>
          <p:nvPicPr>
            <p:cNvPr id="186" name="Graphic 185">
              <a:extLst>
                <a:ext uri="{FF2B5EF4-FFF2-40B4-BE49-F238E27FC236}">
                  <a16:creationId xmlns:a16="http://schemas.microsoft.com/office/drawing/2014/main" id="{FEAF4B84-EAF6-E076-EDDF-677F2F34AD0F}"/>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197343" y="3413628"/>
              <a:ext cx="259345" cy="259345"/>
            </a:xfrm>
            <a:prstGeom prst="rect">
              <a:avLst/>
            </a:prstGeom>
          </p:spPr>
        </p:pic>
        <p:sp>
          <p:nvSpPr>
            <p:cNvPr id="187" name="TextBox 186">
              <a:extLst>
                <a:ext uri="{FF2B5EF4-FFF2-40B4-BE49-F238E27FC236}">
                  <a16:creationId xmlns:a16="http://schemas.microsoft.com/office/drawing/2014/main" id="{9BB79AF2-5B9F-08A9-0D49-8428B67CFD98}"/>
                </a:ext>
              </a:extLst>
            </p:cNvPr>
            <p:cNvSpPr txBox="1"/>
            <p:nvPr/>
          </p:nvSpPr>
          <p:spPr>
            <a:xfrm>
              <a:off x="198871" y="3680660"/>
              <a:ext cx="256289" cy="112654"/>
            </a:xfrm>
            <a:prstGeom prst="rect">
              <a:avLst/>
            </a:prstGeom>
            <a:noFill/>
          </p:spPr>
          <p:txBody>
            <a:bodyPr wrap="none" lIns="0" tIns="0" rIns="0" bIns="0" rtlCol="0">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500" b="0" i="0" u="none" strike="noStrike" kern="1200" cap="all" spc="10" normalizeH="0" baseline="0" noProof="0">
                  <a:ln>
                    <a:noFill/>
                  </a:ln>
                  <a:solidFill>
                    <a:srgbClr val="000000"/>
                  </a:solidFill>
                  <a:effectLst/>
                  <a:uLnTx/>
                  <a:uFillTx/>
                  <a:latin typeface="Segoe UI Semibold"/>
                  <a:ea typeface="+mn-ea"/>
                  <a:cs typeface="+mn-cs"/>
                </a:rPr>
                <a:t>Docs</a:t>
              </a:r>
            </a:p>
          </p:txBody>
        </p:sp>
      </p:grpSp>
      <p:sp>
        <p:nvSpPr>
          <p:cNvPr id="189" name="TextBox 188">
            <a:extLst>
              <a:ext uri="{FF2B5EF4-FFF2-40B4-BE49-F238E27FC236}">
                <a16:creationId xmlns:a16="http://schemas.microsoft.com/office/drawing/2014/main" id="{8A3A5249-7834-263D-4044-55DB53D41DA8}"/>
              </a:ext>
            </a:extLst>
          </p:cNvPr>
          <p:cNvSpPr txBox="1"/>
          <p:nvPr/>
        </p:nvSpPr>
        <p:spPr>
          <a:xfrm>
            <a:off x="3973138" y="4225097"/>
            <a:ext cx="2042568" cy="2000548"/>
          </a:xfrm>
          <a:prstGeom prst="rect">
            <a:avLst/>
          </a:prstGeom>
          <a:noFill/>
        </p:spPr>
        <p:txBody>
          <a:bodyPr wrap="square" lIns="0" tIns="0" rIns="0" bIns="0" rtlCol="0">
            <a:spAutoFit/>
          </a:bodyPr>
          <a:lstStyle>
            <a:defPPr>
              <a:defRPr lang="en-US"/>
            </a:defPPr>
            <a:lvl1pPr marR="0" lvl="0" fontAlgn="auto">
              <a:lnSpc>
                <a:spcPct val="90000"/>
              </a:lnSpc>
              <a:spcBef>
                <a:spcPts val="1200"/>
              </a:spcBef>
              <a:spcAft>
                <a:spcPts val="0"/>
              </a:spcAft>
              <a:buClrTx/>
              <a:buSzTx/>
              <a:tabLst/>
              <a:defRPr kumimoji="0" sz="1000" b="0" i="0" u="none" strike="noStrike" cap="none" spc="0" normalizeH="0" baseline="0">
                <a:ln>
                  <a:noFill/>
                </a:ln>
                <a:solidFill>
                  <a:srgbClr val="C03BC4"/>
                </a:solidFill>
                <a:effectLst/>
                <a:uLnTx/>
                <a:uFillTx/>
                <a:latin typeface="Segoe UI"/>
                <a:cs typeface="Segoe UI"/>
              </a:defRPr>
            </a:lvl1pPr>
          </a:lstStyle>
          <a:p>
            <a:pPr marL="0" marR="0" lvl="0" indent="0" algn="l" defTabSz="914367" rtl="0" eaLnBrk="1" fontAlgn="auto" latinLnBrk="0" hangingPunct="1">
              <a:lnSpc>
                <a:spcPct val="90000"/>
              </a:lnSpc>
              <a:spcBef>
                <a:spcPts val="1200"/>
              </a:spcBef>
              <a:spcAft>
                <a:spcPts val="0"/>
              </a:spcAft>
              <a:buClrTx/>
              <a:buSzTx/>
              <a:buFontTx/>
              <a:buNone/>
              <a:tabLst/>
              <a:defRPr/>
            </a:pPr>
            <a:r>
              <a:rPr kumimoji="0" lang="en-US" sz="1000" b="0" i="0" u="none" strike="noStrike" kern="1200" cap="none" spc="0" normalizeH="0" baseline="0" noProof="0" dirty="0">
                <a:ln>
                  <a:noFill/>
                </a:ln>
                <a:solidFill>
                  <a:srgbClr val="0078D4"/>
                </a:solidFill>
                <a:effectLst/>
                <a:uLnTx/>
                <a:uFillTx/>
                <a:latin typeface="Segoe UI"/>
                <a:ea typeface="+mn-ea"/>
                <a:cs typeface="Segoe UI"/>
                <a:hlinkClick r:id="rId29">
                  <a:extLst>
                    <a:ext uri="{A12FA001-AC4F-418D-AE19-62706E023703}">
                      <ahyp:hlinkClr xmlns:ahyp="http://schemas.microsoft.com/office/drawing/2018/hyperlinkcolor" val="tx"/>
                    </a:ext>
                  </a:extLst>
                </a:hlinkClick>
              </a:rPr>
              <a:t>Get started with Microsoft 365 Copilot</a:t>
            </a:r>
            <a:r>
              <a:rPr kumimoji="0" lang="en-US" sz="1000" b="0" i="0" u="none" strike="noStrike" kern="1200" cap="none" spc="0" normalizeH="0" baseline="0" noProof="0" dirty="0">
                <a:ln>
                  <a:noFill/>
                </a:ln>
                <a:solidFill>
                  <a:srgbClr val="0078D4"/>
                </a:solidFill>
                <a:effectLst/>
                <a:uLnTx/>
                <a:uFillTx/>
                <a:latin typeface="Segoe UI"/>
                <a:ea typeface="+mn-ea"/>
                <a:cs typeface="Segoe UI"/>
              </a:rPr>
              <a:t> </a:t>
            </a:r>
            <a:r>
              <a:rPr kumimoji="0" lang="en-US" sz="800" b="0" i="0" u="none" strike="noStrike" kern="1200" cap="none" spc="0" normalizeH="0" baseline="0" noProof="0" dirty="0">
                <a:ln>
                  <a:noFill/>
                </a:ln>
                <a:solidFill>
                  <a:srgbClr val="000000"/>
                </a:solidFill>
                <a:effectLst/>
                <a:uLnTx/>
                <a:uFillTx/>
                <a:latin typeface="Segoe UI"/>
                <a:ea typeface="+mn-ea"/>
                <a:cs typeface="Segoe UI"/>
              </a:rPr>
              <a:t>(2 </a:t>
            </a:r>
            <a:r>
              <a:rPr kumimoji="0" lang="en-US" sz="800" b="0" i="0" u="none" strike="noStrike" kern="1200" cap="none" spc="0" normalizeH="0" baseline="0" noProof="0" dirty="0" err="1">
                <a:ln>
                  <a:noFill/>
                </a:ln>
                <a:solidFill>
                  <a:srgbClr val="000000"/>
                </a:solidFill>
                <a:effectLst/>
                <a:uLnTx/>
                <a:uFillTx/>
                <a:latin typeface="Segoe UI"/>
                <a:ea typeface="+mn-ea"/>
                <a:cs typeface="Segoe UI"/>
              </a:rPr>
              <a:t>hrs</a:t>
            </a:r>
            <a:r>
              <a:rPr kumimoji="0" lang="en-US" sz="800" b="0" i="0" u="none" strike="noStrike" kern="1200" cap="none" spc="0" normalizeH="0" baseline="0" noProof="0" dirty="0">
                <a:ln>
                  <a:noFill/>
                </a:ln>
                <a:solidFill>
                  <a:srgbClr val="000000"/>
                </a:solidFill>
                <a:effectLst/>
                <a:uLnTx/>
                <a:uFillTx/>
                <a:latin typeface="Segoe UI"/>
                <a:ea typeface="+mn-ea"/>
                <a:cs typeface="Segoe UI"/>
              </a:rPr>
              <a:t>)</a:t>
            </a:r>
          </a:p>
          <a:p>
            <a:pPr marL="0" marR="0" lvl="0" indent="0" algn="l" defTabSz="914367" rtl="0" eaLnBrk="1" fontAlgn="auto" latinLnBrk="0" hangingPunct="1">
              <a:lnSpc>
                <a:spcPct val="90000"/>
              </a:lnSpc>
              <a:spcBef>
                <a:spcPts val="1200"/>
              </a:spcBef>
              <a:spcAft>
                <a:spcPts val="0"/>
              </a:spcAft>
              <a:buClrTx/>
              <a:buSzTx/>
              <a:buFontTx/>
              <a:buNone/>
              <a:tabLst/>
              <a:defRPr/>
            </a:pPr>
            <a:r>
              <a:rPr kumimoji="0" lang="en-US" sz="1000" b="0" i="0" u="none" strike="noStrike" kern="1200" cap="none" spc="0" normalizeH="0" baseline="0" noProof="0" dirty="0">
                <a:ln>
                  <a:noFill/>
                </a:ln>
                <a:solidFill>
                  <a:srgbClr val="0078D4"/>
                </a:solidFill>
                <a:effectLst/>
                <a:uLnTx/>
                <a:uFillTx/>
                <a:latin typeface="Segoe UI"/>
                <a:ea typeface="+mn-ea"/>
                <a:cs typeface="Segoe UI"/>
                <a:hlinkClick r:id="rId30">
                  <a:extLst>
                    <a:ext uri="{A12FA001-AC4F-418D-AE19-62706E023703}">
                      <ahyp:hlinkClr xmlns:ahyp="http://schemas.microsoft.com/office/drawing/2018/hyperlinkcolor" val="tx"/>
                    </a:ext>
                  </a:extLst>
                </a:hlinkClick>
              </a:rPr>
              <a:t>Admin steps to get ready for Microsoft 365 Copilot</a:t>
            </a:r>
            <a:r>
              <a:rPr kumimoji="0" lang="en-US" sz="1000" b="0" i="0" u="none" strike="noStrike" kern="1200" cap="none" spc="0" normalizeH="0" baseline="0" noProof="0" dirty="0">
                <a:ln>
                  <a:noFill/>
                </a:ln>
                <a:solidFill>
                  <a:srgbClr val="0078D4"/>
                </a:solidFill>
                <a:effectLst/>
                <a:uLnTx/>
                <a:uFillTx/>
                <a:latin typeface="Segoe UI"/>
                <a:ea typeface="+mn-ea"/>
                <a:cs typeface="Segoe UI"/>
              </a:rPr>
              <a:t> </a:t>
            </a:r>
            <a:r>
              <a:rPr kumimoji="0" lang="en-US" sz="800" b="0" i="0" u="none" strike="noStrike" kern="1200" cap="none" spc="0" normalizeH="0" baseline="0" noProof="0" dirty="0">
                <a:ln>
                  <a:noFill/>
                </a:ln>
                <a:solidFill>
                  <a:srgbClr val="000000"/>
                </a:solidFill>
                <a:effectLst/>
                <a:uLnTx/>
                <a:uFillTx/>
                <a:latin typeface="Segoe UI"/>
                <a:ea typeface="+mn-ea"/>
                <a:cs typeface="Segoe UI"/>
              </a:rPr>
              <a:t>(46 secs)</a:t>
            </a:r>
          </a:p>
          <a:p>
            <a:pPr marL="0" marR="0" lvl="0" indent="0" algn="l" defTabSz="914367" rtl="0" eaLnBrk="1" fontAlgn="auto" latinLnBrk="0" hangingPunct="1">
              <a:lnSpc>
                <a:spcPct val="90000"/>
              </a:lnSpc>
              <a:spcBef>
                <a:spcPts val="1200"/>
              </a:spcBef>
              <a:spcAft>
                <a:spcPts val="0"/>
              </a:spcAft>
              <a:buClrTx/>
              <a:buSzTx/>
              <a:buFontTx/>
              <a:buNone/>
              <a:tabLst/>
              <a:defRPr/>
            </a:pPr>
            <a:r>
              <a:rPr kumimoji="0" lang="en-US" sz="1000" b="0" i="0" u="none" strike="noStrike" kern="1200" cap="none" spc="0" normalizeH="0" baseline="0" noProof="0" dirty="0">
                <a:ln>
                  <a:noFill/>
                </a:ln>
                <a:solidFill>
                  <a:srgbClr val="0078D4"/>
                </a:solidFill>
                <a:effectLst/>
                <a:uLnTx/>
                <a:uFillTx/>
                <a:latin typeface="Segoe UI"/>
                <a:ea typeface="+mn-ea"/>
                <a:cs typeface="Segoe UI"/>
                <a:hlinkClick r:id="rId31">
                  <a:extLst>
                    <a:ext uri="{A12FA001-AC4F-418D-AE19-62706E023703}">
                      <ahyp:hlinkClr xmlns:ahyp="http://schemas.microsoft.com/office/drawing/2018/hyperlinkcolor" val="tx"/>
                    </a:ext>
                  </a:extLst>
                </a:hlinkClick>
              </a:rPr>
              <a:t>Apply principles of Zero Trust to Microsoft 365 Copilot</a:t>
            </a:r>
            <a:endParaRPr kumimoji="0" lang="en-US" sz="1000" b="0" i="0" u="none" strike="noStrike" kern="1200" cap="none" spc="0" normalizeH="0" baseline="0" noProof="0" dirty="0">
              <a:ln>
                <a:noFill/>
              </a:ln>
              <a:solidFill>
                <a:srgbClr val="0078D4"/>
              </a:solidFill>
              <a:effectLst/>
              <a:uLnTx/>
              <a:uFillTx/>
              <a:latin typeface="Segoe UI"/>
              <a:ea typeface="+mn-ea"/>
              <a:cs typeface="Segoe UI"/>
            </a:endParaRPr>
          </a:p>
          <a:p>
            <a:pPr marL="0" marR="0" lvl="0" indent="0" algn="l" defTabSz="914367" rtl="0" eaLnBrk="1" fontAlgn="auto" latinLnBrk="0" hangingPunct="1">
              <a:lnSpc>
                <a:spcPct val="90000"/>
              </a:lnSpc>
              <a:spcBef>
                <a:spcPts val="1200"/>
              </a:spcBef>
              <a:spcAft>
                <a:spcPts val="0"/>
              </a:spcAft>
              <a:buClrTx/>
              <a:buSzTx/>
              <a:buFontTx/>
              <a:buNone/>
              <a:tabLst/>
              <a:defRPr/>
            </a:pPr>
            <a:r>
              <a:rPr kumimoji="0" lang="nn-NO" sz="1000" b="0" i="0" u="none" strike="noStrike" kern="1200" cap="none" spc="0" normalizeH="0" baseline="0" noProof="0" dirty="0">
                <a:ln>
                  <a:noFill/>
                </a:ln>
                <a:solidFill>
                  <a:srgbClr val="0078D4"/>
                </a:solidFill>
                <a:effectLst/>
                <a:uLnTx/>
                <a:uFillTx/>
                <a:latin typeface="Segoe UI"/>
                <a:ea typeface="+mn-ea"/>
                <a:cs typeface="Segoe UI"/>
                <a:hlinkClick r:id="rId32">
                  <a:extLst>
                    <a:ext uri="{A12FA001-AC4F-418D-AE19-62706E023703}">
                      <ahyp:hlinkClr xmlns:ahyp="http://schemas.microsoft.com/office/drawing/2018/hyperlinkcolor" val="tx"/>
                    </a:ext>
                  </a:extLst>
                </a:hlinkClick>
              </a:rPr>
              <a:t>Enable users for Microsoft 365 Copilot </a:t>
            </a:r>
            <a:endParaRPr kumimoji="0" lang="nn-NO" sz="1000" b="0" i="0" u="none" strike="noStrike" kern="1200" cap="none" spc="0" normalizeH="0" baseline="0" noProof="0" dirty="0">
              <a:ln>
                <a:noFill/>
              </a:ln>
              <a:solidFill>
                <a:srgbClr val="0078D4"/>
              </a:solidFill>
              <a:effectLst/>
              <a:uLnTx/>
              <a:uFillTx/>
              <a:latin typeface="Segoe UI"/>
              <a:ea typeface="+mn-ea"/>
              <a:cs typeface="Segoe UI"/>
            </a:endParaRPr>
          </a:p>
          <a:p>
            <a:pPr marL="0" marR="0" lvl="0" indent="0" algn="l" defTabSz="914367" rtl="0" eaLnBrk="1" fontAlgn="auto" latinLnBrk="0" hangingPunct="1">
              <a:lnSpc>
                <a:spcPct val="90000"/>
              </a:lnSpc>
              <a:spcBef>
                <a:spcPts val="1200"/>
              </a:spcBef>
              <a:spcAft>
                <a:spcPts val="0"/>
              </a:spcAft>
              <a:buClrTx/>
              <a:buSzTx/>
              <a:buFontTx/>
              <a:buNone/>
              <a:tabLst/>
              <a:defRPr/>
            </a:pPr>
            <a:r>
              <a:rPr kumimoji="0" lang="en-US" sz="1000" b="0" i="0" u="none" strike="noStrike" kern="1200" cap="none" spc="0" normalizeH="0" baseline="0" noProof="0" dirty="0">
                <a:ln>
                  <a:noFill/>
                </a:ln>
                <a:solidFill>
                  <a:srgbClr val="0078D4"/>
                </a:solidFill>
                <a:effectLst/>
                <a:uLnTx/>
                <a:uFillTx/>
                <a:latin typeface="Segoe UI"/>
                <a:ea typeface="+mn-ea"/>
                <a:cs typeface="Segoe UI"/>
                <a:hlinkClick r:id="rId33"/>
              </a:rPr>
              <a:t>Get Ready for Microsoft 365 Copilot with SharePoint Adv Management</a:t>
            </a:r>
            <a:endParaRPr kumimoji="0" lang="en-US" sz="1000" b="0" i="0" u="none" strike="noStrike" kern="1200" cap="none" spc="0" normalizeH="0" baseline="0" noProof="0" dirty="0">
              <a:ln>
                <a:noFill/>
              </a:ln>
              <a:solidFill>
                <a:srgbClr val="0078D4"/>
              </a:solidFill>
              <a:effectLst/>
              <a:uLnTx/>
              <a:uFillTx/>
              <a:latin typeface="Segoe UI"/>
              <a:ea typeface="+mn-ea"/>
              <a:cs typeface="Segoe UI"/>
            </a:endParaRPr>
          </a:p>
        </p:txBody>
      </p:sp>
      <p:grpSp>
        <p:nvGrpSpPr>
          <p:cNvPr id="190" name="Group 189">
            <a:extLst>
              <a:ext uri="{FF2B5EF4-FFF2-40B4-BE49-F238E27FC236}">
                <a16:creationId xmlns:a16="http://schemas.microsoft.com/office/drawing/2014/main" id="{9C6B0F91-A6B9-7DA6-D511-E7458BED060C}"/>
              </a:ext>
              <a:ext uri="{C183D7F6-B498-43B3-948B-1728B52AA6E4}">
                <adec:decorative xmlns:adec="http://schemas.microsoft.com/office/drawing/2017/decorative" val="1"/>
              </a:ext>
            </a:extLst>
          </p:cNvPr>
          <p:cNvGrpSpPr/>
          <p:nvPr/>
        </p:nvGrpSpPr>
        <p:grpSpPr>
          <a:xfrm>
            <a:off x="3674242" y="1925795"/>
            <a:ext cx="177136" cy="259330"/>
            <a:chOff x="197343" y="3413628"/>
            <a:chExt cx="259345" cy="379686"/>
          </a:xfrm>
        </p:grpSpPr>
        <p:pic>
          <p:nvPicPr>
            <p:cNvPr id="191" name="Graphic 190">
              <a:extLst>
                <a:ext uri="{FF2B5EF4-FFF2-40B4-BE49-F238E27FC236}">
                  <a16:creationId xmlns:a16="http://schemas.microsoft.com/office/drawing/2014/main" id="{50321547-04D6-D25F-428A-C44B8CD3C0A9}"/>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197343" y="3413628"/>
              <a:ext cx="259345" cy="259345"/>
            </a:xfrm>
            <a:prstGeom prst="rect">
              <a:avLst/>
            </a:prstGeom>
          </p:spPr>
        </p:pic>
        <p:sp>
          <p:nvSpPr>
            <p:cNvPr id="192" name="TextBox 191">
              <a:extLst>
                <a:ext uri="{FF2B5EF4-FFF2-40B4-BE49-F238E27FC236}">
                  <a16:creationId xmlns:a16="http://schemas.microsoft.com/office/drawing/2014/main" id="{DF8FDA8D-362B-BEC6-4465-C3B6FB97E41B}"/>
                </a:ext>
              </a:extLst>
            </p:cNvPr>
            <p:cNvSpPr txBox="1"/>
            <p:nvPr/>
          </p:nvSpPr>
          <p:spPr>
            <a:xfrm>
              <a:off x="198871" y="3680660"/>
              <a:ext cx="256289" cy="112654"/>
            </a:xfrm>
            <a:prstGeom prst="rect">
              <a:avLst/>
            </a:prstGeom>
            <a:noFill/>
          </p:spPr>
          <p:txBody>
            <a:bodyPr wrap="none" lIns="0" tIns="0" rIns="0" bIns="0" rtlCol="0">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500" b="0" i="0" u="none" strike="noStrike" kern="1200" cap="all" spc="10" normalizeH="0" baseline="0" noProof="0">
                  <a:ln>
                    <a:noFill/>
                  </a:ln>
                  <a:solidFill>
                    <a:srgbClr val="000000"/>
                  </a:solidFill>
                  <a:effectLst/>
                  <a:uLnTx/>
                  <a:uFillTx/>
                  <a:latin typeface="Segoe UI Semibold"/>
                  <a:ea typeface="+mn-ea"/>
                  <a:cs typeface="+mn-cs"/>
                </a:rPr>
                <a:t>Docs</a:t>
              </a:r>
            </a:p>
          </p:txBody>
        </p:sp>
      </p:grpSp>
      <p:grpSp>
        <p:nvGrpSpPr>
          <p:cNvPr id="193" name="Group 192">
            <a:extLst>
              <a:ext uri="{FF2B5EF4-FFF2-40B4-BE49-F238E27FC236}">
                <a16:creationId xmlns:a16="http://schemas.microsoft.com/office/drawing/2014/main" id="{B7E0ED04-4989-5C7C-6125-6E0D13F45742}"/>
              </a:ext>
              <a:ext uri="{C183D7F6-B498-43B3-948B-1728B52AA6E4}">
                <adec:decorative xmlns:adec="http://schemas.microsoft.com/office/drawing/2017/decorative" val="1"/>
              </a:ext>
            </a:extLst>
          </p:cNvPr>
          <p:cNvGrpSpPr/>
          <p:nvPr/>
        </p:nvGrpSpPr>
        <p:grpSpPr>
          <a:xfrm>
            <a:off x="3676935" y="2367938"/>
            <a:ext cx="171750" cy="256637"/>
            <a:chOff x="3810839" y="3861140"/>
            <a:chExt cx="171750" cy="256637"/>
          </a:xfrm>
        </p:grpSpPr>
        <p:pic>
          <p:nvPicPr>
            <p:cNvPr id="194" name="Graphic 193">
              <a:extLst>
                <a:ext uri="{FF2B5EF4-FFF2-40B4-BE49-F238E27FC236}">
                  <a16:creationId xmlns:a16="http://schemas.microsoft.com/office/drawing/2014/main" id="{B4EBF111-DCF6-90B7-6E9D-BF2B3D24CC9A}"/>
                </a:ext>
              </a:extLst>
            </p:cNvPr>
            <p:cNvPicPr>
              <a:picLocks noChangeAspect="1"/>
            </p:cNvPicPr>
            <p:nvPr/>
          </p:nvPicPr>
          <p:blipFill>
            <a:blip r:embed="rId34">
              <a:extLst>
                <a:ext uri="{96DAC541-7B7A-43D3-8B79-37D633B846F1}">
                  <asvg:svgBlip xmlns:asvg="http://schemas.microsoft.com/office/drawing/2016/SVG/main" r:embed="rId35"/>
                </a:ext>
              </a:extLst>
            </a:blip>
            <a:stretch>
              <a:fillRect/>
            </a:stretch>
          </p:blipFill>
          <p:spPr>
            <a:xfrm>
              <a:off x="3810839" y="3861140"/>
              <a:ext cx="171750" cy="171750"/>
            </a:xfrm>
            <a:prstGeom prst="rect">
              <a:avLst/>
            </a:prstGeom>
          </p:spPr>
        </p:pic>
        <p:sp>
          <p:nvSpPr>
            <p:cNvPr id="195" name="TextBox 194">
              <a:extLst>
                <a:ext uri="{FF2B5EF4-FFF2-40B4-BE49-F238E27FC236}">
                  <a16:creationId xmlns:a16="http://schemas.microsoft.com/office/drawing/2014/main" id="{754A8C3E-3601-ECA7-9EDF-AD9B20100FC6}"/>
                </a:ext>
              </a:extLst>
            </p:cNvPr>
            <p:cNvSpPr txBox="1"/>
            <p:nvPr/>
          </p:nvSpPr>
          <p:spPr>
            <a:xfrm>
              <a:off x="3812397" y="4040833"/>
              <a:ext cx="168636" cy="76944"/>
            </a:xfrm>
            <a:prstGeom prst="rect">
              <a:avLst/>
            </a:prstGeom>
            <a:noFill/>
          </p:spPr>
          <p:txBody>
            <a:bodyPr wrap="none" lIns="0" tIns="0" rIns="0" bIns="0" rtlCol="0">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500" b="0" i="0" u="none" strike="noStrike" kern="1200" cap="all" spc="10" normalizeH="0" baseline="0" noProof="0">
                  <a:ln>
                    <a:noFill/>
                  </a:ln>
                  <a:solidFill>
                    <a:srgbClr val="000000"/>
                  </a:solidFill>
                  <a:effectLst/>
                  <a:uLnTx/>
                  <a:uFillTx/>
                  <a:latin typeface="Segoe UI Semibold"/>
                  <a:ea typeface="+mn-ea"/>
                  <a:cs typeface="+mn-cs"/>
                </a:rPr>
                <a:t>Tool</a:t>
              </a:r>
            </a:p>
          </p:txBody>
        </p:sp>
      </p:grpSp>
      <p:grpSp>
        <p:nvGrpSpPr>
          <p:cNvPr id="196" name="Group 195">
            <a:extLst>
              <a:ext uri="{FF2B5EF4-FFF2-40B4-BE49-F238E27FC236}">
                <a16:creationId xmlns:a16="http://schemas.microsoft.com/office/drawing/2014/main" id="{9C5B81CB-A370-D03F-BFDA-69B364B0CF15}"/>
              </a:ext>
              <a:ext uri="{C183D7F6-B498-43B3-948B-1728B52AA6E4}">
                <adec:decorative xmlns:adec="http://schemas.microsoft.com/office/drawing/2017/decorative" val="1"/>
              </a:ext>
            </a:extLst>
          </p:cNvPr>
          <p:cNvGrpSpPr/>
          <p:nvPr/>
        </p:nvGrpSpPr>
        <p:grpSpPr>
          <a:xfrm>
            <a:off x="3636493" y="2765452"/>
            <a:ext cx="252634" cy="259330"/>
            <a:chOff x="142075" y="4945638"/>
            <a:chExt cx="369881" cy="379683"/>
          </a:xfrm>
        </p:grpSpPr>
        <p:pic>
          <p:nvPicPr>
            <p:cNvPr id="197" name="Graphic 196">
              <a:extLst>
                <a:ext uri="{FF2B5EF4-FFF2-40B4-BE49-F238E27FC236}">
                  <a16:creationId xmlns:a16="http://schemas.microsoft.com/office/drawing/2014/main" id="{8564A662-3832-D5DE-2B58-0C54C1A74115}"/>
                </a:ext>
              </a:extLst>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197343" y="4945638"/>
              <a:ext cx="259345" cy="259345"/>
            </a:xfrm>
            <a:prstGeom prst="rect">
              <a:avLst/>
            </a:prstGeom>
          </p:spPr>
        </p:pic>
        <p:sp>
          <p:nvSpPr>
            <p:cNvPr id="198" name="TextBox 197">
              <a:extLst>
                <a:ext uri="{FF2B5EF4-FFF2-40B4-BE49-F238E27FC236}">
                  <a16:creationId xmlns:a16="http://schemas.microsoft.com/office/drawing/2014/main" id="{AC381551-C2DD-7CCF-81CF-A362D195B42D}"/>
                </a:ext>
              </a:extLst>
            </p:cNvPr>
            <p:cNvSpPr txBox="1"/>
            <p:nvPr/>
          </p:nvSpPr>
          <p:spPr>
            <a:xfrm>
              <a:off x="142075" y="5212668"/>
              <a:ext cx="369881" cy="112653"/>
            </a:xfrm>
            <a:prstGeom prst="rect">
              <a:avLst/>
            </a:prstGeom>
            <a:noFill/>
          </p:spPr>
          <p:txBody>
            <a:bodyPr wrap="none" lIns="0" tIns="0" rIns="0" bIns="0" rtlCol="0">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500" b="0" i="0" u="none" strike="noStrike" kern="1200" cap="all" spc="10" normalizeH="0" baseline="0" noProof="0">
                  <a:ln>
                    <a:noFill/>
                  </a:ln>
                  <a:solidFill>
                    <a:srgbClr val="000000"/>
                  </a:solidFill>
                  <a:effectLst/>
                  <a:uLnTx/>
                  <a:uFillTx/>
                  <a:latin typeface="Segoe UI Semibold"/>
                  <a:ea typeface="+mn-ea"/>
                  <a:cs typeface="+mn-cs"/>
                </a:rPr>
                <a:t>Article</a:t>
              </a:r>
            </a:p>
          </p:txBody>
        </p:sp>
      </p:grpSp>
      <p:grpSp>
        <p:nvGrpSpPr>
          <p:cNvPr id="199" name="Group 198">
            <a:extLst>
              <a:ext uri="{FF2B5EF4-FFF2-40B4-BE49-F238E27FC236}">
                <a16:creationId xmlns:a16="http://schemas.microsoft.com/office/drawing/2014/main" id="{8EB395A9-B8C6-BE07-0A27-A2814FAEA66A}"/>
              </a:ext>
              <a:ext uri="{C183D7F6-B498-43B3-948B-1728B52AA6E4}">
                <adec:decorative xmlns:adec="http://schemas.microsoft.com/office/drawing/2017/decorative" val="1"/>
              </a:ext>
            </a:extLst>
          </p:cNvPr>
          <p:cNvGrpSpPr/>
          <p:nvPr/>
        </p:nvGrpSpPr>
        <p:grpSpPr>
          <a:xfrm>
            <a:off x="3636493" y="3190816"/>
            <a:ext cx="252634" cy="259330"/>
            <a:chOff x="142075" y="4945638"/>
            <a:chExt cx="369881" cy="379683"/>
          </a:xfrm>
        </p:grpSpPr>
        <p:pic>
          <p:nvPicPr>
            <p:cNvPr id="200" name="Graphic 199">
              <a:extLst>
                <a:ext uri="{FF2B5EF4-FFF2-40B4-BE49-F238E27FC236}">
                  <a16:creationId xmlns:a16="http://schemas.microsoft.com/office/drawing/2014/main" id="{D0CE3C22-DD42-D013-7A8A-9F06ABC0E531}"/>
                </a:ext>
              </a:extLst>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197343" y="4945638"/>
              <a:ext cx="259345" cy="259345"/>
            </a:xfrm>
            <a:prstGeom prst="rect">
              <a:avLst/>
            </a:prstGeom>
          </p:spPr>
        </p:pic>
        <p:sp>
          <p:nvSpPr>
            <p:cNvPr id="201" name="TextBox 200">
              <a:extLst>
                <a:ext uri="{FF2B5EF4-FFF2-40B4-BE49-F238E27FC236}">
                  <a16:creationId xmlns:a16="http://schemas.microsoft.com/office/drawing/2014/main" id="{2B825131-1F1F-6AFF-20AB-E90E0C59C066}"/>
                </a:ext>
              </a:extLst>
            </p:cNvPr>
            <p:cNvSpPr txBox="1"/>
            <p:nvPr/>
          </p:nvSpPr>
          <p:spPr>
            <a:xfrm>
              <a:off x="142075" y="5212668"/>
              <a:ext cx="369881" cy="112653"/>
            </a:xfrm>
            <a:prstGeom prst="rect">
              <a:avLst/>
            </a:prstGeom>
            <a:noFill/>
          </p:spPr>
          <p:txBody>
            <a:bodyPr wrap="none" lIns="0" tIns="0" rIns="0" bIns="0" rtlCol="0">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500" b="0" i="0" u="none" strike="noStrike" kern="1200" cap="all" spc="10" normalizeH="0" baseline="0" noProof="0">
                  <a:ln>
                    <a:noFill/>
                  </a:ln>
                  <a:solidFill>
                    <a:srgbClr val="000000"/>
                  </a:solidFill>
                  <a:effectLst/>
                  <a:uLnTx/>
                  <a:uFillTx/>
                  <a:latin typeface="Segoe UI Semibold"/>
                  <a:ea typeface="+mn-ea"/>
                  <a:cs typeface="+mn-cs"/>
                </a:rPr>
                <a:t>Article</a:t>
              </a:r>
            </a:p>
          </p:txBody>
        </p:sp>
      </p:grpSp>
      <p:grpSp>
        <p:nvGrpSpPr>
          <p:cNvPr id="202" name="Group 201">
            <a:extLst>
              <a:ext uri="{FF2B5EF4-FFF2-40B4-BE49-F238E27FC236}">
                <a16:creationId xmlns:a16="http://schemas.microsoft.com/office/drawing/2014/main" id="{4598BEDD-A16E-27C6-8F87-9B8CC75BBCF1}"/>
              </a:ext>
              <a:ext uri="{C183D7F6-B498-43B3-948B-1728B52AA6E4}">
                <adec:decorative xmlns:adec="http://schemas.microsoft.com/office/drawing/2017/decorative" val="1"/>
              </a:ext>
            </a:extLst>
          </p:cNvPr>
          <p:cNvGrpSpPr/>
          <p:nvPr/>
        </p:nvGrpSpPr>
        <p:grpSpPr>
          <a:xfrm>
            <a:off x="3674242" y="5517721"/>
            <a:ext cx="177136" cy="259330"/>
            <a:chOff x="197343" y="3413628"/>
            <a:chExt cx="259345" cy="379686"/>
          </a:xfrm>
        </p:grpSpPr>
        <p:pic>
          <p:nvPicPr>
            <p:cNvPr id="203" name="Graphic 202">
              <a:extLst>
                <a:ext uri="{FF2B5EF4-FFF2-40B4-BE49-F238E27FC236}">
                  <a16:creationId xmlns:a16="http://schemas.microsoft.com/office/drawing/2014/main" id="{3463B1C4-98BE-353D-71C3-19E795DB11B7}"/>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197343" y="3413628"/>
              <a:ext cx="259345" cy="259345"/>
            </a:xfrm>
            <a:prstGeom prst="rect">
              <a:avLst/>
            </a:prstGeom>
          </p:spPr>
        </p:pic>
        <p:sp>
          <p:nvSpPr>
            <p:cNvPr id="204" name="TextBox 203">
              <a:extLst>
                <a:ext uri="{FF2B5EF4-FFF2-40B4-BE49-F238E27FC236}">
                  <a16:creationId xmlns:a16="http://schemas.microsoft.com/office/drawing/2014/main" id="{76F9FD90-C32D-E1D2-F5E0-23ACA29E7144}"/>
                </a:ext>
              </a:extLst>
            </p:cNvPr>
            <p:cNvSpPr txBox="1"/>
            <p:nvPr/>
          </p:nvSpPr>
          <p:spPr>
            <a:xfrm>
              <a:off x="198871" y="3680660"/>
              <a:ext cx="256289" cy="112654"/>
            </a:xfrm>
            <a:prstGeom prst="rect">
              <a:avLst/>
            </a:prstGeom>
            <a:noFill/>
          </p:spPr>
          <p:txBody>
            <a:bodyPr wrap="none" lIns="0" tIns="0" rIns="0" bIns="0" rtlCol="0">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500" b="0" i="0" u="none" strike="noStrike" kern="1200" cap="all" spc="10" normalizeH="0" baseline="0" noProof="0">
                  <a:ln>
                    <a:noFill/>
                  </a:ln>
                  <a:solidFill>
                    <a:srgbClr val="000000"/>
                  </a:solidFill>
                  <a:effectLst/>
                  <a:uLnTx/>
                  <a:uFillTx/>
                  <a:latin typeface="Segoe UI Semibold"/>
                  <a:ea typeface="+mn-ea"/>
                  <a:cs typeface="+mn-cs"/>
                </a:rPr>
                <a:t>Docs</a:t>
              </a:r>
            </a:p>
          </p:txBody>
        </p:sp>
      </p:grpSp>
      <p:grpSp>
        <p:nvGrpSpPr>
          <p:cNvPr id="205" name="Group 204">
            <a:extLst>
              <a:ext uri="{FF2B5EF4-FFF2-40B4-BE49-F238E27FC236}">
                <a16:creationId xmlns:a16="http://schemas.microsoft.com/office/drawing/2014/main" id="{0179F392-E1C3-935C-853A-8FD9A7279F04}"/>
              </a:ext>
              <a:ext uri="{C183D7F6-B498-43B3-948B-1728B52AA6E4}">
                <adec:decorative xmlns:adec="http://schemas.microsoft.com/office/drawing/2017/decorative" val="1"/>
              </a:ext>
            </a:extLst>
          </p:cNvPr>
          <p:cNvGrpSpPr/>
          <p:nvPr/>
        </p:nvGrpSpPr>
        <p:grpSpPr>
          <a:xfrm>
            <a:off x="3637936" y="4221858"/>
            <a:ext cx="249748" cy="259330"/>
            <a:chOff x="144189" y="3924298"/>
            <a:chExt cx="365656" cy="379686"/>
          </a:xfrm>
        </p:grpSpPr>
        <p:pic>
          <p:nvPicPr>
            <p:cNvPr id="206" name="Graphic 205">
              <a:extLst>
                <a:ext uri="{FF2B5EF4-FFF2-40B4-BE49-F238E27FC236}">
                  <a16:creationId xmlns:a16="http://schemas.microsoft.com/office/drawing/2014/main" id="{828E8C57-48EA-F449-7321-C383E8CE4776}"/>
                </a:ext>
              </a:extLst>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197343" y="3924298"/>
              <a:ext cx="259345" cy="259345"/>
            </a:xfrm>
            <a:prstGeom prst="rect">
              <a:avLst/>
            </a:prstGeom>
          </p:spPr>
        </p:pic>
        <p:sp>
          <p:nvSpPr>
            <p:cNvPr id="207" name="TextBox 206">
              <a:extLst>
                <a:ext uri="{FF2B5EF4-FFF2-40B4-BE49-F238E27FC236}">
                  <a16:creationId xmlns:a16="http://schemas.microsoft.com/office/drawing/2014/main" id="{85F8562D-898F-7ACE-347E-8D008886A3D0}"/>
                </a:ext>
              </a:extLst>
            </p:cNvPr>
            <p:cNvSpPr txBox="1"/>
            <p:nvPr/>
          </p:nvSpPr>
          <p:spPr>
            <a:xfrm>
              <a:off x="144189" y="4191330"/>
              <a:ext cx="365656" cy="112654"/>
            </a:xfrm>
            <a:prstGeom prst="rect">
              <a:avLst/>
            </a:prstGeom>
            <a:noFill/>
          </p:spPr>
          <p:txBody>
            <a:bodyPr wrap="none" lIns="0" tIns="0" rIns="0" bIns="0" rtlCol="0">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500" b="0" i="0" u="none" strike="noStrike" kern="1200" cap="all" spc="10" normalizeH="0" baseline="0" noProof="0">
                  <a:ln>
                    <a:noFill/>
                  </a:ln>
                  <a:solidFill>
                    <a:srgbClr val="000000"/>
                  </a:solidFill>
                  <a:effectLst/>
                  <a:uLnTx/>
                  <a:uFillTx/>
                  <a:latin typeface="Segoe UI Semibold"/>
                  <a:ea typeface="+mn-ea"/>
                  <a:cs typeface="+mn-cs"/>
                </a:rPr>
                <a:t>Course</a:t>
              </a:r>
            </a:p>
          </p:txBody>
        </p:sp>
      </p:grpSp>
      <p:grpSp>
        <p:nvGrpSpPr>
          <p:cNvPr id="208" name="Group 207">
            <a:extLst>
              <a:ext uri="{FF2B5EF4-FFF2-40B4-BE49-F238E27FC236}">
                <a16:creationId xmlns:a16="http://schemas.microsoft.com/office/drawing/2014/main" id="{752DB466-B8C7-2D2D-2AE9-7CB6BA36A223}"/>
              </a:ext>
              <a:ext uri="{C183D7F6-B498-43B3-948B-1728B52AA6E4}">
                <adec:decorative xmlns:adec="http://schemas.microsoft.com/office/drawing/2017/decorative" val="1"/>
              </a:ext>
            </a:extLst>
          </p:cNvPr>
          <p:cNvGrpSpPr/>
          <p:nvPr/>
        </p:nvGrpSpPr>
        <p:grpSpPr>
          <a:xfrm>
            <a:off x="3665028" y="4647227"/>
            <a:ext cx="195568" cy="259330"/>
            <a:chOff x="183852" y="4434968"/>
            <a:chExt cx="286329" cy="379686"/>
          </a:xfrm>
        </p:grpSpPr>
        <p:pic>
          <p:nvPicPr>
            <p:cNvPr id="209" name="Graphic 208">
              <a:extLst>
                <a:ext uri="{FF2B5EF4-FFF2-40B4-BE49-F238E27FC236}">
                  <a16:creationId xmlns:a16="http://schemas.microsoft.com/office/drawing/2014/main" id="{C27568C5-5047-405B-4D15-D1F93FC6103C}"/>
                </a:ext>
              </a:extLst>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197343" y="4434968"/>
              <a:ext cx="259345" cy="259345"/>
            </a:xfrm>
            <a:prstGeom prst="rect">
              <a:avLst/>
            </a:prstGeom>
          </p:spPr>
        </p:pic>
        <p:sp>
          <p:nvSpPr>
            <p:cNvPr id="210" name="TextBox 209">
              <a:extLst>
                <a:ext uri="{FF2B5EF4-FFF2-40B4-BE49-F238E27FC236}">
                  <a16:creationId xmlns:a16="http://schemas.microsoft.com/office/drawing/2014/main" id="{BF05AA4B-E8B4-0C06-F3EB-367C239AA155}"/>
                </a:ext>
              </a:extLst>
            </p:cNvPr>
            <p:cNvSpPr txBox="1"/>
            <p:nvPr/>
          </p:nvSpPr>
          <p:spPr>
            <a:xfrm>
              <a:off x="183852" y="4702000"/>
              <a:ext cx="286329" cy="112654"/>
            </a:xfrm>
            <a:prstGeom prst="rect">
              <a:avLst/>
            </a:prstGeom>
            <a:noFill/>
          </p:spPr>
          <p:txBody>
            <a:bodyPr wrap="none" lIns="0" tIns="0" rIns="0" bIns="0" rtlCol="0">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500" b="0" i="0" u="none" strike="noStrike" kern="1200" cap="all" spc="10" normalizeH="0" baseline="0" noProof="0">
                  <a:ln>
                    <a:noFill/>
                  </a:ln>
                  <a:solidFill>
                    <a:srgbClr val="000000"/>
                  </a:solidFill>
                  <a:effectLst/>
                  <a:uLnTx/>
                  <a:uFillTx/>
                  <a:latin typeface="Segoe UI Semibold"/>
                  <a:ea typeface="+mn-ea"/>
                  <a:cs typeface="+mn-cs"/>
                </a:rPr>
                <a:t>Video</a:t>
              </a:r>
            </a:p>
          </p:txBody>
        </p:sp>
      </p:grpSp>
      <p:grpSp>
        <p:nvGrpSpPr>
          <p:cNvPr id="211" name="Group 210">
            <a:extLst>
              <a:ext uri="{FF2B5EF4-FFF2-40B4-BE49-F238E27FC236}">
                <a16:creationId xmlns:a16="http://schemas.microsoft.com/office/drawing/2014/main" id="{724EA3CE-E6F2-5E47-0D0E-7EC8C773CD96}"/>
              </a:ext>
              <a:ext uri="{C183D7F6-B498-43B3-948B-1728B52AA6E4}">
                <adec:decorative xmlns:adec="http://schemas.microsoft.com/office/drawing/2017/decorative" val="1"/>
              </a:ext>
            </a:extLst>
          </p:cNvPr>
          <p:cNvGrpSpPr/>
          <p:nvPr/>
        </p:nvGrpSpPr>
        <p:grpSpPr>
          <a:xfrm>
            <a:off x="3674242" y="5090877"/>
            <a:ext cx="177136" cy="259330"/>
            <a:chOff x="197343" y="3413628"/>
            <a:chExt cx="259345" cy="379686"/>
          </a:xfrm>
        </p:grpSpPr>
        <p:pic>
          <p:nvPicPr>
            <p:cNvPr id="212" name="Graphic 211">
              <a:extLst>
                <a:ext uri="{FF2B5EF4-FFF2-40B4-BE49-F238E27FC236}">
                  <a16:creationId xmlns:a16="http://schemas.microsoft.com/office/drawing/2014/main" id="{171538BB-0948-B921-0CE0-F4DD1E7D4A81}"/>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197343" y="3413628"/>
              <a:ext cx="259345" cy="259345"/>
            </a:xfrm>
            <a:prstGeom prst="rect">
              <a:avLst/>
            </a:prstGeom>
          </p:spPr>
        </p:pic>
        <p:sp>
          <p:nvSpPr>
            <p:cNvPr id="213" name="TextBox 212">
              <a:extLst>
                <a:ext uri="{FF2B5EF4-FFF2-40B4-BE49-F238E27FC236}">
                  <a16:creationId xmlns:a16="http://schemas.microsoft.com/office/drawing/2014/main" id="{F922A417-23EF-F77D-FFCA-9A641F0659D8}"/>
                </a:ext>
              </a:extLst>
            </p:cNvPr>
            <p:cNvSpPr txBox="1"/>
            <p:nvPr/>
          </p:nvSpPr>
          <p:spPr>
            <a:xfrm>
              <a:off x="198871" y="3680660"/>
              <a:ext cx="256289" cy="112654"/>
            </a:xfrm>
            <a:prstGeom prst="rect">
              <a:avLst/>
            </a:prstGeom>
            <a:noFill/>
          </p:spPr>
          <p:txBody>
            <a:bodyPr wrap="none" lIns="0" tIns="0" rIns="0" bIns="0" rtlCol="0">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500" b="0" i="0" u="none" strike="noStrike" kern="1200" cap="all" spc="10" normalizeH="0" baseline="0" noProof="0">
                  <a:ln>
                    <a:noFill/>
                  </a:ln>
                  <a:solidFill>
                    <a:srgbClr val="000000"/>
                  </a:solidFill>
                  <a:effectLst/>
                  <a:uLnTx/>
                  <a:uFillTx/>
                  <a:latin typeface="Segoe UI Semibold"/>
                  <a:ea typeface="+mn-ea"/>
                  <a:cs typeface="+mn-cs"/>
                </a:rPr>
                <a:t>Docs</a:t>
              </a:r>
            </a:p>
          </p:txBody>
        </p:sp>
      </p:grpSp>
      <p:sp>
        <p:nvSpPr>
          <p:cNvPr id="215" name="TextBox 214">
            <a:extLst>
              <a:ext uri="{FF2B5EF4-FFF2-40B4-BE49-F238E27FC236}">
                <a16:creationId xmlns:a16="http://schemas.microsoft.com/office/drawing/2014/main" id="{71F2084D-F135-DAAE-0EEC-35CF7522D124}"/>
              </a:ext>
            </a:extLst>
          </p:cNvPr>
          <p:cNvSpPr txBox="1"/>
          <p:nvPr/>
        </p:nvSpPr>
        <p:spPr>
          <a:xfrm>
            <a:off x="6693118" y="4225097"/>
            <a:ext cx="1873695" cy="707886"/>
          </a:xfrm>
          <a:prstGeom prst="rect">
            <a:avLst/>
          </a:prstGeom>
          <a:noFill/>
        </p:spPr>
        <p:txBody>
          <a:bodyPr wrap="square" lIns="0" tIns="0" rIns="0" bIns="0" rtlCol="0">
            <a:spAutoFit/>
          </a:bodyPr>
          <a:lstStyle>
            <a:defPPr>
              <a:defRPr lang="en-US"/>
            </a:defPPr>
            <a:lvl1pPr marR="0" lvl="0" fontAlgn="auto">
              <a:lnSpc>
                <a:spcPct val="90000"/>
              </a:lnSpc>
              <a:spcBef>
                <a:spcPts val="1200"/>
              </a:spcBef>
              <a:spcAft>
                <a:spcPts val="0"/>
              </a:spcAft>
              <a:buClrTx/>
              <a:buSzTx/>
              <a:tabLst/>
              <a:defRPr kumimoji="0" sz="1000" b="0" i="0" u="none" strike="noStrike" cap="none" spc="0" normalizeH="0" baseline="0">
                <a:ln>
                  <a:noFill/>
                </a:ln>
                <a:solidFill>
                  <a:srgbClr val="C03BC4"/>
                </a:solidFill>
                <a:effectLst/>
                <a:uLnTx/>
                <a:uFillTx/>
                <a:latin typeface="Segoe UI"/>
                <a:cs typeface="Segoe UI"/>
              </a:defRPr>
            </a:lvl1pPr>
          </a:lstStyle>
          <a:p>
            <a:pPr marL="0" marR="0" lvl="0" indent="0" algn="l" defTabSz="914367" rtl="0" eaLnBrk="1" fontAlgn="auto" latinLnBrk="0" hangingPunct="1">
              <a:lnSpc>
                <a:spcPct val="90000"/>
              </a:lnSpc>
              <a:spcBef>
                <a:spcPts val="1200"/>
              </a:spcBef>
              <a:spcAft>
                <a:spcPts val="0"/>
              </a:spcAft>
              <a:buClrTx/>
              <a:buSzTx/>
              <a:buFontTx/>
              <a:buNone/>
              <a:tabLst/>
              <a:defRPr/>
            </a:pPr>
            <a:r>
              <a:rPr kumimoji="0" lang="en-US" sz="1000" b="0" i="0" u="none" strike="noStrike" kern="1200" cap="none" spc="0" normalizeH="0" baseline="0" noProof="0">
                <a:ln>
                  <a:noFill/>
                </a:ln>
                <a:solidFill>
                  <a:srgbClr val="0078D4"/>
                </a:solidFill>
                <a:effectLst/>
                <a:uLnTx/>
                <a:uFillTx/>
                <a:latin typeface="Segoe UI"/>
                <a:ea typeface="+mn-ea"/>
                <a:cs typeface="Segoe UI"/>
                <a:hlinkClick r:id="rId36">
                  <a:extLst>
                    <a:ext uri="{A12FA001-AC4F-418D-AE19-62706E023703}">
                      <ahyp:hlinkClr xmlns:ahyp="http://schemas.microsoft.com/office/drawing/2018/hyperlinkcolor" val="tx"/>
                    </a:ext>
                  </a:extLst>
                </a:hlinkClick>
              </a:rPr>
              <a:t>Microsoft 365 Copilot Documentation</a:t>
            </a:r>
            <a:endParaRPr kumimoji="0" lang="en-US" sz="1000" b="0" i="0" u="none" strike="noStrike" kern="1200" cap="none" spc="0" normalizeH="0" baseline="0" noProof="0">
              <a:ln>
                <a:noFill/>
              </a:ln>
              <a:solidFill>
                <a:srgbClr val="0078D4"/>
              </a:solidFill>
              <a:effectLst/>
              <a:uLnTx/>
              <a:uFillTx/>
              <a:latin typeface="Segoe UI"/>
              <a:ea typeface="+mn-ea"/>
              <a:cs typeface="Segoe UI"/>
            </a:endParaRPr>
          </a:p>
          <a:p>
            <a:pPr marL="0" marR="0" lvl="0" indent="0" algn="l" defTabSz="914367" rtl="0" eaLnBrk="1" fontAlgn="auto" latinLnBrk="0" hangingPunct="1">
              <a:lnSpc>
                <a:spcPct val="90000"/>
              </a:lnSpc>
              <a:spcBef>
                <a:spcPts val="1200"/>
              </a:spcBef>
              <a:spcAft>
                <a:spcPts val="0"/>
              </a:spcAft>
              <a:buClrTx/>
              <a:buSzTx/>
              <a:buFontTx/>
              <a:buNone/>
              <a:tabLst/>
              <a:defRPr/>
            </a:pPr>
            <a:r>
              <a:rPr kumimoji="0" lang="en-US" sz="1000" b="0" i="0" u="none" strike="noStrike" kern="1200" cap="none" spc="0" normalizeH="0" baseline="0" noProof="0">
                <a:ln>
                  <a:noFill/>
                </a:ln>
                <a:solidFill>
                  <a:srgbClr val="0078D4"/>
                </a:solidFill>
                <a:effectLst/>
                <a:uLnTx/>
                <a:uFillTx/>
                <a:latin typeface="Segoe UI"/>
                <a:ea typeface="+mn-ea"/>
                <a:cs typeface="Segoe UI"/>
                <a:hlinkClick r:id="rId37">
                  <a:extLst>
                    <a:ext uri="{A12FA001-AC4F-418D-AE19-62706E023703}">
                      <ahyp:hlinkClr xmlns:ahyp="http://schemas.microsoft.com/office/drawing/2018/hyperlinkcolor" val="tx"/>
                    </a:ext>
                  </a:extLst>
                </a:hlinkClick>
              </a:rPr>
              <a:t>Copilot Dashboard implementation</a:t>
            </a:r>
            <a:endParaRPr kumimoji="0" lang="en-US" sz="1000" b="0" i="0" u="none" strike="noStrike" kern="1200" cap="none" spc="0" normalizeH="0" baseline="0" noProof="0">
              <a:ln>
                <a:noFill/>
              </a:ln>
              <a:solidFill>
                <a:srgbClr val="0078D4"/>
              </a:solidFill>
              <a:effectLst/>
              <a:uLnTx/>
              <a:uFillTx/>
              <a:latin typeface="Segoe UI"/>
              <a:ea typeface="+mn-ea"/>
              <a:cs typeface="Segoe UI"/>
            </a:endParaRPr>
          </a:p>
        </p:txBody>
      </p:sp>
      <p:grpSp>
        <p:nvGrpSpPr>
          <p:cNvPr id="216" name="Group 215">
            <a:extLst>
              <a:ext uri="{FF2B5EF4-FFF2-40B4-BE49-F238E27FC236}">
                <a16:creationId xmlns:a16="http://schemas.microsoft.com/office/drawing/2014/main" id="{2D782281-DE58-6F80-2BB7-C9C2D12AD146}"/>
              </a:ext>
              <a:ext uri="{C183D7F6-B498-43B3-948B-1728B52AA6E4}">
                <adec:decorative xmlns:adec="http://schemas.microsoft.com/office/drawing/2017/decorative" val="1"/>
              </a:ext>
            </a:extLst>
          </p:cNvPr>
          <p:cNvGrpSpPr/>
          <p:nvPr/>
        </p:nvGrpSpPr>
        <p:grpSpPr>
          <a:xfrm>
            <a:off x="6357916" y="1925795"/>
            <a:ext cx="249748" cy="259330"/>
            <a:chOff x="144189" y="3924298"/>
            <a:chExt cx="365656" cy="379686"/>
          </a:xfrm>
        </p:grpSpPr>
        <p:pic>
          <p:nvPicPr>
            <p:cNvPr id="217" name="Graphic 216">
              <a:extLst>
                <a:ext uri="{FF2B5EF4-FFF2-40B4-BE49-F238E27FC236}">
                  <a16:creationId xmlns:a16="http://schemas.microsoft.com/office/drawing/2014/main" id="{6481DA30-4DAC-9641-F9EF-1C24A0F0BF3C}"/>
                </a:ext>
              </a:extLst>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197343" y="3924298"/>
              <a:ext cx="259345" cy="259345"/>
            </a:xfrm>
            <a:prstGeom prst="rect">
              <a:avLst/>
            </a:prstGeom>
          </p:spPr>
        </p:pic>
        <p:sp>
          <p:nvSpPr>
            <p:cNvPr id="218" name="TextBox 217">
              <a:extLst>
                <a:ext uri="{FF2B5EF4-FFF2-40B4-BE49-F238E27FC236}">
                  <a16:creationId xmlns:a16="http://schemas.microsoft.com/office/drawing/2014/main" id="{F4E5F683-2C6E-5C77-A21D-4FB069FC562E}"/>
                </a:ext>
              </a:extLst>
            </p:cNvPr>
            <p:cNvSpPr txBox="1"/>
            <p:nvPr/>
          </p:nvSpPr>
          <p:spPr>
            <a:xfrm>
              <a:off x="144189" y="4191330"/>
              <a:ext cx="365656" cy="112654"/>
            </a:xfrm>
            <a:prstGeom prst="rect">
              <a:avLst/>
            </a:prstGeom>
            <a:noFill/>
          </p:spPr>
          <p:txBody>
            <a:bodyPr wrap="none" lIns="0" tIns="0" rIns="0" bIns="0" rtlCol="0">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500" b="0" i="0" u="none" strike="noStrike" kern="1200" cap="all" spc="10" normalizeH="0" baseline="0" noProof="0">
                  <a:ln>
                    <a:noFill/>
                  </a:ln>
                  <a:solidFill>
                    <a:srgbClr val="000000"/>
                  </a:solidFill>
                  <a:effectLst/>
                  <a:uLnTx/>
                  <a:uFillTx/>
                  <a:latin typeface="Segoe UI Semibold"/>
                  <a:ea typeface="+mn-ea"/>
                  <a:cs typeface="+mn-cs"/>
                </a:rPr>
                <a:t>Course</a:t>
              </a:r>
            </a:p>
          </p:txBody>
        </p:sp>
      </p:grpSp>
      <p:grpSp>
        <p:nvGrpSpPr>
          <p:cNvPr id="219" name="Group 218">
            <a:extLst>
              <a:ext uri="{FF2B5EF4-FFF2-40B4-BE49-F238E27FC236}">
                <a16:creationId xmlns:a16="http://schemas.microsoft.com/office/drawing/2014/main" id="{43573311-20C3-2884-825C-8DAEF6F6A6DA}"/>
              </a:ext>
              <a:ext uri="{C183D7F6-B498-43B3-948B-1728B52AA6E4}">
                <adec:decorative xmlns:adec="http://schemas.microsoft.com/office/drawing/2017/decorative" val="1"/>
              </a:ext>
            </a:extLst>
          </p:cNvPr>
          <p:cNvGrpSpPr/>
          <p:nvPr/>
        </p:nvGrpSpPr>
        <p:grpSpPr>
          <a:xfrm>
            <a:off x="6357916" y="2475319"/>
            <a:ext cx="249748" cy="259330"/>
            <a:chOff x="144189" y="3924298"/>
            <a:chExt cx="365656" cy="379686"/>
          </a:xfrm>
        </p:grpSpPr>
        <p:pic>
          <p:nvPicPr>
            <p:cNvPr id="220" name="Graphic 219">
              <a:extLst>
                <a:ext uri="{FF2B5EF4-FFF2-40B4-BE49-F238E27FC236}">
                  <a16:creationId xmlns:a16="http://schemas.microsoft.com/office/drawing/2014/main" id="{4761EEBE-F1D1-582B-C2A3-111539550C62}"/>
                </a:ext>
              </a:extLst>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197343" y="3924298"/>
              <a:ext cx="259345" cy="259345"/>
            </a:xfrm>
            <a:prstGeom prst="rect">
              <a:avLst/>
            </a:prstGeom>
          </p:spPr>
        </p:pic>
        <p:sp>
          <p:nvSpPr>
            <p:cNvPr id="221" name="TextBox 220">
              <a:extLst>
                <a:ext uri="{FF2B5EF4-FFF2-40B4-BE49-F238E27FC236}">
                  <a16:creationId xmlns:a16="http://schemas.microsoft.com/office/drawing/2014/main" id="{92BDEA24-B797-2AF7-27A8-24E63C4317AA}"/>
                </a:ext>
              </a:extLst>
            </p:cNvPr>
            <p:cNvSpPr txBox="1"/>
            <p:nvPr/>
          </p:nvSpPr>
          <p:spPr>
            <a:xfrm>
              <a:off x="144189" y="4191330"/>
              <a:ext cx="365656" cy="112654"/>
            </a:xfrm>
            <a:prstGeom prst="rect">
              <a:avLst/>
            </a:prstGeom>
            <a:noFill/>
          </p:spPr>
          <p:txBody>
            <a:bodyPr wrap="none" lIns="0" tIns="0" rIns="0" bIns="0" rtlCol="0">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500" b="0" i="0" u="none" strike="noStrike" kern="1200" cap="all" spc="10" normalizeH="0" baseline="0" noProof="0">
                  <a:ln>
                    <a:noFill/>
                  </a:ln>
                  <a:solidFill>
                    <a:srgbClr val="000000"/>
                  </a:solidFill>
                  <a:effectLst/>
                  <a:uLnTx/>
                  <a:uFillTx/>
                  <a:latin typeface="Segoe UI Semibold"/>
                  <a:ea typeface="+mn-ea"/>
                  <a:cs typeface="+mn-cs"/>
                </a:rPr>
                <a:t>Course</a:t>
              </a:r>
            </a:p>
          </p:txBody>
        </p:sp>
      </p:grpSp>
      <p:grpSp>
        <p:nvGrpSpPr>
          <p:cNvPr id="222" name="Group 221">
            <a:extLst>
              <a:ext uri="{FF2B5EF4-FFF2-40B4-BE49-F238E27FC236}">
                <a16:creationId xmlns:a16="http://schemas.microsoft.com/office/drawing/2014/main" id="{B02240EC-2A06-14D5-5433-F8DAF92B4472}"/>
              </a:ext>
              <a:ext uri="{C183D7F6-B498-43B3-948B-1728B52AA6E4}">
                <adec:decorative xmlns:adec="http://schemas.microsoft.com/office/drawing/2017/decorative" val="1"/>
              </a:ext>
            </a:extLst>
          </p:cNvPr>
          <p:cNvGrpSpPr/>
          <p:nvPr/>
        </p:nvGrpSpPr>
        <p:grpSpPr>
          <a:xfrm>
            <a:off x="6356473" y="2899786"/>
            <a:ext cx="252634" cy="259330"/>
            <a:chOff x="142075" y="4945638"/>
            <a:chExt cx="369881" cy="379683"/>
          </a:xfrm>
        </p:grpSpPr>
        <p:pic>
          <p:nvPicPr>
            <p:cNvPr id="223" name="Graphic 222">
              <a:extLst>
                <a:ext uri="{FF2B5EF4-FFF2-40B4-BE49-F238E27FC236}">
                  <a16:creationId xmlns:a16="http://schemas.microsoft.com/office/drawing/2014/main" id="{75FEC300-4070-89DD-E4CB-6E64111F1892}"/>
                </a:ext>
              </a:extLst>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197343" y="4945638"/>
              <a:ext cx="259345" cy="259345"/>
            </a:xfrm>
            <a:prstGeom prst="rect">
              <a:avLst/>
            </a:prstGeom>
          </p:spPr>
        </p:pic>
        <p:sp>
          <p:nvSpPr>
            <p:cNvPr id="224" name="TextBox 223">
              <a:extLst>
                <a:ext uri="{FF2B5EF4-FFF2-40B4-BE49-F238E27FC236}">
                  <a16:creationId xmlns:a16="http://schemas.microsoft.com/office/drawing/2014/main" id="{2CE92C3E-1B0A-BEDE-EDBB-E7993CF58442}"/>
                </a:ext>
              </a:extLst>
            </p:cNvPr>
            <p:cNvSpPr txBox="1"/>
            <p:nvPr/>
          </p:nvSpPr>
          <p:spPr>
            <a:xfrm>
              <a:off x="142075" y="5212668"/>
              <a:ext cx="369881" cy="112653"/>
            </a:xfrm>
            <a:prstGeom prst="rect">
              <a:avLst/>
            </a:prstGeom>
            <a:noFill/>
          </p:spPr>
          <p:txBody>
            <a:bodyPr wrap="none" lIns="0" tIns="0" rIns="0" bIns="0" rtlCol="0">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500" b="0" i="0" u="none" strike="noStrike" kern="1200" cap="all" spc="10" normalizeH="0" baseline="0" noProof="0">
                  <a:ln>
                    <a:noFill/>
                  </a:ln>
                  <a:solidFill>
                    <a:srgbClr val="000000"/>
                  </a:solidFill>
                  <a:effectLst/>
                  <a:uLnTx/>
                  <a:uFillTx/>
                  <a:latin typeface="Segoe UI Semibold"/>
                  <a:ea typeface="+mn-ea"/>
                  <a:cs typeface="+mn-cs"/>
                </a:rPr>
                <a:t>Article</a:t>
              </a:r>
            </a:p>
          </p:txBody>
        </p:sp>
      </p:grpSp>
      <p:grpSp>
        <p:nvGrpSpPr>
          <p:cNvPr id="225" name="Group 224">
            <a:extLst>
              <a:ext uri="{FF2B5EF4-FFF2-40B4-BE49-F238E27FC236}">
                <a16:creationId xmlns:a16="http://schemas.microsoft.com/office/drawing/2014/main" id="{AB8C140C-EEE3-C82C-C8F0-4D498607A141}"/>
              </a:ext>
              <a:ext uri="{C183D7F6-B498-43B3-948B-1728B52AA6E4}">
                <adec:decorative xmlns:adec="http://schemas.microsoft.com/office/drawing/2017/decorative" val="1"/>
              </a:ext>
            </a:extLst>
          </p:cNvPr>
          <p:cNvGrpSpPr/>
          <p:nvPr/>
        </p:nvGrpSpPr>
        <p:grpSpPr>
          <a:xfrm>
            <a:off x="6356473" y="3333798"/>
            <a:ext cx="252634" cy="259330"/>
            <a:chOff x="142075" y="4945638"/>
            <a:chExt cx="369881" cy="379683"/>
          </a:xfrm>
        </p:grpSpPr>
        <p:pic>
          <p:nvPicPr>
            <p:cNvPr id="226" name="Graphic 225">
              <a:extLst>
                <a:ext uri="{FF2B5EF4-FFF2-40B4-BE49-F238E27FC236}">
                  <a16:creationId xmlns:a16="http://schemas.microsoft.com/office/drawing/2014/main" id="{0DF77DF3-2F71-C0C0-4BCA-3F8ED7B13456}"/>
                </a:ext>
              </a:extLst>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197343" y="4945638"/>
              <a:ext cx="259345" cy="259345"/>
            </a:xfrm>
            <a:prstGeom prst="rect">
              <a:avLst/>
            </a:prstGeom>
          </p:spPr>
        </p:pic>
        <p:sp>
          <p:nvSpPr>
            <p:cNvPr id="227" name="TextBox 226">
              <a:extLst>
                <a:ext uri="{FF2B5EF4-FFF2-40B4-BE49-F238E27FC236}">
                  <a16:creationId xmlns:a16="http://schemas.microsoft.com/office/drawing/2014/main" id="{50789305-FF7F-D7D7-6B92-DF6A83EEFEFD}"/>
                </a:ext>
              </a:extLst>
            </p:cNvPr>
            <p:cNvSpPr txBox="1"/>
            <p:nvPr/>
          </p:nvSpPr>
          <p:spPr>
            <a:xfrm>
              <a:off x="142075" y="5212668"/>
              <a:ext cx="369881" cy="112653"/>
            </a:xfrm>
            <a:prstGeom prst="rect">
              <a:avLst/>
            </a:prstGeom>
            <a:noFill/>
          </p:spPr>
          <p:txBody>
            <a:bodyPr wrap="none" lIns="0" tIns="0" rIns="0" bIns="0" rtlCol="0">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500" b="0" i="0" u="none" strike="noStrike" kern="1200" cap="all" spc="10" normalizeH="0" baseline="0" noProof="0">
                  <a:ln>
                    <a:noFill/>
                  </a:ln>
                  <a:solidFill>
                    <a:srgbClr val="000000"/>
                  </a:solidFill>
                  <a:effectLst/>
                  <a:uLnTx/>
                  <a:uFillTx/>
                  <a:latin typeface="Segoe UI Semibold"/>
                  <a:ea typeface="+mn-ea"/>
                  <a:cs typeface="+mn-cs"/>
                </a:rPr>
                <a:t>Article</a:t>
              </a:r>
            </a:p>
          </p:txBody>
        </p:sp>
      </p:grpSp>
      <p:grpSp>
        <p:nvGrpSpPr>
          <p:cNvPr id="228" name="Group 227">
            <a:extLst>
              <a:ext uri="{FF2B5EF4-FFF2-40B4-BE49-F238E27FC236}">
                <a16:creationId xmlns:a16="http://schemas.microsoft.com/office/drawing/2014/main" id="{47FB747F-7A7E-C511-0767-B44BA560E49C}"/>
              </a:ext>
              <a:ext uri="{C183D7F6-B498-43B3-948B-1728B52AA6E4}">
                <adec:decorative xmlns:adec="http://schemas.microsoft.com/office/drawing/2017/decorative" val="1"/>
              </a:ext>
            </a:extLst>
          </p:cNvPr>
          <p:cNvGrpSpPr/>
          <p:nvPr/>
        </p:nvGrpSpPr>
        <p:grpSpPr>
          <a:xfrm>
            <a:off x="6356473" y="3754663"/>
            <a:ext cx="252634" cy="259330"/>
            <a:chOff x="142075" y="4945638"/>
            <a:chExt cx="369881" cy="379683"/>
          </a:xfrm>
        </p:grpSpPr>
        <p:pic>
          <p:nvPicPr>
            <p:cNvPr id="229" name="Graphic 228">
              <a:extLst>
                <a:ext uri="{FF2B5EF4-FFF2-40B4-BE49-F238E27FC236}">
                  <a16:creationId xmlns:a16="http://schemas.microsoft.com/office/drawing/2014/main" id="{E6529B62-3638-D3A2-A3D2-B6646B99ADC5}"/>
                </a:ext>
              </a:extLst>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197343" y="4945638"/>
              <a:ext cx="259345" cy="259345"/>
            </a:xfrm>
            <a:prstGeom prst="rect">
              <a:avLst/>
            </a:prstGeom>
          </p:spPr>
        </p:pic>
        <p:sp>
          <p:nvSpPr>
            <p:cNvPr id="230" name="TextBox 229">
              <a:extLst>
                <a:ext uri="{FF2B5EF4-FFF2-40B4-BE49-F238E27FC236}">
                  <a16:creationId xmlns:a16="http://schemas.microsoft.com/office/drawing/2014/main" id="{063752ED-0DE5-9B3C-D616-91CD23F3FFE4}"/>
                </a:ext>
              </a:extLst>
            </p:cNvPr>
            <p:cNvSpPr txBox="1"/>
            <p:nvPr/>
          </p:nvSpPr>
          <p:spPr>
            <a:xfrm>
              <a:off x="142075" y="5212668"/>
              <a:ext cx="369881" cy="112653"/>
            </a:xfrm>
            <a:prstGeom prst="rect">
              <a:avLst/>
            </a:prstGeom>
            <a:noFill/>
          </p:spPr>
          <p:txBody>
            <a:bodyPr wrap="none" lIns="0" tIns="0" rIns="0" bIns="0" rtlCol="0">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500" b="0" i="0" u="none" strike="noStrike" kern="1200" cap="all" spc="10" normalizeH="0" baseline="0" noProof="0">
                  <a:ln>
                    <a:noFill/>
                  </a:ln>
                  <a:solidFill>
                    <a:srgbClr val="000000"/>
                  </a:solidFill>
                  <a:effectLst/>
                  <a:uLnTx/>
                  <a:uFillTx/>
                  <a:latin typeface="Segoe UI Semibold"/>
                  <a:ea typeface="+mn-ea"/>
                  <a:cs typeface="+mn-cs"/>
                </a:rPr>
                <a:t>Article</a:t>
              </a:r>
            </a:p>
          </p:txBody>
        </p:sp>
      </p:grpSp>
      <p:grpSp>
        <p:nvGrpSpPr>
          <p:cNvPr id="231" name="Group 230">
            <a:extLst>
              <a:ext uri="{FF2B5EF4-FFF2-40B4-BE49-F238E27FC236}">
                <a16:creationId xmlns:a16="http://schemas.microsoft.com/office/drawing/2014/main" id="{A0CF1911-784E-AAA3-62C3-47F8C087D7EA}"/>
              </a:ext>
              <a:ext uri="{C183D7F6-B498-43B3-948B-1728B52AA6E4}">
                <adec:decorative xmlns:adec="http://schemas.microsoft.com/office/drawing/2017/decorative" val="1"/>
              </a:ext>
            </a:extLst>
          </p:cNvPr>
          <p:cNvGrpSpPr/>
          <p:nvPr/>
        </p:nvGrpSpPr>
        <p:grpSpPr>
          <a:xfrm>
            <a:off x="6394222" y="4647227"/>
            <a:ext cx="177136" cy="259330"/>
            <a:chOff x="197343" y="3413628"/>
            <a:chExt cx="259345" cy="379686"/>
          </a:xfrm>
        </p:grpSpPr>
        <p:pic>
          <p:nvPicPr>
            <p:cNvPr id="232" name="Graphic 231">
              <a:extLst>
                <a:ext uri="{FF2B5EF4-FFF2-40B4-BE49-F238E27FC236}">
                  <a16:creationId xmlns:a16="http://schemas.microsoft.com/office/drawing/2014/main" id="{D18B69A2-5029-145E-E248-026F8A3426C6}"/>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197343" y="3413628"/>
              <a:ext cx="259345" cy="259345"/>
            </a:xfrm>
            <a:prstGeom prst="rect">
              <a:avLst/>
            </a:prstGeom>
          </p:spPr>
        </p:pic>
        <p:sp>
          <p:nvSpPr>
            <p:cNvPr id="233" name="TextBox 232">
              <a:extLst>
                <a:ext uri="{FF2B5EF4-FFF2-40B4-BE49-F238E27FC236}">
                  <a16:creationId xmlns:a16="http://schemas.microsoft.com/office/drawing/2014/main" id="{E0847E84-480F-ED66-5DDA-D6443B4E49B5}"/>
                </a:ext>
              </a:extLst>
            </p:cNvPr>
            <p:cNvSpPr txBox="1"/>
            <p:nvPr/>
          </p:nvSpPr>
          <p:spPr>
            <a:xfrm>
              <a:off x="198871" y="3680660"/>
              <a:ext cx="256289" cy="112654"/>
            </a:xfrm>
            <a:prstGeom prst="rect">
              <a:avLst/>
            </a:prstGeom>
            <a:noFill/>
          </p:spPr>
          <p:txBody>
            <a:bodyPr wrap="none" lIns="0" tIns="0" rIns="0" bIns="0" rtlCol="0">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500" b="0" i="0" u="none" strike="noStrike" kern="1200" cap="all" spc="10" normalizeH="0" baseline="0" noProof="0">
                  <a:ln>
                    <a:noFill/>
                  </a:ln>
                  <a:solidFill>
                    <a:srgbClr val="000000"/>
                  </a:solidFill>
                  <a:effectLst/>
                  <a:uLnTx/>
                  <a:uFillTx/>
                  <a:latin typeface="Segoe UI Semibold"/>
                  <a:ea typeface="+mn-ea"/>
                  <a:cs typeface="+mn-cs"/>
                </a:rPr>
                <a:t>Docs</a:t>
              </a:r>
            </a:p>
          </p:txBody>
        </p:sp>
      </p:grpSp>
      <p:grpSp>
        <p:nvGrpSpPr>
          <p:cNvPr id="234" name="Group 233">
            <a:extLst>
              <a:ext uri="{FF2B5EF4-FFF2-40B4-BE49-F238E27FC236}">
                <a16:creationId xmlns:a16="http://schemas.microsoft.com/office/drawing/2014/main" id="{14C2C935-AD40-58A7-F489-8050CCA1F22E}"/>
              </a:ext>
              <a:ext uri="{C183D7F6-B498-43B3-948B-1728B52AA6E4}">
                <adec:decorative xmlns:adec="http://schemas.microsoft.com/office/drawing/2017/decorative" val="1"/>
              </a:ext>
            </a:extLst>
          </p:cNvPr>
          <p:cNvGrpSpPr/>
          <p:nvPr/>
        </p:nvGrpSpPr>
        <p:grpSpPr>
          <a:xfrm>
            <a:off x="6394222" y="4221858"/>
            <a:ext cx="177136" cy="259330"/>
            <a:chOff x="197343" y="3413628"/>
            <a:chExt cx="259345" cy="379686"/>
          </a:xfrm>
        </p:grpSpPr>
        <p:pic>
          <p:nvPicPr>
            <p:cNvPr id="235" name="Graphic 234">
              <a:extLst>
                <a:ext uri="{FF2B5EF4-FFF2-40B4-BE49-F238E27FC236}">
                  <a16:creationId xmlns:a16="http://schemas.microsoft.com/office/drawing/2014/main" id="{556C0D68-B752-0C41-213F-035629951F8C}"/>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197343" y="3413628"/>
              <a:ext cx="259345" cy="259345"/>
            </a:xfrm>
            <a:prstGeom prst="rect">
              <a:avLst/>
            </a:prstGeom>
          </p:spPr>
        </p:pic>
        <p:sp>
          <p:nvSpPr>
            <p:cNvPr id="236" name="TextBox 235">
              <a:extLst>
                <a:ext uri="{FF2B5EF4-FFF2-40B4-BE49-F238E27FC236}">
                  <a16:creationId xmlns:a16="http://schemas.microsoft.com/office/drawing/2014/main" id="{58E04A8B-0911-A01A-F1CA-28A32A623E93}"/>
                </a:ext>
              </a:extLst>
            </p:cNvPr>
            <p:cNvSpPr txBox="1"/>
            <p:nvPr/>
          </p:nvSpPr>
          <p:spPr>
            <a:xfrm>
              <a:off x="198871" y="3680660"/>
              <a:ext cx="256289" cy="112654"/>
            </a:xfrm>
            <a:prstGeom prst="rect">
              <a:avLst/>
            </a:prstGeom>
            <a:noFill/>
          </p:spPr>
          <p:txBody>
            <a:bodyPr wrap="none" lIns="0" tIns="0" rIns="0" bIns="0" rtlCol="0">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500" b="0" i="0" u="none" strike="noStrike" kern="1200" cap="all" spc="10" normalizeH="0" baseline="0" noProof="0">
                  <a:ln>
                    <a:noFill/>
                  </a:ln>
                  <a:solidFill>
                    <a:srgbClr val="000000"/>
                  </a:solidFill>
                  <a:effectLst/>
                  <a:uLnTx/>
                  <a:uFillTx/>
                  <a:latin typeface="Segoe UI Semibold"/>
                  <a:ea typeface="+mn-ea"/>
                  <a:cs typeface="+mn-cs"/>
                </a:rPr>
                <a:t>Docs</a:t>
              </a:r>
            </a:p>
          </p:txBody>
        </p:sp>
      </p:grpSp>
      <p:sp>
        <p:nvSpPr>
          <p:cNvPr id="238" name="TextBox 237">
            <a:extLst>
              <a:ext uri="{FF2B5EF4-FFF2-40B4-BE49-F238E27FC236}">
                <a16:creationId xmlns:a16="http://schemas.microsoft.com/office/drawing/2014/main" id="{59818C00-7C3C-B631-291F-22CA8A3B90E8}"/>
              </a:ext>
            </a:extLst>
          </p:cNvPr>
          <p:cNvSpPr txBox="1"/>
          <p:nvPr/>
        </p:nvSpPr>
        <p:spPr>
          <a:xfrm>
            <a:off x="9413100" y="4225097"/>
            <a:ext cx="1959094" cy="2000548"/>
          </a:xfrm>
          <a:prstGeom prst="rect">
            <a:avLst/>
          </a:prstGeom>
          <a:noFill/>
        </p:spPr>
        <p:txBody>
          <a:bodyPr wrap="square" lIns="0" tIns="0" rIns="0" bIns="0" rtlCol="0">
            <a:spAutoFit/>
          </a:bodyPr>
          <a:lstStyle>
            <a:defPPr>
              <a:defRPr lang="en-US"/>
            </a:defPPr>
            <a:lvl1pPr marR="0" lvl="0" fontAlgn="auto">
              <a:lnSpc>
                <a:spcPct val="90000"/>
              </a:lnSpc>
              <a:spcBef>
                <a:spcPts val="1200"/>
              </a:spcBef>
              <a:spcAft>
                <a:spcPts val="0"/>
              </a:spcAft>
              <a:buClrTx/>
              <a:buSzTx/>
              <a:tabLst/>
              <a:defRPr kumimoji="0" sz="1000" b="0" i="0" u="none" strike="noStrike" cap="none" spc="0" normalizeH="0" baseline="0">
                <a:ln>
                  <a:noFill/>
                </a:ln>
                <a:solidFill>
                  <a:srgbClr val="C03BC4"/>
                </a:solidFill>
                <a:effectLst/>
                <a:uLnTx/>
                <a:uFillTx/>
                <a:latin typeface="Segoe UI"/>
                <a:cs typeface="Segoe UI"/>
              </a:defRPr>
            </a:lvl1pPr>
          </a:lstStyle>
          <a:p>
            <a:pPr marL="0" marR="0" lvl="0" indent="0" algn="l" defTabSz="914367" rtl="0" eaLnBrk="1" fontAlgn="auto" latinLnBrk="0" hangingPunct="1">
              <a:lnSpc>
                <a:spcPct val="90000"/>
              </a:lnSpc>
              <a:spcBef>
                <a:spcPts val="1200"/>
              </a:spcBef>
              <a:spcAft>
                <a:spcPts val="0"/>
              </a:spcAft>
              <a:buClrTx/>
              <a:buSzTx/>
              <a:buFontTx/>
              <a:buNone/>
              <a:tabLst/>
              <a:defRPr/>
            </a:pPr>
            <a:r>
              <a:rPr kumimoji="0" lang="en-US" sz="1000" b="0" i="0" u="none" strike="noStrike" kern="1200" cap="none" spc="0" normalizeH="0" baseline="0" noProof="0">
                <a:ln>
                  <a:noFill/>
                </a:ln>
                <a:solidFill>
                  <a:srgbClr val="0078D4"/>
                </a:solidFill>
                <a:effectLst/>
                <a:uLnTx/>
                <a:uFillTx/>
                <a:latin typeface="Segoe UI"/>
                <a:ea typeface="+mn-ea"/>
                <a:cs typeface="Segoe UI"/>
                <a:hlinkClick r:id="rId38">
                  <a:extLst>
                    <a:ext uri="{A12FA001-AC4F-418D-AE19-62706E023703}">
                      <ahyp:hlinkClr xmlns:ahyp="http://schemas.microsoft.com/office/drawing/2018/hyperlinkcolor" val="tx"/>
                    </a:ext>
                  </a:extLst>
                </a:hlinkClick>
              </a:rPr>
              <a:t>Extend Microsoft 365 Copilot</a:t>
            </a:r>
            <a:br>
              <a:rPr kumimoji="0" lang="en-US" sz="1000" b="0" i="0" u="none" strike="noStrike" kern="1200" cap="none" spc="0" normalizeH="0" baseline="0" noProof="0">
                <a:ln>
                  <a:noFill/>
                </a:ln>
                <a:solidFill>
                  <a:srgbClr val="0078D4"/>
                </a:solidFill>
                <a:effectLst/>
                <a:uLnTx/>
                <a:uFillTx/>
                <a:latin typeface="Segoe UI"/>
                <a:ea typeface="+mn-ea"/>
                <a:cs typeface="Segoe UI"/>
              </a:rPr>
            </a:br>
            <a:endParaRPr kumimoji="0" lang="en-US" sz="1000" b="0" i="0" u="none" strike="noStrike" kern="1200" cap="none" spc="0" normalizeH="0" baseline="0" noProof="0">
              <a:ln>
                <a:noFill/>
              </a:ln>
              <a:solidFill>
                <a:srgbClr val="0078D4"/>
              </a:solidFill>
              <a:effectLst/>
              <a:uLnTx/>
              <a:uFillTx/>
              <a:latin typeface="Segoe UI"/>
              <a:ea typeface="+mn-ea"/>
              <a:cs typeface="Segoe UI"/>
            </a:endParaRPr>
          </a:p>
          <a:p>
            <a:pPr marL="0" marR="0" lvl="0" indent="0" algn="l" defTabSz="914367" rtl="0" eaLnBrk="1" fontAlgn="auto" latinLnBrk="0" hangingPunct="1">
              <a:lnSpc>
                <a:spcPct val="90000"/>
              </a:lnSpc>
              <a:spcBef>
                <a:spcPts val="1200"/>
              </a:spcBef>
              <a:spcAft>
                <a:spcPts val="0"/>
              </a:spcAft>
              <a:buClrTx/>
              <a:buSzTx/>
              <a:buFontTx/>
              <a:buNone/>
              <a:tabLst/>
              <a:defRPr/>
            </a:pPr>
            <a:r>
              <a:rPr kumimoji="0" lang="en-US" sz="1000" b="0" i="0" u="none" strike="noStrike" kern="1200" cap="none" spc="0" normalizeH="0" baseline="0" noProof="0">
                <a:ln>
                  <a:noFill/>
                </a:ln>
                <a:solidFill>
                  <a:srgbClr val="0078D4"/>
                </a:solidFill>
                <a:effectLst/>
                <a:uLnTx/>
                <a:uFillTx/>
                <a:latin typeface="Segoe UI"/>
                <a:ea typeface="+mn-ea"/>
                <a:cs typeface="Segoe UI"/>
                <a:hlinkClick r:id="rId39">
                  <a:extLst>
                    <a:ext uri="{A12FA001-AC4F-418D-AE19-62706E023703}">
                      <ahyp:hlinkClr xmlns:ahyp="http://schemas.microsoft.com/office/drawing/2018/hyperlinkcolor" val="tx"/>
                    </a:ext>
                  </a:extLst>
                </a:hlinkClick>
              </a:rPr>
              <a:t>Create agents with Microsoft Copilot Studio</a:t>
            </a:r>
            <a:r>
              <a:rPr kumimoji="0" lang="en-US" sz="1000" b="0" i="0" u="none" strike="noStrike" kern="1200" cap="none" spc="0" normalizeH="0" baseline="0" noProof="0">
                <a:ln>
                  <a:noFill/>
                </a:ln>
                <a:solidFill>
                  <a:srgbClr val="0078D4"/>
                </a:solidFill>
                <a:effectLst/>
                <a:uLnTx/>
                <a:uFillTx/>
                <a:latin typeface="Segoe UI"/>
                <a:ea typeface="+mn-ea"/>
                <a:cs typeface="Segoe UI"/>
              </a:rPr>
              <a:t> </a:t>
            </a:r>
            <a:r>
              <a:rPr kumimoji="0" lang="en-US" sz="800" b="0" i="0" u="none" strike="noStrike" kern="1200" cap="none" spc="0" normalizeH="0" baseline="0" noProof="0">
                <a:ln>
                  <a:noFill/>
                </a:ln>
                <a:solidFill>
                  <a:srgbClr val="000000"/>
                </a:solidFill>
                <a:effectLst/>
                <a:uLnTx/>
                <a:uFillTx/>
                <a:latin typeface="Segoe UI"/>
                <a:ea typeface="+mn-ea"/>
                <a:cs typeface="Segoe UI"/>
              </a:rPr>
              <a:t>(4 </a:t>
            </a:r>
            <a:r>
              <a:rPr kumimoji="0" lang="en-US" sz="800" b="0" i="0" u="none" strike="noStrike" kern="1200" cap="none" spc="0" normalizeH="0" baseline="0" noProof="0" err="1">
                <a:ln>
                  <a:noFill/>
                </a:ln>
                <a:solidFill>
                  <a:srgbClr val="000000"/>
                </a:solidFill>
                <a:effectLst/>
                <a:uLnTx/>
                <a:uFillTx/>
                <a:latin typeface="Segoe UI"/>
                <a:ea typeface="+mn-ea"/>
                <a:cs typeface="Segoe UI"/>
              </a:rPr>
              <a:t>hrs</a:t>
            </a:r>
            <a:r>
              <a:rPr kumimoji="0" lang="en-US" sz="800" b="0" i="0" u="none" strike="noStrike" kern="1200" cap="none" spc="0" normalizeH="0" baseline="0" noProof="0">
                <a:ln>
                  <a:noFill/>
                </a:ln>
                <a:solidFill>
                  <a:srgbClr val="000000"/>
                </a:solidFill>
                <a:effectLst/>
                <a:uLnTx/>
                <a:uFillTx/>
                <a:latin typeface="Segoe UI"/>
                <a:ea typeface="+mn-ea"/>
                <a:cs typeface="Segoe UI"/>
              </a:rPr>
              <a:t>)</a:t>
            </a:r>
          </a:p>
          <a:p>
            <a:pPr marL="0" marR="0" lvl="0" indent="0" algn="l" defTabSz="914367" rtl="0" eaLnBrk="1" fontAlgn="auto" latinLnBrk="0" hangingPunct="1">
              <a:lnSpc>
                <a:spcPct val="90000"/>
              </a:lnSpc>
              <a:spcBef>
                <a:spcPts val="1200"/>
              </a:spcBef>
              <a:spcAft>
                <a:spcPts val="0"/>
              </a:spcAft>
              <a:buClrTx/>
              <a:buSzTx/>
              <a:buFontTx/>
              <a:buNone/>
              <a:tabLst/>
              <a:defRPr/>
            </a:pPr>
            <a:r>
              <a:rPr kumimoji="0" lang="en-US" sz="1000" b="0" i="0" u="none" strike="noStrike" kern="1200" cap="none" spc="0" normalizeH="0" baseline="0" noProof="0">
                <a:ln>
                  <a:noFill/>
                </a:ln>
                <a:solidFill>
                  <a:srgbClr val="0078D4"/>
                </a:solidFill>
                <a:effectLst/>
                <a:uLnTx/>
                <a:uFillTx/>
                <a:latin typeface="Segoe UI"/>
                <a:ea typeface="+mn-ea"/>
                <a:cs typeface="Segoe UI"/>
                <a:hlinkClick r:id="rId40">
                  <a:extLst>
                    <a:ext uri="{A12FA001-AC4F-418D-AE19-62706E023703}">
                      <ahyp:hlinkClr xmlns:ahyp="http://schemas.microsoft.com/office/drawing/2018/hyperlinkcolor" val="tx"/>
                    </a:ext>
                  </a:extLst>
                </a:hlinkClick>
              </a:rPr>
              <a:t>Optimize and extend Microsoft 365 Copilot</a:t>
            </a:r>
            <a:r>
              <a:rPr kumimoji="0" lang="en-US" sz="1000" b="0" i="0" u="none" strike="noStrike" kern="1200" cap="none" spc="0" normalizeH="0" baseline="0" noProof="0">
                <a:ln>
                  <a:noFill/>
                </a:ln>
                <a:solidFill>
                  <a:srgbClr val="0078D4"/>
                </a:solidFill>
                <a:effectLst/>
                <a:uLnTx/>
                <a:uFillTx/>
                <a:latin typeface="Segoe UI"/>
                <a:ea typeface="+mn-ea"/>
                <a:cs typeface="Segoe UI"/>
              </a:rPr>
              <a:t> </a:t>
            </a:r>
            <a:r>
              <a:rPr kumimoji="0" lang="en-US" sz="800" b="0" i="0" u="none" strike="noStrike" kern="1200" cap="none" spc="0" normalizeH="0" baseline="0" noProof="0">
                <a:ln>
                  <a:noFill/>
                </a:ln>
                <a:solidFill>
                  <a:srgbClr val="000000"/>
                </a:solidFill>
                <a:effectLst/>
                <a:uLnTx/>
                <a:uFillTx/>
                <a:latin typeface="Segoe UI"/>
                <a:ea typeface="+mn-ea"/>
                <a:cs typeface="Segoe UI"/>
              </a:rPr>
              <a:t>(1 </a:t>
            </a:r>
            <a:r>
              <a:rPr kumimoji="0" lang="en-US" sz="800" b="0" i="0" u="none" strike="noStrike" kern="1200" cap="none" spc="0" normalizeH="0" baseline="0" noProof="0" err="1">
                <a:ln>
                  <a:noFill/>
                </a:ln>
                <a:solidFill>
                  <a:srgbClr val="000000"/>
                </a:solidFill>
                <a:effectLst/>
                <a:uLnTx/>
                <a:uFillTx/>
                <a:latin typeface="Segoe UI"/>
                <a:ea typeface="+mn-ea"/>
                <a:cs typeface="Segoe UI"/>
              </a:rPr>
              <a:t>hr</a:t>
            </a:r>
            <a:r>
              <a:rPr kumimoji="0" lang="en-US" sz="800" b="0" i="0" u="none" strike="noStrike" kern="1200" cap="none" spc="0" normalizeH="0" baseline="0" noProof="0">
                <a:ln>
                  <a:noFill/>
                </a:ln>
                <a:solidFill>
                  <a:srgbClr val="000000"/>
                </a:solidFill>
                <a:effectLst/>
                <a:uLnTx/>
                <a:uFillTx/>
                <a:latin typeface="Segoe UI"/>
                <a:ea typeface="+mn-ea"/>
                <a:cs typeface="Segoe UI"/>
              </a:rPr>
              <a:t>)</a:t>
            </a:r>
          </a:p>
          <a:p>
            <a:pPr marL="0" marR="0" lvl="0" indent="0" algn="l" defTabSz="914367" rtl="0" eaLnBrk="1" fontAlgn="auto" latinLnBrk="0" hangingPunct="1">
              <a:lnSpc>
                <a:spcPct val="90000"/>
              </a:lnSpc>
              <a:spcBef>
                <a:spcPts val="1200"/>
              </a:spcBef>
              <a:spcAft>
                <a:spcPts val="0"/>
              </a:spcAft>
              <a:buClrTx/>
              <a:buSzTx/>
              <a:buFontTx/>
              <a:buNone/>
              <a:tabLst/>
              <a:defRPr/>
            </a:pPr>
            <a:r>
              <a:rPr kumimoji="0" lang="en-US" sz="1000" b="0" i="0" u="none" strike="noStrike" kern="1200" cap="none" spc="0" normalizeH="0" baseline="0" noProof="0">
                <a:ln>
                  <a:noFill/>
                </a:ln>
                <a:solidFill>
                  <a:srgbClr val="0078D4"/>
                </a:solidFill>
                <a:effectLst/>
                <a:uLnTx/>
                <a:uFillTx/>
                <a:latin typeface="Segoe UI"/>
                <a:ea typeface="+mn-ea"/>
                <a:cs typeface="Segoe UI"/>
                <a:hlinkClick r:id="rId41">
                  <a:extLst>
                    <a:ext uri="{A12FA001-AC4F-418D-AE19-62706E023703}">
                      <ahyp:hlinkClr xmlns:ahyp="http://schemas.microsoft.com/office/drawing/2018/hyperlinkcolor" val="tx"/>
                    </a:ext>
                  </a:extLst>
                </a:hlinkClick>
              </a:rPr>
              <a:t>Extend and manage Microsoft Copilot Studio </a:t>
            </a:r>
            <a:r>
              <a:rPr kumimoji="0" lang="en-US" sz="1000" b="0" i="0" u="none" strike="noStrike" kern="1200" cap="none" spc="0" normalizeH="0" baseline="0" noProof="0">
                <a:ln>
                  <a:noFill/>
                </a:ln>
                <a:solidFill>
                  <a:srgbClr val="0078D4"/>
                </a:solidFill>
                <a:effectLst/>
                <a:uLnTx/>
                <a:uFillTx/>
                <a:latin typeface="Segoe UI"/>
                <a:ea typeface="+mn-ea"/>
                <a:cs typeface="Segoe UI"/>
              </a:rPr>
              <a:t>agents </a:t>
            </a:r>
            <a:r>
              <a:rPr kumimoji="0" lang="en-US" sz="800" b="0" i="0" u="none" strike="noStrike" kern="1200" cap="none" spc="0" normalizeH="0" baseline="0" noProof="0">
                <a:ln>
                  <a:noFill/>
                </a:ln>
                <a:solidFill>
                  <a:srgbClr val="000000"/>
                </a:solidFill>
                <a:effectLst/>
                <a:uLnTx/>
                <a:uFillTx/>
                <a:latin typeface="Segoe UI"/>
                <a:ea typeface="+mn-ea"/>
                <a:cs typeface="Segoe UI"/>
              </a:rPr>
              <a:t>(2 </a:t>
            </a:r>
            <a:r>
              <a:rPr kumimoji="0" lang="en-US" sz="800" b="0" i="0" u="none" strike="noStrike" kern="1200" cap="none" spc="0" normalizeH="0" baseline="0" noProof="0" err="1">
                <a:ln>
                  <a:noFill/>
                </a:ln>
                <a:solidFill>
                  <a:srgbClr val="000000"/>
                </a:solidFill>
                <a:effectLst/>
                <a:uLnTx/>
                <a:uFillTx/>
                <a:latin typeface="Segoe UI"/>
                <a:ea typeface="+mn-ea"/>
                <a:cs typeface="Segoe UI"/>
              </a:rPr>
              <a:t>hrs</a:t>
            </a:r>
            <a:r>
              <a:rPr kumimoji="0" lang="en-US" sz="800" b="0" i="0" u="none" strike="noStrike" kern="1200" cap="none" spc="0" normalizeH="0" baseline="0" noProof="0">
                <a:ln>
                  <a:noFill/>
                </a:ln>
                <a:solidFill>
                  <a:srgbClr val="000000"/>
                </a:solidFill>
                <a:effectLst/>
                <a:uLnTx/>
                <a:uFillTx/>
                <a:latin typeface="Segoe UI"/>
                <a:ea typeface="+mn-ea"/>
                <a:cs typeface="Segoe UI"/>
              </a:rPr>
              <a:t>)</a:t>
            </a:r>
          </a:p>
          <a:p>
            <a:pPr marL="0" marR="0" lvl="0" indent="0" algn="l" defTabSz="914367" rtl="0" eaLnBrk="1" fontAlgn="auto" latinLnBrk="0" hangingPunct="1">
              <a:lnSpc>
                <a:spcPct val="90000"/>
              </a:lnSpc>
              <a:spcBef>
                <a:spcPts val="1200"/>
              </a:spcBef>
              <a:spcAft>
                <a:spcPts val="0"/>
              </a:spcAft>
              <a:buClrTx/>
              <a:buSzTx/>
              <a:buFontTx/>
              <a:buNone/>
              <a:tabLst/>
              <a:defRPr/>
            </a:pPr>
            <a:r>
              <a:rPr kumimoji="0" lang="en-US" sz="1000" b="0" i="0" u="none" strike="noStrike" kern="1200" cap="none" spc="0" normalizeH="0" baseline="0" noProof="0">
                <a:ln>
                  <a:noFill/>
                </a:ln>
                <a:solidFill>
                  <a:srgbClr val="0078D4"/>
                </a:solidFill>
                <a:effectLst/>
                <a:uLnTx/>
                <a:uFillTx/>
                <a:latin typeface="Segoe UI"/>
                <a:ea typeface="+mn-ea"/>
                <a:cs typeface="Segoe UI"/>
                <a:hlinkClick r:id="rId42">
                  <a:extLst>
                    <a:ext uri="{A12FA001-AC4F-418D-AE19-62706E023703}">
                      <ahyp:hlinkClr xmlns:ahyp="http://schemas.microsoft.com/office/drawing/2018/hyperlinkcolor" val="tx"/>
                    </a:ext>
                  </a:extLst>
                </a:hlinkClick>
              </a:rPr>
              <a:t>Build connectors and plugins for Microsoft 365 Copilot</a:t>
            </a:r>
            <a:r>
              <a:rPr kumimoji="0" lang="en-US" sz="1000" b="0" i="0" u="none" strike="noStrike" kern="1200" cap="none" spc="0" normalizeH="0" baseline="0" noProof="0">
                <a:ln>
                  <a:noFill/>
                </a:ln>
                <a:solidFill>
                  <a:srgbClr val="0078D4"/>
                </a:solidFill>
                <a:effectLst/>
                <a:uLnTx/>
                <a:uFillTx/>
                <a:latin typeface="Segoe UI"/>
                <a:ea typeface="+mn-ea"/>
                <a:cs typeface="Segoe UI"/>
              </a:rPr>
              <a:t> </a:t>
            </a:r>
            <a:r>
              <a:rPr kumimoji="0" lang="en-US" sz="800" b="0" i="0" u="none" strike="noStrike" kern="1200" cap="none" spc="0" normalizeH="0" baseline="0" noProof="0">
                <a:ln>
                  <a:noFill/>
                </a:ln>
                <a:solidFill>
                  <a:srgbClr val="000000"/>
                </a:solidFill>
                <a:effectLst/>
                <a:uLnTx/>
                <a:uFillTx/>
                <a:latin typeface="Segoe UI"/>
                <a:ea typeface="+mn-ea"/>
                <a:cs typeface="Segoe UI"/>
              </a:rPr>
              <a:t>(3 </a:t>
            </a:r>
            <a:r>
              <a:rPr kumimoji="0" lang="en-US" sz="800" b="0" i="0" u="none" strike="noStrike" kern="1200" cap="none" spc="0" normalizeH="0" baseline="0" noProof="0" err="1">
                <a:ln>
                  <a:noFill/>
                </a:ln>
                <a:solidFill>
                  <a:srgbClr val="000000"/>
                </a:solidFill>
                <a:effectLst/>
                <a:uLnTx/>
                <a:uFillTx/>
                <a:latin typeface="Segoe UI"/>
                <a:ea typeface="+mn-ea"/>
                <a:cs typeface="Segoe UI"/>
              </a:rPr>
              <a:t>hrs</a:t>
            </a:r>
            <a:r>
              <a:rPr kumimoji="0" lang="en-US" sz="800" b="0" i="0" u="none" strike="noStrike" kern="1200" cap="none" spc="0" normalizeH="0" baseline="0" noProof="0">
                <a:ln>
                  <a:noFill/>
                </a:ln>
                <a:solidFill>
                  <a:srgbClr val="000000"/>
                </a:solidFill>
                <a:effectLst/>
                <a:uLnTx/>
                <a:uFillTx/>
                <a:latin typeface="Segoe UI"/>
                <a:ea typeface="+mn-ea"/>
                <a:cs typeface="Segoe UI"/>
              </a:rPr>
              <a:t>)</a:t>
            </a:r>
          </a:p>
        </p:txBody>
      </p:sp>
      <p:grpSp>
        <p:nvGrpSpPr>
          <p:cNvPr id="239" name="Group 238">
            <a:extLst>
              <a:ext uri="{FF2B5EF4-FFF2-40B4-BE49-F238E27FC236}">
                <a16:creationId xmlns:a16="http://schemas.microsoft.com/office/drawing/2014/main" id="{FE1E44B4-054C-DBF6-4997-0661E9AA7D60}"/>
              </a:ext>
              <a:ext uri="{C183D7F6-B498-43B3-948B-1728B52AA6E4}">
                <adec:decorative xmlns:adec="http://schemas.microsoft.com/office/drawing/2017/decorative" val="1"/>
              </a:ext>
            </a:extLst>
          </p:cNvPr>
          <p:cNvGrpSpPr/>
          <p:nvPr/>
        </p:nvGrpSpPr>
        <p:grpSpPr>
          <a:xfrm>
            <a:off x="9112760" y="1925795"/>
            <a:ext cx="177136" cy="259330"/>
            <a:chOff x="197343" y="3413628"/>
            <a:chExt cx="259345" cy="379686"/>
          </a:xfrm>
        </p:grpSpPr>
        <p:pic>
          <p:nvPicPr>
            <p:cNvPr id="240" name="Graphic 239">
              <a:extLst>
                <a:ext uri="{FF2B5EF4-FFF2-40B4-BE49-F238E27FC236}">
                  <a16:creationId xmlns:a16="http://schemas.microsoft.com/office/drawing/2014/main" id="{F1D4CDB9-8AD4-9298-3E3E-7BDD2A329E09}"/>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197343" y="3413628"/>
              <a:ext cx="259345" cy="259345"/>
            </a:xfrm>
            <a:prstGeom prst="rect">
              <a:avLst/>
            </a:prstGeom>
          </p:spPr>
        </p:pic>
        <p:sp>
          <p:nvSpPr>
            <p:cNvPr id="241" name="TextBox 240">
              <a:extLst>
                <a:ext uri="{FF2B5EF4-FFF2-40B4-BE49-F238E27FC236}">
                  <a16:creationId xmlns:a16="http://schemas.microsoft.com/office/drawing/2014/main" id="{37CD1FF1-7D3A-7E1E-6E90-96D064789E89}"/>
                </a:ext>
              </a:extLst>
            </p:cNvPr>
            <p:cNvSpPr txBox="1"/>
            <p:nvPr/>
          </p:nvSpPr>
          <p:spPr>
            <a:xfrm>
              <a:off x="198871" y="3680660"/>
              <a:ext cx="256289" cy="112654"/>
            </a:xfrm>
            <a:prstGeom prst="rect">
              <a:avLst/>
            </a:prstGeom>
            <a:noFill/>
          </p:spPr>
          <p:txBody>
            <a:bodyPr wrap="none" lIns="0" tIns="0" rIns="0" bIns="0" rtlCol="0">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500" b="0" i="0" u="none" strike="noStrike" kern="1200" cap="all" spc="10" normalizeH="0" baseline="0" noProof="0">
                  <a:ln>
                    <a:noFill/>
                  </a:ln>
                  <a:solidFill>
                    <a:srgbClr val="000000"/>
                  </a:solidFill>
                  <a:effectLst/>
                  <a:uLnTx/>
                  <a:uFillTx/>
                  <a:latin typeface="Segoe UI Semibold"/>
                  <a:ea typeface="+mn-ea"/>
                  <a:cs typeface="+mn-cs"/>
                </a:rPr>
                <a:t>Docs</a:t>
              </a:r>
            </a:p>
          </p:txBody>
        </p:sp>
      </p:grpSp>
      <p:grpSp>
        <p:nvGrpSpPr>
          <p:cNvPr id="242" name="Group 241">
            <a:extLst>
              <a:ext uri="{FF2B5EF4-FFF2-40B4-BE49-F238E27FC236}">
                <a16:creationId xmlns:a16="http://schemas.microsoft.com/office/drawing/2014/main" id="{62309619-EB1B-F732-19B8-A529EF6B66A1}"/>
              </a:ext>
              <a:ext uri="{C183D7F6-B498-43B3-948B-1728B52AA6E4}">
                <adec:decorative xmlns:adec="http://schemas.microsoft.com/office/drawing/2017/decorative" val="1"/>
              </a:ext>
            </a:extLst>
          </p:cNvPr>
          <p:cNvGrpSpPr/>
          <p:nvPr/>
        </p:nvGrpSpPr>
        <p:grpSpPr>
          <a:xfrm>
            <a:off x="9112760" y="4221858"/>
            <a:ext cx="177136" cy="259330"/>
            <a:chOff x="197343" y="3413628"/>
            <a:chExt cx="259345" cy="379686"/>
          </a:xfrm>
        </p:grpSpPr>
        <p:pic>
          <p:nvPicPr>
            <p:cNvPr id="243" name="Graphic 242">
              <a:extLst>
                <a:ext uri="{FF2B5EF4-FFF2-40B4-BE49-F238E27FC236}">
                  <a16:creationId xmlns:a16="http://schemas.microsoft.com/office/drawing/2014/main" id="{A0F1A2D2-CEF6-9AE4-1D9E-7884E45EC690}"/>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197343" y="3413628"/>
              <a:ext cx="259345" cy="259345"/>
            </a:xfrm>
            <a:prstGeom prst="rect">
              <a:avLst/>
            </a:prstGeom>
          </p:spPr>
        </p:pic>
        <p:sp>
          <p:nvSpPr>
            <p:cNvPr id="244" name="TextBox 243">
              <a:extLst>
                <a:ext uri="{FF2B5EF4-FFF2-40B4-BE49-F238E27FC236}">
                  <a16:creationId xmlns:a16="http://schemas.microsoft.com/office/drawing/2014/main" id="{D8A52784-762E-806E-72A5-CC8DA349F9F8}"/>
                </a:ext>
              </a:extLst>
            </p:cNvPr>
            <p:cNvSpPr txBox="1"/>
            <p:nvPr/>
          </p:nvSpPr>
          <p:spPr>
            <a:xfrm>
              <a:off x="198871" y="3680660"/>
              <a:ext cx="256289" cy="112654"/>
            </a:xfrm>
            <a:prstGeom prst="rect">
              <a:avLst/>
            </a:prstGeom>
            <a:noFill/>
          </p:spPr>
          <p:txBody>
            <a:bodyPr wrap="none" lIns="0" tIns="0" rIns="0" bIns="0" rtlCol="0">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500" b="0" i="0" u="none" strike="noStrike" kern="1200" cap="all" spc="10" normalizeH="0" baseline="0" noProof="0">
                  <a:ln>
                    <a:noFill/>
                  </a:ln>
                  <a:solidFill>
                    <a:srgbClr val="000000"/>
                  </a:solidFill>
                  <a:effectLst/>
                  <a:uLnTx/>
                  <a:uFillTx/>
                  <a:latin typeface="Segoe UI Semibold"/>
                  <a:ea typeface="+mn-ea"/>
                  <a:cs typeface="+mn-cs"/>
                </a:rPr>
                <a:t>Docs</a:t>
              </a:r>
            </a:p>
          </p:txBody>
        </p:sp>
      </p:grpSp>
      <p:grpSp>
        <p:nvGrpSpPr>
          <p:cNvPr id="245" name="Group 244">
            <a:extLst>
              <a:ext uri="{FF2B5EF4-FFF2-40B4-BE49-F238E27FC236}">
                <a16:creationId xmlns:a16="http://schemas.microsoft.com/office/drawing/2014/main" id="{D3AA5818-3427-5957-0DB8-9294E13046FE}"/>
              </a:ext>
              <a:ext uri="{C183D7F6-B498-43B3-948B-1728B52AA6E4}">
                <adec:decorative xmlns:adec="http://schemas.microsoft.com/office/drawing/2017/decorative" val="1"/>
              </a:ext>
            </a:extLst>
          </p:cNvPr>
          <p:cNvGrpSpPr/>
          <p:nvPr/>
        </p:nvGrpSpPr>
        <p:grpSpPr>
          <a:xfrm>
            <a:off x="9076454" y="4651731"/>
            <a:ext cx="249748" cy="259330"/>
            <a:chOff x="144189" y="3924298"/>
            <a:chExt cx="365656" cy="379686"/>
          </a:xfrm>
        </p:grpSpPr>
        <p:pic>
          <p:nvPicPr>
            <p:cNvPr id="246" name="Graphic 245">
              <a:extLst>
                <a:ext uri="{FF2B5EF4-FFF2-40B4-BE49-F238E27FC236}">
                  <a16:creationId xmlns:a16="http://schemas.microsoft.com/office/drawing/2014/main" id="{EFD93A61-719F-D55F-59B9-1237292B409D}"/>
                </a:ext>
              </a:extLst>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197343" y="3924298"/>
              <a:ext cx="259345" cy="259345"/>
            </a:xfrm>
            <a:prstGeom prst="rect">
              <a:avLst/>
            </a:prstGeom>
          </p:spPr>
        </p:pic>
        <p:sp>
          <p:nvSpPr>
            <p:cNvPr id="247" name="TextBox 246">
              <a:extLst>
                <a:ext uri="{FF2B5EF4-FFF2-40B4-BE49-F238E27FC236}">
                  <a16:creationId xmlns:a16="http://schemas.microsoft.com/office/drawing/2014/main" id="{A68E7620-E0A6-B027-F5E6-1DB2634E62B2}"/>
                </a:ext>
              </a:extLst>
            </p:cNvPr>
            <p:cNvSpPr txBox="1"/>
            <p:nvPr/>
          </p:nvSpPr>
          <p:spPr>
            <a:xfrm>
              <a:off x="144189" y="4191330"/>
              <a:ext cx="365656" cy="112654"/>
            </a:xfrm>
            <a:prstGeom prst="rect">
              <a:avLst/>
            </a:prstGeom>
            <a:noFill/>
          </p:spPr>
          <p:txBody>
            <a:bodyPr wrap="none" lIns="0" tIns="0" rIns="0" bIns="0" rtlCol="0">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500" b="0" i="0" u="none" strike="noStrike" kern="1200" cap="all" spc="10" normalizeH="0" baseline="0" noProof="0">
                  <a:ln>
                    <a:noFill/>
                  </a:ln>
                  <a:solidFill>
                    <a:srgbClr val="000000"/>
                  </a:solidFill>
                  <a:effectLst/>
                  <a:uLnTx/>
                  <a:uFillTx/>
                  <a:latin typeface="Segoe UI Semibold"/>
                  <a:ea typeface="+mn-ea"/>
                  <a:cs typeface="+mn-cs"/>
                </a:rPr>
                <a:t>Course</a:t>
              </a:r>
            </a:p>
          </p:txBody>
        </p:sp>
      </p:grpSp>
      <p:grpSp>
        <p:nvGrpSpPr>
          <p:cNvPr id="248" name="Group 247">
            <a:extLst>
              <a:ext uri="{FF2B5EF4-FFF2-40B4-BE49-F238E27FC236}">
                <a16:creationId xmlns:a16="http://schemas.microsoft.com/office/drawing/2014/main" id="{518BDE39-ED78-BC2B-DAF2-D5963573165D}"/>
              </a:ext>
              <a:ext uri="{C183D7F6-B498-43B3-948B-1728B52AA6E4}">
                <adec:decorative xmlns:adec="http://schemas.microsoft.com/office/drawing/2017/decorative" val="1"/>
              </a:ext>
            </a:extLst>
          </p:cNvPr>
          <p:cNvGrpSpPr/>
          <p:nvPr/>
        </p:nvGrpSpPr>
        <p:grpSpPr>
          <a:xfrm>
            <a:off x="9076454" y="5072182"/>
            <a:ext cx="249748" cy="259330"/>
            <a:chOff x="144189" y="3924298"/>
            <a:chExt cx="365656" cy="379686"/>
          </a:xfrm>
        </p:grpSpPr>
        <p:pic>
          <p:nvPicPr>
            <p:cNvPr id="249" name="Graphic 248">
              <a:extLst>
                <a:ext uri="{FF2B5EF4-FFF2-40B4-BE49-F238E27FC236}">
                  <a16:creationId xmlns:a16="http://schemas.microsoft.com/office/drawing/2014/main" id="{D2E28131-0FC2-2353-6C73-428B3AF93A91}"/>
                </a:ext>
              </a:extLst>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197343" y="3924298"/>
              <a:ext cx="259345" cy="259345"/>
            </a:xfrm>
            <a:prstGeom prst="rect">
              <a:avLst/>
            </a:prstGeom>
          </p:spPr>
        </p:pic>
        <p:sp>
          <p:nvSpPr>
            <p:cNvPr id="250" name="TextBox 249">
              <a:extLst>
                <a:ext uri="{FF2B5EF4-FFF2-40B4-BE49-F238E27FC236}">
                  <a16:creationId xmlns:a16="http://schemas.microsoft.com/office/drawing/2014/main" id="{6F288644-FA7B-4B52-A205-C109D3B06DA2}"/>
                </a:ext>
              </a:extLst>
            </p:cNvPr>
            <p:cNvSpPr txBox="1"/>
            <p:nvPr/>
          </p:nvSpPr>
          <p:spPr>
            <a:xfrm>
              <a:off x="144189" y="4191330"/>
              <a:ext cx="365656" cy="112654"/>
            </a:xfrm>
            <a:prstGeom prst="rect">
              <a:avLst/>
            </a:prstGeom>
            <a:noFill/>
          </p:spPr>
          <p:txBody>
            <a:bodyPr wrap="none" lIns="0" tIns="0" rIns="0" bIns="0" rtlCol="0">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500" b="0" i="0" u="none" strike="noStrike" kern="1200" cap="all" spc="10" normalizeH="0" baseline="0" noProof="0">
                  <a:ln>
                    <a:noFill/>
                  </a:ln>
                  <a:solidFill>
                    <a:srgbClr val="000000"/>
                  </a:solidFill>
                  <a:effectLst/>
                  <a:uLnTx/>
                  <a:uFillTx/>
                  <a:latin typeface="Segoe UI Semibold"/>
                  <a:ea typeface="+mn-ea"/>
                  <a:cs typeface="+mn-cs"/>
                </a:rPr>
                <a:t>Course</a:t>
              </a:r>
            </a:p>
          </p:txBody>
        </p:sp>
      </p:grpSp>
      <p:grpSp>
        <p:nvGrpSpPr>
          <p:cNvPr id="251" name="Group 250">
            <a:extLst>
              <a:ext uri="{FF2B5EF4-FFF2-40B4-BE49-F238E27FC236}">
                <a16:creationId xmlns:a16="http://schemas.microsoft.com/office/drawing/2014/main" id="{93F46E9B-D887-EC16-D5B9-AADA4446EB1B}"/>
              </a:ext>
              <a:ext uri="{C183D7F6-B498-43B3-948B-1728B52AA6E4}">
                <adec:decorative xmlns:adec="http://schemas.microsoft.com/office/drawing/2017/decorative" val="1"/>
              </a:ext>
            </a:extLst>
          </p:cNvPr>
          <p:cNvGrpSpPr/>
          <p:nvPr/>
        </p:nvGrpSpPr>
        <p:grpSpPr>
          <a:xfrm>
            <a:off x="9076454" y="5500610"/>
            <a:ext cx="249748" cy="259330"/>
            <a:chOff x="144189" y="3924298"/>
            <a:chExt cx="365656" cy="379686"/>
          </a:xfrm>
        </p:grpSpPr>
        <p:pic>
          <p:nvPicPr>
            <p:cNvPr id="252" name="Graphic 251">
              <a:extLst>
                <a:ext uri="{FF2B5EF4-FFF2-40B4-BE49-F238E27FC236}">
                  <a16:creationId xmlns:a16="http://schemas.microsoft.com/office/drawing/2014/main" id="{89AC3CF1-3135-5107-5B74-605C3BC91F68}"/>
                </a:ext>
              </a:extLst>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197343" y="3924298"/>
              <a:ext cx="259345" cy="259345"/>
            </a:xfrm>
            <a:prstGeom prst="rect">
              <a:avLst/>
            </a:prstGeom>
          </p:spPr>
        </p:pic>
        <p:sp>
          <p:nvSpPr>
            <p:cNvPr id="253" name="TextBox 252">
              <a:extLst>
                <a:ext uri="{FF2B5EF4-FFF2-40B4-BE49-F238E27FC236}">
                  <a16:creationId xmlns:a16="http://schemas.microsoft.com/office/drawing/2014/main" id="{3D8A1E35-456C-254B-D534-A331E79EFCAF}"/>
                </a:ext>
              </a:extLst>
            </p:cNvPr>
            <p:cNvSpPr txBox="1"/>
            <p:nvPr/>
          </p:nvSpPr>
          <p:spPr>
            <a:xfrm>
              <a:off x="144189" y="4191330"/>
              <a:ext cx="365656" cy="112654"/>
            </a:xfrm>
            <a:prstGeom prst="rect">
              <a:avLst/>
            </a:prstGeom>
            <a:noFill/>
          </p:spPr>
          <p:txBody>
            <a:bodyPr wrap="none" lIns="0" tIns="0" rIns="0" bIns="0" rtlCol="0">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500" b="0" i="0" u="none" strike="noStrike" kern="1200" cap="all" spc="10" normalizeH="0" baseline="0" noProof="0">
                  <a:ln>
                    <a:noFill/>
                  </a:ln>
                  <a:solidFill>
                    <a:srgbClr val="000000"/>
                  </a:solidFill>
                  <a:effectLst/>
                  <a:uLnTx/>
                  <a:uFillTx/>
                  <a:latin typeface="Segoe UI Semibold"/>
                  <a:ea typeface="+mn-ea"/>
                  <a:cs typeface="+mn-cs"/>
                </a:rPr>
                <a:t>Course</a:t>
              </a:r>
            </a:p>
          </p:txBody>
        </p:sp>
      </p:grpSp>
      <p:grpSp>
        <p:nvGrpSpPr>
          <p:cNvPr id="254" name="Group 253">
            <a:extLst>
              <a:ext uri="{FF2B5EF4-FFF2-40B4-BE49-F238E27FC236}">
                <a16:creationId xmlns:a16="http://schemas.microsoft.com/office/drawing/2014/main" id="{0EE955F9-B128-0AD6-6BE9-D2C770BC838D}"/>
              </a:ext>
              <a:ext uri="{C183D7F6-B498-43B3-948B-1728B52AA6E4}">
                <adec:decorative xmlns:adec="http://schemas.microsoft.com/office/drawing/2017/decorative" val="1"/>
              </a:ext>
            </a:extLst>
          </p:cNvPr>
          <p:cNvGrpSpPr/>
          <p:nvPr/>
        </p:nvGrpSpPr>
        <p:grpSpPr>
          <a:xfrm>
            <a:off x="9076454" y="5933735"/>
            <a:ext cx="249748" cy="259330"/>
            <a:chOff x="144189" y="3924298"/>
            <a:chExt cx="365656" cy="379686"/>
          </a:xfrm>
        </p:grpSpPr>
        <p:pic>
          <p:nvPicPr>
            <p:cNvPr id="255" name="Graphic 254">
              <a:extLst>
                <a:ext uri="{FF2B5EF4-FFF2-40B4-BE49-F238E27FC236}">
                  <a16:creationId xmlns:a16="http://schemas.microsoft.com/office/drawing/2014/main" id="{3B9A1132-B9D4-BB9C-4AFD-A74C156295E9}"/>
                </a:ext>
              </a:extLst>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197343" y="3924298"/>
              <a:ext cx="259345" cy="259345"/>
            </a:xfrm>
            <a:prstGeom prst="rect">
              <a:avLst/>
            </a:prstGeom>
          </p:spPr>
        </p:pic>
        <p:sp>
          <p:nvSpPr>
            <p:cNvPr id="256" name="TextBox 255">
              <a:extLst>
                <a:ext uri="{FF2B5EF4-FFF2-40B4-BE49-F238E27FC236}">
                  <a16:creationId xmlns:a16="http://schemas.microsoft.com/office/drawing/2014/main" id="{BC1B0DB1-95CB-51CF-274D-12A719111E19}"/>
                </a:ext>
              </a:extLst>
            </p:cNvPr>
            <p:cNvSpPr txBox="1"/>
            <p:nvPr/>
          </p:nvSpPr>
          <p:spPr>
            <a:xfrm>
              <a:off x="144189" y="4191330"/>
              <a:ext cx="365656" cy="112654"/>
            </a:xfrm>
            <a:prstGeom prst="rect">
              <a:avLst/>
            </a:prstGeom>
            <a:noFill/>
          </p:spPr>
          <p:txBody>
            <a:bodyPr wrap="none" lIns="0" tIns="0" rIns="0" bIns="0" rtlCol="0">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500" b="0" i="0" u="none" strike="noStrike" kern="1200" cap="all" spc="10" normalizeH="0" baseline="0" noProof="0">
                  <a:ln>
                    <a:noFill/>
                  </a:ln>
                  <a:solidFill>
                    <a:srgbClr val="000000"/>
                  </a:solidFill>
                  <a:effectLst/>
                  <a:uLnTx/>
                  <a:uFillTx/>
                  <a:latin typeface="Segoe UI Semibold"/>
                  <a:ea typeface="+mn-ea"/>
                  <a:cs typeface="+mn-cs"/>
                </a:rPr>
                <a:t>Course</a:t>
              </a:r>
            </a:p>
          </p:txBody>
        </p:sp>
      </p:grpSp>
      <p:cxnSp>
        <p:nvCxnSpPr>
          <p:cNvPr id="257" name="Straight Connector 256">
            <a:extLst>
              <a:ext uri="{FF2B5EF4-FFF2-40B4-BE49-F238E27FC236}">
                <a16:creationId xmlns:a16="http://schemas.microsoft.com/office/drawing/2014/main" id="{06C7E46D-3251-4322-475B-58FC4E7FD5B4}"/>
              </a:ext>
              <a:ext uri="{C183D7F6-B498-43B3-948B-1728B52AA6E4}">
                <adec:decorative xmlns:adec="http://schemas.microsoft.com/office/drawing/2017/decorative" val="1"/>
              </a:ext>
            </a:extLst>
          </p:cNvPr>
          <p:cNvCxnSpPr>
            <a:cxnSpLocks/>
          </p:cNvCxnSpPr>
          <p:nvPr/>
        </p:nvCxnSpPr>
        <p:spPr>
          <a:xfrm>
            <a:off x="8979748" y="4579799"/>
            <a:ext cx="2615184" cy="0"/>
          </a:xfrm>
          <a:prstGeom prst="line">
            <a:avLst/>
          </a:prstGeom>
          <a:ln w="6350">
            <a:solidFill>
              <a:schemeClr val="bg1">
                <a:lumMod val="75000"/>
                <a:alpha val="5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258" name="Straight Connector 257">
            <a:extLst>
              <a:ext uri="{FF2B5EF4-FFF2-40B4-BE49-F238E27FC236}">
                <a16:creationId xmlns:a16="http://schemas.microsoft.com/office/drawing/2014/main" id="{F6A5FA3D-B840-474C-AAA0-8B9941830EA9}"/>
              </a:ext>
              <a:ext uri="{C183D7F6-B498-43B3-948B-1728B52AA6E4}">
                <adec:decorative xmlns:adec="http://schemas.microsoft.com/office/drawing/2017/decorative" val="1"/>
              </a:ext>
            </a:extLst>
          </p:cNvPr>
          <p:cNvCxnSpPr>
            <a:cxnSpLocks/>
          </p:cNvCxnSpPr>
          <p:nvPr/>
        </p:nvCxnSpPr>
        <p:spPr>
          <a:xfrm>
            <a:off x="8979748" y="5010665"/>
            <a:ext cx="2615184" cy="0"/>
          </a:xfrm>
          <a:prstGeom prst="line">
            <a:avLst/>
          </a:prstGeom>
          <a:ln w="6350">
            <a:solidFill>
              <a:schemeClr val="bg1">
                <a:lumMod val="75000"/>
                <a:alpha val="5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259" name="Straight Connector 258">
            <a:extLst>
              <a:ext uri="{FF2B5EF4-FFF2-40B4-BE49-F238E27FC236}">
                <a16:creationId xmlns:a16="http://schemas.microsoft.com/office/drawing/2014/main" id="{CB9B7C91-CA54-CA7C-17A4-8AFE2FF0A79E}"/>
              </a:ext>
              <a:ext uri="{C183D7F6-B498-43B3-948B-1728B52AA6E4}">
                <adec:decorative xmlns:adec="http://schemas.microsoft.com/office/drawing/2017/decorative" val="1"/>
              </a:ext>
            </a:extLst>
          </p:cNvPr>
          <p:cNvCxnSpPr>
            <a:cxnSpLocks/>
          </p:cNvCxnSpPr>
          <p:nvPr/>
        </p:nvCxnSpPr>
        <p:spPr>
          <a:xfrm>
            <a:off x="8979748" y="5434081"/>
            <a:ext cx="2615184" cy="0"/>
          </a:xfrm>
          <a:prstGeom prst="line">
            <a:avLst/>
          </a:prstGeom>
          <a:ln w="6350">
            <a:solidFill>
              <a:schemeClr val="bg1">
                <a:lumMod val="75000"/>
                <a:alpha val="5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260" name="Straight Connector 259">
            <a:extLst>
              <a:ext uri="{FF2B5EF4-FFF2-40B4-BE49-F238E27FC236}">
                <a16:creationId xmlns:a16="http://schemas.microsoft.com/office/drawing/2014/main" id="{00C33BA7-61CF-163E-D8D1-C29A7ED848C8}"/>
              </a:ext>
              <a:ext uri="{C183D7F6-B498-43B3-948B-1728B52AA6E4}">
                <adec:decorative xmlns:adec="http://schemas.microsoft.com/office/drawing/2017/decorative" val="1"/>
              </a:ext>
            </a:extLst>
          </p:cNvPr>
          <p:cNvCxnSpPr>
            <a:cxnSpLocks/>
          </p:cNvCxnSpPr>
          <p:nvPr/>
        </p:nvCxnSpPr>
        <p:spPr>
          <a:xfrm>
            <a:off x="8979748" y="5866505"/>
            <a:ext cx="2615184" cy="0"/>
          </a:xfrm>
          <a:prstGeom prst="line">
            <a:avLst/>
          </a:prstGeom>
          <a:ln w="6350">
            <a:solidFill>
              <a:schemeClr val="bg1">
                <a:lumMod val="75000"/>
                <a:alpha val="5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262" name="Title 1">
            <a:extLst>
              <a:ext uri="{FF2B5EF4-FFF2-40B4-BE49-F238E27FC236}">
                <a16:creationId xmlns:a16="http://schemas.microsoft.com/office/drawing/2014/main" id="{AFB3EE10-9161-7E07-67E0-36B09145FE81}"/>
              </a:ext>
              <a:ext uri="{C183D7F6-B498-43B3-948B-1728B52AA6E4}">
                <adec:decorative xmlns:adec="http://schemas.microsoft.com/office/drawing/2017/decorative" val="1"/>
              </a:ext>
            </a:extLst>
          </p:cNvPr>
          <p:cNvSpPr txBox="1">
            <a:spLocks/>
          </p:cNvSpPr>
          <p:nvPr/>
        </p:nvSpPr>
        <p:spPr>
          <a:xfrm>
            <a:off x="588963" y="342439"/>
            <a:ext cx="11010900" cy="246221"/>
          </a:xfrm>
          <a:prstGeom prst="rect">
            <a:avLst/>
          </a:prstGeom>
        </p:spPr>
        <p:txBody>
          <a:bodyPr vert="horz" wrap="square" lIns="0" tIns="0" rIns="0" bIns="0" rtlCol="0" anchor="b">
            <a:spAutoFit/>
          </a:bodyPr>
          <a:lstStyle>
            <a:lvl1pPr algn="l" defTabSz="932742" rtl="0" eaLnBrk="1" latinLnBrk="0" hangingPunct="1">
              <a:lnSpc>
                <a:spcPct val="100000"/>
              </a:lnSpc>
              <a:spcBef>
                <a:spcPct val="0"/>
              </a:spcBef>
              <a:buNone/>
              <a:defRPr lang="en-US" sz="3600" b="0" i="0" kern="1200" cap="none" spc="0" baseline="0">
                <a:ln w="3175">
                  <a:noFill/>
                </a:ln>
                <a:solidFill>
                  <a:schemeClr val="tx1"/>
                </a:solidFill>
                <a:effectLst/>
                <a:latin typeface="+mj-lt"/>
                <a:ea typeface="+mn-ea"/>
                <a:cs typeface="Segoe UI Semibold" panose="020B0502040204020203" pitchFamily="34" charset="0"/>
              </a:defRPr>
            </a:lvl1pPr>
          </a:lstStyle>
          <a:p>
            <a:pPr marL="0" marR="0" lvl="0" indent="0" algn="ctr" defTabSz="932742" rtl="0" eaLnBrk="1" fontAlgn="auto" latinLnBrk="0" hangingPunct="1">
              <a:lnSpc>
                <a:spcPct val="100000"/>
              </a:lnSpc>
              <a:spcBef>
                <a:spcPct val="0"/>
              </a:spcBef>
              <a:spcAft>
                <a:spcPts val="0"/>
              </a:spcAft>
              <a:buClrTx/>
              <a:buSzTx/>
              <a:buFontTx/>
              <a:buNone/>
              <a:tabLst/>
              <a:defRPr/>
            </a:pPr>
            <a:r>
              <a:rPr kumimoji="0" lang="en-US" sz="1600" b="0" i="0" u="none" strike="noStrike" kern="1200" cap="none" spc="0" normalizeH="0" baseline="0" noProof="0" dirty="0">
                <a:ln w="3175">
                  <a:noFill/>
                </a:ln>
                <a:solidFill>
                  <a:srgbClr val="0078D4"/>
                </a:solidFill>
                <a:effectLst/>
                <a:uLnTx/>
                <a:uFillTx/>
                <a:latin typeface="Segoe UI Semibold"/>
                <a:ea typeface="+mn-ea"/>
                <a:cs typeface="Segoe UI Semibold" panose="020B0502040204020203" pitchFamily="34" charset="0"/>
              </a:rPr>
              <a:t>Microsoft 365 Copilot</a:t>
            </a:r>
          </a:p>
        </p:txBody>
      </p:sp>
      <p:grpSp>
        <p:nvGrpSpPr>
          <p:cNvPr id="3" name="Group 2">
            <a:extLst>
              <a:ext uri="{FF2B5EF4-FFF2-40B4-BE49-F238E27FC236}">
                <a16:creationId xmlns:a16="http://schemas.microsoft.com/office/drawing/2014/main" id="{44C91862-F15A-E62B-590B-D81719F84861}"/>
              </a:ext>
              <a:ext uri="{C183D7F6-B498-43B3-948B-1728B52AA6E4}">
                <adec:decorative xmlns:adec="http://schemas.microsoft.com/office/drawing/2017/decorative" val="1"/>
              </a:ext>
            </a:extLst>
          </p:cNvPr>
          <p:cNvGrpSpPr/>
          <p:nvPr/>
        </p:nvGrpSpPr>
        <p:grpSpPr>
          <a:xfrm>
            <a:off x="3630145" y="5938615"/>
            <a:ext cx="252634" cy="259330"/>
            <a:chOff x="142075" y="4945638"/>
            <a:chExt cx="369881" cy="379683"/>
          </a:xfrm>
        </p:grpSpPr>
        <p:pic>
          <p:nvPicPr>
            <p:cNvPr id="4" name="Graphic 3">
              <a:extLst>
                <a:ext uri="{FF2B5EF4-FFF2-40B4-BE49-F238E27FC236}">
                  <a16:creationId xmlns:a16="http://schemas.microsoft.com/office/drawing/2014/main" id="{7F6B7517-2FDF-E272-F478-D005C018A2FD}"/>
                </a:ext>
              </a:extLst>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197343" y="4945638"/>
              <a:ext cx="259345" cy="259345"/>
            </a:xfrm>
            <a:prstGeom prst="rect">
              <a:avLst/>
            </a:prstGeom>
          </p:spPr>
        </p:pic>
        <p:sp>
          <p:nvSpPr>
            <p:cNvPr id="5" name="TextBox 4">
              <a:extLst>
                <a:ext uri="{FF2B5EF4-FFF2-40B4-BE49-F238E27FC236}">
                  <a16:creationId xmlns:a16="http://schemas.microsoft.com/office/drawing/2014/main" id="{DEA1F337-E67F-0C15-E753-F6195BA0A8E2}"/>
                </a:ext>
              </a:extLst>
            </p:cNvPr>
            <p:cNvSpPr txBox="1"/>
            <p:nvPr/>
          </p:nvSpPr>
          <p:spPr>
            <a:xfrm>
              <a:off x="142075" y="5212668"/>
              <a:ext cx="369881" cy="112653"/>
            </a:xfrm>
            <a:prstGeom prst="rect">
              <a:avLst/>
            </a:prstGeom>
            <a:noFill/>
          </p:spPr>
          <p:txBody>
            <a:bodyPr wrap="none" lIns="0" tIns="0" rIns="0" bIns="0" rtlCol="0">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500" b="0" i="0" u="none" strike="noStrike" kern="1200" cap="all" spc="10" normalizeH="0" baseline="0" noProof="0">
                  <a:ln>
                    <a:noFill/>
                  </a:ln>
                  <a:solidFill>
                    <a:srgbClr val="000000"/>
                  </a:solidFill>
                  <a:effectLst/>
                  <a:uLnTx/>
                  <a:uFillTx/>
                  <a:latin typeface="Segoe UI Semibold"/>
                  <a:ea typeface="+mn-ea"/>
                  <a:cs typeface="+mn-cs"/>
                </a:rPr>
                <a:t>Article</a:t>
              </a:r>
            </a:p>
          </p:txBody>
        </p:sp>
      </p:grpSp>
      <p:cxnSp>
        <p:nvCxnSpPr>
          <p:cNvPr id="6" name="Straight Connector 5">
            <a:extLst>
              <a:ext uri="{FF2B5EF4-FFF2-40B4-BE49-F238E27FC236}">
                <a16:creationId xmlns:a16="http://schemas.microsoft.com/office/drawing/2014/main" id="{0135E4DE-B113-3782-21F3-A22280662AE5}"/>
              </a:ext>
              <a:ext uri="{C183D7F6-B498-43B3-948B-1728B52AA6E4}">
                <adec:decorative xmlns:adec="http://schemas.microsoft.com/office/drawing/2017/decorative" val="1"/>
              </a:ext>
            </a:extLst>
          </p:cNvPr>
          <p:cNvCxnSpPr>
            <a:cxnSpLocks/>
          </p:cNvCxnSpPr>
          <p:nvPr/>
        </p:nvCxnSpPr>
        <p:spPr>
          <a:xfrm>
            <a:off x="819807" y="5737548"/>
            <a:ext cx="2615184" cy="0"/>
          </a:xfrm>
          <a:prstGeom prst="line">
            <a:avLst/>
          </a:prstGeom>
          <a:ln w="6350">
            <a:solidFill>
              <a:schemeClr val="bg1">
                <a:lumMod val="75000"/>
                <a:alpha val="5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grpSp>
        <p:nvGrpSpPr>
          <p:cNvPr id="9" name="Group 8">
            <a:extLst>
              <a:ext uri="{FF2B5EF4-FFF2-40B4-BE49-F238E27FC236}">
                <a16:creationId xmlns:a16="http://schemas.microsoft.com/office/drawing/2014/main" id="{6C037BD2-17D0-20FC-D8AC-BBC0EFBB99BC}"/>
              </a:ext>
              <a:ext uri="{C183D7F6-B498-43B3-948B-1728B52AA6E4}">
                <adec:decorative xmlns:adec="http://schemas.microsoft.com/office/drawing/2017/decorative" val="1"/>
              </a:ext>
            </a:extLst>
          </p:cNvPr>
          <p:cNvGrpSpPr/>
          <p:nvPr/>
        </p:nvGrpSpPr>
        <p:grpSpPr>
          <a:xfrm>
            <a:off x="975010" y="5823932"/>
            <a:ext cx="177136" cy="259330"/>
            <a:chOff x="197343" y="3413628"/>
            <a:chExt cx="259345" cy="379686"/>
          </a:xfrm>
        </p:grpSpPr>
        <p:pic>
          <p:nvPicPr>
            <p:cNvPr id="10" name="Graphic 9">
              <a:extLst>
                <a:ext uri="{FF2B5EF4-FFF2-40B4-BE49-F238E27FC236}">
                  <a16:creationId xmlns:a16="http://schemas.microsoft.com/office/drawing/2014/main" id="{7968BFE4-22BC-CE0F-82BB-EB6283085E25}"/>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197343" y="3413628"/>
              <a:ext cx="259345" cy="259345"/>
            </a:xfrm>
            <a:prstGeom prst="rect">
              <a:avLst/>
            </a:prstGeom>
          </p:spPr>
        </p:pic>
        <p:sp>
          <p:nvSpPr>
            <p:cNvPr id="12" name="TextBox 11">
              <a:extLst>
                <a:ext uri="{FF2B5EF4-FFF2-40B4-BE49-F238E27FC236}">
                  <a16:creationId xmlns:a16="http://schemas.microsoft.com/office/drawing/2014/main" id="{F4E0AD03-A23A-0FFF-7452-0D1FFCFC9DA4}"/>
                </a:ext>
              </a:extLst>
            </p:cNvPr>
            <p:cNvSpPr txBox="1"/>
            <p:nvPr/>
          </p:nvSpPr>
          <p:spPr>
            <a:xfrm>
              <a:off x="198871" y="3680660"/>
              <a:ext cx="256289" cy="112654"/>
            </a:xfrm>
            <a:prstGeom prst="rect">
              <a:avLst/>
            </a:prstGeom>
            <a:noFill/>
          </p:spPr>
          <p:txBody>
            <a:bodyPr wrap="none" lIns="0" tIns="0" rIns="0" bIns="0" rtlCol="0">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500" b="0" i="0" u="none" strike="noStrike" kern="1200" cap="all" spc="10" normalizeH="0" baseline="0" noProof="0">
                  <a:ln>
                    <a:noFill/>
                  </a:ln>
                  <a:solidFill>
                    <a:srgbClr val="000000"/>
                  </a:solidFill>
                  <a:effectLst/>
                  <a:uLnTx/>
                  <a:uFillTx/>
                  <a:latin typeface="Segoe UI Semibold"/>
                  <a:ea typeface="+mn-ea"/>
                  <a:cs typeface="+mn-cs"/>
                </a:rPr>
                <a:t>Docs</a:t>
              </a:r>
            </a:p>
          </p:txBody>
        </p:sp>
      </p:grpSp>
    </p:spTree>
    <p:extLst>
      <p:ext uri="{BB962C8B-B14F-4D97-AF65-F5344CB8AC3E}">
        <p14:creationId xmlns:p14="http://schemas.microsoft.com/office/powerpoint/2010/main" val="4021859928"/>
      </p:ext>
    </p:extLst>
  </p:cSld>
  <p:clrMapOvr>
    <a:masterClrMapping/>
  </p:clrMapOvr>
  <p:transition>
    <p:fad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6CEEA3B-96FE-810D-41C3-17018E44D878}"/>
              </a:ext>
            </a:extLst>
          </p:cNvPr>
          <p:cNvSpPr>
            <a:spLocks noGrp="1"/>
          </p:cNvSpPr>
          <p:nvPr>
            <p:ph type="title"/>
          </p:nvPr>
        </p:nvSpPr>
        <p:spPr>
          <a:xfrm>
            <a:off x="588261" y="585216"/>
            <a:ext cx="11011601" cy="553998"/>
          </a:xfrm>
        </p:spPr>
        <p:txBody>
          <a:bodyPr>
            <a:normAutofit/>
          </a:bodyPr>
          <a:lstStyle/>
          <a:p>
            <a:r>
              <a:rPr lang="en-US"/>
              <a:t>Links to learn more (1 of 2)</a:t>
            </a:r>
          </a:p>
        </p:txBody>
      </p:sp>
      <p:sp>
        <p:nvSpPr>
          <p:cNvPr id="2" name="Rectangle 1">
            <a:extLst>
              <a:ext uri="{FF2B5EF4-FFF2-40B4-BE49-F238E27FC236}">
                <a16:creationId xmlns:a16="http://schemas.microsoft.com/office/drawing/2014/main" id="{73A43B8D-7A47-42B8-535E-5D3FAF304137}"/>
              </a:ext>
            </a:extLst>
          </p:cNvPr>
          <p:cNvSpPr/>
          <p:nvPr/>
        </p:nvSpPr>
        <p:spPr>
          <a:xfrm>
            <a:off x="588261" y="1348014"/>
            <a:ext cx="5252371" cy="5060360"/>
          </a:xfrm>
          <a:prstGeom prst="rect">
            <a:avLst/>
          </a:prstGeom>
          <a:noFill/>
        </p:spPr>
        <p:txBody>
          <a:bodyPr wrap="square" lIns="0" tIns="45720" rIns="91440" bIns="45720" anchor="t">
            <a:spAutoFit/>
          </a:bodyPr>
          <a:lstStyle/>
          <a:p>
            <a:pPr marL="0" marR="0" lvl="0" indent="0" algn="l" defTabSz="914400" rtl="0" eaLnBrk="1" fontAlgn="base" latinLnBrk="0" hangingPunct="1">
              <a:lnSpc>
                <a:spcPct val="100000"/>
              </a:lnSpc>
              <a:spcBef>
                <a:spcPts val="0"/>
              </a:spcBef>
              <a:spcAft>
                <a:spcPts val="500"/>
              </a:spcAft>
              <a:buClrTx/>
              <a:buSzTx/>
              <a:buFontTx/>
              <a:buNone/>
              <a:tabLst/>
              <a:defRPr/>
            </a:pPr>
            <a:r>
              <a:rPr kumimoji="0" lang="en-US" sz="1400" b="0" i="0" u="none" strike="noStrike" kern="1200" cap="none" spc="0" normalizeH="0" baseline="0" noProof="0">
                <a:ln>
                  <a:noFill/>
                </a:ln>
                <a:solidFill>
                  <a:srgbClr val="463668"/>
                </a:solidFill>
                <a:effectLst/>
                <a:uLnTx/>
                <a:uFillTx/>
                <a:latin typeface="Segoe UI Semibold" panose="020B0702040204020203" pitchFamily="34" charset="0"/>
                <a:ea typeface="+mn-ea"/>
                <a:cs typeface="Segoe UI Semibold" panose="020B0702040204020203" pitchFamily="34" charset="0"/>
                <a:hlinkClick r:id="rId3">
                  <a:extLst>
                    <a:ext uri="{A12FA001-AC4F-418D-AE19-62706E023703}">
                      <ahyp:hlinkClr xmlns:ahyp="http://schemas.microsoft.com/office/drawing/2018/hyperlinkcolor" val="tx"/>
                    </a:ext>
                  </a:extLst>
                </a:hlinkClick>
              </a:rPr>
              <a:t>Copilot Readiness Hub</a:t>
            </a:r>
            <a:endParaRPr kumimoji="0" lang="en-US" sz="1400" b="0" i="0" u="none" strike="noStrike" kern="1200" cap="none" spc="0" normalizeH="0" baseline="0" noProof="0">
              <a:ln>
                <a:noFill/>
              </a:ln>
              <a:solidFill>
                <a:srgbClr val="463668"/>
              </a:solidFill>
              <a:effectLst/>
              <a:uLnTx/>
              <a:uFillTx/>
              <a:latin typeface="Segoe UI Semibold" panose="020B0702040204020203" pitchFamily="34" charset="0"/>
              <a:ea typeface="+mn-ea"/>
              <a:cs typeface="Segoe UI Semibold" panose="020B0702040204020203" pitchFamily="34" charset="0"/>
            </a:endParaRPr>
          </a:p>
          <a:p>
            <a:pPr marL="0" marR="0" lvl="0" indent="0" algn="l" defTabSz="914400" rtl="0" eaLnBrk="1" fontAlgn="base" latinLnBrk="0" hangingPunct="1">
              <a:lnSpc>
                <a:spcPct val="100000"/>
              </a:lnSpc>
              <a:spcBef>
                <a:spcPts val="0"/>
              </a:spcBef>
              <a:spcAft>
                <a:spcPts val="50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Segoe UI Semibold" panose="020B0702040204020203" pitchFamily="34" charset="0"/>
              <a:ea typeface="+mn-ea"/>
              <a:cs typeface="Segoe UI Semibold" panose="020B0702040204020203" pitchFamily="34" charset="0"/>
            </a:endParaRPr>
          </a:p>
          <a:p>
            <a:pPr marL="0" marR="0" lvl="0" indent="0" algn="l" defTabSz="914400" rtl="0" eaLnBrk="1" fontAlgn="base" latinLnBrk="0" hangingPunct="1">
              <a:lnSpc>
                <a:spcPct val="100000"/>
              </a:lnSpc>
              <a:spcBef>
                <a:spcPts val="0"/>
              </a:spcBef>
              <a:spcAft>
                <a:spcPts val="50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UI Semibold" panose="020B0702040204020203" pitchFamily="34" charset="0"/>
                <a:ea typeface="+mn-ea"/>
                <a:cs typeface="Segoe UI Semibold" panose="020B0702040204020203" pitchFamily="34" charset="0"/>
              </a:rPr>
              <a:t>What is Copilot?</a:t>
            </a:r>
            <a:endPar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mn-cs"/>
            </a:endParaRPr>
          </a:p>
          <a:p>
            <a:pPr marL="182880" marR="0" lvl="0" indent="-182880" algn="l" defTabSz="914367" rtl="0" eaLnBrk="1" fontAlgn="auto" latinLnBrk="0" hangingPunct="1">
              <a:lnSpc>
                <a:spcPct val="100000"/>
              </a:lnSpc>
              <a:spcBef>
                <a:spcPts val="0"/>
              </a:spcBef>
              <a:spcAft>
                <a:spcPts val="500"/>
              </a:spcAft>
              <a:buClr>
                <a:prstClr val="black"/>
              </a:buClr>
              <a:buSzTx/>
              <a:buFont typeface="Wingdings" panose="05000000000000000000" pitchFamily="2" charset="2"/>
              <a:buChar char="§"/>
              <a:tabLst/>
              <a:defRPr/>
            </a:pPr>
            <a:r>
              <a:rPr kumimoji="0" lang="en-US" sz="1400" b="0" i="0" u="sng" strike="noStrike" kern="1200" cap="none" spc="0" normalizeH="0" baseline="0" noProof="0">
                <a:ln>
                  <a:noFill/>
                </a:ln>
                <a:solidFill>
                  <a:srgbClr val="463668"/>
                </a:solidFill>
                <a:effectLst/>
                <a:uLnTx/>
                <a:uFillTx/>
                <a:latin typeface="Segoe"/>
                <a:ea typeface="Calibri" panose="020F0502020204030204" pitchFamily="34" charset="0"/>
                <a:cs typeface="Segoe UI Semibold" panose="020B0702040204020203" pitchFamily="34" charset="0"/>
                <a:hlinkClick r:id="rId4">
                  <a:extLst>
                    <a:ext uri="{A12FA001-AC4F-418D-AE19-62706E023703}">
                      <ahyp:hlinkClr xmlns:ahyp="http://schemas.microsoft.com/office/drawing/2018/hyperlinkcolor" val="tx"/>
                    </a:ext>
                  </a:extLst>
                </a:hlinkClick>
              </a:rPr>
              <a:t>Introducing Microsoft 365 Copilot</a:t>
            </a:r>
            <a:endParaRPr kumimoji="0" lang="en-US" sz="1400" b="0" i="0" u="sng" strike="noStrike" kern="1200" cap="none" spc="0" normalizeH="0" baseline="0" noProof="0">
              <a:ln>
                <a:noFill/>
              </a:ln>
              <a:solidFill>
                <a:srgbClr val="463668"/>
              </a:solidFill>
              <a:effectLst/>
              <a:uLnTx/>
              <a:uFillTx/>
              <a:latin typeface="Segoe"/>
              <a:ea typeface="Calibri" panose="020F0502020204030204" pitchFamily="34" charset="0"/>
              <a:cs typeface="Segoe UI Semibold" panose="020B0702040204020203" pitchFamily="34" charset="0"/>
            </a:endParaRPr>
          </a:p>
          <a:p>
            <a:pPr marL="182880" marR="0" lvl="0" indent="-182880" algn="l" defTabSz="914367" rtl="0" eaLnBrk="1" fontAlgn="auto" latinLnBrk="0" hangingPunct="1">
              <a:lnSpc>
                <a:spcPct val="100000"/>
              </a:lnSpc>
              <a:spcBef>
                <a:spcPts val="0"/>
              </a:spcBef>
              <a:spcAft>
                <a:spcPts val="500"/>
              </a:spcAft>
              <a:buClr>
                <a:prstClr val="black"/>
              </a:buClr>
              <a:buSzTx/>
              <a:buFont typeface="Wingdings" panose="05000000000000000000" pitchFamily="2" charset="2"/>
              <a:buChar char="§"/>
              <a:tabLst/>
              <a:defRPr/>
            </a:pPr>
            <a:r>
              <a:rPr kumimoji="0" lang="en-US" sz="1400" b="0" i="0" u="sng" strike="noStrike" kern="1200" cap="none" spc="0" normalizeH="0" baseline="0" noProof="0">
                <a:ln>
                  <a:noFill/>
                </a:ln>
                <a:solidFill>
                  <a:srgbClr val="463668"/>
                </a:solidFill>
                <a:effectLst/>
                <a:uLnTx/>
                <a:uFillTx/>
                <a:latin typeface="Segoe"/>
                <a:ea typeface="Calibri" panose="020F0502020204030204" pitchFamily="34" charset="0"/>
                <a:cs typeface="Segoe UI Semibold" panose="020B0702040204020203" pitchFamily="34" charset="0"/>
                <a:hlinkClick r:id="rId5">
                  <a:extLst>
                    <a:ext uri="{A12FA001-AC4F-418D-AE19-62706E023703}">
                      <ahyp:hlinkClr xmlns:ahyp="http://schemas.microsoft.com/office/drawing/2018/hyperlinkcolor" val="tx"/>
                    </a:ext>
                  </a:extLst>
                </a:hlinkClick>
              </a:rPr>
              <a:t>The Copilot System</a:t>
            </a:r>
            <a:endParaRPr kumimoji="0" lang="en-US" sz="1400" b="0" i="0" u="sng" strike="noStrike" kern="1200" cap="none" spc="0" normalizeH="0" baseline="0" noProof="0">
              <a:ln>
                <a:noFill/>
              </a:ln>
              <a:solidFill>
                <a:srgbClr val="463668"/>
              </a:solidFill>
              <a:effectLst/>
              <a:uLnTx/>
              <a:uFillTx/>
              <a:latin typeface="Segoe"/>
              <a:ea typeface="Calibri" panose="020F0502020204030204" pitchFamily="34" charset="0"/>
              <a:cs typeface="Segoe UI Semibold" panose="020B0702040204020203" pitchFamily="34" charset="0"/>
            </a:endParaRPr>
          </a:p>
          <a:p>
            <a:pPr marL="182880" marR="0" lvl="0" indent="-182880" algn="l" defTabSz="914367" rtl="0" eaLnBrk="1" fontAlgn="auto" latinLnBrk="0" hangingPunct="1">
              <a:lnSpc>
                <a:spcPct val="100000"/>
              </a:lnSpc>
              <a:spcBef>
                <a:spcPts val="0"/>
              </a:spcBef>
              <a:spcAft>
                <a:spcPts val="500"/>
              </a:spcAft>
              <a:buClr>
                <a:prstClr val="black"/>
              </a:buClr>
              <a:buSzTx/>
              <a:buFont typeface="Wingdings" panose="05000000000000000000" pitchFamily="2" charset="2"/>
              <a:buChar char="§"/>
              <a:tabLst/>
              <a:defRPr/>
            </a:pPr>
            <a:r>
              <a:rPr kumimoji="0" lang="en-US" sz="1400" b="0" i="0" u="sng" strike="noStrike" kern="1200" cap="none" spc="0" normalizeH="0" baseline="0" noProof="0">
                <a:ln>
                  <a:noFill/>
                </a:ln>
                <a:solidFill>
                  <a:srgbClr val="463668"/>
                </a:solidFill>
                <a:effectLst/>
                <a:uLnTx/>
                <a:uFillTx/>
                <a:latin typeface="Segoe"/>
                <a:ea typeface="Calibri" panose="020F0502020204030204" pitchFamily="34" charset="0"/>
                <a:cs typeface="Segoe UI Semibold" panose="020B0702040204020203" pitchFamily="34" charset="0"/>
                <a:hlinkClick r:id="rId6">
                  <a:extLst>
                    <a:ext uri="{A12FA001-AC4F-418D-AE19-62706E023703}">
                      <ahyp:hlinkClr xmlns:ahyp="http://schemas.microsoft.com/office/drawing/2018/hyperlinkcolor" val="tx"/>
                    </a:ext>
                  </a:extLst>
                </a:hlinkClick>
              </a:rPr>
              <a:t>ChatGPT vs. Microsoft 365 Copilot: What's the difference?</a:t>
            </a:r>
            <a:endParaRPr kumimoji="0" lang="en-US" sz="1400" b="0" i="0" u="sng" strike="noStrike" kern="1200" cap="none" spc="0" normalizeH="0" baseline="0" noProof="0">
              <a:ln>
                <a:noFill/>
              </a:ln>
              <a:solidFill>
                <a:srgbClr val="463668"/>
              </a:solidFill>
              <a:effectLst/>
              <a:uLnTx/>
              <a:uFillTx/>
              <a:latin typeface="Segoe"/>
              <a:ea typeface="Calibri" panose="020F0502020204030204" pitchFamily="34" charset="0"/>
              <a:cs typeface="Segoe UI Semibold" panose="020B0702040204020203" pitchFamily="34" charset="0"/>
            </a:endParaRPr>
          </a:p>
          <a:p>
            <a:pPr marL="0" marR="0" lvl="0" indent="0" algn="l" defTabSz="914400" rtl="0" eaLnBrk="1" fontAlgn="base" latinLnBrk="0" hangingPunct="1">
              <a:lnSpc>
                <a:spcPct val="100000"/>
              </a:lnSpc>
              <a:spcBef>
                <a:spcPts val="0"/>
              </a:spcBef>
              <a:spcAft>
                <a:spcPts val="50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Segoe UI Semibold" panose="020B0702040204020203" pitchFamily="34" charset="0"/>
              <a:ea typeface="+mn-ea"/>
              <a:cs typeface="Segoe UI Semibold" panose="020B0702040204020203" pitchFamily="34" charset="0"/>
            </a:endParaRPr>
          </a:p>
          <a:p>
            <a:pPr marL="0" marR="0" lvl="0" indent="0" algn="l" defTabSz="914400" rtl="0" eaLnBrk="1" fontAlgn="base" latinLnBrk="0" hangingPunct="1">
              <a:lnSpc>
                <a:spcPct val="100000"/>
              </a:lnSpc>
              <a:spcBef>
                <a:spcPts val="0"/>
              </a:spcBef>
              <a:spcAft>
                <a:spcPts val="50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UI Semibold" panose="020B0702040204020203" pitchFamily="34" charset="0"/>
                <a:ea typeface="+mn-ea"/>
                <a:cs typeface="Segoe UI Semibold" panose="020B0702040204020203" pitchFamily="34" charset="0"/>
              </a:rPr>
              <a:t>How Copilot works</a:t>
            </a:r>
          </a:p>
          <a:p>
            <a:pPr marL="182880" marR="0" lvl="0" indent="-182880" algn="l" defTabSz="914367" rtl="0" eaLnBrk="1" fontAlgn="base" latinLnBrk="0" hangingPunct="1">
              <a:lnSpc>
                <a:spcPct val="100000"/>
              </a:lnSpc>
              <a:spcBef>
                <a:spcPts val="0"/>
              </a:spcBef>
              <a:spcAft>
                <a:spcPts val="500"/>
              </a:spcAft>
              <a:buClr>
                <a:prstClr val="black"/>
              </a:buClr>
              <a:buSzTx/>
              <a:buFont typeface="Arial" panose="020B0604020202020204" pitchFamily="34" charset="0"/>
              <a:buChar char="•"/>
              <a:tabLst/>
              <a:defRPr/>
            </a:pPr>
            <a:r>
              <a:rPr kumimoji="0" lang="en-US" sz="1400" b="0" i="0" u="sng" strike="noStrike" kern="1200" cap="none" spc="0" normalizeH="0" baseline="0" noProof="0">
                <a:ln>
                  <a:noFill/>
                </a:ln>
                <a:solidFill>
                  <a:srgbClr val="463668"/>
                </a:solidFill>
                <a:effectLst/>
                <a:uLnTx/>
                <a:uFillTx/>
                <a:latin typeface="Segoe"/>
                <a:ea typeface="Calibri" panose="020F0502020204030204" pitchFamily="34" charset="0"/>
                <a:cs typeface="Segoe UI Semibold" panose="020B0702040204020203" pitchFamily="34" charset="0"/>
                <a:hlinkClick r:id="rId7">
                  <a:extLst>
                    <a:ext uri="{A12FA001-AC4F-418D-AE19-62706E023703}">
                      <ahyp:hlinkClr xmlns:ahyp="http://schemas.microsoft.com/office/drawing/2018/hyperlinkcolor" val="tx"/>
                    </a:ext>
                  </a:extLst>
                </a:hlinkClick>
              </a:rPr>
              <a:t>How Microsoft 365 Copilot works</a:t>
            </a:r>
            <a:r>
              <a:rPr kumimoji="0" lang="en-US" sz="1400" b="0" i="0" u="sng" strike="noStrike" kern="1200" cap="none" spc="0" normalizeH="0" baseline="0" noProof="0">
                <a:ln>
                  <a:noFill/>
                </a:ln>
                <a:solidFill>
                  <a:srgbClr val="463668"/>
                </a:solidFill>
                <a:effectLst/>
                <a:uLnTx/>
                <a:uFillTx/>
                <a:latin typeface="Segoe"/>
                <a:ea typeface="Calibri" panose="020F0502020204030204" pitchFamily="34" charset="0"/>
                <a:cs typeface="Segoe UI Semibold" panose="020B0702040204020203" pitchFamily="34" charset="0"/>
              </a:rPr>
              <a:t>: Microsoft Mechanics video</a:t>
            </a:r>
          </a:p>
          <a:p>
            <a:pPr marL="182880" marR="0" lvl="0" indent="-182880" algn="l" defTabSz="914367" rtl="0" eaLnBrk="1" fontAlgn="base" latinLnBrk="0" hangingPunct="1">
              <a:lnSpc>
                <a:spcPct val="100000"/>
              </a:lnSpc>
              <a:spcBef>
                <a:spcPts val="0"/>
              </a:spcBef>
              <a:spcAft>
                <a:spcPts val="500"/>
              </a:spcAft>
              <a:buClr>
                <a:prstClr val="black"/>
              </a:buClr>
              <a:buSzTx/>
              <a:buFont typeface="Arial" panose="020B0604020202020204" pitchFamily="34" charset="0"/>
              <a:buChar char="•"/>
              <a:tabLst/>
              <a:defRPr/>
            </a:pPr>
            <a:r>
              <a:rPr kumimoji="0" lang="en-US" sz="1400" b="0" i="0" u="sng" strike="noStrike" kern="1200" cap="none" spc="0" normalizeH="0" baseline="0" noProof="0">
                <a:ln>
                  <a:noFill/>
                </a:ln>
                <a:solidFill>
                  <a:srgbClr val="463668"/>
                </a:solidFill>
                <a:effectLst/>
                <a:uLnTx/>
                <a:uFillTx/>
                <a:latin typeface="Segoe"/>
                <a:ea typeface="Calibri" panose="020F0502020204030204" pitchFamily="34" charset="0"/>
                <a:cs typeface="Segoe UI Semibold" panose="020B0702040204020203" pitchFamily="34" charset="0"/>
                <a:hlinkClick r:id="rId8">
                  <a:extLst>
                    <a:ext uri="{A12FA001-AC4F-418D-AE19-62706E023703}">
                      <ahyp:hlinkClr xmlns:ahyp="http://schemas.microsoft.com/office/drawing/2018/hyperlinkcolor" val="tx"/>
                    </a:ext>
                  </a:extLst>
                </a:hlinkClick>
              </a:rPr>
              <a:t>Semantic Index for Copilot</a:t>
            </a:r>
            <a:endParaRPr kumimoji="0" lang="en-US" sz="1400" b="0" i="0" u="sng" strike="noStrike" kern="1200" cap="none" spc="0" normalizeH="0" baseline="0" noProof="0">
              <a:ln>
                <a:noFill/>
              </a:ln>
              <a:solidFill>
                <a:srgbClr val="463668"/>
              </a:solidFill>
              <a:effectLst/>
              <a:uLnTx/>
              <a:uFillTx/>
              <a:latin typeface="Segoe"/>
              <a:ea typeface="Calibri" panose="020F0502020204030204" pitchFamily="34" charset="0"/>
              <a:cs typeface="Segoe UI Semibold" panose="020B0702040204020203" pitchFamily="34" charset="0"/>
            </a:endParaRPr>
          </a:p>
          <a:p>
            <a:pPr marL="182880" marR="0" lvl="0" indent="-182880" algn="l" defTabSz="914367" rtl="0" eaLnBrk="1" fontAlgn="auto" latinLnBrk="0" hangingPunct="1">
              <a:lnSpc>
                <a:spcPct val="100000"/>
              </a:lnSpc>
              <a:spcBef>
                <a:spcPts val="0"/>
              </a:spcBef>
              <a:spcAft>
                <a:spcPts val="500"/>
              </a:spcAft>
              <a:buClr>
                <a:prstClr val="black"/>
              </a:buClr>
              <a:buSzTx/>
              <a:buFont typeface="Arial" panose="020B0604020202020204" pitchFamily="34" charset="0"/>
              <a:buChar char="•"/>
              <a:tabLst/>
              <a:defRPr/>
            </a:pPr>
            <a:r>
              <a:rPr kumimoji="0" lang="en-US" sz="1400" b="0" i="0" u="sng" strike="noStrike" kern="1200" cap="none" spc="0" normalizeH="0" baseline="0" noProof="0">
                <a:ln>
                  <a:noFill/>
                </a:ln>
                <a:solidFill>
                  <a:srgbClr val="463668"/>
                </a:solidFill>
                <a:effectLst/>
                <a:uLnTx/>
                <a:uFillTx/>
                <a:latin typeface="Segoe"/>
                <a:ea typeface="Calibri" panose="020F0502020204030204" pitchFamily="34" charset="0"/>
                <a:cs typeface="Segoe UI Semibold" panose="020B0702040204020203" pitchFamily="34" charset="0"/>
                <a:hlinkClick r:id="rId9">
                  <a:extLst>
                    <a:ext uri="{A12FA001-AC4F-418D-AE19-62706E023703}">
                      <ahyp:hlinkClr xmlns:ahyp="http://schemas.microsoft.com/office/drawing/2018/hyperlinkcolor" val="tx"/>
                    </a:ext>
                  </a:extLst>
                </a:hlinkClick>
              </a:rPr>
              <a:t>Microsoft Graph</a:t>
            </a:r>
            <a:endParaRPr kumimoji="0" lang="en-US" sz="1400" b="0" i="0" u="sng" strike="noStrike" kern="1200" cap="none" spc="0" normalizeH="0" baseline="0" noProof="0">
              <a:ln>
                <a:noFill/>
              </a:ln>
              <a:solidFill>
                <a:srgbClr val="463668"/>
              </a:solidFill>
              <a:effectLst/>
              <a:uLnTx/>
              <a:uFillTx/>
              <a:latin typeface="Segoe"/>
              <a:ea typeface="Calibri" panose="020F0502020204030204" pitchFamily="34" charset="0"/>
              <a:cs typeface="Segoe UI Semibold" panose="020B0702040204020203" pitchFamily="34" charset="0"/>
            </a:endParaRPr>
          </a:p>
          <a:p>
            <a:pPr marL="182880" marR="0" lvl="0" indent="-182880" algn="l" defTabSz="914367" rtl="0" eaLnBrk="1" fontAlgn="auto" latinLnBrk="0" hangingPunct="1">
              <a:lnSpc>
                <a:spcPct val="100000"/>
              </a:lnSpc>
              <a:spcBef>
                <a:spcPts val="0"/>
              </a:spcBef>
              <a:spcAft>
                <a:spcPts val="500"/>
              </a:spcAft>
              <a:buClr>
                <a:prstClr val="black"/>
              </a:buClr>
              <a:buSzTx/>
              <a:buFont typeface="Arial" panose="020B0604020202020204" pitchFamily="34" charset="0"/>
              <a:buChar char="•"/>
              <a:tabLst/>
              <a:defRPr/>
            </a:pPr>
            <a:r>
              <a:rPr kumimoji="0" lang="en-US" sz="1400" b="0" i="0" u="sng" strike="noStrike" kern="1200" cap="none" spc="0" normalizeH="0" baseline="0" noProof="0">
                <a:ln>
                  <a:noFill/>
                </a:ln>
                <a:solidFill>
                  <a:srgbClr val="463668"/>
                </a:solidFill>
                <a:effectLst/>
                <a:uLnTx/>
                <a:uFillTx/>
                <a:latin typeface="Segoe"/>
                <a:ea typeface="Calibri" panose="020F0502020204030204" pitchFamily="34" charset="0"/>
                <a:cs typeface="Segoe UI Semibold" panose="020B0702040204020203" pitchFamily="34" charset="0"/>
                <a:hlinkClick r:id="rId10">
                  <a:extLst>
                    <a:ext uri="{A12FA001-AC4F-418D-AE19-62706E023703}">
                      <ahyp:hlinkClr xmlns:ahyp="http://schemas.microsoft.com/office/drawing/2018/hyperlinkcolor" val="tx"/>
                    </a:ext>
                  </a:extLst>
                </a:hlinkClick>
              </a:rPr>
              <a:t>Microsoft Graph connectors</a:t>
            </a:r>
            <a:endParaRPr kumimoji="0" lang="en-US" sz="1400" b="0" i="0" u="sng" strike="noStrike" kern="1200" cap="none" spc="0" normalizeH="0" baseline="0" noProof="0">
              <a:ln>
                <a:noFill/>
              </a:ln>
              <a:solidFill>
                <a:srgbClr val="463668"/>
              </a:solidFill>
              <a:effectLst/>
              <a:uLnTx/>
              <a:uFillTx/>
              <a:latin typeface="Segoe"/>
              <a:ea typeface="Calibri" panose="020F0502020204030204" pitchFamily="34" charset="0"/>
              <a:cs typeface="Segoe UI Semibold" panose="020B0702040204020203" pitchFamily="34" charset="0"/>
            </a:endParaRPr>
          </a:p>
          <a:p>
            <a:pPr marL="182880" marR="0" lvl="0" indent="-182880" algn="l" defTabSz="914367" rtl="0" eaLnBrk="1" fontAlgn="auto" latinLnBrk="0" hangingPunct="1">
              <a:lnSpc>
                <a:spcPct val="100000"/>
              </a:lnSpc>
              <a:spcBef>
                <a:spcPts val="0"/>
              </a:spcBef>
              <a:spcAft>
                <a:spcPts val="500"/>
              </a:spcAft>
              <a:buClr>
                <a:prstClr val="black"/>
              </a:buClr>
              <a:buSzTx/>
              <a:buFont typeface="Arial" panose="020B0604020202020204" pitchFamily="34" charset="0"/>
              <a:buChar char="•"/>
              <a:tabLst/>
              <a:defRPr/>
            </a:pPr>
            <a:r>
              <a:rPr kumimoji="0" lang="en-US" sz="1400" b="0" i="0" u="none" strike="noStrike" kern="1200" cap="none" spc="0" normalizeH="0" baseline="0" noProof="0">
                <a:ln>
                  <a:noFill/>
                </a:ln>
                <a:solidFill>
                  <a:srgbClr val="080808"/>
                </a:solidFill>
                <a:effectLst/>
                <a:uLnTx/>
                <a:uFillTx/>
                <a:latin typeface="Segoe"/>
                <a:ea typeface="Calibri" panose="020F0502020204030204" pitchFamily="34" charset="0"/>
                <a:cs typeface="Segoe UI Semibold" panose="020B0702040204020203" pitchFamily="34" charset="0"/>
              </a:rPr>
              <a:t>Additional copilot experiences across the Microsoft Cloud</a:t>
            </a:r>
          </a:p>
          <a:p>
            <a:pPr marL="742933" marR="0" lvl="1" indent="-285750" algn="l" defTabSz="914367" rtl="0" eaLnBrk="1" fontAlgn="auto" latinLnBrk="0" hangingPunct="1">
              <a:lnSpc>
                <a:spcPct val="100000"/>
              </a:lnSpc>
              <a:spcBef>
                <a:spcPts val="0"/>
              </a:spcBef>
              <a:spcAft>
                <a:spcPts val="500"/>
              </a:spcAft>
              <a:buClr>
                <a:prstClr val="black"/>
              </a:buClr>
              <a:buSzTx/>
              <a:buFont typeface="Wingdings" panose="05000000000000000000" pitchFamily="2" charset="2"/>
              <a:buChar char="§"/>
              <a:tabLst/>
              <a:defRPr/>
            </a:pPr>
            <a:r>
              <a:rPr kumimoji="0" lang="en-US" sz="1400" b="0" i="0" u="none" strike="noStrike" kern="1200" cap="none" spc="0" normalizeH="0" baseline="0" noProof="0">
                <a:ln>
                  <a:noFill/>
                </a:ln>
                <a:solidFill>
                  <a:srgbClr val="463668"/>
                </a:solidFill>
                <a:effectLst/>
                <a:uLnTx/>
                <a:uFillTx/>
                <a:latin typeface="Segoe"/>
                <a:ea typeface="Calibri" panose="020F0502020204030204" pitchFamily="34" charset="0"/>
                <a:cs typeface="Segoe UI Semibold" panose="020B0702040204020203" pitchFamily="34" charset="0"/>
                <a:hlinkClick r:id="rId11">
                  <a:extLst>
                    <a:ext uri="{A12FA001-AC4F-418D-AE19-62706E023703}">
                      <ahyp:hlinkClr xmlns:ahyp="http://schemas.microsoft.com/office/drawing/2018/hyperlinkcolor" val="tx"/>
                    </a:ext>
                  </a:extLst>
                </a:hlinkClick>
              </a:rPr>
              <a:t>Microsoft Dynamics 365 Copilot</a:t>
            </a:r>
            <a:endParaRPr kumimoji="0" lang="en-US" sz="1400" b="0" i="0" u="none" strike="noStrike" kern="1200" cap="none" spc="0" normalizeH="0" baseline="0" noProof="0">
              <a:ln>
                <a:noFill/>
              </a:ln>
              <a:solidFill>
                <a:srgbClr val="463668"/>
              </a:solidFill>
              <a:effectLst/>
              <a:uLnTx/>
              <a:uFillTx/>
              <a:latin typeface="Segoe"/>
              <a:ea typeface="Calibri" panose="020F0502020204030204" pitchFamily="34" charset="0"/>
              <a:cs typeface="Segoe UI Semibold" panose="020B0702040204020203" pitchFamily="34" charset="0"/>
            </a:endParaRPr>
          </a:p>
          <a:p>
            <a:pPr marL="742933" marR="0" lvl="1" indent="-285750" algn="l" defTabSz="914367" rtl="0" eaLnBrk="1" fontAlgn="auto" latinLnBrk="0" hangingPunct="1">
              <a:lnSpc>
                <a:spcPct val="100000"/>
              </a:lnSpc>
              <a:spcBef>
                <a:spcPts val="0"/>
              </a:spcBef>
              <a:spcAft>
                <a:spcPts val="500"/>
              </a:spcAft>
              <a:buClr>
                <a:prstClr val="black"/>
              </a:buClr>
              <a:buSzTx/>
              <a:buFont typeface="Wingdings" panose="05000000000000000000" pitchFamily="2" charset="2"/>
              <a:buChar char="§"/>
              <a:tabLst/>
              <a:defRPr/>
            </a:pPr>
            <a:r>
              <a:rPr kumimoji="0" lang="en-US" sz="1400" b="0" i="0" u="none" strike="noStrike" kern="1200" cap="none" spc="0" normalizeH="0" baseline="0" noProof="0">
                <a:ln>
                  <a:noFill/>
                </a:ln>
                <a:solidFill>
                  <a:srgbClr val="463668"/>
                </a:solidFill>
                <a:effectLst/>
                <a:uLnTx/>
                <a:uFillTx/>
                <a:latin typeface="Segoe"/>
                <a:ea typeface="Calibri" panose="020F0502020204030204" pitchFamily="34" charset="0"/>
                <a:cs typeface="Segoe UI Semibold" panose="020B0702040204020203" pitchFamily="34" charset="0"/>
                <a:hlinkClick r:id="rId12">
                  <a:extLst>
                    <a:ext uri="{A12FA001-AC4F-418D-AE19-62706E023703}">
                      <ahyp:hlinkClr xmlns:ahyp="http://schemas.microsoft.com/office/drawing/2018/hyperlinkcolor" val="tx"/>
                    </a:ext>
                  </a:extLst>
                </a:hlinkClick>
              </a:rPr>
              <a:t>Copilot in Power Platform</a:t>
            </a:r>
            <a:endParaRPr kumimoji="0" lang="en-US" sz="1400" b="0" i="0" u="none" strike="noStrike" kern="1200" cap="none" spc="0" normalizeH="0" baseline="0" noProof="0">
              <a:ln>
                <a:noFill/>
              </a:ln>
              <a:solidFill>
                <a:srgbClr val="463668"/>
              </a:solidFill>
              <a:effectLst/>
              <a:uLnTx/>
              <a:uFillTx/>
              <a:latin typeface="Segoe"/>
              <a:ea typeface="Calibri" panose="020F0502020204030204" pitchFamily="34" charset="0"/>
              <a:cs typeface="Segoe UI Semibold" panose="020B0702040204020203" pitchFamily="34" charset="0"/>
            </a:endParaRPr>
          </a:p>
          <a:p>
            <a:pPr marL="742933" marR="0" lvl="1" indent="-285750" algn="l" defTabSz="914367" rtl="0" eaLnBrk="1" fontAlgn="auto" latinLnBrk="0" hangingPunct="1">
              <a:lnSpc>
                <a:spcPct val="100000"/>
              </a:lnSpc>
              <a:spcBef>
                <a:spcPts val="0"/>
              </a:spcBef>
              <a:spcAft>
                <a:spcPts val="500"/>
              </a:spcAft>
              <a:buClr>
                <a:prstClr val="black"/>
              </a:buClr>
              <a:buSzTx/>
              <a:buFont typeface="Wingdings" panose="05000000000000000000" pitchFamily="2" charset="2"/>
              <a:buChar char="§"/>
              <a:tabLst/>
              <a:defRPr/>
            </a:pPr>
            <a:r>
              <a:rPr kumimoji="0" lang="en-US" sz="1400" b="0" i="0" u="none" strike="noStrike" kern="1200" cap="none" spc="0" normalizeH="0" baseline="0" noProof="0">
                <a:ln>
                  <a:noFill/>
                </a:ln>
                <a:solidFill>
                  <a:srgbClr val="463668"/>
                </a:solidFill>
                <a:effectLst/>
                <a:uLnTx/>
                <a:uFillTx/>
                <a:latin typeface="Segoe"/>
                <a:ea typeface="Calibri" panose="020F0502020204030204" pitchFamily="34" charset="0"/>
                <a:cs typeface="Segoe UI Semibold" panose="020B0702040204020203" pitchFamily="34" charset="0"/>
                <a:hlinkClick r:id="rId13">
                  <a:extLst>
                    <a:ext uri="{A12FA001-AC4F-418D-AE19-62706E023703}">
                      <ahyp:hlinkClr xmlns:ahyp="http://schemas.microsoft.com/office/drawing/2018/hyperlinkcolor" val="tx"/>
                    </a:ext>
                  </a:extLst>
                </a:hlinkClick>
              </a:rPr>
              <a:t>Microsoft Security Copilot</a:t>
            </a:r>
            <a:endParaRPr kumimoji="0" lang="en-US" sz="1400" b="0" i="0" u="none" strike="noStrike" kern="1200" cap="none" spc="0" normalizeH="0" baseline="0" noProof="0">
              <a:ln>
                <a:noFill/>
              </a:ln>
              <a:solidFill>
                <a:srgbClr val="463668"/>
              </a:solidFill>
              <a:effectLst/>
              <a:uLnTx/>
              <a:uFillTx/>
              <a:latin typeface="Segoe"/>
              <a:ea typeface="Calibri" panose="020F0502020204030204" pitchFamily="34" charset="0"/>
              <a:cs typeface="Segoe UI Semibold" panose="020B0702040204020203" pitchFamily="34" charset="0"/>
            </a:endParaRPr>
          </a:p>
          <a:p>
            <a:pPr marL="742933" marR="0" lvl="1" indent="-285750" algn="l" defTabSz="914367" rtl="0" eaLnBrk="1" fontAlgn="auto" latinLnBrk="0" hangingPunct="1">
              <a:lnSpc>
                <a:spcPct val="100000"/>
              </a:lnSpc>
              <a:spcBef>
                <a:spcPts val="0"/>
              </a:spcBef>
              <a:spcAft>
                <a:spcPts val="500"/>
              </a:spcAft>
              <a:buClr>
                <a:prstClr val="black"/>
              </a:buClr>
              <a:buSzTx/>
              <a:buFont typeface="Wingdings" panose="05000000000000000000" pitchFamily="2" charset="2"/>
              <a:buChar char="§"/>
              <a:tabLst/>
              <a:defRPr/>
            </a:pPr>
            <a:r>
              <a:rPr kumimoji="0" lang="en-US" sz="1400" b="0" i="0" u="none" strike="noStrike" kern="1200" cap="none" spc="0" normalizeH="0" baseline="0" noProof="0">
                <a:ln>
                  <a:noFill/>
                </a:ln>
                <a:solidFill>
                  <a:srgbClr val="463668"/>
                </a:solidFill>
                <a:effectLst/>
                <a:uLnTx/>
                <a:uFillTx/>
                <a:latin typeface="Segoe"/>
                <a:ea typeface="Calibri" panose="020F0502020204030204" pitchFamily="34" charset="0"/>
                <a:cs typeface="Segoe UI Semibold" panose="020B0702040204020203" pitchFamily="34" charset="0"/>
                <a:hlinkClick r:id="rId14">
                  <a:extLst>
                    <a:ext uri="{A12FA001-AC4F-418D-AE19-62706E023703}">
                      <ahyp:hlinkClr xmlns:ahyp="http://schemas.microsoft.com/office/drawing/2018/hyperlinkcolor" val="tx"/>
                    </a:ext>
                  </a:extLst>
                </a:hlinkClick>
              </a:rPr>
              <a:t>GitHub Copilot</a:t>
            </a:r>
            <a:endParaRPr kumimoji="0" lang="en-US" sz="1400" b="0" i="0" u="none" strike="noStrike" kern="1200" cap="none" spc="0" normalizeH="0" baseline="0" noProof="0">
              <a:ln>
                <a:noFill/>
              </a:ln>
              <a:solidFill>
                <a:srgbClr val="463668"/>
              </a:solidFill>
              <a:effectLst/>
              <a:uLnTx/>
              <a:uFillTx/>
              <a:latin typeface="Segoe"/>
              <a:ea typeface="Calibri" panose="020F0502020204030204" pitchFamily="34" charset="0"/>
              <a:cs typeface="Segoe UI Semibold" panose="020B0702040204020203" pitchFamily="34" charset="0"/>
            </a:endParaRPr>
          </a:p>
          <a:p>
            <a:pPr marL="742933" marR="0" lvl="1" indent="-285750" algn="l" defTabSz="914367" rtl="0" eaLnBrk="1" fontAlgn="auto" latinLnBrk="0" hangingPunct="1">
              <a:lnSpc>
                <a:spcPct val="100000"/>
              </a:lnSpc>
              <a:spcBef>
                <a:spcPts val="0"/>
              </a:spcBef>
              <a:spcAft>
                <a:spcPts val="500"/>
              </a:spcAft>
              <a:buClr>
                <a:prstClr val="black"/>
              </a:buClr>
              <a:buSzTx/>
              <a:buFont typeface="Wingdings" panose="05000000000000000000" pitchFamily="2" charset="2"/>
              <a:buChar char="§"/>
              <a:tabLst/>
              <a:defRPr/>
            </a:pPr>
            <a:r>
              <a:rPr kumimoji="0" lang="en-US" sz="1400" b="0" i="0" u="none" strike="noStrike" kern="1200" cap="none" spc="0" normalizeH="0" baseline="0" noProof="0">
                <a:ln>
                  <a:noFill/>
                </a:ln>
                <a:solidFill>
                  <a:srgbClr val="463668"/>
                </a:solidFill>
                <a:effectLst/>
                <a:uLnTx/>
                <a:uFillTx/>
                <a:latin typeface="Segoe"/>
                <a:ea typeface="Calibri" panose="020F0502020204030204" pitchFamily="34" charset="0"/>
                <a:cs typeface="Segoe UI Semibold" panose="020B0702040204020203" pitchFamily="34" charset="0"/>
                <a:hlinkClick r:id="rId15">
                  <a:extLst>
                    <a:ext uri="{A12FA001-AC4F-418D-AE19-62706E023703}">
                      <ahyp:hlinkClr xmlns:ahyp="http://schemas.microsoft.com/office/drawing/2018/hyperlinkcolor" val="tx"/>
                    </a:ext>
                  </a:extLst>
                </a:hlinkClick>
              </a:rPr>
              <a:t>Copilot in Microsoft Stream</a:t>
            </a:r>
            <a:endParaRPr kumimoji="0" lang="en-US" sz="1400" b="0" i="0" u="none" strike="noStrike" kern="1200" cap="none" spc="0" normalizeH="0" baseline="0" noProof="0">
              <a:ln>
                <a:noFill/>
              </a:ln>
              <a:solidFill>
                <a:srgbClr val="463668"/>
              </a:solidFill>
              <a:effectLst/>
              <a:uLnTx/>
              <a:uFillTx/>
              <a:latin typeface="Segoe"/>
              <a:ea typeface="Calibri" panose="020F0502020204030204" pitchFamily="34" charset="0"/>
              <a:cs typeface="Segoe UI Semibold" panose="020B0702040204020203" pitchFamily="34" charset="0"/>
            </a:endParaRPr>
          </a:p>
        </p:txBody>
      </p:sp>
      <p:sp>
        <p:nvSpPr>
          <p:cNvPr id="3" name="Rectangle 2">
            <a:extLst>
              <a:ext uri="{FF2B5EF4-FFF2-40B4-BE49-F238E27FC236}">
                <a16:creationId xmlns:a16="http://schemas.microsoft.com/office/drawing/2014/main" id="{85EAC5E0-DCE5-9BB5-E2B5-8E83F9562ADA}"/>
              </a:ext>
            </a:extLst>
          </p:cNvPr>
          <p:cNvSpPr/>
          <p:nvPr/>
        </p:nvSpPr>
        <p:spPr>
          <a:xfrm>
            <a:off x="6092839" y="1348014"/>
            <a:ext cx="5252371" cy="3103414"/>
          </a:xfrm>
          <a:prstGeom prst="rect">
            <a:avLst/>
          </a:prstGeom>
          <a:noFill/>
        </p:spPr>
        <p:txBody>
          <a:bodyPr wrap="square" lIns="0" tIns="45720" rIns="91440" bIns="45720" anchor="t">
            <a:spAutoFit/>
          </a:bodyPr>
          <a:lstStyle/>
          <a:p>
            <a:pPr marL="0" marR="0" lvl="0" indent="0" algn="l" defTabSz="914400" rtl="0" eaLnBrk="1" fontAlgn="base" latinLnBrk="0" hangingPunct="1">
              <a:lnSpc>
                <a:spcPct val="100000"/>
              </a:lnSpc>
              <a:spcBef>
                <a:spcPts val="0"/>
              </a:spcBef>
              <a:spcAft>
                <a:spcPts val="500"/>
              </a:spcAft>
              <a:buClr>
                <a:prstClr val="black"/>
              </a:buClr>
              <a:buSzTx/>
              <a:buFontTx/>
              <a:buNone/>
              <a:tabLst/>
              <a:defRPr/>
            </a:pPr>
            <a:r>
              <a:rPr kumimoji="0" lang="en-US" sz="1400" b="0" i="0" u="none" strike="noStrike" kern="1200" cap="none" spc="0" normalizeH="0" baseline="0" noProof="0">
                <a:ln>
                  <a:noFill/>
                </a:ln>
                <a:solidFill>
                  <a:srgbClr val="000000"/>
                </a:solidFill>
                <a:effectLst/>
                <a:uLnTx/>
                <a:uFillTx/>
                <a:latin typeface="Segoe UI Semibold" panose="020B0702040204020203" pitchFamily="34" charset="0"/>
                <a:ea typeface="+mn-ea"/>
                <a:cs typeface="Segoe UI Semibold" panose="020B0702040204020203" pitchFamily="34" charset="0"/>
              </a:rPr>
              <a:t>Privacy</a:t>
            </a:r>
          </a:p>
          <a:p>
            <a:pPr marL="285750" marR="0" lvl="0" indent="-285750" algn="l" defTabSz="914367" rtl="0" eaLnBrk="1" fontAlgn="auto" latinLnBrk="0" hangingPunct="1">
              <a:lnSpc>
                <a:spcPct val="100000"/>
              </a:lnSpc>
              <a:spcBef>
                <a:spcPts val="0"/>
              </a:spcBef>
              <a:spcAft>
                <a:spcPts val="500"/>
              </a:spcAft>
              <a:buClr>
                <a:prstClr val="black"/>
              </a:buClr>
              <a:buSzTx/>
              <a:buFont typeface="Arial" panose="020B0604020202020204" pitchFamily="34" charset="0"/>
              <a:buChar char="•"/>
              <a:tabLst/>
              <a:defRPr/>
            </a:pPr>
            <a:r>
              <a:rPr kumimoji="0" lang="en-US" sz="1400" b="0" i="0" u="sng" strike="noStrike" kern="1200" cap="none" spc="0" normalizeH="0" baseline="0" noProof="0">
                <a:ln>
                  <a:noFill/>
                </a:ln>
                <a:solidFill>
                  <a:srgbClr val="463668"/>
                </a:solidFill>
                <a:effectLst/>
                <a:uLnTx/>
                <a:uFillTx/>
                <a:latin typeface="Segoe"/>
                <a:ea typeface="Calibri" panose="020F0502020204030204" pitchFamily="34" charset="0"/>
                <a:cs typeface="Segoe UI Semibold" panose="020B0702040204020203" pitchFamily="34" charset="0"/>
                <a:hlinkClick r:id="rId16">
                  <a:extLst>
                    <a:ext uri="{A12FA001-AC4F-418D-AE19-62706E023703}">
                      <ahyp:hlinkClr xmlns:ahyp="http://schemas.microsoft.com/office/drawing/2018/hyperlinkcolor" val="tx"/>
                    </a:ext>
                  </a:extLst>
                </a:hlinkClick>
              </a:rPr>
              <a:t>Microsoft’s privacy policy</a:t>
            </a:r>
            <a:endParaRPr kumimoji="0" lang="en-US" sz="1400" b="0" i="0" u="sng" strike="noStrike" kern="1200" cap="none" spc="0" normalizeH="0" baseline="0" noProof="0">
              <a:ln>
                <a:noFill/>
              </a:ln>
              <a:solidFill>
                <a:srgbClr val="463668"/>
              </a:solidFill>
              <a:effectLst/>
              <a:uLnTx/>
              <a:uFillTx/>
              <a:latin typeface="Segoe"/>
              <a:ea typeface="Calibri" panose="020F0502020204030204" pitchFamily="34" charset="0"/>
              <a:cs typeface="Segoe UI Semibold" panose="020B0702040204020203" pitchFamily="34" charset="0"/>
            </a:endParaRPr>
          </a:p>
          <a:p>
            <a:pPr marL="285750" marR="0" lvl="0" indent="-285750" algn="l" defTabSz="914367" rtl="0" eaLnBrk="1" fontAlgn="auto" latinLnBrk="0" hangingPunct="1">
              <a:lnSpc>
                <a:spcPct val="100000"/>
              </a:lnSpc>
              <a:spcBef>
                <a:spcPts val="0"/>
              </a:spcBef>
              <a:spcAft>
                <a:spcPts val="500"/>
              </a:spcAft>
              <a:buClr>
                <a:prstClr val="black"/>
              </a:buClr>
              <a:buSzTx/>
              <a:buFont typeface="Arial" panose="020B0604020202020204" pitchFamily="34" charset="0"/>
              <a:buChar char="•"/>
              <a:tabLst/>
              <a:defRPr/>
            </a:pPr>
            <a:r>
              <a:rPr kumimoji="0" lang="en-US" sz="1400" b="0" i="0" u="sng" strike="noStrike" kern="1200" cap="none" spc="0" normalizeH="0" baseline="0" noProof="0">
                <a:ln>
                  <a:noFill/>
                </a:ln>
                <a:solidFill>
                  <a:srgbClr val="463668"/>
                </a:solidFill>
                <a:effectLst/>
                <a:uLnTx/>
                <a:uFillTx/>
                <a:latin typeface="Segoe"/>
                <a:ea typeface="Calibri" panose="020F0502020204030204" pitchFamily="34" charset="0"/>
                <a:cs typeface="Segoe UI Semibold" panose="020B0702040204020203" pitchFamily="34" charset="0"/>
                <a:hlinkClick r:id="rId17">
                  <a:extLst>
                    <a:ext uri="{A12FA001-AC4F-418D-AE19-62706E023703}">
                      <ahyp:hlinkClr xmlns:ahyp="http://schemas.microsoft.com/office/drawing/2018/hyperlinkcolor" val="tx"/>
                    </a:ext>
                  </a:extLst>
                </a:hlinkClick>
              </a:rPr>
              <a:t>Microsoft Privacy Statement</a:t>
            </a:r>
            <a:endParaRPr kumimoji="0" lang="en-US" sz="1400" b="0" i="0" u="sng" strike="noStrike" kern="1200" cap="none" spc="0" normalizeH="0" baseline="0" noProof="0">
              <a:ln>
                <a:noFill/>
              </a:ln>
              <a:solidFill>
                <a:srgbClr val="463668"/>
              </a:solidFill>
              <a:effectLst/>
              <a:uLnTx/>
              <a:uFillTx/>
              <a:latin typeface="Segoe"/>
              <a:ea typeface="Calibri" panose="020F0502020204030204" pitchFamily="34" charset="0"/>
              <a:cs typeface="Segoe UI Semibold" panose="020B0702040204020203" pitchFamily="34" charset="0"/>
            </a:endParaRPr>
          </a:p>
          <a:p>
            <a:pPr marL="285750" marR="0" lvl="0" indent="-285750" algn="l" defTabSz="914367" rtl="0" eaLnBrk="1" fontAlgn="auto" latinLnBrk="0" hangingPunct="1">
              <a:lnSpc>
                <a:spcPct val="100000"/>
              </a:lnSpc>
              <a:spcBef>
                <a:spcPts val="0"/>
              </a:spcBef>
              <a:spcAft>
                <a:spcPts val="500"/>
              </a:spcAft>
              <a:buClr>
                <a:prstClr val="black"/>
              </a:buClr>
              <a:buSzTx/>
              <a:buFont typeface="Arial" panose="020B0604020202020204" pitchFamily="34" charset="0"/>
              <a:buChar char="•"/>
              <a:tabLst/>
              <a:defRPr/>
            </a:pPr>
            <a:r>
              <a:rPr kumimoji="0" lang="en-US" sz="1400" b="0" i="0" u="sng" strike="noStrike" kern="1200" cap="none" spc="0" normalizeH="0" baseline="0" noProof="0">
                <a:ln>
                  <a:noFill/>
                </a:ln>
                <a:solidFill>
                  <a:srgbClr val="463668"/>
                </a:solidFill>
                <a:effectLst/>
                <a:uLnTx/>
                <a:uFillTx/>
                <a:latin typeface="Segoe"/>
                <a:ea typeface="Calibri" panose="020F0502020204030204" pitchFamily="34" charset="0"/>
                <a:cs typeface="Segoe UI Semibold" panose="020B0702040204020203" pitchFamily="34" charset="0"/>
                <a:hlinkClick r:id="rId18">
                  <a:extLst>
                    <a:ext uri="{A12FA001-AC4F-418D-AE19-62706E023703}">
                      <ahyp:hlinkClr xmlns:ahyp="http://schemas.microsoft.com/office/drawing/2018/hyperlinkcolor" val="tx"/>
                    </a:ext>
                  </a:extLst>
                </a:hlinkClick>
              </a:rPr>
              <a:t>Trust Center data protection and privacy</a:t>
            </a:r>
            <a:endParaRPr kumimoji="0" lang="en-US" sz="1400" b="0" i="0" u="sng" strike="noStrike" kern="1200" cap="none" spc="0" normalizeH="0" baseline="0" noProof="0">
              <a:ln>
                <a:noFill/>
              </a:ln>
              <a:solidFill>
                <a:srgbClr val="463668"/>
              </a:solidFill>
              <a:effectLst/>
              <a:uLnTx/>
              <a:uFillTx/>
              <a:latin typeface="Segoe"/>
              <a:ea typeface="Calibri" panose="020F0502020204030204" pitchFamily="34" charset="0"/>
              <a:cs typeface="Segoe UI Semibold" panose="020B0702040204020203" pitchFamily="34" charset="0"/>
            </a:endParaRPr>
          </a:p>
          <a:p>
            <a:pPr marL="285750" marR="0" lvl="0" indent="-285750" algn="l" defTabSz="914367" rtl="0" eaLnBrk="1" fontAlgn="auto" latinLnBrk="0" hangingPunct="1">
              <a:lnSpc>
                <a:spcPct val="100000"/>
              </a:lnSpc>
              <a:spcBef>
                <a:spcPts val="0"/>
              </a:spcBef>
              <a:spcAft>
                <a:spcPts val="500"/>
              </a:spcAft>
              <a:buClr>
                <a:prstClr val="black"/>
              </a:buClr>
              <a:buSzTx/>
              <a:buFont typeface="Arial" panose="020B0604020202020204" pitchFamily="34" charset="0"/>
              <a:buChar char="•"/>
              <a:tabLst/>
              <a:defRPr/>
            </a:pPr>
            <a:r>
              <a:rPr kumimoji="0" lang="en-US" sz="1400" b="0" i="0" u="sng" strike="noStrike" kern="1200" cap="none" spc="0" normalizeH="0" baseline="0" noProof="0">
                <a:ln>
                  <a:noFill/>
                </a:ln>
                <a:solidFill>
                  <a:srgbClr val="463668"/>
                </a:solidFill>
                <a:effectLst/>
                <a:uLnTx/>
                <a:uFillTx/>
                <a:latin typeface="Segoe"/>
                <a:ea typeface="Calibri" panose="020F0502020204030204" pitchFamily="34" charset="0"/>
                <a:cs typeface="Segoe UI Semibold" panose="020B0702040204020203" pitchFamily="34" charset="0"/>
                <a:hlinkClick r:id="rId19">
                  <a:extLst>
                    <a:ext uri="{A12FA001-AC4F-418D-AE19-62706E023703}">
                      <ahyp:hlinkClr xmlns:ahyp="http://schemas.microsoft.com/office/drawing/2018/hyperlinkcolor" val="tx"/>
                    </a:ext>
                  </a:extLst>
                </a:hlinkClick>
              </a:rPr>
              <a:t>Data, privacy, and security for Microsoft 365 Copilot</a:t>
            </a:r>
            <a:endParaRPr kumimoji="0" lang="en-US" sz="1400" b="0" i="0" u="sng" strike="noStrike" kern="1200" cap="none" spc="0" normalizeH="0" baseline="0" noProof="0">
              <a:ln>
                <a:noFill/>
              </a:ln>
              <a:solidFill>
                <a:srgbClr val="463668"/>
              </a:solidFill>
              <a:effectLst/>
              <a:uLnTx/>
              <a:uFillTx/>
              <a:latin typeface="Segoe"/>
              <a:ea typeface="Calibri" panose="020F0502020204030204" pitchFamily="34" charset="0"/>
              <a:cs typeface="Segoe UI Semibold" panose="020B0702040204020203" pitchFamily="34" charset="0"/>
            </a:endParaRPr>
          </a:p>
          <a:p>
            <a:pPr marL="285750" marR="0" lvl="0" indent="-285750" algn="l" defTabSz="914367" rtl="0" eaLnBrk="1" fontAlgn="auto" latinLnBrk="0" hangingPunct="1">
              <a:lnSpc>
                <a:spcPct val="100000"/>
              </a:lnSpc>
              <a:spcBef>
                <a:spcPts val="0"/>
              </a:spcBef>
              <a:spcAft>
                <a:spcPts val="500"/>
              </a:spcAft>
              <a:buClr>
                <a:prstClr val="black"/>
              </a:buClr>
              <a:buSzTx/>
              <a:buFont typeface="Arial" panose="020B0604020202020204" pitchFamily="34" charset="0"/>
              <a:buChar char="•"/>
              <a:tabLst/>
              <a:defRPr/>
            </a:pPr>
            <a:r>
              <a:rPr kumimoji="0" lang="en-US" sz="1400" b="0" i="0" u="sng" strike="noStrike" kern="1200" cap="none" spc="0" normalizeH="0" baseline="0" noProof="0">
                <a:ln>
                  <a:noFill/>
                </a:ln>
                <a:solidFill>
                  <a:srgbClr val="463668"/>
                </a:solidFill>
                <a:effectLst/>
                <a:uLnTx/>
                <a:uFillTx/>
                <a:latin typeface="Segoe"/>
                <a:ea typeface="Calibri" panose="020F0502020204030204" pitchFamily="34" charset="0"/>
                <a:cs typeface="Segoe UI Semibold" panose="020B0702040204020203" pitchFamily="34" charset="0"/>
                <a:hlinkClick r:id="rId20">
                  <a:extLst>
                    <a:ext uri="{A12FA001-AC4F-418D-AE19-62706E023703}">
                      <ahyp:hlinkClr xmlns:ahyp="http://schemas.microsoft.com/office/drawing/2018/hyperlinkcolor" val="tx"/>
                    </a:ext>
                  </a:extLst>
                </a:hlinkClick>
              </a:rPr>
              <a:t>Data, privacy, and security for Azure OpenAI Service</a:t>
            </a:r>
            <a:endParaRPr kumimoji="0" lang="en-US" sz="1400" b="0" i="0" u="sng" strike="noStrike" kern="1200" cap="none" spc="0" normalizeH="0" baseline="0" noProof="0">
              <a:ln>
                <a:noFill/>
              </a:ln>
              <a:solidFill>
                <a:srgbClr val="463668"/>
              </a:solidFill>
              <a:effectLst/>
              <a:uLnTx/>
              <a:uFillTx/>
              <a:latin typeface="Segoe"/>
              <a:ea typeface="Calibri" panose="020F0502020204030204" pitchFamily="34" charset="0"/>
              <a:cs typeface="Segoe UI Semibold" panose="020B0702040204020203" pitchFamily="34" charset="0"/>
            </a:endParaRPr>
          </a:p>
          <a:p>
            <a:pPr marL="285750" marR="0" lvl="0" indent="-285750" algn="l" defTabSz="914367" rtl="0" eaLnBrk="1" fontAlgn="auto" latinLnBrk="0" hangingPunct="1">
              <a:lnSpc>
                <a:spcPct val="100000"/>
              </a:lnSpc>
              <a:spcBef>
                <a:spcPts val="0"/>
              </a:spcBef>
              <a:spcAft>
                <a:spcPts val="500"/>
              </a:spcAft>
              <a:buClr>
                <a:prstClr val="black"/>
              </a:buClr>
              <a:buSzTx/>
              <a:buFont typeface="Arial" panose="020B0604020202020204" pitchFamily="34" charset="0"/>
              <a:buChar char="•"/>
              <a:tabLst/>
              <a:defRPr/>
            </a:pPr>
            <a:r>
              <a:rPr kumimoji="0" lang="en-US" sz="1400" b="0" i="0" u="sng" strike="noStrike" kern="1200" cap="none" spc="0" normalizeH="0" baseline="0" noProof="0">
                <a:ln>
                  <a:noFill/>
                </a:ln>
                <a:solidFill>
                  <a:srgbClr val="463668"/>
                </a:solidFill>
                <a:effectLst/>
                <a:uLnTx/>
                <a:uFillTx/>
                <a:latin typeface="Segoe"/>
                <a:ea typeface="Calibri" panose="020F0502020204030204" pitchFamily="34" charset="0"/>
                <a:cs typeface="Segoe UI Semibold" panose="020B0702040204020203" pitchFamily="34" charset="0"/>
                <a:hlinkClick r:id="rId21">
                  <a:extLst>
                    <a:ext uri="{A12FA001-AC4F-418D-AE19-62706E023703}">
                      <ahyp:hlinkClr xmlns:ahyp="http://schemas.microsoft.com/office/drawing/2018/hyperlinkcolor" val="tx"/>
                    </a:ext>
                  </a:extLst>
                </a:hlinkClick>
              </a:rPr>
              <a:t>Role-based access control</a:t>
            </a:r>
            <a:endParaRPr kumimoji="0" lang="en-US" sz="1400" b="0" i="0" u="sng" strike="noStrike" kern="1200" cap="none" spc="0" normalizeH="0" baseline="0" noProof="0">
              <a:ln>
                <a:noFill/>
              </a:ln>
              <a:solidFill>
                <a:srgbClr val="463668"/>
              </a:solidFill>
              <a:effectLst/>
              <a:uLnTx/>
              <a:uFillTx/>
              <a:latin typeface="Segoe"/>
              <a:ea typeface="Calibri" panose="020F0502020204030204" pitchFamily="34" charset="0"/>
              <a:cs typeface="Segoe UI Semibold" panose="020B0702040204020203" pitchFamily="34" charset="0"/>
            </a:endParaRPr>
          </a:p>
          <a:p>
            <a:pPr marL="285750" marR="0" lvl="0" indent="-285750" algn="l" defTabSz="914367" rtl="0" eaLnBrk="1" fontAlgn="auto" latinLnBrk="0" hangingPunct="1">
              <a:lnSpc>
                <a:spcPct val="100000"/>
              </a:lnSpc>
              <a:spcBef>
                <a:spcPts val="0"/>
              </a:spcBef>
              <a:spcAft>
                <a:spcPts val="500"/>
              </a:spcAft>
              <a:buClr>
                <a:prstClr val="black"/>
              </a:buClr>
              <a:buSzTx/>
              <a:buFont typeface="Arial" panose="020B0604020202020204" pitchFamily="34" charset="0"/>
              <a:buChar char="•"/>
              <a:tabLst/>
              <a:defRPr/>
            </a:pPr>
            <a:r>
              <a:rPr kumimoji="0" lang="en-US" sz="1400" b="0" i="0" u="sng" strike="noStrike" kern="1200" cap="none" spc="0" normalizeH="0" baseline="0" noProof="0">
                <a:ln>
                  <a:noFill/>
                </a:ln>
                <a:solidFill>
                  <a:srgbClr val="463668"/>
                </a:solidFill>
                <a:effectLst/>
                <a:uLnTx/>
                <a:uFillTx/>
                <a:latin typeface="Segoe"/>
                <a:ea typeface="Calibri" panose="020F0502020204030204" pitchFamily="34" charset="0"/>
                <a:cs typeface="Segoe UI Semibold" panose="020B0702040204020203" pitchFamily="34" charset="0"/>
                <a:hlinkClick r:id="rId22">
                  <a:extLst>
                    <a:ext uri="{A12FA001-AC4F-418D-AE19-62706E023703}">
                      <ahyp:hlinkClr xmlns:ahyp="http://schemas.microsoft.com/office/drawing/2018/hyperlinkcolor" val="tx"/>
                    </a:ext>
                  </a:extLst>
                </a:hlinkClick>
              </a:rPr>
              <a:t>User permissions and permission levels in SharePoint Server</a:t>
            </a:r>
            <a:endParaRPr kumimoji="0" lang="en-US" sz="1400" b="0" i="0" u="sng" strike="noStrike" kern="1200" cap="none" spc="0" normalizeH="0" baseline="0" noProof="0">
              <a:ln>
                <a:noFill/>
              </a:ln>
              <a:solidFill>
                <a:srgbClr val="463668"/>
              </a:solidFill>
              <a:effectLst/>
              <a:uLnTx/>
              <a:uFillTx/>
              <a:latin typeface="Segoe"/>
              <a:ea typeface="Calibri" panose="020F0502020204030204" pitchFamily="34" charset="0"/>
              <a:cs typeface="Segoe UI Semibold" panose="020B0702040204020203" pitchFamily="34" charset="0"/>
            </a:endParaRPr>
          </a:p>
          <a:p>
            <a:pPr marL="285750" marR="0" lvl="0" indent="-285750" algn="l" defTabSz="914367" rtl="0" eaLnBrk="1" fontAlgn="auto" latinLnBrk="0" hangingPunct="1">
              <a:lnSpc>
                <a:spcPct val="100000"/>
              </a:lnSpc>
              <a:spcBef>
                <a:spcPts val="0"/>
              </a:spcBef>
              <a:spcAft>
                <a:spcPts val="500"/>
              </a:spcAft>
              <a:buClr>
                <a:prstClr val="black"/>
              </a:buClr>
              <a:buSzTx/>
              <a:buFont typeface="Arial" panose="020B0604020202020204" pitchFamily="34" charset="0"/>
              <a:buChar char="•"/>
              <a:tabLst/>
              <a:defRPr/>
            </a:pPr>
            <a:r>
              <a:rPr kumimoji="0" lang="en-US" sz="1400" b="0" i="0" u="sng" strike="noStrike" kern="1200" cap="none" spc="0" normalizeH="0" baseline="0" noProof="0">
                <a:ln>
                  <a:noFill/>
                </a:ln>
                <a:solidFill>
                  <a:srgbClr val="463668"/>
                </a:solidFill>
                <a:effectLst/>
                <a:uLnTx/>
                <a:uFillTx/>
                <a:latin typeface="Segoe"/>
                <a:ea typeface="Calibri" panose="020F0502020204030204" pitchFamily="34" charset="0"/>
                <a:cs typeface="Segoe UI Semibold" panose="020B0702040204020203" pitchFamily="34" charset="0"/>
                <a:hlinkClick r:id="rId23">
                  <a:extLst>
                    <a:ext uri="{A12FA001-AC4F-418D-AE19-62706E023703}">
                      <ahyp:hlinkClr xmlns:ahyp="http://schemas.microsoft.com/office/drawing/2018/hyperlinkcolor" val="tx"/>
                    </a:ext>
                  </a:extLst>
                </a:hlinkClick>
              </a:rPr>
              <a:t>Customer Lockbox requests</a:t>
            </a:r>
            <a:endParaRPr kumimoji="0" lang="en-US" sz="1400" b="0" i="0" u="sng" strike="noStrike" kern="1200" cap="none" spc="0" normalizeH="0" baseline="0" noProof="0">
              <a:ln>
                <a:noFill/>
              </a:ln>
              <a:solidFill>
                <a:srgbClr val="463668"/>
              </a:solidFill>
              <a:effectLst/>
              <a:uLnTx/>
              <a:uFillTx/>
              <a:latin typeface="Segoe"/>
              <a:ea typeface="Calibri" panose="020F0502020204030204" pitchFamily="34" charset="0"/>
              <a:cs typeface="Segoe UI Semibold" panose="020B0702040204020203" pitchFamily="34" charset="0"/>
            </a:endParaRPr>
          </a:p>
          <a:p>
            <a:pPr marL="285750" marR="0" lvl="0" indent="-285750" algn="l" defTabSz="914367" rtl="0" eaLnBrk="1" fontAlgn="auto" latinLnBrk="0" hangingPunct="1">
              <a:lnSpc>
                <a:spcPct val="100000"/>
              </a:lnSpc>
              <a:spcBef>
                <a:spcPts val="0"/>
              </a:spcBef>
              <a:spcAft>
                <a:spcPts val="500"/>
              </a:spcAft>
              <a:buClr>
                <a:prstClr val="black"/>
              </a:buClr>
              <a:buSzTx/>
              <a:buFont typeface="Arial" panose="020B0604020202020204" pitchFamily="34" charset="0"/>
              <a:buChar char="•"/>
              <a:tabLst/>
              <a:defRPr/>
            </a:pPr>
            <a:r>
              <a:rPr kumimoji="0" lang="en-US" sz="1400" b="0" i="0" u="sng" strike="noStrike" kern="1200" cap="none" spc="0" normalizeH="0" baseline="0" noProof="0">
                <a:ln>
                  <a:noFill/>
                </a:ln>
                <a:solidFill>
                  <a:srgbClr val="463668"/>
                </a:solidFill>
                <a:effectLst/>
                <a:uLnTx/>
                <a:uFillTx/>
                <a:latin typeface="Segoe"/>
                <a:ea typeface="Calibri" panose="020F0502020204030204" pitchFamily="34" charset="0"/>
                <a:cs typeface="Segoe UI Semibold" panose="020B0702040204020203" pitchFamily="34" charset="0"/>
                <a:hlinkClick r:id="rId24">
                  <a:extLst>
                    <a:ext uri="{A12FA001-AC4F-418D-AE19-62706E023703}">
                      <ahyp:hlinkClr xmlns:ahyp="http://schemas.microsoft.com/office/drawing/2018/hyperlinkcolor" val="tx"/>
                    </a:ext>
                  </a:extLst>
                </a:hlinkClick>
              </a:rPr>
              <a:t>Microsoft 365 isolation controls</a:t>
            </a:r>
            <a:endParaRPr kumimoji="0" lang="en-US" sz="1400" b="0" i="0" u="sng" strike="noStrike" kern="1200" cap="none" spc="0" normalizeH="0" baseline="0" noProof="0">
              <a:ln>
                <a:noFill/>
              </a:ln>
              <a:solidFill>
                <a:srgbClr val="463668"/>
              </a:solidFill>
              <a:effectLst/>
              <a:uLnTx/>
              <a:uFillTx/>
              <a:latin typeface="Segoe"/>
              <a:ea typeface="Calibri" panose="020F0502020204030204" pitchFamily="34" charset="0"/>
              <a:cs typeface="Segoe UI Semibold" panose="020B0702040204020203" pitchFamily="34" charset="0"/>
            </a:endParaRPr>
          </a:p>
          <a:p>
            <a:pPr marL="285750" marR="0" lvl="0" indent="-285750" algn="l" defTabSz="914367" rtl="0" eaLnBrk="1" fontAlgn="auto" latinLnBrk="0" hangingPunct="1">
              <a:lnSpc>
                <a:spcPct val="100000"/>
              </a:lnSpc>
              <a:spcBef>
                <a:spcPts val="0"/>
              </a:spcBef>
              <a:spcAft>
                <a:spcPts val="500"/>
              </a:spcAft>
              <a:buClr>
                <a:prstClr val="black"/>
              </a:buClr>
              <a:buSzTx/>
              <a:buFont typeface="Arial" panose="020B0604020202020204" pitchFamily="34" charset="0"/>
              <a:buChar char="•"/>
              <a:tabLst/>
              <a:defRPr/>
            </a:pPr>
            <a:r>
              <a:rPr kumimoji="0" lang="en-US" sz="1400" b="0" i="0" u="sng" strike="noStrike" kern="1200" cap="none" spc="0" normalizeH="0" baseline="0" noProof="0">
                <a:ln>
                  <a:noFill/>
                </a:ln>
                <a:solidFill>
                  <a:srgbClr val="463668"/>
                </a:solidFill>
                <a:effectLst/>
                <a:uLnTx/>
                <a:uFillTx/>
                <a:latin typeface="Segoe"/>
                <a:ea typeface="Calibri" panose="020F0502020204030204" pitchFamily="34" charset="0"/>
                <a:cs typeface="Segoe UI Semibold" panose="020B0702040204020203" pitchFamily="34" charset="0"/>
                <a:hlinkClick r:id="rId25">
                  <a:extLst>
                    <a:ext uri="{A12FA001-AC4F-418D-AE19-62706E023703}">
                      <ahyp:hlinkClr xmlns:ahyp="http://schemas.microsoft.com/office/drawing/2018/hyperlinkcolor" val="tx"/>
                    </a:ext>
                  </a:extLst>
                </a:hlinkClick>
              </a:rPr>
              <a:t>Data Protection Addendum</a:t>
            </a:r>
            <a:endParaRPr kumimoji="0" lang="en-US" sz="1400" b="0" i="0" u="none" strike="noStrike" kern="1200" cap="none" spc="0" normalizeH="0" baseline="0" noProof="0">
              <a:ln>
                <a:noFill/>
              </a:ln>
              <a:solidFill>
                <a:srgbClr val="463668"/>
              </a:solidFill>
              <a:effectLst/>
              <a:uLnTx/>
              <a:uFillTx/>
              <a:latin typeface="Segoe UI Semibold" panose="020B0702040204020203" pitchFamily="34" charset="0"/>
              <a:ea typeface="+mn-ea"/>
              <a:cs typeface="Segoe UI Semibold" panose="020B0702040204020203" pitchFamily="34" charset="0"/>
            </a:endParaRPr>
          </a:p>
        </p:txBody>
      </p:sp>
    </p:spTree>
    <p:extLst>
      <p:ext uri="{BB962C8B-B14F-4D97-AF65-F5344CB8AC3E}">
        <p14:creationId xmlns:p14="http://schemas.microsoft.com/office/powerpoint/2010/main" val="30047132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42" presetClass="path" presetSubtype="0" decel="100000" fill="hold" grpId="1" nodeType="withEffect">
                                  <p:stCondLst>
                                    <p:cond delay="0"/>
                                  </p:stCondLst>
                                  <p:childTnLst>
                                    <p:animMotion origin="layout" path="M -1.875E-6 7.40741E-7 L -1.875E-6 0.03542 " pathEditMode="relative" rAng="0" ptsTypes="AA">
                                      <p:cBhvr>
                                        <p:cTn id="9" dur="700" spd="-100000" fill="hold"/>
                                        <p:tgtEl>
                                          <p:spTgt spid="2"/>
                                        </p:tgtEl>
                                        <p:attrNameLst>
                                          <p:attrName>ppt_x</p:attrName>
                                          <p:attrName>ppt_y</p:attrName>
                                        </p:attrNameLst>
                                      </p:cBhvr>
                                      <p:rCtr x="0" y="1759"/>
                                    </p:animMotion>
                                  </p:childTnLst>
                                </p:cTn>
                              </p:par>
                              <p:par>
                                <p:cTn id="10" presetID="10"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par>
                                <p:cTn id="13" presetID="42" presetClass="path" presetSubtype="0" decel="100000" fill="hold" grpId="1" nodeType="withEffect">
                                  <p:stCondLst>
                                    <p:cond delay="0"/>
                                  </p:stCondLst>
                                  <p:childTnLst>
                                    <p:animMotion origin="layout" path="M -4.16667E-6 4.81481E-6 L -4.16667E-6 0.03541 " pathEditMode="relative" rAng="0" ptsTypes="AA">
                                      <p:cBhvr>
                                        <p:cTn id="14" dur="700" spd="-100000" fill="hold"/>
                                        <p:tgtEl>
                                          <p:spTgt spid="3"/>
                                        </p:tgtEl>
                                        <p:attrNameLst>
                                          <p:attrName>ppt_x</p:attrName>
                                          <p:attrName>ppt_y</p:attrName>
                                        </p:attrNameLst>
                                      </p:cBhvr>
                                      <p:rCtr x="0" y="175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p:bldP spid="3" grpId="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6CEEA3B-96FE-810D-41C3-17018E44D878}"/>
              </a:ext>
            </a:extLst>
          </p:cNvPr>
          <p:cNvSpPr>
            <a:spLocks noGrp="1"/>
          </p:cNvSpPr>
          <p:nvPr>
            <p:ph type="title"/>
          </p:nvPr>
        </p:nvSpPr>
        <p:spPr/>
        <p:txBody>
          <a:bodyPr>
            <a:normAutofit/>
          </a:bodyPr>
          <a:lstStyle/>
          <a:p>
            <a:r>
              <a:rPr lang="en-US"/>
              <a:t>Links to learn more (2 of 2)</a:t>
            </a:r>
          </a:p>
        </p:txBody>
      </p:sp>
      <p:sp>
        <p:nvSpPr>
          <p:cNvPr id="4" name="Rectangle 3">
            <a:extLst>
              <a:ext uri="{FF2B5EF4-FFF2-40B4-BE49-F238E27FC236}">
                <a16:creationId xmlns:a16="http://schemas.microsoft.com/office/drawing/2014/main" id="{EEF94700-E6C5-923E-B5F0-6A3C225BD64E}"/>
              </a:ext>
            </a:extLst>
          </p:cNvPr>
          <p:cNvSpPr/>
          <p:nvPr/>
        </p:nvSpPr>
        <p:spPr>
          <a:xfrm>
            <a:off x="588261" y="1352827"/>
            <a:ext cx="5252371" cy="4780796"/>
          </a:xfrm>
          <a:prstGeom prst="rect">
            <a:avLst/>
          </a:prstGeom>
          <a:noFill/>
        </p:spPr>
        <p:txBody>
          <a:bodyPr wrap="square" lIns="0" tIns="45720" rIns="91440" bIns="45720" anchor="t">
            <a:spAutoFit/>
          </a:bodyPr>
          <a:lstStyle/>
          <a:p>
            <a:pPr marL="0" marR="0" lvl="0" indent="0" algn="l" defTabSz="914400" rtl="0" eaLnBrk="1" fontAlgn="base" latinLnBrk="0" hangingPunct="1">
              <a:lnSpc>
                <a:spcPct val="100000"/>
              </a:lnSpc>
              <a:spcBef>
                <a:spcPts val="0"/>
              </a:spcBef>
              <a:spcAft>
                <a:spcPts val="50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UI Semibold" panose="020B0702040204020203" pitchFamily="34" charset="0"/>
                <a:ea typeface="+mn-ea"/>
                <a:cs typeface="Segoe UI Semibold" panose="020B0702040204020203" pitchFamily="34" charset="0"/>
              </a:rPr>
              <a:t>Data residency and storage</a:t>
            </a:r>
          </a:p>
          <a:p>
            <a:pPr marL="285750" marR="0" lvl="0" indent="-285750" algn="l" defTabSz="914367" rtl="0" eaLnBrk="1" fontAlgn="auto" latinLnBrk="0" hangingPunct="1">
              <a:lnSpc>
                <a:spcPct val="100000"/>
              </a:lnSpc>
              <a:spcBef>
                <a:spcPts val="0"/>
              </a:spcBef>
              <a:spcAft>
                <a:spcPts val="500"/>
              </a:spcAft>
              <a:buClr>
                <a:prstClr val="black"/>
              </a:buClr>
              <a:buSzTx/>
              <a:buFont typeface="Arial" panose="020B0604020202020204" pitchFamily="34" charset="0"/>
              <a:buChar char="•"/>
              <a:tabLst/>
              <a:defRPr/>
            </a:pPr>
            <a:r>
              <a:rPr kumimoji="0" lang="en-US" sz="1400" b="0" i="0" u="none" strike="noStrike" kern="1200" cap="none" spc="0" normalizeH="0" baseline="0" noProof="0">
                <a:ln>
                  <a:noFill/>
                </a:ln>
                <a:solidFill>
                  <a:srgbClr val="080808"/>
                </a:solidFill>
                <a:effectLst/>
                <a:uLnTx/>
                <a:uFillTx/>
                <a:latin typeface="Segoe"/>
                <a:ea typeface="Calibri" panose="020F0502020204030204" pitchFamily="34" charset="0"/>
                <a:cs typeface="Segoe UI Semibold" panose="020B0702040204020203" pitchFamily="34" charset="0"/>
              </a:rPr>
              <a:t>EU Data Boundary</a:t>
            </a:r>
          </a:p>
          <a:p>
            <a:pPr marL="742933" marR="0" lvl="1" indent="-285750" algn="l" defTabSz="914367" rtl="0" eaLnBrk="1" fontAlgn="auto" latinLnBrk="0" hangingPunct="1">
              <a:lnSpc>
                <a:spcPct val="100000"/>
              </a:lnSpc>
              <a:spcBef>
                <a:spcPts val="0"/>
              </a:spcBef>
              <a:spcAft>
                <a:spcPts val="500"/>
              </a:spcAft>
              <a:buClr>
                <a:prstClr val="black"/>
              </a:buClr>
              <a:buSzTx/>
              <a:buFont typeface="Wingdings" panose="05000000000000000000" pitchFamily="2" charset="2"/>
              <a:buChar char="§"/>
              <a:tabLst/>
              <a:defRPr/>
            </a:pPr>
            <a:r>
              <a:rPr kumimoji="0" lang="en-US" sz="1400" b="0" i="0" u="none" strike="noStrike" kern="1200" cap="none" spc="0" normalizeH="0" baseline="0" noProof="0">
                <a:ln>
                  <a:noFill/>
                </a:ln>
                <a:solidFill>
                  <a:srgbClr val="463668"/>
                </a:solidFill>
                <a:effectLst/>
                <a:uLnTx/>
                <a:uFillTx/>
                <a:latin typeface="Segoe"/>
                <a:ea typeface="Calibri" panose="020F0502020204030204" pitchFamily="34" charset="0"/>
                <a:cs typeface="Segoe UI Semibold" panose="020B0702040204020203" pitchFamily="34" charset="0"/>
                <a:hlinkClick r:id="rId3">
                  <a:extLst>
                    <a:ext uri="{A12FA001-AC4F-418D-AE19-62706E023703}">
                      <ahyp:hlinkClr xmlns:ahyp="http://schemas.microsoft.com/office/drawing/2018/hyperlinkcolor" val="tx"/>
                    </a:ext>
                  </a:extLst>
                </a:hlinkClick>
              </a:rPr>
              <a:t>Website</a:t>
            </a:r>
            <a:endParaRPr kumimoji="0" lang="en-US" sz="1400" b="0" i="0" u="none" strike="noStrike" kern="1200" cap="none" spc="0" normalizeH="0" baseline="0" noProof="0">
              <a:ln>
                <a:noFill/>
              </a:ln>
              <a:solidFill>
                <a:srgbClr val="463668"/>
              </a:solidFill>
              <a:effectLst/>
              <a:uLnTx/>
              <a:uFillTx/>
              <a:latin typeface="Segoe"/>
              <a:ea typeface="Calibri" panose="020F0502020204030204" pitchFamily="34" charset="0"/>
              <a:cs typeface="Segoe UI Semibold" panose="020B0702040204020203" pitchFamily="34" charset="0"/>
            </a:endParaRPr>
          </a:p>
          <a:p>
            <a:pPr marL="742933" marR="0" lvl="1" indent="-285750" algn="l" defTabSz="914367" rtl="0" eaLnBrk="1" fontAlgn="auto" latinLnBrk="0" hangingPunct="1">
              <a:lnSpc>
                <a:spcPct val="100000"/>
              </a:lnSpc>
              <a:spcBef>
                <a:spcPts val="0"/>
              </a:spcBef>
              <a:spcAft>
                <a:spcPts val="500"/>
              </a:spcAft>
              <a:buClr>
                <a:prstClr val="black"/>
              </a:buClr>
              <a:buSzTx/>
              <a:buFont typeface="Wingdings" panose="05000000000000000000" pitchFamily="2" charset="2"/>
              <a:buChar char="§"/>
              <a:tabLst/>
              <a:defRPr/>
            </a:pPr>
            <a:r>
              <a:rPr kumimoji="0" lang="en-US" sz="1400" b="0" i="0" u="none" strike="noStrike" kern="1200" cap="none" spc="0" normalizeH="0" baseline="0" noProof="0">
                <a:ln>
                  <a:noFill/>
                </a:ln>
                <a:solidFill>
                  <a:srgbClr val="463668"/>
                </a:solidFill>
                <a:effectLst/>
                <a:uLnTx/>
                <a:uFillTx/>
                <a:latin typeface="Segoe"/>
                <a:ea typeface="Calibri" panose="020F0502020204030204" pitchFamily="34" charset="0"/>
                <a:cs typeface="Segoe UI Semibold" panose="020B0702040204020203" pitchFamily="34" charset="0"/>
                <a:hlinkClick r:id="rId4">
                  <a:extLst>
                    <a:ext uri="{A12FA001-AC4F-418D-AE19-62706E023703}">
                      <ahyp:hlinkClr xmlns:ahyp="http://schemas.microsoft.com/office/drawing/2018/hyperlinkcolor" val="tx"/>
                    </a:ext>
                  </a:extLst>
                </a:hlinkClick>
              </a:rPr>
              <a:t>Blog</a:t>
            </a:r>
            <a:endParaRPr kumimoji="0" lang="en-US" sz="1400" b="0" i="0" u="none" strike="noStrike" kern="1200" cap="none" spc="0" normalizeH="0" baseline="0" noProof="0">
              <a:ln>
                <a:noFill/>
              </a:ln>
              <a:solidFill>
                <a:srgbClr val="463668"/>
              </a:solidFill>
              <a:effectLst/>
              <a:uLnTx/>
              <a:uFillTx/>
              <a:latin typeface="Segoe"/>
              <a:ea typeface="Calibri" panose="020F0502020204030204" pitchFamily="34" charset="0"/>
              <a:cs typeface="Segoe UI Semibold" panose="020B0702040204020203" pitchFamily="34" charset="0"/>
            </a:endParaRPr>
          </a:p>
          <a:p>
            <a:pPr marL="742933" marR="0" lvl="1" indent="-285750" algn="l" defTabSz="914367" rtl="0" eaLnBrk="1" fontAlgn="auto" latinLnBrk="0" hangingPunct="1">
              <a:lnSpc>
                <a:spcPct val="100000"/>
              </a:lnSpc>
              <a:spcBef>
                <a:spcPts val="0"/>
              </a:spcBef>
              <a:spcAft>
                <a:spcPts val="500"/>
              </a:spcAft>
              <a:buClr>
                <a:prstClr val="black"/>
              </a:buClr>
              <a:buSzTx/>
              <a:buFont typeface="Wingdings" panose="05000000000000000000" pitchFamily="2" charset="2"/>
              <a:buChar char="§"/>
              <a:tabLst/>
              <a:defRPr/>
            </a:pPr>
            <a:r>
              <a:rPr kumimoji="0" lang="en-US" sz="1400" b="0" i="0" u="none" strike="noStrike" kern="1200" cap="none" spc="0" normalizeH="0" baseline="0" noProof="0">
                <a:ln>
                  <a:noFill/>
                </a:ln>
                <a:solidFill>
                  <a:srgbClr val="463668"/>
                </a:solidFill>
                <a:effectLst/>
                <a:uLnTx/>
                <a:uFillTx/>
                <a:latin typeface="Segoe"/>
                <a:ea typeface="Calibri" panose="020F0502020204030204" pitchFamily="34" charset="0"/>
                <a:cs typeface="Segoe UI Semibold" panose="020B0702040204020203" pitchFamily="34" charset="0"/>
                <a:hlinkClick r:id="rId5">
                  <a:extLst>
                    <a:ext uri="{A12FA001-AC4F-418D-AE19-62706E023703}">
                      <ahyp:hlinkClr xmlns:ahyp="http://schemas.microsoft.com/office/drawing/2018/hyperlinkcolor" val="tx"/>
                    </a:ext>
                  </a:extLst>
                </a:hlinkClick>
              </a:rPr>
              <a:t>Documentation</a:t>
            </a:r>
            <a:endParaRPr kumimoji="0" lang="en-US" sz="1400" b="0" i="0" u="none" strike="noStrike" kern="1200" cap="none" spc="0" normalizeH="0" baseline="0" noProof="0">
              <a:ln>
                <a:noFill/>
              </a:ln>
              <a:solidFill>
                <a:srgbClr val="463668"/>
              </a:solidFill>
              <a:effectLst/>
              <a:uLnTx/>
              <a:uFillTx/>
              <a:latin typeface="Segoe"/>
              <a:ea typeface="Calibri" panose="020F0502020204030204" pitchFamily="34" charset="0"/>
              <a:cs typeface="Segoe UI Semibold" panose="020B0702040204020203" pitchFamily="34" charset="0"/>
            </a:endParaRPr>
          </a:p>
          <a:p>
            <a:pPr marL="0" marR="0" lvl="0" indent="0" algn="l" defTabSz="914400" rtl="0" eaLnBrk="1" fontAlgn="base" latinLnBrk="0" hangingPunct="1">
              <a:lnSpc>
                <a:spcPct val="100000"/>
              </a:lnSpc>
              <a:spcBef>
                <a:spcPts val="0"/>
              </a:spcBef>
              <a:spcAft>
                <a:spcPts val="50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UI Semibold" panose="020B0702040204020203" pitchFamily="34" charset="0"/>
                <a:ea typeface="+mn-ea"/>
                <a:cs typeface="Segoe UI Semibold" panose="020B0702040204020203" pitchFamily="34" charset="0"/>
              </a:rPr>
              <a:t>Compliance</a:t>
            </a:r>
            <a:endPar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mn-cs"/>
            </a:endParaRPr>
          </a:p>
          <a:p>
            <a:pPr marL="285750" marR="0" lvl="0" indent="-285750" algn="l" defTabSz="914367" rtl="0" eaLnBrk="1" fontAlgn="auto" latinLnBrk="0" hangingPunct="1">
              <a:lnSpc>
                <a:spcPct val="100000"/>
              </a:lnSpc>
              <a:spcBef>
                <a:spcPts val="0"/>
              </a:spcBef>
              <a:spcAft>
                <a:spcPts val="500"/>
              </a:spcAft>
              <a:buClr>
                <a:prstClr val="black"/>
              </a:buClr>
              <a:buSzTx/>
              <a:buFont typeface="Arial" panose="020B0604020202020204" pitchFamily="34" charset="0"/>
              <a:buChar char="•"/>
              <a:tabLst/>
              <a:defRPr/>
            </a:pPr>
            <a:r>
              <a:rPr kumimoji="0" lang="en-US" sz="1400" b="0" i="0" u="sng" strike="noStrike" kern="1200" cap="none" spc="0" normalizeH="0" baseline="0" noProof="0">
                <a:ln>
                  <a:noFill/>
                </a:ln>
                <a:solidFill>
                  <a:srgbClr val="463668"/>
                </a:solidFill>
                <a:effectLst/>
                <a:uLnTx/>
                <a:uFillTx/>
                <a:latin typeface="Segoe"/>
                <a:ea typeface="Calibri" panose="020F0502020204030204" pitchFamily="34" charset="0"/>
                <a:cs typeface="Segoe UI Semibold" panose="020B0702040204020203" pitchFamily="34" charset="0"/>
                <a:hlinkClick r:id="rId6">
                  <a:extLst>
                    <a:ext uri="{A12FA001-AC4F-418D-AE19-62706E023703}">
                      <ahyp:hlinkClr xmlns:ahyp="http://schemas.microsoft.com/office/drawing/2018/hyperlinkcolor" val="tx"/>
                    </a:ext>
                  </a:extLst>
                </a:hlinkClick>
              </a:rPr>
              <a:t>Microsoft Compliance</a:t>
            </a:r>
            <a:r>
              <a:rPr kumimoji="0" lang="en-US" sz="1400" b="0" i="0" u="sng" strike="noStrike" kern="1200" cap="none" spc="0" normalizeH="0" baseline="0" noProof="0">
                <a:ln>
                  <a:noFill/>
                </a:ln>
                <a:solidFill>
                  <a:srgbClr val="463668"/>
                </a:solidFill>
                <a:effectLst/>
                <a:uLnTx/>
                <a:uFillTx/>
                <a:latin typeface="Segoe"/>
                <a:ea typeface="Calibri" panose="020F0502020204030204" pitchFamily="34" charset="0"/>
                <a:cs typeface="Segoe UI Semibold" panose="020B0702040204020203" pitchFamily="34" charset="0"/>
                <a:hlinkClick r:id="rId7">
                  <a:extLst>
                    <a:ext uri="{A12FA001-AC4F-418D-AE19-62706E023703}">
                      <ahyp:hlinkClr xmlns:ahyp="http://schemas.microsoft.com/office/drawing/2018/hyperlinkcolor" val="tx"/>
                    </a:ext>
                  </a:extLst>
                </a:hlinkClick>
              </a:rPr>
              <a:t> </a:t>
            </a:r>
            <a:endParaRPr kumimoji="0" lang="en-US" sz="1400" b="0" i="0" u="sng" strike="noStrike" kern="1200" cap="none" spc="0" normalizeH="0" baseline="0" noProof="0">
              <a:ln>
                <a:noFill/>
              </a:ln>
              <a:solidFill>
                <a:srgbClr val="463668"/>
              </a:solidFill>
              <a:effectLst/>
              <a:uLnTx/>
              <a:uFillTx/>
              <a:latin typeface="Segoe"/>
              <a:ea typeface="Calibri" panose="020F0502020204030204" pitchFamily="34" charset="0"/>
              <a:cs typeface="Segoe UI Semibold" panose="020B0702040204020203" pitchFamily="34" charset="0"/>
            </a:endParaRPr>
          </a:p>
          <a:p>
            <a:pPr marL="285750" marR="0" lvl="0" indent="-285750" algn="l" defTabSz="914367" rtl="0" eaLnBrk="1" fontAlgn="auto" latinLnBrk="0" hangingPunct="1">
              <a:lnSpc>
                <a:spcPct val="100000"/>
              </a:lnSpc>
              <a:spcBef>
                <a:spcPts val="0"/>
              </a:spcBef>
              <a:spcAft>
                <a:spcPts val="500"/>
              </a:spcAft>
              <a:buClr>
                <a:prstClr val="black"/>
              </a:buClr>
              <a:buSzTx/>
              <a:buFont typeface="Arial" panose="020B0604020202020204" pitchFamily="34" charset="0"/>
              <a:buChar char="•"/>
              <a:tabLst/>
              <a:defRPr/>
            </a:pPr>
            <a:r>
              <a:rPr kumimoji="0" lang="en-US" sz="1400" b="0" i="0" u="sng" strike="noStrike" kern="1200" cap="none" spc="0" normalizeH="0" baseline="0" noProof="0">
                <a:ln>
                  <a:noFill/>
                </a:ln>
                <a:solidFill>
                  <a:srgbClr val="463668"/>
                </a:solidFill>
                <a:effectLst/>
                <a:uLnTx/>
                <a:uFillTx/>
                <a:latin typeface="Segoe"/>
                <a:ea typeface="Calibri" panose="020F0502020204030204" pitchFamily="34" charset="0"/>
                <a:cs typeface="Segoe UI Semibold" panose="020B0702040204020203" pitchFamily="34" charset="0"/>
                <a:hlinkClick r:id="rId8">
                  <a:extLst>
                    <a:ext uri="{A12FA001-AC4F-418D-AE19-62706E023703}">
                      <ahyp:hlinkClr xmlns:ahyp="http://schemas.microsoft.com/office/drawing/2018/hyperlinkcolor" val="tx"/>
                    </a:ext>
                  </a:extLst>
                </a:hlinkClick>
              </a:rPr>
              <a:t>Service Trust Portal</a:t>
            </a:r>
            <a:endParaRPr kumimoji="0" lang="en-US" sz="1400" b="0" i="0" u="sng" strike="noStrike" kern="1200" cap="none" spc="0" normalizeH="0" baseline="0" noProof="0">
              <a:ln>
                <a:noFill/>
              </a:ln>
              <a:solidFill>
                <a:srgbClr val="463668"/>
              </a:solidFill>
              <a:effectLst/>
              <a:uLnTx/>
              <a:uFillTx/>
              <a:latin typeface="Segoe"/>
              <a:ea typeface="Calibri" panose="020F0502020204030204" pitchFamily="34" charset="0"/>
              <a:cs typeface="Segoe UI Semibold" panose="020B0702040204020203" pitchFamily="34" charset="0"/>
            </a:endParaRPr>
          </a:p>
          <a:p>
            <a:pPr marL="285750" marR="0" lvl="0" indent="-285750" algn="l" defTabSz="914367" rtl="0" eaLnBrk="1" fontAlgn="auto" latinLnBrk="0" hangingPunct="1">
              <a:lnSpc>
                <a:spcPct val="100000"/>
              </a:lnSpc>
              <a:spcBef>
                <a:spcPts val="0"/>
              </a:spcBef>
              <a:spcAft>
                <a:spcPts val="500"/>
              </a:spcAft>
              <a:buClr>
                <a:prstClr val="black"/>
              </a:buClr>
              <a:buSzTx/>
              <a:buFont typeface="Arial" panose="020B0604020202020204" pitchFamily="34" charset="0"/>
              <a:buChar char="•"/>
              <a:tabLst/>
              <a:defRPr/>
            </a:pPr>
            <a:r>
              <a:rPr kumimoji="0" lang="en-US" sz="1400" b="0" i="0" u="sng" strike="noStrike" kern="1200" cap="none" spc="0" normalizeH="0" baseline="0" noProof="0">
                <a:ln>
                  <a:noFill/>
                </a:ln>
                <a:solidFill>
                  <a:srgbClr val="463668"/>
                </a:solidFill>
                <a:effectLst/>
                <a:uLnTx/>
                <a:uFillTx/>
                <a:latin typeface="Segoe"/>
                <a:ea typeface="Calibri" panose="020F0502020204030204" pitchFamily="34" charset="0"/>
                <a:cs typeface="Segoe UI Semibold" panose="020B0702040204020203" pitchFamily="34" charset="0"/>
                <a:hlinkClick r:id="rId9">
                  <a:extLst>
                    <a:ext uri="{A12FA001-AC4F-418D-AE19-62706E023703}">
                      <ahyp:hlinkClr xmlns:ahyp="http://schemas.microsoft.com/office/drawing/2018/hyperlinkcolor" val="tx"/>
                    </a:ext>
                  </a:extLst>
                </a:hlinkClick>
              </a:rPr>
              <a:t>Compliance offering definitions</a:t>
            </a:r>
            <a:endParaRPr kumimoji="0" lang="en-US" sz="1400" b="0" i="0" u="sng" strike="noStrike" kern="1200" cap="none" spc="0" normalizeH="0" baseline="0" noProof="0">
              <a:ln>
                <a:noFill/>
              </a:ln>
              <a:solidFill>
                <a:srgbClr val="463668"/>
              </a:solidFill>
              <a:effectLst/>
              <a:uLnTx/>
              <a:uFillTx/>
              <a:latin typeface="Segoe"/>
              <a:ea typeface="Calibri" panose="020F0502020204030204" pitchFamily="34" charset="0"/>
              <a:cs typeface="Segoe UI Semibold" panose="020B0702040204020203" pitchFamily="34" charset="0"/>
            </a:endParaRPr>
          </a:p>
          <a:p>
            <a:pPr marL="285750" marR="0" lvl="0" indent="-285750" algn="l" defTabSz="914367" rtl="0" eaLnBrk="1" fontAlgn="auto" latinLnBrk="0" hangingPunct="1">
              <a:lnSpc>
                <a:spcPct val="100000"/>
              </a:lnSpc>
              <a:spcBef>
                <a:spcPts val="0"/>
              </a:spcBef>
              <a:spcAft>
                <a:spcPts val="500"/>
              </a:spcAft>
              <a:buClr>
                <a:prstClr val="black"/>
              </a:buClr>
              <a:buSzTx/>
              <a:buFont typeface="Arial" panose="020B0604020202020204" pitchFamily="34" charset="0"/>
              <a:buChar char="•"/>
              <a:tabLst/>
              <a:defRPr/>
            </a:pPr>
            <a:r>
              <a:rPr kumimoji="0" lang="en-US" sz="1400" b="0" i="0" u="none" strike="noStrike" kern="1200" cap="none" spc="0" normalizeH="0" baseline="0" noProof="0">
                <a:ln>
                  <a:noFill/>
                </a:ln>
                <a:solidFill>
                  <a:srgbClr val="080808"/>
                </a:solidFill>
                <a:effectLst/>
                <a:uLnTx/>
                <a:uFillTx/>
                <a:latin typeface="Segoe"/>
                <a:ea typeface="Calibri" panose="020F0502020204030204" pitchFamily="34" charset="0"/>
                <a:cs typeface="Segoe UI Semibold" panose="020B0702040204020203" pitchFamily="34" charset="0"/>
              </a:rPr>
              <a:t>General Data Protection Regulation (GDPR)</a:t>
            </a:r>
          </a:p>
          <a:p>
            <a:pPr marL="742933" marR="0" lvl="1" indent="-285750" algn="l" defTabSz="914367" rtl="0" eaLnBrk="1" fontAlgn="auto" latinLnBrk="0" hangingPunct="1">
              <a:lnSpc>
                <a:spcPct val="100000"/>
              </a:lnSpc>
              <a:spcBef>
                <a:spcPts val="0"/>
              </a:spcBef>
              <a:spcAft>
                <a:spcPts val="500"/>
              </a:spcAft>
              <a:buClr>
                <a:prstClr val="black"/>
              </a:buClr>
              <a:buSzTx/>
              <a:buFont typeface="Wingdings" panose="05000000000000000000" pitchFamily="2" charset="2"/>
              <a:buChar char="§"/>
              <a:tabLst/>
              <a:defRPr/>
            </a:pPr>
            <a:r>
              <a:rPr kumimoji="0" lang="en-US" sz="1400" b="0" i="0" u="none" strike="noStrike" kern="1200" cap="none" spc="0" normalizeH="0" baseline="0" noProof="0">
                <a:ln>
                  <a:noFill/>
                </a:ln>
                <a:solidFill>
                  <a:srgbClr val="463668"/>
                </a:solidFill>
                <a:effectLst/>
                <a:uLnTx/>
                <a:uFillTx/>
                <a:latin typeface="Segoe"/>
                <a:ea typeface="Calibri" panose="020F0502020204030204" pitchFamily="34" charset="0"/>
                <a:cs typeface="Segoe UI Semibold" panose="020B0702040204020203" pitchFamily="34" charset="0"/>
                <a:hlinkClick r:id="rId10">
                  <a:extLst>
                    <a:ext uri="{A12FA001-AC4F-418D-AE19-62706E023703}">
                      <ahyp:hlinkClr xmlns:ahyp="http://schemas.microsoft.com/office/drawing/2018/hyperlinkcolor" val="tx"/>
                    </a:ext>
                  </a:extLst>
                </a:hlinkClick>
              </a:rPr>
              <a:t>Full summary</a:t>
            </a:r>
            <a:endParaRPr kumimoji="0" lang="en-US" sz="1400" b="0" i="0" u="none" strike="noStrike" kern="1200" cap="none" spc="0" normalizeH="0" baseline="0" noProof="0">
              <a:ln>
                <a:noFill/>
              </a:ln>
              <a:solidFill>
                <a:srgbClr val="463668"/>
              </a:solidFill>
              <a:effectLst/>
              <a:uLnTx/>
              <a:uFillTx/>
              <a:latin typeface="Segoe"/>
              <a:ea typeface="Calibri" panose="020F0502020204030204" pitchFamily="34" charset="0"/>
              <a:cs typeface="Segoe UI Semibold" panose="020B0702040204020203" pitchFamily="34" charset="0"/>
            </a:endParaRPr>
          </a:p>
          <a:p>
            <a:pPr marL="742933" marR="0" lvl="1" indent="-285750" algn="l" defTabSz="914367" rtl="0" eaLnBrk="1" fontAlgn="auto" latinLnBrk="0" hangingPunct="1">
              <a:lnSpc>
                <a:spcPct val="100000"/>
              </a:lnSpc>
              <a:spcBef>
                <a:spcPts val="0"/>
              </a:spcBef>
              <a:spcAft>
                <a:spcPts val="500"/>
              </a:spcAft>
              <a:buClr>
                <a:prstClr val="black"/>
              </a:buClr>
              <a:buSzTx/>
              <a:buFont typeface="Wingdings" panose="05000000000000000000" pitchFamily="2" charset="2"/>
              <a:buChar char="§"/>
              <a:tabLst/>
              <a:defRPr/>
            </a:pPr>
            <a:r>
              <a:rPr kumimoji="0" lang="en-US" sz="1400" b="0" i="0" u="none" strike="noStrike" kern="1200" cap="none" spc="0" normalizeH="0" baseline="0" noProof="0">
                <a:ln>
                  <a:noFill/>
                </a:ln>
                <a:solidFill>
                  <a:srgbClr val="463668"/>
                </a:solidFill>
                <a:effectLst/>
                <a:uLnTx/>
                <a:uFillTx/>
                <a:latin typeface="Segoe"/>
                <a:ea typeface="Calibri" panose="020F0502020204030204" pitchFamily="34" charset="0"/>
                <a:cs typeface="Segoe UI Semibold" panose="020B0702040204020203" pitchFamily="34" charset="0"/>
                <a:hlinkClick r:id="rId11">
                  <a:extLst>
                    <a:ext uri="{A12FA001-AC4F-418D-AE19-62706E023703}">
                      <ahyp:hlinkClr xmlns:ahyp="http://schemas.microsoft.com/office/drawing/2018/hyperlinkcolor" val="tx"/>
                    </a:ext>
                  </a:extLst>
                </a:hlinkClick>
              </a:rPr>
              <a:t>Short summary</a:t>
            </a:r>
            <a:endParaRPr kumimoji="0" lang="en-US" sz="1400" b="0" i="0" u="sng" strike="noStrike" kern="1200" cap="none" spc="0" normalizeH="0" baseline="0" noProof="0">
              <a:ln>
                <a:noFill/>
              </a:ln>
              <a:solidFill>
                <a:srgbClr val="463668"/>
              </a:solidFill>
              <a:effectLst/>
              <a:uLnTx/>
              <a:uFillTx/>
              <a:latin typeface="Segoe"/>
              <a:ea typeface="Calibri" panose="020F0502020204030204" pitchFamily="34" charset="0"/>
              <a:cs typeface="Segoe UI Semibold" panose="020B0702040204020203" pitchFamily="34" charset="0"/>
            </a:endParaRPr>
          </a:p>
          <a:p>
            <a:pPr marL="0" marR="0" lvl="0" indent="0" algn="l" defTabSz="914400" rtl="0" eaLnBrk="1" fontAlgn="base" latinLnBrk="0" hangingPunct="1">
              <a:lnSpc>
                <a:spcPct val="100000"/>
              </a:lnSpc>
              <a:spcBef>
                <a:spcPts val="0"/>
              </a:spcBef>
              <a:spcAft>
                <a:spcPts val="50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UI Semibold" panose="020B0702040204020203" pitchFamily="34" charset="0"/>
                <a:ea typeface="+mn-ea"/>
                <a:cs typeface="Segoe UI Semibold" panose="020B0702040204020203" pitchFamily="34" charset="0"/>
              </a:rPr>
              <a:t>Security</a:t>
            </a:r>
            <a:endPar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mn-cs"/>
            </a:endParaRPr>
          </a:p>
          <a:p>
            <a:pPr marL="285750" marR="0" lvl="0" indent="-285750" algn="l" defTabSz="914367" rtl="0" eaLnBrk="1" fontAlgn="auto" latinLnBrk="0" hangingPunct="1">
              <a:lnSpc>
                <a:spcPct val="100000"/>
              </a:lnSpc>
              <a:spcBef>
                <a:spcPts val="0"/>
              </a:spcBef>
              <a:spcAft>
                <a:spcPts val="500"/>
              </a:spcAft>
              <a:buClr>
                <a:prstClr val="black"/>
              </a:buClr>
              <a:buSzTx/>
              <a:buFont typeface="Arial" panose="020B0604020202020204" pitchFamily="34" charset="0"/>
              <a:buChar char="•"/>
              <a:tabLst/>
              <a:defRPr/>
            </a:pPr>
            <a:r>
              <a:rPr kumimoji="0" lang="en-US" sz="1400" b="0" i="0" u="sng" strike="noStrike" kern="1200" cap="none" spc="0" normalizeH="0" baseline="0" noProof="0">
                <a:ln>
                  <a:noFill/>
                </a:ln>
                <a:solidFill>
                  <a:srgbClr val="463668"/>
                </a:solidFill>
                <a:effectLst/>
                <a:uLnTx/>
                <a:uFillTx/>
                <a:latin typeface="Segoe"/>
                <a:ea typeface="Calibri" panose="020F0502020204030204" pitchFamily="34" charset="0"/>
                <a:cs typeface="Segoe UI Semibold" panose="020B0702040204020203" pitchFamily="34" charset="0"/>
                <a:hlinkClick r:id="rId12">
                  <a:extLst>
                    <a:ext uri="{A12FA001-AC4F-418D-AE19-62706E023703}">
                      <ahyp:hlinkClr xmlns:ahyp="http://schemas.microsoft.com/office/drawing/2018/hyperlinkcolor" val="tx"/>
                    </a:ext>
                  </a:extLst>
                </a:hlinkClick>
              </a:rPr>
              <a:t>Configure usage rights for Azure Information Protection (AIP)</a:t>
            </a:r>
            <a:endParaRPr kumimoji="0" lang="en-US" sz="1400" b="0" i="0" u="sng" strike="noStrike" kern="1200" cap="none" spc="0" normalizeH="0" baseline="0" noProof="0">
              <a:ln>
                <a:noFill/>
              </a:ln>
              <a:solidFill>
                <a:srgbClr val="463668"/>
              </a:solidFill>
              <a:effectLst/>
              <a:uLnTx/>
              <a:uFillTx/>
              <a:latin typeface="Segoe"/>
              <a:ea typeface="Calibri" panose="020F0502020204030204" pitchFamily="34" charset="0"/>
              <a:cs typeface="Segoe UI Semibold" panose="020B0702040204020203" pitchFamily="34" charset="0"/>
            </a:endParaRPr>
          </a:p>
          <a:p>
            <a:pPr marL="285750" marR="0" lvl="0" indent="-285750" algn="l" defTabSz="914367" rtl="0" eaLnBrk="1" fontAlgn="auto" latinLnBrk="0" hangingPunct="1">
              <a:lnSpc>
                <a:spcPct val="100000"/>
              </a:lnSpc>
              <a:spcBef>
                <a:spcPts val="0"/>
              </a:spcBef>
              <a:spcAft>
                <a:spcPts val="500"/>
              </a:spcAft>
              <a:buClr>
                <a:prstClr val="black"/>
              </a:buClr>
              <a:buSzTx/>
              <a:buFont typeface="Arial" panose="020B0604020202020204" pitchFamily="34" charset="0"/>
              <a:buChar char="•"/>
              <a:tabLst/>
              <a:defRPr/>
            </a:pPr>
            <a:r>
              <a:rPr kumimoji="0" lang="en-US" sz="1400" b="0" i="0" u="sng" strike="noStrike" kern="1200" cap="none" spc="0" normalizeH="0" baseline="0" noProof="0">
                <a:ln>
                  <a:noFill/>
                </a:ln>
                <a:solidFill>
                  <a:srgbClr val="463668"/>
                </a:solidFill>
                <a:effectLst/>
                <a:uLnTx/>
                <a:uFillTx/>
                <a:latin typeface="Segoe"/>
                <a:ea typeface="Calibri" panose="020F0502020204030204" pitchFamily="34" charset="0"/>
                <a:cs typeface="Segoe UI Semibold" panose="020B0702040204020203" pitchFamily="34" charset="0"/>
                <a:hlinkClick r:id="rId13">
                  <a:extLst>
                    <a:ext uri="{A12FA001-AC4F-418D-AE19-62706E023703}">
                      <ahyp:hlinkClr xmlns:ahyp="http://schemas.microsoft.com/office/drawing/2018/hyperlinkcolor" val="tx"/>
                    </a:ext>
                  </a:extLst>
                </a:hlinkClick>
              </a:rPr>
              <a:t>Universal Licensing Terms for Online Services</a:t>
            </a:r>
            <a:endParaRPr kumimoji="0" lang="en-US" sz="1400" b="0" i="0" u="sng" strike="noStrike" kern="1200" cap="none" spc="0" normalizeH="0" baseline="0" noProof="0">
              <a:ln>
                <a:noFill/>
              </a:ln>
              <a:solidFill>
                <a:srgbClr val="463668"/>
              </a:solidFill>
              <a:effectLst/>
              <a:uLnTx/>
              <a:uFillTx/>
              <a:latin typeface="Segoe"/>
              <a:ea typeface="Calibri" panose="020F0502020204030204" pitchFamily="34" charset="0"/>
              <a:cs typeface="Segoe UI Semibold" panose="020B0702040204020203" pitchFamily="34" charset="0"/>
            </a:endParaRPr>
          </a:p>
          <a:p>
            <a:pPr marL="285750" marR="0" lvl="0" indent="-285750" algn="l" defTabSz="914367" rtl="0" eaLnBrk="1" fontAlgn="auto" latinLnBrk="0" hangingPunct="1">
              <a:lnSpc>
                <a:spcPct val="100000"/>
              </a:lnSpc>
              <a:spcBef>
                <a:spcPts val="0"/>
              </a:spcBef>
              <a:spcAft>
                <a:spcPts val="500"/>
              </a:spcAft>
              <a:buClr>
                <a:prstClr val="black"/>
              </a:buClr>
              <a:buSzTx/>
              <a:buFont typeface="Arial" panose="020B0604020202020204" pitchFamily="34" charset="0"/>
              <a:buChar char="•"/>
              <a:tabLst/>
              <a:defRPr/>
            </a:pPr>
            <a:r>
              <a:rPr kumimoji="0" lang="en-US" sz="1400" b="0" i="0" u="sng" strike="noStrike" kern="1200" cap="none" spc="0" normalizeH="0" baseline="0" noProof="0">
                <a:ln>
                  <a:noFill/>
                </a:ln>
                <a:solidFill>
                  <a:srgbClr val="463668"/>
                </a:solidFill>
                <a:effectLst/>
                <a:uLnTx/>
                <a:uFillTx/>
                <a:latin typeface="Segoe"/>
                <a:ea typeface="Calibri" panose="020F0502020204030204" pitchFamily="34" charset="0"/>
                <a:cs typeface="Segoe UI Semibold" panose="020B0702040204020203" pitchFamily="34" charset="0"/>
                <a:hlinkClick r:id="rId14">
                  <a:extLst>
                    <a:ext uri="{A12FA001-AC4F-418D-AE19-62706E023703}">
                      <ahyp:hlinkClr xmlns:ahyp="http://schemas.microsoft.com/office/drawing/2018/hyperlinkcolor" val="tx"/>
                    </a:ext>
                  </a:extLst>
                </a:hlinkClick>
              </a:rPr>
              <a:t>Data Protection Addendum</a:t>
            </a:r>
            <a:endParaRPr kumimoji="0" lang="en-US" sz="1400" b="0" i="0" u="sng" strike="noStrike" kern="1200" cap="none" spc="0" normalizeH="0" baseline="0" noProof="0">
              <a:ln>
                <a:noFill/>
              </a:ln>
              <a:solidFill>
                <a:srgbClr val="463668"/>
              </a:solidFill>
              <a:effectLst/>
              <a:uLnTx/>
              <a:uFillTx/>
              <a:latin typeface="Segoe"/>
              <a:ea typeface="Calibri" panose="020F0502020204030204" pitchFamily="34" charset="0"/>
              <a:cs typeface="Segoe UI Semibold" panose="020B0702040204020203" pitchFamily="34" charset="0"/>
            </a:endParaRPr>
          </a:p>
          <a:p>
            <a:pPr marL="285750" marR="0" lvl="0" indent="-285750" algn="l" defTabSz="914367" rtl="0" eaLnBrk="1" fontAlgn="auto" latinLnBrk="0" hangingPunct="1">
              <a:lnSpc>
                <a:spcPct val="100000"/>
              </a:lnSpc>
              <a:spcBef>
                <a:spcPts val="0"/>
              </a:spcBef>
              <a:spcAft>
                <a:spcPts val="500"/>
              </a:spcAft>
              <a:buClr>
                <a:prstClr val="black"/>
              </a:buClr>
              <a:buSzTx/>
              <a:buFont typeface="Arial" panose="020B0604020202020204" pitchFamily="34" charset="0"/>
              <a:buChar char="•"/>
              <a:tabLst/>
              <a:defRPr/>
            </a:pPr>
            <a:r>
              <a:rPr kumimoji="0" lang="en-US" sz="1400" b="0" i="0" u="sng" strike="noStrike" kern="1200" cap="none" spc="0" normalizeH="0" baseline="0" noProof="0">
                <a:ln>
                  <a:noFill/>
                </a:ln>
                <a:solidFill>
                  <a:srgbClr val="463668"/>
                </a:solidFill>
                <a:effectLst/>
                <a:uLnTx/>
                <a:uFillTx/>
                <a:latin typeface="Segoe"/>
                <a:ea typeface="Calibri" panose="020F0502020204030204" pitchFamily="34" charset="0"/>
                <a:cs typeface="Segoe UI Semibold" panose="020B0702040204020203" pitchFamily="34" charset="0"/>
                <a:hlinkClick r:id="rId15">
                  <a:extLst>
                    <a:ext uri="{A12FA001-AC4F-418D-AE19-62706E023703}">
                      <ahyp:hlinkClr xmlns:ahyp="http://schemas.microsoft.com/office/drawing/2018/hyperlinkcolor" val="tx"/>
                    </a:ext>
                  </a:extLst>
                </a:hlinkClick>
              </a:rPr>
              <a:t>Isolation and Access Control in Microsoft 365</a:t>
            </a:r>
            <a:endParaRPr kumimoji="0" lang="en-US" sz="1400" b="0" i="0" u="sng" strike="noStrike" kern="1200" cap="none" spc="0" normalizeH="0" baseline="0" noProof="0">
              <a:ln>
                <a:noFill/>
              </a:ln>
              <a:solidFill>
                <a:srgbClr val="463668"/>
              </a:solidFill>
              <a:effectLst/>
              <a:uLnTx/>
              <a:uFillTx/>
              <a:latin typeface="Segoe"/>
              <a:ea typeface="Calibri" panose="020F0502020204030204" pitchFamily="34" charset="0"/>
              <a:cs typeface="Segoe UI Semibold" panose="020B0702040204020203" pitchFamily="34" charset="0"/>
            </a:endParaRPr>
          </a:p>
        </p:txBody>
      </p:sp>
      <p:sp>
        <p:nvSpPr>
          <p:cNvPr id="6" name="Rectangle 5">
            <a:extLst>
              <a:ext uri="{FF2B5EF4-FFF2-40B4-BE49-F238E27FC236}">
                <a16:creationId xmlns:a16="http://schemas.microsoft.com/office/drawing/2014/main" id="{A6BFF76E-651C-72F3-0CC6-29F35591D256}"/>
              </a:ext>
            </a:extLst>
          </p:cNvPr>
          <p:cNvSpPr/>
          <p:nvPr/>
        </p:nvSpPr>
        <p:spPr>
          <a:xfrm>
            <a:off x="6030159" y="1352827"/>
            <a:ext cx="5963915" cy="4652556"/>
          </a:xfrm>
          <a:prstGeom prst="rect">
            <a:avLst/>
          </a:prstGeom>
          <a:noFill/>
        </p:spPr>
        <p:txBody>
          <a:bodyPr wrap="square" lIns="0" tIns="45720" rIns="91440" bIns="45720" anchor="t">
            <a:spAutoFit/>
          </a:bodyPr>
          <a:lstStyle/>
          <a:p>
            <a:pPr marL="0" marR="0" lvl="0" indent="0" algn="l" defTabSz="914400" rtl="0" eaLnBrk="1" fontAlgn="base" latinLnBrk="0" hangingPunct="1">
              <a:lnSpc>
                <a:spcPct val="100000"/>
              </a:lnSpc>
              <a:spcBef>
                <a:spcPts val="0"/>
              </a:spcBef>
              <a:spcAft>
                <a:spcPts val="500"/>
              </a:spcAft>
              <a:buClr>
                <a:prstClr val="black"/>
              </a:buClr>
              <a:buSzTx/>
              <a:buFontTx/>
              <a:buNone/>
              <a:tabLst/>
              <a:defRPr/>
            </a:pPr>
            <a:r>
              <a:rPr kumimoji="0" lang="en-US" sz="1400" b="0" i="0" u="none" strike="noStrike" kern="1200" cap="none" spc="0" normalizeH="0" baseline="0" noProof="0">
                <a:ln>
                  <a:noFill/>
                </a:ln>
                <a:solidFill>
                  <a:srgbClr val="000000"/>
                </a:solidFill>
                <a:effectLst/>
                <a:uLnTx/>
                <a:uFillTx/>
                <a:latin typeface="Segoe UI Semibold" panose="020B0702040204020203" pitchFamily="34" charset="0"/>
                <a:ea typeface="+mn-ea"/>
                <a:cs typeface="Segoe UI Semibold" panose="020B0702040204020203" pitchFamily="34" charset="0"/>
              </a:rPr>
              <a:t>How to prepare for Microsoft 365 Copilot</a:t>
            </a:r>
          </a:p>
          <a:p>
            <a:pPr marL="285750" marR="0" lvl="0" indent="-285750" algn="l" defTabSz="914367" rtl="0" eaLnBrk="1" fontAlgn="auto" latinLnBrk="0" hangingPunct="1">
              <a:lnSpc>
                <a:spcPct val="100000"/>
              </a:lnSpc>
              <a:spcBef>
                <a:spcPts val="0"/>
              </a:spcBef>
              <a:spcAft>
                <a:spcPts val="500"/>
              </a:spcAft>
              <a:buClr>
                <a:prstClr val="black"/>
              </a:buClr>
              <a:buSzTx/>
              <a:buFont typeface="Arial" panose="020B0604020202020204" pitchFamily="34" charset="0"/>
              <a:buChar char="•"/>
              <a:tabLst/>
              <a:defRPr/>
            </a:pPr>
            <a:r>
              <a:rPr kumimoji="0" lang="en-US" sz="1400" b="0" i="0" u="sng" strike="noStrike" kern="1200" cap="none" spc="0" normalizeH="0" baseline="0" noProof="0">
                <a:ln>
                  <a:noFill/>
                </a:ln>
                <a:solidFill>
                  <a:srgbClr val="463668"/>
                </a:solidFill>
                <a:effectLst/>
                <a:uLnTx/>
                <a:uFillTx/>
                <a:latin typeface="Segoe"/>
                <a:ea typeface="Calibri" panose="020F0502020204030204" pitchFamily="34" charset="0"/>
                <a:cs typeface="Segoe UI Semibold" panose="020B0702040204020203" pitchFamily="34" charset="0"/>
                <a:hlinkClick r:id="rId16">
                  <a:extLst>
                    <a:ext uri="{A12FA001-AC4F-418D-AE19-62706E023703}">
                      <ahyp:hlinkClr xmlns:ahyp="http://schemas.microsoft.com/office/drawing/2018/hyperlinkcolor" val="tx"/>
                    </a:ext>
                  </a:extLst>
                </a:hlinkClick>
              </a:rPr>
              <a:t>Learn about Microsoft feedback for your organization</a:t>
            </a:r>
            <a:endParaRPr kumimoji="0" lang="en-US" sz="1400" b="0" i="0" u="sng" strike="noStrike" kern="1200" cap="none" spc="0" normalizeH="0" baseline="0" noProof="0">
              <a:ln>
                <a:noFill/>
              </a:ln>
              <a:solidFill>
                <a:srgbClr val="463668"/>
              </a:solidFill>
              <a:effectLst/>
              <a:uLnTx/>
              <a:uFillTx/>
              <a:latin typeface="Segoe"/>
              <a:ea typeface="Calibri" panose="020F0502020204030204" pitchFamily="34" charset="0"/>
              <a:cs typeface="Segoe UI Semibold" panose="020B0702040204020203" pitchFamily="34" charset="0"/>
              <a:hlinkClick r:id="" action="ppaction://noaction">
                <a:extLst>
                  <a:ext uri="{A12FA001-AC4F-418D-AE19-62706E023703}">
                    <ahyp:hlinkClr xmlns:ahyp="http://schemas.microsoft.com/office/drawing/2018/hyperlinkcolor" val="tx"/>
                  </a:ext>
                </a:extLst>
              </a:hlinkClick>
            </a:endParaRPr>
          </a:p>
          <a:p>
            <a:pPr marL="285750" marR="0" lvl="0" indent="-285750" algn="l" defTabSz="914367" rtl="0" eaLnBrk="1" fontAlgn="auto" latinLnBrk="0" hangingPunct="1">
              <a:lnSpc>
                <a:spcPct val="100000"/>
              </a:lnSpc>
              <a:spcBef>
                <a:spcPts val="0"/>
              </a:spcBef>
              <a:spcAft>
                <a:spcPts val="500"/>
              </a:spcAft>
              <a:buClr>
                <a:prstClr val="black"/>
              </a:buClr>
              <a:buSzTx/>
              <a:buFont typeface="Arial" panose="020B0604020202020204" pitchFamily="34" charset="0"/>
              <a:buChar char="•"/>
              <a:tabLst/>
              <a:defRPr/>
            </a:pPr>
            <a:r>
              <a:rPr kumimoji="0" lang="en-US" sz="1400" b="0" i="0" u="sng" strike="noStrike" kern="1200" cap="none" spc="0" normalizeH="0" baseline="0" noProof="0">
                <a:ln>
                  <a:noFill/>
                </a:ln>
                <a:solidFill>
                  <a:srgbClr val="463668"/>
                </a:solidFill>
                <a:effectLst/>
                <a:uLnTx/>
                <a:uFillTx/>
                <a:latin typeface="Segoe"/>
                <a:ea typeface="Calibri" panose="020F0502020204030204" pitchFamily="34" charset="0"/>
                <a:cs typeface="Segoe UI Semibold" panose="020B0702040204020203" pitchFamily="34" charset="0"/>
                <a:hlinkClick r:id="rId17">
                  <a:extLst>
                    <a:ext uri="{A12FA001-AC4F-418D-AE19-62706E023703}">
                      <ahyp:hlinkClr xmlns:ahyp="http://schemas.microsoft.com/office/drawing/2018/hyperlinkcolor" val="tx"/>
                    </a:ext>
                  </a:extLst>
                </a:hlinkClick>
              </a:rPr>
              <a:t>Manage Microsoft feedback for your organization </a:t>
            </a:r>
            <a:endParaRPr kumimoji="0" lang="en-US" sz="1400" b="0" i="0" u="sng" strike="noStrike" kern="1200" cap="none" spc="0" normalizeH="0" baseline="0" noProof="0">
              <a:ln>
                <a:noFill/>
              </a:ln>
              <a:solidFill>
                <a:srgbClr val="463668"/>
              </a:solidFill>
              <a:effectLst/>
              <a:uLnTx/>
              <a:uFillTx/>
              <a:latin typeface="Segoe"/>
              <a:ea typeface="Calibri" panose="020F0502020204030204" pitchFamily="34" charset="0"/>
              <a:cs typeface="Segoe UI Semibold" panose="020B0702040204020203" pitchFamily="34" charset="0"/>
            </a:endParaRPr>
          </a:p>
          <a:p>
            <a:pPr marL="285750" marR="0" lvl="0" indent="-285750" algn="l" defTabSz="914367" rtl="0" eaLnBrk="1" fontAlgn="auto" latinLnBrk="0" hangingPunct="1">
              <a:lnSpc>
                <a:spcPct val="100000"/>
              </a:lnSpc>
              <a:spcBef>
                <a:spcPts val="0"/>
              </a:spcBef>
              <a:spcAft>
                <a:spcPts val="500"/>
              </a:spcAft>
              <a:buClr>
                <a:prstClr val="black"/>
              </a:buClr>
              <a:buSzTx/>
              <a:buFont typeface="Arial" panose="020B0604020202020204" pitchFamily="34" charset="0"/>
              <a:buChar char="•"/>
              <a:tabLst/>
              <a:defRPr/>
            </a:pPr>
            <a:r>
              <a:rPr kumimoji="0" lang="en-US" sz="1400" b="0" i="0" u="sng" strike="noStrike" kern="1200" cap="none" spc="0" normalizeH="0" baseline="0" noProof="0">
                <a:ln>
                  <a:noFill/>
                </a:ln>
                <a:solidFill>
                  <a:srgbClr val="463668"/>
                </a:solidFill>
                <a:effectLst/>
                <a:uLnTx/>
                <a:uFillTx/>
                <a:latin typeface="Segoe"/>
                <a:ea typeface="Calibri" panose="020F0502020204030204" pitchFamily="34" charset="0"/>
                <a:cs typeface="Segoe UI Semibold" panose="020B0702040204020203" pitchFamily="34" charset="0"/>
                <a:hlinkClick r:id="rId18">
                  <a:extLst>
                    <a:ext uri="{A12FA001-AC4F-418D-AE19-62706E023703}">
                      <ahyp:hlinkClr xmlns:ahyp="http://schemas.microsoft.com/office/drawing/2018/hyperlinkcolor" val="tx"/>
                    </a:ext>
                  </a:extLst>
                </a:hlinkClick>
              </a:rPr>
              <a:t>How to manage Microsoft Search</a:t>
            </a:r>
            <a:endParaRPr kumimoji="0" lang="en-US" sz="1400" b="0" i="0" u="sng" strike="noStrike" kern="1200" cap="none" spc="0" normalizeH="0" baseline="0" noProof="0">
              <a:ln>
                <a:noFill/>
              </a:ln>
              <a:solidFill>
                <a:srgbClr val="463668"/>
              </a:solidFill>
              <a:effectLst/>
              <a:uLnTx/>
              <a:uFillTx/>
              <a:latin typeface="Segoe"/>
              <a:ea typeface="Calibri" panose="020F0502020204030204" pitchFamily="34" charset="0"/>
              <a:cs typeface="Segoe UI Semibold" panose="020B0702040204020203" pitchFamily="34" charset="0"/>
            </a:endParaRPr>
          </a:p>
          <a:p>
            <a:pPr marL="285750" marR="0" lvl="0" indent="-285750" algn="l" defTabSz="914367" rtl="0" eaLnBrk="1" fontAlgn="auto" latinLnBrk="0" hangingPunct="1">
              <a:lnSpc>
                <a:spcPct val="100000"/>
              </a:lnSpc>
              <a:spcBef>
                <a:spcPts val="0"/>
              </a:spcBef>
              <a:spcAft>
                <a:spcPts val="500"/>
              </a:spcAft>
              <a:buClr>
                <a:prstClr val="black"/>
              </a:buClr>
              <a:buSzTx/>
              <a:buFont typeface="Arial" panose="020B0604020202020204" pitchFamily="34" charset="0"/>
              <a:buChar char="•"/>
              <a:tabLst/>
              <a:defRPr/>
            </a:pPr>
            <a:r>
              <a:rPr kumimoji="0" lang="en-US" sz="1400" b="0" i="0" u="sng" strike="noStrike" kern="1200" cap="none" spc="0" normalizeH="0" baseline="0" noProof="0">
                <a:ln>
                  <a:noFill/>
                </a:ln>
                <a:solidFill>
                  <a:srgbClr val="463668"/>
                </a:solidFill>
                <a:effectLst/>
                <a:uLnTx/>
                <a:uFillTx/>
                <a:latin typeface="Segoe"/>
                <a:ea typeface="Calibri" panose="020F0502020204030204" pitchFamily="34" charset="0"/>
                <a:cs typeface="Segoe UI Semibold" panose="020B0702040204020203" pitchFamily="34" charset="0"/>
                <a:hlinkClick r:id="rId19">
                  <a:extLst>
                    <a:ext uri="{A12FA001-AC4F-418D-AE19-62706E023703}">
                      <ahyp:hlinkClr xmlns:ahyp="http://schemas.microsoft.com/office/drawing/2018/hyperlinkcolor" val="tx"/>
                    </a:ext>
                  </a:extLst>
                </a:hlinkClick>
              </a:rPr>
              <a:t>Microsoft 365 Product Terms</a:t>
            </a:r>
            <a:endParaRPr kumimoji="0" lang="en-US" sz="1400" b="0" i="0" u="sng" strike="noStrike" kern="1200" cap="none" spc="0" normalizeH="0" baseline="0" noProof="0">
              <a:ln>
                <a:noFill/>
              </a:ln>
              <a:solidFill>
                <a:srgbClr val="463668"/>
              </a:solidFill>
              <a:effectLst/>
              <a:uLnTx/>
              <a:uFillTx/>
              <a:latin typeface="Segoe"/>
              <a:ea typeface="Calibri" panose="020F0502020204030204" pitchFamily="34" charset="0"/>
              <a:cs typeface="Segoe UI Semibold" panose="020B0702040204020203" pitchFamily="34" charset="0"/>
            </a:endParaRPr>
          </a:p>
          <a:p>
            <a:pPr marL="285750" marR="0" lvl="0" indent="-285750" algn="l" defTabSz="914367" rtl="0" eaLnBrk="1" fontAlgn="auto" latinLnBrk="0" hangingPunct="1">
              <a:lnSpc>
                <a:spcPct val="100000"/>
              </a:lnSpc>
              <a:spcBef>
                <a:spcPts val="0"/>
              </a:spcBef>
              <a:spcAft>
                <a:spcPts val="500"/>
              </a:spcAft>
              <a:buClr>
                <a:prstClr val="black"/>
              </a:buClr>
              <a:buSzTx/>
              <a:buFont typeface="Arial" panose="020B0604020202020204" pitchFamily="34" charset="0"/>
              <a:buChar char="•"/>
              <a:tabLst/>
              <a:defRPr/>
            </a:pPr>
            <a:r>
              <a:rPr kumimoji="0" lang="en-US" sz="1400" b="0" i="0" u="sng" strike="noStrike" kern="1200" cap="none" spc="0" normalizeH="0" baseline="0" noProof="0">
                <a:ln>
                  <a:noFill/>
                </a:ln>
                <a:solidFill>
                  <a:srgbClr val="463668"/>
                </a:solidFill>
                <a:effectLst/>
                <a:uLnTx/>
                <a:uFillTx/>
                <a:latin typeface="Segoe"/>
                <a:ea typeface="Calibri" panose="020F0502020204030204" pitchFamily="34" charset="0"/>
                <a:cs typeface="Segoe UI Semibold" panose="020B0702040204020203" pitchFamily="34" charset="0"/>
                <a:hlinkClick r:id="rId20">
                  <a:extLst>
                    <a:ext uri="{A12FA001-AC4F-418D-AE19-62706E023703}">
                      <ahyp:hlinkClr xmlns:ahyp="http://schemas.microsoft.com/office/drawing/2018/hyperlinkcolor" val="tx"/>
                    </a:ext>
                  </a:extLst>
                </a:hlinkClick>
              </a:rPr>
              <a:t>Content management and security in SharePoint, OneDrive, and Teams</a:t>
            </a:r>
            <a:endParaRPr kumimoji="0" lang="en-US" sz="1400" b="0" i="0" u="sng" strike="noStrike" kern="1200" cap="none" spc="0" normalizeH="0" baseline="0" noProof="0">
              <a:ln>
                <a:noFill/>
              </a:ln>
              <a:solidFill>
                <a:srgbClr val="463668"/>
              </a:solidFill>
              <a:effectLst/>
              <a:uLnTx/>
              <a:uFillTx/>
              <a:latin typeface="Segoe"/>
              <a:ea typeface="Calibri" panose="020F0502020204030204" pitchFamily="34" charset="0"/>
              <a:cs typeface="Segoe UI Semibold" panose="020B0702040204020203" pitchFamily="34" charset="0"/>
            </a:endParaRPr>
          </a:p>
          <a:p>
            <a:pPr marL="285750" marR="0" lvl="0" indent="-285750" algn="l" defTabSz="914367" rtl="0" eaLnBrk="1" fontAlgn="auto" latinLnBrk="0" hangingPunct="1">
              <a:lnSpc>
                <a:spcPct val="100000"/>
              </a:lnSpc>
              <a:spcBef>
                <a:spcPts val="0"/>
              </a:spcBef>
              <a:spcAft>
                <a:spcPts val="500"/>
              </a:spcAft>
              <a:buClr>
                <a:prstClr val="black"/>
              </a:buClr>
              <a:buSzTx/>
              <a:buFont typeface="Arial" panose="020B0604020202020204" pitchFamily="34" charset="0"/>
              <a:buChar char="•"/>
              <a:tabLst/>
              <a:defRPr/>
            </a:pPr>
            <a:r>
              <a:rPr kumimoji="0" lang="en-US" sz="1400" b="0" i="0" u="sng" strike="noStrike" kern="1200" cap="none" spc="0" normalizeH="0" baseline="0" noProof="0">
                <a:ln>
                  <a:noFill/>
                </a:ln>
                <a:solidFill>
                  <a:srgbClr val="BF3AC4">
                    <a:lumMod val="50000"/>
                  </a:srgbClr>
                </a:solidFill>
                <a:effectLst/>
                <a:uLnTx/>
                <a:uFillTx/>
                <a:latin typeface="Segoe"/>
                <a:ea typeface="Calibri" panose="020F0502020204030204" pitchFamily="34" charset="0"/>
                <a:cs typeface="Segoe UI Semibold" panose="020B0702040204020203" pitchFamily="34" charset="0"/>
                <a:hlinkClick r:id="rId21">
                  <a:extLst>
                    <a:ext uri="{A12FA001-AC4F-418D-AE19-62706E023703}">
                      <ahyp:hlinkClr xmlns:ahyp="http://schemas.microsoft.com/office/drawing/2018/hyperlinkcolor" val="tx"/>
                    </a:ext>
                  </a:extLst>
                </a:hlinkClick>
              </a:rPr>
              <a:t>Transcription Management in Microsoft 365 Copilot</a:t>
            </a:r>
            <a:endParaRPr kumimoji="0" lang="en-US" sz="1400" b="0" i="0" u="sng" strike="noStrike" kern="1200" cap="none" spc="0" normalizeH="0" baseline="0" noProof="0">
              <a:ln>
                <a:noFill/>
              </a:ln>
              <a:solidFill>
                <a:srgbClr val="BF3AC4">
                  <a:lumMod val="50000"/>
                </a:srgbClr>
              </a:solidFill>
              <a:effectLst/>
              <a:uLnTx/>
              <a:uFillTx/>
              <a:latin typeface="Segoe"/>
              <a:ea typeface="Calibri" panose="020F0502020204030204" pitchFamily="34" charset="0"/>
              <a:cs typeface="Segoe UI Semibold" panose="020B0702040204020203" pitchFamily="34" charset="0"/>
            </a:endParaRPr>
          </a:p>
          <a:p>
            <a:pPr marL="285750" marR="0" lvl="0" indent="-285750" algn="l" defTabSz="914367" rtl="0" eaLnBrk="1" fontAlgn="auto" latinLnBrk="0" hangingPunct="1">
              <a:lnSpc>
                <a:spcPct val="100000"/>
              </a:lnSpc>
              <a:spcBef>
                <a:spcPts val="0"/>
              </a:spcBef>
              <a:spcAft>
                <a:spcPts val="500"/>
              </a:spcAft>
              <a:buClr>
                <a:prstClr val="black"/>
              </a:buClr>
              <a:buSzTx/>
              <a:buFont typeface="Arial" panose="020B0604020202020204" pitchFamily="34" charset="0"/>
              <a:buChar char="•"/>
              <a:tabLst/>
              <a:defRPr/>
            </a:pPr>
            <a:r>
              <a:rPr kumimoji="0" lang="en-US" sz="1400" b="0" i="0" u="none" strike="noStrike" kern="1200" cap="none" spc="0" normalizeH="0" baseline="0" noProof="0">
                <a:ln>
                  <a:noFill/>
                </a:ln>
                <a:solidFill>
                  <a:srgbClr val="0078D4"/>
                </a:solidFill>
                <a:effectLst/>
                <a:uLnTx/>
                <a:uFillTx/>
                <a:latin typeface="Segoe UI"/>
                <a:ea typeface="+mn-ea"/>
                <a:cs typeface="+mn-cs"/>
                <a:hlinkClick r:id="rId22"/>
              </a:rPr>
              <a:t>Get Ready for Microsoft 365 Copilot with SharePoint Advanced Management</a:t>
            </a:r>
            <a:endParaRPr kumimoji="0" lang="en-US" sz="1400" b="0" i="0" u="none" strike="noStrike" kern="1200" cap="none" spc="0" normalizeH="0" baseline="0" noProof="0">
              <a:ln>
                <a:noFill/>
              </a:ln>
              <a:solidFill>
                <a:srgbClr val="0078D4"/>
              </a:solidFill>
              <a:effectLst/>
              <a:uLnTx/>
              <a:uFillTx/>
              <a:latin typeface="Segoe UI"/>
              <a:ea typeface="+mn-ea"/>
              <a:cs typeface="+mn-cs"/>
            </a:endParaRPr>
          </a:p>
          <a:p>
            <a:pPr marL="285750" marR="0" lvl="0" indent="-285750" algn="l" defTabSz="914367" rtl="0" eaLnBrk="1" fontAlgn="auto" latinLnBrk="0" hangingPunct="1">
              <a:lnSpc>
                <a:spcPct val="100000"/>
              </a:lnSpc>
              <a:spcBef>
                <a:spcPts val="0"/>
              </a:spcBef>
              <a:spcAft>
                <a:spcPts val="500"/>
              </a:spcAft>
              <a:buClr>
                <a:prstClr val="black"/>
              </a:buClr>
              <a:buSzTx/>
              <a:buFont typeface="Arial" panose="020B0604020202020204" pitchFamily="34" charset="0"/>
              <a:buChar char="•"/>
              <a:tabLst/>
              <a:defRPr/>
            </a:pPr>
            <a:r>
              <a:rPr kumimoji="0" lang="en-US" sz="1400" b="0" i="0" u="sng" strike="noStrike" kern="1200" cap="none" spc="0" normalizeH="0" baseline="0" noProof="0">
                <a:ln>
                  <a:noFill/>
                </a:ln>
                <a:solidFill>
                  <a:srgbClr val="463668"/>
                </a:solidFill>
                <a:effectLst/>
                <a:uLnTx/>
                <a:uFillTx/>
                <a:latin typeface="Segoe"/>
                <a:ea typeface="Calibri" panose="020F0502020204030204" pitchFamily="34" charset="0"/>
                <a:cs typeface="Segoe UI Semibold" panose="020B0702040204020203" pitchFamily="34" charset="0"/>
                <a:hlinkClick r:id="rId23"/>
              </a:rPr>
              <a:t>Microsoft deployment blueprint to implement internal oversharing protections for Microsoft 365 Copilot</a:t>
            </a:r>
            <a:endParaRPr kumimoji="0" lang="en-US" sz="1400" b="0" i="0" u="sng" strike="noStrike" kern="1200" cap="none" spc="0" normalizeH="0" baseline="0" noProof="0">
              <a:ln>
                <a:noFill/>
              </a:ln>
              <a:solidFill>
                <a:srgbClr val="463668"/>
              </a:solidFill>
              <a:effectLst/>
              <a:uLnTx/>
              <a:uFillTx/>
              <a:latin typeface="Segoe"/>
              <a:ea typeface="Calibri" panose="020F0502020204030204" pitchFamily="34" charset="0"/>
              <a:cs typeface="Segoe UI Semibold" panose="020B0702040204020203" pitchFamily="34" charset="0"/>
            </a:endParaRPr>
          </a:p>
          <a:p>
            <a:pPr marL="0" marR="0" lvl="0" indent="0" algn="l" defTabSz="914400" rtl="0" eaLnBrk="1" fontAlgn="base" latinLnBrk="0" hangingPunct="1">
              <a:lnSpc>
                <a:spcPct val="100000"/>
              </a:lnSpc>
              <a:spcBef>
                <a:spcPts val="0"/>
              </a:spcBef>
              <a:spcAft>
                <a:spcPts val="500"/>
              </a:spcAft>
              <a:buClr>
                <a:prstClr val="black"/>
              </a:buClr>
              <a:buSzTx/>
              <a:buFontTx/>
              <a:buNone/>
              <a:tabLst/>
              <a:defRPr/>
            </a:pPr>
            <a:r>
              <a:rPr kumimoji="0" lang="en-US" sz="1400" b="0" i="0" u="none" strike="noStrike" kern="1200" cap="none" spc="0" normalizeH="0" baseline="0" noProof="0">
                <a:ln>
                  <a:noFill/>
                </a:ln>
                <a:solidFill>
                  <a:srgbClr val="000000"/>
                </a:solidFill>
                <a:effectLst/>
                <a:uLnTx/>
                <a:uFillTx/>
                <a:latin typeface="Segoe UI Semibold" panose="020B0702040204020203" pitchFamily="34" charset="0"/>
                <a:ea typeface="+mn-ea"/>
                <a:cs typeface="Segoe UI Semibold" panose="020B0702040204020203" pitchFamily="34" charset="0"/>
              </a:rPr>
              <a:t>Responsible AI</a:t>
            </a:r>
          </a:p>
          <a:p>
            <a:pPr marL="285750" marR="0" lvl="0" indent="-285750" algn="l" defTabSz="914367" rtl="0" eaLnBrk="1" fontAlgn="base" latinLnBrk="0" hangingPunct="1">
              <a:lnSpc>
                <a:spcPct val="100000"/>
              </a:lnSpc>
              <a:spcBef>
                <a:spcPts val="0"/>
              </a:spcBef>
              <a:spcAft>
                <a:spcPts val="500"/>
              </a:spcAft>
              <a:buClr>
                <a:prstClr val="black"/>
              </a:buClr>
              <a:buSzTx/>
              <a:buFont typeface="Arial" panose="020B0604020202020204" pitchFamily="34" charset="0"/>
              <a:buChar char="•"/>
              <a:tabLst/>
              <a:defRPr/>
            </a:pPr>
            <a:r>
              <a:rPr kumimoji="0" lang="en-US" sz="1400" b="0" i="0" u="none" strike="noStrike" kern="1200" cap="none" spc="0" normalizeH="0" baseline="0" noProof="0">
                <a:ln>
                  <a:noFill/>
                </a:ln>
                <a:solidFill>
                  <a:srgbClr val="080808"/>
                </a:solidFill>
                <a:effectLst/>
                <a:uLnTx/>
                <a:uFillTx/>
                <a:latin typeface="Segoe"/>
                <a:ea typeface="Calibri" panose="020F0502020204030204" pitchFamily="34" charset="0"/>
                <a:cs typeface="Segoe UI Semibold" panose="020B0702040204020203" pitchFamily="34" charset="0"/>
              </a:rPr>
              <a:t>Responsible AI core principles</a:t>
            </a:r>
            <a:endParaRPr kumimoji="0" lang="en-US" sz="1400" b="0" i="0" u="none" strike="noStrike" kern="1200" cap="none" spc="0" normalizeH="0" baseline="0" noProof="0">
              <a:ln>
                <a:noFill/>
              </a:ln>
              <a:solidFill>
                <a:srgbClr val="080808"/>
              </a:solidFill>
              <a:effectLst/>
              <a:uLnTx/>
              <a:uFillTx/>
              <a:latin typeface="Segoe"/>
              <a:ea typeface="Calibri" panose="020F0502020204030204" pitchFamily="34" charset="0"/>
              <a:cs typeface="Segoe UI Semibold" panose="020B0702040204020203" pitchFamily="34" charset="0"/>
              <a:hlinkClick r:id="rId24">
                <a:extLst>
                  <a:ext uri="{A12FA001-AC4F-418D-AE19-62706E023703}">
                    <ahyp:hlinkClr xmlns:ahyp="http://schemas.microsoft.com/office/drawing/2018/hyperlinkcolor" val="tx"/>
                  </a:ext>
                </a:extLst>
              </a:hlinkClick>
            </a:endParaRPr>
          </a:p>
          <a:p>
            <a:pPr marL="742933" marR="0" lvl="1" indent="-285750" algn="l" defTabSz="914367" rtl="0" eaLnBrk="1" fontAlgn="base" latinLnBrk="0" hangingPunct="1">
              <a:lnSpc>
                <a:spcPct val="100000"/>
              </a:lnSpc>
              <a:spcBef>
                <a:spcPts val="0"/>
              </a:spcBef>
              <a:spcAft>
                <a:spcPts val="500"/>
              </a:spcAft>
              <a:buClr>
                <a:prstClr val="black"/>
              </a:buClr>
              <a:buSzTx/>
              <a:buFont typeface="Wingdings" panose="05000000000000000000" pitchFamily="2" charset="2"/>
              <a:buChar char="§"/>
              <a:tabLst/>
              <a:defRPr/>
            </a:pPr>
            <a:r>
              <a:rPr kumimoji="0" lang="en-US" sz="1400" b="0" i="0" u="sng" strike="noStrike" kern="1200" cap="none" spc="0" normalizeH="0" baseline="0" noProof="0">
                <a:ln>
                  <a:noFill/>
                </a:ln>
                <a:solidFill>
                  <a:srgbClr val="463668"/>
                </a:solidFill>
                <a:effectLst/>
                <a:uLnTx/>
                <a:uFillTx/>
                <a:latin typeface="Segoe"/>
                <a:ea typeface="Calibri" panose="020F0502020204030204" pitchFamily="34" charset="0"/>
                <a:cs typeface="Segoe UI Semibold" panose="020B0702040204020203" pitchFamily="34" charset="0"/>
                <a:hlinkClick r:id="rId24">
                  <a:extLst>
                    <a:ext uri="{A12FA001-AC4F-418D-AE19-62706E023703}">
                      <ahyp:hlinkClr xmlns:ahyp="http://schemas.microsoft.com/office/drawing/2018/hyperlinkcolor" val="tx"/>
                    </a:ext>
                  </a:extLst>
                </a:hlinkClick>
              </a:rPr>
              <a:t>Videos</a:t>
            </a:r>
            <a:endParaRPr kumimoji="0" lang="en-US" sz="1400" b="0" i="0" u="sng" strike="noStrike" kern="1200" cap="none" spc="0" normalizeH="0" baseline="0" noProof="0">
              <a:ln>
                <a:noFill/>
              </a:ln>
              <a:solidFill>
                <a:srgbClr val="463668"/>
              </a:solidFill>
              <a:effectLst/>
              <a:uLnTx/>
              <a:uFillTx/>
              <a:latin typeface="Segoe"/>
              <a:ea typeface="Calibri" panose="020F0502020204030204" pitchFamily="34" charset="0"/>
              <a:cs typeface="Segoe UI Semibold" panose="020B0702040204020203" pitchFamily="34" charset="0"/>
            </a:endParaRPr>
          </a:p>
          <a:p>
            <a:pPr marL="742933" marR="0" lvl="1" indent="-285750" algn="l" defTabSz="914367" rtl="0" eaLnBrk="1" fontAlgn="base" latinLnBrk="0" hangingPunct="1">
              <a:lnSpc>
                <a:spcPct val="100000"/>
              </a:lnSpc>
              <a:spcBef>
                <a:spcPts val="0"/>
              </a:spcBef>
              <a:spcAft>
                <a:spcPts val="500"/>
              </a:spcAft>
              <a:buClr>
                <a:prstClr val="black"/>
              </a:buClr>
              <a:buSzTx/>
              <a:buFont typeface="Wingdings" panose="05000000000000000000" pitchFamily="2" charset="2"/>
              <a:buChar char="§"/>
              <a:tabLst/>
              <a:defRPr/>
            </a:pPr>
            <a:r>
              <a:rPr kumimoji="0" lang="en-US" sz="1400" b="0" i="0" u="sng" strike="noStrike" kern="1200" cap="none" spc="0" normalizeH="0" baseline="0" noProof="0">
                <a:ln>
                  <a:noFill/>
                </a:ln>
                <a:solidFill>
                  <a:srgbClr val="463668"/>
                </a:solidFill>
                <a:effectLst/>
                <a:uLnTx/>
                <a:uFillTx/>
                <a:latin typeface="Segoe"/>
                <a:ea typeface="Calibri" panose="020F0502020204030204" pitchFamily="34" charset="0"/>
                <a:cs typeface="Segoe UI Semibold" panose="020B0702040204020203" pitchFamily="34" charset="0"/>
                <a:hlinkClick r:id="rId25">
                  <a:extLst>
                    <a:ext uri="{A12FA001-AC4F-418D-AE19-62706E023703}">
                      <ahyp:hlinkClr xmlns:ahyp="http://schemas.microsoft.com/office/drawing/2018/hyperlinkcolor" val="tx"/>
                    </a:ext>
                  </a:extLst>
                </a:hlinkClick>
              </a:rPr>
              <a:t>Documentation</a:t>
            </a:r>
            <a:endParaRPr kumimoji="0" lang="en-US" sz="1400" b="0" i="0" u="sng" strike="noStrike" kern="1200" cap="none" spc="0" normalizeH="0" baseline="0" noProof="0">
              <a:ln>
                <a:noFill/>
              </a:ln>
              <a:solidFill>
                <a:srgbClr val="463668"/>
              </a:solidFill>
              <a:effectLst/>
              <a:uLnTx/>
              <a:uFillTx/>
              <a:latin typeface="Segoe"/>
              <a:ea typeface="Calibri" panose="020F0502020204030204" pitchFamily="34" charset="0"/>
              <a:cs typeface="Segoe UI Semibold" panose="020B0702040204020203" pitchFamily="34" charset="0"/>
            </a:endParaRPr>
          </a:p>
          <a:p>
            <a:pPr marL="285750" marR="0" lvl="0" indent="-285750" algn="l" defTabSz="914367" rtl="0" eaLnBrk="1" fontAlgn="auto" latinLnBrk="0" hangingPunct="1">
              <a:lnSpc>
                <a:spcPct val="100000"/>
              </a:lnSpc>
              <a:spcBef>
                <a:spcPts val="0"/>
              </a:spcBef>
              <a:spcAft>
                <a:spcPts val="500"/>
              </a:spcAft>
              <a:buClr>
                <a:prstClr val="black"/>
              </a:buClr>
              <a:buSzTx/>
              <a:buFont typeface="Arial" panose="020B0604020202020204" pitchFamily="34" charset="0"/>
              <a:buChar char="•"/>
              <a:tabLst/>
              <a:defRPr/>
            </a:pPr>
            <a:r>
              <a:rPr kumimoji="0" lang="en-US" sz="1400" b="0" i="0" u="sng" strike="noStrike" kern="1200" cap="none" spc="0" normalizeH="0" baseline="0" noProof="0">
                <a:ln>
                  <a:noFill/>
                </a:ln>
                <a:solidFill>
                  <a:srgbClr val="463668"/>
                </a:solidFill>
                <a:effectLst/>
                <a:uLnTx/>
                <a:uFillTx/>
                <a:latin typeface="Segoe"/>
                <a:ea typeface="Calibri" panose="020F0502020204030204" pitchFamily="34" charset="0"/>
                <a:cs typeface="Segoe UI Semibold" panose="020B0702040204020203" pitchFamily="34" charset="0"/>
                <a:hlinkClick r:id="rId26">
                  <a:extLst>
                    <a:ext uri="{A12FA001-AC4F-418D-AE19-62706E023703}">
                      <ahyp:hlinkClr xmlns:ahyp="http://schemas.microsoft.com/office/drawing/2018/hyperlinkcolor" val="tx"/>
                    </a:ext>
                  </a:extLst>
                </a:hlinkClick>
              </a:rPr>
              <a:t>Microsoft Responsible AI Standard</a:t>
            </a:r>
            <a:endParaRPr kumimoji="0" lang="en-US" sz="1400" b="0" i="0" u="sng" strike="noStrike" kern="1200" cap="none" spc="0" normalizeH="0" baseline="0" noProof="0">
              <a:ln>
                <a:noFill/>
              </a:ln>
              <a:solidFill>
                <a:srgbClr val="463668"/>
              </a:solidFill>
              <a:effectLst/>
              <a:uLnTx/>
              <a:uFillTx/>
              <a:latin typeface="Segoe"/>
              <a:ea typeface="Calibri" panose="020F0502020204030204" pitchFamily="34" charset="0"/>
              <a:cs typeface="Segoe UI Semibold" panose="020B0702040204020203" pitchFamily="34" charset="0"/>
            </a:endParaRPr>
          </a:p>
          <a:p>
            <a:pPr marL="285750" marR="0" lvl="0" indent="-285750" algn="l" defTabSz="914367" rtl="0" eaLnBrk="1" fontAlgn="auto" latinLnBrk="0" hangingPunct="1">
              <a:lnSpc>
                <a:spcPct val="100000"/>
              </a:lnSpc>
              <a:spcBef>
                <a:spcPts val="0"/>
              </a:spcBef>
              <a:spcAft>
                <a:spcPts val="500"/>
              </a:spcAft>
              <a:buClr>
                <a:prstClr val="black"/>
              </a:buClr>
              <a:buSzTx/>
              <a:buFont typeface="Arial" panose="020B0604020202020204" pitchFamily="34" charset="0"/>
              <a:buChar char="•"/>
              <a:tabLst/>
              <a:defRPr/>
            </a:pPr>
            <a:r>
              <a:rPr kumimoji="0" lang="en-US" sz="1400" b="0" i="0" u="sng" strike="noStrike" kern="1200" cap="none" spc="0" normalizeH="0" baseline="0" noProof="0">
                <a:ln>
                  <a:noFill/>
                </a:ln>
                <a:solidFill>
                  <a:srgbClr val="463668"/>
                </a:solidFill>
                <a:effectLst/>
                <a:uLnTx/>
                <a:uFillTx/>
                <a:latin typeface="Segoe"/>
                <a:ea typeface="Calibri" panose="020F0502020204030204" pitchFamily="34" charset="0"/>
                <a:cs typeface="Segoe UI Semibold" panose="020B0702040204020203" pitchFamily="34" charset="0"/>
                <a:hlinkClick r:id="rId27">
                  <a:extLst>
                    <a:ext uri="{A12FA001-AC4F-418D-AE19-62706E023703}">
                      <ahyp:hlinkClr xmlns:ahyp="http://schemas.microsoft.com/office/drawing/2018/hyperlinkcolor" val="tx"/>
                    </a:ext>
                  </a:extLst>
                </a:hlinkClick>
              </a:rPr>
              <a:t>Governing AI: A Blueprint for the Future</a:t>
            </a:r>
            <a:endParaRPr kumimoji="0" lang="en-US" sz="1400" b="0" i="0" u="sng" strike="noStrike" kern="1200" cap="none" spc="0" normalizeH="0" baseline="0" noProof="0">
              <a:ln>
                <a:noFill/>
              </a:ln>
              <a:solidFill>
                <a:srgbClr val="463668"/>
              </a:solidFill>
              <a:effectLst/>
              <a:uLnTx/>
              <a:uFillTx/>
              <a:latin typeface="Segoe"/>
              <a:ea typeface="Calibri" panose="020F0502020204030204" pitchFamily="34" charset="0"/>
              <a:cs typeface="Segoe UI Semibold" panose="020B0702040204020203" pitchFamily="34" charset="0"/>
            </a:endParaRPr>
          </a:p>
        </p:txBody>
      </p:sp>
    </p:spTree>
    <p:extLst>
      <p:ext uri="{BB962C8B-B14F-4D97-AF65-F5344CB8AC3E}">
        <p14:creationId xmlns:p14="http://schemas.microsoft.com/office/powerpoint/2010/main" val="3779522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42" presetClass="path" presetSubtype="0" decel="100000" fill="hold" grpId="1" nodeType="withEffect">
                                  <p:stCondLst>
                                    <p:cond delay="0"/>
                                  </p:stCondLst>
                                  <p:childTnLst>
                                    <p:animMotion origin="layout" path="M -1.875E-6 -3.33333E-6 L -1.875E-6 0.03542 " pathEditMode="relative" rAng="0" ptsTypes="AA">
                                      <p:cBhvr>
                                        <p:cTn id="9" dur="700" spd="-100000" fill="hold"/>
                                        <p:tgtEl>
                                          <p:spTgt spid="4"/>
                                        </p:tgtEl>
                                        <p:attrNameLst>
                                          <p:attrName>ppt_x</p:attrName>
                                          <p:attrName>ppt_y</p:attrName>
                                        </p:attrNameLst>
                                      </p:cBhvr>
                                      <p:rCtr x="0" y="1759"/>
                                    </p:animMotion>
                                  </p:childTnLst>
                                </p:cTn>
                              </p:par>
                              <p:par>
                                <p:cTn id="10" presetID="10"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par>
                                <p:cTn id="13" presetID="42" presetClass="path" presetSubtype="0" decel="100000" fill="hold" grpId="1" nodeType="withEffect">
                                  <p:stCondLst>
                                    <p:cond delay="0"/>
                                  </p:stCondLst>
                                  <p:childTnLst>
                                    <p:animMotion origin="layout" path="M 3.95833E-6 -7.40741E-7 L 3.95833E-6 0.03542 " pathEditMode="relative" rAng="0" ptsTypes="AA">
                                      <p:cBhvr>
                                        <p:cTn id="14" dur="700" spd="-100000" fill="hold"/>
                                        <p:tgtEl>
                                          <p:spTgt spid="6"/>
                                        </p:tgtEl>
                                        <p:attrNameLst>
                                          <p:attrName>ppt_x</p:attrName>
                                          <p:attrName>ppt_y</p:attrName>
                                        </p:attrNameLst>
                                      </p:cBhvr>
                                      <p:rCtr x="0" y="175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6" grpId="0"/>
      <p:bldP spid="6" grpId="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6972FD-2AD1-14A7-0122-F3DF47F60CF6}"/>
              </a:ext>
            </a:extLst>
          </p:cNvPr>
          <p:cNvSpPr>
            <a:spLocks noGrp="1"/>
          </p:cNvSpPr>
          <p:nvPr>
            <p:ph type="title"/>
          </p:nvPr>
        </p:nvSpPr>
        <p:spPr>
          <a:xfrm>
            <a:off x="569911" y="2492058"/>
            <a:ext cx="6092146" cy="1508105"/>
          </a:xfrm>
        </p:spPr>
        <p:txBody>
          <a:bodyPr/>
          <a:lstStyle/>
          <a:p>
            <a:r>
              <a:rPr lang="en-US" sz="1800" b="0">
                <a:latin typeface="+mn-lt"/>
                <a:ea typeface="+mn-ea"/>
                <a:cs typeface="Segoe UI" panose="020B0502040204020203" pitchFamily="34" charset="0"/>
              </a:rPr>
              <a:t>MICROSOFT 365 COPILOT TECHNICAL READINESS</a:t>
            </a:r>
            <a:br>
              <a:rPr lang="en-US" sz="4000">
                <a:latin typeface="+mn-lt"/>
              </a:rPr>
            </a:br>
            <a:r>
              <a:rPr lang="en-US"/>
              <a:t>Modern Management of Microsoft 365 Apps</a:t>
            </a:r>
          </a:p>
        </p:txBody>
      </p:sp>
      <p:sp>
        <p:nvSpPr>
          <p:cNvPr id="3" name="Text Placeholder 2">
            <a:extLst>
              <a:ext uri="{FF2B5EF4-FFF2-40B4-BE49-F238E27FC236}">
                <a16:creationId xmlns:a16="http://schemas.microsoft.com/office/drawing/2014/main" id="{3700F5A6-CBC2-8185-C898-9EDC12962087}"/>
              </a:ext>
            </a:extLst>
          </p:cNvPr>
          <p:cNvSpPr>
            <a:spLocks noGrp="1"/>
          </p:cNvSpPr>
          <p:nvPr>
            <p:ph type="body" sz="quarter" idx="12"/>
          </p:nvPr>
        </p:nvSpPr>
        <p:spPr>
          <a:xfrm>
            <a:off x="582042" y="4215827"/>
            <a:ext cx="8193024" cy="246221"/>
          </a:xfrm>
        </p:spPr>
        <p:txBody>
          <a:bodyPr/>
          <a:lstStyle/>
          <a:p>
            <a:r>
              <a:rPr lang="en-US"/>
              <a:t>The importance of monthly update channels</a:t>
            </a:r>
          </a:p>
        </p:txBody>
      </p:sp>
    </p:spTree>
    <p:extLst>
      <p:ext uri="{BB962C8B-B14F-4D97-AF65-F5344CB8AC3E}">
        <p14:creationId xmlns:p14="http://schemas.microsoft.com/office/powerpoint/2010/main" val="615493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6809FB-9412-CE5B-B60B-1CD5DED85563}"/>
              </a:ext>
            </a:extLst>
          </p:cNvPr>
          <p:cNvSpPr>
            <a:spLocks noGrp="1"/>
          </p:cNvSpPr>
          <p:nvPr>
            <p:ph type="title"/>
          </p:nvPr>
        </p:nvSpPr>
        <p:spPr>
          <a:xfrm>
            <a:off x="588261" y="585216"/>
            <a:ext cx="11011601" cy="861774"/>
          </a:xfrm>
        </p:spPr>
        <p:txBody>
          <a:bodyPr/>
          <a:lstStyle/>
          <a:p>
            <a:r>
              <a:rPr lang="en-US"/>
              <a:t>Microsoft 365 Apps | update channels</a:t>
            </a:r>
            <a:br>
              <a:rPr lang="en-US"/>
            </a:br>
            <a:r>
              <a:rPr lang="en-US" sz="2000"/>
              <a:t>Choosing the right update channel that best fits the needs of your organization</a:t>
            </a:r>
          </a:p>
        </p:txBody>
      </p:sp>
      <p:sp>
        <p:nvSpPr>
          <p:cNvPr id="3" name="Rounded Rectangle 2">
            <a:extLst>
              <a:ext uri="{FF2B5EF4-FFF2-40B4-BE49-F238E27FC236}">
                <a16:creationId xmlns:a16="http://schemas.microsoft.com/office/drawing/2014/main" id="{C3A230F7-19A3-1361-6CBF-A3BD0F7CB1A7}"/>
              </a:ext>
              <a:ext uri="{C183D7F6-B498-43B3-948B-1728B52AA6E4}">
                <adec:decorative xmlns:adec="http://schemas.microsoft.com/office/drawing/2017/decorative" val="1"/>
              </a:ext>
            </a:extLst>
          </p:cNvPr>
          <p:cNvSpPr/>
          <p:nvPr/>
        </p:nvSpPr>
        <p:spPr>
          <a:xfrm>
            <a:off x="588262" y="2041743"/>
            <a:ext cx="7077667" cy="3998202"/>
          </a:xfrm>
          <a:prstGeom prst="roundRect">
            <a:avLst>
              <a:gd name="adj" fmla="val 3509"/>
            </a:avLst>
          </a:prstGeom>
          <a:solidFill>
            <a:srgbClr val="F4F3F5"/>
          </a:solidFill>
          <a:ln w="19050">
            <a:gradFill>
              <a:gsLst>
                <a:gs pos="0">
                  <a:schemeClr val="accent2"/>
                </a:gs>
                <a:gs pos="99000">
                  <a:srgbClr val="0078D4"/>
                </a:gs>
              </a:gsLst>
              <a:lin ang="5400000" scaled="1"/>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37" name="Text Placeholder 3">
            <a:extLst>
              <a:ext uri="{FF2B5EF4-FFF2-40B4-BE49-F238E27FC236}">
                <a16:creationId xmlns:a16="http://schemas.microsoft.com/office/drawing/2014/main" id="{5101DDC3-BD5A-2AA1-CB01-A5C4028DAF8E}"/>
              </a:ext>
            </a:extLst>
          </p:cNvPr>
          <p:cNvSpPr txBox="1">
            <a:spLocks/>
          </p:cNvSpPr>
          <p:nvPr/>
        </p:nvSpPr>
        <p:spPr>
          <a:xfrm>
            <a:off x="588261" y="1667449"/>
            <a:ext cx="7466003" cy="262008"/>
          </a:xfrm>
          <a:prstGeom prst="rect">
            <a:avLst/>
          </a:prstGeom>
        </p:spPr>
        <p:txBody>
          <a:bodyPr lIns="27432" tIns="0" rIns="0" bIns="0" anchor="t"/>
          <a:lstStyle>
            <a:lvl1pPr marL="0" marR="0" indent="0" algn="l" defTabSz="932742" rtl="0" eaLnBrk="1" fontAlgn="auto" latinLnBrk="0" hangingPunct="1">
              <a:lnSpc>
                <a:spcPct val="90000"/>
              </a:lnSpc>
              <a:spcBef>
                <a:spcPts val="0"/>
              </a:spcBef>
              <a:spcAft>
                <a:spcPts val="0"/>
              </a:spcAft>
              <a:buClrTx/>
              <a:buSzPct val="90000"/>
              <a:buFont typeface="Wingdings" panose="05000000000000000000" pitchFamily="2" charset="2"/>
              <a:buNone/>
              <a:tabLst/>
              <a:defRPr sz="2600" kern="1200" spc="0" baseline="0">
                <a:solidFill>
                  <a:srgbClr val="000000"/>
                </a:solidFill>
                <a:latin typeface="+mn-lt"/>
                <a:ea typeface="+mn-ea"/>
                <a:cs typeface="+mn-cs"/>
              </a:defRPr>
            </a:lvl1pPr>
            <a:lvl2pPr marL="228600" marR="0" indent="0" algn="l" defTabSz="932742" rtl="0" eaLnBrk="1" fontAlgn="auto" latinLnBrk="0" hangingPunct="1">
              <a:lnSpc>
                <a:spcPct val="90000"/>
              </a:lnSpc>
              <a:spcBef>
                <a:spcPts val="0"/>
              </a:spcBef>
              <a:spcAft>
                <a:spcPts val="0"/>
              </a:spcAft>
              <a:buClrTx/>
              <a:buSzPct val="90000"/>
              <a:buFont typeface="Wingdings" panose="05000000000000000000" pitchFamily="2" charset="2"/>
              <a:buNone/>
              <a:tabLst/>
              <a:defRPr sz="2000" kern="1200" spc="0" baseline="0">
                <a:solidFill>
                  <a:srgbClr val="000000"/>
                </a:solidFill>
                <a:latin typeface="+mn-lt"/>
                <a:ea typeface="+mn-ea"/>
                <a:cs typeface="+mn-cs"/>
              </a:defRPr>
            </a:lvl2pPr>
            <a:lvl3pPr marL="457200" marR="0" indent="0" algn="l" defTabSz="932742" rtl="0" eaLnBrk="1" fontAlgn="auto" latinLnBrk="0" hangingPunct="1">
              <a:lnSpc>
                <a:spcPct val="90000"/>
              </a:lnSpc>
              <a:spcBef>
                <a:spcPts val="0"/>
              </a:spcBef>
              <a:spcAft>
                <a:spcPts val="0"/>
              </a:spcAft>
              <a:buClrTx/>
              <a:buSzPct val="90000"/>
              <a:buFont typeface="Wingdings" panose="05000000000000000000" pitchFamily="2" charset="2"/>
              <a:buNone/>
              <a:tabLst/>
              <a:defRPr sz="1600" kern="1200" spc="0" baseline="0">
                <a:solidFill>
                  <a:srgbClr val="000000"/>
                </a:solidFill>
                <a:latin typeface="+mn-lt"/>
                <a:ea typeface="+mn-ea"/>
                <a:cs typeface="+mn-cs"/>
              </a:defRPr>
            </a:lvl3pPr>
            <a:lvl4pPr marL="685800" marR="0" indent="0" algn="l" defTabSz="932742" rtl="0" eaLnBrk="1" fontAlgn="auto" latinLnBrk="0" hangingPunct="1">
              <a:lnSpc>
                <a:spcPct val="90000"/>
              </a:lnSpc>
              <a:spcBef>
                <a:spcPts val="0"/>
              </a:spcBef>
              <a:spcAft>
                <a:spcPts val="0"/>
              </a:spcAft>
              <a:buClrTx/>
              <a:buSzPct val="90000"/>
              <a:buFont typeface="Wingdings" panose="05000000000000000000" pitchFamily="2" charset="2"/>
              <a:buNone/>
              <a:tabLst/>
              <a:defRPr sz="1600" kern="1200" spc="0" baseline="0">
                <a:solidFill>
                  <a:srgbClr val="000000"/>
                </a:solidFill>
                <a:latin typeface="+mn-lt"/>
                <a:ea typeface="+mn-ea"/>
                <a:cs typeface="+mn-cs"/>
              </a:defRPr>
            </a:lvl4pPr>
            <a:lvl5pPr marL="914400" marR="0" indent="0" algn="l" defTabSz="932742" rtl="0" eaLnBrk="1" fontAlgn="auto" latinLnBrk="0" hangingPunct="1">
              <a:lnSpc>
                <a:spcPct val="90000"/>
              </a:lnSpc>
              <a:spcBef>
                <a:spcPts val="0"/>
              </a:spcBef>
              <a:spcAft>
                <a:spcPts val="0"/>
              </a:spcAft>
              <a:buClrTx/>
              <a:buSzPct val="90000"/>
              <a:buFont typeface="Wingdings" panose="05000000000000000000" pitchFamily="2" charset="2"/>
              <a:buNone/>
              <a:tabLst/>
              <a:defRPr sz="1600" kern="1200" spc="0" baseline="0">
                <a:solidFill>
                  <a:srgbClr val="000000"/>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367" rtl="0" eaLnBrk="1" fontAlgn="auto" latinLnBrk="0" hangingPunct="1">
              <a:lnSpc>
                <a:spcPct val="90000"/>
              </a:lnSpc>
              <a:spcBef>
                <a:spcPts val="0"/>
              </a:spcBef>
              <a:spcAft>
                <a:spcPts val="0"/>
              </a:spcAft>
              <a:buClrTx/>
              <a:buSzPct val="90000"/>
              <a:buFont typeface="Wingdings" panose="05000000000000000000" pitchFamily="2" charset="2"/>
              <a:buNone/>
              <a:tabLst/>
              <a:defRPr/>
            </a:pPr>
            <a:r>
              <a:rPr kumimoji="0" lang="en-US" sz="1400" b="0" i="0" u="none" strike="noStrike" kern="1200" cap="none" spc="0" normalizeH="0" baseline="0" noProof="0">
                <a:ln>
                  <a:noFill/>
                </a:ln>
                <a:gradFill>
                  <a:gsLst>
                    <a:gs pos="10000">
                      <a:srgbClr val="0078D4"/>
                    </a:gs>
                    <a:gs pos="62000">
                      <a:srgbClr val="0078D4"/>
                    </a:gs>
                  </a:gsLst>
                  <a:lin ang="13500000" scaled="1"/>
                </a:gradFill>
                <a:effectLst/>
                <a:uLnTx/>
                <a:uFillTx/>
                <a:latin typeface="Segoe UI Semibold"/>
                <a:ea typeface="+mn-ea"/>
                <a:cs typeface="+mn-cs"/>
              </a:rPr>
              <a:t>More than </a:t>
            </a:r>
            <a:r>
              <a:rPr kumimoji="0" lang="en-US" sz="1400" b="1" i="0" u="none" strike="noStrike" kern="1200" cap="none" spc="0" normalizeH="0" baseline="0" noProof="0">
                <a:ln>
                  <a:noFill/>
                </a:ln>
                <a:gradFill>
                  <a:gsLst>
                    <a:gs pos="10000">
                      <a:srgbClr val="0078D4"/>
                    </a:gs>
                    <a:gs pos="62000">
                      <a:srgbClr val="0078D4"/>
                    </a:gs>
                  </a:gsLst>
                  <a:lin ang="13500000" scaled="1"/>
                </a:gradFill>
                <a:effectLst/>
                <a:uLnTx/>
                <a:uFillTx/>
                <a:latin typeface="Segoe UI Semibold"/>
                <a:ea typeface="+mn-ea"/>
                <a:cs typeface="+mn-cs"/>
              </a:rPr>
              <a:t>75%</a:t>
            </a:r>
            <a:r>
              <a:rPr kumimoji="0" lang="en-US" sz="1400" b="0" i="0" u="none" strike="noStrike" kern="1200" cap="none" spc="0" normalizeH="0" baseline="0" noProof="0">
                <a:ln>
                  <a:noFill/>
                </a:ln>
                <a:gradFill>
                  <a:gsLst>
                    <a:gs pos="10000">
                      <a:srgbClr val="0078D4"/>
                    </a:gs>
                    <a:gs pos="62000">
                      <a:srgbClr val="0078D4"/>
                    </a:gs>
                  </a:gsLst>
                  <a:lin ang="13500000" scaled="1"/>
                </a:gradFill>
                <a:effectLst/>
                <a:uLnTx/>
                <a:uFillTx/>
                <a:latin typeface="Segoe UI Semibold"/>
                <a:ea typeface="+mn-ea"/>
                <a:cs typeface="+mn-cs"/>
              </a:rPr>
              <a:t> of commercial devices are using a monthly update channel today! </a:t>
            </a:r>
          </a:p>
        </p:txBody>
      </p:sp>
      <p:sp>
        <p:nvSpPr>
          <p:cNvPr id="22" name="Rounded Rectangle 21">
            <a:extLst>
              <a:ext uri="{FF2B5EF4-FFF2-40B4-BE49-F238E27FC236}">
                <a16:creationId xmlns:a16="http://schemas.microsoft.com/office/drawing/2014/main" id="{356C2C40-138B-E896-1A31-0835B841C5DC}"/>
              </a:ext>
              <a:ext uri="{C183D7F6-B498-43B3-948B-1728B52AA6E4}">
                <adec:decorative xmlns:adec="http://schemas.microsoft.com/office/drawing/2017/decorative" val="1"/>
              </a:ext>
            </a:extLst>
          </p:cNvPr>
          <p:cNvSpPr/>
          <p:nvPr/>
        </p:nvSpPr>
        <p:spPr>
          <a:xfrm>
            <a:off x="715258" y="2776443"/>
            <a:ext cx="3070424" cy="3103730"/>
          </a:xfrm>
          <a:prstGeom prst="roundRect">
            <a:avLst>
              <a:gd name="adj" fmla="val 4156"/>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32742"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0" name="TextBox 29">
            <a:extLst>
              <a:ext uri="{FF2B5EF4-FFF2-40B4-BE49-F238E27FC236}">
                <a16:creationId xmlns:a16="http://schemas.microsoft.com/office/drawing/2014/main" id="{88C07E98-1036-0FF7-9996-62A5303496D1}"/>
              </a:ext>
            </a:extLst>
          </p:cNvPr>
          <p:cNvSpPr txBox="1"/>
          <p:nvPr/>
        </p:nvSpPr>
        <p:spPr>
          <a:xfrm>
            <a:off x="1644489" y="2212193"/>
            <a:ext cx="2057012" cy="400110"/>
          </a:xfrm>
          <a:prstGeom prst="rect">
            <a:avLst/>
          </a:prstGeom>
          <a:noFill/>
        </p:spPr>
        <p:txBody>
          <a:bodyPr wrap="square" lIns="91440" rIns="91440" rtlCol="0">
            <a:spAutoFit/>
          </a:bodyPr>
          <a:lstStyle>
            <a:defPPr>
              <a:defRPr lang="en-US"/>
            </a:defPPr>
            <a:lvl1pPr marR="0" lvl="0" indent="0" defTabSz="932742" fontAlgn="auto">
              <a:lnSpc>
                <a:spcPct val="100000"/>
              </a:lnSpc>
              <a:spcBef>
                <a:spcPts val="0"/>
              </a:spcBef>
              <a:spcAft>
                <a:spcPts val="0"/>
              </a:spcAft>
              <a:buClrTx/>
              <a:buSzTx/>
              <a:buFontTx/>
              <a:buNone/>
              <a:tabLst/>
              <a:defRPr kumimoji="0" sz="2000" b="0" i="0" u="none" strike="noStrike" cap="none" spc="0" normalizeH="0" baseline="0">
                <a:ln>
                  <a:noFill/>
                </a:ln>
                <a:solidFill>
                  <a:srgbClr val="4472C4"/>
                </a:solidFill>
                <a:effectLst/>
                <a:uLnTx/>
                <a:uFillTx/>
                <a:cs typeface="Segoe UI Semibold" panose="020B0702040204020203" pitchFamily="34" charset="0"/>
              </a:defRPr>
            </a:lvl1pPr>
          </a:lstStyle>
          <a:p>
            <a:pPr marL="0" marR="0" lvl="0" indent="0" algn="l" defTabSz="932742"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0078D4"/>
                </a:solidFill>
                <a:effectLst/>
                <a:uLnTx/>
                <a:uFillTx/>
                <a:latin typeface="Segoe UI Semibold"/>
                <a:ea typeface="+mn-ea"/>
                <a:cs typeface="Segoe UI Semibold" panose="020B0702040204020203" pitchFamily="34" charset="0"/>
              </a:rPr>
              <a:t>Copilot ready!</a:t>
            </a:r>
          </a:p>
        </p:txBody>
      </p:sp>
      <p:pic>
        <p:nvPicPr>
          <p:cNvPr id="41" name="Picture 2">
            <a:extLst>
              <a:ext uri="{FF2B5EF4-FFF2-40B4-BE49-F238E27FC236}">
                <a16:creationId xmlns:a16="http://schemas.microsoft.com/office/drawing/2014/main" id="{6C3A66C5-2FD4-38AD-EF3F-8CF8A66D224C}"/>
              </a:ext>
              <a:ext uri="{C183D7F6-B498-43B3-948B-1728B52AA6E4}">
                <adec:decorative xmlns:adec="http://schemas.microsoft.com/office/drawing/2017/decorative" val="1"/>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976741" y="2163517"/>
            <a:ext cx="497462" cy="497462"/>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
            <a:extLst>
              <a:ext uri="{FF2B5EF4-FFF2-40B4-BE49-F238E27FC236}">
                <a16:creationId xmlns:a16="http://schemas.microsoft.com/office/drawing/2014/main" id="{30BED651-983E-EC97-5914-24E722A8CAA8}"/>
              </a:ext>
              <a:ext uri="{C183D7F6-B498-43B3-948B-1728B52AA6E4}">
                <adec:decorative xmlns:adec="http://schemas.microsoft.com/office/drawing/2017/decorative" val="1"/>
              </a:ext>
            </a:extLst>
          </p:cNvPr>
          <p:cNvGrpSpPr/>
          <p:nvPr/>
        </p:nvGrpSpPr>
        <p:grpSpPr>
          <a:xfrm>
            <a:off x="1037412" y="3380645"/>
            <a:ext cx="654370" cy="654370"/>
            <a:chOff x="1037412" y="3380645"/>
            <a:chExt cx="654370" cy="654370"/>
          </a:xfrm>
        </p:grpSpPr>
        <p:sp>
          <p:nvSpPr>
            <p:cNvPr id="44" name="Oval 43">
              <a:extLst>
                <a:ext uri="{FF2B5EF4-FFF2-40B4-BE49-F238E27FC236}">
                  <a16:creationId xmlns:a16="http://schemas.microsoft.com/office/drawing/2014/main" id="{A15E2FA2-1083-5E97-3304-6FBF7AE90C2F}"/>
                </a:ext>
                <a:ext uri="{C183D7F6-B498-43B3-948B-1728B52AA6E4}">
                  <adec:decorative xmlns:adec="http://schemas.microsoft.com/office/drawing/2017/decorative" val="1"/>
                </a:ext>
              </a:extLst>
            </p:cNvPr>
            <p:cNvSpPr/>
            <p:nvPr/>
          </p:nvSpPr>
          <p:spPr bwMode="auto">
            <a:xfrm>
              <a:off x="1037412" y="3380645"/>
              <a:ext cx="654370" cy="654370"/>
            </a:xfrm>
            <a:prstGeom prst="ellipse">
              <a:avLst/>
            </a:prstGeom>
            <a:gradFill flip="none" rotWithShape="1">
              <a:gsLst>
                <a:gs pos="97000">
                  <a:srgbClr val="818EFF"/>
                </a:gs>
                <a:gs pos="50000">
                  <a:srgbClr val="2DB4FF"/>
                </a:gs>
                <a:gs pos="3000">
                  <a:srgbClr val="0078D4"/>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pic>
          <p:nvPicPr>
            <p:cNvPr id="43" name="Graphic 42">
              <a:extLst>
                <a:ext uri="{FF2B5EF4-FFF2-40B4-BE49-F238E27FC236}">
                  <a16:creationId xmlns:a16="http://schemas.microsoft.com/office/drawing/2014/main" id="{51E70F4C-1166-A2AD-5B34-115D89B16AB2}"/>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13336" y="3456569"/>
              <a:ext cx="502522" cy="502522"/>
            </a:xfrm>
            <a:prstGeom prst="rect">
              <a:avLst/>
            </a:prstGeom>
          </p:spPr>
        </p:pic>
      </p:grpSp>
      <p:sp>
        <p:nvSpPr>
          <p:cNvPr id="23" name="TextBox 22">
            <a:extLst>
              <a:ext uri="{FF2B5EF4-FFF2-40B4-BE49-F238E27FC236}">
                <a16:creationId xmlns:a16="http://schemas.microsoft.com/office/drawing/2014/main" id="{3DD0EE19-99E4-BF05-63F2-EDDB93BC4CAB}"/>
              </a:ext>
            </a:extLst>
          </p:cNvPr>
          <p:cNvSpPr txBox="1"/>
          <p:nvPr/>
        </p:nvSpPr>
        <p:spPr>
          <a:xfrm>
            <a:off x="825937" y="2962104"/>
            <a:ext cx="3181604" cy="307777"/>
          </a:xfrm>
          <a:prstGeom prst="rect">
            <a:avLst/>
          </a:prstGeom>
          <a:noFill/>
        </p:spPr>
        <p:txBody>
          <a:bodyPr wrap="square" lIns="91440" rIns="91440" rtlCol="0">
            <a:spAutoFit/>
          </a:bodyPr>
          <a:lstStyle/>
          <a:p>
            <a:pPr marL="0" marR="0" lvl="0" indent="0" algn="l" defTabSz="932742"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78D4"/>
                </a:solidFill>
                <a:effectLst/>
                <a:uLnTx/>
                <a:uFillTx/>
                <a:latin typeface="Segoe UI Semibold"/>
                <a:ea typeface="+mn-ea"/>
                <a:cs typeface="Segoe UI Semibold" panose="020B0702040204020203" pitchFamily="34" charset="0"/>
              </a:rPr>
              <a:t>Current Channel (CC)</a:t>
            </a:r>
            <a:endParaRPr kumimoji="0" lang="en-US" sz="1200" b="0" i="0" u="none" strike="noStrike" kern="1200" cap="none" spc="0" normalizeH="0" baseline="30000" noProof="0">
              <a:ln>
                <a:noFill/>
              </a:ln>
              <a:solidFill>
                <a:srgbClr val="0078D4"/>
              </a:solidFill>
              <a:effectLst/>
              <a:uLnTx/>
              <a:uFillTx/>
              <a:latin typeface="Segoe UI Semibold"/>
              <a:ea typeface="+mn-ea"/>
              <a:cs typeface="Segoe UI Semibold" panose="020B0702040204020203" pitchFamily="34" charset="0"/>
            </a:endParaRPr>
          </a:p>
        </p:txBody>
      </p:sp>
      <p:sp>
        <p:nvSpPr>
          <p:cNvPr id="24" name="TextBox 23">
            <a:extLst>
              <a:ext uri="{FF2B5EF4-FFF2-40B4-BE49-F238E27FC236}">
                <a16:creationId xmlns:a16="http://schemas.microsoft.com/office/drawing/2014/main" id="{A4216C4C-1201-5E98-2CC9-00F951FD39CE}"/>
              </a:ext>
            </a:extLst>
          </p:cNvPr>
          <p:cNvSpPr txBox="1"/>
          <p:nvPr/>
        </p:nvSpPr>
        <p:spPr>
          <a:xfrm>
            <a:off x="1795246" y="3338498"/>
            <a:ext cx="1925077"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Segoe UI"/>
                <a:ea typeface="+mn-ea"/>
                <a:cs typeface="Segoe UI" panose="020B0502040204020203" pitchFamily="34" charset="0"/>
              </a:rPr>
              <a:t>General-purpose devices, any type and size organization</a:t>
            </a:r>
            <a:endParaRPr kumimoji="0" lang="en-US" sz="1400" b="0" i="0" u="none" strike="noStrike" kern="1200" cap="none" spc="0" normalizeH="0" baseline="30000" noProof="0">
              <a:ln>
                <a:noFill/>
              </a:ln>
              <a:solidFill>
                <a:prstClr val="black"/>
              </a:solidFill>
              <a:effectLst/>
              <a:uLnTx/>
              <a:uFillTx/>
              <a:latin typeface="Segoe UI"/>
              <a:ea typeface="+mn-ea"/>
              <a:cs typeface="Segoe UI" panose="020B0502040204020203" pitchFamily="34" charset="0"/>
            </a:endParaRPr>
          </a:p>
        </p:txBody>
      </p:sp>
      <p:sp>
        <p:nvSpPr>
          <p:cNvPr id="25" name="TextBox 24">
            <a:extLst>
              <a:ext uri="{FF2B5EF4-FFF2-40B4-BE49-F238E27FC236}">
                <a16:creationId xmlns:a16="http://schemas.microsoft.com/office/drawing/2014/main" id="{53852BC7-8F87-C036-F04B-78850E70100B}"/>
              </a:ext>
            </a:extLst>
          </p:cNvPr>
          <p:cNvSpPr txBox="1"/>
          <p:nvPr/>
        </p:nvSpPr>
        <p:spPr>
          <a:xfrm>
            <a:off x="825937" y="4242293"/>
            <a:ext cx="2875564" cy="997037"/>
          </a:xfrm>
          <a:prstGeom prst="rect">
            <a:avLst/>
          </a:prstGeom>
          <a:noFill/>
        </p:spPr>
        <p:txBody>
          <a:bodyPr wrap="square" lIns="91440" tIns="109649" rIns="91440" bIns="109649" rtlCol="0">
            <a:spAutoFit/>
          </a:bodyPr>
          <a:lstStyle/>
          <a:p>
            <a:pPr marL="0" marR="0" lvl="0" indent="0" algn="l" defTabSz="913499" rtl="0" eaLnBrk="1" fontAlgn="auto" latinLnBrk="0" hangingPunct="1">
              <a:lnSpc>
                <a:spcPct val="90000"/>
              </a:lnSpc>
              <a:spcBef>
                <a:spcPts val="0"/>
              </a:spcBef>
              <a:spcAft>
                <a:spcPts val="1800"/>
              </a:spcAft>
              <a:buClrTx/>
              <a:buSzTx/>
              <a:buFontTx/>
              <a:buNone/>
              <a:tabLst/>
              <a:defRPr/>
            </a:pPr>
            <a:r>
              <a:rPr kumimoji="0" lang="en-US" sz="1400" b="0" i="0" u="none" strike="noStrike" kern="0" cap="none" spc="0" normalizeH="0" baseline="0" noProof="0">
                <a:ln>
                  <a:noFill/>
                </a:ln>
                <a:solidFill>
                  <a:sysClr val="windowText" lastClr="000000"/>
                </a:solidFill>
                <a:effectLst/>
                <a:uLnTx/>
                <a:uFillTx/>
                <a:latin typeface="Segoe UI"/>
                <a:ea typeface="+mn-ea"/>
                <a:cs typeface="+mn-cs"/>
              </a:rPr>
              <a:t>Most current Office features, latest security value, and performance improvements as soon as they are ready</a:t>
            </a:r>
          </a:p>
        </p:txBody>
      </p:sp>
      <p:sp>
        <p:nvSpPr>
          <p:cNvPr id="14" name="Rounded Rectangle 13">
            <a:extLst>
              <a:ext uri="{FF2B5EF4-FFF2-40B4-BE49-F238E27FC236}">
                <a16:creationId xmlns:a16="http://schemas.microsoft.com/office/drawing/2014/main" id="{DF7A44DF-8EA2-E22A-A8DE-CE089BD2A7F6}"/>
              </a:ext>
              <a:ext uri="{C183D7F6-B498-43B3-948B-1728B52AA6E4}">
                <adec:decorative xmlns:adec="http://schemas.microsoft.com/office/drawing/2017/decorative" val="1"/>
              </a:ext>
            </a:extLst>
          </p:cNvPr>
          <p:cNvSpPr/>
          <p:nvPr/>
        </p:nvSpPr>
        <p:spPr>
          <a:xfrm>
            <a:off x="3939524" y="2776443"/>
            <a:ext cx="3529883" cy="3103730"/>
          </a:xfrm>
          <a:prstGeom prst="roundRect">
            <a:avLst>
              <a:gd name="adj" fmla="val 4111"/>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32742"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8" name="Rounded Rectangle 37">
            <a:extLst>
              <a:ext uri="{FF2B5EF4-FFF2-40B4-BE49-F238E27FC236}">
                <a16:creationId xmlns:a16="http://schemas.microsoft.com/office/drawing/2014/main" id="{45356C20-B0AC-8CDC-04E1-C1A3DD5A03BD}"/>
              </a:ext>
              <a:ext uri="{C183D7F6-B498-43B3-948B-1728B52AA6E4}">
                <adec:decorative xmlns:adec="http://schemas.microsoft.com/office/drawing/2017/decorative" val="1"/>
              </a:ext>
            </a:extLst>
          </p:cNvPr>
          <p:cNvSpPr/>
          <p:nvPr/>
        </p:nvSpPr>
        <p:spPr>
          <a:xfrm>
            <a:off x="3939524" y="2388477"/>
            <a:ext cx="3529882" cy="3491696"/>
          </a:xfrm>
          <a:prstGeom prst="roundRect">
            <a:avLst>
              <a:gd name="adj" fmla="val 4879"/>
            </a:avLst>
          </a:prstGeom>
          <a:no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67" rtl="0" eaLnBrk="1" fontAlgn="auto" latinLnBrk="0" hangingPunct="1">
              <a:lnSpc>
                <a:spcPct val="100000"/>
              </a:lnSpc>
              <a:spcBef>
                <a:spcPts val="0"/>
              </a:spcBef>
              <a:spcAft>
                <a:spcPts val="0"/>
              </a:spcAft>
              <a:buClrTx/>
              <a:buSzTx/>
              <a:buFontTx/>
              <a:buNone/>
              <a:tabLst/>
              <a:defRPr/>
            </a:pPr>
            <a:endParaRPr kumimoji="0" lang="en-US" sz="1765" b="0" i="0" u="none" strike="noStrike" kern="1200" cap="none" spc="0" normalizeH="0" baseline="0" noProof="0">
              <a:ln>
                <a:noFill/>
              </a:ln>
              <a:solidFill>
                <a:srgbClr val="FFFFFF"/>
              </a:solidFill>
              <a:effectLst/>
              <a:uLnTx/>
              <a:uFillTx/>
              <a:latin typeface="Segoe UI"/>
              <a:ea typeface="+mn-ea"/>
              <a:cs typeface="+mn-cs"/>
            </a:endParaRPr>
          </a:p>
        </p:txBody>
      </p:sp>
      <p:sp>
        <p:nvSpPr>
          <p:cNvPr id="39" name="TextBox 38">
            <a:extLst>
              <a:ext uri="{FF2B5EF4-FFF2-40B4-BE49-F238E27FC236}">
                <a16:creationId xmlns:a16="http://schemas.microsoft.com/office/drawing/2014/main" id="{892A83EB-F8D5-088F-A718-5E70EE5CFF7D}"/>
              </a:ext>
            </a:extLst>
          </p:cNvPr>
          <p:cNvSpPr txBox="1"/>
          <p:nvPr/>
        </p:nvSpPr>
        <p:spPr>
          <a:xfrm>
            <a:off x="4201723" y="2218829"/>
            <a:ext cx="3005485" cy="476071"/>
          </a:xfrm>
          <a:prstGeom prst="roundRect">
            <a:avLst>
              <a:gd name="adj" fmla="val 50000"/>
            </a:avLst>
          </a:prstGeom>
          <a:solidFill>
            <a:schemeClr val="accent2"/>
          </a:solidFill>
        </p:spPr>
        <p:txBody>
          <a:bodyPr wrap="none" rtlCol="0">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gradFill>
                  <a:gsLst>
                    <a:gs pos="10000">
                      <a:srgbClr val="FFFFFF"/>
                    </a:gs>
                    <a:gs pos="62000">
                      <a:srgbClr val="FFFFFF"/>
                    </a:gs>
                  </a:gsLst>
                  <a:lin ang="13500000" scaled="1"/>
                </a:gradFill>
                <a:effectLst/>
                <a:uLnTx/>
                <a:uFillTx/>
                <a:latin typeface="Segoe UI Semibold"/>
                <a:ea typeface="+mn-ea"/>
                <a:cs typeface="+mn-cs"/>
              </a:rPr>
              <a:t>Recommended for Enterprise</a:t>
            </a:r>
          </a:p>
        </p:txBody>
      </p:sp>
      <p:sp>
        <p:nvSpPr>
          <p:cNvPr id="15" name="TextBox 14">
            <a:extLst>
              <a:ext uri="{FF2B5EF4-FFF2-40B4-BE49-F238E27FC236}">
                <a16:creationId xmlns:a16="http://schemas.microsoft.com/office/drawing/2014/main" id="{552FF7D7-E100-C663-D2CF-6467207F7B27}"/>
              </a:ext>
            </a:extLst>
          </p:cNvPr>
          <p:cNvSpPr txBox="1"/>
          <p:nvPr/>
        </p:nvSpPr>
        <p:spPr>
          <a:xfrm>
            <a:off x="4132945" y="2962104"/>
            <a:ext cx="3272507" cy="307777"/>
          </a:xfrm>
          <a:prstGeom prst="rect">
            <a:avLst/>
          </a:prstGeom>
          <a:noFill/>
        </p:spPr>
        <p:txBody>
          <a:bodyPr wrap="square" lIns="91440" rIns="91440" rtlCol="0">
            <a:spAutoFit/>
          </a:bodyPr>
          <a:lstStyle/>
          <a:p>
            <a:pPr marL="0" marR="0" lvl="0" indent="0" algn="l" defTabSz="932742"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78D4"/>
                </a:solidFill>
                <a:effectLst/>
                <a:uLnTx/>
                <a:uFillTx/>
                <a:latin typeface="Segoe UI Semibold"/>
                <a:ea typeface="+mn-ea"/>
                <a:cs typeface="Segoe UI Semibold" panose="020B0702040204020203" pitchFamily="34" charset="0"/>
              </a:rPr>
              <a:t>Monthly Enterprise Channel (MEC) </a:t>
            </a:r>
          </a:p>
        </p:txBody>
      </p:sp>
      <p:sp>
        <p:nvSpPr>
          <p:cNvPr id="16" name="TextBox 15">
            <a:extLst>
              <a:ext uri="{FF2B5EF4-FFF2-40B4-BE49-F238E27FC236}">
                <a16:creationId xmlns:a16="http://schemas.microsoft.com/office/drawing/2014/main" id="{8134B790-3D90-41AB-58F6-661CB37AA389}"/>
              </a:ext>
            </a:extLst>
          </p:cNvPr>
          <p:cNvSpPr txBox="1"/>
          <p:nvPr/>
        </p:nvSpPr>
        <p:spPr>
          <a:xfrm>
            <a:off x="5106399" y="3338498"/>
            <a:ext cx="1784002"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Segoe UI"/>
                <a:ea typeface="+mn-ea"/>
                <a:cs typeface="Segoe UI" panose="020B0502040204020203" pitchFamily="34" charset="0"/>
              </a:rPr>
              <a:t>General-purpose apps, large enterprises</a:t>
            </a:r>
            <a:endParaRPr kumimoji="0" lang="en-US" sz="1400" b="0" i="0" u="none" strike="noStrike" kern="1200" cap="none" spc="0" normalizeH="0" baseline="30000" noProof="0">
              <a:ln>
                <a:noFill/>
              </a:ln>
              <a:solidFill>
                <a:prstClr val="black"/>
              </a:solidFill>
              <a:effectLst/>
              <a:uLnTx/>
              <a:uFillTx/>
              <a:latin typeface="Segoe UI"/>
              <a:ea typeface="+mn-ea"/>
              <a:cs typeface="Segoe UI" panose="020B0502040204020203" pitchFamily="34" charset="0"/>
            </a:endParaRPr>
          </a:p>
        </p:txBody>
      </p:sp>
      <p:sp>
        <p:nvSpPr>
          <p:cNvPr id="17" name="TextBox 16">
            <a:extLst>
              <a:ext uri="{FF2B5EF4-FFF2-40B4-BE49-F238E27FC236}">
                <a16:creationId xmlns:a16="http://schemas.microsoft.com/office/drawing/2014/main" id="{08922B8B-F194-76B5-DD5F-E6FCC05AF7FB}"/>
              </a:ext>
            </a:extLst>
          </p:cNvPr>
          <p:cNvSpPr txBox="1"/>
          <p:nvPr/>
        </p:nvSpPr>
        <p:spPr>
          <a:xfrm>
            <a:off x="4178397" y="4242293"/>
            <a:ext cx="2984647" cy="1538723"/>
          </a:xfrm>
          <a:prstGeom prst="rect">
            <a:avLst/>
          </a:prstGeom>
          <a:noFill/>
        </p:spPr>
        <p:txBody>
          <a:bodyPr wrap="square" lIns="91440" tIns="109649" rIns="91440" bIns="109649" rtlCol="0">
            <a:spAutoFit/>
          </a:bodyPr>
          <a:lstStyle/>
          <a:p>
            <a:pPr marL="0" marR="0" lvl="0" indent="0" algn="l" defTabSz="913499" rtl="0" eaLnBrk="1" fontAlgn="auto" latinLnBrk="0" hangingPunct="1">
              <a:lnSpc>
                <a:spcPct val="90000"/>
              </a:lnSpc>
              <a:spcBef>
                <a:spcPts val="0"/>
              </a:spcBef>
              <a:spcAft>
                <a:spcPts val="1200"/>
              </a:spcAft>
              <a:buClrTx/>
              <a:buSzTx/>
              <a:buFontTx/>
              <a:buNone/>
              <a:tabLst/>
              <a:defRPr/>
            </a:pPr>
            <a:r>
              <a:rPr kumimoji="0" lang="en-US" sz="1400" b="0" i="0" u="none" strike="noStrike" kern="0" cap="none" spc="0" normalizeH="0" baseline="0" noProof="0">
                <a:ln>
                  <a:noFill/>
                </a:ln>
                <a:solidFill>
                  <a:sysClr val="windowText" lastClr="000000"/>
                </a:solidFill>
                <a:effectLst/>
                <a:uLnTx/>
                <a:uFillTx/>
                <a:latin typeface="Segoe UI"/>
                <a:ea typeface="+mn-ea"/>
                <a:cs typeface="+mn-cs"/>
              </a:rPr>
              <a:t>The latest features on a predictable monthly cadence, additional tools and controls</a:t>
            </a:r>
          </a:p>
          <a:p>
            <a:pPr marL="0" marR="0" lvl="0" indent="0" algn="l" defTabSz="913499" rtl="0" eaLnBrk="1" fontAlgn="auto" latinLnBrk="0" hangingPunct="1">
              <a:lnSpc>
                <a:spcPct val="90000"/>
              </a:lnSpc>
              <a:spcBef>
                <a:spcPts val="0"/>
              </a:spcBef>
              <a:spcAft>
                <a:spcPts val="1200"/>
              </a:spcAft>
              <a:buClrTx/>
              <a:buSzTx/>
              <a:buFontTx/>
              <a:buNone/>
              <a:tabLst/>
              <a:defRPr/>
            </a:pPr>
            <a:r>
              <a:rPr kumimoji="0" lang="en-US" sz="1400" b="0" i="0" u="none" strike="noStrike" kern="0" cap="none" spc="0" normalizeH="0" baseline="0" noProof="0">
                <a:ln>
                  <a:noFill/>
                </a:ln>
                <a:solidFill>
                  <a:sysClr val="windowText" lastClr="000000"/>
                </a:solidFill>
                <a:effectLst/>
                <a:uLnTx/>
                <a:uFillTx/>
                <a:latin typeface="Segoe UI"/>
                <a:ea typeface="+mn-ea"/>
                <a:cs typeface="+mn-cs"/>
              </a:rPr>
              <a:t>All new features, security value, and performance improvements shipped once a month</a:t>
            </a:r>
          </a:p>
        </p:txBody>
      </p:sp>
      <p:sp>
        <p:nvSpPr>
          <p:cNvPr id="6" name="TextBox 5">
            <a:extLst>
              <a:ext uri="{FF2B5EF4-FFF2-40B4-BE49-F238E27FC236}">
                <a16:creationId xmlns:a16="http://schemas.microsoft.com/office/drawing/2014/main" id="{3094C7E6-1823-5178-8F6F-DB54D5749554}"/>
              </a:ext>
            </a:extLst>
          </p:cNvPr>
          <p:cNvSpPr txBox="1"/>
          <p:nvPr/>
        </p:nvSpPr>
        <p:spPr>
          <a:xfrm>
            <a:off x="8025541" y="2962104"/>
            <a:ext cx="3451201" cy="307777"/>
          </a:xfrm>
          <a:prstGeom prst="rect">
            <a:avLst/>
          </a:prstGeom>
          <a:noFill/>
        </p:spPr>
        <p:txBody>
          <a:bodyPr wrap="square" lIns="91440" rIns="91440" rtlCol="0">
            <a:spAutoFit/>
          </a:bodyPr>
          <a:lstStyle/>
          <a:p>
            <a:pPr marL="0" marR="0" lvl="0" indent="0" algn="l" defTabSz="932742"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78D4"/>
                </a:solidFill>
                <a:effectLst/>
                <a:uLnTx/>
                <a:uFillTx/>
                <a:latin typeface="Segoe UI Semibold"/>
                <a:ea typeface="+mn-ea"/>
                <a:cs typeface="Segoe UI Semibold" panose="020B0702040204020203" pitchFamily="34" charset="0"/>
              </a:rPr>
              <a:t>Semi-Annual Enterprise Channel (SAEC)</a:t>
            </a:r>
          </a:p>
        </p:txBody>
      </p:sp>
      <p:sp>
        <p:nvSpPr>
          <p:cNvPr id="7" name="TextBox 6">
            <a:extLst>
              <a:ext uri="{FF2B5EF4-FFF2-40B4-BE49-F238E27FC236}">
                <a16:creationId xmlns:a16="http://schemas.microsoft.com/office/drawing/2014/main" id="{CC802E90-DAEC-1756-1286-F724DC64C6B8}"/>
              </a:ext>
            </a:extLst>
          </p:cNvPr>
          <p:cNvSpPr txBox="1"/>
          <p:nvPr/>
        </p:nvSpPr>
        <p:spPr>
          <a:xfrm>
            <a:off x="8948973" y="3338498"/>
            <a:ext cx="2239793"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Segoe UI"/>
                <a:ea typeface="+mn-ea"/>
                <a:cs typeface="Segoe UI" panose="020B0502040204020203" pitchFamily="34" charset="0"/>
              </a:rPr>
              <a:t>Non-human devices, specialized and business-critical workloads</a:t>
            </a:r>
          </a:p>
        </p:txBody>
      </p:sp>
      <p:sp>
        <p:nvSpPr>
          <p:cNvPr id="8" name="TextBox 7">
            <a:extLst>
              <a:ext uri="{FF2B5EF4-FFF2-40B4-BE49-F238E27FC236}">
                <a16:creationId xmlns:a16="http://schemas.microsoft.com/office/drawing/2014/main" id="{E44FE81B-3523-2F28-9158-DA023A5083BB}"/>
              </a:ext>
            </a:extLst>
          </p:cNvPr>
          <p:cNvSpPr txBox="1"/>
          <p:nvPr/>
        </p:nvSpPr>
        <p:spPr>
          <a:xfrm>
            <a:off x="8125231" y="4242293"/>
            <a:ext cx="3181604" cy="803137"/>
          </a:xfrm>
          <a:prstGeom prst="rect">
            <a:avLst/>
          </a:prstGeom>
          <a:noFill/>
        </p:spPr>
        <p:txBody>
          <a:bodyPr wrap="square" lIns="91440" tIns="109649" rIns="91440" bIns="109649" rtlCol="0">
            <a:spAutoFit/>
          </a:bodyPr>
          <a:lstStyle/>
          <a:p>
            <a:pPr marL="0" marR="0" lvl="0" indent="0" algn="l" defTabSz="913499" rtl="0" eaLnBrk="1" fontAlgn="auto" latinLnBrk="0" hangingPunct="1">
              <a:lnSpc>
                <a:spcPct val="90000"/>
              </a:lnSpc>
              <a:spcBef>
                <a:spcPts val="0"/>
              </a:spcBef>
              <a:spcAft>
                <a:spcPts val="1200"/>
              </a:spcAft>
              <a:buClrTx/>
              <a:buSzTx/>
              <a:buFontTx/>
              <a:buNone/>
              <a:tabLst/>
              <a:defRPr/>
            </a:pPr>
            <a:r>
              <a:rPr kumimoji="0" lang="en-US" sz="1400" b="0" i="0" u="none" strike="noStrike" kern="0" cap="none" spc="0" normalizeH="0" baseline="0" noProof="0">
                <a:ln>
                  <a:noFill/>
                </a:ln>
                <a:solidFill>
                  <a:sysClr val="windowText" lastClr="000000"/>
                </a:solidFill>
                <a:effectLst/>
                <a:uLnTx/>
                <a:uFillTx/>
                <a:latin typeface="Segoe UI"/>
                <a:ea typeface="+mn-ea"/>
                <a:cs typeface="+mn-cs"/>
              </a:rPr>
              <a:t>For select devices in an org where end-users are not present to conduct specialized &amp; automation tasks</a:t>
            </a:r>
          </a:p>
        </p:txBody>
      </p:sp>
      <p:grpSp>
        <p:nvGrpSpPr>
          <p:cNvPr id="10" name="Group 9" descr="Dark box with the words &quot;No Copilot!&quot; over the Semi-annual Enterprise Channel option.">
            <a:extLst>
              <a:ext uri="{FF2B5EF4-FFF2-40B4-BE49-F238E27FC236}">
                <a16:creationId xmlns:a16="http://schemas.microsoft.com/office/drawing/2014/main" id="{4975CE4F-0337-8F3D-5A27-499BF7BC5BDD}"/>
              </a:ext>
            </a:extLst>
          </p:cNvPr>
          <p:cNvGrpSpPr/>
          <p:nvPr/>
        </p:nvGrpSpPr>
        <p:grpSpPr>
          <a:xfrm>
            <a:off x="7901205" y="2776443"/>
            <a:ext cx="3622581" cy="3103730"/>
            <a:chOff x="7901205" y="0"/>
            <a:chExt cx="3622581" cy="3103730"/>
          </a:xfrm>
        </p:grpSpPr>
        <p:sp>
          <p:nvSpPr>
            <p:cNvPr id="34" name="Rounded Rectangle 33">
              <a:extLst>
                <a:ext uri="{FF2B5EF4-FFF2-40B4-BE49-F238E27FC236}">
                  <a16:creationId xmlns:a16="http://schemas.microsoft.com/office/drawing/2014/main" id="{73B860EE-E3DD-A240-5409-C493C2D3374C}"/>
                </a:ext>
              </a:extLst>
            </p:cNvPr>
            <p:cNvSpPr/>
            <p:nvPr/>
          </p:nvSpPr>
          <p:spPr>
            <a:xfrm>
              <a:off x="7901205" y="0"/>
              <a:ext cx="3622581" cy="3103730"/>
            </a:xfrm>
            <a:prstGeom prst="roundRect">
              <a:avLst>
                <a:gd name="adj" fmla="val 4560"/>
              </a:avLst>
            </a:prstGeom>
            <a:gradFill flip="none" rotWithShape="1">
              <a:gsLst>
                <a:gs pos="23000">
                  <a:schemeClr val="tx1">
                    <a:alpha val="63000"/>
                  </a:schemeClr>
                </a:gs>
                <a:gs pos="99000">
                  <a:schemeClr val="tx1">
                    <a:alpha val="65952"/>
                  </a:schemeClr>
                </a:gs>
              </a:gsLst>
              <a:lin ang="27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32742"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5" name="TextBox 34">
              <a:extLst>
                <a:ext uri="{FF2B5EF4-FFF2-40B4-BE49-F238E27FC236}">
                  <a16:creationId xmlns:a16="http://schemas.microsoft.com/office/drawing/2014/main" id="{B72BE190-B125-E435-E04E-B1EA3A20E4CD}"/>
                </a:ext>
              </a:extLst>
            </p:cNvPr>
            <p:cNvSpPr txBox="1"/>
            <p:nvPr/>
          </p:nvSpPr>
          <p:spPr>
            <a:xfrm rot="18900000">
              <a:off x="7922581" y="1167144"/>
              <a:ext cx="3142207" cy="76944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srgbClr val="FFFFFF"/>
                  </a:solidFill>
                  <a:effectLst/>
                  <a:uLnTx/>
                  <a:uFillTx/>
                  <a:latin typeface="Segoe UI Semibold"/>
                  <a:ea typeface="+mn-ea"/>
                  <a:cs typeface="+mn-cs"/>
                </a:rPr>
                <a:t>No Copilot!</a:t>
              </a:r>
            </a:p>
          </p:txBody>
        </p:sp>
      </p:grpSp>
      <p:sp>
        <p:nvSpPr>
          <p:cNvPr id="12" name="TextBox 11">
            <a:extLst>
              <a:ext uri="{FF2B5EF4-FFF2-40B4-BE49-F238E27FC236}">
                <a16:creationId xmlns:a16="http://schemas.microsoft.com/office/drawing/2014/main" id="{650B0560-F767-314B-C09B-1A86A73ADCF1}"/>
              </a:ext>
            </a:extLst>
          </p:cNvPr>
          <p:cNvSpPr txBox="1"/>
          <p:nvPr/>
        </p:nvSpPr>
        <p:spPr>
          <a:xfrm>
            <a:off x="821708" y="6107825"/>
            <a:ext cx="6999528" cy="33855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gradFill>
                  <a:gsLst>
                    <a:gs pos="0">
                      <a:srgbClr val="0078D4"/>
                    </a:gs>
                    <a:gs pos="100000">
                      <a:srgbClr val="0078D4"/>
                    </a:gs>
                  </a:gsLst>
                  <a:lin ang="5400000" scaled="0"/>
                </a:gradFill>
                <a:effectLst/>
                <a:uLnTx/>
                <a:uFillTx/>
                <a:latin typeface="Segoe UI Semibold"/>
                <a:ea typeface="+mn-ea"/>
                <a:cs typeface="+mn-cs"/>
                <a:hlinkClick r:id="rId6">
                  <a:extLst>
                    <a:ext uri="{A12FA001-AC4F-418D-AE19-62706E023703}">
                      <ahyp:hlinkClr xmlns:ahyp="http://schemas.microsoft.com/office/drawing/2018/hyperlinkcolor" val="tx"/>
                    </a:ext>
                  </a:extLst>
                </a:hlinkClick>
              </a:rPr>
              <a:t>Overview of update channels for Microsoft 365 Apps | Microsoft Learn</a:t>
            </a:r>
            <a:endParaRPr kumimoji="0" lang="en-US" sz="1600" b="0" i="0" u="none" strike="noStrike" kern="1200" cap="none" spc="0" normalizeH="0" baseline="0" noProof="0">
              <a:ln>
                <a:noFill/>
              </a:ln>
              <a:gradFill>
                <a:gsLst>
                  <a:gs pos="0">
                    <a:srgbClr val="0078D4"/>
                  </a:gs>
                  <a:gs pos="100000">
                    <a:srgbClr val="0078D4"/>
                  </a:gs>
                </a:gsLst>
                <a:lin ang="5400000" scaled="0"/>
              </a:gradFill>
              <a:effectLst/>
              <a:uLnTx/>
              <a:uFillTx/>
              <a:latin typeface="Segoe UI Semibold"/>
              <a:ea typeface="+mn-ea"/>
              <a:cs typeface="+mn-cs"/>
            </a:endParaRPr>
          </a:p>
        </p:txBody>
      </p:sp>
      <p:sp>
        <p:nvSpPr>
          <p:cNvPr id="32" name="TextBox 31">
            <a:extLst>
              <a:ext uri="{FF2B5EF4-FFF2-40B4-BE49-F238E27FC236}">
                <a16:creationId xmlns:a16="http://schemas.microsoft.com/office/drawing/2014/main" id="{8CC0DF1B-0353-47DC-6B3D-A67969F20229}"/>
              </a:ext>
            </a:extLst>
          </p:cNvPr>
          <p:cNvSpPr txBox="1"/>
          <p:nvPr/>
        </p:nvSpPr>
        <p:spPr>
          <a:xfrm>
            <a:off x="8125231" y="6107825"/>
            <a:ext cx="3181604" cy="33855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gradFill>
                  <a:gsLst>
                    <a:gs pos="0">
                      <a:srgbClr val="0078D4"/>
                    </a:gs>
                    <a:gs pos="100000">
                      <a:srgbClr val="0078D4"/>
                    </a:gs>
                  </a:gsLst>
                  <a:lin ang="5400000" scaled="0"/>
                </a:gradFill>
                <a:effectLst/>
                <a:uLnTx/>
                <a:uFillTx/>
                <a:latin typeface="Segoe UI Semibold"/>
                <a:ea typeface="+mn-ea"/>
                <a:cs typeface="+mn-cs"/>
                <a:hlinkClick r:id="rId7">
                  <a:extLst>
                    <a:ext uri="{A12FA001-AC4F-418D-AE19-62706E023703}">
                      <ahyp:hlinkClr xmlns:ahyp="http://schemas.microsoft.com/office/drawing/2018/hyperlinkcolor" val="tx"/>
                    </a:ext>
                  </a:extLst>
                </a:hlinkClick>
              </a:rPr>
              <a:t>Channels explained | YouTube</a:t>
            </a:r>
            <a:endParaRPr kumimoji="0" lang="en-US" sz="1600" b="0" i="0" u="none" strike="noStrike" kern="1200" cap="none" spc="0" normalizeH="0" baseline="0" noProof="0">
              <a:ln>
                <a:noFill/>
              </a:ln>
              <a:gradFill>
                <a:gsLst>
                  <a:gs pos="0">
                    <a:srgbClr val="0078D4"/>
                  </a:gs>
                  <a:gs pos="100000">
                    <a:srgbClr val="0078D4"/>
                  </a:gs>
                </a:gsLst>
                <a:lin ang="5400000" scaled="0"/>
              </a:gradFill>
              <a:effectLst/>
              <a:uLnTx/>
              <a:uFillTx/>
              <a:latin typeface="Segoe UI Semibold"/>
              <a:ea typeface="+mn-ea"/>
              <a:cs typeface="+mn-cs"/>
            </a:endParaRPr>
          </a:p>
        </p:txBody>
      </p:sp>
      <p:grpSp>
        <p:nvGrpSpPr>
          <p:cNvPr id="5" name="Group 4">
            <a:extLst>
              <a:ext uri="{FF2B5EF4-FFF2-40B4-BE49-F238E27FC236}">
                <a16:creationId xmlns:a16="http://schemas.microsoft.com/office/drawing/2014/main" id="{1EABA283-4FBC-9B7A-A671-15FD341FAA0A}"/>
              </a:ext>
              <a:ext uri="{C183D7F6-B498-43B3-948B-1728B52AA6E4}">
                <adec:decorative xmlns:adec="http://schemas.microsoft.com/office/drawing/2017/decorative" val="1"/>
              </a:ext>
            </a:extLst>
          </p:cNvPr>
          <p:cNvGrpSpPr/>
          <p:nvPr/>
        </p:nvGrpSpPr>
        <p:grpSpPr>
          <a:xfrm>
            <a:off x="4317434" y="3380645"/>
            <a:ext cx="654370" cy="654370"/>
            <a:chOff x="4317434" y="3380645"/>
            <a:chExt cx="654370" cy="654370"/>
          </a:xfrm>
        </p:grpSpPr>
        <p:sp>
          <p:nvSpPr>
            <p:cNvPr id="45" name="Oval 44">
              <a:extLst>
                <a:ext uri="{FF2B5EF4-FFF2-40B4-BE49-F238E27FC236}">
                  <a16:creationId xmlns:a16="http://schemas.microsoft.com/office/drawing/2014/main" id="{A35953C2-6D26-EC0E-7281-2AEBFD4CA55A}"/>
                </a:ext>
                <a:ext uri="{C183D7F6-B498-43B3-948B-1728B52AA6E4}">
                  <adec:decorative xmlns:adec="http://schemas.microsoft.com/office/drawing/2017/decorative" val="1"/>
                </a:ext>
              </a:extLst>
            </p:cNvPr>
            <p:cNvSpPr/>
            <p:nvPr/>
          </p:nvSpPr>
          <p:spPr bwMode="auto">
            <a:xfrm>
              <a:off x="4317434" y="3380645"/>
              <a:ext cx="654370" cy="654370"/>
            </a:xfrm>
            <a:prstGeom prst="ellipse">
              <a:avLst/>
            </a:prstGeom>
            <a:gradFill flip="none" rotWithShape="1">
              <a:gsLst>
                <a:gs pos="52000">
                  <a:srgbClr val="818EFF"/>
                </a:gs>
                <a:gs pos="97000">
                  <a:srgbClr val="D660FF"/>
                </a:gs>
                <a:gs pos="3000">
                  <a:srgbClr val="2DB4FF"/>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pic>
          <p:nvPicPr>
            <p:cNvPr id="47" name="Graphic 46">
              <a:extLst>
                <a:ext uri="{FF2B5EF4-FFF2-40B4-BE49-F238E27FC236}">
                  <a16:creationId xmlns:a16="http://schemas.microsoft.com/office/drawing/2014/main" id="{14BC7BA6-9D60-BE0A-5B1D-379ECB5AF4B0}"/>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440942" y="3504153"/>
              <a:ext cx="407354" cy="407354"/>
            </a:xfrm>
            <a:prstGeom prst="rect">
              <a:avLst/>
            </a:prstGeom>
          </p:spPr>
        </p:pic>
      </p:grpSp>
      <p:grpSp>
        <p:nvGrpSpPr>
          <p:cNvPr id="9" name="Group 8">
            <a:extLst>
              <a:ext uri="{FF2B5EF4-FFF2-40B4-BE49-F238E27FC236}">
                <a16:creationId xmlns:a16="http://schemas.microsoft.com/office/drawing/2014/main" id="{7AA9BE04-2484-26DB-61CF-F70A62EFBEB5}"/>
              </a:ext>
              <a:ext uri="{C183D7F6-B498-43B3-948B-1728B52AA6E4}">
                <adec:decorative xmlns:adec="http://schemas.microsoft.com/office/drawing/2017/decorative" val="1"/>
              </a:ext>
            </a:extLst>
          </p:cNvPr>
          <p:cNvGrpSpPr/>
          <p:nvPr/>
        </p:nvGrpSpPr>
        <p:grpSpPr>
          <a:xfrm>
            <a:off x="8196146" y="3380645"/>
            <a:ext cx="654370" cy="654370"/>
            <a:chOff x="8196146" y="3380645"/>
            <a:chExt cx="654370" cy="654370"/>
          </a:xfrm>
        </p:grpSpPr>
        <p:sp>
          <p:nvSpPr>
            <p:cNvPr id="49" name="Oval 48">
              <a:extLst>
                <a:ext uri="{FF2B5EF4-FFF2-40B4-BE49-F238E27FC236}">
                  <a16:creationId xmlns:a16="http://schemas.microsoft.com/office/drawing/2014/main" id="{6A66A7F3-E1E4-1A87-910C-9CFEA50188CC}"/>
                </a:ext>
              </a:extLst>
            </p:cNvPr>
            <p:cNvSpPr/>
            <p:nvPr/>
          </p:nvSpPr>
          <p:spPr bwMode="auto">
            <a:xfrm>
              <a:off x="8196146" y="3380645"/>
              <a:ext cx="654370" cy="654370"/>
            </a:xfrm>
            <a:prstGeom prst="ellipse">
              <a:avLst/>
            </a:prstGeom>
            <a:gradFill flip="none" rotWithShape="1">
              <a:gsLst>
                <a:gs pos="3000">
                  <a:srgbClr val="818EFF"/>
                </a:gs>
                <a:gs pos="50000">
                  <a:srgbClr val="D660FF"/>
                </a:gs>
                <a:gs pos="97000">
                  <a:srgbClr val="FEA874"/>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pic>
          <p:nvPicPr>
            <p:cNvPr id="51" name="Graphic 50">
              <a:extLst>
                <a:ext uri="{FF2B5EF4-FFF2-40B4-BE49-F238E27FC236}">
                  <a16:creationId xmlns:a16="http://schemas.microsoft.com/office/drawing/2014/main" id="{CF3E1849-98FF-F26D-3864-046263574B8B}"/>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294603" y="3479102"/>
              <a:ext cx="457456" cy="457456"/>
            </a:xfrm>
            <a:prstGeom prst="rect">
              <a:avLst/>
            </a:prstGeom>
          </p:spPr>
        </p:pic>
      </p:grpSp>
    </p:spTree>
    <p:extLst>
      <p:ext uri="{BB962C8B-B14F-4D97-AF65-F5344CB8AC3E}">
        <p14:creationId xmlns:p14="http://schemas.microsoft.com/office/powerpoint/2010/main" val="4211070139"/>
      </p:ext>
    </p:extLst>
  </p:cSld>
  <p:clrMapOvr>
    <a:masterClrMapping/>
  </p:clrMapOvr>
  <p:transition>
    <p:fad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C6492-E096-AF27-CF9C-72ECF524C17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8EEAFE-4C8D-A889-15B7-F47A9BF4C724}"/>
              </a:ext>
            </a:extLst>
          </p:cNvPr>
          <p:cNvSpPr>
            <a:spLocks noGrp="1"/>
          </p:cNvSpPr>
          <p:nvPr>
            <p:ph type="title"/>
          </p:nvPr>
        </p:nvSpPr>
        <p:spPr/>
        <p:txBody>
          <a:bodyPr/>
          <a:lstStyle/>
          <a:p>
            <a:r>
              <a:rPr kumimoji="0" lang="en-US" sz="3600" b="0" i="0" u="none" strike="noStrike" kern="1200" cap="none" spc="-50" normalizeH="0" baseline="0" noProof="0">
                <a:ln w="3175">
                  <a:noFill/>
                </a:ln>
                <a:solidFill>
                  <a:srgbClr val="000000"/>
                </a:solidFill>
                <a:effectLst/>
                <a:uLnTx/>
                <a:uFillTx/>
              </a:rPr>
              <a:t>Modern </a:t>
            </a:r>
            <a:r>
              <a:rPr lang="en-US" spc="-50">
                <a:solidFill>
                  <a:srgbClr val="000000"/>
                </a:solidFill>
              </a:rPr>
              <a:t>management</a:t>
            </a:r>
            <a:r>
              <a:rPr kumimoji="0" lang="en-US" sz="3600" b="0" i="0" u="none" strike="noStrike" kern="1200" cap="none" spc="-50" normalizeH="0" baseline="0" noProof="0">
                <a:ln w="3175">
                  <a:noFill/>
                </a:ln>
                <a:solidFill>
                  <a:srgbClr val="000000"/>
                </a:solidFill>
                <a:effectLst/>
                <a:uLnTx/>
                <a:uFillTx/>
              </a:rPr>
              <a:t>:</a:t>
            </a:r>
            <a:r>
              <a:rPr lang="en-US"/>
              <a:t> Mo</a:t>
            </a:r>
            <a:r>
              <a:rPr kumimoji="0" lang="en-US" sz="3600" b="0" i="0" u="none" strike="noStrike" kern="1200" cap="none" spc="-50" normalizeH="0" baseline="0" noProof="0" err="1">
                <a:ln w="3175">
                  <a:noFill/>
                </a:ln>
                <a:solidFill>
                  <a:srgbClr val="000000"/>
                </a:solidFill>
                <a:effectLst/>
                <a:uLnTx/>
                <a:uFillTx/>
              </a:rPr>
              <a:t>nthly</a:t>
            </a:r>
            <a:r>
              <a:rPr kumimoji="0" lang="en-US" sz="3600" b="0" i="0" u="none" strike="noStrike" kern="1200" cap="none" spc="-50" normalizeH="0" baseline="0" noProof="0">
                <a:ln w="3175">
                  <a:noFill/>
                </a:ln>
                <a:solidFill>
                  <a:srgbClr val="000000"/>
                </a:solidFill>
                <a:effectLst/>
                <a:uLnTx/>
                <a:uFillTx/>
              </a:rPr>
              <a:t> </a:t>
            </a:r>
            <a:r>
              <a:rPr kumimoji="0" lang="en-US" sz="3600" b="0" i="0" u="sng" strike="noStrike" kern="1200" cap="none" spc="-50" normalizeH="0" baseline="0" noProof="0">
                <a:ln w="3175">
                  <a:noFill/>
                </a:ln>
                <a:solidFill>
                  <a:srgbClr val="0078D4"/>
                </a:solidFill>
                <a:effectLst/>
                <a:uLnTx/>
                <a:uFillTx/>
              </a:rPr>
              <a:t>Enterprise</a:t>
            </a:r>
            <a:r>
              <a:rPr kumimoji="0" lang="en-US" sz="3600" b="0" i="0" u="none" strike="noStrike" kern="1200" cap="none" spc="-50" normalizeH="0" baseline="0" noProof="0">
                <a:ln w="3175">
                  <a:noFill/>
                </a:ln>
                <a:solidFill>
                  <a:srgbClr val="000000"/>
                </a:solidFill>
                <a:effectLst/>
                <a:uLnTx/>
                <a:uFillTx/>
              </a:rPr>
              <a:t> Channel</a:t>
            </a:r>
            <a:endParaRPr lang="en-US"/>
          </a:p>
        </p:txBody>
      </p:sp>
      <p:sp>
        <p:nvSpPr>
          <p:cNvPr id="3" name="Rounded Rectangle 29">
            <a:extLst>
              <a:ext uri="{FF2B5EF4-FFF2-40B4-BE49-F238E27FC236}">
                <a16:creationId xmlns:a16="http://schemas.microsoft.com/office/drawing/2014/main" id="{ECFBF005-871D-56BF-BE55-15F5AF71FFC6}"/>
              </a:ext>
              <a:ext uri="{C183D7F6-B498-43B3-948B-1728B52AA6E4}">
                <adec:decorative xmlns:adec="http://schemas.microsoft.com/office/drawing/2017/decorative" val="1"/>
              </a:ext>
            </a:extLst>
          </p:cNvPr>
          <p:cNvSpPr/>
          <p:nvPr/>
        </p:nvSpPr>
        <p:spPr>
          <a:xfrm>
            <a:off x="588263" y="1628384"/>
            <a:ext cx="5433375" cy="3443107"/>
          </a:xfrm>
          <a:prstGeom prst="roundRect">
            <a:avLst>
              <a:gd name="adj" fmla="val 3509"/>
            </a:avLst>
          </a:prstGeom>
          <a:solidFill>
            <a:srgbClr val="F4F3F5"/>
          </a:solidFill>
          <a:ln w="1905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9" name="TextBox 8">
            <a:extLst>
              <a:ext uri="{FF2B5EF4-FFF2-40B4-BE49-F238E27FC236}">
                <a16:creationId xmlns:a16="http://schemas.microsoft.com/office/drawing/2014/main" id="{348021C3-AFA0-1A79-3F4E-320D3960BD64}"/>
              </a:ext>
            </a:extLst>
          </p:cNvPr>
          <p:cNvSpPr txBox="1"/>
          <p:nvPr/>
        </p:nvSpPr>
        <p:spPr>
          <a:xfrm>
            <a:off x="2690420" y="1407934"/>
            <a:ext cx="1229061" cy="429215"/>
          </a:xfrm>
          <a:prstGeom prst="roundRect">
            <a:avLst>
              <a:gd name="adj" fmla="val 50000"/>
            </a:avLst>
          </a:prstGeom>
          <a:solidFill>
            <a:srgbClr val="0078D4"/>
          </a:solidFill>
        </p:spPr>
        <p:txBody>
          <a:bodyPr wrap="square" rtlCol="0" anchor="ctr">
            <a:spAutoFit/>
          </a:bodyPr>
          <a:lstStyle>
            <a:defPPr>
              <a:defRPr lang="en-US"/>
            </a:defPPr>
            <a:lvl1pPr algn="ctr">
              <a:defRPr sz="1600" b="1">
                <a:gradFill>
                  <a:gsLst>
                    <a:gs pos="10000">
                      <a:schemeClr val="bg1"/>
                    </a:gs>
                    <a:gs pos="62000">
                      <a:schemeClr val="bg1"/>
                    </a:gs>
                  </a:gsLst>
                  <a:lin ang="13500000" scaled="1"/>
                </a:gradFill>
                <a:latin typeface="+mj-lt"/>
              </a:defRPr>
            </a:lvl1pPr>
          </a:lstStyle>
          <a:p>
            <a:r>
              <a:rPr lang="en-US" sz="1800"/>
              <a:t>Drivers</a:t>
            </a:r>
          </a:p>
        </p:txBody>
      </p:sp>
      <p:sp>
        <p:nvSpPr>
          <p:cNvPr id="6" name="Text Placeholder 5">
            <a:extLst>
              <a:ext uri="{FF2B5EF4-FFF2-40B4-BE49-F238E27FC236}">
                <a16:creationId xmlns:a16="http://schemas.microsoft.com/office/drawing/2014/main" id="{F1BAD3E4-F424-90D9-5D64-B8F4884E7D6B}"/>
              </a:ext>
            </a:extLst>
          </p:cNvPr>
          <p:cNvSpPr txBox="1">
            <a:spLocks/>
          </p:cNvSpPr>
          <p:nvPr/>
        </p:nvSpPr>
        <p:spPr>
          <a:xfrm>
            <a:off x="767982" y="2025794"/>
            <a:ext cx="5073937" cy="2812905"/>
          </a:xfrm>
          <a:prstGeom prst="rect">
            <a:avLst/>
          </a:prstGeom>
        </p:spPr>
        <p:txBody>
          <a:bodyPr/>
          <a:lstStyle>
            <a:lvl1pPr marL="137160" marR="0" indent="-137160"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600" kern="1200" spc="0" baseline="0">
                <a:solidFill>
                  <a:schemeClr val="tx1"/>
                </a:solidFill>
                <a:latin typeface="+mn-lt"/>
                <a:ea typeface="+mn-ea"/>
                <a:cs typeface="Segoe UI" panose="020B0502040204020203" pitchFamily="34" charset="0"/>
              </a:defRPr>
            </a:lvl1pPr>
            <a:lvl2pPr marL="265176" marR="0" indent="-109728"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400" kern="1200" spc="0" baseline="0">
                <a:solidFill>
                  <a:schemeClr val="tx1"/>
                </a:solidFill>
                <a:latin typeface="+mn-lt"/>
                <a:ea typeface="+mn-ea"/>
                <a:cs typeface="+mn-cs"/>
              </a:defRPr>
            </a:lvl2pPr>
            <a:lvl3pPr marL="384048" marR="0" indent="-118872"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2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00" kern="1200" spc="0" baseline="0">
                <a:gradFill>
                  <a:gsLst>
                    <a:gs pos="1250">
                      <a:schemeClr val="tx1"/>
                    </a:gs>
                    <a:gs pos="100000">
                      <a:schemeClr val="tx1"/>
                    </a:gs>
                  </a:gsLst>
                  <a:lin ang="5400000" scaled="0"/>
                </a:gra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00" kern="1200" spc="0" baseline="0">
                <a:gradFill>
                  <a:gsLst>
                    <a:gs pos="1250">
                      <a:schemeClr val="tx1"/>
                    </a:gs>
                    <a:gs pos="100000">
                      <a:schemeClr val="tx1"/>
                    </a:gs>
                  </a:gsLst>
                  <a:lin ang="5400000" scaled="0"/>
                </a:gra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0"/>
              </a:spcBef>
              <a:spcAft>
                <a:spcPts val="600"/>
              </a:spcAft>
            </a:pPr>
            <a:r>
              <a:rPr lang="en-US"/>
              <a:t>Ensures great </a:t>
            </a:r>
            <a:r>
              <a:rPr lang="en-US" b="1" u="sng"/>
              <a:t>fundamentals</a:t>
            </a:r>
            <a:r>
              <a:rPr lang="en-US"/>
              <a:t> across performance, reliability, compliance, and accessibility</a:t>
            </a:r>
          </a:p>
          <a:p>
            <a:pPr>
              <a:spcBef>
                <a:spcPts val="0"/>
              </a:spcBef>
              <a:spcAft>
                <a:spcPts val="600"/>
              </a:spcAft>
            </a:pPr>
            <a:r>
              <a:rPr lang="en-US"/>
              <a:t>The most </a:t>
            </a:r>
            <a:r>
              <a:rPr lang="en-US" b="1"/>
              <a:t>secure</a:t>
            </a:r>
            <a:r>
              <a:rPr lang="en-US"/>
              <a:t> experiences </a:t>
            </a:r>
          </a:p>
          <a:p>
            <a:pPr>
              <a:spcBef>
                <a:spcPts val="0"/>
              </a:spcBef>
              <a:spcAft>
                <a:spcPts val="600"/>
              </a:spcAft>
            </a:pPr>
            <a:r>
              <a:rPr lang="en-US"/>
              <a:t>Minimize incidents and disruptions</a:t>
            </a:r>
          </a:p>
          <a:p>
            <a:pPr>
              <a:spcBef>
                <a:spcPts val="0"/>
              </a:spcBef>
              <a:spcAft>
                <a:spcPts val="600"/>
              </a:spcAft>
            </a:pPr>
            <a:r>
              <a:rPr lang="en-US"/>
              <a:t>Modern tools to empower end-users to do their best work</a:t>
            </a:r>
          </a:p>
          <a:p>
            <a:pPr>
              <a:spcBef>
                <a:spcPts val="0"/>
              </a:spcBef>
              <a:spcAft>
                <a:spcPts val="600"/>
              </a:spcAft>
            </a:pPr>
            <a:r>
              <a:rPr lang="en-US"/>
              <a:t>The best modern, connected, and collaborative experiences</a:t>
            </a:r>
          </a:p>
          <a:p>
            <a:pPr>
              <a:spcBef>
                <a:spcPts val="0"/>
              </a:spcBef>
              <a:spcAft>
                <a:spcPts val="600"/>
              </a:spcAft>
            </a:pPr>
            <a:r>
              <a:rPr lang="en-US"/>
              <a:t>Alignment with industry best practices for agility</a:t>
            </a:r>
          </a:p>
        </p:txBody>
      </p:sp>
      <p:sp>
        <p:nvSpPr>
          <p:cNvPr id="10" name="Rounded Rectangle 30">
            <a:extLst>
              <a:ext uri="{FF2B5EF4-FFF2-40B4-BE49-F238E27FC236}">
                <a16:creationId xmlns:a16="http://schemas.microsoft.com/office/drawing/2014/main" id="{BFC77485-A004-48BA-5B11-B6E326140242}"/>
              </a:ext>
              <a:ext uri="{C183D7F6-B498-43B3-948B-1728B52AA6E4}">
                <adec:decorative xmlns:adec="http://schemas.microsoft.com/office/drawing/2017/decorative" val="1"/>
              </a:ext>
            </a:extLst>
          </p:cNvPr>
          <p:cNvSpPr/>
          <p:nvPr/>
        </p:nvSpPr>
        <p:spPr>
          <a:xfrm>
            <a:off x="6241537" y="1628384"/>
            <a:ext cx="5433375" cy="3443107"/>
          </a:xfrm>
          <a:prstGeom prst="roundRect">
            <a:avLst>
              <a:gd name="adj" fmla="val 3509"/>
            </a:avLst>
          </a:prstGeom>
          <a:solidFill>
            <a:srgbClr val="F4F3F5"/>
          </a:solidFill>
          <a:ln w="1905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12" name="TextBox 11">
            <a:extLst>
              <a:ext uri="{FF2B5EF4-FFF2-40B4-BE49-F238E27FC236}">
                <a16:creationId xmlns:a16="http://schemas.microsoft.com/office/drawing/2014/main" id="{6DAA67EC-5420-20AB-95AE-835A0EE39B22}"/>
              </a:ext>
            </a:extLst>
          </p:cNvPr>
          <p:cNvSpPr txBox="1"/>
          <p:nvPr/>
        </p:nvSpPr>
        <p:spPr>
          <a:xfrm>
            <a:off x="8181956" y="1390976"/>
            <a:ext cx="1552536" cy="429215"/>
          </a:xfrm>
          <a:prstGeom prst="roundRect">
            <a:avLst>
              <a:gd name="adj" fmla="val 50000"/>
            </a:avLst>
          </a:prstGeom>
          <a:solidFill>
            <a:srgbClr val="0078D4"/>
          </a:solidFill>
        </p:spPr>
        <p:txBody>
          <a:bodyPr wrap="square" rtlCol="0" anchor="ctr">
            <a:spAutoFit/>
          </a:bodyPr>
          <a:lstStyle>
            <a:defPPr>
              <a:defRPr lang="en-US"/>
            </a:defPPr>
            <a:lvl1pPr algn="ctr">
              <a:defRPr sz="2000" b="1">
                <a:gradFill>
                  <a:gsLst>
                    <a:gs pos="10000">
                      <a:schemeClr val="bg1"/>
                    </a:gs>
                    <a:gs pos="62000">
                      <a:schemeClr val="bg1"/>
                    </a:gs>
                  </a:gsLst>
                  <a:lin ang="13500000" scaled="1"/>
                </a:gradFill>
                <a:latin typeface="+mj-lt"/>
              </a:defRPr>
            </a:lvl1pPr>
          </a:lstStyle>
          <a:p>
            <a:r>
              <a:rPr lang="en-US" sz="1800"/>
              <a:t>Benefits</a:t>
            </a:r>
          </a:p>
        </p:txBody>
      </p:sp>
      <p:sp>
        <p:nvSpPr>
          <p:cNvPr id="11" name="Text Placeholder 5">
            <a:extLst>
              <a:ext uri="{FF2B5EF4-FFF2-40B4-BE49-F238E27FC236}">
                <a16:creationId xmlns:a16="http://schemas.microsoft.com/office/drawing/2014/main" id="{27339544-1000-4EC8-3293-F39AF59514AF}"/>
              </a:ext>
            </a:extLst>
          </p:cNvPr>
          <p:cNvSpPr txBox="1">
            <a:spLocks/>
          </p:cNvSpPr>
          <p:nvPr/>
        </p:nvSpPr>
        <p:spPr>
          <a:xfrm>
            <a:off x="6608451" y="2086090"/>
            <a:ext cx="4699547" cy="2800767"/>
          </a:xfrm>
          <a:prstGeom prst="rect">
            <a:avLst/>
          </a:prstGeom>
        </p:spPr>
        <p:txBody>
          <a:bodyPr vert="horz" wrap="square" lIns="0" tIns="0" rIns="0" bIns="0" rtlCol="0">
            <a:spAutoFit/>
          </a:bodyPr>
          <a:lstStyle>
            <a:lvl1pPr marL="0" marR="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2000" b="0" i="0" kern="1200" spc="0" baseline="0">
                <a:solidFill>
                  <a:srgbClr val="000000"/>
                </a:solidFill>
                <a:latin typeface="+mn-lt"/>
                <a:ea typeface="+mn-ea"/>
                <a:cs typeface="Segoe UI" panose="020B0502040204020203" pitchFamily="34" charset="0"/>
              </a:defRPr>
            </a:lvl1pPr>
            <a:lvl2pPr marL="228600" marR="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1600" kern="1200" spc="0" baseline="0">
                <a:solidFill>
                  <a:srgbClr val="000000"/>
                </a:solidFill>
                <a:latin typeface="+mn-lt"/>
                <a:ea typeface="+mn-ea"/>
                <a:cs typeface="+mn-cs"/>
              </a:defRPr>
            </a:lvl2pPr>
            <a:lvl3pPr marL="457200" marR="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1400" kern="1200" spc="0" baseline="0">
                <a:solidFill>
                  <a:srgbClr val="000000"/>
                </a:solidFill>
                <a:latin typeface="+mn-lt"/>
                <a:ea typeface="+mn-ea"/>
                <a:cs typeface="+mn-cs"/>
              </a:defRPr>
            </a:lvl3pPr>
            <a:lvl4pPr marL="685800" marR="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1200" kern="1200" spc="0" baseline="0">
                <a:solidFill>
                  <a:srgbClr val="000000"/>
                </a:solidFill>
                <a:latin typeface="+mn-lt"/>
                <a:ea typeface="+mn-ea"/>
                <a:cs typeface="+mn-cs"/>
              </a:defRPr>
            </a:lvl4pPr>
            <a:lvl5pPr marL="914400" marR="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1000" kern="1200" spc="0" baseline="0">
                <a:solidFill>
                  <a:srgbClr val="000000"/>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marR="0" lvl="0" indent="-342900" algn="l" defTabSz="932742" rtl="0" eaLnBrk="1" fontAlgn="auto" latinLnBrk="0" hangingPunct="1">
              <a:spcBef>
                <a:spcPts val="0"/>
              </a:spcBef>
              <a:spcAft>
                <a:spcPts val="600"/>
              </a:spcAft>
              <a:buClr>
                <a:schemeClr val="tx1"/>
              </a:buClr>
              <a:buSzPct val="90000"/>
              <a:buFont typeface="Arial" panose="020B0604020202020204" pitchFamily="34" charset="0"/>
              <a:buChar char="•"/>
              <a:tabLst/>
              <a:defRPr/>
            </a:pPr>
            <a:r>
              <a:rPr kumimoji="0" lang="en-US" sz="1600" b="1" i="0" u="none" strike="noStrike" kern="1200" cap="none" spc="0" normalizeH="0" baseline="0" noProof="0">
                <a:ln>
                  <a:noFill/>
                </a:ln>
                <a:solidFill>
                  <a:srgbClr val="0070C0"/>
                </a:solidFill>
                <a:effectLst/>
                <a:uLnTx/>
                <a:uFillTx/>
              </a:rPr>
              <a:t>70% </a:t>
            </a:r>
            <a:r>
              <a:rPr kumimoji="0" lang="en-US" sz="1600" b="0" i="0" u="none" strike="noStrike" kern="1200" cap="none" spc="0" normalizeH="0" baseline="0" noProof="0">
                <a:ln>
                  <a:noFill/>
                </a:ln>
                <a:solidFill>
                  <a:schemeClr val="tx1"/>
                </a:solidFill>
                <a:effectLst/>
                <a:uLnTx/>
                <a:uFillTx/>
              </a:rPr>
              <a:t>of helpdesk claims eliminated</a:t>
            </a:r>
            <a:endParaRPr kumimoji="0" lang="en-US" sz="1800" b="0" i="0" u="none" strike="noStrike" kern="1200" cap="none" spc="0" normalizeH="0" baseline="0" noProof="0">
              <a:ln>
                <a:noFill/>
              </a:ln>
              <a:solidFill>
                <a:schemeClr val="tx1"/>
              </a:solidFill>
              <a:effectLst/>
              <a:uLnTx/>
              <a:uFillTx/>
            </a:endParaRPr>
          </a:p>
          <a:p>
            <a:pPr marL="342900" marR="0" lvl="0" indent="-342900" algn="l" defTabSz="932742" rtl="0" eaLnBrk="1" fontAlgn="auto" latinLnBrk="0" hangingPunct="1">
              <a:spcBef>
                <a:spcPts val="0"/>
              </a:spcBef>
              <a:spcAft>
                <a:spcPts val="600"/>
              </a:spcAft>
              <a:buClr>
                <a:schemeClr val="tx1"/>
              </a:buClr>
              <a:buSzPct val="90000"/>
              <a:buFont typeface="Arial" panose="020B0604020202020204" pitchFamily="34" charset="0"/>
              <a:buChar char="•"/>
              <a:tabLst/>
              <a:defRPr/>
            </a:pPr>
            <a:r>
              <a:rPr kumimoji="0" lang="en-US" sz="1600" b="0" i="0" u="none" strike="noStrike" kern="1200" cap="none" spc="0" normalizeH="0" baseline="0" noProof="0">
                <a:ln>
                  <a:noFill/>
                </a:ln>
                <a:solidFill>
                  <a:schemeClr val="tx1"/>
                </a:solidFill>
                <a:effectLst/>
                <a:uLnTx/>
                <a:uFillTx/>
              </a:rPr>
              <a:t>Increased</a:t>
            </a:r>
            <a:r>
              <a:rPr kumimoji="0" lang="en-US" sz="1600" b="1" i="0" u="none" strike="noStrike" kern="1200" cap="none" spc="0" normalizeH="0" baseline="0" noProof="0">
                <a:ln>
                  <a:noFill/>
                </a:ln>
                <a:solidFill>
                  <a:schemeClr val="tx1"/>
                </a:solidFill>
                <a:effectLst/>
                <a:uLnTx/>
                <a:uFillTx/>
              </a:rPr>
              <a:t> </a:t>
            </a:r>
            <a:r>
              <a:rPr kumimoji="0" lang="en-US" sz="1600" b="1" i="0" u="none" strike="noStrike" kern="1200" cap="none" spc="0" normalizeH="0" baseline="0" noProof="0">
                <a:ln>
                  <a:noFill/>
                </a:ln>
                <a:solidFill>
                  <a:srgbClr val="0070C0"/>
                </a:solidFill>
                <a:effectLst/>
                <a:uLnTx/>
                <a:uFillTx/>
              </a:rPr>
              <a:t>quality</a:t>
            </a:r>
            <a:r>
              <a:rPr kumimoji="0" lang="en-US" sz="1600" b="1" i="0" u="none" strike="noStrike" kern="1200" cap="none" spc="0" normalizeH="0" baseline="0" noProof="0">
                <a:ln>
                  <a:noFill/>
                </a:ln>
                <a:solidFill>
                  <a:schemeClr val="tx1"/>
                </a:solidFill>
                <a:effectLst/>
                <a:uLnTx/>
                <a:uFillTx/>
              </a:rPr>
              <a:t> </a:t>
            </a:r>
            <a:r>
              <a:rPr kumimoji="0" lang="en-US" sz="1600" b="0" i="0" u="none" strike="noStrike" kern="1200" cap="none" spc="0" normalizeH="0" baseline="0" noProof="0">
                <a:ln>
                  <a:noFill/>
                </a:ln>
                <a:solidFill>
                  <a:schemeClr val="tx1"/>
                </a:solidFill>
                <a:effectLst/>
                <a:uLnTx/>
                <a:uFillTx/>
              </a:rPr>
              <a:t>– 6+ months faster fixes  </a:t>
            </a:r>
          </a:p>
          <a:p>
            <a:pPr marL="342900" marR="0" lvl="0" indent="-342900" algn="l" defTabSz="932742" rtl="0" eaLnBrk="1" fontAlgn="auto" latinLnBrk="0" hangingPunct="1">
              <a:spcBef>
                <a:spcPts val="0"/>
              </a:spcBef>
              <a:spcAft>
                <a:spcPts val="600"/>
              </a:spcAft>
              <a:buClr>
                <a:schemeClr val="tx1"/>
              </a:buClr>
              <a:buSzPct val="90000"/>
              <a:buFont typeface="Arial" panose="020B0604020202020204" pitchFamily="34" charset="0"/>
              <a:buChar char="•"/>
              <a:tabLst/>
              <a:defRPr/>
            </a:pPr>
            <a:r>
              <a:rPr kumimoji="0" lang="en-US" sz="1600" b="0" i="0" u="none" strike="noStrike" kern="1200" cap="none" spc="0" normalizeH="0" baseline="0" noProof="0">
                <a:ln>
                  <a:noFill/>
                </a:ln>
                <a:solidFill>
                  <a:schemeClr val="tx1"/>
                </a:solidFill>
                <a:effectLst/>
                <a:uLnTx/>
                <a:uFillTx/>
              </a:rPr>
              <a:t>Better diagnostics for supportability</a:t>
            </a:r>
            <a:endParaRPr kumimoji="0" lang="en-US" sz="1200" b="0" i="0" u="none" strike="noStrike" kern="1200" cap="none" spc="0" normalizeH="0" baseline="0" noProof="0">
              <a:ln>
                <a:noFill/>
              </a:ln>
              <a:solidFill>
                <a:schemeClr val="tx1"/>
              </a:solidFill>
              <a:effectLst/>
              <a:uLnTx/>
              <a:uFillTx/>
            </a:endParaRPr>
          </a:p>
          <a:p>
            <a:pPr marL="342900" marR="0" lvl="0" indent="-342900" algn="l" defTabSz="932742" rtl="0" eaLnBrk="1" fontAlgn="auto" latinLnBrk="0" hangingPunct="1">
              <a:spcBef>
                <a:spcPts val="0"/>
              </a:spcBef>
              <a:spcAft>
                <a:spcPts val="600"/>
              </a:spcAft>
              <a:buClr>
                <a:schemeClr val="tx1"/>
              </a:buClr>
              <a:buSzPct val="90000"/>
              <a:buFont typeface="Arial" panose="020B0604020202020204" pitchFamily="34" charset="0"/>
              <a:buChar char="•"/>
              <a:tabLst/>
              <a:defRPr/>
            </a:pPr>
            <a:r>
              <a:rPr kumimoji="0" lang="en-US" sz="1600" b="1" i="0" u="none" strike="noStrike" kern="1200" cap="none" spc="0" normalizeH="0" baseline="0" noProof="0">
                <a:ln>
                  <a:noFill/>
                </a:ln>
                <a:solidFill>
                  <a:srgbClr val="0070C0"/>
                </a:solidFill>
                <a:effectLst/>
                <a:uLnTx/>
                <a:uFillTx/>
              </a:rPr>
              <a:t>Performance</a:t>
            </a:r>
            <a:r>
              <a:rPr kumimoji="0" lang="en-US" sz="1600" b="0" i="0" u="none" strike="noStrike" kern="1200" cap="none" spc="0" normalizeH="0" baseline="0" noProof="0">
                <a:ln>
                  <a:noFill/>
                </a:ln>
                <a:solidFill>
                  <a:schemeClr val="tx1"/>
                </a:solidFill>
                <a:effectLst/>
                <a:uLnTx/>
                <a:uFillTx/>
              </a:rPr>
              <a:t> increases (</a:t>
            </a:r>
            <a:r>
              <a:rPr kumimoji="0" lang="en-US" sz="1600" b="1" i="0" u="none" strike="noStrike" kern="1200" cap="none" spc="0" normalizeH="0" baseline="0" noProof="0">
                <a:ln>
                  <a:noFill/>
                </a:ln>
                <a:solidFill>
                  <a:srgbClr val="0070C0"/>
                </a:solidFill>
                <a:effectLst/>
                <a:uLnTx/>
                <a:uFillTx/>
              </a:rPr>
              <a:t>~15%</a:t>
            </a:r>
            <a:r>
              <a:rPr kumimoji="0" lang="en-US" sz="1600" b="1" i="0" u="none" strike="noStrike" kern="1200" cap="none" spc="0" normalizeH="0" baseline="0" noProof="0">
                <a:ln>
                  <a:noFill/>
                </a:ln>
                <a:solidFill>
                  <a:schemeClr val="tx1"/>
                </a:solidFill>
                <a:effectLst/>
                <a:uLnTx/>
                <a:uFillTx/>
              </a:rPr>
              <a:t> </a:t>
            </a:r>
            <a:r>
              <a:rPr kumimoji="0" lang="en-US" sz="1600" b="0" i="0" u="none" strike="noStrike" kern="1200" cap="none" spc="0" normalizeH="0" baseline="0" noProof="0">
                <a:ln>
                  <a:noFill/>
                </a:ln>
                <a:solidFill>
                  <a:schemeClr val="tx1"/>
                </a:solidFill>
                <a:effectLst/>
                <a:uLnTx/>
                <a:uFillTx/>
              </a:rPr>
              <a:t>vs SAEC*, </a:t>
            </a:r>
            <a:r>
              <a:rPr kumimoji="0" lang="en-US" sz="1600" b="1" i="0" u="none" strike="noStrike" kern="1200" cap="none" spc="0" normalizeH="0" baseline="0" noProof="0">
                <a:ln>
                  <a:noFill/>
                </a:ln>
                <a:solidFill>
                  <a:srgbClr val="0070C0"/>
                </a:solidFill>
                <a:effectLst/>
                <a:uLnTx/>
                <a:uFillTx/>
              </a:rPr>
              <a:t>~50%</a:t>
            </a:r>
            <a:r>
              <a:rPr kumimoji="0" lang="en-US" sz="1600" b="1" i="0" u="none" strike="noStrike" kern="1200" cap="none" spc="0" normalizeH="0" baseline="0" noProof="0">
                <a:ln>
                  <a:noFill/>
                </a:ln>
                <a:solidFill>
                  <a:schemeClr val="tx1"/>
                </a:solidFill>
                <a:effectLst/>
                <a:uLnTx/>
                <a:uFillTx/>
              </a:rPr>
              <a:t> </a:t>
            </a:r>
            <a:r>
              <a:rPr kumimoji="0" lang="en-US" sz="1600" b="0" i="0" u="none" strike="noStrike" kern="1200" cap="none" spc="0" normalizeH="0" baseline="0" noProof="0">
                <a:ln>
                  <a:noFill/>
                </a:ln>
                <a:solidFill>
                  <a:schemeClr val="tx1"/>
                </a:solidFill>
                <a:effectLst/>
                <a:uLnTx/>
                <a:uFillTx/>
              </a:rPr>
              <a:t>vs Office 2019)</a:t>
            </a:r>
          </a:p>
          <a:p>
            <a:pPr marL="342900" marR="0" lvl="0" indent="-342900" algn="l" defTabSz="932742" rtl="0" eaLnBrk="1" fontAlgn="auto" latinLnBrk="0" hangingPunct="1">
              <a:spcBef>
                <a:spcPts val="0"/>
              </a:spcBef>
              <a:spcAft>
                <a:spcPts val="600"/>
              </a:spcAft>
              <a:buClr>
                <a:schemeClr val="tx1"/>
              </a:buClr>
              <a:buSzPct val="90000"/>
              <a:buFont typeface="Arial" panose="020B0604020202020204" pitchFamily="34" charset="0"/>
              <a:buChar char="•"/>
              <a:tabLst/>
              <a:defRPr/>
            </a:pPr>
            <a:r>
              <a:rPr kumimoji="0" lang="en-US" sz="1600" b="1" i="0" u="none" strike="noStrike" kern="1200" cap="none" spc="0" normalizeH="0" baseline="0" noProof="0">
                <a:ln>
                  <a:noFill/>
                </a:ln>
                <a:solidFill>
                  <a:srgbClr val="0070C0"/>
                </a:solidFill>
                <a:effectLst/>
                <a:uLnTx/>
                <a:uFillTx/>
              </a:rPr>
              <a:t>Security</a:t>
            </a:r>
            <a:r>
              <a:rPr kumimoji="0" lang="en-US" sz="1600" b="0" i="0" u="none" strike="noStrike" kern="1200" cap="none" spc="0" normalizeH="0" baseline="0" noProof="0">
                <a:ln>
                  <a:noFill/>
                </a:ln>
                <a:solidFill>
                  <a:schemeClr val="tx1"/>
                </a:solidFill>
                <a:effectLst/>
                <a:uLnTx/>
                <a:uFillTx/>
              </a:rPr>
              <a:t> features 6+ months faster</a:t>
            </a:r>
          </a:p>
          <a:p>
            <a:pPr marL="342900" marR="0" lvl="0" indent="-342900" algn="l" defTabSz="932742" rtl="0" eaLnBrk="1" fontAlgn="auto" latinLnBrk="0" hangingPunct="1">
              <a:spcBef>
                <a:spcPts val="0"/>
              </a:spcBef>
              <a:spcAft>
                <a:spcPts val="600"/>
              </a:spcAft>
              <a:buClr>
                <a:schemeClr val="tx1"/>
              </a:buClr>
              <a:buSzPct val="90000"/>
              <a:buFont typeface="Arial" panose="020B0604020202020204" pitchFamily="34" charset="0"/>
              <a:buChar char="•"/>
              <a:tabLst/>
              <a:defRPr/>
            </a:pPr>
            <a:r>
              <a:rPr lang="en-US" sz="1600" b="1">
                <a:solidFill>
                  <a:srgbClr val="0070C0"/>
                </a:solidFill>
              </a:rPr>
              <a:t>Higher end user satisfaction </a:t>
            </a:r>
            <a:r>
              <a:rPr kumimoji="0" lang="en-US" sz="1600" b="0" i="0" u="none" strike="noStrike" kern="1200" cap="none" spc="0" normalizeH="0" baseline="0" noProof="0">
                <a:ln>
                  <a:noFill/>
                </a:ln>
                <a:solidFill>
                  <a:schemeClr val="tx1"/>
                </a:solidFill>
                <a:effectLst/>
                <a:uLnTx/>
                <a:uFillTx/>
              </a:rPr>
              <a:t>(NPS +</a:t>
            </a:r>
            <a:r>
              <a:rPr kumimoji="0" lang="en-US" sz="1600" b="1" i="0" u="none" strike="noStrike" kern="1200" cap="none" spc="0" normalizeH="0" baseline="0" noProof="0">
                <a:ln>
                  <a:noFill/>
                </a:ln>
                <a:solidFill>
                  <a:srgbClr val="0070C0"/>
                </a:solidFill>
                <a:effectLst/>
                <a:uLnTx/>
                <a:uFillTx/>
              </a:rPr>
              <a:t>~3%</a:t>
            </a:r>
            <a:r>
              <a:rPr kumimoji="0" lang="en-US" sz="1600" b="0" i="0" u="none" strike="noStrike" kern="1200" cap="none" spc="0" normalizeH="0" baseline="0" noProof="0">
                <a:ln>
                  <a:noFill/>
                </a:ln>
                <a:solidFill>
                  <a:schemeClr val="tx1"/>
                </a:solidFill>
                <a:effectLst/>
                <a:uLnTx/>
                <a:uFillTx/>
              </a:rPr>
              <a:t>)</a:t>
            </a:r>
          </a:p>
          <a:p>
            <a:pPr marL="342900" marR="0" lvl="0" indent="-342900" algn="l" defTabSz="932742" rtl="0" eaLnBrk="1" fontAlgn="auto" latinLnBrk="0" hangingPunct="1">
              <a:spcBef>
                <a:spcPts val="0"/>
              </a:spcBef>
              <a:spcAft>
                <a:spcPts val="600"/>
              </a:spcAft>
              <a:buClr>
                <a:schemeClr val="tx1"/>
              </a:buClr>
              <a:buSzPct val="90000"/>
              <a:buFont typeface="Arial" panose="020B0604020202020204" pitchFamily="34" charset="0"/>
              <a:buChar char="•"/>
              <a:tabLst/>
              <a:defRPr/>
            </a:pPr>
            <a:r>
              <a:rPr kumimoji="0" lang="en-US" sz="1600" b="1" i="0" u="none" strike="noStrike" kern="1200" cap="none" spc="0" normalizeH="0" baseline="0" noProof="0">
                <a:ln>
                  <a:noFill/>
                </a:ln>
                <a:solidFill>
                  <a:srgbClr val="0070C0"/>
                </a:solidFill>
                <a:effectLst/>
                <a:uLnTx/>
                <a:uFillTx/>
              </a:rPr>
              <a:t>Modern Management</a:t>
            </a:r>
            <a:r>
              <a:rPr kumimoji="0" lang="en-US" sz="1600" b="0" i="0" u="none" strike="noStrike" kern="1200" cap="none" spc="0" normalizeH="0" baseline="0" noProof="0">
                <a:ln>
                  <a:noFill/>
                </a:ln>
                <a:solidFill>
                  <a:schemeClr val="tx1"/>
                </a:solidFill>
                <a:effectLst/>
                <a:uLnTx/>
                <a:uFillTx/>
              </a:rPr>
              <a:t>: Safety nets + Insights </a:t>
            </a:r>
            <a:r>
              <a:rPr kumimoji="0" lang="en-US" sz="1200" b="0" i="0" u="none" strike="noStrike" kern="1200" cap="none" spc="0" normalizeH="0" baseline="0" noProof="0">
                <a:ln>
                  <a:noFill/>
                </a:ln>
                <a:solidFill>
                  <a:schemeClr val="tx1"/>
                </a:solidFill>
                <a:effectLst/>
                <a:uLnTx/>
                <a:uFillTx/>
              </a:rPr>
              <a:t>(Rollback, Pause, Exclusion Dates, Servicing Profiles, Apps Health, Inventory, …)</a:t>
            </a:r>
          </a:p>
        </p:txBody>
      </p:sp>
      <p:sp>
        <p:nvSpPr>
          <p:cNvPr id="13" name="Rectangle: Rounded Corners 33">
            <a:extLst>
              <a:ext uri="{FF2B5EF4-FFF2-40B4-BE49-F238E27FC236}">
                <a16:creationId xmlns:a16="http://schemas.microsoft.com/office/drawing/2014/main" id="{3E1C5EF1-76CF-6389-8067-C8EBFEB71AE6}"/>
              </a:ext>
              <a:ext uri="{C183D7F6-B498-43B3-948B-1728B52AA6E4}">
                <adec:decorative xmlns:adec="http://schemas.microsoft.com/office/drawing/2017/decorative" val="1"/>
              </a:ext>
            </a:extLst>
          </p:cNvPr>
          <p:cNvSpPr/>
          <p:nvPr/>
        </p:nvSpPr>
        <p:spPr bwMode="auto">
          <a:xfrm>
            <a:off x="588261" y="5210707"/>
            <a:ext cx="11086651" cy="770993"/>
          </a:xfrm>
          <a:prstGeom prst="roundRect">
            <a:avLst>
              <a:gd name="adj" fmla="val 4583"/>
            </a:avLst>
          </a:prstGeom>
          <a:solidFill>
            <a:srgbClr val="F4F3F5"/>
          </a:solidFill>
          <a:ln w="1905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err="1">
              <a:gradFill>
                <a:gsLst>
                  <a:gs pos="0">
                    <a:srgbClr val="FFFFFF"/>
                  </a:gs>
                  <a:gs pos="100000">
                    <a:srgbClr val="FFFFFF"/>
                  </a:gs>
                </a:gsLst>
                <a:lin ang="5400000" scaled="0"/>
              </a:gradFill>
              <a:cs typeface="Segoe UI" pitchFamily="34" charset="0"/>
            </a:endParaRPr>
          </a:p>
        </p:txBody>
      </p:sp>
      <p:sp>
        <p:nvSpPr>
          <p:cNvPr id="14" name="Title 1">
            <a:extLst>
              <a:ext uri="{FF2B5EF4-FFF2-40B4-BE49-F238E27FC236}">
                <a16:creationId xmlns:a16="http://schemas.microsoft.com/office/drawing/2014/main" id="{EA2E1DAC-9ABE-78CB-B4CF-19E69609C548}"/>
              </a:ext>
            </a:extLst>
          </p:cNvPr>
          <p:cNvSpPr txBox="1">
            <a:spLocks/>
          </p:cNvSpPr>
          <p:nvPr/>
        </p:nvSpPr>
        <p:spPr>
          <a:xfrm>
            <a:off x="767982" y="5367187"/>
            <a:ext cx="10540016" cy="318817"/>
          </a:xfrm>
          <a:prstGeom prst="rect">
            <a:avLst/>
          </a:prstGeom>
        </p:spPr>
        <p:txBody>
          <a:bodyPr vert="horz" wrap="square" lIns="0" tIns="0" rIns="0" bIns="0" rtlCol="0" anchor="t">
            <a:noAutofit/>
          </a:bodyPr>
          <a:lstStyle>
            <a:lvl1pPr algn="l" defTabSz="932742" rtl="0" eaLnBrk="1" latinLnBrk="0" hangingPunct="1">
              <a:lnSpc>
                <a:spcPct val="100000"/>
              </a:lnSpc>
              <a:spcBef>
                <a:spcPct val="0"/>
              </a:spcBef>
              <a:buNone/>
              <a:defRPr lang="en-US" sz="3600" b="0" i="0" kern="1200" cap="none" spc="0" baseline="0">
                <a:ln w="3175">
                  <a:noFill/>
                </a:ln>
                <a:solidFill>
                  <a:schemeClr val="tx1"/>
                </a:solidFill>
                <a:effectLst/>
                <a:latin typeface="+mj-lt"/>
                <a:ea typeface="+mn-ea"/>
                <a:cs typeface="Segoe UI Semibold" panose="020B0502040204020203" pitchFamily="34" charset="0"/>
              </a:defRPr>
            </a:lvl1pPr>
          </a:lstStyle>
          <a:p>
            <a:r>
              <a:rPr lang="en-CA" sz="1400">
                <a:latin typeface="+mn-lt"/>
              </a:rPr>
              <a:t>For more information on the benefits of the Monthly Enterprise Channel, review the </a:t>
            </a:r>
            <a:r>
              <a:rPr lang="en-CA" sz="1400" b="1">
                <a:latin typeface="+mn-lt"/>
              </a:rPr>
              <a:t>Forrester Total Economic Impact (TEI) </a:t>
            </a:r>
            <a:r>
              <a:rPr lang="en-CA" sz="1400">
                <a:latin typeface="+mn-lt"/>
              </a:rPr>
              <a:t>paper:</a:t>
            </a:r>
            <a:endParaRPr lang="en-CA" sz="1400">
              <a:solidFill>
                <a:srgbClr val="0078D4"/>
              </a:solidFill>
              <a:latin typeface="+mn-lt"/>
            </a:endParaRPr>
          </a:p>
        </p:txBody>
      </p:sp>
      <p:sp>
        <p:nvSpPr>
          <p:cNvPr id="15" name="TextBox 14">
            <a:extLst>
              <a:ext uri="{FF2B5EF4-FFF2-40B4-BE49-F238E27FC236}">
                <a16:creationId xmlns:a16="http://schemas.microsoft.com/office/drawing/2014/main" id="{E8E18018-D52E-1E9C-317F-0B36EA82BC96}"/>
              </a:ext>
            </a:extLst>
          </p:cNvPr>
          <p:cNvSpPr txBox="1"/>
          <p:nvPr/>
        </p:nvSpPr>
        <p:spPr>
          <a:xfrm>
            <a:off x="767982" y="5581849"/>
            <a:ext cx="2542272" cy="261610"/>
          </a:xfrm>
          <a:prstGeom prst="rect">
            <a:avLst/>
          </a:prstGeom>
          <a:noFill/>
        </p:spPr>
        <p:txBody>
          <a:bodyPr wrap="square" l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gradFill>
                  <a:gsLst>
                    <a:gs pos="2917">
                      <a:srgbClr val="1A1A1A"/>
                    </a:gs>
                    <a:gs pos="30000">
                      <a:srgbClr val="1A1A1A"/>
                    </a:gs>
                  </a:gsLst>
                  <a:lin ang="5400000" scaled="0"/>
                </a:gradFill>
                <a:effectLst/>
                <a:uLnTx/>
                <a:uFillTx/>
                <a:latin typeface="Segoe UI"/>
                <a:ea typeface="+mn-ea"/>
                <a:cs typeface="+mn-cs"/>
                <a:hlinkClick r:id="rId3"/>
              </a:rPr>
              <a:t>https://aka.ms/M365AppsTEIStudy</a:t>
            </a:r>
            <a:endParaRPr kumimoji="0" lang="en-US" sz="1100" b="0" i="0" u="none" strike="noStrike" kern="1200" cap="none" spc="0" normalizeH="0" baseline="0" noProof="0" dirty="0">
              <a:ln>
                <a:noFill/>
              </a:ln>
              <a:gradFill>
                <a:gsLst>
                  <a:gs pos="2917">
                    <a:srgbClr val="1A1A1A"/>
                  </a:gs>
                  <a:gs pos="30000">
                    <a:srgbClr val="1A1A1A"/>
                  </a:gs>
                </a:gsLst>
                <a:lin ang="5400000" scaled="0"/>
              </a:gradFill>
              <a:effectLst/>
              <a:uLnTx/>
              <a:uFillTx/>
              <a:latin typeface="Segoe UI"/>
              <a:ea typeface="+mn-ea"/>
              <a:cs typeface="+mn-cs"/>
            </a:endParaRPr>
          </a:p>
        </p:txBody>
      </p:sp>
    </p:spTree>
    <p:extLst>
      <p:ext uri="{BB962C8B-B14F-4D97-AF65-F5344CB8AC3E}">
        <p14:creationId xmlns:p14="http://schemas.microsoft.com/office/powerpoint/2010/main" val="1747461684"/>
      </p:ext>
    </p:extLst>
  </p:cSld>
  <p:clrMapOvr>
    <a:masterClrMapping/>
  </p:clrMapOvr>
  <p:transition>
    <p:fad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D790D4-AE5F-3454-C655-AC88322C14F2}"/>
              </a:ext>
            </a:extLst>
          </p:cNvPr>
          <p:cNvSpPr>
            <a:spLocks noGrp="1"/>
          </p:cNvSpPr>
          <p:nvPr>
            <p:ph type="title"/>
          </p:nvPr>
        </p:nvSpPr>
        <p:spPr/>
        <p:txBody>
          <a:bodyPr/>
          <a:lstStyle/>
          <a:p>
            <a:r>
              <a:rPr lang="en-US"/>
              <a:t>Myths vs reality: semi-annual enterprise channel</a:t>
            </a:r>
          </a:p>
        </p:txBody>
      </p:sp>
      <p:sp>
        <p:nvSpPr>
          <p:cNvPr id="3" name="Text Placeholder 3">
            <a:extLst>
              <a:ext uri="{FF2B5EF4-FFF2-40B4-BE49-F238E27FC236}">
                <a16:creationId xmlns:a16="http://schemas.microsoft.com/office/drawing/2014/main" id="{33ABF3F2-99D6-077E-AA20-3A50C3464F9F}"/>
              </a:ext>
            </a:extLst>
          </p:cNvPr>
          <p:cNvSpPr txBox="1">
            <a:spLocks/>
          </p:cNvSpPr>
          <p:nvPr/>
        </p:nvSpPr>
        <p:spPr>
          <a:xfrm>
            <a:off x="588261" y="1329246"/>
            <a:ext cx="10184123" cy="553998"/>
          </a:xfrm>
          <a:prstGeom prst="rect">
            <a:avLst/>
          </a:prstGeom>
        </p:spPr>
        <p:txBody>
          <a:bodyPr lIns="0" tIns="0" rIns="0" bIns="0" anchor="t"/>
          <a:lstStyle>
            <a:lvl1pPr marL="0" marR="0" indent="0" algn="l" defTabSz="932742" rtl="0" eaLnBrk="1" fontAlgn="auto" latinLnBrk="0" hangingPunct="1">
              <a:lnSpc>
                <a:spcPct val="90000"/>
              </a:lnSpc>
              <a:spcBef>
                <a:spcPts val="0"/>
              </a:spcBef>
              <a:spcAft>
                <a:spcPts val="0"/>
              </a:spcAft>
              <a:buClrTx/>
              <a:buSzPct val="90000"/>
              <a:buFont typeface="Wingdings" panose="05000000000000000000" pitchFamily="2" charset="2"/>
              <a:buNone/>
              <a:tabLst/>
              <a:defRPr sz="2600" kern="1200" spc="0" baseline="0">
                <a:solidFill>
                  <a:srgbClr val="000000"/>
                </a:solidFill>
                <a:latin typeface="+mn-lt"/>
                <a:ea typeface="+mn-ea"/>
                <a:cs typeface="+mn-cs"/>
              </a:defRPr>
            </a:lvl1pPr>
            <a:lvl2pPr marL="228600" marR="0" indent="0" algn="l" defTabSz="932742" rtl="0" eaLnBrk="1" fontAlgn="auto" latinLnBrk="0" hangingPunct="1">
              <a:lnSpc>
                <a:spcPct val="90000"/>
              </a:lnSpc>
              <a:spcBef>
                <a:spcPts val="0"/>
              </a:spcBef>
              <a:spcAft>
                <a:spcPts val="0"/>
              </a:spcAft>
              <a:buClrTx/>
              <a:buSzPct val="90000"/>
              <a:buFont typeface="Wingdings" panose="05000000000000000000" pitchFamily="2" charset="2"/>
              <a:buNone/>
              <a:tabLst/>
              <a:defRPr sz="2000" kern="1200" spc="0" baseline="0">
                <a:solidFill>
                  <a:srgbClr val="000000"/>
                </a:solidFill>
                <a:latin typeface="+mn-lt"/>
                <a:ea typeface="+mn-ea"/>
                <a:cs typeface="+mn-cs"/>
              </a:defRPr>
            </a:lvl2pPr>
            <a:lvl3pPr marL="457200" marR="0" indent="0" algn="l" defTabSz="932742" rtl="0" eaLnBrk="1" fontAlgn="auto" latinLnBrk="0" hangingPunct="1">
              <a:lnSpc>
                <a:spcPct val="90000"/>
              </a:lnSpc>
              <a:spcBef>
                <a:spcPts val="0"/>
              </a:spcBef>
              <a:spcAft>
                <a:spcPts val="0"/>
              </a:spcAft>
              <a:buClrTx/>
              <a:buSzPct val="90000"/>
              <a:buFont typeface="Wingdings" panose="05000000000000000000" pitchFamily="2" charset="2"/>
              <a:buNone/>
              <a:tabLst/>
              <a:defRPr sz="1600" kern="1200" spc="0" baseline="0">
                <a:solidFill>
                  <a:srgbClr val="000000"/>
                </a:solidFill>
                <a:latin typeface="+mn-lt"/>
                <a:ea typeface="+mn-ea"/>
                <a:cs typeface="+mn-cs"/>
              </a:defRPr>
            </a:lvl3pPr>
            <a:lvl4pPr marL="685800" marR="0" indent="0" algn="l" defTabSz="932742" rtl="0" eaLnBrk="1" fontAlgn="auto" latinLnBrk="0" hangingPunct="1">
              <a:lnSpc>
                <a:spcPct val="90000"/>
              </a:lnSpc>
              <a:spcBef>
                <a:spcPts val="0"/>
              </a:spcBef>
              <a:spcAft>
                <a:spcPts val="0"/>
              </a:spcAft>
              <a:buClrTx/>
              <a:buSzPct val="90000"/>
              <a:buFont typeface="Wingdings" panose="05000000000000000000" pitchFamily="2" charset="2"/>
              <a:buNone/>
              <a:tabLst/>
              <a:defRPr sz="1600" kern="1200" spc="0" baseline="0">
                <a:solidFill>
                  <a:srgbClr val="000000"/>
                </a:solidFill>
                <a:latin typeface="+mn-lt"/>
                <a:ea typeface="+mn-ea"/>
                <a:cs typeface="+mn-cs"/>
              </a:defRPr>
            </a:lvl4pPr>
            <a:lvl5pPr marL="914400" marR="0" indent="0" algn="l" defTabSz="932742" rtl="0" eaLnBrk="1" fontAlgn="auto" latinLnBrk="0" hangingPunct="1">
              <a:lnSpc>
                <a:spcPct val="90000"/>
              </a:lnSpc>
              <a:spcBef>
                <a:spcPts val="0"/>
              </a:spcBef>
              <a:spcAft>
                <a:spcPts val="0"/>
              </a:spcAft>
              <a:buClrTx/>
              <a:buSzPct val="90000"/>
              <a:buFont typeface="Wingdings" panose="05000000000000000000" pitchFamily="2" charset="2"/>
              <a:buNone/>
              <a:tabLst/>
              <a:defRPr sz="1600" kern="1200" spc="0" baseline="0">
                <a:solidFill>
                  <a:srgbClr val="000000"/>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367" rtl="0" eaLnBrk="1" fontAlgn="auto" latinLnBrk="0" hangingPunct="1">
              <a:lnSpc>
                <a:spcPct val="90000"/>
              </a:lnSpc>
              <a:spcBef>
                <a:spcPts val="0"/>
              </a:spcBef>
              <a:spcAft>
                <a:spcPts val="0"/>
              </a:spcAft>
              <a:buClrTx/>
              <a:buSzPct val="90000"/>
              <a:buFont typeface="Wingdings" panose="05000000000000000000" pitchFamily="2" charset="2"/>
              <a:buNone/>
              <a:tabLst/>
              <a:defRPr/>
            </a:pPr>
            <a:r>
              <a:rPr kumimoji="0" lang="en-US" sz="1400" b="0" i="0" u="none" strike="noStrike" kern="1200" cap="none" spc="0" normalizeH="0" baseline="0" noProof="0">
                <a:ln>
                  <a:noFill/>
                </a:ln>
                <a:gradFill>
                  <a:gsLst>
                    <a:gs pos="0">
                      <a:srgbClr val="000000"/>
                    </a:gs>
                    <a:gs pos="99000">
                      <a:srgbClr val="000000"/>
                    </a:gs>
                  </a:gsLst>
                  <a:lin ang="5400000" scaled="1"/>
                </a:gradFill>
                <a:effectLst/>
                <a:uLnTx/>
                <a:uFillTx/>
                <a:latin typeface="Segoe UI Semibold"/>
                <a:ea typeface="+mn-ea"/>
                <a:cs typeface="+mn-cs"/>
              </a:rPr>
              <a:t>Microsoft 365 Apps is a </a:t>
            </a:r>
            <a:r>
              <a:rPr kumimoji="0" lang="en-US" sz="1400" b="0" i="0" u="none" strike="noStrike" kern="1200" cap="none" spc="0" normalizeH="0" baseline="0" noProof="0">
                <a:ln>
                  <a:noFill/>
                </a:ln>
                <a:gradFill>
                  <a:gsLst>
                    <a:gs pos="0">
                      <a:srgbClr val="0078D4"/>
                    </a:gs>
                    <a:gs pos="99000">
                      <a:srgbClr val="0078D4"/>
                    </a:gs>
                  </a:gsLst>
                  <a:lin ang="5400000" scaled="1"/>
                </a:gradFill>
                <a:effectLst/>
                <a:uLnTx/>
                <a:uFillTx/>
                <a:latin typeface="Segoe UI Semibold"/>
                <a:ea typeface="+mn-ea"/>
                <a:cs typeface="+mn-cs"/>
              </a:rPr>
              <a:t>cloud service</a:t>
            </a:r>
            <a:r>
              <a:rPr kumimoji="0" lang="en-US" sz="1400" b="0" i="0" u="none" strike="noStrike" kern="1200" cap="none" spc="0" normalizeH="0" baseline="0" noProof="0">
                <a:ln>
                  <a:noFill/>
                </a:ln>
                <a:gradFill>
                  <a:gsLst>
                    <a:gs pos="0">
                      <a:srgbClr val="000000"/>
                    </a:gs>
                    <a:gs pos="99000">
                      <a:srgbClr val="000000"/>
                    </a:gs>
                  </a:gsLst>
                  <a:lin ang="5400000" scaled="1"/>
                </a:gradFill>
                <a:effectLst/>
                <a:uLnTx/>
                <a:uFillTx/>
                <a:latin typeface="Segoe UI Semibold"/>
                <a:ea typeface="+mn-ea"/>
                <a:cs typeface="+mn-cs"/>
              </a:rPr>
              <a:t>. It is recommended that you stay up to date with the </a:t>
            </a:r>
            <a:r>
              <a:rPr kumimoji="0" lang="en-US" sz="1400" b="0" i="0" u="none" strike="noStrike" kern="1200" cap="none" spc="0" normalizeH="0" baseline="0" noProof="0">
                <a:ln>
                  <a:noFill/>
                </a:ln>
                <a:gradFill>
                  <a:gsLst>
                    <a:gs pos="0">
                      <a:srgbClr val="0078D4"/>
                    </a:gs>
                    <a:gs pos="99000">
                      <a:srgbClr val="0078D4"/>
                    </a:gs>
                  </a:gsLst>
                  <a:lin ang="5400000" scaled="1"/>
                </a:gradFill>
                <a:effectLst/>
                <a:uLnTx/>
                <a:uFillTx/>
                <a:latin typeface="Segoe UI Semibold"/>
                <a:ea typeface="+mn-ea"/>
                <a:cs typeface="+mn-cs"/>
              </a:rPr>
              <a:t>latest features </a:t>
            </a:r>
            <a:r>
              <a:rPr kumimoji="0" lang="en-US" sz="1400" b="0" i="0" u="none" strike="noStrike" kern="1200" cap="none" spc="0" normalizeH="0" baseline="0" noProof="0">
                <a:ln>
                  <a:noFill/>
                </a:ln>
                <a:gradFill>
                  <a:gsLst>
                    <a:gs pos="0">
                      <a:srgbClr val="000000"/>
                    </a:gs>
                    <a:gs pos="99000">
                      <a:srgbClr val="000000"/>
                    </a:gs>
                  </a:gsLst>
                  <a:lin ang="5400000" scaled="1"/>
                </a:gradFill>
                <a:effectLst/>
                <a:uLnTx/>
                <a:uFillTx/>
                <a:latin typeface="Segoe UI Semibold"/>
                <a:ea typeface="+mn-ea"/>
                <a:cs typeface="+mn-cs"/>
              </a:rPr>
              <a:t>like other productivity apps (Teams, OneDrive, Edge). </a:t>
            </a:r>
            <a:r>
              <a:rPr kumimoji="0" lang="en-US" sz="1400" b="0" i="0" u="none" strike="noStrike" kern="1200" cap="none" spc="0" normalizeH="0" baseline="0" noProof="0">
                <a:ln>
                  <a:noFill/>
                </a:ln>
                <a:gradFill>
                  <a:gsLst>
                    <a:gs pos="0">
                      <a:srgbClr val="0078D4"/>
                    </a:gs>
                    <a:gs pos="99000">
                      <a:srgbClr val="0078D4"/>
                    </a:gs>
                  </a:gsLst>
                  <a:lin ang="5400000" scaled="1"/>
                </a:gradFill>
                <a:effectLst/>
                <a:uLnTx/>
                <a:uFillTx/>
                <a:latin typeface="Segoe UI Semibold"/>
                <a:ea typeface="+mn-ea"/>
                <a:cs typeface="+mn-cs"/>
              </a:rPr>
              <a:t>Semi-annual</a:t>
            </a:r>
            <a:r>
              <a:rPr kumimoji="0" lang="en-US" sz="1400" b="0" i="0" u="none" strike="noStrike" kern="1200" cap="none" spc="0" normalizeH="0" baseline="0" noProof="0">
                <a:ln>
                  <a:noFill/>
                </a:ln>
                <a:gradFill>
                  <a:gsLst>
                    <a:gs pos="0">
                      <a:srgbClr val="000000"/>
                    </a:gs>
                    <a:gs pos="99000">
                      <a:srgbClr val="000000"/>
                    </a:gs>
                  </a:gsLst>
                  <a:lin ang="5400000" scaled="1"/>
                </a:gradFill>
                <a:effectLst/>
                <a:uLnTx/>
                <a:uFillTx/>
                <a:latin typeface="Segoe UI Semibold"/>
                <a:ea typeface="+mn-ea"/>
                <a:cs typeface="+mn-cs"/>
              </a:rPr>
              <a:t> is intended for </a:t>
            </a:r>
            <a:r>
              <a:rPr kumimoji="0" lang="en-US" sz="1400" b="0" i="0" u="none" strike="noStrike" kern="1200" cap="none" spc="0" normalizeH="0" baseline="0" noProof="0">
                <a:ln>
                  <a:noFill/>
                </a:ln>
                <a:gradFill>
                  <a:gsLst>
                    <a:gs pos="0">
                      <a:srgbClr val="0078D4"/>
                    </a:gs>
                    <a:gs pos="99000">
                      <a:srgbClr val="0078D4"/>
                    </a:gs>
                  </a:gsLst>
                  <a:lin ang="5400000" scaled="1"/>
                </a:gradFill>
                <a:effectLst/>
                <a:uLnTx/>
                <a:uFillTx/>
                <a:latin typeface="Segoe UI Semibold"/>
                <a:ea typeface="+mn-ea"/>
                <a:cs typeface="+mn-cs"/>
              </a:rPr>
              <a:t>non-human devices </a:t>
            </a:r>
            <a:r>
              <a:rPr kumimoji="0" lang="en-US" sz="1400" b="0" i="0" u="none" strike="noStrike" kern="1200" cap="none" spc="0" normalizeH="0" baseline="0" noProof="0">
                <a:ln>
                  <a:noFill/>
                </a:ln>
                <a:gradFill>
                  <a:gsLst>
                    <a:gs pos="0">
                      <a:srgbClr val="000000"/>
                    </a:gs>
                    <a:gs pos="99000">
                      <a:srgbClr val="000000"/>
                    </a:gs>
                  </a:gsLst>
                  <a:lin ang="5400000" scaled="1"/>
                </a:gradFill>
                <a:effectLst/>
                <a:uLnTx/>
                <a:uFillTx/>
                <a:latin typeface="Segoe UI Semibold"/>
                <a:ea typeface="+mn-ea"/>
                <a:cs typeface="+mn-cs"/>
              </a:rPr>
              <a:t>and is unique to the Windows client apps. Web, mobile, and macOS all run on monthly.</a:t>
            </a:r>
          </a:p>
        </p:txBody>
      </p:sp>
      <p:sp>
        <p:nvSpPr>
          <p:cNvPr id="4" name="Rectangle: Rounded Corners 25">
            <a:extLst>
              <a:ext uri="{FF2B5EF4-FFF2-40B4-BE49-F238E27FC236}">
                <a16:creationId xmlns:a16="http://schemas.microsoft.com/office/drawing/2014/main" id="{17CCF439-457A-B8B0-A1B1-42B1C4D3B8CE}"/>
              </a:ext>
            </a:extLst>
          </p:cNvPr>
          <p:cNvSpPr/>
          <p:nvPr/>
        </p:nvSpPr>
        <p:spPr>
          <a:xfrm>
            <a:off x="578273" y="2073897"/>
            <a:ext cx="4114800" cy="552910"/>
          </a:xfrm>
          <a:prstGeom prst="roundRect">
            <a:avLst/>
          </a:prstGeom>
          <a:solidFill>
            <a:schemeClr val="bg1">
              <a:lumMod val="95000"/>
            </a:schemeClr>
          </a:solidFill>
          <a:ln>
            <a:noFill/>
          </a:ln>
          <a:effectLst/>
        </p:spPr>
        <p:txBody>
          <a:bodyPr rtlCol="0" anchor="ct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a:ln>
                  <a:noFill/>
                </a:ln>
                <a:gradFill>
                  <a:gsLst>
                    <a:gs pos="0">
                      <a:srgbClr val="0078D4"/>
                    </a:gs>
                    <a:gs pos="99000">
                      <a:srgbClr val="0078D4"/>
                    </a:gs>
                  </a:gsLst>
                  <a:lin ang="5400000" scaled="1"/>
                </a:gradFill>
                <a:effectLst/>
                <a:uLnTx/>
                <a:uFillTx/>
                <a:latin typeface="Segoe UI Semibold"/>
                <a:ea typeface="+mn-ea"/>
                <a:cs typeface="+mn-cs"/>
              </a:rPr>
              <a:t>Copilot will be available for SAEC</a:t>
            </a:r>
          </a:p>
        </p:txBody>
      </p:sp>
      <p:sp>
        <p:nvSpPr>
          <p:cNvPr id="8" name="Rectangle: Rounded Corners 29">
            <a:extLst>
              <a:ext uri="{FF2B5EF4-FFF2-40B4-BE49-F238E27FC236}">
                <a16:creationId xmlns:a16="http://schemas.microsoft.com/office/drawing/2014/main" id="{306658A4-2D19-C302-1E85-9CE0D7239181}"/>
              </a:ext>
            </a:extLst>
          </p:cNvPr>
          <p:cNvSpPr/>
          <p:nvPr/>
        </p:nvSpPr>
        <p:spPr>
          <a:xfrm>
            <a:off x="5836073" y="2073275"/>
            <a:ext cx="5669280" cy="552910"/>
          </a:xfrm>
          <a:prstGeom prst="roundRect">
            <a:avLst/>
          </a:prstGeom>
          <a:noFill/>
          <a:ln w="10795" cap="flat" cmpd="sng" algn="ctr">
            <a:solidFill>
              <a:srgbClr val="0078D4"/>
            </a:solidFill>
            <a:prstDash val="solid"/>
          </a:ln>
          <a:effectLst/>
        </p:spPr>
        <p:txBody>
          <a:bodyPr lIns="91440" tIns="45720" rIns="91440" bIns="45720" rtlCol="0" anchor="ctr"/>
          <a:lstStyle/>
          <a:p>
            <a:pPr marL="171450" marR="0" lvl="0" indent="-171450" algn="l" defTabSz="914367"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1100" b="0" i="0" u="none" strike="noStrike" kern="0" cap="none" spc="-10" normalizeH="0" baseline="0" noProof="0">
                <a:ln>
                  <a:noFill/>
                </a:ln>
                <a:solidFill>
                  <a:srgbClr val="000000"/>
                </a:solidFill>
                <a:effectLst/>
                <a:uLnTx/>
                <a:uFillTx/>
                <a:latin typeface="Segoe UI"/>
                <a:ea typeface="+mn-ea"/>
                <a:cs typeface="+mn-cs"/>
              </a:rPr>
              <a:t>There are no plans to ship Copilot with SAEC (</a:t>
            </a:r>
            <a:r>
              <a:rPr kumimoji="0" lang="en-US" sz="1100" b="0" i="0" u="none" strike="noStrike" kern="0" cap="none" spc="-10" normalizeH="0" baseline="0" noProof="0">
                <a:ln>
                  <a:noFill/>
                </a:ln>
                <a:solidFill>
                  <a:srgbClr val="0078D4"/>
                </a:solidFill>
                <a:effectLst/>
                <a:uLnTx/>
                <a:uFillTx/>
                <a:latin typeface="Segoe UI"/>
                <a:ea typeface="+mn-ea"/>
                <a:cs typeface="+mn-cs"/>
                <a:hlinkClick r:id="rId3">
                  <a:extLst>
                    <a:ext uri="{A12FA001-AC4F-418D-AE19-62706E023703}">
                      <ahyp:hlinkClr xmlns:ahyp="http://schemas.microsoft.com/office/drawing/2018/hyperlinkcolor" val="tx"/>
                    </a:ext>
                  </a:extLst>
                </a:hlinkClick>
              </a:rPr>
              <a:t>Link 1</a:t>
            </a:r>
            <a:r>
              <a:rPr kumimoji="0" lang="en-US" sz="1100" b="0" i="0" u="none" strike="noStrike" kern="0" cap="none" spc="-10" normalizeH="0" baseline="0" noProof="0">
                <a:ln>
                  <a:noFill/>
                </a:ln>
                <a:solidFill>
                  <a:srgbClr val="0078D4"/>
                </a:solidFill>
                <a:effectLst/>
                <a:uLnTx/>
                <a:uFillTx/>
                <a:latin typeface="Segoe UI"/>
                <a:ea typeface="+mn-ea"/>
                <a:cs typeface="+mn-cs"/>
              </a:rPr>
              <a:t>, </a:t>
            </a:r>
            <a:r>
              <a:rPr kumimoji="0" lang="en-US" sz="1100" b="0" i="0" u="none" strike="noStrike" kern="0" cap="none" spc="-10" normalizeH="0" baseline="0" noProof="0">
                <a:ln>
                  <a:noFill/>
                </a:ln>
                <a:solidFill>
                  <a:srgbClr val="0078D4"/>
                </a:solidFill>
                <a:effectLst/>
                <a:uLnTx/>
                <a:uFillTx/>
                <a:latin typeface="Segoe UI"/>
                <a:ea typeface="+mn-ea"/>
                <a:cs typeface="+mn-cs"/>
                <a:hlinkClick r:id="rId4">
                  <a:extLst>
                    <a:ext uri="{A12FA001-AC4F-418D-AE19-62706E023703}">
                      <ahyp:hlinkClr xmlns:ahyp="http://schemas.microsoft.com/office/drawing/2018/hyperlinkcolor" val="tx"/>
                    </a:ext>
                  </a:extLst>
                </a:hlinkClick>
              </a:rPr>
              <a:t>Link 2</a:t>
            </a:r>
            <a:r>
              <a:rPr kumimoji="0" lang="en-US" sz="1100" b="0" i="0" u="none" strike="noStrike" kern="0" cap="none" spc="-10" normalizeH="0" baseline="0" noProof="0">
                <a:ln>
                  <a:noFill/>
                </a:ln>
                <a:solidFill>
                  <a:srgbClr val="0078D4"/>
                </a:solidFill>
                <a:effectLst/>
                <a:uLnTx/>
                <a:uFillTx/>
                <a:latin typeface="Segoe UI"/>
                <a:ea typeface="+mn-ea"/>
                <a:cs typeface="+mn-cs"/>
              </a:rPr>
              <a:t>, </a:t>
            </a:r>
            <a:r>
              <a:rPr kumimoji="0" lang="en-US" sz="1100" b="0" i="0" u="none" strike="noStrike" kern="0" cap="none" spc="-10" normalizeH="0" baseline="0" noProof="0">
                <a:ln>
                  <a:noFill/>
                </a:ln>
                <a:solidFill>
                  <a:srgbClr val="0078D4"/>
                </a:solidFill>
                <a:effectLst/>
                <a:uLnTx/>
                <a:uFillTx/>
                <a:latin typeface="Segoe UI"/>
                <a:ea typeface="+mn-ea"/>
                <a:cs typeface="+mn-cs"/>
                <a:hlinkClick r:id="rId5">
                  <a:extLst>
                    <a:ext uri="{A12FA001-AC4F-418D-AE19-62706E023703}">
                      <ahyp:hlinkClr xmlns:ahyp="http://schemas.microsoft.com/office/drawing/2018/hyperlinkcolor" val="tx"/>
                    </a:ext>
                  </a:extLst>
                </a:hlinkClick>
              </a:rPr>
              <a:t>Link 3</a:t>
            </a:r>
            <a:r>
              <a:rPr kumimoji="0" lang="en-US" sz="1100" b="0" i="0" u="none" strike="noStrike" kern="0" cap="none" spc="-10" normalizeH="0" baseline="0" noProof="0">
                <a:ln>
                  <a:noFill/>
                </a:ln>
                <a:solidFill>
                  <a:srgbClr val="000000"/>
                </a:solidFill>
                <a:effectLst/>
                <a:uLnTx/>
                <a:uFillTx/>
                <a:latin typeface="Segoe UI"/>
                <a:ea typeface="+mn-ea"/>
                <a:cs typeface="+mn-cs"/>
              </a:rPr>
              <a:t>)</a:t>
            </a:r>
          </a:p>
          <a:p>
            <a:pPr marL="171450" marR="0" lvl="0" indent="-171450" algn="l" defTabSz="914367"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1100" b="0" i="0" u="none" strike="noStrike" kern="0" cap="none" spc="-10" normalizeH="0" baseline="0" noProof="0">
                <a:ln>
                  <a:noFill/>
                </a:ln>
                <a:solidFill>
                  <a:srgbClr val="000000"/>
                </a:solidFill>
                <a:effectLst/>
                <a:uLnTx/>
                <a:uFillTx/>
                <a:latin typeface="Segoe UI"/>
                <a:ea typeface="+mn-ea"/>
                <a:cs typeface="+mn-cs"/>
              </a:rPr>
              <a:t>The speed at which Copilot evolves makes it ineligible for SAEC</a:t>
            </a:r>
          </a:p>
        </p:txBody>
      </p:sp>
      <p:cxnSp>
        <p:nvCxnSpPr>
          <p:cNvPr id="28" name="Straight Arrow Connector 27">
            <a:extLst>
              <a:ext uri="{FF2B5EF4-FFF2-40B4-BE49-F238E27FC236}">
                <a16:creationId xmlns:a16="http://schemas.microsoft.com/office/drawing/2014/main" id="{C867A30B-52A7-0F88-F1A4-FD636DFFF369}"/>
              </a:ext>
              <a:ext uri="{C183D7F6-B498-43B3-948B-1728B52AA6E4}">
                <adec:decorative xmlns:adec="http://schemas.microsoft.com/office/drawing/2017/decorative" val="1"/>
              </a:ext>
            </a:extLst>
          </p:cNvPr>
          <p:cNvCxnSpPr>
            <a:cxnSpLocks/>
          </p:cNvCxnSpPr>
          <p:nvPr/>
        </p:nvCxnSpPr>
        <p:spPr>
          <a:xfrm>
            <a:off x="4697260" y="2350352"/>
            <a:ext cx="1127343" cy="0"/>
          </a:xfrm>
          <a:prstGeom prst="straightConnector1">
            <a:avLst/>
          </a:prstGeom>
          <a:ln w="19050">
            <a:solidFill>
              <a:srgbClr val="0078D4"/>
            </a:solidFill>
            <a:headEnd type="none" w="lg" len="med"/>
            <a:tailEnd type="arrow" w="lg" len="sm"/>
          </a:ln>
        </p:spPr>
        <p:style>
          <a:lnRef idx="1">
            <a:schemeClr val="accent1"/>
          </a:lnRef>
          <a:fillRef idx="0">
            <a:schemeClr val="accent1"/>
          </a:fillRef>
          <a:effectRef idx="0">
            <a:schemeClr val="accent1"/>
          </a:effectRef>
          <a:fontRef idx="minor">
            <a:schemeClr val="tx1"/>
          </a:fontRef>
        </p:style>
      </p:cxnSp>
      <p:sp>
        <p:nvSpPr>
          <p:cNvPr id="11" name="Rectangle: Rounded Corners 32">
            <a:extLst>
              <a:ext uri="{FF2B5EF4-FFF2-40B4-BE49-F238E27FC236}">
                <a16:creationId xmlns:a16="http://schemas.microsoft.com/office/drawing/2014/main" id="{73B9FEB3-A277-BF0F-DC93-2CFB807D0D2B}"/>
              </a:ext>
            </a:extLst>
          </p:cNvPr>
          <p:cNvSpPr/>
          <p:nvPr/>
        </p:nvSpPr>
        <p:spPr>
          <a:xfrm>
            <a:off x="578273" y="2681560"/>
            <a:ext cx="4114800" cy="552910"/>
          </a:xfrm>
          <a:prstGeom prst="roundRect">
            <a:avLst/>
          </a:prstGeom>
          <a:solidFill>
            <a:schemeClr val="bg1">
              <a:lumMod val="95000"/>
            </a:schemeClr>
          </a:solidFill>
          <a:ln>
            <a:noFill/>
          </a:ln>
          <a:effectLst/>
        </p:spPr>
        <p:txBody>
          <a:bodyPr rtlCol="0" anchor="ct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a:ln>
                  <a:noFill/>
                </a:ln>
                <a:gradFill>
                  <a:gsLst>
                    <a:gs pos="0">
                      <a:srgbClr val="0078D4"/>
                    </a:gs>
                    <a:gs pos="99000">
                      <a:srgbClr val="0078D4"/>
                    </a:gs>
                  </a:gsLst>
                  <a:lin ang="5400000" scaled="1"/>
                </a:gradFill>
                <a:effectLst/>
                <a:uLnTx/>
                <a:uFillTx/>
                <a:latin typeface="Segoe UI Semibold"/>
                <a:ea typeface="+mn-ea"/>
                <a:cs typeface="+mn-cs"/>
              </a:rPr>
              <a:t>SAEC is more reliable</a:t>
            </a:r>
          </a:p>
        </p:txBody>
      </p:sp>
      <p:sp>
        <p:nvSpPr>
          <p:cNvPr id="12" name="Rectangle: Rounded Corners 33">
            <a:extLst>
              <a:ext uri="{FF2B5EF4-FFF2-40B4-BE49-F238E27FC236}">
                <a16:creationId xmlns:a16="http://schemas.microsoft.com/office/drawing/2014/main" id="{523EABF4-6AF1-C84D-FF3A-E5FE77BFDE48}"/>
              </a:ext>
            </a:extLst>
          </p:cNvPr>
          <p:cNvSpPr/>
          <p:nvPr/>
        </p:nvSpPr>
        <p:spPr>
          <a:xfrm>
            <a:off x="5836073" y="2683260"/>
            <a:ext cx="5669280" cy="552910"/>
          </a:xfrm>
          <a:prstGeom prst="roundRect">
            <a:avLst/>
          </a:prstGeom>
          <a:noFill/>
          <a:ln w="10795" cap="flat" cmpd="sng" algn="ctr">
            <a:solidFill>
              <a:srgbClr val="0078D4"/>
            </a:solidFill>
            <a:prstDash val="solid"/>
          </a:ln>
          <a:effectLst/>
        </p:spPr>
        <p:txBody>
          <a:bodyPr rtlCol="0" anchor="ctr"/>
          <a:lstStyle/>
          <a:p>
            <a:pPr marL="171450" marR="0" lvl="0" indent="-171450" algn="l" defTabSz="914367"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1100" b="0" i="0" u="none" strike="noStrike" kern="0" cap="none" spc="-10" normalizeH="0" baseline="0" noProof="0">
                <a:ln>
                  <a:noFill/>
                </a:ln>
                <a:solidFill>
                  <a:srgbClr val="000000"/>
                </a:solidFill>
                <a:effectLst/>
                <a:uLnTx/>
                <a:uFillTx/>
                <a:latin typeface="Segoe UI"/>
                <a:ea typeface="+mn-ea"/>
                <a:cs typeface="+mn-cs"/>
              </a:rPr>
              <a:t>Non-blocking issues can stay unfixed for 6-12 months on SAEC</a:t>
            </a:r>
          </a:p>
          <a:p>
            <a:pPr marL="171450" marR="0" lvl="0" indent="-171450" algn="l" defTabSz="914367"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1100" b="0" i="0" u="none" strike="noStrike" kern="0" cap="none" spc="-10" normalizeH="0" baseline="0" noProof="0">
                <a:ln>
                  <a:noFill/>
                </a:ln>
                <a:solidFill>
                  <a:srgbClr val="000000"/>
                </a:solidFill>
                <a:effectLst/>
                <a:uLnTx/>
                <a:uFillTx/>
                <a:latin typeface="Segoe UI"/>
                <a:ea typeface="+mn-ea"/>
                <a:cs typeface="+mn-cs"/>
              </a:rPr>
              <a:t>Issues are detected and fixed up to 5 months faster on monthly channels</a:t>
            </a:r>
          </a:p>
        </p:txBody>
      </p:sp>
      <p:cxnSp>
        <p:nvCxnSpPr>
          <p:cNvPr id="31" name="Straight Arrow Connector 30">
            <a:extLst>
              <a:ext uri="{FF2B5EF4-FFF2-40B4-BE49-F238E27FC236}">
                <a16:creationId xmlns:a16="http://schemas.microsoft.com/office/drawing/2014/main" id="{6D1867B4-BB5E-41A4-31A1-2A5CA6B402C3}"/>
              </a:ext>
              <a:ext uri="{C183D7F6-B498-43B3-948B-1728B52AA6E4}">
                <adec:decorative xmlns:adec="http://schemas.microsoft.com/office/drawing/2017/decorative" val="1"/>
              </a:ext>
            </a:extLst>
          </p:cNvPr>
          <p:cNvCxnSpPr>
            <a:cxnSpLocks/>
          </p:cNvCxnSpPr>
          <p:nvPr/>
        </p:nvCxnSpPr>
        <p:spPr>
          <a:xfrm>
            <a:off x="4697260" y="2958015"/>
            <a:ext cx="1127343" cy="0"/>
          </a:xfrm>
          <a:prstGeom prst="straightConnector1">
            <a:avLst/>
          </a:prstGeom>
          <a:ln w="19050">
            <a:solidFill>
              <a:srgbClr val="0078D4"/>
            </a:solidFill>
            <a:headEnd type="none" w="lg" len="med"/>
            <a:tailEnd type="arrow" w="lg" len="sm"/>
          </a:ln>
        </p:spPr>
        <p:style>
          <a:lnRef idx="1">
            <a:schemeClr val="accent1"/>
          </a:lnRef>
          <a:fillRef idx="0">
            <a:schemeClr val="accent1"/>
          </a:fillRef>
          <a:effectRef idx="0">
            <a:schemeClr val="accent1"/>
          </a:effectRef>
          <a:fontRef idx="minor">
            <a:schemeClr val="tx1"/>
          </a:fontRef>
        </p:style>
      </p:cxnSp>
      <p:sp>
        <p:nvSpPr>
          <p:cNvPr id="5" name="Rectangle: Rounded Corners 26">
            <a:extLst>
              <a:ext uri="{FF2B5EF4-FFF2-40B4-BE49-F238E27FC236}">
                <a16:creationId xmlns:a16="http://schemas.microsoft.com/office/drawing/2014/main" id="{D951675A-4093-6C0D-CD4F-4E3F661683E0}"/>
              </a:ext>
            </a:extLst>
          </p:cNvPr>
          <p:cNvSpPr/>
          <p:nvPr/>
        </p:nvSpPr>
        <p:spPr>
          <a:xfrm>
            <a:off x="578273" y="3289222"/>
            <a:ext cx="4114800" cy="552910"/>
          </a:xfrm>
          <a:prstGeom prst="roundRect">
            <a:avLst/>
          </a:prstGeom>
          <a:solidFill>
            <a:schemeClr val="bg1">
              <a:lumMod val="95000"/>
            </a:schemeClr>
          </a:solidFill>
          <a:ln>
            <a:noFill/>
          </a:ln>
          <a:effectLst/>
        </p:spPr>
        <p:txBody>
          <a:bodyPr rtlCol="0" anchor="ct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a:ln>
                  <a:noFill/>
                </a:ln>
                <a:gradFill>
                  <a:gsLst>
                    <a:gs pos="0">
                      <a:srgbClr val="0078D4"/>
                    </a:gs>
                    <a:gs pos="99000">
                      <a:srgbClr val="0078D4"/>
                    </a:gs>
                  </a:gsLst>
                  <a:lin ang="5400000" scaled="1"/>
                </a:gradFill>
                <a:effectLst/>
                <a:uLnTx/>
                <a:uFillTx/>
                <a:latin typeface="Segoe UI Semibold"/>
                <a:ea typeface="+mn-ea"/>
                <a:cs typeface="+mn-cs"/>
              </a:rPr>
              <a:t>Monthly update channels are less secure</a:t>
            </a:r>
          </a:p>
        </p:txBody>
      </p:sp>
      <p:sp>
        <p:nvSpPr>
          <p:cNvPr id="9" name="Rectangle: Rounded Corners 30">
            <a:extLst>
              <a:ext uri="{FF2B5EF4-FFF2-40B4-BE49-F238E27FC236}">
                <a16:creationId xmlns:a16="http://schemas.microsoft.com/office/drawing/2014/main" id="{A6E88243-E3D8-BF85-C691-A54F2788F5F5}"/>
              </a:ext>
            </a:extLst>
          </p:cNvPr>
          <p:cNvSpPr/>
          <p:nvPr/>
        </p:nvSpPr>
        <p:spPr>
          <a:xfrm>
            <a:off x="5836073" y="3289222"/>
            <a:ext cx="5669280" cy="552910"/>
          </a:xfrm>
          <a:prstGeom prst="roundRect">
            <a:avLst/>
          </a:prstGeom>
          <a:noFill/>
          <a:ln w="10795" cap="flat" cmpd="sng" algn="ctr">
            <a:solidFill>
              <a:srgbClr val="0078D4"/>
            </a:solidFill>
            <a:prstDash val="solid"/>
          </a:ln>
          <a:effectLst/>
        </p:spPr>
        <p:txBody>
          <a:bodyPr rtlCol="0" anchor="ctr"/>
          <a:lstStyle/>
          <a:p>
            <a:pPr marL="171450" marR="0" lvl="0" indent="-171450" algn="l" defTabSz="914367"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1100" b="0" i="0" u="none" strike="noStrike" kern="0" cap="none" spc="-10" normalizeH="0" baseline="0" noProof="0">
                <a:ln>
                  <a:noFill/>
                </a:ln>
                <a:solidFill>
                  <a:srgbClr val="000000"/>
                </a:solidFill>
                <a:effectLst/>
                <a:uLnTx/>
                <a:uFillTx/>
                <a:latin typeface="Segoe UI"/>
                <a:ea typeface="+mn-ea"/>
                <a:cs typeface="+mn-cs"/>
              </a:rPr>
              <a:t>All channels have the same exposure to known vulnerabilities</a:t>
            </a:r>
          </a:p>
          <a:p>
            <a:pPr marL="171450" marR="0" lvl="0" indent="-171450" algn="l" defTabSz="914367"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1100" b="0" i="0" u="none" strike="noStrike" kern="0" cap="none" spc="-10" normalizeH="0" baseline="0" noProof="0">
                <a:ln>
                  <a:noFill/>
                </a:ln>
                <a:solidFill>
                  <a:srgbClr val="000000"/>
                </a:solidFill>
                <a:effectLst/>
                <a:uLnTx/>
                <a:uFillTx/>
                <a:latin typeface="Segoe UI"/>
                <a:ea typeface="+mn-ea"/>
                <a:cs typeface="+mn-cs"/>
              </a:rPr>
              <a:t>Monthly update channels benefit from having access to the latest security </a:t>
            </a:r>
            <a:r>
              <a:rPr kumimoji="0" lang="en-US" sz="1100" b="0" i="1" u="none" strike="noStrike" kern="0" cap="none" spc="-10" normalizeH="0" baseline="0" noProof="0">
                <a:ln>
                  <a:noFill/>
                </a:ln>
                <a:solidFill>
                  <a:srgbClr val="000000"/>
                </a:solidFill>
                <a:effectLst/>
                <a:uLnTx/>
                <a:uFillTx/>
                <a:latin typeface="Segoe UI"/>
                <a:ea typeface="+mn-ea"/>
                <a:cs typeface="+mn-cs"/>
              </a:rPr>
              <a:t>features </a:t>
            </a:r>
            <a:r>
              <a:rPr kumimoji="0" lang="en-US" sz="1100" b="0" i="0" u="none" strike="noStrike" kern="0" cap="none" spc="-10" normalizeH="0" baseline="0" noProof="0">
                <a:ln>
                  <a:noFill/>
                </a:ln>
                <a:solidFill>
                  <a:srgbClr val="000000"/>
                </a:solidFill>
                <a:effectLst/>
                <a:uLnTx/>
                <a:uFillTx/>
                <a:latin typeface="Segoe UI"/>
                <a:ea typeface="+mn-ea"/>
                <a:cs typeface="+mn-cs"/>
              </a:rPr>
              <a:t>sooner</a:t>
            </a:r>
            <a:endParaRPr kumimoji="0" lang="en-US" sz="1100" b="0" i="1" u="none" strike="noStrike" kern="0" cap="none" spc="-10" normalizeH="0" baseline="0" noProof="0">
              <a:ln>
                <a:noFill/>
              </a:ln>
              <a:solidFill>
                <a:srgbClr val="000000"/>
              </a:solidFill>
              <a:effectLst/>
              <a:uLnTx/>
              <a:uFillTx/>
              <a:latin typeface="Segoe UI"/>
              <a:ea typeface="+mn-ea"/>
              <a:cs typeface="+mn-cs"/>
            </a:endParaRPr>
          </a:p>
        </p:txBody>
      </p:sp>
      <p:cxnSp>
        <p:nvCxnSpPr>
          <p:cNvPr id="32" name="Straight Arrow Connector 31">
            <a:extLst>
              <a:ext uri="{FF2B5EF4-FFF2-40B4-BE49-F238E27FC236}">
                <a16:creationId xmlns:a16="http://schemas.microsoft.com/office/drawing/2014/main" id="{3CBC28B4-ABB5-BC58-BED5-35C91F7AFD6F}"/>
              </a:ext>
              <a:ext uri="{C183D7F6-B498-43B3-948B-1728B52AA6E4}">
                <adec:decorative xmlns:adec="http://schemas.microsoft.com/office/drawing/2017/decorative" val="1"/>
              </a:ext>
            </a:extLst>
          </p:cNvPr>
          <p:cNvCxnSpPr>
            <a:cxnSpLocks/>
          </p:cNvCxnSpPr>
          <p:nvPr/>
        </p:nvCxnSpPr>
        <p:spPr>
          <a:xfrm>
            <a:off x="4697260" y="3565677"/>
            <a:ext cx="1127343" cy="0"/>
          </a:xfrm>
          <a:prstGeom prst="straightConnector1">
            <a:avLst/>
          </a:prstGeom>
          <a:ln w="19050">
            <a:solidFill>
              <a:srgbClr val="0078D4"/>
            </a:solidFill>
            <a:headEnd type="none" w="lg" len="med"/>
            <a:tailEnd type="arrow" w="lg" len="sm"/>
          </a:ln>
        </p:spPr>
        <p:style>
          <a:lnRef idx="1">
            <a:schemeClr val="accent1"/>
          </a:lnRef>
          <a:fillRef idx="0">
            <a:schemeClr val="accent1"/>
          </a:fillRef>
          <a:effectRef idx="0">
            <a:schemeClr val="accent1"/>
          </a:effectRef>
          <a:fontRef idx="minor">
            <a:schemeClr val="tx1"/>
          </a:fontRef>
        </p:style>
      </p:cxnSp>
      <p:sp>
        <p:nvSpPr>
          <p:cNvPr id="6" name="Rectangle: Rounded Corners 27">
            <a:extLst>
              <a:ext uri="{FF2B5EF4-FFF2-40B4-BE49-F238E27FC236}">
                <a16:creationId xmlns:a16="http://schemas.microsoft.com/office/drawing/2014/main" id="{DC672285-831A-A049-FCBD-6F50E86812C0}"/>
              </a:ext>
            </a:extLst>
          </p:cNvPr>
          <p:cNvSpPr/>
          <p:nvPr/>
        </p:nvSpPr>
        <p:spPr>
          <a:xfrm>
            <a:off x="578273" y="3896884"/>
            <a:ext cx="4114800" cy="552910"/>
          </a:xfrm>
          <a:prstGeom prst="roundRect">
            <a:avLst/>
          </a:prstGeom>
          <a:solidFill>
            <a:schemeClr val="bg1">
              <a:lumMod val="95000"/>
            </a:schemeClr>
          </a:solidFill>
          <a:ln>
            <a:noFill/>
          </a:ln>
          <a:effectLst/>
        </p:spPr>
        <p:txBody>
          <a:bodyPr rtlCol="0" anchor="ct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a:ln>
                  <a:noFill/>
                </a:ln>
                <a:gradFill>
                  <a:gsLst>
                    <a:gs pos="0">
                      <a:srgbClr val="0078D4"/>
                    </a:gs>
                    <a:gs pos="99000">
                      <a:srgbClr val="0078D4"/>
                    </a:gs>
                  </a:gsLst>
                  <a:lin ang="5400000" scaled="1"/>
                </a:gradFill>
                <a:effectLst/>
                <a:uLnTx/>
                <a:uFillTx/>
                <a:latin typeface="Segoe UI Semibold"/>
                <a:ea typeface="+mn-ea"/>
                <a:cs typeface="+mn-cs"/>
              </a:rPr>
              <a:t>SAEC only needs to update once every 6 months</a:t>
            </a:r>
          </a:p>
        </p:txBody>
      </p:sp>
      <p:sp>
        <p:nvSpPr>
          <p:cNvPr id="10" name="Rectangle: Rounded Corners 31">
            <a:extLst>
              <a:ext uri="{FF2B5EF4-FFF2-40B4-BE49-F238E27FC236}">
                <a16:creationId xmlns:a16="http://schemas.microsoft.com/office/drawing/2014/main" id="{C74D39DA-1AC9-A512-8E33-B9966BDEC7B9}"/>
              </a:ext>
            </a:extLst>
          </p:cNvPr>
          <p:cNvSpPr/>
          <p:nvPr/>
        </p:nvSpPr>
        <p:spPr>
          <a:xfrm>
            <a:off x="5836073" y="3892566"/>
            <a:ext cx="5669280" cy="552910"/>
          </a:xfrm>
          <a:prstGeom prst="roundRect">
            <a:avLst/>
          </a:prstGeom>
          <a:noFill/>
          <a:ln w="10795" cap="flat" cmpd="sng" algn="ctr">
            <a:solidFill>
              <a:srgbClr val="0078D4"/>
            </a:solidFill>
            <a:prstDash val="solid"/>
          </a:ln>
          <a:effectLst/>
        </p:spPr>
        <p:txBody>
          <a:bodyPr rtlCol="0" anchor="ctr"/>
          <a:lstStyle/>
          <a:p>
            <a:pPr marL="171450" marR="0" lvl="0" indent="-171450" algn="l" defTabSz="914367"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1100" b="0" i="0" u="none" strike="noStrike" kern="0" cap="none" spc="-10" normalizeH="0" baseline="0" noProof="0">
                <a:ln>
                  <a:noFill/>
                </a:ln>
                <a:solidFill>
                  <a:srgbClr val="000000"/>
                </a:solidFill>
                <a:effectLst/>
                <a:uLnTx/>
                <a:uFillTx/>
                <a:latin typeface="Segoe UI"/>
                <a:ea typeface="+mn-ea"/>
                <a:cs typeface="+mn-cs"/>
              </a:rPr>
              <a:t>Regardless of channel, staying current requires updating at least once a month</a:t>
            </a:r>
          </a:p>
          <a:p>
            <a:pPr marL="171450" marR="0" lvl="0" indent="-171450" algn="l" defTabSz="914367"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1100" b="0" i="0" u="none" strike="noStrike" kern="0" cap="none" spc="-10" normalizeH="0" baseline="0" noProof="0">
                <a:ln>
                  <a:noFill/>
                </a:ln>
                <a:solidFill>
                  <a:srgbClr val="000000"/>
                </a:solidFill>
                <a:effectLst/>
                <a:uLnTx/>
                <a:uFillTx/>
                <a:latin typeface="Segoe UI"/>
                <a:ea typeface="+mn-ea"/>
                <a:cs typeface="+mn-cs"/>
              </a:rPr>
              <a:t>The difference is not when an update installs, but what is included in the update (e.g., security, quality, and features)</a:t>
            </a:r>
          </a:p>
        </p:txBody>
      </p:sp>
      <p:cxnSp>
        <p:nvCxnSpPr>
          <p:cNvPr id="33" name="Straight Arrow Connector 32">
            <a:extLst>
              <a:ext uri="{FF2B5EF4-FFF2-40B4-BE49-F238E27FC236}">
                <a16:creationId xmlns:a16="http://schemas.microsoft.com/office/drawing/2014/main" id="{86BC1ADB-F44B-DA8D-17A7-895F456ECEE0}"/>
              </a:ext>
              <a:ext uri="{C183D7F6-B498-43B3-948B-1728B52AA6E4}">
                <adec:decorative xmlns:adec="http://schemas.microsoft.com/office/drawing/2017/decorative" val="1"/>
              </a:ext>
            </a:extLst>
          </p:cNvPr>
          <p:cNvCxnSpPr>
            <a:cxnSpLocks/>
          </p:cNvCxnSpPr>
          <p:nvPr/>
        </p:nvCxnSpPr>
        <p:spPr>
          <a:xfrm>
            <a:off x="4697260" y="4173339"/>
            <a:ext cx="1127343" cy="0"/>
          </a:xfrm>
          <a:prstGeom prst="straightConnector1">
            <a:avLst/>
          </a:prstGeom>
          <a:ln w="19050">
            <a:solidFill>
              <a:srgbClr val="0078D4"/>
            </a:solidFill>
            <a:headEnd type="none" w="lg" len="med"/>
            <a:tailEnd type="arrow" w="lg" len="sm"/>
          </a:ln>
        </p:spPr>
        <p:style>
          <a:lnRef idx="1">
            <a:schemeClr val="accent1"/>
          </a:lnRef>
          <a:fillRef idx="0">
            <a:schemeClr val="accent1"/>
          </a:fillRef>
          <a:effectRef idx="0">
            <a:schemeClr val="accent1"/>
          </a:effectRef>
          <a:fontRef idx="minor">
            <a:schemeClr val="tx1"/>
          </a:fontRef>
        </p:style>
      </p:cxnSp>
      <p:sp>
        <p:nvSpPr>
          <p:cNvPr id="22" name="Rectangle: Rounded Corners 43">
            <a:extLst>
              <a:ext uri="{FF2B5EF4-FFF2-40B4-BE49-F238E27FC236}">
                <a16:creationId xmlns:a16="http://schemas.microsoft.com/office/drawing/2014/main" id="{162806BC-7FCD-9536-4BCF-AEC2BFC67E5C}"/>
              </a:ext>
            </a:extLst>
          </p:cNvPr>
          <p:cNvSpPr/>
          <p:nvPr/>
        </p:nvSpPr>
        <p:spPr>
          <a:xfrm>
            <a:off x="578273" y="4504547"/>
            <a:ext cx="4114800" cy="552910"/>
          </a:xfrm>
          <a:prstGeom prst="roundRect">
            <a:avLst/>
          </a:prstGeom>
          <a:solidFill>
            <a:schemeClr val="bg1">
              <a:lumMod val="95000"/>
            </a:schemeClr>
          </a:solidFill>
          <a:ln>
            <a:noFill/>
          </a:ln>
          <a:effectLst/>
        </p:spPr>
        <p:txBody>
          <a:bodyPr rtlCol="0" anchor="ct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a:ln>
                  <a:noFill/>
                </a:ln>
                <a:gradFill>
                  <a:gsLst>
                    <a:gs pos="0">
                      <a:srgbClr val="0078D4"/>
                    </a:gs>
                    <a:gs pos="99000">
                      <a:srgbClr val="0078D4"/>
                    </a:gs>
                  </a:gsLst>
                  <a:lin ang="5400000" scaled="1"/>
                </a:gradFill>
                <a:effectLst/>
                <a:uLnTx/>
                <a:uFillTx/>
                <a:latin typeface="Segoe UI Semibold"/>
                <a:ea typeface="+mn-ea"/>
                <a:cs typeface="+mn-cs"/>
              </a:rPr>
              <a:t>Users cannot absorb monthly feature updates</a:t>
            </a:r>
          </a:p>
        </p:txBody>
      </p:sp>
      <p:sp>
        <p:nvSpPr>
          <p:cNvPr id="23" name="Rectangle: Rounded Corners 44">
            <a:extLst>
              <a:ext uri="{FF2B5EF4-FFF2-40B4-BE49-F238E27FC236}">
                <a16:creationId xmlns:a16="http://schemas.microsoft.com/office/drawing/2014/main" id="{A2118210-0FD3-9218-B142-4EC94CA4BA79}"/>
              </a:ext>
            </a:extLst>
          </p:cNvPr>
          <p:cNvSpPr/>
          <p:nvPr/>
        </p:nvSpPr>
        <p:spPr>
          <a:xfrm>
            <a:off x="5842087" y="4504545"/>
            <a:ext cx="5669280" cy="552910"/>
          </a:xfrm>
          <a:prstGeom prst="roundRect">
            <a:avLst/>
          </a:prstGeom>
          <a:noFill/>
          <a:ln w="10795" cap="flat" cmpd="sng" algn="ctr">
            <a:solidFill>
              <a:srgbClr val="0078D4"/>
            </a:solidFill>
            <a:prstDash val="solid"/>
          </a:ln>
          <a:effectLst/>
        </p:spPr>
        <p:txBody>
          <a:bodyPr lIns="91440" tIns="45720" rIns="91440" bIns="45720" rtlCol="0" anchor="ctr"/>
          <a:lstStyle/>
          <a:p>
            <a:pPr marL="171450" marR="0" lvl="0" indent="-171450" algn="l" defTabSz="914367"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1100" b="0" i="0" u="none" strike="noStrike" kern="0" cap="none" spc="-10" normalizeH="0" baseline="0" noProof="0">
                <a:ln>
                  <a:noFill/>
                </a:ln>
                <a:solidFill>
                  <a:srgbClr val="000000"/>
                </a:solidFill>
                <a:effectLst/>
                <a:uLnTx/>
                <a:uFillTx/>
                <a:latin typeface="Segoe UI"/>
                <a:ea typeface="+mn-ea"/>
                <a:cs typeface="+mn-cs"/>
              </a:rPr>
              <a:t>Higher end user satisfaction on MEC (NPS +~3%)</a:t>
            </a:r>
          </a:p>
          <a:p>
            <a:pPr marL="171450" marR="0" lvl="0" indent="-171450" algn="l" defTabSz="914367"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1100" b="0" i="0" u="none" strike="noStrike" kern="0" cap="none" spc="-10" normalizeH="0" baseline="0" noProof="0">
                <a:ln>
                  <a:noFill/>
                </a:ln>
                <a:solidFill>
                  <a:srgbClr val="000000"/>
                </a:solidFill>
                <a:effectLst/>
                <a:uLnTx/>
                <a:uFillTx/>
                <a:latin typeface="Segoe UI"/>
                <a:ea typeface="+mn-ea"/>
                <a:cs typeface="+mn-cs"/>
              </a:rPr>
              <a:t>SAEC delivers lump-sum feature releases, CC and MEC are incremental </a:t>
            </a:r>
          </a:p>
          <a:p>
            <a:pPr marL="171450" marR="0" lvl="0" indent="-171450" algn="l" defTabSz="914367"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1100" b="0" i="0" u="none" strike="noStrike" kern="0" cap="none" spc="-10" normalizeH="0" baseline="0" noProof="0">
                <a:ln>
                  <a:noFill/>
                </a:ln>
                <a:solidFill>
                  <a:srgbClr val="0078D4"/>
                </a:solidFill>
                <a:effectLst/>
                <a:uLnTx/>
                <a:uFillTx/>
                <a:latin typeface="Segoe UI"/>
                <a:ea typeface="+mn-ea"/>
                <a:cs typeface="+mn-cs"/>
                <a:hlinkClick r:id="rId6">
                  <a:extLst>
                    <a:ext uri="{A12FA001-AC4F-418D-AE19-62706E023703}">
                      <ahyp:hlinkClr xmlns:ahyp="http://schemas.microsoft.com/office/drawing/2018/hyperlinkcolor" val="tx"/>
                    </a:ext>
                  </a:extLst>
                </a:hlinkClick>
              </a:rPr>
              <a:t>Update Under Lock</a:t>
            </a:r>
            <a:r>
              <a:rPr kumimoji="0" lang="en-US" sz="1100" b="0" i="0" u="none" strike="noStrike" kern="0" cap="none" spc="-10" normalizeH="0" baseline="0" noProof="0">
                <a:ln>
                  <a:noFill/>
                </a:ln>
                <a:solidFill>
                  <a:srgbClr val="0078D4"/>
                </a:solidFill>
                <a:effectLst/>
                <a:uLnTx/>
                <a:uFillTx/>
                <a:latin typeface="Segoe UI"/>
                <a:ea typeface="+mn-ea"/>
                <a:cs typeface="+mn-cs"/>
              </a:rPr>
              <a:t> </a:t>
            </a:r>
            <a:r>
              <a:rPr kumimoji="0" lang="en-US" sz="1100" b="0" i="0" u="none" strike="noStrike" kern="0" cap="none" spc="-10" normalizeH="0" baseline="0" noProof="0">
                <a:ln>
                  <a:noFill/>
                </a:ln>
                <a:solidFill>
                  <a:srgbClr val="000000"/>
                </a:solidFill>
                <a:effectLst/>
                <a:uLnTx/>
                <a:uFillTx/>
                <a:latin typeface="Segoe UI"/>
                <a:ea typeface="+mn-ea"/>
                <a:cs typeface="+mn-cs"/>
              </a:rPr>
              <a:t>minimizes user disruption</a:t>
            </a:r>
          </a:p>
        </p:txBody>
      </p:sp>
      <p:cxnSp>
        <p:nvCxnSpPr>
          <p:cNvPr id="34" name="Straight Arrow Connector 33">
            <a:extLst>
              <a:ext uri="{FF2B5EF4-FFF2-40B4-BE49-F238E27FC236}">
                <a16:creationId xmlns:a16="http://schemas.microsoft.com/office/drawing/2014/main" id="{B60CA084-96E1-8666-1A4F-1C1CF8C63B26}"/>
              </a:ext>
              <a:ext uri="{C183D7F6-B498-43B3-948B-1728B52AA6E4}">
                <adec:decorative xmlns:adec="http://schemas.microsoft.com/office/drawing/2017/decorative" val="1"/>
              </a:ext>
            </a:extLst>
          </p:cNvPr>
          <p:cNvCxnSpPr>
            <a:cxnSpLocks/>
          </p:cNvCxnSpPr>
          <p:nvPr/>
        </p:nvCxnSpPr>
        <p:spPr>
          <a:xfrm>
            <a:off x="4697260" y="4781002"/>
            <a:ext cx="1127343" cy="0"/>
          </a:xfrm>
          <a:prstGeom prst="straightConnector1">
            <a:avLst/>
          </a:prstGeom>
          <a:ln w="19050">
            <a:solidFill>
              <a:srgbClr val="0078D4"/>
            </a:solidFill>
            <a:headEnd type="none" w="lg" len="med"/>
            <a:tailEnd type="arrow" w="lg" len="sm"/>
          </a:ln>
        </p:spPr>
        <p:style>
          <a:lnRef idx="1">
            <a:schemeClr val="accent1"/>
          </a:lnRef>
          <a:fillRef idx="0">
            <a:schemeClr val="accent1"/>
          </a:fillRef>
          <a:effectRef idx="0">
            <a:schemeClr val="accent1"/>
          </a:effectRef>
          <a:fontRef idx="minor">
            <a:schemeClr val="tx1"/>
          </a:fontRef>
        </p:style>
      </p:cxnSp>
      <p:sp>
        <p:nvSpPr>
          <p:cNvPr id="16" name="Rectangle: Rounded Corners 37">
            <a:extLst>
              <a:ext uri="{FF2B5EF4-FFF2-40B4-BE49-F238E27FC236}">
                <a16:creationId xmlns:a16="http://schemas.microsoft.com/office/drawing/2014/main" id="{0BA4D11F-0C0F-E204-9B64-0C1D03B60997}"/>
              </a:ext>
            </a:extLst>
          </p:cNvPr>
          <p:cNvSpPr/>
          <p:nvPr/>
        </p:nvSpPr>
        <p:spPr>
          <a:xfrm>
            <a:off x="578273" y="5112209"/>
            <a:ext cx="4114800" cy="552910"/>
          </a:xfrm>
          <a:prstGeom prst="roundRect">
            <a:avLst/>
          </a:prstGeom>
          <a:solidFill>
            <a:schemeClr val="bg1">
              <a:lumMod val="95000"/>
            </a:schemeClr>
          </a:solidFill>
          <a:ln>
            <a:noFill/>
          </a:ln>
          <a:effectLst/>
        </p:spPr>
        <p:txBody>
          <a:bodyPr rtlCol="0" anchor="ct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a:ln>
                  <a:noFill/>
                </a:ln>
                <a:gradFill>
                  <a:gsLst>
                    <a:gs pos="0">
                      <a:srgbClr val="0078D4"/>
                    </a:gs>
                    <a:gs pos="99000">
                      <a:srgbClr val="0078D4"/>
                    </a:gs>
                  </a:gsLst>
                  <a:lin ang="5400000" scaled="1"/>
                </a:gradFill>
                <a:effectLst/>
                <a:uLnTx/>
                <a:uFillTx/>
                <a:latin typeface="Segoe UI Semibold"/>
                <a:ea typeface="+mn-ea"/>
                <a:cs typeface="+mn-cs"/>
              </a:rPr>
              <a:t>Monthly channel updates will kill my network</a:t>
            </a:r>
          </a:p>
        </p:txBody>
      </p:sp>
      <p:sp>
        <p:nvSpPr>
          <p:cNvPr id="17" name="Rectangle: Rounded Corners 38">
            <a:extLst>
              <a:ext uri="{FF2B5EF4-FFF2-40B4-BE49-F238E27FC236}">
                <a16:creationId xmlns:a16="http://schemas.microsoft.com/office/drawing/2014/main" id="{A16184CF-C69E-CDD1-51C4-F2BD6C60EB6F}"/>
              </a:ext>
            </a:extLst>
          </p:cNvPr>
          <p:cNvSpPr/>
          <p:nvPr/>
        </p:nvSpPr>
        <p:spPr>
          <a:xfrm>
            <a:off x="5842087" y="5112209"/>
            <a:ext cx="5669280" cy="552910"/>
          </a:xfrm>
          <a:prstGeom prst="roundRect">
            <a:avLst/>
          </a:prstGeom>
          <a:noFill/>
          <a:ln w="10795" cap="flat" cmpd="sng" algn="ctr">
            <a:solidFill>
              <a:srgbClr val="0078D4"/>
            </a:solidFill>
            <a:prstDash val="solid"/>
          </a:ln>
          <a:effectLst/>
        </p:spPr>
        <p:txBody>
          <a:bodyPr lIns="91440" tIns="45720" rIns="91440" bIns="45720" rtlCol="0" anchor="ctr"/>
          <a:lstStyle/>
          <a:p>
            <a:pPr marL="171450" marR="0" lvl="0" indent="-171450" algn="l" defTabSz="914367"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1100" b="0" i="0" u="none" strike="noStrike" kern="0" cap="none" spc="-10" normalizeH="0" baseline="0" noProof="0">
                <a:ln>
                  <a:noFill/>
                </a:ln>
                <a:solidFill>
                  <a:srgbClr val="000000"/>
                </a:solidFill>
                <a:effectLst/>
                <a:uLnTx/>
                <a:uFillTx/>
                <a:latin typeface="Segoe UI"/>
                <a:ea typeface="+mn-ea"/>
                <a:cs typeface="+mn-cs"/>
              </a:rPr>
              <a:t>Leverage </a:t>
            </a:r>
            <a:r>
              <a:rPr kumimoji="0" lang="en-US" sz="1100" b="0" i="0" u="none" strike="noStrike" kern="0" cap="none" spc="-10" normalizeH="0" baseline="0" noProof="0">
                <a:ln>
                  <a:noFill/>
                </a:ln>
                <a:solidFill>
                  <a:srgbClr val="0078D4"/>
                </a:solidFill>
                <a:effectLst/>
                <a:uLnTx/>
                <a:uFillTx/>
                <a:latin typeface="Segoe UI"/>
                <a:ea typeface="+mn-ea"/>
                <a:cs typeface="+mn-cs"/>
                <a:hlinkClick r:id="rId7">
                  <a:extLst>
                    <a:ext uri="{A12FA001-AC4F-418D-AE19-62706E023703}">
                      <ahyp:hlinkClr xmlns:ahyp="http://schemas.microsoft.com/office/drawing/2018/hyperlinkcolor" val="tx"/>
                    </a:ext>
                  </a:extLst>
                </a:hlinkClick>
              </a:rPr>
              <a:t>Delivery Optimization</a:t>
            </a:r>
            <a:r>
              <a:rPr kumimoji="0" lang="en-US" sz="1100" b="0" i="0" u="none" strike="noStrike" kern="0" cap="none" spc="-10" normalizeH="0" baseline="0" noProof="0">
                <a:ln>
                  <a:noFill/>
                </a:ln>
                <a:solidFill>
                  <a:srgbClr val="0078D4"/>
                </a:solidFill>
                <a:effectLst/>
                <a:uLnTx/>
                <a:uFillTx/>
                <a:latin typeface="Segoe UI"/>
                <a:ea typeface="+mn-ea"/>
                <a:cs typeface="+mn-cs"/>
              </a:rPr>
              <a:t> </a:t>
            </a:r>
            <a:r>
              <a:rPr kumimoji="0" lang="en-US" sz="1100" b="0" i="0" u="none" strike="noStrike" kern="0" cap="none" spc="-10" normalizeH="0" baseline="0" noProof="0">
                <a:ln>
                  <a:noFill/>
                </a:ln>
                <a:solidFill>
                  <a:srgbClr val="000000"/>
                </a:solidFill>
                <a:effectLst/>
                <a:uLnTx/>
                <a:uFillTx/>
                <a:latin typeface="Segoe UI"/>
                <a:ea typeface="+mn-ea"/>
                <a:cs typeface="+mn-cs"/>
              </a:rPr>
              <a:t>for Microsoft 365 Apps to minimize WAN usage</a:t>
            </a:r>
          </a:p>
          <a:p>
            <a:pPr marL="171450" marR="0" lvl="0" indent="-171450" algn="l" defTabSz="914367"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1100" b="0" i="0" u="none" strike="noStrike" kern="0" cap="none" spc="-10" normalizeH="0" baseline="0" noProof="0">
                <a:ln>
                  <a:noFill/>
                </a:ln>
                <a:solidFill>
                  <a:srgbClr val="000000"/>
                </a:solidFill>
                <a:effectLst/>
                <a:uLnTx/>
                <a:uFillTx/>
                <a:latin typeface="Segoe UI"/>
                <a:ea typeface="+mn-ea"/>
                <a:cs typeface="+mn-cs"/>
              </a:rPr>
              <a:t>Monthly updates are small and incremental, see </a:t>
            </a:r>
            <a:r>
              <a:rPr kumimoji="0" lang="en-US" sz="1100" b="0" i="0" u="none" strike="noStrike" kern="0" cap="none" spc="-10" normalizeH="0" baseline="0" noProof="0">
                <a:ln>
                  <a:noFill/>
                </a:ln>
                <a:solidFill>
                  <a:srgbClr val="0078D4"/>
                </a:solidFill>
                <a:effectLst/>
                <a:uLnTx/>
                <a:uFillTx/>
                <a:latin typeface="Segoe UI"/>
                <a:ea typeface="+mn-ea"/>
                <a:cs typeface="+mn-cs"/>
                <a:hlinkClick r:id="rId8">
                  <a:extLst>
                    <a:ext uri="{A12FA001-AC4F-418D-AE19-62706E023703}">
                      <ahyp:hlinkClr xmlns:ahyp="http://schemas.microsoft.com/office/drawing/2018/hyperlinkcolor" val="tx"/>
                    </a:ext>
                  </a:extLst>
                </a:hlinkClick>
              </a:rPr>
              <a:t>update size</a:t>
            </a:r>
            <a:endParaRPr kumimoji="0" lang="en-US" sz="1100" b="0" i="0" u="none" strike="noStrike" kern="0" cap="none" spc="-10" normalizeH="0" baseline="0" noProof="0">
              <a:ln>
                <a:noFill/>
              </a:ln>
              <a:solidFill>
                <a:srgbClr val="0078D4"/>
              </a:solidFill>
              <a:effectLst/>
              <a:uLnTx/>
              <a:uFillTx/>
              <a:latin typeface="Segoe UI"/>
              <a:ea typeface="+mn-ea"/>
              <a:cs typeface="+mn-cs"/>
            </a:endParaRPr>
          </a:p>
        </p:txBody>
      </p:sp>
      <p:cxnSp>
        <p:nvCxnSpPr>
          <p:cNvPr id="35" name="Straight Arrow Connector 34">
            <a:extLst>
              <a:ext uri="{FF2B5EF4-FFF2-40B4-BE49-F238E27FC236}">
                <a16:creationId xmlns:a16="http://schemas.microsoft.com/office/drawing/2014/main" id="{040F7985-B49B-7FC9-7ECB-178F8F0C1FB3}"/>
              </a:ext>
              <a:ext uri="{C183D7F6-B498-43B3-948B-1728B52AA6E4}">
                <adec:decorative xmlns:adec="http://schemas.microsoft.com/office/drawing/2017/decorative" val="1"/>
              </a:ext>
            </a:extLst>
          </p:cNvPr>
          <p:cNvCxnSpPr>
            <a:cxnSpLocks/>
          </p:cNvCxnSpPr>
          <p:nvPr/>
        </p:nvCxnSpPr>
        <p:spPr>
          <a:xfrm>
            <a:off x="4697260" y="5388664"/>
            <a:ext cx="1127343" cy="0"/>
          </a:xfrm>
          <a:prstGeom prst="straightConnector1">
            <a:avLst/>
          </a:prstGeom>
          <a:ln w="19050">
            <a:solidFill>
              <a:srgbClr val="0078D4"/>
            </a:solidFill>
            <a:headEnd type="none" w="lg" len="med"/>
            <a:tailEnd type="arrow" w="lg" len="sm"/>
          </a:ln>
        </p:spPr>
        <p:style>
          <a:lnRef idx="1">
            <a:schemeClr val="accent1"/>
          </a:lnRef>
          <a:fillRef idx="0">
            <a:schemeClr val="accent1"/>
          </a:fillRef>
          <a:effectRef idx="0">
            <a:schemeClr val="accent1"/>
          </a:effectRef>
          <a:fontRef idx="minor">
            <a:schemeClr val="tx1"/>
          </a:fontRef>
        </p:style>
      </p:cxnSp>
      <p:sp>
        <p:nvSpPr>
          <p:cNvPr id="19" name="Rectangle: Rounded Corners 40">
            <a:extLst>
              <a:ext uri="{FF2B5EF4-FFF2-40B4-BE49-F238E27FC236}">
                <a16:creationId xmlns:a16="http://schemas.microsoft.com/office/drawing/2014/main" id="{171EBD89-F87B-6DCF-C28C-B6A858DC4879}"/>
              </a:ext>
            </a:extLst>
          </p:cNvPr>
          <p:cNvSpPr/>
          <p:nvPr/>
        </p:nvSpPr>
        <p:spPr>
          <a:xfrm>
            <a:off x="578273" y="5719874"/>
            <a:ext cx="4114800" cy="552910"/>
          </a:xfrm>
          <a:prstGeom prst="roundRect">
            <a:avLst/>
          </a:prstGeom>
          <a:solidFill>
            <a:schemeClr val="bg1">
              <a:lumMod val="95000"/>
            </a:schemeClr>
          </a:solidFill>
          <a:ln>
            <a:noFill/>
          </a:ln>
          <a:effectLst/>
        </p:spPr>
        <p:txBody>
          <a:bodyPr rtlCol="0" anchor="ct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a:ln>
                  <a:noFill/>
                </a:ln>
                <a:gradFill>
                  <a:gsLst>
                    <a:gs pos="0">
                      <a:srgbClr val="0078D4"/>
                    </a:gs>
                    <a:gs pos="99000">
                      <a:srgbClr val="0078D4"/>
                    </a:gs>
                  </a:gsLst>
                  <a:lin ang="5400000" scaled="1"/>
                </a:gradFill>
                <a:effectLst/>
                <a:uLnTx/>
                <a:uFillTx/>
                <a:latin typeface="Segoe UI Semibold"/>
                <a:ea typeface="+mn-ea"/>
                <a:cs typeface="+mn-cs"/>
              </a:rPr>
              <a:t>SAEC is recommended for Enterprise</a:t>
            </a:r>
          </a:p>
        </p:txBody>
      </p:sp>
      <p:sp>
        <p:nvSpPr>
          <p:cNvPr id="20" name="Rectangle: Rounded Corners 41">
            <a:extLst>
              <a:ext uri="{FF2B5EF4-FFF2-40B4-BE49-F238E27FC236}">
                <a16:creationId xmlns:a16="http://schemas.microsoft.com/office/drawing/2014/main" id="{1CDA14A3-751D-D1CA-95C9-DED2F2641DE4}"/>
              </a:ext>
            </a:extLst>
          </p:cNvPr>
          <p:cNvSpPr/>
          <p:nvPr/>
        </p:nvSpPr>
        <p:spPr>
          <a:xfrm>
            <a:off x="5836073" y="5719874"/>
            <a:ext cx="5669280" cy="552910"/>
          </a:xfrm>
          <a:prstGeom prst="roundRect">
            <a:avLst/>
          </a:prstGeom>
          <a:noFill/>
          <a:ln w="10795" cap="flat" cmpd="sng" algn="ctr">
            <a:solidFill>
              <a:srgbClr val="0078D4"/>
            </a:solidFill>
            <a:prstDash val="solid"/>
          </a:ln>
          <a:effectLst/>
        </p:spPr>
        <p:txBody>
          <a:bodyPr rtlCol="0" anchor="ctr"/>
          <a:lstStyle/>
          <a:p>
            <a:pPr marL="171450" marR="0" lvl="0" indent="-171450" algn="l" defTabSz="914367"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1100" b="0" i="0" u="none" strike="noStrike" kern="0" cap="none" spc="-10" normalizeH="0" baseline="0" noProof="0">
                <a:ln>
                  <a:noFill/>
                </a:ln>
                <a:solidFill>
                  <a:srgbClr val="000000"/>
                </a:solidFill>
                <a:effectLst/>
                <a:uLnTx/>
                <a:uFillTx/>
                <a:latin typeface="Segoe UI"/>
                <a:ea typeface="+mn-ea"/>
                <a:cs typeface="+mn-cs"/>
              </a:rPr>
              <a:t>It was in the past, before we worked with customers to design MEC</a:t>
            </a:r>
          </a:p>
          <a:p>
            <a:pPr marL="171450" marR="0" lvl="0" indent="-171450" algn="l" defTabSz="914367"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1100" b="0" i="0" u="none" strike="noStrike" kern="0" cap="none" spc="-10" normalizeH="0" baseline="0" noProof="0">
                <a:ln>
                  <a:noFill/>
                </a:ln>
                <a:solidFill>
                  <a:srgbClr val="000000"/>
                </a:solidFill>
                <a:effectLst/>
                <a:uLnTx/>
                <a:uFillTx/>
                <a:latin typeface="Segoe UI"/>
                <a:ea typeface="+mn-ea"/>
                <a:cs typeface="+mn-cs"/>
              </a:rPr>
              <a:t>MEC is recommended for Enterprise, SAEC is designed for non-human devices</a:t>
            </a:r>
          </a:p>
          <a:p>
            <a:pPr marL="171450" marR="0" lvl="0" indent="-171450" algn="l" defTabSz="914367"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1100" b="0" i="0" u="none" strike="noStrike" kern="0" cap="none" spc="-10" normalizeH="0" baseline="0" noProof="0">
                <a:ln>
                  <a:noFill/>
                </a:ln>
                <a:solidFill>
                  <a:srgbClr val="000000"/>
                </a:solidFill>
                <a:effectLst/>
                <a:uLnTx/>
                <a:uFillTx/>
                <a:latin typeface="Segoe UI"/>
                <a:ea typeface="+mn-ea"/>
                <a:cs typeface="+mn-cs"/>
              </a:rPr>
              <a:t>CC and MEC are the leading update channels for Enterprise customers</a:t>
            </a:r>
          </a:p>
        </p:txBody>
      </p:sp>
      <p:cxnSp>
        <p:nvCxnSpPr>
          <p:cNvPr id="36" name="Straight Arrow Connector 35">
            <a:extLst>
              <a:ext uri="{FF2B5EF4-FFF2-40B4-BE49-F238E27FC236}">
                <a16:creationId xmlns:a16="http://schemas.microsoft.com/office/drawing/2014/main" id="{69CE7FB0-7424-8F20-B9F2-6E8465B05559}"/>
              </a:ext>
              <a:ext uri="{C183D7F6-B498-43B3-948B-1728B52AA6E4}">
                <adec:decorative xmlns:adec="http://schemas.microsoft.com/office/drawing/2017/decorative" val="1"/>
              </a:ext>
            </a:extLst>
          </p:cNvPr>
          <p:cNvCxnSpPr>
            <a:cxnSpLocks/>
          </p:cNvCxnSpPr>
          <p:nvPr/>
        </p:nvCxnSpPr>
        <p:spPr>
          <a:xfrm>
            <a:off x="4697260" y="5996329"/>
            <a:ext cx="1127343" cy="0"/>
          </a:xfrm>
          <a:prstGeom prst="straightConnector1">
            <a:avLst/>
          </a:prstGeom>
          <a:ln w="19050">
            <a:solidFill>
              <a:srgbClr val="0078D4"/>
            </a:solidFill>
            <a:headEnd type="none" w="lg" len="med"/>
            <a:tailEnd type="arrow" w="lg" len="s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78500852"/>
      </p:ext>
    </p:extLst>
  </p:cSld>
  <p:clrMapOvr>
    <a:masterClrMapping/>
  </p:clrMapOvr>
  <p:transition>
    <p:fad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47FD192-10F0-E61B-EBFD-C2AFB7B69EAC}"/>
              </a:ext>
            </a:extLst>
          </p:cNvPr>
          <p:cNvSpPr>
            <a:spLocks noGrp="1"/>
          </p:cNvSpPr>
          <p:nvPr>
            <p:ph type="title"/>
          </p:nvPr>
        </p:nvSpPr>
        <p:spPr>
          <a:xfrm>
            <a:off x="569911" y="2769057"/>
            <a:ext cx="4989641" cy="1231106"/>
          </a:xfrm>
        </p:spPr>
        <p:txBody>
          <a:bodyPr/>
          <a:lstStyle/>
          <a:p>
            <a:r>
              <a:rPr lang="en-US"/>
              <a:t>Making the move to monthly</a:t>
            </a:r>
          </a:p>
        </p:txBody>
      </p:sp>
    </p:spTree>
    <p:extLst>
      <p:ext uri="{BB962C8B-B14F-4D97-AF65-F5344CB8AC3E}">
        <p14:creationId xmlns:p14="http://schemas.microsoft.com/office/powerpoint/2010/main" val="38443625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58FF37-D44A-A2BF-89E2-BB3B28170D9A}"/>
              </a:ext>
            </a:extLst>
          </p:cNvPr>
          <p:cNvSpPr>
            <a:spLocks noGrp="1"/>
          </p:cNvSpPr>
          <p:nvPr>
            <p:ph type="title"/>
          </p:nvPr>
        </p:nvSpPr>
        <p:spPr>
          <a:xfrm>
            <a:off x="588261" y="585216"/>
            <a:ext cx="11011601" cy="861774"/>
          </a:xfrm>
        </p:spPr>
        <p:txBody>
          <a:bodyPr/>
          <a:lstStyle/>
          <a:p>
            <a:r>
              <a:rPr lang="en-US"/>
              <a:t>Best practices: moving to monthly</a:t>
            </a:r>
            <a:br>
              <a:rPr lang="en-US"/>
            </a:br>
            <a:r>
              <a:rPr lang="en-US" sz="2000"/>
              <a:t>No need to reinvent the wheel, leverage tried and true update methodologies</a:t>
            </a:r>
          </a:p>
        </p:txBody>
      </p:sp>
      <p:sp>
        <p:nvSpPr>
          <p:cNvPr id="20" name="TextBox 19">
            <a:extLst>
              <a:ext uri="{FF2B5EF4-FFF2-40B4-BE49-F238E27FC236}">
                <a16:creationId xmlns:a16="http://schemas.microsoft.com/office/drawing/2014/main" id="{1782DE3B-E5A7-FA6D-AC09-92AA6B5A9308}"/>
              </a:ext>
            </a:extLst>
          </p:cNvPr>
          <p:cNvSpPr txBox="1"/>
          <p:nvPr/>
        </p:nvSpPr>
        <p:spPr>
          <a:xfrm>
            <a:off x="475608" y="2379913"/>
            <a:ext cx="369331" cy="631904"/>
          </a:xfrm>
          <a:prstGeom prst="rect">
            <a:avLst/>
          </a:prstGeom>
          <a:solidFill>
            <a:schemeClr val="bg1"/>
          </a:solidFill>
        </p:spPr>
        <p:txBody>
          <a:bodyPr vert="vert270"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Segoe UI Semibold"/>
                <a:ea typeface="+mn-ea"/>
                <a:cs typeface="+mn-cs"/>
              </a:rPr>
              <a:t>Insiders</a:t>
            </a:r>
          </a:p>
        </p:txBody>
      </p:sp>
      <p:sp>
        <p:nvSpPr>
          <p:cNvPr id="12" name="Arrow: Down 24">
            <a:extLst>
              <a:ext uri="{FF2B5EF4-FFF2-40B4-BE49-F238E27FC236}">
                <a16:creationId xmlns:a16="http://schemas.microsoft.com/office/drawing/2014/main" id="{C5403B54-6F7E-0932-9DF9-39F35573E3F1}"/>
              </a:ext>
              <a:ext uri="{C183D7F6-B498-43B3-948B-1728B52AA6E4}">
                <adec:decorative xmlns:adec="http://schemas.microsoft.com/office/drawing/2017/decorative" val="1"/>
              </a:ext>
            </a:extLst>
          </p:cNvPr>
          <p:cNvSpPr/>
          <p:nvPr/>
        </p:nvSpPr>
        <p:spPr>
          <a:xfrm>
            <a:off x="1155495" y="2237381"/>
            <a:ext cx="340124" cy="680248"/>
          </a:xfrm>
          <a:prstGeom prst="downArrow">
            <a:avLst/>
          </a:prstGeom>
          <a:gradFill>
            <a:gsLst>
              <a:gs pos="0">
                <a:srgbClr val="D9D9D6">
                  <a:alpha val="0"/>
                </a:srgbClr>
              </a:gs>
              <a:gs pos="99000">
                <a:srgbClr val="D9D9D6"/>
              </a:gs>
            </a:gsLst>
            <a:lin ang="5400000" scaled="1"/>
          </a:gradFill>
          <a:ln>
            <a:noFill/>
          </a:ln>
          <a:effectLst/>
          <a:scene3d>
            <a:camera prst="orthographicFront">
              <a:rot lat="0" lon="0" rev="0"/>
            </a:camera>
            <a:lightRig rig="twoPt" dir="tl"/>
          </a:scene3d>
          <a:sp3d prstMaterial="flat"/>
        </p:spPr>
        <p:style>
          <a:lnRef idx="0">
            <a:schemeClr val="lt1">
              <a:hueOff val="0"/>
              <a:satOff val="0"/>
              <a:lumOff val="0"/>
              <a:alphaOff val="0"/>
            </a:schemeClr>
          </a:lnRef>
          <a:fillRef idx="1">
            <a:schemeClr val="accent1">
              <a:tint val="50000"/>
              <a:hueOff val="0"/>
              <a:satOff val="0"/>
              <a:lumOff val="0"/>
              <a:alphaOff val="0"/>
            </a:schemeClr>
          </a:fillRef>
          <a:effectRef idx="3">
            <a:schemeClr val="accent1">
              <a:tint val="50000"/>
              <a:hueOff val="0"/>
              <a:satOff val="0"/>
              <a:lumOff val="0"/>
              <a:alphaOff val="0"/>
            </a:schemeClr>
          </a:effectRef>
          <a:fontRef idx="minor">
            <a:schemeClr val="lt1">
              <a:hueOff val="0"/>
              <a:satOff val="0"/>
              <a:lumOff val="0"/>
              <a:alphaOff val="0"/>
            </a:schemeClr>
          </a:fontRef>
        </p:style>
        <p:txBody>
          <a:bodyPr vert="horz"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hueOff val="0"/>
                  <a:satOff val="0"/>
                  <a:lumOff val="0"/>
                  <a:alphaOff val="0"/>
                </a:prstClr>
              </a:solidFill>
              <a:effectLst/>
              <a:uLnTx/>
              <a:uFillTx/>
              <a:latin typeface="Segoe UI Semibold"/>
              <a:ea typeface="+mn-ea"/>
              <a:cs typeface="Segoe UI" panose="020B0502040204020203" pitchFamily="34" charset="0"/>
            </a:endParaRPr>
          </a:p>
        </p:txBody>
      </p:sp>
      <p:sp>
        <p:nvSpPr>
          <p:cNvPr id="13" name="Freeform: Shape 26">
            <a:extLst>
              <a:ext uri="{FF2B5EF4-FFF2-40B4-BE49-F238E27FC236}">
                <a16:creationId xmlns:a16="http://schemas.microsoft.com/office/drawing/2014/main" id="{F33521CD-0C34-E01E-6A2F-4C83C1D21680}"/>
              </a:ext>
            </a:extLst>
          </p:cNvPr>
          <p:cNvSpPr/>
          <p:nvPr/>
        </p:nvSpPr>
        <p:spPr>
          <a:xfrm>
            <a:off x="789862" y="1741119"/>
            <a:ext cx="1071391" cy="595217"/>
          </a:xfrm>
          <a:prstGeom prst="roundRect">
            <a:avLst/>
          </a:prstGeom>
          <a:gradFill flip="none" rotWithShape="1">
            <a:gsLst>
              <a:gs pos="0">
                <a:srgbClr val="2A446F"/>
              </a:gs>
              <a:gs pos="99000">
                <a:srgbClr val="0078D4"/>
              </a:gs>
            </a:gsLst>
            <a:lin ang="5400000" scaled="1"/>
            <a:tileRect/>
          </a:gradFill>
          <a:effectLst/>
          <a:scene3d>
            <a:camera prst="orthographicFront">
              <a:rot lat="0" lon="0" rev="0"/>
            </a:camera>
            <a:lightRig rig="twoPt" dir="tl"/>
          </a:scene3d>
          <a:sp3d prstMaterial="flat"/>
        </p:spPr>
        <p:style>
          <a:lnRef idx="0">
            <a:schemeClr val="lt1">
              <a:hueOff val="0"/>
              <a:satOff val="0"/>
              <a:lumOff val="0"/>
              <a:alphaOff val="0"/>
            </a:schemeClr>
          </a:lnRef>
          <a:fillRef idx="3">
            <a:schemeClr val="accent1">
              <a:shade val="80000"/>
              <a:hueOff val="0"/>
              <a:satOff val="0"/>
              <a:lumOff val="0"/>
              <a:alphaOff val="0"/>
            </a:schemeClr>
          </a:fillRef>
          <a:effectRef idx="3">
            <a:schemeClr val="accent1">
              <a:shade val="80000"/>
              <a:hueOff val="0"/>
              <a:satOff val="0"/>
              <a:lumOff val="0"/>
              <a:alphaOff val="0"/>
            </a:schemeClr>
          </a:effectRef>
          <a:fontRef idx="minor">
            <a:schemeClr val="lt1"/>
          </a:fontRef>
        </p:style>
        <p:txBody>
          <a:bodyPr spcFirstLastPara="0" vert="horz" wrap="square" lIns="81356" tIns="81356" rIns="81356" bIns="81356" numCol="1" spcCol="1270" anchor="ctr" anchorCtr="0">
            <a:noAutofit/>
          </a:bodyPr>
          <a:lstStyle/>
          <a:p>
            <a:pPr marL="0" marR="0" lvl="0" indent="0" algn="ctr" defTabSz="488950" rtl="0" eaLnBrk="1" fontAlgn="auto" latinLnBrk="0" hangingPunct="1">
              <a:lnSpc>
                <a:spcPct val="90000"/>
              </a:lnSpc>
              <a:spcBef>
                <a:spcPct val="0"/>
              </a:spcBef>
              <a:spcAft>
                <a:spcPct val="35000"/>
              </a:spcAft>
              <a:buClrTx/>
              <a:buSzTx/>
              <a:buFontTx/>
              <a:buNone/>
              <a:tabLst/>
              <a:defRPr/>
            </a:pPr>
            <a:r>
              <a:rPr kumimoji="0" lang="en-US" sz="1200" b="1" i="0" u="none" strike="noStrike" kern="1200" cap="none" spc="0" normalizeH="0" baseline="0" noProof="0">
                <a:ln>
                  <a:noFill/>
                </a:ln>
                <a:solidFill>
                  <a:prstClr val="white"/>
                </a:solidFill>
                <a:effectLst/>
                <a:uLnTx/>
                <a:uFillTx/>
                <a:latin typeface="Segoe UI Semibold"/>
                <a:ea typeface="+mn-ea"/>
                <a:cs typeface="Segoe UI" panose="020B0502040204020203" pitchFamily="34" charset="0"/>
              </a:rPr>
              <a:t>Beta Channel</a:t>
            </a:r>
          </a:p>
        </p:txBody>
      </p:sp>
      <p:sp>
        <p:nvSpPr>
          <p:cNvPr id="10" name="Arrow: Down 29">
            <a:extLst>
              <a:ext uri="{FF2B5EF4-FFF2-40B4-BE49-F238E27FC236}">
                <a16:creationId xmlns:a16="http://schemas.microsoft.com/office/drawing/2014/main" id="{964CC184-3E9A-4CAA-5DB0-34DF429B17F7}"/>
              </a:ext>
              <a:ext uri="{C183D7F6-B498-43B3-948B-1728B52AA6E4}">
                <adec:decorative xmlns:adec="http://schemas.microsoft.com/office/drawing/2017/decorative" val="1"/>
              </a:ext>
            </a:extLst>
          </p:cNvPr>
          <p:cNvSpPr/>
          <p:nvPr/>
        </p:nvSpPr>
        <p:spPr>
          <a:xfrm>
            <a:off x="1151349" y="4859593"/>
            <a:ext cx="340124" cy="680248"/>
          </a:xfrm>
          <a:prstGeom prst="downArrow">
            <a:avLst/>
          </a:prstGeom>
          <a:gradFill>
            <a:gsLst>
              <a:gs pos="0">
                <a:srgbClr val="D9D9D6">
                  <a:alpha val="0"/>
                </a:srgbClr>
              </a:gs>
              <a:gs pos="99000">
                <a:srgbClr val="D9D9D6"/>
              </a:gs>
            </a:gsLst>
            <a:lin ang="5400000" scaled="1"/>
          </a:gradFill>
          <a:ln>
            <a:noFill/>
          </a:ln>
          <a:effectLst/>
          <a:scene3d>
            <a:camera prst="orthographicFront">
              <a:rot lat="0" lon="0" rev="0"/>
            </a:camera>
            <a:lightRig rig="twoPt" dir="tl"/>
          </a:scene3d>
          <a:sp3d prstMaterial="flat"/>
        </p:spPr>
        <p:style>
          <a:lnRef idx="0">
            <a:schemeClr val="lt1">
              <a:hueOff val="0"/>
              <a:satOff val="0"/>
              <a:lumOff val="0"/>
              <a:alphaOff val="0"/>
            </a:schemeClr>
          </a:lnRef>
          <a:fillRef idx="1">
            <a:schemeClr val="accent1">
              <a:tint val="50000"/>
              <a:hueOff val="0"/>
              <a:satOff val="0"/>
              <a:lumOff val="0"/>
              <a:alphaOff val="0"/>
            </a:schemeClr>
          </a:fillRef>
          <a:effectRef idx="3">
            <a:schemeClr val="accent1">
              <a:tint val="50000"/>
              <a:hueOff val="0"/>
              <a:satOff val="0"/>
              <a:lumOff val="0"/>
              <a:alphaOff val="0"/>
            </a:schemeClr>
          </a:effectRef>
          <a:fontRef idx="minor">
            <a:schemeClr val="lt1">
              <a:hueOff val="0"/>
              <a:satOff val="0"/>
              <a:lumOff val="0"/>
              <a:alphaOff val="0"/>
            </a:schemeClr>
          </a:fontRef>
        </p:style>
        <p:txBody>
          <a:bodyPr vert="horz"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hueOff val="0"/>
                  <a:satOff val="0"/>
                  <a:lumOff val="0"/>
                  <a:alphaOff val="0"/>
                </a:prstClr>
              </a:solidFill>
              <a:effectLst/>
              <a:uLnTx/>
              <a:uFillTx/>
              <a:latin typeface="Segoe UI Semibold"/>
              <a:ea typeface="+mn-ea"/>
              <a:cs typeface="Segoe UI" panose="020B0502040204020203" pitchFamily="34" charset="0"/>
            </a:endParaRPr>
          </a:p>
        </p:txBody>
      </p:sp>
      <p:sp>
        <p:nvSpPr>
          <p:cNvPr id="26" name="TextBox 25">
            <a:extLst>
              <a:ext uri="{FF2B5EF4-FFF2-40B4-BE49-F238E27FC236}">
                <a16:creationId xmlns:a16="http://schemas.microsoft.com/office/drawing/2014/main" id="{B940E4E6-6B6E-490A-0C35-F5C2A8776672}"/>
              </a:ext>
            </a:extLst>
          </p:cNvPr>
          <p:cNvSpPr txBox="1"/>
          <p:nvPr/>
        </p:nvSpPr>
        <p:spPr>
          <a:xfrm>
            <a:off x="2065678" y="1741119"/>
            <a:ext cx="3745617" cy="595217"/>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gradFill>
                  <a:gsLst>
                    <a:gs pos="0">
                      <a:srgbClr val="000000"/>
                    </a:gs>
                    <a:gs pos="99000">
                      <a:srgbClr val="000000"/>
                    </a:gs>
                  </a:gsLst>
                  <a:lin ang="5400000" scaled="1"/>
                </a:gradFill>
                <a:effectLst/>
                <a:uLnTx/>
                <a:uFillTx/>
                <a:latin typeface="Segoe UI"/>
                <a:ea typeface="+mn-ea"/>
                <a:cs typeface="+mn-cs"/>
              </a:rPr>
              <a:t>Unscheduled</a:t>
            </a:r>
            <a:r>
              <a:rPr kumimoji="0" lang="en-US" sz="1100" b="0" i="0" u="none" strike="noStrike" kern="1200" cap="none" spc="0" normalizeH="0" baseline="0" noProof="0">
                <a:ln>
                  <a:noFill/>
                </a:ln>
                <a:gradFill>
                  <a:gsLst>
                    <a:gs pos="0">
                      <a:srgbClr val="000000"/>
                    </a:gs>
                    <a:gs pos="99000">
                      <a:srgbClr val="000000"/>
                    </a:gs>
                  </a:gsLst>
                  <a:lin ang="5400000" scaled="1"/>
                </a:gradFill>
                <a:effectLst/>
                <a:uLnTx/>
                <a:uFillTx/>
                <a:latin typeface="Segoe UI"/>
                <a:ea typeface="+mn-ea"/>
                <a:cs typeface="+mn-cs"/>
              </a:rPr>
              <a:t>; released </a:t>
            </a:r>
            <a:r>
              <a:rPr kumimoji="0" lang="en-US" sz="1100" b="1" i="0" u="none" strike="noStrike" kern="1200" cap="none" spc="0" normalizeH="0" baseline="0" noProof="0">
                <a:ln>
                  <a:noFill/>
                </a:ln>
                <a:gradFill>
                  <a:gsLst>
                    <a:gs pos="0">
                      <a:srgbClr val="000000"/>
                    </a:gs>
                    <a:gs pos="99000">
                      <a:srgbClr val="000000"/>
                    </a:gs>
                  </a:gsLst>
                  <a:lin ang="5400000" scaled="1"/>
                </a:gradFill>
                <a:effectLst/>
                <a:uLnTx/>
                <a:uFillTx/>
                <a:latin typeface="Segoe UI"/>
                <a:ea typeface="+mn-ea"/>
                <a:cs typeface="+mn-cs"/>
              </a:rPr>
              <a:t>weekly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gradFill>
                  <a:gsLst>
                    <a:gs pos="0">
                      <a:srgbClr val="000000"/>
                    </a:gs>
                    <a:gs pos="99000">
                      <a:srgbClr val="000000"/>
                    </a:gs>
                  </a:gsLst>
                  <a:lin ang="5400000" scaled="1"/>
                </a:gradFill>
                <a:effectLst/>
                <a:uLnTx/>
                <a:uFillTx/>
                <a:latin typeface="Segoe UI"/>
                <a:ea typeface="+mn-ea"/>
                <a:cs typeface="+mn-cs"/>
              </a:rPr>
              <a:t>Unsupported </a:t>
            </a:r>
            <a:r>
              <a:rPr kumimoji="0" lang="en-US" sz="1100" b="0" i="0" u="none" strike="noStrike" kern="1200" cap="none" spc="0" normalizeH="0" baseline="0" noProof="0">
                <a:ln>
                  <a:noFill/>
                </a:ln>
                <a:gradFill>
                  <a:gsLst>
                    <a:gs pos="0">
                      <a:srgbClr val="000000"/>
                    </a:gs>
                    <a:gs pos="99000">
                      <a:srgbClr val="000000"/>
                    </a:gs>
                  </a:gsLst>
                  <a:lin ang="5400000" scaled="1"/>
                </a:gradFill>
                <a:effectLst/>
                <a:uLnTx/>
                <a:uFillTx/>
                <a:latin typeface="Segoe UI"/>
                <a:ea typeface="+mn-ea"/>
                <a:cs typeface="+mn-cs"/>
              </a:rPr>
              <a:t>insider channel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gradFill>
                  <a:gsLst>
                    <a:gs pos="0">
                      <a:srgbClr val="000000"/>
                    </a:gs>
                    <a:gs pos="99000">
                      <a:srgbClr val="000000"/>
                    </a:gs>
                  </a:gsLst>
                  <a:lin ang="5400000" scaled="1"/>
                </a:gradFill>
                <a:effectLst/>
                <a:uLnTx/>
                <a:uFillTx/>
                <a:latin typeface="Segoe UI"/>
                <a:ea typeface="+mn-ea"/>
                <a:cs typeface="+mn-cs"/>
              </a:rPr>
              <a:t>Use </a:t>
            </a:r>
            <a:r>
              <a:rPr kumimoji="0" lang="en-US" sz="1100" b="0" i="0" u="none" strike="noStrike" kern="1200" cap="none" spc="0" normalizeH="0" baseline="0" noProof="0">
                <a:ln>
                  <a:noFill/>
                </a:ln>
                <a:gradFill>
                  <a:gsLst>
                    <a:gs pos="0">
                      <a:srgbClr val="000000"/>
                    </a:gs>
                    <a:gs pos="99000">
                      <a:srgbClr val="000000"/>
                    </a:gs>
                  </a:gsLst>
                  <a:lin ang="5400000" scaled="1"/>
                </a:gradFill>
                <a:effectLst/>
                <a:uLnTx/>
                <a:uFillTx/>
                <a:latin typeface="Segoe UI"/>
                <a:ea typeface="+mn-ea"/>
                <a:cs typeface="+mn-cs"/>
              </a:rPr>
              <a:t>to validate new features in active development</a:t>
            </a:r>
          </a:p>
        </p:txBody>
      </p:sp>
      <p:sp>
        <p:nvSpPr>
          <p:cNvPr id="27" name="TextBox 26">
            <a:extLst>
              <a:ext uri="{FF2B5EF4-FFF2-40B4-BE49-F238E27FC236}">
                <a16:creationId xmlns:a16="http://schemas.microsoft.com/office/drawing/2014/main" id="{AD4DD72C-F322-F9A4-3073-4A39BD6D53FD}"/>
              </a:ext>
            </a:extLst>
          </p:cNvPr>
          <p:cNvSpPr txBox="1"/>
          <p:nvPr/>
        </p:nvSpPr>
        <p:spPr>
          <a:xfrm flipH="1">
            <a:off x="1772802" y="2466502"/>
            <a:ext cx="3749039" cy="340270"/>
          </a:xfrm>
          <a:prstGeom prst="roundRect">
            <a:avLst>
              <a:gd name="adj" fmla="val 50000"/>
            </a:avLst>
          </a:prstGeom>
          <a:solidFill>
            <a:srgbClr val="0078D4"/>
          </a:solidFill>
        </p:spPr>
        <p:txBody>
          <a:bodyPr wrap="square" tIns="36000" bIns="36000" rtlCol="0" anchor="ctr">
            <a:spAutoFit/>
          </a:bodyPr>
          <a:lstStyle>
            <a:defPPr>
              <a:defRPr lang="en-US"/>
            </a:defPPr>
            <a:lvl1pPr algn="ctr">
              <a:defRPr sz="1800" b="1">
                <a:gradFill>
                  <a:gsLst>
                    <a:gs pos="10000">
                      <a:schemeClr val="bg1"/>
                    </a:gs>
                    <a:gs pos="62000">
                      <a:schemeClr val="bg1"/>
                    </a:gs>
                  </a:gsLst>
                  <a:lin ang="13500000" scaled="1"/>
                </a:gradFill>
                <a:latin typeface="+mj-lt"/>
              </a:defRPr>
            </a:lvl1p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gradFill>
                  <a:gsLst>
                    <a:gs pos="10000">
                      <a:srgbClr val="FFFFFF"/>
                    </a:gs>
                    <a:gs pos="62000">
                      <a:srgbClr val="FFFFFF"/>
                    </a:gs>
                  </a:gsLst>
                  <a:lin ang="13500000" scaled="1"/>
                </a:gradFill>
                <a:effectLst/>
                <a:uLnTx/>
                <a:uFillTx/>
                <a:latin typeface="Segoe UI Semibold"/>
                <a:ea typeface="+mn-ea"/>
                <a:cs typeface="+mn-cs"/>
              </a:rPr>
              <a:t>Changes added based on feedback and quality </a:t>
            </a:r>
          </a:p>
        </p:txBody>
      </p:sp>
      <p:sp>
        <p:nvSpPr>
          <p:cNvPr id="9" name="Freeform: Shape 38">
            <a:extLst>
              <a:ext uri="{FF2B5EF4-FFF2-40B4-BE49-F238E27FC236}">
                <a16:creationId xmlns:a16="http://schemas.microsoft.com/office/drawing/2014/main" id="{06222EDD-BB54-CB4D-B89B-B971883812A1}"/>
              </a:ext>
              <a:ext uri="{C183D7F6-B498-43B3-948B-1728B52AA6E4}">
                <adec:decorative xmlns:adec="http://schemas.microsoft.com/office/drawing/2017/decorative" val="0"/>
              </a:ext>
            </a:extLst>
          </p:cNvPr>
          <p:cNvSpPr/>
          <p:nvPr/>
        </p:nvSpPr>
        <p:spPr>
          <a:xfrm>
            <a:off x="784752" y="3061765"/>
            <a:ext cx="1073318" cy="595217"/>
          </a:xfrm>
          <a:prstGeom prst="roundRect">
            <a:avLst/>
          </a:prstGeom>
          <a:gradFill flip="none" rotWithShape="1">
            <a:gsLst>
              <a:gs pos="0">
                <a:srgbClr val="2A446F"/>
              </a:gs>
              <a:gs pos="99000">
                <a:srgbClr val="0078D4"/>
              </a:gs>
            </a:gsLst>
            <a:lin ang="5400000" scaled="1"/>
            <a:tileRect/>
          </a:gradFill>
          <a:effectLst/>
          <a:scene3d>
            <a:camera prst="orthographicFront">
              <a:rot lat="0" lon="0" rev="0"/>
            </a:camera>
            <a:lightRig rig="twoPt" dir="tl"/>
          </a:scene3d>
          <a:sp3d prstMaterial="flat"/>
        </p:spPr>
        <p:style>
          <a:lnRef idx="0">
            <a:schemeClr val="lt1">
              <a:hueOff val="0"/>
              <a:satOff val="0"/>
              <a:lumOff val="0"/>
              <a:alphaOff val="0"/>
            </a:schemeClr>
          </a:lnRef>
          <a:fillRef idx="3">
            <a:schemeClr val="accent1">
              <a:shade val="80000"/>
              <a:hueOff val="0"/>
              <a:satOff val="0"/>
              <a:lumOff val="0"/>
              <a:alphaOff val="0"/>
            </a:schemeClr>
          </a:fillRef>
          <a:effectRef idx="3">
            <a:schemeClr val="accent1">
              <a:shade val="80000"/>
              <a:hueOff val="0"/>
              <a:satOff val="0"/>
              <a:lumOff val="0"/>
              <a:alphaOff val="0"/>
            </a:schemeClr>
          </a:effectRef>
          <a:fontRef idx="minor">
            <a:schemeClr val="lt1"/>
          </a:fontRef>
        </p:style>
        <p:txBody>
          <a:bodyPr spcFirstLastPara="0" vert="horz" wrap="square" lIns="81356" tIns="81356" rIns="81356" bIns="81356" numCol="1" spcCol="1270" anchor="ctr" anchorCtr="0">
            <a:noAutofit/>
          </a:bodyPr>
          <a:lstStyle/>
          <a:p>
            <a:pPr marL="0" marR="0" lvl="0" indent="0" algn="ctr" defTabSz="488950" rtl="0" eaLnBrk="1" fontAlgn="auto" latinLnBrk="0" hangingPunct="1">
              <a:lnSpc>
                <a:spcPct val="90000"/>
              </a:lnSpc>
              <a:spcBef>
                <a:spcPct val="0"/>
              </a:spcBef>
              <a:spcAft>
                <a:spcPct val="35000"/>
              </a:spcAft>
              <a:buClrTx/>
              <a:buSzTx/>
              <a:buFontTx/>
              <a:buNone/>
              <a:tabLst/>
              <a:defRPr/>
            </a:pPr>
            <a:r>
              <a:rPr kumimoji="0" lang="en-US" sz="1200" b="1" i="0" u="none" strike="noStrike" kern="1200" cap="none" spc="0" normalizeH="0" baseline="0" noProof="0">
                <a:ln>
                  <a:noFill/>
                </a:ln>
                <a:solidFill>
                  <a:prstClr val="white"/>
                </a:solidFill>
                <a:effectLst/>
                <a:uLnTx/>
                <a:uFillTx/>
                <a:latin typeface="Segoe UI Semibold"/>
                <a:ea typeface="+mn-ea"/>
                <a:cs typeface="Segoe UI" panose="020B0502040204020203" pitchFamily="34" charset="0"/>
              </a:rPr>
              <a:t>Current Channel (Preview)</a:t>
            </a:r>
          </a:p>
        </p:txBody>
      </p:sp>
      <p:sp>
        <p:nvSpPr>
          <p:cNvPr id="24" name="TextBox 23">
            <a:extLst>
              <a:ext uri="{FF2B5EF4-FFF2-40B4-BE49-F238E27FC236}">
                <a16:creationId xmlns:a16="http://schemas.microsoft.com/office/drawing/2014/main" id="{2F330AFE-9F50-6A53-9660-99FFB49819FD}"/>
              </a:ext>
            </a:extLst>
          </p:cNvPr>
          <p:cNvSpPr txBox="1"/>
          <p:nvPr/>
        </p:nvSpPr>
        <p:spPr>
          <a:xfrm>
            <a:off x="2062255" y="3061764"/>
            <a:ext cx="3749040" cy="595217"/>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gradFill>
                  <a:gsLst>
                    <a:gs pos="0">
                      <a:srgbClr val="000000"/>
                    </a:gs>
                    <a:gs pos="99000">
                      <a:srgbClr val="000000"/>
                    </a:gs>
                  </a:gsLst>
                  <a:lin ang="5400000" scaled="1"/>
                </a:gradFill>
                <a:effectLst/>
                <a:uLnTx/>
                <a:uFillTx/>
                <a:latin typeface="Segoe UI"/>
                <a:ea typeface="+mn-ea"/>
                <a:cs typeface="+mn-cs"/>
              </a:rPr>
              <a:t>Unscheduled</a:t>
            </a:r>
            <a:r>
              <a:rPr kumimoji="0" lang="en-US" sz="1100" b="0" i="0" u="none" strike="noStrike" kern="1200" cap="none" spc="0" normalizeH="0" baseline="0" noProof="0">
                <a:ln>
                  <a:noFill/>
                </a:ln>
                <a:gradFill>
                  <a:gsLst>
                    <a:gs pos="0">
                      <a:srgbClr val="000000"/>
                    </a:gs>
                    <a:gs pos="99000">
                      <a:srgbClr val="000000"/>
                    </a:gs>
                  </a:gsLst>
                  <a:lin ang="5400000" scaled="1"/>
                </a:gradFill>
                <a:effectLst/>
                <a:uLnTx/>
                <a:uFillTx/>
                <a:latin typeface="Segoe UI"/>
                <a:ea typeface="+mn-ea"/>
                <a:cs typeface="+mn-cs"/>
              </a:rPr>
              <a:t>; </a:t>
            </a:r>
            <a:r>
              <a:rPr kumimoji="0" lang="en-US" sz="1100" b="1" i="0" u="none" strike="noStrike" kern="1200" cap="none" spc="0" normalizeH="0" baseline="0" noProof="0">
                <a:ln>
                  <a:noFill/>
                </a:ln>
                <a:gradFill>
                  <a:gsLst>
                    <a:gs pos="0">
                      <a:srgbClr val="000000"/>
                    </a:gs>
                    <a:gs pos="99000">
                      <a:srgbClr val="000000"/>
                    </a:gs>
                  </a:gsLst>
                  <a:lin ang="5400000" scaled="1"/>
                </a:gradFill>
                <a:effectLst/>
                <a:uLnTx/>
                <a:uFillTx/>
                <a:latin typeface="Segoe UI"/>
                <a:ea typeface="+mn-ea"/>
                <a:cs typeface="+mn-cs"/>
              </a:rPr>
              <a:t>multiple</a:t>
            </a:r>
            <a:r>
              <a:rPr kumimoji="0" lang="en-US" sz="1100" b="0" i="0" u="none" strike="noStrike" kern="1200" cap="none" spc="0" normalizeH="0" baseline="0" noProof="0">
                <a:ln>
                  <a:noFill/>
                </a:ln>
                <a:gradFill>
                  <a:gsLst>
                    <a:gs pos="0">
                      <a:srgbClr val="000000"/>
                    </a:gs>
                    <a:gs pos="99000">
                      <a:srgbClr val="000000"/>
                    </a:gs>
                  </a:gsLst>
                  <a:lin ang="5400000" scaled="1"/>
                </a:gradFill>
                <a:effectLst/>
                <a:uLnTx/>
                <a:uFillTx/>
                <a:latin typeface="Segoe UI"/>
                <a:ea typeface="+mn-ea"/>
                <a:cs typeface="+mn-cs"/>
              </a:rPr>
              <a:t> releases every </a:t>
            </a:r>
            <a:r>
              <a:rPr kumimoji="0" lang="en-US" sz="1100" b="1" i="0" u="none" strike="noStrike" kern="1200" cap="none" spc="0" normalizeH="0" baseline="0" noProof="0">
                <a:ln>
                  <a:noFill/>
                </a:ln>
                <a:gradFill>
                  <a:gsLst>
                    <a:gs pos="0">
                      <a:srgbClr val="000000"/>
                    </a:gs>
                    <a:gs pos="99000">
                      <a:srgbClr val="000000"/>
                    </a:gs>
                  </a:gsLst>
                  <a:lin ang="5400000" scaled="1"/>
                </a:gradFill>
                <a:effectLst/>
                <a:uLnTx/>
                <a:uFillTx/>
                <a:latin typeface="Segoe UI"/>
                <a:ea typeface="+mn-ea"/>
                <a:cs typeface="+mn-cs"/>
              </a:rPr>
              <a:t>month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gradFill>
                  <a:gsLst>
                    <a:gs pos="0">
                      <a:srgbClr val="000000"/>
                    </a:gs>
                    <a:gs pos="99000">
                      <a:srgbClr val="000000"/>
                    </a:gs>
                  </a:gsLst>
                  <a:lin ang="5400000" scaled="1"/>
                </a:gradFill>
                <a:effectLst/>
                <a:uLnTx/>
                <a:uFillTx/>
                <a:latin typeface="Segoe UI"/>
                <a:ea typeface="+mn-ea"/>
                <a:cs typeface="+mn-cs"/>
              </a:rPr>
              <a:t>Supported </a:t>
            </a:r>
            <a:r>
              <a:rPr kumimoji="0" lang="en-US" sz="1100" b="0" i="0" u="none" strike="noStrike" kern="1200" cap="none" spc="0" normalizeH="0" baseline="0" noProof="0">
                <a:ln>
                  <a:noFill/>
                </a:ln>
                <a:gradFill>
                  <a:gsLst>
                    <a:gs pos="0">
                      <a:srgbClr val="000000"/>
                    </a:gs>
                    <a:gs pos="99000">
                      <a:srgbClr val="000000"/>
                    </a:gs>
                  </a:gsLst>
                  <a:lin ang="5400000" scaled="1"/>
                </a:gradFill>
                <a:effectLst/>
                <a:uLnTx/>
                <a:uFillTx/>
                <a:latin typeface="Segoe UI"/>
                <a:ea typeface="+mn-ea"/>
                <a:cs typeface="+mn-cs"/>
              </a:rPr>
              <a:t>until the next version is released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gradFill>
                  <a:gsLst>
                    <a:gs pos="0">
                      <a:srgbClr val="000000"/>
                    </a:gs>
                    <a:gs pos="99000">
                      <a:srgbClr val="000000"/>
                    </a:gs>
                  </a:gsLst>
                  <a:lin ang="5400000" scaled="1"/>
                </a:gradFill>
                <a:effectLst/>
                <a:uLnTx/>
                <a:uFillTx/>
                <a:latin typeface="Segoe UI"/>
                <a:ea typeface="+mn-ea"/>
                <a:cs typeface="+mn-cs"/>
              </a:rPr>
              <a:t>Use </a:t>
            </a:r>
            <a:r>
              <a:rPr kumimoji="0" lang="en-US" sz="1100" b="0" i="0" u="none" strike="noStrike" kern="1200" cap="none" spc="0" normalizeH="0" baseline="0" noProof="0">
                <a:ln>
                  <a:noFill/>
                </a:ln>
                <a:gradFill>
                  <a:gsLst>
                    <a:gs pos="0">
                      <a:srgbClr val="000000"/>
                    </a:gs>
                    <a:gs pos="99000">
                      <a:srgbClr val="000000"/>
                    </a:gs>
                  </a:gsLst>
                  <a:lin ang="5400000" scaled="1"/>
                </a:gradFill>
                <a:effectLst/>
                <a:uLnTx/>
                <a:uFillTx/>
                <a:latin typeface="Segoe UI"/>
                <a:ea typeface="+mn-ea"/>
                <a:cs typeface="+mn-cs"/>
              </a:rPr>
              <a:t>to preview new features that are about to ship</a:t>
            </a:r>
          </a:p>
        </p:txBody>
      </p:sp>
      <p:sp>
        <p:nvSpPr>
          <p:cNvPr id="25" name="TextBox 24">
            <a:extLst>
              <a:ext uri="{FF2B5EF4-FFF2-40B4-BE49-F238E27FC236}">
                <a16:creationId xmlns:a16="http://schemas.microsoft.com/office/drawing/2014/main" id="{6EB3CB3F-5A74-7115-5AD7-014449D0912B}"/>
              </a:ext>
            </a:extLst>
          </p:cNvPr>
          <p:cNvSpPr txBox="1"/>
          <p:nvPr/>
        </p:nvSpPr>
        <p:spPr>
          <a:xfrm flipH="1">
            <a:off x="1772802" y="3779387"/>
            <a:ext cx="3749039" cy="340270"/>
          </a:xfrm>
          <a:prstGeom prst="roundRect">
            <a:avLst>
              <a:gd name="adj" fmla="val 50000"/>
            </a:avLst>
          </a:prstGeom>
          <a:solidFill>
            <a:srgbClr val="0078D4"/>
          </a:solidFill>
        </p:spPr>
        <p:txBody>
          <a:bodyPr wrap="square" tIns="36000" bIns="36000" rtlCol="0" anchor="ctr">
            <a:spAutoFit/>
          </a:bodyPr>
          <a:lstStyle>
            <a:defPPr>
              <a:defRPr lang="en-US"/>
            </a:defPPr>
            <a:lvl1pPr algn="ctr">
              <a:defRPr sz="1800" b="1">
                <a:gradFill>
                  <a:gsLst>
                    <a:gs pos="10000">
                      <a:schemeClr val="bg1"/>
                    </a:gs>
                    <a:gs pos="62000">
                      <a:schemeClr val="bg1"/>
                    </a:gs>
                  </a:gsLst>
                  <a:lin ang="13500000" scaled="1"/>
                </a:gradFill>
                <a:latin typeface="+mj-lt"/>
              </a:defRPr>
            </a:lvl1p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gradFill>
                  <a:gsLst>
                    <a:gs pos="10000">
                      <a:srgbClr val="FFFFFF"/>
                    </a:gs>
                    <a:gs pos="62000">
                      <a:srgbClr val="FFFFFF"/>
                    </a:gs>
                  </a:gsLst>
                  <a:lin ang="13500000" scaled="1"/>
                </a:gradFill>
                <a:effectLst/>
                <a:uLnTx/>
                <a:uFillTx/>
                <a:latin typeface="Segoe UI Semibold"/>
                <a:ea typeface="+mn-ea"/>
                <a:cs typeface="+mn-cs"/>
              </a:rPr>
              <a:t>Changes added based on feedback and quality </a:t>
            </a:r>
          </a:p>
        </p:txBody>
      </p:sp>
      <p:sp>
        <p:nvSpPr>
          <p:cNvPr id="18" name="TextBox 17">
            <a:extLst>
              <a:ext uri="{FF2B5EF4-FFF2-40B4-BE49-F238E27FC236}">
                <a16:creationId xmlns:a16="http://schemas.microsoft.com/office/drawing/2014/main" id="{31CBEBCA-A47D-5DCD-EE1F-987594AF4B91}"/>
              </a:ext>
            </a:extLst>
          </p:cNvPr>
          <p:cNvSpPr txBox="1"/>
          <p:nvPr/>
        </p:nvSpPr>
        <p:spPr>
          <a:xfrm>
            <a:off x="432751" y="4868973"/>
            <a:ext cx="277484" cy="862031"/>
          </a:xfrm>
          <a:prstGeom prst="rect">
            <a:avLst/>
          </a:prstGeom>
          <a:solidFill>
            <a:schemeClr val="bg1"/>
          </a:solidFill>
        </p:spPr>
        <p:txBody>
          <a:bodyPr vert="vert270"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Segoe UI Semibold"/>
                <a:ea typeface="+mn-ea"/>
                <a:cs typeface="+mn-cs"/>
              </a:rPr>
              <a:t>Production</a:t>
            </a:r>
          </a:p>
        </p:txBody>
      </p:sp>
      <p:sp>
        <p:nvSpPr>
          <p:cNvPr id="11" name="Freeform: Shape 32">
            <a:extLst>
              <a:ext uri="{FF2B5EF4-FFF2-40B4-BE49-F238E27FC236}">
                <a16:creationId xmlns:a16="http://schemas.microsoft.com/office/drawing/2014/main" id="{8F8B6BE2-599C-105A-F695-5602D36BFD49}"/>
              </a:ext>
            </a:extLst>
          </p:cNvPr>
          <p:cNvSpPr/>
          <p:nvPr/>
        </p:nvSpPr>
        <p:spPr>
          <a:xfrm>
            <a:off x="784752" y="4365238"/>
            <a:ext cx="1073318" cy="595217"/>
          </a:xfrm>
          <a:prstGeom prst="roundRect">
            <a:avLst/>
          </a:prstGeom>
          <a:gradFill flip="none" rotWithShape="1">
            <a:gsLst>
              <a:gs pos="0">
                <a:srgbClr val="2A446F"/>
              </a:gs>
              <a:gs pos="99000">
                <a:srgbClr val="0078D4"/>
              </a:gs>
            </a:gsLst>
            <a:lin ang="5400000" scaled="1"/>
            <a:tileRect/>
          </a:gradFill>
          <a:effectLst/>
          <a:scene3d>
            <a:camera prst="orthographicFront">
              <a:rot lat="0" lon="0" rev="0"/>
            </a:camera>
            <a:lightRig rig="twoPt" dir="tl"/>
          </a:scene3d>
          <a:sp3d prstMaterial="flat"/>
        </p:spPr>
        <p:style>
          <a:lnRef idx="0">
            <a:schemeClr val="lt1">
              <a:hueOff val="0"/>
              <a:satOff val="0"/>
              <a:lumOff val="0"/>
              <a:alphaOff val="0"/>
            </a:schemeClr>
          </a:lnRef>
          <a:fillRef idx="3">
            <a:schemeClr val="accent1">
              <a:shade val="80000"/>
              <a:hueOff val="0"/>
              <a:satOff val="0"/>
              <a:lumOff val="0"/>
              <a:alphaOff val="0"/>
            </a:schemeClr>
          </a:fillRef>
          <a:effectRef idx="3">
            <a:schemeClr val="accent1">
              <a:shade val="80000"/>
              <a:hueOff val="0"/>
              <a:satOff val="0"/>
              <a:lumOff val="0"/>
              <a:alphaOff val="0"/>
            </a:schemeClr>
          </a:effectRef>
          <a:fontRef idx="minor">
            <a:schemeClr val="lt1"/>
          </a:fontRef>
        </p:style>
        <p:txBody>
          <a:bodyPr spcFirstLastPara="0" vert="horz" wrap="square" lIns="81356" tIns="81356" rIns="81356" bIns="81356" numCol="1" spcCol="1270" anchor="ctr" anchorCtr="0">
            <a:noAutofit/>
          </a:bodyPr>
          <a:lstStyle/>
          <a:p>
            <a:pPr marL="0" marR="0" lvl="0" indent="0" algn="ctr" defTabSz="488950" rtl="0" eaLnBrk="1" fontAlgn="auto" latinLnBrk="0" hangingPunct="1">
              <a:lnSpc>
                <a:spcPct val="90000"/>
              </a:lnSpc>
              <a:spcBef>
                <a:spcPct val="0"/>
              </a:spcBef>
              <a:spcAft>
                <a:spcPct val="35000"/>
              </a:spcAft>
              <a:buClrTx/>
              <a:buSzTx/>
              <a:buFontTx/>
              <a:buNone/>
              <a:tabLst/>
              <a:defRPr/>
            </a:pPr>
            <a:r>
              <a:rPr kumimoji="0" lang="en-US" sz="1200" b="1" i="0" u="none" strike="noStrike" kern="1200" cap="none" spc="0" normalizeH="0" baseline="0" noProof="0">
                <a:ln>
                  <a:noFill/>
                </a:ln>
                <a:solidFill>
                  <a:prstClr val="white"/>
                </a:solidFill>
                <a:effectLst/>
                <a:uLnTx/>
                <a:uFillTx/>
                <a:latin typeface="Segoe UI Semibold"/>
                <a:ea typeface="+mn-ea"/>
                <a:cs typeface="Segoe UI" panose="020B0502040204020203" pitchFamily="34" charset="0"/>
              </a:rPr>
              <a:t>Current Channel</a:t>
            </a:r>
          </a:p>
        </p:txBody>
      </p:sp>
      <p:sp>
        <p:nvSpPr>
          <p:cNvPr id="28" name="TextBox 27">
            <a:extLst>
              <a:ext uri="{FF2B5EF4-FFF2-40B4-BE49-F238E27FC236}">
                <a16:creationId xmlns:a16="http://schemas.microsoft.com/office/drawing/2014/main" id="{95A6B073-06C8-4CAA-547F-77FAA4B5D3CB}"/>
              </a:ext>
            </a:extLst>
          </p:cNvPr>
          <p:cNvSpPr txBox="1"/>
          <p:nvPr/>
        </p:nvSpPr>
        <p:spPr>
          <a:xfrm>
            <a:off x="2062255" y="4365237"/>
            <a:ext cx="3749040" cy="595217"/>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gradFill>
                  <a:gsLst>
                    <a:gs pos="0">
                      <a:srgbClr val="000000"/>
                    </a:gs>
                    <a:gs pos="99000">
                      <a:srgbClr val="000000"/>
                    </a:gs>
                  </a:gsLst>
                  <a:lin ang="5400000" scaled="1"/>
                </a:gradFill>
                <a:effectLst/>
                <a:uLnTx/>
                <a:uFillTx/>
                <a:latin typeface="Segoe UI"/>
                <a:ea typeface="+mn-ea"/>
                <a:cs typeface="+mn-cs"/>
              </a:rPr>
              <a:t>Unscheduled</a:t>
            </a:r>
            <a:r>
              <a:rPr kumimoji="0" lang="en-US" sz="1100" b="0" i="0" u="none" strike="noStrike" kern="1200" cap="none" spc="0" normalizeH="0" baseline="0" noProof="0">
                <a:ln>
                  <a:noFill/>
                </a:ln>
                <a:gradFill>
                  <a:gsLst>
                    <a:gs pos="0">
                      <a:srgbClr val="000000"/>
                    </a:gs>
                    <a:gs pos="99000">
                      <a:srgbClr val="000000"/>
                    </a:gs>
                  </a:gsLst>
                  <a:lin ang="5400000" scaled="1"/>
                </a:gradFill>
                <a:effectLst/>
                <a:uLnTx/>
                <a:uFillTx/>
                <a:latin typeface="Segoe UI"/>
                <a:ea typeface="+mn-ea"/>
                <a:cs typeface="+mn-cs"/>
              </a:rPr>
              <a:t>; </a:t>
            </a:r>
            <a:r>
              <a:rPr kumimoji="0" lang="en-US" sz="1100" b="1" i="0" u="none" strike="noStrike" kern="1200" cap="none" spc="0" normalizeH="0" baseline="0" noProof="0">
                <a:ln>
                  <a:noFill/>
                </a:ln>
                <a:gradFill>
                  <a:gsLst>
                    <a:gs pos="0">
                      <a:srgbClr val="000000"/>
                    </a:gs>
                    <a:gs pos="99000">
                      <a:srgbClr val="000000"/>
                    </a:gs>
                  </a:gsLst>
                  <a:lin ang="5400000" scaled="1"/>
                </a:gradFill>
                <a:effectLst/>
                <a:uLnTx/>
                <a:uFillTx/>
                <a:latin typeface="Segoe UI"/>
                <a:ea typeface="+mn-ea"/>
                <a:cs typeface="+mn-cs"/>
              </a:rPr>
              <a:t>multiple</a:t>
            </a:r>
            <a:r>
              <a:rPr kumimoji="0" lang="en-US" sz="1100" b="0" i="0" u="none" strike="noStrike" kern="1200" cap="none" spc="0" normalizeH="0" baseline="0" noProof="0">
                <a:ln>
                  <a:noFill/>
                </a:ln>
                <a:gradFill>
                  <a:gsLst>
                    <a:gs pos="0">
                      <a:srgbClr val="000000"/>
                    </a:gs>
                    <a:gs pos="99000">
                      <a:srgbClr val="000000"/>
                    </a:gs>
                  </a:gsLst>
                  <a:lin ang="5400000" scaled="1"/>
                </a:gradFill>
                <a:effectLst/>
                <a:uLnTx/>
                <a:uFillTx/>
                <a:latin typeface="Segoe UI"/>
                <a:ea typeface="+mn-ea"/>
                <a:cs typeface="+mn-cs"/>
              </a:rPr>
              <a:t> releases every </a:t>
            </a:r>
            <a:r>
              <a:rPr kumimoji="0" lang="en-US" sz="1100" b="1" i="0" u="none" strike="noStrike" kern="1200" cap="none" spc="0" normalizeH="0" baseline="0" noProof="0">
                <a:ln>
                  <a:noFill/>
                </a:ln>
                <a:gradFill>
                  <a:gsLst>
                    <a:gs pos="0">
                      <a:srgbClr val="000000"/>
                    </a:gs>
                    <a:gs pos="99000">
                      <a:srgbClr val="000000"/>
                    </a:gs>
                  </a:gsLst>
                  <a:lin ang="5400000" scaled="1"/>
                </a:gradFill>
                <a:effectLst/>
                <a:uLnTx/>
                <a:uFillTx/>
                <a:latin typeface="Segoe UI"/>
                <a:ea typeface="+mn-ea"/>
                <a:cs typeface="+mn-cs"/>
              </a:rPr>
              <a:t>month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gradFill>
                  <a:gsLst>
                    <a:gs pos="0">
                      <a:srgbClr val="000000"/>
                    </a:gs>
                    <a:gs pos="99000">
                      <a:srgbClr val="000000"/>
                    </a:gs>
                  </a:gsLst>
                  <a:lin ang="5400000" scaled="1"/>
                </a:gradFill>
                <a:effectLst/>
                <a:uLnTx/>
                <a:uFillTx/>
                <a:latin typeface="Segoe UI"/>
                <a:ea typeface="+mn-ea"/>
                <a:cs typeface="+mn-cs"/>
              </a:rPr>
              <a:t>Supported </a:t>
            </a:r>
            <a:r>
              <a:rPr kumimoji="0" lang="en-US" sz="1100" b="0" i="0" u="none" strike="noStrike" kern="1200" cap="none" spc="0" normalizeH="0" baseline="0" noProof="0">
                <a:ln>
                  <a:noFill/>
                </a:ln>
                <a:gradFill>
                  <a:gsLst>
                    <a:gs pos="0">
                      <a:srgbClr val="000000"/>
                    </a:gs>
                    <a:gs pos="99000">
                      <a:srgbClr val="000000"/>
                    </a:gs>
                  </a:gsLst>
                  <a:lin ang="5400000" scaled="1"/>
                </a:gradFill>
                <a:effectLst/>
                <a:uLnTx/>
                <a:uFillTx/>
                <a:latin typeface="Segoe UI"/>
                <a:ea typeface="+mn-ea"/>
                <a:cs typeface="+mn-cs"/>
              </a:rPr>
              <a:t>until the next version is released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gradFill>
                  <a:gsLst>
                    <a:gs pos="0">
                      <a:srgbClr val="000000"/>
                    </a:gs>
                    <a:gs pos="99000">
                      <a:srgbClr val="000000"/>
                    </a:gs>
                  </a:gsLst>
                  <a:lin ang="5400000" scaled="1"/>
                </a:gradFill>
                <a:effectLst/>
                <a:uLnTx/>
                <a:uFillTx/>
                <a:latin typeface="Segoe UI"/>
                <a:ea typeface="+mn-ea"/>
                <a:cs typeface="+mn-cs"/>
              </a:rPr>
              <a:t>Recommended </a:t>
            </a:r>
            <a:r>
              <a:rPr kumimoji="0" lang="en-US" sz="1100" b="0" i="0" u="none" strike="noStrike" kern="1200" cap="none" spc="0" normalizeH="0" baseline="0" noProof="0">
                <a:ln>
                  <a:noFill/>
                </a:ln>
                <a:gradFill>
                  <a:gsLst>
                    <a:gs pos="0">
                      <a:srgbClr val="000000"/>
                    </a:gs>
                    <a:gs pos="99000">
                      <a:srgbClr val="000000"/>
                    </a:gs>
                  </a:gsLst>
                  <a:lin ang="5400000" scaled="1"/>
                </a:gradFill>
                <a:effectLst/>
                <a:uLnTx/>
                <a:uFillTx/>
                <a:latin typeface="Segoe UI"/>
                <a:ea typeface="+mn-ea"/>
                <a:cs typeface="+mn-cs"/>
              </a:rPr>
              <a:t>for users that want the latest on release</a:t>
            </a:r>
          </a:p>
        </p:txBody>
      </p:sp>
      <p:sp>
        <p:nvSpPr>
          <p:cNvPr id="29" name="TextBox 28">
            <a:extLst>
              <a:ext uri="{FF2B5EF4-FFF2-40B4-BE49-F238E27FC236}">
                <a16:creationId xmlns:a16="http://schemas.microsoft.com/office/drawing/2014/main" id="{4E2B5D4D-624A-5DD8-28D5-F2316204C341}"/>
              </a:ext>
            </a:extLst>
          </p:cNvPr>
          <p:cNvSpPr txBox="1"/>
          <p:nvPr/>
        </p:nvSpPr>
        <p:spPr>
          <a:xfrm flipH="1">
            <a:off x="1772802" y="5177201"/>
            <a:ext cx="3749039" cy="340270"/>
          </a:xfrm>
          <a:prstGeom prst="roundRect">
            <a:avLst>
              <a:gd name="adj" fmla="val 50000"/>
            </a:avLst>
          </a:prstGeom>
          <a:solidFill>
            <a:srgbClr val="0078D4"/>
          </a:solidFill>
        </p:spPr>
        <p:txBody>
          <a:bodyPr wrap="square" tIns="36000" bIns="36000" rtlCol="0" anchor="ctr">
            <a:spAutoFit/>
          </a:bodyPr>
          <a:lstStyle>
            <a:defPPr>
              <a:defRPr lang="en-US"/>
            </a:defPPr>
            <a:lvl1pPr algn="ctr">
              <a:defRPr sz="1800" b="1">
                <a:gradFill>
                  <a:gsLst>
                    <a:gs pos="10000">
                      <a:schemeClr val="bg1"/>
                    </a:gs>
                    <a:gs pos="62000">
                      <a:schemeClr val="bg1"/>
                    </a:gs>
                  </a:gsLst>
                  <a:lin ang="13500000" scaled="1"/>
                </a:gradFill>
                <a:latin typeface="+mj-lt"/>
              </a:defRPr>
            </a:lvl1p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gradFill>
                  <a:gsLst>
                    <a:gs pos="10000">
                      <a:srgbClr val="FFFFFF"/>
                    </a:gs>
                    <a:gs pos="62000">
                      <a:srgbClr val="FFFFFF"/>
                    </a:gs>
                  </a:gsLst>
                  <a:lin ang="13500000" scaled="1"/>
                </a:gradFill>
                <a:effectLst/>
                <a:uLnTx/>
                <a:uFillTx/>
                <a:latin typeface="Segoe UI Semibold"/>
                <a:ea typeface="+mn-ea"/>
                <a:cs typeface="+mn-cs"/>
              </a:rPr>
              <a:t>Changes added in 4-8 weeks</a:t>
            </a:r>
          </a:p>
        </p:txBody>
      </p:sp>
      <p:sp>
        <p:nvSpPr>
          <p:cNvPr id="4" name="Freeform: Shape 21">
            <a:extLst>
              <a:ext uri="{FF2B5EF4-FFF2-40B4-BE49-F238E27FC236}">
                <a16:creationId xmlns:a16="http://schemas.microsoft.com/office/drawing/2014/main" id="{378B441E-5EA7-5066-B1D4-47697709F3B9}"/>
              </a:ext>
            </a:extLst>
          </p:cNvPr>
          <p:cNvSpPr/>
          <p:nvPr/>
        </p:nvSpPr>
        <p:spPr>
          <a:xfrm>
            <a:off x="784752" y="5677568"/>
            <a:ext cx="1073318" cy="595217"/>
          </a:xfrm>
          <a:prstGeom prst="roundRect">
            <a:avLst/>
          </a:prstGeom>
          <a:gradFill flip="none" rotWithShape="1">
            <a:gsLst>
              <a:gs pos="0">
                <a:srgbClr val="2A446F"/>
              </a:gs>
              <a:gs pos="99000">
                <a:srgbClr val="0078D4"/>
              </a:gs>
            </a:gsLst>
            <a:lin ang="5400000" scaled="1"/>
            <a:tileRect/>
          </a:gradFill>
          <a:effectLst/>
          <a:scene3d>
            <a:camera prst="orthographicFront">
              <a:rot lat="0" lon="0" rev="0"/>
            </a:camera>
            <a:lightRig rig="twoPt" dir="tl"/>
          </a:scene3d>
          <a:sp3d prstMaterial="flat"/>
        </p:spPr>
        <p:style>
          <a:lnRef idx="0">
            <a:schemeClr val="lt1">
              <a:hueOff val="0"/>
              <a:satOff val="0"/>
              <a:lumOff val="0"/>
              <a:alphaOff val="0"/>
            </a:schemeClr>
          </a:lnRef>
          <a:fillRef idx="3">
            <a:schemeClr val="accent1">
              <a:shade val="80000"/>
              <a:hueOff val="0"/>
              <a:satOff val="0"/>
              <a:lumOff val="0"/>
              <a:alphaOff val="0"/>
            </a:schemeClr>
          </a:fillRef>
          <a:effectRef idx="3">
            <a:schemeClr val="accent1">
              <a:shade val="80000"/>
              <a:hueOff val="0"/>
              <a:satOff val="0"/>
              <a:lumOff val="0"/>
              <a:alphaOff val="0"/>
            </a:schemeClr>
          </a:effectRef>
          <a:fontRef idx="minor">
            <a:schemeClr val="lt1"/>
          </a:fontRef>
        </p:style>
        <p:txBody>
          <a:bodyPr spcFirstLastPara="0" vert="horz" wrap="square" lIns="81356" tIns="81356" rIns="81356" bIns="81356" numCol="1" spcCol="1270" anchor="ctr" anchorCtr="0">
            <a:noAutofit/>
          </a:bodyPr>
          <a:lstStyle/>
          <a:p>
            <a:pPr marL="0" marR="0" lvl="0" indent="0" algn="ctr" defTabSz="488950" rtl="0" eaLnBrk="1" fontAlgn="auto" latinLnBrk="0" hangingPunct="1">
              <a:lnSpc>
                <a:spcPct val="90000"/>
              </a:lnSpc>
              <a:spcBef>
                <a:spcPct val="0"/>
              </a:spcBef>
              <a:spcAft>
                <a:spcPct val="35000"/>
              </a:spcAft>
              <a:buClrTx/>
              <a:buSzTx/>
              <a:buFontTx/>
              <a:buNone/>
              <a:tabLst/>
              <a:defRPr/>
            </a:pPr>
            <a:r>
              <a:rPr kumimoji="0" lang="en-US" sz="1200" b="1" i="0" u="none" strike="noStrike" kern="1200" cap="none" spc="0" normalizeH="0" baseline="0" noProof="0">
                <a:ln>
                  <a:noFill/>
                </a:ln>
                <a:solidFill>
                  <a:prstClr val="white"/>
                </a:solidFill>
                <a:effectLst/>
                <a:uLnTx/>
                <a:uFillTx/>
                <a:latin typeface="Segoe UI Semibold"/>
                <a:ea typeface="+mn-ea"/>
                <a:cs typeface="Segoe UI" panose="020B0502040204020203" pitchFamily="34" charset="0"/>
              </a:rPr>
              <a:t>Monthly Enterprise Channel</a:t>
            </a:r>
          </a:p>
        </p:txBody>
      </p:sp>
      <p:sp>
        <p:nvSpPr>
          <p:cNvPr id="23" name="TextBox 22">
            <a:extLst>
              <a:ext uri="{FF2B5EF4-FFF2-40B4-BE49-F238E27FC236}">
                <a16:creationId xmlns:a16="http://schemas.microsoft.com/office/drawing/2014/main" id="{E8C0DD48-B75F-3C61-3943-80F22452F999}"/>
              </a:ext>
            </a:extLst>
          </p:cNvPr>
          <p:cNvSpPr txBox="1"/>
          <p:nvPr/>
        </p:nvSpPr>
        <p:spPr>
          <a:xfrm>
            <a:off x="2062255" y="5677567"/>
            <a:ext cx="3749040" cy="595217"/>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gradFill>
                  <a:gsLst>
                    <a:gs pos="0">
                      <a:srgbClr val="000000"/>
                    </a:gs>
                    <a:gs pos="99000">
                      <a:srgbClr val="000000"/>
                    </a:gs>
                  </a:gsLst>
                  <a:lin ang="5400000" scaled="1"/>
                </a:gradFill>
                <a:effectLst/>
                <a:uLnTx/>
                <a:uFillTx/>
                <a:latin typeface="Segoe UI"/>
                <a:ea typeface="+mn-ea"/>
                <a:cs typeface="+mn-cs"/>
              </a:rPr>
              <a:t>Scheduled</a:t>
            </a:r>
            <a:r>
              <a:rPr kumimoji="0" lang="en-US" sz="1100" b="0" i="0" u="none" strike="noStrike" kern="1200" cap="none" spc="0" normalizeH="0" baseline="0" noProof="0">
                <a:ln>
                  <a:noFill/>
                </a:ln>
                <a:gradFill>
                  <a:gsLst>
                    <a:gs pos="0">
                      <a:srgbClr val="000000"/>
                    </a:gs>
                    <a:gs pos="99000">
                      <a:srgbClr val="000000"/>
                    </a:gs>
                  </a:gsLst>
                  <a:lin ang="5400000" scaled="1"/>
                </a:gradFill>
                <a:effectLst/>
                <a:uLnTx/>
                <a:uFillTx/>
                <a:latin typeface="Segoe UI"/>
                <a:ea typeface="+mn-ea"/>
                <a:cs typeface="+mn-cs"/>
              </a:rPr>
              <a:t>; release on </a:t>
            </a:r>
            <a:r>
              <a:rPr kumimoji="0" lang="en-US" sz="1100" b="1" i="0" u="none" strike="noStrike" kern="1200" cap="none" spc="0" normalizeH="0" baseline="0" noProof="0">
                <a:ln>
                  <a:noFill/>
                </a:ln>
                <a:gradFill>
                  <a:gsLst>
                    <a:gs pos="0">
                      <a:srgbClr val="000000"/>
                    </a:gs>
                    <a:gs pos="99000">
                      <a:srgbClr val="000000"/>
                    </a:gs>
                  </a:gsLst>
                  <a:lin ang="5400000" scaled="1"/>
                </a:gradFill>
                <a:effectLst/>
                <a:uLnTx/>
                <a:uFillTx/>
                <a:latin typeface="Segoe UI"/>
                <a:ea typeface="+mn-ea"/>
                <a:cs typeface="+mn-cs"/>
              </a:rPr>
              <a:t>Patch Tuesday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gradFill>
                  <a:gsLst>
                    <a:gs pos="0">
                      <a:srgbClr val="000000"/>
                    </a:gs>
                    <a:gs pos="99000">
                      <a:srgbClr val="000000"/>
                    </a:gs>
                  </a:gsLst>
                  <a:lin ang="5400000" scaled="1"/>
                </a:gradFill>
                <a:effectLst/>
                <a:uLnTx/>
                <a:uFillTx/>
                <a:latin typeface="Segoe UI"/>
                <a:ea typeface="+mn-ea"/>
                <a:cs typeface="+mn-cs"/>
              </a:rPr>
              <a:t>Supported </a:t>
            </a:r>
            <a:r>
              <a:rPr kumimoji="0" lang="en-US" sz="1100" b="0" i="0" u="none" strike="noStrike" kern="1200" cap="none" spc="0" normalizeH="0" baseline="0" noProof="0">
                <a:ln>
                  <a:noFill/>
                </a:ln>
                <a:gradFill>
                  <a:gsLst>
                    <a:gs pos="0">
                      <a:srgbClr val="000000"/>
                    </a:gs>
                    <a:gs pos="99000">
                      <a:srgbClr val="000000"/>
                    </a:gs>
                  </a:gsLst>
                  <a:lin ang="5400000" scaled="1"/>
                </a:gradFill>
                <a:effectLst/>
                <a:uLnTx/>
                <a:uFillTx/>
                <a:latin typeface="Segoe UI"/>
                <a:ea typeface="+mn-ea"/>
                <a:cs typeface="+mn-cs"/>
              </a:rPr>
              <a:t>for 60 days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gradFill>
                  <a:gsLst>
                    <a:gs pos="0">
                      <a:srgbClr val="000000"/>
                    </a:gs>
                    <a:gs pos="99000">
                      <a:srgbClr val="000000"/>
                    </a:gs>
                  </a:gsLst>
                  <a:lin ang="5400000" scaled="1"/>
                </a:gradFill>
                <a:effectLst/>
                <a:uLnTx/>
                <a:uFillTx/>
                <a:latin typeface="Segoe UI"/>
                <a:ea typeface="+mn-ea"/>
                <a:cs typeface="+mn-cs"/>
              </a:rPr>
              <a:t>Recommended </a:t>
            </a:r>
            <a:r>
              <a:rPr kumimoji="0" lang="en-US" sz="1100" b="0" i="0" u="none" strike="noStrike" kern="1200" cap="none" spc="0" normalizeH="0" baseline="0" noProof="0">
                <a:ln>
                  <a:noFill/>
                </a:ln>
                <a:gradFill>
                  <a:gsLst>
                    <a:gs pos="0">
                      <a:srgbClr val="000000"/>
                    </a:gs>
                    <a:gs pos="99000">
                      <a:srgbClr val="000000"/>
                    </a:gs>
                  </a:gsLst>
                  <a:lin ang="5400000" scaled="1"/>
                </a:gradFill>
                <a:effectLst/>
                <a:uLnTx/>
                <a:uFillTx/>
                <a:latin typeface="Segoe UI"/>
                <a:ea typeface="+mn-ea"/>
                <a:cs typeface="+mn-cs"/>
              </a:rPr>
              <a:t>for enterprise customers</a:t>
            </a:r>
          </a:p>
        </p:txBody>
      </p:sp>
      <p:sp>
        <p:nvSpPr>
          <p:cNvPr id="60" name="TextBox 59">
            <a:extLst>
              <a:ext uri="{FF2B5EF4-FFF2-40B4-BE49-F238E27FC236}">
                <a16:creationId xmlns:a16="http://schemas.microsoft.com/office/drawing/2014/main" id="{FB48FE9E-884D-8952-4D0B-67C9838672A3}"/>
              </a:ext>
            </a:extLst>
          </p:cNvPr>
          <p:cNvSpPr txBox="1"/>
          <p:nvPr/>
        </p:nvSpPr>
        <p:spPr>
          <a:xfrm>
            <a:off x="5904341" y="1741119"/>
            <a:ext cx="5577815" cy="582757"/>
          </a:xfrm>
          <a:prstGeom prst="rect">
            <a:avLst/>
          </a:prstGeom>
          <a:noFill/>
        </p:spPr>
        <p:txBody>
          <a:bodyPr wrap="square" rtlCol="0">
            <a:noAutofit/>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1200" b="0" i="0" u="none" strike="noStrike" kern="1200" cap="none" spc="0" normalizeH="0" baseline="0" noProof="0">
                <a:ln>
                  <a:noFill/>
                </a:ln>
                <a:solidFill>
                  <a:prstClr val="black"/>
                </a:solidFill>
                <a:effectLst/>
                <a:uLnTx/>
                <a:uFillTx/>
                <a:latin typeface="Segoe UI"/>
                <a:ea typeface="+mn-ea"/>
                <a:cs typeface="+mn-cs"/>
              </a:rPr>
              <a:t>Define your user personas and leverage </a:t>
            </a:r>
            <a:r>
              <a:rPr kumimoji="0" lang="en-US" sz="1200" b="1" i="0" u="none" strike="noStrike" kern="1200" cap="none" spc="0" normalizeH="0" baseline="0" noProof="0">
                <a:ln>
                  <a:noFill/>
                </a:ln>
                <a:solidFill>
                  <a:prstClr val="black"/>
                </a:solidFill>
                <a:effectLst/>
                <a:uLnTx/>
                <a:uFillTx/>
                <a:latin typeface="Segoe UI"/>
                <a:ea typeface="+mn-ea"/>
                <a:cs typeface="+mn-cs"/>
              </a:rPr>
              <a:t>faster update channels </a:t>
            </a:r>
            <a:r>
              <a:rPr kumimoji="0" lang="en-US" sz="1200" b="0" i="0" u="none" strike="noStrike" kern="1200" cap="none" spc="0" normalizeH="0" baseline="0" noProof="0">
                <a:ln>
                  <a:noFill/>
                </a:ln>
                <a:solidFill>
                  <a:prstClr val="black"/>
                </a:solidFill>
                <a:effectLst/>
                <a:uLnTx/>
                <a:uFillTx/>
                <a:latin typeface="Segoe UI"/>
                <a:ea typeface="+mn-ea"/>
                <a:cs typeface="+mn-cs"/>
              </a:rPr>
              <a:t>to validate new features and changes </a:t>
            </a:r>
            <a:r>
              <a:rPr kumimoji="0" lang="en-US" sz="1200" b="1" i="0" u="none" strike="noStrike" kern="1200" cap="none" spc="0" normalizeH="0" baseline="0" noProof="0">
                <a:ln>
                  <a:noFill/>
                </a:ln>
                <a:solidFill>
                  <a:prstClr val="black"/>
                </a:solidFill>
                <a:effectLst/>
                <a:uLnTx/>
                <a:uFillTx/>
                <a:latin typeface="Segoe UI"/>
                <a:ea typeface="+mn-ea"/>
                <a:cs typeface="+mn-cs"/>
              </a:rPr>
              <a:t>before </a:t>
            </a:r>
            <a:r>
              <a:rPr kumimoji="0" lang="en-US" sz="1200" b="0" i="0" u="none" strike="noStrike" kern="1200" cap="none" spc="0" normalizeH="0" baseline="0" noProof="0">
                <a:ln>
                  <a:noFill/>
                </a:ln>
                <a:solidFill>
                  <a:prstClr val="black"/>
                </a:solidFill>
                <a:effectLst/>
                <a:uLnTx/>
                <a:uFillTx/>
                <a:latin typeface="Segoe UI"/>
                <a:ea typeface="+mn-ea"/>
                <a:cs typeface="+mn-cs"/>
              </a:rPr>
              <a:t>broad deployment</a:t>
            </a:r>
          </a:p>
        </p:txBody>
      </p:sp>
      <p:sp>
        <p:nvSpPr>
          <p:cNvPr id="72" name="TextBox 71">
            <a:extLst>
              <a:ext uri="{FF2B5EF4-FFF2-40B4-BE49-F238E27FC236}">
                <a16:creationId xmlns:a16="http://schemas.microsoft.com/office/drawing/2014/main" id="{4AAE41B5-6139-245F-F546-261BD8B043EC}"/>
              </a:ext>
            </a:extLst>
          </p:cNvPr>
          <p:cNvSpPr txBox="1"/>
          <p:nvPr/>
        </p:nvSpPr>
        <p:spPr>
          <a:xfrm>
            <a:off x="6061497" y="2337145"/>
            <a:ext cx="980427" cy="416255"/>
          </a:xfrm>
          <a:prstGeom prst="rect">
            <a:avLst/>
          </a:prstGeom>
          <a:noFill/>
          <a:ln>
            <a:noFill/>
          </a:ln>
        </p:spPr>
        <p:txBody>
          <a:bodyPr wrap="square" rtlCol="0" anchor="b">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prstClr val="black"/>
                </a:solidFill>
                <a:effectLst/>
                <a:uLnTx/>
                <a:uFillTx/>
                <a:latin typeface="Segoe UI"/>
                <a:ea typeface="+mn-ea"/>
                <a:cs typeface="+mn-cs"/>
              </a:rPr>
              <a:t>Beta or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prstClr val="black"/>
                </a:solidFill>
                <a:effectLst/>
                <a:uLnTx/>
                <a:uFillTx/>
                <a:latin typeface="Segoe UI"/>
                <a:ea typeface="+mn-ea"/>
                <a:cs typeface="+mn-cs"/>
              </a:rPr>
              <a:t>CC (Preview)</a:t>
            </a:r>
          </a:p>
        </p:txBody>
      </p:sp>
      <p:sp>
        <p:nvSpPr>
          <p:cNvPr id="71" name="Rectangle: Diagonal Corners Snipped 7">
            <a:extLst>
              <a:ext uri="{FF2B5EF4-FFF2-40B4-BE49-F238E27FC236}">
                <a16:creationId xmlns:a16="http://schemas.microsoft.com/office/drawing/2014/main" id="{B073B793-579C-9079-82CE-FF912FB3EE67}"/>
              </a:ext>
            </a:extLst>
          </p:cNvPr>
          <p:cNvSpPr/>
          <p:nvPr/>
        </p:nvSpPr>
        <p:spPr>
          <a:xfrm>
            <a:off x="6098742" y="2762622"/>
            <a:ext cx="915761" cy="582757"/>
          </a:xfrm>
          <a:prstGeom prst="roundRect">
            <a:avLst/>
          </a:prstGeom>
          <a:solidFill>
            <a:srgbClr val="0078D4"/>
          </a:solidFill>
          <a:ln>
            <a:noFill/>
          </a:ln>
        </p:spPr>
        <p:style>
          <a:lnRef idx="2">
            <a:schemeClr val="accent4">
              <a:shade val="15000"/>
            </a:schemeClr>
          </a:lnRef>
          <a:fillRef idx="1">
            <a:schemeClr val="accent4"/>
          </a:fillRef>
          <a:effectRef idx="0">
            <a:schemeClr val="accent4"/>
          </a:effectRef>
          <a:fontRef idx="minor">
            <a:schemeClr val="lt1"/>
          </a:fontRef>
        </p:style>
        <p:txBody>
          <a:bodyPr spcFirstLastPara="0" vert="horz" wrap="square" lIns="81356" tIns="81356" rIns="81356" bIns="81356" numCol="1" spcCol="1270" anchor="ctr" anchorCtr="0">
            <a:noAutofit/>
          </a:bodyPr>
          <a:lstStyle/>
          <a:p>
            <a:pPr marL="0" marR="0" lvl="0" indent="0" algn="ctr" defTabSz="488950" rtl="0" eaLnBrk="1" fontAlgn="auto" latinLnBrk="0" hangingPunct="1">
              <a:lnSpc>
                <a:spcPct val="90000"/>
              </a:lnSpc>
              <a:spcBef>
                <a:spcPct val="0"/>
              </a:spcBef>
              <a:spcAft>
                <a:spcPct val="35000"/>
              </a:spcAft>
              <a:buClrTx/>
              <a:buSzTx/>
              <a:buFontTx/>
              <a:buNone/>
              <a:tabLst/>
              <a:defRPr/>
            </a:pPr>
            <a:r>
              <a:rPr kumimoji="0" lang="en-US" sz="1050" b="0" i="0" u="none" strike="noStrike" kern="1200" cap="none" spc="0" normalizeH="0" baseline="0" noProof="0">
                <a:ln>
                  <a:noFill/>
                </a:ln>
                <a:solidFill>
                  <a:prstClr val="white"/>
                </a:solidFill>
                <a:effectLst/>
                <a:uLnTx/>
                <a:uFillTx/>
                <a:latin typeface="Segoe UI"/>
                <a:ea typeface="+mn-ea"/>
                <a:cs typeface="+mn-cs"/>
              </a:rPr>
              <a:t>Pioneers</a:t>
            </a:r>
          </a:p>
        </p:txBody>
      </p:sp>
      <p:sp>
        <p:nvSpPr>
          <p:cNvPr id="70" name="TextBox 69">
            <a:extLst>
              <a:ext uri="{FF2B5EF4-FFF2-40B4-BE49-F238E27FC236}">
                <a16:creationId xmlns:a16="http://schemas.microsoft.com/office/drawing/2014/main" id="{37FD449F-AD49-2710-9E2F-BDA46732DA90}"/>
              </a:ext>
            </a:extLst>
          </p:cNvPr>
          <p:cNvSpPr txBox="1"/>
          <p:nvPr/>
        </p:nvSpPr>
        <p:spPr>
          <a:xfrm>
            <a:off x="7593494" y="2337145"/>
            <a:ext cx="915761" cy="416255"/>
          </a:xfrm>
          <a:prstGeom prst="rect">
            <a:avLst/>
          </a:prstGeom>
          <a:noFill/>
          <a:ln>
            <a:noFill/>
          </a:ln>
        </p:spPr>
        <p:txBody>
          <a:bodyPr wrap="square" rtlCol="0" anchor="b">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prstClr val="black"/>
                </a:solidFill>
                <a:effectLst/>
                <a:uLnTx/>
                <a:uFillTx/>
                <a:latin typeface="Segoe UI"/>
                <a:ea typeface="+mn-ea"/>
                <a:cs typeface="+mn-cs"/>
              </a:rPr>
              <a:t>Current Channel</a:t>
            </a:r>
          </a:p>
        </p:txBody>
      </p:sp>
      <p:sp>
        <p:nvSpPr>
          <p:cNvPr id="69" name="Rectangle: Diagonal Corners Snipped 8">
            <a:extLst>
              <a:ext uri="{FF2B5EF4-FFF2-40B4-BE49-F238E27FC236}">
                <a16:creationId xmlns:a16="http://schemas.microsoft.com/office/drawing/2014/main" id="{3340E79D-4C86-4749-B192-ED91FBE708B8}"/>
              </a:ext>
            </a:extLst>
          </p:cNvPr>
          <p:cNvSpPr/>
          <p:nvPr/>
        </p:nvSpPr>
        <p:spPr>
          <a:xfrm>
            <a:off x="7593494" y="2762622"/>
            <a:ext cx="915761" cy="582757"/>
          </a:xfrm>
          <a:prstGeom prst="roundRect">
            <a:avLst/>
          </a:prstGeom>
          <a:solidFill>
            <a:srgbClr val="0078D4"/>
          </a:solidFill>
          <a:ln>
            <a:noFill/>
          </a:ln>
        </p:spPr>
        <p:style>
          <a:lnRef idx="2">
            <a:schemeClr val="accent4">
              <a:shade val="15000"/>
            </a:schemeClr>
          </a:lnRef>
          <a:fillRef idx="1">
            <a:schemeClr val="accent4"/>
          </a:fillRef>
          <a:effectRef idx="0">
            <a:schemeClr val="accent4"/>
          </a:effectRef>
          <a:fontRef idx="minor">
            <a:schemeClr val="lt1"/>
          </a:fontRef>
        </p:style>
        <p:txBody>
          <a:bodyPr spcFirstLastPara="0" vert="horz" wrap="square" lIns="81356" tIns="81356" rIns="81356" bIns="81356" numCol="1" spcCol="1270" anchor="ctr" anchorCtr="0">
            <a:noAutofit/>
          </a:bodyPr>
          <a:lstStyle/>
          <a:p>
            <a:pPr marL="0" marR="0" lvl="0" indent="0" algn="ctr" defTabSz="488950" rtl="0" eaLnBrk="1" fontAlgn="auto" latinLnBrk="0" hangingPunct="1">
              <a:lnSpc>
                <a:spcPct val="90000"/>
              </a:lnSpc>
              <a:spcBef>
                <a:spcPct val="0"/>
              </a:spcBef>
              <a:spcAft>
                <a:spcPct val="35000"/>
              </a:spcAft>
              <a:buClrTx/>
              <a:buSzTx/>
              <a:buFontTx/>
              <a:buNone/>
              <a:tabLst/>
              <a:defRPr/>
            </a:pPr>
            <a:r>
              <a:rPr kumimoji="0" lang="en-US" sz="1050" b="0" i="0" u="none" strike="noStrike" kern="1200" cap="none" spc="0" normalizeH="0" baseline="0" noProof="0">
                <a:ln>
                  <a:noFill/>
                </a:ln>
                <a:solidFill>
                  <a:prstClr val="white"/>
                </a:solidFill>
                <a:effectLst/>
                <a:uLnTx/>
                <a:uFillTx/>
                <a:latin typeface="Segoe UI"/>
                <a:ea typeface="+mn-ea"/>
                <a:cs typeface="+mn-cs"/>
              </a:rPr>
              <a:t>Early adopters</a:t>
            </a:r>
          </a:p>
        </p:txBody>
      </p:sp>
      <p:sp>
        <p:nvSpPr>
          <p:cNvPr id="68" name="TextBox 67">
            <a:extLst>
              <a:ext uri="{FF2B5EF4-FFF2-40B4-BE49-F238E27FC236}">
                <a16:creationId xmlns:a16="http://schemas.microsoft.com/office/drawing/2014/main" id="{B496957D-789E-FC3C-EE0E-9EFD9A7EAF1A}"/>
              </a:ext>
            </a:extLst>
          </p:cNvPr>
          <p:cNvSpPr txBox="1"/>
          <p:nvPr/>
        </p:nvSpPr>
        <p:spPr>
          <a:xfrm>
            <a:off x="9075462" y="2510526"/>
            <a:ext cx="915761" cy="249753"/>
          </a:xfrm>
          <a:prstGeom prst="rect">
            <a:avLst/>
          </a:prstGeom>
          <a:noFill/>
          <a:ln>
            <a:noFill/>
          </a:ln>
        </p:spPr>
        <p:txBody>
          <a:bodyPr wrap="square" rtlCol="0" anchor="b">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prstClr val="black"/>
                </a:solidFill>
                <a:effectLst/>
                <a:uLnTx/>
                <a:uFillTx/>
                <a:latin typeface="Segoe UI"/>
                <a:ea typeface="+mn-ea"/>
                <a:cs typeface="+mn-cs"/>
              </a:rPr>
              <a:t>MEC</a:t>
            </a:r>
          </a:p>
        </p:txBody>
      </p:sp>
      <p:sp>
        <p:nvSpPr>
          <p:cNvPr id="67" name="Rectangle: Diagonal Corners Snipped 9">
            <a:extLst>
              <a:ext uri="{FF2B5EF4-FFF2-40B4-BE49-F238E27FC236}">
                <a16:creationId xmlns:a16="http://schemas.microsoft.com/office/drawing/2014/main" id="{D394598E-2B31-84BE-2611-AE7FD64BBC7F}"/>
              </a:ext>
            </a:extLst>
          </p:cNvPr>
          <p:cNvSpPr/>
          <p:nvPr/>
        </p:nvSpPr>
        <p:spPr>
          <a:xfrm>
            <a:off x="9075462" y="2762622"/>
            <a:ext cx="915761" cy="582757"/>
          </a:xfrm>
          <a:prstGeom prst="roundRect">
            <a:avLst/>
          </a:prstGeom>
          <a:solidFill>
            <a:srgbClr val="0078D4"/>
          </a:solidFill>
          <a:ln>
            <a:noFill/>
          </a:ln>
        </p:spPr>
        <p:style>
          <a:lnRef idx="2">
            <a:schemeClr val="accent4">
              <a:shade val="15000"/>
            </a:schemeClr>
          </a:lnRef>
          <a:fillRef idx="1">
            <a:schemeClr val="accent4"/>
          </a:fillRef>
          <a:effectRef idx="0">
            <a:schemeClr val="accent4"/>
          </a:effectRef>
          <a:fontRef idx="minor">
            <a:schemeClr val="lt1"/>
          </a:fontRef>
        </p:style>
        <p:txBody>
          <a:bodyPr spcFirstLastPara="0" vert="horz" wrap="square" lIns="81356" tIns="81356" rIns="81356" bIns="81356" numCol="1" spcCol="1270" anchor="ctr" anchorCtr="0">
            <a:noAutofit/>
          </a:bodyPr>
          <a:lstStyle/>
          <a:p>
            <a:pPr marL="0" marR="0" lvl="0" indent="0" algn="ctr" defTabSz="488950" rtl="0" eaLnBrk="1" fontAlgn="auto" latinLnBrk="0" hangingPunct="1">
              <a:lnSpc>
                <a:spcPct val="90000"/>
              </a:lnSpc>
              <a:spcBef>
                <a:spcPct val="0"/>
              </a:spcBef>
              <a:spcAft>
                <a:spcPct val="35000"/>
              </a:spcAft>
              <a:buClrTx/>
              <a:buSzTx/>
              <a:buFontTx/>
              <a:buNone/>
              <a:tabLst/>
              <a:defRPr/>
            </a:pPr>
            <a:r>
              <a:rPr kumimoji="0" lang="en-US" sz="1050" b="0" i="0" u="none" strike="noStrike" kern="1200" cap="none" spc="0" normalizeH="0" baseline="0" noProof="0">
                <a:ln>
                  <a:noFill/>
                </a:ln>
                <a:solidFill>
                  <a:prstClr val="white"/>
                </a:solidFill>
                <a:effectLst/>
                <a:uLnTx/>
                <a:uFillTx/>
                <a:latin typeface="Segoe UI"/>
                <a:ea typeface="+mn-ea"/>
                <a:cs typeface="+mn-cs"/>
              </a:rPr>
              <a:t>Broad userbase </a:t>
            </a:r>
          </a:p>
        </p:txBody>
      </p:sp>
      <p:sp>
        <p:nvSpPr>
          <p:cNvPr id="66" name="TextBox 65">
            <a:extLst>
              <a:ext uri="{FF2B5EF4-FFF2-40B4-BE49-F238E27FC236}">
                <a16:creationId xmlns:a16="http://schemas.microsoft.com/office/drawing/2014/main" id="{D658FD41-9855-543E-D75B-2AFD1106AD52}"/>
              </a:ext>
            </a:extLst>
          </p:cNvPr>
          <p:cNvSpPr txBox="1"/>
          <p:nvPr/>
        </p:nvSpPr>
        <p:spPr>
          <a:xfrm>
            <a:off x="10557429" y="2510467"/>
            <a:ext cx="915761" cy="249753"/>
          </a:xfrm>
          <a:prstGeom prst="rect">
            <a:avLst/>
          </a:prstGeom>
          <a:noFill/>
          <a:ln>
            <a:noFill/>
          </a:ln>
        </p:spPr>
        <p:txBody>
          <a:bodyPr wrap="square" rtlCol="0" anchor="b">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prstClr val="black"/>
                </a:solidFill>
                <a:effectLst/>
                <a:uLnTx/>
                <a:uFillTx/>
                <a:latin typeface="Segoe UI"/>
                <a:ea typeface="+mn-ea"/>
                <a:cs typeface="+mn-cs"/>
              </a:rPr>
              <a:t>SAEC</a:t>
            </a:r>
          </a:p>
        </p:txBody>
      </p:sp>
      <p:sp>
        <p:nvSpPr>
          <p:cNvPr id="65" name="Rectangle: Diagonal Corners Snipped 10">
            <a:extLst>
              <a:ext uri="{FF2B5EF4-FFF2-40B4-BE49-F238E27FC236}">
                <a16:creationId xmlns:a16="http://schemas.microsoft.com/office/drawing/2014/main" id="{007884BA-303F-A6A8-B860-B3CD2A448F06}"/>
              </a:ext>
            </a:extLst>
          </p:cNvPr>
          <p:cNvSpPr/>
          <p:nvPr/>
        </p:nvSpPr>
        <p:spPr>
          <a:xfrm>
            <a:off x="10570213" y="2760279"/>
            <a:ext cx="915761" cy="582757"/>
          </a:xfrm>
          <a:prstGeom prst="roundRect">
            <a:avLst/>
          </a:prstGeom>
          <a:solidFill>
            <a:srgbClr val="0078D4"/>
          </a:solidFill>
          <a:ln>
            <a:noFill/>
          </a:ln>
        </p:spPr>
        <p:style>
          <a:lnRef idx="2">
            <a:schemeClr val="accent4">
              <a:shade val="15000"/>
            </a:schemeClr>
          </a:lnRef>
          <a:fillRef idx="1">
            <a:schemeClr val="accent4"/>
          </a:fillRef>
          <a:effectRef idx="0">
            <a:schemeClr val="accent4"/>
          </a:effectRef>
          <a:fontRef idx="minor">
            <a:schemeClr val="lt1"/>
          </a:fontRef>
        </p:style>
        <p:txBody>
          <a:bodyPr spcFirstLastPara="0" vert="horz" wrap="square" lIns="81356" tIns="81356" rIns="81356" bIns="81356" numCol="1" spcCol="1270" anchor="ctr" anchorCtr="0">
            <a:noAutofit/>
          </a:bodyPr>
          <a:lstStyle/>
          <a:p>
            <a:pPr marL="0" marR="0" lvl="0" indent="0" algn="ctr" defTabSz="488950" rtl="0" eaLnBrk="1" fontAlgn="auto" latinLnBrk="0" hangingPunct="1">
              <a:lnSpc>
                <a:spcPct val="90000"/>
              </a:lnSpc>
              <a:spcBef>
                <a:spcPct val="0"/>
              </a:spcBef>
              <a:spcAft>
                <a:spcPct val="35000"/>
              </a:spcAft>
              <a:buClrTx/>
              <a:buSzTx/>
              <a:buFontTx/>
              <a:buNone/>
              <a:tabLst/>
              <a:defRPr/>
            </a:pPr>
            <a:r>
              <a:rPr kumimoji="0" lang="en-US" sz="1050" b="0" i="0" u="none" strike="noStrike" kern="1200" cap="none" spc="0" normalizeH="0" baseline="0" noProof="0">
                <a:ln>
                  <a:noFill/>
                </a:ln>
                <a:solidFill>
                  <a:prstClr val="white"/>
                </a:solidFill>
                <a:effectLst/>
                <a:uLnTx/>
                <a:uFillTx/>
                <a:latin typeface="Segoe UI"/>
                <a:ea typeface="+mn-ea"/>
                <a:cs typeface="+mn-cs"/>
              </a:rPr>
              <a:t>Non-human devices </a:t>
            </a:r>
          </a:p>
        </p:txBody>
      </p:sp>
      <p:sp>
        <p:nvSpPr>
          <p:cNvPr id="38" name="TextBox 37">
            <a:extLst>
              <a:ext uri="{FF2B5EF4-FFF2-40B4-BE49-F238E27FC236}">
                <a16:creationId xmlns:a16="http://schemas.microsoft.com/office/drawing/2014/main" id="{38EB7EDD-A253-D42E-C820-7E91B9E2C497}"/>
              </a:ext>
            </a:extLst>
          </p:cNvPr>
          <p:cNvSpPr txBox="1"/>
          <p:nvPr/>
        </p:nvSpPr>
        <p:spPr>
          <a:xfrm>
            <a:off x="5947701" y="3510532"/>
            <a:ext cx="5577815" cy="803838"/>
          </a:xfrm>
          <a:prstGeom prst="rect">
            <a:avLst/>
          </a:prstGeom>
          <a:noFill/>
        </p:spPr>
        <p:txBody>
          <a:bodyPr wrap="square" rtlCol="0">
            <a:noAutofit/>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2"/>
              <a:tabLst/>
              <a:defRPr/>
            </a:pPr>
            <a:r>
              <a:rPr kumimoji="0" lang="en-US" sz="1200" b="0" i="0" u="none" strike="noStrike" kern="1200" cap="none" spc="0" normalizeH="0" baseline="0" noProof="0">
                <a:ln>
                  <a:noFill/>
                </a:ln>
                <a:solidFill>
                  <a:prstClr val="black"/>
                </a:solidFill>
                <a:effectLst/>
                <a:uLnTx/>
                <a:uFillTx/>
                <a:latin typeface="Segoe UI"/>
                <a:ea typeface="+mn-ea"/>
                <a:cs typeface="+mn-cs"/>
              </a:rPr>
              <a:t>For broad deployment, implement </a:t>
            </a:r>
            <a:r>
              <a:rPr kumimoji="0" lang="en-US" sz="1200" b="1" i="0" u="none" strike="noStrike" kern="1200" cap="none" spc="0" normalizeH="0" baseline="0" noProof="0">
                <a:ln>
                  <a:noFill/>
                </a:ln>
                <a:solidFill>
                  <a:prstClr val="black"/>
                </a:solidFill>
                <a:effectLst/>
                <a:uLnTx/>
                <a:uFillTx/>
                <a:latin typeface="Segoe UI"/>
                <a:ea typeface="+mn-ea"/>
                <a:cs typeface="+mn-cs"/>
              </a:rPr>
              <a:t>custom rollout waves</a:t>
            </a:r>
            <a:r>
              <a:rPr kumimoji="0" lang="en-US" sz="1200" b="0" i="0" u="none" strike="noStrike" kern="1200" cap="none" spc="0" normalizeH="0" baseline="0" noProof="0">
                <a:ln>
                  <a:noFill/>
                </a:ln>
                <a:solidFill>
                  <a:prstClr val="black"/>
                </a:solidFill>
                <a:effectLst/>
                <a:uLnTx/>
                <a:uFillTx/>
                <a:latin typeface="Segoe UI"/>
                <a:ea typeface="+mn-ea"/>
                <a:cs typeface="+mn-cs"/>
              </a:rPr>
              <a:t>, controlling which users go first, while giving sufficient time to pause and rollback if the need arises</a:t>
            </a:r>
          </a:p>
        </p:txBody>
      </p:sp>
      <p:sp>
        <p:nvSpPr>
          <p:cNvPr id="8" name="Arrow: Down 35">
            <a:extLst>
              <a:ext uri="{FF2B5EF4-FFF2-40B4-BE49-F238E27FC236}">
                <a16:creationId xmlns:a16="http://schemas.microsoft.com/office/drawing/2014/main" id="{2C266E0D-723B-F5B4-1CDC-9837A6078D95}"/>
              </a:ext>
              <a:ext uri="{C183D7F6-B498-43B3-948B-1728B52AA6E4}">
                <adec:decorative xmlns:adec="http://schemas.microsoft.com/office/drawing/2017/decorative" val="1"/>
              </a:ext>
            </a:extLst>
          </p:cNvPr>
          <p:cNvSpPr/>
          <p:nvPr/>
        </p:nvSpPr>
        <p:spPr>
          <a:xfrm>
            <a:off x="1151349" y="3536371"/>
            <a:ext cx="340124" cy="680248"/>
          </a:xfrm>
          <a:prstGeom prst="downArrow">
            <a:avLst/>
          </a:prstGeom>
          <a:gradFill>
            <a:gsLst>
              <a:gs pos="0">
                <a:srgbClr val="D9D9D6">
                  <a:alpha val="0"/>
                </a:srgbClr>
              </a:gs>
              <a:gs pos="99000">
                <a:srgbClr val="D9D9D6"/>
              </a:gs>
            </a:gsLst>
            <a:lin ang="5400000" scaled="1"/>
          </a:gradFill>
          <a:ln>
            <a:noFill/>
          </a:ln>
          <a:effectLst/>
          <a:scene3d>
            <a:camera prst="orthographicFront">
              <a:rot lat="0" lon="0" rev="0"/>
            </a:camera>
            <a:lightRig rig="twoPt" dir="tl"/>
          </a:scene3d>
          <a:sp3d prstMaterial="flat"/>
        </p:spPr>
        <p:style>
          <a:lnRef idx="0">
            <a:schemeClr val="lt1">
              <a:hueOff val="0"/>
              <a:satOff val="0"/>
              <a:lumOff val="0"/>
              <a:alphaOff val="0"/>
            </a:schemeClr>
          </a:lnRef>
          <a:fillRef idx="1">
            <a:schemeClr val="accent1">
              <a:tint val="50000"/>
              <a:hueOff val="0"/>
              <a:satOff val="0"/>
              <a:lumOff val="0"/>
              <a:alphaOff val="0"/>
            </a:schemeClr>
          </a:fillRef>
          <a:effectRef idx="3">
            <a:schemeClr val="accent1">
              <a:tint val="50000"/>
              <a:hueOff val="0"/>
              <a:satOff val="0"/>
              <a:lumOff val="0"/>
              <a:alphaOff val="0"/>
            </a:schemeClr>
          </a:effectRef>
          <a:fontRef idx="minor">
            <a:schemeClr val="lt1">
              <a:hueOff val="0"/>
              <a:satOff val="0"/>
              <a:lumOff val="0"/>
              <a:alphaOff val="0"/>
            </a:schemeClr>
          </a:fontRef>
        </p:style>
        <p:txBody>
          <a:bodyPr vert="horz"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hueOff val="0"/>
                  <a:satOff val="0"/>
                  <a:lumOff val="0"/>
                  <a:alphaOff val="0"/>
                </a:prstClr>
              </a:solidFill>
              <a:effectLst/>
              <a:uLnTx/>
              <a:uFillTx/>
              <a:latin typeface="Segoe UI Semibold"/>
              <a:ea typeface="+mn-ea"/>
              <a:cs typeface="Segoe UI" panose="020B0502040204020203" pitchFamily="34" charset="0"/>
            </a:endParaRPr>
          </a:p>
        </p:txBody>
      </p:sp>
      <p:sp>
        <p:nvSpPr>
          <p:cNvPr id="19" name="Left Brace 18">
            <a:extLst>
              <a:ext uri="{FF2B5EF4-FFF2-40B4-BE49-F238E27FC236}">
                <a16:creationId xmlns:a16="http://schemas.microsoft.com/office/drawing/2014/main" id="{2DA91EF0-8633-CAD4-A3D3-A361A9242834}"/>
              </a:ext>
              <a:ext uri="{C183D7F6-B498-43B3-948B-1728B52AA6E4}">
                <adec:decorative xmlns:adec="http://schemas.microsoft.com/office/drawing/2017/decorative" val="1"/>
              </a:ext>
            </a:extLst>
          </p:cNvPr>
          <p:cNvSpPr/>
          <p:nvPr/>
        </p:nvSpPr>
        <p:spPr>
          <a:xfrm>
            <a:off x="558442" y="2033538"/>
            <a:ext cx="177777" cy="1325835"/>
          </a:xfrm>
          <a:prstGeom prst="leftBrace">
            <a:avLst/>
          </a:prstGeom>
          <a:ln w="9525">
            <a:solidFill>
              <a:srgbClr val="B1B3B3"/>
            </a:solidFill>
          </a:ln>
        </p:spPr>
        <p:style>
          <a:lnRef idx="2">
            <a:schemeClr val="dk1"/>
          </a:lnRef>
          <a:fillRef idx="0">
            <a:schemeClr val="dk1"/>
          </a:fillRef>
          <a:effectRef idx="1">
            <a:schemeClr val="dk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7" name="Left Brace 16">
            <a:extLst>
              <a:ext uri="{FF2B5EF4-FFF2-40B4-BE49-F238E27FC236}">
                <a16:creationId xmlns:a16="http://schemas.microsoft.com/office/drawing/2014/main" id="{6CFB81B4-6241-9BB6-E138-AEE7075DAC33}"/>
              </a:ext>
              <a:ext uri="{C183D7F6-B498-43B3-948B-1728B52AA6E4}">
                <adec:decorative xmlns:adec="http://schemas.microsoft.com/office/drawing/2017/decorative" val="1"/>
              </a:ext>
            </a:extLst>
          </p:cNvPr>
          <p:cNvSpPr/>
          <p:nvPr/>
        </p:nvSpPr>
        <p:spPr>
          <a:xfrm>
            <a:off x="549175" y="4637661"/>
            <a:ext cx="177777" cy="1325835"/>
          </a:xfrm>
          <a:prstGeom prst="leftBrace">
            <a:avLst/>
          </a:prstGeom>
          <a:ln w="9525">
            <a:solidFill>
              <a:srgbClr val="B1B3B3"/>
            </a:solidFill>
          </a:ln>
        </p:spPr>
        <p:style>
          <a:lnRef idx="2">
            <a:schemeClr val="dk1"/>
          </a:lnRef>
          <a:fillRef idx="0">
            <a:schemeClr val="dk1"/>
          </a:fillRef>
          <a:effectRef idx="1">
            <a:schemeClr val="dk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cxnSp>
        <p:nvCxnSpPr>
          <p:cNvPr id="30" name="Straight Arrow Connector 29">
            <a:extLst>
              <a:ext uri="{FF2B5EF4-FFF2-40B4-BE49-F238E27FC236}">
                <a16:creationId xmlns:a16="http://schemas.microsoft.com/office/drawing/2014/main" id="{E138B4A9-C889-FB3D-D74B-2878383A9998}"/>
              </a:ext>
              <a:ext uri="{C183D7F6-B498-43B3-948B-1728B52AA6E4}">
                <adec:decorative xmlns:adec="http://schemas.microsoft.com/office/drawing/2017/decorative" val="1"/>
              </a:ext>
            </a:extLst>
          </p:cNvPr>
          <p:cNvCxnSpPr>
            <a:cxnSpLocks/>
          </p:cNvCxnSpPr>
          <p:nvPr/>
        </p:nvCxnSpPr>
        <p:spPr>
          <a:xfrm flipH="1">
            <a:off x="1491473" y="2636637"/>
            <a:ext cx="449087" cy="0"/>
          </a:xfrm>
          <a:prstGeom prst="straightConnector1">
            <a:avLst/>
          </a:prstGeom>
          <a:ln w="19050">
            <a:solidFill>
              <a:srgbClr val="0078D4"/>
            </a:solidFill>
            <a:headEnd type="none" w="lg" len="med"/>
            <a:tailEnd type="arrow" w="lg" len="sm"/>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7ADB79C1-4AA1-E95D-DB1E-C743182F3D56}"/>
              </a:ext>
              <a:ext uri="{C183D7F6-B498-43B3-948B-1728B52AA6E4}">
                <adec:decorative xmlns:adec="http://schemas.microsoft.com/office/drawing/2017/decorative" val="1"/>
              </a:ext>
            </a:extLst>
          </p:cNvPr>
          <p:cNvCxnSpPr>
            <a:cxnSpLocks/>
          </p:cNvCxnSpPr>
          <p:nvPr/>
        </p:nvCxnSpPr>
        <p:spPr>
          <a:xfrm flipH="1">
            <a:off x="1491473" y="3949522"/>
            <a:ext cx="449087" cy="0"/>
          </a:xfrm>
          <a:prstGeom prst="straightConnector1">
            <a:avLst/>
          </a:prstGeom>
          <a:ln w="19050">
            <a:solidFill>
              <a:srgbClr val="0078D4"/>
            </a:solidFill>
            <a:headEnd type="none" w="lg" len="med"/>
            <a:tailEnd type="arrow" w="lg" len="sm"/>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3955BFD5-579F-F05D-0379-95BA9AE1A093}"/>
              </a:ext>
              <a:ext uri="{C183D7F6-B498-43B3-948B-1728B52AA6E4}">
                <adec:decorative xmlns:adec="http://schemas.microsoft.com/office/drawing/2017/decorative" val="1"/>
              </a:ext>
            </a:extLst>
          </p:cNvPr>
          <p:cNvCxnSpPr>
            <a:cxnSpLocks/>
          </p:cNvCxnSpPr>
          <p:nvPr/>
        </p:nvCxnSpPr>
        <p:spPr>
          <a:xfrm flipH="1">
            <a:off x="1491473" y="5347336"/>
            <a:ext cx="449087" cy="0"/>
          </a:xfrm>
          <a:prstGeom prst="straightConnector1">
            <a:avLst/>
          </a:prstGeom>
          <a:ln w="19050">
            <a:solidFill>
              <a:srgbClr val="0078D4"/>
            </a:solidFill>
            <a:headEnd type="none" w="lg" len="med"/>
            <a:tailEnd type="arrow" w="lg" len="sm"/>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9BEF736F-4CA2-BEE2-8DC8-2A6E1DE94A28}"/>
              </a:ext>
            </a:extLst>
          </p:cNvPr>
          <p:cNvSpPr txBox="1"/>
          <p:nvPr/>
        </p:nvSpPr>
        <p:spPr>
          <a:xfrm>
            <a:off x="6997554" y="5119029"/>
            <a:ext cx="582211" cy="261610"/>
          </a:xfrm>
          <a:prstGeom prst="rect">
            <a:avLst/>
          </a:prstGeom>
          <a:solidFill>
            <a:schemeClr val="bg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solidFill>
                <a:effectLst/>
                <a:uLnTx/>
                <a:uFillTx/>
                <a:latin typeface="Segoe UI"/>
                <a:ea typeface="+mn-ea"/>
                <a:cs typeface="+mn-cs"/>
              </a:rPr>
              <a:t>7 days</a:t>
            </a:r>
          </a:p>
        </p:txBody>
      </p:sp>
      <p:sp>
        <p:nvSpPr>
          <p:cNvPr id="47" name="TextBox 46">
            <a:extLst>
              <a:ext uri="{FF2B5EF4-FFF2-40B4-BE49-F238E27FC236}">
                <a16:creationId xmlns:a16="http://schemas.microsoft.com/office/drawing/2014/main" id="{83FE9311-2646-825F-2621-430A99CAE9E8}"/>
              </a:ext>
            </a:extLst>
          </p:cNvPr>
          <p:cNvSpPr txBox="1"/>
          <p:nvPr/>
        </p:nvSpPr>
        <p:spPr>
          <a:xfrm>
            <a:off x="6179708" y="4360367"/>
            <a:ext cx="915761" cy="249753"/>
          </a:xfrm>
          <a:prstGeom prst="rect">
            <a:avLst/>
          </a:prstGeom>
          <a:noFill/>
          <a:ln>
            <a:noFill/>
          </a:ln>
        </p:spPr>
        <p:txBody>
          <a:bodyPr wrap="square" rtlCol="0" anchor="b">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prstClr val="black"/>
                </a:solidFill>
                <a:effectLst/>
                <a:uLnTx/>
                <a:uFillTx/>
                <a:latin typeface="Segoe UI"/>
                <a:ea typeface="+mn-ea"/>
                <a:cs typeface="+mn-cs"/>
              </a:rPr>
              <a:t>Wave 1 (UV)</a:t>
            </a:r>
          </a:p>
        </p:txBody>
      </p:sp>
      <p:sp>
        <p:nvSpPr>
          <p:cNvPr id="53" name="TextBox 52">
            <a:extLst>
              <a:ext uri="{FF2B5EF4-FFF2-40B4-BE49-F238E27FC236}">
                <a16:creationId xmlns:a16="http://schemas.microsoft.com/office/drawing/2014/main" id="{77DE438B-2DA4-C620-9D49-E3B897CDD1E7}"/>
              </a:ext>
            </a:extLst>
          </p:cNvPr>
          <p:cNvSpPr txBox="1"/>
          <p:nvPr/>
        </p:nvSpPr>
        <p:spPr>
          <a:xfrm>
            <a:off x="5874607" y="4619524"/>
            <a:ext cx="1581768" cy="499505"/>
          </a:xfrm>
          <a:prstGeom prst="chevron">
            <a:avLst/>
          </a:prstGeom>
          <a:solidFill>
            <a:srgbClr val="0078D4"/>
          </a:solidFill>
          <a:ln>
            <a:noFill/>
          </a:ln>
        </p:spPr>
        <p:style>
          <a:lnRef idx="0">
            <a:scrgbClr r="0" g="0" b="0"/>
          </a:lnRef>
          <a:fillRef idx="0">
            <a:scrgbClr r="0" g="0" b="0"/>
          </a:fillRef>
          <a:effectRef idx="0">
            <a:scrgbClr r="0" g="0" b="0"/>
          </a:effectRef>
          <a:fontRef idx="minor">
            <a:schemeClr val="lt1"/>
          </a:fontRef>
        </p:style>
        <p:txBody>
          <a:bodyPr spcFirstLastPara="0" vert="horz" wrap="square" lIns="81356" tIns="81356" rIns="81356" bIns="81356" numCol="1" spcCol="1270" anchor="ctr" anchorCtr="0">
            <a:noAutofit/>
          </a:bodyPr>
          <a:lstStyle>
            <a:defPPr>
              <a:defRPr lang="en-US"/>
            </a:defPPr>
            <a:lvl1pPr lvl="0" indent="0" algn="ctr" defTabSz="488950">
              <a:lnSpc>
                <a:spcPct val="90000"/>
              </a:lnSpc>
              <a:spcBef>
                <a:spcPct val="0"/>
              </a:spcBef>
              <a:spcAft>
                <a:spcPct val="35000"/>
              </a:spcAft>
              <a:buNone/>
              <a:defRPr sz="1200">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488950" rtl="0" eaLnBrk="1" fontAlgn="auto" latinLnBrk="0" hangingPunct="1">
              <a:lnSpc>
                <a:spcPct val="90000"/>
              </a:lnSpc>
              <a:spcBef>
                <a:spcPct val="0"/>
              </a:spcBef>
              <a:spcAft>
                <a:spcPct val="35000"/>
              </a:spcAft>
              <a:buClrTx/>
              <a:buSzTx/>
              <a:buFontTx/>
              <a:buNone/>
              <a:tabLst/>
              <a:defRPr/>
            </a:pPr>
            <a:r>
              <a:rPr kumimoji="0" lang="en-US" sz="1050" b="0" i="0" u="none" strike="noStrike" kern="1200" cap="none" spc="0" normalizeH="0" baseline="0" noProof="0">
                <a:ln>
                  <a:noFill/>
                </a:ln>
                <a:solidFill>
                  <a:prstClr val="white"/>
                </a:solidFill>
                <a:effectLst/>
                <a:uLnTx/>
                <a:uFillTx/>
                <a:latin typeface="Segoe UI"/>
                <a:ea typeface="+mn-ea"/>
                <a:cs typeface="+mn-cs"/>
              </a:rPr>
              <a:t>1-10% representation</a:t>
            </a:r>
          </a:p>
        </p:txBody>
      </p:sp>
      <p:sp>
        <p:nvSpPr>
          <p:cNvPr id="44" name="TextBox 43">
            <a:extLst>
              <a:ext uri="{FF2B5EF4-FFF2-40B4-BE49-F238E27FC236}">
                <a16:creationId xmlns:a16="http://schemas.microsoft.com/office/drawing/2014/main" id="{AE096E29-5895-A7F2-AC9D-7B7B6E8897AE}"/>
              </a:ext>
            </a:extLst>
          </p:cNvPr>
          <p:cNvSpPr txBox="1"/>
          <p:nvPr/>
        </p:nvSpPr>
        <p:spPr>
          <a:xfrm>
            <a:off x="8297232" y="5119029"/>
            <a:ext cx="713657" cy="261610"/>
          </a:xfrm>
          <a:prstGeom prst="rect">
            <a:avLst/>
          </a:prstGeom>
          <a:solidFill>
            <a:schemeClr val="bg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solidFill>
                <a:effectLst/>
                <a:uLnTx/>
                <a:uFillTx/>
                <a:latin typeface="Segoe UI"/>
                <a:ea typeface="+mn-ea"/>
                <a:cs typeface="+mn-cs"/>
              </a:rPr>
              <a:t>1-5 days</a:t>
            </a:r>
          </a:p>
        </p:txBody>
      </p:sp>
      <p:sp>
        <p:nvSpPr>
          <p:cNvPr id="48" name="TextBox 47">
            <a:extLst>
              <a:ext uri="{FF2B5EF4-FFF2-40B4-BE49-F238E27FC236}">
                <a16:creationId xmlns:a16="http://schemas.microsoft.com/office/drawing/2014/main" id="{B9C54F28-6E04-E5B9-31CE-FFE8CF144EED}"/>
              </a:ext>
            </a:extLst>
          </p:cNvPr>
          <p:cNvSpPr txBox="1"/>
          <p:nvPr/>
        </p:nvSpPr>
        <p:spPr>
          <a:xfrm>
            <a:off x="7557735" y="4360367"/>
            <a:ext cx="915761" cy="249753"/>
          </a:xfrm>
          <a:prstGeom prst="rect">
            <a:avLst/>
          </a:prstGeom>
          <a:noFill/>
          <a:ln>
            <a:noFill/>
          </a:ln>
        </p:spPr>
        <p:txBody>
          <a:bodyPr wrap="square" rtlCol="0" anchor="b">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prstClr val="black"/>
                </a:solidFill>
                <a:effectLst/>
                <a:uLnTx/>
                <a:uFillTx/>
                <a:latin typeface="Segoe UI"/>
                <a:ea typeface="+mn-ea"/>
                <a:cs typeface="+mn-cs"/>
              </a:rPr>
              <a:t>Wave 2</a:t>
            </a:r>
          </a:p>
        </p:txBody>
      </p:sp>
      <p:sp>
        <p:nvSpPr>
          <p:cNvPr id="52" name="TextBox 51">
            <a:extLst>
              <a:ext uri="{FF2B5EF4-FFF2-40B4-BE49-F238E27FC236}">
                <a16:creationId xmlns:a16="http://schemas.microsoft.com/office/drawing/2014/main" id="{7A4B7734-8574-81AD-6C3A-7E004538899D}"/>
              </a:ext>
            </a:extLst>
          </p:cNvPr>
          <p:cNvSpPr txBox="1"/>
          <p:nvPr/>
        </p:nvSpPr>
        <p:spPr>
          <a:xfrm>
            <a:off x="7267001" y="4619524"/>
            <a:ext cx="1581768" cy="499505"/>
          </a:xfrm>
          <a:prstGeom prst="chevron">
            <a:avLst/>
          </a:prstGeom>
          <a:solidFill>
            <a:srgbClr val="0078D4"/>
          </a:solidFill>
          <a:ln>
            <a:noFill/>
          </a:ln>
        </p:spPr>
        <p:style>
          <a:lnRef idx="0">
            <a:scrgbClr r="0" g="0" b="0"/>
          </a:lnRef>
          <a:fillRef idx="0">
            <a:scrgbClr r="0" g="0" b="0"/>
          </a:fillRef>
          <a:effectRef idx="0">
            <a:scrgbClr r="0" g="0" b="0"/>
          </a:effectRef>
          <a:fontRef idx="minor">
            <a:schemeClr val="lt1"/>
          </a:fontRef>
        </p:style>
        <p:txBody>
          <a:bodyPr spcFirstLastPara="0" vert="horz" wrap="square" lIns="81356" tIns="81356" rIns="81356" bIns="81356" numCol="1" spcCol="1270" anchor="ctr" anchorCtr="0">
            <a:noAutofit/>
          </a:bodyPr>
          <a:lstStyle>
            <a:defPPr>
              <a:defRPr lang="en-US"/>
            </a:defPPr>
            <a:lvl1pPr lvl="0" indent="0" algn="ctr" defTabSz="488950">
              <a:lnSpc>
                <a:spcPct val="90000"/>
              </a:lnSpc>
              <a:spcBef>
                <a:spcPct val="0"/>
              </a:spcBef>
              <a:spcAft>
                <a:spcPct val="35000"/>
              </a:spcAft>
              <a:buNone/>
              <a:defRPr sz="1200">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488950" rtl="0" eaLnBrk="1" fontAlgn="auto" latinLnBrk="0" hangingPunct="1">
              <a:lnSpc>
                <a:spcPct val="90000"/>
              </a:lnSpc>
              <a:spcBef>
                <a:spcPct val="0"/>
              </a:spcBef>
              <a:spcAft>
                <a:spcPct val="35000"/>
              </a:spcAft>
              <a:buClrTx/>
              <a:buSzTx/>
              <a:buFontTx/>
              <a:buNone/>
              <a:tabLst/>
              <a:defRPr/>
            </a:pPr>
            <a:r>
              <a:rPr kumimoji="0" lang="en-US" sz="1050" b="0" i="0" u="none" strike="noStrike" kern="1200" cap="none" spc="0" normalizeH="0" baseline="0" noProof="0">
                <a:ln>
                  <a:noFill/>
                </a:ln>
                <a:solidFill>
                  <a:prstClr val="white"/>
                </a:solidFill>
                <a:effectLst/>
                <a:uLnTx/>
                <a:uFillTx/>
                <a:latin typeface="Segoe UI"/>
                <a:ea typeface="+mn-ea"/>
                <a:cs typeface="+mn-cs"/>
              </a:rPr>
              <a:t>10-15% of users</a:t>
            </a:r>
          </a:p>
        </p:txBody>
      </p:sp>
      <p:sp>
        <p:nvSpPr>
          <p:cNvPr id="46" name="TextBox 45">
            <a:extLst>
              <a:ext uri="{FF2B5EF4-FFF2-40B4-BE49-F238E27FC236}">
                <a16:creationId xmlns:a16="http://schemas.microsoft.com/office/drawing/2014/main" id="{680E2F1F-C44B-8080-4B71-A41DD0F7C7C8}"/>
              </a:ext>
            </a:extLst>
          </p:cNvPr>
          <p:cNvSpPr txBox="1"/>
          <p:nvPr/>
        </p:nvSpPr>
        <p:spPr>
          <a:xfrm>
            <a:off x="9703587" y="5119029"/>
            <a:ext cx="713657" cy="261610"/>
          </a:xfrm>
          <a:prstGeom prst="rect">
            <a:avLst/>
          </a:prstGeom>
          <a:solidFill>
            <a:schemeClr val="bg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solidFill>
                <a:effectLst/>
                <a:uLnTx/>
                <a:uFillTx/>
                <a:latin typeface="Segoe UI"/>
                <a:ea typeface="+mn-ea"/>
                <a:cs typeface="+mn-cs"/>
              </a:rPr>
              <a:t>1-5 days</a:t>
            </a:r>
          </a:p>
        </p:txBody>
      </p:sp>
      <p:sp>
        <p:nvSpPr>
          <p:cNvPr id="49" name="TextBox 48">
            <a:extLst>
              <a:ext uri="{FF2B5EF4-FFF2-40B4-BE49-F238E27FC236}">
                <a16:creationId xmlns:a16="http://schemas.microsoft.com/office/drawing/2014/main" id="{2F5DE474-0F1B-981E-E65D-BE4B902A6EFE}"/>
              </a:ext>
            </a:extLst>
          </p:cNvPr>
          <p:cNvSpPr txBox="1"/>
          <p:nvPr/>
        </p:nvSpPr>
        <p:spPr>
          <a:xfrm>
            <a:off x="8935762" y="4360367"/>
            <a:ext cx="915761" cy="249753"/>
          </a:xfrm>
          <a:prstGeom prst="rect">
            <a:avLst/>
          </a:prstGeom>
          <a:noFill/>
          <a:ln>
            <a:noFill/>
          </a:ln>
        </p:spPr>
        <p:txBody>
          <a:bodyPr wrap="square" rtlCol="0" anchor="b">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prstClr val="black"/>
                </a:solidFill>
                <a:effectLst/>
                <a:uLnTx/>
                <a:uFillTx/>
                <a:latin typeface="Segoe UI"/>
                <a:ea typeface="+mn-ea"/>
                <a:cs typeface="+mn-cs"/>
              </a:rPr>
              <a:t>Wave 3</a:t>
            </a:r>
          </a:p>
        </p:txBody>
      </p:sp>
      <p:sp>
        <p:nvSpPr>
          <p:cNvPr id="54" name="TextBox 53">
            <a:extLst>
              <a:ext uri="{FF2B5EF4-FFF2-40B4-BE49-F238E27FC236}">
                <a16:creationId xmlns:a16="http://schemas.microsoft.com/office/drawing/2014/main" id="{1800EE63-0748-5B75-A2A9-E5222C9410CB}"/>
              </a:ext>
            </a:extLst>
          </p:cNvPr>
          <p:cNvSpPr txBox="1"/>
          <p:nvPr/>
        </p:nvSpPr>
        <p:spPr>
          <a:xfrm>
            <a:off x="8659395" y="4619524"/>
            <a:ext cx="1581768" cy="499505"/>
          </a:xfrm>
          <a:prstGeom prst="chevron">
            <a:avLst/>
          </a:prstGeom>
          <a:solidFill>
            <a:srgbClr val="0078D4"/>
          </a:solidFill>
          <a:ln>
            <a:noFill/>
          </a:ln>
        </p:spPr>
        <p:style>
          <a:lnRef idx="0">
            <a:scrgbClr r="0" g="0" b="0"/>
          </a:lnRef>
          <a:fillRef idx="0">
            <a:scrgbClr r="0" g="0" b="0"/>
          </a:fillRef>
          <a:effectRef idx="0">
            <a:scrgbClr r="0" g="0" b="0"/>
          </a:effectRef>
          <a:fontRef idx="minor">
            <a:schemeClr val="lt1"/>
          </a:fontRef>
        </p:style>
        <p:txBody>
          <a:bodyPr spcFirstLastPara="0" vert="horz" wrap="square" lIns="81356" tIns="81356" rIns="81356" bIns="81356" numCol="1" spcCol="1270" anchor="ctr" anchorCtr="0">
            <a:noAutofit/>
          </a:bodyPr>
          <a:lstStyle>
            <a:defPPr>
              <a:defRPr lang="en-US"/>
            </a:defPPr>
            <a:lvl1pPr lvl="0" indent="0" algn="ctr" defTabSz="488950">
              <a:lnSpc>
                <a:spcPct val="90000"/>
              </a:lnSpc>
              <a:spcBef>
                <a:spcPct val="0"/>
              </a:spcBef>
              <a:spcAft>
                <a:spcPct val="35000"/>
              </a:spcAft>
              <a:buNone/>
              <a:defRPr sz="1200">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488950" rtl="0" eaLnBrk="1" fontAlgn="auto" latinLnBrk="0" hangingPunct="1">
              <a:lnSpc>
                <a:spcPct val="90000"/>
              </a:lnSpc>
              <a:spcBef>
                <a:spcPct val="0"/>
              </a:spcBef>
              <a:spcAft>
                <a:spcPct val="35000"/>
              </a:spcAft>
              <a:buClrTx/>
              <a:buSzTx/>
              <a:buFontTx/>
              <a:buNone/>
              <a:tabLst/>
              <a:defRPr/>
            </a:pPr>
            <a:r>
              <a:rPr kumimoji="0" lang="en-US" sz="1050" b="0" i="0" u="none" strike="noStrike" kern="1200" cap="none" spc="0" normalizeH="0" baseline="0" noProof="0">
                <a:ln>
                  <a:noFill/>
                </a:ln>
                <a:solidFill>
                  <a:prstClr val="white"/>
                </a:solidFill>
                <a:effectLst/>
                <a:uLnTx/>
                <a:uFillTx/>
                <a:latin typeface="Segoe UI"/>
                <a:ea typeface="+mn-ea"/>
                <a:cs typeface="+mn-cs"/>
              </a:rPr>
              <a:t>10-15% of users</a:t>
            </a:r>
          </a:p>
        </p:txBody>
      </p:sp>
      <p:sp>
        <p:nvSpPr>
          <p:cNvPr id="50" name="TextBox 49">
            <a:extLst>
              <a:ext uri="{FF2B5EF4-FFF2-40B4-BE49-F238E27FC236}">
                <a16:creationId xmlns:a16="http://schemas.microsoft.com/office/drawing/2014/main" id="{F035799D-B4F7-8CE2-8DC3-173EA3D9AEA7}"/>
              </a:ext>
            </a:extLst>
          </p:cNvPr>
          <p:cNvSpPr txBox="1"/>
          <p:nvPr/>
        </p:nvSpPr>
        <p:spPr>
          <a:xfrm>
            <a:off x="10311633" y="4360367"/>
            <a:ext cx="915761" cy="249753"/>
          </a:xfrm>
          <a:prstGeom prst="rect">
            <a:avLst/>
          </a:prstGeom>
          <a:noFill/>
          <a:ln>
            <a:noFill/>
          </a:ln>
        </p:spPr>
        <p:txBody>
          <a:bodyPr wrap="square" rtlCol="0" anchor="b">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prstClr val="black"/>
                </a:solidFill>
                <a:effectLst/>
                <a:uLnTx/>
                <a:uFillTx/>
                <a:latin typeface="Segoe UI"/>
                <a:ea typeface="+mn-ea"/>
                <a:cs typeface="+mn-cs"/>
              </a:rPr>
              <a:t>Wave 4</a:t>
            </a:r>
          </a:p>
        </p:txBody>
      </p:sp>
      <p:sp>
        <p:nvSpPr>
          <p:cNvPr id="51" name="TextBox 50">
            <a:extLst>
              <a:ext uri="{FF2B5EF4-FFF2-40B4-BE49-F238E27FC236}">
                <a16:creationId xmlns:a16="http://schemas.microsoft.com/office/drawing/2014/main" id="{21007FB1-2C9D-0E05-EA06-8E6B2FDDAF0D}"/>
              </a:ext>
            </a:extLst>
          </p:cNvPr>
          <p:cNvSpPr txBox="1"/>
          <p:nvPr/>
        </p:nvSpPr>
        <p:spPr>
          <a:xfrm>
            <a:off x="10051790" y="4619524"/>
            <a:ext cx="1581768" cy="499505"/>
          </a:xfrm>
          <a:prstGeom prst="chevron">
            <a:avLst/>
          </a:prstGeom>
          <a:solidFill>
            <a:srgbClr val="0078D4"/>
          </a:solidFill>
          <a:ln>
            <a:noFill/>
          </a:ln>
        </p:spPr>
        <p:style>
          <a:lnRef idx="0">
            <a:scrgbClr r="0" g="0" b="0"/>
          </a:lnRef>
          <a:fillRef idx="0">
            <a:scrgbClr r="0" g="0" b="0"/>
          </a:fillRef>
          <a:effectRef idx="0">
            <a:scrgbClr r="0" g="0" b="0"/>
          </a:effectRef>
          <a:fontRef idx="minor">
            <a:schemeClr val="lt1"/>
          </a:fontRef>
        </p:style>
        <p:txBody>
          <a:bodyPr spcFirstLastPara="0" vert="horz" wrap="square" lIns="81356" tIns="81356" rIns="81356" bIns="81356" numCol="1" spcCol="1270" anchor="ctr" anchorCtr="0">
            <a:noAutofit/>
          </a:bodyPr>
          <a:lstStyle>
            <a:defPPr>
              <a:defRPr lang="en-US"/>
            </a:defPPr>
            <a:lvl1pPr lvl="0" indent="0" algn="ctr" defTabSz="488950">
              <a:lnSpc>
                <a:spcPct val="90000"/>
              </a:lnSpc>
              <a:spcBef>
                <a:spcPct val="0"/>
              </a:spcBef>
              <a:spcAft>
                <a:spcPct val="35000"/>
              </a:spcAft>
              <a:buNone/>
              <a:defRPr sz="1200">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488950" rtl="0" eaLnBrk="1" fontAlgn="auto" latinLnBrk="0" hangingPunct="1">
              <a:lnSpc>
                <a:spcPct val="90000"/>
              </a:lnSpc>
              <a:spcBef>
                <a:spcPct val="0"/>
              </a:spcBef>
              <a:spcAft>
                <a:spcPct val="35000"/>
              </a:spcAft>
              <a:buClrTx/>
              <a:buSzTx/>
              <a:buFontTx/>
              <a:buNone/>
              <a:tabLst/>
              <a:defRPr/>
            </a:pPr>
            <a:r>
              <a:rPr kumimoji="0" lang="en-US" sz="1050" b="0" i="0" u="none" strike="noStrike" kern="1200" cap="none" spc="0" normalizeH="0" baseline="0" noProof="0">
                <a:ln>
                  <a:noFill/>
                </a:ln>
                <a:solidFill>
                  <a:prstClr val="white"/>
                </a:solidFill>
                <a:effectLst/>
                <a:uLnTx/>
                <a:uFillTx/>
                <a:latin typeface="Segoe UI"/>
                <a:ea typeface="+mn-ea"/>
                <a:cs typeface="+mn-cs"/>
              </a:rPr>
              <a:t>All remaining devices</a:t>
            </a:r>
          </a:p>
        </p:txBody>
      </p:sp>
      <p:sp>
        <p:nvSpPr>
          <p:cNvPr id="36" name="TextBox 35">
            <a:extLst>
              <a:ext uri="{FF2B5EF4-FFF2-40B4-BE49-F238E27FC236}">
                <a16:creationId xmlns:a16="http://schemas.microsoft.com/office/drawing/2014/main" id="{6FB680E9-B1B2-41C6-0A63-D89CD56CE82D}"/>
              </a:ext>
            </a:extLst>
          </p:cNvPr>
          <p:cNvSpPr txBox="1"/>
          <p:nvPr/>
        </p:nvSpPr>
        <p:spPr>
          <a:xfrm>
            <a:off x="5895374" y="5516209"/>
            <a:ext cx="5630135" cy="756576"/>
          </a:xfrm>
          <a:prstGeom prst="rect">
            <a:avLst/>
          </a:prstGeom>
          <a:noFill/>
        </p:spPr>
        <p:txBody>
          <a:bodyPr wrap="square">
            <a:noAutofit/>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3"/>
              <a:tabLst/>
              <a:defRPr/>
            </a:pPr>
            <a:r>
              <a:rPr kumimoji="0" lang="en-US" sz="1200" b="0" i="0" u="none" strike="noStrike" kern="1200" cap="none" spc="0" normalizeH="0" baseline="0" noProof="0">
                <a:ln>
                  <a:noFill/>
                </a:ln>
                <a:solidFill>
                  <a:prstClr val="black"/>
                </a:solidFill>
                <a:effectLst/>
                <a:uLnTx/>
                <a:uFillTx/>
                <a:latin typeface="Segoe UI"/>
                <a:ea typeface="+mn-ea"/>
                <a:cs typeface="+mn-cs"/>
              </a:rPr>
              <a:t>Confidently move to a monthly update channel to take advantage of Microsoft 365 Copilot apps while knowing </a:t>
            </a:r>
            <a:r>
              <a:rPr kumimoji="0" lang="en-US" sz="1200" b="0" i="0" u="none" strike="noStrike" kern="1200" cap="none" spc="0" normalizeH="0" baseline="0" noProof="0">
                <a:ln>
                  <a:noFill/>
                </a:ln>
                <a:solidFill>
                  <a:srgbClr val="000000"/>
                </a:solidFill>
                <a:effectLst/>
                <a:uLnTx/>
                <a:uFillTx/>
                <a:latin typeface="Segoe UI"/>
                <a:ea typeface="+mn-ea"/>
                <a:cs typeface="Segoe UI"/>
              </a:rPr>
              <a:t>App Assure </a:t>
            </a:r>
            <a:r>
              <a:rPr kumimoji="0" lang="en-US" sz="1200" b="0" i="0" u="none" strike="noStrike" kern="1200" cap="none" spc="0" normalizeH="0" baseline="0" noProof="0">
                <a:ln>
                  <a:noFill/>
                </a:ln>
                <a:solidFill>
                  <a:prstClr val="black"/>
                </a:solidFill>
                <a:effectLst/>
                <a:uLnTx/>
                <a:uFillTx/>
                <a:latin typeface="Segoe UI"/>
                <a:ea typeface="+mn-ea"/>
                <a:cs typeface="+mn-cs"/>
              </a:rPr>
              <a:t>will help </a:t>
            </a:r>
            <a:r>
              <a:rPr kumimoji="0" lang="en-US" sz="1200" b="1" i="0" u="none" strike="noStrike" kern="1200" cap="none" spc="0" normalizeH="0" baseline="0" noProof="0">
                <a:ln>
                  <a:noFill/>
                </a:ln>
                <a:solidFill>
                  <a:prstClr val="black"/>
                </a:solidFill>
                <a:effectLst/>
                <a:uLnTx/>
                <a:uFillTx/>
                <a:latin typeface="Segoe UI"/>
                <a:ea typeface="+mn-ea"/>
                <a:cs typeface="+mn-cs"/>
              </a:rPr>
              <a:t>remediate</a:t>
            </a:r>
            <a:r>
              <a:rPr kumimoji="0" lang="en-US" sz="1200" b="0" i="0" u="none" strike="noStrike" kern="1200" cap="none" spc="0" normalizeH="0" baseline="0" noProof="0">
                <a:ln>
                  <a:noFill/>
                </a:ln>
                <a:solidFill>
                  <a:prstClr val="black"/>
                </a:solidFill>
                <a:effectLst/>
                <a:uLnTx/>
                <a:uFillTx/>
                <a:latin typeface="Segoe UI"/>
                <a:ea typeface="+mn-ea"/>
                <a:cs typeface="+mn-cs"/>
              </a:rPr>
              <a:t> any </a:t>
            </a:r>
            <a:r>
              <a:rPr kumimoji="0" lang="en-US" sz="1200" b="1" i="0" u="none" strike="noStrike" kern="1200" cap="none" spc="0" normalizeH="0" baseline="0" noProof="0">
                <a:ln>
                  <a:noFill/>
                </a:ln>
                <a:solidFill>
                  <a:prstClr val="black"/>
                </a:solidFill>
                <a:effectLst/>
                <a:uLnTx/>
                <a:uFillTx/>
                <a:latin typeface="Segoe UI"/>
                <a:ea typeface="+mn-ea"/>
                <a:cs typeface="+mn-cs"/>
              </a:rPr>
              <a:t>app compatibility </a:t>
            </a:r>
            <a:r>
              <a:rPr kumimoji="0" lang="en-US" sz="1200" b="0" i="0" u="none" strike="noStrike" kern="1200" cap="none" spc="0" normalizeH="0" baseline="0" noProof="0">
                <a:ln>
                  <a:noFill/>
                </a:ln>
                <a:solidFill>
                  <a:prstClr val="black"/>
                </a:solidFill>
                <a:effectLst/>
                <a:uLnTx/>
                <a:uFillTx/>
                <a:latin typeface="Segoe UI"/>
                <a:ea typeface="+mn-ea"/>
                <a:cs typeface="+mn-cs"/>
              </a:rPr>
              <a:t>issues: </a:t>
            </a:r>
            <a:r>
              <a:rPr kumimoji="0" lang="en-US" sz="1200" b="0" i="0" u="none" strike="noStrike" kern="1200" cap="none" spc="0" normalizeH="0" baseline="0" noProof="0">
                <a:ln>
                  <a:noFill/>
                </a:ln>
                <a:solidFill>
                  <a:prstClr val="black"/>
                </a:solidFill>
                <a:effectLst/>
                <a:uLnTx/>
                <a:uFillTx/>
                <a:latin typeface="Segoe UI"/>
                <a:ea typeface="+mn-ea"/>
                <a:cs typeface="+mn-cs"/>
                <a:hlinkClick r:id="rId3"/>
              </a:rPr>
              <a:t>http://aka.ms/AppAssure</a:t>
            </a:r>
            <a:endParaRPr kumimoji="0" lang="en-US" sz="1200" b="0" i="0" u="none" strike="noStrike" kern="1200" cap="none" spc="0" normalizeH="0" baseline="0" noProof="0">
              <a:ln>
                <a:noFill/>
              </a:ln>
              <a:solidFill>
                <a:prstClr val="black"/>
              </a:solidFill>
              <a:effectLst/>
              <a:uLnTx/>
              <a:uFillTx/>
              <a:latin typeface="Segoe UI"/>
              <a:ea typeface="+mn-ea"/>
              <a:cs typeface="+mn-cs"/>
            </a:endParaRPr>
          </a:p>
        </p:txBody>
      </p:sp>
      <p:sp>
        <p:nvSpPr>
          <p:cNvPr id="41" name="Left Bracket 40">
            <a:extLst>
              <a:ext uri="{FF2B5EF4-FFF2-40B4-BE49-F238E27FC236}">
                <a16:creationId xmlns:a16="http://schemas.microsoft.com/office/drawing/2014/main" id="{9712EEC1-B3B4-C34C-CDE8-CEF45FB7C848}"/>
              </a:ext>
              <a:ext uri="{C183D7F6-B498-43B3-948B-1728B52AA6E4}">
                <adec:decorative xmlns:adec="http://schemas.microsoft.com/office/drawing/2017/decorative" val="1"/>
              </a:ext>
            </a:extLst>
          </p:cNvPr>
          <p:cNvSpPr/>
          <p:nvPr/>
        </p:nvSpPr>
        <p:spPr>
          <a:xfrm rot="16200000">
            <a:off x="7225376" y="4699091"/>
            <a:ext cx="83251" cy="999012"/>
          </a:xfrm>
          <a:prstGeom prst="leftBracket">
            <a:avLst/>
          </a:prstGeom>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Segoe UI"/>
              <a:ea typeface="+mn-ea"/>
              <a:cs typeface="+mn-cs"/>
            </a:endParaRPr>
          </a:p>
        </p:txBody>
      </p:sp>
      <p:sp>
        <p:nvSpPr>
          <p:cNvPr id="43" name="Left Bracket 42">
            <a:extLst>
              <a:ext uri="{FF2B5EF4-FFF2-40B4-BE49-F238E27FC236}">
                <a16:creationId xmlns:a16="http://schemas.microsoft.com/office/drawing/2014/main" id="{F586C029-62C2-994E-3C9B-8A92B6B20164}"/>
              </a:ext>
              <a:ext uri="{C183D7F6-B498-43B3-948B-1728B52AA6E4}">
                <adec:decorative xmlns:adec="http://schemas.microsoft.com/office/drawing/2017/decorative" val="1"/>
              </a:ext>
            </a:extLst>
          </p:cNvPr>
          <p:cNvSpPr/>
          <p:nvPr/>
        </p:nvSpPr>
        <p:spPr>
          <a:xfrm rot="16200000">
            <a:off x="8577086" y="4699091"/>
            <a:ext cx="83251" cy="999012"/>
          </a:xfrm>
          <a:prstGeom prst="leftBracket">
            <a:avLst/>
          </a:prstGeom>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Segoe UI"/>
              <a:ea typeface="+mn-ea"/>
              <a:cs typeface="+mn-cs"/>
            </a:endParaRPr>
          </a:p>
        </p:txBody>
      </p:sp>
      <p:sp>
        <p:nvSpPr>
          <p:cNvPr id="45" name="Left Bracket 44">
            <a:extLst>
              <a:ext uri="{FF2B5EF4-FFF2-40B4-BE49-F238E27FC236}">
                <a16:creationId xmlns:a16="http://schemas.microsoft.com/office/drawing/2014/main" id="{F3E872AF-3E26-A3DF-3316-9A582D0C9072}"/>
              </a:ext>
              <a:ext uri="{C183D7F6-B498-43B3-948B-1728B52AA6E4}">
                <adec:decorative xmlns:adec="http://schemas.microsoft.com/office/drawing/2017/decorative" val="1"/>
              </a:ext>
            </a:extLst>
          </p:cNvPr>
          <p:cNvSpPr/>
          <p:nvPr/>
        </p:nvSpPr>
        <p:spPr>
          <a:xfrm rot="16200000">
            <a:off x="9974769" y="4699091"/>
            <a:ext cx="83251" cy="999012"/>
          </a:xfrm>
          <a:prstGeom prst="leftBracket">
            <a:avLst/>
          </a:prstGeom>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Segoe UI"/>
              <a:ea typeface="+mn-ea"/>
              <a:cs typeface="+mn-cs"/>
            </a:endParaRPr>
          </a:p>
        </p:txBody>
      </p:sp>
      <p:sp>
        <p:nvSpPr>
          <p:cNvPr id="57" name="Plus Sign 86">
            <a:extLst>
              <a:ext uri="{FF2B5EF4-FFF2-40B4-BE49-F238E27FC236}">
                <a16:creationId xmlns:a16="http://schemas.microsoft.com/office/drawing/2014/main" id="{2A04A713-F57A-4436-EDD7-01414492E086}"/>
              </a:ext>
              <a:ext uri="{C183D7F6-B498-43B3-948B-1728B52AA6E4}">
                <adec:decorative xmlns:adec="http://schemas.microsoft.com/office/drawing/2017/decorative" val="1"/>
              </a:ext>
            </a:extLst>
          </p:cNvPr>
          <p:cNvSpPr/>
          <p:nvPr/>
        </p:nvSpPr>
        <p:spPr>
          <a:xfrm>
            <a:off x="7168121" y="2937934"/>
            <a:ext cx="227446" cy="227446"/>
          </a:xfrm>
          <a:prstGeom prst="mathPlus">
            <a:avLst/>
          </a:prstGeom>
          <a:solidFill>
            <a:srgbClr val="8DC8E8"/>
          </a:solidFill>
          <a:ln>
            <a:noFill/>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Segoe UI"/>
              <a:ea typeface="+mn-ea"/>
              <a:cs typeface="+mn-cs"/>
            </a:endParaRPr>
          </a:p>
        </p:txBody>
      </p:sp>
      <p:sp>
        <p:nvSpPr>
          <p:cNvPr id="58" name="Plus Sign 87">
            <a:extLst>
              <a:ext uri="{FF2B5EF4-FFF2-40B4-BE49-F238E27FC236}">
                <a16:creationId xmlns:a16="http://schemas.microsoft.com/office/drawing/2014/main" id="{A5D8AEF4-2D54-71F2-95B5-3C6B1A315CDF}"/>
              </a:ext>
              <a:ext uri="{C183D7F6-B498-43B3-948B-1728B52AA6E4}">
                <adec:decorative xmlns:adec="http://schemas.microsoft.com/office/drawing/2017/decorative" val="1"/>
              </a:ext>
            </a:extLst>
          </p:cNvPr>
          <p:cNvSpPr/>
          <p:nvPr/>
        </p:nvSpPr>
        <p:spPr>
          <a:xfrm>
            <a:off x="8672243" y="2937934"/>
            <a:ext cx="227446" cy="227446"/>
          </a:xfrm>
          <a:prstGeom prst="mathPlus">
            <a:avLst/>
          </a:prstGeom>
          <a:solidFill>
            <a:srgbClr val="8DC8E8"/>
          </a:solidFill>
          <a:ln>
            <a:noFill/>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Segoe UI"/>
              <a:ea typeface="+mn-ea"/>
              <a:cs typeface="+mn-cs"/>
            </a:endParaRPr>
          </a:p>
        </p:txBody>
      </p:sp>
      <p:sp>
        <p:nvSpPr>
          <p:cNvPr id="59" name="Plus Sign 88">
            <a:extLst>
              <a:ext uri="{FF2B5EF4-FFF2-40B4-BE49-F238E27FC236}">
                <a16:creationId xmlns:a16="http://schemas.microsoft.com/office/drawing/2014/main" id="{0C044D9A-AD44-7977-09F7-9B4BFE6BB2C8}"/>
              </a:ext>
              <a:ext uri="{C183D7F6-B498-43B3-948B-1728B52AA6E4}">
                <adec:decorative xmlns:adec="http://schemas.microsoft.com/office/drawing/2017/decorative" val="1"/>
              </a:ext>
            </a:extLst>
          </p:cNvPr>
          <p:cNvSpPr/>
          <p:nvPr/>
        </p:nvSpPr>
        <p:spPr>
          <a:xfrm>
            <a:off x="10166995" y="2928914"/>
            <a:ext cx="227446" cy="227446"/>
          </a:xfrm>
          <a:prstGeom prst="mathPlus">
            <a:avLst/>
          </a:prstGeom>
          <a:solidFill>
            <a:srgbClr val="8DC8E8"/>
          </a:solidFill>
          <a:ln>
            <a:noFill/>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Segoe UI"/>
              <a:ea typeface="+mn-ea"/>
              <a:cs typeface="+mn-cs"/>
            </a:endParaRPr>
          </a:p>
        </p:txBody>
      </p:sp>
      <p:cxnSp>
        <p:nvCxnSpPr>
          <p:cNvPr id="75" name="Straight Connector 74">
            <a:extLst>
              <a:ext uri="{FF2B5EF4-FFF2-40B4-BE49-F238E27FC236}">
                <a16:creationId xmlns:a16="http://schemas.microsoft.com/office/drawing/2014/main" id="{008832BD-4F9A-0BDC-AAFC-923530E2A809}"/>
              </a:ext>
              <a:ext uri="{C183D7F6-B498-43B3-948B-1728B52AA6E4}">
                <adec:decorative xmlns:adec="http://schemas.microsoft.com/office/drawing/2017/decorative" val="1"/>
              </a:ext>
            </a:extLst>
          </p:cNvPr>
          <p:cNvCxnSpPr/>
          <p:nvPr/>
        </p:nvCxnSpPr>
        <p:spPr>
          <a:xfrm>
            <a:off x="5745035" y="1741119"/>
            <a:ext cx="0" cy="4593420"/>
          </a:xfrm>
          <a:prstGeom prst="line">
            <a:avLst/>
          </a:prstGeom>
          <a:ln>
            <a:solidFill>
              <a:srgbClr val="D9D9D6"/>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7035847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5"/>
                                        </p:tgtEl>
                                        <p:attrNameLst>
                                          <p:attrName>style.visibility</p:attrName>
                                        </p:attrNameLst>
                                      </p:cBhvr>
                                      <p:to>
                                        <p:strVal val="visible"/>
                                      </p:to>
                                    </p:set>
                                    <p:animEffect transition="in" filter="fade">
                                      <p:cBhvr>
                                        <p:cTn id="7" dur="500"/>
                                        <p:tgtEl>
                                          <p:spTgt spid="75"/>
                                        </p:tgtEl>
                                      </p:cBhvr>
                                    </p:animEffect>
                                  </p:childTnLst>
                                </p:cTn>
                              </p:par>
                              <p:par>
                                <p:cTn id="8" presetID="42" presetClass="path" presetSubtype="0" decel="100000" fill="hold" nodeType="withEffect">
                                  <p:stCondLst>
                                    <p:cond delay="0"/>
                                  </p:stCondLst>
                                  <p:childTnLst>
                                    <p:animMotion origin="layout" path="M 3.54167E-6 -7.40741E-7 L 3.54167E-6 0.03542 " pathEditMode="relative" rAng="0" ptsTypes="AA">
                                      <p:cBhvr>
                                        <p:cTn id="9" dur="700" spd="-100000" fill="hold"/>
                                        <p:tgtEl>
                                          <p:spTgt spid="75"/>
                                        </p:tgtEl>
                                        <p:attrNameLst>
                                          <p:attrName>ppt_x</p:attrName>
                                          <p:attrName>ppt_y</p:attrName>
                                        </p:attrNameLst>
                                      </p:cBhvr>
                                      <p:rCtr x="0" y="1759"/>
                                    </p:animMotion>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36"/>
                                        </p:tgtEl>
                                        <p:attrNameLst>
                                          <p:attrName>style.visibility</p:attrName>
                                        </p:attrNameLst>
                                      </p:cBhvr>
                                      <p:to>
                                        <p:strVal val="visible"/>
                                      </p:to>
                                    </p:set>
                                    <p:animEffect transition="in" filter="fade">
                                      <p:cBhvr>
                                        <p:cTn id="14" dur="500"/>
                                        <p:tgtEl>
                                          <p:spTgt spid="36"/>
                                        </p:tgtEl>
                                      </p:cBhvr>
                                    </p:animEffect>
                                  </p:childTnLst>
                                </p:cTn>
                              </p:par>
                              <p:par>
                                <p:cTn id="15" presetID="42" presetClass="path" presetSubtype="0" decel="100000" fill="hold" grpId="1" nodeType="withEffect">
                                  <p:stCondLst>
                                    <p:cond delay="0"/>
                                  </p:stCondLst>
                                  <p:childTnLst>
                                    <p:animMotion origin="layout" path="M 3.54167E-6 -7.40741E-7 L 3.54167E-6 0.03542 " pathEditMode="relative" rAng="0" ptsTypes="AA">
                                      <p:cBhvr>
                                        <p:cTn id="16" dur="700" spd="-100000" fill="hold"/>
                                        <p:tgtEl>
                                          <p:spTgt spid="36"/>
                                        </p:tgtEl>
                                        <p:attrNameLst>
                                          <p:attrName>ppt_x</p:attrName>
                                          <p:attrName>ppt_y</p:attrName>
                                        </p:attrNameLst>
                                      </p:cBhvr>
                                      <p:rCtr x="0" y="175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36" grpId="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FFF587-A708-145C-3B91-11B77A9CACCB}"/>
              </a:ext>
            </a:extLst>
          </p:cNvPr>
          <p:cNvSpPr>
            <a:spLocks noGrp="1"/>
          </p:cNvSpPr>
          <p:nvPr>
            <p:ph type="title"/>
          </p:nvPr>
        </p:nvSpPr>
        <p:spPr>
          <a:xfrm>
            <a:off x="588261" y="585216"/>
            <a:ext cx="11011601" cy="523220"/>
          </a:xfrm>
        </p:spPr>
        <p:txBody>
          <a:bodyPr/>
          <a:lstStyle/>
          <a:p>
            <a:pPr algn="ctr"/>
            <a:r>
              <a:rPr lang="en-US" sz="3400"/>
              <a:t>Confidently use </a:t>
            </a:r>
            <a:r>
              <a:rPr lang="en-US" sz="3400">
                <a:gradFill>
                  <a:gsLst>
                    <a:gs pos="0">
                      <a:srgbClr val="0078D4"/>
                    </a:gs>
                    <a:gs pos="99000">
                      <a:srgbClr val="0078D4"/>
                    </a:gs>
                  </a:gsLst>
                  <a:lin ang="5400000" scaled="1"/>
                </a:gradFill>
              </a:rPr>
              <a:t>Microsoft 365 Copilot</a:t>
            </a:r>
            <a:r>
              <a:rPr lang="en-US" sz="3400"/>
              <a:t> with </a:t>
            </a:r>
            <a:r>
              <a:rPr lang="en-US" sz="3400">
                <a:gradFill>
                  <a:gsLst>
                    <a:gs pos="0">
                      <a:srgbClr val="0078D4"/>
                    </a:gs>
                    <a:gs pos="99000">
                      <a:srgbClr val="0078D4"/>
                    </a:gs>
                  </a:gsLst>
                  <a:lin ang="5400000" scaled="1"/>
                </a:gradFill>
              </a:rPr>
              <a:t>App Assure</a:t>
            </a:r>
          </a:p>
        </p:txBody>
      </p:sp>
      <p:pic>
        <p:nvPicPr>
          <p:cNvPr id="15" name="Picture 14">
            <a:extLst>
              <a:ext uri="{FF2B5EF4-FFF2-40B4-BE49-F238E27FC236}">
                <a16:creationId xmlns:a16="http://schemas.microsoft.com/office/drawing/2014/main" id="{69D4AD10-5C91-FAE0-86EE-AB6D2CA5893A}"/>
              </a:ext>
              <a:ext uri="{C183D7F6-B498-43B3-948B-1728B52AA6E4}">
                <adec:decorative xmlns:adec="http://schemas.microsoft.com/office/drawing/2017/decorative" val="1"/>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brightnessContrast bright="-50000"/>
                    </a14:imgEffect>
                  </a14:imgLayer>
                </a14:imgProps>
              </a:ext>
              <a:ext uri="{28A0092B-C50C-407E-A947-70E740481C1C}">
                <a14:useLocalDpi xmlns:a14="http://schemas.microsoft.com/office/drawing/2010/main"/>
              </a:ext>
            </a:extLst>
          </a:blip>
          <a:srcRect/>
          <a:stretch/>
        </p:blipFill>
        <p:spPr>
          <a:xfrm>
            <a:off x="600961" y="1277613"/>
            <a:ext cx="10990078" cy="2361558"/>
          </a:xfrm>
          <a:prstGeom prst="roundRect">
            <a:avLst>
              <a:gd name="adj" fmla="val 5960"/>
            </a:avLst>
          </a:prstGeom>
        </p:spPr>
      </p:pic>
      <p:sp>
        <p:nvSpPr>
          <p:cNvPr id="17" name="Rectangle: Rounded Corners 16" descr="A person walking in a warehouse&#10;&#10;Description automatically generated with low confidence">
            <a:extLst>
              <a:ext uri="{FF2B5EF4-FFF2-40B4-BE49-F238E27FC236}">
                <a16:creationId xmlns:a16="http://schemas.microsoft.com/office/drawing/2014/main" id="{6C3E2DEA-202C-BF5A-2FDE-6CD4AD8736B9}"/>
              </a:ext>
            </a:extLst>
          </p:cNvPr>
          <p:cNvSpPr/>
          <p:nvPr/>
        </p:nvSpPr>
        <p:spPr>
          <a:xfrm>
            <a:off x="1236904" y="1858228"/>
            <a:ext cx="9718192" cy="1269980"/>
          </a:xfrm>
          <a:prstGeom prst="roundRect">
            <a:avLst>
              <a:gd name="adj" fmla="val 9973"/>
            </a:avLst>
          </a:prstGeom>
          <a:noFill/>
          <a:effectLst>
            <a:softEdge rad="63500"/>
          </a:effectLst>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1800" b="0" i="0" u="none" strike="noStrike" kern="1200" cap="none" spc="0" normalizeH="0" baseline="0" noProof="0">
                <a:ln>
                  <a:noFill/>
                </a:ln>
                <a:solidFill>
                  <a:srgbClr val="FFFFFF"/>
                </a:solidFill>
                <a:effectLst/>
                <a:uLnTx/>
                <a:uFillTx/>
                <a:latin typeface="Segoe UI Semibold"/>
                <a:ea typeface="+mn-ea"/>
                <a:cs typeface="Segoe UI"/>
              </a:rPr>
              <a:t>Confidently move to Monthly Enterprise Channel or Current Channel to take advantage of Microsoft 365 Copilot while knowing your apps will just work. Microsoft is committed to ensuring your apps work with the latest versions of our software. If you encounter any app compatibility issues, App Assure will help remediate them at no additional cost!</a:t>
            </a:r>
          </a:p>
        </p:txBody>
      </p:sp>
      <p:sp>
        <p:nvSpPr>
          <p:cNvPr id="5" name="Rounded Rectangle 4">
            <a:extLst>
              <a:ext uri="{FF2B5EF4-FFF2-40B4-BE49-F238E27FC236}">
                <a16:creationId xmlns:a16="http://schemas.microsoft.com/office/drawing/2014/main" id="{A8ECFC50-C98F-1100-34BF-0E35FC7476CE}"/>
              </a:ext>
              <a:ext uri="{C183D7F6-B498-43B3-948B-1728B52AA6E4}">
                <adec:decorative xmlns:adec="http://schemas.microsoft.com/office/drawing/2017/decorative" val="1"/>
              </a:ext>
            </a:extLst>
          </p:cNvPr>
          <p:cNvSpPr/>
          <p:nvPr/>
        </p:nvSpPr>
        <p:spPr>
          <a:xfrm>
            <a:off x="588263" y="3843130"/>
            <a:ext cx="11002776" cy="1889615"/>
          </a:xfrm>
          <a:prstGeom prst="roundRect">
            <a:avLst>
              <a:gd name="adj" fmla="val 10699"/>
            </a:avLst>
          </a:prstGeom>
          <a:solidFill>
            <a:srgbClr val="F4F3F5"/>
          </a:solidFill>
          <a:ln w="1905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6" name="Rectangle 5">
            <a:extLst>
              <a:ext uri="{FF2B5EF4-FFF2-40B4-BE49-F238E27FC236}">
                <a16:creationId xmlns:a16="http://schemas.microsoft.com/office/drawing/2014/main" id="{1B23275E-0B6D-A152-8533-6B97DBB76752}"/>
              </a:ext>
            </a:extLst>
          </p:cNvPr>
          <p:cNvSpPr/>
          <p:nvPr/>
        </p:nvSpPr>
        <p:spPr>
          <a:xfrm>
            <a:off x="1440513" y="4239836"/>
            <a:ext cx="2567092" cy="112684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600" b="0" i="0" u="none" strike="noStrike" kern="1200" cap="none" spc="0" normalizeH="0" baseline="0" noProof="0">
                <a:ln>
                  <a:noFill/>
                </a:ln>
                <a:solidFill>
                  <a:srgbClr val="0078D4">
                    <a:lumMod val="75000"/>
                  </a:srgbClr>
                </a:solidFill>
                <a:effectLst/>
                <a:uLnTx/>
                <a:uFillTx/>
                <a:latin typeface="Segoe UI Semibold"/>
                <a:ea typeface="Calibri" panose="020F0502020204030204" pitchFamily="34" charset="0"/>
                <a:cs typeface="Segoe UI"/>
                <a:hlinkClick r:id="rId5">
                  <a:extLst>
                    <a:ext uri="{A12FA001-AC4F-418D-AE19-62706E023703}">
                      <ahyp:hlinkClr xmlns:ahyp="http://schemas.microsoft.com/office/drawing/2018/hyperlinkcolor" val="tx"/>
                    </a:ext>
                  </a:extLst>
                </a:hlinkClick>
              </a:rPr>
              <a:t>App Assure</a:t>
            </a:r>
            <a:r>
              <a:rPr kumimoji="0" lang="en-US" sz="1600" b="0" i="0" u="none" strike="noStrike" kern="1200" cap="none" spc="0" normalizeH="0" baseline="0" noProof="0">
                <a:ln>
                  <a:noFill/>
                </a:ln>
                <a:solidFill>
                  <a:srgbClr val="0078D4">
                    <a:lumMod val="75000"/>
                  </a:srgbClr>
                </a:solidFill>
                <a:effectLst/>
                <a:uLnTx/>
                <a:uFillTx/>
                <a:latin typeface="Segoe UI Semibold"/>
                <a:ea typeface="Calibri" panose="020F0502020204030204" pitchFamily="34" charset="0"/>
                <a:cs typeface="Segoe UI"/>
              </a:rPr>
              <a:t> </a:t>
            </a:r>
            <a:r>
              <a:rPr kumimoji="0" lang="en-US" sz="1600" b="0" i="0" u="none" strike="noStrike" kern="1200" cap="none" spc="0" normalizeH="0" baseline="0" noProof="0">
                <a:ln>
                  <a:noFill/>
                </a:ln>
                <a:gradFill>
                  <a:gsLst>
                    <a:gs pos="0">
                      <a:srgbClr val="000000"/>
                    </a:gs>
                    <a:gs pos="99000">
                      <a:srgbClr val="000000"/>
                    </a:gs>
                  </a:gsLst>
                  <a:lin ang="5400000" scaled="1"/>
                </a:gradFill>
                <a:effectLst/>
                <a:uLnTx/>
                <a:uFillTx/>
                <a:latin typeface="Segoe UI Semibold"/>
                <a:ea typeface="+mn-lt"/>
                <a:cs typeface="Segoe UI"/>
              </a:rPr>
              <a:t>helps customers troubleshoot, root cause and resolve app compatibility issues</a:t>
            </a:r>
            <a:endParaRPr kumimoji="0" lang="en-US" sz="1600" b="0" i="0" u="none" strike="noStrike" kern="1200" cap="none" spc="0" normalizeH="0" baseline="0" noProof="0">
              <a:ln>
                <a:noFill/>
              </a:ln>
              <a:gradFill>
                <a:gsLst>
                  <a:gs pos="0">
                    <a:srgbClr val="000000"/>
                  </a:gs>
                  <a:gs pos="99000">
                    <a:srgbClr val="000000"/>
                  </a:gs>
                </a:gsLst>
                <a:lin ang="5400000" scaled="1"/>
              </a:gradFill>
              <a:effectLst/>
              <a:uLnTx/>
              <a:uFillTx/>
              <a:latin typeface="Segoe UI Semibold"/>
              <a:ea typeface="+mn-ea"/>
              <a:cs typeface="Segoe UI"/>
            </a:endParaRPr>
          </a:p>
        </p:txBody>
      </p:sp>
      <p:sp>
        <p:nvSpPr>
          <p:cNvPr id="7" name="Rectangle 6">
            <a:extLst>
              <a:ext uri="{FF2B5EF4-FFF2-40B4-BE49-F238E27FC236}">
                <a16:creationId xmlns:a16="http://schemas.microsoft.com/office/drawing/2014/main" id="{D6A355C9-1BF1-5EF8-8201-46D1511DF1D1}"/>
              </a:ext>
            </a:extLst>
          </p:cNvPr>
          <p:cNvSpPr/>
          <p:nvPr/>
        </p:nvSpPr>
        <p:spPr>
          <a:xfrm>
            <a:off x="5005051" y="4371570"/>
            <a:ext cx="2510232" cy="863378"/>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600" b="0" i="0" u="none" strike="noStrike" kern="1200" cap="none" spc="0" normalizeH="0" baseline="0" noProof="0">
                <a:ln>
                  <a:noFill/>
                </a:ln>
                <a:gradFill>
                  <a:gsLst>
                    <a:gs pos="0">
                      <a:srgbClr val="000000"/>
                    </a:gs>
                    <a:gs pos="99000">
                      <a:srgbClr val="000000"/>
                    </a:gs>
                  </a:gsLst>
                  <a:lin ang="5400000" scaled="1"/>
                </a:gradFill>
                <a:effectLst/>
                <a:uLnTx/>
                <a:uFillTx/>
                <a:latin typeface="Segoe UI Semibold"/>
                <a:ea typeface="+mn-lt"/>
                <a:cs typeface="Segoe UI"/>
              </a:rPr>
              <a:t>Included as part of your license, this service is at no additional cost</a:t>
            </a:r>
          </a:p>
        </p:txBody>
      </p:sp>
      <p:sp>
        <p:nvSpPr>
          <p:cNvPr id="8" name="Rectangle 7">
            <a:extLst>
              <a:ext uri="{FF2B5EF4-FFF2-40B4-BE49-F238E27FC236}">
                <a16:creationId xmlns:a16="http://schemas.microsoft.com/office/drawing/2014/main" id="{CDDAF6CF-DCDC-1F9B-A7B2-35FF89A598CF}"/>
              </a:ext>
            </a:extLst>
          </p:cNvPr>
          <p:cNvSpPr/>
          <p:nvPr/>
        </p:nvSpPr>
        <p:spPr>
          <a:xfrm>
            <a:off x="8685118" y="4239836"/>
            <a:ext cx="2510232" cy="112684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600" b="0" i="0" u="none" strike="noStrike" kern="1200" cap="none" spc="0" normalizeH="0" baseline="0" noProof="0">
                <a:ln>
                  <a:noFill/>
                </a:ln>
                <a:gradFill>
                  <a:gsLst>
                    <a:gs pos="0">
                      <a:srgbClr val="000000"/>
                    </a:gs>
                    <a:gs pos="99000">
                      <a:srgbClr val="000000"/>
                    </a:gs>
                  </a:gsLst>
                  <a:lin ang="5400000" scaled="1"/>
                </a:gradFill>
                <a:effectLst/>
                <a:uLnTx/>
                <a:uFillTx/>
                <a:latin typeface="Segoe UI Semibold"/>
                <a:ea typeface="+mn-lt"/>
                <a:cs typeface="Segoe UI"/>
              </a:rPr>
              <a:t>Customers get a direct line of communication to Microsoft product engineering teams</a:t>
            </a:r>
          </a:p>
        </p:txBody>
      </p:sp>
      <p:sp>
        <p:nvSpPr>
          <p:cNvPr id="11" name="Graphic 9">
            <a:extLst>
              <a:ext uri="{FF2B5EF4-FFF2-40B4-BE49-F238E27FC236}">
                <a16:creationId xmlns:a16="http://schemas.microsoft.com/office/drawing/2014/main" id="{7BD4C0EA-3B2C-ED3F-C289-4694C4ECBE4A}"/>
              </a:ext>
              <a:ext uri="{C183D7F6-B498-43B3-948B-1728B52AA6E4}">
                <adec:decorative xmlns:adec="http://schemas.microsoft.com/office/drawing/2017/decorative" val="1"/>
              </a:ext>
            </a:extLst>
          </p:cNvPr>
          <p:cNvSpPr/>
          <p:nvPr/>
        </p:nvSpPr>
        <p:spPr>
          <a:xfrm>
            <a:off x="904603" y="4529280"/>
            <a:ext cx="438426" cy="547940"/>
          </a:xfrm>
          <a:custGeom>
            <a:avLst/>
            <a:gdLst>
              <a:gd name="connsiteX0" fmla="*/ 438426 w 438426"/>
              <a:gd name="connsiteY0" fmla="*/ 390326 h 547940"/>
              <a:gd name="connsiteX1" fmla="*/ 376800 w 438426"/>
              <a:gd name="connsiteY1" fmla="*/ 328700 h 547940"/>
              <a:gd name="connsiteX2" fmla="*/ 376772 w 438426"/>
              <a:gd name="connsiteY2" fmla="*/ 328700 h 547940"/>
              <a:gd name="connsiteX3" fmla="*/ 61654 w 438426"/>
              <a:gd name="connsiteY3" fmla="*/ 328700 h 547940"/>
              <a:gd name="connsiteX4" fmla="*/ 0 w 438426"/>
              <a:gd name="connsiteY4" fmla="*/ 390299 h 547940"/>
              <a:gd name="connsiteX5" fmla="*/ 0 w 438426"/>
              <a:gd name="connsiteY5" fmla="*/ 390353 h 547940"/>
              <a:gd name="connsiteX6" fmla="*/ 0 w 438426"/>
              <a:gd name="connsiteY6" fmla="*/ 415563 h 547940"/>
              <a:gd name="connsiteX7" fmla="*/ 13975 w 438426"/>
              <a:gd name="connsiteY7" fmla="*/ 459268 h 547940"/>
              <a:gd name="connsiteX8" fmla="*/ 219103 w 438426"/>
              <a:gd name="connsiteY8" fmla="*/ 547940 h 547940"/>
              <a:gd name="connsiteX9" fmla="*/ 424342 w 438426"/>
              <a:gd name="connsiteY9" fmla="*/ 459296 h 547940"/>
              <a:gd name="connsiteX10" fmla="*/ 438426 w 438426"/>
              <a:gd name="connsiteY10" fmla="*/ 415536 h 547940"/>
              <a:gd name="connsiteX11" fmla="*/ 438426 w 438426"/>
              <a:gd name="connsiteY11" fmla="*/ 390353 h 547940"/>
              <a:gd name="connsiteX12" fmla="*/ 356139 w 438426"/>
              <a:gd name="connsiteY12" fmla="*/ 137025 h 547940"/>
              <a:gd name="connsiteX13" fmla="*/ 219147 w 438426"/>
              <a:gd name="connsiteY13" fmla="*/ 0 h 547940"/>
              <a:gd name="connsiteX14" fmla="*/ 108839 w 438426"/>
              <a:gd name="connsiteY14" fmla="*/ 55725 h 547940"/>
              <a:gd name="connsiteX15" fmla="*/ 102701 w 438426"/>
              <a:gd name="connsiteY15" fmla="*/ 54766 h 547940"/>
              <a:gd name="connsiteX16" fmla="*/ 34252 w 438426"/>
              <a:gd name="connsiteY16" fmla="*/ 54766 h 547940"/>
              <a:gd name="connsiteX17" fmla="*/ 13701 w 438426"/>
              <a:gd name="connsiteY17" fmla="*/ 75317 h 547940"/>
              <a:gd name="connsiteX18" fmla="*/ 13701 w 438426"/>
              <a:gd name="connsiteY18" fmla="*/ 225971 h 547940"/>
              <a:gd name="connsiteX19" fmla="*/ 89000 w 438426"/>
              <a:gd name="connsiteY19" fmla="*/ 301380 h 547940"/>
              <a:gd name="connsiteX20" fmla="*/ 89055 w 438426"/>
              <a:gd name="connsiteY20" fmla="*/ 301380 h 547940"/>
              <a:gd name="connsiteX21" fmla="*/ 95906 w 438426"/>
              <a:gd name="connsiteY21" fmla="*/ 301380 h 547940"/>
              <a:gd name="connsiteX22" fmla="*/ 95906 w 438426"/>
              <a:gd name="connsiteY22" fmla="*/ 301271 h 547940"/>
              <a:gd name="connsiteX23" fmla="*/ 96180 w 438426"/>
              <a:gd name="connsiteY23" fmla="*/ 301271 h 547940"/>
              <a:gd name="connsiteX24" fmla="*/ 123569 w 438426"/>
              <a:gd name="connsiteY24" fmla="*/ 273968 h 547940"/>
              <a:gd name="connsiteX25" fmla="*/ 96265 w 438426"/>
              <a:gd name="connsiteY25" fmla="*/ 246577 h 547940"/>
              <a:gd name="connsiteX26" fmla="*/ 74642 w 438426"/>
              <a:gd name="connsiteY26" fmla="*/ 257127 h 547940"/>
              <a:gd name="connsiteX27" fmla="*/ 54803 w 438426"/>
              <a:gd name="connsiteY27" fmla="*/ 225998 h 547940"/>
              <a:gd name="connsiteX28" fmla="*/ 54803 w 438426"/>
              <a:gd name="connsiteY28" fmla="*/ 219175 h 547940"/>
              <a:gd name="connsiteX29" fmla="*/ 75300 w 438426"/>
              <a:gd name="connsiteY29" fmla="*/ 219175 h 547940"/>
              <a:gd name="connsiteX30" fmla="*/ 103249 w 438426"/>
              <a:gd name="connsiteY30" fmla="*/ 210188 h 547940"/>
              <a:gd name="connsiteX31" fmla="*/ 292225 w 438426"/>
              <a:gd name="connsiteY31" fmla="*/ 252975 h 547940"/>
              <a:gd name="connsiteX32" fmla="*/ 356139 w 438426"/>
              <a:gd name="connsiteY32" fmla="*/ 137025 h 547940"/>
              <a:gd name="connsiteX33" fmla="*/ 82123 w 438426"/>
              <a:gd name="connsiteY33" fmla="*/ 134121 h 547940"/>
              <a:gd name="connsiteX34" fmla="*/ 82123 w 438426"/>
              <a:gd name="connsiteY34" fmla="*/ 139930 h 547940"/>
              <a:gd name="connsiteX35" fmla="*/ 82123 w 438426"/>
              <a:gd name="connsiteY35" fmla="*/ 171195 h 547940"/>
              <a:gd name="connsiteX36" fmla="*/ 75272 w 438426"/>
              <a:gd name="connsiteY36" fmla="*/ 178046 h 547940"/>
              <a:gd name="connsiteX37" fmla="*/ 54803 w 438426"/>
              <a:gd name="connsiteY37" fmla="*/ 178046 h 547940"/>
              <a:gd name="connsiteX38" fmla="*/ 54803 w 438426"/>
              <a:gd name="connsiteY38" fmla="*/ 95896 h 547940"/>
              <a:gd name="connsiteX39" fmla="*/ 82150 w 438426"/>
              <a:gd name="connsiteY39" fmla="*/ 95896 h 547940"/>
              <a:gd name="connsiteX40" fmla="*/ 82150 w 438426"/>
              <a:gd name="connsiteY40" fmla="*/ 134121 h 547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438426" h="547940">
                <a:moveTo>
                  <a:pt x="438426" y="390326"/>
                </a:moveTo>
                <a:cubicBezTo>
                  <a:pt x="438426" y="356290"/>
                  <a:pt x="410835" y="328700"/>
                  <a:pt x="376800" y="328700"/>
                </a:cubicBezTo>
                <a:cubicBezTo>
                  <a:pt x="376792" y="328700"/>
                  <a:pt x="376781" y="328700"/>
                  <a:pt x="376772" y="328700"/>
                </a:cubicBezTo>
                <a:lnTo>
                  <a:pt x="61654" y="328700"/>
                </a:lnTo>
                <a:cubicBezTo>
                  <a:pt x="27618" y="328683"/>
                  <a:pt x="15" y="356263"/>
                  <a:pt x="0" y="390299"/>
                </a:cubicBezTo>
                <a:cubicBezTo>
                  <a:pt x="0" y="390318"/>
                  <a:pt x="0" y="390334"/>
                  <a:pt x="0" y="390353"/>
                </a:cubicBezTo>
                <a:lnTo>
                  <a:pt x="0" y="415563"/>
                </a:lnTo>
                <a:cubicBezTo>
                  <a:pt x="0" y="431209"/>
                  <a:pt x="4877" y="446499"/>
                  <a:pt x="13975" y="459268"/>
                </a:cubicBezTo>
                <a:cubicBezTo>
                  <a:pt x="56256" y="518566"/>
                  <a:pt x="125362" y="547940"/>
                  <a:pt x="219103" y="547940"/>
                </a:cubicBezTo>
                <a:cubicBezTo>
                  <a:pt x="312817" y="547940"/>
                  <a:pt x="382006" y="518593"/>
                  <a:pt x="424342" y="459296"/>
                </a:cubicBezTo>
                <a:cubicBezTo>
                  <a:pt x="433480" y="446532"/>
                  <a:pt x="438404" y="431234"/>
                  <a:pt x="438426" y="415536"/>
                </a:cubicBezTo>
                <a:lnTo>
                  <a:pt x="438426" y="390353"/>
                </a:lnTo>
                <a:close/>
                <a:moveTo>
                  <a:pt x="356139" y="137025"/>
                </a:moveTo>
                <a:cubicBezTo>
                  <a:pt x="356147" y="61358"/>
                  <a:pt x="294814" y="10"/>
                  <a:pt x="219147" y="0"/>
                </a:cubicBezTo>
                <a:cubicBezTo>
                  <a:pt x="175614" y="-5"/>
                  <a:pt x="134667" y="20679"/>
                  <a:pt x="108839" y="55725"/>
                </a:cubicBezTo>
                <a:cubicBezTo>
                  <a:pt x="106854" y="55096"/>
                  <a:pt x="104784" y="54773"/>
                  <a:pt x="102701" y="54766"/>
                </a:cubicBezTo>
                <a:lnTo>
                  <a:pt x="34252" y="54766"/>
                </a:lnTo>
                <a:cubicBezTo>
                  <a:pt x="22902" y="54766"/>
                  <a:pt x="13701" y="63967"/>
                  <a:pt x="13701" y="75317"/>
                </a:cubicBezTo>
                <a:lnTo>
                  <a:pt x="13701" y="225971"/>
                </a:lnTo>
                <a:cubicBezTo>
                  <a:pt x="13671" y="267589"/>
                  <a:pt x="47383" y="301350"/>
                  <a:pt x="89000" y="301380"/>
                </a:cubicBezTo>
                <a:cubicBezTo>
                  <a:pt x="89019" y="301380"/>
                  <a:pt x="89037" y="301380"/>
                  <a:pt x="89055" y="301380"/>
                </a:cubicBezTo>
                <a:lnTo>
                  <a:pt x="95906" y="301380"/>
                </a:lnTo>
                <a:lnTo>
                  <a:pt x="95906" y="301271"/>
                </a:lnTo>
                <a:lnTo>
                  <a:pt x="96180" y="301271"/>
                </a:lnTo>
                <a:cubicBezTo>
                  <a:pt x="111283" y="301295"/>
                  <a:pt x="123545" y="289069"/>
                  <a:pt x="123569" y="273968"/>
                </a:cubicBezTo>
                <a:cubicBezTo>
                  <a:pt x="123592" y="258864"/>
                  <a:pt x="111368" y="246602"/>
                  <a:pt x="96265" y="246577"/>
                </a:cubicBezTo>
                <a:cubicBezTo>
                  <a:pt x="87814" y="246563"/>
                  <a:pt x="79832" y="250457"/>
                  <a:pt x="74642" y="257127"/>
                </a:cubicBezTo>
                <a:cubicBezTo>
                  <a:pt x="62526" y="251507"/>
                  <a:pt x="54781" y="239354"/>
                  <a:pt x="54803" y="225998"/>
                </a:cubicBezTo>
                <a:lnTo>
                  <a:pt x="54803" y="219175"/>
                </a:lnTo>
                <a:lnTo>
                  <a:pt x="75300" y="219175"/>
                </a:lnTo>
                <a:cubicBezTo>
                  <a:pt x="85712" y="219175"/>
                  <a:pt x="95385" y="215832"/>
                  <a:pt x="103249" y="210188"/>
                </a:cubicBezTo>
                <a:cubicBezTo>
                  <a:pt x="143618" y="274187"/>
                  <a:pt x="228225" y="293343"/>
                  <a:pt x="292225" y="252975"/>
                </a:cubicBezTo>
                <a:cubicBezTo>
                  <a:pt x="332031" y="227867"/>
                  <a:pt x="356164" y="184087"/>
                  <a:pt x="356139" y="137025"/>
                </a:cubicBezTo>
                <a:close/>
                <a:moveTo>
                  <a:pt x="82123" y="134121"/>
                </a:moveTo>
                <a:cubicBezTo>
                  <a:pt x="82083" y="136057"/>
                  <a:pt x="82083" y="137994"/>
                  <a:pt x="82123" y="139930"/>
                </a:cubicBezTo>
                <a:lnTo>
                  <a:pt x="82123" y="171195"/>
                </a:lnTo>
                <a:cubicBezTo>
                  <a:pt x="82123" y="174979"/>
                  <a:pt x="79056" y="178046"/>
                  <a:pt x="75272" y="178046"/>
                </a:cubicBezTo>
                <a:lnTo>
                  <a:pt x="54803" y="178046"/>
                </a:lnTo>
                <a:lnTo>
                  <a:pt x="54803" y="95896"/>
                </a:lnTo>
                <a:lnTo>
                  <a:pt x="82150" y="95896"/>
                </a:lnTo>
                <a:lnTo>
                  <a:pt x="82150" y="134121"/>
                </a:lnTo>
                <a:close/>
              </a:path>
            </a:pathLst>
          </a:custGeom>
          <a:gradFill flip="none" rotWithShape="1">
            <a:gsLst>
              <a:gs pos="97000">
                <a:srgbClr val="818EFF"/>
              </a:gs>
              <a:gs pos="50000">
                <a:srgbClr val="2DB4FF"/>
              </a:gs>
              <a:gs pos="3000">
                <a:srgbClr val="0078D4"/>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3" name="Graphic 11">
            <a:extLst>
              <a:ext uri="{FF2B5EF4-FFF2-40B4-BE49-F238E27FC236}">
                <a16:creationId xmlns:a16="http://schemas.microsoft.com/office/drawing/2014/main" id="{B6669D0B-D0F9-C283-BE09-74B0C5AC3967}"/>
              </a:ext>
              <a:ext uri="{C183D7F6-B498-43B3-948B-1728B52AA6E4}">
                <adec:decorative xmlns:adec="http://schemas.microsoft.com/office/drawing/2017/decorative" val="1"/>
              </a:ext>
            </a:extLst>
          </p:cNvPr>
          <p:cNvSpPr/>
          <p:nvPr/>
        </p:nvSpPr>
        <p:spPr>
          <a:xfrm>
            <a:off x="4445081" y="4556644"/>
            <a:ext cx="493229" cy="493229"/>
          </a:xfrm>
          <a:custGeom>
            <a:avLst/>
            <a:gdLst>
              <a:gd name="connsiteX0" fmla="*/ 89055 w 493229"/>
              <a:gd name="connsiteY0" fmla="*/ 0 h 493229"/>
              <a:gd name="connsiteX1" fmla="*/ 0 w 493229"/>
              <a:gd name="connsiteY1" fmla="*/ 89055 h 493229"/>
              <a:gd name="connsiteX2" fmla="*/ 0 w 493229"/>
              <a:gd name="connsiteY2" fmla="*/ 404174 h 493229"/>
              <a:gd name="connsiteX3" fmla="*/ 89055 w 493229"/>
              <a:gd name="connsiteY3" fmla="*/ 493229 h 493229"/>
              <a:gd name="connsiteX4" fmla="*/ 404174 w 493229"/>
              <a:gd name="connsiteY4" fmla="*/ 493229 h 493229"/>
              <a:gd name="connsiteX5" fmla="*/ 493229 w 493229"/>
              <a:gd name="connsiteY5" fmla="*/ 404174 h 493229"/>
              <a:gd name="connsiteX6" fmla="*/ 493229 w 493229"/>
              <a:gd name="connsiteY6" fmla="*/ 89055 h 493229"/>
              <a:gd name="connsiteX7" fmla="*/ 404174 w 493229"/>
              <a:gd name="connsiteY7" fmla="*/ 0 h 493229"/>
              <a:gd name="connsiteX8" fmla="*/ 89055 w 493229"/>
              <a:gd name="connsiteY8" fmla="*/ 0 h 493229"/>
              <a:gd name="connsiteX9" fmla="*/ 363894 w 493229"/>
              <a:gd name="connsiteY9" fmla="*/ 185783 h 493229"/>
              <a:gd name="connsiteX10" fmla="*/ 226885 w 493229"/>
              <a:gd name="connsiteY10" fmla="*/ 322791 h 493229"/>
              <a:gd name="connsiteX11" fmla="*/ 197840 w 493229"/>
              <a:gd name="connsiteY11" fmla="*/ 322791 h 493229"/>
              <a:gd name="connsiteX12" fmla="*/ 142927 w 493229"/>
              <a:gd name="connsiteY12" fmla="*/ 267878 h 493229"/>
              <a:gd name="connsiteX13" fmla="*/ 141902 w 493229"/>
              <a:gd name="connsiteY13" fmla="*/ 238833 h 493229"/>
              <a:gd name="connsiteX14" fmla="*/ 170947 w 493229"/>
              <a:gd name="connsiteY14" fmla="*/ 237808 h 493229"/>
              <a:gd name="connsiteX15" fmla="*/ 171973 w 493229"/>
              <a:gd name="connsiteY15" fmla="*/ 238833 h 493229"/>
              <a:gd name="connsiteX16" fmla="*/ 212363 w 493229"/>
              <a:gd name="connsiteY16" fmla="*/ 279195 h 493229"/>
              <a:gd name="connsiteX17" fmla="*/ 334848 w 493229"/>
              <a:gd name="connsiteY17" fmla="*/ 156710 h 493229"/>
              <a:gd name="connsiteX18" fmla="*/ 363907 w 493229"/>
              <a:gd name="connsiteY18" fmla="*/ 156219 h 493229"/>
              <a:gd name="connsiteX19" fmla="*/ 364398 w 493229"/>
              <a:gd name="connsiteY19" fmla="*/ 185278 h 493229"/>
              <a:gd name="connsiteX20" fmla="*/ 363894 w 493229"/>
              <a:gd name="connsiteY20" fmla="*/ 185783 h 493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93229" h="493229">
                <a:moveTo>
                  <a:pt x="89055" y="0"/>
                </a:moveTo>
                <a:cubicBezTo>
                  <a:pt x="39871" y="0"/>
                  <a:pt x="0" y="39871"/>
                  <a:pt x="0" y="89055"/>
                </a:cubicBezTo>
                <a:lnTo>
                  <a:pt x="0" y="404174"/>
                </a:lnTo>
                <a:cubicBezTo>
                  <a:pt x="0" y="453357"/>
                  <a:pt x="39871" y="493229"/>
                  <a:pt x="89055" y="493229"/>
                </a:cubicBezTo>
                <a:lnTo>
                  <a:pt x="404174" y="493229"/>
                </a:lnTo>
                <a:cubicBezTo>
                  <a:pt x="453357" y="493229"/>
                  <a:pt x="493229" y="453357"/>
                  <a:pt x="493229" y="404174"/>
                </a:cubicBezTo>
                <a:lnTo>
                  <a:pt x="493229" y="89055"/>
                </a:lnTo>
                <a:cubicBezTo>
                  <a:pt x="493229" y="39871"/>
                  <a:pt x="453357" y="0"/>
                  <a:pt x="404174" y="0"/>
                </a:cubicBezTo>
                <a:lnTo>
                  <a:pt x="89055" y="0"/>
                </a:lnTo>
                <a:close/>
                <a:moveTo>
                  <a:pt x="363894" y="185783"/>
                </a:moveTo>
                <a:lnTo>
                  <a:pt x="226885" y="322791"/>
                </a:lnTo>
                <a:cubicBezTo>
                  <a:pt x="218862" y="330806"/>
                  <a:pt x="205863" y="330806"/>
                  <a:pt x="197840" y="322791"/>
                </a:cubicBezTo>
                <a:lnTo>
                  <a:pt x="142927" y="267878"/>
                </a:lnTo>
                <a:cubicBezTo>
                  <a:pt x="134623" y="260140"/>
                  <a:pt x="134164" y="247135"/>
                  <a:pt x="141902" y="238833"/>
                </a:cubicBezTo>
                <a:cubicBezTo>
                  <a:pt x="149639" y="230530"/>
                  <a:pt x="162643" y="230070"/>
                  <a:pt x="170947" y="237808"/>
                </a:cubicBezTo>
                <a:cubicBezTo>
                  <a:pt x="171301" y="238137"/>
                  <a:pt x="171643" y="238479"/>
                  <a:pt x="171973" y="238833"/>
                </a:cubicBezTo>
                <a:lnTo>
                  <a:pt x="212363" y="279195"/>
                </a:lnTo>
                <a:lnTo>
                  <a:pt x="334848" y="156710"/>
                </a:lnTo>
                <a:cubicBezTo>
                  <a:pt x="342737" y="148550"/>
                  <a:pt x="355747" y="148330"/>
                  <a:pt x="363907" y="156219"/>
                </a:cubicBezTo>
                <a:cubicBezTo>
                  <a:pt x="372068" y="164108"/>
                  <a:pt x="372287" y="177118"/>
                  <a:pt x="364398" y="185278"/>
                </a:cubicBezTo>
                <a:cubicBezTo>
                  <a:pt x="364233" y="185450"/>
                  <a:pt x="364063" y="185618"/>
                  <a:pt x="363894" y="185783"/>
                </a:cubicBezTo>
                <a:close/>
              </a:path>
            </a:pathLst>
          </a:custGeom>
          <a:gradFill flip="none" rotWithShape="1">
            <a:gsLst>
              <a:gs pos="52000">
                <a:srgbClr val="818EFF"/>
              </a:gs>
              <a:gs pos="97000">
                <a:srgbClr val="D660FF"/>
              </a:gs>
              <a:gs pos="3000">
                <a:srgbClr val="2DB4FF"/>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9" name="Graphic 13">
            <a:extLst>
              <a:ext uri="{FF2B5EF4-FFF2-40B4-BE49-F238E27FC236}">
                <a16:creationId xmlns:a16="http://schemas.microsoft.com/office/drawing/2014/main" id="{99ABB679-AE25-2ED9-053A-936A20AB08C8}"/>
              </a:ext>
              <a:ext uri="{C183D7F6-B498-43B3-948B-1728B52AA6E4}">
                <adec:decorative xmlns:adec="http://schemas.microsoft.com/office/drawing/2017/decorative" val="1"/>
              </a:ext>
            </a:extLst>
          </p:cNvPr>
          <p:cNvSpPr/>
          <p:nvPr/>
        </p:nvSpPr>
        <p:spPr>
          <a:xfrm>
            <a:off x="7963948" y="4556644"/>
            <a:ext cx="549877" cy="493332"/>
          </a:xfrm>
          <a:custGeom>
            <a:avLst/>
            <a:gdLst>
              <a:gd name="connsiteX0" fmla="*/ 205572 w 549877"/>
              <a:gd name="connsiteY0" fmla="*/ 0 h 493332"/>
              <a:gd name="connsiteX1" fmla="*/ 0 w 549877"/>
              <a:gd name="connsiteY1" fmla="*/ 205452 h 493332"/>
              <a:gd name="connsiteX2" fmla="*/ 19323 w 549877"/>
              <a:gd name="connsiteY2" fmla="*/ 292512 h 493332"/>
              <a:gd name="connsiteX3" fmla="*/ 663 w 549877"/>
              <a:gd name="connsiteY3" fmla="*/ 378608 h 493332"/>
              <a:gd name="connsiteX4" fmla="*/ 22263 w 549877"/>
              <a:gd name="connsiteY4" fmla="*/ 410594 h 493332"/>
              <a:gd name="connsiteX5" fmla="*/ 32257 w 549877"/>
              <a:gd name="connsiteY5" fmla="*/ 410668 h 493332"/>
              <a:gd name="connsiteX6" fmla="*/ 120929 w 549877"/>
              <a:gd name="connsiteY6" fmla="*/ 392857 h 493332"/>
              <a:gd name="connsiteX7" fmla="*/ 392755 w 549877"/>
              <a:gd name="connsiteY7" fmla="*/ 289994 h 493332"/>
              <a:gd name="connsiteX8" fmla="*/ 289893 w 549877"/>
              <a:gd name="connsiteY8" fmla="*/ 18167 h 493332"/>
              <a:gd name="connsiteX9" fmla="*/ 205572 w 549877"/>
              <a:gd name="connsiteY9" fmla="*/ 0 h 493332"/>
              <a:gd name="connsiteX10" fmla="*/ 204531 w 549877"/>
              <a:gd name="connsiteY10" fmla="*/ 438426 h 493332"/>
              <a:gd name="connsiteX11" fmla="*/ 344279 w 549877"/>
              <a:gd name="connsiteY11" fmla="*/ 493229 h 493332"/>
              <a:gd name="connsiteX12" fmla="*/ 428895 w 549877"/>
              <a:gd name="connsiteY12" fmla="*/ 475062 h 493332"/>
              <a:gd name="connsiteX13" fmla="*/ 508716 w 549877"/>
              <a:gd name="connsiteY13" fmla="*/ 492599 h 493332"/>
              <a:gd name="connsiteX14" fmla="*/ 549079 w 549877"/>
              <a:gd name="connsiteY14" fmla="*/ 466239 h 493332"/>
              <a:gd name="connsiteX15" fmla="*/ 548915 w 549877"/>
              <a:gd name="connsiteY15" fmla="*/ 451497 h 493332"/>
              <a:gd name="connsiteX16" fmla="*/ 530528 w 549877"/>
              <a:gd name="connsiteY16" fmla="*/ 374690 h 493332"/>
              <a:gd name="connsiteX17" fmla="*/ 431203 w 549877"/>
              <a:gd name="connsiteY17" fmla="*/ 101427 h 493332"/>
              <a:gd name="connsiteX18" fmla="*/ 411495 w 549877"/>
              <a:gd name="connsiteY18" fmla="*/ 93440 h 493332"/>
              <a:gd name="connsiteX19" fmla="*/ 433417 w 549877"/>
              <a:gd name="connsiteY19" fmla="*/ 149558 h 493332"/>
              <a:gd name="connsiteX20" fmla="*/ 508689 w 549877"/>
              <a:gd name="connsiteY20" fmla="*/ 287717 h 493332"/>
              <a:gd name="connsiteX21" fmla="*/ 490467 w 549877"/>
              <a:gd name="connsiteY21" fmla="*/ 362989 h 493332"/>
              <a:gd name="connsiteX22" fmla="*/ 486905 w 549877"/>
              <a:gd name="connsiteY22" fmla="*/ 369922 h 493332"/>
              <a:gd name="connsiteX23" fmla="*/ 488823 w 549877"/>
              <a:gd name="connsiteY23" fmla="*/ 377485 h 493332"/>
              <a:gd name="connsiteX24" fmla="*/ 506415 w 549877"/>
              <a:gd name="connsiteY24" fmla="*/ 450099 h 493332"/>
              <a:gd name="connsiteX25" fmla="*/ 431334 w 549877"/>
              <a:gd name="connsiteY25" fmla="*/ 433384 h 493332"/>
              <a:gd name="connsiteX26" fmla="*/ 424100 w 549877"/>
              <a:gd name="connsiteY26" fmla="*/ 431685 h 493332"/>
              <a:gd name="connsiteX27" fmla="*/ 417442 w 549877"/>
              <a:gd name="connsiteY27" fmla="*/ 435001 h 493332"/>
              <a:gd name="connsiteX28" fmla="*/ 344279 w 549877"/>
              <a:gd name="connsiteY28" fmla="*/ 452127 h 493332"/>
              <a:gd name="connsiteX29" fmla="*/ 264267 w 549877"/>
              <a:gd name="connsiteY29" fmla="*/ 431411 h 493332"/>
              <a:gd name="connsiteX30" fmla="*/ 204531 w 549877"/>
              <a:gd name="connsiteY30" fmla="*/ 438426 h 493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49877" h="493332">
                <a:moveTo>
                  <a:pt x="205572" y="0"/>
                </a:moveTo>
                <a:cubicBezTo>
                  <a:pt x="92071" y="-33"/>
                  <a:pt x="33" y="91951"/>
                  <a:pt x="0" y="205452"/>
                </a:cubicBezTo>
                <a:cubicBezTo>
                  <a:pt x="-9" y="235536"/>
                  <a:pt x="6588" y="265256"/>
                  <a:pt x="19323" y="292512"/>
                </a:cubicBezTo>
                <a:cubicBezTo>
                  <a:pt x="12426" y="321059"/>
                  <a:pt x="6205" y="349768"/>
                  <a:pt x="663" y="378608"/>
                </a:cubicBezTo>
                <a:cubicBezTo>
                  <a:pt x="-2205" y="393405"/>
                  <a:pt x="7465" y="407728"/>
                  <a:pt x="22263" y="410594"/>
                </a:cubicBezTo>
                <a:cubicBezTo>
                  <a:pt x="25561" y="411235"/>
                  <a:pt x="28950" y="411260"/>
                  <a:pt x="32257" y="410668"/>
                </a:cubicBezTo>
                <a:cubicBezTo>
                  <a:pt x="49328" y="407654"/>
                  <a:pt x="86457" y="400804"/>
                  <a:pt x="120929" y="392857"/>
                </a:cubicBezTo>
                <a:cubicBezTo>
                  <a:pt x="224397" y="439514"/>
                  <a:pt x="346096" y="393463"/>
                  <a:pt x="392755" y="289994"/>
                </a:cubicBezTo>
                <a:cubicBezTo>
                  <a:pt x="439412" y="186526"/>
                  <a:pt x="393358" y="64825"/>
                  <a:pt x="289893" y="18167"/>
                </a:cubicBezTo>
                <a:cubicBezTo>
                  <a:pt x="263387" y="6215"/>
                  <a:pt x="234648" y="23"/>
                  <a:pt x="205572" y="0"/>
                </a:cubicBezTo>
                <a:close/>
                <a:moveTo>
                  <a:pt x="204531" y="438426"/>
                </a:moveTo>
                <a:cubicBezTo>
                  <a:pt x="242499" y="473725"/>
                  <a:pt x="292438" y="493309"/>
                  <a:pt x="344279" y="493229"/>
                </a:cubicBezTo>
                <a:cubicBezTo>
                  <a:pt x="374421" y="493229"/>
                  <a:pt x="403056" y="486735"/>
                  <a:pt x="428895" y="475062"/>
                </a:cubicBezTo>
                <a:cubicBezTo>
                  <a:pt x="457475" y="481748"/>
                  <a:pt x="488795" y="488434"/>
                  <a:pt x="508716" y="492599"/>
                </a:cubicBezTo>
                <a:cubicBezTo>
                  <a:pt x="527141" y="496465"/>
                  <a:pt x="545213" y="484664"/>
                  <a:pt x="549079" y="466239"/>
                </a:cubicBezTo>
                <a:cubicBezTo>
                  <a:pt x="550101" y="461372"/>
                  <a:pt x="550044" y="456341"/>
                  <a:pt x="548915" y="451497"/>
                </a:cubicBezTo>
                <a:cubicBezTo>
                  <a:pt x="544476" y="432233"/>
                  <a:pt x="537461" y="402311"/>
                  <a:pt x="530528" y="374690"/>
                </a:cubicBezTo>
                <a:cubicBezTo>
                  <a:pt x="578560" y="271802"/>
                  <a:pt x="534090" y="149459"/>
                  <a:pt x="431203" y="101427"/>
                </a:cubicBezTo>
                <a:cubicBezTo>
                  <a:pt x="424777" y="98426"/>
                  <a:pt x="418198" y="95760"/>
                  <a:pt x="411495" y="93440"/>
                </a:cubicBezTo>
                <a:cubicBezTo>
                  <a:pt x="421218" y="111110"/>
                  <a:pt x="428589" y="129976"/>
                  <a:pt x="433417" y="149558"/>
                </a:cubicBezTo>
                <a:cubicBezTo>
                  <a:pt x="480364" y="179819"/>
                  <a:pt x="508719" y="231862"/>
                  <a:pt x="508689" y="287717"/>
                </a:cubicBezTo>
                <a:cubicBezTo>
                  <a:pt x="508689" y="314899"/>
                  <a:pt x="502113" y="340465"/>
                  <a:pt x="490467" y="362989"/>
                </a:cubicBezTo>
                <a:lnTo>
                  <a:pt x="486905" y="369922"/>
                </a:lnTo>
                <a:lnTo>
                  <a:pt x="488823" y="377485"/>
                </a:lnTo>
                <a:cubicBezTo>
                  <a:pt x="495070" y="402009"/>
                  <a:pt x="501619" y="429548"/>
                  <a:pt x="506415" y="450099"/>
                </a:cubicBezTo>
                <a:cubicBezTo>
                  <a:pt x="485206" y="445633"/>
                  <a:pt x="456598" y="439412"/>
                  <a:pt x="431334" y="433384"/>
                </a:cubicBezTo>
                <a:lnTo>
                  <a:pt x="424100" y="431685"/>
                </a:lnTo>
                <a:lnTo>
                  <a:pt x="417442" y="435001"/>
                </a:lnTo>
                <a:cubicBezTo>
                  <a:pt x="395411" y="445961"/>
                  <a:pt x="370585" y="452127"/>
                  <a:pt x="344279" y="452127"/>
                </a:cubicBezTo>
                <a:cubicBezTo>
                  <a:pt x="316275" y="452179"/>
                  <a:pt x="288725" y="445046"/>
                  <a:pt x="264267" y="431411"/>
                </a:cubicBezTo>
                <a:cubicBezTo>
                  <a:pt x="244740" y="436316"/>
                  <a:pt x="224663" y="438675"/>
                  <a:pt x="204531" y="438426"/>
                </a:cubicBezTo>
                <a:close/>
              </a:path>
            </a:pathLst>
          </a:custGeom>
          <a:gradFill flip="none" rotWithShape="1">
            <a:gsLst>
              <a:gs pos="3000">
                <a:srgbClr val="818EFF"/>
              </a:gs>
              <a:gs pos="50000">
                <a:srgbClr val="D660FF"/>
              </a:gs>
              <a:gs pos="97000">
                <a:srgbClr val="FEA874"/>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cxnSp>
        <p:nvCxnSpPr>
          <p:cNvPr id="20" name="Straight Connector 19">
            <a:extLst>
              <a:ext uri="{FF2B5EF4-FFF2-40B4-BE49-F238E27FC236}">
                <a16:creationId xmlns:a16="http://schemas.microsoft.com/office/drawing/2014/main" id="{0650FDF9-D48C-1426-0EFA-94D53FB5F6FE}"/>
              </a:ext>
              <a:ext uri="{C183D7F6-B498-43B3-948B-1728B52AA6E4}">
                <adec:decorative xmlns:adec="http://schemas.microsoft.com/office/drawing/2017/decorative" val="1"/>
              </a:ext>
            </a:extLst>
          </p:cNvPr>
          <p:cNvCxnSpPr/>
          <p:nvPr/>
        </p:nvCxnSpPr>
        <p:spPr>
          <a:xfrm>
            <a:off x="4121427" y="3858451"/>
            <a:ext cx="0" cy="1889615"/>
          </a:xfrm>
          <a:prstGeom prst="line">
            <a:avLst/>
          </a:prstGeom>
          <a:ln>
            <a:solidFill>
              <a:srgbClr val="B1B3B3"/>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03979007-5926-E2E1-65D8-9F1487CED8AA}"/>
              </a:ext>
              <a:ext uri="{C183D7F6-B498-43B3-948B-1728B52AA6E4}">
                <adec:decorative xmlns:adec="http://schemas.microsoft.com/office/drawing/2017/decorative" val="1"/>
              </a:ext>
            </a:extLst>
          </p:cNvPr>
          <p:cNvCxnSpPr/>
          <p:nvPr/>
        </p:nvCxnSpPr>
        <p:spPr>
          <a:xfrm>
            <a:off x="7646505" y="3858451"/>
            <a:ext cx="0" cy="1889615"/>
          </a:xfrm>
          <a:prstGeom prst="line">
            <a:avLst/>
          </a:prstGeom>
          <a:ln>
            <a:solidFill>
              <a:srgbClr val="B1B3B3"/>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1A534FDC-4892-B064-48AF-A57330F04D75}"/>
              </a:ext>
            </a:extLst>
          </p:cNvPr>
          <p:cNvSpPr txBox="1"/>
          <p:nvPr/>
        </p:nvSpPr>
        <p:spPr>
          <a:xfrm>
            <a:off x="579438" y="5972433"/>
            <a:ext cx="11011601" cy="302955"/>
          </a:xfrm>
          <a:prstGeom prst="roundRect">
            <a:avLst>
              <a:gd name="adj" fmla="val 50000"/>
            </a:avLst>
          </a:prstGeom>
          <a:solidFill>
            <a:schemeClr val="accent2"/>
          </a:solidFill>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Segoe UI"/>
                <a:ea typeface="+mn-ea"/>
                <a:cs typeface="+mn-cs"/>
              </a:rPr>
              <a:t>Questions?        </a:t>
            </a:r>
            <a:r>
              <a:rPr kumimoji="0" lang="en-US" sz="1400" b="0" i="0" u="none" strike="noStrike" kern="1200" cap="none" spc="0" normalizeH="0" baseline="0" noProof="0">
                <a:ln>
                  <a:noFill/>
                </a:ln>
                <a:solidFill>
                  <a:srgbClr val="FFFFFF"/>
                </a:solidFill>
                <a:effectLst/>
                <a:uLnTx/>
                <a:uFillTx/>
                <a:latin typeface="Segoe UI"/>
                <a:ea typeface="+mn-ea"/>
                <a:cs typeface="+mn-cs"/>
              </a:rPr>
              <a:t>Email: </a:t>
            </a:r>
            <a:r>
              <a:rPr kumimoji="0" lang="en-US" sz="1400" b="0" i="0" u="none" strike="noStrike" kern="1200" cap="none" spc="0" normalizeH="0" baseline="0" noProof="0">
                <a:ln>
                  <a:noFill/>
                </a:ln>
                <a:solidFill>
                  <a:srgbClr val="FFFFFF"/>
                </a:solidFill>
                <a:effectLst/>
                <a:uLnTx/>
                <a:uFillTx/>
                <a:latin typeface="Segoe UI"/>
                <a:ea typeface="+mn-ea"/>
                <a:cs typeface="+mn-cs"/>
                <a:hlinkClick r:id="rId6">
                  <a:extLst>
                    <a:ext uri="{A12FA001-AC4F-418D-AE19-62706E023703}">
                      <ahyp:hlinkClr xmlns:ahyp="http://schemas.microsoft.com/office/drawing/2018/hyperlinkcolor" val="tx"/>
                    </a:ext>
                  </a:extLst>
                </a:hlinkClick>
              </a:rPr>
              <a:t>achelp@microsoft.com</a:t>
            </a:r>
            <a:r>
              <a:rPr kumimoji="0" lang="en-US" sz="1400" b="0" i="0" u="none" strike="noStrike" kern="1200" cap="none" spc="0" normalizeH="0" baseline="0" noProof="0">
                <a:ln>
                  <a:noFill/>
                </a:ln>
                <a:solidFill>
                  <a:srgbClr val="FFFFFF"/>
                </a:solidFill>
                <a:effectLst/>
                <a:uLnTx/>
                <a:uFillTx/>
                <a:latin typeface="Segoe UI"/>
                <a:ea typeface="+mn-ea"/>
                <a:cs typeface="+mn-cs"/>
              </a:rPr>
              <a:t>    |    Submit a </a:t>
            </a:r>
            <a:r>
              <a:rPr kumimoji="0" lang="en-US" sz="1400" b="0" i="0" u="none" strike="noStrike" kern="1200" cap="none" spc="0" normalizeH="0" baseline="0" noProof="0">
                <a:ln>
                  <a:noFill/>
                </a:ln>
                <a:solidFill>
                  <a:srgbClr val="FFFFFF"/>
                </a:solidFill>
                <a:effectLst/>
                <a:uLnTx/>
                <a:uFillTx/>
                <a:latin typeface="Segoe UI"/>
                <a:ea typeface="+mn-ea"/>
                <a:cs typeface="+mn-cs"/>
                <a:hlinkClick r:id="rId7">
                  <a:extLst>
                    <a:ext uri="{A12FA001-AC4F-418D-AE19-62706E023703}">
                      <ahyp:hlinkClr xmlns:ahyp="http://schemas.microsoft.com/office/drawing/2018/hyperlinkcolor" val="tx"/>
                    </a:ext>
                  </a:extLst>
                </a:hlinkClick>
              </a:rPr>
              <a:t>Request for assistance</a:t>
            </a:r>
            <a:r>
              <a:rPr kumimoji="0" lang="en-US" sz="1400" b="0" i="0" u="none" strike="noStrike" kern="1200" cap="none" spc="0" normalizeH="0" baseline="0" noProof="0">
                <a:ln>
                  <a:noFill/>
                </a:ln>
                <a:solidFill>
                  <a:srgbClr val="FFFFFF"/>
                </a:solidFill>
                <a:effectLst/>
                <a:uLnTx/>
                <a:uFillTx/>
                <a:latin typeface="Segoe UI"/>
                <a:ea typeface="+mn-ea"/>
                <a:cs typeface="+mn-cs"/>
              </a:rPr>
              <a:t>    |    For more information visit </a:t>
            </a:r>
            <a:r>
              <a:rPr kumimoji="0" lang="en-US" sz="1400" b="0" i="0" u="none" strike="noStrike" kern="1200" cap="none" spc="0" normalizeH="0" baseline="0" noProof="0">
                <a:ln>
                  <a:noFill/>
                </a:ln>
                <a:solidFill>
                  <a:srgbClr val="FFFFFF"/>
                </a:solidFill>
                <a:effectLst/>
                <a:uLnTx/>
                <a:uFillTx/>
                <a:latin typeface="Segoe UI"/>
                <a:ea typeface="+mn-ea"/>
                <a:cs typeface="+mn-cs"/>
                <a:hlinkClick r:id="rId8">
                  <a:extLst>
                    <a:ext uri="{A12FA001-AC4F-418D-AE19-62706E023703}">
                      <ahyp:hlinkClr xmlns:ahyp="http://schemas.microsoft.com/office/drawing/2018/hyperlinkcolor" val="tx"/>
                    </a:ext>
                  </a:extLst>
                </a:hlinkClick>
              </a:rPr>
              <a:t>aka.ms/AppAssure</a:t>
            </a:r>
            <a:endParaRPr kumimoji="0" lang="en-US" sz="1400" b="0" i="0" u="none" strike="noStrike" kern="1200" cap="none" spc="0" normalizeH="0" baseline="0" noProof="0">
              <a:ln>
                <a:noFill/>
              </a:ln>
              <a:solidFill>
                <a:srgbClr val="FFFFFF"/>
              </a:solidFill>
              <a:effectLst/>
              <a:uLnTx/>
              <a:uFillTx/>
              <a:latin typeface="Segoe UI"/>
              <a:ea typeface="+mn-ea"/>
              <a:cs typeface="Segoe UI"/>
            </a:endParaRPr>
          </a:p>
        </p:txBody>
      </p:sp>
    </p:spTree>
    <p:extLst>
      <p:ext uri="{BB962C8B-B14F-4D97-AF65-F5344CB8AC3E}">
        <p14:creationId xmlns:p14="http://schemas.microsoft.com/office/powerpoint/2010/main" val="175905071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42" presetClass="path" presetSubtype="0" decel="100000" fill="hold" grpId="1" nodeType="withEffect">
                                  <p:stCondLst>
                                    <p:cond delay="200"/>
                                  </p:stCondLst>
                                  <p:childTnLst>
                                    <p:animMotion origin="layout" path="M 3.54167E-6 -7.40741E-7 L 3.54167E-6 0.03542 " pathEditMode="relative" rAng="0" ptsTypes="AA">
                                      <p:cBhvr>
                                        <p:cTn id="9" dur="700" spd="-100000" fill="hold"/>
                                        <p:tgtEl>
                                          <p:spTgt spid="4"/>
                                        </p:tgtEl>
                                        <p:attrNameLst>
                                          <p:attrName>ppt_x</p:attrName>
                                          <p:attrName>ppt_y</p:attrName>
                                        </p:attrNameLst>
                                      </p:cBhvr>
                                      <p:rCtr x="0" y="175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D61C1EA-7E41-231B-CE64-DD7429EC177B}"/>
              </a:ext>
            </a:extLst>
          </p:cNvPr>
          <p:cNvSpPr>
            <a:spLocks noGrp="1"/>
          </p:cNvSpPr>
          <p:nvPr>
            <p:ph type="title"/>
          </p:nvPr>
        </p:nvSpPr>
        <p:spPr/>
        <p:txBody>
          <a:bodyPr/>
          <a:lstStyle/>
          <a:p>
            <a:pPr algn="ctr"/>
            <a:r>
              <a:rPr kumimoji="0" lang="en-US" sz="3600" b="0" i="0" u="none" strike="noStrike" kern="1200" cap="none" spc="-50" normalizeH="0" baseline="0" noProof="0">
                <a:ln w="3175">
                  <a:noFill/>
                </a:ln>
                <a:solidFill>
                  <a:schemeClr val="tx1"/>
                </a:solidFill>
                <a:effectLst/>
                <a:uLnTx/>
                <a:uFillTx/>
                <a:latin typeface="+mj-lt"/>
                <a:ea typeface="+mn-ea"/>
                <a:cs typeface="Segoe UI" pitchFamily="34" charset="0"/>
              </a:rPr>
              <a:t>Microsoft 365 Copilot implementation</a:t>
            </a:r>
            <a:endParaRPr lang="en-US"/>
          </a:p>
        </p:txBody>
      </p:sp>
      <p:sp useBgFill="1">
        <p:nvSpPr>
          <p:cNvPr id="83" name="Rounded Rectangle 82">
            <a:extLst>
              <a:ext uri="{FF2B5EF4-FFF2-40B4-BE49-F238E27FC236}">
                <a16:creationId xmlns:a16="http://schemas.microsoft.com/office/drawing/2014/main" id="{181F6711-7FDB-F371-6688-0C4D156E33F2}"/>
              </a:ext>
              <a:ext uri="{C183D7F6-B498-43B3-948B-1728B52AA6E4}">
                <adec:decorative xmlns:adec="http://schemas.microsoft.com/office/drawing/2017/decorative" val="1"/>
              </a:ext>
            </a:extLst>
          </p:cNvPr>
          <p:cNvSpPr/>
          <p:nvPr/>
        </p:nvSpPr>
        <p:spPr bwMode="auto">
          <a:xfrm>
            <a:off x="618066" y="1350352"/>
            <a:ext cx="10995182" cy="4862312"/>
          </a:xfrm>
          <a:prstGeom prst="roundRect">
            <a:avLst>
              <a:gd name="adj" fmla="val 2901"/>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pic>
        <p:nvPicPr>
          <p:cNvPr id="84" name="Picture 83">
            <a:extLst>
              <a:ext uri="{FF2B5EF4-FFF2-40B4-BE49-F238E27FC236}">
                <a16:creationId xmlns:a16="http://schemas.microsoft.com/office/drawing/2014/main" id="{13FDFFC3-CF22-2F72-87F9-D7D60098CBE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1712028" y="2726945"/>
            <a:ext cx="688272" cy="660793"/>
          </a:xfrm>
          <a:prstGeom prst="rect">
            <a:avLst/>
          </a:prstGeom>
        </p:spPr>
      </p:pic>
      <p:sp>
        <p:nvSpPr>
          <p:cNvPr id="85" name="TextBox 84">
            <a:extLst>
              <a:ext uri="{FF2B5EF4-FFF2-40B4-BE49-F238E27FC236}">
                <a16:creationId xmlns:a16="http://schemas.microsoft.com/office/drawing/2014/main" id="{2D5AD40A-D362-9FDF-2A83-C1BA5D11693D}"/>
              </a:ext>
            </a:extLst>
          </p:cNvPr>
          <p:cNvSpPr txBox="1"/>
          <p:nvPr/>
        </p:nvSpPr>
        <p:spPr>
          <a:xfrm>
            <a:off x="894068" y="3505573"/>
            <a:ext cx="2324812" cy="73866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50" normalizeH="0" baseline="0" noProof="0">
                <a:ln w="3175">
                  <a:noFill/>
                </a:ln>
                <a:solidFill>
                  <a:prstClr val="black"/>
                </a:solidFill>
                <a:effectLst/>
                <a:uLnTx/>
                <a:uFillTx/>
                <a:latin typeface="Segoe UI Semibold"/>
                <a:ea typeface="+mn-ea"/>
                <a:cs typeface="Segoe UI Semibold" panose="020B0502040204020203" pitchFamily="34" charset="0"/>
              </a:rPr>
              <a:t>Copilot implementation</a:t>
            </a:r>
          </a:p>
        </p:txBody>
      </p:sp>
      <p:grpSp>
        <p:nvGrpSpPr>
          <p:cNvPr id="86" name="Group 85">
            <a:extLst>
              <a:ext uri="{FF2B5EF4-FFF2-40B4-BE49-F238E27FC236}">
                <a16:creationId xmlns:a16="http://schemas.microsoft.com/office/drawing/2014/main" id="{A9C7A64F-6E2A-97D6-50BA-0B481EEE4FB7}"/>
              </a:ext>
              <a:ext uri="{C183D7F6-B498-43B3-948B-1728B52AA6E4}">
                <adec:decorative xmlns:adec="http://schemas.microsoft.com/office/drawing/2017/decorative" val="1"/>
              </a:ext>
            </a:extLst>
          </p:cNvPr>
          <p:cNvGrpSpPr/>
          <p:nvPr/>
        </p:nvGrpSpPr>
        <p:grpSpPr>
          <a:xfrm>
            <a:off x="3224334" y="2204375"/>
            <a:ext cx="8044789" cy="2495508"/>
            <a:chOff x="3314740" y="2191367"/>
            <a:chExt cx="7954383" cy="2495508"/>
          </a:xfrm>
        </p:grpSpPr>
        <p:grpSp>
          <p:nvGrpSpPr>
            <p:cNvPr id="87" name="Group 86">
              <a:extLst>
                <a:ext uri="{FF2B5EF4-FFF2-40B4-BE49-F238E27FC236}">
                  <a16:creationId xmlns:a16="http://schemas.microsoft.com/office/drawing/2014/main" id="{2B7050F6-58DA-241F-EAE4-D902801D3C4E}"/>
                </a:ext>
              </a:extLst>
            </p:cNvPr>
            <p:cNvGrpSpPr/>
            <p:nvPr/>
          </p:nvGrpSpPr>
          <p:grpSpPr>
            <a:xfrm>
              <a:off x="5765798" y="2191367"/>
              <a:ext cx="5503325" cy="2495508"/>
              <a:chOff x="5765798" y="2217508"/>
              <a:chExt cx="5503325" cy="2495508"/>
            </a:xfrm>
          </p:grpSpPr>
          <p:sp>
            <p:nvSpPr>
              <p:cNvPr id="89" name="Freeform 88">
                <a:extLst>
                  <a:ext uri="{FF2B5EF4-FFF2-40B4-BE49-F238E27FC236}">
                    <a16:creationId xmlns:a16="http://schemas.microsoft.com/office/drawing/2014/main" id="{277874C0-F2B7-7ADD-3412-480D83040329}"/>
                  </a:ext>
                </a:extLst>
              </p:cNvPr>
              <p:cNvSpPr/>
              <p:nvPr/>
            </p:nvSpPr>
            <p:spPr>
              <a:xfrm flipV="1">
                <a:off x="5765798" y="3542584"/>
                <a:ext cx="5503325" cy="1170432"/>
              </a:xfrm>
              <a:custGeom>
                <a:avLst/>
                <a:gdLst>
                  <a:gd name="connsiteX0" fmla="*/ 0 w 6419088"/>
                  <a:gd name="connsiteY0" fmla="*/ 1170432 h 1170432"/>
                  <a:gd name="connsiteX1" fmla="*/ 0 w 6419088"/>
                  <a:gd name="connsiteY1" fmla="*/ 0 h 1170432"/>
                  <a:gd name="connsiteX2" fmla="*/ 6419088 w 6419088"/>
                  <a:gd name="connsiteY2" fmla="*/ 0 h 1170432"/>
                </a:gdLst>
                <a:ahLst/>
                <a:cxnLst>
                  <a:cxn ang="0">
                    <a:pos x="connsiteX0" y="connsiteY0"/>
                  </a:cxn>
                  <a:cxn ang="0">
                    <a:pos x="connsiteX1" y="connsiteY1"/>
                  </a:cxn>
                  <a:cxn ang="0">
                    <a:pos x="connsiteX2" y="connsiteY2"/>
                  </a:cxn>
                </a:cxnLst>
                <a:rect l="l" t="t" r="r" b="b"/>
                <a:pathLst>
                  <a:path w="6419088" h="1170432">
                    <a:moveTo>
                      <a:pt x="0" y="1170432"/>
                    </a:moveTo>
                    <a:lnTo>
                      <a:pt x="0" y="0"/>
                    </a:lnTo>
                    <a:lnTo>
                      <a:pt x="6419088" y="0"/>
                    </a:lnTo>
                  </a:path>
                </a:pathLst>
              </a:custGeom>
              <a:ln w="25400">
                <a:solidFill>
                  <a:srgbClr val="0078D4"/>
                </a:solidFill>
                <a:tailEnd type="arrow" w="lg" len="sm"/>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UI"/>
                  <a:ea typeface="+mn-ea"/>
                  <a:cs typeface="+mn-cs"/>
                </a:endParaRPr>
              </a:p>
            </p:txBody>
          </p:sp>
          <p:sp>
            <p:nvSpPr>
              <p:cNvPr id="90" name="Freeform 89">
                <a:extLst>
                  <a:ext uri="{FF2B5EF4-FFF2-40B4-BE49-F238E27FC236}">
                    <a16:creationId xmlns:a16="http://schemas.microsoft.com/office/drawing/2014/main" id="{9ABF6858-851F-AED6-85E8-0A4A36E5C488}"/>
                  </a:ext>
                </a:extLst>
              </p:cNvPr>
              <p:cNvSpPr/>
              <p:nvPr/>
            </p:nvSpPr>
            <p:spPr>
              <a:xfrm>
                <a:off x="5765798" y="2217508"/>
                <a:ext cx="5503325" cy="1381894"/>
              </a:xfrm>
              <a:custGeom>
                <a:avLst/>
                <a:gdLst>
                  <a:gd name="connsiteX0" fmla="*/ 0 w 6419088"/>
                  <a:gd name="connsiteY0" fmla="*/ 1170432 h 1170432"/>
                  <a:gd name="connsiteX1" fmla="*/ 0 w 6419088"/>
                  <a:gd name="connsiteY1" fmla="*/ 0 h 1170432"/>
                  <a:gd name="connsiteX2" fmla="*/ 6419088 w 6419088"/>
                  <a:gd name="connsiteY2" fmla="*/ 0 h 1170432"/>
                </a:gdLst>
                <a:ahLst/>
                <a:cxnLst>
                  <a:cxn ang="0">
                    <a:pos x="connsiteX0" y="connsiteY0"/>
                  </a:cxn>
                  <a:cxn ang="0">
                    <a:pos x="connsiteX1" y="connsiteY1"/>
                  </a:cxn>
                  <a:cxn ang="0">
                    <a:pos x="connsiteX2" y="connsiteY2"/>
                  </a:cxn>
                </a:cxnLst>
                <a:rect l="l" t="t" r="r" b="b"/>
                <a:pathLst>
                  <a:path w="6419088" h="1170432">
                    <a:moveTo>
                      <a:pt x="0" y="1170432"/>
                    </a:moveTo>
                    <a:lnTo>
                      <a:pt x="0" y="0"/>
                    </a:lnTo>
                    <a:lnTo>
                      <a:pt x="6419088" y="0"/>
                    </a:lnTo>
                  </a:path>
                </a:pathLst>
              </a:custGeom>
              <a:ln w="25400">
                <a:solidFill>
                  <a:schemeClr val="accent2"/>
                </a:solidFill>
                <a:tailEnd type="arrow" w="lg" len="sm"/>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UI"/>
                  <a:ea typeface="+mn-ea"/>
                  <a:cs typeface="+mn-cs"/>
                </a:endParaRPr>
              </a:p>
            </p:txBody>
          </p:sp>
        </p:grpSp>
        <p:cxnSp>
          <p:nvCxnSpPr>
            <p:cNvPr id="88" name="Straight Connector 87">
              <a:extLst>
                <a:ext uri="{FF2B5EF4-FFF2-40B4-BE49-F238E27FC236}">
                  <a16:creationId xmlns:a16="http://schemas.microsoft.com/office/drawing/2014/main" id="{13FB0F2A-0B30-9250-5697-09B5008A55CF}"/>
                </a:ext>
              </a:extLst>
            </p:cNvPr>
            <p:cNvCxnSpPr>
              <a:cxnSpLocks/>
            </p:cNvCxnSpPr>
            <p:nvPr/>
          </p:nvCxnSpPr>
          <p:spPr>
            <a:xfrm>
              <a:off x="3314740" y="3516443"/>
              <a:ext cx="2451058" cy="0"/>
            </a:xfrm>
            <a:prstGeom prst="line">
              <a:avLst/>
            </a:prstGeom>
            <a:ln w="25400">
              <a:solidFill>
                <a:srgbClr val="8661C5"/>
              </a:solidFill>
              <a:headEnd type="oval"/>
              <a:tailEnd type="none" w="lg" len="sm"/>
            </a:ln>
          </p:spPr>
          <p:style>
            <a:lnRef idx="1">
              <a:schemeClr val="accent1"/>
            </a:lnRef>
            <a:fillRef idx="0">
              <a:schemeClr val="accent1"/>
            </a:fillRef>
            <a:effectRef idx="0">
              <a:schemeClr val="accent1"/>
            </a:effectRef>
            <a:fontRef idx="minor">
              <a:schemeClr val="tx1"/>
            </a:fontRef>
          </p:style>
        </p:cxnSp>
      </p:grpSp>
      <p:grpSp>
        <p:nvGrpSpPr>
          <p:cNvPr id="91" name="Group 90" descr="Copilot essentials checklist: Sponsor, Scenarios, Security.">
            <a:extLst>
              <a:ext uri="{FF2B5EF4-FFF2-40B4-BE49-F238E27FC236}">
                <a16:creationId xmlns:a16="http://schemas.microsoft.com/office/drawing/2014/main" id="{3538455C-2B2B-AC06-A52A-D728D7186A71}"/>
              </a:ext>
            </a:extLst>
          </p:cNvPr>
          <p:cNvGrpSpPr/>
          <p:nvPr/>
        </p:nvGrpSpPr>
        <p:grpSpPr>
          <a:xfrm>
            <a:off x="3481149" y="2726945"/>
            <a:ext cx="1354422" cy="1602456"/>
            <a:chOff x="3563005" y="2606965"/>
            <a:chExt cx="1374013" cy="1591796"/>
          </a:xfrm>
        </p:grpSpPr>
        <p:sp>
          <p:nvSpPr>
            <p:cNvPr id="92" name="Rectangle: Rounded Corners 25">
              <a:extLst>
                <a:ext uri="{FF2B5EF4-FFF2-40B4-BE49-F238E27FC236}">
                  <a16:creationId xmlns:a16="http://schemas.microsoft.com/office/drawing/2014/main" id="{509BFEE4-079E-9DE3-2170-666055776530}"/>
                </a:ext>
              </a:extLst>
            </p:cNvPr>
            <p:cNvSpPr/>
            <p:nvPr/>
          </p:nvSpPr>
          <p:spPr>
            <a:xfrm>
              <a:off x="3563005" y="2606965"/>
              <a:ext cx="1374013" cy="1591796"/>
            </a:xfrm>
            <a:prstGeom prst="roundRect">
              <a:avLst>
                <a:gd name="adj" fmla="val 7352"/>
              </a:avLst>
            </a:prstGeom>
            <a:solidFill>
              <a:schemeClr val="bg1"/>
            </a:solidFill>
            <a:ln>
              <a:solidFill>
                <a:srgbClr val="8661C5"/>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Segoe UI"/>
                <a:ea typeface="+mn-ea"/>
                <a:cs typeface="Segoe UI" pitchFamily="34" charset="0"/>
              </a:endParaRPr>
            </a:p>
          </p:txBody>
        </p:sp>
        <p:sp>
          <p:nvSpPr>
            <p:cNvPr id="93" name="TextBox 92">
              <a:extLst>
                <a:ext uri="{FF2B5EF4-FFF2-40B4-BE49-F238E27FC236}">
                  <a16:creationId xmlns:a16="http://schemas.microsoft.com/office/drawing/2014/main" id="{EFA91714-8B97-D4A0-4BAB-546651E49F4B}"/>
                </a:ext>
              </a:extLst>
            </p:cNvPr>
            <p:cNvSpPr txBox="1"/>
            <p:nvPr/>
          </p:nvSpPr>
          <p:spPr>
            <a:xfrm>
              <a:off x="3821001" y="3435384"/>
              <a:ext cx="777777" cy="7027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400"/>
                </a:spcAft>
                <a:buClrTx/>
                <a:buSzTx/>
                <a:buFontTx/>
                <a:buNone/>
                <a:tabLst/>
                <a:defRPr/>
              </a:pPr>
              <a:r>
                <a:rPr kumimoji="0" lang="en-US" sz="1100" b="0" i="0" u="none" strike="noStrike" kern="1200" cap="none" spc="0" normalizeH="0" baseline="0" noProof="0">
                  <a:ln>
                    <a:noFill/>
                  </a:ln>
                  <a:solidFill>
                    <a:prstClr val="black"/>
                  </a:solidFill>
                  <a:effectLst/>
                  <a:uLnTx/>
                  <a:uFillTx/>
                  <a:latin typeface="Segoe UI"/>
                  <a:ea typeface="+mn-ea"/>
                  <a:cs typeface="+mn-cs"/>
                </a:rPr>
                <a:t>Sponsor</a:t>
              </a:r>
            </a:p>
            <a:p>
              <a:pPr marL="0" marR="0" lvl="0" indent="0" algn="l" defTabSz="914400" rtl="0" eaLnBrk="1" fontAlgn="auto" latinLnBrk="0" hangingPunct="1">
                <a:lnSpc>
                  <a:spcPct val="100000"/>
                </a:lnSpc>
                <a:spcBef>
                  <a:spcPts val="0"/>
                </a:spcBef>
                <a:spcAft>
                  <a:spcPts val="400"/>
                </a:spcAft>
                <a:buClrTx/>
                <a:buSzTx/>
                <a:buFontTx/>
                <a:buNone/>
                <a:tabLst/>
                <a:defRPr/>
              </a:pPr>
              <a:r>
                <a:rPr kumimoji="0" lang="en-US" sz="1100" b="0" i="0" u="none" strike="noStrike" kern="1200" cap="none" spc="0" normalizeH="0" baseline="0" noProof="0">
                  <a:ln>
                    <a:noFill/>
                  </a:ln>
                  <a:solidFill>
                    <a:prstClr val="black"/>
                  </a:solidFill>
                  <a:effectLst/>
                  <a:uLnTx/>
                  <a:uFillTx/>
                  <a:latin typeface="Segoe UI"/>
                  <a:ea typeface="+mn-ea"/>
                  <a:cs typeface="+mn-cs"/>
                </a:rPr>
                <a:t>Scenarios</a:t>
              </a:r>
            </a:p>
            <a:p>
              <a:pPr marL="0" marR="0" lvl="0" indent="0" algn="l" defTabSz="914400" rtl="0" eaLnBrk="1" fontAlgn="auto" latinLnBrk="0" hangingPunct="1">
                <a:lnSpc>
                  <a:spcPct val="100000"/>
                </a:lnSpc>
                <a:spcBef>
                  <a:spcPts val="0"/>
                </a:spcBef>
                <a:spcAft>
                  <a:spcPts val="400"/>
                </a:spcAft>
                <a:buClrTx/>
                <a:buSzTx/>
                <a:buFontTx/>
                <a:buNone/>
                <a:tabLst/>
                <a:defRPr/>
              </a:pPr>
              <a:r>
                <a:rPr kumimoji="0" lang="en-US" sz="1100" b="0" i="0" u="none" strike="noStrike" kern="1200" cap="none" spc="0" normalizeH="0" baseline="0" noProof="0">
                  <a:ln>
                    <a:noFill/>
                  </a:ln>
                  <a:solidFill>
                    <a:prstClr val="black"/>
                  </a:solidFill>
                  <a:effectLst/>
                  <a:uLnTx/>
                  <a:uFillTx/>
                  <a:latin typeface="Segoe UI"/>
                  <a:ea typeface="+mn-ea"/>
                  <a:cs typeface="+mn-cs"/>
                </a:rPr>
                <a:t>Security</a:t>
              </a:r>
            </a:p>
          </p:txBody>
        </p:sp>
        <p:sp>
          <p:nvSpPr>
            <p:cNvPr id="94" name="Graphic 69">
              <a:extLst>
                <a:ext uri="{FF2B5EF4-FFF2-40B4-BE49-F238E27FC236}">
                  <a16:creationId xmlns:a16="http://schemas.microsoft.com/office/drawing/2014/main" id="{1BC51AAB-3309-73C2-0288-EED8B151DBC9}"/>
                </a:ext>
              </a:extLst>
            </p:cNvPr>
            <p:cNvSpPr/>
            <p:nvPr/>
          </p:nvSpPr>
          <p:spPr>
            <a:xfrm>
              <a:off x="3704313" y="3511548"/>
              <a:ext cx="139165" cy="139165"/>
            </a:xfrm>
            <a:custGeom>
              <a:avLst/>
              <a:gdLst>
                <a:gd name="connsiteX0" fmla="*/ 221289 w 442578"/>
                <a:gd name="connsiteY0" fmla="*/ 0 h 442578"/>
                <a:gd name="connsiteX1" fmla="*/ 442578 w 442578"/>
                <a:gd name="connsiteY1" fmla="*/ 221289 h 442578"/>
                <a:gd name="connsiteX2" fmla="*/ 221289 w 442578"/>
                <a:gd name="connsiteY2" fmla="*/ 442578 h 442578"/>
                <a:gd name="connsiteX3" fmla="*/ 0 w 442578"/>
                <a:gd name="connsiteY3" fmla="*/ 221289 h 442578"/>
                <a:gd name="connsiteX4" fmla="*/ 221289 w 442578"/>
                <a:gd name="connsiteY4" fmla="*/ 0 h 442578"/>
                <a:gd name="connsiteX5" fmla="*/ 292544 w 442578"/>
                <a:gd name="connsiteY5" fmla="*/ 154239 h 442578"/>
                <a:gd name="connsiteX6" fmla="*/ 193628 w 442578"/>
                <a:gd name="connsiteY6" fmla="*/ 253155 h 442578"/>
                <a:gd name="connsiteX7" fmla="*/ 150034 w 442578"/>
                <a:gd name="connsiteY7" fmla="*/ 209561 h 442578"/>
                <a:gd name="connsiteX8" fmla="*/ 126577 w 442578"/>
                <a:gd name="connsiteY8" fmla="*/ 210388 h 442578"/>
                <a:gd name="connsiteX9" fmla="*/ 126577 w 442578"/>
                <a:gd name="connsiteY9" fmla="*/ 233017 h 442578"/>
                <a:gd name="connsiteX10" fmla="*/ 181900 w 442578"/>
                <a:gd name="connsiteY10" fmla="*/ 288340 h 442578"/>
                <a:gd name="connsiteX11" fmla="*/ 205356 w 442578"/>
                <a:gd name="connsiteY11" fmla="*/ 288340 h 442578"/>
                <a:gd name="connsiteX12" fmla="*/ 316001 w 442578"/>
                <a:gd name="connsiteY12" fmla="*/ 177695 h 442578"/>
                <a:gd name="connsiteX13" fmla="*/ 316829 w 442578"/>
                <a:gd name="connsiteY13" fmla="*/ 154239 h 442578"/>
                <a:gd name="connsiteX14" fmla="*/ 293372 w 442578"/>
                <a:gd name="connsiteY14" fmla="*/ 153410 h 442578"/>
                <a:gd name="connsiteX15" fmla="*/ 292544 w 442578"/>
                <a:gd name="connsiteY15" fmla="*/ 154239 h 4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2578" h="442578">
                  <a:moveTo>
                    <a:pt x="221289" y="0"/>
                  </a:moveTo>
                  <a:cubicBezTo>
                    <a:pt x="343507" y="0"/>
                    <a:pt x="442578" y="99071"/>
                    <a:pt x="442578" y="221289"/>
                  </a:cubicBezTo>
                  <a:cubicBezTo>
                    <a:pt x="442578" y="343507"/>
                    <a:pt x="343507" y="442578"/>
                    <a:pt x="221289" y="442578"/>
                  </a:cubicBezTo>
                  <a:cubicBezTo>
                    <a:pt x="99071" y="442578"/>
                    <a:pt x="0" y="343507"/>
                    <a:pt x="0" y="221289"/>
                  </a:cubicBezTo>
                  <a:cubicBezTo>
                    <a:pt x="0" y="99071"/>
                    <a:pt x="99071" y="0"/>
                    <a:pt x="221289" y="0"/>
                  </a:cubicBezTo>
                  <a:close/>
                  <a:moveTo>
                    <a:pt x="292544" y="154239"/>
                  </a:moveTo>
                  <a:lnTo>
                    <a:pt x="193628" y="253155"/>
                  </a:lnTo>
                  <a:lnTo>
                    <a:pt x="150034" y="209561"/>
                  </a:lnTo>
                  <a:cubicBezTo>
                    <a:pt x="143328" y="203312"/>
                    <a:pt x="132826" y="203683"/>
                    <a:pt x="126577" y="210388"/>
                  </a:cubicBezTo>
                  <a:cubicBezTo>
                    <a:pt x="120638" y="216762"/>
                    <a:pt x="120638" y="226644"/>
                    <a:pt x="126577" y="233017"/>
                  </a:cubicBezTo>
                  <a:lnTo>
                    <a:pt x="181900" y="288340"/>
                  </a:lnTo>
                  <a:cubicBezTo>
                    <a:pt x="188379" y="294813"/>
                    <a:pt x="198877" y="294813"/>
                    <a:pt x="205356" y="288340"/>
                  </a:cubicBezTo>
                  <a:lnTo>
                    <a:pt x="316001" y="177695"/>
                  </a:lnTo>
                  <a:cubicBezTo>
                    <a:pt x="322706" y="171446"/>
                    <a:pt x="323078" y="160944"/>
                    <a:pt x="316829" y="154239"/>
                  </a:cubicBezTo>
                  <a:cubicBezTo>
                    <a:pt x="310579" y="147533"/>
                    <a:pt x="300079" y="147162"/>
                    <a:pt x="293372" y="153410"/>
                  </a:cubicBezTo>
                  <a:cubicBezTo>
                    <a:pt x="293086" y="153677"/>
                    <a:pt x="292810" y="153953"/>
                    <a:pt x="292544" y="154239"/>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95" name="Graphic 69">
              <a:extLst>
                <a:ext uri="{FF2B5EF4-FFF2-40B4-BE49-F238E27FC236}">
                  <a16:creationId xmlns:a16="http://schemas.microsoft.com/office/drawing/2014/main" id="{4D628354-C3AA-A8EE-ADA8-278520C2E780}"/>
                </a:ext>
              </a:extLst>
            </p:cNvPr>
            <p:cNvSpPr/>
            <p:nvPr/>
          </p:nvSpPr>
          <p:spPr>
            <a:xfrm>
              <a:off x="3704313" y="3727228"/>
              <a:ext cx="139165" cy="139165"/>
            </a:xfrm>
            <a:custGeom>
              <a:avLst/>
              <a:gdLst>
                <a:gd name="connsiteX0" fmla="*/ 221289 w 442578"/>
                <a:gd name="connsiteY0" fmla="*/ 0 h 442578"/>
                <a:gd name="connsiteX1" fmla="*/ 442578 w 442578"/>
                <a:gd name="connsiteY1" fmla="*/ 221289 h 442578"/>
                <a:gd name="connsiteX2" fmla="*/ 221289 w 442578"/>
                <a:gd name="connsiteY2" fmla="*/ 442578 h 442578"/>
                <a:gd name="connsiteX3" fmla="*/ 0 w 442578"/>
                <a:gd name="connsiteY3" fmla="*/ 221289 h 442578"/>
                <a:gd name="connsiteX4" fmla="*/ 221289 w 442578"/>
                <a:gd name="connsiteY4" fmla="*/ 0 h 442578"/>
                <a:gd name="connsiteX5" fmla="*/ 292544 w 442578"/>
                <a:gd name="connsiteY5" fmla="*/ 154239 h 442578"/>
                <a:gd name="connsiteX6" fmla="*/ 193628 w 442578"/>
                <a:gd name="connsiteY6" fmla="*/ 253155 h 442578"/>
                <a:gd name="connsiteX7" fmla="*/ 150034 w 442578"/>
                <a:gd name="connsiteY7" fmla="*/ 209561 h 442578"/>
                <a:gd name="connsiteX8" fmla="*/ 126577 w 442578"/>
                <a:gd name="connsiteY8" fmla="*/ 210388 h 442578"/>
                <a:gd name="connsiteX9" fmla="*/ 126577 w 442578"/>
                <a:gd name="connsiteY9" fmla="*/ 233017 h 442578"/>
                <a:gd name="connsiteX10" fmla="*/ 181900 w 442578"/>
                <a:gd name="connsiteY10" fmla="*/ 288340 h 442578"/>
                <a:gd name="connsiteX11" fmla="*/ 205356 w 442578"/>
                <a:gd name="connsiteY11" fmla="*/ 288340 h 442578"/>
                <a:gd name="connsiteX12" fmla="*/ 316001 w 442578"/>
                <a:gd name="connsiteY12" fmla="*/ 177695 h 442578"/>
                <a:gd name="connsiteX13" fmla="*/ 316829 w 442578"/>
                <a:gd name="connsiteY13" fmla="*/ 154239 h 442578"/>
                <a:gd name="connsiteX14" fmla="*/ 293372 w 442578"/>
                <a:gd name="connsiteY14" fmla="*/ 153410 h 442578"/>
                <a:gd name="connsiteX15" fmla="*/ 292544 w 442578"/>
                <a:gd name="connsiteY15" fmla="*/ 154239 h 4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2578" h="442578">
                  <a:moveTo>
                    <a:pt x="221289" y="0"/>
                  </a:moveTo>
                  <a:cubicBezTo>
                    <a:pt x="343507" y="0"/>
                    <a:pt x="442578" y="99071"/>
                    <a:pt x="442578" y="221289"/>
                  </a:cubicBezTo>
                  <a:cubicBezTo>
                    <a:pt x="442578" y="343507"/>
                    <a:pt x="343507" y="442578"/>
                    <a:pt x="221289" y="442578"/>
                  </a:cubicBezTo>
                  <a:cubicBezTo>
                    <a:pt x="99071" y="442578"/>
                    <a:pt x="0" y="343507"/>
                    <a:pt x="0" y="221289"/>
                  </a:cubicBezTo>
                  <a:cubicBezTo>
                    <a:pt x="0" y="99071"/>
                    <a:pt x="99071" y="0"/>
                    <a:pt x="221289" y="0"/>
                  </a:cubicBezTo>
                  <a:close/>
                  <a:moveTo>
                    <a:pt x="292544" y="154239"/>
                  </a:moveTo>
                  <a:lnTo>
                    <a:pt x="193628" y="253155"/>
                  </a:lnTo>
                  <a:lnTo>
                    <a:pt x="150034" y="209561"/>
                  </a:lnTo>
                  <a:cubicBezTo>
                    <a:pt x="143328" y="203312"/>
                    <a:pt x="132826" y="203683"/>
                    <a:pt x="126577" y="210388"/>
                  </a:cubicBezTo>
                  <a:cubicBezTo>
                    <a:pt x="120638" y="216762"/>
                    <a:pt x="120638" y="226644"/>
                    <a:pt x="126577" y="233017"/>
                  </a:cubicBezTo>
                  <a:lnTo>
                    <a:pt x="181900" y="288340"/>
                  </a:lnTo>
                  <a:cubicBezTo>
                    <a:pt x="188379" y="294813"/>
                    <a:pt x="198877" y="294813"/>
                    <a:pt x="205356" y="288340"/>
                  </a:cubicBezTo>
                  <a:lnTo>
                    <a:pt x="316001" y="177695"/>
                  </a:lnTo>
                  <a:cubicBezTo>
                    <a:pt x="322706" y="171446"/>
                    <a:pt x="323078" y="160944"/>
                    <a:pt x="316829" y="154239"/>
                  </a:cubicBezTo>
                  <a:cubicBezTo>
                    <a:pt x="310579" y="147533"/>
                    <a:pt x="300079" y="147162"/>
                    <a:pt x="293372" y="153410"/>
                  </a:cubicBezTo>
                  <a:cubicBezTo>
                    <a:pt x="293086" y="153677"/>
                    <a:pt x="292810" y="153953"/>
                    <a:pt x="292544" y="154239"/>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96" name="Graphic 69">
              <a:extLst>
                <a:ext uri="{FF2B5EF4-FFF2-40B4-BE49-F238E27FC236}">
                  <a16:creationId xmlns:a16="http://schemas.microsoft.com/office/drawing/2014/main" id="{35255880-A2C8-6BC1-31D5-7AC8BD8358C3}"/>
                </a:ext>
              </a:extLst>
            </p:cNvPr>
            <p:cNvSpPr/>
            <p:nvPr/>
          </p:nvSpPr>
          <p:spPr>
            <a:xfrm>
              <a:off x="3704313" y="3942909"/>
              <a:ext cx="139165" cy="139165"/>
            </a:xfrm>
            <a:custGeom>
              <a:avLst/>
              <a:gdLst>
                <a:gd name="connsiteX0" fmla="*/ 221289 w 442578"/>
                <a:gd name="connsiteY0" fmla="*/ 0 h 442578"/>
                <a:gd name="connsiteX1" fmla="*/ 442578 w 442578"/>
                <a:gd name="connsiteY1" fmla="*/ 221289 h 442578"/>
                <a:gd name="connsiteX2" fmla="*/ 221289 w 442578"/>
                <a:gd name="connsiteY2" fmla="*/ 442578 h 442578"/>
                <a:gd name="connsiteX3" fmla="*/ 0 w 442578"/>
                <a:gd name="connsiteY3" fmla="*/ 221289 h 442578"/>
                <a:gd name="connsiteX4" fmla="*/ 221289 w 442578"/>
                <a:gd name="connsiteY4" fmla="*/ 0 h 442578"/>
                <a:gd name="connsiteX5" fmla="*/ 292544 w 442578"/>
                <a:gd name="connsiteY5" fmla="*/ 154239 h 442578"/>
                <a:gd name="connsiteX6" fmla="*/ 193628 w 442578"/>
                <a:gd name="connsiteY6" fmla="*/ 253155 h 442578"/>
                <a:gd name="connsiteX7" fmla="*/ 150034 w 442578"/>
                <a:gd name="connsiteY7" fmla="*/ 209561 h 442578"/>
                <a:gd name="connsiteX8" fmla="*/ 126577 w 442578"/>
                <a:gd name="connsiteY8" fmla="*/ 210388 h 442578"/>
                <a:gd name="connsiteX9" fmla="*/ 126577 w 442578"/>
                <a:gd name="connsiteY9" fmla="*/ 233017 h 442578"/>
                <a:gd name="connsiteX10" fmla="*/ 181900 w 442578"/>
                <a:gd name="connsiteY10" fmla="*/ 288340 h 442578"/>
                <a:gd name="connsiteX11" fmla="*/ 205356 w 442578"/>
                <a:gd name="connsiteY11" fmla="*/ 288340 h 442578"/>
                <a:gd name="connsiteX12" fmla="*/ 316001 w 442578"/>
                <a:gd name="connsiteY12" fmla="*/ 177695 h 442578"/>
                <a:gd name="connsiteX13" fmla="*/ 316829 w 442578"/>
                <a:gd name="connsiteY13" fmla="*/ 154239 h 442578"/>
                <a:gd name="connsiteX14" fmla="*/ 293372 w 442578"/>
                <a:gd name="connsiteY14" fmla="*/ 153410 h 442578"/>
                <a:gd name="connsiteX15" fmla="*/ 292544 w 442578"/>
                <a:gd name="connsiteY15" fmla="*/ 154239 h 4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2578" h="442578">
                  <a:moveTo>
                    <a:pt x="221289" y="0"/>
                  </a:moveTo>
                  <a:cubicBezTo>
                    <a:pt x="343507" y="0"/>
                    <a:pt x="442578" y="99071"/>
                    <a:pt x="442578" y="221289"/>
                  </a:cubicBezTo>
                  <a:cubicBezTo>
                    <a:pt x="442578" y="343507"/>
                    <a:pt x="343507" y="442578"/>
                    <a:pt x="221289" y="442578"/>
                  </a:cubicBezTo>
                  <a:cubicBezTo>
                    <a:pt x="99071" y="442578"/>
                    <a:pt x="0" y="343507"/>
                    <a:pt x="0" y="221289"/>
                  </a:cubicBezTo>
                  <a:cubicBezTo>
                    <a:pt x="0" y="99071"/>
                    <a:pt x="99071" y="0"/>
                    <a:pt x="221289" y="0"/>
                  </a:cubicBezTo>
                  <a:close/>
                  <a:moveTo>
                    <a:pt x="292544" y="154239"/>
                  </a:moveTo>
                  <a:lnTo>
                    <a:pt x="193628" y="253155"/>
                  </a:lnTo>
                  <a:lnTo>
                    <a:pt x="150034" y="209561"/>
                  </a:lnTo>
                  <a:cubicBezTo>
                    <a:pt x="143328" y="203312"/>
                    <a:pt x="132826" y="203683"/>
                    <a:pt x="126577" y="210388"/>
                  </a:cubicBezTo>
                  <a:cubicBezTo>
                    <a:pt x="120638" y="216762"/>
                    <a:pt x="120638" y="226644"/>
                    <a:pt x="126577" y="233017"/>
                  </a:cubicBezTo>
                  <a:lnTo>
                    <a:pt x="181900" y="288340"/>
                  </a:lnTo>
                  <a:cubicBezTo>
                    <a:pt x="188379" y="294813"/>
                    <a:pt x="198877" y="294813"/>
                    <a:pt x="205356" y="288340"/>
                  </a:cubicBezTo>
                  <a:lnTo>
                    <a:pt x="316001" y="177695"/>
                  </a:lnTo>
                  <a:cubicBezTo>
                    <a:pt x="322706" y="171446"/>
                    <a:pt x="323078" y="160944"/>
                    <a:pt x="316829" y="154239"/>
                  </a:cubicBezTo>
                  <a:cubicBezTo>
                    <a:pt x="310579" y="147533"/>
                    <a:pt x="300079" y="147162"/>
                    <a:pt x="293372" y="153410"/>
                  </a:cubicBezTo>
                  <a:cubicBezTo>
                    <a:pt x="293086" y="153677"/>
                    <a:pt x="292810" y="153953"/>
                    <a:pt x="292544" y="154239"/>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97" name="TextBox 96">
              <a:extLst>
                <a:ext uri="{FF2B5EF4-FFF2-40B4-BE49-F238E27FC236}">
                  <a16:creationId xmlns:a16="http://schemas.microsoft.com/office/drawing/2014/main" id="{2375F659-EC90-B7BB-E702-BFB0115841BD}"/>
                </a:ext>
              </a:extLst>
            </p:cNvPr>
            <p:cNvSpPr txBox="1"/>
            <p:nvPr/>
          </p:nvSpPr>
          <p:spPr>
            <a:xfrm>
              <a:off x="3613806" y="2727128"/>
              <a:ext cx="866683" cy="646331"/>
            </a:xfrm>
            <a:prstGeom prst="rect">
              <a:avLst/>
            </a:prstGeom>
            <a:noFill/>
          </p:spPr>
          <p:txBody>
            <a:bodyPr wrap="square" lIns="91440" tIns="45720" rIns="91440" bIns="45720" rtlCol="0" anchor="t">
              <a:spAutoFit/>
            </a:bodyPr>
            <a:lstStyle/>
            <a:p>
              <a:pPr>
                <a:defRPr/>
              </a:pPr>
              <a:r>
                <a:rPr kumimoji="0" lang="en-US" sz="1200" b="1" i="0" u="none" strike="noStrike" kern="1200" cap="none" spc="0" normalizeH="0" baseline="0" noProof="0">
                  <a:ln>
                    <a:noFill/>
                  </a:ln>
                  <a:solidFill>
                    <a:srgbClr val="8661C5"/>
                  </a:solidFill>
                  <a:effectLst/>
                  <a:uLnTx/>
                  <a:uFillTx/>
                  <a:latin typeface="Segoe UI Semibold"/>
                  <a:ea typeface="+mn-ea"/>
                  <a:cs typeface="Segoe UI Semibold"/>
                </a:rPr>
                <a:t>Copilot </a:t>
              </a:r>
              <a:endParaRPr lang="en-US">
                <a:solidFill>
                  <a:srgbClr val="8661C5"/>
                </a:solidFill>
              </a:endParaRPr>
            </a:p>
            <a:p>
              <a:pPr marL="0" marR="0" lvl="0" indent="0" algn="l" defTabSz="914400">
                <a:lnSpc>
                  <a:spcPct val="100000"/>
                </a:lnSpc>
                <a:spcBef>
                  <a:spcPts val="0"/>
                </a:spcBef>
                <a:spcAft>
                  <a:spcPts val="0"/>
                </a:spcAft>
                <a:buClrTx/>
                <a:buSzTx/>
                <a:buFontTx/>
                <a:buNone/>
                <a:tabLst/>
                <a:defRPr/>
              </a:pPr>
              <a:r>
                <a:rPr lang="en-US" sz="1200" b="1">
                  <a:solidFill>
                    <a:srgbClr val="8661C5"/>
                  </a:solidFill>
                  <a:latin typeface="Segoe UI Semibold"/>
                  <a:cs typeface="Segoe UI Semibold"/>
                </a:rPr>
                <a:t>readiness</a:t>
              </a:r>
              <a:r>
                <a:rPr kumimoji="0" lang="en-US" sz="1200" b="1" i="0" u="none" strike="noStrike" kern="1200" cap="none" spc="0" normalizeH="0" baseline="0" noProof="0">
                  <a:ln>
                    <a:noFill/>
                  </a:ln>
                  <a:solidFill>
                    <a:srgbClr val="8661C5"/>
                  </a:solidFill>
                  <a:effectLst/>
                  <a:uLnTx/>
                  <a:uFillTx/>
                  <a:latin typeface="Segoe UI Semibold"/>
                  <a:ea typeface="+mn-ea"/>
                  <a:cs typeface="Segoe UI Semibold"/>
                </a:rPr>
                <a:t> checklist</a:t>
              </a:r>
              <a:endParaRPr lang="en-US">
                <a:solidFill>
                  <a:srgbClr val="8661C5"/>
                </a:solidFill>
                <a:cs typeface="Segoe UI"/>
              </a:endParaRPr>
            </a:p>
          </p:txBody>
        </p:sp>
        <p:cxnSp>
          <p:nvCxnSpPr>
            <p:cNvPr id="98" name="Straight Connector 97">
              <a:extLst>
                <a:ext uri="{FF2B5EF4-FFF2-40B4-BE49-F238E27FC236}">
                  <a16:creationId xmlns:a16="http://schemas.microsoft.com/office/drawing/2014/main" id="{D18053D1-C303-7D06-5619-A7E0CBFBC3DF}"/>
                </a:ext>
              </a:extLst>
            </p:cNvPr>
            <p:cNvCxnSpPr>
              <a:cxnSpLocks/>
            </p:cNvCxnSpPr>
            <p:nvPr/>
          </p:nvCxnSpPr>
          <p:spPr>
            <a:xfrm>
              <a:off x="3613806" y="3404132"/>
              <a:ext cx="1255626" cy="0"/>
            </a:xfrm>
            <a:prstGeom prst="line">
              <a:avLst/>
            </a:prstGeom>
            <a:ln>
              <a:solidFill>
                <a:srgbClr val="F4F3F5"/>
              </a:solidFill>
            </a:ln>
          </p:spPr>
          <p:style>
            <a:lnRef idx="1">
              <a:schemeClr val="accent1"/>
            </a:lnRef>
            <a:fillRef idx="0">
              <a:schemeClr val="accent1"/>
            </a:fillRef>
            <a:effectRef idx="0">
              <a:schemeClr val="accent1"/>
            </a:effectRef>
            <a:fontRef idx="minor">
              <a:schemeClr val="tx1"/>
            </a:fontRef>
          </p:style>
        </p:cxnSp>
      </p:grpSp>
      <p:grpSp>
        <p:nvGrpSpPr>
          <p:cNvPr id="99" name="Group 98" descr="Location icon indicating &quot;you are here&quot;, after the Copilot essentials checklist and at the fork between the User Enablement and Technical Readiness paths.">
            <a:extLst>
              <a:ext uri="{FF2B5EF4-FFF2-40B4-BE49-F238E27FC236}">
                <a16:creationId xmlns:a16="http://schemas.microsoft.com/office/drawing/2014/main" id="{0BC23CD1-A2E8-F83A-41A2-7A9D03854E63}"/>
              </a:ext>
            </a:extLst>
          </p:cNvPr>
          <p:cNvGrpSpPr/>
          <p:nvPr/>
        </p:nvGrpSpPr>
        <p:grpSpPr>
          <a:xfrm>
            <a:off x="5068350" y="2728221"/>
            <a:ext cx="1374013" cy="1602457"/>
            <a:chOff x="5068350" y="2661769"/>
            <a:chExt cx="1374013" cy="1602457"/>
          </a:xfrm>
        </p:grpSpPr>
        <p:sp>
          <p:nvSpPr>
            <p:cNvPr id="100" name="Rectangle: Rounded Corners 25">
              <a:extLst>
                <a:ext uri="{FF2B5EF4-FFF2-40B4-BE49-F238E27FC236}">
                  <a16:creationId xmlns:a16="http://schemas.microsoft.com/office/drawing/2014/main" id="{00228D4F-E5C2-53F8-64BD-EC49C55739E9}"/>
                </a:ext>
              </a:extLst>
            </p:cNvPr>
            <p:cNvSpPr/>
            <p:nvPr/>
          </p:nvSpPr>
          <p:spPr>
            <a:xfrm>
              <a:off x="5068350" y="2661769"/>
              <a:ext cx="1374013" cy="1602457"/>
            </a:xfrm>
            <a:prstGeom prst="roundRect">
              <a:avLst>
                <a:gd name="adj" fmla="val 7352"/>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251999" numCol="1" spcCol="0" rtlCol="0" fromWordArt="0" anchor="b" anchorCtr="0" forceAA="0" compatLnSpc="1">
              <a:prstTxWarp prst="textNoShape">
                <a:avLst/>
              </a:prstTxWarp>
              <a:noAutofit/>
            </a:bodyPr>
            <a:lstStyle/>
            <a:p>
              <a:pPr marL="0" marR="0" lvl="0" indent="0" algn="ctr" defTabSz="932472" rtl="0" eaLnBrk="1" fontAlgn="base" latinLnBrk="0" hangingPunct="1">
                <a:lnSpc>
                  <a:spcPct val="80000"/>
                </a:lnSpc>
                <a:spcBef>
                  <a:spcPct val="0"/>
                </a:spcBef>
                <a:spcAft>
                  <a:spcPct val="0"/>
                </a:spcAft>
                <a:buClrTx/>
                <a:buSzTx/>
                <a:buFontTx/>
                <a:buNone/>
                <a:tabLst/>
                <a:defRPr/>
              </a:pPr>
              <a:r>
                <a:rPr kumimoji="0" lang="en-GB" sz="2000" b="1" i="0" u="none" strike="noStrike" kern="1200" cap="none" spc="0" normalizeH="0" baseline="0" noProof="0">
                  <a:ln>
                    <a:noFill/>
                  </a:ln>
                  <a:solidFill>
                    <a:prstClr val="white"/>
                  </a:solidFill>
                  <a:effectLst/>
                  <a:uLnTx/>
                  <a:uFillTx/>
                  <a:latin typeface="Segoe UI Semibold" panose="020B0502040204020203" pitchFamily="34" charset="0"/>
                  <a:ea typeface="+mn-ea"/>
                  <a:cs typeface="Segoe UI Semibold" panose="020B0502040204020203" pitchFamily="34" charset="0"/>
                </a:rPr>
                <a:t>You are here</a:t>
              </a:r>
            </a:p>
          </p:txBody>
        </p:sp>
        <p:sp>
          <p:nvSpPr>
            <p:cNvPr id="101" name="Graphic 7">
              <a:extLst>
                <a:ext uri="{FF2B5EF4-FFF2-40B4-BE49-F238E27FC236}">
                  <a16:creationId xmlns:a16="http://schemas.microsoft.com/office/drawing/2014/main" id="{5F0D9D8D-A689-B868-0EE0-B86162729F55}"/>
                </a:ext>
              </a:extLst>
            </p:cNvPr>
            <p:cNvSpPr/>
            <p:nvPr/>
          </p:nvSpPr>
          <p:spPr>
            <a:xfrm>
              <a:off x="5563897" y="2926273"/>
              <a:ext cx="382919" cy="439386"/>
            </a:xfrm>
            <a:custGeom>
              <a:avLst/>
              <a:gdLst>
                <a:gd name="connsiteX0" fmla="*/ 141580 w 165868"/>
                <a:gd name="connsiteY0" fmla="*/ 141575 h 190328"/>
                <a:gd name="connsiteX1" fmla="*/ 130273 w 165868"/>
                <a:gd name="connsiteY1" fmla="*/ 152758 h 190328"/>
                <a:gd name="connsiteX2" fmla="*/ 97831 w 165868"/>
                <a:gd name="connsiteY2" fmla="*/ 184305 h 190328"/>
                <a:gd name="connsiteX3" fmla="*/ 68037 w 165868"/>
                <a:gd name="connsiteY3" fmla="*/ 184305 h 190328"/>
                <a:gd name="connsiteX4" fmla="*/ 34785 w 165868"/>
                <a:gd name="connsiteY4" fmla="*/ 151958 h 190328"/>
                <a:gd name="connsiteX5" fmla="*/ 24289 w 165868"/>
                <a:gd name="connsiteY5" fmla="*/ 141575 h 190328"/>
                <a:gd name="connsiteX6" fmla="*/ 24293 w 165868"/>
                <a:gd name="connsiteY6" fmla="*/ 24289 h 190328"/>
                <a:gd name="connsiteX7" fmla="*/ 141580 w 165868"/>
                <a:gd name="connsiteY7" fmla="*/ 24293 h 190328"/>
                <a:gd name="connsiteX8" fmla="*/ 141580 w 165868"/>
                <a:gd name="connsiteY8" fmla="*/ 141575 h 190328"/>
                <a:gd name="connsiteX9" fmla="*/ 106747 w 165868"/>
                <a:gd name="connsiteY9" fmla="*/ 85549 h 190328"/>
                <a:gd name="connsiteX10" fmla="*/ 82934 w 165868"/>
                <a:gd name="connsiteY10" fmla="*/ 61737 h 190328"/>
                <a:gd name="connsiteX11" fmla="*/ 59122 w 165868"/>
                <a:gd name="connsiteY11" fmla="*/ 85549 h 190328"/>
                <a:gd name="connsiteX12" fmla="*/ 82934 w 165868"/>
                <a:gd name="connsiteY12" fmla="*/ 109362 h 190328"/>
                <a:gd name="connsiteX13" fmla="*/ 106747 w 165868"/>
                <a:gd name="connsiteY13" fmla="*/ 85549 h 190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5868" h="190328">
                  <a:moveTo>
                    <a:pt x="141580" y="141575"/>
                  </a:moveTo>
                  <a:lnTo>
                    <a:pt x="130273" y="152758"/>
                  </a:lnTo>
                  <a:cubicBezTo>
                    <a:pt x="121939" y="160930"/>
                    <a:pt x="111128" y="171446"/>
                    <a:pt x="97831" y="184305"/>
                  </a:cubicBezTo>
                  <a:cubicBezTo>
                    <a:pt x="89524" y="192337"/>
                    <a:pt x="76345" y="192337"/>
                    <a:pt x="68037" y="184305"/>
                  </a:cubicBezTo>
                  <a:lnTo>
                    <a:pt x="34785" y="151958"/>
                  </a:lnTo>
                  <a:cubicBezTo>
                    <a:pt x="30604" y="147852"/>
                    <a:pt x="27108" y="144395"/>
                    <a:pt x="24289" y="141575"/>
                  </a:cubicBezTo>
                  <a:cubicBezTo>
                    <a:pt x="-8098" y="109187"/>
                    <a:pt x="-8096" y="56675"/>
                    <a:pt x="24293" y="24289"/>
                  </a:cubicBezTo>
                  <a:cubicBezTo>
                    <a:pt x="56682" y="-8098"/>
                    <a:pt x="109193" y="-8096"/>
                    <a:pt x="141580" y="24293"/>
                  </a:cubicBezTo>
                  <a:cubicBezTo>
                    <a:pt x="173965" y="56680"/>
                    <a:pt x="173965" y="109188"/>
                    <a:pt x="141580" y="141575"/>
                  </a:cubicBezTo>
                  <a:close/>
                  <a:moveTo>
                    <a:pt x="106747" y="85549"/>
                  </a:moveTo>
                  <a:cubicBezTo>
                    <a:pt x="106747" y="72398"/>
                    <a:pt x="96085" y="61737"/>
                    <a:pt x="82934" y="61737"/>
                  </a:cubicBezTo>
                  <a:cubicBezTo>
                    <a:pt x="69783" y="61737"/>
                    <a:pt x="59122" y="72398"/>
                    <a:pt x="59122" y="85549"/>
                  </a:cubicBezTo>
                  <a:cubicBezTo>
                    <a:pt x="59122" y="98701"/>
                    <a:pt x="69783" y="109362"/>
                    <a:pt x="82934" y="109362"/>
                  </a:cubicBezTo>
                  <a:cubicBezTo>
                    <a:pt x="96085" y="109362"/>
                    <a:pt x="106747" y="98701"/>
                    <a:pt x="106747" y="85549"/>
                  </a:cubicBezTo>
                  <a:close/>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UI"/>
                <a:ea typeface="+mn-ea"/>
                <a:cs typeface="+mn-cs"/>
              </a:endParaRPr>
            </a:p>
          </p:txBody>
        </p:sp>
      </p:grpSp>
      <p:grpSp>
        <p:nvGrpSpPr>
          <p:cNvPr id="102" name="Group 101" descr="User Enablement: Prepare organization and employees for the AI transformation journey.">
            <a:extLst>
              <a:ext uri="{FF2B5EF4-FFF2-40B4-BE49-F238E27FC236}">
                <a16:creationId xmlns:a16="http://schemas.microsoft.com/office/drawing/2014/main" id="{864BCA5E-91C2-E88F-E90C-B1039610787E}"/>
              </a:ext>
            </a:extLst>
          </p:cNvPr>
          <p:cNvGrpSpPr/>
          <p:nvPr/>
        </p:nvGrpSpPr>
        <p:grpSpPr>
          <a:xfrm>
            <a:off x="6696222" y="1550748"/>
            <a:ext cx="4383985" cy="1314317"/>
            <a:chOff x="6696222" y="1484296"/>
            <a:chExt cx="4383985" cy="1314317"/>
          </a:xfrm>
        </p:grpSpPr>
        <p:sp>
          <p:nvSpPr>
            <p:cNvPr id="103" name="Rectangle: Rounded Corners 15">
              <a:extLst>
                <a:ext uri="{FF2B5EF4-FFF2-40B4-BE49-F238E27FC236}">
                  <a16:creationId xmlns:a16="http://schemas.microsoft.com/office/drawing/2014/main" id="{88433C36-F3BC-7CBE-9407-CA6CF7ADD80D}"/>
                </a:ext>
              </a:extLst>
            </p:cNvPr>
            <p:cNvSpPr/>
            <p:nvPr/>
          </p:nvSpPr>
          <p:spPr>
            <a:xfrm>
              <a:off x="6696222" y="1642950"/>
              <a:ext cx="4234226" cy="1155663"/>
            </a:xfrm>
            <a:prstGeom prst="roundRect">
              <a:avLst>
                <a:gd name="adj" fmla="val 7992"/>
              </a:avLst>
            </a:prstGeom>
            <a:solidFill>
              <a:schemeClr val="bg1"/>
            </a:solidFill>
            <a:ln>
              <a:solidFill>
                <a:srgbClr val="C03BC4"/>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latin typeface="Segoe UI"/>
                <a:ea typeface="+mn-ea"/>
                <a:cs typeface="+mn-cs"/>
              </a:endParaRPr>
            </a:p>
          </p:txBody>
        </p:sp>
        <p:sp>
          <p:nvSpPr>
            <p:cNvPr id="104" name="TextBox 103">
              <a:extLst>
                <a:ext uri="{FF2B5EF4-FFF2-40B4-BE49-F238E27FC236}">
                  <a16:creationId xmlns:a16="http://schemas.microsoft.com/office/drawing/2014/main" id="{AD484BB5-7062-B612-1921-C2F72FC13C0B}"/>
                </a:ext>
              </a:extLst>
            </p:cNvPr>
            <p:cNvSpPr txBox="1"/>
            <p:nvPr/>
          </p:nvSpPr>
          <p:spPr>
            <a:xfrm>
              <a:off x="6755290" y="1711621"/>
              <a:ext cx="196399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C03BC4"/>
                  </a:solidFill>
                  <a:effectLst/>
                  <a:uLnTx/>
                  <a:uFillTx/>
                  <a:latin typeface="Segoe UI Semibold" panose="020B0502040204020203" pitchFamily="34" charset="0"/>
                  <a:ea typeface="+mn-ea"/>
                  <a:cs typeface="Segoe UI Semibold" panose="020B0502040204020203" pitchFamily="34" charset="0"/>
                </a:rPr>
                <a:t>Human change</a:t>
              </a:r>
            </a:p>
          </p:txBody>
        </p:sp>
        <p:grpSp>
          <p:nvGrpSpPr>
            <p:cNvPr id="105" name="Group 104">
              <a:extLst>
                <a:ext uri="{FF2B5EF4-FFF2-40B4-BE49-F238E27FC236}">
                  <a16:creationId xmlns:a16="http://schemas.microsoft.com/office/drawing/2014/main" id="{BB103861-45DB-F628-DBFA-0824BD6D066D}"/>
                </a:ext>
              </a:extLst>
            </p:cNvPr>
            <p:cNvGrpSpPr/>
            <p:nvPr/>
          </p:nvGrpSpPr>
          <p:grpSpPr>
            <a:xfrm>
              <a:off x="10255431" y="1484296"/>
              <a:ext cx="460064" cy="460064"/>
              <a:chOff x="9329369" y="1297527"/>
              <a:chExt cx="556677" cy="556677"/>
            </a:xfrm>
          </p:grpSpPr>
          <p:sp>
            <p:nvSpPr>
              <p:cNvPr id="107" name="Oval 106">
                <a:extLst>
                  <a:ext uri="{FF2B5EF4-FFF2-40B4-BE49-F238E27FC236}">
                    <a16:creationId xmlns:a16="http://schemas.microsoft.com/office/drawing/2014/main" id="{3177A217-F156-307D-C43B-625919971A2C}"/>
                  </a:ext>
                </a:extLst>
              </p:cNvPr>
              <p:cNvSpPr/>
              <p:nvPr/>
            </p:nvSpPr>
            <p:spPr>
              <a:xfrm>
                <a:off x="9329369" y="1297527"/>
                <a:ext cx="556677" cy="556677"/>
              </a:xfrm>
              <a:prstGeom prst="ellipse">
                <a:avLst/>
              </a:prstGeom>
              <a:solidFill>
                <a:schemeClr val="bg1"/>
              </a:solidFill>
              <a:ln>
                <a:solidFill>
                  <a:srgbClr val="C03BC4"/>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50" b="0" i="0" u="none" strike="noStrike" kern="1200" cap="none" spc="0" normalizeH="0" baseline="0" noProof="0">
                  <a:ln>
                    <a:noFill/>
                  </a:ln>
                  <a:solidFill>
                    <a:prstClr val="black"/>
                  </a:solidFill>
                  <a:effectLst/>
                  <a:uLnTx/>
                  <a:uFillTx/>
                  <a:latin typeface="Segoe UI"/>
                  <a:ea typeface="+mn-ea"/>
                  <a:cs typeface="+mn-cs"/>
                </a:endParaRPr>
              </a:p>
            </p:txBody>
          </p:sp>
          <p:pic>
            <p:nvPicPr>
              <p:cNvPr id="108" name="Picture 107">
                <a:extLst>
                  <a:ext uri="{FF2B5EF4-FFF2-40B4-BE49-F238E27FC236}">
                    <a16:creationId xmlns:a16="http://schemas.microsoft.com/office/drawing/2014/main" id="{76D34B35-A8CF-4F06-EA9B-46D5894E4EDA}"/>
                  </a:ext>
                </a:extLst>
              </p:cNvPr>
              <p:cNvPicPr>
                <a:picLocks/>
              </p:cNvPicPr>
              <p:nvPr/>
            </p:nvPicPr>
            <p:blipFill>
              <a:blip r:embed="rId4" cstate="screen">
                <a:extLst>
                  <a:ext uri="{28A0092B-C50C-407E-A947-70E740481C1C}">
                    <a14:useLocalDpi xmlns:a14="http://schemas.microsoft.com/office/drawing/2010/main"/>
                  </a:ext>
                </a:extLst>
              </a:blip>
              <a:srcRect/>
              <a:stretch/>
            </p:blipFill>
            <p:spPr>
              <a:xfrm>
                <a:off x="9411688" y="1379846"/>
                <a:ext cx="392040" cy="392040"/>
              </a:xfrm>
              <a:prstGeom prst="rect">
                <a:avLst/>
              </a:prstGeom>
            </p:spPr>
          </p:pic>
        </p:grpSp>
        <p:sp>
          <p:nvSpPr>
            <p:cNvPr id="106" name="TextBox 105">
              <a:extLst>
                <a:ext uri="{FF2B5EF4-FFF2-40B4-BE49-F238E27FC236}">
                  <a16:creationId xmlns:a16="http://schemas.microsoft.com/office/drawing/2014/main" id="{7E22578D-3986-69AC-EC72-016BBFD007F0}"/>
                </a:ext>
              </a:extLst>
            </p:cNvPr>
            <p:cNvSpPr txBox="1"/>
            <p:nvPr/>
          </p:nvSpPr>
          <p:spPr>
            <a:xfrm>
              <a:off x="6752299" y="2120499"/>
              <a:ext cx="4327908" cy="461665"/>
            </a:xfrm>
            <a:prstGeom prst="rect">
              <a:avLst/>
            </a:prstGeom>
            <a:noFill/>
          </p:spPr>
          <p:txBody>
            <a:bodyPr wrap="square" lIns="91440" tIns="45720" rIns="91440" bIns="45720" rtlCol="0" anchor="t">
              <a:spAutoFit/>
            </a:bodyPr>
            <a:lstStyle/>
            <a:p>
              <a:pPr>
                <a:defRPr/>
              </a:pPr>
              <a:r>
                <a:rPr kumimoji="0" lang="en-US" sz="1200" b="0" i="0" u="none" strike="noStrike" kern="1200" cap="none" spc="0" normalizeH="0" baseline="0" noProof="0">
                  <a:ln>
                    <a:noFill/>
                  </a:ln>
                  <a:solidFill>
                    <a:prstClr val="black"/>
                  </a:solidFill>
                  <a:effectLst/>
                  <a:uLnTx/>
                  <a:uFillTx/>
                  <a:latin typeface="Segoe UI"/>
                  <a:ea typeface="+mn-ea"/>
                  <a:cs typeface="+mn-cs"/>
                </a:rPr>
                <a:t>Prepare organization and employees for the AI transformation journey</a:t>
              </a:r>
              <a:r>
                <a:rPr lang="en-US" sz="1200">
                  <a:solidFill>
                    <a:prstClr val="black"/>
                  </a:solidFill>
                  <a:latin typeface="Segoe UI"/>
                </a:rPr>
                <a:t> through user enablement programs</a:t>
              </a:r>
              <a:endParaRPr kumimoji="0" lang="en-US" sz="1200" b="0" i="0" u="none" strike="noStrike" kern="1200" cap="none" spc="0" normalizeH="0" baseline="0" noProof="0">
                <a:ln>
                  <a:noFill/>
                </a:ln>
                <a:solidFill>
                  <a:prstClr val="black"/>
                </a:solidFill>
                <a:effectLst/>
                <a:uLnTx/>
                <a:uFillTx/>
                <a:latin typeface="Segoe UI"/>
                <a:ea typeface="+mn-ea"/>
                <a:cs typeface="+mn-cs"/>
              </a:endParaRPr>
            </a:p>
          </p:txBody>
        </p:sp>
      </p:grpSp>
      <p:cxnSp>
        <p:nvCxnSpPr>
          <p:cNvPr id="110" name="Straight Connector 109">
            <a:extLst>
              <a:ext uri="{FF2B5EF4-FFF2-40B4-BE49-F238E27FC236}">
                <a16:creationId xmlns:a16="http://schemas.microsoft.com/office/drawing/2014/main" id="{5D2C1C5B-3AF7-C4E9-E05F-9E8C08E1EE59}"/>
              </a:ext>
              <a:ext uri="{C183D7F6-B498-43B3-948B-1728B52AA6E4}">
                <adec:decorative xmlns:adec="http://schemas.microsoft.com/office/drawing/2017/decorative" val="1"/>
              </a:ext>
            </a:extLst>
          </p:cNvPr>
          <p:cNvCxnSpPr>
            <a:cxnSpLocks/>
          </p:cNvCxnSpPr>
          <p:nvPr/>
        </p:nvCxnSpPr>
        <p:spPr>
          <a:xfrm>
            <a:off x="8803309" y="2976615"/>
            <a:ext cx="0" cy="1097261"/>
          </a:xfrm>
          <a:prstGeom prst="line">
            <a:avLst/>
          </a:prstGeom>
          <a:ln w="25400">
            <a:gradFill>
              <a:gsLst>
                <a:gs pos="0">
                  <a:srgbClr val="C03BC4"/>
                </a:gs>
                <a:gs pos="52000">
                  <a:srgbClr val="0078D4"/>
                </a:gs>
                <a:gs pos="48000">
                  <a:srgbClr val="C03BC4"/>
                </a:gs>
                <a:gs pos="100000">
                  <a:srgbClr val="0078D4"/>
                </a:gs>
              </a:gsLst>
              <a:lin ang="5400000" scaled="1"/>
            </a:gradFill>
            <a:headEnd type="arrow" w="lg" len="sm"/>
            <a:tailEnd type="arrow" w="lg" len="sm"/>
          </a:ln>
        </p:spPr>
        <p:style>
          <a:lnRef idx="1">
            <a:schemeClr val="accent1"/>
          </a:lnRef>
          <a:fillRef idx="0">
            <a:schemeClr val="accent1"/>
          </a:fillRef>
          <a:effectRef idx="0">
            <a:schemeClr val="accent1"/>
          </a:effectRef>
          <a:fontRef idx="minor">
            <a:schemeClr val="tx1"/>
          </a:fontRef>
        </p:style>
      </p:cxnSp>
      <p:sp>
        <p:nvSpPr>
          <p:cNvPr id="111" name="Rectangle: Rounded Corners 15">
            <a:extLst>
              <a:ext uri="{FF2B5EF4-FFF2-40B4-BE49-F238E27FC236}">
                <a16:creationId xmlns:a16="http://schemas.microsoft.com/office/drawing/2014/main" id="{380275E8-CCB8-719B-8B98-94BE9138EC60}"/>
              </a:ext>
              <a:ext uri="{C183D7F6-B498-43B3-948B-1728B52AA6E4}">
                <adec:decorative xmlns:adec="http://schemas.microsoft.com/office/drawing/2017/decorative" val="0"/>
              </a:ext>
            </a:extLst>
          </p:cNvPr>
          <p:cNvSpPr/>
          <p:nvPr/>
        </p:nvSpPr>
        <p:spPr>
          <a:xfrm>
            <a:off x="6696221" y="3280661"/>
            <a:ext cx="4234217" cy="479142"/>
          </a:xfrm>
          <a:prstGeom prst="roundRect">
            <a:avLst>
              <a:gd name="adj" fmla="val 15277"/>
            </a:avLst>
          </a:prstGeom>
          <a:solidFill>
            <a:schemeClr val="bg1"/>
          </a:solidFill>
          <a:ln>
            <a:solidFill>
              <a:schemeClr val="bg1">
                <a:lumMod val="7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prstClr val="black"/>
                </a:solidFill>
                <a:effectLst/>
                <a:uLnTx/>
                <a:uFillTx/>
                <a:latin typeface="Segoe UI"/>
                <a:ea typeface="+mn-ea"/>
                <a:cs typeface="+mn-cs"/>
              </a:rPr>
              <a:t>Workstreams support each other for maximum value and ROI</a:t>
            </a:r>
          </a:p>
        </p:txBody>
      </p:sp>
      <p:sp>
        <p:nvSpPr>
          <p:cNvPr id="122" name="TextBox 121">
            <a:extLst>
              <a:ext uri="{FF2B5EF4-FFF2-40B4-BE49-F238E27FC236}">
                <a16:creationId xmlns:a16="http://schemas.microsoft.com/office/drawing/2014/main" id="{1CB092FD-9524-72C8-2424-40F4C99EE5CA}"/>
              </a:ext>
            </a:extLst>
          </p:cNvPr>
          <p:cNvSpPr txBox="1"/>
          <p:nvPr/>
        </p:nvSpPr>
        <p:spPr>
          <a:xfrm>
            <a:off x="6741353" y="3557731"/>
            <a:ext cx="4138271" cy="153888"/>
          </a:xfrm>
          <a:prstGeom prst="rect">
            <a:avLst/>
          </a:prstGeom>
          <a:noFill/>
        </p:spPr>
        <p:txBody>
          <a:bodyPr wrap="square" lIns="0" tIns="0" rIns="0" bIns="0" rtlCol="0" anchor="t">
            <a:spAutoFit/>
          </a:bodyPr>
          <a:lstStyle/>
          <a:p>
            <a:pPr algn="ctr" defTabSz="914367">
              <a:defRPr/>
            </a:pPr>
            <a:r>
              <a:rPr lang="en-US" sz="1000" spc="-50">
                <a:solidFill>
                  <a:srgbClr val="8661C5"/>
                </a:solidFill>
                <a:latin typeface="Segoe UI Semibold"/>
                <a:cs typeface="Segoe UI Semibold"/>
              </a:rPr>
              <a:t>Get ready  &gt;  Onboard &amp; engage  &gt;  Deliver impact  &gt;  Extend &amp; optimize</a:t>
            </a:r>
          </a:p>
        </p:txBody>
      </p:sp>
      <p:grpSp>
        <p:nvGrpSpPr>
          <p:cNvPr id="112" name="Group 111" descr="Technical Readiness:">
            <a:extLst>
              <a:ext uri="{FF2B5EF4-FFF2-40B4-BE49-F238E27FC236}">
                <a16:creationId xmlns:a16="http://schemas.microsoft.com/office/drawing/2014/main" id="{918974A9-DD19-DA8D-A149-56B2B4239615}"/>
              </a:ext>
            </a:extLst>
          </p:cNvPr>
          <p:cNvGrpSpPr/>
          <p:nvPr/>
        </p:nvGrpSpPr>
        <p:grpSpPr>
          <a:xfrm>
            <a:off x="6696221" y="4049654"/>
            <a:ext cx="4596215" cy="1314317"/>
            <a:chOff x="6696221" y="3983202"/>
            <a:chExt cx="4596215" cy="1314317"/>
          </a:xfrm>
        </p:grpSpPr>
        <p:sp>
          <p:nvSpPr>
            <p:cNvPr id="113" name="Rectangle: Rounded Corners 15">
              <a:extLst>
                <a:ext uri="{FF2B5EF4-FFF2-40B4-BE49-F238E27FC236}">
                  <a16:creationId xmlns:a16="http://schemas.microsoft.com/office/drawing/2014/main" id="{F8CC6432-DE83-D98F-6E7F-844A16EDFC64}"/>
                </a:ext>
              </a:extLst>
            </p:cNvPr>
            <p:cNvSpPr/>
            <p:nvPr/>
          </p:nvSpPr>
          <p:spPr>
            <a:xfrm>
              <a:off x="6696221" y="4141856"/>
              <a:ext cx="4234217" cy="1155663"/>
            </a:xfrm>
            <a:prstGeom prst="roundRect">
              <a:avLst>
                <a:gd name="adj" fmla="val 7992"/>
              </a:avLst>
            </a:prstGeom>
            <a:solidFill>
              <a:schemeClr val="bg1"/>
            </a:solidFill>
            <a:ln>
              <a:solidFill>
                <a:srgbClr val="0078D4"/>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latin typeface="Segoe UI"/>
                <a:ea typeface="+mn-ea"/>
                <a:cs typeface="+mn-cs"/>
              </a:endParaRPr>
            </a:p>
          </p:txBody>
        </p:sp>
        <p:sp>
          <p:nvSpPr>
            <p:cNvPr id="114" name="TextBox 113">
              <a:extLst>
                <a:ext uri="{FF2B5EF4-FFF2-40B4-BE49-F238E27FC236}">
                  <a16:creationId xmlns:a16="http://schemas.microsoft.com/office/drawing/2014/main" id="{5AFB5757-F48D-119C-9892-2AFDBCF1D704}"/>
                </a:ext>
              </a:extLst>
            </p:cNvPr>
            <p:cNvSpPr txBox="1"/>
            <p:nvPr/>
          </p:nvSpPr>
          <p:spPr>
            <a:xfrm>
              <a:off x="6754584" y="4253789"/>
              <a:ext cx="2651245" cy="36933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078D4"/>
                  </a:solidFill>
                  <a:effectLst/>
                  <a:uLnTx/>
                  <a:uFillTx/>
                  <a:latin typeface="Segoe UI Semibold"/>
                  <a:cs typeface="Segoe UI Semibold"/>
                </a:rPr>
                <a:t>Technical readiness</a:t>
              </a:r>
            </a:p>
          </p:txBody>
        </p:sp>
        <p:grpSp>
          <p:nvGrpSpPr>
            <p:cNvPr id="115" name="Group 114">
              <a:extLst>
                <a:ext uri="{FF2B5EF4-FFF2-40B4-BE49-F238E27FC236}">
                  <a16:creationId xmlns:a16="http://schemas.microsoft.com/office/drawing/2014/main" id="{21937C60-2F5B-A4F8-B5D1-FE5E59304CDB}"/>
                </a:ext>
              </a:extLst>
            </p:cNvPr>
            <p:cNvGrpSpPr/>
            <p:nvPr/>
          </p:nvGrpSpPr>
          <p:grpSpPr>
            <a:xfrm>
              <a:off x="10255431" y="3983202"/>
              <a:ext cx="460064" cy="460064"/>
              <a:chOff x="9329369" y="1297527"/>
              <a:chExt cx="556677" cy="556677"/>
            </a:xfrm>
          </p:grpSpPr>
          <p:sp>
            <p:nvSpPr>
              <p:cNvPr id="117" name="Oval 116">
                <a:extLst>
                  <a:ext uri="{FF2B5EF4-FFF2-40B4-BE49-F238E27FC236}">
                    <a16:creationId xmlns:a16="http://schemas.microsoft.com/office/drawing/2014/main" id="{063B14F3-42F7-C2CB-16C5-FA13BB2EE1ED}"/>
                  </a:ext>
                </a:extLst>
              </p:cNvPr>
              <p:cNvSpPr/>
              <p:nvPr/>
            </p:nvSpPr>
            <p:spPr>
              <a:xfrm>
                <a:off x="9329369" y="1297527"/>
                <a:ext cx="556677" cy="556677"/>
              </a:xfrm>
              <a:prstGeom prst="ellipse">
                <a:avLst/>
              </a:prstGeom>
              <a:solidFill>
                <a:schemeClr val="bg1"/>
              </a:solidFill>
              <a:ln>
                <a:solidFill>
                  <a:srgbClr val="8661C5"/>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50" b="0" i="0" u="none" strike="noStrike" kern="1200" cap="none" spc="0" normalizeH="0" baseline="0" noProof="0">
                  <a:ln>
                    <a:noFill/>
                  </a:ln>
                  <a:solidFill>
                    <a:prstClr val="black"/>
                  </a:solidFill>
                  <a:effectLst/>
                  <a:uLnTx/>
                  <a:uFillTx/>
                  <a:latin typeface="Segoe UI"/>
                  <a:ea typeface="+mn-ea"/>
                  <a:cs typeface="+mn-cs"/>
                </a:endParaRPr>
              </a:p>
            </p:txBody>
          </p:sp>
          <p:pic>
            <p:nvPicPr>
              <p:cNvPr id="118" name="Picture 117">
                <a:extLst>
                  <a:ext uri="{FF2B5EF4-FFF2-40B4-BE49-F238E27FC236}">
                    <a16:creationId xmlns:a16="http://schemas.microsoft.com/office/drawing/2014/main" id="{1DC7E57C-F970-FE48-9332-139B82FCA85E}"/>
                  </a:ext>
                </a:extLst>
              </p:cNvPr>
              <p:cNvPicPr>
                <a:picLocks/>
              </p:cNvPicPr>
              <p:nvPr/>
            </p:nvPicPr>
            <p:blipFill>
              <a:blip r:embed="rId4" cstate="screen">
                <a:extLst>
                  <a:ext uri="{28A0092B-C50C-407E-A947-70E740481C1C}">
                    <a14:useLocalDpi xmlns:a14="http://schemas.microsoft.com/office/drawing/2010/main"/>
                  </a:ext>
                </a:extLst>
              </a:blip>
              <a:srcRect/>
              <a:stretch/>
            </p:blipFill>
            <p:spPr>
              <a:xfrm>
                <a:off x="9411688" y="1379846"/>
                <a:ext cx="392040" cy="392040"/>
              </a:xfrm>
              <a:prstGeom prst="rect">
                <a:avLst/>
              </a:prstGeom>
            </p:spPr>
          </p:pic>
        </p:grpSp>
        <p:sp>
          <p:nvSpPr>
            <p:cNvPr id="116" name="TextBox 115">
              <a:extLst>
                <a:ext uri="{FF2B5EF4-FFF2-40B4-BE49-F238E27FC236}">
                  <a16:creationId xmlns:a16="http://schemas.microsoft.com/office/drawing/2014/main" id="{A84EBEE8-EBC5-3451-E8F8-1DB79F4C6338}"/>
                </a:ext>
              </a:extLst>
            </p:cNvPr>
            <p:cNvSpPr txBox="1"/>
            <p:nvPr/>
          </p:nvSpPr>
          <p:spPr>
            <a:xfrm>
              <a:off x="6751593" y="4632407"/>
              <a:ext cx="454084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Segoe UI"/>
                  <a:ea typeface="+mn-ea"/>
                  <a:cs typeface="+mn-cs"/>
                </a:rPr>
                <a:t>Address technical deployment and optimization, including governance, security, compliance, and management</a:t>
              </a:r>
            </a:p>
          </p:txBody>
        </p:sp>
      </p:grpSp>
      <p:grpSp>
        <p:nvGrpSpPr>
          <p:cNvPr id="119" name="Group 118" descr="Straight arrow indicating that the leadership journey is a third and separate path.">
            <a:extLst>
              <a:ext uri="{FF2B5EF4-FFF2-40B4-BE49-F238E27FC236}">
                <a16:creationId xmlns:a16="http://schemas.microsoft.com/office/drawing/2014/main" id="{9071ED45-46EE-4F48-EA14-90C4D8C48994}"/>
              </a:ext>
            </a:extLst>
          </p:cNvPr>
          <p:cNvGrpSpPr/>
          <p:nvPr/>
        </p:nvGrpSpPr>
        <p:grpSpPr>
          <a:xfrm>
            <a:off x="915900" y="5478779"/>
            <a:ext cx="10360200" cy="519351"/>
            <a:chOff x="915900" y="5478779"/>
            <a:chExt cx="10360200" cy="519351"/>
          </a:xfrm>
        </p:grpSpPr>
        <p:cxnSp>
          <p:nvCxnSpPr>
            <p:cNvPr id="120" name="Straight Arrow Connector 119">
              <a:extLst>
                <a:ext uri="{FF2B5EF4-FFF2-40B4-BE49-F238E27FC236}">
                  <a16:creationId xmlns:a16="http://schemas.microsoft.com/office/drawing/2014/main" id="{6F9953EC-DFA9-FC20-41BC-A464C97E3A4D}"/>
                </a:ext>
              </a:extLst>
            </p:cNvPr>
            <p:cNvCxnSpPr>
              <a:cxnSpLocks/>
            </p:cNvCxnSpPr>
            <p:nvPr/>
          </p:nvCxnSpPr>
          <p:spPr>
            <a:xfrm>
              <a:off x="915900" y="5738454"/>
              <a:ext cx="10360200" cy="0"/>
            </a:xfrm>
            <a:prstGeom prst="straightConnector1">
              <a:avLst/>
            </a:prstGeom>
            <a:ln w="25400">
              <a:solidFill>
                <a:srgbClr val="8661C5"/>
              </a:solidFill>
              <a:headEnd type="oval"/>
              <a:tailEnd type="arrow" w="lg" len="sm"/>
            </a:ln>
          </p:spPr>
          <p:style>
            <a:lnRef idx="1">
              <a:schemeClr val="accent1"/>
            </a:lnRef>
            <a:fillRef idx="0">
              <a:schemeClr val="accent1"/>
            </a:fillRef>
            <a:effectRef idx="0">
              <a:schemeClr val="accent1"/>
            </a:effectRef>
            <a:fontRef idx="minor">
              <a:schemeClr val="tx1"/>
            </a:fontRef>
          </p:style>
        </p:cxnSp>
        <p:sp>
          <p:nvSpPr>
            <p:cNvPr id="121" name="Rounded Rectangle 120">
              <a:extLst>
                <a:ext uri="{FF2B5EF4-FFF2-40B4-BE49-F238E27FC236}">
                  <a16:creationId xmlns:a16="http://schemas.microsoft.com/office/drawing/2014/main" id="{A2D50B08-0D4A-FA9C-4DB4-D648087B01BB}"/>
                </a:ext>
              </a:extLst>
            </p:cNvPr>
            <p:cNvSpPr/>
            <p:nvPr/>
          </p:nvSpPr>
          <p:spPr>
            <a:xfrm>
              <a:off x="4844066" y="5478779"/>
              <a:ext cx="2503869" cy="519351"/>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45720" rIns="182880" bIns="45720" numCol="1" spcCol="0" rtlCol="0" fromWordArt="0" anchor="ctr" anchorCtr="0" forceAA="0" compatLnSpc="1">
              <a:prstTxWarp prst="textNoShape">
                <a:avLst/>
              </a:prstTxWarp>
              <a:spAutoFit/>
            </a:bodyPr>
            <a:lstStyle/>
            <a:p>
              <a:pPr algn="ctr"/>
              <a:r>
                <a:rPr lang="en-US">
                  <a:solidFill>
                    <a:schemeClr val="bg1"/>
                  </a:solidFill>
                  <a:latin typeface="Segoe UI Semibold" panose="020B0502040204020203" pitchFamily="34" charset="0"/>
                  <a:cs typeface="Segoe UI Semibold" panose="020B0502040204020203" pitchFamily="34" charset="0"/>
                </a:rPr>
                <a:t>Leadership journey</a:t>
              </a:r>
            </a:p>
          </p:txBody>
        </p:sp>
      </p:grpSp>
    </p:spTree>
    <p:extLst>
      <p:ext uri="{BB962C8B-B14F-4D97-AF65-F5344CB8AC3E}">
        <p14:creationId xmlns:p14="http://schemas.microsoft.com/office/powerpoint/2010/main" val="1965501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86"/>
                                        </p:tgtEl>
                                        <p:attrNameLst>
                                          <p:attrName>style.visibility</p:attrName>
                                        </p:attrNameLst>
                                      </p:cBhvr>
                                      <p:to>
                                        <p:strVal val="visible"/>
                                      </p:to>
                                    </p:set>
                                    <p:animEffect transition="in" filter="wipe(left)">
                                      <p:cBhvr>
                                        <p:cTn id="7" dur="700"/>
                                        <p:tgtEl>
                                          <p:spTgt spid="86"/>
                                        </p:tgtEl>
                                      </p:cBhvr>
                                    </p:animEffect>
                                  </p:childTnLst>
                                </p:cTn>
                              </p:par>
                              <p:par>
                                <p:cTn id="8" presetID="10" presetClass="entr" presetSubtype="0" fill="hold" nodeType="withEffect">
                                  <p:stCondLst>
                                    <p:cond delay="500"/>
                                  </p:stCondLst>
                                  <p:childTnLst>
                                    <p:set>
                                      <p:cBhvr>
                                        <p:cTn id="9" dur="1" fill="hold">
                                          <p:stCondLst>
                                            <p:cond delay="0"/>
                                          </p:stCondLst>
                                        </p:cTn>
                                        <p:tgtEl>
                                          <p:spTgt spid="91"/>
                                        </p:tgtEl>
                                        <p:attrNameLst>
                                          <p:attrName>style.visibility</p:attrName>
                                        </p:attrNameLst>
                                      </p:cBhvr>
                                      <p:to>
                                        <p:strVal val="visible"/>
                                      </p:to>
                                    </p:set>
                                    <p:animEffect transition="in" filter="fade">
                                      <p:cBhvr>
                                        <p:cTn id="10" dur="500"/>
                                        <p:tgtEl>
                                          <p:spTgt spid="91"/>
                                        </p:tgtEl>
                                      </p:cBhvr>
                                    </p:animEffect>
                                  </p:childTnLst>
                                </p:cTn>
                              </p:par>
                              <p:par>
                                <p:cTn id="11" presetID="42" presetClass="path" presetSubtype="0" decel="50000" fill="hold" nodeType="withEffect">
                                  <p:stCondLst>
                                    <p:cond delay="500"/>
                                  </p:stCondLst>
                                  <p:childTnLst>
                                    <p:animMotion origin="layout" path="M -0.01744 0.00093 L 0.00092 0.00093 " pathEditMode="relative" rAng="0" ptsTypes="AA">
                                      <p:cBhvr>
                                        <p:cTn id="12" dur="500" fill="hold"/>
                                        <p:tgtEl>
                                          <p:spTgt spid="91"/>
                                        </p:tgtEl>
                                        <p:attrNameLst>
                                          <p:attrName>ppt_x</p:attrName>
                                          <p:attrName>ppt_y</p:attrName>
                                        </p:attrNameLst>
                                      </p:cBhvr>
                                      <p:rCtr x="911" y="0"/>
                                    </p:animMotion>
                                  </p:childTnLst>
                                </p:cTn>
                              </p:par>
                              <p:par>
                                <p:cTn id="13" presetID="10" presetClass="entr" presetSubtype="0" fill="hold" nodeType="withEffect">
                                  <p:stCondLst>
                                    <p:cond delay="800"/>
                                  </p:stCondLst>
                                  <p:childTnLst>
                                    <p:set>
                                      <p:cBhvr>
                                        <p:cTn id="14" dur="1" fill="hold">
                                          <p:stCondLst>
                                            <p:cond delay="0"/>
                                          </p:stCondLst>
                                        </p:cTn>
                                        <p:tgtEl>
                                          <p:spTgt spid="99"/>
                                        </p:tgtEl>
                                        <p:attrNameLst>
                                          <p:attrName>style.visibility</p:attrName>
                                        </p:attrNameLst>
                                      </p:cBhvr>
                                      <p:to>
                                        <p:strVal val="visible"/>
                                      </p:to>
                                    </p:set>
                                    <p:animEffect transition="in" filter="fade">
                                      <p:cBhvr>
                                        <p:cTn id="15" dur="500"/>
                                        <p:tgtEl>
                                          <p:spTgt spid="99"/>
                                        </p:tgtEl>
                                      </p:cBhvr>
                                    </p:animEffect>
                                  </p:childTnLst>
                                </p:cTn>
                              </p:par>
                              <p:par>
                                <p:cTn id="16" presetID="6" presetClass="emph" presetSubtype="0" accel="50000" autoRev="1" fill="hold" nodeType="withEffect">
                                  <p:stCondLst>
                                    <p:cond delay="500"/>
                                  </p:stCondLst>
                                  <p:childTnLst>
                                    <p:animScale>
                                      <p:cBhvr>
                                        <p:cTn id="17" dur="300" fill="hold"/>
                                        <p:tgtEl>
                                          <p:spTgt spid="99"/>
                                        </p:tgtEl>
                                      </p:cBhvr>
                                      <p:by x="85000" y="85000"/>
                                    </p:animScale>
                                  </p:childTnLst>
                                </p:cTn>
                              </p:par>
                              <p:par>
                                <p:cTn id="18" presetID="10" presetClass="entr" presetSubtype="0" fill="hold" nodeType="withEffect">
                                  <p:stCondLst>
                                    <p:cond delay="1000"/>
                                  </p:stCondLst>
                                  <p:childTnLst>
                                    <p:set>
                                      <p:cBhvr>
                                        <p:cTn id="19" dur="1" fill="hold">
                                          <p:stCondLst>
                                            <p:cond delay="0"/>
                                          </p:stCondLst>
                                        </p:cTn>
                                        <p:tgtEl>
                                          <p:spTgt spid="102"/>
                                        </p:tgtEl>
                                        <p:attrNameLst>
                                          <p:attrName>style.visibility</p:attrName>
                                        </p:attrNameLst>
                                      </p:cBhvr>
                                      <p:to>
                                        <p:strVal val="visible"/>
                                      </p:to>
                                    </p:set>
                                    <p:animEffect transition="in" filter="fade">
                                      <p:cBhvr>
                                        <p:cTn id="20" dur="500"/>
                                        <p:tgtEl>
                                          <p:spTgt spid="102"/>
                                        </p:tgtEl>
                                      </p:cBhvr>
                                    </p:animEffect>
                                  </p:childTnLst>
                                </p:cTn>
                              </p:par>
                              <p:par>
                                <p:cTn id="21" presetID="42" presetClass="path" presetSubtype="0" decel="100000" fill="hold" nodeType="withEffect">
                                  <p:stCondLst>
                                    <p:cond delay="1000"/>
                                  </p:stCondLst>
                                  <p:childTnLst>
                                    <p:animMotion origin="layout" path="M 3.54167E-6 -7.40741E-7 L 3.54167E-6 0.03542 " pathEditMode="relative" rAng="0" ptsTypes="AA">
                                      <p:cBhvr>
                                        <p:cTn id="22" dur="700" spd="-100000" fill="hold"/>
                                        <p:tgtEl>
                                          <p:spTgt spid="102"/>
                                        </p:tgtEl>
                                        <p:attrNameLst>
                                          <p:attrName>ppt_x</p:attrName>
                                          <p:attrName>ppt_y</p:attrName>
                                        </p:attrNameLst>
                                      </p:cBhvr>
                                      <p:rCtr x="0" y="1759"/>
                                    </p:animMotion>
                                  </p:childTnLst>
                                </p:cTn>
                              </p:par>
                              <p:par>
                                <p:cTn id="23" presetID="10" presetClass="entr" presetSubtype="0" fill="hold" nodeType="withEffect">
                                  <p:stCondLst>
                                    <p:cond delay="1000"/>
                                  </p:stCondLst>
                                  <p:childTnLst>
                                    <p:set>
                                      <p:cBhvr>
                                        <p:cTn id="24" dur="1" fill="hold">
                                          <p:stCondLst>
                                            <p:cond delay="0"/>
                                          </p:stCondLst>
                                        </p:cTn>
                                        <p:tgtEl>
                                          <p:spTgt spid="112"/>
                                        </p:tgtEl>
                                        <p:attrNameLst>
                                          <p:attrName>style.visibility</p:attrName>
                                        </p:attrNameLst>
                                      </p:cBhvr>
                                      <p:to>
                                        <p:strVal val="visible"/>
                                      </p:to>
                                    </p:set>
                                    <p:animEffect transition="in" filter="fade">
                                      <p:cBhvr>
                                        <p:cTn id="25" dur="500"/>
                                        <p:tgtEl>
                                          <p:spTgt spid="112"/>
                                        </p:tgtEl>
                                      </p:cBhvr>
                                    </p:animEffect>
                                  </p:childTnLst>
                                </p:cTn>
                              </p:par>
                              <p:par>
                                <p:cTn id="26" presetID="42" presetClass="path" presetSubtype="0" decel="100000" fill="hold" nodeType="withEffect">
                                  <p:stCondLst>
                                    <p:cond delay="1000"/>
                                  </p:stCondLst>
                                  <p:childTnLst>
                                    <p:animMotion origin="layout" path="M -2.08333E-7 -2.59259E-6 L -2.08333E-7 -0.03287 " pathEditMode="relative" rAng="0" ptsTypes="AA">
                                      <p:cBhvr>
                                        <p:cTn id="27" dur="700" spd="-100000" fill="hold"/>
                                        <p:tgtEl>
                                          <p:spTgt spid="112"/>
                                        </p:tgtEl>
                                        <p:attrNameLst>
                                          <p:attrName>ppt_x</p:attrName>
                                          <p:attrName>ppt_y</p:attrName>
                                        </p:attrNameLst>
                                      </p:cBhvr>
                                      <p:rCtr x="0" y="-1644"/>
                                    </p:animMotion>
                                  </p:childTnLst>
                                </p:cTn>
                              </p:par>
                              <p:par>
                                <p:cTn id="28" presetID="10" presetClass="entr" presetSubtype="0" fill="hold" grpId="0" nodeType="withEffect">
                                  <p:stCondLst>
                                    <p:cond delay="500"/>
                                  </p:stCondLst>
                                  <p:childTnLst>
                                    <p:set>
                                      <p:cBhvr>
                                        <p:cTn id="29" dur="1" fill="hold">
                                          <p:stCondLst>
                                            <p:cond delay="0"/>
                                          </p:stCondLst>
                                        </p:cTn>
                                        <p:tgtEl>
                                          <p:spTgt spid="122"/>
                                        </p:tgtEl>
                                        <p:attrNameLst>
                                          <p:attrName>style.visibility</p:attrName>
                                        </p:attrNameLst>
                                      </p:cBhvr>
                                      <p:to>
                                        <p:strVal val="visible"/>
                                      </p:to>
                                    </p:set>
                                    <p:animEffect transition="in" filter="fade">
                                      <p:cBhvr>
                                        <p:cTn id="30" dur="500"/>
                                        <p:tgtEl>
                                          <p:spTgt spid="122"/>
                                        </p:tgtEl>
                                      </p:cBhvr>
                                    </p:animEffect>
                                  </p:childTnLst>
                                </p:cTn>
                              </p:par>
                              <p:par>
                                <p:cTn id="31" presetID="42" presetClass="path" presetSubtype="0" decel="100000" fill="hold" grpId="1" nodeType="withEffect">
                                  <p:stCondLst>
                                    <p:cond delay="500"/>
                                  </p:stCondLst>
                                  <p:childTnLst>
                                    <p:animMotion origin="layout" path="M -3.54167E-6 2.96296E-6 L -0.01966 -0.0007 " pathEditMode="relative" rAng="0" ptsTypes="AA">
                                      <p:cBhvr>
                                        <p:cTn id="32" dur="700" spd="-100000" fill="hold"/>
                                        <p:tgtEl>
                                          <p:spTgt spid="122"/>
                                        </p:tgtEl>
                                        <p:attrNameLst>
                                          <p:attrName>ppt_x</p:attrName>
                                          <p:attrName>ppt_y</p:attrName>
                                        </p:attrNameLst>
                                      </p:cBhvr>
                                      <p:rCtr x="-990" y="-46"/>
                                    </p:animMotion>
                                  </p:childTnLst>
                                </p:cTn>
                              </p:par>
                            </p:childTnLst>
                          </p:cTn>
                        </p:par>
                        <p:par>
                          <p:cTn id="33" fill="hold">
                            <p:stCondLst>
                              <p:cond delay="1700"/>
                            </p:stCondLst>
                            <p:childTnLst>
                              <p:par>
                                <p:cTn id="34" presetID="10" presetClass="entr" presetSubtype="0" fill="hold" nodeType="afterEffect">
                                  <p:stCondLst>
                                    <p:cond delay="0"/>
                                  </p:stCondLst>
                                  <p:childTnLst>
                                    <p:set>
                                      <p:cBhvr>
                                        <p:cTn id="35" dur="1" fill="hold">
                                          <p:stCondLst>
                                            <p:cond delay="0"/>
                                          </p:stCondLst>
                                        </p:cTn>
                                        <p:tgtEl>
                                          <p:spTgt spid="119"/>
                                        </p:tgtEl>
                                        <p:attrNameLst>
                                          <p:attrName>style.visibility</p:attrName>
                                        </p:attrNameLst>
                                      </p:cBhvr>
                                      <p:to>
                                        <p:strVal val="visible"/>
                                      </p:to>
                                    </p:set>
                                    <p:animEffect transition="in" filter="fade">
                                      <p:cBhvr>
                                        <p:cTn id="36" dur="500"/>
                                        <p:tgtEl>
                                          <p:spTgt spid="1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 grpId="0"/>
      <p:bldP spid="122" grpId="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C6B59D-485E-2BCA-A068-B2C6BCE8631D}"/>
              </a:ext>
            </a:extLst>
          </p:cNvPr>
          <p:cNvSpPr>
            <a:spLocks noGrp="1"/>
          </p:cNvSpPr>
          <p:nvPr>
            <p:ph type="title"/>
          </p:nvPr>
        </p:nvSpPr>
        <p:spPr>
          <a:xfrm>
            <a:off x="588261" y="585216"/>
            <a:ext cx="11011601" cy="861774"/>
          </a:xfrm>
        </p:spPr>
        <p:txBody>
          <a:bodyPr/>
          <a:lstStyle/>
          <a:p>
            <a:r>
              <a:rPr lang="en-US"/>
              <a:t>Management tools for Microsoft 365 Apps</a:t>
            </a:r>
            <a:br>
              <a:rPr lang="en-US"/>
            </a:br>
            <a:r>
              <a:rPr lang="en-US" sz="2000"/>
              <a:t>Planning your update management strategy</a:t>
            </a:r>
          </a:p>
        </p:txBody>
      </p:sp>
      <p:sp>
        <p:nvSpPr>
          <p:cNvPr id="4" name="TextBox 3">
            <a:extLst>
              <a:ext uri="{FF2B5EF4-FFF2-40B4-BE49-F238E27FC236}">
                <a16:creationId xmlns:a16="http://schemas.microsoft.com/office/drawing/2014/main" id="{EEA0AC05-7B1F-9686-BE80-5E46351BFEF9}"/>
              </a:ext>
            </a:extLst>
          </p:cNvPr>
          <p:cNvSpPr txBox="1"/>
          <p:nvPr/>
        </p:nvSpPr>
        <p:spPr>
          <a:xfrm>
            <a:off x="588261" y="1632834"/>
            <a:ext cx="10420562" cy="687111"/>
          </a:xfrm>
          <a:prstGeom prst="rect">
            <a:avLst/>
          </a:prstGeom>
          <a:noFill/>
        </p:spPr>
        <p:txBody>
          <a:bodyPr wrap="square" rtlCol="0">
            <a:spAutoFit/>
          </a:bodyPr>
          <a:lstStyle/>
          <a:p>
            <a:pPr marL="285750" marR="0" lvl="0" indent="-285750" algn="l" defTabSz="914367"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000000"/>
                </a:solidFill>
                <a:effectLst/>
                <a:uLnTx/>
                <a:uFillTx/>
                <a:latin typeface="Segoe UI Semibold"/>
                <a:ea typeface="+mn-ea"/>
                <a:cs typeface="+mn-cs"/>
              </a:rPr>
              <a:t>There are multiple tools available for managing Microsoft 365 Apps</a:t>
            </a:r>
          </a:p>
          <a:p>
            <a:pPr marL="285750" marR="0" lvl="0" indent="-285750" algn="l" defTabSz="914367"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000000"/>
                </a:solidFill>
                <a:effectLst/>
                <a:uLnTx/>
                <a:uFillTx/>
                <a:latin typeface="Segoe UI Semibold"/>
                <a:ea typeface="+mn-ea"/>
                <a:cs typeface="+mn-cs"/>
              </a:rPr>
              <a:t>Microsoft recommends </a:t>
            </a:r>
            <a:r>
              <a:rPr kumimoji="0" lang="en-US" sz="1600" b="0" i="0" u="none" strike="noStrike" kern="1200" cap="none" spc="0" normalizeH="0" baseline="0" noProof="0">
                <a:ln>
                  <a:noFill/>
                </a:ln>
                <a:solidFill>
                  <a:srgbClr val="000000"/>
                </a:solidFill>
                <a:effectLst/>
                <a:uLnTx/>
                <a:uFillTx/>
                <a:latin typeface="Segoe UI Semibold"/>
                <a:ea typeface="+mn-ea"/>
                <a:cs typeface="+mn-cs"/>
                <a:hlinkClick r:id="rId3"/>
              </a:rPr>
              <a:t>Cloud Update</a:t>
            </a:r>
            <a:r>
              <a:rPr kumimoji="0" lang="en-US" sz="1600" b="0" i="0" u="none" strike="noStrike" kern="1200" cap="none" spc="0" normalizeH="0" baseline="0" noProof="0">
                <a:ln>
                  <a:noFill/>
                </a:ln>
                <a:solidFill>
                  <a:srgbClr val="000000"/>
                </a:solidFill>
                <a:effectLst/>
                <a:uLnTx/>
                <a:uFillTx/>
                <a:latin typeface="Segoe UI Semibold"/>
                <a:ea typeface="+mn-ea"/>
                <a:cs typeface="+mn-cs"/>
              </a:rPr>
              <a:t> for managing Microsoft 365 Apps across your organization</a:t>
            </a:r>
          </a:p>
        </p:txBody>
      </p:sp>
      <p:graphicFrame>
        <p:nvGraphicFramePr>
          <p:cNvPr id="3" name="Table 2">
            <a:extLst>
              <a:ext uri="{FF2B5EF4-FFF2-40B4-BE49-F238E27FC236}">
                <a16:creationId xmlns:a16="http://schemas.microsoft.com/office/drawing/2014/main" id="{AEEEA2C7-425B-5E14-485A-A8CC1BEB441E}"/>
              </a:ext>
            </a:extLst>
          </p:cNvPr>
          <p:cNvGraphicFramePr>
            <a:graphicFrameLocks noGrp="1"/>
          </p:cNvGraphicFramePr>
          <p:nvPr/>
        </p:nvGraphicFramePr>
        <p:xfrm>
          <a:off x="588261" y="2534234"/>
          <a:ext cx="11011602" cy="1838960"/>
        </p:xfrm>
        <a:graphic>
          <a:graphicData uri="http://schemas.openxmlformats.org/drawingml/2006/table">
            <a:tbl>
              <a:tblPr firstRow="1" bandRow="1">
                <a:tableStyleId>{5C22544A-7EE6-4342-B048-85BDC9FD1C3A}</a:tableStyleId>
              </a:tblPr>
              <a:tblGrid>
                <a:gridCol w="2318232">
                  <a:extLst>
                    <a:ext uri="{9D8B030D-6E8A-4147-A177-3AD203B41FA5}">
                      <a16:colId xmlns:a16="http://schemas.microsoft.com/office/drawing/2014/main" val="2945523536"/>
                    </a:ext>
                  </a:extLst>
                </a:gridCol>
                <a:gridCol w="1738674">
                  <a:extLst>
                    <a:ext uri="{9D8B030D-6E8A-4147-A177-3AD203B41FA5}">
                      <a16:colId xmlns:a16="http://schemas.microsoft.com/office/drawing/2014/main" val="1116924590"/>
                    </a:ext>
                  </a:extLst>
                </a:gridCol>
                <a:gridCol w="1738674">
                  <a:extLst>
                    <a:ext uri="{9D8B030D-6E8A-4147-A177-3AD203B41FA5}">
                      <a16:colId xmlns:a16="http://schemas.microsoft.com/office/drawing/2014/main" val="873338005"/>
                    </a:ext>
                  </a:extLst>
                </a:gridCol>
                <a:gridCol w="1738674">
                  <a:extLst>
                    <a:ext uri="{9D8B030D-6E8A-4147-A177-3AD203B41FA5}">
                      <a16:colId xmlns:a16="http://schemas.microsoft.com/office/drawing/2014/main" val="244412487"/>
                    </a:ext>
                  </a:extLst>
                </a:gridCol>
                <a:gridCol w="1738674">
                  <a:extLst>
                    <a:ext uri="{9D8B030D-6E8A-4147-A177-3AD203B41FA5}">
                      <a16:colId xmlns:a16="http://schemas.microsoft.com/office/drawing/2014/main" val="4210992618"/>
                    </a:ext>
                  </a:extLst>
                </a:gridCol>
                <a:gridCol w="1738674">
                  <a:extLst>
                    <a:ext uri="{9D8B030D-6E8A-4147-A177-3AD203B41FA5}">
                      <a16:colId xmlns:a16="http://schemas.microsoft.com/office/drawing/2014/main" val="3552897139"/>
                    </a:ext>
                  </a:extLst>
                </a:gridCol>
              </a:tblGrid>
              <a:tr h="370840">
                <a:tc>
                  <a:txBody>
                    <a:bodyPr/>
                    <a:lstStyle/>
                    <a:p>
                      <a:r>
                        <a:rPr lang="en-US" sz="1600" b="0">
                          <a:gradFill>
                            <a:gsLst>
                              <a:gs pos="0">
                                <a:srgbClr val="0078D4"/>
                              </a:gs>
                              <a:gs pos="100000">
                                <a:srgbClr val="0078D4"/>
                              </a:gs>
                            </a:gsLst>
                            <a:lin ang="5400000" scaled="1"/>
                          </a:gradFill>
                          <a:latin typeface="+mj-lt"/>
                        </a:rPr>
                        <a:t>Planning</a:t>
                      </a:r>
                    </a:p>
                  </a:txBody>
                  <a:tcPr anchor="ctr">
                    <a:lnL w="12700" cmpd="sng">
                      <a:noFill/>
                    </a:lnL>
                    <a:lnR w="12700" cmpd="sng">
                      <a:noFill/>
                    </a:lnR>
                    <a:lnT w="12700" cmpd="sng">
                      <a:noFill/>
                    </a:lnT>
                    <a:lnB w="12700" cap="flat" cmpd="sng" algn="ctr">
                      <a:solidFill>
                        <a:srgbClr val="D9D9D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0">
                          <a:gradFill>
                            <a:gsLst>
                              <a:gs pos="0">
                                <a:srgbClr val="0078D4"/>
                              </a:gs>
                              <a:gs pos="100000">
                                <a:srgbClr val="0078D4"/>
                              </a:gs>
                            </a:gsLst>
                            <a:lin ang="5400000" scaled="1"/>
                          </a:gradFill>
                          <a:latin typeface="+mj-lt"/>
                        </a:rPr>
                        <a:t>Group Policy</a:t>
                      </a:r>
                    </a:p>
                  </a:txBody>
                  <a:tcPr anchor="ctr">
                    <a:lnL w="12700" cmpd="sng">
                      <a:noFill/>
                    </a:lnL>
                    <a:lnR w="12700" cmpd="sng">
                      <a:noFill/>
                    </a:lnR>
                    <a:lnT w="12700" cmpd="sng">
                      <a:noFill/>
                    </a:lnT>
                    <a:lnB w="12700" cap="flat" cmpd="sng" algn="ctr">
                      <a:solidFill>
                        <a:srgbClr val="D9D9D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0">
                          <a:gradFill>
                            <a:gsLst>
                              <a:gs pos="0">
                                <a:srgbClr val="0078D4"/>
                              </a:gs>
                              <a:gs pos="100000">
                                <a:srgbClr val="0078D4"/>
                              </a:gs>
                            </a:gsLst>
                            <a:lin ang="5400000" scaled="1"/>
                          </a:gradFill>
                          <a:latin typeface="+mj-lt"/>
                        </a:rPr>
                        <a:t>Microsoft Intune</a:t>
                      </a:r>
                    </a:p>
                  </a:txBody>
                  <a:tcPr anchor="ctr">
                    <a:lnL w="12700" cmpd="sng">
                      <a:noFill/>
                    </a:lnL>
                    <a:lnR w="12700" cmpd="sng">
                      <a:noFill/>
                    </a:lnR>
                    <a:lnT w="12700" cmpd="sng">
                      <a:noFill/>
                    </a:lnT>
                    <a:lnB w="12700" cap="flat" cmpd="sng" algn="ctr">
                      <a:solidFill>
                        <a:srgbClr val="D9D9D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0">
                          <a:gradFill>
                            <a:gsLst>
                              <a:gs pos="0">
                                <a:srgbClr val="0078D4"/>
                              </a:gs>
                              <a:gs pos="100000">
                                <a:srgbClr val="0078D4"/>
                              </a:gs>
                            </a:gsLst>
                            <a:lin ang="5400000" scaled="1"/>
                          </a:gradFill>
                          <a:latin typeface="+mj-lt"/>
                        </a:rPr>
                        <a:t>Windows Autopatch</a:t>
                      </a:r>
                    </a:p>
                  </a:txBody>
                  <a:tcPr anchor="ctr">
                    <a:lnL w="12700" cmpd="sng">
                      <a:noFill/>
                    </a:lnL>
                    <a:lnR w="12700" cmpd="sng">
                      <a:noFill/>
                    </a:lnR>
                    <a:lnT w="12700" cmpd="sng">
                      <a:noFill/>
                    </a:lnT>
                    <a:lnB w="12700" cap="flat" cmpd="sng" algn="ctr">
                      <a:solidFill>
                        <a:srgbClr val="D9D9D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0">
                          <a:gradFill>
                            <a:gsLst>
                              <a:gs pos="0">
                                <a:srgbClr val="0078D4"/>
                              </a:gs>
                              <a:gs pos="100000">
                                <a:srgbClr val="0078D4"/>
                              </a:gs>
                            </a:gsLst>
                            <a:lin ang="5400000" scaled="1"/>
                          </a:gradFill>
                          <a:latin typeface="+mj-lt"/>
                        </a:rPr>
                        <a:t>Configuration Manager</a:t>
                      </a:r>
                    </a:p>
                  </a:txBody>
                  <a:tcPr anchor="ctr">
                    <a:lnL w="12700" cmpd="sng">
                      <a:noFill/>
                    </a:lnL>
                    <a:lnR w="12700" cmpd="sng">
                      <a:noFill/>
                    </a:lnR>
                    <a:lnT w="12700" cmpd="sng">
                      <a:noFill/>
                    </a:lnT>
                    <a:lnB w="12700" cap="flat" cmpd="sng" algn="ctr">
                      <a:solidFill>
                        <a:srgbClr val="D9D9D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0">
                          <a:gradFill>
                            <a:gsLst>
                              <a:gs pos="0">
                                <a:srgbClr val="0078D4"/>
                              </a:gs>
                              <a:gs pos="100000">
                                <a:srgbClr val="0078D4"/>
                              </a:gs>
                            </a:gsLst>
                            <a:lin ang="5400000" scaled="1"/>
                          </a:gradFill>
                          <a:latin typeface="+mj-lt"/>
                        </a:rPr>
                        <a:t>Cloud Update</a:t>
                      </a:r>
                    </a:p>
                  </a:txBody>
                  <a:tcPr anchor="ctr">
                    <a:lnL w="12700" cmpd="sng">
                      <a:noFill/>
                    </a:lnL>
                    <a:lnR w="12700" cmpd="sng">
                      <a:noFill/>
                    </a:lnR>
                    <a:lnT w="12700" cmpd="sng">
                      <a:noFill/>
                    </a:lnT>
                    <a:lnB w="12700" cap="flat" cmpd="sng" algn="ctr">
                      <a:solidFill>
                        <a:srgbClr val="D9D9D6"/>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06597373"/>
                  </a:ext>
                </a:extLst>
              </a:tr>
              <a:tr h="370840">
                <a:tc>
                  <a:txBody>
                    <a:bodyPr/>
                    <a:lstStyle/>
                    <a:p>
                      <a:r>
                        <a:rPr lang="en-US" sz="1400">
                          <a:solidFill>
                            <a:schemeClr val="tx1"/>
                          </a:solidFill>
                        </a:rPr>
                        <a:t>TCO</a:t>
                      </a:r>
                    </a:p>
                  </a:txBody>
                  <a:tcPr anchor="ctr">
                    <a:lnL w="12700" cmpd="sng">
                      <a:noFill/>
                    </a:lnL>
                    <a:lnR w="12700" cmpd="sng">
                      <a:noFill/>
                    </a:lnR>
                    <a:lnT w="12700" cap="flat" cmpd="sng" algn="ctr">
                      <a:solidFill>
                        <a:srgbClr val="D9D9D6"/>
                      </a:solidFill>
                      <a:prstDash val="solid"/>
                      <a:round/>
                      <a:headEnd type="none" w="med" len="med"/>
                      <a:tailEnd type="none" w="med" len="med"/>
                    </a:lnT>
                    <a:lnB w="12700" cap="flat" cmpd="sng" algn="ctr">
                      <a:solidFill>
                        <a:srgbClr val="D9D9D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a:solidFill>
                            <a:schemeClr val="tx1"/>
                          </a:solidFill>
                        </a:rPr>
                        <a:t>Medium</a:t>
                      </a:r>
                    </a:p>
                  </a:txBody>
                  <a:tcPr anchor="ctr">
                    <a:lnL w="12700" cmpd="sng">
                      <a:noFill/>
                    </a:lnL>
                    <a:lnR w="12700" cmpd="sng">
                      <a:noFill/>
                    </a:lnR>
                    <a:lnT w="12700" cap="flat" cmpd="sng" algn="ctr">
                      <a:solidFill>
                        <a:srgbClr val="D9D9D6"/>
                      </a:solidFill>
                      <a:prstDash val="solid"/>
                      <a:round/>
                      <a:headEnd type="none" w="med" len="med"/>
                      <a:tailEnd type="none" w="med" len="med"/>
                    </a:lnT>
                    <a:lnB w="12700" cap="flat" cmpd="sng" algn="ctr">
                      <a:solidFill>
                        <a:srgbClr val="D9D9D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a:solidFill>
                            <a:schemeClr val="tx1"/>
                          </a:solidFill>
                        </a:rPr>
                        <a:t>Medium</a:t>
                      </a:r>
                    </a:p>
                  </a:txBody>
                  <a:tcPr anchor="ctr">
                    <a:lnL w="12700" cmpd="sng">
                      <a:noFill/>
                    </a:lnL>
                    <a:lnR w="12700" cmpd="sng">
                      <a:noFill/>
                    </a:lnR>
                    <a:lnT w="12700" cap="flat" cmpd="sng" algn="ctr">
                      <a:solidFill>
                        <a:srgbClr val="D9D9D6"/>
                      </a:solidFill>
                      <a:prstDash val="solid"/>
                      <a:round/>
                      <a:headEnd type="none" w="med" len="med"/>
                      <a:tailEnd type="none" w="med" len="med"/>
                    </a:lnT>
                    <a:lnB w="12700" cap="flat" cmpd="sng" algn="ctr">
                      <a:solidFill>
                        <a:srgbClr val="D9D9D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a:solidFill>
                            <a:schemeClr val="tx1"/>
                          </a:solidFill>
                        </a:rPr>
                        <a:t>Low</a:t>
                      </a:r>
                    </a:p>
                  </a:txBody>
                  <a:tcPr anchor="ctr">
                    <a:lnL w="12700" cmpd="sng">
                      <a:noFill/>
                    </a:lnL>
                    <a:lnR w="12700" cmpd="sng">
                      <a:noFill/>
                    </a:lnR>
                    <a:lnT w="12700" cap="flat" cmpd="sng" algn="ctr">
                      <a:solidFill>
                        <a:srgbClr val="D9D9D6"/>
                      </a:solidFill>
                      <a:prstDash val="solid"/>
                      <a:round/>
                      <a:headEnd type="none" w="med" len="med"/>
                      <a:tailEnd type="none" w="med" len="med"/>
                    </a:lnT>
                    <a:lnB w="12700" cap="flat" cmpd="sng" algn="ctr">
                      <a:solidFill>
                        <a:srgbClr val="D9D9D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a:solidFill>
                            <a:schemeClr val="tx1"/>
                          </a:solidFill>
                        </a:rPr>
                        <a:t>High</a:t>
                      </a:r>
                    </a:p>
                  </a:txBody>
                  <a:tcPr anchor="ctr">
                    <a:lnL w="12700" cmpd="sng">
                      <a:noFill/>
                    </a:lnL>
                    <a:lnR w="12700" cmpd="sng">
                      <a:noFill/>
                    </a:lnR>
                    <a:lnT w="12700" cap="flat" cmpd="sng" algn="ctr">
                      <a:solidFill>
                        <a:srgbClr val="D9D9D6"/>
                      </a:solidFill>
                      <a:prstDash val="solid"/>
                      <a:round/>
                      <a:headEnd type="none" w="med" len="med"/>
                      <a:tailEnd type="none" w="med" len="med"/>
                    </a:lnT>
                    <a:lnB w="12700" cap="flat" cmpd="sng" algn="ctr">
                      <a:solidFill>
                        <a:srgbClr val="D9D9D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b="0">
                          <a:solidFill>
                            <a:schemeClr val="tx1"/>
                          </a:solidFill>
                        </a:rPr>
                        <a:t>Low</a:t>
                      </a:r>
                    </a:p>
                  </a:txBody>
                  <a:tcPr anchor="ctr">
                    <a:lnL w="12700" cmpd="sng">
                      <a:noFill/>
                    </a:lnL>
                    <a:lnR w="12700" cmpd="sng">
                      <a:noFill/>
                    </a:lnR>
                    <a:lnT w="12700" cap="flat" cmpd="sng" algn="ctr">
                      <a:solidFill>
                        <a:srgbClr val="D9D9D6"/>
                      </a:solidFill>
                      <a:prstDash val="solid"/>
                      <a:round/>
                      <a:headEnd type="none" w="med" len="med"/>
                      <a:tailEnd type="none" w="med" len="med"/>
                    </a:lnT>
                    <a:lnB w="12700" cap="flat" cmpd="sng" algn="ctr">
                      <a:solidFill>
                        <a:srgbClr val="D9D9D6"/>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1545944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solidFill>
                            <a:schemeClr val="tx1"/>
                          </a:solidFill>
                        </a:rPr>
                        <a:t>Enterprise controls</a:t>
                      </a:r>
                    </a:p>
                  </a:txBody>
                  <a:tcPr anchor="ctr">
                    <a:lnL w="12700" cmpd="sng">
                      <a:noFill/>
                    </a:lnL>
                    <a:lnR w="12700" cmpd="sng">
                      <a:noFill/>
                    </a:lnR>
                    <a:lnT w="12700" cap="flat" cmpd="sng" algn="ctr">
                      <a:solidFill>
                        <a:srgbClr val="D9D9D6"/>
                      </a:solidFill>
                      <a:prstDash val="solid"/>
                      <a:round/>
                      <a:headEnd type="none" w="med" len="med"/>
                      <a:tailEnd type="none" w="med" len="med"/>
                    </a:lnT>
                    <a:lnB w="12700" cap="flat" cmpd="sng" algn="ctr">
                      <a:solidFill>
                        <a:srgbClr val="D9D9D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a:solidFill>
                            <a:schemeClr val="tx1"/>
                          </a:solidFill>
                        </a:rPr>
                        <a:t>Lightweight</a:t>
                      </a:r>
                    </a:p>
                  </a:txBody>
                  <a:tcPr anchor="ctr">
                    <a:lnL w="12700" cmpd="sng">
                      <a:noFill/>
                    </a:lnL>
                    <a:lnR w="12700" cmpd="sng">
                      <a:noFill/>
                    </a:lnR>
                    <a:lnT w="12700" cap="flat" cmpd="sng" algn="ctr">
                      <a:solidFill>
                        <a:srgbClr val="D9D9D6"/>
                      </a:solidFill>
                      <a:prstDash val="solid"/>
                      <a:round/>
                      <a:headEnd type="none" w="med" len="med"/>
                      <a:tailEnd type="none" w="med" len="med"/>
                    </a:lnT>
                    <a:lnB w="12700" cap="flat" cmpd="sng" algn="ctr">
                      <a:solidFill>
                        <a:srgbClr val="D9D9D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a:solidFill>
                            <a:schemeClr val="tx1"/>
                          </a:solidFill>
                        </a:rPr>
                        <a:t>Lightweight</a:t>
                      </a:r>
                    </a:p>
                  </a:txBody>
                  <a:tcPr anchor="ctr">
                    <a:lnL w="12700" cmpd="sng">
                      <a:noFill/>
                    </a:lnL>
                    <a:lnR w="12700" cmpd="sng">
                      <a:noFill/>
                    </a:lnR>
                    <a:lnT w="12700" cap="flat" cmpd="sng" algn="ctr">
                      <a:solidFill>
                        <a:srgbClr val="D9D9D6"/>
                      </a:solidFill>
                      <a:prstDash val="solid"/>
                      <a:round/>
                      <a:headEnd type="none" w="med" len="med"/>
                      <a:tailEnd type="none" w="med" len="med"/>
                    </a:lnT>
                    <a:lnB w="12700" cap="flat" cmpd="sng" algn="ctr">
                      <a:solidFill>
                        <a:srgbClr val="D9D9D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a:solidFill>
                            <a:schemeClr val="tx1"/>
                          </a:solidFill>
                        </a:rPr>
                        <a:t>Lightweight</a:t>
                      </a:r>
                    </a:p>
                  </a:txBody>
                  <a:tcPr anchor="ctr">
                    <a:lnL w="12700" cmpd="sng">
                      <a:noFill/>
                    </a:lnL>
                    <a:lnR w="12700" cmpd="sng">
                      <a:noFill/>
                    </a:lnR>
                    <a:lnT w="12700" cap="flat" cmpd="sng" algn="ctr">
                      <a:solidFill>
                        <a:srgbClr val="D9D9D6"/>
                      </a:solidFill>
                      <a:prstDash val="solid"/>
                      <a:round/>
                      <a:headEnd type="none" w="med" len="med"/>
                      <a:tailEnd type="none" w="med" len="med"/>
                    </a:lnT>
                    <a:lnB w="12700" cap="flat" cmpd="sng" algn="ctr">
                      <a:solidFill>
                        <a:srgbClr val="D9D9D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a:solidFill>
                            <a:schemeClr val="tx1"/>
                          </a:solidFill>
                        </a:rPr>
                        <a:t>Extensive</a:t>
                      </a:r>
                    </a:p>
                  </a:txBody>
                  <a:tcPr anchor="ctr">
                    <a:lnL w="12700" cmpd="sng">
                      <a:noFill/>
                    </a:lnL>
                    <a:lnR w="12700" cmpd="sng">
                      <a:noFill/>
                    </a:lnR>
                    <a:lnT w="12700" cap="flat" cmpd="sng" algn="ctr">
                      <a:solidFill>
                        <a:srgbClr val="D9D9D6"/>
                      </a:solidFill>
                      <a:prstDash val="solid"/>
                      <a:round/>
                      <a:headEnd type="none" w="med" len="med"/>
                      <a:tailEnd type="none" w="med" len="med"/>
                    </a:lnT>
                    <a:lnB w="12700" cap="flat" cmpd="sng" algn="ctr">
                      <a:solidFill>
                        <a:srgbClr val="D9D9D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b="0">
                          <a:solidFill>
                            <a:schemeClr val="tx1"/>
                          </a:solidFill>
                        </a:rPr>
                        <a:t>Enterprise Ready</a:t>
                      </a:r>
                    </a:p>
                  </a:txBody>
                  <a:tcPr anchor="ctr">
                    <a:lnL w="12700" cmpd="sng">
                      <a:noFill/>
                    </a:lnL>
                    <a:lnR w="12700" cmpd="sng">
                      <a:noFill/>
                    </a:lnR>
                    <a:lnT w="12700" cap="flat" cmpd="sng" algn="ctr">
                      <a:solidFill>
                        <a:srgbClr val="D9D9D6"/>
                      </a:solidFill>
                      <a:prstDash val="solid"/>
                      <a:round/>
                      <a:headEnd type="none" w="med" len="med"/>
                      <a:tailEnd type="none" w="med" len="med"/>
                    </a:lnT>
                    <a:lnB w="12700" cap="flat" cmpd="sng" algn="ctr">
                      <a:solidFill>
                        <a:srgbClr val="D9D9D6"/>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66163908"/>
                  </a:ext>
                </a:extLst>
              </a:tr>
              <a:tr h="370840">
                <a:tc>
                  <a:txBody>
                    <a:bodyPr/>
                    <a:lstStyle/>
                    <a:p>
                      <a:r>
                        <a:rPr lang="en-US" sz="1400">
                          <a:solidFill>
                            <a:schemeClr val="tx1"/>
                          </a:solidFill>
                        </a:rPr>
                        <a:t>Supported enclaves</a:t>
                      </a:r>
                    </a:p>
                  </a:txBody>
                  <a:tcPr anchor="ctr">
                    <a:lnL w="12700" cmpd="sng">
                      <a:noFill/>
                    </a:lnL>
                    <a:lnR w="12700" cmpd="sng">
                      <a:noFill/>
                    </a:lnR>
                    <a:lnT w="12700" cap="flat" cmpd="sng" algn="ctr">
                      <a:solidFill>
                        <a:srgbClr val="D9D9D6"/>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a:r>
                        <a:rPr lang="en-US" sz="1400">
                          <a:solidFill>
                            <a:schemeClr val="tx1"/>
                          </a:solidFill>
                        </a:rPr>
                        <a:t>Commercial</a:t>
                      </a:r>
                    </a:p>
                  </a:txBody>
                  <a:tcPr anchor="ctr">
                    <a:lnL w="12700" cmpd="sng">
                      <a:noFill/>
                    </a:lnL>
                    <a:lnR w="12700" cmpd="sng">
                      <a:noFill/>
                    </a:lnR>
                    <a:lnT w="12700" cap="flat" cmpd="sng" algn="ctr">
                      <a:solidFill>
                        <a:srgbClr val="D9D9D6"/>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a:r>
                        <a:rPr lang="en-US" sz="1400">
                          <a:solidFill>
                            <a:schemeClr val="tx1"/>
                          </a:solidFill>
                        </a:rPr>
                        <a:t>Commercial, GCC, GCC-H</a:t>
                      </a:r>
                    </a:p>
                  </a:txBody>
                  <a:tcPr anchor="ctr">
                    <a:lnL w="12700" cmpd="sng">
                      <a:noFill/>
                    </a:lnL>
                    <a:lnR w="12700" cmpd="sng">
                      <a:noFill/>
                    </a:lnR>
                    <a:lnT w="12700" cap="flat" cmpd="sng" algn="ctr">
                      <a:solidFill>
                        <a:srgbClr val="D9D9D6"/>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a:r>
                        <a:rPr lang="en-US" sz="1400">
                          <a:solidFill>
                            <a:schemeClr val="tx1"/>
                          </a:solidFill>
                        </a:rPr>
                        <a:t>Commercial</a:t>
                      </a:r>
                    </a:p>
                  </a:txBody>
                  <a:tcPr anchor="ctr">
                    <a:lnL w="12700" cmpd="sng">
                      <a:noFill/>
                    </a:lnL>
                    <a:lnR w="12700" cmpd="sng">
                      <a:noFill/>
                    </a:lnR>
                    <a:lnT w="12700" cap="flat" cmpd="sng" algn="ctr">
                      <a:solidFill>
                        <a:srgbClr val="D9D9D6"/>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a:r>
                        <a:rPr lang="en-US" sz="1400">
                          <a:solidFill>
                            <a:schemeClr val="tx1"/>
                          </a:solidFill>
                        </a:rPr>
                        <a:t>Commercial, GCC, GCC-H, DoD, AG</a:t>
                      </a:r>
                    </a:p>
                  </a:txBody>
                  <a:tcPr anchor="ctr">
                    <a:lnL w="12700" cmpd="sng">
                      <a:noFill/>
                    </a:lnL>
                    <a:lnR w="12700" cmpd="sng">
                      <a:noFill/>
                    </a:lnR>
                    <a:lnT w="12700" cap="flat" cmpd="sng" algn="ctr">
                      <a:solidFill>
                        <a:srgbClr val="D9D9D6"/>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a:r>
                        <a:rPr lang="en-US" sz="1400" b="0" dirty="0">
                          <a:solidFill>
                            <a:schemeClr val="tx1"/>
                          </a:solidFill>
                        </a:rPr>
                        <a:t>Commercial</a:t>
                      </a:r>
                    </a:p>
                  </a:txBody>
                  <a:tcPr anchor="ctr">
                    <a:lnL w="12700" cmpd="sng">
                      <a:noFill/>
                    </a:lnL>
                    <a:lnR w="12700" cmpd="sng">
                      <a:noFill/>
                    </a:lnR>
                    <a:lnT w="12700" cap="flat" cmpd="sng" algn="ctr">
                      <a:solidFill>
                        <a:srgbClr val="D9D9D6"/>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311523444"/>
                  </a:ext>
                </a:extLst>
              </a:tr>
            </a:tbl>
          </a:graphicData>
        </a:graphic>
      </p:graphicFrame>
      <p:sp>
        <p:nvSpPr>
          <p:cNvPr id="31" name="Rounded Rectangle 30">
            <a:extLst>
              <a:ext uri="{FF2B5EF4-FFF2-40B4-BE49-F238E27FC236}">
                <a16:creationId xmlns:a16="http://schemas.microsoft.com/office/drawing/2014/main" id="{53205C57-0385-5D0F-14A9-72720F8E34D0}"/>
              </a:ext>
              <a:ext uri="{C183D7F6-B498-43B3-948B-1728B52AA6E4}">
                <adec:decorative xmlns:adec="http://schemas.microsoft.com/office/drawing/2017/decorative" val="1"/>
              </a:ext>
            </a:extLst>
          </p:cNvPr>
          <p:cNvSpPr/>
          <p:nvPr/>
        </p:nvSpPr>
        <p:spPr bwMode="auto">
          <a:xfrm>
            <a:off x="9846365" y="2517579"/>
            <a:ext cx="1753496" cy="1878868"/>
          </a:xfrm>
          <a:prstGeom prst="roundRect">
            <a:avLst>
              <a:gd name="adj" fmla="val 8623"/>
            </a:avLst>
          </a:prstGeom>
          <a:solidFill>
            <a:srgbClr val="8DC8E8">
              <a:alpha val="41000"/>
            </a:srgb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p:nvSpPr>
          <p:cNvPr id="30" name="Rounded Rectangle 29">
            <a:extLst>
              <a:ext uri="{FF2B5EF4-FFF2-40B4-BE49-F238E27FC236}">
                <a16:creationId xmlns:a16="http://schemas.microsoft.com/office/drawing/2014/main" id="{E7E8286A-710D-8658-C48A-366012B2B716}"/>
              </a:ext>
              <a:ext uri="{C183D7F6-B498-43B3-948B-1728B52AA6E4}">
                <adec:decorative xmlns:adec="http://schemas.microsoft.com/office/drawing/2017/decorative" val="1"/>
              </a:ext>
            </a:extLst>
          </p:cNvPr>
          <p:cNvSpPr/>
          <p:nvPr/>
        </p:nvSpPr>
        <p:spPr bwMode="auto">
          <a:xfrm>
            <a:off x="588259" y="2517579"/>
            <a:ext cx="11011602" cy="1878868"/>
          </a:xfrm>
          <a:prstGeom prst="roundRect">
            <a:avLst>
              <a:gd name="adj" fmla="val 9613"/>
            </a:avLst>
          </a:prstGeom>
          <a:noFill/>
          <a:ln w="15875">
            <a:solidFill>
              <a:srgbClr val="B1B3B3"/>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p:nvSpPr>
          <p:cNvPr id="29" name="TextBox 28">
            <a:extLst>
              <a:ext uri="{FF2B5EF4-FFF2-40B4-BE49-F238E27FC236}">
                <a16:creationId xmlns:a16="http://schemas.microsoft.com/office/drawing/2014/main" id="{C8540F30-77C3-EF4D-DE6B-DE443CFA97FE}"/>
              </a:ext>
            </a:extLst>
          </p:cNvPr>
          <p:cNvSpPr txBox="1"/>
          <p:nvPr/>
        </p:nvSpPr>
        <p:spPr>
          <a:xfrm>
            <a:off x="588261" y="4706894"/>
            <a:ext cx="3237410" cy="1554480"/>
          </a:xfrm>
          <a:prstGeom prst="roundRect">
            <a:avLst>
              <a:gd name="adj" fmla="val 10699"/>
            </a:avLst>
          </a:prstGeom>
          <a:solidFill>
            <a:srgbClr val="0078D4"/>
          </a:solidFill>
          <a:ln>
            <a:noFill/>
          </a:ln>
        </p:spPr>
        <p:style>
          <a:lnRef idx="2">
            <a:schemeClr val="accent4">
              <a:shade val="15000"/>
            </a:schemeClr>
          </a:lnRef>
          <a:fillRef idx="1">
            <a:schemeClr val="accent4"/>
          </a:fillRef>
          <a:effectRef idx="0">
            <a:schemeClr val="accent4"/>
          </a:effectRef>
          <a:fontRef idx="minor">
            <a:schemeClr val="lt1"/>
          </a:fontRef>
        </p:style>
        <p:txBody>
          <a:bodyPr wrap="square" rtlCol="0" anchor="ctr" anchorCtr="0">
            <a:no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gradFill>
                  <a:gsLst>
                    <a:gs pos="0">
                      <a:srgbClr val="FFFFFF"/>
                    </a:gs>
                    <a:gs pos="100000">
                      <a:srgbClr val="FFFFFF"/>
                    </a:gs>
                  </a:gsLst>
                  <a:lin ang="5400000" scaled="1"/>
                </a:gradFill>
                <a:effectLst/>
                <a:uLnTx/>
                <a:uFillTx/>
                <a:latin typeface="Segoe UI Semibold"/>
                <a:ea typeface="+mn-ea"/>
                <a:cs typeface="+mn-cs"/>
              </a:rPr>
              <a:t>The benefits </a:t>
            </a:r>
          </a:p>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gradFill>
                  <a:gsLst>
                    <a:gs pos="0">
                      <a:srgbClr val="FFFFFF"/>
                    </a:gs>
                    <a:gs pos="100000">
                      <a:srgbClr val="FFFFFF"/>
                    </a:gs>
                  </a:gsLst>
                  <a:lin ang="5400000" scaled="1"/>
                </a:gradFill>
                <a:effectLst/>
                <a:uLnTx/>
                <a:uFillTx/>
                <a:latin typeface="Segoe UI Semibold"/>
                <a:ea typeface="+mn-ea"/>
                <a:cs typeface="+mn-cs"/>
              </a:rPr>
              <a:t>of Cloud Update</a:t>
            </a:r>
          </a:p>
        </p:txBody>
      </p:sp>
      <p:sp>
        <p:nvSpPr>
          <p:cNvPr id="16" name="TextBox 15">
            <a:extLst>
              <a:ext uri="{FF2B5EF4-FFF2-40B4-BE49-F238E27FC236}">
                <a16:creationId xmlns:a16="http://schemas.microsoft.com/office/drawing/2014/main" id="{73A70294-86CF-149A-F6B8-FA03D4AB00C3}"/>
              </a:ext>
            </a:extLst>
          </p:cNvPr>
          <p:cNvSpPr txBox="1"/>
          <p:nvPr/>
        </p:nvSpPr>
        <p:spPr>
          <a:xfrm>
            <a:off x="4472355" y="4647334"/>
            <a:ext cx="1595438" cy="276999"/>
          </a:xfrm>
          <a:prstGeom prst="rect">
            <a:avLst/>
          </a:prstGeom>
          <a:noFill/>
        </p:spPr>
        <p:txBody>
          <a:bodyPr wrap="squar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gradFill>
                  <a:gsLst>
                    <a:gs pos="0">
                      <a:srgbClr val="0078D4"/>
                    </a:gs>
                    <a:gs pos="100000">
                      <a:srgbClr val="0078D4"/>
                    </a:gs>
                  </a:gsLst>
                  <a:lin ang="5400000" scaled="1"/>
                </a:gradFill>
                <a:effectLst/>
                <a:uLnTx/>
                <a:uFillTx/>
                <a:latin typeface="Segoe UI Semibold"/>
                <a:ea typeface="+mn-ea"/>
                <a:cs typeface="+mn-cs"/>
              </a:rPr>
              <a:t>27% more</a:t>
            </a:r>
          </a:p>
        </p:txBody>
      </p:sp>
      <p:sp>
        <p:nvSpPr>
          <p:cNvPr id="14" name="TextBox 13">
            <a:extLst>
              <a:ext uri="{FF2B5EF4-FFF2-40B4-BE49-F238E27FC236}">
                <a16:creationId xmlns:a16="http://schemas.microsoft.com/office/drawing/2014/main" id="{DF7D9BA0-BE82-FCDD-46F7-E2FCC8E299DB}"/>
              </a:ext>
            </a:extLst>
          </p:cNvPr>
          <p:cNvSpPr txBox="1"/>
          <p:nvPr/>
        </p:nvSpPr>
        <p:spPr>
          <a:xfrm>
            <a:off x="4397872" y="5875442"/>
            <a:ext cx="1744404" cy="430887"/>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Segoe UI"/>
                <a:ea typeface="+mn-ea"/>
                <a:cs typeface="Segoe UI Light" panose="020B0502040204020203" pitchFamily="34" charset="0"/>
              </a:rPr>
              <a:t>apps updated at the end of the month</a:t>
            </a:r>
          </a:p>
        </p:txBody>
      </p:sp>
      <p:sp>
        <p:nvSpPr>
          <p:cNvPr id="13" name="TextBox 12">
            <a:extLst>
              <a:ext uri="{FF2B5EF4-FFF2-40B4-BE49-F238E27FC236}">
                <a16:creationId xmlns:a16="http://schemas.microsoft.com/office/drawing/2014/main" id="{7B984164-F4C8-1C0D-07AA-5D891E11BB40}"/>
              </a:ext>
            </a:extLst>
          </p:cNvPr>
          <p:cNvSpPr txBox="1"/>
          <p:nvPr/>
        </p:nvSpPr>
        <p:spPr>
          <a:xfrm>
            <a:off x="6871737" y="4647335"/>
            <a:ext cx="1577975" cy="276999"/>
          </a:xfrm>
          <a:prstGeom prst="rect">
            <a:avLst/>
          </a:prstGeom>
          <a:noFill/>
        </p:spPr>
        <p:txBody>
          <a:bodyPr wrap="squar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gradFill>
                  <a:gsLst>
                    <a:gs pos="0">
                      <a:srgbClr val="0078D4"/>
                    </a:gs>
                    <a:gs pos="100000">
                      <a:srgbClr val="0078D4"/>
                    </a:gs>
                  </a:gsLst>
                  <a:lin ang="5400000" scaled="1"/>
                </a:gradFill>
                <a:effectLst/>
                <a:uLnTx/>
                <a:uFillTx/>
                <a:latin typeface="Segoe UI Semibold"/>
                <a:ea typeface="+mn-ea"/>
                <a:cs typeface="+mn-cs"/>
              </a:rPr>
              <a:t>Less than 1%</a:t>
            </a:r>
          </a:p>
        </p:txBody>
      </p:sp>
      <p:sp>
        <p:nvSpPr>
          <p:cNvPr id="11" name="TextBox 10">
            <a:extLst>
              <a:ext uri="{FF2B5EF4-FFF2-40B4-BE49-F238E27FC236}">
                <a16:creationId xmlns:a16="http://schemas.microsoft.com/office/drawing/2014/main" id="{21821CEC-2787-D110-3ED8-274A76C0E12A}"/>
              </a:ext>
            </a:extLst>
          </p:cNvPr>
          <p:cNvSpPr txBox="1"/>
          <p:nvPr/>
        </p:nvSpPr>
        <p:spPr>
          <a:xfrm>
            <a:off x="6751112" y="5875441"/>
            <a:ext cx="1894396" cy="430887"/>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Segoe UI"/>
                <a:ea typeface="+mn-ea"/>
                <a:cs typeface="Segoe UI Light" panose="020B0502040204020203" pitchFamily="34" charset="0"/>
              </a:rPr>
              <a:t>install errors detected using automation</a:t>
            </a:r>
          </a:p>
        </p:txBody>
      </p:sp>
      <p:sp>
        <p:nvSpPr>
          <p:cNvPr id="10" name="TextBox 9">
            <a:extLst>
              <a:ext uri="{FF2B5EF4-FFF2-40B4-BE49-F238E27FC236}">
                <a16:creationId xmlns:a16="http://schemas.microsoft.com/office/drawing/2014/main" id="{3F062CA9-1C59-485B-BC23-95641F626C42}"/>
              </a:ext>
            </a:extLst>
          </p:cNvPr>
          <p:cNvSpPr txBox="1"/>
          <p:nvPr/>
        </p:nvSpPr>
        <p:spPr>
          <a:xfrm>
            <a:off x="9253655" y="4632836"/>
            <a:ext cx="1741349" cy="285281"/>
          </a:xfrm>
          <a:prstGeom prst="rect">
            <a:avLst/>
          </a:prstGeom>
          <a:noFill/>
        </p:spPr>
        <p:txBody>
          <a:bodyPr wrap="squar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gradFill>
                  <a:gsLst>
                    <a:gs pos="0">
                      <a:srgbClr val="0078D4"/>
                    </a:gs>
                    <a:gs pos="100000">
                      <a:srgbClr val="0078D4"/>
                    </a:gs>
                  </a:gsLst>
                  <a:lin ang="5400000" scaled="1"/>
                </a:gradFill>
                <a:effectLst/>
                <a:uLnTx/>
                <a:uFillTx/>
                <a:latin typeface="Segoe UI Semibold"/>
                <a:ea typeface="+mn-ea"/>
                <a:cs typeface="+mn-cs"/>
              </a:rPr>
              <a:t>More than 6hrs</a:t>
            </a:r>
          </a:p>
        </p:txBody>
      </p:sp>
      <p:sp>
        <p:nvSpPr>
          <p:cNvPr id="8" name="TextBox 7">
            <a:extLst>
              <a:ext uri="{FF2B5EF4-FFF2-40B4-BE49-F238E27FC236}">
                <a16:creationId xmlns:a16="http://schemas.microsoft.com/office/drawing/2014/main" id="{B7E6919F-3764-652B-6B1D-DA67BAF03FA7}"/>
              </a:ext>
            </a:extLst>
          </p:cNvPr>
          <p:cNvSpPr txBox="1"/>
          <p:nvPr/>
        </p:nvSpPr>
        <p:spPr>
          <a:xfrm>
            <a:off x="9046070" y="5869225"/>
            <a:ext cx="2006244" cy="430887"/>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Segoe UI"/>
                <a:ea typeface="+mn-ea"/>
                <a:cs typeface="+mn-cs"/>
              </a:rPr>
              <a:t>saved per week troubleshooting updates</a:t>
            </a:r>
          </a:p>
        </p:txBody>
      </p:sp>
      <p:cxnSp>
        <p:nvCxnSpPr>
          <p:cNvPr id="7" name="Straight Connector 6">
            <a:extLst>
              <a:ext uri="{FF2B5EF4-FFF2-40B4-BE49-F238E27FC236}">
                <a16:creationId xmlns:a16="http://schemas.microsoft.com/office/drawing/2014/main" id="{FCFCCA41-C13A-AEAC-BC53-473084E9118F}"/>
              </a:ext>
              <a:ext uri="{C183D7F6-B498-43B3-948B-1728B52AA6E4}">
                <adec:decorative xmlns:adec="http://schemas.microsoft.com/office/drawing/2017/decorative" val="1"/>
              </a:ext>
            </a:extLst>
          </p:cNvPr>
          <p:cNvCxnSpPr>
            <a:cxnSpLocks/>
          </p:cNvCxnSpPr>
          <p:nvPr/>
        </p:nvCxnSpPr>
        <p:spPr>
          <a:xfrm>
            <a:off x="3856383" y="5391211"/>
            <a:ext cx="7246321" cy="0"/>
          </a:xfrm>
          <a:prstGeom prst="line">
            <a:avLst/>
          </a:prstGeom>
          <a:ln w="25400" cap="rnd">
            <a:solidFill>
              <a:schemeClr val="tx2"/>
            </a:solidFill>
            <a:prstDash val="sysDot"/>
            <a:headEnd type="none" w="med" len="med"/>
            <a:tailEnd type="arrow" w="lg" len="med"/>
          </a:ln>
        </p:spPr>
        <p:style>
          <a:lnRef idx="1">
            <a:schemeClr val="accent1"/>
          </a:lnRef>
          <a:fillRef idx="0">
            <a:schemeClr val="accent1"/>
          </a:fillRef>
          <a:effectRef idx="0">
            <a:schemeClr val="accent1"/>
          </a:effectRef>
          <a:fontRef idx="minor">
            <a:schemeClr val="tx1"/>
          </a:fontRef>
        </p:style>
      </p:cxnSp>
      <p:sp>
        <p:nvSpPr>
          <p:cNvPr id="27" name="Oval 26">
            <a:extLst>
              <a:ext uri="{FF2B5EF4-FFF2-40B4-BE49-F238E27FC236}">
                <a16:creationId xmlns:a16="http://schemas.microsoft.com/office/drawing/2014/main" id="{771F45E7-60C0-4CBF-FDBA-EC4F70C4CDD1}"/>
              </a:ext>
              <a:ext uri="{C183D7F6-B498-43B3-948B-1728B52AA6E4}">
                <adec:decorative xmlns:adec="http://schemas.microsoft.com/office/drawing/2017/decorative" val="1"/>
              </a:ext>
            </a:extLst>
          </p:cNvPr>
          <p:cNvSpPr/>
          <p:nvPr/>
        </p:nvSpPr>
        <p:spPr bwMode="auto">
          <a:xfrm>
            <a:off x="9633529" y="4992607"/>
            <a:ext cx="835688" cy="835688"/>
          </a:xfrm>
          <a:prstGeom prst="ellipse">
            <a:avLst/>
          </a:prstGeom>
          <a:gradFill flip="none" rotWithShape="1">
            <a:gsLst>
              <a:gs pos="3000">
                <a:srgbClr val="818EFF"/>
              </a:gs>
              <a:gs pos="50000">
                <a:srgbClr val="D660FF"/>
              </a:gs>
              <a:gs pos="97000">
                <a:srgbClr val="FEA874"/>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23" name="Oval 22">
            <a:extLst>
              <a:ext uri="{FF2B5EF4-FFF2-40B4-BE49-F238E27FC236}">
                <a16:creationId xmlns:a16="http://schemas.microsoft.com/office/drawing/2014/main" id="{0927981D-CC67-49B4-1A0F-01C68B574EAF}"/>
              </a:ext>
              <a:ext uri="{C183D7F6-B498-43B3-948B-1728B52AA6E4}">
                <adec:decorative xmlns:adec="http://schemas.microsoft.com/office/drawing/2017/decorative" val="1"/>
              </a:ext>
            </a:extLst>
          </p:cNvPr>
          <p:cNvSpPr/>
          <p:nvPr/>
        </p:nvSpPr>
        <p:spPr bwMode="auto">
          <a:xfrm>
            <a:off x="7242880" y="4992607"/>
            <a:ext cx="835688" cy="835688"/>
          </a:xfrm>
          <a:prstGeom prst="ellipse">
            <a:avLst/>
          </a:prstGeom>
          <a:gradFill flip="none" rotWithShape="1">
            <a:gsLst>
              <a:gs pos="52000">
                <a:srgbClr val="818EFF"/>
              </a:gs>
              <a:gs pos="97000">
                <a:srgbClr val="D660FF"/>
              </a:gs>
              <a:gs pos="3000">
                <a:srgbClr val="2DB4FF"/>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19" name="Oval 18">
            <a:extLst>
              <a:ext uri="{FF2B5EF4-FFF2-40B4-BE49-F238E27FC236}">
                <a16:creationId xmlns:a16="http://schemas.microsoft.com/office/drawing/2014/main" id="{5D62639D-A750-E5E2-F971-3CFFDFB403C8}"/>
              </a:ext>
              <a:ext uri="{C183D7F6-B498-43B3-948B-1728B52AA6E4}">
                <adec:decorative xmlns:adec="http://schemas.microsoft.com/office/drawing/2017/decorative" val="1"/>
              </a:ext>
            </a:extLst>
          </p:cNvPr>
          <p:cNvSpPr/>
          <p:nvPr/>
        </p:nvSpPr>
        <p:spPr bwMode="auto">
          <a:xfrm>
            <a:off x="4852231" y="4992607"/>
            <a:ext cx="835688" cy="835688"/>
          </a:xfrm>
          <a:prstGeom prst="ellipse">
            <a:avLst/>
          </a:prstGeom>
          <a:gradFill flip="none" rotWithShape="1">
            <a:gsLst>
              <a:gs pos="97000">
                <a:srgbClr val="818EFF"/>
              </a:gs>
              <a:gs pos="50000">
                <a:srgbClr val="2DB4FF"/>
              </a:gs>
              <a:gs pos="3000">
                <a:srgbClr val="0078D4"/>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pic>
        <p:nvPicPr>
          <p:cNvPr id="34" name="Graphic 33">
            <a:extLst>
              <a:ext uri="{FF2B5EF4-FFF2-40B4-BE49-F238E27FC236}">
                <a16:creationId xmlns:a16="http://schemas.microsoft.com/office/drawing/2014/main" id="{812739B3-3C96-DA0A-3FE9-8812C1593ECB}"/>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053751" y="5194128"/>
            <a:ext cx="432650" cy="432648"/>
          </a:xfrm>
          <a:prstGeom prst="rect">
            <a:avLst/>
          </a:prstGeom>
        </p:spPr>
      </p:pic>
      <p:pic>
        <p:nvPicPr>
          <p:cNvPr id="36" name="Graphic 35">
            <a:extLst>
              <a:ext uri="{FF2B5EF4-FFF2-40B4-BE49-F238E27FC236}">
                <a16:creationId xmlns:a16="http://schemas.microsoft.com/office/drawing/2014/main" id="{6717C774-92E6-5102-86DD-64B692B71686}"/>
              </a:ext>
              <a:ext uri="{C183D7F6-B498-43B3-948B-1728B52AA6E4}">
                <adec:decorative xmlns:adec="http://schemas.microsoft.com/office/drawing/2017/decorative" val="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444400" y="5192239"/>
            <a:ext cx="432650" cy="432648"/>
          </a:xfrm>
          <a:prstGeom prst="rect">
            <a:avLst/>
          </a:prstGeom>
        </p:spPr>
      </p:pic>
      <p:pic>
        <p:nvPicPr>
          <p:cNvPr id="38" name="Graphic 37">
            <a:extLst>
              <a:ext uri="{FF2B5EF4-FFF2-40B4-BE49-F238E27FC236}">
                <a16:creationId xmlns:a16="http://schemas.microsoft.com/office/drawing/2014/main" id="{8CA94C0F-44BE-A1EC-ABB9-4AAE8535AB74}"/>
              </a:ext>
              <a:ext uri="{C183D7F6-B498-43B3-948B-1728B52AA6E4}">
                <adec:decorative xmlns:adec="http://schemas.microsoft.com/office/drawing/2017/decorative" val="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835049" y="5194128"/>
            <a:ext cx="432650" cy="432648"/>
          </a:xfrm>
          <a:prstGeom prst="rect">
            <a:avLst/>
          </a:prstGeom>
        </p:spPr>
      </p:pic>
    </p:spTree>
    <p:extLst>
      <p:ext uri="{BB962C8B-B14F-4D97-AF65-F5344CB8AC3E}">
        <p14:creationId xmlns:p14="http://schemas.microsoft.com/office/powerpoint/2010/main" val="179650625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ounded Rectangle 13">
            <a:extLst>
              <a:ext uri="{FF2B5EF4-FFF2-40B4-BE49-F238E27FC236}">
                <a16:creationId xmlns:a16="http://schemas.microsoft.com/office/drawing/2014/main" id="{5EEB4423-D137-83BA-EB5E-7F0FEEE2203F}"/>
              </a:ext>
              <a:ext uri="{C183D7F6-B498-43B3-948B-1728B52AA6E4}">
                <adec:decorative xmlns:adec="http://schemas.microsoft.com/office/drawing/2017/decorative" val="1"/>
              </a:ext>
            </a:extLst>
          </p:cNvPr>
          <p:cNvSpPr/>
          <p:nvPr/>
        </p:nvSpPr>
        <p:spPr>
          <a:xfrm>
            <a:off x="3371958" y="1789042"/>
            <a:ext cx="2660515" cy="2133602"/>
          </a:xfrm>
          <a:prstGeom prst="roundRect">
            <a:avLst>
              <a:gd name="adj" fmla="val 4488"/>
            </a:avLst>
          </a:prstGeom>
          <a:solidFill>
            <a:srgbClr val="F4F3F5"/>
          </a:solidFill>
          <a:ln w="1905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2" name="Title 1">
            <a:extLst>
              <a:ext uri="{FF2B5EF4-FFF2-40B4-BE49-F238E27FC236}">
                <a16:creationId xmlns:a16="http://schemas.microsoft.com/office/drawing/2014/main" id="{384E155D-6E9B-0AF6-DE12-18497075A7D0}"/>
              </a:ext>
            </a:extLst>
          </p:cNvPr>
          <p:cNvSpPr>
            <a:spLocks noGrp="1"/>
          </p:cNvSpPr>
          <p:nvPr>
            <p:ph type="title"/>
          </p:nvPr>
        </p:nvSpPr>
        <p:spPr/>
        <p:txBody>
          <a:bodyPr/>
          <a:lstStyle/>
          <a:p>
            <a:r>
              <a:rPr lang="en-US"/>
              <a:t>The benefits of cloud update</a:t>
            </a:r>
            <a:br>
              <a:rPr lang="en-US"/>
            </a:br>
            <a:r>
              <a:rPr lang="en-US" sz="2000"/>
              <a:t>Microsoft 365 Apps admin center (config.office.com)</a:t>
            </a:r>
          </a:p>
        </p:txBody>
      </p:sp>
      <p:sp>
        <p:nvSpPr>
          <p:cNvPr id="4" name="Rounded Rectangle 3">
            <a:extLst>
              <a:ext uri="{FF2B5EF4-FFF2-40B4-BE49-F238E27FC236}">
                <a16:creationId xmlns:a16="http://schemas.microsoft.com/office/drawing/2014/main" id="{4CC3A2A1-4A07-E6F1-8DB4-CED4C7E2BCD4}"/>
              </a:ext>
              <a:ext uri="{C183D7F6-B498-43B3-948B-1728B52AA6E4}">
                <adec:decorative xmlns:adec="http://schemas.microsoft.com/office/drawing/2017/decorative" val="1"/>
              </a:ext>
            </a:extLst>
          </p:cNvPr>
          <p:cNvSpPr/>
          <p:nvPr/>
        </p:nvSpPr>
        <p:spPr>
          <a:xfrm>
            <a:off x="588263" y="1789042"/>
            <a:ext cx="2660515" cy="2133602"/>
          </a:xfrm>
          <a:prstGeom prst="roundRect">
            <a:avLst>
              <a:gd name="adj" fmla="val 4488"/>
            </a:avLst>
          </a:prstGeom>
          <a:solidFill>
            <a:srgbClr val="F4F3F5"/>
          </a:solidFill>
          <a:ln w="1905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22" name="TextBox 21">
            <a:extLst>
              <a:ext uri="{FF2B5EF4-FFF2-40B4-BE49-F238E27FC236}">
                <a16:creationId xmlns:a16="http://schemas.microsoft.com/office/drawing/2014/main" id="{30129385-2320-897A-400C-93E2CF0AACEC}"/>
              </a:ext>
            </a:extLst>
          </p:cNvPr>
          <p:cNvSpPr txBox="1"/>
          <p:nvPr/>
        </p:nvSpPr>
        <p:spPr>
          <a:xfrm>
            <a:off x="713231" y="2431258"/>
            <a:ext cx="2410578" cy="1323439"/>
          </a:xfrm>
          <a:prstGeom prst="rect">
            <a:avLst/>
          </a:prstGeom>
          <a:noFill/>
        </p:spPr>
        <p:txBody>
          <a:bodyPr wrap="square" rtlCol="0">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078D4"/>
                </a:solidFill>
                <a:effectLst/>
                <a:uLnTx/>
                <a:uFillTx/>
                <a:latin typeface="Segoe UI Semibold"/>
                <a:ea typeface="+mn-ea"/>
                <a:cs typeface="+mn-cs"/>
              </a:rPr>
              <a:t>Rich data insights </a:t>
            </a:r>
            <a:r>
              <a:rPr kumimoji="0" lang="en-US" sz="1600" b="0" i="0" u="none" strike="noStrike" kern="1200" cap="none" spc="0" normalizeH="0" baseline="0" noProof="0">
                <a:ln>
                  <a:noFill/>
                </a:ln>
                <a:solidFill>
                  <a:srgbClr val="000000"/>
                </a:solidFill>
                <a:effectLst/>
                <a:uLnTx/>
                <a:uFillTx/>
                <a:latin typeface="Segoe UI"/>
                <a:ea typeface="+mn-ea"/>
                <a:cs typeface="+mn-cs"/>
              </a:rPr>
              <a:t>that keep you informed about the Microsoft 365 Apps across your organization</a:t>
            </a:r>
          </a:p>
        </p:txBody>
      </p:sp>
      <p:sp>
        <p:nvSpPr>
          <p:cNvPr id="25" name="TextBox 24">
            <a:extLst>
              <a:ext uri="{FF2B5EF4-FFF2-40B4-BE49-F238E27FC236}">
                <a16:creationId xmlns:a16="http://schemas.microsoft.com/office/drawing/2014/main" id="{139621E7-9806-9ED8-6852-1A79C4D210AB}"/>
              </a:ext>
            </a:extLst>
          </p:cNvPr>
          <p:cNvSpPr txBox="1"/>
          <p:nvPr/>
        </p:nvSpPr>
        <p:spPr>
          <a:xfrm>
            <a:off x="3496926" y="2431258"/>
            <a:ext cx="2410578" cy="1077218"/>
          </a:xfrm>
          <a:prstGeom prst="rect">
            <a:avLst/>
          </a:prstGeom>
          <a:noFill/>
        </p:spPr>
        <p:txBody>
          <a:bodyPr wrap="square" rtlCol="0">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078D4"/>
                </a:solidFill>
                <a:effectLst/>
                <a:uLnTx/>
                <a:uFillTx/>
                <a:latin typeface="Segoe UI Semibold"/>
                <a:ea typeface="+mn-ea"/>
                <a:cs typeface="+mn-cs"/>
              </a:rPr>
              <a:t>Automatic updates </a:t>
            </a:r>
            <a:r>
              <a:rPr kumimoji="0" lang="en-US" sz="1600" b="0" i="0" u="none" strike="noStrike" kern="1200" cap="none" spc="0" normalizeH="0" baseline="0" noProof="0">
                <a:ln>
                  <a:noFill/>
                </a:ln>
                <a:solidFill>
                  <a:srgbClr val="000000"/>
                </a:solidFill>
                <a:effectLst/>
                <a:uLnTx/>
                <a:uFillTx/>
                <a:latin typeface="Segoe UI"/>
                <a:ea typeface="+mn-ea"/>
                <a:cs typeface="+mn-cs"/>
              </a:rPr>
              <a:t>that keep your apps up to date with the least amount of effort</a:t>
            </a:r>
          </a:p>
        </p:txBody>
      </p:sp>
      <p:sp>
        <p:nvSpPr>
          <p:cNvPr id="13" name="Freeform 12">
            <a:extLst>
              <a:ext uri="{FF2B5EF4-FFF2-40B4-BE49-F238E27FC236}">
                <a16:creationId xmlns:a16="http://schemas.microsoft.com/office/drawing/2014/main" id="{4403BC09-3ED4-746D-3D2A-731CD5E79E3D}"/>
              </a:ext>
              <a:ext uri="{C183D7F6-B498-43B3-948B-1728B52AA6E4}">
                <adec:decorative xmlns:adec="http://schemas.microsoft.com/office/drawing/2017/decorative" val="1"/>
              </a:ext>
            </a:extLst>
          </p:cNvPr>
          <p:cNvSpPr/>
          <p:nvPr/>
        </p:nvSpPr>
        <p:spPr>
          <a:xfrm>
            <a:off x="825935" y="1982950"/>
            <a:ext cx="358180" cy="358180"/>
          </a:xfrm>
          <a:custGeom>
            <a:avLst/>
            <a:gdLst>
              <a:gd name="connsiteX0" fmla="*/ 0 w 358180"/>
              <a:gd name="connsiteY0" fmla="*/ 14924 h 358180"/>
              <a:gd name="connsiteX1" fmla="*/ 14924 w 358180"/>
              <a:gd name="connsiteY1" fmla="*/ 0 h 358180"/>
              <a:gd name="connsiteX2" fmla="*/ 29848 w 358180"/>
              <a:gd name="connsiteY2" fmla="*/ 14924 h 358180"/>
              <a:gd name="connsiteX3" fmla="*/ 29848 w 358180"/>
              <a:gd name="connsiteY3" fmla="*/ 328332 h 358180"/>
              <a:gd name="connsiteX4" fmla="*/ 343256 w 358180"/>
              <a:gd name="connsiteY4" fmla="*/ 328332 h 358180"/>
              <a:gd name="connsiteX5" fmla="*/ 358181 w 358180"/>
              <a:gd name="connsiteY5" fmla="*/ 343256 h 358180"/>
              <a:gd name="connsiteX6" fmla="*/ 343256 w 358180"/>
              <a:gd name="connsiteY6" fmla="*/ 358181 h 358180"/>
              <a:gd name="connsiteX7" fmla="*/ 14924 w 358180"/>
              <a:gd name="connsiteY7" fmla="*/ 358181 h 358180"/>
              <a:gd name="connsiteX8" fmla="*/ 0 w 358180"/>
              <a:gd name="connsiteY8" fmla="*/ 343256 h 358180"/>
              <a:gd name="connsiteX9" fmla="*/ 0 w 358180"/>
              <a:gd name="connsiteY9" fmla="*/ 14924 h 358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8180" h="358180">
                <a:moveTo>
                  <a:pt x="0" y="14924"/>
                </a:moveTo>
                <a:cubicBezTo>
                  <a:pt x="0" y="6682"/>
                  <a:pt x="6682" y="0"/>
                  <a:pt x="14924" y="0"/>
                </a:cubicBezTo>
                <a:cubicBezTo>
                  <a:pt x="23167" y="0"/>
                  <a:pt x="29848" y="6682"/>
                  <a:pt x="29848" y="14924"/>
                </a:cubicBezTo>
                <a:lnTo>
                  <a:pt x="29848" y="328332"/>
                </a:lnTo>
                <a:lnTo>
                  <a:pt x="343256" y="328332"/>
                </a:lnTo>
                <a:cubicBezTo>
                  <a:pt x="351498" y="328332"/>
                  <a:pt x="358181" y="335014"/>
                  <a:pt x="358181" y="343256"/>
                </a:cubicBezTo>
                <a:cubicBezTo>
                  <a:pt x="358181" y="351498"/>
                  <a:pt x="351498" y="358181"/>
                  <a:pt x="343256" y="358181"/>
                </a:cubicBezTo>
                <a:lnTo>
                  <a:pt x="14924" y="358181"/>
                </a:lnTo>
                <a:cubicBezTo>
                  <a:pt x="6682" y="358181"/>
                  <a:pt x="0" y="351498"/>
                  <a:pt x="0" y="343256"/>
                </a:cubicBezTo>
                <a:lnTo>
                  <a:pt x="0" y="14924"/>
                </a:lnTo>
                <a:close/>
              </a:path>
            </a:pathLst>
          </a:custGeom>
          <a:gradFill flip="none" rotWithShape="1">
            <a:gsLst>
              <a:gs pos="97000">
                <a:srgbClr val="818EFF"/>
              </a:gs>
              <a:gs pos="50000">
                <a:srgbClr val="2DB4FF"/>
              </a:gs>
              <a:gs pos="3000">
                <a:srgbClr val="0078D4"/>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21" name="Freeform 20">
            <a:extLst>
              <a:ext uri="{FF2B5EF4-FFF2-40B4-BE49-F238E27FC236}">
                <a16:creationId xmlns:a16="http://schemas.microsoft.com/office/drawing/2014/main" id="{456CFB9A-4288-A592-9CD3-944FEEF92EDD}"/>
              </a:ext>
              <a:ext uri="{C183D7F6-B498-43B3-948B-1728B52AA6E4}">
                <adec:decorative xmlns:adec="http://schemas.microsoft.com/office/drawing/2017/decorative" val="1"/>
              </a:ext>
            </a:extLst>
          </p:cNvPr>
          <p:cNvSpPr/>
          <p:nvPr/>
        </p:nvSpPr>
        <p:spPr>
          <a:xfrm>
            <a:off x="875683" y="2042647"/>
            <a:ext cx="278584" cy="248736"/>
          </a:xfrm>
          <a:custGeom>
            <a:avLst/>
            <a:gdLst>
              <a:gd name="connsiteX0" fmla="*/ 278585 w 278584"/>
              <a:gd name="connsiteY0" fmla="*/ 14924 h 248736"/>
              <a:gd name="connsiteX1" fmla="*/ 263661 w 278584"/>
              <a:gd name="connsiteY1" fmla="*/ 0 h 248736"/>
              <a:gd name="connsiteX2" fmla="*/ 254706 w 278584"/>
              <a:gd name="connsiteY2" fmla="*/ 2985 h 248736"/>
              <a:gd name="connsiteX3" fmla="*/ 143272 w 278584"/>
              <a:gd name="connsiteY3" fmla="*/ 86560 h 248736"/>
              <a:gd name="connsiteX4" fmla="*/ 67258 w 278584"/>
              <a:gd name="connsiteY4" fmla="*/ 41867 h 248736"/>
              <a:gd name="connsiteX5" fmla="*/ 53031 w 278584"/>
              <a:gd name="connsiteY5" fmla="*/ 41370 h 248736"/>
              <a:gd name="connsiteX6" fmla="*/ 0 w 278584"/>
              <a:gd name="connsiteY6" fmla="*/ 67875 h 248736"/>
              <a:gd name="connsiteX7" fmla="*/ 0 w 278584"/>
              <a:gd name="connsiteY7" fmla="*/ 248736 h 248736"/>
              <a:gd name="connsiteX8" fmla="*/ 278585 w 278584"/>
              <a:gd name="connsiteY8" fmla="*/ 248736 h 248736"/>
              <a:gd name="connsiteX9" fmla="*/ 278585 w 278584"/>
              <a:gd name="connsiteY9" fmla="*/ 14924 h 248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8584" h="248736">
                <a:moveTo>
                  <a:pt x="278585" y="14924"/>
                </a:moveTo>
                <a:cubicBezTo>
                  <a:pt x="278585" y="6682"/>
                  <a:pt x="271903" y="0"/>
                  <a:pt x="263661" y="0"/>
                </a:cubicBezTo>
                <a:cubicBezTo>
                  <a:pt x="260431" y="0"/>
                  <a:pt x="257289" y="1047"/>
                  <a:pt x="254706" y="2985"/>
                </a:cubicBezTo>
                <a:lnTo>
                  <a:pt x="143272" y="86560"/>
                </a:lnTo>
                <a:lnTo>
                  <a:pt x="67258" y="41867"/>
                </a:lnTo>
                <a:cubicBezTo>
                  <a:pt x="62905" y="39304"/>
                  <a:pt x="57552" y="39117"/>
                  <a:pt x="53031" y="41370"/>
                </a:cubicBezTo>
                <a:lnTo>
                  <a:pt x="0" y="67875"/>
                </a:lnTo>
                <a:lnTo>
                  <a:pt x="0" y="248736"/>
                </a:lnTo>
                <a:lnTo>
                  <a:pt x="278585" y="248736"/>
                </a:lnTo>
                <a:lnTo>
                  <a:pt x="278585" y="14924"/>
                </a:lnTo>
                <a:close/>
              </a:path>
            </a:pathLst>
          </a:custGeom>
          <a:gradFill flip="none" rotWithShape="1">
            <a:gsLst>
              <a:gs pos="97000">
                <a:srgbClr val="818EFF"/>
              </a:gs>
              <a:gs pos="50000">
                <a:srgbClr val="2DB4FF"/>
              </a:gs>
              <a:gs pos="3000">
                <a:srgbClr val="0078D4"/>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15" name="Rounded Rectangle 14">
            <a:extLst>
              <a:ext uri="{FF2B5EF4-FFF2-40B4-BE49-F238E27FC236}">
                <a16:creationId xmlns:a16="http://schemas.microsoft.com/office/drawing/2014/main" id="{EDD01F4B-ECA1-D38F-D9EF-10E07A5F1604}"/>
              </a:ext>
              <a:ext uri="{C183D7F6-B498-43B3-948B-1728B52AA6E4}">
                <adec:decorative xmlns:adec="http://schemas.microsoft.com/office/drawing/2017/decorative" val="1"/>
              </a:ext>
            </a:extLst>
          </p:cNvPr>
          <p:cNvSpPr/>
          <p:nvPr/>
        </p:nvSpPr>
        <p:spPr>
          <a:xfrm>
            <a:off x="6155653" y="1789042"/>
            <a:ext cx="2660515" cy="2133602"/>
          </a:xfrm>
          <a:prstGeom prst="roundRect">
            <a:avLst>
              <a:gd name="adj" fmla="val 4488"/>
            </a:avLst>
          </a:prstGeom>
          <a:solidFill>
            <a:srgbClr val="F4F3F5"/>
          </a:solidFill>
          <a:ln w="1905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28" name="TextBox 27">
            <a:extLst>
              <a:ext uri="{FF2B5EF4-FFF2-40B4-BE49-F238E27FC236}">
                <a16:creationId xmlns:a16="http://schemas.microsoft.com/office/drawing/2014/main" id="{AFCBDAD0-31CB-33FD-0F93-A9F81A908539}"/>
              </a:ext>
            </a:extLst>
          </p:cNvPr>
          <p:cNvSpPr txBox="1"/>
          <p:nvPr/>
        </p:nvSpPr>
        <p:spPr>
          <a:xfrm>
            <a:off x="6280621" y="2431258"/>
            <a:ext cx="2410578" cy="1323439"/>
          </a:xfrm>
          <a:prstGeom prst="rect">
            <a:avLst/>
          </a:prstGeom>
          <a:noFill/>
        </p:spPr>
        <p:txBody>
          <a:bodyPr wrap="square" rtlCol="0">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078D4"/>
                </a:solidFill>
                <a:effectLst/>
                <a:uLnTx/>
                <a:uFillTx/>
                <a:latin typeface="Segoe UI Semibold"/>
                <a:ea typeface="+mn-ea"/>
                <a:cs typeface="+mn-cs"/>
              </a:rPr>
              <a:t>Channel management </a:t>
            </a:r>
            <a:r>
              <a:rPr kumimoji="0" lang="en-US" sz="1600" b="0" i="0" u="none" strike="noStrike" kern="1200" cap="none" spc="0" normalizeH="0" baseline="0" noProof="0">
                <a:ln>
                  <a:noFill/>
                </a:ln>
                <a:solidFill>
                  <a:srgbClr val="000000"/>
                </a:solidFill>
                <a:effectLst/>
                <a:uLnTx/>
                <a:uFillTx/>
                <a:latin typeface="Segoe UI"/>
                <a:ea typeface="+mn-ea"/>
                <a:cs typeface="+mn-cs"/>
              </a:rPr>
              <a:t>simplifies the task of changing update channels and prevents configuration drift</a:t>
            </a:r>
          </a:p>
        </p:txBody>
      </p:sp>
      <p:sp>
        <p:nvSpPr>
          <p:cNvPr id="3" name="Graphic 47">
            <a:extLst>
              <a:ext uri="{FF2B5EF4-FFF2-40B4-BE49-F238E27FC236}">
                <a16:creationId xmlns:a16="http://schemas.microsoft.com/office/drawing/2014/main" id="{39370DA4-D56E-3A9C-B35C-C9CC7DC77260}"/>
              </a:ext>
              <a:ext uri="{C183D7F6-B498-43B3-948B-1728B52AA6E4}">
                <adec:decorative xmlns:adec="http://schemas.microsoft.com/office/drawing/2017/decorative" val="1"/>
              </a:ext>
            </a:extLst>
          </p:cNvPr>
          <p:cNvSpPr/>
          <p:nvPr/>
        </p:nvSpPr>
        <p:spPr>
          <a:xfrm>
            <a:off x="6373426" y="1983049"/>
            <a:ext cx="397978" cy="377980"/>
          </a:xfrm>
          <a:custGeom>
            <a:avLst/>
            <a:gdLst>
              <a:gd name="connsiteX0" fmla="*/ 81327 w 397978"/>
              <a:gd name="connsiteY0" fmla="*/ 94421 h 377980"/>
              <a:gd name="connsiteX1" fmla="*/ 214071 w 397978"/>
              <a:gd name="connsiteY1" fmla="*/ 1790 h 377980"/>
              <a:gd name="connsiteX2" fmla="*/ 306702 w 397978"/>
              <a:gd name="connsiteY2" fmla="*/ 94421 h 377980"/>
              <a:gd name="connsiteX3" fmla="*/ 308433 w 397978"/>
              <a:gd name="connsiteY3" fmla="*/ 94421 h 377980"/>
              <a:gd name="connsiteX4" fmla="*/ 388035 w 397978"/>
              <a:gd name="connsiteY4" fmla="*/ 174011 h 377980"/>
              <a:gd name="connsiteX5" fmla="*/ 387273 w 397978"/>
              <a:gd name="connsiteY5" fmla="*/ 185001 h 377980"/>
              <a:gd name="connsiteX6" fmla="*/ 204957 w 397978"/>
              <a:gd name="connsiteY6" fmla="*/ 169816 h 377980"/>
              <a:gd name="connsiteX7" fmla="*/ 160027 w 397978"/>
              <a:gd name="connsiteY7" fmla="*/ 253612 h 377980"/>
              <a:gd name="connsiteX8" fmla="*/ 79596 w 397978"/>
              <a:gd name="connsiteY8" fmla="*/ 253612 h 377980"/>
              <a:gd name="connsiteX9" fmla="*/ 0 w 397978"/>
              <a:gd name="connsiteY9" fmla="*/ 174017 h 377980"/>
              <a:gd name="connsiteX10" fmla="*/ 79596 w 397978"/>
              <a:gd name="connsiteY10" fmla="*/ 94421 h 377980"/>
              <a:gd name="connsiteX11" fmla="*/ 81327 w 397978"/>
              <a:gd name="connsiteY11" fmla="*/ 94421 h 377980"/>
              <a:gd name="connsiteX12" fmla="*/ 397978 w 397978"/>
              <a:gd name="connsiteY12" fmla="*/ 268537 h 377980"/>
              <a:gd name="connsiteX13" fmla="*/ 288534 w 397978"/>
              <a:gd name="connsiteY13" fmla="*/ 159093 h 377980"/>
              <a:gd name="connsiteX14" fmla="*/ 179090 w 397978"/>
              <a:gd name="connsiteY14" fmla="*/ 268537 h 377980"/>
              <a:gd name="connsiteX15" fmla="*/ 288534 w 397978"/>
              <a:gd name="connsiteY15" fmla="*/ 377981 h 377980"/>
              <a:gd name="connsiteX16" fmla="*/ 397978 w 397978"/>
              <a:gd name="connsiteY16" fmla="*/ 268537 h 377980"/>
              <a:gd name="connsiteX17" fmla="*/ 278585 w 397978"/>
              <a:gd name="connsiteY17" fmla="*/ 208840 h 377980"/>
              <a:gd name="connsiteX18" fmla="*/ 288534 w 397978"/>
              <a:gd name="connsiteY18" fmla="*/ 198890 h 377980"/>
              <a:gd name="connsiteX19" fmla="*/ 298484 w 397978"/>
              <a:gd name="connsiteY19" fmla="*/ 208840 h 377980"/>
              <a:gd name="connsiteX20" fmla="*/ 298484 w 397978"/>
              <a:gd name="connsiteY20" fmla="*/ 304215 h 377980"/>
              <a:gd name="connsiteX21" fmla="*/ 331237 w 397978"/>
              <a:gd name="connsiteY21" fmla="*/ 271442 h 377980"/>
              <a:gd name="connsiteX22" fmla="*/ 345326 w 397978"/>
              <a:gd name="connsiteY22" fmla="*/ 271442 h 377980"/>
              <a:gd name="connsiteX23" fmla="*/ 345326 w 397978"/>
              <a:gd name="connsiteY23" fmla="*/ 285530 h 377980"/>
              <a:gd name="connsiteX24" fmla="*/ 295579 w 397978"/>
              <a:gd name="connsiteY24" fmla="*/ 335278 h 377980"/>
              <a:gd name="connsiteX25" fmla="*/ 281508 w 397978"/>
              <a:gd name="connsiteY25" fmla="*/ 335295 h 377980"/>
              <a:gd name="connsiteX26" fmla="*/ 281490 w 397978"/>
              <a:gd name="connsiteY26" fmla="*/ 335278 h 377980"/>
              <a:gd name="connsiteX27" fmla="*/ 231743 w 397978"/>
              <a:gd name="connsiteY27" fmla="*/ 285530 h 377980"/>
              <a:gd name="connsiteX28" fmla="*/ 231743 w 397978"/>
              <a:gd name="connsiteY28" fmla="*/ 271442 h 377980"/>
              <a:gd name="connsiteX29" fmla="*/ 245831 w 397978"/>
              <a:gd name="connsiteY29" fmla="*/ 271442 h 377980"/>
              <a:gd name="connsiteX30" fmla="*/ 278585 w 397978"/>
              <a:gd name="connsiteY30" fmla="*/ 304215 h 377980"/>
              <a:gd name="connsiteX31" fmla="*/ 278585 w 397978"/>
              <a:gd name="connsiteY31" fmla="*/ 208840 h 377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97978" h="377980">
                <a:moveTo>
                  <a:pt x="81327" y="94421"/>
                </a:moveTo>
                <a:cubicBezTo>
                  <a:pt x="92404" y="32185"/>
                  <a:pt x="151836" y="-9287"/>
                  <a:pt x="214071" y="1790"/>
                </a:cubicBezTo>
                <a:cubicBezTo>
                  <a:pt x="261313" y="10198"/>
                  <a:pt x="298295" y="47180"/>
                  <a:pt x="306702" y="94421"/>
                </a:cubicBezTo>
                <a:lnTo>
                  <a:pt x="308433" y="94421"/>
                </a:lnTo>
                <a:cubicBezTo>
                  <a:pt x="352392" y="94418"/>
                  <a:pt x="388031" y="130052"/>
                  <a:pt x="388035" y="174011"/>
                </a:cubicBezTo>
                <a:cubicBezTo>
                  <a:pt x="388035" y="177688"/>
                  <a:pt x="387780" y="181359"/>
                  <a:pt x="387273" y="185001"/>
                </a:cubicBezTo>
                <a:cubicBezTo>
                  <a:pt x="341121" y="130463"/>
                  <a:pt x="259496" y="123664"/>
                  <a:pt x="204957" y="169816"/>
                </a:cubicBezTo>
                <a:cubicBezTo>
                  <a:pt x="179886" y="191032"/>
                  <a:pt x="163824" y="220990"/>
                  <a:pt x="160027" y="253612"/>
                </a:cubicBezTo>
                <a:lnTo>
                  <a:pt x="79596" y="253612"/>
                </a:lnTo>
                <a:cubicBezTo>
                  <a:pt x="35636" y="253612"/>
                  <a:pt x="0" y="217975"/>
                  <a:pt x="0" y="174017"/>
                </a:cubicBezTo>
                <a:cubicBezTo>
                  <a:pt x="0" y="130057"/>
                  <a:pt x="35636" y="94421"/>
                  <a:pt x="79596" y="94421"/>
                </a:cubicBezTo>
                <a:lnTo>
                  <a:pt x="81327" y="94421"/>
                </a:lnTo>
                <a:close/>
                <a:moveTo>
                  <a:pt x="397978" y="268537"/>
                </a:moveTo>
                <a:cubicBezTo>
                  <a:pt x="397978" y="208092"/>
                  <a:pt x="348979" y="159093"/>
                  <a:pt x="288534" y="159093"/>
                </a:cubicBezTo>
                <a:cubicBezTo>
                  <a:pt x="228089" y="159093"/>
                  <a:pt x="179090" y="208092"/>
                  <a:pt x="179090" y="268537"/>
                </a:cubicBezTo>
                <a:cubicBezTo>
                  <a:pt x="179090" y="328982"/>
                  <a:pt x="228089" y="377981"/>
                  <a:pt x="288534" y="377981"/>
                </a:cubicBezTo>
                <a:cubicBezTo>
                  <a:pt x="348979" y="377981"/>
                  <a:pt x="397978" y="328982"/>
                  <a:pt x="397978" y="268537"/>
                </a:cubicBezTo>
                <a:close/>
                <a:moveTo>
                  <a:pt x="278585" y="208840"/>
                </a:moveTo>
                <a:cubicBezTo>
                  <a:pt x="278585" y="203346"/>
                  <a:pt x="283040" y="198890"/>
                  <a:pt x="288534" y="198890"/>
                </a:cubicBezTo>
                <a:cubicBezTo>
                  <a:pt x="294028" y="198890"/>
                  <a:pt x="298484" y="203346"/>
                  <a:pt x="298484" y="208840"/>
                </a:cubicBezTo>
                <a:lnTo>
                  <a:pt x="298484" y="304215"/>
                </a:lnTo>
                <a:lnTo>
                  <a:pt x="331237" y="271442"/>
                </a:lnTo>
                <a:cubicBezTo>
                  <a:pt x="335128" y="267552"/>
                  <a:pt x="341436" y="267552"/>
                  <a:pt x="345326" y="271442"/>
                </a:cubicBezTo>
                <a:cubicBezTo>
                  <a:pt x="349216" y="275332"/>
                  <a:pt x="349216" y="281640"/>
                  <a:pt x="345326" y="285530"/>
                </a:cubicBezTo>
                <a:lnTo>
                  <a:pt x="295579" y="335278"/>
                </a:lnTo>
                <a:cubicBezTo>
                  <a:pt x="291698" y="339168"/>
                  <a:pt x="285398" y="339176"/>
                  <a:pt x="281508" y="335295"/>
                </a:cubicBezTo>
                <a:cubicBezTo>
                  <a:pt x="281502" y="335289"/>
                  <a:pt x="281496" y="335283"/>
                  <a:pt x="281490" y="335278"/>
                </a:cubicBezTo>
                <a:lnTo>
                  <a:pt x="231743" y="285530"/>
                </a:lnTo>
                <a:cubicBezTo>
                  <a:pt x="227853" y="281640"/>
                  <a:pt x="227853" y="275332"/>
                  <a:pt x="231743" y="271442"/>
                </a:cubicBezTo>
                <a:cubicBezTo>
                  <a:pt x="235633" y="267552"/>
                  <a:pt x="241941" y="267552"/>
                  <a:pt x="245831" y="271442"/>
                </a:cubicBezTo>
                <a:lnTo>
                  <a:pt x="278585" y="304215"/>
                </a:lnTo>
                <a:lnTo>
                  <a:pt x="278585" y="208840"/>
                </a:lnTo>
                <a:close/>
              </a:path>
            </a:pathLst>
          </a:custGeom>
          <a:gradFill flip="none" rotWithShape="1">
            <a:gsLst>
              <a:gs pos="3000">
                <a:srgbClr val="818EFF"/>
              </a:gs>
              <a:gs pos="50000">
                <a:srgbClr val="D660FF"/>
              </a:gs>
              <a:gs pos="97000">
                <a:srgbClr val="FEA874"/>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7" name="Freeform 6">
            <a:extLst>
              <a:ext uri="{FF2B5EF4-FFF2-40B4-BE49-F238E27FC236}">
                <a16:creationId xmlns:a16="http://schemas.microsoft.com/office/drawing/2014/main" id="{74917E1A-425D-BE1C-7C70-D489C520F5A5}"/>
              </a:ext>
              <a:ext uri="{C183D7F6-B498-43B3-948B-1728B52AA6E4}">
                <adec:decorative xmlns:adec="http://schemas.microsoft.com/office/drawing/2017/decorative" val="1"/>
              </a:ext>
            </a:extLst>
          </p:cNvPr>
          <p:cNvSpPr/>
          <p:nvPr/>
        </p:nvSpPr>
        <p:spPr>
          <a:xfrm>
            <a:off x="3589688" y="1963091"/>
            <a:ext cx="398061" cy="397938"/>
          </a:xfrm>
          <a:custGeom>
            <a:avLst/>
            <a:gdLst>
              <a:gd name="connsiteX0" fmla="*/ 179134 w 398061"/>
              <a:gd name="connsiteY0" fmla="*/ 288495 h 397938"/>
              <a:gd name="connsiteX1" fmla="*/ 137426 w 398061"/>
              <a:gd name="connsiteY1" fmla="*/ 288495 h 397938"/>
              <a:gd name="connsiteX2" fmla="*/ 138580 w 398061"/>
              <a:gd name="connsiteY2" fmla="*/ 294365 h 397938"/>
              <a:gd name="connsiteX3" fmla="*/ 199033 w 398061"/>
              <a:gd name="connsiteY3" fmla="*/ 397939 h 397938"/>
              <a:gd name="connsiteX4" fmla="*/ 227866 w 398061"/>
              <a:gd name="connsiteY4" fmla="*/ 378060 h 397938"/>
              <a:gd name="connsiteX5" fmla="*/ 218932 w 398061"/>
              <a:gd name="connsiteY5" fmla="*/ 378060 h 397938"/>
              <a:gd name="connsiteX6" fmla="*/ 179134 w 398061"/>
              <a:gd name="connsiteY6" fmla="*/ 338262 h 397938"/>
              <a:gd name="connsiteX7" fmla="*/ 179134 w 398061"/>
              <a:gd name="connsiteY7" fmla="*/ 288514 h 397938"/>
              <a:gd name="connsiteX8" fmla="*/ 179134 w 398061"/>
              <a:gd name="connsiteY8" fmla="*/ 258646 h 397938"/>
              <a:gd name="connsiteX9" fmla="*/ 132849 w 398061"/>
              <a:gd name="connsiteY9" fmla="*/ 258646 h 397938"/>
              <a:gd name="connsiteX10" fmla="*/ 130222 w 398061"/>
              <a:gd name="connsiteY10" fmla="*/ 168862 h 397938"/>
              <a:gd name="connsiteX11" fmla="*/ 130899 w 398061"/>
              <a:gd name="connsiteY11" fmla="*/ 159152 h 397938"/>
              <a:gd name="connsiteX12" fmla="*/ 267186 w 398061"/>
              <a:gd name="connsiteY12" fmla="*/ 159152 h 397938"/>
              <a:gd name="connsiteX13" fmla="*/ 268719 w 398061"/>
              <a:gd name="connsiteY13" fmla="*/ 198949 h 397938"/>
              <a:gd name="connsiteX14" fmla="*/ 218932 w 398061"/>
              <a:gd name="connsiteY14" fmla="*/ 198949 h 397938"/>
              <a:gd name="connsiteX15" fmla="*/ 179134 w 398061"/>
              <a:gd name="connsiteY15" fmla="*/ 238747 h 397938"/>
              <a:gd name="connsiteX16" fmla="*/ 179134 w 398061"/>
              <a:gd name="connsiteY16" fmla="*/ 258646 h 397938"/>
              <a:gd name="connsiteX17" fmla="*/ 398062 w 398061"/>
              <a:gd name="connsiteY17" fmla="*/ 198949 h 397938"/>
              <a:gd name="connsiteX18" fmla="*/ 298567 w 398061"/>
              <a:gd name="connsiteY18" fmla="*/ 198949 h 397938"/>
              <a:gd name="connsiteX19" fmla="*/ 297930 w 398061"/>
              <a:gd name="connsiteY19" fmla="*/ 172225 h 397938"/>
              <a:gd name="connsiteX20" fmla="*/ 297174 w 398061"/>
              <a:gd name="connsiteY20" fmla="*/ 159152 h 397938"/>
              <a:gd name="connsiteX21" fmla="*/ 394082 w 398061"/>
              <a:gd name="connsiteY21" fmla="*/ 159152 h 397938"/>
              <a:gd name="connsiteX22" fmla="*/ 398062 w 398061"/>
              <a:gd name="connsiteY22" fmla="*/ 198929 h 397938"/>
              <a:gd name="connsiteX23" fmla="*/ 106940 w 398061"/>
              <a:gd name="connsiteY23" fmla="*/ 288495 h 397938"/>
              <a:gd name="connsiteX24" fmla="*/ 21256 w 398061"/>
              <a:gd name="connsiteY24" fmla="*/ 288514 h 397938"/>
              <a:gd name="connsiteX25" fmla="*/ 24161 w 398061"/>
              <a:gd name="connsiteY25" fmla="*/ 294066 h 397938"/>
              <a:gd name="connsiteX26" fmla="*/ 142599 w 398061"/>
              <a:gd name="connsiteY26" fmla="*/ 389860 h 397938"/>
              <a:gd name="connsiteX27" fmla="*/ 106940 w 398061"/>
              <a:gd name="connsiteY27" fmla="*/ 288514 h 397938"/>
              <a:gd name="connsiteX28" fmla="*/ 100911 w 398061"/>
              <a:gd name="connsiteY28" fmla="*/ 159152 h 397938"/>
              <a:gd name="connsiteX29" fmla="*/ 4003 w 398061"/>
              <a:gd name="connsiteY29" fmla="*/ 159152 h 397938"/>
              <a:gd name="connsiteX30" fmla="*/ 9117 w 398061"/>
              <a:gd name="connsiteY30" fmla="*/ 258646 h 397938"/>
              <a:gd name="connsiteX31" fmla="*/ 102722 w 398061"/>
              <a:gd name="connsiteY31" fmla="*/ 258646 h 397938"/>
              <a:gd name="connsiteX32" fmla="*/ 101588 w 398061"/>
              <a:gd name="connsiteY32" fmla="*/ 247105 h 397938"/>
              <a:gd name="connsiteX33" fmla="*/ 100911 w 398061"/>
              <a:gd name="connsiteY33" fmla="*/ 159152 h 397938"/>
              <a:gd name="connsiteX34" fmla="*/ 255466 w 398061"/>
              <a:gd name="connsiteY34" fmla="*/ 8059 h 397938"/>
              <a:gd name="connsiteX35" fmla="*/ 257615 w 398061"/>
              <a:gd name="connsiteY35" fmla="*/ 11442 h 397938"/>
              <a:gd name="connsiteX36" fmla="*/ 294169 w 398061"/>
              <a:gd name="connsiteY36" fmla="*/ 129303 h 397938"/>
              <a:gd name="connsiteX37" fmla="*/ 385525 w 398061"/>
              <a:gd name="connsiteY37" fmla="*/ 129303 h 397938"/>
              <a:gd name="connsiteX38" fmla="*/ 255466 w 398061"/>
              <a:gd name="connsiteY38" fmla="*/ 8059 h 397938"/>
              <a:gd name="connsiteX39" fmla="*/ 142599 w 398061"/>
              <a:gd name="connsiteY39" fmla="*/ 8059 h 397938"/>
              <a:gd name="connsiteX40" fmla="*/ 140172 w 398061"/>
              <a:gd name="connsiteY40" fmla="*/ 8795 h 397938"/>
              <a:gd name="connsiteX41" fmla="*/ 12540 w 398061"/>
              <a:gd name="connsiteY41" fmla="*/ 129303 h 397938"/>
              <a:gd name="connsiteX42" fmla="*/ 103916 w 398061"/>
              <a:gd name="connsiteY42" fmla="*/ 129303 h 397938"/>
              <a:gd name="connsiteX43" fmla="*/ 105150 w 398061"/>
              <a:gd name="connsiteY43" fmla="*/ 120548 h 397938"/>
              <a:gd name="connsiteX44" fmla="*/ 142619 w 398061"/>
              <a:gd name="connsiteY44" fmla="*/ 8059 h 397938"/>
              <a:gd name="connsiteX45" fmla="*/ 262988 w 398061"/>
              <a:gd name="connsiteY45" fmla="*/ 123035 h 397938"/>
              <a:gd name="connsiteX46" fmla="*/ 199033 w 398061"/>
              <a:gd name="connsiteY46" fmla="*/ 0 h 397938"/>
              <a:gd name="connsiteX47" fmla="*/ 134162 w 398061"/>
              <a:gd name="connsiteY47" fmla="*/ 129303 h 397938"/>
              <a:gd name="connsiteX48" fmla="*/ 263903 w 398061"/>
              <a:gd name="connsiteY48" fmla="*/ 129303 h 397938"/>
              <a:gd name="connsiteX49" fmla="*/ 262988 w 398061"/>
              <a:gd name="connsiteY49" fmla="*/ 123035 h 397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98061" h="397938">
                <a:moveTo>
                  <a:pt x="179134" y="288495"/>
                </a:moveTo>
                <a:lnTo>
                  <a:pt x="137426" y="288495"/>
                </a:lnTo>
                <a:lnTo>
                  <a:pt x="138580" y="294365"/>
                </a:lnTo>
                <a:cubicBezTo>
                  <a:pt x="151275" y="356250"/>
                  <a:pt x="175214" y="397939"/>
                  <a:pt x="199033" y="397939"/>
                </a:cubicBezTo>
                <a:cubicBezTo>
                  <a:pt x="208883" y="397939"/>
                  <a:pt x="218772" y="390815"/>
                  <a:pt x="227866" y="378060"/>
                </a:cubicBezTo>
                <a:lnTo>
                  <a:pt x="218932" y="378060"/>
                </a:lnTo>
                <a:cubicBezTo>
                  <a:pt x="196951" y="378060"/>
                  <a:pt x="179134" y="360242"/>
                  <a:pt x="179134" y="338262"/>
                </a:cubicBezTo>
                <a:lnTo>
                  <a:pt x="179134" y="288514"/>
                </a:lnTo>
                <a:close/>
                <a:moveTo>
                  <a:pt x="179134" y="258646"/>
                </a:moveTo>
                <a:lnTo>
                  <a:pt x="132849" y="258646"/>
                </a:lnTo>
                <a:cubicBezTo>
                  <a:pt x="129371" y="228851"/>
                  <a:pt x="128492" y="198810"/>
                  <a:pt x="130222" y="168862"/>
                </a:cubicBezTo>
                <a:lnTo>
                  <a:pt x="130899" y="159152"/>
                </a:lnTo>
                <a:lnTo>
                  <a:pt x="267186" y="159152"/>
                </a:lnTo>
                <a:cubicBezTo>
                  <a:pt x="268181" y="172006"/>
                  <a:pt x="268719" y="185299"/>
                  <a:pt x="268719" y="198949"/>
                </a:cubicBezTo>
                <a:lnTo>
                  <a:pt x="218932" y="198949"/>
                </a:lnTo>
                <a:cubicBezTo>
                  <a:pt x="196951" y="198949"/>
                  <a:pt x="179134" y="216767"/>
                  <a:pt x="179134" y="238747"/>
                </a:cubicBezTo>
                <a:lnTo>
                  <a:pt x="179134" y="258646"/>
                </a:lnTo>
                <a:close/>
                <a:moveTo>
                  <a:pt x="398062" y="198949"/>
                </a:moveTo>
                <a:lnTo>
                  <a:pt x="298567" y="198949"/>
                </a:lnTo>
                <a:cubicBezTo>
                  <a:pt x="298567" y="189915"/>
                  <a:pt x="298348" y="181001"/>
                  <a:pt x="297930" y="172225"/>
                </a:cubicBezTo>
                <a:lnTo>
                  <a:pt x="297174" y="159152"/>
                </a:lnTo>
                <a:lnTo>
                  <a:pt x="394082" y="159152"/>
                </a:lnTo>
                <a:cubicBezTo>
                  <a:pt x="396669" y="171986"/>
                  <a:pt x="398062" y="185299"/>
                  <a:pt x="398062" y="198929"/>
                </a:cubicBezTo>
                <a:close/>
                <a:moveTo>
                  <a:pt x="106940" y="288495"/>
                </a:moveTo>
                <a:lnTo>
                  <a:pt x="21256" y="288514"/>
                </a:lnTo>
                <a:lnTo>
                  <a:pt x="24161" y="294066"/>
                </a:lnTo>
                <a:cubicBezTo>
                  <a:pt x="49422" y="340401"/>
                  <a:pt x="92007" y="374844"/>
                  <a:pt x="142599" y="389860"/>
                </a:cubicBezTo>
                <a:cubicBezTo>
                  <a:pt x="126481" y="365185"/>
                  <a:pt x="114184" y="329944"/>
                  <a:pt x="106940" y="288514"/>
                </a:cubicBezTo>
                <a:close/>
                <a:moveTo>
                  <a:pt x="100911" y="159152"/>
                </a:moveTo>
                <a:lnTo>
                  <a:pt x="4003" y="159152"/>
                </a:lnTo>
                <a:cubicBezTo>
                  <a:pt x="-2715" y="192218"/>
                  <a:pt x="-956" y="226444"/>
                  <a:pt x="9117" y="258646"/>
                </a:cubicBezTo>
                <a:lnTo>
                  <a:pt x="102722" y="258646"/>
                </a:lnTo>
                <a:lnTo>
                  <a:pt x="101588" y="247105"/>
                </a:lnTo>
                <a:cubicBezTo>
                  <a:pt x="99062" y="217849"/>
                  <a:pt x="98836" y="188443"/>
                  <a:pt x="100911" y="159152"/>
                </a:cubicBezTo>
                <a:close/>
                <a:moveTo>
                  <a:pt x="255466" y="8059"/>
                </a:moveTo>
                <a:lnTo>
                  <a:pt x="257615" y="11442"/>
                </a:lnTo>
                <a:cubicBezTo>
                  <a:pt x="275126" y="39897"/>
                  <a:pt x="287901" y="81227"/>
                  <a:pt x="294169" y="129303"/>
                </a:cubicBezTo>
                <a:lnTo>
                  <a:pt x="385525" y="129303"/>
                </a:lnTo>
                <a:cubicBezTo>
                  <a:pt x="363571" y="70737"/>
                  <a:pt x="315425" y="25855"/>
                  <a:pt x="255466" y="8059"/>
                </a:cubicBezTo>
                <a:close/>
                <a:moveTo>
                  <a:pt x="142599" y="8059"/>
                </a:moveTo>
                <a:lnTo>
                  <a:pt x="140172" y="8795"/>
                </a:lnTo>
                <a:cubicBezTo>
                  <a:pt x="81296" y="27091"/>
                  <a:pt x="34183" y="71574"/>
                  <a:pt x="12540" y="129303"/>
                </a:cubicBezTo>
                <a:lnTo>
                  <a:pt x="103916" y="129303"/>
                </a:lnTo>
                <a:lnTo>
                  <a:pt x="105150" y="120548"/>
                </a:lnTo>
                <a:cubicBezTo>
                  <a:pt x="112054" y="74303"/>
                  <a:pt x="125088" y="34903"/>
                  <a:pt x="142619" y="8059"/>
                </a:cubicBezTo>
                <a:close/>
                <a:moveTo>
                  <a:pt x="262988" y="123035"/>
                </a:moveTo>
                <a:cubicBezTo>
                  <a:pt x="251685" y="50583"/>
                  <a:pt x="225299" y="0"/>
                  <a:pt x="199033" y="0"/>
                </a:cubicBezTo>
                <a:cubicBezTo>
                  <a:pt x="172050" y="0"/>
                  <a:pt x="144888" y="53508"/>
                  <a:pt x="134162" y="129303"/>
                </a:cubicBezTo>
                <a:lnTo>
                  <a:pt x="263903" y="129303"/>
                </a:lnTo>
                <a:lnTo>
                  <a:pt x="262988" y="123035"/>
                </a:lnTo>
                <a:close/>
              </a:path>
            </a:pathLst>
          </a:custGeom>
          <a:gradFill flip="none" rotWithShape="1">
            <a:gsLst>
              <a:gs pos="52000">
                <a:srgbClr val="818EFF"/>
              </a:gs>
              <a:gs pos="97000">
                <a:srgbClr val="D660FF"/>
              </a:gs>
              <a:gs pos="3000">
                <a:srgbClr val="2DB4FF"/>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8" name="Freeform 7">
            <a:extLst>
              <a:ext uri="{FF2B5EF4-FFF2-40B4-BE49-F238E27FC236}">
                <a16:creationId xmlns:a16="http://schemas.microsoft.com/office/drawing/2014/main" id="{854E3094-6654-71B2-C3F4-22A928296D12}"/>
              </a:ext>
              <a:ext uri="{C183D7F6-B498-43B3-948B-1728B52AA6E4}">
                <adec:decorative xmlns:adec="http://schemas.microsoft.com/office/drawing/2017/decorative" val="1"/>
              </a:ext>
            </a:extLst>
          </p:cNvPr>
          <p:cNvSpPr/>
          <p:nvPr/>
        </p:nvSpPr>
        <p:spPr>
          <a:xfrm>
            <a:off x="3788721" y="2181939"/>
            <a:ext cx="218888" cy="198989"/>
          </a:xfrm>
          <a:custGeom>
            <a:avLst/>
            <a:gdLst>
              <a:gd name="connsiteX0" fmla="*/ 0 w 218888"/>
              <a:gd name="connsiteY0" fmla="*/ 19899 h 198989"/>
              <a:gd name="connsiteX1" fmla="*/ 19899 w 218888"/>
              <a:gd name="connsiteY1" fmla="*/ 0 h 198989"/>
              <a:gd name="connsiteX2" fmla="*/ 198989 w 218888"/>
              <a:gd name="connsiteY2" fmla="*/ 0 h 198989"/>
              <a:gd name="connsiteX3" fmla="*/ 218888 w 218888"/>
              <a:gd name="connsiteY3" fmla="*/ 19899 h 198989"/>
              <a:gd name="connsiteX4" fmla="*/ 218888 w 218888"/>
              <a:gd name="connsiteY4" fmla="*/ 119394 h 198989"/>
              <a:gd name="connsiteX5" fmla="*/ 198989 w 218888"/>
              <a:gd name="connsiteY5" fmla="*/ 139292 h 198989"/>
              <a:gd name="connsiteX6" fmla="*/ 139292 w 218888"/>
              <a:gd name="connsiteY6" fmla="*/ 139292 h 198989"/>
              <a:gd name="connsiteX7" fmla="*/ 139292 w 218888"/>
              <a:gd name="connsiteY7" fmla="*/ 179090 h 198989"/>
              <a:gd name="connsiteX8" fmla="*/ 149242 w 218888"/>
              <a:gd name="connsiteY8" fmla="*/ 179090 h 198989"/>
              <a:gd name="connsiteX9" fmla="*/ 159191 w 218888"/>
              <a:gd name="connsiteY9" fmla="*/ 189040 h 198989"/>
              <a:gd name="connsiteX10" fmla="*/ 149242 w 218888"/>
              <a:gd name="connsiteY10" fmla="*/ 198989 h 198989"/>
              <a:gd name="connsiteX11" fmla="*/ 69646 w 218888"/>
              <a:gd name="connsiteY11" fmla="*/ 198989 h 198989"/>
              <a:gd name="connsiteX12" fmla="*/ 59697 w 218888"/>
              <a:gd name="connsiteY12" fmla="*/ 189040 h 198989"/>
              <a:gd name="connsiteX13" fmla="*/ 69646 w 218888"/>
              <a:gd name="connsiteY13" fmla="*/ 179090 h 198989"/>
              <a:gd name="connsiteX14" fmla="*/ 79596 w 218888"/>
              <a:gd name="connsiteY14" fmla="*/ 179090 h 198989"/>
              <a:gd name="connsiteX15" fmla="*/ 79596 w 218888"/>
              <a:gd name="connsiteY15" fmla="*/ 139292 h 198989"/>
              <a:gd name="connsiteX16" fmla="*/ 19899 w 218888"/>
              <a:gd name="connsiteY16" fmla="*/ 139292 h 198989"/>
              <a:gd name="connsiteX17" fmla="*/ 0 w 218888"/>
              <a:gd name="connsiteY17" fmla="*/ 119394 h 198989"/>
              <a:gd name="connsiteX18" fmla="*/ 0 w 218888"/>
              <a:gd name="connsiteY18" fmla="*/ 19899 h 198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8888" h="198989">
                <a:moveTo>
                  <a:pt x="0" y="19899"/>
                </a:moveTo>
                <a:cubicBezTo>
                  <a:pt x="0" y="8909"/>
                  <a:pt x="8909" y="0"/>
                  <a:pt x="19899" y="0"/>
                </a:cubicBezTo>
                <a:lnTo>
                  <a:pt x="198989" y="0"/>
                </a:lnTo>
                <a:cubicBezTo>
                  <a:pt x="209979" y="0"/>
                  <a:pt x="218888" y="8909"/>
                  <a:pt x="218888" y="19899"/>
                </a:cubicBezTo>
                <a:lnTo>
                  <a:pt x="218888" y="119394"/>
                </a:lnTo>
                <a:cubicBezTo>
                  <a:pt x="218888" y="130384"/>
                  <a:pt x="209979" y="139292"/>
                  <a:pt x="198989" y="139292"/>
                </a:cubicBezTo>
                <a:lnTo>
                  <a:pt x="139292" y="139292"/>
                </a:lnTo>
                <a:lnTo>
                  <a:pt x="139292" y="179090"/>
                </a:lnTo>
                <a:lnTo>
                  <a:pt x="149242" y="179090"/>
                </a:lnTo>
                <a:cubicBezTo>
                  <a:pt x="154736" y="179090"/>
                  <a:pt x="159191" y="183546"/>
                  <a:pt x="159191" y="189040"/>
                </a:cubicBezTo>
                <a:cubicBezTo>
                  <a:pt x="159191" y="194534"/>
                  <a:pt x="154736" y="198989"/>
                  <a:pt x="149242" y="198989"/>
                </a:cubicBezTo>
                <a:lnTo>
                  <a:pt x="69646" y="198989"/>
                </a:lnTo>
                <a:cubicBezTo>
                  <a:pt x="64152" y="198989"/>
                  <a:pt x="59697" y="194534"/>
                  <a:pt x="59697" y="189040"/>
                </a:cubicBezTo>
                <a:cubicBezTo>
                  <a:pt x="59697" y="183546"/>
                  <a:pt x="64152" y="179090"/>
                  <a:pt x="69646" y="179090"/>
                </a:cubicBezTo>
                <a:lnTo>
                  <a:pt x="79596" y="179090"/>
                </a:lnTo>
                <a:lnTo>
                  <a:pt x="79596" y="139292"/>
                </a:lnTo>
                <a:lnTo>
                  <a:pt x="19899" y="139292"/>
                </a:lnTo>
                <a:cubicBezTo>
                  <a:pt x="8909" y="139292"/>
                  <a:pt x="0" y="130384"/>
                  <a:pt x="0" y="119394"/>
                </a:cubicBezTo>
                <a:lnTo>
                  <a:pt x="0" y="19899"/>
                </a:lnTo>
                <a:close/>
              </a:path>
            </a:pathLst>
          </a:custGeom>
          <a:gradFill flip="none" rotWithShape="1">
            <a:gsLst>
              <a:gs pos="52000">
                <a:srgbClr val="818EFF"/>
              </a:gs>
              <a:gs pos="97000">
                <a:srgbClr val="D660FF"/>
              </a:gs>
              <a:gs pos="3000">
                <a:srgbClr val="2DB4FF"/>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16" name="Rounded Rectangle 15">
            <a:extLst>
              <a:ext uri="{FF2B5EF4-FFF2-40B4-BE49-F238E27FC236}">
                <a16:creationId xmlns:a16="http://schemas.microsoft.com/office/drawing/2014/main" id="{5346DB8F-F754-9E8F-17E1-284A54F2E120}"/>
              </a:ext>
              <a:ext uri="{C183D7F6-B498-43B3-948B-1728B52AA6E4}">
                <adec:decorative xmlns:adec="http://schemas.microsoft.com/office/drawing/2017/decorative" val="1"/>
              </a:ext>
            </a:extLst>
          </p:cNvPr>
          <p:cNvSpPr/>
          <p:nvPr/>
        </p:nvSpPr>
        <p:spPr>
          <a:xfrm>
            <a:off x="8939347" y="1789042"/>
            <a:ext cx="2660515" cy="2133602"/>
          </a:xfrm>
          <a:prstGeom prst="roundRect">
            <a:avLst>
              <a:gd name="adj" fmla="val 4488"/>
            </a:avLst>
          </a:prstGeom>
          <a:solidFill>
            <a:srgbClr val="F4F3F5"/>
          </a:solidFill>
          <a:ln w="1905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31" name="TextBox 30">
            <a:extLst>
              <a:ext uri="{FF2B5EF4-FFF2-40B4-BE49-F238E27FC236}">
                <a16:creationId xmlns:a16="http://schemas.microsoft.com/office/drawing/2014/main" id="{8CF9F070-E1B3-9C03-4261-1D8FDE5714BA}"/>
              </a:ext>
            </a:extLst>
          </p:cNvPr>
          <p:cNvSpPr txBox="1"/>
          <p:nvPr/>
        </p:nvSpPr>
        <p:spPr>
          <a:xfrm>
            <a:off x="9064315" y="2431258"/>
            <a:ext cx="2410578" cy="1077218"/>
          </a:xfrm>
          <a:prstGeom prst="rect">
            <a:avLst/>
          </a:prstGeom>
          <a:noFill/>
        </p:spPr>
        <p:txBody>
          <a:bodyPr wrap="square" rtlCol="0">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078D4"/>
                </a:solidFill>
                <a:effectLst/>
                <a:uLnTx/>
                <a:uFillTx/>
                <a:latin typeface="Segoe UI Semibold"/>
                <a:ea typeface="+mn-ea"/>
                <a:cs typeface="+mn-cs"/>
              </a:rPr>
              <a:t>Custom waves </a:t>
            </a:r>
            <a:r>
              <a:rPr kumimoji="0" lang="en-US" sz="1600" b="0" i="0" u="none" strike="noStrike" kern="1200" cap="none" spc="0" normalizeH="0" baseline="0" noProof="0">
                <a:ln>
                  <a:noFill/>
                </a:ln>
                <a:solidFill>
                  <a:srgbClr val="000000"/>
                </a:solidFill>
                <a:effectLst/>
                <a:uLnTx/>
                <a:uFillTx/>
                <a:latin typeface="Segoe UI"/>
                <a:ea typeface="+mn-ea"/>
                <a:cs typeface="+mn-cs"/>
              </a:rPr>
              <a:t>enable you to customize your rollout and define which users goes first</a:t>
            </a:r>
          </a:p>
        </p:txBody>
      </p:sp>
      <p:sp>
        <p:nvSpPr>
          <p:cNvPr id="11" name="Graphic 51">
            <a:extLst>
              <a:ext uri="{FF2B5EF4-FFF2-40B4-BE49-F238E27FC236}">
                <a16:creationId xmlns:a16="http://schemas.microsoft.com/office/drawing/2014/main" id="{C5D7F7F3-A09C-30ED-8B2E-DD8642073FAE}"/>
              </a:ext>
              <a:ext uri="{C183D7F6-B498-43B3-948B-1728B52AA6E4}">
                <adec:decorative xmlns:adec="http://schemas.microsoft.com/office/drawing/2017/decorative" val="1"/>
              </a:ext>
            </a:extLst>
          </p:cNvPr>
          <p:cNvSpPr/>
          <p:nvPr/>
        </p:nvSpPr>
        <p:spPr>
          <a:xfrm>
            <a:off x="9169843" y="1968026"/>
            <a:ext cx="372591" cy="388017"/>
          </a:xfrm>
          <a:custGeom>
            <a:avLst/>
            <a:gdLst>
              <a:gd name="connsiteX0" fmla="*/ 186505 w 372591"/>
              <a:gd name="connsiteY0" fmla="*/ 0 h 388017"/>
              <a:gd name="connsiteX1" fmla="*/ 229924 w 372591"/>
              <a:gd name="connsiteY1" fmla="*/ 5034 h 388017"/>
              <a:gd name="connsiteX2" fmla="*/ 241505 w 372591"/>
              <a:gd name="connsiteY2" fmla="*/ 17949 h 388017"/>
              <a:gd name="connsiteX3" fmla="*/ 244888 w 372591"/>
              <a:gd name="connsiteY3" fmla="*/ 48334 h 388017"/>
              <a:gd name="connsiteX4" fmla="*/ 275310 w 372591"/>
              <a:gd name="connsiteY4" fmla="*/ 72653 h 388017"/>
              <a:gd name="connsiteX5" fmla="*/ 283233 w 372591"/>
              <a:gd name="connsiteY5" fmla="*/ 70542 h 388017"/>
              <a:gd name="connsiteX6" fmla="*/ 311112 w 372591"/>
              <a:gd name="connsiteY6" fmla="*/ 58304 h 388017"/>
              <a:gd name="connsiteX7" fmla="*/ 328026 w 372591"/>
              <a:gd name="connsiteY7" fmla="*/ 61766 h 388017"/>
              <a:gd name="connsiteX8" fmla="*/ 371883 w 372591"/>
              <a:gd name="connsiteY8" fmla="*/ 137223 h 388017"/>
              <a:gd name="connsiteX9" fmla="*/ 366491 w 372591"/>
              <a:gd name="connsiteY9" fmla="*/ 153640 h 388017"/>
              <a:gd name="connsiteX10" fmla="*/ 341776 w 372591"/>
              <a:gd name="connsiteY10" fmla="*/ 171867 h 388017"/>
              <a:gd name="connsiteX11" fmla="*/ 335898 w 372591"/>
              <a:gd name="connsiteY11" fmla="*/ 210284 h 388017"/>
              <a:gd name="connsiteX12" fmla="*/ 341776 w 372591"/>
              <a:gd name="connsiteY12" fmla="*/ 216162 h 388017"/>
              <a:gd name="connsiteX13" fmla="*/ 366510 w 372591"/>
              <a:gd name="connsiteY13" fmla="*/ 234369 h 388017"/>
              <a:gd name="connsiteX14" fmla="*/ 371923 w 372591"/>
              <a:gd name="connsiteY14" fmla="*/ 250806 h 388017"/>
              <a:gd name="connsiteX15" fmla="*/ 328066 w 372591"/>
              <a:gd name="connsiteY15" fmla="*/ 326263 h 388017"/>
              <a:gd name="connsiteX16" fmla="*/ 311191 w 372591"/>
              <a:gd name="connsiteY16" fmla="*/ 329745 h 388017"/>
              <a:gd name="connsiteX17" fmla="*/ 283194 w 372591"/>
              <a:gd name="connsiteY17" fmla="*/ 317467 h 388017"/>
              <a:gd name="connsiteX18" fmla="*/ 247017 w 372591"/>
              <a:gd name="connsiteY18" fmla="*/ 331590 h 388017"/>
              <a:gd name="connsiteX19" fmla="*/ 244868 w 372591"/>
              <a:gd name="connsiteY19" fmla="*/ 339635 h 388017"/>
              <a:gd name="connsiteX20" fmla="*/ 241505 w 372591"/>
              <a:gd name="connsiteY20" fmla="*/ 370000 h 388017"/>
              <a:gd name="connsiteX21" fmla="*/ 230123 w 372591"/>
              <a:gd name="connsiteY21" fmla="*/ 382875 h 388017"/>
              <a:gd name="connsiteX22" fmla="*/ 142449 w 372591"/>
              <a:gd name="connsiteY22" fmla="*/ 382875 h 388017"/>
              <a:gd name="connsiteX23" fmla="*/ 131066 w 372591"/>
              <a:gd name="connsiteY23" fmla="*/ 370000 h 388017"/>
              <a:gd name="connsiteX24" fmla="*/ 127723 w 372591"/>
              <a:gd name="connsiteY24" fmla="*/ 339675 h 388017"/>
              <a:gd name="connsiteX25" fmla="*/ 97284 w 372591"/>
              <a:gd name="connsiteY25" fmla="*/ 315467 h 388017"/>
              <a:gd name="connsiteX26" fmla="*/ 89398 w 372591"/>
              <a:gd name="connsiteY26" fmla="*/ 317587 h 388017"/>
              <a:gd name="connsiteX27" fmla="*/ 61420 w 372591"/>
              <a:gd name="connsiteY27" fmla="*/ 329844 h 388017"/>
              <a:gd name="connsiteX28" fmla="*/ 44526 w 372591"/>
              <a:gd name="connsiteY28" fmla="*/ 326362 h 388017"/>
              <a:gd name="connsiteX29" fmla="*/ 669 w 372591"/>
              <a:gd name="connsiteY29" fmla="*/ 250826 h 388017"/>
              <a:gd name="connsiteX30" fmla="*/ 6081 w 372591"/>
              <a:gd name="connsiteY30" fmla="*/ 234389 h 388017"/>
              <a:gd name="connsiteX31" fmla="*/ 30816 w 372591"/>
              <a:gd name="connsiteY31" fmla="*/ 216162 h 388017"/>
              <a:gd name="connsiteX32" fmla="*/ 36728 w 372591"/>
              <a:gd name="connsiteY32" fmla="*/ 177779 h 388017"/>
              <a:gd name="connsiteX33" fmla="*/ 30816 w 372591"/>
              <a:gd name="connsiteY33" fmla="*/ 171867 h 388017"/>
              <a:gd name="connsiteX34" fmla="*/ 6081 w 372591"/>
              <a:gd name="connsiteY34" fmla="*/ 153679 h 388017"/>
              <a:gd name="connsiteX35" fmla="*/ 689 w 372591"/>
              <a:gd name="connsiteY35" fmla="*/ 137243 h 388017"/>
              <a:gd name="connsiteX36" fmla="*/ 44546 w 372591"/>
              <a:gd name="connsiteY36" fmla="*/ 61786 h 388017"/>
              <a:gd name="connsiteX37" fmla="*/ 61460 w 372591"/>
              <a:gd name="connsiteY37" fmla="*/ 58324 h 388017"/>
              <a:gd name="connsiteX38" fmla="*/ 89319 w 372591"/>
              <a:gd name="connsiteY38" fmla="*/ 70562 h 388017"/>
              <a:gd name="connsiteX39" fmla="*/ 125619 w 372591"/>
              <a:gd name="connsiteY39" fmla="*/ 56216 h 388017"/>
              <a:gd name="connsiteX40" fmla="*/ 127723 w 372591"/>
              <a:gd name="connsiteY40" fmla="*/ 48315 h 388017"/>
              <a:gd name="connsiteX41" fmla="*/ 131106 w 372591"/>
              <a:gd name="connsiteY41" fmla="*/ 17949 h 388017"/>
              <a:gd name="connsiteX42" fmla="*/ 142707 w 372591"/>
              <a:gd name="connsiteY42" fmla="*/ 5015 h 388017"/>
              <a:gd name="connsiteX43" fmla="*/ 186505 w 372591"/>
              <a:gd name="connsiteY43" fmla="*/ 0 h 388017"/>
              <a:gd name="connsiteX44" fmla="*/ 186266 w 372591"/>
              <a:gd name="connsiteY44" fmla="*/ 134318 h 388017"/>
              <a:gd name="connsiteX45" fmla="*/ 126569 w 372591"/>
              <a:gd name="connsiteY45" fmla="*/ 194014 h 388017"/>
              <a:gd name="connsiteX46" fmla="*/ 186266 w 372591"/>
              <a:gd name="connsiteY46" fmla="*/ 253711 h 388017"/>
              <a:gd name="connsiteX47" fmla="*/ 245963 w 372591"/>
              <a:gd name="connsiteY47" fmla="*/ 194014 h 388017"/>
              <a:gd name="connsiteX48" fmla="*/ 186266 w 372591"/>
              <a:gd name="connsiteY48" fmla="*/ 134318 h 388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72591" h="388017">
                <a:moveTo>
                  <a:pt x="186505" y="0"/>
                </a:moveTo>
                <a:cubicBezTo>
                  <a:pt x="201111" y="159"/>
                  <a:pt x="215657" y="1851"/>
                  <a:pt x="229924" y="5034"/>
                </a:cubicBezTo>
                <a:cubicBezTo>
                  <a:pt x="236147" y="6423"/>
                  <a:pt x="240799" y="11612"/>
                  <a:pt x="241505" y="17949"/>
                </a:cubicBezTo>
                <a:lnTo>
                  <a:pt x="244888" y="48334"/>
                </a:lnTo>
                <a:cubicBezTo>
                  <a:pt x="246574" y="63451"/>
                  <a:pt x="260195" y="74339"/>
                  <a:pt x="275310" y="72653"/>
                </a:cubicBezTo>
                <a:cubicBezTo>
                  <a:pt x="278042" y="72349"/>
                  <a:pt x="280712" y="71637"/>
                  <a:pt x="283233" y="70542"/>
                </a:cubicBezTo>
                <a:lnTo>
                  <a:pt x="311112" y="58304"/>
                </a:lnTo>
                <a:cubicBezTo>
                  <a:pt x="316912" y="55749"/>
                  <a:pt x="323696" y="57137"/>
                  <a:pt x="328026" y="61766"/>
                </a:cubicBezTo>
                <a:cubicBezTo>
                  <a:pt x="348162" y="83279"/>
                  <a:pt x="363157" y="109078"/>
                  <a:pt x="371883" y="137223"/>
                </a:cubicBezTo>
                <a:cubicBezTo>
                  <a:pt x="373758" y="143285"/>
                  <a:pt x="371595" y="149870"/>
                  <a:pt x="366491" y="153640"/>
                </a:cubicBezTo>
                <a:lnTo>
                  <a:pt x="341776" y="171867"/>
                </a:lnTo>
                <a:cubicBezTo>
                  <a:pt x="329544" y="180851"/>
                  <a:pt x="326912" y="198052"/>
                  <a:pt x="335898" y="210284"/>
                </a:cubicBezTo>
                <a:cubicBezTo>
                  <a:pt x="337548" y="212528"/>
                  <a:pt x="339530" y="214512"/>
                  <a:pt x="341776" y="216162"/>
                </a:cubicBezTo>
                <a:lnTo>
                  <a:pt x="366510" y="234369"/>
                </a:lnTo>
                <a:cubicBezTo>
                  <a:pt x="371630" y="238136"/>
                  <a:pt x="373803" y="244733"/>
                  <a:pt x="371923" y="250806"/>
                </a:cubicBezTo>
                <a:cubicBezTo>
                  <a:pt x="363193" y="278949"/>
                  <a:pt x="348199" y="304748"/>
                  <a:pt x="328066" y="326263"/>
                </a:cubicBezTo>
                <a:cubicBezTo>
                  <a:pt x="323746" y="330881"/>
                  <a:pt x="316986" y="332276"/>
                  <a:pt x="311191" y="329745"/>
                </a:cubicBezTo>
                <a:lnTo>
                  <a:pt x="283194" y="317467"/>
                </a:lnTo>
                <a:cubicBezTo>
                  <a:pt x="269304" y="311376"/>
                  <a:pt x="253107" y="317700"/>
                  <a:pt x="247017" y="331590"/>
                </a:cubicBezTo>
                <a:cubicBezTo>
                  <a:pt x="245897" y="334147"/>
                  <a:pt x="245171" y="336859"/>
                  <a:pt x="244868" y="339635"/>
                </a:cubicBezTo>
                <a:lnTo>
                  <a:pt x="241505" y="370000"/>
                </a:lnTo>
                <a:cubicBezTo>
                  <a:pt x="240811" y="376265"/>
                  <a:pt x="236256" y="381418"/>
                  <a:pt x="230123" y="382875"/>
                </a:cubicBezTo>
                <a:cubicBezTo>
                  <a:pt x="201300" y="389732"/>
                  <a:pt x="171272" y="389732"/>
                  <a:pt x="142449" y="382875"/>
                </a:cubicBezTo>
                <a:cubicBezTo>
                  <a:pt x="136317" y="381418"/>
                  <a:pt x="131761" y="376265"/>
                  <a:pt x="131066" y="370000"/>
                </a:cubicBezTo>
                <a:lnTo>
                  <a:pt x="127723" y="339675"/>
                </a:lnTo>
                <a:cubicBezTo>
                  <a:pt x="126003" y="324585"/>
                  <a:pt x="112375" y="313746"/>
                  <a:pt x="97284" y="315467"/>
                </a:cubicBezTo>
                <a:cubicBezTo>
                  <a:pt x="94565" y="315778"/>
                  <a:pt x="91907" y="316492"/>
                  <a:pt x="89398" y="317587"/>
                </a:cubicBezTo>
                <a:lnTo>
                  <a:pt x="61420" y="329844"/>
                </a:lnTo>
                <a:cubicBezTo>
                  <a:pt x="55620" y="332386"/>
                  <a:pt x="48849" y="330989"/>
                  <a:pt x="44526" y="326362"/>
                </a:cubicBezTo>
                <a:cubicBezTo>
                  <a:pt x="24383" y="304824"/>
                  <a:pt x="9387" y="278997"/>
                  <a:pt x="669" y="250826"/>
                </a:cubicBezTo>
                <a:cubicBezTo>
                  <a:pt x="-1212" y="244753"/>
                  <a:pt x="961" y="238156"/>
                  <a:pt x="6081" y="234389"/>
                </a:cubicBezTo>
                <a:lnTo>
                  <a:pt x="30816" y="216162"/>
                </a:lnTo>
                <a:cubicBezTo>
                  <a:pt x="43047" y="207195"/>
                  <a:pt x="45695" y="190011"/>
                  <a:pt x="36728" y="177779"/>
                </a:cubicBezTo>
                <a:cubicBezTo>
                  <a:pt x="35071" y="175518"/>
                  <a:pt x="33077" y="173525"/>
                  <a:pt x="30816" y="171867"/>
                </a:cubicBezTo>
                <a:lnTo>
                  <a:pt x="6081" y="153679"/>
                </a:lnTo>
                <a:cubicBezTo>
                  <a:pt x="968" y="149907"/>
                  <a:pt x="-1196" y="143311"/>
                  <a:pt x="689" y="137243"/>
                </a:cubicBezTo>
                <a:cubicBezTo>
                  <a:pt x="9415" y="109098"/>
                  <a:pt x="24410" y="83299"/>
                  <a:pt x="44546" y="61786"/>
                </a:cubicBezTo>
                <a:cubicBezTo>
                  <a:pt x="48877" y="57157"/>
                  <a:pt x="55659" y="55769"/>
                  <a:pt x="61460" y="58324"/>
                </a:cubicBezTo>
                <a:lnTo>
                  <a:pt x="89319" y="70562"/>
                </a:lnTo>
                <a:cubicBezTo>
                  <a:pt x="103304" y="76624"/>
                  <a:pt x="119556" y="70201"/>
                  <a:pt x="125619" y="56216"/>
                </a:cubicBezTo>
                <a:cubicBezTo>
                  <a:pt x="126709" y="53701"/>
                  <a:pt x="127418" y="51038"/>
                  <a:pt x="127723" y="48315"/>
                </a:cubicBezTo>
                <a:lnTo>
                  <a:pt x="131106" y="17949"/>
                </a:lnTo>
                <a:cubicBezTo>
                  <a:pt x="131806" y="11599"/>
                  <a:pt x="136471" y="6398"/>
                  <a:pt x="142707" y="5015"/>
                </a:cubicBezTo>
                <a:cubicBezTo>
                  <a:pt x="156975" y="1851"/>
                  <a:pt x="171561" y="179"/>
                  <a:pt x="186505" y="0"/>
                </a:cubicBezTo>
                <a:close/>
                <a:moveTo>
                  <a:pt x="186266" y="134318"/>
                </a:moveTo>
                <a:cubicBezTo>
                  <a:pt x="153296" y="134318"/>
                  <a:pt x="126569" y="161044"/>
                  <a:pt x="126569" y="194014"/>
                </a:cubicBezTo>
                <a:cubicBezTo>
                  <a:pt x="126569" y="226985"/>
                  <a:pt x="153296" y="253711"/>
                  <a:pt x="186266" y="253711"/>
                </a:cubicBezTo>
                <a:cubicBezTo>
                  <a:pt x="219237" y="253711"/>
                  <a:pt x="245963" y="226985"/>
                  <a:pt x="245963" y="194014"/>
                </a:cubicBezTo>
                <a:cubicBezTo>
                  <a:pt x="245963" y="161044"/>
                  <a:pt x="219237" y="134318"/>
                  <a:pt x="186266" y="134318"/>
                </a:cubicBezTo>
                <a:close/>
              </a:path>
            </a:pathLst>
          </a:custGeom>
          <a:gradFill flip="none" rotWithShape="1">
            <a:gsLst>
              <a:gs pos="97000">
                <a:srgbClr val="818EFF"/>
              </a:gs>
              <a:gs pos="50000">
                <a:srgbClr val="2DB4FF"/>
              </a:gs>
              <a:gs pos="3000">
                <a:srgbClr val="0078D4"/>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17" name="Rounded Rectangle 16">
            <a:extLst>
              <a:ext uri="{FF2B5EF4-FFF2-40B4-BE49-F238E27FC236}">
                <a16:creationId xmlns:a16="http://schemas.microsoft.com/office/drawing/2014/main" id="{DBC4A3FC-EEE0-94CE-BA52-C1FCDF1DC222}"/>
              </a:ext>
              <a:ext uri="{C183D7F6-B498-43B3-948B-1728B52AA6E4}">
                <adec:decorative xmlns:adec="http://schemas.microsoft.com/office/drawing/2017/decorative" val="1"/>
              </a:ext>
            </a:extLst>
          </p:cNvPr>
          <p:cNvSpPr/>
          <p:nvPr/>
        </p:nvSpPr>
        <p:spPr>
          <a:xfrm>
            <a:off x="588263" y="4041911"/>
            <a:ext cx="2660515" cy="2133602"/>
          </a:xfrm>
          <a:prstGeom prst="roundRect">
            <a:avLst>
              <a:gd name="adj" fmla="val 4488"/>
            </a:avLst>
          </a:prstGeom>
          <a:solidFill>
            <a:srgbClr val="F4F3F5"/>
          </a:solidFill>
          <a:ln w="1905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34" name="TextBox 33">
            <a:extLst>
              <a:ext uri="{FF2B5EF4-FFF2-40B4-BE49-F238E27FC236}">
                <a16:creationId xmlns:a16="http://schemas.microsoft.com/office/drawing/2014/main" id="{E59BDA74-781A-3BA8-F5C9-2E7D5A342F12}"/>
              </a:ext>
            </a:extLst>
          </p:cNvPr>
          <p:cNvSpPr txBox="1"/>
          <p:nvPr/>
        </p:nvSpPr>
        <p:spPr>
          <a:xfrm>
            <a:off x="713231" y="4721819"/>
            <a:ext cx="2410578" cy="1323439"/>
          </a:xfrm>
          <a:prstGeom prst="rect">
            <a:avLst/>
          </a:prstGeom>
          <a:noFill/>
        </p:spPr>
        <p:txBody>
          <a:bodyPr wrap="square" rtlCol="0">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078D4"/>
                </a:solidFill>
                <a:effectLst/>
                <a:uLnTx/>
                <a:uFillTx/>
                <a:latin typeface="Segoe UI Semibold"/>
                <a:ea typeface="+mn-ea"/>
                <a:cs typeface="+mn-cs"/>
              </a:rPr>
              <a:t>Update validation </a:t>
            </a:r>
            <a:r>
              <a:rPr kumimoji="0" lang="en-US" sz="1600" b="0" i="0" u="none" strike="noStrike" kern="1200" cap="none" spc="0" normalizeH="0" baseline="0" noProof="0">
                <a:ln>
                  <a:noFill/>
                </a:ln>
                <a:solidFill>
                  <a:srgbClr val="000000"/>
                </a:solidFill>
                <a:effectLst/>
                <a:uLnTx/>
                <a:uFillTx/>
                <a:latin typeface="Segoe UI"/>
                <a:ea typeface="+mn-ea"/>
                <a:cs typeface="+mn-cs"/>
              </a:rPr>
              <a:t>enables you to validate the latest build before you reach broad deployment</a:t>
            </a:r>
          </a:p>
        </p:txBody>
      </p:sp>
      <p:sp>
        <p:nvSpPr>
          <p:cNvPr id="9" name="Graphic 53">
            <a:extLst>
              <a:ext uri="{FF2B5EF4-FFF2-40B4-BE49-F238E27FC236}">
                <a16:creationId xmlns:a16="http://schemas.microsoft.com/office/drawing/2014/main" id="{55A8A24F-3D1F-8F50-8512-EA37B0A0DB4A}"/>
              </a:ext>
              <a:ext uri="{C183D7F6-B498-43B3-948B-1728B52AA6E4}">
                <adec:decorative xmlns:adec="http://schemas.microsoft.com/office/drawing/2017/decorative" val="1"/>
              </a:ext>
            </a:extLst>
          </p:cNvPr>
          <p:cNvSpPr/>
          <p:nvPr/>
        </p:nvSpPr>
        <p:spPr>
          <a:xfrm>
            <a:off x="845834" y="4214972"/>
            <a:ext cx="318382" cy="397978"/>
          </a:xfrm>
          <a:custGeom>
            <a:avLst/>
            <a:gdLst>
              <a:gd name="connsiteX0" fmla="*/ 194014 w 318382"/>
              <a:gd name="connsiteY0" fmla="*/ 0 h 397978"/>
              <a:gd name="connsiteX1" fmla="*/ 124368 w 318382"/>
              <a:gd name="connsiteY1" fmla="*/ 0 h 397978"/>
              <a:gd name="connsiteX2" fmla="*/ 79874 w 318382"/>
              <a:gd name="connsiteY2" fmla="*/ 39798 h 397978"/>
              <a:gd name="connsiteX3" fmla="*/ 44773 w 318382"/>
              <a:gd name="connsiteY3" fmla="*/ 39798 h 397978"/>
              <a:gd name="connsiteX4" fmla="*/ 0 w 318382"/>
              <a:gd name="connsiteY4" fmla="*/ 84570 h 397978"/>
              <a:gd name="connsiteX5" fmla="*/ 0 w 318382"/>
              <a:gd name="connsiteY5" fmla="*/ 353206 h 397978"/>
              <a:gd name="connsiteX6" fmla="*/ 44773 w 318382"/>
              <a:gd name="connsiteY6" fmla="*/ 397978 h 397978"/>
              <a:gd name="connsiteX7" fmla="*/ 273610 w 318382"/>
              <a:gd name="connsiteY7" fmla="*/ 397978 h 397978"/>
              <a:gd name="connsiteX8" fmla="*/ 318383 w 318382"/>
              <a:gd name="connsiteY8" fmla="*/ 353206 h 397978"/>
              <a:gd name="connsiteX9" fmla="*/ 318383 w 318382"/>
              <a:gd name="connsiteY9" fmla="*/ 84570 h 397978"/>
              <a:gd name="connsiteX10" fmla="*/ 273610 w 318382"/>
              <a:gd name="connsiteY10" fmla="*/ 39798 h 397978"/>
              <a:gd name="connsiteX11" fmla="*/ 238508 w 318382"/>
              <a:gd name="connsiteY11" fmla="*/ 39798 h 397978"/>
              <a:gd name="connsiteX12" fmla="*/ 194014 w 318382"/>
              <a:gd name="connsiteY12" fmla="*/ 0 h 397978"/>
              <a:gd name="connsiteX13" fmla="*/ 124368 w 318382"/>
              <a:gd name="connsiteY13" fmla="*/ 29848 h 397978"/>
              <a:gd name="connsiteX14" fmla="*/ 194014 w 318382"/>
              <a:gd name="connsiteY14" fmla="*/ 29848 h 397978"/>
              <a:gd name="connsiteX15" fmla="*/ 208939 w 318382"/>
              <a:gd name="connsiteY15" fmla="*/ 44773 h 397978"/>
              <a:gd name="connsiteX16" fmla="*/ 194014 w 318382"/>
              <a:gd name="connsiteY16" fmla="*/ 59697 h 397978"/>
              <a:gd name="connsiteX17" fmla="*/ 124368 w 318382"/>
              <a:gd name="connsiteY17" fmla="*/ 59697 h 397978"/>
              <a:gd name="connsiteX18" fmla="*/ 109444 w 318382"/>
              <a:gd name="connsiteY18" fmla="*/ 44773 h 397978"/>
              <a:gd name="connsiteX19" fmla="*/ 124368 w 318382"/>
              <a:gd name="connsiteY19" fmla="*/ 29848 h 397978"/>
              <a:gd name="connsiteX20" fmla="*/ 264258 w 318382"/>
              <a:gd name="connsiteY20" fmla="*/ 133721 h 397978"/>
              <a:gd name="connsiteX21" fmla="*/ 264258 w 318382"/>
              <a:gd name="connsiteY21" fmla="*/ 154814 h 397978"/>
              <a:gd name="connsiteX22" fmla="*/ 224460 w 318382"/>
              <a:gd name="connsiteY22" fmla="*/ 194611 h 397978"/>
              <a:gd name="connsiteX23" fmla="*/ 203367 w 318382"/>
              <a:gd name="connsiteY23" fmla="*/ 194611 h 397978"/>
              <a:gd name="connsiteX24" fmla="*/ 183468 w 318382"/>
              <a:gd name="connsiteY24" fmla="*/ 174712 h 397978"/>
              <a:gd name="connsiteX25" fmla="*/ 182724 w 318382"/>
              <a:gd name="connsiteY25" fmla="*/ 153620 h 397978"/>
              <a:gd name="connsiteX26" fmla="*/ 203817 w 318382"/>
              <a:gd name="connsiteY26" fmla="*/ 152875 h 397978"/>
              <a:gd name="connsiteX27" fmla="*/ 204561 w 318382"/>
              <a:gd name="connsiteY27" fmla="*/ 153620 h 397978"/>
              <a:gd name="connsiteX28" fmla="*/ 213913 w 318382"/>
              <a:gd name="connsiteY28" fmla="*/ 162972 h 397978"/>
              <a:gd name="connsiteX29" fmla="*/ 243165 w 318382"/>
              <a:gd name="connsiteY29" fmla="*/ 133721 h 397978"/>
              <a:gd name="connsiteX30" fmla="*/ 264258 w 318382"/>
              <a:gd name="connsiteY30" fmla="*/ 133721 h 397978"/>
              <a:gd name="connsiteX31" fmla="*/ 264258 w 318382"/>
              <a:gd name="connsiteY31" fmla="*/ 264258 h 397978"/>
              <a:gd name="connsiteX32" fmla="*/ 224460 w 318382"/>
              <a:gd name="connsiteY32" fmla="*/ 304055 h 397978"/>
              <a:gd name="connsiteX33" fmla="*/ 203367 w 318382"/>
              <a:gd name="connsiteY33" fmla="*/ 304055 h 397978"/>
              <a:gd name="connsiteX34" fmla="*/ 183468 w 318382"/>
              <a:gd name="connsiteY34" fmla="*/ 284157 h 397978"/>
              <a:gd name="connsiteX35" fmla="*/ 182724 w 318382"/>
              <a:gd name="connsiteY35" fmla="*/ 263064 h 397978"/>
              <a:gd name="connsiteX36" fmla="*/ 203817 w 318382"/>
              <a:gd name="connsiteY36" fmla="*/ 262319 h 397978"/>
              <a:gd name="connsiteX37" fmla="*/ 204561 w 318382"/>
              <a:gd name="connsiteY37" fmla="*/ 263064 h 397978"/>
              <a:gd name="connsiteX38" fmla="*/ 213913 w 318382"/>
              <a:gd name="connsiteY38" fmla="*/ 272416 h 397978"/>
              <a:gd name="connsiteX39" fmla="*/ 243165 w 318382"/>
              <a:gd name="connsiteY39" fmla="*/ 243165 h 397978"/>
              <a:gd name="connsiteX40" fmla="*/ 264258 w 318382"/>
              <a:gd name="connsiteY40" fmla="*/ 242421 h 397978"/>
              <a:gd name="connsiteX41" fmla="*/ 265002 w 318382"/>
              <a:gd name="connsiteY41" fmla="*/ 263513 h 397978"/>
              <a:gd name="connsiteX42" fmla="*/ 264258 w 318382"/>
              <a:gd name="connsiteY42" fmla="*/ 264258 h 397978"/>
              <a:gd name="connsiteX43" fmla="*/ 59697 w 318382"/>
              <a:gd name="connsiteY43" fmla="*/ 164166 h 397978"/>
              <a:gd name="connsiteX44" fmla="*/ 74621 w 318382"/>
              <a:gd name="connsiteY44" fmla="*/ 149242 h 397978"/>
              <a:gd name="connsiteX45" fmla="*/ 144267 w 318382"/>
              <a:gd name="connsiteY45" fmla="*/ 149242 h 397978"/>
              <a:gd name="connsiteX46" fmla="*/ 159191 w 318382"/>
              <a:gd name="connsiteY46" fmla="*/ 164166 h 397978"/>
              <a:gd name="connsiteX47" fmla="*/ 144267 w 318382"/>
              <a:gd name="connsiteY47" fmla="*/ 179090 h 397978"/>
              <a:gd name="connsiteX48" fmla="*/ 74621 w 318382"/>
              <a:gd name="connsiteY48" fmla="*/ 179090 h 397978"/>
              <a:gd name="connsiteX49" fmla="*/ 59697 w 318382"/>
              <a:gd name="connsiteY49" fmla="*/ 164166 h 397978"/>
              <a:gd name="connsiteX50" fmla="*/ 74621 w 318382"/>
              <a:gd name="connsiteY50" fmla="*/ 258686 h 397978"/>
              <a:gd name="connsiteX51" fmla="*/ 144267 w 318382"/>
              <a:gd name="connsiteY51" fmla="*/ 258686 h 397978"/>
              <a:gd name="connsiteX52" fmla="*/ 159191 w 318382"/>
              <a:gd name="connsiteY52" fmla="*/ 273610 h 397978"/>
              <a:gd name="connsiteX53" fmla="*/ 144267 w 318382"/>
              <a:gd name="connsiteY53" fmla="*/ 288534 h 397978"/>
              <a:gd name="connsiteX54" fmla="*/ 74621 w 318382"/>
              <a:gd name="connsiteY54" fmla="*/ 288534 h 397978"/>
              <a:gd name="connsiteX55" fmla="*/ 59697 w 318382"/>
              <a:gd name="connsiteY55" fmla="*/ 273610 h 397978"/>
              <a:gd name="connsiteX56" fmla="*/ 74621 w 318382"/>
              <a:gd name="connsiteY56" fmla="*/ 258686 h 397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318382" h="397978">
                <a:moveTo>
                  <a:pt x="194014" y="0"/>
                </a:moveTo>
                <a:lnTo>
                  <a:pt x="124368" y="0"/>
                </a:lnTo>
                <a:cubicBezTo>
                  <a:pt x="101567" y="1"/>
                  <a:pt x="82408" y="17137"/>
                  <a:pt x="79874" y="39798"/>
                </a:cubicBezTo>
                <a:lnTo>
                  <a:pt x="44773" y="39798"/>
                </a:lnTo>
                <a:cubicBezTo>
                  <a:pt x="20045" y="39798"/>
                  <a:pt x="0" y="59843"/>
                  <a:pt x="0" y="84570"/>
                </a:cubicBezTo>
                <a:lnTo>
                  <a:pt x="0" y="353206"/>
                </a:lnTo>
                <a:cubicBezTo>
                  <a:pt x="0" y="377932"/>
                  <a:pt x="20045" y="397978"/>
                  <a:pt x="44773" y="397978"/>
                </a:cubicBezTo>
                <a:lnTo>
                  <a:pt x="273610" y="397978"/>
                </a:lnTo>
                <a:cubicBezTo>
                  <a:pt x="298337" y="397978"/>
                  <a:pt x="318383" y="377932"/>
                  <a:pt x="318383" y="353206"/>
                </a:cubicBezTo>
                <a:lnTo>
                  <a:pt x="318383" y="84570"/>
                </a:lnTo>
                <a:cubicBezTo>
                  <a:pt x="318383" y="59843"/>
                  <a:pt x="298337" y="39798"/>
                  <a:pt x="273610" y="39798"/>
                </a:cubicBezTo>
                <a:lnTo>
                  <a:pt x="238508" y="39798"/>
                </a:lnTo>
                <a:cubicBezTo>
                  <a:pt x="235975" y="17137"/>
                  <a:pt x="216817" y="1"/>
                  <a:pt x="194014" y="0"/>
                </a:cubicBezTo>
                <a:close/>
                <a:moveTo>
                  <a:pt x="124368" y="29848"/>
                </a:moveTo>
                <a:lnTo>
                  <a:pt x="194014" y="29848"/>
                </a:lnTo>
                <a:cubicBezTo>
                  <a:pt x="202257" y="29848"/>
                  <a:pt x="208939" y="36530"/>
                  <a:pt x="208939" y="44773"/>
                </a:cubicBezTo>
                <a:cubicBezTo>
                  <a:pt x="208939" y="53015"/>
                  <a:pt x="202257" y="59697"/>
                  <a:pt x="194014" y="59697"/>
                </a:cubicBezTo>
                <a:lnTo>
                  <a:pt x="124368" y="59697"/>
                </a:lnTo>
                <a:cubicBezTo>
                  <a:pt x="116126" y="59697"/>
                  <a:pt x="109444" y="53015"/>
                  <a:pt x="109444" y="44773"/>
                </a:cubicBezTo>
                <a:cubicBezTo>
                  <a:pt x="109444" y="36530"/>
                  <a:pt x="116126" y="29848"/>
                  <a:pt x="124368" y="29848"/>
                </a:cubicBezTo>
                <a:close/>
                <a:moveTo>
                  <a:pt x="264258" y="133721"/>
                </a:moveTo>
                <a:cubicBezTo>
                  <a:pt x="270078" y="139548"/>
                  <a:pt x="270078" y="148987"/>
                  <a:pt x="264258" y="154814"/>
                </a:cubicBezTo>
                <a:lnTo>
                  <a:pt x="224460" y="194611"/>
                </a:lnTo>
                <a:cubicBezTo>
                  <a:pt x="218633" y="200432"/>
                  <a:pt x="209193" y="200432"/>
                  <a:pt x="203367" y="194611"/>
                </a:cubicBezTo>
                <a:lnTo>
                  <a:pt x="183468" y="174712"/>
                </a:lnTo>
                <a:cubicBezTo>
                  <a:pt x="177439" y="169093"/>
                  <a:pt x="177104" y="159649"/>
                  <a:pt x="182724" y="153620"/>
                </a:cubicBezTo>
                <a:cubicBezTo>
                  <a:pt x="188343" y="147589"/>
                  <a:pt x="197785" y="147256"/>
                  <a:pt x="203817" y="152875"/>
                </a:cubicBezTo>
                <a:cubicBezTo>
                  <a:pt x="204073" y="153114"/>
                  <a:pt x="204322" y="153363"/>
                  <a:pt x="204561" y="153620"/>
                </a:cubicBezTo>
                <a:lnTo>
                  <a:pt x="213913" y="162972"/>
                </a:lnTo>
                <a:lnTo>
                  <a:pt x="243165" y="133721"/>
                </a:lnTo>
                <a:cubicBezTo>
                  <a:pt x="248991" y="127901"/>
                  <a:pt x="258431" y="127901"/>
                  <a:pt x="264258" y="133721"/>
                </a:cubicBezTo>
                <a:close/>
                <a:moveTo>
                  <a:pt x="264258" y="264258"/>
                </a:moveTo>
                <a:lnTo>
                  <a:pt x="224460" y="304055"/>
                </a:lnTo>
                <a:cubicBezTo>
                  <a:pt x="218633" y="309876"/>
                  <a:pt x="209193" y="309876"/>
                  <a:pt x="203367" y="304055"/>
                </a:cubicBezTo>
                <a:lnTo>
                  <a:pt x="183468" y="284157"/>
                </a:lnTo>
                <a:cubicBezTo>
                  <a:pt x="177439" y="278537"/>
                  <a:pt x="177104" y="269093"/>
                  <a:pt x="182724" y="263064"/>
                </a:cubicBezTo>
                <a:cubicBezTo>
                  <a:pt x="188343" y="257034"/>
                  <a:pt x="197785" y="256700"/>
                  <a:pt x="203817" y="262319"/>
                </a:cubicBezTo>
                <a:cubicBezTo>
                  <a:pt x="204073" y="262558"/>
                  <a:pt x="204322" y="262807"/>
                  <a:pt x="204561" y="263064"/>
                </a:cubicBezTo>
                <a:lnTo>
                  <a:pt x="213913" y="272416"/>
                </a:lnTo>
                <a:lnTo>
                  <a:pt x="243165" y="243165"/>
                </a:lnTo>
                <a:cubicBezTo>
                  <a:pt x="248784" y="237135"/>
                  <a:pt x="258228" y="236801"/>
                  <a:pt x="264258" y="242421"/>
                </a:cubicBezTo>
                <a:cubicBezTo>
                  <a:pt x="270287" y="248040"/>
                  <a:pt x="270621" y="257482"/>
                  <a:pt x="265002" y="263513"/>
                </a:cubicBezTo>
                <a:cubicBezTo>
                  <a:pt x="264763" y="263770"/>
                  <a:pt x="264514" y="264019"/>
                  <a:pt x="264258" y="264258"/>
                </a:cubicBezTo>
                <a:close/>
                <a:moveTo>
                  <a:pt x="59697" y="164166"/>
                </a:moveTo>
                <a:cubicBezTo>
                  <a:pt x="59697" y="155924"/>
                  <a:pt x="66379" y="149242"/>
                  <a:pt x="74621" y="149242"/>
                </a:cubicBezTo>
                <a:lnTo>
                  <a:pt x="144267" y="149242"/>
                </a:lnTo>
                <a:cubicBezTo>
                  <a:pt x="152509" y="149242"/>
                  <a:pt x="159191" y="155924"/>
                  <a:pt x="159191" y="164166"/>
                </a:cubicBezTo>
                <a:cubicBezTo>
                  <a:pt x="159191" y="172408"/>
                  <a:pt x="152509" y="179090"/>
                  <a:pt x="144267" y="179090"/>
                </a:cubicBezTo>
                <a:lnTo>
                  <a:pt x="74621" y="179090"/>
                </a:lnTo>
                <a:cubicBezTo>
                  <a:pt x="66379" y="179090"/>
                  <a:pt x="59697" y="172408"/>
                  <a:pt x="59697" y="164166"/>
                </a:cubicBezTo>
                <a:close/>
                <a:moveTo>
                  <a:pt x="74621" y="258686"/>
                </a:moveTo>
                <a:lnTo>
                  <a:pt x="144267" y="258686"/>
                </a:lnTo>
                <a:cubicBezTo>
                  <a:pt x="152509" y="258686"/>
                  <a:pt x="159191" y="265368"/>
                  <a:pt x="159191" y="273610"/>
                </a:cubicBezTo>
                <a:cubicBezTo>
                  <a:pt x="159191" y="281852"/>
                  <a:pt x="152509" y="288534"/>
                  <a:pt x="144267" y="288534"/>
                </a:cubicBezTo>
                <a:lnTo>
                  <a:pt x="74621" y="288534"/>
                </a:lnTo>
                <a:cubicBezTo>
                  <a:pt x="66379" y="288534"/>
                  <a:pt x="59697" y="281852"/>
                  <a:pt x="59697" y="273610"/>
                </a:cubicBezTo>
                <a:cubicBezTo>
                  <a:pt x="59697" y="265368"/>
                  <a:pt x="66379" y="258686"/>
                  <a:pt x="74621" y="258686"/>
                </a:cubicBezTo>
                <a:close/>
              </a:path>
            </a:pathLst>
          </a:custGeom>
          <a:gradFill flip="none" rotWithShape="1">
            <a:gsLst>
              <a:gs pos="52000">
                <a:srgbClr val="818EFF"/>
              </a:gs>
              <a:gs pos="97000">
                <a:srgbClr val="D660FF"/>
              </a:gs>
              <a:gs pos="3000">
                <a:srgbClr val="2DB4FF"/>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18" name="Rounded Rectangle 17">
            <a:extLst>
              <a:ext uri="{FF2B5EF4-FFF2-40B4-BE49-F238E27FC236}">
                <a16:creationId xmlns:a16="http://schemas.microsoft.com/office/drawing/2014/main" id="{4947D012-F012-1652-0C33-8D4885201CDB}"/>
              </a:ext>
              <a:ext uri="{C183D7F6-B498-43B3-948B-1728B52AA6E4}">
                <adec:decorative xmlns:adec="http://schemas.microsoft.com/office/drawing/2017/decorative" val="1"/>
              </a:ext>
            </a:extLst>
          </p:cNvPr>
          <p:cNvSpPr/>
          <p:nvPr/>
        </p:nvSpPr>
        <p:spPr>
          <a:xfrm>
            <a:off x="3371958" y="4041911"/>
            <a:ext cx="2660515" cy="2133602"/>
          </a:xfrm>
          <a:prstGeom prst="roundRect">
            <a:avLst>
              <a:gd name="adj" fmla="val 4488"/>
            </a:avLst>
          </a:prstGeom>
          <a:solidFill>
            <a:srgbClr val="F4F3F5"/>
          </a:solidFill>
          <a:ln w="1905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37" name="TextBox 36">
            <a:extLst>
              <a:ext uri="{FF2B5EF4-FFF2-40B4-BE49-F238E27FC236}">
                <a16:creationId xmlns:a16="http://schemas.microsoft.com/office/drawing/2014/main" id="{FF72F26E-38E5-8B27-7694-D5729FD57661}"/>
              </a:ext>
            </a:extLst>
          </p:cNvPr>
          <p:cNvSpPr txBox="1"/>
          <p:nvPr/>
        </p:nvSpPr>
        <p:spPr>
          <a:xfrm>
            <a:off x="3496925" y="4721819"/>
            <a:ext cx="2410579" cy="830997"/>
          </a:xfrm>
          <a:prstGeom prst="rect">
            <a:avLst/>
          </a:prstGeom>
          <a:noFill/>
        </p:spPr>
        <p:txBody>
          <a:bodyPr wrap="square" rtlCol="0">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078D4"/>
                </a:solidFill>
                <a:effectLst/>
                <a:uLnTx/>
                <a:uFillTx/>
                <a:latin typeface="Segoe UI Semibold"/>
                <a:ea typeface="+mn-ea"/>
                <a:cs typeface="+mn-cs"/>
              </a:rPr>
              <a:t>Pause</a:t>
            </a:r>
            <a:r>
              <a:rPr kumimoji="0" lang="en-US" sz="1600" b="0" i="0" u="none" strike="noStrike" kern="1200" cap="none" spc="0" normalizeH="0" baseline="0" noProof="0">
                <a:ln>
                  <a:noFill/>
                </a:ln>
                <a:solidFill>
                  <a:srgbClr val="000000"/>
                </a:solidFill>
                <a:effectLst/>
                <a:uLnTx/>
                <a:uFillTx/>
                <a:latin typeface="Segoe UI"/>
                <a:ea typeface="+mn-ea"/>
                <a:cs typeface="+mn-cs"/>
              </a:rPr>
              <a:t> your deployments at any time, for as long as you need</a:t>
            </a:r>
          </a:p>
        </p:txBody>
      </p:sp>
      <p:sp>
        <p:nvSpPr>
          <p:cNvPr id="5" name="Graphic 55">
            <a:extLst>
              <a:ext uri="{FF2B5EF4-FFF2-40B4-BE49-F238E27FC236}">
                <a16:creationId xmlns:a16="http://schemas.microsoft.com/office/drawing/2014/main" id="{F376F20C-D416-3C38-B17F-ED854FC7AF69}"/>
              </a:ext>
              <a:ext uri="{C183D7F6-B498-43B3-948B-1728B52AA6E4}">
                <adec:decorative xmlns:adec="http://schemas.microsoft.com/office/drawing/2017/decorative" val="1"/>
              </a:ext>
            </a:extLst>
          </p:cNvPr>
          <p:cNvSpPr/>
          <p:nvPr/>
        </p:nvSpPr>
        <p:spPr>
          <a:xfrm>
            <a:off x="3589731" y="4214972"/>
            <a:ext cx="397978" cy="397978"/>
          </a:xfrm>
          <a:custGeom>
            <a:avLst/>
            <a:gdLst>
              <a:gd name="connsiteX0" fmla="*/ 198989 w 397978"/>
              <a:gd name="connsiteY0" fmla="*/ 0 h 397978"/>
              <a:gd name="connsiteX1" fmla="*/ 0 w 397978"/>
              <a:gd name="connsiteY1" fmla="*/ 198989 h 397978"/>
              <a:gd name="connsiteX2" fmla="*/ 198989 w 397978"/>
              <a:gd name="connsiteY2" fmla="*/ 397978 h 397978"/>
              <a:gd name="connsiteX3" fmla="*/ 397978 w 397978"/>
              <a:gd name="connsiteY3" fmla="*/ 198989 h 397978"/>
              <a:gd name="connsiteX4" fmla="*/ 198989 w 397978"/>
              <a:gd name="connsiteY4" fmla="*/ 0 h 397978"/>
              <a:gd name="connsiteX5" fmla="*/ 169141 w 397978"/>
              <a:gd name="connsiteY5" fmla="*/ 124368 h 397978"/>
              <a:gd name="connsiteX6" fmla="*/ 169141 w 397978"/>
              <a:gd name="connsiteY6" fmla="*/ 273610 h 397978"/>
              <a:gd name="connsiteX7" fmla="*/ 154217 w 397978"/>
              <a:gd name="connsiteY7" fmla="*/ 288534 h 397978"/>
              <a:gd name="connsiteX8" fmla="*/ 139292 w 397978"/>
              <a:gd name="connsiteY8" fmla="*/ 273610 h 397978"/>
              <a:gd name="connsiteX9" fmla="*/ 139292 w 397978"/>
              <a:gd name="connsiteY9" fmla="*/ 124368 h 397978"/>
              <a:gd name="connsiteX10" fmla="*/ 154217 w 397978"/>
              <a:gd name="connsiteY10" fmla="*/ 109444 h 397978"/>
              <a:gd name="connsiteX11" fmla="*/ 169141 w 397978"/>
              <a:gd name="connsiteY11" fmla="*/ 124368 h 397978"/>
              <a:gd name="connsiteX12" fmla="*/ 258686 w 397978"/>
              <a:gd name="connsiteY12" fmla="*/ 124368 h 397978"/>
              <a:gd name="connsiteX13" fmla="*/ 258686 w 397978"/>
              <a:gd name="connsiteY13" fmla="*/ 273610 h 397978"/>
              <a:gd name="connsiteX14" fmla="*/ 243762 w 397978"/>
              <a:gd name="connsiteY14" fmla="*/ 288534 h 397978"/>
              <a:gd name="connsiteX15" fmla="*/ 228838 w 397978"/>
              <a:gd name="connsiteY15" fmla="*/ 273610 h 397978"/>
              <a:gd name="connsiteX16" fmla="*/ 228838 w 397978"/>
              <a:gd name="connsiteY16" fmla="*/ 124368 h 397978"/>
              <a:gd name="connsiteX17" fmla="*/ 243762 w 397978"/>
              <a:gd name="connsiteY17" fmla="*/ 109444 h 397978"/>
              <a:gd name="connsiteX18" fmla="*/ 258686 w 397978"/>
              <a:gd name="connsiteY18" fmla="*/ 124368 h 397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97978" h="397978">
                <a:moveTo>
                  <a:pt x="198989" y="0"/>
                </a:moveTo>
                <a:cubicBezTo>
                  <a:pt x="89087" y="0"/>
                  <a:pt x="0" y="89087"/>
                  <a:pt x="0" y="198989"/>
                </a:cubicBezTo>
                <a:cubicBezTo>
                  <a:pt x="0" y="308891"/>
                  <a:pt x="89087" y="397978"/>
                  <a:pt x="198989" y="397978"/>
                </a:cubicBezTo>
                <a:cubicBezTo>
                  <a:pt x="308891" y="397978"/>
                  <a:pt x="397978" y="308891"/>
                  <a:pt x="397978" y="198989"/>
                </a:cubicBezTo>
                <a:cubicBezTo>
                  <a:pt x="397978" y="89087"/>
                  <a:pt x="308891" y="0"/>
                  <a:pt x="198989" y="0"/>
                </a:cubicBezTo>
                <a:close/>
                <a:moveTo>
                  <a:pt x="169141" y="124368"/>
                </a:moveTo>
                <a:lnTo>
                  <a:pt x="169141" y="273610"/>
                </a:lnTo>
                <a:cubicBezTo>
                  <a:pt x="169141" y="281852"/>
                  <a:pt x="162459" y="288534"/>
                  <a:pt x="154217" y="288534"/>
                </a:cubicBezTo>
                <a:cubicBezTo>
                  <a:pt x="145974" y="288534"/>
                  <a:pt x="139292" y="281852"/>
                  <a:pt x="139292" y="273610"/>
                </a:cubicBezTo>
                <a:lnTo>
                  <a:pt x="139292" y="124368"/>
                </a:lnTo>
                <a:cubicBezTo>
                  <a:pt x="139292" y="116126"/>
                  <a:pt x="145974" y="109444"/>
                  <a:pt x="154217" y="109444"/>
                </a:cubicBezTo>
                <a:cubicBezTo>
                  <a:pt x="162459" y="109444"/>
                  <a:pt x="169141" y="116126"/>
                  <a:pt x="169141" y="124368"/>
                </a:cubicBezTo>
                <a:close/>
                <a:moveTo>
                  <a:pt x="258686" y="124368"/>
                </a:moveTo>
                <a:lnTo>
                  <a:pt x="258686" y="273610"/>
                </a:lnTo>
                <a:cubicBezTo>
                  <a:pt x="258686" y="281852"/>
                  <a:pt x="252004" y="288534"/>
                  <a:pt x="243762" y="288534"/>
                </a:cubicBezTo>
                <a:cubicBezTo>
                  <a:pt x="235520" y="288534"/>
                  <a:pt x="228838" y="281852"/>
                  <a:pt x="228838" y="273610"/>
                </a:cubicBezTo>
                <a:lnTo>
                  <a:pt x="228838" y="124368"/>
                </a:lnTo>
                <a:cubicBezTo>
                  <a:pt x="228838" y="116126"/>
                  <a:pt x="235520" y="109444"/>
                  <a:pt x="243762" y="109444"/>
                </a:cubicBezTo>
                <a:cubicBezTo>
                  <a:pt x="252004" y="109444"/>
                  <a:pt x="258686" y="116126"/>
                  <a:pt x="258686" y="124368"/>
                </a:cubicBezTo>
                <a:close/>
              </a:path>
            </a:pathLst>
          </a:custGeom>
          <a:gradFill flip="none" rotWithShape="1">
            <a:gsLst>
              <a:gs pos="3000">
                <a:srgbClr val="818EFF"/>
              </a:gs>
              <a:gs pos="50000">
                <a:srgbClr val="D660FF"/>
              </a:gs>
              <a:gs pos="97000">
                <a:srgbClr val="FEA874"/>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19" name="Rounded Rectangle 18">
            <a:extLst>
              <a:ext uri="{FF2B5EF4-FFF2-40B4-BE49-F238E27FC236}">
                <a16:creationId xmlns:a16="http://schemas.microsoft.com/office/drawing/2014/main" id="{3EB678CE-1798-F1FA-003E-012D3AB6D98E}"/>
              </a:ext>
              <a:ext uri="{C183D7F6-B498-43B3-948B-1728B52AA6E4}">
                <adec:decorative xmlns:adec="http://schemas.microsoft.com/office/drawing/2017/decorative" val="1"/>
              </a:ext>
            </a:extLst>
          </p:cNvPr>
          <p:cNvSpPr/>
          <p:nvPr/>
        </p:nvSpPr>
        <p:spPr>
          <a:xfrm>
            <a:off x="6155653" y="4041911"/>
            <a:ext cx="2660515" cy="2133602"/>
          </a:xfrm>
          <a:prstGeom prst="roundRect">
            <a:avLst>
              <a:gd name="adj" fmla="val 4488"/>
            </a:avLst>
          </a:prstGeom>
          <a:solidFill>
            <a:srgbClr val="F4F3F5"/>
          </a:solidFill>
          <a:ln w="1905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43" name="TextBox 42">
            <a:extLst>
              <a:ext uri="{FF2B5EF4-FFF2-40B4-BE49-F238E27FC236}">
                <a16:creationId xmlns:a16="http://schemas.microsoft.com/office/drawing/2014/main" id="{C45C1501-9258-84BF-F9BD-4CCC91CAAB1D}"/>
              </a:ext>
            </a:extLst>
          </p:cNvPr>
          <p:cNvSpPr txBox="1"/>
          <p:nvPr/>
        </p:nvSpPr>
        <p:spPr>
          <a:xfrm>
            <a:off x="6280620" y="4721819"/>
            <a:ext cx="2410579" cy="1077218"/>
          </a:xfrm>
          <a:prstGeom prst="rect">
            <a:avLst/>
          </a:prstGeom>
          <a:noFill/>
        </p:spPr>
        <p:txBody>
          <a:bodyPr wrap="square" rtlCol="0">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078D4"/>
                </a:solidFill>
                <a:effectLst/>
                <a:uLnTx/>
                <a:uFillTx/>
                <a:latin typeface="Segoe UI Semibold"/>
                <a:ea typeface="+mn-ea"/>
                <a:cs typeface="+mn-cs"/>
              </a:rPr>
              <a:t>Exclusion windows </a:t>
            </a:r>
            <a:r>
              <a:rPr kumimoji="0" lang="en-US" sz="1600" b="0" i="0" u="none" strike="noStrike" kern="1200" cap="none" spc="0" normalizeH="0" baseline="0" noProof="0">
                <a:ln>
                  <a:noFill/>
                </a:ln>
                <a:solidFill>
                  <a:srgbClr val="000000"/>
                </a:solidFill>
                <a:effectLst/>
                <a:uLnTx/>
                <a:uFillTx/>
                <a:latin typeface="Segoe UI"/>
                <a:ea typeface="+mn-ea"/>
                <a:cs typeface="+mn-cs"/>
              </a:rPr>
              <a:t>enable you to schedule updates around critical freeze periods</a:t>
            </a:r>
          </a:p>
        </p:txBody>
      </p:sp>
      <p:sp>
        <p:nvSpPr>
          <p:cNvPr id="23" name="Graphic 57">
            <a:extLst>
              <a:ext uri="{FF2B5EF4-FFF2-40B4-BE49-F238E27FC236}">
                <a16:creationId xmlns:a16="http://schemas.microsoft.com/office/drawing/2014/main" id="{0488E235-1255-14E1-0002-B11D8C913577}"/>
              </a:ext>
              <a:ext uri="{C183D7F6-B498-43B3-948B-1728B52AA6E4}">
                <adec:decorative xmlns:adec="http://schemas.microsoft.com/office/drawing/2017/decorative" val="1"/>
              </a:ext>
            </a:extLst>
          </p:cNvPr>
          <p:cNvSpPr/>
          <p:nvPr/>
        </p:nvSpPr>
        <p:spPr>
          <a:xfrm>
            <a:off x="6393325" y="4234871"/>
            <a:ext cx="397978" cy="397978"/>
          </a:xfrm>
          <a:custGeom>
            <a:avLst/>
            <a:gdLst>
              <a:gd name="connsiteX0" fmla="*/ 288534 w 397978"/>
              <a:gd name="connsiteY0" fmla="*/ 179090 h 397978"/>
              <a:gd name="connsiteX1" fmla="*/ 397978 w 397978"/>
              <a:gd name="connsiteY1" fmla="*/ 288534 h 397978"/>
              <a:gd name="connsiteX2" fmla="*/ 288534 w 397978"/>
              <a:gd name="connsiteY2" fmla="*/ 397978 h 397978"/>
              <a:gd name="connsiteX3" fmla="*/ 179090 w 397978"/>
              <a:gd name="connsiteY3" fmla="*/ 288534 h 397978"/>
              <a:gd name="connsiteX4" fmla="*/ 288534 w 397978"/>
              <a:gd name="connsiteY4" fmla="*/ 179090 h 397978"/>
              <a:gd name="connsiteX5" fmla="*/ 239265 w 397978"/>
              <a:gd name="connsiteY5" fmla="*/ 239265 h 397978"/>
              <a:gd name="connsiteX6" fmla="*/ 239265 w 397978"/>
              <a:gd name="connsiteY6" fmla="*/ 253333 h 397978"/>
              <a:gd name="connsiteX7" fmla="*/ 274466 w 397978"/>
              <a:gd name="connsiteY7" fmla="*/ 288554 h 397978"/>
              <a:gd name="connsiteX8" fmla="*/ 239304 w 397978"/>
              <a:gd name="connsiteY8" fmla="*/ 323696 h 397978"/>
              <a:gd name="connsiteX9" fmla="*/ 239294 w 397978"/>
              <a:gd name="connsiteY9" fmla="*/ 337774 h 397978"/>
              <a:gd name="connsiteX10" fmla="*/ 253373 w 397978"/>
              <a:gd name="connsiteY10" fmla="*/ 337784 h 397978"/>
              <a:gd name="connsiteX11" fmla="*/ 288534 w 397978"/>
              <a:gd name="connsiteY11" fmla="*/ 302623 h 397978"/>
              <a:gd name="connsiteX12" fmla="*/ 323755 w 397978"/>
              <a:gd name="connsiteY12" fmla="*/ 337824 h 397978"/>
              <a:gd name="connsiteX13" fmla="*/ 337824 w 397978"/>
              <a:gd name="connsiteY13" fmla="*/ 338069 h 397978"/>
              <a:gd name="connsiteX14" fmla="*/ 338069 w 397978"/>
              <a:gd name="connsiteY14" fmla="*/ 324000 h 397978"/>
              <a:gd name="connsiteX15" fmla="*/ 337824 w 397978"/>
              <a:gd name="connsiteY15" fmla="*/ 323755 h 397978"/>
              <a:gd name="connsiteX16" fmla="*/ 302623 w 397978"/>
              <a:gd name="connsiteY16" fmla="*/ 288534 h 397978"/>
              <a:gd name="connsiteX17" fmla="*/ 337864 w 397978"/>
              <a:gd name="connsiteY17" fmla="*/ 253313 h 397978"/>
              <a:gd name="connsiteX18" fmla="*/ 337619 w 397978"/>
              <a:gd name="connsiteY18" fmla="*/ 239245 h 397978"/>
              <a:gd name="connsiteX19" fmla="*/ 323795 w 397978"/>
              <a:gd name="connsiteY19" fmla="*/ 239245 h 397978"/>
              <a:gd name="connsiteX20" fmla="*/ 288554 w 397978"/>
              <a:gd name="connsiteY20" fmla="*/ 274466 h 397978"/>
              <a:gd name="connsiteX21" fmla="*/ 253333 w 397978"/>
              <a:gd name="connsiteY21" fmla="*/ 239245 h 397978"/>
              <a:gd name="connsiteX22" fmla="*/ 239265 w 397978"/>
              <a:gd name="connsiteY22" fmla="*/ 239245 h 397978"/>
              <a:gd name="connsiteX23" fmla="*/ 358181 w 397978"/>
              <a:gd name="connsiteY23" fmla="*/ 109444 h 397978"/>
              <a:gd name="connsiteX24" fmla="*/ 358200 w 397978"/>
              <a:gd name="connsiteY24" fmla="*/ 179548 h 397978"/>
              <a:gd name="connsiteX25" fmla="*/ 179528 w 397978"/>
              <a:gd name="connsiteY25" fmla="*/ 218733 h 397978"/>
              <a:gd name="connsiteX26" fmla="*/ 179528 w 397978"/>
              <a:gd name="connsiteY26" fmla="*/ 358220 h 397978"/>
              <a:gd name="connsiteX27" fmla="*/ 64671 w 397978"/>
              <a:gd name="connsiteY27" fmla="*/ 358181 h 397978"/>
              <a:gd name="connsiteX28" fmla="*/ 0 w 397978"/>
              <a:gd name="connsiteY28" fmla="*/ 293509 h 397978"/>
              <a:gd name="connsiteX29" fmla="*/ 0 w 397978"/>
              <a:gd name="connsiteY29" fmla="*/ 109444 h 397978"/>
              <a:gd name="connsiteX30" fmla="*/ 358181 w 397978"/>
              <a:gd name="connsiteY30" fmla="*/ 109444 h 397978"/>
              <a:gd name="connsiteX31" fmla="*/ 293509 w 397978"/>
              <a:gd name="connsiteY31" fmla="*/ 0 h 397978"/>
              <a:gd name="connsiteX32" fmla="*/ 358181 w 397978"/>
              <a:gd name="connsiteY32" fmla="*/ 64671 h 397978"/>
              <a:gd name="connsiteX33" fmla="*/ 358181 w 397978"/>
              <a:gd name="connsiteY33" fmla="*/ 79596 h 397978"/>
              <a:gd name="connsiteX34" fmla="*/ 0 w 397978"/>
              <a:gd name="connsiteY34" fmla="*/ 79596 h 397978"/>
              <a:gd name="connsiteX35" fmla="*/ 0 w 397978"/>
              <a:gd name="connsiteY35" fmla="*/ 64671 h 397978"/>
              <a:gd name="connsiteX36" fmla="*/ 64671 w 397978"/>
              <a:gd name="connsiteY36" fmla="*/ 0 h 397978"/>
              <a:gd name="connsiteX37" fmla="*/ 293509 w 397978"/>
              <a:gd name="connsiteY37" fmla="*/ 0 h 397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97978" h="397978">
                <a:moveTo>
                  <a:pt x="288534" y="179090"/>
                </a:moveTo>
                <a:cubicBezTo>
                  <a:pt x="348979" y="179090"/>
                  <a:pt x="397978" y="228089"/>
                  <a:pt x="397978" y="288534"/>
                </a:cubicBezTo>
                <a:cubicBezTo>
                  <a:pt x="397978" y="348979"/>
                  <a:pt x="348979" y="397978"/>
                  <a:pt x="288534" y="397978"/>
                </a:cubicBezTo>
                <a:cubicBezTo>
                  <a:pt x="228089" y="397978"/>
                  <a:pt x="179090" y="348979"/>
                  <a:pt x="179090" y="288534"/>
                </a:cubicBezTo>
                <a:cubicBezTo>
                  <a:pt x="179090" y="228089"/>
                  <a:pt x="228089" y="179090"/>
                  <a:pt x="288534" y="179090"/>
                </a:cubicBezTo>
                <a:close/>
                <a:moveTo>
                  <a:pt x="239265" y="239265"/>
                </a:moveTo>
                <a:cubicBezTo>
                  <a:pt x="235380" y="243149"/>
                  <a:pt x="235380" y="249449"/>
                  <a:pt x="239265" y="253333"/>
                </a:cubicBezTo>
                <a:lnTo>
                  <a:pt x="274466" y="288554"/>
                </a:lnTo>
                <a:lnTo>
                  <a:pt x="239304" y="323696"/>
                </a:lnTo>
                <a:cubicBezTo>
                  <a:pt x="235414" y="327580"/>
                  <a:pt x="235410" y="333884"/>
                  <a:pt x="239294" y="337774"/>
                </a:cubicBezTo>
                <a:cubicBezTo>
                  <a:pt x="243179" y="341664"/>
                  <a:pt x="249483" y="341668"/>
                  <a:pt x="253373" y="337784"/>
                </a:cubicBezTo>
                <a:lnTo>
                  <a:pt x="288534" y="302623"/>
                </a:lnTo>
                <a:lnTo>
                  <a:pt x="323755" y="337824"/>
                </a:lnTo>
                <a:cubicBezTo>
                  <a:pt x="327572" y="341776"/>
                  <a:pt x="333872" y="341885"/>
                  <a:pt x="337824" y="338069"/>
                </a:cubicBezTo>
                <a:cubicBezTo>
                  <a:pt x="341776" y="334250"/>
                  <a:pt x="341885" y="327952"/>
                  <a:pt x="338069" y="324000"/>
                </a:cubicBezTo>
                <a:cubicBezTo>
                  <a:pt x="337989" y="323917"/>
                  <a:pt x="337907" y="323835"/>
                  <a:pt x="337824" y="323755"/>
                </a:cubicBezTo>
                <a:lnTo>
                  <a:pt x="302623" y="288534"/>
                </a:lnTo>
                <a:lnTo>
                  <a:pt x="337864" y="253313"/>
                </a:lnTo>
                <a:cubicBezTo>
                  <a:pt x="341680" y="249361"/>
                  <a:pt x="341571" y="243061"/>
                  <a:pt x="337619" y="239245"/>
                </a:cubicBezTo>
                <a:cubicBezTo>
                  <a:pt x="333763" y="235522"/>
                  <a:pt x="327652" y="235522"/>
                  <a:pt x="323795" y="239245"/>
                </a:cubicBezTo>
                <a:lnTo>
                  <a:pt x="288554" y="274466"/>
                </a:lnTo>
                <a:lnTo>
                  <a:pt x="253333" y="239245"/>
                </a:lnTo>
                <a:cubicBezTo>
                  <a:pt x="249449" y="235360"/>
                  <a:pt x="243149" y="235360"/>
                  <a:pt x="239265" y="239245"/>
                </a:cubicBezTo>
                <a:close/>
                <a:moveTo>
                  <a:pt x="358181" y="109444"/>
                </a:moveTo>
                <a:lnTo>
                  <a:pt x="358200" y="179548"/>
                </a:lnTo>
                <a:cubicBezTo>
                  <a:pt x="298042" y="141030"/>
                  <a:pt x="218046" y="158572"/>
                  <a:pt x="179528" y="218733"/>
                </a:cubicBezTo>
                <a:cubicBezTo>
                  <a:pt x="152308" y="261245"/>
                  <a:pt x="152308" y="315708"/>
                  <a:pt x="179528" y="358220"/>
                </a:cubicBezTo>
                <a:lnTo>
                  <a:pt x="64671" y="358181"/>
                </a:lnTo>
                <a:cubicBezTo>
                  <a:pt x="28954" y="358181"/>
                  <a:pt x="0" y="329226"/>
                  <a:pt x="0" y="293509"/>
                </a:cubicBezTo>
                <a:lnTo>
                  <a:pt x="0" y="109444"/>
                </a:lnTo>
                <a:lnTo>
                  <a:pt x="358181" y="109444"/>
                </a:lnTo>
                <a:close/>
                <a:moveTo>
                  <a:pt x="293509" y="0"/>
                </a:moveTo>
                <a:cubicBezTo>
                  <a:pt x="329226" y="0"/>
                  <a:pt x="358181" y="28954"/>
                  <a:pt x="358181" y="64671"/>
                </a:cubicBezTo>
                <a:lnTo>
                  <a:pt x="358181" y="79596"/>
                </a:lnTo>
                <a:lnTo>
                  <a:pt x="0" y="79596"/>
                </a:lnTo>
                <a:lnTo>
                  <a:pt x="0" y="64671"/>
                </a:lnTo>
                <a:cubicBezTo>
                  <a:pt x="0" y="28954"/>
                  <a:pt x="28954" y="0"/>
                  <a:pt x="64671" y="0"/>
                </a:cubicBezTo>
                <a:lnTo>
                  <a:pt x="293509" y="0"/>
                </a:lnTo>
                <a:close/>
              </a:path>
            </a:pathLst>
          </a:custGeom>
          <a:gradFill flip="none" rotWithShape="1">
            <a:gsLst>
              <a:gs pos="97000">
                <a:srgbClr val="818EFF"/>
              </a:gs>
              <a:gs pos="50000">
                <a:srgbClr val="2DB4FF"/>
              </a:gs>
              <a:gs pos="3000">
                <a:srgbClr val="0078D4"/>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20" name="Rounded Rectangle 19">
            <a:extLst>
              <a:ext uri="{FF2B5EF4-FFF2-40B4-BE49-F238E27FC236}">
                <a16:creationId xmlns:a16="http://schemas.microsoft.com/office/drawing/2014/main" id="{FB702569-2C7E-47AB-957F-2B292FE84B3B}"/>
              </a:ext>
              <a:ext uri="{C183D7F6-B498-43B3-948B-1728B52AA6E4}">
                <adec:decorative xmlns:adec="http://schemas.microsoft.com/office/drawing/2017/decorative" val="1"/>
              </a:ext>
            </a:extLst>
          </p:cNvPr>
          <p:cNvSpPr/>
          <p:nvPr/>
        </p:nvSpPr>
        <p:spPr>
          <a:xfrm>
            <a:off x="8939347" y="4041911"/>
            <a:ext cx="2660515" cy="2133602"/>
          </a:xfrm>
          <a:prstGeom prst="roundRect">
            <a:avLst>
              <a:gd name="adj" fmla="val 4488"/>
            </a:avLst>
          </a:prstGeom>
          <a:solidFill>
            <a:srgbClr val="F4F3F5"/>
          </a:solidFill>
          <a:ln w="1905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40" name="TextBox 39">
            <a:extLst>
              <a:ext uri="{FF2B5EF4-FFF2-40B4-BE49-F238E27FC236}">
                <a16:creationId xmlns:a16="http://schemas.microsoft.com/office/drawing/2014/main" id="{7E6E7871-F89F-C22D-B293-A5FD10A7104D}"/>
              </a:ext>
            </a:extLst>
          </p:cNvPr>
          <p:cNvSpPr txBox="1"/>
          <p:nvPr/>
        </p:nvSpPr>
        <p:spPr>
          <a:xfrm>
            <a:off x="9064315" y="4721819"/>
            <a:ext cx="2410579" cy="1323439"/>
          </a:xfrm>
          <a:prstGeom prst="rect">
            <a:avLst/>
          </a:prstGeom>
          <a:noFill/>
        </p:spPr>
        <p:txBody>
          <a:bodyPr wrap="square" rtlCol="0">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078D4"/>
                </a:solidFill>
                <a:effectLst/>
                <a:uLnTx/>
                <a:uFillTx/>
                <a:latin typeface="Segoe UI Semibold"/>
                <a:ea typeface="+mn-ea"/>
                <a:cs typeface="+mn-cs"/>
              </a:rPr>
              <a:t>Rollback</a:t>
            </a:r>
            <a:r>
              <a:rPr kumimoji="0" lang="en-US" sz="1600" b="1" i="0" u="none" strike="noStrike" kern="1200" cap="none" spc="0" normalizeH="0" baseline="0" noProof="0">
                <a:ln>
                  <a:noFill/>
                </a:ln>
                <a:solidFill>
                  <a:srgbClr val="091F2E">
                    <a:lumMod val="75000"/>
                    <a:lumOff val="25000"/>
                  </a:srgbClr>
                </a:solidFill>
                <a:effectLst/>
                <a:uLnTx/>
                <a:uFillTx/>
                <a:latin typeface="Segoe UI"/>
                <a:ea typeface="+mn-ea"/>
                <a:cs typeface="+mn-cs"/>
              </a:rPr>
              <a:t> </a:t>
            </a:r>
            <a:r>
              <a:rPr kumimoji="0" lang="en-US" sz="1600" b="0" i="0" u="none" strike="noStrike" kern="1200" cap="none" spc="0" normalizeH="0" baseline="0" noProof="0">
                <a:ln>
                  <a:noFill/>
                </a:ln>
                <a:solidFill>
                  <a:srgbClr val="000000"/>
                </a:solidFill>
                <a:effectLst/>
                <a:uLnTx/>
                <a:uFillTx/>
                <a:latin typeface="Segoe UI"/>
                <a:ea typeface="+mn-ea"/>
                <a:cs typeface="+mn-cs"/>
              </a:rPr>
              <a:t>offers a safety net, enabling you to rollback to the previous build with flexible targeting</a:t>
            </a:r>
          </a:p>
        </p:txBody>
      </p:sp>
      <p:sp>
        <p:nvSpPr>
          <p:cNvPr id="10" name="Graphic 59">
            <a:extLst>
              <a:ext uri="{FF2B5EF4-FFF2-40B4-BE49-F238E27FC236}">
                <a16:creationId xmlns:a16="http://schemas.microsoft.com/office/drawing/2014/main" id="{F0123ADE-6E82-CEEE-15A6-ADE984AD588B}"/>
              </a:ext>
              <a:ext uri="{C183D7F6-B498-43B3-948B-1728B52AA6E4}">
                <adec:decorative xmlns:adec="http://schemas.microsoft.com/office/drawing/2017/decorative" val="1"/>
              </a:ext>
            </a:extLst>
          </p:cNvPr>
          <p:cNvSpPr/>
          <p:nvPr/>
        </p:nvSpPr>
        <p:spPr>
          <a:xfrm>
            <a:off x="9172020" y="4229894"/>
            <a:ext cx="368168" cy="368149"/>
          </a:xfrm>
          <a:custGeom>
            <a:avLst/>
            <a:gdLst>
              <a:gd name="connsiteX0" fmla="*/ 184089 w 368168"/>
              <a:gd name="connsiteY0" fmla="*/ 39801 h 368149"/>
              <a:gd name="connsiteX1" fmla="*/ 328350 w 368168"/>
              <a:gd name="connsiteY1" fmla="*/ 184074 h 368149"/>
              <a:gd name="connsiteX2" fmla="*/ 184077 w 368168"/>
              <a:gd name="connsiteY2" fmla="*/ 328335 h 368149"/>
              <a:gd name="connsiteX3" fmla="*/ 39816 w 368168"/>
              <a:gd name="connsiteY3" fmla="*/ 184062 h 368149"/>
              <a:gd name="connsiteX4" fmla="*/ 40797 w 368168"/>
              <a:gd name="connsiteY4" fmla="*/ 167273 h 368149"/>
              <a:gd name="connsiteX5" fmla="*/ 21893 w 368168"/>
              <a:gd name="connsiteY5" fmla="*/ 144270 h 368149"/>
              <a:gd name="connsiteX6" fmla="*/ 1397 w 368168"/>
              <a:gd name="connsiteY6" fmla="*/ 161582 h 368149"/>
              <a:gd name="connsiteX7" fmla="*/ 161600 w 368168"/>
              <a:gd name="connsiteY7" fmla="*/ 366752 h 368149"/>
              <a:gd name="connsiteX8" fmla="*/ 366771 w 368168"/>
              <a:gd name="connsiteY8" fmla="*/ 206549 h 368149"/>
              <a:gd name="connsiteX9" fmla="*/ 206567 w 368168"/>
              <a:gd name="connsiteY9" fmla="*/ 1379 h 368149"/>
              <a:gd name="connsiteX10" fmla="*/ 69671 w 368168"/>
              <a:gd name="connsiteY10" fmla="*/ 39880 h 368149"/>
              <a:gd name="connsiteX11" fmla="*/ 69671 w 368168"/>
              <a:gd name="connsiteY11" fmla="*/ 29851 h 368149"/>
              <a:gd name="connsiteX12" fmla="*/ 49762 w 368168"/>
              <a:gd name="connsiteY12" fmla="*/ 9942 h 368149"/>
              <a:gd name="connsiteX13" fmla="*/ 29853 w 368168"/>
              <a:gd name="connsiteY13" fmla="*/ 29851 h 368149"/>
              <a:gd name="connsiteX14" fmla="*/ 29853 w 368168"/>
              <a:gd name="connsiteY14" fmla="*/ 83538 h 368149"/>
              <a:gd name="connsiteX15" fmla="*/ 29196 w 368168"/>
              <a:gd name="connsiteY15" fmla="*/ 84573 h 368149"/>
              <a:gd name="connsiteX16" fmla="*/ 29873 w 368168"/>
              <a:gd name="connsiteY16" fmla="*/ 84573 h 368149"/>
              <a:gd name="connsiteX17" fmla="*/ 29873 w 368168"/>
              <a:gd name="connsiteY17" fmla="*/ 89548 h 368149"/>
              <a:gd name="connsiteX18" fmla="*/ 49772 w 368168"/>
              <a:gd name="connsiteY18" fmla="*/ 109447 h 368149"/>
              <a:gd name="connsiteX19" fmla="*/ 109468 w 368168"/>
              <a:gd name="connsiteY19" fmla="*/ 109447 h 368149"/>
              <a:gd name="connsiteX20" fmla="*/ 129367 w 368168"/>
              <a:gd name="connsiteY20" fmla="*/ 89548 h 368149"/>
              <a:gd name="connsiteX21" fmla="*/ 109468 w 368168"/>
              <a:gd name="connsiteY21" fmla="*/ 69649 h 368149"/>
              <a:gd name="connsiteX22" fmla="*/ 96216 w 368168"/>
              <a:gd name="connsiteY22" fmla="*/ 69649 h 368149"/>
              <a:gd name="connsiteX23" fmla="*/ 184089 w 368168"/>
              <a:gd name="connsiteY23" fmla="*/ 39801 h 368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68168" h="368149">
                <a:moveTo>
                  <a:pt x="184089" y="39801"/>
                </a:moveTo>
                <a:cubicBezTo>
                  <a:pt x="263767" y="39804"/>
                  <a:pt x="328354" y="104397"/>
                  <a:pt x="328350" y="184074"/>
                </a:cubicBezTo>
                <a:cubicBezTo>
                  <a:pt x="328347" y="263751"/>
                  <a:pt x="263755" y="328339"/>
                  <a:pt x="184077" y="328335"/>
                </a:cubicBezTo>
                <a:cubicBezTo>
                  <a:pt x="104401" y="328331"/>
                  <a:pt x="39813" y="263739"/>
                  <a:pt x="39816" y="184062"/>
                </a:cubicBezTo>
                <a:cubicBezTo>
                  <a:pt x="39817" y="178452"/>
                  <a:pt x="40144" y="172845"/>
                  <a:pt x="40797" y="167273"/>
                </a:cubicBezTo>
                <a:cubicBezTo>
                  <a:pt x="42150" y="155572"/>
                  <a:pt x="33653" y="144270"/>
                  <a:pt x="21893" y="144270"/>
                </a:cubicBezTo>
                <a:cubicBezTo>
                  <a:pt x="11645" y="144270"/>
                  <a:pt x="2631" y="151394"/>
                  <a:pt x="1397" y="161582"/>
                </a:cubicBezTo>
                <a:cubicBezTo>
                  <a:pt x="-11020" y="262477"/>
                  <a:pt x="60705" y="354335"/>
                  <a:pt x="161600" y="366752"/>
                </a:cubicBezTo>
                <a:cubicBezTo>
                  <a:pt x="262495" y="379171"/>
                  <a:pt x="354352" y="307445"/>
                  <a:pt x="366771" y="206549"/>
                </a:cubicBezTo>
                <a:cubicBezTo>
                  <a:pt x="379188" y="105655"/>
                  <a:pt x="307463" y="13797"/>
                  <a:pt x="206567" y="1379"/>
                </a:cubicBezTo>
                <a:cubicBezTo>
                  <a:pt x="157620" y="-4645"/>
                  <a:pt x="108302" y="9225"/>
                  <a:pt x="69671" y="39880"/>
                </a:cubicBezTo>
                <a:lnTo>
                  <a:pt x="69671" y="29851"/>
                </a:lnTo>
                <a:cubicBezTo>
                  <a:pt x="69671" y="18856"/>
                  <a:pt x="60757" y="9942"/>
                  <a:pt x="49762" y="9942"/>
                </a:cubicBezTo>
                <a:cubicBezTo>
                  <a:pt x="38766" y="9942"/>
                  <a:pt x="29853" y="18856"/>
                  <a:pt x="29853" y="29851"/>
                </a:cubicBezTo>
                <a:lnTo>
                  <a:pt x="29853" y="83538"/>
                </a:lnTo>
                <a:cubicBezTo>
                  <a:pt x="29633" y="83883"/>
                  <a:pt x="29414" y="84227"/>
                  <a:pt x="29196" y="84573"/>
                </a:cubicBezTo>
                <a:lnTo>
                  <a:pt x="29873" y="84573"/>
                </a:lnTo>
                <a:lnTo>
                  <a:pt x="29873" y="89548"/>
                </a:lnTo>
                <a:cubicBezTo>
                  <a:pt x="29873" y="100538"/>
                  <a:pt x="38782" y="109447"/>
                  <a:pt x="49772" y="109447"/>
                </a:cubicBezTo>
                <a:lnTo>
                  <a:pt x="109468" y="109447"/>
                </a:lnTo>
                <a:cubicBezTo>
                  <a:pt x="120458" y="109447"/>
                  <a:pt x="129367" y="100538"/>
                  <a:pt x="129367" y="89548"/>
                </a:cubicBezTo>
                <a:cubicBezTo>
                  <a:pt x="129367" y="78558"/>
                  <a:pt x="120458" y="69649"/>
                  <a:pt x="109468" y="69649"/>
                </a:cubicBezTo>
                <a:lnTo>
                  <a:pt x="96216" y="69649"/>
                </a:lnTo>
                <a:cubicBezTo>
                  <a:pt x="121398" y="50251"/>
                  <a:pt x="152303" y="39754"/>
                  <a:pt x="184089" y="39801"/>
                </a:cubicBezTo>
                <a:close/>
              </a:path>
            </a:pathLst>
          </a:custGeom>
          <a:gradFill flip="none" rotWithShape="1">
            <a:gsLst>
              <a:gs pos="52000">
                <a:srgbClr val="818EFF"/>
              </a:gs>
              <a:gs pos="97000">
                <a:srgbClr val="D660FF"/>
              </a:gs>
              <a:gs pos="3000">
                <a:srgbClr val="2DB4FF"/>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Tree>
    <p:extLst>
      <p:ext uri="{BB962C8B-B14F-4D97-AF65-F5344CB8AC3E}">
        <p14:creationId xmlns:p14="http://schemas.microsoft.com/office/powerpoint/2010/main" val="2712689127"/>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DF820F-F2B3-CDC3-C125-05BB0E1D341D}"/>
              </a:ext>
            </a:extLst>
          </p:cNvPr>
          <p:cNvSpPr>
            <a:spLocks noGrp="1"/>
          </p:cNvSpPr>
          <p:nvPr>
            <p:ph type="title"/>
          </p:nvPr>
        </p:nvSpPr>
        <p:spPr>
          <a:xfrm>
            <a:off x="588261" y="922436"/>
            <a:ext cx="11011601" cy="553998"/>
          </a:xfrm>
        </p:spPr>
        <p:txBody>
          <a:bodyPr/>
          <a:lstStyle/>
          <a:p>
            <a:pPr algn="ctr"/>
            <a:r>
              <a:rPr lang="en-US"/>
              <a:t>Essentials for Copilot success</a:t>
            </a:r>
          </a:p>
        </p:txBody>
      </p:sp>
      <p:sp>
        <p:nvSpPr>
          <p:cNvPr id="10" name="Rounded Rectangle 1">
            <a:extLst>
              <a:ext uri="{FF2B5EF4-FFF2-40B4-BE49-F238E27FC236}">
                <a16:creationId xmlns:a16="http://schemas.microsoft.com/office/drawing/2014/main" id="{97221CE5-3385-BCD2-00A4-83C8E4E0E8D0}"/>
              </a:ext>
              <a:ext uri="{C183D7F6-B498-43B3-948B-1728B52AA6E4}">
                <adec:decorative xmlns:adec="http://schemas.microsoft.com/office/drawing/2017/decorative" val="1"/>
              </a:ext>
            </a:extLst>
          </p:cNvPr>
          <p:cNvSpPr/>
          <p:nvPr/>
        </p:nvSpPr>
        <p:spPr bwMode="auto">
          <a:xfrm>
            <a:off x="7879445" y="2381956"/>
            <a:ext cx="3074305" cy="3134588"/>
          </a:xfrm>
          <a:prstGeom prst="roundRect">
            <a:avLst>
              <a:gd name="adj" fmla="val 2901"/>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32472" fontAlgn="base">
              <a:spcBef>
                <a:spcPct val="0"/>
              </a:spcBef>
              <a:spcAft>
                <a:spcPct val="0"/>
              </a:spcAft>
            </a:pPr>
            <a:endParaRPr lang="en-US" sz="1600">
              <a:solidFill>
                <a:schemeClr val="tx1"/>
              </a:solidFill>
              <a:latin typeface="Segoe UI"/>
              <a:cs typeface="Segoe UI" pitchFamily="34" charset="0"/>
            </a:endParaRPr>
          </a:p>
        </p:txBody>
      </p:sp>
      <p:sp useBgFill="1">
        <p:nvSpPr>
          <p:cNvPr id="11" name="Rounded Rectangle 1">
            <a:extLst>
              <a:ext uri="{FF2B5EF4-FFF2-40B4-BE49-F238E27FC236}">
                <a16:creationId xmlns:a16="http://schemas.microsoft.com/office/drawing/2014/main" id="{E6C1EA12-020C-7647-688E-EDC5FA4E48EE}"/>
              </a:ext>
              <a:ext uri="{C183D7F6-B498-43B3-948B-1728B52AA6E4}">
                <adec:decorative xmlns:adec="http://schemas.microsoft.com/office/drawing/2017/decorative" val="1"/>
              </a:ext>
            </a:extLst>
          </p:cNvPr>
          <p:cNvSpPr/>
          <p:nvPr/>
        </p:nvSpPr>
        <p:spPr bwMode="auto">
          <a:xfrm>
            <a:off x="4569464" y="2381956"/>
            <a:ext cx="3074305" cy="3134588"/>
          </a:xfrm>
          <a:prstGeom prst="roundRect">
            <a:avLst>
              <a:gd name="adj" fmla="val 2901"/>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32472" fontAlgn="base">
              <a:spcBef>
                <a:spcPct val="0"/>
              </a:spcBef>
              <a:spcAft>
                <a:spcPct val="0"/>
              </a:spcAft>
            </a:pPr>
            <a:endParaRPr lang="en-US" sz="1600">
              <a:solidFill>
                <a:schemeClr val="tx1"/>
              </a:solidFill>
              <a:latin typeface="Segoe UI"/>
              <a:cs typeface="Segoe UI" pitchFamily="34" charset="0"/>
            </a:endParaRPr>
          </a:p>
        </p:txBody>
      </p:sp>
      <p:sp>
        <p:nvSpPr>
          <p:cNvPr id="12" name="Rounded Rectangle 1">
            <a:extLst>
              <a:ext uri="{FF2B5EF4-FFF2-40B4-BE49-F238E27FC236}">
                <a16:creationId xmlns:a16="http://schemas.microsoft.com/office/drawing/2014/main" id="{813F768B-DDDD-E919-691A-AA79CC5DD2EE}"/>
              </a:ext>
              <a:ext uri="{C183D7F6-B498-43B3-948B-1728B52AA6E4}">
                <adec:decorative xmlns:adec="http://schemas.microsoft.com/office/drawing/2017/decorative" val="1"/>
              </a:ext>
            </a:extLst>
          </p:cNvPr>
          <p:cNvSpPr/>
          <p:nvPr/>
        </p:nvSpPr>
        <p:spPr bwMode="auto">
          <a:xfrm>
            <a:off x="1259485" y="2381956"/>
            <a:ext cx="3074305" cy="3134588"/>
          </a:xfrm>
          <a:prstGeom prst="roundRect">
            <a:avLst>
              <a:gd name="adj" fmla="val 2901"/>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32472" fontAlgn="base">
              <a:spcBef>
                <a:spcPct val="0"/>
              </a:spcBef>
              <a:spcAft>
                <a:spcPct val="0"/>
              </a:spcAft>
            </a:pPr>
            <a:endParaRPr lang="en-US" sz="1600">
              <a:solidFill>
                <a:schemeClr val="tx1"/>
              </a:solidFill>
              <a:latin typeface="Segoe UI"/>
              <a:cs typeface="Segoe UI" pitchFamily="34" charset="0"/>
            </a:endParaRPr>
          </a:p>
        </p:txBody>
      </p:sp>
      <p:sp>
        <p:nvSpPr>
          <p:cNvPr id="15" name="TextBox 14">
            <a:extLst>
              <a:ext uri="{FF2B5EF4-FFF2-40B4-BE49-F238E27FC236}">
                <a16:creationId xmlns:a16="http://schemas.microsoft.com/office/drawing/2014/main" id="{E9470DDE-8A03-D5A1-54AB-6361EE3EC6AF}"/>
              </a:ext>
              <a:ext uri="{C183D7F6-B498-43B3-948B-1728B52AA6E4}">
                <adec:decorative xmlns:adec="http://schemas.microsoft.com/office/drawing/2017/decorative" val="0"/>
              </a:ext>
            </a:extLst>
          </p:cNvPr>
          <p:cNvSpPr txBox="1"/>
          <p:nvPr/>
        </p:nvSpPr>
        <p:spPr>
          <a:xfrm>
            <a:off x="1495943" y="3639003"/>
            <a:ext cx="2601388" cy="1203527"/>
          </a:xfrm>
          <a:prstGeom prst="rect">
            <a:avLst/>
          </a:prstGeom>
          <a:noFill/>
        </p:spPr>
        <p:txBody>
          <a:bodyPr wrap="square" lIns="0" tIns="0" rIns="0" bIns="0" anchor="t">
            <a:noAutofit/>
          </a:bodyPr>
          <a:lstStyle/>
          <a:p>
            <a:pPr marL="0" marR="0" lvl="0" indent="0" algn="ctr" defTabSz="914400" rtl="0" eaLnBrk="1" fontAlgn="auto" latinLnBrk="0" hangingPunct="1">
              <a:spcBef>
                <a:spcPts val="0"/>
              </a:spcBef>
              <a:spcAft>
                <a:spcPts val="700"/>
              </a:spcAft>
              <a:buClrTx/>
              <a:buSzTx/>
              <a:buFontTx/>
              <a:buNone/>
              <a:tabLst/>
              <a:defRPr/>
            </a:pPr>
            <a:r>
              <a:rPr lang="en-US">
                <a:cs typeface="Segoe UI Semibold" panose="020B0502040204020203" pitchFamily="34" charset="0"/>
              </a:rPr>
              <a:t>Nominate and activate your Copilot executive </a:t>
            </a:r>
            <a:r>
              <a:rPr lang="en-US" b="1">
                <a:solidFill>
                  <a:srgbClr val="0078D4"/>
                </a:solidFill>
                <a:latin typeface="Segoe UI Semibold" panose="020B0502040204020203" pitchFamily="34" charset="0"/>
                <a:cs typeface="Segoe UI Semibold" panose="020B0502040204020203" pitchFamily="34" charset="0"/>
              </a:rPr>
              <a:t>sponsors</a:t>
            </a:r>
            <a:r>
              <a:rPr lang="en-US">
                <a:cs typeface="Segoe UI Semibold" panose="020B0502040204020203" pitchFamily="34" charset="0"/>
              </a:rPr>
              <a:t>, in partnership with your AI Council</a:t>
            </a:r>
          </a:p>
        </p:txBody>
      </p:sp>
      <p:sp>
        <p:nvSpPr>
          <p:cNvPr id="13" name="TextBox 12">
            <a:extLst>
              <a:ext uri="{FF2B5EF4-FFF2-40B4-BE49-F238E27FC236}">
                <a16:creationId xmlns:a16="http://schemas.microsoft.com/office/drawing/2014/main" id="{7B0FC43B-3BCC-F73F-8E2E-0B327CF4AF04}"/>
              </a:ext>
              <a:ext uri="{C183D7F6-B498-43B3-948B-1728B52AA6E4}">
                <adec:decorative xmlns:adec="http://schemas.microsoft.com/office/drawing/2017/decorative" val="0"/>
              </a:ext>
            </a:extLst>
          </p:cNvPr>
          <p:cNvSpPr txBox="1"/>
          <p:nvPr/>
        </p:nvSpPr>
        <p:spPr>
          <a:xfrm>
            <a:off x="5041597" y="3639003"/>
            <a:ext cx="2130038" cy="1466396"/>
          </a:xfrm>
          <a:prstGeom prst="rect">
            <a:avLst/>
          </a:prstGeom>
          <a:noFill/>
        </p:spPr>
        <p:txBody>
          <a:bodyPr wrap="square" lIns="0" tIns="0" rIns="0" bIns="0" anchor="t">
            <a:noAutofit/>
          </a:bodyPr>
          <a:lstStyle/>
          <a:p>
            <a:pPr algn="ctr">
              <a:spcAft>
                <a:spcPts val="700"/>
              </a:spcAft>
              <a:defRPr/>
            </a:pPr>
            <a:r>
              <a:rPr lang="en-US">
                <a:cs typeface="Segoe UI Semibold" panose="020B0502040204020203" pitchFamily="34" charset="0"/>
              </a:rPr>
              <a:t>Accelerate your business impact by defining highest value </a:t>
            </a:r>
            <a:r>
              <a:rPr lang="en-US" b="1">
                <a:solidFill>
                  <a:srgbClr val="0078D4"/>
                </a:solidFill>
                <a:latin typeface="Segoe UI Semibold" panose="020B0502040204020203" pitchFamily="34" charset="0"/>
                <a:cs typeface="Segoe UI Semibold" panose="020B0502040204020203" pitchFamily="34" charset="0"/>
              </a:rPr>
              <a:t>scenarios</a:t>
            </a:r>
          </a:p>
        </p:txBody>
      </p:sp>
      <p:sp>
        <p:nvSpPr>
          <p:cNvPr id="14" name="TextBox 13">
            <a:extLst>
              <a:ext uri="{FF2B5EF4-FFF2-40B4-BE49-F238E27FC236}">
                <a16:creationId xmlns:a16="http://schemas.microsoft.com/office/drawing/2014/main" id="{E6C2DF16-ACD8-4A24-5EAB-C1A361478DAD}"/>
              </a:ext>
              <a:ext uri="{C183D7F6-B498-43B3-948B-1728B52AA6E4}">
                <adec:decorative xmlns:adec="http://schemas.microsoft.com/office/drawing/2017/decorative" val="0"/>
              </a:ext>
            </a:extLst>
          </p:cNvPr>
          <p:cNvSpPr txBox="1"/>
          <p:nvPr/>
        </p:nvSpPr>
        <p:spPr>
          <a:xfrm>
            <a:off x="8390593" y="3639003"/>
            <a:ext cx="2052008" cy="1311103"/>
          </a:xfrm>
          <a:prstGeom prst="rect">
            <a:avLst/>
          </a:prstGeom>
          <a:noFill/>
        </p:spPr>
        <p:txBody>
          <a:bodyPr wrap="square" lIns="0" tIns="0" rIns="0" bIns="0" anchor="t">
            <a:noAutofit/>
          </a:bodyPr>
          <a:lstStyle/>
          <a:p>
            <a:pPr algn="ctr">
              <a:spcAft>
                <a:spcPts val="700"/>
              </a:spcAft>
              <a:defRPr/>
            </a:pPr>
            <a:r>
              <a:rPr lang="en-US">
                <a:cs typeface="Segoe UI Semibold" panose="020B0502040204020203" pitchFamily="34" charset="0"/>
              </a:rPr>
              <a:t>Define your path to </a:t>
            </a:r>
            <a:r>
              <a:rPr lang="en-US" b="1">
                <a:solidFill>
                  <a:srgbClr val="0078D4"/>
                </a:solidFill>
                <a:latin typeface="Segoe UI Semibold" panose="020B0502040204020203" pitchFamily="34" charset="0"/>
                <a:cs typeface="Segoe UI Semibold" panose="020B0502040204020203" pitchFamily="34" charset="0"/>
              </a:rPr>
              <a:t>secure</a:t>
            </a:r>
            <a:r>
              <a:rPr lang="en-US">
                <a:cs typeface="Segoe UI Semibold" panose="020B0502040204020203" pitchFamily="34" charset="0"/>
              </a:rPr>
              <a:t> your data for compliance and peace of mind</a:t>
            </a:r>
          </a:p>
        </p:txBody>
      </p:sp>
      <p:sp>
        <p:nvSpPr>
          <p:cNvPr id="16" name="Graphic 27">
            <a:extLst>
              <a:ext uri="{FF2B5EF4-FFF2-40B4-BE49-F238E27FC236}">
                <a16:creationId xmlns:a16="http://schemas.microsoft.com/office/drawing/2014/main" id="{96137AB6-554B-2FAD-C7EE-436F777098C6}"/>
              </a:ext>
              <a:ext uri="{C183D7F6-B498-43B3-948B-1728B52AA6E4}">
                <adec:decorative xmlns:adec="http://schemas.microsoft.com/office/drawing/2017/decorative" val="1"/>
              </a:ext>
            </a:extLst>
          </p:cNvPr>
          <p:cNvSpPr/>
          <p:nvPr/>
        </p:nvSpPr>
        <p:spPr>
          <a:xfrm>
            <a:off x="9157464" y="2827790"/>
            <a:ext cx="518266" cy="518318"/>
          </a:xfrm>
          <a:custGeom>
            <a:avLst/>
            <a:gdLst>
              <a:gd name="connsiteX0" fmla="*/ 315619 w 789046"/>
              <a:gd name="connsiteY0" fmla="*/ 0 h 789125"/>
              <a:gd name="connsiteX1" fmla="*/ 473428 w 789046"/>
              <a:gd name="connsiteY1" fmla="*/ 157809 h 789125"/>
              <a:gd name="connsiteX2" fmla="*/ 473428 w 789046"/>
              <a:gd name="connsiteY2" fmla="*/ 236714 h 789125"/>
              <a:gd name="connsiteX3" fmla="*/ 572059 w 789046"/>
              <a:gd name="connsiteY3" fmla="*/ 236714 h 789125"/>
              <a:gd name="connsiteX4" fmla="*/ 631237 w 789046"/>
              <a:gd name="connsiteY4" fmla="*/ 295893 h 789125"/>
              <a:gd name="connsiteX5" fmla="*/ 631237 w 789046"/>
              <a:gd name="connsiteY5" fmla="*/ 355071 h 789125"/>
              <a:gd name="connsiteX6" fmla="*/ 595888 w 789046"/>
              <a:gd name="connsiteY6" fmla="*/ 368051 h 789125"/>
              <a:gd name="connsiteX7" fmla="*/ 591667 w 789046"/>
              <a:gd name="connsiteY7" fmla="*/ 371996 h 789125"/>
              <a:gd name="connsiteX8" fmla="*/ 489209 w 789046"/>
              <a:gd name="connsiteY8" fmla="*/ 420838 h 789125"/>
              <a:gd name="connsiteX9" fmla="*/ 433976 w 789046"/>
              <a:gd name="connsiteY9" fmla="*/ 476703 h 789125"/>
              <a:gd name="connsiteX10" fmla="*/ 433976 w 789046"/>
              <a:gd name="connsiteY10" fmla="*/ 575373 h 789125"/>
              <a:gd name="connsiteX11" fmla="*/ 539708 w 789046"/>
              <a:gd name="connsiteY11" fmla="*/ 789126 h 789125"/>
              <a:gd name="connsiteX12" fmla="*/ 59179 w 789046"/>
              <a:gd name="connsiteY12" fmla="*/ 789047 h 789125"/>
              <a:gd name="connsiteX13" fmla="*/ 0 w 789046"/>
              <a:gd name="connsiteY13" fmla="*/ 729868 h 789125"/>
              <a:gd name="connsiteX14" fmla="*/ 0 w 789046"/>
              <a:gd name="connsiteY14" fmla="*/ 295893 h 789125"/>
              <a:gd name="connsiteX15" fmla="*/ 59179 w 789046"/>
              <a:gd name="connsiteY15" fmla="*/ 236714 h 789125"/>
              <a:gd name="connsiteX16" fmla="*/ 157809 w 789046"/>
              <a:gd name="connsiteY16" fmla="*/ 236714 h 789125"/>
              <a:gd name="connsiteX17" fmla="*/ 157809 w 789046"/>
              <a:gd name="connsiteY17" fmla="*/ 157809 h 789125"/>
              <a:gd name="connsiteX18" fmla="*/ 315619 w 789046"/>
              <a:gd name="connsiteY18" fmla="*/ 0 h 789125"/>
              <a:gd name="connsiteX19" fmla="*/ 642442 w 789046"/>
              <a:gd name="connsiteY19" fmla="*/ 399337 h 789125"/>
              <a:gd name="connsiteX20" fmla="*/ 773266 w 789046"/>
              <a:gd name="connsiteY20" fmla="*/ 460290 h 789125"/>
              <a:gd name="connsiteX21" fmla="*/ 788731 w 789046"/>
              <a:gd name="connsiteY21" fmla="*/ 473389 h 789125"/>
              <a:gd name="connsiteX22" fmla="*/ 789047 w 789046"/>
              <a:gd name="connsiteY22" fmla="*/ 476703 h 789125"/>
              <a:gd name="connsiteX23" fmla="*/ 789047 w 789046"/>
              <a:gd name="connsiteY23" fmla="*/ 575373 h 789125"/>
              <a:gd name="connsiteX24" fmla="*/ 636248 w 789046"/>
              <a:gd name="connsiteY24" fmla="*/ 788218 h 789125"/>
              <a:gd name="connsiteX25" fmla="*/ 626266 w 789046"/>
              <a:gd name="connsiteY25" fmla="*/ 788218 h 789125"/>
              <a:gd name="connsiteX26" fmla="*/ 473586 w 789046"/>
              <a:gd name="connsiteY26" fmla="*/ 585828 h 789125"/>
              <a:gd name="connsiteX27" fmla="*/ 473428 w 789046"/>
              <a:gd name="connsiteY27" fmla="*/ 575412 h 789125"/>
              <a:gd name="connsiteX28" fmla="*/ 473428 w 789046"/>
              <a:gd name="connsiteY28" fmla="*/ 476781 h 789125"/>
              <a:gd name="connsiteX29" fmla="*/ 489209 w 789046"/>
              <a:gd name="connsiteY29" fmla="*/ 460330 h 789125"/>
              <a:gd name="connsiteX30" fmla="*/ 620112 w 789046"/>
              <a:gd name="connsiteY30" fmla="*/ 399376 h 789125"/>
              <a:gd name="connsiteX31" fmla="*/ 641807 w 789046"/>
              <a:gd name="connsiteY31" fmla="*/ 398741 h 789125"/>
              <a:gd name="connsiteX32" fmla="*/ 642442 w 789046"/>
              <a:gd name="connsiteY32" fmla="*/ 399376 h 789125"/>
              <a:gd name="connsiteX33" fmla="*/ 315619 w 789046"/>
              <a:gd name="connsiteY33" fmla="*/ 453702 h 789125"/>
              <a:gd name="connsiteX34" fmla="*/ 256440 w 789046"/>
              <a:gd name="connsiteY34" fmla="*/ 512880 h 789125"/>
              <a:gd name="connsiteX35" fmla="*/ 315619 w 789046"/>
              <a:gd name="connsiteY35" fmla="*/ 572059 h 789125"/>
              <a:gd name="connsiteX36" fmla="*/ 374797 w 789046"/>
              <a:gd name="connsiteY36" fmla="*/ 512880 h 789125"/>
              <a:gd name="connsiteX37" fmla="*/ 315619 w 789046"/>
              <a:gd name="connsiteY37" fmla="*/ 453702 h 789125"/>
              <a:gd name="connsiteX38" fmla="*/ 315619 w 789046"/>
              <a:gd name="connsiteY38" fmla="*/ 78905 h 789125"/>
              <a:gd name="connsiteX39" fmla="*/ 236714 w 789046"/>
              <a:gd name="connsiteY39" fmla="*/ 157809 h 789125"/>
              <a:gd name="connsiteX40" fmla="*/ 236714 w 789046"/>
              <a:gd name="connsiteY40" fmla="*/ 236714 h 789125"/>
              <a:gd name="connsiteX41" fmla="*/ 394523 w 789046"/>
              <a:gd name="connsiteY41" fmla="*/ 236714 h 789125"/>
              <a:gd name="connsiteX42" fmla="*/ 394523 w 789046"/>
              <a:gd name="connsiteY42" fmla="*/ 157809 h 789125"/>
              <a:gd name="connsiteX43" fmla="*/ 315619 w 789046"/>
              <a:gd name="connsiteY43" fmla="*/ 78905 h 78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789046" h="789125">
                <a:moveTo>
                  <a:pt x="315619" y="0"/>
                </a:moveTo>
                <a:cubicBezTo>
                  <a:pt x="402773" y="0"/>
                  <a:pt x="473428" y="70654"/>
                  <a:pt x="473428" y="157809"/>
                </a:cubicBezTo>
                <a:lnTo>
                  <a:pt x="473428" y="236714"/>
                </a:lnTo>
                <a:lnTo>
                  <a:pt x="572059" y="236714"/>
                </a:lnTo>
                <a:cubicBezTo>
                  <a:pt x="604741" y="236714"/>
                  <a:pt x="631237" y="263209"/>
                  <a:pt x="631237" y="295893"/>
                </a:cubicBezTo>
                <a:lnTo>
                  <a:pt x="631237" y="355071"/>
                </a:lnTo>
                <a:cubicBezTo>
                  <a:pt x="618652" y="355071"/>
                  <a:pt x="606106" y="359411"/>
                  <a:pt x="595888" y="368051"/>
                </a:cubicBezTo>
                <a:lnTo>
                  <a:pt x="591667" y="371996"/>
                </a:lnTo>
                <a:cubicBezTo>
                  <a:pt x="559631" y="405333"/>
                  <a:pt x="526334" y="420838"/>
                  <a:pt x="489209" y="420838"/>
                </a:cubicBezTo>
                <a:cubicBezTo>
                  <a:pt x="458318" y="420838"/>
                  <a:pt x="433976" y="446206"/>
                  <a:pt x="433976" y="476703"/>
                </a:cubicBezTo>
                <a:lnTo>
                  <a:pt x="433976" y="575373"/>
                </a:lnTo>
                <a:cubicBezTo>
                  <a:pt x="433976" y="669033"/>
                  <a:pt x="470430" y="741862"/>
                  <a:pt x="539708" y="789126"/>
                </a:cubicBezTo>
                <a:lnTo>
                  <a:pt x="59179" y="789047"/>
                </a:lnTo>
                <a:cubicBezTo>
                  <a:pt x="26495" y="789047"/>
                  <a:pt x="0" y="762550"/>
                  <a:pt x="0" y="729868"/>
                </a:cubicBezTo>
                <a:lnTo>
                  <a:pt x="0" y="295893"/>
                </a:lnTo>
                <a:cubicBezTo>
                  <a:pt x="0" y="263209"/>
                  <a:pt x="26495" y="236714"/>
                  <a:pt x="59179" y="236714"/>
                </a:cubicBezTo>
                <a:lnTo>
                  <a:pt x="157809" y="236714"/>
                </a:lnTo>
                <a:lnTo>
                  <a:pt x="157809" y="157809"/>
                </a:lnTo>
                <a:cubicBezTo>
                  <a:pt x="157809" y="70654"/>
                  <a:pt x="228463" y="0"/>
                  <a:pt x="315619" y="0"/>
                </a:cubicBezTo>
                <a:close/>
                <a:moveTo>
                  <a:pt x="642442" y="399337"/>
                </a:moveTo>
                <a:cubicBezTo>
                  <a:pt x="681579" y="440209"/>
                  <a:pt x="724937" y="460290"/>
                  <a:pt x="773266" y="460290"/>
                </a:cubicBezTo>
                <a:cubicBezTo>
                  <a:pt x="780880" y="460290"/>
                  <a:pt x="787271" y="465932"/>
                  <a:pt x="788731" y="473389"/>
                </a:cubicBezTo>
                <a:lnTo>
                  <a:pt x="789047" y="476703"/>
                </a:lnTo>
                <a:lnTo>
                  <a:pt x="789047" y="575373"/>
                </a:lnTo>
                <a:cubicBezTo>
                  <a:pt x="789047" y="681184"/>
                  <a:pt x="737246" y="753145"/>
                  <a:pt x="636248" y="788218"/>
                </a:cubicBezTo>
                <a:cubicBezTo>
                  <a:pt x="633017" y="789343"/>
                  <a:pt x="629498" y="789343"/>
                  <a:pt x="626266" y="788218"/>
                </a:cubicBezTo>
                <a:cubicBezTo>
                  <a:pt x="528582" y="754289"/>
                  <a:pt x="476939" y="685958"/>
                  <a:pt x="473586" y="585828"/>
                </a:cubicBezTo>
                <a:lnTo>
                  <a:pt x="473428" y="575412"/>
                </a:lnTo>
                <a:lnTo>
                  <a:pt x="473428" y="476781"/>
                </a:lnTo>
                <a:cubicBezTo>
                  <a:pt x="473428" y="467707"/>
                  <a:pt x="480529" y="460330"/>
                  <a:pt x="489209" y="460330"/>
                </a:cubicBezTo>
                <a:cubicBezTo>
                  <a:pt x="537459" y="460330"/>
                  <a:pt x="580857" y="440209"/>
                  <a:pt x="620112" y="399376"/>
                </a:cubicBezTo>
                <a:cubicBezTo>
                  <a:pt x="625927" y="393210"/>
                  <a:pt x="635640" y="392926"/>
                  <a:pt x="641807" y="398741"/>
                </a:cubicBezTo>
                <a:cubicBezTo>
                  <a:pt x="642024" y="398946"/>
                  <a:pt x="642237" y="399159"/>
                  <a:pt x="642442" y="399376"/>
                </a:cubicBezTo>
                <a:close/>
                <a:moveTo>
                  <a:pt x="315619" y="453702"/>
                </a:moveTo>
                <a:cubicBezTo>
                  <a:pt x="282935" y="453702"/>
                  <a:pt x="256440" y="480198"/>
                  <a:pt x="256440" y="512880"/>
                </a:cubicBezTo>
                <a:cubicBezTo>
                  <a:pt x="256440" y="545563"/>
                  <a:pt x="282935" y="572059"/>
                  <a:pt x="315619" y="572059"/>
                </a:cubicBezTo>
                <a:cubicBezTo>
                  <a:pt x="348301" y="572059"/>
                  <a:pt x="374797" y="545563"/>
                  <a:pt x="374797" y="512880"/>
                </a:cubicBezTo>
                <a:cubicBezTo>
                  <a:pt x="374797" y="480198"/>
                  <a:pt x="348301" y="453702"/>
                  <a:pt x="315619" y="453702"/>
                </a:cubicBezTo>
                <a:close/>
                <a:moveTo>
                  <a:pt x="315619" y="78905"/>
                </a:moveTo>
                <a:cubicBezTo>
                  <a:pt x="272041" y="78905"/>
                  <a:pt x="236714" y="114231"/>
                  <a:pt x="236714" y="157809"/>
                </a:cubicBezTo>
                <a:lnTo>
                  <a:pt x="236714" y="236714"/>
                </a:lnTo>
                <a:lnTo>
                  <a:pt x="394523" y="236714"/>
                </a:lnTo>
                <a:lnTo>
                  <a:pt x="394523" y="157809"/>
                </a:lnTo>
                <a:cubicBezTo>
                  <a:pt x="394523" y="114231"/>
                  <a:pt x="359198" y="78905"/>
                  <a:pt x="315619" y="78905"/>
                </a:cubicBezTo>
                <a:close/>
              </a:path>
            </a:pathLst>
          </a:custGeom>
          <a:gradFill flip="none" rotWithShape="1">
            <a:gsLst>
              <a:gs pos="3000">
                <a:srgbClr val="818EFF"/>
              </a:gs>
              <a:gs pos="50000">
                <a:srgbClr val="D660FF"/>
              </a:gs>
              <a:gs pos="97000">
                <a:srgbClr val="FEA874"/>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17" name="Graphic 31">
            <a:extLst>
              <a:ext uri="{FF2B5EF4-FFF2-40B4-BE49-F238E27FC236}">
                <a16:creationId xmlns:a16="http://schemas.microsoft.com/office/drawing/2014/main" id="{4F111B1C-B71F-FA4B-E026-0CD39157F2E3}"/>
              </a:ext>
              <a:ext uri="{C183D7F6-B498-43B3-948B-1728B52AA6E4}">
                <adec:decorative xmlns:adec="http://schemas.microsoft.com/office/drawing/2017/decorative" val="1"/>
              </a:ext>
            </a:extLst>
          </p:cNvPr>
          <p:cNvSpPr/>
          <p:nvPr/>
        </p:nvSpPr>
        <p:spPr>
          <a:xfrm>
            <a:off x="5907701" y="2838305"/>
            <a:ext cx="397830" cy="497288"/>
          </a:xfrm>
          <a:custGeom>
            <a:avLst/>
            <a:gdLst>
              <a:gd name="connsiteX0" fmla="*/ 76200 w 152400"/>
              <a:gd name="connsiteY0" fmla="*/ 57150 h 190500"/>
              <a:gd name="connsiteX1" fmla="*/ 76200 w 152400"/>
              <a:gd name="connsiteY1" fmla="*/ 0 h 190500"/>
              <a:gd name="connsiteX2" fmla="*/ 19050 w 152400"/>
              <a:gd name="connsiteY2" fmla="*/ 0 h 190500"/>
              <a:gd name="connsiteX3" fmla="*/ 0 w 152400"/>
              <a:gd name="connsiteY3" fmla="*/ 19050 h 190500"/>
              <a:gd name="connsiteX4" fmla="*/ 0 w 152400"/>
              <a:gd name="connsiteY4" fmla="*/ 171450 h 190500"/>
              <a:gd name="connsiteX5" fmla="*/ 19050 w 152400"/>
              <a:gd name="connsiteY5" fmla="*/ 190500 h 190500"/>
              <a:gd name="connsiteX6" fmla="*/ 133350 w 152400"/>
              <a:gd name="connsiteY6" fmla="*/ 190500 h 190500"/>
              <a:gd name="connsiteX7" fmla="*/ 152400 w 152400"/>
              <a:gd name="connsiteY7" fmla="*/ 171450 h 190500"/>
              <a:gd name="connsiteX8" fmla="*/ 152400 w 152400"/>
              <a:gd name="connsiteY8" fmla="*/ 76200 h 190500"/>
              <a:gd name="connsiteX9" fmla="*/ 95250 w 152400"/>
              <a:gd name="connsiteY9" fmla="*/ 76200 h 190500"/>
              <a:gd name="connsiteX10" fmla="*/ 76200 w 152400"/>
              <a:gd name="connsiteY10" fmla="*/ 57150 h 190500"/>
              <a:gd name="connsiteX11" fmla="*/ 28575 w 152400"/>
              <a:gd name="connsiteY11" fmla="*/ 97631 h 190500"/>
              <a:gd name="connsiteX12" fmla="*/ 35719 w 152400"/>
              <a:gd name="connsiteY12" fmla="*/ 90488 h 190500"/>
              <a:gd name="connsiteX13" fmla="*/ 42863 w 152400"/>
              <a:gd name="connsiteY13" fmla="*/ 97631 h 190500"/>
              <a:gd name="connsiteX14" fmla="*/ 35719 w 152400"/>
              <a:gd name="connsiteY14" fmla="*/ 104775 h 190500"/>
              <a:gd name="connsiteX15" fmla="*/ 28575 w 152400"/>
              <a:gd name="connsiteY15" fmla="*/ 97631 h 190500"/>
              <a:gd name="connsiteX16" fmla="*/ 28575 w 152400"/>
              <a:gd name="connsiteY16" fmla="*/ 126206 h 190500"/>
              <a:gd name="connsiteX17" fmla="*/ 35719 w 152400"/>
              <a:gd name="connsiteY17" fmla="*/ 119063 h 190500"/>
              <a:gd name="connsiteX18" fmla="*/ 42863 w 152400"/>
              <a:gd name="connsiteY18" fmla="*/ 126206 h 190500"/>
              <a:gd name="connsiteX19" fmla="*/ 35719 w 152400"/>
              <a:gd name="connsiteY19" fmla="*/ 133350 h 190500"/>
              <a:gd name="connsiteX20" fmla="*/ 28575 w 152400"/>
              <a:gd name="connsiteY20" fmla="*/ 126206 h 190500"/>
              <a:gd name="connsiteX21" fmla="*/ 28575 w 152400"/>
              <a:gd name="connsiteY21" fmla="*/ 154781 h 190500"/>
              <a:gd name="connsiteX22" fmla="*/ 35719 w 152400"/>
              <a:gd name="connsiteY22" fmla="*/ 147638 h 190500"/>
              <a:gd name="connsiteX23" fmla="*/ 42863 w 152400"/>
              <a:gd name="connsiteY23" fmla="*/ 154781 h 190500"/>
              <a:gd name="connsiteX24" fmla="*/ 35719 w 152400"/>
              <a:gd name="connsiteY24" fmla="*/ 161925 h 190500"/>
              <a:gd name="connsiteX25" fmla="*/ 28575 w 152400"/>
              <a:gd name="connsiteY25" fmla="*/ 154781 h 190500"/>
              <a:gd name="connsiteX26" fmla="*/ 57150 w 152400"/>
              <a:gd name="connsiteY26" fmla="*/ 97631 h 190500"/>
              <a:gd name="connsiteX27" fmla="*/ 64294 w 152400"/>
              <a:gd name="connsiteY27" fmla="*/ 90488 h 190500"/>
              <a:gd name="connsiteX28" fmla="*/ 116681 w 152400"/>
              <a:gd name="connsiteY28" fmla="*/ 90488 h 190500"/>
              <a:gd name="connsiteX29" fmla="*/ 123825 w 152400"/>
              <a:gd name="connsiteY29" fmla="*/ 97631 h 190500"/>
              <a:gd name="connsiteX30" fmla="*/ 116681 w 152400"/>
              <a:gd name="connsiteY30" fmla="*/ 104775 h 190500"/>
              <a:gd name="connsiteX31" fmla="*/ 64294 w 152400"/>
              <a:gd name="connsiteY31" fmla="*/ 104775 h 190500"/>
              <a:gd name="connsiteX32" fmla="*/ 57150 w 152400"/>
              <a:gd name="connsiteY32" fmla="*/ 97631 h 190500"/>
              <a:gd name="connsiteX33" fmla="*/ 57150 w 152400"/>
              <a:gd name="connsiteY33" fmla="*/ 126206 h 190500"/>
              <a:gd name="connsiteX34" fmla="*/ 64294 w 152400"/>
              <a:gd name="connsiteY34" fmla="*/ 119063 h 190500"/>
              <a:gd name="connsiteX35" fmla="*/ 116681 w 152400"/>
              <a:gd name="connsiteY35" fmla="*/ 119063 h 190500"/>
              <a:gd name="connsiteX36" fmla="*/ 123825 w 152400"/>
              <a:gd name="connsiteY36" fmla="*/ 126206 h 190500"/>
              <a:gd name="connsiteX37" fmla="*/ 116681 w 152400"/>
              <a:gd name="connsiteY37" fmla="*/ 133350 h 190500"/>
              <a:gd name="connsiteX38" fmla="*/ 64294 w 152400"/>
              <a:gd name="connsiteY38" fmla="*/ 133350 h 190500"/>
              <a:gd name="connsiteX39" fmla="*/ 57150 w 152400"/>
              <a:gd name="connsiteY39" fmla="*/ 126206 h 190500"/>
              <a:gd name="connsiteX40" fmla="*/ 57150 w 152400"/>
              <a:gd name="connsiteY40" fmla="*/ 154781 h 190500"/>
              <a:gd name="connsiteX41" fmla="*/ 64294 w 152400"/>
              <a:gd name="connsiteY41" fmla="*/ 147638 h 190500"/>
              <a:gd name="connsiteX42" fmla="*/ 116681 w 152400"/>
              <a:gd name="connsiteY42" fmla="*/ 147638 h 190500"/>
              <a:gd name="connsiteX43" fmla="*/ 123825 w 152400"/>
              <a:gd name="connsiteY43" fmla="*/ 154781 h 190500"/>
              <a:gd name="connsiteX44" fmla="*/ 116681 w 152400"/>
              <a:gd name="connsiteY44" fmla="*/ 161925 h 190500"/>
              <a:gd name="connsiteX45" fmla="*/ 64294 w 152400"/>
              <a:gd name="connsiteY45" fmla="*/ 161925 h 190500"/>
              <a:gd name="connsiteX46" fmla="*/ 57150 w 152400"/>
              <a:gd name="connsiteY46" fmla="*/ 154781 h 190500"/>
              <a:gd name="connsiteX47" fmla="*/ 90488 w 152400"/>
              <a:gd name="connsiteY47" fmla="*/ 57150 h 190500"/>
              <a:gd name="connsiteX48" fmla="*/ 90488 w 152400"/>
              <a:gd name="connsiteY48" fmla="*/ 4763 h 190500"/>
              <a:gd name="connsiteX49" fmla="*/ 147638 w 152400"/>
              <a:gd name="connsiteY49" fmla="*/ 61913 h 190500"/>
              <a:gd name="connsiteX50" fmla="*/ 95250 w 152400"/>
              <a:gd name="connsiteY50" fmla="*/ 61913 h 190500"/>
              <a:gd name="connsiteX51" fmla="*/ 90488 w 152400"/>
              <a:gd name="connsiteY51" fmla="*/ 57150 h 190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52400" h="190500">
                <a:moveTo>
                  <a:pt x="76200" y="57150"/>
                </a:moveTo>
                <a:lnTo>
                  <a:pt x="76200" y="0"/>
                </a:lnTo>
                <a:lnTo>
                  <a:pt x="19050" y="0"/>
                </a:lnTo>
                <a:cubicBezTo>
                  <a:pt x="8529" y="0"/>
                  <a:pt x="0" y="8529"/>
                  <a:pt x="0" y="19050"/>
                </a:cubicBezTo>
                <a:lnTo>
                  <a:pt x="0" y="171450"/>
                </a:lnTo>
                <a:cubicBezTo>
                  <a:pt x="0" y="181971"/>
                  <a:pt x="8529" y="190500"/>
                  <a:pt x="19050" y="190500"/>
                </a:cubicBezTo>
                <a:lnTo>
                  <a:pt x="133350" y="190500"/>
                </a:lnTo>
                <a:cubicBezTo>
                  <a:pt x="143871" y="190500"/>
                  <a:pt x="152400" y="181971"/>
                  <a:pt x="152400" y="171450"/>
                </a:cubicBezTo>
                <a:lnTo>
                  <a:pt x="152400" y="76200"/>
                </a:lnTo>
                <a:lnTo>
                  <a:pt x="95250" y="76200"/>
                </a:lnTo>
                <a:cubicBezTo>
                  <a:pt x="84729" y="76200"/>
                  <a:pt x="76200" y="67671"/>
                  <a:pt x="76200" y="57150"/>
                </a:cubicBezTo>
                <a:close/>
                <a:moveTo>
                  <a:pt x="28575" y="97631"/>
                </a:moveTo>
                <a:cubicBezTo>
                  <a:pt x="28575" y="93686"/>
                  <a:pt x="31773" y="90488"/>
                  <a:pt x="35719" y="90488"/>
                </a:cubicBezTo>
                <a:cubicBezTo>
                  <a:pt x="39664" y="90488"/>
                  <a:pt x="42863" y="93686"/>
                  <a:pt x="42863" y="97631"/>
                </a:cubicBezTo>
                <a:cubicBezTo>
                  <a:pt x="42863" y="101577"/>
                  <a:pt x="39664" y="104775"/>
                  <a:pt x="35719" y="104775"/>
                </a:cubicBezTo>
                <a:cubicBezTo>
                  <a:pt x="31773" y="104775"/>
                  <a:pt x="28575" y="101577"/>
                  <a:pt x="28575" y="97631"/>
                </a:cubicBezTo>
                <a:close/>
                <a:moveTo>
                  <a:pt x="28575" y="126206"/>
                </a:moveTo>
                <a:cubicBezTo>
                  <a:pt x="28575" y="122261"/>
                  <a:pt x="31773" y="119063"/>
                  <a:pt x="35719" y="119063"/>
                </a:cubicBezTo>
                <a:cubicBezTo>
                  <a:pt x="39664" y="119063"/>
                  <a:pt x="42863" y="122261"/>
                  <a:pt x="42863" y="126206"/>
                </a:cubicBezTo>
                <a:cubicBezTo>
                  <a:pt x="42863" y="130152"/>
                  <a:pt x="39664" y="133350"/>
                  <a:pt x="35719" y="133350"/>
                </a:cubicBezTo>
                <a:cubicBezTo>
                  <a:pt x="31773" y="133350"/>
                  <a:pt x="28575" y="130152"/>
                  <a:pt x="28575" y="126206"/>
                </a:cubicBezTo>
                <a:close/>
                <a:moveTo>
                  <a:pt x="28575" y="154781"/>
                </a:moveTo>
                <a:cubicBezTo>
                  <a:pt x="28575" y="150836"/>
                  <a:pt x="31773" y="147638"/>
                  <a:pt x="35719" y="147638"/>
                </a:cubicBezTo>
                <a:cubicBezTo>
                  <a:pt x="39664" y="147638"/>
                  <a:pt x="42863" y="150836"/>
                  <a:pt x="42863" y="154781"/>
                </a:cubicBezTo>
                <a:cubicBezTo>
                  <a:pt x="42863" y="158727"/>
                  <a:pt x="39664" y="161925"/>
                  <a:pt x="35719" y="161925"/>
                </a:cubicBezTo>
                <a:cubicBezTo>
                  <a:pt x="31773" y="161925"/>
                  <a:pt x="28575" y="158727"/>
                  <a:pt x="28575" y="154781"/>
                </a:cubicBezTo>
                <a:close/>
                <a:moveTo>
                  <a:pt x="57150" y="97631"/>
                </a:moveTo>
                <a:cubicBezTo>
                  <a:pt x="57150" y="93686"/>
                  <a:pt x="60348" y="90488"/>
                  <a:pt x="64294" y="90488"/>
                </a:cubicBezTo>
                <a:lnTo>
                  <a:pt x="116681" y="90488"/>
                </a:lnTo>
                <a:cubicBezTo>
                  <a:pt x="120627" y="90488"/>
                  <a:pt x="123825" y="93686"/>
                  <a:pt x="123825" y="97631"/>
                </a:cubicBezTo>
                <a:cubicBezTo>
                  <a:pt x="123825" y="101577"/>
                  <a:pt x="120627" y="104775"/>
                  <a:pt x="116681" y="104775"/>
                </a:cubicBezTo>
                <a:lnTo>
                  <a:pt x="64294" y="104775"/>
                </a:lnTo>
                <a:cubicBezTo>
                  <a:pt x="60348" y="104775"/>
                  <a:pt x="57150" y="101577"/>
                  <a:pt x="57150" y="97631"/>
                </a:cubicBezTo>
                <a:close/>
                <a:moveTo>
                  <a:pt x="57150" y="126206"/>
                </a:moveTo>
                <a:cubicBezTo>
                  <a:pt x="57150" y="122261"/>
                  <a:pt x="60348" y="119063"/>
                  <a:pt x="64294" y="119063"/>
                </a:cubicBezTo>
                <a:lnTo>
                  <a:pt x="116681" y="119063"/>
                </a:lnTo>
                <a:cubicBezTo>
                  <a:pt x="120627" y="119063"/>
                  <a:pt x="123825" y="122261"/>
                  <a:pt x="123825" y="126206"/>
                </a:cubicBezTo>
                <a:cubicBezTo>
                  <a:pt x="123825" y="130152"/>
                  <a:pt x="120627" y="133350"/>
                  <a:pt x="116681" y="133350"/>
                </a:cubicBezTo>
                <a:lnTo>
                  <a:pt x="64294" y="133350"/>
                </a:lnTo>
                <a:cubicBezTo>
                  <a:pt x="60348" y="133350"/>
                  <a:pt x="57150" y="130152"/>
                  <a:pt x="57150" y="126206"/>
                </a:cubicBezTo>
                <a:close/>
                <a:moveTo>
                  <a:pt x="57150" y="154781"/>
                </a:moveTo>
                <a:cubicBezTo>
                  <a:pt x="57150" y="150836"/>
                  <a:pt x="60348" y="147638"/>
                  <a:pt x="64294" y="147638"/>
                </a:cubicBezTo>
                <a:lnTo>
                  <a:pt x="116681" y="147638"/>
                </a:lnTo>
                <a:cubicBezTo>
                  <a:pt x="120627" y="147638"/>
                  <a:pt x="123825" y="150836"/>
                  <a:pt x="123825" y="154781"/>
                </a:cubicBezTo>
                <a:cubicBezTo>
                  <a:pt x="123825" y="158727"/>
                  <a:pt x="120627" y="161925"/>
                  <a:pt x="116681" y="161925"/>
                </a:cubicBezTo>
                <a:lnTo>
                  <a:pt x="64294" y="161925"/>
                </a:lnTo>
                <a:cubicBezTo>
                  <a:pt x="60348" y="161925"/>
                  <a:pt x="57150" y="158727"/>
                  <a:pt x="57150" y="154781"/>
                </a:cubicBezTo>
                <a:close/>
                <a:moveTo>
                  <a:pt x="90488" y="57150"/>
                </a:moveTo>
                <a:lnTo>
                  <a:pt x="90488" y="4763"/>
                </a:lnTo>
                <a:lnTo>
                  <a:pt x="147638" y="61913"/>
                </a:lnTo>
                <a:lnTo>
                  <a:pt x="95250" y="61913"/>
                </a:lnTo>
                <a:cubicBezTo>
                  <a:pt x="92620" y="61913"/>
                  <a:pt x="90488" y="59780"/>
                  <a:pt x="90488" y="57150"/>
                </a:cubicBezTo>
                <a:close/>
              </a:path>
            </a:pathLst>
          </a:custGeom>
          <a:gradFill flip="none" rotWithShape="1">
            <a:gsLst>
              <a:gs pos="52000">
                <a:srgbClr val="818EFF"/>
              </a:gs>
              <a:gs pos="97000">
                <a:srgbClr val="D660FF"/>
              </a:gs>
              <a:gs pos="3000">
                <a:srgbClr val="2DB4FF"/>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18" name="Graphic 36">
            <a:extLst>
              <a:ext uri="{FF2B5EF4-FFF2-40B4-BE49-F238E27FC236}">
                <a16:creationId xmlns:a16="http://schemas.microsoft.com/office/drawing/2014/main" id="{BBC2D0FE-0982-6893-599D-C84126597C6B}"/>
              </a:ext>
              <a:ext uri="{C183D7F6-B498-43B3-948B-1728B52AA6E4}">
                <adec:decorative xmlns:adec="http://schemas.microsoft.com/office/drawing/2017/decorative" val="1"/>
              </a:ext>
            </a:extLst>
          </p:cNvPr>
          <p:cNvSpPr/>
          <p:nvPr/>
        </p:nvSpPr>
        <p:spPr>
          <a:xfrm>
            <a:off x="2558572" y="2848884"/>
            <a:ext cx="476130" cy="476130"/>
          </a:xfrm>
          <a:custGeom>
            <a:avLst/>
            <a:gdLst>
              <a:gd name="connsiteX0" fmla="*/ 53552 w 476130"/>
              <a:gd name="connsiteY0" fmla="*/ 285616 h 476130"/>
              <a:gd name="connsiteX1" fmla="*/ 193467 w 476130"/>
              <a:gd name="connsiteY1" fmla="*/ 285616 h 476130"/>
              <a:gd name="connsiteX2" fmla="*/ 178704 w 476130"/>
              <a:gd name="connsiteY2" fmla="*/ 322048 h 476130"/>
              <a:gd name="connsiteX3" fmla="*/ 178489 w 476130"/>
              <a:gd name="connsiteY3" fmla="*/ 327286 h 476130"/>
              <a:gd name="connsiteX4" fmla="*/ 178489 w 476130"/>
              <a:gd name="connsiteY4" fmla="*/ 434437 h 476130"/>
              <a:gd name="connsiteX5" fmla="*/ 193491 w 476130"/>
              <a:gd name="connsiteY5" fmla="*/ 476107 h 476130"/>
              <a:gd name="connsiteX6" fmla="*/ 190395 w 476130"/>
              <a:gd name="connsiteY6" fmla="*/ 476131 h 476130"/>
              <a:gd name="connsiteX7" fmla="*/ 12144 w 476130"/>
              <a:gd name="connsiteY7" fmla="*/ 399077 h 476130"/>
              <a:gd name="connsiteX8" fmla="*/ 0 w 476130"/>
              <a:gd name="connsiteY8" fmla="*/ 361074 h 476130"/>
              <a:gd name="connsiteX9" fmla="*/ 0 w 476130"/>
              <a:gd name="connsiteY9" fmla="*/ 339168 h 476130"/>
              <a:gd name="connsiteX10" fmla="*/ 53552 w 476130"/>
              <a:gd name="connsiteY10" fmla="*/ 285616 h 476130"/>
              <a:gd name="connsiteX11" fmla="*/ 303499 w 476130"/>
              <a:gd name="connsiteY11" fmla="*/ 226088 h 476130"/>
              <a:gd name="connsiteX12" fmla="*/ 374933 w 476130"/>
              <a:gd name="connsiteY12" fmla="*/ 226088 h 476130"/>
              <a:gd name="connsiteX13" fmla="*/ 404554 w 476130"/>
              <a:gd name="connsiteY13" fmla="*/ 252828 h 476130"/>
              <a:gd name="connsiteX14" fmla="*/ 404721 w 476130"/>
              <a:gd name="connsiteY14" fmla="*/ 255852 h 476130"/>
              <a:gd name="connsiteX15" fmla="*/ 404697 w 476130"/>
              <a:gd name="connsiteY15" fmla="*/ 285616 h 476130"/>
              <a:gd name="connsiteX16" fmla="*/ 434461 w 476130"/>
              <a:gd name="connsiteY16" fmla="*/ 285616 h 476130"/>
              <a:gd name="connsiteX17" fmla="*/ 476131 w 476130"/>
              <a:gd name="connsiteY17" fmla="*/ 327286 h 476130"/>
              <a:gd name="connsiteX18" fmla="*/ 476131 w 476130"/>
              <a:gd name="connsiteY18" fmla="*/ 434437 h 476130"/>
              <a:gd name="connsiteX19" fmla="*/ 434461 w 476130"/>
              <a:gd name="connsiteY19" fmla="*/ 476107 h 476130"/>
              <a:gd name="connsiteX20" fmla="*/ 243971 w 476130"/>
              <a:gd name="connsiteY20" fmla="*/ 476107 h 476130"/>
              <a:gd name="connsiteX21" fmla="*/ 202301 w 476130"/>
              <a:gd name="connsiteY21" fmla="*/ 434437 h 476130"/>
              <a:gd name="connsiteX22" fmla="*/ 202301 w 476130"/>
              <a:gd name="connsiteY22" fmla="*/ 327286 h 476130"/>
              <a:gd name="connsiteX23" fmla="*/ 243971 w 476130"/>
              <a:gd name="connsiteY23" fmla="*/ 285616 h 476130"/>
              <a:gd name="connsiteX24" fmla="*/ 273735 w 476130"/>
              <a:gd name="connsiteY24" fmla="*/ 285616 h 476130"/>
              <a:gd name="connsiteX25" fmla="*/ 273735 w 476130"/>
              <a:gd name="connsiteY25" fmla="*/ 255852 h 476130"/>
              <a:gd name="connsiteX26" fmla="*/ 300475 w 476130"/>
              <a:gd name="connsiteY26" fmla="*/ 226255 h 476130"/>
              <a:gd name="connsiteX27" fmla="*/ 303499 w 476130"/>
              <a:gd name="connsiteY27" fmla="*/ 226088 h 476130"/>
              <a:gd name="connsiteX28" fmla="*/ 374933 w 476130"/>
              <a:gd name="connsiteY28" fmla="*/ 226088 h 476130"/>
              <a:gd name="connsiteX29" fmla="*/ 303499 w 476130"/>
              <a:gd name="connsiteY29" fmla="*/ 226088 h 476130"/>
              <a:gd name="connsiteX30" fmla="*/ 368980 w 476130"/>
              <a:gd name="connsiteY30" fmla="*/ 261805 h 476130"/>
              <a:gd name="connsiteX31" fmla="*/ 309452 w 476130"/>
              <a:gd name="connsiteY31" fmla="*/ 261805 h 476130"/>
              <a:gd name="connsiteX32" fmla="*/ 309452 w 476130"/>
              <a:gd name="connsiteY32" fmla="*/ 285616 h 476130"/>
              <a:gd name="connsiteX33" fmla="*/ 368980 w 476130"/>
              <a:gd name="connsiteY33" fmla="*/ 285616 h 476130"/>
              <a:gd name="connsiteX34" fmla="*/ 368980 w 476130"/>
              <a:gd name="connsiteY34" fmla="*/ 261805 h 476130"/>
              <a:gd name="connsiteX35" fmla="*/ 190419 w 476130"/>
              <a:gd name="connsiteY35" fmla="*/ 0 h 476130"/>
              <a:gd name="connsiteX36" fmla="*/ 309475 w 476130"/>
              <a:gd name="connsiteY36" fmla="*/ 119056 h 476130"/>
              <a:gd name="connsiteX37" fmla="*/ 190419 w 476130"/>
              <a:gd name="connsiteY37" fmla="*/ 238113 h 476130"/>
              <a:gd name="connsiteX38" fmla="*/ 71362 w 476130"/>
              <a:gd name="connsiteY38" fmla="*/ 119056 h 476130"/>
              <a:gd name="connsiteX39" fmla="*/ 190419 w 476130"/>
              <a:gd name="connsiteY39" fmla="*/ 0 h 476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476130" h="476130">
                <a:moveTo>
                  <a:pt x="53552" y="285616"/>
                </a:moveTo>
                <a:lnTo>
                  <a:pt x="193467" y="285616"/>
                </a:lnTo>
                <a:cubicBezTo>
                  <a:pt x="185157" y="295689"/>
                  <a:pt x="179799" y="308285"/>
                  <a:pt x="178704" y="322048"/>
                </a:cubicBezTo>
                <a:lnTo>
                  <a:pt x="178489" y="327286"/>
                </a:lnTo>
                <a:lnTo>
                  <a:pt x="178489" y="434437"/>
                </a:lnTo>
                <a:cubicBezTo>
                  <a:pt x="178489" y="450272"/>
                  <a:pt x="184109" y="464796"/>
                  <a:pt x="193491" y="476107"/>
                </a:cubicBezTo>
                <a:lnTo>
                  <a:pt x="190395" y="476131"/>
                </a:lnTo>
                <a:cubicBezTo>
                  <a:pt x="108960" y="476131"/>
                  <a:pt x="48885" y="450605"/>
                  <a:pt x="12144" y="399077"/>
                </a:cubicBezTo>
                <a:cubicBezTo>
                  <a:pt x="4242" y="387981"/>
                  <a:pt x="-4" y="374697"/>
                  <a:pt x="0" y="361074"/>
                </a:cubicBezTo>
                <a:lnTo>
                  <a:pt x="0" y="339168"/>
                </a:lnTo>
                <a:cubicBezTo>
                  <a:pt x="0" y="309592"/>
                  <a:pt x="23976" y="285616"/>
                  <a:pt x="53552" y="285616"/>
                </a:cubicBezTo>
                <a:close/>
                <a:moveTo>
                  <a:pt x="303499" y="226088"/>
                </a:moveTo>
                <a:lnTo>
                  <a:pt x="374933" y="226088"/>
                </a:lnTo>
                <a:cubicBezTo>
                  <a:pt x="390362" y="226088"/>
                  <a:pt x="403030" y="237803"/>
                  <a:pt x="404554" y="252828"/>
                </a:cubicBezTo>
                <a:lnTo>
                  <a:pt x="404721" y="255852"/>
                </a:lnTo>
                <a:lnTo>
                  <a:pt x="404697" y="285616"/>
                </a:lnTo>
                <a:lnTo>
                  <a:pt x="434461" y="285616"/>
                </a:lnTo>
                <a:cubicBezTo>
                  <a:pt x="457486" y="285616"/>
                  <a:pt x="476131" y="304285"/>
                  <a:pt x="476131" y="327286"/>
                </a:cubicBezTo>
                <a:lnTo>
                  <a:pt x="476131" y="434437"/>
                </a:lnTo>
                <a:cubicBezTo>
                  <a:pt x="476131" y="457451"/>
                  <a:pt x="457474" y="476107"/>
                  <a:pt x="434461" y="476107"/>
                </a:cubicBezTo>
                <a:lnTo>
                  <a:pt x="243971" y="476107"/>
                </a:lnTo>
                <a:cubicBezTo>
                  <a:pt x="220957" y="476107"/>
                  <a:pt x="202301" y="457451"/>
                  <a:pt x="202301" y="434437"/>
                </a:cubicBezTo>
                <a:lnTo>
                  <a:pt x="202301" y="327286"/>
                </a:lnTo>
                <a:cubicBezTo>
                  <a:pt x="202301" y="304285"/>
                  <a:pt x="220969" y="285616"/>
                  <a:pt x="243971" y="285616"/>
                </a:cubicBezTo>
                <a:lnTo>
                  <a:pt x="273735" y="285616"/>
                </a:lnTo>
                <a:lnTo>
                  <a:pt x="273735" y="255852"/>
                </a:lnTo>
                <a:cubicBezTo>
                  <a:pt x="273735" y="240446"/>
                  <a:pt x="285450" y="227755"/>
                  <a:pt x="300475" y="226255"/>
                </a:cubicBezTo>
                <a:lnTo>
                  <a:pt x="303499" y="226088"/>
                </a:lnTo>
                <a:lnTo>
                  <a:pt x="374933" y="226088"/>
                </a:lnTo>
                <a:lnTo>
                  <a:pt x="303499" y="226088"/>
                </a:lnTo>
                <a:close/>
                <a:moveTo>
                  <a:pt x="368980" y="261805"/>
                </a:moveTo>
                <a:lnTo>
                  <a:pt x="309452" y="261805"/>
                </a:lnTo>
                <a:lnTo>
                  <a:pt x="309452" y="285616"/>
                </a:lnTo>
                <a:lnTo>
                  <a:pt x="368980" y="285616"/>
                </a:lnTo>
                <a:lnTo>
                  <a:pt x="368980" y="261805"/>
                </a:lnTo>
                <a:close/>
                <a:moveTo>
                  <a:pt x="190419" y="0"/>
                </a:moveTo>
                <a:cubicBezTo>
                  <a:pt x="256171" y="0"/>
                  <a:pt x="309475" y="53303"/>
                  <a:pt x="309475" y="119056"/>
                </a:cubicBezTo>
                <a:cubicBezTo>
                  <a:pt x="309475" y="184809"/>
                  <a:pt x="256171" y="238113"/>
                  <a:pt x="190419" y="238113"/>
                </a:cubicBezTo>
                <a:cubicBezTo>
                  <a:pt x="124666" y="238113"/>
                  <a:pt x="71362" y="184809"/>
                  <a:pt x="71362" y="119056"/>
                </a:cubicBezTo>
                <a:cubicBezTo>
                  <a:pt x="71362" y="53303"/>
                  <a:pt x="124666" y="0"/>
                  <a:pt x="190419" y="0"/>
                </a:cubicBezTo>
                <a:close/>
              </a:path>
            </a:pathLst>
          </a:custGeom>
          <a:gradFill flip="none" rotWithShape="1">
            <a:gsLst>
              <a:gs pos="97000">
                <a:srgbClr val="818EFF"/>
              </a:gs>
              <a:gs pos="50000">
                <a:srgbClr val="2DB4FF"/>
              </a:gs>
              <a:gs pos="3000">
                <a:srgbClr val="0078D4"/>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Tree>
    <p:extLst>
      <p:ext uri="{BB962C8B-B14F-4D97-AF65-F5344CB8AC3E}">
        <p14:creationId xmlns:p14="http://schemas.microsoft.com/office/powerpoint/2010/main" val="309883073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42" presetClass="path" presetSubtype="0" decel="100000" fill="hold" grpId="1" nodeType="withEffect">
                                  <p:stCondLst>
                                    <p:cond delay="200"/>
                                  </p:stCondLst>
                                  <p:childTnLst>
                                    <p:animMotion origin="layout" path="M 0 3.7037E-7 L 0 0.03542 " pathEditMode="relative" rAng="0" ptsTypes="AA">
                                      <p:cBhvr>
                                        <p:cTn id="9" dur="700" spd="-100000" fill="hold"/>
                                        <p:tgtEl>
                                          <p:spTgt spid="12"/>
                                        </p:tgtEl>
                                        <p:attrNameLst>
                                          <p:attrName>ppt_x</p:attrName>
                                          <p:attrName>ppt_y</p:attrName>
                                        </p:attrNameLst>
                                      </p:cBhvr>
                                      <p:rCtr x="0" y="1759"/>
                                    </p:animMotion>
                                  </p:childTnLst>
                                </p:cTn>
                              </p:par>
                              <p:par>
                                <p:cTn id="10" presetID="10" presetClass="entr" presetSubtype="0" fill="hold" grpId="0" nodeType="withEffect">
                                  <p:stCondLst>
                                    <p:cond delay="20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par>
                                <p:cTn id="13" presetID="42" presetClass="path" presetSubtype="0" decel="100000" fill="hold" grpId="1" nodeType="withEffect">
                                  <p:stCondLst>
                                    <p:cond delay="200"/>
                                  </p:stCondLst>
                                  <p:childTnLst>
                                    <p:animMotion origin="layout" path="M 0 3.7037E-7 L 0 0.03542 " pathEditMode="relative" rAng="0" ptsTypes="AA">
                                      <p:cBhvr>
                                        <p:cTn id="14" dur="700" spd="-100000" fill="hold"/>
                                        <p:tgtEl>
                                          <p:spTgt spid="18"/>
                                        </p:tgtEl>
                                        <p:attrNameLst>
                                          <p:attrName>ppt_x</p:attrName>
                                          <p:attrName>ppt_y</p:attrName>
                                        </p:attrNameLst>
                                      </p:cBhvr>
                                      <p:rCtr x="0" y="1759"/>
                                    </p:animMotion>
                                  </p:childTnLst>
                                </p:cTn>
                              </p:par>
                              <p:par>
                                <p:cTn id="15" presetID="10" presetClass="entr" presetSubtype="0" fill="hold" grpId="0" nodeType="withEffect">
                                  <p:stCondLst>
                                    <p:cond delay="20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childTnLst>
                                </p:cTn>
                              </p:par>
                              <p:par>
                                <p:cTn id="18" presetID="42" presetClass="path" presetSubtype="0" decel="100000" fill="hold" grpId="1" nodeType="withEffect">
                                  <p:stCondLst>
                                    <p:cond delay="200"/>
                                  </p:stCondLst>
                                  <p:childTnLst>
                                    <p:animMotion origin="layout" path="M 0 3.7037E-7 L 0 0.03542 " pathEditMode="relative" rAng="0" ptsTypes="AA">
                                      <p:cBhvr>
                                        <p:cTn id="19" dur="700" spd="-100000" fill="hold"/>
                                        <p:tgtEl>
                                          <p:spTgt spid="15"/>
                                        </p:tgtEl>
                                        <p:attrNameLst>
                                          <p:attrName>ppt_x</p:attrName>
                                          <p:attrName>ppt_y</p:attrName>
                                        </p:attrNameLst>
                                      </p:cBhvr>
                                      <p:rCtr x="0" y="1759"/>
                                    </p:animMotion>
                                  </p:childTnLst>
                                </p:cTn>
                              </p:par>
                              <p:par>
                                <p:cTn id="20" presetID="10" presetClass="entr" presetSubtype="0" fill="hold" grpId="0" nodeType="withEffect">
                                  <p:stCondLst>
                                    <p:cond delay="20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par>
                                <p:cTn id="23" presetID="42" presetClass="path" presetSubtype="0" decel="100000" fill="hold" grpId="1" nodeType="withEffect">
                                  <p:stCondLst>
                                    <p:cond delay="200"/>
                                  </p:stCondLst>
                                  <p:childTnLst>
                                    <p:animMotion origin="layout" path="M 0 3.7037E-7 L 0 0.03542 " pathEditMode="relative" rAng="0" ptsTypes="AA">
                                      <p:cBhvr>
                                        <p:cTn id="24" dur="700" spd="-100000" fill="hold"/>
                                        <p:tgtEl>
                                          <p:spTgt spid="11"/>
                                        </p:tgtEl>
                                        <p:attrNameLst>
                                          <p:attrName>ppt_x</p:attrName>
                                          <p:attrName>ppt_y</p:attrName>
                                        </p:attrNameLst>
                                      </p:cBhvr>
                                      <p:rCtr x="0" y="1759"/>
                                    </p:animMotion>
                                  </p:childTnLst>
                                </p:cTn>
                              </p:par>
                              <p:par>
                                <p:cTn id="25" presetID="10" presetClass="entr" presetSubtype="0" fill="hold" grpId="0" nodeType="withEffect">
                                  <p:stCondLst>
                                    <p:cond delay="20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500"/>
                                        <p:tgtEl>
                                          <p:spTgt spid="17"/>
                                        </p:tgtEl>
                                      </p:cBhvr>
                                    </p:animEffect>
                                  </p:childTnLst>
                                </p:cTn>
                              </p:par>
                              <p:par>
                                <p:cTn id="28" presetID="42" presetClass="path" presetSubtype="0" decel="100000" fill="hold" grpId="1" nodeType="withEffect">
                                  <p:stCondLst>
                                    <p:cond delay="200"/>
                                  </p:stCondLst>
                                  <p:childTnLst>
                                    <p:animMotion origin="layout" path="M 0 3.7037E-7 L 0 0.03542 " pathEditMode="relative" rAng="0" ptsTypes="AA">
                                      <p:cBhvr>
                                        <p:cTn id="29" dur="700" spd="-100000" fill="hold"/>
                                        <p:tgtEl>
                                          <p:spTgt spid="17"/>
                                        </p:tgtEl>
                                        <p:attrNameLst>
                                          <p:attrName>ppt_x</p:attrName>
                                          <p:attrName>ppt_y</p:attrName>
                                        </p:attrNameLst>
                                      </p:cBhvr>
                                      <p:rCtr x="0" y="1759"/>
                                    </p:animMotion>
                                  </p:childTnLst>
                                </p:cTn>
                              </p:par>
                              <p:par>
                                <p:cTn id="30" presetID="10" presetClass="entr" presetSubtype="0" fill="hold" grpId="0" nodeType="withEffect">
                                  <p:stCondLst>
                                    <p:cond delay="20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500"/>
                                        <p:tgtEl>
                                          <p:spTgt spid="13"/>
                                        </p:tgtEl>
                                      </p:cBhvr>
                                    </p:animEffect>
                                  </p:childTnLst>
                                </p:cTn>
                              </p:par>
                              <p:par>
                                <p:cTn id="33" presetID="42" presetClass="path" presetSubtype="0" decel="100000" fill="hold" grpId="1" nodeType="withEffect">
                                  <p:stCondLst>
                                    <p:cond delay="200"/>
                                  </p:stCondLst>
                                  <p:childTnLst>
                                    <p:animMotion origin="layout" path="M 0 3.7037E-7 L 0 0.03542 " pathEditMode="relative" rAng="0" ptsTypes="AA">
                                      <p:cBhvr>
                                        <p:cTn id="34" dur="700" spd="-100000" fill="hold"/>
                                        <p:tgtEl>
                                          <p:spTgt spid="13"/>
                                        </p:tgtEl>
                                        <p:attrNameLst>
                                          <p:attrName>ppt_x</p:attrName>
                                          <p:attrName>ppt_y</p:attrName>
                                        </p:attrNameLst>
                                      </p:cBhvr>
                                      <p:rCtr x="0" y="1759"/>
                                    </p:animMotion>
                                  </p:childTnLst>
                                </p:cTn>
                              </p:par>
                              <p:par>
                                <p:cTn id="35" presetID="10" presetClass="entr" presetSubtype="0" fill="hold" grpId="0" nodeType="withEffect">
                                  <p:stCondLst>
                                    <p:cond delay="20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500"/>
                                        <p:tgtEl>
                                          <p:spTgt spid="10"/>
                                        </p:tgtEl>
                                      </p:cBhvr>
                                    </p:animEffect>
                                  </p:childTnLst>
                                </p:cTn>
                              </p:par>
                              <p:par>
                                <p:cTn id="38" presetID="42" presetClass="path" presetSubtype="0" decel="100000" fill="hold" grpId="1" nodeType="withEffect">
                                  <p:stCondLst>
                                    <p:cond delay="200"/>
                                  </p:stCondLst>
                                  <p:childTnLst>
                                    <p:animMotion origin="layout" path="M 0 3.7037E-7 L 0 0.03542 " pathEditMode="relative" rAng="0" ptsTypes="AA">
                                      <p:cBhvr>
                                        <p:cTn id="39" dur="700" spd="-100000" fill="hold"/>
                                        <p:tgtEl>
                                          <p:spTgt spid="10"/>
                                        </p:tgtEl>
                                        <p:attrNameLst>
                                          <p:attrName>ppt_x</p:attrName>
                                          <p:attrName>ppt_y</p:attrName>
                                        </p:attrNameLst>
                                      </p:cBhvr>
                                      <p:rCtr x="0" y="1759"/>
                                    </p:animMotion>
                                  </p:childTnLst>
                                </p:cTn>
                              </p:par>
                              <p:par>
                                <p:cTn id="40" presetID="10" presetClass="entr" presetSubtype="0" fill="hold" grpId="0" nodeType="withEffect">
                                  <p:stCondLst>
                                    <p:cond delay="200"/>
                                  </p:stCondLst>
                                  <p:childTnLst>
                                    <p:set>
                                      <p:cBhvr>
                                        <p:cTn id="41" dur="1" fill="hold">
                                          <p:stCondLst>
                                            <p:cond delay="0"/>
                                          </p:stCondLst>
                                        </p:cTn>
                                        <p:tgtEl>
                                          <p:spTgt spid="16"/>
                                        </p:tgtEl>
                                        <p:attrNameLst>
                                          <p:attrName>style.visibility</p:attrName>
                                        </p:attrNameLst>
                                      </p:cBhvr>
                                      <p:to>
                                        <p:strVal val="visible"/>
                                      </p:to>
                                    </p:set>
                                    <p:animEffect transition="in" filter="fade">
                                      <p:cBhvr>
                                        <p:cTn id="42" dur="500"/>
                                        <p:tgtEl>
                                          <p:spTgt spid="16"/>
                                        </p:tgtEl>
                                      </p:cBhvr>
                                    </p:animEffect>
                                  </p:childTnLst>
                                </p:cTn>
                              </p:par>
                              <p:par>
                                <p:cTn id="43" presetID="42" presetClass="path" presetSubtype="0" decel="100000" fill="hold" grpId="1" nodeType="withEffect">
                                  <p:stCondLst>
                                    <p:cond delay="200"/>
                                  </p:stCondLst>
                                  <p:childTnLst>
                                    <p:animMotion origin="layout" path="M 0 3.7037E-7 L 0 0.03542 " pathEditMode="relative" rAng="0" ptsTypes="AA">
                                      <p:cBhvr>
                                        <p:cTn id="44" dur="700" spd="-100000" fill="hold"/>
                                        <p:tgtEl>
                                          <p:spTgt spid="16"/>
                                        </p:tgtEl>
                                        <p:attrNameLst>
                                          <p:attrName>ppt_x</p:attrName>
                                          <p:attrName>ppt_y</p:attrName>
                                        </p:attrNameLst>
                                      </p:cBhvr>
                                      <p:rCtr x="0" y="1759"/>
                                    </p:animMotion>
                                  </p:childTnLst>
                                </p:cTn>
                              </p:par>
                              <p:par>
                                <p:cTn id="45" presetID="10" presetClass="entr" presetSubtype="0" fill="hold" grpId="0" nodeType="withEffect">
                                  <p:stCondLst>
                                    <p:cond delay="200"/>
                                  </p:stCondLst>
                                  <p:childTnLst>
                                    <p:set>
                                      <p:cBhvr>
                                        <p:cTn id="46" dur="1" fill="hold">
                                          <p:stCondLst>
                                            <p:cond delay="0"/>
                                          </p:stCondLst>
                                        </p:cTn>
                                        <p:tgtEl>
                                          <p:spTgt spid="14"/>
                                        </p:tgtEl>
                                        <p:attrNameLst>
                                          <p:attrName>style.visibility</p:attrName>
                                        </p:attrNameLst>
                                      </p:cBhvr>
                                      <p:to>
                                        <p:strVal val="visible"/>
                                      </p:to>
                                    </p:set>
                                    <p:animEffect transition="in" filter="fade">
                                      <p:cBhvr>
                                        <p:cTn id="47" dur="500"/>
                                        <p:tgtEl>
                                          <p:spTgt spid="14"/>
                                        </p:tgtEl>
                                      </p:cBhvr>
                                    </p:animEffect>
                                  </p:childTnLst>
                                </p:cTn>
                              </p:par>
                              <p:par>
                                <p:cTn id="48" presetID="42" presetClass="path" presetSubtype="0" decel="100000" fill="hold" grpId="1" nodeType="withEffect">
                                  <p:stCondLst>
                                    <p:cond delay="200"/>
                                  </p:stCondLst>
                                  <p:childTnLst>
                                    <p:animMotion origin="layout" path="M 0 3.7037E-7 L 0 0.03542 " pathEditMode="relative" rAng="0" ptsTypes="AA">
                                      <p:cBhvr>
                                        <p:cTn id="49" dur="700" spd="-100000" fill="hold"/>
                                        <p:tgtEl>
                                          <p:spTgt spid="14"/>
                                        </p:tgtEl>
                                        <p:attrNameLst>
                                          <p:attrName>ppt_x</p:attrName>
                                          <p:attrName>ppt_y</p:attrName>
                                        </p:attrNameLst>
                                      </p:cBhvr>
                                      <p:rCtr x="0" y="175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P spid="11" grpId="0" animBg="1"/>
      <p:bldP spid="11" grpId="1" animBg="1"/>
      <p:bldP spid="12" grpId="0" animBg="1"/>
      <p:bldP spid="12" grpId="1" animBg="1"/>
      <p:bldP spid="15" grpId="0"/>
      <p:bldP spid="15" grpId="1"/>
      <p:bldP spid="13" grpId="0"/>
      <p:bldP spid="13" grpId="1"/>
      <p:bldP spid="14" grpId="0"/>
      <p:bldP spid="14" grpId="1"/>
      <p:bldP spid="16" grpId="0" animBg="1"/>
      <p:bldP spid="16" grpId="1" animBg="1"/>
      <p:bldP spid="17" grpId="0" animBg="1"/>
      <p:bldP spid="17" grpId="1" animBg="1"/>
      <p:bldP spid="18" grpId="0" animBg="1"/>
      <p:bldP spid="18"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 name="Rounded Rectangle 11">
            <a:extLst>
              <a:ext uri="{FF2B5EF4-FFF2-40B4-BE49-F238E27FC236}">
                <a16:creationId xmlns:a16="http://schemas.microsoft.com/office/drawing/2014/main" id="{4C2CAB0D-31EB-6901-FDB9-900A4B4A77BB}"/>
              </a:ext>
              <a:ext uri="{C183D7F6-B498-43B3-948B-1728B52AA6E4}">
                <adec:decorative xmlns:adec="http://schemas.microsoft.com/office/drawing/2017/decorative" val="1"/>
              </a:ext>
            </a:extLst>
          </p:cNvPr>
          <p:cNvSpPr/>
          <p:nvPr/>
        </p:nvSpPr>
        <p:spPr bwMode="auto">
          <a:xfrm>
            <a:off x="6259767" y="4300697"/>
            <a:ext cx="2620113" cy="1782051"/>
          </a:xfrm>
          <a:prstGeom prst="roundRect">
            <a:avLst>
              <a:gd name="adj" fmla="val 3353"/>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83" name="Rounded Rectangle 82">
            <a:extLst>
              <a:ext uri="{FF2B5EF4-FFF2-40B4-BE49-F238E27FC236}">
                <a16:creationId xmlns:a16="http://schemas.microsoft.com/office/drawing/2014/main" id="{5414B454-EEB0-82C8-69E7-E2542C5C1AA7}"/>
              </a:ext>
              <a:ext uri="{C183D7F6-B498-43B3-948B-1728B52AA6E4}">
                <adec:decorative xmlns:adec="http://schemas.microsoft.com/office/drawing/2017/decorative" val="1"/>
              </a:ext>
            </a:extLst>
          </p:cNvPr>
          <p:cNvSpPr/>
          <p:nvPr/>
        </p:nvSpPr>
        <p:spPr bwMode="auto">
          <a:xfrm>
            <a:off x="3539787" y="4300697"/>
            <a:ext cx="2620113" cy="1782051"/>
          </a:xfrm>
          <a:prstGeom prst="roundRect">
            <a:avLst>
              <a:gd name="adj" fmla="val 3353"/>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84" name="Rounded Rectangle 13">
            <a:extLst>
              <a:ext uri="{FF2B5EF4-FFF2-40B4-BE49-F238E27FC236}">
                <a16:creationId xmlns:a16="http://schemas.microsoft.com/office/drawing/2014/main" id="{F5387BF8-DA40-30B1-ABF9-CDC84C7E5463}"/>
              </a:ext>
              <a:ext uri="{C183D7F6-B498-43B3-948B-1728B52AA6E4}">
                <adec:decorative xmlns:adec="http://schemas.microsoft.com/office/drawing/2017/decorative" val="1"/>
              </a:ext>
            </a:extLst>
          </p:cNvPr>
          <p:cNvSpPr/>
          <p:nvPr/>
        </p:nvSpPr>
        <p:spPr bwMode="auto">
          <a:xfrm>
            <a:off x="8979748" y="4300697"/>
            <a:ext cx="2620113" cy="1782051"/>
          </a:xfrm>
          <a:prstGeom prst="roundRect">
            <a:avLst>
              <a:gd name="adj" fmla="val 3353"/>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86" name="Rounded Rectangle 14">
            <a:extLst>
              <a:ext uri="{FF2B5EF4-FFF2-40B4-BE49-F238E27FC236}">
                <a16:creationId xmlns:a16="http://schemas.microsoft.com/office/drawing/2014/main" id="{8955AFAC-DAC3-C31E-D6B2-16C298244FC7}"/>
              </a:ext>
              <a:ext uri="{C183D7F6-B498-43B3-948B-1728B52AA6E4}">
                <adec:decorative xmlns:adec="http://schemas.microsoft.com/office/drawing/2017/decorative" val="1"/>
              </a:ext>
            </a:extLst>
          </p:cNvPr>
          <p:cNvSpPr/>
          <p:nvPr/>
        </p:nvSpPr>
        <p:spPr bwMode="auto">
          <a:xfrm>
            <a:off x="819807" y="4300697"/>
            <a:ext cx="2620113" cy="1782051"/>
          </a:xfrm>
          <a:prstGeom prst="roundRect">
            <a:avLst>
              <a:gd name="adj" fmla="val 3353"/>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11" name="Rounded Rectangle 11">
            <a:extLst>
              <a:ext uri="{FF2B5EF4-FFF2-40B4-BE49-F238E27FC236}">
                <a16:creationId xmlns:a16="http://schemas.microsoft.com/office/drawing/2014/main" id="{F449BBA6-B25C-FE9C-2B2F-28F5690EBE92}"/>
              </a:ext>
              <a:ext uri="{C183D7F6-B498-43B3-948B-1728B52AA6E4}">
                <adec:decorative xmlns:adec="http://schemas.microsoft.com/office/drawing/2017/decorative" val="1"/>
              </a:ext>
            </a:extLst>
          </p:cNvPr>
          <p:cNvSpPr/>
          <p:nvPr/>
        </p:nvSpPr>
        <p:spPr bwMode="auto">
          <a:xfrm>
            <a:off x="6259767" y="1646105"/>
            <a:ext cx="2620113" cy="2624060"/>
          </a:xfrm>
          <a:prstGeom prst="roundRect">
            <a:avLst>
              <a:gd name="adj" fmla="val 3353"/>
            </a:avLst>
          </a:prstGeom>
          <a:solidFill>
            <a:schemeClr val="bg1">
              <a:lumMod val="9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13" name="Rounded Rectangle 12">
            <a:extLst>
              <a:ext uri="{FF2B5EF4-FFF2-40B4-BE49-F238E27FC236}">
                <a16:creationId xmlns:a16="http://schemas.microsoft.com/office/drawing/2014/main" id="{0C37B5A5-3E5A-AF01-1E9F-EE26DFF99CF1}"/>
              </a:ext>
              <a:ext uri="{C183D7F6-B498-43B3-948B-1728B52AA6E4}">
                <adec:decorative xmlns:adec="http://schemas.microsoft.com/office/drawing/2017/decorative" val="1"/>
              </a:ext>
            </a:extLst>
          </p:cNvPr>
          <p:cNvSpPr/>
          <p:nvPr/>
        </p:nvSpPr>
        <p:spPr bwMode="auto">
          <a:xfrm>
            <a:off x="3539787" y="1646105"/>
            <a:ext cx="2620113" cy="2624060"/>
          </a:xfrm>
          <a:prstGeom prst="roundRect">
            <a:avLst>
              <a:gd name="adj" fmla="val 3353"/>
            </a:avLst>
          </a:prstGeom>
          <a:solidFill>
            <a:schemeClr val="bg1">
              <a:lumMod val="9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15" name="Rounded Rectangle 13">
            <a:extLst>
              <a:ext uri="{FF2B5EF4-FFF2-40B4-BE49-F238E27FC236}">
                <a16:creationId xmlns:a16="http://schemas.microsoft.com/office/drawing/2014/main" id="{3D9CC1E3-980A-60F8-E084-9632CFBC268D}"/>
              </a:ext>
              <a:ext uri="{C183D7F6-B498-43B3-948B-1728B52AA6E4}">
                <adec:decorative xmlns:adec="http://schemas.microsoft.com/office/drawing/2017/decorative" val="1"/>
              </a:ext>
            </a:extLst>
          </p:cNvPr>
          <p:cNvSpPr/>
          <p:nvPr/>
        </p:nvSpPr>
        <p:spPr bwMode="auto">
          <a:xfrm>
            <a:off x="8979748" y="1646105"/>
            <a:ext cx="2620113" cy="2624060"/>
          </a:xfrm>
          <a:prstGeom prst="roundRect">
            <a:avLst>
              <a:gd name="adj" fmla="val 3353"/>
            </a:avLst>
          </a:prstGeom>
          <a:solidFill>
            <a:schemeClr val="bg1">
              <a:lumMod val="9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30" name="Rounded Rectangle 14">
            <a:extLst>
              <a:ext uri="{FF2B5EF4-FFF2-40B4-BE49-F238E27FC236}">
                <a16:creationId xmlns:a16="http://schemas.microsoft.com/office/drawing/2014/main" id="{13DE24E6-E942-71E4-BAD6-D57A2756BFEF}"/>
              </a:ext>
              <a:ext uri="{C183D7F6-B498-43B3-948B-1728B52AA6E4}">
                <adec:decorative xmlns:adec="http://schemas.microsoft.com/office/drawing/2017/decorative" val="1"/>
              </a:ext>
            </a:extLst>
          </p:cNvPr>
          <p:cNvSpPr/>
          <p:nvPr/>
        </p:nvSpPr>
        <p:spPr bwMode="auto">
          <a:xfrm>
            <a:off x="819807" y="1646105"/>
            <a:ext cx="2620113" cy="2624060"/>
          </a:xfrm>
          <a:prstGeom prst="roundRect">
            <a:avLst>
              <a:gd name="adj" fmla="val 3353"/>
            </a:avLst>
          </a:prstGeom>
          <a:solidFill>
            <a:schemeClr val="bg1">
              <a:lumMod val="9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262" name="Title 1">
            <a:extLst>
              <a:ext uri="{FF2B5EF4-FFF2-40B4-BE49-F238E27FC236}">
                <a16:creationId xmlns:a16="http://schemas.microsoft.com/office/drawing/2014/main" id="{AFB3EE10-9161-7E07-67E0-36B09145FE81}"/>
              </a:ext>
            </a:extLst>
          </p:cNvPr>
          <p:cNvSpPr txBox="1">
            <a:spLocks/>
          </p:cNvSpPr>
          <p:nvPr/>
        </p:nvSpPr>
        <p:spPr>
          <a:xfrm>
            <a:off x="588963" y="342439"/>
            <a:ext cx="11010900" cy="246221"/>
          </a:xfrm>
          <a:prstGeom prst="rect">
            <a:avLst/>
          </a:prstGeom>
        </p:spPr>
        <p:txBody>
          <a:bodyPr vert="horz" wrap="square" lIns="0" tIns="0" rIns="0" bIns="0" rtlCol="0" anchor="b">
            <a:spAutoFit/>
          </a:bodyPr>
          <a:lstStyle>
            <a:lvl1pPr algn="l" defTabSz="932742" rtl="0" eaLnBrk="1" latinLnBrk="0" hangingPunct="1">
              <a:lnSpc>
                <a:spcPct val="100000"/>
              </a:lnSpc>
              <a:spcBef>
                <a:spcPct val="0"/>
              </a:spcBef>
              <a:buNone/>
              <a:defRPr lang="en-US" sz="3600" b="0" i="0" kern="1200" cap="none" spc="0" baseline="0">
                <a:ln w="3175">
                  <a:noFill/>
                </a:ln>
                <a:solidFill>
                  <a:schemeClr val="tx1"/>
                </a:solidFill>
                <a:effectLst/>
                <a:latin typeface="+mj-lt"/>
                <a:ea typeface="+mn-ea"/>
                <a:cs typeface="Segoe UI Semibold" panose="020B0502040204020203" pitchFamily="34" charset="0"/>
              </a:defRPr>
            </a:lvl1pPr>
          </a:lstStyle>
          <a:p>
            <a:pPr algn="ctr"/>
            <a:r>
              <a:rPr lang="en-US" sz="1600">
                <a:solidFill>
                  <a:srgbClr val="0078D4"/>
                </a:solidFill>
              </a:rPr>
              <a:t>Microsoft 365 Copilot</a:t>
            </a:r>
          </a:p>
        </p:txBody>
      </p:sp>
      <p:sp>
        <p:nvSpPr>
          <p:cNvPr id="2" name="Title 1">
            <a:extLst>
              <a:ext uri="{FF2B5EF4-FFF2-40B4-BE49-F238E27FC236}">
                <a16:creationId xmlns:a16="http://schemas.microsoft.com/office/drawing/2014/main" id="{8EC2693D-1152-DFC9-DF13-9DF760214ACE}"/>
              </a:ext>
            </a:extLst>
          </p:cNvPr>
          <p:cNvSpPr>
            <a:spLocks noGrp="1"/>
          </p:cNvSpPr>
          <p:nvPr>
            <p:ph type="title"/>
          </p:nvPr>
        </p:nvSpPr>
        <p:spPr>
          <a:xfrm>
            <a:off x="588261" y="585216"/>
            <a:ext cx="11011601" cy="553998"/>
          </a:xfrm>
        </p:spPr>
        <p:txBody>
          <a:bodyPr/>
          <a:lstStyle/>
          <a:p>
            <a:pPr algn="ctr"/>
            <a:r>
              <a:rPr lang="en-US" noProof="0"/>
              <a:t>Implementation overview</a:t>
            </a:r>
          </a:p>
        </p:txBody>
      </p:sp>
      <p:sp>
        <p:nvSpPr>
          <p:cNvPr id="58" name="TextBox 57">
            <a:extLst>
              <a:ext uri="{FF2B5EF4-FFF2-40B4-BE49-F238E27FC236}">
                <a16:creationId xmlns:a16="http://schemas.microsoft.com/office/drawing/2014/main" id="{660B89E6-9867-C4DB-6F62-F05D371A2C60}"/>
              </a:ext>
            </a:extLst>
          </p:cNvPr>
          <p:cNvSpPr txBox="1"/>
          <p:nvPr/>
        </p:nvSpPr>
        <p:spPr>
          <a:xfrm rot="16200000">
            <a:off x="-258072" y="3131088"/>
            <a:ext cx="1609034" cy="138499"/>
          </a:xfrm>
          <a:prstGeom prst="rect">
            <a:avLst/>
          </a:prstGeom>
          <a:noFill/>
        </p:spPr>
        <p:txBody>
          <a:bodyPr wrap="square" lIns="0" tIns="0" rIns="0" bIns="0" rtlCol="0" anchor="t">
            <a:spAutoFit/>
          </a:bodyPr>
          <a:lstStyle/>
          <a:p>
            <a:pPr marL="0" marR="0" lvl="0" indent="0" algn="ctr" defTabSz="914400" rtl="0" eaLnBrk="1" fontAlgn="auto" latinLnBrk="0" hangingPunct="1">
              <a:lnSpc>
                <a:spcPct val="90000"/>
              </a:lnSpc>
              <a:spcBef>
                <a:spcPts val="0"/>
              </a:spcBef>
              <a:spcAft>
                <a:spcPts val="600"/>
              </a:spcAft>
              <a:buClrTx/>
              <a:buSzTx/>
              <a:buFontTx/>
              <a:buNone/>
              <a:tabLst/>
              <a:defRPr/>
            </a:pPr>
            <a:r>
              <a:rPr lang="en-US" sz="1000" b="1" cap="all" spc="300">
                <a:solidFill>
                  <a:srgbClr val="C03BC4"/>
                </a:solidFill>
                <a:latin typeface="Segoe UI Semibold"/>
                <a:cs typeface="Segoe UI"/>
              </a:rPr>
              <a:t>Human Change</a:t>
            </a:r>
            <a:endParaRPr kumimoji="0" lang="en-US" sz="1000" b="1" i="0" u="none" strike="noStrike" kern="1200" cap="all" spc="300" normalizeH="0" baseline="0" noProof="0">
              <a:ln>
                <a:noFill/>
              </a:ln>
              <a:solidFill>
                <a:srgbClr val="C03BC4"/>
              </a:solidFill>
              <a:effectLst/>
              <a:uLnTx/>
              <a:uFillTx/>
              <a:latin typeface="Segoe UI Semibold"/>
              <a:ea typeface="+mn-ea"/>
              <a:cs typeface="Segoe UI" panose="020B0502040204020203" pitchFamily="34" charset="0"/>
            </a:endParaRPr>
          </a:p>
        </p:txBody>
      </p:sp>
      <p:sp>
        <p:nvSpPr>
          <p:cNvPr id="18" name="Rectangle: Rounded Corners 10">
            <a:extLst>
              <a:ext uri="{FF2B5EF4-FFF2-40B4-BE49-F238E27FC236}">
                <a16:creationId xmlns:a16="http://schemas.microsoft.com/office/drawing/2014/main" id="{007DD702-9C6A-6B10-B7DC-B7D8A7D7F721}"/>
              </a:ext>
              <a:ext uri="{C183D7F6-B498-43B3-948B-1728B52AA6E4}">
                <adec:decorative xmlns:adec="http://schemas.microsoft.com/office/drawing/2017/decorative" val="0"/>
              </a:ext>
            </a:extLst>
          </p:cNvPr>
          <p:cNvSpPr/>
          <p:nvPr/>
        </p:nvSpPr>
        <p:spPr>
          <a:xfrm>
            <a:off x="892822" y="1440408"/>
            <a:ext cx="2474082" cy="397056"/>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Segoe UI Semibold"/>
                <a:ea typeface="+mn-ea"/>
                <a:cs typeface="Segoe UI" panose="020B0502040204020203" pitchFamily="34" charset="0"/>
              </a:rPr>
              <a:t>Get ready</a:t>
            </a:r>
          </a:p>
        </p:txBody>
      </p:sp>
      <p:sp>
        <p:nvSpPr>
          <p:cNvPr id="35" name="TextBox 34">
            <a:extLst>
              <a:ext uri="{FF2B5EF4-FFF2-40B4-BE49-F238E27FC236}">
                <a16:creationId xmlns:a16="http://schemas.microsoft.com/office/drawing/2014/main" id="{6782D7C1-4A3F-A660-81CD-E92F2CE80E29}"/>
              </a:ext>
            </a:extLst>
          </p:cNvPr>
          <p:cNvSpPr txBox="1"/>
          <p:nvPr/>
        </p:nvSpPr>
        <p:spPr>
          <a:xfrm>
            <a:off x="885656" y="1907201"/>
            <a:ext cx="2549335" cy="293765"/>
          </a:xfrm>
          <a:prstGeom prst="rect">
            <a:avLst/>
          </a:prstGeom>
          <a:noFill/>
        </p:spPr>
        <p:txBody>
          <a:bodyPr wrap="square" lIns="91440" tIns="146304" rIns="182880" bIns="146304" rtlCol="0" anchor="ctr">
            <a:noAutofit/>
          </a:bodyPr>
          <a:lstStyle>
            <a:defPPr>
              <a:defRPr lang="en-US"/>
            </a:defPPr>
            <a:lvl1pPr algn="r">
              <a:lnSpc>
                <a:spcPct val="90000"/>
              </a:lnSpc>
              <a:spcAft>
                <a:spcPts val="600"/>
              </a:spcAft>
              <a:defRPr sz="1000" b="1" cap="all">
                <a:solidFill>
                  <a:srgbClr val="7030A0"/>
                </a:solidFill>
                <a:latin typeface="+mj-lt"/>
                <a:cs typeface="Segoe UI" panose="020B0502040204020203" pitchFamily="34" charset="0"/>
              </a:defRPr>
            </a:lvl1pPr>
          </a:lstStyle>
          <a:p>
            <a:pPr marL="11113" marR="0" lvl="0" indent="0" algn="ctr" defTabSz="914400" rtl="0" eaLnBrk="1" fontAlgn="auto" latinLnBrk="0" hangingPunct="1">
              <a:lnSpc>
                <a:spcPct val="100000"/>
              </a:lnSpc>
              <a:spcBef>
                <a:spcPts val="0"/>
              </a:spcBef>
              <a:spcAft>
                <a:spcPts val="900"/>
              </a:spcAft>
              <a:buClr>
                <a:srgbClr val="375EEC"/>
              </a:buClr>
              <a:buSzTx/>
              <a:buFontTx/>
              <a:buNone/>
              <a:tabLst/>
              <a:defRPr/>
            </a:pPr>
            <a:r>
              <a:rPr kumimoji="0" lang="en-US" sz="1100" b="1" i="0" u="none" strike="noStrike" kern="1200" cap="none" spc="0" normalizeH="0" baseline="0" noProof="0">
                <a:ln>
                  <a:noFill/>
                </a:ln>
                <a:solidFill>
                  <a:srgbClr val="C03BC4"/>
                </a:solidFill>
                <a:effectLst/>
                <a:uLnTx/>
                <a:uFillTx/>
                <a:latin typeface="Segoe UI" panose="020B0502040204020203" pitchFamily="34" charset="0"/>
                <a:ea typeface="+mn-ea"/>
                <a:cs typeface="Segoe UI" panose="020B0502040204020203" pitchFamily="34" charset="0"/>
              </a:rPr>
              <a:t>User Enablement Workstream</a:t>
            </a:r>
          </a:p>
        </p:txBody>
      </p:sp>
      <p:sp>
        <p:nvSpPr>
          <p:cNvPr id="6" name="TextBox 5">
            <a:extLst>
              <a:ext uri="{FF2B5EF4-FFF2-40B4-BE49-F238E27FC236}">
                <a16:creationId xmlns:a16="http://schemas.microsoft.com/office/drawing/2014/main" id="{ACCA87BF-2A24-699D-ABA7-CEDA89D5D66B}"/>
              </a:ext>
            </a:extLst>
          </p:cNvPr>
          <p:cNvSpPr txBox="1"/>
          <p:nvPr/>
        </p:nvSpPr>
        <p:spPr>
          <a:xfrm>
            <a:off x="884992" y="2087061"/>
            <a:ext cx="2552400" cy="2126736"/>
          </a:xfrm>
          <a:prstGeom prst="rect">
            <a:avLst/>
          </a:prstGeom>
          <a:noFill/>
        </p:spPr>
        <p:txBody>
          <a:bodyPr wrap="square" lIns="360000" tIns="146304" rIns="182880" bIns="146304" rtlCol="0" anchor="t">
            <a:spAutoFit/>
          </a:bodyPr>
          <a:lstStyle>
            <a:defPPr>
              <a:defRPr lang="en-US"/>
            </a:defPPr>
            <a:lvl1pPr marR="0" lvl="0" indent="0" algn="ctr" defTabSz="932472" fontAlgn="base">
              <a:lnSpc>
                <a:spcPct val="90000"/>
              </a:lnSpc>
              <a:spcBef>
                <a:spcPct val="0"/>
              </a:spcBef>
              <a:spcAft>
                <a:spcPct val="0"/>
              </a:spcAft>
              <a:buClrTx/>
              <a:buSzTx/>
              <a:buFontTx/>
              <a:buNone/>
              <a:tabLst/>
              <a:defRPr kumimoji="0" sz="1100" b="0" i="0" u="none" strike="noStrike" cap="none" spc="0" normalizeH="0" baseline="0">
                <a:ln>
                  <a:noFill/>
                </a:ln>
                <a:solidFill>
                  <a:srgbClr val="505050"/>
                </a:solidFill>
                <a:effectLst/>
                <a:uLnTx/>
                <a:uFillTx/>
              </a:defRPr>
            </a:lvl1pPr>
          </a:lstStyle>
          <a:p>
            <a:pPr marL="0" marR="0" lvl="0" indent="0" algn="l" defTabSz="932472" rtl="0" eaLnBrk="1" fontAlgn="base" latinLnBrk="0" hangingPunct="1">
              <a:lnSpc>
                <a:spcPct val="90000"/>
              </a:lnSpc>
              <a:spcBef>
                <a:spcPct val="0"/>
              </a:spcBef>
              <a:spcAft>
                <a:spcPts val="600"/>
              </a:spcAft>
              <a:buClr>
                <a:srgbClr val="375EEC"/>
              </a:buClr>
              <a:buSzTx/>
              <a:buFontTx/>
              <a:buNone/>
              <a:tabLst/>
              <a:defRPr/>
            </a:pPr>
            <a:r>
              <a:rPr kumimoji="0" lang="en-US" sz="1000" b="0" i="0" u="none" strike="noStrike" kern="1200" cap="none" spc="0" normalizeH="0" baseline="0" noProof="0">
                <a:ln>
                  <a:noFill/>
                </a:ln>
                <a:solidFill>
                  <a:prstClr val="black"/>
                </a:solidFill>
                <a:effectLst/>
                <a:uLnTx/>
                <a:uFillTx/>
                <a:latin typeface="Segoe UI"/>
                <a:ea typeface="+mn-ea"/>
                <a:cs typeface="Segoe UI"/>
              </a:rPr>
              <a:t>Secure exec sponsorship, create AI Council, and define RAI principles</a:t>
            </a:r>
          </a:p>
          <a:p>
            <a:pPr marL="0" marR="0" lvl="0" indent="0" algn="l" defTabSz="932472" rtl="0" eaLnBrk="1" fontAlgn="base" latinLnBrk="0" hangingPunct="1">
              <a:lnSpc>
                <a:spcPct val="90000"/>
              </a:lnSpc>
              <a:spcBef>
                <a:spcPct val="0"/>
              </a:spcBef>
              <a:spcAft>
                <a:spcPts val="600"/>
              </a:spcAft>
              <a:buClr>
                <a:srgbClr val="375EEC"/>
              </a:buClr>
              <a:buSzTx/>
              <a:buFontTx/>
              <a:buNone/>
              <a:tabLst/>
              <a:defRPr/>
            </a:pPr>
            <a:r>
              <a:rPr kumimoji="0" lang="en-US" sz="1000" b="0" i="0" u="none" strike="noStrike" kern="1200" cap="none" spc="0" normalizeH="0" baseline="0" noProof="0">
                <a:ln>
                  <a:noFill/>
                </a:ln>
                <a:solidFill>
                  <a:prstClr val="black"/>
                </a:solidFill>
                <a:effectLst/>
                <a:uLnTx/>
                <a:uFillTx/>
                <a:latin typeface="Segoe UI"/>
                <a:ea typeface="+mn-ea"/>
                <a:cs typeface="Segoe UI"/>
              </a:rPr>
              <a:t>Identify success owners, Champions, and early adopter cohorts</a:t>
            </a:r>
          </a:p>
          <a:p>
            <a:pPr marL="0" marR="0" lvl="0" indent="0" algn="l" defTabSz="932472" rtl="0" eaLnBrk="1" fontAlgn="base" latinLnBrk="0" hangingPunct="1">
              <a:lnSpc>
                <a:spcPct val="90000"/>
              </a:lnSpc>
              <a:spcBef>
                <a:spcPct val="0"/>
              </a:spcBef>
              <a:spcAft>
                <a:spcPts val="600"/>
              </a:spcAft>
              <a:buClr>
                <a:srgbClr val="375EEC"/>
              </a:buClr>
              <a:buSzTx/>
              <a:buFontTx/>
              <a:buNone/>
              <a:tabLst/>
              <a:defRPr/>
            </a:pPr>
            <a:r>
              <a:rPr kumimoji="0" lang="en-US" sz="1000" b="0" i="0" u="none" strike="noStrike" kern="1200" cap="none" spc="0" normalizeH="0" baseline="0" noProof="0">
                <a:ln>
                  <a:noFill/>
                </a:ln>
                <a:solidFill>
                  <a:prstClr val="black"/>
                </a:solidFill>
                <a:effectLst/>
                <a:uLnTx/>
                <a:uFillTx/>
                <a:latin typeface="Segoe UI"/>
                <a:ea typeface="+mn-ea"/>
                <a:cs typeface="Segoe UI"/>
              </a:rPr>
              <a:t>Detail high value scenarios and personas</a:t>
            </a:r>
          </a:p>
          <a:p>
            <a:pPr marL="0" marR="0" lvl="0" indent="0" algn="l" defTabSz="932472" rtl="0" eaLnBrk="1" fontAlgn="base" latinLnBrk="0" hangingPunct="1">
              <a:lnSpc>
                <a:spcPct val="90000"/>
              </a:lnSpc>
              <a:spcBef>
                <a:spcPct val="0"/>
              </a:spcBef>
              <a:spcAft>
                <a:spcPts val="600"/>
              </a:spcAft>
              <a:buClr>
                <a:srgbClr val="375EEC"/>
              </a:buClr>
              <a:buSzTx/>
              <a:buFontTx/>
              <a:buNone/>
              <a:tabLst/>
              <a:defRPr/>
            </a:pPr>
            <a:r>
              <a:rPr kumimoji="0" lang="en-US" sz="1000" b="0" i="0" u="none" strike="noStrike" kern="1200" cap="none" spc="0" normalizeH="0" baseline="0" noProof="0">
                <a:ln>
                  <a:noFill/>
                </a:ln>
                <a:solidFill>
                  <a:prstClr val="black"/>
                </a:solidFill>
                <a:effectLst/>
                <a:uLnTx/>
                <a:uFillTx/>
                <a:latin typeface="Segoe UI"/>
                <a:ea typeface="+mn-ea"/>
                <a:cs typeface="Segoe UI"/>
              </a:rPr>
              <a:t>Be intentional with assignment and concentrate seats</a:t>
            </a:r>
          </a:p>
          <a:p>
            <a:pPr marL="0" marR="0" lvl="0" indent="0" algn="l" defTabSz="932472" rtl="0" eaLnBrk="1" fontAlgn="base" latinLnBrk="0" hangingPunct="1">
              <a:lnSpc>
                <a:spcPct val="90000"/>
              </a:lnSpc>
              <a:spcBef>
                <a:spcPct val="0"/>
              </a:spcBef>
              <a:spcAft>
                <a:spcPts val="600"/>
              </a:spcAft>
              <a:buClr>
                <a:srgbClr val="375EEC"/>
              </a:buClr>
              <a:buSzTx/>
              <a:buFontTx/>
              <a:buNone/>
              <a:tabLst/>
              <a:defRPr/>
            </a:pPr>
            <a:r>
              <a:rPr kumimoji="0" lang="en-US" sz="1000" b="0" i="0" u="none" strike="noStrike" kern="1200" cap="none" spc="0" normalizeH="0" baseline="0" noProof="0">
                <a:ln>
                  <a:noFill/>
                </a:ln>
                <a:solidFill>
                  <a:prstClr val="black"/>
                </a:solidFill>
                <a:effectLst/>
                <a:uLnTx/>
                <a:uFillTx/>
                <a:latin typeface="Segoe UI"/>
                <a:ea typeface="+mn-ea"/>
                <a:cs typeface="Segoe UI"/>
              </a:rPr>
              <a:t>Define success criteria, KPIs, and success measurement plan</a:t>
            </a:r>
          </a:p>
        </p:txBody>
      </p:sp>
      <p:sp>
        <p:nvSpPr>
          <p:cNvPr id="20" name="Rectangle: Rounded Corners 10">
            <a:extLst>
              <a:ext uri="{FF2B5EF4-FFF2-40B4-BE49-F238E27FC236}">
                <a16:creationId xmlns:a16="http://schemas.microsoft.com/office/drawing/2014/main" id="{3545D9AB-FCC9-C125-26BE-026CC3BC59F6}"/>
              </a:ext>
            </a:extLst>
          </p:cNvPr>
          <p:cNvSpPr/>
          <p:nvPr/>
        </p:nvSpPr>
        <p:spPr>
          <a:xfrm>
            <a:off x="3612802" y="1444451"/>
            <a:ext cx="2474082" cy="397056"/>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Segoe UI Semibold"/>
                <a:ea typeface="+mn-ea"/>
                <a:cs typeface="Segoe UI" panose="020B0502040204020203" pitchFamily="34" charset="0"/>
              </a:rPr>
              <a:t>Onboard &amp; engage</a:t>
            </a:r>
          </a:p>
        </p:txBody>
      </p:sp>
      <p:sp>
        <p:nvSpPr>
          <p:cNvPr id="4" name="TextBox 3">
            <a:extLst>
              <a:ext uri="{FF2B5EF4-FFF2-40B4-BE49-F238E27FC236}">
                <a16:creationId xmlns:a16="http://schemas.microsoft.com/office/drawing/2014/main" id="{237F1539-94B1-200C-231B-A71547655559}"/>
              </a:ext>
            </a:extLst>
          </p:cNvPr>
          <p:cNvSpPr txBox="1"/>
          <p:nvPr/>
        </p:nvSpPr>
        <p:spPr>
          <a:xfrm>
            <a:off x="3544682" y="1872039"/>
            <a:ext cx="2647308" cy="2342180"/>
          </a:xfrm>
          <a:prstGeom prst="rect">
            <a:avLst/>
          </a:prstGeom>
          <a:noFill/>
        </p:spPr>
        <p:txBody>
          <a:bodyPr wrap="square" lIns="360000" tIns="146304" rIns="182880" bIns="146304" rtlCol="0" anchor="t">
            <a:spAutoFit/>
          </a:bodyPr>
          <a:lstStyle>
            <a:defPPr>
              <a:defRPr lang="en-US"/>
            </a:defPPr>
            <a:lvl1pPr marR="0" lvl="0" indent="0" algn="ctr" defTabSz="932472" fontAlgn="base">
              <a:lnSpc>
                <a:spcPct val="90000"/>
              </a:lnSpc>
              <a:spcBef>
                <a:spcPct val="0"/>
              </a:spcBef>
              <a:spcAft>
                <a:spcPts val="900"/>
              </a:spcAft>
              <a:buClrTx/>
              <a:buSzTx/>
              <a:buFontTx/>
              <a:buNone/>
              <a:tabLst/>
              <a:defRPr kumimoji="0" sz="1100" b="0" i="0" u="none" strike="noStrike" cap="none" spc="0" normalizeH="0" baseline="0">
                <a:ln>
                  <a:noFill/>
                </a:ln>
                <a:solidFill>
                  <a:srgbClr val="505050"/>
                </a:solidFill>
                <a:effectLst/>
                <a:uLnTx/>
                <a:uFillTx/>
              </a:defRPr>
            </a:lvl1pPr>
          </a:lstStyle>
          <a:p>
            <a:pPr marL="0" marR="0" lvl="0" indent="0" algn="l" defTabSz="932472" rtl="0" eaLnBrk="1" fontAlgn="base" latinLnBrk="0" hangingPunct="1">
              <a:lnSpc>
                <a:spcPct val="90000"/>
              </a:lnSpc>
              <a:spcBef>
                <a:spcPct val="0"/>
              </a:spcBef>
              <a:spcAft>
                <a:spcPts val="600"/>
              </a:spcAft>
              <a:buClr>
                <a:srgbClr val="375EEC"/>
              </a:buClr>
              <a:buSzTx/>
              <a:buFontTx/>
              <a:buNone/>
              <a:tabLst/>
              <a:defRPr/>
            </a:pPr>
            <a:r>
              <a:rPr kumimoji="0" lang="en-US" sz="10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Complete User Enablement Strategy training</a:t>
            </a:r>
          </a:p>
          <a:p>
            <a:pPr marL="0" marR="0" lvl="0" indent="0" algn="l" defTabSz="932472" rtl="0" eaLnBrk="1" fontAlgn="base" latinLnBrk="0" hangingPunct="1">
              <a:lnSpc>
                <a:spcPct val="90000"/>
              </a:lnSpc>
              <a:spcBef>
                <a:spcPct val="0"/>
              </a:spcBef>
              <a:spcAft>
                <a:spcPts val="600"/>
              </a:spcAft>
              <a:buClr>
                <a:srgbClr val="375EEC"/>
              </a:buClr>
              <a:buSzTx/>
              <a:buFontTx/>
              <a:buNone/>
              <a:tabLst/>
              <a:defRPr/>
            </a:pPr>
            <a:r>
              <a:rPr kumimoji="0" lang="en-US" sz="10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Define user experience and feedback strategy </a:t>
            </a:r>
          </a:p>
          <a:p>
            <a:pPr marL="0" marR="0" lvl="0" indent="0" algn="l" defTabSz="932472" rtl="0" eaLnBrk="1" fontAlgn="base" latinLnBrk="0" hangingPunct="1">
              <a:lnSpc>
                <a:spcPct val="90000"/>
              </a:lnSpc>
              <a:spcBef>
                <a:spcPct val="0"/>
              </a:spcBef>
              <a:spcAft>
                <a:spcPts val="600"/>
              </a:spcAft>
              <a:buClr>
                <a:srgbClr val="375EEC"/>
              </a:buClr>
              <a:buSzTx/>
              <a:buFontTx/>
              <a:buNone/>
              <a:tabLst/>
              <a:defRPr/>
            </a:pPr>
            <a:r>
              <a:rPr kumimoji="0" lang="en-US" sz="10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Design and deploy training and engagement community (Center of Excellence/Champion Platform)</a:t>
            </a:r>
          </a:p>
          <a:p>
            <a:pPr marL="0" marR="0" lvl="0" indent="0" algn="l" defTabSz="932472" rtl="0" eaLnBrk="1" fontAlgn="base" latinLnBrk="0" hangingPunct="1">
              <a:lnSpc>
                <a:spcPct val="90000"/>
              </a:lnSpc>
              <a:spcBef>
                <a:spcPct val="0"/>
              </a:spcBef>
              <a:spcAft>
                <a:spcPts val="600"/>
              </a:spcAft>
              <a:buClr>
                <a:srgbClr val="375EEC"/>
              </a:buClr>
              <a:buSzTx/>
              <a:buFontTx/>
              <a:buNone/>
              <a:tabLst/>
              <a:defRPr/>
            </a:pPr>
            <a:r>
              <a:rPr kumimoji="0" lang="en-US" sz="10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Launch employee communications and Champion program </a:t>
            </a:r>
          </a:p>
          <a:p>
            <a:pPr marL="0" marR="0" lvl="0" indent="0" algn="l" defTabSz="932472" rtl="0" eaLnBrk="1" fontAlgn="base" latinLnBrk="0" hangingPunct="1">
              <a:lnSpc>
                <a:spcPct val="90000"/>
              </a:lnSpc>
              <a:spcBef>
                <a:spcPct val="0"/>
              </a:spcBef>
              <a:spcAft>
                <a:spcPts val="600"/>
              </a:spcAft>
              <a:buClr>
                <a:srgbClr val="375EEC"/>
              </a:buClr>
              <a:buSzTx/>
              <a:buFontTx/>
              <a:buNone/>
              <a:tabLst/>
              <a:defRPr/>
            </a:pPr>
            <a:r>
              <a:rPr kumimoji="0" lang="en-US" sz="10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Onboard executives and user cohorts</a:t>
            </a:r>
          </a:p>
          <a:p>
            <a:pPr marL="0" marR="0" lvl="0" indent="0" algn="l" defTabSz="932472" rtl="0" eaLnBrk="1" fontAlgn="base" latinLnBrk="0" hangingPunct="1">
              <a:lnSpc>
                <a:spcPct val="90000"/>
              </a:lnSpc>
              <a:spcBef>
                <a:spcPct val="0"/>
              </a:spcBef>
              <a:spcAft>
                <a:spcPts val="600"/>
              </a:spcAft>
              <a:buClr>
                <a:srgbClr val="375EEC"/>
              </a:buClr>
              <a:buSzTx/>
              <a:buFontTx/>
              <a:buNone/>
              <a:tabLst/>
              <a:defRPr/>
            </a:pPr>
            <a:r>
              <a:rPr kumimoji="0" lang="en-US" sz="10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Deliver user Champions and support staff training</a:t>
            </a:r>
          </a:p>
        </p:txBody>
      </p:sp>
      <p:sp>
        <p:nvSpPr>
          <p:cNvPr id="22" name="Rectangle: Rounded Corners 10">
            <a:extLst>
              <a:ext uri="{FF2B5EF4-FFF2-40B4-BE49-F238E27FC236}">
                <a16:creationId xmlns:a16="http://schemas.microsoft.com/office/drawing/2014/main" id="{064CC058-517D-433C-C2E3-0262B1585A1A}"/>
              </a:ext>
            </a:extLst>
          </p:cNvPr>
          <p:cNvSpPr/>
          <p:nvPr/>
        </p:nvSpPr>
        <p:spPr>
          <a:xfrm>
            <a:off x="6332782" y="1440408"/>
            <a:ext cx="2474082" cy="397056"/>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Segoe UI Semibold"/>
                <a:ea typeface="+mn-ea"/>
                <a:cs typeface="Segoe UI" panose="020B0502040204020203" pitchFamily="34" charset="0"/>
              </a:rPr>
              <a:t>Deliver impact</a:t>
            </a:r>
          </a:p>
        </p:txBody>
      </p:sp>
      <p:sp>
        <p:nvSpPr>
          <p:cNvPr id="5" name="TextBox 4">
            <a:extLst>
              <a:ext uri="{FF2B5EF4-FFF2-40B4-BE49-F238E27FC236}">
                <a16:creationId xmlns:a16="http://schemas.microsoft.com/office/drawing/2014/main" id="{D466380A-22B2-247D-56C1-661539BE8419}"/>
              </a:ext>
            </a:extLst>
          </p:cNvPr>
          <p:cNvSpPr txBox="1"/>
          <p:nvPr/>
        </p:nvSpPr>
        <p:spPr>
          <a:xfrm>
            <a:off x="6267519" y="1872039"/>
            <a:ext cx="2552400" cy="2065181"/>
          </a:xfrm>
          <a:prstGeom prst="rect">
            <a:avLst/>
          </a:prstGeom>
          <a:noFill/>
        </p:spPr>
        <p:txBody>
          <a:bodyPr wrap="square" lIns="360000" tIns="146304" rIns="182880" bIns="146304" rtlCol="0" anchor="t">
            <a:spAutoFit/>
          </a:bodyPr>
          <a:lstStyle/>
          <a:p>
            <a:pPr marL="0" marR="0" lvl="0" indent="0" algn="l" defTabSz="932472" rtl="0" eaLnBrk="1" fontAlgn="base" latinLnBrk="0" hangingPunct="1">
              <a:lnSpc>
                <a:spcPct val="90000"/>
              </a:lnSpc>
              <a:spcBef>
                <a:spcPct val="0"/>
              </a:spcBef>
              <a:spcAft>
                <a:spcPts val="600"/>
              </a:spcAft>
              <a:buClr>
                <a:srgbClr val="375EEC"/>
              </a:buClr>
              <a:buSzTx/>
              <a:buFontTx/>
              <a:buNone/>
              <a:tabLst/>
              <a:defRPr/>
            </a:pPr>
            <a:r>
              <a:rPr kumimoji="0" lang="en-US" sz="10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Review success measures and user survey results</a:t>
            </a:r>
          </a:p>
          <a:p>
            <a:pPr marL="0" marR="0" lvl="0" indent="0" algn="l" defTabSz="932472" rtl="0" eaLnBrk="1" fontAlgn="base" latinLnBrk="0" hangingPunct="1">
              <a:lnSpc>
                <a:spcPct val="90000"/>
              </a:lnSpc>
              <a:spcBef>
                <a:spcPct val="0"/>
              </a:spcBef>
              <a:spcAft>
                <a:spcPts val="600"/>
              </a:spcAft>
              <a:buClr>
                <a:srgbClr val="375EEC"/>
              </a:buClr>
              <a:buSzTx/>
              <a:buFontTx/>
              <a:buNone/>
              <a:tabLst/>
              <a:defRPr/>
            </a:pPr>
            <a:r>
              <a:rPr kumimoji="0" lang="en-US" sz="10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Conduct feedback and reporting analysis</a:t>
            </a:r>
          </a:p>
          <a:p>
            <a:pPr marL="0" marR="0" lvl="0" indent="0" algn="l" defTabSz="932472" rtl="0" eaLnBrk="1" fontAlgn="base" latinLnBrk="0" hangingPunct="1">
              <a:lnSpc>
                <a:spcPct val="90000"/>
              </a:lnSpc>
              <a:spcBef>
                <a:spcPct val="0"/>
              </a:spcBef>
              <a:spcAft>
                <a:spcPts val="600"/>
              </a:spcAft>
              <a:buClr>
                <a:srgbClr val="375EEC"/>
              </a:buClr>
              <a:buSzTx/>
              <a:buFontTx/>
              <a:buNone/>
              <a:tabLst/>
              <a:defRPr/>
            </a:pPr>
            <a:r>
              <a:rPr kumimoji="0" lang="en-US" sz="10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Deliver extended training and adoption support</a:t>
            </a:r>
          </a:p>
          <a:p>
            <a:pPr marL="0" marR="0" lvl="0" indent="0" algn="l" defTabSz="932472" rtl="0" eaLnBrk="1" fontAlgn="base" latinLnBrk="0" hangingPunct="1">
              <a:lnSpc>
                <a:spcPct val="90000"/>
              </a:lnSpc>
              <a:spcBef>
                <a:spcPct val="0"/>
              </a:spcBef>
              <a:spcAft>
                <a:spcPts val="600"/>
              </a:spcAft>
              <a:buClr>
                <a:srgbClr val="375EEC"/>
              </a:buClr>
              <a:buSzTx/>
              <a:buFontTx/>
              <a:buNone/>
              <a:tabLst/>
              <a:defRPr/>
            </a:pPr>
            <a:r>
              <a:rPr kumimoji="0" lang="en-US" sz="10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Identify additional optimization scenarios</a:t>
            </a:r>
          </a:p>
          <a:p>
            <a:pPr marL="0" marR="0" lvl="0" indent="0" algn="l" defTabSz="932472" rtl="0" eaLnBrk="1" fontAlgn="base" latinLnBrk="0" hangingPunct="1">
              <a:lnSpc>
                <a:spcPct val="90000"/>
              </a:lnSpc>
              <a:spcBef>
                <a:spcPct val="0"/>
              </a:spcBef>
              <a:spcAft>
                <a:spcPts val="600"/>
              </a:spcAft>
              <a:buClr>
                <a:srgbClr val="375EEC"/>
              </a:buClr>
              <a:buSzTx/>
              <a:buFontTx/>
              <a:buNone/>
              <a:tabLst/>
              <a:defRPr/>
            </a:pPr>
            <a:r>
              <a:rPr kumimoji="0" lang="en-US" sz="10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Iterate user experience strategy</a:t>
            </a:r>
          </a:p>
          <a:p>
            <a:pPr marL="0" marR="0" lvl="0" indent="0" algn="l" defTabSz="932472" rtl="0" eaLnBrk="1" fontAlgn="base" latinLnBrk="0" hangingPunct="1">
              <a:lnSpc>
                <a:spcPct val="90000"/>
              </a:lnSpc>
              <a:spcBef>
                <a:spcPct val="0"/>
              </a:spcBef>
              <a:spcAft>
                <a:spcPts val="600"/>
              </a:spcAft>
              <a:buClr>
                <a:srgbClr val="375EEC"/>
              </a:buClr>
              <a:buSzTx/>
              <a:buFontTx/>
              <a:buNone/>
              <a:tabLst/>
              <a:defRPr/>
            </a:pPr>
            <a:r>
              <a:rPr kumimoji="0" lang="en-US" sz="10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Gather and amplify success stories</a:t>
            </a:r>
          </a:p>
        </p:txBody>
      </p:sp>
      <p:sp>
        <p:nvSpPr>
          <p:cNvPr id="24" name="Rectangle: Rounded Corners 10">
            <a:extLst>
              <a:ext uri="{FF2B5EF4-FFF2-40B4-BE49-F238E27FC236}">
                <a16:creationId xmlns:a16="http://schemas.microsoft.com/office/drawing/2014/main" id="{ECB8E486-9E06-D40A-4FD4-2096D6841CAE}"/>
              </a:ext>
            </a:extLst>
          </p:cNvPr>
          <p:cNvSpPr/>
          <p:nvPr/>
        </p:nvSpPr>
        <p:spPr>
          <a:xfrm>
            <a:off x="9052763" y="1451359"/>
            <a:ext cx="2474082" cy="397056"/>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Segoe UI Semibold"/>
                <a:ea typeface="+mn-ea"/>
                <a:cs typeface="Segoe UI" panose="020B0502040204020203" pitchFamily="34" charset="0"/>
              </a:rPr>
              <a:t> Extend &amp; optimize</a:t>
            </a:r>
          </a:p>
        </p:txBody>
      </p:sp>
      <p:sp>
        <p:nvSpPr>
          <p:cNvPr id="3" name="TextBox 2">
            <a:extLst>
              <a:ext uri="{FF2B5EF4-FFF2-40B4-BE49-F238E27FC236}">
                <a16:creationId xmlns:a16="http://schemas.microsoft.com/office/drawing/2014/main" id="{3CB6F778-7FB1-27B3-54F3-D6DD67FB12A9}"/>
              </a:ext>
            </a:extLst>
          </p:cNvPr>
          <p:cNvSpPr txBox="1"/>
          <p:nvPr/>
        </p:nvSpPr>
        <p:spPr>
          <a:xfrm>
            <a:off x="9014758" y="1872039"/>
            <a:ext cx="2552400" cy="1772793"/>
          </a:xfrm>
          <a:prstGeom prst="rect">
            <a:avLst/>
          </a:prstGeom>
          <a:noFill/>
        </p:spPr>
        <p:txBody>
          <a:bodyPr wrap="square" lIns="360000" tIns="146304" rIns="182880" bIns="146304" rtlCol="0" anchor="t">
            <a:spAutoFit/>
          </a:bodyPr>
          <a:lstStyle>
            <a:defPPr>
              <a:defRPr lang="en-US"/>
            </a:defPPr>
            <a:lvl1pPr marR="0" lvl="0" indent="0" algn="ctr" defTabSz="932472" fontAlgn="base">
              <a:lnSpc>
                <a:spcPct val="90000"/>
              </a:lnSpc>
              <a:spcBef>
                <a:spcPct val="0"/>
              </a:spcBef>
              <a:spcAft>
                <a:spcPct val="0"/>
              </a:spcAft>
              <a:buClrTx/>
              <a:buSzTx/>
              <a:buFontTx/>
              <a:buNone/>
              <a:tabLst/>
              <a:defRPr kumimoji="0" sz="1100" b="0" i="0" u="none" strike="noStrike" cap="none" spc="0" normalizeH="0" baseline="0">
                <a:ln>
                  <a:noFill/>
                </a:ln>
                <a:solidFill>
                  <a:srgbClr val="505050"/>
                </a:solidFill>
                <a:effectLst/>
                <a:uLnTx/>
                <a:uFillTx/>
                <a:latin typeface="Segoe UI"/>
              </a:defRPr>
            </a:lvl1pPr>
          </a:lstStyle>
          <a:p>
            <a:pPr marL="0" marR="0" lvl="0" indent="0" algn="l" defTabSz="932472" rtl="0" eaLnBrk="1" fontAlgn="base" latinLnBrk="0" hangingPunct="1">
              <a:lnSpc>
                <a:spcPct val="90000"/>
              </a:lnSpc>
              <a:spcBef>
                <a:spcPct val="0"/>
              </a:spcBef>
              <a:spcAft>
                <a:spcPts val="600"/>
              </a:spcAft>
              <a:buClr>
                <a:srgbClr val="375EEC"/>
              </a:buClr>
              <a:buSzTx/>
              <a:buFontTx/>
              <a:buNone/>
              <a:tabLst/>
              <a:defRPr/>
            </a:pPr>
            <a:r>
              <a:rPr kumimoji="0" lang="en-US" sz="10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Extend to new high value scenarios</a:t>
            </a:r>
          </a:p>
          <a:p>
            <a:pPr marL="0" marR="0" lvl="0" indent="0" algn="l" defTabSz="932472" rtl="0" eaLnBrk="1" fontAlgn="base" latinLnBrk="0" hangingPunct="1">
              <a:lnSpc>
                <a:spcPct val="90000"/>
              </a:lnSpc>
              <a:spcBef>
                <a:spcPct val="0"/>
              </a:spcBef>
              <a:spcAft>
                <a:spcPts val="600"/>
              </a:spcAft>
              <a:buClr>
                <a:srgbClr val="375EEC"/>
              </a:buClr>
              <a:buSzTx/>
              <a:buFontTx/>
              <a:buNone/>
              <a:tabLst/>
              <a:defRPr/>
            </a:pPr>
            <a:r>
              <a:rPr kumimoji="0" lang="en-US" sz="10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Deliver business process transformation with Copilot Studio, plugins, and connectors</a:t>
            </a:r>
          </a:p>
          <a:p>
            <a:pPr marL="0" marR="0" lvl="0" indent="0" algn="l" defTabSz="932472" rtl="0" eaLnBrk="1" fontAlgn="base" latinLnBrk="0" hangingPunct="1">
              <a:lnSpc>
                <a:spcPct val="90000"/>
              </a:lnSpc>
              <a:spcBef>
                <a:spcPct val="0"/>
              </a:spcBef>
              <a:spcAft>
                <a:spcPts val="600"/>
              </a:spcAft>
              <a:buClr>
                <a:srgbClr val="375EEC"/>
              </a:buClr>
              <a:buSzTx/>
              <a:buFontTx/>
              <a:buNone/>
              <a:tabLst/>
              <a:defRPr/>
            </a:pPr>
            <a:r>
              <a:rPr kumimoji="0" lang="en-US" sz="10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Drive group and cross-organizational productivity and innovation</a:t>
            </a:r>
          </a:p>
          <a:p>
            <a:pPr marL="0" marR="0" lvl="0" indent="0" algn="l" defTabSz="932472" rtl="0" eaLnBrk="1" fontAlgn="base" latinLnBrk="0" hangingPunct="1">
              <a:lnSpc>
                <a:spcPct val="90000"/>
              </a:lnSpc>
              <a:spcBef>
                <a:spcPct val="0"/>
              </a:spcBef>
              <a:spcAft>
                <a:spcPts val="600"/>
              </a:spcAft>
              <a:buClr>
                <a:srgbClr val="375EEC"/>
              </a:buClr>
              <a:buSzTx/>
              <a:buFontTx/>
              <a:buNone/>
              <a:tabLst/>
              <a:defRPr/>
            </a:pPr>
            <a:r>
              <a:rPr kumimoji="0" lang="en-US" sz="10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Understand custom line of business opportunities</a:t>
            </a:r>
          </a:p>
        </p:txBody>
      </p:sp>
      <p:sp>
        <p:nvSpPr>
          <p:cNvPr id="59" name="Rectangle: Rounded Corners 17">
            <a:extLst>
              <a:ext uri="{FF2B5EF4-FFF2-40B4-BE49-F238E27FC236}">
                <a16:creationId xmlns:a16="http://schemas.microsoft.com/office/drawing/2014/main" id="{DD18E9CD-DDFD-0382-259D-25DBB6308D9A}"/>
              </a:ext>
            </a:extLst>
          </p:cNvPr>
          <p:cNvSpPr/>
          <p:nvPr/>
        </p:nvSpPr>
        <p:spPr>
          <a:xfrm>
            <a:off x="509764" y="5807864"/>
            <a:ext cx="550720" cy="663398"/>
          </a:xfrm>
          <a:prstGeom prst="roundRect">
            <a:avLst>
              <a:gd name="adj" fmla="val 12128"/>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72000" tIns="0" rIns="72000" bIns="72000" numCol="1" spcCol="0" rtlCol="0" fromWordArt="0" anchor="b"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32472" rtl="0" eaLnBrk="1" fontAlgn="base" latinLnBrk="0" hangingPunct="1">
              <a:lnSpc>
                <a:spcPct val="80000"/>
              </a:lnSpc>
              <a:spcBef>
                <a:spcPct val="0"/>
              </a:spcBef>
              <a:spcAft>
                <a:spcPct val="0"/>
              </a:spcAft>
              <a:buClrTx/>
              <a:buSzTx/>
              <a:buFontTx/>
              <a:buNone/>
              <a:tabLst/>
              <a:defRPr/>
            </a:pPr>
            <a:r>
              <a:rPr kumimoji="0" lang="en-GB" sz="800" b="1" i="0" u="none" strike="noStrike" kern="1200" cap="none" spc="0" normalizeH="0" baseline="0" noProof="0">
                <a:ln>
                  <a:noFill/>
                </a:ln>
                <a:solidFill>
                  <a:prstClr val="white"/>
                </a:solidFill>
                <a:effectLst/>
                <a:uLnTx/>
                <a:uFillTx/>
                <a:latin typeface="Segoe UI Semibold"/>
                <a:cs typeface="Segoe UI Semibold"/>
              </a:rPr>
              <a:t>You are here</a:t>
            </a:r>
            <a:endParaRPr lang="en-GB" sz="800" b="1" i="0" u="none" strike="noStrike" kern="1200" cap="none" spc="0" normalizeH="0" baseline="0" noProof="0">
              <a:ln>
                <a:noFill/>
              </a:ln>
              <a:solidFill>
                <a:prstClr val="white"/>
              </a:solidFill>
              <a:effectLst/>
              <a:uLnTx/>
              <a:uFillTx/>
              <a:latin typeface="Segoe UI Semibold"/>
              <a:cs typeface="Segoe UI Semibold"/>
            </a:endParaRPr>
          </a:p>
        </p:txBody>
      </p:sp>
      <p:sp>
        <p:nvSpPr>
          <p:cNvPr id="61" name="TextBox 60">
            <a:extLst>
              <a:ext uri="{FF2B5EF4-FFF2-40B4-BE49-F238E27FC236}">
                <a16:creationId xmlns:a16="http://schemas.microsoft.com/office/drawing/2014/main" id="{912E5219-DA1B-3804-AF63-38EE290A13DB}"/>
              </a:ext>
            </a:extLst>
          </p:cNvPr>
          <p:cNvSpPr txBox="1"/>
          <p:nvPr/>
        </p:nvSpPr>
        <p:spPr>
          <a:xfrm rot="16200000">
            <a:off x="2694" y="4891422"/>
            <a:ext cx="1087506" cy="276999"/>
          </a:xfrm>
          <a:prstGeom prst="rect">
            <a:avLst/>
          </a:prstGeom>
          <a:noFill/>
        </p:spPr>
        <p:txBody>
          <a:bodyPr wrap="square" lIns="0" tIns="0" rIns="0" bIns="0" rtlCol="0">
            <a:spAutoFit/>
          </a:bodyPr>
          <a:lstStyle/>
          <a:p>
            <a:pPr marL="0" marR="0" lvl="0" indent="0" algn="ctr" defTabSz="914400" rtl="0" eaLnBrk="1" fontAlgn="auto" latinLnBrk="0" hangingPunct="1">
              <a:lnSpc>
                <a:spcPct val="90000"/>
              </a:lnSpc>
              <a:spcBef>
                <a:spcPts val="0"/>
              </a:spcBef>
              <a:spcAft>
                <a:spcPts val="600"/>
              </a:spcAft>
              <a:buClrTx/>
              <a:buSzTx/>
              <a:buFontTx/>
              <a:buNone/>
              <a:tabLst/>
              <a:defRPr/>
            </a:pPr>
            <a:r>
              <a:rPr kumimoji="0" lang="en-US" sz="1000" b="1" i="0" u="none" strike="noStrike" kern="1200" cap="all" spc="300" normalizeH="0" baseline="0" noProof="0">
                <a:ln>
                  <a:noFill/>
                </a:ln>
                <a:solidFill>
                  <a:srgbClr val="0078D4"/>
                </a:solidFill>
                <a:effectLst/>
                <a:uLnTx/>
                <a:uFillTx/>
                <a:latin typeface="Segoe UI Semibold"/>
                <a:ea typeface="+mn-ea"/>
                <a:cs typeface="Segoe UI" panose="020B0502040204020203" pitchFamily="34" charset="0"/>
              </a:rPr>
              <a:t>Technical Readiness</a:t>
            </a:r>
          </a:p>
        </p:txBody>
      </p:sp>
      <p:sp>
        <p:nvSpPr>
          <p:cNvPr id="36" name="TextBox 35">
            <a:extLst>
              <a:ext uri="{FF2B5EF4-FFF2-40B4-BE49-F238E27FC236}">
                <a16:creationId xmlns:a16="http://schemas.microsoft.com/office/drawing/2014/main" id="{D8E906AF-47FB-03F0-5900-B5DDDBE1B0B0}"/>
              </a:ext>
            </a:extLst>
          </p:cNvPr>
          <p:cNvSpPr txBox="1"/>
          <p:nvPr/>
        </p:nvSpPr>
        <p:spPr>
          <a:xfrm>
            <a:off x="885656" y="4376302"/>
            <a:ext cx="2549335" cy="293765"/>
          </a:xfrm>
          <a:prstGeom prst="rect">
            <a:avLst/>
          </a:prstGeom>
          <a:noFill/>
        </p:spPr>
        <p:txBody>
          <a:bodyPr wrap="square" lIns="91440" tIns="146304" rIns="182880" bIns="146304" rtlCol="0" anchor="ctr">
            <a:noAutofit/>
          </a:bodyPr>
          <a:lstStyle>
            <a:defPPr>
              <a:defRPr lang="en-US"/>
            </a:defPPr>
            <a:lvl1pPr algn="r">
              <a:lnSpc>
                <a:spcPct val="90000"/>
              </a:lnSpc>
              <a:spcAft>
                <a:spcPts val="600"/>
              </a:spcAft>
              <a:defRPr sz="1000" b="1" cap="all">
                <a:solidFill>
                  <a:srgbClr val="7030A0"/>
                </a:solidFill>
                <a:latin typeface="+mj-lt"/>
                <a:cs typeface="Segoe UI" panose="020B0502040204020203" pitchFamily="34" charset="0"/>
              </a:defRPr>
            </a:lvl1pPr>
          </a:lstStyle>
          <a:p>
            <a:pPr marL="11113" marR="0" lvl="0" indent="0" algn="ctr" defTabSz="914400" rtl="0" eaLnBrk="1" fontAlgn="auto" latinLnBrk="0" hangingPunct="1">
              <a:lnSpc>
                <a:spcPct val="100000"/>
              </a:lnSpc>
              <a:spcBef>
                <a:spcPts val="0"/>
              </a:spcBef>
              <a:spcAft>
                <a:spcPts val="900"/>
              </a:spcAft>
              <a:buClr>
                <a:srgbClr val="375EEC"/>
              </a:buClr>
              <a:buSzTx/>
              <a:buFontTx/>
              <a:buNone/>
              <a:tabLst/>
              <a:defRPr/>
            </a:pPr>
            <a:r>
              <a:rPr kumimoji="0" lang="en-US" sz="1100" b="1" i="0" u="none" strike="noStrike" kern="1200" cap="none" spc="0" normalizeH="0" baseline="0" noProof="0">
                <a:ln>
                  <a:noFill/>
                </a:ln>
                <a:solidFill>
                  <a:srgbClr val="0078D4"/>
                </a:solidFill>
                <a:effectLst/>
                <a:uLnTx/>
                <a:uFillTx/>
                <a:latin typeface="Segoe UI" panose="020B0502040204020203" pitchFamily="34" charset="0"/>
                <a:ea typeface="+mn-ea"/>
                <a:cs typeface="Segoe UI" panose="020B0502040204020203" pitchFamily="34" charset="0"/>
              </a:rPr>
              <a:t>Technical Readiness Workstream</a:t>
            </a:r>
          </a:p>
        </p:txBody>
      </p:sp>
      <p:sp>
        <p:nvSpPr>
          <p:cNvPr id="23" name="TextBox 22">
            <a:extLst>
              <a:ext uri="{FF2B5EF4-FFF2-40B4-BE49-F238E27FC236}">
                <a16:creationId xmlns:a16="http://schemas.microsoft.com/office/drawing/2014/main" id="{4CB98AAA-253F-D5ED-43CE-D31FDA933881}"/>
              </a:ext>
            </a:extLst>
          </p:cNvPr>
          <p:cNvSpPr txBox="1"/>
          <p:nvPr/>
        </p:nvSpPr>
        <p:spPr>
          <a:xfrm>
            <a:off x="884992" y="4573399"/>
            <a:ext cx="2552400" cy="1064907"/>
          </a:xfrm>
          <a:prstGeom prst="rect">
            <a:avLst/>
          </a:prstGeom>
          <a:noFill/>
        </p:spPr>
        <p:txBody>
          <a:bodyPr wrap="square" lIns="360000" tIns="146304" rIns="182880" bIns="146304" rtlCol="0" anchor="t">
            <a:spAutoFit/>
          </a:bodyPr>
          <a:lstStyle>
            <a:defPPr>
              <a:defRPr lang="en-US"/>
            </a:defPPr>
            <a:lvl1pPr marR="0" lvl="0" indent="0" algn="ctr" defTabSz="932472" fontAlgn="base">
              <a:lnSpc>
                <a:spcPct val="90000"/>
              </a:lnSpc>
              <a:spcBef>
                <a:spcPct val="0"/>
              </a:spcBef>
              <a:spcAft>
                <a:spcPct val="0"/>
              </a:spcAft>
              <a:buClrTx/>
              <a:buSzTx/>
              <a:buFontTx/>
              <a:buNone/>
              <a:tabLst/>
              <a:defRPr kumimoji="0" sz="1100" b="0" i="0" u="none" strike="noStrike" cap="none" spc="0" normalizeH="0" baseline="0">
                <a:ln>
                  <a:noFill/>
                </a:ln>
                <a:solidFill>
                  <a:srgbClr val="505050"/>
                </a:solidFill>
                <a:effectLst/>
                <a:uLnTx/>
                <a:uFillTx/>
              </a:defRPr>
            </a:lvl1pPr>
          </a:lstStyle>
          <a:p>
            <a:pPr marL="0" marR="0" lvl="0" indent="0" algn="l" defTabSz="932472" rtl="0" eaLnBrk="1" fontAlgn="base" latinLnBrk="0" hangingPunct="1">
              <a:lnSpc>
                <a:spcPct val="90000"/>
              </a:lnSpc>
              <a:spcBef>
                <a:spcPct val="0"/>
              </a:spcBef>
              <a:spcAft>
                <a:spcPts val="600"/>
              </a:spcAft>
              <a:buClr>
                <a:srgbClr val="375EEC"/>
              </a:buClr>
              <a:buSzTx/>
              <a:buFontTx/>
              <a:buNone/>
              <a:tabLst/>
              <a:defRPr/>
            </a:pPr>
            <a:r>
              <a:rPr kumimoji="0" lang="en-US" sz="10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Address data security, governance, and data access questions</a:t>
            </a:r>
          </a:p>
          <a:p>
            <a:pPr marL="0" marR="0" lvl="0" indent="0" algn="l" defTabSz="932472" rtl="0" eaLnBrk="1" fontAlgn="base" latinLnBrk="0" hangingPunct="1">
              <a:lnSpc>
                <a:spcPct val="90000"/>
              </a:lnSpc>
              <a:spcBef>
                <a:spcPct val="0"/>
              </a:spcBef>
              <a:spcAft>
                <a:spcPts val="600"/>
              </a:spcAft>
              <a:buClr>
                <a:srgbClr val="375EEC"/>
              </a:buClr>
              <a:buSzTx/>
              <a:buFontTx/>
              <a:buNone/>
              <a:tabLst/>
              <a:defRPr/>
            </a:pPr>
            <a:r>
              <a:rPr kumimoji="0" lang="en-US" sz="10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Build shared Microsoft 365 Copilot implementation plan with User Enablement team</a:t>
            </a:r>
          </a:p>
        </p:txBody>
      </p:sp>
      <p:sp>
        <p:nvSpPr>
          <p:cNvPr id="25" name="TextBox 24">
            <a:extLst>
              <a:ext uri="{FF2B5EF4-FFF2-40B4-BE49-F238E27FC236}">
                <a16:creationId xmlns:a16="http://schemas.microsoft.com/office/drawing/2014/main" id="{7A17F623-284A-AF00-05BA-5C1F7C7495FF}"/>
              </a:ext>
            </a:extLst>
          </p:cNvPr>
          <p:cNvSpPr txBox="1"/>
          <p:nvPr/>
        </p:nvSpPr>
        <p:spPr>
          <a:xfrm>
            <a:off x="3544682" y="4309373"/>
            <a:ext cx="2552400" cy="1695849"/>
          </a:xfrm>
          <a:prstGeom prst="rect">
            <a:avLst/>
          </a:prstGeom>
          <a:noFill/>
        </p:spPr>
        <p:txBody>
          <a:bodyPr wrap="square" lIns="360000" tIns="146304" rIns="182880" bIns="146304" rtlCol="0" anchor="t">
            <a:spAutoFit/>
          </a:bodyPr>
          <a:lstStyle>
            <a:defPPr>
              <a:defRPr lang="en-US"/>
            </a:defPPr>
            <a:lvl1pPr marR="0" lvl="0" indent="0" algn="ctr" defTabSz="932472" fontAlgn="base">
              <a:lnSpc>
                <a:spcPct val="90000"/>
              </a:lnSpc>
              <a:spcBef>
                <a:spcPct val="0"/>
              </a:spcBef>
              <a:spcAft>
                <a:spcPct val="0"/>
              </a:spcAft>
              <a:buClrTx/>
              <a:buSzTx/>
              <a:buFontTx/>
              <a:buNone/>
              <a:tabLst/>
              <a:defRPr kumimoji="0" sz="1100" b="0" i="0" u="none" strike="noStrike" cap="none" spc="0" normalizeH="0" baseline="0">
                <a:ln>
                  <a:noFill/>
                </a:ln>
                <a:solidFill>
                  <a:srgbClr val="505050"/>
                </a:solidFill>
                <a:effectLst/>
                <a:uLnTx/>
                <a:uFillTx/>
              </a:defRPr>
            </a:lvl1pPr>
          </a:lstStyle>
          <a:p>
            <a:pPr marL="0" marR="0" lvl="0" indent="0" algn="l" defTabSz="932472" rtl="0" eaLnBrk="1" fontAlgn="base" latinLnBrk="0" hangingPunct="1">
              <a:lnSpc>
                <a:spcPct val="90000"/>
              </a:lnSpc>
              <a:spcBef>
                <a:spcPct val="0"/>
              </a:spcBef>
              <a:spcAft>
                <a:spcPts val="600"/>
              </a:spcAft>
              <a:buClr>
                <a:srgbClr val="375EEC"/>
              </a:buClr>
              <a:buSzTx/>
              <a:buFontTx/>
              <a:buNone/>
              <a:tabLst/>
              <a:defRPr/>
            </a:pPr>
            <a:r>
              <a:rPr kumimoji="0" lang="en-US" sz="10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Ensure appropriate Data Security controls are in place</a:t>
            </a:r>
          </a:p>
          <a:p>
            <a:pPr marL="0" marR="0" lvl="0" indent="0" algn="l" defTabSz="932472" rtl="0" eaLnBrk="1" fontAlgn="base" latinLnBrk="0" hangingPunct="1">
              <a:lnSpc>
                <a:spcPct val="90000"/>
              </a:lnSpc>
              <a:spcBef>
                <a:spcPct val="0"/>
              </a:spcBef>
              <a:spcAft>
                <a:spcPts val="600"/>
              </a:spcAft>
              <a:buClr>
                <a:srgbClr val="375EEC"/>
              </a:buClr>
              <a:buSzTx/>
              <a:buFontTx/>
              <a:buNone/>
              <a:tabLst/>
              <a:defRPr/>
            </a:pPr>
            <a:r>
              <a:rPr kumimoji="0" lang="en-US" sz="10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Prepare your organization for Microsoft 365 Copilot with setup guide: deploy Microsoft 365 apps, if needed; assign licenses</a:t>
            </a:r>
          </a:p>
          <a:p>
            <a:pPr marL="0" marR="0" lvl="0" indent="0" algn="l" defTabSz="932472" rtl="0" eaLnBrk="1" fontAlgn="base" latinLnBrk="0" hangingPunct="1">
              <a:lnSpc>
                <a:spcPct val="90000"/>
              </a:lnSpc>
              <a:spcBef>
                <a:spcPct val="0"/>
              </a:spcBef>
              <a:spcAft>
                <a:spcPts val="600"/>
              </a:spcAft>
              <a:buClr>
                <a:srgbClr val="375EEC"/>
              </a:buClr>
              <a:buSzTx/>
              <a:buFontTx/>
              <a:buNone/>
              <a:tabLst/>
              <a:defRPr/>
            </a:pPr>
            <a:r>
              <a:rPr kumimoji="0" lang="en-US" sz="10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Assign permissions by role to provide access to the Microsoft 365 Copilot usage report</a:t>
            </a:r>
          </a:p>
        </p:txBody>
      </p:sp>
      <p:sp>
        <p:nvSpPr>
          <p:cNvPr id="28" name="TextBox 27">
            <a:extLst>
              <a:ext uri="{FF2B5EF4-FFF2-40B4-BE49-F238E27FC236}">
                <a16:creationId xmlns:a16="http://schemas.microsoft.com/office/drawing/2014/main" id="{648FA528-F05E-8E20-D65B-F1DB3FF52BD5}"/>
              </a:ext>
            </a:extLst>
          </p:cNvPr>
          <p:cNvSpPr txBox="1"/>
          <p:nvPr/>
        </p:nvSpPr>
        <p:spPr>
          <a:xfrm>
            <a:off x="6267519" y="4309373"/>
            <a:ext cx="2552400" cy="1203406"/>
          </a:xfrm>
          <a:prstGeom prst="rect">
            <a:avLst/>
          </a:prstGeom>
          <a:noFill/>
        </p:spPr>
        <p:txBody>
          <a:bodyPr wrap="square" lIns="360000" tIns="146304" rIns="182880" bIns="146304" rtlCol="0" anchor="t">
            <a:spAutoFit/>
          </a:bodyPr>
          <a:lstStyle>
            <a:defPPr>
              <a:defRPr lang="en-US"/>
            </a:defPPr>
            <a:lvl1pPr marR="0" lvl="0" indent="0" algn="ctr" defTabSz="932472" fontAlgn="base">
              <a:lnSpc>
                <a:spcPct val="90000"/>
              </a:lnSpc>
              <a:spcBef>
                <a:spcPct val="0"/>
              </a:spcBef>
              <a:spcAft>
                <a:spcPct val="0"/>
              </a:spcAft>
              <a:buClrTx/>
              <a:buSzTx/>
              <a:buFontTx/>
              <a:buNone/>
              <a:tabLst/>
              <a:defRPr kumimoji="0" sz="1100" b="0" i="0" u="none" strike="noStrike" cap="none" spc="0" normalizeH="0" baseline="0">
                <a:ln>
                  <a:noFill/>
                </a:ln>
                <a:solidFill>
                  <a:srgbClr val="505050"/>
                </a:solidFill>
                <a:effectLst/>
                <a:uLnTx/>
                <a:uFillTx/>
              </a:defRPr>
            </a:lvl1pPr>
          </a:lstStyle>
          <a:p>
            <a:pPr marL="0" marR="0" lvl="0" indent="0" algn="l" defTabSz="932472" rtl="0" eaLnBrk="1" fontAlgn="base" latinLnBrk="0" hangingPunct="1">
              <a:lnSpc>
                <a:spcPct val="90000"/>
              </a:lnSpc>
              <a:spcBef>
                <a:spcPct val="0"/>
              </a:spcBef>
              <a:spcAft>
                <a:spcPts val="600"/>
              </a:spcAft>
              <a:buClr>
                <a:srgbClr val="375EEC"/>
              </a:buClr>
              <a:buSzTx/>
              <a:buFontTx/>
              <a:buNone/>
              <a:tabLst/>
              <a:defRPr/>
            </a:pPr>
            <a:r>
              <a:rPr kumimoji="0" lang="en-US" sz="10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Establish service management plan</a:t>
            </a:r>
          </a:p>
          <a:p>
            <a:pPr marL="0" marR="0" lvl="0" indent="0" algn="l" defTabSz="932472" rtl="0" eaLnBrk="1" fontAlgn="base" latinLnBrk="0" hangingPunct="1">
              <a:lnSpc>
                <a:spcPct val="90000"/>
              </a:lnSpc>
              <a:spcBef>
                <a:spcPct val="0"/>
              </a:spcBef>
              <a:spcAft>
                <a:spcPts val="600"/>
              </a:spcAft>
              <a:buClr>
                <a:srgbClr val="375EEC"/>
              </a:buClr>
              <a:buSzTx/>
              <a:buFontTx/>
              <a:buNone/>
              <a:tabLst/>
              <a:defRPr/>
            </a:pPr>
            <a:r>
              <a:rPr kumimoji="0" lang="en-US" sz="10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Analyze Microsoft 365 Copilot usage reports and the Microsoft Copilot Dashboard to observe user adoption, retention, and engagement</a:t>
            </a:r>
          </a:p>
        </p:txBody>
      </p:sp>
      <p:sp>
        <p:nvSpPr>
          <p:cNvPr id="32" name="TextBox 31">
            <a:extLst>
              <a:ext uri="{FF2B5EF4-FFF2-40B4-BE49-F238E27FC236}">
                <a16:creationId xmlns:a16="http://schemas.microsoft.com/office/drawing/2014/main" id="{D1680652-6228-9B40-4B75-B092F2EEE303}"/>
              </a:ext>
            </a:extLst>
          </p:cNvPr>
          <p:cNvSpPr txBox="1"/>
          <p:nvPr/>
        </p:nvSpPr>
        <p:spPr>
          <a:xfrm>
            <a:off x="9042532" y="4285488"/>
            <a:ext cx="2552400" cy="926407"/>
          </a:xfrm>
          <a:prstGeom prst="rect">
            <a:avLst/>
          </a:prstGeom>
          <a:noFill/>
        </p:spPr>
        <p:txBody>
          <a:bodyPr wrap="square" lIns="360000" tIns="146304" rIns="182880" bIns="146304" rtlCol="0" anchor="t">
            <a:spAutoFit/>
          </a:bodyPr>
          <a:lstStyle>
            <a:defPPr>
              <a:defRPr lang="en-US"/>
            </a:defPPr>
            <a:lvl1pPr marR="0" lvl="0" indent="0" algn="ctr" defTabSz="932472" fontAlgn="base">
              <a:lnSpc>
                <a:spcPct val="90000"/>
              </a:lnSpc>
              <a:spcBef>
                <a:spcPct val="0"/>
              </a:spcBef>
              <a:spcAft>
                <a:spcPct val="0"/>
              </a:spcAft>
              <a:buClrTx/>
              <a:buSzTx/>
              <a:buFontTx/>
              <a:buNone/>
              <a:tabLst/>
              <a:defRPr kumimoji="0" sz="1100" b="0" i="0" u="none" strike="noStrike" cap="none" spc="0" normalizeH="0" baseline="0">
                <a:ln>
                  <a:noFill/>
                </a:ln>
                <a:solidFill>
                  <a:srgbClr val="505050"/>
                </a:solidFill>
                <a:effectLst/>
                <a:uLnTx/>
                <a:uFillTx/>
              </a:defRPr>
            </a:lvl1pPr>
          </a:lstStyle>
          <a:p>
            <a:pPr marL="0" marR="0" lvl="0" indent="0" algn="l" defTabSz="932472" rtl="0" eaLnBrk="1" fontAlgn="base" latinLnBrk="0" hangingPunct="1">
              <a:lnSpc>
                <a:spcPct val="90000"/>
              </a:lnSpc>
              <a:spcBef>
                <a:spcPct val="0"/>
              </a:spcBef>
              <a:spcAft>
                <a:spcPts val="600"/>
              </a:spcAft>
              <a:buClr>
                <a:srgbClr val="375EEC"/>
              </a:buClr>
              <a:buSzTx/>
              <a:buFontTx/>
              <a:buNone/>
              <a:tabLst/>
              <a:defRPr/>
            </a:pPr>
            <a:r>
              <a:rPr kumimoji="0" lang="en-US" sz="10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Design, build, and publish Copilot agents to deliver unique experiences</a:t>
            </a:r>
          </a:p>
          <a:p>
            <a:pPr marL="0" marR="0" lvl="0" indent="0" algn="l" defTabSz="932472" rtl="0" eaLnBrk="1" fontAlgn="base" latinLnBrk="0" hangingPunct="1">
              <a:lnSpc>
                <a:spcPct val="90000"/>
              </a:lnSpc>
              <a:spcBef>
                <a:spcPct val="0"/>
              </a:spcBef>
              <a:spcAft>
                <a:spcPts val="600"/>
              </a:spcAft>
              <a:buClr>
                <a:srgbClr val="375EEC"/>
              </a:buClr>
              <a:buSzTx/>
              <a:buFontTx/>
              <a:buNone/>
              <a:tabLst/>
              <a:defRPr/>
            </a:pPr>
            <a:r>
              <a:rPr kumimoji="0" lang="en-US" sz="10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Build your own custom agents</a:t>
            </a:r>
          </a:p>
        </p:txBody>
      </p:sp>
      <p:sp>
        <p:nvSpPr>
          <p:cNvPr id="7" name="Graphic 17">
            <a:extLst>
              <a:ext uri="{FF2B5EF4-FFF2-40B4-BE49-F238E27FC236}">
                <a16:creationId xmlns:a16="http://schemas.microsoft.com/office/drawing/2014/main" id="{98243905-80D6-3062-A2B7-FBD20D786A66}"/>
              </a:ext>
              <a:ext uri="{C183D7F6-B498-43B3-948B-1728B52AA6E4}">
                <adec:decorative xmlns:adec="http://schemas.microsoft.com/office/drawing/2017/decorative" val="1"/>
              </a:ext>
            </a:extLst>
          </p:cNvPr>
          <p:cNvSpPr>
            <a:spLocks noChangeAspect="1"/>
          </p:cNvSpPr>
          <p:nvPr/>
        </p:nvSpPr>
        <p:spPr>
          <a:xfrm>
            <a:off x="1009755" y="2240837"/>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C03BC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8" name="Graphic 17">
            <a:extLst>
              <a:ext uri="{FF2B5EF4-FFF2-40B4-BE49-F238E27FC236}">
                <a16:creationId xmlns:a16="http://schemas.microsoft.com/office/drawing/2014/main" id="{485F5E5F-531C-7253-7E8B-272DFF2A2EF4}"/>
              </a:ext>
              <a:ext uri="{C183D7F6-B498-43B3-948B-1728B52AA6E4}">
                <adec:decorative xmlns:adec="http://schemas.microsoft.com/office/drawing/2017/decorative" val="1"/>
              </a:ext>
            </a:extLst>
          </p:cNvPr>
          <p:cNvSpPr>
            <a:spLocks noChangeAspect="1"/>
          </p:cNvSpPr>
          <p:nvPr/>
        </p:nvSpPr>
        <p:spPr>
          <a:xfrm>
            <a:off x="1009755" y="2588612"/>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C03BC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9" name="Graphic 17">
            <a:extLst>
              <a:ext uri="{FF2B5EF4-FFF2-40B4-BE49-F238E27FC236}">
                <a16:creationId xmlns:a16="http://schemas.microsoft.com/office/drawing/2014/main" id="{38A18FFB-239F-CDF8-0AAF-A0BE47DB62D5}"/>
              </a:ext>
              <a:ext uri="{C183D7F6-B498-43B3-948B-1728B52AA6E4}">
                <adec:decorative xmlns:adec="http://schemas.microsoft.com/office/drawing/2017/decorative" val="1"/>
              </a:ext>
            </a:extLst>
          </p:cNvPr>
          <p:cNvSpPr>
            <a:spLocks noChangeAspect="1"/>
          </p:cNvSpPr>
          <p:nvPr/>
        </p:nvSpPr>
        <p:spPr>
          <a:xfrm>
            <a:off x="3665943" y="2018104"/>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C03BC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10" name="Graphic 17">
            <a:extLst>
              <a:ext uri="{FF2B5EF4-FFF2-40B4-BE49-F238E27FC236}">
                <a16:creationId xmlns:a16="http://schemas.microsoft.com/office/drawing/2014/main" id="{573A1C1E-48C9-C7B8-5E21-859F53C55CB1}"/>
              </a:ext>
              <a:ext uri="{C183D7F6-B498-43B3-948B-1728B52AA6E4}">
                <adec:decorative xmlns:adec="http://schemas.microsoft.com/office/drawing/2017/decorative" val="1"/>
              </a:ext>
            </a:extLst>
          </p:cNvPr>
          <p:cNvSpPr>
            <a:spLocks noChangeAspect="1"/>
          </p:cNvSpPr>
          <p:nvPr/>
        </p:nvSpPr>
        <p:spPr>
          <a:xfrm>
            <a:off x="3665943" y="2364529"/>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C03BC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12" name="Graphic 17">
            <a:extLst>
              <a:ext uri="{FF2B5EF4-FFF2-40B4-BE49-F238E27FC236}">
                <a16:creationId xmlns:a16="http://schemas.microsoft.com/office/drawing/2014/main" id="{4E49868E-EF58-8260-3351-89A9865C2173}"/>
              </a:ext>
              <a:ext uri="{C183D7F6-B498-43B3-948B-1728B52AA6E4}">
                <adec:decorative xmlns:adec="http://schemas.microsoft.com/office/drawing/2017/decorative" val="1"/>
              </a:ext>
            </a:extLst>
          </p:cNvPr>
          <p:cNvSpPr>
            <a:spLocks noChangeAspect="1"/>
          </p:cNvSpPr>
          <p:nvPr/>
        </p:nvSpPr>
        <p:spPr>
          <a:xfrm>
            <a:off x="3665943" y="2722432"/>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C03BC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14" name="Graphic 17">
            <a:extLst>
              <a:ext uri="{FF2B5EF4-FFF2-40B4-BE49-F238E27FC236}">
                <a16:creationId xmlns:a16="http://schemas.microsoft.com/office/drawing/2014/main" id="{CA90090C-A6EF-645E-971D-9B9B51976F66}"/>
              </a:ext>
              <a:ext uri="{C183D7F6-B498-43B3-948B-1728B52AA6E4}">
                <adec:decorative xmlns:adec="http://schemas.microsoft.com/office/drawing/2017/decorative" val="1"/>
              </a:ext>
            </a:extLst>
          </p:cNvPr>
          <p:cNvSpPr>
            <a:spLocks noChangeAspect="1"/>
          </p:cNvSpPr>
          <p:nvPr/>
        </p:nvSpPr>
        <p:spPr>
          <a:xfrm>
            <a:off x="6385278" y="2018104"/>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C03BC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16" name="Graphic 17">
            <a:extLst>
              <a:ext uri="{FF2B5EF4-FFF2-40B4-BE49-F238E27FC236}">
                <a16:creationId xmlns:a16="http://schemas.microsoft.com/office/drawing/2014/main" id="{F854F63C-3E19-B6CE-818B-6C6786D7EE4C}"/>
              </a:ext>
              <a:ext uri="{C183D7F6-B498-43B3-948B-1728B52AA6E4}">
                <adec:decorative xmlns:adec="http://schemas.microsoft.com/office/drawing/2017/decorative" val="1"/>
              </a:ext>
            </a:extLst>
          </p:cNvPr>
          <p:cNvSpPr>
            <a:spLocks noChangeAspect="1"/>
          </p:cNvSpPr>
          <p:nvPr/>
        </p:nvSpPr>
        <p:spPr>
          <a:xfrm>
            <a:off x="6385278" y="2364733"/>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C03BC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17" name="Graphic 17">
            <a:extLst>
              <a:ext uri="{FF2B5EF4-FFF2-40B4-BE49-F238E27FC236}">
                <a16:creationId xmlns:a16="http://schemas.microsoft.com/office/drawing/2014/main" id="{6CF16FA1-3CBE-03F9-9E59-7C02BEB50108}"/>
              </a:ext>
              <a:ext uri="{C183D7F6-B498-43B3-948B-1728B52AA6E4}">
                <adec:decorative xmlns:adec="http://schemas.microsoft.com/office/drawing/2017/decorative" val="1"/>
              </a:ext>
            </a:extLst>
          </p:cNvPr>
          <p:cNvSpPr>
            <a:spLocks noChangeAspect="1"/>
          </p:cNvSpPr>
          <p:nvPr/>
        </p:nvSpPr>
        <p:spPr>
          <a:xfrm>
            <a:off x="9129016" y="2006602"/>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C03BC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19" name="Graphic 17">
            <a:extLst>
              <a:ext uri="{FF2B5EF4-FFF2-40B4-BE49-F238E27FC236}">
                <a16:creationId xmlns:a16="http://schemas.microsoft.com/office/drawing/2014/main" id="{A0362EB7-05B0-73D9-1451-0075A2013367}"/>
              </a:ext>
              <a:ext uri="{C183D7F6-B498-43B3-948B-1728B52AA6E4}">
                <adec:decorative xmlns:adec="http://schemas.microsoft.com/office/drawing/2017/decorative" val="1"/>
              </a:ext>
            </a:extLst>
          </p:cNvPr>
          <p:cNvSpPr>
            <a:spLocks noChangeAspect="1"/>
          </p:cNvSpPr>
          <p:nvPr/>
        </p:nvSpPr>
        <p:spPr>
          <a:xfrm>
            <a:off x="9129016" y="2225206"/>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C03BC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21" name="Graphic 17">
            <a:extLst>
              <a:ext uri="{FF2B5EF4-FFF2-40B4-BE49-F238E27FC236}">
                <a16:creationId xmlns:a16="http://schemas.microsoft.com/office/drawing/2014/main" id="{4769A65F-363D-1369-365A-D11DB1BE5A17}"/>
              </a:ext>
              <a:ext uri="{C183D7F6-B498-43B3-948B-1728B52AA6E4}">
                <adec:decorative xmlns:adec="http://schemas.microsoft.com/office/drawing/2017/decorative" val="1"/>
              </a:ext>
            </a:extLst>
          </p:cNvPr>
          <p:cNvSpPr>
            <a:spLocks noChangeAspect="1"/>
          </p:cNvSpPr>
          <p:nvPr/>
        </p:nvSpPr>
        <p:spPr>
          <a:xfrm>
            <a:off x="9129016" y="2721292"/>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C03BC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26" name="Graphic 17">
            <a:extLst>
              <a:ext uri="{FF2B5EF4-FFF2-40B4-BE49-F238E27FC236}">
                <a16:creationId xmlns:a16="http://schemas.microsoft.com/office/drawing/2014/main" id="{4F7B5EF0-0D8E-E7E2-032B-1BF63BAB15C5}"/>
              </a:ext>
              <a:ext uri="{C183D7F6-B498-43B3-948B-1728B52AA6E4}">
                <adec:decorative xmlns:adec="http://schemas.microsoft.com/office/drawing/2017/decorative" val="1"/>
              </a:ext>
            </a:extLst>
          </p:cNvPr>
          <p:cNvSpPr>
            <a:spLocks noChangeAspect="1"/>
          </p:cNvSpPr>
          <p:nvPr/>
        </p:nvSpPr>
        <p:spPr>
          <a:xfrm>
            <a:off x="3665943" y="4464769"/>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27" name="Graphic 17">
            <a:extLst>
              <a:ext uri="{FF2B5EF4-FFF2-40B4-BE49-F238E27FC236}">
                <a16:creationId xmlns:a16="http://schemas.microsoft.com/office/drawing/2014/main" id="{C78B66C6-1F39-0915-F9C8-CEAD8E57654B}"/>
              </a:ext>
              <a:ext uri="{C183D7F6-B498-43B3-948B-1728B52AA6E4}">
                <adec:decorative xmlns:adec="http://schemas.microsoft.com/office/drawing/2017/decorative" val="1"/>
              </a:ext>
            </a:extLst>
          </p:cNvPr>
          <p:cNvSpPr>
            <a:spLocks noChangeAspect="1"/>
          </p:cNvSpPr>
          <p:nvPr/>
        </p:nvSpPr>
        <p:spPr>
          <a:xfrm>
            <a:off x="3665943" y="4800795"/>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29" name="Graphic 17">
            <a:extLst>
              <a:ext uri="{FF2B5EF4-FFF2-40B4-BE49-F238E27FC236}">
                <a16:creationId xmlns:a16="http://schemas.microsoft.com/office/drawing/2014/main" id="{30805EFB-1CC9-2384-6BD5-E265E0CF3ECE}"/>
              </a:ext>
              <a:ext uri="{C183D7F6-B498-43B3-948B-1728B52AA6E4}">
                <adec:decorative xmlns:adec="http://schemas.microsoft.com/office/drawing/2017/decorative" val="1"/>
              </a:ext>
            </a:extLst>
          </p:cNvPr>
          <p:cNvSpPr>
            <a:spLocks noChangeAspect="1"/>
          </p:cNvSpPr>
          <p:nvPr/>
        </p:nvSpPr>
        <p:spPr>
          <a:xfrm>
            <a:off x="6385278" y="4464769"/>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31" name="Graphic 17">
            <a:extLst>
              <a:ext uri="{FF2B5EF4-FFF2-40B4-BE49-F238E27FC236}">
                <a16:creationId xmlns:a16="http://schemas.microsoft.com/office/drawing/2014/main" id="{51F794FA-461E-CDB3-A2B5-A1F988311FF5}"/>
              </a:ext>
              <a:ext uri="{C183D7F6-B498-43B3-948B-1728B52AA6E4}">
                <adec:decorative xmlns:adec="http://schemas.microsoft.com/office/drawing/2017/decorative" val="1"/>
              </a:ext>
            </a:extLst>
          </p:cNvPr>
          <p:cNvSpPr>
            <a:spLocks noChangeAspect="1"/>
          </p:cNvSpPr>
          <p:nvPr/>
        </p:nvSpPr>
        <p:spPr>
          <a:xfrm>
            <a:off x="6385278" y="4680038"/>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33" name="Graphic 17">
            <a:extLst>
              <a:ext uri="{FF2B5EF4-FFF2-40B4-BE49-F238E27FC236}">
                <a16:creationId xmlns:a16="http://schemas.microsoft.com/office/drawing/2014/main" id="{0CF6D18C-CE39-B48B-C207-11E6DDA6A39F}"/>
              </a:ext>
              <a:ext uri="{C183D7F6-B498-43B3-948B-1728B52AA6E4}">
                <adec:decorative xmlns:adec="http://schemas.microsoft.com/office/drawing/2017/decorative" val="1"/>
              </a:ext>
            </a:extLst>
          </p:cNvPr>
          <p:cNvSpPr>
            <a:spLocks noChangeAspect="1"/>
          </p:cNvSpPr>
          <p:nvPr/>
        </p:nvSpPr>
        <p:spPr>
          <a:xfrm>
            <a:off x="9129016" y="4464769"/>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34" name="Graphic 17">
            <a:extLst>
              <a:ext uri="{FF2B5EF4-FFF2-40B4-BE49-F238E27FC236}">
                <a16:creationId xmlns:a16="http://schemas.microsoft.com/office/drawing/2014/main" id="{1E22A4E9-1EC8-C1F4-5B2D-3D141293D78F}"/>
              </a:ext>
              <a:ext uri="{C183D7F6-B498-43B3-948B-1728B52AA6E4}">
                <adec:decorative xmlns:adec="http://schemas.microsoft.com/office/drawing/2017/decorative" val="1"/>
              </a:ext>
            </a:extLst>
          </p:cNvPr>
          <p:cNvSpPr>
            <a:spLocks noChangeAspect="1"/>
          </p:cNvSpPr>
          <p:nvPr/>
        </p:nvSpPr>
        <p:spPr>
          <a:xfrm>
            <a:off x="9129016" y="4800795"/>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37" name="Graphic 17">
            <a:extLst>
              <a:ext uri="{FF2B5EF4-FFF2-40B4-BE49-F238E27FC236}">
                <a16:creationId xmlns:a16="http://schemas.microsoft.com/office/drawing/2014/main" id="{7BD645DC-D613-8051-2133-908C44CC8A02}"/>
              </a:ext>
              <a:ext uri="{C183D7F6-B498-43B3-948B-1728B52AA6E4}">
                <adec:decorative xmlns:adec="http://schemas.microsoft.com/office/drawing/2017/decorative" val="1"/>
              </a:ext>
            </a:extLst>
          </p:cNvPr>
          <p:cNvSpPr>
            <a:spLocks noChangeAspect="1"/>
          </p:cNvSpPr>
          <p:nvPr/>
        </p:nvSpPr>
        <p:spPr>
          <a:xfrm>
            <a:off x="1009755" y="3067053"/>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C03BC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38" name="Graphic 17">
            <a:extLst>
              <a:ext uri="{FF2B5EF4-FFF2-40B4-BE49-F238E27FC236}">
                <a16:creationId xmlns:a16="http://schemas.microsoft.com/office/drawing/2014/main" id="{7CD6496C-D075-DAC5-B14C-F2BFBBB792DD}"/>
              </a:ext>
              <a:ext uri="{C183D7F6-B498-43B3-948B-1728B52AA6E4}">
                <adec:decorative xmlns:adec="http://schemas.microsoft.com/office/drawing/2017/decorative" val="1"/>
              </a:ext>
            </a:extLst>
          </p:cNvPr>
          <p:cNvSpPr>
            <a:spLocks noChangeAspect="1"/>
          </p:cNvSpPr>
          <p:nvPr/>
        </p:nvSpPr>
        <p:spPr>
          <a:xfrm>
            <a:off x="1007834" y="3447793"/>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C03BC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39" name="Graphic 17">
            <a:extLst>
              <a:ext uri="{FF2B5EF4-FFF2-40B4-BE49-F238E27FC236}">
                <a16:creationId xmlns:a16="http://schemas.microsoft.com/office/drawing/2014/main" id="{53C40551-B78F-A4DB-1CFA-C125A4522779}"/>
              </a:ext>
              <a:ext uri="{C183D7F6-B498-43B3-948B-1728B52AA6E4}">
                <adec:decorative xmlns:adec="http://schemas.microsoft.com/office/drawing/2017/decorative" val="1"/>
              </a:ext>
            </a:extLst>
          </p:cNvPr>
          <p:cNvSpPr>
            <a:spLocks noChangeAspect="1"/>
          </p:cNvSpPr>
          <p:nvPr/>
        </p:nvSpPr>
        <p:spPr>
          <a:xfrm>
            <a:off x="3665943" y="3205511"/>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C03BC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40" name="Graphic 17">
            <a:extLst>
              <a:ext uri="{FF2B5EF4-FFF2-40B4-BE49-F238E27FC236}">
                <a16:creationId xmlns:a16="http://schemas.microsoft.com/office/drawing/2014/main" id="{E965B766-3B8C-8D38-C983-250F6330F169}"/>
              </a:ext>
              <a:ext uri="{C183D7F6-B498-43B3-948B-1728B52AA6E4}">
                <adec:decorative xmlns:adec="http://schemas.microsoft.com/office/drawing/2017/decorative" val="1"/>
              </a:ext>
            </a:extLst>
          </p:cNvPr>
          <p:cNvSpPr>
            <a:spLocks noChangeAspect="1"/>
          </p:cNvSpPr>
          <p:nvPr/>
        </p:nvSpPr>
        <p:spPr>
          <a:xfrm>
            <a:off x="3665943" y="3562069"/>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C03BC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41" name="Graphic 17">
            <a:extLst>
              <a:ext uri="{FF2B5EF4-FFF2-40B4-BE49-F238E27FC236}">
                <a16:creationId xmlns:a16="http://schemas.microsoft.com/office/drawing/2014/main" id="{D5412BEB-2EEA-2A90-31DE-AEEDA61A0117}"/>
              </a:ext>
              <a:ext uri="{C183D7F6-B498-43B3-948B-1728B52AA6E4}">
                <adec:decorative xmlns:adec="http://schemas.microsoft.com/office/drawing/2017/decorative" val="1"/>
              </a:ext>
            </a:extLst>
          </p:cNvPr>
          <p:cNvSpPr>
            <a:spLocks noChangeAspect="1"/>
          </p:cNvSpPr>
          <p:nvPr/>
        </p:nvSpPr>
        <p:spPr>
          <a:xfrm>
            <a:off x="3665943" y="3768149"/>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C03BC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42" name="Graphic 17">
            <a:extLst>
              <a:ext uri="{FF2B5EF4-FFF2-40B4-BE49-F238E27FC236}">
                <a16:creationId xmlns:a16="http://schemas.microsoft.com/office/drawing/2014/main" id="{4B619473-10A9-87BF-929C-63F55338D3E9}"/>
              </a:ext>
              <a:ext uri="{C183D7F6-B498-43B3-948B-1728B52AA6E4}">
                <adec:decorative xmlns:adec="http://schemas.microsoft.com/office/drawing/2017/decorative" val="1"/>
              </a:ext>
            </a:extLst>
          </p:cNvPr>
          <p:cNvSpPr>
            <a:spLocks noChangeAspect="1"/>
          </p:cNvSpPr>
          <p:nvPr/>
        </p:nvSpPr>
        <p:spPr>
          <a:xfrm>
            <a:off x="3672179" y="5468789"/>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43" name="Graphic 17">
            <a:extLst>
              <a:ext uri="{FF2B5EF4-FFF2-40B4-BE49-F238E27FC236}">
                <a16:creationId xmlns:a16="http://schemas.microsoft.com/office/drawing/2014/main" id="{FF3245BB-F10A-C2BE-41A2-4E6B3BBD0C8A}"/>
              </a:ext>
              <a:ext uri="{C183D7F6-B498-43B3-948B-1728B52AA6E4}">
                <adec:decorative xmlns:adec="http://schemas.microsoft.com/office/drawing/2017/decorative" val="1"/>
              </a:ext>
            </a:extLst>
          </p:cNvPr>
          <p:cNvSpPr>
            <a:spLocks noChangeAspect="1"/>
          </p:cNvSpPr>
          <p:nvPr/>
        </p:nvSpPr>
        <p:spPr>
          <a:xfrm>
            <a:off x="6385278" y="2721292"/>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C03BC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44" name="Graphic 17">
            <a:extLst>
              <a:ext uri="{FF2B5EF4-FFF2-40B4-BE49-F238E27FC236}">
                <a16:creationId xmlns:a16="http://schemas.microsoft.com/office/drawing/2014/main" id="{7FBCDB43-8718-11E0-B818-5E9022FB1CBC}"/>
              </a:ext>
              <a:ext uri="{C183D7F6-B498-43B3-948B-1728B52AA6E4}">
                <adec:decorative xmlns:adec="http://schemas.microsoft.com/office/drawing/2017/decorative" val="1"/>
              </a:ext>
            </a:extLst>
          </p:cNvPr>
          <p:cNvSpPr>
            <a:spLocks noChangeAspect="1"/>
          </p:cNvSpPr>
          <p:nvPr/>
        </p:nvSpPr>
        <p:spPr>
          <a:xfrm>
            <a:off x="6385278" y="3066349"/>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C03BC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45" name="Graphic 17">
            <a:extLst>
              <a:ext uri="{FF2B5EF4-FFF2-40B4-BE49-F238E27FC236}">
                <a16:creationId xmlns:a16="http://schemas.microsoft.com/office/drawing/2014/main" id="{886F8962-0EA8-5E0E-CB7A-A2A1E989629E}"/>
              </a:ext>
              <a:ext uri="{C183D7F6-B498-43B3-948B-1728B52AA6E4}">
                <adec:decorative xmlns:adec="http://schemas.microsoft.com/office/drawing/2017/decorative" val="1"/>
              </a:ext>
            </a:extLst>
          </p:cNvPr>
          <p:cNvSpPr>
            <a:spLocks noChangeAspect="1"/>
          </p:cNvSpPr>
          <p:nvPr/>
        </p:nvSpPr>
        <p:spPr>
          <a:xfrm>
            <a:off x="6385278" y="3417157"/>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C03BC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46" name="Graphic 17">
            <a:extLst>
              <a:ext uri="{FF2B5EF4-FFF2-40B4-BE49-F238E27FC236}">
                <a16:creationId xmlns:a16="http://schemas.microsoft.com/office/drawing/2014/main" id="{27CAB6F3-9A3F-A01F-826E-82369EEB46E1}"/>
              </a:ext>
              <a:ext uri="{C183D7F6-B498-43B3-948B-1728B52AA6E4}">
                <adec:decorative xmlns:adec="http://schemas.microsoft.com/office/drawing/2017/decorative" val="1"/>
              </a:ext>
            </a:extLst>
          </p:cNvPr>
          <p:cNvSpPr>
            <a:spLocks noChangeAspect="1"/>
          </p:cNvSpPr>
          <p:nvPr/>
        </p:nvSpPr>
        <p:spPr>
          <a:xfrm>
            <a:off x="6385278" y="3631771"/>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47" name="Graphic 17">
            <a:extLst>
              <a:ext uri="{FF2B5EF4-FFF2-40B4-BE49-F238E27FC236}">
                <a16:creationId xmlns:a16="http://schemas.microsoft.com/office/drawing/2014/main" id="{3EC3FCB4-776E-50A9-3CCD-A85323BD9C7F}"/>
              </a:ext>
              <a:ext uri="{C183D7F6-B498-43B3-948B-1728B52AA6E4}">
                <adec:decorative xmlns:adec="http://schemas.microsoft.com/office/drawing/2017/decorative" val="1"/>
              </a:ext>
            </a:extLst>
          </p:cNvPr>
          <p:cNvSpPr>
            <a:spLocks noChangeAspect="1"/>
          </p:cNvSpPr>
          <p:nvPr/>
        </p:nvSpPr>
        <p:spPr>
          <a:xfrm>
            <a:off x="9129016" y="3204371"/>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C03BC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48" name="Graphic 17">
            <a:extLst>
              <a:ext uri="{FF2B5EF4-FFF2-40B4-BE49-F238E27FC236}">
                <a16:creationId xmlns:a16="http://schemas.microsoft.com/office/drawing/2014/main" id="{A615D526-C6F9-9E47-2B8F-7E53796CBAA5}"/>
              </a:ext>
              <a:ext uri="{C183D7F6-B498-43B3-948B-1728B52AA6E4}">
                <adec:decorative xmlns:adec="http://schemas.microsoft.com/office/drawing/2017/decorative" val="1"/>
              </a:ext>
            </a:extLst>
          </p:cNvPr>
          <p:cNvSpPr>
            <a:spLocks noChangeAspect="1"/>
          </p:cNvSpPr>
          <p:nvPr/>
        </p:nvSpPr>
        <p:spPr>
          <a:xfrm>
            <a:off x="1007834" y="3763545"/>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C03BC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49" name="Graphic 17">
            <a:extLst>
              <a:ext uri="{FF2B5EF4-FFF2-40B4-BE49-F238E27FC236}">
                <a16:creationId xmlns:a16="http://schemas.microsoft.com/office/drawing/2014/main" id="{C1730BDF-7353-9462-04DE-2732A4AE3041}"/>
              </a:ext>
              <a:ext uri="{C183D7F6-B498-43B3-948B-1728B52AA6E4}">
                <adec:decorative xmlns:adec="http://schemas.microsoft.com/office/drawing/2017/decorative" val="1"/>
              </a:ext>
            </a:extLst>
          </p:cNvPr>
          <p:cNvSpPr>
            <a:spLocks noChangeAspect="1"/>
          </p:cNvSpPr>
          <p:nvPr/>
        </p:nvSpPr>
        <p:spPr>
          <a:xfrm>
            <a:off x="1009755" y="4728795"/>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50" name="Graphic 17">
            <a:extLst>
              <a:ext uri="{FF2B5EF4-FFF2-40B4-BE49-F238E27FC236}">
                <a16:creationId xmlns:a16="http://schemas.microsoft.com/office/drawing/2014/main" id="{057E8E74-CE37-C508-CB07-869636CAB391}"/>
              </a:ext>
              <a:ext uri="{C183D7F6-B498-43B3-948B-1728B52AA6E4}">
                <adec:decorative xmlns:adec="http://schemas.microsoft.com/office/drawing/2017/decorative" val="1"/>
              </a:ext>
            </a:extLst>
          </p:cNvPr>
          <p:cNvSpPr>
            <a:spLocks noChangeAspect="1"/>
          </p:cNvSpPr>
          <p:nvPr/>
        </p:nvSpPr>
        <p:spPr>
          <a:xfrm>
            <a:off x="1009755" y="5096802"/>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53" name="Left Bracket 52">
            <a:extLst>
              <a:ext uri="{FF2B5EF4-FFF2-40B4-BE49-F238E27FC236}">
                <a16:creationId xmlns:a16="http://schemas.microsoft.com/office/drawing/2014/main" id="{8DF29212-2458-F281-7614-28655B26BE4C}"/>
              </a:ext>
              <a:ext uri="{C183D7F6-B498-43B3-948B-1728B52AA6E4}">
                <adec:decorative xmlns:adec="http://schemas.microsoft.com/office/drawing/2017/decorative" val="1"/>
              </a:ext>
            </a:extLst>
          </p:cNvPr>
          <p:cNvSpPr/>
          <p:nvPr/>
        </p:nvSpPr>
        <p:spPr>
          <a:xfrm>
            <a:off x="228893" y="1833340"/>
            <a:ext cx="206953" cy="4171879"/>
          </a:xfrm>
          <a:prstGeom prst="leftBracket">
            <a:avLst>
              <a:gd name="adj" fmla="val 108749"/>
            </a:avLst>
          </a:prstGeom>
          <a:ln w="12700">
            <a:solidFill>
              <a:schemeClr val="bg1">
                <a:lumMod val="85000"/>
              </a:schemeClr>
            </a:solidFill>
            <a:tailEnd type="none" w="lg" len="sm"/>
          </a:ln>
        </p:spPr>
        <p:style>
          <a:lnRef idx="1">
            <a:schemeClr val="accent1"/>
          </a:lnRef>
          <a:fillRef idx="0">
            <a:schemeClr val="accent1"/>
          </a:fillRef>
          <a:effectRef idx="0">
            <a:schemeClr val="accent1"/>
          </a:effectRef>
          <a:fontRef idx="minor">
            <a:schemeClr val="tx1"/>
          </a:fontRef>
        </p:style>
        <p:txBody>
          <a:bodyPr lIns="91440" tIns="45720" rIns="91440" bIns="45720" rtlCol="0" anchor="ct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400" b="1" i="0" u="none" strike="noStrike" kern="1200" cap="none" spc="0" normalizeH="0" baseline="0" noProof="0">
              <a:ln>
                <a:noFill/>
              </a:ln>
              <a:solidFill>
                <a:srgbClr val="8661C5"/>
              </a:solidFill>
              <a:effectLst/>
              <a:uLnTx/>
              <a:uFillTx/>
              <a:latin typeface="Segoe UI Semibold"/>
              <a:ea typeface="+mn-ea"/>
              <a:cs typeface="Segoe UI" panose="020B0502040204020203" pitchFamily="34" charset="0"/>
            </a:endParaRPr>
          </a:p>
        </p:txBody>
      </p:sp>
      <p:cxnSp>
        <p:nvCxnSpPr>
          <p:cNvPr id="54" name="Straight Connector 53">
            <a:extLst>
              <a:ext uri="{FF2B5EF4-FFF2-40B4-BE49-F238E27FC236}">
                <a16:creationId xmlns:a16="http://schemas.microsoft.com/office/drawing/2014/main" id="{0F2760AB-8E2D-845D-B2CD-F1019F8A4FF8}"/>
              </a:ext>
              <a:ext uri="{C183D7F6-B498-43B3-948B-1728B52AA6E4}">
                <adec:decorative xmlns:adec="http://schemas.microsoft.com/office/drawing/2017/decorative" val="1"/>
              </a:ext>
            </a:extLst>
          </p:cNvPr>
          <p:cNvCxnSpPr>
            <a:cxnSpLocks/>
          </p:cNvCxnSpPr>
          <p:nvPr/>
        </p:nvCxnSpPr>
        <p:spPr>
          <a:xfrm>
            <a:off x="435846" y="1833340"/>
            <a:ext cx="324000" cy="0"/>
          </a:xfrm>
          <a:prstGeom prst="line">
            <a:avLst/>
          </a:prstGeom>
          <a:ln w="12700">
            <a:solidFill>
              <a:schemeClr val="bg1">
                <a:lumMod val="85000"/>
              </a:schemeClr>
            </a:solidFill>
            <a:tailEnd type="none" w="lg" len="sm"/>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D105B6CB-F83B-608F-918D-8FBDC6FE1134}"/>
              </a:ext>
              <a:ext uri="{C183D7F6-B498-43B3-948B-1728B52AA6E4}">
                <adec:decorative xmlns:adec="http://schemas.microsoft.com/office/drawing/2017/decorative" val="1"/>
              </a:ext>
            </a:extLst>
          </p:cNvPr>
          <p:cNvCxnSpPr>
            <a:cxnSpLocks/>
          </p:cNvCxnSpPr>
          <p:nvPr/>
        </p:nvCxnSpPr>
        <p:spPr>
          <a:xfrm>
            <a:off x="435846" y="6005222"/>
            <a:ext cx="324000" cy="0"/>
          </a:xfrm>
          <a:prstGeom prst="line">
            <a:avLst/>
          </a:prstGeom>
          <a:ln w="12700">
            <a:solidFill>
              <a:schemeClr val="bg1">
                <a:lumMod val="85000"/>
              </a:schemeClr>
            </a:solidFill>
            <a:tailEnd type="none" w="lg" len="sm"/>
          </a:ln>
        </p:spPr>
        <p:style>
          <a:lnRef idx="1">
            <a:schemeClr val="accent1"/>
          </a:lnRef>
          <a:fillRef idx="0">
            <a:schemeClr val="accent1"/>
          </a:fillRef>
          <a:effectRef idx="0">
            <a:schemeClr val="accent1"/>
          </a:effectRef>
          <a:fontRef idx="minor">
            <a:schemeClr val="tx1"/>
          </a:fontRef>
        </p:style>
      </p:cxnSp>
      <p:sp>
        <p:nvSpPr>
          <p:cNvPr id="64" name="Oval 63">
            <a:extLst>
              <a:ext uri="{FF2B5EF4-FFF2-40B4-BE49-F238E27FC236}">
                <a16:creationId xmlns:a16="http://schemas.microsoft.com/office/drawing/2014/main" id="{9CD33503-A0D3-4868-1A2A-B44604D055BC}"/>
              </a:ext>
              <a:ext uri="{C183D7F6-B498-43B3-948B-1728B52AA6E4}">
                <adec:decorative xmlns:adec="http://schemas.microsoft.com/office/drawing/2017/decorative" val="1"/>
              </a:ext>
            </a:extLst>
          </p:cNvPr>
          <p:cNvSpPr/>
          <p:nvPr/>
        </p:nvSpPr>
        <p:spPr>
          <a:xfrm>
            <a:off x="14437" y="4079045"/>
            <a:ext cx="373882" cy="373882"/>
          </a:xfrm>
          <a:prstGeom prst="ellipse">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400" b="1" i="0" u="none" strike="noStrike" kern="1200" cap="none" spc="0" normalizeH="0" baseline="0" noProof="0">
              <a:ln>
                <a:noFill/>
              </a:ln>
              <a:solidFill>
                <a:srgbClr val="FFFFFF"/>
              </a:solidFill>
              <a:effectLst/>
              <a:uLnTx/>
              <a:uFillTx/>
              <a:latin typeface="Segoe UI Semibold"/>
              <a:ea typeface="+mn-ea"/>
              <a:cs typeface="Segoe UI" panose="020B0502040204020203" pitchFamily="34" charset="0"/>
            </a:endParaRPr>
          </a:p>
        </p:txBody>
      </p:sp>
      <p:pic>
        <p:nvPicPr>
          <p:cNvPr id="80" name="Graphic 79">
            <a:extLst>
              <a:ext uri="{FF2B5EF4-FFF2-40B4-BE49-F238E27FC236}">
                <a16:creationId xmlns:a16="http://schemas.microsoft.com/office/drawing/2014/main" id="{5402D000-CF07-9825-6828-95691089DDFD}"/>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3902" y="4151686"/>
            <a:ext cx="228600" cy="228600"/>
          </a:xfrm>
          <a:prstGeom prst="rect">
            <a:avLst/>
          </a:prstGeom>
        </p:spPr>
      </p:pic>
      <p:cxnSp>
        <p:nvCxnSpPr>
          <p:cNvPr id="81" name="Straight Connector 80">
            <a:extLst>
              <a:ext uri="{FF2B5EF4-FFF2-40B4-BE49-F238E27FC236}">
                <a16:creationId xmlns:a16="http://schemas.microsoft.com/office/drawing/2014/main" id="{462420E8-73DE-02A5-9ABF-7C2571C6978D}"/>
              </a:ext>
              <a:ext uri="{C183D7F6-B498-43B3-948B-1728B52AA6E4}">
                <adec:decorative xmlns:adec="http://schemas.microsoft.com/office/drawing/2017/decorative" val="1"/>
              </a:ext>
            </a:extLst>
          </p:cNvPr>
          <p:cNvCxnSpPr>
            <a:cxnSpLocks/>
          </p:cNvCxnSpPr>
          <p:nvPr/>
        </p:nvCxnSpPr>
        <p:spPr>
          <a:xfrm flipH="1">
            <a:off x="435844" y="4265986"/>
            <a:ext cx="308176" cy="0"/>
          </a:xfrm>
          <a:prstGeom prst="line">
            <a:avLst/>
          </a:prstGeom>
          <a:ln w="12700">
            <a:solidFill>
              <a:schemeClr val="bg1">
                <a:lumMod val="85000"/>
              </a:schemeClr>
            </a:solidFill>
            <a:tailEnd type="none" w="lg" len="sm"/>
          </a:ln>
        </p:spPr>
        <p:style>
          <a:lnRef idx="1">
            <a:schemeClr val="accent1"/>
          </a:lnRef>
          <a:fillRef idx="0">
            <a:schemeClr val="accent1"/>
          </a:fillRef>
          <a:effectRef idx="0">
            <a:schemeClr val="accent1"/>
          </a:effectRef>
          <a:fontRef idx="minor">
            <a:schemeClr val="tx1"/>
          </a:fontRef>
        </p:style>
      </p:cxnSp>
      <p:sp>
        <p:nvSpPr>
          <p:cNvPr id="60" name="Graphic 7">
            <a:extLst>
              <a:ext uri="{FF2B5EF4-FFF2-40B4-BE49-F238E27FC236}">
                <a16:creationId xmlns:a16="http://schemas.microsoft.com/office/drawing/2014/main" id="{B62DAF33-6D51-24E2-ADC6-DF91513B3216}"/>
              </a:ext>
              <a:ext uri="{C183D7F6-B498-43B3-948B-1728B52AA6E4}">
                <adec:decorative xmlns:adec="http://schemas.microsoft.com/office/drawing/2017/decorative" val="1"/>
              </a:ext>
            </a:extLst>
          </p:cNvPr>
          <p:cNvSpPr/>
          <p:nvPr/>
        </p:nvSpPr>
        <p:spPr>
          <a:xfrm>
            <a:off x="708384" y="5907548"/>
            <a:ext cx="153478" cy="181900"/>
          </a:xfrm>
          <a:custGeom>
            <a:avLst/>
            <a:gdLst>
              <a:gd name="connsiteX0" fmla="*/ 141580 w 165868"/>
              <a:gd name="connsiteY0" fmla="*/ 141575 h 190328"/>
              <a:gd name="connsiteX1" fmla="*/ 130273 w 165868"/>
              <a:gd name="connsiteY1" fmla="*/ 152758 h 190328"/>
              <a:gd name="connsiteX2" fmla="*/ 97831 w 165868"/>
              <a:gd name="connsiteY2" fmla="*/ 184305 h 190328"/>
              <a:gd name="connsiteX3" fmla="*/ 68037 w 165868"/>
              <a:gd name="connsiteY3" fmla="*/ 184305 h 190328"/>
              <a:gd name="connsiteX4" fmla="*/ 34785 w 165868"/>
              <a:gd name="connsiteY4" fmla="*/ 151958 h 190328"/>
              <a:gd name="connsiteX5" fmla="*/ 24289 w 165868"/>
              <a:gd name="connsiteY5" fmla="*/ 141575 h 190328"/>
              <a:gd name="connsiteX6" fmla="*/ 24293 w 165868"/>
              <a:gd name="connsiteY6" fmla="*/ 24289 h 190328"/>
              <a:gd name="connsiteX7" fmla="*/ 141580 w 165868"/>
              <a:gd name="connsiteY7" fmla="*/ 24293 h 190328"/>
              <a:gd name="connsiteX8" fmla="*/ 141580 w 165868"/>
              <a:gd name="connsiteY8" fmla="*/ 141575 h 190328"/>
              <a:gd name="connsiteX9" fmla="*/ 106747 w 165868"/>
              <a:gd name="connsiteY9" fmla="*/ 85549 h 190328"/>
              <a:gd name="connsiteX10" fmla="*/ 82934 w 165868"/>
              <a:gd name="connsiteY10" fmla="*/ 61737 h 190328"/>
              <a:gd name="connsiteX11" fmla="*/ 59122 w 165868"/>
              <a:gd name="connsiteY11" fmla="*/ 85549 h 190328"/>
              <a:gd name="connsiteX12" fmla="*/ 82934 w 165868"/>
              <a:gd name="connsiteY12" fmla="*/ 109362 h 190328"/>
              <a:gd name="connsiteX13" fmla="*/ 106747 w 165868"/>
              <a:gd name="connsiteY13" fmla="*/ 85549 h 190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5868" h="190328">
                <a:moveTo>
                  <a:pt x="141580" y="141575"/>
                </a:moveTo>
                <a:lnTo>
                  <a:pt x="130273" y="152758"/>
                </a:lnTo>
                <a:cubicBezTo>
                  <a:pt x="121939" y="160930"/>
                  <a:pt x="111128" y="171446"/>
                  <a:pt x="97831" y="184305"/>
                </a:cubicBezTo>
                <a:cubicBezTo>
                  <a:pt x="89524" y="192337"/>
                  <a:pt x="76345" y="192337"/>
                  <a:pt x="68037" y="184305"/>
                </a:cubicBezTo>
                <a:lnTo>
                  <a:pt x="34785" y="151958"/>
                </a:lnTo>
                <a:cubicBezTo>
                  <a:pt x="30604" y="147852"/>
                  <a:pt x="27108" y="144395"/>
                  <a:pt x="24289" y="141575"/>
                </a:cubicBezTo>
                <a:cubicBezTo>
                  <a:pt x="-8098" y="109187"/>
                  <a:pt x="-8096" y="56675"/>
                  <a:pt x="24293" y="24289"/>
                </a:cubicBezTo>
                <a:cubicBezTo>
                  <a:pt x="56682" y="-8098"/>
                  <a:pt x="109193" y="-8096"/>
                  <a:pt x="141580" y="24293"/>
                </a:cubicBezTo>
                <a:cubicBezTo>
                  <a:pt x="173965" y="56680"/>
                  <a:pt x="173965" y="109188"/>
                  <a:pt x="141580" y="141575"/>
                </a:cubicBezTo>
                <a:close/>
                <a:moveTo>
                  <a:pt x="106747" y="85549"/>
                </a:moveTo>
                <a:cubicBezTo>
                  <a:pt x="106747" y="72398"/>
                  <a:pt x="96085" y="61737"/>
                  <a:pt x="82934" y="61737"/>
                </a:cubicBezTo>
                <a:cubicBezTo>
                  <a:pt x="69783" y="61737"/>
                  <a:pt x="59122" y="72398"/>
                  <a:pt x="59122" y="85549"/>
                </a:cubicBezTo>
                <a:cubicBezTo>
                  <a:pt x="59122" y="98701"/>
                  <a:pt x="69783" y="109362"/>
                  <a:pt x="82934" y="109362"/>
                </a:cubicBezTo>
                <a:cubicBezTo>
                  <a:pt x="96085" y="109362"/>
                  <a:pt x="106747" y="98701"/>
                  <a:pt x="106747" y="85549"/>
                </a:cubicBezTo>
                <a:close/>
              </a:path>
            </a:pathLst>
          </a:custGeom>
          <a:solidFill>
            <a:schemeClr val="bg1"/>
          </a:solidFill>
          <a:ln w="9525" cap="flat">
            <a:noFill/>
            <a:prstDash val="solid"/>
            <a:miter/>
          </a:ln>
        </p:spPr>
        <p:txBody>
          <a:bodyPr lIns="72000" rIns="72000" bIns="108000"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050" b="0" i="0" u="none" strike="noStrike" kern="1200" cap="none" spc="0" normalizeH="0" baseline="0" noProof="0">
              <a:ln>
                <a:noFill/>
              </a:ln>
              <a:solidFill>
                <a:prstClr val="black"/>
              </a:solidFill>
              <a:effectLst/>
              <a:uLnTx/>
              <a:uFillTx/>
              <a:latin typeface="Segoe UI"/>
              <a:ea typeface="+mn-ea"/>
              <a:cs typeface="+mn-cs"/>
            </a:endParaRPr>
          </a:p>
        </p:txBody>
      </p:sp>
      <p:sp>
        <p:nvSpPr>
          <p:cNvPr id="56" name="Rounded Rectangle 2">
            <a:extLst>
              <a:ext uri="{FF2B5EF4-FFF2-40B4-BE49-F238E27FC236}">
                <a16:creationId xmlns:a16="http://schemas.microsoft.com/office/drawing/2014/main" id="{35D3862C-2C7A-8D4B-0AC5-A91DC002C2A7}"/>
              </a:ext>
              <a:ext uri="{C183D7F6-B498-43B3-948B-1728B52AA6E4}">
                <adec:decorative xmlns:adec="http://schemas.microsoft.com/office/drawing/2017/decorative" val="1"/>
              </a:ext>
            </a:extLst>
          </p:cNvPr>
          <p:cNvSpPr/>
          <p:nvPr/>
        </p:nvSpPr>
        <p:spPr>
          <a:xfrm>
            <a:off x="858798" y="4309373"/>
            <a:ext cx="10768140" cy="1778470"/>
          </a:xfrm>
          <a:prstGeom prst="roundRect">
            <a:avLst>
              <a:gd name="adj" fmla="val 3227"/>
            </a:avLst>
          </a:prstGeom>
          <a:solidFill>
            <a:srgbClr val="8661C5">
              <a:alpha val="10000"/>
            </a:srgbClr>
          </a:solidFill>
          <a:ln w="19050">
            <a:solidFill>
              <a:srgbClr val="8661C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67" rtl="0" eaLnBrk="1" fontAlgn="auto" latinLnBrk="0" hangingPunct="1">
              <a:lnSpc>
                <a:spcPct val="100000"/>
              </a:lnSpc>
              <a:spcBef>
                <a:spcPts val="0"/>
              </a:spcBef>
              <a:spcAft>
                <a:spcPts val="0"/>
              </a:spcAft>
              <a:buClrTx/>
              <a:buSzTx/>
              <a:buFontTx/>
              <a:buNone/>
              <a:tabLst/>
              <a:defRPr/>
            </a:pPr>
            <a:endParaRPr kumimoji="0" lang="en-US" sz="1765" b="0" i="0" u="none" strike="noStrike" kern="1200" cap="none" spc="0" normalizeH="0" baseline="0" noProof="0">
              <a:ln>
                <a:noFill/>
              </a:ln>
              <a:solidFill>
                <a:prstClr val="white"/>
              </a:solidFill>
              <a:effectLst/>
              <a:uLnTx/>
              <a:uFillTx/>
              <a:latin typeface="Segoe UI"/>
              <a:ea typeface="+mn-ea"/>
              <a:cs typeface="+mn-cs"/>
            </a:endParaRPr>
          </a:p>
        </p:txBody>
      </p:sp>
    </p:spTree>
    <p:extLst>
      <p:ext uri="{BB962C8B-B14F-4D97-AF65-F5344CB8AC3E}">
        <p14:creationId xmlns:p14="http://schemas.microsoft.com/office/powerpoint/2010/main" val="76040887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5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1072A4-0305-5EB5-2FAA-0DC05D339406}"/>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DFF7D2C3-71B7-4C45-1720-E02EEA58A529}"/>
              </a:ext>
            </a:extLst>
          </p:cNvPr>
          <p:cNvSpPr txBox="1">
            <a:spLocks noGrp="1"/>
          </p:cNvSpPr>
          <p:nvPr>
            <p:ph type="title" idx="4294967295"/>
          </p:nvPr>
        </p:nvSpPr>
        <p:spPr>
          <a:xfrm>
            <a:off x="588261" y="342314"/>
            <a:ext cx="11011601"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32742" rtl="0" eaLnBrk="1" latinLnBrk="0" hangingPunct="1">
              <a:lnSpc>
                <a:spcPct val="100000"/>
              </a:lnSpc>
              <a:spcBef>
                <a:spcPct val="0"/>
              </a:spcBef>
              <a:buNone/>
              <a:defRPr lang="en-US" sz="3600" b="0" i="0" kern="1200" cap="none" spc="0" baseline="0">
                <a:ln w="3175">
                  <a:noFill/>
                </a:ln>
                <a:solidFill>
                  <a:schemeClr val="tx1"/>
                </a:solidFill>
                <a:effectLst/>
                <a:latin typeface="+mj-lt"/>
                <a:ea typeface="+mn-ea"/>
                <a:cs typeface="Segoe UI Semibold" panose="020B0502040204020203" pitchFamily="34" charset="0"/>
              </a:defRPr>
            </a:lvl1pPr>
          </a:lstStyle>
          <a:p>
            <a:pPr marL="0" marR="0" lvl="0" indent="0" algn="ctr" defTabSz="932742" rtl="0" eaLnBrk="1" fontAlgn="auto" latinLnBrk="0" hangingPunct="1">
              <a:lnSpc>
                <a:spcPct val="100000"/>
              </a:lnSpc>
              <a:spcBef>
                <a:spcPct val="0"/>
              </a:spcBef>
              <a:spcAft>
                <a:spcPts val="0"/>
              </a:spcAft>
              <a:buClrTx/>
              <a:buSzTx/>
              <a:buFontTx/>
              <a:buNone/>
              <a:tabLst/>
              <a:defRPr/>
            </a:pPr>
            <a:r>
              <a:rPr kumimoji="0" lang="en-CA" sz="3600" b="0" i="0" u="none" strike="noStrike" kern="1200" cap="none" spc="-50" normalizeH="0" baseline="0" noProof="0" dirty="0">
                <a:ln w="3175">
                  <a:noFill/>
                </a:ln>
                <a:solidFill>
                  <a:srgbClr val="000000"/>
                </a:solidFill>
                <a:effectLst/>
                <a:uLnTx/>
                <a:uFillTx/>
                <a:latin typeface="Segoe UI Semibold"/>
                <a:ea typeface="+mn-ea"/>
                <a:cs typeface="Segoe UI" pitchFamily="34" charset="0"/>
              </a:rPr>
              <a:t>Microsoft 365 Copilot</a:t>
            </a:r>
            <a:endParaRPr kumimoji="0" lang="en-CA" sz="3600" b="0" i="0" u="none" strike="noStrike" kern="1200" cap="none" spc="0" normalizeH="0" baseline="0" noProof="0" dirty="0">
              <a:ln w="3175">
                <a:noFill/>
              </a:ln>
              <a:solidFill>
                <a:srgbClr val="000000"/>
              </a:solidFill>
              <a:effectLst/>
              <a:uLnTx/>
              <a:uFillTx/>
              <a:latin typeface="Segoe UI Semibold"/>
              <a:ea typeface="+mn-ea"/>
              <a:cs typeface="Segoe UI Semibold" panose="020B0502040204020203" pitchFamily="34" charset="0"/>
            </a:endParaRPr>
          </a:p>
        </p:txBody>
      </p:sp>
      <p:sp>
        <p:nvSpPr>
          <p:cNvPr id="7" name="TextBox 6">
            <a:extLst>
              <a:ext uri="{FF2B5EF4-FFF2-40B4-BE49-F238E27FC236}">
                <a16:creationId xmlns:a16="http://schemas.microsoft.com/office/drawing/2014/main" id="{8499BCAD-88D3-E5E5-D492-4A47FD5AB3CD}"/>
              </a:ext>
            </a:extLst>
          </p:cNvPr>
          <p:cNvSpPr txBox="1"/>
          <p:nvPr/>
        </p:nvSpPr>
        <p:spPr>
          <a:xfrm>
            <a:off x="835850" y="832502"/>
            <a:ext cx="10517127" cy="627864"/>
          </a:xfrm>
          <a:prstGeom prst="rect">
            <a:avLst/>
          </a:prstGeom>
          <a:noFill/>
        </p:spPr>
        <p:txBody>
          <a:bodyPr wrap="square" lIns="182880" tIns="146304" rIns="182880" bIns="146304" rtlCol="0">
            <a:spAutoFit/>
          </a:bodyPr>
          <a:lstStyle>
            <a:defPPr>
              <a:defRPr lang="en-US"/>
            </a:defPPr>
            <a:lvl1pPr algn="r">
              <a:lnSpc>
                <a:spcPct val="90000"/>
              </a:lnSpc>
              <a:spcAft>
                <a:spcPts val="600"/>
              </a:spcAft>
              <a:defRPr sz="1000" b="1" cap="all">
                <a:solidFill>
                  <a:srgbClr val="7030A0"/>
                </a:solidFill>
                <a:latin typeface="+mj-lt"/>
                <a:cs typeface="Segoe UI" panose="020B0502040204020203" pitchFamily="34" charset="0"/>
              </a:defRPr>
            </a:lvl1pPr>
          </a:lstStyle>
          <a:p>
            <a:pPr marL="0" marR="0" lvl="0" indent="0" algn="ctr" defTabSz="914400" rtl="0" eaLnBrk="1" fontAlgn="auto" latinLnBrk="0" hangingPunct="1">
              <a:lnSpc>
                <a:spcPct val="90000"/>
              </a:lnSpc>
              <a:spcBef>
                <a:spcPts val="0"/>
              </a:spcBef>
              <a:spcAft>
                <a:spcPts val="600"/>
              </a:spcAft>
              <a:buClrTx/>
              <a:buSzTx/>
              <a:buFontTx/>
              <a:buNone/>
              <a:tabLst/>
              <a:defRPr/>
            </a:pPr>
            <a:r>
              <a:rPr kumimoji="0" lang="en-US" sz="2400" b="0" i="0" u="none" strike="noStrike" kern="1200" cap="none" spc="0" normalizeH="0" baseline="0" noProof="0">
                <a:ln>
                  <a:noFill/>
                </a:ln>
                <a:solidFill>
                  <a:srgbClr val="0078D4"/>
                </a:solidFill>
                <a:effectLst/>
                <a:uLnTx/>
                <a:uFillTx/>
                <a:latin typeface="Segoe UI Semibold"/>
                <a:ea typeface="+mn-ea"/>
                <a:cs typeface="Segoe UI" panose="020B0502040204020203" pitchFamily="34" charset="0"/>
              </a:rPr>
              <a:t>Readiness checklist and key resources</a:t>
            </a:r>
          </a:p>
        </p:txBody>
      </p:sp>
      <p:sp>
        <p:nvSpPr>
          <p:cNvPr id="9" name="Rounded Rectangle 8">
            <a:extLst>
              <a:ext uri="{FF2B5EF4-FFF2-40B4-BE49-F238E27FC236}">
                <a16:creationId xmlns:a16="http://schemas.microsoft.com/office/drawing/2014/main" id="{3C92CD2C-F908-38FE-A6F5-90C6B0B310D6}"/>
              </a:ext>
              <a:ext uri="{C183D7F6-B498-43B3-948B-1728B52AA6E4}">
                <adec:decorative xmlns:adec="http://schemas.microsoft.com/office/drawing/2017/decorative" val="1"/>
              </a:ext>
            </a:extLst>
          </p:cNvPr>
          <p:cNvSpPr/>
          <p:nvPr/>
        </p:nvSpPr>
        <p:spPr bwMode="auto">
          <a:xfrm>
            <a:off x="8967416" y="1866667"/>
            <a:ext cx="2687016" cy="2362023"/>
          </a:xfrm>
          <a:prstGeom prst="roundRect">
            <a:avLst>
              <a:gd name="adj" fmla="val 3353"/>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10" name="Rounded Rectangle 9">
            <a:extLst>
              <a:ext uri="{FF2B5EF4-FFF2-40B4-BE49-F238E27FC236}">
                <a16:creationId xmlns:a16="http://schemas.microsoft.com/office/drawing/2014/main" id="{C92D216F-1933-6C1A-9F7B-19FD3AF0BB53}"/>
              </a:ext>
              <a:ext uri="{C183D7F6-B498-43B3-948B-1728B52AA6E4}">
                <adec:decorative xmlns:adec="http://schemas.microsoft.com/office/drawing/2017/decorative" val="1"/>
              </a:ext>
            </a:extLst>
          </p:cNvPr>
          <p:cNvSpPr/>
          <p:nvPr/>
        </p:nvSpPr>
        <p:spPr bwMode="auto">
          <a:xfrm>
            <a:off x="6205792" y="1866667"/>
            <a:ext cx="2687016" cy="2365181"/>
          </a:xfrm>
          <a:prstGeom prst="roundRect">
            <a:avLst>
              <a:gd name="adj" fmla="val 3353"/>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13" name="Rounded Rectangle 12">
            <a:extLst>
              <a:ext uri="{FF2B5EF4-FFF2-40B4-BE49-F238E27FC236}">
                <a16:creationId xmlns:a16="http://schemas.microsoft.com/office/drawing/2014/main" id="{37A51B58-6CA3-F495-30C5-B964DAC793FF}"/>
              </a:ext>
              <a:ext uri="{C183D7F6-B498-43B3-948B-1728B52AA6E4}">
                <adec:decorative xmlns:adec="http://schemas.microsoft.com/office/drawing/2017/decorative" val="1"/>
              </a:ext>
            </a:extLst>
          </p:cNvPr>
          <p:cNvSpPr/>
          <p:nvPr/>
        </p:nvSpPr>
        <p:spPr bwMode="auto">
          <a:xfrm>
            <a:off x="672370" y="1866667"/>
            <a:ext cx="2687016" cy="2365181"/>
          </a:xfrm>
          <a:prstGeom prst="roundRect">
            <a:avLst>
              <a:gd name="adj" fmla="val 3353"/>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14" name="Rounded Rectangle 13">
            <a:extLst>
              <a:ext uri="{FF2B5EF4-FFF2-40B4-BE49-F238E27FC236}">
                <a16:creationId xmlns:a16="http://schemas.microsoft.com/office/drawing/2014/main" id="{04BBEDEF-D5C6-B739-DCC6-A2EB3E7577EA}"/>
              </a:ext>
              <a:ext uri="{C183D7F6-B498-43B3-948B-1728B52AA6E4}">
                <adec:decorative xmlns:adec="http://schemas.microsoft.com/office/drawing/2017/decorative" val="1"/>
              </a:ext>
            </a:extLst>
          </p:cNvPr>
          <p:cNvSpPr/>
          <p:nvPr/>
        </p:nvSpPr>
        <p:spPr bwMode="auto">
          <a:xfrm>
            <a:off x="3439080" y="1866667"/>
            <a:ext cx="2687016" cy="2365181"/>
          </a:xfrm>
          <a:prstGeom prst="roundRect">
            <a:avLst>
              <a:gd name="adj" fmla="val 3353"/>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87" name="Left Bracket 86">
            <a:extLst>
              <a:ext uri="{FF2B5EF4-FFF2-40B4-BE49-F238E27FC236}">
                <a16:creationId xmlns:a16="http://schemas.microsoft.com/office/drawing/2014/main" id="{764AFA39-EDCC-4E7C-7CB4-4D9F59014820}"/>
              </a:ext>
              <a:ext uri="{C183D7F6-B498-43B3-948B-1728B52AA6E4}">
                <adec:decorative xmlns:adec="http://schemas.microsoft.com/office/drawing/2017/decorative" val="1"/>
              </a:ext>
            </a:extLst>
          </p:cNvPr>
          <p:cNvSpPr/>
          <p:nvPr/>
        </p:nvSpPr>
        <p:spPr>
          <a:xfrm rot="16200000">
            <a:off x="6001223" y="-400944"/>
            <a:ext cx="185675" cy="9694092"/>
          </a:xfrm>
          <a:prstGeom prst="leftBracket">
            <a:avLst>
              <a:gd name="adj" fmla="val 81770"/>
            </a:avLst>
          </a:prstGeom>
          <a:ln w="19050">
            <a:solidFill>
              <a:srgbClr val="8661C5"/>
            </a:solidFill>
            <a:tailEnd type="none" w="lg" len="sm"/>
          </a:ln>
        </p:spPr>
        <p:style>
          <a:lnRef idx="1">
            <a:schemeClr val="accent1"/>
          </a:lnRef>
          <a:fillRef idx="0">
            <a:schemeClr val="accent1"/>
          </a:fillRef>
          <a:effectRef idx="0">
            <a:schemeClr val="accent1"/>
          </a:effectRef>
          <a:fontRef idx="minor">
            <a:schemeClr val="tx1"/>
          </a:fontRef>
        </p:style>
        <p:txBody>
          <a:bodyPr lIns="91440" tIns="45720" rIns="91440" bIns="45720" rtlCol="0" anchor="ct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400" b="1" i="0" u="none" strike="noStrike" kern="1200" cap="none" spc="0" normalizeH="0" baseline="0" noProof="0">
              <a:ln>
                <a:noFill/>
              </a:ln>
              <a:solidFill>
                <a:srgbClr val="8661C5"/>
              </a:solidFill>
              <a:effectLst/>
              <a:uLnTx/>
              <a:uFillTx/>
              <a:latin typeface="Segoe UI Semibold"/>
              <a:ea typeface="+mn-ea"/>
              <a:cs typeface="Segoe UI" panose="020B0502040204020203" pitchFamily="34" charset="0"/>
            </a:endParaRPr>
          </a:p>
        </p:txBody>
      </p:sp>
      <p:sp>
        <p:nvSpPr>
          <p:cNvPr id="49" name="TextBox 48">
            <a:extLst>
              <a:ext uri="{FF2B5EF4-FFF2-40B4-BE49-F238E27FC236}">
                <a16:creationId xmlns:a16="http://schemas.microsoft.com/office/drawing/2014/main" id="{3B079F84-E75D-73F0-56D1-5D8D4C2D24CC}"/>
              </a:ext>
            </a:extLst>
          </p:cNvPr>
          <p:cNvSpPr txBox="1"/>
          <p:nvPr/>
        </p:nvSpPr>
        <p:spPr>
          <a:xfrm rot="16200000">
            <a:off x="-365405" y="2880803"/>
            <a:ext cx="1609034" cy="276999"/>
          </a:xfrm>
          <a:prstGeom prst="rect">
            <a:avLst/>
          </a:prstGeom>
          <a:noFill/>
        </p:spPr>
        <p:txBody>
          <a:bodyPr wrap="square" lIns="0" tIns="0" rIns="0" bIns="0" rtlCol="0" anchor="t">
            <a:spAutoFit/>
          </a:bodyPr>
          <a:lstStyle/>
          <a:p>
            <a:pPr marL="0" marR="0" lvl="0" indent="0" algn="ctr" defTabSz="914367" rtl="0" eaLnBrk="1" fontAlgn="auto" latinLnBrk="0" hangingPunct="1">
              <a:lnSpc>
                <a:spcPct val="90000"/>
              </a:lnSpc>
              <a:spcBef>
                <a:spcPts val="0"/>
              </a:spcBef>
              <a:spcAft>
                <a:spcPts val="600"/>
              </a:spcAft>
              <a:buClrTx/>
              <a:buSzTx/>
              <a:buFontTx/>
              <a:buNone/>
              <a:tabLst/>
              <a:defRPr/>
            </a:pPr>
            <a:r>
              <a:rPr kumimoji="0" lang="en-US" sz="1000" b="0" i="0" u="none" strike="noStrike" kern="1200" cap="all" spc="300" normalizeH="0" baseline="0" noProof="0" dirty="0">
                <a:ln>
                  <a:noFill/>
                </a:ln>
                <a:solidFill>
                  <a:srgbClr val="0078D4"/>
                </a:solidFill>
                <a:effectLst/>
                <a:uLnTx/>
                <a:uFillTx/>
                <a:latin typeface="Segoe UI Semibold"/>
                <a:ea typeface="+mn-ea"/>
                <a:cs typeface="Segoe UI" panose="020B0502040204020203" pitchFamily="34" charset="0"/>
              </a:rPr>
              <a:t>TECHNICAL READINESS</a:t>
            </a:r>
          </a:p>
        </p:txBody>
      </p:sp>
      <p:sp>
        <p:nvSpPr>
          <p:cNvPr id="88" name="Rectangle: Rounded Corners 10">
            <a:extLst>
              <a:ext uri="{FF2B5EF4-FFF2-40B4-BE49-F238E27FC236}">
                <a16:creationId xmlns:a16="http://schemas.microsoft.com/office/drawing/2014/main" id="{D84FACEE-C795-2BFB-711F-C0640710C614}"/>
              </a:ext>
            </a:extLst>
          </p:cNvPr>
          <p:cNvSpPr/>
          <p:nvPr/>
        </p:nvSpPr>
        <p:spPr>
          <a:xfrm>
            <a:off x="3341124" y="4369025"/>
            <a:ext cx="5505872" cy="335787"/>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765" b="1" i="0" u="none" strike="noStrike" kern="1200" cap="none" spc="0" normalizeH="0" baseline="0" noProof="0" dirty="0">
                <a:ln>
                  <a:noFill/>
                </a:ln>
                <a:gradFill>
                  <a:gsLst>
                    <a:gs pos="0">
                      <a:srgbClr val="FFFFFF"/>
                    </a:gs>
                    <a:gs pos="100000">
                      <a:srgbClr val="FFFFFF"/>
                    </a:gs>
                  </a:gsLst>
                  <a:path path="circle">
                    <a:fillToRect l="100000" t="100000"/>
                  </a:path>
                </a:gradFill>
                <a:effectLst/>
                <a:uLnTx/>
                <a:uFillTx/>
                <a:latin typeface="Segoe UI Semibold"/>
                <a:ea typeface="+mn-ea"/>
                <a:cs typeface="Segoe UI" panose="020B0502040204020203" pitchFamily="34" charset="0"/>
              </a:rPr>
              <a:t>Support continuous learning and optimization</a:t>
            </a:r>
          </a:p>
        </p:txBody>
      </p:sp>
      <p:sp>
        <p:nvSpPr>
          <p:cNvPr id="47" name="Rectangle: Rounded Corners 10">
            <a:extLst>
              <a:ext uri="{FF2B5EF4-FFF2-40B4-BE49-F238E27FC236}">
                <a16:creationId xmlns:a16="http://schemas.microsoft.com/office/drawing/2014/main" id="{F847D019-7414-F48F-459A-00EF3A7262BD}"/>
              </a:ext>
            </a:extLst>
          </p:cNvPr>
          <p:cNvSpPr/>
          <p:nvPr/>
        </p:nvSpPr>
        <p:spPr>
          <a:xfrm>
            <a:off x="809872" y="1460366"/>
            <a:ext cx="2412011" cy="406303"/>
          </a:xfrm>
          <a:prstGeom prst="round2SameRect">
            <a:avLst>
              <a:gd name="adj1" fmla="val 41860"/>
              <a:gd name="adj2" fmla="val 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72000" tIns="0" rIns="72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Segoe UI Semibold"/>
                <a:ea typeface="+mn-ea"/>
                <a:cs typeface="Segoe UI" panose="020B0502040204020203" pitchFamily="34" charset="0"/>
              </a:rPr>
              <a:t>Get ready</a:t>
            </a:r>
          </a:p>
        </p:txBody>
      </p:sp>
      <p:sp>
        <p:nvSpPr>
          <p:cNvPr id="2" name="TextBox 1">
            <a:extLst>
              <a:ext uri="{FF2B5EF4-FFF2-40B4-BE49-F238E27FC236}">
                <a16:creationId xmlns:a16="http://schemas.microsoft.com/office/drawing/2014/main" id="{17307561-8880-ECEC-16CE-043DF63750AE}"/>
              </a:ext>
            </a:extLst>
          </p:cNvPr>
          <p:cNvSpPr txBox="1"/>
          <p:nvPr/>
        </p:nvSpPr>
        <p:spPr>
          <a:xfrm>
            <a:off x="710442" y="1937779"/>
            <a:ext cx="2552400" cy="1064907"/>
          </a:xfrm>
          <a:prstGeom prst="rect">
            <a:avLst/>
          </a:prstGeom>
          <a:noFill/>
        </p:spPr>
        <p:txBody>
          <a:bodyPr wrap="square" lIns="360000" tIns="146304" rIns="182880" bIns="146304" rtlCol="0" anchor="t">
            <a:spAutoFit/>
          </a:bodyPr>
          <a:lstStyle>
            <a:defPPr>
              <a:defRPr lang="en-US"/>
            </a:defPPr>
            <a:lvl1pPr marR="0" lvl="0" indent="0" algn="ctr" defTabSz="932472" fontAlgn="base">
              <a:lnSpc>
                <a:spcPct val="90000"/>
              </a:lnSpc>
              <a:spcBef>
                <a:spcPct val="0"/>
              </a:spcBef>
              <a:spcAft>
                <a:spcPct val="0"/>
              </a:spcAft>
              <a:buClrTx/>
              <a:buSzTx/>
              <a:buFontTx/>
              <a:buNone/>
              <a:tabLst/>
              <a:defRPr kumimoji="0" sz="1100" b="0" i="0" u="none" strike="noStrike" cap="none" spc="0" normalizeH="0" baseline="0">
                <a:ln>
                  <a:noFill/>
                </a:ln>
                <a:solidFill>
                  <a:srgbClr val="505050"/>
                </a:solidFill>
                <a:effectLst/>
                <a:uLnTx/>
                <a:uFillTx/>
              </a:defRPr>
            </a:lvl1pPr>
          </a:lstStyle>
          <a:p>
            <a:pPr marL="0" marR="0" lvl="0" indent="0" algn="l" defTabSz="932472" rtl="0" eaLnBrk="1" fontAlgn="base" latinLnBrk="0" hangingPunct="1">
              <a:lnSpc>
                <a:spcPct val="90000"/>
              </a:lnSpc>
              <a:spcBef>
                <a:spcPct val="0"/>
              </a:spcBef>
              <a:spcAft>
                <a:spcPts val="600"/>
              </a:spcAft>
              <a:buClr>
                <a:srgbClr val="375EEC"/>
              </a:buClr>
              <a:buSzTx/>
              <a:buFontTx/>
              <a:buNone/>
              <a:tabLst/>
              <a:defRPr/>
            </a:pPr>
            <a:r>
              <a:rPr kumimoji="0" lang="en-US" sz="10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Address data security, governance, and data access questions</a:t>
            </a:r>
          </a:p>
          <a:p>
            <a:pPr marL="0" marR="0" lvl="0" indent="0" algn="l" defTabSz="932472" rtl="0" eaLnBrk="1" fontAlgn="base" latinLnBrk="0" hangingPunct="1">
              <a:lnSpc>
                <a:spcPct val="90000"/>
              </a:lnSpc>
              <a:spcBef>
                <a:spcPct val="0"/>
              </a:spcBef>
              <a:spcAft>
                <a:spcPts val="600"/>
              </a:spcAft>
              <a:buClr>
                <a:srgbClr val="375EEC"/>
              </a:buClr>
              <a:buSzTx/>
              <a:buFontTx/>
              <a:buNone/>
              <a:tabLst/>
              <a:defRPr/>
            </a:pPr>
            <a:r>
              <a:rPr kumimoji="0" lang="en-US" sz="10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Build shared Microsoft 365 Copilot implementation plan with User Enablement team</a:t>
            </a:r>
          </a:p>
        </p:txBody>
      </p:sp>
      <p:sp>
        <p:nvSpPr>
          <p:cNvPr id="15" name="Rectangle: Rounded Corners 10">
            <a:extLst>
              <a:ext uri="{FF2B5EF4-FFF2-40B4-BE49-F238E27FC236}">
                <a16:creationId xmlns:a16="http://schemas.microsoft.com/office/drawing/2014/main" id="{AE96D985-94D5-D00D-0B75-C3EEA5C1BF3E}"/>
              </a:ext>
            </a:extLst>
          </p:cNvPr>
          <p:cNvSpPr/>
          <p:nvPr/>
        </p:nvSpPr>
        <p:spPr>
          <a:xfrm>
            <a:off x="3576583" y="1460366"/>
            <a:ext cx="2412011" cy="406303"/>
          </a:xfrm>
          <a:prstGeom prst="round2SameRect">
            <a:avLst>
              <a:gd name="adj1" fmla="val 40180"/>
              <a:gd name="adj2" fmla="val 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72000" tIns="0" rIns="72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Segoe UI Semibold"/>
                <a:ea typeface="+mn-ea"/>
                <a:cs typeface="Segoe UI" panose="020B0502040204020203" pitchFamily="34" charset="0"/>
              </a:rPr>
              <a:t>Onboard &amp; engage</a:t>
            </a:r>
          </a:p>
        </p:txBody>
      </p:sp>
      <p:sp>
        <p:nvSpPr>
          <p:cNvPr id="3" name="TextBox 2">
            <a:extLst>
              <a:ext uri="{FF2B5EF4-FFF2-40B4-BE49-F238E27FC236}">
                <a16:creationId xmlns:a16="http://schemas.microsoft.com/office/drawing/2014/main" id="{0BD21B0F-EE0F-2DEE-BFCC-383B77E5E045}"/>
              </a:ext>
            </a:extLst>
          </p:cNvPr>
          <p:cNvSpPr txBox="1"/>
          <p:nvPr/>
        </p:nvSpPr>
        <p:spPr>
          <a:xfrm>
            <a:off x="3556101" y="1938804"/>
            <a:ext cx="2552400" cy="1695849"/>
          </a:xfrm>
          <a:prstGeom prst="rect">
            <a:avLst/>
          </a:prstGeom>
          <a:noFill/>
        </p:spPr>
        <p:txBody>
          <a:bodyPr wrap="square" lIns="360000" tIns="146304" rIns="182880" bIns="146304" rtlCol="0" anchor="t">
            <a:spAutoFit/>
          </a:bodyPr>
          <a:lstStyle>
            <a:defPPr>
              <a:defRPr lang="en-US"/>
            </a:defPPr>
            <a:lvl1pPr marR="0" lvl="0" indent="0" algn="ctr" defTabSz="932472" fontAlgn="base">
              <a:lnSpc>
                <a:spcPct val="90000"/>
              </a:lnSpc>
              <a:spcBef>
                <a:spcPct val="0"/>
              </a:spcBef>
              <a:spcAft>
                <a:spcPct val="0"/>
              </a:spcAft>
              <a:buClrTx/>
              <a:buSzTx/>
              <a:buFontTx/>
              <a:buNone/>
              <a:tabLst/>
              <a:defRPr kumimoji="0" sz="1100" b="0" i="0" u="none" strike="noStrike" cap="none" spc="0" normalizeH="0" baseline="0">
                <a:ln>
                  <a:noFill/>
                </a:ln>
                <a:solidFill>
                  <a:srgbClr val="505050"/>
                </a:solidFill>
                <a:effectLst/>
                <a:uLnTx/>
                <a:uFillTx/>
              </a:defRPr>
            </a:lvl1pPr>
          </a:lstStyle>
          <a:p>
            <a:pPr marL="0" marR="0" lvl="0" indent="0" algn="l" defTabSz="932472" rtl="0" eaLnBrk="1" fontAlgn="base" latinLnBrk="0" hangingPunct="1">
              <a:lnSpc>
                <a:spcPct val="90000"/>
              </a:lnSpc>
              <a:spcBef>
                <a:spcPct val="0"/>
              </a:spcBef>
              <a:spcAft>
                <a:spcPts val="600"/>
              </a:spcAft>
              <a:buClr>
                <a:srgbClr val="375EEC"/>
              </a:buClr>
              <a:buSzTx/>
              <a:buFontTx/>
              <a:buNone/>
              <a:tabLst/>
              <a:defRPr/>
            </a:pPr>
            <a:r>
              <a:rPr kumimoji="0" lang="en-US" sz="1000" b="0" i="0" u="none" strike="noStrike" kern="1200" cap="none" spc="0" normalizeH="0" baseline="0" noProof="0" dirty="0">
                <a:ln>
                  <a:noFill/>
                </a:ln>
                <a:solidFill>
                  <a:prstClr val="black"/>
                </a:solidFill>
                <a:effectLst/>
                <a:uLnTx/>
                <a:uFillTx/>
                <a:latin typeface="Segoe UI"/>
                <a:ea typeface="+mn-ea"/>
                <a:cs typeface="Segoe UI"/>
              </a:rPr>
              <a:t>Apply appropriate data security and governance controls </a:t>
            </a:r>
          </a:p>
          <a:p>
            <a:pPr marL="0" marR="0" lvl="0" indent="0" algn="l" defTabSz="932472" rtl="0" eaLnBrk="1" fontAlgn="base" latinLnBrk="0" hangingPunct="1">
              <a:lnSpc>
                <a:spcPct val="90000"/>
              </a:lnSpc>
              <a:spcBef>
                <a:spcPct val="0"/>
              </a:spcBef>
              <a:spcAft>
                <a:spcPts val="600"/>
              </a:spcAft>
              <a:buClr>
                <a:srgbClr val="375EEC"/>
              </a:buClr>
              <a:buSzTx/>
              <a:buFontTx/>
              <a:buNone/>
              <a:tabLst/>
              <a:defRPr/>
            </a:pPr>
            <a:r>
              <a:rPr kumimoji="0" lang="en-US" sz="1000" b="0" i="0" u="none" strike="noStrike" kern="1200" cap="none" spc="0" normalizeH="0" baseline="0" noProof="0" dirty="0">
                <a:ln>
                  <a:noFill/>
                </a:ln>
                <a:solidFill>
                  <a:prstClr val="black"/>
                </a:solidFill>
                <a:effectLst/>
                <a:uLnTx/>
                <a:uFillTx/>
                <a:latin typeface="Segoe UI"/>
                <a:ea typeface="+mn-ea"/>
                <a:cs typeface="Segoe UI"/>
              </a:rPr>
              <a:t>Prepare your organization for Microsoft 365 Copilot with setup guide: deploy Microsoft 365 apps, if needed; assign licenses</a:t>
            </a:r>
          </a:p>
          <a:p>
            <a:pPr marL="0" marR="0" lvl="0" indent="0" algn="l" defTabSz="932472" rtl="0" eaLnBrk="1" fontAlgn="base" latinLnBrk="0" hangingPunct="1">
              <a:lnSpc>
                <a:spcPct val="90000"/>
              </a:lnSpc>
              <a:spcBef>
                <a:spcPct val="0"/>
              </a:spcBef>
              <a:spcAft>
                <a:spcPts val="600"/>
              </a:spcAft>
              <a:buClr>
                <a:srgbClr val="375EEC"/>
              </a:buClr>
              <a:buSzTx/>
              <a:buFontTx/>
              <a:buNone/>
              <a:tabLst/>
              <a:defRPr/>
            </a:pPr>
            <a:r>
              <a:rPr kumimoji="0" lang="en-US" sz="1000" b="0" i="0" u="none" strike="noStrike" kern="1200" cap="none" spc="0" normalizeH="0" baseline="0" noProof="0" dirty="0">
                <a:ln>
                  <a:noFill/>
                </a:ln>
                <a:solidFill>
                  <a:prstClr val="black"/>
                </a:solidFill>
                <a:effectLst/>
                <a:uLnTx/>
                <a:uFillTx/>
                <a:latin typeface="Segoe UI"/>
                <a:ea typeface="+mn-ea"/>
                <a:cs typeface="Segoe UI"/>
              </a:rPr>
              <a:t>Assign permissions by role to provide access to the Microsoft 365 Copilot usage report</a:t>
            </a:r>
          </a:p>
        </p:txBody>
      </p:sp>
      <p:sp>
        <p:nvSpPr>
          <p:cNvPr id="48" name="Rectangle: Rounded Corners 10">
            <a:extLst>
              <a:ext uri="{FF2B5EF4-FFF2-40B4-BE49-F238E27FC236}">
                <a16:creationId xmlns:a16="http://schemas.microsoft.com/office/drawing/2014/main" id="{511A9016-E708-AFAF-69E6-3525A5BC3D7F}"/>
              </a:ext>
            </a:extLst>
          </p:cNvPr>
          <p:cNvSpPr/>
          <p:nvPr/>
        </p:nvSpPr>
        <p:spPr>
          <a:xfrm>
            <a:off x="6343295" y="1460366"/>
            <a:ext cx="2412011" cy="406303"/>
          </a:xfrm>
          <a:prstGeom prst="round2SameRect">
            <a:avLst>
              <a:gd name="adj1" fmla="val 40180"/>
              <a:gd name="adj2" fmla="val 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72000" tIns="0" rIns="72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Segoe UI Semibold"/>
                <a:ea typeface="+mn-ea"/>
                <a:cs typeface="Segoe UI" panose="020B0502040204020203" pitchFamily="34" charset="0"/>
              </a:rPr>
              <a:t>Deliver impact</a:t>
            </a:r>
          </a:p>
        </p:txBody>
      </p:sp>
      <p:sp>
        <p:nvSpPr>
          <p:cNvPr id="8" name="TextBox 7">
            <a:extLst>
              <a:ext uri="{FF2B5EF4-FFF2-40B4-BE49-F238E27FC236}">
                <a16:creationId xmlns:a16="http://schemas.microsoft.com/office/drawing/2014/main" id="{E2912866-5F13-B14B-61FF-2D3FA2D3C7B3}"/>
              </a:ext>
            </a:extLst>
          </p:cNvPr>
          <p:cNvSpPr txBox="1"/>
          <p:nvPr/>
        </p:nvSpPr>
        <p:spPr>
          <a:xfrm>
            <a:off x="6278938" y="1938804"/>
            <a:ext cx="2552400" cy="1203406"/>
          </a:xfrm>
          <a:prstGeom prst="rect">
            <a:avLst/>
          </a:prstGeom>
          <a:noFill/>
        </p:spPr>
        <p:txBody>
          <a:bodyPr wrap="square" lIns="360000" tIns="146304" rIns="182880" bIns="146304" rtlCol="0" anchor="t">
            <a:spAutoFit/>
          </a:bodyPr>
          <a:lstStyle>
            <a:defPPr>
              <a:defRPr lang="en-US"/>
            </a:defPPr>
            <a:lvl1pPr marR="0" lvl="0" indent="0" algn="ctr" defTabSz="932472" fontAlgn="base">
              <a:lnSpc>
                <a:spcPct val="90000"/>
              </a:lnSpc>
              <a:spcBef>
                <a:spcPct val="0"/>
              </a:spcBef>
              <a:spcAft>
                <a:spcPct val="0"/>
              </a:spcAft>
              <a:buClrTx/>
              <a:buSzTx/>
              <a:buFontTx/>
              <a:buNone/>
              <a:tabLst/>
              <a:defRPr kumimoji="0" sz="1100" b="0" i="0" u="none" strike="noStrike" cap="none" spc="0" normalizeH="0" baseline="0">
                <a:ln>
                  <a:noFill/>
                </a:ln>
                <a:solidFill>
                  <a:srgbClr val="505050"/>
                </a:solidFill>
                <a:effectLst/>
                <a:uLnTx/>
                <a:uFillTx/>
              </a:defRPr>
            </a:lvl1pPr>
          </a:lstStyle>
          <a:p>
            <a:pPr marL="0" marR="0" lvl="0" indent="0" algn="l" defTabSz="932472" rtl="0" eaLnBrk="1" fontAlgn="base" latinLnBrk="0" hangingPunct="1">
              <a:lnSpc>
                <a:spcPct val="90000"/>
              </a:lnSpc>
              <a:spcBef>
                <a:spcPct val="0"/>
              </a:spcBef>
              <a:spcAft>
                <a:spcPts val="600"/>
              </a:spcAft>
              <a:buClr>
                <a:srgbClr val="375EEC"/>
              </a:buClr>
              <a:buSzTx/>
              <a:buFontTx/>
              <a:buNone/>
              <a:tabLst/>
              <a:defRPr/>
            </a:pPr>
            <a:r>
              <a:rPr kumimoji="0" lang="en-US" sz="10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Establish service management plan</a:t>
            </a:r>
          </a:p>
          <a:p>
            <a:pPr marL="0" marR="0" lvl="0" indent="0" algn="l" defTabSz="932472" rtl="0" eaLnBrk="1" fontAlgn="base" latinLnBrk="0" hangingPunct="1">
              <a:lnSpc>
                <a:spcPct val="90000"/>
              </a:lnSpc>
              <a:spcBef>
                <a:spcPct val="0"/>
              </a:spcBef>
              <a:spcAft>
                <a:spcPts val="600"/>
              </a:spcAft>
              <a:buClr>
                <a:srgbClr val="375EEC"/>
              </a:buClr>
              <a:buSzTx/>
              <a:buFontTx/>
              <a:buNone/>
              <a:tabLst/>
              <a:defRPr/>
            </a:pPr>
            <a:r>
              <a:rPr kumimoji="0" lang="en-US" sz="10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Analyze Microsoft 365 Copilot usage reports and the Microsoft Copilot Dashboard to observe user adoption, retention, and engagement</a:t>
            </a:r>
          </a:p>
        </p:txBody>
      </p:sp>
      <p:sp>
        <p:nvSpPr>
          <p:cNvPr id="16" name="Rectangle: Rounded Corners 10">
            <a:extLst>
              <a:ext uri="{FF2B5EF4-FFF2-40B4-BE49-F238E27FC236}">
                <a16:creationId xmlns:a16="http://schemas.microsoft.com/office/drawing/2014/main" id="{2FDEB8FC-9173-97F5-476A-B908007B0644}"/>
              </a:ext>
            </a:extLst>
          </p:cNvPr>
          <p:cNvSpPr/>
          <p:nvPr/>
        </p:nvSpPr>
        <p:spPr>
          <a:xfrm>
            <a:off x="9104919" y="1460366"/>
            <a:ext cx="2412011" cy="406303"/>
          </a:xfrm>
          <a:prstGeom prst="round2SameRect">
            <a:avLst>
              <a:gd name="adj1" fmla="val 40180"/>
              <a:gd name="adj2" fmla="val 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72000" tIns="0" rIns="72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Segoe UI Semibold"/>
                <a:ea typeface="+mn-ea"/>
                <a:cs typeface="Segoe UI" panose="020B0502040204020203" pitchFamily="34" charset="0"/>
              </a:rPr>
              <a:t>Extend &amp; optimize</a:t>
            </a:r>
          </a:p>
        </p:txBody>
      </p:sp>
      <p:sp>
        <p:nvSpPr>
          <p:cNvPr id="17" name="TextBox 16">
            <a:extLst>
              <a:ext uri="{FF2B5EF4-FFF2-40B4-BE49-F238E27FC236}">
                <a16:creationId xmlns:a16="http://schemas.microsoft.com/office/drawing/2014/main" id="{D6FBE05E-5412-1BB1-46BD-B40F345A3F68}"/>
              </a:ext>
            </a:extLst>
          </p:cNvPr>
          <p:cNvSpPr txBox="1"/>
          <p:nvPr/>
        </p:nvSpPr>
        <p:spPr>
          <a:xfrm>
            <a:off x="9053951" y="1914919"/>
            <a:ext cx="2552400" cy="926407"/>
          </a:xfrm>
          <a:prstGeom prst="rect">
            <a:avLst/>
          </a:prstGeom>
          <a:noFill/>
        </p:spPr>
        <p:txBody>
          <a:bodyPr wrap="square" lIns="360000" tIns="146304" rIns="182880" bIns="146304" rtlCol="0" anchor="t">
            <a:spAutoFit/>
          </a:bodyPr>
          <a:lstStyle>
            <a:defPPr>
              <a:defRPr lang="en-US"/>
            </a:defPPr>
            <a:lvl1pPr marR="0" lvl="0" indent="0" algn="ctr" defTabSz="932472" fontAlgn="base">
              <a:lnSpc>
                <a:spcPct val="90000"/>
              </a:lnSpc>
              <a:spcBef>
                <a:spcPct val="0"/>
              </a:spcBef>
              <a:spcAft>
                <a:spcPct val="0"/>
              </a:spcAft>
              <a:buClrTx/>
              <a:buSzTx/>
              <a:buFontTx/>
              <a:buNone/>
              <a:tabLst/>
              <a:defRPr kumimoji="0" sz="1100" b="0" i="0" u="none" strike="noStrike" cap="none" spc="0" normalizeH="0" baseline="0">
                <a:ln>
                  <a:noFill/>
                </a:ln>
                <a:solidFill>
                  <a:srgbClr val="505050"/>
                </a:solidFill>
                <a:effectLst/>
                <a:uLnTx/>
                <a:uFillTx/>
              </a:defRPr>
            </a:lvl1pPr>
          </a:lstStyle>
          <a:p>
            <a:pPr marL="0" marR="0" lvl="0" indent="0" algn="l" defTabSz="932472" rtl="0" eaLnBrk="1" fontAlgn="base" latinLnBrk="0" hangingPunct="1">
              <a:lnSpc>
                <a:spcPct val="90000"/>
              </a:lnSpc>
              <a:spcBef>
                <a:spcPct val="0"/>
              </a:spcBef>
              <a:spcAft>
                <a:spcPts val="600"/>
              </a:spcAft>
              <a:buClr>
                <a:srgbClr val="375EEC"/>
              </a:buClr>
              <a:buSzTx/>
              <a:buFontTx/>
              <a:buNone/>
              <a:tabLst/>
              <a:defRPr/>
            </a:pPr>
            <a:r>
              <a:rPr kumimoji="0" lang="en-US" sz="10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Design, build, and publish Copilot agents to deliver unique experiences</a:t>
            </a:r>
          </a:p>
          <a:p>
            <a:pPr marL="0" marR="0" lvl="0" indent="0" algn="l" defTabSz="932472" rtl="0" eaLnBrk="1" fontAlgn="base" latinLnBrk="0" hangingPunct="1">
              <a:lnSpc>
                <a:spcPct val="90000"/>
              </a:lnSpc>
              <a:spcBef>
                <a:spcPct val="0"/>
              </a:spcBef>
              <a:spcAft>
                <a:spcPts val="600"/>
              </a:spcAft>
              <a:buClr>
                <a:srgbClr val="375EEC"/>
              </a:buClr>
              <a:buSzTx/>
              <a:buFontTx/>
              <a:buNone/>
              <a:tabLst/>
              <a:defRPr/>
            </a:pPr>
            <a:r>
              <a:rPr kumimoji="0" lang="en-US" sz="10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Build your own custom agents</a:t>
            </a:r>
          </a:p>
        </p:txBody>
      </p:sp>
      <p:sp>
        <p:nvSpPr>
          <p:cNvPr id="89" name="Rounded Rectangle 76">
            <a:extLst>
              <a:ext uri="{FF2B5EF4-FFF2-40B4-BE49-F238E27FC236}">
                <a16:creationId xmlns:a16="http://schemas.microsoft.com/office/drawing/2014/main" id="{51A923E4-342F-D212-794E-3454138FFFE9}"/>
              </a:ext>
              <a:ext uri="{C183D7F6-B498-43B3-948B-1728B52AA6E4}">
                <adec:decorative xmlns:adec="http://schemas.microsoft.com/office/drawing/2017/decorative" val="1"/>
              </a:ext>
            </a:extLst>
          </p:cNvPr>
          <p:cNvSpPr/>
          <p:nvPr/>
        </p:nvSpPr>
        <p:spPr bwMode="auto">
          <a:xfrm>
            <a:off x="672370" y="4959642"/>
            <a:ext cx="10982061" cy="1549164"/>
          </a:xfrm>
          <a:prstGeom prst="roundRect">
            <a:avLst>
              <a:gd name="adj" fmla="val 7452"/>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90" name="TextBox 89">
            <a:extLst>
              <a:ext uri="{FF2B5EF4-FFF2-40B4-BE49-F238E27FC236}">
                <a16:creationId xmlns:a16="http://schemas.microsoft.com/office/drawing/2014/main" id="{3F68422A-5F3B-263E-90E8-407EECD5AF26}"/>
              </a:ext>
            </a:extLst>
          </p:cNvPr>
          <p:cNvSpPr txBox="1"/>
          <p:nvPr/>
        </p:nvSpPr>
        <p:spPr>
          <a:xfrm rot="16200000">
            <a:off x="-109976" y="5595725"/>
            <a:ext cx="1087506" cy="276999"/>
          </a:xfrm>
          <a:prstGeom prst="rect">
            <a:avLst/>
          </a:prstGeom>
          <a:noFill/>
        </p:spPr>
        <p:txBody>
          <a:bodyPr wrap="square" lIns="0" tIns="0" rIns="0" bIns="0" rtlCol="0">
            <a:spAutoFit/>
          </a:bodyPr>
          <a:lstStyle/>
          <a:p>
            <a:pPr marL="0" marR="0" lvl="0" indent="0" algn="ctr" defTabSz="914400" rtl="0" eaLnBrk="1" fontAlgn="auto" latinLnBrk="0" hangingPunct="1">
              <a:lnSpc>
                <a:spcPct val="90000"/>
              </a:lnSpc>
              <a:spcBef>
                <a:spcPts val="0"/>
              </a:spcBef>
              <a:spcAft>
                <a:spcPts val="600"/>
              </a:spcAft>
              <a:buClrTx/>
              <a:buSzTx/>
              <a:buFontTx/>
              <a:buNone/>
              <a:tabLst/>
              <a:defRPr/>
            </a:pPr>
            <a:r>
              <a:rPr kumimoji="0" lang="en-US" sz="1000" b="0" i="0" u="none" strike="noStrike" kern="1200" cap="all" spc="300" normalizeH="0" baseline="0" noProof="0" dirty="0">
                <a:ln>
                  <a:noFill/>
                </a:ln>
                <a:solidFill>
                  <a:srgbClr val="0078D4"/>
                </a:solidFill>
                <a:effectLst/>
                <a:uLnTx/>
                <a:uFillTx/>
                <a:latin typeface="Segoe UI Semibold"/>
                <a:ea typeface="+mn-ea"/>
                <a:cs typeface="Segoe UI" panose="020B0502040204020203" pitchFamily="34" charset="0"/>
              </a:rPr>
              <a:t>Microsoft resources</a:t>
            </a:r>
          </a:p>
        </p:txBody>
      </p:sp>
      <p:pic>
        <p:nvPicPr>
          <p:cNvPr id="91" name="Picture 90">
            <a:extLst>
              <a:ext uri="{FF2B5EF4-FFF2-40B4-BE49-F238E27FC236}">
                <a16:creationId xmlns:a16="http://schemas.microsoft.com/office/drawing/2014/main" id="{CD3563B8-3380-ACE4-EF3C-853C9E81DD09}"/>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rcRect l="-293"/>
          <a:stretch/>
        </p:blipFill>
        <p:spPr>
          <a:xfrm>
            <a:off x="823813" y="5829221"/>
            <a:ext cx="955393" cy="551131"/>
          </a:xfrm>
          <a:prstGeom prst="roundRect">
            <a:avLst>
              <a:gd name="adj" fmla="val 8014"/>
            </a:avLst>
          </a:prstGeom>
          <a:ln w="3175">
            <a:solidFill>
              <a:schemeClr val="bg1">
                <a:lumMod val="50000"/>
              </a:schemeClr>
            </a:solidFill>
          </a:ln>
        </p:spPr>
      </p:pic>
      <p:pic>
        <p:nvPicPr>
          <p:cNvPr id="92" name="Picture 91">
            <a:extLst>
              <a:ext uri="{FF2B5EF4-FFF2-40B4-BE49-F238E27FC236}">
                <a16:creationId xmlns:a16="http://schemas.microsoft.com/office/drawing/2014/main" id="{3B79949C-2B75-E469-67C6-1097BCF710E8}"/>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927539" y="5119898"/>
            <a:ext cx="904022" cy="550912"/>
          </a:xfrm>
          <a:prstGeom prst="roundRect">
            <a:avLst>
              <a:gd name="adj" fmla="val 8014"/>
            </a:avLst>
          </a:prstGeom>
          <a:ln w="3175">
            <a:solidFill>
              <a:schemeClr val="bg1">
                <a:lumMod val="50000"/>
              </a:schemeClr>
            </a:solidFill>
          </a:ln>
        </p:spPr>
      </p:pic>
      <p:pic>
        <p:nvPicPr>
          <p:cNvPr id="93" name="Picture 92">
            <a:extLst>
              <a:ext uri="{FF2B5EF4-FFF2-40B4-BE49-F238E27FC236}">
                <a16:creationId xmlns:a16="http://schemas.microsoft.com/office/drawing/2014/main" id="{84C76693-1B2E-63BE-13F7-1D6C44EAB3F0}"/>
              </a:ext>
              <a:ext uri="{C183D7F6-B498-43B3-948B-1728B52AA6E4}">
                <adec:decorative xmlns:adec="http://schemas.microsoft.com/office/drawing/2017/decorative" val="1"/>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835204" y="5124102"/>
            <a:ext cx="937971" cy="554909"/>
          </a:xfrm>
          <a:prstGeom prst="roundRect">
            <a:avLst>
              <a:gd name="adj" fmla="val 8014"/>
            </a:avLst>
          </a:prstGeom>
          <a:ln w="3175">
            <a:solidFill>
              <a:schemeClr val="bg1">
                <a:lumMod val="50000"/>
              </a:schemeClr>
            </a:solidFill>
          </a:ln>
        </p:spPr>
      </p:pic>
      <p:sp>
        <p:nvSpPr>
          <p:cNvPr id="94" name="TextBox 93">
            <a:extLst>
              <a:ext uri="{FF2B5EF4-FFF2-40B4-BE49-F238E27FC236}">
                <a16:creationId xmlns:a16="http://schemas.microsoft.com/office/drawing/2014/main" id="{ACE77ACF-D970-E572-20FE-B32D7C2D9858}"/>
              </a:ext>
            </a:extLst>
          </p:cNvPr>
          <p:cNvSpPr txBox="1"/>
          <p:nvPr/>
        </p:nvSpPr>
        <p:spPr>
          <a:xfrm>
            <a:off x="1910677" y="5117901"/>
            <a:ext cx="3857905" cy="558614"/>
          </a:xfrm>
          <a:prstGeom prst="rect">
            <a:avLst/>
          </a:prstGeom>
          <a:noFill/>
        </p:spPr>
        <p:txBody>
          <a:bodyPr wrap="square" lIns="0" tIns="0" rIns="0" bIns="0" rtlCol="0" anchor="t">
            <a:spAutoFit/>
          </a:bodyPr>
          <a:lstStyle>
            <a:defPPr>
              <a:defRPr lang="en-US"/>
            </a:defPPr>
            <a:lvl1pPr marR="0" lvl="0" indent="0" algn="ctr" defTabSz="932472" fontAlgn="base">
              <a:lnSpc>
                <a:spcPct val="90000"/>
              </a:lnSpc>
              <a:spcBef>
                <a:spcPct val="0"/>
              </a:spcBef>
              <a:spcAft>
                <a:spcPct val="0"/>
              </a:spcAft>
              <a:buClrTx/>
              <a:buSzTx/>
              <a:buFontTx/>
              <a:buNone/>
              <a:tabLst/>
              <a:defRPr kumimoji="0" sz="1100" b="0" i="0" u="none" strike="noStrike" cap="none" spc="0" normalizeH="0" baseline="0">
                <a:ln>
                  <a:noFill/>
                </a:ln>
                <a:solidFill>
                  <a:srgbClr val="505050"/>
                </a:solidFill>
                <a:effectLst/>
                <a:uLnTx/>
                <a:uFillTx/>
              </a:defRPr>
            </a:lvl1pPr>
          </a:lstStyle>
          <a:p>
            <a:pPr marL="0" marR="0" lvl="0" indent="0" algn="l" defTabSz="932472" rtl="0" eaLnBrk="1" fontAlgn="base" latinLnBrk="0" hangingPunct="1">
              <a:lnSpc>
                <a:spcPct val="90000"/>
              </a:lnSpc>
              <a:spcBef>
                <a:spcPct val="0"/>
              </a:spcBef>
              <a:spcAft>
                <a:spcPts val="900"/>
              </a:spcAft>
              <a:buClrTx/>
              <a:buSzTx/>
              <a:buFontTx/>
              <a:buNone/>
              <a:tabLst/>
              <a:defRPr/>
            </a:pPr>
            <a:r>
              <a:rPr kumimoji="0" lang="en-US" sz="1200" b="1" i="0" u="none" strike="noStrike" kern="1200" cap="none" spc="0" normalizeH="0" baseline="0" noProof="0" dirty="0">
                <a:ln>
                  <a:noFill/>
                </a:ln>
                <a:gradFill>
                  <a:gsLst>
                    <a:gs pos="0">
                      <a:srgbClr val="0078D4"/>
                    </a:gs>
                    <a:gs pos="100000">
                      <a:srgbClr val="0078D4"/>
                    </a:gs>
                  </a:gsLst>
                  <a:lin ang="0" scaled="1"/>
                </a:gradFill>
                <a:effectLst/>
                <a:uLnTx/>
                <a:uFillTx/>
                <a:latin typeface="Segoe UI Semibold"/>
                <a:ea typeface="+mn-ea"/>
                <a:cs typeface="Segoe UI Semibold"/>
                <a:hlinkClick r:id="rId6">
                  <a:extLst>
                    <a:ext uri="{A12FA001-AC4F-418D-AE19-62706E023703}">
                      <ahyp:hlinkClr xmlns:ahyp="http://schemas.microsoft.com/office/drawing/2018/hyperlinkcolor" val="tx"/>
                    </a:ext>
                  </a:extLst>
                </a:hlinkClick>
              </a:rPr>
              <a:t>Microsoft Adoption</a:t>
            </a:r>
          </a:p>
          <a:p>
            <a:pPr marL="0" marR="0" lvl="0" indent="0" algn="l" defTabSz="932472" rtl="0" eaLnBrk="1" fontAlgn="base" latinLnBrk="0" hangingPunct="1">
              <a:lnSpc>
                <a:spcPct val="90000"/>
              </a:lnSpc>
              <a:spcBef>
                <a:spcPct val="0"/>
              </a:spcBef>
              <a:spcAft>
                <a:spcPts val="90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Segoe UI"/>
                <a:ea typeface="+mn-ea"/>
                <a:cs typeface="Segoe UI"/>
              </a:rPr>
              <a:t>Resources to ensure you are delivering employee satisfaction and business value.</a:t>
            </a:r>
          </a:p>
        </p:txBody>
      </p:sp>
      <p:sp>
        <p:nvSpPr>
          <p:cNvPr id="95" name="TextBox 94">
            <a:extLst>
              <a:ext uri="{FF2B5EF4-FFF2-40B4-BE49-F238E27FC236}">
                <a16:creationId xmlns:a16="http://schemas.microsoft.com/office/drawing/2014/main" id="{32334759-7B66-B45D-DB22-A4EAC873E32A}"/>
              </a:ext>
            </a:extLst>
          </p:cNvPr>
          <p:cNvSpPr txBox="1"/>
          <p:nvPr/>
        </p:nvSpPr>
        <p:spPr>
          <a:xfrm>
            <a:off x="6940296" y="5116047"/>
            <a:ext cx="4576634" cy="558614"/>
          </a:xfrm>
          <a:prstGeom prst="rect">
            <a:avLst/>
          </a:prstGeom>
          <a:noFill/>
        </p:spPr>
        <p:txBody>
          <a:bodyPr wrap="square" lIns="0" tIns="0" rIns="0" bIns="0" rtlCol="0" anchor="t">
            <a:spAutoFit/>
          </a:bodyPr>
          <a:lstStyle>
            <a:defPPr>
              <a:defRPr lang="en-US"/>
            </a:defPPr>
            <a:lvl1pPr marR="0" lvl="0" indent="0" algn="ctr" defTabSz="932472" fontAlgn="base">
              <a:lnSpc>
                <a:spcPct val="90000"/>
              </a:lnSpc>
              <a:spcBef>
                <a:spcPct val="0"/>
              </a:spcBef>
              <a:spcAft>
                <a:spcPct val="0"/>
              </a:spcAft>
              <a:buClrTx/>
              <a:buSzTx/>
              <a:buFontTx/>
              <a:buNone/>
              <a:tabLst/>
              <a:defRPr kumimoji="0" sz="1100" b="0" i="0" u="none" strike="noStrike" cap="none" spc="0" normalizeH="0" baseline="0">
                <a:ln>
                  <a:noFill/>
                </a:ln>
                <a:solidFill>
                  <a:srgbClr val="505050"/>
                </a:solidFill>
                <a:effectLst/>
                <a:uLnTx/>
                <a:uFillTx/>
              </a:defRPr>
            </a:lvl1pPr>
          </a:lstStyle>
          <a:p>
            <a:pPr marL="0" marR="0" lvl="0" indent="0" algn="l" defTabSz="932472" rtl="0" eaLnBrk="1" fontAlgn="base" latinLnBrk="0" hangingPunct="1">
              <a:lnSpc>
                <a:spcPct val="90000"/>
              </a:lnSpc>
              <a:spcBef>
                <a:spcPct val="0"/>
              </a:spcBef>
              <a:spcAft>
                <a:spcPts val="900"/>
              </a:spcAft>
              <a:buClrTx/>
              <a:buSzTx/>
              <a:buFontTx/>
              <a:buNone/>
              <a:tabLst/>
              <a:defRPr/>
            </a:pPr>
            <a:r>
              <a:rPr kumimoji="0" lang="en-US" sz="1200" b="0" i="0" u="none" strike="noStrike" kern="1200" cap="none" spc="0" normalizeH="0" baseline="0" noProof="0" dirty="0">
                <a:ln>
                  <a:noFill/>
                </a:ln>
                <a:gradFill>
                  <a:gsLst>
                    <a:gs pos="0">
                      <a:srgbClr val="0078D4"/>
                    </a:gs>
                    <a:gs pos="100000">
                      <a:srgbClr val="0078D4"/>
                    </a:gs>
                  </a:gsLst>
                  <a:lin ang="0" scaled="1"/>
                </a:gradFill>
                <a:effectLst/>
                <a:uLnTx/>
                <a:uFillTx/>
                <a:latin typeface="Segoe UI Semibold"/>
                <a:ea typeface="+mn-ea"/>
                <a:cs typeface="Segoe UI Semibold"/>
                <a:hlinkClick r:id="rId7">
                  <a:extLst>
                    <a:ext uri="{A12FA001-AC4F-418D-AE19-62706E023703}">
                      <ahyp:hlinkClr xmlns:ahyp="http://schemas.microsoft.com/office/drawing/2018/hyperlinkcolor" val="tx"/>
                    </a:ext>
                  </a:extLst>
                </a:hlinkClick>
              </a:rPr>
              <a:t>Copilot learning hub</a:t>
            </a:r>
            <a:endParaRPr kumimoji="0" lang="en-US" sz="1200" b="0" i="0" u="none" strike="noStrike" kern="1200" cap="none" spc="0" normalizeH="0" baseline="0" noProof="0" dirty="0">
              <a:ln>
                <a:noFill/>
              </a:ln>
              <a:gradFill>
                <a:gsLst>
                  <a:gs pos="0">
                    <a:srgbClr val="0078D4"/>
                  </a:gs>
                  <a:gs pos="100000">
                    <a:srgbClr val="0078D4"/>
                  </a:gs>
                </a:gsLst>
                <a:lin ang="0" scaled="1"/>
              </a:gradFill>
              <a:effectLst/>
              <a:uLnTx/>
              <a:uFillTx/>
              <a:latin typeface="Segoe UI Semibold"/>
              <a:ea typeface="+mn-ea"/>
              <a:cs typeface="Segoe UI Semibold"/>
              <a:hlinkClick r:id="rId8">
                <a:extLst>
                  <a:ext uri="{A12FA001-AC4F-418D-AE19-62706E023703}">
                    <ahyp:hlinkClr xmlns:ahyp="http://schemas.microsoft.com/office/drawing/2018/hyperlinkcolor" val="tx"/>
                  </a:ext>
                </a:extLst>
              </a:hlinkClick>
            </a:endParaRPr>
          </a:p>
          <a:p>
            <a:pPr marL="0" marR="0" lvl="0" indent="0" algn="l" defTabSz="932472" rtl="0" eaLnBrk="1" fontAlgn="base" latinLnBrk="0" hangingPunct="1">
              <a:lnSpc>
                <a:spcPct val="90000"/>
              </a:lnSpc>
              <a:spcBef>
                <a:spcPct val="0"/>
              </a:spcBef>
              <a:spcAft>
                <a:spcPts val="90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Segoe UI"/>
                <a:ea typeface="+mn-ea"/>
                <a:cs typeface="Segoe UI"/>
              </a:rPr>
              <a:t>Build your skills across Microsoft Copilot with industry leading online training and certification programs.</a:t>
            </a:r>
          </a:p>
        </p:txBody>
      </p:sp>
      <p:sp>
        <p:nvSpPr>
          <p:cNvPr id="26" name="TextBox 25">
            <a:extLst>
              <a:ext uri="{FF2B5EF4-FFF2-40B4-BE49-F238E27FC236}">
                <a16:creationId xmlns:a16="http://schemas.microsoft.com/office/drawing/2014/main" id="{639B42C2-94AD-7949-04D8-92956B5AD34A}"/>
              </a:ext>
            </a:extLst>
          </p:cNvPr>
          <p:cNvSpPr txBox="1"/>
          <p:nvPr/>
        </p:nvSpPr>
        <p:spPr>
          <a:xfrm>
            <a:off x="1910677" y="5831066"/>
            <a:ext cx="3932199" cy="558614"/>
          </a:xfrm>
          <a:prstGeom prst="rect">
            <a:avLst/>
          </a:prstGeom>
          <a:noFill/>
        </p:spPr>
        <p:txBody>
          <a:bodyPr wrap="square" lIns="0" tIns="0" rIns="0" bIns="0" rtlCol="0" anchor="t">
            <a:spAutoFit/>
          </a:bodyPr>
          <a:lstStyle>
            <a:defPPr>
              <a:defRPr lang="en-US"/>
            </a:defPPr>
            <a:lvl1pPr marR="0" lvl="0" indent="0" defTabSz="932472" fontAlgn="base">
              <a:lnSpc>
                <a:spcPct val="90000"/>
              </a:lnSpc>
              <a:spcBef>
                <a:spcPct val="0"/>
              </a:spcBef>
              <a:spcAft>
                <a:spcPts val="900"/>
              </a:spcAft>
              <a:buClrTx/>
              <a:buSzTx/>
              <a:buFontTx/>
              <a:buNone/>
              <a:tabLst/>
              <a:defRPr kumimoji="0" sz="1200" b="1" i="0" u="none" strike="noStrike" cap="none" spc="0" normalizeH="0" baseline="0">
                <a:ln>
                  <a:noFill/>
                </a:ln>
                <a:gradFill>
                  <a:gsLst>
                    <a:gs pos="0">
                      <a:srgbClr val="0078D4"/>
                    </a:gs>
                    <a:gs pos="100000">
                      <a:srgbClr val="0078D4"/>
                    </a:gs>
                  </a:gsLst>
                  <a:lin ang="0" scaled="1"/>
                </a:gradFill>
                <a:effectLst/>
                <a:uLnTx/>
                <a:uFillTx/>
                <a:latin typeface="Segoe UI Semibold"/>
                <a:cs typeface="Segoe UI Semibold"/>
              </a:defRPr>
            </a:lvl1pPr>
          </a:lstStyle>
          <a:p>
            <a:pPr marL="0" marR="0" lvl="0" indent="0" algn="l" defTabSz="932472" rtl="0" eaLnBrk="1" fontAlgn="base" latinLnBrk="0" hangingPunct="1">
              <a:lnSpc>
                <a:spcPct val="90000"/>
              </a:lnSpc>
              <a:spcBef>
                <a:spcPct val="0"/>
              </a:spcBef>
              <a:spcAft>
                <a:spcPts val="900"/>
              </a:spcAft>
              <a:buClrTx/>
              <a:buSzTx/>
              <a:buFontTx/>
              <a:buNone/>
              <a:tabLst/>
              <a:defRPr/>
            </a:pPr>
            <a:r>
              <a:rPr kumimoji="0" lang="en-US" sz="1200" b="1" i="0" u="none" strike="noStrike" kern="1200" cap="none" spc="0" normalizeH="0" baseline="0" noProof="0" dirty="0">
                <a:ln>
                  <a:noFill/>
                </a:ln>
                <a:gradFill>
                  <a:gsLst>
                    <a:gs pos="0">
                      <a:srgbClr val="0078D4"/>
                    </a:gs>
                    <a:gs pos="100000">
                      <a:srgbClr val="0078D4"/>
                    </a:gs>
                  </a:gsLst>
                  <a:lin ang="0" scaled="1"/>
                </a:gradFill>
                <a:effectLst/>
                <a:uLnTx/>
                <a:uFillTx/>
                <a:latin typeface="Segoe UI Semibold"/>
                <a:ea typeface="+mn-ea"/>
                <a:cs typeface="Segoe UI Semibold"/>
                <a:hlinkClick r:id="rId9">
                  <a:extLst>
                    <a:ext uri="{A12FA001-AC4F-418D-AE19-62706E023703}">
                      <ahyp:hlinkClr xmlns:ahyp="http://schemas.microsoft.com/office/drawing/2018/hyperlinkcolor" val="tx"/>
                    </a:ext>
                  </a:extLst>
                </a:hlinkClick>
              </a:rPr>
              <a:t>Microsoft FastTrack</a:t>
            </a:r>
            <a:endParaRPr kumimoji="0" lang="en-US" sz="1200" b="1" i="0" u="none" strike="noStrike" kern="1200" cap="none" spc="0" normalizeH="0" baseline="0" noProof="0" dirty="0">
              <a:ln>
                <a:noFill/>
              </a:ln>
              <a:gradFill>
                <a:gsLst>
                  <a:gs pos="0">
                    <a:srgbClr val="0078D4"/>
                  </a:gs>
                  <a:gs pos="100000">
                    <a:srgbClr val="0078D4"/>
                  </a:gs>
                </a:gsLst>
                <a:lin ang="0" scaled="1"/>
              </a:gradFill>
              <a:effectLst/>
              <a:uLnTx/>
              <a:uFillTx/>
              <a:latin typeface="Segoe UI Semibold"/>
              <a:ea typeface="+mn-ea"/>
              <a:cs typeface="Segoe UI Semibold"/>
            </a:endParaRPr>
          </a:p>
          <a:p>
            <a:pPr marL="0" marR="0" lvl="0" indent="0" algn="l" defTabSz="932472" rtl="0" eaLnBrk="1" fontAlgn="base" latinLnBrk="0" hangingPunct="1">
              <a:lnSpc>
                <a:spcPct val="90000"/>
              </a:lnSpc>
              <a:spcBef>
                <a:spcPct val="0"/>
              </a:spcBef>
              <a:spcAft>
                <a:spcPts val="90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Segoe UI"/>
                <a:ea typeface="+mn-ea"/>
                <a:cs typeface="Segoe UI"/>
              </a:rPr>
              <a:t>FastTrack is a Microsoft delivered benefit designed to help you deploy Microsoft 365.</a:t>
            </a:r>
          </a:p>
        </p:txBody>
      </p:sp>
      <p:sp>
        <p:nvSpPr>
          <p:cNvPr id="96" name="TextBox 95">
            <a:extLst>
              <a:ext uri="{FF2B5EF4-FFF2-40B4-BE49-F238E27FC236}">
                <a16:creationId xmlns:a16="http://schemas.microsoft.com/office/drawing/2014/main" id="{59D1293B-1C3E-10D2-1AAC-2C9A32F30658}"/>
              </a:ext>
            </a:extLst>
          </p:cNvPr>
          <p:cNvSpPr txBox="1"/>
          <p:nvPr/>
        </p:nvSpPr>
        <p:spPr>
          <a:xfrm>
            <a:off x="6949478" y="5831066"/>
            <a:ext cx="4644905" cy="420115"/>
          </a:xfrm>
          <a:prstGeom prst="rect">
            <a:avLst/>
          </a:prstGeom>
          <a:noFill/>
        </p:spPr>
        <p:txBody>
          <a:bodyPr wrap="square" lIns="0" tIns="0" rIns="0" bIns="0" rtlCol="0" anchor="t">
            <a:spAutoFit/>
          </a:bodyPr>
          <a:lstStyle>
            <a:defPPr>
              <a:defRPr lang="en-US"/>
            </a:defPPr>
            <a:lvl1pPr marR="0" lvl="0" indent="0" algn="ctr" defTabSz="932472" fontAlgn="base">
              <a:lnSpc>
                <a:spcPct val="90000"/>
              </a:lnSpc>
              <a:spcBef>
                <a:spcPct val="0"/>
              </a:spcBef>
              <a:spcAft>
                <a:spcPct val="0"/>
              </a:spcAft>
              <a:buClrTx/>
              <a:buSzTx/>
              <a:buFontTx/>
              <a:buNone/>
              <a:tabLst/>
              <a:defRPr kumimoji="0" sz="1100" b="0" i="0" u="none" strike="noStrike" cap="none" spc="0" normalizeH="0" baseline="0">
                <a:ln>
                  <a:noFill/>
                </a:ln>
                <a:solidFill>
                  <a:srgbClr val="505050"/>
                </a:solidFill>
                <a:effectLst/>
                <a:uLnTx/>
                <a:uFillTx/>
              </a:defRPr>
            </a:lvl1pPr>
          </a:lstStyle>
          <a:p>
            <a:pPr marL="0" marR="0" lvl="0" indent="0" algn="l" defTabSz="932472" rtl="0" eaLnBrk="1" fontAlgn="base" latinLnBrk="0" hangingPunct="1">
              <a:lnSpc>
                <a:spcPct val="90000"/>
              </a:lnSpc>
              <a:spcBef>
                <a:spcPct val="0"/>
              </a:spcBef>
              <a:spcAft>
                <a:spcPts val="900"/>
              </a:spcAft>
              <a:buClrTx/>
              <a:buSzTx/>
              <a:buFontTx/>
              <a:buNone/>
              <a:tabLst/>
              <a:defRPr/>
            </a:pPr>
            <a:r>
              <a:rPr kumimoji="0" lang="en-US" sz="1200" b="1" i="0" u="none" strike="noStrike" kern="1200" cap="none" spc="0" normalizeH="0" baseline="0" noProof="0" dirty="0">
                <a:ln>
                  <a:noFill/>
                </a:ln>
                <a:gradFill>
                  <a:gsLst>
                    <a:gs pos="0">
                      <a:srgbClr val="0078D4"/>
                    </a:gs>
                    <a:gs pos="100000">
                      <a:srgbClr val="0078D4"/>
                    </a:gs>
                  </a:gsLst>
                  <a:lin ang="0" scaled="1"/>
                </a:gradFill>
                <a:effectLst/>
                <a:uLnTx/>
                <a:uFillTx/>
                <a:latin typeface="Segoe UI Semibold"/>
                <a:ea typeface="+mn-ea"/>
                <a:cs typeface="Segoe UI Semibold"/>
              </a:rPr>
              <a:t>Copilot Dashboard</a:t>
            </a:r>
            <a:endParaRPr kumimoji="0" lang="en-US" sz="1200" b="1" i="0" u="none" strike="noStrike" kern="1200" cap="none" spc="0" normalizeH="0" baseline="0" noProof="0" dirty="0">
              <a:ln>
                <a:noFill/>
              </a:ln>
              <a:gradFill>
                <a:gsLst>
                  <a:gs pos="0">
                    <a:srgbClr val="0078D4"/>
                  </a:gs>
                  <a:gs pos="100000">
                    <a:srgbClr val="0078D4"/>
                  </a:gs>
                </a:gsLst>
                <a:lin ang="0" scaled="1"/>
              </a:gradFill>
              <a:effectLst/>
              <a:uLnTx/>
              <a:uFillTx/>
              <a:latin typeface="Segoe UI Semibold"/>
              <a:ea typeface="+mn-ea"/>
              <a:cs typeface="Segoe UI Semibold"/>
              <a:hlinkClick r:id="rId6">
                <a:extLst>
                  <a:ext uri="{A12FA001-AC4F-418D-AE19-62706E023703}">
                    <ahyp:hlinkClr xmlns:ahyp="http://schemas.microsoft.com/office/drawing/2018/hyperlinkcolor" val="tx"/>
                  </a:ext>
                </a:extLst>
              </a:hlinkClick>
            </a:endParaRPr>
          </a:p>
          <a:p>
            <a:pPr marL="0" marR="0" lvl="0" indent="0" algn="l" defTabSz="932472" rtl="0" eaLnBrk="1" fontAlgn="base" latinLnBrk="0" hangingPunct="1">
              <a:lnSpc>
                <a:spcPct val="90000"/>
              </a:lnSpc>
              <a:spcBef>
                <a:spcPct val="0"/>
              </a:spcBef>
              <a:spcAft>
                <a:spcPct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Segoe UI"/>
                <a:ea typeface="+mn-ea"/>
                <a:cs typeface="Segoe UI"/>
              </a:rPr>
              <a:t>Measure the impact of your Copilot investment with the Copilot Dashboard.</a:t>
            </a:r>
          </a:p>
        </p:txBody>
      </p:sp>
      <p:sp>
        <p:nvSpPr>
          <p:cNvPr id="4" name="Graphic 17">
            <a:extLst>
              <a:ext uri="{FF2B5EF4-FFF2-40B4-BE49-F238E27FC236}">
                <a16:creationId xmlns:a16="http://schemas.microsoft.com/office/drawing/2014/main" id="{395D7C16-17FE-69A6-424C-0A0524F6B782}"/>
              </a:ext>
              <a:ext uri="{C183D7F6-B498-43B3-948B-1728B52AA6E4}">
                <adec:decorative xmlns:adec="http://schemas.microsoft.com/office/drawing/2017/decorative" val="1"/>
              </a:ext>
            </a:extLst>
          </p:cNvPr>
          <p:cNvSpPr>
            <a:spLocks noChangeAspect="1"/>
          </p:cNvSpPr>
          <p:nvPr/>
        </p:nvSpPr>
        <p:spPr>
          <a:xfrm>
            <a:off x="3677362" y="2094200"/>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6" name="Graphic 17">
            <a:extLst>
              <a:ext uri="{FF2B5EF4-FFF2-40B4-BE49-F238E27FC236}">
                <a16:creationId xmlns:a16="http://schemas.microsoft.com/office/drawing/2014/main" id="{8DBECAF6-4273-4E1E-0AF6-33AA219C0BB5}"/>
              </a:ext>
              <a:ext uri="{C183D7F6-B498-43B3-948B-1728B52AA6E4}">
                <adec:decorative xmlns:adec="http://schemas.microsoft.com/office/drawing/2017/decorative" val="1"/>
              </a:ext>
            </a:extLst>
          </p:cNvPr>
          <p:cNvSpPr>
            <a:spLocks noChangeAspect="1"/>
          </p:cNvSpPr>
          <p:nvPr/>
        </p:nvSpPr>
        <p:spPr>
          <a:xfrm>
            <a:off x="3677362" y="2430226"/>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11" name="Graphic 17">
            <a:extLst>
              <a:ext uri="{FF2B5EF4-FFF2-40B4-BE49-F238E27FC236}">
                <a16:creationId xmlns:a16="http://schemas.microsoft.com/office/drawing/2014/main" id="{E1BE4262-329F-43B0-9E39-F52F57AE7EBC}"/>
              </a:ext>
              <a:ext uri="{C183D7F6-B498-43B3-948B-1728B52AA6E4}">
                <adec:decorative xmlns:adec="http://schemas.microsoft.com/office/drawing/2017/decorative" val="1"/>
              </a:ext>
            </a:extLst>
          </p:cNvPr>
          <p:cNvSpPr>
            <a:spLocks noChangeAspect="1"/>
          </p:cNvSpPr>
          <p:nvPr/>
        </p:nvSpPr>
        <p:spPr>
          <a:xfrm>
            <a:off x="6396697" y="2094200"/>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12" name="Graphic 17">
            <a:extLst>
              <a:ext uri="{FF2B5EF4-FFF2-40B4-BE49-F238E27FC236}">
                <a16:creationId xmlns:a16="http://schemas.microsoft.com/office/drawing/2014/main" id="{A53D521E-606A-2845-D82D-0DDC0B72F5B4}"/>
              </a:ext>
              <a:ext uri="{C183D7F6-B498-43B3-948B-1728B52AA6E4}">
                <adec:decorative xmlns:adec="http://schemas.microsoft.com/office/drawing/2017/decorative" val="1"/>
              </a:ext>
            </a:extLst>
          </p:cNvPr>
          <p:cNvSpPr>
            <a:spLocks noChangeAspect="1"/>
          </p:cNvSpPr>
          <p:nvPr/>
        </p:nvSpPr>
        <p:spPr>
          <a:xfrm>
            <a:off x="6396697" y="2309469"/>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18" name="Graphic 17">
            <a:extLst>
              <a:ext uri="{FF2B5EF4-FFF2-40B4-BE49-F238E27FC236}">
                <a16:creationId xmlns:a16="http://schemas.microsoft.com/office/drawing/2014/main" id="{A9DBFCCE-7E5A-7EA3-E8D3-77DC54CEBDC4}"/>
              </a:ext>
              <a:ext uri="{C183D7F6-B498-43B3-948B-1728B52AA6E4}">
                <adec:decorative xmlns:adec="http://schemas.microsoft.com/office/drawing/2017/decorative" val="1"/>
              </a:ext>
            </a:extLst>
          </p:cNvPr>
          <p:cNvSpPr>
            <a:spLocks noChangeAspect="1"/>
          </p:cNvSpPr>
          <p:nvPr/>
        </p:nvSpPr>
        <p:spPr>
          <a:xfrm>
            <a:off x="9140435" y="2070785"/>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19" name="Graphic 17">
            <a:extLst>
              <a:ext uri="{FF2B5EF4-FFF2-40B4-BE49-F238E27FC236}">
                <a16:creationId xmlns:a16="http://schemas.microsoft.com/office/drawing/2014/main" id="{BCB90429-4005-DC2D-7E87-3FE59273C04B}"/>
              </a:ext>
              <a:ext uri="{C183D7F6-B498-43B3-948B-1728B52AA6E4}">
                <adec:decorative xmlns:adec="http://schemas.microsoft.com/office/drawing/2017/decorative" val="1"/>
              </a:ext>
            </a:extLst>
          </p:cNvPr>
          <p:cNvSpPr>
            <a:spLocks noChangeAspect="1"/>
          </p:cNvSpPr>
          <p:nvPr/>
        </p:nvSpPr>
        <p:spPr>
          <a:xfrm>
            <a:off x="9140435" y="2540507"/>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20" name="Graphic 17">
            <a:extLst>
              <a:ext uri="{FF2B5EF4-FFF2-40B4-BE49-F238E27FC236}">
                <a16:creationId xmlns:a16="http://schemas.microsoft.com/office/drawing/2014/main" id="{C54EAB26-D7F0-471E-E1DD-797A8029D1AD}"/>
              </a:ext>
              <a:ext uri="{C183D7F6-B498-43B3-948B-1728B52AA6E4}">
                <adec:decorative xmlns:adec="http://schemas.microsoft.com/office/drawing/2017/decorative" val="1"/>
              </a:ext>
            </a:extLst>
          </p:cNvPr>
          <p:cNvSpPr>
            <a:spLocks noChangeAspect="1"/>
          </p:cNvSpPr>
          <p:nvPr/>
        </p:nvSpPr>
        <p:spPr>
          <a:xfrm>
            <a:off x="3683598" y="3059106"/>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21" name="Graphic 17">
            <a:extLst>
              <a:ext uri="{FF2B5EF4-FFF2-40B4-BE49-F238E27FC236}">
                <a16:creationId xmlns:a16="http://schemas.microsoft.com/office/drawing/2014/main" id="{466BD646-2DA7-3F92-88D3-E87F12897828}"/>
              </a:ext>
              <a:ext uri="{C183D7F6-B498-43B3-948B-1728B52AA6E4}">
                <adec:decorative xmlns:adec="http://schemas.microsoft.com/office/drawing/2017/decorative" val="1"/>
              </a:ext>
            </a:extLst>
          </p:cNvPr>
          <p:cNvSpPr>
            <a:spLocks noChangeAspect="1"/>
          </p:cNvSpPr>
          <p:nvPr/>
        </p:nvSpPr>
        <p:spPr>
          <a:xfrm>
            <a:off x="835205" y="2094462"/>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22" name="Graphic 17">
            <a:extLst>
              <a:ext uri="{FF2B5EF4-FFF2-40B4-BE49-F238E27FC236}">
                <a16:creationId xmlns:a16="http://schemas.microsoft.com/office/drawing/2014/main" id="{0DA817F5-7DA0-CAA6-2516-A349D3C60E77}"/>
              </a:ext>
              <a:ext uri="{C183D7F6-B498-43B3-948B-1728B52AA6E4}">
                <adec:decorative xmlns:adec="http://schemas.microsoft.com/office/drawing/2017/decorative" val="1"/>
              </a:ext>
            </a:extLst>
          </p:cNvPr>
          <p:cNvSpPr>
            <a:spLocks noChangeAspect="1"/>
          </p:cNvSpPr>
          <p:nvPr/>
        </p:nvSpPr>
        <p:spPr>
          <a:xfrm>
            <a:off x="835205" y="2430226"/>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endParaRPr>
          </a:p>
        </p:txBody>
      </p:sp>
      <p:pic>
        <p:nvPicPr>
          <p:cNvPr id="24" name="Picture 23">
            <a:extLst>
              <a:ext uri="{FF2B5EF4-FFF2-40B4-BE49-F238E27FC236}">
                <a16:creationId xmlns:a16="http://schemas.microsoft.com/office/drawing/2014/main" id="{2B59228F-AE0E-1CE1-9D86-7AC849931902}"/>
              </a:ext>
              <a:ext uri="{C183D7F6-B498-43B3-948B-1728B52AA6E4}">
                <adec:decorative xmlns:adec="http://schemas.microsoft.com/office/drawing/2017/decorative" val="1"/>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5931736" y="5831066"/>
            <a:ext cx="929921" cy="579944"/>
          </a:xfrm>
          <a:prstGeom prst="roundRect">
            <a:avLst>
              <a:gd name="adj" fmla="val 8014"/>
            </a:avLst>
          </a:prstGeom>
          <a:ln w="3175">
            <a:solidFill>
              <a:schemeClr val="bg1">
                <a:lumMod val="50000"/>
              </a:schemeClr>
            </a:solidFill>
          </a:ln>
        </p:spPr>
      </p:pic>
    </p:spTree>
    <p:extLst>
      <p:ext uri="{BB962C8B-B14F-4D97-AF65-F5344CB8AC3E}">
        <p14:creationId xmlns:p14="http://schemas.microsoft.com/office/powerpoint/2010/main" val="5812825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AB3F8A-3B4E-B9D5-F1EC-00E8CF201906}"/>
            </a:ext>
          </a:extLst>
        </p:cNvPr>
        <p:cNvGrpSpPr/>
        <p:nvPr/>
      </p:nvGrpSpPr>
      <p:grpSpPr>
        <a:xfrm>
          <a:off x="0" y="0"/>
          <a:ext cx="0" cy="0"/>
          <a:chOff x="0" y="0"/>
          <a:chExt cx="0" cy="0"/>
        </a:xfrm>
      </p:grpSpPr>
      <p:sp>
        <p:nvSpPr>
          <p:cNvPr id="78" name="Title 6">
            <a:extLst>
              <a:ext uri="{FF2B5EF4-FFF2-40B4-BE49-F238E27FC236}">
                <a16:creationId xmlns:a16="http://schemas.microsoft.com/office/drawing/2014/main" id="{586BD566-E3D2-BBDB-E80C-55E0E315C861}"/>
              </a:ext>
            </a:extLst>
          </p:cNvPr>
          <p:cNvSpPr txBox="1">
            <a:spLocks noGrp="1"/>
          </p:cNvSpPr>
          <p:nvPr>
            <p:ph type="title"/>
          </p:nvPr>
        </p:nvSpPr>
        <p:spPr>
          <a:xfrm>
            <a:off x="588261" y="585216"/>
            <a:ext cx="11011601" cy="553998"/>
          </a:xfr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ctr">
              <a:lnSpc>
                <a:spcPct val="90000"/>
              </a:lnSpc>
              <a:spcBef>
                <a:spcPct val="0"/>
              </a:spcBef>
              <a:buNone/>
              <a:defRPr sz="3600" spc="-50">
                <a:ln w="3175">
                  <a:noFill/>
                </a:ln>
                <a:latin typeface="+mj-lt"/>
                <a:cs typeface="Segoe UI" pitchFamily="34" charset="0"/>
              </a:defRPr>
            </a:lvl1pPr>
          </a:lstStyle>
          <a:p>
            <a:pPr lvl="0"/>
            <a:r>
              <a:rPr lang="en-US" noProof="0"/>
              <a:t>Implementation project summary</a:t>
            </a:r>
          </a:p>
        </p:txBody>
      </p:sp>
      <p:sp>
        <p:nvSpPr>
          <p:cNvPr id="2" name="TextBox 1">
            <a:extLst>
              <a:ext uri="{FF2B5EF4-FFF2-40B4-BE49-F238E27FC236}">
                <a16:creationId xmlns:a16="http://schemas.microsoft.com/office/drawing/2014/main" id="{4B60F7D9-80E7-750E-A5A6-BF14626BF3E4}"/>
              </a:ext>
            </a:extLst>
          </p:cNvPr>
          <p:cNvSpPr txBox="1"/>
          <p:nvPr/>
        </p:nvSpPr>
        <p:spPr>
          <a:xfrm>
            <a:off x="4903428" y="1049481"/>
            <a:ext cx="2742913" cy="544765"/>
          </a:xfrm>
          <a:prstGeom prst="rect">
            <a:avLst/>
          </a:prstGeom>
          <a:noFill/>
        </p:spPr>
        <p:txBody>
          <a:bodyPr wrap="square" lIns="182880" tIns="146304" rIns="182880" bIns="146304" rtlCol="0">
            <a:spAutoFit/>
          </a:bodyPr>
          <a:lstStyle>
            <a:defPPr>
              <a:defRPr lang="en-US"/>
            </a:defPPr>
            <a:lvl1pPr algn="ctr">
              <a:lnSpc>
                <a:spcPct val="90000"/>
              </a:lnSpc>
              <a:spcAft>
                <a:spcPts val="600"/>
              </a:spcAft>
              <a:defRPr b="1" cap="none">
                <a:solidFill>
                  <a:schemeClr val="accent6"/>
                </a:solidFill>
                <a:latin typeface="+mj-lt"/>
                <a:cs typeface="Segoe UI" panose="020B0502040204020203" pitchFamily="34" charset="0"/>
              </a:defRPr>
            </a:lvl1pPr>
          </a:lstStyle>
          <a:p>
            <a:pPr marL="0" marR="0" lvl="0" indent="0" algn="ctr" defTabSz="914400" rtl="0" eaLnBrk="1" fontAlgn="auto" latinLnBrk="0" hangingPunct="1">
              <a:lnSpc>
                <a:spcPct val="90000"/>
              </a:lnSpc>
              <a:spcBef>
                <a:spcPts val="0"/>
              </a:spcBef>
              <a:spcAft>
                <a:spcPts val="600"/>
              </a:spcAft>
              <a:buClrTx/>
              <a:buSzTx/>
              <a:buFontTx/>
              <a:buNone/>
              <a:tabLst/>
              <a:defRPr/>
            </a:pPr>
            <a:r>
              <a:rPr kumimoji="0" lang="en-US" sz="1800" b="1" i="0" u="none" strike="noStrike" kern="1200" cap="none" spc="0" normalizeH="0" baseline="0" noProof="0">
                <a:ln>
                  <a:noFill/>
                </a:ln>
                <a:solidFill>
                  <a:srgbClr val="0078D4"/>
                </a:solidFill>
                <a:effectLst/>
                <a:uLnTx/>
                <a:uFillTx/>
                <a:latin typeface="Segoe UI Semibold"/>
                <a:ea typeface="+mn-ea"/>
                <a:cs typeface="Segoe UI" panose="020B0502040204020203" pitchFamily="34" charset="0"/>
              </a:rPr>
              <a:t>Shared milestone view</a:t>
            </a:r>
          </a:p>
        </p:txBody>
      </p:sp>
      <p:sp>
        <p:nvSpPr>
          <p:cNvPr id="5" name="Text Placeholder 6">
            <a:extLst>
              <a:ext uri="{FF2B5EF4-FFF2-40B4-BE49-F238E27FC236}">
                <a16:creationId xmlns:a16="http://schemas.microsoft.com/office/drawing/2014/main" id="{12B3F72D-DCAC-AC80-2A51-EFD0C27B3171}"/>
              </a:ext>
              <a:ext uri="{C183D7F6-B498-43B3-948B-1728B52AA6E4}">
                <adec:decorative xmlns:adec="http://schemas.microsoft.com/office/drawing/2017/decorative" val="0"/>
              </a:ext>
            </a:extLst>
          </p:cNvPr>
          <p:cNvSpPr txBox="1">
            <a:spLocks/>
          </p:cNvSpPr>
          <p:nvPr/>
        </p:nvSpPr>
        <p:spPr>
          <a:xfrm>
            <a:off x="10267979" y="394493"/>
            <a:ext cx="1165460" cy="324815"/>
          </a:xfrm>
          <a:prstGeom prst="roundRect">
            <a:avLst>
              <a:gd name="adj" fmla="val 7782"/>
            </a:avLst>
          </a:prstGeom>
          <a:solidFill>
            <a:srgbClr val="D59ED7">
              <a:alpha val="47000"/>
            </a:srgbClr>
          </a:solidFill>
        </p:spPr>
        <p:txBody>
          <a:bodyPr vert="horz" lIns="0" tIns="91440" rIns="0" bIns="45720" rtlCol="0" anchor="ctr" anchorCtr="0">
            <a:noAutofit/>
          </a:bodyPr>
          <a:lstStyle>
            <a:defPPr>
              <a:defRPr lang="en-US"/>
            </a:defPPr>
            <a:lvl1pPr marR="0" lvl="0" indent="0" algn="ctr" defTabSz="914400" fontAlgn="auto">
              <a:lnSpc>
                <a:spcPct val="90000"/>
              </a:lnSpc>
              <a:spcBef>
                <a:spcPts val="400"/>
              </a:spcBef>
              <a:spcAft>
                <a:spcPts val="0"/>
              </a:spcAft>
              <a:buClr>
                <a:srgbClr val="8E006C"/>
              </a:buClr>
              <a:buSzTx/>
              <a:buFont typeface="Arial" panose="020B0604020202020204" pitchFamily="34" charset="0"/>
              <a:buNone/>
              <a:tabLst/>
              <a:defRPr kumimoji="0" sz="1050" b="0" i="0" u="none" strike="noStrike" cap="none" spc="0" normalizeH="0" baseline="0">
                <a:ln>
                  <a:noFill/>
                </a:ln>
                <a:effectLst/>
                <a:uLnTx/>
                <a:uFillTx/>
                <a:latin typeface="Segoe UI" panose="020B0502040204020203" pitchFamily="34" charset="0"/>
                <a:cs typeface="Segoe UI" panose="020B0502040204020203" pitchFamily="34" charset="0"/>
              </a:defRPr>
            </a:lvl1pPr>
            <a:lvl2pPr marL="685800" indent="-228600" defTabSz="914400">
              <a:lnSpc>
                <a:spcPct val="90000"/>
              </a:lnSpc>
              <a:spcBef>
                <a:spcPts val="500"/>
              </a:spcBef>
              <a:buFont typeface="Arial" panose="020B0604020202020204" pitchFamily="34" charset="0"/>
              <a:buChar char="•"/>
              <a:defRPr sz="1400">
                <a:solidFill>
                  <a:schemeClr val="tx2"/>
                </a:solidFill>
              </a:defRPr>
            </a:lvl2pPr>
            <a:lvl3pPr marL="1143000" indent="-228600" defTabSz="914400">
              <a:lnSpc>
                <a:spcPct val="90000"/>
              </a:lnSpc>
              <a:spcBef>
                <a:spcPts val="500"/>
              </a:spcBef>
              <a:buFont typeface="Arial" panose="020B0604020202020204" pitchFamily="34" charset="0"/>
              <a:buChar char="•"/>
              <a:defRPr sz="1400">
                <a:solidFill>
                  <a:schemeClr val="tx2"/>
                </a:solidFill>
              </a:defRPr>
            </a:lvl3pPr>
            <a:lvl4pPr marL="1600200" indent="-228600" defTabSz="914400">
              <a:lnSpc>
                <a:spcPct val="90000"/>
              </a:lnSpc>
              <a:spcBef>
                <a:spcPts val="500"/>
              </a:spcBef>
              <a:buFont typeface="Arial" panose="020B0604020202020204" pitchFamily="34" charset="0"/>
              <a:buChar char="•"/>
              <a:defRPr sz="1400">
                <a:solidFill>
                  <a:schemeClr val="tx2"/>
                </a:solidFill>
              </a:defRPr>
            </a:lvl4pPr>
            <a:lvl5pPr marL="2057400" indent="-228600" defTabSz="914400">
              <a:lnSpc>
                <a:spcPct val="90000"/>
              </a:lnSpc>
              <a:spcBef>
                <a:spcPts val="500"/>
              </a:spcBef>
              <a:buFont typeface="Arial" panose="020B0604020202020204" pitchFamily="34" charset="0"/>
              <a:buChar char="•"/>
              <a:defRPr sz="1400">
                <a:solidFill>
                  <a:schemeClr val="tx2"/>
                </a:solidFill>
              </a:defRPr>
            </a:lvl5pPr>
            <a:lvl6pPr marL="2514600" indent="-228600" defTabSz="914400">
              <a:lnSpc>
                <a:spcPct val="90000"/>
              </a:lnSpc>
              <a:spcBef>
                <a:spcPts val="500"/>
              </a:spcBef>
              <a:buFont typeface="Arial" panose="020B0604020202020204" pitchFamily="34" charset="0"/>
              <a:buChar char="•"/>
              <a:defRPr sz="1800"/>
            </a:lvl6pPr>
            <a:lvl7pPr marL="2971800" indent="-228600" defTabSz="914400">
              <a:lnSpc>
                <a:spcPct val="90000"/>
              </a:lnSpc>
              <a:spcBef>
                <a:spcPts val="500"/>
              </a:spcBef>
              <a:buFont typeface="Arial" panose="020B0604020202020204" pitchFamily="34" charset="0"/>
              <a:buChar char="•"/>
              <a:defRPr sz="1800"/>
            </a:lvl7pPr>
            <a:lvl8pPr marL="3429000" indent="-228600" defTabSz="914400">
              <a:lnSpc>
                <a:spcPct val="90000"/>
              </a:lnSpc>
              <a:spcBef>
                <a:spcPts val="500"/>
              </a:spcBef>
              <a:buFont typeface="Arial" panose="020B0604020202020204" pitchFamily="34" charset="0"/>
              <a:buChar char="•"/>
              <a:defRPr sz="1800"/>
            </a:lvl8pPr>
            <a:lvl9pPr marL="3886200" indent="-228600" defTabSz="914400">
              <a:lnSpc>
                <a:spcPct val="90000"/>
              </a:lnSpc>
              <a:spcBef>
                <a:spcPts val="500"/>
              </a:spcBef>
              <a:buFont typeface="Arial" panose="020B0604020202020204" pitchFamily="34" charset="0"/>
              <a:buChar char="•"/>
              <a:defRPr sz="1800"/>
            </a:lvl9pPr>
          </a:lstStyle>
          <a:p>
            <a:r>
              <a:rPr lang="en-US"/>
              <a:t>First 30 days</a:t>
            </a:r>
          </a:p>
        </p:txBody>
      </p:sp>
      <p:sp>
        <p:nvSpPr>
          <p:cNvPr id="235" name="Text Placeholder 4">
            <a:extLst>
              <a:ext uri="{FF2B5EF4-FFF2-40B4-BE49-F238E27FC236}">
                <a16:creationId xmlns:a16="http://schemas.microsoft.com/office/drawing/2014/main" id="{9C32F17E-C283-C411-30CE-1EA41EBF2806}"/>
              </a:ext>
            </a:extLst>
          </p:cNvPr>
          <p:cNvSpPr txBox="1">
            <a:spLocks/>
          </p:cNvSpPr>
          <p:nvPr/>
        </p:nvSpPr>
        <p:spPr>
          <a:xfrm>
            <a:off x="843715" y="2058132"/>
            <a:ext cx="864903" cy="878548"/>
          </a:xfrm>
          <a:prstGeom prst="roundRect">
            <a:avLst>
              <a:gd name="adj" fmla="val 10220"/>
            </a:avLst>
          </a:prstGeom>
          <a:solidFill>
            <a:srgbClr val="D59ED7">
              <a:alpha val="47000"/>
            </a:srgbClr>
          </a:solidFill>
        </p:spPr>
        <p:txBody>
          <a:bodyPr vert="horz" lIns="0" tIns="91440" rIns="0" bIns="45720" rtlCol="0" anchor="ctr" anchorCtr="0">
            <a:noAutofit/>
          </a:bodyPr>
          <a:lstStyle>
            <a:lvl1pPr marL="144000" marR="0" indent="-144000" algn="l" defTabSz="914400" rtl="0" eaLnBrk="1" fontAlgn="auto" latinLnBrk="0" hangingPunct="1">
              <a:lnSpc>
                <a:spcPct val="90000"/>
              </a:lnSpc>
              <a:spcBef>
                <a:spcPts val="400"/>
              </a:spcBef>
              <a:spcAft>
                <a:spcPts val="0"/>
              </a:spcAft>
              <a:buClr>
                <a:schemeClr val="tx1"/>
              </a:buClr>
              <a:buSzTx/>
              <a:buFont typeface="Arial" panose="020B0604020202020204" pitchFamily="34" charset="0"/>
              <a:buChar char="•"/>
              <a:tabLst/>
              <a:defRPr sz="14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525" marR="0" lvl="0" indent="0" algn="ctr" defTabSz="914400" rtl="0" eaLnBrk="1" fontAlgn="auto" latinLnBrk="0" hangingPunct="1">
              <a:lnSpc>
                <a:spcPct val="90000"/>
              </a:lnSpc>
              <a:spcBef>
                <a:spcPts val="400"/>
              </a:spcBef>
              <a:spcAft>
                <a:spcPts val="0"/>
              </a:spcAft>
              <a:buClr>
                <a:srgbClr val="8E006C"/>
              </a:buClr>
              <a:buSzTx/>
              <a:buFont typeface="Arial" panose="020B0604020202020204" pitchFamily="34" charset="0"/>
              <a:buNone/>
              <a:tabLst/>
              <a:defRPr/>
            </a:pPr>
            <a:r>
              <a:rPr kumimoji="0" lang="en-US" sz="1050" b="0" i="0" u="none" strike="noStrike" kern="1200" cap="none" spc="0" normalizeH="0" baseline="0" noProof="0">
                <a:ln>
                  <a:noFill/>
                </a:ln>
                <a:solidFill>
                  <a:schemeClr val="tx1"/>
                </a:solidFill>
                <a:effectLst/>
                <a:uLnTx/>
                <a:uFillTx/>
                <a:latin typeface="Segoe UI" panose="020B0502040204020203" pitchFamily="34" charset="0"/>
                <a:ea typeface="+mn-ea"/>
                <a:cs typeface="Segoe UI" panose="020B0502040204020203" pitchFamily="34" charset="0"/>
              </a:rPr>
              <a:t>Purchase decision</a:t>
            </a:r>
          </a:p>
        </p:txBody>
      </p:sp>
      <p:sp>
        <p:nvSpPr>
          <p:cNvPr id="45" name="Text Placeholder 4">
            <a:extLst>
              <a:ext uri="{FF2B5EF4-FFF2-40B4-BE49-F238E27FC236}">
                <a16:creationId xmlns:a16="http://schemas.microsoft.com/office/drawing/2014/main" id="{30B8B1D4-DD0E-3B9F-BD56-E98C71CC265C}"/>
              </a:ext>
            </a:extLst>
          </p:cNvPr>
          <p:cNvSpPr txBox="1">
            <a:spLocks/>
          </p:cNvSpPr>
          <p:nvPr/>
        </p:nvSpPr>
        <p:spPr>
          <a:xfrm>
            <a:off x="1887522" y="1803152"/>
            <a:ext cx="1306915" cy="1133526"/>
          </a:xfrm>
          <a:prstGeom prst="roundRect">
            <a:avLst>
              <a:gd name="adj" fmla="val 10321"/>
            </a:avLst>
          </a:prstGeom>
          <a:solidFill>
            <a:srgbClr val="D59ED7">
              <a:alpha val="47000"/>
            </a:srgbClr>
          </a:solidFill>
        </p:spPr>
        <p:txBody>
          <a:bodyPr vert="horz" lIns="0" tIns="91440" rIns="0" bIns="45720" rtlCol="0" anchor="ctr" anchorCtr="0">
            <a:noAutofit/>
          </a:bodyPr>
          <a:lstStyle>
            <a:lvl1pPr marL="144000" marR="0" indent="-144000" algn="l" defTabSz="914400" rtl="0" eaLnBrk="1" fontAlgn="auto" latinLnBrk="0" hangingPunct="1">
              <a:lnSpc>
                <a:spcPct val="90000"/>
              </a:lnSpc>
              <a:spcBef>
                <a:spcPts val="400"/>
              </a:spcBef>
              <a:spcAft>
                <a:spcPts val="0"/>
              </a:spcAft>
              <a:buClr>
                <a:schemeClr val="tx1"/>
              </a:buClr>
              <a:buSzTx/>
              <a:buFont typeface="Arial" panose="020B0604020202020204" pitchFamily="34" charset="0"/>
              <a:buChar char="•"/>
              <a:tabLst/>
              <a:defRPr sz="14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400"/>
              </a:spcBef>
              <a:spcAft>
                <a:spcPts val="0"/>
              </a:spcAft>
              <a:buClr>
                <a:srgbClr val="8E006C"/>
              </a:buClr>
              <a:buSzTx/>
              <a:buFont typeface="Arial" panose="020B0604020202020204" pitchFamily="34" charset="0"/>
              <a:buNone/>
              <a:tabLst/>
              <a:defRPr/>
            </a:pPr>
            <a:r>
              <a:rPr kumimoji="0" lang="en-US" sz="1050" b="0" i="0" u="none" strike="noStrike" kern="1200" cap="none" spc="0" normalizeH="0" baseline="0" noProof="0">
                <a:ln>
                  <a:noFill/>
                </a:ln>
                <a:solidFill>
                  <a:schemeClr val="tx1"/>
                </a:solidFill>
                <a:effectLst/>
                <a:uLnTx/>
                <a:uFillTx/>
                <a:latin typeface="Segoe UI" panose="020B0502040204020203" pitchFamily="34" charset="0"/>
                <a:ea typeface="+mn-ea"/>
                <a:cs typeface="Segoe UI" panose="020B0502040204020203" pitchFamily="34" charset="0"/>
              </a:rPr>
              <a:t>Complete foundational learning</a:t>
            </a:r>
          </a:p>
          <a:p>
            <a:pPr marL="0" marR="0" lvl="0" indent="0" algn="ctr" defTabSz="914400" rtl="0" eaLnBrk="1" fontAlgn="auto" latinLnBrk="0" hangingPunct="1">
              <a:lnSpc>
                <a:spcPct val="90000"/>
              </a:lnSpc>
              <a:spcBef>
                <a:spcPts val="400"/>
              </a:spcBef>
              <a:spcAft>
                <a:spcPts val="0"/>
              </a:spcAft>
              <a:buClr>
                <a:srgbClr val="8E006C"/>
              </a:buClr>
              <a:buSzTx/>
              <a:buFont typeface="Arial" panose="020B0604020202020204" pitchFamily="34" charset="0"/>
              <a:buNone/>
              <a:tabLst/>
              <a:defRPr/>
            </a:pPr>
            <a:r>
              <a:rPr kumimoji="0" lang="en-US" sz="1050" b="0" i="0" u="none" strike="noStrike" kern="1200" cap="none" spc="0" normalizeH="0" baseline="0" noProof="0">
                <a:ln>
                  <a:noFill/>
                </a:ln>
                <a:solidFill>
                  <a:schemeClr val="tx1"/>
                </a:solidFill>
                <a:effectLst/>
                <a:uLnTx/>
                <a:uFillTx/>
                <a:latin typeface="Segoe UI" panose="020B0502040204020203" pitchFamily="34" charset="0"/>
                <a:ea typeface="+mn-ea"/>
                <a:cs typeface="Segoe UI" panose="020B0502040204020203" pitchFamily="34" charset="0"/>
              </a:rPr>
              <a:t>Assemble team</a:t>
            </a:r>
          </a:p>
          <a:p>
            <a:pPr marL="0" marR="0" lvl="0" indent="0" algn="ctr" defTabSz="914400" rtl="0" eaLnBrk="1" fontAlgn="auto" latinLnBrk="0" hangingPunct="1">
              <a:lnSpc>
                <a:spcPct val="90000"/>
              </a:lnSpc>
              <a:spcBef>
                <a:spcPts val="400"/>
              </a:spcBef>
              <a:spcAft>
                <a:spcPts val="0"/>
              </a:spcAft>
              <a:buClr>
                <a:srgbClr val="8E006C"/>
              </a:buClr>
              <a:buSzTx/>
              <a:buFont typeface="Arial" panose="020B0604020202020204" pitchFamily="34" charset="0"/>
              <a:buNone/>
              <a:tabLst/>
              <a:defRPr/>
            </a:pPr>
            <a:r>
              <a:rPr kumimoji="0" lang="en-US" sz="1050" b="0" i="0" u="none" strike="noStrike" kern="1200" cap="none" spc="0" normalizeH="0" baseline="0" noProof="0">
                <a:ln>
                  <a:noFill/>
                </a:ln>
                <a:solidFill>
                  <a:schemeClr val="tx1"/>
                </a:solidFill>
                <a:effectLst/>
                <a:uLnTx/>
                <a:uFillTx/>
                <a:latin typeface="Segoe UI" panose="020B0502040204020203" pitchFamily="34" charset="0"/>
                <a:ea typeface="+mn-ea"/>
                <a:cs typeface="Segoe UI" panose="020B0502040204020203" pitchFamily="34" charset="0"/>
              </a:rPr>
              <a:t>Share prioritized scenarios</a:t>
            </a:r>
          </a:p>
        </p:txBody>
      </p:sp>
      <p:sp>
        <p:nvSpPr>
          <p:cNvPr id="50" name="Text Placeholder 6">
            <a:extLst>
              <a:ext uri="{FF2B5EF4-FFF2-40B4-BE49-F238E27FC236}">
                <a16:creationId xmlns:a16="http://schemas.microsoft.com/office/drawing/2014/main" id="{D282B1AA-0999-8E15-60CE-5C3DA265EDDF}"/>
              </a:ext>
            </a:extLst>
          </p:cNvPr>
          <p:cNvSpPr txBox="1">
            <a:spLocks/>
          </p:cNvSpPr>
          <p:nvPr/>
        </p:nvSpPr>
        <p:spPr>
          <a:xfrm>
            <a:off x="3336267" y="1803151"/>
            <a:ext cx="2329377" cy="1133529"/>
          </a:xfrm>
          <a:prstGeom prst="roundRect">
            <a:avLst>
              <a:gd name="adj" fmla="val 7782"/>
            </a:avLst>
          </a:prstGeom>
          <a:solidFill>
            <a:srgbClr val="D59ED7">
              <a:alpha val="47000"/>
            </a:srgbClr>
          </a:solidFill>
        </p:spPr>
        <p:txBody>
          <a:bodyPr vert="horz" lIns="0" tIns="91440" rIns="0" bIns="45720" rtlCol="0" anchor="ctr" anchorCtr="0">
            <a:noAutofit/>
          </a:bodyPr>
          <a:lstStyle>
            <a:lvl1pPr marL="144000" marR="0" indent="-144000" algn="l" defTabSz="914400" rtl="0" eaLnBrk="1" fontAlgn="auto" latinLnBrk="0" hangingPunct="1">
              <a:lnSpc>
                <a:spcPct val="90000"/>
              </a:lnSpc>
              <a:spcBef>
                <a:spcPts val="400"/>
              </a:spcBef>
              <a:spcAft>
                <a:spcPts val="0"/>
              </a:spcAft>
              <a:buClr>
                <a:schemeClr val="tx1"/>
              </a:buClr>
              <a:buSzTx/>
              <a:buFont typeface="Arial" panose="020B0604020202020204" pitchFamily="34" charset="0"/>
              <a:buChar char="•"/>
              <a:tabLst/>
              <a:defRPr sz="14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400"/>
              </a:spcBef>
              <a:spcAft>
                <a:spcPts val="0"/>
              </a:spcAft>
              <a:buClr>
                <a:srgbClr val="8E006C"/>
              </a:buClr>
              <a:buSzTx/>
              <a:buFont typeface="Arial" panose="020B0604020202020204" pitchFamily="34" charset="0"/>
              <a:buNone/>
              <a:tabLst/>
              <a:defRPr/>
            </a:pPr>
            <a:r>
              <a:rPr kumimoji="0" lang="en-US" sz="1050" b="0" i="0" u="none" strike="noStrike" kern="1200" cap="none" spc="0" normalizeH="0" baseline="0" noProof="0">
                <a:ln>
                  <a:noFill/>
                </a:ln>
                <a:solidFill>
                  <a:schemeClr val="tx1"/>
                </a:solidFill>
                <a:effectLst/>
                <a:uLnTx/>
                <a:uFillTx/>
                <a:latin typeface="Segoe UI" panose="020B0502040204020203" pitchFamily="34" charset="0"/>
                <a:ea typeface="+mn-ea"/>
                <a:cs typeface="Segoe UI" panose="020B0502040204020203" pitchFamily="34" charset="0"/>
              </a:rPr>
              <a:t>Select and validate initial cohort</a:t>
            </a:r>
          </a:p>
          <a:p>
            <a:pPr marL="0" marR="0" lvl="0" indent="0" algn="ctr" defTabSz="914400" rtl="0" eaLnBrk="1" fontAlgn="auto" latinLnBrk="0" hangingPunct="1">
              <a:lnSpc>
                <a:spcPct val="90000"/>
              </a:lnSpc>
              <a:spcBef>
                <a:spcPts val="400"/>
              </a:spcBef>
              <a:spcAft>
                <a:spcPts val="0"/>
              </a:spcAft>
              <a:buClr>
                <a:srgbClr val="8E006C"/>
              </a:buClr>
              <a:buSzTx/>
              <a:buFont typeface="Arial" panose="020B0604020202020204" pitchFamily="34" charset="0"/>
              <a:buNone/>
              <a:tabLst/>
              <a:defRPr/>
            </a:pPr>
            <a:r>
              <a:rPr kumimoji="0" lang="en-US" sz="1050" b="0" i="0" u="none" strike="noStrike" kern="1200" cap="none" spc="0" normalizeH="0" baseline="0" noProof="0">
                <a:ln>
                  <a:noFill/>
                </a:ln>
                <a:solidFill>
                  <a:schemeClr val="tx1"/>
                </a:solidFill>
                <a:effectLst/>
                <a:uLnTx/>
                <a:uFillTx/>
                <a:latin typeface="Segoe UI" panose="020B0502040204020203" pitchFamily="34" charset="0"/>
                <a:ea typeface="+mn-ea"/>
                <a:cs typeface="Segoe UI" panose="020B0502040204020203" pitchFamily="34" charset="0"/>
              </a:rPr>
              <a:t>Helpdesk onboarding</a:t>
            </a:r>
          </a:p>
          <a:p>
            <a:pPr marL="0" marR="0" lvl="0" indent="0" algn="ctr" defTabSz="914400" rtl="0" eaLnBrk="1" fontAlgn="auto" latinLnBrk="0" hangingPunct="1">
              <a:lnSpc>
                <a:spcPct val="90000"/>
              </a:lnSpc>
              <a:spcBef>
                <a:spcPts val="400"/>
              </a:spcBef>
              <a:spcAft>
                <a:spcPts val="0"/>
              </a:spcAft>
              <a:buClr>
                <a:srgbClr val="8E006C"/>
              </a:buClr>
              <a:buSzTx/>
              <a:buFont typeface="Arial" panose="020B0604020202020204" pitchFamily="34" charset="0"/>
              <a:buNone/>
              <a:tabLst/>
              <a:defRPr/>
            </a:pPr>
            <a:r>
              <a:rPr kumimoji="0" lang="en-US" sz="1050" b="0" i="0" u="none" strike="noStrike" kern="1200" cap="none" spc="0" normalizeH="0" baseline="0" noProof="0">
                <a:ln>
                  <a:noFill/>
                </a:ln>
                <a:solidFill>
                  <a:schemeClr val="tx1"/>
                </a:solidFill>
                <a:effectLst/>
                <a:uLnTx/>
                <a:uFillTx/>
                <a:latin typeface="Segoe UI" panose="020B0502040204020203" pitchFamily="34" charset="0"/>
                <a:ea typeface="+mn-ea"/>
                <a:cs typeface="Segoe UI" panose="020B0502040204020203" pitchFamily="34" charset="0"/>
              </a:rPr>
              <a:t>Review community management plan</a:t>
            </a:r>
          </a:p>
          <a:p>
            <a:pPr marL="0" marR="0" lvl="0" indent="0" algn="ctr" defTabSz="914400" rtl="0" eaLnBrk="1" fontAlgn="auto" latinLnBrk="0" hangingPunct="1">
              <a:lnSpc>
                <a:spcPct val="90000"/>
              </a:lnSpc>
              <a:spcBef>
                <a:spcPts val="400"/>
              </a:spcBef>
              <a:spcAft>
                <a:spcPts val="0"/>
              </a:spcAft>
              <a:buClr>
                <a:srgbClr val="8E006C"/>
              </a:buClr>
              <a:buSzTx/>
              <a:buFont typeface="Arial" panose="020B0604020202020204" pitchFamily="34" charset="0"/>
              <a:buNone/>
              <a:tabLst/>
              <a:defRPr/>
            </a:pPr>
            <a:r>
              <a:rPr kumimoji="0" lang="en-US" sz="1050" b="0" i="0" u="none" strike="noStrike" kern="1200" cap="none" spc="0" normalizeH="0" baseline="0" noProof="0">
                <a:ln>
                  <a:noFill/>
                </a:ln>
                <a:solidFill>
                  <a:schemeClr val="tx1"/>
                </a:solidFill>
                <a:effectLst/>
                <a:uLnTx/>
                <a:uFillTx/>
                <a:latin typeface="Segoe UI" panose="020B0502040204020203" pitchFamily="34" charset="0"/>
                <a:ea typeface="+mn-ea"/>
                <a:cs typeface="Segoe UI" panose="020B0502040204020203" pitchFamily="34" charset="0"/>
              </a:rPr>
              <a:t>Launch training content and </a:t>
            </a:r>
            <a:br>
              <a:rPr kumimoji="0" lang="en-US" sz="1050" b="0" i="0" u="none" strike="noStrike" kern="1200" cap="none" spc="0" normalizeH="0" baseline="0" noProof="0">
                <a:ln>
                  <a:noFill/>
                </a:ln>
                <a:solidFill>
                  <a:schemeClr val="tx1"/>
                </a:solidFill>
                <a:effectLst/>
                <a:uLnTx/>
                <a:uFillTx/>
                <a:latin typeface="Segoe UI" panose="020B0502040204020203" pitchFamily="34" charset="0"/>
                <a:ea typeface="+mn-ea"/>
                <a:cs typeface="Segoe UI" panose="020B0502040204020203" pitchFamily="34" charset="0"/>
              </a:rPr>
            </a:br>
            <a:r>
              <a:rPr kumimoji="0" lang="en-US" sz="1050" b="0" i="0" u="none" strike="noStrike" kern="1200" cap="none" spc="0" normalizeH="0" baseline="0" noProof="0">
                <a:ln>
                  <a:noFill/>
                </a:ln>
                <a:solidFill>
                  <a:schemeClr val="tx1"/>
                </a:solidFill>
                <a:effectLst/>
                <a:uLnTx/>
                <a:uFillTx/>
                <a:latin typeface="Segoe UI" panose="020B0502040204020203" pitchFamily="34" charset="0"/>
                <a:ea typeface="+mn-ea"/>
                <a:cs typeface="Segoe UI" panose="020B0502040204020203" pitchFamily="34" charset="0"/>
              </a:rPr>
              <a:t>office hours</a:t>
            </a:r>
          </a:p>
        </p:txBody>
      </p:sp>
      <p:sp>
        <p:nvSpPr>
          <p:cNvPr id="54" name="Text Placeholder 7">
            <a:extLst>
              <a:ext uri="{FF2B5EF4-FFF2-40B4-BE49-F238E27FC236}">
                <a16:creationId xmlns:a16="http://schemas.microsoft.com/office/drawing/2014/main" id="{03DA34CA-2B0A-3027-E19D-5AD83AFCCE41}"/>
              </a:ext>
            </a:extLst>
          </p:cNvPr>
          <p:cNvSpPr txBox="1">
            <a:spLocks/>
          </p:cNvSpPr>
          <p:nvPr/>
        </p:nvSpPr>
        <p:spPr>
          <a:xfrm>
            <a:off x="1341933" y="4468468"/>
            <a:ext cx="1321545" cy="977159"/>
          </a:xfrm>
          <a:prstGeom prst="roundRect">
            <a:avLst>
              <a:gd name="adj" fmla="val 8723"/>
            </a:avLst>
          </a:prstGeom>
          <a:solidFill>
            <a:srgbClr val="D59ED7">
              <a:alpha val="47000"/>
            </a:srgbClr>
          </a:solidFill>
        </p:spPr>
        <p:txBody>
          <a:bodyPr vert="horz" lIns="0" tIns="91440" rIns="0" bIns="45720" rtlCol="0" anchor="ctr" anchorCtr="0">
            <a:noAutofit/>
          </a:bodyPr>
          <a:lstStyle>
            <a:lvl1pPr marL="144000" marR="0" indent="-144000" algn="l" defTabSz="914400" rtl="0" eaLnBrk="1" fontAlgn="auto" latinLnBrk="0" hangingPunct="1">
              <a:lnSpc>
                <a:spcPct val="90000"/>
              </a:lnSpc>
              <a:spcBef>
                <a:spcPts val="400"/>
              </a:spcBef>
              <a:spcAft>
                <a:spcPts val="0"/>
              </a:spcAft>
              <a:buClr>
                <a:schemeClr val="tx1"/>
              </a:buClr>
              <a:buSzTx/>
              <a:buFont typeface="Arial" panose="020B0604020202020204" pitchFamily="34" charset="0"/>
              <a:buChar char="•"/>
              <a:tabLst/>
              <a:defRPr sz="14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400"/>
              </a:spcBef>
              <a:spcAft>
                <a:spcPts val="0"/>
              </a:spcAft>
              <a:buClr>
                <a:srgbClr val="8E006C"/>
              </a:buClr>
              <a:buSzTx/>
              <a:buFont typeface="Arial" panose="020B0604020202020204" pitchFamily="34" charset="0"/>
              <a:buNone/>
              <a:tabLst/>
              <a:defRPr/>
            </a:pPr>
            <a:r>
              <a:rPr kumimoji="0" lang="en-US" sz="1050" b="0" i="0" u="none" strike="noStrike" kern="1200" cap="none" spc="0" normalizeH="0" baseline="0" noProof="0">
                <a:ln>
                  <a:noFill/>
                </a:ln>
                <a:solidFill>
                  <a:schemeClr val="tx1"/>
                </a:solidFill>
                <a:effectLst/>
                <a:uLnTx/>
                <a:uFillTx/>
                <a:latin typeface="Segoe UI" panose="020B0502040204020203" pitchFamily="34" charset="0"/>
                <a:ea typeface="+mn-ea"/>
                <a:cs typeface="Segoe UI" panose="020B0502040204020203" pitchFamily="34" charset="0"/>
              </a:rPr>
              <a:t>Stakeholder alignment</a:t>
            </a:r>
          </a:p>
          <a:p>
            <a:pPr marL="0" marR="0" lvl="0" indent="0" algn="ctr" defTabSz="914400" rtl="0" eaLnBrk="1" fontAlgn="auto" latinLnBrk="0" hangingPunct="1">
              <a:lnSpc>
                <a:spcPct val="90000"/>
              </a:lnSpc>
              <a:spcBef>
                <a:spcPts val="400"/>
              </a:spcBef>
              <a:spcAft>
                <a:spcPts val="0"/>
              </a:spcAft>
              <a:buClr>
                <a:srgbClr val="8E006C"/>
              </a:buClr>
              <a:buSzTx/>
              <a:buFont typeface="Arial" panose="020B0604020202020204" pitchFamily="34" charset="0"/>
              <a:buNone/>
              <a:tabLst/>
              <a:defRPr/>
            </a:pPr>
            <a:r>
              <a:rPr kumimoji="0" lang="en-US" sz="1050" b="0" i="0" u="none" strike="noStrike" kern="1200" cap="none" spc="0" normalizeH="0" baseline="0" noProof="0">
                <a:ln>
                  <a:noFill/>
                </a:ln>
                <a:solidFill>
                  <a:schemeClr val="tx1"/>
                </a:solidFill>
                <a:effectLst/>
                <a:uLnTx/>
                <a:uFillTx/>
                <a:latin typeface="Segoe UI" panose="020B0502040204020203" pitchFamily="34" charset="0"/>
                <a:ea typeface="+mn-ea"/>
                <a:cs typeface="Segoe UI" panose="020B0502040204020203" pitchFamily="34" charset="0"/>
              </a:rPr>
              <a:t>Define comms ROB and tools</a:t>
            </a:r>
          </a:p>
        </p:txBody>
      </p:sp>
      <p:sp>
        <p:nvSpPr>
          <p:cNvPr id="233" name="Text Placeholder 4">
            <a:extLst>
              <a:ext uri="{FF2B5EF4-FFF2-40B4-BE49-F238E27FC236}">
                <a16:creationId xmlns:a16="http://schemas.microsoft.com/office/drawing/2014/main" id="{CD4F7168-C589-74EC-E584-CC43DB810FFE}"/>
              </a:ext>
              <a:ext uri="{C183D7F6-B498-43B3-948B-1728B52AA6E4}">
                <adec:decorative xmlns:adec="http://schemas.microsoft.com/office/drawing/2017/decorative" val="0"/>
              </a:ext>
            </a:extLst>
          </p:cNvPr>
          <p:cNvSpPr txBox="1">
            <a:spLocks/>
          </p:cNvSpPr>
          <p:nvPr/>
        </p:nvSpPr>
        <p:spPr>
          <a:xfrm>
            <a:off x="2723276" y="4468468"/>
            <a:ext cx="1403899" cy="982636"/>
          </a:xfrm>
          <a:prstGeom prst="roundRect">
            <a:avLst>
              <a:gd name="adj" fmla="val 10851"/>
            </a:avLst>
          </a:prstGeom>
          <a:solidFill>
            <a:srgbClr val="D59ED7">
              <a:alpha val="47000"/>
            </a:srgbClr>
          </a:solidFill>
        </p:spPr>
        <p:txBody>
          <a:bodyPr vert="horz" lIns="0" tIns="91440" rIns="0" bIns="45720" rtlCol="0" anchor="ctr" anchorCtr="0">
            <a:noAutofit/>
          </a:bodyPr>
          <a:lstStyle>
            <a:lvl1pPr marL="144000" marR="0" indent="-144000" algn="l" defTabSz="914400" rtl="0" eaLnBrk="1" fontAlgn="auto" latinLnBrk="0" hangingPunct="1">
              <a:lnSpc>
                <a:spcPct val="90000"/>
              </a:lnSpc>
              <a:spcBef>
                <a:spcPts val="400"/>
              </a:spcBef>
              <a:spcAft>
                <a:spcPts val="0"/>
              </a:spcAft>
              <a:buClr>
                <a:schemeClr val="tx1"/>
              </a:buClr>
              <a:buSzTx/>
              <a:buFont typeface="Arial" panose="020B0604020202020204" pitchFamily="34" charset="0"/>
              <a:buChar char="•"/>
              <a:tabLst/>
              <a:defRPr sz="14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400"/>
              </a:spcBef>
              <a:spcAft>
                <a:spcPts val="0"/>
              </a:spcAft>
              <a:buClr>
                <a:srgbClr val="8E006C"/>
              </a:buClr>
              <a:buSzTx/>
              <a:buFont typeface="Arial" panose="020B0604020202020204" pitchFamily="34" charset="0"/>
              <a:buNone/>
              <a:tabLst/>
              <a:defRPr/>
            </a:pPr>
            <a:r>
              <a:rPr kumimoji="0" lang="en-US" sz="1050" b="0" i="0" u="none" strike="noStrike" kern="1200" cap="none" spc="0" normalizeH="0" baseline="0" noProof="0" dirty="0">
                <a:ln>
                  <a:noFill/>
                </a:ln>
                <a:solidFill>
                  <a:schemeClr val="tx1"/>
                </a:solidFill>
                <a:effectLst/>
                <a:uLnTx/>
                <a:uFillTx/>
                <a:latin typeface="Segoe UI" panose="020B0502040204020203" pitchFamily="34" charset="0"/>
                <a:ea typeface="+mn-ea"/>
                <a:cs typeface="Segoe UI" panose="020B0502040204020203" pitchFamily="34" charset="0"/>
              </a:rPr>
              <a:t>Deliver shared implementation plan </a:t>
            </a:r>
          </a:p>
        </p:txBody>
      </p:sp>
      <p:sp>
        <p:nvSpPr>
          <p:cNvPr id="8" name="Rectangle: Rounded Corners 7">
            <a:extLst>
              <a:ext uri="{FF2B5EF4-FFF2-40B4-BE49-F238E27FC236}">
                <a16:creationId xmlns:a16="http://schemas.microsoft.com/office/drawing/2014/main" id="{AB866447-FEA1-0A40-A0DD-AE0A1EB8E420}"/>
              </a:ext>
              <a:ext uri="{C183D7F6-B498-43B3-948B-1728B52AA6E4}">
                <adec:decorative xmlns:adec="http://schemas.microsoft.com/office/drawing/2017/decorative" val="0"/>
              </a:ext>
            </a:extLst>
          </p:cNvPr>
          <p:cNvSpPr/>
          <p:nvPr/>
        </p:nvSpPr>
        <p:spPr>
          <a:xfrm>
            <a:off x="4211547" y="4462995"/>
            <a:ext cx="1283053" cy="982633"/>
          </a:xfrm>
          <a:prstGeom prst="roundRect">
            <a:avLst>
              <a:gd name="adj" fmla="val 10242"/>
            </a:avLst>
          </a:prstGeom>
          <a:solidFill>
            <a:srgbClr val="D59ED7">
              <a:alpha val="47000"/>
            </a:srgbClr>
          </a:solidFill>
        </p:spPr>
        <p:txBody>
          <a:bodyPr vert="horz" lIns="0" tIns="91440" rIns="0" bIns="45720" rtlCol="0" anchor="ctr" anchorCtr="0">
            <a:noAutofit/>
          </a:bodyPr>
          <a:lstStyle/>
          <a:p>
            <a:pPr marL="0" marR="0" lvl="0" indent="0" algn="ctr" defTabSz="914400" rtl="0" eaLnBrk="1" fontAlgn="auto" latinLnBrk="0" hangingPunct="1">
              <a:lnSpc>
                <a:spcPct val="90000"/>
              </a:lnSpc>
              <a:spcBef>
                <a:spcPts val="400"/>
              </a:spcBef>
              <a:spcAft>
                <a:spcPts val="0"/>
              </a:spcAft>
              <a:buClr>
                <a:srgbClr val="8E006C"/>
              </a:buClr>
              <a:buSzTx/>
              <a:buFontTx/>
              <a:buNone/>
              <a:tabLst/>
              <a:defRPr/>
            </a:pPr>
            <a:r>
              <a:rPr kumimoji="0" lang="en-US" sz="1050" b="0" i="0" u="none" strike="noStrike" kern="1200" cap="none" spc="0" normalizeH="0" baseline="0" noProof="0">
                <a:ln>
                  <a:noFill/>
                </a:ln>
                <a:effectLst/>
                <a:uLnTx/>
                <a:uFillTx/>
                <a:latin typeface="Segoe UI"/>
                <a:ea typeface="+mn-ea"/>
                <a:cs typeface="Segoe UI"/>
              </a:rPr>
              <a:t>Ensure data security</a:t>
            </a:r>
            <a:br>
              <a:rPr kumimoji="0" lang="en-US" sz="1200" b="0" i="0" u="none" strike="noStrike" kern="1200" cap="none" spc="0" normalizeH="0" baseline="0" noProof="0">
                <a:ln>
                  <a:noFill/>
                </a:ln>
                <a:effectLst/>
                <a:uLnTx/>
                <a:uFillTx/>
                <a:latin typeface="Segoe UI"/>
                <a:ea typeface="+mn-ea"/>
                <a:cs typeface="Segoe UI"/>
              </a:rPr>
            </a:br>
            <a:r>
              <a:rPr kumimoji="0" lang="en-US" sz="1050" b="0" i="0" u="none" strike="noStrike" kern="1200" cap="none" spc="0" normalizeH="0" baseline="0" noProof="0">
                <a:ln>
                  <a:noFill/>
                </a:ln>
                <a:effectLst/>
                <a:uLnTx/>
                <a:uFillTx/>
                <a:latin typeface="Segoe UI"/>
                <a:ea typeface="+mn-ea"/>
                <a:cs typeface="Segoe UI"/>
              </a:rPr>
              <a:t>controls are in place</a:t>
            </a:r>
          </a:p>
          <a:p>
            <a:pPr marL="0" marR="0" lvl="0" indent="0" algn="ctr" defTabSz="914400" rtl="0" eaLnBrk="1" fontAlgn="auto" latinLnBrk="0" hangingPunct="1">
              <a:lnSpc>
                <a:spcPct val="90000"/>
              </a:lnSpc>
              <a:spcBef>
                <a:spcPts val="400"/>
              </a:spcBef>
              <a:spcAft>
                <a:spcPts val="0"/>
              </a:spcAft>
              <a:buClr>
                <a:srgbClr val="8E006C"/>
              </a:buClr>
              <a:buSzTx/>
              <a:buFontTx/>
              <a:buNone/>
              <a:tabLst/>
              <a:defRPr/>
            </a:pPr>
            <a:r>
              <a:rPr kumimoji="0" lang="en-US" sz="1050" b="0" i="0" u="none" strike="noStrike" kern="1200" cap="none" spc="0" normalizeH="0" baseline="0" noProof="0">
                <a:ln>
                  <a:noFill/>
                </a:ln>
                <a:effectLst/>
                <a:uLnTx/>
                <a:uFillTx/>
                <a:latin typeface="Segoe UI"/>
                <a:ea typeface="+mn-ea"/>
                <a:cs typeface="Segoe UI"/>
              </a:rPr>
              <a:t>Install apps, assign licenses</a:t>
            </a:r>
            <a:endParaRPr kumimoji="0" lang="en-US" sz="1050" b="0" i="0" u="none" strike="noStrike" kern="1200" cap="none" spc="0" normalizeH="0" baseline="0" noProof="0">
              <a:ln>
                <a:noFill/>
              </a:ln>
              <a:effectLst/>
              <a:uLnTx/>
              <a:uFillTx/>
              <a:latin typeface="Segoe UI" panose="020B0502040204020203" pitchFamily="34" charset="0"/>
              <a:ea typeface="+mn-ea"/>
              <a:cs typeface="Segoe UI" panose="020B0502040204020203" pitchFamily="34" charset="0"/>
            </a:endParaRPr>
          </a:p>
        </p:txBody>
      </p:sp>
      <p:sp>
        <p:nvSpPr>
          <p:cNvPr id="6" name="Text Placeholder 6">
            <a:extLst>
              <a:ext uri="{FF2B5EF4-FFF2-40B4-BE49-F238E27FC236}">
                <a16:creationId xmlns:a16="http://schemas.microsoft.com/office/drawing/2014/main" id="{A4411576-5835-B77F-A9EB-51C6D78A9B9C}"/>
              </a:ext>
              <a:ext uri="{C183D7F6-B498-43B3-948B-1728B52AA6E4}">
                <adec:decorative xmlns:adec="http://schemas.microsoft.com/office/drawing/2017/decorative" val="0"/>
              </a:ext>
            </a:extLst>
          </p:cNvPr>
          <p:cNvSpPr txBox="1">
            <a:spLocks/>
          </p:cNvSpPr>
          <p:nvPr/>
        </p:nvSpPr>
        <p:spPr>
          <a:xfrm>
            <a:off x="10267979" y="828440"/>
            <a:ext cx="1165460" cy="324815"/>
          </a:xfrm>
          <a:prstGeom prst="roundRect">
            <a:avLst>
              <a:gd name="adj" fmla="val 7782"/>
            </a:avLst>
          </a:prstGeom>
          <a:solidFill>
            <a:srgbClr val="8DC8E8">
              <a:alpha val="25000"/>
            </a:srgbClr>
          </a:solidFill>
        </p:spPr>
        <p:txBody>
          <a:bodyPr vert="horz" lIns="0" tIns="91440" rIns="0" bIns="45720" rtlCol="0" anchor="ctr" anchorCtr="0">
            <a:noAutofit/>
          </a:bodyPr>
          <a:lstStyle>
            <a:defPPr>
              <a:defRPr lang="en-US"/>
            </a:defPPr>
            <a:lvl1pPr marR="0" lvl="0" indent="0" algn="ctr" defTabSz="914400" fontAlgn="auto">
              <a:lnSpc>
                <a:spcPct val="90000"/>
              </a:lnSpc>
              <a:spcBef>
                <a:spcPts val="400"/>
              </a:spcBef>
              <a:spcAft>
                <a:spcPts val="0"/>
              </a:spcAft>
              <a:buClr>
                <a:srgbClr val="8E006C"/>
              </a:buClr>
              <a:buSzTx/>
              <a:buFont typeface="Arial" panose="020B0604020202020204" pitchFamily="34" charset="0"/>
              <a:buNone/>
              <a:tabLst/>
              <a:defRPr kumimoji="0" sz="1050" b="0" i="0" u="none" strike="noStrike" cap="none" spc="0" normalizeH="0" baseline="0">
                <a:ln>
                  <a:noFill/>
                </a:ln>
                <a:effectLst/>
                <a:uLnTx/>
                <a:uFillTx/>
                <a:latin typeface="Segoe UI" panose="020B0502040204020203" pitchFamily="34" charset="0"/>
                <a:cs typeface="Segoe UI" panose="020B0502040204020203" pitchFamily="34" charset="0"/>
              </a:defRPr>
            </a:lvl1pPr>
            <a:lvl2pPr marL="685800" indent="-228600" defTabSz="914400">
              <a:lnSpc>
                <a:spcPct val="90000"/>
              </a:lnSpc>
              <a:spcBef>
                <a:spcPts val="500"/>
              </a:spcBef>
              <a:buFont typeface="Arial" panose="020B0604020202020204" pitchFamily="34" charset="0"/>
              <a:buChar char="•"/>
              <a:defRPr sz="1400">
                <a:solidFill>
                  <a:schemeClr val="tx2"/>
                </a:solidFill>
              </a:defRPr>
            </a:lvl2pPr>
            <a:lvl3pPr marL="1143000" indent="-228600" defTabSz="914400">
              <a:lnSpc>
                <a:spcPct val="90000"/>
              </a:lnSpc>
              <a:spcBef>
                <a:spcPts val="500"/>
              </a:spcBef>
              <a:buFont typeface="Arial" panose="020B0604020202020204" pitchFamily="34" charset="0"/>
              <a:buChar char="•"/>
              <a:defRPr sz="1400">
                <a:solidFill>
                  <a:schemeClr val="tx2"/>
                </a:solidFill>
              </a:defRPr>
            </a:lvl3pPr>
            <a:lvl4pPr marL="1600200" indent="-228600" defTabSz="914400">
              <a:lnSpc>
                <a:spcPct val="90000"/>
              </a:lnSpc>
              <a:spcBef>
                <a:spcPts val="500"/>
              </a:spcBef>
              <a:buFont typeface="Arial" panose="020B0604020202020204" pitchFamily="34" charset="0"/>
              <a:buChar char="•"/>
              <a:defRPr sz="1400">
                <a:solidFill>
                  <a:schemeClr val="tx2"/>
                </a:solidFill>
              </a:defRPr>
            </a:lvl4pPr>
            <a:lvl5pPr marL="2057400" indent="-228600" defTabSz="914400">
              <a:lnSpc>
                <a:spcPct val="90000"/>
              </a:lnSpc>
              <a:spcBef>
                <a:spcPts val="500"/>
              </a:spcBef>
              <a:buFont typeface="Arial" panose="020B0604020202020204" pitchFamily="34" charset="0"/>
              <a:buChar char="•"/>
              <a:defRPr sz="1400">
                <a:solidFill>
                  <a:schemeClr val="tx2"/>
                </a:solidFill>
              </a:defRPr>
            </a:lvl5pPr>
            <a:lvl6pPr marL="2514600" indent="-228600" defTabSz="914400">
              <a:lnSpc>
                <a:spcPct val="90000"/>
              </a:lnSpc>
              <a:spcBef>
                <a:spcPts val="500"/>
              </a:spcBef>
              <a:buFont typeface="Arial" panose="020B0604020202020204" pitchFamily="34" charset="0"/>
              <a:buChar char="•"/>
              <a:defRPr sz="1800"/>
            </a:lvl6pPr>
            <a:lvl7pPr marL="2971800" indent="-228600" defTabSz="914400">
              <a:lnSpc>
                <a:spcPct val="90000"/>
              </a:lnSpc>
              <a:spcBef>
                <a:spcPts val="500"/>
              </a:spcBef>
              <a:buFont typeface="Arial" panose="020B0604020202020204" pitchFamily="34" charset="0"/>
              <a:buChar char="•"/>
              <a:defRPr sz="1800"/>
            </a:lvl7pPr>
            <a:lvl8pPr marL="3429000" indent="-228600" defTabSz="914400">
              <a:lnSpc>
                <a:spcPct val="90000"/>
              </a:lnSpc>
              <a:spcBef>
                <a:spcPts val="500"/>
              </a:spcBef>
              <a:buFont typeface="Arial" panose="020B0604020202020204" pitchFamily="34" charset="0"/>
              <a:buChar char="•"/>
              <a:defRPr sz="1800"/>
            </a:lvl8pPr>
            <a:lvl9pPr marL="3886200" indent="-228600" defTabSz="914400">
              <a:lnSpc>
                <a:spcPct val="90000"/>
              </a:lnSpc>
              <a:spcBef>
                <a:spcPts val="500"/>
              </a:spcBef>
              <a:buFont typeface="Arial" panose="020B0604020202020204" pitchFamily="34" charset="0"/>
              <a:buChar char="•"/>
              <a:defRPr sz="1800"/>
            </a:lvl9pPr>
          </a:lstStyle>
          <a:p>
            <a:r>
              <a:rPr lang="en-US"/>
              <a:t>30-60 days</a:t>
            </a:r>
          </a:p>
        </p:txBody>
      </p:sp>
      <p:sp>
        <p:nvSpPr>
          <p:cNvPr id="239" name="Text Placeholder 4">
            <a:extLst>
              <a:ext uri="{FF2B5EF4-FFF2-40B4-BE49-F238E27FC236}">
                <a16:creationId xmlns:a16="http://schemas.microsoft.com/office/drawing/2014/main" id="{9D64D732-D187-FF47-95E6-81D0730C80A6}"/>
              </a:ext>
              <a:ext uri="{C183D7F6-B498-43B3-948B-1728B52AA6E4}">
                <adec:decorative xmlns:adec="http://schemas.microsoft.com/office/drawing/2017/decorative" val="0"/>
              </a:ext>
            </a:extLst>
          </p:cNvPr>
          <p:cNvSpPr txBox="1">
            <a:spLocks/>
          </p:cNvSpPr>
          <p:nvPr/>
        </p:nvSpPr>
        <p:spPr>
          <a:xfrm>
            <a:off x="5793660" y="2120337"/>
            <a:ext cx="2200442" cy="816776"/>
          </a:xfrm>
          <a:prstGeom prst="roundRect">
            <a:avLst>
              <a:gd name="adj" fmla="val 9052"/>
            </a:avLst>
          </a:prstGeom>
          <a:solidFill>
            <a:srgbClr val="8DC8E8">
              <a:alpha val="25000"/>
            </a:srgbClr>
          </a:solidFill>
        </p:spPr>
        <p:txBody>
          <a:bodyPr vert="horz" lIns="0" tIns="91440" rIns="0" bIns="45720" rtlCol="0" anchor="ctr" anchorCtr="0">
            <a:noAutofit/>
          </a:bodyPr>
          <a:lstStyle>
            <a:lvl1pPr marL="144000" marR="0" indent="-144000" algn="l" defTabSz="914400" rtl="0" eaLnBrk="1" fontAlgn="auto" latinLnBrk="0" hangingPunct="1">
              <a:lnSpc>
                <a:spcPct val="90000"/>
              </a:lnSpc>
              <a:spcBef>
                <a:spcPts val="400"/>
              </a:spcBef>
              <a:spcAft>
                <a:spcPts val="0"/>
              </a:spcAft>
              <a:buClr>
                <a:schemeClr val="tx1"/>
              </a:buClr>
              <a:buSzTx/>
              <a:buFont typeface="Arial" panose="020B0604020202020204" pitchFamily="34" charset="0"/>
              <a:buChar char="•"/>
              <a:tabLst/>
              <a:defRPr sz="14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400"/>
              </a:spcBef>
              <a:spcAft>
                <a:spcPts val="0"/>
              </a:spcAft>
              <a:buClr>
                <a:srgbClr val="8E006C"/>
              </a:buClr>
              <a:buSzTx/>
              <a:buFont typeface="Arial" panose="020B0604020202020204" pitchFamily="34" charset="0"/>
              <a:buNone/>
              <a:tabLst/>
              <a:defRPr/>
            </a:pPr>
            <a:r>
              <a:rPr kumimoji="0" lang="en-US" sz="1050" b="0" i="0" u="none" strike="noStrike" kern="1200" cap="none" spc="0" normalizeH="0" baseline="0" noProof="0">
                <a:ln>
                  <a:noFill/>
                </a:ln>
                <a:solidFill>
                  <a:schemeClr val="tx1"/>
                </a:solidFill>
                <a:effectLst/>
                <a:uLnTx/>
                <a:uFillTx/>
                <a:latin typeface="Segoe UI" panose="020B0502040204020203" pitchFamily="34" charset="0"/>
                <a:ea typeface="+mn-ea"/>
                <a:cs typeface="Segoe UI" panose="020B0502040204020203" pitchFamily="34" charset="0"/>
              </a:rPr>
              <a:t>Triage of daily feedback</a:t>
            </a:r>
          </a:p>
          <a:p>
            <a:pPr marL="0" marR="0" lvl="0" indent="0" algn="ctr" defTabSz="914400" rtl="0" eaLnBrk="1" fontAlgn="auto" latinLnBrk="0" hangingPunct="1">
              <a:lnSpc>
                <a:spcPct val="90000"/>
              </a:lnSpc>
              <a:spcBef>
                <a:spcPts val="400"/>
              </a:spcBef>
              <a:spcAft>
                <a:spcPts val="0"/>
              </a:spcAft>
              <a:buClr>
                <a:srgbClr val="8E006C"/>
              </a:buClr>
              <a:buSzTx/>
              <a:buFont typeface="Arial" panose="020B0604020202020204" pitchFamily="34" charset="0"/>
              <a:buNone/>
              <a:tabLst/>
              <a:defRPr/>
            </a:pPr>
            <a:r>
              <a:rPr kumimoji="0" lang="en-US" sz="1050" b="0" i="0" u="none" strike="noStrike" kern="1200" cap="none" spc="0" normalizeH="0" baseline="0" noProof="0">
                <a:ln>
                  <a:noFill/>
                </a:ln>
                <a:solidFill>
                  <a:schemeClr val="tx1"/>
                </a:solidFill>
                <a:effectLst/>
                <a:uLnTx/>
                <a:uFillTx/>
                <a:latin typeface="Segoe UI" panose="020B0502040204020203" pitchFamily="34" charset="0"/>
                <a:ea typeface="+mn-ea"/>
                <a:cs typeface="Segoe UI" panose="020B0502040204020203" pitchFamily="34" charset="0"/>
              </a:rPr>
              <a:t>Review shared support process</a:t>
            </a:r>
          </a:p>
          <a:p>
            <a:pPr marL="0" marR="0" lvl="0" indent="0" algn="ctr" defTabSz="914400" rtl="0" eaLnBrk="1" fontAlgn="auto" latinLnBrk="0" hangingPunct="1">
              <a:lnSpc>
                <a:spcPct val="90000"/>
              </a:lnSpc>
              <a:spcBef>
                <a:spcPts val="400"/>
              </a:spcBef>
              <a:spcAft>
                <a:spcPts val="0"/>
              </a:spcAft>
              <a:buClr>
                <a:srgbClr val="8E006C"/>
              </a:buClr>
              <a:buSzTx/>
              <a:buFont typeface="Arial" panose="020B0604020202020204" pitchFamily="34" charset="0"/>
              <a:buNone/>
              <a:tabLst/>
              <a:defRPr/>
            </a:pPr>
            <a:r>
              <a:rPr kumimoji="0" lang="en-US" sz="1050" b="0" i="0" u="none" strike="noStrike" kern="1200" cap="none" spc="0" normalizeH="0" baseline="0" noProof="0">
                <a:ln>
                  <a:noFill/>
                </a:ln>
                <a:solidFill>
                  <a:schemeClr val="tx1"/>
                </a:solidFill>
                <a:effectLst/>
                <a:uLnTx/>
                <a:uFillTx/>
                <a:latin typeface="Segoe UI" panose="020B0502040204020203" pitchFamily="34" charset="0"/>
                <a:ea typeface="+mn-ea"/>
                <a:cs typeface="Segoe UI" panose="020B0502040204020203" pitchFamily="34" charset="0"/>
              </a:rPr>
              <a:t>Launch progressive skilling content</a:t>
            </a:r>
          </a:p>
        </p:txBody>
      </p:sp>
      <p:sp>
        <p:nvSpPr>
          <p:cNvPr id="236" name="Text Placeholder 4">
            <a:extLst>
              <a:ext uri="{FF2B5EF4-FFF2-40B4-BE49-F238E27FC236}">
                <a16:creationId xmlns:a16="http://schemas.microsoft.com/office/drawing/2014/main" id="{CDB92B18-36F5-CBE8-9DDB-18D79C75C548}"/>
              </a:ext>
              <a:ext uri="{C183D7F6-B498-43B3-948B-1728B52AA6E4}">
                <adec:decorative xmlns:adec="http://schemas.microsoft.com/office/drawing/2017/decorative" val="0"/>
              </a:ext>
            </a:extLst>
          </p:cNvPr>
          <p:cNvSpPr txBox="1">
            <a:spLocks/>
          </p:cNvSpPr>
          <p:nvPr/>
        </p:nvSpPr>
        <p:spPr>
          <a:xfrm>
            <a:off x="5793661" y="4462995"/>
            <a:ext cx="2265162" cy="982631"/>
          </a:xfrm>
          <a:prstGeom prst="roundRect">
            <a:avLst>
              <a:gd name="adj" fmla="val 8296"/>
            </a:avLst>
          </a:prstGeom>
          <a:solidFill>
            <a:srgbClr val="8DC8E8">
              <a:alpha val="25000"/>
            </a:srgbClr>
          </a:solidFill>
        </p:spPr>
        <p:txBody>
          <a:bodyPr vert="horz" lIns="0" tIns="91440" rIns="0" bIns="45720" rtlCol="0" anchor="ctr" anchorCtr="0">
            <a:noAutofit/>
          </a:bodyPr>
          <a:lstStyle>
            <a:lvl1pPr marL="144000" marR="0" indent="-144000" algn="l" defTabSz="914400" rtl="0" eaLnBrk="1" fontAlgn="auto" latinLnBrk="0" hangingPunct="1">
              <a:lnSpc>
                <a:spcPct val="90000"/>
              </a:lnSpc>
              <a:spcBef>
                <a:spcPts val="400"/>
              </a:spcBef>
              <a:spcAft>
                <a:spcPts val="0"/>
              </a:spcAft>
              <a:buClr>
                <a:schemeClr val="tx1"/>
              </a:buClr>
              <a:buSzTx/>
              <a:buFont typeface="Arial" panose="020B0604020202020204" pitchFamily="34" charset="0"/>
              <a:buChar char="•"/>
              <a:tabLst/>
              <a:defRPr sz="14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400"/>
              </a:spcBef>
              <a:spcAft>
                <a:spcPts val="0"/>
              </a:spcAft>
              <a:buClr>
                <a:srgbClr val="8E006C"/>
              </a:buClr>
              <a:buSzTx/>
              <a:buFont typeface="Arial" panose="020B0604020202020204" pitchFamily="34" charset="0"/>
              <a:buNone/>
              <a:tabLst/>
              <a:defRPr/>
            </a:pPr>
            <a:r>
              <a:rPr kumimoji="0" lang="en-US" sz="1050" b="0" i="0" u="none" strike="noStrike" kern="1200" cap="none" spc="0" normalizeH="0" baseline="0" noProof="0">
                <a:ln>
                  <a:noFill/>
                </a:ln>
                <a:solidFill>
                  <a:schemeClr val="tx1"/>
                </a:solidFill>
                <a:effectLst/>
                <a:uLnTx/>
                <a:uFillTx/>
                <a:latin typeface="Segoe UI"/>
                <a:ea typeface="+mn-ea"/>
                <a:cs typeface="Segoe UI"/>
              </a:rPr>
              <a:t>Ensure reporting roles assigned</a:t>
            </a:r>
            <a:endParaRPr kumimoji="0" lang="en-US" sz="1050" b="0" i="0" u="none" strike="noStrike" kern="1200" cap="none" spc="0" normalizeH="0" baseline="0" noProof="0">
              <a:ln>
                <a:noFill/>
              </a:ln>
              <a:solidFill>
                <a:schemeClr val="tx1"/>
              </a:solidFill>
              <a:effectLst/>
              <a:uLnTx/>
              <a:uFillTx/>
              <a:latin typeface="Segoe UI" panose="020B0502040204020203" pitchFamily="34" charset="0"/>
              <a:ea typeface="+mn-ea"/>
              <a:cs typeface="Segoe UI" panose="020B0502040204020203" pitchFamily="34" charset="0"/>
            </a:endParaRPr>
          </a:p>
          <a:p>
            <a:pPr marL="0" marR="0" lvl="0" indent="0" algn="ctr" defTabSz="914400" rtl="0" eaLnBrk="1" fontAlgn="auto" latinLnBrk="0" hangingPunct="1">
              <a:lnSpc>
                <a:spcPct val="90000"/>
              </a:lnSpc>
              <a:spcBef>
                <a:spcPts val="400"/>
              </a:spcBef>
              <a:spcAft>
                <a:spcPts val="0"/>
              </a:spcAft>
              <a:buClr>
                <a:srgbClr val="8E006C"/>
              </a:buClr>
              <a:buSzTx/>
              <a:buFont typeface="Arial" panose="020B0604020202020204" pitchFamily="34" charset="0"/>
              <a:buNone/>
              <a:tabLst/>
              <a:defRPr/>
            </a:pPr>
            <a:r>
              <a:rPr kumimoji="0" lang="en-US" sz="1050" b="0" i="0" u="none" strike="noStrike" kern="1200" cap="none" spc="0" normalizeH="0" baseline="0" noProof="0">
                <a:ln>
                  <a:noFill/>
                </a:ln>
                <a:solidFill>
                  <a:schemeClr val="tx1"/>
                </a:solidFill>
                <a:effectLst/>
                <a:uLnTx/>
                <a:uFillTx/>
                <a:latin typeface="Segoe UI" panose="020B0502040204020203" pitchFamily="34" charset="0"/>
                <a:ea typeface="+mn-ea"/>
                <a:cs typeface="Segoe UI" panose="020B0502040204020203" pitchFamily="34" charset="0"/>
              </a:rPr>
              <a:t>Update support systems</a:t>
            </a:r>
          </a:p>
          <a:p>
            <a:pPr marL="0" marR="0" lvl="0" indent="0" algn="ctr" defTabSz="914400" rtl="0" eaLnBrk="1" fontAlgn="auto" latinLnBrk="0" hangingPunct="1">
              <a:lnSpc>
                <a:spcPct val="90000"/>
              </a:lnSpc>
              <a:spcBef>
                <a:spcPts val="400"/>
              </a:spcBef>
              <a:spcAft>
                <a:spcPts val="0"/>
              </a:spcAft>
              <a:buClr>
                <a:srgbClr val="8E006C"/>
              </a:buClr>
              <a:buSzTx/>
              <a:buFont typeface="Arial" panose="020B0604020202020204" pitchFamily="34" charset="0"/>
              <a:buNone/>
              <a:tabLst/>
              <a:defRPr/>
            </a:pPr>
            <a:r>
              <a:rPr kumimoji="0" lang="en-US" sz="1050" b="0" i="0" u="none" strike="noStrike" kern="1200" cap="none" spc="0" normalizeH="0" baseline="0" noProof="0">
                <a:ln>
                  <a:noFill/>
                </a:ln>
                <a:solidFill>
                  <a:schemeClr val="tx1"/>
                </a:solidFill>
                <a:effectLst/>
                <a:uLnTx/>
                <a:uFillTx/>
                <a:latin typeface="Segoe UI" panose="020B0502040204020203" pitchFamily="34" charset="0"/>
                <a:ea typeface="+mn-ea"/>
                <a:cs typeface="Segoe UI" panose="020B0502040204020203" pitchFamily="34" charset="0"/>
              </a:rPr>
              <a:t>Enhance Center of Excellence</a:t>
            </a:r>
          </a:p>
        </p:txBody>
      </p:sp>
      <p:sp>
        <p:nvSpPr>
          <p:cNvPr id="240" name="Text Placeholder 4">
            <a:extLst>
              <a:ext uri="{FF2B5EF4-FFF2-40B4-BE49-F238E27FC236}">
                <a16:creationId xmlns:a16="http://schemas.microsoft.com/office/drawing/2014/main" id="{AE113645-517A-EAF9-C3A7-A1A9F039196C}"/>
              </a:ext>
              <a:ext uri="{C183D7F6-B498-43B3-948B-1728B52AA6E4}">
                <adec:decorative xmlns:adec="http://schemas.microsoft.com/office/drawing/2017/decorative" val="0"/>
              </a:ext>
            </a:extLst>
          </p:cNvPr>
          <p:cNvSpPr txBox="1">
            <a:spLocks/>
          </p:cNvSpPr>
          <p:nvPr/>
        </p:nvSpPr>
        <p:spPr>
          <a:xfrm>
            <a:off x="8294257" y="4462995"/>
            <a:ext cx="2063356" cy="982631"/>
          </a:xfrm>
          <a:prstGeom prst="roundRect">
            <a:avLst>
              <a:gd name="adj" fmla="val 8863"/>
            </a:avLst>
          </a:prstGeom>
          <a:solidFill>
            <a:srgbClr val="8DC8E8">
              <a:alpha val="25000"/>
            </a:srgbClr>
          </a:solidFill>
        </p:spPr>
        <p:txBody>
          <a:bodyPr vert="horz" lIns="0" tIns="91440" rIns="0" bIns="45720" rtlCol="0" anchor="ctr" anchorCtr="0">
            <a:noAutofit/>
          </a:bodyPr>
          <a:lstStyle>
            <a:lvl1pPr marL="144000" marR="0" indent="-144000" algn="l" defTabSz="914400" rtl="0" eaLnBrk="1" fontAlgn="auto" latinLnBrk="0" hangingPunct="1">
              <a:lnSpc>
                <a:spcPct val="90000"/>
              </a:lnSpc>
              <a:spcBef>
                <a:spcPts val="400"/>
              </a:spcBef>
              <a:spcAft>
                <a:spcPts val="0"/>
              </a:spcAft>
              <a:buClr>
                <a:schemeClr val="tx1"/>
              </a:buClr>
              <a:buSzTx/>
              <a:buFont typeface="Arial" panose="020B0604020202020204" pitchFamily="34" charset="0"/>
              <a:buChar char="•"/>
              <a:tabLst/>
              <a:defRPr sz="14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400"/>
              </a:spcBef>
              <a:spcAft>
                <a:spcPts val="0"/>
              </a:spcAft>
              <a:buClr>
                <a:srgbClr val="8E006C"/>
              </a:buClr>
              <a:buSzTx/>
              <a:buFont typeface="Arial" panose="020B0604020202020204" pitchFamily="34" charset="0"/>
              <a:buNone/>
              <a:tabLst/>
              <a:defRPr/>
            </a:pPr>
            <a:r>
              <a:rPr kumimoji="0" lang="en-US" sz="1050" b="0" i="0" u="none" strike="noStrike" kern="1200" cap="none" spc="0" normalizeH="0" baseline="0" noProof="0">
                <a:ln>
                  <a:noFill/>
                </a:ln>
                <a:solidFill>
                  <a:schemeClr val="tx1"/>
                </a:solidFill>
                <a:effectLst/>
                <a:uLnTx/>
                <a:uFillTx/>
                <a:latin typeface="Segoe UI" panose="020B0502040204020203" pitchFamily="34" charset="0"/>
                <a:ea typeface="+mn-ea"/>
                <a:cs typeface="Segoe UI" panose="020B0502040204020203" pitchFamily="34" charset="0"/>
              </a:rPr>
              <a:t>Analyze usage reports and Dashboard data</a:t>
            </a:r>
          </a:p>
          <a:p>
            <a:pPr marL="0" marR="0" lvl="0" indent="0" algn="ctr" defTabSz="914400" rtl="0" eaLnBrk="1" fontAlgn="auto" latinLnBrk="0" hangingPunct="1">
              <a:lnSpc>
                <a:spcPct val="90000"/>
              </a:lnSpc>
              <a:spcBef>
                <a:spcPts val="400"/>
              </a:spcBef>
              <a:spcAft>
                <a:spcPts val="0"/>
              </a:spcAft>
              <a:buClr>
                <a:srgbClr val="8E006C"/>
              </a:buClr>
              <a:buSzTx/>
              <a:buFont typeface="Arial" panose="020B0604020202020204" pitchFamily="34" charset="0"/>
              <a:buNone/>
              <a:tabLst/>
              <a:defRPr/>
            </a:pPr>
            <a:r>
              <a:rPr kumimoji="0" lang="en-US" sz="1050" b="0" i="0" u="none" strike="noStrike" kern="1200" cap="none" spc="0" normalizeH="0" baseline="0" noProof="0">
                <a:ln>
                  <a:noFill/>
                </a:ln>
                <a:solidFill>
                  <a:schemeClr val="tx1"/>
                </a:solidFill>
                <a:effectLst/>
                <a:uLnTx/>
                <a:uFillTx/>
                <a:latin typeface="Segoe UI" panose="020B0502040204020203" pitchFamily="34" charset="0"/>
                <a:ea typeface="+mn-ea"/>
                <a:cs typeface="Segoe UI" panose="020B0502040204020203" pitchFamily="34" charset="0"/>
              </a:rPr>
              <a:t>Summarize risk, issues, and opportunities</a:t>
            </a:r>
          </a:p>
        </p:txBody>
      </p:sp>
      <p:sp>
        <p:nvSpPr>
          <p:cNvPr id="7" name="Text Placeholder 6">
            <a:extLst>
              <a:ext uri="{FF2B5EF4-FFF2-40B4-BE49-F238E27FC236}">
                <a16:creationId xmlns:a16="http://schemas.microsoft.com/office/drawing/2014/main" id="{08271FF1-E51C-00E8-F763-751959B4A3ED}"/>
              </a:ext>
              <a:ext uri="{C183D7F6-B498-43B3-948B-1728B52AA6E4}">
                <adec:decorative xmlns:adec="http://schemas.microsoft.com/office/drawing/2017/decorative" val="0"/>
              </a:ext>
            </a:extLst>
          </p:cNvPr>
          <p:cNvSpPr txBox="1">
            <a:spLocks/>
          </p:cNvSpPr>
          <p:nvPr/>
        </p:nvSpPr>
        <p:spPr>
          <a:xfrm>
            <a:off x="10267979" y="1269431"/>
            <a:ext cx="1165460" cy="324815"/>
          </a:xfrm>
          <a:prstGeom prst="roundRect">
            <a:avLst>
              <a:gd name="adj" fmla="val 7782"/>
            </a:avLst>
          </a:prstGeom>
          <a:solidFill>
            <a:srgbClr val="E8E6DF">
              <a:alpha val="47000"/>
            </a:srgbClr>
          </a:solidFill>
        </p:spPr>
        <p:txBody>
          <a:bodyPr vert="horz" lIns="0" tIns="91440" rIns="0" bIns="45720" rtlCol="0" anchor="ctr" anchorCtr="0">
            <a:noAutofit/>
          </a:bodyPr>
          <a:lstStyle>
            <a:defPPr>
              <a:defRPr lang="en-US"/>
            </a:defPPr>
            <a:lvl1pPr marR="0" lvl="0" indent="0" algn="ctr" defTabSz="914400" fontAlgn="auto">
              <a:lnSpc>
                <a:spcPct val="90000"/>
              </a:lnSpc>
              <a:spcBef>
                <a:spcPts val="400"/>
              </a:spcBef>
              <a:spcAft>
                <a:spcPts val="0"/>
              </a:spcAft>
              <a:buClr>
                <a:srgbClr val="8E006C"/>
              </a:buClr>
              <a:buSzTx/>
              <a:buFont typeface="Arial" panose="020B0604020202020204" pitchFamily="34" charset="0"/>
              <a:buNone/>
              <a:tabLst/>
              <a:defRPr kumimoji="0" sz="1050" b="0" i="0" u="none" strike="noStrike" cap="none" spc="0" normalizeH="0" baseline="0">
                <a:ln>
                  <a:noFill/>
                </a:ln>
                <a:effectLst/>
                <a:uLnTx/>
                <a:uFillTx/>
                <a:latin typeface="Segoe UI" panose="020B0502040204020203" pitchFamily="34" charset="0"/>
                <a:cs typeface="Segoe UI" panose="020B0502040204020203" pitchFamily="34" charset="0"/>
              </a:defRPr>
            </a:lvl1pPr>
            <a:lvl2pPr marL="685800" indent="-228600" defTabSz="914400">
              <a:lnSpc>
                <a:spcPct val="90000"/>
              </a:lnSpc>
              <a:spcBef>
                <a:spcPts val="500"/>
              </a:spcBef>
              <a:buFont typeface="Arial" panose="020B0604020202020204" pitchFamily="34" charset="0"/>
              <a:buChar char="•"/>
              <a:defRPr sz="1400">
                <a:solidFill>
                  <a:schemeClr val="tx2"/>
                </a:solidFill>
              </a:defRPr>
            </a:lvl2pPr>
            <a:lvl3pPr marL="1143000" indent="-228600" defTabSz="914400">
              <a:lnSpc>
                <a:spcPct val="90000"/>
              </a:lnSpc>
              <a:spcBef>
                <a:spcPts val="500"/>
              </a:spcBef>
              <a:buFont typeface="Arial" panose="020B0604020202020204" pitchFamily="34" charset="0"/>
              <a:buChar char="•"/>
              <a:defRPr sz="1400">
                <a:solidFill>
                  <a:schemeClr val="tx2"/>
                </a:solidFill>
              </a:defRPr>
            </a:lvl3pPr>
            <a:lvl4pPr marL="1600200" indent="-228600" defTabSz="914400">
              <a:lnSpc>
                <a:spcPct val="90000"/>
              </a:lnSpc>
              <a:spcBef>
                <a:spcPts val="500"/>
              </a:spcBef>
              <a:buFont typeface="Arial" panose="020B0604020202020204" pitchFamily="34" charset="0"/>
              <a:buChar char="•"/>
              <a:defRPr sz="1400">
                <a:solidFill>
                  <a:schemeClr val="tx2"/>
                </a:solidFill>
              </a:defRPr>
            </a:lvl4pPr>
            <a:lvl5pPr marL="2057400" indent="-228600" defTabSz="914400">
              <a:lnSpc>
                <a:spcPct val="90000"/>
              </a:lnSpc>
              <a:spcBef>
                <a:spcPts val="500"/>
              </a:spcBef>
              <a:buFont typeface="Arial" panose="020B0604020202020204" pitchFamily="34" charset="0"/>
              <a:buChar char="•"/>
              <a:defRPr sz="1400">
                <a:solidFill>
                  <a:schemeClr val="tx2"/>
                </a:solidFill>
              </a:defRPr>
            </a:lvl5pPr>
            <a:lvl6pPr marL="2514600" indent="-228600" defTabSz="914400">
              <a:lnSpc>
                <a:spcPct val="90000"/>
              </a:lnSpc>
              <a:spcBef>
                <a:spcPts val="500"/>
              </a:spcBef>
              <a:buFont typeface="Arial" panose="020B0604020202020204" pitchFamily="34" charset="0"/>
              <a:buChar char="•"/>
              <a:defRPr sz="1800"/>
            </a:lvl6pPr>
            <a:lvl7pPr marL="2971800" indent="-228600" defTabSz="914400">
              <a:lnSpc>
                <a:spcPct val="90000"/>
              </a:lnSpc>
              <a:spcBef>
                <a:spcPts val="500"/>
              </a:spcBef>
              <a:buFont typeface="Arial" panose="020B0604020202020204" pitchFamily="34" charset="0"/>
              <a:buChar char="•"/>
              <a:defRPr sz="1800"/>
            </a:lvl7pPr>
            <a:lvl8pPr marL="3429000" indent="-228600" defTabSz="914400">
              <a:lnSpc>
                <a:spcPct val="90000"/>
              </a:lnSpc>
              <a:spcBef>
                <a:spcPts val="500"/>
              </a:spcBef>
              <a:buFont typeface="Arial" panose="020B0604020202020204" pitchFamily="34" charset="0"/>
              <a:buChar char="•"/>
              <a:defRPr sz="1800"/>
            </a:lvl8pPr>
            <a:lvl9pPr marL="3886200" indent="-228600" defTabSz="914400">
              <a:lnSpc>
                <a:spcPct val="90000"/>
              </a:lnSpc>
              <a:spcBef>
                <a:spcPts val="500"/>
              </a:spcBef>
              <a:buFont typeface="Arial" panose="020B0604020202020204" pitchFamily="34" charset="0"/>
              <a:buChar char="•"/>
              <a:defRPr sz="1800"/>
            </a:lvl9pPr>
          </a:lstStyle>
          <a:p>
            <a:r>
              <a:rPr lang="en-US"/>
              <a:t>Recurring tasks</a:t>
            </a:r>
          </a:p>
        </p:txBody>
      </p:sp>
      <p:sp>
        <p:nvSpPr>
          <p:cNvPr id="62" name="Text Placeholder 9">
            <a:extLst>
              <a:ext uri="{FF2B5EF4-FFF2-40B4-BE49-F238E27FC236}">
                <a16:creationId xmlns:a16="http://schemas.microsoft.com/office/drawing/2014/main" id="{534A9F0F-E589-04F7-3D45-0675513F47D5}"/>
              </a:ext>
            </a:extLst>
          </p:cNvPr>
          <p:cNvSpPr txBox="1">
            <a:spLocks/>
          </p:cNvSpPr>
          <p:nvPr/>
        </p:nvSpPr>
        <p:spPr>
          <a:xfrm>
            <a:off x="8294256" y="2119901"/>
            <a:ext cx="3010593" cy="821041"/>
          </a:xfrm>
          <a:prstGeom prst="roundRect">
            <a:avLst>
              <a:gd name="adj" fmla="val 10479"/>
            </a:avLst>
          </a:prstGeom>
          <a:solidFill>
            <a:srgbClr val="E8E6DF">
              <a:alpha val="47000"/>
            </a:srgbClr>
          </a:solidFill>
        </p:spPr>
        <p:txBody>
          <a:bodyPr vert="horz" lIns="0" tIns="91440" rIns="0" bIns="45720" rtlCol="0" anchor="ctr" anchorCtr="0">
            <a:noAutofit/>
          </a:bodyPr>
          <a:lstStyle>
            <a:lvl1pPr marL="144000" marR="0" indent="-144000" algn="l" defTabSz="914400" rtl="0" eaLnBrk="1" fontAlgn="auto" latinLnBrk="0" hangingPunct="1">
              <a:lnSpc>
                <a:spcPct val="90000"/>
              </a:lnSpc>
              <a:spcBef>
                <a:spcPts val="400"/>
              </a:spcBef>
              <a:spcAft>
                <a:spcPts val="0"/>
              </a:spcAft>
              <a:buClr>
                <a:schemeClr val="tx1"/>
              </a:buClr>
              <a:buSzTx/>
              <a:buFont typeface="Arial" panose="020B0604020202020204" pitchFamily="34" charset="0"/>
              <a:buChar char="•"/>
              <a:tabLst/>
              <a:defRPr sz="14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400"/>
              </a:spcBef>
              <a:spcAft>
                <a:spcPts val="0"/>
              </a:spcAft>
              <a:buClr>
                <a:srgbClr val="8E006C"/>
              </a:buClr>
              <a:buSzTx/>
              <a:buFont typeface="Arial" panose="020B0604020202020204" pitchFamily="34" charset="0"/>
              <a:buNone/>
              <a:tabLst/>
              <a:defRPr/>
            </a:pPr>
            <a:r>
              <a:rPr kumimoji="0" lang="en-US" sz="1050" b="0" i="0" u="none" strike="noStrike" kern="1200" cap="none" spc="0" normalizeH="0" baseline="0" noProof="0">
                <a:ln>
                  <a:noFill/>
                </a:ln>
                <a:solidFill>
                  <a:schemeClr val="tx1"/>
                </a:solidFill>
                <a:effectLst/>
                <a:uLnTx/>
                <a:uFillTx/>
                <a:latin typeface="Segoe UI" panose="020B0502040204020203" pitchFamily="34" charset="0"/>
                <a:ea typeface="+mn-ea"/>
                <a:cs typeface="Segoe UI" panose="020B0502040204020203" pitchFamily="34" charset="0"/>
              </a:rPr>
              <a:t>Prepare for and conduct Service Health Review</a:t>
            </a:r>
          </a:p>
          <a:p>
            <a:pPr marL="0" marR="0" lvl="0" indent="0" algn="ctr" defTabSz="914400" rtl="0" eaLnBrk="1" fontAlgn="auto" latinLnBrk="0" hangingPunct="1">
              <a:lnSpc>
                <a:spcPct val="90000"/>
              </a:lnSpc>
              <a:spcBef>
                <a:spcPts val="400"/>
              </a:spcBef>
              <a:spcAft>
                <a:spcPts val="0"/>
              </a:spcAft>
              <a:buClr>
                <a:srgbClr val="8E006C"/>
              </a:buClr>
              <a:buSzTx/>
              <a:buFont typeface="Arial" panose="020B0604020202020204" pitchFamily="34" charset="0"/>
              <a:buNone/>
              <a:tabLst/>
              <a:defRPr/>
            </a:pPr>
            <a:r>
              <a:rPr kumimoji="0" lang="en-US" sz="1050" b="0" i="0" u="none" strike="noStrike" kern="1200" cap="none" spc="0" normalizeH="0" baseline="0" noProof="0">
                <a:ln>
                  <a:noFill/>
                </a:ln>
                <a:solidFill>
                  <a:schemeClr val="tx1"/>
                </a:solidFill>
                <a:effectLst/>
                <a:uLnTx/>
                <a:uFillTx/>
                <a:latin typeface="Segoe UI" panose="020B0502040204020203" pitchFamily="34" charset="0"/>
                <a:ea typeface="+mn-ea"/>
                <a:cs typeface="Segoe UI" panose="020B0502040204020203" pitchFamily="34" charset="0"/>
              </a:rPr>
              <a:t>Summarize scenario and user recommendations</a:t>
            </a:r>
          </a:p>
          <a:p>
            <a:pPr marL="0" marR="0" lvl="0" indent="0" algn="ctr" defTabSz="914400" rtl="0" eaLnBrk="1" fontAlgn="auto" latinLnBrk="0" hangingPunct="1">
              <a:lnSpc>
                <a:spcPct val="90000"/>
              </a:lnSpc>
              <a:spcBef>
                <a:spcPts val="400"/>
              </a:spcBef>
              <a:spcAft>
                <a:spcPts val="0"/>
              </a:spcAft>
              <a:buClr>
                <a:srgbClr val="8E006C"/>
              </a:buClr>
              <a:buSzTx/>
              <a:buFont typeface="Arial" panose="020B0604020202020204" pitchFamily="34" charset="0"/>
              <a:buNone/>
              <a:tabLst/>
              <a:defRPr/>
            </a:pPr>
            <a:r>
              <a:rPr kumimoji="0" lang="en-US" sz="1050" b="0" i="0" u="none" strike="noStrike" kern="1200" cap="none" spc="0" normalizeH="0" baseline="0" noProof="0">
                <a:ln>
                  <a:noFill/>
                </a:ln>
                <a:solidFill>
                  <a:schemeClr val="tx1"/>
                </a:solidFill>
                <a:effectLst/>
                <a:uLnTx/>
                <a:uFillTx/>
                <a:latin typeface="Segoe UI" panose="020B0502040204020203" pitchFamily="34" charset="0"/>
                <a:ea typeface="+mn-ea"/>
                <a:cs typeface="Segoe UI" panose="020B0502040204020203" pitchFamily="34" charset="0"/>
              </a:rPr>
              <a:t>Launch extensibility skilling content</a:t>
            </a:r>
          </a:p>
        </p:txBody>
      </p:sp>
      <p:sp>
        <p:nvSpPr>
          <p:cNvPr id="3" name="Text Placeholder 4">
            <a:extLst>
              <a:ext uri="{FF2B5EF4-FFF2-40B4-BE49-F238E27FC236}">
                <a16:creationId xmlns:a16="http://schemas.microsoft.com/office/drawing/2014/main" id="{09C2328B-0A5A-0201-796F-E7A431CECA43}"/>
              </a:ext>
              <a:ext uri="{C183D7F6-B498-43B3-948B-1728B52AA6E4}">
                <adec:decorative xmlns:adec="http://schemas.microsoft.com/office/drawing/2017/decorative" val="0"/>
              </a:ext>
            </a:extLst>
          </p:cNvPr>
          <p:cNvSpPr txBox="1">
            <a:spLocks/>
          </p:cNvSpPr>
          <p:nvPr/>
        </p:nvSpPr>
        <p:spPr>
          <a:xfrm>
            <a:off x="10471784" y="4462995"/>
            <a:ext cx="864903" cy="691156"/>
          </a:xfrm>
          <a:prstGeom prst="roundRect">
            <a:avLst>
              <a:gd name="adj" fmla="val 9843"/>
            </a:avLst>
          </a:prstGeom>
          <a:solidFill>
            <a:srgbClr val="E8E6DF">
              <a:alpha val="47000"/>
            </a:srgbClr>
          </a:solidFill>
        </p:spPr>
        <p:txBody>
          <a:bodyPr vert="horz" lIns="0" tIns="91440" rIns="0" bIns="45720" rtlCol="0" anchor="ctr" anchorCtr="0">
            <a:noAutofit/>
          </a:bodyPr>
          <a:lstStyle>
            <a:lvl1pPr marL="144000" marR="0" indent="-144000" algn="l" defTabSz="914400" rtl="0" eaLnBrk="1" fontAlgn="auto" latinLnBrk="0" hangingPunct="1">
              <a:lnSpc>
                <a:spcPct val="90000"/>
              </a:lnSpc>
              <a:spcBef>
                <a:spcPts val="400"/>
              </a:spcBef>
              <a:spcAft>
                <a:spcPts val="0"/>
              </a:spcAft>
              <a:buClr>
                <a:schemeClr val="tx1"/>
              </a:buClr>
              <a:buSzTx/>
              <a:buFont typeface="Arial" panose="020B0604020202020204" pitchFamily="34" charset="0"/>
              <a:buChar char="•"/>
              <a:tabLst/>
              <a:defRPr sz="14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400"/>
              </a:spcBef>
              <a:spcAft>
                <a:spcPts val="0"/>
              </a:spcAft>
              <a:buClr>
                <a:srgbClr val="8E006C"/>
              </a:buClr>
              <a:buSzTx/>
              <a:buFont typeface="Arial" panose="020B0604020202020204" pitchFamily="34" charset="0"/>
              <a:buNone/>
              <a:tabLst/>
              <a:defRPr/>
            </a:pPr>
            <a:r>
              <a:rPr kumimoji="0" lang="en-US" sz="1050" b="0" i="0" u="none" strike="noStrike" kern="1200" cap="none" spc="0" normalizeH="0" baseline="0" noProof="0">
                <a:ln>
                  <a:noFill/>
                </a:ln>
                <a:solidFill>
                  <a:schemeClr val="tx1"/>
                </a:solidFill>
                <a:effectLst/>
                <a:uLnTx/>
                <a:uFillTx/>
                <a:latin typeface="Segoe UI" panose="020B0502040204020203" pitchFamily="34" charset="0"/>
                <a:ea typeface="+mn-ea"/>
                <a:cs typeface="Segoe UI" panose="020B0502040204020203" pitchFamily="34" charset="0"/>
              </a:rPr>
              <a:t>Prepare AI Council insights</a:t>
            </a:r>
          </a:p>
        </p:txBody>
      </p:sp>
      <p:grpSp>
        <p:nvGrpSpPr>
          <p:cNvPr id="4" name="Group 3">
            <a:extLst>
              <a:ext uri="{FF2B5EF4-FFF2-40B4-BE49-F238E27FC236}">
                <a16:creationId xmlns:a16="http://schemas.microsoft.com/office/drawing/2014/main" id="{6DFEA2E7-EA79-AAB2-929C-2A7048342FC2}"/>
              </a:ext>
              <a:ext uri="{C183D7F6-B498-43B3-948B-1728B52AA6E4}">
                <adec:decorative xmlns:adec="http://schemas.microsoft.com/office/drawing/2017/decorative" val="1"/>
              </a:ext>
            </a:extLst>
          </p:cNvPr>
          <p:cNvGrpSpPr/>
          <p:nvPr/>
        </p:nvGrpSpPr>
        <p:grpSpPr>
          <a:xfrm>
            <a:off x="236960" y="2936678"/>
            <a:ext cx="11067889" cy="1372502"/>
            <a:chOff x="236960" y="2936678"/>
            <a:chExt cx="11067889" cy="1372502"/>
          </a:xfrm>
        </p:grpSpPr>
        <p:sp>
          <p:nvSpPr>
            <p:cNvPr id="47" name="Text Placeholder 11">
              <a:extLst>
                <a:ext uri="{FF2B5EF4-FFF2-40B4-BE49-F238E27FC236}">
                  <a16:creationId xmlns:a16="http://schemas.microsoft.com/office/drawing/2014/main" id="{7CADEDB2-8B05-9151-A476-F8C44DF6BF39}"/>
                </a:ext>
              </a:extLst>
            </p:cNvPr>
            <p:cNvSpPr txBox="1">
              <a:spLocks/>
            </p:cNvSpPr>
            <p:nvPr/>
          </p:nvSpPr>
          <p:spPr>
            <a:xfrm>
              <a:off x="1802216" y="3160327"/>
              <a:ext cx="576072" cy="576072"/>
            </a:xfrm>
            <a:prstGeom prst="rect">
              <a:avLst/>
            </a:prstGeom>
            <a:solidFill>
              <a:schemeClr val="bg1">
                <a:lumMod val="95000"/>
              </a:schemeClr>
            </a:solidFill>
          </p:spPr>
          <p:txBody>
            <a:bodyPr vert="horz" lIns="91440" tIns="45720" rIns="91440" bIns="4572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1" i="0" u="none" strike="noStrike" kern="1200" cap="none" spc="0" normalizeH="0" baseline="0" noProof="0">
                  <a:ln>
                    <a:noFill/>
                  </a:ln>
                  <a:solidFill>
                    <a:srgbClr val="C03BC4"/>
                  </a:solidFill>
                  <a:effectLst/>
                  <a:uLnTx/>
                  <a:uFillTx/>
                  <a:latin typeface="Segoe UI Semibold" panose="020B0502040204020203" pitchFamily="34" charset="0"/>
                  <a:ea typeface="+mn-ea"/>
                  <a:cs typeface="Segoe UI Semibold" panose="020B0502040204020203" pitchFamily="34" charset="0"/>
                </a:rPr>
                <a:t>01</a:t>
              </a:r>
            </a:p>
          </p:txBody>
        </p:sp>
        <p:sp>
          <p:nvSpPr>
            <p:cNvPr id="48" name="Text Placeholder 12">
              <a:extLst>
                <a:ext uri="{FF2B5EF4-FFF2-40B4-BE49-F238E27FC236}">
                  <a16:creationId xmlns:a16="http://schemas.microsoft.com/office/drawing/2014/main" id="{A369BDD4-85D8-62A5-EBB8-45F19EEC44DC}"/>
                </a:ext>
              </a:extLst>
            </p:cNvPr>
            <p:cNvSpPr txBox="1">
              <a:spLocks/>
            </p:cNvSpPr>
            <p:nvPr/>
          </p:nvSpPr>
          <p:spPr>
            <a:xfrm>
              <a:off x="2613721" y="3160327"/>
              <a:ext cx="576072" cy="576072"/>
            </a:xfrm>
            <a:prstGeom prst="rect">
              <a:avLst/>
            </a:prstGeom>
            <a:solidFill>
              <a:schemeClr val="bg1">
                <a:lumMod val="95000"/>
              </a:schemeClr>
            </a:solidFill>
          </p:spPr>
          <p:txBody>
            <a:bodyPr vert="horz" lIns="91440" tIns="45720" rIns="91440" bIns="4572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1" i="0" u="none" strike="noStrike" kern="1200" cap="none" spc="0" normalizeH="0" baseline="0" noProof="0">
                  <a:ln>
                    <a:noFill/>
                  </a:ln>
                  <a:solidFill>
                    <a:srgbClr val="C03BC4"/>
                  </a:solidFill>
                  <a:effectLst/>
                  <a:uLnTx/>
                  <a:uFillTx/>
                  <a:latin typeface="Segoe UI Semibold" panose="020B0502040204020203" pitchFamily="34" charset="0"/>
                  <a:ea typeface="+mn-ea"/>
                  <a:cs typeface="Segoe UI Semibold" panose="020B0502040204020203" pitchFamily="34" charset="0"/>
                </a:rPr>
                <a:t>02</a:t>
              </a:r>
            </a:p>
          </p:txBody>
        </p:sp>
        <p:sp>
          <p:nvSpPr>
            <p:cNvPr id="49" name="Text Placeholder 19">
              <a:extLst>
                <a:ext uri="{FF2B5EF4-FFF2-40B4-BE49-F238E27FC236}">
                  <a16:creationId xmlns:a16="http://schemas.microsoft.com/office/drawing/2014/main" id="{02A09F74-BDD7-F5A2-BA27-B0C1CFF60814}"/>
                </a:ext>
              </a:extLst>
            </p:cNvPr>
            <p:cNvSpPr txBox="1">
              <a:spLocks/>
            </p:cNvSpPr>
            <p:nvPr/>
          </p:nvSpPr>
          <p:spPr>
            <a:xfrm>
              <a:off x="3425226" y="3160327"/>
              <a:ext cx="576072" cy="576072"/>
            </a:xfrm>
            <a:prstGeom prst="rect">
              <a:avLst/>
            </a:prstGeom>
            <a:solidFill>
              <a:schemeClr val="bg1">
                <a:lumMod val="95000"/>
              </a:schemeClr>
            </a:solidFill>
          </p:spPr>
          <p:txBody>
            <a:bodyPr vert="horz" lIns="91440" tIns="45720" rIns="91440" bIns="4572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1" i="0" u="none" strike="noStrike" kern="1200" cap="none" spc="0" normalizeH="0" baseline="0" noProof="0">
                  <a:ln>
                    <a:noFill/>
                  </a:ln>
                  <a:solidFill>
                    <a:srgbClr val="C03BC4"/>
                  </a:solidFill>
                  <a:effectLst/>
                  <a:uLnTx/>
                  <a:uFillTx/>
                  <a:latin typeface="Segoe UI Semibold" panose="020B0502040204020203" pitchFamily="34" charset="0"/>
                  <a:ea typeface="+mn-ea"/>
                  <a:cs typeface="Segoe UI Semibold" panose="020B0502040204020203" pitchFamily="34" charset="0"/>
                </a:rPr>
                <a:t>03</a:t>
              </a:r>
            </a:p>
          </p:txBody>
        </p:sp>
        <p:sp>
          <p:nvSpPr>
            <p:cNvPr id="51" name="Text Placeholder 18">
              <a:extLst>
                <a:ext uri="{FF2B5EF4-FFF2-40B4-BE49-F238E27FC236}">
                  <a16:creationId xmlns:a16="http://schemas.microsoft.com/office/drawing/2014/main" id="{4916632F-B1FE-8CE4-71CA-B0CCC1B6A97C}"/>
                </a:ext>
              </a:extLst>
            </p:cNvPr>
            <p:cNvSpPr txBox="1">
              <a:spLocks/>
            </p:cNvSpPr>
            <p:nvPr/>
          </p:nvSpPr>
          <p:spPr>
            <a:xfrm>
              <a:off x="4236731" y="3160327"/>
              <a:ext cx="576072" cy="576072"/>
            </a:xfrm>
            <a:prstGeom prst="rect">
              <a:avLst/>
            </a:prstGeom>
            <a:solidFill>
              <a:schemeClr val="bg1">
                <a:lumMod val="95000"/>
              </a:schemeClr>
            </a:solidFill>
          </p:spPr>
          <p:txBody>
            <a:bodyPr vert="horz" lIns="91440" tIns="45720" rIns="91440" bIns="4572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1" i="0" u="none" strike="noStrike" kern="1200" cap="none" spc="0" normalizeH="0" baseline="0" noProof="0">
                  <a:ln>
                    <a:noFill/>
                  </a:ln>
                  <a:solidFill>
                    <a:srgbClr val="C03BC4"/>
                  </a:solidFill>
                  <a:effectLst/>
                  <a:uLnTx/>
                  <a:uFillTx/>
                  <a:latin typeface="Segoe UI Semibold" panose="020B0502040204020203" pitchFamily="34" charset="0"/>
                  <a:ea typeface="+mn-ea"/>
                  <a:cs typeface="Segoe UI Semibold" panose="020B0502040204020203" pitchFamily="34" charset="0"/>
                </a:rPr>
                <a:t>04</a:t>
              </a:r>
            </a:p>
          </p:txBody>
        </p:sp>
        <p:sp>
          <p:nvSpPr>
            <p:cNvPr id="52" name="Text Placeholder 17">
              <a:extLst>
                <a:ext uri="{FF2B5EF4-FFF2-40B4-BE49-F238E27FC236}">
                  <a16:creationId xmlns:a16="http://schemas.microsoft.com/office/drawing/2014/main" id="{72A265EB-9EF7-69A7-DD73-B33147CFE3F6}"/>
                </a:ext>
              </a:extLst>
            </p:cNvPr>
            <p:cNvSpPr txBox="1">
              <a:spLocks/>
            </p:cNvSpPr>
            <p:nvPr/>
          </p:nvSpPr>
          <p:spPr>
            <a:xfrm>
              <a:off x="5048236" y="3160327"/>
              <a:ext cx="576072" cy="576072"/>
            </a:xfrm>
            <a:prstGeom prst="rect">
              <a:avLst/>
            </a:prstGeom>
            <a:solidFill>
              <a:schemeClr val="bg1">
                <a:lumMod val="95000"/>
              </a:schemeClr>
            </a:solidFill>
          </p:spPr>
          <p:txBody>
            <a:bodyPr vert="horz" lIns="91440" tIns="45720" rIns="91440" bIns="4572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1" i="0" u="none" strike="noStrike" kern="1200" cap="none" spc="0" normalizeH="0" baseline="0" noProof="0">
                  <a:ln>
                    <a:noFill/>
                  </a:ln>
                  <a:solidFill>
                    <a:srgbClr val="C03BC4"/>
                  </a:solidFill>
                  <a:effectLst/>
                  <a:uLnTx/>
                  <a:uFillTx/>
                  <a:latin typeface="Segoe UI Semibold" panose="020B0502040204020203" pitchFamily="34" charset="0"/>
                  <a:ea typeface="+mn-ea"/>
                  <a:cs typeface="Segoe UI Semibold" panose="020B0502040204020203" pitchFamily="34" charset="0"/>
                </a:rPr>
                <a:t>05</a:t>
              </a:r>
            </a:p>
          </p:txBody>
        </p:sp>
        <p:sp>
          <p:nvSpPr>
            <p:cNvPr id="55" name="Text Placeholder 15">
              <a:extLst>
                <a:ext uri="{FF2B5EF4-FFF2-40B4-BE49-F238E27FC236}">
                  <a16:creationId xmlns:a16="http://schemas.microsoft.com/office/drawing/2014/main" id="{694009DC-D363-015B-04EF-97CE7E24FB1E}"/>
                </a:ext>
              </a:extLst>
            </p:cNvPr>
            <p:cNvSpPr txBox="1">
              <a:spLocks/>
            </p:cNvSpPr>
            <p:nvPr/>
          </p:nvSpPr>
          <p:spPr>
            <a:xfrm>
              <a:off x="6671246" y="3160327"/>
              <a:ext cx="576072" cy="576072"/>
            </a:xfrm>
            <a:prstGeom prst="rect">
              <a:avLst/>
            </a:prstGeom>
            <a:solidFill>
              <a:schemeClr val="bg1">
                <a:lumMod val="95000"/>
              </a:schemeClr>
            </a:solidFill>
          </p:spPr>
          <p:txBody>
            <a:bodyPr vert="horz" lIns="91440" tIns="45720" rIns="91440" bIns="4572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1" i="0" u="none" strike="noStrike" kern="1200" cap="none" spc="0" normalizeH="0" baseline="0" noProof="0">
                  <a:ln>
                    <a:noFill/>
                  </a:ln>
                  <a:solidFill>
                    <a:srgbClr val="C03BC4"/>
                  </a:solidFill>
                  <a:effectLst/>
                  <a:uLnTx/>
                  <a:uFillTx/>
                  <a:latin typeface="Segoe UI Semibold" panose="020B0502040204020203" pitchFamily="34" charset="0"/>
                  <a:ea typeface="+mn-ea"/>
                  <a:cs typeface="Segoe UI Semibold" panose="020B0502040204020203" pitchFamily="34" charset="0"/>
                </a:rPr>
                <a:t>07</a:t>
              </a:r>
            </a:p>
          </p:txBody>
        </p:sp>
        <p:sp>
          <p:nvSpPr>
            <p:cNvPr id="56" name="Text Placeholder 20">
              <a:extLst>
                <a:ext uri="{FF2B5EF4-FFF2-40B4-BE49-F238E27FC236}">
                  <a16:creationId xmlns:a16="http://schemas.microsoft.com/office/drawing/2014/main" id="{804E8B00-5D7F-378E-A672-47CBD7F05D4D}"/>
                </a:ext>
              </a:extLst>
            </p:cNvPr>
            <p:cNvSpPr txBox="1">
              <a:spLocks/>
            </p:cNvSpPr>
            <p:nvPr/>
          </p:nvSpPr>
          <p:spPr>
            <a:xfrm>
              <a:off x="7482751" y="3160327"/>
              <a:ext cx="576072" cy="576072"/>
            </a:xfrm>
            <a:prstGeom prst="rect">
              <a:avLst/>
            </a:prstGeom>
            <a:solidFill>
              <a:schemeClr val="bg1">
                <a:lumMod val="95000"/>
              </a:schemeClr>
            </a:solidFill>
          </p:spPr>
          <p:txBody>
            <a:bodyPr vert="horz" lIns="91440" tIns="45720" rIns="91440" bIns="4572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1" i="0" u="none" strike="noStrike" kern="1200" cap="none" spc="0" normalizeH="0" baseline="0" noProof="0">
                  <a:ln>
                    <a:noFill/>
                  </a:ln>
                  <a:solidFill>
                    <a:srgbClr val="C03BC4"/>
                  </a:solidFill>
                  <a:effectLst/>
                  <a:uLnTx/>
                  <a:uFillTx/>
                  <a:latin typeface="Segoe UI Semibold" panose="020B0502040204020203" pitchFamily="34" charset="0"/>
                  <a:ea typeface="+mn-ea"/>
                  <a:cs typeface="Segoe UI Semibold" panose="020B0502040204020203" pitchFamily="34" charset="0"/>
                </a:rPr>
                <a:t>08</a:t>
              </a:r>
            </a:p>
          </p:txBody>
        </p:sp>
        <p:sp>
          <p:nvSpPr>
            <p:cNvPr id="59" name="Text Placeholder 21">
              <a:extLst>
                <a:ext uri="{FF2B5EF4-FFF2-40B4-BE49-F238E27FC236}">
                  <a16:creationId xmlns:a16="http://schemas.microsoft.com/office/drawing/2014/main" id="{07712879-CDD7-1583-C7E0-6A3E6881538C}"/>
                </a:ext>
              </a:extLst>
            </p:cNvPr>
            <p:cNvSpPr txBox="1">
              <a:spLocks/>
            </p:cNvSpPr>
            <p:nvPr/>
          </p:nvSpPr>
          <p:spPr>
            <a:xfrm>
              <a:off x="9105761" y="3160327"/>
              <a:ext cx="576072" cy="576072"/>
            </a:xfrm>
            <a:prstGeom prst="rect">
              <a:avLst/>
            </a:prstGeom>
            <a:solidFill>
              <a:schemeClr val="bg1">
                <a:lumMod val="95000"/>
              </a:schemeClr>
            </a:solidFill>
          </p:spPr>
          <p:txBody>
            <a:bodyPr vert="horz" lIns="91440" tIns="45720" rIns="91440" bIns="4572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1" i="0" u="none" strike="noStrike" kern="1200" cap="none" spc="0" normalizeH="0" baseline="0" noProof="0">
                  <a:ln>
                    <a:noFill/>
                  </a:ln>
                  <a:solidFill>
                    <a:srgbClr val="C03BC4"/>
                  </a:solidFill>
                  <a:effectLst/>
                  <a:uLnTx/>
                  <a:uFillTx/>
                  <a:latin typeface="Segoe UI Semibold" panose="020B0502040204020203" pitchFamily="34" charset="0"/>
                  <a:ea typeface="+mn-ea"/>
                  <a:cs typeface="Segoe UI Semibold" panose="020B0502040204020203" pitchFamily="34" charset="0"/>
                </a:rPr>
                <a:t>10</a:t>
              </a:r>
            </a:p>
          </p:txBody>
        </p:sp>
        <p:sp>
          <p:nvSpPr>
            <p:cNvPr id="60" name="Text Placeholder 13">
              <a:extLst>
                <a:ext uri="{FF2B5EF4-FFF2-40B4-BE49-F238E27FC236}">
                  <a16:creationId xmlns:a16="http://schemas.microsoft.com/office/drawing/2014/main" id="{750A1845-C9CF-7527-B7B6-EBDB3B18F0B5}"/>
                </a:ext>
              </a:extLst>
            </p:cNvPr>
            <p:cNvSpPr txBox="1">
              <a:spLocks/>
            </p:cNvSpPr>
            <p:nvPr/>
          </p:nvSpPr>
          <p:spPr>
            <a:xfrm>
              <a:off x="9917267" y="3160327"/>
              <a:ext cx="576072" cy="576072"/>
            </a:xfrm>
            <a:prstGeom prst="rect">
              <a:avLst/>
            </a:prstGeom>
            <a:solidFill>
              <a:schemeClr val="bg1">
                <a:lumMod val="95000"/>
              </a:schemeClr>
            </a:solidFill>
          </p:spPr>
          <p:txBody>
            <a:bodyPr vert="horz" lIns="91440" tIns="45720" rIns="91440" bIns="4572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1" i="0" u="none" strike="noStrike" kern="1200" cap="none" spc="0" normalizeH="0" baseline="0" noProof="0">
                  <a:ln>
                    <a:noFill/>
                  </a:ln>
                  <a:solidFill>
                    <a:srgbClr val="C03BC4"/>
                  </a:solidFill>
                  <a:effectLst/>
                  <a:uLnTx/>
                  <a:uFillTx/>
                  <a:latin typeface="Segoe UI Semibold" panose="020B0502040204020203" pitchFamily="34" charset="0"/>
                  <a:ea typeface="+mn-ea"/>
                  <a:cs typeface="Segoe UI Semibold" panose="020B0502040204020203" pitchFamily="34" charset="0"/>
                </a:rPr>
                <a:t>11</a:t>
              </a:r>
            </a:p>
          </p:txBody>
        </p:sp>
        <p:sp>
          <p:nvSpPr>
            <p:cNvPr id="65" name="Text Placeholder 22">
              <a:extLst>
                <a:ext uri="{FF2B5EF4-FFF2-40B4-BE49-F238E27FC236}">
                  <a16:creationId xmlns:a16="http://schemas.microsoft.com/office/drawing/2014/main" id="{1BC07FD0-796D-57FF-D2A3-29D3BFBC0DE4}"/>
                </a:ext>
              </a:extLst>
            </p:cNvPr>
            <p:cNvSpPr txBox="1">
              <a:spLocks/>
            </p:cNvSpPr>
            <p:nvPr/>
          </p:nvSpPr>
          <p:spPr>
            <a:xfrm>
              <a:off x="236960" y="3294856"/>
              <a:ext cx="665162" cy="268288"/>
            </a:xfrm>
            <a:prstGeom prst="rect">
              <a:avLst/>
            </a:prstGeom>
          </p:spPr>
          <p:txBody>
            <a:bodyPr vert="horz" lIns="0" tIns="0" rIns="0" bIns="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1400" kern="1200">
                  <a:solidFill>
                    <a:schemeClr val="tx2"/>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chemeClr val="tx2"/>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000" kern="1200">
                  <a:solidFill>
                    <a:schemeClr val="tx2"/>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2"/>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400" b="0" i="0" u="none" strike="noStrike" kern="1200" cap="none" spc="0" normalizeH="0" baseline="0" noProof="0">
                  <a:ln>
                    <a:noFill/>
                  </a:ln>
                  <a:solidFill>
                    <a:schemeClr val="tx1"/>
                  </a:solidFill>
                  <a:effectLst/>
                  <a:uLnTx/>
                  <a:uFillTx/>
                  <a:latin typeface="Segoe UI Semibold"/>
                  <a:ea typeface="+mn-ea"/>
                  <a:cs typeface="+mn-cs"/>
                </a:rPr>
                <a:t>Weeks</a:t>
              </a:r>
            </a:p>
          </p:txBody>
        </p:sp>
        <p:grpSp>
          <p:nvGrpSpPr>
            <p:cNvPr id="139" name="Group 138">
              <a:extLst>
                <a:ext uri="{FF2B5EF4-FFF2-40B4-BE49-F238E27FC236}">
                  <a16:creationId xmlns:a16="http://schemas.microsoft.com/office/drawing/2014/main" id="{C80A5F34-E9DF-037B-45C7-CDF121B8AE9C}"/>
                </a:ext>
              </a:extLst>
            </p:cNvPr>
            <p:cNvGrpSpPr/>
            <p:nvPr/>
          </p:nvGrpSpPr>
          <p:grpSpPr>
            <a:xfrm>
              <a:off x="1150731" y="2936678"/>
              <a:ext cx="256032" cy="1367350"/>
              <a:chOff x="1098343" y="3580937"/>
              <a:chExt cx="256032" cy="1426311"/>
            </a:xfrm>
          </p:grpSpPr>
          <p:cxnSp>
            <p:nvCxnSpPr>
              <p:cNvPr id="140" name="Straight Connector 139">
                <a:extLst>
                  <a:ext uri="{FF2B5EF4-FFF2-40B4-BE49-F238E27FC236}">
                    <a16:creationId xmlns:a16="http://schemas.microsoft.com/office/drawing/2014/main" id="{4385ED97-424B-B67F-85F3-7F00CB4C786D}"/>
                  </a:ext>
                </a:extLst>
              </p:cNvPr>
              <p:cNvCxnSpPr>
                <a:cxnSpLocks/>
                <a:endCxn id="235" idx="2"/>
              </p:cNvCxnSpPr>
              <p:nvPr userDrawn="1"/>
            </p:nvCxnSpPr>
            <p:spPr>
              <a:xfrm flipV="1">
                <a:off x="1226359" y="3580937"/>
                <a:ext cx="0" cy="1325880"/>
              </a:xfrm>
              <a:prstGeom prst="line">
                <a:avLst/>
              </a:prstGeom>
              <a:noFill/>
              <a:ln w="6350" cap="flat" cmpd="sng" algn="ctr">
                <a:solidFill>
                  <a:srgbClr val="9399A1"/>
                </a:solidFill>
                <a:prstDash val="solid"/>
                <a:miter lim="800000"/>
              </a:ln>
              <a:effectLst/>
            </p:spPr>
          </p:cxnSp>
          <p:sp>
            <p:nvSpPr>
              <p:cNvPr id="141" name="Oval 140">
                <a:extLst>
                  <a:ext uri="{FF2B5EF4-FFF2-40B4-BE49-F238E27FC236}">
                    <a16:creationId xmlns:a16="http://schemas.microsoft.com/office/drawing/2014/main" id="{EEBDF4EC-38E1-1B72-4A7D-157A5917EAB8}"/>
                  </a:ext>
                </a:extLst>
              </p:cNvPr>
              <p:cNvSpPr/>
              <p:nvPr userDrawn="1"/>
            </p:nvSpPr>
            <p:spPr>
              <a:xfrm>
                <a:off x="1098343" y="4751216"/>
                <a:ext cx="256032" cy="256032"/>
              </a:xfrm>
              <a:prstGeom prst="ellipse">
                <a:avLst/>
              </a:prstGeom>
              <a:solidFill>
                <a:srgbClr val="C03BC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Times New Roman"/>
                  <a:ea typeface="+mn-ea"/>
                  <a:cs typeface="+mn-cs"/>
                </a:endParaRPr>
              </a:p>
            </p:txBody>
          </p:sp>
        </p:grpSp>
        <p:cxnSp>
          <p:nvCxnSpPr>
            <p:cNvPr id="138" name="Straight Connector 137">
              <a:extLst>
                <a:ext uri="{FF2B5EF4-FFF2-40B4-BE49-F238E27FC236}">
                  <a16:creationId xmlns:a16="http://schemas.microsoft.com/office/drawing/2014/main" id="{CD693A56-9D75-BB10-466D-B232B2B44688}"/>
                </a:ext>
              </a:extLst>
            </p:cNvPr>
            <p:cNvCxnSpPr/>
            <p:nvPr/>
          </p:nvCxnSpPr>
          <p:spPr>
            <a:xfrm>
              <a:off x="1278747" y="4175168"/>
              <a:ext cx="9736242" cy="0"/>
            </a:xfrm>
            <a:prstGeom prst="line">
              <a:avLst/>
            </a:prstGeom>
            <a:noFill/>
            <a:ln w="36068" cap="flat" cmpd="sng" algn="ctr">
              <a:solidFill>
                <a:srgbClr val="C03BC4"/>
              </a:solidFill>
              <a:prstDash val="solid"/>
              <a:miter lim="800000"/>
            </a:ln>
            <a:effectLst/>
          </p:spPr>
        </p:cxnSp>
        <p:grpSp>
          <p:nvGrpSpPr>
            <p:cNvPr id="142" name="Group 141">
              <a:extLst>
                <a:ext uri="{FF2B5EF4-FFF2-40B4-BE49-F238E27FC236}">
                  <a16:creationId xmlns:a16="http://schemas.microsoft.com/office/drawing/2014/main" id="{2F442E63-A004-0F3C-FEA4-311972968992}"/>
                </a:ext>
              </a:extLst>
            </p:cNvPr>
            <p:cNvGrpSpPr/>
            <p:nvPr/>
          </p:nvGrpSpPr>
          <p:grpSpPr>
            <a:xfrm>
              <a:off x="2047429" y="3736399"/>
              <a:ext cx="128016" cy="502920"/>
              <a:chOff x="1973856" y="4439619"/>
              <a:chExt cx="128016" cy="502920"/>
            </a:xfrm>
          </p:grpSpPr>
          <p:cxnSp>
            <p:nvCxnSpPr>
              <p:cNvPr id="143" name="Straight Connector 142">
                <a:extLst>
                  <a:ext uri="{FF2B5EF4-FFF2-40B4-BE49-F238E27FC236}">
                    <a16:creationId xmlns:a16="http://schemas.microsoft.com/office/drawing/2014/main" id="{2A345C6D-BB2A-995A-5E0F-D3988CF8F869}"/>
                  </a:ext>
                </a:extLst>
              </p:cNvPr>
              <p:cNvCxnSpPr>
                <a:cxnSpLocks/>
              </p:cNvCxnSpPr>
              <p:nvPr userDrawn="1"/>
            </p:nvCxnSpPr>
            <p:spPr>
              <a:xfrm rot="16200000">
                <a:off x="1818408" y="4659075"/>
                <a:ext cx="438912" cy="0"/>
              </a:xfrm>
              <a:prstGeom prst="line">
                <a:avLst/>
              </a:prstGeom>
              <a:noFill/>
              <a:ln w="6350" cap="flat" cmpd="sng" algn="ctr">
                <a:solidFill>
                  <a:srgbClr val="9399A1"/>
                </a:solidFill>
                <a:prstDash val="solid"/>
                <a:miter lim="800000"/>
              </a:ln>
              <a:effectLst/>
            </p:spPr>
          </p:cxnSp>
          <p:sp>
            <p:nvSpPr>
              <p:cNvPr id="144" name="Oval 143">
                <a:extLst>
                  <a:ext uri="{FF2B5EF4-FFF2-40B4-BE49-F238E27FC236}">
                    <a16:creationId xmlns:a16="http://schemas.microsoft.com/office/drawing/2014/main" id="{1E852972-1CDB-2C8F-A279-1C96A5B2E86F}"/>
                  </a:ext>
                </a:extLst>
              </p:cNvPr>
              <p:cNvSpPr/>
              <p:nvPr userDrawn="1"/>
            </p:nvSpPr>
            <p:spPr>
              <a:xfrm>
                <a:off x="1973856" y="4814523"/>
                <a:ext cx="128016" cy="128016"/>
              </a:xfrm>
              <a:prstGeom prst="ellipse">
                <a:avLst/>
              </a:prstGeom>
              <a:solidFill>
                <a:srgbClr val="C03BC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Times New Roman"/>
                  <a:ea typeface="+mn-ea"/>
                  <a:cs typeface="+mn-cs"/>
                </a:endParaRPr>
              </a:p>
            </p:txBody>
          </p:sp>
        </p:grpSp>
        <p:grpSp>
          <p:nvGrpSpPr>
            <p:cNvPr id="145" name="Group 144">
              <a:extLst>
                <a:ext uri="{FF2B5EF4-FFF2-40B4-BE49-F238E27FC236}">
                  <a16:creationId xmlns:a16="http://schemas.microsoft.com/office/drawing/2014/main" id="{1A1ACE16-D531-257A-1C79-1AE932598551}"/>
                </a:ext>
              </a:extLst>
            </p:cNvPr>
            <p:cNvGrpSpPr/>
            <p:nvPr/>
          </p:nvGrpSpPr>
          <p:grpSpPr>
            <a:xfrm>
              <a:off x="2837508" y="3736399"/>
              <a:ext cx="128016" cy="502920"/>
              <a:chOff x="1973856" y="4439619"/>
              <a:chExt cx="128016" cy="502920"/>
            </a:xfrm>
          </p:grpSpPr>
          <p:cxnSp>
            <p:nvCxnSpPr>
              <p:cNvPr id="146" name="Straight Connector 145">
                <a:extLst>
                  <a:ext uri="{FF2B5EF4-FFF2-40B4-BE49-F238E27FC236}">
                    <a16:creationId xmlns:a16="http://schemas.microsoft.com/office/drawing/2014/main" id="{CCBAF38A-FC34-996C-A7CF-F66064F629BB}"/>
                  </a:ext>
                </a:extLst>
              </p:cNvPr>
              <p:cNvCxnSpPr>
                <a:cxnSpLocks/>
              </p:cNvCxnSpPr>
              <p:nvPr userDrawn="1"/>
            </p:nvCxnSpPr>
            <p:spPr>
              <a:xfrm rot="16200000">
                <a:off x="1818408" y="4659075"/>
                <a:ext cx="438912" cy="0"/>
              </a:xfrm>
              <a:prstGeom prst="line">
                <a:avLst/>
              </a:prstGeom>
              <a:noFill/>
              <a:ln w="6350" cap="flat" cmpd="sng" algn="ctr">
                <a:solidFill>
                  <a:srgbClr val="9399A1"/>
                </a:solidFill>
                <a:prstDash val="solid"/>
                <a:miter lim="800000"/>
              </a:ln>
              <a:effectLst/>
            </p:spPr>
          </p:cxnSp>
          <p:sp>
            <p:nvSpPr>
              <p:cNvPr id="147" name="Oval 146">
                <a:extLst>
                  <a:ext uri="{FF2B5EF4-FFF2-40B4-BE49-F238E27FC236}">
                    <a16:creationId xmlns:a16="http://schemas.microsoft.com/office/drawing/2014/main" id="{0331E170-BAF3-4A47-BE9E-FA4816CF25C0}"/>
                  </a:ext>
                </a:extLst>
              </p:cNvPr>
              <p:cNvSpPr/>
              <p:nvPr userDrawn="1"/>
            </p:nvSpPr>
            <p:spPr>
              <a:xfrm>
                <a:off x="1973856" y="4814523"/>
                <a:ext cx="128016" cy="128016"/>
              </a:xfrm>
              <a:prstGeom prst="ellipse">
                <a:avLst/>
              </a:prstGeom>
              <a:solidFill>
                <a:srgbClr val="C03BC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Times New Roman"/>
                  <a:ea typeface="+mn-ea"/>
                  <a:cs typeface="+mn-cs"/>
                </a:endParaRPr>
              </a:p>
            </p:txBody>
          </p:sp>
        </p:grpSp>
        <p:grpSp>
          <p:nvGrpSpPr>
            <p:cNvPr id="148" name="Group 147">
              <a:extLst>
                <a:ext uri="{FF2B5EF4-FFF2-40B4-BE49-F238E27FC236}">
                  <a16:creationId xmlns:a16="http://schemas.microsoft.com/office/drawing/2014/main" id="{2028DFCC-92D2-9A2F-3190-A7D3C6668350}"/>
                </a:ext>
              </a:extLst>
            </p:cNvPr>
            <p:cNvGrpSpPr/>
            <p:nvPr/>
          </p:nvGrpSpPr>
          <p:grpSpPr>
            <a:xfrm>
              <a:off x="4464154" y="3736399"/>
              <a:ext cx="128016" cy="502920"/>
              <a:chOff x="1973856" y="4439619"/>
              <a:chExt cx="128016" cy="502920"/>
            </a:xfrm>
          </p:grpSpPr>
          <p:cxnSp>
            <p:nvCxnSpPr>
              <p:cNvPr id="149" name="Straight Connector 148">
                <a:extLst>
                  <a:ext uri="{FF2B5EF4-FFF2-40B4-BE49-F238E27FC236}">
                    <a16:creationId xmlns:a16="http://schemas.microsoft.com/office/drawing/2014/main" id="{39B8CD95-086B-7756-159D-38CFA6C38A5B}"/>
                  </a:ext>
                </a:extLst>
              </p:cNvPr>
              <p:cNvCxnSpPr>
                <a:cxnSpLocks/>
              </p:cNvCxnSpPr>
              <p:nvPr userDrawn="1"/>
            </p:nvCxnSpPr>
            <p:spPr>
              <a:xfrm rot="16200000">
                <a:off x="1818408" y="4659075"/>
                <a:ext cx="438912" cy="0"/>
              </a:xfrm>
              <a:prstGeom prst="line">
                <a:avLst/>
              </a:prstGeom>
              <a:noFill/>
              <a:ln w="6350" cap="flat" cmpd="sng" algn="ctr">
                <a:solidFill>
                  <a:srgbClr val="9399A1"/>
                </a:solidFill>
                <a:prstDash val="solid"/>
                <a:miter lim="800000"/>
              </a:ln>
              <a:effectLst/>
            </p:spPr>
          </p:cxnSp>
          <p:sp>
            <p:nvSpPr>
              <p:cNvPr id="150" name="Oval 149">
                <a:extLst>
                  <a:ext uri="{FF2B5EF4-FFF2-40B4-BE49-F238E27FC236}">
                    <a16:creationId xmlns:a16="http://schemas.microsoft.com/office/drawing/2014/main" id="{161926C6-959B-B22E-70FF-9845E782EE37}"/>
                  </a:ext>
                </a:extLst>
              </p:cNvPr>
              <p:cNvSpPr/>
              <p:nvPr userDrawn="1"/>
            </p:nvSpPr>
            <p:spPr>
              <a:xfrm>
                <a:off x="1973856" y="4814523"/>
                <a:ext cx="128016" cy="128016"/>
              </a:xfrm>
              <a:prstGeom prst="ellipse">
                <a:avLst/>
              </a:prstGeom>
              <a:solidFill>
                <a:srgbClr val="C03BC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Times New Roman"/>
                  <a:ea typeface="+mn-ea"/>
                  <a:cs typeface="+mn-cs"/>
                </a:endParaRPr>
              </a:p>
            </p:txBody>
          </p:sp>
        </p:grpSp>
        <p:grpSp>
          <p:nvGrpSpPr>
            <p:cNvPr id="151" name="Group 150">
              <a:extLst>
                <a:ext uri="{FF2B5EF4-FFF2-40B4-BE49-F238E27FC236}">
                  <a16:creationId xmlns:a16="http://schemas.microsoft.com/office/drawing/2014/main" id="{9A84A1EE-420A-408F-17D8-049218D1DE25}"/>
                </a:ext>
              </a:extLst>
            </p:cNvPr>
            <p:cNvGrpSpPr/>
            <p:nvPr/>
          </p:nvGrpSpPr>
          <p:grpSpPr>
            <a:xfrm>
              <a:off x="5271841" y="3736399"/>
              <a:ext cx="128016" cy="502920"/>
              <a:chOff x="1973856" y="4439619"/>
              <a:chExt cx="128016" cy="502920"/>
            </a:xfrm>
          </p:grpSpPr>
          <p:cxnSp>
            <p:nvCxnSpPr>
              <p:cNvPr id="152" name="Straight Connector 151">
                <a:extLst>
                  <a:ext uri="{FF2B5EF4-FFF2-40B4-BE49-F238E27FC236}">
                    <a16:creationId xmlns:a16="http://schemas.microsoft.com/office/drawing/2014/main" id="{00795C90-EB7F-464D-69E9-ECC943EEE3FD}"/>
                  </a:ext>
                </a:extLst>
              </p:cNvPr>
              <p:cNvCxnSpPr>
                <a:cxnSpLocks/>
              </p:cNvCxnSpPr>
              <p:nvPr userDrawn="1"/>
            </p:nvCxnSpPr>
            <p:spPr>
              <a:xfrm rot="16200000">
                <a:off x="1818408" y="4659075"/>
                <a:ext cx="438912" cy="0"/>
              </a:xfrm>
              <a:prstGeom prst="line">
                <a:avLst/>
              </a:prstGeom>
              <a:noFill/>
              <a:ln w="6350" cap="flat" cmpd="sng" algn="ctr">
                <a:solidFill>
                  <a:srgbClr val="9399A1"/>
                </a:solidFill>
                <a:prstDash val="solid"/>
                <a:miter lim="800000"/>
              </a:ln>
              <a:effectLst/>
            </p:spPr>
          </p:cxnSp>
          <p:sp>
            <p:nvSpPr>
              <p:cNvPr id="153" name="Oval 152">
                <a:extLst>
                  <a:ext uri="{FF2B5EF4-FFF2-40B4-BE49-F238E27FC236}">
                    <a16:creationId xmlns:a16="http://schemas.microsoft.com/office/drawing/2014/main" id="{01741351-E588-A809-4960-2FC9979C4D39}"/>
                  </a:ext>
                </a:extLst>
              </p:cNvPr>
              <p:cNvSpPr/>
              <p:nvPr userDrawn="1"/>
            </p:nvSpPr>
            <p:spPr>
              <a:xfrm>
                <a:off x="1973856" y="4814523"/>
                <a:ext cx="128016" cy="128016"/>
              </a:xfrm>
              <a:prstGeom prst="ellipse">
                <a:avLst/>
              </a:prstGeom>
              <a:solidFill>
                <a:srgbClr val="C03BC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Times New Roman"/>
                  <a:ea typeface="+mn-ea"/>
                  <a:cs typeface="+mn-cs"/>
                </a:endParaRPr>
              </a:p>
            </p:txBody>
          </p:sp>
        </p:grpSp>
        <p:grpSp>
          <p:nvGrpSpPr>
            <p:cNvPr id="154" name="Group 153">
              <a:extLst>
                <a:ext uri="{FF2B5EF4-FFF2-40B4-BE49-F238E27FC236}">
                  <a16:creationId xmlns:a16="http://schemas.microsoft.com/office/drawing/2014/main" id="{671CE640-A99D-BE4D-0CA3-D949D2257517}"/>
                </a:ext>
              </a:extLst>
            </p:cNvPr>
            <p:cNvGrpSpPr/>
            <p:nvPr/>
          </p:nvGrpSpPr>
          <p:grpSpPr>
            <a:xfrm>
              <a:off x="6893881" y="3736399"/>
              <a:ext cx="128016" cy="502920"/>
              <a:chOff x="6841493" y="4439619"/>
              <a:chExt cx="128016" cy="502920"/>
            </a:xfrm>
          </p:grpSpPr>
          <p:cxnSp>
            <p:nvCxnSpPr>
              <p:cNvPr id="155" name="Straight Connector 154">
                <a:extLst>
                  <a:ext uri="{FF2B5EF4-FFF2-40B4-BE49-F238E27FC236}">
                    <a16:creationId xmlns:a16="http://schemas.microsoft.com/office/drawing/2014/main" id="{E26EF808-4852-8E98-A225-523360DBFE23}"/>
                  </a:ext>
                </a:extLst>
              </p:cNvPr>
              <p:cNvCxnSpPr>
                <a:cxnSpLocks/>
              </p:cNvCxnSpPr>
              <p:nvPr userDrawn="1"/>
            </p:nvCxnSpPr>
            <p:spPr>
              <a:xfrm rot="16200000">
                <a:off x="6686045" y="4659075"/>
                <a:ext cx="438912" cy="0"/>
              </a:xfrm>
              <a:prstGeom prst="line">
                <a:avLst/>
              </a:prstGeom>
              <a:noFill/>
              <a:ln w="6350" cap="flat" cmpd="sng" algn="ctr">
                <a:solidFill>
                  <a:srgbClr val="9399A1"/>
                </a:solidFill>
                <a:prstDash val="solid"/>
                <a:miter lim="800000"/>
              </a:ln>
              <a:effectLst/>
            </p:spPr>
          </p:cxnSp>
          <p:sp>
            <p:nvSpPr>
              <p:cNvPr id="156" name="Oval 155">
                <a:extLst>
                  <a:ext uri="{FF2B5EF4-FFF2-40B4-BE49-F238E27FC236}">
                    <a16:creationId xmlns:a16="http://schemas.microsoft.com/office/drawing/2014/main" id="{615C8B61-72E7-0B9D-46DA-03D0BC9EE920}"/>
                  </a:ext>
                </a:extLst>
              </p:cNvPr>
              <p:cNvSpPr/>
              <p:nvPr userDrawn="1"/>
            </p:nvSpPr>
            <p:spPr>
              <a:xfrm>
                <a:off x="6841493" y="4814523"/>
                <a:ext cx="128016" cy="128016"/>
              </a:xfrm>
              <a:prstGeom prst="ellipse">
                <a:avLst/>
              </a:prstGeom>
              <a:solidFill>
                <a:srgbClr val="C03BC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Times New Roman"/>
                  <a:ea typeface="+mn-ea"/>
                  <a:cs typeface="+mn-cs"/>
                </a:endParaRPr>
              </a:p>
            </p:txBody>
          </p:sp>
        </p:grpSp>
        <p:grpSp>
          <p:nvGrpSpPr>
            <p:cNvPr id="159" name="Group 158">
              <a:extLst>
                <a:ext uri="{FF2B5EF4-FFF2-40B4-BE49-F238E27FC236}">
                  <a16:creationId xmlns:a16="http://schemas.microsoft.com/office/drawing/2014/main" id="{DF5334FC-F3DD-1E98-8A3D-263A8FFF714F}"/>
                </a:ext>
              </a:extLst>
            </p:cNvPr>
            <p:cNvGrpSpPr/>
            <p:nvPr/>
          </p:nvGrpSpPr>
          <p:grpSpPr>
            <a:xfrm>
              <a:off x="7705902" y="3736399"/>
              <a:ext cx="128016" cy="502920"/>
              <a:chOff x="1973856" y="4439619"/>
              <a:chExt cx="128016" cy="502920"/>
            </a:xfrm>
          </p:grpSpPr>
          <p:cxnSp>
            <p:nvCxnSpPr>
              <p:cNvPr id="160" name="Straight Connector 159">
                <a:extLst>
                  <a:ext uri="{FF2B5EF4-FFF2-40B4-BE49-F238E27FC236}">
                    <a16:creationId xmlns:a16="http://schemas.microsoft.com/office/drawing/2014/main" id="{C6B05AD3-D05D-C91D-2B5E-FD9E5E83F519}"/>
                  </a:ext>
                </a:extLst>
              </p:cNvPr>
              <p:cNvCxnSpPr>
                <a:cxnSpLocks/>
              </p:cNvCxnSpPr>
              <p:nvPr userDrawn="1"/>
            </p:nvCxnSpPr>
            <p:spPr>
              <a:xfrm rot="16200000">
                <a:off x="1818408" y="4659075"/>
                <a:ext cx="438912" cy="0"/>
              </a:xfrm>
              <a:prstGeom prst="line">
                <a:avLst/>
              </a:prstGeom>
              <a:noFill/>
              <a:ln w="6350" cap="flat" cmpd="sng" algn="ctr">
                <a:solidFill>
                  <a:srgbClr val="9399A1"/>
                </a:solidFill>
                <a:prstDash val="solid"/>
                <a:miter lim="800000"/>
              </a:ln>
              <a:effectLst/>
            </p:spPr>
          </p:cxnSp>
          <p:sp>
            <p:nvSpPr>
              <p:cNvPr id="161" name="Oval 160">
                <a:extLst>
                  <a:ext uri="{FF2B5EF4-FFF2-40B4-BE49-F238E27FC236}">
                    <a16:creationId xmlns:a16="http://schemas.microsoft.com/office/drawing/2014/main" id="{E95B2830-C325-0DEA-52E5-0507AE41C3D8}"/>
                  </a:ext>
                </a:extLst>
              </p:cNvPr>
              <p:cNvSpPr/>
              <p:nvPr userDrawn="1"/>
            </p:nvSpPr>
            <p:spPr>
              <a:xfrm>
                <a:off x="1973856" y="4814523"/>
                <a:ext cx="128016" cy="128016"/>
              </a:xfrm>
              <a:prstGeom prst="ellipse">
                <a:avLst/>
              </a:prstGeom>
              <a:solidFill>
                <a:srgbClr val="C03BC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Times New Roman"/>
                  <a:ea typeface="+mn-ea"/>
                  <a:cs typeface="+mn-cs"/>
                </a:endParaRPr>
              </a:p>
            </p:txBody>
          </p:sp>
        </p:grpSp>
        <p:grpSp>
          <p:nvGrpSpPr>
            <p:cNvPr id="162" name="Group 161">
              <a:extLst>
                <a:ext uri="{FF2B5EF4-FFF2-40B4-BE49-F238E27FC236}">
                  <a16:creationId xmlns:a16="http://schemas.microsoft.com/office/drawing/2014/main" id="{946264B7-124B-CE90-84CB-25CC1CB2CBD2}"/>
                </a:ext>
              </a:extLst>
            </p:cNvPr>
            <p:cNvGrpSpPr/>
            <p:nvPr/>
          </p:nvGrpSpPr>
          <p:grpSpPr>
            <a:xfrm>
              <a:off x="9327941" y="3736399"/>
              <a:ext cx="128016" cy="502920"/>
              <a:chOff x="1973856" y="4439619"/>
              <a:chExt cx="128016" cy="502920"/>
            </a:xfrm>
          </p:grpSpPr>
          <p:cxnSp>
            <p:nvCxnSpPr>
              <p:cNvPr id="163" name="Straight Connector 162">
                <a:extLst>
                  <a:ext uri="{FF2B5EF4-FFF2-40B4-BE49-F238E27FC236}">
                    <a16:creationId xmlns:a16="http://schemas.microsoft.com/office/drawing/2014/main" id="{B4F379FE-4F85-1D0F-E461-80F3A1829CF3}"/>
                  </a:ext>
                </a:extLst>
              </p:cNvPr>
              <p:cNvCxnSpPr>
                <a:cxnSpLocks/>
              </p:cNvCxnSpPr>
              <p:nvPr userDrawn="1"/>
            </p:nvCxnSpPr>
            <p:spPr>
              <a:xfrm rot="16200000">
                <a:off x="1818408" y="4659075"/>
                <a:ext cx="438912" cy="0"/>
              </a:xfrm>
              <a:prstGeom prst="line">
                <a:avLst/>
              </a:prstGeom>
              <a:noFill/>
              <a:ln w="6350" cap="flat" cmpd="sng" algn="ctr">
                <a:solidFill>
                  <a:srgbClr val="9399A1"/>
                </a:solidFill>
                <a:prstDash val="solid"/>
                <a:miter lim="800000"/>
              </a:ln>
              <a:effectLst/>
            </p:spPr>
          </p:cxnSp>
          <p:sp>
            <p:nvSpPr>
              <p:cNvPr id="165" name="Oval 164">
                <a:extLst>
                  <a:ext uri="{FF2B5EF4-FFF2-40B4-BE49-F238E27FC236}">
                    <a16:creationId xmlns:a16="http://schemas.microsoft.com/office/drawing/2014/main" id="{7DDB68DD-D6CD-8C25-5AFA-98804D197F1F}"/>
                  </a:ext>
                </a:extLst>
              </p:cNvPr>
              <p:cNvSpPr/>
              <p:nvPr userDrawn="1"/>
            </p:nvSpPr>
            <p:spPr>
              <a:xfrm>
                <a:off x="1973856" y="4814523"/>
                <a:ext cx="128016" cy="128016"/>
              </a:xfrm>
              <a:prstGeom prst="ellipse">
                <a:avLst/>
              </a:prstGeom>
              <a:solidFill>
                <a:srgbClr val="C03BC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Times New Roman"/>
                  <a:ea typeface="+mn-ea"/>
                  <a:cs typeface="+mn-cs"/>
                </a:endParaRPr>
              </a:p>
            </p:txBody>
          </p:sp>
        </p:grpSp>
        <p:grpSp>
          <p:nvGrpSpPr>
            <p:cNvPr id="166" name="Group 165">
              <a:extLst>
                <a:ext uri="{FF2B5EF4-FFF2-40B4-BE49-F238E27FC236}">
                  <a16:creationId xmlns:a16="http://schemas.microsoft.com/office/drawing/2014/main" id="{819CC14C-8AAA-6B24-0437-545FE5C807D1}"/>
                </a:ext>
              </a:extLst>
            </p:cNvPr>
            <p:cNvGrpSpPr/>
            <p:nvPr/>
          </p:nvGrpSpPr>
          <p:grpSpPr>
            <a:xfrm>
              <a:off x="10139962" y="3736399"/>
              <a:ext cx="128016" cy="502920"/>
              <a:chOff x="1973856" y="4439619"/>
              <a:chExt cx="128016" cy="502920"/>
            </a:xfrm>
          </p:grpSpPr>
          <p:cxnSp>
            <p:nvCxnSpPr>
              <p:cNvPr id="167" name="Straight Connector 166">
                <a:extLst>
                  <a:ext uri="{FF2B5EF4-FFF2-40B4-BE49-F238E27FC236}">
                    <a16:creationId xmlns:a16="http://schemas.microsoft.com/office/drawing/2014/main" id="{EFA84D4C-D592-1552-2ED4-6ADF95C232CE}"/>
                  </a:ext>
                </a:extLst>
              </p:cNvPr>
              <p:cNvCxnSpPr>
                <a:cxnSpLocks/>
              </p:cNvCxnSpPr>
              <p:nvPr userDrawn="1"/>
            </p:nvCxnSpPr>
            <p:spPr>
              <a:xfrm rot="16200000">
                <a:off x="1818408" y="4659075"/>
                <a:ext cx="438912" cy="0"/>
              </a:xfrm>
              <a:prstGeom prst="line">
                <a:avLst/>
              </a:prstGeom>
              <a:noFill/>
              <a:ln w="6350" cap="flat" cmpd="sng" algn="ctr">
                <a:solidFill>
                  <a:srgbClr val="9399A1"/>
                </a:solidFill>
                <a:prstDash val="solid"/>
                <a:miter lim="800000"/>
              </a:ln>
              <a:effectLst/>
            </p:spPr>
          </p:cxnSp>
          <p:sp>
            <p:nvSpPr>
              <p:cNvPr id="168" name="Oval 167">
                <a:extLst>
                  <a:ext uri="{FF2B5EF4-FFF2-40B4-BE49-F238E27FC236}">
                    <a16:creationId xmlns:a16="http://schemas.microsoft.com/office/drawing/2014/main" id="{ED7CC672-8E95-15DF-C5C8-638A820E2C22}"/>
                  </a:ext>
                </a:extLst>
              </p:cNvPr>
              <p:cNvSpPr/>
              <p:nvPr userDrawn="1"/>
            </p:nvSpPr>
            <p:spPr>
              <a:xfrm>
                <a:off x="1973856" y="4814523"/>
                <a:ext cx="128016" cy="128016"/>
              </a:xfrm>
              <a:prstGeom prst="ellipse">
                <a:avLst/>
              </a:prstGeom>
              <a:solidFill>
                <a:srgbClr val="C03BC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Times New Roman"/>
                  <a:ea typeface="+mn-ea"/>
                  <a:cs typeface="+mn-cs"/>
                </a:endParaRPr>
              </a:p>
            </p:txBody>
          </p:sp>
        </p:grpSp>
        <p:grpSp>
          <p:nvGrpSpPr>
            <p:cNvPr id="169" name="Group 168">
              <a:extLst>
                <a:ext uri="{FF2B5EF4-FFF2-40B4-BE49-F238E27FC236}">
                  <a16:creationId xmlns:a16="http://schemas.microsoft.com/office/drawing/2014/main" id="{E57FABF8-C9CD-DE83-6F09-FFAD36D7A845}"/>
                </a:ext>
              </a:extLst>
            </p:cNvPr>
            <p:cNvGrpSpPr/>
            <p:nvPr/>
          </p:nvGrpSpPr>
          <p:grpSpPr>
            <a:xfrm>
              <a:off x="3584792" y="3736399"/>
              <a:ext cx="256032" cy="567629"/>
              <a:chOff x="3532404" y="4439619"/>
              <a:chExt cx="256032" cy="567629"/>
            </a:xfrm>
          </p:grpSpPr>
          <p:cxnSp>
            <p:nvCxnSpPr>
              <p:cNvPr id="170" name="Straight Connector 169">
                <a:extLst>
                  <a:ext uri="{FF2B5EF4-FFF2-40B4-BE49-F238E27FC236}">
                    <a16:creationId xmlns:a16="http://schemas.microsoft.com/office/drawing/2014/main" id="{2F3912D4-8386-876D-B05F-2FB867B023C1}"/>
                  </a:ext>
                </a:extLst>
              </p:cNvPr>
              <p:cNvCxnSpPr>
                <a:cxnSpLocks/>
                <a:endCxn id="49" idx="2"/>
              </p:cNvCxnSpPr>
              <p:nvPr userDrawn="1"/>
            </p:nvCxnSpPr>
            <p:spPr>
              <a:xfrm flipV="1">
                <a:off x="3660874" y="4439619"/>
                <a:ext cx="0" cy="567629"/>
              </a:xfrm>
              <a:prstGeom prst="line">
                <a:avLst/>
              </a:prstGeom>
              <a:noFill/>
              <a:ln w="6350" cap="flat" cmpd="sng" algn="ctr">
                <a:solidFill>
                  <a:srgbClr val="9399A1"/>
                </a:solidFill>
                <a:prstDash val="solid"/>
                <a:miter lim="800000"/>
              </a:ln>
              <a:effectLst/>
            </p:spPr>
          </p:cxnSp>
          <p:sp>
            <p:nvSpPr>
              <p:cNvPr id="171" name="Oval 170">
                <a:extLst>
                  <a:ext uri="{FF2B5EF4-FFF2-40B4-BE49-F238E27FC236}">
                    <a16:creationId xmlns:a16="http://schemas.microsoft.com/office/drawing/2014/main" id="{CF1AAC4B-E3AA-54A3-5E59-A0F9C3418F17}"/>
                  </a:ext>
                </a:extLst>
              </p:cNvPr>
              <p:cNvSpPr/>
              <p:nvPr userDrawn="1"/>
            </p:nvSpPr>
            <p:spPr>
              <a:xfrm>
                <a:off x="3532404" y="4751216"/>
                <a:ext cx="256032" cy="256032"/>
              </a:xfrm>
              <a:prstGeom prst="ellipse">
                <a:avLst/>
              </a:prstGeom>
              <a:solidFill>
                <a:srgbClr val="C03BC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Times New Roman"/>
                  <a:ea typeface="+mn-ea"/>
                  <a:cs typeface="+mn-cs"/>
                </a:endParaRPr>
              </a:p>
            </p:txBody>
          </p:sp>
        </p:grpSp>
        <p:grpSp>
          <p:nvGrpSpPr>
            <p:cNvPr id="172" name="Group 171">
              <a:extLst>
                <a:ext uri="{FF2B5EF4-FFF2-40B4-BE49-F238E27FC236}">
                  <a16:creationId xmlns:a16="http://schemas.microsoft.com/office/drawing/2014/main" id="{95E292F0-3E3C-EBDA-0752-6E5EA7CAFE4C}"/>
                </a:ext>
              </a:extLst>
            </p:cNvPr>
            <p:cNvGrpSpPr/>
            <p:nvPr/>
          </p:nvGrpSpPr>
          <p:grpSpPr>
            <a:xfrm>
              <a:off x="6018853" y="3390445"/>
              <a:ext cx="256032" cy="913583"/>
              <a:chOff x="5966465" y="4093665"/>
              <a:chExt cx="256032" cy="913583"/>
            </a:xfrm>
          </p:grpSpPr>
          <p:cxnSp>
            <p:nvCxnSpPr>
              <p:cNvPr id="173" name="Straight Connector 172">
                <a:extLst>
                  <a:ext uri="{FF2B5EF4-FFF2-40B4-BE49-F238E27FC236}">
                    <a16:creationId xmlns:a16="http://schemas.microsoft.com/office/drawing/2014/main" id="{33B0D0E6-CA07-51C7-2B05-16D7E6165FA5}"/>
                  </a:ext>
                </a:extLst>
              </p:cNvPr>
              <p:cNvCxnSpPr>
                <a:cxnSpLocks/>
              </p:cNvCxnSpPr>
              <p:nvPr/>
            </p:nvCxnSpPr>
            <p:spPr>
              <a:xfrm flipV="1">
                <a:off x="6094481" y="4093665"/>
                <a:ext cx="0" cy="813152"/>
              </a:xfrm>
              <a:prstGeom prst="line">
                <a:avLst/>
              </a:prstGeom>
              <a:noFill/>
              <a:ln w="6350" cap="flat" cmpd="sng" algn="ctr">
                <a:solidFill>
                  <a:srgbClr val="9399A1"/>
                </a:solidFill>
                <a:prstDash val="solid"/>
                <a:miter lim="800000"/>
              </a:ln>
              <a:effectLst/>
            </p:spPr>
          </p:cxnSp>
          <p:sp>
            <p:nvSpPr>
              <p:cNvPr id="174" name="Oval 173">
                <a:extLst>
                  <a:ext uri="{FF2B5EF4-FFF2-40B4-BE49-F238E27FC236}">
                    <a16:creationId xmlns:a16="http://schemas.microsoft.com/office/drawing/2014/main" id="{0DEDC587-2E4C-04AD-53DB-4167F58DEEF6}"/>
                  </a:ext>
                </a:extLst>
              </p:cNvPr>
              <p:cNvSpPr/>
              <p:nvPr userDrawn="1"/>
            </p:nvSpPr>
            <p:spPr>
              <a:xfrm>
                <a:off x="5966465" y="4751216"/>
                <a:ext cx="256032" cy="256032"/>
              </a:xfrm>
              <a:prstGeom prst="ellipse">
                <a:avLst/>
              </a:prstGeom>
              <a:solidFill>
                <a:srgbClr val="C03BC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Times New Roman"/>
                  <a:ea typeface="+mn-ea"/>
                  <a:cs typeface="+mn-cs"/>
                </a:endParaRPr>
              </a:p>
            </p:txBody>
          </p:sp>
        </p:grpSp>
        <p:grpSp>
          <p:nvGrpSpPr>
            <p:cNvPr id="175" name="Group 174">
              <a:extLst>
                <a:ext uri="{FF2B5EF4-FFF2-40B4-BE49-F238E27FC236}">
                  <a16:creationId xmlns:a16="http://schemas.microsoft.com/office/drawing/2014/main" id="{D28B3195-DA98-236C-D7DF-EE309F83FA61}"/>
                </a:ext>
              </a:extLst>
            </p:cNvPr>
            <p:cNvGrpSpPr/>
            <p:nvPr/>
          </p:nvGrpSpPr>
          <p:grpSpPr>
            <a:xfrm>
              <a:off x="8452913" y="3390445"/>
              <a:ext cx="256032" cy="913583"/>
              <a:chOff x="8400525" y="4093665"/>
              <a:chExt cx="256032" cy="913583"/>
            </a:xfrm>
          </p:grpSpPr>
          <p:cxnSp>
            <p:nvCxnSpPr>
              <p:cNvPr id="176" name="Straight Connector 175">
                <a:extLst>
                  <a:ext uri="{FF2B5EF4-FFF2-40B4-BE49-F238E27FC236}">
                    <a16:creationId xmlns:a16="http://schemas.microsoft.com/office/drawing/2014/main" id="{F7B8B1CF-A95A-3F59-4DE0-EC26FE611989}"/>
                  </a:ext>
                </a:extLst>
              </p:cNvPr>
              <p:cNvCxnSpPr>
                <a:cxnSpLocks/>
              </p:cNvCxnSpPr>
              <p:nvPr userDrawn="1"/>
            </p:nvCxnSpPr>
            <p:spPr>
              <a:xfrm flipV="1">
                <a:off x="8528541" y="4093665"/>
                <a:ext cx="0" cy="813152"/>
              </a:xfrm>
              <a:prstGeom prst="line">
                <a:avLst/>
              </a:prstGeom>
              <a:noFill/>
              <a:ln w="6350" cap="flat" cmpd="sng" algn="ctr">
                <a:solidFill>
                  <a:srgbClr val="9399A1"/>
                </a:solidFill>
                <a:prstDash val="solid"/>
                <a:miter lim="800000"/>
              </a:ln>
              <a:effectLst/>
            </p:spPr>
          </p:cxnSp>
          <p:sp>
            <p:nvSpPr>
              <p:cNvPr id="177" name="Oval 176">
                <a:extLst>
                  <a:ext uri="{FF2B5EF4-FFF2-40B4-BE49-F238E27FC236}">
                    <a16:creationId xmlns:a16="http://schemas.microsoft.com/office/drawing/2014/main" id="{DB67D412-9B94-0F07-110D-F19CF9691E9F}"/>
                  </a:ext>
                </a:extLst>
              </p:cNvPr>
              <p:cNvSpPr/>
              <p:nvPr userDrawn="1"/>
            </p:nvSpPr>
            <p:spPr>
              <a:xfrm>
                <a:off x="8400525" y="4751216"/>
                <a:ext cx="256032" cy="256032"/>
              </a:xfrm>
              <a:prstGeom prst="ellipse">
                <a:avLst/>
              </a:prstGeom>
              <a:solidFill>
                <a:srgbClr val="C03BC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Times New Roman"/>
                  <a:ea typeface="+mn-ea"/>
                  <a:cs typeface="+mn-cs"/>
                </a:endParaRPr>
              </a:p>
            </p:txBody>
          </p:sp>
        </p:grpSp>
        <p:grpSp>
          <p:nvGrpSpPr>
            <p:cNvPr id="178" name="Group 177">
              <a:extLst>
                <a:ext uri="{FF2B5EF4-FFF2-40B4-BE49-F238E27FC236}">
                  <a16:creationId xmlns:a16="http://schemas.microsoft.com/office/drawing/2014/main" id="{A7DF5731-B8C4-3E7B-47FC-D2308F694743}"/>
                </a:ext>
              </a:extLst>
            </p:cNvPr>
            <p:cNvGrpSpPr/>
            <p:nvPr/>
          </p:nvGrpSpPr>
          <p:grpSpPr>
            <a:xfrm>
              <a:off x="10886973" y="2936678"/>
              <a:ext cx="256032" cy="1372502"/>
              <a:chOff x="10834585" y="3660289"/>
              <a:chExt cx="256032" cy="1352111"/>
            </a:xfrm>
          </p:grpSpPr>
          <p:cxnSp>
            <p:nvCxnSpPr>
              <p:cNvPr id="180" name="Straight Connector 179">
                <a:extLst>
                  <a:ext uri="{FF2B5EF4-FFF2-40B4-BE49-F238E27FC236}">
                    <a16:creationId xmlns:a16="http://schemas.microsoft.com/office/drawing/2014/main" id="{30E11E4D-A202-247A-D41D-B4797F4B4AAC}"/>
                  </a:ext>
                </a:extLst>
              </p:cNvPr>
              <p:cNvCxnSpPr>
                <a:cxnSpLocks/>
              </p:cNvCxnSpPr>
              <p:nvPr userDrawn="1"/>
            </p:nvCxnSpPr>
            <p:spPr>
              <a:xfrm flipV="1">
                <a:off x="10962601" y="3660289"/>
                <a:ext cx="0" cy="1246528"/>
              </a:xfrm>
              <a:prstGeom prst="line">
                <a:avLst/>
              </a:prstGeom>
              <a:noFill/>
              <a:ln w="6350" cap="flat" cmpd="sng" algn="ctr">
                <a:solidFill>
                  <a:srgbClr val="9399A1"/>
                </a:solidFill>
                <a:prstDash val="solid"/>
                <a:miter lim="800000"/>
              </a:ln>
              <a:effectLst/>
            </p:spPr>
          </p:cxnSp>
          <p:sp>
            <p:nvSpPr>
              <p:cNvPr id="181" name="Oval 180">
                <a:extLst>
                  <a:ext uri="{FF2B5EF4-FFF2-40B4-BE49-F238E27FC236}">
                    <a16:creationId xmlns:a16="http://schemas.microsoft.com/office/drawing/2014/main" id="{956BE044-8CDB-C9BA-D3F2-6DB8CC6E3D85}"/>
                  </a:ext>
                </a:extLst>
              </p:cNvPr>
              <p:cNvSpPr/>
              <p:nvPr userDrawn="1"/>
            </p:nvSpPr>
            <p:spPr>
              <a:xfrm>
                <a:off x="10834585" y="4756368"/>
                <a:ext cx="256032" cy="256032"/>
              </a:xfrm>
              <a:prstGeom prst="ellipse">
                <a:avLst/>
              </a:prstGeom>
              <a:solidFill>
                <a:srgbClr val="C03BC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Times New Roman"/>
                  <a:ea typeface="+mn-ea"/>
                  <a:cs typeface="+mn-cs"/>
                </a:endParaRPr>
              </a:p>
            </p:txBody>
          </p:sp>
        </p:grpSp>
        <p:sp>
          <p:nvSpPr>
            <p:cNvPr id="46" name="Text Placeholder 5">
              <a:extLst>
                <a:ext uri="{FF2B5EF4-FFF2-40B4-BE49-F238E27FC236}">
                  <a16:creationId xmlns:a16="http://schemas.microsoft.com/office/drawing/2014/main" id="{1629CAF6-FCF6-07A2-12AD-0E5E38055730}"/>
                </a:ext>
              </a:extLst>
            </p:cNvPr>
            <p:cNvSpPr txBox="1">
              <a:spLocks/>
            </p:cNvSpPr>
            <p:nvPr/>
          </p:nvSpPr>
          <p:spPr>
            <a:xfrm>
              <a:off x="990711" y="3160327"/>
              <a:ext cx="576072" cy="576072"/>
            </a:xfrm>
            <a:prstGeom prst="rect">
              <a:avLst/>
            </a:prstGeom>
            <a:solidFill>
              <a:schemeClr val="bg1">
                <a:lumMod val="95000"/>
              </a:schemeClr>
            </a:solidFill>
          </p:spPr>
          <p:txBody>
            <a:bodyPr vert="horz" lIns="91440" tIns="45720" rIns="91440" bIns="4572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1" i="0" u="none" strike="noStrike" kern="1200" cap="none" spc="0" normalizeH="0" baseline="0" noProof="0">
                  <a:ln>
                    <a:noFill/>
                  </a:ln>
                  <a:solidFill>
                    <a:srgbClr val="C03BC4"/>
                  </a:solidFill>
                  <a:effectLst/>
                  <a:uLnTx/>
                  <a:uFillTx/>
                  <a:latin typeface="Segoe UI Semibold" panose="020B0502040204020203" pitchFamily="34" charset="0"/>
                  <a:ea typeface="+mn-ea"/>
                  <a:cs typeface="Segoe UI Semibold" panose="020B0502040204020203" pitchFamily="34" charset="0"/>
                </a:rPr>
                <a:t>00</a:t>
              </a:r>
            </a:p>
          </p:txBody>
        </p:sp>
        <p:sp>
          <p:nvSpPr>
            <p:cNvPr id="53" name="Text Placeholder 16">
              <a:extLst>
                <a:ext uri="{FF2B5EF4-FFF2-40B4-BE49-F238E27FC236}">
                  <a16:creationId xmlns:a16="http://schemas.microsoft.com/office/drawing/2014/main" id="{DEEB9612-7F17-C10E-0E93-B23119BD3E32}"/>
                </a:ext>
              </a:extLst>
            </p:cNvPr>
            <p:cNvSpPr txBox="1">
              <a:spLocks/>
            </p:cNvSpPr>
            <p:nvPr/>
          </p:nvSpPr>
          <p:spPr>
            <a:xfrm>
              <a:off x="5859741" y="3160327"/>
              <a:ext cx="576072" cy="576072"/>
            </a:xfrm>
            <a:prstGeom prst="rect">
              <a:avLst/>
            </a:prstGeom>
            <a:solidFill>
              <a:schemeClr val="bg1">
                <a:lumMod val="95000"/>
              </a:schemeClr>
            </a:solidFill>
          </p:spPr>
          <p:txBody>
            <a:bodyPr vert="horz" lIns="91440" tIns="45720" rIns="91440" bIns="4572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1" i="0" u="none" strike="noStrike" kern="1200" cap="none" spc="0" normalizeH="0" baseline="0" noProof="0">
                  <a:ln>
                    <a:noFill/>
                  </a:ln>
                  <a:solidFill>
                    <a:srgbClr val="C03BC4"/>
                  </a:solidFill>
                  <a:effectLst/>
                  <a:uLnTx/>
                  <a:uFillTx/>
                  <a:latin typeface="Segoe UI Semibold" panose="020B0502040204020203" pitchFamily="34" charset="0"/>
                  <a:ea typeface="+mn-ea"/>
                  <a:cs typeface="Segoe UI Semibold" panose="020B0502040204020203" pitchFamily="34" charset="0"/>
                </a:rPr>
                <a:t>06</a:t>
              </a:r>
            </a:p>
          </p:txBody>
        </p:sp>
        <p:sp>
          <p:nvSpPr>
            <p:cNvPr id="57" name="Text Placeholder 14">
              <a:extLst>
                <a:ext uri="{FF2B5EF4-FFF2-40B4-BE49-F238E27FC236}">
                  <a16:creationId xmlns:a16="http://schemas.microsoft.com/office/drawing/2014/main" id="{86A5B0AA-14C0-5780-419B-FFBC75425E09}"/>
                </a:ext>
              </a:extLst>
            </p:cNvPr>
            <p:cNvSpPr txBox="1">
              <a:spLocks/>
            </p:cNvSpPr>
            <p:nvPr/>
          </p:nvSpPr>
          <p:spPr>
            <a:xfrm>
              <a:off x="8294256" y="3160327"/>
              <a:ext cx="576072" cy="576072"/>
            </a:xfrm>
            <a:prstGeom prst="rect">
              <a:avLst/>
            </a:prstGeom>
            <a:solidFill>
              <a:schemeClr val="bg1">
                <a:lumMod val="95000"/>
              </a:schemeClr>
            </a:solidFill>
          </p:spPr>
          <p:txBody>
            <a:bodyPr vert="horz" lIns="91440" tIns="45720" rIns="91440" bIns="4572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1" i="0" u="none" strike="noStrike" kern="1200" cap="none" spc="0" normalizeH="0" baseline="0" noProof="0">
                  <a:ln>
                    <a:noFill/>
                  </a:ln>
                  <a:solidFill>
                    <a:srgbClr val="C03BC4"/>
                  </a:solidFill>
                  <a:effectLst/>
                  <a:uLnTx/>
                  <a:uFillTx/>
                  <a:latin typeface="Segoe UI Semibold" panose="020B0502040204020203" pitchFamily="34" charset="0"/>
                  <a:ea typeface="+mn-ea"/>
                  <a:cs typeface="Segoe UI Semibold" panose="020B0502040204020203" pitchFamily="34" charset="0"/>
                </a:rPr>
                <a:t>09</a:t>
              </a:r>
            </a:p>
          </p:txBody>
        </p:sp>
        <p:sp>
          <p:nvSpPr>
            <p:cNvPr id="61" name="Text Placeholder 10">
              <a:extLst>
                <a:ext uri="{FF2B5EF4-FFF2-40B4-BE49-F238E27FC236}">
                  <a16:creationId xmlns:a16="http://schemas.microsoft.com/office/drawing/2014/main" id="{F6EB3F06-ACF2-4777-32B8-CCDB456E0639}"/>
                </a:ext>
              </a:extLst>
            </p:cNvPr>
            <p:cNvSpPr txBox="1">
              <a:spLocks/>
            </p:cNvSpPr>
            <p:nvPr/>
          </p:nvSpPr>
          <p:spPr>
            <a:xfrm>
              <a:off x="10728777" y="3160327"/>
              <a:ext cx="576072" cy="576072"/>
            </a:xfrm>
            <a:prstGeom prst="rect">
              <a:avLst/>
            </a:prstGeom>
            <a:solidFill>
              <a:schemeClr val="bg1">
                <a:lumMod val="95000"/>
              </a:schemeClr>
            </a:solidFill>
          </p:spPr>
          <p:txBody>
            <a:bodyPr vert="horz" lIns="91440" tIns="45720" rIns="91440" bIns="4572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1" i="0" u="none" strike="noStrike" kern="1200" cap="none" spc="0" normalizeH="0" baseline="0" noProof="0">
                  <a:ln>
                    <a:noFill/>
                  </a:ln>
                  <a:solidFill>
                    <a:srgbClr val="C03BC4"/>
                  </a:solidFill>
                  <a:effectLst/>
                  <a:uLnTx/>
                  <a:uFillTx/>
                  <a:latin typeface="Segoe UI Semibold" panose="020B0502040204020203" pitchFamily="34" charset="0"/>
                  <a:ea typeface="+mn-ea"/>
                  <a:cs typeface="Segoe UI Semibold" panose="020B0502040204020203" pitchFamily="34" charset="0"/>
                </a:rPr>
                <a:t>12</a:t>
              </a:r>
            </a:p>
          </p:txBody>
        </p:sp>
      </p:grpSp>
    </p:spTree>
    <p:extLst>
      <p:ext uri="{BB962C8B-B14F-4D97-AF65-F5344CB8AC3E}">
        <p14:creationId xmlns:p14="http://schemas.microsoft.com/office/powerpoint/2010/main" val="39278237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LIGHT MODE">
  <a:themeElements>
    <a:clrScheme name="BAR Light">
      <a:dk1>
        <a:srgbClr val="000000"/>
      </a:dk1>
      <a:lt1>
        <a:srgbClr val="FFFFFF"/>
      </a:lt1>
      <a:dk2>
        <a:srgbClr val="091F2E"/>
      </a:dk2>
      <a:lt2>
        <a:srgbClr val="FFF8F3"/>
      </a:lt2>
      <a:accent1>
        <a:srgbClr val="702573"/>
      </a:accent1>
      <a:accent2>
        <a:srgbClr val="BF3AC4"/>
      </a:accent2>
      <a:accent3>
        <a:srgbClr val="FE5B38"/>
      </a:accent3>
      <a:accent4>
        <a:srgbClr val="D59DD7"/>
      </a:accent4>
      <a:accent5>
        <a:srgbClr val="FEE298"/>
      </a:accent5>
      <a:accent6>
        <a:srgbClr val="D7D2CA"/>
      </a:accent6>
      <a:hlink>
        <a:srgbClr val="0077D3"/>
      </a:hlink>
      <a:folHlink>
        <a:srgbClr val="0077D3"/>
      </a:folHlink>
    </a:clrScheme>
    <a:fontScheme name="Custom 3">
      <a:majorFont>
        <a:latin typeface="Segoe UI Semibold"/>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lgn="l" defTabSz="932472" fontAlgn="base">
          <a:spcBef>
            <a:spcPct val="0"/>
          </a:spcBef>
          <a:spcAft>
            <a:spcPct val="0"/>
          </a:spcAft>
          <a:defRPr sz="2400" dirty="0" err="1" smtClean="0">
            <a:gradFill>
              <a:gsLst>
                <a:gs pos="0">
                  <a:srgbClr val="FFFFFF"/>
                </a:gs>
                <a:gs pos="100000">
                  <a:srgbClr val="FFFFFF"/>
                </a:gs>
              </a:gsLst>
              <a:lin ang="5400000" scaled="0"/>
            </a:gra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1600" dirty="0" smtClean="0"/>
        </a:defPPr>
      </a:lstStyle>
    </a:txDef>
  </a:objectDefaults>
  <a:extraClrSchemeLst/>
  <a:custClrLst>
    <a:custClr name="Pure White">
      <a:srgbClr val="FFFFFF"/>
    </a:custClr>
    <a:custClr name="Off White">
      <a:srgbClr val="F4F3F5"/>
    </a:custClr>
    <a:custClr name="Warm White">
      <a:srgbClr val="FFF8F3"/>
    </a:custClr>
    <a:custClr name="Warm Light Gray">
      <a:srgbClr val="E8E6DF"/>
    </a:custClr>
    <a:custClr name="Mid Gray">
      <a:srgbClr val="D7D2CB"/>
    </a:custClr>
    <a:custClr name="Warm Gray">
      <a:srgbClr val="8C8279"/>
    </a:custClr>
    <a:custClr name="Light Gray">
      <a:srgbClr val="D9D9D6"/>
    </a:custClr>
    <a:custClr name="Cool Gray">
      <a:srgbClr val="B1B3B3"/>
    </a:custClr>
    <a:custClr name="Dark Gray">
      <a:srgbClr val="454142"/>
    </a:custClr>
    <a:custClr name="Light Brown">
      <a:srgbClr val="E1D3C7"/>
    </a:custClr>
    <a:custClr name="Brown">
      <a:srgbClr val="BF9474"/>
    </a:custClr>
    <a:custClr name="Dark Brown">
      <a:srgbClr val="5C4738"/>
    </a:custClr>
    <a:custClr name="Light Yellow">
      <a:srgbClr val="FFE399"/>
    </a:custClr>
    <a:custClr name="Yellow">
      <a:srgbClr val="FFB900"/>
    </a:custClr>
    <a:custClr name="Dark Yellow">
      <a:srgbClr val="7F5A1A"/>
    </a:custClr>
    <a:custClr name="Light Orange">
      <a:srgbClr val="FFA38B"/>
    </a:custClr>
    <a:custClr name="Orange">
      <a:srgbClr val="FF5C39"/>
    </a:custClr>
    <a:custClr name="Dark Orange">
      <a:srgbClr val="73391D"/>
    </a:custClr>
    <a:custClr name="Light Red">
      <a:srgbClr val="FFB3BB"/>
    </a:custClr>
    <a:custClr name="Red">
      <a:srgbClr val="F4364C"/>
    </a:custClr>
    <a:custClr name="Dark Red">
      <a:srgbClr val="73262F"/>
    </a:custClr>
    <a:custClr name="Light Magenta">
      <a:srgbClr val="D59ED7"/>
    </a:custClr>
    <a:custClr name="Magenta">
      <a:srgbClr val="C03BC4"/>
    </a:custClr>
    <a:custClr name="Dark Magenta">
      <a:srgbClr val="702573"/>
    </a:custClr>
    <a:custClr name="Light Purple">
      <a:srgbClr val="C5B4E3"/>
    </a:custClr>
    <a:custClr name="Purple">
      <a:srgbClr val="8661C5"/>
    </a:custClr>
    <a:custClr name="Dark Purple">
      <a:srgbClr val="463668"/>
    </a:custClr>
    <a:custClr name="Light Blue">
      <a:srgbClr val="8DC8E8"/>
    </a:custClr>
    <a:custClr name="Blue">
      <a:srgbClr val="0078D4"/>
    </a:custClr>
    <a:custClr name="Dark Blue">
      <a:srgbClr val="2A446F"/>
    </a:custClr>
    <a:custClr name="Light Teal">
      <a:srgbClr val="B9DCD2"/>
    </a:custClr>
    <a:custClr name="Teal">
      <a:srgbClr val="49C5B1"/>
    </a:custClr>
    <a:custClr name="Dark Teal">
      <a:srgbClr val="225B62"/>
    </a:custClr>
    <a:custClr name="Light Green">
      <a:srgbClr val="D4EC8E"/>
    </a:custClr>
    <a:custClr name="Green">
      <a:srgbClr val="8DE971"/>
    </a:custClr>
    <a:custClr name="Dark Green">
      <a:srgbClr val="07641D"/>
    </a:custClr>
    <a:custClr name="Blue Black">
      <a:srgbClr val="091F2C"/>
    </a:custClr>
    <a:custClr name="Pure Black">
      <a:srgbClr val="000000"/>
    </a:custClr>
    <a:custClr name="Brown Black">
      <a:srgbClr val="291817"/>
    </a:custClr>
  </a:custClrLst>
  <a:extLst>
    <a:ext uri="{05A4C25C-085E-4340-85A3-A5531E510DB2}">
      <thm15:themeFamily xmlns:thm15="http://schemas.microsoft.com/office/thememl/2012/main" name="Microsoft_Brand_Template_May2023  -  Read-Only" id="{354821AE-6191-4F47-84CC-51318889153F}" vid="{EBB4C349-3EE2-41B8-A048-F0998BF1AC8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CpostID xmlns="324d2b90-11f2-4fdf-990a-54fa46247cf8" xsi:nil="true"/>
    <MCpostdate xmlns="324d2b90-11f2-4fdf-990a-54fa46247cf8" xsi:nil="true"/>
    <_ip_UnifiedCompliancePolicyUIAction xmlns="http://schemas.microsoft.com/sharepoint/v3" xsi:nil="true"/>
    <Recipients xmlns="324d2b90-11f2-4fdf-990a-54fa46247cf8" xsi:nil="true"/>
    <_ip_UnifiedCompliancePolicyProperties xmlns="http://schemas.microsoft.com/sharepoint/v3" xsi:nil="true"/>
    <SharedWithUsers xmlns="b817b00b-f121-400f-976b-40959b1c7d14">
      <UserInfo>
        <DisplayName/>
        <AccountId xsi:nil="true"/>
        <AccountType/>
      </UserInfo>
    </SharedWithUsers>
    <lcf76f155ced4ddcb4097134ff3c332f xmlns="324d2b90-11f2-4fdf-990a-54fa46247cf8">
      <Terms xmlns="http://schemas.microsoft.com/office/infopath/2007/PartnerControls"/>
    </lcf76f155ced4ddcb4097134ff3c332f>
    <TaxCatchAll xmlns="b817b00b-f121-400f-976b-40959b1c7d14"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AB4D63BEF6CE74A98DE71B79A4EFA2E" ma:contentTypeVersion="20" ma:contentTypeDescription="Create a new document." ma:contentTypeScope="" ma:versionID="cb9345eb3893610c45717ec70d2b3801">
  <xsd:schema xmlns:xsd="http://www.w3.org/2001/XMLSchema" xmlns:xs="http://www.w3.org/2001/XMLSchema" xmlns:p="http://schemas.microsoft.com/office/2006/metadata/properties" xmlns:ns1="http://schemas.microsoft.com/sharepoint/v3" xmlns:ns2="324d2b90-11f2-4fdf-990a-54fa46247cf8" xmlns:ns3="b817b00b-f121-400f-976b-40959b1c7d14" targetNamespace="http://schemas.microsoft.com/office/2006/metadata/properties" ma:root="true" ma:fieldsID="323b0e0f0e8756d44652f1531627ebfa" ns1:_="" ns2:_="" ns3:_="">
    <xsd:import namespace="http://schemas.microsoft.com/sharepoint/v3"/>
    <xsd:import namespace="324d2b90-11f2-4fdf-990a-54fa46247cf8"/>
    <xsd:import namespace="b817b00b-f121-400f-976b-40959b1c7d14"/>
    <xsd:element name="properties">
      <xsd:complexType>
        <xsd:sequence>
          <xsd:element name="documentManagement">
            <xsd:complexType>
              <xsd:all>
                <xsd:element ref="ns2:lcf76f155ced4ddcb4097134ff3c332f" minOccurs="0"/>
                <xsd:element ref="ns3:TaxCatchAll" minOccurs="0"/>
                <xsd:element ref="ns2:MediaServiceMetadata" minOccurs="0"/>
                <xsd:element ref="ns2:MediaServiceFastMetadata" minOccurs="0"/>
                <xsd:element ref="ns2:MediaServiceSearchProperties" minOccurs="0"/>
                <xsd:element ref="ns2:MediaServiceObjectDetectorVersions" minOccurs="0"/>
                <xsd:element ref="ns2:MediaServiceOCR" minOccurs="0"/>
                <xsd:element ref="ns2:MediaServiceGenerationTime" minOccurs="0"/>
                <xsd:element ref="ns2:MediaServiceEventHashCode" minOccurs="0"/>
                <xsd:element ref="ns1:_ip_UnifiedCompliancePolicyProperties" minOccurs="0"/>
                <xsd:element ref="ns1:_ip_UnifiedCompliancePolicyUIAction" minOccurs="0"/>
                <xsd:element ref="ns2:MediaLengthInSeconds" minOccurs="0"/>
                <xsd:element ref="ns2:MediaServiceDateTaken" minOccurs="0"/>
                <xsd:element ref="ns3:SharedWithUsers" minOccurs="0"/>
                <xsd:element ref="ns3:SharedWithDetails" minOccurs="0"/>
                <xsd:element ref="ns2:MCpostID" minOccurs="0"/>
                <xsd:element ref="ns2:MCpostdate" minOccurs="0"/>
                <xsd:element ref="ns2:Recipient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8" nillable="true" ma:displayName="Unified Compliance Policy Properties" ma:hidden="true" ma:internalName="_ip_UnifiedCompliancePolicyProperties">
      <xsd:simpleType>
        <xsd:restriction base="dms:Note"/>
      </xsd:simpleType>
    </xsd:element>
    <xsd:element name="_ip_UnifiedCompliancePolicyUIAction" ma:index="1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24d2b90-11f2-4fdf-990a-54fa46247cf8" elementFormDefault="qualified">
    <xsd:import namespace="http://schemas.microsoft.com/office/2006/documentManagement/types"/>
    <xsd:import namespace="http://schemas.microsoft.com/office/infopath/2007/PartnerControls"/>
    <xsd:element name="lcf76f155ced4ddcb4097134ff3c332f" ma:index="9" nillable="true" ma:taxonomy="true" ma:internalName="lcf76f155ced4ddcb4097134ff3c332f"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DateTaken" ma:index="21" nillable="true" ma:displayName="MediaServiceDateTaken" ma:hidden="true" ma:indexed="true" ma:internalName="MediaServiceDateTaken" ma:readOnly="true">
      <xsd:simpleType>
        <xsd:restriction base="dms:Text"/>
      </xsd:simpleType>
    </xsd:element>
    <xsd:element name="MCpostID" ma:index="24" nillable="true" ma:displayName="MC post ID" ma:format="Dropdown" ma:internalName="MCpostID">
      <xsd:simpleType>
        <xsd:restriction base="dms:Text">
          <xsd:maxLength value="255"/>
        </xsd:restriction>
      </xsd:simpleType>
    </xsd:element>
    <xsd:element name="MCpostdate" ma:index="25" nillable="true" ma:displayName="MC post date " ma:format="Dropdown" ma:internalName="MCpostdate">
      <xsd:simpleType>
        <xsd:restriction base="dms:Text">
          <xsd:maxLength value="255"/>
        </xsd:restriction>
      </xsd:simpleType>
    </xsd:element>
    <xsd:element name="Recipients" ma:index="26" nillable="true" ma:displayName="Recipients " ma:format="Dropdown" ma:internalName="Recipients">
      <xsd:simpleType>
        <xsd:restriction base="dms:Text">
          <xsd:maxLength value="255"/>
        </xsd:restriction>
      </xsd:simpleType>
    </xsd:element>
    <xsd:element name="MediaServiceBillingMetadata" ma:index="27" nillable="true" ma:displayName="MediaServiceBillingMetadata" ma:hidden="true" ma:internalName="MediaServiceBillingMetadata"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817b00b-f121-400f-976b-40959b1c7d14"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a2642221-0cbc-45a0-a534-f2e154e1d76e}" ma:internalName="TaxCatchAll" ma:showField="CatchAllData" ma:web="b817b00b-f121-400f-976b-40959b1c7d14">
      <xsd:complexType>
        <xsd:complexContent>
          <xsd:extension base="dms:MultiChoiceLookup">
            <xsd:sequence>
              <xsd:element name="Value" type="dms:Lookup" maxOccurs="unbounded" minOccurs="0" nillable="true"/>
            </xsd:sequence>
          </xsd:extension>
        </xsd:complexContent>
      </xsd:complex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F9D57F4-3AED-42BA-A260-5F362E334B9C}">
  <ds:schemaRefs>
    <ds:schemaRef ds:uri="http://schemas.microsoft.com/office/2006/metadata/properties"/>
    <ds:schemaRef ds:uri="http://schemas.microsoft.com/office/2006/documentManagement/types"/>
    <ds:schemaRef ds:uri="http://purl.org/dc/terms/"/>
    <ds:schemaRef ds:uri="http://schemas.microsoft.com/sharepoint/v3"/>
    <ds:schemaRef ds:uri="http://purl.org/dc/elements/1.1/"/>
    <ds:schemaRef ds:uri="http://www.w3.org/XML/1998/namespace"/>
    <ds:schemaRef ds:uri="324d2b90-11f2-4fdf-990a-54fa46247cf8"/>
    <ds:schemaRef ds:uri="http://schemas.microsoft.com/office/infopath/2007/PartnerControls"/>
    <ds:schemaRef ds:uri="http://schemas.openxmlformats.org/package/2006/metadata/core-properties"/>
    <ds:schemaRef ds:uri="b817b00b-f121-400f-976b-40959b1c7d14"/>
    <ds:schemaRef ds:uri="http://purl.org/dc/dcmitype/"/>
  </ds:schemaRefs>
</ds:datastoreItem>
</file>

<file path=customXml/itemProps2.xml><?xml version="1.0" encoding="utf-8"?>
<ds:datastoreItem xmlns:ds="http://schemas.openxmlformats.org/officeDocument/2006/customXml" ds:itemID="{17848B59-0CCA-4F61-8B17-E6C8F695B08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324d2b90-11f2-4fdf-990a-54fa46247cf8"/>
    <ds:schemaRef ds:uri="b817b00b-f121-400f-976b-40959b1c7d1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7286B9F-A2A0-48C2-B77F-76B9D73CFAF5}">
  <ds:schemaRefs>
    <ds:schemaRef ds:uri="http://schemas.microsoft.com/sharepoint/v3/contenttype/forms"/>
  </ds:schemaRefs>
</ds:datastoreItem>
</file>

<file path=docMetadata/LabelInfo.xml><?xml version="1.0" encoding="utf-8"?>
<clbl:labelList xmlns:clbl="http://schemas.microsoft.com/office/2020/mipLabelMetadata">
  <clbl:label id="{87867195-f2b8-4ac2-b0b6-6bb73cb33afc}" enabled="1" method="Privileged" siteId="{72f988bf-86f1-41af-91ab-2d7cd011db47}" removed="0"/>
</clbl:labelList>
</file>

<file path=docProps/app.xml><?xml version="1.0" encoding="utf-8"?>
<Properties xmlns="http://schemas.openxmlformats.org/officeDocument/2006/extended-properties" xmlns:vt="http://schemas.openxmlformats.org/officeDocument/2006/docPropsVTypes">
  <Template>LIGHT MODE</Template>
  <TotalTime>0</TotalTime>
  <Words>9718</Words>
  <Application>Microsoft Office PowerPoint</Application>
  <PresentationFormat>Widescreen</PresentationFormat>
  <Paragraphs>934</Paragraphs>
  <Slides>51</Slides>
  <Notes>34</Notes>
  <HiddenSlides>1</HiddenSlides>
  <MMClips>1</MMClips>
  <ScaleCrop>false</ScaleCrop>
  <HeadingPairs>
    <vt:vector size="4" baseType="variant">
      <vt:variant>
        <vt:lpstr>Theme</vt:lpstr>
      </vt:variant>
      <vt:variant>
        <vt:i4>1</vt:i4>
      </vt:variant>
      <vt:variant>
        <vt:lpstr>Slide Titles</vt:lpstr>
      </vt:variant>
      <vt:variant>
        <vt:i4>51</vt:i4>
      </vt:variant>
    </vt:vector>
  </HeadingPairs>
  <TitlesOfParts>
    <vt:vector size="52" baseType="lpstr">
      <vt:lpstr>LIGHT MODE</vt:lpstr>
      <vt:lpstr>Speaker notes</vt:lpstr>
      <vt:lpstr>Microsoft 365 Copilot Chat Technical Readiness Guide</vt:lpstr>
      <vt:lpstr>Table of contents</vt:lpstr>
      <vt:lpstr>The journey to becoming AI powered</vt:lpstr>
      <vt:lpstr>Microsoft 365 Copilot implementation</vt:lpstr>
      <vt:lpstr>Essentials for Copilot success</vt:lpstr>
      <vt:lpstr>Implementation overview</vt:lpstr>
      <vt:lpstr>Microsoft 365 Copilot</vt:lpstr>
      <vt:lpstr>Implementation project summary</vt:lpstr>
      <vt:lpstr>Get ready</vt:lpstr>
      <vt:lpstr>Take the  Security for AI Assessment</vt:lpstr>
      <vt:lpstr>Take the Security for AI assessment</vt:lpstr>
      <vt:lpstr>Address security, governance, and data access questions</vt:lpstr>
      <vt:lpstr>Address security, governance,  and data access questions</vt:lpstr>
      <vt:lpstr>Build Microsoft 365 Copilot Chat implementation plan</vt:lpstr>
      <vt:lpstr>Build an implementation plan</vt:lpstr>
      <vt:lpstr>Onboard &amp; engage</vt:lpstr>
      <vt:lpstr>Prepare your organization for Microsoft 365 Copilot with setup guides</vt:lpstr>
      <vt:lpstr>Readout to the shared team</vt:lpstr>
      <vt:lpstr>Microsoft 365 Apps: Leverage App Assure if you encounter in application compatibility issue moving to a monthly update channel!</vt:lpstr>
      <vt:lpstr>Pinning Microsoft Copilot</vt:lpstr>
      <vt:lpstr>Assign permissions by role (usage reports)</vt:lpstr>
      <vt:lpstr>Onboard &amp; engage: Assign permissions by role</vt:lpstr>
      <vt:lpstr>Deliver impact</vt:lpstr>
      <vt:lpstr>Establish a service management plan</vt:lpstr>
      <vt:lpstr>Deliver impact: Establish service management plan</vt:lpstr>
      <vt:lpstr>Shared deliverable: Service Health Reviews</vt:lpstr>
      <vt:lpstr>Analyze usage reports</vt:lpstr>
      <vt:lpstr>Deliver impact: Access usage reports</vt:lpstr>
      <vt:lpstr>Deliver impact: Analyze usage reports</vt:lpstr>
      <vt:lpstr>Extend &amp; optimize</vt:lpstr>
      <vt:lpstr>Design, build, and deploy agents</vt:lpstr>
      <vt:lpstr>Extend &amp; optimize: Design, build, and deploy agents</vt:lpstr>
      <vt:lpstr>Copilot Studio in a Day</vt:lpstr>
      <vt:lpstr>Next steps &amp; resources</vt:lpstr>
      <vt:lpstr>Microsoft investments to accelerate your time to value</vt:lpstr>
      <vt:lpstr>Copilot resources on Microsoft Adoption</vt:lpstr>
      <vt:lpstr>Skilling experiences</vt:lpstr>
      <vt:lpstr>Copilot Scenario Library</vt:lpstr>
      <vt:lpstr>Training and documentation by phase</vt:lpstr>
      <vt:lpstr>Links to learn more (1 of 2)</vt:lpstr>
      <vt:lpstr>Links to learn more (2 of 2)</vt:lpstr>
      <vt:lpstr>MICROSOFT 365 COPILOT TECHNICAL READINESS Modern Management of Microsoft 365 Apps</vt:lpstr>
      <vt:lpstr>Microsoft 365 Apps | update channels Choosing the right update channel that best fits the needs of your organization</vt:lpstr>
      <vt:lpstr>Modern management: Monthly Enterprise Channel</vt:lpstr>
      <vt:lpstr>Myths vs reality: semi-annual enterprise channel</vt:lpstr>
      <vt:lpstr>Making the move to monthly</vt:lpstr>
      <vt:lpstr>Best practices: moving to monthly No need to reinvent the wheel, leverage tried and true update methodologies</vt:lpstr>
      <vt:lpstr>Confidently use Microsoft 365 Copilot with App Assure</vt:lpstr>
      <vt:lpstr>Management tools for Microsoft 365 Apps Planning your update management strategy</vt:lpstr>
      <vt:lpstr>The benefits of cloud update Microsoft 365 Apps admin center (config.office.com)</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
  <cp:revision>2</cp:revision>
  <dcterms:created xsi:type="dcterms:W3CDTF">2025-09-12T16:25:17Z</dcterms:created>
  <dcterms:modified xsi:type="dcterms:W3CDTF">2025-10-14T17:15:18Z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f42aa342-8706-4288-bd11-ebb85995028c_Application">
    <vt:lpwstr>Microsoft Azure Information Protection</vt:lpwstr>
  </property>
  <property fmtid="{D5CDD505-2E9C-101B-9397-08002B2CF9AE}" pid="3" name="MSIP_Label_f42aa342-8706-4288-bd11-ebb85995028c_Enabled">
    <vt:lpwstr>True</vt:lpwstr>
  </property>
  <property fmtid="{D5CDD505-2E9C-101B-9397-08002B2CF9AE}" pid="4" name="xd_ProgID">
    <vt:lpwstr/>
  </property>
  <property fmtid="{D5CDD505-2E9C-101B-9397-08002B2CF9AE}" pid="5" name="MediaServiceImageTags">
    <vt:lpwstr/>
  </property>
  <property fmtid="{D5CDD505-2E9C-101B-9397-08002B2CF9AE}" pid="6" name="ContentTypeId">
    <vt:lpwstr>0x010100CAB4D63BEF6CE74A98DE71B79A4EFA2E</vt:lpwstr>
  </property>
  <property fmtid="{D5CDD505-2E9C-101B-9397-08002B2CF9AE}" pid="7" name="Audience">
    <vt:lpwstr/>
  </property>
  <property fmtid="{D5CDD505-2E9C-101B-9397-08002B2CF9AE}" pid="8" name="ComplianceAssetId">
    <vt:lpwstr/>
  </property>
  <property fmtid="{D5CDD505-2E9C-101B-9397-08002B2CF9AE}" pid="9" name="TemplateUrl">
    <vt:lpwstr/>
  </property>
  <property fmtid="{D5CDD505-2E9C-101B-9397-08002B2CF9AE}" pid="10" name="MSIP_Label_f42aa342-8706-4288-bd11-ebb85995028c_SetDate">
    <vt:lpwstr>2017-08-29T14:27:20.8568347-07:00</vt:lpwstr>
  </property>
  <property fmtid="{D5CDD505-2E9C-101B-9397-08002B2CF9AE}" pid="11" name="MSIP_Label_f42aa342-8706-4288-bd11-ebb85995028c_SiteId">
    <vt:lpwstr>72f988bf-86f1-41af-91ab-2d7cd011db47</vt:lpwstr>
  </property>
  <property fmtid="{D5CDD505-2E9C-101B-9397-08002B2CF9AE}" pid="12" name="MSIP_Label_f42aa342-8706-4288-bd11-ebb85995028c_Name">
    <vt:lpwstr>General</vt:lpwstr>
  </property>
  <property fmtid="{D5CDD505-2E9C-101B-9397-08002B2CF9AE}" pid="13" name="_ExtendedDescription">
    <vt:lpwstr/>
  </property>
  <property fmtid="{D5CDD505-2E9C-101B-9397-08002B2CF9AE}" pid="14" name="MSIP_Label_f42aa342-8706-4288-bd11-ebb85995028c_Extended_MSFT_Method">
    <vt:lpwstr>Automatic</vt:lpwstr>
  </property>
  <property fmtid="{D5CDD505-2E9C-101B-9397-08002B2CF9AE}" pid="15" name="MSIP_Label_f42aa342-8706-4288-bd11-ebb85995028c_Owner">
    <vt:lpwstr>maryfj@microsoft.com</vt:lpwstr>
  </property>
  <property fmtid="{D5CDD505-2E9C-101B-9397-08002B2CF9AE}" pid="16" name="IsMyDocuments">
    <vt:bool>true</vt:bool>
  </property>
  <property fmtid="{D5CDD505-2E9C-101B-9397-08002B2CF9AE}" pid="17" name="Sensitivity">
    <vt:lpwstr>General</vt:lpwstr>
  </property>
  <property fmtid="{D5CDD505-2E9C-101B-9397-08002B2CF9AE}" pid="18" name="xd_Signature">
    <vt:lpwstr/>
  </property>
  <property fmtid="{D5CDD505-2E9C-101B-9397-08002B2CF9AE}" pid="19" name="MSIP_Label_f42aa342-8706-4288-bd11-ebb85995028c_Ref">
    <vt:lpwstr>https://api.informationprotection.azure.com/api/72f988bf-86f1-41af-91ab-2d7cd011db47</vt:lpwstr>
  </property>
  <property fmtid="{D5CDD505-2E9C-101B-9397-08002B2CF9AE}" pid="20" name="Product">
    <vt:lpwstr/>
  </property>
  <property fmtid="{D5CDD505-2E9C-101B-9397-08002B2CF9AE}" pid="21" name="Event Location">
    <vt:lpwstr/>
  </property>
  <property fmtid="{D5CDD505-2E9C-101B-9397-08002B2CF9AE}" pid="22" name="Event1">
    <vt:lpwstr>622;#Unassigned|2c8af875-f38a-40b8-a0a9-056aed3fc8c0</vt:lpwstr>
  </property>
  <property fmtid="{D5CDD505-2E9C-101B-9397-08002B2CF9AE}" pid="23" name="Campaign">
    <vt:lpwstr/>
  </property>
  <property fmtid="{D5CDD505-2E9C-101B-9397-08002B2CF9AE}" pid="24" name="TriggerFlowInfo">
    <vt:lpwstr/>
  </property>
  <property fmtid="{D5CDD505-2E9C-101B-9397-08002B2CF9AE}" pid="25" name="Track">
    <vt:lpwstr/>
  </property>
  <property fmtid="{D5CDD505-2E9C-101B-9397-08002B2CF9AE}" pid="26" name="Event Venue">
    <vt:lpwstr/>
  </property>
</Properties>
</file>