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20" r:id="rId4"/>
  </p:sldMasterIdLst>
  <p:notesMasterIdLst>
    <p:notesMasterId r:id="rId6"/>
  </p:notesMasterIdLst>
  <p:handoutMasterIdLst>
    <p:handoutMasterId r:id="rId7"/>
  </p:handoutMasterIdLst>
  <p:sldIdLst>
    <p:sldId id="262" r:id="rId5"/>
  </p:sldIdLst>
  <p:sldSz cx="12192000" cy="3383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E9F5"/>
    <a:srgbClr val="7FBBE9"/>
    <a:srgbClr val="E2F1F9"/>
    <a:srgbClr val="E2D9F1"/>
    <a:srgbClr val="DD9DE5"/>
    <a:srgbClr val="0078D4"/>
    <a:srgbClr val="FFD0C3"/>
    <a:srgbClr val="FFB09B"/>
    <a:srgbClr val="FFE8E2"/>
    <a:srgbClr val="243A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7D86AF-1F48-4673-8DC4-71441EE98380}" v="1" dt="2025-02-13T19:52:45.0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2178" y="-1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90E5D23-E6CA-BE6C-50B6-A4DC1AE76AB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8AB0F9-1862-C8E3-A4CA-2169C33E243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E1A564-7E9D-4F91-B8BB-F3B746D24AAD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DE7F17-988D-E2E7-8231-BA2A582ECF6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5C1429-2316-3680-E8C8-4A3F44D343A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C12BD2-E825-42F6-8CB4-8C5DA06D6D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04578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423223-00F6-44EE-BD47-7B9D49FACB40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73375" y="1143000"/>
            <a:ext cx="11112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06E623-45C5-4EB6-9560-F09725A64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887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407973-04F7-ACD8-67AB-85E27A993C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FE6F07-75AF-D702-73FC-88EB405A2D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873375" y="1143000"/>
            <a:ext cx="111125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21A042-3C1B-A068-F4DB-5ACE74A27F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D5451E-A86F-0892-150B-9A9BF8F7C0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06E623-45C5-4EB6-9560-F09725A641D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489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5536991"/>
            <a:ext cx="10363200" cy="1177882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7770054"/>
            <a:ext cx="9144000" cy="816842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EAD-A723-426F-A8DE-362A0712C6D6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E0060-1372-42FE-826D-5E85BD810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840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EAD-A723-426F-A8DE-362A0712C6D6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E0060-1372-42FE-826D-5E85BD810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201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1801283"/>
            <a:ext cx="2628900" cy="2867173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1801283"/>
            <a:ext cx="7734300" cy="286717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EAD-A723-426F-A8DE-362A0712C6D6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E0060-1372-42FE-826D-5E85BD810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392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EAD-A723-426F-A8DE-362A0712C6D6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E0060-1372-42FE-826D-5E85BD810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570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8434715"/>
            <a:ext cx="10515600" cy="14073503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22641358"/>
            <a:ext cx="10515600" cy="7400923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82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EAD-A723-426F-A8DE-362A0712C6D6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E0060-1372-42FE-826D-5E85BD810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979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9006417"/>
            <a:ext cx="5181600" cy="21466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9006417"/>
            <a:ext cx="5181600" cy="21466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EAD-A723-426F-A8DE-362A0712C6D6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E0060-1372-42FE-826D-5E85BD810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461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801291"/>
            <a:ext cx="10515600" cy="653944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8293737"/>
            <a:ext cx="5157787" cy="406463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12358370"/>
            <a:ext cx="5157787" cy="181773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8293737"/>
            <a:ext cx="5183188" cy="406463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12358370"/>
            <a:ext cx="5183188" cy="181773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EAD-A723-426F-A8DE-362A0712C6D6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E0060-1372-42FE-826D-5E85BD810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5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EAD-A723-426F-A8DE-362A0712C6D6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E0060-1372-42FE-826D-5E85BD810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7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EAD-A723-426F-A8DE-362A0712C6D6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E0060-1372-42FE-826D-5E85BD810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971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255520"/>
            <a:ext cx="3932237" cy="789432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4871304"/>
            <a:ext cx="6172200" cy="2404321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0149840"/>
            <a:ext cx="3932237" cy="18803834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EAD-A723-426F-A8DE-362A0712C6D6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E0060-1372-42FE-826D-5E85BD810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691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255520"/>
            <a:ext cx="3932237" cy="789432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4871304"/>
            <a:ext cx="6172200" cy="24043217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0149840"/>
            <a:ext cx="3932237" cy="18803834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EAD-A723-426F-A8DE-362A0712C6D6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E0060-1372-42FE-826D-5E85BD810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92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801291"/>
            <a:ext cx="10515600" cy="65394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9006417"/>
            <a:ext cx="10515600" cy="21466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31358001"/>
            <a:ext cx="2743200" cy="18012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EABEAD-A723-426F-A8DE-362A0712C6D6}" type="datetimeFigureOut">
              <a:rPr lang="en-US" smtClean="0"/>
              <a:pPr/>
              <a:t>2/13/2025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31358001"/>
            <a:ext cx="4114800" cy="18012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31358001"/>
            <a:ext cx="2743200" cy="18012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7E0060-1372-42FE-826D-5E85BD8107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570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288" userDrawn="1">
          <p15:clr>
            <a:srgbClr val="F26B43"/>
          </p15:clr>
        </p15:guide>
        <p15:guide id="4" pos="7392" userDrawn="1">
          <p15:clr>
            <a:srgbClr val="F26B43"/>
          </p15:clr>
        </p15:guide>
        <p15:guide id="5" orient="horz" pos="264" userDrawn="1">
          <p15:clr>
            <a:srgbClr val="F26B43"/>
          </p15:clr>
        </p15:guide>
        <p15:guide id="6" orient="horz" pos="2104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hyperlink" Target="https://support.microsoft.com/en-us/topic/introducing-copilot-agents-943e563d-602d-40fa-bdd1-dbc83f582466" TargetMode="External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E674B9-417C-0A7B-AB06-CD064327A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Rectangle: Rounded Corners 471" descr="Captura de tela da demonstração do agente do Field Service">
            <a:extLst>
              <a:ext uri="{FF2B5EF4-FFF2-40B4-BE49-F238E27FC236}">
                <a16:creationId xmlns:a16="http://schemas.microsoft.com/office/drawing/2014/main" id="{91AE485A-1FE8-087A-2AB2-ACED604EA17D}"/>
              </a:ext>
            </a:extLst>
          </p:cNvPr>
          <p:cNvSpPr>
            <a:spLocks/>
          </p:cNvSpPr>
          <p:nvPr/>
        </p:nvSpPr>
        <p:spPr>
          <a:xfrm>
            <a:off x="455932" y="6587019"/>
            <a:ext cx="11356397" cy="6538356"/>
          </a:xfrm>
          <a:prstGeom prst="roundRect">
            <a:avLst>
              <a:gd name="adj" fmla="val 4542"/>
            </a:avLst>
          </a:prstGeom>
          <a:solidFill>
            <a:srgbClr val="F0ECF8"/>
          </a:solidFill>
          <a:ln w="12700">
            <a:solidFill>
              <a:srgbClr val="BBA6DE"/>
            </a:solidFill>
          </a:ln>
          <a:effectLst>
            <a:outerShdw blurRad="1778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itle 4">
            <a:extLst>
              <a:ext uri="{FF2B5EF4-FFF2-40B4-BE49-F238E27FC236}">
                <a16:creationId xmlns:a16="http://schemas.microsoft.com/office/drawing/2014/main" id="{597B5304-DF80-A3D0-978E-F1CAAD9D4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84974"/>
            <a:ext cx="11526252" cy="1252537"/>
          </a:xfrm>
        </p:spPr>
        <p:txBody>
          <a:bodyPr>
            <a:normAutofit fontScale="90000"/>
          </a:bodyPr>
          <a:lstStyle/>
          <a:p>
            <a:pPr>
              <a:lnSpc>
                <a:spcPts val="5100"/>
              </a:lnSpc>
            </a:pPr>
            <a:r>
              <a:rPr lang="pt-BR" dirty="0"/>
              <a:t>Aumente a produtividade com agentes no Microsoft 365 Copilot Chat</a:t>
            </a:r>
          </a:p>
        </p:txBody>
      </p:sp>
      <p:sp>
        <p:nvSpPr>
          <p:cNvPr id="479" name="TextBox 478">
            <a:extLst>
              <a:ext uri="{FF2B5EF4-FFF2-40B4-BE49-F238E27FC236}">
                <a16:creationId xmlns:a16="http://schemas.microsoft.com/office/drawing/2014/main" id="{0093FCD2-492B-A005-696D-D9E76243C0FA}"/>
              </a:ext>
            </a:extLst>
          </p:cNvPr>
          <p:cNvSpPr txBox="1"/>
          <p:nvPr/>
        </p:nvSpPr>
        <p:spPr>
          <a:xfrm>
            <a:off x="457202" y="3336658"/>
            <a:ext cx="11355127" cy="31264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Aft>
                <a:spcPts val="800"/>
              </a:spcAft>
            </a:pPr>
            <a:r>
              <a:rPr lang="pt-BR" sz="4000" spc="-50" dirty="0"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latin typeface="+mj-lt"/>
                <a:cs typeface="Segoe Sans Display Semibold" pitchFamily="2" charset="0"/>
              </a:rPr>
              <a:t>O que são agentes?</a:t>
            </a:r>
          </a:p>
          <a:p>
            <a:pPr>
              <a:spcAft>
                <a:spcPts val="1500"/>
              </a:spcAft>
              <a:defRPr/>
            </a:pPr>
            <a:r>
              <a:rPr lang="pt-BR" sz="2400" kern="100" dirty="0">
                <a:ea typeface="Aptos" panose="020B0004020202020204" pitchFamily="34" charset="0"/>
                <a:cs typeface="Times New Roman" panose="02020603050405020304" pitchFamily="18" charset="0"/>
              </a:rPr>
              <a:t>Os agentes </a:t>
            </a:r>
            <a:r>
              <a:rPr lang="pt-BR" sz="2400" kern="100">
                <a:ea typeface="Aptos" panose="020B0004020202020204" pitchFamily="34" charset="0"/>
                <a:cs typeface="Times New Roman" panose="02020603050405020304" pitchFamily="18" charset="0"/>
              </a:rPr>
              <a:t>no Chat </a:t>
            </a:r>
            <a:r>
              <a:rPr lang="pt-BR" sz="2400" kern="100" dirty="0">
                <a:ea typeface="Aptos" panose="020B0004020202020204" pitchFamily="34" charset="0"/>
                <a:cs typeface="Times New Roman" panose="02020603050405020304" pitchFamily="18" charset="0"/>
              </a:rPr>
              <a:t>são projetados para otimizar os processos de negócios</a:t>
            </a:r>
            <a:br>
              <a:rPr lang="pt-BR" sz="2400" kern="100" dirty="0"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pt-BR" sz="2400" kern="100" dirty="0">
                <a:ea typeface="Aptos" panose="020B0004020202020204" pitchFamily="34" charset="0"/>
                <a:cs typeface="Times New Roman" panose="02020603050405020304" pitchFamily="18" charset="0"/>
              </a:rPr>
              <a:t>e aumentar sua produtividade. Eles podem ajudar você a automatizar fluxos </a:t>
            </a:r>
            <a:br>
              <a:rPr lang="pt-BR" sz="2400" kern="100" dirty="0"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pt-BR" sz="2400" kern="100" dirty="0">
                <a:ea typeface="Aptos" panose="020B0004020202020204" pitchFamily="34" charset="0"/>
                <a:cs typeface="Times New Roman" panose="02020603050405020304" pitchFamily="18" charset="0"/>
              </a:rPr>
              <a:t>de trabalho, tomar medidas quando solicitado e substituir tarefas repetitivas, tornando seu dia de trabalho mais fácil e eficiente.</a:t>
            </a:r>
          </a:p>
          <a:p>
            <a:pPr>
              <a:spcAft>
                <a:spcPts val="1500"/>
              </a:spcAft>
              <a:defRPr/>
            </a:pPr>
            <a:r>
              <a:rPr lang="pt-BR" sz="2400" kern="100" dirty="0">
                <a:ea typeface="Aptos" panose="020B0004020202020204" pitchFamily="34" charset="0"/>
                <a:cs typeface="Times New Roman" panose="02020603050405020304" pitchFamily="18" charset="0"/>
              </a:rPr>
              <a:t>O Microsoft 365 Copilot vem com um conjunto de agentes pré-criados para você ou você pode criar agentes para suas próprias necessidades.</a:t>
            </a:r>
          </a:p>
        </p:txBody>
      </p:sp>
      <p:pic>
        <p:nvPicPr>
          <p:cNvPr id="483" name="Picture 482" descr="Captura de tela de um computador">
            <a:extLst>
              <a:ext uri="{FF2B5EF4-FFF2-40B4-BE49-F238E27FC236}">
                <a16:creationId xmlns:a16="http://schemas.microsoft.com/office/drawing/2014/main" id="{D70A5674-18AB-C029-354D-53036806AA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83" t="4050" r="3716" b="9966"/>
          <a:stretch/>
        </p:blipFill>
        <p:spPr>
          <a:xfrm>
            <a:off x="531405" y="6752379"/>
            <a:ext cx="11193870" cy="6195138"/>
          </a:xfrm>
          <a:prstGeom prst="rect">
            <a:avLst/>
          </a:prstGeom>
          <a:ln>
            <a:noFill/>
          </a:ln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68D2F55F-C041-1123-01F7-53BA9214EDF2}"/>
              </a:ext>
            </a:extLst>
          </p:cNvPr>
          <p:cNvSpPr txBox="1"/>
          <p:nvPr/>
        </p:nvSpPr>
        <p:spPr>
          <a:xfrm>
            <a:off x="457202" y="13403563"/>
            <a:ext cx="11526253" cy="14568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Aft>
                <a:spcPts val="800"/>
              </a:spcAft>
            </a:pPr>
            <a:r>
              <a:rPr lang="pt-BR" sz="4000" spc="-50" dirty="0"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latin typeface="+mj-lt"/>
                <a:cs typeface="Segoe Sans Display Semibold" pitchFamily="2" charset="0"/>
              </a:rPr>
              <a:t>Usar agentes pré-criados para você</a:t>
            </a:r>
          </a:p>
          <a:p>
            <a:pPr>
              <a:spcAft>
                <a:spcPts val="1500"/>
              </a:spcAft>
            </a:pPr>
            <a:r>
              <a:rPr lang="pt-BR" sz="2400" kern="100" dirty="0">
                <a:cs typeface="Times New Roman" panose="02020603050405020304" pitchFamily="18" charset="0"/>
              </a:rPr>
              <a:t>Selecione "Obter agentes" no painel do lado direito do Microsoft 365 Copilot Chat. Pesquise um agente específico ou navegue na biblioteca.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21F940A-321D-961A-22BF-ABB554E74F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5760" y="36594"/>
            <a:ext cx="12192000" cy="2915165"/>
          </a:xfrm>
          <a:prstGeom prst="rect">
            <a:avLst/>
          </a:prstGeom>
          <a:gradFill flip="none" rotWithShape="1">
            <a:gsLst>
              <a:gs pos="40000">
                <a:srgbClr val="0078D4">
                  <a:alpha val="50000"/>
                </a:srgbClr>
              </a:gs>
              <a:gs pos="100000">
                <a:srgbClr val="C53FCC">
                  <a:alpha val="50000"/>
                </a:srgbClr>
              </a:gs>
            </a:gsLst>
            <a:lin ang="282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E25C65EE-31BD-73C0-4864-D8D75301EC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33023524"/>
            <a:ext cx="12192000" cy="64008"/>
          </a:xfrm>
          <a:prstGeom prst="rect">
            <a:avLst/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C56C5592-8167-959F-08C2-9A34A21AC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5138558"/>
            <a:ext cx="12192000" cy="7262327"/>
          </a:xfrm>
          <a:prstGeom prst="rect">
            <a:avLst/>
          </a:prstGeom>
          <a:solidFill>
            <a:srgbClr val="FFE8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FAA24435-17BB-F04B-5FFB-415C18BC6C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457200" y="16390889"/>
            <a:ext cx="3622040" cy="2011680"/>
          </a:xfrm>
          <a:prstGeom prst="roundRect">
            <a:avLst>
              <a:gd name="adj" fmla="val 6269"/>
            </a:avLst>
          </a:prstGeom>
          <a:solidFill>
            <a:srgbClr val="FFFCFC"/>
          </a:solidFill>
          <a:ln w="12700">
            <a:solidFill>
              <a:srgbClr val="FFB09B"/>
            </a:solidFill>
          </a:ln>
          <a:effectLst>
            <a:outerShdw blurRad="1778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8" name="Rectangle: Rounded Corners 447">
            <a:extLst>
              <a:ext uri="{FF2B5EF4-FFF2-40B4-BE49-F238E27FC236}">
                <a16:creationId xmlns:a16="http://schemas.microsoft.com/office/drawing/2014/main" id="{4A2B79DF-87D5-3501-9463-912726479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4284980" y="16390889"/>
            <a:ext cx="3622040" cy="2011680"/>
          </a:xfrm>
          <a:prstGeom prst="roundRect">
            <a:avLst>
              <a:gd name="adj" fmla="val 6269"/>
            </a:avLst>
          </a:prstGeom>
          <a:solidFill>
            <a:srgbClr val="FFFCFC"/>
          </a:solidFill>
          <a:ln w="12700">
            <a:solidFill>
              <a:srgbClr val="FFB09B"/>
            </a:solidFill>
          </a:ln>
          <a:effectLst>
            <a:outerShdw blurRad="1778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7" name="Rectangle: Rounded Corners 466">
            <a:extLst>
              <a:ext uri="{FF2B5EF4-FFF2-40B4-BE49-F238E27FC236}">
                <a16:creationId xmlns:a16="http://schemas.microsoft.com/office/drawing/2014/main" id="{30AD5B2E-0B1F-297F-21BE-9A6DB5B785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8102600" y="16390889"/>
            <a:ext cx="3622040" cy="2011680"/>
          </a:xfrm>
          <a:prstGeom prst="roundRect">
            <a:avLst>
              <a:gd name="adj" fmla="val 6269"/>
            </a:avLst>
          </a:prstGeom>
          <a:solidFill>
            <a:srgbClr val="FFFCFC"/>
          </a:solidFill>
          <a:ln w="12700">
            <a:solidFill>
              <a:srgbClr val="FFB09B"/>
            </a:solidFill>
          </a:ln>
          <a:effectLst>
            <a:outerShdw blurRad="1778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83E93CFA-ED11-2E4B-94CD-39F5777BE7BA}"/>
              </a:ext>
            </a:extLst>
          </p:cNvPr>
          <p:cNvSpPr txBox="1"/>
          <p:nvPr/>
        </p:nvSpPr>
        <p:spPr>
          <a:xfrm>
            <a:off x="457200" y="15448837"/>
            <a:ext cx="11277600" cy="57586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Aft>
                <a:spcPts val="800"/>
              </a:spcAft>
            </a:pPr>
            <a:r>
              <a:rPr lang="pt-BR" sz="3600" spc="-50">
                <a:latin typeface="+mj-lt"/>
                <a:cs typeface="Segoe Sans Display Semibold" pitchFamily="2" charset="0"/>
              </a:rPr>
              <a:t>Agentes da Microsoft para experimentar hoje</a:t>
            </a:r>
          </a:p>
        </p:txBody>
      </p:sp>
      <p:pic>
        <p:nvPicPr>
          <p:cNvPr id="455" name="Picture 454" descr="Logotipo de prompt">
            <a:extLst>
              <a:ext uri="{FF2B5EF4-FFF2-40B4-BE49-F238E27FC236}">
                <a16:creationId xmlns:a16="http://schemas.microsoft.com/office/drawing/2014/main" id="{7D4C8BE8-F8DA-15DD-F533-CADC7E69DD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058" y="16514755"/>
            <a:ext cx="626706" cy="626704"/>
          </a:xfrm>
          <a:prstGeom prst="rect">
            <a:avLst/>
          </a:prstGeom>
        </p:spPr>
      </p:pic>
      <p:sp>
        <p:nvSpPr>
          <p:cNvPr id="452" name="TextBox 451">
            <a:extLst>
              <a:ext uri="{FF2B5EF4-FFF2-40B4-BE49-F238E27FC236}">
                <a16:creationId xmlns:a16="http://schemas.microsoft.com/office/drawing/2014/main" id="{51C99B35-1867-AFF0-2986-F998E842A6C7}"/>
              </a:ext>
            </a:extLst>
          </p:cNvPr>
          <p:cNvSpPr txBox="1"/>
          <p:nvPr/>
        </p:nvSpPr>
        <p:spPr>
          <a:xfrm>
            <a:off x="1303735" y="16636163"/>
            <a:ext cx="2530576" cy="38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>
              <a:spcAft>
                <a:spcPts val="800"/>
              </a:spcAft>
            </a:pPr>
            <a:r>
              <a:rPr lang="pt-BR" sz="2400" spc="-50">
                <a:latin typeface="+mj-lt"/>
                <a:cs typeface="Segoe Sans Display Semibold" pitchFamily="2" charset="0"/>
              </a:rPr>
              <a:t>Treinador de prompt</a:t>
            </a:r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9D428A47-D0F3-5D62-07A9-2809FE19FFD8}"/>
              </a:ext>
            </a:extLst>
          </p:cNvPr>
          <p:cNvSpPr txBox="1"/>
          <p:nvPr/>
        </p:nvSpPr>
        <p:spPr>
          <a:xfrm>
            <a:off x="644371" y="17362634"/>
            <a:ext cx="3189939" cy="811729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>
              <a:spcAft>
                <a:spcPts val="800"/>
              </a:spcAft>
            </a:pPr>
            <a:r>
              <a:rPr lang="pt-BR" sz="2000" spc="-50" dirty="0">
                <a:cs typeface="Segoe Sans Display Semibold" pitchFamily="2" charset="0"/>
              </a:rPr>
              <a:t>Crie prompts eficazes do Copilot.</a:t>
            </a:r>
          </a:p>
        </p:txBody>
      </p:sp>
      <p:pic>
        <p:nvPicPr>
          <p:cNvPr id="454" name="Picture 453" descr="Logotipo de lâmpada ">
            <a:extLst>
              <a:ext uri="{FF2B5EF4-FFF2-40B4-BE49-F238E27FC236}">
                <a16:creationId xmlns:a16="http://schemas.microsoft.com/office/drawing/2014/main" id="{2AC7229D-F9F8-B78E-392D-22412567AC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6838" y="16514755"/>
            <a:ext cx="626706" cy="626704"/>
          </a:xfrm>
          <a:prstGeom prst="rect">
            <a:avLst/>
          </a:prstGeom>
        </p:spPr>
      </p:pic>
      <p:sp>
        <p:nvSpPr>
          <p:cNvPr id="453" name="TextBox 452">
            <a:extLst>
              <a:ext uri="{FF2B5EF4-FFF2-40B4-BE49-F238E27FC236}">
                <a16:creationId xmlns:a16="http://schemas.microsoft.com/office/drawing/2014/main" id="{791648BD-65BB-2458-54B2-3B74F79D2A5E}"/>
              </a:ext>
            </a:extLst>
          </p:cNvPr>
          <p:cNvSpPr txBox="1"/>
          <p:nvPr/>
        </p:nvSpPr>
        <p:spPr>
          <a:xfrm>
            <a:off x="5131515" y="16636163"/>
            <a:ext cx="2530576" cy="38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>
              <a:spcAft>
                <a:spcPts val="800"/>
              </a:spcAft>
            </a:pPr>
            <a:r>
              <a:rPr lang="pt-BR" sz="2400" spc="-50">
                <a:latin typeface="+mj-lt"/>
                <a:cs typeface="Segoe Sans Display Semibold" pitchFamily="2" charset="0"/>
              </a:rPr>
              <a:t>Treinador de ideias</a:t>
            </a: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6DA1008F-6895-4804-9F2E-C898A8349A0A}"/>
              </a:ext>
            </a:extLst>
          </p:cNvPr>
          <p:cNvSpPr txBox="1"/>
          <p:nvPr/>
        </p:nvSpPr>
        <p:spPr>
          <a:xfrm>
            <a:off x="4472151" y="17362634"/>
            <a:ext cx="3189939" cy="811729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>
              <a:spcAft>
                <a:spcPts val="800"/>
              </a:spcAft>
            </a:pPr>
            <a:r>
              <a:rPr lang="pt-BR" sz="2000" spc="-50">
                <a:cs typeface="Segoe Sans Display Semibold" pitchFamily="2" charset="0"/>
              </a:rPr>
              <a:t>Obtenha assistência para debates.</a:t>
            </a:r>
          </a:p>
        </p:txBody>
      </p:sp>
      <p:pic>
        <p:nvPicPr>
          <p:cNvPr id="469" name="Picture 468" descr="Logotipo de papel e lápis">
            <a:extLst>
              <a:ext uri="{FF2B5EF4-FFF2-40B4-BE49-F238E27FC236}">
                <a16:creationId xmlns:a16="http://schemas.microsoft.com/office/drawing/2014/main" id="{48933537-C5FF-4928-A223-F56C4FD3CBF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4458" y="16514755"/>
            <a:ext cx="626706" cy="626704"/>
          </a:xfrm>
          <a:prstGeom prst="rect">
            <a:avLst/>
          </a:prstGeom>
        </p:spPr>
      </p:pic>
      <p:sp>
        <p:nvSpPr>
          <p:cNvPr id="468" name="TextBox 467">
            <a:extLst>
              <a:ext uri="{FF2B5EF4-FFF2-40B4-BE49-F238E27FC236}">
                <a16:creationId xmlns:a16="http://schemas.microsoft.com/office/drawing/2014/main" id="{EE241763-DBEE-EF20-2ECE-B52A51691AEE}"/>
              </a:ext>
            </a:extLst>
          </p:cNvPr>
          <p:cNvSpPr txBox="1"/>
          <p:nvPr/>
        </p:nvSpPr>
        <p:spPr>
          <a:xfrm>
            <a:off x="8949135" y="16636163"/>
            <a:ext cx="2530576" cy="38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>
              <a:spcAft>
                <a:spcPts val="800"/>
              </a:spcAft>
            </a:pPr>
            <a:r>
              <a:rPr lang="pt-BR" sz="2400" spc="-50">
                <a:latin typeface="+mj-lt"/>
                <a:cs typeface="Segoe Sans Display Semibold" pitchFamily="2" charset="0"/>
              </a:rPr>
              <a:t>Treinador de redação</a:t>
            </a:r>
          </a:p>
        </p:txBody>
      </p:sp>
      <p:sp>
        <p:nvSpPr>
          <p:cNvPr id="470" name="TextBox 469">
            <a:extLst>
              <a:ext uri="{FF2B5EF4-FFF2-40B4-BE49-F238E27FC236}">
                <a16:creationId xmlns:a16="http://schemas.microsoft.com/office/drawing/2014/main" id="{5562BCC8-7CA1-FFF6-751A-3DEBAB706245}"/>
              </a:ext>
            </a:extLst>
          </p:cNvPr>
          <p:cNvSpPr txBox="1"/>
          <p:nvPr/>
        </p:nvSpPr>
        <p:spPr>
          <a:xfrm>
            <a:off x="8289771" y="17362634"/>
            <a:ext cx="3189939" cy="811729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>
              <a:spcAft>
                <a:spcPts val="800"/>
              </a:spcAft>
            </a:pPr>
            <a:r>
              <a:rPr lang="pt-BR" sz="2000" spc="-50">
                <a:cs typeface="Segoe Sans Display Semibold" pitchFamily="2" charset="0"/>
              </a:rPr>
              <a:t>Refine sua escrita.</a:t>
            </a:r>
          </a:p>
        </p:txBody>
      </p:sp>
      <p:sp>
        <p:nvSpPr>
          <p:cNvPr id="484" name="Rectangle: Rounded Corners 483">
            <a:extLst>
              <a:ext uri="{FF2B5EF4-FFF2-40B4-BE49-F238E27FC236}">
                <a16:creationId xmlns:a16="http://schemas.microsoft.com/office/drawing/2014/main" id="{3FCFEEC5-BF1F-424B-1CEC-D92DA5C36A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8094191" y="18657721"/>
            <a:ext cx="3622040" cy="2011680"/>
          </a:xfrm>
          <a:prstGeom prst="roundRect">
            <a:avLst>
              <a:gd name="adj" fmla="val 6269"/>
            </a:avLst>
          </a:prstGeom>
          <a:solidFill>
            <a:srgbClr val="FFFCFC"/>
          </a:solidFill>
          <a:ln w="12700">
            <a:solidFill>
              <a:srgbClr val="FFB09B"/>
            </a:solidFill>
          </a:ln>
          <a:effectLst>
            <a:outerShdw blurRad="1778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1" name="Rectangle: Rounded Corners 460">
            <a:extLst>
              <a:ext uri="{FF2B5EF4-FFF2-40B4-BE49-F238E27FC236}">
                <a16:creationId xmlns:a16="http://schemas.microsoft.com/office/drawing/2014/main" id="{F65177EA-858D-DC44-D1AE-E8A5BBB05E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457200" y="18639330"/>
            <a:ext cx="3622040" cy="2011680"/>
          </a:xfrm>
          <a:prstGeom prst="roundRect">
            <a:avLst>
              <a:gd name="adj" fmla="val 6269"/>
            </a:avLst>
          </a:prstGeom>
          <a:solidFill>
            <a:srgbClr val="FFFCFC"/>
          </a:solidFill>
          <a:ln w="12700">
            <a:solidFill>
              <a:srgbClr val="FFB09B"/>
            </a:solidFill>
          </a:ln>
          <a:effectLst>
            <a:outerShdw blurRad="1778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8" name="Rectangle: Rounded Corners 457">
            <a:extLst>
              <a:ext uri="{FF2B5EF4-FFF2-40B4-BE49-F238E27FC236}">
                <a16:creationId xmlns:a16="http://schemas.microsoft.com/office/drawing/2014/main" id="{C8A54EE2-8082-2BB9-2E19-147E42E6BE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4284980" y="18639330"/>
            <a:ext cx="3622040" cy="2011680"/>
          </a:xfrm>
          <a:prstGeom prst="roundRect">
            <a:avLst>
              <a:gd name="adj" fmla="val 6269"/>
            </a:avLst>
          </a:prstGeom>
          <a:solidFill>
            <a:srgbClr val="FFFCFC"/>
          </a:solidFill>
          <a:ln w="12700">
            <a:solidFill>
              <a:srgbClr val="FFB09B"/>
            </a:solidFill>
          </a:ln>
          <a:effectLst>
            <a:outerShdw blurRad="1778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64" name="Picture 463" descr="Logotipo de pasta">
            <a:extLst>
              <a:ext uri="{FF2B5EF4-FFF2-40B4-BE49-F238E27FC236}">
                <a16:creationId xmlns:a16="http://schemas.microsoft.com/office/drawing/2014/main" id="{106B6E0B-FDBB-5345-2527-32310DA73D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058" y="18763196"/>
            <a:ext cx="626706" cy="626704"/>
          </a:xfrm>
          <a:prstGeom prst="rect">
            <a:avLst/>
          </a:prstGeom>
        </p:spPr>
      </p:pic>
      <p:sp>
        <p:nvSpPr>
          <p:cNvPr id="462" name="TextBox 461">
            <a:extLst>
              <a:ext uri="{FF2B5EF4-FFF2-40B4-BE49-F238E27FC236}">
                <a16:creationId xmlns:a16="http://schemas.microsoft.com/office/drawing/2014/main" id="{996E9CF1-7CAF-AB98-92A6-9BB5BE31A9BA}"/>
              </a:ext>
            </a:extLst>
          </p:cNvPr>
          <p:cNvSpPr txBox="1"/>
          <p:nvPr/>
        </p:nvSpPr>
        <p:spPr>
          <a:xfrm>
            <a:off x="1303735" y="18884604"/>
            <a:ext cx="2530576" cy="38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>
              <a:spcAft>
                <a:spcPts val="800"/>
              </a:spcAft>
            </a:pPr>
            <a:r>
              <a:rPr lang="pt-BR" sz="2400" spc="-50">
                <a:latin typeface="+mj-lt"/>
                <a:cs typeface="Segoe Sans Display Semibold" pitchFamily="2" charset="0"/>
              </a:rPr>
              <a:t>Treinador de carreira</a:t>
            </a:r>
          </a:p>
        </p:txBody>
      </p:sp>
      <p:sp>
        <p:nvSpPr>
          <p:cNvPr id="465" name="TextBox 464">
            <a:extLst>
              <a:ext uri="{FF2B5EF4-FFF2-40B4-BE49-F238E27FC236}">
                <a16:creationId xmlns:a16="http://schemas.microsoft.com/office/drawing/2014/main" id="{911E0590-BA43-7822-27F6-61981FEA8023}"/>
              </a:ext>
            </a:extLst>
          </p:cNvPr>
          <p:cNvSpPr txBox="1"/>
          <p:nvPr/>
        </p:nvSpPr>
        <p:spPr>
          <a:xfrm>
            <a:off x="644371" y="19611075"/>
            <a:ext cx="3189939" cy="811729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>
              <a:spcAft>
                <a:spcPts val="800"/>
              </a:spcAft>
            </a:pPr>
            <a:r>
              <a:rPr lang="pt-BR" sz="2000" spc="-50" dirty="0">
                <a:cs typeface="Segoe Sans Display Semibold" pitchFamily="2" charset="0"/>
              </a:rPr>
              <a:t>Obtenha consultoria para carreira e planos de ação personalizados.</a:t>
            </a:r>
          </a:p>
        </p:txBody>
      </p:sp>
      <p:pic>
        <p:nvPicPr>
          <p:cNvPr id="460" name="Picture 459" descr="Logotipo de livro">
            <a:extLst>
              <a:ext uri="{FF2B5EF4-FFF2-40B4-BE49-F238E27FC236}">
                <a16:creationId xmlns:a16="http://schemas.microsoft.com/office/drawing/2014/main" id="{5F209DE9-389B-4D01-6BE8-7EC186C6898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6838" y="18763196"/>
            <a:ext cx="626706" cy="626704"/>
          </a:xfrm>
          <a:prstGeom prst="rect">
            <a:avLst/>
          </a:prstGeom>
        </p:spPr>
      </p:pic>
      <p:sp>
        <p:nvSpPr>
          <p:cNvPr id="459" name="TextBox 458">
            <a:extLst>
              <a:ext uri="{FF2B5EF4-FFF2-40B4-BE49-F238E27FC236}">
                <a16:creationId xmlns:a16="http://schemas.microsoft.com/office/drawing/2014/main" id="{961C66DD-A052-F205-62EF-EEB6EB5B76B1}"/>
              </a:ext>
            </a:extLst>
          </p:cNvPr>
          <p:cNvSpPr txBox="1"/>
          <p:nvPr/>
        </p:nvSpPr>
        <p:spPr>
          <a:xfrm>
            <a:off x="5131515" y="18884604"/>
            <a:ext cx="2530576" cy="38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>
              <a:spcAft>
                <a:spcPts val="800"/>
              </a:spcAft>
            </a:pPr>
            <a:r>
              <a:rPr lang="pt-BR" sz="2400" spc="-50">
                <a:latin typeface="+mj-lt"/>
                <a:cs typeface="Segoe Sans Display Semibold" pitchFamily="2" charset="0"/>
              </a:rPr>
              <a:t>Treinador de aprendizagem</a:t>
            </a:r>
          </a:p>
        </p:txBody>
      </p:sp>
      <p:sp>
        <p:nvSpPr>
          <p:cNvPr id="466" name="TextBox 465">
            <a:extLst>
              <a:ext uri="{FF2B5EF4-FFF2-40B4-BE49-F238E27FC236}">
                <a16:creationId xmlns:a16="http://schemas.microsoft.com/office/drawing/2014/main" id="{E18DE661-D014-684B-9925-2AD88B8F5541}"/>
              </a:ext>
            </a:extLst>
          </p:cNvPr>
          <p:cNvSpPr txBox="1"/>
          <p:nvPr/>
        </p:nvSpPr>
        <p:spPr>
          <a:xfrm>
            <a:off x="4472151" y="19611075"/>
            <a:ext cx="3189939" cy="811729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>
              <a:spcAft>
                <a:spcPts val="800"/>
              </a:spcAft>
            </a:pPr>
            <a:r>
              <a:rPr lang="pt-BR" sz="2000" spc="-50" dirty="0">
                <a:cs typeface="Segoe Sans Display Semibold" pitchFamily="2" charset="0"/>
              </a:rPr>
              <a:t>Aprenda sobre tópicos e refine suas habilidades.</a:t>
            </a:r>
          </a:p>
        </p:txBody>
      </p:sp>
      <p:pic>
        <p:nvPicPr>
          <p:cNvPr id="485" name="Picture 484">
            <a:extLst>
              <a:ext uri="{FF2B5EF4-FFF2-40B4-BE49-F238E27FC236}">
                <a16:creationId xmlns:a16="http://schemas.microsoft.com/office/drawing/2014/main" id="{E5A54EBB-8D64-A52B-76B6-4124FFB9EE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89771" y="18826066"/>
            <a:ext cx="640080" cy="640080"/>
          </a:xfrm>
          <a:prstGeom prst="rect">
            <a:avLst/>
          </a:prstGeom>
        </p:spPr>
      </p:pic>
      <p:sp>
        <p:nvSpPr>
          <p:cNvPr id="486" name="TextBox 485">
            <a:extLst>
              <a:ext uri="{FF2B5EF4-FFF2-40B4-BE49-F238E27FC236}">
                <a16:creationId xmlns:a16="http://schemas.microsoft.com/office/drawing/2014/main" id="{64862C44-BC69-A52E-47CD-1C0F760FFB8B}"/>
              </a:ext>
            </a:extLst>
          </p:cNvPr>
          <p:cNvSpPr txBox="1"/>
          <p:nvPr/>
        </p:nvSpPr>
        <p:spPr>
          <a:xfrm>
            <a:off x="8953245" y="18935112"/>
            <a:ext cx="2530576" cy="3838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>
              <a:spcAft>
                <a:spcPts val="800"/>
              </a:spcAft>
            </a:pPr>
            <a:r>
              <a:rPr lang="pt-BR" sz="2400" spc="-50">
                <a:latin typeface="+mj-lt"/>
                <a:cs typeface="Segoe Sans Display Semibold" pitchFamily="2" charset="0"/>
              </a:rPr>
              <a:t>Criador visual</a:t>
            </a:r>
          </a:p>
        </p:txBody>
      </p:sp>
      <p:sp>
        <p:nvSpPr>
          <p:cNvPr id="487" name="TextBox 486">
            <a:extLst>
              <a:ext uri="{FF2B5EF4-FFF2-40B4-BE49-F238E27FC236}">
                <a16:creationId xmlns:a16="http://schemas.microsoft.com/office/drawing/2014/main" id="{1FFD8984-96B9-E6A1-6C08-EBE6C9493D2A}"/>
              </a:ext>
            </a:extLst>
          </p:cNvPr>
          <p:cNvSpPr txBox="1"/>
          <p:nvPr/>
        </p:nvSpPr>
        <p:spPr>
          <a:xfrm>
            <a:off x="8329778" y="19611075"/>
            <a:ext cx="3189939" cy="811729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>
              <a:spcAft>
                <a:spcPts val="800"/>
              </a:spcAft>
            </a:pPr>
            <a:r>
              <a:rPr lang="pt-BR" sz="2000" dirty="0"/>
              <a:t>Criar imagens e vídeos</a:t>
            </a:r>
            <a:r>
              <a:rPr lang="pt-BR" sz="2000" spc="-50" dirty="0">
                <a:cs typeface="Segoe Sans Display Semibold" pitchFamily="2" charset="0"/>
              </a:rPr>
              <a:t>.</a:t>
            </a: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40A76EB5-5F2F-0F0B-8B35-4D2336E82115}"/>
              </a:ext>
            </a:extLst>
          </p:cNvPr>
          <p:cNvSpPr txBox="1"/>
          <p:nvPr/>
        </p:nvSpPr>
        <p:spPr>
          <a:xfrm>
            <a:off x="457200" y="20982612"/>
            <a:ext cx="11277600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Aft>
                <a:spcPts val="1500"/>
              </a:spcAft>
            </a:pPr>
            <a:r>
              <a:rPr lang="pt-BR" sz="2400" kern="100" dirty="0">
                <a:cs typeface="Times New Roman" panose="02020603050405020304" pitchFamily="18" charset="0"/>
              </a:rPr>
              <a:t>Além dos agentes da Microsoft, sua organização pode ter criado agentes </a:t>
            </a:r>
            <a:br>
              <a:rPr dirty="0"/>
            </a:br>
            <a:r>
              <a:rPr lang="pt-BR" sz="2400" kern="100" dirty="0">
                <a:cs typeface="Times New Roman" panose="02020603050405020304" pitchFamily="18" charset="0"/>
              </a:rPr>
              <a:t>para você usar também. Você pode visualizá-los na seção "Criado para sua organização" na biblioteca do agente.</a:t>
            </a:r>
          </a:p>
        </p:txBody>
      </p:sp>
      <p:sp>
        <p:nvSpPr>
          <p:cNvPr id="478" name="TextBox 624_1">
            <a:extLst>
              <a:ext uri="{FF2B5EF4-FFF2-40B4-BE49-F238E27FC236}">
                <a16:creationId xmlns:a16="http://schemas.microsoft.com/office/drawing/2014/main" id="{61552217-DC5A-7AE2-F3DA-35E05B5150B5}"/>
              </a:ext>
            </a:extLst>
          </p:cNvPr>
          <p:cNvSpPr txBox="1"/>
          <p:nvPr/>
        </p:nvSpPr>
        <p:spPr>
          <a:xfrm>
            <a:off x="457201" y="22763148"/>
            <a:ext cx="11526252" cy="474232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Aft>
                <a:spcPts val="100"/>
              </a:spcAft>
            </a:pPr>
            <a:r>
              <a:rPr lang="pt-BR" sz="4000" spc="-50" dirty="0"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latin typeface="+mj-lt"/>
                <a:cs typeface="Segoe Sans Display Semibold" pitchFamily="2" charset="0"/>
              </a:rPr>
              <a:t>Criar seu próprio agente</a:t>
            </a:r>
          </a:p>
          <a:p>
            <a:pPr marL="514350" indent="-342900">
              <a:spcAft>
                <a:spcPts val="100"/>
              </a:spcAft>
              <a:buFont typeface="+mj-lt"/>
              <a:buAutoNum type="arabicPeriod"/>
              <a:defRPr/>
            </a:pPr>
            <a:r>
              <a:rPr lang="pt-BR" sz="2400" kern="100" dirty="0">
                <a:cs typeface="Times New Roman" panose="02020603050405020304" pitchFamily="18" charset="0"/>
              </a:rPr>
              <a:t>Selecione "Criar um agente" no painel direito do Microsoft 365 Copilot Chat para abrir o construtor </a:t>
            </a:r>
            <a:br>
              <a:rPr lang="pt-BR" sz="2400" kern="100" dirty="0">
                <a:cs typeface="Times New Roman" panose="02020603050405020304" pitchFamily="18" charset="0"/>
              </a:rPr>
            </a:br>
            <a:r>
              <a:rPr lang="pt-BR" sz="2400" kern="100" dirty="0">
                <a:cs typeface="Times New Roman" panose="02020603050405020304" pitchFamily="18" charset="0"/>
              </a:rPr>
              <a:t>de agentes. </a:t>
            </a:r>
          </a:p>
          <a:p>
            <a:pPr marL="514350" indent="-342900">
              <a:spcAft>
                <a:spcPts val="100"/>
              </a:spcAft>
              <a:buFont typeface="+mj-lt"/>
              <a:buAutoNum type="arabicPeriod"/>
              <a:defRPr/>
            </a:pPr>
            <a:r>
              <a:rPr lang="pt-BR" sz="2400" kern="100" dirty="0">
                <a:cs typeface="Times New Roman" panose="02020603050405020304" pitchFamily="18" charset="0"/>
              </a:rPr>
              <a:t>Insira detalhes como a finalidade do seu agente, fontes de dados relevantes </a:t>
            </a:r>
            <a:br>
              <a:rPr lang="pt-BR" sz="2400" kern="100" dirty="0">
                <a:cs typeface="Times New Roman" panose="02020603050405020304" pitchFamily="18" charset="0"/>
              </a:rPr>
            </a:br>
            <a:r>
              <a:rPr lang="pt-BR" sz="2400" kern="100" dirty="0">
                <a:cs typeface="Times New Roman" panose="02020603050405020304" pitchFamily="18" charset="0"/>
              </a:rPr>
              <a:t>e comportamento desejado, como o agente deve trabalhar ou o tom que você gostaria que ele usasse. </a:t>
            </a:r>
          </a:p>
          <a:p>
            <a:pPr marL="514350" indent="-342900">
              <a:spcAft>
                <a:spcPts val="100"/>
              </a:spcAft>
              <a:buFont typeface="+mj-lt"/>
              <a:buAutoNum type="arabicPeriod"/>
              <a:defRPr/>
            </a:pPr>
            <a:r>
              <a:rPr lang="pt-BR" sz="2400" kern="100" dirty="0">
                <a:cs typeface="Times New Roman" panose="02020603050405020304" pitchFamily="18" charset="0"/>
              </a:rPr>
              <a:t>Selecione "Configurar" para personalizar ainda mais seu agente.</a:t>
            </a:r>
          </a:p>
          <a:p>
            <a:pPr marL="514350" indent="-342900">
              <a:spcAft>
                <a:spcPts val="100"/>
              </a:spcAft>
              <a:buFont typeface="+mj-lt"/>
              <a:buAutoNum type="arabicPeriod"/>
              <a:defRPr/>
            </a:pPr>
            <a:r>
              <a:rPr lang="pt-BR" sz="2400" kern="100" dirty="0">
                <a:cs typeface="Times New Roman" panose="02020603050405020304" pitchFamily="18" charset="0"/>
              </a:rPr>
              <a:t>Selecione "Criar" para publicar seu agente.</a:t>
            </a:r>
          </a:p>
          <a:p>
            <a:pPr marL="171450">
              <a:spcAft>
                <a:spcPts val="100"/>
              </a:spcAft>
              <a:defRPr/>
            </a:pPr>
            <a:r>
              <a:rPr lang="pt-BR" sz="2400" kern="100" dirty="0">
                <a:cs typeface="Times New Roman" panose="02020603050405020304" pitchFamily="18" charset="0"/>
              </a:rPr>
              <a:t>Você pode editar ou compartilhar seus agentes selecionando "Criar um agente" para abrir o construtor de agentes, expandindo o menu suspenso na parte superior e selecionando "Exibir todos os agentes". </a:t>
            </a:r>
          </a:p>
        </p:txBody>
      </p:sp>
      <p:sp>
        <p:nvSpPr>
          <p:cNvPr id="471" name="Rectangle 470">
            <a:extLst>
              <a:ext uri="{FF2B5EF4-FFF2-40B4-BE49-F238E27FC236}">
                <a16:creationId xmlns:a16="http://schemas.microsoft.com/office/drawing/2014/main" id="{A5DB14AB-E866-CD26-9F40-92240E31B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27460544"/>
            <a:ext cx="12192000" cy="2896644"/>
          </a:xfrm>
          <a:prstGeom prst="rect">
            <a:avLst/>
          </a:prstGeom>
          <a:solidFill>
            <a:srgbClr val="FFE8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3" name="TextBox 472">
            <a:extLst>
              <a:ext uri="{FF2B5EF4-FFF2-40B4-BE49-F238E27FC236}">
                <a16:creationId xmlns:a16="http://schemas.microsoft.com/office/drawing/2014/main" id="{E3BEDA34-8222-2E47-E8D7-89CA5CF98E17}"/>
              </a:ext>
            </a:extLst>
          </p:cNvPr>
          <p:cNvSpPr txBox="1"/>
          <p:nvPr/>
        </p:nvSpPr>
        <p:spPr>
          <a:xfrm>
            <a:off x="579060" y="27625845"/>
            <a:ext cx="3306702" cy="2480865"/>
          </a:xfrm>
          <a:prstGeom prst="roundRect">
            <a:avLst>
              <a:gd name="adj" fmla="val 9471"/>
            </a:avLst>
          </a:prstGeom>
          <a:noFill/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>
            <a:defPPr>
              <a:defRPr lang="en-US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spcAft>
                <a:spcPts val="800"/>
              </a:spcAft>
            </a:pPr>
            <a:r>
              <a:rPr lang="pt-BR" sz="3600" spc="-50" dirty="0">
                <a:solidFill>
                  <a:schemeClr val="tx1"/>
                </a:solidFill>
                <a:latin typeface="+mj-lt"/>
                <a:cs typeface="Segoe Sans Display Semibold" pitchFamily="2" charset="0"/>
              </a:rPr>
              <a:t>Principais maneiras de usar agentes personalizados</a:t>
            </a:r>
          </a:p>
        </p:txBody>
      </p:sp>
      <p:sp>
        <p:nvSpPr>
          <p:cNvPr id="474" name="TextBox 473">
            <a:extLst>
              <a:ext uri="{FF2B5EF4-FFF2-40B4-BE49-F238E27FC236}">
                <a16:creationId xmlns:a16="http://schemas.microsoft.com/office/drawing/2014/main" id="{EAEF60C1-2B50-F02E-DA4A-28E64E527CBC}"/>
              </a:ext>
            </a:extLst>
          </p:cNvPr>
          <p:cNvSpPr txBox="1"/>
          <p:nvPr/>
        </p:nvSpPr>
        <p:spPr>
          <a:xfrm>
            <a:off x="3885761" y="27787641"/>
            <a:ext cx="8097691" cy="25237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kern="100" dirty="0">
                <a:cs typeface="Times New Roman" panose="02020603050405020304" pitchFamily="18" charset="0"/>
              </a:rPr>
              <a:t>Automatizar revisões legais e de contratos</a:t>
            </a:r>
          </a:p>
          <a:p>
            <a:pPr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kern="100" dirty="0">
                <a:cs typeface="Times New Roman" panose="02020603050405020304" pitchFamily="18" charset="0"/>
              </a:rPr>
              <a:t>Ajudar os novos contratados na integração</a:t>
            </a:r>
          </a:p>
          <a:p>
            <a:pPr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kern="100" dirty="0">
                <a:cs typeface="Times New Roman" panose="02020603050405020304" pitchFamily="18" charset="0"/>
              </a:rPr>
              <a:t>Revisar currículos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kern="100" dirty="0">
                <a:cs typeface="Times New Roman" panose="02020603050405020304" pitchFamily="18" charset="0"/>
              </a:rPr>
              <a:t>Recuperar materiais de pesquisa de bancos de dados da empresa</a:t>
            </a:r>
          </a:p>
          <a:p>
            <a:pPr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kern="100" dirty="0">
                <a:cs typeface="Times New Roman" panose="02020603050405020304" pitchFamily="18" charset="0"/>
              </a:rPr>
              <a:t>Obter respostas sobre as políticas da empresa</a:t>
            </a:r>
          </a:p>
        </p:txBody>
      </p:sp>
      <p:sp>
        <p:nvSpPr>
          <p:cNvPr id="475" name="Rectangle 474">
            <a:extLst>
              <a:ext uri="{FF2B5EF4-FFF2-40B4-BE49-F238E27FC236}">
                <a16:creationId xmlns:a16="http://schemas.microsoft.com/office/drawing/2014/main" id="{A116AD95-D8A4-3245-DFFD-0AE22CB58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2915166"/>
            <a:ext cx="12192000" cy="64008"/>
          </a:xfrm>
          <a:prstGeom prst="rect">
            <a:avLst/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7" name="TextBox 476">
            <a:extLst>
              <a:ext uri="{FF2B5EF4-FFF2-40B4-BE49-F238E27FC236}">
                <a16:creationId xmlns:a16="http://schemas.microsoft.com/office/drawing/2014/main" id="{3A759F9B-6E2A-F5E2-C6C4-F44973D0A626}"/>
              </a:ext>
            </a:extLst>
          </p:cNvPr>
          <p:cNvSpPr txBox="1"/>
          <p:nvPr/>
        </p:nvSpPr>
        <p:spPr>
          <a:xfrm>
            <a:off x="562417" y="30641467"/>
            <a:ext cx="11421035" cy="18261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Aft>
                <a:spcPts val="800"/>
              </a:spcAft>
            </a:pPr>
            <a:r>
              <a:rPr lang="pt-BR" sz="4000" spc="-50" dirty="0"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latin typeface="+mj-lt"/>
                <a:cs typeface="Segoe Sans Display Semibold" pitchFamily="2" charset="0"/>
              </a:rPr>
              <a:t>Começar a usar seus agentes</a:t>
            </a:r>
          </a:p>
          <a:p>
            <a:pPr>
              <a:spcAft>
                <a:spcPts val="1500"/>
              </a:spcAft>
            </a:pPr>
            <a:r>
              <a:rPr lang="pt-BR" sz="2400" kern="100" dirty="0">
                <a:cs typeface="Times New Roman" panose="02020603050405020304" pitchFamily="18" charset="0"/>
              </a:rPr>
              <a:t>@mencionar um agente pré-criado ou personalizado no Microsoft 365 Copilot Chat para interagir com ele ou abrir o agente diretamente selecionando-o no painel do lado direito no Microsoft 365 Copilot Chat.</a:t>
            </a:r>
          </a:p>
        </p:txBody>
      </p:sp>
      <p:sp>
        <p:nvSpPr>
          <p:cNvPr id="476" name="Rectangle: Rounded Corners 475">
            <a:extLst>
              <a:ext uri="{FF2B5EF4-FFF2-40B4-BE49-F238E27FC236}">
                <a16:creationId xmlns:a16="http://schemas.microsoft.com/office/drawing/2014/main" id="{DD8E73A1-697C-3484-A1C3-CDC7C0165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32704040"/>
            <a:ext cx="11277600" cy="7029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spcAft>
                <a:spcPts val="800"/>
              </a:spcAft>
            </a:pPr>
            <a:r>
              <a:rPr lang="pt-BR" sz="2400" dirty="0">
                <a:solidFill>
                  <a:schemeClr val="bg1"/>
                </a:solidFill>
                <a:latin typeface="+mj-lt"/>
                <a:cs typeface="Segoe Sans Display Semibold" pitchFamily="2" charset="0"/>
              </a:rPr>
              <a:t>Quer saber mais sobre agentes e como começar? Confira o </a:t>
            </a:r>
            <a:r>
              <a:rPr lang="pt-BR" sz="2400" dirty="0">
                <a:solidFill>
                  <a:schemeClr val="bg1"/>
                </a:solidFill>
                <a:latin typeface="+mj-lt"/>
                <a:cs typeface="Segoe Sans Display Semibold" pitchFamily="2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artigo de suporte</a:t>
            </a:r>
            <a:r>
              <a:rPr lang="pt-BR" sz="2400" dirty="0">
                <a:solidFill>
                  <a:schemeClr val="bg1"/>
                </a:solidFill>
                <a:latin typeface="+mj-lt"/>
                <a:cs typeface="Segoe Sans Display Semibold" pitchFamily="2" charset="0"/>
              </a:rPr>
              <a:t>.</a:t>
            </a:r>
          </a:p>
        </p:txBody>
      </p:sp>
      <p:grpSp>
        <p:nvGrpSpPr>
          <p:cNvPr id="480" name="Group 479" descr="Logotipo da Microsoft">
            <a:extLst>
              <a:ext uri="{FF2B5EF4-FFF2-40B4-BE49-F238E27FC236}">
                <a16:creationId xmlns:a16="http://schemas.microsoft.com/office/drawing/2014/main" id="{8968C295-D2C0-96F5-DD4D-46A1E8126E7B}"/>
              </a:ext>
            </a:extLst>
          </p:cNvPr>
          <p:cNvGrpSpPr/>
          <p:nvPr/>
        </p:nvGrpSpPr>
        <p:grpSpPr>
          <a:xfrm>
            <a:off x="457201" y="468157"/>
            <a:ext cx="2171316" cy="463100"/>
            <a:chOff x="457201" y="468157"/>
            <a:chExt cx="2171316" cy="463100"/>
          </a:xfrm>
        </p:grpSpPr>
        <p:pic>
          <p:nvPicPr>
            <p:cNvPr id="481" name="Picture 4" descr="Logotipo da Microsoft em Png - logotipos PNG transparentes grátis">
              <a:extLst>
                <a:ext uri="{FF2B5EF4-FFF2-40B4-BE49-F238E27FC236}">
                  <a16:creationId xmlns:a16="http://schemas.microsoft.com/office/drawing/2014/main" id="{6B50AE42-7B8D-786C-FAE2-C7C1FC7527B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013460" y="468157"/>
              <a:ext cx="1615057" cy="463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2" name="Picture 4_1" descr="Logotipo da Microsoft em Png - logotipos PNG transparentes grátis">
              <a:extLst>
                <a:ext uri="{FF2B5EF4-FFF2-40B4-BE49-F238E27FC236}">
                  <a16:creationId xmlns:a16="http://schemas.microsoft.com/office/drawing/2014/main" id="{C5690913-7D91-2D6D-3932-66256C9CC4D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17344" r="74382" b="17344"/>
            <a:stretch/>
          </p:blipFill>
          <p:spPr bwMode="auto">
            <a:xfrm>
              <a:off x="457201" y="468157"/>
              <a:ext cx="556260" cy="463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49112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4d2b90-11f2-4fdf-990a-54fa46247cf8">
      <Terms xmlns="http://schemas.microsoft.com/office/infopath/2007/PartnerControls"/>
    </lcf76f155ced4ddcb4097134ff3c332f>
    <TaxCatchAll xmlns="b817b00b-f121-400f-976b-40959b1c7d14" xsi:nil="true"/>
    <_ip_UnifiedCompliancePolicyUIAction xmlns="http://schemas.microsoft.com/sharepoint/v3" xsi:nil="true"/>
    <MCpostdate xmlns="324d2b90-11f2-4fdf-990a-54fa46247cf8" xsi:nil="true"/>
    <Recipients xmlns="324d2b90-11f2-4fdf-990a-54fa46247cf8" xsi:nil="true"/>
    <_ip_UnifiedCompliancePolicyProperties xmlns="http://schemas.microsoft.com/sharepoint/v3" xsi:nil="true"/>
    <MCpostID xmlns="324d2b90-11f2-4fdf-990a-54fa46247cf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AB4D63BEF6CE74A98DE71B79A4EFA2E" ma:contentTypeVersion="20" ma:contentTypeDescription="Create a new document." ma:contentTypeScope="" ma:versionID="cb9345eb3893610c45717ec70d2b3801">
  <xsd:schema xmlns:xsd="http://www.w3.org/2001/XMLSchema" xmlns:xs="http://www.w3.org/2001/XMLSchema" xmlns:p="http://schemas.microsoft.com/office/2006/metadata/properties" xmlns:ns1="http://schemas.microsoft.com/sharepoint/v3" xmlns:ns2="324d2b90-11f2-4fdf-990a-54fa46247cf8" xmlns:ns3="b817b00b-f121-400f-976b-40959b1c7d14" targetNamespace="http://schemas.microsoft.com/office/2006/metadata/properties" ma:root="true" ma:fieldsID="323b0e0f0e8756d44652f1531627ebfa" ns1:_="" ns2:_="" ns3:_="">
    <xsd:import namespace="http://schemas.microsoft.com/sharepoint/v3"/>
    <xsd:import namespace="324d2b90-11f2-4fdf-990a-54fa46247cf8"/>
    <xsd:import namespace="b817b00b-f121-400f-976b-40959b1c7d1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MediaServiceDateTaken" minOccurs="0"/>
                <xsd:element ref="ns3:SharedWithUsers" minOccurs="0"/>
                <xsd:element ref="ns3:SharedWithDetails" minOccurs="0"/>
                <xsd:element ref="ns2:MCpostID" minOccurs="0"/>
                <xsd:element ref="ns2:MCpostdate" minOccurs="0"/>
                <xsd:element ref="ns2:Recipient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4d2b90-11f2-4fdf-990a-54fa46247cf8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CpostID" ma:index="24" nillable="true" ma:displayName="MC post ID" ma:format="Dropdown" ma:internalName="MCpostID">
      <xsd:simpleType>
        <xsd:restriction base="dms:Text">
          <xsd:maxLength value="255"/>
        </xsd:restriction>
      </xsd:simpleType>
    </xsd:element>
    <xsd:element name="MCpostdate" ma:index="25" nillable="true" ma:displayName="MC post date " ma:format="Dropdown" ma:internalName="MCpostdate">
      <xsd:simpleType>
        <xsd:restriction base="dms:Text">
          <xsd:maxLength value="255"/>
        </xsd:restriction>
      </xsd:simpleType>
    </xsd:element>
    <xsd:element name="Recipients" ma:index="26" nillable="true" ma:displayName="Recipients " ma:format="Dropdown" ma:internalName="Recipients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17b00b-f121-400f-976b-40959b1c7d1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a2642221-0cbc-45a0-a534-f2e154e1d76e}" ma:internalName="TaxCatchAll" ma:showField="CatchAllData" ma:web="b817b00b-f121-400f-976b-40959b1c7d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8FC071-C78F-4424-B2F2-E0A2B2869E68}">
  <ds:schemaRefs>
    <ds:schemaRef ds:uri="81b978aa-f708-4b9a-bb08-4a0c5682ef61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9f999e54-2bb7-4d3e-98ea-4d068e0776c8"/>
    <ds:schemaRef ds:uri="http://schemas.microsoft.com/sharepoint/v3"/>
    <ds:schemaRef ds:uri="6fcba335-fbbe-42c7-913c-8c9aa5593f55"/>
    <ds:schemaRef ds:uri="b16bb608-2de8-4cc9-af0d-826cbae00daf"/>
  </ds:schemaRefs>
</ds:datastoreItem>
</file>

<file path=customXml/itemProps2.xml><?xml version="1.0" encoding="utf-8"?>
<ds:datastoreItem xmlns:ds="http://schemas.openxmlformats.org/officeDocument/2006/customXml" ds:itemID="{030CA6A2-FE04-48AA-B9E0-C9EF4DA87A8A}"/>
</file>

<file path=customXml/itemProps3.xml><?xml version="1.0" encoding="utf-8"?>
<ds:datastoreItem xmlns:ds="http://schemas.openxmlformats.org/officeDocument/2006/customXml" ds:itemID="{2CEC231B-FBE2-40EF-9230-3A1E21E56245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87867195-f2b8-4ac2-b0b6-6bb73cb33af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416</Words>
  <Application>Microsoft Office PowerPoint</Application>
  <PresentationFormat>Custom</PresentationFormat>
  <Paragraphs>36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Segoe Sans Display Semibold</vt:lpstr>
      <vt:lpstr>Times New Roman</vt:lpstr>
      <vt:lpstr>Office Theme</vt:lpstr>
      <vt:lpstr>Aumente a produtividade com agentes no Microsoft 365 Copilot Chat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2024-12-11T01:40:30Z</dcterms:created>
  <dcterms:modified xsi:type="dcterms:W3CDTF">2025-02-13T19:53:33Z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0x010100CAB4D63BEF6CE74A98DE71B79A4EFA2E</vt:lpwstr>
  </property>
  <property fmtid="{D5CDD505-2E9C-101B-9397-08002B2CF9AE}" pid="3" name="MediaServiceImageTags">
    <vt:lpwstr/>
  </property>
</Properties>
</file>