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61" r:id="rId5"/>
    <p:sldId id="2147483584" r:id="rId6"/>
    <p:sldId id="2147481816" r:id="rId7"/>
    <p:sldId id="2147483586" r:id="rId8"/>
    <p:sldId id="2147481813" r:id="rId9"/>
    <p:sldId id="214748358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47" autoAdjust="0"/>
  </p:normalViewPr>
  <p:slideViewPr>
    <p:cSldViewPr snapToGrid="0">
      <p:cViewPr varScale="1">
        <p:scale>
          <a:sx n="145" d="100"/>
          <a:sy n="145" d="100"/>
        </p:scale>
        <p:origin x="80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5" d="100"/>
          <a:sy n="45" d="100"/>
        </p:scale>
        <p:origin x="2760" y="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1C111-FD97-403E-90EC-896C87799F8D}" type="datetimeFigureOut">
              <a:t>4/28/2025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D426E-9581-4296-B4B4-AD4FA0A88CC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2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BED5C-FF3B-4C5A-8CB6-8A0D8FED31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43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508D9-675B-1AF7-BDE1-43DB0A264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61E765-DDC5-74FA-1A2E-617FD33DF2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BF8A22-0A0B-F023-4727-A78FF42FE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F6107-FDF9-3422-E05C-F3A23B5E6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91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36BDF-A29D-7D03-197A-20F863448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2177A-67D9-46CC-617A-3A6B6C62D1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2C13D6-CE83-A9A2-5A20-0C6D8C5AB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C5779-69CA-6F38-DA91-8481EE99D0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18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ED3EA-E749-86B4-C7C6-F35FBFE35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17A039-58A2-7893-95CB-DEFF6933DD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19F7CB-4826-0743-1DC1-81904ED5AC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4B5BA-4862-7396-99C9-63E377DDD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81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556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AB2EC-E839-D5C8-56B4-E36276965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D953B-8725-0905-122B-2C5F5CA430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967BFF-282A-0ED1-6E49-47D4658D2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8105A-2976-DE7F-E2DD-DDC716739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EAE3-013A-4F73-8174-14C48CD2D86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9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urved object">
            <a:extLst>
              <a:ext uri="{FF2B5EF4-FFF2-40B4-BE49-F238E27FC236}">
                <a16:creationId xmlns:a16="http://schemas.microsoft.com/office/drawing/2014/main" id="{65978E02-7B42-4283-0732-A5ECD04C20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9B2C81-3582-FD54-9197-2A2E6EA52FF9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8719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F8D753-D581-8D98-7561-3F1A83FEAD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263" y="1068000"/>
            <a:ext cx="11018520" cy="276999"/>
          </a:xfr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96395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4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urved object">
            <a:extLst>
              <a:ext uri="{FF2B5EF4-FFF2-40B4-BE49-F238E27FC236}">
                <a16:creationId xmlns:a16="http://schemas.microsoft.com/office/drawing/2014/main" id="{65978E02-7B42-4283-0732-A5ECD04C20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9B2C81-3582-FD54-9197-2A2E6EA52FF9}"/>
              </a:ext>
            </a:extLst>
          </p:cNvPr>
          <p:cNvSpPr/>
          <p:nvPr userDrawn="1"/>
        </p:nvSpPr>
        <p:spPr bwMode="auto">
          <a:xfrm>
            <a:off x="0" y="0"/>
            <a:ext cx="8586216" cy="6858000"/>
          </a:xfrm>
          <a:prstGeom prst="rect">
            <a:avLst/>
          </a:prstGeom>
          <a:gradFill>
            <a:gsLst>
              <a:gs pos="0">
                <a:srgbClr val="FFF8F3"/>
              </a:gs>
              <a:gs pos="100000">
                <a:srgbClr val="FFF8F3">
                  <a:alpha val="0"/>
                </a:srgbClr>
              </a:gs>
            </a:gsLst>
            <a:lin ang="0" scaled="1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7760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" b="160"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060280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microsoft-365/admin/activity-reports/microsoft-365-copilot-readiness?view=o365-worldwid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earn.microsoft.com/microsoft-365/admin/activity-reports/microsoft-copilot-usage?view=o365-worldwid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viva/insights/advanced/admin/org-data-overvie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learn.microsoft.com/viva/insights/advanced/analyst/templates/microsoft-365-copilot-adop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89251-49BF-143B-CC48-F95711E4A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532830"/>
            <a:ext cx="5507736" cy="2529923"/>
          </a:xfrm>
        </p:spPr>
        <p:txBody>
          <a:bodyPr/>
          <a:lstStyle/>
          <a:p>
            <a:r>
              <a:rPr lang="pt-br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Orientação sobre alocação de licenças do Microsoft 365 </a:t>
            </a:r>
            <a:r>
              <a:rPr lang="pt-br" dirty="0" err="1">
                <a:latin typeface="Segoe UI Semibold" panose="020B0702040204020203" pitchFamily="34" charset="0"/>
                <a:cs typeface="Segoe UI Semibold" panose="020B0702040204020203" pitchFamily="34" charset="0"/>
              </a:rPr>
              <a:t>Copilot</a:t>
            </a:r>
            <a:r>
              <a:rPr lang="pt-br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 para valor rápido</a:t>
            </a:r>
          </a:p>
        </p:txBody>
      </p:sp>
      <p:pic>
        <p:nvPicPr>
          <p:cNvPr id="6" name="Picture 5" descr="Logotipo do Copilot">
            <a:extLst>
              <a:ext uri="{FF2B5EF4-FFF2-40B4-BE49-F238E27FC236}">
                <a16:creationId xmlns:a16="http://schemas.microsoft.com/office/drawing/2014/main" id="{9993DC62-4060-2762-A3B2-8A5A3417E3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48" y="503523"/>
            <a:ext cx="774378" cy="774378"/>
          </a:xfrm>
          <a:prstGeom prst="rect">
            <a:avLst/>
          </a:prstGeom>
        </p:spPr>
      </p:pic>
      <p:pic>
        <p:nvPicPr>
          <p:cNvPr id="7" name="Picture 6" descr="Um grupo de estudantes trabalhando com laptops em uma sala de estudos ">
            <a:extLst>
              <a:ext uri="{FF2B5EF4-FFF2-40B4-BE49-F238E27FC236}">
                <a16:creationId xmlns:a16="http://schemas.microsoft.com/office/drawing/2014/main" id="{C69F4404-A4B4-419F-22FF-CDC1EBAF2A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242050" y="895349"/>
            <a:ext cx="5073296" cy="5067302"/>
          </a:xfrm>
          <a:prstGeom prst="roundRect">
            <a:avLst>
              <a:gd name="adj" fmla="val 4674"/>
            </a:avLst>
          </a:prstGeom>
          <a:ln w="12700">
            <a:solidFill>
              <a:schemeClr val="bg1"/>
            </a:solidFill>
          </a:ln>
          <a:effectLst>
            <a:outerShdw blurRad="127000" dist="127000" dir="2700000" algn="tl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82444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077AF-2B5A-7E2B-505C-D53DFC592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DAA8E8-B5FE-08B8-5E8D-84962055F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021659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496039-DA8D-F81C-716E-1B194ECE7D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023178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7F56A3-30F3-FA8D-358B-7A69CD1FB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1" y="2997670"/>
            <a:ext cx="5436698" cy="3599866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28DFC9-A81A-E1AF-2B9D-FF2896870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052" y="1361098"/>
            <a:ext cx="5831219" cy="5242714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894F92-411B-BCAD-544A-FD8CBE284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1" y="1361098"/>
            <a:ext cx="5437358" cy="1405463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47725-59C8-219F-A072-C7F6ACE0C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393" y="154772"/>
            <a:ext cx="11018520" cy="705642"/>
          </a:xfrm>
        </p:spPr>
        <p:txBody>
          <a:bodyPr>
            <a:spAutoFit/>
          </a:bodyPr>
          <a:lstStyle/>
          <a:p>
            <a:r>
              <a:rPr lang="pt-br">
                <a:latin typeface="Segoe UI Semibold" panose="020B0702040204020203" pitchFamily="34" charset="0"/>
                <a:cs typeface="Segoe UI Semibold" panose="020B0702040204020203" pitchFamily="34" charset="0"/>
              </a:rPr>
              <a:t>Alocação ideal de licenças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3FD9C5-F08D-7B64-41DE-04CACAB6F9C2}"/>
              </a:ext>
            </a:extLst>
          </p:cNvPr>
          <p:cNvSpPr>
            <a:spLocks/>
          </p:cNvSpPr>
          <p:nvPr/>
        </p:nvSpPr>
        <p:spPr>
          <a:xfrm>
            <a:off x="508909" y="1424407"/>
            <a:ext cx="5280805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tabLst>
                <a:tab pos="1371655" algn="l"/>
              </a:tabLst>
              <a:defRPr/>
            </a:pPr>
            <a:r>
              <a:rPr lang="pt-br" dirty="0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 Semibold" panose="020B0702040204020203" pitchFamily="34" charset="0"/>
                <a:ea typeface="+mn-lt"/>
                <a:cs typeface="Segoe UI Semibold" panose="020B0702040204020203" pitchFamily="34" charset="0"/>
              </a:rPr>
              <a:t>Libere todo o potencial do </a:t>
            </a:r>
            <a:r>
              <a:rPr lang="pt-br" dirty="0" err="1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 Semibold" panose="020B0702040204020203" pitchFamily="34" charset="0"/>
                <a:ea typeface="+mn-lt"/>
                <a:cs typeface="Segoe UI Semibold" panose="020B0702040204020203" pitchFamily="34" charset="0"/>
              </a:rPr>
              <a:t>Copilot</a:t>
            </a:r>
            <a:endParaRPr lang="en-US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134DD2E4-9720-7363-49EF-AA17C3A01661}"/>
              </a:ext>
            </a:extLst>
          </p:cNvPr>
          <p:cNvSpPr txBox="1"/>
          <p:nvPr/>
        </p:nvSpPr>
        <p:spPr>
          <a:xfrm>
            <a:off x="432180" y="1759689"/>
            <a:ext cx="5357534" cy="1015663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500" dirty="0">
                <a:solidFill>
                  <a:srgbClr val="000000"/>
                </a:solidFill>
                <a:latin typeface="Segoe UI"/>
                <a:ea typeface="+mn-lt"/>
                <a:cs typeface="Segoe UI"/>
              </a:rPr>
              <a:t>Depois que as funções e os casos de uso forem priorizados, aproveite as principais fontes de dados para identificar funções e usuários com maior probabilidade de conseguir valor rápido com uma licença</a:t>
            </a:r>
            <a:endParaRPr lang="en-US" sz="1500" dirty="0">
              <a:solidFill>
                <a:srgbClr val="000000"/>
              </a:solidFill>
              <a:latin typeface="Segoe UI"/>
              <a:cs typeface="Segoe U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3E9D1AA-3EC8-300F-72DA-03CBCFDE9287}"/>
              </a:ext>
            </a:extLst>
          </p:cNvPr>
          <p:cNvSpPr>
            <a:spLocks/>
          </p:cNvSpPr>
          <p:nvPr/>
        </p:nvSpPr>
        <p:spPr>
          <a:xfrm>
            <a:off x="526535" y="3115043"/>
            <a:ext cx="5124385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pt-br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 Semibold" panose="020B0702040204020203" pitchFamily="34" charset="0"/>
                <a:cs typeface="Segoe UI Semibold" panose="020B0702040204020203" pitchFamily="34" charset="0"/>
              </a:rPr>
              <a:t>Âncora em funções priorizadas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04282FFD-71D1-1D93-CFB8-9EED94771E06}"/>
              </a:ext>
            </a:extLst>
          </p:cNvPr>
          <p:cNvSpPr txBox="1"/>
          <p:nvPr/>
        </p:nvSpPr>
        <p:spPr>
          <a:xfrm>
            <a:off x="526970" y="3507003"/>
            <a:ext cx="5262744" cy="286232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pt-br" sz="1500" dirty="0">
                <a:solidFill>
                  <a:srgbClr val="424242"/>
                </a:solidFill>
                <a:latin typeface="Segoe UI Semibold" panose="020B0702040204020203" pitchFamily="34" charset="0"/>
                <a:ea typeface="+mn-lt"/>
                <a:cs typeface="Segoe UI Semibold" panose="020B0702040204020203" pitchFamily="34" charset="0"/>
              </a:rPr>
              <a:t>Função priorizada: </a:t>
            </a:r>
            <a:r>
              <a:rPr lang="pt-br" sz="1500" dirty="0">
                <a:solidFill>
                  <a:srgbClr val="424242"/>
                </a:solidFill>
                <a:latin typeface="Segoe UI"/>
                <a:ea typeface="+mn-lt"/>
                <a:cs typeface="Segoe UI"/>
              </a:rPr>
              <a:t>Identifique</a:t>
            </a: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 </a:t>
            </a:r>
            <a:r>
              <a:rPr lang="pt-br" sz="1500" dirty="0">
                <a:solidFill>
                  <a:srgbClr val="424242"/>
                </a:solidFill>
                <a:latin typeface="Segoe UI"/>
                <a:ea typeface="+mn-lt"/>
                <a:cs typeface="Segoe UI"/>
              </a:rPr>
              <a:t>uma função </a:t>
            </a: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de alto </a:t>
            </a:r>
            <a:b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valor com casos de uso de IA que fornecerão valor significativo.</a:t>
            </a:r>
            <a:endParaRPr lang="en-US" sz="1500" dirty="0">
              <a:latin typeface="Segoe UI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150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Função/habilidade: </a:t>
            </a:r>
            <a:r>
              <a:rPr lang="pt-br" sz="1500" dirty="0">
                <a:solidFill>
                  <a:srgbClr val="424242"/>
                </a:solidFill>
                <a:latin typeface="Segoe UI"/>
                <a:ea typeface="+mn-lt"/>
                <a:cs typeface="+mn-lt"/>
              </a:rPr>
              <a:t>Identifique funções na função priorizada necessária para os casos de uso do </a:t>
            </a:r>
            <a:r>
              <a:rPr lang="pt-br" sz="1500" dirty="0" err="1">
                <a:solidFill>
                  <a:srgbClr val="424242"/>
                </a:solidFill>
                <a:latin typeface="Segoe UI"/>
                <a:ea typeface="+mn-lt"/>
                <a:cs typeface="+mn-lt"/>
              </a:rPr>
              <a:t>Copilot</a:t>
            </a:r>
            <a:r>
              <a:rPr lang="pt-br" sz="1500" dirty="0">
                <a:solidFill>
                  <a:srgbClr val="424242"/>
                </a:solidFill>
                <a:latin typeface="Segoe UI"/>
                <a:ea typeface="+mn-lt"/>
                <a:cs typeface="+mn-lt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pt-br" sz="150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Usuários de alta propensão: </a:t>
            </a: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Aproveite os dados de preparação do </a:t>
            </a:r>
            <a:r>
              <a:rPr lang="pt-br" sz="1500" dirty="0" err="1">
                <a:solidFill>
                  <a:srgbClr val="424242"/>
                </a:solidFill>
                <a:latin typeface="Segoe UI"/>
                <a:cs typeface="Segoe UI"/>
              </a:rPr>
              <a:t>Copilot</a:t>
            </a: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 para identificar os funcionários nessas funções que estão usando ativamente os aplicativos do Microsoft 365 em atividades diárias.</a:t>
            </a:r>
            <a:endParaRPr lang="en-US" sz="1500" dirty="0">
              <a:latin typeface="Segoe UI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1500" b="1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365 Copilot Chat:</a:t>
            </a:r>
            <a:r>
              <a:rPr lang="pt-br" sz="1500" dirty="0">
                <a:solidFill>
                  <a:srgbClr val="42424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Avalie os dados de </a:t>
            </a:r>
            <a:b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uso do Copilot Chat para descobrir usuários ativos </a:t>
            </a:r>
            <a:b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</a:br>
            <a:r>
              <a:rPr lang="pt-br" sz="1500" dirty="0">
                <a:solidFill>
                  <a:srgbClr val="424242"/>
                </a:solidFill>
                <a:latin typeface="Segoe UI"/>
                <a:cs typeface="Segoe UI"/>
              </a:rPr>
              <a:t>e entusiastas do Copilot.</a:t>
            </a:r>
            <a:endParaRPr lang="en-US" sz="1500" dirty="0">
              <a:latin typeface="Segoe UI"/>
              <a:cs typeface="Segoe UI"/>
            </a:endParaRPr>
          </a:p>
        </p:txBody>
      </p:sp>
      <p:grpSp>
        <p:nvGrpSpPr>
          <p:cNvPr id="3" name="Group 2" descr="Diagrama de Venn mostrando que, dentro de uma função priorizada, pode haver sobreposição entre usuários de alta propensão, usuários do M365 Copilot Chat e a função identificada.">
            <a:extLst>
              <a:ext uri="{FF2B5EF4-FFF2-40B4-BE49-F238E27FC236}">
                <a16:creationId xmlns:a16="http://schemas.microsoft.com/office/drawing/2014/main" id="{6048BEF6-189E-F105-5078-9D3AB9BD7DEC}"/>
              </a:ext>
            </a:extLst>
          </p:cNvPr>
          <p:cNvGrpSpPr/>
          <p:nvPr/>
        </p:nvGrpSpPr>
        <p:grpSpPr>
          <a:xfrm>
            <a:off x="6946187" y="1744494"/>
            <a:ext cx="4297680" cy="4298062"/>
            <a:chOff x="6946187" y="1744494"/>
            <a:chExt cx="4297680" cy="429806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868EBC-E36F-4ED7-9435-FDB11AE3C994}"/>
                </a:ext>
              </a:extLst>
            </p:cNvPr>
            <p:cNvSpPr/>
            <p:nvPr/>
          </p:nvSpPr>
          <p:spPr bwMode="auto">
            <a:xfrm>
              <a:off x="6946187" y="1744494"/>
              <a:ext cx="4297680" cy="4297680"/>
            </a:xfrm>
            <a:prstGeom prst="ellipse">
              <a:avLst/>
            </a:prstGeom>
            <a:solidFill>
              <a:srgbClr val="1777D3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2A7ED12-69DE-2B19-09A4-BAF9ED4512AD}"/>
                </a:ext>
              </a:extLst>
            </p:cNvPr>
            <p:cNvSpPr/>
            <p:nvPr/>
          </p:nvSpPr>
          <p:spPr bwMode="auto">
            <a:xfrm>
              <a:off x="6952429" y="2527005"/>
              <a:ext cx="2743200" cy="2743200"/>
            </a:xfrm>
            <a:prstGeom prst="ellipse">
              <a:avLst/>
            </a:prstGeom>
            <a:solidFill>
              <a:srgbClr val="F2CFEE">
                <a:alpha val="49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74EBC2-0967-1D4C-8BC1-BEC5C1F64680}"/>
                </a:ext>
              </a:extLst>
            </p:cNvPr>
            <p:cNvSpPr txBox="1"/>
            <p:nvPr/>
          </p:nvSpPr>
          <p:spPr>
            <a:xfrm>
              <a:off x="7730058" y="1826579"/>
              <a:ext cx="2743200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pt-br" sz="2000" dirty="0">
                  <a:latin typeface="Segoe UI"/>
                  <a:cs typeface="Segoe UI"/>
                </a:rPr>
                <a:t>​</a:t>
              </a:r>
              <a:r>
                <a:rPr lang="pt-br" sz="2000" b="1" dirty="0">
                  <a:solidFill>
                    <a:srgbClr val="FFFFFF"/>
                  </a:solidFill>
                  <a:latin typeface="Segoe UI"/>
                  <a:cs typeface="Segoe UI"/>
                </a:rPr>
                <a:t>Função </a:t>
              </a:r>
              <a:br>
                <a:rPr lang="pt-br" sz="2000" b="1" dirty="0">
                  <a:solidFill>
                    <a:srgbClr val="FFFFFF"/>
                  </a:solidFill>
                  <a:latin typeface="Segoe UI"/>
                  <a:cs typeface="Segoe UI"/>
                </a:rPr>
              </a:br>
              <a:r>
                <a:rPr lang="pt-br" sz="2000" b="1" dirty="0">
                  <a:solidFill>
                    <a:srgbClr val="FFFFFF"/>
                  </a:solidFill>
                  <a:latin typeface="Segoe UI"/>
                  <a:cs typeface="Segoe UI"/>
                </a:rPr>
                <a:t>priorizada </a:t>
              </a:r>
              <a:endParaRPr lang="en-US" sz="2000" b="1" dirty="0">
                <a:latin typeface="Segoe UI"/>
                <a:cs typeface="Segoe UI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FF7B8D-9350-C476-0874-61690ED773AE}"/>
                </a:ext>
              </a:extLst>
            </p:cNvPr>
            <p:cNvSpPr txBox="1"/>
            <p:nvPr/>
          </p:nvSpPr>
          <p:spPr>
            <a:xfrm>
              <a:off x="7107940" y="3155214"/>
              <a:ext cx="1798794" cy="52322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400" b="1" dirty="0">
                  <a:solidFill>
                    <a:srgbClr val="FFFFFF"/>
                  </a:solidFill>
                  <a:latin typeface="Segoe UI"/>
                  <a:cs typeface="Segoe UI"/>
                </a:rPr>
                <a:t>Usuários de alta propensão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E7DDEC9-5971-310E-409D-1A5DE614582F}"/>
                </a:ext>
              </a:extLst>
            </p:cNvPr>
            <p:cNvSpPr/>
            <p:nvPr/>
          </p:nvSpPr>
          <p:spPr bwMode="auto">
            <a:xfrm>
              <a:off x="8492443" y="2496457"/>
              <a:ext cx="2743200" cy="2743200"/>
            </a:xfrm>
            <a:prstGeom prst="ellipse">
              <a:avLst/>
            </a:prstGeom>
            <a:solidFill>
              <a:srgbClr val="A5B1E8">
                <a:alpha val="55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4ECBEA-2FBB-F638-2CA6-48639C175C2E}"/>
                </a:ext>
              </a:extLst>
            </p:cNvPr>
            <p:cNvSpPr/>
            <p:nvPr/>
          </p:nvSpPr>
          <p:spPr bwMode="auto">
            <a:xfrm>
              <a:off x="7733051" y="3299356"/>
              <a:ext cx="2743200" cy="2743200"/>
            </a:xfrm>
            <a:prstGeom prst="ellipse">
              <a:avLst/>
            </a:prstGeom>
            <a:solidFill>
              <a:srgbClr val="8BB8E9">
                <a:alpha val="52000"/>
              </a:srgbClr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34290" rIns="0" bIns="3429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  <a:p>
              <a:pPr defTabSz="68562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50" b="1" ker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826D90-5937-EE25-49AA-CF78494ADFBA}"/>
                </a:ext>
              </a:extLst>
            </p:cNvPr>
            <p:cNvSpPr txBox="1"/>
            <p:nvPr/>
          </p:nvSpPr>
          <p:spPr>
            <a:xfrm>
              <a:off x="8167725" y="5444891"/>
              <a:ext cx="1825418" cy="31974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pt-br" sz="1400" dirty="0">
                  <a:latin typeface="Segoe UI"/>
                  <a:cs typeface="Segoe UI"/>
                </a:rPr>
                <a:t>​</a:t>
              </a:r>
              <a:r>
                <a:rPr lang="pt-br" sz="1400" b="1" dirty="0">
                  <a:solidFill>
                    <a:srgbClr val="FFFFFF"/>
                  </a:solidFill>
                  <a:latin typeface="Segoe UI"/>
                  <a:cs typeface="Segoe UI"/>
                </a:rPr>
                <a:t>Função/habilidade</a:t>
              </a:r>
              <a:endParaRPr lang="en-US" sz="1400" b="1" baseline="30000" dirty="0">
                <a:solidFill>
                  <a:srgbClr val="FFFFFF"/>
                </a:solidFill>
                <a:latin typeface="Segoe UI"/>
                <a:cs typeface="Segoe UI"/>
              </a:endParaRPr>
            </a:p>
          </p:txBody>
        </p:sp>
        <p:pic>
          <p:nvPicPr>
            <p:cNvPr id="32" name="Picture 31" descr="Um logotipo colorido do arco-íris em fundo preto&#10;&#10;Descrição gerada automaticamente">
              <a:extLst>
                <a:ext uri="{FF2B5EF4-FFF2-40B4-BE49-F238E27FC236}">
                  <a16:creationId xmlns:a16="http://schemas.microsoft.com/office/drawing/2014/main" id="{404B6BE4-D1C1-5773-243C-9B5C4B50C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5153" y="3623282"/>
              <a:ext cx="568638" cy="553398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BE3E532-44FF-ECD3-637E-AF4C0846D927}"/>
                </a:ext>
              </a:extLst>
            </p:cNvPr>
            <p:cNvSpPr txBox="1"/>
            <p:nvPr/>
          </p:nvSpPr>
          <p:spPr>
            <a:xfrm>
              <a:off x="9993143" y="2785010"/>
              <a:ext cx="1225122" cy="738664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pt-br" sz="1400" dirty="0">
                  <a:latin typeface="Segoe UI"/>
                  <a:cs typeface="Segoe UI"/>
                </a:rPr>
                <a:t>​</a:t>
              </a:r>
              <a:r>
                <a:rPr lang="pt-br" sz="1400" b="1" dirty="0">
                  <a:solidFill>
                    <a:srgbClr val="FFFFFF"/>
                  </a:solidFill>
                  <a:latin typeface="Segoe UI"/>
                  <a:cs typeface="Segoe UI"/>
                </a:rPr>
                <a:t>Uso do Microsoft 365 Copilot Chat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1658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26398-41F7-9E13-4C61-9A0CA8BEF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9A8B0AE-4094-5FA2-DD3F-C94FD1650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79" y="3344720"/>
            <a:ext cx="10698789" cy="2487909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8CC3DE3-6BB2-9EA6-BB96-1909FB4B2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021659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4D54CB-26B9-8444-7644-36BE63A91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023178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ECB37A-4621-3967-06FC-A0F16B9F7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393" y="154772"/>
            <a:ext cx="11018520" cy="705642"/>
          </a:xfrm>
        </p:spPr>
        <p:txBody>
          <a:bodyPr>
            <a:spAutoFit/>
          </a:bodyPr>
          <a:lstStyle/>
          <a:p>
            <a:r>
              <a:rPr lang="pt-br">
                <a:latin typeface="Segoe UI Semibold" panose="020B0702040204020203" pitchFamily="34" charset="0"/>
                <a:cs typeface="Segoe UI Semibold" panose="020B0702040204020203" pitchFamily="34" charset="0"/>
              </a:rPr>
              <a:t>Alocação ineficiente de licenças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9458E6-A10D-6DB5-C5FA-2BAB29BC3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08" y="1383845"/>
            <a:ext cx="10703119" cy="1596748"/>
          </a:xfrm>
          <a:prstGeom prst="roundRect">
            <a:avLst>
              <a:gd name="adj" fmla="val 3266"/>
            </a:avLst>
          </a:prstGeom>
          <a:solidFill>
            <a:srgbClr val="FFFFFF">
              <a:alpha val="85098"/>
            </a:srgb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headEnd type="none" w="med" len="med"/>
            <a:tailEnd type="none" w="med" len="med"/>
          </a:ln>
          <a:effectLst>
            <a:outerShdw blurRad="127000" dist="1270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F51333C-AACB-EFC9-E059-1743BF49ACEF}"/>
              </a:ext>
            </a:extLst>
          </p:cNvPr>
          <p:cNvSpPr>
            <a:spLocks/>
          </p:cNvSpPr>
          <p:nvPr/>
        </p:nvSpPr>
        <p:spPr>
          <a:xfrm>
            <a:off x="500328" y="1541433"/>
            <a:ext cx="10080770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pt-br" b="1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"/>
                <a:cs typeface="Segoe UI Semibold"/>
              </a:rPr>
              <a:t>Enfrentamento dos desafios de concretizar o impacto organizacional do Copilot</a:t>
            </a:r>
          </a:p>
        </p:txBody>
      </p:sp>
      <p:sp>
        <p:nvSpPr>
          <p:cNvPr id="56" name="TextBox 5">
            <a:extLst>
              <a:ext uri="{FF2B5EF4-FFF2-40B4-BE49-F238E27FC236}">
                <a16:creationId xmlns:a16="http://schemas.microsoft.com/office/drawing/2014/main" id="{1036C6C7-B714-F288-3F4C-5C76B13180B0}"/>
              </a:ext>
            </a:extLst>
          </p:cNvPr>
          <p:cNvSpPr txBox="1"/>
          <p:nvPr/>
        </p:nvSpPr>
        <p:spPr>
          <a:xfrm>
            <a:off x="408842" y="1952633"/>
            <a:ext cx="10393929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>
                <a:latin typeface="Segoe UI"/>
                <a:ea typeface="+mn-lt"/>
                <a:cs typeface="+mn-lt"/>
              </a:rPr>
              <a:t>Alguns clientes estão enfrentando desafios para articular o valor comercial das implantações do Copilot. Sentimos que um dos principais problemas é o método usado para atribuir licenças. A atribuição de licenças sem um plano para conseguir valor prejudicou a capacidade de gerar valor funcional e organizacional de modo eficaz. 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3F8F493-A88B-2742-D920-F41BD76FD049}"/>
              </a:ext>
            </a:extLst>
          </p:cNvPr>
          <p:cNvSpPr>
            <a:spLocks/>
          </p:cNvSpPr>
          <p:nvPr/>
        </p:nvSpPr>
        <p:spPr>
          <a:xfrm>
            <a:off x="523073" y="3558184"/>
            <a:ext cx="10080770" cy="27699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37" fontAlgn="base">
              <a:spcBef>
                <a:spcPct val="0"/>
              </a:spcBef>
              <a:tabLst>
                <a:tab pos="1371655" algn="l"/>
              </a:tabLst>
              <a:defRPr/>
            </a:pPr>
            <a:r>
              <a:rPr lang="pt-br" b="1">
                <a:ln w="3175">
                  <a:noFill/>
                </a:ln>
                <a:gradFill flip="none">
                  <a:gsLst>
                    <a:gs pos="0">
                      <a:srgbClr val="C03BC4"/>
                    </a:gs>
                    <a:gs pos="99000">
                      <a:srgbClr val="0078D4"/>
                    </a:gs>
                  </a:gsLst>
                  <a:lin ang="13500000" scaled="1"/>
                  <a:tileRect/>
                </a:gradFill>
                <a:latin typeface="Segoe UI"/>
                <a:cs typeface="Segoe UI Semibold"/>
              </a:rPr>
              <a:t>Abordagens de alocação ineficientes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7EB3BDE4-CC99-421C-8276-150E8DCD1652}"/>
              </a:ext>
            </a:extLst>
          </p:cNvPr>
          <p:cNvSpPr txBox="1"/>
          <p:nvPr/>
        </p:nvSpPr>
        <p:spPr>
          <a:xfrm>
            <a:off x="523509" y="3879268"/>
            <a:ext cx="10529190" cy="181588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pt-br" sz="1600" dirty="0">
                <a:latin typeface="Segoe UI"/>
                <a:ea typeface="+mn-lt"/>
                <a:cs typeface="+mn-lt"/>
              </a:rPr>
              <a:t>De cima para baixo: Atribuição a posições de liderança (resulta em licenças dispersas).</a:t>
            </a:r>
          </a:p>
          <a:p>
            <a:pPr marL="285750" indent="-285750">
              <a:buFont typeface="Arial"/>
              <a:buChar char="•"/>
            </a:pPr>
            <a:r>
              <a:rPr lang="pt-br" sz="1600" dirty="0">
                <a:latin typeface="Segoe UI"/>
                <a:ea typeface="+mn-lt"/>
                <a:cs typeface="+mn-lt"/>
              </a:rPr>
              <a:t>De baixo para cima: </a:t>
            </a:r>
            <a:r>
              <a:rPr lang="pt-BR" sz="1600" dirty="0">
                <a:latin typeface="Segoe UI"/>
                <a:ea typeface="+mn-lt"/>
                <a:cs typeface="+mn-lt"/>
              </a:rPr>
              <a:t>Estabelecimento de</a:t>
            </a:r>
            <a:r>
              <a:rPr lang="pt-br" sz="1600" dirty="0">
                <a:latin typeface="Segoe UI"/>
                <a:ea typeface="+mn-lt"/>
                <a:cs typeface="+mn-lt"/>
              </a:rPr>
              <a:t> um fluxo de trabalho de solicitação e aprovação (resulta em licenças dispersas).</a:t>
            </a:r>
          </a:p>
          <a:p>
            <a:pPr marL="285750" indent="-285750">
              <a:buFont typeface="Arial"/>
              <a:buChar char="•"/>
            </a:pPr>
            <a:r>
              <a:rPr lang="pt-br" sz="1600" dirty="0">
                <a:latin typeface="Segoe UI"/>
                <a:ea typeface="+mn-lt"/>
                <a:cs typeface="+mn-lt"/>
              </a:rPr>
              <a:t>Política de uso ou perda: </a:t>
            </a:r>
            <a:r>
              <a:rPr lang="pt-BR" sz="1600" dirty="0">
                <a:latin typeface="Segoe UI"/>
                <a:ea typeface="+mn-lt"/>
                <a:cs typeface="+mn-lt"/>
              </a:rPr>
              <a:t>Aplicação de</a:t>
            </a:r>
            <a:r>
              <a:rPr lang="pt-br" sz="1600" dirty="0">
                <a:latin typeface="Segoe UI"/>
                <a:ea typeface="+mn-lt"/>
                <a:cs typeface="+mn-lt"/>
              </a:rPr>
              <a:t> uma política em que as licenças não utilizadas são realocadas </a:t>
            </a:r>
            <a:br>
              <a:rPr lang="pt-br" sz="1600" dirty="0">
                <a:latin typeface="Segoe UI"/>
                <a:ea typeface="+mn-lt"/>
                <a:cs typeface="+mn-lt"/>
              </a:rPr>
            </a:br>
            <a:r>
              <a:rPr lang="pt-br" sz="1600" dirty="0">
                <a:latin typeface="Segoe UI"/>
                <a:ea typeface="+mn-lt"/>
                <a:cs typeface="+mn-lt"/>
              </a:rPr>
              <a:t>(otimizadas para uso, não para valor).</a:t>
            </a:r>
          </a:p>
          <a:p>
            <a:pPr marL="285750" indent="-285750">
              <a:buFont typeface="Arial"/>
              <a:buChar char="•"/>
            </a:pPr>
            <a:r>
              <a:rPr lang="pt-br" sz="1600" dirty="0">
                <a:latin typeface="Segoe UI"/>
                <a:cs typeface="Segoe UI"/>
              </a:rPr>
              <a:t>Com base em relacionamento: </a:t>
            </a:r>
            <a:r>
              <a:rPr lang="pt-BR" sz="1600" dirty="0">
                <a:latin typeface="Segoe UI"/>
                <a:cs typeface="Segoe UI"/>
              </a:rPr>
              <a:t>Atribuição de</a:t>
            </a:r>
            <a:r>
              <a:rPr lang="pt-br" sz="1600" dirty="0">
                <a:latin typeface="Segoe UI"/>
                <a:cs typeface="Segoe UI"/>
              </a:rPr>
              <a:t> licenças a quem tem vínculos com o programa piloto (resulta em licenças dispersas, difíceis de convergir para a reimaginação dos processos de negócios e o valor do negócio).</a:t>
            </a:r>
          </a:p>
        </p:txBody>
      </p:sp>
    </p:spTree>
    <p:extLst>
      <p:ext uri="{BB962C8B-B14F-4D97-AF65-F5344CB8AC3E}">
        <p14:creationId xmlns:p14="http://schemas.microsoft.com/office/powerpoint/2010/main" val="23250384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9A6089-453C-AF73-30BC-A2360E83E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A3A0CA-5539-0A8B-1C99-911314D31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84" r="3" b="3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A3CAF8-F433-907A-7490-8B817B9D4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718" y="58608"/>
            <a:ext cx="4356464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Benefícios da alocação ideal </a:t>
            </a:r>
            <a:br>
              <a:rPr lang="pt-br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pt-br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de licenças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D6603D-7517-6AF4-DB9C-8642CD818BE1}"/>
              </a:ext>
            </a:extLst>
          </p:cNvPr>
          <p:cNvSpPr txBox="1"/>
          <p:nvPr/>
        </p:nvSpPr>
        <p:spPr>
          <a:xfrm>
            <a:off x="347719" y="2205095"/>
            <a:ext cx="3806921" cy="398394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Acelera o tempo de retorno: </a:t>
            </a:r>
            <a:r>
              <a:rPr lang="pt-br" sz="1350" dirty="0">
                <a:latin typeface="Segoe UI"/>
                <a:cs typeface="Segoe UI"/>
              </a:rPr>
              <a:t>Começar com um plano para alcançar e medir valor por meio da mudança de processo não apenas acelera a realização do valor, mas também impulsiona o uso e a adoção mais profundos.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Facilita a identificação e a reimaginação </a:t>
            </a:r>
            <a:b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de processos de negócios: </a:t>
            </a:r>
            <a:r>
              <a:rPr lang="pt-br" sz="1350" dirty="0">
                <a:latin typeface="Segoe UI"/>
                <a:cs typeface="Segoe UI"/>
              </a:rPr>
              <a:t>Concentrar-se na mudança do processo com antecedência ajuda os usuários a enxergar o valor imediato.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35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Baixos esforços de gerenciamento de mudanças:</a:t>
            </a:r>
            <a: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pt-br" sz="1350" dirty="0">
                <a:latin typeface="Segoe UI"/>
                <a:cs typeface="Segoe UI"/>
              </a:rPr>
              <a:t>Usuários com alto uso do aplicativo do Microsoft 365 ou do </a:t>
            </a:r>
            <a:r>
              <a:rPr lang="pt-br" sz="1350" dirty="0" err="1">
                <a:latin typeface="Segoe UI"/>
                <a:cs typeface="Segoe UI"/>
              </a:rPr>
              <a:t>Copilot</a:t>
            </a:r>
            <a:r>
              <a:rPr lang="pt-br" sz="1350" dirty="0">
                <a:latin typeface="Segoe UI"/>
                <a:cs typeface="Segoe UI"/>
              </a:rPr>
              <a:t> Chat têm maior probabilidade de entender intuitivamente o Microsoft 365 </a:t>
            </a:r>
            <a:r>
              <a:rPr lang="pt-br" sz="1350" dirty="0" err="1">
                <a:latin typeface="Segoe UI"/>
                <a:cs typeface="Segoe UI"/>
              </a:rPr>
              <a:t>Copilot</a:t>
            </a:r>
            <a:r>
              <a:rPr lang="pt-br" sz="1350" dirty="0">
                <a:latin typeface="Segoe UI"/>
                <a:cs typeface="Segoe UI"/>
              </a:rPr>
              <a:t>.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35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Transferência de habilidades e aumento </a:t>
            </a:r>
            <a:br>
              <a:rPr lang="pt-br" sz="135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pt-br" sz="135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da adoção:</a:t>
            </a:r>
            <a:r>
              <a:rPr lang="pt-br" sz="135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 </a:t>
            </a:r>
            <a:r>
              <a:rPr lang="pt-br" sz="1350" dirty="0">
                <a:latin typeface="Segoe UI"/>
                <a:cs typeface="Segoe UI"/>
              </a:rPr>
              <a:t>A atribuição de licenças a muitos usuários em um grupo aumenta </a:t>
            </a:r>
            <a:br>
              <a:rPr lang="pt-br" sz="1350" dirty="0">
                <a:latin typeface="Segoe UI"/>
                <a:cs typeface="Segoe UI"/>
              </a:rPr>
            </a:br>
            <a:r>
              <a:rPr lang="pt-br" sz="1350" dirty="0">
                <a:latin typeface="Segoe UI"/>
                <a:cs typeface="Segoe UI"/>
              </a:rPr>
              <a:t>a probabilidade de transferência de habilidades e promove o uso consistente </a:t>
            </a:r>
            <a:br>
              <a:rPr lang="pt-br" sz="1350" dirty="0">
                <a:latin typeface="Segoe UI"/>
                <a:cs typeface="Segoe UI"/>
              </a:rPr>
            </a:br>
            <a:r>
              <a:rPr lang="pt-br" sz="1350" dirty="0">
                <a:latin typeface="Segoe UI"/>
                <a:cs typeface="Segoe UI"/>
              </a:rPr>
              <a:t>e mais profundo entre esses usuários.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E3A2E-0CC1-69AB-6655-0B45691F51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33" t="27991" r="4578"/>
          <a:stretch/>
        </p:blipFill>
        <p:spPr>
          <a:xfrm>
            <a:off x="464373" y="1954107"/>
            <a:ext cx="3690267" cy="12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363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8EC81-8F39-F789-ABAE-D47295393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F1DAD5A-0ECD-595D-9137-14A056F27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165224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C52702-2F73-068D-4043-533D462CE1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46941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AA5CBE-6D52-36DE-04D0-114D69063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29" y="-34043"/>
            <a:ext cx="11018520" cy="705642"/>
          </a:xfrm>
        </p:spPr>
        <p:txBody>
          <a:bodyPr>
            <a:spAutoFit/>
          </a:bodyPr>
          <a:lstStyle/>
          <a:p>
            <a:r>
              <a:rPr lang="pt-br">
                <a:latin typeface="Segoe UI Semibold" panose="020B0702040204020203" pitchFamily="34" charset="0"/>
                <a:cs typeface="Segoe UI Semibold" panose="020B0702040204020203" pitchFamily="34" charset="0"/>
              </a:rPr>
              <a:t>Caso de uso 1 – Novas licenças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936AACB-5F97-38D5-101E-933BC050C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88119" y="1385906"/>
            <a:ext cx="11534146" cy="5328346"/>
          </a:xfrm>
          <a:prstGeom prst="roundRect">
            <a:avLst>
              <a:gd name="adj" fmla="val 3401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4F1A2E3C-BDA7-EB6D-C435-D43A0E6C8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71506" y="1384349"/>
            <a:ext cx="11551099" cy="416560"/>
          </a:xfrm>
          <a:prstGeom prst="round2SameRect">
            <a:avLst>
              <a:gd name="adj1" fmla="val 33484"/>
              <a:gd name="adj2" fmla="val 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 Semibold"/>
              <a:ea typeface="+mn-ea"/>
              <a:cs typeface="Segoe Sans Display Semibold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2102A3-4B1E-F6BC-AEDD-285DC85D5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505" y="591852"/>
            <a:ext cx="11018520" cy="2769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sz="160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Utilize uma abordagem baseada em dados para implantar estrategicamente o Microsoft 365 </a:t>
            </a:r>
            <a:r>
              <a:rPr lang="pt-br" sz="1600" dirty="0" err="1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Copilot</a:t>
            </a:r>
            <a:r>
              <a:rPr lang="pt-br" sz="160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, ajudando a garantir uma distribuição rápida e impactante</a:t>
            </a:r>
            <a:endParaRPr lang="en-US" dirty="0">
              <a:solidFill>
                <a:srgbClr val="000000"/>
              </a:solidFill>
              <a:latin typeface="Segoe UI" panose="020B0502040204020203" pitchFamily="34" charset="0"/>
              <a:ea typeface="+mj-lt"/>
              <a:cs typeface="Segoe UI" panose="020B0502040204020203" pitchFamily="34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A4C5D96-372B-B318-47E5-B5B43CD22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801337"/>
              </p:ext>
            </p:extLst>
          </p:nvPr>
        </p:nvGraphicFramePr>
        <p:xfrm>
          <a:off x="325561" y="1479762"/>
          <a:ext cx="11533620" cy="4778163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87769">
                  <a:extLst>
                    <a:ext uri="{9D8B030D-6E8A-4147-A177-3AD203B41FA5}">
                      <a16:colId xmlns:a16="http://schemas.microsoft.com/office/drawing/2014/main" val="2746429965"/>
                    </a:ext>
                  </a:extLst>
                </a:gridCol>
                <a:gridCol w="2394875">
                  <a:extLst>
                    <a:ext uri="{9D8B030D-6E8A-4147-A177-3AD203B41FA5}">
                      <a16:colId xmlns:a16="http://schemas.microsoft.com/office/drawing/2014/main" val="937084765"/>
                    </a:ext>
                  </a:extLst>
                </a:gridCol>
                <a:gridCol w="7350976">
                  <a:extLst>
                    <a:ext uri="{9D8B030D-6E8A-4147-A177-3AD203B41FA5}">
                      <a16:colId xmlns:a16="http://schemas.microsoft.com/office/drawing/2014/main" val="893455128"/>
                    </a:ext>
                  </a:extLst>
                </a:gridCol>
              </a:tblGrid>
              <a:tr h="272022">
                <a:tc>
                  <a:txBody>
                    <a:bodyPr/>
                    <a:lstStyle/>
                    <a:p>
                      <a:r>
                        <a:rPr lang="pt-br" sz="1350" b="1" dirty="0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Fonte de dados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5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Objetivo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35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Etapas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804055"/>
                  </a:ext>
                </a:extLst>
              </a:tr>
              <a:tr h="202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Função</a:t>
                      </a:r>
                      <a:endParaRPr lang="en-US" sz="1350" b="1" i="0" u="none" strike="noStrike" kern="1200" cap="none" spc="0" normalizeH="0" baseline="0" noProof="0" dirty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Identifique uma função de alto valor com casos de uso que impulsionarão a adoção significativa do </a:t>
                      </a:r>
                      <a:r>
                        <a:rPr lang="pt-br" sz="1350" b="0" i="0" u="none" strike="noStrike" noProof="0" dirty="0" err="1">
                          <a:solidFill>
                            <a:srgbClr val="424242"/>
                          </a:solidFill>
                          <a:latin typeface="Segoe UI"/>
                        </a:rPr>
                        <a:t>Copilot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.</a:t>
                      </a:r>
                      <a:endParaRPr lang="en-US" sz="1350" dirty="0">
                        <a:latin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pt-br" sz="135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Priorize uma função com:</a:t>
                      </a:r>
                      <a:endParaRPr lang="en-US" sz="1350" b="0" i="0" u="none" strike="noStrike" noProof="0" dirty="0">
                        <a:solidFill>
                          <a:schemeClr val="tx1"/>
                        </a:solidFill>
                        <a:latin typeface="Segoe UI"/>
                      </a:endParaRP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Alto valor para o negócio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Alta despesa operacional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Cenários de negócios identificados para reimaginar com o </a:t>
                      </a:r>
                      <a:r>
                        <a:rPr lang="pt-br" sz="1350" b="0" i="0" u="none" strike="noStrike" noProof="0" dirty="0" err="1">
                          <a:solidFill>
                            <a:schemeClr val="tx1"/>
                          </a:solidFill>
                          <a:latin typeface="Segoe UI"/>
                        </a:rPr>
                        <a:t>Copilot</a:t>
                      </a: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 e os agentes</a:t>
                      </a:r>
                    </a:p>
                    <a:p>
                      <a:pPr marL="274320" lvl="0" indent="-27432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Processos mensuráveis: KPIs e </a:t>
                      </a:r>
                      <a:r>
                        <a:rPr lang="pt-br" sz="1350" b="0" i="0" u="none" strike="noStrike" noProof="0" dirty="0" err="1">
                          <a:solidFill>
                            <a:schemeClr val="tx1"/>
                          </a:solidFill>
                          <a:latin typeface="Segoe UI"/>
                        </a:rPr>
                        <a:t>SLAs</a:t>
                      </a: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 disponíveis</a:t>
                      </a:r>
                    </a:p>
                    <a:p>
                      <a:pPr marL="0" lvl="0" indent="0" algn="l">
                        <a:buNone/>
                      </a:pPr>
                      <a:r>
                        <a:rPr lang="pt-br" sz="135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Priorize </a:t>
                      </a:r>
                      <a:r>
                        <a:rPr lang="pt-BR" sz="135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a função</a:t>
                      </a:r>
                      <a:r>
                        <a:rPr lang="pt-br" sz="1350" b="1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: </a:t>
                      </a:r>
                      <a:endParaRPr lang="en-US" sz="1350" b="0" i="0" u="none" strike="noStrike" noProof="0" dirty="0">
                        <a:solidFill>
                          <a:schemeClr val="tx1"/>
                        </a:solidFill>
                        <a:latin typeface="Segoe UI"/>
                      </a:endParaRPr>
                    </a:p>
                    <a:p>
                      <a:pPr marL="171450" lvl="0" indent="-17145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Habilidades relevantes</a:t>
                      </a:r>
                    </a:p>
                    <a:p>
                      <a:pPr marL="171450" lvl="0" indent="-171450" algn="l"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pt-br" sz="1350" b="0" i="0" u="none" strike="noStrike" noProof="0" dirty="0">
                          <a:solidFill>
                            <a:schemeClr val="tx1"/>
                          </a:solidFill>
                          <a:latin typeface="Segoe UI"/>
                        </a:rPr>
                        <a:t>Alto valor e alto custo </a:t>
                      </a: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8898372"/>
                  </a:ext>
                </a:extLst>
              </a:tr>
              <a:tr h="13934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Usuários de alta propensão</a:t>
                      </a:r>
                      <a:endParaRPr lang="en-US" sz="1350" b="1" i="0" u="none" strike="noStrike" kern="1200" cap="none" spc="0" normalizeH="0" baseline="0" noProof="0" dirty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Aproveite os dados de preparação do </a:t>
                      </a:r>
                      <a:r>
                        <a:rPr lang="pt-br" sz="1350" b="0" i="0" u="none" strike="noStrike" noProof="0" dirty="0" err="1">
                          <a:solidFill>
                            <a:srgbClr val="424242"/>
                          </a:solidFill>
                          <a:latin typeface="Segoe UI"/>
                        </a:rPr>
                        <a:t>Copilot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 para identificar funcionários que estão usando ativamente os aplicativos do Microsoft 365.</a:t>
                      </a: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Examine a 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  <a:hlinkClick r:id="rId3"/>
                        </a:rPr>
                        <a:t>tabela de atividades do usuário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 para identificar possíveis candidatos para as licenças do </a:t>
                      </a:r>
                      <a:r>
                        <a:rPr lang="pt-br" sz="1350" b="0" i="0" u="none" strike="noStrike" noProof="0" dirty="0" err="1">
                          <a:solidFill>
                            <a:srgbClr val="424242"/>
                          </a:solidFill>
                          <a:latin typeface="Segoe UI"/>
                        </a:rPr>
                        <a:t>Copilot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.</a:t>
                      </a:r>
                      <a:endParaRPr lang="en-US" sz="1350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54547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  <a:t>Uso do </a:t>
                      </a:r>
                      <a:b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</a:br>
                      <a: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  <a:t>Microsoft 365 </a:t>
                      </a:r>
                      <a:r>
                        <a:rPr lang="pt-br" sz="1350" b="1" dirty="0" err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  <a:t>Copilot</a:t>
                      </a:r>
                      <a:r>
                        <a:rPr lang="pt-br" sz="1350" b="1" dirty="0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cs typeface="Segoe UI"/>
                        </a:rPr>
                        <a:t> Chat</a:t>
                      </a:r>
                      <a:endParaRPr lang="en-US" sz="13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91F2C"/>
                        </a:solidFill>
                        <a:effectLst/>
                        <a:uLnTx/>
                        <a:uFillTx/>
                        <a:latin typeface="Segoe Sans Display"/>
                        <a:cs typeface="Segoe Sans Display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Avalie os dados do Microsoft 365 Copilot Chat para descobrir usuários ativos. </a:t>
                      </a:r>
                      <a:endParaRPr lang="en-US" sz="1350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Analise 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  <a:hlinkClick r:id="rId4"/>
                        </a:rPr>
                        <a:t>dados específicos do usuário desanonimizados</a:t>
                      </a: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 para conseguir insights sobre </a:t>
                      </a:r>
                      <a:b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pt-br" sz="135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usuários ativos em vários períodos e aplicativos.</a:t>
                      </a:r>
                      <a:endParaRPr lang="en-US" sz="1350" dirty="0">
                        <a:solidFill>
                          <a:schemeClr val="tx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606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18159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C3A2A-37CC-9BB6-180F-E977EC6F4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31A03D-D84D-709D-E63C-035605405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165224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29CFA9-DBF6-2EC0-7EE3-80B3E611A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46941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816FDC-43DC-01EA-F974-CCEB70B85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229" y="-25050"/>
            <a:ext cx="11018520" cy="705642"/>
          </a:xfrm>
        </p:spPr>
        <p:txBody>
          <a:bodyPr>
            <a:spAutoFit/>
          </a:bodyPr>
          <a:lstStyle/>
          <a:p>
            <a:r>
              <a:rPr lang="pt-br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Caso de uso 2 – Reatribuir licenças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3584DA8-5D7D-2554-2083-E25C1FF684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96877" y="1420940"/>
            <a:ext cx="11551663" cy="3810702"/>
          </a:xfrm>
          <a:prstGeom prst="roundRect">
            <a:avLst>
              <a:gd name="adj" fmla="val 3401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D3470FA2-E9DD-C191-6D28-28262AC62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271506" y="1384349"/>
            <a:ext cx="11551099" cy="416560"/>
          </a:xfrm>
          <a:prstGeom prst="round2SameRect">
            <a:avLst>
              <a:gd name="adj1" fmla="val 33484"/>
              <a:gd name="adj2" fmla="val 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 Semibold"/>
              <a:ea typeface="+mn-ea"/>
              <a:cs typeface="Segoe Sans Display Semibold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DD63CE-00B1-AE5E-7633-9AEDA0872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505" y="600845"/>
            <a:ext cx="11018520" cy="2769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sz="160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Utilize uma abordagem baseada em dados para reimplantar estrategicamente o Microsoft 365 </a:t>
            </a:r>
            <a:r>
              <a:rPr lang="pt-br" sz="1600" dirty="0" err="1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Copilot</a:t>
            </a:r>
            <a:r>
              <a:rPr lang="pt-br" sz="1600" dirty="0">
                <a:solidFill>
                  <a:srgbClr val="242424"/>
                </a:solidFill>
                <a:latin typeface="Segoe UI" panose="020B0502040204020203" pitchFamily="34" charset="0"/>
                <a:ea typeface="+mj-lt"/>
                <a:cs typeface="Segoe UI" panose="020B0502040204020203" pitchFamily="34" charset="0"/>
              </a:rPr>
              <a:t>, levando a um maior valor</a:t>
            </a:r>
            <a:endParaRPr lang="en-US" dirty="0">
              <a:solidFill>
                <a:srgbClr val="000000"/>
              </a:solidFill>
              <a:latin typeface="Segoe UI" panose="020B0502040204020203" pitchFamily="34" charset="0"/>
              <a:ea typeface="+mj-lt"/>
              <a:cs typeface="Segoe UI" panose="020B0502040204020203" pitchFamily="34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F1109CEA-D24A-82F1-3BB1-A5D88A03E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977261"/>
              </p:ext>
            </p:extLst>
          </p:nvPr>
        </p:nvGraphicFramePr>
        <p:xfrm>
          <a:off x="325561" y="1444727"/>
          <a:ext cx="11533620" cy="370502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87769">
                  <a:extLst>
                    <a:ext uri="{9D8B030D-6E8A-4147-A177-3AD203B41FA5}">
                      <a16:colId xmlns:a16="http://schemas.microsoft.com/office/drawing/2014/main" val="2746429965"/>
                    </a:ext>
                  </a:extLst>
                </a:gridCol>
                <a:gridCol w="2183423">
                  <a:extLst>
                    <a:ext uri="{9D8B030D-6E8A-4147-A177-3AD203B41FA5}">
                      <a16:colId xmlns:a16="http://schemas.microsoft.com/office/drawing/2014/main" val="937084765"/>
                    </a:ext>
                  </a:extLst>
                </a:gridCol>
                <a:gridCol w="7562428">
                  <a:extLst>
                    <a:ext uri="{9D8B030D-6E8A-4147-A177-3AD203B41FA5}">
                      <a16:colId xmlns:a16="http://schemas.microsoft.com/office/drawing/2014/main" val="893455128"/>
                    </a:ext>
                  </a:extLst>
                </a:gridCol>
              </a:tblGrid>
              <a:tr h="286557">
                <a:tc>
                  <a:txBody>
                    <a:bodyPr/>
                    <a:lstStyle/>
                    <a:p>
                      <a:r>
                        <a:rPr lang="pt-br" sz="1400" b="1" dirty="0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Fonte de dados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Objetivo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400" b="1">
                          <a:solidFill>
                            <a:schemeClr val="bg1"/>
                          </a:solidFill>
                          <a:latin typeface="Segoe UI"/>
                          <a:ea typeface="+mj-ea"/>
                          <a:cs typeface="+mj-cs"/>
                        </a:rPr>
                        <a:t>Etapas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804055"/>
                  </a:ext>
                </a:extLst>
              </a:tr>
              <a:tr h="832382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Copilot Analytics</a:t>
                      </a:r>
                      <a:endParaRPr lang="en-US" sz="1400" b="1" i="0" u="none" strike="noStrike" kern="1200" cap="none" spc="0" normalizeH="0" baseline="0" noProof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  <a:p>
                      <a:pPr lvl="0">
                        <a:buNone/>
                      </a:pPr>
                      <a:endParaRPr lang="en-US" sz="1400">
                        <a:solidFill>
                          <a:schemeClr val="accent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Identifique as principais áreas funcionais </a:t>
                      </a:r>
                      <a:br>
                        <a:rPr lang="pt-br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pt-br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e funções que demonstraram altos níveis de adoção </a:t>
                      </a:r>
                      <a:br>
                        <a:rPr lang="pt-br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</a:br>
                      <a:r>
                        <a:rPr lang="pt-br" sz="1400" b="0" i="0" u="none" strike="noStrike" noProof="0" dirty="0">
                          <a:solidFill>
                            <a:srgbClr val="424242"/>
                          </a:solidFill>
                          <a:latin typeface="Segoe UI"/>
                        </a:rPr>
                        <a:t>do Copilot.</a:t>
                      </a:r>
                      <a:endParaRPr lang="en-US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Prepare um </a:t>
                      </a:r>
                      <a: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  <a:hlinkClick r:id="rId3"/>
                        </a:rPr>
                        <a:t>arquivo de dados</a:t>
                      </a:r>
                      <a: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 incluindo FuctionalType e atributos personalizados e de </a:t>
                      </a:r>
                      <a:b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</a:br>
                      <a: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função para carregar no Copilot Analytics.</a:t>
                      </a:r>
                      <a:r>
                        <a:rPr lang="pt-BR" sz="1400" dirty="0">
                          <a:solidFill>
                            <a:schemeClr val="tx1"/>
                          </a:solidFill>
                          <a:latin typeface="Segoe UI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8898372"/>
                  </a:ext>
                </a:extLst>
              </a:tr>
              <a:tr h="9801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Execute e analise os insights do relatório de </a:t>
                      </a: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  <a:hlinkClick r:id="rId4"/>
                        </a:rPr>
                        <a:t>Adoção do Microsoft 365 </a:t>
                      </a:r>
                      <a:r>
                        <a:rPr lang="pt-br" sz="1400" b="0" i="0" u="none" strike="noStrike" noProof="0" dirty="0" err="1">
                          <a:solidFill>
                            <a:srgbClr val="161616"/>
                          </a:solidFill>
                          <a:latin typeface="Segoe UI"/>
                          <a:hlinkClick r:id="rId4"/>
                        </a:rPr>
                        <a:t>Copilot</a:t>
                      </a: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 para compreender quais áreas funcionais e funções em sua empresa são líderes na adoção </a:t>
                      </a:r>
                      <a:b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</a:b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do </a:t>
                      </a:r>
                      <a:r>
                        <a:rPr lang="pt-br" sz="1400" b="0" i="0" u="none" strike="noStrike" noProof="0" dirty="0" err="1">
                          <a:solidFill>
                            <a:srgbClr val="161616"/>
                          </a:solidFill>
                          <a:latin typeface="Segoe UI"/>
                        </a:rPr>
                        <a:t>Copilot</a:t>
                      </a: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.</a:t>
                      </a:r>
                      <a:endParaRPr lang="en-US" dirty="0">
                        <a:solidFill>
                          <a:srgbClr val="161616"/>
                        </a:solidFill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545472"/>
                  </a:ext>
                </a:extLst>
              </a:tr>
              <a:tr h="8097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400" b="0" i="0" u="none" strike="noStrike" noProof="0">
                          <a:solidFill>
                            <a:srgbClr val="161616"/>
                          </a:solidFill>
                          <a:latin typeface="Segoe UI"/>
                        </a:rPr>
                        <a:t>Solicite um relatório de sua equipe SIRH para identificar funcionários nas principais áreas funcionais que demonstram o alto uso do Copilot.</a:t>
                      </a:r>
                      <a:endParaRPr lang="en-US" sz="1400">
                        <a:solidFill>
                          <a:srgbClr val="161616"/>
                        </a:solidFill>
                        <a:latin typeface="Segoe UI"/>
                      </a:endParaRPr>
                    </a:p>
                  </a:txBody>
                  <a:tcPr anchor="ctr">
                    <a:lnL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4606072"/>
                  </a:ext>
                </a:extLst>
              </a:tr>
              <a:tr h="7779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>
                          <a:gradFill flip="none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Segoe UI"/>
                          <a:ea typeface="+mn-lt"/>
                          <a:cs typeface="Segoe UI"/>
                        </a:rPr>
                        <a:t>Reatribuir licenças</a:t>
                      </a:r>
                      <a:endParaRPr lang="en-US" sz="1400" b="1" i="0" u="none" strike="noStrike" kern="1200" cap="none" spc="0" normalizeH="0" baseline="0" noProof="0">
                        <a:ln>
                          <a:noFill/>
                        </a:ln>
                        <a:gradFill flip="none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effectLst/>
                        <a:uLnTx/>
                        <a:uFillTx/>
                        <a:latin typeface="Segoe UI"/>
                        <a:ea typeface="+mn-lt"/>
                        <a:cs typeface="Segoe UI"/>
                      </a:endParaRPr>
                    </a:p>
                    <a:p>
                      <a:pPr lvl="0">
                        <a:buNone/>
                      </a:pPr>
                      <a:endParaRPr lang="en-US" sz="1400">
                        <a:solidFill>
                          <a:schemeClr val="accent1"/>
                        </a:solidFill>
                        <a:latin typeface="Segoe UI"/>
                        <a:ea typeface="+mn-ea"/>
                        <a:cs typeface="+mn-cs"/>
                      </a:endParaRP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0" i="0" u="none" strike="noStrike" noProof="0">
                          <a:solidFill>
                            <a:srgbClr val="161616"/>
                          </a:solidFill>
                          <a:latin typeface="Segoe UI"/>
                        </a:rPr>
                        <a:t>Reatribua licenças com base no modelo ideal. </a:t>
                      </a:r>
                      <a:endParaRPr lang="en-US"/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t-br" sz="1400" b="0" i="0" u="none" strike="noStrike" noProof="0" dirty="0">
                          <a:solidFill>
                            <a:srgbClr val="161616"/>
                          </a:solidFill>
                          <a:latin typeface="Segoe UI"/>
                        </a:rPr>
                        <a:t>Continue e siga o caso de uso 1.</a:t>
                      </a:r>
                    </a:p>
                  </a:txBody>
                  <a:tcPr anchor="ctr">
                    <a:lnL w="0">
                      <a:noFill/>
                    </a:lnL>
                    <a:lnR w="0">
                      <a:noFill/>
                    </a:lnR>
                    <a:lnT w="12700">
                      <a:solidFill>
                        <a:schemeClr val="bg2"/>
                      </a:solidFill>
                    </a:lnT>
                    <a:lnB w="12700">
                      <a:solidFill>
                        <a:schemeClr val="bg2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814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83156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4d2b90-11f2-4fdf-990a-54fa46247cf8">
      <Terms xmlns="http://schemas.microsoft.com/office/infopath/2007/PartnerControls"/>
    </lcf76f155ced4ddcb4097134ff3c332f>
    <_ip_UnifiedCompliancePolicyUIAction xmlns="http://schemas.microsoft.com/sharepoint/v3" xsi:nil="true"/>
    <MCpostdate xmlns="324d2b90-11f2-4fdf-990a-54fa46247cf8" xsi:nil="true"/>
    <Recipients xmlns="324d2b90-11f2-4fdf-990a-54fa46247cf8" xsi:nil="true"/>
    <_ip_UnifiedCompliancePolicyProperties xmlns="http://schemas.microsoft.com/sharepoint/v3" xsi:nil="true"/>
    <TaxCatchAll xmlns="b817b00b-f121-400f-976b-40959b1c7d14" xsi:nil="true"/>
    <MCpostID xmlns="324d2b90-11f2-4fdf-990a-54fa46247cf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B4D63BEF6CE74A98DE71B79A4EFA2E" ma:contentTypeVersion="20" ma:contentTypeDescription="Create a new document." ma:contentTypeScope="" ma:versionID="cb9345eb3893610c45717ec70d2b3801">
  <xsd:schema xmlns:xsd="http://www.w3.org/2001/XMLSchema" xmlns:xs="http://www.w3.org/2001/XMLSchema" xmlns:p="http://schemas.microsoft.com/office/2006/metadata/properties" xmlns:ns1="http://schemas.microsoft.com/sharepoint/v3" xmlns:ns2="324d2b90-11f2-4fdf-990a-54fa46247cf8" xmlns:ns3="b817b00b-f121-400f-976b-40959b1c7d14" targetNamespace="http://schemas.microsoft.com/office/2006/metadata/properties" ma:root="true" ma:fieldsID="323b0e0f0e8756d44652f1531627ebfa" ns1:_="" ns2:_="" ns3:_="">
    <xsd:import namespace="http://schemas.microsoft.com/sharepoint/v3"/>
    <xsd:import namespace="324d2b90-11f2-4fdf-990a-54fa46247cf8"/>
    <xsd:import namespace="b817b00b-f121-400f-976b-40959b1c7d1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CpostID" minOccurs="0"/>
                <xsd:element ref="ns2:MCpostdate" minOccurs="0"/>
                <xsd:element ref="ns2:Recipient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d2b90-11f2-4fdf-990a-54fa46247cf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CpostID" ma:index="24" nillable="true" ma:displayName="MC post ID" ma:format="Dropdown" ma:internalName="MCpostID">
      <xsd:simpleType>
        <xsd:restriction base="dms:Text">
          <xsd:maxLength value="255"/>
        </xsd:restriction>
      </xsd:simpleType>
    </xsd:element>
    <xsd:element name="MCpostdate" ma:index="25" nillable="true" ma:displayName="MC post date " ma:format="Dropdown" ma:internalName="MCpostdate">
      <xsd:simpleType>
        <xsd:restriction base="dms:Text">
          <xsd:maxLength value="255"/>
        </xsd:restriction>
      </xsd:simpleType>
    </xsd:element>
    <xsd:element name="Recipients" ma:index="26" nillable="true" ma:displayName="Recipients " ma:format="Dropdown" ma:internalName="Recipients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7b00b-f121-400f-976b-40959b1c7d1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a2642221-0cbc-45a0-a534-f2e154e1d76e}" ma:internalName="TaxCatchAll" ma:showField="CatchAllData" ma:web="b817b00b-f121-400f-976b-40959b1c7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7D362A-69E5-42BC-9539-F33D8791815B}">
  <ds:schemaRefs>
    <ds:schemaRef ds:uri="http://purl.org/dc/terms/"/>
    <ds:schemaRef ds:uri="324d2b90-11f2-4fdf-990a-54fa46247cf8"/>
    <ds:schemaRef ds:uri="http://schemas.microsoft.com/sharepoint/v3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817b00b-f121-400f-976b-40959b1c7d14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BDC64CD-7338-429D-A0A1-361B903195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38711E-4796-42EC-A6E5-36DD92D1B3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24d2b90-11f2-4fdf-990a-54fa46247cf8"/>
    <ds:schemaRef ds:uri="b817b00b-f121-400f-976b-40959b1c7d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2dc8b0f-4759-4afe-9348-41952eeaf98b}" enabled="0" method="" siteId="{42dc8b0f-4759-4afe-9348-41952eeaf98b}" removed="1"/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816</Words>
  <Application>Microsoft Office PowerPoint</Application>
  <PresentationFormat>Widescreen</PresentationFormat>
  <Paragraphs>72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Segoe Sans Display</vt:lpstr>
      <vt:lpstr>Segoe Sans Display Semibold</vt:lpstr>
      <vt:lpstr>Segoe UI</vt:lpstr>
      <vt:lpstr>Segoe UI Semibold</vt:lpstr>
      <vt:lpstr>office theme</vt:lpstr>
      <vt:lpstr>Orientação sobre alocação de licenças do Microsoft 365 Copilot para valor rápido</vt:lpstr>
      <vt:lpstr>Alocação ideal de licenças</vt:lpstr>
      <vt:lpstr>Alocação ineficiente de licenças</vt:lpstr>
      <vt:lpstr>Benefícios da alocação ideal  de licenças</vt:lpstr>
      <vt:lpstr>Caso de uso 1 – Novas licenças</vt:lpstr>
      <vt:lpstr>Caso de uso 2 – Reatribuir licenças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Jessie Hwang (MCAG)</cp:lastModifiedBy>
  <cp:revision>9</cp:revision>
  <dcterms:created xsi:type="dcterms:W3CDTF">2025-03-26T15:57:29Z</dcterms:created>
  <dcterms:modified xsi:type="dcterms:W3CDTF">2025-04-28T15:41:09Z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0x010100CAB4D63BEF6CE74A98DE71B79A4EFA2E</vt:lpwstr>
  </property>
  <property fmtid="{D5CDD505-2E9C-101B-9397-08002B2CF9AE}" pid="3" name="MediaServiceImageTags">
    <vt:lpwstr/>
  </property>
</Properties>
</file>