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3.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1.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734" r:id="rId5"/>
    <p:sldMasterId id="2147483754" r:id="rId6"/>
    <p:sldMasterId id="2147483771" r:id="rId7"/>
  </p:sldMasterIdLst>
  <p:notesMasterIdLst>
    <p:notesMasterId r:id="rId48"/>
  </p:notesMasterIdLst>
  <p:handoutMasterIdLst>
    <p:handoutMasterId r:id="rId49"/>
  </p:handoutMasterIdLst>
  <p:sldIdLst>
    <p:sldId id="2147481814" r:id="rId8"/>
    <p:sldId id="2147481810" r:id="rId9"/>
    <p:sldId id="2147481812" r:id="rId10"/>
    <p:sldId id="266" r:id="rId11"/>
    <p:sldId id="2147481792" r:id="rId12"/>
    <p:sldId id="2147481811" r:id="rId13"/>
    <p:sldId id="2147481793" r:id="rId14"/>
    <p:sldId id="259" r:id="rId15"/>
    <p:sldId id="2147481801" r:id="rId16"/>
    <p:sldId id="2147481813" r:id="rId17"/>
    <p:sldId id="2147481820" r:id="rId18"/>
    <p:sldId id="2147481795" r:id="rId19"/>
    <p:sldId id="2147481796" r:id="rId20"/>
    <p:sldId id="2147481800" r:id="rId21"/>
    <p:sldId id="2147481799" r:id="rId22"/>
    <p:sldId id="2147481798" r:id="rId23"/>
    <p:sldId id="2147481802" r:id="rId24"/>
    <p:sldId id="2147481797" r:id="rId25"/>
    <p:sldId id="2147481804" r:id="rId26"/>
    <p:sldId id="2147481803" r:id="rId27"/>
    <p:sldId id="2147481815" r:id="rId28"/>
    <p:sldId id="2147481816" r:id="rId29"/>
    <p:sldId id="2147481817" r:id="rId30"/>
    <p:sldId id="2147481818" r:id="rId31"/>
    <p:sldId id="2147481787" r:id="rId32"/>
    <p:sldId id="2147481790" r:id="rId33"/>
    <p:sldId id="271" r:id="rId34"/>
    <p:sldId id="272" r:id="rId35"/>
    <p:sldId id="273" r:id="rId36"/>
    <p:sldId id="274" r:id="rId37"/>
    <p:sldId id="276" r:id="rId38"/>
    <p:sldId id="275" r:id="rId39"/>
    <p:sldId id="2147481788" r:id="rId40"/>
    <p:sldId id="2147481779" r:id="rId41"/>
    <p:sldId id="2147481780" r:id="rId42"/>
    <p:sldId id="2147481781" r:id="rId43"/>
    <p:sldId id="2147481784" r:id="rId44"/>
    <p:sldId id="2147481782" r:id="rId45"/>
    <p:sldId id="2147481783" r:id="rId46"/>
    <p:sldId id="2147481786"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42827239-A550-492D-1576-CE1DCACE4914}" name="Daryl Schaal (SYNAXIS CORPORATION)" initials="DS" userId="S::v-darsch@microsoft.com::a951ecaa-969a-4477-a8c9-df0dfa026182" providerId="AD"/>
  <p188:author id="{DAC2E78C-F4DC-3B76-6506-AEB41109304C}" name="Daniel Vargas Gonzalez" initials="DG" userId="S::davargas@microsoft.com::918bf058-05ef-46dd-a10c-108e4aa2acdc" providerId="AD"/>
  <p188:author id="{895F83BB-AAAC-C818-2E5E-F46CB22A7C2A}" name="Jolene Tam" initials="JT" userId="S::jolenetam@microsoft.com::1f43f390-817f-4f4d-aca2-8b8f01b40c47" providerId="AD"/>
  <p188:author id="{9F6174CF-D48A-DD27-940C-47BFC88AAFD6}" name="Andrea Lum" initials="" userId="S::anlum@microsoft.com::89002afe-ac3a-4767-b9c9-147d574dba1b" providerId="AD"/>
  <p188:author id="{69BEC3DF-4BCF-1C02-A4E1-2FCE865F505C}" name="Cynthia Johnson Ramirez" initials="CJ" userId="S::cyjohnso@microsoft.com::bc2f0021-774b-4fb2-9d55-c3348f4105f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5D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A0598C-6659-491B-9274-11B7CE9C141C}" v="1" dt="2025-02-13T19:54:18.8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76" autoAdjust="0"/>
    <p:restoredTop sz="94444" autoAdjust="0"/>
  </p:normalViewPr>
  <p:slideViewPr>
    <p:cSldViewPr snapToGrid="0">
      <p:cViewPr varScale="1">
        <p:scale>
          <a:sx n="103" d="100"/>
          <a:sy n="103" d="100"/>
        </p:scale>
        <p:origin x="124" y="288"/>
      </p:cViewPr>
      <p:guideLst/>
    </p:cSldViewPr>
  </p:slideViewPr>
  <p:outlineViewPr>
    <p:cViewPr>
      <p:scale>
        <a:sx n="33" d="100"/>
        <a:sy n="33" d="100"/>
      </p:scale>
      <p:origin x="0" y="-1368"/>
    </p:cViewPr>
  </p:outlineViewPr>
  <p:notesTextViewPr>
    <p:cViewPr>
      <p:scale>
        <a:sx n="1" d="1"/>
        <a:sy n="1" d="1"/>
      </p:scale>
      <p:origin x="0" y="0"/>
    </p:cViewPr>
  </p:notesTextViewPr>
  <p:sorterViewPr>
    <p:cViewPr>
      <p:scale>
        <a:sx n="100" d="100"/>
        <a:sy n="100" d="100"/>
      </p:scale>
      <p:origin x="0" y="-16314"/>
    </p:cViewPr>
  </p:sorterViewPr>
  <p:notesViewPr>
    <p:cSldViewPr snapToGrid="0">
      <p:cViewPr>
        <p:scale>
          <a:sx n="150" d="100"/>
          <a:sy n="150" d="100"/>
        </p:scale>
        <p:origin x="726" y="-46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56" Type="http://schemas.microsoft.com/office/2018/10/relationships/authors" Target="authors.xml"/><Relationship Id="rId8" Type="http://schemas.openxmlformats.org/officeDocument/2006/relationships/slide" Target="slides/slide1.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ss (NAYAMODE INC.)" userId="74b85be0-a6a6-4834-bc00-38636e22e2dc" providerId="ADAL" clId="{51A0598C-6659-491B-9274-11B7CE9C141C}"/>
    <pc:docChg chg="modSld">
      <pc:chgData name="Liz Hess (NAYAMODE INC.)" userId="74b85be0-a6a6-4834-bc00-38636e22e2dc" providerId="ADAL" clId="{51A0598C-6659-491B-9274-11B7CE9C141C}" dt="2025-02-13T19:55:38.475" v="16" actId="20577"/>
      <pc:docMkLst>
        <pc:docMk/>
      </pc:docMkLst>
      <pc:sldChg chg="modSp mod">
        <pc:chgData name="Liz Hess (NAYAMODE INC.)" userId="74b85be0-a6a6-4834-bc00-38636e22e2dc" providerId="ADAL" clId="{51A0598C-6659-491B-9274-11B7CE9C141C}" dt="2025-02-13T19:54:42.858" v="3" actId="6549"/>
        <pc:sldMkLst>
          <pc:docMk/>
          <pc:sldMk cId="1502089819" sldId="266"/>
        </pc:sldMkLst>
        <pc:spChg chg="mod">
          <ac:chgData name="Liz Hess (NAYAMODE INC.)" userId="74b85be0-a6a6-4834-bc00-38636e22e2dc" providerId="ADAL" clId="{51A0598C-6659-491B-9274-11B7CE9C141C}" dt="2025-02-13T19:54:18.808" v="0"/>
          <ac:spMkLst>
            <pc:docMk/>
            <pc:sldMk cId="1502089819" sldId="266"/>
            <ac:spMk id="2" creationId="{D6C79BD5-3F41-9E9D-4DBB-4AC9983C76F2}"/>
          </ac:spMkLst>
        </pc:spChg>
        <pc:spChg chg="mod">
          <ac:chgData name="Liz Hess (NAYAMODE INC.)" userId="74b85be0-a6a6-4834-bc00-38636e22e2dc" providerId="ADAL" clId="{51A0598C-6659-491B-9274-11B7CE9C141C}" dt="2025-02-13T19:54:34.148" v="1" actId="1076"/>
          <ac:spMkLst>
            <pc:docMk/>
            <pc:sldMk cId="1502089819" sldId="266"/>
            <ac:spMk id="21" creationId="{3CCA592D-F0CB-0F70-6B44-06F10CACBF4C}"/>
          </ac:spMkLst>
        </pc:spChg>
        <pc:spChg chg="mod">
          <ac:chgData name="Liz Hess (NAYAMODE INC.)" userId="74b85be0-a6a6-4834-bc00-38636e22e2dc" providerId="ADAL" clId="{51A0598C-6659-491B-9274-11B7CE9C141C}" dt="2025-02-13T19:54:18.808" v="0"/>
          <ac:spMkLst>
            <pc:docMk/>
            <pc:sldMk cId="1502089819" sldId="266"/>
            <ac:spMk id="53" creationId="{E5AB4745-3C03-4120-34A0-9941604814B4}"/>
          </ac:spMkLst>
        </pc:spChg>
        <pc:spChg chg="mod">
          <ac:chgData name="Liz Hess (NAYAMODE INC.)" userId="74b85be0-a6a6-4834-bc00-38636e22e2dc" providerId="ADAL" clId="{51A0598C-6659-491B-9274-11B7CE9C141C}" dt="2025-02-13T19:54:42.858" v="3" actId="6549"/>
          <ac:spMkLst>
            <pc:docMk/>
            <pc:sldMk cId="1502089819" sldId="266"/>
            <ac:spMk id="56" creationId="{2D2EFF4F-C5EC-A303-15C7-5B33181F82BB}"/>
          </ac:spMkLst>
        </pc:spChg>
      </pc:sldChg>
      <pc:sldChg chg="modSp mod">
        <pc:chgData name="Liz Hess (NAYAMODE INC.)" userId="74b85be0-a6a6-4834-bc00-38636e22e2dc" providerId="ADAL" clId="{51A0598C-6659-491B-9274-11B7CE9C141C}" dt="2025-02-13T19:55:24.111" v="7" actId="20577"/>
        <pc:sldMkLst>
          <pc:docMk/>
          <pc:sldMk cId="3394123349" sldId="2147481781"/>
        </pc:sldMkLst>
        <pc:spChg chg="mod">
          <ac:chgData name="Liz Hess (NAYAMODE INC.)" userId="74b85be0-a6a6-4834-bc00-38636e22e2dc" providerId="ADAL" clId="{51A0598C-6659-491B-9274-11B7CE9C141C}" dt="2025-02-13T19:55:24.111" v="7" actId="20577"/>
          <ac:spMkLst>
            <pc:docMk/>
            <pc:sldMk cId="3394123349" sldId="2147481781"/>
            <ac:spMk id="33" creationId="{8E61120E-7971-E4A7-4EA6-7B5D1F4DB3C4}"/>
          </ac:spMkLst>
        </pc:spChg>
      </pc:sldChg>
      <pc:sldChg chg="modSp mod">
        <pc:chgData name="Liz Hess (NAYAMODE INC.)" userId="74b85be0-a6a6-4834-bc00-38636e22e2dc" providerId="ADAL" clId="{51A0598C-6659-491B-9274-11B7CE9C141C}" dt="2025-02-13T19:54:54.205" v="6" actId="1076"/>
        <pc:sldMkLst>
          <pc:docMk/>
          <pc:sldMk cId="984551299" sldId="2147481792"/>
        </pc:sldMkLst>
        <pc:spChg chg="mod">
          <ac:chgData name="Liz Hess (NAYAMODE INC.)" userId="74b85be0-a6a6-4834-bc00-38636e22e2dc" providerId="ADAL" clId="{51A0598C-6659-491B-9274-11B7CE9C141C}" dt="2025-02-13T19:54:18.808" v="0"/>
          <ac:spMkLst>
            <pc:docMk/>
            <pc:sldMk cId="984551299" sldId="2147481792"/>
            <ac:spMk id="3" creationId="{6A3B20BF-F0F0-9EE7-6CEA-952A56A88AE3}"/>
          </ac:spMkLst>
        </pc:spChg>
        <pc:spChg chg="mod">
          <ac:chgData name="Liz Hess (NAYAMODE INC.)" userId="74b85be0-a6a6-4834-bc00-38636e22e2dc" providerId="ADAL" clId="{51A0598C-6659-491B-9274-11B7CE9C141C}" dt="2025-02-13T19:54:18.808" v="0"/>
          <ac:spMkLst>
            <pc:docMk/>
            <pc:sldMk cId="984551299" sldId="2147481792"/>
            <ac:spMk id="9" creationId="{8453D286-1C8B-F0E7-62A4-77367CEDCE56}"/>
          </ac:spMkLst>
        </pc:spChg>
        <pc:spChg chg="mod">
          <ac:chgData name="Liz Hess (NAYAMODE INC.)" userId="74b85be0-a6a6-4834-bc00-38636e22e2dc" providerId="ADAL" clId="{51A0598C-6659-491B-9274-11B7CE9C141C}" dt="2025-02-13T19:54:54.205" v="6" actId="1076"/>
          <ac:spMkLst>
            <pc:docMk/>
            <pc:sldMk cId="984551299" sldId="2147481792"/>
            <ac:spMk id="48" creationId="{D8BAA654-C9B2-1222-DCEB-ABFA254322F1}"/>
          </ac:spMkLst>
        </pc:spChg>
        <pc:spChg chg="mod">
          <ac:chgData name="Liz Hess (NAYAMODE INC.)" userId="74b85be0-a6a6-4834-bc00-38636e22e2dc" providerId="ADAL" clId="{51A0598C-6659-491B-9274-11B7CE9C141C}" dt="2025-02-13T19:54:18.808" v="0"/>
          <ac:spMkLst>
            <pc:docMk/>
            <pc:sldMk cId="984551299" sldId="2147481792"/>
            <ac:spMk id="122" creationId="{550E1AE5-B3C8-02F5-91B7-C403D16D7BD5}"/>
          </ac:spMkLst>
        </pc:spChg>
        <pc:spChg chg="mod">
          <ac:chgData name="Liz Hess (NAYAMODE INC.)" userId="74b85be0-a6a6-4834-bc00-38636e22e2dc" providerId="ADAL" clId="{51A0598C-6659-491B-9274-11B7CE9C141C}" dt="2025-02-13T19:54:18.808" v="0"/>
          <ac:spMkLst>
            <pc:docMk/>
            <pc:sldMk cId="984551299" sldId="2147481792"/>
            <ac:spMk id="128" creationId="{30ED5FCB-426C-9A3D-AB24-7A4E6607DF63}"/>
          </ac:spMkLst>
        </pc:spChg>
        <pc:spChg chg="mod">
          <ac:chgData name="Liz Hess (NAYAMODE INC.)" userId="74b85be0-a6a6-4834-bc00-38636e22e2dc" providerId="ADAL" clId="{51A0598C-6659-491B-9274-11B7CE9C141C}" dt="2025-02-13T19:54:18.808" v="0"/>
          <ac:spMkLst>
            <pc:docMk/>
            <pc:sldMk cId="984551299" sldId="2147481792"/>
            <ac:spMk id="129" creationId="{73E7AD43-CD34-02B9-D238-22F20E374331}"/>
          </ac:spMkLst>
        </pc:spChg>
      </pc:sldChg>
      <pc:sldChg chg="modSp">
        <pc:chgData name="Liz Hess (NAYAMODE INC.)" userId="74b85be0-a6a6-4834-bc00-38636e22e2dc" providerId="ADAL" clId="{51A0598C-6659-491B-9274-11B7CE9C141C}" dt="2025-02-13T19:54:18.808" v="0"/>
        <pc:sldMkLst>
          <pc:docMk/>
          <pc:sldMk cId="1249296864" sldId="2147481795"/>
        </pc:sldMkLst>
        <pc:spChg chg="mod">
          <ac:chgData name="Liz Hess (NAYAMODE INC.)" userId="74b85be0-a6a6-4834-bc00-38636e22e2dc" providerId="ADAL" clId="{51A0598C-6659-491B-9274-11B7CE9C141C}" dt="2025-02-13T19:54:18.808" v="0"/>
          <ac:spMkLst>
            <pc:docMk/>
            <pc:sldMk cId="1249296864" sldId="2147481795"/>
            <ac:spMk id="2" creationId="{3FA8094C-4ABF-9C26-A769-EB085DB77178}"/>
          </ac:spMkLst>
        </pc:spChg>
      </pc:sldChg>
      <pc:sldChg chg="modSp">
        <pc:chgData name="Liz Hess (NAYAMODE INC.)" userId="74b85be0-a6a6-4834-bc00-38636e22e2dc" providerId="ADAL" clId="{51A0598C-6659-491B-9274-11B7CE9C141C}" dt="2025-02-13T19:54:18.808" v="0"/>
        <pc:sldMkLst>
          <pc:docMk/>
          <pc:sldMk cId="2571502788" sldId="2147481804"/>
        </pc:sldMkLst>
        <pc:spChg chg="mod">
          <ac:chgData name="Liz Hess (NAYAMODE INC.)" userId="74b85be0-a6a6-4834-bc00-38636e22e2dc" providerId="ADAL" clId="{51A0598C-6659-491B-9274-11B7CE9C141C}" dt="2025-02-13T19:54:18.808" v="0"/>
          <ac:spMkLst>
            <pc:docMk/>
            <pc:sldMk cId="2571502788" sldId="2147481804"/>
            <ac:spMk id="2" creationId="{A14E3C54-83FA-E522-3458-A61AF43CB5A2}"/>
          </ac:spMkLst>
        </pc:spChg>
      </pc:sldChg>
      <pc:sldChg chg="modSp mod">
        <pc:chgData name="Liz Hess (NAYAMODE INC.)" userId="74b85be0-a6a6-4834-bc00-38636e22e2dc" providerId="ADAL" clId="{51A0598C-6659-491B-9274-11B7CE9C141C}" dt="2025-02-13T19:55:38.475" v="16" actId="20577"/>
        <pc:sldMkLst>
          <pc:docMk/>
          <pc:sldMk cId="3886133613" sldId="2147481810"/>
        </pc:sldMkLst>
        <pc:graphicFrameChg chg="mod modGraphic">
          <ac:chgData name="Liz Hess (NAYAMODE INC.)" userId="74b85be0-a6a6-4834-bc00-38636e22e2dc" providerId="ADAL" clId="{51A0598C-6659-491B-9274-11B7CE9C141C}" dt="2025-02-13T19:55:38.475" v="16" actId="20577"/>
          <ac:graphicFrameMkLst>
            <pc:docMk/>
            <pc:sldMk cId="3886133613" sldId="2147481810"/>
            <ac:graphicFrameMk id="3" creationId="{B73DB43F-DC3B-D638-7CB5-AF2C0447F8C3}"/>
          </ac:graphicFrameMkLst>
        </pc:graphicFrameChg>
      </pc:sldChg>
      <pc:sldChg chg="modSp">
        <pc:chgData name="Liz Hess (NAYAMODE INC.)" userId="74b85be0-a6a6-4834-bc00-38636e22e2dc" providerId="ADAL" clId="{51A0598C-6659-491B-9274-11B7CE9C141C}" dt="2025-02-13T19:54:18.808" v="0"/>
        <pc:sldMkLst>
          <pc:docMk/>
          <pc:sldMk cId="3368826651" sldId="2147481812"/>
        </pc:sldMkLst>
        <pc:spChg chg="mod">
          <ac:chgData name="Liz Hess (NAYAMODE INC.)" userId="74b85be0-a6a6-4834-bc00-38636e22e2dc" providerId="ADAL" clId="{51A0598C-6659-491B-9274-11B7CE9C141C}" dt="2025-02-13T19:54:18.808" v="0"/>
          <ac:spMkLst>
            <pc:docMk/>
            <pc:sldMk cId="3368826651" sldId="2147481812"/>
            <ac:spMk id="13" creationId="{7B1AF431-BB8E-CD25-B1AF-B601776579D3}"/>
          </ac:spMkLst>
        </pc:spChg>
        <pc:spChg chg="mod">
          <ac:chgData name="Liz Hess (NAYAMODE INC.)" userId="74b85be0-a6a6-4834-bc00-38636e22e2dc" providerId="ADAL" clId="{51A0598C-6659-491B-9274-11B7CE9C141C}" dt="2025-02-13T19:54:18.808" v="0"/>
          <ac:spMkLst>
            <pc:docMk/>
            <pc:sldMk cId="3368826651" sldId="2147481812"/>
            <ac:spMk id="22" creationId="{02FA6D44-1625-95CF-FC7A-03AF79A17D4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68DAA8F-79CC-4D12-ADEB-0453A6E248B9}" type="datetimeFigureOut">
              <a:rPr lang="en-US" smtClean="0"/>
              <a:t>2/13/2025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03A4D6-5EB0-4FDE-BA20-115D9FEE8A0C}" type="slidenum">
              <a:rPr lang="en-US" smtClean="0"/>
              <a:t>‹#›</a:t>
            </a:fld>
            <a:endParaRPr lang="en-US"/>
          </a:p>
        </p:txBody>
      </p:sp>
    </p:spTree>
    <p:extLst>
      <p:ext uri="{BB962C8B-B14F-4D97-AF65-F5344CB8AC3E}">
        <p14:creationId xmlns:p14="http://schemas.microsoft.com/office/powerpoint/2010/main" val="38904941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675C59-DA86-4333-8729-1C4C0896CFAA}" type="datetimeFigureOut">
              <a:rPr lang="en-US" smtClean="0"/>
              <a:t>2/13/2025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11EAE3-013A-4F73-8174-14C48CD2D868}" type="slidenum">
              <a:rPr lang="en-US" smtClean="0"/>
              <a:t>‹#›</a:t>
            </a:fld>
            <a:endParaRPr lang="en-US"/>
          </a:p>
        </p:txBody>
      </p:sp>
    </p:spTree>
    <p:extLst>
      <p:ext uri="{BB962C8B-B14F-4D97-AF65-F5344CB8AC3E}">
        <p14:creationId xmlns:p14="http://schemas.microsoft.com/office/powerpoint/2010/main" val="1708399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11EAE3-013A-4F73-8174-14C48CD2D868}" type="slidenum">
              <a:rPr lang="en-US" smtClean="0"/>
              <a:t>2</a:t>
            </a:fld>
            <a:endParaRPr lang="en-US"/>
          </a:p>
        </p:txBody>
      </p:sp>
    </p:spTree>
    <p:extLst>
      <p:ext uri="{BB962C8B-B14F-4D97-AF65-F5344CB8AC3E}">
        <p14:creationId xmlns:p14="http://schemas.microsoft.com/office/powerpoint/2010/main" val="3946656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16</a:t>
            </a:fld>
            <a:endParaRPr lang="en-US"/>
          </a:p>
        </p:txBody>
      </p:sp>
    </p:spTree>
    <p:extLst>
      <p:ext uri="{BB962C8B-B14F-4D97-AF65-F5344CB8AC3E}">
        <p14:creationId xmlns:p14="http://schemas.microsoft.com/office/powerpoint/2010/main" val="30869713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17</a:t>
            </a:fld>
            <a:endParaRPr lang="en-US"/>
          </a:p>
        </p:txBody>
      </p:sp>
    </p:spTree>
    <p:extLst>
      <p:ext uri="{BB962C8B-B14F-4D97-AF65-F5344CB8AC3E}">
        <p14:creationId xmlns:p14="http://schemas.microsoft.com/office/powerpoint/2010/main" val="4216213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18</a:t>
            </a:fld>
            <a:endParaRPr lang="en-US"/>
          </a:p>
        </p:txBody>
      </p:sp>
    </p:spTree>
    <p:extLst>
      <p:ext uri="{BB962C8B-B14F-4D97-AF65-F5344CB8AC3E}">
        <p14:creationId xmlns:p14="http://schemas.microsoft.com/office/powerpoint/2010/main" val="2281639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19</a:t>
            </a:fld>
            <a:endParaRPr lang="en-US"/>
          </a:p>
        </p:txBody>
      </p:sp>
    </p:spTree>
    <p:extLst>
      <p:ext uri="{BB962C8B-B14F-4D97-AF65-F5344CB8AC3E}">
        <p14:creationId xmlns:p14="http://schemas.microsoft.com/office/powerpoint/2010/main" val="2053954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20</a:t>
            </a:fld>
            <a:endParaRPr lang="en-US"/>
          </a:p>
        </p:txBody>
      </p:sp>
    </p:spTree>
    <p:extLst>
      <p:ext uri="{BB962C8B-B14F-4D97-AF65-F5344CB8AC3E}">
        <p14:creationId xmlns:p14="http://schemas.microsoft.com/office/powerpoint/2010/main" val="1635387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21</a:t>
            </a:fld>
            <a:endParaRPr lang="en-US"/>
          </a:p>
        </p:txBody>
      </p:sp>
    </p:spTree>
    <p:extLst>
      <p:ext uri="{BB962C8B-B14F-4D97-AF65-F5344CB8AC3E}">
        <p14:creationId xmlns:p14="http://schemas.microsoft.com/office/powerpoint/2010/main" val="793498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22</a:t>
            </a:fld>
            <a:endParaRPr lang="en-US"/>
          </a:p>
        </p:txBody>
      </p:sp>
    </p:spTree>
    <p:extLst>
      <p:ext uri="{BB962C8B-B14F-4D97-AF65-F5344CB8AC3E}">
        <p14:creationId xmlns:p14="http://schemas.microsoft.com/office/powerpoint/2010/main" val="22224671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23</a:t>
            </a:fld>
            <a:endParaRPr lang="en-US"/>
          </a:p>
        </p:txBody>
      </p:sp>
    </p:spTree>
    <p:extLst>
      <p:ext uri="{BB962C8B-B14F-4D97-AF65-F5344CB8AC3E}">
        <p14:creationId xmlns:p14="http://schemas.microsoft.com/office/powerpoint/2010/main" val="729055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24</a:t>
            </a:fld>
            <a:endParaRPr lang="en-US"/>
          </a:p>
        </p:txBody>
      </p:sp>
    </p:spTree>
    <p:extLst>
      <p:ext uri="{BB962C8B-B14F-4D97-AF65-F5344CB8AC3E}">
        <p14:creationId xmlns:p14="http://schemas.microsoft.com/office/powerpoint/2010/main" val="42759409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25</a:t>
            </a:fld>
            <a:endParaRPr lang="en-US"/>
          </a:p>
        </p:txBody>
      </p:sp>
    </p:spTree>
    <p:extLst>
      <p:ext uri="{BB962C8B-B14F-4D97-AF65-F5344CB8AC3E}">
        <p14:creationId xmlns:p14="http://schemas.microsoft.com/office/powerpoint/2010/main" val="1253722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1EAE3-013A-4F73-8174-14C48CD2D86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930878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26</a:t>
            </a:fld>
            <a:endParaRPr lang="en-US"/>
          </a:p>
        </p:txBody>
      </p:sp>
    </p:spTree>
    <p:extLst>
      <p:ext uri="{BB962C8B-B14F-4D97-AF65-F5344CB8AC3E}">
        <p14:creationId xmlns:p14="http://schemas.microsoft.com/office/powerpoint/2010/main" val="30590774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27</a:t>
            </a:fld>
            <a:endParaRPr lang="en-US"/>
          </a:p>
        </p:txBody>
      </p:sp>
    </p:spTree>
    <p:extLst>
      <p:ext uri="{BB962C8B-B14F-4D97-AF65-F5344CB8AC3E}">
        <p14:creationId xmlns:p14="http://schemas.microsoft.com/office/powerpoint/2010/main" val="3864950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28</a:t>
            </a:fld>
            <a:endParaRPr lang="en-US"/>
          </a:p>
        </p:txBody>
      </p:sp>
    </p:spTree>
    <p:extLst>
      <p:ext uri="{BB962C8B-B14F-4D97-AF65-F5344CB8AC3E}">
        <p14:creationId xmlns:p14="http://schemas.microsoft.com/office/powerpoint/2010/main" val="27131947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29</a:t>
            </a:fld>
            <a:endParaRPr lang="en-US"/>
          </a:p>
        </p:txBody>
      </p:sp>
    </p:spTree>
    <p:extLst>
      <p:ext uri="{BB962C8B-B14F-4D97-AF65-F5344CB8AC3E}">
        <p14:creationId xmlns:p14="http://schemas.microsoft.com/office/powerpoint/2010/main" val="4506349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30</a:t>
            </a:fld>
            <a:endParaRPr lang="en-US"/>
          </a:p>
        </p:txBody>
      </p:sp>
    </p:spTree>
    <p:extLst>
      <p:ext uri="{BB962C8B-B14F-4D97-AF65-F5344CB8AC3E}">
        <p14:creationId xmlns:p14="http://schemas.microsoft.com/office/powerpoint/2010/main" val="37050776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31</a:t>
            </a:fld>
            <a:endParaRPr lang="en-US"/>
          </a:p>
        </p:txBody>
      </p:sp>
    </p:spTree>
    <p:extLst>
      <p:ext uri="{BB962C8B-B14F-4D97-AF65-F5344CB8AC3E}">
        <p14:creationId xmlns:p14="http://schemas.microsoft.com/office/powerpoint/2010/main" val="36916196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32</a:t>
            </a:fld>
            <a:endParaRPr lang="en-US"/>
          </a:p>
        </p:txBody>
      </p:sp>
    </p:spTree>
    <p:extLst>
      <p:ext uri="{BB962C8B-B14F-4D97-AF65-F5344CB8AC3E}">
        <p14:creationId xmlns:p14="http://schemas.microsoft.com/office/powerpoint/2010/main" val="28000883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33</a:t>
            </a:fld>
            <a:endParaRPr lang="en-US"/>
          </a:p>
        </p:txBody>
      </p:sp>
    </p:spTree>
    <p:extLst>
      <p:ext uri="{BB962C8B-B14F-4D97-AF65-F5344CB8AC3E}">
        <p14:creationId xmlns:p14="http://schemas.microsoft.com/office/powerpoint/2010/main" val="31560347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85459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3537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11EAE3-013A-4F73-8174-14C48CD2D86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472468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06059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95081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37595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93365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FD134-F16F-4C6E-8690-511C2296D89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9471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C11EAE3-013A-4F73-8174-14C48CD2D868}" type="slidenum">
              <a:rPr lang="en-US" smtClean="0"/>
              <a:t>10</a:t>
            </a:fld>
            <a:endParaRPr lang="en-US"/>
          </a:p>
        </p:txBody>
      </p:sp>
    </p:spTree>
    <p:extLst>
      <p:ext uri="{BB962C8B-B14F-4D97-AF65-F5344CB8AC3E}">
        <p14:creationId xmlns:p14="http://schemas.microsoft.com/office/powerpoint/2010/main" val="2769556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a:t>LEMBRETE: você não precisa fazer isso sozinho. A Microsoft tem ótimos recursos para serviços de implantação e adoção disponíveis por meio de nossos parceiros, e o FastTrack é um serviço gratuito que pode ajudar se você tiver dúvidas sobre segurança técnica e elementos de implantação de conformidade.</a:t>
            </a:r>
            <a:br>
              <a:rPr dirty="0"/>
            </a:br>
            <a:r>
              <a:rPr lang="pt-br" dirty="0"/>
              <a:t> </a:t>
            </a:r>
          </a:p>
          <a:p>
            <a:r>
              <a:rPr lang="pt-br" dirty="0"/>
              <a:t>Por fim, temos nossos principais serviços do Microsoft Unified com os principais especialistas prontos para ajudar com os componentes de capacitação </a:t>
            </a:r>
            <a:br>
              <a:rPr lang="pt-br" dirty="0"/>
            </a:br>
            <a:r>
              <a:rPr lang="pt-br" dirty="0"/>
              <a:t>do usuário e as peças de preparação técnica para ajudá-lo a começar e amar </a:t>
            </a:r>
            <a:br>
              <a:rPr lang="pt-br" dirty="0"/>
            </a:br>
            <a:r>
              <a:rPr lang="pt-br" dirty="0"/>
              <a:t>o Copilot.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4FA68-8F4B-422B-AD27-9639E86175E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9916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12</a:t>
            </a:fld>
            <a:endParaRPr lang="en-US"/>
          </a:p>
        </p:txBody>
      </p:sp>
    </p:spTree>
    <p:extLst>
      <p:ext uri="{BB962C8B-B14F-4D97-AF65-F5344CB8AC3E}">
        <p14:creationId xmlns:p14="http://schemas.microsoft.com/office/powerpoint/2010/main" val="1962374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13</a:t>
            </a:fld>
            <a:endParaRPr lang="en-US"/>
          </a:p>
        </p:txBody>
      </p:sp>
    </p:spTree>
    <p:extLst>
      <p:ext uri="{BB962C8B-B14F-4D97-AF65-F5344CB8AC3E}">
        <p14:creationId xmlns:p14="http://schemas.microsoft.com/office/powerpoint/2010/main" val="3282885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14</a:t>
            </a:fld>
            <a:endParaRPr lang="en-US"/>
          </a:p>
        </p:txBody>
      </p:sp>
    </p:spTree>
    <p:extLst>
      <p:ext uri="{BB962C8B-B14F-4D97-AF65-F5344CB8AC3E}">
        <p14:creationId xmlns:p14="http://schemas.microsoft.com/office/powerpoint/2010/main" val="4117383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C11EAE3-013A-4F73-8174-14C48CD2D868}" type="slidenum">
              <a:rPr lang="en-US" smtClean="0"/>
              <a:t>15</a:t>
            </a:fld>
            <a:endParaRPr lang="en-US"/>
          </a:p>
        </p:txBody>
      </p:sp>
    </p:spTree>
    <p:extLst>
      <p:ext uri="{BB962C8B-B14F-4D97-AF65-F5344CB8AC3E}">
        <p14:creationId xmlns:p14="http://schemas.microsoft.com/office/powerpoint/2010/main" val="31900260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49.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4.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12.jpeg"/><Relationship Id="rId4" Type="http://schemas.openxmlformats.org/officeDocument/2006/relationships/image" Target="../media/image11.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5" Type="http://schemas.openxmlformats.org/officeDocument/2006/relationships/image" Target="../media/image21.jpeg"/><Relationship Id="rId4" Type="http://schemas.openxmlformats.org/officeDocument/2006/relationships/image" Target="../media/image20.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22.jpeg"/><Relationship Id="rId5" Type="http://schemas.openxmlformats.org/officeDocument/2006/relationships/image" Target="../media/image12.jpeg"/><Relationship Id="rId4" Type="http://schemas.openxmlformats.org/officeDocument/2006/relationships/image" Target="../media/image11.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12.jpeg"/><Relationship Id="rId4" Type="http://schemas.openxmlformats.org/officeDocument/2006/relationships/image" Target="../media/image11.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Master" Target="../slideMasters/slideMaster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6.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Master" Target="../slideMasters/slideMaster2.xml"/><Relationship Id="rId5" Type="http://schemas.openxmlformats.org/officeDocument/2006/relationships/image" Target="../media/image48.svg"/><Relationship Id="rId4" Type="http://schemas.openxmlformats.org/officeDocument/2006/relationships/image" Target="../media/image47.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49.jpe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49.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49.jpe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34B38E-92AC-9B53-41A9-CB9180F933C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MS logo gray - EMF" descr="Microsoft logo, gray text version">
            <a:extLst>
              <a:ext uri="{FF2B5EF4-FFF2-40B4-BE49-F238E27FC236}">
                <a16:creationId xmlns:a16="http://schemas.microsoft.com/office/drawing/2014/main" id="{44B5640C-FD56-0DD1-3E3E-225048EF6B8B}"/>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4" name="Graphic 2">
            <a:extLst>
              <a:ext uri="{FF2B5EF4-FFF2-40B4-BE49-F238E27FC236}">
                <a16:creationId xmlns:a16="http://schemas.microsoft.com/office/drawing/2014/main" id="{FC2B69AA-28DE-9B7C-2E42-A3C042FD5956}"/>
              </a:ext>
            </a:extLst>
          </p:cNvPr>
          <p:cNvSpPr/>
          <p:nvPr userDrawn="1"/>
        </p:nvSpPr>
        <p:spPr>
          <a:xfrm>
            <a:off x="584728" y="2517698"/>
            <a:ext cx="3633699" cy="1822605"/>
          </a:xfrm>
          <a:custGeom>
            <a:avLst/>
            <a:gdLst>
              <a:gd name="connsiteX0" fmla="*/ 452057 w 3246882"/>
              <a:gd name="connsiteY0" fmla="*/ 39338 h 1628584"/>
              <a:gd name="connsiteX1" fmla="*/ 576739 w 3246882"/>
              <a:gd name="connsiteY1" fmla="*/ 39338 h 1628584"/>
              <a:gd name="connsiteX2" fmla="*/ 576739 w 3246882"/>
              <a:gd name="connsiteY2" fmla="*/ 572929 h 1628584"/>
              <a:gd name="connsiteX3" fmla="*/ 486347 w 3246882"/>
              <a:gd name="connsiteY3" fmla="*/ 572929 h 1628584"/>
              <a:gd name="connsiteX4" fmla="*/ 486347 w 3246882"/>
              <a:gd name="connsiteY4" fmla="*/ 234315 h 1628584"/>
              <a:gd name="connsiteX5" fmla="*/ 486918 w 3246882"/>
              <a:gd name="connsiteY5" fmla="*/ 193548 h 1628584"/>
              <a:gd name="connsiteX6" fmla="*/ 487871 w 3246882"/>
              <a:gd name="connsiteY6" fmla="*/ 149066 h 1628584"/>
              <a:gd name="connsiteX7" fmla="*/ 485680 w 3246882"/>
              <a:gd name="connsiteY7" fmla="*/ 149066 h 1628584"/>
              <a:gd name="connsiteX8" fmla="*/ 479393 w 3246882"/>
              <a:gd name="connsiteY8" fmla="*/ 168593 h 1628584"/>
              <a:gd name="connsiteX9" fmla="*/ 472726 w 3246882"/>
              <a:gd name="connsiteY9" fmla="*/ 186309 h 1628584"/>
              <a:gd name="connsiteX10" fmla="*/ 319088 w 3246882"/>
              <a:gd name="connsiteY10" fmla="*/ 572929 h 1628584"/>
              <a:gd name="connsiteX11" fmla="*/ 254699 w 3246882"/>
              <a:gd name="connsiteY11" fmla="*/ 572929 h 1628584"/>
              <a:gd name="connsiteX12" fmla="*/ 99727 w 3246882"/>
              <a:gd name="connsiteY12" fmla="*/ 189643 h 1628584"/>
              <a:gd name="connsiteX13" fmla="*/ 93631 w 3246882"/>
              <a:gd name="connsiteY13" fmla="*/ 172307 h 1628584"/>
              <a:gd name="connsiteX14" fmla="*/ 85630 w 3246882"/>
              <a:gd name="connsiteY14" fmla="*/ 149066 h 1628584"/>
              <a:gd name="connsiteX15" fmla="*/ 83439 w 3246882"/>
              <a:gd name="connsiteY15" fmla="*/ 149066 h 1628584"/>
              <a:gd name="connsiteX16" fmla="*/ 84582 w 3246882"/>
              <a:gd name="connsiteY16" fmla="*/ 195739 h 1628584"/>
              <a:gd name="connsiteX17" fmla="*/ 84963 w 3246882"/>
              <a:gd name="connsiteY17" fmla="*/ 246507 h 1628584"/>
              <a:gd name="connsiteX18" fmla="*/ 84963 w 3246882"/>
              <a:gd name="connsiteY18" fmla="*/ 572834 h 1628584"/>
              <a:gd name="connsiteX19" fmla="*/ 0 w 3246882"/>
              <a:gd name="connsiteY19" fmla="*/ 572834 h 1628584"/>
              <a:gd name="connsiteX20" fmla="*/ 0 w 3246882"/>
              <a:gd name="connsiteY20" fmla="*/ 39338 h 1628584"/>
              <a:gd name="connsiteX21" fmla="*/ 129826 w 3246882"/>
              <a:gd name="connsiteY21" fmla="*/ 39338 h 1628584"/>
              <a:gd name="connsiteX22" fmla="*/ 266414 w 3246882"/>
              <a:gd name="connsiteY22" fmla="*/ 383477 h 1628584"/>
              <a:gd name="connsiteX23" fmla="*/ 278892 w 3246882"/>
              <a:gd name="connsiteY23" fmla="*/ 415671 h 1628584"/>
              <a:gd name="connsiteX24" fmla="*/ 288036 w 3246882"/>
              <a:gd name="connsiteY24" fmla="*/ 444913 h 1628584"/>
              <a:gd name="connsiteX25" fmla="*/ 290227 w 3246882"/>
              <a:gd name="connsiteY25" fmla="*/ 444913 h 1628584"/>
              <a:gd name="connsiteX26" fmla="*/ 302324 w 3246882"/>
              <a:gd name="connsiteY26" fmla="*/ 412528 h 1628584"/>
              <a:gd name="connsiteX27" fmla="*/ 313658 w 3246882"/>
              <a:gd name="connsiteY27" fmla="*/ 382429 h 1628584"/>
              <a:gd name="connsiteX28" fmla="*/ 452057 w 3246882"/>
              <a:gd name="connsiteY28" fmla="*/ 39338 h 1628584"/>
              <a:gd name="connsiteX29" fmla="*/ 712375 w 3246882"/>
              <a:gd name="connsiteY29" fmla="*/ 120872 h 1628584"/>
              <a:gd name="connsiteX30" fmla="*/ 752570 w 3246882"/>
              <a:gd name="connsiteY30" fmla="*/ 105632 h 1628584"/>
              <a:gd name="connsiteX31" fmla="*/ 767810 w 3246882"/>
              <a:gd name="connsiteY31" fmla="*/ 67723 h 1628584"/>
              <a:gd name="connsiteX32" fmla="*/ 752570 w 3246882"/>
              <a:gd name="connsiteY32" fmla="*/ 29813 h 1628584"/>
              <a:gd name="connsiteX33" fmla="*/ 712375 w 3246882"/>
              <a:gd name="connsiteY33" fmla="*/ 14573 h 1628584"/>
              <a:gd name="connsiteX34" fmla="*/ 672941 w 3246882"/>
              <a:gd name="connsiteY34" fmla="*/ 29813 h 1628584"/>
              <a:gd name="connsiteX35" fmla="*/ 657701 w 3246882"/>
              <a:gd name="connsiteY35" fmla="*/ 67437 h 1628584"/>
              <a:gd name="connsiteX36" fmla="*/ 672941 w 3246882"/>
              <a:gd name="connsiteY36" fmla="*/ 105156 h 1628584"/>
              <a:gd name="connsiteX37" fmla="*/ 712375 w 3246882"/>
              <a:gd name="connsiteY37" fmla="*/ 120968 h 1628584"/>
              <a:gd name="connsiteX38" fmla="*/ 667703 w 3246882"/>
              <a:gd name="connsiteY38" fmla="*/ 572929 h 1628584"/>
              <a:gd name="connsiteX39" fmla="*/ 756666 w 3246882"/>
              <a:gd name="connsiteY39" fmla="*/ 572929 h 1628584"/>
              <a:gd name="connsiteX40" fmla="*/ 756666 w 3246882"/>
              <a:gd name="connsiteY40" fmla="*/ 191929 h 1628584"/>
              <a:gd name="connsiteX41" fmla="*/ 667703 w 3246882"/>
              <a:gd name="connsiteY41" fmla="*/ 191929 h 1628584"/>
              <a:gd name="connsiteX42" fmla="*/ 667703 w 3246882"/>
              <a:gd name="connsiteY42" fmla="*/ 572929 h 1628584"/>
              <a:gd name="connsiteX43" fmla="*/ 1179100 w 3246882"/>
              <a:gd name="connsiteY43" fmla="*/ 500348 h 1628584"/>
              <a:gd name="connsiteX44" fmla="*/ 1110234 w 3246882"/>
              <a:gd name="connsiteY44" fmla="*/ 461677 h 1628584"/>
              <a:gd name="connsiteX45" fmla="*/ 1072325 w 3246882"/>
              <a:gd name="connsiteY45" fmla="*/ 497205 h 1628584"/>
              <a:gd name="connsiteX46" fmla="*/ 1025843 w 3246882"/>
              <a:gd name="connsiteY46" fmla="*/ 507778 h 1628584"/>
              <a:gd name="connsiteX47" fmla="*/ 948500 w 3246882"/>
              <a:gd name="connsiteY47" fmla="*/ 475393 h 1628584"/>
              <a:gd name="connsiteX48" fmla="*/ 919448 w 3246882"/>
              <a:gd name="connsiteY48" fmla="*/ 383096 h 1628584"/>
              <a:gd name="connsiteX49" fmla="*/ 948881 w 3246882"/>
              <a:gd name="connsiteY49" fmla="*/ 288608 h 1628584"/>
              <a:gd name="connsiteX50" fmla="*/ 1023652 w 3246882"/>
              <a:gd name="connsiteY50" fmla="*/ 254794 h 1628584"/>
              <a:gd name="connsiteX51" fmla="*/ 1069753 w 3246882"/>
              <a:gd name="connsiteY51" fmla="*/ 265557 h 1628584"/>
              <a:gd name="connsiteX52" fmla="*/ 1106996 w 3246882"/>
              <a:gd name="connsiteY52" fmla="*/ 302038 h 1628584"/>
              <a:gd name="connsiteX53" fmla="*/ 1176909 w 3246882"/>
              <a:gd name="connsiteY53" fmla="*/ 267462 h 1628584"/>
              <a:gd name="connsiteX54" fmla="*/ 1116806 w 3246882"/>
              <a:gd name="connsiteY54" fmla="*/ 204407 h 1628584"/>
              <a:gd name="connsiteX55" fmla="*/ 1026605 w 3246882"/>
              <a:gd name="connsiteY55" fmla="*/ 182975 h 1628584"/>
              <a:gd name="connsiteX56" fmla="*/ 883730 w 3246882"/>
              <a:gd name="connsiteY56" fmla="*/ 238220 h 1628584"/>
              <a:gd name="connsiteX57" fmla="*/ 828675 w 3246882"/>
              <a:gd name="connsiteY57" fmla="*/ 389096 h 1628584"/>
              <a:gd name="connsiteX58" fmla="*/ 880396 w 3246882"/>
              <a:gd name="connsiteY58" fmla="*/ 529019 h 1628584"/>
              <a:gd name="connsiteX59" fmla="*/ 1023652 w 3246882"/>
              <a:gd name="connsiteY59" fmla="*/ 581882 h 1628584"/>
              <a:gd name="connsiteX60" fmla="*/ 1113473 w 3246882"/>
              <a:gd name="connsiteY60" fmla="*/ 561785 h 1628584"/>
              <a:gd name="connsiteX61" fmla="*/ 1179100 w 3246882"/>
              <a:gd name="connsiteY61" fmla="*/ 500348 h 1628584"/>
              <a:gd name="connsiteX62" fmla="*/ 1438656 w 3246882"/>
              <a:gd name="connsiteY62" fmla="*/ 185166 h 1628584"/>
              <a:gd name="connsiteX63" fmla="*/ 1378363 w 3246882"/>
              <a:gd name="connsiteY63" fmla="*/ 204692 h 1628584"/>
              <a:gd name="connsiteX64" fmla="*/ 1338929 w 3246882"/>
              <a:gd name="connsiteY64" fmla="*/ 260699 h 1628584"/>
              <a:gd name="connsiteX65" fmla="*/ 1337405 w 3246882"/>
              <a:gd name="connsiteY65" fmla="*/ 260699 h 1628584"/>
              <a:gd name="connsiteX66" fmla="*/ 1337405 w 3246882"/>
              <a:gd name="connsiteY66" fmla="*/ 191834 h 1628584"/>
              <a:gd name="connsiteX67" fmla="*/ 1248442 w 3246882"/>
              <a:gd name="connsiteY67" fmla="*/ 191834 h 1628584"/>
              <a:gd name="connsiteX68" fmla="*/ 1248442 w 3246882"/>
              <a:gd name="connsiteY68" fmla="*/ 572834 h 1628584"/>
              <a:gd name="connsiteX69" fmla="*/ 1337405 w 3246882"/>
              <a:gd name="connsiteY69" fmla="*/ 572834 h 1628584"/>
              <a:gd name="connsiteX70" fmla="*/ 1337405 w 3246882"/>
              <a:gd name="connsiteY70" fmla="*/ 384524 h 1628584"/>
              <a:gd name="connsiteX71" fmla="*/ 1361027 w 3246882"/>
              <a:gd name="connsiteY71" fmla="*/ 296323 h 1628584"/>
              <a:gd name="connsiteX72" fmla="*/ 1422940 w 3246882"/>
              <a:gd name="connsiteY72" fmla="*/ 262795 h 1628584"/>
              <a:gd name="connsiteX73" fmla="*/ 1446181 w 3246882"/>
              <a:gd name="connsiteY73" fmla="*/ 265176 h 1628584"/>
              <a:gd name="connsiteX74" fmla="*/ 1467993 w 3246882"/>
              <a:gd name="connsiteY74" fmla="*/ 271653 h 1628584"/>
              <a:gd name="connsiteX75" fmla="*/ 1491806 w 3246882"/>
              <a:gd name="connsiteY75" fmla="*/ 195739 h 1628584"/>
              <a:gd name="connsiteX76" fmla="*/ 1465421 w 3246882"/>
              <a:gd name="connsiteY76" fmla="*/ 187166 h 1628584"/>
              <a:gd name="connsiteX77" fmla="*/ 1438656 w 3246882"/>
              <a:gd name="connsiteY77" fmla="*/ 184976 h 1628584"/>
              <a:gd name="connsiteX78" fmla="*/ 1855375 w 3246882"/>
              <a:gd name="connsiteY78" fmla="*/ 237649 h 1628584"/>
              <a:gd name="connsiteX79" fmla="*/ 1907667 w 3246882"/>
              <a:gd name="connsiteY79" fmla="*/ 379000 h 1628584"/>
              <a:gd name="connsiteX80" fmla="*/ 1852613 w 3246882"/>
              <a:gd name="connsiteY80" fmla="*/ 524637 h 1628584"/>
              <a:gd name="connsiteX81" fmla="*/ 1707166 w 3246882"/>
              <a:gd name="connsiteY81" fmla="*/ 581787 h 1628584"/>
              <a:gd name="connsiteX82" fmla="*/ 1562957 w 3246882"/>
              <a:gd name="connsiteY82" fmla="*/ 528542 h 1628584"/>
              <a:gd name="connsiteX83" fmla="*/ 1509522 w 3246882"/>
              <a:gd name="connsiteY83" fmla="*/ 385286 h 1628584"/>
              <a:gd name="connsiteX84" fmla="*/ 1566101 w 3246882"/>
              <a:gd name="connsiteY84" fmla="*/ 238506 h 1628584"/>
              <a:gd name="connsiteX85" fmla="*/ 1712309 w 3246882"/>
              <a:gd name="connsiteY85" fmla="*/ 182880 h 1628584"/>
              <a:gd name="connsiteX86" fmla="*/ 1855375 w 3246882"/>
              <a:gd name="connsiteY86" fmla="*/ 237554 h 1628584"/>
              <a:gd name="connsiteX87" fmla="*/ 1816513 w 3246882"/>
              <a:gd name="connsiteY87" fmla="*/ 381286 h 1628584"/>
              <a:gd name="connsiteX88" fmla="*/ 1788605 w 3246882"/>
              <a:gd name="connsiteY88" fmla="*/ 289751 h 1628584"/>
              <a:gd name="connsiteX89" fmla="*/ 1710118 w 3246882"/>
              <a:gd name="connsiteY89" fmla="*/ 255175 h 1628584"/>
              <a:gd name="connsiteX90" fmla="*/ 1630299 w 3246882"/>
              <a:gd name="connsiteY90" fmla="*/ 290894 h 1628584"/>
              <a:gd name="connsiteX91" fmla="*/ 1600391 w 3246882"/>
              <a:gd name="connsiteY91" fmla="*/ 383572 h 1628584"/>
              <a:gd name="connsiteX92" fmla="*/ 1630013 w 3246882"/>
              <a:gd name="connsiteY92" fmla="*/ 476250 h 1628584"/>
              <a:gd name="connsiteX93" fmla="*/ 1710595 w 3246882"/>
              <a:gd name="connsiteY93" fmla="*/ 510064 h 1628584"/>
              <a:gd name="connsiteX94" fmla="*/ 1788890 w 3246882"/>
              <a:gd name="connsiteY94" fmla="*/ 475107 h 1628584"/>
              <a:gd name="connsiteX95" fmla="*/ 1816608 w 3246882"/>
              <a:gd name="connsiteY95" fmla="*/ 381381 h 1628584"/>
              <a:gd name="connsiteX96" fmla="*/ 2123313 w 3246882"/>
              <a:gd name="connsiteY96" fmla="*/ 339566 h 1628584"/>
              <a:gd name="connsiteX97" fmla="*/ 2068068 w 3246882"/>
              <a:gd name="connsiteY97" fmla="*/ 321374 h 1628584"/>
              <a:gd name="connsiteX98" fmla="*/ 2053400 w 3246882"/>
              <a:gd name="connsiteY98" fmla="*/ 292322 h 1628584"/>
              <a:gd name="connsiteX99" fmla="*/ 2067497 w 3246882"/>
              <a:gd name="connsiteY99" fmla="*/ 261461 h 1628584"/>
              <a:gd name="connsiteX100" fmla="*/ 2108835 w 3246882"/>
              <a:gd name="connsiteY100" fmla="*/ 249555 h 1628584"/>
              <a:gd name="connsiteX101" fmla="*/ 2152555 w 3246882"/>
              <a:gd name="connsiteY101" fmla="*/ 258509 h 1628584"/>
              <a:gd name="connsiteX102" fmla="*/ 2188083 w 3246882"/>
              <a:gd name="connsiteY102" fmla="*/ 285274 h 1628584"/>
              <a:gd name="connsiteX103" fmla="*/ 2239804 w 3246882"/>
              <a:gd name="connsiteY103" fmla="*/ 238411 h 1628584"/>
              <a:gd name="connsiteX104" fmla="*/ 2184368 w 3246882"/>
              <a:gd name="connsiteY104" fmla="*/ 196691 h 1628584"/>
              <a:gd name="connsiteX105" fmla="*/ 2111407 w 3246882"/>
              <a:gd name="connsiteY105" fmla="*/ 182880 h 1628584"/>
              <a:gd name="connsiteX106" fmla="*/ 2010251 w 3246882"/>
              <a:gd name="connsiteY106" fmla="*/ 214694 h 1628584"/>
              <a:gd name="connsiteX107" fmla="*/ 1970056 w 3246882"/>
              <a:gd name="connsiteY107" fmla="*/ 302324 h 1628584"/>
              <a:gd name="connsiteX108" fmla="*/ 1999679 w 3246882"/>
              <a:gd name="connsiteY108" fmla="*/ 375476 h 1628584"/>
              <a:gd name="connsiteX109" fmla="*/ 2104073 w 3246882"/>
              <a:gd name="connsiteY109" fmla="*/ 418052 h 1628584"/>
              <a:gd name="connsiteX110" fmla="*/ 2149983 w 3246882"/>
              <a:gd name="connsiteY110" fmla="*/ 436055 h 1628584"/>
              <a:gd name="connsiteX111" fmla="*/ 2165414 w 3246882"/>
              <a:gd name="connsiteY111" fmla="*/ 467106 h 1628584"/>
              <a:gd name="connsiteX112" fmla="*/ 2149031 w 3246882"/>
              <a:gd name="connsiteY112" fmla="*/ 502253 h 1628584"/>
              <a:gd name="connsiteX113" fmla="*/ 2103311 w 3246882"/>
              <a:gd name="connsiteY113" fmla="*/ 514731 h 1628584"/>
              <a:gd name="connsiteX114" fmla="*/ 2053685 w 3246882"/>
              <a:gd name="connsiteY114" fmla="*/ 503015 h 1628584"/>
              <a:gd name="connsiteX115" fmla="*/ 2009204 w 3246882"/>
              <a:gd name="connsiteY115" fmla="*/ 463772 h 1628584"/>
              <a:gd name="connsiteX116" fmla="*/ 1955673 w 3246882"/>
              <a:gd name="connsiteY116" fmla="*/ 511778 h 1628584"/>
              <a:gd name="connsiteX117" fmla="*/ 2015966 w 3246882"/>
              <a:gd name="connsiteY117" fmla="*/ 563880 h 1628584"/>
              <a:gd name="connsiteX118" fmla="*/ 2102644 w 3246882"/>
              <a:gd name="connsiteY118" fmla="*/ 581787 h 1628584"/>
              <a:gd name="connsiteX119" fmla="*/ 2208657 w 3246882"/>
              <a:gd name="connsiteY119" fmla="*/ 547973 h 1628584"/>
              <a:gd name="connsiteX120" fmla="*/ 2249234 w 3246882"/>
              <a:gd name="connsiteY120" fmla="*/ 459010 h 1628584"/>
              <a:gd name="connsiteX121" fmla="*/ 2217992 w 3246882"/>
              <a:gd name="connsiteY121" fmla="*/ 380143 h 1628584"/>
              <a:gd name="connsiteX122" fmla="*/ 2123504 w 3246882"/>
              <a:gd name="connsiteY122" fmla="*/ 339566 h 1628584"/>
              <a:gd name="connsiteX123" fmla="*/ 2658332 w 3246882"/>
              <a:gd name="connsiteY123" fmla="*/ 237649 h 1628584"/>
              <a:gd name="connsiteX124" fmla="*/ 2710624 w 3246882"/>
              <a:gd name="connsiteY124" fmla="*/ 379000 h 1628584"/>
              <a:gd name="connsiteX125" fmla="*/ 2655570 w 3246882"/>
              <a:gd name="connsiteY125" fmla="*/ 524637 h 1628584"/>
              <a:gd name="connsiteX126" fmla="*/ 2510123 w 3246882"/>
              <a:gd name="connsiteY126" fmla="*/ 581787 h 1628584"/>
              <a:gd name="connsiteX127" fmla="*/ 2365915 w 3246882"/>
              <a:gd name="connsiteY127" fmla="*/ 528542 h 1628584"/>
              <a:gd name="connsiteX128" fmla="*/ 2312480 w 3246882"/>
              <a:gd name="connsiteY128" fmla="*/ 385286 h 1628584"/>
              <a:gd name="connsiteX129" fmla="*/ 2369058 w 3246882"/>
              <a:gd name="connsiteY129" fmla="*/ 238506 h 1628584"/>
              <a:gd name="connsiteX130" fmla="*/ 2515267 w 3246882"/>
              <a:gd name="connsiteY130" fmla="*/ 182880 h 1628584"/>
              <a:gd name="connsiteX131" fmla="*/ 2658332 w 3246882"/>
              <a:gd name="connsiteY131" fmla="*/ 237554 h 1628584"/>
              <a:gd name="connsiteX132" fmla="*/ 2619375 w 3246882"/>
              <a:gd name="connsiteY132" fmla="*/ 381286 h 1628584"/>
              <a:gd name="connsiteX133" fmla="*/ 2591467 w 3246882"/>
              <a:gd name="connsiteY133" fmla="*/ 289751 h 1628584"/>
              <a:gd name="connsiteX134" fmla="*/ 2512981 w 3246882"/>
              <a:gd name="connsiteY134" fmla="*/ 255175 h 1628584"/>
              <a:gd name="connsiteX135" fmla="*/ 2433161 w 3246882"/>
              <a:gd name="connsiteY135" fmla="*/ 290894 h 1628584"/>
              <a:gd name="connsiteX136" fmla="*/ 2403253 w 3246882"/>
              <a:gd name="connsiteY136" fmla="*/ 383572 h 1628584"/>
              <a:gd name="connsiteX137" fmla="*/ 2432876 w 3246882"/>
              <a:gd name="connsiteY137" fmla="*/ 476250 h 1628584"/>
              <a:gd name="connsiteX138" fmla="*/ 2513457 w 3246882"/>
              <a:gd name="connsiteY138" fmla="*/ 510064 h 1628584"/>
              <a:gd name="connsiteX139" fmla="*/ 2591753 w 3246882"/>
              <a:gd name="connsiteY139" fmla="*/ 475107 h 1628584"/>
              <a:gd name="connsiteX140" fmla="*/ 2619470 w 3246882"/>
              <a:gd name="connsiteY140" fmla="*/ 381381 h 1628584"/>
              <a:gd name="connsiteX141" fmla="*/ 3219260 w 3246882"/>
              <a:gd name="connsiteY141" fmla="*/ 494729 h 1628584"/>
              <a:gd name="connsiteX142" fmla="*/ 3196209 w 3246882"/>
              <a:gd name="connsiteY142" fmla="*/ 507397 h 1628584"/>
              <a:gd name="connsiteX143" fmla="*/ 3175349 w 3246882"/>
              <a:gd name="connsiteY143" fmla="*/ 511112 h 1628584"/>
              <a:gd name="connsiteX144" fmla="*/ 3144107 w 3246882"/>
              <a:gd name="connsiteY144" fmla="*/ 497872 h 1628584"/>
              <a:gd name="connsiteX145" fmla="*/ 3132963 w 3246882"/>
              <a:gd name="connsiteY145" fmla="*/ 456724 h 1628584"/>
              <a:gd name="connsiteX146" fmla="*/ 3132963 w 3246882"/>
              <a:gd name="connsiteY146" fmla="*/ 260985 h 1628584"/>
              <a:gd name="connsiteX147" fmla="*/ 3230118 w 3246882"/>
              <a:gd name="connsiteY147" fmla="*/ 260985 h 1628584"/>
              <a:gd name="connsiteX148" fmla="*/ 3230118 w 3246882"/>
              <a:gd name="connsiteY148" fmla="*/ 191738 h 1628584"/>
              <a:gd name="connsiteX149" fmla="*/ 3132963 w 3246882"/>
              <a:gd name="connsiteY149" fmla="*/ 191738 h 1628584"/>
              <a:gd name="connsiteX150" fmla="*/ 3132963 w 3246882"/>
              <a:gd name="connsiteY150" fmla="*/ 82677 h 1628584"/>
              <a:gd name="connsiteX151" fmla="*/ 3043999 w 3246882"/>
              <a:gd name="connsiteY151" fmla="*/ 98298 h 1628584"/>
              <a:gd name="connsiteX152" fmla="*/ 3043999 w 3246882"/>
              <a:gd name="connsiteY152" fmla="*/ 191643 h 1628584"/>
              <a:gd name="connsiteX153" fmla="*/ 2893028 w 3246882"/>
              <a:gd name="connsiteY153" fmla="*/ 191643 h 1628584"/>
              <a:gd name="connsiteX154" fmla="*/ 2893028 w 3246882"/>
              <a:gd name="connsiteY154" fmla="*/ 130969 h 1628584"/>
              <a:gd name="connsiteX155" fmla="*/ 2905887 w 3246882"/>
              <a:gd name="connsiteY155" fmla="*/ 86297 h 1628584"/>
              <a:gd name="connsiteX156" fmla="*/ 2942558 w 3246882"/>
              <a:gd name="connsiteY156" fmla="*/ 71438 h 1628584"/>
              <a:gd name="connsiteX157" fmla="*/ 2965037 w 3246882"/>
              <a:gd name="connsiteY157" fmla="*/ 74962 h 1628584"/>
              <a:gd name="connsiteX158" fmla="*/ 2984945 w 3246882"/>
              <a:gd name="connsiteY158" fmla="*/ 84868 h 1628584"/>
              <a:gd name="connsiteX159" fmla="*/ 3021425 w 3246882"/>
              <a:gd name="connsiteY159" fmla="*/ 20479 h 1628584"/>
              <a:gd name="connsiteX160" fmla="*/ 2981230 w 3246882"/>
              <a:gd name="connsiteY160" fmla="*/ 5048 h 1628584"/>
              <a:gd name="connsiteX161" fmla="*/ 2938844 w 3246882"/>
              <a:gd name="connsiteY161" fmla="*/ 0 h 1628584"/>
              <a:gd name="connsiteX162" fmla="*/ 2839688 w 3246882"/>
              <a:gd name="connsiteY162" fmla="*/ 34957 h 1628584"/>
              <a:gd name="connsiteX163" fmla="*/ 2804541 w 3246882"/>
              <a:gd name="connsiteY163" fmla="*/ 130207 h 1628584"/>
              <a:gd name="connsiteX164" fmla="*/ 2804541 w 3246882"/>
              <a:gd name="connsiteY164" fmla="*/ 191643 h 1628584"/>
              <a:gd name="connsiteX165" fmla="*/ 2739771 w 3246882"/>
              <a:gd name="connsiteY165" fmla="*/ 191643 h 1628584"/>
              <a:gd name="connsiteX166" fmla="*/ 2739771 w 3246882"/>
              <a:gd name="connsiteY166" fmla="*/ 260890 h 1628584"/>
              <a:gd name="connsiteX167" fmla="*/ 2804541 w 3246882"/>
              <a:gd name="connsiteY167" fmla="*/ 260890 h 1628584"/>
              <a:gd name="connsiteX168" fmla="*/ 2804541 w 3246882"/>
              <a:gd name="connsiteY168" fmla="*/ 572643 h 1628584"/>
              <a:gd name="connsiteX169" fmla="*/ 2893124 w 3246882"/>
              <a:gd name="connsiteY169" fmla="*/ 572643 h 1628584"/>
              <a:gd name="connsiteX170" fmla="*/ 2893124 w 3246882"/>
              <a:gd name="connsiteY170" fmla="*/ 261080 h 1628584"/>
              <a:gd name="connsiteX171" fmla="*/ 3044095 w 3246882"/>
              <a:gd name="connsiteY171" fmla="*/ 261080 h 1628584"/>
              <a:gd name="connsiteX172" fmla="*/ 3044095 w 3246882"/>
              <a:gd name="connsiteY172" fmla="*/ 469487 h 1628584"/>
              <a:gd name="connsiteX173" fmla="*/ 3072384 w 3246882"/>
              <a:gd name="connsiteY173" fmla="*/ 553212 h 1628584"/>
              <a:gd name="connsiteX174" fmla="*/ 3156871 w 3246882"/>
              <a:gd name="connsiteY174" fmla="*/ 581882 h 1628584"/>
              <a:gd name="connsiteX175" fmla="*/ 3208020 w 3246882"/>
              <a:gd name="connsiteY175" fmla="*/ 574643 h 1628584"/>
              <a:gd name="connsiteX176" fmla="*/ 3246882 w 3246882"/>
              <a:gd name="connsiteY176" fmla="*/ 555117 h 1628584"/>
              <a:gd name="connsiteX177" fmla="*/ 3219355 w 3246882"/>
              <a:gd name="connsiteY177" fmla="*/ 494824 h 1628584"/>
              <a:gd name="connsiteX178" fmla="*/ 0 w 3246882"/>
              <a:gd name="connsiteY178" fmla="*/ 1449229 h 1628584"/>
              <a:gd name="connsiteX179" fmla="*/ 91154 w 3246882"/>
              <a:gd name="connsiteY179" fmla="*/ 1449229 h 1628584"/>
              <a:gd name="connsiteX180" fmla="*/ 91154 w 3246882"/>
              <a:gd name="connsiteY180" fmla="*/ 915638 h 1628584"/>
              <a:gd name="connsiteX181" fmla="*/ 0 w 3246882"/>
              <a:gd name="connsiteY181" fmla="*/ 915638 h 1628584"/>
              <a:gd name="connsiteX182" fmla="*/ 0 w 3246882"/>
              <a:gd name="connsiteY182" fmla="*/ 1449229 h 1628584"/>
              <a:gd name="connsiteX183" fmla="*/ 463391 w 3246882"/>
              <a:gd name="connsiteY183" fmla="*/ 1068229 h 1628584"/>
              <a:gd name="connsiteX184" fmla="*/ 552355 w 3246882"/>
              <a:gd name="connsiteY184" fmla="*/ 1068229 h 1628584"/>
              <a:gd name="connsiteX185" fmla="*/ 552355 w 3246882"/>
              <a:gd name="connsiteY185" fmla="*/ 1426559 h 1628584"/>
              <a:gd name="connsiteX186" fmla="*/ 499682 w 3246882"/>
              <a:gd name="connsiteY186" fmla="*/ 1575721 h 1628584"/>
              <a:gd name="connsiteX187" fmla="*/ 354806 w 3246882"/>
              <a:gd name="connsiteY187" fmla="*/ 1628585 h 1628584"/>
              <a:gd name="connsiteX188" fmla="*/ 254318 w 3246882"/>
              <a:gd name="connsiteY188" fmla="*/ 1608677 h 1628584"/>
              <a:gd name="connsiteX189" fmla="*/ 176213 w 3246882"/>
              <a:gd name="connsiteY189" fmla="*/ 1547431 h 1628584"/>
              <a:gd name="connsiteX190" fmla="*/ 240983 w 3246882"/>
              <a:gd name="connsiteY190" fmla="*/ 1499426 h 1628584"/>
              <a:gd name="connsiteX191" fmla="*/ 290322 w 3246882"/>
              <a:gd name="connsiteY191" fmla="*/ 1543907 h 1628584"/>
              <a:gd name="connsiteX192" fmla="*/ 356330 w 3246882"/>
              <a:gd name="connsiteY192" fmla="*/ 1558576 h 1628584"/>
              <a:gd name="connsiteX193" fmla="*/ 434816 w 3246882"/>
              <a:gd name="connsiteY193" fmla="*/ 1529144 h 1628584"/>
              <a:gd name="connsiteX194" fmla="*/ 463487 w 3246882"/>
              <a:gd name="connsiteY194" fmla="*/ 1441704 h 1628584"/>
              <a:gd name="connsiteX195" fmla="*/ 463487 w 3246882"/>
              <a:gd name="connsiteY195" fmla="*/ 1398175 h 1628584"/>
              <a:gd name="connsiteX196" fmla="*/ 461963 w 3246882"/>
              <a:gd name="connsiteY196" fmla="*/ 1398175 h 1628584"/>
              <a:gd name="connsiteX197" fmla="*/ 411194 w 3246882"/>
              <a:gd name="connsiteY197" fmla="*/ 1442847 h 1628584"/>
              <a:gd name="connsiteX198" fmla="*/ 336995 w 3246882"/>
              <a:gd name="connsiteY198" fmla="*/ 1458087 h 1628584"/>
              <a:gd name="connsiteX199" fmla="*/ 217932 w 3246882"/>
              <a:gd name="connsiteY199" fmla="*/ 1408081 h 1628584"/>
              <a:gd name="connsiteX200" fmla="*/ 172879 w 3246882"/>
              <a:gd name="connsiteY200" fmla="*/ 1268730 h 1628584"/>
              <a:gd name="connsiteX201" fmla="*/ 224790 w 3246882"/>
              <a:gd name="connsiteY201" fmla="*/ 1114520 h 1628584"/>
              <a:gd name="connsiteX202" fmla="*/ 353759 w 3246882"/>
              <a:gd name="connsiteY202" fmla="*/ 1059275 h 1628584"/>
              <a:gd name="connsiteX203" fmla="*/ 416052 w 3246882"/>
              <a:gd name="connsiteY203" fmla="*/ 1071944 h 1628584"/>
              <a:gd name="connsiteX204" fmla="*/ 461963 w 3246882"/>
              <a:gd name="connsiteY204" fmla="*/ 1108043 h 1628584"/>
              <a:gd name="connsiteX205" fmla="*/ 463487 w 3246882"/>
              <a:gd name="connsiteY205" fmla="*/ 1108043 h 1628584"/>
              <a:gd name="connsiteX206" fmla="*/ 463487 w 3246882"/>
              <a:gd name="connsiteY206" fmla="*/ 1068229 h 1628584"/>
              <a:gd name="connsiteX207" fmla="*/ 464153 w 3246882"/>
              <a:gd name="connsiteY207" fmla="*/ 1228154 h 1628584"/>
              <a:gd name="connsiteX208" fmla="*/ 437007 w 3246882"/>
              <a:gd name="connsiteY208" fmla="*/ 1159478 h 1628584"/>
              <a:gd name="connsiteX209" fmla="*/ 367094 w 3246882"/>
              <a:gd name="connsiteY209" fmla="*/ 1130999 h 1628584"/>
              <a:gd name="connsiteX210" fmla="*/ 291560 w 3246882"/>
              <a:gd name="connsiteY210" fmla="*/ 1165765 h 1628584"/>
              <a:gd name="connsiteX211" fmla="*/ 263652 w 3246882"/>
              <a:gd name="connsiteY211" fmla="*/ 1263777 h 1628584"/>
              <a:gd name="connsiteX212" fmla="*/ 289465 w 3246882"/>
              <a:gd name="connsiteY212" fmla="*/ 1353407 h 1628584"/>
              <a:gd name="connsiteX213" fmla="*/ 361093 w 3246882"/>
              <a:gd name="connsiteY213" fmla="*/ 1386173 h 1628584"/>
              <a:gd name="connsiteX214" fmla="*/ 435483 w 3246882"/>
              <a:gd name="connsiteY214" fmla="*/ 1354360 h 1628584"/>
              <a:gd name="connsiteX215" fmla="*/ 464153 w 3246882"/>
              <a:gd name="connsiteY215" fmla="*/ 1271588 h 1628584"/>
              <a:gd name="connsiteX216" fmla="*/ 464153 w 3246882"/>
              <a:gd name="connsiteY216" fmla="*/ 1228058 h 1628584"/>
              <a:gd name="connsiteX217" fmla="*/ 860965 w 3246882"/>
              <a:gd name="connsiteY217" fmla="*/ 1059275 h 1628584"/>
              <a:gd name="connsiteX218" fmla="*/ 791432 w 3246882"/>
              <a:gd name="connsiteY218" fmla="*/ 1075087 h 1628584"/>
              <a:gd name="connsiteX219" fmla="*/ 738950 w 3246882"/>
              <a:gd name="connsiteY219" fmla="*/ 1119950 h 1628584"/>
              <a:gd name="connsiteX220" fmla="*/ 737426 w 3246882"/>
              <a:gd name="connsiteY220" fmla="*/ 1119950 h 1628584"/>
              <a:gd name="connsiteX221" fmla="*/ 737426 w 3246882"/>
              <a:gd name="connsiteY221" fmla="*/ 1068229 h 1628584"/>
              <a:gd name="connsiteX222" fmla="*/ 648462 w 3246882"/>
              <a:gd name="connsiteY222" fmla="*/ 1068229 h 1628584"/>
              <a:gd name="connsiteX223" fmla="*/ 648462 w 3246882"/>
              <a:gd name="connsiteY223" fmla="*/ 1449229 h 1628584"/>
              <a:gd name="connsiteX224" fmla="*/ 737426 w 3246882"/>
              <a:gd name="connsiteY224" fmla="*/ 1449229 h 1628584"/>
              <a:gd name="connsiteX225" fmla="*/ 737426 w 3246882"/>
              <a:gd name="connsiteY225" fmla="*/ 1231964 h 1628584"/>
              <a:gd name="connsiteX226" fmla="*/ 762572 w 3246882"/>
              <a:gd name="connsiteY226" fmla="*/ 1159764 h 1628584"/>
              <a:gd name="connsiteX227" fmla="*/ 827151 w 3246882"/>
              <a:gd name="connsiteY227" fmla="*/ 1131094 h 1628584"/>
              <a:gd name="connsiteX228" fmla="*/ 882968 w 3246882"/>
              <a:gd name="connsiteY228" fmla="*/ 1155668 h 1628584"/>
              <a:gd name="connsiteX229" fmla="*/ 901541 w 3246882"/>
              <a:gd name="connsiteY229" fmla="*/ 1226725 h 1628584"/>
              <a:gd name="connsiteX230" fmla="*/ 901541 w 3246882"/>
              <a:gd name="connsiteY230" fmla="*/ 1449229 h 1628584"/>
              <a:gd name="connsiteX231" fmla="*/ 990505 w 3246882"/>
              <a:gd name="connsiteY231" fmla="*/ 1449229 h 1628584"/>
              <a:gd name="connsiteX232" fmla="*/ 990505 w 3246882"/>
              <a:gd name="connsiteY232" fmla="*/ 1214819 h 1628584"/>
              <a:gd name="connsiteX233" fmla="*/ 957358 w 3246882"/>
              <a:gd name="connsiteY233" fmla="*/ 1099661 h 1628584"/>
              <a:gd name="connsiteX234" fmla="*/ 860965 w 3246882"/>
              <a:gd name="connsiteY234" fmla="*/ 1059275 h 1628584"/>
              <a:gd name="connsiteX235" fmla="*/ 1124236 w 3246882"/>
              <a:gd name="connsiteY235" fmla="*/ 890683 h 1628584"/>
              <a:gd name="connsiteX236" fmla="*/ 1084802 w 3246882"/>
              <a:gd name="connsiteY236" fmla="*/ 905923 h 1628584"/>
              <a:gd name="connsiteX237" fmla="*/ 1069562 w 3246882"/>
              <a:gd name="connsiteY237" fmla="*/ 943547 h 1628584"/>
              <a:gd name="connsiteX238" fmla="*/ 1084802 w 3246882"/>
              <a:gd name="connsiteY238" fmla="*/ 981266 h 1628584"/>
              <a:gd name="connsiteX239" fmla="*/ 1124236 w 3246882"/>
              <a:gd name="connsiteY239" fmla="*/ 997077 h 1628584"/>
              <a:gd name="connsiteX240" fmla="*/ 1164431 w 3246882"/>
              <a:gd name="connsiteY240" fmla="*/ 981837 h 1628584"/>
              <a:gd name="connsiteX241" fmla="*/ 1179671 w 3246882"/>
              <a:gd name="connsiteY241" fmla="*/ 943928 h 1628584"/>
              <a:gd name="connsiteX242" fmla="*/ 1164431 w 3246882"/>
              <a:gd name="connsiteY242" fmla="*/ 906018 h 1628584"/>
              <a:gd name="connsiteX243" fmla="*/ 1124236 w 3246882"/>
              <a:gd name="connsiteY243" fmla="*/ 890778 h 1628584"/>
              <a:gd name="connsiteX244" fmla="*/ 1079564 w 3246882"/>
              <a:gd name="connsiteY244" fmla="*/ 1449229 h 1628584"/>
              <a:gd name="connsiteX245" fmla="*/ 1168527 w 3246882"/>
              <a:gd name="connsiteY245" fmla="*/ 1449229 h 1628584"/>
              <a:gd name="connsiteX246" fmla="*/ 1168527 w 3246882"/>
              <a:gd name="connsiteY246" fmla="*/ 1068229 h 1628584"/>
              <a:gd name="connsiteX247" fmla="*/ 1079564 w 3246882"/>
              <a:gd name="connsiteY247" fmla="*/ 1068229 h 1628584"/>
              <a:gd name="connsiteX248" fmla="*/ 1079564 w 3246882"/>
              <a:gd name="connsiteY248" fmla="*/ 1449229 h 1628584"/>
              <a:gd name="connsiteX249" fmla="*/ 1440656 w 3246882"/>
              <a:gd name="connsiteY249" fmla="*/ 1383697 h 1628584"/>
              <a:gd name="connsiteX250" fmla="*/ 1419797 w 3246882"/>
              <a:gd name="connsiteY250" fmla="*/ 1387412 h 1628584"/>
              <a:gd name="connsiteX251" fmla="*/ 1388555 w 3246882"/>
              <a:gd name="connsiteY251" fmla="*/ 1374172 h 1628584"/>
              <a:gd name="connsiteX252" fmla="*/ 1377410 w 3246882"/>
              <a:gd name="connsiteY252" fmla="*/ 1333024 h 1628584"/>
              <a:gd name="connsiteX253" fmla="*/ 1377410 w 3246882"/>
              <a:gd name="connsiteY253" fmla="*/ 1137285 h 1628584"/>
              <a:gd name="connsiteX254" fmla="*/ 1474565 w 3246882"/>
              <a:gd name="connsiteY254" fmla="*/ 1137285 h 1628584"/>
              <a:gd name="connsiteX255" fmla="*/ 1474565 w 3246882"/>
              <a:gd name="connsiteY255" fmla="*/ 1068038 h 1628584"/>
              <a:gd name="connsiteX256" fmla="*/ 1377410 w 3246882"/>
              <a:gd name="connsiteY256" fmla="*/ 1068038 h 1628584"/>
              <a:gd name="connsiteX257" fmla="*/ 1377410 w 3246882"/>
              <a:gd name="connsiteY257" fmla="*/ 958977 h 1628584"/>
              <a:gd name="connsiteX258" fmla="*/ 1288447 w 3246882"/>
              <a:gd name="connsiteY258" fmla="*/ 974598 h 1628584"/>
              <a:gd name="connsiteX259" fmla="*/ 1288447 w 3246882"/>
              <a:gd name="connsiteY259" fmla="*/ 1067943 h 1628584"/>
              <a:gd name="connsiteX260" fmla="*/ 1224820 w 3246882"/>
              <a:gd name="connsiteY260" fmla="*/ 1067943 h 1628584"/>
              <a:gd name="connsiteX261" fmla="*/ 1224820 w 3246882"/>
              <a:gd name="connsiteY261" fmla="*/ 1137190 h 1628584"/>
              <a:gd name="connsiteX262" fmla="*/ 1288447 w 3246882"/>
              <a:gd name="connsiteY262" fmla="*/ 1137190 h 1628584"/>
              <a:gd name="connsiteX263" fmla="*/ 1288447 w 3246882"/>
              <a:gd name="connsiteY263" fmla="*/ 1345597 h 1628584"/>
              <a:gd name="connsiteX264" fmla="*/ 1316736 w 3246882"/>
              <a:gd name="connsiteY264" fmla="*/ 1429322 h 1628584"/>
              <a:gd name="connsiteX265" fmla="*/ 1401223 w 3246882"/>
              <a:gd name="connsiteY265" fmla="*/ 1457992 h 1628584"/>
              <a:gd name="connsiteX266" fmla="*/ 1452372 w 3246882"/>
              <a:gd name="connsiteY266" fmla="*/ 1450753 h 1628584"/>
              <a:gd name="connsiteX267" fmla="*/ 1491234 w 3246882"/>
              <a:gd name="connsiteY267" fmla="*/ 1431227 h 1628584"/>
              <a:gd name="connsiteX268" fmla="*/ 1463707 w 3246882"/>
              <a:gd name="connsiteY268" fmla="*/ 1370933 h 1628584"/>
              <a:gd name="connsiteX269" fmla="*/ 1440656 w 3246882"/>
              <a:gd name="connsiteY269" fmla="*/ 1383602 h 1628584"/>
              <a:gd name="connsiteX270" fmla="*/ 1829657 w 3246882"/>
              <a:gd name="connsiteY270" fmla="*/ 1107662 h 1628584"/>
              <a:gd name="connsiteX271" fmla="*/ 1873949 w 3246882"/>
              <a:gd name="connsiteY271" fmla="*/ 1247204 h 1628584"/>
              <a:gd name="connsiteX272" fmla="*/ 1873949 w 3246882"/>
              <a:gd name="connsiteY272" fmla="*/ 1280731 h 1628584"/>
              <a:gd name="connsiteX273" fmla="*/ 1612392 w 3246882"/>
              <a:gd name="connsiteY273" fmla="*/ 1280731 h 1628584"/>
              <a:gd name="connsiteX274" fmla="*/ 1641824 w 3246882"/>
              <a:gd name="connsiteY274" fmla="*/ 1362075 h 1628584"/>
              <a:gd name="connsiteX275" fmla="*/ 1711738 w 3246882"/>
              <a:gd name="connsiteY275" fmla="*/ 1389031 h 1628584"/>
              <a:gd name="connsiteX276" fmla="*/ 1763459 w 3246882"/>
              <a:gd name="connsiteY276" fmla="*/ 1375220 h 1628584"/>
              <a:gd name="connsiteX277" fmla="*/ 1802130 w 3246882"/>
              <a:gd name="connsiteY277" fmla="*/ 1334262 h 1628584"/>
              <a:gd name="connsiteX278" fmla="*/ 1870234 w 3246882"/>
              <a:gd name="connsiteY278" fmla="*/ 1371505 h 1628584"/>
              <a:gd name="connsiteX279" fmla="*/ 1803464 w 3246882"/>
              <a:gd name="connsiteY279" fmla="*/ 1435703 h 1628584"/>
              <a:gd name="connsiteX280" fmla="*/ 1708785 w 3246882"/>
              <a:gd name="connsiteY280" fmla="*/ 1458182 h 1628584"/>
              <a:gd name="connsiteX281" fmla="*/ 1573149 w 3246882"/>
              <a:gd name="connsiteY281" fmla="*/ 1407605 h 1628584"/>
              <a:gd name="connsiteX282" fmla="*/ 1522381 w 3246882"/>
              <a:gd name="connsiteY282" fmla="*/ 1262158 h 1628584"/>
              <a:gd name="connsiteX283" fmla="*/ 1574673 w 3246882"/>
              <a:gd name="connsiteY283" fmla="*/ 1115568 h 1628584"/>
              <a:gd name="connsiteX284" fmla="*/ 1705070 w 3246882"/>
              <a:gd name="connsiteY284" fmla="*/ 1059371 h 1628584"/>
              <a:gd name="connsiteX285" fmla="*/ 1829753 w 3246882"/>
              <a:gd name="connsiteY285" fmla="*/ 1107758 h 1628584"/>
              <a:gd name="connsiteX286" fmla="*/ 1788414 w 3246882"/>
              <a:gd name="connsiteY286" fmla="*/ 1218152 h 1628584"/>
              <a:gd name="connsiteX287" fmla="*/ 1766602 w 3246882"/>
              <a:gd name="connsiteY287" fmla="*/ 1149858 h 1628584"/>
              <a:gd name="connsiteX288" fmla="*/ 1706499 w 3246882"/>
              <a:gd name="connsiteY288" fmla="*/ 1125855 h 1628584"/>
              <a:gd name="connsiteX289" fmla="*/ 1641729 w 3246882"/>
              <a:gd name="connsiteY289" fmla="*/ 1152049 h 1628584"/>
              <a:gd name="connsiteX290" fmla="*/ 1612011 w 3246882"/>
              <a:gd name="connsiteY290" fmla="*/ 1218057 h 1628584"/>
              <a:gd name="connsiteX291" fmla="*/ 1788414 w 3246882"/>
              <a:gd name="connsiteY291" fmla="*/ 1218057 h 162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Lst>
            <a:rect l="l" t="t" r="r" b="b"/>
            <a:pathLst>
              <a:path w="3246882" h="1628584">
                <a:moveTo>
                  <a:pt x="452057" y="39338"/>
                </a:moveTo>
                <a:lnTo>
                  <a:pt x="576739" y="39338"/>
                </a:lnTo>
                <a:lnTo>
                  <a:pt x="576739" y="572929"/>
                </a:lnTo>
                <a:lnTo>
                  <a:pt x="486347" y="572929"/>
                </a:lnTo>
                <a:lnTo>
                  <a:pt x="486347" y="234315"/>
                </a:lnTo>
                <a:cubicBezTo>
                  <a:pt x="486347" y="220218"/>
                  <a:pt x="486537" y="206597"/>
                  <a:pt x="486918" y="193548"/>
                </a:cubicBezTo>
                <a:cubicBezTo>
                  <a:pt x="487299" y="180499"/>
                  <a:pt x="487585" y="165735"/>
                  <a:pt x="487871" y="149066"/>
                </a:cubicBezTo>
                <a:lnTo>
                  <a:pt x="485680" y="149066"/>
                </a:lnTo>
                <a:cubicBezTo>
                  <a:pt x="483489" y="156496"/>
                  <a:pt x="481298" y="162973"/>
                  <a:pt x="479393" y="168593"/>
                </a:cubicBezTo>
                <a:cubicBezTo>
                  <a:pt x="477393" y="174212"/>
                  <a:pt x="475202" y="180023"/>
                  <a:pt x="472726" y="186309"/>
                </a:cubicBezTo>
                <a:lnTo>
                  <a:pt x="319088" y="572929"/>
                </a:lnTo>
                <a:lnTo>
                  <a:pt x="254699" y="572929"/>
                </a:lnTo>
                <a:lnTo>
                  <a:pt x="99727" y="189643"/>
                </a:lnTo>
                <a:cubicBezTo>
                  <a:pt x="97727" y="183928"/>
                  <a:pt x="95726" y="178213"/>
                  <a:pt x="93631" y="172307"/>
                </a:cubicBezTo>
                <a:cubicBezTo>
                  <a:pt x="91535" y="166497"/>
                  <a:pt x="88868" y="158686"/>
                  <a:pt x="85630" y="149066"/>
                </a:cubicBezTo>
                <a:lnTo>
                  <a:pt x="83439" y="149066"/>
                </a:lnTo>
                <a:cubicBezTo>
                  <a:pt x="83915" y="164402"/>
                  <a:pt x="84296" y="180023"/>
                  <a:pt x="84582" y="195739"/>
                </a:cubicBezTo>
                <a:cubicBezTo>
                  <a:pt x="84868" y="211455"/>
                  <a:pt x="84963" y="228410"/>
                  <a:pt x="84963" y="246507"/>
                </a:cubicBezTo>
                <a:lnTo>
                  <a:pt x="84963" y="572834"/>
                </a:lnTo>
                <a:lnTo>
                  <a:pt x="0" y="572834"/>
                </a:lnTo>
                <a:lnTo>
                  <a:pt x="0" y="39338"/>
                </a:lnTo>
                <a:lnTo>
                  <a:pt x="129826" y="39338"/>
                </a:lnTo>
                <a:lnTo>
                  <a:pt x="266414" y="383477"/>
                </a:lnTo>
                <a:cubicBezTo>
                  <a:pt x="271653" y="396145"/>
                  <a:pt x="275749" y="406813"/>
                  <a:pt x="278892" y="415671"/>
                </a:cubicBezTo>
                <a:cubicBezTo>
                  <a:pt x="282035" y="424434"/>
                  <a:pt x="284988" y="434245"/>
                  <a:pt x="288036" y="444913"/>
                </a:cubicBezTo>
                <a:lnTo>
                  <a:pt x="290227" y="444913"/>
                </a:lnTo>
                <a:cubicBezTo>
                  <a:pt x="294704" y="433007"/>
                  <a:pt x="298704" y="422243"/>
                  <a:pt x="302324" y="412528"/>
                </a:cubicBezTo>
                <a:cubicBezTo>
                  <a:pt x="305943" y="402812"/>
                  <a:pt x="309658" y="392811"/>
                  <a:pt x="313658" y="382429"/>
                </a:cubicBezTo>
                <a:lnTo>
                  <a:pt x="452057" y="39338"/>
                </a:lnTo>
                <a:close/>
                <a:moveTo>
                  <a:pt x="712375" y="120872"/>
                </a:moveTo>
                <a:cubicBezTo>
                  <a:pt x="728948" y="120872"/>
                  <a:pt x="742379" y="115824"/>
                  <a:pt x="752570" y="105632"/>
                </a:cubicBezTo>
                <a:cubicBezTo>
                  <a:pt x="762762" y="95441"/>
                  <a:pt x="767810" y="82772"/>
                  <a:pt x="767810" y="67723"/>
                </a:cubicBezTo>
                <a:cubicBezTo>
                  <a:pt x="767810" y="52673"/>
                  <a:pt x="762762" y="39910"/>
                  <a:pt x="752570" y="29813"/>
                </a:cubicBezTo>
                <a:cubicBezTo>
                  <a:pt x="742379" y="19622"/>
                  <a:pt x="729044" y="14573"/>
                  <a:pt x="712375" y="14573"/>
                </a:cubicBezTo>
                <a:cubicBezTo>
                  <a:pt x="695706" y="14573"/>
                  <a:pt x="683133" y="19622"/>
                  <a:pt x="672941" y="29813"/>
                </a:cubicBezTo>
                <a:cubicBezTo>
                  <a:pt x="662750" y="40005"/>
                  <a:pt x="657701" y="52483"/>
                  <a:pt x="657701" y="67437"/>
                </a:cubicBezTo>
                <a:cubicBezTo>
                  <a:pt x="657701" y="82391"/>
                  <a:pt x="662750" y="94679"/>
                  <a:pt x="672941" y="105156"/>
                </a:cubicBezTo>
                <a:cubicBezTo>
                  <a:pt x="683133" y="115729"/>
                  <a:pt x="696278" y="120968"/>
                  <a:pt x="712375" y="120968"/>
                </a:cubicBezTo>
                <a:close/>
                <a:moveTo>
                  <a:pt x="667703" y="572929"/>
                </a:moveTo>
                <a:lnTo>
                  <a:pt x="756666" y="572929"/>
                </a:lnTo>
                <a:lnTo>
                  <a:pt x="756666" y="191929"/>
                </a:lnTo>
                <a:lnTo>
                  <a:pt x="667703" y="191929"/>
                </a:lnTo>
                <a:lnTo>
                  <a:pt x="667703" y="572929"/>
                </a:lnTo>
                <a:close/>
                <a:moveTo>
                  <a:pt x="1179100" y="500348"/>
                </a:moveTo>
                <a:lnTo>
                  <a:pt x="1110234" y="461677"/>
                </a:lnTo>
                <a:cubicBezTo>
                  <a:pt x="1099090" y="478346"/>
                  <a:pt x="1086422" y="490157"/>
                  <a:pt x="1072325" y="497205"/>
                </a:cubicBezTo>
                <a:cubicBezTo>
                  <a:pt x="1058228" y="504254"/>
                  <a:pt x="1042702" y="507778"/>
                  <a:pt x="1025843" y="507778"/>
                </a:cubicBezTo>
                <a:cubicBezTo>
                  <a:pt x="993553" y="507778"/>
                  <a:pt x="967835" y="497015"/>
                  <a:pt x="948500" y="475393"/>
                </a:cubicBezTo>
                <a:cubicBezTo>
                  <a:pt x="929164" y="453771"/>
                  <a:pt x="919448" y="423101"/>
                  <a:pt x="919448" y="383096"/>
                </a:cubicBezTo>
                <a:cubicBezTo>
                  <a:pt x="919448" y="343091"/>
                  <a:pt x="929259" y="311182"/>
                  <a:pt x="948881" y="288608"/>
                </a:cubicBezTo>
                <a:cubicBezTo>
                  <a:pt x="968502" y="266033"/>
                  <a:pt x="993362" y="254794"/>
                  <a:pt x="1023652" y="254794"/>
                </a:cubicBezTo>
                <a:cubicBezTo>
                  <a:pt x="1040987" y="254794"/>
                  <a:pt x="1056418" y="258413"/>
                  <a:pt x="1069753" y="265557"/>
                </a:cubicBezTo>
                <a:cubicBezTo>
                  <a:pt x="1083183" y="272796"/>
                  <a:pt x="1095566" y="284893"/>
                  <a:pt x="1106996" y="302038"/>
                </a:cubicBezTo>
                <a:lnTo>
                  <a:pt x="1176909" y="267462"/>
                </a:lnTo>
                <a:cubicBezTo>
                  <a:pt x="1163479" y="239649"/>
                  <a:pt x="1143476" y="218694"/>
                  <a:pt x="1116806" y="204407"/>
                </a:cubicBezTo>
                <a:cubicBezTo>
                  <a:pt x="1090136" y="190119"/>
                  <a:pt x="1060037" y="182975"/>
                  <a:pt x="1026605" y="182975"/>
                </a:cubicBezTo>
                <a:cubicBezTo>
                  <a:pt x="968026" y="182975"/>
                  <a:pt x="920401" y="201359"/>
                  <a:pt x="883730" y="238220"/>
                </a:cubicBezTo>
                <a:cubicBezTo>
                  <a:pt x="847058" y="275082"/>
                  <a:pt x="828675" y="325374"/>
                  <a:pt x="828675" y="389096"/>
                </a:cubicBezTo>
                <a:cubicBezTo>
                  <a:pt x="828675" y="447104"/>
                  <a:pt x="845915" y="493776"/>
                  <a:pt x="880396" y="529019"/>
                </a:cubicBezTo>
                <a:cubicBezTo>
                  <a:pt x="914876" y="564261"/>
                  <a:pt x="962597" y="581882"/>
                  <a:pt x="1023652" y="581882"/>
                </a:cubicBezTo>
                <a:cubicBezTo>
                  <a:pt x="1056608" y="581882"/>
                  <a:pt x="1086612" y="575215"/>
                  <a:pt x="1113473" y="561785"/>
                </a:cubicBezTo>
                <a:cubicBezTo>
                  <a:pt x="1140333" y="548354"/>
                  <a:pt x="1162241" y="527971"/>
                  <a:pt x="1179100" y="500348"/>
                </a:cubicBezTo>
                <a:close/>
                <a:moveTo>
                  <a:pt x="1438656" y="185166"/>
                </a:moveTo>
                <a:cubicBezTo>
                  <a:pt x="1415796" y="185166"/>
                  <a:pt x="1395698" y="191643"/>
                  <a:pt x="1378363" y="204692"/>
                </a:cubicBezTo>
                <a:cubicBezTo>
                  <a:pt x="1361027" y="217742"/>
                  <a:pt x="1347883" y="236411"/>
                  <a:pt x="1338929" y="260699"/>
                </a:cubicBezTo>
                <a:lnTo>
                  <a:pt x="1337405" y="260699"/>
                </a:lnTo>
                <a:lnTo>
                  <a:pt x="1337405" y="191834"/>
                </a:lnTo>
                <a:lnTo>
                  <a:pt x="1248442" y="191834"/>
                </a:lnTo>
                <a:lnTo>
                  <a:pt x="1248442" y="572834"/>
                </a:lnTo>
                <a:lnTo>
                  <a:pt x="1337405" y="572834"/>
                </a:lnTo>
                <a:lnTo>
                  <a:pt x="1337405" y="384524"/>
                </a:lnTo>
                <a:cubicBezTo>
                  <a:pt x="1337405" y="348043"/>
                  <a:pt x="1345311" y="318707"/>
                  <a:pt x="1361027" y="296323"/>
                </a:cubicBezTo>
                <a:cubicBezTo>
                  <a:pt x="1376743" y="274034"/>
                  <a:pt x="1397413" y="262795"/>
                  <a:pt x="1422940" y="262795"/>
                </a:cubicBezTo>
                <a:cubicBezTo>
                  <a:pt x="1431131" y="262795"/>
                  <a:pt x="1438847" y="263557"/>
                  <a:pt x="1446181" y="265176"/>
                </a:cubicBezTo>
                <a:cubicBezTo>
                  <a:pt x="1453515" y="266795"/>
                  <a:pt x="1460754" y="268986"/>
                  <a:pt x="1467993" y="271653"/>
                </a:cubicBezTo>
                <a:lnTo>
                  <a:pt x="1491806" y="195739"/>
                </a:lnTo>
                <a:cubicBezTo>
                  <a:pt x="1482376" y="191548"/>
                  <a:pt x="1473613" y="188690"/>
                  <a:pt x="1465421" y="187166"/>
                </a:cubicBezTo>
                <a:cubicBezTo>
                  <a:pt x="1457230" y="185642"/>
                  <a:pt x="1448276" y="184976"/>
                  <a:pt x="1438656" y="184976"/>
                </a:cubicBezTo>
                <a:close/>
                <a:moveTo>
                  <a:pt x="1855375" y="237649"/>
                </a:moveTo>
                <a:cubicBezTo>
                  <a:pt x="1890236" y="274130"/>
                  <a:pt x="1907667" y="321278"/>
                  <a:pt x="1907667" y="379000"/>
                </a:cubicBezTo>
                <a:cubicBezTo>
                  <a:pt x="1907667" y="436721"/>
                  <a:pt x="1889284" y="486632"/>
                  <a:pt x="1852613" y="524637"/>
                </a:cubicBezTo>
                <a:cubicBezTo>
                  <a:pt x="1815941" y="562737"/>
                  <a:pt x="1767364" y="581787"/>
                  <a:pt x="1707166" y="581787"/>
                </a:cubicBezTo>
                <a:cubicBezTo>
                  <a:pt x="1646968" y="581787"/>
                  <a:pt x="1598581" y="564071"/>
                  <a:pt x="1562957" y="528542"/>
                </a:cubicBezTo>
                <a:cubicBezTo>
                  <a:pt x="1527334" y="493109"/>
                  <a:pt x="1509522" y="445294"/>
                  <a:pt x="1509522" y="385286"/>
                </a:cubicBezTo>
                <a:cubicBezTo>
                  <a:pt x="1509808" y="324517"/>
                  <a:pt x="1528667" y="275558"/>
                  <a:pt x="1566101" y="238506"/>
                </a:cubicBezTo>
                <a:cubicBezTo>
                  <a:pt x="1603534" y="201454"/>
                  <a:pt x="1652302" y="182880"/>
                  <a:pt x="1712309" y="182880"/>
                </a:cubicBezTo>
                <a:cubicBezTo>
                  <a:pt x="1772317" y="182880"/>
                  <a:pt x="1820513" y="201073"/>
                  <a:pt x="1855375" y="237554"/>
                </a:cubicBezTo>
                <a:close/>
                <a:moveTo>
                  <a:pt x="1816513" y="381286"/>
                </a:moveTo>
                <a:cubicBezTo>
                  <a:pt x="1816513" y="343376"/>
                  <a:pt x="1807178" y="312801"/>
                  <a:pt x="1788605" y="289751"/>
                </a:cubicBezTo>
                <a:cubicBezTo>
                  <a:pt x="1770031" y="266700"/>
                  <a:pt x="1743837" y="255175"/>
                  <a:pt x="1710118" y="255175"/>
                </a:cubicBezTo>
                <a:cubicBezTo>
                  <a:pt x="1676400" y="255175"/>
                  <a:pt x="1650302" y="267081"/>
                  <a:pt x="1630299" y="290894"/>
                </a:cubicBezTo>
                <a:cubicBezTo>
                  <a:pt x="1610297" y="314706"/>
                  <a:pt x="1600391" y="345567"/>
                  <a:pt x="1600391" y="383572"/>
                </a:cubicBezTo>
                <a:cubicBezTo>
                  <a:pt x="1600391" y="421577"/>
                  <a:pt x="1610297" y="453676"/>
                  <a:pt x="1630013" y="476250"/>
                </a:cubicBezTo>
                <a:cubicBezTo>
                  <a:pt x="1649730" y="498824"/>
                  <a:pt x="1676591" y="510064"/>
                  <a:pt x="1710595" y="510064"/>
                </a:cubicBezTo>
                <a:cubicBezTo>
                  <a:pt x="1744599" y="510064"/>
                  <a:pt x="1770412" y="498443"/>
                  <a:pt x="1788890" y="475107"/>
                </a:cubicBezTo>
                <a:cubicBezTo>
                  <a:pt x="1807369" y="451771"/>
                  <a:pt x="1816608" y="420529"/>
                  <a:pt x="1816608" y="381381"/>
                </a:cubicBezTo>
                <a:close/>
                <a:moveTo>
                  <a:pt x="2123313" y="339566"/>
                </a:moveTo>
                <a:cubicBezTo>
                  <a:pt x="2096262" y="334328"/>
                  <a:pt x="2077879" y="328327"/>
                  <a:pt x="2068068" y="321374"/>
                </a:cubicBezTo>
                <a:cubicBezTo>
                  <a:pt x="2058257" y="314420"/>
                  <a:pt x="2053400" y="304800"/>
                  <a:pt x="2053400" y="292322"/>
                </a:cubicBezTo>
                <a:cubicBezTo>
                  <a:pt x="2053400" y="279845"/>
                  <a:pt x="2058067" y="269367"/>
                  <a:pt x="2067497" y="261461"/>
                </a:cubicBezTo>
                <a:cubicBezTo>
                  <a:pt x="2076926" y="253556"/>
                  <a:pt x="2090642" y="249555"/>
                  <a:pt x="2108835" y="249555"/>
                </a:cubicBezTo>
                <a:cubicBezTo>
                  <a:pt x="2125694" y="249555"/>
                  <a:pt x="2140268" y="252508"/>
                  <a:pt x="2152555" y="258509"/>
                </a:cubicBezTo>
                <a:cubicBezTo>
                  <a:pt x="2164842" y="264509"/>
                  <a:pt x="2176653" y="273368"/>
                  <a:pt x="2188083" y="285274"/>
                </a:cubicBezTo>
                <a:lnTo>
                  <a:pt x="2239804" y="238411"/>
                </a:lnTo>
                <a:cubicBezTo>
                  <a:pt x="2225421" y="219837"/>
                  <a:pt x="2206943" y="205931"/>
                  <a:pt x="2184368" y="196691"/>
                </a:cubicBezTo>
                <a:cubicBezTo>
                  <a:pt x="2161794" y="187547"/>
                  <a:pt x="2137505" y="182880"/>
                  <a:pt x="2111407" y="182880"/>
                </a:cubicBezTo>
                <a:cubicBezTo>
                  <a:pt x="2070735" y="182880"/>
                  <a:pt x="2037017" y="193453"/>
                  <a:pt x="2010251" y="214694"/>
                </a:cubicBezTo>
                <a:cubicBezTo>
                  <a:pt x="1983486" y="235934"/>
                  <a:pt x="1970056" y="265081"/>
                  <a:pt x="1970056" y="302324"/>
                </a:cubicBezTo>
                <a:cubicBezTo>
                  <a:pt x="1970056" y="331375"/>
                  <a:pt x="1979962" y="355759"/>
                  <a:pt x="1999679" y="375476"/>
                </a:cubicBezTo>
                <a:cubicBezTo>
                  <a:pt x="2019395" y="395192"/>
                  <a:pt x="2054162" y="409385"/>
                  <a:pt x="2104073" y="418052"/>
                </a:cubicBezTo>
                <a:cubicBezTo>
                  <a:pt x="2124361" y="421767"/>
                  <a:pt x="2139696" y="427768"/>
                  <a:pt x="2149983" y="436055"/>
                </a:cubicBezTo>
                <a:cubicBezTo>
                  <a:pt x="2160270" y="444341"/>
                  <a:pt x="2165414" y="454724"/>
                  <a:pt x="2165414" y="467106"/>
                </a:cubicBezTo>
                <a:cubicBezTo>
                  <a:pt x="2165414" y="482251"/>
                  <a:pt x="2159984" y="493967"/>
                  <a:pt x="2149031" y="502253"/>
                </a:cubicBezTo>
                <a:cubicBezTo>
                  <a:pt x="2138077" y="510540"/>
                  <a:pt x="2122837" y="514731"/>
                  <a:pt x="2103311" y="514731"/>
                </a:cubicBezTo>
                <a:cubicBezTo>
                  <a:pt x="2085975" y="514731"/>
                  <a:pt x="2069402" y="510826"/>
                  <a:pt x="2053685" y="503015"/>
                </a:cubicBezTo>
                <a:cubicBezTo>
                  <a:pt x="2037969" y="495205"/>
                  <a:pt x="2023110" y="482156"/>
                  <a:pt x="2009204" y="463772"/>
                </a:cubicBezTo>
                <a:lnTo>
                  <a:pt x="1955673" y="511778"/>
                </a:lnTo>
                <a:cubicBezTo>
                  <a:pt x="1969770" y="534638"/>
                  <a:pt x="1989868" y="551974"/>
                  <a:pt x="2015966" y="563880"/>
                </a:cubicBezTo>
                <a:cubicBezTo>
                  <a:pt x="2042065" y="575786"/>
                  <a:pt x="2070926" y="581787"/>
                  <a:pt x="2102644" y="581787"/>
                </a:cubicBezTo>
                <a:cubicBezTo>
                  <a:pt x="2146268" y="581787"/>
                  <a:pt x="2181606" y="570548"/>
                  <a:pt x="2208657" y="547973"/>
                </a:cubicBezTo>
                <a:cubicBezTo>
                  <a:pt x="2235708" y="525399"/>
                  <a:pt x="2249234" y="495776"/>
                  <a:pt x="2249234" y="459010"/>
                </a:cubicBezTo>
                <a:cubicBezTo>
                  <a:pt x="2249234" y="426244"/>
                  <a:pt x="2238851" y="399955"/>
                  <a:pt x="2217992" y="380143"/>
                </a:cubicBezTo>
                <a:cubicBezTo>
                  <a:pt x="2197132" y="360331"/>
                  <a:pt x="2165604" y="346805"/>
                  <a:pt x="2123504" y="339566"/>
                </a:cubicBezTo>
                <a:close/>
                <a:moveTo>
                  <a:pt x="2658332" y="237649"/>
                </a:moveTo>
                <a:cubicBezTo>
                  <a:pt x="2693194" y="274130"/>
                  <a:pt x="2710624" y="321278"/>
                  <a:pt x="2710624" y="379000"/>
                </a:cubicBezTo>
                <a:cubicBezTo>
                  <a:pt x="2710624" y="436721"/>
                  <a:pt x="2692241" y="486632"/>
                  <a:pt x="2655570" y="524637"/>
                </a:cubicBezTo>
                <a:cubicBezTo>
                  <a:pt x="2618899" y="562737"/>
                  <a:pt x="2570321" y="581787"/>
                  <a:pt x="2510123" y="581787"/>
                </a:cubicBezTo>
                <a:cubicBezTo>
                  <a:pt x="2449925" y="581787"/>
                  <a:pt x="2401538" y="564071"/>
                  <a:pt x="2365915" y="528542"/>
                </a:cubicBezTo>
                <a:cubicBezTo>
                  <a:pt x="2330291" y="493109"/>
                  <a:pt x="2312480" y="445294"/>
                  <a:pt x="2312480" y="385286"/>
                </a:cubicBezTo>
                <a:cubicBezTo>
                  <a:pt x="2312765" y="324517"/>
                  <a:pt x="2331625" y="275558"/>
                  <a:pt x="2369058" y="238506"/>
                </a:cubicBezTo>
                <a:cubicBezTo>
                  <a:pt x="2406491" y="201454"/>
                  <a:pt x="2455259" y="182880"/>
                  <a:pt x="2515267" y="182880"/>
                </a:cubicBezTo>
                <a:cubicBezTo>
                  <a:pt x="2575274" y="182880"/>
                  <a:pt x="2623471" y="201073"/>
                  <a:pt x="2658332" y="237554"/>
                </a:cubicBezTo>
                <a:close/>
                <a:moveTo>
                  <a:pt x="2619375" y="381286"/>
                </a:moveTo>
                <a:cubicBezTo>
                  <a:pt x="2619375" y="343376"/>
                  <a:pt x="2610041" y="312801"/>
                  <a:pt x="2591467" y="289751"/>
                </a:cubicBezTo>
                <a:cubicBezTo>
                  <a:pt x="2572893" y="266700"/>
                  <a:pt x="2546699" y="255175"/>
                  <a:pt x="2512981" y="255175"/>
                </a:cubicBezTo>
                <a:cubicBezTo>
                  <a:pt x="2479262" y="255175"/>
                  <a:pt x="2453164" y="267081"/>
                  <a:pt x="2433161" y="290894"/>
                </a:cubicBezTo>
                <a:cubicBezTo>
                  <a:pt x="2413159" y="314706"/>
                  <a:pt x="2403253" y="345567"/>
                  <a:pt x="2403253" y="383572"/>
                </a:cubicBezTo>
                <a:cubicBezTo>
                  <a:pt x="2403253" y="421577"/>
                  <a:pt x="2413159" y="453676"/>
                  <a:pt x="2432876" y="476250"/>
                </a:cubicBezTo>
                <a:cubicBezTo>
                  <a:pt x="2452592" y="498824"/>
                  <a:pt x="2479453" y="510064"/>
                  <a:pt x="2513457" y="510064"/>
                </a:cubicBezTo>
                <a:cubicBezTo>
                  <a:pt x="2547461" y="510064"/>
                  <a:pt x="2573274" y="498443"/>
                  <a:pt x="2591753" y="475107"/>
                </a:cubicBezTo>
                <a:cubicBezTo>
                  <a:pt x="2610231" y="451771"/>
                  <a:pt x="2619470" y="420529"/>
                  <a:pt x="2619470" y="381381"/>
                </a:cubicBezTo>
                <a:close/>
                <a:moveTo>
                  <a:pt x="3219260" y="494729"/>
                </a:moveTo>
                <a:cubicBezTo>
                  <a:pt x="3210782" y="500634"/>
                  <a:pt x="3203162" y="504920"/>
                  <a:pt x="3196209" y="507397"/>
                </a:cubicBezTo>
                <a:cubicBezTo>
                  <a:pt x="3189256" y="509873"/>
                  <a:pt x="3182303" y="511112"/>
                  <a:pt x="3175349" y="511112"/>
                </a:cubicBezTo>
                <a:cubicBezTo>
                  <a:pt x="3161919" y="511112"/>
                  <a:pt x="3151537" y="506730"/>
                  <a:pt x="3144107" y="497872"/>
                </a:cubicBezTo>
                <a:cubicBezTo>
                  <a:pt x="3136678" y="489109"/>
                  <a:pt x="3132963" y="475393"/>
                  <a:pt x="3132963" y="456724"/>
                </a:cubicBezTo>
                <a:lnTo>
                  <a:pt x="3132963" y="260985"/>
                </a:lnTo>
                <a:lnTo>
                  <a:pt x="3230118" y="260985"/>
                </a:lnTo>
                <a:lnTo>
                  <a:pt x="3230118" y="191738"/>
                </a:lnTo>
                <a:lnTo>
                  <a:pt x="3132963" y="191738"/>
                </a:lnTo>
                <a:lnTo>
                  <a:pt x="3132963" y="82677"/>
                </a:lnTo>
                <a:lnTo>
                  <a:pt x="3043999" y="98298"/>
                </a:lnTo>
                <a:lnTo>
                  <a:pt x="3043999" y="191643"/>
                </a:lnTo>
                <a:lnTo>
                  <a:pt x="2893028" y="191643"/>
                </a:lnTo>
                <a:lnTo>
                  <a:pt x="2893028" y="130969"/>
                </a:lnTo>
                <a:cubicBezTo>
                  <a:pt x="2893028" y="111157"/>
                  <a:pt x="2897315" y="96203"/>
                  <a:pt x="2905887" y="86297"/>
                </a:cubicBezTo>
                <a:cubicBezTo>
                  <a:pt x="2914460" y="76391"/>
                  <a:pt x="2926652" y="71438"/>
                  <a:pt x="2942558" y="71438"/>
                </a:cubicBezTo>
                <a:cubicBezTo>
                  <a:pt x="2950750" y="71438"/>
                  <a:pt x="2958274" y="72581"/>
                  <a:pt x="2965037" y="74962"/>
                </a:cubicBezTo>
                <a:cubicBezTo>
                  <a:pt x="2971895" y="77343"/>
                  <a:pt x="2978468" y="80582"/>
                  <a:pt x="2984945" y="84868"/>
                </a:cubicBezTo>
                <a:lnTo>
                  <a:pt x="3021425" y="20479"/>
                </a:lnTo>
                <a:cubicBezTo>
                  <a:pt x="3008281" y="13526"/>
                  <a:pt x="2994851" y="8382"/>
                  <a:pt x="2981230" y="5048"/>
                </a:cubicBezTo>
                <a:cubicBezTo>
                  <a:pt x="2967609" y="1715"/>
                  <a:pt x="2953417" y="0"/>
                  <a:pt x="2938844" y="0"/>
                </a:cubicBezTo>
                <a:cubicBezTo>
                  <a:pt x="2896172" y="0"/>
                  <a:pt x="2863120" y="11621"/>
                  <a:pt x="2839688" y="34957"/>
                </a:cubicBezTo>
                <a:cubicBezTo>
                  <a:pt x="2816257" y="58293"/>
                  <a:pt x="2804541" y="90011"/>
                  <a:pt x="2804541" y="130207"/>
                </a:cubicBezTo>
                <a:lnTo>
                  <a:pt x="2804541" y="191643"/>
                </a:lnTo>
                <a:lnTo>
                  <a:pt x="2739771" y="191643"/>
                </a:lnTo>
                <a:lnTo>
                  <a:pt x="2739771" y="260890"/>
                </a:lnTo>
                <a:lnTo>
                  <a:pt x="2804541" y="260890"/>
                </a:lnTo>
                <a:lnTo>
                  <a:pt x="2804541" y="572643"/>
                </a:lnTo>
                <a:lnTo>
                  <a:pt x="2893124" y="572643"/>
                </a:lnTo>
                <a:lnTo>
                  <a:pt x="2893124" y="261080"/>
                </a:lnTo>
                <a:lnTo>
                  <a:pt x="3044095" y="261080"/>
                </a:lnTo>
                <a:lnTo>
                  <a:pt x="3044095" y="469487"/>
                </a:lnTo>
                <a:cubicBezTo>
                  <a:pt x="3044095" y="506159"/>
                  <a:pt x="3053524" y="534067"/>
                  <a:pt x="3072384" y="553212"/>
                </a:cubicBezTo>
                <a:cubicBezTo>
                  <a:pt x="3091244" y="572357"/>
                  <a:pt x="3119342" y="581882"/>
                  <a:pt x="3156871" y="581882"/>
                </a:cubicBezTo>
                <a:cubicBezTo>
                  <a:pt x="3175254" y="581882"/>
                  <a:pt x="3192304" y="579501"/>
                  <a:pt x="3208020" y="574643"/>
                </a:cubicBezTo>
                <a:cubicBezTo>
                  <a:pt x="3223736" y="569786"/>
                  <a:pt x="3236690" y="563309"/>
                  <a:pt x="3246882" y="555117"/>
                </a:cubicBezTo>
                <a:lnTo>
                  <a:pt x="3219355" y="494824"/>
                </a:lnTo>
                <a:close/>
                <a:moveTo>
                  <a:pt x="0" y="1449229"/>
                </a:moveTo>
                <a:lnTo>
                  <a:pt x="91154" y="1449229"/>
                </a:lnTo>
                <a:lnTo>
                  <a:pt x="91154" y="915638"/>
                </a:lnTo>
                <a:lnTo>
                  <a:pt x="0" y="915638"/>
                </a:lnTo>
                <a:lnTo>
                  <a:pt x="0" y="1449229"/>
                </a:lnTo>
                <a:close/>
                <a:moveTo>
                  <a:pt x="463391" y="1068229"/>
                </a:moveTo>
                <a:lnTo>
                  <a:pt x="552355" y="1068229"/>
                </a:lnTo>
                <a:lnTo>
                  <a:pt x="552355" y="1426559"/>
                </a:lnTo>
                <a:cubicBezTo>
                  <a:pt x="552355" y="1490758"/>
                  <a:pt x="534829" y="1540574"/>
                  <a:pt x="499682" y="1575721"/>
                </a:cubicBezTo>
                <a:cubicBezTo>
                  <a:pt x="464534" y="1610963"/>
                  <a:pt x="416243" y="1628585"/>
                  <a:pt x="354806" y="1628585"/>
                </a:cubicBezTo>
                <a:cubicBezTo>
                  <a:pt x="318325" y="1628585"/>
                  <a:pt x="284893" y="1621917"/>
                  <a:pt x="254318" y="1608677"/>
                </a:cubicBezTo>
                <a:cubicBezTo>
                  <a:pt x="223838" y="1595438"/>
                  <a:pt x="197739" y="1574959"/>
                  <a:pt x="176213" y="1547431"/>
                </a:cubicBezTo>
                <a:lnTo>
                  <a:pt x="240983" y="1499426"/>
                </a:lnTo>
                <a:cubicBezTo>
                  <a:pt x="255365" y="1519238"/>
                  <a:pt x="271844" y="1534097"/>
                  <a:pt x="290322" y="1543907"/>
                </a:cubicBezTo>
                <a:cubicBezTo>
                  <a:pt x="308800" y="1553718"/>
                  <a:pt x="330803" y="1558576"/>
                  <a:pt x="356330" y="1558576"/>
                </a:cubicBezTo>
                <a:cubicBezTo>
                  <a:pt x="389573" y="1558576"/>
                  <a:pt x="415766" y="1548765"/>
                  <a:pt x="434816" y="1529144"/>
                </a:cubicBezTo>
                <a:cubicBezTo>
                  <a:pt x="453962" y="1509522"/>
                  <a:pt x="463487" y="1480376"/>
                  <a:pt x="463487" y="1441704"/>
                </a:cubicBezTo>
                <a:lnTo>
                  <a:pt x="463487" y="1398175"/>
                </a:lnTo>
                <a:lnTo>
                  <a:pt x="461963" y="1398175"/>
                </a:lnTo>
                <a:cubicBezTo>
                  <a:pt x="448056" y="1417796"/>
                  <a:pt x="431101" y="1432655"/>
                  <a:pt x="411194" y="1442847"/>
                </a:cubicBezTo>
                <a:cubicBezTo>
                  <a:pt x="391287" y="1453039"/>
                  <a:pt x="366522" y="1458087"/>
                  <a:pt x="336995" y="1458087"/>
                </a:cubicBezTo>
                <a:cubicBezTo>
                  <a:pt x="287655" y="1458087"/>
                  <a:pt x="247936" y="1441418"/>
                  <a:pt x="217932" y="1408081"/>
                </a:cubicBezTo>
                <a:cubicBezTo>
                  <a:pt x="187928" y="1374743"/>
                  <a:pt x="172879" y="1328261"/>
                  <a:pt x="172879" y="1268730"/>
                </a:cubicBezTo>
                <a:cubicBezTo>
                  <a:pt x="172879" y="1202722"/>
                  <a:pt x="190214" y="1151382"/>
                  <a:pt x="224790" y="1114520"/>
                </a:cubicBezTo>
                <a:cubicBezTo>
                  <a:pt x="259366" y="1077659"/>
                  <a:pt x="302324" y="1059275"/>
                  <a:pt x="353759" y="1059275"/>
                </a:cubicBezTo>
                <a:cubicBezTo>
                  <a:pt x="376333" y="1059275"/>
                  <a:pt x="397097" y="1063466"/>
                  <a:pt x="416052" y="1071944"/>
                </a:cubicBezTo>
                <a:cubicBezTo>
                  <a:pt x="435007" y="1080421"/>
                  <a:pt x="450342" y="1092422"/>
                  <a:pt x="461963" y="1108043"/>
                </a:cubicBezTo>
                <a:lnTo>
                  <a:pt x="463487" y="1108043"/>
                </a:lnTo>
                <a:lnTo>
                  <a:pt x="463487" y="1068229"/>
                </a:lnTo>
                <a:close/>
                <a:moveTo>
                  <a:pt x="464153" y="1228154"/>
                </a:moveTo>
                <a:cubicBezTo>
                  <a:pt x="464153" y="1201388"/>
                  <a:pt x="455105" y="1178528"/>
                  <a:pt x="437007" y="1159478"/>
                </a:cubicBezTo>
                <a:cubicBezTo>
                  <a:pt x="418910" y="1140428"/>
                  <a:pt x="395573" y="1130999"/>
                  <a:pt x="367094" y="1130999"/>
                </a:cubicBezTo>
                <a:cubicBezTo>
                  <a:pt x="335375" y="1130999"/>
                  <a:pt x="310134" y="1142619"/>
                  <a:pt x="291560" y="1165765"/>
                </a:cubicBezTo>
                <a:cubicBezTo>
                  <a:pt x="272987" y="1189006"/>
                  <a:pt x="263652" y="1221677"/>
                  <a:pt x="263652" y="1263777"/>
                </a:cubicBezTo>
                <a:cubicBezTo>
                  <a:pt x="263652" y="1301687"/>
                  <a:pt x="272225" y="1331595"/>
                  <a:pt x="289465" y="1353407"/>
                </a:cubicBezTo>
                <a:cubicBezTo>
                  <a:pt x="306705" y="1375220"/>
                  <a:pt x="330613" y="1386173"/>
                  <a:pt x="361093" y="1386173"/>
                </a:cubicBezTo>
                <a:cubicBezTo>
                  <a:pt x="391573" y="1386173"/>
                  <a:pt x="416433" y="1375601"/>
                  <a:pt x="435483" y="1354360"/>
                </a:cubicBezTo>
                <a:cubicBezTo>
                  <a:pt x="454533" y="1333119"/>
                  <a:pt x="464153" y="1305592"/>
                  <a:pt x="464153" y="1271588"/>
                </a:cubicBezTo>
                <a:lnTo>
                  <a:pt x="464153" y="1228058"/>
                </a:lnTo>
                <a:close/>
                <a:moveTo>
                  <a:pt x="860965" y="1059275"/>
                </a:moveTo>
                <a:cubicBezTo>
                  <a:pt x="835914" y="1059275"/>
                  <a:pt x="812673" y="1064514"/>
                  <a:pt x="791432" y="1075087"/>
                </a:cubicBezTo>
                <a:cubicBezTo>
                  <a:pt x="770096" y="1085660"/>
                  <a:pt x="752570" y="1100614"/>
                  <a:pt x="738950" y="1119950"/>
                </a:cubicBezTo>
                <a:lnTo>
                  <a:pt x="737426" y="1119950"/>
                </a:lnTo>
                <a:lnTo>
                  <a:pt x="737426" y="1068229"/>
                </a:lnTo>
                <a:lnTo>
                  <a:pt x="648462" y="1068229"/>
                </a:lnTo>
                <a:lnTo>
                  <a:pt x="648462" y="1449229"/>
                </a:lnTo>
                <a:lnTo>
                  <a:pt x="737426" y="1449229"/>
                </a:lnTo>
                <a:lnTo>
                  <a:pt x="737426" y="1231964"/>
                </a:lnTo>
                <a:cubicBezTo>
                  <a:pt x="737426" y="1202912"/>
                  <a:pt x="745808" y="1178909"/>
                  <a:pt x="762572" y="1159764"/>
                </a:cubicBezTo>
                <a:cubicBezTo>
                  <a:pt x="779336" y="1140714"/>
                  <a:pt x="800862" y="1131094"/>
                  <a:pt x="827151" y="1131094"/>
                </a:cubicBezTo>
                <a:cubicBezTo>
                  <a:pt x="851916" y="1131094"/>
                  <a:pt x="870585" y="1139285"/>
                  <a:pt x="882968" y="1155668"/>
                </a:cubicBezTo>
                <a:cubicBezTo>
                  <a:pt x="895350" y="1172051"/>
                  <a:pt x="901541" y="1195769"/>
                  <a:pt x="901541" y="1226725"/>
                </a:cubicBezTo>
                <a:lnTo>
                  <a:pt x="901541" y="1449229"/>
                </a:lnTo>
                <a:lnTo>
                  <a:pt x="990505" y="1449229"/>
                </a:lnTo>
                <a:lnTo>
                  <a:pt x="990505" y="1214819"/>
                </a:lnTo>
                <a:cubicBezTo>
                  <a:pt x="990505" y="1165003"/>
                  <a:pt x="979456" y="1126617"/>
                  <a:pt x="957358" y="1099661"/>
                </a:cubicBezTo>
                <a:cubicBezTo>
                  <a:pt x="935260" y="1072706"/>
                  <a:pt x="903161" y="1059275"/>
                  <a:pt x="860965" y="1059275"/>
                </a:cubicBezTo>
                <a:close/>
                <a:moveTo>
                  <a:pt x="1124236" y="890683"/>
                </a:moveTo>
                <a:cubicBezTo>
                  <a:pt x="1108139" y="890683"/>
                  <a:pt x="1094994" y="895731"/>
                  <a:pt x="1084802" y="905923"/>
                </a:cubicBezTo>
                <a:cubicBezTo>
                  <a:pt x="1074611" y="916115"/>
                  <a:pt x="1069562" y="928592"/>
                  <a:pt x="1069562" y="943547"/>
                </a:cubicBezTo>
                <a:cubicBezTo>
                  <a:pt x="1069562" y="958501"/>
                  <a:pt x="1074611" y="970788"/>
                  <a:pt x="1084802" y="981266"/>
                </a:cubicBezTo>
                <a:cubicBezTo>
                  <a:pt x="1094994" y="991838"/>
                  <a:pt x="1108139" y="997077"/>
                  <a:pt x="1124236" y="997077"/>
                </a:cubicBezTo>
                <a:cubicBezTo>
                  <a:pt x="1140333" y="997077"/>
                  <a:pt x="1154240" y="992029"/>
                  <a:pt x="1164431" y="981837"/>
                </a:cubicBezTo>
                <a:cubicBezTo>
                  <a:pt x="1174623" y="971645"/>
                  <a:pt x="1179671" y="958977"/>
                  <a:pt x="1179671" y="943928"/>
                </a:cubicBezTo>
                <a:cubicBezTo>
                  <a:pt x="1179671" y="928878"/>
                  <a:pt x="1174623" y="916115"/>
                  <a:pt x="1164431" y="906018"/>
                </a:cubicBezTo>
                <a:cubicBezTo>
                  <a:pt x="1154240" y="895826"/>
                  <a:pt x="1140905" y="890778"/>
                  <a:pt x="1124236" y="890778"/>
                </a:cubicBezTo>
                <a:close/>
                <a:moveTo>
                  <a:pt x="1079564" y="1449229"/>
                </a:moveTo>
                <a:lnTo>
                  <a:pt x="1168527" y="1449229"/>
                </a:lnTo>
                <a:lnTo>
                  <a:pt x="1168527" y="1068229"/>
                </a:lnTo>
                <a:lnTo>
                  <a:pt x="1079564" y="1068229"/>
                </a:lnTo>
                <a:lnTo>
                  <a:pt x="1079564" y="1449229"/>
                </a:lnTo>
                <a:close/>
                <a:moveTo>
                  <a:pt x="1440656" y="1383697"/>
                </a:moveTo>
                <a:cubicBezTo>
                  <a:pt x="1433703" y="1386173"/>
                  <a:pt x="1426750" y="1387412"/>
                  <a:pt x="1419797" y="1387412"/>
                </a:cubicBezTo>
                <a:cubicBezTo>
                  <a:pt x="1406366" y="1387412"/>
                  <a:pt x="1395984" y="1383030"/>
                  <a:pt x="1388555" y="1374172"/>
                </a:cubicBezTo>
                <a:cubicBezTo>
                  <a:pt x="1381125" y="1365409"/>
                  <a:pt x="1377410" y="1351693"/>
                  <a:pt x="1377410" y="1333024"/>
                </a:cubicBezTo>
                <a:lnTo>
                  <a:pt x="1377410" y="1137285"/>
                </a:lnTo>
                <a:lnTo>
                  <a:pt x="1474565" y="1137285"/>
                </a:lnTo>
                <a:lnTo>
                  <a:pt x="1474565" y="1068038"/>
                </a:lnTo>
                <a:lnTo>
                  <a:pt x="1377410" y="1068038"/>
                </a:lnTo>
                <a:lnTo>
                  <a:pt x="1377410" y="958977"/>
                </a:lnTo>
                <a:lnTo>
                  <a:pt x="1288447" y="974598"/>
                </a:lnTo>
                <a:lnTo>
                  <a:pt x="1288447" y="1067943"/>
                </a:lnTo>
                <a:lnTo>
                  <a:pt x="1224820" y="1067943"/>
                </a:lnTo>
                <a:lnTo>
                  <a:pt x="1224820" y="1137190"/>
                </a:lnTo>
                <a:lnTo>
                  <a:pt x="1288447" y="1137190"/>
                </a:lnTo>
                <a:lnTo>
                  <a:pt x="1288447" y="1345597"/>
                </a:lnTo>
                <a:cubicBezTo>
                  <a:pt x="1288447" y="1382268"/>
                  <a:pt x="1297877" y="1410176"/>
                  <a:pt x="1316736" y="1429322"/>
                </a:cubicBezTo>
                <a:cubicBezTo>
                  <a:pt x="1335596" y="1448467"/>
                  <a:pt x="1363789" y="1457992"/>
                  <a:pt x="1401223" y="1457992"/>
                </a:cubicBezTo>
                <a:cubicBezTo>
                  <a:pt x="1419606" y="1457992"/>
                  <a:pt x="1436656" y="1455610"/>
                  <a:pt x="1452372" y="1450753"/>
                </a:cubicBezTo>
                <a:cubicBezTo>
                  <a:pt x="1468088" y="1445895"/>
                  <a:pt x="1481042" y="1439418"/>
                  <a:pt x="1491234" y="1431227"/>
                </a:cubicBezTo>
                <a:lnTo>
                  <a:pt x="1463707" y="1370933"/>
                </a:lnTo>
                <a:cubicBezTo>
                  <a:pt x="1455230" y="1376839"/>
                  <a:pt x="1447610" y="1381125"/>
                  <a:pt x="1440656" y="1383602"/>
                </a:cubicBezTo>
                <a:close/>
                <a:moveTo>
                  <a:pt x="1829657" y="1107662"/>
                </a:moveTo>
                <a:cubicBezTo>
                  <a:pt x="1859185" y="1139952"/>
                  <a:pt x="1873949" y="1186434"/>
                  <a:pt x="1873949" y="1247204"/>
                </a:cubicBezTo>
                <a:lnTo>
                  <a:pt x="1873949" y="1280731"/>
                </a:lnTo>
                <a:lnTo>
                  <a:pt x="1612392" y="1280731"/>
                </a:lnTo>
                <a:cubicBezTo>
                  <a:pt x="1613154" y="1316927"/>
                  <a:pt x="1622965" y="1344073"/>
                  <a:pt x="1641824" y="1362075"/>
                </a:cubicBezTo>
                <a:cubicBezTo>
                  <a:pt x="1660684" y="1380077"/>
                  <a:pt x="1684020" y="1389031"/>
                  <a:pt x="1711738" y="1389031"/>
                </a:cubicBezTo>
                <a:cubicBezTo>
                  <a:pt x="1731074" y="1389031"/>
                  <a:pt x="1748314" y="1384459"/>
                  <a:pt x="1763459" y="1375220"/>
                </a:cubicBezTo>
                <a:cubicBezTo>
                  <a:pt x="1778603" y="1366076"/>
                  <a:pt x="1791462" y="1352360"/>
                  <a:pt x="1802130" y="1334262"/>
                </a:cubicBezTo>
                <a:lnTo>
                  <a:pt x="1870234" y="1371505"/>
                </a:lnTo>
                <a:cubicBezTo>
                  <a:pt x="1852613" y="1399318"/>
                  <a:pt x="1830324" y="1420654"/>
                  <a:pt x="1803464" y="1435703"/>
                </a:cubicBezTo>
                <a:cubicBezTo>
                  <a:pt x="1776508" y="1450753"/>
                  <a:pt x="1744980" y="1458182"/>
                  <a:pt x="1708785" y="1458182"/>
                </a:cubicBezTo>
                <a:cubicBezTo>
                  <a:pt x="1652207" y="1458182"/>
                  <a:pt x="1607058" y="1441323"/>
                  <a:pt x="1573149" y="1407605"/>
                </a:cubicBezTo>
                <a:cubicBezTo>
                  <a:pt x="1539335" y="1373886"/>
                  <a:pt x="1522381" y="1325404"/>
                  <a:pt x="1522381" y="1262158"/>
                </a:cubicBezTo>
                <a:cubicBezTo>
                  <a:pt x="1522667" y="1201865"/>
                  <a:pt x="1540097" y="1153001"/>
                  <a:pt x="1574673" y="1115568"/>
                </a:cubicBezTo>
                <a:cubicBezTo>
                  <a:pt x="1609249" y="1078135"/>
                  <a:pt x="1652778" y="1059371"/>
                  <a:pt x="1705070" y="1059371"/>
                </a:cubicBezTo>
                <a:cubicBezTo>
                  <a:pt x="1757363" y="1059371"/>
                  <a:pt x="1800225" y="1075468"/>
                  <a:pt x="1829753" y="1107758"/>
                </a:cubicBezTo>
                <a:close/>
                <a:moveTo>
                  <a:pt x="1788414" y="1218152"/>
                </a:moveTo>
                <a:cubicBezTo>
                  <a:pt x="1788414" y="1188625"/>
                  <a:pt x="1781175" y="1165860"/>
                  <a:pt x="1766602" y="1149858"/>
                </a:cubicBezTo>
                <a:cubicBezTo>
                  <a:pt x="1752029" y="1133856"/>
                  <a:pt x="1732026" y="1125855"/>
                  <a:pt x="1706499" y="1125855"/>
                </a:cubicBezTo>
                <a:cubicBezTo>
                  <a:pt x="1680972" y="1125855"/>
                  <a:pt x="1658398" y="1134618"/>
                  <a:pt x="1641729" y="1152049"/>
                </a:cubicBezTo>
                <a:cubicBezTo>
                  <a:pt x="1625060" y="1169575"/>
                  <a:pt x="1615154" y="1191578"/>
                  <a:pt x="1612011" y="1218057"/>
                </a:cubicBezTo>
                <a:lnTo>
                  <a:pt x="1788414" y="1218057"/>
                </a:lnTo>
                <a:close/>
              </a:path>
            </a:pathLst>
          </a:custGeom>
          <a:gradFill>
            <a:gsLst>
              <a:gs pos="0">
                <a:srgbClr val="243F6D"/>
              </a:gs>
              <a:gs pos="71000">
                <a:srgbClr val="0D67B3"/>
              </a:gs>
              <a:gs pos="100000">
                <a:srgbClr val="0374CD"/>
              </a:gs>
            </a:gsLst>
            <a:lin ang="0" scaled="1"/>
          </a:gra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43047718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7513839"/>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2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24816349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199" y="1594155"/>
            <a:ext cx="81964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819302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8488806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1107996"/>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2286000"/>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777609"/>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258647102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553998"/>
          </a:xfrm>
        </p:spPr>
        <p:txBody>
          <a:bodyPr/>
          <a:lstStyle>
            <a:lvl1pPr>
              <a:defRPr sz="36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109014088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1968220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1_Closing slide_with Logo">
    <p:bg>
      <p:bgRef idx="1001">
        <a:schemeClr val="bg2"/>
      </p:bgRef>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303348077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743"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7363034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1818799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766492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1839974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42418250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83913668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0470734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6722372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7268092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58999331"/>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Ref idx="1001">
        <a:schemeClr val="bg2"/>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F795DD1-EE31-6EA9-5CEB-7EFB6F3612E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itle 1"/>
          <p:cNvSpPr>
            <a:spLocks noGrp="1"/>
          </p:cNvSpPr>
          <p:nvPr>
            <p:ph type="title" hasCustomPrompt="1"/>
          </p:nvPr>
        </p:nvSpPr>
        <p:spPr bwMode="white">
          <a:xfrm>
            <a:off x="584200" y="2302670"/>
            <a:ext cx="5577840" cy="1231106"/>
          </a:xfrm>
          <a:noFill/>
        </p:spPr>
        <p:txBody>
          <a:bodyPr lIns="0" tIns="0" rIns="0" bIns="0" anchor="b" anchorCtr="0">
            <a:spAutoFit/>
          </a:bodyPr>
          <a:lstStyle>
            <a:lvl1pPr algn="l" defTabSz="932742" rtl="0" eaLnBrk="1" latinLnBrk="0" hangingPunct="1">
              <a:lnSpc>
                <a:spcPct val="100000"/>
              </a:lnSpc>
              <a:spcBef>
                <a:spcPct val="0"/>
              </a:spcBef>
              <a:buNone/>
              <a:defRPr lang="en-US" sz="4000" b="0" kern="1200" cap="none" spc="-50" baseline="0" dirty="0">
                <a:ln w="3175">
                  <a:noFill/>
                </a:ln>
                <a:solidFill>
                  <a:srgbClr val="243F6E"/>
                </a:solidFill>
                <a:effectLst/>
                <a:latin typeface="+mj-lt"/>
                <a:ea typeface="+mn-ea"/>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bwMode="white">
          <a:xfrm>
            <a:off x="584200" y="3962400"/>
            <a:ext cx="5577840" cy="276999"/>
          </a:xfrm>
          <a:noFill/>
        </p:spPr>
        <p:txBody>
          <a:bodyPr wrap="square" lIns="0" tIns="0" rIns="0" bIns="0">
            <a:spAutoFit/>
          </a:bodyPr>
          <a:lstStyle>
            <a:lvl1pPr marL="0" indent="0">
              <a:spcBef>
                <a:spcPts val="0"/>
              </a:spcBef>
              <a:buNone/>
              <a:defRPr sz="1800" spc="0" baseline="0">
                <a:solidFill>
                  <a:srgbClr val="091F2C"/>
                </a:solidFill>
                <a:latin typeface="+mn-lt"/>
                <a:cs typeface="Segoe UI" panose="020B0502040204020203" pitchFamily="34" charset="0"/>
              </a:defRPr>
            </a:lvl1pPr>
          </a:lstStyle>
          <a:p>
            <a:pPr lvl="0"/>
            <a:r>
              <a:rPr lang="en-US"/>
              <a:t>Speaker name or subtitle text</a:t>
            </a:r>
          </a:p>
        </p:txBody>
      </p:sp>
      <p:pic>
        <p:nvPicPr>
          <p:cNvPr id="3" name="MS logo gray - EMF" descr="Microsoft logo, gray text version">
            <a:extLst>
              <a:ext uri="{FF2B5EF4-FFF2-40B4-BE49-F238E27FC236}">
                <a16:creationId xmlns:a16="http://schemas.microsoft.com/office/drawing/2014/main" id="{528725CB-B775-081A-D40D-3A222E9843C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5141196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01053741"/>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25354533"/>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7107050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64769874"/>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6477663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776594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81945638"/>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4549160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5357727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2555287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2">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3B0D12AE-ADCF-1091-117F-BB03F7EC506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3730910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6506232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0762996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2388194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3002912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978930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2874901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99992279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19518069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77665762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5313765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8544619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6190716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bg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274401-DBC2-9496-5064-46F436CBD27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77823"/>
            <a:ext cx="62179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2A446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21792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bg1"/>
                </a:solidFill>
                <a:latin typeface="+mn-lt"/>
              </a:defRPr>
            </a:lvl1pPr>
          </a:lstStyle>
          <a:p>
            <a:pPr lvl="0"/>
            <a:r>
              <a:rPr lang="en-US"/>
              <a:t>Speaker name</a:t>
            </a:r>
          </a:p>
        </p:txBody>
      </p:sp>
    </p:spTree>
    <p:extLst>
      <p:ext uri="{BB962C8B-B14F-4D97-AF65-F5344CB8AC3E}">
        <p14:creationId xmlns:p14="http://schemas.microsoft.com/office/powerpoint/2010/main" val="23068984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11966387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B2E8E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72204B5-4865-0CFD-A2A3-19B1A301ACE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80408"/>
            <a:ext cx="66751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2A446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9804322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ction Titl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5275716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945469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633641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14208048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74643887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st patter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530C24-163F-15BF-3D01-A8CA8BF2688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30965618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835207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EEACC-C2E4-2D73-9675-DC106E98676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4F3C9DE-D9DB-F5D4-F0A9-0235A17F5F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761750-0C21-A0FB-A83A-44AB145286AF}"/>
              </a:ext>
            </a:extLst>
          </p:cNvPr>
          <p:cNvSpPr>
            <a:spLocks noGrp="1"/>
          </p:cNvSpPr>
          <p:nvPr>
            <p:ph type="dt" sz="half" idx="10"/>
          </p:nvPr>
        </p:nvSpPr>
        <p:spPr/>
        <p:txBody>
          <a:bodyPr/>
          <a:lstStyle/>
          <a:p>
            <a:fld id="{7F48F480-25C7-49B0-961F-6544BE2DFF5B}" type="datetimeFigureOut">
              <a:rPr lang="en-GB" smtClean="0"/>
              <a:t>13/02/2025</a:t>
            </a:fld>
            <a:endParaRPr lang="en-GB"/>
          </a:p>
        </p:txBody>
      </p:sp>
      <p:sp>
        <p:nvSpPr>
          <p:cNvPr id="5" name="Footer Placeholder 4">
            <a:extLst>
              <a:ext uri="{FF2B5EF4-FFF2-40B4-BE49-F238E27FC236}">
                <a16:creationId xmlns:a16="http://schemas.microsoft.com/office/drawing/2014/main" id="{F3174082-4FCE-9699-6BE1-FC9D5B0F6C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D7EF13B-B5B9-0334-4CF3-BD41DC4DB9DD}"/>
              </a:ext>
            </a:extLst>
          </p:cNvPr>
          <p:cNvSpPr>
            <a:spLocks noGrp="1"/>
          </p:cNvSpPr>
          <p:nvPr>
            <p:ph type="sldNum" sz="quarter" idx="12"/>
          </p:nvPr>
        </p:nvSpPr>
        <p:spPr/>
        <p:txBody>
          <a:bodyPr/>
          <a:lstStyle/>
          <a:p>
            <a:fld id="{5D505AEA-5614-4C76-B0A1-A5AA6669D51D}" type="slidenum">
              <a:rPr lang="en-GB" smtClean="0"/>
              <a:t>‹#›</a:t>
            </a:fld>
            <a:endParaRPr lang="en-GB"/>
          </a:p>
        </p:txBody>
      </p:sp>
    </p:spTree>
    <p:extLst>
      <p:ext uri="{BB962C8B-B14F-4D97-AF65-F5344CB8AC3E}">
        <p14:creationId xmlns:p14="http://schemas.microsoft.com/office/powerpoint/2010/main" val="37966334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2Column-Texture-BIC">
    <p:bg>
      <p:bgPr>
        <a:solidFill>
          <a:srgbClr val="0C283A"/>
        </a:solidFill>
        <a:effectLst/>
      </p:bgPr>
    </p:bg>
    <p:spTree>
      <p:nvGrpSpPr>
        <p:cNvPr id="1" name=""/>
        <p:cNvGrpSpPr/>
        <p:nvPr/>
      </p:nvGrpSpPr>
      <p:grpSpPr>
        <a:xfrm>
          <a:off x="0" y="0"/>
          <a:ext cx="0" cy="0"/>
          <a:chOff x="0" y="0"/>
          <a:chExt cx="0" cy="0"/>
        </a:xfrm>
      </p:grpSpPr>
      <p:sp>
        <p:nvSpPr>
          <p:cNvPr id="6" name="Text Placeholder 4">
            <a:extLst>
              <a:ext uri="{FF2B5EF4-FFF2-40B4-BE49-F238E27FC236}">
                <a16:creationId xmlns:a16="http://schemas.microsoft.com/office/drawing/2014/main" id="{4A5DDC46-131E-1932-E5FF-2DB33DAECB56}"/>
              </a:ext>
            </a:extLst>
          </p:cNvPr>
          <p:cNvSpPr>
            <a:spLocks noGrp="1"/>
          </p:cNvSpPr>
          <p:nvPr>
            <p:ph type="body" sz="quarter" idx="11" hasCustomPrompt="1"/>
          </p:nvPr>
        </p:nvSpPr>
        <p:spPr>
          <a:xfrm>
            <a:off x="10121900" y="-558800"/>
            <a:ext cx="2070100" cy="330200"/>
          </a:xfrm>
          <a:prstGeom prst="rect">
            <a:avLst/>
          </a:prstGeom>
          <a:solidFill>
            <a:schemeClr val="bg1">
              <a:lumMod val="95000"/>
            </a:schemeClr>
          </a:solidFill>
          <a:ln>
            <a:solidFill>
              <a:schemeClr val="bg1">
                <a:lumMod val="50000"/>
              </a:schemeClr>
            </a:solidFill>
            <a:prstDash val="sysDot"/>
          </a:ln>
        </p:spPr>
        <p:txBody>
          <a:bodyPr anchor="ctr"/>
          <a:lstStyle>
            <a:lvl1pPr marL="0" indent="0" algn="r">
              <a:buNone/>
              <a:defRPr sz="1400" b="0" i="0">
                <a:solidFill>
                  <a:schemeClr val="bg1">
                    <a:lumMod val="50000"/>
                  </a:schemeClr>
                </a:solidFill>
                <a:latin typeface="Segoe UI" panose="020B0502040204020203" pitchFamily="34" charset="0"/>
                <a:cs typeface="Segoe UI" panose="020B0502040204020203" pitchFamily="34" charset="0"/>
              </a:defRPr>
            </a:lvl1pPr>
            <a:lvl2pPr marL="457200" indent="0">
              <a:buNone/>
              <a:defRPr sz="1000" b="0" i="0">
                <a:solidFill>
                  <a:schemeClr val="bg1">
                    <a:lumMod val="50000"/>
                  </a:schemeClr>
                </a:solidFill>
                <a:latin typeface="Segoe UI" panose="020B0502040204020203" pitchFamily="34" charset="0"/>
                <a:cs typeface="Segoe UI" panose="020B0502040204020203" pitchFamily="34" charset="0"/>
              </a:defRPr>
            </a:lvl2pPr>
            <a:lvl3pPr marL="914400" indent="0">
              <a:buNone/>
              <a:defRPr sz="1000" b="0" i="0">
                <a:solidFill>
                  <a:schemeClr val="bg1">
                    <a:lumMod val="50000"/>
                  </a:schemeClr>
                </a:solidFill>
                <a:latin typeface="Segoe UI" panose="020B0502040204020203" pitchFamily="34" charset="0"/>
                <a:cs typeface="Segoe UI" panose="020B0502040204020203" pitchFamily="34" charset="0"/>
              </a:defRPr>
            </a:lvl3pPr>
            <a:lvl4pPr marL="1371600" indent="0">
              <a:buNone/>
              <a:defRPr sz="1000" b="0" i="0">
                <a:solidFill>
                  <a:schemeClr val="bg1">
                    <a:lumMod val="50000"/>
                  </a:schemeClr>
                </a:solidFill>
                <a:latin typeface="Segoe UI" panose="020B0502040204020203" pitchFamily="34" charset="0"/>
                <a:cs typeface="Segoe UI" panose="020B0502040204020203" pitchFamily="34" charset="0"/>
              </a:defRPr>
            </a:lvl4pPr>
            <a:lvl5pPr marL="1828800" indent="0">
              <a:buNone/>
              <a:defRPr sz="1000" b="0" i="0">
                <a:solidFill>
                  <a:schemeClr val="bg1">
                    <a:lumMod val="50000"/>
                  </a:schemeClr>
                </a:solidFill>
                <a:latin typeface="Segoe UI" panose="020B0502040204020203" pitchFamily="34" charset="0"/>
                <a:cs typeface="Segoe UI" panose="020B0502040204020203" pitchFamily="34" charset="0"/>
              </a:defRPr>
            </a:lvl5pPr>
          </a:lstStyle>
          <a:p>
            <a:pPr lvl="0"/>
            <a:r>
              <a:rPr lang="en-US"/>
              <a:t>#</a:t>
            </a:r>
          </a:p>
        </p:txBody>
      </p:sp>
      <p:pic>
        <p:nvPicPr>
          <p:cNvPr id="2" name="Picture 1">
            <a:extLst>
              <a:ext uri="{FF2B5EF4-FFF2-40B4-BE49-F238E27FC236}">
                <a16:creationId xmlns:a16="http://schemas.microsoft.com/office/drawing/2014/main" id="{ECDF3D41-39E1-C908-FC73-089315150FE4}"/>
              </a:ext>
            </a:extLst>
          </p:cNvPr>
          <p:cNvPicPr>
            <a:picLocks noChangeAspect="1"/>
          </p:cNvPicPr>
          <p:nvPr userDrawn="1"/>
        </p:nvPicPr>
        <p:blipFill>
          <a:blip r:embed="rId2"/>
          <a:srcRect r="17014" b="26363"/>
          <a:stretch/>
        </p:blipFill>
        <p:spPr>
          <a:xfrm>
            <a:off x="1" y="1"/>
            <a:ext cx="12192000" cy="6858000"/>
          </a:xfrm>
          <a:prstGeom prst="rect">
            <a:avLst/>
          </a:prstGeom>
        </p:spPr>
      </p:pic>
      <p:pic>
        <p:nvPicPr>
          <p:cNvPr id="3" name="Picture 2">
            <a:extLst>
              <a:ext uri="{FF2B5EF4-FFF2-40B4-BE49-F238E27FC236}">
                <a16:creationId xmlns:a16="http://schemas.microsoft.com/office/drawing/2014/main" id="{FA656A7D-9CB3-CC60-590B-4E2C91716737}"/>
              </a:ext>
            </a:extLst>
          </p:cNvPr>
          <p:cNvPicPr>
            <a:picLocks noChangeAspect="1"/>
          </p:cNvPicPr>
          <p:nvPr userDrawn="1"/>
        </p:nvPicPr>
        <p:blipFill>
          <a:blip r:embed="rId2"/>
          <a:srcRect r="13386" b="23144"/>
          <a:stretch/>
        </p:blipFill>
        <p:spPr>
          <a:xfrm>
            <a:off x="0" y="0"/>
            <a:ext cx="12192000" cy="6858000"/>
          </a:xfrm>
          <a:prstGeom prst="rect">
            <a:avLst/>
          </a:prstGeom>
        </p:spPr>
      </p:pic>
    </p:spTree>
    <p:extLst>
      <p:ext uri="{BB962C8B-B14F-4D97-AF65-F5344CB8AC3E}">
        <p14:creationId xmlns:p14="http://schemas.microsoft.com/office/powerpoint/2010/main" val="2976828135"/>
      </p:ext>
    </p:extLst>
  </p:cSld>
  <p:clrMapOvr>
    <a:masterClrMapping/>
  </p:clrMapOvr>
  <p:extLst>
    <p:ext uri="{DCECCB84-F9BA-43D5-87BE-67443E8EF086}">
      <p15:sldGuideLst xmlns:p15="http://schemas.microsoft.com/office/powerpoint/2012/main">
        <p15:guide id="15" pos="1440">
          <p15:clr>
            <a:srgbClr val="547EBF"/>
          </p15:clr>
        </p15:guide>
        <p15:guide id="17" pos="1632">
          <p15:clr>
            <a:srgbClr val="547EBF"/>
          </p15:clr>
        </p15:guide>
        <p15:guide id="19" pos="2208">
          <p15:clr>
            <a:srgbClr val="A4A3A4"/>
          </p15:clr>
        </p15:guide>
        <p15:guide id="20" pos="2592">
          <p15:clr>
            <a:srgbClr val="547EBF"/>
          </p15:clr>
        </p15:guide>
        <p15:guide id="22" pos="3744">
          <p15:clr>
            <a:srgbClr val="547EBF"/>
          </p15:clr>
        </p15:guide>
        <p15:guide id="23" pos="3168">
          <p15:clr>
            <a:srgbClr val="A4A3A4"/>
          </p15:clr>
        </p15:guide>
        <p15:guide id="24" pos="3360">
          <p15:clr>
            <a:srgbClr val="A4A3A4"/>
          </p15:clr>
        </p15:guide>
        <p15:guide id="25" pos="3936">
          <p15:clr>
            <a:srgbClr val="547EBF"/>
          </p15:clr>
        </p15:guide>
        <p15:guide id="27" pos="4320">
          <p15:clr>
            <a:srgbClr val="A4A3A4"/>
          </p15:clr>
        </p15:guide>
        <p15:guide id="28" pos="4512">
          <p15:clr>
            <a:srgbClr val="A4A3A4"/>
          </p15:clr>
        </p15:guide>
        <p15:guide id="29" pos="4896">
          <p15:clr>
            <a:srgbClr val="547EBF"/>
          </p15:clr>
        </p15:guide>
        <p15:guide id="30" pos="5088">
          <p15:clr>
            <a:srgbClr val="547EBF"/>
          </p15:clr>
        </p15:guide>
        <p15:guide id="32" pos="5472">
          <p15:clr>
            <a:srgbClr val="A4A3A4"/>
          </p15:clr>
        </p15:guide>
        <p15:guide id="33" pos="6048">
          <p15:clr>
            <a:srgbClr val="547EBF"/>
          </p15:clr>
        </p15:guide>
        <p15:guide id="39" pos="5664">
          <p15:clr>
            <a:srgbClr val="A4A3A4"/>
          </p15:clr>
        </p15:guide>
        <p15:guide id="45" pos="1056">
          <p15:clr>
            <a:srgbClr val="A4A3A4"/>
          </p15:clr>
        </p15:guide>
        <p15:guide id="48" pos="864">
          <p15:clr>
            <a:srgbClr val="A4A3A4"/>
          </p15:clr>
        </p15:guide>
        <p15:guide id="49" pos="2016">
          <p15:clr>
            <a:srgbClr val="A4A3A4"/>
          </p15:clr>
        </p15:guide>
        <p15:guide id="50" pos="2784">
          <p15:clr>
            <a:srgbClr val="547EBF"/>
          </p15:clr>
        </p15:guide>
        <p15:guide id="51" pos="6624">
          <p15:clr>
            <a:srgbClr val="A4A3A4"/>
          </p15:clr>
        </p15:guide>
        <p15:guide id="57" pos="6240">
          <p15:clr>
            <a:srgbClr val="547EBF"/>
          </p15:clr>
        </p15:guide>
        <p15:guide id="58" pos="6816">
          <p15:clr>
            <a:srgbClr val="A4A3A4"/>
          </p15:clr>
        </p15:guide>
        <p15:guide id="59" orient="horz" pos="816">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_Cover 1">
    <p:bg>
      <p:bgPr>
        <a:solidFill>
          <a:schemeClr val="bg1"/>
        </a:solidFill>
        <a:effectLst/>
      </p:bgPr>
    </p:bg>
    <p:spTree>
      <p:nvGrpSpPr>
        <p:cNvPr id="1" name=""/>
        <p:cNvGrpSpPr/>
        <p:nvPr/>
      </p:nvGrpSpPr>
      <p:grpSpPr>
        <a:xfrm>
          <a:off x="0" y="0"/>
          <a:ext cx="0" cy="0"/>
          <a:chOff x="0" y="0"/>
          <a:chExt cx="0" cy="0"/>
        </a:xfrm>
      </p:grpSpPr>
      <p:sp>
        <p:nvSpPr>
          <p:cNvPr id="2" name="Freeform: Shape 7">
            <a:extLst>
              <a:ext uri="{FF2B5EF4-FFF2-40B4-BE49-F238E27FC236}">
                <a16:creationId xmlns:a16="http://schemas.microsoft.com/office/drawing/2014/main" id="{FC6D84C9-F0D0-2E7D-2082-0E0EAA97BC32}"/>
              </a:ext>
            </a:extLst>
          </p:cNvPr>
          <p:cNvSpPr/>
          <p:nvPr userDrawn="1"/>
        </p:nvSpPr>
        <p:spPr>
          <a:xfrm>
            <a:off x="0" y="-3432"/>
            <a:ext cx="12192000" cy="6864864"/>
          </a:xfrm>
          <a:custGeom>
            <a:avLst/>
            <a:gdLst>
              <a:gd name="connsiteX0" fmla="*/ 0 w 12192000"/>
              <a:gd name="connsiteY0" fmla="*/ 0 h 6864864"/>
              <a:gd name="connsiteX1" fmla="*/ 12192000 w 12192000"/>
              <a:gd name="connsiteY1" fmla="*/ 0 h 6864864"/>
              <a:gd name="connsiteX2" fmla="*/ 12192000 w 12192000"/>
              <a:gd name="connsiteY2" fmla="*/ 6864864 h 6864864"/>
              <a:gd name="connsiteX3" fmla="*/ 0 w 12192000"/>
              <a:gd name="connsiteY3" fmla="*/ 6864864 h 6864864"/>
            </a:gdLst>
            <a:ahLst/>
            <a:cxnLst>
              <a:cxn ang="0">
                <a:pos x="connsiteX0" y="connsiteY0"/>
              </a:cxn>
              <a:cxn ang="0">
                <a:pos x="connsiteX1" y="connsiteY1"/>
              </a:cxn>
              <a:cxn ang="0">
                <a:pos x="connsiteX2" y="connsiteY2"/>
              </a:cxn>
              <a:cxn ang="0">
                <a:pos x="connsiteX3" y="connsiteY3"/>
              </a:cxn>
            </a:cxnLst>
            <a:rect l="l" t="t" r="r" b="b"/>
            <a:pathLst>
              <a:path w="12192000" h="6864864">
                <a:moveTo>
                  <a:pt x="0" y="0"/>
                </a:moveTo>
                <a:lnTo>
                  <a:pt x="12192000" y="0"/>
                </a:lnTo>
                <a:lnTo>
                  <a:pt x="12192000" y="6864864"/>
                </a:lnTo>
                <a:lnTo>
                  <a:pt x="0" y="6864864"/>
                </a:lnTo>
                <a:close/>
              </a:path>
            </a:pathLst>
          </a:custGeom>
          <a:solidFill>
            <a:schemeClr val="bg2">
              <a:lumMod val="50000"/>
            </a:schemeClr>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7" name="Rectangle: Single Corner Rounded 6">
            <a:extLst>
              <a:ext uri="{FF2B5EF4-FFF2-40B4-BE49-F238E27FC236}">
                <a16:creationId xmlns:a16="http://schemas.microsoft.com/office/drawing/2014/main" id="{14C1DEFF-1CC8-4FA3-1BA4-C46D4165E041}"/>
              </a:ext>
            </a:extLst>
          </p:cNvPr>
          <p:cNvSpPr/>
          <p:nvPr userDrawn="1"/>
        </p:nvSpPr>
        <p:spPr>
          <a:xfrm rot="10800000">
            <a:off x="6925824" y="-3432"/>
            <a:ext cx="5266175" cy="6864864"/>
          </a:xfrm>
          <a:prstGeom prst="round1Rect">
            <a:avLst>
              <a:gd name="adj" fmla="val 30051"/>
            </a:avLst>
          </a:prstGeom>
          <a:solidFill>
            <a:schemeClr val="bg2">
              <a:lumMod val="75000"/>
            </a:schemeClr>
          </a:solidFill>
          <a:ln w="13730" cap="flat">
            <a:noFill/>
            <a:prstDash val="solid"/>
            <a:miter/>
          </a:ln>
          <a:effectLst>
            <a:outerShdw blurRad="990600" dist="38100" algn="l" rotWithShape="0">
              <a:prstClr val="black">
                <a:alpha val="14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10" name="Group 9">
            <a:extLst>
              <a:ext uri="{FF2B5EF4-FFF2-40B4-BE49-F238E27FC236}">
                <a16:creationId xmlns:a16="http://schemas.microsoft.com/office/drawing/2014/main" id="{1EE70375-B879-2E04-7DE9-267858168E40}"/>
              </a:ext>
            </a:extLst>
          </p:cNvPr>
          <p:cNvGrpSpPr/>
          <p:nvPr userDrawn="1"/>
        </p:nvGrpSpPr>
        <p:grpSpPr>
          <a:xfrm>
            <a:off x="9687834" y="5133271"/>
            <a:ext cx="2504165" cy="1728160"/>
            <a:chOff x="9687834" y="5133271"/>
            <a:chExt cx="2504165" cy="1728160"/>
          </a:xfrm>
        </p:grpSpPr>
        <p:sp>
          <p:nvSpPr>
            <p:cNvPr id="11" name="Rectangle: Single Corner Rounded 10">
              <a:extLst>
                <a:ext uri="{FF2B5EF4-FFF2-40B4-BE49-F238E27FC236}">
                  <a16:creationId xmlns:a16="http://schemas.microsoft.com/office/drawing/2014/main" id="{3E49D4A0-C4CF-0AA5-5EB4-3D4E52E194CA}"/>
                </a:ext>
              </a:extLst>
            </p:cNvPr>
            <p:cNvSpPr/>
            <p:nvPr/>
          </p:nvSpPr>
          <p:spPr>
            <a:xfrm flipH="1">
              <a:off x="9687834" y="5517291"/>
              <a:ext cx="2120144" cy="1344140"/>
            </a:xfrm>
            <a:prstGeom prst="round1Rect">
              <a:avLst>
                <a:gd name="adj" fmla="val 50000"/>
              </a:avLst>
            </a:prstGeom>
            <a:solidFill>
              <a:schemeClr val="bg2">
                <a:lumMod val="60000"/>
                <a:lumOff val="40000"/>
              </a:schemeClr>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 name="Freeform: Shape 15">
              <a:extLst>
                <a:ext uri="{FF2B5EF4-FFF2-40B4-BE49-F238E27FC236}">
                  <a16:creationId xmlns:a16="http://schemas.microsoft.com/office/drawing/2014/main" id="{21736647-7677-95A4-E03E-CFB1CE5ED12C}"/>
                </a:ext>
              </a:extLst>
            </p:cNvPr>
            <p:cNvSpPr/>
            <p:nvPr/>
          </p:nvSpPr>
          <p:spPr>
            <a:xfrm>
              <a:off x="11807979" y="5133271"/>
              <a:ext cx="384020" cy="384020"/>
            </a:xfrm>
            <a:custGeom>
              <a:avLst/>
              <a:gdLst>
                <a:gd name="connsiteX0" fmla="*/ 0 w 384020"/>
                <a:gd name="connsiteY0" fmla="*/ 0 h 384020"/>
                <a:gd name="connsiteX1" fmla="*/ 384021 w 384020"/>
                <a:gd name="connsiteY1" fmla="*/ 0 h 384020"/>
                <a:gd name="connsiteX2" fmla="*/ 384021 w 384020"/>
                <a:gd name="connsiteY2" fmla="*/ 384021 h 384020"/>
                <a:gd name="connsiteX3" fmla="*/ 0 w 384020"/>
                <a:gd name="connsiteY3" fmla="*/ 384021 h 384020"/>
              </a:gdLst>
              <a:ahLst/>
              <a:cxnLst>
                <a:cxn ang="0">
                  <a:pos x="connsiteX0" y="connsiteY0"/>
                </a:cxn>
                <a:cxn ang="0">
                  <a:pos x="connsiteX1" y="connsiteY1"/>
                </a:cxn>
                <a:cxn ang="0">
                  <a:pos x="connsiteX2" y="connsiteY2"/>
                </a:cxn>
                <a:cxn ang="0">
                  <a:pos x="connsiteX3" y="connsiteY3"/>
                </a:cxn>
              </a:cxnLst>
              <a:rect l="l" t="t" r="r" b="b"/>
              <a:pathLst>
                <a:path w="384020" h="384020">
                  <a:moveTo>
                    <a:pt x="0" y="0"/>
                  </a:moveTo>
                  <a:lnTo>
                    <a:pt x="384021" y="0"/>
                  </a:lnTo>
                  <a:lnTo>
                    <a:pt x="384021" y="384021"/>
                  </a:lnTo>
                  <a:lnTo>
                    <a:pt x="0" y="384021"/>
                  </a:lnTo>
                  <a:close/>
                </a:path>
              </a:pathLst>
            </a:custGeom>
            <a:solidFill>
              <a:schemeClr val="bg2">
                <a:lumMod val="60000"/>
                <a:lumOff val="40000"/>
              </a:schemeClr>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3" name="Group 12">
            <a:extLst>
              <a:ext uri="{FF2B5EF4-FFF2-40B4-BE49-F238E27FC236}">
                <a16:creationId xmlns:a16="http://schemas.microsoft.com/office/drawing/2014/main" id="{746C5367-4BDF-E244-6A42-C9CC3CDE3E7B}"/>
              </a:ext>
            </a:extLst>
          </p:cNvPr>
          <p:cNvGrpSpPr/>
          <p:nvPr userDrawn="1"/>
        </p:nvGrpSpPr>
        <p:grpSpPr>
          <a:xfrm>
            <a:off x="7795920" y="4037990"/>
            <a:ext cx="1891914" cy="1010359"/>
            <a:chOff x="604894" y="4447838"/>
            <a:chExt cx="1891914" cy="1010359"/>
          </a:xfrm>
        </p:grpSpPr>
        <p:sp>
          <p:nvSpPr>
            <p:cNvPr id="14" name="Freeform: Shape 33">
              <a:extLst>
                <a:ext uri="{FF2B5EF4-FFF2-40B4-BE49-F238E27FC236}">
                  <a16:creationId xmlns:a16="http://schemas.microsoft.com/office/drawing/2014/main" id="{E0E3D134-EDDE-C309-761E-7A2931AE5650}"/>
                </a:ext>
              </a:extLst>
            </p:cNvPr>
            <p:cNvSpPr/>
            <p:nvPr/>
          </p:nvSpPr>
          <p:spPr>
            <a:xfrm>
              <a:off x="604894" y="4447839"/>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 name="Freeform: Shape 34">
              <a:extLst>
                <a:ext uri="{FF2B5EF4-FFF2-40B4-BE49-F238E27FC236}">
                  <a16:creationId xmlns:a16="http://schemas.microsoft.com/office/drawing/2014/main" id="{6A47CC7F-4C9B-37F9-2F89-CCB0E67569F9}"/>
                </a:ext>
              </a:extLst>
            </p:cNvPr>
            <p:cNvSpPr/>
            <p:nvPr/>
          </p:nvSpPr>
          <p:spPr>
            <a:xfrm>
              <a:off x="1045792" y="4447839"/>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6" name="Freeform: Shape 35">
              <a:extLst>
                <a:ext uri="{FF2B5EF4-FFF2-40B4-BE49-F238E27FC236}">
                  <a16:creationId xmlns:a16="http://schemas.microsoft.com/office/drawing/2014/main" id="{ACF1B38E-BE08-FFF5-436A-950B19B40061}"/>
                </a:ext>
              </a:extLst>
            </p:cNvPr>
            <p:cNvSpPr/>
            <p:nvPr/>
          </p:nvSpPr>
          <p:spPr>
            <a:xfrm>
              <a:off x="1486689" y="4447839"/>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 name="Freeform: Shape 36">
              <a:extLst>
                <a:ext uri="{FF2B5EF4-FFF2-40B4-BE49-F238E27FC236}">
                  <a16:creationId xmlns:a16="http://schemas.microsoft.com/office/drawing/2014/main" id="{ABFC80D3-D60A-0429-7B77-A24B5C3DFA51}"/>
                </a:ext>
              </a:extLst>
            </p:cNvPr>
            <p:cNvSpPr/>
            <p:nvPr/>
          </p:nvSpPr>
          <p:spPr>
            <a:xfrm>
              <a:off x="1927822" y="4447838"/>
              <a:ext cx="128328" cy="128328"/>
            </a:xfrm>
            <a:custGeom>
              <a:avLst/>
              <a:gdLst>
                <a:gd name="connsiteX0" fmla="*/ 30480 w 30480"/>
                <a:gd name="connsiteY0" fmla="*/ 15240 h 30480"/>
                <a:gd name="connsiteX1" fmla="*/ 15240 w 30480"/>
                <a:gd name="connsiteY1" fmla="*/ 30480 h 30480"/>
                <a:gd name="connsiteX2" fmla="*/ 0 w 30480"/>
                <a:gd name="connsiteY2" fmla="*/ 15240 h 30480"/>
                <a:gd name="connsiteX3" fmla="*/ 15240 w 30480"/>
                <a:gd name="connsiteY3" fmla="*/ 0 h 30480"/>
                <a:gd name="connsiteX4" fmla="*/ 30480 w 30480"/>
                <a:gd name="connsiteY4" fmla="*/ 15240 h 30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 h="30480">
                  <a:moveTo>
                    <a:pt x="30480" y="15240"/>
                  </a:moveTo>
                  <a:cubicBezTo>
                    <a:pt x="30480" y="23615"/>
                    <a:pt x="23615" y="30480"/>
                    <a:pt x="15240" y="30480"/>
                  </a:cubicBezTo>
                  <a:cubicBezTo>
                    <a:pt x="6865" y="30480"/>
                    <a:pt x="0" y="23615"/>
                    <a:pt x="0" y="15240"/>
                  </a:cubicBezTo>
                  <a:cubicBezTo>
                    <a:pt x="0" y="6865"/>
                    <a:pt x="6865" y="0"/>
                    <a:pt x="15240" y="0"/>
                  </a:cubicBezTo>
                  <a:cubicBezTo>
                    <a:pt x="23615" y="0"/>
                    <a:pt x="30480" y="6865"/>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 name="Freeform: Shape 39">
              <a:extLst>
                <a:ext uri="{FF2B5EF4-FFF2-40B4-BE49-F238E27FC236}">
                  <a16:creationId xmlns:a16="http://schemas.microsoft.com/office/drawing/2014/main" id="{E7099C2F-C30D-0008-8482-90E4D75B82B0}"/>
                </a:ext>
              </a:extLst>
            </p:cNvPr>
            <p:cNvSpPr/>
            <p:nvPr/>
          </p:nvSpPr>
          <p:spPr>
            <a:xfrm>
              <a:off x="2368484" y="4447839"/>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19" name="Freeform: Shape 40">
              <a:extLst>
                <a:ext uri="{FF2B5EF4-FFF2-40B4-BE49-F238E27FC236}">
                  <a16:creationId xmlns:a16="http://schemas.microsoft.com/office/drawing/2014/main" id="{68B94521-C619-90B6-F6E8-DFDC6F0BF984}"/>
                </a:ext>
              </a:extLst>
            </p:cNvPr>
            <p:cNvSpPr/>
            <p:nvPr/>
          </p:nvSpPr>
          <p:spPr>
            <a:xfrm>
              <a:off x="604894" y="4888973"/>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6"/>
                    <a:pt x="0" y="15240"/>
                  </a:cubicBezTo>
                  <a:cubicBezTo>
                    <a:pt x="0" y="6823"/>
                    <a:pt x="6823" y="0"/>
                    <a:pt x="15240" y="0"/>
                  </a:cubicBezTo>
                  <a:cubicBezTo>
                    <a:pt x="23657" y="0"/>
                    <a:pt x="30480" y="6823"/>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 name="Freeform: Shape 42">
              <a:extLst>
                <a:ext uri="{FF2B5EF4-FFF2-40B4-BE49-F238E27FC236}">
                  <a16:creationId xmlns:a16="http://schemas.microsoft.com/office/drawing/2014/main" id="{74DFA832-4B4A-BA2C-2D5C-9745C6C0B317}"/>
                </a:ext>
              </a:extLst>
            </p:cNvPr>
            <p:cNvSpPr/>
            <p:nvPr/>
          </p:nvSpPr>
          <p:spPr>
            <a:xfrm>
              <a:off x="1045792" y="4888973"/>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6"/>
                    <a:pt x="0" y="15240"/>
                  </a:cubicBezTo>
                  <a:cubicBezTo>
                    <a:pt x="0" y="6823"/>
                    <a:pt x="6823" y="0"/>
                    <a:pt x="15240" y="0"/>
                  </a:cubicBezTo>
                  <a:cubicBezTo>
                    <a:pt x="23657" y="0"/>
                    <a:pt x="30480" y="6823"/>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1" name="Freeform: Shape 43">
              <a:extLst>
                <a:ext uri="{FF2B5EF4-FFF2-40B4-BE49-F238E27FC236}">
                  <a16:creationId xmlns:a16="http://schemas.microsoft.com/office/drawing/2014/main" id="{2DF856A0-94CB-B9FD-C649-F20AF5300CED}"/>
                </a:ext>
              </a:extLst>
            </p:cNvPr>
            <p:cNvSpPr/>
            <p:nvPr/>
          </p:nvSpPr>
          <p:spPr>
            <a:xfrm>
              <a:off x="1486689" y="4888973"/>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6"/>
                    <a:pt x="0" y="15240"/>
                  </a:cubicBezTo>
                  <a:cubicBezTo>
                    <a:pt x="0" y="6823"/>
                    <a:pt x="6823" y="0"/>
                    <a:pt x="15240" y="0"/>
                  </a:cubicBezTo>
                  <a:cubicBezTo>
                    <a:pt x="23657" y="0"/>
                    <a:pt x="30480" y="6823"/>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 name="Freeform: Shape 44">
              <a:extLst>
                <a:ext uri="{FF2B5EF4-FFF2-40B4-BE49-F238E27FC236}">
                  <a16:creationId xmlns:a16="http://schemas.microsoft.com/office/drawing/2014/main" id="{DE06AA07-F3BC-B873-A606-C2BD8A9F47AE}"/>
                </a:ext>
              </a:extLst>
            </p:cNvPr>
            <p:cNvSpPr/>
            <p:nvPr/>
          </p:nvSpPr>
          <p:spPr>
            <a:xfrm>
              <a:off x="1927822" y="4888972"/>
              <a:ext cx="128328" cy="128328"/>
            </a:xfrm>
            <a:custGeom>
              <a:avLst/>
              <a:gdLst>
                <a:gd name="connsiteX0" fmla="*/ 30480 w 30480"/>
                <a:gd name="connsiteY0" fmla="*/ 15240 h 30480"/>
                <a:gd name="connsiteX1" fmla="*/ 15240 w 30480"/>
                <a:gd name="connsiteY1" fmla="*/ 30480 h 30480"/>
                <a:gd name="connsiteX2" fmla="*/ 0 w 30480"/>
                <a:gd name="connsiteY2" fmla="*/ 15240 h 30480"/>
                <a:gd name="connsiteX3" fmla="*/ 15240 w 30480"/>
                <a:gd name="connsiteY3" fmla="*/ 0 h 30480"/>
                <a:gd name="connsiteX4" fmla="*/ 30480 w 30480"/>
                <a:gd name="connsiteY4" fmla="*/ 15240 h 30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 h="30480">
                  <a:moveTo>
                    <a:pt x="30480" y="15240"/>
                  </a:moveTo>
                  <a:cubicBezTo>
                    <a:pt x="30480" y="23615"/>
                    <a:pt x="23615" y="30480"/>
                    <a:pt x="15240" y="30480"/>
                  </a:cubicBezTo>
                  <a:cubicBezTo>
                    <a:pt x="6865" y="30480"/>
                    <a:pt x="0" y="23615"/>
                    <a:pt x="0" y="15240"/>
                  </a:cubicBezTo>
                  <a:cubicBezTo>
                    <a:pt x="0" y="6865"/>
                    <a:pt x="6865" y="0"/>
                    <a:pt x="15240" y="0"/>
                  </a:cubicBezTo>
                  <a:cubicBezTo>
                    <a:pt x="23615" y="0"/>
                    <a:pt x="30480" y="6865"/>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3" name="Freeform: Shape 45">
              <a:extLst>
                <a:ext uri="{FF2B5EF4-FFF2-40B4-BE49-F238E27FC236}">
                  <a16:creationId xmlns:a16="http://schemas.microsoft.com/office/drawing/2014/main" id="{1456EC0B-C7F1-3E39-DA0A-FF7791984511}"/>
                </a:ext>
              </a:extLst>
            </p:cNvPr>
            <p:cNvSpPr/>
            <p:nvPr/>
          </p:nvSpPr>
          <p:spPr>
            <a:xfrm>
              <a:off x="2368484" y="4888973"/>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6"/>
                    <a:pt x="0" y="15240"/>
                  </a:cubicBezTo>
                  <a:cubicBezTo>
                    <a:pt x="0" y="6823"/>
                    <a:pt x="6823" y="0"/>
                    <a:pt x="15240" y="0"/>
                  </a:cubicBezTo>
                  <a:cubicBezTo>
                    <a:pt x="23657" y="0"/>
                    <a:pt x="30480" y="6823"/>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4" name="Freeform: Shape 46">
              <a:extLst>
                <a:ext uri="{FF2B5EF4-FFF2-40B4-BE49-F238E27FC236}">
                  <a16:creationId xmlns:a16="http://schemas.microsoft.com/office/drawing/2014/main" id="{1B4DC2E8-3BE0-89E9-13BF-80A2FF208436}"/>
                </a:ext>
              </a:extLst>
            </p:cNvPr>
            <p:cNvSpPr/>
            <p:nvPr/>
          </p:nvSpPr>
          <p:spPr>
            <a:xfrm>
              <a:off x="604894" y="5329870"/>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 name="Freeform: Shape 47">
              <a:extLst>
                <a:ext uri="{FF2B5EF4-FFF2-40B4-BE49-F238E27FC236}">
                  <a16:creationId xmlns:a16="http://schemas.microsoft.com/office/drawing/2014/main" id="{C15642AC-59F9-C462-7258-FB00902E3114}"/>
                </a:ext>
              </a:extLst>
            </p:cNvPr>
            <p:cNvSpPr/>
            <p:nvPr/>
          </p:nvSpPr>
          <p:spPr>
            <a:xfrm>
              <a:off x="1045792" y="5329870"/>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 name="Freeform: Shape 48">
              <a:extLst>
                <a:ext uri="{FF2B5EF4-FFF2-40B4-BE49-F238E27FC236}">
                  <a16:creationId xmlns:a16="http://schemas.microsoft.com/office/drawing/2014/main" id="{B21A83EB-4AA9-A21D-52D4-D024CCDB9964}"/>
                </a:ext>
              </a:extLst>
            </p:cNvPr>
            <p:cNvSpPr/>
            <p:nvPr/>
          </p:nvSpPr>
          <p:spPr>
            <a:xfrm>
              <a:off x="1486689" y="5329870"/>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7" name="Freeform: Shape 49">
              <a:extLst>
                <a:ext uri="{FF2B5EF4-FFF2-40B4-BE49-F238E27FC236}">
                  <a16:creationId xmlns:a16="http://schemas.microsoft.com/office/drawing/2014/main" id="{176D7FDF-1F8E-DA92-6B2B-A040AA076321}"/>
                </a:ext>
              </a:extLst>
            </p:cNvPr>
            <p:cNvSpPr/>
            <p:nvPr/>
          </p:nvSpPr>
          <p:spPr>
            <a:xfrm>
              <a:off x="1927822" y="5329869"/>
              <a:ext cx="128328" cy="128328"/>
            </a:xfrm>
            <a:custGeom>
              <a:avLst/>
              <a:gdLst>
                <a:gd name="connsiteX0" fmla="*/ 30480 w 30480"/>
                <a:gd name="connsiteY0" fmla="*/ 15240 h 30480"/>
                <a:gd name="connsiteX1" fmla="*/ 15240 w 30480"/>
                <a:gd name="connsiteY1" fmla="*/ 30480 h 30480"/>
                <a:gd name="connsiteX2" fmla="*/ 0 w 30480"/>
                <a:gd name="connsiteY2" fmla="*/ 15240 h 30480"/>
                <a:gd name="connsiteX3" fmla="*/ 15240 w 30480"/>
                <a:gd name="connsiteY3" fmla="*/ 0 h 30480"/>
                <a:gd name="connsiteX4" fmla="*/ 30480 w 30480"/>
                <a:gd name="connsiteY4" fmla="*/ 15240 h 30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 h="30480">
                  <a:moveTo>
                    <a:pt x="30480" y="15240"/>
                  </a:moveTo>
                  <a:cubicBezTo>
                    <a:pt x="30480" y="23615"/>
                    <a:pt x="23615" y="30480"/>
                    <a:pt x="15240" y="30480"/>
                  </a:cubicBezTo>
                  <a:cubicBezTo>
                    <a:pt x="6865" y="30480"/>
                    <a:pt x="0" y="23615"/>
                    <a:pt x="0" y="15240"/>
                  </a:cubicBezTo>
                  <a:cubicBezTo>
                    <a:pt x="0" y="6865"/>
                    <a:pt x="6865" y="0"/>
                    <a:pt x="15240" y="0"/>
                  </a:cubicBezTo>
                  <a:cubicBezTo>
                    <a:pt x="23615" y="0"/>
                    <a:pt x="30480" y="6865"/>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28" name="Freeform: Shape 50">
              <a:extLst>
                <a:ext uri="{FF2B5EF4-FFF2-40B4-BE49-F238E27FC236}">
                  <a16:creationId xmlns:a16="http://schemas.microsoft.com/office/drawing/2014/main" id="{2EEA353D-9DEE-DDFF-8CFD-DAE53A86B0DB}"/>
                </a:ext>
              </a:extLst>
            </p:cNvPr>
            <p:cNvSpPr/>
            <p:nvPr/>
          </p:nvSpPr>
          <p:spPr>
            <a:xfrm>
              <a:off x="2368484" y="5329870"/>
              <a:ext cx="128324" cy="128324"/>
            </a:xfrm>
            <a:custGeom>
              <a:avLst/>
              <a:gdLst>
                <a:gd name="connsiteX0" fmla="*/ 30480 w 30479"/>
                <a:gd name="connsiteY0" fmla="*/ 15240 h 30479"/>
                <a:gd name="connsiteX1" fmla="*/ 15240 w 30479"/>
                <a:gd name="connsiteY1" fmla="*/ 30480 h 30479"/>
                <a:gd name="connsiteX2" fmla="*/ 0 w 30479"/>
                <a:gd name="connsiteY2" fmla="*/ 15240 h 30479"/>
                <a:gd name="connsiteX3" fmla="*/ 15240 w 30479"/>
                <a:gd name="connsiteY3" fmla="*/ 0 h 30479"/>
                <a:gd name="connsiteX4" fmla="*/ 30480 w 30479"/>
                <a:gd name="connsiteY4" fmla="*/ 15240 h 30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 h="30479">
                  <a:moveTo>
                    <a:pt x="30480" y="15240"/>
                  </a:moveTo>
                  <a:cubicBezTo>
                    <a:pt x="30480" y="23657"/>
                    <a:pt x="23657" y="30480"/>
                    <a:pt x="15240" y="30480"/>
                  </a:cubicBezTo>
                  <a:cubicBezTo>
                    <a:pt x="6823" y="30480"/>
                    <a:pt x="0" y="23657"/>
                    <a:pt x="0" y="15240"/>
                  </a:cubicBezTo>
                  <a:cubicBezTo>
                    <a:pt x="0" y="6823"/>
                    <a:pt x="6823" y="0"/>
                    <a:pt x="15240" y="0"/>
                  </a:cubicBezTo>
                  <a:cubicBezTo>
                    <a:pt x="23657" y="0"/>
                    <a:pt x="30480" y="6824"/>
                    <a:pt x="30480" y="15240"/>
                  </a:cubicBezTo>
                  <a:close/>
                </a:path>
              </a:pathLst>
            </a:custGeom>
            <a:solidFill>
              <a:schemeClr val="bg2"/>
            </a:solidFill>
            <a:ln w="1373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9" name="Rectangle: Single Corner Rounded 28">
            <a:extLst>
              <a:ext uri="{FF2B5EF4-FFF2-40B4-BE49-F238E27FC236}">
                <a16:creationId xmlns:a16="http://schemas.microsoft.com/office/drawing/2014/main" id="{CD78616E-69AD-9AA7-2097-9EB3C37621F4}"/>
              </a:ext>
            </a:extLst>
          </p:cNvPr>
          <p:cNvSpPr/>
          <p:nvPr userDrawn="1"/>
        </p:nvSpPr>
        <p:spPr>
          <a:xfrm rot="10800000" flipH="1">
            <a:off x="6925823" y="-3435"/>
            <a:ext cx="4882152" cy="2318265"/>
          </a:xfrm>
          <a:prstGeom prst="round1Rect">
            <a:avLst>
              <a:gd name="adj" fmla="val 50000"/>
            </a:avLst>
          </a:prstGeom>
          <a:solidFill>
            <a:schemeClr val="bg2"/>
          </a:solidFill>
          <a:ln w="13730" cap="flat">
            <a:noFill/>
            <a:prstDash val="solid"/>
            <a:miter/>
          </a:ln>
          <a:effectLst>
            <a:outerShdw blurRad="495300" dist="38100" dir="2700000" algn="tl" rotWithShape="0">
              <a:schemeClr val="tx2">
                <a:lumMod val="50000"/>
                <a:alpha val="7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30" name="Rectangle: Single Corner Rounded 29">
            <a:extLst>
              <a:ext uri="{FF2B5EF4-FFF2-40B4-BE49-F238E27FC236}">
                <a16:creationId xmlns:a16="http://schemas.microsoft.com/office/drawing/2014/main" id="{1089C2C6-EA1F-2659-9060-91E6A380A8AC}"/>
              </a:ext>
            </a:extLst>
          </p:cNvPr>
          <p:cNvSpPr/>
          <p:nvPr userDrawn="1"/>
        </p:nvSpPr>
        <p:spPr>
          <a:xfrm rot="10800000" flipH="1">
            <a:off x="1" y="1959429"/>
            <a:ext cx="293688" cy="3652320"/>
          </a:xfrm>
          <a:prstGeom prst="round1Rect">
            <a:avLst>
              <a:gd name="adj" fmla="val 50000"/>
            </a:avLst>
          </a:prstGeom>
          <a:solidFill>
            <a:schemeClr val="bg2"/>
          </a:solidFill>
          <a:ln w="13730" cap="flat">
            <a:noFill/>
            <a:prstDash val="solid"/>
            <a:miter/>
          </a:ln>
          <a:effectLst>
            <a:outerShdw blurRad="495300" dist="38100" dir="2700000" algn="tl" rotWithShape="0">
              <a:schemeClr val="tx2">
                <a:lumMod val="50000"/>
                <a:alpha val="7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Segoe UI"/>
              <a:ea typeface="+mn-ea"/>
              <a:cs typeface="+mn-cs"/>
            </a:endParaRPr>
          </a:p>
        </p:txBody>
      </p:sp>
      <p:sp>
        <p:nvSpPr>
          <p:cNvPr id="9" name="Title 1"/>
          <p:cNvSpPr>
            <a:spLocks noGrp="1"/>
          </p:cNvSpPr>
          <p:nvPr>
            <p:ph type="title" hasCustomPrompt="1"/>
          </p:nvPr>
        </p:nvSpPr>
        <p:spPr>
          <a:xfrm>
            <a:off x="604894" y="1852015"/>
            <a:ext cx="5486400" cy="1231106"/>
          </a:xfrm>
          <a:noFill/>
        </p:spPr>
        <p:txBody>
          <a:bodyPr wrap="square" lIns="0" tIns="0" rIns="0" bIns="0" anchor="b" anchorCtr="0">
            <a:spAutoFit/>
          </a:bodyPr>
          <a:lstStyle>
            <a:lvl1pPr>
              <a:defRPr kumimoji="0" lang="en-US" sz="4000" b="0" i="0" u="none" strike="noStrike" kern="1200" cap="none" spc="0" normalizeH="0" baseline="0" dirty="0">
                <a:ln>
                  <a:noFill/>
                </a:ln>
                <a:solidFill>
                  <a:srgbClr val="FFFFFF"/>
                </a:solidFill>
                <a:effectLst/>
                <a:uLnTx/>
                <a:uFillTx/>
                <a:latin typeface="Segoe UI Semibold"/>
                <a:ea typeface="+mn-ea"/>
                <a:cs typeface="Segoe UI" panose="020B0502040204020203" pitchFamily="34" charset="0"/>
              </a:defRPr>
            </a:lvl1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a:t>Event name or presentation title </a:t>
            </a:r>
          </a:p>
        </p:txBody>
      </p:sp>
      <p:sp>
        <p:nvSpPr>
          <p:cNvPr id="5" name="Text Placeholder 4"/>
          <p:cNvSpPr>
            <a:spLocks noGrp="1"/>
          </p:cNvSpPr>
          <p:nvPr>
            <p:ph type="body" sz="quarter" idx="12" hasCustomPrompt="1"/>
          </p:nvPr>
        </p:nvSpPr>
        <p:spPr>
          <a:xfrm>
            <a:off x="604894" y="3464888"/>
            <a:ext cx="5486400" cy="492443"/>
          </a:xfrm>
          <a:noFill/>
        </p:spPr>
        <p:txBody>
          <a:bodyPr wrap="square" lIns="0" tIns="0" rIns="0" bIns="0">
            <a:spAutoFit/>
          </a:bodyPr>
          <a:lstStyle>
            <a:lvl1pPr marL="0" indent="0">
              <a:spcBef>
                <a:spcPts val="0"/>
              </a:spcBef>
              <a:buNone/>
              <a:defRPr kumimoji="0" lang="en-US" sz="3200" b="0" i="0" u="none" strike="noStrike" kern="1200" cap="none" spc="0" normalizeH="0" baseline="0" dirty="0">
                <a:ln>
                  <a:noFill/>
                </a:ln>
                <a:solidFill>
                  <a:srgbClr val="FFFFFF"/>
                </a:solidFill>
                <a:effectLst/>
                <a:uLnTx/>
                <a:uFillTx/>
                <a:latin typeface="Segoe UI Semibold"/>
                <a:ea typeface="+mn-ea"/>
                <a:cs typeface="Segoe UI" panose="020B0502040204020203" pitchFamily="34" charset="0"/>
              </a:defRPr>
            </a:lvl1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a:t>Speaker name</a:t>
            </a:r>
          </a:p>
        </p:txBody>
      </p:sp>
      <p:sp>
        <p:nvSpPr>
          <p:cNvPr id="8" name="Text Placeholder 7">
            <a:extLst>
              <a:ext uri="{FF2B5EF4-FFF2-40B4-BE49-F238E27FC236}">
                <a16:creationId xmlns:a16="http://schemas.microsoft.com/office/drawing/2014/main" id="{72BE9B4C-457B-DAE3-024C-78127F20AD66}"/>
              </a:ext>
            </a:extLst>
          </p:cNvPr>
          <p:cNvSpPr>
            <a:spLocks noGrp="1"/>
          </p:cNvSpPr>
          <p:nvPr>
            <p:ph type="body" sz="quarter" idx="13" hasCustomPrompt="1"/>
          </p:nvPr>
        </p:nvSpPr>
        <p:spPr>
          <a:xfrm>
            <a:off x="604894" y="4298751"/>
            <a:ext cx="5486400" cy="1255728"/>
          </a:xfrm>
        </p:spPr>
        <p:txBody>
          <a:bodyPr/>
          <a:lstStyle>
            <a:lvl1pPr marL="0" indent="0">
              <a:spcBef>
                <a:spcPts val="24"/>
              </a:spcBef>
              <a:buNone/>
              <a:defRPr kumimoji="0" lang="en-US" sz="2400" b="0" i="0" u="none" strike="noStrike" kern="1200" cap="none" spc="0" normalizeH="0" baseline="0" dirty="0">
                <a:ln>
                  <a:noFill/>
                </a:ln>
                <a:solidFill>
                  <a:srgbClr val="FFFFFF"/>
                </a:solidFill>
                <a:effectLst/>
                <a:uLnTx/>
                <a:uFillTx/>
                <a:latin typeface="Segoe UI"/>
                <a:ea typeface="+mn-ea"/>
                <a:cs typeface="Segoe UI" panose="020B0502040204020203" pitchFamily="34" charset="0"/>
              </a:defRPr>
            </a:lvl1pPr>
            <a:lvl2pPr marL="228600" indent="0">
              <a:buNone/>
              <a:defRPr/>
            </a:lvl2pPr>
            <a:lvl3pPr marL="457200" indent="0">
              <a:buNone/>
              <a:defRPr/>
            </a:lvl3pPr>
            <a:lvl4pPr marL="661988" indent="0">
              <a:buNone/>
              <a:defRPr/>
            </a:lvl4pPr>
            <a:lvl5pPr marL="855663" indent="0">
              <a:buNone/>
              <a:defRPr/>
            </a:lvl5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a:t>Title</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a:t>Company</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a:t>Other information</a:t>
            </a:r>
          </a:p>
        </p:txBody>
      </p:sp>
      <p:pic>
        <p:nvPicPr>
          <p:cNvPr id="4" name="Picture 3" descr="A logo on a black background&#10;&#10;Description automatically generated">
            <a:extLst>
              <a:ext uri="{FF2B5EF4-FFF2-40B4-BE49-F238E27FC236}">
                <a16:creationId xmlns:a16="http://schemas.microsoft.com/office/drawing/2014/main" id="{63FE37B4-36AC-7CB9-40DA-48FBFAC56244}"/>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24391" y="315185"/>
            <a:ext cx="1914018" cy="857877"/>
          </a:xfrm>
          <a:prstGeom prst="rect">
            <a:avLst/>
          </a:prstGeom>
        </p:spPr>
      </p:pic>
    </p:spTree>
    <p:extLst>
      <p:ext uri="{BB962C8B-B14F-4D97-AF65-F5344CB8AC3E}">
        <p14:creationId xmlns:p14="http://schemas.microsoft.com/office/powerpoint/2010/main" val="3538474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42">
          <p15:clr>
            <a:srgbClr val="5ACBF0"/>
          </p15:clr>
        </p15:guide>
        <p15:guide id="4" orient="horz" pos="216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Section Divider">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ED844777-CE79-0284-5BE2-894F11F01939}"/>
              </a:ext>
            </a:extLst>
          </p:cNvPr>
          <p:cNvSpPr/>
          <p:nvPr userDrawn="1"/>
        </p:nvSpPr>
        <p:spPr>
          <a:xfrm>
            <a:off x="531361" y="4955412"/>
            <a:ext cx="1462540" cy="1390022"/>
          </a:xfrm>
          <a:custGeom>
            <a:avLst/>
            <a:gdLst>
              <a:gd name="connsiteX0" fmla="*/ 1182547 w 1182546"/>
              <a:gd name="connsiteY0" fmla="*/ 595820 h 1191639"/>
              <a:gd name="connsiteX1" fmla="*/ 591273 w 1182546"/>
              <a:gd name="connsiteY1" fmla="*/ 1191640 h 1191639"/>
              <a:gd name="connsiteX2" fmla="*/ 0 w 1182546"/>
              <a:gd name="connsiteY2" fmla="*/ 595820 h 1191639"/>
              <a:gd name="connsiteX3" fmla="*/ 591273 w 1182546"/>
              <a:gd name="connsiteY3" fmla="*/ 0 h 1191639"/>
              <a:gd name="connsiteX4" fmla="*/ 1182547 w 1182546"/>
              <a:gd name="connsiteY4" fmla="*/ 595820 h 1191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2546" h="1191639">
                <a:moveTo>
                  <a:pt x="1182547" y="595820"/>
                </a:moveTo>
                <a:cubicBezTo>
                  <a:pt x="1182547" y="924882"/>
                  <a:pt x="917825" y="1191640"/>
                  <a:pt x="591273" y="1191640"/>
                </a:cubicBezTo>
                <a:cubicBezTo>
                  <a:pt x="264721" y="1191640"/>
                  <a:pt x="0" y="924882"/>
                  <a:pt x="0" y="595820"/>
                </a:cubicBezTo>
                <a:cubicBezTo>
                  <a:pt x="0" y="266758"/>
                  <a:pt x="264721" y="0"/>
                  <a:pt x="591273" y="0"/>
                </a:cubicBezTo>
                <a:cubicBezTo>
                  <a:pt x="917825" y="0"/>
                  <a:pt x="1182547" y="266758"/>
                  <a:pt x="1182547" y="595820"/>
                </a:cubicBezTo>
                <a:close/>
              </a:path>
            </a:pathLst>
          </a:custGeom>
          <a:pattFill prst="wdDnDiag">
            <a:fgClr>
              <a:schemeClr val="accent2">
                <a:lumMod val="20000"/>
                <a:lumOff val="80000"/>
              </a:schemeClr>
            </a:fgClr>
            <a:bgClr>
              <a:schemeClr val="bg1"/>
            </a:bgClr>
          </a:pattFill>
          <a:ln w="14405"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0AF8181F-29BE-6A80-09A3-61738088E5A7}"/>
              </a:ext>
            </a:extLst>
          </p:cNvPr>
          <p:cNvSpPr/>
          <p:nvPr userDrawn="1"/>
        </p:nvSpPr>
        <p:spPr>
          <a:xfrm flipV="1">
            <a:off x="1" y="2085662"/>
            <a:ext cx="12191998" cy="3282750"/>
          </a:xfrm>
          <a:custGeom>
            <a:avLst/>
            <a:gdLst>
              <a:gd name="connsiteX0" fmla="*/ 225390 w 12191998"/>
              <a:gd name="connsiteY0" fmla="*/ 3282750 h 3282750"/>
              <a:gd name="connsiteX1" fmla="*/ 9880096 w 12191998"/>
              <a:gd name="connsiteY1" fmla="*/ 3282750 h 3282750"/>
              <a:gd name="connsiteX2" fmla="*/ 10320199 w 12191998"/>
              <a:gd name="connsiteY2" fmla="*/ 3100060 h 3282750"/>
              <a:gd name="connsiteX3" fmla="*/ 12191998 w 12191998"/>
              <a:gd name="connsiteY3" fmla="*/ 1221634 h 3282750"/>
              <a:gd name="connsiteX4" fmla="*/ 12191998 w 12191998"/>
              <a:gd name="connsiteY4" fmla="*/ 1523 h 3282750"/>
              <a:gd name="connsiteX5" fmla="*/ 11409355 w 12191998"/>
              <a:gd name="connsiteY5" fmla="*/ 1523 h 3282750"/>
              <a:gd name="connsiteX6" fmla="*/ 11410872 w 12191998"/>
              <a:gd name="connsiteY6" fmla="*/ 0 h 3282750"/>
              <a:gd name="connsiteX7" fmla="*/ 9138442 w 12191998"/>
              <a:gd name="connsiteY7" fmla="*/ 0 h 3282750"/>
              <a:gd name="connsiteX8" fmla="*/ 6866012 w 12191998"/>
              <a:gd name="connsiteY8" fmla="*/ 0 h 3282750"/>
              <a:gd name="connsiteX9" fmla="*/ 5045748 w 12191998"/>
              <a:gd name="connsiteY9" fmla="*/ 0 h 3282750"/>
              <a:gd name="connsiteX10" fmla="*/ 4593580 w 12191998"/>
              <a:gd name="connsiteY10" fmla="*/ 0 h 3282750"/>
              <a:gd name="connsiteX11" fmla="*/ 2773318 w 12191998"/>
              <a:gd name="connsiteY11" fmla="*/ 0 h 3282750"/>
              <a:gd name="connsiteX12" fmla="*/ 500887 w 12191998"/>
              <a:gd name="connsiteY12" fmla="*/ 0 h 3282750"/>
              <a:gd name="connsiteX13" fmla="*/ 0 w 12191998"/>
              <a:gd name="connsiteY13" fmla="*/ 0 h 3282750"/>
              <a:gd name="connsiteX14" fmla="*/ 0 w 12191998"/>
              <a:gd name="connsiteY14" fmla="*/ 3282749 h 3282750"/>
              <a:gd name="connsiteX15" fmla="*/ 225390 w 12191998"/>
              <a:gd name="connsiteY15" fmla="*/ 3282749 h 328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1998" h="3282750">
                <a:moveTo>
                  <a:pt x="225390" y="3282750"/>
                </a:moveTo>
                <a:lnTo>
                  <a:pt x="9880096" y="3282750"/>
                </a:lnTo>
                <a:cubicBezTo>
                  <a:pt x="10045266" y="3282750"/>
                  <a:pt x="10203546" y="3217012"/>
                  <a:pt x="10320199" y="3100060"/>
                </a:cubicBezTo>
                <a:lnTo>
                  <a:pt x="12191998" y="1221634"/>
                </a:lnTo>
                <a:lnTo>
                  <a:pt x="12191998" y="1523"/>
                </a:lnTo>
                <a:lnTo>
                  <a:pt x="11409355" y="1523"/>
                </a:lnTo>
                <a:lnTo>
                  <a:pt x="11410872" y="0"/>
                </a:lnTo>
                <a:lnTo>
                  <a:pt x="9138442" y="0"/>
                </a:lnTo>
                <a:lnTo>
                  <a:pt x="6866012" y="0"/>
                </a:lnTo>
                <a:lnTo>
                  <a:pt x="5045748" y="0"/>
                </a:lnTo>
                <a:lnTo>
                  <a:pt x="4593580" y="0"/>
                </a:lnTo>
                <a:lnTo>
                  <a:pt x="2773318" y="0"/>
                </a:lnTo>
                <a:lnTo>
                  <a:pt x="500887" y="0"/>
                </a:lnTo>
                <a:lnTo>
                  <a:pt x="0" y="0"/>
                </a:lnTo>
                <a:lnTo>
                  <a:pt x="0" y="3282749"/>
                </a:lnTo>
                <a:lnTo>
                  <a:pt x="225390" y="3282749"/>
                </a:lnTo>
                <a:close/>
              </a:path>
            </a:pathLst>
          </a:custGeom>
          <a:solidFill>
            <a:schemeClr val="bg1">
              <a:lumMod val="95000"/>
            </a:schemeClr>
          </a:solidFill>
          <a:ln w="144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Freeform: Shape 4">
            <a:extLst>
              <a:ext uri="{FF2B5EF4-FFF2-40B4-BE49-F238E27FC236}">
                <a16:creationId xmlns:a16="http://schemas.microsoft.com/office/drawing/2014/main" id="{B3C25D0A-1F33-776E-6F3E-6A0A063F92B0}"/>
              </a:ext>
            </a:extLst>
          </p:cNvPr>
          <p:cNvSpPr/>
          <p:nvPr userDrawn="1"/>
        </p:nvSpPr>
        <p:spPr>
          <a:xfrm flipV="1">
            <a:off x="7329714" y="0"/>
            <a:ext cx="4862286" cy="3709134"/>
          </a:xfrm>
          <a:custGeom>
            <a:avLst/>
            <a:gdLst>
              <a:gd name="connsiteX0" fmla="*/ 5285805 w 5285804"/>
              <a:gd name="connsiteY0" fmla="*/ 0 h 4032209"/>
              <a:gd name="connsiteX1" fmla="*/ 5285805 w 5285804"/>
              <a:gd name="connsiteY1" fmla="*/ 4032209 h 4032209"/>
              <a:gd name="connsiteX2" fmla="*/ 0 w 5285804"/>
              <a:gd name="connsiteY2" fmla="*/ 4032209 h 4032209"/>
              <a:gd name="connsiteX3" fmla="*/ 0 w 5285804"/>
              <a:gd name="connsiteY3" fmla="*/ 3667624 h 4032209"/>
              <a:gd name="connsiteX4" fmla="*/ 1241008 w 5285804"/>
              <a:gd name="connsiteY4" fmla="*/ 2150979 h 4032209"/>
              <a:gd name="connsiteX5" fmla="*/ 1533020 w 5285804"/>
              <a:gd name="connsiteY5" fmla="*/ 2122817 h 4032209"/>
              <a:gd name="connsiteX6" fmla="*/ 2777955 w 5285804"/>
              <a:gd name="connsiteY6" fmla="*/ 2122817 h 4032209"/>
              <a:gd name="connsiteX7" fmla="*/ 3592354 w 5285804"/>
              <a:gd name="connsiteY7" fmla="*/ 1773606 h 4032209"/>
              <a:gd name="connsiteX8" fmla="*/ 4093289 w 5285804"/>
              <a:gd name="connsiteY8" fmla="*/ 1249029 h 4032209"/>
              <a:gd name="connsiteX9" fmla="*/ 4216408 w 5285804"/>
              <a:gd name="connsiteY9" fmla="*/ 1120092 h 4032209"/>
              <a:gd name="connsiteX10" fmla="*/ 5285503 w 5285804"/>
              <a:gd name="connsiteY10" fmla="*/ 305 h 4032209"/>
              <a:gd name="connsiteX11" fmla="*/ 5285805 w 5285804"/>
              <a:gd name="connsiteY11" fmla="*/ 0 h 4032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85804" h="4032209">
                <a:moveTo>
                  <a:pt x="5285805" y="0"/>
                </a:moveTo>
                <a:lnTo>
                  <a:pt x="5285805" y="4032209"/>
                </a:lnTo>
                <a:lnTo>
                  <a:pt x="0" y="4032209"/>
                </a:lnTo>
                <a:lnTo>
                  <a:pt x="0" y="3667624"/>
                </a:lnTo>
                <a:cubicBezTo>
                  <a:pt x="0" y="2915010"/>
                  <a:pt x="534019" y="2288288"/>
                  <a:pt x="1241008" y="2150979"/>
                </a:cubicBezTo>
                <a:cubicBezTo>
                  <a:pt x="1335576" y="2132407"/>
                  <a:pt x="1433165" y="2122817"/>
                  <a:pt x="1533020" y="2122817"/>
                </a:cubicBezTo>
                <a:lnTo>
                  <a:pt x="2777955" y="2122817"/>
                </a:lnTo>
                <a:cubicBezTo>
                  <a:pt x="3085224" y="2122817"/>
                  <a:pt x="3379199" y="1996772"/>
                  <a:pt x="3592354" y="1773606"/>
                </a:cubicBezTo>
                <a:lnTo>
                  <a:pt x="4093289" y="1249029"/>
                </a:lnTo>
                <a:lnTo>
                  <a:pt x="4216408" y="1120092"/>
                </a:lnTo>
                <a:lnTo>
                  <a:pt x="5285503" y="305"/>
                </a:lnTo>
                <a:lnTo>
                  <a:pt x="5285805" y="0"/>
                </a:lnTo>
                <a:close/>
              </a:path>
            </a:pathLst>
          </a:custGeom>
          <a:solidFill>
            <a:schemeClr val="bg2">
              <a:lumMod val="20000"/>
              <a:lumOff val="80000"/>
              <a:alpha val="30000"/>
            </a:schemeClr>
          </a:solidFill>
          <a:ln w="14405" cap="flat">
            <a:noFill/>
            <a:prstDash val="solid"/>
            <a:miter/>
          </a:ln>
        </p:spPr>
        <p:txBody>
          <a:bodyPr rtlCol="0" anchor="ctr"/>
          <a:lstStyle/>
          <a:p>
            <a:endParaRPr lang="en-US"/>
          </a:p>
        </p:txBody>
      </p:sp>
      <p:grpSp>
        <p:nvGrpSpPr>
          <p:cNvPr id="8" name="Group 7">
            <a:extLst>
              <a:ext uri="{FF2B5EF4-FFF2-40B4-BE49-F238E27FC236}">
                <a16:creationId xmlns:a16="http://schemas.microsoft.com/office/drawing/2014/main" id="{0652A53A-E401-C01D-5589-E40F2FCFFE2A}"/>
              </a:ext>
            </a:extLst>
          </p:cNvPr>
          <p:cNvGrpSpPr/>
          <p:nvPr userDrawn="1"/>
        </p:nvGrpSpPr>
        <p:grpSpPr>
          <a:xfrm>
            <a:off x="10348517" y="5559865"/>
            <a:ext cx="1843479" cy="1298140"/>
            <a:chOff x="10348517" y="5559865"/>
            <a:chExt cx="1843479" cy="1298140"/>
          </a:xfrm>
        </p:grpSpPr>
        <p:grpSp>
          <p:nvGrpSpPr>
            <p:cNvPr id="10" name="Graphic 8">
              <a:extLst>
                <a:ext uri="{FF2B5EF4-FFF2-40B4-BE49-F238E27FC236}">
                  <a16:creationId xmlns:a16="http://schemas.microsoft.com/office/drawing/2014/main" id="{F8016201-D7C6-68F7-DEA4-AD786CC9681A}"/>
                </a:ext>
              </a:extLst>
            </p:cNvPr>
            <p:cNvGrpSpPr/>
            <p:nvPr/>
          </p:nvGrpSpPr>
          <p:grpSpPr>
            <a:xfrm flipH="1">
              <a:off x="10348517" y="5687417"/>
              <a:ext cx="1563963" cy="1170588"/>
              <a:chOff x="5302292" y="8602600"/>
              <a:chExt cx="1381243" cy="1033826"/>
            </a:xfrm>
          </p:grpSpPr>
          <p:sp>
            <p:nvSpPr>
              <p:cNvPr id="16" name="Freeform: Shape 15">
                <a:extLst>
                  <a:ext uri="{FF2B5EF4-FFF2-40B4-BE49-F238E27FC236}">
                    <a16:creationId xmlns:a16="http://schemas.microsoft.com/office/drawing/2014/main" id="{2C93684E-892F-CA9D-9DE8-79F3C0DE070D}"/>
                  </a:ext>
                </a:extLst>
              </p:cNvPr>
              <p:cNvSpPr/>
              <p:nvPr/>
            </p:nvSpPr>
            <p:spPr>
              <a:xfrm>
                <a:off x="6012986" y="8960641"/>
                <a:ext cx="670549" cy="675785"/>
              </a:xfrm>
              <a:custGeom>
                <a:avLst/>
                <a:gdLst>
                  <a:gd name="connsiteX0" fmla="*/ 1290709 w 1290709"/>
                  <a:gd name="connsiteY0" fmla="*/ 0 h 1300786"/>
                  <a:gd name="connsiteX1" fmla="*/ 0 w 1290709"/>
                  <a:gd name="connsiteY1" fmla="*/ 1300786 h 1300786"/>
                </a:gdLst>
                <a:ahLst/>
                <a:cxnLst>
                  <a:cxn ang="0">
                    <a:pos x="connsiteX0" y="connsiteY0"/>
                  </a:cxn>
                  <a:cxn ang="0">
                    <a:pos x="connsiteX1" y="connsiteY1"/>
                  </a:cxn>
                </a:cxnLst>
                <a:rect l="l" t="t" r="r" b="b"/>
                <a:pathLst>
                  <a:path w="1290709" h="1300786">
                    <a:moveTo>
                      <a:pt x="1290709" y="0"/>
                    </a:moveTo>
                    <a:lnTo>
                      <a:pt x="0" y="1300786"/>
                    </a:lnTo>
                  </a:path>
                </a:pathLst>
              </a:custGeom>
              <a:ln w="12700" cap="flat">
                <a:solidFill>
                  <a:schemeClr val="bg1">
                    <a:lumMod val="85000"/>
                  </a:schemeClr>
                </a:solid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F6FE72EB-4EE6-3B97-4A09-5A81889ACEEB}"/>
                  </a:ext>
                </a:extLst>
              </p:cNvPr>
              <p:cNvSpPr/>
              <p:nvPr/>
            </p:nvSpPr>
            <p:spPr>
              <a:xfrm>
                <a:off x="5776035" y="8841293"/>
                <a:ext cx="789064" cy="795131"/>
              </a:xfrm>
              <a:custGeom>
                <a:avLst/>
                <a:gdLst>
                  <a:gd name="connsiteX0" fmla="*/ 1290860 w 1290860"/>
                  <a:gd name="connsiteY0" fmla="*/ 0 h 1300786"/>
                  <a:gd name="connsiteX1" fmla="*/ 0 w 1290860"/>
                  <a:gd name="connsiteY1" fmla="*/ 1300786 h 1300786"/>
                </a:gdLst>
                <a:ahLst/>
                <a:cxnLst>
                  <a:cxn ang="0">
                    <a:pos x="connsiteX0" y="connsiteY0"/>
                  </a:cxn>
                  <a:cxn ang="0">
                    <a:pos x="connsiteX1" y="connsiteY1"/>
                  </a:cxn>
                </a:cxnLst>
                <a:rect l="l" t="t" r="r" b="b"/>
                <a:pathLst>
                  <a:path w="1290860" h="1300786">
                    <a:moveTo>
                      <a:pt x="1290860" y="0"/>
                    </a:moveTo>
                    <a:lnTo>
                      <a:pt x="0" y="1300786"/>
                    </a:lnTo>
                  </a:path>
                </a:pathLst>
              </a:custGeom>
              <a:ln w="12700" cap="flat">
                <a:solidFill>
                  <a:schemeClr val="bg1">
                    <a:lumMod val="85000"/>
                  </a:schemeClr>
                </a:solid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26AF702-A088-3F6E-FBA1-B7AA82AD143C}"/>
                  </a:ext>
                </a:extLst>
              </p:cNvPr>
              <p:cNvSpPr/>
              <p:nvPr/>
            </p:nvSpPr>
            <p:spPr>
              <a:xfrm>
                <a:off x="5539166" y="8721948"/>
                <a:ext cx="907497" cy="914475"/>
              </a:xfrm>
              <a:custGeom>
                <a:avLst/>
                <a:gdLst>
                  <a:gd name="connsiteX0" fmla="*/ 1290861 w 1290860"/>
                  <a:gd name="connsiteY0" fmla="*/ 0 h 1300786"/>
                  <a:gd name="connsiteX1" fmla="*/ 0 w 1290860"/>
                  <a:gd name="connsiteY1" fmla="*/ 1300786 h 1300786"/>
                </a:gdLst>
                <a:ahLst/>
                <a:cxnLst>
                  <a:cxn ang="0">
                    <a:pos x="connsiteX0" y="connsiteY0"/>
                  </a:cxn>
                  <a:cxn ang="0">
                    <a:pos x="connsiteX1" y="connsiteY1"/>
                  </a:cxn>
                </a:cxnLst>
                <a:rect l="l" t="t" r="r" b="b"/>
                <a:pathLst>
                  <a:path w="1290860" h="1300786">
                    <a:moveTo>
                      <a:pt x="1290861" y="0"/>
                    </a:moveTo>
                    <a:lnTo>
                      <a:pt x="0" y="1300786"/>
                    </a:lnTo>
                  </a:path>
                </a:pathLst>
              </a:custGeom>
              <a:ln w="12700" cap="flat">
                <a:solidFill>
                  <a:schemeClr val="bg1">
                    <a:lumMod val="85000"/>
                  </a:schemeClr>
                </a:solid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47DF3AA3-8EA8-90A3-ECB5-80DBADEB446A}"/>
                  </a:ext>
                </a:extLst>
              </p:cNvPr>
              <p:cNvSpPr/>
              <p:nvPr/>
            </p:nvSpPr>
            <p:spPr>
              <a:xfrm>
                <a:off x="5302292" y="8602600"/>
                <a:ext cx="1025935" cy="1033824"/>
              </a:xfrm>
              <a:custGeom>
                <a:avLst/>
                <a:gdLst>
                  <a:gd name="connsiteX0" fmla="*/ 1290860 w 1290860"/>
                  <a:gd name="connsiteY0" fmla="*/ 0 h 1300786"/>
                  <a:gd name="connsiteX1" fmla="*/ 0 w 1290860"/>
                  <a:gd name="connsiteY1" fmla="*/ 1300786 h 1300786"/>
                </a:gdLst>
                <a:ahLst/>
                <a:cxnLst>
                  <a:cxn ang="0">
                    <a:pos x="connsiteX0" y="connsiteY0"/>
                  </a:cxn>
                  <a:cxn ang="0">
                    <a:pos x="connsiteX1" y="connsiteY1"/>
                  </a:cxn>
                </a:cxnLst>
                <a:rect l="l" t="t" r="r" b="b"/>
                <a:pathLst>
                  <a:path w="1290860" h="1300786">
                    <a:moveTo>
                      <a:pt x="1290860" y="0"/>
                    </a:moveTo>
                    <a:lnTo>
                      <a:pt x="0" y="1300786"/>
                    </a:lnTo>
                  </a:path>
                </a:pathLst>
              </a:custGeom>
              <a:ln w="12700" cap="flat">
                <a:solidFill>
                  <a:schemeClr val="bg1">
                    <a:lumMod val="85000"/>
                  </a:schemeClr>
                </a:solidFill>
                <a:prstDash val="solid"/>
                <a:miter/>
              </a:ln>
            </p:spPr>
            <p:txBody>
              <a:bodyPr rtlCol="0" anchor="ctr"/>
              <a:lstStyle/>
              <a:p>
                <a:endParaRPr lang="en-US"/>
              </a:p>
            </p:txBody>
          </p:sp>
        </p:grpSp>
        <p:grpSp>
          <p:nvGrpSpPr>
            <p:cNvPr id="11" name="Graphic 8">
              <a:extLst>
                <a:ext uri="{FF2B5EF4-FFF2-40B4-BE49-F238E27FC236}">
                  <a16:creationId xmlns:a16="http://schemas.microsoft.com/office/drawing/2014/main" id="{AC3289CF-09B3-7069-4B76-09588AF84DDF}"/>
                </a:ext>
              </a:extLst>
            </p:cNvPr>
            <p:cNvGrpSpPr/>
            <p:nvPr/>
          </p:nvGrpSpPr>
          <p:grpSpPr>
            <a:xfrm flipH="1">
              <a:off x="11280562" y="5559865"/>
              <a:ext cx="911434" cy="1298132"/>
              <a:chOff x="5055426" y="8489952"/>
              <a:chExt cx="804949" cy="1146469"/>
            </a:xfrm>
          </p:grpSpPr>
          <p:sp>
            <p:nvSpPr>
              <p:cNvPr id="12" name="Freeform: Shape 11">
                <a:extLst>
                  <a:ext uri="{FF2B5EF4-FFF2-40B4-BE49-F238E27FC236}">
                    <a16:creationId xmlns:a16="http://schemas.microsoft.com/office/drawing/2014/main" id="{7A33D4D5-8187-BD37-1867-EBA824583467}"/>
                  </a:ext>
                </a:extLst>
              </p:cNvPr>
              <p:cNvSpPr/>
              <p:nvPr/>
            </p:nvSpPr>
            <p:spPr>
              <a:xfrm>
                <a:off x="5078021" y="8848144"/>
                <a:ext cx="782354" cy="788277"/>
              </a:xfrm>
              <a:custGeom>
                <a:avLst/>
                <a:gdLst>
                  <a:gd name="connsiteX0" fmla="*/ 1290861 w 1290860"/>
                  <a:gd name="connsiteY0" fmla="*/ 0 h 1300634"/>
                  <a:gd name="connsiteX1" fmla="*/ 0 w 1290860"/>
                  <a:gd name="connsiteY1" fmla="*/ 1300634 h 1300634"/>
                </a:gdLst>
                <a:ahLst/>
                <a:cxnLst>
                  <a:cxn ang="0">
                    <a:pos x="connsiteX0" y="connsiteY0"/>
                  </a:cxn>
                  <a:cxn ang="0">
                    <a:pos x="connsiteX1" y="connsiteY1"/>
                  </a:cxn>
                </a:cxnLst>
                <a:rect l="l" t="t" r="r" b="b"/>
                <a:pathLst>
                  <a:path w="1290860" h="1300634">
                    <a:moveTo>
                      <a:pt x="1290861" y="0"/>
                    </a:moveTo>
                    <a:lnTo>
                      <a:pt x="0" y="1300634"/>
                    </a:lnTo>
                  </a:path>
                </a:pathLst>
              </a:custGeom>
              <a:ln w="12700" cap="flat">
                <a:solidFill>
                  <a:schemeClr val="bg1">
                    <a:lumMod val="85000"/>
                  </a:schemeClr>
                </a:solid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0E8E5DF6-B228-1927-D581-550B588CDB68}"/>
                  </a:ext>
                </a:extLst>
              </p:cNvPr>
              <p:cNvSpPr/>
              <p:nvPr/>
            </p:nvSpPr>
            <p:spPr>
              <a:xfrm>
                <a:off x="5055426" y="8728797"/>
                <a:ext cx="686515" cy="691712"/>
              </a:xfrm>
              <a:custGeom>
                <a:avLst/>
                <a:gdLst>
                  <a:gd name="connsiteX0" fmla="*/ 1290860 w 1290860"/>
                  <a:gd name="connsiteY0" fmla="*/ 0 h 1300634"/>
                  <a:gd name="connsiteX1" fmla="*/ 0 w 1290860"/>
                  <a:gd name="connsiteY1" fmla="*/ 1300634 h 1300634"/>
                </a:gdLst>
                <a:ahLst/>
                <a:cxnLst>
                  <a:cxn ang="0">
                    <a:pos x="connsiteX0" y="connsiteY0"/>
                  </a:cxn>
                  <a:cxn ang="0">
                    <a:pos x="connsiteX1" y="connsiteY1"/>
                  </a:cxn>
                </a:cxnLst>
                <a:rect l="l" t="t" r="r" b="b"/>
                <a:pathLst>
                  <a:path w="1290860" h="1300634">
                    <a:moveTo>
                      <a:pt x="1290860" y="0"/>
                    </a:moveTo>
                    <a:lnTo>
                      <a:pt x="0" y="1300634"/>
                    </a:lnTo>
                  </a:path>
                </a:pathLst>
              </a:custGeom>
              <a:ln w="12700" cap="flat">
                <a:solidFill>
                  <a:schemeClr val="bg1">
                    <a:lumMod val="85000"/>
                  </a:schemeClr>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DF4889C4-3E2A-6838-32BC-1A667153D4EF}"/>
                  </a:ext>
                </a:extLst>
              </p:cNvPr>
              <p:cNvSpPr/>
              <p:nvPr/>
            </p:nvSpPr>
            <p:spPr>
              <a:xfrm>
                <a:off x="5055426" y="8609299"/>
                <a:ext cx="568078" cy="572447"/>
              </a:xfrm>
              <a:custGeom>
                <a:avLst/>
                <a:gdLst>
                  <a:gd name="connsiteX0" fmla="*/ 1290861 w 1290860"/>
                  <a:gd name="connsiteY0" fmla="*/ 0 h 1300786"/>
                  <a:gd name="connsiteX1" fmla="*/ 0 w 1290860"/>
                  <a:gd name="connsiteY1" fmla="*/ 1300786 h 1300786"/>
                </a:gdLst>
                <a:ahLst/>
                <a:cxnLst>
                  <a:cxn ang="0">
                    <a:pos x="connsiteX0" y="connsiteY0"/>
                  </a:cxn>
                  <a:cxn ang="0">
                    <a:pos x="connsiteX1" y="connsiteY1"/>
                  </a:cxn>
                </a:cxnLst>
                <a:rect l="l" t="t" r="r" b="b"/>
                <a:pathLst>
                  <a:path w="1290860" h="1300786">
                    <a:moveTo>
                      <a:pt x="1290861" y="0"/>
                    </a:moveTo>
                    <a:lnTo>
                      <a:pt x="0" y="1300786"/>
                    </a:lnTo>
                  </a:path>
                </a:pathLst>
              </a:custGeom>
              <a:ln w="12700" cap="flat">
                <a:solidFill>
                  <a:schemeClr val="bg1">
                    <a:lumMod val="85000"/>
                  </a:schemeClr>
                </a:solid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A5CCD32A-5E75-A627-E14D-6F44D12504A3}"/>
                  </a:ext>
                </a:extLst>
              </p:cNvPr>
              <p:cNvSpPr/>
              <p:nvPr/>
            </p:nvSpPr>
            <p:spPr>
              <a:xfrm>
                <a:off x="5055426" y="8489952"/>
                <a:ext cx="449490" cy="453000"/>
              </a:xfrm>
              <a:custGeom>
                <a:avLst/>
                <a:gdLst>
                  <a:gd name="connsiteX0" fmla="*/ 1290709 w 1290709"/>
                  <a:gd name="connsiteY0" fmla="*/ 0 h 1300786"/>
                  <a:gd name="connsiteX1" fmla="*/ 0 w 1290709"/>
                  <a:gd name="connsiteY1" fmla="*/ 1300787 h 1300786"/>
                </a:gdLst>
                <a:ahLst/>
                <a:cxnLst>
                  <a:cxn ang="0">
                    <a:pos x="connsiteX0" y="connsiteY0"/>
                  </a:cxn>
                  <a:cxn ang="0">
                    <a:pos x="connsiteX1" y="connsiteY1"/>
                  </a:cxn>
                </a:cxnLst>
                <a:rect l="l" t="t" r="r" b="b"/>
                <a:pathLst>
                  <a:path w="1290709" h="1300786">
                    <a:moveTo>
                      <a:pt x="1290709" y="0"/>
                    </a:moveTo>
                    <a:lnTo>
                      <a:pt x="0" y="1300787"/>
                    </a:lnTo>
                  </a:path>
                </a:pathLst>
              </a:custGeom>
              <a:ln w="12700" cap="flat">
                <a:solidFill>
                  <a:schemeClr val="bg1">
                    <a:lumMod val="85000"/>
                  </a:schemeClr>
                </a:solidFill>
                <a:prstDash val="solid"/>
                <a:miter/>
              </a:ln>
            </p:spPr>
            <p:txBody>
              <a:bodyPr rtlCol="0" anchor="ctr"/>
              <a:lstStyle/>
              <a:p>
                <a:endParaRPr lang="en-US"/>
              </a:p>
            </p:txBody>
          </p:sp>
        </p:grpSp>
      </p:grpSp>
      <p:pic>
        <p:nvPicPr>
          <p:cNvPr id="20" name="Graphic 19">
            <a:extLst>
              <a:ext uri="{FF2B5EF4-FFF2-40B4-BE49-F238E27FC236}">
                <a16:creationId xmlns:a16="http://schemas.microsoft.com/office/drawing/2014/main" id="{CF0D4489-DE7F-FE2F-298A-D109E1B47D0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19161" y="2357437"/>
            <a:ext cx="5866264" cy="423863"/>
          </a:xfrm>
          <a:prstGeom prst="rect">
            <a:avLst/>
          </a:prstGeom>
        </p:spPr>
      </p:pic>
      <p:sp>
        <p:nvSpPr>
          <p:cNvPr id="2" name="Title 1">
            <a:extLst>
              <a:ext uri="{FF2B5EF4-FFF2-40B4-BE49-F238E27FC236}">
                <a16:creationId xmlns:a16="http://schemas.microsoft.com/office/drawing/2014/main" id="{F1136817-8D12-7A19-C49E-B7812A53F312}"/>
              </a:ext>
            </a:extLst>
          </p:cNvPr>
          <p:cNvSpPr>
            <a:spLocks noGrp="1"/>
          </p:cNvSpPr>
          <p:nvPr>
            <p:ph type="title"/>
          </p:nvPr>
        </p:nvSpPr>
        <p:spPr>
          <a:xfrm>
            <a:off x="604894" y="3388484"/>
            <a:ext cx="11018520" cy="677108"/>
          </a:xfrm>
        </p:spPr>
        <p:txBody>
          <a:bodyPr anchor="ctr"/>
          <a:lstStyle>
            <a:lvl1pPr>
              <a:defRPr sz="4400">
                <a:solidFill>
                  <a:schemeClr val="bg2"/>
                </a:solidFill>
              </a:defRPr>
            </a:lvl1pPr>
          </a:lstStyle>
          <a:p>
            <a:r>
              <a:rPr lang="en-US"/>
              <a:t>Click to edit Master title style</a:t>
            </a:r>
          </a:p>
        </p:txBody>
      </p:sp>
    </p:spTree>
    <p:extLst>
      <p:ext uri="{BB962C8B-B14F-4D97-AF65-F5344CB8AC3E}">
        <p14:creationId xmlns:p14="http://schemas.microsoft.com/office/powerpoint/2010/main" val="2382552298"/>
      </p:ext>
    </p:extLst>
  </p:cSld>
  <p:clrMapOvr>
    <a:masterClrMapping/>
  </p:clrMapOvr>
  <p:transition>
    <p:fade/>
  </p:transition>
  <p:extLst>
    <p:ext uri="{DCECCB84-F9BA-43D5-87BE-67443E8EF086}">
      <p15:sldGuideLst xmlns:p15="http://schemas.microsoft.com/office/powerpoint/2012/main">
        <p15:guide id="28" orient="horz" pos="864">
          <p15:clr>
            <a:srgbClr val="5ACBF0"/>
          </p15:clr>
        </p15:guide>
        <p15:guide id="29" orient="horz" pos="1272">
          <p15:clr>
            <a:srgbClr val="5ACBF0"/>
          </p15:clr>
        </p15:guide>
        <p15:guide id="30" orient="horz" pos="288">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Text Placeholder 4">
            <a:extLst>
              <a:ext uri="{FF2B5EF4-FFF2-40B4-BE49-F238E27FC236}">
                <a16:creationId xmlns:a16="http://schemas.microsoft.com/office/drawing/2014/main" id="{3134AA3C-2F0D-D667-86A9-3A48F0A2264F}"/>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182280717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Main">
    <p:bg>
      <p:bgPr>
        <a:solidFill>
          <a:srgbClr val="F2F2F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79438" y="499491"/>
            <a:ext cx="11033124" cy="492443"/>
          </a:xfrm>
        </p:spPr>
        <p:txBody>
          <a:bodyPr/>
          <a:lstStyle>
            <a:lvl1pPr algn="ctr">
              <a:defRPr sz="32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66881319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_TITLE PAGE (No social)">
    <p:bg>
      <p:bgPr>
        <a:solidFill>
          <a:schemeClr val="bg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983ADA9-62AA-7335-4CA2-6361EEF0E220}"/>
              </a:ext>
            </a:extLst>
          </p:cNvPr>
          <p:cNvSpPr>
            <a:spLocks noGrp="1"/>
          </p:cNvSpPr>
          <p:nvPr>
            <p:ph type="title"/>
          </p:nvPr>
        </p:nvSpPr>
        <p:spPr>
          <a:xfrm>
            <a:off x="588263" y="457200"/>
            <a:ext cx="11018520" cy="553998"/>
          </a:xfrm>
        </p:spPr>
        <p:txBody>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598669942"/>
      </p:ext>
    </p:extLst>
  </p:cSld>
  <p:clrMapOvr>
    <a:masterClrMapping/>
  </p:clrMapOvr>
  <p:transition>
    <p:fade/>
  </p:transition>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pic>
        <p:nvPicPr>
          <p:cNvPr id="3" name="Picture 2" descr="A close-up of a spiral&#10;&#10;Description automatically generated">
            <a:extLst>
              <a:ext uri="{FF2B5EF4-FFF2-40B4-BE49-F238E27FC236}">
                <a16:creationId xmlns:a16="http://schemas.microsoft.com/office/drawing/2014/main" id="{DAF52E76-AE2A-0370-8FD2-86EA8BAB10E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4B137349-BAF1-116C-DF5F-62F8AEEA2544}"/>
              </a:ext>
            </a:extLst>
          </p:cNvPr>
          <p:cNvSpPr/>
          <p:nvPr userDrawn="1"/>
        </p:nvSpPr>
        <p:spPr bwMode="auto">
          <a:xfrm>
            <a:off x="0" y="0"/>
            <a:ext cx="12192000" cy="6858000"/>
          </a:xfrm>
          <a:prstGeom prst="rect">
            <a:avLst/>
          </a:prstGeom>
          <a:solidFill>
            <a:schemeClr val="bg1">
              <a:alpha val="2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9" name="Title 1"/>
          <p:cNvSpPr>
            <a:spLocks noGrp="1"/>
          </p:cNvSpPr>
          <p:nvPr>
            <p:ph type="title" hasCustomPrompt="1"/>
          </p:nvPr>
        </p:nvSpPr>
        <p:spPr>
          <a:xfrm>
            <a:off x="584200" y="1523049"/>
            <a:ext cx="4080397" cy="1231106"/>
          </a:xfrm>
          <a:noFill/>
        </p:spPr>
        <p:txBody>
          <a:bodyPr wrap="square" lIns="0" tIns="0" rIns="0" bIns="0" anchor="b" anchorCtr="0">
            <a:spAutoFit/>
          </a:bodyPr>
          <a:lstStyle>
            <a:lvl1pPr>
              <a:defRPr sz="4000" spc="-50"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182779"/>
            <a:ext cx="4080397" cy="246221"/>
          </a:xfrm>
          <a:noFill/>
        </p:spPr>
        <p:txBody>
          <a:bodyPr wrap="square" lIns="0" tIns="0" rIns="0" bIns="0">
            <a:spAutoFit/>
          </a:bodyPr>
          <a:lstStyle>
            <a:lvl1pPr marL="0" indent="0">
              <a:spcBef>
                <a:spcPts val="0"/>
              </a:spcBef>
              <a:buNone/>
              <a:defRPr sz="1600" spc="0" baseline="0">
                <a:solidFill>
                  <a:schemeClr val="tx1"/>
                </a:solidFill>
                <a:latin typeface="+mn-lt"/>
                <a:cs typeface="Segoe Sans Display" pitchFamily="2"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10F14652-D871-8820-D232-EB6A0EB3EF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9569300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Text Placeholder 4">
            <a:extLst>
              <a:ext uri="{FF2B5EF4-FFF2-40B4-BE49-F238E27FC236}">
                <a16:creationId xmlns:a16="http://schemas.microsoft.com/office/drawing/2014/main" id="{3134AA3C-2F0D-D667-86A9-3A48F0A2264F}"/>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325185903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159697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3774789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Text Placeholder 4">
            <a:extLst>
              <a:ext uri="{FF2B5EF4-FFF2-40B4-BE49-F238E27FC236}">
                <a16:creationId xmlns:a16="http://schemas.microsoft.com/office/drawing/2014/main" id="{92F8D753-D581-8D98-7561-3F1A83FEAD74}"/>
              </a:ext>
            </a:extLst>
          </p:cNvPr>
          <p:cNvSpPr>
            <a:spLocks noGrp="1"/>
          </p:cNvSpPr>
          <p:nvPr>
            <p:ph type="body" sz="quarter" idx="10" hasCustomPrompt="1"/>
          </p:nvPr>
        </p:nvSpPr>
        <p:spPr>
          <a:xfrm>
            <a:off x="588263" y="1068000"/>
            <a:ext cx="11018520" cy="276999"/>
          </a:xfrm>
        </p:spPr>
        <p:txBody>
          <a:bodyPr/>
          <a:lstStyle>
            <a:lvl1pPr marL="0" indent="0">
              <a:buNone/>
              <a:defRPr sz="1800">
                <a:latin typeface="+mj-lt"/>
              </a:defRPr>
            </a:lvl1pPr>
            <a:lvl5pPr>
              <a:defRPr/>
            </a:lvl5pPr>
          </a:lstStyle>
          <a:p>
            <a:pPr lvl="0"/>
            <a:r>
              <a:rPr lang="en-US"/>
              <a:t>Click to edit subtitle</a:t>
            </a:r>
          </a:p>
        </p:txBody>
      </p:sp>
    </p:spTree>
    <p:extLst>
      <p:ext uri="{BB962C8B-B14F-4D97-AF65-F5344CB8AC3E}">
        <p14:creationId xmlns:p14="http://schemas.microsoft.com/office/powerpoint/2010/main" val="157649584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4">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2">
          <p15:clr>
            <a:srgbClr val="5ACBF0"/>
          </p15:clr>
        </p15:guide>
        <p15:guide id="30" orient="horz" pos="288">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pic>
        <p:nvPicPr>
          <p:cNvPr id="4" name="Picture 3" descr="A blue and white background&#10;&#10;Description automatically generated">
            <a:extLst>
              <a:ext uri="{FF2B5EF4-FFF2-40B4-BE49-F238E27FC236}">
                <a16:creationId xmlns:a16="http://schemas.microsoft.com/office/drawing/2014/main" id="{61B73DCD-0D98-F3CB-D72D-80FCF3114AB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2078570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7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Text Placeholder 4">
            <a:extLst>
              <a:ext uri="{FF2B5EF4-FFF2-40B4-BE49-F238E27FC236}">
                <a16:creationId xmlns:a16="http://schemas.microsoft.com/office/drawing/2014/main" id="{92F8D753-D581-8D98-7561-3F1A83FEAD74}"/>
              </a:ext>
            </a:extLst>
          </p:cNvPr>
          <p:cNvSpPr>
            <a:spLocks noGrp="1"/>
          </p:cNvSpPr>
          <p:nvPr>
            <p:ph type="body" sz="quarter" idx="10" hasCustomPrompt="1"/>
          </p:nvPr>
        </p:nvSpPr>
        <p:spPr>
          <a:xfrm>
            <a:off x="588263" y="1068000"/>
            <a:ext cx="11018520" cy="276999"/>
          </a:xfrm>
        </p:spPr>
        <p:txBody>
          <a:bodyPr/>
          <a:lstStyle>
            <a:lvl1pPr marL="0" indent="0">
              <a:buNone/>
              <a:defRPr sz="1800">
                <a:latin typeface="+mj-lt"/>
              </a:defRPr>
            </a:lvl1pPr>
            <a:lvl5pPr>
              <a:defRPr/>
            </a:lvl5pPr>
          </a:lstStyle>
          <a:p>
            <a:pPr lvl="0"/>
            <a:r>
              <a:rPr lang="en-US"/>
              <a:t>Click to edit subtitle</a:t>
            </a:r>
          </a:p>
        </p:txBody>
      </p:sp>
    </p:spTree>
    <p:extLst>
      <p:ext uri="{BB962C8B-B14F-4D97-AF65-F5344CB8AC3E}">
        <p14:creationId xmlns:p14="http://schemas.microsoft.com/office/powerpoint/2010/main" val="297049218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1_Title Only - left side ">
    <p:spTree>
      <p:nvGrpSpPr>
        <p:cNvPr id="1" name=""/>
        <p:cNvGrpSpPr/>
        <p:nvPr/>
      </p:nvGrpSpPr>
      <p:grpSpPr>
        <a:xfrm>
          <a:off x="0" y="0"/>
          <a:ext cx="0" cy="0"/>
          <a:chOff x="0" y="0"/>
          <a:chExt cx="0" cy="0"/>
        </a:xfrm>
      </p:grpSpPr>
      <p:pic>
        <p:nvPicPr>
          <p:cNvPr id="3" name="Picture 2" descr="A close-up of a curved object">
            <a:extLst>
              <a:ext uri="{FF2B5EF4-FFF2-40B4-BE49-F238E27FC236}">
                <a16:creationId xmlns:a16="http://schemas.microsoft.com/office/drawing/2014/main" id="{65978E02-7B42-4283-0732-A5ECD04C20F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FD9B2C81-3582-FD54-9197-2A2E6EA52FF9}"/>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03703516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99761734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Sans Display" pitchFamily="2" charset="0"/>
              </a:defRPr>
            </a:lvl1pPr>
          </a:lstStyle>
          <a:p>
            <a:r>
              <a:rPr lang="en-US"/>
              <a:t>Click to edit Master title style</a:t>
            </a:r>
          </a:p>
        </p:txBody>
      </p:sp>
    </p:spTree>
    <p:extLst>
      <p:ext uri="{BB962C8B-B14F-4D97-AF65-F5344CB8AC3E}">
        <p14:creationId xmlns:p14="http://schemas.microsoft.com/office/powerpoint/2010/main" val="21265230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7" name="Picture 6">
            <a:extLst>
              <a:ext uri="{FF2B5EF4-FFF2-40B4-BE49-F238E27FC236}">
                <a16:creationId xmlns:a16="http://schemas.microsoft.com/office/drawing/2014/main" id="{8111608B-3482-A33C-BA63-70C5869A2AC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1" y="0"/>
            <a:ext cx="6858000" cy="6861846"/>
          </a:xfrm>
          <a:prstGeom prst="rect">
            <a:avLst/>
          </a:prstGeom>
        </p:spPr>
      </p:pic>
    </p:spTree>
    <p:extLst>
      <p:ext uri="{BB962C8B-B14F-4D97-AF65-F5344CB8AC3E}">
        <p14:creationId xmlns:p14="http://schemas.microsoft.com/office/powerpoint/2010/main" val="33424669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8" name="Picture 7">
            <a:extLst>
              <a:ext uri="{FF2B5EF4-FFF2-40B4-BE49-F238E27FC236}">
                <a16:creationId xmlns:a16="http://schemas.microsoft.com/office/drawing/2014/main" id="{27F67BE8-1773-C479-4149-41024CAFA3D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34000" y="0"/>
            <a:ext cx="6858000" cy="6858000"/>
          </a:xfrm>
          <a:prstGeom prst="rect">
            <a:avLst/>
          </a:prstGeom>
        </p:spPr>
      </p:pic>
    </p:spTree>
    <p:extLst>
      <p:ext uri="{BB962C8B-B14F-4D97-AF65-F5344CB8AC3E}">
        <p14:creationId xmlns:p14="http://schemas.microsoft.com/office/powerpoint/2010/main" val="13826412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4">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78808"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4" name="Picture 3" descr="A close-up of a colorful wave&#10;&#10;Description automatically generated">
            <a:extLst>
              <a:ext uri="{FF2B5EF4-FFF2-40B4-BE49-F238E27FC236}">
                <a16:creationId xmlns:a16="http://schemas.microsoft.com/office/drawing/2014/main" id="{7E23DEF3-55CD-9793-23E4-712C6621B71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6632" cy="6858000"/>
          </a:xfrm>
          <a:prstGeom prst="rect">
            <a:avLst/>
          </a:prstGeom>
        </p:spPr>
      </p:pic>
    </p:spTree>
    <p:extLst>
      <p:ext uri="{BB962C8B-B14F-4D97-AF65-F5344CB8AC3E}">
        <p14:creationId xmlns:p14="http://schemas.microsoft.com/office/powerpoint/2010/main" val="6466538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360">
          <p15:clr>
            <a:srgbClr val="5ACBF0"/>
          </p15:clr>
        </p15:guide>
        <p15:guide id="3" orient="horz" pos="1910">
          <p15:clr>
            <a:srgbClr val="5ACBF0"/>
          </p15:clr>
        </p15:guide>
        <p15:guide id="4" pos="3000">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455055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151337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544214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nk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595896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ig Numb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53C62E-72E5-F065-0EA5-5455A61A105D}"/>
              </a:ext>
            </a:extLst>
          </p:cNvPr>
          <p:cNvSpPr>
            <a:spLocks noGrp="1"/>
          </p:cNvSpPr>
          <p:nvPr>
            <p:ph type="title" hasCustomPrompt="1"/>
          </p:nvPr>
        </p:nvSpPr>
        <p:spPr>
          <a:xfrm>
            <a:off x="2147823" y="1778853"/>
            <a:ext cx="7896354" cy="2462213"/>
          </a:xfrm>
        </p:spPr>
        <p:txBody>
          <a:bodyPr/>
          <a:lstStyle>
            <a:lvl1pPr marL="0" indent="0" algn="ctr">
              <a:buFont typeface="Arial" panose="020B0604020202020204" pitchFamily="34" charset="0"/>
              <a:buNone/>
              <a:defRPr sz="16000">
                <a:latin typeface="+mn-lt"/>
              </a:defRPr>
            </a:lvl1pPr>
          </a:lstStyle>
          <a:p>
            <a:r>
              <a:rPr lang="en-US"/>
              <a:t>##</a:t>
            </a:r>
          </a:p>
        </p:txBody>
      </p:sp>
      <p:sp>
        <p:nvSpPr>
          <p:cNvPr id="6" name="Text Placeholder 5">
            <a:extLst>
              <a:ext uri="{FF2B5EF4-FFF2-40B4-BE49-F238E27FC236}">
                <a16:creationId xmlns:a16="http://schemas.microsoft.com/office/drawing/2014/main" id="{E61FDE9D-CE47-EE58-DDEB-A4E2C9956FDB}"/>
              </a:ext>
            </a:extLst>
          </p:cNvPr>
          <p:cNvSpPr>
            <a:spLocks noGrp="1"/>
          </p:cNvSpPr>
          <p:nvPr>
            <p:ph type="body" sz="quarter" idx="10" hasCustomPrompt="1"/>
          </p:nvPr>
        </p:nvSpPr>
        <p:spPr>
          <a:xfrm>
            <a:off x="2146300" y="4253885"/>
            <a:ext cx="7899400" cy="246221"/>
          </a:xfrm>
        </p:spPr>
        <p:txBody>
          <a:bodyPr/>
          <a:lstStyle>
            <a:lvl1pPr marL="0" indent="0" algn="ctr">
              <a:buNone/>
              <a:defRPr sz="16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subtext style</a:t>
            </a:r>
          </a:p>
        </p:txBody>
      </p:sp>
      <p:sp>
        <p:nvSpPr>
          <p:cNvPr id="7" name="Text Placeholder 5">
            <a:extLst>
              <a:ext uri="{FF2B5EF4-FFF2-40B4-BE49-F238E27FC236}">
                <a16:creationId xmlns:a16="http://schemas.microsoft.com/office/drawing/2014/main" id="{483921F1-D334-EC88-D639-C6492418B9DD}"/>
              </a:ext>
            </a:extLst>
          </p:cNvPr>
          <p:cNvSpPr>
            <a:spLocks noGrp="1"/>
          </p:cNvSpPr>
          <p:nvPr>
            <p:ph type="body" sz="quarter" idx="11" hasCustomPrompt="1"/>
          </p:nvPr>
        </p:nvSpPr>
        <p:spPr>
          <a:xfrm>
            <a:off x="2146300" y="5384185"/>
            <a:ext cx="7899400" cy="153888"/>
          </a:xfrm>
        </p:spPr>
        <p:txBody>
          <a:bodyPr/>
          <a:lstStyle>
            <a:lvl1pPr marL="0" indent="0" algn="ctr">
              <a:buNone/>
              <a:defRPr sz="1000"/>
            </a:lvl1pPr>
            <a:lvl2pPr marL="228600" indent="0" algn="ctr">
              <a:buNone/>
              <a:defRPr/>
            </a:lvl2pPr>
            <a:lvl3pPr marL="457200" indent="0" algn="ctr">
              <a:buNone/>
              <a:defRPr/>
            </a:lvl3pPr>
            <a:lvl4pPr marL="661988" indent="0" algn="ctr">
              <a:buNone/>
              <a:defRPr/>
            </a:lvl4pPr>
            <a:lvl5pPr marL="855663" indent="0" algn="ctr">
              <a:buNone/>
              <a:defRPr/>
            </a:lvl5pPr>
          </a:lstStyle>
          <a:p>
            <a:pPr lvl="0"/>
            <a:r>
              <a:rPr lang="en-US"/>
              <a:t>Click to edit footer style</a:t>
            </a:r>
          </a:p>
        </p:txBody>
      </p:sp>
    </p:spTree>
    <p:extLst>
      <p:ext uri="{BB962C8B-B14F-4D97-AF65-F5344CB8AC3E}">
        <p14:creationId xmlns:p14="http://schemas.microsoft.com/office/powerpoint/2010/main" val="62024721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2">
          <p15:clr>
            <a:srgbClr val="A4A3A4"/>
          </p15:clr>
        </p15:guide>
        <p15:guide id="24" pos="6120">
          <p15:clr>
            <a:srgbClr val="A4A3A4"/>
          </p15:clr>
        </p15:guide>
        <p15:guide id="25" pos="6308">
          <p15:clr>
            <a:srgbClr val="A4A3A4"/>
          </p15:clr>
        </p15:guide>
        <p15:guide id="26" pos="6717">
          <p15:clr>
            <a:srgbClr val="A4A3A4"/>
          </p15:clr>
        </p15:guide>
        <p15:guide id="27" pos="6900">
          <p15:clr>
            <a:srgbClr val="A4A3A4"/>
          </p15:clr>
        </p15:guide>
        <p15:guide id="28" orient="horz" pos="888">
          <p15:clr>
            <a:srgbClr val="5ACBF0"/>
          </p15:clr>
        </p15:guide>
        <p15:guide id="29" orient="horz" pos="1271">
          <p15:clr>
            <a:srgbClr val="5ACBF0"/>
          </p15:clr>
        </p15:guide>
        <p15:guide id="30" orient="horz" pos="288">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28B26F-D58F-C59C-79A9-B632CC130CA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4925569"/>
            <a:ext cx="12192000" cy="1932431"/>
          </a:xfrm>
          <a:prstGeom prst="rect">
            <a:avLst/>
          </a:prstGeom>
        </p:spPr>
      </p:pic>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570830" y="3121223"/>
            <a:ext cx="5958557" cy="307777"/>
          </a:xfrm>
        </p:spPr>
        <p:txBody>
          <a:bodyPr anchor="b" anchorCtr="0"/>
          <a:lstStyle>
            <a:lvl1pPr>
              <a:defRPr sz="20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571500" y="3647032"/>
            <a:ext cx="5957887" cy="246221"/>
          </a:xfrm>
        </p:spPr>
        <p:txBody>
          <a:bodyPr/>
          <a:lstStyle>
            <a:lvl1pPr marL="0" indent="0" algn="r">
              <a:buNone/>
              <a:defRPr sz="1600"/>
            </a:lvl1pPr>
          </a:lstStyle>
          <a:p>
            <a:pPr lvl="0"/>
            <a:r>
              <a:rPr lang="en-US"/>
              <a:t>Quote author, Title, Organization</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4F713963-A5EA-2AC4-41B1-2A1162C6E1A4}"/>
              </a:ext>
            </a:extLst>
          </p:cNvPr>
          <p:cNvSpPr>
            <a:spLocks noGrp="1"/>
          </p:cNvSpPr>
          <p:nvPr>
            <p:ph type="pic" sz="quarter" idx="11" hasCustomPrompt="1"/>
          </p:nvPr>
        </p:nvSpPr>
        <p:spPr bwMode="ltGray">
          <a:xfrm>
            <a:off x="7505699" y="1371600"/>
            <a:ext cx="4114800" cy="411480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120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0800000">
            <a:off x="570830" y="585788"/>
            <a:ext cx="674370" cy="587754"/>
          </a:xfrm>
          <a:prstGeom prst="rect">
            <a:avLst/>
          </a:prstGeom>
        </p:spPr>
      </p:pic>
    </p:spTree>
    <p:extLst>
      <p:ext uri="{BB962C8B-B14F-4D97-AF65-F5344CB8AC3E}">
        <p14:creationId xmlns:p14="http://schemas.microsoft.com/office/powerpoint/2010/main" val="3314898320"/>
      </p:ext>
    </p:extLst>
  </p:cSld>
  <p:clrMapOvr>
    <a:masterClrMapping/>
  </p:clrMapOvr>
  <p:transition>
    <p:fade/>
  </p:transition>
  <p:extLst>
    <p:ext uri="{DCECCB84-F9BA-43D5-87BE-67443E8EF086}">
      <p15:sldGuideLst xmlns:p15="http://schemas.microsoft.com/office/powerpoint/2012/main">
        <p15:guide id="1" orient="horz" pos="2184">
          <p15:clr>
            <a:srgbClr val="FBAE40"/>
          </p15:clr>
        </p15:guide>
        <p15:guide id="2" pos="3528">
          <p15:clr>
            <a:srgbClr val="FBAE40"/>
          </p15:clr>
        </p15:guide>
        <p15:guide id="3" pos="3168">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Sans Display" pitchFamily="2" charset="0"/>
                <a:ea typeface="Segoe Sans Display" pitchFamily="2" charset="0"/>
                <a:cs typeface="Segoe Sans Display" pitchFamily="2"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Sans Display" pitchFamily="2" charset="0"/>
                <a:ea typeface="Segoe Sans Display" pitchFamily="2" charset="0"/>
                <a:cs typeface="Segoe Sans Display" pitchFamily="2" charset="0"/>
              </a:defRPr>
            </a:lvl1pPr>
          </a:lstStyle>
          <a:p>
            <a:pPr lvl="0"/>
            <a:r>
              <a:rPr lang="en-US"/>
              <a:t>Next:</a:t>
            </a:r>
          </a:p>
        </p:txBody>
      </p:sp>
    </p:spTree>
    <p:extLst>
      <p:ext uri="{BB962C8B-B14F-4D97-AF65-F5344CB8AC3E}">
        <p14:creationId xmlns:p14="http://schemas.microsoft.com/office/powerpoint/2010/main" val="135031282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706143"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dirty="0">
                <a:solidFill>
                  <a:schemeClr val="tx1"/>
                </a:solidFill>
                <a:latin typeface="+mn-lt"/>
                <a:ea typeface="+mn-ea"/>
                <a:cs typeface="Segoe UI" panose="020B0502040204020203" pitchFamily="34" charset="0"/>
              </a:rPr>
              <a:t>© Copyright Microsoft Corporation. </a:t>
            </a:r>
            <a:r>
              <a:rPr lang="en-US" sz="1000" kern="1200" spc="0" baseline="0" dirty="0" err="1">
                <a:solidFill>
                  <a:schemeClr val="tx1"/>
                </a:solidFill>
                <a:latin typeface="+mn-lt"/>
                <a:ea typeface="+mn-ea"/>
                <a:cs typeface="Segoe UI" panose="020B0502040204020203" pitchFamily="34" charset="0"/>
              </a:rPr>
              <a:t>Todos</a:t>
            </a:r>
            <a:r>
              <a:rPr lang="en-US" sz="1000" kern="1200" spc="0" baseline="0" dirty="0">
                <a:solidFill>
                  <a:schemeClr val="tx1"/>
                </a:solidFill>
                <a:latin typeface="+mn-lt"/>
                <a:ea typeface="+mn-ea"/>
                <a:cs typeface="Segoe UI" panose="020B0502040204020203" pitchFamily="34" charset="0"/>
              </a:rPr>
              <a:t> </a:t>
            </a:r>
            <a:r>
              <a:rPr lang="en-US" sz="1000" kern="1200" spc="0" baseline="0" dirty="0" err="1">
                <a:solidFill>
                  <a:schemeClr val="tx1"/>
                </a:solidFill>
                <a:latin typeface="+mn-lt"/>
                <a:ea typeface="+mn-ea"/>
                <a:cs typeface="Segoe UI" panose="020B0502040204020203" pitchFamily="34" charset="0"/>
              </a:rPr>
              <a:t>os</a:t>
            </a:r>
            <a:r>
              <a:rPr lang="en-US" sz="1000" kern="1200" spc="0" baseline="0" dirty="0">
                <a:solidFill>
                  <a:schemeClr val="tx1"/>
                </a:solidFill>
                <a:latin typeface="+mn-lt"/>
                <a:ea typeface="+mn-ea"/>
                <a:cs typeface="Segoe UI" panose="020B0502040204020203" pitchFamily="34" charset="0"/>
              </a:rPr>
              <a:t> </a:t>
            </a:r>
            <a:r>
              <a:rPr lang="en-US" sz="1000" kern="1200" spc="0" baseline="0" dirty="0" err="1">
                <a:solidFill>
                  <a:schemeClr val="tx1"/>
                </a:solidFill>
                <a:latin typeface="+mn-lt"/>
                <a:ea typeface="+mn-ea"/>
                <a:cs typeface="Segoe UI" panose="020B0502040204020203" pitchFamily="34" charset="0"/>
              </a:rPr>
              <a:t>direitos</a:t>
            </a:r>
            <a:r>
              <a:rPr lang="en-US" sz="1000" kern="1200" spc="0" baseline="0" dirty="0">
                <a:solidFill>
                  <a:schemeClr val="tx1"/>
                </a:solidFill>
                <a:latin typeface="+mn-lt"/>
                <a:ea typeface="+mn-ea"/>
                <a:cs typeface="Segoe UI" panose="020B0502040204020203" pitchFamily="34" charset="0"/>
              </a:rPr>
              <a:t> </a:t>
            </a:r>
            <a:r>
              <a:rPr lang="en-US" sz="1000" kern="1200" spc="0" baseline="0" dirty="0" err="1">
                <a:solidFill>
                  <a:schemeClr val="tx1"/>
                </a:solidFill>
                <a:latin typeface="+mn-lt"/>
                <a:ea typeface="+mn-ea"/>
                <a:cs typeface="Segoe UI" panose="020B0502040204020203" pitchFamily="34" charset="0"/>
              </a:rPr>
              <a:t>reservados</a:t>
            </a:r>
            <a:r>
              <a:rPr lang="en-US" sz="1000" kern="1200" spc="0" baseline="0" dirty="0">
                <a:solidFill>
                  <a:schemeClr val="tx1"/>
                </a:solidFill>
                <a:latin typeface="+mn-lt"/>
                <a:ea typeface="+mn-ea"/>
                <a:cs typeface="Segoe UI" panose="020B0502040204020203" pitchFamily="34" charset="0"/>
              </a:rPr>
              <a:t>.</a:t>
            </a:r>
          </a:p>
        </p:txBody>
      </p:sp>
    </p:spTree>
    <p:extLst>
      <p:ext uri="{BB962C8B-B14F-4D97-AF65-F5344CB8AC3E}">
        <p14:creationId xmlns:p14="http://schemas.microsoft.com/office/powerpoint/2010/main" val="5608228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47554887"/>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59468282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Blank_with Head">
    <p:spTree>
      <p:nvGrpSpPr>
        <p:cNvPr id="1" name=""/>
        <p:cNvGrpSpPr/>
        <p:nvPr/>
      </p:nvGrpSpPr>
      <p:grpSpPr>
        <a:xfrm>
          <a:off x="0" y="0"/>
          <a:ext cx="0" cy="0"/>
          <a:chOff x="0" y="0"/>
          <a:chExt cx="0" cy="0"/>
        </a:xfrm>
      </p:grpSpPr>
      <p:pic>
        <p:nvPicPr>
          <p:cNvPr id="3" name="Picture 2" descr="A blue and white background&#10;&#10;Description automatically generated">
            <a:extLst>
              <a:ext uri="{FF2B5EF4-FFF2-40B4-BE49-F238E27FC236}">
                <a16:creationId xmlns:a16="http://schemas.microsoft.com/office/drawing/2014/main" id="{594F2FE5-E83C-FD34-6F42-2F895F0DD4B6}"/>
              </a:ext>
            </a:extLst>
          </p:cNvPr>
          <p:cNvPicPr>
            <a:picLocks noChangeAspect="1"/>
          </p:cNvPicPr>
          <p:nvPr userDrawn="1"/>
        </p:nvPicPr>
        <p:blipFill>
          <a:blip r:embed="rId2"/>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67725991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1-column_Text">
    <p:bg>
      <p:bgRef idx="1001">
        <a:schemeClr val="bg1"/>
      </p:bgRef>
    </p:bg>
    <p:spTree>
      <p:nvGrpSpPr>
        <p:cNvPr id="1" name=""/>
        <p:cNvGrpSpPr/>
        <p:nvPr/>
      </p:nvGrpSpPr>
      <p:grpSpPr>
        <a:xfrm>
          <a:off x="0" y="0"/>
          <a:ext cx="0" cy="0"/>
          <a:chOff x="0" y="0"/>
          <a:chExt cx="0" cy="0"/>
        </a:xfrm>
      </p:grpSpPr>
      <p:pic>
        <p:nvPicPr>
          <p:cNvPr id="5" name="Picture 4" descr="A blue and white background&#10;&#10;Description automatically generated">
            <a:extLst>
              <a:ext uri="{FF2B5EF4-FFF2-40B4-BE49-F238E27FC236}">
                <a16:creationId xmlns:a16="http://schemas.microsoft.com/office/drawing/2014/main" id="{84C13370-21B5-337A-CC11-29873A7313F3}"/>
              </a:ext>
            </a:extLst>
          </p:cNvPr>
          <p:cNvPicPr>
            <a:picLocks noChangeAspect="1"/>
          </p:cNvPicPr>
          <p:nvPr userDrawn="1"/>
        </p:nvPicPr>
        <p:blipFill>
          <a:blip r:embed="rId2"/>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50897815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539282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Blank_with Head">
    <p:spTree>
      <p:nvGrpSpPr>
        <p:cNvPr id="1" name=""/>
        <p:cNvGrpSpPr/>
        <p:nvPr/>
      </p:nvGrpSpPr>
      <p:grpSpPr>
        <a:xfrm>
          <a:off x="0" y="0"/>
          <a:ext cx="0" cy="0"/>
          <a:chOff x="0" y="0"/>
          <a:chExt cx="0" cy="0"/>
        </a:xfrm>
      </p:grpSpPr>
      <p:pic>
        <p:nvPicPr>
          <p:cNvPr id="5" name="Picture 4" descr="A blurry image of a blue and white sky&#10;&#10;Description automatically generated">
            <a:extLst>
              <a:ext uri="{FF2B5EF4-FFF2-40B4-BE49-F238E27FC236}">
                <a16:creationId xmlns:a16="http://schemas.microsoft.com/office/drawing/2014/main" id="{B1518538-021B-0EE2-1F16-D8E5F85D09C2}"/>
              </a:ext>
            </a:extLst>
          </p:cNvPr>
          <p:cNvPicPr>
            <a:picLocks noChangeAspect="1"/>
          </p:cNvPicPr>
          <p:nvPr userDrawn="1"/>
        </p:nvPicPr>
        <p:blipFill>
          <a:blip r:embed="rId2"/>
          <a:srcRect b="16667"/>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05320613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_1-column_Text">
    <p:bg>
      <p:bgRef idx="1001">
        <a:schemeClr val="bg1"/>
      </p:bgRef>
    </p:bg>
    <p:spTree>
      <p:nvGrpSpPr>
        <p:cNvPr id="1" name=""/>
        <p:cNvGrpSpPr/>
        <p:nvPr/>
      </p:nvGrpSpPr>
      <p:grpSpPr>
        <a:xfrm>
          <a:off x="0" y="0"/>
          <a:ext cx="0" cy="0"/>
          <a:chOff x="0" y="0"/>
          <a:chExt cx="0" cy="0"/>
        </a:xfrm>
      </p:grpSpPr>
      <p:pic>
        <p:nvPicPr>
          <p:cNvPr id="4" name="Picture 3" descr="A blurry image of a blue and white sky&#10;&#10;Description automatically generated">
            <a:extLst>
              <a:ext uri="{FF2B5EF4-FFF2-40B4-BE49-F238E27FC236}">
                <a16:creationId xmlns:a16="http://schemas.microsoft.com/office/drawing/2014/main" id="{C32E3519-3202-8477-B7E6-CC33516A1082}"/>
              </a:ext>
            </a:extLst>
          </p:cNvPr>
          <p:cNvPicPr>
            <a:picLocks noChangeAspect="1"/>
          </p:cNvPicPr>
          <p:nvPr userDrawn="1"/>
        </p:nvPicPr>
        <p:blipFill>
          <a:blip r:embed="rId2"/>
          <a:srcRect b="16667"/>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7860015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a:srcRect t="9590" r="19181" b="9590"/>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5253560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a:srcRect r="10287" b="10287"/>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5877497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629755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199" y="1594155"/>
            <a:ext cx="81964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819302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0739408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1107996"/>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2286000"/>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777609"/>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315392027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553998"/>
          </a:xfrm>
        </p:spPr>
        <p:txBody>
          <a:bodyPr/>
          <a:lstStyle>
            <a:lvl1pPr>
              <a:defRPr sz="36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32355715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2840362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Closing slide_with Logo">
    <p:bg>
      <p:bgRef idx="1001">
        <a:schemeClr val="bg2"/>
      </p:bgRef>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355170496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36929645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170833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11087101" cy="6858000"/>
          </a:xfrm>
          <a:prstGeom prst="rect">
            <a:avLst/>
          </a:prstGeom>
          <a:gradFill>
            <a:gsLst>
              <a:gs pos="6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1789334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54308165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8029181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1_Blank_with Head">
    <p:spTree>
      <p:nvGrpSpPr>
        <p:cNvPr id="1" name=""/>
        <p:cNvGrpSpPr/>
        <p:nvPr/>
      </p:nvGrpSpPr>
      <p:grpSpPr>
        <a:xfrm>
          <a:off x="0" y="0"/>
          <a:ext cx="0" cy="0"/>
          <a:chOff x="0" y="0"/>
          <a:chExt cx="0" cy="0"/>
        </a:xfrm>
      </p:grpSpPr>
      <p:pic>
        <p:nvPicPr>
          <p:cNvPr id="3" name="Picture 2" descr="A blue and white background&#10;&#10;Description automatically generated">
            <a:extLst>
              <a:ext uri="{FF2B5EF4-FFF2-40B4-BE49-F238E27FC236}">
                <a16:creationId xmlns:a16="http://schemas.microsoft.com/office/drawing/2014/main" id="{594F2FE5-E83C-FD34-6F42-2F895F0DD4B6}"/>
              </a:ext>
            </a:extLst>
          </p:cNvPr>
          <p:cNvPicPr>
            <a:picLocks noChangeAspect="1"/>
          </p:cNvPicPr>
          <p:nvPr userDrawn="1"/>
        </p:nvPicPr>
        <p:blipFill>
          <a:blip r:embed="rId2"/>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09882642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2_1-column_Text">
    <p:bg>
      <p:bgRef idx="1001">
        <a:schemeClr val="bg1"/>
      </p:bgRef>
    </p:bg>
    <p:spTree>
      <p:nvGrpSpPr>
        <p:cNvPr id="1" name=""/>
        <p:cNvGrpSpPr/>
        <p:nvPr/>
      </p:nvGrpSpPr>
      <p:grpSpPr>
        <a:xfrm>
          <a:off x="0" y="0"/>
          <a:ext cx="0" cy="0"/>
          <a:chOff x="0" y="0"/>
          <a:chExt cx="0" cy="0"/>
        </a:xfrm>
      </p:grpSpPr>
      <p:pic>
        <p:nvPicPr>
          <p:cNvPr id="5" name="Picture 4" descr="A blue and white background&#10;&#10;Description automatically generated">
            <a:extLst>
              <a:ext uri="{FF2B5EF4-FFF2-40B4-BE49-F238E27FC236}">
                <a16:creationId xmlns:a16="http://schemas.microsoft.com/office/drawing/2014/main" id="{84C13370-21B5-337A-CC11-29873A7313F3}"/>
              </a:ext>
            </a:extLst>
          </p:cNvPr>
          <p:cNvPicPr>
            <a:picLocks noChangeAspect="1"/>
          </p:cNvPicPr>
          <p:nvPr userDrawn="1"/>
        </p:nvPicPr>
        <p:blipFill>
          <a:blip r:embed="rId2"/>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884397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2_Blank_with Head">
    <p:spTree>
      <p:nvGrpSpPr>
        <p:cNvPr id="1" name=""/>
        <p:cNvGrpSpPr/>
        <p:nvPr/>
      </p:nvGrpSpPr>
      <p:grpSpPr>
        <a:xfrm>
          <a:off x="0" y="0"/>
          <a:ext cx="0" cy="0"/>
          <a:chOff x="0" y="0"/>
          <a:chExt cx="0" cy="0"/>
        </a:xfrm>
      </p:grpSpPr>
      <p:pic>
        <p:nvPicPr>
          <p:cNvPr id="5" name="Picture 4" descr="A blurry image of a blue and white sky&#10;&#10;Description automatically generated">
            <a:extLst>
              <a:ext uri="{FF2B5EF4-FFF2-40B4-BE49-F238E27FC236}">
                <a16:creationId xmlns:a16="http://schemas.microsoft.com/office/drawing/2014/main" id="{B1518538-021B-0EE2-1F16-D8E5F85D09C2}"/>
              </a:ext>
            </a:extLst>
          </p:cNvPr>
          <p:cNvPicPr>
            <a:picLocks noChangeAspect="1"/>
          </p:cNvPicPr>
          <p:nvPr userDrawn="1"/>
        </p:nvPicPr>
        <p:blipFill>
          <a:blip r:embed="rId2"/>
          <a:srcRect b="16667"/>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37590854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3_1-column_Text">
    <p:bg>
      <p:bgRef idx="1001">
        <a:schemeClr val="bg1"/>
      </p:bgRef>
    </p:bg>
    <p:spTree>
      <p:nvGrpSpPr>
        <p:cNvPr id="1" name=""/>
        <p:cNvGrpSpPr/>
        <p:nvPr/>
      </p:nvGrpSpPr>
      <p:grpSpPr>
        <a:xfrm>
          <a:off x="0" y="0"/>
          <a:ext cx="0" cy="0"/>
          <a:chOff x="0" y="0"/>
          <a:chExt cx="0" cy="0"/>
        </a:xfrm>
      </p:grpSpPr>
      <p:pic>
        <p:nvPicPr>
          <p:cNvPr id="4" name="Picture 3" descr="A blurry image of a blue and white sky&#10;&#10;Description automatically generated">
            <a:extLst>
              <a:ext uri="{FF2B5EF4-FFF2-40B4-BE49-F238E27FC236}">
                <a16:creationId xmlns:a16="http://schemas.microsoft.com/office/drawing/2014/main" id="{C32E3519-3202-8477-B7E6-CC33516A1082}"/>
              </a:ext>
            </a:extLst>
          </p:cNvPr>
          <p:cNvPicPr>
            <a:picLocks noChangeAspect="1"/>
          </p:cNvPicPr>
          <p:nvPr userDrawn="1"/>
        </p:nvPicPr>
        <p:blipFill>
          <a:blip r:embed="rId2"/>
          <a:srcRect b="16667"/>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5790349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a:srcRect t="9590" r="19181" b="9590"/>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42389364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1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a:srcRect r="10287" b="10287"/>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30215413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image" Target="../media/image1.png"/><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image" Target="../media/image2.svg"/><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3" Type="http://schemas.openxmlformats.org/officeDocument/2006/relationships/slideLayout" Target="../slideLayouts/slideLayout59.xml"/><Relationship Id="rId21" Type="http://schemas.openxmlformats.org/officeDocument/2006/relationships/image" Target="../media/image2.svg"/><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image" Target="../media/image1.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10" Type="http://schemas.openxmlformats.org/officeDocument/2006/relationships/slideLayout" Target="../slideLayouts/slideLayout66.xml"/><Relationship Id="rId19" Type="http://schemas.openxmlformats.org/officeDocument/2006/relationships/theme" Target="../theme/theme2.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18" Type="http://schemas.openxmlformats.org/officeDocument/2006/relationships/image" Target="../media/image1.png"/><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17" Type="http://schemas.openxmlformats.org/officeDocument/2006/relationships/theme" Target="../theme/theme3.xml"/><Relationship Id="rId2" Type="http://schemas.openxmlformats.org/officeDocument/2006/relationships/slideLayout" Target="../slideLayouts/slideLayout76.xml"/><Relationship Id="rId16" Type="http://schemas.openxmlformats.org/officeDocument/2006/relationships/slideLayout" Target="../slideLayouts/slideLayout90.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slideLayout" Target="../slideLayouts/slideLayout89.xml"/><Relationship Id="rId10" Type="http://schemas.openxmlformats.org/officeDocument/2006/relationships/slideLayout" Target="../slideLayouts/slideLayout84.xml"/><Relationship Id="rId19" Type="http://schemas.openxmlformats.org/officeDocument/2006/relationships/image" Target="../media/image2.svg"/><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image" Target="../media/image1.pn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theme" Target="../theme/theme4.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10" Type="http://schemas.openxmlformats.org/officeDocument/2006/relationships/slideLayout" Target="../slideLayouts/slideLayout100.xml"/><Relationship Id="rId19" Type="http://schemas.openxmlformats.org/officeDocument/2006/relationships/image" Target="../media/image2.svg"/><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58">
            <a:extLst>
              <a:ext uri="{96DAC541-7B7A-43D3-8B79-37D633B846F1}">
                <asvg:svgBlip xmlns:asvg="http://schemas.microsoft.com/office/drawing/2016/SVG/main" r:embed="rId59"/>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19788474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 id="2147483696" r:id="rId19"/>
    <p:sldLayoutId id="2147483697" r:id="rId20"/>
    <p:sldLayoutId id="2147483698" r:id="rId21"/>
    <p:sldLayoutId id="2147483699" r:id="rId22"/>
    <p:sldLayoutId id="2147483700" r:id="rId23"/>
    <p:sldLayoutId id="2147483701" r:id="rId24"/>
    <p:sldLayoutId id="2147483702" r:id="rId25"/>
    <p:sldLayoutId id="2147483703" r:id="rId26"/>
    <p:sldLayoutId id="2147483704" r:id="rId27"/>
    <p:sldLayoutId id="2147483705" r:id="rId28"/>
    <p:sldLayoutId id="2147483706" r:id="rId29"/>
    <p:sldLayoutId id="2147483707" r:id="rId30"/>
    <p:sldLayoutId id="2147483708" r:id="rId31"/>
    <p:sldLayoutId id="2147483709" r:id="rId32"/>
    <p:sldLayoutId id="2147483710" r:id="rId33"/>
    <p:sldLayoutId id="2147483711" r:id="rId34"/>
    <p:sldLayoutId id="2147483712" r:id="rId35"/>
    <p:sldLayoutId id="2147483713" r:id="rId36"/>
    <p:sldLayoutId id="2147483714" r:id="rId37"/>
    <p:sldLayoutId id="2147483715" r:id="rId38"/>
    <p:sldLayoutId id="2147483716" r:id="rId39"/>
    <p:sldLayoutId id="2147483717" r:id="rId40"/>
    <p:sldLayoutId id="2147483718" r:id="rId41"/>
    <p:sldLayoutId id="2147483719" r:id="rId42"/>
    <p:sldLayoutId id="2147483720" r:id="rId43"/>
    <p:sldLayoutId id="2147483721" r:id="rId44"/>
    <p:sldLayoutId id="2147483722" r:id="rId45"/>
    <p:sldLayoutId id="2147483723" r:id="rId46"/>
    <p:sldLayoutId id="2147483724" r:id="rId47"/>
    <p:sldLayoutId id="2147483725" r:id="rId48"/>
    <p:sldLayoutId id="2147483726" r:id="rId49"/>
    <p:sldLayoutId id="2147483727" r:id="rId50"/>
    <p:sldLayoutId id="2147483728" r:id="rId51"/>
    <p:sldLayoutId id="2147483729" r:id="rId52"/>
    <p:sldLayoutId id="2147483730" r:id="rId53"/>
    <p:sldLayoutId id="2147483731" r:id="rId54"/>
    <p:sldLayoutId id="2147483732" r:id="rId55"/>
    <p:sldLayoutId id="2147483733" r:id="rId56"/>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49244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Sans Display" pitchFamily="2"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47810120"/>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 id="2147483750" r:id="rId16"/>
    <p:sldLayoutId id="2147483751" r:id="rId17"/>
    <p:sldLayoutId id="2147483752" r:id="rId18"/>
  </p:sldLayoutIdLst>
  <p:transition>
    <p:fade/>
  </p:transition>
  <p:hf sldNum="0" hdr="0" ftr="0" dt="0"/>
  <p:txStyles>
    <p:title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Sans Display" pitchFamily="2"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0">
          <p15:clr>
            <a:srgbClr val="C35EA4"/>
          </p15:clr>
        </p15:guide>
        <p15:guide id="17" pos="7320">
          <p15:clr>
            <a:srgbClr val="C35EA4"/>
          </p15:clr>
        </p15:guide>
        <p15:guide id="25" orient="horz" pos="369">
          <p15:clr>
            <a:srgbClr val="C35EA4"/>
          </p15:clr>
        </p15:guide>
        <p15:guide id="26" orient="horz" pos="3949">
          <p15:clr>
            <a:srgbClr val="C35EA4"/>
          </p15:clr>
        </p15:guide>
        <p15:guide id="28" pos="192">
          <p15:clr>
            <a:srgbClr val="A4A3A4"/>
          </p15:clr>
        </p15:guide>
        <p15:guide id="29" orient="horz" pos="4135">
          <p15:clr>
            <a:srgbClr val="A4A3A4"/>
          </p15:clr>
        </p15:guide>
        <p15:guide id="30" pos="7488">
          <p15:clr>
            <a:srgbClr val="A4A3A4"/>
          </p15:clr>
        </p15:guide>
        <p15:guide id="31" orient="horz" pos="400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18">
            <a:extLst>
              <a:ext uri="{96DAC541-7B7A-43D3-8B79-37D633B846F1}">
                <asvg:svgBlip xmlns:asvg="http://schemas.microsoft.com/office/drawing/2016/SVG/main" r:embed="rId19"/>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793784098"/>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18">
            <a:extLst>
              <a:ext uri="{96DAC541-7B7A-43D3-8B79-37D633B846F1}">
                <asvg:svgBlip xmlns:asvg="http://schemas.microsoft.com/office/drawing/2016/SVG/main" r:embed="rId19"/>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242028996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0.xml.rels><?xml version="1.0" encoding="UTF-8" standalone="yes"?>
<Relationships xmlns="http://schemas.openxmlformats.org/package/2006/relationships"><Relationship Id="rId8" Type="http://schemas.openxmlformats.org/officeDocument/2006/relationships/slide" Target="slide37.xml"/><Relationship Id="rId13" Type="http://schemas.openxmlformats.org/officeDocument/2006/relationships/image" Target="../media/image94.png"/><Relationship Id="rId3" Type="http://schemas.openxmlformats.org/officeDocument/2006/relationships/slide" Target="slide33.xml"/><Relationship Id="rId7" Type="http://schemas.openxmlformats.org/officeDocument/2006/relationships/slide" Target="slide36.xml"/><Relationship Id="rId12" Type="http://schemas.openxmlformats.org/officeDocument/2006/relationships/image" Target="../media/image93.png"/><Relationship Id="rId2" Type="http://schemas.openxmlformats.org/officeDocument/2006/relationships/notesSlide" Target="../notesSlides/notesSlide4.xml"/><Relationship Id="rId16" Type="http://schemas.openxmlformats.org/officeDocument/2006/relationships/image" Target="../media/image97.png"/><Relationship Id="rId1" Type="http://schemas.openxmlformats.org/officeDocument/2006/relationships/slideLayout" Target="../slideLayouts/slideLayout60.xml"/><Relationship Id="rId6" Type="http://schemas.openxmlformats.org/officeDocument/2006/relationships/slide" Target="slide35.xml"/><Relationship Id="rId11" Type="http://schemas.openxmlformats.org/officeDocument/2006/relationships/slide" Target="slide40.xml"/><Relationship Id="rId5" Type="http://schemas.openxmlformats.org/officeDocument/2006/relationships/slide" Target="slide34.xml"/><Relationship Id="rId15" Type="http://schemas.openxmlformats.org/officeDocument/2006/relationships/image" Target="../media/image96.png"/><Relationship Id="rId10" Type="http://schemas.openxmlformats.org/officeDocument/2006/relationships/slide" Target="slide39.xml"/><Relationship Id="rId4" Type="http://schemas.openxmlformats.org/officeDocument/2006/relationships/hyperlink" Target="https://www.microsoft.com/microsoft-search/connectors/" TargetMode="External"/><Relationship Id="rId9" Type="http://schemas.openxmlformats.org/officeDocument/2006/relationships/slide" Target="slide38.xml"/><Relationship Id="rId14" Type="http://schemas.openxmlformats.org/officeDocument/2006/relationships/image" Target="../media/image95.svg"/></Relationships>
</file>

<file path=ppt/slides/_rels/slide11.xml.rels><?xml version="1.0" encoding="UTF-8" standalone="yes"?>
<Relationships xmlns="http://schemas.openxmlformats.org/package/2006/relationships"><Relationship Id="rId3" Type="http://schemas.openxmlformats.org/officeDocument/2006/relationships/hyperlink" Target="https://cloudpartners.transform.microsoft.com/copilot-directory" TargetMode="External"/><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hyperlink" Target="https://aka.ms/unified" TargetMode="External"/><Relationship Id="rId4" Type="http://schemas.openxmlformats.org/officeDocument/2006/relationships/hyperlink" Target="https://aka.ms/AMC/FASTTRACK"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microsoft.com/en-us/microsoft-copilot/microsoft-copilot-studio" TargetMode="External"/><Relationship Id="rId2" Type="http://schemas.openxmlformats.org/officeDocument/2006/relationships/notesSlide" Target="../notesSlides/notesSlide6.xml"/><Relationship Id="rId1" Type="http://schemas.openxmlformats.org/officeDocument/2006/relationships/slideLayout" Target="../slideLayouts/slideLayout63.xml"/></Relationships>
</file>

<file path=ppt/slides/_rels/slide1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xml"/><Relationship Id="rId1"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3" Type="http://schemas.openxmlformats.org/officeDocument/2006/relationships/hyperlink" Target="https://learn.microsoft.com/en-us/microsoft-365-copilot/extensibility/copilot-studio-agent-builder-build" TargetMode="External"/><Relationship Id="rId2" Type="http://schemas.openxmlformats.org/officeDocument/2006/relationships/notesSlide" Target="../notesSlides/notesSlide13.xml"/><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7.xml"/><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3" Type="http://schemas.openxmlformats.org/officeDocument/2006/relationships/hyperlink" Target="https://aka.ms/SharePoint/AgentsAdoption" TargetMode="External"/><Relationship Id="rId2" Type="http://schemas.openxmlformats.org/officeDocument/2006/relationships/notesSlide" Target="../notesSlides/notesSlide19.xml"/><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0.xml"/><Relationship Id="rId1" Type="http://schemas.openxmlformats.org/officeDocument/2006/relationships/slideLayout" Target="../slideLayouts/slideLayout59.xml"/><Relationship Id="rId4" Type="http://schemas.openxmlformats.org/officeDocument/2006/relationships/image" Target="../media/image110.png"/></Relationships>
</file>

<file path=ppt/slides/_rels/slide2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1.xml"/><Relationship Id="rId1" Type="http://schemas.openxmlformats.org/officeDocument/2006/relationships/slideLayout" Target="../slideLayouts/slideLayout59.xml"/><Relationship Id="rId4" Type="http://schemas.openxmlformats.org/officeDocument/2006/relationships/image" Target="../media/image112.png"/></Relationships>
</file>

<file path=ppt/slides/_rels/slide2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2.xml"/><Relationship Id="rId1" Type="http://schemas.openxmlformats.org/officeDocument/2006/relationships/slideLayout" Target="../slideLayouts/slideLayout59.xml"/><Relationship Id="rId4" Type="http://schemas.openxmlformats.org/officeDocument/2006/relationships/image" Target="../media/image114.png"/></Relationships>
</file>

<file path=ppt/slides/_rels/slide2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3.xml"/><Relationship Id="rId1" Type="http://schemas.openxmlformats.org/officeDocument/2006/relationships/slideLayout" Target="../slideLayouts/slideLayout59.xml"/><Relationship Id="rId4" Type="http://schemas.openxmlformats.org/officeDocument/2006/relationships/image" Target="../media/image116.png"/></Relationships>
</file>

<file path=ppt/slides/_rels/slide3.xml.rels><?xml version="1.0" encoding="UTF-8" standalone="yes"?>
<Relationships xmlns="http://schemas.openxmlformats.org/package/2006/relationships"><Relationship Id="rId8" Type="http://schemas.openxmlformats.org/officeDocument/2006/relationships/slide" Target="slide18.xml"/><Relationship Id="rId13" Type="http://schemas.openxmlformats.org/officeDocument/2006/relationships/image" Target="../media/image59.png"/><Relationship Id="rId3" Type="http://schemas.openxmlformats.org/officeDocument/2006/relationships/slide" Target="slide13.xml"/><Relationship Id="rId7" Type="http://schemas.openxmlformats.org/officeDocument/2006/relationships/slide" Target="slide17.xml"/><Relationship Id="rId12" Type="http://schemas.openxmlformats.org/officeDocument/2006/relationships/image" Target="../media/image58.png"/><Relationship Id="rId2" Type="http://schemas.openxmlformats.org/officeDocument/2006/relationships/slide" Target="slide12.xml"/><Relationship Id="rId1" Type="http://schemas.openxmlformats.org/officeDocument/2006/relationships/slideLayout" Target="../slideLayouts/slideLayout60.xml"/><Relationship Id="rId6" Type="http://schemas.openxmlformats.org/officeDocument/2006/relationships/slide" Target="slide16.xml"/><Relationship Id="rId11" Type="http://schemas.openxmlformats.org/officeDocument/2006/relationships/image" Target="../media/image57.png"/><Relationship Id="rId5" Type="http://schemas.openxmlformats.org/officeDocument/2006/relationships/slide" Target="slide15.xml"/><Relationship Id="rId10" Type="http://schemas.openxmlformats.org/officeDocument/2006/relationships/image" Target="../media/image56.png"/><Relationship Id="rId4" Type="http://schemas.openxmlformats.org/officeDocument/2006/relationships/slide" Target="slide14.xml"/><Relationship Id="rId9" Type="http://schemas.openxmlformats.org/officeDocument/2006/relationships/image" Target="../media/image55.png"/><Relationship Id="rId14" Type="http://schemas.openxmlformats.org/officeDocument/2006/relationships/image" Target="../media/image6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9.xml"/><Relationship Id="rId1" Type="http://schemas.openxmlformats.org/officeDocument/2006/relationships/themeOverride" Target="../theme/themeOverride1.xml"/><Relationship Id="rId5" Type="http://schemas.openxmlformats.org/officeDocument/2006/relationships/image" Target="../media/image118.png"/><Relationship Id="rId4" Type="http://schemas.openxmlformats.org/officeDocument/2006/relationships/image" Target="../media/image117.png"/></Relationships>
</file>

<file path=ppt/slides/_rels/slide3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5.xml"/><Relationship Id="rId1" Type="http://schemas.openxmlformats.org/officeDocument/2006/relationships/slideLayout" Target="../slideLayouts/slideLayout59.xml"/><Relationship Id="rId4" Type="http://schemas.openxmlformats.org/officeDocument/2006/relationships/image" Target="../media/image120.png"/></Relationships>
</file>

<file path=ppt/slides/_rels/slide3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6.xml"/><Relationship Id="rId1" Type="http://schemas.openxmlformats.org/officeDocument/2006/relationships/slideLayout" Target="../slideLayouts/slideLayout59.xml"/><Relationship Id="rId4" Type="http://schemas.openxmlformats.org/officeDocument/2006/relationships/image" Target="../media/image121.jpeg"/></Relationships>
</file>

<file path=ppt/slides/_rels/slide33.xml.rels><?xml version="1.0" encoding="UTF-8" standalone="yes"?>
<Relationships xmlns="http://schemas.openxmlformats.org/package/2006/relationships"><Relationship Id="rId3" Type="http://schemas.openxmlformats.org/officeDocument/2006/relationships/hyperlink" Target="https://www.microsoft.com/microsoft-search/connectors/" TargetMode="External"/><Relationship Id="rId2" Type="http://schemas.openxmlformats.org/officeDocument/2006/relationships/notesSlide" Target="../notesSlides/notesSlide27.xml"/><Relationship Id="rId1" Type="http://schemas.openxmlformats.org/officeDocument/2006/relationships/slideLayout" Target="../slideLayouts/slideLayout63.xml"/></Relationships>
</file>

<file path=ppt/slides/_rels/slide34.xml.rels><?xml version="1.0" encoding="UTF-8" standalone="yes"?>
<Relationships xmlns="http://schemas.openxmlformats.org/package/2006/relationships"><Relationship Id="rId3" Type="http://schemas.openxmlformats.org/officeDocument/2006/relationships/hyperlink" Target="https://learn.microsoft.com/en-us/microsoftsearch/servicenow-knowledge-connector" TargetMode="External"/><Relationship Id="rId2" Type="http://schemas.openxmlformats.org/officeDocument/2006/relationships/notesSlide" Target="../notesSlides/notesSlide28.xml"/><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3" Type="http://schemas.openxmlformats.org/officeDocument/2006/relationships/hyperlink" Target="https://learn.microsoft.com/en-us/microsoftsearch/servicenow-catalog-connector" TargetMode="External"/><Relationship Id="rId2" Type="http://schemas.openxmlformats.org/officeDocument/2006/relationships/notesSlide" Target="../notesSlides/notesSlide29.xml"/><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3" Type="http://schemas.openxmlformats.org/officeDocument/2006/relationships/hyperlink" Target="https://learn.microsoft.com/en-us/microsoftsearch/servicenow-tickets-connector" TargetMode="External"/><Relationship Id="rId2" Type="http://schemas.openxmlformats.org/officeDocument/2006/relationships/notesSlide" Target="../notesSlides/notesSlide30.xml"/><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3" Type="http://schemas.openxmlformats.org/officeDocument/2006/relationships/hyperlink" Target="https://learn.microsoft.com/en-us/microsoftsearch/salesforce-connector" TargetMode="External"/><Relationship Id="rId2" Type="http://schemas.openxmlformats.org/officeDocument/2006/relationships/notesSlide" Target="../notesSlides/notesSlide31.xml"/><Relationship Id="rId1" Type="http://schemas.openxmlformats.org/officeDocument/2006/relationships/slideLayout" Target="../slideLayouts/slideLayout59.xml"/></Relationships>
</file>

<file path=ppt/slides/_rels/slide38.xml.rels><?xml version="1.0" encoding="UTF-8" standalone="yes"?>
<Relationships xmlns="http://schemas.openxmlformats.org/package/2006/relationships"><Relationship Id="rId3" Type="http://schemas.openxmlformats.org/officeDocument/2006/relationships/hyperlink" Target="https://learn.microsoft.com/en-us/microsoftsearch/confluence-cloud-connector" TargetMode="External"/><Relationship Id="rId2" Type="http://schemas.openxmlformats.org/officeDocument/2006/relationships/notesSlide" Target="../notesSlides/notesSlide32.xml"/><Relationship Id="rId1" Type="http://schemas.openxmlformats.org/officeDocument/2006/relationships/slideLayout" Target="../slideLayouts/slideLayout59.xml"/></Relationships>
</file>

<file path=ppt/slides/_rels/slide39.xml.rels><?xml version="1.0" encoding="UTF-8" standalone="yes"?>
<Relationships xmlns="http://schemas.openxmlformats.org/package/2006/relationships"><Relationship Id="rId3" Type="http://schemas.openxmlformats.org/officeDocument/2006/relationships/hyperlink" Target="https://learn.microsoft.com/en-us/microsoftsearch/jira-connector" TargetMode="External"/><Relationship Id="rId2" Type="http://schemas.openxmlformats.org/officeDocument/2006/relationships/notesSlide" Target="../notesSlides/notesSlide33.xm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Layout" Target="../slideLayouts/slideLayout60.xml"/></Relationships>
</file>

<file path=ppt/slides/_rels/slide40.xml.rels><?xml version="1.0" encoding="UTF-8" standalone="yes"?>
<Relationships xmlns="http://schemas.openxmlformats.org/package/2006/relationships"><Relationship Id="rId3" Type="http://schemas.openxmlformats.org/officeDocument/2006/relationships/hyperlink" Target="https://learn.microsoft.com/en-us/microsoftsearch/enterprise-web-connector" TargetMode="External"/><Relationship Id="rId2" Type="http://schemas.openxmlformats.org/officeDocument/2006/relationships/notesSlide" Target="../notesSlides/notesSlide34.xml"/><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hyperlink" Target="https://learn.microsoft.com/en-us/microsoft-365-copilot/extensibility/copilot-studio-agent-builder-build" TargetMode="External"/><Relationship Id="rId1" Type="http://schemas.openxmlformats.org/officeDocument/2006/relationships/slideLayout" Target="../slideLayouts/slideLayout60.xml"/><Relationship Id="rId6" Type="http://schemas.openxmlformats.org/officeDocument/2006/relationships/image" Target="../media/image64.sv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6.xml.rels><?xml version="1.0" encoding="UTF-8" standalone="yes"?>
<Relationships xmlns="http://schemas.openxmlformats.org/package/2006/relationships"><Relationship Id="rId8" Type="http://schemas.openxmlformats.org/officeDocument/2006/relationships/slide" Target="slide32.xml"/><Relationship Id="rId13" Type="http://schemas.openxmlformats.org/officeDocument/2006/relationships/image" Target="../media/image74.png"/><Relationship Id="rId3" Type="http://schemas.openxmlformats.org/officeDocument/2006/relationships/slide" Target="slide27.xml"/><Relationship Id="rId7" Type="http://schemas.openxmlformats.org/officeDocument/2006/relationships/slide" Target="slide31.xml"/><Relationship Id="rId12" Type="http://schemas.openxmlformats.org/officeDocument/2006/relationships/image" Target="../media/image73.png"/><Relationship Id="rId2" Type="http://schemas.openxmlformats.org/officeDocument/2006/relationships/slide" Target="slide26.xml"/><Relationship Id="rId16" Type="http://schemas.openxmlformats.org/officeDocument/2006/relationships/slide" Target="slide25.xml"/><Relationship Id="rId1" Type="http://schemas.openxmlformats.org/officeDocument/2006/relationships/slideLayout" Target="../slideLayouts/slideLayout60.xml"/><Relationship Id="rId6" Type="http://schemas.openxmlformats.org/officeDocument/2006/relationships/slide" Target="slide30.xml"/><Relationship Id="rId11" Type="http://schemas.openxmlformats.org/officeDocument/2006/relationships/image" Target="../media/image72.png"/><Relationship Id="rId5" Type="http://schemas.openxmlformats.org/officeDocument/2006/relationships/slide" Target="slide29.xml"/><Relationship Id="rId15" Type="http://schemas.openxmlformats.org/officeDocument/2006/relationships/image" Target="../media/image76.jpeg"/><Relationship Id="rId10" Type="http://schemas.openxmlformats.org/officeDocument/2006/relationships/image" Target="../media/image71.png"/><Relationship Id="rId4" Type="http://schemas.openxmlformats.org/officeDocument/2006/relationships/slide" Target="slide28.xml"/><Relationship Id="rId9" Type="http://schemas.openxmlformats.org/officeDocument/2006/relationships/image" Target="../media/image70.png"/><Relationship Id="rId14" Type="http://schemas.openxmlformats.org/officeDocument/2006/relationships/image" Target="../media/image75.png"/></Relationships>
</file>

<file path=ppt/slides/_rels/slide7.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hyperlink" Target="https://support.microsoft.com/en-us/office/get-started-with-agents-in-sharepoint-69e2faf9-2c1e-4baa-8305-23e625021bcf" TargetMode="External"/><Relationship Id="rId7" Type="http://schemas.openxmlformats.org/officeDocument/2006/relationships/image" Target="../media/image80.png"/><Relationship Id="rId2" Type="http://schemas.openxmlformats.org/officeDocument/2006/relationships/notesSlide" Target="../notesSlides/notesSlide2.xml"/><Relationship Id="rId1" Type="http://schemas.openxmlformats.org/officeDocument/2006/relationships/slideLayout" Target="../slideLayouts/slideLayout60.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png"/></Relationships>
</file>

<file path=ppt/slides/_rels/slide8.xml.rels><?xml version="1.0" encoding="UTF-8" standalone="yes"?>
<Relationships xmlns="http://schemas.openxmlformats.org/package/2006/relationships"><Relationship Id="rId8" Type="http://schemas.openxmlformats.org/officeDocument/2006/relationships/hyperlink" Target="https://learn.microsoft.com/en-us/microsoft-copilot-studio/template-weather" TargetMode="External"/><Relationship Id="rId3" Type="http://schemas.openxmlformats.org/officeDocument/2006/relationships/hyperlink" Target="https://learn.microsoft.com/en-us/microsoft-copilot-studio/template-fundamentals" TargetMode="External"/><Relationship Id="rId7" Type="http://schemas.openxmlformats.org/officeDocument/2006/relationships/hyperlink" Target="https://learn.microsoft.com/en-us/microsoft-copilot-studio/template-it-helpdesk" TargetMode="External"/><Relationship Id="rId2" Type="http://schemas.openxmlformats.org/officeDocument/2006/relationships/notesSlide" Target="../notesSlides/notesSlide3.xml"/><Relationship Id="rId1" Type="http://schemas.openxmlformats.org/officeDocument/2006/relationships/slideLayout" Target="../slideLayouts/slideLayout59.xml"/><Relationship Id="rId6" Type="http://schemas.openxmlformats.org/officeDocument/2006/relationships/hyperlink" Target="https://learn.microsoft.com/en-us/microsoft-copilot-studio/template-awards-recognition" TargetMode="External"/><Relationship Id="rId5" Type="http://schemas.openxmlformats.org/officeDocument/2006/relationships/hyperlink" Target="https://learn.microsoft.com/en-us/microsoft-copilot-studio/template-sustainability-insights" TargetMode="External"/><Relationship Id="rId4" Type="http://schemas.openxmlformats.org/officeDocument/2006/relationships/hyperlink" Target="https://learn.microsoft.com/en-us/microsoft-copilot-studio/template-store-ops"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hyperlink" Target="https://learn.microsoft.com/en-us/microsoft-365-copilot/extensibility/copilot-studio-agent-builder-build" TargetMode="External"/><Relationship Id="rId1" Type="http://schemas.openxmlformats.org/officeDocument/2006/relationships/slideLayout" Target="../slideLayouts/slideLayout60.xml"/><Relationship Id="rId6" Type="http://schemas.openxmlformats.org/officeDocument/2006/relationships/image" Target="../media/image88.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89D0F5-AA0B-EC0F-9E3D-B696D4599A5F}"/>
              </a:ext>
            </a:extLst>
          </p:cNvPr>
          <p:cNvSpPr>
            <a:spLocks noGrp="1"/>
          </p:cNvSpPr>
          <p:nvPr>
            <p:ph type="title"/>
          </p:nvPr>
        </p:nvSpPr>
        <p:spPr>
          <a:xfrm>
            <a:off x="569912" y="3384610"/>
            <a:ext cx="8193024" cy="615553"/>
          </a:xfrm>
        </p:spPr>
        <p:txBody>
          <a:bodyPr/>
          <a:lstStyle/>
          <a:p>
            <a:r>
              <a:rPr lang="pt-br"/>
              <a:t>Kit inicial do agente</a:t>
            </a:r>
          </a:p>
        </p:txBody>
      </p:sp>
      <p:sp>
        <p:nvSpPr>
          <p:cNvPr id="5" name="Text Placeholder 4">
            <a:extLst>
              <a:ext uri="{FF2B5EF4-FFF2-40B4-BE49-F238E27FC236}">
                <a16:creationId xmlns:a16="http://schemas.microsoft.com/office/drawing/2014/main" id="{B5BC4E6E-DD38-ACDD-7EF4-A6DE1EAD6969}"/>
              </a:ext>
            </a:extLst>
          </p:cNvPr>
          <p:cNvSpPr>
            <a:spLocks noGrp="1"/>
          </p:cNvSpPr>
          <p:nvPr>
            <p:ph type="body" sz="quarter" idx="12"/>
          </p:nvPr>
        </p:nvSpPr>
        <p:spPr>
          <a:xfrm>
            <a:off x="582614" y="4216400"/>
            <a:ext cx="4859182" cy="492443"/>
          </a:xfrm>
        </p:spPr>
        <p:txBody>
          <a:bodyPr vert="horz" wrap="square" lIns="0" tIns="0" rIns="0" bIns="0" rtlCol="0" anchor="t">
            <a:spAutoFit/>
          </a:bodyPr>
          <a:lstStyle/>
          <a:p>
            <a:r>
              <a:rPr lang="pt-br" dirty="0"/>
              <a:t>Saiba como aproveitar rapidamente o valor do Copilot por meio de agentes</a:t>
            </a:r>
          </a:p>
        </p:txBody>
      </p:sp>
      <p:sp>
        <p:nvSpPr>
          <p:cNvPr id="11" name="Text Placeholder 10">
            <a:extLst>
              <a:ext uri="{FF2B5EF4-FFF2-40B4-BE49-F238E27FC236}">
                <a16:creationId xmlns:a16="http://schemas.microsoft.com/office/drawing/2014/main" id="{4E891C02-2DB3-D69D-864F-1E0CB21AA46E}"/>
              </a:ext>
            </a:extLst>
          </p:cNvPr>
          <p:cNvSpPr>
            <a:spLocks noGrp="1"/>
          </p:cNvSpPr>
          <p:nvPr>
            <p:ph type="body" sz="quarter" idx="13"/>
          </p:nvPr>
        </p:nvSpPr>
        <p:spPr/>
        <p:txBody>
          <a:bodyPr/>
          <a:lstStyle/>
          <a:p>
            <a:r>
              <a:rPr lang="pt-br"/>
              <a:t>Dezembro de 2024</a:t>
            </a:r>
          </a:p>
        </p:txBody>
      </p:sp>
    </p:spTree>
    <p:extLst>
      <p:ext uri="{BB962C8B-B14F-4D97-AF65-F5344CB8AC3E}">
        <p14:creationId xmlns:p14="http://schemas.microsoft.com/office/powerpoint/2010/main" val="234054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8EC81-8F39-F789-ABAE-D4729539366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0F1DAD5A-0ECD-595D-9137-14A056F2752C}"/>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2" name="Rectangle 11">
            <a:extLst>
              <a:ext uri="{FF2B5EF4-FFF2-40B4-BE49-F238E27FC236}">
                <a16:creationId xmlns:a16="http://schemas.microsoft.com/office/drawing/2014/main" id="{E8C52702-2F73-068D-4043-533D462CE17C}"/>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86AA5CBE-6D52-36DE-04D0-114D69063B5B}"/>
              </a:ext>
            </a:extLst>
          </p:cNvPr>
          <p:cNvSpPr>
            <a:spLocks noGrp="1"/>
          </p:cNvSpPr>
          <p:nvPr>
            <p:ph type="title"/>
          </p:nvPr>
        </p:nvSpPr>
        <p:spPr>
          <a:xfrm>
            <a:off x="588263" y="457200"/>
            <a:ext cx="11018520" cy="492443"/>
          </a:xfrm>
        </p:spPr>
        <p:txBody>
          <a:bodyPr>
            <a:spAutoFit/>
          </a:bodyPr>
          <a:lstStyle/>
          <a:p>
            <a:r>
              <a:rPr lang="pt-br">
                <a:ea typeface="+mj-ea"/>
                <a:cs typeface="+mj-cs"/>
              </a:rPr>
              <a:t>Exemplos de conectores do Graph criados pela Microsoft</a:t>
            </a:r>
          </a:p>
        </p:txBody>
      </p:sp>
      <p:sp>
        <p:nvSpPr>
          <p:cNvPr id="21" name="Text Placeholder 20">
            <a:extLst>
              <a:ext uri="{FF2B5EF4-FFF2-40B4-BE49-F238E27FC236}">
                <a16:creationId xmlns:a16="http://schemas.microsoft.com/office/drawing/2014/main" id="{70206FDA-4305-E714-271C-9CDAF3FA2E5B}"/>
              </a:ext>
            </a:extLst>
          </p:cNvPr>
          <p:cNvSpPr>
            <a:spLocks noGrp="1"/>
          </p:cNvSpPr>
          <p:nvPr>
            <p:ph type="body" sz="quarter" idx="10"/>
          </p:nvPr>
        </p:nvSpPr>
        <p:spPr>
          <a:xfrm>
            <a:off x="588263" y="1004500"/>
            <a:ext cx="11018520" cy="276999"/>
          </a:xfrm>
        </p:spPr>
        <p:txBody>
          <a:bodyPr/>
          <a:lstStyle/>
          <a:p>
            <a:r>
              <a:rPr lang="pt-br">
                <a:ea typeface="+mj-ea"/>
                <a:cs typeface="+mj-cs"/>
              </a:rPr>
              <a:t>Consulte o </a:t>
            </a:r>
            <a:r>
              <a:rPr lang="pt-br">
                <a:solidFill>
                  <a:schemeClr val="accent1">
                    <a:lumMod val="75000"/>
                  </a:schemeClr>
                </a:solidFill>
                <a:ea typeface="+mj-ea"/>
                <a:cs typeface="+mj-cs"/>
                <a:hlinkClick r:id="rId3" action="ppaction://hlinksldjump">
                  <a:extLst>
                    <a:ext uri="{A12FA001-AC4F-418D-AE19-62706E023703}">
                      <ahyp:hlinkClr xmlns:ahyp="http://schemas.microsoft.com/office/drawing/2018/hyperlinkcolor" val="tx"/>
                    </a:ext>
                  </a:extLst>
                </a:hlinkClick>
              </a:rPr>
              <a:t>Apêndice D</a:t>
            </a:r>
            <a:r>
              <a:rPr lang="pt-br">
                <a:ea typeface="+mj-ea"/>
                <a:cs typeface="+mj-cs"/>
              </a:rPr>
              <a:t> para saber mais</a:t>
            </a:r>
          </a:p>
        </p:txBody>
      </p:sp>
      <p:sp>
        <p:nvSpPr>
          <p:cNvPr id="13" name="Rectangle: Rounded Corners 12">
            <a:extLst>
              <a:ext uri="{FF2B5EF4-FFF2-40B4-BE49-F238E27FC236}">
                <a16:creationId xmlns:a16="http://schemas.microsoft.com/office/drawing/2014/main" id="{2936AACB-5F97-38D5-101E-933BC050C6C7}"/>
              </a:ext>
              <a:ext uri="{C183D7F6-B498-43B3-948B-1728B52AA6E4}">
                <adec:decorative xmlns:adec="http://schemas.microsoft.com/office/drawing/2017/decorative" val="1"/>
              </a:ext>
            </a:extLst>
          </p:cNvPr>
          <p:cNvSpPr>
            <a:spLocks/>
          </p:cNvSpPr>
          <p:nvPr/>
        </p:nvSpPr>
        <p:spPr>
          <a:xfrm>
            <a:off x="588263" y="3229342"/>
            <a:ext cx="11018520" cy="3474720"/>
          </a:xfrm>
          <a:prstGeom prst="roundRect">
            <a:avLst>
              <a:gd name="adj" fmla="val 3401"/>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4" name="Rectangle: Top Corners Rounded 13">
            <a:extLst>
              <a:ext uri="{FF2B5EF4-FFF2-40B4-BE49-F238E27FC236}">
                <a16:creationId xmlns:a16="http://schemas.microsoft.com/office/drawing/2014/main" id="{4F1A2E3C-BDA7-EB6D-C435-D43A0E6C81E9}"/>
              </a:ext>
              <a:ext uri="{C183D7F6-B498-43B3-948B-1728B52AA6E4}">
                <adec:decorative xmlns:adec="http://schemas.microsoft.com/office/drawing/2017/decorative" val="1"/>
              </a:ext>
            </a:extLst>
          </p:cNvPr>
          <p:cNvSpPr>
            <a:spLocks/>
          </p:cNvSpPr>
          <p:nvPr/>
        </p:nvSpPr>
        <p:spPr>
          <a:xfrm>
            <a:off x="588963" y="3211699"/>
            <a:ext cx="11018520" cy="365760"/>
          </a:xfrm>
          <a:prstGeom prst="round2SameRect">
            <a:avLst>
              <a:gd name="adj1" fmla="val 33484"/>
              <a:gd name="adj2" fmla="val 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sp>
        <p:nvSpPr>
          <p:cNvPr id="15" name="Content Placeholder 2">
            <a:extLst>
              <a:ext uri="{FF2B5EF4-FFF2-40B4-BE49-F238E27FC236}">
                <a16:creationId xmlns:a16="http://schemas.microsoft.com/office/drawing/2014/main" id="{177A0295-1141-A2F3-BC22-46E9F8D734AE}"/>
              </a:ext>
            </a:extLst>
          </p:cNvPr>
          <p:cNvSpPr txBox="1">
            <a:spLocks/>
          </p:cNvSpPr>
          <p:nvPr/>
        </p:nvSpPr>
        <p:spPr>
          <a:xfrm>
            <a:off x="584517" y="1553465"/>
            <a:ext cx="11017250" cy="1600438"/>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defRPr/>
            </a:pPr>
            <a:r>
              <a:rPr kumimoji="0" lang="pt-br" sz="1600" b="0" i="0" u="none" strike="noStrike" kern="1200" cap="none" spc="0" normalizeH="0" baseline="0" noProof="0" dirty="0">
                <a:ln>
                  <a:noFill/>
                </a:ln>
                <a:solidFill>
                  <a:srgbClr val="091F2C"/>
                </a:solidFill>
                <a:effectLst/>
                <a:uLnTx/>
                <a:uFillTx/>
                <a:latin typeface="Segoe UI"/>
                <a:cs typeface="Segoe Sans Display"/>
              </a:rPr>
              <a:t>Os conectores do Microsoft Graph oferecem uma maneira intuitiva de integrar conteúdo de serviços externos ao Microsoft Graph, permitindo a incorporação de dados de sistemas de terceiros diretamente no</a:t>
            </a:r>
            <a:r>
              <a:rPr kumimoji="0" lang="pt-br" sz="1600" b="0" i="0" u="none" strike="noStrike" kern="1200" cap="none" spc="0" normalizeH="0" baseline="0" noProof="0" dirty="0">
                <a:ln>
                  <a:noFill/>
                </a:ln>
                <a:solidFill>
                  <a:srgbClr val="091F2C"/>
                </a:solidFill>
                <a:effectLst/>
                <a:uLnTx/>
                <a:uFillTx/>
                <a:latin typeface="Segoe UI"/>
                <a:ea typeface="+mn-lt"/>
                <a:cs typeface="+mn-lt"/>
              </a:rPr>
              <a:t>Microsoft 365 Copilot </a:t>
            </a:r>
            <a:r>
              <a:rPr lang="pt-br" sz="1600" dirty="0">
                <a:solidFill>
                  <a:srgbClr val="091F2C"/>
                </a:solidFill>
                <a:latin typeface="Segoe UI"/>
                <a:ea typeface="+mn-lt"/>
                <a:cs typeface="+mn-lt"/>
              </a:rPr>
              <a:t>em agentes, ampliando o acesso ao conhecimento corporativo</a:t>
            </a:r>
            <a:r>
              <a:rPr kumimoji="0" lang="pt-br" sz="1600" b="0" i="0" u="none" strike="noStrike" kern="1200" cap="none" spc="0" normalizeH="0" baseline="0" noProof="0" dirty="0">
                <a:ln>
                  <a:noFill/>
                </a:ln>
                <a:solidFill>
                  <a:srgbClr val="091F2C"/>
                </a:solidFill>
                <a:effectLst/>
                <a:uLnTx/>
                <a:uFillTx/>
                <a:latin typeface="Segoe UI"/>
                <a:cs typeface="Segoe Sans Display"/>
              </a:rPr>
              <a:t>.</a:t>
            </a:r>
            <a:r>
              <a:rPr lang="pt-br" sz="1600" dirty="0">
                <a:solidFill>
                  <a:srgbClr val="091F2C"/>
                </a:solidFill>
                <a:latin typeface="Segoe UI"/>
                <a:cs typeface="Segoe Sans Display"/>
              </a:rPr>
              <a:t> Você pode revisar a lista completa de mais de 100 conectores do Graph, desenvolvidos pela Microsoft e pelo ecossistema de parceiros, no Centro de Administração do Microsoft 365 </a:t>
            </a:r>
            <a:r>
              <a:rPr kumimoji="0" lang="pt-br" sz="1600" b="0" i="0" u="none" strike="noStrike" kern="1200" cap="none" spc="0" normalizeH="0" baseline="0" noProof="0" dirty="0">
                <a:ln>
                  <a:noFill/>
                </a:ln>
                <a:solidFill>
                  <a:srgbClr val="0078D4"/>
                </a:solidFill>
                <a:effectLst/>
                <a:uLnTx/>
                <a:uFillTx/>
                <a:latin typeface="Segoe UI"/>
                <a:cs typeface="Segoe Sans Display"/>
                <a:hlinkClick r:id="rId4">
                  <a:extLst>
                    <a:ext uri="{A12FA001-AC4F-418D-AE19-62706E023703}">
                      <ahyp:hlinkClr xmlns:ahyp="http://schemas.microsoft.com/office/drawing/2018/hyperlinkcolor" val="tx"/>
                    </a:ext>
                  </a:extLst>
                </a:hlinkClick>
              </a:rPr>
              <a:t>e na galeria de conectores do Graph</a:t>
            </a:r>
            <a:r>
              <a:rPr kumimoji="0" lang="pt-br" sz="1600" b="0" i="0" u="none" strike="noStrike" kern="1200" cap="none" spc="0" normalizeH="0" baseline="0" noProof="0" dirty="0">
                <a:ln>
                  <a:noFill/>
                </a:ln>
                <a:solidFill>
                  <a:srgbClr val="091F2C"/>
                </a:solidFill>
                <a:effectLst/>
                <a:uLnTx/>
                <a:uFillTx/>
                <a:latin typeface="Segoe UI"/>
                <a:cs typeface="Segoe Sans Display"/>
              </a:rPr>
              <a:t>. </a:t>
            </a:r>
            <a:r>
              <a:rPr lang="pt-br" sz="1600" dirty="0">
                <a:solidFill>
                  <a:srgbClr val="161616"/>
                </a:solidFill>
                <a:latin typeface="Segoe UI"/>
                <a:cs typeface="Segoe UI"/>
              </a:rPr>
              <a:t>Você também pode criar seu próprio conector personalizado.</a:t>
            </a:r>
            <a:r>
              <a:rPr lang="pt-br" sz="1600" dirty="0">
                <a:solidFill>
                  <a:srgbClr val="091F2C"/>
                </a:solidFill>
                <a:latin typeface="Segoe UI"/>
                <a:cs typeface="Segoe Sans Display"/>
              </a:rPr>
              <a:t> </a:t>
            </a:r>
          </a:p>
          <a:p>
            <a:pPr marL="0" indent="0">
              <a:lnSpc>
                <a:spcPct val="90000"/>
              </a:lnSpc>
              <a:buNone/>
              <a:defRPr/>
            </a:pPr>
            <a:r>
              <a:rPr kumimoji="0" lang="pt-br" sz="1600" b="0" i="0" u="none" strike="noStrike" kern="1200" cap="none" spc="0" normalizeH="0" baseline="0" noProof="0" dirty="0">
                <a:ln>
                  <a:noFill/>
                </a:ln>
                <a:solidFill>
                  <a:srgbClr val="091F2C"/>
                </a:solidFill>
                <a:effectLst/>
                <a:uLnTx/>
                <a:uFillTx/>
                <a:latin typeface="Segoe UI"/>
                <a:cs typeface="Segoe Sans Display"/>
              </a:rPr>
              <a:t>Os conectores do Graph </a:t>
            </a:r>
            <a:r>
              <a:rPr lang="pt-br" sz="1600" dirty="0">
                <a:solidFill>
                  <a:srgbClr val="091F2C"/>
                </a:solidFill>
                <a:latin typeface="Segoe UI"/>
                <a:cs typeface="Segoe Sans Display"/>
              </a:rPr>
              <a:t>respeitam as políticas de acesso a dados da sua organização e </a:t>
            </a:r>
            <a:r>
              <a:rPr kumimoji="0" lang="pt-br" sz="1600" b="0" i="0" u="none" strike="noStrike" kern="1200" cap="none" spc="0" normalizeH="0" baseline="0" noProof="0" dirty="0">
                <a:ln>
                  <a:noFill/>
                </a:ln>
                <a:solidFill>
                  <a:srgbClr val="091F2C"/>
                </a:solidFill>
                <a:effectLst/>
                <a:uLnTx/>
                <a:uFillTx/>
                <a:latin typeface="Segoe UI"/>
                <a:cs typeface="Segoe Sans Display"/>
              </a:rPr>
              <a:t>devem ser habilitados </a:t>
            </a:r>
            <a:br>
              <a:rPr kumimoji="0" lang="pt-br" sz="1600" b="0" i="0" u="none" strike="noStrike" kern="1200" cap="none" spc="0" normalizeH="0" baseline="0" noProof="0" dirty="0">
                <a:ln>
                  <a:noFill/>
                </a:ln>
                <a:solidFill>
                  <a:srgbClr val="091F2C"/>
                </a:solidFill>
                <a:effectLst/>
                <a:uLnTx/>
                <a:uFillTx/>
                <a:latin typeface="Segoe UI"/>
                <a:cs typeface="Segoe Sans Display"/>
              </a:rPr>
            </a:br>
            <a:r>
              <a:rPr kumimoji="0" lang="pt-br" sz="1600" b="0" i="0" u="none" strike="noStrike" kern="1200" cap="none" spc="0" normalizeH="0" baseline="0" noProof="0" dirty="0">
                <a:ln>
                  <a:noFill/>
                </a:ln>
                <a:solidFill>
                  <a:srgbClr val="091F2C"/>
                </a:solidFill>
                <a:effectLst/>
                <a:uLnTx/>
                <a:uFillTx/>
                <a:latin typeface="Segoe UI"/>
                <a:cs typeface="Segoe Sans Display"/>
              </a:rPr>
              <a:t>pelo administrador para serem usados como uma fonte de dados para o </a:t>
            </a:r>
            <a:r>
              <a:rPr lang="pt-br" sz="1600" dirty="0">
                <a:solidFill>
                  <a:srgbClr val="091F2C"/>
                </a:solidFill>
                <a:latin typeface="Segoe UI"/>
                <a:cs typeface="Segoe Sans Display"/>
              </a:rPr>
              <a:t>Microsoft 365 Copilot e</a:t>
            </a:r>
            <a:r>
              <a:rPr kumimoji="0" lang="pt-br" sz="1600" b="0" i="0" u="none" strike="noStrike" kern="1200" cap="none" spc="0" normalizeH="0" baseline="0" noProof="0" dirty="0">
                <a:ln>
                  <a:noFill/>
                </a:ln>
                <a:solidFill>
                  <a:srgbClr val="091F2C"/>
                </a:solidFill>
                <a:effectLst/>
                <a:uLnTx/>
                <a:uFillTx/>
                <a:latin typeface="Segoe UI"/>
                <a:cs typeface="Segoe Sans Display"/>
              </a:rPr>
              <a:t> agentes.</a:t>
            </a:r>
            <a:endParaRPr lang="en-US" sz="1600" b="0" i="0" u="none" strike="noStrike" kern="1200" cap="none" spc="0" normalizeH="0" baseline="0" noProof="0" dirty="0">
              <a:ln>
                <a:noFill/>
              </a:ln>
              <a:solidFill>
                <a:srgbClr val="091F2C"/>
              </a:solidFill>
              <a:effectLst/>
              <a:uLnTx/>
              <a:uFillTx/>
              <a:latin typeface="Segoe UI"/>
              <a:cs typeface="Segoe Sans Display"/>
            </a:endParaRPr>
          </a:p>
        </p:txBody>
      </p:sp>
      <p:graphicFrame>
        <p:nvGraphicFramePr>
          <p:cNvPr id="16" name="Table 15">
            <a:extLst>
              <a:ext uri="{FF2B5EF4-FFF2-40B4-BE49-F238E27FC236}">
                <a16:creationId xmlns:a16="http://schemas.microsoft.com/office/drawing/2014/main" id="{9A4C5D96-372B-B318-47E5-B5B43CD22A13}"/>
              </a:ext>
            </a:extLst>
          </p:cNvPr>
          <p:cNvGraphicFramePr>
            <a:graphicFrameLocks noGrp="1"/>
          </p:cNvGraphicFramePr>
          <p:nvPr>
            <p:extLst>
              <p:ext uri="{D42A27DB-BD31-4B8C-83A1-F6EECF244321}">
                <p14:modId xmlns:p14="http://schemas.microsoft.com/office/powerpoint/2010/main" val="3730347458"/>
              </p:ext>
            </p:extLst>
          </p:nvPr>
        </p:nvGraphicFramePr>
        <p:xfrm>
          <a:off x="584517" y="3242789"/>
          <a:ext cx="11018520" cy="3428810"/>
        </p:xfrm>
        <a:graphic>
          <a:graphicData uri="http://schemas.openxmlformats.org/drawingml/2006/table">
            <a:tbl>
              <a:tblPr firstRow="1" firstCol="1">
                <a:tableStyleId>{5C22544A-7EE6-4342-B048-85BDC9FD1C3A}</a:tableStyleId>
              </a:tblPr>
              <a:tblGrid>
                <a:gridCol w="3010134">
                  <a:extLst>
                    <a:ext uri="{9D8B030D-6E8A-4147-A177-3AD203B41FA5}">
                      <a16:colId xmlns:a16="http://schemas.microsoft.com/office/drawing/2014/main" val="4118558838"/>
                    </a:ext>
                  </a:extLst>
                </a:gridCol>
                <a:gridCol w="2166253">
                  <a:extLst>
                    <a:ext uri="{9D8B030D-6E8A-4147-A177-3AD203B41FA5}">
                      <a16:colId xmlns:a16="http://schemas.microsoft.com/office/drawing/2014/main" val="937084765"/>
                    </a:ext>
                  </a:extLst>
                </a:gridCol>
                <a:gridCol w="5842133">
                  <a:extLst>
                    <a:ext uri="{9D8B030D-6E8A-4147-A177-3AD203B41FA5}">
                      <a16:colId xmlns:a16="http://schemas.microsoft.com/office/drawing/2014/main" val="893455128"/>
                    </a:ext>
                  </a:extLst>
                </a:gridCol>
              </a:tblGrid>
              <a:tr h="287757">
                <a:tc>
                  <a:txBody>
                    <a:bodyPr/>
                    <a:lstStyle/>
                    <a:p>
                      <a:pPr>
                        <a:lnSpc>
                          <a:spcPct val="90000"/>
                        </a:lnSpc>
                      </a:pPr>
                      <a:endParaRPr lang="en-US" sz="1600" b="0" dirty="0">
                        <a:solidFill>
                          <a:schemeClr val="bg1"/>
                        </a:solidFill>
                        <a:latin typeface="+mj-lt"/>
                      </a:endParaRPr>
                    </a:p>
                  </a:txBody>
                  <a:tcPr marR="0">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600" b="0">
                          <a:solidFill>
                            <a:schemeClr val="bg1"/>
                          </a:solidFill>
                          <a:latin typeface="+mj-lt"/>
                          <a:ea typeface="+mj-ea"/>
                          <a:cs typeface="+mj-cs"/>
                        </a:rPr>
                        <a:t>Nome</a:t>
                      </a:r>
                    </a:p>
                  </a:txBody>
                  <a:tcPr marR="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600" b="0">
                          <a:solidFill>
                            <a:schemeClr val="bg1"/>
                          </a:solidFill>
                          <a:latin typeface="+mj-lt"/>
                          <a:ea typeface="+mj-ea"/>
                          <a:cs typeface="+mj-cs"/>
                        </a:rPr>
                        <a:t>Descrição</a:t>
                      </a:r>
                    </a:p>
                  </a:txBody>
                  <a:tcPr marR="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6804055"/>
                  </a:ext>
                </a:extLst>
              </a:tr>
              <a:tr h="256894">
                <a:tc rowSpan="3">
                  <a:txBody>
                    <a:bodyPr/>
                    <a:lstStyle/>
                    <a:p>
                      <a:pPr algn="l">
                        <a:lnSpc>
                          <a:spcPct val="90000"/>
                        </a:lnSpc>
                      </a:pPr>
                      <a:r>
                        <a:rPr lang="pt-br" sz="800" b="0" dirty="0">
                          <a:solidFill>
                            <a:schemeClr val="bg1"/>
                          </a:solidFill>
                          <a:latin typeface="+mj-lt"/>
                          <a:ea typeface="+mj-ea"/>
                          <a:cs typeface="+mj-cs"/>
                        </a:rPr>
                        <a:t>Logotipo da ServiceNow</a:t>
                      </a:r>
                    </a:p>
                  </a:txBody>
                  <a:tcPr marR="0">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dirty="0">
                          <a:solidFill>
                            <a:schemeClr val="accent1"/>
                          </a:solidFill>
                          <a:latin typeface="+mn-lt"/>
                          <a:ea typeface="+mn-ea"/>
                          <a:cs typeface="+mn-cs"/>
                          <a:hlinkClick r:id="rId5" action="ppaction://hlinksldjump">
                            <a:extLst>
                              <a:ext uri="{A12FA001-AC4F-418D-AE19-62706E023703}">
                                <ahyp:hlinkClr xmlns:ahyp="http://schemas.microsoft.com/office/drawing/2018/hyperlinkcolor" val="tx"/>
                              </a:ext>
                            </a:extLst>
                          </a:hlinkClick>
                        </a:rPr>
                        <a:t>Base de dados </a:t>
                      </a:r>
                      <a:br>
                        <a:rPr lang="pt-br" sz="1400" dirty="0">
                          <a:solidFill>
                            <a:schemeClr val="accent1"/>
                          </a:solidFill>
                          <a:latin typeface="+mn-lt"/>
                          <a:ea typeface="+mn-ea"/>
                          <a:cs typeface="+mn-cs"/>
                          <a:hlinkClick r:id="rId5" action="ppaction://hlinksldjump">
                            <a:extLst>
                              <a:ext uri="{A12FA001-AC4F-418D-AE19-62706E023703}">
                                <ahyp:hlinkClr xmlns:ahyp="http://schemas.microsoft.com/office/drawing/2018/hyperlinkcolor" val="tx"/>
                              </a:ext>
                            </a:extLst>
                          </a:hlinkClick>
                        </a:rPr>
                      </a:br>
                      <a:r>
                        <a:rPr lang="pt-br" sz="1400" dirty="0">
                          <a:solidFill>
                            <a:schemeClr val="accent1"/>
                          </a:solidFill>
                          <a:latin typeface="+mn-lt"/>
                          <a:ea typeface="+mn-ea"/>
                          <a:cs typeface="+mn-cs"/>
                          <a:hlinkClick r:id="rId5" action="ppaction://hlinksldjump">
                            <a:extLst>
                              <a:ext uri="{A12FA001-AC4F-418D-AE19-62706E023703}">
                                <ahyp:hlinkClr xmlns:ahyp="http://schemas.microsoft.com/office/drawing/2018/hyperlinkcolor" val="tx"/>
                              </a:ext>
                            </a:extLst>
                          </a:hlinkClick>
                        </a:rPr>
                        <a:t>de conhecimento</a:t>
                      </a:r>
                      <a:endParaRPr lang="en-US" sz="1400" dirty="0">
                        <a:solidFill>
                          <a:schemeClr val="accent1"/>
                        </a:solidFill>
                        <a:latin typeface="+mn-lt"/>
                        <a:ea typeface="+mn-ea"/>
                        <a:cs typeface="+mn-cs"/>
                      </a:endParaRPr>
                    </a:p>
                  </a:txBody>
                  <a:tcPr marR="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dirty="0">
                          <a:solidFill>
                            <a:schemeClr val="tx1"/>
                          </a:solidFill>
                          <a:latin typeface="+mn-lt"/>
                          <a:ea typeface="+mn-ea"/>
                          <a:cs typeface="+mn-cs"/>
                        </a:rPr>
                        <a:t>O Copilot pode usar informações de artigos da base de dados </a:t>
                      </a:r>
                      <a:br>
                        <a:rPr lang="pt-br" sz="1400" dirty="0">
                          <a:solidFill>
                            <a:schemeClr val="tx1"/>
                          </a:solidFill>
                          <a:latin typeface="+mn-lt"/>
                          <a:ea typeface="+mn-ea"/>
                          <a:cs typeface="+mn-cs"/>
                        </a:rPr>
                      </a:br>
                      <a:r>
                        <a:rPr lang="pt-br" sz="1400" dirty="0">
                          <a:solidFill>
                            <a:schemeClr val="tx1"/>
                          </a:solidFill>
                          <a:latin typeface="+mn-lt"/>
                          <a:ea typeface="+mn-ea"/>
                          <a:cs typeface="+mn-cs"/>
                        </a:rPr>
                        <a:t>de conhecimento nas respostas</a:t>
                      </a:r>
                    </a:p>
                  </a:txBody>
                  <a:tcPr marR="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6538630"/>
                  </a:ext>
                </a:extLst>
              </a:tr>
              <a:tr h="256894">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90000"/>
                        </a:lnSpc>
                      </a:pPr>
                      <a:r>
                        <a:rPr lang="pt-br" sz="1400" dirty="0">
                          <a:solidFill>
                            <a:schemeClr val="accent1"/>
                          </a:solidFill>
                          <a:latin typeface="+mn-lt"/>
                          <a:ea typeface="+mn-ea"/>
                          <a:cs typeface="+mn-cs"/>
                          <a:hlinkClick r:id="rId6" action="ppaction://hlinksldjump">
                            <a:extLst>
                              <a:ext uri="{A12FA001-AC4F-418D-AE19-62706E023703}">
                                <ahyp:hlinkClr xmlns:ahyp="http://schemas.microsoft.com/office/drawing/2018/hyperlinkcolor" val="tx"/>
                              </a:ext>
                            </a:extLst>
                          </a:hlinkClick>
                        </a:rPr>
                        <a:t>Catálogo</a:t>
                      </a:r>
                      <a:endParaRPr lang="en-US" sz="1400" dirty="0">
                        <a:solidFill>
                          <a:schemeClr val="accent1"/>
                        </a:solidFill>
                        <a:latin typeface="+mn-lt"/>
                        <a:ea typeface="+mn-ea"/>
                        <a:cs typeface="+mn-cs"/>
                      </a:endParaRPr>
                    </a:p>
                  </a:txBody>
                  <a:tcPr marR="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a:solidFill>
                            <a:schemeClr val="tx1"/>
                          </a:solidFill>
                          <a:latin typeface="+mn-lt"/>
                          <a:ea typeface="+mn-ea"/>
                          <a:cs typeface="+mn-cs"/>
                        </a:rPr>
                        <a:t>O Copilot pode usar informações de itens de catálogo nas respostas</a:t>
                      </a:r>
                    </a:p>
                  </a:txBody>
                  <a:tcPr marR="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2867581"/>
                  </a:ext>
                </a:extLst>
              </a:tr>
              <a:tr h="256894">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90000"/>
                        </a:lnSpc>
                      </a:pPr>
                      <a:r>
                        <a:rPr lang="pt-br" sz="1400" dirty="0">
                          <a:solidFill>
                            <a:schemeClr val="accent1"/>
                          </a:solidFill>
                          <a:latin typeface="+mn-lt"/>
                          <a:ea typeface="+mn-ea"/>
                          <a:cs typeface="+mn-cs"/>
                          <a:hlinkClick r:id="rId7" action="ppaction://hlinksldjump">
                            <a:extLst>
                              <a:ext uri="{A12FA001-AC4F-418D-AE19-62706E023703}">
                                <ahyp:hlinkClr xmlns:ahyp="http://schemas.microsoft.com/office/drawing/2018/hyperlinkcolor" val="tx"/>
                              </a:ext>
                            </a:extLst>
                          </a:hlinkClick>
                        </a:rPr>
                        <a:t>Tíquetes</a:t>
                      </a:r>
                      <a:endParaRPr lang="en-US" sz="1400" dirty="0">
                        <a:solidFill>
                          <a:schemeClr val="accent1"/>
                        </a:solidFill>
                        <a:latin typeface="+mn-lt"/>
                        <a:ea typeface="+mn-ea"/>
                        <a:cs typeface="+mn-cs"/>
                      </a:endParaRPr>
                    </a:p>
                  </a:txBody>
                  <a:tcPr marR="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a:solidFill>
                            <a:schemeClr val="tx1"/>
                          </a:solidFill>
                          <a:latin typeface="+mn-lt"/>
                          <a:ea typeface="+mn-ea"/>
                          <a:cs typeface="+mn-cs"/>
                        </a:rPr>
                        <a:t>O Copilot pode usar informações de tíquetes nas respostas</a:t>
                      </a:r>
                    </a:p>
                  </a:txBody>
                  <a:tcPr marR="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3913059"/>
                  </a:ext>
                </a:extLst>
              </a:tr>
              <a:tr h="631873">
                <a:tc>
                  <a:txBody>
                    <a:bodyPr/>
                    <a:lstStyle/>
                    <a:p>
                      <a:pPr algn="l">
                        <a:lnSpc>
                          <a:spcPct val="90000"/>
                        </a:lnSpc>
                      </a:pPr>
                      <a:r>
                        <a:rPr lang="pt-br" sz="800" b="0">
                          <a:solidFill>
                            <a:schemeClr val="bg1"/>
                          </a:solidFill>
                          <a:latin typeface="+mj-lt"/>
                          <a:ea typeface="+mj-ea"/>
                          <a:cs typeface="+mj-cs"/>
                        </a:rPr>
                        <a:t>Logotipo do Salesforce</a:t>
                      </a:r>
                    </a:p>
                  </a:txBody>
                  <a:tcPr marR="0">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dirty="0">
                          <a:solidFill>
                            <a:schemeClr val="accent1"/>
                          </a:solidFill>
                          <a:latin typeface="+mn-lt"/>
                          <a:ea typeface="+mn-ea"/>
                          <a:cs typeface="+mn-cs"/>
                          <a:hlinkClick r:id="rId8" action="ppaction://hlinksldjump">
                            <a:extLst>
                              <a:ext uri="{A12FA001-AC4F-418D-AE19-62706E023703}">
                                <ahyp:hlinkClr xmlns:ahyp="http://schemas.microsoft.com/office/drawing/2018/hyperlinkcolor" val="tx"/>
                              </a:ext>
                            </a:extLst>
                          </a:hlinkClick>
                        </a:rPr>
                        <a:t>Salesforce</a:t>
                      </a:r>
                      <a:endParaRPr lang="en-US" sz="1400" dirty="0">
                        <a:solidFill>
                          <a:schemeClr val="accent1"/>
                        </a:solidFill>
                        <a:latin typeface="+mn-lt"/>
                        <a:ea typeface="+mn-ea"/>
                        <a:cs typeface="+mn-cs"/>
                      </a:endParaRPr>
                    </a:p>
                  </a:txBody>
                  <a:tcPr marR="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dirty="0">
                          <a:solidFill>
                            <a:schemeClr val="tx1"/>
                          </a:solidFill>
                          <a:latin typeface="+mn-lt"/>
                          <a:ea typeface="+mn-ea"/>
                          <a:cs typeface="+mn-cs"/>
                        </a:rPr>
                        <a:t>O Copilot pode usar informações de objetos do Salesforce, como Contatos, Oportunidades, Leads, Casos e Contas nas respostas</a:t>
                      </a:r>
                    </a:p>
                  </a:txBody>
                  <a:tcPr marR="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4250462"/>
                  </a:ext>
                </a:extLst>
              </a:tr>
              <a:tr h="492649">
                <a:tc>
                  <a:txBody>
                    <a:bodyPr/>
                    <a:lstStyle/>
                    <a:p>
                      <a:pPr algn="l">
                        <a:lnSpc>
                          <a:spcPct val="90000"/>
                        </a:lnSpc>
                      </a:pPr>
                      <a:r>
                        <a:rPr lang="pt-br" sz="800" b="0">
                          <a:solidFill>
                            <a:schemeClr val="bg1"/>
                          </a:solidFill>
                          <a:latin typeface="+mj-lt"/>
                          <a:ea typeface="+mj-ea"/>
                          <a:cs typeface="+mj-cs"/>
                        </a:rPr>
                        <a:t>Logotipo do Confluence</a:t>
                      </a:r>
                    </a:p>
                  </a:txBody>
                  <a:tcPr marR="0">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a:solidFill>
                            <a:schemeClr val="accent1"/>
                          </a:solidFill>
                          <a:latin typeface="+mn-lt"/>
                          <a:ea typeface="+mn-ea"/>
                          <a:cs typeface="+mn-cs"/>
                          <a:hlinkClick r:id="rId9" action="ppaction://hlinksldjump">
                            <a:extLst>
                              <a:ext uri="{A12FA001-AC4F-418D-AE19-62706E023703}">
                                <ahyp:hlinkClr xmlns:ahyp="http://schemas.microsoft.com/office/drawing/2018/hyperlinkcolor" val="tx"/>
                              </a:ext>
                            </a:extLst>
                          </a:hlinkClick>
                        </a:rPr>
                        <a:t>Confluence</a:t>
                      </a:r>
                      <a:endParaRPr lang="en-US" sz="1400">
                        <a:solidFill>
                          <a:schemeClr val="accent1"/>
                        </a:solidFill>
                        <a:latin typeface="+mn-lt"/>
                        <a:ea typeface="+mn-ea"/>
                        <a:cs typeface="+mn-cs"/>
                      </a:endParaRPr>
                    </a:p>
                  </a:txBody>
                  <a:tcPr marR="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dirty="0">
                          <a:solidFill>
                            <a:schemeClr val="tx1"/>
                          </a:solidFill>
                          <a:latin typeface="+mn-lt"/>
                          <a:ea typeface="+mn-ea"/>
                          <a:cs typeface="+mn-cs"/>
                        </a:rPr>
                        <a:t>O Copilot pode usar informações de espaços, páginas, blogs </a:t>
                      </a:r>
                      <a:br>
                        <a:rPr dirty="0"/>
                      </a:br>
                      <a:r>
                        <a:rPr lang="pt-br" sz="1400" dirty="0">
                          <a:solidFill>
                            <a:schemeClr val="tx1"/>
                          </a:solidFill>
                          <a:latin typeface="+mn-lt"/>
                          <a:ea typeface="+mn-ea"/>
                          <a:cs typeface="+mn-cs"/>
                        </a:rPr>
                        <a:t>e comentários do Confluence nas respostas</a:t>
                      </a:r>
                    </a:p>
                  </a:txBody>
                  <a:tcPr marR="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8898372"/>
                  </a:ext>
                </a:extLst>
              </a:tr>
              <a:tr h="405627">
                <a:tc rowSpan="2">
                  <a:txBody>
                    <a:bodyPr/>
                    <a:lstStyle/>
                    <a:p>
                      <a:pPr algn="l">
                        <a:lnSpc>
                          <a:spcPct val="90000"/>
                        </a:lnSpc>
                      </a:pPr>
                      <a:r>
                        <a:rPr lang="pt-br" sz="800" b="0">
                          <a:solidFill>
                            <a:schemeClr val="bg1"/>
                          </a:solidFill>
                          <a:latin typeface="+mj-lt"/>
                          <a:ea typeface="+mj-ea"/>
                          <a:cs typeface="+mj-cs"/>
                        </a:rPr>
                        <a:t>Logotipo do Jira</a:t>
                      </a:r>
                    </a:p>
                  </a:txBody>
                  <a:tcPr marR="0">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a:solidFill>
                            <a:schemeClr val="accent1"/>
                          </a:solidFill>
                          <a:latin typeface="+mn-lt"/>
                          <a:ea typeface="+mn-ea"/>
                          <a:cs typeface="+mn-cs"/>
                          <a:hlinkClick r:id="rId10" action="ppaction://hlinksldjump">
                            <a:extLst>
                              <a:ext uri="{A12FA001-AC4F-418D-AE19-62706E023703}">
                                <ahyp:hlinkClr xmlns:ahyp="http://schemas.microsoft.com/office/drawing/2018/hyperlinkcolor" val="tx"/>
                              </a:ext>
                            </a:extLst>
                          </a:hlinkClick>
                        </a:rPr>
                        <a:t>Jira</a:t>
                      </a:r>
                      <a:endParaRPr lang="en-US" sz="1400">
                        <a:solidFill>
                          <a:schemeClr val="accent1"/>
                        </a:solidFill>
                        <a:latin typeface="+mn-lt"/>
                        <a:ea typeface="+mn-ea"/>
                        <a:cs typeface="+mn-cs"/>
                      </a:endParaRPr>
                    </a:p>
                  </a:txBody>
                  <a:tcPr marR="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dirty="0">
                          <a:solidFill>
                            <a:schemeClr val="tx1"/>
                          </a:solidFill>
                          <a:latin typeface="+mn-lt"/>
                          <a:ea typeface="+mn-ea"/>
                          <a:cs typeface="+mn-cs"/>
                        </a:rPr>
                        <a:t>O Copilot pode usar resumos e informações detalhadas de tarefas </a:t>
                      </a:r>
                      <a:br>
                        <a:rPr lang="pt-br" sz="1400" dirty="0">
                          <a:solidFill>
                            <a:schemeClr val="tx1"/>
                          </a:solidFill>
                          <a:latin typeface="+mn-lt"/>
                          <a:ea typeface="+mn-ea"/>
                          <a:cs typeface="+mn-cs"/>
                        </a:rPr>
                      </a:br>
                      <a:r>
                        <a:rPr lang="pt-br" sz="1400" dirty="0">
                          <a:solidFill>
                            <a:schemeClr val="tx1"/>
                          </a:solidFill>
                          <a:latin typeface="+mn-lt"/>
                          <a:ea typeface="+mn-ea"/>
                          <a:cs typeface="+mn-cs"/>
                        </a:rPr>
                        <a:t>do Jira nas respostas</a:t>
                      </a:r>
                    </a:p>
                  </a:txBody>
                  <a:tcPr marR="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4898632"/>
                  </a:ext>
                </a:extLst>
              </a:tr>
              <a:tr h="422337">
                <a:tc vMerge="1">
                  <a:txBody>
                    <a:bodyPr/>
                    <a:lstStyle/>
                    <a:p>
                      <a:pPr algn="l"/>
                      <a:endParaRPr lang="en-US" sz="800">
                        <a:solidFill>
                          <a:schemeClr val="bg1"/>
                        </a:solidFill>
                        <a:latin typeface="+mn-lt"/>
                      </a:endParaRPr>
                    </a:p>
                  </a:txBody>
                  <a:tcP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a:solidFill>
                            <a:schemeClr val="accent1"/>
                          </a:solidFill>
                          <a:latin typeface="+mn-lt"/>
                          <a:ea typeface="+mn-ea"/>
                          <a:cs typeface="+mn-cs"/>
                          <a:hlinkClick r:id="rId11" action="ppaction://hlinksldjump">
                            <a:extLst>
                              <a:ext uri="{A12FA001-AC4F-418D-AE19-62706E023703}">
                                <ahyp:hlinkClr xmlns:ahyp="http://schemas.microsoft.com/office/drawing/2018/hyperlinkcolor" val="tx"/>
                              </a:ext>
                            </a:extLst>
                          </a:hlinkClick>
                        </a:rPr>
                        <a:t>Sites</a:t>
                      </a:r>
                      <a:endParaRPr lang="en-US" sz="1400">
                        <a:solidFill>
                          <a:schemeClr val="accent1"/>
                        </a:solidFill>
                        <a:latin typeface="+mn-lt"/>
                        <a:ea typeface="+mn-ea"/>
                        <a:cs typeface="+mn-cs"/>
                      </a:endParaRPr>
                    </a:p>
                  </a:txBody>
                  <a:tcPr marR="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pt-br" sz="1400" dirty="0">
                          <a:solidFill>
                            <a:schemeClr val="tx1"/>
                          </a:solidFill>
                          <a:latin typeface="+mn-lt"/>
                          <a:ea typeface="+mn-ea"/>
                          <a:cs typeface="+mn-cs"/>
                        </a:rPr>
                        <a:t>O Copilot pode usar informações de sites de propriedade da empresa </a:t>
                      </a:r>
                      <a:br>
                        <a:rPr lang="pt-br" sz="1400" dirty="0">
                          <a:solidFill>
                            <a:schemeClr val="tx1"/>
                          </a:solidFill>
                          <a:latin typeface="+mn-lt"/>
                          <a:ea typeface="+mn-ea"/>
                          <a:cs typeface="+mn-cs"/>
                        </a:rPr>
                      </a:br>
                      <a:r>
                        <a:rPr lang="pt-br" sz="1400" dirty="0">
                          <a:solidFill>
                            <a:schemeClr val="tx1"/>
                          </a:solidFill>
                          <a:latin typeface="+mn-lt"/>
                          <a:ea typeface="+mn-ea"/>
                          <a:cs typeface="+mn-cs"/>
                        </a:rPr>
                        <a:t>nas respostas</a:t>
                      </a:r>
                    </a:p>
                  </a:txBody>
                  <a:tcPr marR="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5142959"/>
                  </a:ext>
                </a:extLst>
              </a:tr>
            </a:tbl>
          </a:graphicData>
        </a:graphic>
      </p:graphicFrame>
      <p:pic>
        <p:nvPicPr>
          <p:cNvPr id="17" name="Picture 2">
            <a:extLst>
              <a:ext uri="{FF2B5EF4-FFF2-40B4-BE49-F238E27FC236}">
                <a16:creationId xmlns:a16="http://schemas.microsoft.com/office/drawing/2014/main" id="{970946A0-F1DD-4726-4510-41EE2A9A0F80}"/>
              </a:ext>
              <a:ext uri="{C183D7F6-B498-43B3-948B-1728B52AA6E4}">
                <adec:decorative xmlns:adec="http://schemas.microsoft.com/office/drawing/2017/decorative" val="1"/>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095071" y="3920428"/>
            <a:ext cx="2006268" cy="290908"/>
          </a:xfrm>
          <a:prstGeom prst="rect">
            <a:avLst/>
          </a:prstGeom>
          <a:noFill/>
          <a:extLst>
            <a:ext uri="{909E8E84-426E-40DD-AFC4-6F175D3DCCD1}">
              <a14:hiddenFill xmlns:a14="http://schemas.microsoft.com/office/drawing/2010/main">
                <a:solidFill>
                  <a:srgbClr val="FFFFFF"/>
                </a:solidFill>
              </a14:hiddenFill>
            </a:ext>
          </a:extLst>
        </p:spPr>
      </p:pic>
      <p:pic>
        <p:nvPicPr>
          <p:cNvPr id="18" name="Graphic 17">
            <a:extLst>
              <a:ext uri="{FF2B5EF4-FFF2-40B4-BE49-F238E27FC236}">
                <a16:creationId xmlns:a16="http://schemas.microsoft.com/office/drawing/2014/main" id="{45CC8D92-394D-73CA-4FF3-16314131565A}"/>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707597" y="4634987"/>
            <a:ext cx="781216" cy="548640"/>
          </a:xfrm>
          <a:prstGeom prst="rect">
            <a:avLst/>
          </a:prstGeom>
        </p:spPr>
      </p:pic>
      <p:pic>
        <p:nvPicPr>
          <p:cNvPr id="19" name="Picture 24">
            <a:extLst>
              <a:ext uri="{FF2B5EF4-FFF2-40B4-BE49-F238E27FC236}">
                <a16:creationId xmlns:a16="http://schemas.microsoft.com/office/drawing/2014/main" id="{8732358E-B5CB-74AF-2054-1503BE77FD26}"/>
              </a:ext>
              <a:ext uri="{C183D7F6-B498-43B3-948B-1728B52AA6E4}">
                <adec:decorative xmlns:adec="http://schemas.microsoft.com/office/drawing/2017/decorative" val="1"/>
              </a:ext>
            </a:extLst>
          </p:cNvPr>
          <p:cNvPicPr>
            <a:picLocks noChangeAspect="1" noChangeArrowheads="1"/>
          </p:cNvPicPr>
          <p:nvPr/>
        </p:nvPicPr>
        <p:blipFill rotWithShape="1">
          <a:blip r:embed="rId15" cstate="screen">
            <a:extLst>
              <a:ext uri="{28A0092B-C50C-407E-A947-70E740481C1C}">
                <a14:useLocalDpi xmlns:a14="http://schemas.microsoft.com/office/drawing/2010/main"/>
              </a:ext>
            </a:extLst>
          </a:blip>
          <a:srcRect l="9427" t="39783" r="9629" b="39848"/>
          <a:stretch/>
        </p:blipFill>
        <p:spPr bwMode="auto">
          <a:xfrm>
            <a:off x="1164569" y="5315289"/>
            <a:ext cx="1867273" cy="31325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4">
            <a:extLst>
              <a:ext uri="{FF2B5EF4-FFF2-40B4-BE49-F238E27FC236}">
                <a16:creationId xmlns:a16="http://schemas.microsoft.com/office/drawing/2014/main" id="{16FCECE8-F07E-44D2-39DF-890C13CDBDBC}"/>
              </a:ext>
              <a:ext uri="{C183D7F6-B498-43B3-948B-1728B52AA6E4}">
                <adec:decorative xmlns:adec="http://schemas.microsoft.com/office/drawing/2017/decorative" val="1"/>
              </a:ext>
            </a:extLst>
          </p:cNvPr>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1640503" y="5940494"/>
            <a:ext cx="915403" cy="310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618159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C9A7C4A-0536-1F37-DE83-47C0C8491735}"/>
              </a:ext>
            </a:extLst>
          </p:cNvPr>
          <p:cNvSpPr>
            <a:spLocks noGrp="1"/>
          </p:cNvSpPr>
          <p:nvPr>
            <p:ph type="title"/>
          </p:nvPr>
        </p:nvSpPr>
        <p:spPr>
          <a:xfrm>
            <a:off x="506948" y="460307"/>
            <a:ext cx="11860993" cy="492443"/>
          </a:xfrm>
        </p:spPr>
        <p:txBody>
          <a:bodyPr wrap="square">
            <a:spAutoFit/>
          </a:bodyPr>
          <a:lstStyle/>
          <a:p>
            <a:r>
              <a:rPr lang="pt-br" sz="3200" dirty="0">
                <a:ea typeface="+mj-ea"/>
                <a:cs typeface="+mj-cs"/>
              </a:rPr>
              <a:t>Investimentos da Microsoft para acelerar o tempo de retorno</a:t>
            </a:r>
          </a:p>
        </p:txBody>
      </p:sp>
      <p:sp>
        <p:nvSpPr>
          <p:cNvPr id="8" name="Text Placeholder 2">
            <a:extLst>
              <a:ext uri="{FF2B5EF4-FFF2-40B4-BE49-F238E27FC236}">
                <a16:creationId xmlns:a16="http://schemas.microsoft.com/office/drawing/2014/main" id="{8F3DE055-6BA4-49D3-D33A-521B483FDAB3}"/>
              </a:ext>
            </a:extLst>
          </p:cNvPr>
          <p:cNvSpPr txBox="1">
            <a:spLocks/>
          </p:cNvSpPr>
          <p:nvPr/>
        </p:nvSpPr>
        <p:spPr>
          <a:xfrm>
            <a:off x="793808" y="2841984"/>
            <a:ext cx="10947919" cy="553998"/>
          </a:xfrm>
          <a:prstGeom prst="rect">
            <a:avLst/>
          </a:prstGeom>
        </p:spPr>
        <p:txBody>
          <a:bodyPr vert="horz" wrap="square" lIns="0" tIns="0" rIns="0" bIns="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1"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1"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dirty="0">
                <a:ln>
                  <a:noFill/>
                </a:ln>
                <a:solidFill>
                  <a:srgbClr val="091F2C"/>
                </a:solidFill>
                <a:effectLst/>
                <a:uLnTx/>
                <a:uFillTx/>
                <a:latin typeface="Segoe Sans Display"/>
                <a:ea typeface="+mn-ea"/>
                <a:cs typeface="+mn-cs"/>
              </a:rPr>
              <a:t>Encontre parceiros para ajudar com a extensibilidade do Microsoft 365 Copilot no </a:t>
            </a:r>
            <a:r>
              <a:rPr kumimoji="0" lang="pt-br" sz="1800" b="0" i="0" u="none" strike="noStrike" kern="1200" cap="none" spc="0" normalizeH="0" baseline="0" noProof="0" dirty="0">
                <a:ln>
                  <a:noFill/>
                </a:ln>
                <a:solidFill>
                  <a:schemeClr val="accent1"/>
                </a:solidFill>
                <a:effectLst/>
                <a:uLnTx/>
                <a:uFillTx/>
                <a:latin typeface="Segoe UI Semibold" panose="020B0702040204020203" pitchFamily="34" charset="0"/>
                <a:cs typeface="Segoe UI Semibold" panose="020B0702040204020203" pitchFamily="34" charset="0"/>
                <a:hlinkClick r:id="rId3">
                  <a:extLst>
                    <a:ext uri="{A12FA001-AC4F-418D-AE19-62706E023703}">
                      <ahyp:hlinkClr xmlns:ahyp="http://schemas.microsoft.com/office/drawing/2018/hyperlinkcolor" val="tx"/>
                    </a:ext>
                  </a:extLst>
                </a:hlinkClick>
              </a:rPr>
              <a:t>Diretório de parceiros </a:t>
            </a:r>
            <a:br>
              <a:rPr kumimoji="0" lang="pt-br" sz="1800" b="0" i="0" u="none" strike="noStrike" kern="1200" cap="none" spc="0" normalizeH="0" baseline="0" noProof="0" dirty="0">
                <a:ln>
                  <a:noFill/>
                </a:ln>
                <a:solidFill>
                  <a:schemeClr val="accent1"/>
                </a:solidFill>
                <a:effectLst/>
                <a:uLnTx/>
                <a:uFillTx/>
                <a:latin typeface="Segoe UI Semibold" panose="020B0702040204020203" pitchFamily="34" charset="0"/>
                <a:cs typeface="Segoe UI Semibold" panose="020B0702040204020203" pitchFamily="34" charset="0"/>
                <a:hlinkClick r:id="rId3">
                  <a:extLst>
                    <a:ext uri="{A12FA001-AC4F-418D-AE19-62706E023703}">
                      <ahyp:hlinkClr xmlns:ahyp="http://schemas.microsoft.com/office/drawing/2018/hyperlinkcolor" val="tx"/>
                    </a:ext>
                  </a:extLst>
                </a:hlinkClick>
              </a:rPr>
            </a:br>
            <a:r>
              <a:rPr kumimoji="0" lang="pt-br" sz="1800" b="0" i="0" u="none" strike="noStrike" kern="1200" cap="none" spc="0" normalizeH="0" baseline="0" noProof="0" dirty="0">
                <a:ln>
                  <a:noFill/>
                </a:ln>
                <a:solidFill>
                  <a:schemeClr val="accent1"/>
                </a:solidFill>
                <a:effectLst/>
                <a:uLnTx/>
                <a:uFillTx/>
                <a:latin typeface="Segoe UI Semibold" panose="020B0702040204020203" pitchFamily="34" charset="0"/>
                <a:cs typeface="Segoe UI Semibold" panose="020B0702040204020203" pitchFamily="34" charset="0"/>
                <a:hlinkClick r:id="rId3">
                  <a:extLst>
                    <a:ext uri="{A12FA001-AC4F-418D-AE19-62706E023703}">
                      <ahyp:hlinkClr xmlns:ahyp="http://schemas.microsoft.com/office/drawing/2018/hyperlinkcolor" val="tx"/>
                    </a:ext>
                  </a:extLst>
                </a:hlinkClick>
              </a:rPr>
              <a:t>do Microsoft 365 Copilot</a:t>
            </a:r>
            <a:r>
              <a:rPr kumimoji="0" lang="pt-br" sz="1800" b="0" i="0" u="none" strike="noStrike" kern="1200" cap="none" spc="0" normalizeH="0" baseline="0" noProof="0" dirty="0">
                <a:ln>
                  <a:noFill/>
                </a:ln>
                <a:solidFill>
                  <a:srgbClr val="091F2C"/>
                </a:solidFill>
                <a:effectLst/>
                <a:uLnTx/>
                <a:uFillTx/>
                <a:latin typeface="Segoe Sans Display"/>
                <a:ea typeface="+mn-ea"/>
                <a:cs typeface="+mn-cs"/>
              </a:rPr>
              <a:t> </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sp>
        <p:nvSpPr>
          <p:cNvPr id="11" name="Text Placeholder 2">
            <a:extLst>
              <a:ext uri="{FF2B5EF4-FFF2-40B4-BE49-F238E27FC236}">
                <a16:creationId xmlns:a16="http://schemas.microsoft.com/office/drawing/2014/main" id="{F247BDAF-DC30-36F7-1FE4-1399AB08E7DD}"/>
              </a:ext>
            </a:extLst>
          </p:cNvPr>
          <p:cNvSpPr txBox="1">
            <a:spLocks/>
          </p:cNvSpPr>
          <p:nvPr/>
        </p:nvSpPr>
        <p:spPr>
          <a:xfrm>
            <a:off x="793813" y="4299012"/>
            <a:ext cx="10947914" cy="276999"/>
          </a:xfrm>
          <a:prstGeom prst="rect">
            <a:avLst/>
          </a:prstGeom>
        </p:spPr>
        <p:txBody>
          <a:bodyPr vert="horz" wrap="square" lIns="0" tIns="0" rIns="0" bIns="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1"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1"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pt-br" sz="1800" b="0" i="0" u="none" strike="noStrike" kern="1200" cap="none" spc="0" normalizeH="0" baseline="0" noProof="0">
                <a:ln>
                  <a:noFill/>
                </a:ln>
                <a:solidFill>
                  <a:srgbClr val="000000"/>
                </a:solidFill>
                <a:effectLst/>
                <a:uLnTx/>
                <a:uFillTx/>
                <a:latin typeface="Segoe UI"/>
                <a:ea typeface="+mn-ea"/>
                <a:cs typeface="+mn-cs"/>
              </a:rPr>
              <a:t>Os clientes elegíveis podem solicitar assistência técnica e de implantação do </a:t>
            </a:r>
            <a:r>
              <a:rPr kumimoji="0" lang="pt-br" sz="1800" b="0" i="0" u="none" strike="noStrike" kern="0" cap="none" spc="0" normalizeH="0" baseline="0" noProof="0">
                <a:ln>
                  <a:noFill/>
                </a:ln>
                <a:solidFill>
                  <a:srgbClr val="0078D4"/>
                </a:solidFill>
                <a:effectLst/>
                <a:uLnTx/>
                <a:uFillTx/>
                <a:latin typeface="Segoe UI Semibold"/>
                <a:ea typeface="Segoe UI" pitchFamily="34" charset="0"/>
                <a:cs typeface="Segoe UI Semibold"/>
                <a:hlinkClick r:id="rId4">
                  <a:extLst>
                    <a:ext uri="{A12FA001-AC4F-418D-AE19-62706E023703}">
                      <ahyp:hlinkClr xmlns:ahyp="http://schemas.microsoft.com/office/drawing/2018/hyperlinkcolor" val="tx"/>
                    </a:ext>
                  </a:extLst>
                </a:hlinkClick>
              </a:rPr>
              <a:t>Microsoft FastTrack</a:t>
            </a:r>
            <a:r>
              <a:rPr kumimoji="0" lang="pt-br" sz="1800" b="0" i="0" u="none" strike="noStrike" kern="1200" cap="none" spc="0" normalizeH="0" baseline="0" noProof="0">
                <a:ln>
                  <a:noFill/>
                </a:ln>
                <a:solidFill>
                  <a:srgbClr val="000000"/>
                </a:solidFill>
                <a:effectLst/>
                <a:uLnTx/>
                <a:uFillTx/>
                <a:latin typeface="Segoe UI"/>
                <a:ea typeface="+mn-ea"/>
                <a:cs typeface="+mn-cs"/>
              </a:rPr>
              <a:t>.</a:t>
            </a:r>
          </a:p>
        </p:txBody>
      </p:sp>
      <p:sp>
        <p:nvSpPr>
          <p:cNvPr id="12" name="Text Placeholder 2">
            <a:extLst>
              <a:ext uri="{FF2B5EF4-FFF2-40B4-BE49-F238E27FC236}">
                <a16:creationId xmlns:a16="http://schemas.microsoft.com/office/drawing/2014/main" id="{88DD83ED-6215-CE9F-9BEC-01BEF5FEF6F8}"/>
              </a:ext>
            </a:extLst>
          </p:cNvPr>
          <p:cNvSpPr txBox="1">
            <a:spLocks/>
          </p:cNvSpPr>
          <p:nvPr/>
        </p:nvSpPr>
        <p:spPr>
          <a:xfrm>
            <a:off x="785849" y="5674387"/>
            <a:ext cx="10947914" cy="276999"/>
          </a:xfrm>
          <a:prstGeom prst="rect">
            <a:avLst/>
          </a:prstGeom>
        </p:spPr>
        <p:txBody>
          <a:bodyPr vert="horz" wrap="square" lIns="0" tIns="0" rIns="0" bIns="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1"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1"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pt-br" sz="1800" b="0" i="0" u="none" strike="noStrike" kern="1200" cap="none" spc="0" normalizeH="0" baseline="0" noProof="0">
                <a:ln>
                  <a:noFill/>
                </a:ln>
                <a:solidFill>
                  <a:srgbClr val="000000"/>
                </a:solidFill>
                <a:effectLst/>
                <a:uLnTx/>
                <a:uFillTx/>
                <a:latin typeface="Segoe UI"/>
                <a:ea typeface="+mn-ea"/>
                <a:cs typeface="+mn-cs"/>
              </a:rPr>
              <a:t>Comece sua jornada do Copilot com serviços liderados por especialistas usando o </a:t>
            </a:r>
            <a:r>
              <a:rPr kumimoji="0" lang="pt-br" sz="1800" b="0" i="0" u="none" strike="noStrike" kern="0" cap="none" spc="0" normalizeH="0" baseline="0" noProof="0">
                <a:ln>
                  <a:noFill/>
                </a:ln>
                <a:solidFill>
                  <a:srgbClr val="0078D4"/>
                </a:solidFill>
                <a:effectLst/>
                <a:uLnTx/>
                <a:uFillTx/>
                <a:latin typeface="Segoe UI Semibold"/>
                <a:ea typeface="Segoe UI" pitchFamily="34" charset="0"/>
                <a:cs typeface="Segoe UI Semibold"/>
                <a:hlinkClick r:id="rId5">
                  <a:extLst>
                    <a:ext uri="{A12FA001-AC4F-418D-AE19-62706E023703}">
                      <ahyp:hlinkClr xmlns:ahyp="http://schemas.microsoft.com/office/drawing/2018/hyperlinkcolor" val="tx"/>
                    </a:ext>
                  </a:extLst>
                </a:hlinkClick>
              </a:rPr>
              <a:t>Microsoft Unified</a:t>
            </a:r>
            <a:r>
              <a:rPr kumimoji="0" lang="pt-br" sz="1800" b="0" i="0" u="none" strike="noStrike" kern="1200" cap="none" spc="0" normalizeH="0" baseline="0" noProof="0">
                <a:ln>
                  <a:noFill/>
                </a:ln>
                <a:solidFill>
                  <a:srgbClr val="000000"/>
                </a:solidFill>
                <a:effectLst/>
                <a:uLnTx/>
                <a:uFillTx/>
                <a:latin typeface="Segoe UI"/>
                <a:ea typeface="+mn-ea"/>
                <a:cs typeface="+mn-cs"/>
              </a:rPr>
              <a:t>.</a:t>
            </a:r>
          </a:p>
        </p:txBody>
      </p:sp>
      <p:sp>
        <p:nvSpPr>
          <p:cNvPr id="9" name="Graphic 2">
            <a:extLst>
              <a:ext uri="{FF2B5EF4-FFF2-40B4-BE49-F238E27FC236}">
                <a16:creationId xmlns:a16="http://schemas.microsoft.com/office/drawing/2014/main" id="{F1A6E0B9-1B23-69CF-89C4-ADF4FE4D6ABF}"/>
              </a:ext>
              <a:ext uri="{C183D7F6-B498-43B3-948B-1728B52AA6E4}">
                <adec:decorative xmlns:adec="http://schemas.microsoft.com/office/drawing/2017/decorative" val="1"/>
              </a:ext>
            </a:extLst>
          </p:cNvPr>
          <p:cNvSpPr/>
          <p:nvPr/>
        </p:nvSpPr>
        <p:spPr>
          <a:xfrm>
            <a:off x="840837" y="2338683"/>
            <a:ext cx="312557" cy="390630"/>
          </a:xfrm>
          <a:custGeom>
            <a:avLst/>
            <a:gdLst>
              <a:gd name="connsiteX0" fmla="*/ 237141 w 237141"/>
              <a:gd name="connsiteY0" fmla="*/ 211124 h 296376"/>
              <a:gd name="connsiteX1" fmla="*/ 203808 w 237141"/>
              <a:gd name="connsiteY1" fmla="*/ 177791 h 296376"/>
              <a:gd name="connsiteX2" fmla="*/ 203793 w 237141"/>
              <a:gd name="connsiteY2" fmla="*/ 177791 h 296376"/>
              <a:gd name="connsiteX3" fmla="*/ 33348 w 237141"/>
              <a:gd name="connsiteY3" fmla="*/ 177791 h 296376"/>
              <a:gd name="connsiteX4" fmla="*/ 0 w 237141"/>
              <a:gd name="connsiteY4" fmla="*/ 211110 h 296376"/>
              <a:gd name="connsiteX5" fmla="*/ 0 w 237141"/>
              <a:gd name="connsiteY5" fmla="*/ 211139 h 296376"/>
              <a:gd name="connsiteX6" fmla="*/ 0 w 237141"/>
              <a:gd name="connsiteY6" fmla="*/ 224775 h 296376"/>
              <a:gd name="connsiteX7" fmla="*/ 7559 w 237141"/>
              <a:gd name="connsiteY7" fmla="*/ 248415 h 296376"/>
              <a:gd name="connsiteX8" fmla="*/ 118511 w 237141"/>
              <a:gd name="connsiteY8" fmla="*/ 296377 h 296376"/>
              <a:gd name="connsiteX9" fmla="*/ 229523 w 237141"/>
              <a:gd name="connsiteY9" fmla="*/ 248430 h 296376"/>
              <a:gd name="connsiteX10" fmla="*/ 237141 w 237141"/>
              <a:gd name="connsiteY10" fmla="*/ 224760 h 296376"/>
              <a:gd name="connsiteX11" fmla="*/ 237141 w 237141"/>
              <a:gd name="connsiteY11" fmla="*/ 211139 h 296376"/>
              <a:gd name="connsiteX12" fmla="*/ 192633 w 237141"/>
              <a:gd name="connsiteY12" fmla="*/ 74116 h 296376"/>
              <a:gd name="connsiteX13" fmla="*/ 118535 w 237141"/>
              <a:gd name="connsiteY13" fmla="*/ 0 h 296376"/>
              <a:gd name="connsiteX14" fmla="*/ 58870 w 237141"/>
              <a:gd name="connsiteY14" fmla="*/ 30141 h 296376"/>
              <a:gd name="connsiteX15" fmla="*/ 55550 w 237141"/>
              <a:gd name="connsiteY15" fmla="*/ 29622 h 296376"/>
              <a:gd name="connsiteX16" fmla="*/ 18527 w 237141"/>
              <a:gd name="connsiteY16" fmla="*/ 29622 h 296376"/>
              <a:gd name="connsiteX17" fmla="*/ 7411 w 237141"/>
              <a:gd name="connsiteY17" fmla="*/ 40738 h 296376"/>
              <a:gd name="connsiteX18" fmla="*/ 7411 w 237141"/>
              <a:gd name="connsiteY18" fmla="*/ 122226 h 296376"/>
              <a:gd name="connsiteX19" fmla="*/ 48140 w 237141"/>
              <a:gd name="connsiteY19" fmla="*/ 163014 h 296376"/>
              <a:gd name="connsiteX20" fmla="*/ 48169 w 237141"/>
              <a:gd name="connsiteY20" fmla="*/ 163014 h 296376"/>
              <a:gd name="connsiteX21" fmla="*/ 51875 w 237141"/>
              <a:gd name="connsiteY21" fmla="*/ 163014 h 296376"/>
              <a:gd name="connsiteX22" fmla="*/ 51875 w 237141"/>
              <a:gd name="connsiteY22" fmla="*/ 162955 h 296376"/>
              <a:gd name="connsiteX23" fmla="*/ 52023 w 237141"/>
              <a:gd name="connsiteY23" fmla="*/ 162955 h 296376"/>
              <a:gd name="connsiteX24" fmla="*/ 66838 w 237141"/>
              <a:gd name="connsiteY24" fmla="*/ 148187 h 296376"/>
              <a:gd name="connsiteX25" fmla="*/ 52069 w 237141"/>
              <a:gd name="connsiteY25" fmla="*/ 133372 h 296376"/>
              <a:gd name="connsiteX26" fmla="*/ 40373 w 237141"/>
              <a:gd name="connsiteY26" fmla="*/ 139078 h 296376"/>
              <a:gd name="connsiteX27" fmla="*/ 29643 w 237141"/>
              <a:gd name="connsiteY27" fmla="*/ 122241 h 296376"/>
              <a:gd name="connsiteX28" fmla="*/ 29643 w 237141"/>
              <a:gd name="connsiteY28" fmla="*/ 118550 h 296376"/>
              <a:gd name="connsiteX29" fmla="*/ 40729 w 237141"/>
              <a:gd name="connsiteY29" fmla="*/ 118550 h 296376"/>
              <a:gd name="connsiteX30" fmla="*/ 55847 w 237141"/>
              <a:gd name="connsiteY30" fmla="*/ 113689 h 296376"/>
              <a:gd name="connsiteX31" fmla="*/ 158062 w 237141"/>
              <a:gd name="connsiteY31" fmla="*/ 136832 h 296376"/>
              <a:gd name="connsiteX32" fmla="*/ 192633 w 237141"/>
              <a:gd name="connsiteY32" fmla="*/ 74116 h 296376"/>
              <a:gd name="connsiteX33" fmla="*/ 44420 w 237141"/>
              <a:gd name="connsiteY33" fmla="*/ 72545 h 296376"/>
              <a:gd name="connsiteX34" fmla="*/ 44420 w 237141"/>
              <a:gd name="connsiteY34" fmla="*/ 75687 h 296376"/>
              <a:gd name="connsiteX35" fmla="*/ 44420 w 237141"/>
              <a:gd name="connsiteY35" fmla="*/ 92598 h 296376"/>
              <a:gd name="connsiteX36" fmla="*/ 40714 w 237141"/>
              <a:gd name="connsiteY36" fmla="*/ 96304 h 296376"/>
              <a:gd name="connsiteX37" fmla="*/ 29643 w 237141"/>
              <a:gd name="connsiteY37" fmla="*/ 96304 h 296376"/>
              <a:gd name="connsiteX38" fmla="*/ 29643 w 237141"/>
              <a:gd name="connsiteY38" fmla="*/ 51869 h 296376"/>
              <a:gd name="connsiteX39" fmla="*/ 44434 w 237141"/>
              <a:gd name="connsiteY39" fmla="*/ 51869 h 296376"/>
              <a:gd name="connsiteX40" fmla="*/ 44434 w 237141"/>
              <a:gd name="connsiteY40" fmla="*/ 72545 h 29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37141" h="296376">
                <a:moveTo>
                  <a:pt x="237141" y="211124"/>
                </a:moveTo>
                <a:cubicBezTo>
                  <a:pt x="237141" y="192715"/>
                  <a:pt x="222218" y="177791"/>
                  <a:pt x="203808" y="177791"/>
                </a:cubicBezTo>
                <a:cubicBezTo>
                  <a:pt x="203804" y="177791"/>
                  <a:pt x="203798" y="177791"/>
                  <a:pt x="203793" y="177791"/>
                </a:cubicBezTo>
                <a:lnTo>
                  <a:pt x="33348" y="177791"/>
                </a:lnTo>
                <a:cubicBezTo>
                  <a:pt x="14939" y="177782"/>
                  <a:pt x="8" y="192700"/>
                  <a:pt x="0" y="211110"/>
                </a:cubicBezTo>
                <a:cubicBezTo>
                  <a:pt x="0" y="211120"/>
                  <a:pt x="0" y="211129"/>
                  <a:pt x="0" y="211139"/>
                </a:cubicBezTo>
                <a:lnTo>
                  <a:pt x="0" y="224775"/>
                </a:lnTo>
                <a:cubicBezTo>
                  <a:pt x="0" y="233238"/>
                  <a:pt x="2638" y="241508"/>
                  <a:pt x="7559" y="248415"/>
                </a:cubicBezTo>
                <a:cubicBezTo>
                  <a:pt x="30428" y="280488"/>
                  <a:pt x="67808" y="296377"/>
                  <a:pt x="118511" y="296377"/>
                </a:cubicBezTo>
                <a:cubicBezTo>
                  <a:pt x="169200" y="296377"/>
                  <a:pt x="206624" y="280503"/>
                  <a:pt x="229523" y="248430"/>
                </a:cubicBezTo>
                <a:cubicBezTo>
                  <a:pt x="234466" y="241526"/>
                  <a:pt x="237129" y="233251"/>
                  <a:pt x="237141" y="224760"/>
                </a:cubicBezTo>
                <a:lnTo>
                  <a:pt x="237141" y="211139"/>
                </a:lnTo>
                <a:close/>
                <a:moveTo>
                  <a:pt x="192633" y="74116"/>
                </a:moveTo>
                <a:cubicBezTo>
                  <a:pt x="192637" y="33188"/>
                  <a:pt x="159463" y="5"/>
                  <a:pt x="118535" y="0"/>
                </a:cubicBezTo>
                <a:cubicBezTo>
                  <a:pt x="94988" y="-3"/>
                  <a:pt x="72840" y="11185"/>
                  <a:pt x="58870" y="30141"/>
                </a:cubicBezTo>
                <a:cubicBezTo>
                  <a:pt x="57796" y="29801"/>
                  <a:pt x="56677" y="29626"/>
                  <a:pt x="55550" y="29622"/>
                </a:cubicBezTo>
                <a:lnTo>
                  <a:pt x="18527" y="29622"/>
                </a:lnTo>
                <a:cubicBezTo>
                  <a:pt x="12388" y="29622"/>
                  <a:pt x="7411" y="34599"/>
                  <a:pt x="7411" y="40738"/>
                </a:cubicBezTo>
                <a:lnTo>
                  <a:pt x="7411" y="122226"/>
                </a:lnTo>
                <a:cubicBezTo>
                  <a:pt x="7394" y="144737"/>
                  <a:pt x="25629" y="162998"/>
                  <a:pt x="48140" y="163014"/>
                </a:cubicBezTo>
                <a:cubicBezTo>
                  <a:pt x="48150" y="163014"/>
                  <a:pt x="48159" y="163014"/>
                  <a:pt x="48169" y="163014"/>
                </a:cubicBezTo>
                <a:lnTo>
                  <a:pt x="51875" y="163014"/>
                </a:lnTo>
                <a:lnTo>
                  <a:pt x="51875" y="162955"/>
                </a:lnTo>
                <a:lnTo>
                  <a:pt x="52023" y="162955"/>
                </a:lnTo>
                <a:cubicBezTo>
                  <a:pt x="60192" y="162968"/>
                  <a:pt x="66825" y="156355"/>
                  <a:pt x="66838" y="148187"/>
                </a:cubicBezTo>
                <a:cubicBezTo>
                  <a:pt x="66850" y="140018"/>
                  <a:pt x="60238" y="133385"/>
                  <a:pt x="52069" y="133372"/>
                </a:cubicBezTo>
                <a:cubicBezTo>
                  <a:pt x="47498" y="133364"/>
                  <a:pt x="43181" y="135470"/>
                  <a:pt x="40373" y="139078"/>
                </a:cubicBezTo>
                <a:cubicBezTo>
                  <a:pt x="33820" y="136038"/>
                  <a:pt x="29631" y="129465"/>
                  <a:pt x="29643" y="122241"/>
                </a:cubicBezTo>
                <a:lnTo>
                  <a:pt x="29643" y="118550"/>
                </a:lnTo>
                <a:lnTo>
                  <a:pt x="40729" y="118550"/>
                </a:lnTo>
                <a:cubicBezTo>
                  <a:pt x="46361" y="118550"/>
                  <a:pt x="51593" y="116742"/>
                  <a:pt x="55847" y="113689"/>
                </a:cubicBezTo>
                <a:cubicBezTo>
                  <a:pt x="77682" y="148306"/>
                  <a:pt x="123445" y="158667"/>
                  <a:pt x="158062" y="136832"/>
                </a:cubicBezTo>
                <a:cubicBezTo>
                  <a:pt x="179593" y="123252"/>
                  <a:pt x="192646" y="99572"/>
                  <a:pt x="192633" y="74116"/>
                </a:cubicBezTo>
                <a:close/>
                <a:moveTo>
                  <a:pt x="44420" y="72545"/>
                </a:moveTo>
                <a:cubicBezTo>
                  <a:pt x="44398" y="73592"/>
                  <a:pt x="44398" y="74640"/>
                  <a:pt x="44420" y="75687"/>
                </a:cubicBezTo>
                <a:lnTo>
                  <a:pt x="44420" y="92598"/>
                </a:lnTo>
                <a:cubicBezTo>
                  <a:pt x="44420" y="94645"/>
                  <a:pt x="42761" y="96304"/>
                  <a:pt x="40714" y="96304"/>
                </a:cubicBezTo>
                <a:lnTo>
                  <a:pt x="29643" y="96304"/>
                </a:lnTo>
                <a:lnTo>
                  <a:pt x="29643" y="51869"/>
                </a:lnTo>
                <a:lnTo>
                  <a:pt x="44434" y="51869"/>
                </a:lnTo>
                <a:lnTo>
                  <a:pt x="44434" y="72545"/>
                </a:lnTo>
                <a:close/>
              </a:path>
            </a:pathLst>
          </a:custGeom>
          <a:gradFill flip="none" rotWithShape="1">
            <a:gsLst>
              <a:gs pos="97000">
                <a:srgbClr val="818EFF"/>
              </a:gs>
              <a:gs pos="50000">
                <a:srgbClr val="2DB4FF"/>
              </a:gs>
              <a:gs pos="3000">
                <a:srgbClr val="0078D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Graphic 5">
            <a:extLst>
              <a:ext uri="{FF2B5EF4-FFF2-40B4-BE49-F238E27FC236}">
                <a16:creationId xmlns:a16="http://schemas.microsoft.com/office/drawing/2014/main" id="{71C07B2C-5385-20FF-B78D-1D4C4C12C4B7}"/>
              </a:ext>
              <a:ext uri="{C183D7F6-B498-43B3-948B-1728B52AA6E4}">
                <adec:decorative xmlns:adec="http://schemas.microsoft.com/office/drawing/2017/decorative" val="1"/>
              </a:ext>
            </a:extLst>
          </p:cNvPr>
          <p:cNvSpPr/>
          <p:nvPr/>
        </p:nvSpPr>
        <p:spPr>
          <a:xfrm>
            <a:off x="793813" y="3783474"/>
            <a:ext cx="406614" cy="402867"/>
          </a:xfrm>
          <a:custGeom>
            <a:avLst/>
            <a:gdLst>
              <a:gd name="connsiteX0" fmla="*/ 22232 w 308503"/>
              <a:gd name="connsiteY0" fmla="*/ 163035 h 305660"/>
              <a:gd name="connsiteX1" fmla="*/ 160204 w 308503"/>
              <a:gd name="connsiteY1" fmla="*/ 163035 h 305660"/>
              <a:gd name="connsiteX2" fmla="*/ 133392 w 308503"/>
              <a:gd name="connsiteY2" fmla="*/ 229731 h 305660"/>
              <a:gd name="connsiteX3" fmla="*/ 144345 w 308503"/>
              <a:gd name="connsiteY3" fmla="*/ 274387 h 305660"/>
              <a:gd name="connsiteX4" fmla="*/ 96339 w 308503"/>
              <a:gd name="connsiteY4" fmla="*/ 281605 h 305660"/>
              <a:gd name="connsiteX5" fmla="*/ 74 w 308503"/>
              <a:gd name="connsiteY5" fmla="*/ 218318 h 305660"/>
              <a:gd name="connsiteX6" fmla="*/ 0 w 308503"/>
              <a:gd name="connsiteY6" fmla="*/ 214909 h 305660"/>
              <a:gd name="connsiteX7" fmla="*/ 0 w 308503"/>
              <a:gd name="connsiteY7" fmla="*/ 185267 h 305660"/>
              <a:gd name="connsiteX8" fmla="*/ 20098 w 308503"/>
              <a:gd name="connsiteY8" fmla="*/ 163138 h 305660"/>
              <a:gd name="connsiteX9" fmla="*/ 22232 w 308503"/>
              <a:gd name="connsiteY9" fmla="*/ 163035 h 305660"/>
              <a:gd name="connsiteX10" fmla="*/ 281605 w 308503"/>
              <a:gd name="connsiteY10" fmla="*/ 81517 h 305660"/>
              <a:gd name="connsiteX11" fmla="*/ 229731 w 308503"/>
              <a:gd name="connsiteY11" fmla="*/ 133392 h 305660"/>
              <a:gd name="connsiteX12" fmla="*/ 177856 w 308503"/>
              <a:gd name="connsiteY12" fmla="*/ 81517 h 305660"/>
              <a:gd name="connsiteX13" fmla="*/ 229731 w 308503"/>
              <a:gd name="connsiteY13" fmla="*/ 29643 h 305660"/>
              <a:gd name="connsiteX14" fmla="*/ 281605 w 308503"/>
              <a:gd name="connsiteY14" fmla="*/ 81517 h 305660"/>
              <a:gd name="connsiteX15" fmla="*/ 96339 w 308503"/>
              <a:gd name="connsiteY15" fmla="*/ 0 h 305660"/>
              <a:gd name="connsiteX16" fmla="*/ 163035 w 308503"/>
              <a:gd name="connsiteY16" fmla="*/ 66696 h 305660"/>
              <a:gd name="connsiteX17" fmla="*/ 96339 w 308503"/>
              <a:gd name="connsiteY17" fmla="*/ 133392 h 305660"/>
              <a:gd name="connsiteX18" fmla="*/ 29643 w 308503"/>
              <a:gd name="connsiteY18" fmla="*/ 66696 h 305660"/>
              <a:gd name="connsiteX19" fmla="*/ 96339 w 308503"/>
              <a:gd name="connsiteY19" fmla="*/ 0 h 305660"/>
              <a:gd name="connsiteX20" fmla="*/ 181962 w 308503"/>
              <a:gd name="connsiteY20" fmla="*/ 177485 h 305660"/>
              <a:gd name="connsiteX21" fmla="*/ 161719 w 308503"/>
              <a:gd name="connsiteY21" fmla="*/ 214195 h 305660"/>
              <a:gd name="connsiteX22" fmla="*/ 160604 w 308503"/>
              <a:gd name="connsiteY22" fmla="*/ 214494 h 305660"/>
              <a:gd name="connsiteX23" fmla="*/ 151948 w 308503"/>
              <a:gd name="connsiteY23" fmla="*/ 216629 h 305660"/>
              <a:gd name="connsiteX24" fmla="*/ 152037 w 308503"/>
              <a:gd name="connsiteY24" fmla="*/ 243411 h 305660"/>
              <a:gd name="connsiteX25" fmla="*/ 160041 w 308503"/>
              <a:gd name="connsiteY25" fmla="*/ 245338 h 305660"/>
              <a:gd name="connsiteX26" fmla="*/ 181917 w 308503"/>
              <a:gd name="connsiteY26" fmla="*/ 281097 h 305660"/>
              <a:gd name="connsiteX27" fmla="*/ 181532 w 308503"/>
              <a:gd name="connsiteY27" fmla="*/ 282539 h 305660"/>
              <a:gd name="connsiteX28" fmla="*/ 178760 w 308503"/>
              <a:gd name="connsiteY28" fmla="*/ 291906 h 305660"/>
              <a:gd name="connsiteX29" fmla="*/ 200770 w 308503"/>
              <a:gd name="connsiteY29" fmla="*/ 305557 h 305660"/>
              <a:gd name="connsiteX30" fmla="*/ 208077 w 308503"/>
              <a:gd name="connsiteY30" fmla="*/ 297879 h 305660"/>
              <a:gd name="connsiteX31" fmla="*/ 249984 w 308503"/>
              <a:gd name="connsiteY31" fmla="*/ 296819 h 305660"/>
              <a:gd name="connsiteX32" fmla="*/ 251044 w 308503"/>
              <a:gd name="connsiteY32" fmla="*/ 297879 h 305660"/>
              <a:gd name="connsiteX33" fmla="*/ 258440 w 308503"/>
              <a:gd name="connsiteY33" fmla="*/ 305660 h 305660"/>
              <a:gd name="connsiteX34" fmla="*/ 280405 w 308503"/>
              <a:gd name="connsiteY34" fmla="*/ 292128 h 305660"/>
              <a:gd name="connsiteX35" fmla="*/ 277470 w 308503"/>
              <a:gd name="connsiteY35" fmla="*/ 281961 h 305660"/>
              <a:gd name="connsiteX36" fmla="*/ 297735 w 308503"/>
              <a:gd name="connsiteY36" fmla="*/ 245263 h 305660"/>
              <a:gd name="connsiteX37" fmla="*/ 298843 w 308503"/>
              <a:gd name="connsiteY37" fmla="*/ 244967 h 305660"/>
              <a:gd name="connsiteX38" fmla="*/ 307483 w 308503"/>
              <a:gd name="connsiteY38" fmla="*/ 242833 h 305660"/>
              <a:gd name="connsiteX39" fmla="*/ 307394 w 308503"/>
              <a:gd name="connsiteY39" fmla="*/ 216036 h 305660"/>
              <a:gd name="connsiteX40" fmla="*/ 299391 w 308503"/>
              <a:gd name="connsiteY40" fmla="*/ 214109 h 305660"/>
              <a:gd name="connsiteX41" fmla="*/ 277531 w 308503"/>
              <a:gd name="connsiteY41" fmla="*/ 178338 h 305660"/>
              <a:gd name="connsiteX42" fmla="*/ 277915 w 308503"/>
              <a:gd name="connsiteY42" fmla="*/ 176907 h 305660"/>
              <a:gd name="connsiteX43" fmla="*/ 280672 w 308503"/>
              <a:gd name="connsiteY43" fmla="*/ 167570 h 305660"/>
              <a:gd name="connsiteX44" fmla="*/ 258677 w 308503"/>
              <a:gd name="connsiteY44" fmla="*/ 153890 h 305660"/>
              <a:gd name="connsiteX45" fmla="*/ 251370 w 308503"/>
              <a:gd name="connsiteY45" fmla="*/ 161582 h 305660"/>
              <a:gd name="connsiteX46" fmla="*/ 209462 w 308503"/>
              <a:gd name="connsiteY46" fmla="*/ 162657 h 305660"/>
              <a:gd name="connsiteX47" fmla="*/ 208388 w 308503"/>
              <a:gd name="connsiteY47" fmla="*/ 161582 h 305660"/>
              <a:gd name="connsiteX48" fmla="*/ 201007 w 308503"/>
              <a:gd name="connsiteY48" fmla="*/ 153801 h 305660"/>
              <a:gd name="connsiteX49" fmla="*/ 179027 w 308503"/>
              <a:gd name="connsiteY49" fmla="*/ 167318 h 305660"/>
              <a:gd name="connsiteX50" fmla="*/ 181962 w 308503"/>
              <a:gd name="connsiteY50" fmla="*/ 177485 h 305660"/>
              <a:gd name="connsiteX51" fmla="*/ 229731 w 308503"/>
              <a:gd name="connsiteY51" fmla="*/ 251963 h 305660"/>
              <a:gd name="connsiteX52" fmla="*/ 208240 w 308503"/>
              <a:gd name="connsiteY52" fmla="*/ 229731 h 305660"/>
              <a:gd name="connsiteX53" fmla="*/ 229731 w 308503"/>
              <a:gd name="connsiteY53" fmla="*/ 207499 h 305660"/>
              <a:gd name="connsiteX54" fmla="*/ 251222 w 308503"/>
              <a:gd name="connsiteY54" fmla="*/ 229731 h 305660"/>
              <a:gd name="connsiteX55" fmla="*/ 229731 w 308503"/>
              <a:gd name="connsiteY55" fmla="*/ 251963 h 30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8503" h="305660">
                <a:moveTo>
                  <a:pt x="22232" y="163035"/>
                </a:moveTo>
                <a:lnTo>
                  <a:pt x="160204" y="163035"/>
                </a:lnTo>
                <a:cubicBezTo>
                  <a:pt x="142967" y="180957"/>
                  <a:pt x="133356" y="204865"/>
                  <a:pt x="133392" y="229731"/>
                </a:cubicBezTo>
                <a:cubicBezTo>
                  <a:pt x="133392" y="245841"/>
                  <a:pt x="137349" y="261033"/>
                  <a:pt x="144345" y="274387"/>
                </a:cubicBezTo>
                <a:cubicBezTo>
                  <a:pt x="128783" y="279575"/>
                  <a:pt x="111619" y="281605"/>
                  <a:pt x="96339" y="281605"/>
                </a:cubicBezTo>
                <a:cubicBezTo>
                  <a:pt x="55995" y="281605"/>
                  <a:pt x="2446" y="267436"/>
                  <a:pt x="74" y="218318"/>
                </a:cubicBezTo>
                <a:lnTo>
                  <a:pt x="0" y="214909"/>
                </a:lnTo>
                <a:lnTo>
                  <a:pt x="0" y="185267"/>
                </a:lnTo>
                <a:cubicBezTo>
                  <a:pt x="1" y="173816"/>
                  <a:pt x="8699" y="164238"/>
                  <a:pt x="20098" y="163138"/>
                </a:cubicBezTo>
                <a:lnTo>
                  <a:pt x="22232" y="163035"/>
                </a:lnTo>
                <a:close/>
                <a:moveTo>
                  <a:pt x="281605" y="81517"/>
                </a:moveTo>
                <a:cubicBezTo>
                  <a:pt x="281605" y="110167"/>
                  <a:pt x="258380" y="133392"/>
                  <a:pt x="229731" y="133392"/>
                </a:cubicBezTo>
                <a:cubicBezTo>
                  <a:pt x="201081" y="133392"/>
                  <a:pt x="177856" y="110167"/>
                  <a:pt x="177856" y="81517"/>
                </a:cubicBezTo>
                <a:cubicBezTo>
                  <a:pt x="177856" y="52868"/>
                  <a:pt x="201081" y="29643"/>
                  <a:pt x="229731" y="29643"/>
                </a:cubicBezTo>
                <a:cubicBezTo>
                  <a:pt x="258380" y="29643"/>
                  <a:pt x="281605" y="52868"/>
                  <a:pt x="281605" y="81517"/>
                </a:cubicBezTo>
                <a:close/>
                <a:moveTo>
                  <a:pt x="96339" y="0"/>
                </a:moveTo>
                <a:cubicBezTo>
                  <a:pt x="133174" y="0"/>
                  <a:pt x="163035" y="29861"/>
                  <a:pt x="163035" y="66696"/>
                </a:cubicBezTo>
                <a:cubicBezTo>
                  <a:pt x="163035" y="103531"/>
                  <a:pt x="133174" y="133392"/>
                  <a:pt x="96339" y="133392"/>
                </a:cubicBezTo>
                <a:cubicBezTo>
                  <a:pt x="59504" y="133392"/>
                  <a:pt x="29643" y="103531"/>
                  <a:pt x="29643" y="66696"/>
                </a:cubicBezTo>
                <a:cubicBezTo>
                  <a:pt x="29643" y="29861"/>
                  <a:pt x="59504" y="0"/>
                  <a:pt x="96339" y="0"/>
                </a:cubicBezTo>
                <a:close/>
                <a:moveTo>
                  <a:pt x="181962" y="177485"/>
                </a:moveTo>
                <a:cubicBezTo>
                  <a:pt x="186509" y="193212"/>
                  <a:pt x="177445" y="209648"/>
                  <a:pt x="161719" y="214195"/>
                </a:cubicBezTo>
                <a:cubicBezTo>
                  <a:pt x="161349" y="214302"/>
                  <a:pt x="160977" y="214402"/>
                  <a:pt x="160604" y="214494"/>
                </a:cubicBezTo>
                <a:lnTo>
                  <a:pt x="151948" y="216629"/>
                </a:lnTo>
                <a:cubicBezTo>
                  <a:pt x="150561" y="225505"/>
                  <a:pt x="150591" y="234545"/>
                  <a:pt x="152037" y="243411"/>
                </a:cubicBezTo>
                <a:lnTo>
                  <a:pt x="160041" y="245338"/>
                </a:lnTo>
                <a:cubicBezTo>
                  <a:pt x="175957" y="249172"/>
                  <a:pt x="185751" y="265182"/>
                  <a:pt x="181917" y="281097"/>
                </a:cubicBezTo>
                <a:cubicBezTo>
                  <a:pt x="181801" y="281582"/>
                  <a:pt x="181672" y="282062"/>
                  <a:pt x="181532" y="282539"/>
                </a:cubicBezTo>
                <a:lnTo>
                  <a:pt x="178760" y="291906"/>
                </a:lnTo>
                <a:cubicBezTo>
                  <a:pt x="185282" y="297627"/>
                  <a:pt x="192692" y="302266"/>
                  <a:pt x="200770" y="305557"/>
                </a:cubicBezTo>
                <a:lnTo>
                  <a:pt x="208077" y="297879"/>
                </a:lnTo>
                <a:cubicBezTo>
                  <a:pt x="219357" y="286015"/>
                  <a:pt x="238120" y="285540"/>
                  <a:pt x="249984" y="296819"/>
                </a:cubicBezTo>
                <a:cubicBezTo>
                  <a:pt x="250346" y="297163"/>
                  <a:pt x="250700" y="297518"/>
                  <a:pt x="251044" y="297879"/>
                </a:cubicBezTo>
                <a:lnTo>
                  <a:pt x="258440" y="305660"/>
                </a:lnTo>
                <a:cubicBezTo>
                  <a:pt x="266459" y="302395"/>
                  <a:pt x="273882" y="297823"/>
                  <a:pt x="280405" y="292128"/>
                </a:cubicBezTo>
                <a:lnTo>
                  <a:pt x="277470" y="281961"/>
                </a:lnTo>
                <a:cubicBezTo>
                  <a:pt x="272932" y="266231"/>
                  <a:pt x="282006" y="249802"/>
                  <a:pt x="297735" y="245263"/>
                </a:cubicBezTo>
                <a:cubicBezTo>
                  <a:pt x="298103" y="245158"/>
                  <a:pt x="298472" y="245059"/>
                  <a:pt x="298843" y="244967"/>
                </a:cubicBezTo>
                <a:lnTo>
                  <a:pt x="307483" y="242833"/>
                </a:lnTo>
                <a:cubicBezTo>
                  <a:pt x="308872" y="233952"/>
                  <a:pt x="308843" y="224908"/>
                  <a:pt x="307394" y="216036"/>
                </a:cubicBezTo>
                <a:lnTo>
                  <a:pt x="299391" y="214109"/>
                </a:lnTo>
                <a:cubicBezTo>
                  <a:pt x="283477" y="210267"/>
                  <a:pt x="273689" y="194253"/>
                  <a:pt x="277531" y="178338"/>
                </a:cubicBezTo>
                <a:cubicBezTo>
                  <a:pt x="277647" y="177859"/>
                  <a:pt x="277776" y="177382"/>
                  <a:pt x="277915" y="176907"/>
                </a:cubicBezTo>
                <a:lnTo>
                  <a:pt x="280672" y="167570"/>
                </a:lnTo>
                <a:cubicBezTo>
                  <a:pt x="274152" y="161819"/>
                  <a:pt x="266717" y="157197"/>
                  <a:pt x="258677" y="153890"/>
                </a:cubicBezTo>
                <a:lnTo>
                  <a:pt x="251370" y="161582"/>
                </a:lnTo>
                <a:cubicBezTo>
                  <a:pt x="240094" y="173451"/>
                  <a:pt x="221331" y="173933"/>
                  <a:pt x="209462" y="162657"/>
                </a:cubicBezTo>
                <a:cubicBezTo>
                  <a:pt x="209095" y="162308"/>
                  <a:pt x="208736" y="161950"/>
                  <a:pt x="208388" y="161582"/>
                </a:cubicBezTo>
                <a:lnTo>
                  <a:pt x="201007" y="153801"/>
                </a:lnTo>
                <a:cubicBezTo>
                  <a:pt x="192944" y="157062"/>
                  <a:pt x="185533" y="161656"/>
                  <a:pt x="179027" y="167318"/>
                </a:cubicBezTo>
                <a:lnTo>
                  <a:pt x="181962" y="177485"/>
                </a:lnTo>
                <a:close/>
                <a:moveTo>
                  <a:pt x="229731" y="251963"/>
                </a:moveTo>
                <a:cubicBezTo>
                  <a:pt x="217874" y="251963"/>
                  <a:pt x="208240" y="242003"/>
                  <a:pt x="208240" y="229731"/>
                </a:cubicBezTo>
                <a:cubicBezTo>
                  <a:pt x="208240" y="217444"/>
                  <a:pt x="217874" y="207499"/>
                  <a:pt x="229731" y="207499"/>
                </a:cubicBezTo>
                <a:cubicBezTo>
                  <a:pt x="241588" y="207499"/>
                  <a:pt x="251222" y="217444"/>
                  <a:pt x="251222" y="229731"/>
                </a:cubicBezTo>
                <a:cubicBezTo>
                  <a:pt x="251222" y="242003"/>
                  <a:pt x="241588" y="251963"/>
                  <a:pt x="229731" y="251963"/>
                </a:cubicBezTo>
                <a:close/>
              </a:path>
            </a:pathLst>
          </a:custGeom>
          <a:gradFill flip="none" rotWithShape="1">
            <a:gsLst>
              <a:gs pos="52000">
                <a:srgbClr val="818EFF"/>
              </a:gs>
              <a:gs pos="97000">
                <a:srgbClr val="D660FF"/>
              </a:gs>
              <a:gs pos="3000">
                <a:srgbClr val="2DB4FF"/>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 name="Graphic 6">
            <a:extLst>
              <a:ext uri="{FF2B5EF4-FFF2-40B4-BE49-F238E27FC236}">
                <a16:creationId xmlns:a16="http://schemas.microsoft.com/office/drawing/2014/main" id="{550DE085-9727-4EE2-072B-958D977F57DE}"/>
              </a:ext>
              <a:ext uri="{C183D7F6-B498-43B3-948B-1728B52AA6E4}">
                <adec:decorative xmlns:adec="http://schemas.microsoft.com/office/drawing/2017/decorative" val="1"/>
              </a:ext>
            </a:extLst>
          </p:cNvPr>
          <p:cNvSpPr/>
          <p:nvPr/>
        </p:nvSpPr>
        <p:spPr>
          <a:xfrm>
            <a:off x="793808" y="5171022"/>
            <a:ext cx="390696" cy="390696"/>
          </a:xfrm>
          <a:custGeom>
            <a:avLst/>
            <a:gdLst>
              <a:gd name="connsiteX0" fmla="*/ 148213 w 296426"/>
              <a:gd name="connsiteY0" fmla="*/ 0 h 296426"/>
              <a:gd name="connsiteX1" fmla="*/ 296427 w 296426"/>
              <a:gd name="connsiteY1" fmla="*/ 148213 h 296426"/>
              <a:gd name="connsiteX2" fmla="*/ 148213 w 296426"/>
              <a:gd name="connsiteY2" fmla="*/ 296427 h 296426"/>
              <a:gd name="connsiteX3" fmla="*/ 0 w 296426"/>
              <a:gd name="connsiteY3" fmla="*/ 148213 h 296426"/>
              <a:gd name="connsiteX4" fmla="*/ 148213 w 296426"/>
              <a:gd name="connsiteY4" fmla="*/ 0 h 296426"/>
              <a:gd name="connsiteX5" fmla="*/ 159789 w 296426"/>
              <a:gd name="connsiteY5" fmla="*/ 81058 h 296426"/>
              <a:gd name="connsiteX6" fmla="*/ 158544 w 296426"/>
              <a:gd name="connsiteY6" fmla="*/ 79976 h 296426"/>
              <a:gd name="connsiteX7" fmla="*/ 145457 w 296426"/>
              <a:gd name="connsiteY7" fmla="*/ 79872 h 296426"/>
              <a:gd name="connsiteX8" fmla="*/ 144063 w 296426"/>
              <a:gd name="connsiteY8" fmla="*/ 81058 h 296426"/>
              <a:gd name="connsiteX9" fmla="*/ 142996 w 296426"/>
              <a:gd name="connsiteY9" fmla="*/ 82303 h 296426"/>
              <a:gd name="connsiteX10" fmla="*/ 142892 w 296426"/>
              <a:gd name="connsiteY10" fmla="*/ 95390 h 296426"/>
              <a:gd name="connsiteX11" fmla="*/ 144078 w 296426"/>
              <a:gd name="connsiteY11" fmla="*/ 96783 h 296426"/>
              <a:gd name="connsiteX12" fmla="*/ 184377 w 296426"/>
              <a:gd name="connsiteY12" fmla="*/ 137097 h 296426"/>
              <a:gd name="connsiteX13" fmla="*/ 85223 w 296426"/>
              <a:gd name="connsiteY13" fmla="*/ 137097 h 296426"/>
              <a:gd name="connsiteX14" fmla="*/ 83711 w 296426"/>
              <a:gd name="connsiteY14" fmla="*/ 137186 h 296426"/>
              <a:gd name="connsiteX15" fmla="*/ 74210 w 296426"/>
              <a:gd name="connsiteY15" fmla="*/ 146702 h 296426"/>
              <a:gd name="connsiteX16" fmla="*/ 74107 w 296426"/>
              <a:gd name="connsiteY16" fmla="*/ 148199 h 296426"/>
              <a:gd name="connsiteX17" fmla="*/ 74210 w 296426"/>
              <a:gd name="connsiteY17" fmla="*/ 149710 h 296426"/>
              <a:gd name="connsiteX18" fmla="*/ 83711 w 296426"/>
              <a:gd name="connsiteY18" fmla="*/ 159211 h 296426"/>
              <a:gd name="connsiteX19" fmla="*/ 85223 w 296426"/>
              <a:gd name="connsiteY19" fmla="*/ 159315 h 296426"/>
              <a:gd name="connsiteX20" fmla="*/ 184377 w 296426"/>
              <a:gd name="connsiteY20" fmla="*/ 159315 h 296426"/>
              <a:gd name="connsiteX21" fmla="*/ 144063 w 296426"/>
              <a:gd name="connsiteY21" fmla="*/ 199629 h 296426"/>
              <a:gd name="connsiteX22" fmla="*/ 142981 w 296426"/>
              <a:gd name="connsiteY22" fmla="*/ 200888 h 296426"/>
              <a:gd name="connsiteX23" fmla="*/ 145205 w 296426"/>
              <a:gd name="connsiteY23" fmla="*/ 216451 h 296426"/>
              <a:gd name="connsiteX24" fmla="*/ 158544 w 296426"/>
              <a:gd name="connsiteY24" fmla="*/ 216451 h 296426"/>
              <a:gd name="connsiteX25" fmla="*/ 159774 w 296426"/>
              <a:gd name="connsiteY25" fmla="*/ 215369 h 296426"/>
              <a:gd name="connsiteX26" fmla="*/ 219089 w 296426"/>
              <a:gd name="connsiteY26" fmla="*/ 156083 h 296426"/>
              <a:gd name="connsiteX27" fmla="*/ 220156 w 296426"/>
              <a:gd name="connsiteY27" fmla="*/ 154824 h 296426"/>
              <a:gd name="connsiteX28" fmla="*/ 220275 w 296426"/>
              <a:gd name="connsiteY28" fmla="*/ 141751 h 296426"/>
              <a:gd name="connsiteX29" fmla="*/ 219089 w 296426"/>
              <a:gd name="connsiteY29" fmla="*/ 140358 h 296426"/>
              <a:gd name="connsiteX30" fmla="*/ 159804 w 296426"/>
              <a:gd name="connsiteY30" fmla="*/ 81058 h 296426"/>
              <a:gd name="connsiteX31" fmla="*/ 158544 w 296426"/>
              <a:gd name="connsiteY31" fmla="*/ 79976 h 296426"/>
              <a:gd name="connsiteX32" fmla="*/ 159789 w 296426"/>
              <a:gd name="connsiteY32" fmla="*/ 81058 h 2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96426" h="296426">
                <a:moveTo>
                  <a:pt x="148213" y="0"/>
                </a:moveTo>
                <a:cubicBezTo>
                  <a:pt x="230086" y="0"/>
                  <a:pt x="296427" y="66355"/>
                  <a:pt x="296427" y="148213"/>
                </a:cubicBezTo>
                <a:cubicBezTo>
                  <a:pt x="296427" y="230072"/>
                  <a:pt x="230086" y="296427"/>
                  <a:pt x="148213" y="296427"/>
                </a:cubicBezTo>
                <a:cubicBezTo>
                  <a:pt x="66370" y="296427"/>
                  <a:pt x="0" y="230072"/>
                  <a:pt x="0" y="148213"/>
                </a:cubicBezTo>
                <a:cubicBezTo>
                  <a:pt x="0" y="66355"/>
                  <a:pt x="66370" y="0"/>
                  <a:pt x="148213" y="0"/>
                </a:cubicBezTo>
                <a:close/>
                <a:moveTo>
                  <a:pt x="159789" y="81058"/>
                </a:moveTo>
                <a:lnTo>
                  <a:pt x="158544" y="79976"/>
                </a:lnTo>
                <a:cubicBezTo>
                  <a:pt x="154667" y="77105"/>
                  <a:pt x="149380" y="77063"/>
                  <a:pt x="145457" y="79872"/>
                </a:cubicBezTo>
                <a:lnTo>
                  <a:pt x="144063" y="81058"/>
                </a:lnTo>
                <a:lnTo>
                  <a:pt x="142996" y="82303"/>
                </a:lnTo>
                <a:cubicBezTo>
                  <a:pt x="140125" y="86180"/>
                  <a:pt x="140084" y="91467"/>
                  <a:pt x="142892" y="95390"/>
                </a:cubicBezTo>
                <a:lnTo>
                  <a:pt x="144078" y="96783"/>
                </a:lnTo>
                <a:lnTo>
                  <a:pt x="184377" y="137097"/>
                </a:lnTo>
                <a:lnTo>
                  <a:pt x="85223" y="137097"/>
                </a:lnTo>
                <a:lnTo>
                  <a:pt x="83711" y="137186"/>
                </a:lnTo>
                <a:cubicBezTo>
                  <a:pt x="78767" y="137867"/>
                  <a:pt x="74882" y="141757"/>
                  <a:pt x="74210" y="146702"/>
                </a:cubicBezTo>
                <a:lnTo>
                  <a:pt x="74107" y="148199"/>
                </a:lnTo>
                <a:lnTo>
                  <a:pt x="74210" y="149710"/>
                </a:lnTo>
                <a:cubicBezTo>
                  <a:pt x="74889" y="154649"/>
                  <a:pt x="78772" y="158532"/>
                  <a:pt x="83711" y="159211"/>
                </a:cubicBezTo>
                <a:lnTo>
                  <a:pt x="85223" y="159315"/>
                </a:lnTo>
                <a:lnTo>
                  <a:pt x="184377" y="159315"/>
                </a:lnTo>
                <a:lnTo>
                  <a:pt x="144063" y="199629"/>
                </a:lnTo>
                <a:lnTo>
                  <a:pt x="142981" y="200888"/>
                </a:lnTo>
                <a:cubicBezTo>
                  <a:pt x="139298" y="205800"/>
                  <a:pt x="140293" y="212768"/>
                  <a:pt x="145205" y="216451"/>
                </a:cubicBezTo>
                <a:cubicBezTo>
                  <a:pt x="149157" y="219415"/>
                  <a:pt x="154591" y="219415"/>
                  <a:pt x="158544" y="216451"/>
                </a:cubicBezTo>
                <a:lnTo>
                  <a:pt x="159774" y="215369"/>
                </a:lnTo>
                <a:lnTo>
                  <a:pt x="219089" y="156083"/>
                </a:lnTo>
                <a:lnTo>
                  <a:pt x="220156" y="154824"/>
                </a:lnTo>
                <a:cubicBezTo>
                  <a:pt x="223024" y="150952"/>
                  <a:pt x="223073" y="145674"/>
                  <a:pt x="220275" y="141751"/>
                </a:cubicBezTo>
                <a:lnTo>
                  <a:pt x="219089" y="140358"/>
                </a:lnTo>
                <a:lnTo>
                  <a:pt x="159804" y="81058"/>
                </a:lnTo>
                <a:lnTo>
                  <a:pt x="158544" y="79976"/>
                </a:lnTo>
                <a:lnTo>
                  <a:pt x="159789" y="81058"/>
                </a:lnTo>
                <a:close/>
              </a:path>
            </a:pathLst>
          </a:custGeom>
          <a:gradFill flip="none" rotWithShape="1">
            <a:gsLst>
              <a:gs pos="3000">
                <a:srgbClr val="818EFF"/>
              </a:gs>
              <a:gs pos="50000">
                <a:srgbClr val="D660FF"/>
              </a:gs>
              <a:gs pos="97000">
                <a:srgbClr val="FEA87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14" name="Straight Connector 13">
            <a:extLst>
              <a:ext uri="{FF2B5EF4-FFF2-40B4-BE49-F238E27FC236}">
                <a16:creationId xmlns:a16="http://schemas.microsoft.com/office/drawing/2014/main" id="{37714712-B349-73CB-DABB-FBDEBABFD7C9}"/>
              </a:ext>
              <a:ext uri="{C183D7F6-B498-43B3-948B-1728B52AA6E4}">
                <adec:decorative xmlns:adec="http://schemas.microsoft.com/office/drawing/2017/decorative" val="1"/>
              </a:ext>
            </a:extLst>
          </p:cNvPr>
          <p:cNvCxnSpPr>
            <a:cxnSpLocks/>
          </p:cNvCxnSpPr>
          <p:nvPr/>
        </p:nvCxnSpPr>
        <p:spPr>
          <a:xfrm rot="5400000">
            <a:off x="3341741" y="801235"/>
            <a:ext cx="0" cy="6016827"/>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EF815B0-AF0B-8AC6-F8CB-43980DCEC2A3}"/>
              </a:ext>
              <a:ext uri="{C183D7F6-B498-43B3-948B-1728B52AA6E4}">
                <adec:decorative xmlns:adec="http://schemas.microsoft.com/office/drawing/2017/decorative" val="1"/>
              </a:ext>
            </a:extLst>
          </p:cNvPr>
          <p:cNvCxnSpPr>
            <a:cxnSpLocks/>
          </p:cNvCxnSpPr>
          <p:nvPr/>
        </p:nvCxnSpPr>
        <p:spPr>
          <a:xfrm rot="5400000">
            <a:off x="3333782" y="1884280"/>
            <a:ext cx="0" cy="6016827"/>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4D7C4047-0156-A2F0-0C00-C148293F684B}"/>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 name="Rectangle 3">
            <a:extLst>
              <a:ext uri="{FF2B5EF4-FFF2-40B4-BE49-F238E27FC236}">
                <a16:creationId xmlns:a16="http://schemas.microsoft.com/office/drawing/2014/main" id="{32F547C3-73F9-25AF-1C68-B0EA28F6B935}"/>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Tree>
    <p:extLst>
      <p:ext uri="{BB962C8B-B14F-4D97-AF65-F5344CB8AC3E}">
        <p14:creationId xmlns:p14="http://schemas.microsoft.com/office/powerpoint/2010/main" val="2321255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grpId="1" nodeType="withEffect">
                                  <p:stCondLst>
                                    <p:cond delay="0"/>
                                  </p:stCondLst>
                                  <p:childTnLst>
                                    <p:animMotion origin="layout" path="M -4.79167E-6 7.40741E-7 L -4.79167E-6 0.03542 " pathEditMode="relative" rAng="0" ptsTypes="AA">
                                      <p:cBhvr>
                                        <p:cTn id="9" dur="700" spd="-100000" fill="hold"/>
                                        <p:tgtEl>
                                          <p:spTgt spid="5"/>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18764-5637-7BCD-EFF6-F69A177F76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A8094C-4ABF-9C26-A769-EB085DB77178}"/>
              </a:ext>
            </a:extLst>
          </p:cNvPr>
          <p:cNvSpPr>
            <a:spLocks noGrp="1"/>
          </p:cNvSpPr>
          <p:nvPr>
            <p:ph type="title"/>
          </p:nvPr>
        </p:nvSpPr>
        <p:spPr>
          <a:xfrm>
            <a:off x="588961" y="2228672"/>
            <a:ext cx="5707063" cy="2400657"/>
          </a:xfrm>
        </p:spPr>
        <p:txBody>
          <a:bodyPr wrap="square">
            <a:spAutoFit/>
          </a:bodyPr>
          <a:lstStyle/>
          <a:p>
            <a:r>
              <a:rPr lang="pt-br" dirty="0">
                <a:ea typeface="+mj-ea"/>
                <a:cs typeface="+mj-cs"/>
              </a:rPr>
              <a:t>Apêndice A </a:t>
            </a:r>
            <a:br>
              <a:rPr dirty="0"/>
            </a:br>
            <a:r>
              <a:rPr lang="pt-br" dirty="0">
                <a:ea typeface="+mj-ea"/>
                <a:cs typeface="+mj-cs"/>
              </a:rPr>
              <a:t>Detalhes do agente do </a:t>
            </a:r>
            <a:r>
              <a:rPr lang="pt-BR" dirty="0">
                <a:ea typeface="+mj-ea"/>
                <a:cs typeface="+mj-cs"/>
              </a:rPr>
              <a:t>Microsoft 365 Copilot Chat</a:t>
            </a:r>
            <a:r>
              <a:rPr lang="pt-br" dirty="0">
                <a:ea typeface="+mj-ea"/>
                <a:cs typeface="+mj-cs"/>
              </a:rPr>
              <a:t> </a:t>
            </a:r>
            <a:br>
              <a:rPr dirty="0"/>
            </a:br>
            <a:r>
              <a:rPr lang="pt-br" sz="2000" dirty="0">
                <a:ea typeface="+mj-ea"/>
                <a:cs typeface="+mj-cs"/>
              </a:rPr>
              <a:t>Saiba mais em </a:t>
            </a:r>
            <a:br>
              <a:rPr dirty="0"/>
            </a:br>
            <a:r>
              <a:rPr lang="pt-br" sz="2000" dirty="0">
                <a:solidFill>
                  <a:schemeClr val="accent1">
                    <a:lumMod val="75000"/>
                  </a:schemeClr>
                </a:solidFill>
                <a:ea typeface="+mj-ea"/>
                <a:cs typeface="+mj-cs"/>
                <a:hlinkClick r:id="rId3">
                  <a:extLst>
                    <a:ext uri="{A12FA001-AC4F-418D-AE19-62706E023703}">
                      <ahyp:hlinkClr xmlns:ahyp="http://schemas.microsoft.com/office/drawing/2018/hyperlinkcolor" val="tx"/>
                    </a:ext>
                  </a:extLst>
                </a:hlinkClick>
              </a:rPr>
              <a:t>Microsoft Copilot Studio | Personalizar </a:t>
            </a:r>
            <a:br>
              <a:rPr lang="pt-br" sz="2000" dirty="0">
                <a:solidFill>
                  <a:schemeClr val="accent1">
                    <a:lumMod val="75000"/>
                  </a:schemeClr>
                </a:solidFill>
                <a:ea typeface="+mj-ea"/>
                <a:cs typeface="+mj-cs"/>
                <a:hlinkClick r:id="rId3">
                  <a:extLst>
                    <a:ext uri="{A12FA001-AC4F-418D-AE19-62706E023703}">
                      <ahyp:hlinkClr xmlns:ahyp="http://schemas.microsoft.com/office/drawing/2018/hyperlinkcolor" val="tx"/>
                    </a:ext>
                  </a:extLst>
                </a:hlinkClick>
              </a:rPr>
            </a:br>
            <a:r>
              <a:rPr lang="pt-br" sz="2000" dirty="0">
                <a:solidFill>
                  <a:schemeClr val="accent1">
                    <a:lumMod val="75000"/>
                  </a:schemeClr>
                </a:solidFill>
                <a:ea typeface="+mj-ea"/>
                <a:cs typeface="+mj-cs"/>
                <a:hlinkClick r:id="rId3">
                  <a:extLst>
                    <a:ext uri="{A12FA001-AC4F-418D-AE19-62706E023703}">
                      <ahyp:hlinkClr xmlns:ahyp="http://schemas.microsoft.com/office/drawing/2018/hyperlinkcolor" val="tx"/>
                    </a:ext>
                  </a:extLst>
                </a:hlinkClick>
              </a:rPr>
              <a:t>ou criar copilotos</a:t>
            </a:r>
            <a:endParaRPr lang="en-US" dirty="0">
              <a:solidFill>
                <a:schemeClr val="accent1">
                  <a:lumMod val="75000"/>
                </a:schemeClr>
              </a:solidFill>
              <a:ea typeface="+mj-ea"/>
              <a:cs typeface="+mj-cs"/>
            </a:endParaRPr>
          </a:p>
        </p:txBody>
      </p:sp>
    </p:spTree>
    <p:extLst>
      <p:ext uri="{BB962C8B-B14F-4D97-AF65-F5344CB8AC3E}">
        <p14:creationId xmlns:p14="http://schemas.microsoft.com/office/powerpoint/2010/main" val="124929686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6883161-0B92-7F9C-FEEF-BB1811023C43}"/>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2543E88E-3182-BC09-EFDC-60F4CC10440E}"/>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EC8737E4-E8B4-875B-F9E7-B37B184FE260}"/>
              </a:ext>
              <a:ext uri="{C183D7F6-B498-43B3-948B-1728B52AA6E4}">
                <adec:decorative xmlns:adec="http://schemas.microsoft.com/office/drawing/2017/decorative" val="1"/>
              </a:ext>
            </a:extLst>
          </p:cNvPr>
          <p:cNvSpPr/>
          <p:nvPr/>
        </p:nvSpPr>
        <p:spPr bwMode="auto">
          <a:xfrm>
            <a:off x="685800" y="1612901"/>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9" name="Rectangle: Top Corners Rounded 18">
            <a:extLst>
              <a:ext uri="{FF2B5EF4-FFF2-40B4-BE49-F238E27FC236}">
                <a16:creationId xmlns:a16="http://schemas.microsoft.com/office/drawing/2014/main" id="{8CD95AE1-0D04-EE29-CE8E-D457585DBA12}"/>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0" name="Rectangle: Rounded Corners 19">
            <a:extLst>
              <a:ext uri="{FF2B5EF4-FFF2-40B4-BE49-F238E27FC236}">
                <a16:creationId xmlns:a16="http://schemas.microsoft.com/office/drawing/2014/main" id="{B63CFCD1-69F2-7ED8-F67F-134930B1CBBD}"/>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30" name="Straight Connector 29">
            <a:extLst>
              <a:ext uri="{FF2B5EF4-FFF2-40B4-BE49-F238E27FC236}">
                <a16:creationId xmlns:a16="http://schemas.microsoft.com/office/drawing/2014/main" id="{5454D5F8-CF7C-E922-0562-1880339BA34F}"/>
              </a:ext>
              <a:ext uri="{C183D7F6-B498-43B3-948B-1728B52AA6E4}">
                <adec:decorative xmlns:adec="http://schemas.microsoft.com/office/drawing/2017/decorative" val="1"/>
              </a:ext>
            </a:extLst>
          </p:cNvPr>
          <p:cNvCxnSpPr/>
          <p:nvPr/>
        </p:nvCxnSpPr>
        <p:spPr>
          <a:xfrm>
            <a:off x="762000" y="4950552"/>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78D4C67-8283-E53D-AAFA-B9537B70BEA7}"/>
              </a:ext>
              <a:ext uri="{C183D7F6-B498-43B3-948B-1728B52AA6E4}">
                <adec:decorative xmlns:adec="http://schemas.microsoft.com/office/drawing/2017/decorative" val="1"/>
              </a:ext>
            </a:extLst>
          </p:cNvPr>
          <p:cNvCxnSpPr/>
          <p:nvPr/>
        </p:nvCxnSpPr>
        <p:spPr>
          <a:xfrm>
            <a:off x="762000" y="3377322"/>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5" name="Title 14">
            <a:extLst>
              <a:ext uri="{FF2B5EF4-FFF2-40B4-BE49-F238E27FC236}">
                <a16:creationId xmlns:a16="http://schemas.microsoft.com/office/drawing/2014/main" id="{9AB548BC-44C0-6D6A-32A4-EFE06E540285}"/>
              </a:ext>
            </a:extLst>
          </p:cNvPr>
          <p:cNvSpPr>
            <a:spLocks noGrp="1"/>
          </p:cNvSpPr>
          <p:nvPr>
            <p:ph type="title"/>
          </p:nvPr>
        </p:nvSpPr>
        <p:spPr>
          <a:xfrm>
            <a:off x="588263" y="457200"/>
            <a:ext cx="11018520" cy="492443"/>
          </a:xfrm>
        </p:spPr>
        <p:txBody>
          <a:bodyPr/>
          <a:lstStyle/>
          <a:p>
            <a:r>
              <a:rPr lang="pt-br">
                <a:solidFill>
                  <a:schemeClr val="bg1"/>
                </a:solidFill>
                <a:ea typeface="+mj-ea"/>
                <a:cs typeface="+mj-cs"/>
              </a:rPr>
              <a:t>Treinador de redação</a:t>
            </a:r>
          </a:p>
        </p:txBody>
      </p:sp>
      <p:sp>
        <p:nvSpPr>
          <p:cNvPr id="28" name="TextBox 27">
            <a:extLst>
              <a:ext uri="{FF2B5EF4-FFF2-40B4-BE49-F238E27FC236}">
                <a16:creationId xmlns:a16="http://schemas.microsoft.com/office/drawing/2014/main" id="{0BED3213-7EBA-9D77-897C-6678FDCEABE3}"/>
              </a:ext>
            </a:extLst>
          </p:cNvPr>
          <p:cNvSpPr txBox="1">
            <a:spLocks/>
          </p:cNvSpPr>
          <p:nvPr/>
        </p:nvSpPr>
        <p:spPr>
          <a:xfrm>
            <a:off x="762000" y="1731628"/>
            <a:ext cx="6249988" cy="1590179"/>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6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Acelerar a criação de conteúdo</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O sucesso do negócio depende de um rápido compartilhamento de ideias. </a:t>
            </a:r>
            <a:br>
              <a:rPr kumimoji="0" lang="pt-br" sz="14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A comunicação escrita é crucial, pois garante registros claros, precisos </a:t>
            </a:r>
            <a:br>
              <a:rPr kumimoji="0" lang="pt-br" sz="14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e permanentes das informações, facilitando a tomada de decisões e a prestação de contas eficazes. Também aumenta o profissionalismo e ajuda a construir relacionamentos fortes com clientes, parceiros e funcionários, transmitindo mensagens com precisão e consistência</a:t>
            </a:r>
          </a:p>
        </p:txBody>
      </p:sp>
      <p:sp>
        <p:nvSpPr>
          <p:cNvPr id="32" name="TextBox 31">
            <a:extLst>
              <a:ext uri="{FF2B5EF4-FFF2-40B4-BE49-F238E27FC236}">
                <a16:creationId xmlns:a16="http://schemas.microsoft.com/office/drawing/2014/main" id="{2B09967D-0464-0CBB-5CD7-3375AE22D6FB}"/>
              </a:ext>
            </a:extLst>
          </p:cNvPr>
          <p:cNvSpPr txBox="1"/>
          <p:nvPr/>
        </p:nvSpPr>
        <p:spPr>
          <a:xfrm>
            <a:off x="762000" y="3513344"/>
            <a:ext cx="6249988" cy="1374735"/>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6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 treinador de redação pode ajudar</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O treinador de redação do Copilot pode ajudar os usuários fornecendo comentários personalizados sobre sua escrita, ajudando a melhorar a clareza, a gramática e a eficácia geral. Ele oferece sugestões para aprimorar o tom, </a:t>
            </a:r>
            <a:br>
              <a:rPr kumimoji="0" lang="pt-br" sz="14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o estilo e a estrutura, tornando a comunicação escrita mais impactante </a:t>
            </a:r>
            <a:br>
              <a:rPr kumimoji="0" lang="pt-br" sz="14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e profissional</a:t>
            </a:r>
          </a:p>
        </p:txBody>
      </p:sp>
      <p:sp>
        <p:nvSpPr>
          <p:cNvPr id="29" name="TextBox 28">
            <a:extLst>
              <a:ext uri="{FF2B5EF4-FFF2-40B4-BE49-F238E27FC236}">
                <a16:creationId xmlns:a16="http://schemas.microsoft.com/office/drawing/2014/main" id="{6F9B8906-16D3-3AD8-D1C3-8E2069AF7EA0}"/>
              </a:ext>
            </a:extLst>
          </p:cNvPr>
          <p:cNvSpPr txBox="1"/>
          <p:nvPr/>
        </p:nvSpPr>
        <p:spPr>
          <a:xfrm>
            <a:off x="762000" y="5039276"/>
            <a:ext cx="6249988" cy="104644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6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Economiza tempo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Melhora a qualidade das comunicações escritas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Acelera a tomada de decisões</a:t>
            </a:r>
          </a:p>
        </p:txBody>
      </p:sp>
      <p:pic>
        <p:nvPicPr>
          <p:cNvPr id="35" name="Picture 34" descr="Captura de tela de uma interface de treinador de redação com opções pop-up, como: &quot;Critique minha escrita&quot;, &quot;Mude o tom de um email&quot;, &quot;Traduza texto&quot;, &quot;Ensine-me a escrever&quot;, &quot;Escreva uma publicação de blog profissional&quot; e &quot;Escreva um white paper&quot;.">
            <a:extLst>
              <a:ext uri="{FF2B5EF4-FFF2-40B4-BE49-F238E27FC236}">
                <a16:creationId xmlns:a16="http://schemas.microsoft.com/office/drawing/2014/main" id="{2BBEB713-A716-1614-AD07-B08513067D1E}"/>
              </a:ext>
            </a:extLst>
          </p:cNvPr>
          <p:cNvPicPr>
            <a:picLocks/>
          </p:cNvPicPr>
          <p:nvPr/>
        </p:nvPicPr>
        <p:blipFill rotWithShape="1">
          <a:blip r:embed="rId3" cstate="screen">
            <a:extLst>
              <a:ext uri="{28A0092B-C50C-407E-A947-70E740481C1C}">
                <a14:useLocalDpi xmlns:a14="http://schemas.microsoft.com/office/drawing/2010/main"/>
              </a:ext>
            </a:extLst>
          </a:blip>
          <a:srcRect t="-5071" b="-5071"/>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AFA"/>
          </a:solidFill>
        </p:spPr>
      </p:pic>
    </p:spTree>
    <p:extLst>
      <p:ext uri="{BB962C8B-B14F-4D97-AF65-F5344CB8AC3E}">
        <p14:creationId xmlns:p14="http://schemas.microsoft.com/office/powerpoint/2010/main" val="49772445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898B9-6182-1F05-31F2-9DE86D5909A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062E2B2-77B0-98AD-AEF9-CBBCEE689B30}"/>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4FEB979A-D0B5-845B-A783-2138BF932055}"/>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3C8F86BD-0190-7844-090B-C17E553A550D}"/>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922A0D67-75D1-EE71-46A5-F186153BE807}"/>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853A0E80-7AC6-FE21-91E9-9793AB44BCA2}"/>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8" name="Straight Connector 27">
            <a:extLst>
              <a:ext uri="{FF2B5EF4-FFF2-40B4-BE49-F238E27FC236}">
                <a16:creationId xmlns:a16="http://schemas.microsoft.com/office/drawing/2014/main" id="{FB0D01C4-6AE9-7547-E8D0-1E945AF685C1}"/>
              </a:ext>
              <a:ext uri="{C183D7F6-B498-43B3-948B-1728B52AA6E4}">
                <adec:decorative xmlns:adec="http://schemas.microsoft.com/office/drawing/2017/decorative" val="1"/>
              </a:ext>
            </a:extLst>
          </p:cNvPr>
          <p:cNvCxnSpPr/>
          <p:nvPr/>
        </p:nvCxnSpPr>
        <p:spPr>
          <a:xfrm>
            <a:off x="762000" y="443738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692234C-683F-9806-CDCA-D410E2E5BA90}"/>
              </a:ext>
              <a:ext uri="{C183D7F6-B498-43B3-948B-1728B52AA6E4}">
                <adec:decorative xmlns:adec="http://schemas.microsoft.com/office/drawing/2017/decorative" val="1"/>
              </a:ext>
            </a:extLst>
          </p:cNvPr>
          <p:cNvCxnSpPr/>
          <p:nvPr/>
        </p:nvCxnSpPr>
        <p:spPr>
          <a:xfrm>
            <a:off x="762000" y="3190499"/>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15C6F153-3312-EEA8-0E1A-4D764EF1690F}"/>
              </a:ext>
            </a:extLst>
          </p:cNvPr>
          <p:cNvSpPr>
            <a:spLocks noGrp="1"/>
          </p:cNvSpPr>
          <p:nvPr>
            <p:ph type="title"/>
          </p:nvPr>
        </p:nvSpPr>
        <p:spPr>
          <a:xfrm>
            <a:off x="588263" y="457200"/>
            <a:ext cx="11018520" cy="492443"/>
          </a:xfrm>
        </p:spPr>
        <p:txBody>
          <a:bodyPr/>
          <a:lstStyle/>
          <a:p>
            <a:r>
              <a:rPr lang="pt-br">
                <a:solidFill>
                  <a:schemeClr val="bg1"/>
                </a:solidFill>
                <a:ea typeface="+mj-ea"/>
                <a:cs typeface="+mj-cs"/>
              </a:rPr>
              <a:t>Treinador de ideias</a:t>
            </a:r>
          </a:p>
        </p:txBody>
      </p:sp>
      <p:sp>
        <p:nvSpPr>
          <p:cNvPr id="26" name="TextBox 25">
            <a:extLst>
              <a:ext uri="{FF2B5EF4-FFF2-40B4-BE49-F238E27FC236}">
                <a16:creationId xmlns:a16="http://schemas.microsoft.com/office/drawing/2014/main" id="{CBC6CBC3-72CA-21D3-C18C-799929EECDE4}"/>
              </a:ext>
            </a:extLst>
          </p:cNvPr>
          <p:cNvSpPr txBox="1">
            <a:spLocks/>
          </p:cNvSpPr>
          <p:nvPr/>
        </p:nvSpPr>
        <p:spPr>
          <a:xfrm>
            <a:off x="762000" y="1991331"/>
            <a:ext cx="6249988" cy="1005403"/>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Melhorar a criatividade</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 criatividade alimenta a inovação, o que é essencial para que as empresas cresçam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 se mantenham competitivas. Ao promover um ambiente criativo, as empresas podem desenvolver novas ideias, produtos e serviços que atendam às mudanças nas demandas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do mercado e nas necessidades dos clientes</a:t>
            </a:r>
          </a:p>
        </p:txBody>
      </p:sp>
      <p:sp>
        <p:nvSpPr>
          <p:cNvPr id="30" name="TextBox 29">
            <a:extLst>
              <a:ext uri="{FF2B5EF4-FFF2-40B4-BE49-F238E27FC236}">
                <a16:creationId xmlns:a16="http://schemas.microsoft.com/office/drawing/2014/main" id="{B0003F53-6D68-E24D-5FEC-617B59B1AA06}"/>
              </a:ext>
            </a:extLst>
          </p:cNvPr>
          <p:cNvSpPr txBox="1"/>
          <p:nvPr/>
        </p:nvSpPr>
        <p:spPr>
          <a:xfrm>
            <a:off x="762000" y="3449737"/>
            <a:ext cx="5638800" cy="82073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 treinador de ideias pode ajudar</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treinador de ideias do Copilot pode ajudar as equipes em cenários como desenvolvimento de produtos, campanhas de marketing, mudança de processo e formação de equipes </a:t>
            </a:r>
          </a:p>
        </p:txBody>
      </p:sp>
      <p:sp>
        <p:nvSpPr>
          <p:cNvPr id="27" name="TextBox 26">
            <a:extLst>
              <a:ext uri="{FF2B5EF4-FFF2-40B4-BE49-F238E27FC236}">
                <a16:creationId xmlns:a16="http://schemas.microsoft.com/office/drawing/2014/main" id="{D2326384-07FB-2316-69AD-82808C54BCF9}"/>
              </a:ext>
            </a:extLst>
          </p:cNvPr>
          <p:cNvSpPr txBox="1"/>
          <p:nvPr/>
        </p:nvSpPr>
        <p:spPr>
          <a:xfrm>
            <a:off x="762000" y="4696618"/>
            <a:ext cx="6249988" cy="115929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Melhorar a criatividade</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Gerar mais ideias para avaliação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Melhorar o marketing </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Melhorar os designs de produtos</a:t>
            </a:r>
          </a:p>
        </p:txBody>
      </p:sp>
      <p:pic>
        <p:nvPicPr>
          <p:cNvPr id="33" name="Picture 32" descr="Captura de tela de uma interface de treinador de ideias com opções pop-up, como: &quot;brainstorming de um tópico, sessão e exercícios&quot;, &quot;organizar ideias&quot;, &quot;feedback e melhoria&quot;, &quot;treinamento e desenvolvimento&quot;">
            <a:extLst>
              <a:ext uri="{FF2B5EF4-FFF2-40B4-BE49-F238E27FC236}">
                <a16:creationId xmlns:a16="http://schemas.microsoft.com/office/drawing/2014/main" id="{8E9C6817-07A2-87A0-B232-16E0A61653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p:spPr>
      </p:pic>
    </p:spTree>
    <p:extLst>
      <p:ext uri="{BB962C8B-B14F-4D97-AF65-F5344CB8AC3E}">
        <p14:creationId xmlns:p14="http://schemas.microsoft.com/office/powerpoint/2010/main" val="277673692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CBD96-4328-9B0C-0638-5F6D627CF78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0A59C0D-1CC0-BB55-A90A-FD57E1E896C6}"/>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CA0B1E89-B43B-8A85-2C6F-258B31CEBBB9}"/>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9D594F9F-DECC-DDEC-1DE0-0DEE732B0E1F}"/>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56468A01-2A65-005A-3D46-7E944E4CE9F2}"/>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BD8EA8B1-0DAE-4380-E411-A80B38A2AFB1}"/>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3" name="Straight Connector 22">
            <a:extLst>
              <a:ext uri="{FF2B5EF4-FFF2-40B4-BE49-F238E27FC236}">
                <a16:creationId xmlns:a16="http://schemas.microsoft.com/office/drawing/2014/main" id="{5AEE36CA-9020-4D6F-8F41-FD7F791F4182}"/>
              </a:ext>
              <a:ext uri="{C183D7F6-B498-43B3-948B-1728B52AA6E4}">
                <adec:decorative xmlns:adec="http://schemas.microsoft.com/office/drawing/2017/decorative" val="1"/>
              </a:ext>
            </a:extLst>
          </p:cNvPr>
          <p:cNvCxnSpPr/>
          <p:nvPr/>
        </p:nvCxnSpPr>
        <p:spPr>
          <a:xfrm>
            <a:off x="762000" y="3190499"/>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C4B0937-A4F3-C436-FC09-F6378AE1B3EC}"/>
              </a:ext>
              <a:ext uri="{C183D7F6-B498-43B3-948B-1728B52AA6E4}">
                <adec:decorative xmlns:adec="http://schemas.microsoft.com/office/drawing/2017/decorative" val="1"/>
              </a:ext>
            </a:extLst>
          </p:cNvPr>
          <p:cNvCxnSpPr/>
          <p:nvPr/>
        </p:nvCxnSpPr>
        <p:spPr>
          <a:xfrm>
            <a:off x="762000" y="4652822"/>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70210AAC-4810-1DAC-3C3C-B9564F1AD716}"/>
              </a:ext>
            </a:extLst>
          </p:cNvPr>
          <p:cNvSpPr>
            <a:spLocks noGrp="1"/>
          </p:cNvSpPr>
          <p:nvPr>
            <p:ph type="title"/>
          </p:nvPr>
        </p:nvSpPr>
        <p:spPr>
          <a:xfrm>
            <a:off x="588263" y="457200"/>
            <a:ext cx="11018520" cy="492443"/>
          </a:xfrm>
        </p:spPr>
        <p:txBody>
          <a:bodyPr/>
          <a:lstStyle/>
          <a:p>
            <a:r>
              <a:rPr lang="pt-br">
                <a:solidFill>
                  <a:schemeClr val="bg1"/>
                </a:solidFill>
                <a:ea typeface="+mj-ea"/>
                <a:cs typeface="+mj-cs"/>
              </a:rPr>
              <a:t>Treinador de prompt</a:t>
            </a:r>
          </a:p>
        </p:txBody>
      </p:sp>
      <p:sp>
        <p:nvSpPr>
          <p:cNvPr id="20" name="TextBox 19">
            <a:extLst>
              <a:ext uri="{FF2B5EF4-FFF2-40B4-BE49-F238E27FC236}">
                <a16:creationId xmlns:a16="http://schemas.microsoft.com/office/drawing/2014/main" id="{F52D20ED-4DB7-0C6A-076C-4248EA867717}"/>
              </a:ext>
            </a:extLst>
          </p:cNvPr>
          <p:cNvSpPr txBox="1">
            <a:spLocks/>
          </p:cNvSpPr>
          <p:nvPr/>
        </p:nvSpPr>
        <p:spPr>
          <a:xfrm>
            <a:off x="762000" y="1991331"/>
            <a:ext cx="6249988" cy="1005403"/>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Melhorar os prompts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Copilot funciona melhor quando recebe prompts muito detalhados que sejam semelhantes às instruções que você daria a uma pessoa. Mas a maioria das pessoas não está acostumada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 interagir com um computador dessa maneira. O treinador de prompt Coach pode ajudar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 acelerar o processo de interação com LLMs</a:t>
            </a:r>
          </a:p>
        </p:txBody>
      </p:sp>
      <p:sp>
        <p:nvSpPr>
          <p:cNvPr id="24" name="TextBox 23">
            <a:extLst>
              <a:ext uri="{FF2B5EF4-FFF2-40B4-BE49-F238E27FC236}">
                <a16:creationId xmlns:a16="http://schemas.microsoft.com/office/drawing/2014/main" id="{877463E3-2884-FCA5-CDEE-1490365DF91C}"/>
              </a:ext>
            </a:extLst>
          </p:cNvPr>
          <p:cNvSpPr txBox="1"/>
          <p:nvPr/>
        </p:nvSpPr>
        <p:spPr>
          <a:xfrm>
            <a:off x="762000" y="3449737"/>
            <a:ext cx="6249988" cy="82073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 treinador de prompt pode ajudar</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treinador de prompt pode ajudar a melhorar a taxa de sucesso de receber respostas valiosas do Copilot. Também pode ajudar os usuários a obter mais valor dos casos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de uso sugeridos pelo Copilot</a:t>
            </a:r>
          </a:p>
        </p:txBody>
      </p:sp>
      <p:sp>
        <p:nvSpPr>
          <p:cNvPr id="21" name="TextBox 20">
            <a:extLst>
              <a:ext uri="{FF2B5EF4-FFF2-40B4-BE49-F238E27FC236}">
                <a16:creationId xmlns:a16="http://schemas.microsoft.com/office/drawing/2014/main" id="{816A6E14-310A-051B-7ED1-381D131684C2}"/>
              </a:ext>
            </a:extLst>
          </p:cNvPr>
          <p:cNvSpPr txBox="1"/>
          <p:nvPr/>
        </p:nvSpPr>
        <p:spPr>
          <a:xfrm>
            <a:off x="762000" y="4901235"/>
            <a:ext cx="6249988" cy="92333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Melhorar o uso do Copilot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Acelerar o tempo de retorno de investimento do Copilot</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Aprimorar os processos de negócios</a:t>
            </a:r>
          </a:p>
        </p:txBody>
      </p:sp>
      <p:pic>
        <p:nvPicPr>
          <p:cNvPr id="29" name="Picture 28" descr="Captura de tela de uma interface de &quot;treinador de prompt&quot; com opções pop-up, como: &quot;geração de prompt&quot;, &quot;Analisar prompt&quot;, &quot;conformidade do prompt, engenharia&quot;, &quot;Corrija meu prompt&quot;">
            <a:extLst>
              <a:ext uri="{FF2B5EF4-FFF2-40B4-BE49-F238E27FC236}">
                <a16:creationId xmlns:a16="http://schemas.microsoft.com/office/drawing/2014/main" id="{F027AF6B-2025-1DA4-5190-D46729A32ED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13" t="-3883" r="-961" b="-3883"/>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AFA"/>
          </a:solidFill>
        </p:spPr>
      </p:pic>
    </p:spTree>
    <p:extLst>
      <p:ext uri="{BB962C8B-B14F-4D97-AF65-F5344CB8AC3E}">
        <p14:creationId xmlns:p14="http://schemas.microsoft.com/office/powerpoint/2010/main" val="57746353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F70B7-E24B-3F1A-FD95-4E8D4AA009B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CEB3F8D-6F33-C10D-9E78-DDBDE4DA4670}"/>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892D2177-26B9-AB1B-433F-3BF86238A10E}"/>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080C5F82-D9C4-DF59-5BB9-273EA1ACFC80}"/>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A3C3BE19-E0FF-955E-3436-32EA7244BF78}"/>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BF1BDA2C-11C2-D32F-88A5-F869B6CEAFCF}"/>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1" name="Straight Connector 20">
            <a:extLst>
              <a:ext uri="{FF2B5EF4-FFF2-40B4-BE49-F238E27FC236}">
                <a16:creationId xmlns:a16="http://schemas.microsoft.com/office/drawing/2014/main" id="{CC864182-7B66-FF9A-B2E6-C677382DD9EB}"/>
              </a:ext>
              <a:ext uri="{C183D7F6-B498-43B3-948B-1728B52AA6E4}">
                <adec:decorative xmlns:adec="http://schemas.microsoft.com/office/drawing/2017/decorative" val="1"/>
              </a:ext>
            </a:extLst>
          </p:cNvPr>
          <p:cNvCxnSpPr/>
          <p:nvPr/>
        </p:nvCxnSpPr>
        <p:spPr>
          <a:xfrm>
            <a:off x="762000" y="5264483"/>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53A6C5B-721F-B6E1-87A9-22996D9561A6}"/>
              </a:ext>
              <a:ext uri="{C183D7F6-B498-43B3-948B-1728B52AA6E4}">
                <adec:decorative xmlns:adec="http://schemas.microsoft.com/office/drawing/2017/decorative" val="1"/>
              </a:ext>
            </a:extLst>
          </p:cNvPr>
          <p:cNvCxnSpPr/>
          <p:nvPr/>
        </p:nvCxnSpPr>
        <p:spPr>
          <a:xfrm>
            <a:off x="762000" y="2919444"/>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8FCE1504-4429-32EE-B0C4-8A8221A515A4}"/>
              </a:ext>
            </a:extLst>
          </p:cNvPr>
          <p:cNvSpPr>
            <a:spLocks noGrp="1"/>
          </p:cNvSpPr>
          <p:nvPr>
            <p:ph type="title"/>
          </p:nvPr>
        </p:nvSpPr>
        <p:spPr>
          <a:xfrm>
            <a:off x="588263" y="457200"/>
            <a:ext cx="11018520" cy="492443"/>
          </a:xfrm>
        </p:spPr>
        <p:txBody>
          <a:bodyPr/>
          <a:lstStyle/>
          <a:p>
            <a:r>
              <a:rPr lang="pt-br">
                <a:solidFill>
                  <a:schemeClr val="bg1"/>
                </a:solidFill>
                <a:ea typeface="+mj-ea"/>
                <a:cs typeface="+mj-cs"/>
              </a:rPr>
              <a:t>Treinador de carreira</a:t>
            </a:r>
          </a:p>
        </p:txBody>
      </p:sp>
      <p:sp>
        <p:nvSpPr>
          <p:cNvPr id="19" name="TextBox 18">
            <a:extLst>
              <a:ext uri="{FF2B5EF4-FFF2-40B4-BE49-F238E27FC236}">
                <a16:creationId xmlns:a16="http://schemas.microsoft.com/office/drawing/2014/main" id="{511ABF71-EDB2-A741-8007-3F0BDF7A3D32}"/>
              </a:ext>
            </a:extLst>
          </p:cNvPr>
          <p:cNvSpPr txBox="1">
            <a:spLocks/>
          </p:cNvSpPr>
          <p:nvPr/>
        </p:nvSpPr>
        <p:spPr>
          <a:xfrm>
            <a:off x="762000" y="1771969"/>
            <a:ext cx="6249988" cy="1005403"/>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Melhorar os prompts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objetivo do treinador de carreira do Copilot é fornecer diretrizes e suporte personalizados aos indivíduos em sua jornada de desenvolvimento de carreira. Ao aproveitar a IA, o treinador de carreira do Copilot pode ajudar os usuários a refletir sobre suas conquistas, identificar desafios e definir metas acionáveis de crescimento e desenvolvimento</a:t>
            </a:r>
          </a:p>
        </p:txBody>
      </p:sp>
      <p:sp>
        <p:nvSpPr>
          <p:cNvPr id="23" name="TextBox 22">
            <a:extLst>
              <a:ext uri="{FF2B5EF4-FFF2-40B4-BE49-F238E27FC236}">
                <a16:creationId xmlns:a16="http://schemas.microsoft.com/office/drawing/2014/main" id="{244F957E-DC5C-7E56-3F27-E5F0C66F735E}"/>
              </a:ext>
            </a:extLst>
          </p:cNvPr>
          <p:cNvSpPr txBox="1"/>
          <p:nvPr/>
        </p:nvSpPr>
        <p:spPr>
          <a:xfrm>
            <a:off x="762000" y="3046504"/>
            <a:ext cx="5915026" cy="216418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95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 treinador de carreira pode ajudar</a:t>
            </a:r>
          </a:p>
          <a:p>
            <a:pPr marL="250825" marR="0" lvl="0" indent="-166688" algn="l" defTabSz="914225"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Semibold"/>
                <a:ea typeface="+mn-ea"/>
                <a:cs typeface="+mn-cs"/>
              </a:rPr>
              <a:t>Autoavaliação: </a:t>
            </a: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treinador de carreira do Copilot auxilia os usuários na elaboração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de autoavaliações significativas para avaliações de desempenho</a:t>
            </a:r>
          </a:p>
          <a:p>
            <a:pPr marL="250825" marR="0" lvl="0" indent="-166688" algn="l" defTabSz="914225"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Semibold"/>
                <a:ea typeface="+mn-ea"/>
                <a:cs typeface="+mn-cs"/>
              </a:rPr>
              <a:t>Definição de metas: </a:t>
            </a: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ele ajuda os usuários a definir metas específicas e acionáveis para o desenvolvimento de sua carreira </a:t>
            </a:r>
          </a:p>
          <a:p>
            <a:pPr marL="250825" marR="0" lvl="0" indent="-166688" algn="l" defTabSz="914225"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Semibold"/>
                <a:ea typeface="+mn-ea"/>
                <a:cs typeface="+mn-cs"/>
              </a:rPr>
              <a:t>Diretrizes personalizadas: </a:t>
            </a: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treinador de carreira do Copilot fornece consultoria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 recomendações personalizadas com base na carreira e nas aspirações exclusivas do usuário</a:t>
            </a:r>
          </a:p>
          <a:p>
            <a:pPr marL="250825" marR="0" lvl="0" indent="-166688" algn="l" defTabSz="914225"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Semibold"/>
                <a:ea typeface="+mn-ea"/>
                <a:cs typeface="+mn-cs"/>
              </a:rPr>
              <a:t>Melhoria contínua</a:t>
            </a: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 ao incentivar a reflexão regular e o estabelecimento de metas,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treinador de carreira do Copilot promove uma mentalidade de crescimento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 melhoria contínua</a:t>
            </a:r>
          </a:p>
        </p:txBody>
      </p:sp>
      <p:sp>
        <p:nvSpPr>
          <p:cNvPr id="20" name="TextBox 19">
            <a:extLst>
              <a:ext uri="{FF2B5EF4-FFF2-40B4-BE49-F238E27FC236}">
                <a16:creationId xmlns:a16="http://schemas.microsoft.com/office/drawing/2014/main" id="{AE6275F6-3B79-4DC5-D806-C4EC1EC28314}"/>
              </a:ext>
            </a:extLst>
          </p:cNvPr>
          <p:cNvSpPr txBox="1"/>
          <p:nvPr/>
        </p:nvSpPr>
        <p:spPr>
          <a:xfrm>
            <a:off x="762000" y="5375777"/>
            <a:ext cx="6249988" cy="68736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Melhorar a satisfação dos funcionários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Reduzir a rotatividade</a:t>
            </a:r>
          </a:p>
        </p:txBody>
      </p:sp>
      <p:pic>
        <p:nvPicPr>
          <p:cNvPr id="28" name="Picture 27" descr="Captura de tela de uma interface de &quot;treinador de carreira&quot; com opções pop-up, como: &quot;conselhos de transição de carreira&quot;, &quot;estratégias de networking&quot;, &quot;melhoria de desempenho&quot;, &quot;plano de desenvolvimento de carreira&quot;, &quot;análise de lacunas de habilidades&quot; e &quot;oportunidades de aprendizagem&quot;">
            <a:extLst>
              <a:ext uri="{FF2B5EF4-FFF2-40B4-BE49-F238E27FC236}">
                <a16:creationId xmlns:a16="http://schemas.microsoft.com/office/drawing/2014/main" id="{06501715-3C7A-7258-F249-735E609719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625" r="-7625"/>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AFA"/>
          </a:solidFill>
        </p:spPr>
      </p:pic>
    </p:spTree>
    <p:extLst>
      <p:ext uri="{BB962C8B-B14F-4D97-AF65-F5344CB8AC3E}">
        <p14:creationId xmlns:p14="http://schemas.microsoft.com/office/powerpoint/2010/main" val="282449894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6FE69-3AA2-992B-C1D7-B64240A8BE4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A029EB8-C492-3198-F92E-63AA69A58460}"/>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8761C15B-5DA8-BE38-6632-F6368BE229BF}"/>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A7709044-9A90-98DE-90C2-6EFA59153E1B}"/>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945CA9A4-14ED-9A25-5A4A-826ACE6ECB53}"/>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C89EF796-2E4A-7497-CA45-058DFC15DE7F}"/>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1" name="Straight Connector 20">
            <a:extLst>
              <a:ext uri="{FF2B5EF4-FFF2-40B4-BE49-F238E27FC236}">
                <a16:creationId xmlns:a16="http://schemas.microsoft.com/office/drawing/2014/main" id="{1E64489B-0C07-F22F-25AB-7D7CDD3AB485}"/>
              </a:ext>
              <a:ext uri="{C183D7F6-B498-43B3-948B-1728B52AA6E4}">
                <adec:decorative xmlns:adec="http://schemas.microsoft.com/office/drawing/2017/decorative" val="1"/>
              </a:ext>
            </a:extLst>
          </p:cNvPr>
          <p:cNvCxnSpPr/>
          <p:nvPr/>
        </p:nvCxnSpPr>
        <p:spPr>
          <a:xfrm>
            <a:off x="762000" y="5442239"/>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28A490C-AE70-F9F0-0FA8-68B5E821B73F}"/>
              </a:ext>
              <a:ext uri="{C183D7F6-B498-43B3-948B-1728B52AA6E4}">
                <adec:decorative xmlns:adec="http://schemas.microsoft.com/office/drawing/2017/decorative" val="1"/>
              </a:ext>
            </a:extLst>
          </p:cNvPr>
          <p:cNvCxnSpPr/>
          <p:nvPr/>
        </p:nvCxnSpPr>
        <p:spPr>
          <a:xfrm>
            <a:off x="762000" y="2909396"/>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E2E2F5B3-D111-AF9F-91CD-58896DC74546}"/>
              </a:ext>
            </a:extLst>
          </p:cNvPr>
          <p:cNvSpPr>
            <a:spLocks noGrp="1"/>
          </p:cNvSpPr>
          <p:nvPr>
            <p:ph type="title"/>
          </p:nvPr>
        </p:nvSpPr>
        <p:spPr>
          <a:xfrm>
            <a:off x="588263" y="457200"/>
            <a:ext cx="11018520" cy="492443"/>
          </a:xfrm>
        </p:spPr>
        <p:txBody>
          <a:bodyPr/>
          <a:lstStyle/>
          <a:p>
            <a:r>
              <a:rPr lang="pt-br">
                <a:solidFill>
                  <a:schemeClr val="bg1"/>
                </a:solidFill>
                <a:ea typeface="+mj-ea"/>
                <a:cs typeface="+mj-cs"/>
              </a:rPr>
              <a:t>Treinador de aprendizagem</a:t>
            </a:r>
          </a:p>
        </p:txBody>
      </p:sp>
      <p:sp>
        <p:nvSpPr>
          <p:cNvPr id="19" name="TextBox 18">
            <a:extLst>
              <a:ext uri="{FF2B5EF4-FFF2-40B4-BE49-F238E27FC236}">
                <a16:creationId xmlns:a16="http://schemas.microsoft.com/office/drawing/2014/main" id="{B91D755E-4170-BDC2-B60A-02C24614C5B2}"/>
              </a:ext>
            </a:extLst>
          </p:cNvPr>
          <p:cNvSpPr txBox="1">
            <a:spLocks/>
          </p:cNvSpPr>
          <p:nvPr/>
        </p:nvSpPr>
        <p:spPr>
          <a:xfrm>
            <a:off x="762000" y="1661608"/>
            <a:ext cx="6249988" cy="1190069"/>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Melhorar os prompts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objetivo do treinador de aprendizagem do Copilot é fornecer diretrizes e suporte personalizados aos indivíduos em sua jornada de desenvolvimento e aprendizagem.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Ao aproveitar a IA, o treinador de aprendizagem do Copilot ajuda os usuários a aprimorar suas habilidades, manter-se atualizados com conhecimentos relevantes e atingir suas metas de aprendizagem</a:t>
            </a:r>
          </a:p>
        </p:txBody>
      </p:sp>
      <p:sp>
        <p:nvSpPr>
          <p:cNvPr id="23" name="TextBox 22">
            <a:extLst>
              <a:ext uri="{FF2B5EF4-FFF2-40B4-BE49-F238E27FC236}">
                <a16:creationId xmlns:a16="http://schemas.microsoft.com/office/drawing/2014/main" id="{517CB1E6-813C-1786-7369-1CBE4757A03A}"/>
              </a:ext>
            </a:extLst>
          </p:cNvPr>
          <p:cNvSpPr txBox="1"/>
          <p:nvPr/>
        </p:nvSpPr>
        <p:spPr>
          <a:xfrm>
            <a:off x="762000" y="3010642"/>
            <a:ext cx="6249988" cy="2393476"/>
          </a:xfrm>
          <a:prstGeom prst="rect">
            <a:avLst/>
          </a:prstGeom>
          <a:noFill/>
        </p:spPr>
        <p:txBody>
          <a:bodyPr vert="horz" wrap="square" lIns="0" tIns="0" rIns="0" bIns="0" rtlCol="0">
            <a:spAutoFit/>
          </a:bodyPr>
          <a:lstStyle/>
          <a:p>
            <a:pPr marL="0" marR="0" lvl="2" indent="0" algn="l" defTabSz="457200" rtl="0" eaLnBrk="1" fontAlgn="auto" latinLnBrk="0" hangingPunct="1">
              <a:lnSpc>
                <a:spcPct val="9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 treinador de carreira pode ajudar</a:t>
            </a:r>
          </a:p>
          <a:p>
            <a:pPr marL="250825" marR="0" lvl="0" indent="-166688" algn="l" defTabSz="914225" rtl="0" eaLnBrk="1" fontAlgn="auto" latinLnBrk="0" hangingPunct="1">
              <a:lnSpc>
                <a:spcPct val="9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Semibold"/>
                <a:ea typeface="+mn-ea"/>
                <a:cs typeface="+mn-cs"/>
              </a:rPr>
              <a:t>Caminhos de aprendizado personalizados: </a:t>
            </a: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treinador de aprendizagem do Copilot oferece caminhos de aprendizado personalizados com base em habilidades, objetivos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de carreira e interesses atuais do usuário. Isso garante que a experiência de aprendizagem seja relevante e eficaz</a:t>
            </a:r>
          </a:p>
          <a:p>
            <a:pPr marL="250825" marR="0" lvl="0" indent="-166688" algn="l" defTabSz="914225" rtl="0" eaLnBrk="1" fontAlgn="auto" latinLnBrk="0" hangingPunct="1">
              <a:lnSpc>
                <a:spcPct val="9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Semibold"/>
                <a:ea typeface="+mn-ea"/>
                <a:cs typeface="+mn-cs"/>
              </a:rPr>
              <a:t>Desenvolvimento de habilidades: </a:t>
            </a: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Ele ajuda os usuários a identificar áreas de melhoria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 fornece recursos e recomendações para desenvolver novas habilidades</a:t>
            </a:r>
          </a:p>
          <a:p>
            <a:pPr marL="250825" marR="0" lvl="0" indent="-166688" algn="l" defTabSz="914225" rtl="0" eaLnBrk="1" fontAlgn="auto" latinLnBrk="0" hangingPunct="1">
              <a:lnSpc>
                <a:spcPct val="9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Semibold"/>
                <a:ea typeface="+mn-ea"/>
                <a:cs typeface="+mn-cs"/>
              </a:rPr>
              <a:t>Aprendizagem contínua: </a:t>
            </a: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treinador de aprendizagem do Copilot incentiva uma cultura de aprendizagem contínua, sugerindo regularmente novas oportunidades de aprendizagem e mantendo os usuários atualizados com as últimas tendências e práticas recomendadas do setor</a:t>
            </a:r>
          </a:p>
          <a:p>
            <a:pPr marL="250825" marR="0" lvl="0" indent="-166688" algn="l" defTabSz="914225" rtl="0" eaLnBrk="1" fontAlgn="auto" latinLnBrk="0" hangingPunct="1">
              <a:lnSpc>
                <a:spcPct val="9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Semibold"/>
                <a:ea typeface="+mn-ea"/>
                <a:cs typeface="+mn-cs"/>
              </a:rPr>
              <a:t>Definição e acompanhamento de metas: </a:t>
            </a: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Ele ajuda os usuários a definir metas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de aprendizagem específicas e acompanhar seu progresso</a:t>
            </a:r>
          </a:p>
        </p:txBody>
      </p:sp>
      <p:sp>
        <p:nvSpPr>
          <p:cNvPr id="20" name="TextBox 19">
            <a:extLst>
              <a:ext uri="{FF2B5EF4-FFF2-40B4-BE49-F238E27FC236}">
                <a16:creationId xmlns:a16="http://schemas.microsoft.com/office/drawing/2014/main" id="{570266F8-622D-E4FB-5B46-3CD602522170}"/>
              </a:ext>
            </a:extLst>
          </p:cNvPr>
          <p:cNvSpPr txBox="1"/>
          <p:nvPr/>
        </p:nvSpPr>
        <p:spPr>
          <a:xfrm>
            <a:off x="762000" y="5480421"/>
            <a:ext cx="6249988" cy="68736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Melhorar a satisfação dos funcionários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Reduzir a rotatividade</a:t>
            </a:r>
          </a:p>
        </p:txBody>
      </p:sp>
      <p:pic>
        <p:nvPicPr>
          <p:cNvPr id="27" name="Picture 26" descr="Captura de tela de uma interface de &quot;treinador de aprendizagem&quot; com opções pop-up, como: &quot;aprender sobre um tópico&quot;, &quot;aprender um novo idioma&quot;, &quot;praticar uma habilidade&quot;, &quot;preparar-se para um teste&quot;, &quot;criar um plano de aprendizagem&quot; e &quot;sugerir um método de aprendizagem&quot;">
            <a:extLst>
              <a:ext uri="{FF2B5EF4-FFF2-40B4-BE49-F238E27FC236}">
                <a16:creationId xmlns:a16="http://schemas.microsoft.com/office/drawing/2014/main" id="{F3D6308B-5409-B682-AF20-7BBBEE21126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497" r="-6497"/>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AFA"/>
          </a:solidFill>
        </p:spPr>
      </p:pic>
    </p:spTree>
    <p:extLst>
      <p:ext uri="{BB962C8B-B14F-4D97-AF65-F5344CB8AC3E}">
        <p14:creationId xmlns:p14="http://schemas.microsoft.com/office/powerpoint/2010/main" val="308134788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FBA81-8C1F-DD81-7F40-6EE93DA307C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45CBEF1-C7E0-C02E-0B6E-27B4E7BFB161}"/>
              </a:ext>
              <a:ext uri="{C183D7F6-B498-43B3-948B-1728B52AA6E4}">
                <adec:decorative xmlns:adec="http://schemas.microsoft.com/office/drawing/2017/decorative" val="1"/>
              </a:ext>
            </a:extLst>
          </p:cNvPr>
          <p:cNvSpPr/>
          <p:nvPr/>
        </p:nvSpPr>
        <p:spPr>
          <a:xfrm>
            <a:off x="0" y="1"/>
            <a:ext cx="12192000" cy="1300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 name="Rectangle 2">
            <a:extLst>
              <a:ext uri="{FF2B5EF4-FFF2-40B4-BE49-F238E27FC236}">
                <a16:creationId xmlns:a16="http://schemas.microsoft.com/office/drawing/2014/main" id="{99169F85-EAD6-64F8-5F34-ACCF80F821FF}"/>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72963EB3-318C-9D40-7CDF-0C635E2FF68F}"/>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4739EBDB-7D19-1CFC-9E8F-05B08CA98C9B}"/>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321E86DD-2946-FB32-04F1-4B279E41CA56}"/>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FE8E2"/>
          </a:solidFill>
          <a:ln w="12700">
            <a:solidFill>
              <a:srgbClr val="FFB09B"/>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1" name="Straight Connector 20">
            <a:extLst>
              <a:ext uri="{FF2B5EF4-FFF2-40B4-BE49-F238E27FC236}">
                <a16:creationId xmlns:a16="http://schemas.microsoft.com/office/drawing/2014/main" id="{03640C42-147B-46EF-5A9A-9E7D89413C51}"/>
              </a:ext>
              <a:ext uri="{C183D7F6-B498-43B3-948B-1728B52AA6E4}">
                <adec:decorative xmlns:adec="http://schemas.microsoft.com/office/drawing/2017/decorative" val="1"/>
              </a:ext>
            </a:extLst>
          </p:cNvPr>
          <p:cNvCxnSpPr/>
          <p:nvPr/>
        </p:nvCxnSpPr>
        <p:spPr>
          <a:xfrm>
            <a:off x="762000" y="5096232"/>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B9FB1DA-D510-3D86-9806-0B94C8A0F082}"/>
              </a:ext>
              <a:ext uri="{C183D7F6-B498-43B3-948B-1728B52AA6E4}">
                <adec:decorative xmlns:adec="http://schemas.microsoft.com/office/drawing/2017/decorative" val="1"/>
              </a:ext>
            </a:extLst>
          </p:cNvPr>
          <p:cNvCxnSpPr/>
          <p:nvPr/>
        </p:nvCxnSpPr>
        <p:spPr>
          <a:xfrm>
            <a:off x="762000" y="2814906"/>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93001F30-2645-4CDE-36E5-88A9467BE07B}"/>
              </a:ext>
            </a:extLst>
          </p:cNvPr>
          <p:cNvSpPr>
            <a:spLocks noGrp="1"/>
          </p:cNvSpPr>
          <p:nvPr>
            <p:ph type="title"/>
          </p:nvPr>
        </p:nvSpPr>
        <p:spPr>
          <a:xfrm>
            <a:off x="588263" y="457200"/>
            <a:ext cx="11018520" cy="492443"/>
          </a:xfrm>
        </p:spPr>
        <p:txBody>
          <a:bodyPr/>
          <a:lstStyle/>
          <a:p>
            <a:r>
              <a:rPr lang="pt-br">
                <a:solidFill>
                  <a:schemeClr val="bg1"/>
                </a:solidFill>
                <a:ea typeface="+mj-ea"/>
                <a:cs typeface="+mj-cs"/>
              </a:rPr>
              <a:t>Criador visual</a:t>
            </a:r>
          </a:p>
        </p:txBody>
      </p:sp>
      <p:sp>
        <p:nvSpPr>
          <p:cNvPr id="19" name="TextBox 18">
            <a:extLst>
              <a:ext uri="{FF2B5EF4-FFF2-40B4-BE49-F238E27FC236}">
                <a16:creationId xmlns:a16="http://schemas.microsoft.com/office/drawing/2014/main" id="{1015E641-7FEC-8DA4-A8B7-F15CD8F3012A}"/>
              </a:ext>
            </a:extLst>
          </p:cNvPr>
          <p:cNvSpPr txBox="1">
            <a:spLocks/>
          </p:cNvSpPr>
          <p:nvPr/>
        </p:nvSpPr>
        <p:spPr>
          <a:xfrm>
            <a:off x="762000" y="1771969"/>
            <a:ext cx="6249988" cy="1005403"/>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Acelerar a criação de conteúdo</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objetivo do criador visual do Copilot é ajudar os usuários a gerar conteúdo visual de alta qualidade de forma rápida e fácil usando a IA. Essa ferramenta foi projetada para aumentar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 produtividade e a criatividade, permitindo que os usuários criem imagens, designs e até vídeos com base em descrições em linguagem natural</a:t>
            </a:r>
          </a:p>
        </p:txBody>
      </p:sp>
      <p:sp>
        <p:nvSpPr>
          <p:cNvPr id="23" name="TextBox 22">
            <a:extLst>
              <a:ext uri="{FF2B5EF4-FFF2-40B4-BE49-F238E27FC236}">
                <a16:creationId xmlns:a16="http://schemas.microsoft.com/office/drawing/2014/main" id="{F1A8F76F-9256-CB74-D157-DE26CC9EDC79}"/>
              </a:ext>
            </a:extLst>
          </p:cNvPr>
          <p:cNvSpPr txBox="1"/>
          <p:nvPr/>
        </p:nvSpPr>
        <p:spPr>
          <a:xfrm>
            <a:off x="762000" y="2868960"/>
            <a:ext cx="6249988" cy="217598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9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 treinador de carreira pode ajudar</a:t>
            </a:r>
          </a:p>
          <a:p>
            <a:pPr marL="250825" marR="0" lvl="0" indent="-166688" algn="l" defTabSz="914225" rtl="0" eaLnBrk="1" fontAlgn="auto" latinLnBrk="0" hangingPunct="1">
              <a:lnSpc>
                <a:spcPct val="9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Semibold"/>
                <a:ea typeface="+mn-ea"/>
                <a:cs typeface="+mn-cs"/>
              </a:rPr>
              <a:t>Visuais profissionais: </a:t>
            </a: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criador visual do Copilot permite que os usuários gerem visuais com aparência profissional sem a necessidade de habilidades avançadas de design.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Isso pode ser particularmente útil para criar imagens para documentos, relatórios, apresentações e sites</a:t>
            </a:r>
          </a:p>
          <a:p>
            <a:pPr marL="250825" marR="0" lvl="0" indent="-166688" algn="l" defTabSz="914225" rtl="0" eaLnBrk="1" fontAlgn="auto" latinLnBrk="0" hangingPunct="1">
              <a:lnSpc>
                <a:spcPct val="9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Semibold"/>
                <a:ea typeface="+mn-ea"/>
                <a:cs typeface="+mn-cs"/>
              </a:rPr>
              <a:t>Eficiência: </a:t>
            </a: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Ao usar linguagem natural para descrever o conteúdo visual desejado,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os usuários podem economizar tempo e esforço. O criador visual do Copilot pode gerar várias imagens com base na descrição, permitindo que os usuários escolham a que melhor se adapta às suas necessidades</a:t>
            </a:r>
          </a:p>
          <a:p>
            <a:pPr marL="250825" marR="0" lvl="0" indent="-166688" algn="l" defTabSz="914225" rtl="0" eaLnBrk="1" fontAlgn="auto" latinLnBrk="0" hangingPunct="1">
              <a:lnSpc>
                <a:spcPct val="9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Semibold"/>
                <a:ea typeface="+mn-ea"/>
                <a:cs typeface="+mn-cs"/>
              </a:rPr>
              <a:t>Acessibilidade: </a:t>
            </a: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Essa ferramenta torna mais fácil para os usuários que podem não ter acesso a um designer criar conteúdo visualmente atraente. Ele democratiza a criação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de visuais de alta qualidade, tornando-os acessíveis a uma ampla gama de usuários</a:t>
            </a:r>
          </a:p>
        </p:txBody>
      </p:sp>
      <p:sp>
        <p:nvSpPr>
          <p:cNvPr id="20" name="TextBox 19">
            <a:extLst>
              <a:ext uri="{FF2B5EF4-FFF2-40B4-BE49-F238E27FC236}">
                <a16:creationId xmlns:a16="http://schemas.microsoft.com/office/drawing/2014/main" id="{CE9B9FE5-74A7-C58A-4331-105E3F398AE4}"/>
              </a:ext>
            </a:extLst>
          </p:cNvPr>
          <p:cNvSpPr txBox="1"/>
          <p:nvPr/>
        </p:nvSpPr>
        <p:spPr>
          <a:xfrm>
            <a:off x="762000" y="5150286"/>
            <a:ext cx="6249988" cy="1063881"/>
          </a:xfrm>
          <a:prstGeom prst="rect">
            <a:avLst/>
          </a:prstGeom>
          <a:noFill/>
        </p:spPr>
        <p:txBody>
          <a:bodyPr vert="horz" wrap="square" lIns="0" tIns="0" rIns="0" bIns="0" rtlCol="0">
            <a:spAutoFit/>
          </a:bodyPr>
          <a:lstStyle/>
          <a:p>
            <a:pPr marL="0" marR="0" lvl="2" indent="0" algn="l" defTabSz="457200" rtl="0" eaLnBrk="1" fontAlgn="auto" latinLnBrk="0" hangingPunct="1">
              <a:lnSpc>
                <a:spcPct val="9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9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Melhorar a criatividade</a:t>
            </a:r>
          </a:p>
          <a:p>
            <a:pPr marL="250825" marR="0" lvl="0" indent="-166688" algn="l" defTabSz="914225" rtl="0" eaLnBrk="1" fontAlgn="auto" latinLnBrk="0" hangingPunct="1">
              <a:lnSpc>
                <a:spcPct val="9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Acelerar a criação de conteúdo</a:t>
            </a:r>
          </a:p>
          <a:p>
            <a:pPr marL="250825" marR="0" lvl="0" indent="-166688" algn="l" defTabSz="914225" rtl="0" eaLnBrk="1" fontAlgn="auto" latinLnBrk="0" hangingPunct="1">
              <a:lnSpc>
                <a:spcPct val="9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Reduzir os gastos com agências de marketing</a:t>
            </a:r>
          </a:p>
          <a:p>
            <a:pPr marL="250825" marR="0" lvl="0" indent="-166688" algn="l" defTabSz="914225" rtl="0" eaLnBrk="1" fontAlgn="auto" latinLnBrk="0" hangingPunct="1">
              <a:lnSpc>
                <a:spcPct val="9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Melhorar a acessibilidade</a:t>
            </a:r>
          </a:p>
        </p:txBody>
      </p:sp>
      <p:pic>
        <p:nvPicPr>
          <p:cNvPr id="27" name="Picture 26" descr="Captura de tela de uma interface de &quot;criador visual&quot; com opções pop-up, como: &quot;gerar uma imagem&quot;, &quot;criar um vídeo&quot;,">
            <a:extLst>
              <a:ext uri="{FF2B5EF4-FFF2-40B4-BE49-F238E27FC236}">
                <a16:creationId xmlns:a16="http://schemas.microsoft.com/office/drawing/2014/main" id="{B495DDE9-F9B0-4462-BE69-53A591AC61D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640" b="-3640"/>
          <a:stretch/>
        </p:blipFill>
        <p:spPr>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AFA"/>
          </a:solidFill>
        </p:spPr>
      </p:pic>
    </p:spTree>
    <p:extLst>
      <p:ext uri="{BB962C8B-B14F-4D97-AF65-F5344CB8AC3E}">
        <p14:creationId xmlns:p14="http://schemas.microsoft.com/office/powerpoint/2010/main" val="35455329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DD2B0-FD4B-969B-11B0-D231946FE9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4E3C54-83FA-E522-3458-A61AF43CB5A2}"/>
              </a:ext>
            </a:extLst>
          </p:cNvPr>
          <p:cNvSpPr>
            <a:spLocks noGrp="1"/>
          </p:cNvSpPr>
          <p:nvPr>
            <p:ph type="title"/>
          </p:nvPr>
        </p:nvSpPr>
        <p:spPr>
          <a:xfrm>
            <a:off x="588961" y="2228672"/>
            <a:ext cx="5602289" cy="2400657"/>
          </a:xfrm>
        </p:spPr>
        <p:txBody>
          <a:bodyPr wrap="square">
            <a:spAutoFit/>
          </a:bodyPr>
          <a:lstStyle/>
          <a:p>
            <a:r>
              <a:rPr lang="pt-br" dirty="0">
                <a:ea typeface="+mj-ea"/>
                <a:cs typeface="+mj-cs"/>
              </a:rPr>
              <a:t>Apêndice B </a:t>
            </a:r>
            <a:br>
              <a:rPr dirty="0"/>
            </a:br>
            <a:r>
              <a:rPr lang="pt-br" dirty="0">
                <a:ea typeface="+mj-ea"/>
                <a:cs typeface="+mj-cs"/>
              </a:rPr>
              <a:t>Detalhes do agente do </a:t>
            </a:r>
            <a:r>
              <a:rPr lang="pt-BR" dirty="0">
                <a:ea typeface="+mj-ea"/>
                <a:cs typeface="+mj-cs"/>
              </a:rPr>
              <a:t>Microsoft 365 Copilot Chat</a:t>
            </a:r>
            <a:r>
              <a:rPr lang="pt-br" dirty="0">
                <a:ea typeface="+mj-ea"/>
                <a:cs typeface="+mj-cs"/>
              </a:rPr>
              <a:t> </a:t>
            </a:r>
            <a:br>
              <a:rPr dirty="0"/>
            </a:br>
            <a:r>
              <a:rPr lang="pt-br" sz="2000" dirty="0">
                <a:ea typeface="+mj-ea"/>
                <a:cs typeface="+mj-cs"/>
              </a:rPr>
              <a:t>Saiba mais em </a:t>
            </a:r>
            <a:br>
              <a:rPr dirty="0"/>
            </a:br>
            <a:r>
              <a:rPr lang="pt-br" sz="2000" dirty="0">
                <a:solidFill>
                  <a:schemeClr val="accent1">
                    <a:lumMod val="75000"/>
                  </a:schemeClr>
                </a:solidFill>
                <a:ea typeface="+mj-ea"/>
                <a:cs typeface="+mj-cs"/>
                <a:hlinkClick r:id="rId3">
                  <a:extLst>
                    <a:ext uri="{A12FA001-AC4F-418D-AE19-62706E023703}">
                      <ahyp:hlinkClr xmlns:ahyp="http://schemas.microsoft.com/office/drawing/2018/hyperlinkcolor" val="tx"/>
                    </a:ext>
                  </a:extLst>
                </a:hlinkClick>
              </a:rPr>
              <a:t>Usar o construtor de agentes do Copilot Studio para criar agentes do Copilot | Microsoft Learn</a:t>
            </a:r>
            <a:endParaRPr lang="en-US" dirty="0">
              <a:solidFill>
                <a:schemeClr val="accent1">
                  <a:lumMod val="75000"/>
                </a:schemeClr>
              </a:solidFill>
              <a:ea typeface="+mj-ea"/>
              <a:cs typeface="+mj-cs"/>
            </a:endParaRPr>
          </a:p>
        </p:txBody>
      </p:sp>
    </p:spTree>
    <p:extLst>
      <p:ext uri="{BB962C8B-B14F-4D97-AF65-F5344CB8AC3E}">
        <p14:creationId xmlns:p14="http://schemas.microsoft.com/office/powerpoint/2010/main" val="257150278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Top Corners Rounded 3">
            <a:extLst>
              <a:ext uri="{FF2B5EF4-FFF2-40B4-BE49-F238E27FC236}">
                <a16:creationId xmlns:a16="http://schemas.microsoft.com/office/drawing/2014/main" id="{5E6CAF06-F45C-83CE-0DF0-3C6574E84360}"/>
              </a:ext>
              <a:ext uri="{C183D7F6-B498-43B3-948B-1728B52AA6E4}">
                <adec:decorative xmlns:adec="http://schemas.microsoft.com/office/drawing/2017/decorative" val="1"/>
              </a:ext>
            </a:extLst>
          </p:cNvPr>
          <p:cNvSpPr>
            <a:spLocks/>
          </p:cNvSpPr>
          <p:nvPr/>
        </p:nvSpPr>
        <p:spPr>
          <a:xfrm>
            <a:off x="588262" y="1664456"/>
            <a:ext cx="11233785" cy="5020475"/>
          </a:xfrm>
          <a:prstGeom prst="round2SameRect">
            <a:avLst>
              <a:gd name="adj1" fmla="val 0"/>
              <a:gd name="adj2" fmla="val 2734"/>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4" name="Rectangle 13">
            <a:extLst>
              <a:ext uri="{FF2B5EF4-FFF2-40B4-BE49-F238E27FC236}">
                <a16:creationId xmlns:a16="http://schemas.microsoft.com/office/drawing/2014/main" id="{A0C4C659-4A7C-1B15-2325-F5E5B647AE6A}"/>
              </a:ext>
              <a:ext uri="{C183D7F6-B498-43B3-948B-1728B52AA6E4}">
                <adec:decorative xmlns:adec="http://schemas.microsoft.com/office/drawing/2017/decorative" val="1"/>
              </a:ext>
            </a:extLst>
          </p:cNvPr>
          <p:cNvSpPr/>
          <p:nvPr/>
        </p:nvSpPr>
        <p:spPr>
          <a:xfrm>
            <a:off x="0" y="0"/>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5" name="Rectangle 14">
            <a:extLst>
              <a:ext uri="{FF2B5EF4-FFF2-40B4-BE49-F238E27FC236}">
                <a16:creationId xmlns:a16="http://schemas.microsoft.com/office/drawing/2014/main" id="{A6A02575-886F-DB08-53D8-A2F9424D9423}"/>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61F6E005-7704-9EE9-F2C9-D55FCC6DC1F4}"/>
              </a:ext>
            </a:extLst>
          </p:cNvPr>
          <p:cNvSpPr>
            <a:spLocks noGrp="1"/>
          </p:cNvSpPr>
          <p:nvPr>
            <p:ph type="title"/>
          </p:nvPr>
        </p:nvSpPr>
        <p:spPr>
          <a:xfrm>
            <a:off x="588263" y="457200"/>
            <a:ext cx="11018520" cy="492443"/>
          </a:xfrm>
        </p:spPr>
        <p:txBody>
          <a:bodyPr>
            <a:noAutofit/>
          </a:bodyPr>
          <a:lstStyle/>
          <a:p>
            <a:r>
              <a:rPr lang="pt-br">
                <a:ea typeface="+mj-ea"/>
                <a:cs typeface="+mj-cs"/>
              </a:rPr>
              <a:t>Opções para criar agentes</a:t>
            </a:r>
          </a:p>
        </p:txBody>
      </p:sp>
      <p:graphicFrame>
        <p:nvGraphicFramePr>
          <p:cNvPr id="3" name="Table 2">
            <a:extLst>
              <a:ext uri="{FF2B5EF4-FFF2-40B4-BE49-F238E27FC236}">
                <a16:creationId xmlns:a16="http://schemas.microsoft.com/office/drawing/2014/main" id="{B73DB43F-DC3B-D638-7CB5-AF2C0447F8C3}"/>
              </a:ext>
            </a:extLst>
          </p:cNvPr>
          <p:cNvGraphicFramePr>
            <a:graphicFrameLocks noGrp="1"/>
          </p:cNvGraphicFramePr>
          <p:nvPr>
            <p:extLst>
              <p:ext uri="{D42A27DB-BD31-4B8C-83A1-F6EECF244321}">
                <p14:modId xmlns:p14="http://schemas.microsoft.com/office/powerpoint/2010/main" val="3107237364"/>
              </p:ext>
            </p:extLst>
          </p:nvPr>
        </p:nvGraphicFramePr>
        <p:xfrm>
          <a:off x="588261" y="1368991"/>
          <a:ext cx="11233785" cy="5775960"/>
        </p:xfrm>
        <a:graphic>
          <a:graphicData uri="http://schemas.openxmlformats.org/drawingml/2006/table">
            <a:tbl>
              <a:tblPr firstRow="1" firstCol="1"/>
              <a:tblGrid>
                <a:gridCol w="1359048">
                  <a:extLst>
                    <a:ext uri="{9D8B030D-6E8A-4147-A177-3AD203B41FA5}">
                      <a16:colId xmlns:a16="http://schemas.microsoft.com/office/drawing/2014/main" val="1822675625"/>
                    </a:ext>
                  </a:extLst>
                </a:gridCol>
                <a:gridCol w="2830098">
                  <a:extLst>
                    <a:ext uri="{9D8B030D-6E8A-4147-A177-3AD203B41FA5}">
                      <a16:colId xmlns:a16="http://schemas.microsoft.com/office/drawing/2014/main" val="537761097"/>
                    </a:ext>
                  </a:extLst>
                </a:gridCol>
                <a:gridCol w="3359216">
                  <a:extLst>
                    <a:ext uri="{9D8B030D-6E8A-4147-A177-3AD203B41FA5}">
                      <a16:colId xmlns:a16="http://schemas.microsoft.com/office/drawing/2014/main" val="1882435215"/>
                    </a:ext>
                  </a:extLst>
                </a:gridCol>
                <a:gridCol w="3685423">
                  <a:extLst>
                    <a:ext uri="{9D8B030D-6E8A-4147-A177-3AD203B41FA5}">
                      <a16:colId xmlns:a16="http://schemas.microsoft.com/office/drawing/2014/main" val="3045309764"/>
                    </a:ext>
                  </a:extLst>
                </a:gridCol>
              </a:tblGrid>
              <a:tr h="310896">
                <a:tc>
                  <a:txBody>
                    <a:bodyPr/>
                    <a:lstStyle/>
                    <a:p>
                      <a:pPr marL="0" lvl="0" algn="l" defTabSz="457200" rtl="0" eaLnBrk="1" latinLnBrk="0" hangingPunct="1">
                        <a:lnSpc>
                          <a:spcPct val="100000"/>
                        </a:lnSpc>
                        <a:spcBef>
                          <a:spcPts val="300"/>
                        </a:spcBef>
                        <a:spcAft>
                          <a:spcPts val="0"/>
                        </a:spcAft>
                        <a:buNone/>
                      </a:pPr>
                      <a:endParaRPr lang="en-US" sz="1200" kern="1200" spc="0" dirty="0">
                        <a:solidFill>
                          <a:schemeClr val="bg1"/>
                        </a:solidFill>
                        <a:latin typeface="+mj-lt"/>
                        <a:ea typeface="+mn-ea"/>
                        <a:cs typeface="Segoe Sans Display Semibold" pitchFamily="2" charset="0"/>
                      </a:endParaRPr>
                    </a:p>
                  </a:txBody>
                  <a:tcPr marR="18288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457200" rtl="0" eaLnBrk="1" fontAlgn="auto" latinLnBrk="0" hangingPunct="1">
                        <a:lnSpc>
                          <a:spcPct val="100000"/>
                        </a:lnSpc>
                        <a:spcBef>
                          <a:spcPts val="300"/>
                        </a:spcBef>
                        <a:spcAft>
                          <a:spcPts val="0"/>
                        </a:spcAft>
                        <a:buClrTx/>
                        <a:buSzTx/>
                        <a:buFont typeface="Wingdings" panose="05000000000000000000" pitchFamily="2" charset="2"/>
                        <a:buNone/>
                        <a:tabLst/>
                        <a:defRPr/>
                      </a:pPr>
                      <a:r>
                        <a:rPr lang="pt-br" sz="1200" b="0" kern="1200" spc="0" noProof="0" dirty="0">
                          <a:solidFill>
                            <a:schemeClr val="bg1"/>
                          </a:solidFill>
                          <a:latin typeface="+mj-lt"/>
                          <a:ea typeface="+mj-ea"/>
                          <a:cs typeface="+mj-cs"/>
                        </a:rPr>
                        <a:t>Agentes no </a:t>
                      </a:r>
                      <a:r>
                        <a:rPr lang="pt-BR" sz="1200" b="0" kern="1200" spc="0" noProof="0" dirty="0">
                          <a:solidFill>
                            <a:schemeClr val="bg1"/>
                          </a:solidFill>
                          <a:latin typeface="+mj-lt"/>
                          <a:ea typeface="+mj-ea"/>
                          <a:cs typeface="+mj-cs"/>
                        </a:rPr>
                        <a:t>Microsoft 365 Copilot Chat</a:t>
                      </a:r>
                      <a:endParaRPr lang="pt-br" sz="1200" b="0" kern="1200" spc="0" noProof="0" dirty="0">
                        <a:solidFill>
                          <a:schemeClr val="bg1"/>
                        </a:solidFill>
                        <a:latin typeface="+mj-lt"/>
                        <a:ea typeface="+mj-ea"/>
                        <a:cs typeface="+mj-cs"/>
                      </a:endParaRPr>
                    </a:p>
                  </a:txBody>
                  <a:tcPr marR="18288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457200" rtl="0" eaLnBrk="1" fontAlgn="auto" latinLnBrk="0" hangingPunct="1">
                        <a:lnSpc>
                          <a:spcPct val="100000"/>
                        </a:lnSpc>
                        <a:spcBef>
                          <a:spcPts val="300"/>
                        </a:spcBef>
                        <a:spcAft>
                          <a:spcPts val="0"/>
                        </a:spcAft>
                        <a:buClrTx/>
                        <a:buSzTx/>
                        <a:buFont typeface="Wingdings" panose="05000000000000000000" pitchFamily="2" charset="2"/>
                        <a:buNone/>
                        <a:tabLst/>
                        <a:defRPr/>
                      </a:pPr>
                      <a:r>
                        <a:rPr lang="pt-br" sz="1200" b="0" kern="1200" spc="0" noProof="0">
                          <a:solidFill>
                            <a:schemeClr val="bg1"/>
                          </a:solidFill>
                          <a:latin typeface="+mj-lt"/>
                          <a:ea typeface="+mj-ea"/>
                          <a:cs typeface="+mj-cs"/>
                        </a:rPr>
                        <a:t>Agentes do SharePoint</a:t>
                      </a:r>
                    </a:p>
                  </a:txBody>
                  <a:tcPr marR="18288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115DBA"/>
                    </a:solidFill>
                  </a:tcPr>
                </a:tc>
                <a:tc>
                  <a:txBody>
                    <a:bodyPr/>
                    <a:lstStyle/>
                    <a:p>
                      <a:pPr marL="0" marR="0" lvl="0" indent="0" algn="l" defTabSz="457200" rtl="0" eaLnBrk="1" fontAlgn="auto" latinLnBrk="0" hangingPunct="1">
                        <a:lnSpc>
                          <a:spcPct val="100000"/>
                        </a:lnSpc>
                        <a:spcBef>
                          <a:spcPts val="300"/>
                        </a:spcBef>
                        <a:spcAft>
                          <a:spcPts val="0"/>
                        </a:spcAft>
                        <a:buClrTx/>
                        <a:buSzTx/>
                        <a:buFont typeface="Wingdings" panose="05000000000000000000" pitchFamily="2" charset="2"/>
                        <a:buNone/>
                        <a:tabLst/>
                        <a:defRPr/>
                      </a:pPr>
                      <a:r>
                        <a:rPr lang="pt-br" sz="1200" b="0" kern="1200" spc="0" noProof="0">
                          <a:solidFill>
                            <a:schemeClr val="bg1"/>
                          </a:solidFill>
                          <a:latin typeface="+mj-lt"/>
                          <a:ea typeface="+mj-ea"/>
                          <a:cs typeface="+mj-cs"/>
                        </a:rPr>
                        <a:t>Copilot Studio</a:t>
                      </a:r>
                    </a:p>
                  </a:txBody>
                  <a:tcPr marR="182880" anchor="ctr">
                    <a:lnL w="63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4266626707"/>
                  </a:ext>
                </a:extLst>
              </a:tr>
              <a:tr h="274320">
                <a:tc>
                  <a:txBody>
                    <a:bodyPr/>
                    <a:lstStyle/>
                    <a:p>
                      <a:pPr lvl="0" algn="l">
                        <a:lnSpc>
                          <a:spcPct val="100000"/>
                        </a:lnSpc>
                        <a:spcBef>
                          <a:spcPts val="300"/>
                        </a:spcBef>
                        <a:spcAft>
                          <a:spcPts val="0"/>
                        </a:spcAft>
                        <a:buNone/>
                      </a:pPr>
                      <a:r>
                        <a:rPr lang="pt-br" sz="1200" b="0" i="0" kern="1200" spc="0" dirty="0">
                          <a:solidFill>
                            <a:schemeClr val="tx1"/>
                          </a:solidFill>
                          <a:latin typeface="+mj-lt"/>
                          <a:ea typeface="+mj-ea"/>
                          <a:cs typeface="+mj-cs"/>
                        </a:rPr>
                        <a:t>Público-alvo</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300"/>
                        </a:spcBef>
                        <a:spcAft>
                          <a:spcPts val="0"/>
                        </a:spcAft>
                        <a:buClrTx/>
                        <a:buSzTx/>
                        <a:buFont typeface="Wingdings" panose="05000000000000000000" pitchFamily="2" charset="2"/>
                        <a:buNone/>
                        <a:tabLst/>
                        <a:defRPr/>
                      </a:pPr>
                      <a:r>
                        <a:rPr lang="pt-br" sz="1100" kern="1200" spc="0" noProof="0" dirty="0">
                          <a:solidFill>
                            <a:schemeClr val="tx1"/>
                          </a:solidFill>
                          <a:latin typeface="+mn-lt"/>
                          <a:ea typeface="+mn-ea"/>
                          <a:cs typeface="+mn-cs"/>
                        </a:rPr>
                        <a:t>Usuário final</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300"/>
                        </a:spcBef>
                        <a:spcAft>
                          <a:spcPts val="0"/>
                        </a:spcAft>
                        <a:buClrTx/>
                        <a:buSzTx/>
                        <a:buFont typeface="Wingdings" panose="05000000000000000000" pitchFamily="2" charset="2"/>
                        <a:buNone/>
                        <a:tabLst/>
                        <a:defRPr/>
                      </a:pPr>
                      <a:r>
                        <a:rPr lang="pt-br" sz="1100" kern="1200" spc="0" noProof="0">
                          <a:solidFill>
                            <a:schemeClr val="tx1"/>
                          </a:solidFill>
                          <a:latin typeface="+mn-lt"/>
                          <a:ea typeface="+mn-ea"/>
                          <a:cs typeface="+mn-cs"/>
                        </a:rPr>
                        <a:t>Usuário final</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300"/>
                        </a:spcBef>
                        <a:spcAft>
                          <a:spcPts val="0"/>
                        </a:spcAft>
                        <a:buClrTx/>
                        <a:buSzTx/>
                        <a:buFont typeface="Wingdings" panose="05000000000000000000" pitchFamily="2" charset="2"/>
                        <a:buNone/>
                      </a:pPr>
                      <a:r>
                        <a:rPr lang="pt-br" sz="1100" kern="1200" spc="0">
                          <a:solidFill>
                            <a:schemeClr val="tx1"/>
                          </a:solidFill>
                          <a:latin typeface="+mn-lt"/>
                          <a:ea typeface="+mn-ea"/>
                          <a:cs typeface="+mn-cs"/>
                        </a:rPr>
                        <a:t>TI</a:t>
                      </a: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3142375"/>
                  </a:ext>
                </a:extLst>
              </a:tr>
              <a:tr h="594360">
                <a:tc>
                  <a:txBody>
                    <a:bodyPr/>
                    <a:lstStyle/>
                    <a:p>
                      <a:pPr lvl="0" algn="l">
                        <a:lnSpc>
                          <a:spcPct val="100000"/>
                        </a:lnSpc>
                        <a:spcBef>
                          <a:spcPts val="300"/>
                        </a:spcBef>
                        <a:spcAft>
                          <a:spcPts val="0"/>
                        </a:spcAft>
                        <a:buNone/>
                      </a:pPr>
                      <a:r>
                        <a:rPr lang="pt-br" sz="1200" b="0" i="0" spc="0" dirty="0">
                          <a:solidFill>
                            <a:schemeClr val="tx1"/>
                          </a:solidFill>
                          <a:latin typeface="+mj-lt"/>
                          <a:ea typeface="+mj-ea"/>
                          <a:cs typeface="+mj-cs"/>
                        </a:rPr>
                        <a:t>Quando usar?</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300"/>
                        </a:spcBef>
                        <a:spcAft>
                          <a:spcPts val="0"/>
                        </a:spcAft>
                        <a:buClrTx/>
                        <a:buSzTx/>
                        <a:buFontTx/>
                        <a:buNone/>
                      </a:pPr>
                      <a:r>
                        <a:rPr lang="pt-br" sz="1100" kern="1200" spc="0" dirty="0">
                          <a:solidFill>
                            <a:schemeClr val="tx1"/>
                          </a:solidFill>
                          <a:latin typeface="+mn-lt"/>
                          <a:ea typeface="+mn-ea"/>
                          <a:cs typeface="+mn-cs"/>
                        </a:rPr>
                        <a:t>Opção simples para consultar </a:t>
                      </a:r>
                      <a:br>
                        <a:rPr lang="pt-br" sz="1100" kern="1200" spc="0" dirty="0">
                          <a:solidFill>
                            <a:schemeClr val="tx1"/>
                          </a:solidFill>
                          <a:latin typeface="+mn-lt"/>
                          <a:ea typeface="+mn-ea"/>
                          <a:cs typeface="+mn-cs"/>
                        </a:rPr>
                      </a:br>
                      <a:r>
                        <a:rPr lang="pt-br" sz="1100" kern="1200" spc="0" dirty="0">
                          <a:solidFill>
                            <a:schemeClr val="tx1"/>
                          </a:solidFill>
                          <a:latin typeface="+mn-lt"/>
                          <a:ea typeface="+mn-ea"/>
                          <a:cs typeface="+mn-cs"/>
                        </a:rPr>
                        <a:t>o conhecimento organizacional </a:t>
                      </a:r>
                      <a:br>
                        <a:rPr lang="pt-br" sz="1100" kern="1200" spc="0" dirty="0">
                          <a:solidFill>
                            <a:schemeClr val="tx1"/>
                          </a:solidFill>
                          <a:latin typeface="+mn-lt"/>
                          <a:ea typeface="+mn-ea"/>
                          <a:cs typeface="+mn-cs"/>
                        </a:rPr>
                      </a:br>
                      <a:r>
                        <a:rPr lang="pt-br" sz="1100" kern="1200" spc="0" dirty="0">
                          <a:solidFill>
                            <a:schemeClr val="tx1"/>
                          </a:solidFill>
                          <a:latin typeface="+mn-lt"/>
                          <a:ea typeface="+mn-ea"/>
                          <a:cs typeface="+mn-cs"/>
                        </a:rPr>
                        <a:t>e o conteúdo geral da Web no </a:t>
                      </a:r>
                      <a:r>
                        <a:rPr lang="pt-BR" sz="1100" kern="1200" spc="0" dirty="0">
                          <a:solidFill>
                            <a:schemeClr val="tx1"/>
                          </a:solidFill>
                          <a:latin typeface="+mn-lt"/>
                          <a:ea typeface="+mn-ea"/>
                          <a:cs typeface="+mn-cs"/>
                        </a:rPr>
                        <a:t>Microsoft 365 Copilot Chat</a:t>
                      </a:r>
                      <a:r>
                        <a:rPr lang="pt-br" sz="1100" kern="1200" spc="0" dirty="0">
                          <a:solidFill>
                            <a:schemeClr val="tx1"/>
                          </a:solidFill>
                          <a:latin typeface="+mn-lt"/>
                          <a:ea typeface="+mn-ea"/>
                          <a:cs typeface="+mn-cs"/>
                        </a:rPr>
                        <a:t>.</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l" rtl="0" eaLnBrk="1" latinLnBrk="0" hangingPunct="1">
                        <a:lnSpc>
                          <a:spcPct val="100000"/>
                        </a:lnSpc>
                        <a:spcBef>
                          <a:spcPts val="300"/>
                        </a:spcBef>
                        <a:spcAft>
                          <a:spcPts val="0"/>
                        </a:spcAft>
                        <a:buNone/>
                      </a:pPr>
                      <a:r>
                        <a:rPr lang="pt-br" sz="1100" kern="1200" spc="0" dirty="0">
                          <a:solidFill>
                            <a:schemeClr val="tx1"/>
                          </a:solidFill>
                          <a:latin typeface="+mn-lt"/>
                          <a:ea typeface="+mn-ea"/>
                          <a:cs typeface="+mn-cs"/>
                        </a:rPr>
                        <a:t>Opção simples para consultar o conteúdo de </a:t>
                      </a:r>
                      <a:br>
                        <a:rPr lang="pt-br" sz="1100" kern="1200" spc="0" dirty="0">
                          <a:solidFill>
                            <a:schemeClr val="tx1"/>
                          </a:solidFill>
                          <a:latin typeface="+mn-lt"/>
                          <a:ea typeface="+mn-ea"/>
                          <a:cs typeface="+mn-cs"/>
                        </a:rPr>
                      </a:br>
                      <a:r>
                        <a:rPr lang="pt-br" sz="1100" kern="1200" spc="0" dirty="0">
                          <a:solidFill>
                            <a:schemeClr val="tx1"/>
                          </a:solidFill>
                          <a:latin typeface="+mn-lt"/>
                          <a:ea typeface="+mn-ea"/>
                          <a:cs typeface="+mn-cs"/>
                        </a:rPr>
                        <a:t>um site específico do SharePoint ou de arquivos específicos no SharePoint ou em chats do Teams.</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l" rtl="0" eaLnBrk="1" latinLnBrk="0" hangingPunct="1">
                        <a:lnSpc>
                          <a:spcPct val="100000"/>
                        </a:lnSpc>
                        <a:spcBef>
                          <a:spcPts val="300"/>
                        </a:spcBef>
                        <a:spcAft>
                          <a:spcPts val="0"/>
                        </a:spcAft>
                        <a:buNone/>
                      </a:pPr>
                      <a:r>
                        <a:rPr lang="pt-br" sz="1100" kern="1200" spc="0" dirty="0">
                          <a:solidFill>
                            <a:schemeClr val="tx1"/>
                          </a:solidFill>
                          <a:latin typeface="+mn-lt"/>
                          <a:ea typeface="+mn-ea"/>
                          <a:cs typeface="+mn-cs"/>
                        </a:rPr>
                        <a:t>Opção avançada para recuperar conhecimento </a:t>
                      </a:r>
                      <a:br>
                        <a:rPr lang="pt-br" sz="1100" kern="1200" spc="0" dirty="0">
                          <a:solidFill>
                            <a:schemeClr val="tx1"/>
                          </a:solidFill>
                          <a:latin typeface="+mn-lt"/>
                          <a:ea typeface="+mn-ea"/>
                          <a:cs typeface="+mn-cs"/>
                        </a:rPr>
                      </a:br>
                      <a:r>
                        <a:rPr lang="pt-br" sz="1100" kern="1200" spc="0" dirty="0">
                          <a:solidFill>
                            <a:schemeClr val="tx1"/>
                          </a:solidFill>
                          <a:latin typeface="+mn-lt"/>
                          <a:ea typeface="+mn-ea"/>
                          <a:cs typeface="+mn-cs"/>
                        </a:rPr>
                        <a:t>e executar tarefas usando uma variedade de fontes </a:t>
                      </a:r>
                      <a:br>
                        <a:rPr lang="pt-br" sz="1100" kern="1200" spc="0" dirty="0">
                          <a:solidFill>
                            <a:schemeClr val="tx1"/>
                          </a:solidFill>
                          <a:latin typeface="+mn-lt"/>
                          <a:ea typeface="+mn-ea"/>
                          <a:cs typeface="+mn-cs"/>
                        </a:rPr>
                      </a:br>
                      <a:r>
                        <a:rPr lang="pt-br" sz="1100" kern="1200" spc="0" dirty="0">
                          <a:solidFill>
                            <a:schemeClr val="tx1"/>
                          </a:solidFill>
                          <a:latin typeface="+mn-lt"/>
                          <a:ea typeface="+mn-ea"/>
                          <a:cs typeface="+mn-cs"/>
                        </a:rPr>
                        <a:t>de dados com muitas opções de implantação.</a:t>
                      </a: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2547989"/>
                  </a:ext>
                </a:extLst>
              </a:tr>
              <a:tr h="838200">
                <a:tc>
                  <a:txBody>
                    <a:bodyPr/>
                    <a:lstStyle/>
                    <a:p>
                      <a:pPr lvl="0" algn="l">
                        <a:lnSpc>
                          <a:spcPct val="100000"/>
                        </a:lnSpc>
                        <a:spcBef>
                          <a:spcPts val="300"/>
                        </a:spcBef>
                        <a:spcAft>
                          <a:spcPts val="0"/>
                        </a:spcAft>
                        <a:buNone/>
                      </a:pPr>
                      <a:r>
                        <a:rPr lang="pt-br" sz="1200" b="0" i="0" spc="0" dirty="0">
                          <a:solidFill>
                            <a:schemeClr val="tx1"/>
                          </a:solidFill>
                          <a:latin typeface="+mj-lt"/>
                          <a:ea typeface="+mj-ea"/>
                          <a:cs typeface="+mj-cs"/>
                        </a:rPr>
                        <a:t>Onde os usuários acessam?</a:t>
                      </a:r>
                    </a:p>
                  </a:txBody>
                  <a:tcPr marR="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300"/>
                        </a:spcBef>
                        <a:spcAft>
                          <a:spcPts val="0"/>
                        </a:spcAft>
                        <a:buClr>
                          <a:schemeClr val="tx1"/>
                        </a:buClr>
                        <a:buSzTx/>
                        <a:buFont typeface="Arial" panose="020B0604020202020204" pitchFamily="34" charset="0"/>
                        <a:buChar char="•"/>
                        <a:tabLst/>
                        <a:defRPr/>
                      </a:pPr>
                      <a:r>
                        <a:rPr lang="pt-BR" sz="1100" kern="1200" spc="0" noProof="0" dirty="0">
                          <a:solidFill>
                            <a:schemeClr val="tx1"/>
                          </a:solidFill>
                          <a:latin typeface="+mn-lt"/>
                          <a:ea typeface="+mn-ea"/>
                          <a:cs typeface="+mn-cs"/>
                        </a:rPr>
                        <a:t>Microsoft 365 Copilot Chat</a:t>
                      </a:r>
                      <a:r>
                        <a:rPr lang="pt-br" sz="1100" kern="1200" spc="0" noProof="0" dirty="0">
                          <a:solidFill>
                            <a:schemeClr val="tx1"/>
                          </a:solidFill>
                          <a:latin typeface="+mn-lt"/>
                          <a:ea typeface="+mn-ea"/>
                          <a:cs typeface="+mn-cs"/>
                        </a:rPr>
                        <a:t> (aplicativo Microsoft 365 </a:t>
                      </a:r>
                      <a:br>
                        <a:rPr lang="pt-br" sz="1100" kern="1200" spc="0" noProof="0" dirty="0">
                          <a:solidFill>
                            <a:schemeClr val="tx1"/>
                          </a:solidFill>
                          <a:latin typeface="+mn-lt"/>
                          <a:ea typeface="+mn-ea"/>
                          <a:cs typeface="+mn-cs"/>
                        </a:rPr>
                      </a:br>
                      <a:r>
                        <a:rPr lang="pt-br" sz="1100" kern="1200" spc="0" noProof="0" dirty="0">
                          <a:solidFill>
                            <a:schemeClr val="tx1"/>
                          </a:solidFill>
                          <a:latin typeface="+mn-lt"/>
                          <a:ea typeface="+mn-ea"/>
                          <a:cs typeface="+mn-cs"/>
                        </a:rPr>
                        <a:t>e Teams)</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pt-br" sz="1100" kern="1200" spc="0" noProof="0" dirty="0">
                          <a:solidFill>
                            <a:schemeClr val="tx1"/>
                          </a:solidFill>
                          <a:latin typeface="+mn-lt"/>
                          <a:ea typeface="+mn-ea"/>
                          <a:cs typeface="+mn-cs"/>
                        </a:rPr>
                        <a:t>SharePoint</a:t>
                      </a: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pt-br" sz="1100" kern="1200" spc="0" noProof="0" dirty="0">
                          <a:solidFill>
                            <a:schemeClr val="tx1"/>
                          </a:solidFill>
                          <a:latin typeface="+mn-lt"/>
                          <a:ea typeface="+mn-ea"/>
                          <a:cs typeface="+mn-cs"/>
                        </a:rPr>
                        <a:t>Chat do Teams</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pt-br" sz="1100" kern="1200" spc="0" dirty="0">
                          <a:solidFill>
                            <a:schemeClr val="tx1"/>
                          </a:solidFill>
                          <a:latin typeface="+mn-lt"/>
                          <a:ea typeface="+mn-ea"/>
                          <a:cs typeface="+mn-cs"/>
                        </a:rPr>
                        <a:t>Teams</a:t>
                      </a: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pt-BR" sz="1100" kern="1200" spc="0" dirty="0">
                          <a:solidFill>
                            <a:schemeClr val="tx1"/>
                          </a:solidFill>
                          <a:latin typeface="+mn-lt"/>
                          <a:ea typeface="+mn-ea"/>
                          <a:cs typeface="+mn-cs"/>
                        </a:rPr>
                        <a:t>Microsoft 365 Copilot Chat</a:t>
                      </a:r>
                      <a:r>
                        <a:rPr lang="pt-br" sz="1100" kern="1200" spc="0" dirty="0">
                          <a:solidFill>
                            <a:schemeClr val="tx1"/>
                          </a:solidFill>
                          <a:latin typeface="+mn-lt"/>
                          <a:ea typeface="+mn-ea"/>
                          <a:cs typeface="+mn-cs"/>
                        </a:rPr>
                        <a:t> (</a:t>
                      </a:r>
                      <a:r>
                        <a:rPr lang="pt-br" sz="1100" kern="1200" spc="0" noProof="0">
                          <a:solidFill>
                            <a:schemeClr val="tx1"/>
                          </a:solidFill>
                          <a:latin typeface="+mn-lt"/>
                          <a:ea typeface="+mn-ea"/>
                          <a:cs typeface="+mn-cs"/>
                        </a:rPr>
                        <a:t>aplicativo Microsoft 365 </a:t>
                      </a:r>
                      <a:r>
                        <a:rPr lang="pt-br" sz="1100" kern="1200" spc="0" noProof="0" dirty="0">
                          <a:solidFill>
                            <a:schemeClr val="tx1"/>
                          </a:solidFill>
                          <a:latin typeface="+mn-lt"/>
                          <a:ea typeface="+mn-ea"/>
                          <a:cs typeface="+mn-cs"/>
                        </a:rPr>
                        <a:t>Copilot</a:t>
                      </a:r>
                      <a:r>
                        <a:rPr lang="pt-br" sz="1100" kern="1200" spc="0" dirty="0">
                          <a:solidFill>
                            <a:schemeClr val="tx1"/>
                          </a:solidFill>
                          <a:latin typeface="+mn-lt"/>
                          <a:ea typeface="+mn-ea"/>
                          <a:cs typeface="+mn-cs"/>
                        </a:rPr>
                        <a:t>, Teams e Outlook)</a:t>
                      </a: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pt-br" sz="1100" kern="1200" spc="0" dirty="0">
                          <a:solidFill>
                            <a:schemeClr val="tx1"/>
                          </a:solidFill>
                          <a:latin typeface="+mn-lt"/>
                          <a:ea typeface="+mn-ea"/>
                          <a:cs typeface="+mn-cs"/>
                        </a:rPr>
                        <a:t>Sites</a:t>
                      </a:r>
                      <a:r>
                        <a:rPr lang="pt-br" sz="1200" b="1" kern="1200" spc="0" dirty="0">
                          <a:solidFill>
                            <a:schemeClr val="accent4"/>
                          </a:solidFill>
                          <a:latin typeface="+mj-lt"/>
                          <a:ea typeface="+mj-ea"/>
                          <a:cs typeface="+mj-cs"/>
                        </a:rPr>
                        <a:t>*</a:t>
                      </a: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pt-br" sz="1100" kern="1200" spc="0" dirty="0">
                          <a:solidFill>
                            <a:schemeClr val="tx1"/>
                          </a:solidFill>
                          <a:latin typeface="+mn-lt"/>
                          <a:ea typeface="+mn-ea"/>
                          <a:cs typeface="+mn-cs"/>
                        </a:rPr>
                        <a:t>Aplicativos</a:t>
                      </a:r>
                      <a:r>
                        <a:rPr lang="pt-br" sz="1200" b="1" kern="1200" spc="0" dirty="0">
                          <a:solidFill>
                            <a:schemeClr val="accent4"/>
                          </a:solidFill>
                          <a:latin typeface="+mj-lt"/>
                          <a:ea typeface="+mj-ea"/>
                          <a:cs typeface="+mj-cs"/>
                        </a:rPr>
                        <a:t>*</a:t>
                      </a: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57122"/>
                  </a:ext>
                </a:extLst>
              </a:tr>
              <a:tr h="1224280">
                <a:tc>
                  <a:txBody>
                    <a:bodyPr/>
                    <a:lstStyle/>
                    <a:p>
                      <a:pPr lvl="0" algn="l">
                        <a:lnSpc>
                          <a:spcPct val="100000"/>
                        </a:lnSpc>
                        <a:spcBef>
                          <a:spcPts val="300"/>
                        </a:spcBef>
                        <a:spcAft>
                          <a:spcPts val="0"/>
                        </a:spcAft>
                        <a:buNone/>
                      </a:pPr>
                      <a:r>
                        <a:rPr lang="pt-br" sz="1200" b="0" i="0" kern="1200" spc="0">
                          <a:solidFill>
                            <a:schemeClr val="tx1"/>
                          </a:solidFill>
                          <a:latin typeface="+mj-lt"/>
                          <a:ea typeface="+mj-ea"/>
                          <a:cs typeface="+mj-cs"/>
                        </a:rPr>
                        <a:t>Quais dados têm suporte?</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300"/>
                        </a:spcBef>
                        <a:spcAft>
                          <a:spcPts val="0"/>
                        </a:spcAft>
                        <a:buClr>
                          <a:schemeClr val="tx1"/>
                        </a:buClr>
                        <a:buFont typeface="Arial" panose="020B0604020202020204" pitchFamily="34" charset="0"/>
                        <a:buChar char="•"/>
                      </a:pPr>
                      <a:r>
                        <a:rPr lang="pt-br" sz="1100" b="0" kern="1200" spc="0" dirty="0">
                          <a:solidFill>
                            <a:schemeClr val="tx1"/>
                          </a:solidFill>
                          <a:latin typeface="+mn-lt"/>
                          <a:ea typeface="+mn-ea"/>
                          <a:cs typeface="+mn-cs"/>
                        </a:rPr>
                        <a:t>Conteúdo geral da Web</a:t>
                      </a:r>
                    </a:p>
                    <a:p>
                      <a:pPr marL="137795" lvl="0" indent="-137795" algn="l" defTabSz="914400" rtl="0" eaLnBrk="1" latinLnBrk="0" hangingPunct="1">
                        <a:lnSpc>
                          <a:spcPct val="100000"/>
                        </a:lnSpc>
                        <a:spcBef>
                          <a:spcPts val="300"/>
                        </a:spcBef>
                        <a:spcAft>
                          <a:spcPts val="0"/>
                        </a:spcAft>
                        <a:buClr>
                          <a:schemeClr val="tx1"/>
                        </a:buClr>
                        <a:buFont typeface="Arial" panose="020B0604020202020204" pitchFamily="34" charset="0"/>
                        <a:buChar char="•"/>
                      </a:pPr>
                      <a:r>
                        <a:rPr lang="pt-br" sz="1100" b="0" kern="1200" spc="0" dirty="0">
                          <a:solidFill>
                            <a:schemeClr val="tx1"/>
                          </a:solidFill>
                          <a:latin typeface="+mn-lt"/>
                          <a:ea typeface="+mn-ea"/>
                          <a:cs typeface="+mn-cs"/>
                        </a:rPr>
                        <a:t>Conectores do Microsoft Graph</a:t>
                      </a:r>
                    </a:p>
                    <a:p>
                      <a:pPr marL="137795" lvl="0" indent="-137795" algn="l" defTabSz="914400" rtl="0" eaLnBrk="1" latinLnBrk="0" hangingPunct="1">
                        <a:lnSpc>
                          <a:spcPct val="100000"/>
                        </a:lnSpc>
                        <a:spcBef>
                          <a:spcPts val="300"/>
                        </a:spcBef>
                        <a:spcAft>
                          <a:spcPts val="0"/>
                        </a:spcAft>
                        <a:buClr>
                          <a:schemeClr val="tx1"/>
                        </a:buClr>
                        <a:buFont typeface="Arial" panose="020B0604020202020204" pitchFamily="34" charset="0"/>
                        <a:buChar char="•"/>
                      </a:pPr>
                      <a:r>
                        <a:rPr lang="pt-br" sz="1100" b="0" kern="1200" spc="0" dirty="0">
                          <a:solidFill>
                            <a:schemeClr val="tx1"/>
                          </a:solidFill>
                          <a:latin typeface="+mn-lt"/>
                          <a:ea typeface="+mn-ea"/>
                          <a:cs typeface="+mn-cs"/>
                        </a:rPr>
                        <a:t>Sites, pastas e arquivos do SharePoint</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300"/>
                        </a:spcBef>
                        <a:spcAft>
                          <a:spcPts val="0"/>
                        </a:spcAft>
                        <a:buFont typeface="Arial" panose="020B0604020202020204" pitchFamily="34" charset="0"/>
                        <a:buChar char="•"/>
                      </a:pPr>
                      <a:r>
                        <a:rPr lang="pt-br" sz="1100" b="0" kern="1200" spc="0" dirty="0">
                          <a:solidFill>
                            <a:schemeClr val="tx1"/>
                          </a:solidFill>
                          <a:latin typeface="+mn-lt"/>
                          <a:ea typeface="+mn-ea"/>
                          <a:cs typeface="+mn-cs"/>
                        </a:rPr>
                        <a:t>Sites, pastas e arquivos do SharePoint</a:t>
                      </a:r>
                    </a:p>
                    <a:p>
                      <a:pPr marL="137795" lvl="0" indent="-137795" algn="l" defTabSz="914400" rtl="0" eaLnBrk="1" latinLnBrk="0" hangingPunct="1">
                        <a:lnSpc>
                          <a:spcPct val="100000"/>
                        </a:lnSpc>
                        <a:spcBef>
                          <a:spcPts val="300"/>
                        </a:spcBef>
                        <a:spcAft>
                          <a:spcPts val="0"/>
                        </a:spcAft>
                        <a:buFont typeface="Arial" panose="020B0604020202020204" pitchFamily="34" charset="0"/>
                        <a:buChar char="•"/>
                      </a:pPr>
                      <a:r>
                        <a:rPr lang="pt-br" sz="1100" b="0" kern="1200" spc="0" dirty="0">
                          <a:solidFill>
                            <a:schemeClr val="tx1"/>
                          </a:solidFill>
                          <a:latin typeface="+mn-lt"/>
                          <a:ea typeface="+mn-ea"/>
                          <a:cs typeface="+mn-cs"/>
                        </a:rPr>
                        <a:t>Dados do Microsoft Graph</a:t>
                      </a:r>
                      <a:endParaRPr lang="en-US" sz="1100" kern="1200" spc="0" dirty="0">
                        <a:solidFill>
                          <a:schemeClr val="tx1"/>
                        </a:solidFill>
                        <a:latin typeface="+mn-lt"/>
                        <a:ea typeface="+mn-ea"/>
                        <a:cs typeface="+mn-cs"/>
                      </a:endParaRP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300"/>
                        </a:spcBef>
                        <a:spcAft>
                          <a:spcPts val="0"/>
                        </a:spcAft>
                        <a:buFont typeface="Arial" panose="020B0604020202020204" pitchFamily="34" charset="0"/>
                        <a:buChar char="•"/>
                      </a:pPr>
                      <a:r>
                        <a:rPr lang="pt-br" sz="1100" b="0" kern="1200" spc="0" dirty="0">
                          <a:solidFill>
                            <a:schemeClr val="tx1"/>
                          </a:solidFill>
                          <a:latin typeface="+mn-lt"/>
                          <a:ea typeface="+mn-ea"/>
                          <a:cs typeface="+mn-cs"/>
                        </a:rPr>
                        <a:t>Sites, pastas e arquivos do SharePoint</a:t>
                      </a: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pt-br" sz="1100" b="0" kern="1200" spc="0" dirty="0">
                          <a:solidFill>
                            <a:schemeClr val="tx1"/>
                          </a:solidFill>
                          <a:latin typeface="+mn-lt"/>
                          <a:ea typeface="+mn-ea"/>
                          <a:cs typeface="+mn-cs"/>
                        </a:rPr>
                        <a:t>Conectores do Microsoft Graph</a:t>
                      </a:r>
                      <a:endParaRPr lang="en-US" sz="1100" kern="1200" spc="0" dirty="0">
                        <a:solidFill>
                          <a:schemeClr val="tx1"/>
                        </a:solidFill>
                        <a:latin typeface="+mn-lt"/>
                        <a:ea typeface="+mn-ea"/>
                        <a:cs typeface="+mn-cs"/>
                      </a:endParaRP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pPr>
                      <a:r>
                        <a:rPr lang="pt-br" sz="1100" kern="1200" spc="-10" baseline="0" dirty="0">
                          <a:solidFill>
                            <a:schemeClr val="tx1"/>
                          </a:solidFill>
                          <a:latin typeface="+mn-lt"/>
                          <a:ea typeface="+mn-ea"/>
                          <a:cs typeface="+mn-cs"/>
                        </a:rPr>
                        <a:t>Mais de 1.400 conectores de dados do Power Platform</a:t>
                      </a: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pPr>
                      <a:r>
                        <a:rPr lang="pt-br" sz="1100" kern="1200" spc="0" dirty="0">
                          <a:solidFill>
                            <a:schemeClr val="tx1"/>
                          </a:solidFill>
                          <a:latin typeface="+mn-lt"/>
                          <a:ea typeface="+mn-ea"/>
                          <a:cs typeface="+mn-cs"/>
                        </a:rPr>
                        <a:t>Sites públicos</a:t>
                      </a:r>
                      <a:endParaRPr lang="en-US" sz="1200" b="1" kern="1200" spc="0" dirty="0">
                        <a:solidFill>
                          <a:schemeClr val="accent4"/>
                        </a:solidFill>
                        <a:latin typeface="+mj-lt"/>
                        <a:ea typeface="+mj-ea"/>
                        <a:cs typeface="+mj-cs"/>
                      </a:endParaRP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pPr>
                      <a:r>
                        <a:rPr lang="pt-br" sz="1100" kern="1200" spc="0" dirty="0">
                          <a:solidFill>
                            <a:schemeClr val="tx1"/>
                          </a:solidFill>
                          <a:latin typeface="+mn-lt"/>
                          <a:ea typeface="+mn-ea"/>
                          <a:cs typeface="+mn-cs"/>
                        </a:rPr>
                        <a:t>Tabelas do Dataverse</a:t>
                      </a:r>
                      <a:endParaRPr lang="en-US" sz="1200" b="1" kern="1200" spc="0" dirty="0">
                        <a:solidFill>
                          <a:schemeClr val="accent4"/>
                        </a:solidFill>
                        <a:latin typeface="+mn-lt"/>
                        <a:ea typeface="+mn-ea"/>
                        <a:cs typeface="+mn-cs"/>
                      </a:endParaRP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pPr>
                      <a:r>
                        <a:rPr lang="pt-br" sz="1100" kern="1200" spc="0" dirty="0">
                          <a:solidFill>
                            <a:schemeClr val="tx1"/>
                          </a:solidFill>
                          <a:latin typeface="+mn-lt"/>
                          <a:ea typeface="+mn-ea"/>
                          <a:cs typeface="+mn-cs"/>
                        </a:rPr>
                        <a:t>Dados de API</a:t>
                      </a:r>
                      <a:endParaRPr lang="en-US" sz="1200" b="1" kern="1200" spc="0" dirty="0">
                        <a:solidFill>
                          <a:schemeClr val="accent4"/>
                        </a:solidFill>
                        <a:latin typeface="+mj-lt"/>
                        <a:ea typeface="+mj-ea"/>
                        <a:cs typeface="+mj-cs"/>
                      </a:endParaRP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19494341"/>
                  </a:ext>
                </a:extLst>
              </a:tr>
              <a:tr h="1780540">
                <a:tc>
                  <a:txBody>
                    <a:bodyPr/>
                    <a:lstStyle/>
                    <a:p>
                      <a:pPr lvl="0" algn="l">
                        <a:lnSpc>
                          <a:spcPct val="100000"/>
                        </a:lnSpc>
                        <a:spcBef>
                          <a:spcPts val="300"/>
                        </a:spcBef>
                        <a:spcAft>
                          <a:spcPts val="0"/>
                        </a:spcAft>
                        <a:buNone/>
                      </a:pPr>
                      <a:r>
                        <a:rPr lang="pt-br" sz="1200" b="0" i="0" kern="1200" spc="0">
                          <a:solidFill>
                            <a:schemeClr val="tx1"/>
                          </a:solidFill>
                          <a:latin typeface="+mj-lt"/>
                          <a:ea typeface="+mj-ea"/>
                          <a:cs typeface="+mj-cs"/>
                        </a:rPr>
                        <a:t>Do que mais eu preciso saber?</a:t>
                      </a:r>
                    </a:p>
                  </a:txBody>
                  <a:tcPr marR="182880"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300"/>
                        </a:spcBef>
                        <a:spcAft>
                          <a:spcPts val="0"/>
                        </a:spcAft>
                        <a:buClr>
                          <a:schemeClr val="tx1"/>
                        </a:buClr>
                        <a:buFont typeface="Arial" panose="020B0604020202020204" pitchFamily="34" charset="0"/>
                        <a:buChar char="•"/>
                      </a:pPr>
                      <a:r>
                        <a:rPr lang="pt-br" sz="1100" kern="1200" spc="0" dirty="0">
                          <a:solidFill>
                            <a:schemeClr val="tx1"/>
                          </a:solidFill>
                          <a:latin typeface="+mn-lt"/>
                          <a:ea typeface="+mn-ea"/>
                          <a:cs typeface="+mn-cs"/>
                        </a:rPr>
                        <a:t>Publicado para usuários ou grupos</a:t>
                      </a:r>
                    </a:p>
                    <a:p>
                      <a:pPr marL="137795" marR="0" lvl="0" indent="-137795" algn="l" defTabSz="914400" rtl="0" eaLnBrk="1" fontAlgn="auto" latinLnBrk="0" hangingPunct="1">
                        <a:lnSpc>
                          <a:spcPct val="100000"/>
                        </a:lnSpc>
                        <a:spcBef>
                          <a:spcPts val="300"/>
                        </a:spcBef>
                        <a:spcAft>
                          <a:spcPts val="0"/>
                        </a:spcAft>
                        <a:buClr>
                          <a:schemeClr val="tx1"/>
                        </a:buClr>
                        <a:buSzTx/>
                        <a:buFont typeface="Arial" panose="020B0604020202020204" pitchFamily="34" charset="0"/>
                        <a:buChar char="•"/>
                        <a:tabLst/>
                        <a:defRPr/>
                      </a:pPr>
                      <a:r>
                        <a:rPr lang="pt-br" sz="1100" kern="1200" spc="0" noProof="0" dirty="0">
                          <a:solidFill>
                            <a:schemeClr val="tx1"/>
                          </a:solidFill>
                          <a:latin typeface="+mn-lt"/>
                          <a:ea typeface="+mn-ea"/>
                          <a:cs typeface="+mn-cs"/>
                        </a:rPr>
                        <a:t>Qualquer um pode criar e compartilhar</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lvl="0" indent="-137795" algn="l" defTabSz="914400" rtl="0" eaLnBrk="1" latinLnBrk="0" hangingPunct="1">
                        <a:lnSpc>
                          <a:spcPct val="100000"/>
                        </a:lnSpc>
                        <a:spcBef>
                          <a:spcPts val="300"/>
                        </a:spcBef>
                        <a:spcAft>
                          <a:spcPts val="0"/>
                        </a:spcAft>
                        <a:buFont typeface="Arial" panose="020B0604020202020204" pitchFamily="34" charset="0"/>
                        <a:buChar char="•"/>
                      </a:pPr>
                      <a:r>
                        <a:rPr lang="pt-br" sz="1100" kern="1200" spc="0" dirty="0">
                          <a:solidFill>
                            <a:schemeClr val="tx1"/>
                          </a:solidFill>
                          <a:latin typeface="+mn-lt"/>
                          <a:ea typeface="+mn-ea"/>
                          <a:cs typeface="+mn-cs"/>
                        </a:rPr>
                        <a:t>Limitado aos dados do SharePoint</a:t>
                      </a:r>
                    </a:p>
                    <a:p>
                      <a:pPr marL="137795" lvl="0" indent="-137795" algn="l" defTabSz="914400" rtl="0" eaLnBrk="1" latinLnBrk="0" hangingPunct="1">
                        <a:lnSpc>
                          <a:spcPct val="100000"/>
                        </a:lnSpc>
                        <a:spcBef>
                          <a:spcPts val="300"/>
                        </a:spcBef>
                        <a:spcAft>
                          <a:spcPts val="0"/>
                        </a:spcAft>
                        <a:buFont typeface="Arial" panose="020B0604020202020204" pitchFamily="34" charset="0"/>
                        <a:buChar char="•"/>
                      </a:pPr>
                      <a:r>
                        <a:rPr lang="pt-br" sz="1100" kern="1200" spc="0" dirty="0">
                          <a:solidFill>
                            <a:schemeClr val="tx1"/>
                          </a:solidFill>
                          <a:latin typeface="+mn-lt"/>
                          <a:ea typeface="+mn-ea"/>
                          <a:cs typeface="+mn-cs"/>
                        </a:rPr>
                        <a:t>Predefinido para sites do SharePoint ou crie seus próprios sites</a:t>
                      </a:r>
                    </a:p>
                    <a:p>
                      <a:pPr marL="137795" lvl="0" indent="-137795" algn="l" defTabSz="914400" rtl="0" eaLnBrk="1" latinLnBrk="0" hangingPunct="1">
                        <a:lnSpc>
                          <a:spcPct val="100000"/>
                        </a:lnSpc>
                        <a:spcBef>
                          <a:spcPts val="300"/>
                        </a:spcBef>
                        <a:spcAft>
                          <a:spcPts val="0"/>
                        </a:spcAft>
                        <a:buFont typeface="Arial" panose="020B0604020202020204" pitchFamily="34" charset="0"/>
                        <a:buChar char="•"/>
                      </a:pPr>
                      <a:r>
                        <a:rPr lang="pt-br" sz="1100" kern="1200" spc="0" dirty="0">
                          <a:solidFill>
                            <a:schemeClr val="tx1"/>
                          </a:solidFill>
                          <a:latin typeface="+mn-lt"/>
                          <a:ea typeface="+mn-ea"/>
                          <a:cs typeface="+mn-cs"/>
                        </a:rPr>
                        <a:t>Compartilhado como link de arquivo com base nas permissões de usuário e configurações de segurança existentes</a:t>
                      </a: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pt-br" sz="1100" kern="1200" spc="0" dirty="0">
                          <a:solidFill>
                            <a:schemeClr val="tx1"/>
                          </a:solidFill>
                          <a:latin typeface="+mn-lt"/>
                          <a:ea typeface="+mn-ea"/>
                          <a:cs typeface="+mn-cs"/>
                        </a:rPr>
                        <a:t>Quando o arquivo é compartilhado no chat do Teams, o agente pode ser acessado nesse chat</a:t>
                      </a: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pt-br" sz="1100" kern="1200" spc="0" dirty="0">
                          <a:solidFill>
                            <a:schemeClr val="tx1"/>
                          </a:solidFill>
                          <a:latin typeface="+mn-lt"/>
                          <a:ea typeface="+mn-ea"/>
                          <a:cs typeface="+mn-cs"/>
                        </a:rPr>
                        <a:t>Requer uma licença do Microsoft 365 Copilot ou medidor de consumo do Copilot Studio</a:t>
                      </a:r>
                    </a:p>
                  </a:txBody>
                  <a:tcPr marR="18288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pPr>
                      <a:r>
                        <a:rPr lang="pt-br" sz="1100" kern="1200" spc="0" dirty="0">
                          <a:solidFill>
                            <a:schemeClr val="tx1"/>
                          </a:solidFill>
                          <a:latin typeface="+mn-lt"/>
                          <a:ea typeface="+mn-ea"/>
                          <a:cs typeface="+mn-cs"/>
                        </a:rPr>
                        <a:t>Permite muitas fontes de dados e pode </a:t>
                      </a:r>
                      <a:br>
                        <a:rPr lang="pt-br" sz="1100" kern="1200" spc="0" dirty="0">
                          <a:solidFill>
                            <a:schemeClr val="tx1"/>
                          </a:solidFill>
                          <a:latin typeface="+mn-lt"/>
                          <a:ea typeface="+mn-ea"/>
                          <a:cs typeface="+mn-cs"/>
                        </a:rPr>
                      </a:br>
                      <a:r>
                        <a:rPr lang="pt-br" sz="1100" kern="1200" spc="0" dirty="0">
                          <a:solidFill>
                            <a:schemeClr val="tx1"/>
                          </a:solidFill>
                          <a:latin typeface="+mn-lt"/>
                          <a:ea typeface="+mn-ea"/>
                          <a:cs typeface="+mn-cs"/>
                        </a:rPr>
                        <a:t>ser implantado fora do Microsoft 365</a:t>
                      </a:r>
                    </a:p>
                    <a:p>
                      <a:pPr marL="137795" marR="0" lvl="0" indent="-137795" algn="l" defTabSz="914400" rtl="0" eaLnBrk="1" fontAlgn="auto" latinLnBrk="0" hangingPunct="1">
                        <a:lnSpc>
                          <a:spcPct val="100000"/>
                        </a:lnSpc>
                        <a:spcBef>
                          <a:spcPts val="300"/>
                        </a:spcBef>
                        <a:spcAft>
                          <a:spcPts val="0"/>
                        </a:spcAft>
                        <a:buClrTx/>
                        <a:buSzTx/>
                        <a:buFont typeface="Arial" panose="020B0604020202020204" pitchFamily="34" charset="0"/>
                        <a:buChar char="•"/>
                      </a:pPr>
                      <a:r>
                        <a:rPr lang="pt-br" sz="1100" kern="1200" spc="0" dirty="0">
                          <a:solidFill>
                            <a:schemeClr val="tx1"/>
                          </a:solidFill>
                          <a:latin typeface="+mn-lt"/>
                          <a:ea typeface="+mn-ea"/>
                          <a:cs typeface="+mn-cs"/>
                        </a:rPr>
                        <a:t>Permite ações/agentes de tarefas</a:t>
                      </a:r>
                    </a:p>
                    <a:p>
                      <a:pPr marL="127000" marR="0" lvl="0" indent="-127000" algn="l" defTabSz="914400" rtl="0" eaLnBrk="1" fontAlgn="auto" latinLnBrk="0" hangingPunct="1">
                        <a:lnSpc>
                          <a:spcPct val="100000"/>
                        </a:lnSpc>
                        <a:spcBef>
                          <a:spcPts val="300"/>
                        </a:spcBef>
                        <a:spcAft>
                          <a:spcPts val="0"/>
                        </a:spcAft>
                        <a:buClrTx/>
                        <a:buSzTx/>
                        <a:buFont typeface="Arial" panose="020B0604020202020204" pitchFamily="34" charset="0"/>
                        <a:buNone/>
                        <a:tabLst>
                          <a:tab pos="146050" algn="l"/>
                        </a:tabLst>
                      </a:pPr>
                      <a:r>
                        <a:rPr lang="pt-br" sz="1200" b="1" kern="1200" spc="0" dirty="0">
                          <a:solidFill>
                            <a:schemeClr val="accent4"/>
                          </a:solidFill>
                          <a:latin typeface="+mj-lt"/>
                          <a:ea typeface="+mj-ea"/>
                          <a:cs typeface="+mj-cs"/>
                        </a:rPr>
                        <a:t>*</a:t>
                      </a:r>
                      <a:r>
                        <a:rPr lang="pt-br" sz="1100" b="0" kern="1200" spc="0" dirty="0">
                          <a:solidFill>
                            <a:schemeClr val="tx1"/>
                          </a:solidFill>
                          <a:latin typeface="+mj-lt"/>
                          <a:ea typeface="+mj-ea"/>
                          <a:cs typeface="+mj-cs"/>
                        </a:rPr>
                        <a:t>  </a:t>
                      </a:r>
                      <a:r>
                        <a:rPr lang="pt-br" sz="1100" kern="1200" spc="0" dirty="0">
                          <a:solidFill>
                            <a:schemeClr val="tx1"/>
                          </a:solidFill>
                          <a:latin typeface="+mn-lt"/>
                          <a:ea typeface="+mn-ea"/>
                          <a:cs typeface="+mn-cs"/>
                        </a:rPr>
                        <a:t>Alguns agentes exigirão licenças baseadas em consumo do Copilot Studio. Por exemplo:</a:t>
                      </a:r>
                    </a:p>
                    <a:p>
                      <a:pPr marL="307975" marR="0" lvl="1" indent="-128270" algn="l" defTabSz="914400" rtl="0" eaLnBrk="1" fontAlgn="auto" latinLnBrk="0" hangingPunct="1">
                        <a:lnSpc>
                          <a:spcPct val="100000"/>
                        </a:lnSpc>
                        <a:spcBef>
                          <a:spcPts val="300"/>
                        </a:spcBef>
                        <a:spcAft>
                          <a:spcPts val="0"/>
                        </a:spcAft>
                        <a:buClrTx/>
                        <a:buSzTx/>
                        <a:buFont typeface="Effra Pro" panose="020B0603020203020204" pitchFamily="34" charset="0"/>
                        <a:buChar char="–"/>
                      </a:pPr>
                      <a:r>
                        <a:rPr lang="pt-br" sz="1000" kern="1200" spc="0" dirty="0">
                          <a:solidFill>
                            <a:schemeClr val="tx1"/>
                          </a:solidFill>
                          <a:latin typeface="+mn-lt"/>
                          <a:ea typeface="+mn-ea"/>
                          <a:cs typeface="+mn-cs"/>
                        </a:rPr>
                        <a:t>Uso de orquestração ou respostas generativas</a:t>
                      </a:r>
                    </a:p>
                    <a:p>
                      <a:pPr marL="307975" marR="0" lvl="1" indent="-128270" algn="l" defTabSz="914400" rtl="0" eaLnBrk="1" fontAlgn="auto" latinLnBrk="0" hangingPunct="1">
                        <a:lnSpc>
                          <a:spcPct val="100000"/>
                        </a:lnSpc>
                        <a:spcBef>
                          <a:spcPts val="300"/>
                        </a:spcBef>
                        <a:spcAft>
                          <a:spcPts val="0"/>
                        </a:spcAft>
                        <a:buClrTx/>
                        <a:buSzTx/>
                        <a:buFont typeface="Effra Pro" panose="020B0603020203020204" pitchFamily="34" charset="0"/>
                        <a:buChar char="–"/>
                      </a:pPr>
                      <a:r>
                        <a:rPr lang="pt-br" sz="1000" kern="1200" spc="0" dirty="0">
                          <a:solidFill>
                            <a:schemeClr val="tx1"/>
                          </a:solidFill>
                          <a:latin typeface="+mn-lt"/>
                          <a:ea typeface="+mn-ea"/>
                          <a:cs typeface="+mn-cs"/>
                        </a:rPr>
                        <a:t>Publicação fora do Microsoft 365</a:t>
                      </a:r>
                    </a:p>
                    <a:p>
                      <a:pPr marL="307975" marR="0" lvl="1" indent="-128270" algn="l" defTabSz="914400" rtl="0" eaLnBrk="1" fontAlgn="auto" latinLnBrk="0" hangingPunct="1">
                        <a:lnSpc>
                          <a:spcPct val="100000"/>
                        </a:lnSpc>
                        <a:spcBef>
                          <a:spcPts val="300"/>
                        </a:spcBef>
                        <a:spcAft>
                          <a:spcPts val="0"/>
                        </a:spcAft>
                        <a:buClrTx/>
                        <a:buSzTx/>
                        <a:buFont typeface="Effra Pro" panose="020B0603020203020204" pitchFamily="34" charset="0"/>
                        <a:buChar char="–"/>
                      </a:pPr>
                      <a:r>
                        <a:rPr lang="pt-br" sz="1000" kern="1200" spc="0" dirty="0">
                          <a:solidFill>
                            <a:schemeClr val="tx1"/>
                          </a:solidFill>
                          <a:latin typeface="+mn-lt"/>
                          <a:ea typeface="+mn-ea"/>
                          <a:cs typeface="+mn-cs"/>
                        </a:rPr>
                        <a:t>Uso externamente ou por funcionários sem uma licença do Microsoft 365 Copilot</a:t>
                      </a:r>
                    </a:p>
                  </a:txBody>
                  <a:tcPr marR="18288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5174176"/>
                  </a:ext>
                </a:extLst>
              </a:tr>
            </a:tbl>
          </a:graphicData>
        </a:graphic>
      </p:graphicFrame>
    </p:spTree>
    <p:extLst>
      <p:ext uri="{BB962C8B-B14F-4D97-AF65-F5344CB8AC3E}">
        <p14:creationId xmlns:p14="http://schemas.microsoft.com/office/powerpoint/2010/main" val="3886133613"/>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F6FF4-775A-E04A-0E95-931F8E93576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7BD0B21-7E9E-71AE-FBB7-DD626BC6FD16}"/>
              </a:ext>
              <a:ext uri="{C183D7F6-B498-43B3-948B-1728B52AA6E4}">
                <adec:decorative xmlns:adec="http://schemas.microsoft.com/office/drawing/2017/decorative" val="1"/>
              </a:ext>
            </a:extLst>
          </p:cNvPr>
          <p:cNvSpPr/>
          <p:nvPr/>
        </p:nvSpPr>
        <p:spPr>
          <a:xfrm>
            <a:off x="0" y="1"/>
            <a:ext cx="12192000" cy="11506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 name="Rectangle 4">
            <a:extLst>
              <a:ext uri="{FF2B5EF4-FFF2-40B4-BE49-F238E27FC236}">
                <a16:creationId xmlns:a16="http://schemas.microsoft.com/office/drawing/2014/main" id="{ABAE6FDD-A1A2-3DA7-B737-DBD9B89B77DB}"/>
              </a:ext>
              <a:ext uri="{C183D7F6-B498-43B3-948B-1728B52AA6E4}">
                <adec:decorative xmlns:adec="http://schemas.microsoft.com/office/drawing/2017/decorative" val="1"/>
              </a:ext>
            </a:extLst>
          </p:cNvPr>
          <p:cNvSpPr/>
          <p:nvPr/>
        </p:nvSpPr>
        <p:spPr>
          <a:xfrm>
            <a:off x="0" y="115062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4" name="Freeform: Shape 3">
            <a:extLst>
              <a:ext uri="{FF2B5EF4-FFF2-40B4-BE49-F238E27FC236}">
                <a16:creationId xmlns:a16="http://schemas.microsoft.com/office/drawing/2014/main" id="{64DA7892-1904-2039-4079-75B00DDB27A9}"/>
              </a:ext>
              <a:ext uri="{C183D7F6-B498-43B3-948B-1728B52AA6E4}">
                <adec:decorative xmlns:adec="http://schemas.microsoft.com/office/drawing/2017/decorative" val="1"/>
              </a:ext>
            </a:extLst>
          </p:cNvPr>
          <p:cNvSpPr/>
          <p:nvPr/>
        </p:nvSpPr>
        <p:spPr bwMode="auto">
          <a:xfrm>
            <a:off x="0" y="3063800"/>
            <a:ext cx="12192000" cy="3794197"/>
          </a:xfrm>
          <a:custGeom>
            <a:avLst/>
            <a:gdLst>
              <a:gd name="connsiteX0" fmla="*/ 0 w 12192000"/>
              <a:gd name="connsiteY0" fmla="*/ 0 h 3009564"/>
              <a:gd name="connsiteX1" fmla="*/ 241697 w 12192000"/>
              <a:gd name="connsiteY1" fmla="*/ 0 h 3009564"/>
              <a:gd name="connsiteX2" fmla="*/ 464401 w 12192000"/>
              <a:gd name="connsiteY2" fmla="*/ 147618 h 3009564"/>
              <a:gd name="connsiteX3" fmla="*/ 481391 w 12192000"/>
              <a:gd name="connsiteY3" fmla="*/ 231774 h 3009564"/>
              <a:gd name="connsiteX4" fmla="*/ 481913 w 12192000"/>
              <a:gd name="connsiteY4" fmla="*/ 231774 h 3009564"/>
              <a:gd name="connsiteX5" fmla="*/ 481913 w 12192000"/>
              <a:gd name="connsiteY5" fmla="*/ 234361 h 3009564"/>
              <a:gd name="connsiteX6" fmla="*/ 483394 w 12192000"/>
              <a:gd name="connsiteY6" fmla="*/ 241697 h 3009564"/>
              <a:gd name="connsiteX7" fmla="*/ 483394 w 12192000"/>
              <a:gd name="connsiteY7" fmla="*/ 352488 h 3009564"/>
              <a:gd name="connsiteX8" fmla="*/ 483394 w 12192000"/>
              <a:gd name="connsiteY8" fmla="*/ 1346200 h 3009564"/>
              <a:gd name="connsiteX9" fmla="*/ 483394 w 12192000"/>
              <a:gd name="connsiteY9" fmla="*/ 1456991 h 3009564"/>
              <a:gd name="connsiteX10" fmla="*/ 481913 w 12192000"/>
              <a:gd name="connsiteY10" fmla="*/ 1456991 h 3009564"/>
              <a:gd name="connsiteX11" fmla="*/ 481913 w 12192000"/>
              <a:gd name="connsiteY11" fmla="*/ 2375508 h 3009564"/>
              <a:gd name="connsiteX12" fmla="*/ 622121 w 12192000"/>
              <a:gd name="connsiteY12" fmla="*/ 2515716 h 3009564"/>
              <a:gd name="connsiteX13" fmla="*/ 11573054 w 12192000"/>
              <a:gd name="connsiteY13" fmla="*/ 2515716 h 3009564"/>
              <a:gd name="connsiteX14" fmla="*/ 11713262 w 12192000"/>
              <a:gd name="connsiteY14" fmla="*/ 2375508 h 3009564"/>
              <a:gd name="connsiteX15" fmla="*/ 11713262 w 12192000"/>
              <a:gd name="connsiteY15" fmla="*/ 1456991 h 3009564"/>
              <a:gd name="connsiteX16" fmla="*/ 11708606 w 12192000"/>
              <a:gd name="connsiteY16" fmla="*/ 1456991 h 3009564"/>
              <a:gd name="connsiteX17" fmla="*/ 11708606 w 12192000"/>
              <a:gd name="connsiteY17" fmla="*/ 1346200 h 3009564"/>
              <a:gd name="connsiteX18" fmla="*/ 11708606 w 12192000"/>
              <a:gd name="connsiteY18" fmla="*/ 352488 h 3009564"/>
              <a:gd name="connsiteX19" fmla="*/ 11708606 w 12192000"/>
              <a:gd name="connsiteY19" fmla="*/ 241697 h 3009564"/>
              <a:gd name="connsiteX20" fmla="*/ 11950303 w 12192000"/>
              <a:gd name="connsiteY20" fmla="*/ 0 h 3009564"/>
              <a:gd name="connsiteX21" fmla="*/ 12192000 w 12192000"/>
              <a:gd name="connsiteY21" fmla="*/ 0 h 3009564"/>
              <a:gd name="connsiteX22" fmla="*/ 12192000 w 12192000"/>
              <a:gd name="connsiteY22" fmla="*/ 110791 h 3009564"/>
              <a:gd name="connsiteX23" fmla="*/ 12192000 w 12192000"/>
              <a:gd name="connsiteY23" fmla="*/ 231774 h 3009564"/>
              <a:gd name="connsiteX24" fmla="*/ 12192000 w 12192000"/>
              <a:gd name="connsiteY24" fmla="*/ 342565 h 3009564"/>
              <a:gd name="connsiteX25" fmla="*/ 12192000 w 12192000"/>
              <a:gd name="connsiteY25" fmla="*/ 1104503 h 3009564"/>
              <a:gd name="connsiteX26" fmla="*/ 12192000 w 12192000"/>
              <a:gd name="connsiteY26" fmla="*/ 1215294 h 3009564"/>
              <a:gd name="connsiteX27" fmla="*/ 12192000 w 12192000"/>
              <a:gd name="connsiteY27" fmla="*/ 2898773 h 3009564"/>
              <a:gd name="connsiteX28" fmla="*/ 12192000 w 12192000"/>
              <a:gd name="connsiteY28" fmla="*/ 3009564 h 3009564"/>
              <a:gd name="connsiteX29" fmla="*/ 0 w 12192000"/>
              <a:gd name="connsiteY29" fmla="*/ 3009564 h 3009564"/>
              <a:gd name="connsiteX30" fmla="*/ 0 w 12192000"/>
              <a:gd name="connsiteY30" fmla="*/ 2898773 h 3009564"/>
              <a:gd name="connsiteX31" fmla="*/ 0 w 12192000"/>
              <a:gd name="connsiteY31" fmla="*/ 1215294 h 3009564"/>
              <a:gd name="connsiteX32" fmla="*/ 0 w 12192000"/>
              <a:gd name="connsiteY32" fmla="*/ 1104503 h 3009564"/>
              <a:gd name="connsiteX33" fmla="*/ 0 w 12192000"/>
              <a:gd name="connsiteY33" fmla="*/ 342565 h 3009564"/>
              <a:gd name="connsiteX34" fmla="*/ 0 w 12192000"/>
              <a:gd name="connsiteY34" fmla="*/ 231774 h 3009564"/>
              <a:gd name="connsiteX35" fmla="*/ 0 w 12192000"/>
              <a:gd name="connsiteY35" fmla="*/ 110791 h 300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3009564">
                <a:moveTo>
                  <a:pt x="0" y="0"/>
                </a:moveTo>
                <a:lnTo>
                  <a:pt x="241697" y="0"/>
                </a:lnTo>
                <a:cubicBezTo>
                  <a:pt x="341812" y="0"/>
                  <a:pt x="427709" y="60869"/>
                  <a:pt x="464401" y="147618"/>
                </a:cubicBezTo>
                <a:lnTo>
                  <a:pt x="481391" y="231774"/>
                </a:lnTo>
                <a:lnTo>
                  <a:pt x="481913" y="231774"/>
                </a:lnTo>
                <a:lnTo>
                  <a:pt x="481913" y="234361"/>
                </a:lnTo>
                <a:lnTo>
                  <a:pt x="483394" y="241697"/>
                </a:lnTo>
                <a:lnTo>
                  <a:pt x="483394" y="352488"/>
                </a:lnTo>
                <a:lnTo>
                  <a:pt x="483394" y="1346200"/>
                </a:lnTo>
                <a:lnTo>
                  <a:pt x="483394" y="1456991"/>
                </a:lnTo>
                <a:lnTo>
                  <a:pt x="481913" y="1456991"/>
                </a:lnTo>
                <a:lnTo>
                  <a:pt x="481913" y="2375508"/>
                </a:lnTo>
                <a:cubicBezTo>
                  <a:pt x="481913" y="2452943"/>
                  <a:pt x="544686" y="2515716"/>
                  <a:pt x="622121" y="2515716"/>
                </a:cubicBezTo>
                <a:lnTo>
                  <a:pt x="11573054" y="2515716"/>
                </a:lnTo>
                <a:cubicBezTo>
                  <a:pt x="11650489" y="2515716"/>
                  <a:pt x="11713262" y="2452943"/>
                  <a:pt x="11713262" y="2375508"/>
                </a:cubicBezTo>
                <a:lnTo>
                  <a:pt x="11713262" y="1456991"/>
                </a:lnTo>
                <a:lnTo>
                  <a:pt x="11708606" y="1456991"/>
                </a:lnTo>
                <a:lnTo>
                  <a:pt x="11708606" y="1346200"/>
                </a:lnTo>
                <a:lnTo>
                  <a:pt x="11708606" y="352488"/>
                </a:lnTo>
                <a:lnTo>
                  <a:pt x="11708606" y="241697"/>
                </a:lnTo>
                <a:cubicBezTo>
                  <a:pt x="11708606" y="108211"/>
                  <a:pt x="11816817" y="0"/>
                  <a:pt x="11950303" y="0"/>
                </a:cubicBezTo>
                <a:lnTo>
                  <a:pt x="12192000" y="0"/>
                </a:lnTo>
                <a:lnTo>
                  <a:pt x="12192000" y="110791"/>
                </a:lnTo>
                <a:lnTo>
                  <a:pt x="12192000" y="231774"/>
                </a:lnTo>
                <a:lnTo>
                  <a:pt x="12192000" y="342565"/>
                </a:lnTo>
                <a:lnTo>
                  <a:pt x="12192000" y="1104503"/>
                </a:lnTo>
                <a:lnTo>
                  <a:pt x="12192000" y="1215294"/>
                </a:lnTo>
                <a:lnTo>
                  <a:pt x="12192000" y="2898773"/>
                </a:lnTo>
                <a:lnTo>
                  <a:pt x="12192000" y="3009564"/>
                </a:lnTo>
                <a:lnTo>
                  <a:pt x="0" y="3009564"/>
                </a:lnTo>
                <a:lnTo>
                  <a:pt x="0" y="2898773"/>
                </a:lnTo>
                <a:lnTo>
                  <a:pt x="0" y="1215294"/>
                </a:lnTo>
                <a:lnTo>
                  <a:pt x="0" y="1104503"/>
                </a:lnTo>
                <a:lnTo>
                  <a:pt x="0" y="342565"/>
                </a:lnTo>
                <a:lnTo>
                  <a:pt x="0" y="231774"/>
                </a:lnTo>
                <a:lnTo>
                  <a:pt x="0" y="110791"/>
                </a:lnTo>
                <a:close/>
              </a:path>
            </a:pathLst>
          </a:cu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94360" tIns="45720" rIns="59436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0" name="Rectangle: Rounded Corners 9">
            <a:extLst>
              <a:ext uri="{FF2B5EF4-FFF2-40B4-BE49-F238E27FC236}">
                <a16:creationId xmlns:a16="http://schemas.microsoft.com/office/drawing/2014/main" id="{0EF03BA2-2526-E383-91D0-D605D99626DA}"/>
              </a:ext>
              <a:ext uri="{C183D7F6-B498-43B3-948B-1728B52AA6E4}">
                <adec:decorative xmlns:adec="http://schemas.microsoft.com/office/drawing/2017/decorative" val="1"/>
              </a:ext>
            </a:extLst>
          </p:cNvPr>
          <p:cNvSpPr>
            <a:spLocks/>
          </p:cNvSpPr>
          <p:nvPr/>
        </p:nvSpPr>
        <p:spPr>
          <a:xfrm>
            <a:off x="174013" y="2254308"/>
            <a:ext cx="6716853" cy="4538718"/>
          </a:xfrm>
          <a:prstGeom prst="roundRect">
            <a:avLst>
              <a:gd name="adj" fmla="val 226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BFBC450-1266-CDB7-81E7-B39ACEFAC56F}"/>
              </a:ext>
            </a:extLst>
          </p:cNvPr>
          <p:cNvSpPr>
            <a:spLocks noGrp="1"/>
          </p:cNvSpPr>
          <p:nvPr>
            <p:ph type="title"/>
          </p:nvPr>
        </p:nvSpPr>
        <p:spPr>
          <a:xfrm>
            <a:off x="588263" y="457200"/>
            <a:ext cx="11018520" cy="492443"/>
          </a:xfrm>
        </p:spPr>
        <p:txBody>
          <a:bodyPr>
            <a:normAutofit/>
          </a:bodyPr>
          <a:lstStyle/>
          <a:p>
            <a:r>
              <a:rPr lang="pt-br">
                <a:solidFill>
                  <a:schemeClr val="bg1"/>
                </a:solidFill>
                <a:ea typeface="+mj-ea"/>
                <a:cs typeface="+mj-cs"/>
              </a:rPr>
              <a:t>Agente de integração</a:t>
            </a:r>
          </a:p>
        </p:txBody>
      </p:sp>
      <p:sp>
        <p:nvSpPr>
          <p:cNvPr id="13" name="Rectangle 12">
            <a:extLst>
              <a:ext uri="{FF2B5EF4-FFF2-40B4-BE49-F238E27FC236}">
                <a16:creationId xmlns:a16="http://schemas.microsoft.com/office/drawing/2014/main" id="{F4E73092-4476-CD83-8510-A043A6315ACB}"/>
              </a:ext>
            </a:extLst>
          </p:cNvPr>
          <p:cNvSpPr/>
          <p:nvPr/>
        </p:nvSpPr>
        <p:spPr>
          <a:xfrm>
            <a:off x="0" y="1301068"/>
            <a:ext cx="12192000" cy="830997"/>
          </a:xfrm>
          <a:prstGeom prst="rect">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Um agente de integração se dedica a garantir que as novas contratações tenham um início perfeito e acolhedor. Ele pode dar boas-vindas a novos membros da equipe, ajudar com problemas técnicos, responder a perguntas, fornecer recursos essenciais da empresa e explicar a cultura da empresa. Além disso, lista os cursos de treinamento obrigatórios e orienta os novos contratados nos processos de RH.</a:t>
            </a:r>
          </a:p>
        </p:txBody>
      </p:sp>
      <p:sp>
        <p:nvSpPr>
          <p:cNvPr id="7" name="TextBox 6">
            <a:extLst>
              <a:ext uri="{FF2B5EF4-FFF2-40B4-BE49-F238E27FC236}">
                <a16:creationId xmlns:a16="http://schemas.microsoft.com/office/drawing/2014/main" id="{DB517687-D8D6-462B-C2D6-35558DC1DD83}"/>
              </a:ext>
            </a:extLst>
          </p:cNvPr>
          <p:cNvSpPr txBox="1"/>
          <p:nvPr/>
        </p:nvSpPr>
        <p:spPr>
          <a:xfrm>
            <a:off x="348900" y="2332546"/>
            <a:ext cx="6124034" cy="4467890"/>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300"/>
              </a:spcBef>
              <a:spcAft>
                <a:spcPts val="0"/>
              </a:spcAft>
              <a:buClrTx/>
              <a:buSzTx/>
              <a:buFontTx/>
              <a:buNone/>
              <a:tabLst/>
              <a:defRPr/>
            </a:pPr>
            <a:r>
              <a:rPr kumimoji="0" lang="pt-br" sz="1100" b="0" i="0" u="none" strike="noStrike" kern="1200" cap="none" spc="0" normalizeH="0" baseline="0" noProof="0" dirty="0">
                <a:ln>
                  <a:noFill/>
                </a:ln>
                <a:solidFill>
                  <a:srgbClr val="0078D4"/>
                </a:solidFill>
                <a:effectLst/>
                <a:uLnTx/>
                <a:uFillTx/>
                <a:latin typeface="Segoe Sans Display Semibold"/>
                <a:ea typeface="+mn-ea"/>
                <a:cs typeface="+mn-cs"/>
              </a:rPr>
              <a:t>Exemplo de descrição/o que você gostaria que ele fizesse: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Você é um agente de integração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para nossos novos contratados. Você sabe tudo sobre o processo de integração a partir dos documentos que compartilhamos com você e fica feliz em ajudar os novos membros da equipe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a obter as informações de que precisam. Você pode ajudar a recomendar recursos, explicar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a cultura da empresa, listar o treinamento obrigatório e orientá-los nas primeiras semanas.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Seu objetivo é garantir que os novos funcionários se sintam bem-vindos e apoiados à medida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que se integram à empresa</a:t>
            </a:r>
          </a:p>
          <a:p>
            <a:pPr marL="0" marR="0" lvl="0" indent="0" algn="l" defTabSz="914400" rtl="0" eaLnBrk="1" fontAlgn="auto" latinLnBrk="0" hangingPunct="1">
              <a:lnSpc>
                <a:spcPct val="100000"/>
              </a:lnSpc>
              <a:spcBef>
                <a:spcPts val="300"/>
              </a:spcBef>
              <a:spcAft>
                <a:spcPts val="0"/>
              </a:spcAft>
              <a:buClrTx/>
              <a:buSzTx/>
              <a:buFontTx/>
              <a:buNone/>
              <a:tabLst/>
              <a:defRPr/>
            </a:pPr>
            <a:r>
              <a:rPr kumimoji="0" lang="pt-br" sz="1100" b="0" i="0" u="none" strike="noStrike" kern="1200" cap="none" spc="0" normalizeH="0" baseline="0" noProof="0" dirty="0">
                <a:ln>
                  <a:noFill/>
                </a:ln>
                <a:solidFill>
                  <a:srgbClr val="0078D4"/>
                </a:solidFill>
                <a:effectLst/>
                <a:uLnTx/>
                <a:uFillTx/>
                <a:latin typeface="Segoe Sans Display Semibold"/>
                <a:ea typeface="+mn-ea"/>
                <a:cs typeface="+mn-cs"/>
              </a:rPr>
              <a:t>Confirmação de nomeação: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Agente de integração </a:t>
            </a:r>
          </a:p>
          <a:p>
            <a:pPr marL="0" marR="0" lvl="0" indent="0" algn="l" defTabSz="914400" rtl="0" eaLnBrk="1" fontAlgn="auto" latinLnBrk="0" hangingPunct="1">
              <a:lnSpc>
                <a:spcPct val="100000"/>
              </a:lnSpc>
              <a:spcBef>
                <a:spcPts val="300"/>
              </a:spcBef>
              <a:spcAft>
                <a:spcPts val="0"/>
              </a:spcAft>
              <a:buClrTx/>
              <a:buSzTx/>
              <a:buFontTx/>
              <a:buNone/>
              <a:tabLst/>
              <a:defRPr/>
            </a:pPr>
            <a:r>
              <a:rPr kumimoji="0" lang="pt-br" sz="1100" b="0" i="0" u="none" strike="noStrike" kern="1200" cap="none" spc="0" normalizeH="0" baseline="0" noProof="0" dirty="0">
                <a:ln>
                  <a:noFill/>
                </a:ln>
                <a:solidFill>
                  <a:srgbClr val="0078D4"/>
                </a:solidFill>
                <a:effectLst/>
                <a:uLnTx/>
                <a:uFillTx/>
                <a:latin typeface="Segoe Sans Display Semibold"/>
                <a:ea typeface="+mn-ea"/>
                <a:cs typeface="+mn-cs"/>
              </a:rPr>
              <a:t>A ser enfatizado/evitado: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Seja claro e conciso e evite respostas longas. Sempre que possível, consulte principalmente o conhecimento compartilhado com você. Se você não souber a resposta, encaminhe-os a um gerente de RH</a:t>
            </a:r>
          </a:p>
          <a:p>
            <a:pPr marL="0" marR="0" lvl="0" indent="0" algn="l" defTabSz="914400" rtl="0" eaLnBrk="1" fontAlgn="auto" latinLnBrk="0" hangingPunct="1">
              <a:lnSpc>
                <a:spcPct val="100000"/>
              </a:lnSpc>
              <a:spcBef>
                <a:spcPts val="300"/>
              </a:spcBef>
              <a:spcAft>
                <a:spcPts val="0"/>
              </a:spcAft>
              <a:buClrTx/>
              <a:buSzTx/>
              <a:buFontTx/>
              <a:buNone/>
              <a:tabLst/>
              <a:defRPr/>
            </a:pPr>
            <a:r>
              <a:rPr kumimoji="0" lang="pt-br" sz="1100" b="0" i="0" u="none" strike="noStrike" kern="1200" cap="none" spc="0" normalizeH="0" baseline="0" noProof="0" dirty="0">
                <a:ln>
                  <a:noFill/>
                </a:ln>
                <a:solidFill>
                  <a:srgbClr val="0078D4"/>
                </a:solidFill>
                <a:effectLst/>
                <a:uLnTx/>
                <a:uFillTx/>
                <a:latin typeface="Segoe Sans Display Semibold"/>
                <a:ea typeface="+mn-ea"/>
                <a:cs typeface="+mn-cs"/>
              </a:rPr>
              <a:t>Como se comunicar: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Amigável e profissional</a:t>
            </a:r>
          </a:p>
          <a:p>
            <a:pPr marL="0" marR="0" lvl="0" indent="0" algn="l" defTabSz="914400" rtl="0" eaLnBrk="1" fontAlgn="auto" latinLnBrk="0" hangingPunct="1">
              <a:lnSpc>
                <a:spcPct val="100000"/>
              </a:lnSpc>
              <a:spcBef>
                <a:spcPts val="300"/>
              </a:spcBef>
              <a:spcAft>
                <a:spcPts val="0"/>
              </a:spcAft>
              <a:buClrTx/>
              <a:buSzTx/>
              <a:buFontTx/>
              <a:buNone/>
              <a:tabLst/>
              <a:defRPr/>
            </a:pPr>
            <a:r>
              <a:rPr kumimoji="0" lang="pt-br" sz="1100" b="0" i="0" u="none" strike="noStrike" kern="100" cap="none" spc="0" normalizeH="0" baseline="0" noProof="0" dirty="0">
                <a:ln>
                  <a:noFill/>
                </a:ln>
                <a:solidFill>
                  <a:srgbClr val="8661C5"/>
                </a:solidFill>
                <a:effectLst/>
                <a:uLnTx/>
                <a:uFillTx/>
                <a:latin typeface="Segoe Sans Display Semibold"/>
                <a:ea typeface="+mn-ea"/>
                <a:cs typeface="+mn-cs"/>
              </a:rPr>
              <a:t>Movimentação para configurar</a:t>
            </a:r>
          </a:p>
          <a:p>
            <a:pPr marL="0" marR="0" lvl="0" indent="0" algn="l" defTabSz="914400" rtl="0" eaLnBrk="1" fontAlgn="auto" latinLnBrk="0" hangingPunct="1">
              <a:lnSpc>
                <a:spcPct val="100000"/>
              </a:lnSpc>
              <a:spcBef>
                <a:spcPts val="300"/>
              </a:spcBef>
              <a:spcAft>
                <a:spcPts val="0"/>
              </a:spcAft>
              <a:buClrTx/>
              <a:buSzTx/>
              <a:buFontTx/>
              <a:buNone/>
              <a:tabLst/>
              <a:defRPr/>
            </a:pPr>
            <a:r>
              <a:rPr kumimoji="0" lang="pt-br" sz="1100" b="0" i="0" u="none" strike="noStrike" kern="1200" cap="none" spc="0" normalizeH="0" baseline="0" noProof="0" dirty="0">
                <a:ln>
                  <a:noFill/>
                </a:ln>
                <a:solidFill>
                  <a:srgbClr val="0078D4"/>
                </a:solidFill>
                <a:effectLst/>
                <a:uLnTx/>
                <a:uFillTx/>
                <a:latin typeface="Segoe Sans Display Semibold"/>
                <a:ea typeface="+mn-ea"/>
                <a:cs typeface="+mn-cs"/>
              </a:rPr>
              <a:t>Prompts iniciais: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Deixar como está</a:t>
            </a:r>
          </a:p>
          <a:p>
            <a:pPr marL="0" marR="0" lvl="0" indent="0" algn="l" defTabSz="914400" rtl="0" eaLnBrk="1" fontAlgn="auto" latinLnBrk="0" hangingPunct="1">
              <a:lnSpc>
                <a:spcPct val="100000"/>
              </a:lnSpc>
              <a:spcBef>
                <a:spcPts val="300"/>
              </a:spcBef>
              <a:spcAft>
                <a:spcPts val="0"/>
              </a:spcAft>
              <a:buClrTx/>
              <a:buSzTx/>
              <a:buFontTx/>
              <a:buNone/>
              <a:tabLst/>
              <a:defRPr/>
            </a:pPr>
            <a:r>
              <a:rPr kumimoji="0" lang="pt-br" sz="1100" b="0" i="0" u="none" strike="noStrike" kern="1200" cap="none" spc="0" normalizeH="0" baseline="0" noProof="0" dirty="0">
                <a:ln>
                  <a:noFill/>
                </a:ln>
                <a:solidFill>
                  <a:srgbClr val="0078D4"/>
                </a:solidFill>
                <a:effectLst/>
                <a:uLnTx/>
                <a:uFillTx/>
                <a:latin typeface="Segoe Sans Display Semibold"/>
                <a:ea typeface="+mn-ea"/>
                <a:cs typeface="+mn-cs"/>
              </a:rPr>
              <a:t>Conhecimento: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Use um site existente do SharePoint para integração ou crie um site simples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do SharePoint chamado Materiais de integração e carregue os documentos necessários</a:t>
            </a:r>
          </a:p>
          <a:p>
            <a:pPr marL="0" marR="0" lvl="0" indent="0" algn="l" defTabSz="914400" rtl="0" eaLnBrk="1" fontAlgn="auto" latinLnBrk="0" hangingPunct="1">
              <a:lnSpc>
                <a:spcPct val="100000"/>
              </a:lnSpc>
              <a:spcBef>
                <a:spcPts val="300"/>
              </a:spcBef>
              <a:spcAft>
                <a:spcPts val="0"/>
              </a:spcAft>
              <a:buClrTx/>
              <a:buSzTx/>
              <a:buFontTx/>
              <a:buNone/>
              <a:tabLst/>
              <a:defRPr/>
            </a:pPr>
            <a:r>
              <a:rPr kumimoji="0" lang="pt-br" sz="1100" b="0" i="0" u="none" strike="noStrike" kern="1200" cap="none" spc="0" normalizeH="0" baseline="0" noProof="0" dirty="0">
                <a:ln>
                  <a:noFill/>
                </a:ln>
                <a:solidFill>
                  <a:srgbClr val="0078D4"/>
                </a:solidFill>
                <a:effectLst/>
                <a:uLnTx/>
                <a:uFillTx/>
                <a:latin typeface="Segoe Sans Display Semibold"/>
                <a:ea typeface="+mn-ea"/>
                <a:cs typeface="+mn-cs"/>
              </a:rPr>
              <a:t>Perguntas a serem feitas: </a:t>
            </a:r>
          </a:p>
          <a:p>
            <a:pPr marL="209550" marR="0" lvl="0" indent="-12382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Quais sessões de treinamento obrigatórias preciso concluir nas primeiras semanas?</a:t>
            </a:r>
          </a:p>
          <a:p>
            <a:pPr marL="209550" marR="0" lvl="0" indent="-12382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Como faço para me inscrever nessas sessões de treinamento?</a:t>
            </a:r>
          </a:p>
          <a:p>
            <a:pPr marL="209550" marR="0" lvl="0" indent="-12382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Quais recursos estão disponíveis para me ajudar a começar?</a:t>
            </a:r>
          </a:p>
          <a:p>
            <a:pPr marL="209550" marR="0" lvl="0" indent="-12382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Você pode me contar mais sobre a cultura e os valores da empresa?</a:t>
            </a:r>
          </a:p>
          <a:p>
            <a:pPr marL="209550" marR="0" lvl="0" indent="-12382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Com quem devo entrar em contato se tiver problemas técnicos?</a:t>
            </a:r>
          </a:p>
          <a:p>
            <a:pPr marL="209550" marR="0" lvl="0" indent="-123825"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Como faço para enviar meu quadro de horários?</a:t>
            </a:r>
          </a:p>
        </p:txBody>
      </p:sp>
      <p:sp>
        <p:nvSpPr>
          <p:cNvPr id="11" name="Rectangle: Top Corners Rounded 10">
            <a:extLst>
              <a:ext uri="{FF2B5EF4-FFF2-40B4-BE49-F238E27FC236}">
                <a16:creationId xmlns:a16="http://schemas.microsoft.com/office/drawing/2014/main" id="{5C733C16-8E9A-9B74-6B62-6FB803E0A9BE}"/>
              </a:ext>
              <a:ext uri="{C183D7F6-B498-43B3-948B-1728B52AA6E4}">
                <adec:decorative xmlns:adec="http://schemas.microsoft.com/office/drawing/2017/decorative" val="1"/>
              </a:ext>
            </a:extLst>
          </p:cNvPr>
          <p:cNvSpPr/>
          <p:nvPr/>
        </p:nvSpPr>
        <p:spPr>
          <a:xfrm rot="16200000">
            <a:off x="7630815" y="1946493"/>
            <a:ext cx="4057337" cy="5095214"/>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15" name="Picture 14" descr="Exemplo de chat do agente do Buddy de integração">
            <a:extLst>
              <a:ext uri="{FF2B5EF4-FFF2-40B4-BE49-F238E27FC236}">
                <a16:creationId xmlns:a16="http://schemas.microsoft.com/office/drawing/2014/main" id="{F34D11CD-1BC0-3BEC-6104-52B82A854B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9700" y="2837493"/>
            <a:ext cx="4958586" cy="3319739"/>
          </a:xfrm>
          <a:prstGeom prst="rect">
            <a:avLst/>
          </a:prstGeom>
        </p:spPr>
      </p:pic>
    </p:spTree>
    <p:extLst>
      <p:ext uri="{BB962C8B-B14F-4D97-AF65-F5344CB8AC3E}">
        <p14:creationId xmlns:p14="http://schemas.microsoft.com/office/powerpoint/2010/main" val="412153712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F6FF4-775A-E04A-0E95-931F8E93576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7BD0B21-7E9E-71AE-FBB7-DD626BC6FD16}"/>
              </a:ext>
              <a:ext uri="{C183D7F6-B498-43B3-948B-1728B52AA6E4}">
                <adec:decorative xmlns:adec="http://schemas.microsoft.com/office/drawing/2017/decorative" val="1"/>
              </a:ext>
            </a:extLst>
          </p:cNvPr>
          <p:cNvSpPr/>
          <p:nvPr/>
        </p:nvSpPr>
        <p:spPr>
          <a:xfrm>
            <a:off x="0" y="1"/>
            <a:ext cx="12192000" cy="11506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 name="Rectangle 4">
            <a:extLst>
              <a:ext uri="{FF2B5EF4-FFF2-40B4-BE49-F238E27FC236}">
                <a16:creationId xmlns:a16="http://schemas.microsoft.com/office/drawing/2014/main" id="{ABAE6FDD-A1A2-3DA7-B737-DBD9B89B77DB}"/>
              </a:ext>
              <a:ext uri="{C183D7F6-B498-43B3-948B-1728B52AA6E4}">
                <adec:decorative xmlns:adec="http://schemas.microsoft.com/office/drawing/2017/decorative" val="1"/>
              </a:ext>
            </a:extLst>
          </p:cNvPr>
          <p:cNvSpPr/>
          <p:nvPr/>
        </p:nvSpPr>
        <p:spPr>
          <a:xfrm>
            <a:off x="0" y="115062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4" name="Freeform: Shape 3">
            <a:extLst>
              <a:ext uri="{FF2B5EF4-FFF2-40B4-BE49-F238E27FC236}">
                <a16:creationId xmlns:a16="http://schemas.microsoft.com/office/drawing/2014/main" id="{64DA7892-1904-2039-4079-75B00DDB27A9}"/>
              </a:ext>
              <a:ext uri="{C183D7F6-B498-43B3-948B-1728B52AA6E4}">
                <adec:decorative xmlns:adec="http://schemas.microsoft.com/office/drawing/2017/decorative" val="1"/>
              </a:ext>
            </a:extLst>
          </p:cNvPr>
          <p:cNvSpPr/>
          <p:nvPr/>
        </p:nvSpPr>
        <p:spPr bwMode="auto">
          <a:xfrm>
            <a:off x="0" y="3063800"/>
            <a:ext cx="12192000" cy="3794197"/>
          </a:xfrm>
          <a:custGeom>
            <a:avLst/>
            <a:gdLst>
              <a:gd name="connsiteX0" fmla="*/ 0 w 12192000"/>
              <a:gd name="connsiteY0" fmla="*/ 0 h 3009564"/>
              <a:gd name="connsiteX1" fmla="*/ 241697 w 12192000"/>
              <a:gd name="connsiteY1" fmla="*/ 0 h 3009564"/>
              <a:gd name="connsiteX2" fmla="*/ 464401 w 12192000"/>
              <a:gd name="connsiteY2" fmla="*/ 147618 h 3009564"/>
              <a:gd name="connsiteX3" fmla="*/ 481391 w 12192000"/>
              <a:gd name="connsiteY3" fmla="*/ 231774 h 3009564"/>
              <a:gd name="connsiteX4" fmla="*/ 481913 w 12192000"/>
              <a:gd name="connsiteY4" fmla="*/ 231774 h 3009564"/>
              <a:gd name="connsiteX5" fmla="*/ 481913 w 12192000"/>
              <a:gd name="connsiteY5" fmla="*/ 234361 h 3009564"/>
              <a:gd name="connsiteX6" fmla="*/ 483394 w 12192000"/>
              <a:gd name="connsiteY6" fmla="*/ 241697 h 3009564"/>
              <a:gd name="connsiteX7" fmla="*/ 483394 w 12192000"/>
              <a:gd name="connsiteY7" fmla="*/ 352488 h 3009564"/>
              <a:gd name="connsiteX8" fmla="*/ 483394 w 12192000"/>
              <a:gd name="connsiteY8" fmla="*/ 1346200 h 3009564"/>
              <a:gd name="connsiteX9" fmla="*/ 483394 w 12192000"/>
              <a:gd name="connsiteY9" fmla="*/ 1456991 h 3009564"/>
              <a:gd name="connsiteX10" fmla="*/ 481913 w 12192000"/>
              <a:gd name="connsiteY10" fmla="*/ 1456991 h 3009564"/>
              <a:gd name="connsiteX11" fmla="*/ 481913 w 12192000"/>
              <a:gd name="connsiteY11" fmla="*/ 2375508 h 3009564"/>
              <a:gd name="connsiteX12" fmla="*/ 622121 w 12192000"/>
              <a:gd name="connsiteY12" fmla="*/ 2515716 h 3009564"/>
              <a:gd name="connsiteX13" fmla="*/ 11573054 w 12192000"/>
              <a:gd name="connsiteY13" fmla="*/ 2515716 h 3009564"/>
              <a:gd name="connsiteX14" fmla="*/ 11713262 w 12192000"/>
              <a:gd name="connsiteY14" fmla="*/ 2375508 h 3009564"/>
              <a:gd name="connsiteX15" fmla="*/ 11713262 w 12192000"/>
              <a:gd name="connsiteY15" fmla="*/ 1456991 h 3009564"/>
              <a:gd name="connsiteX16" fmla="*/ 11708606 w 12192000"/>
              <a:gd name="connsiteY16" fmla="*/ 1456991 h 3009564"/>
              <a:gd name="connsiteX17" fmla="*/ 11708606 w 12192000"/>
              <a:gd name="connsiteY17" fmla="*/ 1346200 h 3009564"/>
              <a:gd name="connsiteX18" fmla="*/ 11708606 w 12192000"/>
              <a:gd name="connsiteY18" fmla="*/ 352488 h 3009564"/>
              <a:gd name="connsiteX19" fmla="*/ 11708606 w 12192000"/>
              <a:gd name="connsiteY19" fmla="*/ 241697 h 3009564"/>
              <a:gd name="connsiteX20" fmla="*/ 11950303 w 12192000"/>
              <a:gd name="connsiteY20" fmla="*/ 0 h 3009564"/>
              <a:gd name="connsiteX21" fmla="*/ 12192000 w 12192000"/>
              <a:gd name="connsiteY21" fmla="*/ 0 h 3009564"/>
              <a:gd name="connsiteX22" fmla="*/ 12192000 w 12192000"/>
              <a:gd name="connsiteY22" fmla="*/ 110791 h 3009564"/>
              <a:gd name="connsiteX23" fmla="*/ 12192000 w 12192000"/>
              <a:gd name="connsiteY23" fmla="*/ 231774 h 3009564"/>
              <a:gd name="connsiteX24" fmla="*/ 12192000 w 12192000"/>
              <a:gd name="connsiteY24" fmla="*/ 342565 h 3009564"/>
              <a:gd name="connsiteX25" fmla="*/ 12192000 w 12192000"/>
              <a:gd name="connsiteY25" fmla="*/ 1104503 h 3009564"/>
              <a:gd name="connsiteX26" fmla="*/ 12192000 w 12192000"/>
              <a:gd name="connsiteY26" fmla="*/ 1215294 h 3009564"/>
              <a:gd name="connsiteX27" fmla="*/ 12192000 w 12192000"/>
              <a:gd name="connsiteY27" fmla="*/ 2898773 h 3009564"/>
              <a:gd name="connsiteX28" fmla="*/ 12192000 w 12192000"/>
              <a:gd name="connsiteY28" fmla="*/ 3009564 h 3009564"/>
              <a:gd name="connsiteX29" fmla="*/ 0 w 12192000"/>
              <a:gd name="connsiteY29" fmla="*/ 3009564 h 3009564"/>
              <a:gd name="connsiteX30" fmla="*/ 0 w 12192000"/>
              <a:gd name="connsiteY30" fmla="*/ 2898773 h 3009564"/>
              <a:gd name="connsiteX31" fmla="*/ 0 w 12192000"/>
              <a:gd name="connsiteY31" fmla="*/ 1215294 h 3009564"/>
              <a:gd name="connsiteX32" fmla="*/ 0 w 12192000"/>
              <a:gd name="connsiteY32" fmla="*/ 1104503 h 3009564"/>
              <a:gd name="connsiteX33" fmla="*/ 0 w 12192000"/>
              <a:gd name="connsiteY33" fmla="*/ 342565 h 3009564"/>
              <a:gd name="connsiteX34" fmla="*/ 0 w 12192000"/>
              <a:gd name="connsiteY34" fmla="*/ 231774 h 3009564"/>
              <a:gd name="connsiteX35" fmla="*/ 0 w 12192000"/>
              <a:gd name="connsiteY35" fmla="*/ 110791 h 300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3009564">
                <a:moveTo>
                  <a:pt x="0" y="0"/>
                </a:moveTo>
                <a:lnTo>
                  <a:pt x="241697" y="0"/>
                </a:lnTo>
                <a:cubicBezTo>
                  <a:pt x="341812" y="0"/>
                  <a:pt x="427709" y="60869"/>
                  <a:pt x="464401" y="147618"/>
                </a:cubicBezTo>
                <a:lnTo>
                  <a:pt x="481391" y="231774"/>
                </a:lnTo>
                <a:lnTo>
                  <a:pt x="481913" y="231774"/>
                </a:lnTo>
                <a:lnTo>
                  <a:pt x="481913" y="234361"/>
                </a:lnTo>
                <a:lnTo>
                  <a:pt x="483394" y="241697"/>
                </a:lnTo>
                <a:lnTo>
                  <a:pt x="483394" y="352488"/>
                </a:lnTo>
                <a:lnTo>
                  <a:pt x="483394" y="1346200"/>
                </a:lnTo>
                <a:lnTo>
                  <a:pt x="483394" y="1456991"/>
                </a:lnTo>
                <a:lnTo>
                  <a:pt x="481913" y="1456991"/>
                </a:lnTo>
                <a:lnTo>
                  <a:pt x="481913" y="2375508"/>
                </a:lnTo>
                <a:cubicBezTo>
                  <a:pt x="481913" y="2452943"/>
                  <a:pt x="544686" y="2515716"/>
                  <a:pt x="622121" y="2515716"/>
                </a:cubicBezTo>
                <a:lnTo>
                  <a:pt x="11573054" y="2515716"/>
                </a:lnTo>
                <a:cubicBezTo>
                  <a:pt x="11650489" y="2515716"/>
                  <a:pt x="11713262" y="2452943"/>
                  <a:pt x="11713262" y="2375508"/>
                </a:cubicBezTo>
                <a:lnTo>
                  <a:pt x="11713262" y="1456991"/>
                </a:lnTo>
                <a:lnTo>
                  <a:pt x="11708606" y="1456991"/>
                </a:lnTo>
                <a:lnTo>
                  <a:pt x="11708606" y="1346200"/>
                </a:lnTo>
                <a:lnTo>
                  <a:pt x="11708606" y="352488"/>
                </a:lnTo>
                <a:lnTo>
                  <a:pt x="11708606" y="241697"/>
                </a:lnTo>
                <a:cubicBezTo>
                  <a:pt x="11708606" y="108211"/>
                  <a:pt x="11816817" y="0"/>
                  <a:pt x="11950303" y="0"/>
                </a:cubicBezTo>
                <a:lnTo>
                  <a:pt x="12192000" y="0"/>
                </a:lnTo>
                <a:lnTo>
                  <a:pt x="12192000" y="110791"/>
                </a:lnTo>
                <a:lnTo>
                  <a:pt x="12192000" y="231774"/>
                </a:lnTo>
                <a:lnTo>
                  <a:pt x="12192000" y="342565"/>
                </a:lnTo>
                <a:lnTo>
                  <a:pt x="12192000" y="1104503"/>
                </a:lnTo>
                <a:lnTo>
                  <a:pt x="12192000" y="1215294"/>
                </a:lnTo>
                <a:lnTo>
                  <a:pt x="12192000" y="2898773"/>
                </a:lnTo>
                <a:lnTo>
                  <a:pt x="12192000" y="3009564"/>
                </a:lnTo>
                <a:lnTo>
                  <a:pt x="0" y="3009564"/>
                </a:lnTo>
                <a:lnTo>
                  <a:pt x="0" y="2898773"/>
                </a:lnTo>
                <a:lnTo>
                  <a:pt x="0" y="1215294"/>
                </a:lnTo>
                <a:lnTo>
                  <a:pt x="0" y="1104503"/>
                </a:lnTo>
                <a:lnTo>
                  <a:pt x="0" y="342565"/>
                </a:lnTo>
                <a:lnTo>
                  <a:pt x="0" y="231774"/>
                </a:lnTo>
                <a:lnTo>
                  <a:pt x="0" y="110791"/>
                </a:lnTo>
                <a:close/>
              </a:path>
            </a:pathLst>
          </a:cu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94360" tIns="45720" rIns="59436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0" name="Rectangle: Rounded Corners 9">
            <a:extLst>
              <a:ext uri="{FF2B5EF4-FFF2-40B4-BE49-F238E27FC236}">
                <a16:creationId xmlns:a16="http://schemas.microsoft.com/office/drawing/2014/main" id="{0EF03BA2-2526-E383-91D0-D605D99626DA}"/>
              </a:ext>
              <a:ext uri="{C183D7F6-B498-43B3-948B-1728B52AA6E4}">
                <adec:decorative xmlns:adec="http://schemas.microsoft.com/office/drawing/2017/decorative" val="1"/>
              </a:ext>
            </a:extLst>
          </p:cNvPr>
          <p:cNvSpPr>
            <a:spLocks/>
          </p:cNvSpPr>
          <p:nvPr/>
        </p:nvSpPr>
        <p:spPr>
          <a:xfrm>
            <a:off x="174013" y="2220291"/>
            <a:ext cx="6716853" cy="4586342"/>
          </a:xfrm>
          <a:prstGeom prst="roundRect">
            <a:avLst>
              <a:gd name="adj" fmla="val 226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BFBC450-1266-CDB7-81E7-B39ACEFAC56F}"/>
              </a:ext>
            </a:extLst>
          </p:cNvPr>
          <p:cNvSpPr>
            <a:spLocks noGrp="1"/>
          </p:cNvSpPr>
          <p:nvPr>
            <p:ph type="title"/>
          </p:nvPr>
        </p:nvSpPr>
        <p:spPr>
          <a:xfrm>
            <a:off x="588263" y="457200"/>
            <a:ext cx="11018520" cy="492443"/>
          </a:xfrm>
        </p:spPr>
        <p:txBody>
          <a:bodyPr>
            <a:normAutofit/>
          </a:bodyPr>
          <a:lstStyle/>
          <a:p>
            <a:r>
              <a:rPr lang="pt-br">
                <a:solidFill>
                  <a:schemeClr val="bg1"/>
                </a:solidFill>
                <a:ea typeface="+mj-ea"/>
                <a:cs typeface="+mj-cs"/>
              </a:rPr>
              <a:t>Revisor de currículos</a:t>
            </a:r>
          </a:p>
        </p:txBody>
      </p:sp>
      <p:sp>
        <p:nvSpPr>
          <p:cNvPr id="13" name="Rectangle 12">
            <a:extLst>
              <a:ext uri="{FF2B5EF4-FFF2-40B4-BE49-F238E27FC236}">
                <a16:creationId xmlns:a16="http://schemas.microsoft.com/office/drawing/2014/main" id="{F4E73092-4476-CD83-8510-A043A6315ACB}"/>
              </a:ext>
            </a:extLst>
          </p:cNvPr>
          <p:cNvSpPr/>
          <p:nvPr/>
        </p:nvSpPr>
        <p:spPr>
          <a:xfrm>
            <a:off x="0" y="1301068"/>
            <a:ext cx="12192000" cy="830997"/>
          </a:xfrm>
          <a:prstGeom prst="rect">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600"/>
              </a:spcBef>
              <a:spcAft>
                <a:spcPts val="0"/>
              </a:spcAft>
              <a:buClrTx/>
              <a:buSzTx/>
              <a:buFontTx/>
              <a:buNone/>
              <a:tabLst/>
              <a:defRPr/>
            </a:pPr>
            <a:r>
              <a:rPr kumimoji="0" lang="pt-br" sz="1200" b="0" i="0" u="none" strike="noStrike" kern="1200" cap="none" spc="-10" normalizeH="0" noProof="0" dirty="0">
                <a:ln>
                  <a:noFill/>
                </a:ln>
                <a:solidFill>
                  <a:srgbClr val="091F2C"/>
                </a:solidFill>
                <a:effectLst/>
                <a:uLnTx/>
                <a:uFillTx/>
                <a:latin typeface="Segoe Sans Display"/>
                <a:ea typeface="+mn-ea"/>
                <a:cs typeface="+mn-cs"/>
              </a:rPr>
              <a:t>Um agente revisor de currículos pode ser criado para agilizar o processo de recrutamento, avaliando currículos em relação às descrições de cargos. Esse agente pode analisar automaticamente currículos armazenados em uma biblioteca do SharePoint, compará-los com critérios de trabalho predefinidos e pontuar candidatos com base em suas qualificações. Ele também pode responder a perguntas sobre candidatos específicos, fornecendo informações sobre sua adequação para a função. </a:t>
            </a:r>
            <a:endParaRPr kumimoji="0" lang="en-US" sz="1800" b="0" i="0" u="none" strike="noStrike" kern="1200" cap="none" spc="-10" normalizeH="0" noProof="0" dirty="0">
              <a:ln>
                <a:noFill/>
              </a:ln>
              <a:solidFill>
                <a:srgbClr val="FFFFFF"/>
              </a:solidFill>
              <a:effectLst/>
              <a:uLnTx/>
              <a:uFillTx/>
              <a:latin typeface="Segoe Sans Display"/>
              <a:ea typeface="+mn-ea"/>
              <a:cs typeface="+mn-cs"/>
            </a:endParaRPr>
          </a:p>
        </p:txBody>
      </p:sp>
      <p:sp>
        <p:nvSpPr>
          <p:cNvPr id="7" name="TextBox 6">
            <a:extLst>
              <a:ext uri="{FF2B5EF4-FFF2-40B4-BE49-F238E27FC236}">
                <a16:creationId xmlns:a16="http://schemas.microsoft.com/office/drawing/2014/main" id="{DB517687-D8D6-462B-C2D6-35558DC1DD83}"/>
              </a:ext>
            </a:extLst>
          </p:cNvPr>
          <p:cNvSpPr txBox="1"/>
          <p:nvPr/>
        </p:nvSpPr>
        <p:spPr>
          <a:xfrm>
            <a:off x="376114" y="2346153"/>
            <a:ext cx="6124034" cy="4425827"/>
          </a:xfrm>
          <a:prstGeom prst="rect">
            <a:avLst/>
          </a:prstGeom>
          <a:noFill/>
        </p:spPr>
        <p:txBody>
          <a:bodyPr wrap="square" lIns="0" tIns="0" rIns="0" bIns="0" rtlCol="0" anchor="t">
            <a:spAutoFit/>
          </a:bodyPr>
          <a:lstStyle/>
          <a:p>
            <a:pPr marL="0" marR="0" lvl="0" indent="0" algn="l" defTabSz="914400" rtl="0" eaLnBrk="1" fontAlgn="auto" latinLnBrk="0" hangingPunct="1">
              <a:lnSpc>
                <a:spcPct val="95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Exemplo de descrição/o que você gostaria que ele fizesse: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Você é um agente revisor de currículos criado para agilizar o processo de recrutamento, avaliando currículos em relação às descrições de cargos. Você sabe tudo sobre o processo de recrutamento pelos documentos que compartilhamos com você e fica feliz em ajudar os recrutados a obter as informações de que precisam. Você pode ajudar com tarefas como analisar currículos armazenados em uma biblioteca do SharePoint, compará-los com critérios de trabalho predefinidos e pontuar candidatos com base em suas qualificações. Você também pode responder a perguntas sobre candidatos específicos, fornecendo informações sobre sua adequação para a função. Seu objetivo é garantir que os recrutadores possam identificar com eficiência os candidatos mais adequados para as vagas abertas</a:t>
            </a:r>
          </a:p>
          <a:p>
            <a:pPr marL="0" marR="0" lvl="0" indent="0" algn="l" defTabSz="914400" rtl="0" eaLnBrk="1" fontAlgn="auto" latinLnBrk="0" hangingPunct="1">
              <a:lnSpc>
                <a:spcPct val="95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Confirmação de nomeação: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Revisor de currículos </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95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A ser enfatizado/evitado: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Revisor de currículos Seja claro e conciso e evite respostas longas. Sempre que possível, consulte principalmente o conhecimento compartilhado com você.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Se você não souber a resposta, encaminhe-os para a equipe de RH</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95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Como se comunicar: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Amigável e profissional</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95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8661C5"/>
                </a:solidFill>
                <a:effectLst/>
                <a:uLnTx/>
                <a:uFillTx/>
                <a:latin typeface="Segoe Sans Display Semibold"/>
                <a:ea typeface="+mn-ea"/>
                <a:cs typeface="+mn-cs"/>
              </a:rPr>
              <a:t>Movimentação para configurar</a:t>
            </a:r>
            <a:endParaRPr kumimoji="0" lang="en-US" sz="1100" b="0" i="0" u="none" strike="noStrike" kern="100" cap="none" spc="0" normalizeH="0" baseline="0" noProof="0" dirty="0">
              <a:ln>
                <a:noFill/>
              </a:ln>
              <a:solidFill>
                <a:srgbClr val="091F2C"/>
              </a:solidFill>
              <a:effectLst/>
              <a:uLnTx/>
              <a:uFillTx/>
              <a:latin typeface="Segoe Sans Display Semibold"/>
              <a:ea typeface="+mn-ea"/>
              <a:cs typeface="+mn-cs"/>
            </a:endParaRPr>
          </a:p>
          <a:p>
            <a:pPr marL="0" marR="0" lvl="0" indent="0" algn="l" defTabSz="914400" rtl="0" eaLnBrk="1" fontAlgn="auto" latinLnBrk="0" hangingPunct="1">
              <a:lnSpc>
                <a:spcPct val="95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Prompts iniciais: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Deixar como está</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95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Conhecimento: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Use um site do SharePoint com currículos e descrições de cargos</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95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Perguntas a serem feitas: </a:t>
            </a:r>
            <a:endParaRPr kumimoji="0" lang="en-US" sz="1100" b="0" i="0" u="none" strike="noStrike" kern="100" cap="none" spc="0" normalizeH="0" baseline="0" noProof="0" dirty="0">
              <a:ln>
                <a:noFill/>
              </a:ln>
              <a:solidFill>
                <a:srgbClr val="091F2C"/>
              </a:solidFill>
              <a:effectLst/>
              <a:uLnTx/>
              <a:uFillTx/>
              <a:latin typeface="Segoe Sans Display Semibold"/>
              <a:ea typeface="+mn-ea"/>
              <a:cs typeface="+mn-cs"/>
            </a:endParaRPr>
          </a:p>
          <a:p>
            <a:pPr marL="209550" marR="0" lvl="0" indent="-123825" algn="l" defTabSz="914400" rtl="0" eaLnBrk="1" fontAlgn="auto" latinLnBrk="0" hangingPunct="1">
              <a:lnSpc>
                <a:spcPct val="95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Você pode analisar os currículos armazenados na biblioteca do SharePoint e fornecer um resumo </a:t>
            </a:r>
            <a:br>
              <a:rPr kumimoji="0" lang="pt-br" sz="10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dos principais candidatos?</a:t>
            </a:r>
            <a:endParaRPr kumimoji="0" lang="en-US" sz="1000" b="0" i="0" u="none" strike="noStrike" kern="100" cap="none" spc="0" normalizeH="0" baseline="0" noProof="0" dirty="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95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Que pontuação você atribui ao candidato James Kelly e quais fatores influenciaram sua pontuação </a:t>
            </a:r>
            <a:br>
              <a:rPr kumimoji="0" lang="pt-br" sz="10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com base na descrição do trabalho?</a:t>
            </a:r>
            <a:endParaRPr kumimoji="0" lang="en-US" sz="1000" b="0" i="0" u="none" strike="noStrike" kern="100" cap="none" spc="0" normalizeH="0" baseline="0" noProof="0" dirty="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95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Qual candidato você recomenda para esta função com base na comparação do currículo com os critérios do trabalho?</a:t>
            </a:r>
            <a:endParaRPr kumimoji="0" lang="en-US" sz="1800" b="0" i="0" u="none" strike="noStrike" kern="1200" cap="none" spc="0" normalizeH="0" baseline="0" noProof="0" dirty="0">
              <a:ln>
                <a:noFill/>
              </a:ln>
              <a:solidFill>
                <a:srgbClr val="091F2C"/>
              </a:solidFill>
              <a:effectLst/>
              <a:uLnTx/>
              <a:uFillTx/>
              <a:latin typeface="Segoe Sans Display"/>
              <a:ea typeface="+mn-ea"/>
              <a:cs typeface="+mn-cs"/>
            </a:endParaRPr>
          </a:p>
        </p:txBody>
      </p:sp>
      <p:sp>
        <p:nvSpPr>
          <p:cNvPr id="11" name="Rectangle: Top Corners Rounded 10">
            <a:extLst>
              <a:ext uri="{FF2B5EF4-FFF2-40B4-BE49-F238E27FC236}">
                <a16:creationId xmlns:a16="http://schemas.microsoft.com/office/drawing/2014/main" id="{5C733C16-8E9A-9B74-6B62-6FB803E0A9BE}"/>
              </a:ext>
              <a:ext uri="{C183D7F6-B498-43B3-948B-1728B52AA6E4}">
                <adec:decorative xmlns:adec="http://schemas.microsoft.com/office/drawing/2017/decorative" val="1"/>
              </a:ext>
            </a:extLst>
          </p:cNvPr>
          <p:cNvSpPr/>
          <p:nvPr/>
        </p:nvSpPr>
        <p:spPr>
          <a:xfrm rot="16200000">
            <a:off x="7515153" y="1953296"/>
            <a:ext cx="4315872" cy="5081607"/>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8" name="Picture 7" descr="Exemplo de chat do agente do Revisor de currículos">
            <a:extLst>
              <a:ext uri="{FF2B5EF4-FFF2-40B4-BE49-F238E27FC236}">
                <a16:creationId xmlns:a16="http://schemas.microsoft.com/office/drawing/2014/main" id="{601EB4F9-82C7-60F5-1832-F24FC38736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3934" y="2496910"/>
            <a:ext cx="4267470" cy="4034519"/>
          </a:xfrm>
          <a:prstGeom prst="rect">
            <a:avLst/>
          </a:prstGeom>
        </p:spPr>
      </p:pic>
    </p:spTree>
    <p:extLst>
      <p:ext uri="{BB962C8B-B14F-4D97-AF65-F5344CB8AC3E}">
        <p14:creationId xmlns:p14="http://schemas.microsoft.com/office/powerpoint/2010/main" val="114472898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F6FF4-775A-E04A-0E95-931F8E93576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7BD0B21-7E9E-71AE-FBB7-DD626BC6FD16}"/>
              </a:ext>
              <a:ext uri="{C183D7F6-B498-43B3-948B-1728B52AA6E4}">
                <adec:decorative xmlns:adec="http://schemas.microsoft.com/office/drawing/2017/decorative" val="1"/>
              </a:ext>
            </a:extLst>
          </p:cNvPr>
          <p:cNvSpPr/>
          <p:nvPr/>
        </p:nvSpPr>
        <p:spPr>
          <a:xfrm>
            <a:off x="0" y="1"/>
            <a:ext cx="12192000" cy="11506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 name="Rectangle 4">
            <a:extLst>
              <a:ext uri="{FF2B5EF4-FFF2-40B4-BE49-F238E27FC236}">
                <a16:creationId xmlns:a16="http://schemas.microsoft.com/office/drawing/2014/main" id="{ABAE6FDD-A1A2-3DA7-B737-DBD9B89B77DB}"/>
              </a:ext>
              <a:ext uri="{C183D7F6-B498-43B3-948B-1728B52AA6E4}">
                <adec:decorative xmlns:adec="http://schemas.microsoft.com/office/drawing/2017/decorative" val="1"/>
              </a:ext>
            </a:extLst>
          </p:cNvPr>
          <p:cNvSpPr/>
          <p:nvPr/>
        </p:nvSpPr>
        <p:spPr>
          <a:xfrm>
            <a:off x="0" y="115062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4" name="Freeform: Shape 3">
            <a:extLst>
              <a:ext uri="{FF2B5EF4-FFF2-40B4-BE49-F238E27FC236}">
                <a16:creationId xmlns:a16="http://schemas.microsoft.com/office/drawing/2014/main" id="{64DA7892-1904-2039-4079-75B00DDB27A9}"/>
              </a:ext>
              <a:ext uri="{C183D7F6-B498-43B3-948B-1728B52AA6E4}">
                <adec:decorative xmlns:adec="http://schemas.microsoft.com/office/drawing/2017/decorative" val="1"/>
              </a:ext>
            </a:extLst>
          </p:cNvPr>
          <p:cNvSpPr/>
          <p:nvPr/>
        </p:nvSpPr>
        <p:spPr bwMode="auto">
          <a:xfrm>
            <a:off x="0" y="3063800"/>
            <a:ext cx="12192000" cy="3794197"/>
          </a:xfrm>
          <a:custGeom>
            <a:avLst/>
            <a:gdLst>
              <a:gd name="connsiteX0" fmla="*/ 0 w 12192000"/>
              <a:gd name="connsiteY0" fmla="*/ 0 h 3009564"/>
              <a:gd name="connsiteX1" fmla="*/ 241697 w 12192000"/>
              <a:gd name="connsiteY1" fmla="*/ 0 h 3009564"/>
              <a:gd name="connsiteX2" fmla="*/ 464401 w 12192000"/>
              <a:gd name="connsiteY2" fmla="*/ 147618 h 3009564"/>
              <a:gd name="connsiteX3" fmla="*/ 481391 w 12192000"/>
              <a:gd name="connsiteY3" fmla="*/ 231774 h 3009564"/>
              <a:gd name="connsiteX4" fmla="*/ 481913 w 12192000"/>
              <a:gd name="connsiteY4" fmla="*/ 231774 h 3009564"/>
              <a:gd name="connsiteX5" fmla="*/ 481913 w 12192000"/>
              <a:gd name="connsiteY5" fmla="*/ 234361 h 3009564"/>
              <a:gd name="connsiteX6" fmla="*/ 483394 w 12192000"/>
              <a:gd name="connsiteY6" fmla="*/ 241697 h 3009564"/>
              <a:gd name="connsiteX7" fmla="*/ 483394 w 12192000"/>
              <a:gd name="connsiteY7" fmla="*/ 352488 h 3009564"/>
              <a:gd name="connsiteX8" fmla="*/ 483394 w 12192000"/>
              <a:gd name="connsiteY8" fmla="*/ 1346200 h 3009564"/>
              <a:gd name="connsiteX9" fmla="*/ 483394 w 12192000"/>
              <a:gd name="connsiteY9" fmla="*/ 1456991 h 3009564"/>
              <a:gd name="connsiteX10" fmla="*/ 481913 w 12192000"/>
              <a:gd name="connsiteY10" fmla="*/ 1456991 h 3009564"/>
              <a:gd name="connsiteX11" fmla="*/ 481913 w 12192000"/>
              <a:gd name="connsiteY11" fmla="*/ 2375508 h 3009564"/>
              <a:gd name="connsiteX12" fmla="*/ 622121 w 12192000"/>
              <a:gd name="connsiteY12" fmla="*/ 2515716 h 3009564"/>
              <a:gd name="connsiteX13" fmla="*/ 11573054 w 12192000"/>
              <a:gd name="connsiteY13" fmla="*/ 2515716 h 3009564"/>
              <a:gd name="connsiteX14" fmla="*/ 11713262 w 12192000"/>
              <a:gd name="connsiteY14" fmla="*/ 2375508 h 3009564"/>
              <a:gd name="connsiteX15" fmla="*/ 11713262 w 12192000"/>
              <a:gd name="connsiteY15" fmla="*/ 1456991 h 3009564"/>
              <a:gd name="connsiteX16" fmla="*/ 11708606 w 12192000"/>
              <a:gd name="connsiteY16" fmla="*/ 1456991 h 3009564"/>
              <a:gd name="connsiteX17" fmla="*/ 11708606 w 12192000"/>
              <a:gd name="connsiteY17" fmla="*/ 1346200 h 3009564"/>
              <a:gd name="connsiteX18" fmla="*/ 11708606 w 12192000"/>
              <a:gd name="connsiteY18" fmla="*/ 352488 h 3009564"/>
              <a:gd name="connsiteX19" fmla="*/ 11708606 w 12192000"/>
              <a:gd name="connsiteY19" fmla="*/ 241697 h 3009564"/>
              <a:gd name="connsiteX20" fmla="*/ 11950303 w 12192000"/>
              <a:gd name="connsiteY20" fmla="*/ 0 h 3009564"/>
              <a:gd name="connsiteX21" fmla="*/ 12192000 w 12192000"/>
              <a:gd name="connsiteY21" fmla="*/ 0 h 3009564"/>
              <a:gd name="connsiteX22" fmla="*/ 12192000 w 12192000"/>
              <a:gd name="connsiteY22" fmla="*/ 110791 h 3009564"/>
              <a:gd name="connsiteX23" fmla="*/ 12192000 w 12192000"/>
              <a:gd name="connsiteY23" fmla="*/ 231774 h 3009564"/>
              <a:gd name="connsiteX24" fmla="*/ 12192000 w 12192000"/>
              <a:gd name="connsiteY24" fmla="*/ 342565 h 3009564"/>
              <a:gd name="connsiteX25" fmla="*/ 12192000 w 12192000"/>
              <a:gd name="connsiteY25" fmla="*/ 1104503 h 3009564"/>
              <a:gd name="connsiteX26" fmla="*/ 12192000 w 12192000"/>
              <a:gd name="connsiteY26" fmla="*/ 1215294 h 3009564"/>
              <a:gd name="connsiteX27" fmla="*/ 12192000 w 12192000"/>
              <a:gd name="connsiteY27" fmla="*/ 2898773 h 3009564"/>
              <a:gd name="connsiteX28" fmla="*/ 12192000 w 12192000"/>
              <a:gd name="connsiteY28" fmla="*/ 3009564 h 3009564"/>
              <a:gd name="connsiteX29" fmla="*/ 0 w 12192000"/>
              <a:gd name="connsiteY29" fmla="*/ 3009564 h 3009564"/>
              <a:gd name="connsiteX30" fmla="*/ 0 w 12192000"/>
              <a:gd name="connsiteY30" fmla="*/ 2898773 h 3009564"/>
              <a:gd name="connsiteX31" fmla="*/ 0 w 12192000"/>
              <a:gd name="connsiteY31" fmla="*/ 1215294 h 3009564"/>
              <a:gd name="connsiteX32" fmla="*/ 0 w 12192000"/>
              <a:gd name="connsiteY32" fmla="*/ 1104503 h 3009564"/>
              <a:gd name="connsiteX33" fmla="*/ 0 w 12192000"/>
              <a:gd name="connsiteY33" fmla="*/ 342565 h 3009564"/>
              <a:gd name="connsiteX34" fmla="*/ 0 w 12192000"/>
              <a:gd name="connsiteY34" fmla="*/ 231774 h 3009564"/>
              <a:gd name="connsiteX35" fmla="*/ 0 w 12192000"/>
              <a:gd name="connsiteY35" fmla="*/ 110791 h 300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3009564">
                <a:moveTo>
                  <a:pt x="0" y="0"/>
                </a:moveTo>
                <a:lnTo>
                  <a:pt x="241697" y="0"/>
                </a:lnTo>
                <a:cubicBezTo>
                  <a:pt x="341812" y="0"/>
                  <a:pt x="427709" y="60869"/>
                  <a:pt x="464401" y="147618"/>
                </a:cubicBezTo>
                <a:lnTo>
                  <a:pt x="481391" y="231774"/>
                </a:lnTo>
                <a:lnTo>
                  <a:pt x="481913" y="231774"/>
                </a:lnTo>
                <a:lnTo>
                  <a:pt x="481913" y="234361"/>
                </a:lnTo>
                <a:lnTo>
                  <a:pt x="483394" y="241697"/>
                </a:lnTo>
                <a:lnTo>
                  <a:pt x="483394" y="352488"/>
                </a:lnTo>
                <a:lnTo>
                  <a:pt x="483394" y="1346200"/>
                </a:lnTo>
                <a:lnTo>
                  <a:pt x="483394" y="1456991"/>
                </a:lnTo>
                <a:lnTo>
                  <a:pt x="481913" y="1456991"/>
                </a:lnTo>
                <a:lnTo>
                  <a:pt x="481913" y="2375508"/>
                </a:lnTo>
                <a:cubicBezTo>
                  <a:pt x="481913" y="2452943"/>
                  <a:pt x="544686" y="2515716"/>
                  <a:pt x="622121" y="2515716"/>
                </a:cubicBezTo>
                <a:lnTo>
                  <a:pt x="11573054" y="2515716"/>
                </a:lnTo>
                <a:cubicBezTo>
                  <a:pt x="11650489" y="2515716"/>
                  <a:pt x="11713262" y="2452943"/>
                  <a:pt x="11713262" y="2375508"/>
                </a:cubicBezTo>
                <a:lnTo>
                  <a:pt x="11713262" y="1456991"/>
                </a:lnTo>
                <a:lnTo>
                  <a:pt x="11708606" y="1456991"/>
                </a:lnTo>
                <a:lnTo>
                  <a:pt x="11708606" y="1346200"/>
                </a:lnTo>
                <a:lnTo>
                  <a:pt x="11708606" y="352488"/>
                </a:lnTo>
                <a:lnTo>
                  <a:pt x="11708606" y="241697"/>
                </a:lnTo>
                <a:cubicBezTo>
                  <a:pt x="11708606" y="108211"/>
                  <a:pt x="11816817" y="0"/>
                  <a:pt x="11950303" y="0"/>
                </a:cubicBezTo>
                <a:lnTo>
                  <a:pt x="12192000" y="0"/>
                </a:lnTo>
                <a:lnTo>
                  <a:pt x="12192000" y="110791"/>
                </a:lnTo>
                <a:lnTo>
                  <a:pt x="12192000" y="231774"/>
                </a:lnTo>
                <a:lnTo>
                  <a:pt x="12192000" y="342565"/>
                </a:lnTo>
                <a:lnTo>
                  <a:pt x="12192000" y="1104503"/>
                </a:lnTo>
                <a:lnTo>
                  <a:pt x="12192000" y="1215294"/>
                </a:lnTo>
                <a:lnTo>
                  <a:pt x="12192000" y="2898773"/>
                </a:lnTo>
                <a:lnTo>
                  <a:pt x="12192000" y="3009564"/>
                </a:lnTo>
                <a:lnTo>
                  <a:pt x="0" y="3009564"/>
                </a:lnTo>
                <a:lnTo>
                  <a:pt x="0" y="2898773"/>
                </a:lnTo>
                <a:lnTo>
                  <a:pt x="0" y="1215294"/>
                </a:lnTo>
                <a:lnTo>
                  <a:pt x="0" y="1104503"/>
                </a:lnTo>
                <a:lnTo>
                  <a:pt x="0" y="342565"/>
                </a:lnTo>
                <a:lnTo>
                  <a:pt x="0" y="231774"/>
                </a:lnTo>
                <a:lnTo>
                  <a:pt x="0" y="110791"/>
                </a:lnTo>
                <a:close/>
              </a:path>
            </a:pathLst>
          </a:cu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94360" tIns="45720" rIns="59436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0" name="Rectangle: Rounded Corners 9">
            <a:extLst>
              <a:ext uri="{FF2B5EF4-FFF2-40B4-BE49-F238E27FC236}">
                <a16:creationId xmlns:a16="http://schemas.microsoft.com/office/drawing/2014/main" id="{0EF03BA2-2526-E383-91D0-D605D99626DA}"/>
              </a:ext>
              <a:ext uri="{C183D7F6-B498-43B3-948B-1728B52AA6E4}">
                <adec:decorative xmlns:adec="http://schemas.microsoft.com/office/drawing/2017/decorative" val="1"/>
              </a:ext>
            </a:extLst>
          </p:cNvPr>
          <p:cNvSpPr>
            <a:spLocks/>
          </p:cNvSpPr>
          <p:nvPr/>
        </p:nvSpPr>
        <p:spPr>
          <a:xfrm>
            <a:off x="174013" y="2261112"/>
            <a:ext cx="6716853" cy="4429860"/>
          </a:xfrm>
          <a:prstGeom prst="roundRect">
            <a:avLst>
              <a:gd name="adj" fmla="val 226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BFBC450-1266-CDB7-81E7-B39ACEFAC56F}"/>
              </a:ext>
            </a:extLst>
          </p:cNvPr>
          <p:cNvSpPr>
            <a:spLocks noGrp="1"/>
          </p:cNvSpPr>
          <p:nvPr>
            <p:ph type="title"/>
          </p:nvPr>
        </p:nvSpPr>
        <p:spPr>
          <a:xfrm>
            <a:off x="588263" y="457200"/>
            <a:ext cx="11018520" cy="492443"/>
          </a:xfrm>
        </p:spPr>
        <p:txBody>
          <a:bodyPr>
            <a:normAutofit/>
          </a:bodyPr>
          <a:lstStyle/>
          <a:p>
            <a:r>
              <a:rPr lang="pt-br">
                <a:solidFill>
                  <a:schemeClr val="bg1"/>
                </a:solidFill>
                <a:ea typeface="+mj-ea"/>
                <a:cs typeface="+mj-cs"/>
              </a:rPr>
              <a:t>Revisão de contrato</a:t>
            </a:r>
          </a:p>
        </p:txBody>
      </p:sp>
      <p:sp>
        <p:nvSpPr>
          <p:cNvPr id="13" name="Rectangle 12">
            <a:extLst>
              <a:ext uri="{FF2B5EF4-FFF2-40B4-BE49-F238E27FC236}">
                <a16:creationId xmlns:a16="http://schemas.microsoft.com/office/drawing/2014/main" id="{F4E73092-4476-CD83-8510-A043A6315ACB}"/>
              </a:ext>
            </a:extLst>
          </p:cNvPr>
          <p:cNvSpPr/>
          <p:nvPr/>
        </p:nvSpPr>
        <p:spPr>
          <a:xfrm>
            <a:off x="0" y="1301068"/>
            <a:ext cx="12192000" cy="830997"/>
          </a:xfrm>
          <a:prstGeom prst="rect">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6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agente de revisão de contrato foi criado para auxiliar equipes jurídicas e gerentes de contratos, automatizando a revisão e análise de documentos legais. Esse agente pode identificar rapidamente as principais cláusulas, garantir a conformidade com os padrões legais, avaliar riscos potenciais, explicar cláusulas específicas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 fornecer resumos de contratos longos, garantindo que nada seja esquecido.</a:t>
            </a:r>
            <a:endParaRPr kumimoji="0" lang="en-US" sz="1800" b="0" i="0" u="none" strike="noStrike" kern="1200" cap="none" spc="0" normalizeH="0" baseline="0" noProof="0" dirty="0">
              <a:ln>
                <a:noFill/>
              </a:ln>
              <a:solidFill>
                <a:srgbClr val="FFFFFF"/>
              </a:solidFill>
              <a:effectLst/>
              <a:uLnTx/>
              <a:uFillTx/>
              <a:latin typeface="Segoe Sans Display"/>
              <a:ea typeface="+mn-ea"/>
              <a:cs typeface="+mn-cs"/>
            </a:endParaRPr>
          </a:p>
        </p:txBody>
      </p:sp>
      <p:sp>
        <p:nvSpPr>
          <p:cNvPr id="7" name="TextBox 6">
            <a:extLst>
              <a:ext uri="{FF2B5EF4-FFF2-40B4-BE49-F238E27FC236}">
                <a16:creationId xmlns:a16="http://schemas.microsoft.com/office/drawing/2014/main" id="{DB517687-D8D6-462B-C2D6-35558DC1DD83}"/>
              </a:ext>
            </a:extLst>
          </p:cNvPr>
          <p:cNvSpPr txBox="1"/>
          <p:nvPr/>
        </p:nvSpPr>
        <p:spPr>
          <a:xfrm>
            <a:off x="376114" y="2373367"/>
            <a:ext cx="6124034" cy="399340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Exemplo de descrição/o que você gostaria que ele fizesse: </a:t>
            </a:r>
            <a:r>
              <a:rPr kumimoji="0" lang="pt-br" sz="1100" b="0" i="1" u="none" strike="noStrike" kern="100" cap="none" spc="0" normalizeH="0" baseline="0" noProof="0" dirty="0">
                <a:ln>
                  <a:noFill/>
                </a:ln>
                <a:solidFill>
                  <a:srgbClr val="091F2C"/>
                </a:solidFill>
                <a:effectLst/>
                <a:uLnTx/>
                <a:uFillTx/>
                <a:latin typeface="Segoe Sans Display Semibold"/>
                <a:ea typeface="+mn-ea"/>
                <a:cs typeface="+mn-cs"/>
              </a:rPr>
              <a:t>Você é um agente de revisão de contrato criado para auxiliar equipes jurídicas e gerentes de contratos, automatizando a revisão e análise de documentos legais. Você sabe tudo sobre o processo de revisão de contrato pelos documentos que compartilhamos com você e fica feliz em ajudar as equipes jurídicas a obter </a:t>
            </a:r>
            <a:br>
              <a:rPr kumimoji="0" lang="pt-br" sz="1100" b="0" i="1" u="none" strike="noStrike" kern="100" cap="none" spc="0" normalizeH="0" baseline="0" noProof="0" dirty="0">
                <a:ln>
                  <a:noFill/>
                </a:ln>
                <a:solidFill>
                  <a:srgbClr val="091F2C"/>
                </a:solidFill>
                <a:effectLst/>
                <a:uLnTx/>
                <a:uFillTx/>
                <a:latin typeface="Segoe Sans Display Semibold"/>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Semibold"/>
                <a:ea typeface="+mn-ea"/>
                <a:cs typeface="+mn-cs"/>
              </a:rPr>
              <a:t>as informações de que precisam. Você pode ajudar com tarefas como identificar rapidamente </a:t>
            </a:r>
            <a:br>
              <a:rPr kumimoji="0" lang="pt-br" sz="1100" b="0" i="1" u="none" strike="noStrike" kern="100" cap="none" spc="0" normalizeH="0" baseline="0" noProof="0" dirty="0">
                <a:ln>
                  <a:noFill/>
                </a:ln>
                <a:solidFill>
                  <a:srgbClr val="091F2C"/>
                </a:solidFill>
                <a:effectLst/>
                <a:uLnTx/>
                <a:uFillTx/>
                <a:latin typeface="Segoe Sans Display Semibold"/>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Semibold"/>
                <a:ea typeface="+mn-ea"/>
                <a:cs typeface="+mn-cs"/>
              </a:rPr>
              <a:t>as principais cláusulas, garantir a conformidade com os padrões legais, avaliar riscos potenciais, explicar cláusulas específicas e fornecer resumos de contratos longos. Seu objetivo é garantir que nada seja esquecido e que o processo de revisão do contrato seja eficiente e completo</a:t>
            </a:r>
            <a:endParaRPr kumimoji="0" lang="en-US" sz="1100" b="0" i="0" u="none" strike="noStrike" kern="100" cap="none" spc="0" normalizeH="0" baseline="0" noProof="0" dirty="0">
              <a:ln>
                <a:noFill/>
              </a:ln>
              <a:solidFill>
                <a:srgbClr val="091F2C"/>
              </a:solidFill>
              <a:effectLst/>
              <a:uLnTx/>
              <a:uFillTx/>
              <a:latin typeface="Segoe Sans Display Semibold"/>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Confirmação de nomeação: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Revisão de contrato</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A ser enfatizado/evitado: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Seja claro e conciso e evite respostas longas. Sempre que possível, consulte principalmente o conhecimento compartilhado com você. Se você não souber a resposta, encaminhe os usuários para a equipe jurídica</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Como se comunicar: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Amigável e profissional</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8661C5"/>
                </a:solidFill>
                <a:effectLst/>
                <a:uLnTx/>
                <a:uFillTx/>
                <a:latin typeface="Segoe Sans Display Semibold"/>
                <a:ea typeface="+mn-ea"/>
                <a:cs typeface="+mn-cs"/>
              </a:rPr>
              <a:t>Movimentação para configurar</a:t>
            </a:r>
            <a:endParaRPr kumimoji="0" lang="en-US" sz="1100" b="0" i="0" u="none" strike="noStrike" kern="100" cap="none" spc="0" normalizeH="0" baseline="0" noProof="0" dirty="0">
              <a:ln>
                <a:noFill/>
              </a:ln>
              <a:solidFill>
                <a:srgbClr val="091F2C"/>
              </a:solidFill>
              <a:effectLst/>
              <a:uLnTx/>
              <a:uFillTx/>
              <a:latin typeface="Segoe Sans Display Semibold"/>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Prompts iniciais: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Deixar como está</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Conhecimento: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Use um site do SharePoint com contratos e instruções de revisão</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Perguntas a serem feitas: </a:t>
            </a:r>
            <a:endParaRPr kumimoji="0" lang="en-US" sz="1100" b="0" i="0" u="none" strike="noStrike" kern="100" cap="none" spc="0" normalizeH="0" baseline="0" noProof="0" dirty="0">
              <a:ln>
                <a:noFill/>
              </a:ln>
              <a:solidFill>
                <a:srgbClr val="091F2C"/>
              </a:solidFill>
              <a:effectLst/>
              <a:uLnTx/>
              <a:uFillTx/>
              <a:latin typeface="Segoe Sans Display Semibold"/>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Você consegue identificar as principais cláusulas do contrato de soluções XyZ?</a:t>
            </a:r>
            <a:endParaRPr kumimoji="0" lang="en-US" sz="1000" b="0" i="0" u="none" strike="noStrike" kern="100" cap="none" spc="0" normalizeH="0" baseline="0" noProof="0" dirty="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Você pode resumir o contrato de soluções XyZ?</a:t>
            </a:r>
            <a:endParaRPr kumimoji="0" lang="en-US" sz="1000" b="0" i="0" u="none" strike="noStrike" kern="100" cap="none" spc="0" normalizeH="0" baseline="0" noProof="0" dirty="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O contrato XyZ está em conformidade com nossos padrões e regulamentos legais?</a:t>
            </a:r>
            <a:endParaRPr kumimoji="0" lang="en-US" sz="1800" b="0" i="0" u="none" strike="noStrike" kern="1200" cap="none" spc="0" normalizeH="0" baseline="0" noProof="0" dirty="0">
              <a:ln>
                <a:noFill/>
              </a:ln>
              <a:solidFill>
                <a:srgbClr val="091F2C"/>
              </a:solidFill>
              <a:effectLst/>
              <a:uLnTx/>
              <a:uFillTx/>
              <a:latin typeface="Segoe Sans Display"/>
              <a:ea typeface="+mn-ea"/>
              <a:cs typeface="+mn-cs"/>
            </a:endParaRPr>
          </a:p>
        </p:txBody>
      </p:sp>
      <p:sp>
        <p:nvSpPr>
          <p:cNvPr id="11" name="Rectangle: Top Corners Rounded 10">
            <a:extLst>
              <a:ext uri="{FF2B5EF4-FFF2-40B4-BE49-F238E27FC236}">
                <a16:creationId xmlns:a16="http://schemas.microsoft.com/office/drawing/2014/main" id="{5C733C16-8E9A-9B74-6B62-6FB803E0A9BE}"/>
              </a:ext>
              <a:ext uri="{C183D7F6-B498-43B3-948B-1728B52AA6E4}">
                <adec:decorative xmlns:adec="http://schemas.microsoft.com/office/drawing/2017/decorative" val="1"/>
              </a:ext>
            </a:extLst>
          </p:cNvPr>
          <p:cNvSpPr/>
          <p:nvPr/>
        </p:nvSpPr>
        <p:spPr>
          <a:xfrm rot="16200000">
            <a:off x="7630815" y="1946493"/>
            <a:ext cx="4057337" cy="5095214"/>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6" name="Picture 5" descr="Exemplo de chat do agente do Assistente de revisão de contrato">
            <a:extLst>
              <a:ext uri="{FF2B5EF4-FFF2-40B4-BE49-F238E27FC236}">
                <a16:creationId xmlns:a16="http://schemas.microsoft.com/office/drawing/2014/main" id="{35BBEA49-502A-A019-DE97-58BC194E02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96204" y="2809874"/>
            <a:ext cx="4916129" cy="3326946"/>
          </a:xfrm>
          <a:prstGeom prst="rect">
            <a:avLst/>
          </a:prstGeom>
        </p:spPr>
      </p:pic>
    </p:spTree>
    <p:extLst>
      <p:ext uri="{BB962C8B-B14F-4D97-AF65-F5344CB8AC3E}">
        <p14:creationId xmlns:p14="http://schemas.microsoft.com/office/powerpoint/2010/main" val="24806847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F6FF4-775A-E04A-0E95-931F8E93576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7BD0B21-7E9E-71AE-FBB7-DD626BC6FD16}"/>
              </a:ext>
              <a:ext uri="{C183D7F6-B498-43B3-948B-1728B52AA6E4}">
                <adec:decorative xmlns:adec="http://schemas.microsoft.com/office/drawing/2017/decorative" val="1"/>
              </a:ext>
            </a:extLst>
          </p:cNvPr>
          <p:cNvSpPr/>
          <p:nvPr/>
        </p:nvSpPr>
        <p:spPr>
          <a:xfrm>
            <a:off x="0" y="1"/>
            <a:ext cx="12192000" cy="11506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 name="Rectangle 4">
            <a:extLst>
              <a:ext uri="{FF2B5EF4-FFF2-40B4-BE49-F238E27FC236}">
                <a16:creationId xmlns:a16="http://schemas.microsoft.com/office/drawing/2014/main" id="{ABAE6FDD-A1A2-3DA7-B737-DBD9B89B77DB}"/>
              </a:ext>
              <a:ext uri="{C183D7F6-B498-43B3-948B-1728B52AA6E4}">
                <adec:decorative xmlns:adec="http://schemas.microsoft.com/office/drawing/2017/decorative" val="1"/>
              </a:ext>
            </a:extLst>
          </p:cNvPr>
          <p:cNvSpPr/>
          <p:nvPr/>
        </p:nvSpPr>
        <p:spPr>
          <a:xfrm>
            <a:off x="0" y="115062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4" name="Freeform: Shape 3">
            <a:extLst>
              <a:ext uri="{FF2B5EF4-FFF2-40B4-BE49-F238E27FC236}">
                <a16:creationId xmlns:a16="http://schemas.microsoft.com/office/drawing/2014/main" id="{64DA7892-1904-2039-4079-75B00DDB27A9}"/>
              </a:ext>
              <a:ext uri="{C183D7F6-B498-43B3-948B-1728B52AA6E4}">
                <adec:decorative xmlns:adec="http://schemas.microsoft.com/office/drawing/2017/decorative" val="1"/>
              </a:ext>
            </a:extLst>
          </p:cNvPr>
          <p:cNvSpPr/>
          <p:nvPr/>
        </p:nvSpPr>
        <p:spPr bwMode="auto">
          <a:xfrm>
            <a:off x="0" y="3063800"/>
            <a:ext cx="12192000" cy="3794197"/>
          </a:xfrm>
          <a:custGeom>
            <a:avLst/>
            <a:gdLst>
              <a:gd name="connsiteX0" fmla="*/ 0 w 12192000"/>
              <a:gd name="connsiteY0" fmla="*/ 0 h 3009564"/>
              <a:gd name="connsiteX1" fmla="*/ 241697 w 12192000"/>
              <a:gd name="connsiteY1" fmla="*/ 0 h 3009564"/>
              <a:gd name="connsiteX2" fmla="*/ 464401 w 12192000"/>
              <a:gd name="connsiteY2" fmla="*/ 147618 h 3009564"/>
              <a:gd name="connsiteX3" fmla="*/ 481391 w 12192000"/>
              <a:gd name="connsiteY3" fmla="*/ 231774 h 3009564"/>
              <a:gd name="connsiteX4" fmla="*/ 481913 w 12192000"/>
              <a:gd name="connsiteY4" fmla="*/ 231774 h 3009564"/>
              <a:gd name="connsiteX5" fmla="*/ 481913 w 12192000"/>
              <a:gd name="connsiteY5" fmla="*/ 234361 h 3009564"/>
              <a:gd name="connsiteX6" fmla="*/ 483394 w 12192000"/>
              <a:gd name="connsiteY6" fmla="*/ 241697 h 3009564"/>
              <a:gd name="connsiteX7" fmla="*/ 483394 w 12192000"/>
              <a:gd name="connsiteY7" fmla="*/ 352488 h 3009564"/>
              <a:gd name="connsiteX8" fmla="*/ 483394 w 12192000"/>
              <a:gd name="connsiteY8" fmla="*/ 1346200 h 3009564"/>
              <a:gd name="connsiteX9" fmla="*/ 483394 w 12192000"/>
              <a:gd name="connsiteY9" fmla="*/ 1456991 h 3009564"/>
              <a:gd name="connsiteX10" fmla="*/ 481913 w 12192000"/>
              <a:gd name="connsiteY10" fmla="*/ 1456991 h 3009564"/>
              <a:gd name="connsiteX11" fmla="*/ 481913 w 12192000"/>
              <a:gd name="connsiteY11" fmla="*/ 2375508 h 3009564"/>
              <a:gd name="connsiteX12" fmla="*/ 622121 w 12192000"/>
              <a:gd name="connsiteY12" fmla="*/ 2515716 h 3009564"/>
              <a:gd name="connsiteX13" fmla="*/ 11573054 w 12192000"/>
              <a:gd name="connsiteY13" fmla="*/ 2515716 h 3009564"/>
              <a:gd name="connsiteX14" fmla="*/ 11713262 w 12192000"/>
              <a:gd name="connsiteY14" fmla="*/ 2375508 h 3009564"/>
              <a:gd name="connsiteX15" fmla="*/ 11713262 w 12192000"/>
              <a:gd name="connsiteY15" fmla="*/ 1456991 h 3009564"/>
              <a:gd name="connsiteX16" fmla="*/ 11708606 w 12192000"/>
              <a:gd name="connsiteY16" fmla="*/ 1456991 h 3009564"/>
              <a:gd name="connsiteX17" fmla="*/ 11708606 w 12192000"/>
              <a:gd name="connsiteY17" fmla="*/ 1346200 h 3009564"/>
              <a:gd name="connsiteX18" fmla="*/ 11708606 w 12192000"/>
              <a:gd name="connsiteY18" fmla="*/ 352488 h 3009564"/>
              <a:gd name="connsiteX19" fmla="*/ 11708606 w 12192000"/>
              <a:gd name="connsiteY19" fmla="*/ 241697 h 3009564"/>
              <a:gd name="connsiteX20" fmla="*/ 11950303 w 12192000"/>
              <a:gd name="connsiteY20" fmla="*/ 0 h 3009564"/>
              <a:gd name="connsiteX21" fmla="*/ 12192000 w 12192000"/>
              <a:gd name="connsiteY21" fmla="*/ 0 h 3009564"/>
              <a:gd name="connsiteX22" fmla="*/ 12192000 w 12192000"/>
              <a:gd name="connsiteY22" fmla="*/ 110791 h 3009564"/>
              <a:gd name="connsiteX23" fmla="*/ 12192000 w 12192000"/>
              <a:gd name="connsiteY23" fmla="*/ 231774 h 3009564"/>
              <a:gd name="connsiteX24" fmla="*/ 12192000 w 12192000"/>
              <a:gd name="connsiteY24" fmla="*/ 342565 h 3009564"/>
              <a:gd name="connsiteX25" fmla="*/ 12192000 w 12192000"/>
              <a:gd name="connsiteY25" fmla="*/ 1104503 h 3009564"/>
              <a:gd name="connsiteX26" fmla="*/ 12192000 w 12192000"/>
              <a:gd name="connsiteY26" fmla="*/ 1215294 h 3009564"/>
              <a:gd name="connsiteX27" fmla="*/ 12192000 w 12192000"/>
              <a:gd name="connsiteY27" fmla="*/ 2898773 h 3009564"/>
              <a:gd name="connsiteX28" fmla="*/ 12192000 w 12192000"/>
              <a:gd name="connsiteY28" fmla="*/ 3009564 h 3009564"/>
              <a:gd name="connsiteX29" fmla="*/ 0 w 12192000"/>
              <a:gd name="connsiteY29" fmla="*/ 3009564 h 3009564"/>
              <a:gd name="connsiteX30" fmla="*/ 0 w 12192000"/>
              <a:gd name="connsiteY30" fmla="*/ 2898773 h 3009564"/>
              <a:gd name="connsiteX31" fmla="*/ 0 w 12192000"/>
              <a:gd name="connsiteY31" fmla="*/ 1215294 h 3009564"/>
              <a:gd name="connsiteX32" fmla="*/ 0 w 12192000"/>
              <a:gd name="connsiteY32" fmla="*/ 1104503 h 3009564"/>
              <a:gd name="connsiteX33" fmla="*/ 0 w 12192000"/>
              <a:gd name="connsiteY33" fmla="*/ 342565 h 3009564"/>
              <a:gd name="connsiteX34" fmla="*/ 0 w 12192000"/>
              <a:gd name="connsiteY34" fmla="*/ 231774 h 3009564"/>
              <a:gd name="connsiteX35" fmla="*/ 0 w 12192000"/>
              <a:gd name="connsiteY35" fmla="*/ 110791 h 300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3009564">
                <a:moveTo>
                  <a:pt x="0" y="0"/>
                </a:moveTo>
                <a:lnTo>
                  <a:pt x="241697" y="0"/>
                </a:lnTo>
                <a:cubicBezTo>
                  <a:pt x="341812" y="0"/>
                  <a:pt x="427709" y="60869"/>
                  <a:pt x="464401" y="147618"/>
                </a:cubicBezTo>
                <a:lnTo>
                  <a:pt x="481391" y="231774"/>
                </a:lnTo>
                <a:lnTo>
                  <a:pt x="481913" y="231774"/>
                </a:lnTo>
                <a:lnTo>
                  <a:pt x="481913" y="234361"/>
                </a:lnTo>
                <a:lnTo>
                  <a:pt x="483394" y="241697"/>
                </a:lnTo>
                <a:lnTo>
                  <a:pt x="483394" y="352488"/>
                </a:lnTo>
                <a:lnTo>
                  <a:pt x="483394" y="1346200"/>
                </a:lnTo>
                <a:lnTo>
                  <a:pt x="483394" y="1456991"/>
                </a:lnTo>
                <a:lnTo>
                  <a:pt x="481913" y="1456991"/>
                </a:lnTo>
                <a:lnTo>
                  <a:pt x="481913" y="2375508"/>
                </a:lnTo>
                <a:cubicBezTo>
                  <a:pt x="481913" y="2452943"/>
                  <a:pt x="544686" y="2515716"/>
                  <a:pt x="622121" y="2515716"/>
                </a:cubicBezTo>
                <a:lnTo>
                  <a:pt x="11573054" y="2515716"/>
                </a:lnTo>
                <a:cubicBezTo>
                  <a:pt x="11650489" y="2515716"/>
                  <a:pt x="11713262" y="2452943"/>
                  <a:pt x="11713262" y="2375508"/>
                </a:cubicBezTo>
                <a:lnTo>
                  <a:pt x="11713262" y="1456991"/>
                </a:lnTo>
                <a:lnTo>
                  <a:pt x="11708606" y="1456991"/>
                </a:lnTo>
                <a:lnTo>
                  <a:pt x="11708606" y="1346200"/>
                </a:lnTo>
                <a:lnTo>
                  <a:pt x="11708606" y="352488"/>
                </a:lnTo>
                <a:lnTo>
                  <a:pt x="11708606" y="241697"/>
                </a:lnTo>
                <a:cubicBezTo>
                  <a:pt x="11708606" y="108211"/>
                  <a:pt x="11816817" y="0"/>
                  <a:pt x="11950303" y="0"/>
                </a:cubicBezTo>
                <a:lnTo>
                  <a:pt x="12192000" y="0"/>
                </a:lnTo>
                <a:lnTo>
                  <a:pt x="12192000" y="110791"/>
                </a:lnTo>
                <a:lnTo>
                  <a:pt x="12192000" y="231774"/>
                </a:lnTo>
                <a:lnTo>
                  <a:pt x="12192000" y="342565"/>
                </a:lnTo>
                <a:lnTo>
                  <a:pt x="12192000" y="1104503"/>
                </a:lnTo>
                <a:lnTo>
                  <a:pt x="12192000" y="1215294"/>
                </a:lnTo>
                <a:lnTo>
                  <a:pt x="12192000" y="2898773"/>
                </a:lnTo>
                <a:lnTo>
                  <a:pt x="12192000" y="3009564"/>
                </a:lnTo>
                <a:lnTo>
                  <a:pt x="0" y="3009564"/>
                </a:lnTo>
                <a:lnTo>
                  <a:pt x="0" y="2898773"/>
                </a:lnTo>
                <a:lnTo>
                  <a:pt x="0" y="1215294"/>
                </a:lnTo>
                <a:lnTo>
                  <a:pt x="0" y="1104503"/>
                </a:lnTo>
                <a:lnTo>
                  <a:pt x="0" y="342565"/>
                </a:lnTo>
                <a:lnTo>
                  <a:pt x="0" y="231774"/>
                </a:lnTo>
                <a:lnTo>
                  <a:pt x="0" y="110791"/>
                </a:lnTo>
                <a:close/>
              </a:path>
            </a:pathLst>
          </a:cu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94360" tIns="45720" rIns="59436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0" name="Rectangle: Rounded Corners 9">
            <a:extLst>
              <a:ext uri="{FF2B5EF4-FFF2-40B4-BE49-F238E27FC236}">
                <a16:creationId xmlns:a16="http://schemas.microsoft.com/office/drawing/2014/main" id="{0EF03BA2-2526-E383-91D0-D605D99626DA}"/>
              </a:ext>
              <a:ext uri="{C183D7F6-B498-43B3-948B-1728B52AA6E4}">
                <adec:decorative xmlns:adec="http://schemas.microsoft.com/office/drawing/2017/decorative" val="1"/>
              </a:ext>
            </a:extLst>
          </p:cNvPr>
          <p:cNvSpPr>
            <a:spLocks/>
          </p:cNvSpPr>
          <p:nvPr/>
        </p:nvSpPr>
        <p:spPr>
          <a:xfrm>
            <a:off x="174013" y="2220291"/>
            <a:ext cx="6716853" cy="4586342"/>
          </a:xfrm>
          <a:prstGeom prst="roundRect">
            <a:avLst>
              <a:gd name="adj" fmla="val 226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BFBC450-1266-CDB7-81E7-B39ACEFAC56F}"/>
              </a:ext>
            </a:extLst>
          </p:cNvPr>
          <p:cNvSpPr>
            <a:spLocks noGrp="1"/>
          </p:cNvSpPr>
          <p:nvPr>
            <p:ph type="title"/>
          </p:nvPr>
        </p:nvSpPr>
        <p:spPr>
          <a:xfrm>
            <a:off x="588263" y="457200"/>
            <a:ext cx="11018520" cy="492443"/>
          </a:xfrm>
        </p:spPr>
        <p:txBody>
          <a:bodyPr>
            <a:normAutofit/>
          </a:bodyPr>
          <a:lstStyle/>
          <a:p>
            <a:r>
              <a:rPr lang="pt-br">
                <a:solidFill>
                  <a:schemeClr val="bg1"/>
                </a:solidFill>
                <a:ea typeface="+mj-ea"/>
                <a:cs typeface="+mj-cs"/>
              </a:rPr>
              <a:t>Assistente de pesquisa</a:t>
            </a:r>
          </a:p>
        </p:txBody>
      </p:sp>
      <p:sp>
        <p:nvSpPr>
          <p:cNvPr id="13" name="Rectangle 12">
            <a:extLst>
              <a:ext uri="{FF2B5EF4-FFF2-40B4-BE49-F238E27FC236}">
                <a16:creationId xmlns:a16="http://schemas.microsoft.com/office/drawing/2014/main" id="{F4E73092-4476-CD83-8510-A043A6315ACB}"/>
              </a:ext>
            </a:extLst>
          </p:cNvPr>
          <p:cNvSpPr/>
          <p:nvPr/>
        </p:nvSpPr>
        <p:spPr>
          <a:xfrm>
            <a:off x="0" y="1301068"/>
            <a:ext cx="12192000" cy="830997"/>
          </a:xfrm>
          <a:prstGeom prst="rect">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6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Um agente assistente de pesquisa capacita as equipes de uma organização a acessar e recuperar materiais de pesquisa com eficiência. Esse agente se conecta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 um link do SharePoint ou link da empresa que hospeda todos os documentos de pesquisa, permitindo que os usuários encontrem rapidamente informações relevantes com base em seus tópicos específicos de interesse. Esse processo simplificado aumenta a produtividade e garante que as equipes tenham os insights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de que precisam na ponta dos dedos.</a:t>
            </a:r>
            <a:endParaRPr kumimoji="0" lang="en-US" sz="1800" b="0" i="0" u="none" strike="noStrike" kern="1200" cap="none" spc="0" normalizeH="0" baseline="0" noProof="0" dirty="0">
              <a:ln>
                <a:noFill/>
              </a:ln>
              <a:solidFill>
                <a:srgbClr val="FFFFFF"/>
              </a:solidFill>
              <a:effectLst/>
              <a:uLnTx/>
              <a:uFillTx/>
              <a:latin typeface="Segoe Sans Display"/>
              <a:ea typeface="+mn-ea"/>
              <a:cs typeface="+mn-cs"/>
            </a:endParaRPr>
          </a:p>
        </p:txBody>
      </p:sp>
      <p:sp>
        <p:nvSpPr>
          <p:cNvPr id="7" name="TextBox 6">
            <a:extLst>
              <a:ext uri="{FF2B5EF4-FFF2-40B4-BE49-F238E27FC236}">
                <a16:creationId xmlns:a16="http://schemas.microsoft.com/office/drawing/2014/main" id="{DB517687-D8D6-462B-C2D6-35558DC1DD83}"/>
              </a:ext>
            </a:extLst>
          </p:cNvPr>
          <p:cNvSpPr txBox="1"/>
          <p:nvPr/>
        </p:nvSpPr>
        <p:spPr>
          <a:xfrm>
            <a:off x="376114" y="2373367"/>
            <a:ext cx="6124034" cy="4355038"/>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Exemplo de descrição/o que você gostaria que ele fizesse: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Você é um agente assistente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de pesquisa criado para capacitar as equipes de uma organização a acessar e recuperar materiais de pesquisa com eficiência. Você sabe tudo sobre o processo de pesquisa pelos documentos que compartilhamos com você e fica feliz em ajudar os membros da equipe a obter as informações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de que precisam. Você pode ajudar com tarefas como conectar um link do SharePoint ou link da empresa que hospeda todos os documentos de pesquisa, permitindo que os usuários encontrem rapidamente informações relevantes com base em seus tópicos específicos de interesse. Sua meta é simplificar o processo de pesquisa, aumentar a produtividade e garantir que as equipes tenham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os insights de que precisam na ponta dos dedos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Confirmação de nomeação: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Assistente de pesquisa </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A ser enfatizado/evitado: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Seja claro e conciso e evite respostas longas. Sempre que possível, consulte principalmente o conhecimento compartilhado com você. Se você não souber a resposta, encaminhe os usuários para a equipe de pesquisa</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Como se comunicar: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Amigável e profissional</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8661C5"/>
                </a:solidFill>
                <a:effectLst/>
                <a:uLnTx/>
                <a:uFillTx/>
                <a:latin typeface="Segoe Sans Display Semibold"/>
                <a:ea typeface="+mn-ea"/>
                <a:cs typeface="+mn-cs"/>
              </a:rPr>
              <a:t>Movimentação para configurar</a:t>
            </a:r>
            <a:endParaRPr kumimoji="0" lang="en-US" sz="1100" b="0" i="0" u="none" strike="noStrike" kern="100" cap="none" spc="0" normalizeH="0" baseline="0" noProof="0" dirty="0">
              <a:ln>
                <a:noFill/>
              </a:ln>
              <a:solidFill>
                <a:srgbClr val="091F2C"/>
              </a:solidFill>
              <a:effectLst/>
              <a:uLnTx/>
              <a:uFillTx/>
              <a:latin typeface="Segoe Sans Display Semibold"/>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Prompts iniciais: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Deixar como está</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Conhecimento: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Site do SharePoint com informações de pesquisa relevantes</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Perguntas a serem feitas: </a:t>
            </a:r>
            <a:endParaRPr kumimoji="0" lang="en-US" sz="1100" b="0" i="0" u="none" strike="noStrike" kern="100" cap="none" spc="0" normalizeH="0" baseline="0" noProof="0" dirty="0">
              <a:ln>
                <a:noFill/>
              </a:ln>
              <a:solidFill>
                <a:srgbClr val="091F2C"/>
              </a:solidFill>
              <a:effectLst/>
              <a:uLnTx/>
              <a:uFillTx/>
              <a:latin typeface="Segoe Sans Display Semibold"/>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Você pode me ajudar a encontrar documentos de pesquisa relacionados a [tópico específico]?</a:t>
            </a:r>
            <a:endParaRPr kumimoji="0" lang="en-US" sz="1000" b="0" i="0" u="none" strike="noStrike" kern="100" cap="none" spc="0" normalizeH="0" baseline="0" noProof="0" dirty="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Você pode fornecer um resumo das pesquisas mais recentes sobre [tópico específico]?</a:t>
            </a: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lang="pt-br" sz="1000" i="1" kern="100" dirty="0">
                <a:solidFill>
                  <a:srgbClr val="091F2C"/>
                </a:solidFill>
                <a:latin typeface="Segoe Sans Display"/>
              </a:rPr>
              <a:t>Existem atualizações recentes ou novas adições aos nossos documentos de pesquisa?</a:t>
            </a: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lang="pt-br" sz="1000" i="1" kern="100" dirty="0">
                <a:solidFill>
                  <a:srgbClr val="091F2C"/>
                </a:solidFill>
                <a:latin typeface="Segoe Sans Display"/>
              </a:rPr>
              <a:t>Das pesquisas que temos, qual foi realizada por [pesquisador específico]?</a:t>
            </a:r>
          </a:p>
        </p:txBody>
      </p:sp>
      <p:sp>
        <p:nvSpPr>
          <p:cNvPr id="11" name="Rectangle: Top Corners Rounded 10">
            <a:extLst>
              <a:ext uri="{FF2B5EF4-FFF2-40B4-BE49-F238E27FC236}">
                <a16:creationId xmlns:a16="http://schemas.microsoft.com/office/drawing/2014/main" id="{5C733C16-8E9A-9B74-6B62-6FB803E0A9BE}"/>
              </a:ext>
              <a:ext uri="{C183D7F6-B498-43B3-948B-1728B52AA6E4}">
                <adec:decorative xmlns:adec="http://schemas.microsoft.com/office/drawing/2017/decorative" val="1"/>
              </a:ext>
            </a:extLst>
          </p:cNvPr>
          <p:cNvSpPr/>
          <p:nvPr/>
        </p:nvSpPr>
        <p:spPr>
          <a:xfrm rot="16200000">
            <a:off x="7630815" y="1946493"/>
            <a:ext cx="4057337" cy="5095214"/>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6" name="Picture 5" descr="Exemplo de chat do agente do Assistente de pesquisa">
            <a:extLst>
              <a:ext uri="{FF2B5EF4-FFF2-40B4-BE49-F238E27FC236}">
                <a16:creationId xmlns:a16="http://schemas.microsoft.com/office/drawing/2014/main" id="{A36228AB-023A-6FDE-DD4A-D2A34CA459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82178" y="2803071"/>
            <a:ext cx="4944180" cy="3388179"/>
          </a:xfrm>
          <a:prstGeom prst="rect">
            <a:avLst/>
          </a:prstGeom>
        </p:spPr>
      </p:pic>
    </p:spTree>
    <p:extLst>
      <p:ext uri="{BB962C8B-B14F-4D97-AF65-F5344CB8AC3E}">
        <p14:creationId xmlns:p14="http://schemas.microsoft.com/office/powerpoint/2010/main" val="32685588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F6FF4-775A-E04A-0E95-931F8E93576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7BD0B21-7E9E-71AE-FBB7-DD626BC6FD16}"/>
              </a:ext>
              <a:ext uri="{C183D7F6-B498-43B3-948B-1728B52AA6E4}">
                <adec:decorative xmlns:adec="http://schemas.microsoft.com/office/drawing/2017/decorative" val="1"/>
              </a:ext>
            </a:extLst>
          </p:cNvPr>
          <p:cNvSpPr/>
          <p:nvPr/>
        </p:nvSpPr>
        <p:spPr>
          <a:xfrm>
            <a:off x="0" y="1"/>
            <a:ext cx="12192000" cy="11506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 name="Rectangle 4">
            <a:extLst>
              <a:ext uri="{FF2B5EF4-FFF2-40B4-BE49-F238E27FC236}">
                <a16:creationId xmlns:a16="http://schemas.microsoft.com/office/drawing/2014/main" id="{ABAE6FDD-A1A2-3DA7-B737-DBD9B89B77DB}"/>
              </a:ext>
              <a:ext uri="{C183D7F6-B498-43B3-948B-1728B52AA6E4}">
                <adec:decorative xmlns:adec="http://schemas.microsoft.com/office/drawing/2017/decorative" val="1"/>
              </a:ext>
            </a:extLst>
          </p:cNvPr>
          <p:cNvSpPr/>
          <p:nvPr/>
        </p:nvSpPr>
        <p:spPr>
          <a:xfrm>
            <a:off x="0" y="115062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4" name="Freeform: Shape 3">
            <a:extLst>
              <a:ext uri="{FF2B5EF4-FFF2-40B4-BE49-F238E27FC236}">
                <a16:creationId xmlns:a16="http://schemas.microsoft.com/office/drawing/2014/main" id="{64DA7892-1904-2039-4079-75B00DDB27A9}"/>
              </a:ext>
              <a:ext uri="{C183D7F6-B498-43B3-948B-1728B52AA6E4}">
                <adec:decorative xmlns:adec="http://schemas.microsoft.com/office/drawing/2017/decorative" val="1"/>
              </a:ext>
            </a:extLst>
          </p:cNvPr>
          <p:cNvSpPr/>
          <p:nvPr/>
        </p:nvSpPr>
        <p:spPr bwMode="auto">
          <a:xfrm>
            <a:off x="0" y="3063800"/>
            <a:ext cx="12192000" cy="3794197"/>
          </a:xfrm>
          <a:custGeom>
            <a:avLst/>
            <a:gdLst>
              <a:gd name="connsiteX0" fmla="*/ 0 w 12192000"/>
              <a:gd name="connsiteY0" fmla="*/ 0 h 3009564"/>
              <a:gd name="connsiteX1" fmla="*/ 241697 w 12192000"/>
              <a:gd name="connsiteY1" fmla="*/ 0 h 3009564"/>
              <a:gd name="connsiteX2" fmla="*/ 464401 w 12192000"/>
              <a:gd name="connsiteY2" fmla="*/ 147618 h 3009564"/>
              <a:gd name="connsiteX3" fmla="*/ 481391 w 12192000"/>
              <a:gd name="connsiteY3" fmla="*/ 231774 h 3009564"/>
              <a:gd name="connsiteX4" fmla="*/ 481913 w 12192000"/>
              <a:gd name="connsiteY4" fmla="*/ 231774 h 3009564"/>
              <a:gd name="connsiteX5" fmla="*/ 481913 w 12192000"/>
              <a:gd name="connsiteY5" fmla="*/ 234361 h 3009564"/>
              <a:gd name="connsiteX6" fmla="*/ 483394 w 12192000"/>
              <a:gd name="connsiteY6" fmla="*/ 241697 h 3009564"/>
              <a:gd name="connsiteX7" fmla="*/ 483394 w 12192000"/>
              <a:gd name="connsiteY7" fmla="*/ 352488 h 3009564"/>
              <a:gd name="connsiteX8" fmla="*/ 483394 w 12192000"/>
              <a:gd name="connsiteY8" fmla="*/ 1346200 h 3009564"/>
              <a:gd name="connsiteX9" fmla="*/ 483394 w 12192000"/>
              <a:gd name="connsiteY9" fmla="*/ 1456991 h 3009564"/>
              <a:gd name="connsiteX10" fmla="*/ 481913 w 12192000"/>
              <a:gd name="connsiteY10" fmla="*/ 1456991 h 3009564"/>
              <a:gd name="connsiteX11" fmla="*/ 481913 w 12192000"/>
              <a:gd name="connsiteY11" fmla="*/ 2375508 h 3009564"/>
              <a:gd name="connsiteX12" fmla="*/ 622121 w 12192000"/>
              <a:gd name="connsiteY12" fmla="*/ 2515716 h 3009564"/>
              <a:gd name="connsiteX13" fmla="*/ 11573054 w 12192000"/>
              <a:gd name="connsiteY13" fmla="*/ 2515716 h 3009564"/>
              <a:gd name="connsiteX14" fmla="*/ 11713262 w 12192000"/>
              <a:gd name="connsiteY14" fmla="*/ 2375508 h 3009564"/>
              <a:gd name="connsiteX15" fmla="*/ 11713262 w 12192000"/>
              <a:gd name="connsiteY15" fmla="*/ 1456991 h 3009564"/>
              <a:gd name="connsiteX16" fmla="*/ 11708606 w 12192000"/>
              <a:gd name="connsiteY16" fmla="*/ 1456991 h 3009564"/>
              <a:gd name="connsiteX17" fmla="*/ 11708606 w 12192000"/>
              <a:gd name="connsiteY17" fmla="*/ 1346200 h 3009564"/>
              <a:gd name="connsiteX18" fmla="*/ 11708606 w 12192000"/>
              <a:gd name="connsiteY18" fmla="*/ 352488 h 3009564"/>
              <a:gd name="connsiteX19" fmla="*/ 11708606 w 12192000"/>
              <a:gd name="connsiteY19" fmla="*/ 241697 h 3009564"/>
              <a:gd name="connsiteX20" fmla="*/ 11950303 w 12192000"/>
              <a:gd name="connsiteY20" fmla="*/ 0 h 3009564"/>
              <a:gd name="connsiteX21" fmla="*/ 12192000 w 12192000"/>
              <a:gd name="connsiteY21" fmla="*/ 0 h 3009564"/>
              <a:gd name="connsiteX22" fmla="*/ 12192000 w 12192000"/>
              <a:gd name="connsiteY22" fmla="*/ 110791 h 3009564"/>
              <a:gd name="connsiteX23" fmla="*/ 12192000 w 12192000"/>
              <a:gd name="connsiteY23" fmla="*/ 231774 h 3009564"/>
              <a:gd name="connsiteX24" fmla="*/ 12192000 w 12192000"/>
              <a:gd name="connsiteY24" fmla="*/ 342565 h 3009564"/>
              <a:gd name="connsiteX25" fmla="*/ 12192000 w 12192000"/>
              <a:gd name="connsiteY25" fmla="*/ 1104503 h 3009564"/>
              <a:gd name="connsiteX26" fmla="*/ 12192000 w 12192000"/>
              <a:gd name="connsiteY26" fmla="*/ 1215294 h 3009564"/>
              <a:gd name="connsiteX27" fmla="*/ 12192000 w 12192000"/>
              <a:gd name="connsiteY27" fmla="*/ 2898773 h 3009564"/>
              <a:gd name="connsiteX28" fmla="*/ 12192000 w 12192000"/>
              <a:gd name="connsiteY28" fmla="*/ 3009564 h 3009564"/>
              <a:gd name="connsiteX29" fmla="*/ 0 w 12192000"/>
              <a:gd name="connsiteY29" fmla="*/ 3009564 h 3009564"/>
              <a:gd name="connsiteX30" fmla="*/ 0 w 12192000"/>
              <a:gd name="connsiteY30" fmla="*/ 2898773 h 3009564"/>
              <a:gd name="connsiteX31" fmla="*/ 0 w 12192000"/>
              <a:gd name="connsiteY31" fmla="*/ 1215294 h 3009564"/>
              <a:gd name="connsiteX32" fmla="*/ 0 w 12192000"/>
              <a:gd name="connsiteY32" fmla="*/ 1104503 h 3009564"/>
              <a:gd name="connsiteX33" fmla="*/ 0 w 12192000"/>
              <a:gd name="connsiteY33" fmla="*/ 342565 h 3009564"/>
              <a:gd name="connsiteX34" fmla="*/ 0 w 12192000"/>
              <a:gd name="connsiteY34" fmla="*/ 231774 h 3009564"/>
              <a:gd name="connsiteX35" fmla="*/ 0 w 12192000"/>
              <a:gd name="connsiteY35" fmla="*/ 110791 h 300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192000" h="3009564">
                <a:moveTo>
                  <a:pt x="0" y="0"/>
                </a:moveTo>
                <a:lnTo>
                  <a:pt x="241697" y="0"/>
                </a:lnTo>
                <a:cubicBezTo>
                  <a:pt x="341812" y="0"/>
                  <a:pt x="427709" y="60869"/>
                  <a:pt x="464401" y="147618"/>
                </a:cubicBezTo>
                <a:lnTo>
                  <a:pt x="481391" y="231774"/>
                </a:lnTo>
                <a:lnTo>
                  <a:pt x="481913" y="231774"/>
                </a:lnTo>
                <a:lnTo>
                  <a:pt x="481913" y="234361"/>
                </a:lnTo>
                <a:lnTo>
                  <a:pt x="483394" y="241697"/>
                </a:lnTo>
                <a:lnTo>
                  <a:pt x="483394" y="352488"/>
                </a:lnTo>
                <a:lnTo>
                  <a:pt x="483394" y="1346200"/>
                </a:lnTo>
                <a:lnTo>
                  <a:pt x="483394" y="1456991"/>
                </a:lnTo>
                <a:lnTo>
                  <a:pt x="481913" y="1456991"/>
                </a:lnTo>
                <a:lnTo>
                  <a:pt x="481913" y="2375508"/>
                </a:lnTo>
                <a:cubicBezTo>
                  <a:pt x="481913" y="2452943"/>
                  <a:pt x="544686" y="2515716"/>
                  <a:pt x="622121" y="2515716"/>
                </a:cubicBezTo>
                <a:lnTo>
                  <a:pt x="11573054" y="2515716"/>
                </a:lnTo>
                <a:cubicBezTo>
                  <a:pt x="11650489" y="2515716"/>
                  <a:pt x="11713262" y="2452943"/>
                  <a:pt x="11713262" y="2375508"/>
                </a:cubicBezTo>
                <a:lnTo>
                  <a:pt x="11713262" y="1456991"/>
                </a:lnTo>
                <a:lnTo>
                  <a:pt x="11708606" y="1456991"/>
                </a:lnTo>
                <a:lnTo>
                  <a:pt x="11708606" y="1346200"/>
                </a:lnTo>
                <a:lnTo>
                  <a:pt x="11708606" y="352488"/>
                </a:lnTo>
                <a:lnTo>
                  <a:pt x="11708606" y="241697"/>
                </a:lnTo>
                <a:cubicBezTo>
                  <a:pt x="11708606" y="108211"/>
                  <a:pt x="11816817" y="0"/>
                  <a:pt x="11950303" y="0"/>
                </a:cubicBezTo>
                <a:lnTo>
                  <a:pt x="12192000" y="0"/>
                </a:lnTo>
                <a:lnTo>
                  <a:pt x="12192000" y="110791"/>
                </a:lnTo>
                <a:lnTo>
                  <a:pt x="12192000" y="231774"/>
                </a:lnTo>
                <a:lnTo>
                  <a:pt x="12192000" y="342565"/>
                </a:lnTo>
                <a:lnTo>
                  <a:pt x="12192000" y="1104503"/>
                </a:lnTo>
                <a:lnTo>
                  <a:pt x="12192000" y="1215294"/>
                </a:lnTo>
                <a:lnTo>
                  <a:pt x="12192000" y="2898773"/>
                </a:lnTo>
                <a:lnTo>
                  <a:pt x="12192000" y="3009564"/>
                </a:lnTo>
                <a:lnTo>
                  <a:pt x="0" y="3009564"/>
                </a:lnTo>
                <a:lnTo>
                  <a:pt x="0" y="2898773"/>
                </a:lnTo>
                <a:lnTo>
                  <a:pt x="0" y="1215294"/>
                </a:lnTo>
                <a:lnTo>
                  <a:pt x="0" y="1104503"/>
                </a:lnTo>
                <a:lnTo>
                  <a:pt x="0" y="342565"/>
                </a:lnTo>
                <a:lnTo>
                  <a:pt x="0" y="231774"/>
                </a:lnTo>
                <a:lnTo>
                  <a:pt x="0" y="110791"/>
                </a:lnTo>
                <a:close/>
              </a:path>
            </a:pathLst>
          </a:cu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94360" tIns="45720" rIns="59436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0" name="Rectangle: Rounded Corners 9">
            <a:extLst>
              <a:ext uri="{FF2B5EF4-FFF2-40B4-BE49-F238E27FC236}">
                <a16:creationId xmlns:a16="http://schemas.microsoft.com/office/drawing/2014/main" id="{0EF03BA2-2526-E383-91D0-D605D99626DA}"/>
              </a:ext>
              <a:ext uri="{C183D7F6-B498-43B3-948B-1728B52AA6E4}">
                <adec:decorative xmlns:adec="http://schemas.microsoft.com/office/drawing/2017/decorative" val="1"/>
              </a:ext>
            </a:extLst>
          </p:cNvPr>
          <p:cNvSpPr>
            <a:spLocks/>
          </p:cNvSpPr>
          <p:nvPr/>
        </p:nvSpPr>
        <p:spPr>
          <a:xfrm>
            <a:off x="174013" y="2247506"/>
            <a:ext cx="6716853" cy="4395842"/>
          </a:xfrm>
          <a:prstGeom prst="roundRect">
            <a:avLst>
              <a:gd name="adj" fmla="val 226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BFBC450-1266-CDB7-81E7-B39ACEFAC56F}"/>
              </a:ext>
            </a:extLst>
          </p:cNvPr>
          <p:cNvSpPr>
            <a:spLocks noGrp="1"/>
          </p:cNvSpPr>
          <p:nvPr>
            <p:ph type="title"/>
          </p:nvPr>
        </p:nvSpPr>
        <p:spPr>
          <a:xfrm>
            <a:off x="588263" y="457200"/>
            <a:ext cx="11018520" cy="492443"/>
          </a:xfrm>
        </p:spPr>
        <p:txBody>
          <a:bodyPr>
            <a:normAutofit/>
          </a:bodyPr>
          <a:lstStyle/>
          <a:p>
            <a:r>
              <a:rPr lang="pt-br">
                <a:solidFill>
                  <a:schemeClr val="bg1"/>
                </a:solidFill>
                <a:ea typeface="+mj-ea"/>
                <a:cs typeface="+mj-cs"/>
              </a:rPr>
              <a:t>Pesquisa de políticas</a:t>
            </a:r>
          </a:p>
        </p:txBody>
      </p:sp>
      <p:sp>
        <p:nvSpPr>
          <p:cNvPr id="13" name="Rectangle 12">
            <a:extLst>
              <a:ext uri="{FF2B5EF4-FFF2-40B4-BE49-F238E27FC236}">
                <a16:creationId xmlns:a16="http://schemas.microsoft.com/office/drawing/2014/main" id="{F4E73092-4476-CD83-8510-A043A6315ACB}"/>
              </a:ext>
            </a:extLst>
          </p:cNvPr>
          <p:cNvSpPr/>
          <p:nvPr/>
        </p:nvSpPr>
        <p:spPr>
          <a:xfrm>
            <a:off x="0" y="1301068"/>
            <a:ext cx="12192000" cy="830997"/>
          </a:xfrm>
          <a:prstGeom prst="rect">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6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Um agente de pesquisa de política oferece recursos abrangentes de pesquisa de políticas, permitindo que os usuários consultem várias políticas da empresa,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como folga, trabalho remoto, benefícios, conduta no local de trabalho, saúde e segurança e outros tópicos relacionados a RH. Isso garante que os funcionários tenham acesso rápido às informações de que precisam para se manterem informados e em conformidade.</a:t>
            </a:r>
            <a:endParaRPr kumimoji="0" lang="en-US" sz="1800" b="0" i="0" u="none" strike="noStrike" kern="1200" cap="none" spc="0" normalizeH="0" baseline="0" noProof="0" dirty="0">
              <a:ln>
                <a:noFill/>
              </a:ln>
              <a:solidFill>
                <a:srgbClr val="FFFFFF"/>
              </a:solidFill>
              <a:effectLst/>
              <a:uLnTx/>
              <a:uFillTx/>
              <a:latin typeface="Segoe Sans Display"/>
              <a:ea typeface="+mn-ea"/>
              <a:cs typeface="+mn-cs"/>
            </a:endParaRPr>
          </a:p>
        </p:txBody>
      </p:sp>
      <p:sp>
        <p:nvSpPr>
          <p:cNvPr id="7" name="TextBox 6">
            <a:extLst>
              <a:ext uri="{FF2B5EF4-FFF2-40B4-BE49-F238E27FC236}">
                <a16:creationId xmlns:a16="http://schemas.microsoft.com/office/drawing/2014/main" id="{DB517687-D8D6-462B-C2D6-35558DC1DD83}"/>
              </a:ext>
            </a:extLst>
          </p:cNvPr>
          <p:cNvSpPr txBox="1"/>
          <p:nvPr/>
        </p:nvSpPr>
        <p:spPr>
          <a:xfrm>
            <a:off x="376114" y="2373367"/>
            <a:ext cx="6124034" cy="418576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Exemplo de descrição/o que você gostaria que ele fizesse: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Você é um agente de pesquisa de política criado para oferecer recursos abrangentes de pesquisa de política. Você sabe tudo sobre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as políticas da empresa pelos documentos que compartilhamos com você e fica feliz em ajudar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os funcionários a obter as informações de que precisam. Você pode ajudar em tarefas como perguntar sobre várias políticas da empresa, incluindo folga, trabalho remoto, benefícios, conduta no local de trabalho, saúde e segurança e outros tópicos relacionados a RH. Sua meta é garantir </a:t>
            </a:r>
            <a:br>
              <a:rPr kumimoji="0" lang="pt-br" sz="1100" b="0" i="1" u="none" strike="noStrike" kern="100" cap="none" spc="0" normalizeH="0" baseline="0" noProof="0" dirty="0">
                <a:ln>
                  <a:noFill/>
                </a:ln>
                <a:solidFill>
                  <a:srgbClr val="091F2C"/>
                </a:solidFill>
                <a:effectLst/>
                <a:uLnTx/>
                <a:uFillTx/>
                <a:latin typeface="Segoe Sans Display"/>
                <a:ea typeface="+mn-ea"/>
                <a:cs typeface="+mn-cs"/>
              </a:rPr>
            </a:b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que os funcionários tenham acesso rápido às informações de que precisam para se manterem informados e em conformidade</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Confirmação de nomeação: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Pesquisa de políticas </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A ser enfatizado/evitado: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Seja claro e conciso e evite respostas longas. Sempre que possível, consulte principalmente o conhecimento compartilhado com você. Se você não souber a resposta, encaminhe-os para a equipe de RH</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Como se comunicar: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Amigável e profissional</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8661C5"/>
                </a:solidFill>
                <a:effectLst/>
                <a:uLnTx/>
                <a:uFillTx/>
                <a:latin typeface="Segoe Sans Display Semibold"/>
                <a:ea typeface="+mn-ea"/>
                <a:cs typeface="+mn-cs"/>
              </a:rPr>
              <a:t>Movimentação para configurar</a:t>
            </a:r>
            <a:endParaRPr kumimoji="0" lang="en-US" sz="1100" b="0" i="0" u="none" strike="noStrike" kern="100" cap="none" spc="0" normalizeH="0" baseline="0" noProof="0" dirty="0">
              <a:ln>
                <a:noFill/>
              </a:ln>
              <a:solidFill>
                <a:srgbClr val="091F2C"/>
              </a:solidFill>
              <a:effectLst/>
              <a:uLnTx/>
              <a:uFillTx/>
              <a:latin typeface="Segoe Sans Display Semibold"/>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Prompts iniciais</a:t>
            </a:r>
            <a:r>
              <a:rPr kumimoji="0" lang="pt-br" sz="1100" b="0" i="0" u="none" strike="noStrike" kern="100" cap="small" spc="0" normalizeH="0" baseline="0" noProof="0" dirty="0">
                <a:ln>
                  <a:noFill/>
                </a:ln>
                <a:solidFill>
                  <a:srgbClr val="0078D4"/>
                </a:solidFill>
                <a:effectLst/>
                <a:uLnTx/>
                <a:uFillTx/>
                <a:latin typeface="Segoe Sans Display Semibold"/>
                <a:ea typeface="+mn-ea"/>
                <a:cs typeface="+mn-cs"/>
              </a:rPr>
              <a:t>: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Deixar como está</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Conhecimento: </a:t>
            </a:r>
            <a:r>
              <a:rPr kumimoji="0" lang="pt-br" sz="1100" b="0" i="1" u="none" strike="noStrike" kern="100" cap="none" spc="0" normalizeH="0" baseline="0" noProof="0" dirty="0">
                <a:ln>
                  <a:noFill/>
                </a:ln>
                <a:solidFill>
                  <a:srgbClr val="091F2C"/>
                </a:solidFill>
                <a:effectLst/>
                <a:uLnTx/>
                <a:uFillTx/>
                <a:latin typeface="Segoe Sans Display"/>
                <a:ea typeface="+mn-ea"/>
                <a:cs typeface="+mn-cs"/>
              </a:rPr>
              <a:t>Use um site do SharePoint que armazene políticas da empresa</a:t>
            </a:r>
            <a:endParaRPr kumimoji="0" lang="en-US" sz="1100" b="0" i="0" u="none" strike="noStrike" kern="100" cap="none" spc="0" normalizeH="0" baseline="0" noProof="0" dirty="0">
              <a:ln>
                <a:noFill/>
              </a:ln>
              <a:solidFill>
                <a:srgbClr val="091F2C"/>
              </a:solidFill>
              <a:effectLst/>
              <a:uLnTx/>
              <a:uFillTx/>
              <a:latin typeface="Segoe Sans Display"/>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pt-br" sz="1100" b="0" i="0" u="none" strike="noStrike" kern="100" cap="none" spc="0" normalizeH="0" baseline="0" noProof="0" dirty="0">
                <a:ln>
                  <a:noFill/>
                </a:ln>
                <a:solidFill>
                  <a:srgbClr val="0078D4"/>
                </a:solidFill>
                <a:effectLst/>
                <a:uLnTx/>
                <a:uFillTx/>
                <a:latin typeface="Segoe Sans Display Semibold"/>
                <a:ea typeface="+mn-ea"/>
                <a:cs typeface="+mn-cs"/>
              </a:rPr>
              <a:t>Perguntas a serem feitas: </a:t>
            </a:r>
            <a:endParaRPr kumimoji="0" lang="en-US" sz="1100" b="0" i="0" u="none" strike="noStrike" kern="100" cap="none" spc="0" normalizeH="0" baseline="0" noProof="0" dirty="0">
              <a:ln>
                <a:noFill/>
              </a:ln>
              <a:solidFill>
                <a:srgbClr val="091F2C"/>
              </a:solidFill>
              <a:effectLst/>
              <a:uLnTx/>
              <a:uFillTx/>
              <a:latin typeface="Segoe Sans Display Semibold"/>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Qual é a política da empresa sobre trabalho remoto?</a:t>
            </a:r>
            <a:endParaRPr kumimoji="0" lang="en-US" sz="1000" b="0" i="0" u="none" strike="noStrike" kern="100" cap="none" spc="0" normalizeH="0" baseline="0" noProof="0" dirty="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A quantos dias de férias tenho direito por ano?</a:t>
            </a:r>
            <a:endParaRPr kumimoji="0" lang="en-US" sz="1000" b="0" i="0" u="none" strike="noStrike" kern="100" cap="none" spc="0" normalizeH="0" baseline="0" noProof="0" dirty="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Você pode explicar as diretrizes de saúde e segurança da empresa?</a:t>
            </a:r>
            <a:endParaRPr kumimoji="0" lang="en-US" sz="1000" b="0" i="0" u="none" strike="noStrike" kern="100" cap="none" spc="0" normalizeH="0" baseline="0" noProof="0" dirty="0">
              <a:ln>
                <a:noFill/>
              </a:ln>
              <a:solidFill>
                <a:srgbClr val="091F2C"/>
              </a:solidFill>
              <a:effectLst/>
              <a:uLnTx/>
              <a:uFillTx/>
              <a:latin typeface="Segoe Sans Display"/>
              <a:ea typeface="+mn-ea"/>
              <a:cs typeface="+mn-cs"/>
            </a:endParaRPr>
          </a:p>
          <a:p>
            <a:pPr marL="209550" marR="0" lvl="0" indent="-123825" algn="l" defTabSz="914400" rtl="0" eaLnBrk="1" fontAlgn="auto" latinLnBrk="0" hangingPunct="1">
              <a:lnSpc>
                <a:spcPct val="100000"/>
              </a:lnSpc>
              <a:spcBef>
                <a:spcPts val="300"/>
              </a:spcBef>
              <a:spcAft>
                <a:spcPts val="0"/>
              </a:spcAft>
              <a:buClrTx/>
              <a:buSzTx/>
              <a:buFont typeface="Arial,Sans-Serif"/>
              <a:buChar char="•"/>
              <a:tabLst/>
              <a:defRPr/>
            </a:pPr>
            <a:r>
              <a:rPr kumimoji="0" lang="pt-br" sz="1000" b="0" i="1" u="none" strike="noStrike" kern="100" cap="none" spc="0" normalizeH="0" baseline="0" noProof="0" dirty="0">
                <a:ln>
                  <a:noFill/>
                </a:ln>
                <a:solidFill>
                  <a:srgbClr val="091F2C"/>
                </a:solidFill>
                <a:effectLst/>
                <a:uLnTx/>
                <a:uFillTx/>
                <a:latin typeface="Segoe Sans Display"/>
                <a:ea typeface="+mn-ea"/>
                <a:cs typeface="+mn-cs"/>
              </a:rPr>
              <a:t>Como solicito folga?</a:t>
            </a:r>
            <a:endParaRPr kumimoji="0" lang="en-US" sz="1800" b="0" i="0" u="none" strike="noStrike" kern="1200" cap="none" spc="0" normalizeH="0" baseline="0" noProof="0" dirty="0">
              <a:ln>
                <a:noFill/>
              </a:ln>
              <a:solidFill>
                <a:srgbClr val="091F2C"/>
              </a:solidFill>
              <a:effectLst/>
              <a:uLnTx/>
              <a:uFillTx/>
              <a:latin typeface="Segoe Sans Display"/>
              <a:ea typeface="+mn-ea"/>
              <a:cs typeface="+mn-cs"/>
            </a:endParaRPr>
          </a:p>
        </p:txBody>
      </p:sp>
      <p:sp>
        <p:nvSpPr>
          <p:cNvPr id="11" name="Rectangle: Top Corners Rounded 10">
            <a:extLst>
              <a:ext uri="{FF2B5EF4-FFF2-40B4-BE49-F238E27FC236}">
                <a16:creationId xmlns:a16="http://schemas.microsoft.com/office/drawing/2014/main" id="{5C733C16-8E9A-9B74-6B62-6FB803E0A9BE}"/>
              </a:ext>
              <a:ext uri="{C183D7F6-B498-43B3-948B-1728B52AA6E4}">
                <adec:decorative xmlns:adec="http://schemas.microsoft.com/office/drawing/2017/decorative" val="1"/>
              </a:ext>
            </a:extLst>
          </p:cNvPr>
          <p:cNvSpPr/>
          <p:nvPr/>
        </p:nvSpPr>
        <p:spPr>
          <a:xfrm rot="16200000">
            <a:off x="7630815" y="1946493"/>
            <a:ext cx="4057337" cy="5095214"/>
          </a:xfrm>
          <a:prstGeom prst="round2SameRect">
            <a:avLst>
              <a:gd name="adj1" fmla="val 2887"/>
              <a:gd name="adj2" fmla="val 0"/>
            </a:avLst>
          </a:prstGeom>
          <a:solidFill>
            <a:srgbClr val="FFD0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pic>
        <p:nvPicPr>
          <p:cNvPr id="8" name="Picture 7" descr="Exemplo de chat do agente da Pesquisa de políticas">
            <a:extLst>
              <a:ext uri="{FF2B5EF4-FFF2-40B4-BE49-F238E27FC236}">
                <a16:creationId xmlns:a16="http://schemas.microsoft.com/office/drawing/2014/main" id="{93D7A1E0-EEA7-1023-BB17-5277B81380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16033" y="2857500"/>
            <a:ext cx="4876468" cy="3272518"/>
          </a:xfrm>
          <a:prstGeom prst="rect">
            <a:avLst/>
          </a:prstGeom>
        </p:spPr>
      </p:pic>
    </p:spTree>
    <p:extLst>
      <p:ext uri="{BB962C8B-B14F-4D97-AF65-F5344CB8AC3E}">
        <p14:creationId xmlns:p14="http://schemas.microsoft.com/office/powerpoint/2010/main" val="410364262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7E879-B71D-0B56-64ED-1CCE825A36B3}"/>
              </a:ext>
            </a:extLst>
          </p:cNvPr>
          <p:cNvSpPr>
            <a:spLocks noGrp="1"/>
          </p:cNvSpPr>
          <p:nvPr>
            <p:ph type="title"/>
          </p:nvPr>
        </p:nvSpPr>
        <p:spPr>
          <a:xfrm>
            <a:off x="588963" y="2782669"/>
            <a:ext cx="7193828" cy="1292662"/>
          </a:xfrm>
        </p:spPr>
        <p:txBody>
          <a:bodyPr wrap="square">
            <a:spAutoFit/>
          </a:bodyPr>
          <a:lstStyle/>
          <a:p>
            <a:r>
              <a:rPr lang="pt-br">
                <a:ea typeface="+mj-ea"/>
                <a:cs typeface="+mj-cs"/>
              </a:rPr>
              <a:t>Apêndice C </a:t>
            </a:r>
            <a:br/>
            <a:r>
              <a:rPr lang="pt-br">
                <a:ea typeface="+mj-ea"/>
                <a:cs typeface="+mj-cs"/>
              </a:rPr>
              <a:t>Detalhes do agente do SharePoint</a:t>
            </a:r>
            <a:br/>
            <a:r>
              <a:rPr lang="pt-br" sz="2000">
                <a:ea typeface="+mj-ea"/>
                <a:cs typeface="+mj-cs"/>
              </a:rPr>
              <a:t>Saiba mais em </a:t>
            </a:r>
            <a:r>
              <a:rPr lang="pt-br" sz="2000">
                <a:solidFill>
                  <a:schemeClr val="accent1">
                    <a:lumMod val="75000"/>
                  </a:schemeClr>
                </a:solidFill>
                <a:ea typeface="+mj-ea"/>
                <a:cs typeface="+mj-cs"/>
                <a:hlinkClick r:id="rId3">
                  <a:extLst>
                    <a:ext uri="{A12FA001-AC4F-418D-AE19-62706E023703}">
                      <ahyp:hlinkClr xmlns:ahyp="http://schemas.microsoft.com/office/drawing/2018/hyperlinkcolor" val="tx"/>
                    </a:ext>
                  </a:extLst>
                </a:hlinkClick>
              </a:rPr>
              <a:t>aka.ms/SharePoint/AgentsAdoption</a:t>
            </a:r>
            <a:endParaRPr lang="en-US">
              <a:solidFill>
                <a:schemeClr val="accent1">
                  <a:lumMod val="75000"/>
                </a:schemeClr>
              </a:solidFill>
              <a:ea typeface="+mj-ea"/>
              <a:cs typeface="+mj-cs"/>
            </a:endParaRPr>
          </a:p>
        </p:txBody>
      </p:sp>
    </p:spTree>
    <p:extLst>
      <p:ext uri="{BB962C8B-B14F-4D97-AF65-F5344CB8AC3E}">
        <p14:creationId xmlns:p14="http://schemas.microsoft.com/office/powerpoint/2010/main" val="368528577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BFC67B-489E-E6E3-40BF-4942918CD265}"/>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C6FA79B9-BF85-B1E6-DF8C-9A2EB39B05AA}"/>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3" name="Rectangle: Rounded Corners 12" hidden="1">
            <a:extLst>
              <a:ext uri="{FF2B5EF4-FFF2-40B4-BE49-F238E27FC236}">
                <a16:creationId xmlns:a16="http://schemas.microsoft.com/office/drawing/2014/main" id="{CAE60239-630F-C454-6CB1-ED1DA8E397FC}"/>
              </a:ext>
              <a:ext uri="{C183D7F6-B498-43B3-948B-1728B52AA6E4}">
                <adec:decorative xmlns:adec="http://schemas.microsoft.com/office/drawing/2017/decorative" val="1"/>
              </a:ext>
            </a:extLst>
          </p:cNvPr>
          <p:cNvSpPr/>
          <p:nvPr/>
        </p:nvSpPr>
        <p:spPr bwMode="auto">
          <a:xfrm>
            <a:off x="588263" y="1617661"/>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161106E2-5CB5-D3FB-ECA5-F67FCD397026}"/>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9" name="Rectangle: Rounded Corners 18">
            <a:extLst>
              <a:ext uri="{FF2B5EF4-FFF2-40B4-BE49-F238E27FC236}">
                <a16:creationId xmlns:a16="http://schemas.microsoft.com/office/drawing/2014/main" id="{4D89822C-6687-C2CB-8642-D7C96DE33607}"/>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39" name="Straight Connector 38">
            <a:extLst>
              <a:ext uri="{FF2B5EF4-FFF2-40B4-BE49-F238E27FC236}">
                <a16:creationId xmlns:a16="http://schemas.microsoft.com/office/drawing/2014/main" id="{633940AD-A1B6-F309-6A72-AE7C52ADDA83}"/>
              </a:ext>
              <a:ext uri="{C183D7F6-B498-43B3-948B-1728B52AA6E4}">
                <adec:decorative xmlns:adec="http://schemas.microsoft.com/office/drawing/2017/decorative" val="1"/>
              </a:ext>
            </a:extLst>
          </p:cNvPr>
          <p:cNvCxnSpPr/>
          <p:nvPr/>
        </p:nvCxnSpPr>
        <p:spPr>
          <a:xfrm>
            <a:off x="762000" y="4709215"/>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C9FD84C-0244-AAD4-2C89-CB96476A3523}"/>
              </a:ext>
              <a:ext uri="{C183D7F6-B498-43B3-948B-1728B52AA6E4}">
                <adec:decorative xmlns:adec="http://schemas.microsoft.com/office/drawing/2017/decorative" val="1"/>
              </a:ext>
            </a:extLst>
          </p:cNvPr>
          <p:cNvCxnSpPr/>
          <p:nvPr/>
        </p:nvCxnSpPr>
        <p:spPr>
          <a:xfrm>
            <a:off x="762000" y="2834238"/>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586A5A91-AB88-89ED-2967-7EA902B09C7F}"/>
              </a:ext>
            </a:extLst>
          </p:cNvPr>
          <p:cNvSpPr>
            <a:spLocks noGrp="1"/>
          </p:cNvSpPr>
          <p:nvPr>
            <p:ph type="title"/>
          </p:nvPr>
        </p:nvSpPr>
        <p:spPr/>
        <p:txBody>
          <a:bodyPr/>
          <a:lstStyle/>
          <a:p>
            <a:r>
              <a:rPr lang="pt-br" noProof="0">
                <a:solidFill>
                  <a:schemeClr val="bg1"/>
                </a:solidFill>
                <a:ea typeface="+mj-ea"/>
                <a:cs typeface="+mj-cs"/>
              </a:rPr>
              <a:t>Cenário de caso de uso – Atendimento ao cliente</a:t>
            </a:r>
            <a:endParaRPr lang="en-US">
              <a:solidFill>
                <a:schemeClr val="bg1"/>
              </a:solidFill>
              <a:ea typeface="+mj-ea"/>
              <a:cs typeface="+mj-cs"/>
            </a:endParaRPr>
          </a:p>
        </p:txBody>
      </p:sp>
      <p:sp>
        <p:nvSpPr>
          <p:cNvPr id="35" name="TextBox 34">
            <a:extLst>
              <a:ext uri="{FF2B5EF4-FFF2-40B4-BE49-F238E27FC236}">
                <a16:creationId xmlns:a16="http://schemas.microsoft.com/office/drawing/2014/main" id="{286BA843-26AC-90A8-21E0-8369A2C6DAF3}"/>
              </a:ext>
            </a:extLst>
          </p:cNvPr>
          <p:cNvSpPr txBox="1">
            <a:spLocks/>
          </p:cNvSpPr>
          <p:nvPr/>
        </p:nvSpPr>
        <p:spPr>
          <a:xfrm>
            <a:off x="762000" y="1771969"/>
            <a:ext cx="6249988" cy="82073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Sobrecarga de informações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Muitos representantes de atendimento ao cliente da linha de frente recebem escalonamentos de serviço que, em última análise, exigem intervenção direta. Esses escalonamentos podem exigir um esforço manual significativo dos representantes de atendimento ao cliente para encontrar, pesquisar, entender e formar uma resposta</a:t>
            </a:r>
          </a:p>
        </p:txBody>
      </p:sp>
      <p:sp>
        <p:nvSpPr>
          <p:cNvPr id="30" name="TextBox 29">
            <a:extLst>
              <a:ext uri="{FF2B5EF4-FFF2-40B4-BE49-F238E27FC236}">
                <a16:creationId xmlns:a16="http://schemas.microsoft.com/office/drawing/2014/main" id="{C62327FD-A063-7CA8-E8DF-5354C6329FCB}"/>
              </a:ext>
            </a:extLst>
          </p:cNvPr>
          <p:cNvSpPr txBox="1">
            <a:spLocks/>
          </p:cNvSpPr>
          <p:nvPr/>
        </p:nvSpPr>
        <p:spPr>
          <a:xfrm>
            <a:off x="762000" y="2851273"/>
            <a:ext cx="6249988" cy="215444"/>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os agentes no SharePoint podem ajudar</a:t>
            </a:r>
          </a:p>
        </p:txBody>
      </p:sp>
      <p:sp>
        <p:nvSpPr>
          <p:cNvPr id="43" name="TextBox 42">
            <a:extLst>
              <a:ext uri="{FF2B5EF4-FFF2-40B4-BE49-F238E27FC236}">
                <a16:creationId xmlns:a16="http://schemas.microsoft.com/office/drawing/2014/main" id="{78876363-DEC3-452C-2136-9D881A812E8A}"/>
              </a:ext>
            </a:extLst>
          </p:cNvPr>
          <p:cNvSpPr txBox="1">
            <a:spLocks/>
          </p:cNvSpPr>
          <p:nvPr/>
        </p:nvSpPr>
        <p:spPr>
          <a:xfrm>
            <a:off x="845820" y="3098380"/>
            <a:ext cx="6166168" cy="1431828"/>
          </a:xfrm>
          <a:prstGeom prst="rect">
            <a:avLst/>
          </a:prstGeom>
          <a:noFill/>
        </p:spPr>
        <p:txBody>
          <a:bodyPr wrap="square" lIns="0" tIns="0" rIns="0" bIns="0" numCol="2" spcCol="274320" rtlCol="0">
            <a:noAutofit/>
          </a:bodyPr>
          <a:lstStyle/>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Recuperar etapas de triagem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de resolução e resposta</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Capacitar os agentes de atendimento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ao cliente a chegar à resolução mais rapidamente e ajudar a resolver problemas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Ver as principais perguntas sobre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sua área de suporte</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Acessar insights do cliente para ajudar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 fornecer suporte mais especializado</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Consistência em resposta e qualidade</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Identificar as causas e tendências raiz</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Identificar oportunidades de recursos proativos do cliente para melhorar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 experiência geral do cliente</a:t>
            </a:r>
          </a:p>
        </p:txBody>
      </p:sp>
      <p:sp>
        <p:nvSpPr>
          <p:cNvPr id="36" name="TextBox 35">
            <a:extLst>
              <a:ext uri="{FF2B5EF4-FFF2-40B4-BE49-F238E27FC236}">
                <a16:creationId xmlns:a16="http://schemas.microsoft.com/office/drawing/2014/main" id="{E8FE3CB8-8D18-50D0-B030-0D865C08E444}"/>
              </a:ext>
            </a:extLst>
          </p:cNvPr>
          <p:cNvSpPr txBox="1"/>
          <p:nvPr/>
        </p:nvSpPr>
        <p:spPr>
          <a:xfrm>
            <a:off x="762000" y="4785646"/>
            <a:ext cx="6249988" cy="129266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Diminui os tempos de resolução, o que, por sua vez, leva ao aumento da produtividade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do agente e a maiores taxas de satisfação do cliente</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Aprimora a resolução da primeira chamada (FCR) para ajudar a melhorar a satisfação do cliente, aumentar a eficiência do agente e promover a fidelidade do cliente a longo prazo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Identificar tendências e áreas de impacto</a:t>
            </a:r>
          </a:p>
        </p:txBody>
      </p:sp>
      <p:pic>
        <p:nvPicPr>
          <p:cNvPr id="24" name="Picture 23" descr="Captura de tela com o título Gerenciamento de reclamações exibindo a conversa sobre o resumo da reclamação do cliente e sua resolução.">
            <a:extLst>
              <a:ext uri="{FF2B5EF4-FFF2-40B4-BE49-F238E27FC236}">
                <a16:creationId xmlns:a16="http://schemas.microsoft.com/office/drawing/2014/main" id="{F32686CA-0CE7-9861-02D4-8213712D863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1125" r="-39696"/>
          <a:stretch/>
        </p:blipFill>
        <p:spPr bwMode="auto">
          <a:xfrm>
            <a:off x="7564128" y="1828800"/>
            <a:ext cx="3942072" cy="4229098"/>
          </a:xfrm>
          <a:prstGeom prst="roundRect">
            <a:avLst>
              <a:gd name="adj" fmla="val 1324"/>
            </a:avLst>
          </a:prstGeom>
          <a:solidFill>
            <a:schemeClr val="bg1"/>
          </a:solidFill>
        </p:spPr>
      </p:pic>
      <p:sp>
        <p:nvSpPr>
          <p:cNvPr id="25" name="TextBox 24">
            <a:extLst>
              <a:ext uri="{FF2B5EF4-FFF2-40B4-BE49-F238E27FC236}">
                <a16:creationId xmlns:a16="http://schemas.microsoft.com/office/drawing/2014/main" id="{78F5A591-AD2E-D2BD-D363-3A7D0FC38440}"/>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26" name="Picture 25">
            <a:extLst>
              <a:ext uri="{FF2B5EF4-FFF2-40B4-BE49-F238E27FC236}">
                <a16:creationId xmlns:a16="http://schemas.microsoft.com/office/drawing/2014/main" id="{0C1D463B-9A2D-1F7D-6922-A2BA6AA7FDC6}"/>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6644" y="1868755"/>
            <a:ext cx="932653" cy="786864"/>
          </a:xfrm>
          <a:prstGeom prst="roundRect">
            <a:avLst>
              <a:gd name="adj" fmla="val 4300"/>
            </a:avLst>
          </a:prstGeom>
          <a:noFill/>
          <a:ln w="9525" cap="flat">
            <a:noFill/>
            <a:prstDash val="solid"/>
            <a:miter/>
          </a:ln>
          <a:effectLst/>
        </p:spPr>
      </p:pic>
    </p:spTree>
    <p:extLst>
      <p:ext uri="{BB962C8B-B14F-4D97-AF65-F5344CB8AC3E}">
        <p14:creationId xmlns:p14="http://schemas.microsoft.com/office/powerpoint/2010/main" val="32560923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D9D38-B41D-3CDD-726F-87B3B8CACC2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DEE9815-22F8-8004-D4AE-A0C46FE7BFC8}"/>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D9DE986D-4454-8F37-77B0-68BF8452E7DE}"/>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3" name="Rectangle: Rounded Corners 12">
            <a:extLst>
              <a:ext uri="{FF2B5EF4-FFF2-40B4-BE49-F238E27FC236}">
                <a16:creationId xmlns:a16="http://schemas.microsoft.com/office/drawing/2014/main" id="{966DBADC-221B-DC74-F942-4A4FFB640C38}"/>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5" name="Rectangle: Top Corners Rounded 14">
            <a:extLst>
              <a:ext uri="{FF2B5EF4-FFF2-40B4-BE49-F238E27FC236}">
                <a16:creationId xmlns:a16="http://schemas.microsoft.com/office/drawing/2014/main" id="{E57231E8-7652-7051-005C-D9FC32013978}"/>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99B2B823-B422-49E0-A2D9-EF2415E2561F}"/>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6" name="Straight Connector 25">
            <a:extLst>
              <a:ext uri="{FF2B5EF4-FFF2-40B4-BE49-F238E27FC236}">
                <a16:creationId xmlns:a16="http://schemas.microsoft.com/office/drawing/2014/main" id="{73736A4F-B3B0-57EF-1339-804E48528AC3}"/>
              </a:ext>
              <a:ext uri="{C183D7F6-B498-43B3-948B-1728B52AA6E4}">
                <adec:decorative xmlns:adec="http://schemas.microsoft.com/office/drawing/2017/decorative" val="1"/>
              </a:ext>
            </a:extLst>
          </p:cNvPr>
          <p:cNvCxnSpPr/>
          <p:nvPr/>
        </p:nvCxnSpPr>
        <p:spPr>
          <a:xfrm>
            <a:off x="762000" y="4784586"/>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EEF8212-DB4E-2BBD-15BF-DF3FFF924329}"/>
              </a:ext>
              <a:ext uri="{C183D7F6-B498-43B3-948B-1728B52AA6E4}">
                <adec:decorative xmlns:adec="http://schemas.microsoft.com/office/drawing/2017/decorative" val="1"/>
              </a:ext>
            </a:extLst>
          </p:cNvPr>
          <p:cNvCxnSpPr/>
          <p:nvPr/>
        </p:nvCxnSpPr>
        <p:spPr>
          <a:xfrm>
            <a:off x="762000" y="284264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 name="Title 6">
            <a:extLst>
              <a:ext uri="{FF2B5EF4-FFF2-40B4-BE49-F238E27FC236}">
                <a16:creationId xmlns:a16="http://schemas.microsoft.com/office/drawing/2014/main" id="{E9A24300-C863-E00C-F4F9-2721469EFC96}"/>
              </a:ext>
            </a:extLst>
          </p:cNvPr>
          <p:cNvSpPr>
            <a:spLocks noGrp="1"/>
          </p:cNvSpPr>
          <p:nvPr>
            <p:ph type="title"/>
          </p:nvPr>
        </p:nvSpPr>
        <p:spPr/>
        <p:txBody>
          <a:bodyPr/>
          <a:lstStyle/>
          <a:p>
            <a:r>
              <a:rPr lang="pt-br" noProof="0">
                <a:solidFill>
                  <a:schemeClr val="bg1"/>
                </a:solidFill>
                <a:ea typeface="+mj-ea"/>
                <a:cs typeface="+mj-cs"/>
              </a:rPr>
              <a:t>Usar cenários de casos de uso - Vendas</a:t>
            </a:r>
            <a:endParaRPr lang="en-US">
              <a:solidFill>
                <a:schemeClr val="bg1"/>
              </a:solidFill>
              <a:ea typeface="+mj-ea"/>
              <a:cs typeface="+mj-cs"/>
            </a:endParaRPr>
          </a:p>
        </p:txBody>
      </p:sp>
      <p:sp>
        <p:nvSpPr>
          <p:cNvPr id="24" name="TextBox 23">
            <a:extLst>
              <a:ext uri="{FF2B5EF4-FFF2-40B4-BE49-F238E27FC236}">
                <a16:creationId xmlns:a16="http://schemas.microsoft.com/office/drawing/2014/main" id="{04EFE9B3-F669-197E-9811-A1C0CE5C27A5}"/>
              </a:ext>
            </a:extLst>
          </p:cNvPr>
          <p:cNvSpPr txBox="1">
            <a:spLocks/>
          </p:cNvSpPr>
          <p:nvPr/>
        </p:nvSpPr>
        <p:spPr>
          <a:xfrm>
            <a:off x="762000" y="1771969"/>
            <a:ext cx="6116328" cy="1005403"/>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Envolvimento mais profundo em escala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Compreender profundamente os desafios, as necessidades e os obstáculos dos clientes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é o que impulsiona as vendas; por isso, é fundamental fornecer a tecnologia para simplificar a pesquisa e a entrada de dados para permitir que os vendedores se concentrem nas interações com os clientes</a:t>
            </a:r>
          </a:p>
        </p:txBody>
      </p:sp>
      <p:sp>
        <p:nvSpPr>
          <p:cNvPr id="38" name="TextBox 37">
            <a:extLst>
              <a:ext uri="{FF2B5EF4-FFF2-40B4-BE49-F238E27FC236}">
                <a16:creationId xmlns:a16="http://schemas.microsoft.com/office/drawing/2014/main" id="{C6589181-48EF-7640-E5E2-80CE6B4B8626}"/>
              </a:ext>
            </a:extLst>
          </p:cNvPr>
          <p:cNvSpPr txBox="1">
            <a:spLocks/>
          </p:cNvSpPr>
          <p:nvPr/>
        </p:nvSpPr>
        <p:spPr>
          <a:xfrm>
            <a:off x="762000" y="2873498"/>
            <a:ext cx="6249988" cy="215444"/>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os agentes no SharePoint podem ajudar</a:t>
            </a:r>
          </a:p>
        </p:txBody>
      </p:sp>
      <p:sp>
        <p:nvSpPr>
          <p:cNvPr id="37" name="TextBox 36">
            <a:extLst>
              <a:ext uri="{FF2B5EF4-FFF2-40B4-BE49-F238E27FC236}">
                <a16:creationId xmlns:a16="http://schemas.microsoft.com/office/drawing/2014/main" id="{E0EF12F5-EEC9-A401-B1D5-4F383EBB65F5}"/>
              </a:ext>
            </a:extLst>
          </p:cNvPr>
          <p:cNvSpPr txBox="1">
            <a:spLocks/>
          </p:cNvSpPr>
          <p:nvPr/>
        </p:nvSpPr>
        <p:spPr>
          <a:xfrm>
            <a:off x="845820" y="3133304"/>
            <a:ext cx="6166168" cy="1609749"/>
          </a:xfrm>
          <a:prstGeom prst="rect">
            <a:avLst/>
          </a:prstGeom>
          <a:noFill/>
        </p:spPr>
        <p:txBody>
          <a:bodyPr wrap="square" lIns="0" tIns="0" rIns="0" bIns="0" numCol="2" spcCol="274320" rtlCol="0">
            <a:noAutofit/>
          </a:bodyPr>
          <a:lstStyle/>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Simplifique a forma como os vendedores pesquisam sua biblioteca de conteúdo para obter o conteúdo de vendas apropriado</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Acelerar a pesquisa do cliente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 a preparação de vendas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Agrupar rapidamente materiais para apresentações mais personalizadas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Responder a uma RFP</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Criar ofertas personalizadas</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Informações do cliente pós-venda</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Identificar os materiais, métodos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 entregas de vendas mais impactantes</a:t>
            </a:r>
          </a:p>
        </p:txBody>
      </p:sp>
      <p:sp>
        <p:nvSpPr>
          <p:cNvPr id="25" name="TextBox 24">
            <a:extLst>
              <a:ext uri="{FF2B5EF4-FFF2-40B4-BE49-F238E27FC236}">
                <a16:creationId xmlns:a16="http://schemas.microsoft.com/office/drawing/2014/main" id="{8DE9BF5C-12ED-C720-114E-DDBDAB274A8E}"/>
              </a:ext>
            </a:extLst>
          </p:cNvPr>
          <p:cNvSpPr txBox="1"/>
          <p:nvPr/>
        </p:nvSpPr>
        <p:spPr>
          <a:xfrm>
            <a:off x="762000" y="4842114"/>
            <a:ext cx="6249988" cy="1395254"/>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Permitir mais tempo para interações com o cliente</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Reagir mais rapidamente a solicitações e problemas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Identificar oportunidades de melhoria</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Aumentar o número de negócios realizados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Aumentar as taxas de fechamento</a:t>
            </a:r>
          </a:p>
        </p:txBody>
      </p:sp>
      <p:pic>
        <p:nvPicPr>
          <p:cNvPr id="32" name="Picture 31" descr="Captura de tela com o título Capacitação de vendas exibindo a conversa sobre a recomendação de vendas abrangente.">
            <a:extLst>
              <a:ext uri="{FF2B5EF4-FFF2-40B4-BE49-F238E27FC236}">
                <a16:creationId xmlns:a16="http://schemas.microsoft.com/office/drawing/2014/main" id="{1570C781-9069-181A-60BE-083DFA71A95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2169" r="-40140"/>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18" name="TextBox 17">
            <a:extLst>
              <a:ext uri="{FF2B5EF4-FFF2-40B4-BE49-F238E27FC236}">
                <a16:creationId xmlns:a16="http://schemas.microsoft.com/office/drawing/2014/main" id="{F6B96186-CEAB-70F3-3F94-F5D6DAA9D4CF}"/>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3" name="Picture 32">
            <a:extLst>
              <a:ext uri="{FF2B5EF4-FFF2-40B4-BE49-F238E27FC236}">
                <a16:creationId xmlns:a16="http://schemas.microsoft.com/office/drawing/2014/main" id="{46BAD7FA-9E1E-0C08-E630-4C009787AD5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6644"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645067537"/>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59358-C837-E06F-B89E-3D8BA7DF831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D79CEBE-C0AA-60D8-E5AA-957C6C1B1545}"/>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F8B286E3-12B2-5578-2DD1-632B2DDF1F3E}"/>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31707941-C2A2-00D4-7F9F-6D745993E6EC}"/>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F53048CD-F1D6-F076-302B-6A0803DF9354}"/>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2C38F27D-2B13-DE01-4563-57FE583D9DCD}"/>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5" name="Straight Connector 24">
            <a:extLst>
              <a:ext uri="{FF2B5EF4-FFF2-40B4-BE49-F238E27FC236}">
                <a16:creationId xmlns:a16="http://schemas.microsoft.com/office/drawing/2014/main" id="{1A757375-B31E-0689-EAB2-AE263AF4EC37}"/>
              </a:ext>
              <a:ext uri="{C183D7F6-B498-43B3-948B-1728B52AA6E4}">
                <adec:decorative xmlns:adec="http://schemas.microsoft.com/office/drawing/2017/decorative" val="1"/>
              </a:ext>
            </a:extLst>
          </p:cNvPr>
          <p:cNvCxnSpPr/>
          <p:nvPr/>
        </p:nvCxnSpPr>
        <p:spPr>
          <a:xfrm>
            <a:off x="762000" y="4626471"/>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09D4A7C-BFB2-47FB-09DF-EA8F71E3B97E}"/>
              </a:ext>
              <a:ext uri="{C183D7F6-B498-43B3-948B-1728B52AA6E4}">
                <adec:decorative xmlns:adec="http://schemas.microsoft.com/office/drawing/2017/decorative" val="1"/>
              </a:ext>
            </a:extLst>
          </p:cNvPr>
          <p:cNvCxnSpPr/>
          <p:nvPr/>
        </p:nvCxnSpPr>
        <p:spPr>
          <a:xfrm>
            <a:off x="762000" y="2616957"/>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603405EB-FA30-69A2-4751-423133EA2F24}"/>
              </a:ext>
            </a:extLst>
          </p:cNvPr>
          <p:cNvSpPr>
            <a:spLocks noGrp="1"/>
          </p:cNvSpPr>
          <p:nvPr>
            <p:ph type="title"/>
          </p:nvPr>
        </p:nvSpPr>
        <p:spPr>
          <a:xfrm>
            <a:off x="588263" y="457200"/>
            <a:ext cx="11018520" cy="492443"/>
          </a:xfrm>
        </p:spPr>
        <p:txBody>
          <a:bodyPr/>
          <a:lstStyle/>
          <a:p>
            <a:r>
              <a:rPr lang="pt-br">
                <a:solidFill>
                  <a:schemeClr val="bg1"/>
                </a:solidFill>
                <a:ea typeface="+mj-ea"/>
                <a:cs typeface="+mj-cs"/>
              </a:rPr>
              <a:t>Cenários de casos de uso - Finanças</a:t>
            </a:r>
          </a:p>
        </p:txBody>
      </p:sp>
      <p:sp>
        <p:nvSpPr>
          <p:cNvPr id="23" name="TextBox 22">
            <a:extLst>
              <a:ext uri="{FF2B5EF4-FFF2-40B4-BE49-F238E27FC236}">
                <a16:creationId xmlns:a16="http://schemas.microsoft.com/office/drawing/2014/main" id="{1A4D38C1-D585-42AD-83C3-C97E40C1F01D}"/>
              </a:ext>
            </a:extLst>
          </p:cNvPr>
          <p:cNvSpPr txBox="1">
            <a:spLocks/>
          </p:cNvSpPr>
          <p:nvPr/>
        </p:nvSpPr>
        <p:spPr>
          <a:xfrm>
            <a:off x="761999" y="1759269"/>
            <a:ext cx="6423025" cy="63607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Insights orientados por dados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As finanças gerenciam uma vasta gama de dados de várias fontes. A análise de documentos pode ser extremamente trabalhosa e demorada, além de criar uma margem de erro mais ampla</a:t>
            </a:r>
          </a:p>
        </p:txBody>
      </p:sp>
      <p:sp>
        <p:nvSpPr>
          <p:cNvPr id="42" name="TextBox 41">
            <a:extLst>
              <a:ext uri="{FF2B5EF4-FFF2-40B4-BE49-F238E27FC236}">
                <a16:creationId xmlns:a16="http://schemas.microsoft.com/office/drawing/2014/main" id="{7D75DB28-AC8E-B9DA-E56C-CC501D12A4DC}"/>
              </a:ext>
            </a:extLst>
          </p:cNvPr>
          <p:cNvSpPr txBox="1"/>
          <p:nvPr/>
        </p:nvSpPr>
        <p:spPr>
          <a:xfrm>
            <a:off x="762000" y="2825873"/>
            <a:ext cx="6249988" cy="1477328"/>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os agentes no SharePoint podem ajudar</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Auxiliar nas tarefas diárias, aumentando o tempo para análises adicionais, auditorias proativas, processos de cobrança e relatórios financeiros</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Melhore os processos de faturamento e cobrança aprimorando os comunicados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com clientes e fornecedores</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Estenda-se a sistemas ERP e outros fluxos de trabalho para reunir dados e acelerar </a:t>
            </a:r>
            <a:br>
              <a:rPr dirty="0"/>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 tomada de decisões sem realizar atualizações caras nos sistemas financeiros</a:t>
            </a:r>
          </a:p>
        </p:txBody>
      </p:sp>
      <p:sp>
        <p:nvSpPr>
          <p:cNvPr id="24" name="TextBox 23">
            <a:extLst>
              <a:ext uri="{FF2B5EF4-FFF2-40B4-BE49-F238E27FC236}">
                <a16:creationId xmlns:a16="http://schemas.microsoft.com/office/drawing/2014/main" id="{7C5823FE-05E6-F6A5-5386-87676F56C2D8}"/>
              </a:ext>
            </a:extLst>
          </p:cNvPr>
          <p:cNvSpPr txBox="1"/>
          <p:nvPr/>
        </p:nvSpPr>
        <p:spPr>
          <a:xfrm>
            <a:off x="762000" y="4743054"/>
            <a:ext cx="6249988" cy="92333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Otimizar operações financeiras e fluxos de trabalho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Reduzir o custo por solicitação de análise</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Simplificar sistemas financeiros e ferramentas</a:t>
            </a:r>
          </a:p>
        </p:txBody>
      </p:sp>
      <p:pic>
        <p:nvPicPr>
          <p:cNvPr id="37" name="Picture 36" descr="Captura de tela com o título Assistente de finanças exibindo a conversa sobre recomendações de economia de custos para o ano fiscal de 2025.">
            <a:extLst>
              <a:ext uri="{FF2B5EF4-FFF2-40B4-BE49-F238E27FC236}">
                <a16:creationId xmlns:a16="http://schemas.microsoft.com/office/drawing/2014/main" id="{8680DDC1-C564-2348-2741-D6445BFCC17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4973" r="-37007"/>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28" name="TextBox 27">
            <a:extLst>
              <a:ext uri="{FF2B5EF4-FFF2-40B4-BE49-F238E27FC236}">
                <a16:creationId xmlns:a16="http://schemas.microsoft.com/office/drawing/2014/main" id="{EDE2BB88-15EC-254B-1DBD-DF3808D19D87}"/>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9" name="Picture 38">
            <a:extLst>
              <a:ext uri="{FF2B5EF4-FFF2-40B4-BE49-F238E27FC236}">
                <a16:creationId xmlns:a16="http://schemas.microsoft.com/office/drawing/2014/main" id="{93AAF6AC-F497-85FD-708F-6989951F875E}"/>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6645"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338036909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5AC05-838A-B07C-0FAF-21ECB7CF16F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1BF4013-F5C7-6CE8-CAAB-3365B6CCC37D}"/>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BD632D51-E88F-F654-93B7-47AA90D4DAA7}"/>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1" name="Rectangle: Rounded Corners 20">
            <a:extLst>
              <a:ext uri="{FF2B5EF4-FFF2-40B4-BE49-F238E27FC236}">
                <a16:creationId xmlns:a16="http://schemas.microsoft.com/office/drawing/2014/main" id="{265578D9-D2A3-8FC0-8483-0CFADDCE04CE}"/>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2" name="Rectangle: Top Corners Rounded 21">
            <a:extLst>
              <a:ext uri="{FF2B5EF4-FFF2-40B4-BE49-F238E27FC236}">
                <a16:creationId xmlns:a16="http://schemas.microsoft.com/office/drawing/2014/main" id="{C6706D77-FB27-54CB-32CE-3188FE1591CF}"/>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3" name="Rectangle: Rounded Corners 22">
            <a:extLst>
              <a:ext uri="{FF2B5EF4-FFF2-40B4-BE49-F238E27FC236}">
                <a16:creationId xmlns:a16="http://schemas.microsoft.com/office/drawing/2014/main" id="{7E0AF24A-B6D7-A21B-1C7F-94245C94BE2B}"/>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9" name="Straight Connector 28">
            <a:extLst>
              <a:ext uri="{FF2B5EF4-FFF2-40B4-BE49-F238E27FC236}">
                <a16:creationId xmlns:a16="http://schemas.microsoft.com/office/drawing/2014/main" id="{E258111A-4B47-234D-179E-095EF7110489}"/>
              </a:ext>
              <a:ext uri="{C183D7F6-B498-43B3-948B-1728B52AA6E4}">
                <adec:decorative xmlns:adec="http://schemas.microsoft.com/office/drawing/2017/decorative" val="1"/>
              </a:ext>
            </a:extLst>
          </p:cNvPr>
          <p:cNvCxnSpPr/>
          <p:nvPr/>
        </p:nvCxnSpPr>
        <p:spPr>
          <a:xfrm>
            <a:off x="762000" y="4949819"/>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8F9A0BD-F5A0-54BF-ADAC-EEFDAFF2667D}"/>
              </a:ext>
              <a:ext uri="{C183D7F6-B498-43B3-948B-1728B52AA6E4}">
                <adec:decorative xmlns:adec="http://schemas.microsoft.com/office/drawing/2017/decorative" val="1"/>
              </a:ext>
            </a:extLst>
          </p:cNvPr>
          <p:cNvCxnSpPr/>
          <p:nvPr/>
        </p:nvCxnSpPr>
        <p:spPr>
          <a:xfrm>
            <a:off x="762000" y="335167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8" name="Title 37">
            <a:extLst>
              <a:ext uri="{FF2B5EF4-FFF2-40B4-BE49-F238E27FC236}">
                <a16:creationId xmlns:a16="http://schemas.microsoft.com/office/drawing/2014/main" id="{6278413E-8C9D-E515-9948-58B7D15525C3}"/>
              </a:ext>
            </a:extLst>
          </p:cNvPr>
          <p:cNvSpPr>
            <a:spLocks noGrp="1"/>
          </p:cNvSpPr>
          <p:nvPr>
            <p:ph type="title"/>
          </p:nvPr>
        </p:nvSpPr>
        <p:spPr>
          <a:xfrm>
            <a:off x="588263" y="457200"/>
            <a:ext cx="11018520" cy="492443"/>
          </a:xfrm>
        </p:spPr>
        <p:txBody>
          <a:bodyPr/>
          <a:lstStyle/>
          <a:p>
            <a:r>
              <a:rPr lang="pt-br">
                <a:solidFill>
                  <a:schemeClr val="bg1"/>
                </a:solidFill>
                <a:ea typeface="+mj-ea"/>
                <a:cs typeface="+mj-cs"/>
              </a:rPr>
              <a:t>Cenários de casos de uso - Marketing</a:t>
            </a:r>
          </a:p>
        </p:txBody>
      </p:sp>
      <p:sp>
        <p:nvSpPr>
          <p:cNvPr id="27" name="TextBox 26">
            <a:extLst>
              <a:ext uri="{FF2B5EF4-FFF2-40B4-BE49-F238E27FC236}">
                <a16:creationId xmlns:a16="http://schemas.microsoft.com/office/drawing/2014/main" id="{9E1CC194-D68D-194B-55C6-E93D2876BE43}"/>
              </a:ext>
            </a:extLst>
          </p:cNvPr>
          <p:cNvSpPr txBox="1">
            <a:spLocks/>
          </p:cNvSpPr>
          <p:nvPr/>
        </p:nvSpPr>
        <p:spPr>
          <a:xfrm>
            <a:off x="762000" y="1733869"/>
            <a:ext cx="6249988" cy="1559401"/>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Conteúdo impactante e hiperpersonalizado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Criando efetivamente conteúdo personalizado e direcionado para diversas personas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do público, levando à perda de oportunidades de engajamento e redução da eficácia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do marketing. As campanhas multifuncionais estão se tornando mais complexas de gerenciar em equipes dispersas. As equipes de marketing devem criar novas maneiras para que vários stakeholders se mantenham informadas, obtenham informações específicas e, por fim, meçam o sucesso de suas iniciativas e continuem refinando para obter os melhores resultados</a:t>
            </a:r>
          </a:p>
        </p:txBody>
      </p:sp>
      <p:sp>
        <p:nvSpPr>
          <p:cNvPr id="24" name="TextBox 23">
            <a:extLst>
              <a:ext uri="{FF2B5EF4-FFF2-40B4-BE49-F238E27FC236}">
                <a16:creationId xmlns:a16="http://schemas.microsoft.com/office/drawing/2014/main" id="{9DD0FEFC-3242-7F9A-230C-645485A9AC52}"/>
              </a:ext>
            </a:extLst>
          </p:cNvPr>
          <p:cNvSpPr txBox="1"/>
          <p:nvPr/>
        </p:nvSpPr>
        <p:spPr>
          <a:xfrm>
            <a:off x="762000" y="3391536"/>
            <a:ext cx="6249988" cy="215444"/>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os agentes no SharePoint podem ajudar</a:t>
            </a:r>
          </a:p>
        </p:txBody>
      </p:sp>
      <p:sp>
        <p:nvSpPr>
          <p:cNvPr id="8" name="TextBox 7">
            <a:extLst>
              <a:ext uri="{FF2B5EF4-FFF2-40B4-BE49-F238E27FC236}">
                <a16:creationId xmlns:a16="http://schemas.microsoft.com/office/drawing/2014/main" id="{E4660E33-D937-1701-4804-3DB2EE681741}"/>
              </a:ext>
            </a:extLst>
          </p:cNvPr>
          <p:cNvSpPr txBox="1">
            <a:spLocks/>
          </p:cNvSpPr>
          <p:nvPr/>
        </p:nvSpPr>
        <p:spPr>
          <a:xfrm>
            <a:off x="845820" y="3651343"/>
            <a:ext cx="6166168" cy="915709"/>
          </a:xfrm>
          <a:prstGeom prst="rect">
            <a:avLst/>
          </a:prstGeom>
          <a:noFill/>
        </p:spPr>
        <p:txBody>
          <a:bodyPr wrap="square" lIns="0" tIns="0" rIns="0" bIns="0" numCol="2" spcCol="274320" rtlCol="0">
            <a:noAutofit/>
          </a:bodyPr>
          <a:lstStyle/>
          <a:p>
            <a:pPr marL="166688" marR="0" lvl="0" indent="-166688" algn="l" defTabSz="914400"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Criar uma lista de materiais de marketing</a:t>
            </a:r>
          </a:p>
          <a:p>
            <a:pPr marL="166688" marR="0" lvl="0" indent="-166688" algn="l" defTabSz="914400"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Simplificar a pesquisa e a estratégia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de mercado</a:t>
            </a:r>
          </a:p>
          <a:p>
            <a:pPr marL="166688" marR="0" lvl="0" indent="-166688" algn="l" defTabSz="914400"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Criação de conteúdo usando o Copilot</a:t>
            </a:r>
          </a:p>
          <a:p>
            <a:pPr marL="166688" marR="0" lvl="0" indent="-166688" algn="l" defTabSz="914400"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Coletar e compartilhar comentários sobre o produto</a:t>
            </a:r>
          </a:p>
          <a:p>
            <a:pPr marL="166688" marR="0" lvl="0" indent="-166688" algn="l" defTabSz="914400"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Criar uma nova oferta</a:t>
            </a:r>
          </a:p>
          <a:p>
            <a:pPr marL="166688" marR="0" lvl="0" indent="-166688" algn="l" defTabSz="914400"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Lançamento do produto</a:t>
            </a:r>
          </a:p>
          <a:p>
            <a:pPr marL="166688" marR="0" lvl="0" indent="-166688" algn="l" defTabSz="914400"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Acompanhamento do desempenho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da campanha</a:t>
            </a:r>
          </a:p>
          <a:p>
            <a:pPr marL="166688" marR="0" lvl="0" indent="-166688" algn="l" defTabSz="914400" rtl="0" eaLnBrk="1" fontAlgn="auto" latinLnBrk="0" hangingPunct="1">
              <a:lnSpc>
                <a:spcPct val="95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Campanhas direcionadas</a:t>
            </a:r>
          </a:p>
        </p:txBody>
      </p:sp>
      <p:sp>
        <p:nvSpPr>
          <p:cNvPr id="28" name="TextBox 27">
            <a:extLst>
              <a:ext uri="{FF2B5EF4-FFF2-40B4-BE49-F238E27FC236}">
                <a16:creationId xmlns:a16="http://schemas.microsoft.com/office/drawing/2014/main" id="{C3253400-1656-C337-196B-7245A02C4B06}"/>
              </a:ext>
            </a:extLst>
          </p:cNvPr>
          <p:cNvSpPr txBox="1"/>
          <p:nvPr/>
        </p:nvSpPr>
        <p:spPr>
          <a:xfrm>
            <a:off x="762000" y="4989685"/>
            <a:ext cx="6249988" cy="105670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Ao gerar estratégias e sugestões de conteúdo, os profissionais de marketing podem economizar tempo e esforço, permitindo o foco em tarefas de nível superior</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Fornecer um agente para a equipe cruzada maior ajuda a facilitar o compartilhamento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de informações durante os principais marcos da campanha de marketing</a:t>
            </a:r>
          </a:p>
        </p:txBody>
      </p:sp>
      <p:pic>
        <p:nvPicPr>
          <p:cNvPr id="42" name="Picture 41" descr="Captura de tela com o título 'Lançamento do Ecogadget 3000' exibindo uma conversa sobre o mercado-alvo do Ecogadget 3000 e a estratégia para se alinhar com as tendências ambientais.&quot;">
            <a:extLst>
              <a:ext uri="{FF2B5EF4-FFF2-40B4-BE49-F238E27FC236}">
                <a16:creationId xmlns:a16="http://schemas.microsoft.com/office/drawing/2014/main" id="{431C0E45-C930-C966-5436-09463EC0B9E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4978" r="-37356"/>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33" name="TextBox 32">
            <a:extLst>
              <a:ext uri="{FF2B5EF4-FFF2-40B4-BE49-F238E27FC236}">
                <a16:creationId xmlns:a16="http://schemas.microsoft.com/office/drawing/2014/main" id="{FF199282-DA64-4630-426E-43F66B31F5D3}"/>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4" name="Picture 43">
            <a:extLst>
              <a:ext uri="{FF2B5EF4-FFF2-40B4-BE49-F238E27FC236}">
                <a16:creationId xmlns:a16="http://schemas.microsoft.com/office/drawing/2014/main" id="{1C64BDFF-416B-ECBD-198E-F8C7683D26CC}"/>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6646"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128332452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FAEA1-BEEE-D729-EB90-7DA70A0D47DE}"/>
            </a:ext>
          </a:extLst>
        </p:cNvPr>
        <p:cNvGrpSpPr/>
        <p:nvPr/>
      </p:nvGrpSpPr>
      <p:grpSpPr>
        <a:xfrm>
          <a:off x="0" y="0"/>
          <a:ext cx="0" cy="0"/>
          <a:chOff x="0" y="0"/>
          <a:chExt cx="0" cy="0"/>
        </a:xfrm>
      </p:grpSpPr>
      <p:sp>
        <p:nvSpPr>
          <p:cNvPr id="36" name="Rectangle 35">
            <a:extLst>
              <a:ext uri="{FF2B5EF4-FFF2-40B4-BE49-F238E27FC236}">
                <a16:creationId xmlns:a16="http://schemas.microsoft.com/office/drawing/2014/main" id="{74099C66-3C2C-9FD5-321E-7814C0A3A31A}"/>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23000">
                <a:schemeClr val="accent2"/>
              </a:gs>
              <a:gs pos="100000">
                <a:schemeClr val="accent2">
                  <a:lumMod val="60000"/>
                </a:schemeClr>
              </a:gs>
            </a:gsLst>
            <a:path path="circle">
              <a:fillToRect l="50000" t="130000" r="50000" b="-30000"/>
            </a:path>
            <a:tileRect/>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p>
            <a:pPr defTabSz="457200">
              <a:spcAft>
                <a:spcPts val="800"/>
              </a:spcAft>
            </a:pPr>
            <a:endParaRPr lang="en-US" sz="1400">
              <a:solidFill>
                <a:srgbClr val="FFFFFF"/>
              </a:solidFill>
              <a:latin typeface="Segoe Sans Display Semibold"/>
              <a:ea typeface="+mj-ea"/>
              <a:cs typeface="Segoe UI"/>
            </a:endParaRPr>
          </a:p>
        </p:txBody>
      </p:sp>
      <p:sp>
        <p:nvSpPr>
          <p:cNvPr id="24" name="Rectangle: Rounded Corners 23">
            <a:extLst>
              <a:ext uri="{FF2B5EF4-FFF2-40B4-BE49-F238E27FC236}">
                <a16:creationId xmlns:a16="http://schemas.microsoft.com/office/drawing/2014/main" id="{1874D041-65A0-15E1-2046-8D78D08D05E5}"/>
              </a:ext>
              <a:ext uri="{C183D7F6-B498-43B3-948B-1728B52AA6E4}">
                <adec:decorative xmlns:adec="http://schemas.microsoft.com/office/drawing/2017/decorative" val="1"/>
              </a:ext>
            </a:extLst>
          </p:cNvPr>
          <p:cNvSpPr>
            <a:spLocks/>
          </p:cNvSpPr>
          <p:nvPr/>
        </p:nvSpPr>
        <p:spPr>
          <a:xfrm>
            <a:off x="588263" y="2331722"/>
            <a:ext cx="11018520" cy="4049361"/>
          </a:xfrm>
          <a:prstGeom prst="roundRect">
            <a:avLst>
              <a:gd name="adj" fmla="val 2554"/>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2" name="Rectangle 11">
            <a:extLst>
              <a:ext uri="{FF2B5EF4-FFF2-40B4-BE49-F238E27FC236}">
                <a16:creationId xmlns:a16="http://schemas.microsoft.com/office/drawing/2014/main" id="{A0EF6535-4F41-6DD3-1820-5ABE612D9044}"/>
              </a:ext>
              <a:ext uri="{C183D7F6-B498-43B3-948B-1728B52AA6E4}">
                <adec:decorative xmlns:adec="http://schemas.microsoft.com/office/drawing/2017/decorative" val="1"/>
              </a:ext>
            </a:extLst>
          </p:cNvPr>
          <p:cNvSpPr>
            <a:spLocks/>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177D0268-E917-E6AC-F2BE-49A56A2BD9A7}"/>
              </a:ext>
            </a:extLst>
          </p:cNvPr>
          <p:cNvSpPr>
            <a:spLocks noGrp="1"/>
          </p:cNvSpPr>
          <p:nvPr>
            <p:ph type="title"/>
          </p:nvPr>
        </p:nvSpPr>
        <p:spPr>
          <a:xfrm>
            <a:off x="588263" y="510630"/>
            <a:ext cx="11018520" cy="492443"/>
          </a:xfrm>
        </p:spPr>
        <p:txBody>
          <a:bodyPr vert="horz" wrap="square" lIns="0" tIns="0" rIns="0" bIns="0" rtlCol="0" anchor="t">
            <a:spAutoFit/>
          </a:bodyPr>
          <a:lstStyle/>
          <a:p>
            <a:r>
              <a:rPr lang="pt-br">
                <a:solidFill>
                  <a:schemeClr val="bg1"/>
                </a:solidFill>
                <a:ea typeface="+mj-ea"/>
                <a:cs typeface="+mj-cs"/>
              </a:rPr>
              <a:t>Exemplos de agentes disponíveis prontos para uso</a:t>
            </a:r>
          </a:p>
        </p:txBody>
      </p:sp>
      <p:sp>
        <p:nvSpPr>
          <p:cNvPr id="21" name="Text Placeholder 20">
            <a:extLst>
              <a:ext uri="{FF2B5EF4-FFF2-40B4-BE49-F238E27FC236}">
                <a16:creationId xmlns:a16="http://schemas.microsoft.com/office/drawing/2014/main" id="{10360B59-EEF0-D026-9622-82E516A53D5B}"/>
              </a:ext>
            </a:extLst>
          </p:cNvPr>
          <p:cNvSpPr>
            <a:spLocks noGrp="1"/>
          </p:cNvSpPr>
          <p:nvPr>
            <p:ph type="body" sz="quarter" idx="10"/>
          </p:nvPr>
        </p:nvSpPr>
        <p:spPr>
          <a:xfrm>
            <a:off x="585217" y="1030968"/>
            <a:ext cx="11018520" cy="276999"/>
          </a:xfrm>
        </p:spPr>
        <p:txBody>
          <a:bodyPr vert="horz" wrap="square" lIns="0" tIns="0" rIns="0" bIns="0" rtlCol="0">
            <a:spAutoFit/>
          </a:bodyPr>
          <a:lstStyle/>
          <a:p>
            <a:r>
              <a:rPr lang="pt-br" dirty="0">
                <a:solidFill>
                  <a:schemeClr val="bg1"/>
                </a:solidFill>
                <a:ea typeface="+mj-ea"/>
                <a:cs typeface="+mj-cs"/>
              </a:rPr>
              <a:t>Consulte o </a:t>
            </a:r>
            <a:r>
              <a:rPr lang="pt-br" dirty="0">
                <a:solidFill>
                  <a:schemeClr val="tx1">
                    <a:lumMod val="25000"/>
                    <a:lumOff val="75000"/>
                  </a:schemeClr>
                </a:solidFill>
                <a:ea typeface="+mj-ea"/>
                <a:cs typeface="+mj-cs"/>
                <a:hlinkClick r:id="rId2" action="ppaction://hlinksldjump">
                  <a:extLst>
                    <a:ext uri="{A12FA001-AC4F-418D-AE19-62706E023703}">
                      <ahyp:hlinkClr xmlns:ahyp="http://schemas.microsoft.com/office/drawing/2018/hyperlinkcolor" val="tx"/>
                    </a:ext>
                  </a:extLst>
                </a:hlinkClick>
              </a:rPr>
              <a:t>Apêndice A</a:t>
            </a:r>
            <a:r>
              <a:rPr lang="pt-br" dirty="0">
                <a:solidFill>
                  <a:schemeClr val="bg1"/>
                </a:solidFill>
                <a:ea typeface="+mj-ea"/>
                <a:cs typeface="+mj-cs"/>
              </a:rPr>
              <a:t> para saber mais</a:t>
            </a:r>
          </a:p>
        </p:txBody>
      </p:sp>
      <p:sp>
        <p:nvSpPr>
          <p:cNvPr id="4" name="Rectangle: Top Corners Rounded 3">
            <a:extLst>
              <a:ext uri="{FF2B5EF4-FFF2-40B4-BE49-F238E27FC236}">
                <a16:creationId xmlns:a16="http://schemas.microsoft.com/office/drawing/2014/main" id="{6FDDF5E0-C970-C8FB-0052-2B9A0633A81B}"/>
              </a:ext>
              <a:ext uri="{C183D7F6-B498-43B3-948B-1728B52AA6E4}">
                <adec:decorative xmlns:adec="http://schemas.microsoft.com/office/drawing/2017/decorative" val="1"/>
              </a:ext>
            </a:extLst>
          </p:cNvPr>
          <p:cNvSpPr/>
          <p:nvPr/>
        </p:nvSpPr>
        <p:spPr>
          <a:xfrm>
            <a:off x="588263" y="2331722"/>
            <a:ext cx="11018520" cy="429768"/>
          </a:xfrm>
          <a:prstGeom prst="round2SameRect">
            <a:avLst>
              <a:gd name="adj1" fmla="val 25672"/>
              <a:gd name="adj2" fmla="val 0"/>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graphicFrame>
        <p:nvGraphicFramePr>
          <p:cNvPr id="23" name="Table 22">
            <a:extLst>
              <a:ext uri="{FF2B5EF4-FFF2-40B4-BE49-F238E27FC236}">
                <a16:creationId xmlns:a16="http://schemas.microsoft.com/office/drawing/2014/main" id="{377B1DB8-0A78-31E2-6E31-5EBA5298CA2E}"/>
              </a:ext>
            </a:extLst>
          </p:cNvPr>
          <p:cNvGraphicFramePr>
            <a:graphicFrameLocks noGrp="1"/>
          </p:cNvGraphicFramePr>
          <p:nvPr>
            <p:extLst>
              <p:ext uri="{D42A27DB-BD31-4B8C-83A1-F6EECF244321}">
                <p14:modId xmlns:p14="http://schemas.microsoft.com/office/powerpoint/2010/main" val="595758871"/>
              </p:ext>
            </p:extLst>
          </p:nvPr>
        </p:nvGraphicFramePr>
        <p:xfrm>
          <a:off x="588263" y="2331722"/>
          <a:ext cx="11018520" cy="4060015"/>
        </p:xfrm>
        <a:graphic>
          <a:graphicData uri="http://schemas.openxmlformats.org/drawingml/2006/table">
            <a:tbl>
              <a:tblPr firstRow="1" firstCol="1">
                <a:tableStyleId>{5C22544A-7EE6-4342-B048-85BDC9FD1C3A}</a:tableStyleId>
              </a:tblPr>
              <a:tblGrid>
                <a:gridCol w="620784">
                  <a:extLst>
                    <a:ext uri="{9D8B030D-6E8A-4147-A177-3AD203B41FA5}">
                      <a16:colId xmlns:a16="http://schemas.microsoft.com/office/drawing/2014/main" val="4118558838"/>
                    </a:ext>
                  </a:extLst>
                </a:gridCol>
                <a:gridCol w="1972303">
                  <a:extLst>
                    <a:ext uri="{9D8B030D-6E8A-4147-A177-3AD203B41FA5}">
                      <a16:colId xmlns:a16="http://schemas.microsoft.com/office/drawing/2014/main" val="937084765"/>
                    </a:ext>
                  </a:extLst>
                </a:gridCol>
                <a:gridCol w="8425433">
                  <a:extLst>
                    <a:ext uri="{9D8B030D-6E8A-4147-A177-3AD203B41FA5}">
                      <a16:colId xmlns:a16="http://schemas.microsoft.com/office/drawing/2014/main" val="893455128"/>
                    </a:ext>
                  </a:extLst>
                </a:gridCol>
              </a:tblGrid>
              <a:tr h="425124">
                <a:tc>
                  <a:txBody>
                    <a:bodyPr/>
                    <a:lstStyle/>
                    <a:p>
                      <a:endParaRPr lang="en-US" sz="1800" dirty="0">
                        <a:solidFill>
                          <a:schemeClr val="bg1"/>
                        </a:solidFill>
                        <a:latin typeface="+mj-lt"/>
                      </a:endParaRPr>
                    </a:p>
                  </a:txBody>
                  <a:tcPr marR="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pt-br" sz="1800" b="0" kern="1200" dirty="0">
                          <a:solidFill>
                            <a:schemeClr val="bg1"/>
                          </a:solidFill>
                          <a:latin typeface="+mj-lt"/>
                          <a:ea typeface="+mj-ea"/>
                          <a:cs typeface="+mj-cs"/>
                        </a:rPr>
                        <a:t>Nome do agente</a:t>
                      </a:r>
                    </a:p>
                  </a:txBody>
                  <a:tcPr marR="0" marT="0" marB="0"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pt-br" sz="1800" b="0" kern="1200">
                          <a:solidFill>
                            <a:schemeClr val="bg1"/>
                          </a:solidFill>
                          <a:latin typeface="+mj-lt"/>
                          <a:ea typeface="+mj-ea"/>
                          <a:cs typeface="+mj-cs"/>
                        </a:rPr>
                        <a:t>Descrição</a:t>
                      </a:r>
                    </a:p>
                  </a:txBody>
                  <a:tcPr marR="0" marT="0" marB="0" anchor="ctr">
                    <a:lnL w="63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875343342"/>
                  </a:ext>
                </a:extLst>
              </a:tr>
              <a:tr h="545154">
                <a:tc>
                  <a:txBody>
                    <a:bodyPr/>
                    <a:lstStyle/>
                    <a:p>
                      <a:endParaRPr lang="en-US" sz="1600"/>
                    </a:p>
                  </a:txBody>
                  <a:tcPr marR="0">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dirty="0">
                          <a:solidFill>
                            <a:schemeClr val="accent1"/>
                          </a:solidFill>
                          <a:latin typeface="+mn-lt"/>
                          <a:ea typeface="+mn-ea"/>
                          <a:cs typeface="+mn-cs"/>
                          <a:hlinkClick r:id="rId3" action="ppaction://hlinksldjump">
                            <a:extLst>
                              <a:ext uri="{A12FA001-AC4F-418D-AE19-62706E023703}">
                                <ahyp:hlinkClr xmlns:ahyp="http://schemas.microsoft.com/office/drawing/2018/hyperlinkcolor" val="tx"/>
                              </a:ext>
                            </a:extLst>
                          </a:hlinkClick>
                        </a:rPr>
                        <a:t>Treinador </a:t>
                      </a:r>
                      <a:br>
                        <a:rPr lang="pt-br" sz="1600" dirty="0">
                          <a:solidFill>
                            <a:schemeClr val="accent1"/>
                          </a:solidFill>
                          <a:latin typeface="+mn-lt"/>
                          <a:ea typeface="+mn-ea"/>
                          <a:cs typeface="+mn-cs"/>
                          <a:hlinkClick r:id="rId3" action="ppaction://hlinksldjump">
                            <a:extLst>
                              <a:ext uri="{A12FA001-AC4F-418D-AE19-62706E023703}">
                                <ahyp:hlinkClr xmlns:ahyp="http://schemas.microsoft.com/office/drawing/2018/hyperlinkcolor" val="tx"/>
                              </a:ext>
                            </a:extLst>
                          </a:hlinkClick>
                        </a:rPr>
                      </a:br>
                      <a:r>
                        <a:rPr lang="pt-br" sz="1600" dirty="0">
                          <a:solidFill>
                            <a:schemeClr val="accent1"/>
                          </a:solidFill>
                          <a:latin typeface="+mn-lt"/>
                          <a:ea typeface="+mn-ea"/>
                          <a:cs typeface="+mn-cs"/>
                          <a:hlinkClick r:id="rId3" action="ppaction://hlinksldjump">
                            <a:extLst>
                              <a:ext uri="{A12FA001-AC4F-418D-AE19-62706E023703}">
                                <ahyp:hlinkClr xmlns:ahyp="http://schemas.microsoft.com/office/drawing/2018/hyperlinkcolor" val="tx"/>
                              </a:ext>
                            </a:extLst>
                          </a:hlinkClick>
                        </a:rPr>
                        <a:t>de redação</a:t>
                      </a:r>
                      <a:endParaRPr lang="en-US" sz="1600" dirty="0">
                        <a:solidFill>
                          <a:schemeClr val="accent1"/>
                        </a:solidFill>
                        <a:latin typeface="+mn-lt"/>
                        <a:ea typeface="+mn-ea"/>
                        <a:cs typeface="+mn-cs"/>
                      </a:endParaRPr>
                    </a:p>
                  </a:txBody>
                  <a:tcPr marR="0" marT="0" marB="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dirty="0">
                          <a:solidFill>
                            <a:schemeClr val="tx1"/>
                          </a:solidFill>
                          <a:latin typeface="+mn-lt"/>
                          <a:ea typeface="+mn-ea"/>
                          <a:cs typeface="+mn-cs"/>
                        </a:rPr>
                        <a:t>Fornece comentários detalhados sobre a escrita. Ajuda a alterar o tom das mensagens, </a:t>
                      </a:r>
                      <a:br>
                        <a:rPr lang="pt-br" sz="1600" dirty="0">
                          <a:solidFill>
                            <a:schemeClr val="tx1"/>
                          </a:solidFill>
                          <a:latin typeface="+mn-lt"/>
                          <a:ea typeface="+mn-ea"/>
                          <a:cs typeface="+mn-cs"/>
                        </a:rPr>
                      </a:br>
                      <a:r>
                        <a:rPr lang="pt-br" sz="1600" dirty="0">
                          <a:solidFill>
                            <a:schemeClr val="tx1"/>
                          </a:solidFill>
                          <a:latin typeface="+mn-lt"/>
                          <a:ea typeface="+mn-ea"/>
                          <a:cs typeface="+mn-cs"/>
                        </a:rPr>
                        <a:t>traduz texto e auxilia na escrita de tarefas</a:t>
                      </a:r>
                    </a:p>
                  </a:txBody>
                  <a:tcPr marR="0" marT="0" marB="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6538630"/>
                  </a:ext>
                </a:extLst>
              </a:tr>
              <a:tr h="546100">
                <a:tc>
                  <a:txBody>
                    <a:bodyPr/>
                    <a:lstStyle/>
                    <a:p>
                      <a:endParaRPr lang="en-US" sz="1600"/>
                    </a:p>
                  </a:txBody>
                  <a:tcPr marR="0">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dirty="0">
                          <a:solidFill>
                            <a:schemeClr val="accent1"/>
                          </a:solidFill>
                          <a:latin typeface="+mn-lt"/>
                          <a:ea typeface="+mn-ea"/>
                          <a:cs typeface="+mn-cs"/>
                          <a:hlinkClick r:id="rId4" action="ppaction://hlinksldjump">
                            <a:extLst>
                              <a:ext uri="{A12FA001-AC4F-418D-AE19-62706E023703}">
                                <ahyp:hlinkClr xmlns:ahyp="http://schemas.microsoft.com/office/drawing/2018/hyperlinkcolor" val="tx"/>
                              </a:ext>
                            </a:extLst>
                          </a:hlinkClick>
                        </a:rPr>
                        <a:t>Treinador de ideias</a:t>
                      </a:r>
                      <a:endParaRPr lang="en-US" sz="1600" dirty="0">
                        <a:solidFill>
                          <a:schemeClr val="accent1"/>
                        </a:solidFill>
                        <a:latin typeface="+mn-lt"/>
                        <a:ea typeface="+mn-ea"/>
                        <a:cs typeface="+mn-cs"/>
                      </a:endParaRPr>
                    </a:p>
                  </a:txBody>
                  <a:tcPr marR="0" marT="0" marB="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dirty="0">
                          <a:solidFill>
                            <a:schemeClr val="tx1"/>
                          </a:solidFill>
                          <a:latin typeface="+mn-lt"/>
                          <a:ea typeface="+mn-ea"/>
                          <a:cs typeface="+mn-cs"/>
                        </a:rPr>
                        <a:t>Ajuda os usuários a debater e organizar ideias</a:t>
                      </a:r>
                    </a:p>
                  </a:txBody>
                  <a:tcPr marR="0" marT="0" marB="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2867581"/>
                  </a:ext>
                </a:extLst>
              </a:tr>
              <a:tr h="604039">
                <a:tc>
                  <a:txBody>
                    <a:bodyPr/>
                    <a:lstStyle/>
                    <a:p>
                      <a:endParaRPr lang="en-US" sz="1600"/>
                    </a:p>
                  </a:txBody>
                  <a:tcPr marR="0">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dirty="0">
                          <a:solidFill>
                            <a:schemeClr val="accent1"/>
                          </a:solidFill>
                          <a:latin typeface="+mn-lt"/>
                          <a:ea typeface="+mn-ea"/>
                          <a:cs typeface="+mn-cs"/>
                          <a:hlinkClick r:id="rId5" action="ppaction://hlinksldjump">
                            <a:extLst>
                              <a:ext uri="{A12FA001-AC4F-418D-AE19-62706E023703}">
                                <ahyp:hlinkClr xmlns:ahyp="http://schemas.microsoft.com/office/drawing/2018/hyperlinkcolor" val="tx"/>
                              </a:ext>
                            </a:extLst>
                          </a:hlinkClick>
                        </a:rPr>
                        <a:t>Treinador </a:t>
                      </a:r>
                      <a:br>
                        <a:rPr lang="pt-br" sz="1600" dirty="0">
                          <a:solidFill>
                            <a:schemeClr val="accent1"/>
                          </a:solidFill>
                          <a:latin typeface="+mn-lt"/>
                          <a:ea typeface="+mn-ea"/>
                          <a:cs typeface="+mn-cs"/>
                          <a:hlinkClick r:id="rId5" action="ppaction://hlinksldjump">
                            <a:extLst>
                              <a:ext uri="{A12FA001-AC4F-418D-AE19-62706E023703}">
                                <ahyp:hlinkClr xmlns:ahyp="http://schemas.microsoft.com/office/drawing/2018/hyperlinkcolor" val="tx"/>
                              </a:ext>
                            </a:extLst>
                          </a:hlinkClick>
                        </a:rPr>
                      </a:br>
                      <a:r>
                        <a:rPr lang="pt-br" sz="1600" dirty="0">
                          <a:solidFill>
                            <a:schemeClr val="accent1"/>
                          </a:solidFill>
                          <a:latin typeface="+mn-lt"/>
                          <a:ea typeface="+mn-ea"/>
                          <a:cs typeface="+mn-cs"/>
                          <a:hlinkClick r:id="rId5" action="ppaction://hlinksldjump">
                            <a:extLst>
                              <a:ext uri="{A12FA001-AC4F-418D-AE19-62706E023703}">
                                <ahyp:hlinkClr xmlns:ahyp="http://schemas.microsoft.com/office/drawing/2018/hyperlinkcolor" val="tx"/>
                              </a:ext>
                            </a:extLst>
                          </a:hlinkClick>
                        </a:rPr>
                        <a:t>de prompt</a:t>
                      </a:r>
                      <a:endParaRPr lang="en-US" sz="1600" dirty="0">
                        <a:solidFill>
                          <a:schemeClr val="accent1"/>
                        </a:solidFill>
                        <a:latin typeface="+mn-lt"/>
                        <a:ea typeface="+mn-ea"/>
                        <a:cs typeface="+mn-cs"/>
                      </a:endParaRPr>
                    </a:p>
                  </a:txBody>
                  <a:tcPr marR="0" marT="0" marB="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dirty="0">
                          <a:solidFill>
                            <a:schemeClr val="tx1"/>
                          </a:solidFill>
                          <a:latin typeface="+mn-lt"/>
                          <a:ea typeface="+mn-ea"/>
                          <a:cs typeface="+mn-cs"/>
                        </a:rPr>
                        <a:t>Auxilia os usuários na criação de prompts eficazes e bem estruturados para o Copilot</a:t>
                      </a:r>
                    </a:p>
                  </a:txBody>
                  <a:tcPr marR="0" marT="0" marB="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3913059"/>
                  </a:ext>
                </a:extLst>
              </a:tr>
              <a:tr h="604039">
                <a:tc>
                  <a:txBody>
                    <a:bodyPr/>
                    <a:lstStyle/>
                    <a:p>
                      <a:endParaRPr lang="en-US" sz="1600"/>
                    </a:p>
                  </a:txBody>
                  <a:tcPr marR="0">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dirty="0">
                          <a:solidFill>
                            <a:schemeClr val="accent1"/>
                          </a:solidFill>
                          <a:latin typeface="+mn-lt"/>
                          <a:ea typeface="+mn-ea"/>
                          <a:cs typeface="+mn-cs"/>
                          <a:hlinkClick r:id="rId6" action="ppaction://hlinksldjump">
                            <a:extLst>
                              <a:ext uri="{A12FA001-AC4F-418D-AE19-62706E023703}">
                                <ahyp:hlinkClr xmlns:ahyp="http://schemas.microsoft.com/office/drawing/2018/hyperlinkcolor" val="tx"/>
                              </a:ext>
                            </a:extLst>
                          </a:hlinkClick>
                        </a:rPr>
                        <a:t>Treinador </a:t>
                      </a:r>
                      <a:br>
                        <a:rPr lang="pt-br" sz="1600" dirty="0">
                          <a:solidFill>
                            <a:schemeClr val="accent1"/>
                          </a:solidFill>
                          <a:latin typeface="+mn-lt"/>
                          <a:ea typeface="+mn-ea"/>
                          <a:cs typeface="+mn-cs"/>
                          <a:hlinkClick r:id="rId6" action="ppaction://hlinksldjump">
                            <a:extLst>
                              <a:ext uri="{A12FA001-AC4F-418D-AE19-62706E023703}">
                                <ahyp:hlinkClr xmlns:ahyp="http://schemas.microsoft.com/office/drawing/2018/hyperlinkcolor" val="tx"/>
                              </a:ext>
                            </a:extLst>
                          </a:hlinkClick>
                        </a:rPr>
                      </a:br>
                      <a:r>
                        <a:rPr lang="pt-br" sz="1600" dirty="0">
                          <a:solidFill>
                            <a:schemeClr val="accent1"/>
                          </a:solidFill>
                          <a:latin typeface="+mn-lt"/>
                          <a:ea typeface="+mn-ea"/>
                          <a:cs typeface="+mn-cs"/>
                          <a:hlinkClick r:id="rId6" action="ppaction://hlinksldjump">
                            <a:extLst>
                              <a:ext uri="{A12FA001-AC4F-418D-AE19-62706E023703}">
                                <ahyp:hlinkClr xmlns:ahyp="http://schemas.microsoft.com/office/drawing/2018/hyperlinkcolor" val="tx"/>
                              </a:ext>
                            </a:extLst>
                          </a:hlinkClick>
                        </a:rPr>
                        <a:t>de carreira</a:t>
                      </a:r>
                      <a:endParaRPr lang="en-US" sz="1600" dirty="0">
                        <a:solidFill>
                          <a:schemeClr val="accent1"/>
                        </a:solidFill>
                        <a:latin typeface="+mn-lt"/>
                        <a:ea typeface="+mn-ea"/>
                        <a:cs typeface="+mn-cs"/>
                      </a:endParaRPr>
                    </a:p>
                  </a:txBody>
                  <a:tcPr marR="0" marT="0" marB="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dirty="0">
                          <a:solidFill>
                            <a:schemeClr val="tx1"/>
                          </a:solidFill>
                          <a:latin typeface="+mn-lt"/>
                          <a:ea typeface="+mn-ea"/>
                          <a:cs typeface="+mn-cs"/>
                        </a:rPr>
                        <a:t>Fornece sugestões personalizadas de desenvolvimento de carreira, incluindo compreensão </a:t>
                      </a:r>
                      <a:br>
                        <a:rPr lang="pt-br" sz="1600" dirty="0">
                          <a:solidFill>
                            <a:schemeClr val="tx1"/>
                          </a:solidFill>
                          <a:latin typeface="+mn-lt"/>
                          <a:ea typeface="+mn-ea"/>
                          <a:cs typeface="+mn-cs"/>
                        </a:rPr>
                      </a:br>
                      <a:r>
                        <a:rPr lang="pt-br" sz="1600" dirty="0">
                          <a:solidFill>
                            <a:schemeClr val="tx1"/>
                          </a:solidFill>
                          <a:latin typeface="+mn-lt"/>
                          <a:ea typeface="+mn-ea"/>
                          <a:cs typeface="+mn-cs"/>
                        </a:rPr>
                        <a:t>de funções, análise de lacunas de habilidades, oportunidades de aprendizado e planos </a:t>
                      </a:r>
                      <a:br>
                        <a:rPr lang="pt-br" sz="1600" dirty="0">
                          <a:solidFill>
                            <a:schemeClr val="tx1"/>
                          </a:solidFill>
                          <a:latin typeface="+mn-lt"/>
                          <a:ea typeface="+mn-ea"/>
                          <a:cs typeface="+mn-cs"/>
                        </a:rPr>
                      </a:br>
                      <a:r>
                        <a:rPr lang="pt-br" sz="1600" dirty="0">
                          <a:solidFill>
                            <a:schemeClr val="tx1"/>
                          </a:solidFill>
                          <a:latin typeface="+mn-lt"/>
                          <a:ea typeface="+mn-ea"/>
                          <a:cs typeface="+mn-cs"/>
                        </a:rPr>
                        <a:t>de transição de carreira</a:t>
                      </a:r>
                    </a:p>
                  </a:txBody>
                  <a:tcPr marR="0" marT="0" marB="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4250462"/>
                  </a:ext>
                </a:extLst>
              </a:tr>
              <a:tr h="604039">
                <a:tc>
                  <a:txBody>
                    <a:bodyPr/>
                    <a:lstStyle/>
                    <a:p>
                      <a:endParaRPr lang="en-US" sz="1600"/>
                    </a:p>
                  </a:txBody>
                  <a:tcPr marR="0">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a:solidFill>
                            <a:schemeClr val="accent1"/>
                          </a:solidFill>
                          <a:latin typeface="+mn-lt"/>
                          <a:ea typeface="+mn-ea"/>
                          <a:cs typeface="+mn-cs"/>
                          <a:hlinkClick r:id="rId7" action="ppaction://hlinksldjump">
                            <a:extLst>
                              <a:ext uri="{A12FA001-AC4F-418D-AE19-62706E023703}">
                                <ahyp:hlinkClr xmlns:ahyp="http://schemas.microsoft.com/office/drawing/2018/hyperlinkcolor" val="tx"/>
                              </a:ext>
                            </a:extLst>
                          </a:hlinkClick>
                        </a:rPr>
                        <a:t>Treinador de aprendizagem</a:t>
                      </a:r>
                      <a:endParaRPr lang="en-US" sz="1600">
                        <a:solidFill>
                          <a:schemeClr val="accent1"/>
                        </a:solidFill>
                        <a:latin typeface="+mn-lt"/>
                        <a:ea typeface="+mn-ea"/>
                        <a:cs typeface="+mn-cs"/>
                      </a:endParaRPr>
                    </a:p>
                  </a:txBody>
                  <a:tcPr marR="0" marT="0" marB="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dirty="0">
                          <a:solidFill>
                            <a:schemeClr val="tx1"/>
                          </a:solidFill>
                          <a:latin typeface="+mn-lt"/>
                          <a:ea typeface="+mn-ea"/>
                          <a:cs typeface="+mn-cs"/>
                        </a:rPr>
                        <a:t>Ajuda os usuários a entender tópicos complexos, dividindo-os em simples, intermediário, </a:t>
                      </a:r>
                      <a:br>
                        <a:rPr lang="pt-br" sz="1600" dirty="0">
                          <a:solidFill>
                            <a:schemeClr val="tx1"/>
                          </a:solidFill>
                          <a:latin typeface="+mn-lt"/>
                          <a:ea typeface="+mn-ea"/>
                          <a:cs typeface="+mn-cs"/>
                        </a:rPr>
                      </a:br>
                      <a:r>
                        <a:rPr lang="pt-br" sz="1600" dirty="0">
                          <a:solidFill>
                            <a:schemeClr val="tx1"/>
                          </a:solidFill>
                          <a:latin typeface="+mn-lt"/>
                          <a:ea typeface="+mn-ea"/>
                          <a:cs typeface="+mn-cs"/>
                        </a:rPr>
                        <a:t>e resumos avançados. Fornece prática guiada e planos de aprendizagem</a:t>
                      </a:r>
                    </a:p>
                  </a:txBody>
                  <a:tcPr marR="0" marT="0" marB="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8898372"/>
                  </a:ext>
                </a:extLst>
              </a:tr>
              <a:tr h="604039">
                <a:tc>
                  <a:txBody>
                    <a:bodyPr/>
                    <a:lstStyle/>
                    <a:p>
                      <a:endParaRPr lang="en-US" sz="1600"/>
                    </a:p>
                  </a:txBody>
                  <a:tcPr marR="0">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a:solidFill>
                            <a:schemeClr val="accent1"/>
                          </a:solidFill>
                          <a:latin typeface="+mn-lt"/>
                          <a:ea typeface="+mn-ea"/>
                          <a:cs typeface="+mn-cs"/>
                          <a:hlinkClick r:id="rId8" action="ppaction://hlinksldjump">
                            <a:extLst>
                              <a:ext uri="{A12FA001-AC4F-418D-AE19-62706E023703}">
                                <ahyp:hlinkClr xmlns:ahyp="http://schemas.microsoft.com/office/drawing/2018/hyperlinkcolor" val="tx"/>
                              </a:ext>
                            </a:extLst>
                          </a:hlinkClick>
                        </a:rPr>
                        <a:t>Criador visual</a:t>
                      </a:r>
                      <a:endParaRPr lang="en-US" sz="1600">
                        <a:solidFill>
                          <a:schemeClr val="accent1"/>
                        </a:solidFill>
                        <a:latin typeface="+mn-lt"/>
                        <a:ea typeface="+mn-ea"/>
                        <a:cs typeface="+mn-cs"/>
                      </a:endParaRPr>
                    </a:p>
                  </a:txBody>
                  <a:tcPr marR="0" marT="0" marB="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pt-br" sz="1600" dirty="0">
                          <a:solidFill>
                            <a:schemeClr val="tx1"/>
                          </a:solidFill>
                          <a:latin typeface="+mn-lt"/>
                          <a:ea typeface="+mn-ea"/>
                          <a:cs typeface="+mn-cs"/>
                        </a:rPr>
                        <a:t>Auxilia usuários na criação de imagens e vídeos</a:t>
                      </a:r>
                    </a:p>
                  </a:txBody>
                  <a:tcPr marR="0" marT="0" marB="0"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4898632"/>
                  </a:ext>
                </a:extLst>
              </a:tr>
            </a:tbl>
          </a:graphicData>
        </a:graphic>
      </p:graphicFrame>
      <p:sp>
        <p:nvSpPr>
          <p:cNvPr id="22" name="Text Placeholder 29">
            <a:extLst>
              <a:ext uri="{FF2B5EF4-FFF2-40B4-BE49-F238E27FC236}">
                <a16:creationId xmlns:a16="http://schemas.microsoft.com/office/drawing/2014/main" id="{02FA6D44-1625-95CF-FC7A-03AF79A17D49}"/>
              </a:ext>
            </a:extLst>
          </p:cNvPr>
          <p:cNvSpPr txBox="1">
            <a:spLocks/>
          </p:cNvSpPr>
          <p:nvPr/>
        </p:nvSpPr>
        <p:spPr>
          <a:xfrm>
            <a:off x="588263" y="1575056"/>
            <a:ext cx="11018520" cy="830997"/>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pitchFamily="2" charset="0"/>
              </a:rPr>
              <a:t>A maneira mais simples de começar a usar agentes. Depois de habilitado por um administrador, os usuários podem </a:t>
            </a:r>
            <a:r>
              <a:rPr kumimoji="0" lang="pt-br" sz="1800" b="0" i="0" u="none" strike="noStrike" kern="100" cap="none" spc="0" normalizeH="0" baseline="0" noProof="0" dirty="0">
                <a:ln>
                  <a:noFill/>
                </a:ln>
                <a:solidFill>
                  <a:srgbClr val="091F2C"/>
                </a:solidFill>
                <a:effectLst/>
                <a:uLnTx/>
                <a:uFillTx/>
                <a:latin typeface="Segoe Sans Display"/>
                <a:ea typeface="+mn-ea"/>
                <a:cs typeface="Segoe Sans Display" pitchFamily="2" charset="0"/>
              </a:rPr>
              <a:t>@mencionar o agente no </a:t>
            </a:r>
            <a:r>
              <a:rPr kumimoji="0" lang="pt-BR" sz="1800" b="0" i="0" u="none" strike="noStrike" kern="100" cap="none" spc="0" normalizeH="0" baseline="0" noProof="0" dirty="0">
                <a:ln>
                  <a:noFill/>
                </a:ln>
                <a:solidFill>
                  <a:srgbClr val="091F2C"/>
                </a:solidFill>
                <a:effectLst/>
                <a:uLnTx/>
                <a:uFillTx/>
                <a:latin typeface="Segoe Sans Display"/>
                <a:ea typeface="+mn-ea"/>
                <a:cs typeface="Segoe Sans Display" pitchFamily="2" charset="0"/>
              </a:rPr>
              <a:t>Microsoft 365 Copilot Chat</a:t>
            </a:r>
            <a:r>
              <a:rPr kumimoji="0" lang="pt-br" sz="1800" b="0" i="0" u="none" strike="noStrike" kern="100" cap="none" spc="0" normalizeH="0" baseline="0" noProof="0" dirty="0">
                <a:ln>
                  <a:noFill/>
                </a:ln>
                <a:solidFill>
                  <a:srgbClr val="091F2C"/>
                </a:solidFill>
                <a:effectLst/>
                <a:uLnTx/>
                <a:uFillTx/>
                <a:latin typeface="Segoe Sans Display"/>
                <a:ea typeface="+mn-ea"/>
                <a:cs typeface="Segoe Sans Display" pitchFamily="2" charset="0"/>
              </a:rPr>
              <a:t> ou abri-lo diretamente selecionando-o no painel do lado direito.</a:t>
            </a:r>
          </a:p>
        </p:txBody>
      </p:sp>
      <p:sp>
        <p:nvSpPr>
          <p:cNvPr id="13" name="Content Placeholder 217">
            <a:extLst>
              <a:ext uri="{FF2B5EF4-FFF2-40B4-BE49-F238E27FC236}">
                <a16:creationId xmlns:a16="http://schemas.microsoft.com/office/drawing/2014/main" id="{7B1AF431-BB8E-CD25-B1AF-B601776579D3}"/>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rgbClr val="FFFFFF"/>
                </a:solidFill>
                <a:effectLst/>
                <a:uLnTx/>
                <a:uFillTx/>
                <a:latin typeface="Segoe Sans Display Semibold"/>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pt-br" dirty="0"/>
              <a:t>Agentes no </a:t>
            </a:r>
            <a:r>
              <a:rPr lang="pt-BR" dirty="0"/>
              <a:t>Microsoft 365 Copilot Chat</a:t>
            </a:r>
            <a:endParaRPr lang="pt-br" dirty="0"/>
          </a:p>
        </p:txBody>
      </p:sp>
      <p:pic>
        <p:nvPicPr>
          <p:cNvPr id="25" name="Picture 24">
            <a:extLst>
              <a:ext uri="{FF2B5EF4-FFF2-40B4-BE49-F238E27FC236}">
                <a16:creationId xmlns:a16="http://schemas.microsoft.com/office/drawing/2014/main" id="{58630A92-9601-FBF8-69F2-37AD348994AE}"/>
              </a:ext>
              <a:ext uri="{C183D7F6-B498-43B3-948B-1728B52AA6E4}">
                <adec:decorative xmlns:adec="http://schemas.microsoft.com/office/drawing/2017/decorative" val="1"/>
              </a:ext>
            </a:extLst>
          </p:cNvPr>
          <p:cNvPicPr>
            <a:picLocks/>
          </p:cNvPicPr>
          <p:nvPr/>
        </p:nvPicPr>
        <p:blipFill>
          <a:blip r:embed="rId9" cstate="screen">
            <a:extLst>
              <a:ext uri="{28A0092B-C50C-407E-A947-70E740481C1C}">
                <a14:useLocalDpi xmlns:a14="http://schemas.microsoft.com/office/drawing/2010/main"/>
              </a:ext>
            </a:extLst>
          </a:blip>
          <a:srcRect/>
          <a:stretch/>
        </p:blipFill>
        <p:spPr>
          <a:xfrm>
            <a:off x="694743" y="3354614"/>
            <a:ext cx="406117" cy="406117"/>
          </a:xfrm>
          <a:prstGeom prst="rect">
            <a:avLst/>
          </a:prstGeom>
        </p:spPr>
      </p:pic>
      <p:pic>
        <p:nvPicPr>
          <p:cNvPr id="26" name="Picture 25">
            <a:extLst>
              <a:ext uri="{FF2B5EF4-FFF2-40B4-BE49-F238E27FC236}">
                <a16:creationId xmlns:a16="http://schemas.microsoft.com/office/drawing/2014/main" id="{FCC8E60E-CC45-B779-4F9E-BBC3683A3C06}"/>
              </a:ext>
              <a:ext uri="{C183D7F6-B498-43B3-948B-1728B52AA6E4}">
                <adec:decorative xmlns:adec="http://schemas.microsoft.com/office/drawing/2017/decorative" val="1"/>
              </a:ext>
            </a:extLst>
          </p:cNvPr>
          <p:cNvPicPr>
            <a:picLocks/>
          </p:cNvPicPr>
          <p:nvPr/>
        </p:nvPicPr>
        <p:blipFill>
          <a:blip r:embed="rId10" cstate="screen">
            <a:extLst>
              <a:ext uri="{28A0092B-C50C-407E-A947-70E740481C1C}">
                <a14:useLocalDpi xmlns:a14="http://schemas.microsoft.com/office/drawing/2010/main"/>
              </a:ext>
            </a:extLst>
          </a:blip>
          <a:srcRect/>
          <a:stretch/>
        </p:blipFill>
        <p:spPr>
          <a:xfrm>
            <a:off x="694743" y="5850221"/>
            <a:ext cx="406117" cy="406117"/>
          </a:xfrm>
          <a:prstGeom prst="rect">
            <a:avLst/>
          </a:prstGeom>
        </p:spPr>
      </p:pic>
      <p:pic>
        <p:nvPicPr>
          <p:cNvPr id="27" name="Picture 26">
            <a:extLst>
              <a:ext uri="{FF2B5EF4-FFF2-40B4-BE49-F238E27FC236}">
                <a16:creationId xmlns:a16="http://schemas.microsoft.com/office/drawing/2014/main" id="{4B702864-A4F3-86E3-AB6A-32CF5F2D8A72}"/>
              </a:ext>
              <a:ext uri="{C183D7F6-B498-43B3-948B-1728B52AA6E4}">
                <adec:decorative xmlns:adec="http://schemas.microsoft.com/office/drawing/2017/decorative" val="1"/>
              </a:ext>
            </a:extLst>
          </p:cNvPr>
          <p:cNvPicPr>
            <a:picLocks/>
          </p:cNvPicPr>
          <p:nvPr/>
        </p:nvPicPr>
        <p:blipFill>
          <a:blip r:embed="rId11" cstate="screen">
            <a:extLst>
              <a:ext uri="{28A0092B-C50C-407E-A947-70E740481C1C}">
                <a14:useLocalDpi xmlns:a14="http://schemas.microsoft.com/office/drawing/2010/main"/>
              </a:ext>
            </a:extLst>
          </a:blip>
          <a:srcRect/>
          <a:stretch/>
        </p:blipFill>
        <p:spPr>
          <a:xfrm>
            <a:off x="694743" y="2829137"/>
            <a:ext cx="406117" cy="406117"/>
          </a:xfrm>
          <a:prstGeom prst="rect">
            <a:avLst/>
          </a:prstGeom>
        </p:spPr>
      </p:pic>
      <p:pic>
        <p:nvPicPr>
          <p:cNvPr id="28" name="Picture 27">
            <a:extLst>
              <a:ext uri="{FF2B5EF4-FFF2-40B4-BE49-F238E27FC236}">
                <a16:creationId xmlns:a16="http://schemas.microsoft.com/office/drawing/2014/main" id="{77E8B1BC-789C-7FA1-5830-8778BFA8DBAF}"/>
              </a:ext>
              <a:ext uri="{C183D7F6-B498-43B3-948B-1728B52AA6E4}">
                <adec:decorative xmlns:adec="http://schemas.microsoft.com/office/drawing/2017/decorative" val="1"/>
              </a:ext>
            </a:extLst>
          </p:cNvPr>
          <p:cNvPicPr>
            <a:picLocks/>
          </p:cNvPicPr>
          <p:nvPr/>
        </p:nvPicPr>
        <p:blipFill>
          <a:blip r:embed="rId12" cstate="screen">
            <a:extLst>
              <a:ext uri="{28A0092B-C50C-407E-A947-70E740481C1C}">
                <a14:useLocalDpi xmlns:a14="http://schemas.microsoft.com/office/drawing/2010/main"/>
              </a:ext>
            </a:extLst>
          </a:blip>
          <a:srcRect/>
          <a:stretch/>
        </p:blipFill>
        <p:spPr>
          <a:xfrm>
            <a:off x="694743" y="3943591"/>
            <a:ext cx="406117" cy="406117"/>
          </a:xfrm>
          <a:prstGeom prst="rect">
            <a:avLst/>
          </a:prstGeom>
        </p:spPr>
      </p:pic>
      <p:pic>
        <p:nvPicPr>
          <p:cNvPr id="29" name="Picture 28">
            <a:extLst>
              <a:ext uri="{FF2B5EF4-FFF2-40B4-BE49-F238E27FC236}">
                <a16:creationId xmlns:a16="http://schemas.microsoft.com/office/drawing/2014/main" id="{C95637DE-0DAA-5035-44D6-AF30AC03C489}"/>
              </a:ext>
              <a:ext uri="{C183D7F6-B498-43B3-948B-1728B52AA6E4}">
                <adec:decorative xmlns:adec="http://schemas.microsoft.com/office/drawing/2017/decorative" val="1"/>
              </a:ext>
            </a:extLst>
          </p:cNvPr>
          <p:cNvPicPr>
            <a:picLocks/>
          </p:cNvPicPr>
          <p:nvPr/>
        </p:nvPicPr>
        <p:blipFill>
          <a:blip r:embed="rId13" cstate="screen">
            <a:extLst>
              <a:ext uri="{28A0092B-C50C-407E-A947-70E740481C1C}">
                <a14:useLocalDpi xmlns:a14="http://schemas.microsoft.com/office/drawing/2010/main"/>
              </a:ext>
            </a:extLst>
          </a:blip>
          <a:srcRect/>
          <a:stretch/>
        </p:blipFill>
        <p:spPr>
          <a:xfrm>
            <a:off x="694743" y="5286645"/>
            <a:ext cx="406117" cy="406117"/>
          </a:xfrm>
          <a:prstGeom prst="rect">
            <a:avLst/>
          </a:prstGeom>
        </p:spPr>
      </p:pic>
      <p:pic>
        <p:nvPicPr>
          <p:cNvPr id="30" name="Picture 29">
            <a:extLst>
              <a:ext uri="{FF2B5EF4-FFF2-40B4-BE49-F238E27FC236}">
                <a16:creationId xmlns:a16="http://schemas.microsoft.com/office/drawing/2014/main" id="{D1A1A14C-630B-A295-E1B0-9E23C7D95100}"/>
              </a:ext>
              <a:ext uri="{C183D7F6-B498-43B3-948B-1728B52AA6E4}">
                <adec:decorative xmlns:adec="http://schemas.microsoft.com/office/drawing/2017/decorative" val="1"/>
              </a:ext>
            </a:extLst>
          </p:cNvPr>
          <p:cNvPicPr>
            <a:picLocks/>
          </p:cNvPicPr>
          <p:nvPr/>
        </p:nvPicPr>
        <p:blipFill>
          <a:blip r:embed="rId14" cstate="screen">
            <a:extLst>
              <a:ext uri="{28A0092B-C50C-407E-A947-70E740481C1C}">
                <a14:useLocalDpi xmlns:a14="http://schemas.microsoft.com/office/drawing/2010/main"/>
              </a:ext>
            </a:extLst>
          </a:blip>
          <a:srcRect/>
          <a:stretch/>
        </p:blipFill>
        <p:spPr>
          <a:xfrm>
            <a:off x="694743" y="4659568"/>
            <a:ext cx="406117" cy="406117"/>
          </a:xfrm>
          <a:prstGeom prst="rect">
            <a:avLst/>
          </a:prstGeom>
        </p:spPr>
      </p:pic>
    </p:spTree>
    <p:extLst>
      <p:ext uri="{BB962C8B-B14F-4D97-AF65-F5344CB8AC3E}">
        <p14:creationId xmlns:p14="http://schemas.microsoft.com/office/powerpoint/2010/main" val="336882665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6165A6C0-E09E-4425-AE3D-BC13989EAEA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A51DA1D-7F73-4B9E-2277-E358D71F13CB}"/>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D149C23A-EA5C-4824-A79D-10C96663D36F}"/>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22E63D92-7CDA-85D3-5484-15C52CBB4DE5}"/>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Top Corners Rounded 16">
            <a:extLst>
              <a:ext uri="{FF2B5EF4-FFF2-40B4-BE49-F238E27FC236}">
                <a16:creationId xmlns:a16="http://schemas.microsoft.com/office/drawing/2014/main" id="{408BEB6A-3ED4-5BA1-65E9-ACE0BCE5B822}"/>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554BEA61-4FF6-D9E9-AE76-D70BD6A9FCD0}"/>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5" name="Straight Connector 24">
            <a:extLst>
              <a:ext uri="{FF2B5EF4-FFF2-40B4-BE49-F238E27FC236}">
                <a16:creationId xmlns:a16="http://schemas.microsoft.com/office/drawing/2014/main" id="{F1444728-75EB-2020-7DF4-2DC919193FBF}"/>
              </a:ext>
              <a:ext uri="{C183D7F6-B498-43B3-948B-1728B52AA6E4}">
                <adec:decorative xmlns:adec="http://schemas.microsoft.com/office/drawing/2017/decorative" val="1"/>
              </a:ext>
            </a:extLst>
          </p:cNvPr>
          <p:cNvCxnSpPr/>
          <p:nvPr/>
        </p:nvCxnSpPr>
        <p:spPr>
          <a:xfrm>
            <a:off x="762000" y="518153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F776909-DD5A-B51D-EAFD-935ADFFC0FA5}"/>
              </a:ext>
              <a:ext uri="{C183D7F6-B498-43B3-948B-1728B52AA6E4}">
                <adec:decorative xmlns:adec="http://schemas.microsoft.com/office/drawing/2017/decorative" val="1"/>
              </a:ext>
            </a:extLst>
          </p:cNvPr>
          <p:cNvCxnSpPr/>
          <p:nvPr/>
        </p:nvCxnSpPr>
        <p:spPr>
          <a:xfrm>
            <a:off x="762000" y="3374846"/>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itle 13">
            <a:extLst>
              <a:ext uri="{FF2B5EF4-FFF2-40B4-BE49-F238E27FC236}">
                <a16:creationId xmlns:a16="http://schemas.microsoft.com/office/drawing/2014/main" id="{F330831A-4FDB-167F-E8E9-C3B1B1AAD45C}"/>
              </a:ext>
            </a:extLst>
          </p:cNvPr>
          <p:cNvSpPr>
            <a:spLocks noGrp="1"/>
          </p:cNvSpPr>
          <p:nvPr>
            <p:ph type="title"/>
          </p:nvPr>
        </p:nvSpPr>
        <p:spPr/>
        <p:txBody>
          <a:bodyPr/>
          <a:lstStyle/>
          <a:p>
            <a:r>
              <a:rPr lang="pt-br">
                <a:solidFill>
                  <a:schemeClr val="bg1"/>
                </a:solidFill>
                <a:ea typeface="+mj-ea"/>
                <a:cs typeface="+mj-cs"/>
              </a:rPr>
              <a:t>Cenários de casos de uso - RH</a:t>
            </a:r>
          </a:p>
        </p:txBody>
      </p:sp>
      <p:sp>
        <p:nvSpPr>
          <p:cNvPr id="23" name="TextBox 22">
            <a:extLst>
              <a:ext uri="{FF2B5EF4-FFF2-40B4-BE49-F238E27FC236}">
                <a16:creationId xmlns:a16="http://schemas.microsoft.com/office/drawing/2014/main" id="{7CA0CC76-CA18-6A8E-6E74-D702696094C1}"/>
              </a:ext>
            </a:extLst>
          </p:cNvPr>
          <p:cNvSpPr txBox="1">
            <a:spLocks/>
          </p:cNvSpPr>
          <p:nvPr/>
        </p:nvSpPr>
        <p:spPr>
          <a:xfrm>
            <a:off x="762000" y="1771969"/>
            <a:ext cx="6249988" cy="1559401"/>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Experiência em escalonamento</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 RH está espalhado. A experiência e escalonamento é fundamental para aumentar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 eficiência dos processos de RH. O RH deve ter uma visão holística de como os funcionários estão se envolvendo com as informações de RH para entender no que pode intervir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 fornecer o maior impacto para melhorar a experiência do funcionário. Aproveite os dados para tomar decisões e mostrar o impacto do engajamento dos funcionários nos principais KIPs. Reduza a carga administrativa diária sobre o RH para apoiar iniciativas e programas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mais estratégicos</a:t>
            </a:r>
          </a:p>
        </p:txBody>
      </p:sp>
      <p:sp>
        <p:nvSpPr>
          <p:cNvPr id="20" name="TextBox 19">
            <a:extLst>
              <a:ext uri="{FF2B5EF4-FFF2-40B4-BE49-F238E27FC236}">
                <a16:creationId xmlns:a16="http://schemas.microsoft.com/office/drawing/2014/main" id="{A154564C-B2E6-6194-2E96-B43F1B30F80D}"/>
              </a:ext>
            </a:extLst>
          </p:cNvPr>
          <p:cNvSpPr txBox="1"/>
          <p:nvPr/>
        </p:nvSpPr>
        <p:spPr>
          <a:xfrm>
            <a:off x="762000" y="3412488"/>
            <a:ext cx="6249988" cy="215444"/>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os agentes no SharePoint podem ajudar</a:t>
            </a:r>
          </a:p>
        </p:txBody>
      </p:sp>
      <p:sp>
        <p:nvSpPr>
          <p:cNvPr id="37" name="TextBox 36">
            <a:extLst>
              <a:ext uri="{FF2B5EF4-FFF2-40B4-BE49-F238E27FC236}">
                <a16:creationId xmlns:a16="http://schemas.microsoft.com/office/drawing/2014/main" id="{C9464D8C-8C21-80A5-CACF-5C5E4CC61000}"/>
              </a:ext>
            </a:extLst>
          </p:cNvPr>
          <p:cNvSpPr txBox="1">
            <a:spLocks/>
          </p:cNvSpPr>
          <p:nvPr/>
        </p:nvSpPr>
        <p:spPr>
          <a:xfrm>
            <a:off x="845820" y="3653245"/>
            <a:ext cx="6166168" cy="1530852"/>
          </a:xfrm>
          <a:prstGeom prst="rect">
            <a:avLst/>
          </a:prstGeom>
          <a:noFill/>
        </p:spPr>
        <p:txBody>
          <a:bodyPr wrap="square" lIns="0" tIns="0" rIns="0" bIns="0" numCol="2" spcCol="274320" rtlCol="0">
            <a:noAutofit/>
          </a:bodyPr>
          <a:lstStyle/>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Crie materiais de integração personalizados, módulos de treinamento, proporcionando aos novos contratados uma experiência mais personalizada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 acelerando sua prontidão</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Analise os dados dos funcionários para enfrentar os desafios e crie programas direcionados de retenção e engajamento</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Simplificar e padronizar as perguntas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de política e conformidade para garantir a consistência na entrega em toda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 organização</a:t>
            </a:r>
          </a:p>
          <a:p>
            <a:pPr marL="166688"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Capacitar os funcionários a usar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os recursos existentes </a:t>
            </a:r>
          </a:p>
        </p:txBody>
      </p:sp>
      <p:sp>
        <p:nvSpPr>
          <p:cNvPr id="24" name="TextBox 23">
            <a:extLst>
              <a:ext uri="{FF2B5EF4-FFF2-40B4-BE49-F238E27FC236}">
                <a16:creationId xmlns:a16="http://schemas.microsoft.com/office/drawing/2014/main" id="{CE14C03A-DA32-50DA-209B-F24571F0C795}"/>
              </a:ext>
            </a:extLst>
          </p:cNvPr>
          <p:cNvSpPr txBox="1"/>
          <p:nvPr/>
        </p:nvSpPr>
        <p:spPr>
          <a:xfrm>
            <a:off x="762000" y="5198217"/>
            <a:ext cx="6116328" cy="105670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Aumente o nível da função de RH para reduzir o suporte a tarefas que podem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ser automatizadas</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Forneça análises mais ricas sobre como os funcionários estão aproveitando os materiais e em que pode haver oportunidades para melhorar a experiência do funcionário</a:t>
            </a:r>
          </a:p>
        </p:txBody>
      </p:sp>
      <p:pic>
        <p:nvPicPr>
          <p:cNvPr id="34" name="Picture 33" descr="Captura de tela com o título Ajuda para integração de funcionários exibindo a conversa sobre as políticas da Contoso relacionadas ao trabalho remoto">
            <a:extLst>
              <a:ext uri="{FF2B5EF4-FFF2-40B4-BE49-F238E27FC236}">
                <a16:creationId xmlns:a16="http://schemas.microsoft.com/office/drawing/2014/main" id="{0FE90303-034B-F087-A862-025B4E1CA607}"/>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15194" r="-36275"/>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29" name="TextBox 28">
            <a:extLst>
              <a:ext uri="{FF2B5EF4-FFF2-40B4-BE49-F238E27FC236}">
                <a16:creationId xmlns:a16="http://schemas.microsoft.com/office/drawing/2014/main" id="{4A284C82-04AF-7EA0-B39C-4F8A4A2D9624}"/>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6" name="Picture 35">
            <a:extLst>
              <a:ext uri="{FF2B5EF4-FFF2-40B4-BE49-F238E27FC236}">
                <a16:creationId xmlns:a16="http://schemas.microsoft.com/office/drawing/2014/main" id="{AA76C16B-E4BF-A28C-6337-67E469A7F97B}"/>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526647"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2676201291"/>
      </p:ext>
    </p:extLst>
  </p:cSld>
  <p:clrMapOvr>
    <a:overrideClrMapping bg1="lt1" tx1="dk1" bg2="lt2" tx2="dk2" accent1="accent1" accent2="accent2" accent3="accent3" accent4="accent4" accent5="accent5" accent6="accent6" hlink="hlink" folHlink="folHlink"/>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0EF96-965A-9998-730C-E6C9BFB3D2C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7EEC3F1-B087-CF9D-2B23-D2FC9F55E840}"/>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DF3F225A-8D59-BE81-BAAD-18A1B8E94BC7}"/>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5" name="Rectangle: Rounded Corners 14">
            <a:extLst>
              <a:ext uri="{FF2B5EF4-FFF2-40B4-BE49-F238E27FC236}">
                <a16:creationId xmlns:a16="http://schemas.microsoft.com/office/drawing/2014/main" id="{FDA52AE8-A3CA-496B-527F-0F85569BE6EE}"/>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Top Corners Rounded 15">
            <a:extLst>
              <a:ext uri="{FF2B5EF4-FFF2-40B4-BE49-F238E27FC236}">
                <a16:creationId xmlns:a16="http://schemas.microsoft.com/office/drawing/2014/main" id="{738ACBB5-18F4-0121-22B6-C0B8468C7135}"/>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Rounded Corners 16">
            <a:extLst>
              <a:ext uri="{FF2B5EF4-FFF2-40B4-BE49-F238E27FC236}">
                <a16:creationId xmlns:a16="http://schemas.microsoft.com/office/drawing/2014/main" id="{B25CF903-7C58-E454-AA00-0DB5A2222325}"/>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3" name="Straight Connector 22">
            <a:extLst>
              <a:ext uri="{FF2B5EF4-FFF2-40B4-BE49-F238E27FC236}">
                <a16:creationId xmlns:a16="http://schemas.microsoft.com/office/drawing/2014/main" id="{13AC6D5D-4F73-A29D-A908-053E4FA3FDF3}"/>
              </a:ext>
              <a:ext uri="{C183D7F6-B498-43B3-948B-1728B52AA6E4}">
                <adec:decorative xmlns:adec="http://schemas.microsoft.com/office/drawing/2017/decorative" val="1"/>
              </a:ext>
            </a:extLst>
          </p:cNvPr>
          <p:cNvCxnSpPr/>
          <p:nvPr/>
        </p:nvCxnSpPr>
        <p:spPr>
          <a:xfrm>
            <a:off x="762000" y="493444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8FA0742-3D2A-9AFD-5F69-57731C03A554}"/>
              </a:ext>
              <a:ext uri="{C183D7F6-B498-43B3-948B-1728B52AA6E4}">
                <adec:decorative xmlns:adec="http://schemas.microsoft.com/office/drawing/2017/decorative" val="1"/>
              </a:ext>
            </a:extLst>
          </p:cNvPr>
          <p:cNvCxnSpPr/>
          <p:nvPr/>
        </p:nvCxnSpPr>
        <p:spPr>
          <a:xfrm>
            <a:off x="762000" y="2779681"/>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Title 31">
            <a:extLst>
              <a:ext uri="{FF2B5EF4-FFF2-40B4-BE49-F238E27FC236}">
                <a16:creationId xmlns:a16="http://schemas.microsoft.com/office/drawing/2014/main" id="{5CB12412-BED9-921D-04E6-22D540E6CF39}"/>
              </a:ext>
            </a:extLst>
          </p:cNvPr>
          <p:cNvSpPr>
            <a:spLocks noGrp="1"/>
          </p:cNvSpPr>
          <p:nvPr>
            <p:ph type="title"/>
          </p:nvPr>
        </p:nvSpPr>
        <p:spPr>
          <a:xfrm>
            <a:off x="588263" y="457200"/>
            <a:ext cx="11018520" cy="492443"/>
          </a:xfrm>
        </p:spPr>
        <p:txBody>
          <a:bodyPr/>
          <a:lstStyle/>
          <a:p>
            <a:r>
              <a:rPr lang="pt-br">
                <a:solidFill>
                  <a:schemeClr val="bg1"/>
                </a:solidFill>
                <a:ea typeface="+mj-ea"/>
                <a:cs typeface="+mj-cs"/>
              </a:rPr>
              <a:t>Cenários de casos de uso - Jurídico</a:t>
            </a:r>
          </a:p>
        </p:txBody>
      </p:sp>
      <p:sp>
        <p:nvSpPr>
          <p:cNvPr id="21" name="TextBox 20">
            <a:extLst>
              <a:ext uri="{FF2B5EF4-FFF2-40B4-BE49-F238E27FC236}">
                <a16:creationId xmlns:a16="http://schemas.microsoft.com/office/drawing/2014/main" id="{CE8BFDC8-D4EC-4488-0AA4-3643B3BA2DCA}"/>
              </a:ext>
            </a:extLst>
          </p:cNvPr>
          <p:cNvSpPr txBox="1">
            <a:spLocks/>
          </p:cNvSpPr>
          <p:nvPr/>
        </p:nvSpPr>
        <p:spPr>
          <a:xfrm>
            <a:off x="762000" y="1771969"/>
            <a:ext cx="6249988" cy="82073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Navegando no espaço de trabalho digital</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Os departamentos jurídicos estão navegando em um cenário jurídico, regulatório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 de conformidade cada vez mais dinâmico e complexo. A carga de trabalho está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crescendo não apenas em volume, mas em velocidade e complexidade</a:t>
            </a:r>
          </a:p>
        </p:txBody>
      </p:sp>
      <p:sp>
        <p:nvSpPr>
          <p:cNvPr id="18" name="TextBox 17">
            <a:extLst>
              <a:ext uri="{FF2B5EF4-FFF2-40B4-BE49-F238E27FC236}">
                <a16:creationId xmlns:a16="http://schemas.microsoft.com/office/drawing/2014/main" id="{1DDCD37F-7ACD-0A85-D6E0-01F90E64D162}"/>
              </a:ext>
            </a:extLst>
          </p:cNvPr>
          <p:cNvSpPr txBox="1"/>
          <p:nvPr/>
        </p:nvSpPr>
        <p:spPr>
          <a:xfrm>
            <a:off x="762000" y="2966655"/>
            <a:ext cx="6249988" cy="1477328"/>
          </a:xfrm>
          <a:prstGeom prst="rect">
            <a:avLst/>
          </a:prstGeom>
          <a:noFill/>
        </p:spPr>
        <p:txBody>
          <a:bodyPr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os agentes no SharePoint podem ajudar</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Encontre informações relevantes com eficiência para facilitar a tomada de decisões rápidas e elabore diretrizes com pontos consultivos claros e relevantes</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Aumentar a eficiência, a compreensão e a consistência das revisões de contratos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para aumentar a velocidade e melhorar a tomada de decisões</a:t>
            </a:r>
          </a:p>
          <a:p>
            <a:pPr marL="250825" marR="0" lvl="0" indent="-166688" algn="l" defTabSz="914400"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Simplificar e reduzir o tempo gasto em pesquisa, resumo, análise e elaboração </a:t>
            </a:r>
            <a:br>
              <a:rPr kumimoji="0" lang="pt-br" sz="12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200" b="0" i="0" u="none" strike="noStrike" kern="1200" cap="none" spc="0" normalizeH="0" baseline="0" noProof="0" dirty="0">
                <a:ln>
                  <a:noFill/>
                </a:ln>
                <a:solidFill>
                  <a:srgbClr val="091F2C"/>
                </a:solidFill>
                <a:effectLst/>
                <a:uLnTx/>
                <a:uFillTx/>
                <a:latin typeface="Segoe Sans Display"/>
                <a:ea typeface="+mn-ea"/>
                <a:cs typeface="+mn-cs"/>
              </a:rPr>
              <a:t>de diretrizes para regulamentações complexas</a:t>
            </a:r>
          </a:p>
        </p:txBody>
      </p:sp>
      <p:sp>
        <p:nvSpPr>
          <p:cNvPr id="22" name="TextBox 21">
            <a:extLst>
              <a:ext uri="{FF2B5EF4-FFF2-40B4-BE49-F238E27FC236}">
                <a16:creationId xmlns:a16="http://schemas.microsoft.com/office/drawing/2014/main" id="{1CB59DF0-A6B2-A0A8-BC9A-9DEA26BBC4E2}"/>
              </a:ext>
            </a:extLst>
          </p:cNvPr>
          <p:cNvSpPr txBox="1"/>
          <p:nvPr/>
        </p:nvSpPr>
        <p:spPr>
          <a:xfrm>
            <a:off x="762000" y="5121414"/>
            <a:ext cx="6249988" cy="923330"/>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4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Apoiar e aprimorar os serviços de assessoria jurídica</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Simplificar fluxos de trabalho de conteúdo de alto valor</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200" b="0" i="0" u="none" strike="noStrike" kern="1200" cap="none" spc="0" normalizeH="0" baseline="0" noProof="0">
                <a:ln>
                  <a:noFill/>
                </a:ln>
                <a:solidFill>
                  <a:srgbClr val="091F2C"/>
                </a:solidFill>
                <a:effectLst/>
                <a:uLnTx/>
                <a:uFillTx/>
                <a:latin typeface="Segoe Sans Display"/>
                <a:ea typeface="+mn-ea"/>
                <a:cs typeface="+mn-cs"/>
              </a:rPr>
              <a:t>Aumentar a eficiência na forma como a documentação principal é analisada e revisada</a:t>
            </a:r>
          </a:p>
        </p:txBody>
      </p:sp>
      <p:pic>
        <p:nvPicPr>
          <p:cNvPr id="36" name="Picture 35" descr="Captura de tela com o título Assuntos jurídicos da Contoso exibindo a conversa sobre o cenário em rápida evolução da inteligência artificial.">
            <a:extLst>
              <a:ext uri="{FF2B5EF4-FFF2-40B4-BE49-F238E27FC236}">
                <a16:creationId xmlns:a16="http://schemas.microsoft.com/office/drawing/2014/main" id="{FAA3A887-7092-238F-1E6C-6A65D0381EF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5409" r="-37016"/>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28" name="TextBox 27">
            <a:extLst>
              <a:ext uri="{FF2B5EF4-FFF2-40B4-BE49-F238E27FC236}">
                <a16:creationId xmlns:a16="http://schemas.microsoft.com/office/drawing/2014/main" id="{56BBD5D5-CC36-7DDE-8B54-BBC1A8E7A355}"/>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8" name="Picture 37">
            <a:extLst>
              <a:ext uri="{FF2B5EF4-FFF2-40B4-BE49-F238E27FC236}">
                <a16:creationId xmlns:a16="http://schemas.microsoft.com/office/drawing/2014/main" id="{6B255C27-7306-E96C-FF9B-6153AAFCF9A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6647"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940097429"/>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9C508-A848-2E1E-90C7-2D81F32A7A7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754E1752-1F43-0A91-EAAA-13CF5D50C23E}"/>
              </a:ext>
              <a:ext uri="{C183D7F6-B498-43B3-948B-1728B52AA6E4}">
                <adec:decorative xmlns:adec="http://schemas.microsoft.com/office/drawing/2017/decorative" val="1"/>
              </a:ext>
            </a:extLst>
          </p:cNvPr>
          <p:cNvSpPr/>
          <p:nvPr/>
        </p:nvSpPr>
        <p:spPr>
          <a:xfrm>
            <a:off x="0" y="1"/>
            <a:ext cx="12192000" cy="1300479"/>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E26AD001-133D-D1DC-2533-6EB38C046ADC}"/>
              </a:ext>
              <a:ext uri="{C183D7F6-B498-43B3-948B-1728B52AA6E4}">
                <adec:decorative xmlns:adec="http://schemas.microsoft.com/office/drawing/2017/decorative" val="1"/>
              </a:ext>
            </a:extLst>
          </p:cNvPr>
          <p:cNvSpPr/>
          <p:nvPr/>
        </p:nvSpPr>
        <p:spPr>
          <a:xfrm>
            <a:off x="0" y="130048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4" name="Rectangle: Rounded Corners 13">
            <a:extLst>
              <a:ext uri="{FF2B5EF4-FFF2-40B4-BE49-F238E27FC236}">
                <a16:creationId xmlns:a16="http://schemas.microsoft.com/office/drawing/2014/main" id="{9327FE04-26BD-9F9B-6198-A76E073291DC}"/>
              </a:ext>
              <a:ext uri="{C183D7F6-B498-43B3-948B-1728B52AA6E4}">
                <adec:decorative xmlns:adec="http://schemas.microsoft.com/office/drawing/2017/decorative" val="1"/>
              </a:ext>
            </a:extLst>
          </p:cNvPr>
          <p:cNvSpPr/>
          <p:nvPr/>
        </p:nvSpPr>
        <p:spPr bwMode="auto">
          <a:xfrm>
            <a:off x="588963" y="1612900"/>
            <a:ext cx="6596062" cy="4656137"/>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5" name="Rectangle: Top Corners Rounded 14">
            <a:extLst>
              <a:ext uri="{FF2B5EF4-FFF2-40B4-BE49-F238E27FC236}">
                <a16:creationId xmlns:a16="http://schemas.microsoft.com/office/drawing/2014/main" id="{8D964E35-B6D2-569A-4858-B17BA71BB198}"/>
              </a:ext>
              <a:ext uri="{C183D7F6-B498-43B3-948B-1728B52AA6E4}">
                <adec:decorative xmlns:adec="http://schemas.microsoft.com/office/drawing/2017/decorative" val="1"/>
              </a:ext>
            </a:extLst>
          </p:cNvPr>
          <p:cNvSpPr/>
          <p:nvPr/>
        </p:nvSpPr>
        <p:spPr>
          <a:xfrm rot="16200000">
            <a:off x="7442201" y="1523998"/>
            <a:ext cx="4660899" cy="4838701"/>
          </a:xfrm>
          <a:prstGeom prst="round2SameRect">
            <a:avLst>
              <a:gd name="adj1" fmla="val 2887"/>
              <a:gd name="adj2" fmla="val 0"/>
            </a:avLst>
          </a:prstGeom>
          <a:solidFill>
            <a:srgbClr val="E2D9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8E23578A-1568-B69F-8B8C-CF662E1FFAC8}"/>
              </a:ext>
              <a:ext uri="{C183D7F6-B498-43B3-948B-1728B52AA6E4}">
                <adec:decorative xmlns:adec="http://schemas.microsoft.com/office/drawing/2017/decorative" val="1"/>
              </a:ext>
            </a:extLst>
          </p:cNvPr>
          <p:cNvSpPr>
            <a:spLocks/>
          </p:cNvSpPr>
          <p:nvPr/>
        </p:nvSpPr>
        <p:spPr>
          <a:xfrm>
            <a:off x="7464116" y="1727198"/>
            <a:ext cx="4142097" cy="4432302"/>
          </a:xfrm>
          <a:prstGeom prst="roundRect">
            <a:avLst>
              <a:gd name="adj" fmla="val 2242"/>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3" name="Straight Connector 22">
            <a:extLst>
              <a:ext uri="{FF2B5EF4-FFF2-40B4-BE49-F238E27FC236}">
                <a16:creationId xmlns:a16="http://schemas.microsoft.com/office/drawing/2014/main" id="{3DBDA851-1A50-3173-59D0-A2E895FFF20D}"/>
              </a:ext>
              <a:ext uri="{C183D7F6-B498-43B3-948B-1728B52AA6E4}">
                <adec:decorative xmlns:adec="http://schemas.microsoft.com/office/drawing/2017/decorative" val="1"/>
              </a:ext>
            </a:extLst>
          </p:cNvPr>
          <p:cNvCxnSpPr/>
          <p:nvPr/>
        </p:nvCxnSpPr>
        <p:spPr>
          <a:xfrm>
            <a:off x="762000" y="4736450"/>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1725B23-7118-95EB-608F-0133530E01B8}"/>
              </a:ext>
              <a:ext uri="{C183D7F6-B498-43B3-948B-1728B52AA6E4}">
                <adec:decorative xmlns:adec="http://schemas.microsoft.com/office/drawing/2017/decorative" val="1"/>
              </a:ext>
            </a:extLst>
          </p:cNvPr>
          <p:cNvCxnSpPr/>
          <p:nvPr/>
        </p:nvCxnSpPr>
        <p:spPr>
          <a:xfrm>
            <a:off x="762000" y="3203862"/>
            <a:ext cx="6249988"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CB2FB45B-7BBC-8DD2-57FF-BD78D61CC71F}"/>
              </a:ext>
            </a:extLst>
          </p:cNvPr>
          <p:cNvSpPr>
            <a:spLocks noGrp="1"/>
          </p:cNvSpPr>
          <p:nvPr>
            <p:ph type="title"/>
          </p:nvPr>
        </p:nvSpPr>
        <p:spPr>
          <a:xfrm>
            <a:off x="588263" y="457200"/>
            <a:ext cx="11018520" cy="492443"/>
          </a:xfrm>
        </p:spPr>
        <p:txBody>
          <a:bodyPr/>
          <a:lstStyle/>
          <a:p>
            <a:r>
              <a:rPr lang="pt-br">
                <a:solidFill>
                  <a:schemeClr val="bg1"/>
                </a:solidFill>
                <a:ea typeface="+mj-ea"/>
                <a:cs typeface="+mj-cs"/>
              </a:rPr>
              <a:t>Cenários de casos de uso - TI</a:t>
            </a:r>
          </a:p>
        </p:txBody>
      </p:sp>
      <p:sp>
        <p:nvSpPr>
          <p:cNvPr id="20" name="TextBox 19">
            <a:extLst>
              <a:ext uri="{FF2B5EF4-FFF2-40B4-BE49-F238E27FC236}">
                <a16:creationId xmlns:a16="http://schemas.microsoft.com/office/drawing/2014/main" id="{1B907138-706E-1844-54FD-75C4026E9F23}"/>
              </a:ext>
            </a:extLst>
          </p:cNvPr>
          <p:cNvSpPr txBox="1">
            <a:spLocks/>
          </p:cNvSpPr>
          <p:nvPr/>
        </p:nvSpPr>
        <p:spPr>
          <a:xfrm>
            <a:off x="762000" y="1771969"/>
            <a:ext cx="6249988" cy="115929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6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Desafio de negócios – Apoiar a transformação digital</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A TI está impulsionando a transformação digital, protegendo a empresa, otimizando a colaboração e impulsionando a adoção de tecnologias emergentes. Ela enfrenta desafios como a lacuna de habilidades da equipe </a:t>
            </a:r>
            <a:br>
              <a:rPr kumimoji="0" lang="pt-br" sz="14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de trabalho e a eficiência de redução de custos</a:t>
            </a:r>
          </a:p>
        </p:txBody>
      </p:sp>
      <p:sp>
        <p:nvSpPr>
          <p:cNvPr id="29" name="TextBox 28">
            <a:extLst>
              <a:ext uri="{FF2B5EF4-FFF2-40B4-BE49-F238E27FC236}">
                <a16:creationId xmlns:a16="http://schemas.microsoft.com/office/drawing/2014/main" id="{95575F1D-BBFC-374B-5C02-066DABDDFAF3}"/>
              </a:ext>
            </a:extLst>
          </p:cNvPr>
          <p:cNvSpPr txBox="1"/>
          <p:nvPr/>
        </p:nvSpPr>
        <p:spPr>
          <a:xfrm>
            <a:off x="762000" y="3476463"/>
            <a:ext cx="6249988" cy="1159292"/>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6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Como os agentes no SharePoint podem ajudar</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Ao fornecer conhecimento a um agente direto de sites internos e da documentação mais crítica da TI, os agentes podem fornecer a resolução </a:t>
            </a:r>
            <a:br>
              <a:rPr kumimoji="0" lang="pt-br" sz="14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de um tíquete mais rapidamente, gerenciar custos de terceirização e gerar um parâmetro NSAT (satisfação líquida do usuário) mais alta</a:t>
            </a:r>
          </a:p>
        </p:txBody>
      </p:sp>
      <p:sp>
        <p:nvSpPr>
          <p:cNvPr id="22" name="TextBox 21">
            <a:extLst>
              <a:ext uri="{FF2B5EF4-FFF2-40B4-BE49-F238E27FC236}">
                <a16:creationId xmlns:a16="http://schemas.microsoft.com/office/drawing/2014/main" id="{836ECE74-A104-6A94-C685-0BA276C8E445}"/>
              </a:ext>
            </a:extLst>
          </p:cNvPr>
          <p:cNvSpPr txBox="1"/>
          <p:nvPr/>
        </p:nvSpPr>
        <p:spPr>
          <a:xfrm>
            <a:off x="762000" y="5009051"/>
            <a:ext cx="6249988" cy="943848"/>
          </a:xfrm>
          <a:prstGeom prst="rect">
            <a:avLst/>
          </a:prstGeom>
          <a:noFill/>
        </p:spPr>
        <p:txBody>
          <a:bodyPr vert="horz" wrap="square" lIns="0" tIns="0" rIns="0" bIns="0" rtlCol="0">
            <a:spAutoFit/>
          </a:bodyPr>
          <a:lstStyle/>
          <a:p>
            <a:pPr marL="0" marR="0" lvl="2" indent="0" algn="l" defTabSz="457200" rtl="0" eaLnBrk="1" fontAlgn="auto" latinLnBrk="0" hangingPunct="1">
              <a:lnSpc>
                <a:spcPct val="100000"/>
              </a:lnSpc>
              <a:spcBef>
                <a:spcPts val="400"/>
              </a:spcBef>
              <a:spcAft>
                <a:spcPts val="0"/>
              </a:spcAft>
              <a:buClrTx/>
              <a:buSzPct val="90000"/>
              <a:buFontTx/>
              <a:buNone/>
              <a:tabLst/>
              <a:defRPr/>
            </a:pPr>
            <a:r>
              <a:rPr kumimoji="0" lang="pt-br" sz="16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Áreas de impacto</a:t>
            </a:r>
          </a:p>
          <a:p>
            <a:pPr marL="250825" marR="0" lvl="0" indent="-166688" algn="l" defTabSz="914225" rtl="0" eaLnBrk="1" fontAlgn="auto" latinLnBrk="0" hangingPunct="1">
              <a:lnSpc>
                <a:spcPct val="100000"/>
              </a:lnSpc>
              <a:spcBef>
                <a:spcPts val="400"/>
              </a:spcBef>
              <a:spcAft>
                <a:spcPts val="0"/>
              </a:spcAft>
              <a:buClrTx/>
              <a:buSzTx/>
              <a:buFont typeface="Arial" panose="020B0604020202020204" pitchFamily="34" charset="0"/>
              <a:buChar char="•"/>
              <a:tabLst/>
              <a:defRPr/>
            </a:pP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Os agentes podem afetar os principais KPIs funcionais de TI, como tempo </a:t>
            </a:r>
            <a:br>
              <a:rPr kumimoji="0" lang="pt-br" sz="14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de resolução de tíquetes, adoção e uso de produtos, além de ajudar </a:t>
            </a:r>
            <a:br>
              <a:rPr kumimoji="0" lang="pt-br" sz="14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400" b="0" i="0" u="none" strike="noStrike" kern="1200" cap="none" spc="0" normalizeH="0" baseline="0" noProof="0" dirty="0">
                <a:ln>
                  <a:noFill/>
                </a:ln>
                <a:solidFill>
                  <a:srgbClr val="091F2C"/>
                </a:solidFill>
                <a:effectLst/>
                <a:uLnTx/>
                <a:uFillTx/>
                <a:latin typeface="Segoe Sans Display"/>
                <a:ea typeface="+mn-ea"/>
                <a:cs typeface="+mn-cs"/>
              </a:rPr>
              <a:t>a gerenciar os custos de TI simplificando os fluxos de trabalho</a:t>
            </a:r>
          </a:p>
        </p:txBody>
      </p:sp>
      <p:pic>
        <p:nvPicPr>
          <p:cNvPr id="33" name="Picture 32" descr="Captura de tela com o título Assistente de finanças exibindo a conversa sobre recomendações de economia de custos para o ano fiscal de 2025.">
            <a:extLst>
              <a:ext uri="{FF2B5EF4-FFF2-40B4-BE49-F238E27FC236}">
                <a16:creationId xmlns:a16="http://schemas.microsoft.com/office/drawing/2014/main" id="{5751DB85-4194-F2E5-35BC-7EC77CFD761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5414" r="-36566"/>
          <a:stretch/>
        </p:blipFill>
        <p:spPr bwMode="auto">
          <a:xfrm>
            <a:off x="7564128" y="1828800"/>
            <a:ext cx="3942072" cy="4229098"/>
          </a:xfrm>
          <a:custGeom>
            <a:avLst/>
            <a:gdLst>
              <a:gd name="connsiteX0" fmla="*/ 52193 w 3942072"/>
              <a:gd name="connsiteY0" fmla="*/ 0 h 4229098"/>
              <a:gd name="connsiteX1" fmla="*/ 3889879 w 3942072"/>
              <a:gd name="connsiteY1" fmla="*/ 0 h 4229098"/>
              <a:gd name="connsiteX2" fmla="*/ 3942072 w 3942072"/>
              <a:gd name="connsiteY2" fmla="*/ 52193 h 4229098"/>
              <a:gd name="connsiteX3" fmla="*/ 3942072 w 3942072"/>
              <a:gd name="connsiteY3" fmla="*/ 4176905 h 4229098"/>
              <a:gd name="connsiteX4" fmla="*/ 3889879 w 3942072"/>
              <a:gd name="connsiteY4" fmla="*/ 4229098 h 4229098"/>
              <a:gd name="connsiteX5" fmla="*/ 52193 w 3942072"/>
              <a:gd name="connsiteY5" fmla="*/ 4229098 h 4229098"/>
              <a:gd name="connsiteX6" fmla="*/ 0 w 3942072"/>
              <a:gd name="connsiteY6" fmla="*/ 4176905 h 4229098"/>
              <a:gd name="connsiteX7" fmla="*/ 0 w 3942072"/>
              <a:gd name="connsiteY7" fmla="*/ 52193 h 4229098"/>
              <a:gd name="connsiteX8" fmla="*/ 52193 w 3942072"/>
              <a:gd name="connsiteY8" fmla="*/ 0 h 422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2072" h="4229098">
                <a:moveTo>
                  <a:pt x="52193" y="0"/>
                </a:moveTo>
                <a:lnTo>
                  <a:pt x="3889879" y="0"/>
                </a:lnTo>
                <a:cubicBezTo>
                  <a:pt x="3918704" y="0"/>
                  <a:pt x="3942072" y="23368"/>
                  <a:pt x="3942072" y="52193"/>
                </a:cubicBezTo>
                <a:lnTo>
                  <a:pt x="3942072" y="4176905"/>
                </a:lnTo>
                <a:cubicBezTo>
                  <a:pt x="3942072" y="4205730"/>
                  <a:pt x="3918704" y="4229098"/>
                  <a:pt x="3889879" y="4229098"/>
                </a:cubicBezTo>
                <a:lnTo>
                  <a:pt x="52193" y="4229098"/>
                </a:lnTo>
                <a:cubicBezTo>
                  <a:pt x="23368" y="4229098"/>
                  <a:pt x="0" y="4205730"/>
                  <a:pt x="0" y="4176905"/>
                </a:cubicBezTo>
                <a:lnTo>
                  <a:pt x="0" y="52193"/>
                </a:lnTo>
                <a:cubicBezTo>
                  <a:pt x="0" y="23368"/>
                  <a:pt x="23368" y="0"/>
                  <a:pt x="52193" y="0"/>
                </a:cubicBezTo>
                <a:close/>
              </a:path>
            </a:pathLst>
          </a:custGeom>
          <a:solidFill>
            <a:srgbClr val="FAF9F8"/>
          </a:solidFill>
        </p:spPr>
      </p:pic>
      <p:sp>
        <p:nvSpPr>
          <p:cNvPr id="27" name="TextBox 26">
            <a:extLst>
              <a:ext uri="{FF2B5EF4-FFF2-40B4-BE49-F238E27FC236}">
                <a16:creationId xmlns:a16="http://schemas.microsoft.com/office/drawing/2014/main" id="{CB9B55D2-0BCD-C0D2-40E6-57B603242BB2}"/>
              </a:ext>
              <a:ext uri="{C183D7F6-B498-43B3-948B-1728B52AA6E4}">
                <adec:decorative xmlns:adec="http://schemas.microsoft.com/office/drawing/2017/decorative" val="1"/>
              </a:ext>
            </a:extLst>
          </p:cNvPr>
          <p:cNvSpPr txBox="1">
            <a:spLocks/>
          </p:cNvSpPr>
          <p:nvPr/>
        </p:nvSpPr>
        <p:spPr>
          <a:xfrm>
            <a:off x="10499044" y="1845469"/>
            <a:ext cx="987852" cy="833436"/>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5" name="Picture 34">
            <a:extLst>
              <a:ext uri="{FF2B5EF4-FFF2-40B4-BE49-F238E27FC236}">
                <a16:creationId xmlns:a16="http://schemas.microsoft.com/office/drawing/2014/main" id="{7D25A2C9-764B-EC0E-DFAF-E58C36420076}"/>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526648" y="1868755"/>
            <a:ext cx="932653" cy="786864"/>
          </a:xfrm>
          <a:custGeom>
            <a:avLst/>
            <a:gdLst>
              <a:gd name="connsiteX0" fmla="*/ 33835 w 932653"/>
              <a:gd name="connsiteY0" fmla="*/ 0 h 786864"/>
              <a:gd name="connsiteX1" fmla="*/ 898818 w 932653"/>
              <a:gd name="connsiteY1" fmla="*/ 0 h 786864"/>
              <a:gd name="connsiteX2" fmla="*/ 932653 w 932653"/>
              <a:gd name="connsiteY2" fmla="*/ 33835 h 786864"/>
              <a:gd name="connsiteX3" fmla="*/ 932653 w 932653"/>
              <a:gd name="connsiteY3" fmla="*/ 753029 h 786864"/>
              <a:gd name="connsiteX4" fmla="*/ 898818 w 932653"/>
              <a:gd name="connsiteY4" fmla="*/ 786864 h 786864"/>
              <a:gd name="connsiteX5" fmla="*/ 33835 w 932653"/>
              <a:gd name="connsiteY5" fmla="*/ 786864 h 786864"/>
              <a:gd name="connsiteX6" fmla="*/ 0 w 932653"/>
              <a:gd name="connsiteY6" fmla="*/ 753029 h 786864"/>
              <a:gd name="connsiteX7" fmla="*/ 0 w 932653"/>
              <a:gd name="connsiteY7" fmla="*/ 33835 h 786864"/>
              <a:gd name="connsiteX8" fmla="*/ 33835 w 932653"/>
              <a:gd name="connsiteY8" fmla="*/ 0 h 78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653" h="786864">
                <a:moveTo>
                  <a:pt x="33835" y="0"/>
                </a:moveTo>
                <a:lnTo>
                  <a:pt x="898818" y="0"/>
                </a:lnTo>
                <a:cubicBezTo>
                  <a:pt x="917505" y="0"/>
                  <a:pt x="932653" y="15148"/>
                  <a:pt x="932653" y="33835"/>
                </a:cubicBezTo>
                <a:lnTo>
                  <a:pt x="932653" y="753029"/>
                </a:lnTo>
                <a:cubicBezTo>
                  <a:pt x="932653" y="771716"/>
                  <a:pt x="917505" y="786864"/>
                  <a:pt x="898818" y="786864"/>
                </a:cubicBezTo>
                <a:lnTo>
                  <a:pt x="33835" y="786864"/>
                </a:lnTo>
                <a:cubicBezTo>
                  <a:pt x="15148" y="786864"/>
                  <a:pt x="0" y="771716"/>
                  <a:pt x="0" y="753029"/>
                </a:cubicBezTo>
                <a:lnTo>
                  <a:pt x="0" y="33835"/>
                </a:lnTo>
                <a:cubicBezTo>
                  <a:pt x="0" y="15148"/>
                  <a:pt x="15148" y="0"/>
                  <a:pt x="33835" y="0"/>
                </a:cubicBezTo>
                <a:close/>
              </a:path>
            </a:pathLst>
          </a:custGeom>
          <a:noFill/>
          <a:ln w="9525" cap="flat">
            <a:noFill/>
            <a:prstDash val="solid"/>
            <a:miter/>
          </a:ln>
          <a:effectLst/>
        </p:spPr>
      </p:pic>
    </p:spTree>
    <p:extLst>
      <p:ext uri="{BB962C8B-B14F-4D97-AF65-F5344CB8AC3E}">
        <p14:creationId xmlns:p14="http://schemas.microsoft.com/office/powerpoint/2010/main" val="594556023"/>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3F2ED-067D-5846-C34E-9BB75F9D6E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CEF177-2E80-5A5C-F9F3-68810CB8207F}"/>
              </a:ext>
            </a:extLst>
          </p:cNvPr>
          <p:cNvSpPr>
            <a:spLocks noGrp="1"/>
          </p:cNvSpPr>
          <p:nvPr>
            <p:ph type="title"/>
          </p:nvPr>
        </p:nvSpPr>
        <p:spPr>
          <a:xfrm>
            <a:off x="588962" y="2782668"/>
            <a:ext cx="6573838" cy="1292662"/>
          </a:xfrm>
        </p:spPr>
        <p:txBody>
          <a:bodyPr wrap="square">
            <a:spAutoFit/>
          </a:bodyPr>
          <a:lstStyle/>
          <a:p>
            <a:r>
              <a:rPr lang="pt-br" dirty="0">
                <a:ea typeface="+mj-ea"/>
                <a:cs typeface="+mj-cs"/>
              </a:rPr>
              <a:t>Apêndice D </a:t>
            </a:r>
            <a:br>
              <a:rPr dirty="0"/>
            </a:br>
            <a:r>
              <a:rPr lang="pt-br" dirty="0">
                <a:ea typeface="+mj-ea"/>
                <a:cs typeface="+mj-cs"/>
              </a:rPr>
              <a:t>Detalhes dos Conectores do Graph </a:t>
            </a:r>
            <a:br>
              <a:rPr dirty="0"/>
            </a:br>
            <a:r>
              <a:rPr lang="pt-br" sz="2000" noProof="0" dirty="0">
                <a:ea typeface="+mj-ea"/>
                <a:cs typeface="+mj-cs"/>
              </a:rPr>
              <a:t>Saber mais na </a:t>
            </a:r>
            <a:r>
              <a:rPr lang="pt-br" sz="2000" noProof="0" dirty="0">
                <a:solidFill>
                  <a:schemeClr val="accent1">
                    <a:lumMod val="75000"/>
                  </a:schemeClr>
                </a:solidFill>
                <a:ea typeface="+mj-ea"/>
                <a:cs typeface="+mj-cs"/>
                <a:hlinkClick r:id="rId3">
                  <a:extLst>
                    <a:ext uri="{A12FA001-AC4F-418D-AE19-62706E023703}">
                      <ahyp:hlinkClr xmlns:ahyp="http://schemas.microsoft.com/office/drawing/2018/hyperlinkcolor" val="tx"/>
                    </a:ext>
                  </a:extLst>
                </a:hlinkClick>
              </a:rPr>
              <a:t>galeria de conectores do Microsoft Graph</a:t>
            </a:r>
            <a:endParaRPr lang="en-US" dirty="0">
              <a:solidFill>
                <a:schemeClr val="accent1">
                  <a:lumMod val="75000"/>
                </a:schemeClr>
              </a:solidFill>
              <a:ea typeface="+mj-ea"/>
              <a:cs typeface="+mj-cs"/>
            </a:endParaRPr>
          </a:p>
        </p:txBody>
      </p:sp>
    </p:spTree>
    <p:extLst>
      <p:ext uri="{BB962C8B-B14F-4D97-AF65-F5344CB8AC3E}">
        <p14:creationId xmlns:p14="http://schemas.microsoft.com/office/powerpoint/2010/main" val="2661310439"/>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F2EBDC9-81B0-9A7A-8EA6-AE84A6E03A0E}"/>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2" name="Rectangle 31">
            <a:extLst>
              <a:ext uri="{FF2B5EF4-FFF2-40B4-BE49-F238E27FC236}">
                <a16:creationId xmlns:a16="http://schemas.microsoft.com/office/drawing/2014/main" id="{7982E92C-3422-B5F9-7A9F-FB81FE7A3893}"/>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59" name="Rectangle: Rounded Corners 58">
            <a:extLst>
              <a:ext uri="{FF2B5EF4-FFF2-40B4-BE49-F238E27FC236}">
                <a16:creationId xmlns:a16="http://schemas.microsoft.com/office/drawing/2014/main" id="{273FB78A-1CB0-4698-95B0-2F257B8FB7DC}"/>
              </a:ext>
              <a:ext uri="{C183D7F6-B498-43B3-948B-1728B52AA6E4}">
                <adec:decorative xmlns:adec="http://schemas.microsoft.com/office/drawing/2017/decorative" val="1"/>
              </a:ext>
            </a:extLst>
          </p:cNvPr>
          <p:cNvSpPr>
            <a:spLocks/>
          </p:cNvSpPr>
          <p:nvPr/>
        </p:nvSpPr>
        <p:spPr bwMode="auto">
          <a:xfrm>
            <a:off x="588963" y="2552700"/>
            <a:ext cx="11017250" cy="4013200"/>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3" name="Rectangle: Rounded Corners 62">
            <a:extLst>
              <a:ext uri="{FF2B5EF4-FFF2-40B4-BE49-F238E27FC236}">
                <a16:creationId xmlns:a16="http://schemas.microsoft.com/office/drawing/2014/main" id="{F9164D5F-2D68-352B-AB7A-425508B1877F}"/>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197" name="Rectangle: Rounded Corners 196">
            <a:extLst>
              <a:ext uri="{FF2B5EF4-FFF2-40B4-BE49-F238E27FC236}">
                <a16:creationId xmlns:a16="http://schemas.microsoft.com/office/drawing/2014/main" id="{2D2B05E6-96DC-4903-3D65-8FD66BCE7584}"/>
              </a:ext>
              <a:ext uri="{C183D7F6-B498-43B3-948B-1728B52AA6E4}">
                <adec:decorative xmlns:adec="http://schemas.microsoft.com/office/drawing/2017/decorative" val="1"/>
              </a:ext>
            </a:extLst>
          </p:cNvPr>
          <p:cNvSpPr/>
          <p:nvPr/>
        </p:nvSpPr>
        <p:spPr bwMode="auto">
          <a:xfrm>
            <a:off x="654845" y="3337558"/>
            <a:ext cx="10885487" cy="3139441"/>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199" name="Straight Connector 198">
            <a:extLst>
              <a:ext uri="{FF2B5EF4-FFF2-40B4-BE49-F238E27FC236}">
                <a16:creationId xmlns:a16="http://schemas.microsoft.com/office/drawing/2014/main" id="{E6987EDB-5945-6F56-B0C9-19063CFF4E11}"/>
              </a:ext>
              <a:ext uri="{C183D7F6-B498-43B3-948B-1728B52AA6E4}">
                <adec:decorative xmlns:adec="http://schemas.microsoft.com/office/drawing/2017/decorative" val="1"/>
              </a:ext>
            </a:extLst>
          </p:cNvPr>
          <p:cNvCxnSpPr>
            <a:cxnSpLocks/>
          </p:cNvCxnSpPr>
          <p:nvPr/>
        </p:nvCxnSpPr>
        <p:spPr>
          <a:xfrm flipH="1">
            <a:off x="3376216" y="3432810"/>
            <a:ext cx="1" cy="2799997"/>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34FD4D74-BC42-D76C-539D-CF2389719819}"/>
              </a:ext>
              <a:ext uri="{C183D7F6-B498-43B3-948B-1728B52AA6E4}">
                <adec:decorative xmlns:adec="http://schemas.microsoft.com/office/drawing/2017/decorative" val="1"/>
              </a:ext>
            </a:extLst>
          </p:cNvPr>
          <p:cNvCxnSpPr>
            <a:cxnSpLocks/>
          </p:cNvCxnSpPr>
          <p:nvPr/>
        </p:nvCxnSpPr>
        <p:spPr>
          <a:xfrm flipH="1">
            <a:off x="6073140" y="3432810"/>
            <a:ext cx="24450" cy="273939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C33D618A-2C3F-4E75-CC7D-402DB37AE14E}"/>
              </a:ext>
              <a:ext uri="{C183D7F6-B498-43B3-948B-1728B52AA6E4}">
                <adec:decorative xmlns:adec="http://schemas.microsoft.com/office/drawing/2017/decorative" val="1"/>
              </a:ext>
            </a:extLst>
          </p:cNvPr>
          <p:cNvCxnSpPr>
            <a:cxnSpLocks/>
          </p:cNvCxnSpPr>
          <p:nvPr/>
        </p:nvCxnSpPr>
        <p:spPr>
          <a:xfrm>
            <a:off x="8818961" y="3432810"/>
            <a:ext cx="4999" cy="273939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CD906155-C034-4C85-5C39-9A39DE20CE4B}"/>
              </a:ext>
              <a:ext uri="{C183D7F6-B498-43B3-948B-1728B52AA6E4}">
                <adec:decorative xmlns:adec="http://schemas.microsoft.com/office/drawing/2017/decorative" val="1"/>
              </a:ext>
            </a:extLst>
          </p:cNvPr>
          <p:cNvCxnSpPr>
            <a:cxnSpLocks/>
          </p:cNvCxnSpPr>
          <p:nvPr/>
        </p:nvCxnSpPr>
        <p:spPr>
          <a:xfrm>
            <a:off x="4682788"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00657138-00EC-E333-C5B5-FEAF870CB2EE}"/>
              </a:ext>
              <a:ext uri="{C183D7F6-B498-43B3-948B-1728B52AA6E4}">
                <adec:decorative xmlns:adec="http://schemas.microsoft.com/office/drawing/2017/decorative" val="1"/>
              </a:ext>
            </a:extLst>
          </p:cNvPr>
          <p:cNvCxnSpPr>
            <a:cxnSpLocks/>
          </p:cNvCxnSpPr>
          <p:nvPr/>
        </p:nvCxnSpPr>
        <p:spPr>
          <a:xfrm>
            <a:off x="7530022"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348EA14E-7354-4BE6-FC44-17C149909C5D}"/>
              </a:ext>
            </a:extLst>
          </p:cNvPr>
          <p:cNvSpPr>
            <a:spLocks noGrp="1"/>
          </p:cNvSpPr>
          <p:nvPr>
            <p:ph type="title"/>
          </p:nvPr>
        </p:nvSpPr>
        <p:spPr>
          <a:xfrm>
            <a:off x="588963" y="203200"/>
            <a:ext cx="11017250" cy="513953"/>
          </a:xfrm>
        </p:spPr>
        <p:txBody>
          <a:bodyPr>
            <a:normAutofit fontScale="90000"/>
          </a:bodyPr>
          <a:lstStyle/>
          <a:p>
            <a:pPr lvl="0"/>
            <a:r>
              <a:rPr lang="pt-br" dirty="0">
                <a:ea typeface="+mj-ea"/>
                <a:cs typeface="+mj-cs"/>
              </a:rPr>
              <a:t>Conector da base de dados de conhecimento </a:t>
            </a:r>
            <a:br>
              <a:rPr lang="pt-br" dirty="0">
                <a:ea typeface="+mj-ea"/>
                <a:cs typeface="+mj-cs"/>
              </a:rPr>
            </a:br>
            <a:r>
              <a:rPr lang="pt-br" dirty="0">
                <a:ea typeface="+mj-ea"/>
                <a:cs typeface="+mj-cs"/>
              </a:rPr>
              <a:t>do ServiceNow</a:t>
            </a:r>
            <a:endParaRPr lang="en-US" noProof="0" dirty="0">
              <a:ea typeface="+mj-ea"/>
              <a:cs typeface="+mj-cs"/>
            </a:endParaRPr>
          </a:p>
        </p:txBody>
      </p:sp>
      <p:sp>
        <p:nvSpPr>
          <p:cNvPr id="204" name="Content Placeholder 217">
            <a:extLst>
              <a:ext uri="{FF2B5EF4-FFF2-40B4-BE49-F238E27FC236}">
                <a16:creationId xmlns:a16="http://schemas.microsoft.com/office/drawing/2014/main" id="{0BDB5D69-D138-7A1B-9070-EA830DC971D9}"/>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Saber mais</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28" name="Rectangle 27">
            <a:extLst>
              <a:ext uri="{FF2B5EF4-FFF2-40B4-BE49-F238E27FC236}">
                <a16:creationId xmlns:a16="http://schemas.microsoft.com/office/drawing/2014/main" id="{ACCA1439-5E7B-1C37-0AAA-7205FCA11D25}"/>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pt-br" sz="1100" b="0" i="0" u="none" strike="noStrike" kern="1200" cap="none" spc="0" normalizeH="0" baseline="0" noProof="0" dirty="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Resumo da solução</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conector do Microsoft Graph para base de dados de conhecimento do ServiceNow permite que as organizações indexem artigos da base de dados de conhecimento do ServiceNow no Microsoft Graph, para serem usados em experiências do Microsoft 365, incluindo o Copilot. Isso significa que os usuários podem pesquisar esses artigos diretamente nos clientes do Microsoft 365 Copilot.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conteúdo indexado por meio de conectores do Graph pode ser combinado com outros agentes do Copilot para criar agentes declarativos que dão suporte à atuação no conteúdo, bem como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em consultas e raciocínio. Essa integração ajuda a simplificar os fluxos de trabalho e aumenta a produtividade, tornando as informações críticas mais acessíveis e fáceis de encontrar</a:t>
            </a:r>
          </a:p>
        </p:txBody>
      </p:sp>
      <p:sp>
        <p:nvSpPr>
          <p:cNvPr id="192" name="Content Placeholder 18">
            <a:extLst>
              <a:ext uri="{FF2B5EF4-FFF2-40B4-BE49-F238E27FC236}">
                <a16:creationId xmlns:a16="http://schemas.microsoft.com/office/drawing/2014/main" id="{CE078209-2F0D-0352-7EBB-9105315B6FE0}"/>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Habilite o Conector da base de dados de conhecimento do ServiceNow para aumentar o ROI do Copilot, melhorando as métricas de negócios como:</a:t>
            </a:r>
          </a:p>
        </p:txBody>
      </p:sp>
      <p:sp>
        <p:nvSpPr>
          <p:cNvPr id="206" name="TextBox 205">
            <a:extLst>
              <a:ext uri="{FF2B5EF4-FFF2-40B4-BE49-F238E27FC236}">
                <a16:creationId xmlns:a16="http://schemas.microsoft.com/office/drawing/2014/main" id="{0D48C7A2-DA0B-0C19-D7E1-D3A23307A75E}"/>
              </a:ext>
            </a:extLst>
          </p:cNvPr>
          <p:cNvSpPr txBox="1"/>
          <p:nvPr/>
        </p:nvSpPr>
        <p:spPr>
          <a:xfrm>
            <a:off x="2262103" y="3033648"/>
            <a:ext cx="2045432"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n-ea"/>
                <a:cs typeface="+mn-cs"/>
              </a:rPr>
              <a:t>Redução de tíquetes</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207" name="TextBox 206">
            <a:extLst>
              <a:ext uri="{FF2B5EF4-FFF2-40B4-BE49-F238E27FC236}">
                <a16:creationId xmlns:a16="http://schemas.microsoft.com/office/drawing/2014/main" id="{0CD3409D-1935-F9A6-AFBE-D0FE54C1D4B3}"/>
              </a:ext>
            </a:extLst>
          </p:cNvPr>
          <p:cNvSpPr txBox="1"/>
          <p:nvPr/>
        </p:nvSpPr>
        <p:spPr>
          <a:xfrm>
            <a:off x="5058041" y="2965937"/>
            <a:ext cx="2096728" cy="304699"/>
          </a:xfrm>
          <a:prstGeom prst="rect">
            <a:avLst/>
          </a:prstGeom>
          <a:noFill/>
        </p:spPr>
        <p:txBody>
          <a:bodyPr wrap="square" lIns="0" tIns="0" rIns="0" bIns="0" anchor="ctr">
            <a:spAutoFit/>
          </a:bodyPr>
          <a:lstStyle/>
          <a:p>
            <a:pPr marL="0" marR="0" lvl="0" indent="0" algn="ctr" defTabSz="457200" rtl="0" eaLnBrk="1" fontAlgn="auto" latinLnBrk="0" hangingPunct="1">
              <a:lnSpc>
                <a:spcPct val="9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Tempo mais rápido para resolução de tíquetes</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208" name="TextBox 207">
            <a:extLst>
              <a:ext uri="{FF2B5EF4-FFF2-40B4-BE49-F238E27FC236}">
                <a16:creationId xmlns:a16="http://schemas.microsoft.com/office/drawing/2014/main" id="{9120C4F4-1D4B-5C49-3C4D-EB836BB84E51}"/>
              </a:ext>
            </a:extLst>
          </p:cNvPr>
          <p:cNvSpPr txBox="1"/>
          <p:nvPr/>
        </p:nvSpPr>
        <p:spPr>
          <a:xfrm>
            <a:off x="7905275" y="3033648"/>
            <a:ext cx="2027798"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n-ea"/>
                <a:cs typeface="+mn-cs"/>
              </a:rPr>
              <a:t>Aumento da produtividade </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193" name="Content Placeholder 43">
            <a:extLst>
              <a:ext uri="{FF2B5EF4-FFF2-40B4-BE49-F238E27FC236}">
                <a16:creationId xmlns:a16="http://schemas.microsoft.com/office/drawing/2014/main" id="{33D5C79A-913F-2CEA-B8F8-FEA75A3194E5}"/>
              </a:ext>
            </a:extLst>
          </p:cNvPr>
          <p:cNvSpPr txBox="1">
            <a:spLocks/>
          </p:cNvSpPr>
          <p:nvPr/>
        </p:nvSpPr>
        <p:spPr>
          <a:xfrm>
            <a:off x="748705" y="3432810"/>
            <a:ext cx="2627511" cy="2015936"/>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Alinhamento de cenários funcionais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Atendimento ao cliente: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ao aproveitar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conector do Microsoft Graph para a Base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dados de conhecimento do ServiceNow,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representantes de atendimento ao cliente podem aumentar sua eficiência, fornecer um serviço melhor e garantir que tenham as informações mais precisas na ponta dos dedos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Autoatendimento para funcionários: </a:t>
            </a:r>
            <a:b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funcionários podem realizar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autoatendimento e encontrar soluções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para as causas raiz</a:t>
            </a:r>
          </a:p>
        </p:txBody>
      </p:sp>
      <p:sp>
        <p:nvSpPr>
          <p:cNvPr id="194" name="Content Placeholder 51">
            <a:extLst>
              <a:ext uri="{FF2B5EF4-FFF2-40B4-BE49-F238E27FC236}">
                <a16:creationId xmlns:a16="http://schemas.microsoft.com/office/drawing/2014/main" id="{B334D407-D484-64F2-EB69-03791A72FE67}"/>
              </a:ext>
            </a:extLst>
          </p:cNvPr>
          <p:cNvSpPr txBox="1">
            <a:spLocks/>
          </p:cNvSpPr>
          <p:nvPr/>
        </p:nvSpPr>
        <p:spPr>
          <a:xfrm>
            <a:off x="3470078" y="3432810"/>
            <a:ext cx="2533650" cy="2953886"/>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95000"/>
              </a:lnSpc>
              <a:spcBef>
                <a:spcPts val="30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desafios</a:t>
            </a:r>
          </a:p>
          <a:p>
            <a:pPr marL="0" marR="0" lvl="3" indent="0" algn="l" defTabSz="932742" rtl="0" eaLnBrk="1" fontAlgn="auto" latinLnBrk="0" hangingPunct="1">
              <a:lnSpc>
                <a:spcPct val="95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Pesquisas demoradas: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representantes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atendimento ao cliente geralmente gastam muito tempo procurando informações relevantes para resolver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problemas dos clientes</a:t>
            </a:r>
          </a:p>
          <a:p>
            <a:pPr marL="0" marR="0" lvl="3" indent="0" algn="l" defTabSz="932742" rtl="0" eaLnBrk="1" fontAlgn="auto" latinLnBrk="0" hangingPunct="1">
              <a:lnSpc>
                <a:spcPct val="95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Informações fragmentadas: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informações espalhadas por diferentes plataformas podem ser difíceis de gerenciar</a:t>
            </a:r>
          </a:p>
          <a:p>
            <a:pPr marL="0" marR="0" lvl="3" indent="0" algn="l" defTabSz="932742" rtl="0" eaLnBrk="1" fontAlgn="auto" latinLnBrk="0" hangingPunct="1">
              <a:lnSpc>
                <a:spcPct val="95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Respostas inconsistentes: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representantes precisam de acesso fácil a artigos de conhecimento atualizados para fornecer respostas mais consistentes e precisas aos clientes</a:t>
            </a:r>
          </a:p>
          <a:p>
            <a:pPr marL="0" marR="0" lvl="3" indent="0" algn="l" defTabSz="932742" rtl="0" eaLnBrk="1" fontAlgn="auto" latinLnBrk="0" hangingPunct="1">
              <a:lnSpc>
                <a:spcPct val="95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Recursos de TI dispersos: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em alguns casos, os funcionários podem não saber como resolver problemas ou com quem entrar em contato quando enfrentam problemas de TI</a:t>
            </a:r>
          </a:p>
        </p:txBody>
      </p:sp>
      <p:sp>
        <p:nvSpPr>
          <p:cNvPr id="195" name="Content Placeholder 52">
            <a:extLst>
              <a:ext uri="{FF2B5EF4-FFF2-40B4-BE49-F238E27FC236}">
                <a16:creationId xmlns:a16="http://schemas.microsoft.com/office/drawing/2014/main" id="{C3E454F9-29D8-BD9E-35F9-58BF40C6B12E}"/>
              </a:ext>
            </a:extLst>
          </p:cNvPr>
          <p:cNvSpPr txBox="1">
            <a:spLocks/>
          </p:cNvSpPr>
          <p:nvPr/>
        </p:nvSpPr>
        <p:spPr>
          <a:xfrm>
            <a:off x="6191450" y="3432810"/>
            <a:ext cx="2561630" cy="2438360"/>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95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propostas de valor</a:t>
            </a:r>
          </a:p>
          <a:p>
            <a:pPr marL="0" marR="0" lvl="2" indent="0" algn="l" defTabSz="932742" rtl="0" eaLnBrk="1" fontAlgn="auto" latinLnBrk="0" hangingPunct="1">
              <a:lnSpc>
                <a:spcPct val="95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Gerenciamento e acesso aprimorados </a:t>
            </a:r>
            <a:b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ao conhecimento: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centraliza dados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conhecimento, garante acesso consistente e unificado às informações em todas as ferramentas de produtividade da organização</a:t>
            </a:r>
          </a:p>
          <a:p>
            <a:pPr marL="0" marR="0" lvl="2" indent="0" algn="l" defTabSz="932742" rtl="0" eaLnBrk="1" fontAlgn="auto" latinLnBrk="0" hangingPunct="1">
              <a:lnSpc>
                <a:spcPct val="95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Tomada de decisões aprimorada: </a:t>
            </a:r>
            <a:b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poder do Copilot permite que os usuários raciocinem sobre os dados da base de conhecimento do ServiceNow, fornecendo análises e recomendações repletas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insights</a:t>
            </a:r>
          </a:p>
          <a:p>
            <a:pPr marL="0" marR="0" lvl="2" indent="0" algn="l" defTabSz="932742" rtl="0" eaLnBrk="1" fontAlgn="auto" latinLnBrk="0" hangingPunct="1">
              <a:lnSpc>
                <a:spcPct val="95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Maior eficiência e produtividade: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reduz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tempo gasto pesquisando e agregando informações de várias fontes</a:t>
            </a:r>
          </a:p>
        </p:txBody>
      </p:sp>
      <p:sp>
        <p:nvSpPr>
          <p:cNvPr id="196" name="Content Placeholder 226">
            <a:extLst>
              <a:ext uri="{FF2B5EF4-FFF2-40B4-BE49-F238E27FC236}">
                <a16:creationId xmlns:a16="http://schemas.microsoft.com/office/drawing/2014/main" id="{3DDA1BB4-5932-6102-B571-7A73E5D153D4}"/>
              </a:ext>
            </a:extLst>
          </p:cNvPr>
          <p:cNvSpPr txBox="1">
            <a:spLocks/>
          </p:cNvSpPr>
          <p:nvPr/>
        </p:nvSpPr>
        <p:spPr>
          <a:xfrm>
            <a:off x="8912822" y="3432810"/>
            <a:ext cx="2533650" cy="2246769"/>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Exemplos de prompts para a persona </a:t>
            </a:r>
            <a:b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b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 destino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Prompts que buscam respostas em artigos da base de dados de conhecimento</a:t>
            </a:r>
          </a:p>
          <a:p>
            <a:pPr marL="0" marR="0" lvl="3" indent="0" algn="l" defTabSz="932742" rtl="0" eaLnBrk="1" fontAlgn="auto" latinLnBrk="0" hangingPunct="1">
              <a:lnSpc>
                <a:spcPct val="95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1: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como faço para redefinir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 senha de um cliente no ServiceNow?</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2: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mostre-me a política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reembolso mais recente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3: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quais são os recursos da atualização de software mais recente?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4: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forneça o manual do usuário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para o nosso novo produto</a:t>
            </a:r>
          </a:p>
        </p:txBody>
      </p:sp>
    </p:spTree>
    <p:extLst>
      <p:ext uri="{BB962C8B-B14F-4D97-AF65-F5344CB8AC3E}">
        <p14:creationId xmlns:p14="http://schemas.microsoft.com/office/powerpoint/2010/main" val="68417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0FBE782-E679-74D7-D606-A0A1A60DC28A}"/>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8" name="Rectangle 7">
            <a:extLst>
              <a:ext uri="{FF2B5EF4-FFF2-40B4-BE49-F238E27FC236}">
                <a16:creationId xmlns:a16="http://schemas.microsoft.com/office/drawing/2014/main" id="{1FADC543-6BDC-317D-6971-EB363579335A}"/>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1" name="Rectangle: Rounded Corners 10">
            <a:extLst>
              <a:ext uri="{FF2B5EF4-FFF2-40B4-BE49-F238E27FC236}">
                <a16:creationId xmlns:a16="http://schemas.microsoft.com/office/drawing/2014/main" id="{A3400B9C-DD44-0F6E-E212-B2FA660D322B}"/>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2" name="Rectangle: Rounded Corners 11">
            <a:extLst>
              <a:ext uri="{FF2B5EF4-FFF2-40B4-BE49-F238E27FC236}">
                <a16:creationId xmlns:a16="http://schemas.microsoft.com/office/drawing/2014/main" id="{B86EE1E6-3D15-23D9-558F-4DA6A39EABC9}"/>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14" name="Rectangle: Rounded Corners 13">
            <a:extLst>
              <a:ext uri="{FF2B5EF4-FFF2-40B4-BE49-F238E27FC236}">
                <a16:creationId xmlns:a16="http://schemas.microsoft.com/office/drawing/2014/main" id="{7A0DD402-19FB-0AA0-8A71-A19CB287503C}"/>
              </a:ext>
              <a:ext uri="{C183D7F6-B498-43B3-948B-1728B52AA6E4}">
                <adec:decorative xmlns:adec="http://schemas.microsoft.com/office/drawing/2017/decorative" val="1"/>
              </a:ext>
            </a:extLst>
          </p:cNvPr>
          <p:cNvSpPr/>
          <p:nvPr/>
        </p:nvSpPr>
        <p:spPr bwMode="auto">
          <a:xfrm>
            <a:off x="654845" y="3337560"/>
            <a:ext cx="10885487" cy="286003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20" name="Straight Connector 19">
            <a:extLst>
              <a:ext uri="{FF2B5EF4-FFF2-40B4-BE49-F238E27FC236}">
                <a16:creationId xmlns:a16="http://schemas.microsoft.com/office/drawing/2014/main" id="{671AA88F-10F5-A525-8E57-1FD4B09E791C}"/>
              </a:ext>
              <a:ext uri="{C183D7F6-B498-43B3-948B-1728B52AA6E4}">
                <adec:decorative xmlns:adec="http://schemas.microsoft.com/office/drawing/2017/decorative" val="1"/>
              </a:ext>
            </a:extLst>
          </p:cNvPr>
          <p:cNvCxnSpPr>
            <a:cxnSpLocks/>
          </p:cNvCxnSpPr>
          <p:nvPr/>
        </p:nvCxnSpPr>
        <p:spPr>
          <a:xfrm>
            <a:off x="3376217"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CC68D70-D9CE-447B-BBBE-AC3FB218B056}"/>
              </a:ext>
              <a:ext uri="{C183D7F6-B498-43B3-948B-1728B52AA6E4}">
                <adec:decorative xmlns:adec="http://schemas.microsoft.com/office/drawing/2017/decorative" val="1"/>
              </a:ext>
            </a:extLst>
          </p:cNvPr>
          <p:cNvCxnSpPr>
            <a:cxnSpLocks/>
          </p:cNvCxnSpPr>
          <p:nvPr/>
        </p:nvCxnSpPr>
        <p:spPr>
          <a:xfrm>
            <a:off x="6097589"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7BCF538-02ED-EBBC-B77A-BBCFE49DC2DD}"/>
              </a:ext>
              <a:ext uri="{C183D7F6-B498-43B3-948B-1728B52AA6E4}">
                <adec:decorative xmlns:adec="http://schemas.microsoft.com/office/drawing/2017/decorative" val="1"/>
              </a:ext>
            </a:extLst>
          </p:cNvPr>
          <p:cNvCxnSpPr>
            <a:cxnSpLocks/>
          </p:cNvCxnSpPr>
          <p:nvPr/>
        </p:nvCxnSpPr>
        <p:spPr>
          <a:xfrm>
            <a:off x="8818961"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09B29D1-AFC2-D585-5D8C-5F87AF67BE74}"/>
              </a:ext>
              <a:ext uri="{C183D7F6-B498-43B3-948B-1728B52AA6E4}">
                <adec:decorative xmlns:adec="http://schemas.microsoft.com/office/drawing/2017/decorative" val="1"/>
              </a:ext>
            </a:extLst>
          </p:cNvPr>
          <p:cNvCxnSpPr>
            <a:cxnSpLocks/>
          </p:cNvCxnSpPr>
          <p:nvPr/>
        </p:nvCxnSpPr>
        <p:spPr>
          <a:xfrm>
            <a:off x="4682788"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0DC8463E-EA25-AD23-4D1E-14A5DE1716BD}"/>
              </a:ext>
              <a:ext uri="{C183D7F6-B498-43B3-948B-1728B52AA6E4}">
                <adec:decorative xmlns:adec="http://schemas.microsoft.com/office/drawing/2017/decorative" val="1"/>
              </a:ext>
            </a:extLst>
          </p:cNvPr>
          <p:cNvCxnSpPr>
            <a:cxnSpLocks/>
          </p:cNvCxnSpPr>
          <p:nvPr/>
        </p:nvCxnSpPr>
        <p:spPr>
          <a:xfrm>
            <a:off x="7530022"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348EA14E-7354-4BE6-FC44-17C149909C5D}"/>
              </a:ext>
            </a:extLst>
          </p:cNvPr>
          <p:cNvSpPr>
            <a:spLocks noGrp="1"/>
          </p:cNvSpPr>
          <p:nvPr>
            <p:ph type="title"/>
          </p:nvPr>
        </p:nvSpPr>
        <p:spPr>
          <a:xfrm>
            <a:off x="588263" y="457200"/>
            <a:ext cx="11018520" cy="492443"/>
          </a:xfrm>
        </p:spPr>
        <p:txBody>
          <a:bodyPr>
            <a:normAutofit/>
          </a:bodyPr>
          <a:lstStyle/>
          <a:p>
            <a:pPr lvl="0"/>
            <a:r>
              <a:rPr lang="pt-br">
                <a:ea typeface="+mj-ea"/>
                <a:cs typeface="+mj-cs"/>
              </a:rPr>
              <a:t>Conector de catálogo do ServiceNow</a:t>
            </a:r>
            <a:endParaRPr lang="en-US" noProof="0">
              <a:ea typeface="+mj-ea"/>
              <a:cs typeface="+mj-cs"/>
            </a:endParaRPr>
          </a:p>
        </p:txBody>
      </p:sp>
      <p:sp>
        <p:nvSpPr>
          <p:cNvPr id="23" name="Content Placeholder 217">
            <a:extLst>
              <a:ext uri="{FF2B5EF4-FFF2-40B4-BE49-F238E27FC236}">
                <a16:creationId xmlns:a16="http://schemas.microsoft.com/office/drawing/2014/main" id="{369EAA0A-9661-7BDA-25D9-F9D9678DCB29}"/>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Saber mais</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9" name="Rectangle 8">
            <a:extLst>
              <a:ext uri="{FF2B5EF4-FFF2-40B4-BE49-F238E27FC236}">
                <a16:creationId xmlns:a16="http://schemas.microsoft.com/office/drawing/2014/main" id="{F9FCD462-4BA8-9179-A1A1-B12AC0235497}"/>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pt-br" sz="1100" b="0" i="0" u="none" strike="noStrike" kern="1200" cap="none" spc="0" normalizeH="0" baseline="0" noProof="0" dirty="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Resumo da solução</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conector do Microsoft Graph para catálogo do ServiceNow permite que as organizações indexem itens de catálogo de serviço do ServiceNow no Microsoft Graph, para serem usados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em experiências do Microsoft 365, incluindo o Copilot. Isso significa que os usuários podem pesquisar esses itens de catálogo diretamente no Microsoft 365 Copilot. O conteúdo indexado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por meio de conectores do Graph pode ser combinado com outros agentes do Copilot para criar agentes declarativos que dão suporte à atuação no conteúdo, bem como em consultas e raciocínio. Essa integração ajuda a melhorar a eficiência e a satisfação do usuário, facilitando a localização e a solicitação de serviços e produtos necessários</a:t>
            </a:r>
          </a:p>
        </p:txBody>
      </p:sp>
      <p:sp>
        <p:nvSpPr>
          <p:cNvPr id="13" name="Content Placeholder 18">
            <a:extLst>
              <a:ext uri="{FF2B5EF4-FFF2-40B4-BE49-F238E27FC236}">
                <a16:creationId xmlns:a16="http://schemas.microsoft.com/office/drawing/2014/main" id="{A64D861E-3AFB-80D9-C267-D3FAB6264530}"/>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Habilite o Conector do catálogo do ServiceNow para aumentar o ROI do Copilot, melhorando as métricas de negócios como:</a:t>
            </a:r>
          </a:p>
        </p:txBody>
      </p:sp>
      <p:sp>
        <p:nvSpPr>
          <p:cNvPr id="24" name="TextBox 23">
            <a:extLst>
              <a:ext uri="{FF2B5EF4-FFF2-40B4-BE49-F238E27FC236}">
                <a16:creationId xmlns:a16="http://schemas.microsoft.com/office/drawing/2014/main" id="{8222DBF9-C787-9135-9557-95FC22EB5578}"/>
              </a:ext>
            </a:extLst>
          </p:cNvPr>
          <p:cNvSpPr txBox="1"/>
          <p:nvPr/>
        </p:nvSpPr>
        <p:spPr>
          <a:xfrm>
            <a:off x="2262103" y="3033648"/>
            <a:ext cx="2045432"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n-ea"/>
                <a:cs typeface="+mn-cs"/>
              </a:rPr>
              <a:t>Melhor eficiência operacional</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25" name="TextBox 24">
            <a:extLst>
              <a:ext uri="{FF2B5EF4-FFF2-40B4-BE49-F238E27FC236}">
                <a16:creationId xmlns:a16="http://schemas.microsoft.com/office/drawing/2014/main" id="{722A9809-30DF-7BD2-E26D-9E0350D288DB}"/>
              </a:ext>
            </a:extLst>
          </p:cNvPr>
          <p:cNvSpPr txBox="1"/>
          <p:nvPr/>
        </p:nvSpPr>
        <p:spPr>
          <a:xfrm>
            <a:off x="5058041" y="2982865"/>
            <a:ext cx="2096728" cy="270843"/>
          </a:xfrm>
          <a:prstGeom prst="rect">
            <a:avLst/>
          </a:prstGeom>
          <a:noFill/>
        </p:spPr>
        <p:txBody>
          <a:bodyPr wrap="square" lIns="0" tIns="0" rIns="0" bIns="0" anchor="ctr">
            <a:spAutoFit/>
          </a:bodyPr>
          <a:lstStyle/>
          <a:p>
            <a:pPr marL="0" marR="0" lvl="0" indent="0" algn="ctr" defTabSz="457200" rtl="0" eaLnBrk="1" fontAlgn="auto" latinLnBrk="0" hangingPunct="1">
              <a:lnSpc>
                <a:spcPct val="8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Tempo mais rápido para solicitar atendimento</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26" name="TextBox 25">
            <a:extLst>
              <a:ext uri="{FF2B5EF4-FFF2-40B4-BE49-F238E27FC236}">
                <a16:creationId xmlns:a16="http://schemas.microsoft.com/office/drawing/2014/main" id="{5FEBC371-DFD7-0A18-B537-5E8AA0AC4911}"/>
              </a:ext>
            </a:extLst>
          </p:cNvPr>
          <p:cNvSpPr txBox="1"/>
          <p:nvPr/>
        </p:nvSpPr>
        <p:spPr>
          <a:xfrm>
            <a:off x="7905274" y="3033648"/>
            <a:ext cx="2896075"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Gerenciamento de solicitações aprimorado</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15" name="Content Placeholder 43">
            <a:extLst>
              <a:ext uri="{FF2B5EF4-FFF2-40B4-BE49-F238E27FC236}">
                <a16:creationId xmlns:a16="http://schemas.microsoft.com/office/drawing/2014/main" id="{1D058E37-E2A9-0095-E535-5EC64144FD8B}"/>
              </a:ext>
            </a:extLst>
          </p:cNvPr>
          <p:cNvSpPr txBox="1">
            <a:spLocks/>
          </p:cNvSpPr>
          <p:nvPr/>
        </p:nvSpPr>
        <p:spPr>
          <a:xfrm>
            <a:off x="748706" y="3432810"/>
            <a:ext cx="2533650" cy="2169825"/>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Alinhamento de cenários funcionais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Autoatendimento para funcionários: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ajuda os funcionários a fazer solicitações de catálogo encontrando as informações certas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Atendimento ao cliente: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ao aproveitar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conector do Microsoft Graph para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catálogo do ServiceNow, os representantes de atendimento ao cliente podem fornecer respostas mais rápidas, aumentar sua eficiência e assegurar que tenham as informações mais atualizadas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precisas sobre catálogos disponíveis para uso imediato</a:t>
            </a:r>
          </a:p>
        </p:txBody>
      </p:sp>
      <p:sp>
        <p:nvSpPr>
          <p:cNvPr id="16" name="Content Placeholder 51">
            <a:extLst>
              <a:ext uri="{FF2B5EF4-FFF2-40B4-BE49-F238E27FC236}">
                <a16:creationId xmlns:a16="http://schemas.microsoft.com/office/drawing/2014/main" id="{24899B9B-4CE1-8660-5D9F-9785D99D5B2E}"/>
              </a:ext>
            </a:extLst>
          </p:cNvPr>
          <p:cNvSpPr txBox="1">
            <a:spLocks/>
          </p:cNvSpPr>
          <p:nvPr/>
        </p:nvSpPr>
        <p:spPr>
          <a:xfrm>
            <a:off x="3470078" y="3432810"/>
            <a:ext cx="2533650" cy="2631490"/>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desafios para o cliente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Solicitações de serviço ineficientes: </a:t>
            </a:r>
            <a:b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representantes de atendimento ao cliente geralmente gastam tempo navegando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em vários sistemas para solicitar serviços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ou produtos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Respostas atrasadas</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 esperar por aprovações ou informações de diferentes departamentos pode atrasar o serviço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Falta de visibilidade</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 os representantes nem sempre sabem quais serviços ou produtos estão disponíveis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Processos manuais: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muitas solicitações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serviço envolvem etapas manuais que podem ser automatizadas</a:t>
            </a:r>
          </a:p>
        </p:txBody>
      </p:sp>
      <p:sp>
        <p:nvSpPr>
          <p:cNvPr id="17" name="Content Placeholder 52">
            <a:extLst>
              <a:ext uri="{FF2B5EF4-FFF2-40B4-BE49-F238E27FC236}">
                <a16:creationId xmlns:a16="http://schemas.microsoft.com/office/drawing/2014/main" id="{79BBEA70-5F52-8C32-6107-65EE67BED7B4}"/>
              </a:ext>
            </a:extLst>
          </p:cNvPr>
          <p:cNvSpPr txBox="1">
            <a:spLocks/>
          </p:cNvSpPr>
          <p:nvPr/>
        </p:nvSpPr>
        <p:spPr>
          <a:xfrm>
            <a:off x="6191450" y="3432810"/>
            <a:ext cx="2533650" cy="2477601"/>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propostas de valor</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Solicitação de serviço mais fácil: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contém detalhes de todos os produtos e serviços, permitindo que os usuários façam solicitações diretamente. Com o Copilot,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usuários podem encontrar rapidamente instruções de solicitação e receber um link direto por meio do catálogo do ServiceNow apenas com a linguagem natural</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Criação, rastreamento e acompanhamento de fluxo de trabalho mais rápidos: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permite que os usuários criem e encontrem detalhes do catálogo rapidamente no fluxo de trabalho, o que ajudará na produtividade geral e na experiência do usuário</a:t>
            </a:r>
          </a:p>
        </p:txBody>
      </p:sp>
      <p:sp>
        <p:nvSpPr>
          <p:cNvPr id="18" name="Content Placeholder 226">
            <a:extLst>
              <a:ext uri="{FF2B5EF4-FFF2-40B4-BE49-F238E27FC236}">
                <a16:creationId xmlns:a16="http://schemas.microsoft.com/office/drawing/2014/main" id="{75BE79F7-675F-886E-4B35-960081B90BB0}"/>
              </a:ext>
            </a:extLst>
          </p:cNvPr>
          <p:cNvSpPr txBox="1">
            <a:spLocks/>
          </p:cNvSpPr>
          <p:nvPr/>
        </p:nvSpPr>
        <p:spPr>
          <a:xfrm>
            <a:off x="8912822" y="3432810"/>
            <a:ext cx="2421928" cy="1492716"/>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Exemplos de prompts para a persona </a:t>
            </a:r>
            <a:b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b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 destino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1: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encomende um novo laptop para um cliente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2: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quais licenças de software estão disponíveis para novos funcionários?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3: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mostre-me os dispositivos móveis disponíveis para a equipe</a:t>
            </a:r>
          </a:p>
        </p:txBody>
      </p:sp>
    </p:spTree>
    <p:extLst>
      <p:ext uri="{BB962C8B-B14F-4D97-AF65-F5344CB8AC3E}">
        <p14:creationId xmlns:p14="http://schemas.microsoft.com/office/powerpoint/2010/main" val="4163526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D6A19F3D-83D0-230B-DD59-545602E83AE1}"/>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7" name="Rectangle 26">
            <a:extLst>
              <a:ext uri="{FF2B5EF4-FFF2-40B4-BE49-F238E27FC236}">
                <a16:creationId xmlns:a16="http://schemas.microsoft.com/office/drawing/2014/main" id="{71524EE3-086C-B412-7D32-7AC4D69EF77E}"/>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9" name="Rectangle: Rounded Corners 28">
            <a:extLst>
              <a:ext uri="{FF2B5EF4-FFF2-40B4-BE49-F238E27FC236}">
                <a16:creationId xmlns:a16="http://schemas.microsoft.com/office/drawing/2014/main" id="{283C0ADB-E0D4-A3F3-923D-1608A3309C31}"/>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30" name="Rectangle: Rounded Corners 29">
            <a:extLst>
              <a:ext uri="{FF2B5EF4-FFF2-40B4-BE49-F238E27FC236}">
                <a16:creationId xmlns:a16="http://schemas.microsoft.com/office/drawing/2014/main" id="{3A8BA2BF-ECF8-4721-92D3-6AF35BC14981}"/>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32" name="Rectangle: Rounded Corners 31">
            <a:extLst>
              <a:ext uri="{FF2B5EF4-FFF2-40B4-BE49-F238E27FC236}">
                <a16:creationId xmlns:a16="http://schemas.microsoft.com/office/drawing/2014/main" id="{D624D653-9D96-8F0B-F47B-9C2A8111FD4E}"/>
              </a:ext>
              <a:ext uri="{C183D7F6-B498-43B3-948B-1728B52AA6E4}">
                <adec:decorative xmlns:adec="http://schemas.microsoft.com/office/drawing/2017/decorative" val="1"/>
              </a:ext>
            </a:extLst>
          </p:cNvPr>
          <p:cNvSpPr/>
          <p:nvPr/>
        </p:nvSpPr>
        <p:spPr bwMode="auto">
          <a:xfrm>
            <a:off x="654845" y="3337560"/>
            <a:ext cx="10885487" cy="286003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37" name="Straight Connector 36">
            <a:extLst>
              <a:ext uri="{FF2B5EF4-FFF2-40B4-BE49-F238E27FC236}">
                <a16:creationId xmlns:a16="http://schemas.microsoft.com/office/drawing/2014/main" id="{CE14514D-1708-15D9-678D-6BFF9B9429BB}"/>
              </a:ext>
              <a:ext uri="{C183D7F6-B498-43B3-948B-1728B52AA6E4}">
                <adec:decorative xmlns:adec="http://schemas.microsoft.com/office/drawing/2017/decorative" val="1"/>
              </a:ext>
            </a:extLst>
          </p:cNvPr>
          <p:cNvCxnSpPr>
            <a:cxnSpLocks/>
          </p:cNvCxnSpPr>
          <p:nvPr/>
        </p:nvCxnSpPr>
        <p:spPr>
          <a:xfrm>
            <a:off x="3376217"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6B48D72-D8AF-629F-C39C-BD39A3ECEF43}"/>
              </a:ext>
              <a:ext uri="{C183D7F6-B498-43B3-948B-1728B52AA6E4}">
                <adec:decorative xmlns:adec="http://schemas.microsoft.com/office/drawing/2017/decorative" val="1"/>
              </a:ext>
            </a:extLst>
          </p:cNvPr>
          <p:cNvCxnSpPr>
            <a:cxnSpLocks/>
          </p:cNvCxnSpPr>
          <p:nvPr/>
        </p:nvCxnSpPr>
        <p:spPr>
          <a:xfrm>
            <a:off x="6097589"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D3C968C-E634-606E-2B52-420EECE2B75E}"/>
              </a:ext>
              <a:ext uri="{C183D7F6-B498-43B3-948B-1728B52AA6E4}">
                <adec:decorative xmlns:adec="http://schemas.microsoft.com/office/drawing/2017/decorative" val="1"/>
              </a:ext>
            </a:extLst>
          </p:cNvPr>
          <p:cNvCxnSpPr>
            <a:cxnSpLocks/>
          </p:cNvCxnSpPr>
          <p:nvPr/>
        </p:nvCxnSpPr>
        <p:spPr>
          <a:xfrm>
            <a:off x="8818961"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4BEFC1ED-4798-2151-2719-7DBA6E2CC172}"/>
              </a:ext>
              <a:ext uri="{C183D7F6-B498-43B3-948B-1728B52AA6E4}">
                <adec:decorative xmlns:adec="http://schemas.microsoft.com/office/drawing/2017/decorative" val="1"/>
              </a:ext>
            </a:extLst>
          </p:cNvPr>
          <p:cNvCxnSpPr>
            <a:cxnSpLocks/>
          </p:cNvCxnSpPr>
          <p:nvPr/>
        </p:nvCxnSpPr>
        <p:spPr>
          <a:xfrm>
            <a:off x="4438948"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6DACB9F-4020-B110-3C6B-BEA3997D4F4A}"/>
              </a:ext>
              <a:ext uri="{C183D7F6-B498-43B3-948B-1728B52AA6E4}">
                <adec:decorative xmlns:adec="http://schemas.microsoft.com/office/drawing/2017/decorative" val="1"/>
              </a:ext>
            </a:extLst>
          </p:cNvPr>
          <p:cNvCxnSpPr>
            <a:cxnSpLocks/>
          </p:cNvCxnSpPr>
          <p:nvPr/>
        </p:nvCxnSpPr>
        <p:spPr>
          <a:xfrm>
            <a:off x="7758622"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5" name="Title 24">
            <a:extLst>
              <a:ext uri="{FF2B5EF4-FFF2-40B4-BE49-F238E27FC236}">
                <a16:creationId xmlns:a16="http://schemas.microsoft.com/office/drawing/2014/main" id="{37FB1A0C-ADED-5D06-C289-2051BD4DC8BD}"/>
              </a:ext>
            </a:extLst>
          </p:cNvPr>
          <p:cNvSpPr>
            <a:spLocks noGrp="1"/>
          </p:cNvSpPr>
          <p:nvPr>
            <p:ph type="title"/>
          </p:nvPr>
        </p:nvSpPr>
        <p:spPr/>
        <p:txBody>
          <a:bodyPr/>
          <a:lstStyle/>
          <a:p>
            <a:r>
              <a:rPr lang="pt-br">
                <a:ea typeface="+mj-ea"/>
                <a:cs typeface="+mj-cs"/>
              </a:rPr>
              <a:t>Conector de tíquetes do ServiceNow</a:t>
            </a:r>
          </a:p>
        </p:txBody>
      </p:sp>
      <p:sp>
        <p:nvSpPr>
          <p:cNvPr id="40" name="Content Placeholder 217">
            <a:extLst>
              <a:ext uri="{FF2B5EF4-FFF2-40B4-BE49-F238E27FC236}">
                <a16:creationId xmlns:a16="http://schemas.microsoft.com/office/drawing/2014/main" id="{0ACA0C82-18B4-28D1-CB05-44EB9736D001}"/>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Saber mais</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28" name="Rectangle 27">
            <a:extLst>
              <a:ext uri="{FF2B5EF4-FFF2-40B4-BE49-F238E27FC236}">
                <a16:creationId xmlns:a16="http://schemas.microsoft.com/office/drawing/2014/main" id="{0CFD7E0A-1CA7-D5A8-BEC5-12C9847D5133}"/>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pt-br" sz="1100" b="0" i="0" u="none" strike="noStrike" kern="1200" cap="none" spc="0" normalizeH="0" baseline="0" noProof="0" dirty="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Resumo da solução</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conector do Microsoft Graph para tíquetes do ServiceNow permite que as organizações indexem vários tíquetes do ServiceNow no Microsoft Graph, para serem usados em experiências do Microsoft 365, incluindo o Copilot. Isso significa que os usuários podem pesquisar esses tíquetes diretamente nos clientes do Microsoft 365 Copilot. O conteúdo indexado por meio de conectores do Graph pode ser combinado com outros agentes do Copilot para criar agentes declarativos que dão suporte à atuação no conteúdo, bem como em consultas e raciocínio. Essa integração ajuda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 melhorar a eficiência e a satisfação do usuário, facilitando a localização e o gerenciamento de tíquetes e, dessa forma, aprimorando a produtividade</a:t>
            </a:r>
          </a:p>
        </p:txBody>
      </p:sp>
      <p:sp>
        <p:nvSpPr>
          <p:cNvPr id="31" name="Content Placeholder 18">
            <a:extLst>
              <a:ext uri="{FF2B5EF4-FFF2-40B4-BE49-F238E27FC236}">
                <a16:creationId xmlns:a16="http://schemas.microsoft.com/office/drawing/2014/main" id="{EA315E2C-3DA9-14DA-C7EF-B882EA8C77A6}"/>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Habilite o conector de tíquetes do ServiceNow para aumentar o ROI do Copilot, melhorando as métricas de negócios como:</a:t>
            </a:r>
          </a:p>
        </p:txBody>
      </p:sp>
      <p:sp>
        <p:nvSpPr>
          <p:cNvPr id="41" name="TextBox 40">
            <a:extLst>
              <a:ext uri="{FF2B5EF4-FFF2-40B4-BE49-F238E27FC236}">
                <a16:creationId xmlns:a16="http://schemas.microsoft.com/office/drawing/2014/main" id="{7BA21B01-47F5-E1A6-954E-29902D0C68D1}"/>
              </a:ext>
            </a:extLst>
          </p:cNvPr>
          <p:cNvSpPr txBox="1"/>
          <p:nvPr/>
        </p:nvSpPr>
        <p:spPr>
          <a:xfrm>
            <a:off x="2095500" y="3027145"/>
            <a:ext cx="2212035"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Aumento da satisfação do cliente</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42" name="TextBox 41">
            <a:extLst>
              <a:ext uri="{FF2B5EF4-FFF2-40B4-BE49-F238E27FC236}">
                <a16:creationId xmlns:a16="http://schemas.microsoft.com/office/drawing/2014/main" id="{FD181CA2-36B7-45CA-27E3-B25AD61EAA09}"/>
              </a:ext>
            </a:extLst>
          </p:cNvPr>
          <p:cNvSpPr txBox="1"/>
          <p:nvPr/>
        </p:nvSpPr>
        <p:spPr>
          <a:xfrm>
            <a:off x="4585190" y="3063275"/>
            <a:ext cx="3042430" cy="135422"/>
          </a:xfrm>
          <a:prstGeom prst="rect">
            <a:avLst/>
          </a:prstGeom>
          <a:noFill/>
        </p:spPr>
        <p:txBody>
          <a:bodyPr wrap="square" lIns="0" tIns="0" rIns="0" bIns="0" anchor="ctr">
            <a:spAutoFit/>
          </a:bodyPr>
          <a:lstStyle/>
          <a:p>
            <a:pPr marL="0" marR="0" lvl="0" indent="0" algn="ctr" defTabSz="457200" rtl="0" eaLnBrk="1" fontAlgn="auto" latinLnBrk="0" hangingPunct="1">
              <a:lnSpc>
                <a:spcPct val="8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Tempo mais rápido para resolução de tíquetes</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43" name="TextBox 42">
            <a:extLst>
              <a:ext uri="{FF2B5EF4-FFF2-40B4-BE49-F238E27FC236}">
                <a16:creationId xmlns:a16="http://schemas.microsoft.com/office/drawing/2014/main" id="{573FD9B3-41DD-EEF2-D62F-D929E33D2FBA}"/>
              </a:ext>
            </a:extLst>
          </p:cNvPr>
          <p:cNvSpPr txBox="1"/>
          <p:nvPr/>
        </p:nvSpPr>
        <p:spPr>
          <a:xfrm>
            <a:off x="7905275" y="3033648"/>
            <a:ext cx="2391250"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Melhor ROI para investimento em TI</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33" name="Content Placeholder 43">
            <a:extLst>
              <a:ext uri="{FF2B5EF4-FFF2-40B4-BE49-F238E27FC236}">
                <a16:creationId xmlns:a16="http://schemas.microsoft.com/office/drawing/2014/main" id="{8E61120E-7971-E4A7-4EA6-7B5D1F4DB3C4}"/>
              </a:ext>
            </a:extLst>
          </p:cNvPr>
          <p:cNvSpPr txBox="1">
            <a:spLocks/>
          </p:cNvSpPr>
          <p:nvPr/>
        </p:nvSpPr>
        <p:spPr>
          <a:xfrm>
            <a:off x="748706" y="3432810"/>
            <a:ext cx="2533650" cy="1631216"/>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Alinhamento de cenários funcionais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Atendimento ao cliente: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usando o Copilot, pesquise rapidamente tíquetes relevantes, verifique o status e forneça uma atualização ao cliente. Se um problema precisar ser encaminhado, os representantes de atendimento ao cliente podem fazê-lo diretamente pelo Copilot, garantindo que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problema seja resolvido de forma rápida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eficiente</a:t>
            </a:r>
          </a:p>
        </p:txBody>
      </p:sp>
      <p:sp>
        <p:nvSpPr>
          <p:cNvPr id="34" name="Content Placeholder 51">
            <a:extLst>
              <a:ext uri="{FF2B5EF4-FFF2-40B4-BE49-F238E27FC236}">
                <a16:creationId xmlns:a16="http://schemas.microsoft.com/office/drawing/2014/main" id="{DE9B4448-29DD-B5E6-03C9-27AF1FC559EF}"/>
              </a:ext>
            </a:extLst>
          </p:cNvPr>
          <p:cNvSpPr txBox="1">
            <a:spLocks/>
          </p:cNvSpPr>
          <p:nvPr/>
        </p:nvSpPr>
        <p:spPr>
          <a:xfrm>
            <a:off x="3470078" y="3432810"/>
            <a:ext cx="2533650" cy="2477601"/>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desafios para o cliente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Resolução de tíquete atrasada: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representantes de atendimento ao cliente geralmente enfrentam atrasos na localização e acesso a tíquetes relevantes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Gerenciamento fragmentado de tíquetes: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gerenciar tíquetes em várias plataformas pode ser complicado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Falta de visibilidade: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representantes podem ter dificuldade para obter uma visão abrangente de todos os tíquetes abertos </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Rastreamento manual: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acompanhar manualmente os status dos tíquetes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pode levar a erros e ineficiências</a:t>
            </a:r>
          </a:p>
        </p:txBody>
      </p:sp>
      <p:sp>
        <p:nvSpPr>
          <p:cNvPr id="35" name="Content Placeholder 52">
            <a:extLst>
              <a:ext uri="{FF2B5EF4-FFF2-40B4-BE49-F238E27FC236}">
                <a16:creationId xmlns:a16="http://schemas.microsoft.com/office/drawing/2014/main" id="{7948A661-BBE0-1D62-BE63-8DCEFB82DF08}"/>
              </a:ext>
            </a:extLst>
          </p:cNvPr>
          <p:cNvSpPr txBox="1">
            <a:spLocks/>
          </p:cNvSpPr>
          <p:nvPr/>
        </p:nvSpPr>
        <p:spPr>
          <a:xfrm>
            <a:off x="6191450" y="3432810"/>
            <a:ext cx="2533650" cy="2554545"/>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propostas de valor</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Consulta inteligente e análise de dados: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com os recursos de consulta do Copilot, os usuários podem fazer perguntas complexas sobre os tíquetes e receber respostas abrangentes e sensíveis ao contexto</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Tomada de decisões aprimorada: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permite uma tomada de decisão rápida e baseada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em dados. Ajuda a equipe de TI a priorizar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gerenciar problemas de TI de forma eficaz</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Experiência do usuário aprimorada: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aprimora a experiência do usuário resolvendo problemas com mais precisão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eficiência e integrando todos os detalhes relevantes ao fluxo de trabalho</a:t>
            </a:r>
          </a:p>
        </p:txBody>
      </p:sp>
      <p:sp>
        <p:nvSpPr>
          <p:cNvPr id="36" name="Content Placeholder 226">
            <a:extLst>
              <a:ext uri="{FF2B5EF4-FFF2-40B4-BE49-F238E27FC236}">
                <a16:creationId xmlns:a16="http://schemas.microsoft.com/office/drawing/2014/main" id="{61A4E06D-1C74-02C9-A396-037BF54ABC69}"/>
              </a:ext>
            </a:extLst>
          </p:cNvPr>
          <p:cNvSpPr txBox="1">
            <a:spLocks/>
          </p:cNvSpPr>
          <p:nvPr/>
        </p:nvSpPr>
        <p:spPr>
          <a:xfrm>
            <a:off x="8912822" y="3432810"/>
            <a:ext cx="2533650" cy="1492716"/>
          </a:xfrm>
          <a:prstGeom prst="rect">
            <a:avLst/>
          </a:prstGeom>
        </p:spPr>
        <p:txBody>
          <a:bodyPr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Exemplos de prompts para a persona </a:t>
            </a:r>
            <a:b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b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 destino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1: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encontre o tíquete para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 interrupção da rede relatada ontem</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2: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qual é o status atual do tíquete de alta prioridade?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4: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escale o tíquete para o problema do servidor para o gerente de TI</a:t>
            </a:r>
          </a:p>
        </p:txBody>
      </p:sp>
    </p:spTree>
    <p:extLst>
      <p:ext uri="{BB962C8B-B14F-4D97-AF65-F5344CB8AC3E}">
        <p14:creationId xmlns:p14="http://schemas.microsoft.com/office/powerpoint/2010/main" val="3394123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A3225C9-BD20-690A-5DBC-8FC854EEAF5B}"/>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9" name="Rectangle: Rounded Corners 8">
            <a:extLst>
              <a:ext uri="{FF2B5EF4-FFF2-40B4-BE49-F238E27FC236}">
                <a16:creationId xmlns:a16="http://schemas.microsoft.com/office/drawing/2014/main" id="{F88462CF-F538-DAD2-0706-D62FAD108DF2}"/>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1" name="Rectangle: Rounded Corners 10">
            <a:extLst>
              <a:ext uri="{FF2B5EF4-FFF2-40B4-BE49-F238E27FC236}">
                <a16:creationId xmlns:a16="http://schemas.microsoft.com/office/drawing/2014/main" id="{6D615CFD-9645-55FE-E56D-863E5CAC8B69}"/>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24"/>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13" name="Rectangle: Rounded Corners 12">
            <a:extLst>
              <a:ext uri="{FF2B5EF4-FFF2-40B4-BE49-F238E27FC236}">
                <a16:creationId xmlns:a16="http://schemas.microsoft.com/office/drawing/2014/main" id="{64AD10CA-5463-453F-1F48-DC21808F308F}"/>
              </a:ext>
              <a:ext uri="{C183D7F6-B498-43B3-948B-1728B52AA6E4}">
                <adec:decorative xmlns:adec="http://schemas.microsoft.com/office/drawing/2017/decorative" val="1"/>
              </a:ext>
            </a:extLst>
          </p:cNvPr>
          <p:cNvSpPr/>
          <p:nvPr/>
        </p:nvSpPr>
        <p:spPr bwMode="auto">
          <a:xfrm>
            <a:off x="654845" y="3337560"/>
            <a:ext cx="10885487" cy="286003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18" name="Straight Connector 17">
            <a:extLst>
              <a:ext uri="{FF2B5EF4-FFF2-40B4-BE49-F238E27FC236}">
                <a16:creationId xmlns:a16="http://schemas.microsoft.com/office/drawing/2014/main" id="{867D88F1-617C-08F9-31F6-5F7AD4A1E554}"/>
              </a:ext>
              <a:ext uri="{C183D7F6-B498-43B3-948B-1728B52AA6E4}">
                <adec:decorative xmlns:adec="http://schemas.microsoft.com/office/drawing/2017/decorative" val="1"/>
              </a:ext>
            </a:extLst>
          </p:cNvPr>
          <p:cNvCxnSpPr>
            <a:cxnSpLocks/>
          </p:cNvCxnSpPr>
          <p:nvPr/>
        </p:nvCxnSpPr>
        <p:spPr>
          <a:xfrm>
            <a:off x="3376217"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CBBF0CF-89E4-7D4F-16D9-E620A4FA090D}"/>
              </a:ext>
              <a:ext uri="{C183D7F6-B498-43B3-948B-1728B52AA6E4}">
                <adec:decorative xmlns:adec="http://schemas.microsoft.com/office/drawing/2017/decorative" val="1"/>
              </a:ext>
            </a:extLst>
          </p:cNvPr>
          <p:cNvCxnSpPr>
            <a:cxnSpLocks/>
          </p:cNvCxnSpPr>
          <p:nvPr/>
        </p:nvCxnSpPr>
        <p:spPr>
          <a:xfrm>
            <a:off x="6097589"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5056538-EF9A-F058-AED5-48C2C2281C22}"/>
              </a:ext>
              <a:ext uri="{C183D7F6-B498-43B3-948B-1728B52AA6E4}">
                <adec:decorative xmlns:adec="http://schemas.microsoft.com/office/drawing/2017/decorative" val="1"/>
              </a:ext>
            </a:extLst>
          </p:cNvPr>
          <p:cNvCxnSpPr>
            <a:cxnSpLocks/>
          </p:cNvCxnSpPr>
          <p:nvPr/>
        </p:nvCxnSpPr>
        <p:spPr>
          <a:xfrm>
            <a:off x="8818961"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4DDE67C8-9E4F-8E4F-06FA-00A660F7BA21}"/>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26" name="Straight Connector 25">
            <a:extLst>
              <a:ext uri="{FF2B5EF4-FFF2-40B4-BE49-F238E27FC236}">
                <a16:creationId xmlns:a16="http://schemas.microsoft.com/office/drawing/2014/main" id="{D2B19670-EBE3-0EFC-EAD4-4E67CE5F063A}"/>
              </a:ext>
              <a:ext uri="{C183D7F6-B498-43B3-948B-1728B52AA6E4}">
                <adec:decorative xmlns:adec="http://schemas.microsoft.com/office/drawing/2017/decorative" val="1"/>
              </a:ext>
            </a:extLst>
          </p:cNvPr>
          <p:cNvCxnSpPr>
            <a:cxnSpLocks/>
          </p:cNvCxnSpPr>
          <p:nvPr/>
        </p:nvCxnSpPr>
        <p:spPr>
          <a:xfrm>
            <a:off x="3569059"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8B461C3-3421-2201-F2B8-9DEC170F1F29}"/>
              </a:ext>
              <a:ext uri="{C183D7F6-B498-43B3-948B-1728B52AA6E4}">
                <adec:decorative xmlns:adec="http://schemas.microsoft.com/office/drawing/2017/decorative" val="1"/>
              </a:ext>
            </a:extLst>
          </p:cNvPr>
          <p:cNvCxnSpPr>
            <a:cxnSpLocks/>
          </p:cNvCxnSpPr>
          <p:nvPr/>
        </p:nvCxnSpPr>
        <p:spPr>
          <a:xfrm>
            <a:off x="6375710"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BD4726D-1D6A-05F9-3DFE-07E60A30187D}"/>
              </a:ext>
              <a:ext uri="{C183D7F6-B498-43B3-948B-1728B52AA6E4}">
                <adec:decorative xmlns:adec="http://schemas.microsoft.com/office/drawing/2017/decorative" val="1"/>
              </a:ext>
            </a:extLst>
          </p:cNvPr>
          <p:cNvCxnSpPr>
            <a:cxnSpLocks/>
          </p:cNvCxnSpPr>
          <p:nvPr/>
        </p:nvCxnSpPr>
        <p:spPr>
          <a:xfrm>
            <a:off x="9645628"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348EA14E-7354-4BE6-FC44-17C149909C5D}"/>
              </a:ext>
            </a:extLst>
          </p:cNvPr>
          <p:cNvSpPr>
            <a:spLocks noGrp="1"/>
          </p:cNvSpPr>
          <p:nvPr>
            <p:ph type="title"/>
          </p:nvPr>
        </p:nvSpPr>
        <p:spPr>
          <a:xfrm>
            <a:off x="588263" y="457200"/>
            <a:ext cx="11018520" cy="492443"/>
          </a:xfrm>
        </p:spPr>
        <p:txBody>
          <a:bodyPr>
            <a:normAutofit/>
          </a:bodyPr>
          <a:lstStyle/>
          <a:p>
            <a:pPr lvl="0"/>
            <a:r>
              <a:rPr lang="pt-br">
                <a:ea typeface="+mj-ea"/>
                <a:cs typeface="+mj-cs"/>
              </a:rPr>
              <a:t>Conector do Salesforce</a:t>
            </a:r>
            <a:endParaRPr lang="en-US" noProof="0">
              <a:ea typeface="+mj-ea"/>
              <a:cs typeface="+mj-cs"/>
            </a:endParaRPr>
          </a:p>
        </p:txBody>
      </p:sp>
      <p:sp>
        <p:nvSpPr>
          <p:cNvPr id="22" name="Content Placeholder 217">
            <a:extLst>
              <a:ext uri="{FF2B5EF4-FFF2-40B4-BE49-F238E27FC236}">
                <a16:creationId xmlns:a16="http://schemas.microsoft.com/office/drawing/2014/main" id="{7BB944B5-6D4D-D3F5-EBD8-6C262DC52258}"/>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Saber mais</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8" name="Rectangle 7">
            <a:extLst>
              <a:ext uri="{FF2B5EF4-FFF2-40B4-BE49-F238E27FC236}">
                <a16:creationId xmlns:a16="http://schemas.microsoft.com/office/drawing/2014/main" id="{5BEA64B4-2496-1F81-929B-EDCCE341DB1C}"/>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pt-br" sz="1100" b="0" i="0" u="none" strike="noStrike" kern="1200" cap="none" spc="0" normalizeH="0" baseline="0" noProof="0" dirty="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Resumo da solução</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conector do Microsoft Graph para Salesforce permite que as organizações indexem objetos do Salesforce, como Contatos, Oportunidades, Leads, Ocorrências e Contas no Microsoft Graph,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para serem usados em experiências do Microsoft 365, incluindo o Copilot. Isso significa que os usuários podem pesquisar esses itens do Salesforce diretamente nos clientes do Microsoft 365 Copilot. A indexação de dados do Salesforce para análise do Copilot gera insights aprimorados do cliente, melhor desempenho de vendas, tomada de decisão baseada em dados e uma vantagem competitiva, levando a um crescimento significativo dos negócios e à satisfação do cliente. O conteúdo indexado por meio de conectores do Graph pode ser combinado com outros agentes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do Copilot para criar agentes declarativos que dão suporte à atuação no conteúdo, bem como em consultas e raciocínio</a:t>
            </a:r>
          </a:p>
        </p:txBody>
      </p:sp>
      <p:sp>
        <p:nvSpPr>
          <p:cNvPr id="12" name="Content Placeholder 18">
            <a:extLst>
              <a:ext uri="{FF2B5EF4-FFF2-40B4-BE49-F238E27FC236}">
                <a16:creationId xmlns:a16="http://schemas.microsoft.com/office/drawing/2014/main" id="{B5B82741-931E-16C5-2D93-5D5C7A4AF70F}"/>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Habilite o conector do Salesforce para aumentar o ROI do Copilot, melhorando as métricas de negócios como:</a:t>
            </a:r>
          </a:p>
        </p:txBody>
      </p:sp>
      <p:sp>
        <p:nvSpPr>
          <p:cNvPr id="23" name="TextBox 22">
            <a:extLst>
              <a:ext uri="{FF2B5EF4-FFF2-40B4-BE49-F238E27FC236}">
                <a16:creationId xmlns:a16="http://schemas.microsoft.com/office/drawing/2014/main" id="{3FF69151-12CA-C59B-D3B4-F96519D1A3BC}"/>
              </a:ext>
            </a:extLst>
          </p:cNvPr>
          <p:cNvSpPr txBox="1"/>
          <p:nvPr/>
        </p:nvSpPr>
        <p:spPr>
          <a:xfrm>
            <a:off x="1185497" y="3033648"/>
            <a:ext cx="1896353"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Melhor retenção de clientes</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24" name="TextBox 23">
            <a:extLst>
              <a:ext uri="{FF2B5EF4-FFF2-40B4-BE49-F238E27FC236}">
                <a16:creationId xmlns:a16="http://schemas.microsoft.com/office/drawing/2014/main" id="{2FD73011-9C8D-B328-E255-40F616C1E430}"/>
              </a:ext>
            </a:extLst>
          </p:cNvPr>
          <p:cNvSpPr txBox="1"/>
          <p:nvPr/>
        </p:nvSpPr>
        <p:spPr>
          <a:xfrm>
            <a:off x="3886201" y="3027642"/>
            <a:ext cx="2164226"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Maior taxa de conversão de leads</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25" name="TextBox 24">
            <a:extLst>
              <a:ext uri="{FF2B5EF4-FFF2-40B4-BE49-F238E27FC236}">
                <a16:creationId xmlns:a16="http://schemas.microsoft.com/office/drawing/2014/main" id="{367FBC0E-6190-8F64-2C18-43277CD34EA7}"/>
              </a:ext>
            </a:extLst>
          </p:cNvPr>
          <p:cNvSpPr txBox="1"/>
          <p:nvPr/>
        </p:nvSpPr>
        <p:spPr>
          <a:xfrm>
            <a:off x="6777194" y="3027145"/>
            <a:ext cx="2457425"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Aumento médio da receita por cliente</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30" name="TextBox 29">
            <a:extLst>
              <a:ext uri="{FF2B5EF4-FFF2-40B4-BE49-F238E27FC236}">
                <a16:creationId xmlns:a16="http://schemas.microsoft.com/office/drawing/2014/main" id="{6E6E9937-36AD-990B-FDF1-1AF8B32C6E1B}"/>
              </a:ext>
            </a:extLst>
          </p:cNvPr>
          <p:cNvSpPr txBox="1"/>
          <p:nvPr/>
        </p:nvSpPr>
        <p:spPr>
          <a:xfrm>
            <a:off x="9953626" y="3033648"/>
            <a:ext cx="1056054"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Custo reduzido</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14" name="Content Placeholder 43">
            <a:extLst>
              <a:ext uri="{FF2B5EF4-FFF2-40B4-BE49-F238E27FC236}">
                <a16:creationId xmlns:a16="http://schemas.microsoft.com/office/drawing/2014/main" id="{49791B25-4C06-36F9-F58A-7539B7275005}"/>
              </a:ext>
            </a:extLst>
          </p:cNvPr>
          <p:cNvSpPr txBox="1">
            <a:spLocks/>
          </p:cNvSpPr>
          <p:nvPr/>
        </p:nvSpPr>
        <p:spPr>
          <a:xfrm>
            <a:off x="748706" y="3432810"/>
            <a:ext cx="2533650" cy="1015663"/>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Alinhamento de cenários funcionais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Vendas: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personalize as interações com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cliente com insights e recomendações assistidos por IA para melhorar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desempenho das vendas e a satisfação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do cliente</a:t>
            </a:r>
          </a:p>
        </p:txBody>
      </p:sp>
      <p:sp>
        <p:nvSpPr>
          <p:cNvPr id="15" name="Content Placeholder 51">
            <a:extLst>
              <a:ext uri="{FF2B5EF4-FFF2-40B4-BE49-F238E27FC236}">
                <a16:creationId xmlns:a16="http://schemas.microsoft.com/office/drawing/2014/main" id="{63A67CCD-05D3-0122-BC83-8CDBB1BE0D8C}"/>
              </a:ext>
            </a:extLst>
          </p:cNvPr>
          <p:cNvSpPr txBox="1">
            <a:spLocks/>
          </p:cNvSpPr>
          <p:nvPr/>
        </p:nvSpPr>
        <p:spPr>
          <a:xfrm>
            <a:off x="3470078" y="3432810"/>
            <a:ext cx="2533650" cy="2246769"/>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desafios para o cliente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Acesso a dados fragmentados: </a:t>
            </a:r>
            <a:b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profissionais de vendas geralmente precisam alternar entre várias plataformas para acessar as informações do cliente,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que pode ser demorado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Fluxo de trabalho ineficiente: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pesquisar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atualizar manualmente os registros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do Salesforce pode atrasar o processo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vendas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Falta de informações em tempo real: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as equipes de vendas precisam de informações atualizadas para tomar decisões informadas</a:t>
            </a:r>
          </a:p>
        </p:txBody>
      </p:sp>
      <p:sp>
        <p:nvSpPr>
          <p:cNvPr id="16" name="Content Placeholder 52">
            <a:extLst>
              <a:ext uri="{FF2B5EF4-FFF2-40B4-BE49-F238E27FC236}">
                <a16:creationId xmlns:a16="http://schemas.microsoft.com/office/drawing/2014/main" id="{8F5493DE-68F3-0871-4064-A80FAE9E0893}"/>
              </a:ext>
            </a:extLst>
          </p:cNvPr>
          <p:cNvSpPr txBox="1">
            <a:spLocks/>
          </p:cNvSpPr>
          <p:nvPr/>
        </p:nvSpPr>
        <p:spPr>
          <a:xfrm>
            <a:off x="6191450" y="3432810"/>
            <a:ext cx="2533650" cy="2554545"/>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propostas de valor</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Descoberta e gerenciamento de dados mais rápidos: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Copilot pode recuperar e exibir registros do Salesforce durante tarefas como rascunhar emails ou preparar relatórios, economizando tempo e esforço</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Fluxos de trabalho simplificados: </a:t>
            </a:r>
            <a:b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usuários podem integrar perfeitamente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dados do Salesforce às suas tarefas diárias sem alternar entre plataformas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Colaboração aprimorada: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Copilot pode exibir dados relevantes do Salesforce em tempo real durante reuniões ou sessões colaborativas, garantindo que todos tenham as informações mais recentes</a:t>
            </a:r>
          </a:p>
        </p:txBody>
      </p:sp>
      <p:sp>
        <p:nvSpPr>
          <p:cNvPr id="17" name="Content Placeholder 226">
            <a:extLst>
              <a:ext uri="{FF2B5EF4-FFF2-40B4-BE49-F238E27FC236}">
                <a16:creationId xmlns:a16="http://schemas.microsoft.com/office/drawing/2014/main" id="{A59D2C1A-E23F-C490-8BBF-84A446A9F6E2}"/>
              </a:ext>
            </a:extLst>
          </p:cNvPr>
          <p:cNvSpPr txBox="1">
            <a:spLocks/>
          </p:cNvSpPr>
          <p:nvPr/>
        </p:nvSpPr>
        <p:spPr>
          <a:xfrm>
            <a:off x="8912822" y="3432810"/>
            <a:ext cx="2533649" cy="187743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Exemplos de prompts para a persona </a:t>
            </a:r>
            <a:b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b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 destino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1: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quem é o proprietário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da conta XYZ?</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2: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quem é a pessoa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contato da conta ABC?</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3: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qual é o tamanho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da oportunidade de XYZ?</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4: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qual é o status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da oportunidade de ABC?</a:t>
            </a:r>
          </a:p>
        </p:txBody>
      </p:sp>
    </p:spTree>
    <p:extLst>
      <p:ext uri="{BB962C8B-B14F-4D97-AF65-F5344CB8AC3E}">
        <p14:creationId xmlns:p14="http://schemas.microsoft.com/office/powerpoint/2010/main" val="1524052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C7C69FF4-697F-417F-FABA-688B0340128B}"/>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8" name="Rectangle: Rounded Corners 27">
            <a:extLst>
              <a:ext uri="{FF2B5EF4-FFF2-40B4-BE49-F238E27FC236}">
                <a16:creationId xmlns:a16="http://schemas.microsoft.com/office/drawing/2014/main" id="{5CE8C0BE-8F91-8CB2-521A-D1A2A7A1B8A1}"/>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9" name="Rectangle: Rounded Corners 28">
            <a:extLst>
              <a:ext uri="{FF2B5EF4-FFF2-40B4-BE49-F238E27FC236}">
                <a16:creationId xmlns:a16="http://schemas.microsoft.com/office/drawing/2014/main" id="{9A270C1D-119E-C1D8-76A6-87E37E4FC309}"/>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24"/>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31" name="Rectangle: Rounded Corners 30">
            <a:extLst>
              <a:ext uri="{FF2B5EF4-FFF2-40B4-BE49-F238E27FC236}">
                <a16:creationId xmlns:a16="http://schemas.microsoft.com/office/drawing/2014/main" id="{4FB032A9-F913-52DA-45F5-F21FA4115637}"/>
              </a:ext>
              <a:ext uri="{C183D7F6-B498-43B3-948B-1728B52AA6E4}">
                <adec:decorative xmlns:adec="http://schemas.microsoft.com/office/drawing/2017/decorative" val="1"/>
              </a:ext>
            </a:extLst>
          </p:cNvPr>
          <p:cNvSpPr/>
          <p:nvPr/>
        </p:nvSpPr>
        <p:spPr bwMode="auto">
          <a:xfrm>
            <a:off x="654845" y="3337560"/>
            <a:ext cx="10885487" cy="286003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36" name="Straight Connector 35">
            <a:extLst>
              <a:ext uri="{FF2B5EF4-FFF2-40B4-BE49-F238E27FC236}">
                <a16:creationId xmlns:a16="http://schemas.microsoft.com/office/drawing/2014/main" id="{DEBEA49D-7BFF-9869-7942-248745F5AEF7}"/>
              </a:ext>
              <a:ext uri="{C183D7F6-B498-43B3-948B-1728B52AA6E4}">
                <adec:decorative xmlns:adec="http://schemas.microsoft.com/office/drawing/2017/decorative" val="1"/>
              </a:ext>
            </a:extLst>
          </p:cNvPr>
          <p:cNvCxnSpPr>
            <a:cxnSpLocks/>
          </p:cNvCxnSpPr>
          <p:nvPr/>
        </p:nvCxnSpPr>
        <p:spPr>
          <a:xfrm>
            <a:off x="3376217"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9A07619-0BB0-437B-E593-D8623B767E63}"/>
              </a:ext>
              <a:ext uri="{C183D7F6-B498-43B3-948B-1728B52AA6E4}">
                <adec:decorative xmlns:adec="http://schemas.microsoft.com/office/drawing/2017/decorative" val="1"/>
              </a:ext>
            </a:extLst>
          </p:cNvPr>
          <p:cNvCxnSpPr>
            <a:cxnSpLocks/>
          </p:cNvCxnSpPr>
          <p:nvPr/>
        </p:nvCxnSpPr>
        <p:spPr>
          <a:xfrm>
            <a:off x="6097589"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174CA4A-C949-F31D-B7C0-C99EEECCA984}"/>
              </a:ext>
              <a:ext uri="{C183D7F6-B498-43B3-948B-1728B52AA6E4}">
                <adec:decorative xmlns:adec="http://schemas.microsoft.com/office/drawing/2017/decorative" val="1"/>
              </a:ext>
            </a:extLst>
          </p:cNvPr>
          <p:cNvCxnSpPr>
            <a:cxnSpLocks/>
          </p:cNvCxnSpPr>
          <p:nvPr/>
        </p:nvCxnSpPr>
        <p:spPr>
          <a:xfrm>
            <a:off x="8818961" y="3432810"/>
            <a:ext cx="0" cy="2631491"/>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58EC226E-481F-B64B-0885-5490CF49145E}"/>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45" name="Straight Connector 44">
            <a:extLst>
              <a:ext uri="{FF2B5EF4-FFF2-40B4-BE49-F238E27FC236}">
                <a16:creationId xmlns:a16="http://schemas.microsoft.com/office/drawing/2014/main" id="{9D322E87-84B5-408D-E5B3-FAFA6ECBAFA8}"/>
              </a:ext>
              <a:ext uri="{C183D7F6-B498-43B3-948B-1728B52AA6E4}">
                <adec:decorative xmlns:adec="http://schemas.microsoft.com/office/drawing/2017/decorative" val="1"/>
              </a:ext>
            </a:extLst>
          </p:cNvPr>
          <p:cNvCxnSpPr>
            <a:cxnSpLocks/>
          </p:cNvCxnSpPr>
          <p:nvPr/>
        </p:nvCxnSpPr>
        <p:spPr>
          <a:xfrm>
            <a:off x="6853404"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5" name="Title 24">
            <a:extLst>
              <a:ext uri="{FF2B5EF4-FFF2-40B4-BE49-F238E27FC236}">
                <a16:creationId xmlns:a16="http://schemas.microsoft.com/office/drawing/2014/main" id="{0C43E4D8-15D3-AF52-5D4B-044D3E2EBA83}"/>
              </a:ext>
            </a:extLst>
          </p:cNvPr>
          <p:cNvSpPr>
            <a:spLocks noGrp="1"/>
          </p:cNvSpPr>
          <p:nvPr>
            <p:ph type="title"/>
          </p:nvPr>
        </p:nvSpPr>
        <p:spPr/>
        <p:txBody>
          <a:bodyPr/>
          <a:lstStyle/>
          <a:p>
            <a:r>
              <a:rPr lang="pt-br">
                <a:ea typeface="+mj-ea"/>
                <a:cs typeface="+mj-cs"/>
              </a:rPr>
              <a:t>Conector do Confluence</a:t>
            </a:r>
          </a:p>
        </p:txBody>
      </p:sp>
      <p:sp>
        <p:nvSpPr>
          <p:cNvPr id="39" name="Content Placeholder 217">
            <a:extLst>
              <a:ext uri="{FF2B5EF4-FFF2-40B4-BE49-F238E27FC236}">
                <a16:creationId xmlns:a16="http://schemas.microsoft.com/office/drawing/2014/main" id="{18CE2984-404E-900D-A032-103C55AC623B}"/>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Saber mais</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27" name="Rectangle 26">
            <a:extLst>
              <a:ext uri="{FF2B5EF4-FFF2-40B4-BE49-F238E27FC236}">
                <a16:creationId xmlns:a16="http://schemas.microsoft.com/office/drawing/2014/main" id="{FE0FECC1-7007-775D-A465-0940920A3512}"/>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594360"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pt-br" sz="1100" b="0" i="0" u="none" strike="noStrike" kern="1200" cap="none" spc="0" normalizeH="0" baseline="0" noProof="0" dirty="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Resumo da solução</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conector do Microsoft Graph para Confluence permite que as organizações indexem conteúdo do Confluence no Microsoft Graph, para serem usados em experiências do Microsoft 365, incluindo o Copilot. Isso significa que os usuários podem pesquisar espaços, páginas, blogs e comentários do Confluence diretamente nos clientes do Microsoft 365 Copilot. Isso permite que os usuários combinem informações relacionadas a um projeto de diferentes fontes de dados, como email, SharePoint, reuniões e Confluence, para obter melhores insights. O conteúdo indexado por meio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conectores do Graph pode ser combinado com outros agentes do Copilot para criar agentes declarativos que dão suporte à atuação no conteúdo, bem como em consultas e raciocínio</a:t>
            </a:r>
          </a:p>
        </p:txBody>
      </p:sp>
      <p:sp>
        <p:nvSpPr>
          <p:cNvPr id="30" name="Content Placeholder 18">
            <a:extLst>
              <a:ext uri="{FF2B5EF4-FFF2-40B4-BE49-F238E27FC236}">
                <a16:creationId xmlns:a16="http://schemas.microsoft.com/office/drawing/2014/main" id="{0109CB2A-035D-C563-2F05-789464F6823A}"/>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Habilite o conector do Confluence para aumentar o ROI do Copilot, melhorando as métricas de negócios como:</a:t>
            </a:r>
          </a:p>
        </p:txBody>
      </p:sp>
      <p:sp>
        <p:nvSpPr>
          <p:cNvPr id="41" name="TextBox 40">
            <a:extLst>
              <a:ext uri="{FF2B5EF4-FFF2-40B4-BE49-F238E27FC236}">
                <a16:creationId xmlns:a16="http://schemas.microsoft.com/office/drawing/2014/main" id="{753E37EE-ED8E-DD49-74E9-6D7FABA2B498}"/>
              </a:ext>
            </a:extLst>
          </p:cNvPr>
          <p:cNvSpPr txBox="1"/>
          <p:nvPr/>
        </p:nvSpPr>
        <p:spPr>
          <a:xfrm>
            <a:off x="3104330" y="3033648"/>
            <a:ext cx="2954335"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n-ea"/>
                <a:cs typeface="+mn-cs"/>
              </a:rPr>
              <a:t>Gestão eficiente de conteúdo e conhecimento</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7" name="TextBox 46">
            <a:extLst>
              <a:ext uri="{FF2B5EF4-FFF2-40B4-BE49-F238E27FC236}">
                <a16:creationId xmlns:a16="http://schemas.microsoft.com/office/drawing/2014/main" id="{5DF40097-F1E8-92F1-C0B0-A251391680B6}"/>
              </a:ext>
            </a:extLst>
          </p:cNvPr>
          <p:cNvSpPr txBox="1"/>
          <p:nvPr/>
        </p:nvSpPr>
        <p:spPr>
          <a:xfrm>
            <a:off x="7648143" y="3033648"/>
            <a:ext cx="1442703"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n-ea"/>
                <a:cs typeface="+mn-cs"/>
              </a:rPr>
              <a:t>Colaboração efetiva</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32" name="Content Placeholder 43">
            <a:extLst>
              <a:ext uri="{FF2B5EF4-FFF2-40B4-BE49-F238E27FC236}">
                <a16:creationId xmlns:a16="http://schemas.microsoft.com/office/drawing/2014/main" id="{5230A5E8-C6B3-C208-D421-DE345FC149CB}"/>
              </a:ext>
            </a:extLst>
          </p:cNvPr>
          <p:cNvSpPr txBox="1">
            <a:spLocks/>
          </p:cNvSpPr>
          <p:nvPr/>
        </p:nvSpPr>
        <p:spPr>
          <a:xfrm>
            <a:off x="748706" y="3432810"/>
            <a:ext cx="2533650" cy="1015663"/>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Alinhamento de cenários funcionais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Engenharia e DevOps: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As equipes de engenharia e DevOps podem aumentar significativamente a produtividade, reduzir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atrito no acesso a informações críticas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melhorar a colaboração geral</a:t>
            </a:r>
          </a:p>
        </p:txBody>
      </p:sp>
      <p:sp>
        <p:nvSpPr>
          <p:cNvPr id="33" name="Content Placeholder 51">
            <a:extLst>
              <a:ext uri="{FF2B5EF4-FFF2-40B4-BE49-F238E27FC236}">
                <a16:creationId xmlns:a16="http://schemas.microsoft.com/office/drawing/2014/main" id="{2057379A-5348-10DF-D8C9-4232BE6A2FC3}"/>
              </a:ext>
            </a:extLst>
          </p:cNvPr>
          <p:cNvSpPr txBox="1">
            <a:spLocks/>
          </p:cNvSpPr>
          <p:nvPr/>
        </p:nvSpPr>
        <p:spPr>
          <a:xfrm>
            <a:off x="3470078" y="3432810"/>
            <a:ext cx="2533650" cy="2323713"/>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desafios para o cliente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Sobrecarga de informações: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engenheiros</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profissionais de DevOps geralmente lidam com grandes quantidades de documentação </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Troca de contexto: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alternar constantemente entre as ferramentas pode interromper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fluxo de trabalho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Desafios de colaboração: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garantir que todos os membros da equipe tenham acesso às informações mais recentes pode ser difícil</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Pesquisas demoradas: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encontrar informações específicas no Confluence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pode ser demorado</a:t>
            </a:r>
          </a:p>
        </p:txBody>
      </p:sp>
      <p:sp>
        <p:nvSpPr>
          <p:cNvPr id="34" name="Content Placeholder 52">
            <a:extLst>
              <a:ext uri="{FF2B5EF4-FFF2-40B4-BE49-F238E27FC236}">
                <a16:creationId xmlns:a16="http://schemas.microsoft.com/office/drawing/2014/main" id="{5DC68B3F-9E45-C812-0AED-09638F11011D}"/>
              </a:ext>
            </a:extLst>
          </p:cNvPr>
          <p:cNvSpPr txBox="1">
            <a:spLocks/>
          </p:cNvSpPr>
          <p:nvPr/>
        </p:nvSpPr>
        <p:spPr>
          <a:xfrm>
            <a:off x="6191450" y="3432810"/>
            <a:ext cx="2533650" cy="2730748"/>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95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propostas de valor</a:t>
            </a:r>
          </a:p>
          <a:p>
            <a:pPr marL="0" marR="0" lvl="2" indent="0" algn="l" defTabSz="932742" rtl="0" eaLnBrk="1" fontAlgn="auto" latinLnBrk="0" hangingPunct="1">
              <a:lnSpc>
                <a:spcPct val="95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Ecossistema de informações unificado</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 centraliza dados e conhecimento, garante acesso consistente e unificado às informações em todas as ferramentas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produtividade da organização</a:t>
            </a:r>
          </a:p>
          <a:p>
            <a:pPr marL="0" marR="0" lvl="2" indent="0" algn="l" defTabSz="932742" rtl="0" eaLnBrk="1" fontAlgn="auto" latinLnBrk="0" hangingPunct="1">
              <a:lnSpc>
                <a:spcPct val="95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Tomada de decisões aprimorada: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poder do Copilot permite que os usuários raciocinem sobre os dados do Confluence, fornecendo análises e recomendações repletas de insights</a:t>
            </a:r>
          </a:p>
          <a:p>
            <a:pPr marL="0" marR="0" lvl="2" indent="0" algn="l" defTabSz="932742" rtl="0" eaLnBrk="1" fontAlgn="auto" latinLnBrk="0" hangingPunct="1">
              <a:lnSpc>
                <a:spcPct val="95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Acessibilidade e descoberta de dados aprimoradas: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usuários podem consultar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recuperar dados do Confluence por meio do Copilot, garantindo que informações críticas sejam facilmente acessíveis nos aplicativos do Microsoft 365</a:t>
            </a:r>
          </a:p>
        </p:txBody>
      </p:sp>
      <p:sp>
        <p:nvSpPr>
          <p:cNvPr id="35" name="Content Placeholder 226">
            <a:extLst>
              <a:ext uri="{FF2B5EF4-FFF2-40B4-BE49-F238E27FC236}">
                <a16:creationId xmlns:a16="http://schemas.microsoft.com/office/drawing/2014/main" id="{36020149-25F0-B4B6-80CD-3685EF2DCE5F}"/>
              </a:ext>
            </a:extLst>
          </p:cNvPr>
          <p:cNvSpPr txBox="1">
            <a:spLocks/>
          </p:cNvSpPr>
          <p:nvPr/>
        </p:nvSpPr>
        <p:spPr>
          <a:xfrm>
            <a:off x="8912822" y="3432810"/>
            <a:ext cx="2533650" cy="2416046"/>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Exemplos de prompts para a persona </a:t>
            </a:r>
            <a:b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b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 destino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1: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Encontre a página do Confluence em nossa política de devolução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2: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mostre-me o guia de solução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problemas mais recente para o nosso produto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3: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qual é o procedimento para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lidar com tíquetes escalados?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4: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que mudou desde que estou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licença parental?</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5: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qual é o padrão de design para notificações de erro?</a:t>
            </a:r>
          </a:p>
        </p:txBody>
      </p:sp>
    </p:spTree>
    <p:extLst>
      <p:ext uri="{BB962C8B-B14F-4D97-AF65-F5344CB8AC3E}">
        <p14:creationId xmlns:p14="http://schemas.microsoft.com/office/powerpoint/2010/main" val="70552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55D5F64D-9994-5170-9167-F98347C4367B}"/>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7" name="Rectangle: Rounded Corners 26">
            <a:extLst>
              <a:ext uri="{FF2B5EF4-FFF2-40B4-BE49-F238E27FC236}">
                <a16:creationId xmlns:a16="http://schemas.microsoft.com/office/drawing/2014/main" id="{846F7D71-62AD-4941-162E-6CABD12070C2}"/>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8" name="Rectangle: Rounded Corners 27">
            <a:extLst>
              <a:ext uri="{FF2B5EF4-FFF2-40B4-BE49-F238E27FC236}">
                <a16:creationId xmlns:a16="http://schemas.microsoft.com/office/drawing/2014/main" id="{F13B56D3-5165-3E0B-39D7-69C4B6E82DEC}"/>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24"/>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30" name="Rectangle: Rounded Corners 29">
            <a:extLst>
              <a:ext uri="{FF2B5EF4-FFF2-40B4-BE49-F238E27FC236}">
                <a16:creationId xmlns:a16="http://schemas.microsoft.com/office/drawing/2014/main" id="{41DFB1F5-E122-FB2D-09DE-EADF43F91C98}"/>
              </a:ext>
              <a:ext uri="{C183D7F6-B498-43B3-948B-1728B52AA6E4}">
                <adec:decorative xmlns:adec="http://schemas.microsoft.com/office/drawing/2017/decorative" val="1"/>
              </a:ext>
            </a:extLst>
          </p:cNvPr>
          <p:cNvSpPr/>
          <p:nvPr/>
        </p:nvSpPr>
        <p:spPr bwMode="auto">
          <a:xfrm>
            <a:off x="654845" y="3337560"/>
            <a:ext cx="10885487" cy="2931479"/>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35" name="Straight Connector 34">
            <a:extLst>
              <a:ext uri="{FF2B5EF4-FFF2-40B4-BE49-F238E27FC236}">
                <a16:creationId xmlns:a16="http://schemas.microsoft.com/office/drawing/2014/main" id="{749B0DC6-0DE0-5CD9-8DE4-F3F4F7C0E62F}"/>
              </a:ext>
              <a:ext uri="{C183D7F6-B498-43B3-948B-1728B52AA6E4}">
                <adec:decorative xmlns:adec="http://schemas.microsoft.com/office/drawing/2017/decorative" val="1"/>
              </a:ext>
            </a:extLst>
          </p:cNvPr>
          <p:cNvCxnSpPr>
            <a:cxnSpLocks/>
          </p:cNvCxnSpPr>
          <p:nvPr/>
        </p:nvCxnSpPr>
        <p:spPr>
          <a:xfrm>
            <a:off x="3376217" y="3432809"/>
            <a:ext cx="5158" cy="2708435"/>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59526CB-85FB-537E-0F4F-4940A7D1FF62}"/>
              </a:ext>
              <a:ext uri="{C183D7F6-B498-43B3-948B-1728B52AA6E4}">
                <adec:decorative xmlns:adec="http://schemas.microsoft.com/office/drawing/2017/decorative" val="1"/>
              </a:ext>
            </a:extLst>
          </p:cNvPr>
          <p:cNvCxnSpPr>
            <a:cxnSpLocks/>
          </p:cNvCxnSpPr>
          <p:nvPr/>
        </p:nvCxnSpPr>
        <p:spPr>
          <a:xfrm flipH="1">
            <a:off x="6086475" y="3432809"/>
            <a:ext cx="11114" cy="2708435"/>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393AD34B-9B99-FF20-5667-C959AB62D48E}"/>
              </a:ext>
              <a:ext uri="{C183D7F6-B498-43B3-948B-1728B52AA6E4}">
                <adec:decorative xmlns:adec="http://schemas.microsoft.com/office/drawing/2017/decorative" val="1"/>
              </a:ext>
            </a:extLst>
          </p:cNvPr>
          <p:cNvCxnSpPr>
            <a:cxnSpLocks/>
          </p:cNvCxnSpPr>
          <p:nvPr/>
        </p:nvCxnSpPr>
        <p:spPr>
          <a:xfrm>
            <a:off x="8818962" y="3432809"/>
            <a:ext cx="27979" cy="2708435"/>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1D385886-8D6B-6C6A-4643-CF167CE826EB}"/>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47" name="Straight Connector 46">
            <a:extLst>
              <a:ext uri="{FF2B5EF4-FFF2-40B4-BE49-F238E27FC236}">
                <a16:creationId xmlns:a16="http://schemas.microsoft.com/office/drawing/2014/main" id="{0647E1D6-9EF7-DF3C-237F-D9A9A7C60F8F}"/>
              </a:ext>
              <a:ext uri="{C183D7F6-B498-43B3-948B-1728B52AA6E4}">
                <adec:decorative xmlns:adec="http://schemas.microsoft.com/office/drawing/2017/decorative" val="1"/>
              </a:ext>
            </a:extLst>
          </p:cNvPr>
          <p:cNvCxnSpPr>
            <a:cxnSpLocks/>
          </p:cNvCxnSpPr>
          <p:nvPr/>
        </p:nvCxnSpPr>
        <p:spPr>
          <a:xfrm>
            <a:off x="4682788"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2EC7D6C2-BD7A-60AA-452C-3C360A70107D}"/>
              </a:ext>
              <a:ext uri="{C183D7F6-B498-43B3-948B-1728B52AA6E4}">
                <adec:decorative xmlns:adec="http://schemas.microsoft.com/office/drawing/2017/decorative" val="1"/>
              </a:ext>
            </a:extLst>
          </p:cNvPr>
          <p:cNvCxnSpPr>
            <a:cxnSpLocks/>
          </p:cNvCxnSpPr>
          <p:nvPr/>
        </p:nvCxnSpPr>
        <p:spPr>
          <a:xfrm>
            <a:off x="7530022"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4" name="Title 23">
            <a:extLst>
              <a:ext uri="{FF2B5EF4-FFF2-40B4-BE49-F238E27FC236}">
                <a16:creationId xmlns:a16="http://schemas.microsoft.com/office/drawing/2014/main" id="{8C1920AA-E839-35A6-C1BB-337AB3804AE1}"/>
              </a:ext>
            </a:extLst>
          </p:cNvPr>
          <p:cNvSpPr>
            <a:spLocks noGrp="1"/>
          </p:cNvSpPr>
          <p:nvPr>
            <p:ph type="title"/>
          </p:nvPr>
        </p:nvSpPr>
        <p:spPr/>
        <p:txBody>
          <a:bodyPr/>
          <a:lstStyle/>
          <a:p>
            <a:r>
              <a:rPr lang="pt-br">
                <a:ea typeface="+mj-ea"/>
                <a:cs typeface="+mj-cs"/>
              </a:rPr>
              <a:t>Conector Jira</a:t>
            </a:r>
          </a:p>
        </p:txBody>
      </p:sp>
      <p:sp>
        <p:nvSpPr>
          <p:cNvPr id="42" name="Content Placeholder 217">
            <a:extLst>
              <a:ext uri="{FF2B5EF4-FFF2-40B4-BE49-F238E27FC236}">
                <a16:creationId xmlns:a16="http://schemas.microsoft.com/office/drawing/2014/main" id="{E130D2AB-42D1-BDC5-34C2-624FFBEAFE61}"/>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Saber mais</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50" name="Rectangle 49">
            <a:extLst>
              <a:ext uri="{FF2B5EF4-FFF2-40B4-BE49-F238E27FC236}">
                <a16:creationId xmlns:a16="http://schemas.microsoft.com/office/drawing/2014/main" id="{8B7898C5-51CF-73E4-33E0-D3945E41BB36}"/>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493776"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pt-br" sz="1100" b="0" i="0" u="none" strike="noStrike" kern="1200" cap="none" spc="0" normalizeH="0" baseline="0" noProof="0" dirty="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Resumo da solução</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conector do Microsoft Graph para Jira permite que as organizações indexem problemas do Jira no Microsoft Graph, para serem usados em experiências do Microsoft 365, incluindo o Copilot. Isso significa que os usuários podem pesquisar problemas do Jira diretamente nos clientes do Microsoft 365 Copilot. Os usuários podem recuperar informações detalhadas e resumos de tarefas do Jira por meio de prompts de linguagem natural, mantendo o contexto entre as consultas. Ele também fornece atualizações do Jira e de outras fontes, auxiliando no planejamento de projetos, na tomada de decisões e aumentando a produtividade, centralizando o acesso às informações sem alternar entre aplicativos. O conteúdo indexado por meio de conectores do Graph pode ser combinado com outros agentes do Copilot para criar agentes declarativos que dão suporte à atuação no conteúdo, bem como em consultas e raciocínio</a:t>
            </a:r>
          </a:p>
        </p:txBody>
      </p:sp>
      <p:sp>
        <p:nvSpPr>
          <p:cNvPr id="29" name="Content Placeholder 18">
            <a:extLst>
              <a:ext uri="{FF2B5EF4-FFF2-40B4-BE49-F238E27FC236}">
                <a16:creationId xmlns:a16="http://schemas.microsoft.com/office/drawing/2014/main" id="{98AA9B94-3C28-6EA0-7B18-0B52880B7AA8}"/>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Habilite o conector do Jira para aumentar o ROI do Copilot, melhorando as métricas de negócios como:</a:t>
            </a:r>
          </a:p>
        </p:txBody>
      </p:sp>
      <p:sp>
        <p:nvSpPr>
          <p:cNvPr id="43" name="TextBox 42">
            <a:extLst>
              <a:ext uri="{FF2B5EF4-FFF2-40B4-BE49-F238E27FC236}">
                <a16:creationId xmlns:a16="http://schemas.microsoft.com/office/drawing/2014/main" id="{C2DD8EFE-0791-46AC-284C-D2AC5766D1FC}"/>
              </a:ext>
            </a:extLst>
          </p:cNvPr>
          <p:cNvSpPr txBox="1"/>
          <p:nvPr/>
        </p:nvSpPr>
        <p:spPr>
          <a:xfrm>
            <a:off x="2262103" y="3033648"/>
            <a:ext cx="2045432"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n-ea"/>
                <a:cs typeface="+mn-cs"/>
              </a:rPr>
              <a:t>Tempo de ciclo reduzido</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5" name="TextBox 44">
            <a:extLst>
              <a:ext uri="{FF2B5EF4-FFF2-40B4-BE49-F238E27FC236}">
                <a16:creationId xmlns:a16="http://schemas.microsoft.com/office/drawing/2014/main" id="{5EFF6724-68F7-B7BF-FB50-884BB819F081}"/>
              </a:ext>
            </a:extLst>
          </p:cNvPr>
          <p:cNvSpPr txBox="1"/>
          <p:nvPr/>
        </p:nvSpPr>
        <p:spPr>
          <a:xfrm>
            <a:off x="5058041" y="3033648"/>
            <a:ext cx="2096728"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n-ea"/>
                <a:cs typeface="+mn-cs"/>
              </a:rPr>
              <a:t>Maior velocidade</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6" name="TextBox 45">
            <a:extLst>
              <a:ext uri="{FF2B5EF4-FFF2-40B4-BE49-F238E27FC236}">
                <a16:creationId xmlns:a16="http://schemas.microsoft.com/office/drawing/2014/main" id="{C2348D38-B80B-84D6-923B-93907FCC44AD}"/>
              </a:ext>
            </a:extLst>
          </p:cNvPr>
          <p:cNvSpPr txBox="1"/>
          <p:nvPr/>
        </p:nvSpPr>
        <p:spPr>
          <a:xfrm>
            <a:off x="7905274" y="3033648"/>
            <a:ext cx="2972275"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Aumento na produtividade dos engenheiros </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31" name="Content Placeholder 43">
            <a:extLst>
              <a:ext uri="{FF2B5EF4-FFF2-40B4-BE49-F238E27FC236}">
                <a16:creationId xmlns:a16="http://schemas.microsoft.com/office/drawing/2014/main" id="{92523704-407C-AD4F-AD4D-2E30A0575AD5}"/>
              </a:ext>
            </a:extLst>
          </p:cNvPr>
          <p:cNvSpPr txBox="1">
            <a:spLocks/>
          </p:cNvSpPr>
          <p:nvPr/>
        </p:nvSpPr>
        <p:spPr>
          <a:xfrm>
            <a:off x="748706" y="3432810"/>
            <a:ext cx="2533650" cy="1015663"/>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Alinhamento de cenários funcionais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Engenharia: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ao aproveitar esses recursos,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as equipes de engenharia podem aumentar significativamente a produtividade, reduzir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atrito no acesso a informações críticas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melhorar a colaboração geral</a:t>
            </a:r>
          </a:p>
        </p:txBody>
      </p:sp>
      <p:sp>
        <p:nvSpPr>
          <p:cNvPr id="32" name="Content Placeholder 51">
            <a:extLst>
              <a:ext uri="{FF2B5EF4-FFF2-40B4-BE49-F238E27FC236}">
                <a16:creationId xmlns:a16="http://schemas.microsoft.com/office/drawing/2014/main" id="{E2ADE7C5-8344-AC1B-0C7F-B12B194E7083}"/>
              </a:ext>
            </a:extLst>
          </p:cNvPr>
          <p:cNvSpPr txBox="1">
            <a:spLocks/>
          </p:cNvSpPr>
          <p:nvPr/>
        </p:nvSpPr>
        <p:spPr>
          <a:xfrm>
            <a:off x="3470078" y="3432810"/>
            <a:ext cx="2533650" cy="2015936"/>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desafios para o cliente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Sobrecarga de gerenciamento de tarefas: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engenheiros costumam fazer malabarismos com várias tarefas e projetos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Troca de contexto: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alternar constantemente entre as ferramentas do Jira e outras pode interromper o fluxo de trabalho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Desafios de colaboração: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garantir que todos os membros da equipe estejam no mesmo ponto pode ser difícil</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Pesquisas demoradas</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 encontrar problemas específicos no Jira pode ser demorado </a:t>
            </a:r>
          </a:p>
        </p:txBody>
      </p:sp>
      <p:sp>
        <p:nvSpPr>
          <p:cNvPr id="33" name="Content Placeholder 52">
            <a:extLst>
              <a:ext uri="{FF2B5EF4-FFF2-40B4-BE49-F238E27FC236}">
                <a16:creationId xmlns:a16="http://schemas.microsoft.com/office/drawing/2014/main" id="{F9FEF2FF-069D-B236-F7C1-93F597952206}"/>
              </a:ext>
            </a:extLst>
          </p:cNvPr>
          <p:cNvSpPr txBox="1">
            <a:spLocks/>
          </p:cNvSpPr>
          <p:nvPr/>
        </p:nvSpPr>
        <p:spPr>
          <a:xfrm>
            <a:off x="6191450" y="3432810"/>
            <a:ext cx="2533650" cy="2708434"/>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propostas de valor</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Consulta inteligente e análise de dados: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com os recursos de consulta do Copilot, os usuários podem fazer perguntas complexas sobre os dados do Jira e receber respostas abrangentes e sensíveis ao contexto</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Gerenciamento de projetos simplificado: </a:t>
            </a:r>
            <a:b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Copilot ajuda a simplificar o gerencia-mento de projetos, fornecendo resumos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atualizações inteligentes do Jira</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Tomada de decisão aprimorada: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ao integrar o Jira ao Copilot, os usuários podem acessar insights dos dados do projeto. Isso permite uma tomada de decisão mais rápida e baseada em dados, reduzindo o tempo gasto na recuperação e análise manual de dados</a:t>
            </a:r>
          </a:p>
        </p:txBody>
      </p:sp>
      <p:sp>
        <p:nvSpPr>
          <p:cNvPr id="34" name="Content Placeholder 226">
            <a:extLst>
              <a:ext uri="{FF2B5EF4-FFF2-40B4-BE49-F238E27FC236}">
                <a16:creationId xmlns:a16="http://schemas.microsoft.com/office/drawing/2014/main" id="{4261D858-3B52-2734-8A78-B7CBFC7703CB}"/>
              </a:ext>
            </a:extLst>
          </p:cNvPr>
          <p:cNvSpPr txBox="1">
            <a:spLocks/>
          </p:cNvSpPr>
          <p:nvPr/>
        </p:nvSpPr>
        <p:spPr>
          <a:xfrm>
            <a:off x="8912822" y="3432810"/>
            <a:ext cx="2533650" cy="1800493"/>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Exemplos de prompts para a persona </a:t>
            </a:r>
            <a:b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b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 destino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1: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encontre-me comentários relativos aos problemas do Jira nos comentários do cliente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2: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mostre-me detalhes relativos</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ao problema do site não carregar corretamente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3: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traga-me o problema criado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por John ontem</a:t>
            </a:r>
          </a:p>
        </p:txBody>
      </p:sp>
    </p:spTree>
    <p:extLst>
      <p:ext uri="{BB962C8B-B14F-4D97-AF65-F5344CB8AC3E}">
        <p14:creationId xmlns:p14="http://schemas.microsoft.com/office/powerpoint/2010/main" val="58760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E44F1-ED78-2B6D-77A0-962B0CFE23C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71C8AF9-4284-3156-B202-D9EB79CC7E99}"/>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23000">
                <a:schemeClr val="accent2"/>
              </a:gs>
              <a:gs pos="100000">
                <a:schemeClr val="accent2">
                  <a:lumMod val="60000"/>
                </a:schemeClr>
              </a:gs>
            </a:gsLst>
            <a:path path="circle">
              <a:fillToRect l="50000" t="130000" r="50000" b="-30000"/>
            </a:path>
            <a:tileRect/>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p>
            <a:pPr defTabSz="457200">
              <a:spcAft>
                <a:spcPts val="800"/>
              </a:spcAft>
            </a:pPr>
            <a:endParaRPr lang="en-US" sz="1400">
              <a:solidFill>
                <a:srgbClr val="FFFFFF"/>
              </a:solidFill>
              <a:latin typeface="Segoe Sans Display Semibold"/>
              <a:ea typeface="+mj-ea"/>
              <a:cs typeface="Segoe UI"/>
            </a:endParaRPr>
          </a:p>
        </p:txBody>
      </p:sp>
      <p:sp>
        <p:nvSpPr>
          <p:cNvPr id="12" name="Rectangle 11">
            <a:extLst>
              <a:ext uri="{FF2B5EF4-FFF2-40B4-BE49-F238E27FC236}">
                <a16:creationId xmlns:a16="http://schemas.microsoft.com/office/drawing/2014/main" id="{E38DB361-8DED-245A-4894-968EDBB75A27}"/>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D6C79BD5-3F41-9E9D-4DBB-4AC9983C76F2}"/>
              </a:ext>
            </a:extLst>
          </p:cNvPr>
          <p:cNvSpPr>
            <a:spLocks noGrp="1"/>
          </p:cNvSpPr>
          <p:nvPr>
            <p:ph type="title"/>
          </p:nvPr>
        </p:nvSpPr>
        <p:spPr>
          <a:xfrm>
            <a:off x="588263" y="512064"/>
            <a:ext cx="11018520" cy="984885"/>
          </a:xfrm>
        </p:spPr>
        <p:txBody>
          <a:bodyPr>
            <a:spAutoFit/>
          </a:bodyPr>
          <a:lstStyle/>
          <a:p>
            <a:r>
              <a:rPr lang="pt-br" dirty="0">
                <a:solidFill>
                  <a:schemeClr val="bg1"/>
                </a:solidFill>
                <a:ea typeface="+mj-ea"/>
                <a:cs typeface="+mj-cs"/>
              </a:rPr>
              <a:t>Exemplos de agentes que podem ser criados no </a:t>
            </a:r>
            <a:r>
              <a:rPr lang="pt-BR" dirty="0">
                <a:solidFill>
                  <a:schemeClr val="bg1"/>
                </a:solidFill>
                <a:ea typeface="+mj-ea"/>
                <a:cs typeface="+mj-cs"/>
              </a:rPr>
              <a:t>Microsoft 365 Copilot Chat</a:t>
            </a:r>
            <a:endParaRPr lang="pt-br" dirty="0">
              <a:solidFill>
                <a:schemeClr val="bg1"/>
              </a:solidFill>
              <a:ea typeface="+mj-ea"/>
              <a:cs typeface="+mj-cs"/>
            </a:endParaRPr>
          </a:p>
        </p:txBody>
      </p:sp>
      <p:sp>
        <p:nvSpPr>
          <p:cNvPr id="21" name="Text Placeholder 20">
            <a:extLst>
              <a:ext uri="{FF2B5EF4-FFF2-40B4-BE49-F238E27FC236}">
                <a16:creationId xmlns:a16="http://schemas.microsoft.com/office/drawing/2014/main" id="{3CCA592D-F0CB-0F70-6B44-06F10CACBF4C}"/>
              </a:ext>
            </a:extLst>
          </p:cNvPr>
          <p:cNvSpPr>
            <a:spLocks noGrp="1"/>
          </p:cNvSpPr>
          <p:nvPr>
            <p:ph type="body" sz="quarter" idx="10"/>
          </p:nvPr>
        </p:nvSpPr>
        <p:spPr>
          <a:xfrm>
            <a:off x="8049378" y="1004506"/>
            <a:ext cx="11018520" cy="276999"/>
          </a:xfrm>
        </p:spPr>
        <p:txBody>
          <a:bodyPr/>
          <a:lstStyle/>
          <a:p>
            <a:r>
              <a:rPr lang="pt-br" dirty="0">
                <a:solidFill>
                  <a:schemeClr val="bg1"/>
                </a:solidFill>
                <a:ea typeface="+mj-ea"/>
                <a:cs typeface="+mj-cs"/>
              </a:rPr>
              <a:t>Consulte o </a:t>
            </a:r>
            <a:r>
              <a:rPr lang="pt-br" dirty="0">
                <a:solidFill>
                  <a:schemeClr val="tx1">
                    <a:lumMod val="25000"/>
                    <a:lumOff val="75000"/>
                  </a:schemeClr>
                </a:solidFill>
                <a:ea typeface="+mj-ea"/>
                <a:cs typeface="+mj-cs"/>
                <a:hlinkClick r:id="rId2" action="ppaction://hlinksldjump">
                  <a:extLst>
                    <a:ext uri="{A12FA001-AC4F-418D-AE19-62706E023703}">
                      <ahyp:hlinkClr xmlns:ahyp="http://schemas.microsoft.com/office/drawing/2018/hyperlinkcolor" val="tx"/>
                    </a:ext>
                  </a:extLst>
                </a:hlinkClick>
              </a:rPr>
              <a:t>Apêndice B</a:t>
            </a:r>
            <a:r>
              <a:rPr lang="pt-br" dirty="0">
                <a:solidFill>
                  <a:schemeClr val="bg1"/>
                </a:solidFill>
                <a:ea typeface="+mj-ea"/>
                <a:cs typeface="+mj-cs"/>
              </a:rPr>
              <a:t> para saber mais</a:t>
            </a:r>
          </a:p>
        </p:txBody>
      </p:sp>
      <p:sp>
        <p:nvSpPr>
          <p:cNvPr id="7" name="Rectangle: Rounded Corners 6">
            <a:extLst>
              <a:ext uri="{FF2B5EF4-FFF2-40B4-BE49-F238E27FC236}">
                <a16:creationId xmlns:a16="http://schemas.microsoft.com/office/drawing/2014/main" id="{CBD4B51E-6917-9599-74F9-96479D423C99}"/>
              </a:ext>
              <a:ext uri="{C183D7F6-B498-43B3-948B-1728B52AA6E4}">
                <adec:decorative xmlns:adec="http://schemas.microsoft.com/office/drawing/2017/decorative" val="1"/>
              </a:ext>
            </a:extLst>
          </p:cNvPr>
          <p:cNvSpPr>
            <a:spLocks/>
          </p:cNvSpPr>
          <p:nvPr/>
        </p:nvSpPr>
        <p:spPr>
          <a:xfrm>
            <a:off x="588263" y="2331722"/>
            <a:ext cx="11018520" cy="4049361"/>
          </a:xfrm>
          <a:prstGeom prst="roundRect">
            <a:avLst>
              <a:gd name="adj" fmla="val 2554"/>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8" name="Rectangle: Top Corners Rounded 7">
            <a:extLst>
              <a:ext uri="{FF2B5EF4-FFF2-40B4-BE49-F238E27FC236}">
                <a16:creationId xmlns:a16="http://schemas.microsoft.com/office/drawing/2014/main" id="{C2DFD852-CDA6-B637-EB59-34DDF9961C93}"/>
              </a:ext>
              <a:ext uri="{C183D7F6-B498-43B3-948B-1728B52AA6E4}">
                <adec:decorative xmlns:adec="http://schemas.microsoft.com/office/drawing/2017/decorative" val="1"/>
              </a:ext>
            </a:extLst>
          </p:cNvPr>
          <p:cNvSpPr/>
          <p:nvPr/>
        </p:nvSpPr>
        <p:spPr>
          <a:xfrm>
            <a:off x="588263" y="2331722"/>
            <a:ext cx="11018520" cy="429768"/>
          </a:xfrm>
          <a:prstGeom prst="round2SameRect">
            <a:avLst>
              <a:gd name="adj1" fmla="val 25672"/>
              <a:gd name="adj2" fmla="val 0"/>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graphicFrame>
        <p:nvGraphicFramePr>
          <p:cNvPr id="46" name="Table 45">
            <a:extLst>
              <a:ext uri="{FF2B5EF4-FFF2-40B4-BE49-F238E27FC236}">
                <a16:creationId xmlns:a16="http://schemas.microsoft.com/office/drawing/2014/main" id="{532DB42D-1FCC-8881-9096-1FD7081A27FA}"/>
              </a:ext>
            </a:extLst>
          </p:cNvPr>
          <p:cNvGraphicFramePr>
            <a:graphicFrameLocks noGrp="1"/>
          </p:cNvGraphicFramePr>
          <p:nvPr>
            <p:extLst>
              <p:ext uri="{D42A27DB-BD31-4B8C-83A1-F6EECF244321}">
                <p14:modId xmlns:p14="http://schemas.microsoft.com/office/powerpoint/2010/main" val="3437763939"/>
              </p:ext>
            </p:extLst>
          </p:nvPr>
        </p:nvGraphicFramePr>
        <p:xfrm>
          <a:off x="588263" y="2331722"/>
          <a:ext cx="11018520" cy="4049358"/>
        </p:xfrm>
        <a:graphic>
          <a:graphicData uri="http://schemas.openxmlformats.org/drawingml/2006/table">
            <a:tbl>
              <a:tblPr firstRow="1" firstCol="1"/>
              <a:tblGrid>
                <a:gridCol w="622309">
                  <a:extLst>
                    <a:ext uri="{9D8B030D-6E8A-4147-A177-3AD203B41FA5}">
                      <a16:colId xmlns:a16="http://schemas.microsoft.com/office/drawing/2014/main" val="3851663422"/>
                    </a:ext>
                  </a:extLst>
                </a:gridCol>
                <a:gridCol w="1951728">
                  <a:extLst>
                    <a:ext uri="{9D8B030D-6E8A-4147-A177-3AD203B41FA5}">
                      <a16:colId xmlns:a16="http://schemas.microsoft.com/office/drawing/2014/main" val="4186572976"/>
                    </a:ext>
                  </a:extLst>
                </a:gridCol>
                <a:gridCol w="8444483">
                  <a:extLst>
                    <a:ext uri="{9D8B030D-6E8A-4147-A177-3AD203B41FA5}">
                      <a16:colId xmlns:a16="http://schemas.microsoft.com/office/drawing/2014/main" val="3680765912"/>
                    </a:ext>
                  </a:extLst>
                </a:gridCol>
              </a:tblGrid>
              <a:tr h="429693">
                <a:tc>
                  <a:txBody>
                    <a:bodyPr/>
                    <a:lstStyle/>
                    <a:p>
                      <a:pPr rtl="0"/>
                      <a:endParaRPr lang="en-US" sz="1800" b="0" dirty="0">
                        <a:solidFill>
                          <a:schemeClr val="bg1"/>
                        </a:solidFill>
                        <a:effectLst/>
                        <a:latin typeface="+mj-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2"/>
                    </a:solidFill>
                  </a:tcPr>
                </a:tc>
                <a:tc>
                  <a:txBody>
                    <a:bodyPr/>
                    <a:lstStyle/>
                    <a:p>
                      <a:pPr rtl="0"/>
                      <a:r>
                        <a:rPr lang="pt-br" sz="1800" b="0" dirty="0">
                          <a:solidFill>
                            <a:schemeClr val="bg1"/>
                          </a:solidFill>
                          <a:effectLst/>
                          <a:latin typeface="+mj-lt"/>
                          <a:ea typeface="+mj-ea"/>
                          <a:cs typeface="+mj-cs"/>
                        </a:rPr>
                        <a:t>Nome do agente</a:t>
                      </a:r>
                    </a:p>
                  </a:txBody>
                  <a:tcPr marR="0" anchor="ctr">
                    <a:lnL w="635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2"/>
                    </a:solidFill>
                  </a:tcPr>
                </a:tc>
                <a:tc>
                  <a:txBody>
                    <a:bodyPr/>
                    <a:lstStyle/>
                    <a:p>
                      <a:pPr rtl="0"/>
                      <a:r>
                        <a:rPr lang="pt-br" sz="1800" b="0">
                          <a:solidFill>
                            <a:schemeClr val="bg1"/>
                          </a:solidFill>
                          <a:effectLst/>
                          <a:latin typeface="+mj-lt"/>
                          <a:ea typeface="+mj-ea"/>
                          <a:cs typeface="+mj-cs"/>
                        </a:rPr>
                        <a:t>Descrição </a:t>
                      </a:r>
                    </a:p>
                  </a:txBody>
                  <a:tcPr marR="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343698087"/>
                  </a:ext>
                </a:extLst>
              </a:tr>
              <a:tr h="723933">
                <a:tc>
                  <a:txBody>
                    <a:bodyPr/>
                    <a:lstStyle/>
                    <a:p>
                      <a:pPr rtl="0"/>
                      <a:endParaRPr lang="en-US" sz="1600" dirty="0">
                        <a:solidFill>
                          <a:schemeClr val="tx1"/>
                        </a:solidFill>
                        <a:effectLst/>
                        <a:latin typeface="+mn-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pt-br" sz="1600" dirty="0">
                          <a:solidFill>
                            <a:schemeClr val="accent1"/>
                          </a:solidFill>
                          <a:effectLst/>
                          <a:latin typeface="+mn-lt"/>
                          <a:ea typeface="+mn-ea"/>
                          <a:cs typeface="+mn-cs"/>
                          <a:hlinkClick r:id="rId3" action="ppaction://hlinksldjump">
                            <a:extLst>
                              <a:ext uri="{A12FA001-AC4F-418D-AE19-62706E023703}">
                                <ahyp:hlinkClr xmlns:ahyp="http://schemas.microsoft.com/office/drawing/2018/hyperlinkcolor" val="tx"/>
                              </a:ext>
                            </a:extLst>
                          </a:hlinkClick>
                        </a:rPr>
                        <a:t>Agente </a:t>
                      </a:r>
                      <a:br>
                        <a:rPr lang="pt-br" sz="1600" dirty="0">
                          <a:solidFill>
                            <a:schemeClr val="accent1"/>
                          </a:solidFill>
                          <a:effectLst/>
                          <a:latin typeface="+mn-lt"/>
                          <a:ea typeface="+mn-ea"/>
                          <a:cs typeface="+mn-cs"/>
                          <a:hlinkClick r:id="rId3" action="ppaction://hlinksldjump">
                            <a:extLst>
                              <a:ext uri="{A12FA001-AC4F-418D-AE19-62706E023703}">
                                <ahyp:hlinkClr xmlns:ahyp="http://schemas.microsoft.com/office/drawing/2018/hyperlinkcolor" val="tx"/>
                              </a:ext>
                            </a:extLst>
                          </a:hlinkClick>
                        </a:rPr>
                      </a:br>
                      <a:r>
                        <a:rPr lang="pt-br" sz="1600" dirty="0">
                          <a:solidFill>
                            <a:schemeClr val="accent1"/>
                          </a:solidFill>
                          <a:effectLst/>
                          <a:latin typeface="+mn-lt"/>
                          <a:ea typeface="+mn-ea"/>
                          <a:cs typeface="+mn-cs"/>
                          <a:hlinkClick r:id="rId3" action="ppaction://hlinksldjump">
                            <a:extLst>
                              <a:ext uri="{A12FA001-AC4F-418D-AE19-62706E023703}">
                                <ahyp:hlinkClr xmlns:ahyp="http://schemas.microsoft.com/office/drawing/2018/hyperlinkcolor" val="tx"/>
                              </a:ext>
                            </a:extLst>
                          </a:hlinkClick>
                        </a:rPr>
                        <a:t>de integração</a:t>
                      </a:r>
                      <a:endParaRPr lang="en-US" sz="1600" dirty="0">
                        <a:solidFill>
                          <a:schemeClr val="accent1"/>
                        </a:solidFill>
                        <a:effectLst/>
                        <a:latin typeface="+mn-lt"/>
                        <a:ea typeface="+mn-ea"/>
                        <a:cs typeface="+mn-cs"/>
                      </a:endParaRPr>
                    </a:p>
                  </a:txBody>
                  <a:tcPr marR="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pt-br" sz="1600" dirty="0">
                          <a:solidFill>
                            <a:schemeClr val="tx1"/>
                          </a:solidFill>
                          <a:effectLst/>
                          <a:latin typeface="+mn-lt"/>
                          <a:ea typeface="+mn-ea"/>
                          <a:cs typeface="+mn-cs"/>
                        </a:rPr>
                        <a:t>Auxilia os novos contratados nos processos de integração, fornece treinamento, </a:t>
                      </a:r>
                      <a:br>
                        <a:rPr lang="pt-br" sz="1600" dirty="0">
                          <a:solidFill>
                            <a:schemeClr val="tx1"/>
                          </a:solidFill>
                          <a:effectLst/>
                          <a:latin typeface="+mn-lt"/>
                          <a:ea typeface="+mn-ea"/>
                          <a:cs typeface="+mn-cs"/>
                        </a:rPr>
                      </a:br>
                      <a:r>
                        <a:rPr lang="pt-br" sz="1600" dirty="0">
                          <a:solidFill>
                            <a:schemeClr val="tx1"/>
                          </a:solidFill>
                          <a:effectLst/>
                          <a:latin typeface="+mn-lt"/>
                          <a:ea typeface="+mn-ea"/>
                          <a:cs typeface="+mn-cs"/>
                        </a:rPr>
                        <a:t>responde a perguntas e marca reuniões </a:t>
                      </a:r>
                    </a:p>
                  </a:txBody>
                  <a:tcPr marR="0"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30484275"/>
                  </a:ext>
                </a:extLst>
              </a:tr>
              <a:tr h="723933">
                <a:tc>
                  <a:txBody>
                    <a:bodyPr/>
                    <a:lstStyle/>
                    <a:p>
                      <a:pPr rtl="0"/>
                      <a:endParaRPr lang="en-US" sz="1600">
                        <a:solidFill>
                          <a:schemeClr val="tx1"/>
                        </a:solidFill>
                        <a:effectLst/>
                        <a:latin typeface="+mn-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pt-br"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Revisor </a:t>
                      </a:r>
                      <a:br>
                        <a:rPr lang="pt-br"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br>
                      <a:r>
                        <a:rPr lang="pt-br"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de currículos</a:t>
                      </a:r>
                      <a:endParaRPr lang="en-US" sz="1600" dirty="0">
                        <a:solidFill>
                          <a:schemeClr val="accent1"/>
                        </a:solidFill>
                        <a:effectLst/>
                        <a:latin typeface="+mn-lt"/>
                        <a:ea typeface="+mn-ea"/>
                        <a:cs typeface="+mn-cs"/>
                      </a:endParaRPr>
                    </a:p>
                  </a:txBody>
                  <a:tcPr marR="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pt-br" sz="1600" dirty="0">
                          <a:solidFill>
                            <a:schemeClr val="tx1"/>
                          </a:solidFill>
                          <a:effectLst/>
                          <a:latin typeface="+mn-lt"/>
                          <a:ea typeface="+mn-ea"/>
                          <a:cs typeface="+mn-cs"/>
                        </a:rPr>
                        <a:t>Avalia currículos em relação a descrições de cargos, pontua candidatos com base </a:t>
                      </a:r>
                      <a:br>
                        <a:rPr lang="pt-br" sz="1600" dirty="0">
                          <a:solidFill>
                            <a:schemeClr val="tx1"/>
                          </a:solidFill>
                          <a:effectLst/>
                          <a:latin typeface="+mn-lt"/>
                          <a:ea typeface="+mn-ea"/>
                          <a:cs typeface="+mn-cs"/>
                        </a:rPr>
                      </a:br>
                      <a:r>
                        <a:rPr lang="pt-br" sz="1600" dirty="0">
                          <a:solidFill>
                            <a:schemeClr val="tx1"/>
                          </a:solidFill>
                          <a:effectLst/>
                          <a:latin typeface="+mn-lt"/>
                          <a:ea typeface="+mn-ea"/>
                          <a:cs typeface="+mn-cs"/>
                        </a:rPr>
                        <a:t>nas qualificações </a:t>
                      </a:r>
                    </a:p>
                  </a:txBody>
                  <a:tcPr marR="0"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669884776"/>
                  </a:ext>
                </a:extLst>
              </a:tr>
              <a:tr h="723933">
                <a:tc>
                  <a:txBody>
                    <a:bodyPr/>
                    <a:lstStyle/>
                    <a:p>
                      <a:pPr rtl="0"/>
                      <a:endParaRPr lang="en-US" sz="1600">
                        <a:solidFill>
                          <a:schemeClr val="tx1"/>
                        </a:solidFill>
                        <a:effectLst/>
                        <a:latin typeface="+mn-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pt-br"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Revisão contratual/legal</a:t>
                      </a:r>
                      <a:endParaRPr lang="en-US" sz="1600" dirty="0">
                        <a:solidFill>
                          <a:schemeClr val="accent1"/>
                        </a:solidFill>
                        <a:effectLst/>
                        <a:latin typeface="+mn-lt"/>
                        <a:ea typeface="+mn-ea"/>
                        <a:cs typeface="+mn-cs"/>
                      </a:endParaRPr>
                    </a:p>
                  </a:txBody>
                  <a:tcPr marR="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pt-br" sz="1600" dirty="0">
                          <a:solidFill>
                            <a:schemeClr val="tx1"/>
                          </a:solidFill>
                          <a:effectLst/>
                          <a:latin typeface="+mn-lt"/>
                          <a:ea typeface="+mn-ea"/>
                          <a:cs typeface="+mn-cs"/>
                        </a:rPr>
                        <a:t>Automatiza a revisão e a análise de documentos legais, identifica cláusulas-chave e avalia </a:t>
                      </a:r>
                      <a:br>
                        <a:rPr lang="pt-br" sz="1600" dirty="0">
                          <a:solidFill>
                            <a:schemeClr val="tx1"/>
                          </a:solidFill>
                          <a:effectLst/>
                          <a:latin typeface="+mn-lt"/>
                          <a:ea typeface="+mn-ea"/>
                          <a:cs typeface="+mn-cs"/>
                        </a:rPr>
                      </a:br>
                      <a:r>
                        <a:rPr lang="pt-br" sz="1600" dirty="0">
                          <a:solidFill>
                            <a:schemeClr val="tx1"/>
                          </a:solidFill>
                          <a:effectLst/>
                          <a:latin typeface="+mn-lt"/>
                          <a:ea typeface="+mn-ea"/>
                          <a:cs typeface="+mn-cs"/>
                        </a:rPr>
                        <a:t>a conformidade </a:t>
                      </a:r>
                    </a:p>
                  </a:txBody>
                  <a:tcPr marR="0"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15317892"/>
                  </a:ext>
                </a:extLst>
              </a:tr>
              <a:tr h="723933">
                <a:tc>
                  <a:txBody>
                    <a:bodyPr/>
                    <a:lstStyle/>
                    <a:p>
                      <a:pPr rtl="0"/>
                      <a:endParaRPr lang="en-US" sz="1600">
                        <a:solidFill>
                          <a:schemeClr val="tx1"/>
                        </a:solidFill>
                        <a:effectLst/>
                        <a:latin typeface="+mn-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pt-br"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Assistente </a:t>
                      </a:r>
                      <a:br>
                        <a:rPr lang="pt-br"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br>
                      <a:r>
                        <a:rPr lang="pt-br"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de pesquisa</a:t>
                      </a:r>
                      <a:endParaRPr lang="en-US" sz="1600" dirty="0">
                        <a:solidFill>
                          <a:schemeClr val="accent1"/>
                        </a:solidFill>
                        <a:effectLst/>
                        <a:latin typeface="+mn-lt"/>
                        <a:ea typeface="+mn-ea"/>
                        <a:cs typeface="+mn-cs"/>
                      </a:endParaRPr>
                    </a:p>
                  </a:txBody>
                  <a:tcPr marR="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rtl="0"/>
                      <a:r>
                        <a:rPr lang="pt-br" sz="1600" dirty="0">
                          <a:solidFill>
                            <a:schemeClr val="tx1"/>
                          </a:solidFill>
                          <a:effectLst/>
                          <a:latin typeface="+mn-lt"/>
                          <a:ea typeface="+mn-ea"/>
                          <a:cs typeface="+mn-cs"/>
                        </a:rPr>
                        <a:t>Recupera materiais de pesquisa dos bancos de dados da empresa, aumenta a produtividade fornecendo informações relevantes </a:t>
                      </a:r>
                    </a:p>
                  </a:txBody>
                  <a:tcPr marR="0"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63357104"/>
                  </a:ext>
                </a:extLst>
              </a:tr>
              <a:tr h="723933">
                <a:tc>
                  <a:txBody>
                    <a:bodyPr/>
                    <a:lstStyle/>
                    <a:p>
                      <a:pPr rtl="0"/>
                      <a:endParaRPr lang="en-US" sz="1600">
                        <a:solidFill>
                          <a:schemeClr val="tx1"/>
                        </a:solidFill>
                        <a:effectLst/>
                        <a:latin typeface="+mn-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pt-br"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Pesquisa </a:t>
                      </a:r>
                      <a:br>
                        <a:rPr lang="pt-br"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br>
                      <a:r>
                        <a:rPr lang="pt-br" sz="1600" dirty="0">
                          <a:solidFill>
                            <a:schemeClr val="accent1"/>
                          </a:solidFill>
                          <a:effectLst/>
                          <a:latin typeface="+mn-lt"/>
                          <a:ea typeface="+mn-ea"/>
                          <a:cs typeface="+mn-cs"/>
                          <a:hlinkClick r:id="" action="ppaction://noaction">
                            <a:extLst>
                              <a:ext uri="{A12FA001-AC4F-418D-AE19-62706E023703}">
                                <ahyp:hlinkClr xmlns:ahyp="http://schemas.microsoft.com/office/drawing/2018/hyperlinkcolor" val="tx"/>
                              </a:ext>
                            </a:extLst>
                          </a:hlinkClick>
                        </a:rPr>
                        <a:t>de políticas</a:t>
                      </a:r>
                      <a:endParaRPr lang="en-US" sz="1600" dirty="0">
                        <a:solidFill>
                          <a:schemeClr val="accent1"/>
                        </a:solidFill>
                        <a:effectLst/>
                        <a:latin typeface="+mn-lt"/>
                        <a:ea typeface="+mn-ea"/>
                        <a:cs typeface="+mn-cs"/>
                      </a:endParaRPr>
                    </a:p>
                  </a:txBody>
                  <a:tcPr marR="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pt-br" sz="1600" dirty="0">
                          <a:solidFill>
                            <a:schemeClr val="tx1"/>
                          </a:solidFill>
                          <a:effectLst/>
                          <a:latin typeface="+mn-lt"/>
                          <a:ea typeface="+mn-ea"/>
                          <a:cs typeface="+mn-cs"/>
                        </a:rPr>
                        <a:t>Oferece recursos abrangentes de pesquisa de políticas, responde a perguntas sobre </a:t>
                      </a:r>
                      <a:br>
                        <a:rPr lang="pt-br" sz="1600" dirty="0">
                          <a:solidFill>
                            <a:schemeClr val="tx1"/>
                          </a:solidFill>
                          <a:effectLst/>
                          <a:latin typeface="+mn-lt"/>
                          <a:ea typeface="+mn-ea"/>
                          <a:cs typeface="+mn-cs"/>
                        </a:rPr>
                      </a:br>
                      <a:r>
                        <a:rPr lang="pt-br" sz="1600" dirty="0">
                          <a:solidFill>
                            <a:schemeClr val="tx1"/>
                          </a:solidFill>
                          <a:effectLst/>
                          <a:latin typeface="+mn-lt"/>
                          <a:ea typeface="+mn-ea"/>
                          <a:cs typeface="+mn-cs"/>
                        </a:rPr>
                        <a:t>as políticas da empresa </a:t>
                      </a:r>
                    </a:p>
                  </a:txBody>
                  <a:tcPr marR="0"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932646804"/>
                  </a:ext>
                </a:extLst>
              </a:tr>
            </a:tbl>
          </a:graphicData>
        </a:graphic>
      </p:graphicFrame>
      <p:grpSp>
        <p:nvGrpSpPr>
          <p:cNvPr id="26" name="Group 25">
            <a:extLst>
              <a:ext uri="{FF2B5EF4-FFF2-40B4-BE49-F238E27FC236}">
                <a16:creationId xmlns:a16="http://schemas.microsoft.com/office/drawing/2014/main" id="{09688D16-2218-E5A6-1F1C-7539E885B085}"/>
              </a:ext>
              <a:ext uri="{C183D7F6-B498-43B3-948B-1728B52AA6E4}">
                <adec:decorative xmlns:adec="http://schemas.microsoft.com/office/drawing/2017/decorative" val="1"/>
              </a:ext>
            </a:extLst>
          </p:cNvPr>
          <p:cNvGrpSpPr/>
          <p:nvPr/>
        </p:nvGrpSpPr>
        <p:grpSpPr>
          <a:xfrm>
            <a:off x="681109" y="2922129"/>
            <a:ext cx="433386" cy="386039"/>
            <a:chOff x="681109" y="2140818"/>
            <a:chExt cx="433386" cy="386039"/>
          </a:xfrm>
        </p:grpSpPr>
        <p:sp>
          <p:nvSpPr>
            <p:cNvPr id="27" name="Graphic 6">
              <a:extLst>
                <a:ext uri="{FF2B5EF4-FFF2-40B4-BE49-F238E27FC236}">
                  <a16:creationId xmlns:a16="http://schemas.microsoft.com/office/drawing/2014/main" id="{1AD1D962-21BC-9675-B96C-EF9E883A7945}"/>
                </a:ext>
              </a:extLst>
            </p:cNvPr>
            <p:cNvSpPr/>
            <p:nvPr/>
          </p:nvSpPr>
          <p:spPr>
            <a:xfrm>
              <a:off x="681109" y="214081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FF5C39"/>
                </a:gs>
                <a:gs pos="100000">
                  <a:srgbClr val="C53FCC"/>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8" name="Freeform: Shape 27" descr="Ícone de uma pessoa com um sinal de adição">
              <a:extLst>
                <a:ext uri="{FF2B5EF4-FFF2-40B4-BE49-F238E27FC236}">
                  <a16:creationId xmlns:a16="http://schemas.microsoft.com/office/drawing/2014/main" id="{D3F719C2-FA39-D537-0137-B947035DB467}"/>
                </a:ext>
              </a:extLst>
            </p:cNvPr>
            <p:cNvSpPr/>
            <p:nvPr/>
          </p:nvSpPr>
          <p:spPr>
            <a:xfrm>
              <a:off x="795479" y="2231524"/>
              <a:ext cx="204646" cy="204626"/>
            </a:xfrm>
            <a:custGeom>
              <a:avLst/>
              <a:gdLst>
                <a:gd name="connsiteX0" fmla="*/ 147610 w 199997"/>
                <a:gd name="connsiteY0" fmla="*/ 114253 h 199978"/>
                <a:gd name="connsiteX1" fmla="*/ 146752 w 199997"/>
                <a:gd name="connsiteY1" fmla="*/ 114329 h 199978"/>
                <a:gd name="connsiteX2" fmla="*/ 142923 w 199997"/>
                <a:gd name="connsiteY2" fmla="*/ 118158 h 199978"/>
                <a:gd name="connsiteX3" fmla="*/ 142847 w 199997"/>
                <a:gd name="connsiteY3" fmla="*/ 119016 h 199978"/>
                <a:gd name="connsiteX4" fmla="*/ 142847 w 199997"/>
                <a:gd name="connsiteY4" fmla="*/ 142828 h 199978"/>
                <a:gd name="connsiteX5" fmla="*/ 119073 w 199997"/>
                <a:gd name="connsiteY5" fmla="*/ 142828 h 199978"/>
                <a:gd name="connsiteX6" fmla="*/ 118215 w 199997"/>
                <a:gd name="connsiteY6" fmla="*/ 142904 h 199978"/>
                <a:gd name="connsiteX7" fmla="*/ 114386 w 199997"/>
                <a:gd name="connsiteY7" fmla="*/ 146733 h 199978"/>
                <a:gd name="connsiteX8" fmla="*/ 114310 w 199997"/>
                <a:gd name="connsiteY8" fmla="*/ 147591 h 199978"/>
                <a:gd name="connsiteX9" fmla="*/ 114386 w 199997"/>
                <a:gd name="connsiteY9" fmla="*/ 148448 h 199978"/>
                <a:gd name="connsiteX10" fmla="*/ 118215 w 199997"/>
                <a:gd name="connsiteY10" fmla="*/ 152277 h 199978"/>
                <a:gd name="connsiteX11" fmla="*/ 119073 w 199997"/>
                <a:gd name="connsiteY11" fmla="*/ 152353 h 199978"/>
                <a:gd name="connsiteX12" fmla="*/ 142847 w 199997"/>
                <a:gd name="connsiteY12" fmla="*/ 152353 h 199978"/>
                <a:gd name="connsiteX13" fmla="*/ 142847 w 199997"/>
                <a:gd name="connsiteY13" fmla="*/ 176166 h 199978"/>
                <a:gd name="connsiteX14" fmla="*/ 142923 w 199997"/>
                <a:gd name="connsiteY14" fmla="*/ 177023 h 199978"/>
                <a:gd name="connsiteX15" fmla="*/ 146752 w 199997"/>
                <a:gd name="connsiteY15" fmla="*/ 180852 h 199978"/>
                <a:gd name="connsiteX16" fmla="*/ 147610 w 199997"/>
                <a:gd name="connsiteY16" fmla="*/ 180928 h 199978"/>
                <a:gd name="connsiteX17" fmla="*/ 148467 w 199997"/>
                <a:gd name="connsiteY17" fmla="*/ 180852 h 199978"/>
                <a:gd name="connsiteX18" fmla="*/ 152296 w 199997"/>
                <a:gd name="connsiteY18" fmla="*/ 177023 h 199978"/>
                <a:gd name="connsiteX19" fmla="*/ 152372 w 199997"/>
                <a:gd name="connsiteY19" fmla="*/ 176166 h 199978"/>
                <a:gd name="connsiteX20" fmla="*/ 152372 w 199997"/>
                <a:gd name="connsiteY20" fmla="*/ 152353 h 199978"/>
                <a:gd name="connsiteX21" fmla="*/ 176223 w 199997"/>
                <a:gd name="connsiteY21" fmla="*/ 152353 h 199978"/>
                <a:gd name="connsiteX22" fmla="*/ 177080 w 199997"/>
                <a:gd name="connsiteY22" fmla="*/ 152277 h 199978"/>
                <a:gd name="connsiteX23" fmla="*/ 180909 w 199997"/>
                <a:gd name="connsiteY23" fmla="*/ 148448 h 199978"/>
                <a:gd name="connsiteX24" fmla="*/ 180985 w 199997"/>
                <a:gd name="connsiteY24" fmla="*/ 147591 h 199978"/>
                <a:gd name="connsiteX25" fmla="*/ 180909 w 199997"/>
                <a:gd name="connsiteY25" fmla="*/ 146733 h 199978"/>
                <a:gd name="connsiteX26" fmla="*/ 177080 w 199997"/>
                <a:gd name="connsiteY26" fmla="*/ 142904 h 199978"/>
                <a:gd name="connsiteX27" fmla="*/ 176223 w 199997"/>
                <a:gd name="connsiteY27" fmla="*/ 142828 h 199978"/>
                <a:gd name="connsiteX28" fmla="*/ 152372 w 199997"/>
                <a:gd name="connsiteY28" fmla="*/ 142828 h 199978"/>
                <a:gd name="connsiteX29" fmla="*/ 152372 w 199997"/>
                <a:gd name="connsiteY29" fmla="*/ 119016 h 199978"/>
                <a:gd name="connsiteX30" fmla="*/ 152296 w 199997"/>
                <a:gd name="connsiteY30" fmla="*/ 118158 h 199978"/>
                <a:gd name="connsiteX31" fmla="*/ 148467 w 199997"/>
                <a:gd name="connsiteY31" fmla="*/ 114329 h 199978"/>
                <a:gd name="connsiteX32" fmla="*/ 21431 w 199997"/>
                <a:gd name="connsiteY32" fmla="*/ 114252 h 199978"/>
                <a:gd name="connsiteX33" fmla="*/ 95441 w 199997"/>
                <a:gd name="connsiteY33" fmla="*/ 114252 h 199978"/>
                <a:gd name="connsiteX34" fmla="*/ 85696 w 199997"/>
                <a:gd name="connsiteY34" fmla="*/ 147590 h 199978"/>
                <a:gd name="connsiteX35" fmla="*/ 85696 w 199997"/>
                <a:gd name="connsiteY35" fmla="*/ 147609 h 199978"/>
                <a:gd name="connsiteX36" fmla="*/ 100860 w 199997"/>
                <a:gd name="connsiteY36" fmla="*/ 188166 h 199978"/>
                <a:gd name="connsiteX37" fmla="*/ 76171 w 199997"/>
                <a:gd name="connsiteY37" fmla="*/ 190452 h 199978"/>
                <a:gd name="connsiteX38" fmla="*/ 4867 w 199997"/>
                <a:gd name="connsiteY38" fmla="*/ 159639 h 199978"/>
                <a:gd name="connsiteX39" fmla="*/ 0 w 199997"/>
                <a:gd name="connsiteY39" fmla="*/ 144437 h 199978"/>
                <a:gd name="connsiteX40" fmla="*/ 0 w 199997"/>
                <a:gd name="connsiteY40" fmla="*/ 135684 h 199978"/>
                <a:gd name="connsiteX41" fmla="*/ 0 w 199997"/>
                <a:gd name="connsiteY41" fmla="*/ 135665 h 199978"/>
                <a:gd name="connsiteX42" fmla="*/ 21431 w 199997"/>
                <a:gd name="connsiteY42" fmla="*/ 114252 h 199978"/>
                <a:gd name="connsiteX43" fmla="*/ 147610 w 199997"/>
                <a:gd name="connsiteY43" fmla="*/ 95203 h 199978"/>
                <a:gd name="connsiteX44" fmla="*/ 199997 w 199997"/>
                <a:gd name="connsiteY44" fmla="*/ 147591 h 199978"/>
                <a:gd name="connsiteX45" fmla="*/ 147610 w 199997"/>
                <a:gd name="connsiteY45" fmla="*/ 199978 h 199978"/>
                <a:gd name="connsiteX46" fmla="*/ 95222 w 199997"/>
                <a:gd name="connsiteY46" fmla="*/ 147591 h 199978"/>
                <a:gd name="connsiteX47" fmla="*/ 147610 w 199997"/>
                <a:gd name="connsiteY47" fmla="*/ 95203 h 199978"/>
                <a:gd name="connsiteX48" fmla="*/ 76171 w 199997"/>
                <a:gd name="connsiteY48" fmla="*/ 0 h 199978"/>
                <a:gd name="connsiteX49" fmla="*/ 123796 w 199997"/>
                <a:gd name="connsiteY49" fmla="*/ 47625 h 199978"/>
                <a:gd name="connsiteX50" fmla="*/ 76171 w 199997"/>
                <a:gd name="connsiteY50" fmla="*/ 95250 h 199978"/>
                <a:gd name="connsiteX51" fmla="*/ 28546 w 199997"/>
                <a:gd name="connsiteY51" fmla="*/ 47625 h 199978"/>
                <a:gd name="connsiteX52" fmla="*/ 76171 w 199997"/>
                <a:gd name="connsiteY52" fmla="*/ 0 h 19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99997" h="199978">
                  <a:moveTo>
                    <a:pt x="147610" y="114253"/>
                  </a:moveTo>
                  <a:lnTo>
                    <a:pt x="146752" y="114329"/>
                  </a:lnTo>
                  <a:cubicBezTo>
                    <a:pt x="144803" y="114685"/>
                    <a:pt x="143279" y="116209"/>
                    <a:pt x="142923" y="118158"/>
                  </a:cubicBezTo>
                  <a:lnTo>
                    <a:pt x="142847" y="119016"/>
                  </a:lnTo>
                  <a:lnTo>
                    <a:pt x="142847" y="142828"/>
                  </a:lnTo>
                  <a:lnTo>
                    <a:pt x="119073" y="142828"/>
                  </a:lnTo>
                  <a:lnTo>
                    <a:pt x="118215" y="142904"/>
                  </a:lnTo>
                  <a:cubicBezTo>
                    <a:pt x="116267" y="143260"/>
                    <a:pt x="114743" y="144784"/>
                    <a:pt x="114386" y="146733"/>
                  </a:cubicBezTo>
                  <a:lnTo>
                    <a:pt x="114310" y="147591"/>
                  </a:lnTo>
                  <a:lnTo>
                    <a:pt x="114386" y="148448"/>
                  </a:lnTo>
                  <a:cubicBezTo>
                    <a:pt x="114743" y="150397"/>
                    <a:pt x="116267" y="151921"/>
                    <a:pt x="118215" y="152277"/>
                  </a:cubicBezTo>
                  <a:lnTo>
                    <a:pt x="119073" y="152353"/>
                  </a:lnTo>
                  <a:lnTo>
                    <a:pt x="142847" y="152353"/>
                  </a:lnTo>
                  <a:lnTo>
                    <a:pt x="142847" y="176166"/>
                  </a:lnTo>
                  <a:lnTo>
                    <a:pt x="142923" y="177023"/>
                  </a:lnTo>
                  <a:cubicBezTo>
                    <a:pt x="143279" y="178972"/>
                    <a:pt x="144803" y="180496"/>
                    <a:pt x="146752" y="180852"/>
                  </a:cubicBezTo>
                  <a:lnTo>
                    <a:pt x="147610" y="180928"/>
                  </a:lnTo>
                  <a:lnTo>
                    <a:pt x="148467" y="180852"/>
                  </a:lnTo>
                  <a:cubicBezTo>
                    <a:pt x="150416" y="180496"/>
                    <a:pt x="151940" y="178972"/>
                    <a:pt x="152296" y="177023"/>
                  </a:cubicBezTo>
                  <a:lnTo>
                    <a:pt x="152372" y="176166"/>
                  </a:lnTo>
                  <a:lnTo>
                    <a:pt x="152372" y="152353"/>
                  </a:lnTo>
                  <a:lnTo>
                    <a:pt x="176223" y="152353"/>
                  </a:lnTo>
                  <a:lnTo>
                    <a:pt x="177080" y="152277"/>
                  </a:lnTo>
                  <a:cubicBezTo>
                    <a:pt x="179029" y="151921"/>
                    <a:pt x="180553" y="150397"/>
                    <a:pt x="180909" y="148448"/>
                  </a:cubicBezTo>
                  <a:lnTo>
                    <a:pt x="180985" y="147591"/>
                  </a:lnTo>
                  <a:lnTo>
                    <a:pt x="180909" y="146733"/>
                  </a:lnTo>
                  <a:cubicBezTo>
                    <a:pt x="180553" y="144784"/>
                    <a:pt x="179029" y="143260"/>
                    <a:pt x="177080" y="142904"/>
                  </a:cubicBezTo>
                  <a:lnTo>
                    <a:pt x="176223" y="142828"/>
                  </a:lnTo>
                  <a:lnTo>
                    <a:pt x="152372" y="142828"/>
                  </a:lnTo>
                  <a:lnTo>
                    <a:pt x="152372" y="119016"/>
                  </a:lnTo>
                  <a:lnTo>
                    <a:pt x="152296" y="118158"/>
                  </a:lnTo>
                  <a:cubicBezTo>
                    <a:pt x="151940" y="116209"/>
                    <a:pt x="150416" y="114685"/>
                    <a:pt x="148467" y="114329"/>
                  </a:cubicBezTo>
                  <a:close/>
                  <a:moveTo>
                    <a:pt x="21431" y="114252"/>
                  </a:moveTo>
                  <a:lnTo>
                    <a:pt x="95441" y="114252"/>
                  </a:lnTo>
                  <a:cubicBezTo>
                    <a:pt x="89064" y="124201"/>
                    <a:pt x="85681" y="135773"/>
                    <a:pt x="85696" y="147590"/>
                  </a:cubicBezTo>
                  <a:lnTo>
                    <a:pt x="85696" y="147609"/>
                  </a:lnTo>
                  <a:cubicBezTo>
                    <a:pt x="85683" y="162517"/>
                    <a:pt x="91070" y="176924"/>
                    <a:pt x="100860" y="188166"/>
                  </a:cubicBezTo>
                  <a:cubicBezTo>
                    <a:pt x="93288" y="189690"/>
                    <a:pt x="85049" y="190452"/>
                    <a:pt x="76171" y="190452"/>
                  </a:cubicBezTo>
                  <a:cubicBezTo>
                    <a:pt x="43596" y="190452"/>
                    <a:pt x="19555" y="180251"/>
                    <a:pt x="4867" y="159639"/>
                  </a:cubicBezTo>
                  <a:cubicBezTo>
                    <a:pt x="1715" y="155200"/>
                    <a:pt x="0" y="149885"/>
                    <a:pt x="0" y="144437"/>
                  </a:cubicBezTo>
                  <a:lnTo>
                    <a:pt x="0" y="135684"/>
                  </a:lnTo>
                  <a:cubicBezTo>
                    <a:pt x="0" y="135677"/>
                    <a:pt x="0" y="135671"/>
                    <a:pt x="0" y="135665"/>
                  </a:cubicBezTo>
                  <a:cubicBezTo>
                    <a:pt x="5" y="123834"/>
                    <a:pt x="9600" y="114247"/>
                    <a:pt x="21431" y="114252"/>
                  </a:cubicBezTo>
                  <a:close/>
                  <a:moveTo>
                    <a:pt x="147610" y="95203"/>
                  </a:moveTo>
                  <a:cubicBezTo>
                    <a:pt x="176543" y="95203"/>
                    <a:pt x="199997" y="118657"/>
                    <a:pt x="199997" y="147591"/>
                  </a:cubicBezTo>
                  <a:cubicBezTo>
                    <a:pt x="199997" y="176524"/>
                    <a:pt x="176543" y="199978"/>
                    <a:pt x="147610" y="199978"/>
                  </a:cubicBezTo>
                  <a:cubicBezTo>
                    <a:pt x="118676" y="199978"/>
                    <a:pt x="95222" y="176524"/>
                    <a:pt x="95222" y="147591"/>
                  </a:cubicBezTo>
                  <a:cubicBezTo>
                    <a:pt x="95222" y="118657"/>
                    <a:pt x="118676" y="95203"/>
                    <a:pt x="147610" y="95203"/>
                  </a:cubicBezTo>
                  <a:close/>
                  <a:moveTo>
                    <a:pt x="76171" y="0"/>
                  </a:moveTo>
                  <a:cubicBezTo>
                    <a:pt x="102474" y="0"/>
                    <a:pt x="123796" y="21322"/>
                    <a:pt x="123796" y="47625"/>
                  </a:cubicBezTo>
                  <a:cubicBezTo>
                    <a:pt x="123796" y="73928"/>
                    <a:pt x="102474" y="95250"/>
                    <a:pt x="76171" y="95250"/>
                  </a:cubicBezTo>
                  <a:cubicBezTo>
                    <a:pt x="49869" y="95250"/>
                    <a:pt x="28546" y="73928"/>
                    <a:pt x="28546" y="47625"/>
                  </a:cubicBezTo>
                  <a:cubicBezTo>
                    <a:pt x="28546" y="21322"/>
                    <a:pt x="49869" y="0"/>
                    <a:pt x="76171" y="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29" name="Group 28">
            <a:extLst>
              <a:ext uri="{FF2B5EF4-FFF2-40B4-BE49-F238E27FC236}">
                <a16:creationId xmlns:a16="http://schemas.microsoft.com/office/drawing/2014/main" id="{06A95555-5A6C-86EC-BEB3-0557CF756EBC}"/>
              </a:ext>
              <a:ext uri="{C183D7F6-B498-43B3-948B-1728B52AA6E4}">
                <adec:decorative xmlns:adec="http://schemas.microsoft.com/office/drawing/2017/decorative" val="1"/>
              </a:ext>
            </a:extLst>
          </p:cNvPr>
          <p:cNvGrpSpPr/>
          <p:nvPr/>
        </p:nvGrpSpPr>
        <p:grpSpPr>
          <a:xfrm>
            <a:off x="681109" y="3647648"/>
            <a:ext cx="433386" cy="386039"/>
            <a:chOff x="681109" y="3026413"/>
            <a:chExt cx="433386" cy="386039"/>
          </a:xfrm>
        </p:grpSpPr>
        <p:sp>
          <p:nvSpPr>
            <p:cNvPr id="37" name="Graphic 6">
              <a:extLst>
                <a:ext uri="{FF2B5EF4-FFF2-40B4-BE49-F238E27FC236}">
                  <a16:creationId xmlns:a16="http://schemas.microsoft.com/office/drawing/2014/main" id="{70A8182C-8F78-96BF-952D-335172437E90}"/>
                </a:ext>
              </a:extLst>
            </p:cNvPr>
            <p:cNvSpPr/>
            <p:nvPr/>
          </p:nvSpPr>
          <p:spPr>
            <a:xfrm>
              <a:off x="681109" y="3026413"/>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8" name="Graphic 136" descr="ícone de uma pessoa com uma nota de texto ">
              <a:extLst>
                <a:ext uri="{FF2B5EF4-FFF2-40B4-BE49-F238E27FC236}">
                  <a16:creationId xmlns:a16="http://schemas.microsoft.com/office/drawing/2014/main" id="{D9645174-CD74-391D-EF79-BED9AC677DF8}"/>
                </a:ext>
              </a:extLst>
            </p:cNvPr>
            <p:cNvSpPr/>
            <p:nvPr/>
          </p:nvSpPr>
          <p:spPr>
            <a:xfrm>
              <a:off x="793098" y="3114734"/>
              <a:ext cx="209408" cy="209396"/>
            </a:xfrm>
            <a:custGeom>
              <a:avLst/>
              <a:gdLst>
                <a:gd name="connsiteX0" fmla="*/ 114249 w 266649"/>
                <a:gd name="connsiteY0" fmla="*/ 165037 h 266636"/>
                <a:gd name="connsiteX1" fmla="*/ 116408 w 266649"/>
                <a:gd name="connsiteY1" fmla="*/ 152337 h 266636"/>
                <a:gd name="connsiteX2" fmla="*/ 28562 w 266649"/>
                <a:gd name="connsiteY2" fmla="*/ 152337 h 266636"/>
                <a:gd name="connsiteX3" fmla="*/ 0 w 266649"/>
                <a:gd name="connsiteY3" fmla="*/ 180899 h 266636"/>
                <a:gd name="connsiteX4" fmla="*/ 0 w 266649"/>
                <a:gd name="connsiteY4" fmla="*/ 192583 h 266636"/>
                <a:gd name="connsiteX5" fmla="*/ 6477 w 266649"/>
                <a:gd name="connsiteY5" fmla="*/ 212852 h 266636"/>
                <a:gd name="connsiteX6" fmla="*/ 101549 w 266649"/>
                <a:gd name="connsiteY6" fmla="*/ 253937 h 266636"/>
                <a:gd name="connsiteX7" fmla="*/ 116230 w 266649"/>
                <a:gd name="connsiteY7" fmla="*/ 253390 h 266636"/>
                <a:gd name="connsiteX8" fmla="*/ 114249 w 266649"/>
                <a:gd name="connsiteY8" fmla="*/ 241237 h 266636"/>
                <a:gd name="connsiteX9" fmla="*/ 114249 w 266649"/>
                <a:gd name="connsiteY9" fmla="*/ 165037 h 266636"/>
                <a:gd name="connsiteX10" fmla="*/ 101549 w 266649"/>
                <a:gd name="connsiteY10" fmla="*/ 0 h 266636"/>
                <a:gd name="connsiteX11" fmla="*/ 165049 w 266649"/>
                <a:gd name="connsiteY11" fmla="*/ 63500 h 266636"/>
                <a:gd name="connsiteX12" fmla="*/ 101549 w 266649"/>
                <a:gd name="connsiteY12" fmla="*/ 127000 h 266636"/>
                <a:gd name="connsiteX13" fmla="*/ 38049 w 266649"/>
                <a:gd name="connsiteY13" fmla="*/ 63500 h 266636"/>
                <a:gd name="connsiteX14" fmla="*/ 101549 w 266649"/>
                <a:gd name="connsiteY14" fmla="*/ 0 h 266636"/>
                <a:gd name="connsiteX15" fmla="*/ 126949 w 266649"/>
                <a:gd name="connsiteY15" fmla="*/ 165037 h 266636"/>
                <a:gd name="connsiteX16" fmla="*/ 152349 w 266649"/>
                <a:gd name="connsiteY16" fmla="*/ 139637 h 266636"/>
                <a:gd name="connsiteX17" fmla="*/ 241249 w 266649"/>
                <a:gd name="connsiteY17" fmla="*/ 139637 h 266636"/>
                <a:gd name="connsiteX18" fmla="*/ 266649 w 266649"/>
                <a:gd name="connsiteY18" fmla="*/ 165037 h 266636"/>
                <a:gd name="connsiteX19" fmla="*/ 266649 w 266649"/>
                <a:gd name="connsiteY19" fmla="*/ 241237 h 266636"/>
                <a:gd name="connsiteX20" fmla="*/ 241249 w 266649"/>
                <a:gd name="connsiteY20" fmla="*/ 266637 h 266636"/>
                <a:gd name="connsiteX21" fmla="*/ 152349 w 266649"/>
                <a:gd name="connsiteY21" fmla="*/ 266637 h 266636"/>
                <a:gd name="connsiteX22" fmla="*/ 126949 w 266649"/>
                <a:gd name="connsiteY22" fmla="*/ 241237 h 266636"/>
                <a:gd name="connsiteX23" fmla="*/ 126949 w 266649"/>
                <a:gd name="connsiteY23" fmla="*/ 165037 h 266636"/>
                <a:gd name="connsiteX24" fmla="*/ 158699 w 266649"/>
                <a:gd name="connsiteY24" fmla="*/ 177737 h 266636"/>
                <a:gd name="connsiteX25" fmla="*/ 152349 w 266649"/>
                <a:gd name="connsiteY25" fmla="*/ 184087 h 266636"/>
                <a:gd name="connsiteX26" fmla="*/ 158699 w 266649"/>
                <a:gd name="connsiteY26" fmla="*/ 190437 h 266636"/>
                <a:gd name="connsiteX27" fmla="*/ 234899 w 266649"/>
                <a:gd name="connsiteY27" fmla="*/ 190437 h 266636"/>
                <a:gd name="connsiteX28" fmla="*/ 241249 w 266649"/>
                <a:gd name="connsiteY28" fmla="*/ 184087 h 266636"/>
                <a:gd name="connsiteX29" fmla="*/ 234899 w 266649"/>
                <a:gd name="connsiteY29" fmla="*/ 177737 h 266636"/>
                <a:gd name="connsiteX30" fmla="*/ 158699 w 266649"/>
                <a:gd name="connsiteY30" fmla="*/ 177737 h 266636"/>
                <a:gd name="connsiteX31" fmla="*/ 158699 w 266649"/>
                <a:gd name="connsiteY31" fmla="*/ 215837 h 266636"/>
                <a:gd name="connsiteX32" fmla="*/ 152349 w 266649"/>
                <a:gd name="connsiteY32" fmla="*/ 222187 h 266636"/>
                <a:gd name="connsiteX33" fmla="*/ 158699 w 266649"/>
                <a:gd name="connsiteY33" fmla="*/ 228537 h 266636"/>
                <a:gd name="connsiteX34" fmla="*/ 234899 w 266649"/>
                <a:gd name="connsiteY34" fmla="*/ 228537 h 266636"/>
                <a:gd name="connsiteX35" fmla="*/ 241249 w 266649"/>
                <a:gd name="connsiteY35" fmla="*/ 222187 h 266636"/>
                <a:gd name="connsiteX36" fmla="*/ 234899 w 266649"/>
                <a:gd name="connsiteY36" fmla="*/ 215837 h 266636"/>
                <a:gd name="connsiteX37" fmla="*/ 158699 w 266649"/>
                <a:gd name="connsiteY37" fmla="*/ 215837 h 26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66649" h="266636">
                  <a:moveTo>
                    <a:pt x="114249" y="165037"/>
                  </a:moveTo>
                  <a:cubicBezTo>
                    <a:pt x="114249" y="160592"/>
                    <a:pt x="115011" y="156312"/>
                    <a:pt x="116408" y="152337"/>
                  </a:cubicBezTo>
                  <a:lnTo>
                    <a:pt x="28562" y="152337"/>
                  </a:lnTo>
                  <a:cubicBezTo>
                    <a:pt x="12788" y="152337"/>
                    <a:pt x="0" y="165124"/>
                    <a:pt x="0" y="180899"/>
                  </a:cubicBezTo>
                  <a:lnTo>
                    <a:pt x="0" y="192583"/>
                  </a:lnTo>
                  <a:cubicBezTo>
                    <a:pt x="0" y="199847"/>
                    <a:pt x="2273" y="206934"/>
                    <a:pt x="6477" y="212852"/>
                  </a:cubicBezTo>
                  <a:cubicBezTo>
                    <a:pt x="26073" y="240335"/>
                    <a:pt x="58115" y="253937"/>
                    <a:pt x="101549" y="253937"/>
                  </a:cubicBezTo>
                  <a:cubicBezTo>
                    <a:pt x="106591" y="253937"/>
                    <a:pt x="111493" y="253759"/>
                    <a:pt x="116230" y="253390"/>
                  </a:cubicBezTo>
                  <a:cubicBezTo>
                    <a:pt x="114915" y="249474"/>
                    <a:pt x="114245" y="245369"/>
                    <a:pt x="114249" y="241237"/>
                  </a:cubicBezTo>
                  <a:lnTo>
                    <a:pt x="114249" y="165037"/>
                  </a:lnTo>
                  <a:close/>
                  <a:moveTo>
                    <a:pt x="101549" y="0"/>
                  </a:moveTo>
                  <a:cubicBezTo>
                    <a:pt x="136619" y="0"/>
                    <a:pt x="165049" y="28430"/>
                    <a:pt x="165049" y="63500"/>
                  </a:cubicBezTo>
                  <a:cubicBezTo>
                    <a:pt x="165049" y="98570"/>
                    <a:pt x="136619" y="127000"/>
                    <a:pt x="101549" y="127000"/>
                  </a:cubicBezTo>
                  <a:cubicBezTo>
                    <a:pt x="66479" y="127000"/>
                    <a:pt x="38049" y="98570"/>
                    <a:pt x="38049" y="63500"/>
                  </a:cubicBezTo>
                  <a:cubicBezTo>
                    <a:pt x="38049" y="28430"/>
                    <a:pt x="66479" y="0"/>
                    <a:pt x="101549" y="0"/>
                  </a:cubicBezTo>
                  <a:close/>
                  <a:moveTo>
                    <a:pt x="126949" y="165037"/>
                  </a:moveTo>
                  <a:cubicBezTo>
                    <a:pt x="126949" y="151008"/>
                    <a:pt x="138321" y="139637"/>
                    <a:pt x="152349" y="139637"/>
                  </a:cubicBezTo>
                  <a:lnTo>
                    <a:pt x="241249" y="139637"/>
                  </a:lnTo>
                  <a:cubicBezTo>
                    <a:pt x="255278" y="139637"/>
                    <a:pt x="266649" y="151008"/>
                    <a:pt x="266649" y="165037"/>
                  </a:cubicBezTo>
                  <a:lnTo>
                    <a:pt x="266649" y="241237"/>
                  </a:lnTo>
                  <a:cubicBezTo>
                    <a:pt x="266649" y="255265"/>
                    <a:pt x="255278" y="266637"/>
                    <a:pt x="241249" y="266637"/>
                  </a:cubicBezTo>
                  <a:lnTo>
                    <a:pt x="152349" y="266637"/>
                  </a:lnTo>
                  <a:cubicBezTo>
                    <a:pt x="138321" y="266637"/>
                    <a:pt x="126949" y="255265"/>
                    <a:pt x="126949" y="241237"/>
                  </a:cubicBezTo>
                  <a:lnTo>
                    <a:pt x="126949" y="165037"/>
                  </a:lnTo>
                  <a:close/>
                  <a:moveTo>
                    <a:pt x="158699" y="177737"/>
                  </a:moveTo>
                  <a:cubicBezTo>
                    <a:pt x="155193" y="177737"/>
                    <a:pt x="152349" y="180580"/>
                    <a:pt x="152349" y="184087"/>
                  </a:cubicBezTo>
                  <a:cubicBezTo>
                    <a:pt x="152349" y="187593"/>
                    <a:pt x="155193" y="190437"/>
                    <a:pt x="158699" y="190437"/>
                  </a:cubicBezTo>
                  <a:lnTo>
                    <a:pt x="234899" y="190437"/>
                  </a:lnTo>
                  <a:cubicBezTo>
                    <a:pt x="238406" y="190437"/>
                    <a:pt x="241249" y="187593"/>
                    <a:pt x="241249" y="184087"/>
                  </a:cubicBezTo>
                  <a:cubicBezTo>
                    <a:pt x="241249" y="180580"/>
                    <a:pt x="238406" y="177737"/>
                    <a:pt x="234899" y="177737"/>
                  </a:cubicBezTo>
                  <a:lnTo>
                    <a:pt x="158699" y="177737"/>
                  </a:lnTo>
                  <a:close/>
                  <a:moveTo>
                    <a:pt x="158699" y="215837"/>
                  </a:moveTo>
                  <a:cubicBezTo>
                    <a:pt x="155193" y="215837"/>
                    <a:pt x="152349" y="218680"/>
                    <a:pt x="152349" y="222187"/>
                  </a:cubicBezTo>
                  <a:cubicBezTo>
                    <a:pt x="152349" y="225693"/>
                    <a:pt x="155193" y="228537"/>
                    <a:pt x="158699" y="228537"/>
                  </a:cubicBezTo>
                  <a:lnTo>
                    <a:pt x="234899" y="228537"/>
                  </a:lnTo>
                  <a:cubicBezTo>
                    <a:pt x="238406" y="228537"/>
                    <a:pt x="241249" y="225693"/>
                    <a:pt x="241249" y="222187"/>
                  </a:cubicBezTo>
                  <a:cubicBezTo>
                    <a:pt x="241249" y="218680"/>
                    <a:pt x="238406" y="215837"/>
                    <a:pt x="234899" y="215837"/>
                  </a:cubicBezTo>
                  <a:lnTo>
                    <a:pt x="158699" y="215837"/>
                  </a:ln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41" name="Group 40">
            <a:extLst>
              <a:ext uri="{FF2B5EF4-FFF2-40B4-BE49-F238E27FC236}">
                <a16:creationId xmlns:a16="http://schemas.microsoft.com/office/drawing/2014/main" id="{DD2F86E0-E02D-A820-1428-268770BD4188}"/>
              </a:ext>
              <a:ext uri="{C183D7F6-B498-43B3-948B-1728B52AA6E4}">
                <adec:decorative xmlns:adec="http://schemas.microsoft.com/office/drawing/2017/decorative" val="1"/>
              </a:ext>
            </a:extLst>
          </p:cNvPr>
          <p:cNvGrpSpPr/>
          <p:nvPr/>
        </p:nvGrpSpPr>
        <p:grpSpPr>
          <a:xfrm>
            <a:off x="681109" y="4373167"/>
            <a:ext cx="433386" cy="386039"/>
            <a:chOff x="681109" y="3912008"/>
            <a:chExt cx="433386" cy="386039"/>
          </a:xfrm>
        </p:grpSpPr>
        <p:sp>
          <p:nvSpPr>
            <p:cNvPr id="42" name="Graphic 6">
              <a:extLst>
                <a:ext uri="{FF2B5EF4-FFF2-40B4-BE49-F238E27FC236}">
                  <a16:creationId xmlns:a16="http://schemas.microsoft.com/office/drawing/2014/main" id="{0BFDA470-FAB3-CB52-D561-E6448D290989}"/>
                </a:ext>
              </a:extLst>
            </p:cNvPr>
            <p:cNvSpPr/>
            <p:nvPr/>
          </p:nvSpPr>
          <p:spPr>
            <a:xfrm>
              <a:off x="681109" y="391200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C03BC4"/>
                </a:gs>
                <a:gs pos="100000">
                  <a:srgbClr val="8661C5"/>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3" name="Graphic 17" descr="Ícone de um documento com uma marca de verificação">
              <a:extLst>
                <a:ext uri="{FF2B5EF4-FFF2-40B4-BE49-F238E27FC236}">
                  <a16:creationId xmlns:a16="http://schemas.microsoft.com/office/drawing/2014/main" id="{024DD008-15D1-6BCB-A6C7-355C547A508A}"/>
                </a:ext>
              </a:extLst>
            </p:cNvPr>
            <p:cNvSpPr/>
            <p:nvPr/>
          </p:nvSpPr>
          <p:spPr>
            <a:xfrm>
              <a:off x="795479" y="3991934"/>
              <a:ext cx="204646" cy="226188"/>
            </a:xfrm>
            <a:custGeom>
              <a:avLst/>
              <a:gdLst>
                <a:gd name="connsiteX0" fmla="*/ 166562 w 287698"/>
                <a:gd name="connsiteY0" fmla="*/ 0 h 317982"/>
                <a:gd name="connsiteX1" fmla="*/ 166562 w 287698"/>
                <a:gd name="connsiteY1" fmla="*/ 90852 h 317982"/>
                <a:gd name="connsiteX2" fmla="*/ 196847 w 287698"/>
                <a:gd name="connsiteY2" fmla="*/ 121136 h 317982"/>
                <a:gd name="connsiteX3" fmla="*/ 287699 w 287698"/>
                <a:gd name="connsiteY3" fmla="*/ 121136 h 317982"/>
                <a:gd name="connsiteX4" fmla="*/ 287699 w 287698"/>
                <a:gd name="connsiteY4" fmla="*/ 272557 h 317982"/>
                <a:gd name="connsiteX5" fmla="*/ 257415 w 287698"/>
                <a:gd name="connsiteY5" fmla="*/ 302841 h 317982"/>
                <a:gd name="connsiteX6" fmla="*/ 154297 w 287698"/>
                <a:gd name="connsiteY6" fmla="*/ 302841 h 317982"/>
                <a:gd name="connsiteX7" fmla="*/ 151505 w 287698"/>
                <a:gd name="connsiteY7" fmla="*/ 163678 h 317982"/>
                <a:gd name="connsiteX8" fmla="*/ 45426 w 287698"/>
                <a:gd name="connsiteY8" fmla="*/ 143819 h 317982"/>
                <a:gd name="connsiteX9" fmla="*/ 45426 w 287698"/>
                <a:gd name="connsiteY9" fmla="*/ 30284 h 317982"/>
                <a:gd name="connsiteX10" fmla="*/ 75710 w 287698"/>
                <a:gd name="connsiteY10" fmla="*/ 0 h 317982"/>
                <a:gd name="connsiteX11" fmla="*/ 166562 w 287698"/>
                <a:gd name="connsiteY11" fmla="*/ 0 h 317982"/>
                <a:gd name="connsiteX12" fmla="*/ 189276 w 287698"/>
                <a:gd name="connsiteY12" fmla="*/ 7571 h 317982"/>
                <a:gd name="connsiteX13" fmla="*/ 189276 w 287698"/>
                <a:gd name="connsiteY13" fmla="*/ 90852 h 317982"/>
                <a:gd name="connsiteX14" fmla="*/ 196847 w 287698"/>
                <a:gd name="connsiteY14" fmla="*/ 98423 h 317982"/>
                <a:gd name="connsiteX15" fmla="*/ 280128 w 287698"/>
                <a:gd name="connsiteY15" fmla="*/ 98423 h 317982"/>
                <a:gd name="connsiteX16" fmla="*/ 189276 w 287698"/>
                <a:gd name="connsiteY16" fmla="*/ 7571 h 317982"/>
                <a:gd name="connsiteX17" fmla="*/ 166562 w 287698"/>
                <a:gd name="connsiteY17" fmla="*/ 234702 h 317982"/>
                <a:gd name="connsiteX18" fmla="*/ 83281 w 287698"/>
                <a:gd name="connsiteY18" fmla="*/ 317983 h 317982"/>
                <a:gd name="connsiteX19" fmla="*/ 0 w 287698"/>
                <a:gd name="connsiteY19" fmla="*/ 234702 h 317982"/>
                <a:gd name="connsiteX20" fmla="*/ 83281 w 287698"/>
                <a:gd name="connsiteY20" fmla="*/ 151420 h 317982"/>
                <a:gd name="connsiteX21" fmla="*/ 166562 w 287698"/>
                <a:gd name="connsiteY21" fmla="*/ 234702 h 317982"/>
                <a:gd name="connsiteX22" fmla="*/ 134068 w 287698"/>
                <a:gd name="connsiteY22" fmla="*/ 199057 h 317982"/>
                <a:gd name="connsiteX23" fmla="*/ 123361 w 287698"/>
                <a:gd name="connsiteY23" fmla="*/ 199044 h 317982"/>
                <a:gd name="connsiteX24" fmla="*/ 123347 w 287698"/>
                <a:gd name="connsiteY24" fmla="*/ 199057 h 317982"/>
                <a:gd name="connsiteX25" fmla="*/ 68139 w 287698"/>
                <a:gd name="connsiteY25" fmla="*/ 254280 h 317982"/>
                <a:gd name="connsiteX26" fmla="*/ 43215 w 287698"/>
                <a:gd name="connsiteY26" fmla="*/ 229341 h 317982"/>
                <a:gd name="connsiteX27" fmla="*/ 32495 w 287698"/>
                <a:gd name="connsiteY27" fmla="*/ 229341 h 317982"/>
                <a:gd name="connsiteX28" fmla="*/ 32495 w 287698"/>
                <a:gd name="connsiteY28" fmla="*/ 240062 h 317982"/>
                <a:gd name="connsiteX29" fmla="*/ 62779 w 287698"/>
                <a:gd name="connsiteY29" fmla="*/ 270346 h 317982"/>
                <a:gd name="connsiteX30" fmla="*/ 73486 w 287698"/>
                <a:gd name="connsiteY30" fmla="*/ 270360 h 317982"/>
                <a:gd name="connsiteX31" fmla="*/ 73499 w 287698"/>
                <a:gd name="connsiteY31" fmla="*/ 270346 h 317982"/>
                <a:gd name="connsiteX32" fmla="*/ 134068 w 287698"/>
                <a:gd name="connsiteY32" fmla="*/ 209778 h 317982"/>
                <a:gd name="connsiteX33" fmla="*/ 134081 w 287698"/>
                <a:gd name="connsiteY33" fmla="*/ 199071 h 317982"/>
                <a:gd name="connsiteX34" fmla="*/ 134068 w 287698"/>
                <a:gd name="connsiteY34" fmla="*/ 199057 h 31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87698" h="317982">
                  <a:moveTo>
                    <a:pt x="166562" y="0"/>
                  </a:moveTo>
                  <a:lnTo>
                    <a:pt x="166562" y="90852"/>
                  </a:lnTo>
                  <a:cubicBezTo>
                    <a:pt x="166562" y="107578"/>
                    <a:pt x="180121" y="121136"/>
                    <a:pt x="196847" y="121136"/>
                  </a:cubicBezTo>
                  <a:lnTo>
                    <a:pt x="287699" y="121136"/>
                  </a:lnTo>
                  <a:lnTo>
                    <a:pt x="287699" y="272557"/>
                  </a:lnTo>
                  <a:cubicBezTo>
                    <a:pt x="287699" y="289283"/>
                    <a:pt x="274141" y="302841"/>
                    <a:pt x="257415" y="302841"/>
                  </a:cubicBezTo>
                  <a:lnTo>
                    <a:pt x="154297" y="302841"/>
                  </a:lnTo>
                  <a:cubicBezTo>
                    <a:pt x="191956" y="263641"/>
                    <a:pt x="190705" y="201335"/>
                    <a:pt x="151505" y="163678"/>
                  </a:cubicBezTo>
                  <a:cubicBezTo>
                    <a:pt x="123250" y="136534"/>
                    <a:pt x="81586" y="128735"/>
                    <a:pt x="45426" y="143819"/>
                  </a:cubicBezTo>
                  <a:lnTo>
                    <a:pt x="45426" y="30284"/>
                  </a:lnTo>
                  <a:cubicBezTo>
                    <a:pt x="45426" y="13559"/>
                    <a:pt x="58985" y="0"/>
                    <a:pt x="75710" y="0"/>
                  </a:cubicBezTo>
                  <a:lnTo>
                    <a:pt x="166562" y="0"/>
                  </a:lnTo>
                  <a:close/>
                  <a:moveTo>
                    <a:pt x="189276" y="7571"/>
                  </a:moveTo>
                  <a:lnTo>
                    <a:pt x="189276" y="90852"/>
                  </a:lnTo>
                  <a:cubicBezTo>
                    <a:pt x="189276" y="95034"/>
                    <a:pt x="192666" y="98423"/>
                    <a:pt x="196847" y="98423"/>
                  </a:cubicBezTo>
                  <a:lnTo>
                    <a:pt x="280128" y="98423"/>
                  </a:lnTo>
                  <a:lnTo>
                    <a:pt x="189276" y="7571"/>
                  </a:lnTo>
                  <a:close/>
                  <a:moveTo>
                    <a:pt x="166562" y="234702"/>
                  </a:moveTo>
                  <a:cubicBezTo>
                    <a:pt x="166562" y="280697"/>
                    <a:pt x="129276" y="317983"/>
                    <a:pt x="83281" y="317983"/>
                  </a:cubicBezTo>
                  <a:cubicBezTo>
                    <a:pt x="37286" y="317983"/>
                    <a:pt x="0" y="280697"/>
                    <a:pt x="0" y="234702"/>
                  </a:cubicBezTo>
                  <a:cubicBezTo>
                    <a:pt x="0" y="188706"/>
                    <a:pt x="37286" y="151420"/>
                    <a:pt x="83281" y="151420"/>
                  </a:cubicBezTo>
                  <a:cubicBezTo>
                    <a:pt x="129276" y="151420"/>
                    <a:pt x="166562" y="188706"/>
                    <a:pt x="166562" y="234702"/>
                  </a:cubicBezTo>
                  <a:close/>
                  <a:moveTo>
                    <a:pt x="134068" y="199057"/>
                  </a:moveTo>
                  <a:cubicBezTo>
                    <a:pt x="131115" y="196097"/>
                    <a:pt x="126321" y="196091"/>
                    <a:pt x="123361" y="199044"/>
                  </a:cubicBezTo>
                  <a:cubicBezTo>
                    <a:pt x="123356" y="199048"/>
                    <a:pt x="123352" y="199053"/>
                    <a:pt x="123347" y="199057"/>
                  </a:cubicBezTo>
                  <a:lnTo>
                    <a:pt x="68139" y="254280"/>
                  </a:lnTo>
                  <a:lnTo>
                    <a:pt x="43215" y="229341"/>
                  </a:lnTo>
                  <a:cubicBezTo>
                    <a:pt x="40255" y="226381"/>
                    <a:pt x="35455" y="226381"/>
                    <a:pt x="32495" y="229341"/>
                  </a:cubicBezTo>
                  <a:cubicBezTo>
                    <a:pt x="29534" y="232302"/>
                    <a:pt x="29534" y="237102"/>
                    <a:pt x="32495" y="240062"/>
                  </a:cubicBezTo>
                  <a:lnTo>
                    <a:pt x="62779" y="270346"/>
                  </a:lnTo>
                  <a:cubicBezTo>
                    <a:pt x="65732" y="273306"/>
                    <a:pt x="70526" y="273312"/>
                    <a:pt x="73486" y="270360"/>
                  </a:cubicBezTo>
                  <a:cubicBezTo>
                    <a:pt x="73490" y="270355"/>
                    <a:pt x="73495" y="270351"/>
                    <a:pt x="73499" y="270346"/>
                  </a:cubicBezTo>
                  <a:lnTo>
                    <a:pt x="134068" y="209778"/>
                  </a:lnTo>
                  <a:cubicBezTo>
                    <a:pt x="137028" y="206825"/>
                    <a:pt x="137034" y="202031"/>
                    <a:pt x="134081" y="199071"/>
                  </a:cubicBezTo>
                  <a:cubicBezTo>
                    <a:pt x="134077" y="199066"/>
                    <a:pt x="134072" y="199062"/>
                    <a:pt x="134068" y="199057"/>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44" name="Group 43">
            <a:extLst>
              <a:ext uri="{FF2B5EF4-FFF2-40B4-BE49-F238E27FC236}">
                <a16:creationId xmlns:a16="http://schemas.microsoft.com/office/drawing/2014/main" id="{F3EA91BA-78ED-9661-6E79-E6F99F846CE4}"/>
              </a:ext>
              <a:ext uri="{C183D7F6-B498-43B3-948B-1728B52AA6E4}">
                <adec:decorative xmlns:adec="http://schemas.microsoft.com/office/drawing/2017/decorative" val="1"/>
              </a:ext>
            </a:extLst>
          </p:cNvPr>
          <p:cNvGrpSpPr/>
          <p:nvPr/>
        </p:nvGrpSpPr>
        <p:grpSpPr>
          <a:xfrm>
            <a:off x="681109" y="5098686"/>
            <a:ext cx="433386" cy="386039"/>
            <a:chOff x="681109" y="4797603"/>
            <a:chExt cx="433386" cy="386039"/>
          </a:xfrm>
        </p:grpSpPr>
        <p:sp>
          <p:nvSpPr>
            <p:cNvPr id="45" name="Graphic 6">
              <a:extLst>
                <a:ext uri="{FF2B5EF4-FFF2-40B4-BE49-F238E27FC236}">
                  <a16:creationId xmlns:a16="http://schemas.microsoft.com/office/drawing/2014/main" id="{FF62668C-7F32-A76D-2C4E-DE9A27DD0969}"/>
                </a:ext>
              </a:extLst>
            </p:cNvPr>
            <p:cNvSpPr/>
            <p:nvPr/>
          </p:nvSpPr>
          <p:spPr>
            <a:xfrm>
              <a:off x="681109" y="4797603"/>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7" name="Graphic 168" descr="Ícone de uma pessoa com uma lupa">
              <a:extLst>
                <a:ext uri="{FF2B5EF4-FFF2-40B4-BE49-F238E27FC236}">
                  <a16:creationId xmlns:a16="http://schemas.microsoft.com/office/drawing/2014/main" id="{43189785-D12F-62F3-7310-2385E2785BCD}"/>
                </a:ext>
              </a:extLst>
            </p:cNvPr>
            <p:cNvSpPr/>
            <p:nvPr/>
          </p:nvSpPr>
          <p:spPr>
            <a:xfrm>
              <a:off x="793097" y="4885958"/>
              <a:ext cx="209410" cy="209330"/>
            </a:xfrm>
            <a:custGeom>
              <a:avLst/>
              <a:gdLst>
                <a:gd name="connsiteX0" fmla="*/ 125862 w 254043"/>
                <a:gd name="connsiteY0" fmla="*/ 152349 h 253949"/>
                <a:gd name="connsiteX1" fmla="*/ 225469 w 254043"/>
                <a:gd name="connsiteY1" fmla="*/ 152349 h 253949"/>
                <a:gd name="connsiteX2" fmla="*/ 254044 w 254043"/>
                <a:gd name="connsiteY2" fmla="*/ 180924 h 253949"/>
                <a:gd name="connsiteX3" fmla="*/ 254044 w 254043"/>
                <a:gd name="connsiteY3" fmla="*/ 192418 h 253949"/>
                <a:gd name="connsiteX4" fmla="*/ 237445 w 254043"/>
                <a:gd name="connsiteY4" fmla="*/ 228549 h 253949"/>
                <a:gd name="connsiteX5" fmla="*/ 152405 w 254043"/>
                <a:gd name="connsiteY5" fmla="*/ 253949 h 253949"/>
                <a:gd name="connsiteX6" fmla="*/ 150132 w 254043"/>
                <a:gd name="connsiteY6" fmla="*/ 253949 h 253949"/>
                <a:gd name="connsiteX7" fmla="*/ 147325 w 254043"/>
                <a:gd name="connsiteY7" fmla="*/ 229857 h 253949"/>
                <a:gd name="connsiteX8" fmla="*/ 145916 w 254043"/>
                <a:gd name="connsiteY8" fmla="*/ 228333 h 253949"/>
                <a:gd name="connsiteX9" fmla="*/ 117595 w 254043"/>
                <a:gd name="connsiteY9" fmla="*/ 200089 h 253949"/>
                <a:gd name="connsiteX10" fmla="*/ 125850 w 254043"/>
                <a:gd name="connsiteY10" fmla="*/ 152337 h 253949"/>
                <a:gd name="connsiteX11" fmla="*/ 57155 w 254043"/>
                <a:gd name="connsiteY11" fmla="*/ 107899 h 253949"/>
                <a:gd name="connsiteX12" fmla="*/ 114293 w 254043"/>
                <a:gd name="connsiteY12" fmla="*/ 165062 h 253949"/>
                <a:gd name="connsiteX13" fmla="*/ 101097 w 254043"/>
                <a:gd name="connsiteY13" fmla="*/ 201574 h 253949"/>
                <a:gd name="connsiteX14" fmla="*/ 136950 w 254043"/>
                <a:gd name="connsiteY14" fmla="*/ 237312 h 253949"/>
                <a:gd name="connsiteX15" fmla="*/ 137020 w 254043"/>
                <a:gd name="connsiteY15" fmla="*/ 250782 h 253949"/>
                <a:gd name="connsiteX16" fmla="*/ 124567 w 254043"/>
                <a:gd name="connsiteY16" fmla="*/ 251727 h 253949"/>
                <a:gd name="connsiteX17" fmla="*/ 123488 w 254043"/>
                <a:gd name="connsiteY17" fmla="*/ 250800 h 253949"/>
                <a:gd name="connsiteX18" fmla="*/ 86619 w 254043"/>
                <a:gd name="connsiteY18" fmla="*/ 214020 h 253949"/>
                <a:gd name="connsiteX19" fmla="*/ 8187 w 254043"/>
                <a:gd name="connsiteY19" fmla="*/ 194510 h 253949"/>
                <a:gd name="connsiteX20" fmla="*/ 27698 w 254043"/>
                <a:gd name="connsiteY20" fmla="*/ 116078 h 253949"/>
                <a:gd name="connsiteX21" fmla="*/ 57155 w 254043"/>
                <a:gd name="connsiteY21" fmla="*/ 107899 h 253949"/>
                <a:gd name="connsiteX22" fmla="*/ 57155 w 254043"/>
                <a:gd name="connsiteY22" fmla="*/ 126949 h 253949"/>
                <a:gd name="connsiteX23" fmla="*/ 19055 w 254043"/>
                <a:gd name="connsiteY23" fmla="*/ 165049 h 253949"/>
                <a:gd name="connsiteX24" fmla="*/ 57155 w 254043"/>
                <a:gd name="connsiteY24" fmla="*/ 203149 h 253949"/>
                <a:gd name="connsiteX25" fmla="*/ 95255 w 254043"/>
                <a:gd name="connsiteY25" fmla="*/ 165049 h 253949"/>
                <a:gd name="connsiteX26" fmla="*/ 57155 w 254043"/>
                <a:gd name="connsiteY26" fmla="*/ 126949 h 253949"/>
                <a:gd name="connsiteX27" fmla="*/ 152405 w 254043"/>
                <a:gd name="connsiteY27" fmla="*/ 0 h 253949"/>
                <a:gd name="connsiteX28" fmla="*/ 215905 w 254043"/>
                <a:gd name="connsiteY28" fmla="*/ 63500 h 253949"/>
                <a:gd name="connsiteX29" fmla="*/ 152405 w 254043"/>
                <a:gd name="connsiteY29" fmla="*/ 127000 h 253949"/>
                <a:gd name="connsiteX30" fmla="*/ 88905 w 254043"/>
                <a:gd name="connsiteY30" fmla="*/ 63500 h 253949"/>
                <a:gd name="connsiteX31" fmla="*/ 152405 w 254043"/>
                <a:gd name="connsiteY31" fmla="*/ 0 h 253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4043" h="253949">
                  <a:moveTo>
                    <a:pt x="125862" y="152349"/>
                  </a:moveTo>
                  <a:lnTo>
                    <a:pt x="225469" y="152349"/>
                  </a:lnTo>
                  <a:cubicBezTo>
                    <a:pt x="241250" y="152349"/>
                    <a:pt x="254044" y="165143"/>
                    <a:pt x="254044" y="180924"/>
                  </a:cubicBezTo>
                  <a:lnTo>
                    <a:pt x="254044" y="192418"/>
                  </a:lnTo>
                  <a:cubicBezTo>
                    <a:pt x="254043" y="206306"/>
                    <a:pt x="247981" y="219502"/>
                    <a:pt x="237445" y="228549"/>
                  </a:cubicBezTo>
                  <a:cubicBezTo>
                    <a:pt x="217556" y="245618"/>
                    <a:pt x="189108" y="253949"/>
                    <a:pt x="152405" y="253949"/>
                  </a:cubicBezTo>
                  <a:lnTo>
                    <a:pt x="150132" y="253949"/>
                  </a:lnTo>
                  <a:cubicBezTo>
                    <a:pt x="154041" y="246070"/>
                    <a:pt x="152941" y="236627"/>
                    <a:pt x="147325" y="229857"/>
                  </a:cubicBezTo>
                  <a:lnTo>
                    <a:pt x="145916" y="228333"/>
                  </a:lnTo>
                  <a:lnTo>
                    <a:pt x="117595" y="200089"/>
                  </a:lnTo>
                  <a:cubicBezTo>
                    <a:pt x="125976" y="185673"/>
                    <a:pt x="128905" y="168729"/>
                    <a:pt x="125850" y="152337"/>
                  </a:cubicBezTo>
                  <a:close/>
                  <a:moveTo>
                    <a:pt x="57155" y="107899"/>
                  </a:moveTo>
                  <a:cubicBezTo>
                    <a:pt x="88719" y="107906"/>
                    <a:pt x="114300" y="133499"/>
                    <a:pt x="114293" y="165062"/>
                  </a:cubicBezTo>
                  <a:cubicBezTo>
                    <a:pt x="114290" y="178400"/>
                    <a:pt x="109622" y="191316"/>
                    <a:pt x="101097" y="201574"/>
                  </a:cubicBezTo>
                  <a:lnTo>
                    <a:pt x="136950" y="237312"/>
                  </a:lnTo>
                  <a:cubicBezTo>
                    <a:pt x="140689" y="241012"/>
                    <a:pt x="140720" y="247043"/>
                    <a:pt x="137020" y="250782"/>
                  </a:cubicBezTo>
                  <a:cubicBezTo>
                    <a:pt x="133683" y="254154"/>
                    <a:pt x="128374" y="254557"/>
                    <a:pt x="124567" y="251727"/>
                  </a:cubicBezTo>
                  <a:lnTo>
                    <a:pt x="123488" y="250800"/>
                  </a:lnTo>
                  <a:lnTo>
                    <a:pt x="86619" y="214020"/>
                  </a:lnTo>
                  <a:cubicBezTo>
                    <a:pt x="59573" y="230291"/>
                    <a:pt x="24458" y="221556"/>
                    <a:pt x="8187" y="194510"/>
                  </a:cubicBezTo>
                  <a:cubicBezTo>
                    <a:pt x="-8083" y="167464"/>
                    <a:pt x="652" y="132349"/>
                    <a:pt x="27698" y="116078"/>
                  </a:cubicBezTo>
                  <a:cubicBezTo>
                    <a:pt x="36592" y="110727"/>
                    <a:pt x="46776" y="107900"/>
                    <a:pt x="57155" y="107899"/>
                  </a:cubicBezTo>
                  <a:close/>
                  <a:moveTo>
                    <a:pt x="57155" y="126949"/>
                  </a:moveTo>
                  <a:cubicBezTo>
                    <a:pt x="36113" y="126949"/>
                    <a:pt x="19055" y="144007"/>
                    <a:pt x="19055" y="165049"/>
                  </a:cubicBezTo>
                  <a:cubicBezTo>
                    <a:pt x="19055" y="186091"/>
                    <a:pt x="36113" y="203149"/>
                    <a:pt x="57155" y="203149"/>
                  </a:cubicBezTo>
                  <a:cubicBezTo>
                    <a:pt x="78198" y="203149"/>
                    <a:pt x="95255" y="186091"/>
                    <a:pt x="95255" y="165049"/>
                  </a:cubicBezTo>
                  <a:cubicBezTo>
                    <a:pt x="95255" y="144007"/>
                    <a:pt x="78198" y="126949"/>
                    <a:pt x="57155" y="126949"/>
                  </a:cubicBezTo>
                  <a:close/>
                  <a:moveTo>
                    <a:pt x="152405" y="0"/>
                  </a:moveTo>
                  <a:cubicBezTo>
                    <a:pt x="187476" y="0"/>
                    <a:pt x="215905" y="28430"/>
                    <a:pt x="215905" y="63500"/>
                  </a:cubicBezTo>
                  <a:cubicBezTo>
                    <a:pt x="215905" y="98570"/>
                    <a:pt x="187476" y="127000"/>
                    <a:pt x="152405" y="127000"/>
                  </a:cubicBezTo>
                  <a:cubicBezTo>
                    <a:pt x="117335" y="127000"/>
                    <a:pt x="88905" y="98570"/>
                    <a:pt x="88905" y="63500"/>
                  </a:cubicBezTo>
                  <a:cubicBezTo>
                    <a:pt x="88905" y="28430"/>
                    <a:pt x="117335" y="0"/>
                    <a:pt x="152405" y="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48" name="Group 47">
            <a:extLst>
              <a:ext uri="{FF2B5EF4-FFF2-40B4-BE49-F238E27FC236}">
                <a16:creationId xmlns:a16="http://schemas.microsoft.com/office/drawing/2014/main" id="{E95E783E-B1D1-CE2B-7BEB-DF96515E7459}"/>
              </a:ext>
              <a:ext uri="{C183D7F6-B498-43B3-948B-1728B52AA6E4}">
                <adec:decorative xmlns:adec="http://schemas.microsoft.com/office/drawing/2017/decorative" val="1"/>
              </a:ext>
            </a:extLst>
          </p:cNvPr>
          <p:cNvGrpSpPr/>
          <p:nvPr/>
        </p:nvGrpSpPr>
        <p:grpSpPr>
          <a:xfrm>
            <a:off x="681109" y="5824205"/>
            <a:ext cx="433386" cy="386039"/>
            <a:chOff x="681109" y="5683198"/>
            <a:chExt cx="433386" cy="386039"/>
          </a:xfrm>
        </p:grpSpPr>
        <p:sp>
          <p:nvSpPr>
            <p:cNvPr id="49" name="Graphic 6">
              <a:extLst>
                <a:ext uri="{FF2B5EF4-FFF2-40B4-BE49-F238E27FC236}">
                  <a16:creationId xmlns:a16="http://schemas.microsoft.com/office/drawing/2014/main" id="{7E60134B-9F77-D316-CD69-EE74A9DEE3C8}"/>
                </a:ext>
              </a:extLst>
            </p:cNvPr>
            <p:cNvSpPr/>
            <p:nvPr/>
          </p:nvSpPr>
          <p:spPr>
            <a:xfrm>
              <a:off x="681109" y="568319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17B4DB"/>
                </a:gs>
                <a:gs pos="97000">
                  <a:srgbClr val="0078D4"/>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50" name="Freeform: Shape 49">
              <a:extLst>
                <a:ext uri="{FF2B5EF4-FFF2-40B4-BE49-F238E27FC236}">
                  <a16:creationId xmlns:a16="http://schemas.microsoft.com/office/drawing/2014/main" id="{F5C54689-1211-FF8E-4B85-F15D499D985B}"/>
                </a:ext>
              </a:extLst>
            </p:cNvPr>
            <p:cNvSpPr/>
            <p:nvPr/>
          </p:nvSpPr>
          <p:spPr>
            <a:xfrm>
              <a:off x="794295" y="5755481"/>
              <a:ext cx="207014" cy="241474"/>
            </a:xfrm>
            <a:custGeom>
              <a:avLst/>
              <a:gdLst>
                <a:gd name="connsiteX0" fmla="*/ 47806 w 171631"/>
                <a:gd name="connsiteY0" fmla="*/ 85725 h 200202"/>
                <a:gd name="connsiteX1" fmla="*/ 14468 w 171631"/>
                <a:gd name="connsiteY1" fmla="*/ 119062 h 200202"/>
                <a:gd name="connsiteX2" fmla="*/ 47806 w 171631"/>
                <a:gd name="connsiteY2" fmla="*/ 152400 h 200202"/>
                <a:gd name="connsiteX3" fmla="*/ 81143 w 171631"/>
                <a:gd name="connsiteY3" fmla="*/ 119062 h 200202"/>
                <a:gd name="connsiteX4" fmla="*/ 47806 w 171631"/>
                <a:gd name="connsiteY4" fmla="*/ 85725 h 200202"/>
                <a:gd name="connsiteX5" fmla="*/ 47806 w 171631"/>
                <a:gd name="connsiteY5" fmla="*/ 71437 h 200202"/>
                <a:gd name="connsiteX6" fmla="*/ 81810 w 171631"/>
                <a:gd name="connsiteY6" fmla="*/ 85725 h 200202"/>
                <a:gd name="connsiteX7" fmla="*/ 95431 w 171631"/>
                <a:gd name="connsiteY7" fmla="*/ 119062 h 200202"/>
                <a:gd name="connsiteX8" fmla="*/ 85125 w 171631"/>
                <a:gd name="connsiteY8" fmla="*/ 148656 h 200202"/>
                <a:gd name="connsiteX9" fmla="*/ 124291 w 171631"/>
                <a:gd name="connsiteY9" fmla="*/ 187833 h 200202"/>
                <a:gd name="connsiteX10" fmla="*/ 124648 w 171631"/>
                <a:gd name="connsiteY10" fmla="*/ 188189 h 200202"/>
                <a:gd name="connsiteX11" fmla="*/ 124291 w 171631"/>
                <a:gd name="connsiteY11" fmla="*/ 198285 h 200202"/>
                <a:gd name="connsiteX12" fmla="*/ 114195 w 171631"/>
                <a:gd name="connsiteY12" fmla="*/ 197929 h 200202"/>
                <a:gd name="connsiteX13" fmla="*/ 74666 w 171631"/>
                <a:gd name="connsiteY13" fmla="*/ 158400 h 200202"/>
                <a:gd name="connsiteX14" fmla="*/ 9394 w 171631"/>
                <a:gd name="connsiteY14" fmla="*/ 147591 h 200202"/>
                <a:gd name="connsiteX15" fmla="*/ 19231 w 171631"/>
                <a:gd name="connsiteY15" fmla="*/ 80962 h 200202"/>
                <a:gd name="connsiteX16" fmla="*/ 47806 w 171631"/>
                <a:gd name="connsiteY16" fmla="*/ 71437 h 200202"/>
                <a:gd name="connsiteX17" fmla="*/ 109718 w 171631"/>
                <a:gd name="connsiteY17" fmla="*/ 4762 h 200202"/>
                <a:gd name="connsiteX18" fmla="*/ 166868 w 171631"/>
                <a:gd name="connsiteY18" fmla="*/ 61912 h 200202"/>
                <a:gd name="connsiteX19" fmla="*/ 114481 w 171631"/>
                <a:gd name="connsiteY19" fmla="*/ 61912 h 200202"/>
                <a:gd name="connsiteX20" fmla="*/ 109718 w 171631"/>
                <a:gd name="connsiteY20" fmla="*/ 57150 h 200202"/>
                <a:gd name="connsiteX21" fmla="*/ 38281 w 171631"/>
                <a:gd name="connsiteY21" fmla="*/ 0 h 200202"/>
                <a:gd name="connsiteX22" fmla="*/ 95431 w 171631"/>
                <a:gd name="connsiteY22" fmla="*/ 0 h 200202"/>
                <a:gd name="connsiteX23" fmla="*/ 95431 w 171631"/>
                <a:gd name="connsiteY23" fmla="*/ 57150 h 200202"/>
                <a:gd name="connsiteX24" fmla="*/ 114481 w 171631"/>
                <a:gd name="connsiteY24" fmla="*/ 76200 h 200202"/>
                <a:gd name="connsiteX25" fmla="*/ 171631 w 171631"/>
                <a:gd name="connsiteY25" fmla="*/ 76200 h 200202"/>
                <a:gd name="connsiteX26" fmla="*/ 171631 w 171631"/>
                <a:gd name="connsiteY26" fmla="*/ 171450 h 200202"/>
                <a:gd name="connsiteX27" fmla="*/ 152581 w 171631"/>
                <a:gd name="connsiteY27" fmla="*/ 190500 h 200202"/>
                <a:gd name="connsiteX28" fmla="*/ 135741 w 171631"/>
                <a:gd name="connsiteY28" fmla="*/ 190500 h 200202"/>
                <a:gd name="connsiteX29" fmla="*/ 131026 w 171631"/>
                <a:gd name="connsiteY29" fmla="*/ 181099 h 200202"/>
                <a:gd name="connsiteX30" fmla="*/ 97403 w 171631"/>
                <a:gd name="connsiteY30" fmla="*/ 147476 h 200202"/>
                <a:gd name="connsiteX31" fmla="*/ 97308 w 171631"/>
                <a:gd name="connsiteY31" fmla="*/ 90445 h 200202"/>
                <a:gd name="connsiteX32" fmla="*/ 19231 w 171631"/>
                <a:gd name="connsiteY32" fmla="*/ 69561 h 200202"/>
                <a:gd name="connsiteX33" fmla="*/ 19231 w 171631"/>
                <a:gd name="connsiteY33" fmla="*/ 19050 h 200202"/>
                <a:gd name="connsiteX34" fmla="*/ 38281 w 171631"/>
                <a:gd name="connsiteY34" fmla="*/ 0 h 20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71631" h="200202">
                  <a:moveTo>
                    <a:pt x="47806" y="85725"/>
                  </a:moveTo>
                  <a:cubicBezTo>
                    <a:pt x="29394" y="85725"/>
                    <a:pt x="14468" y="100650"/>
                    <a:pt x="14468" y="119062"/>
                  </a:cubicBezTo>
                  <a:cubicBezTo>
                    <a:pt x="14468" y="137474"/>
                    <a:pt x="29394" y="152400"/>
                    <a:pt x="47806" y="152400"/>
                  </a:cubicBezTo>
                  <a:cubicBezTo>
                    <a:pt x="66218" y="152400"/>
                    <a:pt x="81143" y="137474"/>
                    <a:pt x="81143" y="119062"/>
                  </a:cubicBezTo>
                  <a:cubicBezTo>
                    <a:pt x="81143" y="100650"/>
                    <a:pt x="66218" y="85725"/>
                    <a:pt x="47806" y="85725"/>
                  </a:cubicBezTo>
                  <a:close/>
                  <a:moveTo>
                    <a:pt x="47806" y="71437"/>
                  </a:moveTo>
                  <a:cubicBezTo>
                    <a:pt x="60603" y="71423"/>
                    <a:pt x="72864" y="76575"/>
                    <a:pt x="81810" y="85725"/>
                  </a:cubicBezTo>
                  <a:cubicBezTo>
                    <a:pt x="90553" y="94617"/>
                    <a:pt x="95445" y="106592"/>
                    <a:pt x="95431" y="119062"/>
                  </a:cubicBezTo>
                  <a:cubicBezTo>
                    <a:pt x="95449" y="129810"/>
                    <a:pt x="91815" y="140245"/>
                    <a:pt x="85125" y="148656"/>
                  </a:cubicBezTo>
                  <a:lnTo>
                    <a:pt x="124291" y="187833"/>
                  </a:lnTo>
                  <a:cubicBezTo>
                    <a:pt x="124414" y="187947"/>
                    <a:pt x="124533" y="188066"/>
                    <a:pt x="124648" y="188189"/>
                  </a:cubicBezTo>
                  <a:cubicBezTo>
                    <a:pt x="127338" y="191076"/>
                    <a:pt x="127178" y="195595"/>
                    <a:pt x="124291" y="198285"/>
                  </a:cubicBezTo>
                  <a:cubicBezTo>
                    <a:pt x="121405" y="200975"/>
                    <a:pt x="116885" y="200815"/>
                    <a:pt x="114195" y="197929"/>
                  </a:cubicBezTo>
                  <a:lnTo>
                    <a:pt x="74666" y="158400"/>
                  </a:lnTo>
                  <a:cubicBezTo>
                    <a:pt x="53549" y="172965"/>
                    <a:pt x="24689" y="168186"/>
                    <a:pt x="9394" y="147591"/>
                  </a:cubicBezTo>
                  <a:cubicBezTo>
                    <a:pt x="-6289" y="126476"/>
                    <a:pt x="-1885" y="96645"/>
                    <a:pt x="19231" y="80962"/>
                  </a:cubicBezTo>
                  <a:cubicBezTo>
                    <a:pt x="27467" y="74766"/>
                    <a:pt x="37499" y="71422"/>
                    <a:pt x="47806" y="71437"/>
                  </a:cubicBezTo>
                  <a:close/>
                  <a:moveTo>
                    <a:pt x="109718" y="4762"/>
                  </a:moveTo>
                  <a:lnTo>
                    <a:pt x="166868" y="61912"/>
                  </a:lnTo>
                  <a:lnTo>
                    <a:pt x="114481" y="61912"/>
                  </a:lnTo>
                  <a:cubicBezTo>
                    <a:pt x="111851" y="61912"/>
                    <a:pt x="109718" y="59780"/>
                    <a:pt x="109718" y="57150"/>
                  </a:cubicBezTo>
                  <a:close/>
                  <a:moveTo>
                    <a:pt x="38281" y="0"/>
                  </a:moveTo>
                  <a:lnTo>
                    <a:pt x="95431" y="0"/>
                  </a:lnTo>
                  <a:lnTo>
                    <a:pt x="95431" y="57150"/>
                  </a:lnTo>
                  <a:cubicBezTo>
                    <a:pt x="95431" y="67671"/>
                    <a:pt x="103960" y="76200"/>
                    <a:pt x="114481" y="76200"/>
                  </a:cubicBezTo>
                  <a:lnTo>
                    <a:pt x="171631" y="76200"/>
                  </a:lnTo>
                  <a:lnTo>
                    <a:pt x="171631" y="171450"/>
                  </a:lnTo>
                  <a:cubicBezTo>
                    <a:pt x="171631" y="181971"/>
                    <a:pt x="163102" y="190500"/>
                    <a:pt x="152581" y="190500"/>
                  </a:cubicBezTo>
                  <a:lnTo>
                    <a:pt x="135741" y="190500"/>
                  </a:lnTo>
                  <a:cubicBezTo>
                    <a:pt x="135246" y="187061"/>
                    <a:pt x="133674" y="183737"/>
                    <a:pt x="131026" y="181099"/>
                  </a:cubicBezTo>
                  <a:lnTo>
                    <a:pt x="97403" y="147476"/>
                  </a:lnTo>
                  <a:cubicBezTo>
                    <a:pt x="107536" y="129807"/>
                    <a:pt x="107501" y="108080"/>
                    <a:pt x="97308" y="90445"/>
                  </a:cubicBezTo>
                  <a:cubicBezTo>
                    <a:pt x="81515" y="63117"/>
                    <a:pt x="46558" y="53767"/>
                    <a:pt x="19231" y="69561"/>
                  </a:cubicBezTo>
                  <a:lnTo>
                    <a:pt x="19231" y="19050"/>
                  </a:lnTo>
                  <a:cubicBezTo>
                    <a:pt x="19231" y="8529"/>
                    <a:pt x="27760" y="0"/>
                    <a:pt x="38281" y="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sp>
        <p:nvSpPr>
          <p:cNvPr id="53" name="Content Placeholder 217">
            <a:extLst>
              <a:ext uri="{FF2B5EF4-FFF2-40B4-BE49-F238E27FC236}">
                <a16:creationId xmlns:a16="http://schemas.microsoft.com/office/drawing/2014/main" id="{E5AB4745-3C03-4120-34A0-9941604814B4}"/>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pt-br" sz="1400" b="0" i="0" u="none" strike="noStrike" kern="1200" cap="none" spc="0" normalizeH="0" baseline="0" noProof="0" dirty="0">
                <a:ln>
                  <a:noFill/>
                </a:ln>
                <a:solidFill>
                  <a:srgbClr val="FFFFFF"/>
                </a:solidFill>
                <a:effectLst/>
                <a:uLnTx/>
                <a:uFillTx/>
                <a:latin typeface="Segoe Sans Display Semibold"/>
                <a:ea typeface="+mj-ea"/>
                <a:cs typeface="+mj-cs"/>
              </a:rPr>
              <a:t>Agentes no </a:t>
            </a:r>
            <a:r>
              <a:rPr kumimoji="0" lang="pt-BR" sz="1400" b="0" i="0" u="none" strike="noStrike" kern="1200" cap="none" spc="0" normalizeH="0" baseline="0" noProof="0" dirty="0">
                <a:ln>
                  <a:noFill/>
                </a:ln>
                <a:solidFill>
                  <a:srgbClr val="FFFFFF"/>
                </a:solidFill>
                <a:effectLst/>
                <a:uLnTx/>
                <a:uFillTx/>
                <a:latin typeface="Segoe Sans Display Semibold"/>
                <a:ea typeface="+mj-ea"/>
                <a:cs typeface="+mj-cs"/>
              </a:rPr>
              <a:t>Microsoft 365 Copilot Chat</a:t>
            </a:r>
            <a:endParaRPr kumimoji="0" lang="pt-br" sz="1400" b="0" i="0" u="none" strike="noStrike" kern="1200" cap="none" spc="0" normalizeH="0" baseline="0" noProof="0" dirty="0">
              <a:ln>
                <a:noFill/>
              </a:ln>
              <a:solidFill>
                <a:srgbClr val="FFFFFF"/>
              </a:solidFill>
              <a:effectLst/>
              <a:uLnTx/>
              <a:uFillTx/>
              <a:latin typeface="Segoe Sans Display Semibold"/>
              <a:ea typeface="+mj-ea"/>
              <a:cs typeface="+mj-cs"/>
            </a:endParaRPr>
          </a:p>
        </p:txBody>
      </p:sp>
      <p:sp>
        <p:nvSpPr>
          <p:cNvPr id="56" name="Text Placeholder 29">
            <a:extLst>
              <a:ext uri="{FF2B5EF4-FFF2-40B4-BE49-F238E27FC236}">
                <a16:creationId xmlns:a16="http://schemas.microsoft.com/office/drawing/2014/main" id="{2D2EFF4F-C5EC-A303-15C7-5B33181F82BB}"/>
              </a:ext>
            </a:extLst>
          </p:cNvPr>
          <p:cNvSpPr txBox="1">
            <a:spLocks/>
          </p:cNvSpPr>
          <p:nvPr/>
        </p:nvSpPr>
        <p:spPr>
          <a:xfrm>
            <a:off x="588263" y="1546028"/>
            <a:ext cx="11018520" cy="74789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tab pos="635000" algn="l"/>
              </a:tabLst>
              <a:defRPr/>
            </a:pP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pitchFamily="2" charset="0"/>
              </a:rPr>
              <a:t>Esses agentes podem ser facilmente criados usando o Agent Builder no </a:t>
            </a: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pitchFamily="2" charset="0"/>
              </a:rPr>
              <a:t>Microsoft 365 Copilot Chat</a:t>
            </a: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pitchFamily="2" charset="0"/>
              </a:rPr>
              <a:t>. Depois de compartilhado, os usuários com acesso podem adicionar o agente selecionando </a:t>
            </a:r>
            <a:r>
              <a:rPr kumimoji="0" lang="pt-br" sz="1800" b="0" i="0" u="none" strike="noStrike" kern="1200" cap="none" spc="0" normalizeH="0" baseline="0" noProof="0" dirty="0">
                <a:ln>
                  <a:noFill/>
                </a:ln>
                <a:solidFill>
                  <a:srgbClr val="091F2C"/>
                </a:solidFill>
                <a:effectLst/>
                <a:uLnTx/>
                <a:uFillTx/>
                <a:latin typeface="Segoe Sans Display Semibold"/>
                <a:ea typeface="+mn-ea"/>
                <a:cs typeface="Segoe Sans Display" pitchFamily="2" charset="0"/>
              </a:rPr>
              <a:t>Obter Agentes do Copilot</a:t>
            </a: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pitchFamily="2" charset="0"/>
              </a:rPr>
              <a:t> no </a:t>
            </a: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pitchFamily="2" charset="0"/>
              </a:rPr>
              <a:t>Microsoft 365 Copilot Chat</a:t>
            </a: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pitchFamily="2" charset="0"/>
              </a:rPr>
              <a:t> no painel do lado direito.</a:t>
            </a:r>
          </a:p>
        </p:txBody>
      </p:sp>
    </p:spTree>
    <p:extLst>
      <p:ext uri="{BB962C8B-B14F-4D97-AF65-F5344CB8AC3E}">
        <p14:creationId xmlns:p14="http://schemas.microsoft.com/office/powerpoint/2010/main" val="1502089819"/>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3391962C-7385-A73E-2649-1A0A281179FE}"/>
              </a:ext>
              <a:ext uri="{C183D7F6-B498-43B3-948B-1728B52AA6E4}">
                <adec:decorative xmlns:adec="http://schemas.microsoft.com/office/drawing/2017/decorative" val="1"/>
              </a:ext>
            </a:extLst>
          </p:cNvPr>
          <p:cNvSpPr/>
          <p:nvPr/>
        </p:nvSpPr>
        <p:spPr>
          <a:xfrm>
            <a:off x="0" y="1"/>
            <a:ext cx="12192000" cy="1181099"/>
          </a:xfrm>
          <a:prstGeom prst="rect">
            <a:avLst/>
          </a:prstGeom>
          <a:gradFill flip="none" rotWithShape="1">
            <a:gsLst>
              <a:gs pos="40000">
                <a:srgbClr val="0078D4">
                  <a:alpha val="50000"/>
                </a:srgbClr>
              </a:gs>
              <a:gs pos="100000">
                <a:srgbClr val="C53FCC">
                  <a:alpha val="50000"/>
                </a:srgbClr>
              </a:gs>
            </a:gsLst>
            <a:lin ang="282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8" name="Rectangle: Rounded Corners 27">
            <a:extLst>
              <a:ext uri="{FF2B5EF4-FFF2-40B4-BE49-F238E27FC236}">
                <a16:creationId xmlns:a16="http://schemas.microsoft.com/office/drawing/2014/main" id="{B6458C85-BD00-006E-77CF-9D4D6E07DBEE}"/>
              </a:ext>
              <a:ext uri="{C183D7F6-B498-43B3-948B-1728B52AA6E4}">
                <adec:decorative xmlns:adec="http://schemas.microsoft.com/office/drawing/2017/decorative" val="1"/>
              </a:ext>
            </a:extLst>
          </p:cNvPr>
          <p:cNvSpPr>
            <a:spLocks/>
          </p:cNvSpPr>
          <p:nvPr/>
        </p:nvSpPr>
        <p:spPr bwMode="auto">
          <a:xfrm>
            <a:off x="588963" y="2552700"/>
            <a:ext cx="11017250" cy="3716339"/>
          </a:xfrm>
          <a:prstGeom prst="roundRect">
            <a:avLst>
              <a:gd name="adj" fmla="val 3443"/>
            </a:avLst>
          </a:prstGeom>
          <a:solidFill>
            <a:srgbClr val="F0ECF8"/>
          </a:solidFill>
          <a:ln w="12700">
            <a:noFill/>
          </a:ln>
          <a:effectLst>
            <a:outerShdw blurRad="177800" dist="127000" dir="27000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9" name="Rectangle: Rounded Corners 28">
            <a:extLst>
              <a:ext uri="{FF2B5EF4-FFF2-40B4-BE49-F238E27FC236}">
                <a16:creationId xmlns:a16="http://schemas.microsoft.com/office/drawing/2014/main" id="{6985EE43-8980-49D8-1E5B-C2E3C4DB1DA9}"/>
              </a:ext>
              <a:ext uri="{C183D7F6-B498-43B3-948B-1728B52AA6E4}">
                <adec:decorative xmlns:adec="http://schemas.microsoft.com/office/drawing/2017/decorative" val="1"/>
              </a:ext>
            </a:extLst>
          </p:cNvPr>
          <p:cNvSpPr>
            <a:spLocks/>
          </p:cNvSpPr>
          <p:nvPr/>
        </p:nvSpPr>
        <p:spPr bwMode="auto">
          <a:xfrm>
            <a:off x="654845" y="2966323"/>
            <a:ext cx="10885487" cy="303927"/>
          </a:xfrm>
          <a:prstGeom prst="roundRect">
            <a:avLst>
              <a:gd name="adj" fmla="val 31924"/>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CA" sz="1200" b="0" i="0" u="none" strike="noStrike" kern="1200" cap="none" spc="0" normalizeH="0" baseline="0" noProof="0">
              <a:ln>
                <a:noFill/>
              </a:ln>
              <a:solidFill>
                <a:srgbClr val="FFFFFF"/>
              </a:solidFill>
              <a:effectLst/>
              <a:uLnTx/>
              <a:uFillTx/>
              <a:latin typeface="Segoe Sans Display"/>
              <a:ea typeface="Segoe UI" pitchFamily="34" charset="0"/>
              <a:cs typeface="Segoe UI"/>
            </a:endParaRPr>
          </a:p>
        </p:txBody>
      </p:sp>
      <p:sp>
        <p:nvSpPr>
          <p:cNvPr id="31" name="Rectangle: Rounded Corners 30">
            <a:extLst>
              <a:ext uri="{FF2B5EF4-FFF2-40B4-BE49-F238E27FC236}">
                <a16:creationId xmlns:a16="http://schemas.microsoft.com/office/drawing/2014/main" id="{732A8401-2E11-6211-5A8C-CA050EFFA77D}"/>
              </a:ext>
              <a:ext uri="{C183D7F6-B498-43B3-948B-1728B52AA6E4}">
                <adec:decorative xmlns:adec="http://schemas.microsoft.com/office/drawing/2017/decorative" val="1"/>
              </a:ext>
            </a:extLst>
          </p:cNvPr>
          <p:cNvSpPr/>
          <p:nvPr/>
        </p:nvSpPr>
        <p:spPr bwMode="auto">
          <a:xfrm>
            <a:off x="654845" y="3337560"/>
            <a:ext cx="10885487" cy="3032825"/>
          </a:xfrm>
          <a:prstGeom prst="roundRect">
            <a:avLst>
              <a:gd name="adj" fmla="val 3333"/>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cxnSp>
        <p:nvCxnSpPr>
          <p:cNvPr id="36" name="Straight Connector 35">
            <a:extLst>
              <a:ext uri="{FF2B5EF4-FFF2-40B4-BE49-F238E27FC236}">
                <a16:creationId xmlns:a16="http://schemas.microsoft.com/office/drawing/2014/main" id="{A4361961-A78C-5CF0-3C4B-18F587AB5C6E}"/>
              </a:ext>
              <a:ext uri="{C183D7F6-B498-43B3-948B-1728B52AA6E4}">
                <adec:decorative xmlns:adec="http://schemas.microsoft.com/office/drawing/2017/decorative" val="1"/>
              </a:ext>
            </a:extLst>
          </p:cNvPr>
          <p:cNvCxnSpPr>
            <a:cxnSpLocks/>
          </p:cNvCxnSpPr>
          <p:nvPr/>
        </p:nvCxnSpPr>
        <p:spPr>
          <a:xfrm>
            <a:off x="3376217" y="3432809"/>
            <a:ext cx="3224" cy="2748916"/>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61D21F8D-1533-28CC-1501-916074FB9559}"/>
              </a:ext>
              <a:ext uri="{C183D7F6-B498-43B3-948B-1728B52AA6E4}">
                <adec:decorative xmlns:adec="http://schemas.microsoft.com/office/drawing/2017/decorative" val="1"/>
              </a:ext>
            </a:extLst>
          </p:cNvPr>
          <p:cNvCxnSpPr>
            <a:cxnSpLocks/>
          </p:cNvCxnSpPr>
          <p:nvPr/>
        </p:nvCxnSpPr>
        <p:spPr>
          <a:xfrm flipH="1">
            <a:off x="6076950" y="3432809"/>
            <a:ext cx="20639" cy="2748916"/>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2278FA7-E657-A992-0C15-253A55A9C352}"/>
              </a:ext>
              <a:ext uri="{C183D7F6-B498-43B3-948B-1728B52AA6E4}">
                <adec:decorative xmlns:adec="http://schemas.microsoft.com/office/drawing/2017/decorative" val="1"/>
              </a:ext>
            </a:extLst>
          </p:cNvPr>
          <p:cNvCxnSpPr>
            <a:cxnSpLocks/>
          </p:cNvCxnSpPr>
          <p:nvPr/>
        </p:nvCxnSpPr>
        <p:spPr>
          <a:xfrm>
            <a:off x="8818961" y="3432809"/>
            <a:ext cx="1189" cy="2748916"/>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809C3336-528A-DEBD-26DC-829CFB92FFAF}"/>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cxnSp>
        <p:nvCxnSpPr>
          <p:cNvPr id="50" name="Straight Connector 49">
            <a:extLst>
              <a:ext uri="{FF2B5EF4-FFF2-40B4-BE49-F238E27FC236}">
                <a16:creationId xmlns:a16="http://schemas.microsoft.com/office/drawing/2014/main" id="{CB7422CC-94A4-599A-D4FD-43D37CDC9C4C}"/>
              </a:ext>
              <a:ext uri="{C183D7F6-B498-43B3-948B-1728B52AA6E4}">
                <adec:decorative xmlns:adec="http://schemas.microsoft.com/office/drawing/2017/decorative" val="1"/>
              </a:ext>
            </a:extLst>
          </p:cNvPr>
          <p:cNvCxnSpPr>
            <a:cxnSpLocks/>
          </p:cNvCxnSpPr>
          <p:nvPr/>
        </p:nvCxnSpPr>
        <p:spPr>
          <a:xfrm>
            <a:off x="3379441"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27036F4-DC80-9E8D-EF0C-B7381DFEF3A7}"/>
              </a:ext>
              <a:ext uri="{C183D7F6-B498-43B3-948B-1728B52AA6E4}">
                <adec:decorative xmlns:adec="http://schemas.microsoft.com/office/drawing/2017/decorative" val="1"/>
              </a:ext>
            </a:extLst>
          </p:cNvPr>
          <p:cNvCxnSpPr>
            <a:cxnSpLocks/>
          </p:cNvCxnSpPr>
          <p:nvPr/>
        </p:nvCxnSpPr>
        <p:spPr>
          <a:xfrm>
            <a:off x="6186092"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C9E63CA3-0020-2915-8F46-430549E5697B}"/>
              </a:ext>
              <a:ext uri="{C183D7F6-B498-43B3-948B-1728B52AA6E4}">
                <adec:decorative xmlns:adec="http://schemas.microsoft.com/office/drawing/2017/decorative" val="1"/>
              </a:ext>
            </a:extLst>
          </p:cNvPr>
          <p:cNvCxnSpPr>
            <a:cxnSpLocks/>
          </p:cNvCxnSpPr>
          <p:nvPr/>
        </p:nvCxnSpPr>
        <p:spPr>
          <a:xfrm>
            <a:off x="9456010" y="3007558"/>
            <a:ext cx="0" cy="221456"/>
          </a:xfrm>
          <a:prstGeom prst="line">
            <a:avLst/>
          </a:prstGeom>
          <a:ln w="6350">
            <a:solidFill>
              <a:schemeClr val="bg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5" name="Title 24">
            <a:extLst>
              <a:ext uri="{FF2B5EF4-FFF2-40B4-BE49-F238E27FC236}">
                <a16:creationId xmlns:a16="http://schemas.microsoft.com/office/drawing/2014/main" id="{3F70C59E-4CB2-589A-9D14-8FAC8B03AAEE}"/>
              </a:ext>
            </a:extLst>
          </p:cNvPr>
          <p:cNvSpPr>
            <a:spLocks noGrp="1"/>
          </p:cNvSpPr>
          <p:nvPr>
            <p:ph type="title"/>
          </p:nvPr>
        </p:nvSpPr>
        <p:spPr/>
        <p:txBody>
          <a:bodyPr/>
          <a:lstStyle/>
          <a:p>
            <a:r>
              <a:rPr lang="pt-br">
                <a:ea typeface="+mj-ea"/>
                <a:cs typeface="+mj-cs"/>
              </a:rPr>
              <a:t>Conector de sites corporativos</a:t>
            </a:r>
          </a:p>
        </p:txBody>
      </p:sp>
      <p:sp>
        <p:nvSpPr>
          <p:cNvPr id="40" name="Content Placeholder 217">
            <a:extLst>
              <a:ext uri="{FF2B5EF4-FFF2-40B4-BE49-F238E27FC236}">
                <a16:creationId xmlns:a16="http://schemas.microsoft.com/office/drawing/2014/main" id="{1C1525C4-4DA7-4CB8-7ACA-177B36A28BD5}"/>
              </a:ext>
            </a:extLst>
          </p:cNvPr>
          <p:cNvSpPr txBox="1">
            <a:spLocks/>
          </p:cNvSpPr>
          <p:nvPr/>
        </p:nvSpPr>
        <p:spPr>
          <a:xfrm>
            <a:off x="10296525" y="703809"/>
            <a:ext cx="1323975" cy="403536"/>
          </a:xfrm>
          <a:prstGeom prst="roundRect">
            <a:avLst>
              <a:gd name="adj" fmla="val 50000"/>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defTabSz="457200">
              <a:spcAft>
                <a:spcPts val="800"/>
              </a:spcAft>
              <a:defRPr kumimoji="0" sz="1100" b="0" i="0" u="none" strike="noStrike" cap="none" spc="0" normalizeH="0" baseline="0">
                <a:ln>
                  <a:noFill/>
                </a:ln>
                <a:solidFill>
                  <a:schemeClr val="bg1"/>
                </a:solidFill>
                <a:effectLst/>
                <a:uLnTx/>
                <a:uFillTx/>
                <a:ea typeface="Segoe UI" pitchFamily="34" charset="0"/>
                <a:cs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j-ea"/>
                <a:cs typeface="Segoe UI"/>
                <a:hlinkClick r:id="rId3">
                  <a:extLst>
                    <a:ext uri="{A12FA001-AC4F-418D-AE19-62706E023703}">
                      <ahyp:hlinkClr xmlns:ahyp="http://schemas.microsoft.com/office/drawing/2018/hyperlinkcolor" val="tx"/>
                    </a:ext>
                  </a:extLst>
                </a:hlinkClick>
              </a:rPr>
              <a:t>Saber mais</a:t>
            </a:r>
            <a:endParaRPr kumimoji="0" lang="en-US" sz="1100" b="0" i="0" u="none" strike="noStrike" kern="1200" cap="none" spc="0" normalizeH="0" baseline="0" noProof="0">
              <a:ln>
                <a:noFill/>
              </a:ln>
              <a:solidFill>
                <a:srgbClr val="FFFFFF"/>
              </a:solidFill>
              <a:effectLst/>
              <a:uLnTx/>
              <a:uFillTx/>
              <a:latin typeface="Segoe Sans Display Semibold"/>
              <a:ea typeface="+mj-ea"/>
              <a:cs typeface="Segoe UI"/>
            </a:endParaRPr>
          </a:p>
        </p:txBody>
      </p:sp>
      <p:sp>
        <p:nvSpPr>
          <p:cNvPr id="27" name="Rectangle 26">
            <a:extLst>
              <a:ext uri="{FF2B5EF4-FFF2-40B4-BE49-F238E27FC236}">
                <a16:creationId xmlns:a16="http://schemas.microsoft.com/office/drawing/2014/main" id="{EA326367-C7E0-B9F8-F679-42792BD9A7F2}"/>
              </a:ext>
            </a:extLst>
          </p:cNvPr>
          <p:cNvSpPr/>
          <p:nvPr/>
        </p:nvSpPr>
        <p:spPr>
          <a:xfrm>
            <a:off x="0" y="1346454"/>
            <a:ext cx="12192000" cy="1104900"/>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594360" tIns="45720" rIns="493776" bIns="45720" rtlCol="0" anchor="ctr"/>
          <a:lstStyle/>
          <a:p>
            <a:pPr marL="0" marR="0" lvl="2" indent="0" algn="l" defTabSz="457200" rtl="0" eaLnBrk="1" fontAlgn="auto" latinLnBrk="0" hangingPunct="1">
              <a:lnSpc>
                <a:spcPct val="100000"/>
              </a:lnSpc>
              <a:spcBef>
                <a:spcPts val="0"/>
              </a:spcBef>
              <a:spcAft>
                <a:spcPts val="0"/>
              </a:spcAft>
              <a:buClrTx/>
              <a:buSzPct val="90000"/>
              <a:buFontTx/>
              <a:buNone/>
              <a:tabLst/>
              <a:defRPr/>
            </a:pPr>
            <a:r>
              <a:rPr kumimoji="0" lang="pt-br" sz="1100" b="0" i="0" u="none" strike="noStrike" kern="1200" cap="none" spc="0" normalizeH="0" baseline="0" noProof="0" dirty="0">
                <a:ln>
                  <a:noFill/>
                </a:ln>
                <a:gradFill flip="none" rotWithShape="1">
                  <a:gsLst>
                    <a:gs pos="20000">
                      <a:srgbClr val="0078D4">
                        <a:lumMod val="75000"/>
                      </a:srgbClr>
                    </a:gs>
                    <a:gs pos="100000">
                      <a:srgbClr val="C53FCC"/>
                    </a:gs>
                  </a:gsLst>
                  <a:lin ang="0" scaled="1"/>
                  <a:tileRect/>
                </a:gradFill>
                <a:effectLst/>
                <a:uLnTx/>
                <a:uFillTx/>
                <a:latin typeface="Segoe Sans Display Semibold"/>
                <a:ea typeface="+mn-ea"/>
                <a:cs typeface="+mn-cs"/>
              </a:rPr>
              <a:t>Resumo da solução</a:t>
            </a:r>
          </a:p>
          <a:p>
            <a:pPr marL="0" marR="0" lvl="2" indent="0" algn="l" defTabSz="457200" rtl="0" eaLnBrk="1" fontAlgn="auto" latinLnBrk="0" hangingPunct="1">
              <a:lnSpc>
                <a:spcPct val="100000"/>
              </a:lnSpc>
              <a:spcBef>
                <a:spcPts val="600"/>
              </a:spcBef>
              <a:spcAft>
                <a:spcPts val="0"/>
              </a:spcAft>
              <a:buClrTx/>
              <a:buSzPct val="90000"/>
              <a:buFontTx/>
              <a:buNone/>
              <a:tabLst/>
              <a:defRPr/>
            </a:pP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conector do Microsoft Graph para sites corporativos permite que as organizações indexem conteúdo de seus próprios sites corporativos no Microsoft Graph, para serem usados em experiências do Microsoft 365, incluindo o Copilot. Isso significa que os usuários podem pesquisar esse conteúdo diretamente nos clientes do Microsoft 365 Copilot. O conteúdo indexado por meio de conectores do Graph pode ser combinado com outros agentes do Copilot para criar agentes declarativos que dão suporte à atuação no conteúdo, bem como em consultas e raciocínio. Essa integração permite que os usuários localizem e utilizem rapidamente o conteúdo do site, simplifiquem a colaboração em projetos e acessem as informações e o metadados mais recentes, como datas de publicação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autores. Ao centralizar o acesso ao conteúdo do site, garante-se que todos os esforços sejam baseados nos dados mais atuais e precisos</a:t>
            </a:r>
          </a:p>
        </p:txBody>
      </p:sp>
      <p:sp>
        <p:nvSpPr>
          <p:cNvPr id="30" name="Content Placeholder 18">
            <a:extLst>
              <a:ext uri="{FF2B5EF4-FFF2-40B4-BE49-F238E27FC236}">
                <a16:creationId xmlns:a16="http://schemas.microsoft.com/office/drawing/2014/main" id="{1324E524-2EF1-0E82-3DE3-8932A996E8A0}"/>
              </a:ext>
            </a:extLst>
          </p:cNvPr>
          <p:cNvSpPr txBox="1">
            <a:spLocks/>
          </p:cNvSpPr>
          <p:nvPr/>
        </p:nvSpPr>
        <p:spPr>
          <a:xfrm>
            <a:off x="654845" y="2671984"/>
            <a:ext cx="10885487" cy="169277"/>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a:ln>
                  <a:noFill/>
                </a:ln>
                <a:solidFill>
                  <a:srgbClr val="091F2C"/>
                </a:solidFill>
                <a:effectLst/>
                <a:uLnTx/>
                <a:uFillTx/>
                <a:latin typeface="Segoe Sans Display Semibold"/>
                <a:ea typeface="+mn-ea"/>
                <a:cs typeface="Segoe Sans Display" pitchFamily="2" charset="0"/>
              </a:rPr>
              <a:t>Habilite o conector de sites corporativos para aumentar o ROI do Copilot, melhorando as métricas de negócios como:</a:t>
            </a:r>
          </a:p>
        </p:txBody>
      </p:sp>
      <p:sp>
        <p:nvSpPr>
          <p:cNvPr id="47" name="TextBox 46">
            <a:extLst>
              <a:ext uri="{FF2B5EF4-FFF2-40B4-BE49-F238E27FC236}">
                <a16:creationId xmlns:a16="http://schemas.microsoft.com/office/drawing/2014/main" id="{FCA97AE4-9BB1-9616-EC4F-4B1DE04E5E2B}"/>
              </a:ext>
            </a:extLst>
          </p:cNvPr>
          <p:cNvSpPr txBox="1"/>
          <p:nvPr/>
        </p:nvSpPr>
        <p:spPr>
          <a:xfrm>
            <a:off x="995879" y="3033648"/>
            <a:ext cx="1896353"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n-ea"/>
                <a:cs typeface="+mn-cs"/>
              </a:rPr>
              <a:t>Colaboração aprimorada</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8" name="TextBox 47">
            <a:extLst>
              <a:ext uri="{FF2B5EF4-FFF2-40B4-BE49-F238E27FC236}">
                <a16:creationId xmlns:a16="http://schemas.microsoft.com/office/drawing/2014/main" id="{231E178A-E334-8667-BC53-868072EB7949}"/>
              </a:ext>
            </a:extLst>
          </p:cNvPr>
          <p:cNvSpPr txBox="1"/>
          <p:nvPr/>
        </p:nvSpPr>
        <p:spPr>
          <a:xfrm>
            <a:off x="3866650" y="3033648"/>
            <a:ext cx="1832233"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n-ea"/>
                <a:cs typeface="+mn-cs"/>
              </a:rPr>
              <a:t>Aumento da taxa de cliques</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49" name="TextBox 48">
            <a:extLst>
              <a:ext uri="{FF2B5EF4-FFF2-40B4-BE49-F238E27FC236}">
                <a16:creationId xmlns:a16="http://schemas.microsoft.com/office/drawing/2014/main" id="{E4F2AF2B-2BFB-9B1B-65BD-376D30522EC0}"/>
              </a:ext>
            </a:extLst>
          </p:cNvPr>
          <p:cNvSpPr txBox="1"/>
          <p:nvPr/>
        </p:nvSpPr>
        <p:spPr>
          <a:xfrm>
            <a:off x="6673301" y="3033648"/>
            <a:ext cx="2295500"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a:ln>
                  <a:noFill/>
                </a:ln>
                <a:solidFill>
                  <a:srgbClr val="FFFFFF"/>
                </a:solidFill>
                <a:effectLst/>
                <a:uLnTx/>
                <a:uFillTx/>
                <a:latin typeface="Segoe Sans Display Semibold"/>
                <a:ea typeface="+mn-ea"/>
                <a:cs typeface="+mn-cs"/>
              </a:rPr>
              <a:t>Aumento da taxa de conversão</a:t>
            </a:r>
            <a:endParaRPr kumimoji="0" lang="en-CA" sz="1200" b="0" i="0" u="none" strike="noStrike" kern="1200" cap="none" spc="0" normalizeH="0" baseline="0" noProof="0">
              <a:ln>
                <a:noFill/>
              </a:ln>
              <a:solidFill>
                <a:srgbClr val="FFFFFF"/>
              </a:solidFill>
              <a:effectLst/>
              <a:uLnTx/>
              <a:uFillTx/>
              <a:latin typeface="Segoe Sans Display Semibold"/>
              <a:ea typeface="+mn-ea"/>
              <a:cs typeface="+mn-cs"/>
            </a:endParaRPr>
          </a:p>
        </p:txBody>
      </p:sp>
      <p:sp>
        <p:nvSpPr>
          <p:cNvPr id="54" name="TextBox 53">
            <a:extLst>
              <a:ext uri="{FF2B5EF4-FFF2-40B4-BE49-F238E27FC236}">
                <a16:creationId xmlns:a16="http://schemas.microsoft.com/office/drawing/2014/main" id="{52600774-D5FF-FCE3-EEBD-DDD740EF176F}"/>
              </a:ext>
            </a:extLst>
          </p:cNvPr>
          <p:cNvSpPr txBox="1"/>
          <p:nvPr/>
        </p:nvSpPr>
        <p:spPr>
          <a:xfrm>
            <a:off x="9544932" y="3033648"/>
            <a:ext cx="1882490" cy="169277"/>
          </a:xfrm>
          <a:prstGeom prst="rect">
            <a:avLst/>
          </a:prstGeom>
          <a:noFill/>
        </p:spPr>
        <p:txBody>
          <a:bodyPr wrap="square" lIns="0" tIns="0" rIns="0" bIns="0" anchor="ctr">
            <a:spAutoFit/>
          </a:bodyPr>
          <a:lstStyle/>
          <a:p>
            <a:pPr marL="0" marR="0" lvl="0" indent="0" algn="ctr" defTabSz="457200" rtl="0" eaLnBrk="1" fontAlgn="auto" latinLnBrk="0" hangingPunct="1">
              <a:lnSpc>
                <a:spcPct val="100000"/>
              </a:lnSpc>
              <a:spcBef>
                <a:spcPts val="0"/>
              </a:spcBef>
              <a:spcAft>
                <a:spcPts val="800"/>
              </a:spcAft>
              <a:buClrTx/>
              <a:buSzTx/>
              <a:buFontTx/>
              <a:buNone/>
              <a:tabLst/>
              <a:defRPr/>
            </a:pPr>
            <a:r>
              <a:rPr kumimoji="0" lang="pt-br" sz="1100" b="0" i="0" u="none" strike="noStrike" kern="1200" cap="none" spc="0" normalizeH="0" baseline="0" noProof="0" dirty="0">
                <a:ln>
                  <a:noFill/>
                </a:ln>
                <a:solidFill>
                  <a:srgbClr val="FFFFFF"/>
                </a:solidFill>
                <a:effectLst/>
                <a:uLnTx/>
                <a:uFillTx/>
                <a:latin typeface="Segoe Sans Display Semibold"/>
                <a:ea typeface="+mn-ea"/>
                <a:cs typeface="+mn-cs"/>
              </a:rPr>
              <a:t>Reduza o tempo de pesquisa</a:t>
            </a:r>
            <a:endParaRPr kumimoji="0" lang="en-CA" sz="1200" b="0" i="0" u="none" strike="noStrike" kern="1200" cap="none" spc="0" normalizeH="0" baseline="0" noProof="0" dirty="0">
              <a:ln>
                <a:noFill/>
              </a:ln>
              <a:solidFill>
                <a:srgbClr val="FFFFFF"/>
              </a:solidFill>
              <a:effectLst/>
              <a:uLnTx/>
              <a:uFillTx/>
              <a:latin typeface="Segoe Sans Display Semibold"/>
              <a:ea typeface="+mn-ea"/>
              <a:cs typeface="+mn-cs"/>
            </a:endParaRPr>
          </a:p>
        </p:txBody>
      </p:sp>
      <p:sp>
        <p:nvSpPr>
          <p:cNvPr id="32" name="Content Placeholder 43">
            <a:extLst>
              <a:ext uri="{FF2B5EF4-FFF2-40B4-BE49-F238E27FC236}">
                <a16:creationId xmlns:a16="http://schemas.microsoft.com/office/drawing/2014/main" id="{57374FC6-26F6-28F6-2351-1E1B2FB24558}"/>
              </a:ext>
            </a:extLst>
          </p:cNvPr>
          <p:cNvSpPr txBox="1">
            <a:spLocks/>
          </p:cNvSpPr>
          <p:nvPr/>
        </p:nvSpPr>
        <p:spPr>
          <a:xfrm>
            <a:off x="748706" y="3432810"/>
            <a:ext cx="2533650" cy="1323439"/>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Alinhamento de cenários funcionais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Marketing: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localize e utilize rapidamente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conteúdo do site, simplifique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 colaboração em projetos de marketing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 acesse as informações e os metadados mais recentes diretamente do Microsoft 365 Copilot, garantindo que as campanhas sejam baseadas nos dados mais atuais e precisos</a:t>
            </a:r>
          </a:p>
        </p:txBody>
      </p:sp>
      <p:sp>
        <p:nvSpPr>
          <p:cNvPr id="33" name="Content Placeholder 51">
            <a:extLst>
              <a:ext uri="{FF2B5EF4-FFF2-40B4-BE49-F238E27FC236}">
                <a16:creationId xmlns:a16="http://schemas.microsoft.com/office/drawing/2014/main" id="{C0490B0C-C184-E292-E36A-87F7CDADF1B9}"/>
              </a:ext>
            </a:extLst>
          </p:cNvPr>
          <p:cNvSpPr txBox="1">
            <a:spLocks/>
          </p:cNvSpPr>
          <p:nvPr/>
        </p:nvSpPr>
        <p:spPr>
          <a:xfrm>
            <a:off x="3470078" y="3432810"/>
            <a:ext cx="2533650" cy="2092881"/>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desafios para o cliente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Conteúdo desorganizado: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as equipes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de marketing geralmente lutam para encontrar e gerenciar conteúdo espalhado por vários sites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Informações inconsistentes: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garantir que todos os membros da equipe tenham acesso ao conteúdo mais atualizado pode ser um desafio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Pesquisas demoradas: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pesquisar conteúdo específico em vários sites pode ser demorado</a:t>
            </a:r>
          </a:p>
        </p:txBody>
      </p:sp>
      <p:sp>
        <p:nvSpPr>
          <p:cNvPr id="34" name="Content Placeholder 52">
            <a:extLst>
              <a:ext uri="{FF2B5EF4-FFF2-40B4-BE49-F238E27FC236}">
                <a16:creationId xmlns:a16="http://schemas.microsoft.com/office/drawing/2014/main" id="{7E77F1E2-A9DC-EA67-8691-3BCE7CA004B6}"/>
              </a:ext>
            </a:extLst>
          </p:cNvPr>
          <p:cNvSpPr txBox="1">
            <a:spLocks/>
          </p:cNvSpPr>
          <p:nvPr/>
        </p:nvSpPr>
        <p:spPr>
          <a:xfrm>
            <a:off x="6191450" y="3432810"/>
            <a:ext cx="2533650" cy="2862322"/>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Principais propostas de valor</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Acesso abrangente ao conteúdo: </a:t>
            </a:r>
            <a:b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usuários podem encontrar facilmente artigos, páginas e outros conteúdos de sites de empresas locais e hospedados na nuvem por meio do Copilot</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Recursos de pesquisa aprimorados: </a:t>
            </a:r>
            <a:b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conector aprimora a pesquisa rastreando todas as páginas listadas no mapa do site, incluindo conteúdo dinâmico, com opções para excluir determinadas páginas para obter resultados mais relevantes</a:t>
            </a:r>
          </a:p>
          <a:p>
            <a:pPr marL="0" marR="0" lvl="2"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Colaboração aprimorada: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ao integrar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 conteúdo do site ao Microsoft Copilot,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os usuários podem acessar e compartilhar informações sem problemas, melhorando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a colaboração em equipe</a:t>
            </a:r>
          </a:p>
        </p:txBody>
      </p:sp>
      <p:sp>
        <p:nvSpPr>
          <p:cNvPr id="35" name="Content Placeholder 226">
            <a:extLst>
              <a:ext uri="{FF2B5EF4-FFF2-40B4-BE49-F238E27FC236}">
                <a16:creationId xmlns:a16="http://schemas.microsoft.com/office/drawing/2014/main" id="{A8EB69F6-CD5B-13E6-CD0E-969248BACF9C}"/>
              </a:ext>
            </a:extLst>
          </p:cNvPr>
          <p:cNvSpPr txBox="1">
            <a:spLocks/>
          </p:cNvSpPr>
          <p:nvPr/>
        </p:nvSpPr>
        <p:spPr>
          <a:xfrm>
            <a:off x="8912822" y="3432810"/>
            <a:ext cx="2533650" cy="2339102"/>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2" indent="-661988" algn="l" defTabSz="457200"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Exemplos de prompts para a persona </a:t>
            </a:r>
            <a:b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br>
            <a:r>
              <a:rPr kumimoji="0" lang="pt-br" sz="11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de destino</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1: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você pode verificar se os requisitos de conformidade de acordo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com a política são atendidos nesta proposta de design?</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2: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encontre a página da Web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com os detalhes do lançamento de novos produtos</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3: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qual é a data de publicação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do estudo de caso em nosso site?</a:t>
            </a:r>
          </a:p>
          <a:p>
            <a:pPr marL="0" marR="0" lvl="3"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pt-br" sz="1000" b="0" i="0" u="none" strike="noStrike" kern="1200" cap="none" spc="0" normalizeH="0" baseline="0" noProof="0" dirty="0">
                <a:ln>
                  <a:noFill/>
                </a:ln>
                <a:solidFill>
                  <a:srgbClr val="091F2C"/>
                </a:solidFill>
                <a:effectLst/>
                <a:uLnTx/>
                <a:uFillTx/>
                <a:latin typeface="Segoe Sans Display Semibold"/>
                <a:ea typeface="+mn-ea"/>
                <a:cs typeface="+mn-cs"/>
              </a:rPr>
              <a:t>Exemplo 4: </a:t>
            </a: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encontre e vincule a página </a:t>
            </a:r>
            <a:br>
              <a:rPr kumimoji="0" lang="pt-br" sz="10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1000" b="0" i="0" u="none" strike="noStrike" kern="1200" cap="none" spc="0" normalizeH="0" baseline="0" noProof="0" dirty="0">
                <a:ln>
                  <a:noFill/>
                </a:ln>
                <a:solidFill>
                  <a:srgbClr val="091F2C"/>
                </a:solidFill>
                <a:effectLst/>
                <a:uLnTx/>
                <a:uFillTx/>
                <a:latin typeface="Segoe Sans Display"/>
                <a:ea typeface="+mn-ea"/>
                <a:cs typeface="+mn-cs"/>
              </a:rPr>
              <a:t>da Web em nossas diretrizes de marca</a:t>
            </a:r>
          </a:p>
        </p:txBody>
      </p:sp>
    </p:spTree>
    <p:extLst>
      <p:ext uri="{BB962C8B-B14F-4D97-AF65-F5344CB8AC3E}">
        <p14:creationId xmlns:p14="http://schemas.microsoft.com/office/powerpoint/2010/main" val="245171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59DFD2-C147-5E00-B559-2D3D1E97B020}"/>
              </a:ext>
              <a:ext uri="{C183D7F6-B498-43B3-948B-1728B52AA6E4}">
                <adec:decorative xmlns:adec="http://schemas.microsoft.com/office/drawing/2017/decorative" val="1"/>
              </a:ext>
            </a:extLst>
          </p:cNvPr>
          <p:cNvSpPr/>
          <p:nvPr/>
        </p:nvSpPr>
        <p:spPr>
          <a:xfrm>
            <a:off x="0" y="1"/>
            <a:ext cx="12192000" cy="1419224"/>
          </a:xfrm>
          <a:prstGeom prst="rect">
            <a:avLst/>
          </a:prstGeom>
          <a:gradFill flip="none" rotWithShape="1">
            <a:gsLst>
              <a:gs pos="23000">
                <a:schemeClr val="accent2"/>
              </a:gs>
              <a:gs pos="100000">
                <a:schemeClr val="accent2">
                  <a:lumMod val="60000"/>
                </a:schemeClr>
              </a:gs>
            </a:gsLst>
            <a:path path="circle">
              <a:fillToRect l="50000" t="130000" r="50000" b="-30000"/>
            </a:path>
            <a:tileRect/>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p>
            <a:pPr defTabSz="457200">
              <a:spcAft>
                <a:spcPts val="800"/>
              </a:spcAft>
            </a:pPr>
            <a:endParaRPr lang="en-US" sz="1400">
              <a:solidFill>
                <a:srgbClr val="FFFFFF"/>
              </a:solidFill>
              <a:latin typeface="Segoe Sans Display Semibold"/>
              <a:ea typeface="+mj-ea"/>
              <a:cs typeface="Segoe UI"/>
            </a:endParaRPr>
          </a:p>
        </p:txBody>
      </p:sp>
      <p:sp>
        <p:nvSpPr>
          <p:cNvPr id="4" name="Rectangle 3">
            <a:extLst>
              <a:ext uri="{FF2B5EF4-FFF2-40B4-BE49-F238E27FC236}">
                <a16:creationId xmlns:a16="http://schemas.microsoft.com/office/drawing/2014/main" id="{07BF609C-C697-7497-A32A-AFDD8092814C}"/>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59" name="Rectangle: Rounded Corners 58">
            <a:extLst>
              <a:ext uri="{FF2B5EF4-FFF2-40B4-BE49-F238E27FC236}">
                <a16:creationId xmlns:a16="http://schemas.microsoft.com/office/drawing/2014/main" id="{7C0FDC1E-9301-20CF-6028-D92DBC25763B}"/>
              </a:ext>
              <a:ext uri="{C183D7F6-B498-43B3-948B-1728B52AA6E4}">
                <adec:decorative xmlns:adec="http://schemas.microsoft.com/office/drawing/2017/decorative" val="1"/>
              </a:ext>
            </a:extLst>
          </p:cNvPr>
          <p:cNvSpPr>
            <a:spLocks/>
          </p:cNvSpPr>
          <p:nvPr/>
        </p:nvSpPr>
        <p:spPr bwMode="auto">
          <a:xfrm>
            <a:off x="588963"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0" name="Rectangle: Rounded Corners 59">
            <a:extLst>
              <a:ext uri="{FF2B5EF4-FFF2-40B4-BE49-F238E27FC236}">
                <a16:creationId xmlns:a16="http://schemas.microsoft.com/office/drawing/2014/main" id="{9965CB17-A5EF-52E6-37F6-9D3E4E235CE7}"/>
              </a:ext>
              <a:ext uri="{C183D7F6-B498-43B3-948B-1728B52AA6E4}">
                <adec:decorative xmlns:adec="http://schemas.microsoft.com/office/drawing/2017/decorative" val="1"/>
              </a:ext>
            </a:extLst>
          </p:cNvPr>
          <p:cNvSpPr>
            <a:spLocks/>
          </p:cNvSpPr>
          <p:nvPr/>
        </p:nvSpPr>
        <p:spPr bwMode="auto">
          <a:xfrm>
            <a:off x="3371851"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1" name="Rectangle: Rounded Corners 60">
            <a:extLst>
              <a:ext uri="{FF2B5EF4-FFF2-40B4-BE49-F238E27FC236}">
                <a16:creationId xmlns:a16="http://schemas.microsoft.com/office/drawing/2014/main" id="{26F5D698-5EE9-977F-EAA4-7E78E6D8680E}"/>
              </a:ext>
              <a:ext uri="{C183D7F6-B498-43B3-948B-1728B52AA6E4}">
                <adec:decorative xmlns:adec="http://schemas.microsoft.com/office/drawing/2017/decorative" val="1"/>
              </a:ext>
            </a:extLst>
          </p:cNvPr>
          <p:cNvSpPr>
            <a:spLocks/>
          </p:cNvSpPr>
          <p:nvPr/>
        </p:nvSpPr>
        <p:spPr bwMode="auto">
          <a:xfrm>
            <a:off x="6154739"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2" name="Rectangle: Rounded Corners 61">
            <a:extLst>
              <a:ext uri="{FF2B5EF4-FFF2-40B4-BE49-F238E27FC236}">
                <a16:creationId xmlns:a16="http://schemas.microsoft.com/office/drawing/2014/main" id="{E9D5B6DF-AEF6-2B46-6840-C080B7C3140E}"/>
              </a:ext>
              <a:ext uri="{C183D7F6-B498-43B3-948B-1728B52AA6E4}">
                <adec:decorative xmlns:adec="http://schemas.microsoft.com/office/drawing/2017/decorative" val="1"/>
              </a:ext>
            </a:extLst>
          </p:cNvPr>
          <p:cNvSpPr>
            <a:spLocks/>
          </p:cNvSpPr>
          <p:nvPr/>
        </p:nvSpPr>
        <p:spPr bwMode="auto">
          <a:xfrm>
            <a:off x="8937627"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3" name="Rectangle: Rounded Corners 62">
            <a:extLst>
              <a:ext uri="{FF2B5EF4-FFF2-40B4-BE49-F238E27FC236}">
                <a16:creationId xmlns:a16="http://schemas.microsoft.com/office/drawing/2014/main" id="{FC37900B-DDBC-2AAE-2AE2-27453A3DC5C3}"/>
              </a:ext>
              <a:ext uri="{C183D7F6-B498-43B3-948B-1728B52AA6E4}">
                <adec:decorative xmlns:adec="http://schemas.microsoft.com/office/drawing/2017/decorative" val="1"/>
              </a:ext>
            </a:extLst>
          </p:cNvPr>
          <p:cNvSpPr>
            <a:spLocks/>
          </p:cNvSpPr>
          <p:nvPr/>
        </p:nvSpPr>
        <p:spPr bwMode="auto">
          <a:xfrm>
            <a:off x="588963"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4" name="Rectangle: Rounded Corners 63">
            <a:extLst>
              <a:ext uri="{FF2B5EF4-FFF2-40B4-BE49-F238E27FC236}">
                <a16:creationId xmlns:a16="http://schemas.microsoft.com/office/drawing/2014/main" id="{D513BA3E-0C61-0287-9E55-D1477DD44712}"/>
              </a:ext>
              <a:ext uri="{C183D7F6-B498-43B3-948B-1728B52AA6E4}">
                <adec:decorative xmlns:adec="http://schemas.microsoft.com/office/drawing/2017/decorative" val="1"/>
              </a:ext>
            </a:extLst>
          </p:cNvPr>
          <p:cNvSpPr>
            <a:spLocks/>
          </p:cNvSpPr>
          <p:nvPr/>
        </p:nvSpPr>
        <p:spPr bwMode="auto">
          <a:xfrm>
            <a:off x="3371851"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5" name="Rectangle: Rounded Corners 64">
            <a:extLst>
              <a:ext uri="{FF2B5EF4-FFF2-40B4-BE49-F238E27FC236}">
                <a16:creationId xmlns:a16="http://schemas.microsoft.com/office/drawing/2014/main" id="{A51AE38F-E18C-8CEA-A6DE-390E32B507F1}"/>
              </a:ext>
              <a:ext uri="{C183D7F6-B498-43B3-948B-1728B52AA6E4}">
                <adec:decorative xmlns:adec="http://schemas.microsoft.com/office/drawing/2017/decorative" val="1"/>
              </a:ext>
            </a:extLst>
          </p:cNvPr>
          <p:cNvSpPr>
            <a:spLocks/>
          </p:cNvSpPr>
          <p:nvPr/>
        </p:nvSpPr>
        <p:spPr bwMode="auto">
          <a:xfrm>
            <a:off x="6154739"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66" name="Rectangle: Rounded Corners 65">
            <a:extLst>
              <a:ext uri="{FF2B5EF4-FFF2-40B4-BE49-F238E27FC236}">
                <a16:creationId xmlns:a16="http://schemas.microsoft.com/office/drawing/2014/main" id="{F303CB8F-8B07-987B-4A8E-0F4C7232BC97}"/>
              </a:ext>
              <a:ext uri="{C183D7F6-B498-43B3-948B-1728B52AA6E4}">
                <adec:decorative xmlns:adec="http://schemas.microsoft.com/office/drawing/2017/decorative" val="1"/>
              </a:ext>
            </a:extLst>
          </p:cNvPr>
          <p:cNvSpPr>
            <a:spLocks/>
          </p:cNvSpPr>
          <p:nvPr/>
        </p:nvSpPr>
        <p:spPr bwMode="auto">
          <a:xfrm>
            <a:off x="8937627"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3" name="Title 2">
            <a:extLst>
              <a:ext uri="{FF2B5EF4-FFF2-40B4-BE49-F238E27FC236}">
                <a16:creationId xmlns:a16="http://schemas.microsoft.com/office/drawing/2014/main" id="{6A3B20BF-F0F0-9EE7-6CEA-952A56A88AE3}"/>
              </a:ext>
            </a:extLst>
          </p:cNvPr>
          <p:cNvSpPr>
            <a:spLocks noGrp="1"/>
          </p:cNvSpPr>
          <p:nvPr>
            <p:ph type="title"/>
          </p:nvPr>
        </p:nvSpPr>
        <p:spPr>
          <a:xfrm>
            <a:off x="588263" y="512064"/>
            <a:ext cx="11018520" cy="984885"/>
          </a:xfrm>
        </p:spPr>
        <p:txBody>
          <a:bodyPr>
            <a:spAutoFit/>
          </a:bodyPr>
          <a:lstStyle/>
          <a:p>
            <a:r>
              <a:rPr lang="pt-br" dirty="0">
                <a:solidFill>
                  <a:schemeClr val="bg1"/>
                </a:solidFill>
                <a:ea typeface="+mj-ea"/>
                <a:cs typeface="+mj-cs"/>
              </a:rPr>
              <a:t>Criar agentes no </a:t>
            </a:r>
            <a:r>
              <a:rPr lang="pt-BR" dirty="0">
                <a:solidFill>
                  <a:schemeClr val="bg1"/>
                </a:solidFill>
                <a:ea typeface="+mj-ea"/>
                <a:cs typeface="+mj-cs"/>
              </a:rPr>
              <a:t>Microsoft 365 Copilot Chat</a:t>
            </a:r>
            <a:r>
              <a:rPr lang="pt-br" dirty="0">
                <a:solidFill>
                  <a:schemeClr val="bg1"/>
                </a:solidFill>
                <a:ea typeface="+mj-ea"/>
                <a:cs typeface="+mj-cs"/>
              </a:rPr>
              <a:t> | Etapas resumidas</a:t>
            </a:r>
          </a:p>
        </p:txBody>
      </p:sp>
      <p:sp>
        <p:nvSpPr>
          <p:cNvPr id="48" name="Text Placeholder 47">
            <a:extLst>
              <a:ext uri="{FF2B5EF4-FFF2-40B4-BE49-F238E27FC236}">
                <a16:creationId xmlns:a16="http://schemas.microsoft.com/office/drawing/2014/main" id="{D8BAA654-C9B2-1222-DCEB-ABFA254322F1}"/>
              </a:ext>
            </a:extLst>
          </p:cNvPr>
          <p:cNvSpPr>
            <a:spLocks noGrp="1"/>
          </p:cNvSpPr>
          <p:nvPr>
            <p:ph type="body" sz="quarter" idx="10"/>
          </p:nvPr>
        </p:nvSpPr>
        <p:spPr>
          <a:xfrm>
            <a:off x="3201580" y="1049524"/>
            <a:ext cx="11018520" cy="246221"/>
          </a:xfrm>
        </p:spPr>
        <p:txBody>
          <a:bodyPr/>
          <a:lstStyle/>
          <a:p>
            <a:r>
              <a:rPr lang="pt-br" sz="1600" dirty="0">
                <a:solidFill>
                  <a:schemeClr val="bg1"/>
                </a:solidFill>
                <a:ea typeface="+mj-ea"/>
                <a:cs typeface="+mj-cs"/>
              </a:rPr>
              <a:t>Para encontrar mais informações – </a:t>
            </a:r>
            <a:r>
              <a:rPr lang="pt-br" sz="1600" dirty="0">
                <a:solidFill>
                  <a:schemeClr val="accent1">
                    <a:lumMod val="20000"/>
                    <a:lumOff val="80000"/>
                  </a:schemeClr>
                </a:solidFill>
                <a:ea typeface="+mj-ea"/>
                <a:cs typeface="+mj-cs"/>
                <a:hlinkClick r:id="rId2">
                  <a:extLst>
                    <a:ext uri="{A12FA001-AC4F-418D-AE19-62706E023703}">
                      <ahyp:hlinkClr xmlns:ahyp="http://schemas.microsoft.com/office/drawing/2018/hyperlinkcolor" val="tx"/>
                    </a:ext>
                  </a:extLst>
                </a:hlinkClick>
              </a:rPr>
              <a:t>Criar agentes com o construtor de agentes do Copilot Studio</a:t>
            </a:r>
            <a:endParaRPr lang="en-US" sz="1600" dirty="0">
              <a:solidFill>
                <a:schemeClr val="accent1">
                  <a:lumMod val="20000"/>
                  <a:lumOff val="80000"/>
                </a:schemeClr>
              </a:solidFill>
              <a:ea typeface="+mj-ea"/>
              <a:cs typeface="+mj-cs"/>
            </a:endParaRPr>
          </a:p>
        </p:txBody>
      </p:sp>
      <p:pic>
        <p:nvPicPr>
          <p:cNvPr id="81" name="Picture 80" descr="Captura de tela mostrando o processo de acesso ao agente no BizChat para criar o agente do Copilot.">
            <a:extLst>
              <a:ext uri="{FF2B5EF4-FFF2-40B4-BE49-F238E27FC236}">
                <a16:creationId xmlns:a16="http://schemas.microsoft.com/office/drawing/2014/main" id="{D3865616-4775-AE14-D7FC-A01FCC2B50C4}"/>
              </a:ext>
              <a:ext uri="{C183D7F6-B498-43B3-948B-1728B52AA6E4}">
                <adec:decorative xmlns:adec="http://schemas.microsoft.com/office/drawing/2017/decorative" val="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827" r="-6827"/>
          <a:stretch/>
        </p:blipFill>
        <p:spPr>
          <a:xfrm>
            <a:off x="644935" y="1654978"/>
            <a:ext cx="2556645" cy="1225551"/>
          </a:xfrm>
          <a:prstGeom prst="roundRect">
            <a:avLst>
              <a:gd name="adj" fmla="val 6100"/>
            </a:avLst>
          </a:prstGeom>
          <a:solidFill>
            <a:srgbClr val="F7F8FB"/>
          </a:solidFill>
          <a:ln>
            <a:noFill/>
          </a:ln>
          <a:effectLst/>
        </p:spPr>
      </p:pic>
      <p:sp>
        <p:nvSpPr>
          <p:cNvPr id="122" name="TextBox 121">
            <a:extLst>
              <a:ext uri="{FF2B5EF4-FFF2-40B4-BE49-F238E27FC236}">
                <a16:creationId xmlns:a16="http://schemas.microsoft.com/office/drawing/2014/main" id="{550E1AE5-B3C8-02F5-91B7-C403D16D7BD5}"/>
              </a:ext>
            </a:extLst>
          </p:cNvPr>
          <p:cNvSpPr txBox="1"/>
          <p:nvPr/>
        </p:nvSpPr>
        <p:spPr>
          <a:xfrm>
            <a:off x="588963" y="3011550"/>
            <a:ext cx="2556645" cy="959237"/>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1</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Acessar agentes no </a:t>
            </a: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Microsoft 365 Copilot Chat</a:t>
            </a:r>
            <a:endParaRPr kumimoji="0" lang="en-US" sz="900" b="0" i="0" u="none" strike="noStrike" kern="1200" cap="none" spc="0" normalizeH="0" baseline="0" noProof="0" dirty="0">
              <a:ln>
                <a:noFill/>
              </a:ln>
              <a:solidFill>
                <a:srgbClr val="091F2C"/>
              </a:solidFill>
              <a:effectLst/>
              <a:uLnTx/>
              <a:uFillTx/>
              <a:latin typeface="Segoe Sans Display Semibold"/>
              <a:ea typeface="+mn-ea"/>
              <a:cs typeface="+mn-cs"/>
            </a:endParaRP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Abra o </a:t>
            </a: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Microsoft 365 Copilot Chat</a:t>
            </a: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 e navegue até "Criar um agente do Copilot" no painel direito. O painel direito é onde você encontrará seus chats mais recentes e poderá acessar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a capacidade de adicionar e criar seus próprios agentes</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pic>
        <p:nvPicPr>
          <p:cNvPr id="83" name="Picture 82" descr="Captura de tela exibindo a finalidade do agente e como o Copilot pode ajudar a orientar o processo de criação de um agente.">
            <a:extLst>
              <a:ext uri="{FF2B5EF4-FFF2-40B4-BE49-F238E27FC236}">
                <a16:creationId xmlns:a16="http://schemas.microsoft.com/office/drawing/2014/main" id="{7D5A0979-5C68-1476-1E06-21A2C654F633}"/>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906" r="-8906"/>
          <a:stretch/>
        </p:blipFill>
        <p:spPr>
          <a:xfrm>
            <a:off x="3427823" y="1654978"/>
            <a:ext cx="2556645" cy="1225551"/>
          </a:xfrm>
          <a:prstGeom prst="roundRect">
            <a:avLst>
              <a:gd name="adj" fmla="val 6100"/>
            </a:avLst>
          </a:prstGeom>
          <a:solidFill>
            <a:srgbClr val="939494"/>
          </a:solidFill>
          <a:ln>
            <a:noFill/>
          </a:ln>
          <a:effectLst/>
        </p:spPr>
      </p:pic>
      <p:sp>
        <p:nvSpPr>
          <p:cNvPr id="123" name="TextBox 122">
            <a:extLst>
              <a:ext uri="{FF2B5EF4-FFF2-40B4-BE49-F238E27FC236}">
                <a16:creationId xmlns:a16="http://schemas.microsoft.com/office/drawing/2014/main" id="{E988DDC9-0F0E-8CA9-8306-A78B2D8C406D}"/>
              </a:ext>
            </a:extLst>
          </p:cNvPr>
          <p:cNvSpPr txBox="1"/>
          <p:nvPr/>
        </p:nvSpPr>
        <p:spPr>
          <a:xfrm>
            <a:off x="3409165" y="3011550"/>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2</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a:ln>
                  <a:noFill/>
                </a:ln>
                <a:solidFill>
                  <a:srgbClr val="091F2C"/>
                </a:solidFill>
                <a:effectLst/>
                <a:uLnTx/>
                <a:uFillTx/>
                <a:latin typeface="Segoe Sans Display Semibold"/>
                <a:ea typeface="+mn-ea"/>
                <a:cs typeface="+mn-cs"/>
              </a:rPr>
              <a:t>Definir o objetivo do seu agente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a:ln>
                  <a:noFill/>
                </a:ln>
                <a:solidFill>
                  <a:srgbClr val="091F2C"/>
                </a:solidFill>
                <a:effectLst/>
                <a:uLnTx/>
                <a:uFillTx/>
                <a:latin typeface="Segoe Sans Display"/>
                <a:ea typeface="+mn-ea"/>
                <a:cs typeface="+mn-cs"/>
              </a:rPr>
              <a:t>Usando a experiência sutil do Copilot Studio, o Copilot guiará você pelo processo de criação de um agente. Primeiro, descreva o que você gostaria que seu agente fizesse e identifique um nome para seu novo agente</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8" name="Graphic 87" descr="Captura de tela de um chat mostrando o processo de conexão do agente aos dados da organização.">
            <a:extLst>
              <a:ext uri="{FF2B5EF4-FFF2-40B4-BE49-F238E27FC236}">
                <a16:creationId xmlns:a16="http://schemas.microsoft.com/office/drawing/2014/main" id="{1EC5025D-3E6D-F147-FB19-CE044A519B75}"/>
              </a:ext>
              <a:ext uri="{C183D7F6-B498-43B3-948B-1728B52AA6E4}">
                <adec:decorative xmlns:adec="http://schemas.microsoft.com/office/drawing/2017/decorative" val="0"/>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t="7090" b="7090"/>
          <a:stretch/>
        </p:blipFill>
        <p:spPr>
          <a:xfrm>
            <a:off x="6210712" y="1654978"/>
            <a:ext cx="2556645" cy="1225551"/>
          </a:xfrm>
          <a:prstGeom prst="roundRect">
            <a:avLst>
              <a:gd name="adj" fmla="val 6100"/>
            </a:avLst>
          </a:prstGeom>
          <a:effectLst/>
        </p:spPr>
      </p:pic>
      <p:sp>
        <p:nvSpPr>
          <p:cNvPr id="124" name="TextBox 123">
            <a:extLst>
              <a:ext uri="{FF2B5EF4-FFF2-40B4-BE49-F238E27FC236}">
                <a16:creationId xmlns:a16="http://schemas.microsoft.com/office/drawing/2014/main" id="{FDEA750D-3387-95E0-C71F-3E2AD1C1E1EA}"/>
              </a:ext>
            </a:extLst>
          </p:cNvPr>
          <p:cNvSpPr txBox="1"/>
          <p:nvPr/>
        </p:nvSpPr>
        <p:spPr>
          <a:xfrm>
            <a:off x="6229367" y="3011550"/>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3</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Adicionar dados da sua organização</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Conecte seu agente a todas as fontes de dados necessárias. Podem ser dados internos da sua organização, dados comerciais de terceiros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ou outras informações relevantes</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pic>
        <p:nvPicPr>
          <p:cNvPr id="89" name="Picture 88" descr="Captura de tela de um chat no Copilot demonstrando como o Copilot auxilia seu usuário.">
            <a:extLst>
              <a:ext uri="{FF2B5EF4-FFF2-40B4-BE49-F238E27FC236}">
                <a16:creationId xmlns:a16="http://schemas.microsoft.com/office/drawing/2014/main" id="{9D250200-0501-07DE-B193-800159D0A735}"/>
              </a:ext>
              <a:ext uri="{C183D7F6-B498-43B3-948B-1728B52AA6E4}">
                <adec:decorative xmlns:adec="http://schemas.microsoft.com/office/drawing/2017/decorative" val="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993600" y="1654978"/>
            <a:ext cx="2556645" cy="1225551"/>
          </a:xfrm>
          <a:prstGeom prst="roundRect">
            <a:avLst>
              <a:gd name="adj" fmla="val 6100"/>
            </a:avLst>
          </a:prstGeom>
          <a:ln>
            <a:noFill/>
          </a:ln>
          <a:effectLst/>
        </p:spPr>
      </p:pic>
      <p:sp>
        <p:nvSpPr>
          <p:cNvPr id="125" name="TextBox 124">
            <a:extLst>
              <a:ext uri="{FF2B5EF4-FFF2-40B4-BE49-F238E27FC236}">
                <a16:creationId xmlns:a16="http://schemas.microsoft.com/office/drawing/2014/main" id="{E19F4F5F-248E-78C0-0BB8-9D11311CE826}"/>
              </a:ext>
            </a:extLst>
          </p:cNvPr>
          <p:cNvSpPr txBox="1"/>
          <p:nvPr/>
        </p:nvSpPr>
        <p:spPr>
          <a:xfrm>
            <a:off x="9049569" y="3011550"/>
            <a:ext cx="2500675" cy="71301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4</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Definir o comportamento do agente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Use a interface de linguagem natural para definir como o Copilot deve ajudar seus usuários e o tom que você gostaria que ele usasse ao responder</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pic>
        <p:nvPicPr>
          <p:cNvPr id="91" name="Picture 90" descr="Captura de tela de um chat no Copilot mostrando o processo de personalização selecionando &quot;Configurar&quot; para incluir detalhes extras.">
            <a:extLst>
              <a:ext uri="{FF2B5EF4-FFF2-40B4-BE49-F238E27FC236}">
                <a16:creationId xmlns:a16="http://schemas.microsoft.com/office/drawing/2014/main" id="{587BB43A-41D6-B032-A6E4-27E6FF70F5E1}"/>
              </a:ext>
              <a:ext uri="{C183D7F6-B498-43B3-948B-1728B52AA6E4}">
                <adec:decorative xmlns:adec="http://schemas.microsoft.com/office/drawing/2017/decorative" val="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44935" y="4110470"/>
            <a:ext cx="2556645" cy="1225551"/>
          </a:xfrm>
          <a:prstGeom prst="roundRect">
            <a:avLst>
              <a:gd name="adj" fmla="val 6100"/>
            </a:avLst>
          </a:prstGeom>
          <a:ln>
            <a:noFill/>
          </a:ln>
          <a:effectLst/>
        </p:spPr>
      </p:pic>
      <p:sp>
        <p:nvSpPr>
          <p:cNvPr id="126" name="TextBox 125">
            <a:extLst>
              <a:ext uri="{FF2B5EF4-FFF2-40B4-BE49-F238E27FC236}">
                <a16:creationId xmlns:a16="http://schemas.microsoft.com/office/drawing/2014/main" id="{A66D24FF-BC53-1DCF-FB71-977E892EFF18}"/>
              </a:ext>
            </a:extLst>
          </p:cNvPr>
          <p:cNvSpPr txBox="1"/>
          <p:nvPr/>
        </p:nvSpPr>
        <p:spPr>
          <a:xfrm>
            <a:off x="588963"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5</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Experimente o agente e adicione mais personalização</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Selecione "Configurar" para revisar e adicionar detalhes extras ao seu agente. Isso pode incluir instruções para seu agente, fontes de conhecimento adicionais, ações </a:t>
            </a:r>
            <a:r>
              <a:rPr kumimoji="0" lang="pt-br" sz="800" b="0" i="1" u="none" strike="noStrike" kern="1200" cap="none" spc="0" normalizeH="0" baseline="0" noProof="0" dirty="0">
                <a:ln>
                  <a:noFill/>
                </a:ln>
                <a:solidFill>
                  <a:srgbClr val="091F2C"/>
                </a:solidFill>
                <a:effectLst/>
                <a:uLnTx/>
                <a:uFillTx/>
                <a:latin typeface="Segoe Sans Display"/>
                <a:ea typeface="+mn-ea"/>
                <a:cs typeface="+mn-cs"/>
              </a:rPr>
              <a:t>(em breve)*</a:t>
            </a: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 prompts iniciais e o ícone</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pic>
        <p:nvPicPr>
          <p:cNvPr id="93" name="Picture 92" descr="Captura de tela exibindo o processo de publicação de um agente.">
            <a:extLst>
              <a:ext uri="{FF2B5EF4-FFF2-40B4-BE49-F238E27FC236}">
                <a16:creationId xmlns:a16="http://schemas.microsoft.com/office/drawing/2014/main" id="{24309379-384C-EE83-AD88-0F4452B5068D}"/>
              </a:ext>
              <a:ext uri="{C183D7F6-B498-43B3-948B-1728B52AA6E4}">
                <adec:decorative xmlns:adec="http://schemas.microsoft.com/office/drawing/2017/decorative" val="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427824" y="4110470"/>
            <a:ext cx="2556645" cy="1225551"/>
          </a:xfrm>
          <a:prstGeom prst="roundRect">
            <a:avLst>
              <a:gd name="adj" fmla="val 6100"/>
            </a:avLst>
          </a:prstGeom>
          <a:ln>
            <a:noFill/>
          </a:ln>
          <a:effectLst/>
        </p:spPr>
      </p:pic>
      <p:sp>
        <p:nvSpPr>
          <p:cNvPr id="127" name="TextBox 126">
            <a:extLst>
              <a:ext uri="{FF2B5EF4-FFF2-40B4-BE49-F238E27FC236}">
                <a16:creationId xmlns:a16="http://schemas.microsoft.com/office/drawing/2014/main" id="{F06C1BDC-1ABE-7D18-B286-0D556F4D6091}"/>
              </a:ext>
            </a:extLst>
          </p:cNvPr>
          <p:cNvSpPr txBox="1"/>
          <p:nvPr/>
        </p:nvSpPr>
        <p:spPr>
          <a:xfrm>
            <a:off x="3409165" y="5467042"/>
            <a:ext cx="1848635" cy="71301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6</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Publicar seu agente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Quando terminar de editar e revisar seu agente, selecione "Criar" para concluir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o processo de criação do agente</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pic>
        <p:nvPicPr>
          <p:cNvPr id="95" name="Picture 94" descr="Captura de tela mostrando um menu pop-up para compartilhamento do agente.">
            <a:extLst>
              <a:ext uri="{FF2B5EF4-FFF2-40B4-BE49-F238E27FC236}">
                <a16:creationId xmlns:a16="http://schemas.microsoft.com/office/drawing/2014/main" id="{E844D1F0-F4E4-29EE-54C0-46A7D522470F}"/>
              </a:ext>
              <a:ext uri="{C183D7F6-B498-43B3-948B-1728B52AA6E4}">
                <adec:decorative xmlns:adec="http://schemas.microsoft.com/office/drawing/2017/decorative" val="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210712" y="4110470"/>
            <a:ext cx="2556645" cy="1225551"/>
          </a:xfrm>
          <a:prstGeom prst="roundRect">
            <a:avLst>
              <a:gd name="adj" fmla="val 6100"/>
            </a:avLst>
          </a:prstGeom>
          <a:ln>
            <a:noFill/>
          </a:ln>
          <a:effectLst/>
        </p:spPr>
      </p:pic>
      <p:sp>
        <p:nvSpPr>
          <p:cNvPr id="128" name="TextBox 127">
            <a:extLst>
              <a:ext uri="{FF2B5EF4-FFF2-40B4-BE49-F238E27FC236}">
                <a16:creationId xmlns:a16="http://schemas.microsoft.com/office/drawing/2014/main" id="{30ED5FCB-426C-9A3D-AB24-7A4E6607DF63}"/>
              </a:ext>
            </a:extLst>
          </p:cNvPr>
          <p:cNvSpPr txBox="1"/>
          <p:nvPr/>
        </p:nvSpPr>
        <p:spPr>
          <a:xfrm>
            <a:off x="6229367" y="5467042"/>
            <a:ext cx="2476483"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7</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Compartilhar o agente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Depois de criado, você poderá compartilhar seu agente em toda a organização para desbloquear a capacidade em escala. Você também pode revisar o agente usando o painel direito no </a:t>
            </a: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Microsoft 365 Copilot Chat</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pic>
        <p:nvPicPr>
          <p:cNvPr id="97" name="Picture 96" descr="Captura de tela exibindo o processo de mencionar um agente e fazer perguntas no BizChat.">
            <a:extLst>
              <a:ext uri="{FF2B5EF4-FFF2-40B4-BE49-F238E27FC236}">
                <a16:creationId xmlns:a16="http://schemas.microsoft.com/office/drawing/2014/main" id="{B5C96CCA-54CD-57C2-2A17-E11DF6BDFEA1}"/>
              </a:ext>
              <a:ext uri="{C183D7F6-B498-43B3-948B-1728B52AA6E4}">
                <adec:decorative xmlns:adec="http://schemas.microsoft.com/office/drawing/2017/decorative" val="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5191" r="-5191"/>
          <a:stretch/>
        </p:blipFill>
        <p:spPr>
          <a:xfrm>
            <a:off x="8993599" y="4110469"/>
            <a:ext cx="2556645" cy="1225551"/>
          </a:xfrm>
          <a:prstGeom prst="roundRect">
            <a:avLst>
              <a:gd name="adj" fmla="val 6100"/>
            </a:avLst>
          </a:prstGeom>
          <a:solidFill>
            <a:srgbClr val="FFFFFF"/>
          </a:solidFill>
          <a:ln>
            <a:noFill/>
          </a:ln>
          <a:effectLst/>
        </p:spPr>
      </p:pic>
      <p:sp>
        <p:nvSpPr>
          <p:cNvPr id="129" name="TextBox 128">
            <a:extLst>
              <a:ext uri="{FF2B5EF4-FFF2-40B4-BE49-F238E27FC236}">
                <a16:creationId xmlns:a16="http://schemas.microsoft.com/office/drawing/2014/main" id="{73E7AD43-CD34-02B9-D238-22F20E374331}"/>
              </a:ext>
            </a:extLst>
          </p:cNvPr>
          <p:cNvSpPr txBox="1"/>
          <p:nvPr/>
        </p:nvSpPr>
        <p:spPr>
          <a:xfrm>
            <a:off x="9049570" y="5467042"/>
            <a:ext cx="2332806"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8</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Usar o agente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Agora você pode @mencionar seu agente ou fazer perguntas diretamente no </a:t>
            </a: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Microsoft 365 Copilot Chat</a:t>
            </a: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 economizando um tempo valioso para se concentrar em tarefas mais importantes</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sp>
        <p:nvSpPr>
          <p:cNvPr id="9" name="Content Placeholder 217">
            <a:extLst>
              <a:ext uri="{FF2B5EF4-FFF2-40B4-BE49-F238E27FC236}">
                <a16:creationId xmlns:a16="http://schemas.microsoft.com/office/drawing/2014/main" id="{8453D286-1C8B-F0E7-62A4-77367CEDCE56}"/>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pt-br" sz="1400" b="0" i="0" u="none" strike="noStrike" kern="1200" cap="none" spc="0" normalizeH="0" baseline="0" noProof="0" dirty="0">
                <a:ln>
                  <a:noFill/>
                </a:ln>
                <a:solidFill>
                  <a:srgbClr val="FFFFFF"/>
                </a:solidFill>
                <a:effectLst/>
                <a:uLnTx/>
                <a:uFillTx/>
                <a:latin typeface="Segoe Sans Display Semibold"/>
                <a:ea typeface="+mj-ea"/>
                <a:cs typeface="+mj-cs"/>
              </a:rPr>
              <a:t>Agentes no </a:t>
            </a:r>
            <a:r>
              <a:rPr kumimoji="0" lang="pt-BR" sz="1400" b="0" i="0" u="none" strike="noStrike" kern="1200" cap="none" spc="0" normalizeH="0" baseline="0" noProof="0" dirty="0">
                <a:ln>
                  <a:noFill/>
                </a:ln>
                <a:solidFill>
                  <a:srgbClr val="FFFFFF"/>
                </a:solidFill>
                <a:effectLst/>
                <a:uLnTx/>
                <a:uFillTx/>
                <a:latin typeface="Segoe Sans Display Semibold"/>
                <a:ea typeface="+mj-ea"/>
                <a:cs typeface="+mj-cs"/>
              </a:rPr>
              <a:t>Microsoft 365 Copilot Chat</a:t>
            </a:r>
            <a:endParaRPr kumimoji="0" lang="pt-br" sz="1400" b="0" i="0" u="none" strike="noStrike" kern="1200" cap="none" spc="0" normalizeH="0" baseline="0" noProof="0" dirty="0">
              <a:ln>
                <a:noFill/>
              </a:ln>
              <a:solidFill>
                <a:srgbClr val="FFFFFF"/>
              </a:solidFill>
              <a:effectLst/>
              <a:uLnTx/>
              <a:uFillTx/>
              <a:latin typeface="Segoe Sans Display Semibold"/>
              <a:ea typeface="+mj-ea"/>
              <a:cs typeface="+mj-cs"/>
            </a:endParaRPr>
          </a:p>
        </p:txBody>
      </p:sp>
    </p:spTree>
    <p:extLst>
      <p:ext uri="{BB962C8B-B14F-4D97-AF65-F5344CB8AC3E}">
        <p14:creationId xmlns:p14="http://schemas.microsoft.com/office/powerpoint/2010/main" val="98455129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85D3E-C8B8-38DD-D7E6-797B6EF3E265}"/>
            </a:ext>
          </a:extLst>
        </p:cNvPr>
        <p:cNvGrpSpPr/>
        <p:nvPr/>
      </p:nvGrpSpPr>
      <p:grpSpPr>
        <a:xfrm>
          <a:off x="0" y="0"/>
          <a:ext cx="0" cy="0"/>
          <a:chOff x="0" y="0"/>
          <a:chExt cx="0" cy="0"/>
        </a:xfrm>
      </p:grpSpPr>
      <p:sp>
        <p:nvSpPr>
          <p:cNvPr id="32" name="Rectangle 31">
            <a:extLst>
              <a:ext uri="{FF2B5EF4-FFF2-40B4-BE49-F238E27FC236}">
                <a16:creationId xmlns:a16="http://schemas.microsoft.com/office/drawing/2014/main" id="{42DCAD54-69E6-BC18-BBD3-47DDBA4B2EF4}"/>
              </a:ext>
              <a:ext uri="{C183D7F6-B498-43B3-948B-1728B52AA6E4}">
                <adec:decorative xmlns:adec="http://schemas.microsoft.com/office/drawing/2017/decorative" val="1"/>
              </a:ext>
            </a:extLst>
          </p:cNvPr>
          <p:cNvSpPr/>
          <p:nvPr/>
        </p:nvSpPr>
        <p:spPr>
          <a:xfrm>
            <a:off x="0" y="1"/>
            <a:ext cx="12192000" cy="1419224"/>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graphicFrame>
        <p:nvGraphicFramePr>
          <p:cNvPr id="5" name="Table 4">
            <a:extLst>
              <a:ext uri="{FF2B5EF4-FFF2-40B4-BE49-F238E27FC236}">
                <a16:creationId xmlns:a16="http://schemas.microsoft.com/office/drawing/2014/main" id="{AC9455D6-C37F-9B93-0FDE-BC21D80974AA}"/>
              </a:ext>
            </a:extLst>
          </p:cNvPr>
          <p:cNvGraphicFramePr>
            <a:graphicFrameLocks noGrp="1"/>
          </p:cNvGraphicFramePr>
          <p:nvPr>
            <p:extLst>
              <p:ext uri="{D42A27DB-BD31-4B8C-83A1-F6EECF244321}">
                <p14:modId xmlns:p14="http://schemas.microsoft.com/office/powerpoint/2010/main" val="4144212773"/>
              </p:ext>
            </p:extLst>
          </p:nvPr>
        </p:nvGraphicFramePr>
        <p:xfrm>
          <a:off x="601988" y="2266087"/>
          <a:ext cx="11018518" cy="4560686"/>
        </p:xfrm>
        <a:graphic>
          <a:graphicData uri="http://schemas.openxmlformats.org/drawingml/2006/table">
            <a:tbl>
              <a:tblPr firstRow="1" firstCol="1" bandRow="1">
                <a:tableStyleId>{5C22544A-7EE6-4342-B048-85BDC9FD1C3A}</a:tableStyleId>
              </a:tblPr>
              <a:tblGrid>
                <a:gridCol w="718812">
                  <a:extLst>
                    <a:ext uri="{9D8B030D-6E8A-4147-A177-3AD203B41FA5}">
                      <a16:colId xmlns:a16="http://schemas.microsoft.com/office/drawing/2014/main" val="419529123"/>
                    </a:ext>
                  </a:extLst>
                </a:gridCol>
                <a:gridCol w="1447800">
                  <a:extLst>
                    <a:ext uri="{9D8B030D-6E8A-4147-A177-3AD203B41FA5}">
                      <a16:colId xmlns:a16="http://schemas.microsoft.com/office/drawing/2014/main" val="1793691201"/>
                    </a:ext>
                  </a:extLst>
                </a:gridCol>
                <a:gridCol w="1308100">
                  <a:extLst>
                    <a:ext uri="{9D8B030D-6E8A-4147-A177-3AD203B41FA5}">
                      <a16:colId xmlns:a16="http://schemas.microsoft.com/office/drawing/2014/main" val="757685473"/>
                    </a:ext>
                  </a:extLst>
                </a:gridCol>
                <a:gridCol w="1397000">
                  <a:extLst>
                    <a:ext uri="{9D8B030D-6E8A-4147-A177-3AD203B41FA5}">
                      <a16:colId xmlns:a16="http://schemas.microsoft.com/office/drawing/2014/main" val="1936690869"/>
                    </a:ext>
                  </a:extLst>
                </a:gridCol>
                <a:gridCol w="1511300">
                  <a:extLst>
                    <a:ext uri="{9D8B030D-6E8A-4147-A177-3AD203B41FA5}">
                      <a16:colId xmlns:a16="http://schemas.microsoft.com/office/drawing/2014/main" val="717494166"/>
                    </a:ext>
                  </a:extLst>
                </a:gridCol>
                <a:gridCol w="1480127">
                  <a:extLst>
                    <a:ext uri="{9D8B030D-6E8A-4147-A177-3AD203B41FA5}">
                      <a16:colId xmlns:a16="http://schemas.microsoft.com/office/drawing/2014/main" val="2661904891"/>
                    </a:ext>
                  </a:extLst>
                </a:gridCol>
                <a:gridCol w="1607128">
                  <a:extLst>
                    <a:ext uri="{9D8B030D-6E8A-4147-A177-3AD203B41FA5}">
                      <a16:colId xmlns:a16="http://schemas.microsoft.com/office/drawing/2014/main" val="2620079248"/>
                    </a:ext>
                  </a:extLst>
                </a:gridCol>
                <a:gridCol w="1548251">
                  <a:extLst>
                    <a:ext uri="{9D8B030D-6E8A-4147-A177-3AD203B41FA5}">
                      <a16:colId xmlns:a16="http://schemas.microsoft.com/office/drawing/2014/main" val="1191445868"/>
                    </a:ext>
                  </a:extLst>
                </a:gridCol>
              </a:tblGrid>
              <a:tr h="1141280">
                <a:tc>
                  <a:txBody>
                    <a:bodyPr/>
                    <a:lstStyle/>
                    <a:p>
                      <a:pPr>
                        <a:lnSpc>
                          <a:spcPts val="1200"/>
                        </a:lnSpc>
                      </a:pPr>
                      <a:endParaRPr lang="en-US"/>
                    </a:p>
                  </a:txBody>
                  <a:tcPr marR="4572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1200"/>
                        </a:lnSpc>
                      </a:pPr>
                      <a:endParaRPr lang="en-US"/>
                    </a:p>
                  </a:txBody>
                  <a:tcPr marR="4572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1200"/>
                        </a:lnSpc>
                      </a:pPr>
                      <a:endParaRPr lang="en-US"/>
                    </a:p>
                  </a:txBody>
                  <a:tcPr marR="4572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1200"/>
                        </a:lnSpc>
                      </a:pPr>
                      <a:endParaRPr lang="en-US"/>
                    </a:p>
                  </a:txBody>
                  <a:tcPr marR="4572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1200"/>
                        </a:lnSpc>
                      </a:pPr>
                      <a:endParaRPr lang="en-US"/>
                    </a:p>
                  </a:txBody>
                  <a:tcPr marR="4572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1200"/>
                        </a:lnSpc>
                      </a:pPr>
                      <a:endParaRPr lang="en-US"/>
                    </a:p>
                  </a:txBody>
                  <a:tcPr marR="4572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1200"/>
                        </a:lnSpc>
                      </a:pPr>
                      <a:endParaRPr lang="en-US"/>
                    </a:p>
                  </a:txBody>
                  <a:tcPr marR="45720">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ts val="1200"/>
                        </a:lnSpc>
                      </a:pPr>
                      <a:endParaRPr lang="en-US"/>
                    </a:p>
                  </a:txBody>
                  <a:tcPr marR="45720">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67051948"/>
                  </a:ext>
                </a:extLst>
              </a:tr>
              <a:tr h="300251">
                <a:tc>
                  <a:txBody>
                    <a:bodyPr/>
                    <a:lstStyle/>
                    <a:p>
                      <a:pPr>
                        <a:lnSpc>
                          <a:spcPts val="1200"/>
                        </a:lnSpc>
                        <a:spcBef>
                          <a:spcPts val="200"/>
                        </a:spcBef>
                      </a:pPr>
                      <a:endParaRPr lang="en-US" sz="1200" spc="0" dirty="0">
                        <a:solidFill>
                          <a:schemeClr val="accent1"/>
                        </a:solidFill>
                        <a:latin typeface="+mj-lt"/>
                      </a:endParaRPr>
                    </a:p>
                  </a:txBody>
                  <a:tcPr marR="45720" marT="18288" marB="18288" anchor="ct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ts val="1200"/>
                        </a:lnSpc>
                        <a:spcBef>
                          <a:spcPts val="200"/>
                        </a:spcBef>
                        <a:spcAft>
                          <a:spcPts val="0"/>
                        </a:spcAft>
                        <a:buClrTx/>
                        <a:buSzTx/>
                        <a:buFontTx/>
                        <a:buNone/>
                        <a:tabLst/>
                        <a:defRPr/>
                      </a:pPr>
                      <a:r>
                        <a:rPr lang="pt-br" sz="1200" b="0" spc="0" dirty="0">
                          <a:ln w="3175">
                            <a:noFill/>
                          </a:ln>
                          <a:solidFill>
                            <a:schemeClr val="accent1"/>
                          </a:solidFill>
                          <a:latin typeface="+mj-lt"/>
                          <a:ea typeface="+mj-ea"/>
                          <a:cs typeface="+mj-cs"/>
                          <a:hlinkClick r:id="rId2" action="ppaction://hlinksldjump">
                            <a:extLst>
                              <a:ext uri="{A12FA001-AC4F-418D-AE19-62706E023703}">
                                <ahyp:hlinkClr xmlns:ahyp="http://schemas.microsoft.com/office/drawing/2018/hyperlinkcolor" val="tx"/>
                              </a:ext>
                            </a:extLst>
                          </a:hlinkClick>
                        </a:rPr>
                        <a:t>Atendimento </a:t>
                      </a:r>
                      <a:br>
                        <a:rPr lang="pt-br" sz="1200" b="0" spc="0" dirty="0">
                          <a:ln w="3175">
                            <a:noFill/>
                          </a:ln>
                          <a:solidFill>
                            <a:schemeClr val="accent1"/>
                          </a:solidFill>
                          <a:latin typeface="+mj-lt"/>
                          <a:ea typeface="+mj-ea"/>
                          <a:cs typeface="+mj-cs"/>
                          <a:hlinkClick r:id="rId2" action="ppaction://hlinksldjump">
                            <a:extLst>
                              <a:ext uri="{A12FA001-AC4F-418D-AE19-62706E023703}">
                                <ahyp:hlinkClr xmlns:ahyp="http://schemas.microsoft.com/office/drawing/2018/hyperlinkcolor" val="tx"/>
                              </a:ext>
                            </a:extLst>
                          </a:hlinkClick>
                        </a:rPr>
                      </a:br>
                      <a:r>
                        <a:rPr lang="pt-br" sz="1200" b="0" spc="0" dirty="0">
                          <a:ln w="3175">
                            <a:noFill/>
                          </a:ln>
                          <a:solidFill>
                            <a:schemeClr val="accent1"/>
                          </a:solidFill>
                          <a:latin typeface="+mj-lt"/>
                          <a:ea typeface="+mj-ea"/>
                          <a:cs typeface="+mj-cs"/>
                          <a:hlinkClick r:id="rId2" action="ppaction://hlinksldjump">
                            <a:extLst>
                              <a:ext uri="{A12FA001-AC4F-418D-AE19-62706E023703}">
                                <ahyp:hlinkClr xmlns:ahyp="http://schemas.microsoft.com/office/drawing/2018/hyperlinkcolor" val="tx"/>
                              </a:ext>
                            </a:extLst>
                          </a:hlinkClick>
                        </a:rPr>
                        <a:t>ao cliente</a:t>
                      </a:r>
                      <a:endParaRPr lang="en-US" sz="1200" b="0" spc="0" dirty="0">
                        <a:ln w="3175">
                          <a:noFill/>
                        </a:ln>
                        <a:solidFill>
                          <a:schemeClr val="accent1"/>
                        </a:solidFill>
                        <a:latin typeface="+mj-lt"/>
                        <a:ea typeface="+mj-ea"/>
                        <a:cs typeface="+mj-cs"/>
                      </a:endParaRPr>
                    </a:p>
                  </a:txBody>
                  <a:tcPr marR="45720" marT="18288" marB="18288"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ts val="1200"/>
                        </a:lnSpc>
                        <a:spcBef>
                          <a:spcPts val="200"/>
                        </a:spcBef>
                        <a:spcAft>
                          <a:spcPts val="0"/>
                        </a:spcAft>
                        <a:buClrTx/>
                        <a:buSzTx/>
                        <a:buFontTx/>
                        <a:buNone/>
                        <a:tabLst/>
                        <a:defRPr/>
                      </a:pPr>
                      <a:r>
                        <a:rPr lang="pt-br" sz="1200" b="0" spc="0">
                          <a:ln w="3175">
                            <a:noFill/>
                          </a:ln>
                          <a:solidFill>
                            <a:schemeClr val="accent1"/>
                          </a:solidFill>
                          <a:latin typeface="+mj-lt"/>
                          <a:ea typeface="+mj-ea"/>
                          <a:cs typeface="+mj-cs"/>
                          <a:hlinkClick r:id="rId3" action="ppaction://hlinksldjump">
                            <a:extLst>
                              <a:ext uri="{A12FA001-AC4F-418D-AE19-62706E023703}">
                                <ahyp:hlinkClr xmlns:ahyp="http://schemas.microsoft.com/office/drawing/2018/hyperlinkcolor" val="tx"/>
                              </a:ext>
                            </a:extLst>
                          </a:hlinkClick>
                        </a:rPr>
                        <a:t>Vendas</a:t>
                      </a:r>
                      <a:endParaRPr lang="en-US" sz="1200" b="0" spc="0">
                        <a:solidFill>
                          <a:schemeClr val="accent1"/>
                        </a:solidFill>
                        <a:latin typeface="+mj-lt"/>
                        <a:ea typeface="+mj-ea"/>
                        <a:cs typeface="+mj-cs"/>
                      </a:endParaRPr>
                    </a:p>
                  </a:txBody>
                  <a:tcPr marR="45720" marT="18288" marB="18288"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ts val="1200"/>
                        </a:lnSpc>
                        <a:spcBef>
                          <a:spcPts val="200"/>
                        </a:spcBef>
                        <a:spcAft>
                          <a:spcPts val="0"/>
                        </a:spcAft>
                        <a:buClrTx/>
                        <a:buSzTx/>
                        <a:buFontTx/>
                        <a:buNone/>
                        <a:tabLst/>
                        <a:defRPr/>
                      </a:pPr>
                      <a:r>
                        <a:rPr lang="pt-br" sz="1200" b="0" spc="0">
                          <a:ln w="3175">
                            <a:noFill/>
                          </a:ln>
                          <a:solidFill>
                            <a:schemeClr val="accent1"/>
                          </a:solidFill>
                          <a:latin typeface="+mj-lt"/>
                          <a:ea typeface="+mj-ea"/>
                          <a:cs typeface="+mj-cs"/>
                          <a:hlinkClick r:id="rId4" action="ppaction://hlinksldjump">
                            <a:extLst>
                              <a:ext uri="{A12FA001-AC4F-418D-AE19-62706E023703}">
                                <ahyp:hlinkClr xmlns:ahyp="http://schemas.microsoft.com/office/drawing/2018/hyperlinkcolor" val="tx"/>
                              </a:ext>
                            </a:extLst>
                          </a:hlinkClick>
                        </a:rPr>
                        <a:t>Finanças</a:t>
                      </a:r>
                      <a:endParaRPr lang="en-US" sz="1200" b="0" spc="0">
                        <a:ln w="3175">
                          <a:noFill/>
                        </a:ln>
                        <a:solidFill>
                          <a:schemeClr val="accent1"/>
                        </a:solidFill>
                        <a:latin typeface="+mj-lt"/>
                        <a:ea typeface="+mj-ea"/>
                        <a:cs typeface="+mj-cs"/>
                      </a:endParaRPr>
                    </a:p>
                  </a:txBody>
                  <a:tcPr marR="45720" marT="18288" marB="18288"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ts val="1200"/>
                        </a:lnSpc>
                        <a:spcBef>
                          <a:spcPts val="200"/>
                        </a:spcBef>
                        <a:spcAft>
                          <a:spcPts val="0"/>
                        </a:spcAft>
                        <a:buClrTx/>
                        <a:buSzTx/>
                        <a:buFontTx/>
                        <a:buNone/>
                        <a:tabLst/>
                        <a:defRPr/>
                      </a:pPr>
                      <a:r>
                        <a:rPr lang="pt-br" sz="1200" b="0" spc="0">
                          <a:ln w="3175">
                            <a:noFill/>
                          </a:ln>
                          <a:solidFill>
                            <a:schemeClr val="accent1"/>
                          </a:solidFill>
                          <a:latin typeface="+mj-lt"/>
                          <a:ea typeface="+mj-ea"/>
                          <a:cs typeface="+mj-cs"/>
                          <a:hlinkClick r:id="rId5" action="ppaction://hlinksldjump">
                            <a:extLst>
                              <a:ext uri="{A12FA001-AC4F-418D-AE19-62706E023703}">
                                <ahyp:hlinkClr xmlns:ahyp="http://schemas.microsoft.com/office/drawing/2018/hyperlinkcolor" val="tx"/>
                              </a:ext>
                            </a:extLst>
                          </a:hlinkClick>
                        </a:rPr>
                        <a:t>Marketing</a:t>
                      </a:r>
                      <a:endParaRPr lang="en-US" sz="1200" b="0" spc="0">
                        <a:solidFill>
                          <a:schemeClr val="accent1"/>
                        </a:solidFill>
                        <a:latin typeface="+mj-lt"/>
                        <a:ea typeface="+mj-ea"/>
                        <a:cs typeface="+mj-cs"/>
                      </a:endParaRPr>
                    </a:p>
                  </a:txBody>
                  <a:tcPr marR="45720" marT="18288" marB="18288"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ts val="1200"/>
                        </a:lnSpc>
                        <a:spcBef>
                          <a:spcPts val="200"/>
                        </a:spcBef>
                        <a:spcAft>
                          <a:spcPts val="0"/>
                        </a:spcAft>
                        <a:buClrTx/>
                        <a:buSzTx/>
                        <a:buFontTx/>
                        <a:buNone/>
                        <a:tabLst/>
                        <a:defRPr/>
                      </a:pPr>
                      <a:r>
                        <a:rPr lang="pt-br" sz="1200" b="0" spc="0">
                          <a:ln w="3175">
                            <a:noFill/>
                          </a:ln>
                          <a:solidFill>
                            <a:schemeClr val="accent1"/>
                          </a:solidFill>
                          <a:latin typeface="+mj-lt"/>
                          <a:ea typeface="+mj-ea"/>
                          <a:cs typeface="+mj-cs"/>
                          <a:hlinkClick r:id="rId6" action="ppaction://hlinksldjump">
                            <a:extLst>
                              <a:ext uri="{A12FA001-AC4F-418D-AE19-62706E023703}">
                                <ahyp:hlinkClr xmlns:ahyp="http://schemas.microsoft.com/office/drawing/2018/hyperlinkcolor" val="tx"/>
                              </a:ext>
                            </a:extLst>
                          </a:hlinkClick>
                        </a:rPr>
                        <a:t>RH</a:t>
                      </a:r>
                      <a:endParaRPr lang="en-US" sz="1200" b="0" spc="0">
                        <a:ln w="3175">
                          <a:noFill/>
                        </a:ln>
                        <a:solidFill>
                          <a:schemeClr val="accent1"/>
                        </a:solidFill>
                        <a:latin typeface="+mj-lt"/>
                        <a:ea typeface="+mj-ea"/>
                        <a:cs typeface="+mj-cs"/>
                      </a:endParaRPr>
                    </a:p>
                  </a:txBody>
                  <a:tcPr marR="45720" marT="18288" marB="18288"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ts val="1200"/>
                        </a:lnSpc>
                        <a:spcBef>
                          <a:spcPts val="200"/>
                        </a:spcBef>
                        <a:spcAft>
                          <a:spcPts val="0"/>
                        </a:spcAft>
                        <a:buClrTx/>
                        <a:buSzTx/>
                        <a:buFontTx/>
                        <a:buNone/>
                        <a:tabLst/>
                        <a:defRPr/>
                      </a:pPr>
                      <a:r>
                        <a:rPr lang="pt-br" sz="1200" b="0" spc="0">
                          <a:ln w="3175">
                            <a:noFill/>
                          </a:ln>
                          <a:solidFill>
                            <a:schemeClr val="accent1"/>
                          </a:solidFill>
                          <a:latin typeface="+mj-lt"/>
                          <a:ea typeface="+mj-ea"/>
                          <a:cs typeface="+mj-cs"/>
                          <a:hlinkClick r:id="rId7" action="ppaction://hlinksldjump">
                            <a:extLst>
                              <a:ext uri="{A12FA001-AC4F-418D-AE19-62706E023703}">
                                <ahyp:hlinkClr xmlns:ahyp="http://schemas.microsoft.com/office/drawing/2018/hyperlinkcolor" val="tx"/>
                              </a:ext>
                            </a:extLst>
                          </a:hlinkClick>
                        </a:rPr>
                        <a:t>Jurídico</a:t>
                      </a:r>
                      <a:endParaRPr lang="en-US" sz="1200" b="0" spc="0">
                        <a:ln w="3175">
                          <a:noFill/>
                        </a:ln>
                        <a:solidFill>
                          <a:schemeClr val="accent1"/>
                        </a:solidFill>
                        <a:latin typeface="+mj-lt"/>
                        <a:ea typeface="+mj-ea"/>
                        <a:cs typeface="+mj-cs"/>
                      </a:endParaRPr>
                    </a:p>
                  </a:txBody>
                  <a:tcPr marR="45720" marT="18288" marB="18288"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ts val="1200"/>
                        </a:lnSpc>
                        <a:spcBef>
                          <a:spcPts val="200"/>
                        </a:spcBef>
                        <a:spcAft>
                          <a:spcPts val="0"/>
                        </a:spcAft>
                        <a:buClrTx/>
                        <a:buSzTx/>
                        <a:buFontTx/>
                        <a:buNone/>
                        <a:tabLst/>
                        <a:defRPr/>
                      </a:pPr>
                      <a:r>
                        <a:rPr lang="pt-br" sz="1200" b="0" spc="0">
                          <a:ln w="3175">
                            <a:noFill/>
                          </a:ln>
                          <a:solidFill>
                            <a:schemeClr val="accent1"/>
                          </a:solidFill>
                          <a:latin typeface="+mj-lt"/>
                          <a:ea typeface="+mj-ea"/>
                          <a:cs typeface="+mj-cs"/>
                          <a:hlinkClick r:id="rId8" action="ppaction://hlinksldjump">
                            <a:extLst>
                              <a:ext uri="{A12FA001-AC4F-418D-AE19-62706E023703}">
                                <ahyp:hlinkClr xmlns:ahyp="http://schemas.microsoft.com/office/drawing/2018/hyperlinkcolor" val="tx"/>
                              </a:ext>
                            </a:extLst>
                          </a:hlinkClick>
                        </a:rPr>
                        <a:t>TI</a:t>
                      </a:r>
                      <a:endParaRPr lang="en-US" sz="1200" b="0" spc="0">
                        <a:ln w="3175">
                          <a:noFill/>
                        </a:ln>
                        <a:solidFill>
                          <a:schemeClr val="accent1"/>
                        </a:solidFill>
                        <a:latin typeface="+mj-lt"/>
                        <a:ea typeface="+mj-ea"/>
                        <a:cs typeface="+mj-cs"/>
                      </a:endParaRPr>
                    </a:p>
                  </a:txBody>
                  <a:tcPr marR="45720" marT="18288" marB="18288" anchor="ctr">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5780946"/>
                  </a:ext>
                </a:extLst>
              </a:tr>
              <a:tr h="1199685">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kumimoji="0" lang="pt-br" sz="1100" b="0" i="0" u="none" strike="noStrike" kern="1200" cap="none" spc="0" normalizeH="0" baseline="0" noProof="0" dirty="0">
                          <a:ln>
                            <a:noFill/>
                          </a:ln>
                          <a:solidFill>
                            <a:schemeClr val="tx1"/>
                          </a:solidFill>
                          <a:effectLst/>
                          <a:uLnTx/>
                          <a:uFillTx/>
                          <a:latin typeface="+mj-lt"/>
                          <a:ea typeface="+mj-ea"/>
                          <a:cs typeface="+mj-cs"/>
                        </a:rPr>
                        <a:t>Agentes de exemplo</a:t>
                      </a:r>
                    </a:p>
                  </a:txBody>
                  <a:tcPr marR="45720">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spc="0" dirty="0">
                          <a:solidFill>
                            <a:schemeClr val="tx1"/>
                          </a:solidFill>
                          <a:latin typeface="+mn-lt"/>
                          <a:ea typeface="+mn-ea"/>
                          <a:cs typeface="+mn-cs"/>
                        </a:rPr>
                        <a:t>Base de dados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de conhecimento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de serviço</a:t>
                      </a:r>
                    </a:p>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spc="0" dirty="0">
                          <a:solidFill>
                            <a:schemeClr val="tx1"/>
                          </a:solidFill>
                          <a:latin typeface="+mn-lt"/>
                          <a:ea typeface="+mn-ea"/>
                          <a:cs typeface="+mn-cs"/>
                        </a:rPr>
                        <a:t>Perguntas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e respostas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sobre serviços</a:t>
                      </a: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strike="noStrike" spc="0" dirty="0">
                          <a:solidFill>
                            <a:schemeClr val="tx1"/>
                          </a:solidFill>
                          <a:latin typeface="+mn-lt"/>
                          <a:ea typeface="+mn-ea"/>
                          <a:cs typeface="+mn-cs"/>
                        </a:rPr>
                        <a:t>Catálogo </a:t>
                      </a:r>
                      <a:br>
                        <a:rPr lang="pt-br" sz="1100" strike="noStrike" spc="0" dirty="0">
                          <a:solidFill>
                            <a:schemeClr val="tx1"/>
                          </a:solidFill>
                          <a:latin typeface="+mn-lt"/>
                          <a:ea typeface="+mn-ea"/>
                          <a:cs typeface="+mn-cs"/>
                        </a:rPr>
                      </a:br>
                      <a:r>
                        <a:rPr lang="pt-br" sz="1100" strike="noStrike" spc="0" dirty="0">
                          <a:solidFill>
                            <a:schemeClr val="tx1"/>
                          </a:solidFill>
                          <a:latin typeface="+mn-lt"/>
                          <a:ea typeface="+mn-ea"/>
                          <a:cs typeface="+mn-cs"/>
                        </a:rPr>
                        <a:t>de produtos</a:t>
                      </a:r>
                    </a:p>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strike="noStrike" spc="0" dirty="0">
                          <a:solidFill>
                            <a:schemeClr val="tx1"/>
                          </a:solidFill>
                          <a:latin typeface="+mn-lt"/>
                          <a:ea typeface="+mn-ea"/>
                          <a:cs typeface="+mn-cs"/>
                        </a:rPr>
                        <a:t>Modelos </a:t>
                      </a:r>
                      <a:br>
                        <a:rPr lang="pt-br" sz="1100" strike="noStrike" spc="0" dirty="0">
                          <a:solidFill>
                            <a:schemeClr val="tx1"/>
                          </a:solidFill>
                          <a:latin typeface="+mn-lt"/>
                          <a:ea typeface="+mn-ea"/>
                          <a:cs typeface="+mn-cs"/>
                        </a:rPr>
                      </a:br>
                      <a:r>
                        <a:rPr lang="pt-br" sz="1100" strike="noStrike" spc="0" dirty="0">
                          <a:solidFill>
                            <a:schemeClr val="tx1"/>
                          </a:solidFill>
                          <a:latin typeface="+mn-lt"/>
                          <a:ea typeface="+mn-ea"/>
                          <a:cs typeface="+mn-cs"/>
                        </a:rPr>
                        <a:t>de proposta</a:t>
                      </a: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spc="0" dirty="0">
                          <a:solidFill>
                            <a:schemeClr val="tx1"/>
                          </a:solidFill>
                          <a:latin typeface="+mn-lt"/>
                          <a:ea typeface="+mn-ea"/>
                          <a:cs typeface="+mn-cs"/>
                        </a:rPr>
                        <a:t>Perguntas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e respostas </a:t>
                      </a:r>
                      <a:br>
                        <a:rPr dirty="0"/>
                      </a:br>
                      <a:r>
                        <a:rPr lang="pt-br" sz="1100" spc="0" dirty="0">
                          <a:solidFill>
                            <a:schemeClr val="tx1"/>
                          </a:solidFill>
                          <a:latin typeface="+mn-lt"/>
                          <a:ea typeface="+mn-ea"/>
                          <a:cs typeface="+mn-cs"/>
                        </a:rPr>
                        <a:t>sobre política contábil</a:t>
                      </a:r>
                    </a:p>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spc="0" dirty="0">
                          <a:solidFill>
                            <a:schemeClr val="tx1"/>
                          </a:solidFill>
                          <a:latin typeface="+mn-lt"/>
                          <a:ea typeface="+mn-ea"/>
                          <a:cs typeface="+mn-cs"/>
                        </a:rPr>
                        <a:t>Perguntas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e respostas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sobre despesas</a:t>
                      </a: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spc="0" dirty="0">
                          <a:solidFill>
                            <a:schemeClr val="tx1"/>
                          </a:solidFill>
                          <a:latin typeface="+mn-lt"/>
                          <a:ea typeface="+mn-ea"/>
                          <a:cs typeface="+mn-cs"/>
                        </a:rPr>
                        <a:t>Diretrizes para marcas</a:t>
                      </a:r>
                    </a:p>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spc="0" dirty="0">
                          <a:solidFill>
                            <a:schemeClr val="tx1"/>
                          </a:solidFill>
                          <a:latin typeface="+mn-lt"/>
                          <a:ea typeface="+mn-ea"/>
                          <a:cs typeface="+mn-cs"/>
                        </a:rPr>
                        <a:t>Personas do público</a:t>
                      </a:r>
                    </a:p>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spc="0" dirty="0">
                          <a:solidFill>
                            <a:schemeClr val="tx1"/>
                          </a:solidFill>
                          <a:latin typeface="+mn-lt"/>
                          <a:ea typeface="+mn-ea"/>
                          <a:cs typeface="+mn-cs"/>
                        </a:rPr>
                        <a:t>Análise de comentários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sobre o produto</a:t>
                      </a: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kern="1200" spc="0" dirty="0">
                          <a:solidFill>
                            <a:schemeClr val="tx1"/>
                          </a:solidFill>
                          <a:latin typeface="+mn-lt"/>
                          <a:ea typeface="+mn-ea"/>
                          <a:cs typeface="+mn-cs"/>
                        </a:rPr>
                        <a:t>Integração </a:t>
                      </a:r>
                      <a:br>
                        <a:rPr lang="pt-br" sz="1100" kern="1200" spc="0" dirty="0">
                          <a:solidFill>
                            <a:schemeClr val="tx1"/>
                          </a:solidFill>
                          <a:latin typeface="+mn-lt"/>
                          <a:ea typeface="+mn-ea"/>
                          <a:cs typeface="+mn-cs"/>
                        </a:rPr>
                      </a:br>
                      <a:r>
                        <a:rPr lang="pt-br" sz="1100" kern="1200" spc="0" dirty="0">
                          <a:solidFill>
                            <a:schemeClr val="tx1"/>
                          </a:solidFill>
                          <a:latin typeface="+mn-lt"/>
                          <a:ea typeface="+mn-ea"/>
                          <a:cs typeface="+mn-cs"/>
                        </a:rPr>
                        <a:t>de funcionários</a:t>
                      </a:r>
                    </a:p>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kern="1200" spc="0" dirty="0">
                          <a:solidFill>
                            <a:schemeClr val="tx1"/>
                          </a:solidFill>
                          <a:latin typeface="+mn-lt"/>
                          <a:ea typeface="+mn-ea"/>
                          <a:cs typeface="+mn-cs"/>
                        </a:rPr>
                        <a:t>Perguntas </a:t>
                      </a:r>
                      <a:br>
                        <a:rPr lang="pt-br" sz="1100" kern="1200" spc="0" dirty="0">
                          <a:solidFill>
                            <a:schemeClr val="tx1"/>
                          </a:solidFill>
                          <a:latin typeface="+mn-lt"/>
                          <a:ea typeface="+mn-ea"/>
                          <a:cs typeface="+mn-cs"/>
                        </a:rPr>
                      </a:br>
                      <a:r>
                        <a:rPr lang="pt-br" sz="1100" kern="1200" spc="0" dirty="0">
                          <a:solidFill>
                            <a:schemeClr val="tx1"/>
                          </a:solidFill>
                          <a:latin typeface="+mn-lt"/>
                          <a:ea typeface="+mn-ea"/>
                          <a:cs typeface="+mn-cs"/>
                        </a:rPr>
                        <a:t>e respostas </a:t>
                      </a:r>
                      <a:br>
                        <a:rPr lang="pt-br" sz="1100" kern="1200" spc="0" dirty="0">
                          <a:solidFill>
                            <a:schemeClr val="tx1"/>
                          </a:solidFill>
                          <a:latin typeface="+mn-lt"/>
                          <a:ea typeface="+mn-ea"/>
                          <a:cs typeface="+mn-cs"/>
                        </a:rPr>
                      </a:br>
                      <a:r>
                        <a:rPr lang="pt-br" sz="1100" kern="1200" spc="0" dirty="0">
                          <a:solidFill>
                            <a:schemeClr val="tx1"/>
                          </a:solidFill>
                          <a:latin typeface="+mn-lt"/>
                          <a:ea typeface="+mn-ea"/>
                          <a:cs typeface="+mn-cs"/>
                        </a:rPr>
                        <a:t>sobre política</a:t>
                      </a: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indent="-136525" algn="l">
                        <a:lnSpc>
                          <a:spcPts val="1200"/>
                        </a:lnSpc>
                        <a:spcBef>
                          <a:spcPts val="200"/>
                        </a:spcBef>
                        <a:buFont typeface="Arial" panose="020B0604020202020204" pitchFamily="34" charset="0"/>
                        <a:buChar char="•"/>
                      </a:pPr>
                      <a:r>
                        <a:rPr lang="pt-br" sz="1100" spc="0" dirty="0">
                          <a:solidFill>
                            <a:schemeClr val="tx1"/>
                          </a:solidFill>
                          <a:latin typeface="+mn-lt"/>
                          <a:ea typeface="+mn-ea"/>
                          <a:cs typeface="+mn-cs"/>
                        </a:rPr>
                        <a:t>Perguntas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e respostas sobre conformidade regulatória</a:t>
                      </a:r>
                    </a:p>
                    <a:p>
                      <a:pPr marL="136525" indent="-136525" algn="l">
                        <a:lnSpc>
                          <a:spcPts val="1200"/>
                        </a:lnSpc>
                        <a:spcBef>
                          <a:spcPts val="200"/>
                        </a:spcBef>
                        <a:buFont typeface="Arial" panose="020B0604020202020204" pitchFamily="34" charset="0"/>
                        <a:buChar char="•"/>
                      </a:pPr>
                      <a:r>
                        <a:rPr lang="pt-br" sz="1100" spc="0" dirty="0">
                          <a:solidFill>
                            <a:schemeClr val="tx1"/>
                          </a:solidFill>
                          <a:latin typeface="+mn-lt"/>
                          <a:ea typeface="+mn-ea"/>
                          <a:cs typeface="+mn-cs"/>
                        </a:rPr>
                        <a:t>Modelos de contrato</a:t>
                      </a: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spc="0">
                          <a:solidFill>
                            <a:schemeClr val="tx1"/>
                          </a:solidFill>
                          <a:latin typeface="+mn-lt"/>
                          <a:ea typeface="+mn-ea"/>
                          <a:cs typeface="+mn-cs"/>
                        </a:rPr>
                        <a:t>Base de dados de conhecimento de TI</a:t>
                      </a:r>
                    </a:p>
                    <a:p>
                      <a:pPr marL="136525" marR="0" lvl="0" indent="-136525" algn="l" defTabSz="932742" rtl="0" eaLnBrk="1" fontAlgn="auto" latinLnBrk="0" hangingPunct="1">
                        <a:lnSpc>
                          <a:spcPts val="1200"/>
                        </a:lnSpc>
                        <a:spcBef>
                          <a:spcPts val="200"/>
                        </a:spcBef>
                        <a:spcAft>
                          <a:spcPts val="0"/>
                        </a:spcAft>
                        <a:buClrTx/>
                        <a:buSzTx/>
                        <a:buFont typeface="Arial" panose="020B0604020202020204" pitchFamily="34" charset="0"/>
                        <a:buChar char="•"/>
                        <a:tabLst/>
                        <a:defRPr/>
                      </a:pPr>
                      <a:r>
                        <a:rPr lang="pt-br" sz="1100" spc="0">
                          <a:solidFill>
                            <a:schemeClr val="tx1"/>
                          </a:solidFill>
                          <a:latin typeface="+mn-lt"/>
                          <a:ea typeface="+mn-ea"/>
                          <a:cs typeface="+mn-cs"/>
                        </a:rPr>
                        <a:t>Perguntas e respostas sobre serviços</a:t>
                      </a:r>
                    </a:p>
                  </a:txBody>
                  <a:tcPr marR="45720">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5874527"/>
                  </a:ext>
                </a:extLst>
              </a:tr>
              <a:tr h="542925">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kumimoji="0" lang="pt-br" sz="1100" b="0" i="0" u="none" strike="noStrike" kern="1200" cap="none" spc="0" normalizeH="0" baseline="0" noProof="0">
                          <a:ln>
                            <a:noFill/>
                          </a:ln>
                          <a:solidFill>
                            <a:schemeClr val="tx1"/>
                          </a:solidFill>
                          <a:effectLst/>
                          <a:uLnTx/>
                          <a:uFillTx/>
                          <a:latin typeface="+mj-lt"/>
                          <a:ea typeface="+mj-ea"/>
                          <a:cs typeface="+mj-cs"/>
                        </a:rPr>
                        <a:t>KPIs</a:t>
                      </a:r>
                    </a:p>
                  </a:txBody>
                  <a:tcPr marR="45720">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lang="pt-br" sz="1100" spc="0" dirty="0">
                          <a:solidFill>
                            <a:schemeClr val="tx1"/>
                          </a:solidFill>
                          <a:latin typeface="+mn-lt"/>
                          <a:ea typeface="+mn-ea"/>
                          <a:cs typeface="+mn-cs"/>
                        </a:rPr>
                        <a:t>Menor tempo médio de resolução (ART)</a:t>
                      </a: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lang="pt-br" sz="1100" kern="1200" spc="0" dirty="0">
                          <a:solidFill>
                            <a:schemeClr val="tx1"/>
                          </a:solidFill>
                          <a:latin typeface="+mn-lt"/>
                          <a:ea typeface="+mn-ea"/>
                          <a:cs typeface="+mn-cs"/>
                        </a:rPr>
                        <a:t>Aumenta a taxa </a:t>
                      </a:r>
                      <a:br>
                        <a:rPr lang="pt-br" sz="1100" kern="1200" spc="0" dirty="0">
                          <a:solidFill>
                            <a:schemeClr val="tx1"/>
                          </a:solidFill>
                          <a:latin typeface="+mn-lt"/>
                          <a:ea typeface="+mn-ea"/>
                          <a:cs typeface="+mn-cs"/>
                        </a:rPr>
                      </a:br>
                      <a:r>
                        <a:rPr lang="pt-br" sz="1100" kern="1200" spc="0" dirty="0">
                          <a:solidFill>
                            <a:schemeClr val="tx1"/>
                          </a:solidFill>
                          <a:latin typeface="+mn-lt"/>
                          <a:ea typeface="+mn-ea"/>
                          <a:cs typeface="+mn-cs"/>
                        </a:rPr>
                        <a:t>de conversão </a:t>
                      </a:r>
                      <a:br>
                        <a:rPr lang="pt-br" sz="1100" kern="1200" spc="0" dirty="0">
                          <a:solidFill>
                            <a:schemeClr val="tx1"/>
                          </a:solidFill>
                          <a:latin typeface="+mn-lt"/>
                          <a:ea typeface="+mn-ea"/>
                          <a:cs typeface="+mn-cs"/>
                        </a:rPr>
                      </a:br>
                      <a:r>
                        <a:rPr lang="pt-br" sz="1100" kern="1200" spc="0" dirty="0">
                          <a:solidFill>
                            <a:schemeClr val="tx1"/>
                          </a:solidFill>
                          <a:latin typeface="+mn-lt"/>
                          <a:ea typeface="+mn-ea"/>
                          <a:cs typeface="+mn-cs"/>
                        </a:rPr>
                        <a:t>de vendas</a:t>
                      </a:r>
                      <a:endParaRPr lang="en-US" sz="1100" strike="sngStrike" spc="0" dirty="0">
                        <a:solidFill>
                          <a:schemeClr val="tx1"/>
                        </a:solidFill>
                        <a:latin typeface="+mn-lt"/>
                        <a:ea typeface="+mn-ea"/>
                        <a:cs typeface="+mn-cs"/>
                      </a:endParaRP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lang="pt-br" sz="1100" kern="1200" spc="0">
                          <a:solidFill>
                            <a:schemeClr val="tx1"/>
                          </a:solidFill>
                          <a:latin typeface="+mn-lt"/>
                          <a:ea typeface="+mn-ea"/>
                          <a:cs typeface="+mn-cs"/>
                        </a:rPr>
                        <a:t>Menor tempo </a:t>
                      </a:r>
                      <a:br/>
                      <a:r>
                        <a:rPr lang="pt-br" sz="1100" kern="1200" spc="0">
                          <a:solidFill>
                            <a:schemeClr val="tx1"/>
                          </a:solidFill>
                          <a:latin typeface="+mn-lt"/>
                          <a:ea typeface="+mn-ea"/>
                          <a:cs typeface="+mn-cs"/>
                        </a:rPr>
                        <a:t>de ciclo de análise</a:t>
                      </a:r>
                      <a:endParaRPr lang="en-US" sz="1100" spc="0">
                        <a:solidFill>
                          <a:schemeClr val="tx1"/>
                        </a:solidFill>
                        <a:latin typeface="+mn-lt"/>
                        <a:ea typeface="+mn-ea"/>
                        <a:cs typeface="+mn-cs"/>
                      </a:endParaRP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lang="pt-br" sz="1100" kern="1200" spc="0" dirty="0">
                          <a:solidFill>
                            <a:schemeClr val="tx1"/>
                          </a:solidFill>
                          <a:latin typeface="+mn-lt"/>
                          <a:ea typeface="+mn-ea"/>
                          <a:cs typeface="+mn-cs"/>
                        </a:rPr>
                        <a:t>Reduz o tempo </a:t>
                      </a:r>
                      <a:br>
                        <a:rPr dirty="0"/>
                      </a:br>
                      <a:r>
                        <a:rPr lang="pt-br" sz="1100" kern="1200" spc="0" dirty="0">
                          <a:solidFill>
                            <a:schemeClr val="tx1"/>
                          </a:solidFill>
                          <a:latin typeface="+mn-lt"/>
                          <a:ea typeface="+mn-ea"/>
                          <a:cs typeface="+mn-cs"/>
                        </a:rPr>
                        <a:t>de entrada no mercado</a:t>
                      </a:r>
                      <a:endParaRPr lang="en-US" sz="1100" spc="0" dirty="0">
                        <a:solidFill>
                          <a:schemeClr val="tx1"/>
                        </a:solidFill>
                        <a:latin typeface="+mn-lt"/>
                        <a:ea typeface="+mn-ea"/>
                        <a:cs typeface="+mn-cs"/>
                      </a:endParaRP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lang="pt-br" sz="1100" spc="0" dirty="0">
                          <a:solidFill>
                            <a:schemeClr val="tx1"/>
                          </a:solidFill>
                          <a:latin typeface="+mn-lt"/>
                          <a:ea typeface="+mn-ea"/>
                          <a:cs typeface="+mn-cs"/>
                        </a:rPr>
                        <a:t>Reduz o tempo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de integração</a:t>
                      </a:r>
                      <a:endParaRPr lang="en-US" sz="1100" kern="1200" spc="0" dirty="0">
                        <a:solidFill>
                          <a:schemeClr val="tx1"/>
                        </a:solidFill>
                        <a:latin typeface="+mn-lt"/>
                        <a:ea typeface="+mn-ea"/>
                        <a:cs typeface="+mn-cs"/>
                      </a:endParaRP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200"/>
                        </a:lnSpc>
                        <a:spcBef>
                          <a:spcPts val="200"/>
                        </a:spcBef>
                      </a:pPr>
                      <a:r>
                        <a:rPr lang="pt-br" sz="1100" spc="0" dirty="0">
                          <a:solidFill>
                            <a:schemeClr val="tx1"/>
                          </a:solidFill>
                          <a:latin typeface="+mn-lt"/>
                          <a:ea typeface="+mn-ea"/>
                          <a:cs typeface="+mn-cs"/>
                        </a:rPr>
                        <a:t>Melhora a consistência do contrato e o tempo de revisão</a:t>
                      </a: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lang="pt-br" sz="1100" spc="0" dirty="0">
                          <a:solidFill>
                            <a:schemeClr val="tx1"/>
                          </a:solidFill>
                          <a:latin typeface="+mn-lt"/>
                          <a:ea typeface="+mn-ea"/>
                          <a:cs typeface="+mn-cs"/>
                        </a:rPr>
                        <a:t>Aumenta a pontuação de satisfação do usuário</a:t>
                      </a:r>
                    </a:p>
                  </a:txBody>
                  <a:tcPr marR="45720">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9596279"/>
                  </a:ext>
                </a:extLst>
              </a:tr>
              <a:tr h="1320350">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kumimoji="0" lang="pt-br" sz="1100" b="0" i="0" u="none" strike="noStrike" kern="1200" cap="none" spc="0" normalizeH="0" baseline="0" noProof="0" dirty="0">
                          <a:ln>
                            <a:noFill/>
                          </a:ln>
                          <a:solidFill>
                            <a:schemeClr val="tx1"/>
                          </a:solidFill>
                          <a:effectLst/>
                          <a:uLnTx/>
                          <a:uFillTx/>
                          <a:latin typeface="+mj-lt"/>
                          <a:ea typeface="+mj-ea"/>
                          <a:cs typeface="+mj-cs"/>
                        </a:rPr>
                        <a:t>Como os </a:t>
                      </a:r>
                      <a:br>
                        <a:rPr dirty="0"/>
                      </a:br>
                      <a:r>
                        <a:rPr kumimoji="0" lang="pt-br" sz="1100" b="0" i="0" u="none" strike="noStrike" kern="1200" cap="none" spc="0" normalizeH="0" baseline="0" noProof="0" dirty="0">
                          <a:ln>
                            <a:noFill/>
                          </a:ln>
                          <a:solidFill>
                            <a:schemeClr val="tx1"/>
                          </a:solidFill>
                          <a:effectLst/>
                          <a:uLnTx/>
                          <a:uFillTx/>
                          <a:latin typeface="+mj-lt"/>
                          <a:ea typeface="+mj-ea"/>
                          <a:cs typeface="+mj-cs"/>
                        </a:rPr>
                        <a:t>a</a:t>
                      </a:r>
                      <a:r>
                        <a:rPr lang="pt-br" sz="1100" b="0" i="0" u="none" strike="noStrike" kern="1200" cap="none" spc="0" normalizeH="0" baseline="0" noProof="0" dirty="0">
                          <a:ln>
                            <a:noFill/>
                          </a:ln>
                          <a:solidFill>
                            <a:schemeClr val="tx1"/>
                          </a:solidFill>
                          <a:effectLst/>
                          <a:uLnTx/>
                          <a:uFillTx/>
                          <a:latin typeface="+mj-lt"/>
                          <a:ea typeface="+mj-ea"/>
                          <a:cs typeface="+mj-cs"/>
                        </a:rPr>
                        <a:t>gentes</a:t>
                      </a:r>
                      <a:r>
                        <a:rPr kumimoji="0" lang="pt-br" sz="1100" b="0" i="0" u="none" strike="noStrike" kern="1200" cap="none" spc="0" normalizeH="0" baseline="0" noProof="0" dirty="0">
                          <a:ln>
                            <a:noFill/>
                          </a:ln>
                          <a:solidFill>
                            <a:schemeClr val="tx1"/>
                          </a:solidFill>
                          <a:effectLst/>
                          <a:uLnTx/>
                          <a:uFillTx/>
                          <a:latin typeface="+mj-lt"/>
                          <a:ea typeface="+mj-ea"/>
                          <a:cs typeface="+mj-cs"/>
                        </a:rPr>
                        <a:t> </a:t>
                      </a:r>
                      <a:br>
                        <a:rPr dirty="0"/>
                      </a:br>
                      <a:r>
                        <a:rPr kumimoji="0" lang="pt-br" sz="1100" b="0" i="0" u="none" strike="noStrike" kern="1200" cap="none" spc="0" normalizeH="0" baseline="0" noProof="0" dirty="0">
                          <a:ln>
                            <a:noFill/>
                          </a:ln>
                          <a:solidFill>
                            <a:schemeClr val="tx1"/>
                          </a:solidFill>
                          <a:effectLst/>
                          <a:uLnTx/>
                          <a:uFillTx/>
                          <a:latin typeface="+mj-lt"/>
                          <a:ea typeface="+mj-ea"/>
                          <a:cs typeface="+mj-cs"/>
                        </a:rPr>
                        <a:t>podem ajudar</a:t>
                      </a:r>
                      <a:endParaRPr lang="en-US" sz="1100" b="0" spc="0" dirty="0">
                        <a:solidFill>
                          <a:schemeClr val="tx1"/>
                        </a:solidFill>
                        <a:latin typeface="+mj-lt"/>
                        <a:ea typeface="+mj-ea"/>
                        <a:cs typeface="+mj-cs"/>
                      </a:endParaRPr>
                    </a:p>
                  </a:txBody>
                  <a:tcPr marR="45720">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ts val="1200"/>
                        </a:lnSpc>
                        <a:spcBef>
                          <a:spcPts val="200"/>
                        </a:spcBef>
                        <a:spcAft>
                          <a:spcPts val="0"/>
                        </a:spcAft>
                        <a:buClrTx/>
                        <a:buSzTx/>
                        <a:buFontTx/>
                        <a:buNone/>
                      </a:pPr>
                      <a:r>
                        <a:rPr lang="pt-br" sz="1100" spc="0" dirty="0">
                          <a:solidFill>
                            <a:schemeClr val="tx1"/>
                          </a:solidFill>
                          <a:latin typeface="+mn-lt"/>
                          <a:ea typeface="+mn-ea"/>
                          <a:cs typeface="+mn-cs"/>
                        </a:rPr>
                        <a:t>Obtenha respostas precisas mais rapidamente, </a:t>
                      </a:r>
                      <a:r>
                        <a:rPr lang="pt-br" sz="1100" b="0" i="0" u="none" strike="noStrike" spc="0" noProof="0" dirty="0">
                          <a:solidFill>
                            <a:schemeClr val="tx1"/>
                          </a:solidFill>
                          <a:latin typeface="+mn-lt"/>
                          <a:ea typeface="+mn-ea"/>
                          <a:cs typeface="+mn-cs"/>
                        </a:rPr>
                        <a:t>com base em documentos de implantação específicos</a:t>
                      </a:r>
                      <a:endParaRPr lang="en-US" sz="1100" spc="0" dirty="0">
                        <a:solidFill>
                          <a:schemeClr val="tx1"/>
                        </a:solidFill>
                        <a:latin typeface="+mn-lt"/>
                        <a:ea typeface="+mn-ea"/>
                        <a:cs typeface="+mn-cs"/>
                      </a:endParaRP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lang="pt-br" sz="1100" spc="0" dirty="0">
                          <a:solidFill>
                            <a:schemeClr val="tx1"/>
                          </a:solidFill>
                          <a:latin typeface="+mn-lt"/>
                          <a:ea typeface="+mn-ea"/>
                          <a:cs typeface="+mn-cs"/>
                        </a:rPr>
                        <a:t>Proponha modelos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de produtos com base em critérios específicos, juntamente com opções alternativas recomendadas</a:t>
                      </a: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lang="pt-br" sz="1100" spc="0" dirty="0">
                          <a:solidFill>
                            <a:schemeClr val="tx1"/>
                          </a:solidFill>
                          <a:latin typeface="+mn-lt"/>
                          <a:ea typeface="+mn-ea"/>
                          <a:cs typeface="+mn-cs"/>
                        </a:rPr>
                        <a:t>Obtenha recomendações </a:t>
                      </a:r>
                      <a:br>
                        <a:rPr lang="pt-br" sz="1100" spc="0" dirty="0">
                          <a:solidFill>
                            <a:schemeClr val="tx1"/>
                          </a:solidFill>
                          <a:latin typeface="+mn-lt"/>
                          <a:ea typeface="+mn-ea"/>
                          <a:cs typeface="+mn-cs"/>
                        </a:rPr>
                      </a:br>
                      <a:r>
                        <a:rPr lang="pt-br" sz="1100" spc="0" dirty="0">
                          <a:solidFill>
                            <a:schemeClr val="tx1"/>
                          </a:solidFill>
                          <a:latin typeface="+mn-lt"/>
                          <a:ea typeface="+mn-ea"/>
                          <a:cs typeface="+mn-cs"/>
                        </a:rPr>
                        <a:t>de economia de custos analisando anos de relatórios financeiros</a:t>
                      </a: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lang="pt-br" sz="1100" spc="0" dirty="0">
                          <a:solidFill>
                            <a:schemeClr val="tx1"/>
                          </a:solidFill>
                          <a:latin typeface="+mn-lt"/>
                          <a:ea typeface="+mn-ea"/>
                          <a:cs typeface="+mn-cs"/>
                        </a:rPr>
                        <a:t>Forneça uma referência centralizada para atualizações de produto com base na documentação mais atual do produto </a:t>
                      </a: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kumimoji="0" lang="pt-br" sz="1100" b="0" i="0" u="none" strike="noStrike" kern="1200" cap="none" spc="0" normalizeH="0" baseline="0" noProof="0" dirty="0">
                          <a:ln>
                            <a:noFill/>
                          </a:ln>
                          <a:solidFill>
                            <a:schemeClr val="tx1"/>
                          </a:solidFill>
                          <a:effectLst/>
                          <a:uLnTx/>
                          <a:uFillTx/>
                          <a:latin typeface="+mn-lt"/>
                          <a:ea typeface="+mn-ea"/>
                          <a:cs typeface="+mn-cs"/>
                        </a:rPr>
                        <a:t>Simplifique </a:t>
                      </a:r>
                      <a:br>
                        <a:rPr kumimoji="0" lang="pt-br" sz="1100" b="0" i="0" u="none" strike="noStrike" kern="1200" cap="none" spc="0" normalizeH="0" baseline="0" noProof="0" dirty="0">
                          <a:ln>
                            <a:noFill/>
                          </a:ln>
                          <a:solidFill>
                            <a:schemeClr val="tx1"/>
                          </a:solidFill>
                          <a:effectLst/>
                          <a:uLnTx/>
                          <a:uFillTx/>
                          <a:latin typeface="+mn-lt"/>
                          <a:ea typeface="+mn-ea"/>
                          <a:cs typeface="+mn-cs"/>
                        </a:rPr>
                      </a:br>
                      <a:r>
                        <a:rPr kumimoji="0" lang="pt-br" sz="1100" b="0" i="0" u="none" strike="noStrike" kern="1200" cap="none" spc="0" normalizeH="0" baseline="0" noProof="0" dirty="0">
                          <a:ln>
                            <a:noFill/>
                          </a:ln>
                          <a:solidFill>
                            <a:schemeClr val="tx1"/>
                          </a:solidFill>
                          <a:effectLst/>
                          <a:uLnTx/>
                          <a:uFillTx/>
                          <a:latin typeface="+mn-lt"/>
                          <a:ea typeface="+mn-ea"/>
                          <a:cs typeface="+mn-cs"/>
                        </a:rPr>
                        <a:t>o aprendizado </a:t>
                      </a:r>
                      <a:br>
                        <a:rPr kumimoji="0" lang="pt-br" sz="1100" b="0" i="0" u="none" strike="noStrike" kern="1200" cap="none" spc="0" normalizeH="0" baseline="0" noProof="0" dirty="0">
                          <a:ln>
                            <a:noFill/>
                          </a:ln>
                          <a:solidFill>
                            <a:schemeClr val="tx1"/>
                          </a:solidFill>
                          <a:effectLst/>
                          <a:uLnTx/>
                          <a:uFillTx/>
                          <a:latin typeface="+mn-lt"/>
                          <a:ea typeface="+mn-ea"/>
                          <a:cs typeface="+mn-cs"/>
                        </a:rPr>
                      </a:br>
                      <a:r>
                        <a:rPr kumimoji="0" lang="pt-br" sz="1100" b="0" i="0" u="none" strike="noStrike" kern="1200" cap="none" spc="0" normalizeH="0" baseline="0" noProof="0" dirty="0">
                          <a:ln>
                            <a:noFill/>
                          </a:ln>
                          <a:solidFill>
                            <a:schemeClr val="tx1"/>
                          </a:solidFill>
                          <a:effectLst/>
                          <a:uLnTx/>
                          <a:uFillTx/>
                          <a:latin typeface="+mn-lt"/>
                          <a:ea typeface="+mn-ea"/>
                          <a:cs typeface="+mn-cs"/>
                        </a:rPr>
                        <a:t>e o consumo de informações com agentes de integração específicos da função</a:t>
                      </a:r>
                      <a:endParaRPr lang="en-US" sz="1100" spc="0" dirty="0">
                        <a:solidFill>
                          <a:schemeClr val="tx1"/>
                        </a:solidFill>
                        <a:latin typeface="+mn-lt"/>
                        <a:ea typeface="+mn-ea"/>
                        <a:cs typeface="+mn-cs"/>
                      </a:endParaRP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kumimoji="0" lang="pt-br" sz="1100" b="0" i="0" u="none" strike="noStrike" kern="1200" cap="none" spc="0" normalizeH="0" baseline="0" noProof="0" dirty="0">
                          <a:ln>
                            <a:noFill/>
                          </a:ln>
                          <a:solidFill>
                            <a:schemeClr val="tx1"/>
                          </a:solidFill>
                          <a:effectLst/>
                          <a:uLnTx/>
                          <a:uFillTx/>
                          <a:latin typeface="+mn-lt"/>
                          <a:ea typeface="+mn-ea"/>
                          <a:cs typeface="+mn-cs"/>
                        </a:rPr>
                        <a:t>Acesse o conhecimento contratual, documentos semelhantes e critérios específicos ao revisar documentos</a:t>
                      </a:r>
                      <a:endParaRPr lang="en-US" sz="1100" spc="0" dirty="0">
                        <a:solidFill>
                          <a:schemeClr val="tx1"/>
                        </a:solidFill>
                        <a:latin typeface="+mn-lt"/>
                        <a:ea typeface="+mn-ea"/>
                        <a:cs typeface="+mn-cs"/>
                      </a:endParaRPr>
                    </a:p>
                  </a:txBody>
                  <a:tcPr marR="45720">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ts val="1200"/>
                        </a:lnSpc>
                        <a:spcBef>
                          <a:spcPts val="200"/>
                        </a:spcBef>
                        <a:spcAft>
                          <a:spcPts val="0"/>
                        </a:spcAft>
                        <a:buClrTx/>
                        <a:buSzTx/>
                        <a:buFontTx/>
                        <a:buNone/>
                        <a:tabLst/>
                        <a:defRPr/>
                      </a:pPr>
                      <a:r>
                        <a:rPr kumimoji="0" lang="pt-br" sz="1100" b="0" i="0" u="none" strike="noStrike" kern="1200" cap="none" spc="0" normalizeH="0" baseline="0" noProof="0" dirty="0">
                          <a:ln>
                            <a:noFill/>
                          </a:ln>
                          <a:solidFill>
                            <a:schemeClr val="tx1"/>
                          </a:solidFill>
                          <a:effectLst/>
                          <a:uLnTx/>
                          <a:uFillTx/>
                          <a:latin typeface="+mn-lt"/>
                          <a:ea typeface="+mn-ea"/>
                          <a:cs typeface="+mn-cs"/>
                        </a:rPr>
                        <a:t>Analise os comentários do cliente em busca </a:t>
                      </a:r>
                      <a:br>
                        <a:rPr kumimoji="0" lang="pt-br" sz="1100" b="0" i="0" u="none" strike="noStrike" kern="1200" cap="none" spc="0" normalizeH="0" baseline="0" noProof="0" dirty="0">
                          <a:ln>
                            <a:noFill/>
                          </a:ln>
                          <a:solidFill>
                            <a:schemeClr val="tx1"/>
                          </a:solidFill>
                          <a:effectLst/>
                          <a:uLnTx/>
                          <a:uFillTx/>
                          <a:latin typeface="+mn-lt"/>
                          <a:ea typeface="+mn-ea"/>
                          <a:cs typeface="+mn-cs"/>
                        </a:rPr>
                      </a:br>
                      <a:r>
                        <a:rPr kumimoji="0" lang="pt-br" sz="1100" b="0" i="0" u="none" strike="noStrike" kern="1200" cap="none" spc="0" normalizeH="0" baseline="0" noProof="0" dirty="0">
                          <a:ln>
                            <a:noFill/>
                          </a:ln>
                          <a:solidFill>
                            <a:schemeClr val="tx1"/>
                          </a:solidFill>
                          <a:effectLst/>
                          <a:uLnTx/>
                          <a:uFillTx/>
                          <a:latin typeface="+mn-lt"/>
                          <a:ea typeface="+mn-ea"/>
                          <a:cs typeface="+mn-cs"/>
                        </a:rPr>
                        <a:t>de tendências e oportunidades para informar o roteiro do produto</a:t>
                      </a:r>
                      <a:endParaRPr lang="en-US" sz="1100" spc="0" dirty="0">
                        <a:solidFill>
                          <a:schemeClr val="tx1"/>
                        </a:solidFill>
                        <a:latin typeface="+mn-lt"/>
                        <a:ea typeface="+mn-ea"/>
                        <a:cs typeface="+mn-cs"/>
                      </a:endParaRPr>
                    </a:p>
                  </a:txBody>
                  <a:tcPr marR="45720">
                    <a:lnL w="635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81219429"/>
                  </a:ext>
                </a:extLst>
              </a:tr>
            </a:tbl>
          </a:graphicData>
        </a:graphic>
      </p:graphicFrame>
      <p:sp>
        <p:nvSpPr>
          <p:cNvPr id="12" name="Rectangle 11">
            <a:extLst>
              <a:ext uri="{FF2B5EF4-FFF2-40B4-BE49-F238E27FC236}">
                <a16:creationId xmlns:a16="http://schemas.microsoft.com/office/drawing/2014/main" id="{86CA576A-57E3-4797-A5C2-E93905FA4D50}"/>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grpSp>
        <p:nvGrpSpPr>
          <p:cNvPr id="3" name="Group 2">
            <a:extLst>
              <a:ext uri="{FF2B5EF4-FFF2-40B4-BE49-F238E27FC236}">
                <a16:creationId xmlns:a16="http://schemas.microsoft.com/office/drawing/2014/main" id="{179F3C10-14AA-311F-8827-B523181F8E6C}"/>
              </a:ext>
              <a:ext uri="{C183D7F6-B498-43B3-948B-1728B52AA6E4}">
                <adec:decorative xmlns:adec="http://schemas.microsoft.com/office/drawing/2017/decorative" val="1"/>
              </a:ext>
            </a:extLst>
          </p:cNvPr>
          <p:cNvGrpSpPr/>
          <p:nvPr/>
        </p:nvGrpSpPr>
        <p:grpSpPr>
          <a:xfrm>
            <a:off x="1518325" y="2257520"/>
            <a:ext cx="1318079" cy="1112044"/>
            <a:chOff x="1704521" y="1593056"/>
            <a:chExt cx="1318079" cy="1112044"/>
          </a:xfrm>
        </p:grpSpPr>
        <p:sp>
          <p:nvSpPr>
            <p:cNvPr id="23" name="TextBox 22">
              <a:extLst>
                <a:ext uri="{FF2B5EF4-FFF2-40B4-BE49-F238E27FC236}">
                  <a16:creationId xmlns:a16="http://schemas.microsoft.com/office/drawing/2014/main" id="{EA6A3559-28A1-B94F-923D-5312CD6F8820}"/>
                </a:ext>
              </a:extLst>
            </p:cNvPr>
            <p:cNvSpPr txBox="1">
              <a:spLocks/>
            </p:cNvSpPr>
            <p:nvPr/>
          </p:nvSpPr>
          <p:spPr>
            <a:xfrm>
              <a:off x="1704521"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7" name="Picture 36">
              <a:extLst>
                <a:ext uri="{FF2B5EF4-FFF2-40B4-BE49-F238E27FC236}">
                  <a16:creationId xmlns:a16="http://schemas.microsoft.com/office/drawing/2014/main" id="{7F638931-4430-5E85-B813-1BD878046C92}"/>
                </a:ext>
                <a:ext uri="{C183D7F6-B498-43B3-948B-1728B52AA6E4}">
                  <adec:decorative xmlns:adec="http://schemas.microsoft.com/office/drawing/2017/decorative" val="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741347" y="1624126"/>
              <a:ext cx="1244428" cy="1049904"/>
            </a:xfrm>
            <a:prstGeom prst="roundRect">
              <a:avLst>
                <a:gd name="adj" fmla="val 4300"/>
              </a:avLst>
            </a:prstGeom>
            <a:noFill/>
            <a:ln w="9525" cap="flat">
              <a:noFill/>
              <a:prstDash val="solid"/>
              <a:miter/>
            </a:ln>
            <a:effectLst/>
          </p:spPr>
        </p:pic>
      </p:grpSp>
      <p:grpSp>
        <p:nvGrpSpPr>
          <p:cNvPr id="4" name="Group 3">
            <a:extLst>
              <a:ext uri="{FF2B5EF4-FFF2-40B4-BE49-F238E27FC236}">
                <a16:creationId xmlns:a16="http://schemas.microsoft.com/office/drawing/2014/main" id="{169A25B8-9C0A-10B0-E65B-CB451892CA43}"/>
              </a:ext>
              <a:ext uri="{C183D7F6-B498-43B3-948B-1728B52AA6E4}">
                <adec:decorative xmlns:adec="http://schemas.microsoft.com/office/drawing/2017/decorative" val="1"/>
              </a:ext>
            </a:extLst>
          </p:cNvPr>
          <p:cNvGrpSpPr/>
          <p:nvPr/>
        </p:nvGrpSpPr>
        <p:grpSpPr>
          <a:xfrm>
            <a:off x="2969934" y="2257520"/>
            <a:ext cx="1318079" cy="1112044"/>
            <a:chOff x="3122263" y="1593056"/>
            <a:chExt cx="1318079" cy="1112044"/>
          </a:xfrm>
        </p:grpSpPr>
        <p:sp>
          <p:nvSpPr>
            <p:cNvPr id="24" name="TextBox 23">
              <a:extLst>
                <a:ext uri="{FF2B5EF4-FFF2-40B4-BE49-F238E27FC236}">
                  <a16:creationId xmlns:a16="http://schemas.microsoft.com/office/drawing/2014/main" id="{E17E47D9-CF2D-357D-14C6-E18688DAD7FE}"/>
                </a:ext>
              </a:extLst>
            </p:cNvPr>
            <p:cNvSpPr txBox="1">
              <a:spLocks/>
            </p:cNvSpPr>
            <p:nvPr/>
          </p:nvSpPr>
          <p:spPr>
            <a:xfrm>
              <a:off x="3122263"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38" name="Picture 37">
              <a:extLst>
                <a:ext uri="{FF2B5EF4-FFF2-40B4-BE49-F238E27FC236}">
                  <a16:creationId xmlns:a16="http://schemas.microsoft.com/office/drawing/2014/main" id="{AB591F7D-521D-62E6-9EBA-DFB60280CE34}"/>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159089" y="1624126"/>
              <a:ext cx="1244428" cy="1049904"/>
            </a:xfrm>
            <a:prstGeom prst="roundRect">
              <a:avLst>
                <a:gd name="adj" fmla="val 4300"/>
              </a:avLst>
            </a:prstGeom>
            <a:noFill/>
            <a:ln w="9525" cap="flat">
              <a:noFill/>
              <a:prstDash val="solid"/>
              <a:miter/>
            </a:ln>
            <a:effectLst/>
          </p:spPr>
        </p:pic>
      </p:grpSp>
      <p:grpSp>
        <p:nvGrpSpPr>
          <p:cNvPr id="6" name="Group 5">
            <a:extLst>
              <a:ext uri="{FF2B5EF4-FFF2-40B4-BE49-F238E27FC236}">
                <a16:creationId xmlns:a16="http://schemas.microsoft.com/office/drawing/2014/main" id="{FCA92F2B-1F9F-F060-133F-197DDBD16D42}"/>
              </a:ext>
              <a:ext uri="{C183D7F6-B498-43B3-948B-1728B52AA6E4}">
                <adec:decorative xmlns:adec="http://schemas.microsoft.com/office/drawing/2017/decorative" val="1"/>
              </a:ext>
            </a:extLst>
          </p:cNvPr>
          <p:cNvGrpSpPr/>
          <p:nvPr/>
        </p:nvGrpSpPr>
        <p:grpSpPr>
          <a:xfrm>
            <a:off x="4421543" y="2257520"/>
            <a:ext cx="1318079" cy="1112044"/>
            <a:chOff x="4540005" y="1593056"/>
            <a:chExt cx="1318079" cy="1112044"/>
          </a:xfrm>
        </p:grpSpPr>
        <p:sp>
          <p:nvSpPr>
            <p:cNvPr id="25" name="TextBox 24">
              <a:extLst>
                <a:ext uri="{FF2B5EF4-FFF2-40B4-BE49-F238E27FC236}">
                  <a16:creationId xmlns:a16="http://schemas.microsoft.com/office/drawing/2014/main" id="{0917D368-FE1B-5F5A-8497-885D77BB0D26}"/>
                </a:ext>
              </a:extLst>
            </p:cNvPr>
            <p:cNvSpPr txBox="1">
              <a:spLocks/>
            </p:cNvSpPr>
            <p:nvPr/>
          </p:nvSpPr>
          <p:spPr>
            <a:xfrm>
              <a:off x="4540005"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1" name="Picture 40">
              <a:extLst>
                <a:ext uri="{FF2B5EF4-FFF2-40B4-BE49-F238E27FC236}">
                  <a16:creationId xmlns:a16="http://schemas.microsoft.com/office/drawing/2014/main" id="{BB1FF8AB-998E-E4FA-B7BC-8588D5B97598}"/>
                </a:ext>
                <a:ext uri="{C183D7F6-B498-43B3-948B-1728B52AA6E4}">
                  <adec:decorative xmlns:adec="http://schemas.microsoft.com/office/drawing/2017/decorative" val="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576831" y="1624126"/>
              <a:ext cx="1244428" cy="1049904"/>
            </a:xfrm>
            <a:prstGeom prst="roundRect">
              <a:avLst>
                <a:gd name="adj" fmla="val 4300"/>
              </a:avLst>
            </a:prstGeom>
            <a:noFill/>
            <a:ln w="9525" cap="flat">
              <a:noFill/>
              <a:prstDash val="solid"/>
              <a:miter/>
            </a:ln>
            <a:effectLst/>
          </p:spPr>
        </p:pic>
      </p:grpSp>
      <p:grpSp>
        <p:nvGrpSpPr>
          <p:cNvPr id="7" name="Group 6">
            <a:extLst>
              <a:ext uri="{FF2B5EF4-FFF2-40B4-BE49-F238E27FC236}">
                <a16:creationId xmlns:a16="http://schemas.microsoft.com/office/drawing/2014/main" id="{41B8454B-5D03-08B2-CEE6-B7FAE5412A0B}"/>
              </a:ext>
              <a:ext uri="{C183D7F6-B498-43B3-948B-1728B52AA6E4}">
                <adec:decorative xmlns:adec="http://schemas.microsoft.com/office/drawing/2017/decorative" val="1"/>
              </a:ext>
            </a:extLst>
          </p:cNvPr>
          <p:cNvGrpSpPr/>
          <p:nvPr/>
        </p:nvGrpSpPr>
        <p:grpSpPr>
          <a:xfrm>
            <a:off x="5873152" y="2257520"/>
            <a:ext cx="1318079" cy="1112044"/>
            <a:chOff x="5957747" y="1593056"/>
            <a:chExt cx="1318079" cy="1112044"/>
          </a:xfrm>
        </p:grpSpPr>
        <p:sp>
          <p:nvSpPr>
            <p:cNvPr id="26" name="TextBox 25">
              <a:extLst>
                <a:ext uri="{FF2B5EF4-FFF2-40B4-BE49-F238E27FC236}">
                  <a16:creationId xmlns:a16="http://schemas.microsoft.com/office/drawing/2014/main" id="{FDB5D157-6909-A46C-5028-D61E3B98A2E4}"/>
                </a:ext>
              </a:extLst>
            </p:cNvPr>
            <p:cNvSpPr txBox="1">
              <a:spLocks/>
            </p:cNvSpPr>
            <p:nvPr/>
          </p:nvSpPr>
          <p:spPr>
            <a:xfrm>
              <a:off x="5957747"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2" name="Picture 41">
              <a:extLst>
                <a:ext uri="{FF2B5EF4-FFF2-40B4-BE49-F238E27FC236}">
                  <a16:creationId xmlns:a16="http://schemas.microsoft.com/office/drawing/2014/main" id="{E1054ABB-9F25-65FF-C911-310D46769536}"/>
                </a:ext>
                <a:ext uri="{C183D7F6-B498-43B3-948B-1728B52AA6E4}">
                  <adec:decorative xmlns:adec="http://schemas.microsoft.com/office/drawing/2017/decorative" val="1"/>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5994573" y="1624126"/>
              <a:ext cx="1244428" cy="1049904"/>
            </a:xfrm>
            <a:prstGeom prst="roundRect">
              <a:avLst>
                <a:gd name="adj" fmla="val 4300"/>
              </a:avLst>
            </a:prstGeom>
            <a:noFill/>
            <a:ln w="9525" cap="flat">
              <a:noFill/>
              <a:prstDash val="solid"/>
              <a:miter/>
            </a:ln>
            <a:effectLst/>
          </p:spPr>
        </p:pic>
      </p:grpSp>
      <p:grpSp>
        <p:nvGrpSpPr>
          <p:cNvPr id="8" name="Group 7">
            <a:extLst>
              <a:ext uri="{FF2B5EF4-FFF2-40B4-BE49-F238E27FC236}">
                <a16:creationId xmlns:a16="http://schemas.microsoft.com/office/drawing/2014/main" id="{58D6F468-8DCD-FC7E-E2D5-C88D37EDDA1B}"/>
              </a:ext>
              <a:ext uri="{C183D7F6-B498-43B3-948B-1728B52AA6E4}">
                <adec:decorative xmlns:adec="http://schemas.microsoft.com/office/drawing/2017/decorative" val="1"/>
              </a:ext>
            </a:extLst>
          </p:cNvPr>
          <p:cNvGrpSpPr/>
          <p:nvPr/>
        </p:nvGrpSpPr>
        <p:grpSpPr>
          <a:xfrm>
            <a:off x="7324761" y="2257520"/>
            <a:ext cx="1318079" cy="1112044"/>
            <a:chOff x="7375489" y="1593056"/>
            <a:chExt cx="1318079" cy="1112044"/>
          </a:xfrm>
        </p:grpSpPr>
        <p:sp>
          <p:nvSpPr>
            <p:cNvPr id="27" name="TextBox 26">
              <a:extLst>
                <a:ext uri="{FF2B5EF4-FFF2-40B4-BE49-F238E27FC236}">
                  <a16:creationId xmlns:a16="http://schemas.microsoft.com/office/drawing/2014/main" id="{37B4EAC1-65CD-15B4-45B0-2B3091BBAB52}"/>
                </a:ext>
              </a:extLst>
            </p:cNvPr>
            <p:cNvSpPr txBox="1">
              <a:spLocks/>
            </p:cNvSpPr>
            <p:nvPr/>
          </p:nvSpPr>
          <p:spPr>
            <a:xfrm>
              <a:off x="7375489"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3" name="Picture 42">
              <a:extLst>
                <a:ext uri="{FF2B5EF4-FFF2-40B4-BE49-F238E27FC236}">
                  <a16:creationId xmlns:a16="http://schemas.microsoft.com/office/drawing/2014/main" id="{CB3A012F-CB8C-33F1-652C-E2A4E2711FB3}"/>
                </a:ext>
                <a:ext uri="{C183D7F6-B498-43B3-948B-1728B52AA6E4}">
                  <adec:decorative xmlns:adec="http://schemas.microsoft.com/office/drawing/2017/decorative" val="1"/>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7412315" y="1624126"/>
              <a:ext cx="1244428" cy="1049904"/>
            </a:xfrm>
            <a:prstGeom prst="roundRect">
              <a:avLst>
                <a:gd name="adj" fmla="val 4300"/>
              </a:avLst>
            </a:prstGeom>
            <a:noFill/>
            <a:ln w="9525" cap="flat">
              <a:noFill/>
              <a:prstDash val="solid"/>
              <a:miter/>
            </a:ln>
            <a:effectLst/>
          </p:spPr>
        </p:pic>
      </p:grpSp>
      <p:grpSp>
        <p:nvGrpSpPr>
          <p:cNvPr id="9" name="Group 8">
            <a:extLst>
              <a:ext uri="{FF2B5EF4-FFF2-40B4-BE49-F238E27FC236}">
                <a16:creationId xmlns:a16="http://schemas.microsoft.com/office/drawing/2014/main" id="{B1E8C5BA-AF63-1FE5-DE7B-57F1EEAC0788}"/>
              </a:ext>
              <a:ext uri="{C183D7F6-B498-43B3-948B-1728B52AA6E4}">
                <adec:decorative xmlns:adec="http://schemas.microsoft.com/office/drawing/2017/decorative" val="1"/>
              </a:ext>
            </a:extLst>
          </p:cNvPr>
          <p:cNvGrpSpPr/>
          <p:nvPr/>
        </p:nvGrpSpPr>
        <p:grpSpPr>
          <a:xfrm>
            <a:off x="8776370" y="2257520"/>
            <a:ext cx="1318079" cy="1112044"/>
            <a:chOff x="8793231" y="1593056"/>
            <a:chExt cx="1318079" cy="1112044"/>
          </a:xfrm>
        </p:grpSpPr>
        <p:sp>
          <p:nvSpPr>
            <p:cNvPr id="28" name="TextBox 27">
              <a:extLst>
                <a:ext uri="{FF2B5EF4-FFF2-40B4-BE49-F238E27FC236}">
                  <a16:creationId xmlns:a16="http://schemas.microsoft.com/office/drawing/2014/main" id="{2FC8BB0B-1A08-BF57-6E56-21097BF0CC60}"/>
                </a:ext>
              </a:extLst>
            </p:cNvPr>
            <p:cNvSpPr txBox="1">
              <a:spLocks/>
            </p:cNvSpPr>
            <p:nvPr/>
          </p:nvSpPr>
          <p:spPr>
            <a:xfrm>
              <a:off x="8793231"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4" name="Picture 43">
              <a:extLst>
                <a:ext uri="{FF2B5EF4-FFF2-40B4-BE49-F238E27FC236}">
                  <a16:creationId xmlns:a16="http://schemas.microsoft.com/office/drawing/2014/main" id="{718B2EDF-0A03-E339-A3CD-E1AD14027561}"/>
                </a:ext>
                <a:ext uri="{C183D7F6-B498-43B3-948B-1728B52AA6E4}">
                  <adec:decorative xmlns:adec="http://schemas.microsoft.com/office/drawing/2017/decorative" val="1"/>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8830057" y="1624126"/>
              <a:ext cx="1244428" cy="1049904"/>
            </a:xfrm>
            <a:prstGeom prst="roundRect">
              <a:avLst>
                <a:gd name="adj" fmla="val 4300"/>
              </a:avLst>
            </a:prstGeom>
            <a:noFill/>
            <a:ln w="9525" cap="flat">
              <a:noFill/>
              <a:prstDash val="solid"/>
              <a:miter/>
            </a:ln>
            <a:effectLst/>
          </p:spPr>
        </p:pic>
      </p:grpSp>
      <p:grpSp>
        <p:nvGrpSpPr>
          <p:cNvPr id="10" name="Group 9">
            <a:extLst>
              <a:ext uri="{FF2B5EF4-FFF2-40B4-BE49-F238E27FC236}">
                <a16:creationId xmlns:a16="http://schemas.microsoft.com/office/drawing/2014/main" id="{19D7081F-0D36-93AA-C16D-5C512E7F653F}"/>
              </a:ext>
              <a:ext uri="{C183D7F6-B498-43B3-948B-1728B52AA6E4}">
                <adec:decorative xmlns:adec="http://schemas.microsoft.com/office/drawing/2017/decorative" val="1"/>
              </a:ext>
            </a:extLst>
          </p:cNvPr>
          <p:cNvGrpSpPr/>
          <p:nvPr/>
        </p:nvGrpSpPr>
        <p:grpSpPr>
          <a:xfrm>
            <a:off x="10227976" y="2257520"/>
            <a:ext cx="1318079" cy="1112044"/>
            <a:chOff x="10210973" y="1593056"/>
            <a:chExt cx="1318079" cy="1112044"/>
          </a:xfrm>
        </p:grpSpPr>
        <p:sp>
          <p:nvSpPr>
            <p:cNvPr id="29" name="TextBox 28">
              <a:extLst>
                <a:ext uri="{FF2B5EF4-FFF2-40B4-BE49-F238E27FC236}">
                  <a16:creationId xmlns:a16="http://schemas.microsoft.com/office/drawing/2014/main" id="{3F7B63F8-F064-073F-BFF7-D50C77564691}"/>
                </a:ext>
              </a:extLst>
            </p:cNvPr>
            <p:cNvSpPr txBox="1">
              <a:spLocks/>
            </p:cNvSpPr>
            <p:nvPr/>
          </p:nvSpPr>
          <p:spPr>
            <a:xfrm>
              <a:off x="10210973" y="1593056"/>
              <a:ext cx="1318079" cy="1112044"/>
            </a:xfrm>
            <a:prstGeom prst="roundRect">
              <a:avLst>
                <a:gd name="adj" fmla="val 6400"/>
              </a:avLst>
            </a:prstGeom>
            <a:solidFill>
              <a:srgbClr val="F0ECF8"/>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800"/>
                </a:spcAft>
                <a:buClrTx/>
                <a:buSzTx/>
                <a:buFontTx/>
                <a:buNone/>
                <a:tabLst/>
                <a:defRPr/>
              </a:pPr>
              <a:endParaRPr kumimoji="0" lang="en-US" sz="3600" b="0" i="0" u="none" strike="noStrike" kern="1200" cap="none" spc="0" normalizeH="0" baseline="0" noProof="0">
                <a:ln>
                  <a:noFill/>
                </a:ln>
                <a:solidFill>
                  <a:srgbClr val="091F2C"/>
                </a:solidFill>
                <a:effectLst/>
                <a:uLnTx/>
                <a:uFillTx/>
                <a:latin typeface="Segoe Sans Display Semibold"/>
                <a:ea typeface="+mn-ea"/>
                <a:cs typeface="Segoe Sans Display Semibold" pitchFamily="2" charset="0"/>
              </a:endParaRPr>
            </a:p>
          </p:txBody>
        </p:sp>
        <p:pic>
          <p:nvPicPr>
            <p:cNvPr id="45" name="Picture 44">
              <a:extLst>
                <a:ext uri="{FF2B5EF4-FFF2-40B4-BE49-F238E27FC236}">
                  <a16:creationId xmlns:a16="http://schemas.microsoft.com/office/drawing/2014/main" id="{C5DF9797-3219-DD3B-9AE9-A734E2076596}"/>
                </a:ext>
                <a:ext uri="{C183D7F6-B498-43B3-948B-1728B52AA6E4}">
                  <adec:decorative xmlns:adec="http://schemas.microsoft.com/office/drawing/2017/decorative" val="1"/>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10247799" y="1624126"/>
              <a:ext cx="1244428" cy="1049904"/>
            </a:xfrm>
            <a:prstGeom prst="roundRect">
              <a:avLst>
                <a:gd name="adj" fmla="val 4268"/>
              </a:avLst>
            </a:prstGeom>
            <a:noFill/>
            <a:ln w="9525" cap="flat">
              <a:noFill/>
              <a:prstDash val="solid"/>
              <a:miter/>
            </a:ln>
            <a:effectLst/>
          </p:spPr>
        </p:pic>
      </p:grpSp>
      <p:sp>
        <p:nvSpPr>
          <p:cNvPr id="2" name="Title 1">
            <a:extLst>
              <a:ext uri="{FF2B5EF4-FFF2-40B4-BE49-F238E27FC236}">
                <a16:creationId xmlns:a16="http://schemas.microsoft.com/office/drawing/2014/main" id="{ADAA9245-CE3E-66F4-B487-374BC444693C}"/>
              </a:ext>
            </a:extLst>
          </p:cNvPr>
          <p:cNvSpPr>
            <a:spLocks noGrp="1"/>
          </p:cNvSpPr>
          <p:nvPr>
            <p:ph type="title"/>
          </p:nvPr>
        </p:nvSpPr>
        <p:spPr>
          <a:xfrm>
            <a:off x="588263" y="512064"/>
            <a:ext cx="11018520" cy="276999"/>
          </a:xfrm>
        </p:spPr>
        <p:txBody>
          <a:bodyPr>
            <a:spAutoFit/>
          </a:bodyPr>
          <a:lstStyle/>
          <a:p>
            <a:r>
              <a:rPr lang="pt-br">
                <a:solidFill>
                  <a:schemeClr val="bg1"/>
                </a:solidFill>
                <a:ea typeface="+mj-ea"/>
                <a:cs typeface="+mj-cs"/>
              </a:rPr>
              <a:t>Exemplos de casos de uso de agentes do SharePoint</a:t>
            </a:r>
          </a:p>
        </p:txBody>
      </p:sp>
      <p:sp>
        <p:nvSpPr>
          <p:cNvPr id="21" name="Text Placeholder 20">
            <a:extLst>
              <a:ext uri="{FF2B5EF4-FFF2-40B4-BE49-F238E27FC236}">
                <a16:creationId xmlns:a16="http://schemas.microsoft.com/office/drawing/2014/main" id="{E55EB0A5-A586-38E7-0D87-853DA538A084}"/>
              </a:ext>
            </a:extLst>
          </p:cNvPr>
          <p:cNvSpPr>
            <a:spLocks noGrp="1"/>
          </p:cNvSpPr>
          <p:nvPr>
            <p:ph type="body" sz="quarter" idx="10"/>
          </p:nvPr>
        </p:nvSpPr>
        <p:spPr>
          <a:xfrm>
            <a:off x="588263" y="1004500"/>
            <a:ext cx="11018520" cy="276999"/>
          </a:xfrm>
        </p:spPr>
        <p:txBody>
          <a:bodyPr/>
          <a:lstStyle/>
          <a:p>
            <a:r>
              <a:rPr lang="pt-br">
                <a:solidFill>
                  <a:schemeClr val="bg1"/>
                </a:solidFill>
                <a:ea typeface="+mj-ea"/>
                <a:cs typeface="+mj-cs"/>
              </a:rPr>
              <a:t>Consulte o </a:t>
            </a:r>
            <a:r>
              <a:rPr lang="pt-br">
                <a:solidFill>
                  <a:schemeClr val="accent1">
                    <a:lumMod val="20000"/>
                    <a:lumOff val="80000"/>
                  </a:schemeClr>
                </a:solidFill>
                <a:ea typeface="+mj-ea"/>
                <a:cs typeface="+mj-cs"/>
                <a:hlinkClick r:id="rId16" action="ppaction://hlinksldjump">
                  <a:extLst>
                    <a:ext uri="{A12FA001-AC4F-418D-AE19-62706E023703}">
                      <ahyp:hlinkClr xmlns:ahyp="http://schemas.microsoft.com/office/drawing/2018/hyperlinkcolor" val="tx"/>
                    </a:ext>
                  </a:extLst>
                </a:hlinkClick>
              </a:rPr>
              <a:t>Apêndice C</a:t>
            </a:r>
            <a:r>
              <a:rPr lang="pt-br">
                <a:solidFill>
                  <a:schemeClr val="bg1"/>
                </a:solidFill>
                <a:ea typeface="+mj-ea"/>
                <a:cs typeface="+mj-cs"/>
              </a:rPr>
              <a:t> para saber mais</a:t>
            </a:r>
          </a:p>
        </p:txBody>
      </p:sp>
      <p:sp>
        <p:nvSpPr>
          <p:cNvPr id="15" name="Text Placeholder 29">
            <a:extLst>
              <a:ext uri="{FF2B5EF4-FFF2-40B4-BE49-F238E27FC236}">
                <a16:creationId xmlns:a16="http://schemas.microsoft.com/office/drawing/2014/main" id="{2782A6B1-3638-5DEB-9B64-0FF42C53BB9C}"/>
              </a:ext>
            </a:extLst>
          </p:cNvPr>
          <p:cNvSpPr txBox="1">
            <a:spLocks/>
          </p:cNvSpPr>
          <p:nvPr/>
        </p:nvSpPr>
        <p:spPr>
          <a:xfrm>
            <a:off x="588263" y="1575056"/>
            <a:ext cx="11018520" cy="553998"/>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tab pos="635000" algn="l"/>
              </a:tabLst>
              <a:defRPr/>
            </a:pP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pitchFamily="2" charset="0"/>
              </a:rPr>
              <a:t>Cada site do SharePoint inclui um agente com base no conteúdo do site ou, com um só clique, os usuários podem criar e compartilhar um agente personalizado que acessa somente as informações selecionadas.</a:t>
            </a:r>
          </a:p>
        </p:txBody>
      </p:sp>
      <p:sp>
        <p:nvSpPr>
          <p:cNvPr id="19" name="Content Placeholder 217">
            <a:extLst>
              <a:ext uri="{FF2B5EF4-FFF2-40B4-BE49-F238E27FC236}">
                <a16:creationId xmlns:a16="http://schemas.microsoft.com/office/drawing/2014/main" id="{FF2E4F15-0BE0-54A9-55D6-09F1230D6997}"/>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pt-br" sz="1400" b="0" i="0" u="none" strike="noStrike" kern="1200" cap="none" spc="0" normalizeH="0" baseline="0" noProof="0">
                <a:ln>
                  <a:noFill/>
                </a:ln>
                <a:solidFill>
                  <a:srgbClr val="FFFFFF"/>
                </a:solidFill>
                <a:effectLst/>
                <a:uLnTx/>
                <a:uFillTx/>
                <a:latin typeface="Segoe Sans Display Semibold"/>
                <a:ea typeface="+mj-ea"/>
                <a:cs typeface="+mj-cs"/>
              </a:rPr>
              <a:t>Agentes do SharePoint</a:t>
            </a:r>
          </a:p>
        </p:txBody>
      </p:sp>
    </p:spTree>
    <p:extLst>
      <p:ext uri="{BB962C8B-B14F-4D97-AF65-F5344CB8AC3E}">
        <p14:creationId xmlns:p14="http://schemas.microsoft.com/office/powerpoint/2010/main" val="22682868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BE3E7-0C20-EDE7-CA70-B7768A1EE672}"/>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133CD0CD-7D0A-6593-8CEB-D409009D3B0C}"/>
              </a:ext>
              <a:ext uri="{C183D7F6-B498-43B3-948B-1728B52AA6E4}">
                <adec:decorative xmlns:adec="http://schemas.microsoft.com/office/drawing/2017/decorative" val="1"/>
              </a:ext>
            </a:extLst>
          </p:cNvPr>
          <p:cNvSpPr/>
          <p:nvPr/>
        </p:nvSpPr>
        <p:spPr>
          <a:xfrm>
            <a:off x="0" y="1"/>
            <a:ext cx="12192000" cy="1419224"/>
          </a:xfrm>
          <a:prstGeom prst="rect">
            <a:avLst/>
          </a:prstGeom>
          <a:solidFill>
            <a:srgbClr val="115D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1F2C"/>
              </a:solidFill>
              <a:latin typeface="Segoe Sans Display"/>
            </a:endParaRPr>
          </a:p>
        </p:txBody>
      </p:sp>
      <p:sp>
        <p:nvSpPr>
          <p:cNvPr id="3" name="Rectangle 2">
            <a:extLst>
              <a:ext uri="{FF2B5EF4-FFF2-40B4-BE49-F238E27FC236}">
                <a16:creationId xmlns:a16="http://schemas.microsoft.com/office/drawing/2014/main" id="{E06FCEB5-1D1B-84B3-8EF4-592A49982FAC}"/>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5EA2F48A-3101-57B3-F557-9A7A69290ABC}"/>
              </a:ext>
              <a:ext uri="{C183D7F6-B498-43B3-948B-1728B52AA6E4}">
                <adec:decorative xmlns:adec="http://schemas.microsoft.com/office/drawing/2017/decorative" val="1"/>
              </a:ext>
            </a:extLst>
          </p:cNvPr>
          <p:cNvSpPr>
            <a:spLocks/>
          </p:cNvSpPr>
          <p:nvPr/>
        </p:nvSpPr>
        <p:spPr bwMode="auto">
          <a:xfrm>
            <a:off x="588963"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Rounded Corners 16">
            <a:extLst>
              <a:ext uri="{FF2B5EF4-FFF2-40B4-BE49-F238E27FC236}">
                <a16:creationId xmlns:a16="http://schemas.microsoft.com/office/drawing/2014/main" id="{DF4587F8-3B64-36FE-F183-AAC30348E000}"/>
              </a:ext>
              <a:ext uri="{C183D7F6-B498-43B3-948B-1728B52AA6E4}">
                <adec:decorative xmlns:adec="http://schemas.microsoft.com/office/drawing/2017/decorative" val="1"/>
              </a:ext>
            </a:extLst>
          </p:cNvPr>
          <p:cNvSpPr>
            <a:spLocks/>
          </p:cNvSpPr>
          <p:nvPr/>
        </p:nvSpPr>
        <p:spPr bwMode="auto">
          <a:xfrm>
            <a:off x="3371851"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0D25BA29-09D2-96D5-B77D-125466D7384E}"/>
              </a:ext>
              <a:ext uri="{C183D7F6-B498-43B3-948B-1728B52AA6E4}">
                <adec:decorative xmlns:adec="http://schemas.microsoft.com/office/drawing/2017/decorative" val="1"/>
              </a:ext>
            </a:extLst>
          </p:cNvPr>
          <p:cNvSpPr>
            <a:spLocks/>
          </p:cNvSpPr>
          <p:nvPr/>
        </p:nvSpPr>
        <p:spPr bwMode="auto">
          <a:xfrm>
            <a:off x="6154739"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9" name="Rectangle: Rounded Corners 18">
            <a:extLst>
              <a:ext uri="{FF2B5EF4-FFF2-40B4-BE49-F238E27FC236}">
                <a16:creationId xmlns:a16="http://schemas.microsoft.com/office/drawing/2014/main" id="{773ABF15-2196-DE69-E3DD-CB621991F940}"/>
              </a:ext>
              <a:ext uri="{C183D7F6-B498-43B3-948B-1728B52AA6E4}">
                <adec:decorative xmlns:adec="http://schemas.microsoft.com/office/drawing/2017/decorative" val="1"/>
              </a:ext>
            </a:extLst>
          </p:cNvPr>
          <p:cNvSpPr>
            <a:spLocks/>
          </p:cNvSpPr>
          <p:nvPr/>
        </p:nvSpPr>
        <p:spPr bwMode="auto">
          <a:xfrm>
            <a:off x="8937627"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0" name="Rectangle: Rounded Corners 19">
            <a:extLst>
              <a:ext uri="{FF2B5EF4-FFF2-40B4-BE49-F238E27FC236}">
                <a16:creationId xmlns:a16="http://schemas.microsoft.com/office/drawing/2014/main" id="{10055BC1-7E6A-C2E2-18E3-56E4252DC106}"/>
              </a:ext>
              <a:ext uri="{C183D7F6-B498-43B3-948B-1728B52AA6E4}">
                <adec:decorative xmlns:adec="http://schemas.microsoft.com/office/drawing/2017/decorative" val="1"/>
              </a:ext>
            </a:extLst>
          </p:cNvPr>
          <p:cNvSpPr>
            <a:spLocks/>
          </p:cNvSpPr>
          <p:nvPr/>
        </p:nvSpPr>
        <p:spPr bwMode="auto">
          <a:xfrm>
            <a:off x="588963"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1" name="Rectangle: Rounded Corners 20">
            <a:extLst>
              <a:ext uri="{FF2B5EF4-FFF2-40B4-BE49-F238E27FC236}">
                <a16:creationId xmlns:a16="http://schemas.microsoft.com/office/drawing/2014/main" id="{146C7436-E9B5-C1E7-B1C7-B3B52FFB1CF1}"/>
              </a:ext>
              <a:ext uri="{C183D7F6-B498-43B3-948B-1728B52AA6E4}">
                <adec:decorative xmlns:adec="http://schemas.microsoft.com/office/drawing/2017/decorative" val="1"/>
              </a:ext>
            </a:extLst>
          </p:cNvPr>
          <p:cNvSpPr>
            <a:spLocks/>
          </p:cNvSpPr>
          <p:nvPr/>
        </p:nvSpPr>
        <p:spPr bwMode="auto">
          <a:xfrm>
            <a:off x="3371851"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2" name="Rectangle: Rounded Corners 21">
            <a:extLst>
              <a:ext uri="{FF2B5EF4-FFF2-40B4-BE49-F238E27FC236}">
                <a16:creationId xmlns:a16="http://schemas.microsoft.com/office/drawing/2014/main" id="{F141661C-6A1B-588B-77C0-81EA4C44BDA5}"/>
              </a:ext>
              <a:ext uri="{C183D7F6-B498-43B3-948B-1728B52AA6E4}">
                <adec:decorative xmlns:adec="http://schemas.microsoft.com/office/drawing/2017/decorative" val="1"/>
              </a:ext>
            </a:extLst>
          </p:cNvPr>
          <p:cNvSpPr>
            <a:spLocks/>
          </p:cNvSpPr>
          <p:nvPr/>
        </p:nvSpPr>
        <p:spPr bwMode="auto">
          <a:xfrm>
            <a:off x="6154739"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3" name="Rectangle: Rounded Corners 22">
            <a:extLst>
              <a:ext uri="{FF2B5EF4-FFF2-40B4-BE49-F238E27FC236}">
                <a16:creationId xmlns:a16="http://schemas.microsoft.com/office/drawing/2014/main" id="{5ACEA248-1222-8E26-ABCB-9049F781FC90}"/>
              </a:ext>
              <a:ext uri="{C183D7F6-B498-43B3-948B-1728B52AA6E4}">
                <adec:decorative xmlns:adec="http://schemas.microsoft.com/office/drawing/2017/decorative" val="1"/>
              </a:ext>
            </a:extLst>
          </p:cNvPr>
          <p:cNvSpPr>
            <a:spLocks/>
          </p:cNvSpPr>
          <p:nvPr/>
        </p:nvSpPr>
        <p:spPr bwMode="auto">
          <a:xfrm>
            <a:off x="8937627"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4" name="Title 13">
            <a:extLst>
              <a:ext uri="{FF2B5EF4-FFF2-40B4-BE49-F238E27FC236}">
                <a16:creationId xmlns:a16="http://schemas.microsoft.com/office/drawing/2014/main" id="{4AA743BB-3786-445A-6066-84AA70178A1C}"/>
              </a:ext>
            </a:extLst>
          </p:cNvPr>
          <p:cNvSpPr>
            <a:spLocks noGrp="1"/>
          </p:cNvSpPr>
          <p:nvPr>
            <p:ph type="title"/>
          </p:nvPr>
        </p:nvSpPr>
        <p:spPr>
          <a:xfrm>
            <a:off x="588962" y="512064"/>
            <a:ext cx="11182123" cy="492125"/>
          </a:xfrm>
        </p:spPr>
        <p:txBody>
          <a:bodyPr wrap="square">
            <a:spAutoFit/>
          </a:bodyPr>
          <a:lstStyle/>
          <a:p>
            <a:r>
              <a:rPr lang="pt-br">
                <a:solidFill>
                  <a:schemeClr val="bg1"/>
                </a:solidFill>
                <a:ea typeface="+mj-ea"/>
                <a:cs typeface="+mj-cs"/>
              </a:rPr>
              <a:t>Criar agentes no SharePoint | Etapas resumidas</a:t>
            </a:r>
          </a:p>
        </p:txBody>
      </p:sp>
      <p:sp>
        <p:nvSpPr>
          <p:cNvPr id="15" name="Text Placeholder 14">
            <a:extLst>
              <a:ext uri="{FF2B5EF4-FFF2-40B4-BE49-F238E27FC236}">
                <a16:creationId xmlns:a16="http://schemas.microsoft.com/office/drawing/2014/main" id="{5C45D465-7B91-8A72-12C9-1FA8464218E1}"/>
              </a:ext>
            </a:extLst>
          </p:cNvPr>
          <p:cNvSpPr>
            <a:spLocks noGrp="1"/>
          </p:cNvSpPr>
          <p:nvPr>
            <p:ph type="body" sz="quarter" idx="10"/>
          </p:nvPr>
        </p:nvSpPr>
        <p:spPr>
          <a:xfrm>
            <a:off x="588263" y="1004500"/>
            <a:ext cx="11018520" cy="276999"/>
          </a:xfrm>
        </p:spPr>
        <p:txBody>
          <a:bodyPr/>
          <a:lstStyle/>
          <a:p>
            <a:r>
              <a:rPr lang="pt-br">
                <a:solidFill>
                  <a:schemeClr val="bg1"/>
                </a:solidFill>
                <a:ea typeface="+mj-ea"/>
                <a:cs typeface="+mj-cs"/>
              </a:rPr>
              <a:t>Para obter mais informações – </a:t>
            </a:r>
            <a:r>
              <a:rPr lang="pt-br">
                <a:solidFill>
                  <a:schemeClr val="accent1">
                    <a:lumMod val="20000"/>
                    <a:lumOff val="80000"/>
                  </a:schemeClr>
                </a:solidFill>
                <a:ea typeface="+mj-ea"/>
                <a:cs typeface="+mj-cs"/>
                <a:hlinkClick r:id="rId3">
                  <a:extLst>
                    <a:ext uri="{A12FA001-AC4F-418D-AE19-62706E023703}">
                      <ahyp:hlinkClr xmlns:ahyp="http://schemas.microsoft.com/office/drawing/2018/hyperlinkcolor" val="tx"/>
                    </a:ext>
                  </a:extLst>
                </a:hlinkClick>
              </a:rPr>
              <a:t>Introdução a agentes no SharePoint</a:t>
            </a:r>
            <a:endParaRPr lang="en-US">
              <a:solidFill>
                <a:schemeClr val="accent1">
                  <a:lumMod val="20000"/>
                  <a:lumOff val="80000"/>
                </a:schemeClr>
              </a:solidFill>
              <a:ea typeface="+mj-ea"/>
              <a:cs typeface="+mj-cs"/>
            </a:endParaRPr>
          </a:p>
        </p:txBody>
      </p:sp>
      <p:pic>
        <p:nvPicPr>
          <p:cNvPr id="74" name="Picture 73" descr="Captura de tela com o título &quot;Site de RH da empresa&quot; ilustrando o processo de acesso a agentes no SharePoint.">
            <a:extLst>
              <a:ext uri="{FF2B5EF4-FFF2-40B4-BE49-F238E27FC236}">
                <a16:creationId xmlns:a16="http://schemas.microsoft.com/office/drawing/2014/main" id="{DC301243-0F25-7161-ACFC-E541F9F07D2E}"/>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2172" t="-1811" r="-22172" b="-1811"/>
          <a:stretch/>
        </p:blipFill>
        <p:spPr>
          <a:xfrm>
            <a:off x="644936"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32" name="TextBox 31">
            <a:extLst>
              <a:ext uri="{FF2B5EF4-FFF2-40B4-BE49-F238E27FC236}">
                <a16:creationId xmlns:a16="http://schemas.microsoft.com/office/drawing/2014/main" id="{8A5D1011-297D-A747-50B7-44A582E2FE06}"/>
              </a:ext>
            </a:extLst>
          </p:cNvPr>
          <p:cNvSpPr txBox="1"/>
          <p:nvPr/>
        </p:nvSpPr>
        <p:spPr>
          <a:xfrm>
            <a:off x="588963" y="3011550"/>
            <a:ext cx="2556645" cy="71301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1</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Acessar agentes no SharePoint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Abra uma biblioteca do SharePoint e clique em "Criar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um agente" na barra de ações. Na tela "Seu novo agente", escolha o botão Editar. </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pic>
        <p:nvPicPr>
          <p:cNvPr id="76" name="Picture 75" descr="Captura de tela mostrando um menu pop-up demonstrando o processo de edição do agente do Copilot e adição de uma descrição.">
            <a:extLst>
              <a:ext uri="{FF2B5EF4-FFF2-40B4-BE49-F238E27FC236}">
                <a16:creationId xmlns:a16="http://schemas.microsoft.com/office/drawing/2014/main" id="{5F73D969-56CA-C8C6-963C-B0C4BF5768EF}"/>
              </a:ext>
              <a:ext uri="{C183D7F6-B498-43B3-948B-1728B52AA6E4}">
                <adec:decorative xmlns:adec="http://schemas.microsoft.com/office/drawing/2017/decorative" val="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9410" t="-1811" r="-19410" b="-1811"/>
          <a:stretch/>
        </p:blipFill>
        <p:spPr>
          <a:xfrm>
            <a:off x="3427824"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33" name="TextBox 32">
            <a:extLst>
              <a:ext uri="{FF2B5EF4-FFF2-40B4-BE49-F238E27FC236}">
                <a16:creationId xmlns:a16="http://schemas.microsoft.com/office/drawing/2014/main" id="{25FACE41-E9C6-F495-13D2-477D7C69E614}"/>
              </a:ext>
            </a:extLst>
          </p:cNvPr>
          <p:cNvSpPr txBox="1"/>
          <p:nvPr/>
        </p:nvSpPr>
        <p:spPr>
          <a:xfrm>
            <a:off x="3409165" y="3011550"/>
            <a:ext cx="2556645" cy="589905"/>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2</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a:ln>
                  <a:noFill/>
                </a:ln>
                <a:solidFill>
                  <a:srgbClr val="091F2C"/>
                </a:solidFill>
                <a:effectLst/>
                <a:uLnTx/>
                <a:uFillTx/>
                <a:latin typeface="Segoe Sans Display Semibold"/>
                <a:ea typeface="+mn-ea"/>
                <a:cs typeface="+mn-cs"/>
              </a:rPr>
              <a:t>Editar o novo agente do Copilot</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a:ln>
                  <a:noFill/>
                </a:ln>
                <a:solidFill>
                  <a:srgbClr val="091F2C"/>
                </a:solidFill>
                <a:effectLst/>
                <a:uLnTx/>
                <a:uFillTx/>
                <a:latin typeface="Segoe Sans Display"/>
                <a:ea typeface="+mn-ea"/>
                <a:cs typeface="+mn-cs"/>
              </a:rPr>
              <a:t>Crie um nome exclusivo para o novo agente, adicione uma descrição e faça um teste rápido do agente!</a:t>
            </a:r>
          </a:p>
        </p:txBody>
      </p:sp>
      <p:pic>
        <p:nvPicPr>
          <p:cNvPr id="78" name="Picture 77" descr="Captura de tela exibindo um menu pop-up para adicionar outras fontes de conteúdo e arquivos para o agente.">
            <a:extLst>
              <a:ext uri="{FF2B5EF4-FFF2-40B4-BE49-F238E27FC236}">
                <a16:creationId xmlns:a16="http://schemas.microsoft.com/office/drawing/2014/main" id="{C98A99C9-8825-CBF2-C598-CFCE4266EBC7}"/>
              </a:ext>
              <a:ext uri="{C183D7F6-B498-43B3-948B-1728B52AA6E4}">
                <adec:decorative xmlns:adec="http://schemas.microsoft.com/office/drawing/2017/decorative" val="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0203" t="-1811" r="-20203" b="-1811"/>
          <a:stretch/>
        </p:blipFill>
        <p:spPr>
          <a:xfrm>
            <a:off x="6210713" y="1654978"/>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34" name="TextBox 33">
            <a:extLst>
              <a:ext uri="{FF2B5EF4-FFF2-40B4-BE49-F238E27FC236}">
                <a16:creationId xmlns:a16="http://schemas.microsoft.com/office/drawing/2014/main" id="{17233E54-C230-D71D-BF27-A3083051351A}"/>
              </a:ext>
            </a:extLst>
          </p:cNvPr>
          <p:cNvSpPr txBox="1"/>
          <p:nvPr/>
        </p:nvSpPr>
        <p:spPr>
          <a:xfrm>
            <a:off x="6229367" y="3011550"/>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3</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Adicionar mais fontes de conteúdo</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Adicione outras pastas e arquivos como fontes para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o agente. Esse conteúdo adicional de conhecimento pode ajudar o agente a se envolver em conversas informativas acessando informações relevantes</a:t>
            </a:r>
          </a:p>
        </p:txBody>
      </p:sp>
      <p:pic>
        <p:nvPicPr>
          <p:cNvPr id="80" name="Picture 79" descr="Captura de tela mostrando um menu pop-up de uma guia de comportamento no Copilot, demonstrando como ele pode ajudar o usuário">
            <a:extLst>
              <a:ext uri="{FF2B5EF4-FFF2-40B4-BE49-F238E27FC236}">
                <a16:creationId xmlns:a16="http://schemas.microsoft.com/office/drawing/2014/main" id="{EDE8E4B8-BF64-5E6E-5B23-BF25B13013AA}"/>
              </a:ext>
              <a:ext uri="{C183D7F6-B498-43B3-948B-1728B52AA6E4}">
                <adec:decorative xmlns:adec="http://schemas.microsoft.com/office/drawing/2017/decorative" val="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3555" r="-13555"/>
          <a:stretch/>
        </p:blipFill>
        <p:spPr>
          <a:xfrm>
            <a:off x="8993600"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35" name="TextBox 34">
            <a:extLst>
              <a:ext uri="{FF2B5EF4-FFF2-40B4-BE49-F238E27FC236}">
                <a16:creationId xmlns:a16="http://schemas.microsoft.com/office/drawing/2014/main" id="{0CEE1099-EEC9-FD8F-EE14-9426B7730BE6}"/>
              </a:ext>
            </a:extLst>
          </p:cNvPr>
          <p:cNvSpPr txBox="1"/>
          <p:nvPr/>
        </p:nvSpPr>
        <p:spPr>
          <a:xfrm>
            <a:off x="9049569" y="3011550"/>
            <a:ext cx="2556645" cy="861774"/>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4</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a:ln>
                  <a:noFill/>
                </a:ln>
                <a:solidFill>
                  <a:srgbClr val="091F2C"/>
                </a:solidFill>
                <a:effectLst/>
                <a:uLnTx/>
                <a:uFillTx/>
                <a:latin typeface="Segoe Sans Display Semibold"/>
                <a:ea typeface="+mn-ea"/>
                <a:cs typeface="+mn-cs"/>
              </a:rPr>
              <a:t>Definir o comportamento do agente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a:ln>
                  <a:noFill/>
                </a:ln>
                <a:solidFill>
                  <a:srgbClr val="091F2C"/>
                </a:solidFill>
                <a:effectLst/>
                <a:uLnTx/>
                <a:uFillTx/>
                <a:latin typeface="Segoe Sans Display"/>
                <a:ea typeface="+mn-ea"/>
                <a:cs typeface="+mn-cs"/>
              </a:rPr>
              <a:t>Use a guia Comportamento para definir como o Copilot deve ajudar os usuários, incluindo uma mensagem de boas-vindas, prompts iniciais e outras instruções que você queira dar ao agente para responder aos usuários</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2" name="Picture 81" descr="Captura de tela com um menu pop-up exibindo uma opção para exibir a interferência do agente.">
            <a:extLst>
              <a:ext uri="{FF2B5EF4-FFF2-40B4-BE49-F238E27FC236}">
                <a16:creationId xmlns:a16="http://schemas.microsoft.com/office/drawing/2014/main" id="{3C24B6A3-26B8-449A-D1DA-529DF123F01B}"/>
              </a:ext>
              <a:ext uri="{C183D7F6-B498-43B3-948B-1728B52AA6E4}">
                <adec:decorative xmlns:adec="http://schemas.microsoft.com/office/drawing/2017/decorative" val="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4446" t="-356" r="-14446" b="-356"/>
          <a:stretch/>
        </p:blipFill>
        <p:spPr>
          <a:xfrm>
            <a:off x="644935"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68" name="TextBox 67">
            <a:extLst>
              <a:ext uri="{FF2B5EF4-FFF2-40B4-BE49-F238E27FC236}">
                <a16:creationId xmlns:a16="http://schemas.microsoft.com/office/drawing/2014/main" id="{7DCA37BB-361A-09EB-B826-9FE710604528}"/>
              </a:ext>
            </a:extLst>
          </p:cNvPr>
          <p:cNvSpPr txBox="1"/>
          <p:nvPr/>
        </p:nvSpPr>
        <p:spPr>
          <a:xfrm>
            <a:off x="588963"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5</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a:ln>
                  <a:noFill/>
                </a:ln>
                <a:solidFill>
                  <a:srgbClr val="091F2C"/>
                </a:solidFill>
                <a:effectLst/>
                <a:uLnTx/>
                <a:uFillTx/>
                <a:latin typeface="Segoe Sans Display Semibold"/>
                <a:ea typeface="+mn-ea"/>
                <a:cs typeface="+mn-cs"/>
              </a:rPr>
              <a:t>Testar o agente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a:ln>
                  <a:noFill/>
                </a:ln>
                <a:solidFill>
                  <a:srgbClr val="091F2C"/>
                </a:solidFill>
                <a:effectLst/>
                <a:uLnTx/>
                <a:uFillTx/>
                <a:latin typeface="Segoe Sans Display"/>
                <a:ea typeface="+mn-ea"/>
                <a:cs typeface="+mn-cs"/>
              </a:rPr>
              <a:t>Tente usar o agente diretamente na interface do agente Editar Copilot para ver o agente em ação. Ajuste suas instruções, prompts iniciais e fontes de conhecimento conforme necessário para otimizar o agente</a:t>
            </a:r>
            <a:endParaRPr kumimoji="0" lang="en-US" sz="16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4" name="Picture 83" descr="Captura de tela exibindo o site de RH da empresa, mostrando o processo de salvar e editar o agente">
            <a:extLst>
              <a:ext uri="{FF2B5EF4-FFF2-40B4-BE49-F238E27FC236}">
                <a16:creationId xmlns:a16="http://schemas.microsoft.com/office/drawing/2014/main" id="{21DA67E5-996A-E177-47B6-95481DB94EAB}"/>
              </a:ext>
              <a:ext uri="{C183D7F6-B498-43B3-948B-1728B52AA6E4}">
                <adec:decorative xmlns:adec="http://schemas.microsoft.com/office/drawing/2017/decorative" val="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6499" t="-355" r="-16499" b="-355"/>
          <a:stretch/>
        </p:blipFill>
        <p:spPr>
          <a:xfrm>
            <a:off x="3427825" y="4110471"/>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69" name="TextBox 68">
            <a:extLst>
              <a:ext uri="{FF2B5EF4-FFF2-40B4-BE49-F238E27FC236}">
                <a16:creationId xmlns:a16="http://schemas.microsoft.com/office/drawing/2014/main" id="{FE1965EB-C12D-B863-127F-A43C112CE6CD}"/>
              </a:ext>
            </a:extLst>
          </p:cNvPr>
          <p:cNvSpPr txBox="1"/>
          <p:nvPr/>
        </p:nvSpPr>
        <p:spPr>
          <a:xfrm>
            <a:off x="3409165"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6</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Salvar e começar a usar o agente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Depois de salvar o agente e fechar a tela Editar agente,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o agente aparecerá na barra lateral do site do SharePoint. Você também pode exibir o agente no modo de tela cheia usando o menu de atalho do arquivo do agente</a:t>
            </a:r>
          </a:p>
        </p:txBody>
      </p:sp>
      <p:pic>
        <p:nvPicPr>
          <p:cNvPr id="86" name="Picture 85" descr="Captura de tela com um menu pop-up exibindo a opção de compartilhar o agente.">
            <a:extLst>
              <a:ext uri="{FF2B5EF4-FFF2-40B4-BE49-F238E27FC236}">
                <a16:creationId xmlns:a16="http://schemas.microsoft.com/office/drawing/2014/main" id="{594442BE-8E23-0CB2-A7A8-335E5C7C655D}"/>
              </a:ext>
              <a:ext uri="{C183D7F6-B498-43B3-948B-1728B52AA6E4}">
                <adec:decorative xmlns:adec="http://schemas.microsoft.com/office/drawing/2017/decorative" val="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4091" r="-14091"/>
          <a:stretch/>
        </p:blipFill>
        <p:spPr>
          <a:xfrm>
            <a:off x="6210713" y="4110471"/>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979796"/>
          </a:solidFill>
        </p:spPr>
      </p:pic>
      <p:sp>
        <p:nvSpPr>
          <p:cNvPr id="70" name="TextBox 69">
            <a:extLst>
              <a:ext uri="{FF2B5EF4-FFF2-40B4-BE49-F238E27FC236}">
                <a16:creationId xmlns:a16="http://schemas.microsoft.com/office/drawing/2014/main" id="{6F95288C-A93E-79EB-D5AD-13844EE06B47}"/>
              </a:ext>
            </a:extLst>
          </p:cNvPr>
          <p:cNvSpPr txBox="1"/>
          <p:nvPr/>
        </p:nvSpPr>
        <p:spPr>
          <a:xfrm>
            <a:off x="6229367" y="5467042"/>
            <a:ext cx="2381233" cy="959237"/>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7</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Compartilhar o agente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Compartilhe o agente da mesma forma que compartilharia qualquer outro documento do SharePoint. O agente respeitará as permissões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de acesso ao agente e aos dados como qualquer item em uma biblioteca do SharePoint</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pic>
        <p:nvPicPr>
          <p:cNvPr id="88" name="Picture 87" descr="Captura de tela mostrando uma opção para adicionar o agente ao canal do Teams">
            <a:extLst>
              <a:ext uri="{FF2B5EF4-FFF2-40B4-BE49-F238E27FC236}">
                <a16:creationId xmlns:a16="http://schemas.microsoft.com/office/drawing/2014/main" id="{F17A0106-82FF-CF31-A83E-E1B3B2EB2621}"/>
              </a:ext>
              <a:ext uri="{C183D7F6-B498-43B3-948B-1728B52AA6E4}">
                <adec:decorative xmlns:adec="http://schemas.microsoft.com/office/drawing/2017/decorative" val="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23034" t="-356" r="-23034" b="-356"/>
          <a:stretch/>
        </p:blipFill>
        <p:spPr>
          <a:xfrm>
            <a:off x="8993599" y="411046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71" name="TextBox 70">
            <a:extLst>
              <a:ext uri="{FF2B5EF4-FFF2-40B4-BE49-F238E27FC236}">
                <a16:creationId xmlns:a16="http://schemas.microsoft.com/office/drawing/2014/main" id="{846CD406-A173-132C-0B0E-14165934D216}"/>
              </a:ext>
            </a:extLst>
          </p:cNvPr>
          <p:cNvSpPr txBox="1"/>
          <p:nvPr/>
        </p:nvSpPr>
        <p:spPr>
          <a:xfrm>
            <a:off x="9049569" y="5467042"/>
            <a:ext cx="2556645" cy="589905"/>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8</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Adicionar o agente ao Teams</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Basta copiar o link e colar em um canal do Teams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para compartilhar o agente com seus colaboradores</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sp>
        <p:nvSpPr>
          <p:cNvPr id="7" name="Content Placeholder 217">
            <a:extLst>
              <a:ext uri="{FF2B5EF4-FFF2-40B4-BE49-F238E27FC236}">
                <a16:creationId xmlns:a16="http://schemas.microsoft.com/office/drawing/2014/main" id="{56AAADCB-8CFF-AB09-164D-FC3FEE1965C2}"/>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pt-br" sz="1400" b="0" i="0" u="none" strike="noStrike" kern="1200" cap="none" spc="0" normalizeH="0" baseline="0" noProof="0">
                <a:ln>
                  <a:noFill/>
                </a:ln>
                <a:solidFill>
                  <a:srgbClr val="FFFFFF"/>
                </a:solidFill>
                <a:effectLst/>
                <a:uLnTx/>
                <a:uFillTx/>
                <a:latin typeface="Segoe Sans Display Semibold"/>
                <a:ea typeface="+mj-ea"/>
                <a:cs typeface="+mj-cs"/>
              </a:rPr>
              <a:t>Agentes do SharePoint</a:t>
            </a:r>
          </a:p>
        </p:txBody>
      </p:sp>
    </p:spTree>
    <p:extLst>
      <p:ext uri="{BB962C8B-B14F-4D97-AF65-F5344CB8AC3E}">
        <p14:creationId xmlns:p14="http://schemas.microsoft.com/office/powerpoint/2010/main" val="327659066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19716-286D-76C1-E58E-34D202D2F1EA}"/>
            </a:ext>
          </a:extLst>
        </p:cNvPr>
        <p:cNvGrpSpPr/>
        <p:nvPr/>
      </p:nvGrpSpPr>
      <p:grpSpPr>
        <a:xfrm>
          <a:off x="0" y="0"/>
          <a:ext cx="0" cy="0"/>
          <a:chOff x="0" y="0"/>
          <a:chExt cx="0" cy="0"/>
        </a:xfrm>
      </p:grpSpPr>
      <p:sp>
        <p:nvSpPr>
          <p:cNvPr id="49" name="Rectangle 48">
            <a:extLst>
              <a:ext uri="{FF2B5EF4-FFF2-40B4-BE49-F238E27FC236}">
                <a16:creationId xmlns:a16="http://schemas.microsoft.com/office/drawing/2014/main" id="{6B110248-CCA1-F040-E86E-C575E6FF186D}"/>
              </a:ext>
              <a:ext uri="{C183D7F6-B498-43B3-948B-1728B52AA6E4}">
                <adec:decorative xmlns:adec="http://schemas.microsoft.com/office/drawing/2017/decorative" val="1"/>
              </a:ext>
            </a:extLst>
          </p:cNvPr>
          <p:cNvSpPr/>
          <p:nvPr/>
        </p:nvSpPr>
        <p:spPr>
          <a:xfrm>
            <a:off x="0" y="1"/>
            <a:ext cx="12192000" cy="1200149"/>
          </a:xfrm>
          <a:prstGeom prst="rect">
            <a:avLst/>
          </a:prstGeom>
          <a:solidFill>
            <a:srgbClr val="7E5B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9" name="Rectangle 28">
            <a:extLst>
              <a:ext uri="{FF2B5EF4-FFF2-40B4-BE49-F238E27FC236}">
                <a16:creationId xmlns:a16="http://schemas.microsoft.com/office/drawing/2014/main" id="{C724E402-6027-7ECE-9B9C-9F6C946F4FE5}"/>
              </a:ext>
              <a:ext uri="{C183D7F6-B498-43B3-948B-1728B52AA6E4}">
                <adec:decorative xmlns:adec="http://schemas.microsoft.com/office/drawing/2017/decorative" val="1"/>
              </a:ext>
            </a:extLst>
          </p:cNvPr>
          <p:cNvSpPr/>
          <p:nvPr/>
        </p:nvSpPr>
        <p:spPr>
          <a:xfrm>
            <a:off x="0" y="11811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0707FF15-2C54-E57C-D4B2-1454E8F28AAD}"/>
              </a:ext>
            </a:extLst>
          </p:cNvPr>
          <p:cNvSpPr>
            <a:spLocks noGrp="1"/>
          </p:cNvSpPr>
          <p:nvPr>
            <p:ph type="title"/>
          </p:nvPr>
        </p:nvSpPr>
        <p:spPr>
          <a:xfrm>
            <a:off x="588263" y="512064"/>
            <a:ext cx="11018520" cy="492443"/>
          </a:xfrm>
        </p:spPr>
        <p:txBody>
          <a:bodyPr>
            <a:normAutofit/>
          </a:bodyPr>
          <a:lstStyle/>
          <a:p>
            <a:r>
              <a:rPr lang="pt-br">
                <a:solidFill>
                  <a:schemeClr val="bg1"/>
                </a:solidFill>
                <a:ea typeface="+mj-ea"/>
                <a:cs typeface="+mj-cs"/>
              </a:rPr>
              <a:t>Exemplos de agentes criados usando o Copilot Studio</a:t>
            </a:r>
          </a:p>
        </p:txBody>
      </p:sp>
      <p:sp>
        <p:nvSpPr>
          <p:cNvPr id="25" name="Text Placeholder 29">
            <a:extLst>
              <a:ext uri="{FF2B5EF4-FFF2-40B4-BE49-F238E27FC236}">
                <a16:creationId xmlns:a16="http://schemas.microsoft.com/office/drawing/2014/main" id="{8C6809F2-F14C-2F15-D753-19CDB0A4C992}"/>
              </a:ext>
            </a:extLst>
          </p:cNvPr>
          <p:cNvSpPr txBox="1">
            <a:spLocks/>
          </p:cNvSpPr>
          <p:nvPr/>
        </p:nvSpPr>
        <p:spPr>
          <a:xfrm>
            <a:off x="588263" y="1302912"/>
            <a:ext cx="11018520" cy="997196"/>
          </a:xfrm>
          <a:prstGeom prst="rect">
            <a:avLst/>
          </a:prstGeom>
        </p:spPr>
        <p:txBody>
          <a:bodyPr wrap="square" lIns="0" tIns="0" rIns="0" bIns="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Sans Display"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tab pos="635000" algn="l"/>
              </a:tabLst>
              <a:defRPr/>
            </a:pP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a:rPr>
              <a:t>O Copilot Studio é uma ótima maneira de criar</a:t>
            </a:r>
            <a:r>
              <a:rPr kumimoji="0" lang="pt-br" sz="1800" b="0" i="0" u="none" strike="noStrike" kern="1200" cap="none" spc="0" normalizeH="0" baseline="0" noProof="0" dirty="0">
                <a:ln>
                  <a:noFill/>
                </a:ln>
                <a:solidFill>
                  <a:srgbClr val="FF0000"/>
                </a:solidFill>
                <a:effectLst/>
                <a:uLnTx/>
                <a:uFillTx/>
                <a:latin typeface="Segoe Sans Display"/>
                <a:ea typeface="+mn-ea"/>
                <a:cs typeface="Segoe Sans Display"/>
              </a:rPr>
              <a:t> </a:t>
            </a: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a:rPr>
              <a:t>agentes avançados e personalizados para melhorar </a:t>
            </a:r>
            <a:b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a:rPr>
            </a:b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a:rPr>
              <a:t>os processos de negócios. Os modelos no Copilot Studio são uma ótima maneira de começar, pois </a:t>
            </a:r>
            <a:b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a:rPr>
            </a:br>
            <a:r>
              <a:rPr kumimoji="0" lang="pt-br" sz="1800" b="0" i="0" u="none" strike="noStrike" kern="1200" cap="none" spc="0" normalizeH="0" baseline="0" noProof="0" dirty="0">
                <a:ln>
                  <a:noFill/>
                </a:ln>
                <a:solidFill>
                  <a:srgbClr val="091F2C"/>
                </a:solidFill>
                <a:effectLst/>
                <a:uLnTx/>
                <a:uFillTx/>
                <a:latin typeface="Segoe Sans Display"/>
                <a:ea typeface="+mn-ea"/>
                <a:cs typeface="Segoe Sans Display"/>
              </a:rPr>
              <a:t>são pré-configurados para acelerar o processo de criação de agentes mais complexos. Para obter mais informações, consulte – </a:t>
            </a:r>
            <a:r>
              <a:rPr kumimoji="0" lang="pt-br" sz="1800" b="0" i="0" u="none" strike="noStrike" kern="1200" cap="none" spc="0" normalizeH="0" baseline="0" noProof="0" dirty="0">
                <a:ln>
                  <a:noFill/>
                </a:ln>
                <a:solidFill>
                  <a:srgbClr val="0078D4"/>
                </a:solidFill>
                <a:effectLst/>
                <a:uLnTx/>
                <a:uFillTx/>
                <a:latin typeface="Segoe Sans Display"/>
                <a:ea typeface="+mn-ea"/>
                <a:cs typeface="Segoe Sans Display"/>
                <a:hlinkClick r:id="rId3">
                  <a:extLst>
                    <a:ext uri="{A12FA001-AC4F-418D-AE19-62706E023703}">
                      <ahyp:hlinkClr xmlns:ahyp="http://schemas.microsoft.com/office/drawing/2018/hyperlinkcolor" val="tx"/>
                    </a:ext>
                  </a:extLst>
                </a:hlinkClick>
              </a:rPr>
              <a:t>Criar um agente personalizado de um modelo</a:t>
            </a:r>
            <a:endParaRPr kumimoji="0" lang="en-US" sz="1800" b="0" i="0" u="none" strike="noStrike" kern="1200" cap="none" spc="0" normalizeH="0" baseline="0" noProof="0" dirty="0">
              <a:ln>
                <a:noFill/>
              </a:ln>
              <a:solidFill>
                <a:srgbClr val="0078D4"/>
              </a:solidFill>
              <a:effectLst/>
              <a:uLnTx/>
              <a:uFillTx/>
              <a:latin typeface="Segoe Sans Display"/>
              <a:ea typeface="+mn-ea"/>
              <a:cs typeface="Segoe Sans Display"/>
            </a:endParaRPr>
          </a:p>
        </p:txBody>
      </p:sp>
      <p:sp>
        <p:nvSpPr>
          <p:cNvPr id="10" name="Content Placeholder 217">
            <a:extLst>
              <a:ext uri="{FF2B5EF4-FFF2-40B4-BE49-F238E27FC236}">
                <a16:creationId xmlns:a16="http://schemas.microsoft.com/office/drawing/2014/main" id="{A17DC7EA-139E-E1DE-C492-81F9B8E8C500}"/>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pt-br" sz="1400" b="0" i="0" u="none" strike="noStrike" kern="1200" cap="none" spc="0" normalizeH="0" baseline="0" noProof="0">
                <a:ln>
                  <a:noFill/>
                </a:ln>
                <a:solidFill>
                  <a:srgbClr val="FFFFFF"/>
                </a:solidFill>
                <a:effectLst/>
                <a:uLnTx/>
                <a:uFillTx/>
                <a:latin typeface="Segoe Sans Display Semibold"/>
                <a:ea typeface="+mj-ea"/>
                <a:cs typeface="+mj-cs"/>
              </a:rPr>
              <a:t>Copilot Studio</a:t>
            </a:r>
          </a:p>
        </p:txBody>
      </p:sp>
      <p:sp>
        <p:nvSpPr>
          <p:cNvPr id="14" name="Rectangle: Rounded Corners 13">
            <a:extLst>
              <a:ext uri="{FF2B5EF4-FFF2-40B4-BE49-F238E27FC236}">
                <a16:creationId xmlns:a16="http://schemas.microsoft.com/office/drawing/2014/main" id="{96F608EA-74DA-61D2-3A5E-98F85E0F298F}"/>
              </a:ext>
              <a:ext uri="{C183D7F6-B498-43B3-948B-1728B52AA6E4}">
                <adec:decorative xmlns:adec="http://schemas.microsoft.com/office/drawing/2017/decorative" val="1"/>
              </a:ext>
            </a:extLst>
          </p:cNvPr>
          <p:cNvSpPr>
            <a:spLocks/>
          </p:cNvSpPr>
          <p:nvPr/>
        </p:nvSpPr>
        <p:spPr>
          <a:xfrm>
            <a:off x="588263" y="2331722"/>
            <a:ext cx="11018520" cy="4049361"/>
          </a:xfrm>
          <a:prstGeom prst="roundRect">
            <a:avLst>
              <a:gd name="adj" fmla="val 2554"/>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3" name="Rectangle: Top Corners Rounded 22">
            <a:extLst>
              <a:ext uri="{FF2B5EF4-FFF2-40B4-BE49-F238E27FC236}">
                <a16:creationId xmlns:a16="http://schemas.microsoft.com/office/drawing/2014/main" id="{29048B2F-7EC2-097F-66CD-5B509006D59A}"/>
              </a:ext>
              <a:ext uri="{C183D7F6-B498-43B3-948B-1728B52AA6E4}">
                <adec:decorative xmlns:adec="http://schemas.microsoft.com/office/drawing/2017/decorative" val="1"/>
              </a:ext>
            </a:extLst>
          </p:cNvPr>
          <p:cNvSpPr/>
          <p:nvPr/>
        </p:nvSpPr>
        <p:spPr>
          <a:xfrm>
            <a:off x="588263" y="2331722"/>
            <a:ext cx="11018520" cy="429768"/>
          </a:xfrm>
          <a:prstGeom prst="round2SameRect">
            <a:avLst>
              <a:gd name="adj1" fmla="val 25672"/>
              <a:gd name="adj2" fmla="val 0"/>
            </a:avLst>
          </a:prstGeom>
          <a:solidFill>
            <a:srgbClr val="7E5BE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80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Segoe Sans Display Semibold"/>
              <a:ea typeface="+mn-ea"/>
              <a:cs typeface="Segoe Sans Display Semibold" pitchFamily="2" charset="0"/>
            </a:endParaRPr>
          </a:p>
        </p:txBody>
      </p:sp>
      <p:graphicFrame>
        <p:nvGraphicFramePr>
          <p:cNvPr id="26" name="Table 25">
            <a:extLst>
              <a:ext uri="{FF2B5EF4-FFF2-40B4-BE49-F238E27FC236}">
                <a16:creationId xmlns:a16="http://schemas.microsoft.com/office/drawing/2014/main" id="{307A02B8-810A-62F7-0489-DE5C4BCF2F70}"/>
              </a:ext>
            </a:extLst>
          </p:cNvPr>
          <p:cNvGraphicFramePr>
            <a:graphicFrameLocks noGrp="1"/>
          </p:cNvGraphicFramePr>
          <p:nvPr>
            <p:extLst>
              <p:ext uri="{D42A27DB-BD31-4B8C-83A1-F6EECF244321}">
                <p14:modId xmlns:p14="http://schemas.microsoft.com/office/powerpoint/2010/main" val="2178676101"/>
              </p:ext>
            </p:extLst>
          </p:nvPr>
        </p:nvGraphicFramePr>
        <p:xfrm>
          <a:off x="588263" y="2331721"/>
          <a:ext cx="11018520" cy="4061398"/>
        </p:xfrm>
        <a:graphic>
          <a:graphicData uri="http://schemas.openxmlformats.org/drawingml/2006/table">
            <a:tbl>
              <a:tblPr firstRow="1" firstCol="1"/>
              <a:tblGrid>
                <a:gridCol w="622309">
                  <a:extLst>
                    <a:ext uri="{9D8B030D-6E8A-4147-A177-3AD203B41FA5}">
                      <a16:colId xmlns:a16="http://schemas.microsoft.com/office/drawing/2014/main" val="3851663422"/>
                    </a:ext>
                  </a:extLst>
                </a:gridCol>
                <a:gridCol w="1903531">
                  <a:extLst>
                    <a:ext uri="{9D8B030D-6E8A-4147-A177-3AD203B41FA5}">
                      <a16:colId xmlns:a16="http://schemas.microsoft.com/office/drawing/2014/main" val="4186572976"/>
                    </a:ext>
                  </a:extLst>
                </a:gridCol>
                <a:gridCol w="8492680">
                  <a:extLst>
                    <a:ext uri="{9D8B030D-6E8A-4147-A177-3AD203B41FA5}">
                      <a16:colId xmlns:a16="http://schemas.microsoft.com/office/drawing/2014/main" val="3680765912"/>
                    </a:ext>
                  </a:extLst>
                </a:gridCol>
              </a:tblGrid>
              <a:tr h="429768">
                <a:tc>
                  <a:txBody>
                    <a:bodyPr/>
                    <a:lstStyle/>
                    <a:p>
                      <a:pPr rtl="0"/>
                      <a:endParaRPr lang="en-US" sz="1800" b="0" dirty="0">
                        <a:solidFill>
                          <a:schemeClr val="bg1"/>
                        </a:solidFill>
                        <a:effectLst/>
                        <a:latin typeface="+mj-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pt-br" sz="1800" b="0" dirty="0">
                          <a:solidFill>
                            <a:schemeClr val="bg1"/>
                          </a:solidFill>
                          <a:effectLst/>
                          <a:latin typeface="+mj-lt"/>
                          <a:ea typeface="+mj-ea"/>
                          <a:cs typeface="+mj-cs"/>
                        </a:rPr>
                        <a:t>Nome do agente</a:t>
                      </a:r>
                    </a:p>
                  </a:txBody>
                  <a:tcPr marR="0" anchor="ctr">
                    <a:lnL w="635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rtl="0"/>
                      <a:r>
                        <a:rPr lang="pt-br" sz="1800" b="0" dirty="0">
                          <a:solidFill>
                            <a:schemeClr val="bg1"/>
                          </a:solidFill>
                          <a:effectLst/>
                          <a:latin typeface="+mj-lt"/>
                          <a:ea typeface="+mj-ea"/>
                          <a:cs typeface="+mj-cs"/>
                        </a:rPr>
                        <a:t>Descrição </a:t>
                      </a:r>
                    </a:p>
                  </a:txBody>
                  <a:tcPr marR="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43698087"/>
                  </a:ext>
                </a:extLst>
              </a:tr>
              <a:tr h="663882">
                <a:tc>
                  <a:txBody>
                    <a:bodyPr/>
                    <a:lstStyle/>
                    <a:p>
                      <a:pPr rtl="0"/>
                      <a:endParaRPr lang="en-US" sz="1600">
                        <a:solidFill>
                          <a:schemeClr val="tx1"/>
                        </a:solidFill>
                        <a:effectLst/>
                        <a:latin typeface="+mn-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pt-br" sz="1600" kern="1200" dirty="0">
                          <a:solidFill>
                            <a:schemeClr val="accent1"/>
                          </a:solidFill>
                          <a:effectLst/>
                          <a:latin typeface="+mn-lt"/>
                          <a:ea typeface="+mn-ea"/>
                          <a:cs typeface="+mn-cs"/>
                          <a:hlinkClick r:id="rId4">
                            <a:extLst>
                              <a:ext uri="{A12FA001-AC4F-418D-AE19-62706E023703}">
                                <ahyp:hlinkClr xmlns:ahyp="http://schemas.microsoft.com/office/drawing/2018/hyperlinkcolor" val="tx"/>
                              </a:ext>
                            </a:extLst>
                          </a:hlinkClick>
                        </a:rPr>
                        <a:t>Operações de loja</a:t>
                      </a:r>
                      <a:endParaRPr lang="en-US" sz="1600" kern="1200" dirty="0">
                        <a:solidFill>
                          <a:schemeClr val="accent1"/>
                        </a:solidFill>
                        <a:effectLst/>
                        <a:latin typeface="+mn-lt"/>
                        <a:ea typeface="+mn-ea"/>
                        <a:cs typeface="+mn-cs"/>
                      </a:endParaRPr>
                    </a:p>
                  </a:txBody>
                  <a:tcPr marR="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pt-br" sz="1600" kern="1200" dirty="0">
                          <a:solidFill>
                            <a:schemeClr val="tx1"/>
                          </a:solidFill>
                          <a:effectLst/>
                          <a:latin typeface="+mn-lt"/>
                          <a:ea typeface="+mn-ea"/>
                          <a:cs typeface="+mn-cs"/>
                        </a:rPr>
                        <a:t>O agente </a:t>
                      </a:r>
                      <a:r>
                        <a:rPr lang="pt-br" sz="1600" i="1" kern="1200" dirty="0">
                          <a:solidFill>
                            <a:schemeClr val="tx1"/>
                          </a:solidFill>
                          <a:effectLst/>
                          <a:latin typeface="+mn-lt"/>
                          <a:ea typeface="+mn-ea"/>
                          <a:cs typeface="+mn-cs"/>
                        </a:rPr>
                        <a:t>Copilot de operações de loja</a:t>
                      </a:r>
                      <a:r>
                        <a:rPr lang="pt-br" sz="1600" kern="1200" dirty="0">
                          <a:solidFill>
                            <a:schemeClr val="tx1"/>
                          </a:solidFill>
                          <a:effectLst/>
                          <a:latin typeface="+mn-lt"/>
                          <a:ea typeface="+mn-ea"/>
                          <a:cs typeface="+mn-cs"/>
                        </a:rPr>
                        <a:t> melhora a eficiência dos trabalhadores da linha </a:t>
                      </a:r>
                      <a:br>
                        <a:rPr lang="pt-br" sz="1600" kern="1200" dirty="0">
                          <a:solidFill>
                            <a:schemeClr val="tx1"/>
                          </a:solidFill>
                          <a:effectLst/>
                          <a:latin typeface="+mn-lt"/>
                          <a:ea typeface="+mn-ea"/>
                          <a:cs typeface="+mn-cs"/>
                        </a:rPr>
                      </a:br>
                      <a:r>
                        <a:rPr lang="pt-br" sz="1600" kern="1200" dirty="0">
                          <a:solidFill>
                            <a:schemeClr val="tx1"/>
                          </a:solidFill>
                          <a:effectLst/>
                          <a:latin typeface="+mn-lt"/>
                          <a:ea typeface="+mn-ea"/>
                          <a:cs typeface="+mn-cs"/>
                        </a:rPr>
                        <a:t>de frente do varejo, permitindo fácil acesso aos procedimentos e políticas da loja</a:t>
                      </a:r>
                    </a:p>
                  </a:txBody>
                  <a:tcPr marR="0"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830484275"/>
                  </a:ext>
                </a:extLst>
              </a:tr>
              <a:tr h="624115">
                <a:tc>
                  <a:txBody>
                    <a:bodyPr/>
                    <a:lstStyle/>
                    <a:p>
                      <a:pPr rtl="0"/>
                      <a:endParaRPr lang="en-US" sz="1600">
                        <a:solidFill>
                          <a:schemeClr val="tx1"/>
                        </a:solidFill>
                        <a:effectLst/>
                        <a:latin typeface="+mn-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pt-br" sz="1600" kern="1200">
                          <a:solidFill>
                            <a:schemeClr val="accent1"/>
                          </a:solidFill>
                          <a:effectLst/>
                          <a:latin typeface="+mn-lt"/>
                          <a:ea typeface="+mn-ea"/>
                          <a:cs typeface="+mn-cs"/>
                          <a:hlinkClick r:id="rId5">
                            <a:extLst>
                              <a:ext uri="{A12FA001-AC4F-418D-AE19-62706E023703}">
                                <ahyp:hlinkClr xmlns:ahyp="http://schemas.microsoft.com/office/drawing/2018/hyperlinkcolor" val="tx"/>
                              </a:ext>
                            </a:extLst>
                          </a:hlinkClick>
                        </a:rPr>
                        <a:t>Insights de sustentabilidade</a:t>
                      </a:r>
                      <a:endParaRPr lang="en-US" sz="1600" kern="1200">
                        <a:solidFill>
                          <a:schemeClr val="accent1"/>
                        </a:solidFill>
                        <a:effectLst/>
                        <a:latin typeface="+mn-lt"/>
                        <a:ea typeface="+mn-ea"/>
                        <a:cs typeface="+mn-cs"/>
                      </a:endParaRPr>
                    </a:p>
                  </a:txBody>
                  <a:tcPr marR="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pt-br" sz="1600" kern="1200" dirty="0">
                          <a:solidFill>
                            <a:schemeClr val="tx1"/>
                          </a:solidFill>
                          <a:effectLst/>
                          <a:latin typeface="+mn-lt"/>
                          <a:ea typeface="+mn-ea"/>
                          <a:cs typeface="+mn-cs"/>
                        </a:rPr>
                        <a:t>O agente </a:t>
                      </a:r>
                      <a:r>
                        <a:rPr lang="pt-br" sz="1600" i="1" kern="1200" dirty="0">
                          <a:solidFill>
                            <a:schemeClr val="tx1"/>
                          </a:solidFill>
                          <a:effectLst/>
                          <a:latin typeface="+mn-lt"/>
                          <a:ea typeface="+mn-ea"/>
                          <a:cs typeface="+mn-cs"/>
                        </a:rPr>
                        <a:t>Copilot para insights de sustentabilidade</a:t>
                      </a:r>
                      <a:r>
                        <a:rPr lang="pt-br" sz="1600" kern="1200" dirty="0">
                          <a:solidFill>
                            <a:schemeClr val="tx1"/>
                          </a:solidFill>
                          <a:effectLst/>
                          <a:latin typeface="+mn-lt"/>
                          <a:ea typeface="+mn-ea"/>
                          <a:cs typeface="+mn-cs"/>
                        </a:rPr>
                        <a:t> permite que os usuários obtenham facilmente insights e dados sobre as metas e o progresso da sustentabilidade de sua empresa</a:t>
                      </a:r>
                    </a:p>
                  </a:txBody>
                  <a:tcPr marR="0"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669884776"/>
                  </a:ext>
                </a:extLst>
              </a:tr>
              <a:tr h="694658">
                <a:tc>
                  <a:txBody>
                    <a:bodyPr/>
                    <a:lstStyle/>
                    <a:p>
                      <a:pPr rtl="0"/>
                      <a:endParaRPr lang="en-US" sz="1600">
                        <a:solidFill>
                          <a:schemeClr val="tx1"/>
                        </a:solidFill>
                        <a:effectLst/>
                        <a:latin typeface="+mn-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pt-br" sz="1600" kern="1200" dirty="0">
                          <a:solidFill>
                            <a:schemeClr val="accent1"/>
                          </a:solidFill>
                          <a:effectLst/>
                          <a:latin typeface="+mn-lt"/>
                          <a:ea typeface="+mn-ea"/>
                          <a:cs typeface="+mn-cs"/>
                          <a:hlinkClick r:id="rId6">
                            <a:extLst>
                              <a:ext uri="{A12FA001-AC4F-418D-AE19-62706E023703}">
                                <ahyp:hlinkClr xmlns:ahyp="http://schemas.microsoft.com/office/drawing/2018/hyperlinkcolor" val="tx"/>
                              </a:ext>
                            </a:extLst>
                          </a:hlinkClick>
                        </a:rPr>
                        <a:t>Prêmios </a:t>
                      </a:r>
                      <a:br>
                        <a:rPr lang="pt-br" sz="1600" kern="1200" dirty="0">
                          <a:solidFill>
                            <a:schemeClr val="accent1"/>
                          </a:solidFill>
                          <a:effectLst/>
                          <a:latin typeface="+mn-lt"/>
                          <a:ea typeface="+mn-ea"/>
                          <a:cs typeface="+mn-cs"/>
                          <a:hlinkClick r:id="rId6">
                            <a:extLst>
                              <a:ext uri="{A12FA001-AC4F-418D-AE19-62706E023703}">
                                <ahyp:hlinkClr xmlns:ahyp="http://schemas.microsoft.com/office/drawing/2018/hyperlinkcolor" val="tx"/>
                              </a:ext>
                            </a:extLst>
                          </a:hlinkClick>
                        </a:rPr>
                      </a:br>
                      <a:r>
                        <a:rPr lang="pt-br" sz="1600" kern="1200" dirty="0">
                          <a:solidFill>
                            <a:schemeClr val="accent1"/>
                          </a:solidFill>
                          <a:effectLst/>
                          <a:latin typeface="+mn-lt"/>
                          <a:ea typeface="+mn-ea"/>
                          <a:cs typeface="+mn-cs"/>
                          <a:hlinkClick r:id="rId6">
                            <a:extLst>
                              <a:ext uri="{A12FA001-AC4F-418D-AE19-62706E023703}">
                                <ahyp:hlinkClr xmlns:ahyp="http://schemas.microsoft.com/office/drawing/2018/hyperlinkcolor" val="tx"/>
                              </a:ext>
                            </a:extLst>
                          </a:hlinkClick>
                        </a:rPr>
                        <a:t>e reconhecimentos</a:t>
                      </a:r>
                      <a:endParaRPr lang="en-US" sz="1600" kern="1200" dirty="0">
                        <a:solidFill>
                          <a:schemeClr val="accent1"/>
                        </a:solidFill>
                        <a:effectLst/>
                        <a:latin typeface="+mn-lt"/>
                        <a:ea typeface="+mn-ea"/>
                        <a:cs typeface="+mn-cs"/>
                      </a:endParaRPr>
                    </a:p>
                  </a:txBody>
                  <a:tcPr marR="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pt-br" sz="1600" i="1" kern="1200" dirty="0">
                          <a:solidFill>
                            <a:schemeClr val="tx1"/>
                          </a:solidFill>
                          <a:effectLst/>
                          <a:latin typeface="+mn-lt"/>
                          <a:ea typeface="+mn-ea"/>
                          <a:cs typeface="+mn-cs"/>
                        </a:rPr>
                        <a:t>O recurso Prêmios e o reconhecimento </a:t>
                      </a:r>
                      <a:r>
                        <a:rPr lang="pt-br" sz="1600" kern="1200" dirty="0">
                          <a:solidFill>
                            <a:schemeClr val="tx1"/>
                          </a:solidFill>
                          <a:effectLst/>
                          <a:latin typeface="+mn-lt"/>
                          <a:ea typeface="+mn-ea"/>
                          <a:cs typeface="+mn-cs"/>
                        </a:rPr>
                        <a:t>foi projetado para agilizar o processo de indicação </a:t>
                      </a:r>
                      <a:br>
                        <a:rPr lang="pt-br" sz="1600" kern="1200" dirty="0">
                          <a:solidFill>
                            <a:schemeClr val="tx1"/>
                          </a:solidFill>
                          <a:effectLst/>
                          <a:latin typeface="+mn-lt"/>
                          <a:ea typeface="+mn-ea"/>
                          <a:cs typeface="+mn-cs"/>
                        </a:rPr>
                      </a:br>
                      <a:r>
                        <a:rPr lang="pt-br" sz="1600" kern="1200" dirty="0">
                          <a:solidFill>
                            <a:schemeClr val="tx1"/>
                          </a:solidFill>
                          <a:effectLst/>
                          <a:latin typeface="+mn-lt"/>
                          <a:ea typeface="+mn-ea"/>
                          <a:cs typeface="+mn-cs"/>
                        </a:rPr>
                        <a:t>e reconhecimento de seus funcionários por suas contribuições e realizações</a:t>
                      </a:r>
                    </a:p>
                  </a:txBody>
                  <a:tcPr marR="0"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15317892"/>
                  </a:ext>
                </a:extLst>
              </a:tr>
              <a:tr h="694658">
                <a:tc>
                  <a:txBody>
                    <a:bodyPr/>
                    <a:lstStyle/>
                    <a:p>
                      <a:pPr rtl="0"/>
                      <a:endParaRPr lang="en-US" sz="1600">
                        <a:solidFill>
                          <a:schemeClr val="tx1"/>
                        </a:solidFill>
                        <a:effectLst/>
                        <a:latin typeface="+mn-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pt-br" sz="1600" kern="1200" dirty="0">
                          <a:solidFill>
                            <a:schemeClr val="accent1"/>
                          </a:solidFill>
                          <a:effectLst/>
                          <a:latin typeface="+mn-lt"/>
                          <a:ea typeface="+mn-ea"/>
                          <a:cs typeface="+mn-cs"/>
                          <a:hlinkClick r:id="rId7">
                            <a:extLst>
                              <a:ext uri="{A12FA001-AC4F-418D-AE19-62706E023703}">
                                <ahyp:hlinkClr xmlns:ahyp="http://schemas.microsoft.com/office/drawing/2018/hyperlinkcolor" val="tx"/>
                              </a:ext>
                            </a:extLst>
                          </a:hlinkClick>
                        </a:rPr>
                        <a:t>Suporte técnico </a:t>
                      </a:r>
                      <a:br>
                        <a:rPr lang="pt-br" sz="1600" kern="1200" dirty="0">
                          <a:solidFill>
                            <a:schemeClr val="accent1"/>
                          </a:solidFill>
                          <a:effectLst/>
                          <a:latin typeface="+mn-lt"/>
                          <a:ea typeface="+mn-ea"/>
                          <a:cs typeface="+mn-cs"/>
                          <a:hlinkClick r:id="rId7">
                            <a:extLst>
                              <a:ext uri="{A12FA001-AC4F-418D-AE19-62706E023703}">
                                <ahyp:hlinkClr xmlns:ahyp="http://schemas.microsoft.com/office/drawing/2018/hyperlinkcolor" val="tx"/>
                              </a:ext>
                            </a:extLst>
                          </a:hlinkClick>
                        </a:rPr>
                      </a:br>
                      <a:r>
                        <a:rPr lang="pt-br" sz="1600" kern="1200" dirty="0">
                          <a:solidFill>
                            <a:schemeClr val="accent1"/>
                          </a:solidFill>
                          <a:effectLst/>
                          <a:latin typeface="+mn-lt"/>
                          <a:ea typeface="+mn-ea"/>
                          <a:cs typeface="+mn-cs"/>
                          <a:hlinkClick r:id="rId7">
                            <a:extLst>
                              <a:ext uri="{A12FA001-AC4F-418D-AE19-62706E023703}">
                                <ahyp:hlinkClr xmlns:ahyp="http://schemas.microsoft.com/office/drawing/2018/hyperlinkcolor" val="tx"/>
                              </a:ext>
                            </a:extLst>
                          </a:hlinkClick>
                        </a:rPr>
                        <a:t>de TI</a:t>
                      </a:r>
                      <a:endParaRPr lang="en-US" sz="1600" kern="1200" dirty="0">
                        <a:solidFill>
                          <a:schemeClr val="accent1"/>
                        </a:solidFill>
                        <a:effectLst/>
                        <a:latin typeface="+mn-lt"/>
                        <a:ea typeface="+mn-ea"/>
                        <a:cs typeface="+mn-cs"/>
                      </a:endParaRPr>
                    </a:p>
                  </a:txBody>
                  <a:tcPr marR="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algn="l" defTabSz="932742" rtl="0" eaLnBrk="1" latinLnBrk="0" hangingPunct="1"/>
                      <a:r>
                        <a:rPr lang="pt-br" sz="1600" i="1" kern="1200" dirty="0">
                          <a:solidFill>
                            <a:schemeClr val="tx1"/>
                          </a:solidFill>
                          <a:effectLst/>
                          <a:latin typeface="+mn-lt"/>
                          <a:ea typeface="+mn-ea"/>
                          <a:cs typeface="+mn-cs"/>
                        </a:rPr>
                        <a:t>O Suporte técnico de TI </a:t>
                      </a:r>
                      <a:r>
                        <a:rPr lang="pt-br" sz="1600" kern="1200" dirty="0">
                          <a:solidFill>
                            <a:schemeClr val="tx1"/>
                          </a:solidFill>
                          <a:effectLst/>
                          <a:latin typeface="+mn-lt"/>
                          <a:ea typeface="+mn-ea"/>
                          <a:cs typeface="+mn-cs"/>
                        </a:rPr>
                        <a:t>usa a base de dados de conhecimento da sua organização para aumentar a eficiência operacional, melhorar a satisfação dos funcionários e otimizar </a:t>
                      </a:r>
                      <a:br>
                        <a:rPr lang="pt-br" sz="1600" kern="1200" dirty="0">
                          <a:solidFill>
                            <a:schemeClr val="tx1"/>
                          </a:solidFill>
                          <a:effectLst/>
                          <a:latin typeface="+mn-lt"/>
                          <a:ea typeface="+mn-ea"/>
                          <a:cs typeface="+mn-cs"/>
                        </a:rPr>
                      </a:br>
                      <a:r>
                        <a:rPr lang="pt-br" sz="1600" kern="1200" dirty="0">
                          <a:solidFill>
                            <a:schemeClr val="tx1"/>
                          </a:solidFill>
                          <a:effectLst/>
                          <a:latin typeface="+mn-lt"/>
                          <a:ea typeface="+mn-ea"/>
                          <a:cs typeface="+mn-cs"/>
                        </a:rPr>
                        <a:t>a utilização de recursos em cenários de suporte técnico</a:t>
                      </a:r>
                    </a:p>
                  </a:txBody>
                  <a:tcPr marR="0"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63357104"/>
                  </a:ext>
                </a:extLst>
              </a:tr>
              <a:tr h="826015">
                <a:tc>
                  <a:txBody>
                    <a:bodyPr/>
                    <a:lstStyle/>
                    <a:p>
                      <a:pPr rtl="0"/>
                      <a:endParaRPr lang="en-US" sz="1600">
                        <a:solidFill>
                          <a:schemeClr val="tx1"/>
                        </a:solidFill>
                        <a:effectLst/>
                        <a:latin typeface="+mn-lt"/>
                      </a:endParaRPr>
                    </a:p>
                  </a:txBody>
                  <a:tcPr marR="0" anchor="ctr">
                    <a:lnL w="9525"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algn="l" defTabSz="932742" rtl="0" eaLnBrk="1" latinLnBrk="0" hangingPunct="1"/>
                      <a:r>
                        <a:rPr lang="pt-br" sz="1600" kern="1200">
                          <a:solidFill>
                            <a:schemeClr val="accent1"/>
                          </a:solidFill>
                          <a:effectLst/>
                          <a:latin typeface="+mn-lt"/>
                          <a:ea typeface="+mn-ea"/>
                          <a:cs typeface="+mn-cs"/>
                          <a:hlinkClick r:id="rId8">
                            <a:extLst>
                              <a:ext uri="{A12FA001-AC4F-418D-AE19-62706E023703}">
                                <ahyp:hlinkClr xmlns:ahyp="http://schemas.microsoft.com/office/drawing/2018/hyperlinkcolor" val="tx"/>
                              </a:ext>
                            </a:extLst>
                          </a:hlinkClick>
                        </a:rPr>
                        <a:t>Tempo </a:t>
                      </a:r>
                      <a:endParaRPr lang="en-US" sz="1600" kern="1200">
                        <a:solidFill>
                          <a:schemeClr val="accent1"/>
                        </a:solidFill>
                        <a:effectLst/>
                        <a:latin typeface="+mn-lt"/>
                        <a:ea typeface="+mn-ea"/>
                        <a:cs typeface="+mn-cs"/>
                      </a:endParaRPr>
                    </a:p>
                  </a:txBody>
                  <a:tcPr marR="0" anchor="ct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algn="l" defTabSz="932742" rtl="0" eaLnBrk="1" latinLnBrk="0" hangingPunct="1"/>
                      <a:r>
                        <a:rPr lang="pt-br" sz="1600" kern="1200" dirty="0">
                          <a:solidFill>
                            <a:schemeClr val="tx1"/>
                          </a:solidFill>
                          <a:effectLst/>
                          <a:latin typeface="+mn-lt"/>
                          <a:ea typeface="+mn-ea"/>
                          <a:cs typeface="+mn-cs"/>
                        </a:rPr>
                        <a:t>O Copilot </a:t>
                      </a:r>
                      <a:r>
                        <a:rPr lang="pt-br" sz="1600" i="1" kern="1200" dirty="0">
                          <a:solidFill>
                            <a:schemeClr val="tx1"/>
                          </a:solidFill>
                          <a:effectLst/>
                          <a:latin typeface="+mn-lt"/>
                          <a:ea typeface="+mn-ea"/>
                          <a:cs typeface="+mn-cs"/>
                        </a:rPr>
                        <a:t>Tempo</a:t>
                      </a:r>
                      <a:r>
                        <a:rPr lang="pt-br" sz="1600" kern="1200" dirty="0">
                          <a:solidFill>
                            <a:schemeClr val="tx1"/>
                          </a:solidFill>
                          <a:effectLst/>
                          <a:latin typeface="+mn-lt"/>
                          <a:ea typeface="+mn-ea"/>
                          <a:cs typeface="+mn-cs"/>
                        </a:rPr>
                        <a:t> é o assistente escolhido para obter previsões meteorológicas incorporadas no Teams ou em um site. Os usuários podem perguntar sobre o tempo em qualquer lugar </a:t>
                      </a:r>
                      <a:br>
                        <a:rPr lang="pt-br" sz="1600" kern="1200" dirty="0">
                          <a:solidFill>
                            <a:schemeClr val="tx1"/>
                          </a:solidFill>
                          <a:effectLst/>
                          <a:latin typeface="+mn-lt"/>
                          <a:ea typeface="+mn-ea"/>
                          <a:cs typeface="+mn-cs"/>
                        </a:rPr>
                      </a:br>
                      <a:r>
                        <a:rPr lang="pt-br" sz="1600" kern="1200" dirty="0">
                          <a:solidFill>
                            <a:schemeClr val="tx1"/>
                          </a:solidFill>
                          <a:effectLst/>
                          <a:latin typeface="+mn-lt"/>
                          <a:ea typeface="+mn-ea"/>
                          <a:cs typeface="+mn-cs"/>
                        </a:rPr>
                        <a:t>do mundo para obter as condições atuais e previsões futuras</a:t>
                      </a:r>
                    </a:p>
                  </a:txBody>
                  <a:tcPr marR="0" anchor="ctr">
                    <a:lnL w="6350" cap="flat" cmpd="sng" algn="ctr">
                      <a:solidFill>
                        <a:schemeClr val="bg1">
                          <a:lumMod val="85000"/>
                        </a:schemeClr>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932646804"/>
                  </a:ext>
                </a:extLst>
              </a:tr>
            </a:tbl>
          </a:graphicData>
        </a:graphic>
      </p:graphicFrame>
      <p:grpSp>
        <p:nvGrpSpPr>
          <p:cNvPr id="7" name="Group 6">
            <a:extLst>
              <a:ext uri="{FF2B5EF4-FFF2-40B4-BE49-F238E27FC236}">
                <a16:creationId xmlns:a16="http://schemas.microsoft.com/office/drawing/2014/main" id="{351643D9-889A-769A-E0EF-626A699F4ED3}"/>
              </a:ext>
              <a:ext uri="{C183D7F6-B498-43B3-948B-1728B52AA6E4}">
                <adec:decorative xmlns:adec="http://schemas.microsoft.com/office/drawing/2017/decorative" val="1"/>
              </a:ext>
            </a:extLst>
          </p:cNvPr>
          <p:cNvGrpSpPr>
            <a:grpSpLocks/>
          </p:cNvGrpSpPr>
          <p:nvPr/>
        </p:nvGrpSpPr>
        <p:grpSpPr>
          <a:xfrm>
            <a:off x="681109" y="2922129"/>
            <a:ext cx="433386" cy="386039"/>
            <a:chOff x="144113" y="2620558"/>
            <a:chExt cx="433386" cy="386039"/>
          </a:xfrm>
        </p:grpSpPr>
        <p:sp>
          <p:nvSpPr>
            <p:cNvPr id="8" name="Graphic 6">
              <a:extLst>
                <a:ext uri="{FF2B5EF4-FFF2-40B4-BE49-F238E27FC236}">
                  <a16:creationId xmlns:a16="http://schemas.microsoft.com/office/drawing/2014/main" id="{4D5AE362-8238-24DD-A0E7-64E519873464}"/>
                </a:ext>
              </a:extLst>
            </p:cNvPr>
            <p:cNvSpPr/>
            <p:nvPr/>
          </p:nvSpPr>
          <p:spPr>
            <a:xfrm>
              <a:off x="144113" y="2620558"/>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FF5C39"/>
                </a:gs>
                <a:gs pos="100000">
                  <a:srgbClr val="C53FCC"/>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1" name="Graphic 28">
              <a:extLst>
                <a:ext uri="{FF2B5EF4-FFF2-40B4-BE49-F238E27FC236}">
                  <a16:creationId xmlns:a16="http://schemas.microsoft.com/office/drawing/2014/main" id="{EE03858C-0ED5-11BF-BD41-47DEEF530BED}"/>
                </a:ext>
              </a:extLst>
            </p:cNvPr>
            <p:cNvSpPr/>
            <p:nvPr/>
          </p:nvSpPr>
          <p:spPr>
            <a:xfrm>
              <a:off x="252492" y="2714787"/>
              <a:ext cx="202328" cy="202342"/>
            </a:xfrm>
            <a:custGeom>
              <a:avLst/>
              <a:gdLst>
                <a:gd name="connsiteX0" fmla="*/ 0 w 166675"/>
                <a:gd name="connsiteY0" fmla="*/ 7144 h 166687"/>
                <a:gd name="connsiteX1" fmla="*/ 7144 w 166675"/>
                <a:gd name="connsiteY1" fmla="*/ 0 h 166687"/>
                <a:gd name="connsiteX2" fmla="*/ 12459 w 166675"/>
                <a:gd name="connsiteY2" fmla="*/ 0 h 166687"/>
                <a:gd name="connsiteX3" fmla="*/ 30032 w 166675"/>
                <a:gd name="connsiteY3" fmla="*/ 11744 h 166687"/>
                <a:gd name="connsiteX4" fmla="*/ 34766 w 166675"/>
                <a:gd name="connsiteY4" fmla="*/ 23851 h 166687"/>
                <a:gd name="connsiteX5" fmla="*/ 35719 w 166675"/>
                <a:gd name="connsiteY5" fmla="*/ 23813 h 166687"/>
                <a:gd name="connsiteX6" fmla="*/ 154762 w 166675"/>
                <a:gd name="connsiteY6" fmla="*/ 23813 h 166687"/>
                <a:gd name="connsiteX7" fmla="*/ 166211 w 166675"/>
                <a:gd name="connsiteY7" fmla="*/ 38986 h 166687"/>
                <a:gd name="connsiteX8" fmla="*/ 148800 w 166675"/>
                <a:gd name="connsiteY8" fmla="*/ 100032 h 166687"/>
                <a:gd name="connsiteX9" fmla="*/ 123615 w 166675"/>
                <a:gd name="connsiteY9" fmla="*/ 119043 h 166687"/>
                <a:gd name="connsiteX10" fmla="*/ 66961 w 166675"/>
                <a:gd name="connsiteY10" fmla="*/ 119043 h 166687"/>
                <a:gd name="connsiteX11" fmla="*/ 41700 w 166675"/>
                <a:gd name="connsiteY11" fmla="*/ 99784 h 166687"/>
                <a:gd name="connsiteX12" fmla="*/ 34461 w 166675"/>
                <a:gd name="connsiteY12" fmla="*/ 73381 h 166687"/>
                <a:gd name="connsiteX13" fmla="*/ 22460 w 166675"/>
                <a:gd name="connsiteY13" fmla="*/ 32918 h 166687"/>
                <a:gd name="connsiteX14" fmla="*/ 22450 w 166675"/>
                <a:gd name="connsiteY14" fmla="*/ 32842 h 166687"/>
                <a:gd name="connsiteX15" fmla="*/ 17497 w 166675"/>
                <a:gd name="connsiteY15" fmla="*/ 18612 h 166687"/>
                <a:gd name="connsiteX16" fmla="*/ 12468 w 166675"/>
                <a:gd name="connsiteY16" fmla="*/ 14288 h 166687"/>
                <a:gd name="connsiteX17" fmla="*/ 7144 w 166675"/>
                <a:gd name="connsiteY17" fmla="*/ 14288 h 166687"/>
                <a:gd name="connsiteX18" fmla="*/ 0 w 166675"/>
                <a:gd name="connsiteY18" fmla="*/ 7144 h 166687"/>
                <a:gd name="connsiteX19" fmla="*/ 61913 w 166675"/>
                <a:gd name="connsiteY19" fmla="*/ 166688 h 166687"/>
                <a:gd name="connsiteX20" fmla="*/ 80963 w 166675"/>
                <a:gd name="connsiteY20" fmla="*/ 147638 h 166687"/>
                <a:gd name="connsiteX21" fmla="*/ 61913 w 166675"/>
                <a:gd name="connsiteY21" fmla="*/ 128588 h 166687"/>
                <a:gd name="connsiteX22" fmla="*/ 42863 w 166675"/>
                <a:gd name="connsiteY22" fmla="*/ 147638 h 166687"/>
                <a:gd name="connsiteX23" fmla="*/ 61913 w 166675"/>
                <a:gd name="connsiteY23" fmla="*/ 166688 h 166687"/>
                <a:gd name="connsiteX24" fmla="*/ 128588 w 166675"/>
                <a:gd name="connsiteY24" fmla="*/ 166688 h 166687"/>
                <a:gd name="connsiteX25" fmla="*/ 147638 w 166675"/>
                <a:gd name="connsiteY25" fmla="*/ 147638 h 166687"/>
                <a:gd name="connsiteX26" fmla="*/ 128588 w 166675"/>
                <a:gd name="connsiteY26" fmla="*/ 128588 h 166687"/>
                <a:gd name="connsiteX27" fmla="*/ 109538 w 166675"/>
                <a:gd name="connsiteY27" fmla="*/ 147638 h 166687"/>
                <a:gd name="connsiteX28" fmla="*/ 128588 w 166675"/>
                <a:gd name="connsiteY28" fmla="*/ 166688 h 16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66675" h="166687">
                  <a:moveTo>
                    <a:pt x="0" y="7144"/>
                  </a:moveTo>
                  <a:cubicBezTo>
                    <a:pt x="0" y="3198"/>
                    <a:pt x="3198" y="0"/>
                    <a:pt x="7144" y="0"/>
                  </a:cubicBezTo>
                  <a:lnTo>
                    <a:pt x="12459" y="0"/>
                  </a:lnTo>
                  <a:cubicBezTo>
                    <a:pt x="21507" y="0"/>
                    <a:pt x="26937" y="6086"/>
                    <a:pt x="30032" y="11744"/>
                  </a:cubicBezTo>
                  <a:cubicBezTo>
                    <a:pt x="32099" y="15516"/>
                    <a:pt x="33595" y="19888"/>
                    <a:pt x="34766" y="23851"/>
                  </a:cubicBezTo>
                  <a:cubicBezTo>
                    <a:pt x="35083" y="23826"/>
                    <a:pt x="35401" y="23813"/>
                    <a:pt x="35719" y="23813"/>
                  </a:cubicBezTo>
                  <a:lnTo>
                    <a:pt x="154762" y="23813"/>
                  </a:lnTo>
                  <a:cubicBezTo>
                    <a:pt x="162668" y="23813"/>
                    <a:pt x="168383" y="31375"/>
                    <a:pt x="166211" y="38986"/>
                  </a:cubicBezTo>
                  <a:lnTo>
                    <a:pt x="148800" y="100032"/>
                  </a:lnTo>
                  <a:cubicBezTo>
                    <a:pt x="145592" y="111282"/>
                    <a:pt x="135314" y="119041"/>
                    <a:pt x="123615" y="119043"/>
                  </a:cubicBezTo>
                  <a:lnTo>
                    <a:pt x="66961" y="119043"/>
                  </a:lnTo>
                  <a:cubicBezTo>
                    <a:pt x="55165" y="119043"/>
                    <a:pt x="44823" y="111160"/>
                    <a:pt x="41700" y="99784"/>
                  </a:cubicBezTo>
                  <a:lnTo>
                    <a:pt x="34461" y="73381"/>
                  </a:lnTo>
                  <a:lnTo>
                    <a:pt x="22460" y="32918"/>
                  </a:lnTo>
                  <a:lnTo>
                    <a:pt x="22450" y="32842"/>
                  </a:lnTo>
                  <a:cubicBezTo>
                    <a:pt x="20965" y="27442"/>
                    <a:pt x="19574" y="22384"/>
                    <a:pt x="17497" y="18612"/>
                  </a:cubicBezTo>
                  <a:cubicBezTo>
                    <a:pt x="15507" y="14945"/>
                    <a:pt x="13907" y="14288"/>
                    <a:pt x="12468" y="14288"/>
                  </a:cubicBezTo>
                  <a:lnTo>
                    <a:pt x="7144" y="14288"/>
                  </a:lnTo>
                  <a:cubicBezTo>
                    <a:pt x="3198" y="14288"/>
                    <a:pt x="0" y="11089"/>
                    <a:pt x="0" y="7144"/>
                  </a:cubicBezTo>
                  <a:close/>
                  <a:moveTo>
                    <a:pt x="61913" y="166688"/>
                  </a:moveTo>
                  <a:cubicBezTo>
                    <a:pt x="72434" y="166688"/>
                    <a:pt x="80963" y="158159"/>
                    <a:pt x="80963" y="147638"/>
                  </a:cubicBezTo>
                  <a:cubicBezTo>
                    <a:pt x="80963" y="137116"/>
                    <a:pt x="72434" y="128588"/>
                    <a:pt x="61913" y="128588"/>
                  </a:cubicBezTo>
                  <a:cubicBezTo>
                    <a:pt x="51391" y="128588"/>
                    <a:pt x="42863" y="137116"/>
                    <a:pt x="42863" y="147638"/>
                  </a:cubicBezTo>
                  <a:cubicBezTo>
                    <a:pt x="42863" y="158159"/>
                    <a:pt x="51391" y="166688"/>
                    <a:pt x="61913" y="166688"/>
                  </a:cubicBezTo>
                  <a:close/>
                  <a:moveTo>
                    <a:pt x="128588" y="166688"/>
                  </a:moveTo>
                  <a:cubicBezTo>
                    <a:pt x="139109" y="166688"/>
                    <a:pt x="147638" y="158159"/>
                    <a:pt x="147638" y="147638"/>
                  </a:cubicBezTo>
                  <a:cubicBezTo>
                    <a:pt x="147638" y="137116"/>
                    <a:pt x="139109" y="128588"/>
                    <a:pt x="128588" y="128588"/>
                  </a:cubicBezTo>
                  <a:cubicBezTo>
                    <a:pt x="118066" y="128588"/>
                    <a:pt x="109538" y="137116"/>
                    <a:pt x="109538" y="147638"/>
                  </a:cubicBezTo>
                  <a:cubicBezTo>
                    <a:pt x="109538" y="158159"/>
                    <a:pt x="118066" y="166688"/>
                    <a:pt x="128588" y="166688"/>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13" name="Group 12">
            <a:extLst>
              <a:ext uri="{FF2B5EF4-FFF2-40B4-BE49-F238E27FC236}">
                <a16:creationId xmlns:a16="http://schemas.microsoft.com/office/drawing/2014/main" id="{922C8D71-623D-EE1C-405E-39B57F2421EF}"/>
              </a:ext>
              <a:ext uri="{C183D7F6-B498-43B3-948B-1728B52AA6E4}">
                <adec:decorative xmlns:adec="http://schemas.microsoft.com/office/drawing/2017/decorative" val="1"/>
              </a:ext>
            </a:extLst>
          </p:cNvPr>
          <p:cNvGrpSpPr>
            <a:grpSpLocks/>
          </p:cNvGrpSpPr>
          <p:nvPr/>
        </p:nvGrpSpPr>
        <p:grpSpPr>
          <a:xfrm>
            <a:off x="681109" y="3542266"/>
            <a:ext cx="433386" cy="386039"/>
            <a:chOff x="144113" y="3235980"/>
            <a:chExt cx="433386" cy="386039"/>
          </a:xfrm>
        </p:grpSpPr>
        <p:sp>
          <p:nvSpPr>
            <p:cNvPr id="16" name="Graphic 6">
              <a:extLst>
                <a:ext uri="{FF2B5EF4-FFF2-40B4-BE49-F238E27FC236}">
                  <a16:creationId xmlns:a16="http://schemas.microsoft.com/office/drawing/2014/main" id="{35DA5655-34DA-2CD6-83C2-DD3667E6C55E}"/>
                </a:ext>
              </a:extLst>
            </p:cNvPr>
            <p:cNvSpPr/>
            <p:nvPr/>
          </p:nvSpPr>
          <p:spPr>
            <a:xfrm>
              <a:off x="144113" y="3235980"/>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9" name="Graphic 32">
              <a:extLst>
                <a:ext uri="{FF2B5EF4-FFF2-40B4-BE49-F238E27FC236}">
                  <a16:creationId xmlns:a16="http://schemas.microsoft.com/office/drawing/2014/main" id="{25D3E708-D442-0FDF-DA05-0DF77FF47B38}"/>
                </a:ext>
              </a:extLst>
            </p:cNvPr>
            <p:cNvSpPr/>
            <p:nvPr/>
          </p:nvSpPr>
          <p:spPr>
            <a:xfrm>
              <a:off x="266785" y="3304305"/>
              <a:ext cx="188034" cy="258492"/>
            </a:xfrm>
            <a:custGeom>
              <a:avLst/>
              <a:gdLst>
                <a:gd name="connsiteX0" fmla="*/ 72429 w 167966"/>
                <a:gd name="connsiteY0" fmla="*/ 3463 h 230905"/>
                <a:gd name="connsiteX1" fmla="*/ 98833 w 167966"/>
                <a:gd name="connsiteY1" fmla="*/ 6152 h 230905"/>
                <a:gd name="connsiteX2" fmla="*/ 143383 w 167966"/>
                <a:gd name="connsiteY2" fmla="*/ 50701 h 230905"/>
                <a:gd name="connsiteX3" fmla="*/ 143346 w 167966"/>
                <a:gd name="connsiteY3" fmla="*/ 169494 h 230905"/>
                <a:gd name="connsiteX4" fmla="*/ 92988 w 167966"/>
                <a:gd name="connsiteY4" fmla="*/ 193592 h 230905"/>
                <a:gd name="connsiteX5" fmla="*/ 92988 w 167966"/>
                <a:gd name="connsiteY5" fmla="*/ 221904 h 230905"/>
                <a:gd name="connsiteX6" fmla="*/ 83987 w 167966"/>
                <a:gd name="connsiteY6" fmla="*/ 230905 h 230905"/>
                <a:gd name="connsiteX7" fmla="*/ 74986 w 167966"/>
                <a:gd name="connsiteY7" fmla="*/ 221904 h 230905"/>
                <a:gd name="connsiteX8" fmla="*/ 74986 w 167966"/>
                <a:gd name="connsiteY8" fmla="*/ 193592 h 230905"/>
                <a:gd name="connsiteX9" fmla="*/ 493 w 167966"/>
                <a:gd name="connsiteY9" fmla="*/ 101059 h 230905"/>
                <a:gd name="connsiteX10" fmla="*/ 24591 w 167966"/>
                <a:gd name="connsiteY10" fmla="*/ 50701 h 230905"/>
                <a:gd name="connsiteX11" fmla="*/ 69141 w 167966"/>
                <a:gd name="connsiteY11" fmla="*/ 6152 h 230905"/>
                <a:gd name="connsiteX12" fmla="*/ 72429 w 167966"/>
                <a:gd name="connsiteY12" fmla="*/ 3463 h 230905"/>
                <a:gd name="connsiteX13" fmla="*/ 83987 w 167966"/>
                <a:gd name="connsiteY13" fmla="*/ 98900 h 230905"/>
                <a:gd name="connsiteX14" fmla="*/ 74986 w 167966"/>
                <a:gd name="connsiteY14" fmla="*/ 107901 h 230905"/>
                <a:gd name="connsiteX15" fmla="*/ 74986 w 167966"/>
                <a:gd name="connsiteY15" fmla="*/ 175470 h 230905"/>
                <a:gd name="connsiteX16" fmla="*/ 92988 w 167966"/>
                <a:gd name="connsiteY16" fmla="*/ 175470 h 230905"/>
                <a:gd name="connsiteX17" fmla="*/ 92988 w 167966"/>
                <a:gd name="connsiteY17" fmla="*/ 107901 h 230905"/>
                <a:gd name="connsiteX18" fmla="*/ 83987 w 167966"/>
                <a:gd name="connsiteY18" fmla="*/ 98900 h 23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7966" h="230905">
                  <a:moveTo>
                    <a:pt x="72429" y="3463"/>
                  </a:moveTo>
                  <a:cubicBezTo>
                    <a:pt x="80754" y="-2020"/>
                    <a:pt x="91784" y="-896"/>
                    <a:pt x="98833" y="6152"/>
                  </a:cubicBezTo>
                  <a:lnTo>
                    <a:pt x="143383" y="50701"/>
                  </a:lnTo>
                  <a:cubicBezTo>
                    <a:pt x="176176" y="83515"/>
                    <a:pt x="176159" y="136701"/>
                    <a:pt x="143346" y="169494"/>
                  </a:cubicBezTo>
                  <a:cubicBezTo>
                    <a:pt x="129798" y="183033"/>
                    <a:pt x="112030" y="191535"/>
                    <a:pt x="92988" y="193592"/>
                  </a:cubicBezTo>
                  <a:lnTo>
                    <a:pt x="92988" y="221904"/>
                  </a:lnTo>
                  <a:cubicBezTo>
                    <a:pt x="92988" y="226875"/>
                    <a:pt x="88958" y="230905"/>
                    <a:pt x="83987" y="230905"/>
                  </a:cubicBezTo>
                  <a:cubicBezTo>
                    <a:pt x="79016" y="230905"/>
                    <a:pt x="74986" y="226875"/>
                    <a:pt x="74986" y="221904"/>
                  </a:cubicBezTo>
                  <a:lnTo>
                    <a:pt x="74986" y="193592"/>
                  </a:lnTo>
                  <a:cubicBezTo>
                    <a:pt x="28863" y="188610"/>
                    <a:pt x="-4489" y="147182"/>
                    <a:pt x="493" y="101059"/>
                  </a:cubicBezTo>
                  <a:cubicBezTo>
                    <a:pt x="2550" y="82016"/>
                    <a:pt x="11052" y="64249"/>
                    <a:pt x="24591" y="50701"/>
                  </a:cubicBezTo>
                  <a:lnTo>
                    <a:pt x="69141" y="6152"/>
                  </a:lnTo>
                  <a:cubicBezTo>
                    <a:pt x="70144" y="5147"/>
                    <a:pt x="71246" y="4246"/>
                    <a:pt x="72429" y="3463"/>
                  </a:cubicBezTo>
                  <a:close/>
                  <a:moveTo>
                    <a:pt x="83987" y="98900"/>
                  </a:moveTo>
                  <a:cubicBezTo>
                    <a:pt x="79016" y="98900"/>
                    <a:pt x="74986" y="102930"/>
                    <a:pt x="74986" y="107901"/>
                  </a:cubicBezTo>
                  <a:lnTo>
                    <a:pt x="74986" y="175470"/>
                  </a:lnTo>
                  <a:cubicBezTo>
                    <a:pt x="80959" y="176288"/>
                    <a:pt x="87015" y="176288"/>
                    <a:pt x="92988" y="175470"/>
                  </a:cubicBezTo>
                  <a:lnTo>
                    <a:pt x="92988" y="107901"/>
                  </a:lnTo>
                  <a:cubicBezTo>
                    <a:pt x="92988" y="102930"/>
                    <a:pt x="88958" y="98900"/>
                    <a:pt x="83987" y="98900"/>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20" name="Group 19">
            <a:extLst>
              <a:ext uri="{FF2B5EF4-FFF2-40B4-BE49-F238E27FC236}">
                <a16:creationId xmlns:a16="http://schemas.microsoft.com/office/drawing/2014/main" id="{FDD7FE6D-E592-CE4A-5005-AE5CE5F7D88E}"/>
              </a:ext>
              <a:ext uri="{C183D7F6-B498-43B3-948B-1728B52AA6E4}">
                <adec:decorative xmlns:adec="http://schemas.microsoft.com/office/drawing/2017/decorative" val="1"/>
              </a:ext>
            </a:extLst>
          </p:cNvPr>
          <p:cNvGrpSpPr>
            <a:grpSpLocks/>
          </p:cNvGrpSpPr>
          <p:nvPr/>
        </p:nvGrpSpPr>
        <p:grpSpPr>
          <a:xfrm>
            <a:off x="681109" y="4234973"/>
            <a:ext cx="433386" cy="386039"/>
            <a:chOff x="144113" y="3897147"/>
            <a:chExt cx="433386" cy="386039"/>
          </a:xfrm>
        </p:grpSpPr>
        <p:sp>
          <p:nvSpPr>
            <p:cNvPr id="21" name="Graphic 6">
              <a:extLst>
                <a:ext uri="{FF2B5EF4-FFF2-40B4-BE49-F238E27FC236}">
                  <a16:creationId xmlns:a16="http://schemas.microsoft.com/office/drawing/2014/main" id="{4AB7FD6C-AC01-FBB8-7E25-8B718F596694}"/>
                </a:ext>
              </a:extLst>
            </p:cNvPr>
            <p:cNvSpPr/>
            <p:nvPr/>
          </p:nvSpPr>
          <p:spPr>
            <a:xfrm>
              <a:off x="144113" y="3897147"/>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C03BC4"/>
                </a:gs>
                <a:gs pos="100000">
                  <a:srgbClr val="8661C5"/>
                </a:gs>
              </a:gsLst>
              <a:lin ang="5400000" scaled="1"/>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2" name="Graphic 36">
              <a:extLst>
                <a:ext uri="{FF2B5EF4-FFF2-40B4-BE49-F238E27FC236}">
                  <a16:creationId xmlns:a16="http://schemas.microsoft.com/office/drawing/2014/main" id="{ECE17E28-2F47-9893-E5E5-C3624EFDA10A}"/>
                </a:ext>
              </a:extLst>
            </p:cNvPr>
            <p:cNvSpPr/>
            <p:nvPr/>
          </p:nvSpPr>
          <p:spPr>
            <a:xfrm>
              <a:off x="271556" y="3988231"/>
              <a:ext cx="178500" cy="203872"/>
            </a:xfrm>
            <a:custGeom>
              <a:avLst/>
              <a:gdLst>
                <a:gd name="connsiteX0" fmla="*/ 116757 w 166792"/>
                <a:gd name="connsiteY0" fmla="*/ 0 h 190500"/>
                <a:gd name="connsiteX1" fmla="*/ 138055 w 166792"/>
                <a:gd name="connsiteY1" fmla="*/ 19050 h 190500"/>
                <a:gd name="connsiteX2" fmla="*/ 150133 w 166792"/>
                <a:gd name="connsiteY2" fmla="*/ 19050 h 190500"/>
                <a:gd name="connsiteX3" fmla="*/ 166735 w 166792"/>
                <a:gd name="connsiteY3" fmla="*/ 34347 h 190500"/>
                <a:gd name="connsiteX4" fmla="*/ 166792 w 166792"/>
                <a:gd name="connsiteY4" fmla="*/ 35719 h 190500"/>
                <a:gd name="connsiteX5" fmla="*/ 166792 w 166792"/>
                <a:gd name="connsiteY5" fmla="*/ 64294 h 190500"/>
                <a:gd name="connsiteX6" fmla="*/ 137589 w 166792"/>
                <a:gd name="connsiteY6" fmla="*/ 95202 h 190500"/>
                <a:gd name="connsiteX7" fmla="*/ 135588 w 166792"/>
                <a:gd name="connsiteY7" fmla="*/ 95260 h 190500"/>
                <a:gd name="connsiteX8" fmla="*/ 90526 w 166792"/>
                <a:gd name="connsiteY8" fmla="*/ 132883 h 190500"/>
                <a:gd name="connsiteX9" fmla="*/ 90526 w 166792"/>
                <a:gd name="connsiteY9" fmla="*/ 147638 h 190500"/>
                <a:gd name="connsiteX10" fmla="*/ 107223 w 166792"/>
                <a:gd name="connsiteY10" fmla="*/ 147638 h 190500"/>
                <a:gd name="connsiteX11" fmla="*/ 138122 w 166792"/>
                <a:gd name="connsiteY11" fmla="*/ 176841 h 190500"/>
                <a:gd name="connsiteX12" fmla="*/ 138179 w 166792"/>
                <a:gd name="connsiteY12" fmla="*/ 178594 h 190500"/>
                <a:gd name="connsiteX13" fmla="*/ 138179 w 166792"/>
                <a:gd name="connsiteY13" fmla="*/ 183356 h 190500"/>
                <a:gd name="connsiteX14" fmla="*/ 131997 w 166792"/>
                <a:gd name="connsiteY14" fmla="*/ 190433 h 190500"/>
                <a:gd name="connsiteX15" fmla="*/ 131035 w 166792"/>
                <a:gd name="connsiteY15" fmla="*/ 190500 h 190500"/>
                <a:gd name="connsiteX16" fmla="*/ 35766 w 166792"/>
                <a:gd name="connsiteY16" fmla="*/ 190500 h 190500"/>
                <a:gd name="connsiteX17" fmla="*/ 28680 w 166792"/>
                <a:gd name="connsiteY17" fmla="*/ 184328 h 190500"/>
                <a:gd name="connsiteX18" fmla="*/ 28623 w 166792"/>
                <a:gd name="connsiteY18" fmla="*/ 183356 h 190500"/>
                <a:gd name="connsiteX19" fmla="*/ 28623 w 166792"/>
                <a:gd name="connsiteY19" fmla="*/ 178594 h 190500"/>
                <a:gd name="connsiteX20" fmla="*/ 57817 w 166792"/>
                <a:gd name="connsiteY20" fmla="*/ 147685 h 190500"/>
                <a:gd name="connsiteX21" fmla="*/ 59579 w 166792"/>
                <a:gd name="connsiteY21" fmla="*/ 147638 h 190500"/>
                <a:gd name="connsiteX22" fmla="*/ 76248 w 166792"/>
                <a:gd name="connsiteY22" fmla="*/ 147638 h 190500"/>
                <a:gd name="connsiteX23" fmla="*/ 76248 w 166792"/>
                <a:gd name="connsiteY23" fmla="*/ 132883 h 190500"/>
                <a:gd name="connsiteX24" fmla="*/ 31204 w 166792"/>
                <a:gd name="connsiteY24" fmla="*/ 95260 h 190500"/>
                <a:gd name="connsiteX25" fmla="*/ 30956 w 166792"/>
                <a:gd name="connsiteY25" fmla="*/ 95250 h 190500"/>
                <a:gd name="connsiteX26" fmla="*/ 0 w 166792"/>
                <a:gd name="connsiteY26" fmla="*/ 64294 h 190500"/>
                <a:gd name="connsiteX27" fmla="*/ 0 w 166792"/>
                <a:gd name="connsiteY27" fmla="*/ 35719 h 190500"/>
                <a:gd name="connsiteX28" fmla="*/ 16669 w 166792"/>
                <a:gd name="connsiteY28" fmla="*/ 19050 h 190500"/>
                <a:gd name="connsiteX29" fmla="*/ 28746 w 166792"/>
                <a:gd name="connsiteY29" fmla="*/ 19050 h 190500"/>
                <a:gd name="connsiteX30" fmla="*/ 50054 w 166792"/>
                <a:gd name="connsiteY30" fmla="*/ 0 h 190500"/>
                <a:gd name="connsiteX31" fmla="*/ 116757 w 166792"/>
                <a:gd name="connsiteY31" fmla="*/ 0 h 190500"/>
                <a:gd name="connsiteX32" fmla="*/ 150133 w 166792"/>
                <a:gd name="connsiteY32" fmla="*/ 33338 h 190500"/>
                <a:gd name="connsiteX33" fmla="*/ 138189 w 166792"/>
                <a:gd name="connsiteY33" fmla="*/ 33338 h 190500"/>
                <a:gd name="connsiteX34" fmla="*/ 138189 w 166792"/>
                <a:gd name="connsiteY34" fmla="*/ 80801 h 190500"/>
                <a:gd name="connsiteX35" fmla="*/ 152448 w 166792"/>
                <a:gd name="connsiteY35" fmla="*/ 65761 h 190500"/>
                <a:gd name="connsiteX36" fmla="*/ 152514 w 166792"/>
                <a:gd name="connsiteY36" fmla="*/ 64294 h 190500"/>
                <a:gd name="connsiteX37" fmla="*/ 152514 w 166792"/>
                <a:gd name="connsiteY37" fmla="*/ 35719 h 190500"/>
                <a:gd name="connsiteX38" fmla="*/ 150676 w 166792"/>
                <a:gd name="connsiteY38" fmla="*/ 33404 h 190500"/>
                <a:gd name="connsiteX39" fmla="*/ 150133 w 166792"/>
                <a:gd name="connsiteY39" fmla="*/ 33338 h 190500"/>
                <a:gd name="connsiteX40" fmla="*/ 28623 w 166792"/>
                <a:gd name="connsiteY40" fmla="*/ 33338 h 190500"/>
                <a:gd name="connsiteX41" fmla="*/ 16669 w 166792"/>
                <a:gd name="connsiteY41" fmla="*/ 33338 h 190500"/>
                <a:gd name="connsiteX42" fmla="*/ 14288 w 166792"/>
                <a:gd name="connsiteY42" fmla="*/ 35719 h 190500"/>
                <a:gd name="connsiteX43" fmla="*/ 14288 w 166792"/>
                <a:gd name="connsiteY43" fmla="*/ 64294 h 190500"/>
                <a:gd name="connsiteX44" fmla="*/ 28623 w 166792"/>
                <a:gd name="connsiteY44" fmla="*/ 80801 h 190500"/>
                <a:gd name="connsiteX45" fmla="*/ 28623 w 166792"/>
                <a:gd name="connsiteY45" fmla="*/ 33338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66792" h="190500">
                  <a:moveTo>
                    <a:pt x="116757" y="0"/>
                  </a:moveTo>
                  <a:cubicBezTo>
                    <a:pt x="127672" y="0"/>
                    <a:pt x="136843" y="8203"/>
                    <a:pt x="138055" y="19050"/>
                  </a:cubicBezTo>
                  <a:lnTo>
                    <a:pt x="150133" y="19050"/>
                  </a:lnTo>
                  <a:cubicBezTo>
                    <a:pt x="158804" y="19055"/>
                    <a:pt x="166022" y="25706"/>
                    <a:pt x="166735" y="34347"/>
                  </a:cubicBezTo>
                  <a:lnTo>
                    <a:pt x="166792" y="35719"/>
                  </a:lnTo>
                  <a:lnTo>
                    <a:pt x="166792" y="64294"/>
                  </a:lnTo>
                  <a:cubicBezTo>
                    <a:pt x="166793" y="80710"/>
                    <a:pt x="153979" y="94273"/>
                    <a:pt x="137589" y="95202"/>
                  </a:cubicBezTo>
                  <a:lnTo>
                    <a:pt x="135588" y="95260"/>
                  </a:lnTo>
                  <a:cubicBezTo>
                    <a:pt x="129109" y="115461"/>
                    <a:pt x="111559" y="130113"/>
                    <a:pt x="90526" y="132883"/>
                  </a:cubicBezTo>
                  <a:lnTo>
                    <a:pt x="90526" y="147638"/>
                  </a:lnTo>
                  <a:lnTo>
                    <a:pt x="107223" y="147638"/>
                  </a:lnTo>
                  <a:cubicBezTo>
                    <a:pt x="123635" y="147641"/>
                    <a:pt x="137192" y="160454"/>
                    <a:pt x="138122" y="176841"/>
                  </a:cubicBezTo>
                  <a:lnTo>
                    <a:pt x="138179" y="178594"/>
                  </a:lnTo>
                  <a:lnTo>
                    <a:pt x="138179" y="183356"/>
                  </a:lnTo>
                  <a:cubicBezTo>
                    <a:pt x="138178" y="186929"/>
                    <a:pt x="135538" y="189952"/>
                    <a:pt x="131997" y="190433"/>
                  </a:cubicBezTo>
                  <a:lnTo>
                    <a:pt x="131035" y="190500"/>
                  </a:lnTo>
                  <a:lnTo>
                    <a:pt x="35766" y="190500"/>
                  </a:lnTo>
                  <a:cubicBezTo>
                    <a:pt x="32193" y="190505"/>
                    <a:pt x="29166" y="187868"/>
                    <a:pt x="28680" y="184328"/>
                  </a:cubicBezTo>
                  <a:lnTo>
                    <a:pt x="28623" y="183356"/>
                  </a:lnTo>
                  <a:lnTo>
                    <a:pt x="28623" y="178594"/>
                  </a:lnTo>
                  <a:cubicBezTo>
                    <a:pt x="28621" y="162180"/>
                    <a:pt x="41430" y="148620"/>
                    <a:pt x="57817" y="147685"/>
                  </a:cubicBezTo>
                  <a:lnTo>
                    <a:pt x="59579" y="147638"/>
                  </a:lnTo>
                  <a:lnTo>
                    <a:pt x="76248" y="147638"/>
                  </a:lnTo>
                  <a:lnTo>
                    <a:pt x="76248" y="132883"/>
                  </a:lnTo>
                  <a:cubicBezTo>
                    <a:pt x="55221" y="130107"/>
                    <a:pt x="37681" y="115455"/>
                    <a:pt x="31204" y="95260"/>
                  </a:cubicBezTo>
                  <a:lnTo>
                    <a:pt x="30956" y="95250"/>
                  </a:lnTo>
                  <a:cubicBezTo>
                    <a:pt x="13860" y="95250"/>
                    <a:pt x="0" y="81390"/>
                    <a:pt x="0" y="64294"/>
                  </a:cubicBezTo>
                  <a:lnTo>
                    <a:pt x="0" y="35719"/>
                  </a:lnTo>
                  <a:cubicBezTo>
                    <a:pt x="0" y="26518"/>
                    <a:pt x="7468" y="19050"/>
                    <a:pt x="16669" y="19050"/>
                  </a:cubicBezTo>
                  <a:lnTo>
                    <a:pt x="28746" y="19050"/>
                  </a:lnTo>
                  <a:cubicBezTo>
                    <a:pt x="29960" y="8200"/>
                    <a:pt x="39136" y="-4"/>
                    <a:pt x="50054" y="0"/>
                  </a:cubicBezTo>
                  <a:lnTo>
                    <a:pt x="116757" y="0"/>
                  </a:lnTo>
                  <a:close/>
                  <a:moveTo>
                    <a:pt x="150133" y="33338"/>
                  </a:moveTo>
                  <a:lnTo>
                    <a:pt x="138189" y="33338"/>
                  </a:lnTo>
                  <a:lnTo>
                    <a:pt x="138189" y="80801"/>
                  </a:lnTo>
                  <a:cubicBezTo>
                    <a:pt x="145859" y="79710"/>
                    <a:pt x="151768" y="73479"/>
                    <a:pt x="152448" y="65761"/>
                  </a:cubicBezTo>
                  <a:lnTo>
                    <a:pt x="152514" y="64294"/>
                  </a:lnTo>
                  <a:lnTo>
                    <a:pt x="152514" y="35719"/>
                  </a:lnTo>
                  <a:cubicBezTo>
                    <a:pt x="152512" y="34614"/>
                    <a:pt x="151751" y="33656"/>
                    <a:pt x="150676" y="33404"/>
                  </a:cubicBezTo>
                  <a:lnTo>
                    <a:pt x="150133" y="33338"/>
                  </a:lnTo>
                  <a:close/>
                  <a:moveTo>
                    <a:pt x="28623" y="33338"/>
                  </a:moveTo>
                  <a:lnTo>
                    <a:pt x="16669" y="33338"/>
                  </a:lnTo>
                  <a:cubicBezTo>
                    <a:pt x="15354" y="33338"/>
                    <a:pt x="14288" y="34404"/>
                    <a:pt x="14288" y="35719"/>
                  </a:cubicBezTo>
                  <a:lnTo>
                    <a:pt x="14288" y="64294"/>
                  </a:lnTo>
                  <a:cubicBezTo>
                    <a:pt x="14286" y="72599"/>
                    <a:pt x="20399" y="79638"/>
                    <a:pt x="28623" y="80801"/>
                  </a:cubicBezTo>
                  <a:lnTo>
                    <a:pt x="28623" y="33338"/>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3" name="Group 2">
            <a:extLst>
              <a:ext uri="{FF2B5EF4-FFF2-40B4-BE49-F238E27FC236}">
                <a16:creationId xmlns:a16="http://schemas.microsoft.com/office/drawing/2014/main" id="{3427BA11-2AB4-2241-582D-91928CE3269D}"/>
              </a:ext>
              <a:ext uri="{C183D7F6-B498-43B3-948B-1728B52AA6E4}">
                <adec:decorative xmlns:adec="http://schemas.microsoft.com/office/drawing/2017/decorative" val="1"/>
              </a:ext>
            </a:extLst>
          </p:cNvPr>
          <p:cNvGrpSpPr>
            <a:grpSpLocks/>
          </p:cNvGrpSpPr>
          <p:nvPr/>
        </p:nvGrpSpPr>
        <p:grpSpPr>
          <a:xfrm>
            <a:off x="681109" y="5000249"/>
            <a:ext cx="433386" cy="386039"/>
            <a:chOff x="144113" y="4508227"/>
            <a:chExt cx="433386" cy="386039"/>
          </a:xfrm>
        </p:grpSpPr>
        <p:sp>
          <p:nvSpPr>
            <p:cNvPr id="4" name="Graphic 6">
              <a:extLst>
                <a:ext uri="{FF2B5EF4-FFF2-40B4-BE49-F238E27FC236}">
                  <a16:creationId xmlns:a16="http://schemas.microsoft.com/office/drawing/2014/main" id="{5B50DD72-3A33-A313-E389-D8CAC8BE8D57}"/>
                </a:ext>
              </a:extLst>
            </p:cNvPr>
            <p:cNvSpPr/>
            <p:nvPr/>
          </p:nvSpPr>
          <p:spPr>
            <a:xfrm>
              <a:off x="144113" y="4508227"/>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3EB476"/>
                </a:gs>
                <a:gs pos="100000">
                  <a:srgbClr val="198AAA"/>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6" name="Graphic 57" descr="Ícone de um monitor">
              <a:extLst>
                <a:ext uri="{FF2B5EF4-FFF2-40B4-BE49-F238E27FC236}">
                  <a16:creationId xmlns:a16="http://schemas.microsoft.com/office/drawing/2014/main" id="{81DF086C-C81C-D60B-1F1C-A8C091A27EF4}"/>
                </a:ext>
              </a:extLst>
            </p:cNvPr>
            <p:cNvSpPr>
              <a:spLocks/>
            </p:cNvSpPr>
            <p:nvPr/>
          </p:nvSpPr>
          <p:spPr>
            <a:xfrm>
              <a:off x="271556" y="4616455"/>
              <a:ext cx="178500" cy="169584"/>
            </a:xfrm>
            <a:custGeom>
              <a:avLst/>
              <a:gdLst>
                <a:gd name="connsiteX0" fmla="*/ 45244 w 190490"/>
                <a:gd name="connsiteY0" fmla="*/ 180975 h 180975"/>
                <a:gd name="connsiteX1" fmla="*/ 38102 w 190490"/>
                <a:gd name="connsiteY1" fmla="*/ 173829 h 180975"/>
                <a:gd name="connsiteX2" fmla="*/ 44272 w 190490"/>
                <a:gd name="connsiteY2" fmla="*/ 166754 h 180975"/>
                <a:gd name="connsiteX3" fmla="*/ 45244 w 190490"/>
                <a:gd name="connsiteY3" fmla="*/ 166688 h 180975"/>
                <a:gd name="connsiteX4" fmla="*/ 61903 w 190490"/>
                <a:gd name="connsiteY4" fmla="*/ 166688 h 180975"/>
                <a:gd name="connsiteX5" fmla="*/ 61903 w 190490"/>
                <a:gd name="connsiteY5" fmla="*/ 142894 h 180975"/>
                <a:gd name="connsiteX6" fmla="*/ 21431 w 190490"/>
                <a:gd name="connsiteY6" fmla="*/ 142894 h 180975"/>
                <a:gd name="connsiteX7" fmla="*/ 48 w 190490"/>
                <a:gd name="connsiteY7" fmla="*/ 122930 h 180975"/>
                <a:gd name="connsiteX8" fmla="*/ 0 w 190490"/>
                <a:gd name="connsiteY8" fmla="*/ 121463 h 180975"/>
                <a:gd name="connsiteX9" fmla="*/ 0 w 190490"/>
                <a:gd name="connsiteY9" fmla="*/ 21431 h 180975"/>
                <a:gd name="connsiteX10" fmla="*/ 19964 w 190490"/>
                <a:gd name="connsiteY10" fmla="*/ 48 h 180975"/>
                <a:gd name="connsiteX11" fmla="*/ 21431 w 190490"/>
                <a:gd name="connsiteY11" fmla="*/ 0 h 180975"/>
                <a:gd name="connsiteX12" fmla="*/ 169059 w 190490"/>
                <a:gd name="connsiteY12" fmla="*/ 0 h 180975"/>
                <a:gd name="connsiteX13" fmla="*/ 190443 w 190490"/>
                <a:gd name="connsiteY13" fmla="*/ 19964 h 180975"/>
                <a:gd name="connsiteX14" fmla="*/ 190490 w 190490"/>
                <a:gd name="connsiteY14" fmla="*/ 21431 h 180975"/>
                <a:gd name="connsiteX15" fmla="*/ 190490 w 190490"/>
                <a:gd name="connsiteY15" fmla="*/ 121463 h 180975"/>
                <a:gd name="connsiteX16" fmla="*/ 170526 w 190490"/>
                <a:gd name="connsiteY16" fmla="*/ 142846 h 180975"/>
                <a:gd name="connsiteX17" fmla="*/ 169059 w 190490"/>
                <a:gd name="connsiteY17" fmla="*/ 142894 h 180975"/>
                <a:gd name="connsiteX18" fmla="*/ 128578 w 190490"/>
                <a:gd name="connsiteY18" fmla="*/ 142894 h 180975"/>
                <a:gd name="connsiteX19" fmla="*/ 128578 w 190490"/>
                <a:gd name="connsiteY19" fmla="*/ 166688 h 180975"/>
                <a:gd name="connsiteX20" fmla="*/ 145256 w 190490"/>
                <a:gd name="connsiteY20" fmla="*/ 166688 h 180975"/>
                <a:gd name="connsiteX21" fmla="*/ 152472 w 190490"/>
                <a:gd name="connsiteY21" fmla="*/ 173758 h 180975"/>
                <a:gd name="connsiteX22" fmla="*/ 146228 w 190490"/>
                <a:gd name="connsiteY22" fmla="*/ 180918 h 180975"/>
                <a:gd name="connsiteX23" fmla="*/ 145256 w 190490"/>
                <a:gd name="connsiteY23" fmla="*/ 180975 h 180975"/>
                <a:gd name="connsiteX24" fmla="*/ 45244 w 190490"/>
                <a:gd name="connsiteY24" fmla="*/ 180975 h 180975"/>
                <a:gd name="connsiteX25" fmla="*/ 114281 w 190490"/>
                <a:gd name="connsiteY25" fmla="*/ 142894 h 180975"/>
                <a:gd name="connsiteX26" fmla="*/ 76181 w 190490"/>
                <a:gd name="connsiteY26" fmla="*/ 142894 h 180975"/>
                <a:gd name="connsiteX27" fmla="*/ 76190 w 190490"/>
                <a:gd name="connsiteY27" fmla="*/ 166688 h 180975"/>
                <a:gd name="connsiteX28" fmla="*/ 114290 w 190490"/>
                <a:gd name="connsiteY28" fmla="*/ 166688 h 180975"/>
                <a:gd name="connsiteX29" fmla="*/ 114281 w 190490"/>
                <a:gd name="connsiteY29" fmla="*/ 1428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0490" h="180975">
                  <a:moveTo>
                    <a:pt x="45244" y="180975"/>
                  </a:moveTo>
                  <a:cubicBezTo>
                    <a:pt x="41298" y="180974"/>
                    <a:pt x="38101" y="177775"/>
                    <a:pt x="38102" y="173829"/>
                  </a:cubicBezTo>
                  <a:cubicBezTo>
                    <a:pt x="38103" y="170260"/>
                    <a:pt x="40737" y="167241"/>
                    <a:pt x="44272" y="166754"/>
                  </a:cubicBezTo>
                  <a:lnTo>
                    <a:pt x="45244" y="166688"/>
                  </a:lnTo>
                  <a:lnTo>
                    <a:pt x="61903" y="166688"/>
                  </a:lnTo>
                  <a:lnTo>
                    <a:pt x="61903" y="142894"/>
                  </a:lnTo>
                  <a:lnTo>
                    <a:pt x="21431" y="142894"/>
                  </a:lnTo>
                  <a:cubicBezTo>
                    <a:pt x="10163" y="142895"/>
                    <a:pt x="819" y="134171"/>
                    <a:pt x="48" y="122930"/>
                  </a:cubicBezTo>
                  <a:lnTo>
                    <a:pt x="0" y="121463"/>
                  </a:lnTo>
                  <a:lnTo>
                    <a:pt x="0" y="21431"/>
                  </a:lnTo>
                  <a:cubicBezTo>
                    <a:pt x="-1" y="10163"/>
                    <a:pt x="8723" y="819"/>
                    <a:pt x="19964" y="48"/>
                  </a:cubicBezTo>
                  <a:lnTo>
                    <a:pt x="21431" y="0"/>
                  </a:lnTo>
                  <a:lnTo>
                    <a:pt x="169059" y="0"/>
                  </a:lnTo>
                  <a:cubicBezTo>
                    <a:pt x="180327" y="-1"/>
                    <a:pt x="189671" y="8723"/>
                    <a:pt x="190443" y="19964"/>
                  </a:cubicBezTo>
                  <a:lnTo>
                    <a:pt x="190490" y="21431"/>
                  </a:lnTo>
                  <a:lnTo>
                    <a:pt x="190490" y="121463"/>
                  </a:lnTo>
                  <a:cubicBezTo>
                    <a:pt x="190491" y="132731"/>
                    <a:pt x="181767" y="142075"/>
                    <a:pt x="170526" y="142846"/>
                  </a:cubicBezTo>
                  <a:lnTo>
                    <a:pt x="169059" y="142894"/>
                  </a:lnTo>
                  <a:lnTo>
                    <a:pt x="128578" y="142894"/>
                  </a:lnTo>
                  <a:lnTo>
                    <a:pt x="128578" y="166688"/>
                  </a:lnTo>
                  <a:lnTo>
                    <a:pt x="145256" y="166688"/>
                  </a:lnTo>
                  <a:cubicBezTo>
                    <a:pt x="149202" y="166648"/>
                    <a:pt x="152432" y="169813"/>
                    <a:pt x="152472" y="173758"/>
                  </a:cubicBezTo>
                  <a:cubicBezTo>
                    <a:pt x="152510" y="177383"/>
                    <a:pt x="149824" y="180462"/>
                    <a:pt x="146228" y="180918"/>
                  </a:cubicBezTo>
                  <a:lnTo>
                    <a:pt x="145256" y="180975"/>
                  </a:lnTo>
                  <a:lnTo>
                    <a:pt x="45244" y="180975"/>
                  </a:lnTo>
                  <a:close/>
                  <a:moveTo>
                    <a:pt x="114281" y="142894"/>
                  </a:moveTo>
                  <a:lnTo>
                    <a:pt x="76181" y="142894"/>
                  </a:lnTo>
                  <a:lnTo>
                    <a:pt x="76190" y="166688"/>
                  </a:lnTo>
                  <a:lnTo>
                    <a:pt x="114290" y="166688"/>
                  </a:lnTo>
                  <a:lnTo>
                    <a:pt x="114281" y="142894"/>
                  </a:ln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grpSp>
        <p:nvGrpSpPr>
          <p:cNvPr id="30" name="Group 29">
            <a:extLst>
              <a:ext uri="{FF2B5EF4-FFF2-40B4-BE49-F238E27FC236}">
                <a16:creationId xmlns:a16="http://schemas.microsoft.com/office/drawing/2014/main" id="{495CF3BD-F88C-BE5F-1782-985B564ABD31}"/>
              </a:ext>
              <a:ext uri="{C183D7F6-B498-43B3-948B-1728B52AA6E4}">
                <adec:decorative xmlns:adec="http://schemas.microsoft.com/office/drawing/2017/decorative" val="1"/>
              </a:ext>
            </a:extLst>
          </p:cNvPr>
          <p:cNvGrpSpPr>
            <a:grpSpLocks/>
          </p:cNvGrpSpPr>
          <p:nvPr/>
        </p:nvGrpSpPr>
        <p:grpSpPr>
          <a:xfrm>
            <a:off x="681109" y="5758721"/>
            <a:ext cx="433386" cy="386039"/>
            <a:chOff x="681109" y="5597473"/>
            <a:chExt cx="433386" cy="386039"/>
          </a:xfrm>
        </p:grpSpPr>
        <p:sp>
          <p:nvSpPr>
            <p:cNvPr id="24" name="Graphic 6">
              <a:extLst>
                <a:ext uri="{FF2B5EF4-FFF2-40B4-BE49-F238E27FC236}">
                  <a16:creationId xmlns:a16="http://schemas.microsoft.com/office/drawing/2014/main" id="{CD84561F-74F1-BB61-6CD4-6C4A487D0A8D}"/>
                </a:ext>
              </a:extLst>
            </p:cNvPr>
            <p:cNvSpPr/>
            <p:nvPr/>
          </p:nvSpPr>
          <p:spPr>
            <a:xfrm>
              <a:off x="681109" y="5597473"/>
              <a:ext cx="433386" cy="386039"/>
            </a:xfrm>
            <a:custGeom>
              <a:avLst/>
              <a:gdLst>
                <a:gd name="connsiteX0" fmla="*/ 4543832 w 4600696"/>
                <a:gd name="connsiteY0" fmla="*/ 1836611 h 4098074"/>
                <a:gd name="connsiteX1" fmla="*/ 3605925 w 4600696"/>
                <a:gd name="connsiteY1" fmla="*/ 212331 h 4098074"/>
                <a:gd name="connsiteX2" fmla="*/ 3238193 w 4600696"/>
                <a:gd name="connsiteY2" fmla="*/ 0 h 4098074"/>
                <a:gd name="connsiteX3" fmla="*/ 1362463 w 4600696"/>
                <a:gd name="connsiteY3" fmla="*/ 0 h 4098074"/>
                <a:gd name="connsiteX4" fmla="*/ 994722 w 4600696"/>
                <a:gd name="connsiteY4" fmla="*/ 212331 h 4098074"/>
                <a:gd name="connsiteX5" fmla="*/ 56871 w 4600696"/>
                <a:gd name="connsiteY5" fmla="*/ 1836611 h 4098074"/>
                <a:gd name="connsiteX6" fmla="*/ 56871 w 4600696"/>
                <a:gd name="connsiteY6" fmla="*/ 2261311 h 4098074"/>
                <a:gd name="connsiteX7" fmla="*/ 994722 w 4600696"/>
                <a:gd name="connsiteY7" fmla="*/ 3885733 h 4098074"/>
                <a:gd name="connsiteX8" fmla="*/ 1362463 w 4600696"/>
                <a:gd name="connsiteY8" fmla="*/ 4098074 h 4098074"/>
                <a:gd name="connsiteX9" fmla="*/ 3238184 w 4600696"/>
                <a:gd name="connsiteY9" fmla="*/ 4098074 h 4098074"/>
                <a:gd name="connsiteX10" fmla="*/ 3605915 w 4600696"/>
                <a:gd name="connsiteY10" fmla="*/ 3885733 h 4098074"/>
                <a:gd name="connsiteX11" fmla="*/ 4543832 w 4600696"/>
                <a:gd name="connsiteY11" fmla="*/ 2261311 h 4098074"/>
                <a:gd name="connsiteX12" fmla="*/ 4543832 w 4600696"/>
                <a:gd name="connsiteY12" fmla="*/ 1836611 h 40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00696" h="4098074">
                  <a:moveTo>
                    <a:pt x="4543832" y="1836611"/>
                  </a:moveTo>
                  <a:lnTo>
                    <a:pt x="3605925" y="212331"/>
                  </a:lnTo>
                  <a:cubicBezTo>
                    <a:pt x="3529972" y="80867"/>
                    <a:pt x="3389869" y="0"/>
                    <a:pt x="3238193" y="0"/>
                  </a:cubicBezTo>
                  <a:lnTo>
                    <a:pt x="1362463" y="0"/>
                  </a:lnTo>
                  <a:cubicBezTo>
                    <a:pt x="1210797" y="0"/>
                    <a:pt x="1070732" y="80867"/>
                    <a:pt x="994722" y="212331"/>
                  </a:cubicBezTo>
                  <a:lnTo>
                    <a:pt x="56871" y="1836611"/>
                  </a:lnTo>
                  <a:cubicBezTo>
                    <a:pt x="-18957" y="1968065"/>
                    <a:pt x="-18957" y="2129838"/>
                    <a:pt x="56871" y="2261311"/>
                  </a:cubicBezTo>
                  <a:lnTo>
                    <a:pt x="994722" y="3885733"/>
                  </a:lnTo>
                  <a:cubicBezTo>
                    <a:pt x="1070732" y="4017197"/>
                    <a:pt x="1210797" y="4098074"/>
                    <a:pt x="1362463" y="4098074"/>
                  </a:cubicBezTo>
                  <a:lnTo>
                    <a:pt x="3238184" y="4098074"/>
                  </a:lnTo>
                  <a:cubicBezTo>
                    <a:pt x="3389869" y="4098074"/>
                    <a:pt x="3529972" y="4017197"/>
                    <a:pt x="3605915" y="3885733"/>
                  </a:cubicBezTo>
                  <a:lnTo>
                    <a:pt x="4543832" y="2261311"/>
                  </a:lnTo>
                  <a:cubicBezTo>
                    <a:pt x="4619651" y="2129838"/>
                    <a:pt x="4619651" y="1968065"/>
                    <a:pt x="4543832" y="1836611"/>
                  </a:cubicBezTo>
                  <a:close/>
                </a:path>
              </a:pathLst>
            </a:custGeom>
            <a:gradFill flip="none" rotWithShape="1">
              <a:gsLst>
                <a:gs pos="0">
                  <a:srgbClr val="17B4DB"/>
                </a:gs>
                <a:gs pos="97000">
                  <a:srgbClr val="0078D4"/>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7" name="Graphic 3" descr="Ícone de uma nuvem na frente do sol">
              <a:extLst>
                <a:ext uri="{FF2B5EF4-FFF2-40B4-BE49-F238E27FC236}">
                  <a16:creationId xmlns:a16="http://schemas.microsoft.com/office/drawing/2014/main" id="{B2657EB5-B7E9-1180-1ED2-66664B2CC5FE}"/>
                </a:ext>
              </a:extLst>
            </p:cNvPr>
            <p:cNvSpPr/>
            <p:nvPr/>
          </p:nvSpPr>
          <p:spPr>
            <a:xfrm>
              <a:off x="786801" y="5701678"/>
              <a:ext cx="222002" cy="177628"/>
            </a:xfrm>
            <a:custGeom>
              <a:avLst/>
              <a:gdLst>
                <a:gd name="connsiteX0" fmla="*/ 192131 w 349293"/>
                <a:gd name="connsiteY0" fmla="*/ 70012 h 279475"/>
                <a:gd name="connsiteX1" fmla="*/ 283425 w 349293"/>
                <a:gd name="connsiteY1" fmla="*/ 150864 h 279475"/>
                <a:gd name="connsiteX2" fmla="*/ 284822 w 349293"/>
                <a:gd name="connsiteY2" fmla="*/ 150864 h 279475"/>
                <a:gd name="connsiteX3" fmla="*/ 349293 w 349293"/>
                <a:gd name="connsiteY3" fmla="*/ 215161 h 279475"/>
                <a:gd name="connsiteX4" fmla="*/ 349293 w 349293"/>
                <a:gd name="connsiteY4" fmla="*/ 215178 h 279475"/>
                <a:gd name="connsiteX5" fmla="*/ 284822 w 349293"/>
                <a:gd name="connsiteY5" fmla="*/ 279475 h 279475"/>
                <a:gd name="connsiteX6" fmla="*/ 99440 w 349293"/>
                <a:gd name="connsiteY6" fmla="*/ 279475 h 279475"/>
                <a:gd name="connsiteX7" fmla="*/ 34968 w 349293"/>
                <a:gd name="connsiteY7" fmla="*/ 215178 h 279475"/>
                <a:gd name="connsiteX8" fmla="*/ 99422 w 349293"/>
                <a:gd name="connsiteY8" fmla="*/ 150864 h 279475"/>
                <a:gd name="connsiteX9" fmla="*/ 99440 w 349293"/>
                <a:gd name="connsiteY9" fmla="*/ 150864 h 279475"/>
                <a:gd name="connsiteX10" fmla="*/ 100837 w 349293"/>
                <a:gd name="connsiteY10" fmla="*/ 150864 h 279475"/>
                <a:gd name="connsiteX11" fmla="*/ 192113 w 349293"/>
                <a:gd name="connsiteY11" fmla="*/ 70012 h 279475"/>
                <a:gd name="connsiteX12" fmla="*/ 41360 w 349293"/>
                <a:gd name="connsiteY12" fmla="*/ 142569 h 279475"/>
                <a:gd name="connsiteX13" fmla="*/ 35859 w 349293"/>
                <a:gd name="connsiteY13" fmla="*/ 158897 h 279475"/>
                <a:gd name="connsiteX14" fmla="*/ 34270 w 349293"/>
                <a:gd name="connsiteY14" fmla="*/ 159682 h 279475"/>
                <a:gd name="connsiteX15" fmla="*/ 18100 w 349293"/>
                <a:gd name="connsiteY15" fmla="*/ 166388 h 279475"/>
                <a:gd name="connsiteX16" fmla="*/ 994 w 349293"/>
                <a:gd name="connsiteY16" fmla="*/ 159284 h 279475"/>
                <a:gd name="connsiteX17" fmla="*/ 6469 w 349293"/>
                <a:gd name="connsiteY17" fmla="*/ 142988 h 279475"/>
                <a:gd name="connsiteX18" fmla="*/ 8076 w 349293"/>
                <a:gd name="connsiteY18" fmla="*/ 142185 h 279475"/>
                <a:gd name="connsiteX19" fmla="*/ 24246 w 349293"/>
                <a:gd name="connsiteY19" fmla="*/ 135497 h 279475"/>
                <a:gd name="connsiteX20" fmla="*/ 41360 w 349293"/>
                <a:gd name="connsiteY20" fmla="*/ 142569 h 279475"/>
                <a:gd name="connsiteX21" fmla="*/ 154639 w 349293"/>
                <a:gd name="connsiteY21" fmla="*/ 58173 h 279475"/>
                <a:gd name="connsiteX22" fmla="*/ 151635 w 349293"/>
                <a:gd name="connsiteY22" fmla="*/ 59186 h 279475"/>
                <a:gd name="connsiteX23" fmla="*/ 88508 w 349293"/>
                <a:gd name="connsiteY23" fmla="*/ 125945 h 279475"/>
                <a:gd name="connsiteX24" fmla="*/ 87286 w 349293"/>
                <a:gd name="connsiteY24" fmla="*/ 130310 h 279475"/>
                <a:gd name="connsiteX25" fmla="*/ 86273 w 349293"/>
                <a:gd name="connsiteY25" fmla="*/ 134466 h 279475"/>
                <a:gd name="connsiteX26" fmla="*/ 82676 w 349293"/>
                <a:gd name="connsiteY26" fmla="*/ 135148 h 279475"/>
                <a:gd name="connsiteX27" fmla="*/ 53513 w 349293"/>
                <a:gd name="connsiteY27" fmla="*/ 147616 h 279475"/>
                <a:gd name="connsiteX28" fmla="*/ 78396 w 349293"/>
                <a:gd name="connsiteY28" fmla="*/ 53499 h 279475"/>
                <a:gd name="connsiteX29" fmla="*/ 154639 w 349293"/>
                <a:gd name="connsiteY29" fmla="*/ 58173 h 279475"/>
                <a:gd name="connsiteX30" fmla="*/ 16423 w 349293"/>
                <a:gd name="connsiteY30" fmla="*/ 58714 h 279475"/>
                <a:gd name="connsiteX31" fmla="*/ 18274 w 349293"/>
                <a:gd name="connsiteY31" fmla="*/ 59325 h 279475"/>
                <a:gd name="connsiteX32" fmla="*/ 34444 w 349293"/>
                <a:gd name="connsiteY32" fmla="*/ 66031 h 279475"/>
                <a:gd name="connsiteX33" fmla="*/ 41460 w 349293"/>
                <a:gd name="connsiteY33" fmla="*/ 83173 h 279475"/>
                <a:gd name="connsiteX34" fmla="*/ 26255 w 349293"/>
                <a:gd name="connsiteY34" fmla="*/ 90828 h 279475"/>
                <a:gd name="connsiteX35" fmla="*/ 24456 w 349293"/>
                <a:gd name="connsiteY35" fmla="*/ 90251 h 279475"/>
                <a:gd name="connsiteX36" fmla="*/ 8286 w 349293"/>
                <a:gd name="connsiteY36" fmla="*/ 83546 h 279475"/>
                <a:gd name="connsiteX37" fmla="*/ 1305 w 349293"/>
                <a:gd name="connsiteY37" fmla="*/ 66390 h 279475"/>
                <a:gd name="connsiteX38" fmla="*/ 16458 w 349293"/>
                <a:gd name="connsiteY38" fmla="*/ 58749 h 279475"/>
                <a:gd name="connsiteX39" fmla="*/ 83043 w 349293"/>
                <a:gd name="connsiteY39" fmla="*/ 6571 h 279475"/>
                <a:gd name="connsiteX40" fmla="*/ 83846 w 349293"/>
                <a:gd name="connsiteY40" fmla="*/ 8160 h 279475"/>
                <a:gd name="connsiteX41" fmla="*/ 90534 w 349293"/>
                <a:gd name="connsiteY41" fmla="*/ 24348 h 279475"/>
                <a:gd name="connsiteX42" fmla="*/ 83349 w 349293"/>
                <a:gd name="connsiteY42" fmla="*/ 41419 h 279475"/>
                <a:gd name="connsiteX43" fmla="*/ 67134 w 349293"/>
                <a:gd name="connsiteY43" fmla="*/ 35961 h 279475"/>
                <a:gd name="connsiteX44" fmla="*/ 66331 w 349293"/>
                <a:gd name="connsiteY44" fmla="*/ 34371 h 279475"/>
                <a:gd name="connsiteX45" fmla="*/ 59643 w 349293"/>
                <a:gd name="connsiteY45" fmla="*/ 18184 h 279475"/>
                <a:gd name="connsiteX46" fmla="*/ 66828 w 349293"/>
                <a:gd name="connsiteY46" fmla="*/ 1112 h 279475"/>
                <a:gd name="connsiteX47" fmla="*/ 83043 w 349293"/>
                <a:gd name="connsiteY47" fmla="*/ 6571 h 279475"/>
                <a:gd name="connsiteX48" fmla="*/ 159074 w 349293"/>
                <a:gd name="connsiteY48" fmla="*/ 1001 h 279475"/>
                <a:gd name="connsiteX49" fmla="*/ 166758 w 349293"/>
                <a:gd name="connsiteY49" fmla="*/ 16280 h 279475"/>
                <a:gd name="connsiteX50" fmla="*/ 166147 w 349293"/>
                <a:gd name="connsiteY50" fmla="*/ 18114 h 279475"/>
                <a:gd name="connsiteX51" fmla="*/ 159458 w 349293"/>
                <a:gd name="connsiteY51" fmla="*/ 34302 h 279475"/>
                <a:gd name="connsiteX52" fmla="*/ 142317 w 349293"/>
                <a:gd name="connsiteY52" fmla="*/ 41317 h 279475"/>
                <a:gd name="connsiteX53" fmla="*/ 134662 w 349293"/>
                <a:gd name="connsiteY53" fmla="*/ 26112 h 279475"/>
                <a:gd name="connsiteX54" fmla="*/ 135255 w 349293"/>
                <a:gd name="connsiteY54" fmla="*/ 24261 h 279475"/>
                <a:gd name="connsiteX55" fmla="*/ 141961 w 349293"/>
                <a:gd name="connsiteY55" fmla="*/ 8090 h 279475"/>
                <a:gd name="connsiteX56" fmla="*/ 159073 w 349293"/>
                <a:gd name="connsiteY56" fmla="*/ 1000 h 279475"/>
                <a:gd name="connsiteX57" fmla="*/ 159074 w 349293"/>
                <a:gd name="connsiteY57" fmla="*/ 1001 h 27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49293" h="279475">
                  <a:moveTo>
                    <a:pt x="192131" y="70012"/>
                  </a:moveTo>
                  <a:cubicBezTo>
                    <a:pt x="247469" y="70012"/>
                    <a:pt x="278850" y="106631"/>
                    <a:pt x="283425" y="150864"/>
                  </a:cubicBezTo>
                  <a:lnTo>
                    <a:pt x="284822" y="150864"/>
                  </a:lnTo>
                  <a:cubicBezTo>
                    <a:pt x="320381" y="150815"/>
                    <a:pt x="349244" y="179602"/>
                    <a:pt x="349293" y="215161"/>
                  </a:cubicBezTo>
                  <a:cubicBezTo>
                    <a:pt x="349293" y="215166"/>
                    <a:pt x="349293" y="215173"/>
                    <a:pt x="349293" y="215178"/>
                  </a:cubicBezTo>
                  <a:cubicBezTo>
                    <a:pt x="349244" y="250737"/>
                    <a:pt x="320381" y="279524"/>
                    <a:pt x="284822" y="279475"/>
                  </a:cubicBezTo>
                  <a:lnTo>
                    <a:pt x="99440" y="279475"/>
                  </a:lnTo>
                  <a:cubicBezTo>
                    <a:pt x="63881" y="279524"/>
                    <a:pt x="35016" y="250737"/>
                    <a:pt x="34968" y="215178"/>
                  </a:cubicBezTo>
                  <a:cubicBezTo>
                    <a:pt x="35007" y="179619"/>
                    <a:pt x="63864" y="150825"/>
                    <a:pt x="99422" y="150864"/>
                  </a:cubicBezTo>
                  <a:cubicBezTo>
                    <a:pt x="99428" y="150864"/>
                    <a:pt x="99434" y="150864"/>
                    <a:pt x="99440" y="150864"/>
                  </a:cubicBezTo>
                  <a:lnTo>
                    <a:pt x="100837" y="150864"/>
                  </a:lnTo>
                  <a:cubicBezTo>
                    <a:pt x="105429" y="106334"/>
                    <a:pt x="136792" y="70012"/>
                    <a:pt x="192113" y="70012"/>
                  </a:cubicBezTo>
                  <a:close/>
                  <a:moveTo>
                    <a:pt x="41360" y="142569"/>
                  </a:moveTo>
                  <a:cubicBezTo>
                    <a:pt x="43868" y="148622"/>
                    <a:pt x="41518" y="155596"/>
                    <a:pt x="35859" y="158897"/>
                  </a:cubicBezTo>
                  <a:lnTo>
                    <a:pt x="34270" y="159682"/>
                  </a:lnTo>
                  <a:lnTo>
                    <a:pt x="18100" y="166388"/>
                  </a:lnTo>
                  <a:cubicBezTo>
                    <a:pt x="11414" y="169151"/>
                    <a:pt x="3756" y="165969"/>
                    <a:pt x="994" y="159284"/>
                  </a:cubicBezTo>
                  <a:cubicBezTo>
                    <a:pt x="-1500" y="153247"/>
                    <a:pt x="836" y="146294"/>
                    <a:pt x="6469" y="142988"/>
                  </a:cubicBezTo>
                  <a:lnTo>
                    <a:pt x="8076" y="142185"/>
                  </a:lnTo>
                  <a:lnTo>
                    <a:pt x="24246" y="135497"/>
                  </a:lnTo>
                  <a:cubicBezTo>
                    <a:pt x="30925" y="132725"/>
                    <a:pt x="38585" y="135891"/>
                    <a:pt x="41360" y="142569"/>
                  </a:cubicBezTo>
                  <a:close/>
                  <a:moveTo>
                    <a:pt x="154639" y="58173"/>
                  </a:moveTo>
                  <a:lnTo>
                    <a:pt x="151635" y="59186"/>
                  </a:lnTo>
                  <a:cubicBezTo>
                    <a:pt x="120482" y="70187"/>
                    <a:pt x="98165" y="94198"/>
                    <a:pt x="88508" y="125945"/>
                  </a:cubicBezTo>
                  <a:lnTo>
                    <a:pt x="87286" y="130310"/>
                  </a:lnTo>
                  <a:lnTo>
                    <a:pt x="86273" y="134466"/>
                  </a:lnTo>
                  <a:lnTo>
                    <a:pt x="82676" y="135148"/>
                  </a:lnTo>
                  <a:cubicBezTo>
                    <a:pt x="72229" y="137343"/>
                    <a:pt x="62318" y="141579"/>
                    <a:pt x="53513" y="147616"/>
                  </a:cubicBezTo>
                  <a:cubicBezTo>
                    <a:pt x="34395" y="114755"/>
                    <a:pt x="45535" y="72617"/>
                    <a:pt x="78396" y="53499"/>
                  </a:cubicBezTo>
                  <a:cubicBezTo>
                    <a:pt x="102423" y="39520"/>
                    <a:pt x="132499" y="41364"/>
                    <a:pt x="154639" y="58173"/>
                  </a:cubicBezTo>
                  <a:close/>
                  <a:moveTo>
                    <a:pt x="16423" y="58714"/>
                  </a:moveTo>
                  <a:lnTo>
                    <a:pt x="18274" y="59325"/>
                  </a:lnTo>
                  <a:lnTo>
                    <a:pt x="34444" y="66031"/>
                  </a:lnTo>
                  <a:cubicBezTo>
                    <a:pt x="41115" y="68827"/>
                    <a:pt x="44256" y="76502"/>
                    <a:pt x="41460" y="83173"/>
                  </a:cubicBezTo>
                  <a:cubicBezTo>
                    <a:pt x="38967" y="89120"/>
                    <a:pt x="32516" y="92367"/>
                    <a:pt x="26255" y="90828"/>
                  </a:cubicBezTo>
                  <a:lnTo>
                    <a:pt x="24456" y="90251"/>
                  </a:lnTo>
                  <a:lnTo>
                    <a:pt x="8286" y="83546"/>
                  </a:lnTo>
                  <a:cubicBezTo>
                    <a:pt x="1620" y="80736"/>
                    <a:pt x="-1505" y="73055"/>
                    <a:pt x="1305" y="66390"/>
                  </a:cubicBezTo>
                  <a:cubicBezTo>
                    <a:pt x="3799" y="60472"/>
                    <a:pt x="10217" y="57236"/>
                    <a:pt x="16458" y="58749"/>
                  </a:cubicBezTo>
                  <a:close/>
                  <a:moveTo>
                    <a:pt x="83043" y="6571"/>
                  </a:moveTo>
                  <a:lnTo>
                    <a:pt x="83846" y="8160"/>
                  </a:lnTo>
                  <a:lnTo>
                    <a:pt x="90534" y="24348"/>
                  </a:lnTo>
                  <a:cubicBezTo>
                    <a:pt x="93264" y="31046"/>
                    <a:pt x="90047" y="38689"/>
                    <a:pt x="83349" y="41419"/>
                  </a:cubicBezTo>
                  <a:cubicBezTo>
                    <a:pt x="77338" y="43869"/>
                    <a:pt x="70440" y="41547"/>
                    <a:pt x="67134" y="35961"/>
                  </a:cubicBezTo>
                  <a:lnTo>
                    <a:pt x="66331" y="34371"/>
                  </a:lnTo>
                  <a:lnTo>
                    <a:pt x="59643" y="18184"/>
                  </a:lnTo>
                  <a:cubicBezTo>
                    <a:pt x="56913" y="11485"/>
                    <a:pt x="60129" y="3842"/>
                    <a:pt x="66828" y="1112"/>
                  </a:cubicBezTo>
                  <a:cubicBezTo>
                    <a:pt x="72839" y="-1338"/>
                    <a:pt x="79737" y="985"/>
                    <a:pt x="83043" y="6571"/>
                  </a:cubicBezTo>
                  <a:close/>
                  <a:moveTo>
                    <a:pt x="159074" y="1001"/>
                  </a:moveTo>
                  <a:cubicBezTo>
                    <a:pt x="165066" y="3488"/>
                    <a:pt x="168335" y="9987"/>
                    <a:pt x="166758" y="16280"/>
                  </a:cubicBezTo>
                  <a:lnTo>
                    <a:pt x="166147" y="18114"/>
                  </a:lnTo>
                  <a:lnTo>
                    <a:pt x="159458" y="34302"/>
                  </a:lnTo>
                  <a:cubicBezTo>
                    <a:pt x="156663" y="40972"/>
                    <a:pt x="148988" y="44113"/>
                    <a:pt x="142317" y="41317"/>
                  </a:cubicBezTo>
                  <a:cubicBezTo>
                    <a:pt x="136370" y="38824"/>
                    <a:pt x="133122" y="32373"/>
                    <a:pt x="134662" y="26112"/>
                  </a:cubicBezTo>
                  <a:lnTo>
                    <a:pt x="135255" y="24261"/>
                  </a:lnTo>
                  <a:lnTo>
                    <a:pt x="141961" y="8090"/>
                  </a:lnTo>
                  <a:cubicBezTo>
                    <a:pt x="144727" y="1407"/>
                    <a:pt x="152388" y="-1767"/>
                    <a:pt x="159073" y="1000"/>
                  </a:cubicBezTo>
                  <a:cubicBezTo>
                    <a:pt x="159073" y="1000"/>
                    <a:pt x="159074" y="1000"/>
                    <a:pt x="159074" y="1001"/>
                  </a:cubicBezTo>
                  <a:close/>
                </a:path>
              </a:pathLst>
            </a:custGeom>
            <a:solidFill>
              <a:schemeClr val="bg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grpSp>
    </p:spTree>
    <p:extLst>
      <p:ext uri="{BB962C8B-B14F-4D97-AF65-F5344CB8AC3E}">
        <p14:creationId xmlns:p14="http://schemas.microsoft.com/office/powerpoint/2010/main" val="279176822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21D44-EF15-B343-27ED-36D5E7F669FE}"/>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592FA0CC-BADA-7BF9-F364-20B7919ED34B}"/>
              </a:ext>
              <a:ext uri="{C183D7F6-B498-43B3-948B-1728B52AA6E4}">
                <adec:decorative xmlns:adec="http://schemas.microsoft.com/office/drawing/2017/decorative" val="1"/>
              </a:ext>
            </a:extLst>
          </p:cNvPr>
          <p:cNvSpPr/>
          <p:nvPr/>
        </p:nvSpPr>
        <p:spPr>
          <a:xfrm>
            <a:off x="0" y="1"/>
            <a:ext cx="12192000" cy="1419224"/>
          </a:xfrm>
          <a:prstGeom prst="rect">
            <a:avLst/>
          </a:prstGeom>
          <a:solidFill>
            <a:srgbClr val="7E5B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 name="Rectangle 3">
            <a:extLst>
              <a:ext uri="{FF2B5EF4-FFF2-40B4-BE49-F238E27FC236}">
                <a16:creationId xmlns:a16="http://schemas.microsoft.com/office/drawing/2014/main" id="{C07FF3E8-F452-8F4C-7B4C-6C75AF4F081A}"/>
              </a:ext>
              <a:ext uri="{C183D7F6-B498-43B3-948B-1728B52AA6E4}">
                <adec:decorative xmlns:adec="http://schemas.microsoft.com/office/drawing/2017/decorative" val="1"/>
              </a:ext>
            </a:extLst>
          </p:cNvPr>
          <p:cNvSpPr/>
          <p:nvPr/>
        </p:nvSpPr>
        <p:spPr>
          <a:xfrm>
            <a:off x="0" y="1409700"/>
            <a:ext cx="12192000" cy="64008"/>
          </a:xfrm>
          <a:prstGeom prst="rect">
            <a:avLst/>
          </a:prstGeom>
          <a:gradFill flip="none" rotWithShape="1">
            <a:gsLst>
              <a:gs pos="0">
                <a:srgbClr val="0078D4"/>
              </a:gs>
              <a:gs pos="100000">
                <a:srgbClr val="C53FCC"/>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7" name="Rectangle: Rounded Corners 16">
            <a:extLst>
              <a:ext uri="{FF2B5EF4-FFF2-40B4-BE49-F238E27FC236}">
                <a16:creationId xmlns:a16="http://schemas.microsoft.com/office/drawing/2014/main" id="{040B3F71-DEF9-AF49-9BF2-894CA0DDF032}"/>
              </a:ext>
              <a:ext uri="{C183D7F6-B498-43B3-948B-1728B52AA6E4}">
                <adec:decorative xmlns:adec="http://schemas.microsoft.com/office/drawing/2017/decorative" val="1"/>
              </a:ext>
            </a:extLst>
          </p:cNvPr>
          <p:cNvSpPr>
            <a:spLocks/>
          </p:cNvSpPr>
          <p:nvPr/>
        </p:nvSpPr>
        <p:spPr bwMode="auto">
          <a:xfrm>
            <a:off x="588963"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8" name="Rectangle: Rounded Corners 17">
            <a:extLst>
              <a:ext uri="{FF2B5EF4-FFF2-40B4-BE49-F238E27FC236}">
                <a16:creationId xmlns:a16="http://schemas.microsoft.com/office/drawing/2014/main" id="{1A12206F-6090-205F-F7DE-144DF307163E}"/>
              </a:ext>
              <a:ext uri="{C183D7F6-B498-43B3-948B-1728B52AA6E4}">
                <adec:decorative xmlns:adec="http://schemas.microsoft.com/office/drawing/2017/decorative" val="1"/>
              </a:ext>
            </a:extLst>
          </p:cNvPr>
          <p:cNvSpPr>
            <a:spLocks/>
          </p:cNvSpPr>
          <p:nvPr/>
        </p:nvSpPr>
        <p:spPr bwMode="auto">
          <a:xfrm>
            <a:off x="3371851"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9" name="Rectangle: Rounded Corners 18">
            <a:extLst>
              <a:ext uri="{FF2B5EF4-FFF2-40B4-BE49-F238E27FC236}">
                <a16:creationId xmlns:a16="http://schemas.microsoft.com/office/drawing/2014/main" id="{E86BC982-85A3-0ECF-D467-B13026BCF2A2}"/>
              </a:ext>
              <a:ext uri="{C183D7F6-B498-43B3-948B-1728B52AA6E4}">
                <adec:decorative xmlns:adec="http://schemas.microsoft.com/office/drawing/2017/decorative" val="1"/>
              </a:ext>
            </a:extLst>
          </p:cNvPr>
          <p:cNvSpPr>
            <a:spLocks/>
          </p:cNvSpPr>
          <p:nvPr/>
        </p:nvSpPr>
        <p:spPr bwMode="auto">
          <a:xfrm>
            <a:off x="6154739"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0" name="Rectangle: Rounded Corners 19">
            <a:extLst>
              <a:ext uri="{FF2B5EF4-FFF2-40B4-BE49-F238E27FC236}">
                <a16:creationId xmlns:a16="http://schemas.microsoft.com/office/drawing/2014/main" id="{474D5BEF-69E8-73AC-7A58-4EB35FA3F5C0}"/>
              </a:ext>
              <a:ext uri="{C183D7F6-B498-43B3-948B-1728B52AA6E4}">
                <adec:decorative xmlns:adec="http://schemas.microsoft.com/office/drawing/2017/decorative" val="1"/>
              </a:ext>
            </a:extLst>
          </p:cNvPr>
          <p:cNvSpPr>
            <a:spLocks/>
          </p:cNvSpPr>
          <p:nvPr/>
        </p:nvSpPr>
        <p:spPr bwMode="auto">
          <a:xfrm>
            <a:off x="8937627" y="1601619"/>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1" name="Rectangle: Rounded Corners 20">
            <a:extLst>
              <a:ext uri="{FF2B5EF4-FFF2-40B4-BE49-F238E27FC236}">
                <a16:creationId xmlns:a16="http://schemas.microsoft.com/office/drawing/2014/main" id="{282D6476-717D-609C-B250-F5D0A8EF5492}"/>
              </a:ext>
              <a:ext uri="{C183D7F6-B498-43B3-948B-1728B52AA6E4}">
                <adec:decorative xmlns:adec="http://schemas.microsoft.com/office/drawing/2017/decorative" val="1"/>
              </a:ext>
            </a:extLst>
          </p:cNvPr>
          <p:cNvSpPr>
            <a:spLocks/>
          </p:cNvSpPr>
          <p:nvPr/>
        </p:nvSpPr>
        <p:spPr bwMode="auto">
          <a:xfrm>
            <a:off x="588963"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2" name="Rectangle: Rounded Corners 21">
            <a:extLst>
              <a:ext uri="{FF2B5EF4-FFF2-40B4-BE49-F238E27FC236}">
                <a16:creationId xmlns:a16="http://schemas.microsoft.com/office/drawing/2014/main" id="{DE5E7AC4-EBB4-CA2A-849C-6F5A2F9949E0}"/>
              </a:ext>
              <a:ext uri="{C183D7F6-B498-43B3-948B-1728B52AA6E4}">
                <adec:decorative xmlns:adec="http://schemas.microsoft.com/office/drawing/2017/decorative" val="1"/>
              </a:ext>
            </a:extLst>
          </p:cNvPr>
          <p:cNvSpPr>
            <a:spLocks/>
          </p:cNvSpPr>
          <p:nvPr/>
        </p:nvSpPr>
        <p:spPr bwMode="auto">
          <a:xfrm>
            <a:off x="3371851"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3" name="Rectangle: Rounded Corners 22">
            <a:extLst>
              <a:ext uri="{FF2B5EF4-FFF2-40B4-BE49-F238E27FC236}">
                <a16:creationId xmlns:a16="http://schemas.microsoft.com/office/drawing/2014/main" id="{44B45644-953E-8069-F460-C53525CFD561}"/>
              </a:ext>
              <a:ext uri="{C183D7F6-B498-43B3-948B-1728B52AA6E4}">
                <adec:decorative xmlns:adec="http://schemas.microsoft.com/office/drawing/2017/decorative" val="1"/>
              </a:ext>
            </a:extLst>
          </p:cNvPr>
          <p:cNvSpPr>
            <a:spLocks/>
          </p:cNvSpPr>
          <p:nvPr/>
        </p:nvSpPr>
        <p:spPr bwMode="auto">
          <a:xfrm>
            <a:off x="6154739"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4" name="Rectangle: Rounded Corners 23">
            <a:extLst>
              <a:ext uri="{FF2B5EF4-FFF2-40B4-BE49-F238E27FC236}">
                <a16:creationId xmlns:a16="http://schemas.microsoft.com/office/drawing/2014/main" id="{FCB0C484-4365-0A49-6F9B-08E74B026072}"/>
              </a:ext>
              <a:ext uri="{C183D7F6-B498-43B3-948B-1728B52AA6E4}">
                <adec:decorative xmlns:adec="http://schemas.microsoft.com/office/drawing/2017/decorative" val="1"/>
              </a:ext>
            </a:extLst>
          </p:cNvPr>
          <p:cNvSpPr>
            <a:spLocks/>
          </p:cNvSpPr>
          <p:nvPr/>
        </p:nvSpPr>
        <p:spPr bwMode="auto">
          <a:xfrm>
            <a:off x="8937627" y="4057111"/>
            <a:ext cx="2668588" cy="1332966"/>
          </a:xfrm>
          <a:prstGeom prst="roundRect">
            <a:avLst>
              <a:gd name="adj" fmla="val 9000"/>
            </a:avLst>
          </a:prstGeom>
          <a:solidFill>
            <a:srgbClr val="F0ECF8"/>
          </a:solidFill>
          <a:ln w="12700">
            <a:solidFill>
              <a:srgbClr val="BBA6DE"/>
            </a:solidFill>
          </a:ln>
          <a:effectLst>
            <a:outerShdw blurRad="177800" dist="127000" dir="2700000" algn="t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4" name="Title 13">
            <a:extLst>
              <a:ext uri="{FF2B5EF4-FFF2-40B4-BE49-F238E27FC236}">
                <a16:creationId xmlns:a16="http://schemas.microsoft.com/office/drawing/2014/main" id="{D9BA3BF2-FBDD-5375-97A3-F7BCDCD86E3C}"/>
              </a:ext>
            </a:extLst>
          </p:cNvPr>
          <p:cNvSpPr>
            <a:spLocks noGrp="1"/>
          </p:cNvSpPr>
          <p:nvPr>
            <p:ph type="title"/>
          </p:nvPr>
        </p:nvSpPr>
        <p:spPr>
          <a:xfrm>
            <a:off x="588263" y="512064"/>
            <a:ext cx="11018520" cy="492443"/>
          </a:xfrm>
        </p:spPr>
        <p:txBody>
          <a:bodyPr/>
          <a:lstStyle/>
          <a:p>
            <a:r>
              <a:rPr lang="pt-br">
                <a:solidFill>
                  <a:schemeClr val="bg1"/>
                </a:solidFill>
                <a:ea typeface="+mj-ea"/>
                <a:cs typeface="+mj-cs"/>
              </a:rPr>
              <a:t>Criar agentes com o Copilot Studio | Etapas resumidas</a:t>
            </a:r>
          </a:p>
        </p:txBody>
      </p:sp>
      <p:sp>
        <p:nvSpPr>
          <p:cNvPr id="15" name="Text Placeholder 14">
            <a:extLst>
              <a:ext uri="{FF2B5EF4-FFF2-40B4-BE49-F238E27FC236}">
                <a16:creationId xmlns:a16="http://schemas.microsoft.com/office/drawing/2014/main" id="{E757495C-3F10-BB5A-558A-4C933456BB45}"/>
              </a:ext>
            </a:extLst>
          </p:cNvPr>
          <p:cNvSpPr>
            <a:spLocks noGrp="1"/>
          </p:cNvSpPr>
          <p:nvPr>
            <p:ph type="body" sz="quarter" idx="10"/>
          </p:nvPr>
        </p:nvSpPr>
        <p:spPr>
          <a:xfrm>
            <a:off x="588263" y="1004500"/>
            <a:ext cx="11018520" cy="276999"/>
          </a:xfrm>
        </p:spPr>
        <p:txBody>
          <a:bodyPr/>
          <a:lstStyle/>
          <a:p>
            <a:r>
              <a:rPr lang="pt-br">
                <a:solidFill>
                  <a:schemeClr val="bg1"/>
                </a:solidFill>
                <a:ea typeface="+mj-ea"/>
                <a:cs typeface="+mj-cs"/>
              </a:rPr>
              <a:t>Para encontrar mais informações – </a:t>
            </a:r>
            <a:r>
              <a:rPr lang="pt-br">
                <a:solidFill>
                  <a:schemeClr val="bg1"/>
                </a:solidFill>
                <a:ea typeface="+mj-ea"/>
                <a:cs typeface="+mj-cs"/>
                <a:hlinkClick r:id="rId2">
                  <a:extLst>
                    <a:ext uri="{A12FA001-AC4F-418D-AE19-62706E023703}">
                      <ahyp:hlinkClr xmlns:ahyp="http://schemas.microsoft.com/office/drawing/2018/hyperlinkcolor" val="tx"/>
                    </a:ext>
                  </a:extLst>
                </a:hlinkClick>
              </a:rPr>
              <a:t>Criar agentes com o construtor de agentes do Copilot Studio</a:t>
            </a:r>
            <a:endParaRPr lang="en-US">
              <a:solidFill>
                <a:schemeClr val="bg1"/>
              </a:solidFill>
              <a:ea typeface="+mj-ea"/>
              <a:cs typeface="+mj-cs"/>
            </a:endParaRPr>
          </a:p>
        </p:txBody>
      </p:sp>
      <p:pic>
        <p:nvPicPr>
          <p:cNvPr id="60" name="Picture 59" descr="Captura de tela de um painel com o título &quot;Descreva seu agente para criá-lo&quot;, estabelecendo a base para o Copilot.">
            <a:extLst>
              <a:ext uri="{FF2B5EF4-FFF2-40B4-BE49-F238E27FC236}">
                <a16:creationId xmlns:a16="http://schemas.microsoft.com/office/drawing/2014/main" id="{66938133-6D20-E03E-277A-7DE2C803CE28}"/>
              </a:ext>
              <a:ext uri="{C183D7F6-B498-43B3-948B-1728B52AA6E4}">
                <adec:decorative xmlns:adec="http://schemas.microsoft.com/office/drawing/2017/decorative" val="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827" r="-6827"/>
          <a:stretch/>
        </p:blipFill>
        <p:spPr>
          <a:xfrm>
            <a:off x="644936"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rgbClr val="F0F0F0"/>
          </a:solidFill>
          <a:ln>
            <a:noFill/>
          </a:ln>
          <a:effectLst/>
        </p:spPr>
      </p:pic>
      <p:sp>
        <p:nvSpPr>
          <p:cNvPr id="33" name="TextBox 32">
            <a:extLst>
              <a:ext uri="{FF2B5EF4-FFF2-40B4-BE49-F238E27FC236}">
                <a16:creationId xmlns:a16="http://schemas.microsoft.com/office/drawing/2014/main" id="{6FB993C2-3368-0A91-DF2D-4E5CA90D3FF5}"/>
              </a:ext>
            </a:extLst>
          </p:cNvPr>
          <p:cNvSpPr txBox="1"/>
          <p:nvPr/>
        </p:nvSpPr>
        <p:spPr>
          <a:xfrm>
            <a:off x="588963" y="3011550"/>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1</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Criar seu copiloto</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Estabeleça as bases do seu copiloto. Comece definindo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a personalidade e os recursos do seu copiloto, garantindo que ele esteja alinhado com o éthos da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sua empresa e a estratégia de envolvimento do cliente</a:t>
            </a:r>
          </a:p>
        </p:txBody>
      </p:sp>
      <p:pic>
        <p:nvPicPr>
          <p:cNvPr id="68" name="Picture 67" descr="Captura de tela de um painel com o título &quot;Adicionar fontes de conhecimento disponíveis&quot;.">
            <a:extLst>
              <a:ext uri="{FF2B5EF4-FFF2-40B4-BE49-F238E27FC236}">
                <a16:creationId xmlns:a16="http://schemas.microsoft.com/office/drawing/2014/main" id="{BFF2D3FB-71DD-7D65-9B0C-DC9F88B98AE3}"/>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9437" t="-1811" r="-19437" b="-1811"/>
          <a:stretch/>
        </p:blipFill>
        <p:spPr>
          <a:xfrm>
            <a:off x="3427823" y="1654979"/>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a:ln w="9525" cap="flat" cmpd="sng" algn="ctr">
            <a:noFill/>
            <a:prstDash val="solid"/>
            <a:headEnd type="none" w="med" len="med"/>
            <a:tailEnd type="none" w="med" len="med"/>
          </a:ln>
          <a:effectLst>
            <a:outerShdw blurRad="190500" algn="ctr" rotWithShape="0">
              <a:prstClr val="black">
                <a:alpha val="40000"/>
              </a:prstClr>
            </a:outerShdw>
          </a:effectLst>
        </p:spPr>
      </p:pic>
      <p:sp>
        <p:nvSpPr>
          <p:cNvPr id="34" name="TextBox 33">
            <a:extLst>
              <a:ext uri="{FF2B5EF4-FFF2-40B4-BE49-F238E27FC236}">
                <a16:creationId xmlns:a16="http://schemas.microsoft.com/office/drawing/2014/main" id="{30E2456C-A285-86CF-84E5-7BDBEBC0D9F5}"/>
              </a:ext>
            </a:extLst>
          </p:cNvPr>
          <p:cNvSpPr txBox="1"/>
          <p:nvPr/>
        </p:nvSpPr>
        <p:spPr>
          <a:xfrm>
            <a:off x="3409165" y="3011550"/>
            <a:ext cx="2556645" cy="1008481"/>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2</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Conectar sua base de dados de conhecimento </a:t>
            </a:r>
          </a:p>
          <a:p>
            <a:pPr marL="0" marR="0" lvl="0" indent="0" algn="l" defTabSz="914400" rtl="0" eaLnBrk="1" fontAlgn="auto" latinLnBrk="0" hangingPunct="1">
              <a:lnSpc>
                <a:spcPct val="9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Antes de criar tópicos manuais, dê ao seu copiloto um começo rápido, aproveitando as "respostas generativas" para equipá-lo imediatamente com o conhecimento de recursos existentes. Conecte recursos como perguntas frequentes para gerar respostas dinâmicas, informadas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e em tempo real</a:t>
            </a:r>
          </a:p>
        </p:txBody>
      </p:sp>
      <p:pic>
        <p:nvPicPr>
          <p:cNvPr id="73" name="Picture 72" descr="Captura de tela de um painel com o título &quot;Etapas para criar uma ação&quot;.">
            <a:extLst>
              <a:ext uri="{FF2B5EF4-FFF2-40B4-BE49-F238E27FC236}">
                <a16:creationId xmlns:a16="http://schemas.microsoft.com/office/drawing/2014/main" id="{8DD9B3C6-EF20-A564-F15B-A7E8E89E6D57}"/>
              </a:ext>
              <a:ext uri="{C183D7F6-B498-43B3-948B-1728B52AA6E4}">
                <adec:decorative xmlns:adec="http://schemas.microsoft.com/office/drawing/2017/decorative" val="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577" t="2337" r="-21577" b="2337"/>
          <a:stretch/>
        </p:blipFill>
        <p:spPr>
          <a:xfrm>
            <a:off x="6210712" y="1654978"/>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35" name="TextBox 34">
            <a:extLst>
              <a:ext uri="{FF2B5EF4-FFF2-40B4-BE49-F238E27FC236}">
                <a16:creationId xmlns:a16="http://schemas.microsoft.com/office/drawing/2014/main" id="{67170B95-C517-8E14-9295-D9D50609FB0A}"/>
              </a:ext>
            </a:extLst>
          </p:cNvPr>
          <p:cNvSpPr txBox="1"/>
          <p:nvPr/>
        </p:nvSpPr>
        <p:spPr>
          <a:xfrm>
            <a:off x="6229367" y="3011550"/>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3</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Criar ações</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Capacite o agente a interagir com outros sistemas, repositórios de dados, serviços LoB e fluxos de trabalho usando plug-ins, prompts, GPTs, conectores e fluxos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do Power Automate </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pic>
        <p:nvPicPr>
          <p:cNvPr id="77" name="Picture 76" descr="Captura de tela com a opção &quot;Criar a partir da descrição&quot; no Copilot, com várias guias abaixo, como &quot;Nomeie seu tópico&quot; e &quot;Crie um tópico&quot;.">
            <a:extLst>
              <a:ext uri="{FF2B5EF4-FFF2-40B4-BE49-F238E27FC236}">
                <a16:creationId xmlns:a16="http://schemas.microsoft.com/office/drawing/2014/main" id="{CF74D41C-B52E-C7FB-D0EB-1895279D06AA}"/>
              </a:ext>
              <a:ext uri="{C183D7F6-B498-43B3-948B-1728B52AA6E4}">
                <adec:decorative xmlns:adec="http://schemas.microsoft.com/office/drawing/2017/decorative" val="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993600" y="1654978"/>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p:spPr>
      </p:pic>
      <p:sp>
        <p:nvSpPr>
          <p:cNvPr id="36" name="TextBox 35">
            <a:extLst>
              <a:ext uri="{FF2B5EF4-FFF2-40B4-BE49-F238E27FC236}">
                <a16:creationId xmlns:a16="http://schemas.microsoft.com/office/drawing/2014/main" id="{29C365EB-B3A3-6BE9-77D5-F5940FC01561}"/>
              </a:ext>
            </a:extLst>
          </p:cNvPr>
          <p:cNvSpPr txBox="1"/>
          <p:nvPr/>
        </p:nvSpPr>
        <p:spPr>
          <a:xfrm>
            <a:off x="9049569" y="3011550"/>
            <a:ext cx="2556645" cy="959237"/>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4</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Criar tópicos baseados em regras</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Controle as conversas projetando manualmente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tópicos baseados em regras para garantir que seu agente cumpra as políticas e os requisitos regulatórios da empresa, ao mesmo tempo que fornece conteúdo preciso e selecionado para seu cenário</a:t>
            </a:r>
          </a:p>
        </p:txBody>
      </p:sp>
      <p:pic>
        <p:nvPicPr>
          <p:cNvPr id="80" name="Picture 79" descr="Captura de tela exibindo um chat no Copilot com o título &quot;Teste seu agente&quot;.">
            <a:extLst>
              <a:ext uri="{FF2B5EF4-FFF2-40B4-BE49-F238E27FC236}">
                <a16:creationId xmlns:a16="http://schemas.microsoft.com/office/drawing/2014/main" id="{50EAA104-1A95-7533-770A-DC04AB7EEF7D}"/>
              </a:ext>
              <a:ext uri="{C183D7F6-B498-43B3-948B-1728B52AA6E4}">
                <adec:decorative xmlns:adec="http://schemas.microsoft.com/office/drawing/2017/decorative" val="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3804" t="-356" r="-63804" b="-356"/>
          <a:stretch/>
        </p:blipFill>
        <p:spPr>
          <a:xfrm>
            <a:off x="644936"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40" name="TextBox 39">
            <a:extLst>
              <a:ext uri="{FF2B5EF4-FFF2-40B4-BE49-F238E27FC236}">
                <a16:creationId xmlns:a16="http://schemas.microsoft.com/office/drawing/2014/main" id="{1BBA0D8E-6085-F028-50A9-C92F49E1AFCF}"/>
              </a:ext>
            </a:extLst>
          </p:cNvPr>
          <p:cNvSpPr txBox="1"/>
          <p:nvPr/>
        </p:nvSpPr>
        <p:spPr>
          <a:xfrm>
            <a:off x="588963" y="5467042"/>
            <a:ext cx="2556645" cy="83612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5</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a:ln>
                  <a:noFill/>
                </a:ln>
                <a:solidFill>
                  <a:srgbClr val="091F2C"/>
                </a:solidFill>
                <a:effectLst/>
                <a:uLnTx/>
                <a:uFillTx/>
                <a:latin typeface="Segoe Sans Display Semibold"/>
                <a:ea typeface="+mn-ea"/>
                <a:cs typeface="+mn-cs"/>
              </a:rPr>
              <a:t>Testar o agente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a:ln>
                  <a:noFill/>
                </a:ln>
                <a:solidFill>
                  <a:srgbClr val="091F2C"/>
                </a:solidFill>
                <a:effectLst/>
                <a:uLnTx/>
                <a:uFillTx/>
                <a:latin typeface="Segoe Sans Display"/>
                <a:ea typeface="+mn-ea"/>
                <a:cs typeface="+mn-cs"/>
              </a:rPr>
              <a:t>Aprimore a funcionalidade com o Estúdio de IA do Azure e outros serviços conversacionais com desenvolvedores profissionais. Essas personalizações permitem que você crie assistentes de IA mais sofisticados e responsivos. (Não necessário)</a:t>
            </a:r>
          </a:p>
        </p:txBody>
      </p:sp>
      <p:pic>
        <p:nvPicPr>
          <p:cNvPr id="83" name="Picture 82" descr="Captura de tela exibindo o painel para publicar o agente em vários canais.">
            <a:extLst>
              <a:ext uri="{FF2B5EF4-FFF2-40B4-BE49-F238E27FC236}">
                <a16:creationId xmlns:a16="http://schemas.microsoft.com/office/drawing/2014/main" id="{856A6FC7-867C-E4D1-4347-A0706E9A80E3}"/>
              </a:ext>
              <a:ext uri="{C183D7F6-B498-43B3-948B-1728B52AA6E4}">
                <adec:decorative xmlns:adec="http://schemas.microsoft.com/office/drawing/2017/decorative" val="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7565" b="-7565"/>
          <a:stretch/>
        </p:blipFill>
        <p:spPr>
          <a:xfrm>
            <a:off x="3427824"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44" name="TextBox 43">
            <a:extLst>
              <a:ext uri="{FF2B5EF4-FFF2-40B4-BE49-F238E27FC236}">
                <a16:creationId xmlns:a16="http://schemas.microsoft.com/office/drawing/2014/main" id="{DC958693-B1E9-6A0E-566B-CC1F215C4701}"/>
              </a:ext>
            </a:extLst>
          </p:cNvPr>
          <p:cNvSpPr txBox="1"/>
          <p:nvPr/>
        </p:nvSpPr>
        <p:spPr>
          <a:xfrm>
            <a:off x="3409165" y="5467042"/>
            <a:ext cx="2556645" cy="959237"/>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6</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Publicar seu agente</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Implante o agente em uma variedade de canais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e modalidades para que seu agente possa estar onde seus clientes</a:t>
            </a:r>
            <a:r>
              <a:rPr kumimoji="0" lang="pt-br" sz="800" b="0" i="0" u="none" strike="noStrike" kern="1200" cap="none" spc="0" normalizeH="0" noProof="0" dirty="0">
                <a:ln>
                  <a:noFill/>
                </a:ln>
                <a:solidFill>
                  <a:srgbClr val="091F2C"/>
                </a:solidFill>
                <a:effectLst/>
                <a:uLnTx/>
                <a:uFillTx/>
                <a:latin typeface="Segoe Sans Display"/>
                <a:ea typeface="+mn-ea"/>
                <a:cs typeface="+mn-cs"/>
              </a:rPr>
              <a:t> </a:t>
            </a: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ou funcionários estão. As opções de canal incluem sites personalizados, aplicativos móveis, SMS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e muito mais</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pic>
        <p:nvPicPr>
          <p:cNvPr id="86" name="Picture 85" descr="Captura de tela de um painel exibindo vários dados projetados para ajudar a aprender e melhorar.">
            <a:extLst>
              <a:ext uri="{FF2B5EF4-FFF2-40B4-BE49-F238E27FC236}">
                <a16:creationId xmlns:a16="http://schemas.microsoft.com/office/drawing/2014/main" id="{14D19E1A-E2A9-E7C2-BD20-8F5726344329}"/>
              </a:ext>
              <a:ext uri="{C183D7F6-B498-43B3-948B-1728B52AA6E4}">
                <adec:decorative xmlns:adec="http://schemas.microsoft.com/office/drawing/2017/decorative" val="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5950" t="538" r="-15950" b="538"/>
          <a:stretch/>
        </p:blipFill>
        <p:spPr>
          <a:xfrm>
            <a:off x="6210713" y="4110471"/>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48" name="TextBox 47">
            <a:extLst>
              <a:ext uri="{FF2B5EF4-FFF2-40B4-BE49-F238E27FC236}">
                <a16:creationId xmlns:a16="http://schemas.microsoft.com/office/drawing/2014/main" id="{86BCCA83-566B-CD78-98CA-87A579A8DB35}"/>
              </a:ext>
            </a:extLst>
          </p:cNvPr>
          <p:cNvSpPr txBox="1"/>
          <p:nvPr/>
        </p:nvSpPr>
        <p:spPr>
          <a:xfrm>
            <a:off x="6229367" y="5467042"/>
            <a:ext cx="2556645" cy="110799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7</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Aprender e melhorar</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A melhoria contínua é fundamental para manter um agente eficaz. Utilize a telemetria integrada para obter </a:t>
            </a:r>
            <a:br>
              <a:rPr dirty="0"/>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insights sobre interações, medir o desempenho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e identificar áreas de aprimoramento. Essa abordagem orientada por dados garante que seus agentes evoluam de acordo com suas necessidades de negócios</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pic>
        <p:nvPicPr>
          <p:cNvPr id="88" name="Picture 87" descr="Captura de tela mostrando o Centro de Administração do Power Platform com a opção &quot;Publicar Bots com o recurso de IA&quot; habilitada.">
            <a:extLst>
              <a:ext uri="{FF2B5EF4-FFF2-40B4-BE49-F238E27FC236}">
                <a16:creationId xmlns:a16="http://schemas.microsoft.com/office/drawing/2014/main" id="{279BBA82-CF2F-2362-BA8F-57B33D09FF63}"/>
              </a:ext>
              <a:ext uri="{C183D7F6-B498-43B3-948B-1728B52AA6E4}">
                <adec:decorative xmlns:adec="http://schemas.microsoft.com/office/drawing/2017/decorative" val="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7947" t="-356" r="-7947" b="-356"/>
          <a:stretch/>
        </p:blipFill>
        <p:spPr>
          <a:xfrm>
            <a:off x="8993600" y="4110470"/>
            <a:ext cx="2556645" cy="1225551"/>
          </a:xfrm>
          <a:custGeom>
            <a:avLst/>
            <a:gdLst>
              <a:gd name="connsiteX0" fmla="*/ 74759 w 2556645"/>
              <a:gd name="connsiteY0" fmla="*/ 0 h 1225551"/>
              <a:gd name="connsiteX1" fmla="*/ 2481886 w 2556645"/>
              <a:gd name="connsiteY1" fmla="*/ 0 h 1225551"/>
              <a:gd name="connsiteX2" fmla="*/ 2556645 w 2556645"/>
              <a:gd name="connsiteY2" fmla="*/ 74759 h 1225551"/>
              <a:gd name="connsiteX3" fmla="*/ 2556645 w 2556645"/>
              <a:gd name="connsiteY3" fmla="*/ 1150792 h 1225551"/>
              <a:gd name="connsiteX4" fmla="*/ 2481886 w 2556645"/>
              <a:gd name="connsiteY4" fmla="*/ 1225551 h 1225551"/>
              <a:gd name="connsiteX5" fmla="*/ 74759 w 2556645"/>
              <a:gd name="connsiteY5" fmla="*/ 1225551 h 1225551"/>
              <a:gd name="connsiteX6" fmla="*/ 0 w 2556645"/>
              <a:gd name="connsiteY6" fmla="*/ 1150792 h 1225551"/>
              <a:gd name="connsiteX7" fmla="*/ 0 w 2556645"/>
              <a:gd name="connsiteY7" fmla="*/ 74759 h 1225551"/>
              <a:gd name="connsiteX8" fmla="*/ 74759 w 2556645"/>
              <a:gd name="connsiteY8" fmla="*/ 0 h 122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6645" h="1225551">
                <a:moveTo>
                  <a:pt x="74759" y="0"/>
                </a:moveTo>
                <a:lnTo>
                  <a:pt x="2481886" y="0"/>
                </a:lnTo>
                <a:cubicBezTo>
                  <a:pt x="2523174" y="0"/>
                  <a:pt x="2556645" y="33471"/>
                  <a:pt x="2556645" y="74759"/>
                </a:cubicBezTo>
                <a:lnTo>
                  <a:pt x="2556645" y="1150792"/>
                </a:lnTo>
                <a:cubicBezTo>
                  <a:pt x="2556645" y="1192080"/>
                  <a:pt x="2523174" y="1225551"/>
                  <a:pt x="2481886" y="1225551"/>
                </a:cubicBezTo>
                <a:lnTo>
                  <a:pt x="74759" y="1225551"/>
                </a:lnTo>
                <a:cubicBezTo>
                  <a:pt x="33471" y="1225551"/>
                  <a:pt x="0" y="1192080"/>
                  <a:pt x="0" y="1150792"/>
                </a:cubicBezTo>
                <a:lnTo>
                  <a:pt x="0" y="74759"/>
                </a:lnTo>
                <a:cubicBezTo>
                  <a:pt x="0" y="33471"/>
                  <a:pt x="33471" y="0"/>
                  <a:pt x="74759" y="0"/>
                </a:cubicBezTo>
                <a:close/>
              </a:path>
            </a:pathLst>
          </a:custGeom>
          <a:solidFill>
            <a:schemeClr val="bg1"/>
          </a:solidFill>
        </p:spPr>
      </p:pic>
      <p:sp>
        <p:nvSpPr>
          <p:cNvPr id="52" name="TextBox 51">
            <a:extLst>
              <a:ext uri="{FF2B5EF4-FFF2-40B4-BE49-F238E27FC236}">
                <a16:creationId xmlns:a16="http://schemas.microsoft.com/office/drawing/2014/main" id="{38DC0CB0-638C-670E-61F8-C38A4E3C8405}"/>
              </a:ext>
            </a:extLst>
          </p:cNvPr>
          <p:cNvSpPr txBox="1"/>
          <p:nvPr/>
        </p:nvSpPr>
        <p:spPr>
          <a:xfrm>
            <a:off x="9049569" y="5467042"/>
            <a:ext cx="2556645" cy="713016"/>
          </a:xfrm>
          <a:prstGeom prst="rect">
            <a:avLst/>
          </a:prstGeom>
          <a:noFill/>
        </p:spPr>
        <p:txBody>
          <a:bodyPr vert="horz" wrap="square" lIns="0" tIns="0" rIns="0" bIns="0" rtlCol="0">
            <a:spAutoFit/>
          </a:bodyPr>
          <a:lstStyle/>
          <a:p>
            <a:pPr marL="0" marR="0" lvl="0" indent="0" algn="l" defTabSz="457200" rtl="0" eaLnBrk="1" fontAlgn="auto" latinLnBrk="0" hangingPunct="1">
              <a:lnSpc>
                <a:spcPct val="100000"/>
              </a:lnSpc>
              <a:spcBef>
                <a:spcPts val="200"/>
              </a:spcBef>
              <a:spcAft>
                <a:spcPts val="0"/>
              </a:spcAft>
              <a:buClrTx/>
              <a:buSzTx/>
              <a:buFontTx/>
              <a:buNone/>
              <a:tabLst/>
              <a:defRPr/>
            </a:pPr>
            <a:r>
              <a:rPr kumimoji="0" lang="pt-br" sz="1000" b="0" i="0" u="none" strike="noStrike" kern="1200" cap="none" spc="0" normalizeH="0" baseline="0" noProof="0" dirty="0">
                <a:ln>
                  <a:noFill/>
                </a:ln>
                <a:gradFill flip="none" rotWithShape="1">
                  <a:gsLst>
                    <a:gs pos="29000">
                      <a:srgbClr val="0078D4"/>
                    </a:gs>
                    <a:gs pos="100000">
                      <a:srgbClr val="C53FCC"/>
                    </a:gs>
                  </a:gsLst>
                  <a:lin ang="0" scaled="1"/>
                  <a:tileRect/>
                </a:gradFill>
                <a:effectLst/>
                <a:uLnTx/>
                <a:uFillTx/>
                <a:latin typeface="Segoe Sans Display Semibold"/>
                <a:ea typeface="+mn-ea"/>
                <a:cs typeface="+mn-cs"/>
              </a:rPr>
              <a:t>Etapa 8</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900" b="0" i="0" u="none" strike="noStrike" kern="1200" cap="none" spc="0" normalizeH="0" baseline="0" noProof="0" dirty="0">
                <a:ln>
                  <a:noFill/>
                </a:ln>
                <a:solidFill>
                  <a:srgbClr val="091F2C"/>
                </a:solidFill>
                <a:effectLst/>
                <a:uLnTx/>
                <a:uFillTx/>
                <a:latin typeface="Segoe Sans Display Semibold"/>
                <a:ea typeface="+mn-ea"/>
                <a:cs typeface="+mn-cs"/>
              </a:rPr>
              <a:t>Gerenciar e proteger</a:t>
            </a:r>
          </a:p>
          <a:p>
            <a:pPr marL="0" marR="0" lvl="0" indent="0" algn="l" defTabSz="914400" rtl="0" eaLnBrk="1" fontAlgn="auto" latinLnBrk="0" hangingPunct="1">
              <a:lnSpc>
                <a:spcPct val="100000"/>
              </a:lnSpc>
              <a:spcBef>
                <a:spcPts val="200"/>
              </a:spcBef>
              <a:spcAft>
                <a:spcPts val="0"/>
              </a:spcAft>
              <a:buClrTx/>
              <a:buSzTx/>
              <a:buFontTx/>
              <a:buNone/>
              <a:tabLst/>
              <a:defRPr/>
            </a:pP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À medida que você continua a iterar e melhorar </a:t>
            </a:r>
            <a:br>
              <a:rPr kumimoji="0" lang="pt-br" sz="800" b="0" i="0" u="none" strike="noStrike" kern="1200" cap="none" spc="0" normalizeH="0" baseline="0" noProof="0" dirty="0">
                <a:ln>
                  <a:noFill/>
                </a:ln>
                <a:solidFill>
                  <a:srgbClr val="091F2C"/>
                </a:solidFill>
                <a:effectLst/>
                <a:uLnTx/>
                <a:uFillTx/>
                <a:latin typeface="Segoe Sans Display"/>
                <a:ea typeface="+mn-ea"/>
                <a:cs typeface="+mn-cs"/>
              </a:rPr>
            </a:br>
            <a:r>
              <a:rPr kumimoji="0" lang="pt-br" sz="800" b="0" i="0" u="none" strike="noStrike" kern="1200" cap="none" spc="0" normalizeH="0" baseline="0" noProof="0" dirty="0">
                <a:ln>
                  <a:noFill/>
                </a:ln>
                <a:solidFill>
                  <a:srgbClr val="091F2C"/>
                </a:solidFill>
                <a:effectLst/>
                <a:uLnTx/>
                <a:uFillTx/>
                <a:latin typeface="Segoe Sans Display"/>
                <a:ea typeface="+mn-ea"/>
                <a:cs typeface="+mn-cs"/>
              </a:rPr>
              <a:t>seu agente, mantenha a conformidade e a segurança com ferramentas de gerenciamento simplificadas</a:t>
            </a:r>
          </a:p>
        </p:txBody>
      </p:sp>
      <p:sp>
        <p:nvSpPr>
          <p:cNvPr id="7" name="Content Placeholder 217">
            <a:extLst>
              <a:ext uri="{FF2B5EF4-FFF2-40B4-BE49-F238E27FC236}">
                <a16:creationId xmlns:a16="http://schemas.microsoft.com/office/drawing/2014/main" id="{3CE94B87-06DF-3023-319C-B632F3B7CC84}"/>
              </a:ext>
            </a:extLst>
          </p:cNvPr>
          <p:cNvSpPr txBox="1">
            <a:spLocks/>
          </p:cNvSpPr>
          <p:nvPr/>
        </p:nvSpPr>
        <p:spPr>
          <a:xfrm rot="5400000">
            <a:off x="1367511" y="-1269326"/>
            <a:ext cx="387589" cy="3122614"/>
          </a:xfrm>
          <a:prstGeom prst="round2SameRect">
            <a:avLst>
              <a:gd name="adj1" fmla="val 50000"/>
              <a:gd name="adj2" fmla="val 0"/>
            </a:avLst>
          </a:prstGeom>
          <a:gradFill>
            <a:gsLst>
              <a:gs pos="14000">
                <a:srgbClr val="C03BC4"/>
              </a:gs>
              <a:gs pos="100000">
                <a:srgbClr val="0078D4"/>
              </a:gs>
            </a:gsLst>
            <a:lin ang="5400000" scaled="1"/>
          </a:gradFill>
          <a:ln>
            <a:gradFill>
              <a:gsLst>
                <a:gs pos="14000">
                  <a:schemeClr val="bg1"/>
                </a:gs>
                <a:gs pos="100000">
                  <a:schemeClr val="bg1">
                    <a:lumMod val="99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vert="vert270" lIns="91440" tIns="45720" rIns="91440" bIns="576072" rtlCol="0" anchor="ctr"/>
          <a:lstStyle>
            <a:defPPr>
              <a:defRPr lang="en-US"/>
            </a:defPPr>
            <a:lvl1pPr marR="0" lvl="0" indent="0" defTabSz="457200" fontAlgn="auto">
              <a:lnSpc>
                <a:spcPct val="100000"/>
              </a:lnSpc>
              <a:spcBef>
                <a:spcPts val="0"/>
              </a:spcBef>
              <a:spcAft>
                <a:spcPts val="800"/>
              </a:spcAft>
              <a:buClrTx/>
              <a:buSzTx/>
              <a:buFontTx/>
              <a:buNone/>
              <a:tabLst/>
              <a:defRPr kumimoji="0" sz="1400" b="0" i="0" u="none" strike="noStrike" cap="none" spc="0" normalizeH="0" baseline="0">
                <a:ln>
                  <a:noFill/>
                </a:ln>
                <a:solidFill>
                  <a:schemeClr val="bg1"/>
                </a:solidFill>
                <a:effectLst/>
                <a:uLnTx/>
                <a:uFillTx/>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800"/>
              </a:spcAft>
              <a:buClrTx/>
              <a:buSzTx/>
              <a:buFontTx/>
              <a:buNone/>
              <a:tabLst/>
              <a:defRPr/>
            </a:pPr>
            <a:r>
              <a:rPr kumimoji="0" lang="pt-br" sz="1400" b="0" i="0" u="none" strike="noStrike" kern="1200" cap="none" spc="0" normalizeH="0" baseline="0" noProof="0">
                <a:ln>
                  <a:noFill/>
                </a:ln>
                <a:solidFill>
                  <a:srgbClr val="FFFFFF"/>
                </a:solidFill>
                <a:effectLst/>
                <a:uLnTx/>
                <a:uFillTx/>
                <a:latin typeface="Segoe Sans Display Semibold"/>
                <a:ea typeface="+mj-ea"/>
                <a:cs typeface="+mj-cs"/>
              </a:rPr>
              <a:t>Copilot Studio</a:t>
            </a:r>
          </a:p>
        </p:txBody>
      </p:sp>
    </p:spTree>
    <p:extLst>
      <p:ext uri="{BB962C8B-B14F-4D97-AF65-F5344CB8AC3E}">
        <p14:creationId xmlns:p14="http://schemas.microsoft.com/office/powerpoint/2010/main" val="119489853"/>
      </p:ext>
    </p:extLst>
  </p:cSld>
  <p:clrMapOvr>
    <a:masterClrMapping/>
  </p:clrMapOvr>
  <p:transition>
    <p:fade/>
  </p:transition>
</p:sld>
</file>

<file path=ppt/theme/theme1.xml><?xml version="1.0" encoding="utf-8"?>
<a:theme xmlns:a="http://schemas.openxmlformats.org/drawingml/2006/main" name="MS Ignite 16:9 Template Light to use">
  <a:themeElements>
    <a:clrScheme name="Custom 200">
      <a:dk1>
        <a:srgbClr val="000000"/>
      </a:dk1>
      <a:lt1>
        <a:srgbClr val="FFFFFF"/>
      </a:lt1>
      <a:dk2>
        <a:srgbClr val="2A446F"/>
      </a:dk2>
      <a:lt2>
        <a:srgbClr val="E8E6DF"/>
      </a:lt2>
      <a:accent1>
        <a:srgbClr val="0078D4"/>
      </a:accent1>
      <a:accent2>
        <a:srgbClr val="8DE971"/>
      </a:accent2>
      <a:accent3>
        <a:srgbClr val="463668"/>
      </a:accent3>
      <a:accent4>
        <a:srgbClr val="8C8279"/>
      </a:accent4>
      <a:accent5>
        <a:srgbClr val="FFB900"/>
      </a:accent5>
      <a:accent6>
        <a:srgbClr val="D7D2CB"/>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6350">
          <a:solidFill>
            <a:schemeClr val="bg1">
              <a:lumMod val="75000"/>
            </a:schemeClr>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Ignite_2024_16-9 Event-template.potx  -  Last saved by user" id="{25E4B35E-646D-4F3A-8D0B-C2BDF548142B}" vid="{27C8C421-03CD-44B7-A7BB-31B9B31BCF20}"/>
    </a:ext>
  </a:extLst>
</a:theme>
</file>

<file path=ppt/theme/theme2.xml><?xml version="1.0" encoding="utf-8"?>
<a:theme xmlns:a="http://schemas.openxmlformats.org/drawingml/2006/main" name="1_Microsoft 365 Copilot Template">
  <a:themeElements>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fontScheme name="FantasyxMSFT">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Presentation1" id="{37823CB9-DC0F-DE49-A7F7-325A4228CCF9}" vid="{6CB80000-F9EA-4D40-9817-2B5CD0D7D27D}"/>
    </a:ext>
  </a:extLst>
</a:theme>
</file>

<file path=ppt/theme/theme3.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4.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24d2b90-11f2-4fdf-990a-54fa46247cf8">
      <Terms xmlns="http://schemas.microsoft.com/office/infopath/2007/PartnerControls"/>
    </lcf76f155ced4ddcb4097134ff3c332f>
    <TaxCatchAll xmlns="b817b00b-f121-400f-976b-40959b1c7d14" xsi:nil="true"/>
    <_ip_UnifiedCompliancePolicyUIAction xmlns="http://schemas.microsoft.com/sharepoint/v3" xsi:nil="true"/>
    <MCpostdate xmlns="324d2b90-11f2-4fdf-990a-54fa46247cf8" xsi:nil="true"/>
    <Recipients xmlns="324d2b90-11f2-4fdf-990a-54fa46247cf8" xsi:nil="true"/>
    <_ip_UnifiedCompliancePolicyProperties xmlns="http://schemas.microsoft.com/sharepoint/v3" xsi:nil="true"/>
    <MCpostID xmlns="324d2b90-11f2-4fdf-990a-54fa46247cf8" xsi:nil="true"/>
  </documentManagement>
</p:properties>
</file>

<file path=customXml/itemProps1.xml><?xml version="1.0" encoding="utf-8"?>
<ds:datastoreItem xmlns:ds="http://schemas.openxmlformats.org/officeDocument/2006/customXml" ds:itemID="{447B67CD-1006-47AD-AA23-214BC8F81A6B}"/>
</file>

<file path=customXml/itemProps2.xml><?xml version="1.0" encoding="utf-8"?>
<ds:datastoreItem xmlns:ds="http://schemas.openxmlformats.org/officeDocument/2006/customXml" ds:itemID="{624B6D6C-9E5A-4D05-AA1A-DC66BB5120EB}">
  <ds:schemaRefs>
    <ds:schemaRef ds:uri="http://schemas.microsoft.com/sharepoint/v3/contenttype/forms"/>
  </ds:schemaRefs>
</ds:datastoreItem>
</file>

<file path=customXml/itemProps3.xml><?xml version="1.0" encoding="utf-8"?>
<ds:datastoreItem xmlns:ds="http://schemas.openxmlformats.org/officeDocument/2006/customXml" ds:itemID="{99C4EA49-59B2-4DCF-81AD-5AA0C69B750C}">
  <ds:schemaRefs>
    <ds:schemaRef ds:uri="http://schemas.openxmlformats.org/package/2006/metadata/core-properties"/>
    <ds:schemaRef ds:uri="16df4b3c-1bc5-4245-afa6-2ee7f9b21b5b"/>
    <ds:schemaRef ds:uri="http://www.w3.org/XML/1998/namespace"/>
    <ds:schemaRef ds:uri="http://purl.org/dc/elements/1.1/"/>
    <ds:schemaRef ds:uri="http://purl.org/dc/terms/"/>
    <ds:schemaRef ds:uri="http://purl.org/dc/dcmitype/"/>
    <ds:schemaRef ds:uri="http://schemas.microsoft.com/office/2006/documentManagement/types"/>
    <ds:schemaRef ds:uri="http://schemas.microsoft.com/office/2006/metadata/properties"/>
    <ds:schemaRef ds:uri="http://schemas.microsoft.com/office/infopath/2007/PartnerControls"/>
    <ds:schemaRef ds:uri="bdfa2033-936d-4eed-b868-b67930dd4ddc"/>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93</TotalTime>
  <Words>10042</Words>
  <Application>Microsoft Office PowerPoint</Application>
  <PresentationFormat>Widescreen</PresentationFormat>
  <Paragraphs>676</Paragraphs>
  <Slides>40</Slides>
  <Notes>34</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40</vt:i4>
      </vt:variant>
    </vt:vector>
  </HeadingPairs>
  <TitlesOfParts>
    <vt:vector size="55" baseType="lpstr">
      <vt:lpstr>Aptos</vt:lpstr>
      <vt:lpstr>Arial</vt:lpstr>
      <vt:lpstr>Arial,Sans-Serif</vt:lpstr>
      <vt:lpstr>Calibri</vt:lpstr>
      <vt:lpstr>Consolas</vt:lpstr>
      <vt:lpstr>Effra Pro</vt:lpstr>
      <vt:lpstr>Segoe Sans Display</vt:lpstr>
      <vt:lpstr>Segoe Sans Display Semibold</vt:lpstr>
      <vt:lpstr>Segoe UI</vt:lpstr>
      <vt:lpstr>Segoe UI Semibold</vt:lpstr>
      <vt:lpstr>Wingdings</vt:lpstr>
      <vt:lpstr>MS Ignite 16:9 Template Light to use</vt:lpstr>
      <vt:lpstr>1_Microsoft 365 Copilot Template</vt:lpstr>
      <vt:lpstr>LIGHT MODE</vt:lpstr>
      <vt:lpstr>1_LIGHT MODE</vt:lpstr>
      <vt:lpstr>Kit inicial do agente</vt:lpstr>
      <vt:lpstr>Opções para criar agentes</vt:lpstr>
      <vt:lpstr>Exemplos de agentes disponíveis prontos para uso</vt:lpstr>
      <vt:lpstr>Exemplos de agentes que podem ser criados no Microsoft 365 Copilot Chat</vt:lpstr>
      <vt:lpstr>Criar agentes no Microsoft 365 Copilot Chat | Etapas resumidas</vt:lpstr>
      <vt:lpstr>Exemplos de casos de uso de agentes do SharePoint</vt:lpstr>
      <vt:lpstr>Criar agentes no SharePoint | Etapas resumidas</vt:lpstr>
      <vt:lpstr>Exemplos de agentes criados usando o Copilot Studio</vt:lpstr>
      <vt:lpstr>Criar agentes com o Copilot Studio | Etapas resumidas</vt:lpstr>
      <vt:lpstr>Exemplos de conectores do Graph criados pela Microsoft</vt:lpstr>
      <vt:lpstr>Investimentos da Microsoft para acelerar o tempo de retorno</vt:lpstr>
      <vt:lpstr>Apêndice A  Detalhes do agente do Microsoft 365 Copilot Chat  Saiba mais em  Microsoft Copilot Studio | Personalizar  ou criar copilotos</vt:lpstr>
      <vt:lpstr>Treinador de redação</vt:lpstr>
      <vt:lpstr>Treinador de ideias</vt:lpstr>
      <vt:lpstr>Treinador de prompt</vt:lpstr>
      <vt:lpstr>Treinador de carreira</vt:lpstr>
      <vt:lpstr>Treinador de aprendizagem</vt:lpstr>
      <vt:lpstr>Criador visual</vt:lpstr>
      <vt:lpstr>Apêndice B  Detalhes do agente do Microsoft 365 Copilot Chat  Saiba mais em  Usar o construtor de agentes do Copilot Studio para criar agentes do Copilot | Microsoft Learn</vt:lpstr>
      <vt:lpstr>Agente de integração</vt:lpstr>
      <vt:lpstr>Revisor de currículos</vt:lpstr>
      <vt:lpstr>Revisão de contrato</vt:lpstr>
      <vt:lpstr>Assistente de pesquisa</vt:lpstr>
      <vt:lpstr>Pesquisa de políticas</vt:lpstr>
      <vt:lpstr>Apêndice C  Detalhes do agente do SharePoint Saiba mais em aka.ms/SharePoint/AgentsAdoption</vt:lpstr>
      <vt:lpstr>Cenário de caso de uso – Atendimento ao cliente</vt:lpstr>
      <vt:lpstr>Usar cenários de casos de uso - Vendas</vt:lpstr>
      <vt:lpstr>Cenários de casos de uso - Finanças</vt:lpstr>
      <vt:lpstr>Cenários de casos de uso - Marketing</vt:lpstr>
      <vt:lpstr>Cenários de casos de uso - RH</vt:lpstr>
      <vt:lpstr>Cenários de casos de uso - Jurídico</vt:lpstr>
      <vt:lpstr>Cenários de casos de uso - TI</vt:lpstr>
      <vt:lpstr>Apêndice D  Detalhes dos Conectores do Graph  Saber mais na galeria de conectores do Microsoft Graph</vt:lpstr>
      <vt:lpstr>Conector da base de dados de conhecimento  do ServiceNow</vt:lpstr>
      <vt:lpstr>Conector de catálogo do ServiceNow</vt:lpstr>
      <vt:lpstr>Conector de tíquetes do ServiceNow</vt:lpstr>
      <vt:lpstr>Conector do Salesforce</vt:lpstr>
      <vt:lpstr>Conector do Confluence</vt:lpstr>
      <vt:lpstr>Conector Jira</vt:lpstr>
      <vt:lpstr>Conector de sites corporativos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Kit inicial do agente</dc:title>
  <dc:creator>Admin</dc:creator>
  <cp:lastModifiedBy>Liz Hess (NAYAMODE INC.)</cp:lastModifiedBy>
  <cp:revision>21</cp:revision>
  <dcterms:created xsi:type="dcterms:W3CDTF">2024-12-11T18:02:39Z</dcterms:created>
  <dcterms:modified xsi:type="dcterms:W3CDTF">2025-02-13T23:09:47Z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0x010100CAB4D63BEF6CE74A98DE71B79A4EFA2E</vt:lpwstr>
  </property>
  <property fmtid="{D5CDD505-2E9C-101B-9397-08002B2CF9AE}" pid="3" name="MediaServiceImageTags">
    <vt:lpwstr/>
  </property>
</Properties>
</file>