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sldIdLst>
    <p:sldId id="261" r:id="rId5"/>
    <p:sldId id="2147483584" r:id="rId6"/>
    <p:sldId id="2147481816" r:id="rId7"/>
    <p:sldId id="2147483586" r:id="rId8"/>
    <p:sldId id="2147481813" r:id="rId9"/>
    <p:sldId id="214748358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5" d="100"/>
          <a:sy n="145" d="100"/>
        </p:scale>
        <p:origin x="804" y="312"/>
      </p:cViewPr>
      <p:guideLst/>
    </p:cSldViewPr>
  </p:slideViewPr>
  <p:notesTextViewPr>
    <p:cViewPr>
      <p:scale>
        <a:sx n="1" d="1"/>
        <a:sy n="1" d="1"/>
      </p:scale>
      <p:origin x="0" y="0"/>
    </p:cViewPr>
  </p:notesTextViewPr>
  <p:notesViewPr>
    <p:cSldViewPr snapToGrid="0">
      <p:cViewPr varScale="1">
        <p:scale>
          <a:sx n="84" d="100"/>
          <a:sy n="84" d="100"/>
        </p:scale>
        <p:origin x="391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A1C111-FD97-403E-90EC-896C87799F8D}" type="datetimeFigureOut">
              <a:t>4/28/2025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BD426E-9581-4296-B4B4-AD4FA0A88CC2}" type="slidenum">
              <a:t>‹#›</a:t>
            </a:fld>
            <a:endParaRPr lang="en-US"/>
          </a:p>
        </p:txBody>
      </p:sp>
    </p:spTree>
    <p:extLst>
      <p:ext uri="{BB962C8B-B14F-4D97-AF65-F5344CB8AC3E}">
        <p14:creationId xmlns:p14="http://schemas.microsoft.com/office/powerpoint/2010/main" val="58327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EDBED5C-FF3B-4C5A-8CB6-8A0D8FED3183}" type="slidenum">
              <a:rPr lang="en-US" smtClean="0"/>
              <a:t>1</a:t>
            </a:fld>
            <a:endParaRPr lang="en-US"/>
          </a:p>
        </p:txBody>
      </p:sp>
    </p:spTree>
    <p:extLst>
      <p:ext uri="{BB962C8B-B14F-4D97-AF65-F5344CB8AC3E}">
        <p14:creationId xmlns:p14="http://schemas.microsoft.com/office/powerpoint/2010/main" val="3328343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508D9-675B-1AF7-BDE1-43DB0A264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1E765-DDC5-74FA-1A2E-617FD33DF2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BF8A22-0A0B-F023-4727-A78FF42FE0C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A5F6107-FDF9-3422-E05C-F3A23B5E6AE3}"/>
              </a:ext>
            </a:extLst>
          </p:cNvPr>
          <p:cNvSpPr>
            <a:spLocks noGrp="1"/>
          </p:cNvSpPr>
          <p:nvPr>
            <p:ph type="sldNum" sz="quarter" idx="5"/>
          </p:nvPr>
        </p:nvSpPr>
        <p:spPr/>
        <p:txBody>
          <a:bodyPr/>
          <a:lstStyle/>
          <a:p>
            <a:fld id="{2C11EAE3-013A-4F73-8174-14C48CD2D868}" type="slidenum">
              <a:rPr lang="en-US" smtClean="0"/>
              <a:t>2</a:t>
            </a:fld>
            <a:endParaRPr lang="en-US"/>
          </a:p>
        </p:txBody>
      </p:sp>
    </p:spTree>
    <p:extLst>
      <p:ext uri="{BB962C8B-B14F-4D97-AF65-F5344CB8AC3E}">
        <p14:creationId xmlns:p14="http://schemas.microsoft.com/office/powerpoint/2010/main" val="274849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36BDF-A29D-7D03-197A-20F8634485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12177A-67D9-46CC-617A-3A6B6C62D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2C13D6-CE83-A9A2-5A20-0C6D8C5AB0C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9C5779-69CA-6F38-DA91-8481EE99D0E6}"/>
              </a:ext>
            </a:extLst>
          </p:cNvPr>
          <p:cNvSpPr>
            <a:spLocks noGrp="1"/>
          </p:cNvSpPr>
          <p:nvPr>
            <p:ph type="sldNum" sz="quarter" idx="5"/>
          </p:nvPr>
        </p:nvSpPr>
        <p:spPr/>
        <p:txBody>
          <a:bodyPr/>
          <a:lstStyle/>
          <a:p>
            <a:fld id="{2C11EAE3-013A-4F73-8174-14C48CD2D868}" type="slidenum">
              <a:rPr lang="en-US" smtClean="0"/>
              <a:t>3</a:t>
            </a:fld>
            <a:endParaRPr lang="en-US"/>
          </a:p>
        </p:txBody>
      </p:sp>
    </p:spTree>
    <p:extLst>
      <p:ext uri="{BB962C8B-B14F-4D97-AF65-F5344CB8AC3E}">
        <p14:creationId xmlns:p14="http://schemas.microsoft.com/office/powerpoint/2010/main" val="114081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ED3EA-E749-86B4-C7C6-F35FBFE35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17A039-58A2-7893-95CB-DEFF6933DD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19F7CB-4826-0743-1DC1-81904ED5AC6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FB4B5BA-4862-7396-99C9-63E377DDDA1F}"/>
              </a:ext>
            </a:extLst>
          </p:cNvPr>
          <p:cNvSpPr>
            <a:spLocks noGrp="1"/>
          </p:cNvSpPr>
          <p:nvPr>
            <p:ph type="sldNum" sz="quarter" idx="5"/>
          </p:nvPr>
        </p:nvSpPr>
        <p:spPr/>
        <p:txBody>
          <a:bodyPr/>
          <a:lstStyle/>
          <a:p>
            <a:fld id="{2C11EAE3-013A-4F73-8174-14C48CD2D868}" type="slidenum">
              <a:rPr lang="en-US" smtClean="0"/>
              <a:t>4</a:t>
            </a:fld>
            <a:endParaRPr lang="en-US"/>
          </a:p>
        </p:txBody>
      </p:sp>
    </p:spTree>
    <p:extLst>
      <p:ext uri="{BB962C8B-B14F-4D97-AF65-F5344CB8AC3E}">
        <p14:creationId xmlns:p14="http://schemas.microsoft.com/office/powerpoint/2010/main" val="2658181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11EAE3-013A-4F73-8174-14C48CD2D868}" type="slidenum">
              <a:rPr lang="en-US" smtClean="0"/>
              <a:t>5</a:t>
            </a:fld>
            <a:endParaRPr lang="en-US"/>
          </a:p>
        </p:txBody>
      </p:sp>
    </p:spTree>
    <p:extLst>
      <p:ext uri="{BB962C8B-B14F-4D97-AF65-F5344CB8AC3E}">
        <p14:creationId xmlns:p14="http://schemas.microsoft.com/office/powerpoint/2010/main" val="2769556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AB2EC-E839-D5C8-56B4-E362769659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D953B-8725-0905-122B-2C5F5CA430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967BFF-282A-0ED1-6E49-47D4658D24E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98105A-2976-DE7F-E2DD-DDC7167393F4}"/>
              </a:ext>
            </a:extLst>
          </p:cNvPr>
          <p:cNvSpPr>
            <a:spLocks noGrp="1"/>
          </p:cNvSpPr>
          <p:nvPr>
            <p:ph type="sldNum" sz="quarter" idx="5"/>
          </p:nvPr>
        </p:nvSpPr>
        <p:spPr/>
        <p:txBody>
          <a:bodyPr/>
          <a:lstStyle/>
          <a:p>
            <a:fld id="{2C11EAE3-013A-4F73-8174-14C48CD2D868}" type="slidenum">
              <a:rPr lang="en-US" smtClean="0"/>
              <a:t>6</a:t>
            </a:fld>
            <a:endParaRPr lang="en-US"/>
          </a:p>
        </p:txBody>
      </p:sp>
    </p:spTree>
    <p:extLst>
      <p:ext uri="{BB962C8B-B14F-4D97-AF65-F5344CB8AC3E}">
        <p14:creationId xmlns:p14="http://schemas.microsoft.com/office/powerpoint/2010/main" val="657496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4/28/2025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pic>
        <p:nvPicPr>
          <p:cNvPr id="3" name="Picture 2" descr="A close-up of a curved object">
            <a:extLst>
              <a:ext uri="{FF2B5EF4-FFF2-40B4-BE49-F238E27FC236}">
                <a16:creationId xmlns:a16="http://schemas.microsoft.com/office/drawing/2014/main" id="{65978E02-7B42-4283-0732-A5ECD04C20F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D9B2C81-3582-FD54-9197-2A2E6EA52FF9}"/>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55987190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6296395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4">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2">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Only - left side ">
    <p:spTree>
      <p:nvGrpSpPr>
        <p:cNvPr id="1" name=""/>
        <p:cNvGrpSpPr/>
        <p:nvPr/>
      </p:nvGrpSpPr>
      <p:grpSpPr>
        <a:xfrm>
          <a:off x="0" y="0"/>
          <a:ext cx="0" cy="0"/>
          <a:chOff x="0" y="0"/>
          <a:chExt cx="0" cy="0"/>
        </a:xfrm>
      </p:grpSpPr>
      <p:pic>
        <p:nvPicPr>
          <p:cNvPr id="3" name="Picture 2" descr="A close-up of a curved object">
            <a:extLst>
              <a:ext uri="{FF2B5EF4-FFF2-40B4-BE49-F238E27FC236}">
                <a16:creationId xmlns:a16="http://schemas.microsoft.com/office/drawing/2014/main" id="{65978E02-7B42-4283-0732-A5ECD04C20F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D9B2C81-3582-FD54-9197-2A2E6EA52FF9}"/>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747760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sharpenSoften amount="-65000"/>
                    </a14:imgEffect>
                  </a14:imgLayer>
                </a14:imgProps>
              </a:ex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userDrawn="1"/>
        </p:nvPicPr>
        <p:blipFill rotWithShape="1">
          <a:blip r:embed="rId5" cstate="email">
            <a:alphaModFix amt="50000"/>
            <a:extLst>
              <a:ext uri="{28A0092B-C50C-407E-A947-70E740481C1C}">
                <a14:useLocalDpi xmlns:a14="http://schemas.microsoft.com/office/drawing/2010/main"/>
              </a:ext>
            </a:extLst>
          </a:blip>
          <a:srcRect t="160" b="160"/>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6"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0602808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userDrawn="1">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4/28/2025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4/28/2025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4/28/2025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4/28/2025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https://learn.microsoft.com/microsoft-365/admin/activity-reports/microsoft-365-copilot-readiness?view=o365-worldwide"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learn.microsoft.com/microsoft-365/admin/activity-reports/microsoft-copilot-usage?view=o365-worldwid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learn.microsoft.com/viva/insights/advanced/admin/org-data-overview"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hyperlink" Target="https://learn.microsoft.com/viva/insights/advanced/analyst/templates/microsoft-365-copilot-adop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7E3E0"/>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89251-49BF-143B-CC48-F95711E4A26C}"/>
              </a:ext>
            </a:extLst>
          </p:cNvPr>
          <p:cNvSpPr>
            <a:spLocks noGrp="1"/>
          </p:cNvSpPr>
          <p:nvPr>
            <p:ph type="title"/>
          </p:nvPr>
        </p:nvSpPr>
        <p:spPr>
          <a:xfrm>
            <a:off x="588264" y="2511571"/>
            <a:ext cx="5507736" cy="2529923"/>
          </a:xfrm>
        </p:spPr>
        <p:txBody>
          <a:bodyPr/>
          <a:lstStyle/>
          <a:p>
            <a:r>
              <a:rPr lang="es-xl" dirty="0">
                <a:latin typeface="Segoe UI Semibold" panose="020B0702040204020203" pitchFamily="34" charset="0"/>
                <a:cs typeface="Segoe UI Semibold" panose="020B0702040204020203" pitchFamily="34" charset="0"/>
              </a:rPr>
              <a:t>Guía de asignación de licencias de Microsoft 365 Copilot para obtener valor rápido</a:t>
            </a:r>
          </a:p>
        </p:txBody>
      </p:sp>
      <p:pic>
        <p:nvPicPr>
          <p:cNvPr id="6" name="Picture 5" descr="Logotipo de Copilot">
            <a:extLst>
              <a:ext uri="{FF2B5EF4-FFF2-40B4-BE49-F238E27FC236}">
                <a16:creationId xmlns:a16="http://schemas.microsoft.com/office/drawing/2014/main" id="{9993DC62-4060-2762-A3B2-8A5A3417E3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2248" y="503523"/>
            <a:ext cx="774378" cy="774378"/>
          </a:xfrm>
          <a:prstGeom prst="rect">
            <a:avLst/>
          </a:prstGeom>
        </p:spPr>
      </p:pic>
      <p:pic>
        <p:nvPicPr>
          <p:cNvPr id="7" name="Picture 6" descr="Grupo de estudiantes trabajando en sus dispositivos portátiles en una sala de estudio ">
            <a:extLst>
              <a:ext uri="{FF2B5EF4-FFF2-40B4-BE49-F238E27FC236}">
                <a16:creationId xmlns:a16="http://schemas.microsoft.com/office/drawing/2014/main" id="{C69F4404-A4B4-419F-22FF-CDC1EBAF2A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a:stretch/>
        </p:blipFill>
        <p:spPr>
          <a:xfrm>
            <a:off x="6242050" y="895349"/>
            <a:ext cx="5073296" cy="5067302"/>
          </a:xfrm>
          <a:prstGeom prst="roundRect">
            <a:avLst>
              <a:gd name="adj" fmla="val 4674"/>
            </a:avLst>
          </a:prstGeom>
          <a:ln w="12700">
            <a:solidFill>
              <a:schemeClr val="bg1"/>
            </a:solidFill>
          </a:ln>
          <a:effectLst>
            <a:outerShdw blurRad="127000" dist="127000" dir="2700000" algn="tl" rotWithShape="0">
              <a:prstClr val="black">
                <a:alpha val="15000"/>
              </a:prstClr>
            </a:outerShdw>
          </a:effectLst>
        </p:spPr>
      </p:pic>
    </p:spTree>
    <p:extLst>
      <p:ext uri="{BB962C8B-B14F-4D97-AF65-F5344CB8AC3E}">
        <p14:creationId xmlns:p14="http://schemas.microsoft.com/office/powerpoint/2010/main" val="93682444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077AF-2B5A-7E2B-505C-D53DFC592B46}"/>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07DAA8E8-B5FE-08B8-5E8D-84962055F09E}"/>
              </a:ext>
              <a:ext uri="{C183D7F6-B498-43B3-948B-1728B52AA6E4}">
                <adec:decorative xmlns:adec="http://schemas.microsoft.com/office/drawing/2017/decorative" val="1"/>
              </a:ext>
            </a:extLst>
          </p:cNvPr>
          <p:cNvSpPr/>
          <p:nvPr/>
        </p:nvSpPr>
        <p:spPr>
          <a:xfrm>
            <a:off x="0" y="1"/>
            <a:ext cx="12192000" cy="102165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01496039-DA8D-F81C-716E-1B194ECE7D5E}"/>
              </a:ext>
              <a:ext uri="{C183D7F6-B498-43B3-948B-1728B52AA6E4}">
                <adec:decorative xmlns:adec="http://schemas.microsoft.com/office/drawing/2017/decorative" val="1"/>
              </a:ext>
            </a:extLst>
          </p:cNvPr>
          <p:cNvSpPr/>
          <p:nvPr/>
        </p:nvSpPr>
        <p:spPr>
          <a:xfrm>
            <a:off x="0" y="1023178"/>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7" name="Picture 6">
            <a:extLst>
              <a:ext uri="{FF2B5EF4-FFF2-40B4-BE49-F238E27FC236}">
                <a16:creationId xmlns:a16="http://schemas.microsoft.com/office/drawing/2014/main" id="{D77F56A3-30F3-FA8D-358B-7A69CD1FB0C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181" y="2997670"/>
            <a:ext cx="5436698" cy="3599866"/>
          </a:xfrm>
          <a:prstGeom prst="roundRect">
            <a:avLst>
              <a:gd name="adj" fmla="val 3266"/>
            </a:avLst>
          </a:pr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pic>
      <p:pic>
        <p:nvPicPr>
          <p:cNvPr id="6" name="Picture 5">
            <a:extLst>
              <a:ext uri="{FF2B5EF4-FFF2-40B4-BE49-F238E27FC236}">
                <a16:creationId xmlns:a16="http://schemas.microsoft.com/office/drawing/2014/main" id="{D728DFC9-A81A-E1AF-2B9D-FF289687008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102052" y="1361098"/>
            <a:ext cx="5831219" cy="5242714"/>
          </a:xfrm>
          <a:prstGeom prst="roundRect">
            <a:avLst>
              <a:gd name="adj" fmla="val 3266"/>
            </a:avLst>
          </a:pr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pic>
      <p:pic>
        <p:nvPicPr>
          <p:cNvPr id="14" name="Picture 13">
            <a:extLst>
              <a:ext uri="{FF2B5EF4-FFF2-40B4-BE49-F238E27FC236}">
                <a16:creationId xmlns:a16="http://schemas.microsoft.com/office/drawing/2014/main" id="{40894F92-411B-BCAD-544A-FD8CBE284C8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181" y="1361098"/>
            <a:ext cx="5437358" cy="1405463"/>
          </a:xfrm>
          <a:prstGeom prst="roundRect">
            <a:avLst>
              <a:gd name="adj" fmla="val 3266"/>
            </a:avLst>
          </a:pr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pic>
      <p:sp>
        <p:nvSpPr>
          <p:cNvPr id="2" name="Title 1">
            <a:extLst>
              <a:ext uri="{FF2B5EF4-FFF2-40B4-BE49-F238E27FC236}">
                <a16:creationId xmlns:a16="http://schemas.microsoft.com/office/drawing/2014/main" id="{71047725-59C8-219F-A072-C7F6ACE0C7E6}"/>
              </a:ext>
            </a:extLst>
          </p:cNvPr>
          <p:cNvSpPr>
            <a:spLocks noGrp="1"/>
          </p:cNvSpPr>
          <p:nvPr>
            <p:ph type="title"/>
          </p:nvPr>
        </p:nvSpPr>
        <p:spPr>
          <a:xfrm>
            <a:off x="367393" y="154772"/>
            <a:ext cx="11018520" cy="705642"/>
          </a:xfrm>
        </p:spPr>
        <p:txBody>
          <a:bodyPr>
            <a:spAutoFit/>
          </a:bodyPr>
          <a:lstStyle/>
          <a:p>
            <a:r>
              <a:rPr lang="es-xl" dirty="0">
                <a:latin typeface="Segoe UI Semibold" panose="020B0702040204020203" pitchFamily="34" charset="0"/>
                <a:cs typeface="Segoe UI Semibold" panose="020B0702040204020203" pitchFamily="34" charset="0"/>
              </a:rPr>
              <a:t>Asignación óptima de licencias</a:t>
            </a:r>
          </a:p>
        </p:txBody>
      </p:sp>
      <p:sp>
        <p:nvSpPr>
          <p:cNvPr id="18" name="Rectangle 17">
            <a:extLst>
              <a:ext uri="{FF2B5EF4-FFF2-40B4-BE49-F238E27FC236}">
                <a16:creationId xmlns:a16="http://schemas.microsoft.com/office/drawing/2014/main" id="{9E3FD9C5-F08D-7B64-41DE-04CACAB6F9C2}"/>
              </a:ext>
            </a:extLst>
          </p:cNvPr>
          <p:cNvSpPr>
            <a:spLocks/>
          </p:cNvSpPr>
          <p:nvPr/>
        </p:nvSpPr>
        <p:spPr>
          <a:xfrm>
            <a:off x="508909" y="1392508"/>
            <a:ext cx="5280805" cy="276999"/>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437" fontAlgn="base">
              <a:tabLst>
                <a:tab pos="1371655" algn="l"/>
              </a:tabLst>
              <a:defRPr/>
            </a:pPr>
            <a:r>
              <a:rPr lang="es-xl" dirty="0">
                <a:ln w="3175">
                  <a:noFill/>
                </a:ln>
                <a:gradFill flip="none">
                  <a:gsLst>
                    <a:gs pos="0">
                      <a:srgbClr val="C03BC4"/>
                    </a:gs>
                    <a:gs pos="99000">
                      <a:srgbClr val="0078D4"/>
                    </a:gs>
                  </a:gsLst>
                  <a:lin ang="13500000" scaled="1"/>
                  <a:tileRect/>
                </a:gradFill>
                <a:latin typeface="Segoe UI Semibold" panose="020B0702040204020203" pitchFamily="34" charset="0"/>
                <a:ea typeface="+mn-lt"/>
                <a:cs typeface="Segoe UI Semibold" panose="020B0702040204020203" pitchFamily="34" charset="0"/>
              </a:rPr>
              <a:t>Libere todo el potencial de Copilot</a:t>
            </a:r>
            <a:endParaRPr lang="en-US" dirty="0">
              <a:latin typeface="Segoe UI Semibold" panose="020B0702040204020203" pitchFamily="34" charset="0"/>
              <a:cs typeface="Segoe UI Semibold" panose="020B0702040204020203" pitchFamily="34" charset="0"/>
            </a:endParaRPr>
          </a:p>
        </p:txBody>
      </p:sp>
      <p:sp>
        <p:nvSpPr>
          <p:cNvPr id="24" name="TextBox 5">
            <a:extLst>
              <a:ext uri="{FF2B5EF4-FFF2-40B4-BE49-F238E27FC236}">
                <a16:creationId xmlns:a16="http://schemas.microsoft.com/office/drawing/2014/main" id="{134DD2E4-9720-7363-49EF-AA17C3A01661}"/>
              </a:ext>
            </a:extLst>
          </p:cNvPr>
          <p:cNvSpPr txBox="1"/>
          <p:nvPr/>
        </p:nvSpPr>
        <p:spPr>
          <a:xfrm>
            <a:off x="432179" y="1727790"/>
            <a:ext cx="5371699" cy="101566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xl" sz="1500" dirty="0">
                <a:solidFill>
                  <a:srgbClr val="000000"/>
                </a:solidFill>
                <a:latin typeface="Segoe UI"/>
                <a:ea typeface="+mn-lt"/>
                <a:cs typeface="Segoe UI"/>
              </a:rPr>
              <a:t>Una vez que se priorizan las funciones y los casos de uso, aproveche las fuentes de datos claves para identificar </a:t>
            </a:r>
            <a:br>
              <a:rPr lang="en-US" sz="1500" dirty="0">
                <a:solidFill>
                  <a:srgbClr val="000000"/>
                </a:solidFill>
                <a:latin typeface="Segoe UI"/>
                <a:ea typeface="+mn-lt"/>
                <a:cs typeface="Segoe UI"/>
              </a:rPr>
            </a:br>
            <a:r>
              <a:rPr lang="es-xl" sz="1500" dirty="0">
                <a:solidFill>
                  <a:srgbClr val="000000"/>
                </a:solidFill>
                <a:latin typeface="Segoe UI"/>
                <a:ea typeface="+mn-lt"/>
                <a:cs typeface="Segoe UI"/>
              </a:rPr>
              <a:t>los roles y usuarios que tienen más probabilidades de obtener valor rápido con una </a:t>
            </a:r>
            <a:r>
              <a:rPr lang="en-IN" sz="1500" dirty="0" err="1">
                <a:solidFill>
                  <a:srgbClr val="000000"/>
                </a:solidFill>
                <a:latin typeface="Segoe UI"/>
                <a:ea typeface="+mn-lt"/>
                <a:cs typeface="Segoe UI"/>
              </a:rPr>
              <a:t>licencia</a:t>
            </a:r>
            <a:r>
              <a:rPr lang="en-IN" sz="1500" dirty="0">
                <a:solidFill>
                  <a:srgbClr val="000000"/>
                </a:solidFill>
                <a:latin typeface="Segoe UI"/>
                <a:ea typeface="+mn-lt"/>
                <a:cs typeface="Segoe UI"/>
              </a:rPr>
              <a:t>.</a:t>
            </a:r>
            <a:endParaRPr lang="en-US" sz="1500" dirty="0">
              <a:solidFill>
                <a:srgbClr val="000000"/>
              </a:solidFill>
              <a:latin typeface="Segoe UI"/>
              <a:cs typeface="Segoe UI"/>
            </a:endParaRPr>
          </a:p>
        </p:txBody>
      </p:sp>
      <p:sp>
        <p:nvSpPr>
          <p:cNvPr id="25" name="Rectangle 24">
            <a:extLst>
              <a:ext uri="{FF2B5EF4-FFF2-40B4-BE49-F238E27FC236}">
                <a16:creationId xmlns:a16="http://schemas.microsoft.com/office/drawing/2014/main" id="{83E9D1AA-3EC8-300F-72DA-03CBCFDE9287}"/>
              </a:ext>
            </a:extLst>
          </p:cNvPr>
          <p:cNvSpPr>
            <a:spLocks/>
          </p:cNvSpPr>
          <p:nvPr/>
        </p:nvSpPr>
        <p:spPr>
          <a:xfrm>
            <a:off x="526535" y="3115043"/>
            <a:ext cx="5124385" cy="276999"/>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437" fontAlgn="base">
              <a:spcBef>
                <a:spcPct val="0"/>
              </a:spcBef>
              <a:tabLst>
                <a:tab pos="1371655" algn="l"/>
              </a:tabLst>
              <a:defRPr/>
            </a:pPr>
            <a:r>
              <a:rPr lang="es-xl">
                <a:ln w="3175">
                  <a:noFill/>
                </a:ln>
                <a:gradFill flip="none">
                  <a:gsLst>
                    <a:gs pos="0">
                      <a:srgbClr val="C03BC4"/>
                    </a:gs>
                    <a:gs pos="99000">
                      <a:srgbClr val="0078D4"/>
                    </a:gs>
                  </a:gsLst>
                  <a:lin ang="13500000" scaled="1"/>
                  <a:tileRect/>
                </a:gradFill>
                <a:latin typeface="Segoe UI Semibold" panose="020B0702040204020203" pitchFamily="34" charset="0"/>
                <a:cs typeface="Segoe UI Semibold" panose="020B0702040204020203" pitchFamily="34" charset="0"/>
              </a:rPr>
              <a:t>Anclaje en funciones priorizadas</a:t>
            </a:r>
          </a:p>
        </p:txBody>
      </p:sp>
      <p:sp>
        <p:nvSpPr>
          <p:cNvPr id="8" name="TextBox 5">
            <a:extLst>
              <a:ext uri="{FF2B5EF4-FFF2-40B4-BE49-F238E27FC236}">
                <a16:creationId xmlns:a16="http://schemas.microsoft.com/office/drawing/2014/main" id="{04282FFD-71D1-1D93-CFB8-9EED94771E06}"/>
              </a:ext>
            </a:extLst>
          </p:cNvPr>
          <p:cNvSpPr txBox="1"/>
          <p:nvPr/>
        </p:nvSpPr>
        <p:spPr>
          <a:xfrm>
            <a:off x="526970" y="3507003"/>
            <a:ext cx="5262744" cy="286232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a:buChar char="•"/>
            </a:pPr>
            <a:r>
              <a:rPr lang="es-xl" sz="1500" dirty="0">
                <a:solidFill>
                  <a:srgbClr val="424242"/>
                </a:solidFill>
                <a:latin typeface="Segoe UI Semibold" panose="020B0702040204020203" pitchFamily="34" charset="0"/>
                <a:ea typeface="+mn-lt"/>
                <a:cs typeface="Segoe UI Semibold" panose="020B0702040204020203" pitchFamily="34" charset="0"/>
              </a:rPr>
              <a:t>Función priorizada: </a:t>
            </a:r>
            <a:r>
              <a:rPr lang="es-xl" sz="1500" dirty="0">
                <a:solidFill>
                  <a:srgbClr val="424242"/>
                </a:solidFill>
                <a:latin typeface="Segoe UI"/>
                <a:ea typeface="+mn-lt"/>
                <a:cs typeface="Segoe UI"/>
              </a:rPr>
              <a:t>Identifique</a:t>
            </a:r>
            <a:r>
              <a:rPr lang="es-xl" sz="1500" dirty="0">
                <a:solidFill>
                  <a:srgbClr val="424242"/>
                </a:solidFill>
                <a:latin typeface="Segoe UI"/>
                <a:cs typeface="Segoe UI"/>
              </a:rPr>
              <a:t> </a:t>
            </a:r>
            <a:r>
              <a:rPr lang="es-xl" sz="1500" dirty="0">
                <a:solidFill>
                  <a:srgbClr val="424242"/>
                </a:solidFill>
                <a:latin typeface="Segoe UI"/>
                <a:ea typeface="+mn-lt"/>
                <a:cs typeface="Segoe UI"/>
              </a:rPr>
              <a:t>una </a:t>
            </a:r>
            <a:r>
              <a:rPr lang="es-xl" sz="1500" dirty="0">
                <a:solidFill>
                  <a:srgbClr val="424242"/>
                </a:solidFill>
                <a:latin typeface="Segoe UI"/>
                <a:cs typeface="Segoe UI"/>
              </a:rPr>
              <a:t>función de alto </a:t>
            </a:r>
            <a:br>
              <a:rPr lang="en-US" sz="1500" dirty="0">
                <a:solidFill>
                  <a:srgbClr val="424242"/>
                </a:solidFill>
                <a:latin typeface="Segoe UI"/>
                <a:cs typeface="Segoe UI"/>
              </a:rPr>
            </a:br>
            <a:r>
              <a:rPr lang="es-xl" sz="1500" dirty="0">
                <a:solidFill>
                  <a:srgbClr val="424242"/>
                </a:solidFill>
                <a:latin typeface="Segoe UI"/>
                <a:cs typeface="Segoe UI"/>
              </a:rPr>
              <a:t>valor con casos de uso de IA que proporcionarán </a:t>
            </a:r>
            <a:br>
              <a:rPr lang="en-US" sz="1500" dirty="0">
                <a:solidFill>
                  <a:srgbClr val="424242"/>
                </a:solidFill>
                <a:latin typeface="Segoe UI"/>
                <a:cs typeface="Segoe UI"/>
              </a:rPr>
            </a:br>
            <a:r>
              <a:rPr lang="es-xl" sz="1500" dirty="0">
                <a:solidFill>
                  <a:srgbClr val="424242"/>
                </a:solidFill>
                <a:latin typeface="Segoe UI"/>
                <a:cs typeface="Segoe UI"/>
              </a:rPr>
              <a:t>un valor significativo.</a:t>
            </a:r>
            <a:endParaRPr lang="en-US" sz="1500" dirty="0">
              <a:latin typeface="Segoe UI"/>
              <a:cs typeface="Segoe UI"/>
            </a:endParaRPr>
          </a:p>
          <a:p>
            <a:pPr marL="285750" indent="-285750">
              <a:buFont typeface="Arial"/>
              <a:buChar char="•"/>
            </a:pPr>
            <a:r>
              <a:rPr lang="es-xl" sz="1500" dirty="0">
                <a:solidFill>
                  <a:srgbClr val="424242"/>
                </a:solidFill>
                <a:latin typeface="Segoe UI Semibold" panose="020B0702040204020203" pitchFamily="34" charset="0"/>
                <a:cs typeface="Segoe UI Semibold" panose="020B0702040204020203" pitchFamily="34" charset="0"/>
              </a:rPr>
              <a:t>Rol/habilidad: </a:t>
            </a:r>
            <a:r>
              <a:rPr lang="es-xl" sz="1500" dirty="0">
                <a:solidFill>
                  <a:srgbClr val="424242"/>
                </a:solidFill>
                <a:latin typeface="Segoe UI"/>
                <a:ea typeface="+mn-lt"/>
                <a:cs typeface="+mn-lt"/>
              </a:rPr>
              <a:t>Identifique los roles en la función priorizada necesaria para los casos de uso de Copilot.</a:t>
            </a:r>
          </a:p>
          <a:p>
            <a:pPr marL="285750" indent="-285750">
              <a:buFont typeface="Arial"/>
              <a:buChar char="•"/>
            </a:pPr>
            <a:r>
              <a:rPr lang="es-xl" sz="1500" dirty="0">
                <a:solidFill>
                  <a:srgbClr val="424242"/>
                </a:solidFill>
                <a:latin typeface="Segoe UI Semibold" panose="020B0702040204020203" pitchFamily="34" charset="0"/>
                <a:cs typeface="Segoe UI Semibold" panose="020B0702040204020203" pitchFamily="34" charset="0"/>
              </a:rPr>
              <a:t>Usuarios de alta propensión: </a:t>
            </a:r>
            <a:r>
              <a:rPr lang="es-xl" sz="1500" dirty="0">
                <a:solidFill>
                  <a:srgbClr val="424242"/>
                </a:solidFill>
                <a:latin typeface="Segoe UI"/>
                <a:cs typeface="Segoe UI"/>
              </a:rPr>
              <a:t>Aproveche los datos de preparación de Copilot para identificar a los empleados en estos roles que usan activamente aplicaciones </a:t>
            </a:r>
            <a:br>
              <a:rPr lang="en-US" sz="1500" dirty="0">
                <a:solidFill>
                  <a:srgbClr val="424242"/>
                </a:solidFill>
                <a:latin typeface="Segoe UI"/>
                <a:cs typeface="Segoe UI"/>
              </a:rPr>
            </a:br>
            <a:r>
              <a:rPr lang="es-xl" sz="1500" dirty="0">
                <a:solidFill>
                  <a:srgbClr val="424242"/>
                </a:solidFill>
                <a:latin typeface="Segoe UI"/>
                <a:cs typeface="Segoe UI"/>
              </a:rPr>
              <a:t>de Microsoft 365 en sus actividades diarias.</a:t>
            </a:r>
            <a:endParaRPr lang="en-US" sz="1500" dirty="0">
              <a:latin typeface="Segoe UI"/>
              <a:cs typeface="Segoe UI"/>
            </a:endParaRPr>
          </a:p>
          <a:p>
            <a:pPr marL="285750" indent="-285750">
              <a:buFont typeface="Arial"/>
              <a:buChar char="•"/>
            </a:pPr>
            <a:r>
              <a:rPr lang="es-xl" sz="1500" b="1" dirty="0">
                <a:solidFill>
                  <a:srgbClr val="424242"/>
                </a:solidFill>
                <a:latin typeface="Segoe UI Semibold" panose="020B0702040204020203" pitchFamily="34" charset="0"/>
                <a:cs typeface="Segoe UI Semibold" panose="020B0702040204020203" pitchFamily="34" charset="0"/>
              </a:rPr>
              <a:t>Microsoft 365 Copilot Chat:</a:t>
            </a:r>
            <a:r>
              <a:rPr lang="es-xl" sz="1500" dirty="0">
                <a:solidFill>
                  <a:srgbClr val="424242"/>
                </a:solidFill>
                <a:latin typeface="Segoe UI Semibold" panose="020B0702040204020203" pitchFamily="34" charset="0"/>
                <a:cs typeface="Segoe UI Semibold" panose="020B0702040204020203" pitchFamily="34" charset="0"/>
              </a:rPr>
              <a:t> </a:t>
            </a:r>
            <a:r>
              <a:rPr lang="es-xl" sz="1500" dirty="0">
                <a:solidFill>
                  <a:srgbClr val="424242"/>
                </a:solidFill>
                <a:latin typeface="Segoe UI"/>
                <a:cs typeface="Segoe UI"/>
              </a:rPr>
              <a:t>Evalúe los datos de </a:t>
            </a:r>
            <a:br>
              <a:rPr lang="en-US" sz="1500" dirty="0">
                <a:solidFill>
                  <a:srgbClr val="424242"/>
                </a:solidFill>
                <a:latin typeface="Segoe UI"/>
                <a:cs typeface="Segoe UI"/>
              </a:rPr>
            </a:br>
            <a:r>
              <a:rPr lang="es-xl" sz="1500" dirty="0">
                <a:solidFill>
                  <a:srgbClr val="424242"/>
                </a:solidFill>
                <a:latin typeface="Segoe UI"/>
                <a:cs typeface="Segoe UI"/>
              </a:rPr>
              <a:t>uso de Copilot Chat para descubrir a usuarios </a:t>
            </a:r>
            <a:br>
              <a:rPr lang="en-US" sz="1500" dirty="0">
                <a:solidFill>
                  <a:srgbClr val="424242"/>
                </a:solidFill>
                <a:latin typeface="Segoe UI"/>
                <a:cs typeface="Segoe UI"/>
              </a:rPr>
            </a:br>
            <a:r>
              <a:rPr lang="es-xl" sz="1500" dirty="0">
                <a:solidFill>
                  <a:srgbClr val="424242"/>
                </a:solidFill>
                <a:latin typeface="Segoe UI"/>
                <a:cs typeface="Segoe UI"/>
              </a:rPr>
              <a:t>activos y partidarios de Copilot.</a:t>
            </a:r>
            <a:endParaRPr lang="en-US" sz="1500" dirty="0">
              <a:latin typeface="Segoe UI"/>
              <a:cs typeface="Segoe UI"/>
            </a:endParaRPr>
          </a:p>
        </p:txBody>
      </p:sp>
      <p:grpSp>
        <p:nvGrpSpPr>
          <p:cNvPr id="3" name="Group 2" descr="Diagrama de Venn que muestra que, dentro de una función priorizada, puede haber una superposición entre los usuarios de alta propensión, los usuarios de M365 Copilot Chat y el rol identificado.">
            <a:extLst>
              <a:ext uri="{FF2B5EF4-FFF2-40B4-BE49-F238E27FC236}">
                <a16:creationId xmlns:a16="http://schemas.microsoft.com/office/drawing/2014/main" id="{6048BEF6-189E-F105-5078-9D3AB9BD7DEC}"/>
              </a:ext>
            </a:extLst>
          </p:cNvPr>
          <p:cNvGrpSpPr/>
          <p:nvPr/>
        </p:nvGrpSpPr>
        <p:grpSpPr>
          <a:xfrm>
            <a:off x="6946187" y="1744494"/>
            <a:ext cx="4297680" cy="4298062"/>
            <a:chOff x="6946187" y="1744494"/>
            <a:chExt cx="4297680" cy="4298062"/>
          </a:xfrm>
        </p:grpSpPr>
        <p:sp>
          <p:nvSpPr>
            <p:cNvPr id="10" name="Oval 9">
              <a:extLst>
                <a:ext uri="{FF2B5EF4-FFF2-40B4-BE49-F238E27FC236}">
                  <a16:creationId xmlns:a16="http://schemas.microsoft.com/office/drawing/2014/main" id="{59868EBC-E36F-4ED7-9435-FDB11AE3C994}"/>
                </a:ext>
              </a:extLst>
            </p:cNvPr>
            <p:cNvSpPr/>
            <p:nvPr/>
          </p:nvSpPr>
          <p:spPr bwMode="auto">
            <a:xfrm>
              <a:off x="6946187" y="1744494"/>
              <a:ext cx="4297680" cy="4297680"/>
            </a:xfrm>
            <a:prstGeom prst="ellipse">
              <a:avLst/>
            </a:prstGeom>
            <a:solidFill>
              <a:srgbClr val="1777D3"/>
            </a:solidFill>
            <a:ln w="10795" cap="flat" cmpd="sng" algn="ctr">
              <a:noFill/>
              <a:prstDash val="solid"/>
              <a:headEnd type="none" w="med" len="med"/>
              <a:tailEnd type="none" w="med" len="med"/>
            </a:ln>
            <a:effectLst/>
          </p:spPr>
          <p:txBody>
            <a:bodyPr vert="horz" wrap="square" lIns="0" tIns="34290" rIns="0" bIns="34290"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cs typeface="Segoe UI"/>
              </a:endParaRPr>
            </a:p>
          </p:txBody>
        </p:sp>
        <p:sp>
          <p:nvSpPr>
            <p:cNvPr id="16" name="Oval 15">
              <a:extLst>
                <a:ext uri="{FF2B5EF4-FFF2-40B4-BE49-F238E27FC236}">
                  <a16:creationId xmlns:a16="http://schemas.microsoft.com/office/drawing/2014/main" id="{32A7ED12-69DE-2B19-09A4-BAF9ED4512AD}"/>
                </a:ext>
              </a:extLst>
            </p:cNvPr>
            <p:cNvSpPr/>
            <p:nvPr/>
          </p:nvSpPr>
          <p:spPr bwMode="auto">
            <a:xfrm>
              <a:off x="6952429" y="2527005"/>
              <a:ext cx="2743200" cy="2743200"/>
            </a:xfrm>
            <a:prstGeom prst="ellipse">
              <a:avLst/>
            </a:prstGeom>
            <a:solidFill>
              <a:srgbClr val="F2CFEE">
                <a:alpha val="49000"/>
              </a:srgbClr>
            </a:solidFill>
            <a:ln w="10795" cap="flat" cmpd="sng" algn="ctr">
              <a:noFill/>
              <a:prstDash val="solid"/>
              <a:headEnd type="none" w="med" len="med"/>
              <a:tailEnd type="none" w="med" len="med"/>
            </a:ln>
            <a:effectLst/>
          </p:spPr>
          <p:txBody>
            <a:bodyPr vert="horz" wrap="square" lIns="0" tIns="34290" rIns="0" bIns="34290"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cs typeface="Segoe UI"/>
              </a:endParaRPr>
            </a:p>
          </p:txBody>
        </p:sp>
        <p:sp>
          <p:nvSpPr>
            <p:cNvPr id="19" name="TextBox 18">
              <a:extLst>
                <a:ext uri="{FF2B5EF4-FFF2-40B4-BE49-F238E27FC236}">
                  <a16:creationId xmlns:a16="http://schemas.microsoft.com/office/drawing/2014/main" id="{9874EBC2-0967-1D4C-8BC1-BEC5C1F64680}"/>
                </a:ext>
              </a:extLst>
            </p:cNvPr>
            <p:cNvSpPr txBox="1"/>
            <p:nvPr/>
          </p:nvSpPr>
          <p:spPr>
            <a:xfrm>
              <a:off x="7730058" y="1826579"/>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xl" sz="2000" dirty="0">
                  <a:latin typeface="Segoe UI"/>
                  <a:cs typeface="Segoe UI"/>
                </a:rPr>
                <a:t>​</a:t>
              </a:r>
              <a:r>
                <a:rPr lang="es-xl" sz="2000" b="1" dirty="0">
                  <a:solidFill>
                    <a:srgbClr val="FFFFFF"/>
                  </a:solidFill>
                  <a:latin typeface="Segoe UI"/>
                  <a:cs typeface="Segoe UI"/>
                </a:rPr>
                <a:t>Función </a:t>
              </a:r>
              <a:br>
                <a:rPr lang="en-US" sz="2000" b="1" dirty="0">
                  <a:solidFill>
                    <a:srgbClr val="FFFFFF"/>
                  </a:solidFill>
                  <a:latin typeface="Segoe UI"/>
                  <a:cs typeface="Segoe UI"/>
                </a:rPr>
              </a:br>
              <a:r>
                <a:rPr lang="es-xl" sz="2000" b="1" dirty="0">
                  <a:solidFill>
                    <a:srgbClr val="FFFFFF"/>
                  </a:solidFill>
                  <a:latin typeface="Segoe UI"/>
                  <a:cs typeface="Segoe UI"/>
                </a:rPr>
                <a:t>priorizada </a:t>
              </a:r>
              <a:endParaRPr lang="en-US" sz="2000" b="1" dirty="0">
                <a:latin typeface="Segoe UI"/>
                <a:cs typeface="Segoe UI"/>
              </a:endParaRPr>
            </a:p>
          </p:txBody>
        </p:sp>
        <p:sp>
          <p:nvSpPr>
            <p:cNvPr id="21" name="TextBox 20">
              <a:extLst>
                <a:ext uri="{FF2B5EF4-FFF2-40B4-BE49-F238E27FC236}">
                  <a16:creationId xmlns:a16="http://schemas.microsoft.com/office/drawing/2014/main" id="{A7FF7B8D-9350-C476-0874-61690ED773AE}"/>
                </a:ext>
              </a:extLst>
            </p:cNvPr>
            <p:cNvSpPr txBox="1"/>
            <p:nvPr/>
          </p:nvSpPr>
          <p:spPr>
            <a:xfrm>
              <a:off x="7107940" y="3155214"/>
              <a:ext cx="179879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xl" sz="1400" b="1" dirty="0">
                  <a:solidFill>
                    <a:srgbClr val="FFFFFF"/>
                  </a:solidFill>
                  <a:latin typeface="Segoe UI"/>
                  <a:cs typeface="Segoe UI"/>
                </a:rPr>
                <a:t>Usuarios de alta propensión</a:t>
              </a:r>
            </a:p>
          </p:txBody>
        </p:sp>
        <p:sp>
          <p:nvSpPr>
            <p:cNvPr id="23" name="Oval 22">
              <a:extLst>
                <a:ext uri="{FF2B5EF4-FFF2-40B4-BE49-F238E27FC236}">
                  <a16:creationId xmlns:a16="http://schemas.microsoft.com/office/drawing/2014/main" id="{4E7DDEC9-5971-310E-409D-1A5DE614582F}"/>
                </a:ext>
              </a:extLst>
            </p:cNvPr>
            <p:cNvSpPr/>
            <p:nvPr/>
          </p:nvSpPr>
          <p:spPr bwMode="auto">
            <a:xfrm>
              <a:off x="8492443" y="2496457"/>
              <a:ext cx="2743200" cy="2743200"/>
            </a:xfrm>
            <a:prstGeom prst="ellipse">
              <a:avLst/>
            </a:prstGeom>
            <a:solidFill>
              <a:srgbClr val="A5B1E8">
                <a:alpha val="55000"/>
              </a:srgbClr>
            </a:solidFill>
            <a:ln w="10795" cap="flat" cmpd="sng" algn="ctr">
              <a:noFill/>
              <a:prstDash val="solid"/>
              <a:headEnd type="none" w="med" len="med"/>
              <a:tailEnd type="none" w="med" len="med"/>
            </a:ln>
            <a:effectLst/>
          </p:spPr>
          <p:txBody>
            <a:bodyPr vert="horz" wrap="square" lIns="0" tIns="34290" rIns="0" bIns="34290"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cs typeface="Segoe UI"/>
              </a:endParaRPr>
            </a:p>
          </p:txBody>
        </p:sp>
        <p:sp>
          <p:nvSpPr>
            <p:cNvPr id="27" name="Oval 26">
              <a:extLst>
                <a:ext uri="{FF2B5EF4-FFF2-40B4-BE49-F238E27FC236}">
                  <a16:creationId xmlns:a16="http://schemas.microsoft.com/office/drawing/2014/main" id="{BE4ECBEA-2FBB-F638-2CA6-48639C175C2E}"/>
                </a:ext>
              </a:extLst>
            </p:cNvPr>
            <p:cNvSpPr/>
            <p:nvPr/>
          </p:nvSpPr>
          <p:spPr bwMode="auto">
            <a:xfrm>
              <a:off x="7733051" y="3299356"/>
              <a:ext cx="2743200" cy="2743200"/>
            </a:xfrm>
            <a:prstGeom prst="ellipse">
              <a:avLst/>
            </a:prstGeom>
            <a:solidFill>
              <a:srgbClr val="8BB8E9">
                <a:alpha val="52000"/>
              </a:srgbClr>
            </a:solidFill>
            <a:ln w="10795" cap="flat" cmpd="sng" algn="ctr">
              <a:noFill/>
              <a:prstDash val="solid"/>
              <a:headEnd type="none" w="med" len="med"/>
              <a:tailEnd type="none" w="med" len="med"/>
            </a:ln>
            <a:effectLst/>
          </p:spPr>
          <p:txBody>
            <a:bodyPr vert="horz" wrap="square" lIns="0" tIns="34290" rIns="0" bIns="34290" numCol="1" rtlCol="0"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endParaRPr>
            </a:p>
            <a:p>
              <a:pPr defTabSz="685620">
                <a:spcBef>
                  <a:spcPct val="0"/>
                </a:spcBef>
                <a:spcAft>
                  <a:spcPct val="0"/>
                </a:spcAft>
                <a:defRPr/>
              </a:pPr>
              <a:endParaRPr lang="en-US" sz="1450" b="1" kern="0">
                <a:gradFill>
                  <a:gsLst>
                    <a:gs pos="0">
                      <a:srgbClr val="FFFFFF"/>
                    </a:gs>
                    <a:gs pos="100000">
                      <a:srgbClr val="FFFFFF"/>
                    </a:gs>
                  </a:gsLst>
                  <a:lin ang="5400000" scaled="0"/>
                </a:gradFill>
                <a:latin typeface="Segoe UI"/>
                <a:cs typeface="Segoe UI"/>
              </a:endParaRPr>
            </a:p>
          </p:txBody>
        </p:sp>
        <p:sp>
          <p:nvSpPr>
            <p:cNvPr id="29" name="TextBox 28">
              <a:extLst>
                <a:ext uri="{FF2B5EF4-FFF2-40B4-BE49-F238E27FC236}">
                  <a16:creationId xmlns:a16="http://schemas.microsoft.com/office/drawing/2014/main" id="{E4826D90-5937-EE25-49AA-CF78494ADFBA}"/>
                </a:ext>
              </a:extLst>
            </p:cNvPr>
            <p:cNvSpPr txBox="1"/>
            <p:nvPr/>
          </p:nvSpPr>
          <p:spPr>
            <a:xfrm>
              <a:off x="8336384" y="5436047"/>
              <a:ext cx="1488100" cy="3161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xl" sz="1400" dirty="0">
                  <a:latin typeface="Segoe UI"/>
                  <a:cs typeface="Segoe UI"/>
                </a:rPr>
                <a:t>​</a:t>
              </a:r>
              <a:r>
                <a:rPr lang="es-xl" sz="1400" b="1" dirty="0">
                  <a:solidFill>
                    <a:srgbClr val="FFFFFF"/>
                  </a:solidFill>
                  <a:latin typeface="Segoe UI"/>
                  <a:cs typeface="Segoe UI"/>
                </a:rPr>
                <a:t>Rol/habilidad</a:t>
              </a:r>
              <a:endParaRPr lang="en-US" sz="1400" b="1" baseline="30000" dirty="0">
                <a:solidFill>
                  <a:srgbClr val="FFFFFF"/>
                </a:solidFill>
                <a:latin typeface="Segoe UI"/>
                <a:cs typeface="Segoe UI"/>
              </a:endParaRPr>
            </a:p>
          </p:txBody>
        </p:sp>
        <p:pic>
          <p:nvPicPr>
            <p:cNvPr id="32" name="Picture 31" descr="Un logotipo de los colores del arcoíris sobre un fondo negro&#10;&#10;Descripción generada de forma automática">
              <a:extLst>
                <a:ext uri="{FF2B5EF4-FFF2-40B4-BE49-F238E27FC236}">
                  <a16:creationId xmlns:a16="http://schemas.microsoft.com/office/drawing/2014/main" id="{404B6BE4-D1C1-5773-243C-9B5C4B50C1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15153" y="3623282"/>
              <a:ext cx="568638" cy="553398"/>
            </a:xfrm>
            <a:prstGeom prst="rect">
              <a:avLst/>
            </a:prstGeom>
          </p:spPr>
        </p:pic>
        <p:sp>
          <p:nvSpPr>
            <p:cNvPr id="34" name="TextBox 33">
              <a:extLst>
                <a:ext uri="{FF2B5EF4-FFF2-40B4-BE49-F238E27FC236}">
                  <a16:creationId xmlns:a16="http://schemas.microsoft.com/office/drawing/2014/main" id="{FBE3E532-44FF-ECD3-637E-AF4C0846D927}"/>
                </a:ext>
              </a:extLst>
            </p:cNvPr>
            <p:cNvSpPr txBox="1"/>
            <p:nvPr/>
          </p:nvSpPr>
          <p:spPr>
            <a:xfrm>
              <a:off x="9993143" y="2785010"/>
              <a:ext cx="1225122"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xl" sz="1400" dirty="0">
                  <a:latin typeface="Segoe UI"/>
                  <a:cs typeface="Segoe UI"/>
                </a:rPr>
                <a:t>​</a:t>
              </a:r>
              <a:r>
                <a:rPr lang="es-xl" sz="1400" b="1" dirty="0">
                  <a:solidFill>
                    <a:srgbClr val="FFFFFF"/>
                  </a:solidFill>
                  <a:latin typeface="Segoe UI"/>
                  <a:cs typeface="Segoe UI"/>
                </a:rPr>
                <a:t>Uso de Microsoft 365 Copilot Chat</a:t>
              </a:r>
            </a:p>
          </p:txBody>
        </p:sp>
      </p:grpSp>
    </p:spTree>
    <p:extLst>
      <p:ext uri="{BB962C8B-B14F-4D97-AF65-F5344CB8AC3E}">
        <p14:creationId xmlns:p14="http://schemas.microsoft.com/office/powerpoint/2010/main" val="19941658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26398-41F7-9E13-4C61-9A0CA8BEF9D9}"/>
            </a:ext>
          </a:extLst>
        </p:cNvPr>
        <p:cNvGrpSpPr/>
        <p:nvPr/>
      </p:nvGrpSpPr>
      <p:grpSpPr>
        <a:xfrm>
          <a:off x="0" y="0"/>
          <a:ext cx="0" cy="0"/>
          <a:chOff x="0" y="0"/>
          <a:chExt cx="0" cy="0"/>
        </a:xfrm>
      </p:grpSpPr>
      <p:pic>
        <p:nvPicPr>
          <p:cNvPr id="26" name="Picture 25">
            <a:extLst>
              <a:ext uri="{FF2B5EF4-FFF2-40B4-BE49-F238E27FC236}">
                <a16:creationId xmlns:a16="http://schemas.microsoft.com/office/drawing/2014/main" id="{19A8B0AE-4094-5FA2-DD3F-C94FD16501A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179" y="3344720"/>
            <a:ext cx="10698789" cy="2330715"/>
          </a:xfrm>
          <a:prstGeom prst="roundRect">
            <a:avLst>
              <a:gd name="adj" fmla="val 3266"/>
            </a:avLst>
          </a:pr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pic>
      <p:sp>
        <p:nvSpPr>
          <p:cNvPr id="11" name="Rectangle 10">
            <a:extLst>
              <a:ext uri="{FF2B5EF4-FFF2-40B4-BE49-F238E27FC236}">
                <a16:creationId xmlns:a16="http://schemas.microsoft.com/office/drawing/2014/main" id="{68CC3DE3-6BB2-9EA6-BB96-1909FB4B2400}"/>
              </a:ext>
              <a:ext uri="{C183D7F6-B498-43B3-948B-1728B52AA6E4}">
                <adec:decorative xmlns:adec="http://schemas.microsoft.com/office/drawing/2017/decorative" val="1"/>
              </a:ext>
            </a:extLst>
          </p:cNvPr>
          <p:cNvSpPr/>
          <p:nvPr/>
        </p:nvSpPr>
        <p:spPr>
          <a:xfrm>
            <a:off x="0" y="1"/>
            <a:ext cx="12192000" cy="102165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734D54CB-26B9-8444-7644-36BE63A91337}"/>
              </a:ext>
              <a:ext uri="{C183D7F6-B498-43B3-948B-1728B52AA6E4}">
                <adec:decorative xmlns:adec="http://schemas.microsoft.com/office/drawing/2017/decorative" val="1"/>
              </a:ext>
            </a:extLst>
          </p:cNvPr>
          <p:cNvSpPr/>
          <p:nvPr/>
        </p:nvSpPr>
        <p:spPr>
          <a:xfrm>
            <a:off x="0" y="1023178"/>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81ECB37A-4621-3967-06FC-A0F16B9F7DA5}"/>
              </a:ext>
            </a:extLst>
          </p:cNvPr>
          <p:cNvSpPr>
            <a:spLocks noGrp="1"/>
          </p:cNvSpPr>
          <p:nvPr>
            <p:ph type="title"/>
          </p:nvPr>
        </p:nvSpPr>
        <p:spPr>
          <a:xfrm>
            <a:off x="367393" y="154772"/>
            <a:ext cx="11018520" cy="705642"/>
          </a:xfrm>
        </p:spPr>
        <p:txBody>
          <a:bodyPr>
            <a:spAutoFit/>
          </a:bodyPr>
          <a:lstStyle/>
          <a:p>
            <a:r>
              <a:rPr lang="es-xl">
                <a:latin typeface="Segoe UI Semibold" panose="020B0702040204020203" pitchFamily="34" charset="0"/>
                <a:cs typeface="Segoe UI Semibold" panose="020B0702040204020203" pitchFamily="34" charset="0"/>
              </a:rPr>
              <a:t>Asignación ineficiente de licencias</a:t>
            </a:r>
          </a:p>
        </p:txBody>
      </p:sp>
      <p:pic>
        <p:nvPicPr>
          <p:cNvPr id="7" name="Picture 6">
            <a:extLst>
              <a:ext uri="{FF2B5EF4-FFF2-40B4-BE49-F238E27FC236}">
                <a16:creationId xmlns:a16="http://schemas.microsoft.com/office/drawing/2014/main" id="{FA9458E6-A10D-6DB5-C5FA-2BAB29BC3E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55808" y="1383845"/>
            <a:ext cx="10703119" cy="1596748"/>
          </a:xfrm>
          <a:prstGeom prst="roundRect">
            <a:avLst>
              <a:gd name="adj" fmla="val 3266"/>
            </a:avLst>
          </a:pr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pic>
      <p:sp>
        <p:nvSpPr>
          <p:cNvPr id="25" name="Rectangle 24">
            <a:extLst>
              <a:ext uri="{FF2B5EF4-FFF2-40B4-BE49-F238E27FC236}">
                <a16:creationId xmlns:a16="http://schemas.microsoft.com/office/drawing/2014/main" id="{6F51333C-AACB-EFC9-E059-1743BF49ACEF}"/>
              </a:ext>
            </a:extLst>
          </p:cNvPr>
          <p:cNvSpPr>
            <a:spLocks/>
          </p:cNvSpPr>
          <p:nvPr/>
        </p:nvSpPr>
        <p:spPr>
          <a:xfrm>
            <a:off x="500328" y="1541433"/>
            <a:ext cx="10080770" cy="276999"/>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437" fontAlgn="base">
              <a:spcBef>
                <a:spcPct val="0"/>
              </a:spcBef>
              <a:tabLst>
                <a:tab pos="1371655" algn="l"/>
              </a:tabLst>
              <a:defRPr/>
            </a:pPr>
            <a:r>
              <a:rPr lang="es-xl" b="1">
                <a:ln w="3175">
                  <a:noFill/>
                </a:ln>
                <a:gradFill flip="none">
                  <a:gsLst>
                    <a:gs pos="0">
                      <a:srgbClr val="C03BC4"/>
                    </a:gs>
                    <a:gs pos="99000">
                      <a:srgbClr val="0078D4"/>
                    </a:gs>
                  </a:gsLst>
                  <a:lin ang="13500000" scaled="1"/>
                  <a:tileRect/>
                </a:gradFill>
                <a:latin typeface="Segoe UI"/>
                <a:cs typeface="Segoe UI Semibold"/>
              </a:rPr>
              <a:t>Abordar los desafíos para lograr el impacto organizacional de Copilot</a:t>
            </a:r>
          </a:p>
        </p:txBody>
      </p:sp>
      <p:sp>
        <p:nvSpPr>
          <p:cNvPr id="56" name="TextBox 5">
            <a:extLst>
              <a:ext uri="{FF2B5EF4-FFF2-40B4-BE49-F238E27FC236}">
                <a16:creationId xmlns:a16="http://schemas.microsoft.com/office/drawing/2014/main" id="{1036C6C7-B714-F288-3F4C-5C76B13180B0}"/>
              </a:ext>
            </a:extLst>
          </p:cNvPr>
          <p:cNvSpPr txBox="1"/>
          <p:nvPr/>
        </p:nvSpPr>
        <p:spPr>
          <a:xfrm>
            <a:off x="408842" y="1952633"/>
            <a:ext cx="10544352" cy="80791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xl" sz="1550" dirty="0">
                <a:latin typeface="Segoe UI"/>
                <a:ea typeface="+mn-lt"/>
                <a:cs typeface="+mn-lt"/>
              </a:rPr>
              <a:t>Algunos clientes tienen dificultades para articular el valor empresarial de sus implementaciones de Copilot. Creemos que uno de los principales problemas es el método que se usa para asignar licencias. La asignación de licencias sin </a:t>
            </a:r>
            <a:br>
              <a:rPr lang="en-US" sz="1550" dirty="0">
                <a:latin typeface="Segoe UI"/>
                <a:ea typeface="+mn-lt"/>
                <a:cs typeface="+mn-lt"/>
              </a:rPr>
            </a:br>
            <a:r>
              <a:rPr lang="es-xl" sz="1550" dirty="0">
                <a:latin typeface="Segoe UI"/>
                <a:ea typeface="+mn-lt"/>
                <a:cs typeface="+mn-lt"/>
              </a:rPr>
              <a:t>un plan para obtener valor ha obstaculizado la capacidad de impulsar el valor funcional y organizaciones con eficacia. </a:t>
            </a:r>
          </a:p>
        </p:txBody>
      </p:sp>
      <p:sp>
        <p:nvSpPr>
          <p:cNvPr id="55" name="Rectangle 54">
            <a:extLst>
              <a:ext uri="{FF2B5EF4-FFF2-40B4-BE49-F238E27FC236}">
                <a16:creationId xmlns:a16="http://schemas.microsoft.com/office/drawing/2014/main" id="{C3F8F493-A88B-2742-D920-F41BD76FD049}"/>
              </a:ext>
            </a:extLst>
          </p:cNvPr>
          <p:cNvSpPr>
            <a:spLocks/>
          </p:cNvSpPr>
          <p:nvPr/>
        </p:nvSpPr>
        <p:spPr>
          <a:xfrm>
            <a:off x="523073" y="3515652"/>
            <a:ext cx="10080770" cy="276999"/>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437" fontAlgn="base">
              <a:spcBef>
                <a:spcPct val="0"/>
              </a:spcBef>
              <a:tabLst>
                <a:tab pos="1371655" algn="l"/>
              </a:tabLst>
              <a:defRPr/>
            </a:pPr>
            <a:r>
              <a:rPr lang="es-xl" b="1">
                <a:ln w="3175">
                  <a:noFill/>
                </a:ln>
                <a:gradFill flip="none">
                  <a:gsLst>
                    <a:gs pos="0">
                      <a:srgbClr val="C03BC4"/>
                    </a:gs>
                    <a:gs pos="99000">
                      <a:srgbClr val="0078D4"/>
                    </a:gs>
                  </a:gsLst>
                  <a:lin ang="13500000" scaled="1"/>
                  <a:tileRect/>
                </a:gradFill>
                <a:latin typeface="Segoe UI"/>
                <a:cs typeface="Segoe UI Semibold"/>
              </a:rPr>
              <a:t>Enfoques de asignación ineficientes</a:t>
            </a:r>
          </a:p>
        </p:txBody>
      </p:sp>
      <p:sp>
        <p:nvSpPr>
          <p:cNvPr id="8" name="TextBox 5">
            <a:extLst>
              <a:ext uri="{FF2B5EF4-FFF2-40B4-BE49-F238E27FC236}">
                <a16:creationId xmlns:a16="http://schemas.microsoft.com/office/drawing/2014/main" id="{7EB3BDE4-CC99-421C-8276-150E8DCD1652}"/>
              </a:ext>
            </a:extLst>
          </p:cNvPr>
          <p:cNvSpPr txBox="1"/>
          <p:nvPr/>
        </p:nvSpPr>
        <p:spPr>
          <a:xfrm>
            <a:off x="523509" y="3836736"/>
            <a:ext cx="10535418" cy="17620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a:buChar char="•"/>
            </a:pPr>
            <a:r>
              <a:rPr lang="es-xl" sz="1550" dirty="0">
                <a:latin typeface="Segoe UI"/>
                <a:ea typeface="+mn-lt"/>
                <a:cs typeface="+mn-lt"/>
              </a:rPr>
              <a:t>De arriba hacia abajo: Asignación a puestos de liderazgo (tiene como resultado licencias dispersas).</a:t>
            </a:r>
          </a:p>
          <a:p>
            <a:pPr marL="285750" indent="-285750">
              <a:buFont typeface="Arial"/>
              <a:buChar char="•"/>
            </a:pPr>
            <a:r>
              <a:rPr lang="es-xl" sz="1550" dirty="0">
                <a:latin typeface="Segoe UI"/>
                <a:ea typeface="+mn-lt"/>
                <a:cs typeface="+mn-lt"/>
              </a:rPr>
              <a:t>De abajo hacia arriba: </a:t>
            </a:r>
            <a:r>
              <a:rPr lang="en-IN" sz="1550" dirty="0" err="1">
                <a:latin typeface="Segoe UI"/>
                <a:ea typeface="+mn-lt"/>
                <a:cs typeface="+mn-lt"/>
              </a:rPr>
              <a:t>Establecer</a:t>
            </a:r>
            <a:r>
              <a:rPr lang="es-xl" sz="1550" dirty="0">
                <a:latin typeface="Segoe UI"/>
                <a:ea typeface="+mn-lt"/>
                <a:cs typeface="+mn-lt"/>
              </a:rPr>
              <a:t> un flujo de trabajo de solicitud y aprobación (tiene como resultado licencias dispersas).</a:t>
            </a:r>
          </a:p>
          <a:p>
            <a:pPr marL="285750" indent="-285750">
              <a:buFont typeface="Arial"/>
              <a:buChar char="•"/>
            </a:pPr>
            <a:r>
              <a:rPr lang="es-xl" sz="1550" dirty="0">
                <a:latin typeface="Segoe UI"/>
                <a:ea typeface="+mn-lt"/>
                <a:cs typeface="+mn-lt"/>
              </a:rPr>
              <a:t>Directiva de “úselo o piérdalo”: </a:t>
            </a:r>
            <a:r>
              <a:rPr lang="en-IN" sz="1550" dirty="0" err="1">
                <a:latin typeface="Segoe UI"/>
                <a:ea typeface="+mn-lt"/>
                <a:cs typeface="+mn-lt"/>
              </a:rPr>
              <a:t>Aplicar</a:t>
            </a:r>
            <a:r>
              <a:rPr lang="es-xl" sz="1550" dirty="0">
                <a:latin typeface="Segoe UI"/>
                <a:ea typeface="+mn-lt"/>
                <a:cs typeface="+mn-lt"/>
              </a:rPr>
              <a:t> una directiva en la que las licencias que no se usen se </a:t>
            </a:r>
            <a:r>
              <a:rPr lang="en-IN" sz="1550" dirty="0" err="1">
                <a:latin typeface="Segoe UI"/>
                <a:ea typeface="+mn-lt"/>
                <a:cs typeface="+mn-lt"/>
              </a:rPr>
              <a:t>reasignan</a:t>
            </a:r>
            <a:r>
              <a:rPr lang="es-xl" sz="1550" dirty="0">
                <a:latin typeface="Segoe UI"/>
                <a:ea typeface="+mn-lt"/>
                <a:cs typeface="+mn-lt"/>
              </a:rPr>
              <a:t> </a:t>
            </a:r>
            <a:br>
              <a:rPr lang="en-US" sz="1550" dirty="0">
                <a:latin typeface="Segoe UI"/>
                <a:ea typeface="+mn-lt"/>
                <a:cs typeface="+mn-lt"/>
              </a:rPr>
            </a:br>
            <a:r>
              <a:rPr lang="es-xl" sz="1550" dirty="0">
                <a:latin typeface="Segoe UI"/>
                <a:ea typeface="+mn-lt"/>
                <a:cs typeface="+mn-lt"/>
              </a:rPr>
              <a:t>(optimizadas para el uso, no para el valor).</a:t>
            </a:r>
          </a:p>
          <a:p>
            <a:pPr marL="285750" indent="-285750">
              <a:buFont typeface="Arial"/>
              <a:buChar char="•"/>
            </a:pPr>
            <a:r>
              <a:rPr lang="es-xl" sz="1550" dirty="0">
                <a:latin typeface="Segoe UI"/>
                <a:cs typeface="Segoe UI"/>
              </a:rPr>
              <a:t>Basado en relaciones: </a:t>
            </a:r>
            <a:r>
              <a:rPr lang="en-IN" sz="1550" dirty="0" err="1">
                <a:latin typeface="Segoe UI"/>
                <a:cs typeface="Segoe UI"/>
              </a:rPr>
              <a:t>Aignar</a:t>
            </a:r>
            <a:r>
              <a:rPr lang="es-xl" sz="1550" dirty="0">
                <a:latin typeface="Segoe UI"/>
                <a:cs typeface="Segoe UI"/>
              </a:rPr>
              <a:t> licencias a quienes tienen vínculos con el programa piloto (tiene como resultado licencias dispersas, es difícil de converger para el replanteamiento de procesos empresariales y el valor empresarial).</a:t>
            </a:r>
          </a:p>
        </p:txBody>
      </p:sp>
    </p:spTree>
    <p:extLst>
      <p:ext uri="{BB962C8B-B14F-4D97-AF65-F5344CB8AC3E}">
        <p14:creationId xmlns:p14="http://schemas.microsoft.com/office/powerpoint/2010/main" val="2325038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9A6089-453C-AF73-30BC-A2360E83ED6D}"/>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7A3A0CA-5539-0A8B-1C99-911314D3162D}"/>
              </a:ext>
              <a:ext uri="{C183D7F6-B498-43B3-948B-1728B52AA6E4}">
                <adec:decorative xmlns:adec="http://schemas.microsoft.com/office/drawing/2017/decorative" val="1"/>
              </a:ext>
            </a:extLst>
          </p:cNvPr>
          <p:cNvPicPr>
            <a:picLocks noChangeAspect="1"/>
          </p:cNvPicPr>
          <p:nvPr/>
        </p:nvPicPr>
        <p:blipFill>
          <a:blip r:embed="rId3"/>
          <a:srcRect l="5884" r="3" b="3"/>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A3CAF8-F433-907A-7490-8B817B9D497A}"/>
              </a:ext>
            </a:extLst>
          </p:cNvPr>
          <p:cNvSpPr>
            <a:spLocks noGrp="1"/>
          </p:cNvSpPr>
          <p:nvPr>
            <p:ph type="title"/>
          </p:nvPr>
        </p:nvSpPr>
        <p:spPr>
          <a:xfrm>
            <a:off x="347718" y="58608"/>
            <a:ext cx="4356464" cy="1899912"/>
          </a:xfrm>
        </p:spPr>
        <p:txBody>
          <a:bodyPr vert="horz" lIns="91440" tIns="45720" rIns="91440" bIns="45720" rtlCol="0" anchor="ctr">
            <a:normAutofit/>
          </a:bodyPr>
          <a:lstStyle/>
          <a:p>
            <a:r>
              <a:rPr lang="es-xl" sz="3500" dirty="0">
                <a:latin typeface="Segoe UI Semibold" panose="020B0702040204020203" pitchFamily="34" charset="0"/>
                <a:cs typeface="Segoe UI Semibold" panose="020B0702040204020203" pitchFamily="34" charset="0"/>
              </a:rPr>
              <a:t>Beneficios de la asignación óptima de licencias</a:t>
            </a:r>
          </a:p>
        </p:txBody>
      </p:sp>
      <p:sp>
        <p:nvSpPr>
          <p:cNvPr id="5" name="TextBox 4">
            <a:extLst>
              <a:ext uri="{FF2B5EF4-FFF2-40B4-BE49-F238E27FC236}">
                <a16:creationId xmlns:a16="http://schemas.microsoft.com/office/drawing/2014/main" id="{7FD6603D-7517-6AF4-DB9C-8642CD818BE1}"/>
              </a:ext>
            </a:extLst>
          </p:cNvPr>
          <p:cNvSpPr txBox="1"/>
          <p:nvPr/>
        </p:nvSpPr>
        <p:spPr>
          <a:xfrm>
            <a:off x="347719" y="2205095"/>
            <a:ext cx="3806921" cy="398394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marL="285750" indent="-228600">
              <a:lnSpc>
                <a:spcPct val="90000"/>
              </a:lnSpc>
              <a:spcAft>
                <a:spcPts val="600"/>
              </a:spcAft>
              <a:buFont typeface="Arial" panose="020B0604020202020204" pitchFamily="34" charset="0"/>
              <a:buChar char="•"/>
            </a:pPr>
            <a:r>
              <a:rPr lang="es-xl" sz="1300" dirty="0">
                <a:latin typeface="Segoe UI Semibold" panose="020B0702040204020203" pitchFamily="34" charset="0"/>
                <a:cs typeface="Segoe UI Semibold" panose="020B0702040204020203" pitchFamily="34" charset="0"/>
              </a:rPr>
              <a:t>Acelera los plazos de amortización: </a:t>
            </a:r>
            <a:r>
              <a:rPr lang="es-xl" sz="1300" dirty="0">
                <a:latin typeface="Segoe UI"/>
                <a:cs typeface="Segoe UI"/>
              </a:rPr>
              <a:t>Comenzar con un plan para obtener y medir el valor a través de cambios de procesos no solo acelera la obtención de valor, sino que también impulsa un uso y una adopción </a:t>
            </a:r>
            <a:br>
              <a:rPr lang="en-US" sz="1300" dirty="0">
                <a:latin typeface="Segoe UI"/>
                <a:cs typeface="Segoe UI"/>
              </a:rPr>
            </a:br>
            <a:r>
              <a:rPr lang="es-xl" sz="1300" dirty="0">
                <a:latin typeface="Segoe UI"/>
                <a:cs typeface="Segoe UI"/>
              </a:rPr>
              <a:t>más profundos.</a:t>
            </a:r>
          </a:p>
          <a:p>
            <a:pPr marL="285750" indent="-228600">
              <a:lnSpc>
                <a:spcPct val="90000"/>
              </a:lnSpc>
              <a:spcAft>
                <a:spcPts val="600"/>
              </a:spcAft>
              <a:buFont typeface="Arial" panose="020B0604020202020204" pitchFamily="34" charset="0"/>
              <a:buChar char="•"/>
            </a:pPr>
            <a:r>
              <a:rPr lang="es-xl" sz="1300" dirty="0">
                <a:latin typeface="Segoe UI Semibold" panose="020B0702040204020203" pitchFamily="34" charset="0"/>
                <a:cs typeface="Segoe UI Semibold" panose="020B0702040204020203" pitchFamily="34" charset="0"/>
              </a:rPr>
              <a:t>Facilita la identificación y el replanteamiento de los procesos empresariales: </a:t>
            </a:r>
            <a:r>
              <a:rPr lang="es-xl" sz="1300" dirty="0">
                <a:latin typeface="Segoe UI"/>
                <a:cs typeface="Segoe UI"/>
              </a:rPr>
              <a:t>Centrarse </a:t>
            </a:r>
            <a:br>
              <a:rPr lang="en-US" sz="1300" dirty="0">
                <a:latin typeface="Segoe UI"/>
                <a:cs typeface="Segoe UI"/>
              </a:rPr>
            </a:br>
            <a:r>
              <a:rPr lang="es-xl" sz="1300" dirty="0">
                <a:latin typeface="Segoe UI"/>
                <a:cs typeface="Segoe UI"/>
              </a:rPr>
              <a:t>en el cambio de proceso por adelantado ayuda a los usuarios a ver el valor inmediato.</a:t>
            </a:r>
          </a:p>
          <a:p>
            <a:pPr marL="285750" indent="-228600">
              <a:lnSpc>
                <a:spcPct val="90000"/>
              </a:lnSpc>
              <a:spcAft>
                <a:spcPts val="600"/>
              </a:spcAft>
              <a:buFont typeface="Arial" panose="020B0604020202020204" pitchFamily="34" charset="0"/>
              <a:buChar char="•"/>
            </a:pPr>
            <a:r>
              <a:rPr lang="es-ES" sz="1300" b="1" dirty="0">
                <a:latin typeface="Segoe UI Semibold" panose="020B0702040204020203" pitchFamily="34" charset="0"/>
                <a:cs typeface="Segoe UI Semibold" panose="020B0702040204020203" pitchFamily="34" charset="0"/>
              </a:rPr>
              <a:t>Menor esfuerzo en administración del cambio:</a:t>
            </a:r>
            <a:r>
              <a:rPr lang="es-xl" sz="1300" dirty="0">
                <a:latin typeface="Segoe UI Semibold" panose="020B0702040204020203" pitchFamily="34" charset="0"/>
                <a:cs typeface="Segoe UI Semibold" panose="020B0702040204020203" pitchFamily="34" charset="0"/>
              </a:rPr>
              <a:t> </a:t>
            </a:r>
            <a:r>
              <a:rPr lang="es-xl" sz="1300" dirty="0">
                <a:latin typeface="Segoe UI"/>
                <a:cs typeface="Segoe UI"/>
              </a:rPr>
              <a:t>Los usuarios que hacen un uso intensivo de la aplicación Microsoft 365 o de Copilot Chat son más propensos a entender Microsoft 365 Copilot de forma intuitiva. </a:t>
            </a:r>
          </a:p>
          <a:p>
            <a:pPr marL="285750" indent="-228600">
              <a:lnSpc>
                <a:spcPct val="90000"/>
              </a:lnSpc>
              <a:spcAft>
                <a:spcPts val="600"/>
              </a:spcAft>
              <a:buFont typeface="Arial" panose="020B0604020202020204" pitchFamily="34" charset="0"/>
              <a:buChar char="•"/>
            </a:pPr>
            <a:r>
              <a:rPr lang="es-xl" sz="1300" b="1" dirty="0">
                <a:latin typeface="Segoe UI Semibold" panose="020B0702040204020203" pitchFamily="34" charset="0"/>
                <a:cs typeface="Segoe UI Semibold" panose="020B0702040204020203" pitchFamily="34" charset="0"/>
              </a:rPr>
              <a:t>Transferencia de habilidades y mayor adopción:</a:t>
            </a:r>
            <a:r>
              <a:rPr lang="es-xl" sz="1300" dirty="0">
                <a:latin typeface="Segoe UI Semibold" panose="020B0702040204020203" pitchFamily="34" charset="0"/>
                <a:cs typeface="Segoe UI Semibold" panose="020B0702040204020203" pitchFamily="34" charset="0"/>
              </a:rPr>
              <a:t> </a:t>
            </a:r>
            <a:r>
              <a:rPr lang="es-xl" sz="1300" dirty="0">
                <a:latin typeface="Segoe UI"/>
                <a:cs typeface="Segoe UI"/>
              </a:rPr>
              <a:t>La asignación de licencias a muchos usuarios de un grupo aumenta </a:t>
            </a:r>
            <a:br>
              <a:rPr lang="en-US" sz="1300" dirty="0">
                <a:latin typeface="Segoe UI"/>
                <a:cs typeface="Segoe UI"/>
              </a:rPr>
            </a:br>
            <a:r>
              <a:rPr lang="es-xl" sz="1300" dirty="0">
                <a:latin typeface="Segoe UI"/>
                <a:cs typeface="Segoe UI"/>
              </a:rPr>
              <a:t>las probabilidades de que se realicen transferencias de habilidades y promueve </a:t>
            </a:r>
            <a:br>
              <a:rPr lang="en-US" sz="1300" dirty="0">
                <a:latin typeface="Segoe UI"/>
                <a:cs typeface="Segoe UI"/>
              </a:rPr>
            </a:br>
            <a:r>
              <a:rPr lang="es-xl" sz="1300" dirty="0">
                <a:latin typeface="Segoe UI"/>
                <a:cs typeface="Segoe UI"/>
              </a:rPr>
              <a:t>el uso coherente y más profundo entre </a:t>
            </a:r>
            <a:br>
              <a:rPr lang="en-US" sz="1300" dirty="0">
                <a:latin typeface="Segoe UI"/>
                <a:cs typeface="Segoe UI"/>
              </a:rPr>
            </a:br>
            <a:r>
              <a:rPr lang="es-xl" sz="1300" dirty="0">
                <a:latin typeface="Segoe UI"/>
                <a:cs typeface="Segoe UI"/>
              </a:rPr>
              <a:t>estos usuarios.</a:t>
            </a:r>
          </a:p>
          <a:p>
            <a:pPr marL="285750" indent="-228600">
              <a:lnSpc>
                <a:spcPct val="90000"/>
              </a:lnSpc>
              <a:spcAft>
                <a:spcPts val="600"/>
              </a:spcAft>
              <a:buFont typeface="Arial" panose="020B0604020202020204" pitchFamily="34" charset="0"/>
              <a:buChar char="•"/>
            </a:pPr>
            <a:endParaRPr lang="en-US" sz="1300" dirty="0">
              <a:latin typeface="Segoe UI"/>
              <a:cs typeface="Segoe UI"/>
            </a:endParaRPr>
          </a:p>
          <a:p>
            <a:pPr marL="285750" indent="-228600">
              <a:lnSpc>
                <a:spcPct val="90000"/>
              </a:lnSpc>
              <a:spcAft>
                <a:spcPts val="600"/>
              </a:spcAft>
              <a:buFont typeface="Arial" panose="020B0604020202020204" pitchFamily="34" charset="0"/>
              <a:buChar char="•"/>
            </a:pPr>
            <a:endParaRPr lang="en-US" sz="1300" dirty="0">
              <a:latin typeface="Segoe UI"/>
              <a:cs typeface="Segoe UI"/>
            </a:endParaRPr>
          </a:p>
          <a:p>
            <a:pPr marL="285750" indent="-228600">
              <a:lnSpc>
                <a:spcPct val="90000"/>
              </a:lnSpc>
              <a:spcAft>
                <a:spcPts val="600"/>
              </a:spcAft>
              <a:buFont typeface="Arial" panose="020B0604020202020204" pitchFamily="34" charset="0"/>
              <a:buChar char="•"/>
            </a:pPr>
            <a:endParaRPr lang="en-US" sz="1300" dirty="0">
              <a:latin typeface="Segoe UI"/>
              <a:cs typeface="Segoe UI"/>
            </a:endParaRPr>
          </a:p>
        </p:txBody>
      </p:sp>
      <p:pic>
        <p:nvPicPr>
          <p:cNvPr id="6" name="Picture 5">
            <a:extLst>
              <a:ext uri="{FF2B5EF4-FFF2-40B4-BE49-F238E27FC236}">
                <a16:creationId xmlns:a16="http://schemas.microsoft.com/office/drawing/2014/main" id="{647E3A2E-0CC1-69AB-6655-0B45691F5178}"/>
              </a:ext>
              <a:ext uri="{C183D7F6-B498-43B3-948B-1728B52AA6E4}">
                <adec:decorative xmlns:adec="http://schemas.microsoft.com/office/drawing/2017/decorative" val="1"/>
              </a:ext>
            </a:extLst>
          </p:cNvPr>
          <p:cNvPicPr>
            <a:picLocks noChangeAspect="1"/>
          </p:cNvPicPr>
          <p:nvPr/>
        </p:nvPicPr>
        <p:blipFill>
          <a:blip r:embed="rId4"/>
          <a:srcRect l="2433" t="27991" r="4578"/>
          <a:stretch/>
        </p:blipFill>
        <p:spPr>
          <a:xfrm>
            <a:off x="464373" y="1954107"/>
            <a:ext cx="3690267" cy="129723"/>
          </a:xfrm>
          <a:prstGeom prst="rect">
            <a:avLst/>
          </a:prstGeom>
        </p:spPr>
      </p:pic>
    </p:spTree>
    <p:extLst>
      <p:ext uri="{BB962C8B-B14F-4D97-AF65-F5344CB8AC3E}">
        <p14:creationId xmlns:p14="http://schemas.microsoft.com/office/powerpoint/2010/main" val="89073363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8EC81-8F39-F789-ABAE-D472953936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0F1DAD5A-0ECD-595D-9137-14A056F2752C}"/>
              </a:ext>
              <a:ext uri="{C183D7F6-B498-43B3-948B-1728B52AA6E4}">
                <adec:decorative xmlns:adec="http://schemas.microsoft.com/office/drawing/2017/decorative" val="1"/>
              </a:ext>
            </a:extLst>
          </p:cNvPr>
          <p:cNvSpPr/>
          <p:nvPr/>
        </p:nvSpPr>
        <p:spPr>
          <a:xfrm>
            <a:off x="0" y="1"/>
            <a:ext cx="12192000" cy="1165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E8C52702-2F73-068D-4043-533D462CE17C}"/>
              </a:ext>
              <a:ext uri="{C183D7F6-B498-43B3-948B-1728B52AA6E4}">
                <adec:decorative xmlns:adec="http://schemas.microsoft.com/office/drawing/2017/decorative" val="1"/>
              </a:ext>
            </a:extLst>
          </p:cNvPr>
          <p:cNvSpPr/>
          <p:nvPr/>
        </p:nvSpPr>
        <p:spPr>
          <a:xfrm>
            <a:off x="0" y="1146941"/>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86AA5CBE-6D52-36DE-04D0-114D69063B5B}"/>
              </a:ext>
            </a:extLst>
          </p:cNvPr>
          <p:cNvSpPr>
            <a:spLocks noGrp="1"/>
          </p:cNvSpPr>
          <p:nvPr>
            <p:ph type="title"/>
          </p:nvPr>
        </p:nvSpPr>
        <p:spPr>
          <a:xfrm>
            <a:off x="299229" y="-23410"/>
            <a:ext cx="11018520" cy="705642"/>
          </a:xfrm>
        </p:spPr>
        <p:txBody>
          <a:bodyPr>
            <a:spAutoFit/>
          </a:bodyPr>
          <a:lstStyle/>
          <a:p>
            <a:r>
              <a:rPr lang="es-xl">
                <a:latin typeface="Segoe UI Semibold" panose="020B0702040204020203" pitchFamily="34" charset="0"/>
                <a:cs typeface="Segoe UI Semibold" panose="020B0702040204020203" pitchFamily="34" charset="0"/>
              </a:rPr>
              <a:t>Caso de uso 1: nuevas licencias</a:t>
            </a:r>
          </a:p>
        </p:txBody>
      </p:sp>
      <p:sp>
        <p:nvSpPr>
          <p:cNvPr id="13" name="Rectangle: Rounded Corners 12">
            <a:extLst>
              <a:ext uri="{FF2B5EF4-FFF2-40B4-BE49-F238E27FC236}">
                <a16:creationId xmlns:a16="http://schemas.microsoft.com/office/drawing/2014/main" id="{2936AACB-5F97-38D5-101E-933BC050C6C7}"/>
              </a:ext>
              <a:ext uri="{C183D7F6-B498-43B3-948B-1728B52AA6E4}">
                <adec:decorative xmlns:adec="http://schemas.microsoft.com/office/drawing/2017/decorative" val="1"/>
              </a:ext>
            </a:extLst>
          </p:cNvPr>
          <p:cNvSpPr>
            <a:spLocks/>
          </p:cNvSpPr>
          <p:nvPr/>
        </p:nvSpPr>
        <p:spPr>
          <a:xfrm>
            <a:off x="288119" y="1385906"/>
            <a:ext cx="11534146" cy="5328346"/>
          </a:xfrm>
          <a:prstGeom prst="roundRect">
            <a:avLst>
              <a:gd name="adj" fmla="val 3401"/>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Top Corners Rounded 13">
            <a:extLst>
              <a:ext uri="{FF2B5EF4-FFF2-40B4-BE49-F238E27FC236}">
                <a16:creationId xmlns:a16="http://schemas.microsoft.com/office/drawing/2014/main" id="{4F1A2E3C-BDA7-EB6D-C435-D43A0E6C81E9}"/>
              </a:ext>
              <a:ext uri="{C183D7F6-B498-43B3-948B-1728B52AA6E4}">
                <adec:decorative xmlns:adec="http://schemas.microsoft.com/office/drawing/2017/decorative" val="1"/>
              </a:ext>
            </a:extLst>
          </p:cNvPr>
          <p:cNvSpPr>
            <a:spLocks/>
          </p:cNvSpPr>
          <p:nvPr/>
        </p:nvSpPr>
        <p:spPr>
          <a:xfrm>
            <a:off x="271506" y="1384349"/>
            <a:ext cx="11551099" cy="416560"/>
          </a:xfrm>
          <a:prstGeom prst="round2SameRect">
            <a:avLst>
              <a:gd name="adj1" fmla="val 33484"/>
              <a:gd name="adj2" fmla="val 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4" name="Text Placeholder 3">
            <a:extLst>
              <a:ext uri="{FF2B5EF4-FFF2-40B4-BE49-F238E27FC236}">
                <a16:creationId xmlns:a16="http://schemas.microsoft.com/office/drawing/2014/main" id="{892102A3-4B1E-F6BC-AEDD-285DC85D5F1E}"/>
              </a:ext>
            </a:extLst>
          </p:cNvPr>
          <p:cNvSpPr>
            <a:spLocks noGrp="1"/>
          </p:cNvSpPr>
          <p:nvPr>
            <p:ph type="body" sz="quarter" idx="10"/>
          </p:nvPr>
        </p:nvSpPr>
        <p:spPr>
          <a:xfrm>
            <a:off x="325505" y="602485"/>
            <a:ext cx="11018520" cy="276999"/>
          </a:xfrm>
        </p:spPr>
        <p:txBody>
          <a:bodyPr vert="horz" lIns="91440" tIns="45720" rIns="91440" bIns="45720" rtlCol="0" anchor="t">
            <a:noAutofit/>
          </a:bodyPr>
          <a:lstStyle/>
          <a:p>
            <a:r>
              <a:rPr lang="es-xl" sz="1600" dirty="0">
                <a:solidFill>
                  <a:srgbClr val="242424"/>
                </a:solidFill>
                <a:latin typeface="Segoe UI" panose="020B0502040204020203" pitchFamily="34" charset="0"/>
                <a:ea typeface="+mj-lt"/>
                <a:cs typeface="Segoe UI" panose="020B0502040204020203" pitchFamily="34" charset="0"/>
              </a:rPr>
              <a:t>Use un enfoque basado en datos para implementar estratégicamente Microsoft 365 Copilot, lo que ayuda a garantizar una implementación rápida y que genera un impacto</a:t>
            </a:r>
            <a:endParaRPr lang="en-US" dirty="0">
              <a:solidFill>
                <a:srgbClr val="000000"/>
              </a:solidFill>
              <a:latin typeface="Segoe UI" panose="020B0502040204020203" pitchFamily="34" charset="0"/>
              <a:ea typeface="+mj-lt"/>
              <a:cs typeface="Segoe UI" panose="020B0502040204020203" pitchFamily="34" charset="0"/>
            </a:endParaRPr>
          </a:p>
        </p:txBody>
      </p:sp>
      <p:graphicFrame>
        <p:nvGraphicFramePr>
          <p:cNvPr id="16" name="Table 15">
            <a:extLst>
              <a:ext uri="{FF2B5EF4-FFF2-40B4-BE49-F238E27FC236}">
                <a16:creationId xmlns:a16="http://schemas.microsoft.com/office/drawing/2014/main" id="{9A4C5D96-372B-B318-47E5-B5B43CD22A13}"/>
              </a:ext>
            </a:extLst>
          </p:cNvPr>
          <p:cNvGraphicFramePr>
            <a:graphicFrameLocks noGrp="1"/>
          </p:cNvGraphicFramePr>
          <p:nvPr>
            <p:extLst>
              <p:ext uri="{D42A27DB-BD31-4B8C-83A1-F6EECF244321}">
                <p14:modId xmlns:p14="http://schemas.microsoft.com/office/powerpoint/2010/main" val="2757769959"/>
              </p:ext>
            </p:extLst>
          </p:nvPr>
        </p:nvGraphicFramePr>
        <p:xfrm>
          <a:off x="325561" y="1479762"/>
          <a:ext cx="11533620" cy="5044297"/>
        </p:xfrm>
        <a:graphic>
          <a:graphicData uri="http://schemas.openxmlformats.org/drawingml/2006/table">
            <a:tbl>
              <a:tblPr firstRow="1" firstCol="1">
                <a:tableStyleId>{5C22544A-7EE6-4342-B048-85BDC9FD1C3A}</a:tableStyleId>
              </a:tblPr>
              <a:tblGrid>
                <a:gridCol w="1787769">
                  <a:extLst>
                    <a:ext uri="{9D8B030D-6E8A-4147-A177-3AD203B41FA5}">
                      <a16:colId xmlns:a16="http://schemas.microsoft.com/office/drawing/2014/main" val="2746429965"/>
                    </a:ext>
                  </a:extLst>
                </a:gridCol>
                <a:gridCol w="2501200">
                  <a:extLst>
                    <a:ext uri="{9D8B030D-6E8A-4147-A177-3AD203B41FA5}">
                      <a16:colId xmlns:a16="http://schemas.microsoft.com/office/drawing/2014/main" val="937084765"/>
                    </a:ext>
                  </a:extLst>
                </a:gridCol>
                <a:gridCol w="7244651">
                  <a:extLst>
                    <a:ext uri="{9D8B030D-6E8A-4147-A177-3AD203B41FA5}">
                      <a16:colId xmlns:a16="http://schemas.microsoft.com/office/drawing/2014/main" val="893455128"/>
                    </a:ext>
                  </a:extLst>
                </a:gridCol>
              </a:tblGrid>
              <a:tr h="272022">
                <a:tc>
                  <a:txBody>
                    <a:bodyPr/>
                    <a:lstStyle/>
                    <a:p>
                      <a:r>
                        <a:rPr lang="es-xl" sz="1400" b="1">
                          <a:solidFill>
                            <a:schemeClr val="bg1"/>
                          </a:solidFill>
                          <a:latin typeface="Segoe UI"/>
                          <a:ea typeface="+mj-ea"/>
                          <a:cs typeface="+mj-cs"/>
                        </a:rPr>
                        <a:t>Fuente de datos</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xl" sz="1400" b="1">
                          <a:solidFill>
                            <a:schemeClr val="bg1"/>
                          </a:solidFill>
                          <a:latin typeface="Segoe UI"/>
                          <a:ea typeface="+mj-ea"/>
                          <a:cs typeface="+mj-cs"/>
                        </a:rPr>
                        <a:t>Propósito</a:t>
                      </a:r>
                    </a:p>
                  </a:txBody>
                  <a:tcPr anchor="ctr">
                    <a:lnL w="6350" cap="flat" cmpd="sng" algn="ctr">
                      <a:solidFill>
                        <a:schemeClr val="bg1">
                          <a:lumMod val="8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xl" sz="1400" b="1">
                          <a:solidFill>
                            <a:schemeClr val="bg1"/>
                          </a:solidFill>
                          <a:latin typeface="Segoe UI"/>
                          <a:ea typeface="+mj-ea"/>
                          <a:cs typeface="+mj-cs"/>
                        </a:rPr>
                        <a:t>Pasos</a:t>
                      </a: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6804055"/>
                  </a:ext>
                </a:extLst>
              </a:tr>
              <a:tr h="20207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xl" sz="1400" b="1">
                          <a:gradFill flip="none">
                            <a:gsLst>
                              <a:gs pos="29000">
                                <a:srgbClr val="0078D4"/>
                              </a:gs>
                              <a:gs pos="100000">
                                <a:srgbClr val="C53FCC"/>
                              </a:gs>
                            </a:gsLst>
                            <a:lin ang="0" scaled="1"/>
                            <a:tileRect/>
                          </a:gradFill>
                          <a:latin typeface="Segoe UI"/>
                          <a:ea typeface="+mn-lt"/>
                          <a:cs typeface="Segoe UI"/>
                        </a:rPr>
                        <a:t>Función y rol</a:t>
                      </a:r>
                      <a:endParaRPr lang="en-US" sz="1400" b="1" i="0" u="none" strike="noStrike" kern="1200" cap="none" spc="0" normalizeH="0" baseline="0" noProof="0">
                        <a:ln>
                          <a:noFill/>
                        </a:ln>
                        <a:gradFill flip="none">
                          <a:gsLst>
                            <a:gs pos="29000">
                              <a:srgbClr val="0078D4"/>
                            </a:gs>
                            <a:gs pos="100000">
                              <a:srgbClr val="C53FCC"/>
                            </a:gs>
                          </a:gsLst>
                          <a:lin ang="0" scaled="1"/>
                          <a:tileRect/>
                        </a:gradFill>
                        <a:effectLst/>
                        <a:uLnTx/>
                        <a:uFillTx/>
                        <a:latin typeface="Segoe UI"/>
                        <a:ea typeface="+mn-lt"/>
                        <a:cs typeface="Segoe UI"/>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IN" sz="1400" b="0" i="0" u="none" strike="noStrike" noProof="0" dirty="0" err="1">
                          <a:solidFill>
                            <a:srgbClr val="424242"/>
                          </a:solidFill>
                          <a:latin typeface="Segoe UI"/>
                        </a:rPr>
                        <a:t>Identificar</a:t>
                      </a:r>
                      <a:r>
                        <a:rPr lang="es-xl" sz="1400" b="0" i="0" u="none" strike="noStrike" noProof="0" dirty="0">
                          <a:solidFill>
                            <a:srgbClr val="424242"/>
                          </a:solidFill>
                          <a:latin typeface="Segoe UI"/>
                        </a:rPr>
                        <a:t> una función de alto valor con casos de uso que proporcionarán una adopción significativa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de Copilot.</a:t>
                      </a:r>
                      <a:endParaRPr lang="en-US" sz="1400" dirty="0">
                        <a:latin typeface="Segoe UI"/>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buNone/>
                      </a:pPr>
                      <a:r>
                        <a:rPr lang="es-xl" sz="1400" b="1" i="0" u="none" strike="noStrike" noProof="0">
                          <a:solidFill>
                            <a:schemeClr val="tx1"/>
                          </a:solidFill>
                          <a:latin typeface="Segoe UI"/>
                        </a:rPr>
                        <a:t>Priorice una función con:</a:t>
                      </a:r>
                      <a:endParaRPr lang="en-US" sz="1400" b="0" i="0" u="none" strike="noStrike" noProof="0">
                        <a:solidFill>
                          <a:schemeClr val="tx1"/>
                        </a:solidFill>
                        <a:latin typeface="Segoe UI"/>
                      </a:endParaRPr>
                    </a:p>
                    <a:p>
                      <a:pPr marL="274320" lvl="0" indent="-274320" algn="l">
                        <a:buClr>
                          <a:srgbClr val="000000"/>
                        </a:buClr>
                        <a:buFont typeface="Arial"/>
                        <a:buChar char="•"/>
                      </a:pPr>
                      <a:r>
                        <a:rPr lang="es-xl" sz="1400" b="0" i="0" u="none" strike="noStrike" noProof="0">
                          <a:solidFill>
                            <a:schemeClr val="tx1"/>
                          </a:solidFill>
                          <a:latin typeface="Segoe UI"/>
                        </a:rPr>
                        <a:t>Alto valor empresarial</a:t>
                      </a:r>
                    </a:p>
                    <a:p>
                      <a:pPr marL="274320" lvl="0" indent="-274320" algn="l">
                        <a:buClr>
                          <a:srgbClr val="000000"/>
                        </a:buClr>
                        <a:buFont typeface="Arial"/>
                        <a:buChar char="•"/>
                      </a:pPr>
                      <a:r>
                        <a:rPr lang="es-xl" sz="1400" b="0" i="0" u="none" strike="noStrike" noProof="0">
                          <a:solidFill>
                            <a:schemeClr val="tx1"/>
                          </a:solidFill>
                          <a:latin typeface="Segoe UI"/>
                        </a:rPr>
                        <a:t>Altos gastos operativos</a:t>
                      </a:r>
                    </a:p>
                    <a:p>
                      <a:pPr marL="274320" lvl="0" indent="-274320" algn="l">
                        <a:buClr>
                          <a:srgbClr val="000000"/>
                        </a:buClr>
                        <a:buFont typeface="Arial"/>
                        <a:buChar char="•"/>
                      </a:pPr>
                      <a:r>
                        <a:rPr lang="es-xl" sz="1400" b="0" i="0" u="none" strike="noStrike" noProof="0">
                          <a:solidFill>
                            <a:schemeClr val="tx1"/>
                          </a:solidFill>
                          <a:latin typeface="Segoe UI"/>
                        </a:rPr>
                        <a:t>Escenarios empresariales identificados para replantearse con Copilot y agentes</a:t>
                      </a:r>
                    </a:p>
                    <a:p>
                      <a:pPr marL="274320" lvl="0" indent="-274320" algn="l">
                        <a:buClr>
                          <a:srgbClr val="000000"/>
                        </a:buClr>
                        <a:buFont typeface="Arial"/>
                        <a:buChar char="•"/>
                      </a:pPr>
                      <a:r>
                        <a:rPr lang="es-xl" sz="1400" b="0" i="0" u="none" strike="noStrike" noProof="0">
                          <a:solidFill>
                            <a:schemeClr val="tx1"/>
                          </a:solidFill>
                          <a:latin typeface="Segoe UI"/>
                        </a:rPr>
                        <a:t>Procesos medibles: KPI y SLA disponibles</a:t>
                      </a:r>
                    </a:p>
                    <a:p>
                      <a:pPr marL="0" lvl="0" indent="0" algn="l">
                        <a:buNone/>
                      </a:pPr>
                      <a:r>
                        <a:rPr lang="es-xl" sz="1400" b="1" i="0" u="none" strike="noStrike" noProof="0">
                          <a:solidFill>
                            <a:schemeClr val="tx1"/>
                          </a:solidFill>
                          <a:latin typeface="Segoe UI"/>
                        </a:rPr>
                        <a:t>Priorice el rol: </a:t>
                      </a:r>
                      <a:endParaRPr lang="en-US" sz="1400" b="0" i="0" u="none" strike="noStrike" noProof="0">
                        <a:solidFill>
                          <a:schemeClr val="tx1"/>
                        </a:solidFill>
                        <a:latin typeface="Segoe UI"/>
                      </a:endParaRPr>
                    </a:p>
                    <a:p>
                      <a:pPr marL="171450" lvl="0" indent="-171450" algn="l">
                        <a:buClr>
                          <a:srgbClr val="000000"/>
                        </a:buClr>
                        <a:buFont typeface="Arial"/>
                        <a:buChar char="•"/>
                      </a:pPr>
                      <a:r>
                        <a:rPr lang="es-xl" sz="1400" b="0" i="0" u="none" strike="noStrike" noProof="0">
                          <a:solidFill>
                            <a:schemeClr val="tx1"/>
                          </a:solidFill>
                          <a:latin typeface="Segoe UI"/>
                        </a:rPr>
                        <a:t>Habilidades pertinentes</a:t>
                      </a:r>
                    </a:p>
                    <a:p>
                      <a:pPr marL="171450" lvl="0" indent="-171450" algn="l">
                        <a:buClr>
                          <a:srgbClr val="000000"/>
                        </a:buClr>
                        <a:buFont typeface="Arial"/>
                        <a:buChar char="•"/>
                      </a:pPr>
                      <a:r>
                        <a:rPr lang="es-xl" sz="1400" b="0" i="0" u="none" strike="noStrike" noProof="0">
                          <a:solidFill>
                            <a:schemeClr val="tx1"/>
                          </a:solidFill>
                          <a:latin typeface="Segoe UI"/>
                        </a:rPr>
                        <a:t>Alto valor y alto costo </a:t>
                      </a: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10492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xl" sz="1400" b="1" dirty="0">
                          <a:gradFill flip="none">
                            <a:gsLst>
                              <a:gs pos="29000">
                                <a:srgbClr val="0078D4"/>
                              </a:gs>
                              <a:gs pos="100000">
                                <a:srgbClr val="C53FCC"/>
                              </a:gs>
                            </a:gsLst>
                            <a:lin ang="0" scaled="1"/>
                            <a:tileRect/>
                          </a:gradFill>
                          <a:latin typeface="Segoe UI"/>
                          <a:ea typeface="+mn-lt"/>
                          <a:cs typeface="Segoe UI"/>
                        </a:rPr>
                        <a:t>Usuarios de alta propensión</a:t>
                      </a:r>
                      <a:endParaRPr lang="en-US" sz="1400" b="1" i="0" u="none" strike="noStrike" kern="1200" cap="none" spc="0" normalizeH="0" baseline="0" noProof="0" dirty="0">
                        <a:ln>
                          <a:noFill/>
                        </a:ln>
                        <a:gradFill flip="none">
                          <a:gsLst>
                            <a:gs pos="29000">
                              <a:srgbClr val="0078D4"/>
                            </a:gs>
                            <a:gs pos="100000">
                              <a:srgbClr val="C53FCC"/>
                            </a:gs>
                          </a:gsLst>
                          <a:lin ang="0" scaled="1"/>
                          <a:tileRect/>
                        </a:gradFill>
                        <a:effectLst/>
                        <a:uLnTx/>
                        <a:uFillTx/>
                        <a:latin typeface="Segoe UI"/>
                        <a:ea typeface="+mn-lt"/>
                        <a:cs typeface="Segoe UI"/>
                      </a:endParaRPr>
                    </a:p>
                  </a:txBody>
                  <a:tcPr anchor="ctr">
                    <a:lnL w="0">
                      <a:noFill/>
                    </a:lnL>
                    <a:lnR w="0">
                      <a:noFill/>
                    </a:lnR>
                    <a:lnT w="12700">
                      <a:solidFill>
                        <a:schemeClr val="bg2"/>
                      </a:solidFill>
                    </a:lnT>
                    <a:lnB w="12700">
                      <a:solidFill>
                        <a:schemeClr val="bg2"/>
                      </a:solidFill>
                    </a:lnB>
                    <a:lnTlToBr w="0">
                      <a:noFill/>
                    </a:lnTlToBr>
                    <a:lnBlToTr w="0">
                      <a:noFill/>
                    </a:lnBlToTr>
                    <a:noFill/>
                  </a:tcPr>
                </a:tc>
                <a:tc>
                  <a:txBody>
                    <a:bodyPr/>
                    <a:lstStyle/>
                    <a:p>
                      <a:pPr lvl="0" algn="ctr">
                        <a:buNone/>
                      </a:pPr>
                      <a:r>
                        <a:rPr lang="en-IN" sz="1400" b="0" i="0" u="none" strike="noStrike" noProof="0" dirty="0" err="1">
                          <a:solidFill>
                            <a:srgbClr val="424242"/>
                          </a:solidFill>
                          <a:latin typeface="Segoe UI"/>
                        </a:rPr>
                        <a:t>Aprovechar</a:t>
                      </a:r>
                      <a:r>
                        <a:rPr lang="es-xl" sz="1400" b="0" i="0" u="none" strike="noStrike" noProof="0" dirty="0">
                          <a:solidFill>
                            <a:srgbClr val="424242"/>
                          </a:solidFill>
                          <a:latin typeface="Segoe UI"/>
                        </a:rPr>
                        <a:t> los datos de preparación de Copilot para identificar a los empleados que usan activamente aplicaciones de Microsoft 365.</a:t>
                      </a: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buNone/>
                      </a:pPr>
                      <a:r>
                        <a:rPr lang="es-xl" sz="1400" b="0" i="0" u="none" strike="noStrike" noProof="0" dirty="0">
                          <a:solidFill>
                            <a:srgbClr val="424242"/>
                          </a:solidFill>
                          <a:latin typeface="Segoe UI"/>
                        </a:rPr>
                        <a:t>Examine la </a:t>
                      </a:r>
                      <a:r>
                        <a:rPr lang="es-xl" sz="1400" b="0" i="0" u="none" strike="noStrike" noProof="0" dirty="0">
                          <a:solidFill>
                            <a:srgbClr val="424242"/>
                          </a:solidFill>
                          <a:latin typeface="Segoe UI"/>
                          <a:hlinkClick r:id="rId3"/>
                        </a:rPr>
                        <a:t>tabla de actividades del usuario</a:t>
                      </a:r>
                      <a:r>
                        <a:rPr lang="es-xl" sz="1400" b="0" i="0" u="none" strike="noStrike" noProof="0" dirty="0">
                          <a:solidFill>
                            <a:srgbClr val="424242"/>
                          </a:solidFill>
                          <a:latin typeface="Segoe UI"/>
                        </a:rPr>
                        <a:t> para identificar a los posibles candidatos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para obtener licencias de Copilot.</a:t>
                      </a:r>
                      <a:endParaRPr lang="en-US" dirty="0"/>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9545472"/>
                  </a:ext>
                </a:extLst>
              </a:tr>
              <a:tr h="13471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xl" sz="1400" b="1" dirty="0">
                          <a:gradFill flip="none">
                            <a:gsLst>
                              <a:gs pos="29000">
                                <a:srgbClr val="0078D4"/>
                              </a:gs>
                              <a:gs pos="100000">
                                <a:srgbClr val="C53FCC"/>
                              </a:gs>
                            </a:gsLst>
                            <a:lin ang="0" scaled="1"/>
                            <a:tileRect/>
                          </a:gradFill>
                          <a:latin typeface="Segoe UI"/>
                          <a:cs typeface="Segoe UI"/>
                        </a:rPr>
                        <a:t>Uso de </a:t>
                      </a:r>
                      <a:br>
                        <a:rPr lang="en-US" sz="1400" b="1" dirty="0">
                          <a:gradFill flip="none">
                            <a:gsLst>
                              <a:gs pos="29000">
                                <a:srgbClr val="0078D4"/>
                              </a:gs>
                              <a:gs pos="100000">
                                <a:srgbClr val="C53FCC"/>
                              </a:gs>
                            </a:gsLst>
                            <a:lin ang="0" scaled="1"/>
                            <a:tileRect/>
                          </a:gradFill>
                          <a:latin typeface="Segoe UI"/>
                          <a:cs typeface="Segoe UI"/>
                        </a:rPr>
                      </a:br>
                      <a:r>
                        <a:rPr lang="es-xl" sz="1400" b="1" dirty="0">
                          <a:gradFill flip="none">
                            <a:gsLst>
                              <a:gs pos="29000">
                                <a:srgbClr val="0078D4"/>
                              </a:gs>
                              <a:gs pos="100000">
                                <a:srgbClr val="C53FCC"/>
                              </a:gs>
                            </a:gsLst>
                            <a:lin ang="0" scaled="1"/>
                            <a:tileRect/>
                          </a:gradFill>
                          <a:latin typeface="Segoe UI"/>
                          <a:cs typeface="Segoe UI"/>
                        </a:rPr>
                        <a:t>Microsoft 365 Copilot Chat</a:t>
                      </a:r>
                      <a:endParaRPr lang="en-US" sz="1200" b="0" i="0" u="none" strike="noStrike" kern="1200" cap="none" spc="0" normalizeH="0" baseline="0" noProof="0" dirty="0">
                        <a:ln>
                          <a:noFill/>
                        </a:ln>
                        <a:solidFill>
                          <a:srgbClr val="091F2C"/>
                        </a:solidFill>
                        <a:effectLst/>
                        <a:uLnTx/>
                        <a:uFillTx/>
                        <a:latin typeface="Segoe Sans Display"/>
                        <a:cs typeface="Segoe Sans Display"/>
                      </a:endParaRPr>
                    </a:p>
                  </a:txBody>
                  <a:tcPr anchor="ctr">
                    <a:lnL w="0">
                      <a:noFill/>
                    </a:lnL>
                    <a:lnR w="0">
                      <a:noFill/>
                    </a:lnR>
                    <a:lnT w="12700">
                      <a:solidFill>
                        <a:schemeClr val="bg2"/>
                      </a:solidFill>
                    </a:lnT>
                    <a:lnB w="12700">
                      <a:solidFill>
                        <a:schemeClr val="bg2"/>
                      </a:solidFill>
                    </a:lnB>
                    <a:lnTlToBr w="0">
                      <a:noFill/>
                    </a:lnTlToBr>
                    <a:lnBlToTr w="0">
                      <a:noFill/>
                    </a:lnBlToTr>
                    <a:noFill/>
                  </a:tcPr>
                </a:tc>
                <a:tc>
                  <a:txBody>
                    <a:bodyPr/>
                    <a:lstStyle/>
                    <a:p>
                      <a:pPr lvl="0" algn="ctr">
                        <a:buNone/>
                      </a:pPr>
                      <a:r>
                        <a:rPr lang="en-IN" sz="1400" b="0" i="0" u="none" strike="noStrike" noProof="0" dirty="0" err="1">
                          <a:solidFill>
                            <a:srgbClr val="424242"/>
                          </a:solidFill>
                          <a:latin typeface="Segoe UI"/>
                        </a:rPr>
                        <a:t>Evaluar</a:t>
                      </a:r>
                      <a:r>
                        <a:rPr lang="es-xl" sz="1400" b="0" i="0" u="none" strike="noStrike" noProof="0" dirty="0">
                          <a:solidFill>
                            <a:srgbClr val="424242"/>
                          </a:solidFill>
                          <a:latin typeface="Segoe UI"/>
                        </a:rPr>
                        <a:t> los datos de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Microsoft 365 Copilot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Chat para descubrir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a usuarios activos. </a:t>
                      </a:r>
                      <a:endParaRPr lang="en-US" dirty="0"/>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buNone/>
                      </a:pPr>
                      <a:r>
                        <a:rPr lang="es-xl" sz="1400" b="0" i="0" u="none" strike="noStrike" noProof="0" dirty="0">
                          <a:solidFill>
                            <a:srgbClr val="424242"/>
                          </a:solidFill>
                          <a:latin typeface="Segoe UI"/>
                        </a:rPr>
                        <a:t>Analice </a:t>
                      </a:r>
                      <a:r>
                        <a:rPr lang="es-xl" sz="1400" b="0" i="0" u="none" strike="noStrike" noProof="0" dirty="0">
                          <a:solidFill>
                            <a:srgbClr val="424242"/>
                          </a:solidFill>
                          <a:latin typeface="Segoe UI"/>
                          <a:hlinkClick r:id="rId4"/>
                        </a:rPr>
                        <a:t>datos desanonimizados específicos de usuarios</a:t>
                      </a:r>
                      <a:r>
                        <a:rPr lang="es-xl" sz="1400" b="0" i="0" u="none" strike="noStrike" noProof="0" dirty="0">
                          <a:solidFill>
                            <a:srgbClr val="424242"/>
                          </a:solidFill>
                          <a:latin typeface="Segoe UI"/>
                        </a:rPr>
                        <a:t> para obtener información sobre los usuarios activos en diversos períodos y aplicaciones.</a:t>
                      </a:r>
                      <a:endParaRPr lang="en-US" sz="1400" dirty="0">
                        <a:solidFill>
                          <a:schemeClr val="tx1"/>
                        </a:solidFill>
                        <a:latin typeface="Segoe UI"/>
                        <a:ea typeface="+mn-ea"/>
                        <a:cs typeface="+mn-cs"/>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4606072"/>
                  </a:ext>
                </a:extLst>
              </a:tr>
            </a:tbl>
          </a:graphicData>
        </a:graphic>
      </p:graphicFrame>
    </p:spTree>
    <p:extLst>
      <p:ext uri="{BB962C8B-B14F-4D97-AF65-F5344CB8AC3E}">
        <p14:creationId xmlns:p14="http://schemas.microsoft.com/office/powerpoint/2010/main" val="286618159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C3A2A-37CC-9BB6-180F-E977EC6F42E8}"/>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0731A03D-D84D-709D-E63C-035605405274}"/>
              </a:ext>
              <a:ext uri="{C183D7F6-B498-43B3-948B-1728B52AA6E4}">
                <adec:decorative xmlns:adec="http://schemas.microsoft.com/office/drawing/2017/decorative" val="1"/>
              </a:ext>
            </a:extLst>
          </p:cNvPr>
          <p:cNvSpPr/>
          <p:nvPr/>
        </p:nvSpPr>
        <p:spPr>
          <a:xfrm>
            <a:off x="0" y="1"/>
            <a:ext cx="12192000" cy="1165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9E29CFA9-DBF6-2EC0-7EE3-80B3E611AAF9}"/>
              </a:ext>
              <a:ext uri="{C183D7F6-B498-43B3-948B-1728B52AA6E4}">
                <adec:decorative xmlns:adec="http://schemas.microsoft.com/office/drawing/2017/decorative" val="1"/>
              </a:ext>
            </a:extLst>
          </p:cNvPr>
          <p:cNvSpPr/>
          <p:nvPr/>
        </p:nvSpPr>
        <p:spPr>
          <a:xfrm>
            <a:off x="0" y="1146941"/>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3C816FDC-43DC-01EA-F974-CCEB70B8518A}"/>
              </a:ext>
            </a:extLst>
          </p:cNvPr>
          <p:cNvSpPr>
            <a:spLocks noGrp="1"/>
          </p:cNvSpPr>
          <p:nvPr>
            <p:ph type="title"/>
          </p:nvPr>
        </p:nvSpPr>
        <p:spPr>
          <a:xfrm>
            <a:off x="299229" y="157347"/>
            <a:ext cx="11018520" cy="705642"/>
          </a:xfrm>
        </p:spPr>
        <p:txBody>
          <a:bodyPr>
            <a:spAutoFit/>
          </a:bodyPr>
          <a:lstStyle/>
          <a:p>
            <a:r>
              <a:rPr lang="es-xl" dirty="0">
                <a:latin typeface="Segoe UI Semibold" panose="020B0702040204020203" pitchFamily="34" charset="0"/>
                <a:cs typeface="Segoe UI Semibold" panose="020B0702040204020203" pitchFamily="34" charset="0"/>
              </a:rPr>
              <a:t>Caso de uso 2: reasignación de licencias</a:t>
            </a:r>
          </a:p>
        </p:txBody>
      </p:sp>
      <p:sp>
        <p:nvSpPr>
          <p:cNvPr id="13" name="Rectangle: Rounded Corners 12">
            <a:extLst>
              <a:ext uri="{FF2B5EF4-FFF2-40B4-BE49-F238E27FC236}">
                <a16:creationId xmlns:a16="http://schemas.microsoft.com/office/drawing/2014/main" id="{E3584DA8-5D7D-2554-2083-E25C1FF684C4}"/>
              </a:ext>
              <a:ext uri="{C183D7F6-B498-43B3-948B-1728B52AA6E4}">
                <adec:decorative xmlns:adec="http://schemas.microsoft.com/office/drawing/2017/decorative" val="1"/>
              </a:ext>
            </a:extLst>
          </p:cNvPr>
          <p:cNvSpPr>
            <a:spLocks/>
          </p:cNvSpPr>
          <p:nvPr/>
        </p:nvSpPr>
        <p:spPr>
          <a:xfrm>
            <a:off x="296877" y="1420940"/>
            <a:ext cx="11551663" cy="3825763"/>
          </a:xfrm>
          <a:prstGeom prst="roundRect">
            <a:avLst>
              <a:gd name="adj" fmla="val 3401"/>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Top Corners Rounded 13">
            <a:extLst>
              <a:ext uri="{FF2B5EF4-FFF2-40B4-BE49-F238E27FC236}">
                <a16:creationId xmlns:a16="http://schemas.microsoft.com/office/drawing/2014/main" id="{D3470FA2-E9DD-C191-6D28-28262AC622C8}"/>
              </a:ext>
              <a:ext uri="{C183D7F6-B498-43B3-948B-1728B52AA6E4}">
                <adec:decorative xmlns:adec="http://schemas.microsoft.com/office/drawing/2017/decorative" val="1"/>
              </a:ext>
            </a:extLst>
          </p:cNvPr>
          <p:cNvSpPr>
            <a:spLocks/>
          </p:cNvSpPr>
          <p:nvPr/>
        </p:nvSpPr>
        <p:spPr>
          <a:xfrm>
            <a:off x="271506" y="1384349"/>
            <a:ext cx="11551099" cy="416560"/>
          </a:xfrm>
          <a:prstGeom prst="round2SameRect">
            <a:avLst>
              <a:gd name="adj1" fmla="val 33484"/>
              <a:gd name="adj2" fmla="val 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4" name="Text Placeholder 3">
            <a:extLst>
              <a:ext uri="{FF2B5EF4-FFF2-40B4-BE49-F238E27FC236}">
                <a16:creationId xmlns:a16="http://schemas.microsoft.com/office/drawing/2014/main" id="{24DD63CE-00B1-AE5E-7633-9AEDA087255E}"/>
              </a:ext>
            </a:extLst>
          </p:cNvPr>
          <p:cNvSpPr>
            <a:spLocks noGrp="1"/>
          </p:cNvSpPr>
          <p:nvPr>
            <p:ph type="body" sz="quarter" idx="10"/>
          </p:nvPr>
        </p:nvSpPr>
        <p:spPr>
          <a:xfrm>
            <a:off x="325505" y="783242"/>
            <a:ext cx="12070080" cy="276999"/>
          </a:xfrm>
        </p:spPr>
        <p:txBody>
          <a:bodyPr vert="horz" lIns="91440" tIns="45720" rIns="91440" bIns="45720" rtlCol="0" anchor="t">
            <a:noAutofit/>
          </a:bodyPr>
          <a:lstStyle/>
          <a:p>
            <a:r>
              <a:rPr lang="es-xl" sz="1550" dirty="0">
                <a:solidFill>
                  <a:srgbClr val="242424"/>
                </a:solidFill>
                <a:latin typeface="Segoe UI" panose="020B0502040204020203" pitchFamily="34" charset="0"/>
                <a:ea typeface="+mj-lt"/>
                <a:cs typeface="Segoe UI" panose="020B0502040204020203" pitchFamily="34" charset="0"/>
              </a:rPr>
              <a:t>Use un enfoque basado en datos para volver a implementar estratégicamente Microsoft 365 Copilot, lo que genera un mayor valor</a:t>
            </a:r>
            <a:endParaRPr lang="en-US" sz="1550" dirty="0">
              <a:solidFill>
                <a:srgbClr val="000000"/>
              </a:solidFill>
              <a:latin typeface="Segoe UI" panose="020B0502040204020203" pitchFamily="34" charset="0"/>
              <a:ea typeface="+mj-lt"/>
              <a:cs typeface="Segoe UI" panose="020B0502040204020203" pitchFamily="34" charset="0"/>
            </a:endParaRPr>
          </a:p>
        </p:txBody>
      </p:sp>
      <p:graphicFrame>
        <p:nvGraphicFramePr>
          <p:cNvPr id="16" name="Table 15">
            <a:extLst>
              <a:ext uri="{FF2B5EF4-FFF2-40B4-BE49-F238E27FC236}">
                <a16:creationId xmlns:a16="http://schemas.microsoft.com/office/drawing/2014/main" id="{F1109CEA-D24A-82F1-3BB1-A5D88A03E98C}"/>
              </a:ext>
            </a:extLst>
          </p:cNvPr>
          <p:cNvGraphicFramePr>
            <a:graphicFrameLocks noGrp="1"/>
          </p:cNvGraphicFramePr>
          <p:nvPr>
            <p:extLst>
              <p:ext uri="{D42A27DB-BD31-4B8C-83A1-F6EECF244321}">
                <p14:modId xmlns:p14="http://schemas.microsoft.com/office/powerpoint/2010/main" val="2019783349"/>
              </p:ext>
            </p:extLst>
          </p:nvPr>
        </p:nvGraphicFramePr>
        <p:xfrm>
          <a:off x="325561" y="1444727"/>
          <a:ext cx="11533620" cy="3736519"/>
        </p:xfrm>
        <a:graphic>
          <a:graphicData uri="http://schemas.openxmlformats.org/drawingml/2006/table">
            <a:tbl>
              <a:tblPr firstRow="1" firstCol="1">
                <a:tableStyleId>{5C22544A-7EE6-4342-B048-85BDC9FD1C3A}</a:tableStyleId>
              </a:tblPr>
              <a:tblGrid>
                <a:gridCol w="1787769">
                  <a:extLst>
                    <a:ext uri="{9D8B030D-6E8A-4147-A177-3AD203B41FA5}">
                      <a16:colId xmlns:a16="http://schemas.microsoft.com/office/drawing/2014/main" val="2746429965"/>
                    </a:ext>
                  </a:extLst>
                </a:gridCol>
                <a:gridCol w="2183423">
                  <a:extLst>
                    <a:ext uri="{9D8B030D-6E8A-4147-A177-3AD203B41FA5}">
                      <a16:colId xmlns:a16="http://schemas.microsoft.com/office/drawing/2014/main" val="937084765"/>
                    </a:ext>
                  </a:extLst>
                </a:gridCol>
                <a:gridCol w="7562428">
                  <a:extLst>
                    <a:ext uri="{9D8B030D-6E8A-4147-A177-3AD203B41FA5}">
                      <a16:colId xmlns:a16="http://schemas.microsoft.com/office/drawing/2014/main" val="893455128"/>
                    </a:ext>
                  </a:extLst>
                </a:gridCol>
              </a:tblGrid>
              <a:tr h="286557">
                <a:tc>
                  <a:txBody>
                    <a:bodyPr/>
                    <a:lstStyle/>
                    <a:p>
                      <a:r>
                        <a:rPr lang="es-xl" sz="1400" b="1" dirty="0">
                          <a:solidFill>
                            <a:schemeClr val="bg1"/>
                          </a:solidFill>
                          <a:latin typeface="Segoe UI"/>
                          <a:ea typeface="+mj-ea"/>
                          <a:cs typeface="+mj-cs"/>
                        </a:rPr>
                        <a:t>Fuente de datos</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xl" sz="1400" b="1">
                          <a:solidFill>
                            <a:schemeClr val="bg1"/>
                          </a:solidFill>
                          <a:latin typeface="Segoe UI"/>
                          <a:ea typeface="+mj-ea"/>
                          <a:cs typeface="+mj-cs"/>
                        </a:rPr>
                        <a:t>Propósito</a:t>
                      </a:r>
                    </a:p>
                  </a:txBody>
                  <a:tcPr anchor="ctr">
                    <a:lnL w="6350" cap="flat" cmpd="sng" algn="ctr">
                      <a:solidFill>
                        <a:schemeClr val="bg1">
                          <a:lumMod val="8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xl" sz="1400" b="1">
                          <a:solidFill>
                            <a:schemeClr val="bg1"/>
                          </a:solidFill>
                          <a:latin typeface="Segoe UI"/>
                          <a:ea typeface="+mj-ea"/>
                          <a:cs typeface="+mj-cs"/>
                        </a:rPr>
                        <a:t>Pasos</a:t>
                      </a: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6804055"/>
                  </a:ext>
                </a:extLst>
              </a:tr>
              <a:tr h="709588">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xl" sz="1400" b="1" dirty="0">
                          <a:gradFill flip="none">
                            <a:gsLst>
                              <a:gs pos="29000">
                                <a:srgbClr val="0078D4"/>
                              </a:gs>
                              <a:gs pos="100000">
                                <a:srgbClr val="C53FCC"/>
                              </a:gs>
                            </a:gsLst>
                            <a:lin ang="0" scaled="1"/>
                            <a:tileRect/>
                          </a:gradFill>
                          <a:latin typeface="Segoe UI"/>
                          <a:ea typeface="+mn-lt"/>
                          <a:cs typeface="Segoe UI"/>
                        </a:rPr>
                        <a:t>Análisis de Copilot</a:t>
                      </a:r>
                      <a:endParaRPr lang="en-US" sz="1400" b="1" i="0" u="none" strike="noStrike" kern="1200" cap="none" spc="0" normalizeH="0" baseline="0" noProof="0" dirty="0">
                        <a:ln>
                          <a:noFill/>
                        </a:ln>
                        <a:gradFill flip="none">
                          <a:gsLst>
                            <a:gs pos="29000">
                              <a:srgbClr val="0078D4"/>
                            </a:gs>
                            <a:gs pos="100000">
                              <a:srgbClr val="C53FCC"/>
                            </a:gs>
                          </a:gsLst>
                          <a:lin ang="0" scaled="1"/>
                          <a:tileRect/>
                        </a:gradFill>
                        <a:effectLst/>
                        <a:uLnTx/>
                        <a:uFillTx/>
                        <a:latin typeface="Segoe UI"/>
                        <a:ea typeface="+mn-lt"/>
                        <a:cs typeface="Segoe UI"/>
                      </a:endParaRPr>
                    </a:p>
                    <a:p>
                      <a:pPr lvl="0">
                        <a:buNone/>
                      </a:pPr>
                      <a:endParaRPr lang="en-US" sz="1400" dirty="0">
                        <a:solidFill>
                          <a:schemeClr val="accent1"/>
                        </a:solidFill>
                        <a:latin typeface="Segoe UI"/>
                        <a:ea typeface="+mn-ea"/>
                        <a:cs typeface="+mn-cs"/>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lvl="0" algn="ctr">
                        <a:buNone/>
                      </a:pPr>
                      <a:r>
                        <a:rPr lang="en-IN" sz="1400" b="0" i="0" u="none" strike="noStrike" noProof="0" dirty="0" err="1">
                          <a:solidFill>
                            <a:srgbClr val="424242"/>
                          </a:solidFill>
                          <a:latin typeface="Segoe UI"/>
                        </a:rPr>
                        <a:t>Identificar</a:t>
                      </a:r>
                      <a:r>
                        <a:rPr lang="es-xl" sz="1400" b="0" i="0" u="none" strike="noStrike" noProof="0" dirty="0">
                          <a:solidFill>
                            <a:srgbClr val="424242"/>
                          </a:solidFill>
                          <a:latin typeface="Segoe UI"/>
                        </a:rPr>
                        <a:t> las áreas funcionales y roles clave que han demostrado altos niveles de </a:t>
                      </a:r>
                      <a:br>
                        <a:rPr lang="en-US" sz="1400" b="0" i="0" u="none" strike="noStrike" noProof="0" dirty="0">
                          <a:solidFill>
                            <a:srgbClr val="424242"/>
                          </a:solidFill>
                          <a:latin typeface="Segoe UI"/>
                        </a:rPr>
                      </a:br>
                      <a:r>
                        <a:rPr lang="es-xl" sz="1400" b="0" i="0" u="none" strike="noStrike" noProof="0" dirty="0">
                          <a:solidFill>
                            <a:srgbClr val="424242"/>
                          </a:solidFill>
                          <a:latin typeface="Segoe UI"/>
                        </a:rPr>
                        <a:t>adopción de Copilot.</a:t>
                      </a:r>
                      <a:endParaRPr lang="en-US" dirty="0"/>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buNone/>
                      </a:pPr>
                      <a:r>
                        <a:rPr lang="es-xl" sz="1400" dirty="0">
                          <a:solidFill>
                            <a:schemeClr val="tx1"/>
                          </a:solidFill>
                          <a:latin typeface="Segoe UI"/>
                          <a:ea typeface="+mn-ea"/>
                          <a:cs typeface="+mn-cs"/>
                        </a:rPr>
                        <a:t>Prepare un </a:t>
                      </a:r>
                      <a:r>
                        <a:rPr lang="es-xl" sz="1400" dirty="0">
                          <a:solidFill>
                            <a:schemeClr val="tx1"/>
                          </a:solidFill>
                          <a:latin typeface="Segoe UI"/>
                          <a:ea typeface="+mn-ea"/>
                          <a:cs typeface="+mn-cs"/>
                          <a:hlinkClick r:id="rId3"/>
                        </a:rPr>
                        <a:t>archivo de datos</a:t>
                      </a:r>
                      <a:r>
                        <a:rPr lang="es-xl" sz="1400" dirty="0">
                          <a:solidFill>
                            <a:schemeClr val="tx1"/>
                          </a:solidFill>
                          <a:latin typeface="Segoe UI"/>
                          <a:ea typeface="+mn-ea"/>
                          <a:cs typeface="+mn-cs"/>
                        </a:rPr>
                        <a:t> que incluya los atributos FuctionalType y Role personalizados para cargar a Copilot Analytics. </a:t>
                      </a:r>
                      <a:endParaRPr lang="en-US" dirty="0"/>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1182223">
                <a:tc vMerge="1">
                  <a:txBody>
                    <a:bodyPr/>
                    <a:lstStyle/>
                    <a:p>
                      <a:endParaRPr lang="en-US"/>
                    </a:p>
                  </a:txBody>
                  <a:tcPr anchor="ctr">
                    <a:lnL w="0">
                      <a:noFill/>
                    </a:lnL>
                    <a:lnR w="0">
                      <a:noFill/>
                    </a:lnR>
                    <a:lnT w="12700">
                      <a:solidFill>
                        <a:schemeClr val="bg2"/>
                      </a:solidFill>
                    </a:lnT>
                    <a:lnB w="12700">
                      <a:solidFill>
                        <a:schemeClr val="bg2"/>
                      </a:solidFill>
                    </a:lnB>
                    <a:lnTlToBr w="0">
                      <a:noFill/>
                    </a:lnTlToBr>
                    <a:lnBlToTr w="0">
                      <a:noFill/>
                    </a:lnBlToTr>
                    <a:noFill/>
                  </a:tcPr>
                </a:tc>
                <a:tc vMerge="1">
                  <a:txBody>
                    <a:bodyPr/>
                    <a:lstStyle/>
                    <a:p>
                      <a:endParaRPr lang="en-US"/>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buNone/>
                      </a:pPr>
                      <a:r>
                        <a:rPr lang="es-xl" sz="1400" b="0" i="0" u="none" strike="noStrike" noProof="0" dirty="0">
                          <a:solidFill>
                            <a:srgbClr val="161616"/>
                          </a:solidFill>
                          <a:latin typeface="Segoe UI"/>
                        </a:rPr>
                        <a:t>Ejecute y analice la información del informe de </a:t>
                      </a:r>
                      <a:r>
                        <a:rPr lang="es-xl" sz="1400" b="0" i="0" u="none" strike="noStrike" noProof="0" dirty="0">
                          <a:solidFill>
                            <a:srgbClr val="161616"/>
                          </a:solidFill>
                          <a:latin typeface="Segoe UI"/>
                          <a:hlinkClick r:id="rId4"/>
                        </a:rPr>
                        <a:t>adopción de Microsoft 365 Copilot</a:t>
                      </a:r>
                      <a:r>
                        <a:rPr lang="es-xl" sz="1400" b="0" i="0" u="none" strike="noStrike" noProof="0" dirty="0">
                          <a:solidFill>
                            <a:srgbClr val="161616"/>
                          </a:solidFill>
                          <a:latin typeface="Segoe UI"/>
                        </a:rPr>
                        <a:t> para comprender las áreas funcionales y los roles de su empresa que son líderes en la adopción </a:t>
                      </a:r>
                      <a:br>
                        <a:rPr lang="en-US" sz="1400" b="0" i="0" u="none" strike="noStrike" noProof="0" dirty="0">
                          <a:solidFill>
                            <a:srgbClr val="161616"/>
                          </a:solidFill>
                          <a:latin typeface="Segoe UI"/>
                        </a:rPr>
                      </a:br>
                      <a:r>
                        <a:rPr lang="es-xl" sz="1400" b="0" i="0" u="none" strike="noStrike" noProof="0" dirty="0">
                          <a:solidFill>
                            <a:srgbClr val="161616"/>
                          </a:solidFill>
                          <a:latin typeface="Segoe UI"/>
                        </a:rPr>
                        <a:t>de Copilot.</a:t>
                      </a:r>
                      <a:endParaRPr lang="en-US" dirty="0">
                        <a:solidFill>
                          <a:srgbClr val="161616"/>
                        </a:solidFill>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9545472"/>
                  </a:ext>
                </a:extLst>
              </a:tr>
              <a:tr h="761986">
                <a:tc vMerge="1">
                  <a:txBody>
                    <a:bodyPr/>
                    <a:lstStyle/>
                    <a:p>
                      <a:endParaRPr lang="en-US"/>
                    </a:p>
                  </a:txBody>
                  <a:tcPr anchor="ctr">
                    <a:lnL w="0">
                      <a:noFill/>
                    </a:lnL>
                    <a:lnR w="0">
                      <a:noFill/>
                    </a:lnR>
                    <a:lnT w="12700">
                      <a:solidFill>
                        <a:schemeClr val="bg2"/>
                      </a:solidFill>
                    </a:lnT>
                    <a:lnB w="12700">
                      <a:solidFill>
                        <a:schemeClr val="bg2"/>
                      </a:solidFill>
                    </a:lnB>
                    <a:lnTlToBr w="0">
                      <a:noFill/>
                    </a:lnTlToBr>
                    <a:lnBlToTr w="0">
                      <a:noFill/>
                    </a:lnBlToTr>
                    <a:noFill/>
                  </a:tcPr>
                </a:tc>
                <a:tc vMerge="1">
                  <a:txBody>
                    <a:bodyPr/>
                    <a:lstStyle/>
                    <a:p>
                      <a:endParaRPr lang="en-US"/>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buNone/>
                      </a:pPr>
                      <a:r>
                        <a:rPr lang="es-xl" sz="1400" b="0" i="0" u="none" strike="noStrike" noProof="0" dirty="0">
                          <a:solidFill>
                            <a:srgbClr val="161616"/>
                          </a:solidFill>
                          <a:latin typeface="Segoe UI"/>
                        </a:rPr>
                        <a:t>Solicite un informe a su equipo de sistemas de información de recursos humanos (HRIS) para identificar a los empleados de áreas funcionales clave que demuestren el alto uso de Copilot.</a:t>
                      </a:r>
                      <a:endParaRPr lang="en-US" sz="1400" dirty="0">
                        <a:solidFill>
                          <a:srgbClr val="161616"/>
                        </a:solidFill>
                        <a:latin typeface="Segoe UI"/>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4606072"/>
                  </a:ext>
                </a:extLst>
              </a:tr>
              <a:tr h="7779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xl" sz="1400" b="1" dirty="0">
                          <a:gradFill flip="none">
                            <a:gsLst>
                              <a:gs pos="29000">
                                <a:srgbClr val="0078D4"/>
                              </a:gs>
                              <a:gs pos="100000">
                                <a:srgbClr val="C53FCC"/>
                              </a:gs>
                            </a:gsLst>
                            <a:lin ang="0" scaled="1"/>
                            <a:tileRect/>
                          </a:gradFill>
                          <a:latin typeface="Segoe UI"/>
                          <a:ea typeface="+mn-lt"/>
                          <a:cs typeface="Segoe UI"/>
                        </a:rPr>
                        <a:t>Reasignar licencias</a:t>
                      </a:r>
                      <a:endParaRPr lang="en-US" sz="1400" b="1" i="0" u="none" strike="noStrike" kern="1200" cap="none" spc="0" normalizeH="0" baseline="0" noProof="0" dirty="0">
                        <a:ln>
                          <a:noFill/>
                        </a:ln>
                        <a:gradFill flip="none">
                          <a:gsLst>
                            <a:gs pos="29000">
                              <a:srgbClr val="0078D4"/>
                            </a:gs>
                            <a:gs pos="100000">
                              <a:srgbClr val="C53FCC"/>
                            </a:gs>
                          </a:gsLst>
                          <a:lin ang="0" scaled="1"/>
                          <a:tileRect/>
                        </a:gradFill>
                        <a:effectLst/>
                        <a:uLnTx/>
                        <a:uFillTx/>
                        <a:latin typeface="Segoe UI"/>
                        <a:ea typeface="+mn-lt"/>
                        <a:cs typeface="Segoe UI"/>
                      </a:endParaRPr>
                    </a:p>
                    <a:p>
                      <a:pPr lvl="0">
                        <a:buNone/>
                      </a:pPr>
                      <a:endParaRPr lang="en-US" sz="1400" dirty="0">
                        <a:solidFill>
                          <a:schemeClr val="accent1"/>
                        </a:solidFill>
                        <a:latin typeface="Segoe UI"/>
                        <a:ea typeface="+mn-ea"/>
                        <a:cs typeface="+mn-cs"/>
                      </a:endParaRPr>
                    </a:p>
                  </a:txBody>
                  <a:tcPr anchor="ctr">
                    <a:lnL w="0">
                      <a:noFill/>
                    </a:lnL>
                    <a:lnR w="0">
                      <a:noFill/>
                    </a:lnR>
                    <a:lnT w="0">
                      <a:noFill/>
                    </a:lnT>
                    <a:lnB w="12700">
                      <a:solidFill>
                        <a:schemeClr val="bg2"/>
                      </a:solidFill>
                    </a:lnB>
                    <a:lnTlToBr w="0">
                      <a:noFill/>
                    </a:lnTlToBr>
                    <a:lnBlToTr w="0">
                      <a:noFill/>
                    </a:lnBlToTr>
                    <a:noFill/>
                  </a:tcPr>
                </a:tc>
                <a:tc>
                  <a:txBody>
                    <a:bodyPr/>
                    <a:lstStyle/>
                    <a:p>
                      <a:pPr lvl="0" algn="ctr">
                        <a:buNone/>
                      </a:pPr>
                      <a:r>
                        <a:rPr lang="en-IN" sz="1400" b="0" i="0" u="none" strike="noStrike" noProof="0" dirty="0" err="1">
                          <a:solidFill>
                            <a:srgbClr val="161616"/>
                          </a:solidFill>
                          <a:latin typeface="Segoe UI"/>
                        </a:rPr>
                        <a:t>Reasignar</a:t>
                      </a:r>
                      <a:r>
                        <a:rPr lang="es-xl" sz="1400" b="0" i="0" u="none" strike="noStrike" noProof="0" dirty="0">
                          <a:solidFill>
                            <a:srgbClr val="161616"/>
                          </a:solidFill>
                          <a:latin typeface="Segoe UI"/>
                        </a:rPr>
                        <a:t> licencias </a:t>
                      </a:r>
                      <a:br>
                        <a:rPr lang="en-US" sz="1400" b="0" i="0" u="none" strike="noStrike" noProof="0" dirty="0">
                          <a:solidFill>
                            <a:srgbClr val="161616"/>
                          </a:solidFill>
                          <a:latin typeface="Segoe UI"/>
                        </a:rPr>
                      </a:br>
                      <a:r>
                        <a:rPr lang="es-xl" sz="1400" b="0" i="0" u="none" strike="noStrike" noProof="0" dirty="0">
                          <a:solidFill>
                            <a:srgbClr val="161616"/>
                          </a:solidFill>
                          <a:latin typeface="Segoe UI"/>
                        </a:rPr>
                        <a:t>en función del </a:t>
                      </a:r>
                      <a:br>
                        <a:rPr lang="en-US" sz="1400" b="0" i="0" u="none" strike="noStrike" noProof="0" dirty="0">
                          <a:solidFill>
                            <a:srgbClr val="161616"/>
                          </a:solidFill>
                          <a:latin typeface="Segoe UI"/>
                        </a:rPr>
                      </a:br>
                      <a:r>
                        <a:rPr lang="es-xl" sz="1400" b="0" i="0" u="none" strike="noStrike" noProof="0" dirty="0">
                          <a:solidFill>
                            <a:srgbClr val="161616"/>
                          </a:solidFill>
                          <a:latin typeface="Segoe UI"/>
                        </a:rPr>
                        <a:t>modelo óptimo. </a:t>
                      </a:r>
                      <a:endParaRPr lang="en-US" dirty="0"/>
                    </a:p>
                  </a:txBody>
                  <a:tcPr anchor="ctr">
                    <a:lnL w="0">
                      <a:noFill/>
                    </a:lnL>
                    <a:lnR w="0">
                      <a:noFill/>
                    </a:lnR>
                    <a:lnT w="0">
                      <a:noFill/>
                    </a:lnT>
                    <a:lnB w="12700">
                      <a:solidFill>
                        <a:schemeClr val="bg2"/>
                      </a:solidFill>
                    </a:lnB>
                    <a:lnTlToBr w="0">
                      <a:noFill/>
                    </a:lnTlToBr>
                    <a:lnBlToTr w="0">
                      <a:noFill/>
                    </a:lnBlToTr>
                    <a:noFill/>
                  </a:tcPr>
                </a:tc>
                <a:tc>
                  <a:txBody>
                    <a:bodyPr/>
                    <a:lstStyle/>
                    <a:p>
                      <a:pPr lvl="0">
                        <a:buNone/>
                      </a:pPr>
                      <a:r>
                        <a:rPr lang="en-IN" sz="1400" b="0" i="0" u="none" strike="noStrike" noProof="0" dirty="0" err="1">
                          <a:solidFill>
                            <a:srgbClr val="161616"/>
                          </a:solidFill>
                          <a:latin typeface="Segoe UI"/>
                        </a:rPr>
                        <a:t>Continúe</a:t>
                      </a:r>
                      <a:r>
                        <a:rPr lang="en-IN" sz="1400" b="0" i="0" u="none" strike="noStrike" noProof="0" dirty="0">
                          <a:solidFill>
                            <a:srgbClr val="161616"/>
                          </a:solidFill>
                          <a:latin typeface="Segoe UI"/>
                        </a:rPr>
                        <a:t> y </a:t>
                      </a:r>
                      <a:r>
                        <a:rPr lang="en-IN" sz="1400" b="0" i="0" u="none" strike="noStrike" noProof="0" dirty="0" err="1">
                          <a:solidFill>
                            <a:srgbClr val="161616"/>
                          </a:solidFill>
                          <a:latin typeface="Segoe UI"/>
                        </a:rPr>
                        <a:t>siga</a:t>
                      </a:r>
                      <a:r>
                        <a:rPr lang="es-xl" sz="1400" b="0" i="0" u="none" strike="noStrike" noProof="0" dirty="0">
                          <a:solidFill>
                            <a:srgbClr val="161616"/>
                          </a:solidFill>
                          <a:latin typeface="Segoe UI"/>
                        </a:rPr>
                        <a:t> el caso de uso 1.</a:t>
                      </a:r>
                    </a:p>
                  </a:txBody>
                  <a:tcPr anchor="ctr">
                    <a:lnL w="0">
                      <a:noFill/>
                    </a:lnL>
                    <a:lnR w="0">
                      <a:noFill/>
                    </a:lnR>
                    <a:lnT w="12700">
                      <a:solidFill>
                        <a:schemeClr val="bg2"/>
                      </a:solidFill>
                    </a:lnT>
                    <a:lnB w="12700">
                      <a:solidFill>
                        <a:schemeClr val="bg2"/>
                      </a:solidFill>
                    </a:lnB>
                    <a:lnTlToBr w="0">
                      <a:noFill/>
                    </a:lnTlToBr>
                    <a:lnBlToTr w="0">
                      <a:noFill/>
                    </a:lnBlToTr>
                    <a:noFill/>
                  </a:tcPr>
                </a:tc>
                <a:extLst>
                  <a:ext uri="{0D108BD9-81ED-4DB2-BD59-A6C34878D82A}">
                    <a16:rowId xmlns:a16="http://schemas.microsoft.com/office/drawing/2014/main" val="4099814744"/>
                  </a:ext>
                </a:extLst>
              </a:tr>
            </a:tbl>
          </a:graphicData>
        </a:graphic>
      </p:graphicFrame>
    </p:spTree>
    <p:extLst>
      <p:ext uri="{BB962C8B-B14F-4D97-AF65-F5344CB8AC3E}">
        <p14:creationId xmlns:p14="http://schemas.microsoft.com/office/powerpoint/2010/main" val="1063831560"/>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24d2b90-11f2-4fdf-990a-54fa46247cf8">
      <Terms xmlns="http://schemas.microsoft.com/office/infopath/2007/PartnerControls"/>
    </lcf76f155ced4ddcb4097134ff3c332f>
    <_ip_UnifiedCompliancePolicyUIAction xmlns="http://schemas.microsoft.com/sharepoint/v3" xsi:nil="true"/>
    <MCpostdate xmlns="324d2b90-11f2-4fdf-990a-54fa46247cf8" xsi:nil="true"/>
    <Recipients xmlns="324d2b90-11f2-4fdf-990a-54fa46247cf8" xsi:nil="true"/>
    <_ip_UnifiedCompliancePolicyProperties xmlns="http://schemas.microsoft.com/sharepoint/v3" xsi:nil="true"/>
    <TaxCatchAll xmlns="b817b00b-f121-400f-976b-40959b1c7d14" xsi:nil="true"/>
    <MCpostID xmlns="324d2b90-11f2-4fdf-990a-54fa46247cf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7D362A-69E5-42BC-9539-F33D8791815B}">
  <ds:schemaRefs>
    <ds:schemaRef ds:uri="http://schemas.microsoft.com/office/2006/metadata/properties"/>
    <ds:schemaRef ds:uri="http://schemas.openxmlformats.org/package/2006/metadata/core-properties"/>
    <ds:schemaRef ds:uri="http://purl.org/dc/elements/1.1/"/>
    <ds:schemaRef ds:uri="http://schemas.microsoft.com/sharepoint/v3"/>
    <ds:schemaRef ds:uri="324d2b90-11f2-4fdf-990a-54fa46247cf8"/>
    <ds:schemaRef ds:uri="http://purl.org/dc/dcmitype/"/>
    <ds:schemaRef ds:uri="http://www.w3.org/XML/1998/namespace"/>
    <ds:schemaRef ds:uri="http://schemas.microsoft.com/office/2006/documentManagement/types"/>
    <ds:schemaRef ds:uri="http://schemas.microsoft.com/office/infopath/2007/PartnerControls"/>
    <ds:schemaRef ds:uri="b817b00b-f121-400f-976b-40959b1c7d14"/>
    <ds:schemaRef ds:uri="http://purl.org/dc/terms/"/>
  </ds:schemaRefs>
</ds:datastoreItem>
</file>

<file path=customXml/itemProps2.xml><?xml version="1.0" encoding="utf-8"?>
<ds:datastoreItem xmlns:ds="http://schemas.openxmlformats.org/officeDocument/2006/customXml" ds:itemID="{7BDC64CD-7338-429D-A0A1-361B9031954F}">
  <ds:schemaRefs>
    <ds:schemaRef ds:uri="http://schemas.microsoft.com/sharepoint/v3/contenttype/forms"/>
  </ds:schemaRefs>
</ds:datastoreItem>
</file>

<file path=customXml/itemProps3.xml><?xml version="1.0" encoding="utf-8"?>
<ds:datastoreItem xmlns:ds="http://schemas.openxmlformats.org/officeDocument/2006/customXml" ds:itemID="{E5DAB800-FBC8-4B5C-BA06-2C6DF813E6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42dc8b0f-4759-4afe-9348-41952eeaf98b}" enabled="0" method="" siteId="{42dc8b0f-4759-4afe-9348-41952eeaf98b}" removed="1"/>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13</TotalTime>
  <Words>877</Words>
  <Application>Microsoft Office PowerPoint</Application>
  <PresentationFormat>Widescreen</PresentationFormat>
  <Paragraphs>73</Paragraphs>
  <Slides>6</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Aptos</vt:lpstr>
      <vt:lpstr>Aptos Display</vt:lpstr>
      <vt:lpstr>Arial</vt:lpstr>
      <vt:lpstr>Calibri</vt:lpstr>
      <vt:lpstr>Segoe Sans Display</vt:lpstr>
      <vt:lpstr>Segoe Sans Display Semibold</vt:lpstr>
      <vt:lpstr>Segoe UI</vt:lpstr>
      <vt:lpstr>Segoe UI Semibold</vt:lpstr>
      <vt:lpstr>office theme</vt:lpstr>
      <vt:lpstr>Guía de asignación de licencias de Microsoft 365 Copilot para obtener valor rápido</vt:lpstr>
      <vt:lpstr>Asignación óptima de licencias</vt:lpstr>
      <vt:lpstr>Asignación ineficiente de licencias</vt:lpstr>
      <vt:lpstr>Beneficios de la asignación óptima de licencias</vt:lpstr>
      <vt:lpstr>Caso de uso 1: nuevas licencias</vt:lpstr>
      <vt:lpstr>Caso de uso 2: reasignación de licencias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Jessie Hwang (MCAG)</cp:lastModifiedBy>
  <cp:revision>14</cp:revision>
  <dcterms:created xsi:type="dcterms:W3CDTF">2025-03-26T15:57:29Z</dcterms:created>
  <dcterms:modified xsi:type="dcterms:W3CDTF">2025-04-28T15:39:23Z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