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147481784" r:id="rId5"/>
    <p:sldId id="2147481779" r:id="rId6"/>
    <p:sldId id="2147481785" r:id="rId7"/>
    <p:sldId id="2147481786" r:id="rId8"/>
    <p:sldId id="2147481789" r:id="rId9"/>
    <p:sldId id="2147481790" r:id="rId10"/>
    <p:sldId id="2147481791" r:id="rId11"/>
    <p:sldId id="2147481792" r:id="rId12"/>
    <p:sldId id="2147481793" r:id="rId13"/>
    <p:sldId id="2147481794" r:id="rId14"/>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FD0312-86BD-24E5-ACF2-DFD034FB0A24}" name="Steve Halperin (DAVES ASSOCIATES)" initials="SH" userId="S::v-sthalperin@microsoft.com::04a18b7f-2d92-4c69-b378-e604a53cd536" providerId="AD"/>
  <p188:author id="{C455D738-2AEE-EB58-A2FB-8EE3CC141698}" name="Jacquie Taylor" initials="JT" userId="Jacquie Taylor" providerId="None"/>
  <p188:author id="{42827239-A550-492D-1576-CE1DCACE4914}" name="Daryl Schaal (SYNAXIS CORPORATION)" initials="DS" userId="S::v-darsch@microsoft.com::a951ecaa-969a-4477-a8c9-df0dfa026182" providerId="AD"/>
  <p188:author id="{7DCC914F-22F3-8F55-6CEF-FF0EEBD93F7E}" name="Yana Terukhova" initials="YT" userId="S::yanat@microsoft.com::28c1b028-299b-4ee2-bac8-a770e006f64c" providerId="AD"/>
  <p188:author id="{9001A551-4733-091D-53E3-D2994A5251C0}" name="Karuana Gatimu" initials="KG" userId="S::karuanag@microsoft.com::c835d73b-5b64-4378-9cc4-37e921133843" providerId="AD"/>
  <p188:author id="{4AEE645B-BCF6-171E-B989-7572AE2446CC}" name="Alyson Ginesta" initials="AG" userId="S::aginesta@microsoft.com::01be673d-e37b-4c89-9281-5e438b6a8b1f" providerId="AD"/>
  <p188:author id="{93733071-226A-B558-2631-000120EBAABB}" name="TJ Devine" initials="TD" userId="S::thdevine@microsoft.com::3a7cf1d3-06fa-4ead-bf45-a6286ff2620a" providerId="AD"/>
  <p188:author id="{870E7574-23C6-2C44-B749-0BD36829CE64}" name="Gabe Ho" initials="GH" userId="S::gabeho@microsoft.com::58a9f56c-098b-47aa-9907-88a53e557732" providerId="AD"/>
  <p188:author id="{C5A7997B-06C8-22C6-DBBF-1B8AD02ED6B1}" name="Cynthia Johnson" initials="" userId="cyjohnso@microsoft.com" providerId="O365"/>
  <p188:author id="{25603C7F-40F4-31AD-9CDF-58CA4F140E6A}" name="Nydia Cavazos" initials="NC" userId="S::nycavazo@microsoft.com::4f8ab957-8904-40fc-a20a-5e281671e7ca" providerId="AD"/>
  <p188:author id="{D5110288-AC83-4064-BB6A-A891EE69644D}" name="Ying Hao" initials="" userId="S::yinghao@microsoft.com::3b45e850-0a97-48f2-81fa-4ec83169022a" providerId="AD"/>
  <p188:author id="{74C1C9A0-3EB2-25C3-161B-1FBE140FB5FD}" name="Ian Hamilton (HE/HIM)" initials="I(" userId="S::ianham@microsoft.com::794577c1-9c82-4730-81b1-59a1716aaf0c" providerId="AD"/>
  <p188:author id="{CB7B68A1-4208-96B1-9DF4-C573EB67B07D}" name="Jessie Hwang" initials="JH" userId="S::jhwang@microsoft.com::85f2306c-fd56-49d2-8dff-e96751c6f345" providerId="AD"/>
  <p188:author id="{762B26AF-4A51-DFF1-ED44-F56449CCCF2C}" name="Steven Rosenblum" initials="SR" userId="S::v-srosenblum@microsoft.com::af966489-ce96-4e2b-9ca1-df8df181d0a0" providerId="AD"/>
  <p188:author id="{A73560B5-2C66-083D-E3E7-0D476CD70DC0}" name="Ryan Barr (KFORCE INC)" initials="RB" userId="S::v-ryanbarr@microsoft.com::e83be4a8-03e5-4553-9d30-402a8f85fb40" providerId="AD"/>
  <p188:author id="{69BEC3DF-4BCF-1C02-A4E1-2FCE865F505C}" name="Cynthia Johnson" initials="CJ" userId="S::cyjohnso@microsoft.com::bc2f0021-774b-4fb2-9d55-c3348f4105f5" providerId="AD"/>
  <p188:author id="{3499D6EA-CED2-8E42-6753-C5784230E082}" name="Stacy Breuers" initials="SB" userId="S::stacybreuers@microsoft.com::5d0919ec-900a-4a11-9455-b26227b910ef" providerId="AD"/>
  <p188:author id="{542305EF-7926-F103-99F2-04046BD3E98B}" name="Allie Thompson (Wieczorek)" initials="A(" userId="S::alwieczo@microsoft.com::ac3a900b-5ae2-4ad4-b2e7-0f3b0fab1e8f" providerId="AD"/>
  <p188:author id="{4B9284EF-ADC3-F952-7A16-9EDB86F88ECC}" name="Stephanie Torres" initials="ST" userId="S::stetorres@microsoft.com::150e178f-6f80-448b-a4ef-17d8d06c02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41F9"/>
    <a:srgbClr val="656BCB"/>
    <a:srgbClr val="B54DCB"/>
    <a:srgbClr val="D18EDE"/>
    <a:srgbClr val="7977DB"/>
    <a:srgbClr val="7E90DC"/>
    <a:srgbClr val="2E2E2E"/>
    <a:srgbClr val="3E76D4"/>
    <a:srgbClr val="7865C8"/>
    <a:srgbClr val="F8F9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418492-6DD7-4EE7-9092-907D6EA45C73}" v="1" dt="2024-01-15T21:40:14.7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3996"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67224D-FAEB-419C-AA48-7D3C5883D425}" type="datetimeFigureOut">
              <a:rPr lang="en-US" smtClean="0"/>
              <a:t>1/15/2024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D823E-820D-4506-93B4-7863D09D5C21}" type="slidenum">
              <a:rPr lang="en-US" smtClean="0"/>
              <a:t>‹#›</a:t>
            </a:fld>
            <a:endParaRPr lang="en-US"/>
          </a:p>
        </p:txBody>
      </p:sp>
    </p:spTree>
    <p:extLst>
      <p:ext uri="{BB962C8B-B14F-4D97-AF65-F5344CB8AC3E}">
        <p14:creationId xmlns:p14="http://schemas.microsoft.com/office/powerpoint/2010/main" val="2785300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D823E-820D-4506-93B4-7863D09D5C21}" type="slidenum">
              <a:rPr lang="en-US" smtClean="0"/>
              <a:t>1</a:t>
            </a:fld>
            <a:endParaRPr lang="en-US"/>
          </a:p>
        </p:txBody>
      </p:sp>
    </p:spTree>
    <p:extLst>
      <p:ext uri="{BB962C8B-B14F-4D97-AF65-F5344CB8AC3E}">
        <p14:creationId xmlns:p14="http://schemas.microsoft.com/office/powerpoint/2010/main" val="3311602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F2D60-C06D-4698-A7A6-563F820EA7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775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F2D60-C06D-4698-A7A6-563F820EA7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8425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F2D60-C06D-4698-A7A6-563F820EA7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206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F2D60-C06D-4698-A7A6-563F820EA7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420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F2D60-C06D-4698-A7A6-563F820EA7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5403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F2D60-C06D-4698-A7A6-563F820EA7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6687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F2D60-C06D-4698-A7A6-563F820EA7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1431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marL="0" indent="0">
              <a:buNone/>
              <a:defRPr sz="1400"/>
            </a:lvl1pPr>
            <a:lvl2pPr marL="388620" indent="0">
              <a:buNone/>
              <a:defRPr sz="1400"/>
            </a:lvl2pPr>
            <a:lvl3pPr marL="777240" indent="0">
              <a:buNone/>
              <a:defRPr sz="1100"/>
            </a:lvl3pPr>
            <a:lvl4pPr marL="1165860" indent="0">
              <a:buNone/>
              <a:defRPr sz="1050"/>
            </a:lvl4pPr>
            <a:lvl5pPr marL="155448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2522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3" name="Picture 6" descr="Copilot logo">
            <a:extLst>
              <a:ext uri="{FF2B5EF4-FFF2-40B4-BE49-F238E27FC236}">
                <a16:creationId xmlns:a16="http://schemas.microsoft.com/office/drawing/2014/main" id="{0FCFC2CF-C146-8952-E7BF-112D455A62C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5391" b="15066"/>
          <a:stretch/>
        </p:blipFill>
        <p:spPr bwMode="auto">
          <a:xfrm>
            <a:off x="-1" y="0"/>
            <a:ext cx="7782983" cy="30486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357282" y="3266609"/>
            <a:ext cx="7085085" cy="790664"/>
          </a:xfrm>
        </p:spPr>
        <p:txBody>
          <a:bodyPr>
            <a:normAutofit/>
          </a:bodyPr>
          <a:lstStyle>
            <a:lvl1pPr>
              <a:defRPr lang="en-US" sz="3600" kern="1200" dirty="0">
                <a:gradFill flip="none" rotWithShape="1">
                  <a:gsLst>
                    <a:gs pos="20000">
                      <a:srgbClr val="3E76D4"/>
                    </a:gs>
                    <a:gs pos="100000">
                      <a:srgbClr val="C73ECC"/>
                    </a:gs>
                  </a:gsLst>
                  <a:lin ang="2700000" scaled="1"/>
                  <a:tileRect/>
                </a:gradFill>
                <a:latin typeface="+mj-lt"/>
                <a:ea typeface="+mn-ea"/>
                <a:cs typeface="Segoe UI" pitchFamily="34" charset="0"/>
              </a:defRPr>
            </a:lvl1pPr>
          </a:lstStyle>
          <a:p>
            <a:r>
              <a:rPr lang="en-US" dirty="0"/>
              <a:t>Click to edit Master title style</a:t>
            </a:r>
          </a:p>
        </p:txBody>
      </p:sp>
    </p:spTree>
    <p:extLst>
      <p:ext uri="{BB962C8B-B14F-4D97-AF65-F5344CB8AC3E}">
        <p14:creationId xmlns:p14="http://schemas.microsoft.com/office/powerpoint/2010/main" val="223864229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7" name="Picture 6" descr="A computer screen on a desk">
            <a:extLst>
              <a:ext uri="{FF2B5EF4-FFF2-40B4-BE49-F238E27FC236}">
                <a16:creationId xmlns:a16="http://schemas.microsoft.com/office/drawing/2014/main" id="{1770B29F-16F5-BC07-DA24-CD1F1B27CB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7772400" cy="2568633"/>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34353" y="535519"/>
            <a:ext cx="3874145" cy="1547617"/>
          </a:xfrm>
        </p:spPr>
        <p:txBody>
          <a:bodyPr>
            <a:normAutofit/>
          </a:bodyPr>
          <a:lstStyle>
            <a:lvl1pPr>
              <a:defRPr kumimoji="0" lang="en-US" sz="3600" b="0" i="0" u="none" strike="noStrike" kern="1200" cap="none" spc="-50" normalizeH="0" baseline="0" dirty="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n-ea"/>
                <a:cs typeface="Segoe UI" pitchFamily="34" charset="0"/>
              </a:defRPr>
            </a:lvl1pPr>
          </a:lstStyle>
          <a:p>
            <a:r>
              <a:rPr lang="en-US" dirty="0"/>
              <a:t>Click to edit Master title style</a:t>
            </a:r>
          </a:p>
        </p:txBody>
      </p:sp>
    </p:spTree>
    <p:extLst>
      <p:ext uri="{BB962C8B-B14F-4D97-AF65-F5344CB8AC3E}">
        <p14:creationId xmlns:p14="http://schemas.microsoft.com/office/powerpoint/2010/main" val="395035063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3" name="Picture 2" descr="Background pattern">
            <a:extLst>
              <a:ext uri="{FF2B5EF4-FFF2-40B4-BE49-F238E27FC236}">
                <a16:creationId xmlns:a16="http://schemas.microsoft.com/office/drawing/2014/main" id="{B62E6975-446E-5DF9-5ABF-BCF72BC169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9011" r="11444"/>
          <a:stretch/>
        </p:blipFill>
        <p:spPr>
          <a:xfrm>
            <a:off x="0" y="0"/>
            <a:ext cx="7772400" cy="10058400"/>
          </a:xfrm>
          <a:prstGeom prst="rect">
            <a:avLst/>
          </a:prstGeom>
          <a:solidFill>
            <a:srgbClr val="3B41F9"/>
          </a:solidFill>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34353" y="535519"/>
            <a:ext cx="6703695" cy="766441"/>
          </a:xfrm>
        </p:spPr>
        <p:txBody>
          <a:bodyPr vert="horz" lIns="91440" tIns="45720" rIns="91440" bIns="45720" rtlCol="0" anchor="ctr">
            <a:normAutofit/>
          </a:bodyPr>
          <a:lstStyle>
            <a:lvl1pPr>
              <a:defRPr lang="en-US" sz="3600" dirty="0">
                <a:gradFill flip="none" rotWithShape="1">
                  <a:gsLst>
                    <a:gs pos="20000">
                      <a:srgbClr val="3E76D4"/>
                    </a:gs>
                    <a:gs pos="100000">
                      <a:srgbClr val="C73ECC"/>
                    </a:gs>
                  </a:gsLst>
                  <a:lin ang="2700000" scaled="1"/>
                  <a:tileRect/>
                </a:gradFill>
                <a:ea typeface="+mn-ea"/>
                <a:cs typeface="Segoe UI" pitchFamily="34" charset="0"/>
              </a:defRPr>
            </a:lvl1pPr>
          </a:lstStyle>
          <a:p>
            <a:pPr lvl="0"/>
            <a:r>
              <a:rPr lang="en-US" dirty="0"/>
              <a:t>Click to edit Master title style</a:t>
            </a:r>
          </a:p>
        </p:txBody>
      </p:sp>
    </p:spTree>
    <p:extLst>
      <p:ext uri="{BB962C8B-B14F-4D97-AF65-F5344CB8AC3E}">
        <p14:creationId xmlns:p14="http://schemas.microsoft.com/office/powerpoint/2010/main" val="34953419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34353" y="2677583"/>
            <a:ext cx="6703695" cy="68452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053265"/>
      </p:ext>
    </p:extLst>
  </p:cSld>
  <p:clrMap bg1="lt1" tx1="dk1" bg2="lt2" tx2="dk2" accent1="accent1" accent2="accent2" accent3="accent3" accent4="accent4" accent5="accent5" accent6="accent6" hlink="hlink" folHlink="folHlink"/>
  <p:sldLayoutIdLst>
    <p:sldLayoutId id="2147483662" r:id="rId1"/>
    <p:sldLayoutId id="2147483666" r:id="rId2"/>
    <p:sldLayoutId id="2147483667" r:id="rId3"/>
    <p:sldLayoutId id="2147483668" r:id="rId4"/>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ka.ms/copilotcommunity"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aka.ms/Copilot/VivaEngageLaunch"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aka.ms/copilotadoptionchecklist/"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aka.ms/CopilotCapabilitie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aka.ms/copilotforendusers" TargetMode="External"/><Relationship Id="rId5" Type="http://schemas.openxmlformats.org/officeDocument/2006/relationships/hyperlink" Target="https://youtube.com/playlist?list=PLXtHYVsvn_b-NeN9BbLb5sLpIGfdP8j78" TargetMode="External"/><Relationship Id="rId4" Type="http://schemas.openxmlformats.org/officeDocument/2006/relationships/hyperlink" Target="https://learn.microsoft.com/en-us/microsoft-365-copilo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techcommunity.microsoft.com/t5/microsoft-365-copilot/bd-p/Microsoft365Copilot"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learn.microsoft.com/deployoffice/privacy/microsoft-365-copilot" TargetMode="External"/><Relationship Id="rId5" Type="http://schemas.openxmlformats.org/officeDocument/2006/relationships/hyperlink" Target="https://learn.microsoft.com/microsoft-365/admin/copilot/m365-copilot-setup?view=o365-worldwide" TargetMode="External"/><Relationship Id="rId4" Type="http://schemas.openxmlformats.org/officeDocument/2006/relationships/hyperlink" Target="https://adoption.microsoft.com/Copilo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microsoft.com/ai/responsible-ai"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B4013A5-71CA-16B4-C764-9BA42B4B2155}"/>
              </a:ext>
            </a:extLst>
          </p:cNvPr>
          <p:cNvSpPr>
            <a:spLocks noGrp="1"/>
          </p:cNvSpPr>
          <p:nvPr>
            <p:ph type="title"/>
          </p:nvPr>
        </p:nvSpPr>
        <p:spPr>
          <a:xfrm>
            <a:off x="357282" y="3129566"/>
            <a:ext cx="7085085" cy="1217053"/>
          </a:xfrm>
        </p:spPr>
        <p:txBody>
          <a:bodyPr>
            <a:noAutofit/>
          </a:bodyPr>
          <a:lstStyle/>
          <a:p>
            <a:r>
              <a:rPr lang="en-US" sz="3400" dirty="0">
                <a:gradFill flip="none" rotWithShape="1">
                  <a:gsLst>
                    <a:gs pos="20000">
                      <a:srgbClr val="3E76D4"/>
                    </a:gs>
                    <a:gs pos="100000">
                      <a:srgbClr val="C73ECC"/>
                    </a:gs>
                  </a:gsLst>
                  <a:lin ang="2700000" scaled="1"/>
                  <a:tileRect/>
                </a:gradFill>
                <a:latin typeface="+mj-lt"/>
                <a:cs typeface="Segoe UI" pitchFamily="34" charset="0"/>
              </a:rPr>
              <a:t>Build your own Copilot for Microsoft 365 Center of Excellence</a:t>
            </a:r>
            <a:endParaRPr lang="en-US" sz="3400" dirty="0"/>
          </a:p>
        </p:txBody>
      </p:sp>
      <p:sp>
        <p:nvSpPr>
          <p:cNvPr id="3" name="TextBox 2">
            <a:extLst>
              <a:ext uri="{FF2B5EF4-FFF2-40B4-BE49-F238E27FC236}">
                <a16:creationId xmlns:a16="http://schemas.microsoft.com/office/drawing/2014/main" id="{446AB9A6-5373-9167-08CC-28BEAC8A2359}"/>
              </a:ext>
            </a:extLst>
          </p:cNvPr>
          <p:cNvSpPr txBox="1"/>
          <p:nvPr/>
        </p:nvSpPr>
        <p:spPr>
          <a:xfrm>
            <a:off x="357283" y="4450469"/>
            <a:ext cx="7085084" cy="2514406"/>
          </a:xfrm>
          <a:prstGeom prst="rect">
            <a:avLst/>
          </a:prstGeom>
          <a:noFill/>
        </p:spPr>
        <p:txBody>
          <a:bodyPr wrap="square">
            <a:spAutoFit/>
          </a:bodyPr>
          <a:lstStyle/>
          <a:p>
            <a:pPr algn="l">
              <a:lnSpc>
                <a:spcPct val="110000"/>
              </a:lnSpc>
              <a:spcBef>
                <a:spcPts val="600"/>
              </a:spcBef>
              <a:spcAft>
                <a:spcPts val="600"/>
              </a:spcAft>
            </a:pPr>
            <a:r>
              <a:rPr lang="en-US" sz="1400" dirty="0">
                <a:solidFill>
                  <a:schemeClr val="tx1"/>
                </a:solidFill>
              </a:rPr>
              <a:t>A Center of Excellence (</a:t>
            </a:r>
            <a:r>
              <a:rPr lang="en-US" sz="1400" dirty="0" err="1">
                <a:solidFill>
                  <a:schemeClr val="tx1"/>
                </a:solidFill>
              </a:rPr>
              <a:t>CoE</a:t>
            </a:r>
            <a:r>
              <a:rPr lang="en-US" sz="1400" dirty="0">
                <a:solidFill>
                  <a:schemeClr val="tx1"/>
                </a:solidFill>
              </a:rPr>
              <a:t>) is an integrated community to communicate with your Copilot users and is an essential step in driving healthy usage of and excitement for Copilot for Microsoft 365.</a:t>
            </a:r>
          </a:p>
          <a:p>
            <a:pPr algn="l">
              <a:lnSpc>
                <a:spcPct val="110000"/>
              </a:lnSpc>
              <a:spcBef>
                <a:spcPts val="600"/>
              </a:spcBef>
              <a:spcAft>
                <a:spcPts val="600"/>
              </a:spcAft>
            </a:pPr>
            <a:r>
              <a:rPr lang="en-US" sz="1400" dirty="0">
                <a:solidFill>
                  <a:schemeClr val="tx1"/>
                </a:solidFill>
              </a:rPr>
              <a:t>Below is our suggested framework for creating this community for you and your Copilot users. You can build these channels into any existing community you already have, and we suggest naming it Copilot Center of Excellence. For additional help or questions, find us in the </a:t>
            </a:r>
            <a:r>
              <a:rPr lang="en-US" sz="1400" dirty="0">
                <a:solidFill>
                  <a:schemeClr val="tx1"/>
                </a:solidFill>
                <a:hlinkClick r:id="rId3"/>
              </a:rPr>
              <a:t>Copilot for Microsoft 365 community</a:t>
            </a:r>
            <a:r>
              <a:rPr lang="en-US" sz="1400" dirty="0">
                <a:solidFill>
                  <a:schemeClr val="tx1"/>
                </a:solidFill>
              </a:rPr>
              <a:t> on the Microsoft Tech Community.</a:t>
            </a:r>
          </a:p>
          <a:p>
            <a:pPr algn="l">
              <a:lnSpc>
                <a:spcPct val="110000"/>
              </a:lnSpc>
              <a:spcBef>
                <a:spcPts val="600"/>
              </a:spcBef>
              <a:spcAft>
                <a:spcPts val="600"/>
              </a:spcAft>
            </a:pPr>
            <a:r>
              <a:rPr lang="en-US" sz="1400" dirty="0">
                <a:latin typeface="+mj-lt"/>
              </a:rPr>
              <a:t>Note:</a:t>
            </a:r>
            <a:r>
              <a:rPr lang="en-US" sz="1400" dirty="0"/>
              <a:t> If you have Viva Engage, leverage </a:t>
            </a:r>
            <a:r>
              <a:rPr lang="en-US" sz="1400" dirty="0">
                <a:hlinkClick r:id="rId4"/>
              </a:rPr>
              <a:t>these best practices</a:t>
            </a:r>
            <a:r>
              <a:rPr lang="en-US" sz="1400" dirty="0"/>
              <a:t> to successfully support scale and rollout of Copilot.</a:t>
            </a:r>
            <a:endParaRPr lang="en-US" sz="1400" dirty="0">
              <a:solidFill>
                <a:schemeClr val="tx1"/>
              </a:solidFill>
            </a:endParaRPr>
          </a:p>
        </p:txBody>
      </p:sp>
      <p:sp>
        <p:nvSpPr>
          <p:cNvPr id="7" name="TextBox 6">
            <a:extLst>
              <a:ext uri="{FF2B5EF4-FFF2-40B4-BE49-F238E27FC236}">
                <a16:creationId xmlns:a16="http://schemas.microsoft.com/office/drawing/2014/main" id="{D7CCB3CB-A5DD-F52D-D62D-6705E3750FF9}"/>
              </a:ext>
            </a:extLst>
          </p:cNvPr>
          <p:cNvSpPr txBox="1"/>
          <p:nvPr/>
        </p:nvSpPr>
        <p:spPr>
          <a:xfrm>
            <a:off x="357283" y="7068725"/>
            <a:ext cx="7085084" cy="2604827"/>
          </a:xfrm>
          <a:prstGeom prst="roundRect">
            <a:avLst/>
          </a:prstGeom>
          <a:solidFill>
            <a:schemeClr val="bg1"/>
          </a:solidFill>
          <a:ln w="9525">
            <a:gradFill>
              <a:gsLst>
                <a:gs pos="0">
                  <a:srgbClr val="3E76D4"/>
                </a:gs>
                <a:gs pos="100000">
                  <a:srgbClr val="B54DCB"/>
                </a:gs>
              </a:gsLst>
              <a:lin ang="2700000" scaled="0"/>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91440" rIns="91440" bIns="91440" rtlCol="0" anchor="ctr">
            <a:sp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10000"/>
              </a:lnSpc>
              <a:spcBef>
                <a:spcPts val="600"/>
              </a:spcBef>
              <a:buClrTx/>
              <a:buSzTx/>
              <a:buFontTx/>
              <a:buNone/>
              <a:tabLst/>
              <a:defRPr/>
            </a:pPr>
            <a:r>
              <a:rPr lang="en-US"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The suggested </a:t>
            </a:r>
            <a:r>
              <a:rPr lang="en-US" spc="-50" dirty="0" err="1">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CoE</a:t>
            </a:r>
            <a:r>
              <a:rPr lang="en-US"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 framework consists of SharePoint and Teams</a:t>
            </a:r>
          </a:p>
          <a:p>
            <a:pPr marL="285750" marR="0" lvl="0" indent="-285750" algn="l" defTabSz="457200" rtl="0" eaLnBrk="1" fontAlgn="auto" latinLnBrk="0" hangingPunct="1">
              <a:lnSpc>
                <a:spcPct val="110000"/>
              </a:lnSpc>
              <a:spcBef>
                <a:spcPts val="600"/>
              </a:spcBef>
              <a:buClrTx/>
              <a:buSzTx/>
              <a:buFont typeface="Arial" panose="020B0604020202020204" pitchFamily="34" charset="0"/>
              <a:buChar char="•"/>
              <a:tabLst/>
              <a:defRPr/>
            </a:pPr>
            <a:r>
              <a:rPr lang="en-US" sz="1400" dirty="0">
                <a:solidFill>
                  <a:schemeClr val="tx1"/>
                </a:solidFill>
              </a:rPr>
              <a:t>SharePoint lists</a:t>
            </a:r>
          </a:p>
          <a:p>
            <a:pPr marL="285750" marR="0" lvl="0" indent="-285750" algn="l" defTabSz="457200" rtl="0" eaLnBrk="1" fontAlgn="auto" latinLnBrk="0" hangingPunct="1">
              <a:lnSpc>
                <a:spcPct val="110000"/>
              </a:lnSpc>
              <a:spcBef>
                <a:spcPts val="600"/>
              </a:spcBef>
              <a:buClrTx/>
              <a:buSzTx/>
              <a:buFont typeface="Arial" panose="020B0604020202020204" pitchFamily="34" charset="0"/>
              <a:buChar char="•"/>
              <a:tabLst/>
              <a:defRPr/>
            </a:pPr>
            <a:r>
              <a:rPr lang="en-US" sz="1400" spc="-50" dirty="0">
                <a:ln w="3175">
                  <a:noFill/>
                </a:ln>
                <a:solidFill>
                  <a:schemeClr val="tx1"/>
                </a:solidFill>
                <a:cs typeface="Segoe UI" pitchFamily="34" charset="0"/>
              </a:rPr>
              <a:t>SharePoint pages</a:t>
            </a:r>
          </a:p>
          <a:p>
            <a:pPr marL="285750" marR="0" lvl="0" indent="-285750" algn="l" defTabSz="457200" rtl="0" eaLnBrk="1" fontAlgn="auto" latinLnBrk="0" hangingPunct="1">
              <a:lnSpc>
                <a:spcPct val="110000"/>
              </a:lnSpc>
              <a:spcBef>
                <a:spcPts val="600"/>
              </a:spcBef>
              <a:buClrTx/>
              <a:buSzTx/>
              <a:buFont typeface="Arial" panose="020B0604020202020204" pitchFamily="34" charset="0"/>
              <a:buChar char="•"/>
              <a:tabLst/>
              <a:defRPr/>
            </a:pPr>
            <a:r>
              <a:rPr lang="en-US" sz="1400" spc="-50" dirty="0">
                <a:ln w="3175">
                  <a:noFill/>
                </a:ln>
                <a:solidFill>
                  <a:schemeClr val="tx1"/>
                </a:solidFill>
                <a:cs typeface="Segoe UI" pitchFamily="34" charset="0"/>
              </a:rPr>
              <a:t>SharePoint site navigation</a:t>
            </a:r>
          </a:p>
          <a:p>
            <a:pPr marL="285750" marR="0" lvl="0" indent="-285750" algn="l" defTabSz="457200" rtl="0" eaLnBrk="1" fontAlgn="auto" latinLnBrk="0" hangingPunct="1">
              <a:lnSpc>
                <a:spcPct val="110000"/>
              </a:lnSpc>
              <a:spcBef>
                <a:spcPts val="600"/>
              </a:spcBef>
              <a:buClrTx/>
              <a:buSzTx/>
              <a:buFont typeface="Arial" panose="020B0604020202020204" pitchFamily="34" charset="0"/>
              <a:buChar char="•"/>
              <a:tabLst/>
              <a:defRPr/>
            </a:pPr>
            <a:r>
              <a:rPr lang="en-US" sz="1400" spc="-50" dirty="0">
                <a:ln w="3175">
                  <a:noFill/>
                </a:ln>
                <a:solidFill>
                  <a:schemeClr val="tx1"/>
                </a:solidFill>
                <a:cs typeface="Segoe UI" pitchFamily="34" charset="0"/>
              </a:rPr>
              <a:t>Teams channels</a:t>
            </a:r>
          </a:p>
          <a:p>
            <a:pPr marL="285750" marR="0" lvl="0" indent="-285750" algn="l" defTabSz="457200" rtl="0" eaLnBrk="1" fontAlgn="auto" latinLnBrk="0" hangingPunct="1">
              <a:lnSpc>
                <a:spcPct val="110000"/>
              </a:lnSpc>
              <a:spcBef>
                <a:spcPts val="600"/>
              </a:spcBef>
              <a:buClrTx/>
              <a:buSzTx/>
              <a:buFont typeface="Arial" panose="020B0604020202020204" pitchFamily="34" charset="0"/>
              <a:buChar char="•"/>
              <a:tabLst/>
              <a:defRPr/>
            </a:pPr>
            <a:r>
              <a:rPr lang="en-US" sz="1400" spc="-50" dirty="0">
                <a:ln w="3175">
                  <a:noFill/>
                </a:ln>
                <a:solidFill>
                  <a:schemeClr val="tx1"/>
                </a:solidFill>
                <a:cs typeface="Segoe UI" pitchFamily="34" charset="0"/>
              </a:rPr>
              <a:t>Teams tabs for specific channels</a:t>
            </a:r>
          </a:p>
          <a:p>
            <a:pPr marL="285750" marR="0" lvl="0" indent="-285750" algn="l" defTabSz="457200" rtl="0" eaLnBrk="1" fontAlgn="auto" latinLnBrk="0" hangingPunct="1">
              <a:lnSpc>
                <a:spcPct val="110000"/>
              </a:lnSpc>
              <a:spcBef>
                <a:spcPts val="600"/>
              </a:spcBef>
              <a:buClrTx/>
              <a:buSzTx/>
              <a:buFont typeface="Arial" panose="020B0604020202020204" pitchFamily="34" charset="0"/>
              <a:buChar char="•"/>
              <a:tabLst/>
              <a:defRPr/>
            </a:pPr>
            <a:r>
              <a:rPr lang="en-US" sz="1400" spc="-50" dirty="0">
                <a:ln w="3175">
                  <a:noFill/>
                </a:ln>
                <a:solidFill>
                  <a:schemeClr val="tx1"/>
                </a:solidFill>
                <a:cs typeface="Segoe UI" pitchFamily="34" charset="0"/>
              </a:rPr>
              <a:t>Welcome messages for specific Teams channels</a:t>
            </a:r>
          </a:p>
        </p:txBody>
      </p:sp>
    </p:spTree>
    <p:extLst>
      <p:ext uri="{BB962C8B-B14F-4D97-AF65-F5344CB8AC3E}">
        <p14:creationId xmlns:p14="http://schemas.microsoft.com/office/powerpoint/2010/main" val="286124042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A35419-0FF3-852C-3267-BCE74E79E33F}"/>
              </a:ext>
            </a:extLst>
          </p:cNvPr>
          <p:cNvSpPr>
            <a:spLocks noGrp="1"/>
          </p:cNvSpPr>
          <p:nvPr>
            <p:ph type="title"/>
          </p:nvPr>
        </p:nvSpPr>
        <p:spPr/>
        <p:txBody>
          <a:bodyPr>
            <a:normAutofit fontScale="90000"/>
          </a:bodyPr>
          <a:lstStyle/>
          <a:p>
            <a:r>
              <a:rPr lang="en-US" dirty="0"/>
              <a:t>Welcome messages for specific Teams channels (continued 3 of 3)</a:t>
            </a:r>
          </a:p>
        </p:txBody>
      </p:sp>
      <p:sp>
        <p:nvSpPr>
          <p:cNvPr id="4" name="Rounded Rectangle 4">
            <a:extLst>
              <a:ext uri="{FF2B5EF4-FFF2-40B4-BE49-F238E27FC236}">
                <a16:creationId xmlns:a16="http://schemas.microsoft.com/office/drawing/2014/main" id="{1B9C2AC8-6A07-29F5-7A57-8205D7918713}"/>
              </a:ext>
            </a:extLst>
          </p:cNvPr>
          <p:cNvSpPr/>
          <p:nvPr/>
        </p:nvSpPr>
        <p:spPr>
          <a:xfrm>
            <a:off x="416491" y="1499463"/>
            <a:ext cx="6939418" cy="731624"/>
          </a:xfrm>
          <a:prstGeom prst="roundRect">
            <a:avLst>
              <a:gd name="adj" fmla="val 29756"/>
            </a:avLst>
          </a:prstGeom>
          <a:solidFill>
            <a:schemeClr val="bg1"/>
          </a:solidFill>
          <a:ln w="9525">
            <a:gradFill>
              <a:gsLst>
                <a:gs pos="0">
                  <a:srgbClr val="7865C8"/>
                </a:gs>
                <a:gs pos="100000">
                  <a:srgbClr val="B54DCB"/>
                </a:gs>
              </a:gsLst>
              <a:lin ang="5400000" scaled="1"/>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0" i="0" dirty="0">
                <a:solidFill>
                  <a:srgbClr val="242424"/>
                </a:solidFill>
                <a:effectLst/>
                <a:latin typeface="Segoe UI" panose="020B0502040204020203" pitchFamily="34" charset="0"/>
              </a:rPr>
              <a:t>Each channel contains a specific welcome message to set context for the channel. These messages should be posted as channel announcements.</a:t>
            </a:r>
            <a:endParaRPr lang="en-US" sz="1400" dirty="0">
              <a:highlight>
                <a:srgbClr val="FFFF00"/>
              </a:highlight>
            </a:endParaRPr>
          </a:p>
        </p:txBody>
      </p:sp>
      <p:sp>
        <p:nvSpPr>
          <p:cNvPr id="5" name="TextBox 4">
            <a:extLst>
              <a:ext uri="{FF2B5EF4-FFF2-40B4-BE49-F238E27FC236}">
                <a16:creationId xmlns:a16="http://schemas.microsoft.com/office/drawing/2014/main" id="{A4340C10-4E26-DCBA-F096-E82AB31D08A1}"/>
              </a:ext>
            </a:extLst>
          </p:cNvPr>
          <p:cNvSpPr txBox="1"/>
          <p:nvPr/>
        </p:nvSpPr>
        <p:spPr>
          <a:xfrm>
            <a:off x="416491" y="2530699"/>
            <a:ext cx="6939418" cy="7199289"/>
          </a:xfrm>
          <a:prstGeom prst="rect">
            <a:avLst/>
          </a:prstGeom>
          <a:noFill/>
        </p:spPr>
        <p:txBody>
          <a:bodyPr wrap="square" lIns="91440" tIns="45720" rIns="91440" bIns="45720" anchor="t">
            <a:noAutofit/>
          </a:bodyPr>
          <a:lstStyle/>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Program Team</a:t>
            </a:r>
          </a:p>
          <a:p>
            <a:pPr marL="914400" indent="-914400">
              <a:lnSpc>
                <a:spcPct val="110000"/>
              </a:lnSpc>
              <a:spcBef>
                <a:spcPts val="600"/>
              </a:spcBef>
            </a:pPr>
            <a:r>
              <a:rPr lang="en-US" sz="1200" b="1" i="0" dirty="0">
                <a:solidFill>
                  <a:srgbClr val="242424"/>
                </a:solidFill>
                <a:effectLst/>
                <a:latin typeface="Segoe UI" panose="020B0502040204020203" pitchFamily="34" charset="0"/>
              </a:rPr>
              <a:t>Headline</a:t>
            </a:r>
            <a:r>
              <a:rPr lang="en-US" sz="1200" b="0" i="0" dirty="0">
                <a:solidFill>
                  <a:srgbClr val="242424"/>
                </a:solidFill>
                <a:effectLst/>
                <a:latin typeface="Segoe UI" panose="020B0502040204020203" pitchFamily="34" charset="0"/>
              </a:rPr>
              <a:t>: 	Core team conversation</a:t>
            </a:r>
          </a:p>
          <a:p>
            <a:pPr marL="914400" indent="-914400">
              <a:lnSpc>
                <a:spcPct val="110000"/>
              </a:lnSpc>
              <a:spcBef>
                <a:spcPts val="600"/>
              </a:spcBef>
            </a:pPr>
            <a:r>
              <a:rPr lang="en-US" sz="1200" b="1" i="0" dirty="0" err="1">
                <a:solidFill>
                  <a:srgbClr val="242424"/>
                </a:solidFill>
                <a:effectLst/>
                <a:latin typeface="Segoe UI" panose="020B0502040204020203" pitchFamily="34" charset="0"/>
              </a:rPr>
              <a:t>Subheader</a:t>
            </a:r>
            <a:r>
              <a:rPr lang="en-US" sz="1200" b="0" i="0" dirty="0">
                <a:solidFill>
                  <a:srgbClr val="242424"/>
                </a:solidFill>
                <a:effectLst/>
                <a:latin typeface="Segoe UI" panose="020B0502040204020203" pitchFamily="34" charset="0"/>
              </a:rPr>
              <a:t>: 	Resolve issues, decide policy and coordinate with program leaders</a:t>
            </a:r>
          </a:p>
          <a:p>
            <a:pPr marL="914400" indent="-914400">
              <a:lnSpc>
                <a:spcPct val="110000"/>
              </a:lnSpc>
              <a:spcBef>
                <a:spcPts val="600"/>
              </a:spcBef>
            </a:pPr>
            <a:r>
              <a:rPr lang="en-US" sz="1200" b="1" i="0" dirty="0">
                <a:solidFill>
                  <a:srgbClr val="242424"/>
                </a:solidFill>
                <a:effectLst/>
                <a:latin typeface="Segoe UI" panose="020B0502040204020203" pitchFamily="34" charset="0"/>
              </a:rPr>
              <a:t>Message</a:t>
            </a:r>
            <a:r>
              <a:rPr lang="en-US" sz="1200" b="0" i="0" dirty="0">
                <a:solidFill>
                  <a:srgbClr val="242424"/>
                </a:solidFill>
                <a:effectLst/>
                <a:latin typeface="Segoe UI" panose="020B0502040204020203" pitchFamily="34" charset="0"/>
              </a:rPr>
              <a:t>: 	This private channel is designed for early adoption change and technical leaders to coordinate on issues before sharing with the broad user audience that will also be included in this team. Conversations here are only viewable by private channel members. Files stored in this area are not accessible to general team members.</a:t>
            </a:r>
            <a:endPar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endParaRP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Technical Management</a:t>
            </a:r>
          </a:p>
          <a:p>
            <a:pPr marL="914400" indent="-914400">
              <a:lnSpc>
                <a:spcPct val="110000"/>
              </a:lnSpc>
              <a:spcBef>
                <a:spcPts val="600"/>
              </a:spcBef>
            </a:pPr>
            <a:r>
              <a:rPr lang="en-US" sz="1200" b="1" i="0" dirty="0">
                <a:solidFill>
                  <a:srgbClr val="242424"/>
                </a:solidFill>
                <a:effectLst/>
                <a:latin typeface="Segoe UI" panose="020B0502040204020203" pitchFamily="34" charset="0"/>
              </a:rPr>
              <a:t>Headline</a:t>
            </a:r>
            <a:r>
              <a:rPr lang="en-US" sz="1200" b="0" i="0" dirty="0">
                <a:solidFill>
                  <a:srgbClr val="242424"/>
                </a:solidFill>
                <a:effectLst/>
                <a:latin typeface="Segoe UI" panose="020B0502040204020203" pitchFamily="34" charset="0"/>
              </a:rPr>
              <a:t>: 	Your technical readiness channel</a:t>
            </a:r>
          </a:p>
          <a:p>
            <a:pPr marL="914400" indent="-914400">
              <a:lnSpc>
                <a:spcPct val="110000"/>
              </a:lnSpc>
              <a:spcBef>
                <a:spcPts val="600"/>
              </a:spcBef>
            </a:pPr>
            <a:r>
              <a:rPr lang="en-US" sz="1200" b="1" i="0" dirty="0" err="1">
                <a:solidFill>
                  <a:srgbClr val="242424"/>
                </a:solidFill>
                <a:effectLst/>
                <a:latin typeface="Segoe UI" panose="020B0502040204020203" pitchFamily="34" charset="0"/>
              </a:rPr>
              <a:t>Subheader</a:t>
            </a:r>
            <a:r>
              <a:rPr lang="en-US" sz="1200" b="0" i="0" dirty="0">
                <a:solidFill>
                  <a:srgbClr val="242424"/>
                </a:solidFill>
                <a:effectLst/>
                <a:latin typeface="Segoe UI" panose="020B0502040204020203" pitchFamily="34" charset="0"/>
              </a:rPr>
              <a:t>: 	Resources and conversations for IT Professionals</a:t>
            </a:r>
          </a:p>
          <a:p>
            <a:pPr marL="914400" indent="-914400">
              <a:lnSpc>
                <a:spcPct val="110000"/>
              </a:lnSpc>
              <a:spcBef>
                <a:spcPts val="600"/>
              </a:spcBef>
            </a:pPr>
            <a:r>
              <a:rPr lang="en-US" sz="1200" b="1" i="0" dirty="0">
                <a:solidFill>
                  <a:srgbClr val="242424"/>
                </a:solidFill>
                <a:effectLst/>
                <a:latin typeface="Segoe UI" panose="020B0502040204020203" pitchFamily="34" charset="0"/>
              </a:rPr>
              <a:t>Message</a:t>
            </a:r>
            <a:r>
              <a:rPr lang="en-US" sz="1200" b="0" i="0" dirty="0">
                <a:solidFill>
                  <a:srgbClr val="242424"/>
                </a:solidFill>
                <a:effectLst/>
                <a:latin typeface="Segoe UI" panose="020B0502040204020203" pitchFamily="34" charset="0"/>
              </a:rPr>
              <a:t>: 	This channel is designed to provide a place for tenant administrators and other IT professionals to collaborate on the configuration and technical administration of Copilot for Microsoft 365 services. Explore the links above to get up to speed on the technical readiness requirements that will need to be completed to implement Copilot capabilities in your tenant. Post your questions and the supporting Microsoft team will assist you. Resources pinned in this channel will help you get started. Please note, some video resources require access to YouTube.</a:t>
            </a:r>
          </a:p>
        </p:txBody>
      </p:sp>
    </p:spTree>
    <p:extLst>
      <p:ext uri="{BB962C8B-B14F-4D97-AF65-F5344CB8AC3E}">
        <p14:creationId xmlns:p14="http://schemas.microsoft.com/office/powerpoint/2010/main" val="243839538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64AF96-EB5D-39C8-8AA2-5422433C78BF}"/>
              </a:ext>
            </a:extLst>
          </p:cNvPr>
          <p:cNvSpPr>
            <a:spLocks noGrp="1"/>
          </p:cNvSpPr>
          <p:nvPr>
            <p:ph type="title"/>
          </p:nvPr>
        </p:nvSpPr>
        <p:spPr/>
        <p:txBody>
          <a:bodyPr/>
          <a:lstStyle/>
          <a:p>
            <a:r>
              <a:rPr lang="en-US" dirty="0"/>
              <a:t>SharePoint lists</a:t>
            </a:r>
          </a:p>
        </p:txBody>
      </p:sp>
      <p:sp>
        <p:nvSpPr>
          <p:cNvPr id="5" name="Rounded Rectangle 4">
            <a:extLst>
              <a:ext uri="{FF2B5EF4-FFF2-40B4-BE49-F238E27FC236}">
                <a16:creationId xmlns:a16="http://schemas.microsoft.com/office/drawing/2014/main" id="{AE0BF481-641D-9116-AEEC-1E5503EF7484}"/>
              </a:ext>
            </a:extLst>
          </p:cNvPr>
          <p:cNvSpPr/>
          <p:nvPr/>
        </p:nvSpPr>
        <p:spPr>
          <a:xfrm>
            <a:off x="416491" y="2645682"/>
            <a:ext cx="6939418" cy="731624"/>
          </a:xfrm>
          <a:prstGeom prst="roundRect">
            <a:avLst>
              <a:gd name="adj" fmla="val 29756"/>
            </a:avLst>
          </a:prstGeom>
          <a:solidFill>
            <a:schemeClr val="bg1"/>
          </a:solidFill>
          <a:ln w="9525">
            <a:gradFill>
              <a:gsLst>
                <a:gs pos="0">
                  <a:srgbClr val="7865C8"/>
                </a:gs>
                <a:gs pos="100000">
                  <a:srgbClr val="B54DCB"/>
                </a:gs>
              </a:gsLst>
              <a:lin ang="5400000" scaled="1"/>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spc="-32" dirty="0">
                <a:ln w="3175">
                  <a:noFill/>
                </a:ln>
                <a:gradFill flip="none">
                  <a:gsLst>
                    <a:gs pos="19000">
                      <a:srgbClr val="3E76D4"/>
                    </a:gs>
                    <a:gs pos="100000">
                      <a:srgbClr val="C73ECC"/>
                    </a:gs>
                  </a:gsLst>
                  <a:lin ang="2700000" scaled="1"/>
                  <a:tileRect/>
                </a:gradFill>
                <a:latin typeface="Segoe UI Semibold"/>
                <a:cs typeface="Segoe UI"/>
              </a:rPr>
              <a:t>Note: Lists must keep their URLs as listed to match the URLs in the SharePoint pages and Teams channel tabs.</a:t>
            </a:r>
            <a:endParaRPr lang="en-US" sz="1400" dirty="0"/>
          </a:p>
        </p:txBody>
      </p:sp>
      <p:sp>
        <p:nvSpPr>
          <p:cNvPr id="3" name="TextBox 2">
            <a:extLst>
              <a:ext uri="{FF2B5EF4-FFF2-40B4-BE49-F238E27FC236}">
                <a16:creationId xmlns:a16="http://schemas.microsoft.com/office/drawing/2014/main" id="{8C8CBCE3-F2E3-6A0A-2BA6-BC0F5055B498}"/>
              </a:ext>
            </a:extLst>
          </p:cNvPr>
          <p:cNvSpPr txBox="1"/>
          <p:nvPr/>
        </p:nvSpPr>
        <p:spPr>
          <a:xfrm>
            <a:off x="416491" y="3564921"/>
            <a:ext cx="6939418" cy="6232347"/>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10000"/>
              </a:lnSpc>
              <a:spcBef>
                <a:spcPts val="600"/>
              </a:spcBef>
              <a:buClrTx/>
              <a:buSzTx/>
              <a:buFontTx/>
              <a:buNone/>
              <a:tabLst/>
              <a:defRPr/>
            </a:pPr>
            <a:r>
              <a:rPr lang="en-US"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Adoption checklist</a:t>
            </a:r>
          </a:p>
          <a:p>
            <a:pPr marL="0" marR="0" lvl="0" indent="0" algn="l" defTabSz="457200" rtl="0" eaLnBrk="1" fontAlgn="auto" latinLnBrk="0" hangingPunct="1">
              <a:lnSpc>
                <a:spcPct val="110000"/>
              </a:lnSpc>
              <a:spcBef>
                <a:spcPts val="600"/>
              </a:spcBef>
              <a:buClrTx/>
              <a:buSzTx/>
              <a:buFontTx/>
              <a:buNone/>
              <a:tabLst/>
              <a:defRPr/>
            </a:pPr>
            <a:r>
              <a:rPr lang="en-US" sz="1400" b="0" i="0" dirty="0">
                <a:solidFill>
                  <a:srgbClr val="242424"/>
                </a:solidFill>
                <a:effectLst/>
              </a:rPr>
              <a:t>Driving adoption of Microsoft 365 Copilot is both unique and just like the adoption of any new technology. </a:t>
            </a:r>
            <a:r>
              <a:rPr lang="en-US" sz="1400" i="0" dirty="0">
                <a:solidFill>
                  <a:srgbClr val="242424"/>
                </a:solidFill>
                <a:effectLst/>
                <a:latin typeface="+mj-lt"/>
              </a:rPr>
              <a:t>It is a human centric action. </a:t>
            </a:r>
          </a:p>
          <a:p>
            <a:pPr marL="0" marR="0" lvl="0" indent="0" algn="l" defTabSz="457200" rtl="0" eaLnBrk="1" fontAlgn="auto" latinLnBrk="0" hangingPunct="1">
              <a:lnSpc>
                <a:spcPct val="110000"/>
              </a:lnSpc>
              <a:spcBef>
                <a:spcPts val="600"/>
              </a:spcBef>
              <a:buClrTx/>
              <a:buSzTx/>
              <a:buFontTx/>
              <a:buNone/>
              <a:tabLst/>
              <a:defRPr/>
            </a:pPr>
            <a:r>
              <a:rPr lang="en-US" sz="1400" b="0" i="0" dirty="0">
                <a:solidFill>
                  <a:srgbClr val="242424"/>
                </a:solidFill>
                <a:effectLst/>
                <a:latin typeface="Segoe UI"/>
                <a:cs typeface="Segoe UI"/>
              </a:rPr>
              <a:t>Below is the adoption checklist for your Copilot </a:t>
            </a:r>
            <a:r>
              <a:rPr lang="en-US" sz="1400" b="0" i="0" dirty="0" err="1">
                <a:solidFill>
                  <a:srgbClr val="242424"/>
                </a:solidFill>
                <a:effectLst/>
                <a:latin typeface="Segoe UI"/>
                <a:cs typeface="Segoe UI"/>
              </a:rPr>
              <a:t>CoE</a:t>
            </a:r>
            <a:r>
              <a:rPr lang="en-US" sz="1400" b="0" i="0" dirty="0">
                <a:solidFill>
                  <a:srgbClr val="242424"/>
                </a:solidFill>
                <a:effectLst/>
                <a:latin typeface="Segoe UI"/>
                <a:cs typeface="Segoe UI"/>
              </a:rPr>
              <a:t>. This list is a starting point and can be customized to fit your organization’s methods for sharing new service with your staff. Additionally, “CSV with schema” export of the list is available at </a:t>
            </a:r>
            <a:r>
              <a:rPr lang="en-US" sz="1400" b="0" i="0" dirty="0">
                <a:solidFill>
                  <a:srgbClr val="242424"/>
                </a:solidFill>
                <a:effectLst/>
                <a:latin typeface="Segoe UI"/>
                <a:cs typeface="Segoe UI"/>
                <a:hlinkClick r:id="rId3"/>
              </a:rPr>
              <a:t>here</a:t>
            </a:r>
            <a:r>
              <a:rPr lang="en-US" sz="1400" dirty="0">
                <a:solidFill>
                  <a:srgbClr val="242424"/>
                </a:solidFill>
                <a:latin typeface="Segoe UI"/>
                <a:cs typeface="Segoe UI"/>
              </a:rPr>
              <a:t>.</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Identify Technology Adoption Team members</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Participate in Art of the Possible workshop</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Install Copilot </a:t>
            </a:r>
            <a:r>
              <a:rPr lang="en-US" sz="1200" dirty="0" err="1">
                <a:solidFill>
                  <a:srgbClr val="242424"/>
                </a:solidFill>
                <a:latin typeface="Segoe UI" panose="020B0502040204020203" pitchFamily="34" charset="0"/>
              </a:rPr>
              <a:t>CoE</a:t>
            </a:r>
            <a:r>
              <a:rPr lang="en-US" sz="1200" dirty="0">
                <a:solidFill>
                  <a:srgbClr val="242424"/>
                </a:solidFill>
                <a:latin typeface="Segoe UI" panose="020B0502040204020203" pitchFamily="34" charset="0"/>
              </a:rPr>
              <a:t> Teams template</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Complete technical readiness work</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Select early adopter program users</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Train Copilot Champion Team</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Schedule Learning Series activities</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Deploy licenses</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Send welcome email and invite into Copilot </a:t>
            </a:r>
            <a:r>
              <a:rPr lang="en-US" sz="1200" dirty="0" err="1">
                <a:solidFill>
                  <a:srgbClr val="242424"/>
                </a:solidFill>
                <a:latin typeface="Segoe UI" panose="020B0502040204020203" pitchFamily="34" charset="0"/>
              </a:rPr>
              <a:t>CoE</a:t>
            </a:r>
            <a:r>
              <a:rPr lang="en-US" sz="1200" dirty="0">
                <a:solidFill>
                  <a:srgbClr val="242424"/>
                </a:solidFill>
                <a:latin typeface="Segoe UI" panose="020B0502040204020203" pitchFamily="34" charset="0"/>
              </a:rPr>
              <a:t> Team</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Schedule executive onboarding</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Schedule feedback roundtables</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Review Adoption Score reporting</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Microsoft feedback sessions</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Onboard executives to Executive Customer Advisory Board</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Conduct service health review</a:t>
            </a:r>
          </a:p>
          <a:p>
            <a:pPr marL="742950" lvl="1" indent="-285750">
              <a:lnSpc>
                <a:spcPct val="110000"/>
              </a:lnSpc>
              <a:spcBef>
                <a:spcPts val="600"/>
              </a:spcBef>
              <a:buFont typeface="Wingdings" panose="05000000000000000000" pitchFamily="2" charset="2"/>
              <a:buChar char="q"/>
              <a:defRPr/>
            </a:pPr>
            <a:r>
              <a:rPr lang="en-US" sz="1200" dirty="0">
                <a:solidFill>
                  <a:srgbClr val="242424"/>
                </a:solidFill>
                <a:latin typeface="Segoe UI" panose="020B0502040204020203" pitchFamily="34" charset="0"/>
              </a:rPr>
              <a:t>Nominate success stories</a:t>
            </a:r>
          </a:p>
        </p:txBody>
      </p:sp>
    </p:spTree>
    <p:extLst>
      <p:ext uri="{BB962C8B-B14F-4D97-AF65-F5344CB8AC3E}">
        <p14:creationId xmlns:p14="http://schemas.microsoft.com/office/powerpoint/2010/main" val="25761023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64AF96-EB5D-39C8-8AA2-5422433C78BF}"/>
              </a:ext>
            </a:extLst>
          </p:cNvPr>
          <p:cNvSpPr>
            <a:spLocks noGrp="1"/>
          </p:cNvSpPr>
          <p:nvPr>
            <p:ph type="title"/>
          </p:nvPr>
        </p:nvSpPr>
        <p:spPr/>
        <p:txBody>
          <a:bodyPr/>
          <a:lstStyle/>
          <a:p>
            <a:r>
              <a:rPr lang="en-US" dirty="0"/>
              <a:t>SharePoint pages</a:t>
            </a:r>
          </a:p>
        </p:txBody>
      </p:sp>
      <p:sp>
        <p:nvSpPr>
          <p:cNvPr id="5" name="Rounded Rectangle 4">
            <a:extLst>
              <a:ext uri="{FF2B5EF4-FFF2-40B4-BE49-F238E27FC236}">
                <a16:creationId xmlns:a16="http://schemas.microsoft.com/office/drawing/2014/main" id="{C96E807D-48E6-BF5C-E563-2FC9F833ED60}"/>
              </a:ext>
            </a:extLst>
          </p:cNvPr>
          <p:cNvSpPr/>
          <p:nvPr/>
        </p:nvSpPr>
        <p:spPr>
          <a:xfrm>
            <a:off x="416491" y="2645682"/>
            <a:ext cx="6939418" cy="731624"/>
          </a:xfrm>
          <a:prstGeom prst="roundRect">
            <a:avLst>
              <a:gd name="adj" fmla="val 29756"/>
            </a:avLst>
          </a:prstGeom>
          <a:solidFill>
            <a:schemeClr val="bg1"/>
          </a:solidFill>
          <a:ln w="9525">
            <a:gradFill>
              <a:gsLst>
                <a:gs pos="0">
                  <a:srgbClr val="7865C8"/>
                </a:gs>
                <a:gs pos="100000">
                  <a:srgbClr val="B54DCB"/>
                </a:gs>
              </a:gsLst>
              <a:lin ang="5400000" scaled="1"/>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0" i="0" dirty="0">
                <a:solidFill>
                  <a:srgbClr val="242424"/>
                </a:solidFill>
                <a:effectLst/>
                <a:latin typeface="Segoe UI" panose="020B0502040204020203" pitchFamily="34" charset="0"/>
              </a:rPr>
              <a:t>Note: Pages must keep their file names as listed to match the URLs in the Teams channel tabs.</a:t>
            </a:r>
            <a:endParaRPr lang="en-US" sz="1400" dirty="0">
              <a:highlight>
                <a:srgbClr val="FFFF00"/>
              </a:highlight>
            </a:endParaRPr>
          </a:p>
        </p:txBody>
      </p:sp>
      <p:sp>
        <p:nvSpPr>
          <p:cNvPr id="3" name="TextBox 2">
            <a:extLst>
              <a:ext uri="{FF2B5EF4-FFF2-40B4-BE49-F238E27FC236}">
                <a16:creationId xmlns:a16="http://schemas.microsoft.com/office/drawing/2014/main" id="{8C8CBCE3-F2E3-6A0A-2BA6-BC0F5055B498}"/>
              </a:ext>
            </a:extLst>
          </p:cNvPr>
          <p:cNvSpPr txBox="1"/>
          <p:nvPr/>
        </p:nvSpPr>
        <p:spPr>
          <a:xfrm>
            <a:off x="416491" y="3676919"/>
            <a:ext cx="6939418" cy="5659560"/>
          </a:xfrm>
          <a:prstGeom prst="rect">
            <a:avLst/>
          </a:prstGeom>
          <a:noFill/>
        </p:spPr>
        <p:txBody>
          <a:bodyPr wrap="square" lIns="91440" tIns="45720" rIns="91440" bIns="45720" anchor="t">
            <a:noAutofit/>
          </a:bodyPr>
          <a:lstStyle/>
          <a:p>
            <a:pPr marL="0" marR="0" lvl="0" indent="0" algn="l" defTabSz="457200" rtl="0" eaLnBrk="1" fontAlgn="auto" latinLnBrk="0" hangingPunct="1">
              <a:lnSpc>
                <a:spcPct val="110000"/>
              </a:lnSpc>
              <a:spcBef>
                <a:spcPts val="600"/>
              </a:spcBef>
              <a:buClrTx/>
              <a:buSzTx/>
              <a:buFontTx/>
              <a:buNone/>
              <a:tabLst/>
              <a:defRPr/>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TrainingHome.aspx</a:t>
            </a:r>
          </a:p>
          <a:p>
            <a:pPr marL="0" marR="0" lvl="0" indent="0" algn="l" defTabSz="457200" rtl="0" eaLnBrk="1" fontAlgn="auto" latinLnBrk="0" hangingPunct="1">
              <a:lnSpc>
                <a:spcPct val="110000"/>
              </a:lnSpc>
              <a:spcBef>
                <a:spcPts val="600"/>
              </a:spcBef>
              <a:buClrTx/>
              <a:buSzTx/>
              <a:buFontTx/>
              <a:buNone/>
              <a:tabLst/>
              <a:defRPr/>
            </a:pPr>
            <a:r>
              <a:rPr lang="en-US" sz="1200" b="0" i="0" dirty="0">
                <a:solidFill>
                  <a:srgbClr val="242424"/>
                </a:solidFill>
                <a:effectLst/>
                <a:latin typeface="Segoe UI" panose="020B0502040204020203" pitchFamily="34" charset="0"/>
              </a:rPr>
              <a:t>Replacement homepage for the site. Contains a link to </a:t>
            </a:r>
            <a:r>
              <a:rPr lang="en-US" sz="1200" b="0" i="0" u="sng" dirty="0">
                <a:solidFill>
                  <a:srgbClr val="881798"/>
                </a:solidFill>
                <a:effectLst/>
                <a:latin typeface="Segoe UI" panose="020B0502040204020203" pitchFamily="34" charset="0"/>
                <a:hlinkClick r:id="rId3"/>
              </a:rPr>
              <a:t>https://aka.ms/CopilotCapabilities</a:t>
            </a:r>
            <a:r>
              <a:rPr lang="en-US" sz="1200" b="0" i="0" dirty="0">
                <a:solidFill>
                  <a:srgbClr val="242424"/>
                </a:solidFill>
                <a:effectLst/>
                <a:latin typeface="Segoe UI" panose="020B0502040204020203" pitchFamily="34" charset="0"/>
              </a:rPr>
              <a:t> and a news webpart.</a:t>
            </a:r>
            <a:endParaRPr kumimoji="0" lang="en-US" sz="1200" b="0" i="0" u="none" strike="noStrike" kern="1200" cap="none" spc="0" normalizeH="0" baseline="0" noProof="0" dirty="0">
              <a:ln>
                <a:noFill/>
              </a:ln>
              <a:solidFill>
                <a:srgbClr val="000000"/>
              </a:solidFill>
              <a:effectLst/>
              <a:uLnTx/>
              <a:uFillTx/>
              <a:latin typeface="Segoe UI"/>
              <a:ea typeface="+mn-ea"/>
              <a:cs typeface="Segoe UI Semilight"/>
              <a:hlinkClick r:id="rId4"/>
            </a:endParaRPr>
          </a:p>
          <a:p>
            <a:pPr>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Meet-your-FlightCrew.aspx</a:t>
            </a:r>
          </a:p>
          <a:p>
            <a:pPr>
              <a:lnSpc>
                <a:spcPct val="110000"/>
              </a:lnSpc>
              <a:spcBef>
                <a:spcPts val="600"/>
              </a:spcBef>
            </a:pPr>
            <a:r>
              <a:rPr lang="en-US" sz="1200" dirty="0">
                <a:solidFill>
                  <a:srgbClr val="242424"/>
                </a:solidFill>
                <a:latin typeface="Segoe UI" panose="020B0502040204020203" pitchFamily="34" charset="0"/>
              </a:rPr>
              <a:t>Placeholder page for information about your internal Copilot Flight Crew Program of champions and peer-trainers. Meant to be used along with the Champions Management Platform installed as part of the </a:t>
            </a:r>
            <a:r>
              <a:rPr lang="en-US" sz="1200" dirty="0" err="1">
                <a:solidFill>
                  <a:srgbClr val="242424"/>
                </a:solidFill>
                <a:latin typeface="Segoe UI" panose="020B0502040204020203" pitchFamily="34" charset="0"/>
              </a:rPr>
              <a:t>CoE</a:t>
            </a:r>
            <a:r>
              <a:rPr lang="en-US" sz="1200" dirty="0">
                <a:solidFill>
                  <a:srgbClr val="242424"/>
                </a:solidFill>
                <a:latin typeface="Segoe UI" panose="020B0502040204020203" pitchFamily="34" charset="0"/>
              </a:rPr>
              <a:t>.</a:t>
            </a:r>
          </a:p>
          <a:p>
            <a:pPr>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News-and-Updates.aspx</a:t>
            </a:r>
          </a:p>
          <a:p>
            <a:pPr>
              <a:lnSpc>
                <a:spcPct val="110000"/>
              </a:lnSpc>
              <a:spcBef>
                <a:spcPts val="600"/>
              </a:spcBef>
            </a:pPr>
            <a:r>
              <a:rPr lang="en-US" sz="1200" dirty="0">
                <a:solidFill>
                  <a:srgbClr val="242424"/>
                </a:solidFill>
                <a:latin typeface="Segoe UI" panose="020B0502040204020203" pitchFamily="34" charset="0"/>
              </a:rPr>
              <a:t>Contains a News web part which will contain the EAP &amp; Copilot news delivered by the Power Automate flows.</a:t>
            </a:r>
          </a:p>
          <a:p>
            <a:pPr>
              <a:lnSpc>
                <a:spcPct val="110000"/>
              </a:lnSpc>
              <a:spcBef>
                <a:spcPts val="600"/>
              </a:spcBef>
              <a:defRPr/>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AI,-Copilot-and-ChatGPT-on-Microsoft-Mechanics.aspx</a:t>
            </a:r>
          </a:p>
          <a:p>
            <a:pPr>
              <a:lnSpc>
                <a:spcPct val="110000"/>
              </a:lnSpc>
              <a:spcBef>
                <a:spcPts val="600"/>
              </a:spcBef>
            </a:pPr>
            <a:r>
              <a:rPr lang="en-US" sz="1200" b="0" i="0" dirty="0">
                <a:solidFill>
                  <a:srgbClr val="242424"/>
                </a:solidFill>
                <a:effectLst/>
                <a:latin typeface="Segoe UI" panose="020B0502040204020203" pitchFamily="34" charset="0"/>
              </a:rPr>
              <a:t>Contains a link to the </a:t>
            </a:r>
            <a:r>
              <a:rPr lang="en-US" sz="1200" b="0" i="0" dirty="0">
                <a:solidFill>
                  <a:srgbClr val="242424"/>
                </a:solidFill>
                <a:effectLst/>
                <a:latin typeface="inherit"/>
              </a:rPr>
              <a:t>Microsoft Mechanics</a:t>
            </a:r>
            <a:r>
              <a:rPr lang="en-US" sz="1200" b="0" i="0" dirty="0">
                <a:solidFill>
                  <a:srgbClr val="242424"/>
                </a:solidFill>
                <a:effectLst/>
                <a:latin typeface="Segoe UI" panose="020B0502040204020203" pitchFamily="34" charset="0"/>
              </a:rPr>
              <a:t> </a:t>
            </a:r>
            <a:r>
              <a:rPr lang="en-US" sz="1200" b="0" i="0" dirty="0">
                <a:solidFill>
                  <a:srgbClr val="242424"/>
                </a:solidFill>
                <a:effectLst/>
                <a:latin typeface="Segoe UI" panose="020B0502040204020203" pitchFamily="34" charset="0"/>
                <a:hlinkClick r:id="rId5"/>
              </a:rPr>
              <a:t>playlist</a:t>
            </a:r>
            <a:r>
              <a:rPr lang="en-US" sz="1200" b="0" i="0" dirty="0">
                <a:solidFill>
                  <a:srgbClr val="242424"/>
                </a:solidFill>
                <a:effectLst/>
                <a:latin typeface="Segoe UI" panose="020B0502040204020203" pitchFamily="34" charset="0"/>
              </a:rPr>
              <a:t> and YouTube web parts for each of the four videos in the playlist for direct access.</a:t>
            </a:r>
          </a:p>
          <a:p>
            <a:pPr>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Adoption-Best-Practices.aspx</a:t>
            </a:r>
          </a:p>
          <a:p>
            <a:pPr marL="0" marR="0" lvl="0" indent="0" algn="l" defTabSz="457200" rtl="0" eaLnBrk="1" fontAlgn="auto" latinLnBrk="0" hangingPunct="1">
              <a:lnSpc>
                <a:spcPct val="110000"/>
              </a:lnSpc>
              <a:spcBef>
                <a:spcPts val="600"/>
              </a:spcBef>
              <a:buClrTx/>
              <a:buSzTx/>
              <a:buFontTx/>
              <a:buNone/>
              <a:tabLst/>
              <a:defRPr/>
            </a:pPr>
            <a:r>
              <a:rPr kumimoji="0" lang="en-US" sz="1200" b="0" i="0" u="none" strike="noStrike" kern="1200" cap="none" spc="0" normalizeH="0" baseline="0" noProof="0" dirty="0">
                <a:ln>
                  <a:noFill/>
                </a:ln>
                <a:solidFill>
                  <a:srgbClr val="242424"/>
                </a:solidFill>
                <a:effectLst/>
                <a:uLnTx/>
                <a:uFillTx/>
                <a:latin typeface="Segoe UI" panose="020B0502040204020203" pitchFamily="34" charset="0"/>
                <a:ea typeface="+mn-ea"/>
                <a:cs typeface="+mn-cs"/>
              </a:rPr>
              <a:t>Contains a link to and an embedded List web part containing the Adoption Checklist for EAP list. See below in the SharePoint Lists section for details on this list.</a:t>
            </a:r>
          </a:p>
          <a:p>
            <a:pPr marR="0" lvl="0" indent="0" fontAlgn="auto">
              <a:lnSpc>
                <a:spcPct val="110000"/>
              </a:lnSpc>
              <a:spcBef>
                <a:spcPts val="600"/>
              </a:spcBef>
              <a:buClrTx/>
              <a:buSzTx/>
              <a:buFontTx/>
              <a:buNone/>
              <a:tabLst/>
              <a:defRPr/>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Copilot-Capabilities.aspx</a:t>
            </a:r>
          </a:p>
          <a:p>
            <a:pPr marL="0" marR="0" lvl="0" indent="0" algn="l" defTabSz="457200" rtl="0" eaLnBrk="1" fontAlgn="auto" latinLnBrk="0" hangingPunct="1">
              <a:lnSpc>
                <a:spcPct val="110000"/>
              </a:lnSpc>
              <a:spcBef>
                <a:spcPts val="600"/>
              </a:spcBef>
              <a:buClrTx/>
              <a:buSzTx/>
              <a:buFontTx/>
              <a:buNone/>
              <a:tabLst/>
              <a:defRPr/>
            </a:pPr>
            <a:r>
              <a:rPr lang="en-US" sz="1200" b="0" i="0" dirty="0">
                <a:solidFill>
                  <a:srgbClr val="242424"/>
                </a:solidFill>
                <a:effectLst/>
                <a:latin typeface="Segoe UI" panose="020B0502040204020203" pitchFamily="34" charset="0"/>
              </a:rPr>
              <a:t>Contains a link to </a:t>
            </a:r>
            <a:r>
              <a:rPr lang="en-US" sz="1200" b="0" i="0" u="sng" dirty="0">
                <a:solidFill>
                  <a:srgbClr val="881798"/>
                </a:solidFill>
                <a:effectLst/>
                <a:latin typeface="Segoe UI" panose="020B0502040204020203" pitchFamily="34" charset="0"/>
                <a:hlinkClick r:id="rId6"/>
              </a:rPr>
              <a:t>https://aka.ms/copilotforendusers</a:t>
            </a:r>
            <a:r>
              <a:rPr lang="en-US" sz="1200" b="0" i="0" dirty="0">
                <a:solidFill>
                  <a:srgbClr val="242424"/>
                </a:solidFill>
                <a:effectLst/>
                <a:latin typeface="Segoe UI" panose="020B0502040204020203" pitchFamily="34" charset="0"/>
              </a:rPr>
              <a:t>.</a:t>
            </a:r>
          </a:p>
        </p:txBody>
      </p:sp>
    </p:spTree>
    <p:extLst>
      <p:ext uri="{BB962C8B-B14F-4D97-AF65-F5344CB8AC3E}">
        <p14:creationId xmlns:p14="http://schemas.microsoft.com/office/powerpoint/2010/main" val="152079378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64AF96-EB5D-39C8-8AA2-5422433C78BF}"/>
              </a:ext>
            </a:extLst>
          </p:cNvPr>
          <p:cNvSpPr>
            <a:spLocks noGrp="1"/>
          </p:cNvSpPr>
          <p:nvPr>
            <p:ph type="title"/>
          </p:nvPr>
        </p:nvSpPr>
        <p:spPr/>
        <p:txBody>
          <a:bodyPr/>
          <a:lstStyle/>
          <a:p>
            <a:r>
              <a:rPr lang="en-US" dirty="0"/>
              <a:t>SharePoint pages (continued)</a:t>
            </a:r>
          </a:p>
        </p:txBody>
      </p:sp>
      <p:sp>
        <p:nvSpPr>
          <p:cNvPr id="14" name="Rounded Rectangle 4">
            <a:extLst>
              <a:ext uri="{FF2B5EF4-FFF2-40B4-BE49-F238E27FC236}">
                <a16:creationId xmlns:a16="http://schemas.microsoft.com/office/drawing/2014/main" id="{C912DDE8-8946-28D6-AF9C-E3BD96890676}"/>
              </a:ext>
            </a:extLst>
          </p:cNvPr>
          <p:cNvSpPr/>
          <p:nvPr/>
        </p:nvSpPr>
        <p:spPr>
          <a:xfrm>
            <a:off x="416491" y="1499463"/>
            <a:ext cx="6939418" cy="731624"/>
          </a:xfrm>
          <a:prstGeom prst="roundRect">
            <a:avLst>
              <a:gd name="adj" fmla="val 29756"/>
            </a:avLst>
          </a:prstGeom>
          <a:solidFill>
            <a:schemeClr val="bg1"/>
          </a:solidFill>
          <a:ln w="9525">
            <a:gradFill>
              <a:gsLst>
                <a:gs pos="0">
                  <a:srgbClr val="7865C8"/>
                </a:gs>
                <a:gs pos="100000">
                  <a:srgbClr val="B54DCB"/>
                </a:gs>
              </a:gsLst>
              <a:lin ang="5400000" scaled="1"/>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0" i="0" dirty="0">
                <a:solidFill>
                  <a:srgbClr val="242424"/>
                </a:solidFill>
                <a:effectLst/>
                <a:latin typeface="Segoe UI" panose="020B0502040204020203" pitchFamily="34" charset="0"/>
              </a:rPr>
              <a:t>Note: Pages must keep their file names as listed to match the URLs in the Teams channel tabs.</a:t>
            </a:r>
            <a:endParaRPr lang="en-US" sz="1400" dirty="0">
              <a:highlight>
                <a:srgbClr val="FFFF00"/>
              </a:highlight>
            </a:endParaRPr>
          </a:p>
        </p:txBody>
      </p:sp>
      <p:sp>
        <p:nvSpPr>
          <p:cNvPr id="3" name="TextBox 2" descr="Screenshot showing the filter dropdown is set to Page properties, Property name is NewsSource equals Microsoft 365 Copilot EAP Announcements.">
            <a:extLst>
              <a:ext uri="{FF2B5EF4-FFF2-40B4-BE49-F238E27FC236}">
                <a16:creationId xmlns:a16="http://schemas.microsoft.com/office/drawing/2014/main" id="{8C8CBCE3-F2E3-6A0A-2BA6-BC0F5055B498}"/>
              </a:ext>
            </a:extLst>
          </p:cNvPr>
          <p:cNvSpPr txBox="1"/>
          <p:nvPr/>
        </p:nvSpPr>
        <p:spPr>
          <a:xfrm>
            <a:off x="416491" y="2428590"/>
            <a:ext cx="6939418" cy="560231"/>
          </a:xfrm>
          <a:prstGeom prst="rect">
            <a:avLst/>
          </a:prstGeom>
          <a:noFill/>
        </p:spPr>
        <p:txBody>
          <a:bodyPr wrap="square" lIns="91440" tIns="45720" rIns="91440" bIns="45720" anchor="t">
            <a:noAutofit/>
          </a:bodyPr>
          <a:lstStyle/>
          <a:p>
            <a:pPr marR="0" lvl="0" indent="0" fontAlgn="auto">
              <a:lnSpc>
                <a:spcPct val="110000"/>
              </a:lnSpc>
              <a:spcBef>
                <a:spcPts val="600"/>
              </a:spcBef>
              <a:spcAft>
                <a:spcPts val="0"/>
              </a:spcAft>
              <a:buClrTx/>
              <a:buSzTx/>
              <a:buFontTx/>
              <a:buNone/>
              <a:tabLst/>
              <a:defRPr/>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Microsoft-365-Copilot-Blog-Updates.aspx</a:t>
            </a:r>
          </a:p>
          <a:p>
            <a:pPr algn="l"/>
            <a:r>
              <a:rPr lang="en-US" sz="1200" dirty="0">
                <a:solidFill>
                  <a:srgbClr val="242424"/>
                </a:solidFill>
                <a:latin typeface="Segoe UI" panose="020B0502040204020203" pitchFamily="34" charset="0"/>
              </a:rPr>
              <a:t>Contains a News web part with the following Filter applied:</a:t>
            </a:r>
            <a:endParaRPr kumimoji="0" lang="en-US" sz="1200" u="none" strike="noStrike" kern="1200" cap="none" spc="0" normalizeH="0" baseline="0" noProof="0" dirty="0">
              <a:ln>
                <a:noFill/>
              </a:ln>
              <a:solidFill>
                <a:srgbClr val="242424"/>
              </a:solidFill>
              <a:uLnTx/>
              <a:uFillTx/>
              <a:latin typeface="Segoe UI" panose="020B0502040204020203" pitchFamily="34" charset="0"/>
              <a:ea typeface="+mn-ea"/>
              <a:cs typeface="+mn-cs"/>
            </a:endParaRPr>
          </a:p>
        </p:txBody>
      </p:sp>
      <p:pic>
        <p:nvPicPr>
          <p:cNvPr id="16" name="Picture 15" descr="Screenshot showing the FIlter set to Page properties, and the Property name set to NewsSource Equals Microsoft 365 Copilot Public Blog.">
            <a:extLst>
              <a:ext uri="{FF2B5EF4-FFF2-40B4-BE49-F238E27FC236}">
                <a16:creationId xmlns:a16="http://schemas.microsoft.com/office/drawing/2014/main" id="{6C7237AB-17FD-13DE-7B6E-1FEAF9F1D341}"/>
              </a:ext>
            </a:extLst>
          </p:cNvPr>
          <p:cNvPicPr>
            <a:picLocks noChangeAspect="1"/>
          </p:cNvPicPr>
          <p:nvPr/>
        </p:nvPicPr>
        <p:blipFill>
          <a:blip r:embed="rId3"/>
          <a:stretch>
            <a:fillRect/>
          </a:stretch>
        </p:blipFill>
        <p:spPr>
          <a:xfrm>
            <a:off x="1174611" y="3074759"/>
            <a:ext cx="2711589" cy="2400423"/>
          </a:xfrm>
          <a:prstGeom prst="rect">
            <a:avLst/>
          </a:prstGeom>
        </p:spPr>
      </p:pic>
      <p:sp>
        <p:nvSpPr>
          <p:cNvPr id="17" name="TextBox 16">
            <a:extLst>
              <a:ext uri="{FF2B5EF4-FFF2-40B4-BE49-F238E27FC236}">
                <a16:creationId xmlns:a16="http://schemas.microsoft.com/office/drawing/2014/main" id="{602152A5-6A6F-C1E9-670B-37ACB74B033D}"/>
              </a:ext>
            </a:extLst>
          </p:cNvPr>
          <p:cNvSpPr txBox="1"/>
          <p:nvPr/>
        </p:nvSpPr>
        <p:spPr>
          <a:xfrm>
            <a:off x="416491" y="5561120"/>
            <a:ext cx="6939418" cy="3219015"/>
          </a:xfrm>
          <a:prstGeom prst="rect">
            <a:avLst/>
          </a:prstGeom>
          <a:noFill/>
        </p:spPr>
        <p:txBody>
          <a:bodyPr wrap="square" lIns="91440" tIns="45720" rIns="91440" bIns="45720" anchor="t">
            <a:noAutofit/>
          </a:bodyPr>
          <a:lstStyle/>
          <a:p>
            <a:pPr marR="0" lvl="0" indent="0" fontAlgn="auto">
              <a:lnSpc>
                <a:spcPct val="110000"/>
              </a:lnSpc>
              <a:spcBef>
                <a:spcPts val="600"/>
              </a:spcBef>
              <a:spcAft>
                <a:spcPts val="600"/>
              </a:spcAft>
              <a:buClrTx/>
              <a:buSzTx/>
              <a:buFontTx/>
              <a:buNone/>
              <a:tabLst/>
              <a:defRPr/>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Technical-Readiness.aspx</a:t>
            </a:r>
          </a:p>
          <a:p>
            <a:pPr algn="l">
              <a:lnSpc>
                <a:spcPct val="110000"/>
              </a:lnSpc>
              <a:spcBef>
                <a:spcPts val="600"/>
              </a:spcBef>
              <a:spcAft>
                <a:spcPts val="600"/>
              </a:spcAft>
            </a:pPr>
            <a:r>
              <a:rPr lang="en-US" sz="1200" b="0" i="0" dirty="0">
                <a:solidFill>
                  <a:srgbClr val="242424"/>
                </a:solidFill>
                <a:effectLst/>
                <a:latin typeface="Segoe UI" panose="020B0502040204020203" pitchFamily="34" charset="0"/>
              </a:rPr>
              <a:t>Contains the following links to readiness resources:</a:t>
            </a:r>
          </a:p>
          <a:p>
            <a:pPr marL="171450" indent="-171450" algn="l">
              <a:lnSpc>
                <a:spcPct val="110000"/>
              </a:lnSpc>
              <a:spcBef>
                <a:spcPts val="600"/>
              </a:spcBef>
              <a:spcAft>
                <a:spcPts val="600"/>
              </a:spcAft>
              <a:buFont typeface="Arial" panose="020B0604020202020204" pitchFamily="34" charset="0"/>
              <a:buChar char="•"/>
            </a:pPr>
            <a:r>
              <a:rPr lang="en-US" sz="1200" b="1" dirty="0">
                <a:solidFill>
                  <a:srgbClr val="242424"/>
                </a:solidFill>
                <a:latin typeface="Segoe UI" panose="020B0502040204020203" pitchFamily="34" charset="0"/>
              </a:rPr>
              <a:t>Copilot Adoption Hub</a:t>
            </a:r>
            <a:r>
              <a:rPr lang="en-US" sz="1200" dirty="0">
                <a:solidFill>
                  <a:srgbClr val="242424"/>
                </a:solidFill>
                <a:latin typeface="Segoe UI" panose="020B0502040204020203" pitchFamily="34" charset="0"/>
              </a:rPr>
              <a:t>: </a:t>
            </a:r>
            <a:r>
              <a:rPr lang="en-US" sz="1200" b="0" i="0" u="sng" dirty="0">
                <a:solidFill>
                  <a:srgbClr val="881798"/>
                </a:solidFill>
                <a:effectLst/>
                <a:latin typeface="Segoe UI" panose="020B0502040204020203" pitchFamily="34" charset="0"/>
                <a:hlinkClick r:id="rId4"/>
              </a:rPr>
              <a:t>https://adoption.microsoft.com/Copilot</a:t>
            </a:r>
            <a:endParaRPr lang="en-US" sz="1200" u="sng" dirty="0">
              <a:solidFill>
                <a:srgbClr val="242424"/>
              </a:solidFill>
              <a:latin typeface="Segoe UI" panose="020B0502040204020203" pitchFamily="34" charset="0"/>
            </a:endParaRPr>
          </a:p>
          <a:p>
            <a:pPr marL="628650" lvl="1" indent="-171450">
              <a:lnSpc>
                <a:spcPct val="110000"/>
              </a:lnSpc>
              <a:spcBef>
                <a:spcPts val="600"/>
              </a:spcBef>
              <a:spcAft>
                <a:spcPts val="600"/>
              </a:spcAft>
              <a:buFont typeface="Arial" panose="020B0604020202020204" pitchFamily="34" charset="0"/>
              <a:buChar char="•"/>
            </a:pPr>
            <a:r>
              <a:rPr lang="en-US" sz="1200" b="0" i="0" dirty="0">
                <a:solidFill>
                  <a:srgbClr val="242424"/>
                </a:solidFill>
                <a:effectLst/>
                <a:latin typeface="Segoe UI" panose="020B0502040204020203" pitchFamily="34" charset="0"/>
              </a:rPr>
              <a:t>Technical requirements: </a:t>
            </a:r>
            <a:r>
              <a:rPr lang="en-US" sz="1200" b="0" i="0" u="sng" dirty="0">
                <a:solidFill>
                  <a:srgbClr val="881798"/>
                </a:solidFill>
                <a:effectLst/>
                <a:latin typeface="Segoe UI" panose="020B0502040204020203" pitchFamily="34" charset="0"/>
                <a:hlinkClick r:id="rId5"/>
              </a:rPr>
              <a:t>https://learn.microsoft.com/microsoft-365/admin/copilot/m365-copilot-setup?view=o365-worldwide</a:t>
            </a:r>
            <a:endParaRPr lang="en-US" sz="1200" u="sng" dirty="0">
              <a:solidFill>
                <a:srgbClr val="242424"/>
              </a:solidFill>
              <a:latin typeface="Segoe UI" panose="020B0502040204020203" pitchFamily="34" charset="0"/>
            </a:endParaRPr>
          </a:p>
          <a:p>
            <a:pPr marL="628650" lvl="1" indent="-171450">
              <a:lnSpc>
                <a:spcPct val="110000"/>
              </a:lnSpc>
              <a:spcBef>
                <a:spcPts val="600"/>
              </a:spcBef>
              <a:spcAft>
                <a:spcPts val="600"/>
              </a:spcAft>
              <a:buFont typeface="Arial" panose="020B0604020202020204" pitchFamily="34" charset="0"/>
              <a:buChar char="•"/>
            </a:pPr>
            <a:r>
              <a:rPr lang="en-US" sz="1200" b="0" i="0" dirty="0">
                <a:solidFill>
                  <a:srgbClr val="242424"/>
                </a:solidFill>
                <a:effectLst/>
                <a:latin typeface="Segoe UI" panose="020B0502040204020203" pitchFamily="34" charset="0"/>
              </a:rPr>
              <a:t>Data, Privacy, and Security for Microsoft 365 Copilot: </a:t>
            </a:r>
            <a:r>
              <a:rPr lang="en-US" sz="1200" b="0" i="0" u="sng" dirty="0">
                <a:solidFill>
                  <a:srgbClr val="881798"/>
                </a:solidFill>
                <a:effectLst/>
                <a:latin typeface="Segoe UI" panose="020B0502040204020203" pitchFamily="34" charset="0"/>
                <a:hlinkClick r:id="rId6"/>
              </a:rPr>
              <a:t>https://learn.microsoft.com/deployoffice/privacy/microsoft-365-copilot</a:t>
            </a:r>
            <a:endParaRPr lang="en-US" sz="1200" u="sng" dirty="0">
              <a:solidFill>
                <a:srgbClr val="242424"/>
              </a:solidFill>
              <a:latin typeface="Segoe UI" panose="020B0502040204020203" pitchFamily="34" charset="0"/>
            </a:endParaRPr>
          </a:p>
          <a:p>
            <a:pPr marL="628650" lvl="1" indent="-171450">
              <a:lnSpc>
                <a:spcPct val="110000"/>
              </a:lnSpc>
              <a:spcBef>
                <a:spcPts val="600"/>
              </a:spcBef>
              <a:spcAft>
                <a:spcPts val="600"/>
              </a:spcAft>
              <a:buFont typeface="Arial" panose="020B0604020202020204" pitchFamily="34" charset="0"/>
              <a:buChar char="•"/>
            </a:pPr>
            <a:r>
              <a:rPr lang="en-US" sz="1200" b="0" i="0" dirty="0">
                <a:solidFill>
                  <a:srgbClr val="242424"/>
                </a:solidFill>
                <a:effectLst/>
                <a:latin typeface="Segoe UI" panose="020B0502040204020203" pitchFamily="34" charset="0"/>
              </a:rPr>
              <a:t>Technical Training: </a:t>
            </a:r>
            <a:r>
              <a:rPr lang="en-US" sz="1200" b="0" i="0" dirty="0" err="1">
                <a:solidFill>
                  <a:srgbClr val="242424"/>
                </a:solidFill>
                <a:effectLst/>
                <a:latin typeface="Segoe UI" panose="020B0502040204020203" pitchFamily="34" charset="0"/>
              </a:rPr>
              <a:t>SitePages</a:t>
            </a:r>
            <a:r>
              <a:rPr lang="en-US" sz="1200" b="0" i="0" dirty="0">
                <a:solidFill>
                  <a:srgbClr val="242424"/>
                </a:solidFill>
                <a:effectLst/>
                <a:latin typeface="Segoe UI" panose="020B0502040204020203" pitchFamily="34" charset="0"/>
              </a:rPr>
              <a:t> / AI,-Copilot-and-ChatGPT-on-Microsoft-Mechanics.aspx</a:t>
            </a:r>
          </a:p>
          <a:p>
            <a:pPr marL="628650" lvl="1" indent="-171450">
              <a:lnSpc>
                <a:spcPct val="110000"/>
              </a:lnSpc>
              <a:spcBef>
                <a:spcPts val="600"/>
              </a:spcBef>
              <a:spcAft>
                <a:spcPts val="600"/>
              </a:spcAft>
              <a:buFont typeface="Arial" panose="020B0604020202020204" pitchFamily="34" charset="0"/>
              <a:buChar char="•"/>
            </a:pPr>
            <a:r>
              <a:rPr lang="en-US" sz="1200" b="0" i="0" dirty="0">
                <a:solidFill>
                  <a:srgbClr val="242424"/>
                </a:solidFill>
                <a:effectLst/>
                <a:latin typeface="inherit"/>
              </a:rPr>
              <a:t>Microsoft 365</a:t>
            </a:r>
            <a:r>
              <a:rPr lang="en-US" sz="1200" b="0" i="0" dirty="0">
                <a:solidFill>
                  <a:srgbClr val="242424"/>
                </a:solidFill>
                <a:effectLst/>
                <a:latin typeface="Segoe UI" panose="020B0502040204020203" pitchFamily="34" charset="0"/>
              </a:rPr>
              <a:t> Copilot Community: </a:t>
            </a:r>
            <a:r>
              <a:rPr lang="en-US" sz="1200" b="0" i="0" u="sng" dirty="0">
                <a:solidFill>
                  <a:srgbClr val="881798"/>
                </a:solidFill>
                <a:effectLst/>
                <a:latin typeface="Segoe UI" panose="020B0502040204020203" pitchFamily="34" charset="0"/>
                <a:hlinkClick r:id="rId7"/>
              </a:rPr>
              <a:t>https://techcommunity.microsoft.com/t5/microsoft-365-copilot/bd-p/Microsoft365Copilot</a:t>
            </a:r>
            <a:endParaRPr lang="en-US" sz="1200"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50843526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64AF96-EB5D-39C8-8AA2-5422433C78BF}"/>
              </a:ext>
            </a:extLst>
          </p:cNvPr>
          <p:cNvSpPr>
            <a:spLocks noGrp="1"/>
          </p:cNvSpPr>
          <p:nvPr>
            <p:ph type="title"/>
          </p:nvPr>
        </p:nvSpPr>
        <p:spPr/>
        <p:txBody>
          <a:bodyPr/>
          <a:lstStyle/>
          <a:p>
            <a:r>
              <a:rPr lang="en-US" dirty="0"/>
              <a:t>SharePoint navigation</a:t>
            </a:r>
          </a:p>
        </p:txBody>
      </p:sp>
      <p:sp>
        <p:nvSpPr>
          <p:cNvPr id="3" name="TextBox 2">
            <a:extLst>
              <a:ext uri="{FF2B5EF4-FFF2-40B4-BE49-F238E27FC236}">
                <a16:creationId xmlns:a16="http://schemas.microsoft.com/office/drawing/2014/main" id="{8C8CBCE3-F2E3-6A0A-2BA6-BC0F5055B498}"/>
              </a:ext>
            </a:extLst>
          </p:cNvPr>
          <p:cNvSpPr txBox="1"/>
          <p:nvPr/>
        </p:nvSpPr>
        <p:spPr>
          <a:xfrm>
            <a:off x="416491" y="2846231"/>
            <a:ext cx="6939418" cy="6490248"/>
          </a:xfrm>
          <a:prstGeom prst="rect">
            <a:avLst/>
          </a:prstGeom>
          <a:noFill/>
        </p:spPr>
        <p:txBody>
          <a:bodyPr wrap="square" lIns="91440" tIns="45720" rIns="91440" bIns="45720" anchor="t">
            <a:noAutofit/>
          </a:bodyPr>
          <a:lstStyle/>
          <a:p>
            <a:pPr marR="0" lvl="0" indent="0" fontAlgn="auto">
              <a:lnSpc>
                <a:spcPct val="110000"/>
              </a:lnSpc>
              <a:spcBef>
                <a:spcPts val="600"/>
              </a:spcBef>
              <a:spcAft>
                <a:spcPts val="600"/>
              </a:spcAft>
              <a:buClrTx/>
              <a:buSzTx/>
              <a:buFontTx/>
              <a:buNone/>
              <a:tabLst/>
              <a:defRPr/>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Recommended site navigation structure for your </a:t>
            </a:r>
            <a:r>
              <a:rPr lang="en-US" sz="1600" spc="-50" dirty="0" err="1">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CoE</a:t>
            </a:r>
            <a:endPar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endParaRPr>
          </a:p>
          <a:p>
            <a:pPr algn="l">
              <a:lnSpc>
                <a:spcPct val="110000"/>
              </a:lnSpc>
              <a:spcBef>
                <a:spcPts val="600"/>
              </a:spcBef>
              <a:spcAft>
                <a:spcPts val="600"/>
              </a:spcAft>
            </a:pPr>
            <a:r>
              <a:rPr lang="en-US" sz="1200" dirty="0">
                <a:solidFill>
                  <a:srgbClr val="242424"/>
                </a:solidFill>
              </a:rPr>
              <a:t>Capabilities → </a:t>
            </a:r>
            <a:r>
              <a:rPr lang="en-US" sz="1200" dirty="0" err="1">
                <a:solidFill>
                  <a:srgbClr val="242424"/>
                </a:solidFill>
              </a:rPr>
              <a:t>SitePages</a:t>
            </a:r>
            <a:r>
              <a:rPr lang="en-US" sz="1200" dirty="0">
                <a:solidFill>
                  <a:srgbClr val="242424"/>
                </a:solidFill>
              </a:rPr>
              <a:t>/Copilot-Capabilities.aspx</a:t>
            </a:r>
          </a:p>
          <a:p>
            <a:pPr algn="l">
              <a:lnSpc>
                <a:spcPct val="110000"/>
              </a:lnSpc>
              <a:spcBef>
                <a:spcPts val="600"/>
              </a:spcBef>
              <a:spcAft>
                <a:spcPts val="600"/>
              </a:spcAft>
            </a:pPr>
            <a:r>
              <a:rPr lang="en-US" sz="1200" dirty="0">
                <a:solidFill>
                  <a:srgbClr val="242424"/>
                </a:solidFill>
              </a:rPr>
              <a:t>News and updates → </a:t>
            </a:r>
            <a:r>
              <a:rPr lang="en-US" sz="1200" dirty="0" err="1">
                <a:solidFill>
                  <a:srgbClr val="242424"/>
                </a:solidFill>
              </a:rPr>
              <a:t>SitePages</a:t>
            </a:r>
            <a:r>
              <a:rPr lang="en-US" sz="1200" dirty="0">
                <a:solidFill>
                  <a:srgbClr val="242424"/>
                </a:solidFill>
              </a:rPr>
              <a:t>/Copilot-Capabilities.aspx</a:t>
            </a:r>
          </a:p>
          <a:p>
            <a:pPr algn="l">
              <a:lnSpc>
                <a:spcPct val="110000"/>
              </a:lnSpc>
              <a:spcBef>
                <a:spcPts val="600"/>
              </a:spcBef>
              <a:spcAft>
                <a:spcPts val="600"/>
              </a:spcAft>
            </a:pPr>
            <a:r>
              <a:rPr lang="en-US" sz="1200" dirty="0">
                <a:solidFill>
                  <a:srgbClr val="242424"/>
                </a:solidFill>
              </a:rPr>
              <a:t>Microsoft 365 Copilot Blog updates → </a:t>
            </a:r>
            <a:r>
              <a:rPr lang="en-US" sz="1200" dirty="0" err="1">
                <a:solidFill>
                  <a:srgbClr val="242424"/>
                </a:solidFill>
              </a:rPr>
              <a:t>SitePages</a:t>
            </a:r>
            <a:r>
              <a:rPr lang="en-US" sz="1200" dirty="0">
                <a:solidFill>
                  <a:srgbClr val="242424"/>
                </a:solidFill>
              </a:rPr>
              <a:t>/Copilot-Capabilities.aspx</a:t>
            </a:r>
          </a:p>
          <a:p>
            <a:pPr algn="l">
              <a:lnSpc>
                <a:spcPct val="110000"/>
              </a:lnSpc>
              <a:spcBef>
                <a:spcPts val="600"/>
              </a:spcBef>
              <a:spcAft>
                <a:spcPts val="600"/>
              </a:spcAft>
            </a:pPr>
            <a:r>
              <a:rPr lang="en-US" sz="1200" dirty="0">
                <a:solidFill>
                  <a:srgbClr val="242424"/>
                </a:solidFill>
              </a:rPr>
              <a:t>Early Adopter Program updates → </a:t>
            </a:r>
            <a:r>
              <a:rPr lang="en-US" sz="1200" dirty="0" err="1">
                <a:solidFill>
                  <a:srgbClr val="242424"/>
                </a:solidFill>
              </a:rPr>
              <a:t>SitePages</a:t>
            </a:r>
            <a:r>
              <a:rPr lang="en-US" sz="1200" dirty="0">
                <a:solidFill>
                  <a:srgbClr val="242424"/>
                </a:solidFill>
              </a:rPr>
              <a:t>/Early-Adopter-Program-Updates.aspx</a:t>
            </a:r>
          </a:p>
          <a:p>
            <a:pPr algn="l">
              <a:lnSpc>
                <a:spcPct val="110000"/>
              </a:lnSpc>
              <a:spcBef>
                <a:spcPts val="600"/>
              </a:spcBef>
              <a:spcAft>
                <a:spcPts val="600"/>
              </a:spcAft>
            </a:pPr>
            <a:r>
              <a:rPr lang="en-US" sz="1200" dirty="0">
                <a:solidFill>
                  <a:srgbClr val="242424"/>
                </a:solidFill>
              </a:rPr>
              <a:t>Adoption and training (no link)</a:t>
            </a:r>
          </a:p>
          <a:p>
            <a:pPr algn="l">
              <a:lnSpc>
                <a:spcPct val="110000"/>
              </a:lnSpc>
              <a:spcBef>
                <a:spcPts val="600"/>
              </a:spcBef>
              <a:spcAft>
                <a:spcPts val="600"/>
              </a:spcAft>
            </a:pPr>
            <a:r>
              <a:rPr lang="en-US" sz="1200" dirty="0">
                <a:solidFill>
                  <a:srgbClr val="242424"/>
                </a:solidFill>
              </a:rPr>
              <a:t>Adoption checklist → Lists/Adoption%20Checklist%20for%20EAP/AllItems.aspx</a:t>
            </a:r>
          </a:p>
          <a:p>
            <a:pPr algn="l">
              <a:lnSpc>
                <a:spcPct val="110000"/>
              </a:lnSpc>
              <a:spcBef>
                <a:spcPts val="600"/>
              </a:spcBef>
              <a:spcAft>
                <a:spcPts val="600"/>
              </a:spcAft>
            </a:pPr>
            <a:r>
              <a:rPr lang="en-US" sz="1200" dirty="0">
                <a:solidFill>
                  <a:srgbClr val="242424"/>
                </a:solidFill>
              </a:rPr>
              <a:t>Learning Series → (site homepage)</a:t>
            </a:r>
          </a:p>
          <a:p>
            <a:pPr algn="l">
              <a:lnSpc>
                <a:spcPct val="110000"/>
              </a:lnSpc>
              <a:spcBef>
                <a:spcPts val="600"/>
              </a:spcBef>
              <a:spcAft>
                <a:spcPts val="600"/>
              </a:spcAft>
            </a:pPr>
            <a:r>
              <a:rPr lang="en-US" sz="1200" dirty="0">
                <a:solidFill>
                  <a:srgbClr val="242424"/>
                </a:solidFill>
              </a:rPr>
              <a:t>Technical resources → </a:t>
            </a:r>
            <a:r>
              <a:rPr lang="en-US" sz="1200" dirty="0" err="1">
                <a:solidFill>
                  <a:srgbClr val="242424"/>
                </a:solidFill>
              </a:rPr>
              <a:t>SitePages</a:t>
            </a:r>
            <a:r>
              <a:rPr lang="en-US" sz="1200" dirty="0">
                <a:solidFill>
                  <a:srgbClr val="242424"/>
                </a:solidFill>
              </a:rPr>
              <a:t>/Technical%20Readiness.aspx</a:t>
            </a:r>
          </a:p>
          <a:p>
            <a:pPr algn="l">
              <a:lnSpc>
                <a:spcPct val="110000"/>
              </a:lnSpc>
              <a:spcBef>
                <a:spcPts val="600"/>
              </a:spcBef>
              <a:spcAft>
                <a:spcPts val="600"/>
              </a:spcAft>
            </a:pPr>
            <a:r>
              <a:rPr lang="en-US" sz="1200" dirty="0">
                <a:solidFill>
                  <a:srgbClr val="242424"/>
                </a:solidFill>
              </a:rPr>
              <a:t>Mechanics videos → </a:t>
            </a:r>
            <a:r>
              <a:rPr lang="en-US" sz="1200" dirty="0" err="1">
                <a:solidFill>
                  <a:srgbClr val="242424"/>
                </a:solidFill>
              </a:rPr>
              <a:t>SitePages</a:t>
            </a:r>
            <a:r>
              <a:rPr lang="en-US" sz="1200" dirty="0">
                <a:solidFill>
                  <a:srgbClr val="242424"/>
                </a:solidFill>
              </a:rPr>
              <a:t>/AI,-Copilot-and-ChatGPT-on-Microsoft-Mechanics.aspx</a:t>
            </a:r>
          </a:p>
          <a:p>
            <a:pPr algn="l">
              <a:lnSpc>
                <a:spcPct val="110000"/>
              </a:lnSpc>
              <a:spcBef>
                <a:spcPts val="600"/>
              </a:spcBef>
              <a:spcAft>
                <a:spcPts val="600"/>
              </a:spcAft>
            </a:pPr>
            <a:r>
              <a:rPr lang="en-US" sz="1200" dirty="0">
                <a:solidFill>
                  <a:srgbClr val="242424"/>
                </a:solidFill>
              </a:rPr>
              <a:t>Principles of responsible AI → </a:t>
            </a:r>
            <a:r>
              <a:rPr lang="en-US" sz="1200" b="0" i="0" u="sng" dirty="0">
                <a:solidFill>
                  <a:srgbClr val="7C158A"/>
                </a:solidFill>
                <a:effectLst/>
                <a:hlinkClick r:id="rId3"/>
              </a:rPr>
              <a:t>https://www.microsoft.com/ai/responsible-ai</a:t>
            </a:r>
            <a:r>
              <a:rPr lang="en-US" sz="1200" b="0" i="0" dirty="0">
                <a:solidFill>
                  <a:srgbClr val="242424"/>
                </a:solidFill>
                <a:effectLst/>
              </a:rPr>
              <a:t> </a:t>
            </a:r>
          </a:p>
        </p:txBody>
      </p:sp>
    </p:spTree>
    <p:extLst>
      <p:ext uri="{BB962C8B-B14F-4D97-AF65-F5344CB8AC3E}">
        <p14:creationId xmlns:p14="http://schemas.microsoft.com/office/powerpoint/2010/main" val="364476226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64AF96-EB5D-39C8-8AA2-5422433C78BF}"/>
              </a:ext>
            </a:extLst>
          </p:cNvPr>
          <p:cNvSpPr>
            <a:spLocks noGrp="1"/>
          </p:cNvSpPr>
          <p:nvPr>
            <p:ph type="title"/>
          </p:nvPr>
        </p:nvSpPr>
        <p:spPr/>
        <p:txBody>
          <a:bodyPr/>
          <a:lstStyle/>
          <a:p>
            <a:r>
              <a:rPr lang="en-US" dirty="0"/>
              <a:t>Teams channels</a:t>
            </a:r>
          </a:p>
        </p:txBody>
      </p:sp>
      <p:sp>
        <p:nvSpPr>
          <p:cNvPr id="5" name="Rounded Rectangle 4">
            <a:extLst>
              <a:ext uri="{FF2B5EF4-FFF2-40B4-BE49-F238E27FC236}">
                <a16:creationId xmlns:a16="http://schemas.microsoft.com/office/drawing/2014/main" id="{C96E807D-48E6-BF5C-E563-2FC9F833ED60}"/>
              </a:ext>
            </a:extLst>
          </p:cNvPr>
          <p:cNvSpPr/>
          <p:nvPr/>
        </p:nvSpPr>
        <p:spPr>
          <a:xfrm>
            <a:off x="416491" y="2645682"/>
            <a:ext cx="6939418" cy="731624"/>
          </a:xfrm>
          <a:prstGeom prst="roundRect">
            <a:avLst>
              <a:gd name="adj" fmla="val 29756"/>
            </a:avLst>
          </a:prstGeom>
          <a:solidFill>
            <a:schemeClr val="bg1"/>
          </a:solidFill>
          <a:ln w="9525">
            <a:gradFill>
              <a:gsLst>
                <a:gs pos="0">
                  <a:srgbClr val="7865C8"/>
                </a:gs>
                <a:gs pos="100000">
                  <a:srgbClr val="B54DCB"/>
                </a:gs>
              </a:gsLst>
              <a:lin ang="5400000" scaled="1"/>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0" i="0" dirty="0">
                <a:solidFill>
                  <a:srgbClr val="242424"/>
                </a:solidFill>
                <a:effectLst/>
                <a:latin typeface="Segoe UI" panose="020B0502040204020203" pitchFamily="34" charset="0"/>
              </a:rPr>
              <a:t>Note: Channels must keep their specific names as noted below.</a:t>
            </a:r>
            <a:endParaRPr lang="en-US" sz="1400" dirty="0">
              <a:highlight>
                <a:srgbClr val="FFFF00"/>
              </a:highlight>
            </a:endParaRPr>
          </a:p>
        </p:txBody>
      </p:sp>
      <p:sp>
        <p:nvSpPr>
          <p:cNvPr id="3" name="TextBox 2">
            <a:extLst>
              <a:ext uri="{FF2B5EF4-FFF2-40B4-BE49-F238E27FC236}">
                <a16:creationId xmlns:a16="http://schemas.microsoft.com/office/drawing/2014/main" id="{8C8CBCE3-F2E3-6A0A-2BA6-BC0F5055B498}"/>
              </a:ext>
            </a:extLst>
          </p:cNvPr>
          <p:cNvSpPr txBox="1"/>
          <p:nvPr/>
        </p:nvSpPr>
        <p:spPr>
          <a:xfrm>
            <a:off x="416491" y="3676919"/>
            <a:ext cx="6939418" cy="5659560"/>
          </a:xfrm>
          <a:prstGeom prst="rect">
            <a:avLst/>
          </a:prstGeom>
          <a:noFill/>
        </p:spPr>
        <p:txBody>
          <a:bodyPr wrap="square" lIns="91440" tIns="45720" rIns="91440" bIns="45720" anchor="t">
            <a:noAutofit/>
          </a:bodyPr>
          <a:lstStyle/>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General</a:t>
            </a:r>
            <a:r>
              <a:rPr lang="en-US" sz="1200" b="1" i="0" dirty="0">
                <a:solidFill>
                  <a:srgbClr val="242424"/>
                </a:solidFill>
                <a:effectLst/>
                <a:latin typeface="Segoe UI" panose="020B0502040204020203" pitchFamily="34" charset="0"/>
              </a:rPr>
              <a:t> </a:t>
            </a:r>
            <a:endParaRPr lang="en-US" sz="1200" dirty="0">
              <a:solidFill>
                <a:srgbClr val="242424"/>
              </a:solidFill>
              <a:latin typeface="Segoe UI" panose="020B0502040204020203" pitchFamily="34" charset="0"/>
            </a:endParaRPr>
          </a:p>
          <a:p>
            <a:pPr algn="l">
              <a:lnSpc>
                <a:spcPct val="110000"/>
              </a:lnSpc>
              <a:spcBef>
                <a:spcPts val="600"/>
              </a:spcBef>
            </a:pPr>
            <a:r>
              <a:rPr lang="en-US" sz="1200" b="0" i="0" dirty="0">
                <a:solidFill>
                  <a:srgbClr val="242424"/>
                </a:solidFill>
                <a:effectLst/>
                <a:latin typeface="Segoe UI" panose="020B0502040204020203" pitchFamily="34" charset="0"/>
              </a:rPr>
              <a:t>Description: Your Center of Excellence for all things </a:t>
            </a:r>
            <a:r>
              <a:rPr lang="en-US" sz="1200" b="0" i="0" dirty="0">
                <a:solidFill>
                  <a:srgbClr val="242424"/>
                </a:solidFill>
                <a:effectLst/>
                <a:latin typeface="inherit"/>
              </a:rPr>
              <a:t>Copilot</a:t>
            </a:r>
            <a:r>
              <a:rPr lang="en-US" sz="1200" b="0" i="0" dirty="0">
                <a:solidFill>
                  <a:srgbClr val="242424"/>
                </a:solidFill>
                <a:effectLst/>
                <a:latin typeface="Segoe UI" panose="020B0502040204020203" pitchFamily="34" charset="0"/>
              </a:rPr>
              <a:t> including training content, Champion guidance, and updates from Microsoft.</a:t>
            </a: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Announcements</a:t>
            </a:r>
            <a:r>
              <a:rPr lang="en-US" sz="1200" b="1" i="0" dirty="0">
                <a:solidFill>
                  <a:srgbClr val="242424"/>
                </a:solidFill>
                <a:effectLst/>
                <a:latin typeface="Segoe UI" panose="020B0502040204020203" pitchFamily="34" charset="0"/>
              </a:rPr>
              <a:t> </a:t>
            </a:r>
            <a:r>
              <a:rPr lang="en-US" sz="1600" b="1" i="0" dirty="0">
                <a:solidFill>
                  <a:srgbClr val="242424"/>
                </a:solidFill>
                <a:effectLst/>
                <a:latin typeface="Segoe UI" panose="020B0502040204020203" pitchFamily="34" charset="0"/>
              </a:rPr>
              <a:t>📢</a:t>
            </a:r>
            <a:r>
              <a:rPr lang="en-US" sz="1200" b="1" i="0" dirty="0">
                <a:solidFill>
                  <a:srgbClr val="242424"/>
                </a:solidFill>
                <a:effectLst/>
                <a:latin typeface="Segoe UI" panose="020B0502040204020203" pitchFamily="34" charset="0"/>
              </a:rPr>
              <a:t> </a:t>
            </a:r>
            <a:endParaRPr lang="en-US" sz="1200" dirty="0">
              <a:solidFill>
                <a:srgbClr val="242424"/>
              </a:solidFill>
              <a:latin typeface="Segoe UI" panose="020B0502040204020203" pitchFamily="34" charset="0"/>
            </a:endParaRPr>
          </a:p>
          <a:p>
            <a:pPr>
              <a:lnSpc>
                <a:spcPct val="110000"/>
              </a:lnSpc>
              <a:spcBef>
                <a:spcPts val="600"/>
              </a:spcBef>
            </a:pPr>
            <a:r>
              <a:rPr lang="en-US" sz="1200" dirty="0">
                <a:solidFill>
                  <a:srgbClr val="242424"/>
                </a:solidFill>
                <a:latin typeface="Segoe UI" panose="020B0502040204020203" pitchFamily="34" charset="0"/>
              </a:rPr>
              <a:t>Description: News and announcements from your user experience Flight Crew, our Public Copilot blog and our Early Adopter Program team.</a:t>
            </a: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Ask Us Anything </a:t>
            </a:r>
            <a:endParaRPr lang="en-US" sz="1200" spc="-50" dirty="0">
              <a:ln w="3175">
                <a:noFill/>
              </a:ln>
              <a:solidFill>
                <a:srgbClr val="242424"/>
              </a:solidFill>
              <a:latin typeface="Segoe UI" panose="020B0502040204020203" pitchFamily="34" charset="0"/>
              <a:cs typeface="Segoe UI" pitchFamily="34" charset="0"/>
            </a:endParaRPr>
          </a:p>
          <a:p>
            <a:pPr>
              <a:lnSpc>
                <a:spcPct val="110000"/>
              </a:lnSpc>
              <a:spcBef>
                <a:spcPts val="600"/>
              </a:spcBef>
            </a:pPr>
            <a:r>
              <a:rPr lang="en-US" sz="1200" dirty="0">
                <a:solidFill>
                  <a:srgbClr val="242424"/>
                </a:solidFill>
                <a:latin typeface="Segoe UI" panose="020B0502040204020203" pitchFamily="34" charset="0"/>
              </a:rPr>
              <a:t>Description: Join the conversation in this channel to ask questions, get training, and learn about new features of Microsoft 365 Copilot.</a:t>
            </a: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Flight Crew Hub </a:t>
            </a:r>
            <a:endParaRPr lang="en-US" sz="1200" spc="-50" dirty="0">
              <a:ln w="3175">
                <a:noFill/>
              </a:ln>
              <a:solidFill>
                <a:srgbClr val="242424"/>
              </a:solidFill>
              <a:latin typeface="Segoe UI" panose="020B0502040204020203" pitchFamily="34" charset="0"/>
              <a:cs typeface="Segoe UI" pitchFamily="34" charset="0"/>
            </a:endParaRPr>
          </a:p>
          <a:p>
            <a:pPr algn="l">
              <a:lnSpc>
                <a:spcPct val="110000"/>
              </a:lnSpc>
              <a:spcBef>
                <a:spcPts val="600"/>
              </a:spcBef>
            </a:pPr>
            <a:r>
              <a:rPr lang="en-US" sz="1200" dirty="0">
                <a:solidFill>
                  <a:srgbClr val="242424"/>
                </a:solidFill>
                <a:latin typeface="Segoe UI" panose="020B0502040204020203" pitchFamily="34" charset="0"/>
              </a:rPr>
              <a:t>Description: Stay ahead of the curve as a User Experience Champion in this channel. Interact with Microsoft staff and be ready to support your peers in their Copilot journey.</a:t>
            </a: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Executive Lounge </a:t>
            </a:r>
            <a:r>
              <a:rPr lang="en-US" sz="1200" b="0" i="0" dirty="0">
                <a:solidFill>
                  <a:srgbClr val="242424"/>
                </a:solidFill>
                <a:effectLst/>
                <a:latin typeface="Segoe UI" panose="020B0502040204020203" pitchFamily="34" charset="0"/>
              </a:rPr>
              <a:t>(</a:t>
            </a:r>
            <a:r>
              <a:rPr lang="en-US" sz="1200" b="0" i="0" u="sng" dirty="0">
                <a:solidFill>
                  <a:srgbClr val="242424"/>
                </a:solidFill>
                <a:effectLst/>
                <a:latin typeface="Segoe UI" panose="020B0502040204020203" pitchFamily="34" charset="0"/>
              </a:rPr>
              <a:t>Private channel</a:t>
            </a:r>
            <a:r>
              <a:rPr lang="en-US" sz="1200" b="0" i="0" dirty="0">
                <a:solidFill>
                  <a:srgbClr val="242424"/>
                </a:solidFill>
                <a:effectLst/>
                <a:latin typeface="Segoe UI" panose="020B0502040204020203" pitchFamily="34" charset="0"/>
              </a:rPr>
              <a:t>)</a:t>
            </a:r>
          </a:p>
          <a:p>
            <a:pPr>
              <a:lnSpc>
                <a:spcPct val="110000"/>
              </a:lnSpc>
              <a:spcBef>
                <a:spcPts val="600"/>
              </a:spcBef>
            </a:pPr>
            <a:r>
              <a:rPr lang="en-US" sz="1200" dirty="0">
                <a:solidFill>
                  <a:srgbClr val="242424"/>
                </a:solidFill>
                <a:latin typeface="Segoe UI" panose="020B0502040204020203" pitchFamily="34" charset="0"/>
              </a:rPr>
              <a:t>Description: Private location for executive support and information.</a:t>
            </a: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Program Team </a:t>
            </a:r>
            <a:r>
              <a:rPr lang="en-US" sz="1200" b="0" i="0" dirty="0">
                <a:solidFill>
                  <a:srgbClr val="242424"/>
                </a:solidFill>
                <a:effectLst/>
                <a:latin typeface="Segoe UI" panose="020B0502040204020203" pitchFamily="34" charset="0"/>
              </a:rPr>
              <a:t>(</a:t>
            </a:r>
            <a:r>
              <a:rPr lang="en-US" sz="1200" b="0" i="0" u="sng" dirty="0">
                <a:solidFill>
                  <a:srgbClr val="242424"/>
                </a:solidFill>
                <a:effectLst/>
                <a:latin typeface="Segoe UI" panose="020B0502040204020203" pitchFamily="34" charset="0"/>
              </a:rPr>
              <a:t>Private channel</a:t>
            </a:r>
            <a:r>
              <a:rPr lang="en-US" sz="1200" b="0" i="0" dirty="0">
                <a:solidFill>
                  <a:srgbClr val="242424"/>
                </a:solidFill>
                <a:effectLst/>
                <a:latin typeface="Segoe UI" panose="020B0502040204020203" pitchFamily="34" charset="0"/>
              </a:rPr>
              <a:t>)</a:t>
            </a:r>
          </a:p>
          <a:p>
            <a:pPr algn="l">
              <a:lnSpc>
                <a:spcPct val="110000"/>
              </a:lnSpc>
              <a:spcBef>
                <a:spcPts val="600"/>
              </a:spcBef>
            </a:pPr>
            <a:r>
              <a:rPr lang="en-US" sz="1200" b="0" i="0" dirty="0">
                <a:solidFill>
                  <a:srgbClr val="242424"/>
                </a:solidFill>
                <a:effectLst/>
                <a:latin typeface="Segoe UI" panose="020B0502040204020203" pitchFamily="34" charset="0"/>
              </a:rPr>
              <a:t>Description: Private location for Customer Enablement Team, stakeholders, and Microsoft staff to collaborate on Copilot usage, issues and adoption.</a:t>
            </a: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Technical Management </a:t>
            </a:r>
            <a:endParaRPr lang="en-US" sz="1200" spc="-50" dirty="0">
              <a:ln w="3175">
                <a:noFill/>
              </a:ln>
              <a:solidFill>
                <a:srgbClr val="242424"/>
              </a:solidFill>
              <a:latin typeface="Segoe UI" panose="020B0502040204020203" pitchFamily="34" charset="0"/>
              <a:cs typeface="Segoe UI" pitchFamily="34" charset="0"/>
            </a:endParaRPr>
          </a:p>
          <a:p>
            <a:pPr algn="l">
              <a:lnSpc>
                <a:spcPct val="110000"/>
              </a:lnSpc>
              <a:spcBef>
                <a:spcPts val="600"/>
              </a:spcBef>
            </a:pPr>
            <a:r>
              <a:rPr lang="en-US" sz="1200" dirty="0">
                <a:solidFill>
                  <a:srgbClr val="242424"/>
                </a:solidFill>
                <a:latin typeface="Segoe UI" panose="020B0502040204020203" pitchFamily="34" charset="0"/>
              </a:rPr>
              <a:t>Description: Channel for tenant administrators, IT professionals, and management of the Copilot capabilities and policies.</a:t>
            </a:r>
          </a:p>
        </p:txBody>
      </p:sp>
    </p:spTree>
    <p:extLst>
      <p:ext uri="{BB962C8B-B14F-4D97-AF65-F5344CB8AC3E}">
        <p14:creationId xmlns:p14="http://schemas.microsoft.com/office/powerpoint/2010/main" val="279710063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64AF96-EB5D-39C8-8AA2-5422433C78BF}"/>
              </a:ext>
            </a:extLst>
          </p:cNvPr>
          <p:cNvSpPr>
            <a:spLocks noGrp="1"/>
          </p:cNvSpPr>
          <p:nvPr>
            <p:ph type="title"/>
          </p:nvPr>
        </p:nvSpPr>
        <p:spPr/>
        <p:txBody>
          <a:bodyPr/>
          <a:lstStyle/>
          <a:p>
            <a:r>
              <a:rPr lang="en-US" dirty="0"/>
              <a:t>Teams tabs for specific channels</a:t>
            </a:r>
          </a:p>
        </p:txBody>
      </p:sp>
      <p:sp>
        <p:nvSpPr>
          <p:cNvPr id="5" name="Rounded Rectangle 4">
            <a:extLst>
              <a:ext uri="{FF2B5EF4-FFF2-40B4-BE49-F238E27FC236}">
                <a16:creationId xmlns:a16="http://schemas.microsoft.com/office/drawing/2014/main" id="{C96E807D-48E6-BF5C-E563-2FC9F833ED60}"/>
              </a:ext>
            </a:extLst>
          </p:cNvPr>
          <p:cNvSpPr/>
          <p:nvPr/>
        </p:nvSpPr>
        <p:spPr>
          <a:xfrm>
            <a:off x="416491" y="2645682"/>
            <a:ext cx="6939418" cy="731624"/>
          </a:xfrm>
          <a:prstGeom prst="roundRect">
            <a:avLst>
              <a:gd name="adj" fmla="val 29756"/>
            </a:avLst>
          </a:prstGeom>
          <a:solidFill>
            <a:schemeClr val="bg1"/>
          </a:solidFill>
          <a:ln w="9525">
            <a:gradFill>
              <a:gsLst>
                <a:gs pos="0">
                  <a:srgbClr val="7865C8"/>
                </a:gs>
                <a:gs pos="100000">
                  <a:srgbClr val="B54DCB"/>
                </a:gs>
              </a:gsLst>
              <a:lin ang="5400000" scaled="1"/>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0" i="0" dirty="0">
                <a:solidFill>
                  <a:srgbClr val="242424"/>
                </a:solidFill>
                <a:effectLst/>
                <a:latin typeface="Segoe UI" panose="020B0502040204020203" pitchFamily="34" charset="0"/>
              </a:rPr>
              <a:t>Channels contain specific tabs for quick access of critical materials. Below are the channels, types of tabs, where they should link to, and their suggested names.</a:t>
            </a:r>
            <a:endParaRPr lang="en-US" sz="1400" dirty="0">
              <a:highlight>
                <a:srgbClr val="FFFF00"/>
              </a:highlight>
            </a:endParaRPr>
          </a:p>
        </p:txBody>
      </p:sp>
      <p:sp>
        <p:nvSpPr>
          <p:cNvPr id="3" name="TextBox 2">
            <a:extLst>
              <a:ext uri="{FF2B5EF4-FFF2-40B4-BE49-F238E27FC236}">
                <a16:creationId xmlns:a16="http://schemas.microsoft.com/office/drawing/2014/main" id="{8C8CBCE3-F2E3-6A0A-2BA6-BC0F5055B498}"/>
              </a:ext>
            </a:extLst>
          </p:cNvPr>
          <p:cNvSpPr txBox="1"/>
          <p:nvPr/>
        </p:nvSpPr>
        <p:spPr>
          <a:xfrm>
            <a:off x="416491" y="3676919"/>
            <a:ext cx="6939418" cy="5659560"/>
          </a:xfrm>
          <a:prstGeom prst="rect">
            <a:avLst/>
          </a:prstGeom>
          <a:noFill/>
        </p:spPr>
        <p:txBody>
          <a:bodyPr wrap="square" lIns="91440" tIns="45720" rIns="91440" bIns="45720" anchor="t">
            <a:noAutofit/>
          </a:bodyPr>
          <a:lstStyle/>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Announcements</a:t>
            </a:r>
            <a:r>
              <a:rPr lang="en-US" sz="1200" b="1" i="0" dirty="0">
                <a:solidFill>
                  <a:srgbClr val="242424"/>
                </a:solidFill>
                <a:effectLst/>
                <a:latin typeface="Segoe UI" panose="020B0502040204020203" pitchFamily="34" charset="0"/>
              </a:rPr>
              <a:t> </a:t>
            </a:r>
            <a:r>
              <a:rPr lang="en-US" sz="1600" b="1" i="0" dirty="0">
                <a:solidFill>
                  <a:srgbClr val="242424"/>
                </a:solidFill>
                <a:effectLst/>
                <a:latin typeface="Segoe UI" panose="020B0502040204020203" pitchFamily="34" charset="0"/>
              </a:rPr>
              <a:t>📢</a:t>
            </a:r>
            <a:r>
              <a:rPr lang="en-US" sz="1200" b="0" i="0" dirty="0">
                <a:solidFill>
                  <a:srgbClr val="242424"/>
                </a:solidFill>
                <a:effectLst/>
                <a:latin typeface="Segoe UI" panose="020B0502040204020203" pitchFamily="34" charset="0"/>
              </a:rPr>
              <a:t> (1 tab)</a:t>
            </a:r>
          </a:p>
          <a:p>
            <a:pPr algn="l">
              <a:lnSpc>
                <a:spcPct val="110000"/>
              </a:lnSpc>
              <a:spcBef>
                <a:spcPts val="600"/>
              </a:spcBef>
            </a:pPr>
            <a:r>
              <a:rPr lang="en-US" sz="1200" dirty="0">
                <a:solidFill>
                  <a:srgbClr val="242424"/>
                </a:solidFill>
                <a:latin typeface="Segoe UI" panose="020B0502040204020203" pitchFamily="34" charset="0"/>
              </a:rPr>
              <a:t>SharePoint Pages &gt; select “add a page from Copilot </a:t>
            </a:r>
            <a:r>
              <a:rPr lang="en-US" sz="1200" dirty="0" err="1">
                <a:solidFill>
                  <a:srgbClr val="242424"/>
                </a:solidFill>
                <a:latin typeface="Segoe UI" panose="020B0502040204020203" pitchFamily="34" charset="0"/>
              </a:rPr>
              <a:t>CoE</a:t>
            </a:r>
            <a:r>
              <a:rPr lang="en-US" sz="1200" dirty="0">
                <a:solidFill>
                  <a:srgbClr val="242424"/>
                </a:solidFill>
                <a:latin typeface="Segoe UI" panose="020B0502040204020203" pitchFamily="34" charset="0"/>
              </a:rPr>
              <a:t>” &gt; then select the page “News and Updates”. Tab name should be </a:t>
            </a:r>
            <a:r>
              <a:rPr lang="en-US" sz="1200" b="1" i="0" dirty="0">
                <a:solidFill>
                  <a:srgbClr val="7C158A"/>
                </a:solidFill>
                <a:effectLst/>
                <a:latin typeface="Segoe UI" panose="020B0502040204020203" pitchFamily="34" charset="0"/>
              </a:rPr>
              <a:t>News and Updates</a:t>
            </a:r>
            <a:r>
              <a:rPr lang="en-US" sz="1200" dirty="0">
                <a:solidFill>
                  <a:srgbClr val="242424"/>
                </a:solidFill>
                <a:latin typeface="Segoe UI" panose="020B0502040204020203" pitchFamily="34" charset="0"/>
              </a:rPr>
              <a:t>.</a:t>
            </a:r>
            <a:endParaRPr lang="en-US" sz="1200" b="0" i="0" dirty="0">
              <a:solidFill>
                <a:srgbClr val="242424"/>
              </a:solidFill>
              <a:effectLst/>
              <a:latin typeface="Segoe UI" panose="020B0502040204020203" pitchFamily="34" charset="0"/>
            </a:endParaRP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Ask Us Anything </a:t>
            </a:r>
            <a:r>
              <a:rPr lang="en-US" sz="1200" b="0" i="0" dirty="0">
                <a:solidFill>
                  <a:srgbClr val="242424"/>
                </a:solidFill>
                <a:effectLst/>
                <a:latin typeface="Segoe UI" panose="020B0502040204020203" pitchFamily="34" charset="0"/>
              </a:rPr>
              <a:t>(3 tabs)</a:t>
            </a:r>
          </a:p>
          <a:p>
            <a:pPr algn="l">
              <a:lnSpc>
                <a:spcPct val="110000"/>
              </a:lnSpc>
              <a:spcBef>
                <a:spcPts val="600"/>
              </a:spcBef>
            </a:pPr>
            <a:r>
              <a:rPr lang="en-US" sz="1200" b="0" i="0" dirty="0">
                <a:solidFill>
                  <a:srgbClr val="242424"/>
                </a:solidFill>
                <a:effectLst/>
                <a:latin typeface="Segoe UI" panose="020B0502040204020203" pitchFamily="34" charset="0"/>
              </a:rPr>
              <a:t>SharePoint Pages &gt; select “add a page from Copilot </a:t>
            </a:r>
            <a:r>
              <a:rPr lang="en-US" sz="1200" b="0" i="0" dirty="0" err="1">
                <a:solidFill>
                  <a:srgbClr val="242424"/>
                </a:solidFill>
                <a:effectLst/>
                <a:latin typeface="Segoe UI" panose="020B0502040204020203" pitchFamily="34" charset="0"/>
              </a:rPr>
              <a:t>CoE</a:t>
            </a:r>
            <a:r>
              <a:rPr lang="en-US" sz="1200" b="0" i="0" dirty="0">
                <a:solidFill>
                  <a:srgbClr val="242424"/>
                </a:solidFill>
                <a:effectLst/>
                <a:latin typeface="Segoe UI" panose="020B0502040204020203" pitchFamily="34" charset="0"/>
              </a:rPr>
              <a:t>” &gt; then select the page “Copilot Capabilities in the Early Adopter Program”. Tab name should be </a:t>
            </a:r>
            <a:r>
              <a:rPr lang="en-US" sz="1200" b="1" i="0" dirty="0">
                <a:solidFill>
                  <a:srgbClr val="7C158A"/>
                </a:solidFill>
                <a:effectLst/>
                <a:latin typeface="Segoe UI" panose="020B0502040204020203" pitchFamily="34" charset="0"/>
              </a:rPr>
              <a:t>Copilot Features</a:t>
            </a:r>
            <a:r>
              <a:rPr lang="en-US" sz="1200" dirty="0">
                <a:solidFill>
                  <a:srgbClr val="242424"/>
                </a:solidFill>
                <a:latin typeface="Segoe UI" panose="020B0502040204020203" pitchFamily="34" charset="0"/>
              </a:rPr>
              <a:t>.</a:t>
            </a:r>
            <a:endParaRPr lang="en-US" sz="1200" b="0" i="0" dirty="0">
              <a:solidFill>
                <a:srgbClr val="242424"/>
              </a:solidFill>
              <a:effectLst/>
              <a:latin typeface="Segoe UI" panose="020B0502040204020203" pitchFamily="34" charset="0"/>
            </a:endParaRPr>
          </a:p>
          <a:p>
            <a:pPr algn="l">
              <a:lnSpc>
                <a:spcPct val="110000"/>
              </a:lnSpc>
              <a:spcBef>
                <a:spcPts val="600"/>
              </a:spcBef>
            </a:pPr>
            <a:r>
              <a:rPr lang="en-US" sz="1200" b="0" i="0" dirty="0">
                <a:solidFill>
                  <a:srgbClr val="242424"/>
                </a:solidFill>
                <a:effectLst/>
                <a:latin typeface="Segoe UI" panose="020B0502040204020203" pitchFamily="34" charset="0"/>
              </a:rPr>
              <a:t>Website &gt; URL should be https://support.microsoft.com/microsoft-ai?nochrome=true. Tab name should be </a:t>
            </a:r>
            <a:r>
              <a:rPr lang="en-US" sz="1200" b="1" dirty="0">
                <a:solidFill>
                  <a:srgbClr val="7C158A"/>
                </a:solidFill>
                <a:latin typeface="Segoe UI" panose="020B0502040204020203" pitchFamily="34" charset="0"/>
              </a:rPr>
              <a:t>Microsoft AI</a:t>
            </a:r>
            <a:r>
              <a:rPr lang="en-US" sz="1200" dirty="0">
                <a:solidFill>
                  <a:srgbClr val="242424"/>
                </a:solidFill>
                <a:latin typeface="Segoe UI" panose="020B0502040204020203" pitchFamily="34" charset="0"/>
              </a:rPr>
              <a:t>.</a:t>
            </a:r>
            <a:endParaRPr lang="en-US" sz="1200" b="1" dirty="0">
              <a:solidFill>
                <a:srgbClr val="7C158A"/>
              </a:solidFill>
              <a:latin typeface="Segoe UI" panose="020B0502040204020203" pitchFamily="34" charset="0"/>
            </a:endParaRPr>
          </a:p>
          <a:p>
            <a:pPr algn="l">
              <a:lnSpc>
                <a:spcPct val="110000"/>
              </a:lnSpc>
              <a:spcBef>
                <a:spcPts val="600"/>
              </a:spcBef>
            </a:pPr>
            <a:r>
              <a:rPr lang="en-US" sz="1200" b="0" i="0" dirty="0">
                <a:solidFill>
                  <a:srgbClr val="242424"/>
                </a:solidFill>
                <a:effectLst/>
                <a:latin typeface="Segoe UI" panose="020B0502040204020203" pitchFamily="34" charset="0"/>
              </a:rPr>
              <a:t>SharePoint Pages &gt; select “add a page from Copilot </a:t>
            </a:r>
            <a:r>
              <a:rPr lang="en-US" sz="1200" b="0" i="0" dirty="0" err="1">
                <a:solidFill>
                  <a:srgbClr val="242424"/>
                </a:solidFill>
                <a:effectLst/>
                <a:latin typeface="Segoe UI" panose="020B0502040204020203" pitchFamily="34" charset="0"/>
              </a:rPr>
              <a:t>CoE</a:t>
            </a:r>
            <a:r>
              <a:rPr lang="en-US" sz="1200" b="0" i="0" dirty="0">
                <a:solidFill>
                  <a:srgbClr val="242424"/>
                </a:solidFill>
                <a:effectLst/>
                <a:latin typeface="Segoe UI" panose="020B0502040204020203" pitchFamily="34" charset="0"/>
              </a:rPr>
              <a:t>” &gt; then select the page “Meet your Flight Crew”. Tab name should be </a:t>
            </a:r>
            <a:r>
              <a:rPr lang="en-US" sz="1200" b="1" i="0" dirty="0">
                <a:solidFill>
                  <a:srgbClr val="7C158A"/>
                </a:solidFill>
                <a:effectLst/>
                <a:latin typeface="Segoe UI" panose="020B0502040204020203" pitchFamily="34" charset="0"/>
              </a:rPr>
              <a:t>Meet your Flight Crew</a:t>
            </a:r>
            <a:r>
              <a:rPr lang="en-US" sz="1200" b="0" i="0" dirty="0">
                <a:solidFill>
                  <a:srgbClr val="242424"/>
                </a:solidFill>
                <a:effectLst/>
                <a:latin typeface="Segoe UI" panose="020B0502040204020203" pitchFamily="34" charset="0"/>
              </a:rPr>
              <a:t>.</a:t>
            </a:r>
          </a:p>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sz="1600" b="0" i="0" u="none" strike="noStrike" kern="1200" cap="none" spc="-50" normalizeH="0" baseline="0" noProof="0" dirty="0">
                <a:ln w="3175">
                  <a:noFill/>
                </a:ln>
                <a:gradFill flip="none" rotWithShape="1">
                  <a:gsLst>
                    <a:gs pos="50000">
                      <a:srgbClr val="8661C5"/>
                    </a:gs>
                    <a:gs pos="0">
                      <a:srgbClr val="3E76D4"/>
                    </a:gs>
                    <a:gs pos="100000">
                      <a:srgbClr val="C73ECC"/>
                    </a:gs>
                  </a:gsLst>
                  <a:lin ang="2700000" scaled="1"/>
                  <a:tileRect/>
                </a:gradFill>
                <a:effectLst/>
                <a:uLnTx/>
                <a:uFillTx/>
                <a:latin typeface="Segoe UI Semibold"/>
                <a:ea typeface="+mn-ea"/>
                <a:cs typeface="Segoe UI" pitchFamily="34" charset="0"/>
              </a:rPr>
              <a:t>Flight Crew Hub </a:t>
            </a:r>
            <a:r>
              <a:rPr lang="en-US" sz="1200" b="0" i="0" dirty="0">
                <a:solidFill>
                  <a:srgbClr val="242424"/>
                </a:solidFill>
                <a:effectLst/>
                <a:latin typeface="Segoe UI" panose="020B0502040204020203" pitchFamily="34" charset="0"/>
              </a:rPr>
              <a:t>(2 tabs)</a:t>
            </a:r>
          </a:p>
          <a:p>
            <a:pPr algn="l">
              <a:lnSpc>
                <a:spcPct val="110000"/>
              </a:lnSpc>
              <a:spcBef>
                <a:spcPts val="600"/>
              </a:spcBef>
            </a:pPr>
            <a:r>
              <a:rPr lang="en-US" sz="1200" b="0" i="0" dirty="0">
                <a:solidFill>
                  <a:srgbClr val="242424"/>
                </a:solidFill>
                <a:effectLst/>
                <a:latin typeface="Segoe UI" panose="020B0502040204020203" pitchFamily="34" charset="0"/>
              </a:rPr>
              <a:t>SharePoint Pages &gt; should select “add a page from Copilot </a:t>
            </a:r>
            <a:r>
              <a:rPr lang="en-US" sz="1200" b="0" i="0" dirty="0" err="1">
                <a:solidFill>
                  <a:srgbClr val="242424"/>
                </a:solidFill>
                <a:effectLst/>
                <a:latin typeface="Segoe UI" panose="020B0502040204020203" pitchFamily="34" charset="0"/>
              </a:rPr>
              <a:t>CoE</a:t>
            </a:r>
            <a:r>
              <a:rPr lang="en-US" sz="1200" b="0" i="0" dirty="0">
                <a:solidFill>
                  <a:srgbClr val="242424"/>
                </a:solidFill>
                <a:effectLst/>
                <a:latin typeface="Segoe UI" panose="020B0502040204020203" pitchFamily="34" charset="0"/>
              </a:rPr>
              <a:t>” &gt; then select the page “Adoption Best Practices”. Tab name should be </a:t>
            </a:r>
            <a:r>
              <a:rPr lang="en-US" sz="1200" b="1" i="0" dirty="0">
                <a:solidFill>
                  <a:srgbClr val="7C158A"/>
                </a:solidFill>
                <a:effectLst/>
                <a:latin typeface="Segoe UI" panose="020B0502040204020203" pitchFamily="34" charset="0"/>
              </a:rPr>
              <a:t>Adoption Resources</a:t>
            </a:r>
            <a:r>
              <a:rPr lang="en-US" sz="1200" dirty="0">
                <a:solidFill>
                  <a:srgbClr val="242424"/>
                </a:solidFill>
                <a:latin typeface="Segoe UI" panose="020B0502040204020203" pitchFamily="34" charset="0"/>
              </a:rPr>
              <a:t>.</a:t>
            </a:r>
            <a:endParaRPr lang="en-US" sz="1200" b="0" i="0" dirty="0">
              <a:solidFill>
                <a:srgbClr val="242424"/>
              </a:solidFill>
              <a:effectLst/>
              <a:latin typeface="Segoe UI" panose="020B0502040204020203" pitchFamily="34" charset="0"/>
            </a:endParaRPr>
          </a:p>
          <a:p>
            <a:pPr algn="l">
              <a:lnSpc>
                <a:spcPct val="110000"/>
              </a:lnSpc>
              <a:spcBef>
                <a:spcPts val="600"/>
              </a:spcBef>
            </a:pPr>
            <a:r>
              <a:rPr lang="en-US" sz="1200" b="0" i="0" dirty="0">
                <a:solidFill>
                  <a:srgbClr val="242424"/>
                </a:solidFill>
                <a:effectLst/>
                <a:latin typeface="Segoe UI" panose="020B0502040204020203" pitchFamily="34" charset="0"/>
              </a:rPr>
              <a:t>Website &gt; URL should be https://adoption.microsoft.com/copilot. Tab name should be </a:t>
            </a:r>
            <a:r>
              <a:rPr lang="en-US" sz="1200" b="1" i="0" dirty="0">
                <a:solidFill>
                  <a:srgbClr val="7C158A"/>
                </a:solidFill>
                <a:effectLst/>
                <a:latin typeface="Segoe UI" panose="020B0502040204020203" pitchFamily="34" charset="0"/>
              </a:rPr>
              <a:t>Copilot Hub</a:t>
            </a:r>
            <a:r>
              <a:rPr lang="en-US" sz="1200" dirty="0">
                <a:solidFill>
                  <a:srgbClr val="242424"/>
                </a:solidFill>
                <a:latin typeface="Segoe UI" panose="020B0502040204020203" pitchFamily="34" charset="0"/>
              </a:rPr>
              <a:t>.</a:t>
            </a:r>
            <a:endParaRPr lang="en-US" sz="1200" b="0" i="0" dirty="0">
              <a:solidFill>
                <a:srgbClr val="242424"/>
              </a:solidFill>
              <a:effectLst/>
              <a:latin typeface="Segoe UI" panose="020B0502040204020203" pitchFamily="34" charset="0"/>
            </a:endParaRP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Technical Management </a:t>
            </a:r>
            <a:r>
              <a:rPr lang="en-US" sz="1200" b="0" i="0" dirty="0">
                <a:solidFill>
                  <a:srgbClr val="242424"/>
                </a:solidFill>
                <a:effectLst/>
                <a:latin typeface="Segoe UI" panose="020B0502040204020203" pitchFamily="34" charset="0"/>
              </a:rPr>
              <a:t>(2 tabs)</a:t>
            </a:r>
          </a:p>
          <a:p>
            <a:pPr algn="l">
              <a:lnSpc>
                <a:spcPct val="110000"/>
              </a:lnSpc>
              <a:spcBef>
                <a:spcPts val="600"/>
              </a:spcBef>
            </a:pPr>
            <a:r>
              <a:rPr lang="en-US" sz="1200" b="0" i="0" dirty="0">
                <a:solidFill>
                  <a:srgbClr val="242424"/>
                </a:solidFill>
                <a:effectLst/>
                <a:latin typeface="Segoe UI" panose="020B0502040204020203" pitchFamily="34" charset="0"/>
              </a:rPr>
              <a:t>SharePoint Pages &gt; should select “add a page from Copilot </a:t>
            </a:r>
            <a:r>
              <a:rPr lang="en-US" sz="1200" b="0" i="0" dirty="0" err="1">
                <a:solidFill>
                  <a:srgbClr val="242424"/>
                </a:solidFill>
                <a:effectLst/>
                <a:latin typeface="Segoe UI" panose="020B0502040204020203" pitchFamily="34" charset="0"/>
              </a:rPr>
              <a:t>CoE</a:t>
            </a:r>
            <a:r>
              <a:rPr lang="en-US" sz="1200" b="0" i="0" dirty="0">
                <a:solidFill>
                  <a:srgbClr val="242424"/>
                </a:solidFill>
                <a:effectLst/>
                <a:latin typeface="Segoe UI" panose="020B0502040204020203" pitchFamily="34" charset="0"/>
              </a:rPr>
              <a:t>” &gt; then select the page “Technical Readiness Resources”. Tab name should be </a:t>
            </a:r>
            <a:r>
              <a:rPr lang="en-US" sz="1200" b="1" i="0" dirty="0">
                <a:solidFill>
                  <a:srgbClr val="7C158A"/>
                </a:solidFill>
                <a:effectLst/>
                <a:latin typeface="Segoe UI" panose="020B0502040204020203" pitchFamily="34" charset="0"/>
              </a:rPr>
              <a:t>Technical Readiness Resources</a:t>
            </a:r>
            <a:r>
              <a:rPr lang="en-US" sz="1200" dirty="0">
                <a:solidFill>
                  <a:srgbClr val="242424"/>
                </a:solidFill>
                <a:latin typeface="Segoe UI" panose="020B0502040204020203" pitchFamily="34" charset="0"/>
              </a:rPr>
              <a:t>.</a:t>
            </a:r>
            <a:endParaRPr lang="en-US" sz="1200" b="0" i="0" dirty="0">
              <a:solidFill>
                <a:srgbClr val="242424"/>
              </a:solidFill>
              <a:effectLst/>
              <a:latin typeface="Segoe UI" panose="020B0502040204020203" pitchFamily="34" charset="0"/>
            </a:endParaRPr>
          </a:p>
          <a:p>
            <a:pPr algn="l">
              <a:lnSpc>
                <a:spcPct val="110000"/>
              </a:lnSpc>
              <a:spcBef>
                <a:spcPts val="600"/>
              </a:spcBef>
            </a:pPr>
            <a:r>
              <a:rPr lang="en-US" sz="1200" b="0" i="0" dirty="0">
                <a:solidFill>
                  <a:srgbClr val="242424"/>
                </a:solidFill>
                <a:effectLst/>
                <a:latin typeface="Segoe UI" panose="020B0502040204020203" pitchFamily="34" charset="0"/>
              </a:rPr>
              <a:t>Website &gt; URL should be https://adoption.microsoft.com/copilot. Tab name should be </a:t>
            </a:r>
            <a:r>
              <a:rPr lang="en-US" sz="1200" b="1" i="0" dirty="0">
                <a:solidFill>
                  <a:srgbClr val="7C158A"/>
                </a:solidFill>
                <a:effectLst/>
                <a:latin typeface="Segoe UI" panose="020B0502040204020203" pitchFamily="34" charset="0"/>
              </a:rPr>
              <a:t>Copilot Hub</a:t>
            </a:r>
            <a:r>
              <a:rPr lang="en-US" sz="1200" dirty="0">
                <a:solidFill>
                  <a:srgbClr val="242424"/>
                </a:solidFill>
                <a:latin typeface="Segoe UI" panose="020B0502040204020203" pitchFamily="34" charset="0"/>
              </a:rPr>
              <a:t>.</a:t>
            </a:r>
            <a:endParaRPr lang="en-US" sz="1200"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77051530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64AF96-EB5D-39C8-8AA2-5422433C78BF}"/>
              </a:ext>
            </a:extLst>
          </p:cNvPr>
          <p:cNvSpPr>
            <a:spLocks noGrp="1"/>
          </p:cNvSpPr>
          <p:nvPr>
            <p:ph type="title"/>
          </p:nvPr>
        </p:nvSpPr>
        <p:spPr/>
        <p:txBody>
          <a:bodyPr>
            <a:normAutofit fontScale="90000"/>
          </a:bodyPr>
          <a:lstStyle/>
          <a:p>
            <a:r>
              <a:rPr lang="en-US" dirty="0"/>
              <a:t>Welcome messages for specific Teams channels</a:t>
            </a:r>
          </a:p>
        </p:txBody>
      </p:sp>
      <p:sp>
        <p:nvSpPr>
          <p:cNvPr id="5" name="Rounded Rectangle 4">
            <a:extLst>
              <a:ext uri="{FF2B5EF4-FFF2-40B4-BE49-F238E27FC236}">
                <a16:creationId xmlns:a16="http://schemas.microsoft.com/office/drawing/2014/main" id="{C96E807D-48E6-BF5C-E563-2FC9F833ED60}"/>
              </a:ext>
            </a:extLst>
          </p:cNvPr>
          <p:cNvSpPr/>
          <p:nvPr/>
        </p:nvSpPr>
        <p:spPr>
          <a:xfrm>
            <a:off x="416491" y="2645682"/>
            <a:ext cx="6939418" cy="731624"/>
          </a:xfrm>
          <a:prstGeom prst="roundRect">
            <a:avLst>
              <a:gd name="adj" fmla="val 29756"/>
            </a:avLst>
          </a:prstGeom>
          <a:solidFill>
            <a:schemeClr val="bg1"/>
          </a:solidFill>
          <a:ln w="9525">
            <a:gradFill>
              <a:gsLst>
                <a:gs pos="0">
                  <a:srgbClr val="7865C8"/>
                </a:gs>
                <a:gs pos="100000">
                  <a:srgbClr val="B54DCB"/>
                </a:gs>
              </a:gsLst>
              <a:lin ang="5400000" scaled="1"/>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0" i="0" dirty="0">
                <a:solidFill>
                  <a:srgbClr val="242424"/>
                </a:solidFill>
                <a:effectLst/>
                <a:latin typeface="Segoe UI" panose="020B0502040204020203" pitchFamily="34" charset="0"/>
              </a:rPr>
              <a:t>Each channel contains a specific welcome message to set context for the channel. These messages should be posted as channel announcements.</a:t>
            </a:r>
            <a:endParaRPr lang="en-US" sz="1400" dirty="0">
              <a:highlight>
                <a:srgbClr val="FFFF00"/>
              </a:highlight>
            </a:endParaRPr>
          </a:p>
        </p:txBody>
      </p:sp>
      <p:sp>
        <p:nvSpPr>
          <p:cNvPr id="3" name="TextBox 2">
            <a:extLst>
              <a:ext uri="{FF2B5EF4-FFF2-40B4-BE49-F238E27FC236}">
                <a16:creationId xmlns:a16="http://schemas.microsoft.com/office/drawing/2014/main" id="{8C8CBCE3-F2E3-6A0A-2BA6-BC0F5055B498}"/>
              </a:ext>
            </a:extLst>
          </p:cNvPr>
          <p:cNvSpPr txBox="1"/>
          <p:nvPr/>
        </p:nvSpPr>
        <p:spPr>
          <a:xfrm>
            <a:off x="416491" y="3676918"/>
            <a:ext cx="6939418" cy="5898523"/>
          </a:xfrm>
          <a:prstGeom prst="rect">
            <a:avLst/>
          </a:prstGeom>
          <a:noFill/>
        </p:spPr>
        <p:txBody>
          <a:bodyPr wrap="square" lIns="91440" tIns="45720" rIns="91440" bIns="45720" anchor="t">
            <a:noAutofit/>
          </a:bodyPr>
          <a:lstStyle/>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General</a:t>
            </a:r>
          </a:p>
          <a:p>
            <a:pPr marL="914400" indent="-914400">
              <a:lnSpc>
                <a:spcPct val="110000"/>
              </a:lnSpc>
              <a:spcBef>
                <a:spcPts val="600"/>
              </a:spcBef>
            </a:pPr>
            <a:r>
              <a:rPr lang="en-US" sz="1200" b="1" i="0" dirty="0">
                <a:solidFill>
                  <a:srgbClr val="242424"/>
                </a:solidFill>
                <a:effectLst/>
                <a:latin typeface="Segoe UI" panose="020B0502040204020203" pitchFamily="34" charset="0"/>
              </a:rPr>
              <a:t>Headline</a:t>
            </a:r>
            <a:r>
              <a:rPr lang="en-US" sz="1200" b="0" i="0" dirty="0">
                <a:solidFill>
                  <a:srgbClr val="242424"/>
                </a:solidFill>
                <a:effectLst/>
                <a:latin typeface="Segoe UI" panose="020B0502040204020203" pitchFamily="34" charset="0"/>
              </a:rPr>
              <a:t>: 	Your Copilot Center of Excellence</a:t>
            </a:r>
          </a:p>
          <a:p>
            <a:pPr marL="914400" indent="-914400">
              <a:lnSpc>
                <a:spcPct val="110000"/>
              </a:lnSpc>
              <a:spcBef>
                <a:spcPts val="600"/>
              </a:spcBef>
            </a:pPr>
            <a:r>
              <a:rPr lang="en-US" sz="1200" b="1" i="0" dirty="0" err="1">
                <a:solidFill>
                  <a:srgbClr val="242424"/>
                </a:solidFill>
                <a:effectLst/>
                <a:latin typeface="Segoe UI" panose="020B0502040204020203" pitchFamily="34" charset="0"/>
              </a:rPr>
              <a:t>Subheader</a:t>
            </a:r>
            <a:r>
              <a:rPr lang="en-US" sz="1200" b="0" i="0" dirty="0">
                <a:solidFill>
                  <a:srgbClr val="242424"/>
                </a:solidFill>
                <a:effectLst/>
                <a:latin typeface="Segoe UI" panose="020B0502040204020203" pitchFamily="34" charset="0"/>
              </a:rPr>
              <a:t>: 	Resources and tools to help you get the most from Copilot Microsoft 365</a:t>
            </a:r>
          </a:p>
          <a:p>
            <a:pPr marL="914400" indent="-914400">
              <a:lnSpc>
                <a:spcPct val="110000"/>
              </a:lnSpc>
              <a:spcBef>
                <a:spcPts val="600"/>
              </a:spcBef>
            </a:pPr>
            <a:r>
              <a:rPr lang="en-US" sz="1200" b="1" i="0" dirty="0">
                <a:solidFill>
                  <a:srgbClr val="242424"/>
                </a:solidFill>
                <a:effectLst/>
                <a:latin typeface="Segoe UI" panose="020B0502040204020203" pitchFamily="34" charset="0"/>
              </a:rPr>
              <a:t>Message</a:t>
            </a:r>
            <a:r>
              <a:rPr lang="en-US" sz="1200" b="0" i="0" dirty="0">
                <a:solidFill>
                  <a:srgbClr val="242424"/>
                </a:solidFill>
                <a:effectLst/>
                <a:latin typeface="Segoe UI" panose="020B0502040204020203" pitchFamily="34" charset="0"/>
              </a:rPr>
              <a:t>: 	Welcome to the Copilot for Microsoft 365 Center of Excellence team. This template was configured for your use as you deploy, configure, and use Copilot for Microsoft 365 features. It leverages best practices from the Microsoft 365 Adoption Framework and can be tailored to your own best practices and team culture.</a:t>
            </a:r>
          </a:p>
          <a:p>
            <a:pPr marL="914400">
              <a:lnSpc>
                <a:spcPct val="110000"/>
              </a:lnSpc>
              <a:spcBef>
                <a:spcPts val="600"/>
              </a:spcBef>
            </a:pPr>
            <a:r>
              <a:rPr lang="en-US" sz="1200" b="0" i="0" dirty="0">
                <a:solidFill>
                  <a:srgbClr val="242424"/>
                </a:solidFill>
                <a:effectLst/>
                <a:latin typeface="Segoe UI" panose="020B0502040204020203" pitchFamily="34" charset="0"/>
              </a:rPr>
              <a:t>Each channel has a specific purpose in program operations. Your Microsoft staff will review this solution with you. Out-of-the-box components have been used so no special licenses are required to manage this team once deployed. Should you have any questions, please reach out to your Microsoft team for assistance.</a:t>
            </a:r>
            <a:endPar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endParaRP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Announcements</a:t>
            </a:r>
            <a:r>
              <a:rPr lang="en-US" sz="1200" b="1" i="0" dirty="0">
                <a:solidFill>
                  <a:srgbClr val="242424"/>
                </a:solidFill>
                <a:effectLst/>
                <a:latin typeface="Segoe UI" panose="020B0502040204020203" pitchFamily="34" charset="0"/>
              </a:rPr>
              <a:t> </a:t>
            </a:r>
            <a:r>
              <a:rPr lang="en-US" sz="1600" b="1" i="0" dirty="0">
                <a:solidFill>
                  <a:srgbClr val="242424"/>
                </a:solidFill>
                <a:effectLst/>
                <a:latin typeface="Segoe UI" panose="020B0502040204020203" pitchFamily="34" charset="0"/>
              </a:rPr>
              <a:t>📢</a:t>
            </a:r>
            <a:endPar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endParaRPr>
          </a:p>
          <a:p>
            <a:pPr marL="914400" indent="-914400" algn="l">
              <a:lnSpc>
                <a:spcPct val="110000"/>
              </a:lnSpc>
              <a:spcBef>
                <a:spcPts val="600"/>
              </a:spcBef>
            </a:pPr>
            <a:r>
              <a:rPr lang="en-US" sz="1200" b="1" i="0" dirty="0">
                <a:solidFill>
                  <a:srgbClr val="242424"/>
                </a:solidFill>
                <a:effectLst/>
                <a:latin typeface="Segoe UI" panose="020B0502040204020203" pitchFamily="34" charset="0"/>
              </a:rPr>
              <a:t>Headline</a:t>
            </a:r>
            <a:r>
              <a:rPr lang="en-US" sz="1200" b="0" i="0" dirty="0">
                <a:solidFill>
                  <a:srgbClr val="242424"/>
                </a:solidFill>
                <a:effectLst/>
                <a:latin typeface="Segoe UI" panose="020B0502040204020203" pitchFamily="34" charset="0"/>
              </a:rPr>
              <a:t>: 	Follow us for program announcements</a:t>
            </a:r>
          </a:p>
          <a:p>
            <a:pPr marL="914400" indent="-914400" algn="l">
              <a:lnSpc>
                <a:spcPct val="110000"/>
              </a:lnSpc>
              <a:spcBef>
                <a:spcPts val="600"/>
              </a:spcBef>
            </a:pPr>
            <a:r>
              <a:rPr lang="en-US" sz="1200" b="1" i="0" dirty="0" err="1">
                <a:solidFill>
                  <a:srgbClr val="242424"/>
                </a:solidFill>
                <a:effectLst/>
                <a:latin typeface="Segoe UI" panose="020B0502040204020203" pitchFamily="34" charset="0"/>
              </a:rPr>
              <a:t>Subheader</a:t>
            </a:r>
            <a:r>
              <a:rPr lang="en-US" sz="1200" b="0" i="0" dirty="0">
                <a:solidFill>
                  <a:srgbClr val="242424"/>
                </a:solidFill>
                <a:effectLst/>
                <a:latin typeface="Segoe UI" panose="020B0502040204020203" pitchFamily="34" charset="0"/>
              </a:rPr>
              <a:t>: 	Your announcement channel from your own team and Microsoft</a:t>
            </a:r>
          </a:p>
          <a:p>
            <a:pPr marL="914400" indent="-914400" algn="l">
              <a:lnSpc>
                <a:spcPct val="110000"/>
              </a:lnSpc>
              <a:spcBef>
                <a:spcPts val="600"/>
              </a:spcBef>
            </a:pPr>
            <a:r>
              <a:rPr lang="en-US" sz="1200" b="1" i="0" dirty="0">
                <a:solidFill>
                  <a:srgbClr val="242424"/>
                </a:solidFill>
                <a:effectLst/>
                <a:latin typeface="Segoe UI" panose="020B0502040204020203" pitchFamily="34" charset="0"/>
              </a:rPr>
              <a:t>Message</a:t>
            </a:r>
            <a:r>
              <a:rPr lang="en-US" sz="1200" b="0" i="0" dirty="0">
                <a:solidFill>
                  <a:srgbClr val="242424"/>
                </a:solidFill>
                <a:effectLst/>
                <a:latin typeface="Segoe UI" panose="020B0502040204020203" pitchFamily="34" charset="0"/>
              </a:rPr>
              <a:t>: 	This channel will receive updates from our Copilot for Microsoft 365 public blog and your own program team. Check back frequently and turn on notifications to stay informed about what is happening with Copilot features.</a:t>
            </a:r>
          </a:p>
        </p:txBody>
      </p:sp>
    </p:spTree>
    <p:extLst>
      <p:ext uri="{BB962C8B-B14F-4D97-AF65-F5344CB8AC3E}">
        <p14:creationId xmlns:p14="http://schemas.microsoft.com/office/powerpoint/2010/main" val="322414398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A35419-0FF3-852C-3267-BCE74E79E33F}"/>
              </a:ext>
            </a:extLst>
          </p:cNvPr>
          <p:cNvSpPr>
            <a:spLocks noGrp="1"/>
          </p:cNvSpPr>
          <p:nvPr>
            <p:ph type="title"/>
          </p:nvPr>
        </p:nvSpPr>
        <p:spPr/>
        <p:txBody>
          <a:bodyPr>
            <a:normAutofit fontScale="90000"/>
          </a:bodyPr>
          <a:lstStyle/>
          <a:p>
            <a:r>
              <a:rPr lang="en-US" dirty="0"/>
              <a:t>Welcome messages for specific Teams channels (continued 2 of 3)</a:t>
            </a:r>
          </a:p>
        </p:txBody>
      </p:sp>
      <p:sp>
        <p:nvSpPr>
          <p:cNvPr id="4" name="Rounded Rectangle 4">
            <a:extLst>
              <a:ext uri="{FF2B5EF4-FFF2-40B4-BE49-F238E27FC236}">
                <a16:creationId xmlns:a16="http://schemas.microsoft.com/office/drawing/2014/main" id="{1B9C2AC8-6A07-29F5-7A57-8205D7918713}"/>
              </a:ext>
            </a:extLst>
          </p:cNvPr>
          <p:cNvSpPr/>
          <p:nvPr/>
        </p:nvSpPr>
        <p:spPr>
          <a:xfrm>
            <a:off x="416491" y="1499463"/>
            <a:ext cx="6939418" cy="731624"/>
          </a:xfrm>
          <a:prstGeom prst="roundRect">
            <a:avLst>
              <a:gd name="adj" fmla="val 29756"/>
            </a:avLst>
          </a:prstGeom>
          <a:solidFill>
            <a:schemeClr val="bg1"/>
          </a:solidFill>
          <a:ln w="9525">
            <a:gradFill>
              <a:gsLst>
                <a:gs pos="0">
                  <a:srgbClr val="7865C8"/>
                </a:gs>
                <a:gs pos="100000">
                  <a:srgbClr val="B54DCB"/>
                </a:gs>
              </a:gsLst>
              <a:lin ang="5400000" scaled="1"/>
            </a:gradFill>
          </a:ln>
          <a:effectLst>
            <a:outerShdw blurRad="127000" dist="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0" i="0" dirty="0">
                <a:solidFill>
                  <a:srgbClr val="242424"/>
                </a:solidFill>
                <a:effectLst/>
                <a:latin typeface="Segoe UI" panose="020B0502040204020203" pitchFamily="34" charset="0"/>
              </a:rPr>
              <a:t>Each channel contains a specific welcome message to set context for the channel. These messages should be posted as channel announcements.</a:t>
            </a:r>
            <a:endParaRPr lang="en-US" sz="1400" dirty="0">
              <a:highlight>
                <a:srgbClr val="FFFF00"/>
              </a:highlight>
            </a:endParaRPr>
          </a:p>
        </p:txBody>
      </p:sp>
      <p:sp>
        <p:nvSpPr>
          <p:cNvPr id="5" name="TextBox 4">
            <a:extLst>
              <a:ext uri="{FF2B5EF4-FFF2-40B4-BE49-F238E27FC236}">
                <a16:creationId xmlns:a16="http://schemas.microsoft.com/office/drawing/2014/main" id="{A4340C10-4E26-DCBA-F096-E82AB31D08A1}"/>
              </a:ext>
            </a:extLst>
          </p:cNvPr>
          <p:cNvSpPr txBox="1"/>
          <p:nvPr/>
        </p:nvSpPr>
        <p:spPr>
          <a:xfrm>
            <a:off x="416491" y="2530699"/>
            <a:ext cx="6939418" cy="7199289"/>
          </a:xfrm>
          <a:prstGeom prst="rect">
            <a:avLst/>
          </a:prstGeom>
          <a:noFill/>
        </p:spPr>
        <p:txBody>
          <a:bodyPr wrap="square" lIns="91440" tIns="45720" rIns="91440" bIns="45720" anchor="t">
            <a:noAutofit/>
          </a:bodyPr>
          <a:lstStyle/>
          <a:p>
            <a:pPr marR="0" lvl="0" indent="0" fontAlgn="auto">
              <a:lnSpc>
                <a:spcPct val="110000"/>
              </a:lnSpc>
              <a:spcBef>
                <a:spcPts val="600"/>
              </a:spcBef>
              <a:buClrTx/>
              <a:buSzTx/>
              <a:buFontTx/>
              <a:buNone/>
              <a:tabLst/>
              <a:defRPr/>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Ask Us Anything</a:t>
            </a:r>
          </a:p>
          <a:p>
            <a:pPr marL="914400" indent="-914400">
              <a:lnSpc>
                <a:spcPct val="110000"/>
              </a:lnSpc>
              <a:spcBef>
                <a:spcPts val="600"/>
              </a:spcBef>
            </a:pPr>
            <a:r>
              <a:rPr lang="en-US" sz="1200" b="1" i="0" dirty="0">
                <a:solidFill>
                  <a:srgbClr val="242424"/>
                </a:solidFill>
                <a:effectLst/>
                <a:latin typeface="Segoe UI" panose="020B0502040204020203" pitchFamily="34" charset="0"/>
              </a:rPr>
              <a:t>Headline</a:t>
            </a:r>
            <a:r>
              <a:rPr lang="en-US" sz="1200" b="0" i="0" dirty="0">
                <a:solidFill>
                  <a:srgbClr val="242424"/>
                </a:solidFill>
                <a:effectLst/>
                <a:latin typeface="Segoe UI" panose="020B0502040204020203" pitchFamily="34" charset="0"/>
              </a:rPr>
              <a:t>: 	Welcome to your Early Adopter Program &lt;adjust name as needed&gt;</a:t>
            </a:r>
            <a:endParaRPr lang="en-US" sz="1200" dirty="0">
              <a:solidFill>
                <a:srgbClr val="242424"/>
              </a:solidFill>
              <a:latin typeface="Segoe UI" panose="020B0502040204020203" pitchFamily="34" charset="0"/>
            </a:endParaRPr>
          </a:p>
          <a:p>
            <a:pPr marL="914400" indent="-914400">
              <a:lnSpc>
                <a:spcPct val="110000"/>
              </a:lnSpc>
              <a:spcBef>
                <a:spcPts val="600"/>
              </a:spcBef>
            </a:pPr>
            <a:r>
              <a:rPr lang="en-US" sz="1200" b="1" i="0" dirty="0" err="1">
                <a:solidFill>
                  <a:srgbClr val="242424"/>
                </a:solidFill>
                <a:effectLst/>
                <a:latin typeface="Segoe UI" panose="020B0502040204020203" pitchFamily="34" charset="0"/>
              </a:rPr>
              <a:t>Subheader</a:t>
            </a:r>
            <a:r>
              <a:rPr lang="en-US" sz="1200" b="0" i="0" dirty="0">
                <a:solidFill>
                  <a:srgbClr val="242424"/>
                </a:solidFill>
                <a:effectLst/>
                <a:latin typeface="Segoe UI" panose="020B0502040204020203" pitchFamily="34" charset="0"/>
              </a:rPr>
              <a:t>: 	Ask your questions, get inspired and give feedback</a:t>
            </a:r>
            <a:endParaRPr lang="en-US" sz="1200" dirty="0">
              <a:solidFill>
                <a:srgbClr val="242424"/>
              </a:solidFill>
              <a:latin typeface="Segoe UI" panose="020B0502040204020203" pitchFamily="34" charset="0"/>
            </a:endParaRPr>
          </a:p>
          <a:p>
            <a:pPr marL="914400" indent="-914400">
              <a:lnSpc>
                <a:spcPct val="110000"/>
              </a:lnSpc>
              <a:spcBef>
                <a:spcPts val="600"/>
              </a:spcBef>
            </a:pPr>
            <a:r>
              <a:rPr lang="en-US" sz="1200" b="1" i="0" dirty="0">
                <a:solidFill>
                  <a:srgbClr val="242424"/>
                </a:solidFill>
                <a:effectLst/>
                <a:latin typeface="Segoe UI" panose="020B0502040204020203" pitchFamily="34" charset="0"/>
              </a:rPr>
              <a:t>Message</a:t>
            </a:r>
            <a:r>
              <a:rPr lang="en-US" sz="1200" b="0" i="0" dirty="0">
                <a:solidFill>
                  <a:srgbClr val="242424"/>
                </a:solidFill>
                <a:effectLst/>
                <a:latin typeface="Segoe UI" panose="020B0502040204020203" pitchFamily="34" charset="0"/>
              </a:rPr>
              <a:t>: 	Welcome to Copilot for Microsoft 365. We are happy you are here and about to embark on a learning journey with us. In this channel you can ask all your questions, find information that will help you get the most from Copilot for Microsoft 365, and stay on top of new features as they are being released into the program.</a:t>
            </a:r>
          </a:p>
          <a:p>
            <a:pPr marL="914400">
              <a:lnSpc>
                <a:spcPct val="110000"/>
              </a:lnSpc>
              <a:spcBef>
                <a:spcPts val="600"/>
              </a:spcBef>
            </a:pPr>
            <a:r>
              <a:rPr lang="en-US" sz="1200" b="0" i="0" dirty="0">
                <a:solidFill>
                  <a:srgbClr val="242424"/>
                </a:solidFill>
                <a:effectLst/>
                <a:latin typeface="Segoe UI" panose="020B0502040204020203" pitchFamily="34" charset="0"/>
              </a:rPr>
              <a:t>Most important is your feedback. Your Microsoft team will work with you to capture your insights, challenges, and successes with our Copilot capabilities across Microsoft 365. Your feedback will be given directly to product engineering leaders and help shape the future of Copilot for Microsoft 365.</a:t>
            </a:r>
          </a:p>
          <a:p>
            <a:pPr marL="914400">
              <a:lnSpc>
                <a:spcPct val="110000"/>
              </a:lnSpc>
              <a:spcBef>
                <a:spcPts val="600"/>
              </a:spcBef>
            </a:pPr>
            <a:r>
              <a:rPr lang="en-US" sz="1200" b="0" i="0" dirty="0">
                <a:solidFill>
                  <a:srgbClr val="242424"/>
                </a:solidFill>
                <a:effectLst/>
                <a:latin typeface="Segoe UI" panose="020B0502040204020203" pitchFamily="34" charset="0"/>
              </a:rPr>
              <a:t>Thank you for taking the time to participate!</a:t>
            </a:r>
            <a:endPar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endParaRPr>
          </a:p>
          <a:p>
            <a:pPr algn="l">
              <a:lnSpc>
                <a:spcPct val="110000"/>
              </a:lnSpc>
              <a:spcBef>
                <a:spcPts val="600"/>
              </a:spcBef>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Flight Crew Corner </a:t>
            </a:r>
          </a:p>
          <a:p>
            <a:pPr marL="914400" indent="-914400">
              <a:lnSpc>
                <a:spcPct val="110000"/>
              </a:lnSpc>
              <a:spcBef>
                <a:spcPts val="600"/>
              </a:spcBef>
            </a:pPr>
            <a:r>
              <a:rPr lang="en-US" sz="1200" b="1" i="0" dirty="0">
                <a:solidFill>
                  <a:srgbClr val="242424"/>
                </a:solidFill>
                <a:effectLst/>
                <a:latin typeface="Segoe UI" panose="020B0502040204020203" pitchFamily="34" charset="0"/>
              </a:rPr>
              <a:t>Headline</a:t>
            </a:r>
            <a:r>
              <a:rPr lang="en-US" sz="1200" b="0" i="0" dirty="0">
                <a:solidFill>
                  <a:srgbClr val="242424"/>
                </a:solidFill>
                <a:effectLst/>
                <a:latin typeface="Segoe UI" panose="020B0502040204020203" pitchFamily="34" charset="0"/>
              </a:rPr>
              <a:t>: 	Welcome Copilot Flight Crew</a:t>
            </a:r>
          </a:p>
          <a:p>
            <a:pPr marL="914400" indent="-914400">
              <a:lnSpc>
                <a:spcPct val="110000"/>
              </a:lnSpc>
              <a:spcBef>
                <a:spcPts val="600"/>
              </a:spcBef>
            </a:pPr>
            <a:r>
              <a:rPr lang="en-US" sz="1200" b="1" i="0" dirty="0" err="1">
                <a:solidFill>
                  <a:srgbClr val="242424"/>
                </a:solidFill>
                <a:effectLst/>
                <a:latin typeface="Segoe UI" panose="020B0502040204020203" pitchFamily="34" charset="0"/>
              </a:rPr>
              <a:t>Subheader</a:t>
            </a:r>
            <a:r>
              <a:rPr lang="en-US" sz="1200" b="0" i="0" dirty="0">
                <a:solidFill>
                  <a:srgbClr val="242424"/>
                </a:solidFill>
                <a:effectLst/>
                <a:latin typeface="Segoe UI" panose="020B0502040204020203" pitchFamily="34" charset="0"/>
              </a:rPr>
              <a:t>: 	Driving productivity and delight with your users</a:t>
            </a:r>
          </a:p>
          <a:p>
            <a:pPr marL="914400" indent="-914400">
              <a:lnSpc>
                <a:spcPct val="110000"/>
              </a:lnSpc>
              <a:spcBef>
                <a:spcPts val="600"/>
              </a:spcBef>
            </a:pPr>
            <a:r>
              <a:rPr lang="en-US" sz="1200" b="1" i="0" dirty="0">
                <a:solidFill>
                  <a:srgbClr val="242424"/>
                </a:solidFill>
                <a:effectLst/>
                <a:latin typeface="Segoe UI" panose="020B0502040204020203" pitchFamily="34" charset="0"/>
              </a:rPr>
              <a:t>Message</a:t>
            </a:r>
            <a:r>
              <a:rPr lang="en-US" sz="1200" b="0" i="0" dirty="0">
                <a:solidFill>
                  <a:srgbClr val="242424"/>
                </a:solidFill>
                <a:effectLst/>
                <a:latin typeface="Segoe UI" panose="020B0502040204020203" pitchFamily="34" charset="0"/>
              </a:rPr>
              <a:t>: 	Welcome to the Copilot Flight Crew Corner. In this area you will be able to learn practical guidance, understand use cases, and be first to understand new scenarios for Copilot capabilities. At Microsoft, we are committed to you having a great experience and learning from your use of this transformational productivity experience. Explore the resources listed above (tabs) and reach out to your Microsoft team with any questions here in this channel.</a:t>
            </a:r>
          </a:p>
          <a:p>
            <a:pPr marR="0" lvl="0" indent="0" fontAlgn="auto">
              <a:lnSpc>
                <a:spcPct val="110000"/>
              </a:lnSpc>
              <a:spcBef>
                <a:spcPts val="600"/>
              </a:spcBef>
              <a:buClrTx/>
              <a:buSzTx/>
              <a:buFontTx/>
              <a:buNone/>
              <a:tabLst/>
              <a:defRPr/>
            </a:pPr>
            <a:r>
              <a:rPr lang="en-US" sz="1600" spc="-50" dirty="0">
                <a:ln w="3175">
                  <a:noFill/>
                </a:ln>
                <a:gradFill flip="none" rotWithShape="1">
                  <a:gsLst>
                    <a:gs pos="50000">
                      <a:srgbClr val="8661C5"/>
                    </a:gs>
                    <a:gs pos="0">
                      <a:srgbClr val="3E76D4"/>
                    </a:gs>
                    <a:gs pos="100000">
                      <a:srgbClr val="C73ECC"/>
                    </a:gs>
                  </a:gsLst>
                  <a:lin ang="2700000" scaled="1"/>
                  <a:tileRect/>
                </a:gradFill>
                <a:latin typeface="+mj-lt"/>
                <a:cs typeface="Segoe UI" pitchFamily="34" charset="0"/>
              </a:rPr>
              <a:t>Executive Lounge</a:t>
            </a:r>
          </a:p>
          <a:p>
            <a:pPr marL="914400" indent="-914400">
              <a:lnSpc>
                <a:spcPct val="110000"/>
              </a:lnSpc>
              <a:spcBef>
                <a:spcPts val="600"/>
              </a:spcBef>
            </a:pPr>
            <a:r>
              <a:rPr lang="en-US" sz="1200" b="1" i="0" dirty="0">
                <a:solidFill>
                  <a:srgbClr val="242424"/>
                </a:solidFill>
                <a:effectLst/>
                <a:latin typeface="Segoe UI" panose="020B0502040204020203" pitchFamily="34" charset="0"/>
              </a:rPr>
              <a:t>Headline</a:t>
            </a:r>
            <a:r>
              <a:rPr lang="en-US" sz="1200" b="0" i="0" dirty="0">
                <a:solidFill>
                  <a:srgbClr val="242424"/>
                </a:solidFill>
                <a:effectLst/>
                <a:latin typeface="Segoe UI" panose="020B0502040204020203" pitchFamily="34" charset="0"/>
              </a:rPr>
              <a:t>: 	Welcome to your Copilot Exec Lounge</a:t>
            </a:r>
          </a:p>
          <a:p>
            <a:pPr marL="914400" indent="-914400">
              <a:lnSpc>
                <a:spcPct val="110000"/>
              </a:lnSpc>
              <a:spcBef>
                <a:spcPts val="600"/>
              </a:spcBef>
            </a:pPr>
            <a:r>
              <a:rPr lang="en-US" sz="1200" b="1" i="0" dirty="0" err="1">
                <a:solidFill>
                  <a:srgbClr val="242424"/>
                </a:solidFill>
                <a:effectLst/>
                <a:latin typeface="Segoe UI" panose="020B0502040204020203" pitchFamily="34" charset="0"/>
              </a:rPr>
              <a:t>Subheader</a:t>
            </a:r>
            <a:r>
              <a:rPr lang="en-US" sz="1200" b="0" i="0" dirty="0">
                <a:solidFill>
                  <a:srgbClr val="242424"/>
                </a:solidFill>
                <a:effectLst/>
                <a:latin typeface="Segoe UI" panose="020B0502040204020203" pitchFamily="34" charset="0"/>
              </a:rPr>
              <a:t>: 	Ask questions of your peers, leaders and our Copilot Enablement Team</a:t>
            </a:r>
          </a:p>
          <a:p>
            <a:pPr marL="914400" indent="-914400">
              <a:lnSpc>
                <a:spcPct val="110000"/>
              </a:lnSpc>
              <a:spcBef>
                <a:spcPts val="600"/>
              </a:spcBef>
            </a:pPr>
            <a:r>
              <a:rPr lang="en-US" sz="1200" b="1" i="0" dirty="0">
                <a:solidFill>
                  <a:srgbClr val="242424"/>
                </a:solidFill>
                <a:effectLst/>
                <a:latin typeface="Segoe UI" panose="020B0502040204020203" pitchFamily="34" charset="0"/>
              </a:rPr>
              <a:t>Message</a:t>
            </a:r>
            <a:r>
              <a:rPr lang="en-US" sz="1200" b="0" i="0" dirty="0">
                <a:solidFill>
                  <a:srgbClr val="242424"/>
                </a:solidFill>
                <a:effectLst/>
                <a:latin typeface="Segoe UI" panose="020B0502040204020203" pitchFamily="34" charset="0"/>
              </a:rPr>
              <a:t>: 	Welcome to your private lounge to explore useful scenarios with Copilot for Microsoft 365. We value your time and feedback. Please ask your questions here or provide us with your insights so that we can continuously improve your experience and the effectiveness of our Copilot capabilities in your business.</a:t>
            </a:r>
          </a:p>
        </p:txBody>
      </p:sp>
    </p:spTree>
    <p:extLst>
      <p:ext uri="{BB962C8B-B14F-4D97-AF65-F5344CB8AC3E}">
        <p14:creationId xmlns:p14="http://schemas.microsoft.com/office/powerpoint/2010/main" val="851391973"/>
      </p:ext>
    </p:extLst>
  </p:cSld>
  <p:clrMapOvr>
    <a:masterClrMapping/>
  </p:clrMapOvr>
  <p:transition>
    <p:fade/>
  </p:transition>
</p:sld>
</file>

<file path=ppt/theme/theme1.xml><?xml version="1.0" encoding="utf-8"?>
<a:theme xmlns:a="http://schemas.openxmlformats.org/drawingml/2006/main" name="Office Theme">
  <a:themeElements>
    <a:clrScheme name="TEAMS OFFICIAL">
      <a:dk1>
        <a:srgbClr val="000000"/>
      </a:dk1>
      <a:lt1>
        <a:srgbClr val="FFFFFF"/>
      </a:lt1>
      <a:dk2>
        <a:srgbClr val="34258E"/>
      </a:dk2>
      <a:lt2>
        <a:srgbClr val="F1F2F1"/>
      </a:lt2>
      <a:accent1>
        <a:srgbClr val="5C5AD4"/>
      </a:accent1>
      <a:accent2>
        <a:srgbClr val="34258E"/>
      </a:accent2>
      <a:accent3>
        <a:srgbClr val="9EA1FC"/>
      </a:accent3>
      <a:accent4>
        <a:srgbClr val="D1D2D1"/>
      </a:accent4>
      <a:accent5>
        <a:srgbClr val="727372"/>
      </a:accent5>
      <a:accent6>
        <a:srgbClr val="000000"/>
      </a:accent6>
      <a:hlink>
        <a:srgbClr val="5C5AD4"/>
      </a:hlink>
      <a:folHlink>
        <a:srgbClr val="5C5AD4"/>
      </a:folHlink>
    </a:clrScheme>
    <a:fontScheme name="Microsoft">
      <a:majorFont>
        <a:latin typeface="Segoe UI Semibold"/>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324d2b90-11f2-4fdf-990a-54fa46247cf8">
      <Terms xmlns="http://schemas.microsoft.com/office/infopath/2007/PartnerControls"/>
    </lcf76f155ced4ddcb4097134ff3c332f>
    <MCpostdate xmlns="324d2b90-11f2-4fdf-990a-54fa46247cf8" xsi:nil="true"/>
    <Recipients xmlns="324d2b90-11f2-4fdf-990a-54fa46247cf8" xsi:nil="true"/>
    <TaxCatchAll xmlns="b817b00b-f121-400f-976b-40959b1c7d14" xsi:nil="true"/>
    <MCpostID xmlns="324d2b90-11f2-4fdf-990a-54fa46247cf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19" ma:contentTypeDescription="Create a new document." ma:contentTypeScope="" ma:versionID="5aadf01704b9abe3a5dd09e02dc858b7">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1d896cbaba30812cad4c981f5db86b71"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0B7DA1-6B92-40F0-A1F7-E45F8446E77A}">
  <ds:schemaRefs>
    <ds:schemaRef ds:uri="http://schemas.microsoft.com/sharepoint/v3/contenttype/forms"/>
  </ds:schemaRefs>
</ds:datastoreItem>
</file>

<file path=customXml/itemProps2.xml><?xml version="1.0" encoding="utf-8"?>
<ds:datastoreItem xmlns:ds="http://schemas.openxmlformats.org/officeDocument/2006/customXml" ds:itemID="{5AD872D1-8ED7-4C38-8F7F-425BC3F680D8}">
  <ds:schemaRefs>
    <ds:schemaRef ds:uri="http://schemas.openxmlformats.org/package/2006/metadata/core-properties"/>
    <ds:schemaRef ds:uri="http://schemas.microsoft.com/office/2006/metadata/properties"/>
    <ds:schemaRef ds:uri="http://schemas.microsoft.com/sharepoint/v3"/>
    <ds:schemaRef ds:uri="http://purl.org/dc/elements/1.1/"/>
    <ds:schemaRef ds:uri="http://schemas.microsoft.com/office/2006/documentManagement/types"/>
    <ds:schemaRef ds:uri="http://www.w3.org/XML/1998/namespace"/>
    <ds:schemaRef ds:uri="http://schemas.microsoft.com/office/infopath/2007/PartnerControls"/>
    <ds:schemaRef ds:uri="http://purl.org/dc/terms/"/>
    <ds:schemaRef ds:uri="b817b00b-f121-400f-976b-40959b1c7d14"/>
    <ds:schemaRef ds:uri="324d2b90-11f2-4fdf-990a-54fa46247cf8"/>
    <ds:schemaRef ds:uri="http://purl.org/dc/dcmitype/"/>
  </ds:schemaRefs>
</ds:datastoreItem>
</file>

<file path=customXml/itemProps3.xml><?xml version="1.0" encoding="utf-8"?>
<ds:datastoreItem xmlns:ds="http://schemas.openxmlformats.org/officeDocument/2006/customXml" ds:itemID="{B6533088-7E8E-4F38-B413-B0EF7DA8FA21}">
  <ds:schemaRefs>
    <ds:schemaRef ds:uri="324d2b90-11f2-4fdf-990a-54fa46247cf8"/>
    <ds:schemaRef ds:uri="b817b00b-f121-400f-976b-40959b1c7d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10464</TotalTime>
  <Words>2086</Words>
  <Application>Microsoft Office PowerPoint</Application>
  <PresentationFormat>Custom</PresentationFormat>
  <Paragraphs>144</Paragraphs>
  <Slides>10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inherit</vt:lpstr>
      <vt:lpstr>Segoe UI</vt:lpstr>
      <vt:lpstr>Segoe UI Semibold</vt:lpstr>
      <vt:lpstr>Wingdings</vt:lpstr>
      <vt:lpstr>Office Theme</vt:lpstr>
      <vt:lpstr>Build your own Copilot for Microsoft 365 Center of Excellence</vt:lpstr>
      <vt:lpstr>SharePoint lists</vt:lpstr>
      <vt:lpstr>SharePoint pages</vt:lpstr>
      <vt:lpstr>SharePoint pages (continued)</vt:lpstr>
      <vt:lpstr>SharePoint navigation</vt:lpstr>
      <vt:lpstr>Teams channels</vt:lpstr>
      <vt:lpstr>Teams tabs for specific channels</vt:lpstr>
      <vt:lpstr>Welcome messages for specific Teams channels</vt:lpstr>
      <vt:lpstr>Welcome messages for specific Teams channels (continued 2 of 3)</vt:lpstr>
      <vt:lpstr>Welcome messages for specific Teams channels (continued 3 of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Stacy Reilly</dc:creator>
  <cp:lastModifiedBy>Jessie Hwang</cp:lastModifiedBy>
  <cp:revision>18</cp:revision>
  <dcterms:created xsi:type="dcterms:W3CDTF">2021-12-16T20:15:17Z</dcterms:created>
  <dcterms:modified xsi:type="dcterms:W3CDTF">2024-01-15T21:40:36Z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1df70615-e9a6-4c2e-bfe1-bbca1890ba2a</vt:lpwstr>
  </property>
  <property fmtid="{D5CDD505-2E9C-101B-9397-08002B2CF9AE}" pid="3" name="ContentTypeId">
    <vt:lpwstr>0x010100CAB4D63BEF6CE74A98DE71B79A4EFA2E</vt:lpwstr>
  </property>
  <property fmtid="{D5CDD505-2E9C-101B-9397-08002B2CF9AE}" pid="4" name="MediaServiceImageTags">
    <vt:lpwstr/>
  </property>
</Properties>
</file>