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6" r:id="rId4"/>
  </p:sldMasterIdLst>
  <p:notesMasterIdLst>
    <p:notesMasterId r:id="rId6"/>
  </p:notesMasterIdLst>
  <p:sldIdLst>
    <p:sldId id="256" r:id="rId5"/>
  </p:sldIdLst>
  <p:sldSz cx="6858000" cy="125999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72" userDrawn="1">
          <p15:clr>
            <a:srgbClr val="A4A3A4"/>
          </p15:clr>
        </p15:guide>
        <p15:guide id="3" orient="horz" pos="3968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BB1E55-B8AD-45DF-BCF1-4A8C1D985716}" v="2" dt="2024-10-18T21:38:50.4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pos="672"/>
        <p:guide orient="horz" pos="3968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CB448-4917-45B3-94AA-FF6DDCC2D81D}" type="datetimeFigureOut">
              <a:rPr lang="en-PK" smtClean="0"/>
              <a:t>10/18/2024</a:t>
            </a:fld>
            <a:endParaRPr lang="en-P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89213" y="1143000"/>
            <a:ext cx="1679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9FB679-EFF0-4DE1-8747-B3F47C53E331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505234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9FB679-EFF0-4DE1-8747-B3F47C53E331}" type="slidenum">
              <a:rPr lang="en-PK" smtClean="0"/>
              <a:t>1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3642957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062083"/>
            <a:ext cx="5829300" cy="438666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617911"/>
            <a:ext cx="5143500" cy="304208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35DE2-0EED-4247-838C-9504E6CE8912}" type="datetimeFigureOut">
              <a:rPr lang="en-PK" smtClean="0"/>
              <a:t>10/18/2024</a:t>
            </a:fld>
            <a:endParaRPr lang="en-P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84861-F187-44AD-9E60-9507EADC36F6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586698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35DE2-0EED-4247-838C-9504E6CE8912}" type="datetimeFigureOut">
              <a:rPr lang="en-PK" smtClean="0"/>
              <a:t>10/18/2024</a:t>
            </a:fld>
            <a:endParaRPr lang="en-P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84861-F187-44AD-9E60-9507EADC36F6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25103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70833"/>
            <a:ext cx="1478756" cy="106779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70833"/>
            <a:ext cx="4350544" cy="106779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35DE2-0EED-4247-838C-9504E6CE8912}" type="datetimeFigureOut">
              <a:rPr lang="en-PK" smtClean="0"/>
              <a:t>10/18/2024</a:t>
            </a:fld>
            <a:endParaRPr lang="en-P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84861-F187-44AD-9E60-9507EADC36F6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25390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35DE2-0EED-4247-838C-9504E6CE8912}" type="datetimeFigureOut">
              <a:rPr lang="en-PK" smtClean="0"/>
              <a:t>10/18/2024</a:t>
            </a:fld>
            <a:endParaRPr lang="en-P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84861-F187-44AD-9E60-9507EADC36F6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3603748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141251"/>
            <a:ext cx="5915025" cy="5241244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432079"/>
            <a:ext cx="5915025" cy="275624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35DE2-0EED-4247-838C-9504E6CE8912}" type="datetimeFigureOut">
              <a:rPr lang="en-PK" smtClean="0"/>
              <a:t>10/18/2024</a:t>
            </a:fld>
            <a:endParaRPr lang="en-P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84861-F187-44AD-9E60-9507EADC36F6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62039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354163"/>
            <a:ext cx="2914650" cy="79945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354163"/>
            <a:ext cx="2914650" cy="79945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35DE2-0EED-4247-838C-9504E6CE8912}" type="datetimeFigureOut">
              <a:rPr lang="en-PK" smtClean="0"/>
              <a:t>10/18/2024</a:t>
            </a:fld>
            <a:endParaRPr lang="en-P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84861-F187-44AD-9E60-9507EADC36F6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3213707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70836"/>
            <a:ext cx="5915025" cy="243541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3088748"/>
            <a:ext cx="2901255" cy="1513748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602496"/>
            <a:ext cx="2901255" cy="67695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3088748"/>
            <a:ext cx="2915543" cy="1513748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602496"/>
            <a:ext cx="2915543" cy="67695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35DE2-0EED-4247-838C-9504E6CE8912}" type="datetimeFigureOut">
              <a:rPr lang="en-PK" smtClean="0"/>
              <a:t>10/18/2024</a:t>
            </a:fld>
            <a:endParaRPr lang="en-P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84861-F187-44AD-9E60-9507EADC36F6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200052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35DE2-0EED-4247-838C-9504E6CE8912}" type="datetimeFigureOut">
              <a:rPr lang="en-PK" smtClean="0"/>
              <a:t>10/18/2024</a:t>
            </a:fld>
            <a:endParaRPr lang="en-P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84861-F187-44AD-9E60-9507EADC36F6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746953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35DE2-0EED-4247-838C-9504E6CE8912}" type="datetimeFigureOut">
              <a:rPr lang="en-PK" smtClean="0"/>
              <a:t>10/18/2024</a:t>
            </a:fld>
            <a:endParaRPr lang="en-P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84861-F187-44AD-9E60-9507EADC36F6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898868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39999"/>
            <a:ext cx="2211884" cy="2939997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814168"/>
            <a:ext cx="3471863" cy="89541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779996"/>
            <a:ext cx="2211884" cy="700291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35DE2-0EED-4247-838C-9504E6CE8912}" type="datetimeFigureOut">
              <a:rPr lang="en-PK" smtClean="0"/>
              <a:t>10/18/2024</a:t>
            </a:fld>
            <a:endParaRPr lang="en-P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84861-F187-44AD-9E60-9507EADC36F6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824888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39999"/>
            <a:ext cx="2211884" cy="2939997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814168"/>
            <a:ext cx="3471863" cy="8954158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779996"/>
            <a:ext cx="2211884" cy="700291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35DE2-0EED-4247-838C-9504E6CE8912}" type="datetimeFigureOut">
              <a:rPr lang="en-PK" smtClean="0"/>
              <a:t>10/18/2024</a:t>
            </a:fld>
            <a:endParaRPr lang="en-P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84861-F187-44AD-9E60-9507EADC36F6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178266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70836"/>
            <a:ext cx="5915025" cy="24354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354163"/>
            <a:ext cx="5915025" cy="7994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678325"/>
            <a:ext cx="1543050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35DE2-0EED-4247-838C-9504E6CE8912}" type="datetimeFigureOut">
              <a:rPr lang="en-PK" smtClean="0"/>
              <a:t>10/18/2024</a:t>
            </a:fld>
            <a:endParaRPr lang="en-P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678325"/>
            <a:ext cx="2314575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678325"/>
            <a:ext cx="1543050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84861-F187-44AD-9E60-9507EADC36F6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7940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18" Type="http://schemas.openxmlformats.org/officeDocument/2006/relationships/image" Target="../media/image15.sv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svg"/><Relationship Id="rId19" Type="http://schemas.openxmlformats.org/officeDocument/2006/relationships/image" Target="../media/image16.png"/><Relationship Id="rId4" Type="http://schemas.openxmlformats.org/officeDocument/2006/relationships/hyperlink" Target="https://copilot.cloud.microsoft/" TargetMode="External"/><Relationship Id="rId9" Type="http://schemas.openxmlformats.org/officeDocument/2006/relationships/image" Target="../media/image6.png"/><Relationship Id="rId1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4" name="!!Line 1">
            <a:extLst>
              <a:ext uri="{FF2B5EF4-FFF2-40B4-BE49-F238E27FC236}">
                <a16:creationId xmlns:a16="http://schemas.microsoft.com/office/drawing/2014/main" id="{1E973124-4EB5-078B-6D5D-73B240C78B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-10449" y="10219118"/>
            <a:ext cx="6868518" cy="0"/>
          </a:xfrm>
          <a:prstGeom prst="line">
            <a:avLst/>
          </a:prstGeom>
          <a:noFill/>
          <a:ln>
            <a:gradFill flip="none" rotWithShape="1">
              <a:gsLst>
                <a:gs pos="0">
                  <a:srgbClr val="1264B1"/>
                </a:gs>
                <a:gs pos="97000">
                  <a:srgbClr val="944DCF"/>
                </a:gs>
              </a:gsLst>
              <a:lin ang="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pic>
        <p:nvPicPr>
          <p:cNvPr id="395" name="Picture 394">
            <a:extLst>
              <a:ext uri="{FF2B5EF4-FFF2-40B4-BE49-F238E27FC236}">
                <a16:creationId xmlns:a16="http://schemas.microsoft.com/office/drawing/2014/main" id="{F70D7396-590E-161E-AE63-824171F47F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595" t="23454" r="10595" b="41434"/>
          <a:stretch/>
        </p:blipFill>
        <p:spPr>
          <a:xfrm>
            <a:off x="0" y="463786"/>
            <a:ext cx="6858000" cy="1368000"/>
          </a:xfrm>
          <a:prstGeom prst="rect">
            <a:avLst/>
          </a:prstGeom>
        </p:spPr>
      </p:pic>
      <p:sp useBgFill="1">
        <p:nvSpPr>
          <p:cNvPr id="464" name="Rectangle: Rounded Corners 463">
            <a:extLst>
              <a:ext uri="{FF2B5EF4-FFF2-40B4-BE49-F238E27FC236}">
                <a16:creationId xmlns:a16="http://schemas.microsoft.com/office/drawing/2014/main" id="{0D481570-C6D5-CC17-1629-1CA86E70C38F}"/>
              </a:ext>
            </a:extLst>
          </p:cNvPr>
          <p:cNvSpPr/>
          <p:nvPr/>
        </p:nvSpPr>
        <p:spPr bwMode="auto">
          <a:xfrm>
            <a:off x="413947" y="1978674"/>
            <a:ext cx="6033929" cy="274396"/>
          </a:xfrm>
          <a:prstGeom prst="roundRect">
            <a:avLst>
              <a:gd name="adj" fmla="val 12554"/>
            </a:avLst>
          </a:prstGeom>
          <a:gradFill>
            <a:gsLst>
              <a:gs pos="0">
                <a:srgbClr val="E9DFFF"/>
              </a:gs>
              <a:gs pos="25000">
                <a:srgbClr val="E4EFFF"/>
              </a:gs>
              <a:gs pos="49000">
                <a:srgbClr val="EDF8FF"/>
              </a:gs>
              <a:gs pos="73000">
                <a:srgbClr val="F0FCFE"/>
              </a:gs>
              <a:gs pos="100000">
                <a:srgbClr val="E7FEFC"/>
              </a:gs>
            </a:gsLst>
            <a:lin ang="977404" scaled="1"/>
          </a:gradFill>
          <a:ln w="1222" cap="flat">
            <a:noFill/>
            <a:prstDash val="solid"/>
            <a:miter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465" name="TextBox 464">
            <a:extLst>
              <a:ext uri="{FF2B5EF4-FFF2-40B4-BE49-F238E27FC236}">
                <a16:creationId xmlns:a16="http://schemas.microsoft.com/office/drawing/2014/main" id="{2E976B18-BA4E-A371-06EC-3EA6DA6BE988}"/>
              </a:ext>
            </a:extLst>
          </p:cNvPr>
          <p:cNvSpPr txBox="1"/>
          <p:nvPr/>
        </p:nvSpPr>
        <p:spPr>
          <a:xfrm>
            <a:off x="579228" y="2016381"/>
            <a:ext cx="585865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vl="0">
              <a:defRPr/>
            </a:pPr>
            <a:r>
              <a:rPr lang="en-US" sz="1200">
                <a:gradFill>
                  <a:gsLst>
                    <a:gs pos="2917">
                      <a:srgbClr val="000000"/>
                    </a:gs>
                    <a:gs pos="30000">
                      <a:srgbClr val="000000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Navigate to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2253E5"/>
                </a:solidFill>
                <a:uLnTx/>
                <a:uFillTx/>
                <a:latin typeface="Segoe UI" panose="020B0502040204020203" pitchFamily="34" charset="0"/>
                <a:ea typeface="+mn-ea"/>
                <a:cs typeface="Segoe UI"/>
                <a:hlinkClick r:id="rId4"/>
              </a:rPr>
              <a:t>copilot.cloud.Microsoft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2253E5"/>
                </a:solidFill>
                <a:uLnTx/>
                <a:uFillTx/>
                <a:latin typeface="Segoe UI" panose="020B0502040204020203" pitchFamily="34" charset="0"/>
                <a:ea typeface="+mn-ea"/>
                <a:cs typeface="Segoe UI"/>
              </a:rPr>
              <a:t> </a:t>
            </a:r>
            <a:r>
              <a:rPr lang="en-US" sz="1200">
                <a:gradFill>
                  <a:gsLst>
                    <a:gs pos="2917">
                      <a:srgbClr val="000000"/>
                    </a:gs>
                    <a:gs pos="30000">
                      <a:srgbClr val="000000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and sign in with your work account to get started</a:t>
            </a:r>
          </a:p>
        </p:txBody>
      </p:sp>
      <p:sp>
        <p:nvSpPr>
          <p:cNvPr id="398" name="TextBox 397">
            <a:extLst>
              <a:ext uri="{FF2B5EF4-FFF2-40B4-BE49-F238E27FC236}">
                <a16:creationId xmlns:a16="http://schemas.microsoft.com/office/drawing/2014/main" id="{EB83359D-27DF-40B4-34A7-C9035DCB8BFB}"/>
              </a:ext>
            </a:extLst>
          </p:cNvPr>
          <p:cNvSpPr txBox="1"/>
          <p:nvPr/>
        </p:nvSpPr>
        <p:spPr>
          <a:xfrm>
            <a:off x="389440" y="775094"/>
            <a:ext cx="4196902" cy="73866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914367">
              <a:defRPr/>
            </a:pPr>
            <a:r>
              <a:rPr lang="en-US" sz="2400">
                <a:solidFill>
                  <a:srgbClr val="1A1A1A"/>
                </a:solidFill>
                <a:latin typeface="Segoe UI Semibold"/>
                <a:cs typeface="Segoe UI Semibold"/>
              </a:rPr>
              <a:t>5 tips for making the most of Microsoft Copilot</a:t>
            </a:r>
          </a:p>
        </p:txBody>
      </p:sp>
      <p:cxnSp>
        <p:nvCxnSpPr>
          <p:cNvPr id="402" name="!!Line 1">
            <a:extLst>
              <a:ext uri="{FF2B5EF4-FFF2-40B4-BE49-F238E27FC236}">
                <a16:creationId xmlns:a16="http://schemas.microsoft.com/office/drawing/2014/main" id="{4FE4A4BD-E4EF-B2F2-30E2-98929A0B3D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-10518" y="4369351"/>
            <a:ext cx="6868518" cy="0"/>
          </a:xfrm>
          <a:prstGeom prst="line">
            <a:avLst/>
          </a:prstGeom>
          <a:noFill/>
          <a:ln>
            <a:gradFill flip="none" rotWithShape="1">
              <a:gsLst>
                <a:gs pos="0">
                  <a:srgbClr val="1264B1"/>
                </a:gs>
                <a:gs pos="97000">
                  <a:srgbClr val="944DCF"/>
                </a:gs>
              </a:gsLst>
              <a:lin ang="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403" name="!!Line 1">
            <a:extLst>
              <a:ext uri="{FF2B5EF4-FFF2-40B4-BE49-F238E27FC236}">
                <a16:creationId xmlns:a16="http://schemas.microsoft.com/office/drawing/2014/main" id="{403DF492-99F2-F131-23C8-0BE8746BBD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-15256" y="6319556"/>
            <a:ext cx="6879932" cy="0"/>
          </a:xfrm>
          <a:prstGeom prst="line">
            <a:avLst/>
          </a:prstGeom>
          <a:noFill/>
          <a:ln>
            <a:gradFill flip="none" rotWithShape="1">
              <a:gsLst>
                <a:gs pos="0">
                  <a:srgbClr val="1264B1"/>
                </a:gs>
                <a:gs pos="97000">
                  <a:srgbClr val="944DCF"/>
                </a:gs>
              </a:gsLst>
              <a:lin ang="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407" name="!!Line 1">
            <a:extLst>
              <a:ext uri="{FF2B5EF4-FFF2-40B4-BE49-F238E27FC236}">
                <a16:creationId xmlns:a16="http://schemas.microsoft.com/office/drawing/2014/main" id="{5C3C7030-DCA5-33D7-9470-A5A8101A26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-11935" y="2408914"/>
            <a:ext cx="6868518" cy="0"/>
          </a:xfrm>
          <a:prstGeom prst="line">
            <a:avLst/>
          </a:prstGeom>
          <a:noFill/>
          <a:ln>
            <a:gradFill flip="none" rotWithShape="1">
              <a:gsLst>
                <a:gs pos="0">
                  <a:srgbClr val="1264B1"/>
                </a:gs>
                <a:gs pos="97000">
                  <a:srgbClr val="944DCF"/>
                </a:gs>
              </a:gsLst>
              <a:lin ang="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411" name="!!Line 1">
            <a:extLst>
              <a:ext uri="{FF2B5EF4-FFF2-40B4-BE49-F238E27FC236}">
                <a16:creationId xmlns:a16="http://schemas.microsoft.com/office/drawing/2014/main" id="{6A2264D7-03FB-12D1-56E5-C4ADCE326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-11227" y="8274689"/>
            <a:ext cx="6879932" cy="0"/>
          </a:xfrm>
          <a:prstGeom prst="line">
            <a:avLst/>
          </a:prstGeom>
          <a:noFill/>
          <a:ln>
            <a:gradFill flip="none" rotWithShape="1">
              <a:gsLst>
                <a:gs pos="0">
                  <a:srgbClr val="1264B1"/>
                </a:gs>
                <a:gs pos="97000">
                  <a:srgbClr val="944DCF"/>
                </a:gs>
              </a:gsLst>
              <a:lin ang="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679257BE-2704-AE41-BAF4-E2170E36A1AF}"/>
              </a:ext>
            </a:extLst>
          </p:cNvPr>
          <p:cNvGrpSpPr/>
          <p:nvPr/>
        </p:nvGrpSpPr>
        <p:grpSpPr>
          <a:xfrm>
            <a:off x="-8354" y="10397597"/>
            <a:ext cx="6861355" cy="1792228"/>
            <a:chOff x="0" y="6435539"/>
            <a:chExt cx="6861355" cy="1792228"/>
          </a:xfrm>
        </p:grpSpPr>
        <p:pic>
          <p:nvPicPr>
            <p:cNvPr id="408" name="Graphic 407">
              <a:extLst>
                <a:ext uri="{FF2B5EF4-FFF2-40B4-BE49-F238E27FC236}">
                  <a16:creationId xmlns:a16="http://schemas.microsoft.com/office/drawing/2014/main" id="{9C954941-F6C6-A92A-4B18-8DEAF8BE69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375967" y="6435539"/>
              <a:ext cx="2485388" cy="1726491"/>
            </a:xfrm>
            <a:prstGeom prst="rect">
              <a:avLst/>
            </a:prstGeom>
          </p:spPr>
        </p:pic>
        <p:grpSp>
          <p:nvGrpSpPr>
            <p:cNvPr id="409" name="Group 408">
              <a:extLst>
                <a:ext uri="{FF2B5EF4-FFF2-40B4-BE49-F238E27FC236}">
                  <a16:creationId xmlns:a16="http://schemas.microsoft.com/office/drawing/2014/main" id="{E8CC145A-6160-F7B2-2BDE-4C1BA3C9DAF5}"/>
                </a:ext>
              </a:extLst>
            </p:cNvPr>
            <p:cNvGrpSpPr/>
            <p:nvPr/>
          </p:nvGrpSpPr>
          <p:grpSpPr>
            <a:xfrm>
              <a:off x="1208820" y="6481429"/>
              <a:ext cx="2903317" cy="1746338"/>
              <a:chOff x="1082529" y="2677235"/>
              <a:chExt cx="2903317" cy="1746338"/>
            </a:xfrm>
          </p:grpSpPr>
          <p:sp>
            <p:nvSpPr>
              <p:cNvPr id="452" name="TextBox 451">
                <a:extLst>
                  <a:ext uri="{FF2B5EF4-FFF2-40B4-BE49-F238E27FC236}">
                    <a16:creationId xmlns:a16="http://schemas.microsoft.com/office/drawing/2014/main" id="{4934E1B7-6771-2E77-7BA2-3180F7AF7E25}"/>
                  </a:ext>
                </a:extLst>
              </p:cNvPr>
              <p:cNvSpPr txBox="1"/>
              <p:nvPr/>
            </p:nvSpPr>
            <p:spPr>
              <a:xfrm>
                <a:off x="1170301" y="3500243"/>
                <a:ext cx="2815545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vl="0">
                  <a:defRPr/>
                </a:pPr>
                <a:r>
                  <a:rPr lang="en-US" sz="1200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 panose="020B0502040204020203" pitchFamily="34" charset="0"/>
                    <a:cs typeface="Segoe UI" panose="020B0502040204020203" pitchFamily="34" charset="0"/>
                  </a:rPr>
                  <a:t>Leave behind stock images and text-only reports in favor of custom-generated images for emails, social media, and more! Just describe the image(s) you want.</a:t>
                </a:r>
              </a:p>
            </p:txBody>
          </p:sp>
          <p:sp>
            <p:nvSpPr>
              <p:cNvPr id="453" name="TextBox 452">
                <a:extLst>
                  <a:ext uri="{FF2B5EF4-FFF2-40B4-BE49-F238E27FC236}">
                    <a16:creationId xmlns:a16="http://schemas.microsoft.com/office/drawing/2014/main" id="{8164751C-66A0-E638-E155-D160BED9D409}"/>
                  </a:ext>
                </a:extLst>
              </p:cNvPr>
              <p:cNvSpPr txBox="1"/>
              <p:nvPr/>
            </p:nvSpPr>
            <p:spPr>
              <a:xfrm>
                <a:off x="1082529" y="2677235"/>
                <a:ext cx="2903317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>
                    <a:effectLst/>
                    <a:latin typeface="Segoe UI Semibold" panose="020B0702040204020203" pitchFamily="34" charset="0"/>
                    <a:ea typeface="MS Mincho" panose="02020609040205080304" pitchFamily="49" charset="-128"/>
                    <a:cs typeface="Segoe UI Semibold" panose="020B0702040204020203" pitchFamily="34" charset="0"/>
                  </a:rPr>
                  <a:t>Generate images to elevate your content</a:t>
                </a:r>
              </a:p>
            </p:txBody>
          </p:sp>
        </p:grpSp>
        <p:grpSp>
          <p:nvGrpSpPr>
            <p:cNvPr id="410" name="Group 409">
              <a:extLst>
                <a:ext uri="{FF2B5EF4-FFF2-40B4-BE49-F238E27FC236}">
                  <a16:creationId xmlns:a16="http://schemas.microsoft.com/office/drawing/2014/main" id="{7051EF1F-2227-34B9-768F-A2CBBB608F96}"/>
                </a:ext>
              </a:extLst>
            </p:cNvPr>
            <p:cNvGrpSpPr/>
            <p:nvPr/>
          </p:nvGrpSpPr>
          <p:grpSpPr>
            <a:xfrm>
              <a:off x="4610449" y="6748271"/>
              <a:ext cx="1875059" cy="1071381"/>
              <a:chOff x="4611158" y="2819638"/>
              <a:chExt cx="1875059" cy="1071381"/>
            </a:xfrm>
          </p:grpSpPr>
          <p:sp>
            <p:nvSpPr>
              <p:cNvPr id="448" name="TextBox 447">
                <a:extLst>
                  <a:ext uri="{FF2B5EF4-FFF2-40B4-BE49-F238E27FC236}">
                    <a16:creationId xmlns:a16="http://schemas.microsoft.com/office/drawing/2014/main" id="{67A037E1-662E-6A7E-651B-3BEAE50BCAE7}"/>
                  </a:ext>
                </a:extLst>
              </p:cNvPr>
              <p:cNvSpPr txBox="1"/>
              <p:nvPr/>
            </p:nvSpPr>
            <p:spPr>
              <a:xfrm>
                <a:off x="4615553" y="3044633"/>
                <a:ext cx="1870664" cy="84638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vl="0">
                  <a:defRPr/>
                </a:pPr>
                <a:r>
                  <a:rPr lang="en-US" sz="1100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 panose="020B0502040204020203" pitchFamily="34" charset="0"/>
                    <a:cs typeface="Segoe UI" panose="020B0502040204020203" pitchFamily="34" charset="0"/>
                  </a:rPr>
                  <a:t>Create an image to tell your story with a prompt like </a:t>
                </a:r>
                <a:r>
                  <a:rPr lang="en-US" sz="1100" i="1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 panose="020B0502040204020203" pitchFamily="34" charset="0"/>
                    <a:cs typeface="Segoe UI" panose="020B0502040204020203" pitchFamily="34" charset="0"/>
                  </a:rPr>
                  <a:t>“Create an illustration of a shark jumping out of a coffee mug.” </a:t>
                </a:r>
              </a:p>
            </p:txBody>
          </p:sp>
          <p:grpSp>
            <p:nvGrpSpPr>
              <p:cNvPr id="449" name="Group 448">
                <a:extLst>
                  <a:ext uri="{FF2B5EF4-FFF2-40B4-BE49-F238E27FC236}">
                    <a16:creationId xmlns:a16="http://schemas.microsoft.com/office/drawing/2014/main" id="{2B1C3358-3204-11C5-17CF-D5B75F2780E3}"/>
                  </a:ext>
                </a:extLst>
              </p:cNvPr>
              <p:cNvGrpSpPr/>
              <p:nvPr/>
            </p:nvGrpSpPr>
            <p:grpSpPr>
              <a:xfrm>
                <a:off x="4611158" y="2819638"/>
                <a:ext cx="377066" cy="186653"/>
                <a:chOff x="1106490" y="2775635"/>
                <a:chExt cx="535687" cy="320376"/>
              </a:xfrm>
            </p:grpSpPr>
            <p:sp>
              <p:nvSpPr>
                <p:cNvPr id="450" name="TextBox 449">
                  <a:extLst>
                    <a:ext uri="{FF2B5EF4-FFF2-40B4-BE49-F238E27FC236}">
                      <a16:creationId xmlns:a16="http://schemas.microsoft.com/office/drawing/2014/main" id="{4E5D081C-D955-8D7A-EB4B-D7CEF6A37F21}"/>
                    </a:ext>
                  </a:extLst>
                </p:cNvPr>
                <p:cNvSpPr txBox="1"/>
                <p:nvPr/>
              </p:nvSpPr>
              <p:spPr>
                <a:xfrm>
                  <a:off x="1106490" y="2788798"/>
                  <a:ext cx="535687" cy="30721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579CF"/>
                </a:solidFill>
                <a:ln w="0" cap="flat">
                  <a:noFill/>
                  <a:prstDash val="solid"/>
                  <a:miter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51999" tIns="18288" rIns="216000" bIns="45720" numCol="1" spcCol="0" rtlCol="0" fromWordArt="0" anchor="ctr" anchorCtr="0" forceAA="0" compatLnSpc="1">
                  <a:prstTxWarp prst="textNoShape">
                    <a:avLst/>
                  </a:prstTxWarp>
                  <a:spAutoFit/>
                </a:bodyPr>
                <a:lstStyle>
                  <a:defPPr>
                    <a:defRPr lang="en-US"/>
                  </a:defPPr>
                  <a:lvl1pPr marR="0" lvl="0" indent="0" algn="ctr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 kumimoji="0" sz="2800" b="1" i="0" u="none" strike="noStrike" cap="none" spc="0" normalizeH="0" baseline="0">
                      <a:ln w="3175">
                        <a:noFill/>
                      </a:ln>
                      <a:gradFill>
                        <a:gsLst>
                          <a:gs pos="53933">
                            <a:srgbClr val="FFFFFF"/>
                          </a:gs>
                          <a:gs pos="38000">
                            <a:srgbClr val="FFFFFF"/>
                          </a:gs>
                        </a:gsLst>
                        <a:path path="circle">
                          <a:fillToRect l="100000" b="100000"/>
                        </a:path>
                      </a:gradFill>
                      <a:effectLst/>
                      <a:uLnTx/>
                      <a:uFillTx/>
                      <a:latin typeface="Segoe UI Variable Display Semibold" pitchFamily="2" charset="0"/>
                      <a:cs typeface="Segoe UI" pitchFamily="34" charset="0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CA" sz="1600" b="0" i="0" u="none" strike="noStrike" kern="1200" cap="none" spc="0" normalizeH="0" baseline="0" noProof="0">
                    <a:ln w="3175">
                      <a:noFill/>
                    </a:ln>
                    <a:gradFill>
                      <a:gsLst>
                        <a:gs pos="53933">
                          <a:srgbClr val="FFFFFF"/>
                        </a:gs>
                        <a:gs pos="38000">
                          <a:srgbClr val="FFFFFF"/>
                        </a:gs>
                      </a:gsLst>
                      <a:path path="circle">
                        <a:fillToRect l="100000" b="100000"/>
                      </a:path>
                    </a:gradFill>
                    <a:effectLst/>
                    <a:uLnTx/>
                    <a:uFillTx/>
                    <a:latin typeface="Segoe UI Variable Display" pitchFamily="2" charset="0"/>
                  </a:endParaRPr>
                </a:p>
              </p:txBody>
            </p:sp>
            <p:sp>
              <p:nvSpPr>
                <p:cNvPr id="451" name="TextBox 450">
                  <a:extLst>
                    <a:ext uri="{FF2B5EF4-FFF2-40B4-BE49-F238E27FC236}">
                      <a16:creationId xmlns:a16="http://schemas.microsoft.com/office/drawing/2014/main" id="{584FDD37-A537-1AF3-C21C-ECBB585347C4}"/>
                    </a:ext>
                  </a:extLst>
                </p:cNvPr>
                <p:cNvSpPr txBox="1"/>
                <p:nvPr/>
              </p:nvSpPr>
              <p:spPr>
                <a:xfrm>
                  <a:off x="1225010" y="2775635"/>
                  <a:ext cx="298649" cy="29055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marR="0" lvl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lang="en-US" sz="1100">
                      <a:solidFill>
                        <a:schemeClr val="bg1"/>
                      </a:solidFill>
                      <a:effectLst/>
                      <a:latin typeface="Segoe UI" panose="020B0502040204020203" pitchFamily="34" charset="0"/>
                      <a:ea typeface="Aptos" panose="020B0004020202020204" pitchFamily="34" charset="0"/>
                      <a:cs typeface="Segoe UI" panose="020B0502040204020203" pitchFamily="34" charset="0"/>
                    </a:rPr>
                    <a:t>Try</a:t>
                  </a:r>
                </a:p>
              </p:txBody>
            </p:sp>
          </p:grpSp>
        </p:grpSp>
        <p:pic>
          <p:nvPicPr>
            <p:cNvPr id="446" name="Graphic 445">
              <a:extLst>
                <a:ext uri="{FF2B5EF4-FFF2-40B4-BE49-F238E27FC236}">
                  <a16:creationId xmlns:a16="http://schemas.microsoft.com/office/drawing/2014/main" id="{CCF1697D-D011-D895-A118-E5C237A44D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5366" r="-5367"/>
            <a:stretch/>
          </p:blipFill>
          <p:spPr>
            <a:xfrm>
              <a:off x="0" y="6849232"/>
              <a:ext cx="1134945" cy="906523"/>
            </a:xfrm>
            <a:prstGeom prst="rect">
              <a:avLst/>
            </a:prstGeom>
          </p:spPr>
        </p:pic>
        <p:pic>
          <p:nvPicPr>
            <p:cNvPr id="447" name="Graphic 446">
              <a:extLst>
                <a:ext uri="{FF2B5EF4-FFF2-40B4-BE49-F238E27FC236}">
                  <a16:creationId xmlns:a16="http://schemas.microsoft.com/office/drawing/2014/main" id="{01EC428E-E097-B20D-CB71-8CAA83092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69147" y="7102518"/>
              <a:ext cx="417311" cy="395576"/>
            </a:xfrm>
            <a:prstGeom prst="rect">
              <a:avLst/>
            </a:prstGeom>
          </p:spPr>
        </p:pic>
      </p:grpSp>
      <p:cxnSp>
        <p:nvCxnSpPr>
          <p:cNvPr id="416" name="!!Line 1">
            <a:extLst>
              <a:ext uri="{FF2B5EF4-FFF2-40B4-BE49-F238E27FC236}">
                <a16:creationId xmlns:a16="http://schemas.microsoft.com/office/drawing/2014/main" id="{41E76123-684D-27B0-8C35-51815CEB1E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-11177" y="10219272"/>
            <a:ext cx="6879932" cy="0"/>
          </a:xfrm>
          <a:prstGeom prst="line">
            <a:avLst/>
          </a:prstGeom>
          <a:noFill/>
          <a:ln>
            <a:gradFill flip="none" rotWithShape="1">
              <a:gsLst>
                <a:gs pos="0">
                  <a:srgbClr val="1264B1"/>
                </a:gs>
                <a:gs pos="97000">
                  <a:srgbClr val="944DCF"/>
                </a:gs>
              </a:gsLst>
              <a:lin ang="0" scaled="1"/>
              <a:tileRect/>
            </a:gra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DEF6F7A1-DB01-7A36-EF9F-6971E9B1B644}"/>
              </a:ext>
            </a:extLst>
          </p:cNvPr>
          <p:cNvGrpSpPr/>
          <p:nvPr/>
        </p:nvGrpSpPr>
        <p:grpSpPr>
          <a:xfrm>
            <a:off x="-8379" y="8391260"/>
            <a:ext cx="6861405" cy="1726491"/>
            <a:chOff x="0" y="8380725"/>
            <a:chExt cx="6861405" cy="1726491"/>
          </a:xfrm>
        </p:grpSpPr>
        <p:pic>
          <p:nvPicPr>
            <p:cNvPr id="413" name="Graphic 412">
              <a:extLst>
                <a:ext uri="{FF2B5EF4-FFF2-40B4-BE49-F238E27FC236}">
                  <a16:creationId xmlns:a16="http://schemas.microsoft.com/office/drawing/2014/main" id="{9A815A59-9763-3FFA-20D3-043493B2AB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376017" y="8380725"/>
              <a:ext cx="2485388" cy="1726491"/>
            </a:xfrm>
            <a:prstGeom prst="rect">
              <a:avLst/>
            </a:prstGeom>
          </p:spPr>
        </p:pic>
        <p:grpSp>
          <p:nvGrpSpPr>
            <p:cNvPr id="414" name="Group 413">
              <a:extLst>
                <a:ext uri="{FF2B5EF4-FFF2-40B4-BE49-F238E27FC236}">
                  <a16:creationId xmlns:a16="http://schemas.microsoft.com/office/drawing/2014/main" id="{6146EDE3-C731-C46C-BDFC-C5087B8AB487}"/>
                </a:ext>
              </a:extLst>
            </p:cNvPr>
            <p:cNvGrpSpPr/>
            <p:nvPr/>
          </p:nvGrpSpPr>
          <p:grpSpPr>
            <a:xfrm>
              <a:off x="1199817" y="8476997"/>
              <a:ext cx="3810779" cy="1472840"/>
              <a:chOff x="1073476" y="2805214"/>
              <a:chExt cx="3810779" cy="1472840"/>
            </a:xfrm>
          </p:grpSpPr>
          <p:sp>
            <p:nvSpPr>
              <p:cNvPr id="444" name="TextBox 443">
                <a:extLst>
                  <a:ext uri="{FF2B5EF4-FFF2-40B4-BE49-F238E27FC236}">
                    <a16:creationId xmlns:a16="http://schemas.microsoft.com/office/drawing/2014/main" id="{010DF971-61C7-C24A-8C7F-E8F4C04D6E39}"/>
                  </a:ext>
                </a:extLst>
              </p:cNvPr>
              <p:cNvSpPr txBox="1"/>
              <p:nvPr/>
            </p:nvSpPr>
            <p:spPr>
              <a:xfrm>
                <a:off x="1170301" y="3354724"/>
                <a:ext cx="2942545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defRPr/>
                </a:pPr>
                <a:r>
                  <a:rPr lang="en-US" sz="1200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/>
                    <a:cs typeface="Segoe UI"/>
                  </a:rPr>
                  <a:t>Copilot can be your personal coach! Instead of sifting through articles to learn about a topic, ask Copilot questions tailored to your needs and interests to get consolidated insights from the web.</a:t>
                </a:r>
                <a:endParaRPr lang="en-US" sz="1200">
                  <a:gradFill>
                    <a:gsLst>
                      <a:gs pos="2917">
                        <a:srgbClr val="000000"/>
                      </a:gs>
                      <a:gs pos="30000">
                        <a:srgbClr val="000000"/>
                      </a:gs>
                    </a:gsLst>
                    <a:lin ang="5400000" scaled="0"/>
                  </a:gra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445" name="TextBox 444">
                <a:extLst>
                  <a:ext uri="{FF2B5EF4-FFF2-40B4-BE49-F238E27FC236}">
                    <a16:creationId xmlns:a16="http://schemas.microsoft.com/office/drawing/2014/main" id="{C372888E-BF2F-FD75-C71B-5E74CBC10B76}"/>
                  </a:ext>
                </a:extLst>
              </p:cNvPr>
              <p:cNvSpPr txBox="1"/>
              <p:nvPr/>
            </p:nvSpPr>
            <p:spPr>
              <a:xfrm>
                <a:off x="1073476" y="2805214"/>
                <a:ext cx="381077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>
                    <a:effectLst/>
                    <a:latin typeface="Segoe UI Semibold" panose="020B0702040204020203" pitchFamily="34" charset="0"/>
                    <a:ea typeface="MS Mincho" panose="02020609040205080304" pitchFamily="49" charset="-128"/>
                    <a:cs typeface="Segoe UI Semibold" panose="020B0702040204020203" pitchFamily="34" charset="0"/>
                  </a:rPr>
                  <a:t>Learn new things quickly</a:t>
                </a:r>
              </a:p>
            </p:txBody>
          </p:sp>
        </p:grpSp>
        <p:grpSp>
          <p:nvGrpSpPr>
            <p:cNvPr id="415" name="Group 414">
              <a:extLst>
                <a:ext uri="{FF2B5EF4-FFF2-40B4-BE49-F238E27FC236}">
                  <a16:creationId xmlns:a16="http://schemas.microsoft.com/office/drawing/2014/main" id="{F27D836F-8E21-FF8F-C30D-11FD8832C4AB}"/>
                </a:ext>
              </a:extLst>
            </p:cNvPr>
            <p:cNvGrpSpPr/>
            <p:nvPr/>
          </p:nvGrpSpPr>
          <p:grpSpPr>
            <a:xfrm>
              <a:off x="4610499" y="8721686"/>
              <a:ext cx="1875009" cy="911017"/>
              <a:chOff x="4611158" y="2933944"/>
              <a:chExt cx="1875009" cy="911017"/>
            </a:xfrm>
          </p:grpSpPr>
          <p:sp>
            <p:nvSpPr>
              <p:cNvPr id="440" name="TextBox 439">
                <a:extLst>
                  <a:ext uri="{FF2B5EF4-FFF2-40B4-BE49-F238E27FC236}">
                    <a16:creationId xmlns:a16="http://schemas.microsoft.com/office/drawing/2014/main" id="{499C12C9-1B91-C393-ED37-D04EAF8A8E3E}"/>
                  </a:ext>
                </a:extLst>
              </p:cNvPr>
              <p:cNvSpPr txBox="1"/>
              <p:nvPr/>
            </p:nvSpPr>
            <p:spPr>
              <a:xfrm>
                <a:off x="4615553" y="3167853"/>
                <a:ext cx="1870614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vl="0">
                  <a:defRPr/>
                </a:pPr>
                <a:r>
                  <a:rPr lang="en-US" sz="1100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 panose="020B0502040204020203" pitchFamily="34" charset="0"/>
                    <a:cs typeface="Segoe UI" panose="020B0502040204020203" pitchFamily="34" charset="0"/>
                  </a:rPr>
                  <a:t>Try this prompt: </a:t>
                </a:r>
                <a:r>
                  <a:rPr lang="en-US" sz="1100" i="1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 panose="020B0502040204020203" pitchFamily="34" charset="0"/>
                    <a:cs typeface="Segoe UI" panose="020B0502040204020203" pitchFamily="34" charset="0"/>
                  </a:rPr>
                  <a:t>"Explain how a large language model works in simple terms”</a:t>
                </a:r>
                <a:r>
                  <a:rPr lang="en-US" sz="1100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 panose="020B0502040204020203" pitchFamily="34" charset="0"/>
                    <a:cs typeface="Segoe UI" panose="020B0502040204020203" pitchFamily="34" charset="0"/>
                  </a:rPr>
                  <a:t>. Let your curiosity lead you.  </a:t>
                </a:r>
              </a:p>
            </p:txBody>
          </p:sp>
          <p:grpSp>
            <p:nvGrpSpPr>
              <p:cNvPr id="441" name="Group 440">
                <a:extLst>
                  <a:ext uri="{FF2B5EF4-FFF2-40B4-BE49-F238E27FC236}">
                    <a16:creationId xmlns:a16="http://schemas.microsoft.com/office/drawing/2014/main" id="{18F868B2-A366-86D3-6AD4-BC5C10CFCB7C}"/>
                  </a:ext>
                </a:extLst>
              </p:cNvPr>
              <p:cNvGrpSpPr/>
              <p:nvPr/>
            </p:nvGrpSpPr>
            <p:grpSpPr>
              <a:xfrm>
                <a:off x="4611158" y="2933944"/>
                <a:ext cx="377066" cy="186647"/>
                <a:chOff x="1106490" y="2971823"/>
                <a:chExt cx="535687" cy="320365"/>
              </a:xfrm>
            </p:grpSpPr>
            <p:sp>
              <p:nvSpPr>
                <p:cNvPr id="442" name="TextBox 441">
                  <a:extLst>
                    <a:ext uri="{FF2B5EF4-FFF2-40B4-BE49-F238E27FC236}">
                      <a16:creationId xmlns:a16="http://schemas.microsoft.com/office/drawing/2014/main" id="{460A4DC1-798A-E5E4-D594-21CCB111E656}"/>
                    </a:ext>
                  </a:extLst>
                </p:cNvPr>
                <p:cNvSpPr txBox="1"/>
                <p:nvPr/>
              </p:nvSpPr>
              <p:spPr>
                <a:xfrm>
                  <a:off x="1106490" y="2984978"/>
                  <a:ext cx="535687" cy="30721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579CF"/>
                </a:solidFill>
                <a:ln w="0" cap="flat">
                  <a:noFill/>
                  <a:prstDash val="solid"/>
                  <a:miter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51999" tIns="18288" rIns="216000" bIns="45720" numCol="1" spcCol="0" rtlCol="0" fromWordArt="0" anchor="ctr" anchorCtr="0" forceAA="0" compatLnSpc="1">
                  <a:prstTxWarp prst="textNoShape">
                    <a:avLst/>
                  </a:prstTxWarp>
                  <a:spAutoFit/>
                </a:bodyPr>
                <a:lstStyle>
                  <a:defPPr>
                    <a:defRPr lang="en-US"/>
                  </a:defPPr>
                  <a:lvl1pPr marR="0" lvl="0" indent="0" algn="ctr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 kumimoji="0" sz="2800" b="1" i="0" u="none" strike="noStrike" cap="none" spc="0" normalizeH="0" baseline="0">
                      <a:ln w="3175">
                        <a:noFill/>
                      </a:ln>
                      <a:gradFill>
                        <a:gsLst>
                          <a:gs pos="53933">
                            <a:srgbClr val="FFFFFF"/>
                          </a:gs>
                          <a:gs pos="38000">
                            <a:srgbClr val="FFFFFF"/>
                          </a:gs>
                        </a:gsLst>
                        <a:path path="circle">
                          <a:fillToRect l="100000" b="100000"/>
                        </a:path>
                      </a:gradFill>
                      <a:effectLst/>
                      <a:uLnTx/>
                      <a:uFillTx/>
                      <a:latin typeface="Segoe UI Variable Display Semibold" pitchFamily="2" charset="0"/>
                      <a:cs typeface="Segoe UI" pitchFamily="34" charset="0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CA" sz="1600" b="0" i="0" u="none" strike="noStrike" kern="1200" cap="none" spc="0" normalizeH="0" baseline="0" noProof="0">
                    <a:ln w="3175">
                      <a:noFill/>
                    </a:ln>
                    <a:gradFill>
                      <a:gsLst>
                        <a:gs pos="53933">
                          <a:srgbClr val="FFFFFF"/>
                        </a:gs>
                        <a:gs pos="38000">
                          <a:srgbClr val="FFFFFF"/>
                        </a:gs>
                      </a:gsLst>
                      <a:path path="circle">
                        <a:fillToRect l="100000" b="100000"/>
                      </a:path>
                    </a:gradFill>
                    <a:effectLst/>
                    <a:uLnTx/>
                    <a:uFillTx/>
                    <a:latin typeface="Segoe UI Variable Display" pitchFamily="2" charset="0"/>
                  </a:endParaRPr>
                </a:p>
              </p:txBody>
            </p:sp>
            <p:sp>
              <p:nvSpPr>
                <p:cNvPr id="443" name="TextBox 442">
                  <a:extLst>
                    <a:ext uri="{FF2B5EF4-FFF2-40B4-BE49-F238E27FC236}">
                      <a16:creationId xmlns:a16="http://schemas.microsoft.com/office/drawing/2014/main" id="{776CF23E-95D9-59D8-FE50-EE8E60CB1774}"/>
                    </a:ext>
                  </a:extLst>
                </p:cNvPr>
                <p:cNvSpPr txBox="1"/>
                <p:nvPr/>
              </p:nvSpPr>
              <p:spPr>
                <a:xfrm>
                  <a:off x="1225010" y="2971823"/>
                  <a:ext cx="298649" cy="29055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marR="0" lvl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lang="en-US" sz="1100">
                      <a:solidFill>
                        <a:schemeClr val="bg1"/>
                      </a:solidFill>
                      <a:effectLst/>
                      <a:latin typeface="Segoe UI" panose="020B0502040204020203" pitchFamily="34" charset="0"/>
                      <a:ea typeface="Aptos" panose="020B0004020202020204" pitchFamily="34" charset="0"/>
                      <a:cs typeface="Segoe UI" panose="020B0502040204020203" pitchFamily="34" charset="0"/>
                    </a:rPr>
                    <a:t>Try</a:t>
                  </a:r>
                </a:p>
              </p:txBody>
            </p:sp>
          </p:grpSp>
        </p:grpSp>
        <p:pic>
          <p:nvPicPr>
            <p:cNvPr id="438" name="Graphic 437">
              <a:extLst>
                <a:ext uri="{FF2B5EF4-FFF2-40B4-BE49-F238E27FC236}">
                  <a16:creationId xmlns:a16="http://schemas.microsoft.com/office/drawing/2014/main" id="{E5784A84-608A-A1DD-DA3F-2A49FF485B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5366" r="-5367"/>
            <a:stretch/>
          </p:blipFill>
          <p:spPr>
            <a:xfrm>
              <a:off x="0" y="8788436"/>
              <a:ext cx="1134995" cy="906523"/>
            </a:xfrm>
            <a:prstGeom prst="rect">
              <a:avLst/>
            </a:prstGeom>
          </p:spPr>
        </p:pic>
        <p:pic>
          <p:nvPicPr>
            <p:cNvPr id="439" name="Graphic 438">
              <a:extLst>
                <a:ext uri="{FF2B5EF4-FFF2-40B4-BE49-F238E27FC236}">
                  <a16:creationId xmlns:a16="http://schemas.microsoft.com/office/drawing/2014/main" id="{3E7E486E-5D25-069C-483A-5DFD98F92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20752" y="8840522"/>
              <a:ext cx="446108" cy="647402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77C4C3F-A8F3-102D-53DA-BDA4D75176F6}"/>
              </a:ext>
            </a:extLst>
          </p:cNvPr>
          <p:cNvGrpSpPr/>
          <p:nvPr/>
        </p:nvGrpSpPr>
        <p:grpSpPr>
          <a:xfrm>
            <a:off x="2543" y="4445361"/>
            <a:ext cx="6862133" cy="1769793"/>
            <a:chOff x="-4591050" y="7581331"/>
            <a:chExt cx="6862133" cy="1769793"/>
          </a:xfrm>
        </p:grpSpPr>
        <p:pic>
          <p:nvPicPr>
            <p:cNvPr id="392" name="Graphic 391">
              <a:extLst>
                <a:ext uri="{FF2B5EF4-FFF2-40B4-BE49-F238E27FC236}">
                  <a16:creationId xmlns:a16="http://schemas.microsoft.com/office/drawing/2014/main" id="{6E7AB061-0CA3-9421-08D4-D33181D842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214305" y="7624633"/>
              <a:ext cx="2485388" cy="1726491"/>
            </a:xfrm>
            <a:prstGeom prst="rect">
              <a:avLst/>
            </a:prstGeom>
          </p:spPr>
        </p:pic>
        <p:grpSp>
          <p:nvGrpSpPr>
            <p:cNvPr id="393" name="Group 392">
              <a:extLst>
                <a:ext uri="{FF2B5EF4-FFF2-40B4-BE49-F238E27FC236}">
                  <a16:creationId xmlns:a16="http://schemas.microsoft.com/office/drawing/2014/main" id="{FC51A2BD-19B5-0165-25B3-886FDFA2D432}"/>
                </a:ext>
              </a:extLst>
            </p:cNvPr>
            <p:cNvGrpSpPr/>
            <p:nvPr/>
          </p:nvGrpSpPr>
          <p:grpSpPr>
            <a:xfrm>
              <a:off x="-3390505" y="7581331"/>
              <a:ext cx="3048423" cy="1558118"/>
              <a:chOff x="1073476" y="2652125"/>
              <a:chExt cx="3048423" cy="1558118"/>
            </a:xfrm>
          </p:grpSpPr>
          <p:sp>
            <p:nvSpPr>
              <p:cNvPr id="466" name="TextBox 465">
                <a:extLst>
                  <a:ext uri="{FF2B5EF4-FFF2-40B4-BE49-F238E27FC236}">
                    <a16:creationId xmlns:a16="http://schemas.microsoft.com/office/drawing/2014/main" id="{F3359549-371D-5389-ED5F-7DD464593B2D}"/>
                  </a:ext>
                </a:extLst>
              </p:cNvPr>
              <p:cNvSpPr txBox="1"/>
              <p:nvPr/>
            </p:nvSpPr>
            <p:spPr>
              <a:xfrm>
                <a:off x="1179354" y="3471579"/>
                <a:ext cx="2942545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defRPr/>
                </a:pPr>
                <a:r>
                  <a:rPr lang="en-US" sz="1200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/>
                    <a:cs typeface="Segoe UI"/>
                  </a:rPr>
                  <a:t>Have a problem but don’t know where to start to find the solution? Copilot can elegantly perform an analysis and answer questions with multiple data points.</a:t>
                </a:r>
                <a:endParaRPr lang="en-US" sz="1200">
                  <a:gradFill>
                    <a:gsLst>
                      <a:gs pos="2917">
                        <a:srgbClr val="000000"/>
                      </a:gs>
                      <a:gs pos="30000">
                        <a:srgbClr val="000000"/>
                      </a:gs>
                    </a:gsLst>
                    <a:lin ang="5400000" scaled="0"/>
                  </a:gra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467" name="TextBox 466">
                <a:extLst>
                  <a:ext uri="{FF2B5EF4-FFF2-40B4-BE49-F238E27FC236}">
                    <a16:creationId xmlns:a16="http://schemas.microsoft.com/office/drawing/2014/main" id="{8ABD3BCE-4538-8185-3912-A6B603B84351}"/>
                  </a:ext>
                </a:extLst>
              </p:cNvPr>
              <p:cNvSpPr txBox="1"/>
              <p:nvPr/>
            </p:nvSpPr>
            <p:spPr>
              <a:xfrm>
                <a:off x="1073476" y="2652125"/>
                <a:ext cx="2885215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>
                    <a:effectLst/>
                    <a:latin typeface="Segoe UI Semibold" panose="020B0702040204020203" pitchFamily="34" charset="0"/>
                    <a:ea typeface="MS Mincho" panose="02020609040205080304" pitchFamily="49" charset="-128"/>
                    <a:cs typeface="Segoe UI Semibold" panose="020B0702040204020203" pitchFamily="34" charset="0"/>
                  </a:rPr>
                  <a:t>Get insights to solve complex problems</a:t>
                </a:r>
              </a:p>
            </p:txBody>
          </p:sp>
        </p:grpSp>
        <p:pic>
          <p:nvPicPr>
            <p:cNvPr id="462" name="Graphic 461">
              <a:extLst>
                <a:ext uri="{FF2B5EF4-FFF2-40B4-BE49-F238E27FC236}">
                  <a16:creationId xmlns:a16="http://schemas.microsoft.com/office/drawing/2014/main" id="{63519B31-EBA3-6ADF-8E16-0550F50E53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5366" r="-5367"/>
            <a:stretch/>
          </p:blipFill>
          <p:spPr>
            <a:xfrm>
              <a:off x="-4591050" y="8032344"/>
              <a:ext cx="1135723" cy="906523"/>
            </a:xfrm>
            <a:prstGeom prst="rect">
              <a:avLst/>
            </a:prstGeom>
          </p:spPr>
        </p:pic>
        <p:pic>
          <p:nvPicPr>
            <p:cNvPr id="463" name="Graphic 462">
              <a:extLst>
                <a:ext uri="{FF2B5EF4-FFF2-40B4-BE49-F238E27FC236}">
                  <a16:creationId xmlns:a16="http://schemas.microsoft.com/office/drawing/2014/main" id="{3400A8CC-B230-B591-13F1-B378E0340B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-4363385" y="8192157"/>
              <a:ext cx="688819" cy="520227"/>
            </a:xfrm>
            <a:prstGeom prst="rect">
              <a:avLst/>
            </a:prstGeom>
          </p:spPr>
        </p:pic>
        <p:grpSp>
          <p:nvGrpSpPr>
            <p:cNvPr id="420" name="Group 419">
              <a:extLst>
                <a:ext uri="{FF2B5EF4-FFF2-40B4-BE49-F238E27FC236}">
                  <a16:creationId xmlns:a16="http://schemas.microsoft.com/office/drawing/2014/main" id="{B8815B5B-A8EA-DCC3-7AAB-B66BC4887481}"/>
                </a:ext>
              </a:extLst>
            </p:cNvPr>
            <p:cNvGrpSpPr/>
            <p:nvPr/>
          </p:nvGrpSpPr>
          <p:grpSpPr>
            <a:xfrm>
              <a:off x="18691" y="7780146"/>
              <a:ext cx="1986535" cy="1425689"/>
              <a:chOff x="4609741" y="10483111"/>
              <a:chExt cx="1986535" cy="1425689"/>
            </a:xfrm>
          </p:grpSpPr>
          <p:sp>
            <p:nvSpPr>
              <p:cNvPr id="427" name="TextBox 426">
                <a:extLst>
                  <a:ext uri="{FF2B5EF4-FFF2-40B4-BE49-F238E27FC236}">
                    <a16:creationId xmlns:a16="http://schemas.microsoft.com/office/drawing/2014/main" id="{A75DAC7E-0C4C-25A6-AF01-655068470A57}"/>
                  </a:ext>
                </a:extLst>
              </p:cNvPr>
              <p:cNvSpPr txBox="1"/>
              <p:nvPr/>
            </p:nvSpPr>
            <p:spPr>
              <a:xfrm>
                <a:off x="4609741" y="10723860"/>
                <a:ext cx="1986535" cy="118494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defRPr/>
                </a:pPr>
                <a:r>
                  <a:rPr lang="en-US" sz="1100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/>
                    <a:cs typeface="Segoe UI"/>
                  </a:rPr>
                  <a:t>Ask for insights in a helpful format, like​ </a:t>
                </a:r>
                <a:r>
                  <a:rPr lang="en-US" sz="1100" i="1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/>
                    <a:cs typeface="Segoe UI"/>
                  </a:rPr>
                  <a:t>“How does &lt;product&gt; compare to &lt;competitor product&gt;? Provide the comparison in a table."</a:t>
                </a:r>
                <a:r>
                  <a:rPr lang="en-US" sz="1100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/>
                    <a:cs typeface="Segoe UI"/>
                  </a:rPr>
                  <a:t> Try swapping out the table for a pros and cons list.</a:t>
                </a:r>
              </a:p>
            </p:txBody>
          </p:sp>
          <p:sp>
            <p:nvSpPr>
              <p:cNvPr id="428" name="TextBox 427">
                <a:extLst>
                  <a:ext uri="{FF2B5EF4-FFF2-40B4-BE49-F238E27FC236}">
                    <a16:creationId xmlns:a16="http://schemas.microsoft.com/office/drawing/2014/main" id="{F66CFE30-7C21-432A-E4F7-38DE93DB2A9E}"/>
                  </a:ext>
                </a:extLst>
              </p:cNvPr>
              <p:cNvSpPr txBox="1"/>
              <p:nvPr/>
            </p:nvSpPr>
            <p:spPr>
              <a:xfrm>
                <a:off x="4609741" y="10490775"/>
                <a:ext cx="377066" cy="178983"/>
              </a:xfrm>
              <a:prstGeom prst="roundRect">
                <a:avLst>
                  <a:gd name="adj" fmla="val 50000"/>
                </a:avLst>
              </a:prstGeom>
              <a:solidFill>
                <a:srgbClr val="3579CF"/>
              </a:solidFill>
              <a:ln w="0" cap="flat">
                <a:noFill/>
                <a:prstDash val="solid"/>
                <a:miter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51999" tIns="18288" rIns="21600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en-US"/>
                </a:defPPr>
                <a:lvl1pPr marR="0" lvl="0" indent="0" algn="ctr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kumimoji="0" sz="2800" b="1" i="0" u="none" strike="noStrike" cap="none" spc="0" normalizeH="0" baseline="0">
                    <a:ln w="3175">
                      <a:noFill/>
                    </a:ln>
                    <a:gradFill>
                      <a:gsLst>
                        <a:gs pos="53933">
                          <a:srgbClr val="FFFFFF"/>
                        </a:gs>
                        <a:gs pos="38000">
                          <a:srgbClr val="FFFFFF"/>
                        </a:gs>
                      </a:gsLst>
                      <a:path path="circle">
                        <a:fillToRect l="100000" b="100000"/>
                      </a:path>
                    </a:gradFill>
                    <a:effectLst/>
                    <a:uLnTx/>
                    <a:uFillTx/>
                    <a:latin typeface="Segoe UI Variable Display Semibold" pitchFamily="2" charset="0"/>
                    <a:cs typeface="Segoe UI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600" b="0" i="0" u="none" strike="noStrike" kern="1200" cap="none" spc="0" normalizeH="0" baseline="0" noProof="0">
                  <a:ln w="3175">
                    <a:noFill/>
                  </a:ln>
                  <a:gradFill>
                    <a:gsLst>
                      <a:gs pos="53933">
                        <a:srgbClr val="FFFFFF"/>
                      </a:gs>
                      <a:gs pos="38000">
                        <a:srgbClr val="FFFFFF"/>
                      </a:gs>
                    </a:gsLst>
                    <a:path path="circle">
                      <a:fillToRect l="100000" b="100000"/>
                    </a:path>
                  </a:gradFill>
                  <a:effectLst/>
                  <a:uLnTx/>
                  <a:uFillTx/>
                  <a:latin typeface="Segoe UI Variable Display" pitchFamily="2" charset="0"/>
                </a:endParaRPr>
              </a:p>
            </p:txBody>
          </p:sp>
          <p:sp>
            <p:nvSpPr>
              <p:cNvPr id="429" name="TextBox 428">
                <a:extLst>
                  <a:ext uri="{FF2B5EF4-FFF2-40B4-BE49-F238E27FC236}">
                    <a16:creationId xmlns:a16="http://schemas.microsoft.com/office/drawing/2014/main" id="{1C2650B0-EAD6-D151-61F2-0B811A5E1727}"/>
                  </a:ext>
                </a:extLst>
              </p:cNvPr>
              <p:cNvSpPr txBox="1"/>
              <p:nvPr/>
            </p:nvSpPr>
            <p:spPr>
              <a:xfrm>
                <a:off x="4693166" y="10483111"/>
                <a:ext cx="210217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110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Try</a:t>
                </a: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CE5E25F-15E2-7883-B018-36ADEC9B0B1C}"/>
              </a:ext>
            </a:extLst>
          </p:cNvPr>
          <p:cNvGrpSpPr/>
          <p:nvPr/>
        </p:nvGrpSpPr>
        <p:grpSpPr>
          <a:xfrm>
            <a:off x="-15256" y="6436127"/>
            <a:ext cx="6860647" cy="1726491"/>
            <a:chOff x="0" y="2530781"/>
            <a:chExt cx="6860647" cy="1726491"/>
          </a:xfrm>
        </p:grpSpPr>
        <p:pic>
          <p:nvPicPr>
            <p:cNvPr id="404" name="Graphic 403">
              <a:extLst>
                <a:ext uri="{FF2B5EF4-FFF2-40B4-BE49-F238E27FC236}">
                  <a16:creationId xmlns:a16="http://schemas.microsoft.com/office/drawing/2014/main" id="{69FCE330-B5B6-9720-82B7-E450DD9732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375259" y="2530781"/>
              <a:ext cx="2485388" cy="1726491"/>
            </a:xfrm>
            <a:prstGeom prst="rect">
              <a:avLst/>
            </a:prstGeom>
          </p:spPr>
        </p:pic>
        <p:grpSp>
          <p:nvGrpSpPr>
            <p:cNvPr id="405" name="Group 404">
              <a:extLst>
                <a:ext uri="{FF2B5EF4-FFF2-40B4-BE49-F238E27FC236}">
                  <a16:creationId xmlns:a16="http://schemas.microsoft.com/office/drawing/2014/main" id="{7090CD95-5E1C-17D4-B6F4-AA233A536202}"/>
                </a:ext>
              </a:extLst>
            </p:cNvPr>
            <p:cNvGrpSpPr/>
            <p:nvPr/>
          </p:nvGrpSpPr>
          <p:grpSpPr>
            <a:xfrm>
              <a:off x="1208113" y="2672809"/>
              <a:ext cx="3031074" cy="1382467"/>
              <a:chOff x="1082530" y="2664821"/>
              <a:chExt cx="3031074" cy="1382467"/>
            </a:xfrm>
          </p:grpSpPr>
          <p:sp>
            <p:nvSpPr>
              <p:cNvPr id="458" name="TextBox 457">
                <a:extLst>
                  <a:ext uri="{FF2B5EF4-FFF2-40B4-BE49-F238E27FC236}">
                    <a16:creationId xmlns:a16="http://schemas.microsoft.com/office/drawing/2014/main" id="{382A159C-0FF6-C80D-8B1A-FBA19B54CC85}"/>
                  </a:ext>
                </a:extLst>
              </p:cNvPr>
              <p:cNvSpPr txBox="1"/>
              <p:nvPr/>
            </p:nvSpPr>
            <p:spPr>
              <a:xfrm>
                <a:off x="1179354" y="3493290"/>
                <a:ext cx="2798929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lvl="0">
                  <a:defRPr/>
                </a:pPr>
                <a:r>
                  <a:rPr lang="en-US" sz="1200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 panose="020B0502040204020203" pitchFamily="34" charset="0"/>
                    <a:cs typeface="Segoe UI" panose="020B0502040204020203" pitchFamily="34" charset="0"/>
                  </a:rPr>
                  <a:t>Turn a 20-paged PDF into a bulleted list, short paragraph, or single sentence summary.</a:t>
                </a:r>
              </a:p>
            </p:txBody>
          </p:sp>
          <p:sp>
            <p:nvSpPr>
              <p:cNvPr id="459" name="TextBox 458">
                <a:extLst>
                  <a:ext uri="{FF2B5EF4-FFF2-40B4-BE49-F238E27FC236}">
                    <a16:creationId xmlns:a16="http://schemas.microsoft.com/office/drawing/2014/main" id="{6910269A-96AC-E8BE-B917-95C9A11D8115}"/>
                  </a:ext>
                </a:extLst>
              </p:cNvPr>
              <p:cNvSpPr txBox="1"/>
              <p:nvPr/>
            </p:nvSpPr>
            <p:spPr>
              <a:xfrm>
                <a:off x="1082530" y="2664821"/>
                <a:ext cx="3031074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>
                    <a:effectLst/>
                    <a:latin typeface="Segoe UI Semibold" panose="020B0702040204020203" pitchFamily="34" charset="0"/>
                    <a:ea typeface="MS Mincho" panose="02020609040205080304" pitchFamily="49" charset="-128"/>
                    <a:cs typeface="Segoe UI Semibold" panose="020B0702040204020203" pitchFamily="34" charset="0"/>
                  </a:rPr>
                  <a:t>Summarize a long article, document, or PDF</a:t>
                </a:r>
              </a:p>
              <a:p>
                <a:r>
                  <a:rPr lang="en-US" sz="800">
                    <a:effectLst/>
                    <a:latin typeface="Segoe UI" panose="020B0502040204020203" pitchFamily="34" charset="0"/>
                    <a:ea typeface="MS Mincho" panose="02020609040205080304" pitchFamily="49" charset="-128"/>
                    <a:cs typeface="Segoe UI" panose="020B0502040204020203" pitchFamily="34" charset="0"/>
                  </a:rPr>
                  <a:t>Available in the Copilot sidebar in Microsoft Edge browser</a:t>
                </a:r>
              </a:p>
            </p:txBody>
          </p:sp>
        </p:grpSp>
        <p:grpSp>
          <p:nvGrpSpPr>
            <p:cNvPr id="406" name="Group 405">
              <a:extLst>
                <a:ext uri="{FF2B5EF4-FFF2-40B4-BE49-F238E27FC236}">
                  <a16:creationId xmlns:a16="http://schemas.microsoft.com/office/drawing/2014/main" id="{C86ABB9E-417D-A75A-9B85-9F4D9003230D}"/>
                </a:ext>
              </a:extLst>
            </p:cNvPr>
            <p:cNvGrpSpPr/>
            <p:nvPr/>
          </p:nvGrpSpPr>
          <p:grpSpPr>
            <a:xfrm>
              <a:off x="4601598" y="2839967"/>
              <a:ext cx="2012477" cy="1067074"/>
              <a:chOff x="4603015" y="2820706"/>
              <a:chExt cx="2012477" cy="1067074"/>
            </a:xfrm>
          </p:grpSpPr>
          <p:sp>
            <p:nvSpPr>
              <p:cNvPr id="454" name="TextBox 453">
                <a:extLst>
                  <a:ext uri="{FF2B5EF4-FFF2-40B4-BE49-F238E27FC236}">
                    <a16:creationId xmlns:a16="http://schemas.microsoft.com/office/drawing/2014/main" id="{DAE60D3E-E19B-950A-DB47-78C8EA8BC02B}"/>
                  </a:ext>
                </a:extLst>
              </p:cNvPr>
              <p:cNvSpPr txBox="1"/>
              <p:nvPr/>
            </p:nvSpPr>
            <p:spPr>
              <a:xfrm>
                <a:off x="4603015" y="3041394"/>
                <a:ext cx="2012477" cy="84638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defRPr/>
                </a:pPr>
                <a:r>
                  <a:rPr lang="en-US" sz="1100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/>
                    <a:cs typeface="Segoe UI"/>
                  </a:rPr>
                  <a:t>Open a long web article in Microsoft Edge. Enter a prompt in Copilot in Edge, like </a:t>
                </a:r>
                <a:r>
                  <a:rPr lang="en-US" sz="1100" i="1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/>
                    <a:cs typeface="Segoe UI"/>
                  </a:rPr>
                  <a:t>"Summarize this in five bullet points."</a:t>
                </a:r>
              </a:p>
            </p:txBody>
          </p:sp>
          <p:grpSp>
            <p:nvGrpSpPr>
              <p:cNvPr id="455" name="Group 454">
                <a:extLst>
                  <a:ext uri="{FF2B5EF4-FFF2-40B4-BE49-F238E27FC236}">
                    <a16:creationId xmlns:a16="http://schemas.microsoft.com/office/drawing/2014/main" id="{3CAE412A-5F68-91D6-9981-3A45A260000B}"/>
                  </a:ext>
                </a:extLst>
              </p:cNvPr>
              <p:cNvGrpSpPr/>
              <p:nvPr/>
            </p:nvGrpSpPr>
            <p:grpSpPr>
              <a:xfrm>
                <a:off x="4611158" y="2820706"/>
                <a:ext cx="377066" cy="185599"/>
                <a:chOff x="1106490" y="2777438"/>
                <a:chExt cx="535687" cy="318564"/>
              </a:xfrm>
            </p:grpSpPr>
            <p:sp>
              <p:nvSpPr>
                <p:cNvPr id="456" name="TextBox 455">
                  <a:extLst>
                    <a:ext uri="{FF2B5EF4-FFF2-40B4-BE49-F238E27FC236}">
                      <a16:creationId xmlns:a16="http://schemas.microsoft.com/office/drawing/2014/main" id="{FB97FF59-72DB-112A-D468-A2134A48B761}"/>
                    </a:ext>
                  </a:extLst>
                </p:cNvPr>
                <p:cNvSpPr txBox="1"/>
                <p:nvPr/>
              </p:nvSpPr>
              <p:spPr>
                <a:xfrm>
                  <a:off x="1106490" y="2788792"/>
                  <a:ext cx="535687" cy="30721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579CF"/>
                </a:solidFill>
                <a:ln w="0" cap="flat">
                  <a:noFill/>
                  <a:prstDash val="solid"/>
                  <a:miter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51999" tIns="18288" rIns="216000" bIns="45720" numCol="1" spcCol="0" rtlCol="0" fromWordArt="0" anchor="ctr" anchorCtr="0" forceAA="0" compatLnSpc="1">
                  <a:prstTxWarp prst="textNoShape">
                    <a:avLst/>
                  </a:prstTxWarp>
                  <a:spAutoFit/>
                </a:bodyPr>
                <a:lstStyle>
                  <a:defPPr>
                    <a:defRPr lang="en-US"/>
                  </a:defPPr>
                  <a:lvl1pPr marR="0" lvl="0" indent="0" algn="ctr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 kumimoji="0" sz="2800" b="1" i="0" u="none" strike="noStrike" cap="none" spc="0" normalizeH="0" baseline="0">
                      <a:ln w="3175">
                        <a:noFill/>
                      </a:ln>
                      <a:gradFill>
                        <a:gsLst>
                          <a:gs pos="53933">
                            <a:srgbClr val="FFFFFF"/>
                          </a:gs>
                          <a:gs pos="38000">
                            <a:srgbClr val="FFFFFF"/>
                          </a:gs>
                        </a:gsLst>
                        <a:path path="circle">
                          <a:fillToRect l="100000" b="100000"/>
                        </a:path>
                      </a:gradFill>
                      <a:effectLst/>
                      <a:uLnTx/>
                      <a:uFillTx/>
                      <a:latin typeface="Segoe UI Variable Display Semibold" pitchFamily="2" charset="0"/>
                      <a:cs typeface="Segoe UI" pitchFamily="34" charset="0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CA" sz="1600" b="0" i="0" u="none" strike="noStrike" kern="1200" cap="none" spc="0" normalizeH="0" baseline="0" noProof="0">
                    <a:ln w="3175">
                      <a:noFill/>
                    </a:ln>
                    <a:gradFill>
                      <a:gsLst>
                        <a:gs pos="53933">
                          <a:srgbClr val="FFFFFF"/>
                        </a:gs>
                        <a:gs pos="38000">
                          <a:srgbClr val="FFFFFF"/>
                        </a:gs>
                      </a:gsLst>
                      <a:path path="circle">
                        <a:fillToRect l="100000" b="100000"/>
                      </a:path>
                    </a:gradFill>
                    <a:effectLst/>
                    <a:uLnTx/>
                    <a:uFillTx/>
                    <a:latin typeface="Segoe UI Variable Display" pitchFamily="2" charset="0"/>
                  </a:endParaRPr>
                </a:p>
              </p:txBody>
            </p:sp>
            <p:sp>
              <p:nvSpPr>
                <p:cNvPr id="457" name="TextBox 456">
                  <a:extLst>
                    <a:ext uri="{FF2B5EF4-FFF2-40B4-BE49-F238E27FC236}">
                      <a16:creationId xmlns:a16="http://schemas.microsoft.com/office/drawing/2014/main" id="{132BC219-E983-AA99-C3B4-CBFF52D4C0EC}"/>
                    </a:ext>
                  </a:extLst>
                </p:cNvPr>
                <p:cNvSpPr txBox="1"/>
                <p:nvPr/>
              </p:nvSpPr>
              <p:spPr>
                <a:xfrm>
                  <a:off x="1225010" y="2777438"/>
                  <a:ext cx="298649" cy="29055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marR="0" lvl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lang="en-US" sz="1100">
                      <a:solidFill>
                        <a:schemeClr val="bg1"/>
                      </a:solidFill>
                      <a:effectLst/>
                      <a:latin typeface="Segoe UI" panose="020B0502040204020203" pitchFamily="34" charset="0"/>
                      <a:ea typeface="Aptos" panose="020B0004020202020204" pitchFamily="34" charset="0"/>
                      <a:cs typeface="Segoe UI" panose="020B0502040204020203" pitchFamily="34" charset="0"/>
                    </a:rPr>
                    <a:t>Try</a:t>
                  </a:r>
                </a:p>
              </p:txBody>
            </p:sp>
          </p:grpSp>
        </p:grpSp>
        <p:pic>
          <p:nvPicPr>
            <p:cNvPr id="425" name="Graphic 424">
              <a:extLst>
                <a:ext uri="{FF2B5EF4-FFF2-40B4-BE49-F238E27FC236}">
                  <a16:creationId xmlns:a16="http://schemas.microsoft.com/office/drawing/2014/main" id="{7ECED388-B265-B146-C92D-60135F39D0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5366" r="-5367"/>
            <a:stretch/>
          </p:blipFill>
          <p:spPr>
            <a:xfrm>
              <a:off x="0" y="2928283"/>
              <a:ext cx="1134237" cy="906523"/>
            </a:xfrm>
            <a:prstGeom prst="rect">
              <a:avLst/>
            </a:prstGeom>
          </p:spPr>
        </p:pic>
        <p:pic>
          <p:nvPicPr>
            <p:cNvPr id="426" name="Graphic 425">
              <a:extLst>
                <a:ext uri="{FF2B5EF4-FFF2-40B4-BE49-F238E27FC236}">
                  <a16:creationId xmlns:a16="http://schemas.microsoft.com/office/drawing/2014/main" id="{2971EAB4-DF5D-26AD-06DA-721EF761F7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52520" y="3149169"/>
              <a:ext cx="312823" cy="412699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EADF310-033D-D6DA-A32C-4B9C479ED4F3}"/>
              </a:ext>
            </a:extLst>
          </p:cNvPr>
          <p:cNvGrpSpPr/>
          <p:nvPr/>
        </p:nvGrpSpPr>
        <p:grpSpPr>
          <a:xfrm>
            <a:off x="-15256" y="2503568"/>
            <a:ext cx="6862063" cy="1761806"/>
            <a:chOff x="1" y="4445540"/>
            <a:chExt cx="6862063" cy="1761806"/>
          </a:xfrm>
        </p:grpSpPr>
        <p:pic>
          <p:nvPicPr>
            <p:cNvPr id="400" name="Graphic 399">
              <a:extLst>
                <a:ext uri="{FF2B5EF4-FFF2-40B4-BE49-F238E27FC236}">
                  <a16:creationId xmlns:a16="http://schemas.microsoft.com/office/drawing/2014/main" id="{A10407E0-279B-7CC2-86AD-52E89C586C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376676" y="4480855"/>
              <a:ext cx="2485388" cy="1726491"/>
            </a:xfrm>
            <a:prstGeom prst="rect">
              <a:avLst/>
            </a:prstGeom>
          </p:spPr>
        </p:pic>
        <p:grpSp>
          <p:nvGrpSpPr>
            <p:cNvPr id="401" name="Group 400">
              <a:extLst>
                <a:ext uri="{FF2B5EF4-FFF2-40B4-BE49-F238E27FC236}">
                  <a16:creationId xmlns:a16="http://schemas.microsoft.com/office/drawing/2014/main" id="{EE8D60C6-5DB6-F7A7-6A02-9F966F4E91EE}"/>
                </a:ext>
              </a:extLst>
            </p:cNvPr>
            <p:cNvGrpSpPr/>
            <p:nvPr/>
          </p:nvGrpSpPr>
          <p:grpSpPr>
            <a:xfrm>
              <a:off x="1200477" y="4445540"/>
              <a:ext cx="2895753" cy="1561527"/>
              <a:chOff x="1073477" y="2654590"/>
              <a:chExt cx="2895753" cy="1561527"/>
            </a:xfrm>
          </p:grpSpPr>
          <p:sp>
            <p:nvSpPr>
              <p:cNvPr id="460" name="TextBox 459">
                <a:extLst>
                  <a:ext uri="{FF2B5EF4-FFF2-40B4-BE49-F238E27FC236}">
                    <a16:creationId xmlns:a16="http://schemas.microsoft.com/office/drawing/2014/main" id="{A20FEC55-51DD-1861-ED84-44BB4647D509}"/>
                  </a:ext>
                </a:extLst>
              </p:cNvPr>
              <p:cNvSpPr txBox="1"/>
              <p:nvPr/>
            </p:nvSpPr>
            <p:spPr>
              <a:xfrm>
                <a:off x="1170301" y="3477453"/>
                <a:ext cx="2798929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defRPr/>
                </a:pPr>
                <a:r>
                  <a:rPr lang="en-US" sz="1200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/>
                    <a:cs typeface="Segoe UI"/>
                  </a:rPr>
                  <a:t>Need to write a customer email or a creative brief for a project? Copilot is your professional writer on call. Go from a prompt to a full draft in seconds.</a:t>
                </a:r>
                <a:endParaRPr lang="en-US" sz="1200">
                  <a:gradFill>
                    <a:gsLst>
                      <a:gs pos="2917">
                        <a:srgbClr val="000000"/>
                      </a:gs>
                      <a:gs pos="30000">
                        <a:srgbClr val="000000"/>
                      </a:gs>
                    </a:gsLst>
                    <a:lin ang="5400000" scaled="0"/>
                  </a:gra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461" name="TextBox 460">
                <a:extLst>
                  <a:ext uri="{FF2B5EF4-FFF2-40B4-BE49-F238E27FC236}">
                    <a16:creationId xmlns:a16="http://schemas.microsoft.com/office/drawing/2014/main" id="{471A86CA-A420-F962-9DD2-4CF7813E6FD2}"/>
                  </a:ext>
                </a:extLst>
              </p:cNvPr>
              <p:cNvSpPr txBox="1"/>
              <p:nvPr/>
            </p:nvSpPr>
            <p:spPr>
              <a:xfrm>
                <a:off x="1073477" y="2654590"/>
                <a:ext cx="279892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>
                    <a:effectLst/>
                    <a:latin typeface="Segoe UI Semibold" panose="020B0702040204020203" pitchFamily="34" charset="0"/>
                    <a:ea typeface="MS Mincho" panose="02020609040205080304" pitchFamily="49" charset="-128"/>
                    <a:cs typeface="Segoe UI Semibold" panose="020B0702040204020203" pitchFamily="34" charset="0"/>
                  </a:rPr>
                  <a:t>Draft content</a:t>
                </a:r>
                <a:r>
                  <a:rPr lang="en-US" sz="1600">
                    <a:latin typeface="Segoe UI Variable Display Semib" pitchFamily="2" charset="0"/>
                    <a:ea typeface="MS Mincho" panose="02020609040205080304" pitchFamily="49" charset="-128"/>
                    <a:cs typeface="Arial" panose="020B0604020202020204" pitchFamily="34" charset="0"/>
                  </a:rPr>
                  <a:t> </a:t>
                </a:r>
                <a:r>
                  <a:rPr lang="en-US">
                    <a:latin typeface="Segoe UI Semibold" panose="020B0702040204020203" pitchFamily="34" charset="0"/>
                    <a:ea typeface="MS Mincho" panose="02020609040205080304" pitchFamily="49" charset="-128"/>
                    <a:cs typeface="Segoe UI Semibold" panose="020B0702040204020203" pitchFamily="34" charset="0"/>
                  </a:rPr>
                  <a:t>and communications</a:t>
                </a:r>
              </a:p>
            </p:txBody>
          </p:sp>
        </p:grpSp>
        <p:grpSp>
          <p:nvGrpSpPr>
            <p:cNvPr id="430" name="Group 429">
              <a:extLst>
                <a:ext uri="{FF2B5EF4-FFF2-40B4-BE49-F238E27FC236}">
                  <a16:creationId xmlns:a16="http://schemas.microsoft.com/office/drawing/2014/main" id="{853AC13B-AC9A-FA1F-113E-A54FF3EF0875}"/>
                </a:ext>
              </a:extLst>
            </p:cNvPr>
            <p:cNvGrpSpPr/>
            <p:nvPr/>
          </p:nvGrpSpPr>
          <p:grpSpPr>
            <a:xfrm>
              <a:off x="4611158" y="4590239"/>
              <a:ext cx="2002918" cy="1400784"/>
              <a:chOff x="4611158" y="2958555"/>
              <a:chExt cx="2002918" cy="1400784"/>
            </a:xfrm>
          </p:grpSpPr>
          <p:sp>
            <p:nvSpPr>
              <p:cNvPr id="432" name="TextBox 431">
                <a:extLst>
                  <a:ext uri="{FF2B5EF4-FFF2-40B4-BE49-F238E27FC236}">
                    <a16:creationId xmlns:a16="http://schemas.microsoft.com/office/drawing/2014/main" id="{32050863-ED37-D693-2904-92C5BEB26955}"/>
                  </a:ext>
                </a:extLst>
              </p:cNvPr>
              <p:cNvSpPr txBox="1"/>
              <p:nvPr/>
            </p:nvSpPr>
            <p:spPr>
              <a:xfrm>
                <a:off x="4615551" y="3174399"/>
                <a:ext cx="1998525" cy="118494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defRPr/>
                </a:pPr>
                <a:r>
                  <a:rPr lang="en-US" sz="1100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/>
                    <a:cs typeface="Segoe UI"/>
                  </a:rPr>
                  <a:t>Enter a prompt like </a:t>
                </a:r>
                <a:r>
                  <a:rPr lang="en-US" sz="1100" i="1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/>
                    <a:cs typeface="Segoe UI"/>
                  </a:rPr>
                  <a:t>“Draft a cold call email to a customer” </a:t>
                </a:r>
                <a:r>
                  <a:rPr lang="en-US" sz="1100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/>
                    <a:cs typeface="Segoe UI"/>
                  </a:rPr>
                  <a:t>or </a:t>
                </a:r>
                <a:r>
                  <a:rPr lang="en-US" sz="1100" i="1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/>
                    <a:cs typeface="Segoe UI"/>
                  </a:rPr>
                  <a:t>“Write an outline for a creative brief for a video project.” </a:t>
                </a:r>
                <a:r>
                  <a:rPr lang="en-US" sz="1100">
                    <a:gradFill>
                      <a:gsLst>
                        <a:gs pos="2917">
                          <a:srgbClr val="000000"/>
                        </a:gs>
                        <a:gs pos="30000">
                          <a:srgbClr val="000000"/>
                        </a:gs>
                      </a:gsLst>
                      <a:lin ang="5400000" scaled="0"/>
                    </a:gradFill>
                    <a:latin typeface="Segoe UI"/>
                    <a:cs typeface="Segoe UI"/>
                  </a:rPr>
                  <a:t>Continue providing Copilot instructions for how to tweak the response to fit your needs.</a:t>
                </a:r>
                <a:endParaRPr lang="en-US" sz="800">
                  <a:gradFill>
                    <a:gsLst>
                      <a:gs pos="2917">
                        <a:srgbClr val="000000"/>
                      </a:gs>
                      <a:gs pos="30000">
                        <a:srgbClr val="000000"/>
                      </a:gs>
                    </a:gsLst>
                    <a:lin ang="5400000" scaled="0"/>
                  </a:gradFill>
                  <a:latin typeface="Segoe UI Variable Display "/>
                  <a:cs typeface="Segoe UI"/>
                </a:endParaRPr>
              </a:p>
            </p:txBody>
          </p:sp>
          <p:grpSp>
            <p:nvGrpSpPr>
              <p:cNvPr id="433" name="Group 432">
                <a:extLst>
                  <a:ext uri="{FF2B5EF4-FFF2-40B4-BE49-F238E27FC236}">
                    <a16:creationId xmlns:a16="http://schemas.microsoft.com/office/drawing/2014/main" id="{AC33ACF8-236B-685A-BB30-A63F9E1DCD05}"/>
                  </a:ext>
                </a:extLst>
              </p:cNvPr>
              <p:cNvGrpSpPr/>
              <p:nvPr/>
            </p:nvGrpSpPr>
            <p:grpSpPr>
              <a:xfrm>
                <a:off x="4611158" y="2958555"/>
                <a:ext cx="377066" cy="179764"/>
                <a:chOff x="1106490" y="3014057"/>
                <a:chExt cx="535687" cy="308550"/>
              </a:xfrm>
            </p:grpSpPr>
            <p:sp>
              <p:nvSpPr>
                <p:cNvPr id="434" name="TextBox 433">
                  <a:extLst>
                    <a:ext uri="{FF2B5EF4-FFF2-40B4-BE49-F238E27FC236}">
                      <a16:creationId xmlns:a16="http://schemas.microsoft.com/office/drawing/2014/main" id="{D9E08697-36BD-72FD-3E23-F1D05BA353B2}"/>
                    </a:ext>
                  </a:extLst>
                </p:cNvPr>
                <p:cNvSpPr txBox="1"/>
                <p:nvPr/>
              </p:nvSpPr>
              <p:spPr>
                <a:xfrm>
                  <a:off x="1106490" y="3015398"/>
                  <a:ext cx="535687" cy="30720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579CF"/>
                </a:solidFill>
                <a:ln w="0" cap="flat">
                  <a:noFill/>
                  <a:prstDash val="solid"/>
                  <a:miter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51999" tIns="18288" rIns="216000" bIns="45720" numCol="1" spcCol="0" rtlCol="0" fromWordArt="0" anchor="ctr" anchorCtr="0" forceAA="0" compatLnSpc="1">
                  <a:prstTxWarp prst="textNoShape">
                    <a:avLst/>
                  </a:prstTxWarp>
                  <a:spAutoFit/>
                </a:bodyPr>
                <a:lstStyle>
                  <a:defPPr>
                    <a:defRPr lang="en-US"/>
                  </a:defPPr>
                  <a:lvl1pPr marR="0" lvl="0" indent="0" algn="ctr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 kumimoji="0" sz="2800" b="1" i="0" u="none" strike="noStrike" cap="none" spc="0" normalizeH="0" baseline="0">
                      <a:ln w="3175">
                        <a:noFill/>
                      </a:ln>
                      <a:gradFill>
                        <a:gsLst>
                          <a:gs pos="53933">
                            <a:srgbClr val="FFFFFF"/>
                          </a:gs>
                          <a:gs pos="38000">
                            <a:srgbClr val="FFFFFF"/>
                          </a:gs>
                        </a:gsLst>
                        <a:path path="circle">
                          <a:fillToRect l="100000" b="100000"/>
                        </a:path>
                      </a:gradFill>
                      <a:effectLst/>
                      <a:uLnTx/>
                      <a:uFillTx/>
                      <a:latin typeface="Segoe UI Variable Display Semibold" pitchFamily="2" charset="0"/>
                      <a:cs typeface="Segoe UI" pitchFamily="34" charset="0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CA" sz="1600" b="0" i="0" u="none" strike="noStrike" kern="1200" cap="none" spc="0" normalizeH="0" baseline="0" noProof="0">
                    <a:ln w="3175">
                      <a:noFill/>
                    </a:ln>
                    <a:gradFill>
                      <a:gsLst>
                        <a:gs pos="53933">
                          <a:srgbClr val="FFFFFF"/>
                        </a:gs>
                        <a:gs pos="38000">
                          <a:srgbClr val="FFFFFF"/>
                        </a:gs>
                      </a:gsLst>
                      <a:path path="circle">
                        <a:fillToRect l="100000" b="100000"/>
                      </a:path>
                    </a:gradFill>
                    <a:effectLst/>
                    <a:uLnTx/>
                    <a:uFillTx/>
                    <a:latin typeface="Segoe UI Variable Display" pitchFamily="2" charset="0"/>
                  </a:endParaRPr>
                </a:p>
              </p:txBody>
            </p:sp>
            <p:sp>
              <p:nvSpPr>
                <p:cNvPr id="435" name="TextBox 434">
                  <a:extLst>
                    <a:ext uri="{FF2B5EF4-FFF2-40B4-BE49-F238E27FC236}">
                      <a16:creationId xmlns:a16="http://schemas.microsoft.com/office/drawing/2014/main" id="{DA6221FC-7F6B-9F13-962D-0FEDBC36AFE4}"/>
                    </a:ext>
                  </a:extLst>
                </p:cNvPr>
                <p:cNvSpPr txBox="1"/>
                <p:nvPr/>
              </p:nvSpPr>
              <p:spPr>
                <a:xfrm>
                  <a:off x="1225010" y="3014057"/>
                  <a:ext cx="298649" cy="29055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marR="0" lvl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lang="en-US" sz="1100">
                      <a:solidFill>
                        <a:schemeClr val="bg1"/>
                      </a:solidFill>
                      <a:effectLst/>
                      <a:latin typeface="Segoe UI" panose="020B0502040204020203" pitchFamily="34" charset="0"/>
                      <a:ea typeface="Aptos" panose="020B0004020202020204" pitchFamily="34" charset="0"/>
                      <a:cs typeface="Segoe UI" panose="020B0502040204020203" pitchFamily="34" charset="0"/>
                    </a:rPr>
                    <a:t>Try</a:t>
                  </a:r>
                </a:p>
              </p:txBody>
            </p:sp>
          </p:grpSp>
        </p:grpSp>
        <p:grpSp>
          <p:nvGrpSpPr>
            <p:cNvPr id="422" name="Group 421">
              <a:extLst>
                <a:ext uri="{FF2B5EF4-FFF2-40B4-BE49-F238E27FC236}">
                  <a16:creationId xmlns:a16="http://schemas.microsoft.com/office/drawing/2014/main" id="{906E2A7D-0662-85BA-3907-9876B5CC7C4D}"/>
                </a:ext>
              </a:extLst>
            </p:cNvPr>
            <p:cNvGrpSpPr/>
            <p:nvPr/>
          </p:nvGrpSpPr>
          <p:grpSpPr>
            <a:xfrm>
              <a:off x="1" y="4894099"/>
              <a:ext cx="1135654" cy="906523"/>
              <a:chOff x="1" y="4894099"/>
              <a:chExt cx="1135654" cy="906523"/>
            </a:xfrm>
          </p:grpSpPr>
          <p:pic>
            <p:nvPicPr>
              <p:cNvPr id="423" name="Graphic 422">
                <a:extLst>
                  <a:ext uri="{FF2B5EF4-FFF2-40B4-BE49-F238E27FC236}">
                    <a16:creationId xmlns:a16="http://schemas.microsoft.com/office/drawing/2014/main" id="{B7F25E23-DEC4-C2C7-8192-78E666B7404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 l="5366" r="-5367"/>
              <a:stretch/>
            </p:blipFill>
            <p:spPr>
              <a:xfrm>
                <a:off x="1" y="4894099"/>
                <a:ext cx="1135654" cy="906523"/>
              </a:xfrm>
              <a:prstGeom prst="rect">
                <a:avLst/>
              </a:prstGeom>
            </p:spPr>
          </p:pic>
          <p:pic>
            <p:nvPicPr>
              <p:cNvPr id="424" name="Graphic 423">
                <a:extLst>
                  <a:ext uri="{FF2B5EF4-FFF2-40B4-BE49-F238E27FC236}">
                    <a16:creationId xmlns:a16="http://schemas.microsoft.com/office/drawing/2014/main" id="{6042858C-104B-CD7C-A473-9277A97ECE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403514" y="5049114"/>
                <a:ext cx="391403" cy="531562"/>
              </a:xfrm>
              <a:prstGeom prst="rect">
                <a:avLst/>
              </a:prstGeom>
            </p:spPr>
          </p:pic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D749704-49AD-1B1F-2D15-3CC05997070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3257" y="769966"/>
            <a:ext cx="791426" cy="79142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917788B-6081-C364-9785-EB89576F83E1}"/>
              </a:ext>
            </a:extLst>
          </p:cNvPr>
          <p:cNvSpPr/>
          <p:nvPr/>
        </p:nvSpPr>
        <p:spPr bwMode="auto">
          <a:xfrm>
            <a:off x="31326" y="30312"/>
            <a:ext cx="1775401" cy="41398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ysClr val="windowText" lastClr="000000"/>
                </a:solidFill>
                <a:ea typeface="Segoe UI" pitchFamily="34" charset="0"/>
                <a:cs typeface="Segoe UI" pitchFamily="34" charset="0"/>
              </a:rPr>
              <a:t>Your logo here</a:t>
            </a:r>
          </a:p>
        </p:txBody>
      </p:sp>
    </p:spTree>
    <p:extLst>
      <p:ext uri="{BB962C8B-B14F-4D97-AF65-F5344CB8AC3E}">
        <p14:creationId xmlns:p14="http://schemas.microsoft.com/office/powerpoint/2010/main" val="3758800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8E4635F6FDE443B4932A463991D546" ma:contentTypeVersion="14" ma:contentTypeDescription="Create a new document." ma:contentTypeScope="" ma:versionID="0339fb0afe99a01b8aef30d97f328c46">
  <xsd:schema xmlns:xsd="http://www.w3.org/2001/XMLSchema" xmlns:xs="http://www.w3.org/2001/XMLSchema" xmlns:p="http://schemas.microsoft.com/office/2006/metadata/properties" xmlns:ns1="http://schemas.microsoft.com/sharepoint/v3" xmlns:ns2="9f999e54-2bb7-4d3e-98ea-4d068e0776c8" xmlns:ns3="81b978aa-f708-4b9a-bb08-4a0c5682ef61" targetNamespace="http://schemas.microsoft.com/office/2006/metadata/properties" ma:root="true" ma:fieldsID="26ef92efc88f5dbc7815334edc3bf195" ns1:_="" ns2:_="" ns3:_="">
    <xsd:import namespace="http://schemas.microsoft.com/sharepoint/v3"/>
    <xsd:import namespace="9f999e54-2bb7-4d3e-98ea-4d068e0776c8"/>
    <xsd:import namespace="81b978aa-f708-4b9a-bb08-4a0c5682ef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999e54-2bb7-4d3e-98ea-4d068e0776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b978aa-f708-4b9a-bb08-4a0c5682ef61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c3d9b0ef-f47e-49c2-ab2e-e36ac6c1e459}" ma:internalName="TaxCatchAll" ma:showField="CatchAllData" ma:web="81b978aa-f708-4b9a-bb08-4a0c5682ef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9f999e54-2bb7-4d3e-98ea-4d068e0776c8">
      <Terms xmlns="http://schemas.microsoft.com/office/infopath/2007/PartnerControls"/>
    </lcf76f155ced4ddcb4097134ff3c332f>
    <TaxCatchAll xmlns="81b978aa-f708-4b9a-bb08-4a0c5682ef61" xsi:nil="true"/>
  </documentManagement>
</p:properties>
</file>

<file path=customXml/itemProps1.xml><?xml version="1.0" encoding="utf-8"?>
<ds:datastoreItem xmlns:ds="http://schemas.openxmlformats.org/officeDocument/2006/customXml" ds:itemID="{1B2D1670-C9C1-426D-87C0-A8688376E59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27479E-B79A-421B-B298-87C4439C6D89}">
  <ds:schemaRefs>
    <ds:schemaRef ds:uri="81b978aa-f708-4b9a-bb08-4a0c5682ef61"/>
    <ds:schemaRef ds:uri="9f999e54-2bb7-4d3e-98ea-4d068e0776c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93BCC40-5C3B-4572-99C0-3C24AEC16862}">
  <ds:schemaRefs>
    <ds:schemaRef ds:uri="81b978aa-f708-4b9a-bb08-4a0c5682ef61"/>
    <ds:schemaRef ds:uri="9f999e54-2bb7-4d3e-98ea-4d068e0776c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87867195-f2b8-4ac2-b0b6-6bb73cb33af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Application>Microsoft Office PowerPoint</Application>
  <PresentationFormat>Custom</PresentationFormat>
  <Slides>1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1</cp:revision>
  <dcterms:created xsi:type="dcterms:W3CDTF">2023-09-25T18:51:42Z</dcterms:created>
  <dcterms:modified xsi:type="dcterms:W3CDTF">2024-10-18T21:39:03Z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0x010100198E4635F6FDE443B4932A463991D546</vt:lpwstr>
  </property>
</Properties>
</file>